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</p:sldMasterIdLst>
  <p:notesMasterIdLst>
    <p:notesMasterId r:id="rId36"/>
  </p:notesMasterIdLst>
  <p:sldIdLst>
    <p:sldId id="2145705793" r:id="rId5"/>
    <p:sldId id="2147480560" r:id="rId6"/>
    <p:sldId id="2147480543" r:id="rId7"/>
    <p:sldId id="2147480546" r:id="rId8"/>
    <p:sldId id="2145705904" r:id="rId9"/>
    <p:sldId id="2147481279" r:id="rId10"/>
    <p:sldId id="2145705835" r:id="rId11"/>
    <p:sldId id="2145705813" r:id="rId12"/>
    <p:sldId id="2147481280" r:id="rId13"/>
    <p:sldId id="2145705806" r:id="rId14"/>
    <p:sldId id="2147481281" r:id="rId15"/>
    <p:sldId id="2145705797" r:id="rId16"/>
    <p:sldId id="2145705798" r:id="rId17"/>
    <p:sldId id="2145705800" r:id="rId18"/>
    <p:sldId id="2145705802" r:id="rId19"/>
    <p:sldId id="2147481282" r:id="rId20"/>
    <p:sldId id="2145705812" r:id="rId21"/>
    <p:sldId id="2145705817" r:id="rId22"/>
    <p:sldId id="2147480914" r:id="rId23"/>
    <p:sldId id="2145705833" r:id="rId24"/>
    <p:sldId id="2145705810" r:id="rId25"/>
    <p:sldId id="2147481277" r:id="rId26"/>
    <p:sldId id="2145705809" r:id="rId27"/>
    <p:sldId id="2145705825" r:id="rId28"/>
    <p:sldId id="2147481278" r:id="rId29"/>
    <p:sldId id="2145705821" r:id="rId30"/>
    <p:sldId id="2145705815" r:id="rId31"/>
    <p:sldId id="322" r:id="rId32"/>
    <p:sldId id="323" r:id="rId33"/>
    <p:sldId id="324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scripción general de 717" id="{505E4F14-5EB3-E04F-8F6F-D2408A1D4193}">
          <p14:sldIdLst>
            <p14:sldId id="2145705793"/>
            <p14:sldId id="2147480560"/>
            <p14:sldId id="2147480543"/>
            <p14:sldId id="2147480546"/>
            <p14:sldId id="2145705904"/>
            <p14:sldId id="2147481279"/>
            <p14:sldId id="2145705835"/>
            <p14:sldId id="2145705813"/>
            <p14:sldId id="2147481280"/>
            <p14:sldId id="2145705806"/>
            <p14:sldId id="2147481281"/>
            <p14:sldId id="2145705797"/>
            <p14:sldId id="2145705798"/>
            <p14:sldId id="2145705800"/>
            <p14:sldId id="2145705802"/>
            <p14:sldId id="2147481282"/>
            <p14:sldId id="2145705812"/>
            <p14:sldId id="2145705817"/>
            <p14:sldId id="2147480914"/>
            <p14:sldId id="2145705833"/>
            <p14:sldId id="2145705810"/>
            <p14:sldId id="2147481277"/>
            <p14:sldId id="2145705809"/>
            <p14:sldId id="2145705825"/>
            <p14:sldId id="2147481278"/>
            <p14:sldId id="2145705821"/>
            <p14:sldId id="2145705815"/>
            <p14:sldId id="322"/>
            <p14:sldId id="323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6BB000-6109-C2FE-2B55-4F1031A37703}" name="Graciela Avila Cacavelos" initials="GA" userId="98de24490dbfe978" providerId="Windows Live"/>
  <p188:author id="{CA9CC461-DCCA-EB09-B743-2A5208860419}" name="Kaylee Errecaborde" initials="KE" userId="S::kerrecaborde@rtsl.org::a73bf577-03d6-4dab-8ff1-fcbd1ce22ad0" providerId="AD"/>
  <p188:author id="{E238FCA1-9C40-943D-FA90-ED42BA4BE844}" name="Shefali Oza" initials="SO" userId="S::soza@rtsl.org::b6d86925-c367-4057-9a73-a9633078c5cb" providerId="AD"/>
  <p188:author id="{EFD065B1-3D05-8674-235A-0932FF6AFDC6}" name="Marie Deveaux" initials="MD" userId="S::mdeveaux@rtsl.org::9fc0be8f-9df8-4ccb-8fb2-ba99b4811463" providerId="AD"/>
  <p188:author id="{2E91CAD8-0D19-2326-C65D-1076619878A5}" name="Sasha Litvinov" initials="SL" userId="S::slitvinov@rtsl.org::65fb50ae-a085-4475-b78d-38da2df5a392" providerId="AD"/>
  <p188:author id="{856655F8-9C6D-22B4-4760-3824B69F74CC}" name="Tyler Porth" initials="TP" userId="S::tporth@rtsl.org::a73c5703-e100-48a6-bb47-9a7bd1a91a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394"/>
    <a:srgbClr val="3CB142"/>
    <a:srgbClr val="9ACC9D"/>
    <a:srgbClr val="D2D5D8"/>
    <a:srgbClr val="E5D7B3"/>
    <a:srgbClr val="F79834"/>
    <a:srgbClr val="FFA73B"/>
    <a:srgbClr val="F3F7F8"/>
    <a:srgbClr val="FBF1FE"/>
    <a:srgbClr val="ED5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74517F-8B43-2145-A978-C9D5633E0F4A}" v="1" dt="2025-10-29T17:05:11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Deveaux" userId="9fc0be8f-9df8-4ccb-8fb2-ba99b4811463" providerId="ADAL" clId="{494C91AC-F37A-5A9C-B1D8-605409247DBC}"/>
    <pc:docChg chg="custSel modSld">
      <pc:chgData name="Marie Deveaux" userId="9fc0be8f-9df8-4ccb-8fb2-ba99b4811463" providerId="ADAL" clId="{494C91AC-F37A-5A9C-B1D8-605409247DBC}" dt="2025-10-29T17:05:24.032" v="9" actId="20577"/>
      <pc:docMkLst>
        <pc:docMk/>
      </pc:docMkLst>
      <pc:sldChg chg="addSp delSp modSp mod">
        <pc:chgData name="Marie Deveaux" userId="9fc0be8f-9df8-4ccb-8fb2-ba99b4811463" providerId="ADAL" clId="{494C91AC-F37A-5A9C-B1D8-605409247DBC}" dt="2025-10-29T17:05:24.032" v="9" actId="20577"/>
        <pc:sldMkLst>
          <pc:docMk/>
          <pc:sldMk cId="1696931821" sldId="2145705812"/>
        </pc:sldMkLst>
        <pc:spChg chg="mod">
          <ac:chgData name="Marie Deveaux" userId="9fc0be8f-9df8-4ccb-8fb2-ba99b4811463" providerId="ADAL" clId="{494C91AC-F37A-5A9C-B1D8-605409247DBC}" dt="2025-10-29T17:05:24.032" v="9" actId="20577"/>
          <ac:spMkLst>
            <pc:docMk/>
            <pc:sldMk cId="1696931821" sldId="2145705812"/>
            <ac:spMk id="5" creationId="{E8A68CDC-5ABC-621B-B00E-470E08066429}"/>
          </ac:spMkLst>
        </pc:spChg>
        <pc:picChg chg="add mod">
          <ac:chgData name="Marie Deveaux" userId="9fc0be8f-9df8-4ccb-8fb2-ba99b4811463" providerId="ADAL" clId="{494C91AC-F37A-5A9C-B1D8-605409247DBC}" dt="2025-10-29T17:05:20.307" v="5" actId="1076"/>
          <ac:picMkLst>
            <pc:docMk/>
            <pc:sldMk cId="1696931821" sldId="2145705812"/>
            <ac:picMk id="4" creationId="{B321BF77-87CE-7DE4-C71D-9AA589F0A1E5}"/>
          </ac:picMkLst>
        </pc:picChg>
        <pc:picChg chg="del">
          <ac:chgData name="Marie Deveaux" userId="9fc0be8f-9df8-4ccb-8fb2-ba99b4811463" providerId="ADAL" clId="{494C91AC-F37A-5A9C-B1D8-605409247DBC}" dt="2025-10-29T17:05:13.372" v="1" actId="478"/>
          <ac:picMkLst>
            <pc:docMk/>
            <pc:sldMk cId="1696931821" sldId="2145705812"/>
            <ac:picMk id="10" creationId="{840D7C98-4549-9076-0B1C-E563AF426DF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AA51A80-7BF8-8345-918B-9FC2C61587FC}" type="datetimeFigureOut">
              <a:rPr lang="en-US" smtClean="0"/>
              <a:pPr/>
              <a:t>10/29/25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1E75C25-C22B-D14A-8C88-D3C1CFA09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5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35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SPAR: Informe </a:t>
            </a:r>
            <a:r>
              <a:rPr lang="es-ES" dirty="0" err="1"/>
              <a:t>Annual</a:t>
            </a:r>
            <a:r>
              <a:rPr lang="es-ES" dirty="0"/>
              <a:t> de </a:t>
            </a:r>
            <a:r>
              <a:rPr lang="es-ES" dirty="0" err="1"/>
              <a:t>Autoveluacion</a:t>
            </a:r>
            <a:r>
              <a:rPr lang="es-ES" dirty="0"/>
              <a:t> de los Estados Parte. JEE </a:t>
            </a:r>
            <a:r>
              <a:rPr lang="es-ES" dirty="0" err="1"/>
              <a:t>Evaluacion</a:t>
            </a:r>
            <a:r>
              <a:rPr lang="es-ES" dirty="0"/>
              <a:t> Externa Conjunta AAR </a:t>
            </a:r>
            <a:r>
              <a:rPr lang="es-ES" dirty="0" err="1"/>
              <a:t>Revision</a:t>
            </a:r>
            <a:r>
              <a:rPr lang="es-ES" dirty="0"/>
              <a:t> </a:t>
            </a:r>
            <a:r>
              <a:rPr lang="es-ES" dirty="0" err="1"/>
              <a:t>despues</a:t>
            </a:r>
            <a:r>
              <a:rPr lang="es-ES" dirty="0"/>
              <a:t> de la </a:t>
            </a:r>
            <a:r>
              <a:rPr lang="es-ES" dirty="0" err="1"/>
              <a:t>accion</a:t>
            </a:r>
            <a:endParaRPr lang="es-E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06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2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586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79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70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8282-3F95-6F2B-9967-B424F28A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054F3-A244-C95F-B698-1EF6B6C51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DFD0B-E129-CE8B-01B5-AE557F634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effectLst/>
                <a:latin typeface="Helvetica Neue" panose="02000503000000020004" pitchFamily="2" charset="0"/>
              </a:rPr>
              <a:t>7-1-7 Alliance cuenta con una variedad de paquetes de capacitación para los países miembros y socios, incluidos paquetes para sensibilización, implementadores y capacitación para capacitadores.</a:t>
            </a:r>
          </a:p>
          <a:p>
            <a:pPr algn="just"/>
            <a:endParaRPr lang="en-US" dirty="0">
              <a:cs typeface="Arial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r>
              <a:rPr lang="es-419" dirty="0"/>
              <a:t>También disponemos de agendas recomendadas y de muestra basadas en el aprendizaje de las capacitaciones que hemos impartido y que los países de la alianza han ofrecido.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20497-22B4-4628-DD28-85DC241F5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04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Resolve to Save Lives alberga la Secretaría de 7-1-7 Alliance, que está presidida por un Grupo Directivo Técnico integrado por representantes de países y socios.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1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5E44-79F9-D06A-FAAC-B05737DB3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D836A-C475-B816-1717-D90964651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01139-C955-8D00-F658-6F7E55F7B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effectLst/>
                <a:latin typeface="Helvetica Neue" panose="02000503000000020004" pitchFamily="2" charset="0"/>
              </a:rPr>
              <a:t>7-1-7 Alliance cuenta con una variedad de paquetes de capacitación para los países miembros y socios, incluidos paquetes para sensibilización, implementadores y capacitación para capacitadores.</a:t>
            </a:r>
          </a:p>
          <a:p>
            <a:pPr algn="just"/>
            <a:endParaRPr lang="en-US" dirty="0">
              <a:cs typeface="Arial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r>
              <a:rPr lang="es-419" dirty="0"/>
              <a:t>También disponemos de agendas recomendadas y de muestra basadas en el aprendizaje de las capacitaciones que hemos impartido y que los países de la alianza han ofrecido.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FF0C1-B50B-1774-BF86-351657F6C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327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419" b="0" i="0" dirty="0">
                <a:latin typeface="Arial"/>
                <a:cs typeface="Arial"/>
              </a:rPr>
              <a:t>El 7-1-7 se centra en cómo mejorar la velocidad de detección, notificación y respuesta ante brotes mediante mejoras a nivel del sistema. Esto implica, en esencia, evaluar la puntualidad, identificar los cuellos de botella que provocaron retrasos y tomar las medidas necesarias.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9A4D4-9025-3946-9B5A-85AEB1B10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51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Suscríbase a las noticias de la 7-1-7 Alliance https://717alliance.org/#subscribe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4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C7A4C-E440-19BA-0F6E-5E6C42E4C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127D9-1736-4C4F-7D4F-912ADE1DB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A4198-645A-D4B3-E1BB-34EE3ACF8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effectLst/>
                <a:latin typeface="Helvetica Neue" panose="02000503000000020004" pitchFamily="2" charset="0"/>
              </a:rPr>
              <a:t>7-1-7 Alliance cuenta con una variedad de paquetes de capacitación para los países miembros y socios, incluidos paquetes para sensibilización, implementadores y capacitación para capacitadores.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effectLst/>
                <a:latin typeface="Helvetica Neue" panose="02000503000000020004" pitchFamily="2" charset="0"/>
              </a:rPr>
              <a:t>Enlace para unirse a la COP https://forms.office.com/r/mmEPY9RFRW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r>
              <a:rPr lang="es-419" dirty="0"/>
              <a:t>También disponemos de agendas recomendadas y de muestra basadas en el aprendizaje de las capacitaciones que hemos impartido y que los países de la alianza han ofrecido.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59BA4-D209-C0F3-5335-340937BAE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76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9A4D4-9025-3946-9B5A-85AEB1B10E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77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9A4D4-9025-3946-9B5A-85AEB1B10EC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/>
              <a:t>Un conjunto simple de métricas de puntualidad, con objetivos correspondientes, puede ayudar a las jurisdicciones a identificar cuellos de botella y proponer medidas para abordar esos cuellos de botella, lo que mejora la preparación ante pandemias.</a:t>
            </a:r>
          </a:p>
          <a:p>
            <a:pPr algn="l"/>
            <a:endParaRPr lang="en-US" sz="1800" u="none" strike="noStrike" baseline="0" dirty="0">
              <a:solidFill>
                <a:srgbClr val="F4775C"/>
              </a:solidFill>
            </a:endParaRPr>
          </a:p>
          <a:p>
            <a:pPr algn="l"/>
            <a:r>
              <a:rPr lang="es-419" sz="1800" u="none" strike="noStrike" baseline="0" dirty="0">
                <a:solidFill>
                  <a:srgbClr val="F4775C"/>
                </a:solidFill>
              </a:rPr>
              <a:t>El enfoque 7-1-7 incluye tres métricas de puntualidad y objetivos: </a:t>
            </a:r>
          </a:p>
          <a:p>
            <a:pPr algn="l"/>
            <a:r>
              <a:rPr lang="es-419" sz="1800" u="none" strike="noStrike" baseline="0" dirty="0">
                <a:solidFill>
                  <a:srgbClr val="F4775C"/>
                </a:solidFill>
                <a:latin typeface="Arial" panose="020B0604020202020204" pitchFamily="34" charset="0"/>
                <a:ea typeface="Arial"/>
                <a:cs typeface="+mn-cs"/>
              </a:rPr>
              <a:t>1. </a:t>
            </a:r>
            <a:r>
              <a:rPr lang="es-419" sz="1200" b="1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Tiempo de detección</a:t>
            </a:r>
            <a:r>
              <a:rPr lang="es-419" sz="120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:</a:t>
            </a: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7 días para identificar una amenaza sospechosa para la salud pública (tiempo transcurrido entre la aparición de una amenaza para la salud pública y su detección).</a:t>
            </a:r>
          </a:p>
          <a:p>
            <a:pPr marL="0" indent="0" algn="l" defTabSz="914400" rtl="0" eaLnBrk="1" latinLnBrk="0" hangingPunct="1">
              <a:buFont typeface="+mj-lt"/>
              <a:buNone/>
            </a:pP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2. </a:t>
            </a:r>
            <a:r>
              <a:rPr lang="es-419" sz="1200" b="1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Tiempo de notificación</a:t>
            </a:r>
            <a:r>
              <a:rPr lang="es-419" sz="120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:</a:t>
            </a: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1 día para informar a las autoridades de salud pública correspondientes (tiempo entre la detección y la notificación).</a:t>
            </a:r>
          </a:p>
          <a:p>
            <a:pPr marL="0" indent="0" algn="l" defTabSz="914400" rtl="0" eaLnBrk="1" latinLnBrk="0" hangingPunct="1">
              <a:buFont typeface="+mj-lt"/>
              <a:buNone/>
            </a:pP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3. </a:t>
            </a:r>
            <a:r>
              <a:rPr lang="es-419" sz="1200" b="1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Tiempo de finalización de la respuesta temprana:</a:t>
            </a:r>
            <a:r>
              <a:rPr lang="es-419" sz="1200" b="0" i="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7 días para iniciar una respuesta efectiva (tiempo entre la notificación y la finalización de la respuesta temprana).</a:t>
            </a:r>
          </a:p>
          <a:p>
            <a:endParaRPr lang="en-US" dirty="0"/>
          </a:p>
          <a:p>
            <a:pPr>
              <a:defRPr/>
            </a:pPr>
            <a:endParaRPr lang="en-US" b="0" i="0" kern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9A4D4-9025-3946-9B5A-85AEB1B10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4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1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40000"/>
              </a:lnSpc>
              <a:buNone/>
            </a:pPr>
            <a:endParaRPr lang="en" sz="1200" b="0" i="0" kern="1200" noProof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8A503-4A27-4C8D-B552-B774F7E31C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53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/>
              <a:t>Este gráfico muestra el ciclo de vida 7-1-7: los pasos requeridos para la implementación efectiva del enfoque 7-1-7.</a:t>
            </a:r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9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Es esencial para que 7-1-7 sea efectivo y sostenible integrarlo en los flujos de trabajo existentes y comprometer a las partes interesadas tanto durante la adopción como en el uso del 7-1-7.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44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9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992F8-DD08-3F62-30B9-304F033F4E7F}"/>
              </a:ext>
            </a:extLst>
          </p:cNvPr>
          <p:cNvSpPr/>
          <p:nvPr/>
        </p:nvSpPr>
        <p:spPr>
          <a:xfrm>
            <a:off x="0" y="162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CA6E71AB-ED8E-FEED-B76B-4B73FCEB3D67}"/>
              </a:ext>
            </a:extLst>
          </p:cNvPr>
          <p:cNvSpPr/>
          <p:nvPr/>
        </p:nvSpPr>
        <p:spPr>
          <a:xfrm>
            <a:off x="603315" y="1859615"/>
            <a:ext cx="10011266" cy="4689878"/>
          </a:xfrm>
          <a:prstGeom prst="round2SameRect">
            <a:avLst>
              <a:gd name="adj1" fmla="val 874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48999-82A6-0C7C-CDE3-E001425B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DF065-D7CF-BB28-A658-9C8048F37F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520192-0E11-C838-559E-D7DC2BC63318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5" name="Picture 4" descr="A black and green text&#10;&#10;Description automatically generated">
            <a:extLst>
              <a:ext uri="{FF2B5EF4-FFF2-40B4-BE49-F238E27FC236}">
                <a16:creationId xmlns:a16="http://schemas.microsoft.com/office/drawing/2014/main" id="{32A75A90-AC3E-D04E-5F5B-FEB89F11D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72" y="662182"/>
            <a:ext cx="3314463" cy="535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F9369-0525-BCEC-4E46-62216FA7F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7901D-F583-2E85-AEF9-E22F606FF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1B2FE-1C28-B573-A7AE-59F6B88179E2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B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19176F9-4656-945C-FEB1-7BAA0ABC3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2271322"/>
            <a:ext cx="9166225" cy="1887026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3BB042"/>
                </a:solidFill>
              </a:defRPr>
            </a:lvl1pPr>
          </a:lstStyle>
          <a:p>
            <a:pPr lvl="0"/>
            <a:r>
              <a:rPr lang="en-US"/>
              <a:t>Presentation Title Goes In This Placeholder Text Box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DFBD846-F2CA-CF19-69D2-19CC8B917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725" y="4522788"/>
            <a:ext cx="9144000" cy="539750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b="1">
                <a:solidFill>
                  <a:srgbClr val="628393"/>
                </a:solidFill>
              </a:defRPr>
            </a:lvl2pPr>
            <a:lvl3pPr marL="914400" indent="0">
              <a:buNone/>
              <a:defRPr b="1">
                <a:solidFill>
                  <a:srgbClr val="628393"/>
                </a:solidFill>
              </a:defRPr>
            </a:lvl3pPr>
            <a:lvl4pPr marL="1371600" indent="0">
              <a:buNone/>
              <a:defRPr b="1">
                <a:solidFill>
                  <a:srgbClr val="628393"/>
                </a:solidFill>
              </a:defRPr>
            </a:lvl4pPr>
            <a:lvl5pPr marL="1828800" indent="0">
              <a:buNone/>
              <a:defRPr b="1">
                <a:solidFill>
                  <a:srgbClr val="628393"/>
                </a:solidFill>
              </a:defRPr>
            </a:lvl5pPr>
          </a:lstStyle>
          <a:p>
            <a:pPr lvl="0"/>
            <a:r>
              <a:rPr lang="en-US"/>
              <a:t>Presentation Subtitle Goes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323E057-B213-6F1C-E3DA-70973D2EA5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4724" y="5062538"/>
            <a:ext cx="9144000" cy="5619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2023</a:t>
            </a:r>
          </a:p>
        </p:txBody>
      </p:sp>
    </p:spTree>
    <p:extLst>
      <p:ext uri="{BB962C8B-B14F-4D97-AF65-F5344CB8AC3E}">
        <p14:creationId xmlns:p14="http://schemas.microsoft.com/office/powerpoint/2010/main" val="207939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7170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067300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08938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3534B-E3A8-4D4A-ADE5-6E5F25C89F0B}"/>
              </a:ext>
            </a:extLst>
          </p:cNvPr>
          <p:cNvCxnSpPr/>
          <p:nvPr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rgbClr val="62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166474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53910" y="2337468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5231950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0171" y="2310547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8775763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6432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670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4172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0767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7362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3534B-E3A8-4D4A-ADE5-6E5F25C89F0B}"/>
              </a:ext>
            </a:extLst>
          </p:cNvPr>
          <p:cNvCxnSpPr>
            <a:cxnSpLocks/>
          </p:cNvCxnSpPr>
          <p:nvPr/>
        </p:nvCxnSpPr>
        <p:spPr>
          <a:xfrm>
            <a:off x="1762872" y="2921860"/>
            <a:ext cx="9312497" cy="0"/>
          </a:xfrm>
          <a:prstGeom prst="line">
            <a:avLst/>
          </a:prstGeom>
          <a:ln w="76200">
            <a:solidFill>
              <a:srgbClr val="62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891751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80912" y="2337468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3895417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63638" y="2310547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6894187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164856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AE29F85-BD43-5F8A-F958-52754E2C59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55463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63E505-AA18-5B1F-CA0F-DFAB5C9881F2}"/>
              </a:ext>
            </a:extLst>
          </p:cNvPr>
          <p:cNvSpPr/>
          <p:nvPr/>
        </p:nvSpPr>
        <p:spPr>
          <a:xfrm>
            <a:off x="9622288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C799570-1A2E-71ED-2848-A76B986C18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892957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598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05872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A4481-CB14-AA4E-ED99-4C2EBE1AFF3F}"/>
              </a:ext>
            </a:extLst>
          </p:cNvPr>
          <p:cNvCxnSpPr>
            <a:cxnSpLocks/>
          </p:cNvCxnSpPr>
          <p:nvPr/>
        </p:nvCxnSpPr>
        <p:spPr>
          <a:xfrm>
            <a:off x="839788" y="4007582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48FCA-A3F5-D6C8-7865-97A03840426B}"/>
              </a:ext>
            </a:extLst>
          </p:cNvPr>
          <p:cNvCxnSpPr>
            <a:cxnSpLocks/>
          </p:cNvCxnSpPr>
          <p:nvPr/>
        </p:nvCxnSpPr>
        <p:spPr>
          <a:xfrm>
            <a:off x="6096000" y="1679384"/>
            <a:ext cx="0" cy="4702562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BB36AB-E026-1510-6E46-298EE2C04E4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420754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A6F56D-C80F-DF01-BA95-70AE7BBE71A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39788" y="4732255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03640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3640" y="2205872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90C8D7-AFA9-8F5A-A38E-20BBDB61486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03640" y="420754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48E6950-0B6E-59EB-5413-7D03033B50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03640" y="4732255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</p:spTree>
    <p:extLst>
      <p:ext uri="{BB962C8B-B14F-4D97-AF65-F5344CB8AC3E}">
        <p14:creationId xmlns:p14="http://schemas.microsoft.com/office/powerpoint/2010/main" val="4237045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0587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A4481-CB14-AA4E-ED99-4C2EBE1AFF3F}"/>
              </a:ext>
            </a:extLst>
          </p:cNvPr>
          <p:cNvCxnSpPr>
            <a:cxnSpLocks/>
          </p:cNvCxnSpPr>
          <p:nvPr/>
        </p:nvCxnSpPr>
        <p:spPr>
          <a:xfrm>
            <a:off x="839788" y="3168597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48FCA-A3F5-D6C8-7865-97A03840426B}"/>
              </a:ext>
            </a:extLst>
          </p:cNvPr>
          <p:cNvCxnSpPr>
            <a:cxnSpLocks/>
          </p:cNvCxnSpPr>
          <p:nvPr/>
        </p:nvCxnSpPr>
        <p:spPr>
          <a:xfrm>
            <a:off x="6096000" y="1679384"/>
            <a:ext cx="0" cy="4702562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03640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3640" y="220587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4B90D1-2D1F-EFD9-53D5-B7754EEA191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8" y="339684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915278E-33A7-A4F7-643B-000187FBA54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9788" y="392155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0EF022-5BFD-9C2B-04CC-E55C5CE9CF9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03640" y="339684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7C2ED77-A9A3-3F45-BFC0-FF4B344BABD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203640" y="392155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F84552-1D75-912E-12AC-BE7B5364AF0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9788" y="509366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2514547-3E78-E132-959A-5394095067CA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9788" y="5618376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514D274-751F-78E2-B16D-3A05CF8838A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03640" y="509366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E254144-EE9E-2B30-2F5B-39291D23400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203640" y="5618376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14914F-90B3-A75B-4AB3-C765CAF7F3DB}"/>
              </a:ext>
            </a:extLst>
          </p:cNvPr>
          <p:cNvCxnSpPr>
            <a:cxnSpLocks/>
          </p:cNvCxnSpPr>
          <p:nvPr/>
        </p:nvCxnSpPr>
        <p:spPr>
          <a:xfrm>
            <a:off x="839788" y="4884274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151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0286-143B-DF77-3790-51DA8806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C7EB442-ED11-C4A2-FCA9-FC299157D0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37173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F9DBCE-2E14-7BE6-383D-4F9CBF543AC0}"/>
              </a:ext>
            </a:extLst>
          </p:cNvPr>
          <p:cNvCxnSpPr>
            <a:cxnSpLocks/>
          </p:cNvCxnSpPr>
          <p:nvPr/>
        </p:nvCxnSpPr>
        <p:spPr>
          <a:xfrm>
            <a:off x="896513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5130238-91C9-70FA-E27D-15BFC0B3AD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938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62B2A3A-79DC-43E1-B948-9A435723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938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1 details</a:t>
            </a: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94DC4A98-FD4D-DE47-6494-ED36B4464E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74895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D96E39-50C2-DC18-1554-907E602E865E}"/>
              </a:ext>
            </a:extLst>
          </p:cNvPr>
          <p:cNvCxnSpPr>
            <a:cxnSpLocks/>
          </p:cNvCxnSpPr>
          <p:nvPr/>
        </p:nvCxnSpPr>
        <p:spPr>
          <a:xfrm>
            <a:off x="4534235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0819F305-6D57-5D6D-9D84-A758DD729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4660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1BA1953D-19DA-782A-97A4-6399FB480B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34660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2 details</a:t>
            </a:r>
          </a:p>
        </p:txBody>
      </p:sp>
      <p:sp>
        <p:nvSpPr>
          <p:cNvPr id="28" name="Picture Placeholder 50">
            <a:extLst>
              <a:ext uri="{FF2B5EF4-FFF2-40B4-BE49-F238E27FC236}">
                <a16:creationId xmlns:a16="http://schemas.microsoft.com/office/drawing/2014/main" id="{A8413AA0-C678-0AC8-68B9-EC93805699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312617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ACF382-2405-E160-6D1F-835EA763EEB7}"/>
              </a:ext>
            </a:extLst>
          </p:cNvPr>
          <p:cNvCxnSpPr>
            <a:cxnSpLocks/>
          </p:cNvCxnSpPr>
          <p:nvPr/>
        </p:nvCxnSpPr>
        <p:spPr>
          <a:xfrm>
            <a:off x="8171957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4D22DCA4-7965-12E6-D9C1-369EB6F35C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72382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075E4253-E2FB-DCA7-3EC4-442DAC966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72382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3 details</a:t>
            </a:r>
          </a:p>
        </p:txBody>
      </p:sp>
    </p:spTree>
    <p:extLst>
      <p:ext uri="{BB962C8B-B14F-4D97-AF65-F5344CB8AC3E}">
        <p14:creationId xmlns:p14="http://schemas.microsoft.com/office/powerpoint/2010/main" val="166246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0286-143B-DF77-3790-51DA8806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79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54CD7-2E29-F84B-0187-C0257FE59E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27294166-252A-F72D-161E-58D0B8DC2E9A}"/>
              </a:ext>
            </a:extLst>
          </p:cNvPr>
          <p:cNvSpPr/>
          <p:nvPr/>
        </p:nvSpPr>
        <p:spPr>
          <a:xfrm>
            <a:off x="4458879" y="245097"/>
            <a:ext cx="7475456" cy="6612904"/>
          </a:xfrm>
          <a:prstGeom prst="round2SameRect">
            <a:avLst>
              <a:gd name="adj1" fmla="val 5777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B1D3D-35CF-DDED-CEE8-E8AB25DD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99" y="995363"/>
            <a:ext cx="3467083" cy="22828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7FC43-A864-3854-C76D-4B78BD4C8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951" y="1131215"/>
            <a:ext cx="6693029" cy="532614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C13A0-F24E-DC0E-5D44-F008440349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6599" y="3429000"/>
            <a:ext cx="3467083" cy="3028361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subheading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35BBC5-3478-7015-2838-2F69DF62B3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835951" y="594724"/>
            <a:ext cx="6693029" cy="400639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634894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C3DAF6-D577-8476-A6B5-03BE74EEF1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F56B4D4B-F5AF-E1B4-47FA-D86A28BA4C80}"/>
              </a:ext>
            </a:extLst>
          </p:cNvPr>
          <p:cNvSpPr/>
          <p:nvPr/>
        </p:nvSpPr>
        <p:spPr>
          <a:xfrm>
            <a:off x="4458879" y="245097"/>
            <a:ext cx="7475456" cy="6612904"/>
          </a:xfrm>
          <a:prstGeom prst="round2SameRect">
            <a:avLst>
              <a:gd name="adj1" fmla="val 5777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40127" y="582073"/>
            <a:ext cx="6885273" cy="603083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E9A12-3C39-8820-3FEA-ADEAC28B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99" y="995363"/>
            <a:ext cx="3467083" cy="22828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337310D-FEEC-61C0-10C6-7ED668D08C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6599" y="3429000"/>
            <a:ext cx="3467083" cy="3028361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526950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47934" y="0"/>
            <a:ext cx="5744066" cy="65563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2F6D5-4F20-9FD2-922F-FB5757C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8" y="365126"/>
            <a:ext cx="4205139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767193-1094-B18E-8C98-C42510023A0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7" y="1825625"/>
            <a:ext cx="547147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57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38507" y="3261674"/>
            <a:ext cx="5744066" cy="329466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2F6D5-4F20-9FD2-922F-FB5757C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8" y="365126"/>
            <a:ext cx="4205139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767193-1094-B18E-8C98-C42510023A0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7" y="1825625"/>
            <a:ext cx="547147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999A9B-991E-9DEF-F62C-92A485BEB8B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389097" y="9427"/>
            <a:ext cx="2793476" cy="308256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06DC07E-7833-B573-7882-B1E203C18D2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438507" y="9427"/>
            <a:ext cx="2793476" cy="308256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050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7082-960B-4000-42B8-788811EE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3BB0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64C6-957C-F233-1E98-9470B162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B042"/>
              </a:buClr>
              <a:defRPr>
                <a:solidFill>
                  <a:srgbClr val="394D56"/>
                </a:solidFill>
              </a:defRPr>
            </a:lvl1pPr>
            <a:lvl2pPr>
              <a:buClr>
                <a:srgbClr val="3BB042"/>
              </a:buClr>
              <a:defRPr>
                <a:solidFill>
                  <a:srgbClr val="394D56"/>
                </a:solidFill>
              </a:defRPr>
            </a:lvl2pPr>
            <a:lvl3pPr>
              <a:buClr>
                <a:srgbClr val="3BB042"/>
              </a:buClr>
              <a:defRPr>
                <a:solidFill>
                  <a:srgbClr val="394D56"/>
                </a:solidFill>
              </a:defRPr>
            </a:lvl3pPr>
            <a:lvl4pPr>
              <a:buClr>
                <a:srgbClr val="3BB042"/>
              </a:buClr>
              <a:defRPr>
                <a:solidFill>
                  <a:srgbClr val="394D56"/>
                </a:solidFill>
              </a:defRPr>
            </a:lvl4pPr>
            <a:lvl5pPr>
              <a:buClr>
                <a:srgbClr val="3BB042"/>
              </a:buClr>
              <a:defRPr>
                <a:solidFill>
                  <a:srgbClr val="394D5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376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hank You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2BE34F-69A5-B799-0393-6A53F2FC9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ED5D24F-CBC9-481A-549C-7AB65ADAD3C9}"/>
              </a:ext>
            </a:extLst>
          </p:cNvPr>
          <p:cNvSpPr/>
          <p:nvPr/>
        </p:nvSpPr>
        <p:spPr>
          <a:xfrm>
            <a:off x="2749484" y="1630353"/>
            <a:ext cx="6693031" cy="5227647"/>
          </a:xfrm>
          <a:prstGeom prst="round2SameRect">
            <a:avLst>
              <a:gd name="adj1" fmla="val 1112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00890-3D88-1B77-8C8A-52F94DB64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5481" y="2077888"/>
            <a:ext cx="5361037" cy="214866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3C5F-2703-AF53-45FF-F76125658E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15481" y="4308180"/>
            <a:ext cx="5361036" cy="931688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subheading</a:t>
            </a:r>
          </a:p>
        </p:txBody>
      </p:sp>
      <p:pic>
        <p:nvPicPr>
          <p:cNvPr id="8" name="Picture 7" descr="A black and green text&#10;&#10;Description automatically generated">
            <a:extLst>
              <a:ext uri="{FF2B5EF4-FFF2-40B4-BE49-F238E27FC236}">
                <a16:creationId xmlns:a16="http://schemas.microsoft.com/office/drawing/2014/main" id="{E2EE594E-F898-2270-E5FA-67A5481A2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68" y="547470"/>
            <a:ext cx="3314463" cy="535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3E774-BE11-A044-DB81-9C21CFAF5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FF565-EE2B-A624-A189-1B4D4B2C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4B18DC-E37A-4AEF-FCF0-CD9BC325FAA6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834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BDE9D3-05E5-F8E0-46C6-77E38612EC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F13A5-6240-37A5-4E8B-5EF5A680F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809" y="2113393"/>
            <a:ext cx="8208381" cy="1980882"/>
          </a:xfrm>
        </p:spPr>
        <p:txBody>
          <a:bodyPr anchor="b"/>
          <a:lstStyle>
            <a:lvl1pPr algn="ctr">
              <a:defRPr sz="6000">
                <a:solidFill>
                  <a:srgbClr val="3D9D4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A819B-E98A-3E5E-5F2F-6B714664C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465" y="4337454"/>
            <a:ext cx="6339068" cy="141993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1F2A2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black and green text&#10;&#10;Description automatically generated">
            <a:extLst>
              <a:ext uri="{FF2B5EF4-FFF2-40B4-BE49-F238E27FC236}">
                <a16:creationId xmlns:a16="http://schemas.microsoft.com/office/drawing/2014/main" id="{BF29C36D-4CFE-C969-69B2-DB6AA8EA0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2901" y="786723"/>
            <a:ext cx="3886197" cy="627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92C86-1B91-2D85-7C77-5BC9501B2F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-2502569" y="6000571"/>
            <a:ext cx="8598569" cy="873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FA559-4AD6-BC68-7A1D-085B00CD4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7892715" y="6000571"/>
            <a:ext cx="8598569" cy="873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558CA6-EDE3-9124-42E7-A1CC03637A1E}"/>
              </a:ext>
            </a:extLst>
          </p:cNvPr>
          <p:cNvSpPr/>
          <p:nvPr userDrawn="1"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21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5EC6-78AB-C8DA-250E-8A661156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50" y="457200"/>
            <a:ext cx="3338673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067F1-7748-3EC5-D847-478B213BE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A8C9-0AF3-7CA9-F91A-6182B3711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950" y="2057400"/>
            <a:ext cx="333867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D9AB9-0288-C4C9-3A00-7F3820F6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D6632B84-2BCD-574C-A789-8EF95483F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50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DD52F-055E-8368-C260-8542AED5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D6632B84-2BCD-574C-A789-8EF95483F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88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 type="tx">
  <p:cSld name="1_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819819" y="6021289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Arial" panose="020B0604020202020204" pitchFamily="34" charset="0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38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F77C00-282B-2A43-98C2-B324093BC270}"/>
              </a:ext>
            </a:extLst>
          </p:cNvPr>
          <p:cNvSpPr txBox="1"/>
          <p:nvPr userDrawn="1"/>
        </p:nvSpPr>
        <p:spPr>
          <a:xfrm>
            <a:off x="4111082" y="5341529"/>
            <a:ext cx="396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cap="none" spc="10" baseline="0">
                <a:solidFill>
                  <a:schemeClr val="tx1"/>
                </a:solidFill>
                <a:latin typeface="Arial" panose="020B0604020202020204" pitchFamily="34" charset="0"/>
              </a:rPr>
              <a:t>717alliance.org</a:t>
            </a:r>
          </a:p>
        </p:txBody>
      </p:sp>
    </p:spTree>
    <p:extLst>
      <p:ext uri="{BB962C8B-B14F-4D97-AF65-F5344CB8AC3E}">
        <p14:creationId xmlns:p14="http://schemas.microsoft.com/office/powerpoint/2010/main" val="133880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2BE34F-69A5-B799-0393-6A53F2FC9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ED5D24F-CBC9-481A-549C-7AB65ADAD3C9}"/>
              </a:ext>
            </a:extLst>
          </p:cNvPr>
          <p:cNvSpPr/>
          <p:nvPr/>
        </p:nvSpPr>
        <p:spPr>
          <a:xfrm rot="5400000">
            <a:off x="3174853" y="-1977228"/>
            <a:ext cx="4760663" cy="11110368"/>
          </a:xfrm>
          <a:prstGeom prst="round2SameRect">
            <a:avLst>
              <a:gd name="adj1" fmla="val 1112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00890-3D88-1B77-8C8A-52F94DB64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09720"/>
            <a:ext cx="9703980" cy="214866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3C5F-2703-AF53-45FF-F76125658E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85375"/>
            <a:ext cx="9703980" cy="931688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BC0C5-730C-0B26-8A56-5755E6EE2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48387"/>
            <a:ext cx="6096000" cy="87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23049-5EAE-932F-71CC-A17650C19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715" y="5548387"/>
            <a:ext cx="4299285" cy="8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81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CA6E-E99A-672C-E8CE-8AF11E87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77A63-BAB5-AAE6-E532-9652EA3B1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8A793-90F1-9BCB-0B17-B7F518CAE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56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219889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7095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47095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57561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57561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422249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31892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31892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3996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23996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C7AA1EB-4B62-3D92-555B-E26E0C363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16100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77466C3-AA6C-BC31-5FC3-1D66C3F8C6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16100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331958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47095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47095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7561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57561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3D66C9-BE02-3AE8-C07B-748FBB391F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46038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A5A22DA-D8CE-78A2-538A-B239A7EACA7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37650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3E16051-D31E-53E9-CA36-AC41E7C6532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048116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579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41337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41337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3D66C9-BE02-3AE8-C07B-748FBB391F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46038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A5A22DA-D8CE-78A2-538A-B239A7EACA7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531892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E8D924-A462-2F28-3970-DEF0A3A04D0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20219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CB3DA10-D7DF-B438-7A9C-C95E4BAE091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20219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634D058-EFD9-DC0D-2D14-7C7469EF26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6100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D5896FD-2DF0-0AF2-4592-E4EF492274D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16100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F33B8E1-1CDB-6E40-CFCB-480EA6B48AD6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226469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B900533-BC42-4EA7-CFCF-5AC919E59317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906655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28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CFBB4-B12E-BEEB-F418-BE99C115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7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02F67-6C87-3F1D-1D8D-7B433C4D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FBA889-2028-6C1B-AAAF-00C7004E94CA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9F856-23FA-8F71-39ED-3A86FDB3198B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93E08C-6832-01C1-EDAC-45AD91049D6D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0C5A4-3772-1AB6-98AF-67FD3CE20FEA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69277-C6D6-849E-1CBA-2529AD14D749}"/>
              </a:ext>
            </a:extLst>
          </p:cNvPr>
          <p:cNvSpPr/>
          <p:nvPr userDrawn="1"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6A649-F9A5-0D13-9FEF-40070391CE1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8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671" r:id="rId2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rgbClr val="3BB04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BB042"/>
        </a:buClr>
        <a:buFont typeface="Arial" panose="020B0604020202020204" pitchFamily="34" charset="0"/>
        <a:buChar char="•"/>
        <a:defRPr sz="22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20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717alliance.org/" TargetMode="External"/><Relationship Id="rId7" Type="http://schemas.openxmlformats.org/officeDocument/2006/relationships/hyperlink" Target="https://717alliance.org/faq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717alliance.org/resource-library/?category=advocacy-briefs" TargetMode="External"/><Relationship Id="rId5" Type="http://schemas.openxmlformats.org/officeDocument/2006/relationships/hyperlink" Target="https://717alliance.org/digital-toolkit/" TargetMode="External"/><Relationship Id="rId4" Type="http://schemas.openxmlformats.org/officeDocument/2006/relationships/hyperlink" Target="https://717alliance.org/get-started/" TargetMode="Externa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717alliance@rtsl.or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CB29A9-8F84-23F8-F74A-3915DFB6DB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682441"/>
            <a:ext cx="9166225" cy="11493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419" sz="5400"/>
              <a:t>Introducción al 7-1-7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8E797-04A5-B00D-DA79-3A4794CD42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952" y="3511427"/>
            <a:ext cx="7321617" cy="9668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Promoviendo acciones tempranas y efectivas para contener brotes con el enfoque 7-1-7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1B69D4-F611-5AC9-7702-157D50930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74569" y="5488183"/>
            <a:ext cx="2007442" cy="561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s-419" sz="1400">
                <a:latin typeface="Arial"/>
                <a:cs typeface="Arial"/>
              </a:rPr>
              <a:t>Fecha de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71414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CED389D4-0CC8-E11A-289B-6C3A486B52DA}"/>
              </a:ext>
            </a:extLst>
          </p:cNvPr>
          <p:cNvSpPr/>
          <p:nvPr/>
        </p:nvSpPr>
        <p:spPr>
          <a:xfrm>
            <a:off x="4424852" y="2358581"/>
            <a:ext cx="4724498" cy="3492271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42817" y="943674"/>
            <a:ext cx="3826669" cy="1251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2000" dirty="0">
                <a:solidFill>
                  <a:schemeClr val="tx1"/>
                </a:solidFill>
              </a:rPr>
              <a:t>Para cada evento, documentar las fechas clave y evaluar si se cumplió el objetivo completo.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07D72-00CF-B71B-B9F5-FEC11D1B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98257" y="2545618"/>
            <a:ext cx="4381430" cy="3014356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8F9D50D4-C695-B2A0-2530-0A013B6A0C06}"/>
              </a:ext>
            </a:extLst>
          </p:cNvPr>
          <p:cNvSpPr/>
          <p:nvPr/>
        </p:nvSpPr>
        <p:spPr>
          <a:xfrm>
            <a:off x="6096000" y="3304309"/>
            <a:ext cx="5654331" cy="3230129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682E4-892D-97DC-7DB0-368E5EC89D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87323" y="3533834"/>
            <a:ext cx="5246409" cy="2836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15700-E888-7244-8120-B441861730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2588" y="1035801"/>
            <a:ext cx="3296425" cy="530087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6B7743-C318-9050-79A5-B27679E99F0E}"/>
              </a:ext>
            </a:extLst>
          </p:cNvPr>
          <p:cNvSpPr txBox="1">
            <a:spLocks/>
          </p:cNvSpPr>
          <p:nvPr/>
        </p:nvSpPr>
        <p:spPr>
          <a:xfrm>
            <a:off x="4596385" y="2044543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 dirty="0">
                <a:solidFill>
                  <a:schemeClr val="tx1"/>
                </a:solidFill>
              </a:rPr>
              <a:t>Herramienta de evaluación 7-1-7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57C328-B7F8-F229-950D-5813A8A7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Arial"/>
                <a:cs typeface="Arial"/>
              </a:rPr>
              <a:t>Pasos clave para usar el enfoque 7-1-7</a:t>
            </a:r>
          </a:p>
        </p:txBody>
      </p:sp>
    </p:spTree>
    <p:extLst>
      <p:ext uri="{BB962C8B-B14F-4D97-AF65-F5344CB8AC3E}">
        <p14:creationId xmlns:p14="http://schemas.microsoft.com/office/powerpoint/2010/main" val="178465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10037C6B-8A84-D9A6-694E-CF1FB4DDF6DA}"/>
              </a:ext>
            </a:extLst>
          </p:cNvPr>
          <p:cNvSpPr/>
          <p:nvPr/>
        </p:nvSpPr>
        <p:spPr>
          <a:xfrm>
            <a:off x="4894119" y="2597727"/>
            <a:ext cx="6390408" cy="3936711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EC18F-E37E-3D72-7293-AFE13C587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1937" y="2780318"/>
            <a:ext cx="5971713" cy="356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011D38-2679-8C27-14EF-31899FCE9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2936" y="517363"/>
            <a:ext cx="3615759" cy="582327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AFB593-14FA-05A8-2EC2-44C9715F9FBE}"/>
              </a:ext>
            </a:extLst>
          </p:cNvPr>
          <p:cNvSpPr txBox="1">
            <a:spLocks/>
          </p:cNvSpPr>
          <p:nvPr/>
        </p:nvSpPr>
        <p:spPr>
          <a:xfrm>
            <a:off x="5081155" y="2252361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>
                <a:solidFill>
                  <a:schemeClr val="tx1"/>
                </a:solidFill>
              </a:rPr>
              <a:t>Herramienta de evaluación 7-1-7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C10D3B-C8BE-9B87-C200-B17EEFA2622B}"/>
              </a:ext>
            </a:extLst>
          </p:cNvPr>
          <p:cNvSpPr txBox="1"/>
          <p:nvPr/>
        </p:nvSpPr>
        <p:spPr>
          <a:xfrm>
            <a:off x="5101937" y="776071"/>
            <a:ext cx="60994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Llegar a las causas fundamentales de los cuellos de botella es crucial para identificar los sistemas o procesos específicos que requieren fortalecimiento. </a:t>
            </a:r>
          </a:p>
        </p:txBody>
      </p:sp>
    </p:spTree>
    <p:extLst>
      <p:ext uri="{BB962C8B-B14F-4D97-AF65-F5344CB8AC3E}">
        <p14:creationId xmlns:p14="http://schemas.microsoft.com/office/powerpoint/2010/main" val="148104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7D0CD69A-F0ED-38F3-47A0-2AA0DF3D862D}"/>
              </a:ext>
            </a:extLst>
          </p:cNvPr>
          <p:cNvSpPr/>
          <p:nvPr/>
        </p:nvSpPr>
        <p:spPr>
          <a:xfrm>
            <a:off x="4699281" y="3224645"/>
            <a:ext cx="6761018" cy="3315607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92218" y="1228922"/>
            <a:ext cx="5866282" cy="1012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419" sz="2000" dirty="0">
                <a:solidFill>
                  <a:schemeClr val="tx1"/>
                </a:solidFill>
                <a:latin typeface="Arial"/>
                <a:cs typeface="Arial"/>
              </a:rPr>
              <a:t>Algunas medidas pueden llevarse a cabo de inmediato, mientras que otras pueden requerir una planificación e inversión a más largo plazo.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3C3D6-40E8-2D08-E827-A0518D1AD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9" b="289"/>
          <a:stretch/>
        </p:blipFill>
        <p:spPr>
          <a:xfrm>
            <a:off x="4922944" y="3475552"/>
            <a:ext cx="6355251" cy="28488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29F758-54ED-D874-44C9-ADB2F46A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936" y="517362"/>
            <a:ext cx="3615759" cy="582327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3F047A-5B2B-51CA-D6CE-96060107A88C}"/>
              </a:ext>
            </a:extLst>
          </p:cNvPr>
          <p:cNvSpPr txBox="1">
            <a:spLocks/>
          </p:cNvSpPr>
          <p:nvPr/>
        </p:nvSpPr>
        <p:spPr>
          <a:xfrm>
            <a:off x="4992218" y="2906988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>
                <a:solidFill>
                  <a:schemeClr val="tx1"/>
                </a:solidFill>
              </a:rPr>
              <a:t>Herramienta de evaluación 7-1-7</a:t>
            </a:r>
          </a:p>
        </p:txBody>
      </p:sp>
    </p:spTree>
    <p:extLst>
      <p:ext uri="{BB962C8B-B14F-4D97-AF65-F5344CB8AC3E}">
        <p14:creationId xmlns:p14="http://schemas.microsoft.com/office/powerpoint/2010/main" val="34556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0855" y="721042"/>
            <a:ext cx="5064940" cy="270795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es-419" sz="2000" dirty="0">
                <a:solidFill>
                  <a:schemeClr val="tx1"/>
                </a:solidFill>
                <a:latin typeface="Arial"/>
                <a:cs typeface="Arial"/>
              </a:rPr>
              <a:t>Involucrar a las partes interesadas y discutir los cuellos de botella, los factores facilitadores y las medidas correctivas para cada brote, así como los datos consolidados de todos los brotes.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36C8F2A3-BC5A-2F91-466E-DDAEFFFC1400}"/>
              </a:ext>
            </a:extLst>
          </p:cNvPr>
          <p:cNvSpPr/>
          <p:nvPr/>
        </p:nvSpPr>
        <p:spPr>
          <a:xfrm>
            <a:off x="5197809" y="3539811"/>
            <a:ext cx="5317744" cy="3011474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F900B4F-9CDB-9F01-AF01-981FE516D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281" y="3814823"/>
            <a:ext cx="4827640" cy="2526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87812-B84D-BC6E-5995-71E2C194B7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3" y="516305"/>
            <a:ext cx="3607552" cy="58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4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E34D1B3D-2729-2509-73E0-279DCB4A97CA}"/>
              </a:ext>
            </a:extLst>
          </p:cNvPr>
          <p:cNvSpPr/>
          <p:nvPr/>
        </p:nvSpPr>
        <p:spPr>
          <a:xfrm>
            <a:off x="4771189" y="3579011"/>
            <a:ext cx="7069516" cy="2951267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41637" y="1256962"/>
            <a:ext cx="5859713" cy="16160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2000" dirty="0">
                <a:solidFill>
                  <a:schemeClr val="tx1"/>
                </a:solidFill>
              </a:rPr>
              <a:t>Antes de cada ciclo de planificación operativa, sintetizar los aprendizajes de 7-1-7 y usarlos para priorizar las actividades de financiamiento, junto con otras evaluaciones (SPAR, JEE, AAR, etc.).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0D165-6622-A83B-4136-71F9EC8A5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1690" y="3783138"/>
            <a:ext cx="6679102" cy="2683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0582F0-255C-EB67-6022-E45C7269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2" y="516305"/>
            <a:ext cx="3607552" cy="58253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BC0DEF-AF3B-16E5-95E0-1FC3B48C4D47}"/>
              </a:ext>
            </a:extLst>
          </p:cNvPr>
          <p:cNvSpPr txBox="1">
            <a:spLocks/>
          </p:cNvSpPr>
          <p:nvPr/>
        </p:nvSpPr>
        <p:spPr>
          <a:xfrm>
            <a:off x="4941637" y="3278989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>
                <a:solidFill>
                  <a:schemeClr val="tx1"/>
                </a:solidFill>
              </a:rPr>
              <a:t>Informe de síntesis 7-1-7</a:t>
            </a:r>
          </a:p>
        </p:txBody>
      </p:sp>
    </p:spTree>
    <p:extLst>
      <p:ext uri="{BB962C8B-B14F-4D97-AF65-F5344CB8AC3E}">
        <p14:creationId xmlns:p14="http://schemas.microsoft.com/office/powerpoint/2010/main" val="384675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72739286-2C50-599A-A609-E13EC10E6A4D}"/>
              </a:ext>
            </a:extLst>
          </p:cNvPr>
          <p:cNvSpPr/>
          <p:nvPr/>
        </p:nvSpPr>
        <p:spPr>
          <a:xfrm>
            <a:off x="4748645" y="3719945"/>
            <a:ext cx="6945697" cy="2821640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246" y="1367453"/>
            <a:ext cx="5700178" cy="15002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es-ES" sz="2000" dirty="0">
                <a:solidFill>
                  <a:schemeClr val="tx1"/>
                </a:solidFill>
              </a:rPr>
              <a:t>Utilizar los hallazgos 7-1-7 para promover y aumentar la conciencia sobre las necesidades de inversión o cambios de políticas que generen resultados con impactos medibles.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C69E2-8DDC-ADC6-4B53-62CE13B3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1246" y="3924146"/>
            <a:ext cx="6586844" cy="2417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26724-12B2-1CD7-04A7-26BB41F87E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2" y="516305"/>
            <a:ext cx="3607553" cy="58253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ABAA87-3CC1-1753-6E8A-44461E62B7FA}"/>
              </a:ext>
            </a:extLst>
          </p:cNvPr>
          <p:cNvSpPr txBox="1">
            <a:spLocks/>
          </p:cNvSpPr>
          <p:nvPr/>
        </p:nvSpPr>
        <p:spPr>
          <a:xfrm>
            <a:off x="4931246" y="3406499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419" sz="1400" i="1">
                <a:solidFill>
                  <a:schemeClr val="tx1"/>
                </a:solidFill>
              </a:rPr>
              <a:t>Informe de síntesis 7-1-7</a:t>
            </a:r>
          </a:p>
        </p:txBody>
      </p:sp>
    </p:spTree>
    <p:extLst>
      <p:ext uri="{BB962C8B-B14F-4D97-AF65-F5344CB8AC3E}">
        <p14:creationId xmlns:p14="http://schemas.microsoft.com/office/powerpoint/2010/main" val="1294805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02356D52-3DA1-202B-2776-3C963F40D842}"/>
              </a:ext>
            </a:extLst>
          </p:cNvPr>
          <p:cNvSpPr/>
          <p:nvPr/>
        </p:nvSpPr>
        <p:spPr>
          <a:xfrm>
            <a:off x="7644726" y="1600174"/>
            <a:ext cx="4422583" cy="4892699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8" y="1472032"/>
            <a:ext cx="6878336" cy="57080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Utilice el enfoque 7-1-7  con frecuencia para mejorar </a:t>
            </a:r>
            <a:r>
              <a:rPr lang="es-419" sz="1800" b="1" dirty="0">
                <a:latin typeface="Arial"/>
                <a:cs typeface="Arial"/>
              </a:rPr>
              <a:t>continuamente</a:t>
            </a:r>
            <a:r>
              <a:rPr lang="es-419" sz="1800" dirty="0">
                <a:latin typeface="Arial"/>
                <a:cs typeface="Arial"/>
              </a:rPr>
              <a:t> el desempeño.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El enfoque 7-1-7 está diseñado como una oportunidad de </a:t>
            </a:r>
            <a:r>
              <a:rPr lang="es-419" sz="1800" b="1" dirty="0">
                <a:latin typeface="Arial"/>
                <a:cs typeface="Arial"/>
              </a:rPr>
              <a:t>aprendizaje</a:t>
            </a:r>
            <a:r>
              <a:rPr lang="es-419" sz="1800" dirty="0">
                <a:latin typeface="Arial"/>
                <a:cs typeface="Arial"/>
              </a:rPr>
              <a:t> y funciona mejor con una evaluación no punitiva, honesta y transparente.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Cada intervalo del enfoque 7-1-7 (detección, notificación y respuesta temprana) es esencial.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Cuanto </a:t>
            </a:r>
            <a:r>
              <a:rPr lang="es-419" sz="1800" b="1" dirty="0">
                <a:latin typeface="Arial"/>
                <a:cs typeface="Arial"/>
              </a:rPr>
              <a:t>antes</a:t>
            </a:r>
            <a:r>
              <a:rPr lang="es-419" sz="1800" dirty="0">
                <a:latin typeface="Arial"/>
                <a:cs typeface="Arial"/>
              </a:rPr>
              <a:t> utilice el enfoque 7-1-7, más posibilidades tendrá de ajustar la respuesta a brotes.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El enfoque 7-1-7 se integra de manera </a:t>
            </a:r>
            <a:r>
              <a:rPr lang="es-419" sz="1800" b="1" dirty="0">
                <a:latin typeface="Arial"/>
                <a:cs typeface="Arial"/>
              </a:rPr>
              <a:t>flexible</a:t>
            </a:r>
            <a:r>
              <a:rPr lang="es-419" sz="1800" dirty="0">
                <a:latin typeface="Arial"/>
                <a:cs typeface="Arial"/>
              </a:rPr>
              <a:t> en los sistemas y flujos de trabajo, la planificación y los marcos existentes.</a:t>
            </a:r>
          </a:p>
          <a:p>
            <a:pPr>
              <a:lnSpc>
                <a:spcPct val="100000"/>
              </a:lnSpc>
            </a:pPr>
            <a:r>
              <a:rPr lang="es-419" sz="1800" dirty="0">
                <a:latin typeface="Arial"/>
                <a:cs typeface="Arial"/>
              </a:rPr>
              <a:t>Involucre a un </a:t>
            </a:r>
            <a:r>
              <a:rPr lang="es-419" sz="1800" b="1" dirty="0">
                <a:latin typeface="Arial"/>
                <a:cs typeface="Arial"/>
              </a:rPr>
              <a:t>amplio</a:t>
            </a:r>
            <a:r>
              <a:rPr lang="es-419" sz="1800" dirty="0">
                <a:latin typeface="Arial"/>
                <a:cs typeface="Arial"/>
              </a:rPr>
              <a:t> conjunto de partes interesadas, porque el enfoque 7-1-7 se centra en abordar una amplia variedad de cuellos de botella </a:t>
            </a:r>
            <a:r>
              <a:rPr lang="es-419" sz="1800" b="1" dirty="0">
                <a:latin typeface="Arial"/>
                <a:cs typeface="Arial"/>
              </a:rPr>
              <a:t>sistémicos</a:t>
            </a:r>
            <a:r>
              <a:rPr lang="es-419" sz="1800" dirty="0">
                <a:latin typeface="Arial"/>
                <a:cs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5EE3F-DB5A-255A-A296-C8E72AB30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185" y="1881619"/>
            <a:ext cx="3851002" cy="439884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EAA2C43-C90F-AF6D-94B8-6EF8BA06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365126"/>
            <a:ext cx="11300919" cy="1001762"/>
          </a:xfrm>
        </p:spPr>
        <p:txBody>
          <a:bodyPr/>
          <a:lstStyle/>
          <a:p>
            <a:r>
              <a:rPr lang="es-419" dirty="0">
                <a:latin typeface="Arial"/>
                <a:cs typeface="Arial"/>
              </a:rPr>
              <a:t>Principios fundamentales para el uso efectivo de 7-1-7</a:t>
            </a:r>
          </a:p>
        </p:txBody>
      </p:sp>
    </p:spTree>
    <p:extLst>
      <p:ext uri="{BB962C8B-B14F-4D97-AF65-F5344CB8AC3E}">
        <p14:creationId xmlns:p14="http://schemas.microsoft.com/office/powerpoint/2010/main" val="3231262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E70835-57CB-0B15-0EA3-5878462E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742949"/>
            <a:ext cx="3467083" cy="1079491"/>
          </a:xfrm>
        </p:spPr>
        <p:txBody>
          <a:bodyPr/>
          <a:lstStyle/>
          <a:p>
            <a:r>
              <a:rPr lang="es-419">
                <a:latin typeface="Arial"/>
                <a:cs typeface="Arial"/>
              </a:rPr>
              <a:t>Implementación por país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599" y="2310726"/>
            <a:ext cx="3386751" cy="38043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b="0">
                <a:solidFill>
                  <a:schemeClr val="tx1"/>
                </a:solidFill>
                <a:latin typeface="Arial"/>
                <a:cs typeface="Arial"/>
              </a:rPr>
              <a:t>Se realizó el piloto en Uganda, Nigeria, Etiopía, Sierra Leona, Ruanda, Liberia, Brasil y Estados Unidos de América. </a:t>
            </a:r>
          </a:p>
          <a:p>
            <a:pPr marL="228600" indent="-2286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b="0">
                <a:solidFill>
                  <a:schemeClr val="tx1"/>
                </a:solidFill>
                <a:latin typeface="Arial"/>
                <a:cs typeface="Arial"/>
              </a:rPr>
              <a:t>Más de 20 países utilizan ahora 7-1-7, en África, las Américas, el sudeste asiático y el Pacífico.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68CDC-5ABC-621B-B00E-470E08066429}"/>
              </a:ext>
            </a:extLst>
          </p:cNvPr>
          <p:cNvSpPr txBox="1"/>
          <p:nvPr/>
        </p:nvSpPr>
        <p:spPr>
          <a:xfrm>
            <a:off x="4438651" y="1453108"/>
            <a:ext cx="7496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b="1" dirty="0">
                <a:latin typeface="Arial" panose="020B0604020202020204" pitchFamily="34" charset="0"/>
                <a:cs typeface="Arial" panose="020B0604020202020204" pitchFamily="34" charset="0"/>
              </a:rPr>
              <a:t>Comunidad global de práctica de 7-1-7 (2025)</a:t>
            </a:r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B321BF77-87CE-7DE4-C71D-9AA589F0A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250" y="2265022"/>
            <a:ext cx="6736803" cy="33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3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group of people in a classroom raising their hand&#10;&#10;Description automatically generated">
            <a:extLst>
              <a:ext uri="{FF2B5EF4-FFF2-40B4-BE49-F238E27FC236}">
                <a16:creationId xmlns:a16="http://schemas.microsoft.com/office/drawing/2014/main" id="{D9D50BF6-BA48-7A2B-7CF5-FB152A5A1F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934" y="0"/>
            <a:ext cx="5744066" cy="6556342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9487CED-B950-EC7D-9110-08D1C5C7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681037"/>
            <a:ext cx="5009658" cy="1001762"/>
          </a:xfrm>
        </p:spPr>
        <p:txBody>
          <a:bodyPr/>
          <a:lstStyle/>
          <a:p>
            <a:r>
              <a:rPr lang="es-419" dirty="0">
                <a:latin typeface="Arial"/>
                <a:cs typeface="Arial"/>
              </a:rPr>
              <a:t>Lecciones aprendidas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8" y="1682799"/>
            <a:ext cx="5609732" cy="4597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Alcanzar 7-1-7 es </a:t>
            </a:r>
            <a:r>
              <a:rPr lang="es-419" b="1" dirty="0">
                <a:latin typeface="Arial"/>
                <a:cs typeface="Arial"/>
              </a:rPr>
              <a:t>factible</a:t>
            </a:r>
            <a:r>
              <a:rPr lang="es-419" dirty="0">
                <a:latin typeface="Arial"/>
                <a:cs typeface="Arial"/>
              </a:rPr>
              <a:t> para la mayoría de los brotes.</a:t>
            </a:r>
          </a:p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Contar con un </a:t>
            </a:r>
            <a:r>
              <a:rPr lang="es-419" b="1" dirty="0">
                <a:latin typeface="Arial"/>
                <a:cs typeface="Arial"/>
              </a:rPr>
              <a:t>campeón</a:t>
            </a:r>
            <a:r>
              <a:rPr lang="es-419" dirty="0">
                <a:latin typeface="Arial"/>
                <a:cs typeface="Arial"/>
              </a:rPr>
              <a:t> es fundamental para apoyar la participación y la implementación a nivel superior. </a:t>
            </a:r>
          </a:p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Los actores de </a:t>
            </a:r>
            <a:r>
              <a:rPr lang="es-419" b="1" dirty="0">
                <a:latin typeface="Arial"/>
                <a:cs typeface="Arial"/>
              </a:rPr>
              <a:t>vigilancia y respuesta</a:t>
            </a:r>
            <a:r>
              <a:rPr lang="es-419" dirty="0">
                <a:latin typeface="Arial"/>
                <a:cs typeface="Arial"/>
              </a:rPr>
              <a:t> deben trabajar juntos para lograr el 7-1-7.</a:t>
            </a:r>
          </a:p>
          <a:p>
            <a:pPr>
              <a:lnSpc>
                <a:spcPct val="100000"/>
              </a:lnSpc>
            </a:pPr>
            <a:r>
              <a:rPr lang="es-419" dirty="0">
                <a:latin typeface="Arial"/>
                <a:cs typeface="Arial"/>
              </a:rPr>
              <a:t>Se pueden resolver varios cuellos de botella clave a </a:t>
            </a:r>
            <a:r>
              <a:rPr lang="es-419" b="1" dirty="0">
                <a:latin typeface="Arial"/>
                <a:cs typeface="Arial"/>
              </a:rPr>
              <a:t>costo mínimo o nulo</a:t>
            </a:r>
            <a:r>
              <a:rPr lang="es-419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8003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41543-981E-2587-F731-8F1375E5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6FB2B8-EB62-F8AA-703F-968B1D98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1774055"/>
            <a:ext cx="3846829" cy="2282808"/>
          </a:xfrm>
        </p:spPr>
        <p:txBody>
          <a:bodyPr/>
          <a:lstStyle/>
          <a:p>
            <a:pPr algn="ctr"/>
            <a:r>
              <a:rPr lang="es-419"/>
              <a:t>Alcance global</a:t>
            </a:r>
          </a:p>
        </p:txBody>
      </p:sp>
      <p:pic>
        <p:nvPicPr>
          <p:cNvPr id="19" name="Content Placeholder 4" descr="A blue cover with white text and blue stars&#10;&#10;Description automatically generated">
            <a:extLst>
              <a:ext uri="{FF2B5EF4-FFF2-40B4-BE49-F238E27FC236}">
                <a16:creationId xmlns:a16="http://schemas.microsoft.com/office/drawing/2014/main" id="{B8992E82-41E6-48F4-FF9A-BAE8685E40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0471" y="2569885"/>
            <a:ext cx="991503" cy="1206636"/>
          </a:xfrm>
          <a:prstGeom prst="rect">
            <a:avLst/>
          </a:prstGeom>
          <a:noFill/>
        </p:spPr>
      </p:pic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A268E8FD-6A49-5E8C-601D-D6C3434BE161}"/>
              </a:ext>
            </a:extLst>
          </p:cNvPr>
          <p:cNvSpPr txBox="1">
            <a:spLocks/>
          </p:cNvSpPr>
          <p:nvPr/>
        </p:nvSpPr>
        <p:spPr>
          <a:xfrm>
            <a:off x="4930847" y="2751163"/>
            <a:ext cx="5297395" cy="121786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0FEFB61C-64DC-EC90-6EC4-3436BACF5B0F}"/>
              </a:ext>
            </a:extLst>
          </p:cNvPr>
          <p:cNvSpPr txBox="1">
            <a:spLocks/>
          </p:cNvSpPr>
          <p:nvPr/>
        </p:nvSpPr>
        <p:spPr>
          <a:xfrm>
            <a:off x="4930847" y="4056863"/>
            <a:ext cx="5214890" cy="113008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806A4617-691F-D2C9-3F35-28865B239DE2}"/>
              </a:ext>
            </a:extLst>
          </p:cNvPr>
          <p:cNvSpPr txBox="1">
            <a:spLocks/>
          </p:cNvSpPr>
          <p:nvPr/>
        </p:nvSpPr>
        <p:spPr>
          <a:xfrm>
            <a:off x="4930847" y="1107751"/>
            <a:ext cx="5473728" cy="48929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Programa Global de Trabajo de la OMS (GPW14)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: Incluye 7-1-7 como un indicador conjunto de resultados.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Revisiones de medidas tempranas de la OMS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: Incorporar la metodología y las herramientas de </a:t>
            </a:r>
            <a:b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7-1-7 para mejorar rápidamente la detección y respuesta ante brotes.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Estrategia de seguridad sanitaria global de EE. UU.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: Los análisis de cuellos de botella de 7-1-7 se destacan como un método clave para monitorear y evaluar el progreso hacia el desarrollo de la capacidad de GHS.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Fondo de Pandemia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: 7-1-7 incorporado en el marco de resultados con dos indicadores bajo el Elemento 1.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Otros subsidios del Enfoque Programático Multifásico del</a:t>
            </a:r>
            <a:r>
              <a:rPr lang="es-419" sz="1600" b="1" dirty="0">
                <a:solidFill>
                  <a:schemeClr val="tx1"/>
                </a:solidFill>
                <a:latin typeface="Arial"/>
                <a:cs typeface="Arial"/>
              </a:rPr>
              <a:t> Banco Mundial</a:t>
            </a:r>
            <a:r>
              <a:rPr lang="es-419" sz="1600" dirty="0">
                <a:solidFill>
                  <a:schemeClr val="tx1"/>
                </a:solidFill>
                <a:latin typeface="Arial"/>
                <a:cs typeface="Arial"/>
              </a:rPr>
              <a:t> también incorporan 7-1-7.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419" sz="1600" b="1" dirty="0">
                <a:solidFill>
                  <a:schemeClr val="tx1"/>
                </a:solidFill>
              </a:rPr>
              <a:t>Fondo Global</a:t>
            </a:r>
            <a:r>
              <a:rPr lang="es-419" sz="1600" dirty="0">
                <a:solidFill>
                  <a:schemeClr val="tx1"/>
                </a:solidFill>
              </a:rPr>
              <a:t>: Incluye 7-1-7 en su marco de M&amp;E.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8ECBD1-28FC-225D-6EDD-111C9D47EBF4}"/>
              </a:ext>
            </a:extLst>
          </p:cNvPr>
          <p:cNvGrpSpPr/>
          <p:nvPr/>
        </p:nvGrpSpPr>
        <p:grpSpPr>
          <a:xfrm>
            <a:off x="10461475" y="1068626"/>
            <a:ext cx="969497" cy="1283089"/>
            <a:chOff x="5242221" y="2300247"/>
            <a:chExt cx="2613306" cy="3241275"/>
          </a:xfrm>
        </p:grpSpPr>
        <p:pic>
          <p:nvPicPr>
            <p:cNvPr id="41" name="Picture Placeholder 5" descr="A cover of a book&#10;&#10;Description automatically generated">
              <a:extLst>
                <a:ext uri="{FF2B5EF4-FFF2-40B4-BE49-F238E27FC236}">
                  <a16:creationId xmlns:a16="http://schemas.microsoft.com/office/drawing/2014/main" id="{89C649A5-82F9-D93D-5B79-CA82C4A75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2221" y="2300247"/>
              <a:ext cx="2613306" cy="1485138"/>
            </a:xfrm>
            <a:prstGeom prst="rect">
              <a:avLst/>
            </a:prstGeom>
            <a:noFill/>
          </p:spPr>
        </p:pic>
        <p:pic>
          <p:nvPicPr>
            <p:cNvPr id="42" name="Picture Placeholder 5" descr="A cover of a book&#10;&#10;Description automatically generated">
              <a:extLst>
                <a:ext uri="{FF2B5EF4-FFF2-40B4-BE49-F238E27FC236}">
                  <a16:creationId xmlns:a16="http://schemas.microsoft.com/office/drawing/2014/main" id="{36DB3240-1C62-539F-150B-0F35A0CBA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2221" y="3729965"/>
              <a:ext cx="2613306" cy="1811557"/>
            </a:xfrm>
            <a:prstGeom prst="rect">
              <a:avLst/>
            </a:prstGeom>
            <a:noFill/>
          </p:spPr>
        </p:pic>
      </p:grpSp>
      <p:pic>
        <p:nvPicPr>
          <p:cNvPr id="43" name="Picture Placeholder 13">
            <a:extLst>
              <a:ext uri="{FF2B5EF4-FFF2-40B4-BE49-F238E27FC236}">
                <a16:creationId xmlns:a16="http://schemas.microsoft.com/office/drawing/2014/main" id="{644ED6EF-16B7-5DAA-566B-D0D448970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1851" y="3885289"/>
            <a:ext cx="1038699" cy="1001652"/>
          </a:xfrm>
          <a:prstGeom prst="rect">
            <a:avLst/>
          </a:prstGeom>
        </p:spPr>
      </p:pic>
      <p:pic>
        <p:nvPicPr>
          <p:cNvPr id="44" name="Picture 43" descr="The Global Fund">
            <a:extLst>
              <a:ext uri="{FF2B5EF4-FFF2-40B4-BE49-F238E27FC236}">
                <a16:creationId xmlns:a16="http://schemas.microsoft.com/office/drawing/2014/main" id="{4B542830-017A-8D6D-01C7-B84F9C0FB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795" y="4872653"/>
            <a:ext cx="934855" cy="1001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DE52167-33D5-1A41-6B01-C7D96708C8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95524" y="24582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6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1C27F-0FFD-C088-D70D-30E8F03D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14055"/>
            <a:ext cx="8759825" cy="2148666"/>
          </a:xfrm>
        </p:spPr>
        <p:txBody>
          <a:bodyPr/>
          <a:lstStyle/>
          <a:p>
            <a:r>
              <a:rPr lang="es-419" sz="5000" dirty="0"/>
              <a:t>¿Qué pasaría si cada brote se aprovechara como una oportunidad para aprender y mejorar?</a:t>
            </a:r>
          </a:p>
        </p:txBody>
      </p:sp>
    </p:spTree>
    <p:extLst>
      <p:ext uri="{BB962C8B-B14F-4D97-AF65-F5344CB8AC3E}">
        <p14:creationId xmlns:p14="http://schemas.microsoft.com/office/powerpoint/2010/main" val="316659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7422-9542-449F-7F0D-E7B17710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>
                <a:latin typeface="Arial"/>
                <a:cs typeface="Arial"/>
              </a:rPr>
              <a:t>7-1-7 Alliance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1C52E-B7F2-AD2B-B038-C82047B74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3600"/>
              <a:t>Lo que hacemos y cómo podemos ayudar</a:t>
            </a:r>
          </a:p>
        </p:txBody>
      </p:sp>
    </p:spTree>
    <p:extLst>
      <p:ext uri="{BB962C8B-B14F-4D97-AF65-F5344CB8AC3E}">
        <p14:creationId xmlns:p14="http://schemas.microsoft.com/office/powerpoint/2010/main" val="62324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D125-14D0-4841-0EC2-5071A549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45" y="494112"/>
            <a:ext cx="10515600" cy="1001762"/>
          </a:xfrm>
        </p:spPr>
        <p:txBody>
          <a:bodyPr anchor="t">
            <a:normAutofit/>
          </a:bodyPr>
          <a:lstStyle/>
          <a:p>
            <a:r>
              <a:rPr lang="es-419"/>
              <a:t>Lo que hace 7-1-7 Alliance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8CAEB-AD83-8A4F-EE5F-0B9CEA5AB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377919"/>
            <a:ext cx="10515601" cy="2290314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s-419" sz="1800" dirty="0">
                <a:latin typeface="Arial"/>
                <a:cs typeface="Arial"/>
              </a:rPr>
              <a:t>Proporciona </a:t>
            </a:r>
            <a:r>
              <a:rPr lang="es-419" sz="1800" dirty="0">
                <a:solidFill>
                  <a:schemeClr val="tx1"/>
                </a:solidFill>
                <a:latin typeface="Arial"/>
                <a:cs typeface="Arial"/>
              </a:rPr>
              <a:t>y facilita asistencia técnica y capacitación. 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sz="1800" dirty="0">
                <a:latin typeface="Arial"/>
                <a:cs typeface="Arial"/>
              </a:rPr>
              <a:t>Ofrece pequeñas subvenciones para países.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sz="1800" dirty="0">
                <a:latin typeface="Arial"/>
                <a:cs typeface="Arial"/>
              </a:rPr>
              <a:t>Involucra a socios en comunidades de</a:t>
            </a:r>
            <a:br>
              <a:rPr lang="es-419" sz="1800" dirty="0">
                <a:latin typeface="Arial"/>
                <a:cs typeface="Arial"/>
              </a:rPr>
            </a:br>
            <a:r>
              <a:rPr lang="es-419" sz="1800" dirty="0">
                <a:latin typeface="Arial"/>
                <a:cs typeface="Arial"/>
              </a:rPr>
              <a:t>práctica y redes de aprendizaje regionales.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sz="1800" dirty="0">
                <a:latin typeface="Arial"/>
                <a:cs typeface="Arial"/>
              </a:rPr>
              <a:t>Desarrolla recursos y alberga un centro en línea con directrices, herramientas, materiales de capacitación y grupos de discusión.</a:t>
            </a:r>
          </a:p>
          <a:p>
            <a:pPr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s-419" sz="1800" dirty="0">
                <a:latin typeface="Arial"/>
                <a:cs typeface="Arial"/>
              </a:rPr>
              <a:t>Genera nuevas pruebas a través de investigaciones operativas.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941980A-B3EC-3F38-A4FB-0CEF3F2D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66" y="3668233"/>
            <a:ext cx="11718617" cy="28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11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99A3E-0513-4619-B614-762A73A7F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253AF35-D3D6-0FE8-85A1-987721687601}"/>
              </a:ext>
            </a:extLst>
          </p:cNvPr>
          <p:cNvSpPr txBox="1"/>
          <p:nvPr/>
        </p:nvSpPr>
        <p:spPr>
          <a:xfrm>
            <a:off x="4786365" y="569497"/>
            <a:ext cx="75485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cap="none" normalizeH="0" baseline="0" noProof="0" dirty="0">
                <a:ln>
                  <a:noFill/>
                </a:ln>
                <a:solidFill>
                  <a:srgbClr val="61839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Materiales de capacitación apoyados por 7-1-7 Alliance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7E2789-436A-2D18-F937-D248B04B1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2241451"/>
            <a:ext cx="3846829" cy="2282808"/>
          </a:xfrm>
        </p:spPr>
        <p:txBody>
          <a:bodyPr/>
          <a:lstStyle/>
          <a:p>
            <a:pPr algn="ctr"/>
            <a:r>
              <a:rPr lang="es-419" dirty="0"/>
              <a:t>Materiales de capacitación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DE0666-8833-D13E-51E0-378152ADC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66" y="1196247"/>
            <a:ext cx="6138537" cy="312395"/>
          </a:xfrm>
        </p:spPr>
        <p:txBody>
          <a:bodyPr/>
          <a:lstStyle/>
          <a:p>
            <a:pPr marL="0" indent="0">
              <a:buNone/>
            </a:pPr>
            <a:r>
              <a:rPr lang="es-419" sz="1800" b="1" dirty="0">
                <a:solidFill>
                  <a:schemeClr val="tx2"/>
                </a:solidFill>
                <a:cs typeface="Arial" panose="020B0604020202020204" pitchFamily="34" charset="0"/>
              </a:rPr>
              <a:t>Paquetes de capacitación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A757EC4-7409-3BD0-4432-4ED0832BC2E6}"/>
              </a:ext>
            </a:extLst>
          </p:cNvPr>
          <p:cNvSpPr>
            <a:spLocks/>
          </p:cNvSpPr>
          <p:nvPr/>
        </p:nvSpPr>
        <p:spPr>
          <a:xfrm>
            <a:off x="4817429" y="1682552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Paquete de sensibilización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F7ECCF0-99AA-1407-B857-C0F62E5DC04C}"/>
              </a:ext>
            </a:extLst>
          </p:cNvPr>
          <p:cNvSpPr>
            <a:spLocks/>
          </p:cNvSpPr>
          <p:nvPr/>
        </p:nvSpPr>
        <p:spPr>
          <a:xfrm>
            <a:off x="6536167" y="1682552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Paquete para implementadores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7F2DD7F-922B-740A-8D40-9A5E6E04AF3A}"/>
              </a:ext>
            </a:extLst>
          </p:cNvPr>
          <p:cNvSpPr>
            <a:spLocks/>
          </p:cNvSpPr>
          <p:nvPr/>
        </p:nvSpPr>
        <p:spPr>
          <a:xfrm>
            <a:off x="8254906" y="1696840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Paquete de capacitación para capacitadores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2A81815-A759-1E52-01C4-762E469AADF4}"/>
              </a:ext>
            </a:extLst>
          </p:cNvPr>
          <p:cNvSpPr>
            <a:spLocks/>
          </p:cNvSpPr>
          <p:nvPr/>
        </p:nvSpPr>
        <p:spPr>
          <a:xfrm>
            <a:off x="9973645" y="1682552"/>
            <a:ext cx="1645920" cy="1132086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Paquete de liderazgo (</a:t>
            </a:r>
            <a:r>
              <a:rPr lang="es-419" sz="1200">
                <a:solidFill>
                  <a:srgbClr val="FFFFFF"/>
                </a:solidFill>
                <a:latin typeface="Arial"/>
                <a:ea typeface="Arial"/>
                <a:cs typeface="Arial"/>
              </a:rPr>
              <a:t>próximamente</a:t>
            </a:r>
            <a:r>
              <a:rPr kumimoji="0" lang="es-419" sz="1200" b="0" i="0" u="none" strike="noStrike" cap="non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76D7F1-E844-0195-A2D4-546790DF0B25}"/>
              </a:ext>
            </a:extLst>
          </p:cNvPr>
          <p:cNvSpPr txBox="1"/>
          <p:nvPr/>
        </p:nvSpPr>
        <p:spPr>
          <a:xfrm>
            <a:off x="4666094" y="3274100"/>
            <a:ext cx="6649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732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cap="none" normalizeH="0" baseline="0" noProof="0" dirty="0">
                <a:ln>
                  <a:noFill/>
                </a:ln>
                <a:solidFill>
                  <a:srgbClr val="61839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Los paquetes de capacitación se construyen a partir de módulos adaptables de presentaciones y actividades.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A59752-CB0A-0A13-4258-39D67B8347E9}"/>
              </a:ext>
            </a:extLst>
          </p:cNvPr>
          <p:cNvGrpSpPr/>
          <p:nvPr/>
        </p:nvGrpSpPr>
        <p:grpSpPr>
          <a:xfrm>
            <a:off x="4917441" y="4139547"/>
            <a:ext cx="6588060" cy="1963212"/>
            <a:chOff x="4890909" y="4249224"/>
            <a:chExt cx="6588060" cy="196321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72EB010-85BB-101A-BC4E-81D4C4E69896}"/>
                </a:ext>
              </a:extLst>
            </p:cNvPr>
            <p:cNvSpPr/>
            <p:nvPr/>
          </p:nvSpPr>
          <p:spPr>
            <a:xfrm>
              <a:off x="6222170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Actividad de análisis propios sobre brotes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8E7FFE3-EF34-3C1B-E84A-61250C228707}"/>
                </a:ext>
              </a:extLst>
            </p:cNvPr>
            <p:cNvSpPr/>
            <p:nvPr/>
          </p:nvSpPr>
          <p:spPr>
            <a:xfrm>
              <a:off x="8913268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Charlas sobre la experiencia de los países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D599A34-DB85-362E-DFA4-B724783963F1}"/>
                </a:ext>
              </a:extLst>
            </p:cNvPr>
            <p:cNvSpPr/>
            <p:nvPr/>
          </p:nvSpPr>
          <p:spPr>
            <a:xfrm>
              <a:off x="489090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Charlas y actividades sobre capacitación para capacitadores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4385929-43FA-4905-51B9-CDC8B4F6839A}"/>
                </a:ext>
              </a:extLst>
            </p:cNvPr>
            <p:cNvSpPr/>
            <p:nvPr/>
          </p:nvSpPr>
          <p:spPr>
            <a:xfrm>
              <a:off x="756771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Estudios de caso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BCFDADB-7A65-A220-BC49-BE7B92124210}"/>
                </a:ext>
              </a:extLst>
            </p:cNvPr>
            <p:cNvSpPr/>
            <p:nvPr/>
          </p:nvSpPr>
          <p:spPr>
            <a:xfrm>
              <a:off x="1024452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400" b="0" i="0" u="none" strike="noStrike" cap="none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331A18-46BE-2753-88DF-3B84EC05C6F7}"/>
                </a:ext>
              </a:extLst>
            </p:cNvPr>
            <p:cNvGrpSpPr/>
            <p:nvPr/>
          </p:nvGrpSpPr>
          <p:grpSpPr>
            <a:xfrm>
              <a:off x="4890909" y="4249224"/>
              <a:ext cx="6588060" cy="920312"/>
              <a:chOff x="4858674" y="4255136"/>
              <a:chExt cx="6588060" cy="920312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A7A17EE-F1CB-D412-70D9-2AA9586E2DB1}"/>
                  </a:ext>
                </a:extLst>
              </p:cNvPr>
              <p:cNvSpPr/>
              <p:nvPr/>
            </p:nvSpPr>
            <p:spPr>
              <a:xfrm>
                <a:off x="485867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Charla sobre introducción </a:t>
                </a:r>
                <a:b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</a:b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a 7-1-7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69A0E0E-8B59-7F1D-B63A-523129E46831}"/>
                  </a:ext>
                </a:extLst>
              </p:cNvPr>
              <p:cNvSpPr/>
              <p:nvPr/>
            </p:nvSpPr>
            <p:spPr>
              <a:xfrm>
                <a:off x="6189935" y="4261048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Simex</a:t>
                </a: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 (materiales + capacitación para facilitadores)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9E0429B-4837-59EB-056A-BC0A714C0B47}"/>
                  </a:ext>
                </a:extLst>
              </p:cNvPr>
              <p:cNvSpPr/>
              <p:nvPr/>
            </p:nvSpPr>
            <p:spPr>
              <a:xfrm>
                <a:off x="8881033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Uso de charlas y actividades </a:t>
                </a:r>
                <a:b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</a:b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de 7-1-7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97F6417-97A5-3FEE-B9CD-0D5AA86A9F1A}"/>
                  </a:ext>
                </a:extLst>
              </p:cNvPr>
              <p:cNvSpPr/>
              <p:nvPr/>
            </p:nvSpPr>
            <p:spPr>
              <a:xfrm>
                <a:off x="753548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Charla/actividad sobre principios fundamentales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BE67111-6361-1C24-3B10-F25375F9C38D}"/>
                  </a:ext>
                </a:extLst>
              </p:cNvPr>
              <p:cNvSpPr/>
              <p:nvPr/>
            </p:nvSpPr>
            <p:spPr>
              <a:xfrm>
                <a:off x="1021229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9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Charlas y actividades sobre adopción del enfoque 7-1-7</a:t>
                </a:r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970CC3E-B2C3-760C-0568-7FC1F34B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5524" y="235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14" grpId="0" animBg="1"/>
      <p:bldP spid="15" grpId="0" animBg="1"/>
      <p:bldP spid="17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8D4F0-110A-86B7-978C-D4ABFE55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0" y="401053"/>
            <a:ext cx="3835455" cy="630286"/>
          </a:xfrm>
        </p:spPr>
        <p:txBody>
          <a:bodyPr/>
          <a:lstStyle/>
          <a:p>
            <a:r>
              <a:rPr lang="es-419" dirty="0">
                <a:latin typeface="Arial"/>
                <a:cs typeface="Arial"/>
              </a:rPr>
              <a:t>Nuestros recursos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B53E3-1695-9D84-A8D0-1124D49D8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220" y="1574644"/>
            <a:ext cx="3511605" cy="488230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s-419" b="1" dirty="0"/>
              <a:t>Los recursos para apoyar la implementación</a:t>
            </a:r>
            <a:br>
              <a:rPr lang="es-419" b="1" dirty="0"/>
            </a:br>
            <a:r>
              <a:rPr lang="es-419" b="1" dirty="0"/>
              <a:t>están disponibles en</a:t>
            </a:r>
            <a:br>
              <a:rPr lang="es-419" b="1" dirty="0"/>
            </a:br>
            <a:r>
              <a:rPr lang="es-419" b="0" dirty="0">
                <a:solidFill>
                  <a:srgbClr val="39B1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717alliance.org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rgbClr val="39B142"/>
              </a:solidFill>
            </a:endParaRPr>
          </a:p>
          <a:p>
            <a:pPr>
              <a:lnSpc>
                <a:spcPct val="110000"/>
              </a:lnSpc>
            </a:pPr>
            <a:r>
              <a:rPr lang="es-419" b="1" dirty="0"/>
              <a:t>Enlaces directos:</a:t>
            </a:r>
          </a:p>
          <a:p>
            <a:pPr>
              <a:lnSpc>
                <a:spcPct val="110000"/>
              </a:lnSpc>
            </a:pPr>
            <a:r>
              <a:rPr lang="es-419" sz="1800" b="0" dirty="0">
                <a:solidFill>
                  <a:srgbClr val="39B142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Comience aquí</a:t>
            </a:r>
          </a:p>
          <a:p>
            <a:pPr>
              <a:lnSpc>
                <a:spcPct val="110000"/>
              </a:lnSpc>
            </a:pPr>
            <a:r>
              <a:rPr lang="es-419" sz="1800" b="0" dirty="0">
                <a:solidFill>
                  <a:srgbClr val="39B142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Kit de herramientas en línea del enfoque 7-1-7</a:t>
            </a:r>
            <a:r>
              <a:rPr lang="es-419" sz="1800" b="0" dirty="0">
                <a:solidFill>
                  <a:srgbClr val="39B142"/>
                </a:solidFill>
                <a:latin typeface="Arial"/>
                <a:cs typeface="Arial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s-419" sz="1800" b="0" dirty="0">
                <a:solidFill>
                  <a:srgbClr val="3CB142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Informes de promoción para los responsables de la toma de decisiones</a:t>
            </a:r>
          </a:p>
          <a:p>
            <a:pPr>
              <a:lnSpc>
                <a:spcPct val="110000"/>
              </a:lnSpc>
            </a:pPr>
            <a:r>
              <a:rPr lang="es-419" sz="1800" b="0" dirty="0">
                <a:solidFill>
                  <a:srgbClr val="39B142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Preguntas frecuentes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3DD941F6-9AF7-DB8A-D120-0ABB0FDDD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480" y="1352181"/>
            <a:ext cx="7478251" cy="467540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64DD88-34A9-BBE1-3538-6FAE5294FF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8"/>
          <a:stretch/>
        </p:blipFill>
        <p:spPr>
          <a:xfrm>
            <a:off x="5445217" y="1959508"/>
            <a:ext cx="5513728" cy="35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9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C96CEC3-595B-A974-4BEA-05120BE83316}"/>
              </a:ext>
            </a:extLst>
          </p:cNvPr>
          <p:cNvSpPr/>
          <p:nvPr/>
        </p:nvSpPr>
        <p:spPr>
          <a:xfrm>
            <a:off x="0" y="-26646"/>
            <a:ext cx="12192000" cy="6884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B82AB18A-1AF5-BFBC-7751-159EC843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107"/>
          <a:stretch/>
        </p:blipFill>
        <p:spPr>
          <a:xfrm>
            <a:off x="9413105" y="493479"/>
            <a:ext cx="1824842" cy="6364522"/>
          </a:xfrm>
          <a:prstGeom prst="rect">
            <a:avLst/>
          </a:prstGeom>
        </p:spPr>
      </p:pic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A1578067-1374-DC28-8AEA-29DE09B22ACD}"/>
              </a:ext>
            </a:extLst>
          </p:cNvPr>
          <p:cNvSpPr/>
          <p:nvPr/>
        </p:nvSpPr>
        <p:spPr>
          <a:xfrm>
            <a:off x="951735" y="1856321"/>
            <a:ext cx="9225197" cy="5001680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4D3FA-5C75-0729-3CFF-A46006B5C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1218" y="2521400"/>
            <a:ext cx="6693132" cy="8801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419" b="1" dirty="0">
                <a:latin typeface="Arial"/>
                <a:cs typeface="Arial"/>
              </a:rPr>
              <a:t>Para convertirse en socio de Alliance y acceder a soporte técnico</a:t>
            </a:r>
            <a:r>
              <a:rPr lang="es-419" dirty="0">
                <a:latin typeface="Arial"/>
                <a:cs typeface="Arial"/>
              </a:rPr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3B2048-691F-FAAC-2240-4A4DD87A5324}"/>
              </a:ext>
            </a:extLst>
          </p:cNvPr>
          <p:cNvSpPr txBox="1">
            <a:spLocks/>
          </p:cNvSpPr>
          <p:nvPr/>
        </p:nvSpPr>
        <p:spPr>
          <a:xfrm>
            <a:off x="2954852" y="5482773"/>
            <a:ext cx="7046398" cy="3261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1800" dirty="0">
                <a:latin typeface="Arial"/>
                <a:cs typeface="Arial"/>
              </a:rPr>
              <a:t>al boletín de Alliance y únase a nuestra Red Global de Aprendizaje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F5E7F4-2A55-18A2-2680-411BDD00BF76}"/>
              </a:ext>
            </a:extLst>
          </p:cNvPr>
          <p:cNvSpPr txBox="1">
            <a:spLocks/>
          </p:cNvSpPr>
          <p:nvPr/>
        </p:nvSpPr>
        <p:spPr>
          <a:xfrm>
            <a:off x="4950706" y="3574180"/>
            <a:ext cx="4860043" cy="33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1800" dirty="0">
                <a:latin typeface="Arial"/>
                <a:cs typeface="Arial"/>
                <a:hlinkClick r:id="rId4"/>
              </a:rPr>
              <a:t>contact@717alliance.org</a:t>
            </a:r>
            <a:r>
              <a:rPr lang="es-419" sz="1800" dirty="0">
                <a:latin typeface="Arial"/>
                <a:cs typeface="Arial"/>
              </a:rPr>
              <a:t> para comenzar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10D054-900F-6082-878D-436EBD637168}"/>
              </a:ext>
            </a:extLst>
          </p:cNvPr>
          <p:cNvSpPr txBox="1">
            <a:spLocks/>
          </p:cNvSpPr>
          <p:nvPr/>
        </p:nvSpPr>
        <p:spPr>
          <a:xfrm>
            <a:off x="1456041" y="4685695"/>
            <a:ext cx="8440433" cy="728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419" b="1" dirty="0">
                <a:latin typeface="Arial"/>
                <a:cs typeface="Arial"/>
              </a:rPr>
              <a:t>Para mantenerse al tanto de las noticias y oportunidades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A21D4A-4B3C-48F3-75E0-0DDCE51B0CE3}"/>
              </a:ext>
            </a:extLst>
          </p:cNvPr>
          <p:cNvSpPr/>
          <p:nvPr/>
        </p:nvSpPr>
        <p:spPr>
          <a:xfrm>
            <a:off x="1473758" y="3413746"/>
            <a:ext cx="3415742" cy="685800"/>
          </a:xfrm>
          <a:prstGeom prst="roundRect">
            <a:avLst/>
          </a:prstGeom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742B2-A3C7-B818-1BD8-45DA72587666}"/>
              </a:ext>
            </a:extLst>
          </p:cNvPr>
          <p:cNvSpPr txBox="1"/>
          <p:nvPr/>
        </p:nvSpPr>
        <p:spPr>
          <a:xfrm>
            <a:off x="1657880" y="3433480"/>
            <a:ext cx="304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Envíe un correo electrónico a la Secretaría de Alliance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BB5FD9-2B40-6D71-E157-17F350BCCCFB}"/>
              </a:ext>
            </a:extLst>
          </p:cNvPr>
          <p:cNvSpPr/>
          <p:nvPr/>
        </p:nvSpPr>
        <p:spPr>
          <a:xfrm>
            <a:off x="1474830" y="5302950"/>
            <a:ext cx="1445001" cy="685800"/>
          </a:xfrm>
          <a:prstGeom prst="roundRect">
            <a:avLst/>
          </a:prstGeom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DD607-F69D-7C0B-D5B2-21EA0E577487}"/>
              </a:ext>
            </a:extLst>
          </p:cNvPr>
          <p:cNvSpPr txBox="1"/>
          <p:nvPr/>
        </p:nvSpPr>
        <p:spPr>
          <a:xfrm>
            <a:off x="1592036" y="54592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Suscríbase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1D5D80-4F7F-D36F-1CCA-FDDB273B8528}"/>
              </a:ext>
            </a:extLst>
          </p:cNvPr>
          <p:cNvSpPr txBox="1">
            <a:spLocks/>
          </p:cNvSpPr>
          <p:nvPr/>
        </p:nvSpPr>
        <p:spPr>
          <a:xfrm>
            <a:off x="451645" y="494112"/>
            <a:ext cx="10515600" cy="10017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s-419"/>
              <a:t>Únase a Alliance</a:t>
            </a:r>
          </a:p>
        </p:txBody>
      </p:sp>
    </p:spTree>
    <p:extLst>
      <p:ext uri="{BB962C8B-B14F-4D97-AF65-F5344CB8AC3E}">
        <p14:creationId xmlns:p14="http://schemas.microsoft.com/office/powerpoint/2010/main" val="59088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8F070-795B-96F7-5378-59E02A7F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7252F89-3A57-30B7-D042-BB5CFD6E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1774055"/>
            <a:ext cx="3846829" cy="2282808"/>
          </a:xfrm>
        </p:spPr>
        <p:txBody>
          <a:bodyPr/>
          <a:lstStyle/>
          <a:p>
            <a:r>
              <a:rPr lang="es-419"/>
              <a:t>Únase a la Comunidad Global de Práctica 7-1-7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B9B6030-E1E1-E1A1-646E-9DC484CC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599" y="1774055"/>
            <a:ext cx="6385477" cy="1271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s-419" b="1">
                <a:solidFill>
                  <a:schemeClr val="tx2"/>
                </a:solidFill>
                <a:latin typeface="Arial"/>
                <a:cs typeface="Arial"/>
              </a:rPr>
              <a:t>La 7-1-7 Alliance organiza una Comunidad Global de Práctica para acelerar el aprendizaje y el éxito en la implementación.</a:t>
            </a: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5D602A-A2D7-7864-98FA-5F0A79B7C990}"/>
              </a:ext>
            </a:extLst>
          </p:cNvPr>
          <p:cNvGrpSpPr/>
          <p:nvPr/>
        </p:nvGrpSpPr>
        <p:grpSpPr>
          <a:xfrm>
            <a:off x="4603988" y="4416250"/>
            <a:ext cx="7075983" cy="1200329"/>
            <a:chOff x="4665484" y="3237981"/>
            <a:chExt cx="7075983" cy="12003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C0B75C-C934-8BB8-3757-60FFC86DB9CE}"/>
                </a:ext>
              </a:extLst>
            </p:cNvPr>
            <p:cNvSpPr txBox="1"/>
            <p:nvPr/>
          </p:nvSpPr>
          <p:spPr>
            <a:xfrm>
              <a:off x="4665484" y="3237981"/>
              <a:ext cx="21804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419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Diseñado para equipos técnicos que usan 7-1-7</a:t>
              </a:r>
              <a:r>
                <a:rPr lang="es-419" b="0" i="0">
                  <a:solidFill>
                    <a:srgbClr val="29373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 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1EDB9-17B8-E5B0-352D-C8FFAF7AB113}"/>
                </a:ext>
              </a:extLst>
            </p:cNvPr>
            <p:cNvSpPr txBox="1"/>
            <p:nvPr/>
          </p:nvSpPr>
          <p:spPr>
            <a:xfrm>
              <a:off x="7020481" y="3237981"/>
              <a:ext cx="23659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419" dirty="0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Participación comunitaria regular con enfoques específicos por país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F2BC40-FE0A-7213-EDD2-E1D7E6CC28A9}"/>
                </a:ext>
              </a:extLst>
            </p:cNvPr>
            <p:cNvSpPr txBox="1"/>
            <p:nvPr/>
          </p:nvSpPr>
          <p:spPr>
            <a:xfrm>
              <a:off x="9560980" y="3237981"/>
              <a:ext cx="21804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419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Recursos y plataformas exclusivas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6831A32-3ED6-865C-4E54-911B2AE90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3517" y="3361546"/>
            <a:ext cx="914400" cy="9144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2C20C64-A491-8880-6BBA-2E2242359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4780" y="3399104"/>
            <a:ext cx="914400" cy="91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90259B-D6AB-3935-9CC0-CF91243D3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6043" y="33615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06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BA50-3C65-C83A-AE49-18B46BFB1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>
                <a:latin typeface="Arial"/>
                <a:cs typeface="Arial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726359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7422-9542-449F-7F0D-E7B17710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66888"/>
            <a:ext cx="8883650" cy="2148666"/>
          </a:xfrm>
        </p:spPr>
        <p:txBody>
          <a:bodyPr>
            <a:normAutofit/>
          </a:bodyPr>
          <a:lstStyle/>
          <a:p>
            <a:r>
              <a:rPr lang="es-419" dirty="0"/>
              <a:t>Diapositivas complementarias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77E22-A15B-DB43-6FFD-02164C1D5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42527"/>
            <a:ext cx="9703980" cy="931688"/>
          </a:xfrm>
        </p:spPr>
        <p:txBody>
          <a:bodyPr/>
          <a:lstStyle/>
          <a:p>
            <a:r>
              <a:rPr lang="es-419" sz="3600"/>
              <a:t>Definiciones de hitos de 7-1-7</a:t>
            </a:r>
          </a:p>
        </p:txBody>
      </p:sp>
    </p:spTree>
    <p:extLst>
      <p:ext uri="{BB962C8B-B14F-4D97-AF65-F5344CB8AC3E}">
        <p14:creationId xmlns:p14="http://schemas.microsoft.com/office/powerpoint/2010/main" val="2456732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D6C71-0077-4152-B497-46A551A6D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09" y="1199312"/>
            <a:ext cx="10386391" cy="4459377"/>
          </a:xfrm>
        </p:spPr>
        <p:txBody>
          <a:bodyPr>
            <a:noAutofit/>
          </a:bodyPr>
          <a:lstStyle/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b="1" dirty="0">
                <a:solidFill>
                  <a:srgbClr val="4C4C4F"/>
                </a:solidFill>
                <a:effectLst/>
                <a:ea typeface=""/>
              </a:rPr>
              <a:t>Para enfermedades endémicas:</a:t>
            </a:r>
            <a:r>
              <a:rPr lang="es-419" sz="1800" dirty="0">
                <a:solidFill>
                  <a:srgbClr val="4C4C4F"/>
                </a:solidFill>
                <a:effectLst/>
                <a:ea typeface=""/>
              </a:rPr>
              <a:t> fecha en la que se produjo un aumento predeterminado en la incidencia de casos sobre las tasas de referencia. </a:t>
            </a:r>
          </a:p>
          <a:p>
            <a:pPr marL="238125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C4C4F"/>
                </a:solidFill>
                <a:effectLst/>
                <a:ea typeface=""/>
              </a:rPr>
              <a:t>Para otros eventos de salud pública</a:t>
            </a:r>
            <a:r>
              <a:rPr lang="es-419" sz="1800" dirty="0">
                <a:solidFill>
                  <a:srgbClr val="4C4C4F"/>
                </a:solidFill>
                <a:effectLst/>
                <a:ea typeface=""/>
              </a:rPr>
              <a:t>: fecha en que la amenaza cumplió por primera vez con los criterios como suceso denunciable según los estándares de notificación del país.</a:t>
            </a:r>
          </a:p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b="1" dirty="0"/>
              <a:t>Para enfermedades no endémicas</a:t>
            </a:r>
            <a:r>
              <a:rPr lang="es-419" sz="1800" b="0" dirty="0"/>
              <a:t>: fecha en la que el caso índice o el primer caso epidemiológicamente vinculado experimentó por primera vez los síntomas.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2C0AE1-8CE6-AB83-1872-ADEB29A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8999" y="3524745"/>
            <a:ext cx="8654001" cy="26441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26EC3E6-A0A3-A706-D836-B25F773B5422}"/>
              </a:ext>
            </a:extLst>
          </p:cNvPr>
          <p:cNvSpPr/>
          <p:nvPr/>
        </p:nvSpPr>
        <p:spPr>
          <a:xfrm>
            <a:off x="1911284" y="5430807"/>
            <a:ext cx="2447356" cy="76777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BB832-3337-2F92-144C-3AA56E23E14C}"/>
              </a:ext>
            </a:extLst>
          </p:cNvPr>
          <p:cNvSpPr txBox="1"/>
          <p:nvPr/>
        </p:nvSpPr>
        <p:spPr>
          <a:xfrm>
            <a:off x="8206000" y="1199311"/>
            <a:ext cx="3575420" cy="74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419" sz="200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endParaRPr lang="es-419" sz="2000">
              <a:solidFill>
                <a:srgbClr val="4C4C4F"/>
              </a:solidFill>
              <a:effectLst/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FE8EFA-5899-3FF0-FED5-436483DF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Fecha de aparición</a:t>
            </a:r>
          </a:p>
        </p:txBody>
      </p:sp>
    </p:spTree>
    <p:extLst>
      <p:ext uri="{BB962C8B-B14F-4D97-AF65-F5344CB8AC3E}">
        <p14:creationId xmlns:p14="http://schemas.microsoft.com/office/powerpoint/2010/main" val="2378694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39E60-771D-458E-BBC4-BF2F8438F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683" y="1179682"/>
            <a:ext cx="10215191" cy="1563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es-419" dirty="0">
                <a:solidFill>
                  <a:srgbClr val="4C4C4F"/>
                </a:solidFill>
                <a:effectLst/>
                <a:ea typeface=""/>
              </a:rPr>
              <a:t>Fecha en la que el evento fue registrado por primera vez por cualquier fuente o en cualquier sistema.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419" dirty="0">
                <a:solidFill>
                  <a:srgbClr val="4C4C4F"/>
                </a:solidFill>
                <a:latin typeface="Arial"/>
                <a:cs typeface="Arial"/>
              </a:rPr>
              <a:t>La detección puede ocurrir en un entorno comunitario, en un centro de atención médica, en un laboratorio o a través de un sistema de vigilancia.</a:t>
            </a:r>
            <a:endParaRPr lang="en-US"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57149F-51F8-C43F-1339-582F7B66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4055" y="3110635"/>
            <a:ext cx="9643890" cy="29465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BC8A99F-AFF3-BAC4-92B2-2E853AB7BC94}"/>
              </a:ext>
            </a:extLst>
          </p:cNvPr>
          <p:cNvSpPr/>
          <p:nvPr/>
        </p:nvSpPr>
        <p:spPr>
          <a:xfrm>
            <a:off x="4262430" y="5315712"/>
            <a:ext cx="1255776" cy="74151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EEE5E8-B81B-9488-9B7C-F35D87C1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/>
              <a:t>Fecha de detección</a:t>
            </a:r>
          </a:p>
        </p:txBody>
      </p:sp>
    </p:spTree>
    <p:extLst>
      <p:ext uri="{BB962C8B-B14F-4D97-AF65-F5344CB8AC3E}">
        <p14:creationId xmlns:p14="http://schemas.microsoft.com/office/powerpoint/2010/main" val="295594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Arrow Right with solid fill">
            <a:extLst>
              <a:ext uri="{FF2B5EF4-FFF2-40B4-BE49-F238E27FC236}">
                <a16:creationId xmlns:a16="http://schemas.microsoft.com/office/drawing/2014/main" id="{C21EA616-8D27-6178-D36E-7BEB1E28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4009" y="2795420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642F5D0-E3E5-6A5D-7F17-F3A6466A9B40}"/>
              </a:ext>
            </a:extLst>
          </p:cNvPr>
          <p:cNvSpPr/>
          <p:nvPr/>
        </p:nvSpPr>
        <p:spPr>
          <a:xfrm>
            <a:off x="1241083" y="4139720"/>
            <a:ext cx="248194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Evaluar la puntualidad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45D316-5580-FB4F-DCE6-520EEBE2B03A}"/>
              </a:ext>
            </a:extLst>
          </p:cNvPr>
          <p:cNvSpPr/>
          <p:nvPr/>
        </p:nvSpPr>
        <p:spPr>
          <a:xfrm>
            <a:off x="8604381" y="4139720"/>
            <a:ext cx="150857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Tomar medidas</a:t>
            </a:r>
          </a:p>
        </p:txBody>
      </p:sp>
      <p:pic>
        <p:nvPicPr>
          <p:cNvPr id="27" name="Graphic 26" descr="Arrow Right with solid fill">
            <a:extLst>
              <a:ext uri="{FF2B5EF4-FFF2-40B4-BE49-F238E27FC236}">
                <a16:creationId xmlns:a16="http://schemas.microsoft.com/office/drawing/2014/main" id="{044787E2-AB2D-1EE1-0E7C-05C51D7BE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2317" y="2815860"/>
            <a:ext cx="914400" cy="914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4DC17AD-22DB-C700-D4D0-A42E89EA9F23}"/>
              </a:ext>
            </a:extLst>
          </p:cNvPr>
          <p:cNvSpPr/>
          <p:nvPr/>
        </p:nvSpPr>
        <p:spPr>
          <a:xfrm>
            <a:off x="4496951" y="4139720"/>
            <a:ext cx="284682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Identificar cuellos de botella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E271F2-2B82-EA31-B33B-DB42EFEF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58425" cy="1087808"/>
          </a:xfrm>
        </p:spPr>
        <p:txBody>
          <a:bodyPr>
            <a:normAutofit fontScale="90000"/>
          </a:bodyPr>
          <a:lstStyle/>
          <a:p>
            <a:r>
              <a:rPr lang="es-419" dirty="0">
                <a:latin typeface="Arial"/>
                <a:cs typeface="Arial"/>
              </a:rPr>
              <a:t> 7-1-7: un enfoque basado en sistemas para mejorar el tiempo de detección, notificación y respuesta a brotes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10E019C-2DFC-F722-FB9C-9F0812FB5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7967" y="2546782"/>
            <a:ext cx="1408176" cy="140817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F0ECDED-89B0-2233-3646-1B0B32F5C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6275" y="2546782"/>
            <a:ext cx="1408176" cy="140817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24A562C-6BAC-B0E0-2225-B65AE765B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54583" y="2546782"/>
            <a:ext cx="1408176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7A9E-4EA6-4536-9E97-B5B0F8AC9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636" y="1151055"/>
            <a:ext cx="10688014" cy="3734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es-419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Fecha en la que se informó por primera vez del evento a una autoridad de salud pública responsable de tomar medidas.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419" dirty="0">
                <a:latin typeface="Arial"/>
                <a:cs typeface="Arial"/>
              </a:rPr>
              <a:t>La autoridad de salud pública puede estar en cualquier nivel (p. ej., municipal, distrital, estatal, regional o federal) si es responsable de la medida.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376E29-F2A6-1342-67B4-D5026E09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3588" y="2965111"/>
            <a:ext cx="9944823" cy="30385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811640-9DA1-5B51-5E92-DCC5C8754C15}"/>
              </a:ext>
            </a:extLst>
          </p:cNvPr>
          <p:cNvSpPr/>
          <p:nvPr/>
        </p:nvSpPr>
        <p:spPr>
          <a:xfrm>
            <a:off x="5463751" y="5208040"/>
            <a:ext cx="1264496" cy="105081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E16F9D-EA5D-61A4-F6D0-E0964F89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/>
              <a:t>Fecha de notificación</a:t>
            </a:r>
          </a:p>
        </p:txBody>
      </p:sp>
    </p:spTree>
    <p:extLst>
      <p:ext uri="{BB962C8B-B14F-4D97-AF65-F5344CB8AC3E}">
        <p14:creationId xmlns:p14="http://schemas.microsoft.com/office/powerpoint/2010/main" val="1039050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FD937-EE9D-479F-8A1A-8157DC20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21" y="4913375"/>
            <a:ext cx="11381403" cy="1571797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a typeface=""/>
              </a:rPr>
              <a:t>Iniciar una investigación o desplegar un equipo de investigación y respuesta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ffectLst/>
                <a:latin typeface="Arial"/>
                <a:ea typeface="Arial"/>
                <a:cs typeface="Arial"/>
              </a:rPr>
              <a:t>Realizar un análisis epidemiológico y una evaluación inicial de riesgos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a typeface=""/>
              </a:rPr>
              <a:t>Obtener la confirmación de laboratorio de la etiología del brote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Iniciar las medidas adecuadas de gestión de casos y prevención y control de infecciones (PCI) en los establecimientos de salud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ea typeface=""/>
              </a:rPr>
              <a:t>Iniciar contramedidas apropiadas de salud pública en las </a:t>
            </a:r>
            <a:br>
              <a:rPr lang="es-419" sz="1200" dirty="0">
                <a:solidFill>
                  <a:srgbClr val="4C4C4F"/>
                </a:solidFill>
                <a:ea typeface=""/>
              </a:rPr>
            </a:br>
            <a:r>
              <a:rPr lang="es-419" sz="1200" dirty="0">
                <a:solidFill>
                  <a:srgbClr val="4C4C4F"/>
                </a:solidFill>
                <a:ea typeface=""/>
              </a:rPr>
              <a:t>comunidades afectadas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Iniciar actividades apropiadas de comunicación de riesgos y </a:t>
            </a:r>
            <a:br>
              <a:rPr lang="es-419" sz="12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</a:br>
            <a:r>
              <a:rPr lang="es-419" sz="12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participación comunitaria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ü"/>
            </a:pPr>
            <a:r>
              <a:rPr lang="es-419" sz="12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Establecer un mecanismo de coordinación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F1832F-6355-47DD-AA99-ABF4EAAD08FD}"/>
              </a:ext>
            </a:extLst>
          </p:cNvPr>
          <p:cNvSpPr txBox="1">
            <a:spLocks/>
          </p:cNvSpPr>
          <p:nvPr/>
        </p:nvSpPr>
        <p:spPr>
          <a:xfrm>
            <a:off x="528082" y="5951991"/>
            <a:ext cx="11663918" cy="1047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1C95F-40F5-4CDF-7217-A0055499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57639" y="1797958"/>
            <a:ext cx="8076720" cy="24677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6A4F612-D1DF-D9A4-2D56-C24A71CF9314}"/>
              </a:ext>
            </a:extLst>
          </p:cNvPr>
          <p:cNvSpPr/>
          <p:nvPr/>
        </p:nvSpPr>
        <p:spPr>
          <a:xfrm>
            <a:off x="8058933" y="3571981"/>
            <a:ext cx="1842778" cy="78233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91894-B6E2-3266-20E8-45B0677CEA78}"/>
              </a:ext>
            </a:extLst>
          </p:cNvPr>
          <p:cNvSpPr txBox="1"/>
          <p:nvPr/>
        </p:nvSpPr>
        <p:spPr>
          <a:xfrm>
            <a:off x="1021766" y="1152999"/>
            <a:ext cx="10141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s-419" sz="20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Fecha en la que se completaron todas las medidas de respuesta temprana relevantes.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06CDD43-EB03-51D0-2B52-75479B5A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/>
              <a:t>Fecha de finalización de la respuesta temprana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25CB8-1CCF-C7BF-3484-54103ABEFA81}"/>
              </a:ext>
            </a:extLst>
          </p:cNvPr>
          <p:cNvSpPr txBox="1"/>
          <p:nvPr/>
        </p:nvSpPr>
        <p:spPr>
          <a:xfrm>
            <a:off x="838200" y="45105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b="1">
                <a:solidFill>
                  <a:srgbClr val="3CB142"/>
                </a:solidFill>
              </a:rPr>
              <a:t>Medidas de respuesta temprana de 7-1-7 </a:t>
            </a:r>
          </a:p>
        </p:txBody>
      </p:sp>
    </p:spTree>
    <p:extLst>
      <p:ext uri="{BB962C8B-B14F-4D97-AF65-F5344CB8AC3E}">
        <p14:creationId xmlns:p14="http://schemas.microsoft.com/office/powerpoint/2010/main" val="2350710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94328-1A42-D674-7E3A-4EA931BC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103" y="2010374"/>
            <a:ext cx="11579087" cy="3537866"/>
          </a:xfrm>
          <a:prstGeom prst="rect">
            <a:avLst/>
          </a:prstGeom>
          <a:solidFill>
            <a:srgbClr val="C963F7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7BA9E62-40CC-76C2-A0FB-35D7369C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>
                <a:latin typeface="Arial"/>
                <a:cs typeface="Arial"/>
              </a:rPr>
              <a:t> Métricas de puntualidad e hitos de 7-1-7</a:t>
            </a:r>
          </a:p>
        </p:txBody>
      </p:sp>
    </p:spTree>
    <p:extLst>
      <p:ext uri="{BB962C8B-B14F-4D97-AF65-F5344CB8AC3E}">
        <p14:creationId xmlns:p14="http://schemas.microsoft.com/office/powerpoint/2010/main" val="31581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46E12830-970C-84FE-5485-F1937EFC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7808"/>
          </a:xfrm>
        </p:spPr>
        <p:txBody>
          <a:bodyPr/>
          <a:lstStyle/>
          <a:p>
            <a:r>
              <a:rPr lang="es-419" dirty="0">
                <a:latin typeface="Arial"/>
                <a:cs typeface="Arial"/>
              </a:rPr>
              <a:t> Medidas de respuesta temprana de 7-1-7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FD937-EE9D-479F-8A1A-8157DC20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97" y="1346322"/>
            <a:ext cx="10657204" cy="49412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Iniciar una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investigación</a:t>
            </a:r>
            <a:r>
              <a:rPr lang="es-419" sz="2400" dirty="0">
                <a:solidFill>
                  <a:srgbClr val="4C4C4F"/>
                </a:solidFill>
                <a:ea typeface=""/>
              </a:rPr>
              <a:t> o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desplegar un equipo de investigación </a:t>
            </a:r>
            <a:br>
              <a:rPr lang="es-419" sz="2400" b="1" dirty="0">
                <a:solidFill>
                  <a:srgbClr val="4C4C4F"/>
                </a:solidFill>
                <a:ea typeface=""/>
              </a:rPr>
            </a:br>
            <a:r>
              <a:rPr lang="es-419" sz="2400" b="1" dirty="0">
                <a:solidFill>
                  <a:srgbClr val="4C4C4F"/>
                </a:solidFill>
                <a:ea typeface=""/>
              </a:rPr>
              <a:t>y respuesta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Realizar un </a:t>
            </a:r>
            <a:r>
              <a:rPr lang="es-419" sz="2400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análisis</a:t>
            </a: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epidemiológico y </a:t>
            </a:r>
            <a:r>
              <a:rPr lang="es-419" sz="2400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una evaluación inicial de riesgos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Obtener la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confirmación de laboratorio </a:t>
            </a:r>
            <a:r>
              <a:rPr lang="es-419" sz="2400" dirty="0">
                <a:solidFill>
                  <a:srgbClr val="4C4C4F"/>
                </a:solidFill>
                <a:ea typeface=""/>
              </a:rPr>
              <a:t>de la etiología del brote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Iniciar las </a:t>
            </a:r>
            <a:r>
              <a:rPr lang="es-419" sz="2400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medidas adecuadas de gestión de casos</a:t>
            </a: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y </a:t>
            </a:r>
            <a:r>
              <a:rPr lang="es-419" sz="2400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prevención y control de infecciones (PCI)</a:t>
            </a:r>
            <a:r>
              <a:rPr lang="es-419" sz="24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en los establecimientos de salud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Iniciar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contramedidas apropiadas de salud pública</a:t>
            </a:r>
            <a:r>
              <a:rPr lang="es-419" sz="2400" dirty="0">
                <a:solidFill>
                  <a:srgbClr val="4C4C4F"/>
                </a:solidFill>
                <a:ea typeface=""/>
              </a:rPr>
              <a:t> en las comunidades afectadas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Iniciar actividades adecuadas de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comunicación de riesgos y participación comunitaria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419" sz="2400" dirty="0">
                <a:solidFill>
                  <a:srgbClr val="4C4C4F"/>
                </a:solidFill>
                <a:ea typeface=""/>
              </a:rPr>
              <a:t>Establecer un </a:t>
            </a:r>
            <a:r>
              <a:rPr lang="es-419" sz="2400" b="1" dirty="0">
                <a:solidFill>
                  <a:srgbClr val="4C4C4F"/>
                </a:solidFill>
                <a:ea typeface=""/>
              </a:rPr>
              <a:t>mecanismo de coordinación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EFCCE2-58DB-DAC8-5590-EE45010E1D9D}"/>
              </a:ext>
            </a:extLst>
          </p:cNvPr>
          <p:cNvSpPr txBox="1">
            <a:spLocks/>
          </p:cNvSpPr>
          <p:nvPr/>
        </p:nvSpPr>
        <p:spPr>
          <a:xfrm>
            <a:off x="5658904" y="4038443"/>
            <a:ext cx="5985353" cy="249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800">
              <a:solidFill>
                <a:srgbClr val="4C4C4F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2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852701-1633-4A4D-6E35-2757D0DE3E7C}"/>
              </a:ext>
            </a:extLst>
          </p:cNvPr>
          <p:cNvSpPr/>
          <p:nvPr/>
        </p:nvSpPr>
        <p:spPr>
          <a:xfrm>
            <a:off x="0" y="1099930"/>
            <a:ext cx="12192000" cy="5758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002738-BFB2-A2DB-8AFD-3CFC201F90F2}"/>
              </a:ext>
            </a:extLst>
          </p:cNvPr>
          <p:cNvSpPr/>
          <p:nvPr/>
        </p:nvSpPr>
        <p:spPr>
          <a:xfrm>
            <a:off x="4505739" y="1490061"/>
            <a:ext cx="7202556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Фигура">
            <a:extLst>
              <a:ext uri="{FF2B5EF4-FFF2-40B4-BE49-F238E27FC236}">
                <a16:creationId xmlns:a16="http://schemas.microsoft.com/office/drawing/2014/main" id="{C40F4427-5354-0950-B62A-BA1D46D339E0}"/>
              </a:ext>
            </a:extLst>
          </p:cNvPr>
          <p:cNvSpPr>
            <a:spLocks/>
          </p:cNvSpPr>
          <p:nvPr/>
        </p:nvSpPr>
        <p:spPr bwMode="auto">
          <a:xfrm>
            <a:off x="483705" y="1477024"/>
            <a:ext cx="4290432" cy="13624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2D71F0-7212-6FAC-D93D-EF71080809C0}"/>
              </a:ext>
            </a:extLst>
          </p:cNvPr>
          <p:cNvSpPr/>
          <p:nvPr/>
        </p:nvSpPr>
        <p:spPr>
          <a:xfrm>
            <a:off x="4505739" y="5041198"/>
            <a:ext cx="7202556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56570A-22BB-7D91-6EBA-035910914E2C}"/>
              </a:ext>
            </a:extLst>
          </p:cNvPr>
          <p:cNvSpPr/>
          <p:nvPr/>
        </p:nvSpPr>
        <p:spPr>
          <a:xfrm>
            <a:off x="4505739" y="3262647"/>
            <a:ext cx="7202556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Фигура">
            <a:extLst>
              <a:ext uri="{FF2B5EF4-FFF2-40B4-BE49-F238E27FC236}">
                <a16:creationId xmlns:a16="http://schemas.microsoft.com/office/drawing/2014/main" id="{B19D7AFD-394A-37C5-3161-F6DBBEA17E9E}"/>
              </a:ext>
            </a:extLst>
          </p:cNvPr>
          <p:cNvSpPr>
            <a:spLocks/>
          </p:cNvSpPr>
          <p:nvPr/>
        </p:nvSpPr>
        <p:spPr bwMode="auto">
          <a:xfrm>
            <a:off x="483705" y="3248110"/>
            <a:ext cx="4290432" cy="13624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Фигура">
            <a:extLst>
              <a:ext uri="{FF2B5EF4-FFF2-40B4-BE49-F238E27FC236}">
                <a16:creationId xmlns:a16="http://schemas.microsoft.com/office/drawing/2014/main" id="{EDDAB9D5-CAAA-EBB5-7881-0872D8AEDFA5}"/>
              </a:ext>
            </a:extLst>
          </p:cNvPr>
          <p:cNvSpPr>
            <a:spLocks/>
          </p:cNvSpPr>
          <p:nvPr/>
        </p:nvSpPr>
        <p:spPr bwMode="auto">
          <a:xfrm>
            <a:off x="483705" y="5026956"/>
            <a:ext cx="4290432" cy="13654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A56ADE-4E46-BD7C-A3E3-C45C29EC5789}"/>
              </a:ext>
            </a:extLst>
          </p:cNvPr>
          <p:cNvSpPr txBox="1">
            <a:spLocks/>
          </p:cNvSpPr>
          <p:nvPr/>
        </p:nvSpPr>
        <p:spPr>
          <a:xfrm>
            <a:off x="693758" y="1673568"/>
            <a:ext cx="3811981" cy="890463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Mejora del desempeño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FC57A0-9ECF-78F1-5B8F-F032A5032FDD}"/>
              </a:ext>
            </a:extLst>
          </p:cNvPr>
          <p:cNvSpPr txBox="1">
            <a:spLocks/>
          </p:cNvSpPr>
          <p:nvPr/>
        </p:nvSpPr>
        <p:spPr>
          <a:xfrm>
            <a:off x="5226980" y="1591812"/>
            <a:ext cx="6201828" cy="10540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 cuellos de botella se identifican fácilmente y las medidas a corto y largo plazo impulsan una mejora rápida y continua con cada brote.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BC689D-28EC-E8CC-C219-9C5771DAECED}"/>
              </a:ext>
            </a:extLst>
          </p:cNvPr>
          <p:cNvSpPr txBox="1">
            <a:spLocks/>
          </p:cNvSpPr>
          <p:nvPr/>
        </p:nvSpPr>
        <p:spPr>
          <a:xfrm>
            <a:off x="693758" y="3695232"/>
            <a:ext cx="3811981" cy="443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Promoción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9C8FE1-665B-4CC1-BE79-9FCF49560F3C}"/>
              </a:ext>
            </a:extLst>
          </p:cNvPr>
          <p:cNvSpPr txBox="1">
            <a:spLocks/>
          </p:cNvSpPr>
          <p:nvPr/>
        </p:nvSpPr>
        <p:spPr>
          <a:xfrm>
            <a:off x="5226979" y="3467610"/>
            <a:ext cx="6201829" cy="9159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Los datos claros basados en métricas simples informan la priorización y muestran la necesidad de recursos e intervenciones políticas.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F0A04-14A5-D3C6-06DD-3623FC6E1A9B}"/>
              </a:ext>
            </a:extLst>
          </p:cNvPr>
          <p:cNvSpPr txBox="1">
            <a:spLocks/>
          </p:cNvSpPr>
          <p:nvPr/>
        </p:nvSpPr>
        <p:spPr>
          <a:xfrm>
            <a:off x="693758" y="5488221"/>
            <a:ext cx="3811981" cy="4429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Responsabilidad </a:t>
            </a:r>
            <a:br>
              <a:rPr kumimoji="0" lang="es-419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</a:br>
            <a:endParaRPr kumimoji="0" lang="es-419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E6B7FC-DB6D-579C-334A-2F061B742C97}"/>
              </a:ext>
            </a:extLst>
          </p:cNvPr>
          <p:cNvSpPr txBox="1">
            <a:spLocks/>
          </p:cNvSpPr>
          <p:nvPr/>
        </p:nvSpPr>
        <p:spPr>
          <a:xfrm>
            <a:off x="5226979" y="5125096"/>
            <a:ext cx="6201828" cy="11632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La evaluación de desempeño   mediante métricas simples facilita el monitoreo y mejora la transparencia en los informes, lo que facilita la demostración del impacto de las intervenciones.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5681C2E-C58F-2469-AD4E-65C4F23F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6" y="365126"/>
            <a:ext cx="11791949" cy="483211"/>
          </a:xfrm>
        </p:spPr>
        <p:txBody>
          <a:bodyPr>
            <a:noAutofit/>
          </a:bodyPr>
          <a:lstStyle/>
          <a:p>
            <a:pPr algn="ctr"/>
            <a:r>
              <a:rPr lang="es-419" sz="2900" dirty="0">
                <a:latin typeface="Arial"/>
                <a:cs typeface="Arial"/>
              </a:rPr>
              <a:t>¿Cómo puede el enfoque 7-1-7 mejorar la respuesta a los brotes?</a:t>
            </a:r>
            <a:endParaRPr lang="es-419" sz="2900" dirty="0"/>
          </a:p>
        </p:txBody>
      </p:sp>
    </p:spTree>
    <p:extLst>
      <p:ext uri="{BB962C8B-B14F-4D97-AF65-F5344CB8AC3E}">
        <p14:creationId xmlns:p14="http://schemas.microsoft.com/office/powerpoint/2010/main" val="17670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10B1C48-7445-4FA2-357B-77D024D7EEC2}"/>
              </a:ext>
            </a:extLst>
          </p:cNvPr>
          <p:cNvSpPr txBox="1">
            <a:spLocks/>
          </p:cNvSpPr>
          <p:nvPr/>
        </p:nvSpPr>
        <p:spPr>
          <a:xfrm>
            <a:off x="831850" y="2354667"/>
            <a:ext cx="8550275" cy="2148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s-419" dirty="0">
                <a:latin typeface="Arial"/>
                <a:cs typeface="Arial"/>
              </a:rPr>
              <a:t>Adoptar y usar el enfoque 7-1-7</a:t>
            </a:r>
          </a:p>
        </p:txBody>
      </p:sp>
    </p:spTree>
    <p:extLst>
      <p:ext uri="{BB962C8B-B14F-4D97-AF65-F5344CB8AC3E}">
        <p14:creationId xmlns:p14="http://schemas.microsoft.com/office/powerpoint/2010/main" val="172161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C3A33D-36E3-AAC1-9FBA-76261066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580" y="280554"/>
            <a:ext cx="10576840" cy="5974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91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760361-7B2A-F12F-DC58-00427E033239}"/>
              </a:ext>
            </a:extLst>
          </p:cNvPr>
          <p:cNvSpPr txBox="1">
            <a:spLocks/>
          </p:cNvSpPr>
          <p:nvPr/>
        </p:nvSpPr>
        <p:spPr>
          <a:xfrm>
            <a:off x="1117206" y="2745435"/>
            <a:ext cx="3178570" cy="12826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Situarlo dentro del sistema de salud pública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869C37-5589-02E5-F94A-48334B7687EB}"/>
              </a:ext>
            </a:extLst>
          </p:cNvPr>
          <p:cNvSpPr txBox="1">
            <a:spLocks/>
          </p:cNvSpPr>
          <p:nvPr/>
        </p:nvSpPr>
        <p:spPr>
          <a:xfrm>
            <a:off x="4640576" y="2720915"/>
            <a:ext cx="3055624" cy="956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419" sz="2000" b="0" dirty="0">
                <a:solidFill>
                  <a:srgbClr val="384D56"/>
                </a:solidFill>
                <a:latin typeface="Arial"/>
                <a:ea typeface="Arial"/>
                <a:cs typeface="Arial"/>
              </a:rPr>
              <a:t>Mapear </a:t>
            </a: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las partes interesadas + los sistemas existentes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B3AABD-1703-E504-8B65-FC356E2D3E62}"/>
              </a:ext>
            </a:extLst>
          </p:cNvPr>
          <p:cNvSpPr txBox="1">
            <a:spLocks/>
          </p:cNvSpPr>
          <p:nvPr/>
        </p:nvSpPr>
        <p:spPr>
          <a:xfrm>
            <a:off x="8370953" y="2727782"/>
            <a:ext cx="2518667" cy="9418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Involucrar a las partes interesadas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177E6A0-DE91-21EE-BBD0-F5AA1C074BF3}"/>
              </a:ext>
            </a:extLst>
          </p:cNvPr>
          <p:cNvSpPr txBox="1">
            <a:spLocks/>
          </p:cNvSpPr>
          <p:nvPr/>
        </p:nvSpPr>
        <p:spPr>
          <a:xfrm>
            <a:off x="5307327" y="5104354"/>
            <a:ext cx="1722124" cy="676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Capacitar al personal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CC4F4F-E2B6-2DA3-1BF0-21A622AA0D09}"/>
              </a:ext>
            </a:extLst>
          </p:cNvPr>
          <p:cNvSpPr txBox="1">
            <a:spLocks/>
          </p:cNvSpPr>
          <p:nvPr/>
        </p:nvSpPr>
        <p:spPr>
          <a:xfrm>
            <a:off x="1583932" y="5151753"/>
            <a:ext cx="2245118" cy="8589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Integrarlo en flujos de trabajo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5964994-E7E3-ECE1-83FC-8F0579DB1999}"/>
              </a:ext>
            </a:extLst>
          </p:cNvPr>
          <p:cNvSpPr txBox="1">
            <a:spLocks/>
          </p:cNvSpPr>
          <p:nvPr/>
        </p:nvSpPr>
        <p:spPr>
          <a:xfrm>
            <a:off x="8799273" y="5151754"/>
            <a:ext cx="1640128" cy="8589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srgbClr val="384D5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Realizar una prueba piloto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262878-268E-B7BF-B58B-68098C1E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7851" y="1485116"/>
            <a:ext cx="1097280" cy="10972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CBD97BD-E0BD-C37B-A49C-547E4F49F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1647" y="1486151"/>
            <a:ext cx="1097280" cy="10972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61A1781-B58A-4963-C8F2-B147DEA83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9749" y="1496804"/>
            <a:ext cx="1097280" cy="10972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070CDE-E4E7-8AB3-E3C9-E0A6E4C05A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0122" y="3887899"/>
            <a:ext cx="1097280" cy="109728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7B8299F-87DA-910C-87CA-C7700E7776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90326" y="3887899"/>
            <a:ext cx="1097280" cy="10972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02401FD-5BEA-3CCA-4857-8EB27C476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81647" y="3887899"/>
            <a:ext cx="1097280" cy="109728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304A8A04-A5A7-1FF6-B2C7-FBD594F0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>
                <a:latin typeface="Arial"/>
                <a:cs typeface="Arial"/>
              </a:rPr>
              <a:t>Componentes clave para la adopción del  7-1-7</a:t>
            </a:r>
          </a:p>
        </p:txBody>
      </p:sp>
    </p:spTree>
    <p:extLst>
      <p:ext uri="{BB962C8B-B14F-4D97-AF65-F5344CB8AC3E}">
        <p14:creationId xmlns:p14="http://schemas.microsoft.com/office/powerpoint/2010/main" val="748629947"/>
      </p:ext>
    </p:extLst>
  </p:cSld>
  <p:clrMapOvr>
    <a:masterClrMapping/>
  </p:clrMapOvr>
</p:sld>
</file>

<file path=ppt/theme/theme1.xml><?xml version="1.0" encoding="utf-8"?>
<a:theme xmlns:a="http://schemas.openxmlformats.org/drawingml/2006/main" name="717 Alliance 2">
  <a:themeElements>
    <a:clrScheme name="Custom 8">
      <a:dk1>
        <a:srgbClr val="384D56"/>
      </a:dk1>
      <a:lt1>
        <a:srgbClr val="FFFFFF"/>
      </a:lt1>
      <a:dk2>
        <a:srgbClr val="618393"/>
      </a:dk2>
      <a:lt2>
        <a:srgbClr val="EDF3F7"/>
      </a:lt2>
      <a:accent1>
        <a:srgbClr val="3BB041"/>
      </a:accent1>
      <a:accent2>
        <a:srgbClr val="CF2E2E"/>
      </a:accent2>
      <a:accent3>
        <a:srgbClr val="FCB900"/>
      </a:accent3>
      <a:accent4>
        <a:srgbClr val="ABB8C3"/>
      </a:accent4>
      <a:accent5>
        <a:srgbClr val="9E1E61"/>
      </a:accent5>
      <a:accent6>
        <a:srgbClr val="9B51E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17 Alliance 2" id="{5CD86E0D-B647-1743-ABD3-4309D260961D}" vid="{51DD4CE6-BF4A-6B43-B7C4-F7722CCFE0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anslatedLang xmlns="ca299543-0ab4-429f-8927-bf8e8716a0c2" xsi:nil="true"/>
    <lcf76f155ced4ddcb4097134ff3c332f xmlns="ca299543-0ab4-429f-8927-bf8e8716a0c2">
      <Terms xmlns="http://schemas.microsoft.com/office/infopath/2007/PartnerControls"/>
    </lcf76f155ced4ddcb4097134ff3c332f>
    <Comments xmlns="ca299543-0ab4-429f-8927-bf8e8716a0c2" xsi:nil="true"/>
    <TaxCatchAll xmlns="d27c8f07-e503-4122-80c5-e52ee84151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3B71C273E20C4095B634201CDD2539" ma:contentTypeVersion="22" ma:contentTypeDescription="Create a new document." ma:contentTypeScope="" ma:versionID="84b24e0230a048ccae3787ffedf2fba0">
  <xsd:schema xmlns:xsd="http://www.w3.org/2001/XMLSchema" xmlns:xs="http://www.w3.org/2001/XMLSchema" xmlns:p="http://schemas.microsoft.com/office/2006/metadata/properties" xmlns:ns2="ca299543-0ab4-429f-8927-bf8e8716a0c2" xmlns:ns3="d27c8f07-e503-4122-80c5-e52ee84151d4" targetNamespace="http://schemas.microsoft.com/office/2006/metadata/properties" ma:root="true" ma:fieldsID="2c861a0f2c7f25a84aebc71d0853886f" ns2:_="" ns3:_="">
    <xsd:import namespace="ca299543-0ab4-429f-8927-bf8e8716a0c2"/>
    <xsd:import namespace="d27c8f07-e503-4122-80c5-e52ee84151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Comments" minOccurs="0"/>
                <xsd:element ref="ns2:MediaServiceObjectDetectorVersions" minOccurs="0"/>
                <xsd:element ref="ns2:MediaServiceSearchProperties" minOccurs="0"/>
                <xsd:element ref="ns2:TranslatedLang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99543-0ab4-429f-8927-bf8e8716a0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2f55c54-333a-4ed3-a999-6f0836af51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ments" ma:index="24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ranslatedLang" ma:index="27" nillable="true" ma:displayName="Translated Language" ma:internalName="TranslatedLang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c8f07-e503-4122-80c5-e52ee8415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94d5955-93c2-4535-8179-a5e838035f88}" ma:internalName="TaxCatchAll" ma:showField="CatchAllData" ma:web="d27c8f07-e503-4122-80c5-e52ee84151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1F4A09-1546-4EDA-A191-DAA6C9960091}">
  <ds:schemaRefs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d27c8f07-e503-4122-80c5-e52ee84151d4"/>
    <ds:schemaRef ds:uri="ca299543-0ab4-429f-8927-bf8e8716a0c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9D59338-C863-4CB2-83A9-FBB3CC820EEE}"/>
</file>

<file path=customXml/itemProps3.xml><?xml version="1.0" encoding="utf-8"?>
<ds:datastoreItem xmlns:ds="http://schemas.openxmlformats.org/officeDocument/2006/customXml" ds:itemID="{54DDFDC1-8E7F-4A35-9AC8-0F2F57A42E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717 Alliance 2</Template>
  <TotalTime>10308</TotalTime>
  <Words>1991</Words>
  <Application>Microsoft Macintosh PowerPoint</Application>
  <PresentationFormat>Widescreen</PresentationFormat>
  <Paragraphs>197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Helvetica Neue</vt:lpstr>
      <vt:lpstr>Quattrocento Sans</vt:lpstr>
      <vt:lpstr>Wingdings</vt:lpstr>
      <vt:lpstr>717 Alliance 2</vt:lpstr>
      <vt:lpstr>PowerPoint Presentation</vt:lpstr>
      <vt:lpstr>¿Qué pasaría si cada brote se aprovechara como una oportunidad para aprender y mejorar?</vt:lpstr>
      <vt:lpstr> 7-1-7: un enfoque basado en sistemas para mejorar el tiempo de detección, notificación y respuesta a brotes</vt:lpstr>
      <vt:lpstr> Métricas de puntualidad e hitos de 7-1-7</vt:lpstr>
      <vt:lpstr> Medidas de respuesta temprana de 7-1-7</vt:lpstr>
      <vt:lpstr>¿Cómo puede el enfoque 7-1-7 mejorar la respuesta a los brotes?</vt:lpstr>
      <vt:lpstr>PowerPoint Presentation</vt:lpstr>
      <vt:lpstr>PowerPoint Presentation</vt:lpstr>
      <vt:lpstr>Componentes clave para la adopción del  7-1-7</vt:lpstr>
      <vt:lpstr>Pasos clave para usar el enfoque 7-1-7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Principios fundamentales para el uso efectivo de 7-1-7</vt:lpstr>
      <vt:lpstr>Implementación por país</vt:lpstr>
      <vt:lpstr>Lecciones aprendidas</vt:lpstr>
      <vt:lpstr>Alcance global</vt:lpstr>
      <vt:lpstr>7-1-7 Alliance</vt:lpstr>
      <vt:lpstr>Lo que hace 7-1-7 Alliance</vt:lpstr>
      <vt:lpstr>Materiales de capacitación</vt:lpstr>
      <vt:lpstr>Nuestros recursos</vt:lpstr>
      <vt:lpstr>PowerPoint Presentation</vt:lpstr>
      <vt:lpstr>Únase a la Comunidad Global de Práctica 7-1-7</vt:lpstr>
      <vt:lpstr>¡Gracias!</vt:lpstr>
      <vt:lpstr>Diapositivas complementarias</vt:lpstr>
      <vt:lpstr>Fecha de aparición</vt:lpstr>
      <vt:lpstr>Fecha de detección</vt:lpstr>
      <vt:lpstr>Fecha de notificación</vt:lpstr>
      <vt:lpstr>Fecha de finalización de la respuesta temprana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the “7-1-7” approach</dc:title>
  <dc:creator>Hani Mahmoud</dc:creator>
  <cp:lastModifiedBy>Marie Deveaux</cp:lastModifiedBy>
  <cp:revision>12</cp:revision>
  <dcterms:created xsi:type="dcterms:W3CDTF">2023-01-09T02:59:24Z</dcterms:created>
  <dcterms:modified xsi:type="dcterms:W3CDTF">2025-10-29T17:05:27Z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2023-01-12T20:15:26Z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762de5b4-45da-4234-a5e1-ee3e978f8a57</vt:lpwstr>
  </property>
  <property fmtid="{D5CDD505-2E9C-101B-9397-08002B2CF9AE}" pid="7" name="MSIP_Label_defa4170-0d19-0005-0004-bc88714345d2_ActionId">
    <vt:lpwstr>4948c2f2-1728-49f6-8390-cf0ba65a21f2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0x010100173B71C273E20C4095B634201CDD2539</vt:lpwstr>
  </property>
  <property fmtid="{D5CDD505-2E9C-101B-9397-08002B2CF9AE}" pid="10" name="MediaServiceImageTags">
    <vt:lpwstr/>
  </property>
  <property fmtid="{D5CDD505-2E9C-101B-9397-08002B2CF9AE}" pid="11" name="_dlc_DocIdItemGuid">
    <vt:lpwstr>ca4a3571-e83c-41ed-bcf6-04ed3da460ee</vt:lpwstr>
  </property>
</Properties>
</file>