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F5211-6A4D-5B85-8309-551A2A49331D}" name="Lauren Brown" initials="LB" userId="S::lbrown@rtsl.org::035c9ff9-4f5f-4478-9287-73bc8627ea90" providerId="AD"/>
  <p188:author id="{E238FCA1-9C40-943D-FA90-ED42BA4BE844}" name="Shefali Oza" initials="" userId="S::soza@rtsl.org::b6d86925-c367-4057-9a73-a9633078c5cb" providerId="AD"/>
  <p188:author id="{EFD065B1-3D05-8674-235A-0932FF6AFDC6}" name="Marie Deveaux" initials="" userId="S::mdeveaux@rtsl.org::9fc0be8f-9df8-4ccb-8fb2-ba99b48114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042"/>
    <a:srgbClr val="F2F6F7"/>
    <a:srgbClr val="628393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6" autoAdjust="0"/>
    <p:restoredTop sz="95033" autoAdjust="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es-419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de aparición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419" sz="1200" i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Para enfermedades endémicas:</a:t>
            </a: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  <a:b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la que se produjo un aumento predeterminado en la incidencia de casos sobre las tasas de referencia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419" sz="1200" i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Para enfermedades no endémicas:</a:t>
            </a: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  <a:b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la que el caso índice o el primer caso vinculado epidemiológicamente experimentó síntomas por primera vez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419" sz="1200" i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Para otros eventos de salud pública: </a:t>
            </a:r>
            <a:br>
              <a:rPr lang="es-419" sz="120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que la amenaza cumplió por primera vez con los criterios como evento notificable según los estándares de notificación del país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s-419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de detección</a:t>
            </a:r>
            <a:br>
              <a:rPr lang="es-419" sz="120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</a:b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la que el evento fue registrado por primera vez por cualquier fuente o en cualquier sistema</a:t>
            </a:r>
            <a:b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endParaRPr lang="es-419" sz="120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s-419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de notificación</a:t>
            </a:r>
            <a:br>
              <a:rPr lang="es-419" sz="1200">
                <a:effectLst/>
              </a:rPr>
            </a:br>
            <a: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que el evento se informa por primera vez a una autoridad de salud pública responsable de las medidas</a:t>
            </a:r>
            <a:b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endParaRPr lang="es-419" sz="1200">
              <a:solidFill>
                <a:srgbClr val="4C4C4F"/>
              </a:solidFill>
              <a:effectLst/>
              <a:latin typeface="Arial" panose="020B0604020202020204" pitchFamily="34" charset="0"/>
              <a:ea typeface="Arial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s-419" sz="1200" b="1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de finalización de la medida de respuesta temprana</a:t>
            </a:r>
            <a:br>
              <a:rPr lang="es-419" sz="1200">
                <a:effectLst/>
              </a:rPr>
            </a:b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la que se produjo la última de las medidas de respuesta temprana aplicables enumeradas a continuación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s-419" sz="1200">
                <a:solidFill>
                  <a:srgbClr val="4C4C4F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Medidas de respuesta temprana</a:t>
            </a:r>
            <a:br>
              <a:rPr lang="es-419" sz="12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Fecha en la que se produjo cada una de las medidas de respuesta temprana aplicables</a:t>
            </a:r>
            <a:br>
              <a:rPr lang="es-419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/>
              </a:rPr>
            </a:br>
            <a:endParaRPr lang="es-419" sz="1200">
              <a:solidFill>
                <a:srgbClr val="000000"/>
              </a:solidFill>
              <a:effectLst/>
              <a:latin typeface="Arial" panose="020B0604020202020204" pitchFamily="34" charset="0"/>
              <a:ea typeface="Arial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una investigación o desplegar un equipo de investigación y respuesta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Efectuar el análisis epidemiológico y la evaluación inicial de riesgos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Obtener la confirmación de laboratorio de la etiología del brote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las medidas adecuadas de gestión de casos y prevención y control de infecciones (PCI) en los establecimientos de salud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contramedidas apropiadas de salud pública* en las comunidades afectadas</a:t>
            </a:r>
            <a:b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*Adquisición y distribución de productos básicos en la comunidad para prevenir la propagación del brote</a:t>
            </a:r>
            <a:b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(p. ej., vacunas, sobres de SRO, agentes antimicrobianos, tratamiento de agua, jabones, repelentes de insectos, mosquiteros, PPE),</a:t>
            </a:r>
            <a:b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</a:br>
            <a:r>
              <a:rPr lang="es-419" sz="1200" i="1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inicio de medidas sociales y de salud pública (p. ej., uso de mascarillas, aplicación de restricciones de viaje, cuarentena, retiro de alimentos, aviso para hervir el agua)</a:t>
            </a:r>
            <a:r>
              <a:rPr lang="es-419" sz="1200" i="1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Iniciar actividades apropiadas de comunicación de riesgos y participación comunitaria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s-419" sz="120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Establecer un mecanismo de coordinación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es-419"/>
              <a:t>Título de la presentación:</a:t>
            </a:r>
            <a:br>
              <a:rPr lang="es-419"/>
            </a:br>
            <a:r>
              <a:rPr lang="es-419"/>
              <a:t>Evento, ubicación, duración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es-419"/>
              <a:t>Autores/nombres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es-419"/>
              <a:t>Fecha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Recomendaciones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24098" cy="1087808"/>
          </a:xfrm>
        </p:spPr>
        <p:txBody>
          <a:bodyPr/>
          <a:lstStyle/>
          <a:p>
            <a:r>
              <a:rPr lang="es-419" dirty="0"/>
              <a:t>Medidas inmediatas</a:t>
            </a:r>
            <a:br>
              <a:rPr lang="es-419" dirty="0"/>
            </a:br>
            <a:r>
              <a:rPr lang="es-419" sz="1900" b="0" dirty="0">
                <a:solidFill>
                  <a:schemeClr val="tx1"/>
                </a:solidFill>
              </a:rPr>
              <a:t>Medidas de aplicación inmediata (por ejemplo, cuando se disponga o se prevea disponer de recursos). 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03929"/>
              </p:ext>
            </p:extLst>
          </p:nvPr>
        </p:nvGraphicFramePr>
        <p:xfrm>
          <a:off x="838201" y="1452934"/>
          <a:ext cx="10801630" cy="4543587"/>
        </p:xfrm>
        <a:graphic>
          <a:graphicData uri="http://schemas.openxmlformats.org/drawingml/2006/table">
            <a:tbl>
              <a:tblPr firstRow="1" bandRow="1"/>
              <a:tblGrid>
                <a:gridCol w="26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 rtl="0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</a:t>
                      </a:r>
                      <a:b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 de botella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abordado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Autoridad responsable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inicio</a:t>
                      </a:r>
                      <a:b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  <a:b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419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s-419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2"/>
            <a:ext cx="10515600" cy="1087808"/>
          </a:xfrm>
        </p:spPr>
        <p:txBody>
          <a:bodyPr/>
          <a:lstStyle/>
          <a:p>
            <a:r>
              <a:rPr lang="es-419" dirty="0"/>
              <a:t>Medidas a más largo plazo</a:t>
            </a:r>
            <a:br>
              <a:rPr lang="es-419" dirty="0"/>
            </a:br>
            <a:r>
              <a:rPr lang="es-419" sz="2000" b="0" dirty="0">
                <a:solidFill>
                  <a:schemeClr val="tx1"/>
                </a:solidFill>
              </a:rPr>
              <a:t>Medidas para la planificación y el financiamiento a más largo plazo (p. ej., a través de ciclos de planificación y presupuesto)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772955"/>
              </p:ext>
            </p:extLst>
          </p:nvPr>
        </p:nvGraphicFramePr>
        <p:xfrm>
          <a:off x="838199" y="1452934"/>
          <a:ext cx="10813800" cy="4748743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 rtl="0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Medida</a:t>
                      </a:r>
                      <a:b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propuesta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Cuello de botella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abordado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Autoridad</a:t>
                      </a:r>
                      <a:b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es-419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responsable</a:t>
                      </a:r>
                      <a:r>
                        <a:rPr lang="es-419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Oportunidades de planificación </a:t>
                      </a:r>
                      <a:br>
                        <a:rPr lang="es-419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es-419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y financiamiento</a:t>
                      </a:r>
                      <a:br>
                        <a:rPr lang="es-419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es-419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(p. ej., incorporar en los NAPHS, </a:t>
                      </a:r>
                      <a:br>
                        <a:rPr lang="es-419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es-419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Times New Roman" panose="02020603050405020304" pitchFamily="18" charset="0"/>
                        </a:rPr>
                        <a:t>propuestas de financiamiento)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419"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Contexto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47" y="995363"/>
            <a:ext cx="4083222" cy="2282808"/>
          </a:xfrm>
        </p:spPr>
        <p:txBody>
          <a:bodyPr/>
          <a:lstStyle/>
          <a:p>
            <a:r>
              <a:rPr lang="es-419" sz="3000" dirty="0"/>
              <a:t>Narración del evento</a:t>
            </a:r>
            <a:br>
              <a:rPr lang="es-419" dirty="0"/>
            </a:br>
            <a:r>
              <a:rPr lang="es-419" sz="2400" b="0" dirty="0" err="1">
                <a:solidFill>
                  <a:schemeClr val="tx1"/>
                </a:solidFill>
              </a:rPr>
              <a:t>Evento</a:t>
            </a:r>
            <a:r>
              <a:rPr lang="es-419" sz="2400" b="0" dirty="0">
                <a:solidFill>
                  <a:schemeClr val="tx1"/>
                </a:solidFill>
              </a:rPr>
              <a:t>, lugar, duración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descripción del evento</a:t>
            </a:r>
          </a:p>
          <a:p>
            <a:r>
              <a:rPr lang="es-419" dirty="0"/>
              <a:t>descripción de la investigación</a:t>
            </a:r>
          </a:p>
          <a:p>
            <a:r>
              <a:rPr lang="es-419" dirty="0"/>
              <a:t>principales conclusiones de la investigación </a:t>
            </a:r>
          </a:p>
          <a:p>
            <a:r>
              <a:rPr lang="es-419" dirty="0"/>
              <a:t>medidas adoptadas </a:t>
            </a:r>
          </a:p>
          <a:p>
            <a:r>
              <a:rPr lang="es-419" dirty="0"/>
              <a:t>repercusiones para la salud pública </a:t>
            </a:r>
            <a:br>
              <a:rPr lang="es-419" dirty="0"/>
            </a:br>
            <a:r>
              <a:rPr lang="es-419" dirty="0"/>
              <a:t>y recomendaciones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s-419"/>
              <a:t>Escriba una breve narración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1" y="365126"/>
            <a:ext cx="5685890" cy="1087808"/>
          </a:xfrm>
        </p:spPr>
        <p:txBody>
          <a:bodyPr/>
          <a:lstStyle/>
          <a:p>
            <a:r>
              <a:rPr lang="es-419">
                <a:solidFill>
                  <a:schemeClr val="accent1"/>
                </a:solidFill>
              </a:rPr>
              <a:t>Información epidemiológica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 epidémica de entrada</a:t>
            </a: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19680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es-419">
                <a:latin typeface="Arial" panose="020B0604020202020204" pitchFamily="34" charset="0"/>
                <a:cs typeface="Arial" panose="020B0604020202020204" pitchFamily="34" charset="0"/>
              </a:rPr>
              <a:t>Presuntos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182373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es-419">
                <a:latin typeface="Arial" panose="020B0604020202020204" pitchFamily="34" charset="0"/>
                <a:cs typeface="Arial" panose="020B0604020202020204" pitchFamily="34" charset="0"/>
              </a:rPr>
              <a:t>Confirmados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02688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es-419">
                <a:latin typeface="Arial" panose="020B0604020202020204" pitchFamily="34" charset="0"/>
                <a:cs typeface="Arial" panose="020B0604020202020204" pitchFamily="34" charset="0"/>
              </a:rPr>
              <a:t>Probables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419" b="1">
                <a:latin typeface="Arial" panose="020B0604020202020204" pitchFamily="34" charset="0"/>
                <a:cs typeface="Arial" panose="020B0604020202020204" pitchFamily="34" charset="0"/>
              </a:rPr>
              <a:t>Período </a:t>
            </a:r>
          </a:p>
          <a:p>
            <a:r>
              <a:rPr lang="es-419">
                <a:latin typeface="Arial" panose="020B0604020202020204" pitchFamily="34" charset="0"/>
                <a:cs typeface="Arial" panose="020B0604020202020204" pitchFamily="34" charset="0"/>
              </a:rPr>
              <a:t>DD/MM/AA (Fecha de inicio) - DD/MM/AA (Fecha de finalización)</a:t>
            </a: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349295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447034" y="4828728"/>
            <a:ext cx="3522629" cy="5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Tasa de letalidad (CFR) entre los </a:t>
            </a:r>
            <a:b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casos confirmados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481994" y="57951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210487" y="57951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505888" y="214432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234381" y="214432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497924" y="3721210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226417" y="3721210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97726" y="54207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s-419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Métricas 7-1-7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419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419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419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419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ubicación, duración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Puntualidad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11835D-9785-0BA8-844B-549382724F0D}"/>
              </a:ext>
            </a:extLst>
          </p:cNvPr>
          <p:cNvSpPr/>
          <p:nvPr/>
        </p:nvSpPr>
        <p:spPr>
          <a:xfrm>
            <a:off x="64396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¿Se cumplió el </a:t>
            </a:r>
            <a:b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7 días?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446230" y="4923277"/>
            <a:ext cx="136660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419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días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Puntualidad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39983F-F45D-3862-134F-BBB0327B6E1C}"/>
              </a:ext>
            </a:extLst>
          </p:cNvPr>
          <p:cNvSpPr/>
          <p:nvPr/>
        </p:nvSpPr>
        <p:spPr>
          <a:xfrm>
            <a:off x="390744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¿Se cumplió el </a:t>
            </a:r>
            <a:b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1 día?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733316" y="4923277"/>
            <a:ext cx="14444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419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días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Puntualidad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1FC2D1-2614-295F-CCC1-F1C27CD1C090}"/>
              </a:ext>
            </a:extLst>
          </p:cNvPr>
          <p:cNvSpPr/>
          <p:nvPr/>
        </p:nvSpPr>
        <p:spPr>
          <a:xfrm>
            <a:off x="7170927" y="5481543"/>
            <a:ext cx="4421186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¿Se cumplió el </a:t>
            </a:r>
            <a:b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7 días?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192597" y="4923277"/>
            <a:ext cx="161999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419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días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89328-0A2F-9FA8-8FD9-ECB2C5623361}"/>
              </a:ext>
            </a:extLst>
          </p:cNvPr>
          <p:cNvSpPr txBox="1"/>
          <p:nvPr/>
        </p:nvSpPr>
        <p:spPr>
          <a:xfrm>
            <a:off x="2423083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419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Sí/No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5676841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419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Sí/No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64E248-B5A3-0453-1226-9B7B009B72C9}"/>
              </a:ext>
            </a:extLst>
          </p:cNvPr>
          <p:cNvSpPr txBox="1"/>
          <p:nvPr/>
        </p:nvSpPr>
        <p:spPr>
          <a:xfrm>
            <a:off x="10098678" y="5490175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419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Sí/No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</a:t>
                </a:r>
                <a:b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 aparición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419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419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s-419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los motivos para identificar esta fecha y cualquier observación clave.</a:t>
                </a:r>
                <a:b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419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419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Las definiciones figuran en la pestaña de notas.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</a:t>
                </a:r>
                <a:b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 detección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419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419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s-419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los motivos para identificar esta fecha y cualquier observación clave.</a:t>
                </a:r>
                <a:b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419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419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Las definiciones figuran en la pestaña de notas.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</a:t>
                </a:r>
                <a:b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 notificación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419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419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s-419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los motivos para identificar esta fecha y cualquier observación clave.</a:t>
                </a:r>
                <a:b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419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419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Las definiciones figuran en la pestaña de notas.</a:t>
                </a: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Fecha de finalización</a:t>
                </a:r>
                <a:b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s-419" b="1" i="0" u="none" strike="noStrike" cap="none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 la respuesta temprana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419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 AAAA</a:t>
                </a:r>
                <a:br>
                  <a:rPr lang="es-419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s-419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Describa brevemente los motivos para identificar esta fecha y cualquier observación clave.</a:t>
                </a:r>
                <a:br>
                  <a:rPr kumimoji="0" lang="es-419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s-419" sz="5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419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Las definiciones figuran</a:t>
                </a:r>
                <a:br>
                  <a:rPr lang="es-419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s-419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en la pestaña de notas.</a:t>
                </a: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684799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419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respuesta temprana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5859"/>
              </p:ext>
            </p:extLst>
          </p:nvPr>
        </p:nvGraphicFramePr>
        <p:xfrm>
          <a:off x="656123" y="1036437"/>
          <a:ext cx="11324437" cy="44965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una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</a:t>
                      </a: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desplegar un equipo de investigación y respuesta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Efectuar el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epidemiológico</a:t>
                      </a: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inicial de riesgos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Obtener la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confirmación de laboratorio </a:t>
                      </a: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etiología del brote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las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medidas adecuadas de gestión de casos y PCI</a:t>
                      </a: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los </a:t>
                      </a:r>
                      <a:b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establecimientos de salud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contramedidas apropiadas de salud pública</a:t>
                      </a: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las comunidades afectadas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Iniciar actividades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apropiadas de comunicación de riesgos y participación comunitaria</a:t>
                      </a: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un </a:t>
                      </a:r>
                      <a:r>
                        <a:rPr lang="es-419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mecanismo de coordinación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 AAAA o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2" y="5731670"/>
            <a:ext cx="1132443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es-419" sz="1200" b="1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de finalización de la medida de respuesta temprana</a:t>
            </a:r>
            <a:r>
              <a:rPr lang="es-419" sz="1200" b="1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s-419" sz="1200" dirty="0"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Fecha en la que tuvo lugar la última de las medidas de respuesta temprana aplicables</a:t>
            </a:r>
            <a:r>
              <a:rPr lang="es-419" sz="1200" dirty="0">
                <a:effectLst/>
                <a:latin typeface="Arial" panose="020B0604020202020204" pitchFamily="34" charset="0"/>
                <a:ea typeface="Arial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419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ubicación, duración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Cuellos de botella</a:t>
            </a:r>
            <a:br>
              <a:rPr lang="es-419"/>
            </a:br>
            <a:r>
              <a:rPr lang="es-419"/>
              <a:t>y facilitadores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419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419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s-419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Puntualidad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64396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¿Se cumplió el </a:t>
            </a:r>
            <a:b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7 días?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626468" y="1263843"/>
            <a:ext cx="1306803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s-419" sz="16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días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Puntualidad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390744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¿Se cumplió el </a:t>
            </a:r>
            <a:b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1 día?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5804136" y="1263843"/>
            <a:ext cx="140621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s-419" sz="16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días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Puntualidad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7170927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s-419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¿Se cumplió el objetivo de 7 días?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348597" y="1263843"/>
            <a:ext cx="128870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s-419" sz="16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419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 días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2756203" y="1760004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Sí/No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5975977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Sí/No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10460229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4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Sí/No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s-419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Evento, ubicación, duración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10879"/>
              </p:ext>
            </p:extLst>
          </p:nvPr>
        </p:nvGraphicFramePr>
        <p:xfrm>
          <a:off x="767433" y="2426348"/>
          <a:ext cx="282005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419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Cuellos de botella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s-419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SzPct val="100000"/>
                        <a:buFont typeface="Calibri"/>
                        <a:buNone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s-419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Asegurarse de que se identifican las causas principales.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419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96179"/>
              </p:ext>
            </p:extLst>
          </p:nvPr>
        </p:nvGraphicFramePr>
        <p:xfrm>
          <a:off x="3989078" y="2428779"/>
          <a:ext cx="28200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419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Cuellos de botella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Asegurarse de que se identifican las causas principales.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419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27827"/>
              </p:ext>
            </p:extLst>
          </p:nvPr>
        </p:nvGraphicFramePr>
        <p:xfrm>
          <a:off x="7290335" y="2413852"/>
          <a:ext cx="413423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419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Cuellos de botella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Asegurarse de que se identifican las causas principales.</a:t>
                      </a:r>
                    </a:p>
                    <a:p>
                      <a:pPr algn="l" rtl="0"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s-419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Facilitadores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s-419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6C38673B644D996689DE485DFA80" ma:contentTypeVersion="6" ma:contentTypeDescription="Create a new document." ma:contentTypeScope="" ma:versionID="db22e128ab7a98a3f4423e5b45ac9b3d">
  <xsd:schema xmlns:xsd="http://www.w3.org/2001/XMLSchema" xmlns:xs="http://www.w3.org/2001/XMLSchema" xmlns:p="http://schemas.microsoft.com/office/2006/metadata/properties" xmlns:ns3="db4e1437-e5a6-4b46-903a-fa37d0114b51" targetNamespace="http://schemas.microsoft.com/office/2006/metadata/properties" ma:root="true" ma:fieldsID="3daa08f527eb9da8d35c2762cf3fa6cb" ns3:_="">
    <xsd:import namespace="db4e1437-e5a6-4b46-903a-fa37d0114b5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e1437-e5a6-4b46-903a-fa37d0114b5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4e1437-e5a6-4b46-903a-fa37d0114b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EA7E70-1810-40A7-B395-6A34127D3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e1437-e5a6-4b46-903a-fa37d0114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FFB8B1-A439-44E1-816E-EE6CBD299B8B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db4e1437-e5a6-4b46-903a-fa37d0114b51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14</TotalTime>
  <Words>1101</Words>
  <Application>Microsoft Macintosh PowerPoint</Application>
  <PresentationFormat>Widescreen</PresentationFormat>
  <Paragraphs>187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717 Alliance</vt:lpstr>
      <vt:lpstr>PowerPoint Presentation</vt:lpstr>
      <vt:lpstr>Contexto</vt:lpstr>
      <vt:lpstr>Narración del evento Evento, lugar, duración</vt:lpstr>
      <vt:lpstr>Información epidemiológica</vt:lpstr>
      <vt:lpstr>Métricas 7-1-7</vt:lpstr>
      <vt:lpstr>PowerPoint Presentation</vt:lpstr>
      <vt:lpstr>PowerPoint Presentation</vt:lpstr>
      <vt:lpstr>Cuellos de botella y facilitadores</vt:lpstr>
      <vt:lpstr>PowerPoint Presentation</vt:lpstr>
      <vt:lpstr>Recomendaciones</vt:lpstr>
      <vt:lpstr>Medidas inmediatas Medidas de aplicación inmediata (por ejemplo, cuando se disponga o se prevea disponer de recursos). </vt:lpstr>
      <vt:lpstr>Medidas a más largo plazo Medidas para la planificación y el financiamiento a más largo plazo (p. ej., a través de ciclos de planificación y presupuesto)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3</cp:revision>
  <dcterms:created xsi:type="dcterms:W3CDTF">2023-10-11T14:08:57Z</dcterms:created>
  <dcterms:modified xsi:type="dcterms:W3CDTF">2025-03-11T14:34:35Z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0x010100500E6C38673B644D996689DE485DFA80</vt:lpwstr>
  </property>
  <property fmtid="{D5CDD505-2E9C-101B-9397-08002B2CF9AE}" pid="11" name="_dlc_DocIdItemGuid">
    <vt:lpwstr>26a77b78-5977-43d7-9dbe-542f77d7e584</vt:lpwstr>
  </property>
</Properties>
</file>