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16"/>
  </p:notesMasterIdLst>
  <p:sldIdLst>
    <p:sldId id="2147480400" r:id="rId5"/>
    <p:sldId id="2147481218" r:id="rId6"/>
    <p:sldId id="2147481486" r:id="rId7"/>
    <p:sldId id="2147481609" r:id="rId8"/>
    <p:sldId id="2147481196" r:id="rId9"/>
    <p:sldId id="2147480426" r:id="rId10"/>
    <p:sldId id="2147481474" r:id="rId11"/>
    <p:sldId id="2147481475" r:id="rId12"/>
    <p:sldId id="2147481476" r:id="rId13"/>
    <p:sldId id="2147481477" r:id="rId14"/>
    <p:sldId id="279" r:id="rId15"/>
    <p:sldId id="2147481160" r:id="rId16"/>
    <p:sldId id="2147481481" r:id="rId17"/>
    <p:sldId id="2147481489" r:id="rId18"/>
    <p:sldId id="2147481520" r:id="rId19"/>
    <p:sldId id="2147481521" r:id="rId20"/>
    <p:sldId id="2145706023" r:id="rId21"/>
    <p:sldId id="2145706024" r:id="rId22"/>
    <p:sldId id="2145706030" r:id="rId23"/>
    <p:sldId id="2145706120" r:id="rId24"/>
    <p:sldId id="2147480312" r:id="rId25"/>
    <p:sldId id="2147480989" r:id="rId26"/>
    <p:sldId id="2147480588" r:id="rId27"/>
    <p:sldId id="2145706018" r:id="rId28"/>
    <p:sldId id="2147480315" r:id="rId29"/>
    <p:sldId id="2147481208" r:id="rId30"/>
    <p:sldId id="2147481209" r:id="rId31"/>
    <p:sldId id="2147481210" r:id="rId32"/>
    <p:sldId id="2147481211" r:id="rId33"/>
    <p:sldId id="2147481212" r:id="rId34"/>
    <p:sldId id="2147481213" r:id="rId35"/>
    <p:sldId id="2147481214" r:id="rId36"/>
    <p:sldId id="2147480964" r:id="rId37"/>
    <p:sldId id="2147481490" r:id="rId38"/>
    <p:sldId id="2147481407" r:id="rId39"/>
    <p:sldId id="2145706413" r:id="rId40"/>
    <p:sldId id="2145706037" r:id="rId41"/>
    <p:sldId id="2147480589" r:id="rId42"/>
    <p:sldId id="2147480398" r:id="rId43"/>
    <p:sldId id="2147481523" r:id="rId44"/>
    <p:sldId id="2145706121" r:id="rId45"/>
    <p:sldId id="2147480609" r:id="rId46"/>
    <p:sldId id="2145706233" r:id="rId47"/>
    <p:sldId id="2147481518" r:id="rId48"/>
    <p:sldId id="2147481535" r:id="rId49"/>
    <p:sldId id="2147481562" r:id="rId50"/>
    <p:sldId id="2147481563" r:id="rId51"/>
    <p:sldId id="2147481564" r:id="rId52"/>
    <p:sldId id="2147481567" r:id="rId53"/>
    <p:sldId id="2147481568" r:id="rId54"/>
    <p:sldId id="2147481529" r:id="rId55"/>
    <p:sldId id="2147481560" r:id="rId56"/>
    <p:sldId id="2147481561" r:id="rId57"/>
    <p:sldId id="2147481565" r:id="rId58"/>
    <p:sldId id="2147481566" r:id="rId59"/>
    <p:sldId id="2147481569" r:id="rId60"/>
    <p:sldId id="2145706329" r:id="rId61"/>
    <p:sldId id="2145706331" r:id="rId62"/>
    <p:sldId id="2147480963" r:id="rId63"/>
    <p:sldId id="2147480370" r:id="rId64"/>
    <p:sldId id="2147481015" r:id="rId65"/>
    <p:sldId id="2147480973" r:id="rId66"/>
    <p:sldId id="2145706043" r:id="rId67"/>
    <p:sldId id="2147481466" r:id="rId68"/>
    <p:sldId id="2147481467" r:id="rId69"/>
    <p:sldId id="2147481362" r:id="rId70"/>
    <p:sldId id="2145706414" r:id="rId71"/>
    <p:sldId id="2147480619" r:id="rId72"/>
    <p:sldId id="2147480590" r:id="rId73"/>
    <p:sldId id="2147480621" r:id="rId74"/>
    <p:sldId id="2147481537" r:id="rId75"/>
    <p:sldId id="2147481596" r:id="rId76"/>
    <p:sldId id="2147481597" r:id="rId77"/>
    <p:sldId id="2147481598" r:id="rId78"/>
    <p:sldId id="2147481599" r:id="rId79"/>
    <p:sldId id="2147481600" r:id="rId80"/>
    <p:sldId id="2147481601" r:id="rId81"/>
    <p:sldId id="2147481602" r:id="rId82"/>
    <p:sldId id="2147481603" r:id="rId83"/>
    <p:sldId id="2147481604" r:id="rId84"/>
    <p:sldId id="2147481605" r:id="rId85"/>
    <p:sldId id="2147481606" r:id="rId86"/>
    <p:sldId id="2147481607" r:id="rId87"/>
    <p:sldId id="2147480419" r:id="rId88"/>
    <p:sldId id="2147481059" r:id="rId89"/>
    <p:sldId id="2145706332" r:id="rId90"/>
    <p:sldId id="2147481215" r:id="rId91"/>
    <p:sldId id="2147480966" r:id="rId92"/>
    <p:sldId id="2147481608" r:id="rId93"/>
    <p:sldId id="2147481610" r:id="rId94"/>
    <p:sldId id="2147480430" r:id="rId95"/>
    <p:sldId id="2145706280" r:id="rId96"/>
    <p:sldId id="2147480318" r:id="rId97"/>
    <p:sldId id="2147480974" r:id="rId98"/>
    <p:sldId id="2147481465" r:id="rId99"/>
    <p:sldId id="2147481115" r:id="rId100"/>
    <p:sldId id="2147481116" r:id="rId101"/>
    <p:sldId id="2147481118" r:id="rId102"/>
    <p:sldId id="2147481119" r:id="rId103"/>
    <p:sldId id="2147481570" r:id="rId104"/>
    <p:sldId id="2147481451" r:id="rId105"/>
    <p:sldId id="2147481460" r:id="rId106"/>
    <p:sldId id="2147481442" r:id="rId107"/>
    <p:sldId id="2147481524" r:id="rId108"/>
    <p:sldId id="2145705809" r:id="rId109"/>
    <p:sldId id="2147480516" r:id="rId110"/>
    <p:sldId id="2147481444" r:id="rId111"/>
    <p:sldId id="2145705821" r:id="rId112"/>
    <p:sldId id="2145705815" r:id="rId113"/>
    <p:sldId id="2147481571" r:id="rId114"/>
    <p:sldId id="2147481573" r:id="rId115"/>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لترحيب، وأهداف التعلم، ونشاط تمهيدي" id="{CDF9D438-C8EA-8A42-9B34-E1EBE66B2E84}">
          <p14:sldIdLst>
            <p14:sldId id="2147480400"/>
            <p14:sldId id="2147481218"/>
            <p14:sldId id="2147481486"/>
            <p14:sldId id="2147481609"/>
            <p14:sldId id="2147481196"/>
            <p14:sldId id="2147480426"/>
            <p14:sldId id="2147481474"/>
            <p14:sldId id="2147481475"/>
          </p14:sldIdLst>
        </p14:section>
        <p14:section name="لوحة طرح الأفكار والأسئلة" id="{07DA9C2B-3979-B345-BF27-B27A501284CA}">
          <p14:sldIdLst>
            <p14:sldId id="2147481476"/>
            <p14:sldId id="2147481477"/>
          </p14:sldIdLst>
        </p14:section>
        <p14:section name="مقدمة عن استخدام غاية 7-1-7" id="{B426AE03-E642-4E46-AA30-022637F6D7F4}">
          <p14:sldIdLst>
            <p14:sldId id="279"/>
            <p14:sldId id="2147481160"/>
            <p14:sldId id="2147481481"/>
            <p14:sldId id="2147481489"/>
          </p14:sldIdLst>
        </p14:section>
        <p14:section name="الخطوة 1: جمع البيانات + حساب الأداء" id="{4746D8C6-C7EF-0041-A969-DF5BDBED97C2}">
          <p14:sldIdLst>
            <p14:sldId id="2147481520"/>
            <p14:sldId id="2147481521"/>
            <p14:sldId id="2145706023"/>
            <p14:sldId id="2145706024"/>
            <p14:sldId id="2145706030"/>
            <p14:sldId id="2145706120"/>
            <p14:sldId id="2147480312"/>
            <p14:sldId id="2147480989"/>
            <p14:sldId id="2147480588"/>
            <p14:sldId id="2145706018"/>
            <p14:sldId id="2147480315"/>
            <p14:sldId id="2147481208"/>
            <p14:sldId id="2147481209"/>
            <p14:sldId id="2147481210"/>
            <p14:sldId id="2147481211"/>
            <p14:sldId id="2147481212"/>
            <p14:sldId id="2147481213"/>
            <p14:sldId id="2147481214"/>
            <p14:sldId id="2147480964"/>
            <p14:sldId id="2147481490"/>
          </p14:sldIdLst>
        </p14:section>
        <p14:section name="استراحة" id="{3EA4E4AA-1015-1D4F-9633-BF3E676BD0F0}">
          <p14:sldIdLst>
            <p14:sldId id="2147481407"/>
          </p14:sldIdLst>
        </p14:section>
        <p14:section name="الخطوة 2: تحديد العوائق والعوامل الممكّنة" id="{EAF6CDF8-AFBB-3645-AA26-60148FC68C89}">
          <p14:sldIdLst>
            <p14:sldId id="2145706413"/>
            <p14:sldId id="2145706037"/>
            <p14:sldId id="2147480589"/>
            <p14:sldId id="2147480398"/>
            <p14:sldId id="2147481523"/>
            <p14:sldId id="2145706121"/>
            <p14:sldId id="2147480609"/>
            <p14:sldId id="2145706233"/>
            <p14:sldId id="2147481518"/>
            <p14:sldId id="2147481535"/>
            <p14:sldId id="2147481562"/>
            <p14:sldId id="2147481563"/>
            <p14:sldId id="2147481564"/>
            <p14:sldId id="2147481567"/>
            <p14:sldId id="2147481568"/>
            <p14:sldId id="2147481529"/>
            <p14:sldId id="2147481560"/>
            <p14:sldId id="2147481561"/>
            <p14:sldId id="2147481565"/>
            <p14:sldId id="2147481566"/>
            <p14:sldId id="2147481569"/>
            <p14:sldId id="2145706329"/>
            <p14:sldId id="2145706331"/>
            <p14:sldId id="2147480963"/>
            <p14:sldId id="2147480370"/>
            <p14:sldId id="2147481015"/>
            <p14:sldId id="2147480973"/>
          </p14:sldIdLst>
        </p14:section>
        <p14:section name="الغداء" id="{87F4E8ED-ED25-0545-8DB8-464395E10AED}">
          <p14:sldIdLst>
            <p14:sldId id="2145706043"/>
          </p14:sldIdLst>
        </p14:section>
        <p14:section name="نشاط تمهيدي بعد الظهيرة" id="{7FF07BD6-F027-1B48-BAF6-EBAA3F1EA269}">
          <p14:sldIdLst>
            <p14:sldId id="2147481466"/>
          </p14:sldIdLst>
        </p14:section>
        <p14:section name="لوحة طرح الأفكار والأسئلة/أسئلة وأجوبة" id="{35433E07-98DA-B444-81FF-AE0566142ABE}">
          <p14:sldIdLst>
            <p14:sldId id="2147481467"/>
            <p14:sldId id="2147481362"/>
          </p14:sldIdLst>
        </p14:section>
        <p14:section name="الخطوة 3: تحديد الإجراءات" id="{7D5B990A-FD15-7F4D-A88C-39E9F7712AF4}">
          <p14:sldIdLst>
            <p14:sldId id="2145706414"/>
            <p14:sldId id="2147480619"/>
            <p14:sldId id="2147480590"/>
            <p14:sldId id="2147480621"/>
            <p14:sldId id="2147481537"/>
            <p14:sldId id="2147481596"/>
            <p14:sldId id="2147481597"/>
            <p14:sldId id="2147481598"/>
            <p14:sldId id="2147481599"/>
            <p14:sldId id="2147481600"/>
            <p14:sldId id="2147481601"/>
            <p14:sldId id="2147481602"/>
            <p14:sldId id="2147481603"/>
            <p14:sldId id="2147481604"/>
            <p14:sldId id="2147481605"/>
            <p14:sldId id="2147481606"/>
            <p14:sldId id="2147481607"/>
            <p14:sldId id="2147480419"/>
            <p14:sldId id="2147481059"/>
            <p14:sldId id="2145706332"/>
            <p14:sldId id="2147481215"/>
            <p14:sldId id="2147480966"/>
            <p14:sldId id="2147481608"/>
            <p14:sldId id="2147481610"/>
            <p14:sldId id="2147480430"/>
            <p14:sldId id="2145706280"/>
            <p14:sldId id="2147480318"/>
            <p14:sldId id="2147480974"/>
          </p14:sldIdLst>
        </p14:section>
        <p14:section name="نشاط: تطبيق غاية 7-1-7 على حدثك الخاص" id="{5016C6B1-3C29-F14B-9D6F-0E72B38F72D5}">
          <p14:sldIdLst>
            <p14:sldId id="2147481465"/>
            <p14:sldId id="2147481115"/>
            <p14:sldId id="2147481116"/>
            <p14:sldId id="2147481118"/>
            <p14:sldId id="2147481119"/>
            <p14:sldId id="2147481570"/>
          </p14:sldIdLst>
        </p14:section>
        <p14:section name="مناقشة جماعية" id="{EFA7C81C-7772-614B-9F9D-FC8F83B1361A}">
          <p14:sldIdLst>
            <p14:sldId id="2147481451"/>
            <p14:sldId id="2147481460"/>
          </p14:sldIdLst>
        </p14:section>
        <p14:section name="الخاتمة والخطوات التالية" id="{44489C46-C638-B646-B8F8-C57711FB7609}">
          <p14:sldIdLst>
            <p14:sldId id="2147481442"/>
            <p14:sldId id="2147481524"/>
            <p14:sldId id="2145705809"/>
            <p14:sldId id="2147480516"/>
            <p14:sldId id="2147481444"/>
            <p14:sldId id="2145705821"/>
          </p14:sldIdLst>
        </p14:section>
        <p14:section name="شرائح تكميلية: نشاط عرض نتائج 7-1-7 الخاصة بك" id="{6E1E5F52-ED82-3847-B300-3C17EE9600D4}">
          <p14:sldIdLst>
            <p14:sldId id="2145705815"/>
            <p14:sldId id="2147481571"/>
            <p14:sldId id="21474815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8393"/>
    <a:srgbClr val="000000"/>
    <a:srgbClr val="3BB041"/>
    <a:srgbClr val="384D56"/>
    <a:srgbClr val="DC749F"/>
    <a:srgbClr val="0192BC"/>
    <a:srgbClr val="D864C8"/>
    <a:srgbClr val="E18F5F"/>
    <a:srgbClr val="E38181"/>
    <a:srgbClr val="F797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39" autoAdjust="0"/>
    <p:restoredTop sz="96301" autoAdjust="0"/>
  </p:normalViewPr>
  <p:slideViewPr>
    <p:cSldViewPr snapToGrid="0">
      <p:cViewPr varScale="1">
        <p:scale>
          <a:sx n="127" d="100"/>
          <a:sy n="127" d="100"/>
        </p:scale>
        <p:origin x="32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delMainMaster">
      <pc:chgData name="Marie Deveaux" userId="9fc0be8f-9df8-4ccb-8fb2-ba99b4811463" providerId="ADAL" clId="{494C91AC-F37A-5A9C-B1D8-605409247DBC}" dt="2026-07-15T17:02:02.655" v="2" actId="2696"/>
      <pc:docMkLst>
        <pc:docMk/>
      </pc:docMkLst>
      <pc:sldMasterChg chg="del">
        <pc:chgData name="Marie Deveaux" userId="9fc0be8f-9df8-4ccb-8fb2-ba99b4811463" providerId="ADAL" clId="{494C91AC-F37A-5A9C-B1D8-605409247DBC}" dt="2026-07-15T17:01:59.532" v="0" actId="2696"/>
        <pc:sldMasterMkLst>
          <pc:docMk/>
          <pc:sldMasterMk cId="3601369137" sldId="2147483983"/>
        </pc:sldMasterMkLst>
      </pc:sldMasterChg>
      <pc:sldMasterChg chg="del">
        <pc:chgData name="Marie Deveaux" userId="9fc0be8f-9df8-4ccb-8fb2-ba99b4811463" providerId="ADAL" clId="{494C91AC-F37A-5A9C-B1D8-605409247DBC}" dt="2026-07-15T17:02:01.176" v="1" actId="2696"/>
        <pc:sldMasterMkLst>
          <pc:docMk/>
          <pc:sldMasterMk cId="1977825953" sldId="2147484012"/>
        </pc:sldMasterMkLst>
      </pc:sldMasterChg>
      <pc:sldMasterChg chg="del">
        <pc:chgData name="Marie Deveaux" userId="9fc0be8f-9df8-4ccb-8fb2-ba99b4811463" providerId="ADAL" clId="{494C91AC-F37A-5A9C-B1D8-605409247DBC}" dt="2026-07-15T17:02:02.655" v="2"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7/15/26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r" defTabSz="914400" rtl="1" eaLnBrk="1" latinLnBrk="0" hangingPunct="1">
      <a:defRPr sz="1200" b="0" i="0" kern="1200">
        <a:solidFill>
          <a:schemeClr val="tx1"/>
        </a:solidFill>
        <a:latin typeface="Arial" panose="020B0604020202020204" pitchFamily="34" charset="0"/>
        <a:ea typeface="+mn-ea"/>
        <a:cs typeface="+mn-cs"/>
      </a:defRPr>
    </a:lvl1pPr>
    <a:lvl2pPr marL="457200" algn="r" defTabSz="914400" rtl="1" eaLnBrk="1" latinLnBrk="0" hangingPunct="1">
      <a:defRPr sz="1200" b="0" i="0" kern="1200">
        <a:solidFill>
          <a:schemeClr val="tx1"/>
        </a:solidFill>
        <a:latin typeface="Arial" panose="020B0604020202020204" pitchFamily="34" charset="0"/>
        <a:ea typeface="+mn-ea"/>
        <a:cs typeface="+mn-cs"/>
      </a:defRPr>
    </a:lvl2pPr>
    <a:lvl3pPr marL="914400" algn="r" defTabSz="914400" rtl="1" eaLnBrk="1" latinLnBrk="0" hangingPunct="1">
      <a:defRPr sz="1200" b="0" i="0" kern="1200">
        <a:solidFill>
          <a:schemeClr val="tx1"/>
        </a:solidFill>
        <a:latin typeface="Arial" panose="020B0604020202020204" pitchFamily="34" charset="0"/>
        <a:ea typeface="+mn-ea"/>
        <a:cs typeface="+mn-cs"/>
      </a:defRPr>
    </a:lvl3pPr>
    <a:lvl4pPr marL="1371600" algn="r" defTabSz="914400" rtl="1" eaLnBrk="1" latinLnBrk="0" hangingPunct="1">
      <a:defRPr sz="1200" b="0" i="0" kern="1200">
        <a:solidFill>
          <a:schemeClr val="tx1"/>
        </a:solidFill>
        <a:latin typeface="Arial" panose="020B0604020202020204" pitchFamily="34" charset="0"/>
        <a:ea typeface="+mn-ea"/>
        <a:cs typeface="+mn-cs"/>
      </a:defRPr>
    </a:lvl4pPr>
    <a:lvl5pPr marL="1828800" algn="r" defTabSz="914400" rtl="1" eaLnBrk="1" latinLnBrk="0" hangingPunct="1">
      <a:defRPr sz="1200" b="0" i="0" kern="1200">
        <a:solidFill>
          <a:schemeClr val="tx1"/>
        </a:solidFill>
        <a:latin typeface="Arial" panose="020B0604020202020204"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هذه المجموعة من الشرائح هي جزء من حزمة التدريب الفني لغاية 7-1-7، وهي عبارة عن ملف مضغوط (</a:t>
            </a:r>
            <a:r>
              <a:rPr lang="en-US" i="1">
                <a:latin typeface="Arial"/>
                <a:cs typeface="Arial"/>
              </a:rPr>
              <a:t>zip</a:t>
            </a:r>
            <a:r>
              <a:rPr lang="ar-001" i="1">
                <a:latin typeface="Arial"/>
                <a:cs typeface="Arial"/>
              </a:rPr>
              <a:t>) يحتوي على ملف اقرأني "</a:t>
            </a:r>
            <a:r>
              <a:rPr lang="en-US" i="1">
                <a:latin typeface="Arial"/>
                <a:cs typeface="Arial"/>
              </a:rPr>
              <a:t>readme</a:t>
            </a:r>
            <a:r>
              <a:rPr lang="ar-001" i="1">
                <a:latin typeface="Arial"/>
                <a:cs typeface="Arial"/>
              </a:rPr>
              <a:t>"، ومجلدات للعروض التقديمية (أي مجموعة الشرائح هذه)، والأنشطة المضمنة في هذه المجموعة، ونموذج لجدول أعمال يمكن تقديمه للمشاركين، ونموذج مفصل لجدول أعمال يمكن للمضيفين/المنسقين استخدامه. يُرجى مراجعة جداول الأعمال ومجموعة الشرائح/الأنشطة ذات الصلة بما يتناسب مع سياقكم واحتياجاتكم.  </a:t>
            </a:r>
          </a:p>
          <a:p>
            <a:endParaRPr lang="en-US" i="1">
              <a:latin typeface="Arial"/>
              <a:cs typeface="Arial"/>
            </a:endParaRPr>
          </a:p>
          <a:p>
            <a:r>
              <a:rPr lang="ar-001" i="1">
                <a:latin typeface="Arial"/>
                <a:cs typeface="Arial"/>
              </a:rPr>
              <a:t>تحتوي هذه المجموعة من الشرائح على شرائح لليوم 2 من تدريب فني نموذجي مدته 4 أيام. تركز شرائح اليوم 2 على أول 3 خطوات من أصل 5 خطوات لاستخدام غاية 7-1-7.  تم تقسيم هذه الشرائح إلى أقسام تتوافق مع جدول أعمال اليوم 2 النموذجي المرتبط بها في ملف إكسل الخاص بجدول أعمال ورشة العمل الفنية.</a:t>
            </a:r>
          </a:p>
          <a:p>
            <a:endParaRPr lang="en-US" i="1">
              <a:latin typeface="Arial"/>
              <a:cs typeface="Arial"/>
            </a:endParaRPr>
          </a:p>
          <a:p>
            <a:r>
              <a:rPr lang="ar-001" i="1">
                <a:latin typeface="Arial"/>
                <a:cs typeface="Arial"/>
              </a:rPr>
              <a:t> تتضمن الأقسام الرئيسية لغاية 7-1-7 في هذه المجموعة من الشرائح ما يلي:</a:t>
            </a:r>
          </a:p>
          <a:p>
            <a:r>
              <a:rPr lang="ar-001" i="1">
                <a:latin typeface="Arial"/>
                <a:cs typeface="Arial"/>
              </a:rPr>
              <a:t> 1. الترحيب، وأهداف التعلم، ونشاط تمهيدي</a:t>
            </a:r>
            <a:br>
              <a:rPr lang="ar-001" i="1">
                <a:latin typeface="Arial"/>
                <a:cs typeface="Arial"/>
              </a:rPr>
            </a:br>
            <a:r>
              <a:rPr lang="ar-001" i="1">
                <a:latin typeface="Arial"/>
                <a:cs typeface="Arial"/>
              </a:rPr>
              <a:t>2. لوحة طرح الأفكار والأسئلة الصباحية</a:t>
            </a:r>
          </a:p>
          <a:p>
            <a:r>
              <a:rPr lang="ar-001" i="1">
                <a:latin typeface="Arial"/>
                <a:cs typeface="Arial"/>
              </a:rPr>
              <a:t> 3. مقدمة عن استخدام غاية 7-1-7 لتحسين الأداء</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4. الخطوة </a:t>
            </a:r>
            <a:r>
              <a:rPr lang="en-US" i="1">
                <a:latin typeface="Arial"/>
                <a:cs typeface="Arial"/>
              </a:rPr>
              <a:t>‎</a:t>
            </a:r>
            <a:r>
              <a:rPr lang="ar-001" i="1">
                <a:latin typeface="Arial"/>
                <a:cs typeface="Arial"/>
              </a:rPr>
              <a:t>‏1: جمع بيانات التوقيت وحساب أداء غاية 7-1-7</a:t>
            </a:r>
          </a:p>
          <a:p>
            <a:r>
              <a:rPr lang="ar-001" i="1">
                <a:latin typeface="Arial"/>
                <a:cs typeface="Arial"/>
              </a:rPr>
              <a:t>5. الخطوة 2: تحديد العوائق والعوامل الممكّنة</a:t>
            </a:r>
          </a:p>
          <a:p>
            <a:r>
              <a:rPr lang="ar-001" i="1">
                <a:latin typeface="Arial"/>
                <a:cs typeface="Arial"/>
              </a:rPr>
              <a:t>6. الخطوة 3: تحديد الإجراءات الفورية وطويلة الأمد</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9. لوحة طرح الأفكار والأسئلة لفترة بعد الظهيرة</a:t>
            </a:r>
          </a:p>
          <a:p>
            <a:r>
              <a:rPr lang="ar-001" i="1">
                <a:latin typeface="Arial"/>
                <a:cs typeface="Arial"/>
              </a:rPr>
              <a:t> 7. تمرين إحضار البيانات الخاصة بك</a:t>
            </a:r>
          </a:p>
          <a:p>
            <a:r>
              <a:rPr lang="ar-001" i="1">
                <a:latin typeface="Arial"/>
                <a:cs typeface="Arial"/>
              </a:rPr>
              <a:t>8. جلسة المناقشة</a:t>
            </a:r>
          </a:p>
          <a:p>
            <a:endParaRPr lang="en-US" i="1">
              <a:latin typeface="Arial"/>
              <a:cs typeface="Arial"/>
            </a:endParaRPr>
          </a:p>
          <a:p>
            <a:r>
              <a:rPr lang="ar-001" i="1">
                <a:latin typeface="Arial"/>
                <a:cs typeface="Arial"/>
              </a:rPr>
              <a:t>توجد أيضًا شرائح لفترات الاستراحة (الغداء + استراحتان لتناول القهوة) وشرائح مُخصصة للأنشطة التمهيدية.  </a:t>
            </a:r>
          </a:p>
          <a:p>
            <a:endParaRPr lang="en-US" i="1">
              <a:latin typeface="Arial"/>
              <a:cs typeface="Arial"/>
            </a:endParaRPr>
          </a:p>
          <a:p>
            <a:r>
              <a:rPr lang="ar-001" i="1">
                <a:latin typeface="Arial"/>
                <a:cs typeface="Arial"/>
              </a:rPr>
              <a:t>في كل شريحة، توجد ملاحظات مُضمنة يمكن قراءتها للحضور، مع تعليقات موجهة إلى المنسق/المقدم مكتوبة بخط مائل على النحو التالي: "[ملاحظة للمنسق: </a:t>
            </a:r>
            <a:r>
              <a:rPr lang="en-US" i="1">
                <a:latin typeface="Arial"/>
                <a:cs typeface="Arial"/>
              </a:rPr>
              <a:t>xxx</a:t>
            </a:r>
            <a:r>
              <a:rPr lang="ar-001" i="1">
                <a:latin typeface="Arial"/>
                <a:cs typeface="Arial"/>
              </a:rPr>
              <a:t>]".  </a:t>
            </a:r>
          </a:p>
          <a:p>
            <a:endParaRPr lang="en-US" i="1">
              <a:latin typeface="Arial"/>
              <a:cs typeface="Arial"/>
            </a:endParaRPr>
          </a:p>
          <a:p>
            <a:endParaRPr lang="en-US" i="1">
              <a:latin typeface="Arial"/>
              <a:cs typeface="Arial"/>
            </a:endParaRPr>
          </a:p>
          <a:p>
            <a:endParaRPr lang="en-US" i="1">
              <a:latin typeface="Arial"/>
              <a:cs typeface="Arial"/>
            </a:endParaRPr>
          </a:p>
          <a:p>
            <a:endParaRPr lang="en-US" i="1">
              <a:latin typeface="Arial"/>
              <a:cs typeface="Arial"/>
            </a:endParaRPr>
          </a:p>
          <a:p>
            <a:endParaRPr lang="en-US" i="1">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ar-001" i="1">
                <a:latin typeface="Arial"/>
                <a:cs typeface="Arial"/>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pPr>
              <a:defRPr/>
            </a:pPr>
            <a:endParaRPr lang="en-US">
              <a:latin typeface="Calibri"/>
              <a:ea typeface="Calibri"/>
              <a:cs typeface="Calibri"/>
            </a:endParaRPr>
          </a:p>
          <a:p>
            <a:pPr>
              <a:defRPr/>
            </a:pPr>
            <a:r>
              <a:rPr lang="ar-001" b="0">
                <a:latin typeface="Arial"/>
                <a:ea typeface="Calibri"/>
                <a:cs typeface="Arial"/>
              </a:rPr>
              <a:t>دعونا نستعرض بعض الأسئلة الشائعة التي طُرحت في ورش عمل 7-1-7 السابقة.</a:t>
            </a:r>
          </a:p>
          <a:p>
            <a:pPr>
              <a:defRPr/>
            </a:pPr>
            <a:endParaRPr lang="en-US">
              <a:latin typeface="Arial"/>
              <a:ea typeface="Calibri"/>
              <a:cs typeface="Arial"/>
            </a:endParaRPr>
          </a:p>
          <a:p>
            <a:pPr>
              <a:defRPr/>
            </a:pPr>
            <a:r>
              <a:rPr lang="ar-001">
                <a:latin typeface="Arial"/>
                <a:ea typeface="Calibri"/>
                <a:cs typeface="Arial"/>
              </a:rPr>
              <a:t> [انقر]</a:t>
            </a:r>
          </a:p>
          <a:p>
            <a:pPr>
              <a:defRPr/>
            </a:pPr>
            <a:endParaRPr lang="en-US" b="1">
              <a:latin typeface="Arial"/>
              <a:cs typeface="Arial"/>
            </a:endParaRPr>
          </a:p>
          <a:p>
            <a:pPr>
              <a:defRPr/>
            </a:pPr>
            <a:r>
              <a:rPr lang="ar-001" b="1">
                <a:latin typeface="Arial"/>
                <a:cs typeface="Arial"/>
              </a:rPr>
              <a:t> أولاً، ما دور التأكيد المخبري في عملية الرصد؟</a:t>
            </a:r>
          </a:p>
          <a:p>
            <a:pPr>
              <a:defRPr/>
            </a:pPr>
            <a:endParaRPr lang="en-US">
              <a:latin typeface="Arial"/>
              <a:cs typeface="Arial"/>
            </a:endParaRPr>
          </a:p>
          <a:p>
            <a:pPr>
              <a:defRPr/>
            </a:pPr>
            <a:r>
              <a:rPr lang="ar-001">
                <a:latin typeface="Arial"/>
                <a:cs typeface="Arial"/>
              </a:rPr>
              <a:t> [الإجابة] في غاية 7-1-7، يتم تضمين تاريخ التأكيد المخبري باعتباره أحد إجراءات 7-1-7 للاستجابة المبكرة. تاريخ الرصد هو التاريخ الذي يتم فيه تسجيل الحدث الصحي العام لأول مرة من قِبل أي مصدر أو نظام. سيكون لكل ولاية قضائية تنفذ غاية 7-1-7 معاييرها الخاصة لتحديد الأحداث الصحية العامة المعينة الواجب الإبلاغ عنها. بالنسبة إلى بعض الولايات القضائية، ستكون الحالات المشتبه في إصابتها بالأمراض أحداثًا واجب الإبلاغ عنها، وعادة ما يحدث الرصد قبل التأكيد المخبري، على سبيل المثال عندما يحدد شخص ما حالة مشتبه بها ويسجلها في سجل سريري أو استمارة الطلب المخبري. وبالنسبة إلى بعض الولايات القضائية، ستكون الحالات المؤكد إصابتها بالمرض وليس الحالات المشتبه بها أحداثًا واجب الإبلاغ عنها، وعادة ما يحدث الرصد في تاريخ إجراء فحص مخبري وتسجيل نتيجة إيجابية.</a:t>
            </a:r>
          </a:p>
          <a:p>
            <a:pPr>
              <a:defRPr/>
            </a:pPr>
            <a:endParaRPr lang="en-US">
              <a:ea typeface="Calibri"/>
              <a:cs typeface="Arial" panose="020B0604020202020204" pitchFamily="34" charset="0"/>
            </a:endParaRPr>
          </a:p>
          <a:p>
            <a:pPr>
              <a:defRPr/>
            </a:pPr>
            <a:r>
              <a:rPr lang="ar-001">
                <a:latin typeface="Arial"/>
                <a:cs typeface="Arial"/>
              </a:rPr>
              <a:t>[انقر]</a:t>
            </a:r>
          </a:p>
          <a:p>
            <a:pPr>
              <a:defRPr/>
            </a:pPr>
            <a:endParaRPr lang="en-US">
              <a:latin typeface="Calibri"/>
              <a:ea typeface="Calibri"/>
              <a:cs typeface="Calibri"/>
            </a:endParaRPr>
          </a:p>
          <a:p>
            <a:pPr marL="0" indent="0">
              <a:buNone/>
            </a:pPr>
            <a:r>
              <a:rPr lang="ar-001" b="1">
                <a:solidFill>
                  <a:srgbClr val="000000"/>
                </a:solidFill>
                <a:latin typeface="Arial"/>
                <a:cs typeface="Arial"/>
              </a:rPr>
              <a:t> ثا</a:t>
            </a:r>
            <a:r>
              <a:rPr lang="ar-001" b="1">
                <a:solidFill>
                  <a:srgbClr val="000000"/>
                </a:solidFill>
              </a:rPr>
              <a:t>نيًا، هل تنطبق غاية 7-1-7 في سياق نهج </a:t>
            </a:r>
            <a:r>
              <a:rPr lang="en-US" b="1">
                <a:solidFill>
                  <a:srgbClr val="000000"/>
                </a:solidFill>
              </a:rPr>
              <a:t>One Health</a:t>
            </a:r>
            <a:r>
              <a:rPr lang="ar-001" b="1">
                <a:solidFill>
                  <a:srgbClr val="000000"/>
                </a:solidFill>
              </a:rPr>
              <a:t>؟ هل يمكن لمسؤولي الصحة استخدام غاية 7-1-7 في حالات تفشي الأمراض في قطاعي صحة الحيوان والإنسان؟</a:t>
            </a:r>
          </a:p>
          <a:p>
            <a:pPr marL="0" indent="0">
              <a:buNone/>
            </a:pPr>
            <a:endParaRPr lang="en-US">
              <a:solidFill>
                <a:srgbClr val="000000"/>
              </a:solidFill>
              <a:latin typeface="Arial"/>
              <a:cs typeface="Arial"/>
            </a:endParaRPr>
          </a:p>
          <a:p>
            <a:r>
              <a:rPr lang="ar-001">
                <a:solidFill>
                  <a:srgbClr val="000000"/>
                </a:solidFill>
                <a:latin typeface="Arial"/>
                <a:cs typeface="Arial"/>
              </a:rPr>
              <a:t>[الإجابة] تحدث العديد من حالات تفشي الأمراض نتيجة أمراض حيوانية المصدر. وتوفر غاية 7-1-7 فرصة للتدخلات متعددة القطاعات الموجهة باستخدام نهج </a:t>
            </a:r>
            <a:r>
              <a:rPr lang="en-US">
                <a:solidFill>
                  <a:srgbClr val="000000"/>
                </a:solidFill>
                <a:latin typeface="Arial"/>
                <a:cs typeface="Arial"/>
              </a:rPr>
              <a:t>One Health</a:t>
            </a:r>
            <a:r>
              <a:rPr lang="ar-001">
                <a:solidFill>
                  <a:srgbClr val="000000"/>
                </a:solidFill>
                <a:latin typeface="Arial"/>
                <a:cs typeface="Arial"/>
              </a:rPr>
              <a:t>.</a:t>
            </a:r>
            <a:br>
              <a:rPr lang="ar-001"/>
            </a:br>
            <a:br>
              <a:rPr lang="ar-001"/>
            </a:br>
            <a:r>
              <a:rPr lang="ar-001">
                <a:solidFill>
                  <a:srgbClr val="000000"/>
                </a:solidFill>
                <a:latin typeface="Arial"/>
                <a:cs typeface="Arial"/>
              </a:rPr>
              <a:t>الوضع الأمثل هو أن تُعتمد غاية 7-1-7 وتُستخدم في جميع قطاعات </a:t>
            </a:r>
            <a:r>
              <a:rPr lang="en-US">
                <a:solidFill>
                  <a:srgbClr val="000000"/>
                </a:solidFill>
                <a:latin typeface="Arial"/>
                <a:cs typeface="Arial"/>
              </a:rPr>
              <a:t>One Health</a:t>
            </a:r>
            <a:r>
              <a:rPr lang="ar-001">
                <a:solidFill>
                  <a:srgbClr val="000000"/>
                </a:solidFill>
                <a:latin typeface="Arial"/>
                <a:cs typeface="Arial"/>
              </a:rPr>
              <a:t> ذات الصلة، ويتم تيسير مشاركة أصحاب المصلحة بشكل منتظم من خلال آليات حكومية متعددة القطاعات باستخدام نهج </a:t>
            </a:r>
            <a:r>
              <a:rPr lang="en-US">
                <a:solidFill>
                  <a:srgbClr val="000000"/>
                </a:solidFill>
                <a:latin typeface="Arial"/>
                <a:cs typeface="Arial"/>
              </a:rPr>
              <a:t>One Health</a:t>
            </a:r>
            <a:r>
              <a:rPr lang="ar-001">
                <a:solidFill>
                  <a:srgbClr val="000000"/>
                </a:solidFill>
                <a:latin typeface="Arial"/>
                <a:cs typeface="Arial"/>
              </a:rPr>
              <a:t>. يتيح هذا التكامل بين النظم لشركاء نهج </a:t>
            </a:r>
            <a:r>
              <a:rPr lang="en-US">
                <a:solidFill>
                  <a:srgbClr val="000000"/>
                </a:solidFill>
                <a:latin typeface="Arial"/>
                <a:cs typeface="Arial"/>
              </a:rPr>
              <a:t>One Health</a:t>
            </a:r>
            <a:r>
              <a:rPr lang="ar-001">
                <a:solidFill>
                  <a:srgbClr val="000000"/>
                </a:solidFill>
                <a:latin typeface="Arial"/>
                <a:cs typeface="Arial"/>
              </a:rPr>
              <a:t> تقييم غاية 7-1-7 للأمراض حيوانية المصدر بشكل متسق، بما في ذلك تحديد القطاع الذي رصد المرض أولاً ومتى بدأ الإبلاغ متعدد القطاعات.</a:t>
            </a:r>
            <a:br>
              <a:rPr lang="ar-001"/>
            </a:br>
            <a:br>
              <a:rPr lang="ar-001"/>
            </a:br>
            <a:r>
              <a:rPr lang="ar-001">
                <a:solidFill>
                  <a:srgbClr val="000000"/>
                </a:solidFill>
                <a:latin typeface="Arial"/>
                <a:cs typeface="Arial"/>
              </a:rPr>
              <a:t>بالإضافة إلى ذلك، يمكن للقطاعات التعاون في إجراءات الاستجابة المبكرة المشتركة، بما في ذلك تحديد وقت نشر فرق الاستجابة السريعة متعددة القطاعات، وكيفية إجراء تقييمات المخاطر المشتركة، وبدء التأكيد المخبري، ومكافحة العدوى والوقاية منها، والتواصل المتسق بشأن المخاطر.</a:t>
            </a:r>
          </a:p>
          <a:p>
            <a:endParaRPr lang="en-US">
              <a:solidFill>
                <a:srgbClr val="29373D"/>
              </a:solidFill>
              <a:latin typeface="InterVariable"/>
              <a:cs typeface="Arial"/>
            </a:endParaRPr>
          </a:p>
          <a:p>
            <a:endParaRPr lang="en-US">
              <a:solidFill>
                <a:srgbClr val="000000"/>
              </a:solidFill>
              <a:latin typeface="Arial"/>
              <a:cs typeface="Arial"/>
            </a:endParaRPr>
          </a:p>
          <a:p>
            <a:pPr>
              <a:defRPr/>
            </a:pPr>
            <a:endParaRPr lang="en-US">
              <a:cs typeface="Arial"/>
            </a:endParaRPr>
          </a:p>
          <a:p>
            <a:pPr>
              <a:defRPr/>
            </a:pPr>
            <a:br>
              <a:rPr lang="ar-001"/>
            </a:br>
            <a:endParaRPr lang="ar-001"/>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2954-3259-3610-B471-41D13253A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91EF-2A9A-1049-8D35-56E8B4CD0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43103-A2D1-7051-F418-AC84693603CD}"/>
              </a:ext>
            </a:extLst>
          </p:cNvPr>
          <p:cNvSpPr>
            <a:spLocks noGrp="1"/>
          </p:cNvSpPr>
          <p:nvPr>
            <p:ph type="body" idx="1"/>
          </p:nvPr>
        </p:nvSpPr>
        <p:spPr/>
        <p:txBody>
          <a:bodyPr/>
          <a:lstStyle/>
          <a:p>
            <a:r>
              <a:rPr lang="ar-001"/>
              <a:t>سنترك هذه الشريحة معروضة حتى تتمكنوا من رؤية جدول أعمال النشاط بالكامل. لقد قمنا أيضًا بإدراج أرقام الشرائح التي يجب إكمالها في نموذج شرائح استعراض الأحداث لأجزاء النشاط المختلفة.  </a:t>
            </a:r>
          </a:p>
          <a:p>
            <a:endParaRPr lang="en-US"/>
          </a:p>
          <a:p>
            <a:r>
              <a:rPr lang="ar-001"/>
              <a:t>فلنبدأ!</a:t>
            </a:r>
          </a:p>
          <a:p>
            <a:endParaRPr lang="en-US"/>
          </a:p>
          <a:p>
            <a:r>
              <a:rPr lang="ar-001" i="1"/>
              <a:t> [ملاحظة للمنسق: اطلب من المشاركين تقسيم أنفسهم إلى مجموعات صغيرة الآن إذا لم يفعلوا ذلك بالفعل، وتأكد من توزيع مواد المشاركين في هذه المرحلة. تأكد كذلك من الإعلان عن موعد انتقالهم إلى الخطوة التالية بناءً على التوقيتات المذكورة في هذه الشريحة. نوصي أيضًا بالتجول بين المجموعات المختلفة لمعرفة ما إذا كانت لديهم أسئلة واقتراح تسريع وتيرة عملهم إذا بدا أنهم متأخرون عن الوقت المحدد].  </a:t>
            </a:r>
          </a:p>
        </p:txBody>
      </p:sp>
      <p:sp>
        <p:nvSpPr>
          <p:cNvPr id="4" name="Slide Number Placeholder 3">
            <a:extLst>
              <a:ext uri="{FF2B5EF4-FFF2-40B4-BE49-F238E27FC236}">
                <a16:creationId xmlns:a16="http://schemas.microsoft.com/office/drawing/2014/main" id="{848569B4-CCC1-60D4-D0D7-D074152CA03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7957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تتضمن الشريحة التالية موضوعات نقاش جماعي لتناولها لمدة 30 دقيقة ضمن مناقشة جماعية صغيرة. لا تتردد في تغيير الأسئلة بناءً على طبيعة الحضور. من الأفضل تقسيم المشاركين إلى مجموعات مكونة من 6 إلى 8 أفراد إن أمكن. يُرجى تعديل وقت مناقشة المجموعات الصغيرة + الجلسة العامة بناءً على عدد المجموعات.]  </a:t>
            </a:r>
          </a:p>
          <a:p>
            <a:endParaRPr lang="en-US"/>
          </a:p>
          <a:p>
            <a:endParaRPr lang="en-US"/>
          </a:p>
          <a:p>
            <a:r>
              <a:rPr lang="ar-001">
                <a:latin typeface="Arial"/>
                <a:cs typeface="Arial"/>
              </a:rPr>
              <a:t>الآن سننقسم إلى بضع مجموعات صغيرة لمناقشة غاية 7-1-7 وعملكم، وسنعود إلى الجلسة العامة لإجراء مناقشة جماعية أكبر.  </a:t>
            </a:r>
          </a:p>
          <a:p>
            <a:endParaRPr lang="en-US"/>
          </a:p>
          <a:p>
            <a:endParaRPr lang="en-US"/>
          </a:p>
          <a:p>
            <a:r>
              <a:rPr lang="ar-001" i="1">
                <a:latin typeface="Arial"/>
                <a:cs typeface="Arial"/>
              </a:rPr>
              <a:t>[ملاحظة للمنسق: قم بتقسيم المشاركين إلى مجموعات - إما عن طريق تعيينهم عشوائيًا (على سبيل المثال، اطلب من الأشخاص قول رقم من 1 إلى 3 إذا كنت ستشكل 3 مجموعات والانتقال إلى تلك المجموعات الثلاث) أو عن طريق جعلهم يختارون مجموعاتهم بأنفسهم.]</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ar-001">
                <a:latin typeface="Arial"/>
                <a:cs typeface="Arial"/>
              </a:rPr>
              <a:t> إذًا، إليكم ما نود منكم فعله. تذكروا أن هذا </a:t>
            </a:r>
            <a:r>
              <a:rPr lang="ar-001" b="0">
                <a:latin typeface="Arial"/>
                <a:cs typeface="Arial"/>
              </a:rPr>
              <a:t>هو الوقت المخصص لإجراء </a:t>
            </a:r>
            <a:r>
              <a:rPr lang="ar-001" b="0">
                <a:solidFill>
                  <a:schemeClr val="tx1"/>
                </a:solidFill>
                <a:latin typeface="Arial"/>
                <a:cs typeface="Arial"/>
              </a:rPr>
              <a:t>مناقشة مفتوحة بشأن غاية 7-1-7 </a:t>
            </a:r>
            <a:r>
              <a:rPr lang="ar-001">
                <a:solidFill>
                  <a:schemeClr val="tx1"/>
                </a:solidFill>
                <a:latin typeface="Arial"/>
                <a:cs typeface="Arial"/>
              </a:rPr>
              <a:t>وكيفية ارتباطها بعملكم.  في مجموعاتكم، قدموا أنفسكم وتناقشوا في مجموعاتكم بشأن ما يلي: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ar-001" sz="1200" b="1">
                <a:solidFill>
                  <a:schemeClr val="tx2"/>
                </a:solidFill>
                <a:effectLst/>
                <a:cs typeface="Arial" panose="020B0604020202020204" pitchFamily="34" charset="0"/>
              </a:rPr>
              <a:t>ما بعض الفرص والتحديات التي تتوقعونها عند استخدام غاية 7-1-7 في مكان عملكم؟​</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ar-001" sz="1200" b="1">
                <a:solidFill>
                  <a:schemeClr val="tx2"/>
                </a:solidFill>
                <a:latin typeface="Arial"/>
                <a:cs typeface="Arial"/>
              </a:rPr>
              <a:t>كيف يمكن أن يساعد تحديد 1) العوائق و 2) العوامل الممكّنة على تعزيز أداء نظم مكافحة تفشي الأمراض في مكان عملكم؟</a:t>
            </a:r>
          </a:p>
          <a:p>
            <a:pPr marL="0" indent="0">
              <a:lnSpc>
                <a:spcPct val="115000"/>
              </a:lnSpc>
              <a:spcBef>
                <a:spcPts val="0"/>
              </a:spcBef>
              <a:spcAft>
                <a:spcPts val="100"/>
              </a:spcAft>
              <a:buNone/>
              <a:defRPr/>
            </a:pPr>
            <a:endParaRPr lang="en-US">
              <a:solidFill>
                <a:schemeClr val="tx1"/>
              </a:solidFill>
              <a:latin typeface="Arial"/>
              <a:cs typeface="Arial"/>
            </a:endParaRPr>
          </a:p>
          <a:p>
            <a:pPr>
              <a:defRPr/>
            </a:pPr>
            <a:r>
              <a:rPr lang="ar-001">
                <a:solidFill>
                  <a:schemeClr val="tx1"/>
                </a:solidFill>
                <a:latin typeface="Arial"/>
                <a:cs typeface="Arial"/>
              </a:rPr>
              <a:t>لديكم حوالي 30 دقيقة لهذا التمرين. خلال النصف الأول تقريبًا،</a:t>
            </a:r>
            <a:r>
              <a:rPr lang="ar-001" i="1">
                <a:solidFill>
                  <a:schemeClr val="tx1"/>
                </a:solidFill>
                <a:latin typeface="Arial"/>
                <a:cs typeface="Arial"/>
              </a:rPr>
              <a:t> [ملاحظة للمنسق: حدد الوقت بدقة، مثلاً 15 دقيقة أو 20 دقيقة، استنادًا إلى عدد المجموعات إن أمكن</a:t>
            </a:r>
            <a:r>
              <a:rPr lang="ar-001">
                <a:solidFill>
                  <a:schemeClr val="tx1"/>
                </a:solidFill>
                <a:latin typeface="Arial"/>
                <a:cs typeface="Arial"/>
              </a:rPr>
              <a:t>] ستناقشون هذه الأسئلة في المجموعة. ثم في الجلسة العامة، سيكون لدينا</a:t>
            </a:r>
            <a:r>
              <a:rPr lang="ar-001">
                <a:latin typeface="Arial"/>
                <a:cs typeface="Arial"/>
              </a:rPr>
              <a:t> دقيقتان</a:t>
            </a:r>
            <a:r>
              <a:rPr lang="ar-001">
                <a:solidFill>
                  <a:schemeClr val="tx1"/>
                </a:solidFill>
                <a:latin typeface="Arial"/>
                <a:cs typeface="Arial"/>
              </a:rPr>
              <a:t> أو أقل فحسب لتقدم كل مجموعة تقريرها بالنتائج وللاستماع إلى ما توصلتم إليه.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أتمنى أن تخوضوا محادثات رائعة!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شكرًا لكم على مشاركتكم طوال هذا اليوم. سنختتم العرض ببضع شرائح إضافية لتلخيص ما قيل.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ar-001"/>
              <a:t>والآن، دعونا نراجع أهداف التعلم مرة أخرى ونرى أين وصلنا برأيكم.  </a:t>
            </a:r>
          </a:p>
          <a:p>
            <a:r>
              <a:rPr lang="ar-001">
                <a:latin typeface="Arial"/>
                <a:cs typeface="Arial"/>
              </a:rPr>
              <a:t> </a:t>
            </a:r>
          </a:p>
          <a:p>
            <a:r>
              <a:rPr lang="ar-001">
                <a:latin typeface="Arial"/>
                <a:cs typeface="Arial"/>
              </a:rPr>
              <a:t>الأهداف الثلاثة الأولى التي كنا نتناولها منذ أن بدأنا تقديم غاية 7-1-7 لكم. انصب التركيز اليوم على تطبيق الخطوات الرئيسية والممارسات النموذجية لاستخدام غاية 7-1-7. لقد استعرضنا اليوم الخطوات الثلاث الأولى لاستخدام غاية 7-1-7.  </a:t>
            </a:r>
          </a:p>
          <a:p>
            <a:pPr algn="just"/>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نذكّرك بأنه على الموقع الإلكتروني لتحالف 7-1-7، يمكنك العثور على مجموعة واسعة من الموارد لمساعدتك على فهم غاية 7-1-7، والبدء في اعتمادها واستخدامها. توجد تفاصيل بشأن خطوات الاستخدام التي استعرضناها اليوم والتي يمكنك الرجوع إليها في مجموعة الأدوات الرقمية.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[ملاحظة للمنسق: قم بتعديل هذه الشريحة بناءً على جدول الأعمال النهائي لورشة العمل، بما في ذلك عدد الأيام وعناوين/محتويات الأيام والرسومات حسب الحاجة]</a:t>
            </a:r>
          </a:p>
          <a:p>
            <a:endParaRPr lang="en-US"/>
          </a:p>
          <a:p>
            <a:r>
              <a:rPr lang="ar-001">
                <a:latin typeface="Arial"/>
                <a:cs typeface="Arial"/>
              </a:rPr>
              <a:t>سنواصل غدًا تعمقنا في استخدام غاية 7-1-7 من خلال مناقشة الخطوتين الأخيرتين، وهما توحيد البيانات بشكل روتيني ومراقبة التقدم المحرز في الإجراءات، وتحليل نتائج غاية 7-1-7 واستخدامها في التخطيط والتمويل والمناصرة. سنستعرض أيضًا العناصر الستة الرئيسية لاعتماد غاية 7-1-7 في النظم الروتينية.</a:t>
            </a:r>
          </a:p>
          <a:p>
            <a:endParaRPr lang="en-US"/>
          </a:p>
          <a:p>
            <a:r>
              <a:rPr lang="ar-001"/>
              <a:t>ثم سنتناول في اليوم التالي التخطيط لاعتماد غاية 7-1-7 واستخدامها، وأنشطة إعادة الشرح من المتعلّم، ومناقشة الخطوات التالية.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[ملاحظة للمنسق: اطلب من المتحدثين إلقاء أي ملاحظات ختامية لليوم].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نحن ممتنون للغاية لمشاركتكم في ورشة عمل التدريب الفني لغاية 7-1-7 التي أقيمت اليوم. شكرًا لكم، ونراكم غدًا!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t>[ملاحظة للمنسق: تتضمن هذه الشرائح التكميلية نشاطًا يمكن للمشاركين من خلاله التدرب على عرض نتائج غاية 7-1-7 باستخدام نموذج شرائح استعراض أحداث غاية 7-1-7 المكتمل من نشاط "تطبيق غاية 7-1-7 على بياناتك الخاصة".  </a:t>
            </a:r>
          </a:p>
          <a:p>
            <a:endParaRPr lang="en-US"/>
          </a:p>
          <a:p>
            <a:r>
              <a:rPr lang="ar-001" i="1">
                <a:latin typeface="Arial"/>
                <a:cs typeface="Arial"/>
              </a:rPr>
              <a:t>يُرجى قراءة مستند "ابدأ من هنا" الخاص بنشاط "تطبيق غاية 7-1-7 على بياناتك الخاصة" لمزيد من التفاصيل (موجود في حزمة التدريب الفني لغاية 7-1-7 القابلة للتنزيل)، بما في ذلك التوصيات المتعلقة بمتى يجب أو لا يجب تضمين هذا النشاط. إذا اختار منظمو ورشة العمل تضمين هذا النشاط في ورشة العمل، يمكن نسخ الشريحتين التاليتين ولصقهما في المكان المناسب في مجموعة الشرائح الرئيسية.  أحد المواقع المقترحة هو مكان المناقشة الجماعية قبل ملخص اليوم مباشرة، ولكن سيعتمد هذا على جدول الأعمال النهائي الذي يختاره المنظمون.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203589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دعونا نتناول بالتفصيل كيفية استخدام غاية 7-1-7.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CD97-6DCF-6006-3576-8C1EB115D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9C1D3-0474-A266-F85B-8EE0A711D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B7342-DBE0-34D8-E8D2-77E9A771BEA6}"/>
              </a:ext>
            </a:extLst>
          </p:cNvPr>
          <p:cNvSpPr>
            <a:spLocks noGrp="1"/>
          </p:cNvSpPr>
          <p:nvPr>
            <p:ph type="body" idx="1"/>
          </p:nvPr>
        </p:nvSpPr>
        <p:spPr/>
        <p:txBody>
          <a:bodyPr/>
          <a:lstStyle/>
          <a:p>
            <a:r>
              <a:rPr lang="ar-001" i="1">
                <a:latin typeface="Arial"/>
                <a:cs typeface="Arial"/>
              </a:rPr>
              <a:t>[ملاحظة للمنسق: إذا تم تضمين هذا النشاط في ورشة العمل، فأجرِ هذا النشاط مباشرة بعد نشاط "تطبيق غاية 7-1-7 على بياناتك الخاصة". في هذا النشاط، ستتشارك كل مجموعتين من نشاط "تطبيق غاية 7-1-7 على بياناتك الخاصة" لتقديم شرائح نموذج استعراض أحداث غاية 7-1-7 المكتملة الخاصة بهما لبعضهما. إذا كان عدد المجموعات فرديًا، ففكر في أن تقدم مجموعة واحدة عرضًا لأحد مُيسِّري ورشة العمل أو أن تجمع 3 مجموعات معًا (على الرغم من أنهم سيحتاجون إلى تقديم عروضهم بسرعة أكبر للبقاء ضمن الوقت المخصص).</a:t>
            </a:r>
          </a:p>
          <a:p>
            <a:endParaRPr lang="en-US">
              <a:latin typeface="Arial"/>
              <a:cs typeface="Arial"/>
            </a:endParaRPr>
          </a:p>
          <a:p>
            <a:pPr>
              <a:defRPr/>
            </a:pPr>
            <a:r>
              <a:rPr lang="ar-001">
                <a:latin typeface="Arial"/>
                <a:cs typeface="Arial"/>
              </a:rPr>
              <a:t>إن القدرة على عرض نتائج 7-1-7 بشكل واضح وموجز لأصحاب المصلحة الرئيسيين هي جزء مهم مما يجعل غاية 7-1-7 فعالة. في هذا النشاط، ستتاح لكم الفرصة لعرض نتائج 7-1-7 الخاصة بكم من حالات تفشي الأمراض التي عملتم عليها للتو على مجموعة زميلة.من خلال عرض شرائح تفشي المرض، ستتمكنون من مناقشة تفشي المرض والتوقيت والعوائق والعوامل الممكّنة والإجراءات.  </a:t>
            </a:r>
          </a:p>
          <a:p>
            <a:pPr>
              <a:defRPr/>
            </a:pPr>
            <a:r>
              <a:rPr lang="ar-001">
                <a:latin typeface="Arial"/>
                <a:cs typeface="Arial"/>
              </a:rPr>
              <a:t> </a:t>
            </a:r>
          </a:p>
          <a:p>
            <a:pPr>
              <a:defRPr/>
            </a:pPr>
            <a:r>
              <a:rPr lang="ar-001">
                <a:latin typeface="Arial"/>
                <a:cs typeface="Arial"/>
              </a:rPr>
              <a:t> </a:t>
            </a:r>
          </a:p>
        </p:txBody>
      </p:sp>
      <p:sp>
        <p:nvSpPr>
          <p:cNvPr id="4" name="Slide Number Placeholder 3">
            <a:extLst>
              <a:ext uri="{FF2B5EF4-FFF2-40B4-BE49-F238E27FC236}">
                <a16:creationId xmlns:a16="http://schemas.microsoft.com/office/drawing/2014/main" id="{A58A727A-8FEE-BFD8-A2C5-37DECF3E8C3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27180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56745-5B8F-027A-E9CF-D13F5FE4A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A1FFC6-30E6-3049-5735-31BE5CC6B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960B4-FA8B-D74E-18C6-F3B526CBA7B6}"/>
              </a:ext>
            </a:extLst>
          </p:cNvPr>
          <p:cNvSpPr>
            <a:spLocks noGrp="1"/>
          </p:cNvSpPr>
          <p:nvPr>
            <p:ph type="body" idx="1"/>
          </p:nvPr>
        </p:nvSpPr>
        <p:spPr/>
        <p:txBody>
          <a:bodyPr/>
          <a:lstStyle/>
          <a:p>
            <a:r>
              <a:rPr lang="ar-001">
                <a:latin typeface="Arial"/>
                <a:cs typeface="Arial"/>
              </a:rPr>
              <a:t>هذا النشاط مدته 30 دقيقة. خلال هذا النشاط، ستتشارك مجموعتكم مع مجموعة أخرى.ثم يعرض شخص معين من إحدى المجموعتين نموذج شرائح استعراض أحداث غاية 7-1-7 المكتمل الخاص بها على المجموعة الأخرى لمدة تتراوح بين 8 و 10 دقائق.يجب على المجموعة الأخرى طرح أسئلة لإثارة النقاش.حاولوا أن تجعلوا هذا الأمر لا يتجاوز 15 دقيقة.بعد ذلك، سيعرض شخص معين من المجموعة الثانية نموذج شرائح استعراض أحداث غاية 7-1-7 المكتمل الخاص بها على المجموعة الأولى لمدة تتراوح بين 8 و10 دقائق، يلي ذلك بعض الأسئلة والمناقشة بين المجموعة.  </a:t>
            </a:r>
          </a:p>
          <a:p>
            <a:r>
              <a:rPr lang="ar-001">
                <a:latin typeface="Arial"/>
                <a:cs typeface="Arial"/>
              </a:rPr>
              <a:t> </a:t>
            </a:r>
          </a:p>
          <a:p>
            <a:r>
              <a:rPr lang="ar-001">
                <a:latin typeface="Arial"/>
                <a:cs typeface="Arial"/>
              </a:rPr>
              <a:t>فلنبدأ!</a:t>
            </a:r>
          </a:p>
        </p:txBody>
      </p:sp>
      <p:sp>
        <p:nvSpPr>
          <p:cNvPr id="4" name="Slide Number Placeholder 3">
            <a:extLst>
              <a:ext uri="{FF2B5EF4-FFF2-40B4-BE49-F238E27FC236}">
                <a16:creationId xmlns:a16="http://schemas.microsoft.com/office/drawing/2014/main" id="{A73EA5C5-92E6-FC95-B39C-A61D96FB7E79}"/>
              </a:ext>
            </a:extLst>
          </p:cNvPr>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0305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يمكنكم أن تروا الخطوات الخمس الرئيسية لاستخدام غاية 7-1-7 تشكل دائرة في منتصف دورة الحياة.  </a:t>
            </a:r>
          </a:p>
          <a:p>
            <a:endParaRPr lang="en-US">
              <a:latin typeface="Arial"/>
              <a:cs typeface="Arial"/>
            </a:endParaRPr>
          </a:p>
          <a:p>
            <a:r>
              <a:rPr lang="ar-001">
                <a:latin typeface="Arial"/>
                <a:cs typeface="Arial"/>
              </a:rPr>
              <a:t>هذه الدائرة بمثابة تذكير بأن غاية 7-1-7 تتعلق بتحسين الأداء </a:t>
            </a:r>
            <a:r>
              <a:rPr lang="ar-001" b="1">
                <a:latin typeface="Arial"/>
                <a:cs typeface="Arial"/>
              </a:rPr>
              <a:t>المستمر</a:t>
            </a:r>
            <a:r>
              <a:rPr lang="ar-001">
                <a:latin typeface="Arial"/>
                <a:cs typeface="Arial"/>
              </a:rPr>
              <a:t>. فهي أكثر فعالية عند استخدامها بانتظام. بمعنى آخر، لن تستخدموا غاية 7-1-7 عادةً مرة واحدة فحسب أو لحالة تفشي مرض واحدة، ولكن ستستخدمونها بشكل مستمر باعتبارها جزءًا من العمليات المنتظمة لإدارة تفشي الأمراض.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هذه الخطوات الخمس لاستخدام غاية 7-1-7 سهلة المتابعة وتكرارية. دعونا نتناول كل واحدة منها بالتفصيل. سنتناول اليوم الخطوات الثلاث الأولى، وسنتناول غدًا الخطوتين المتبقيتين.  </a:t>
            </a: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C0A4B-8A94-B042-49EC-CC31D707A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C2B8-62C8-7EC7-B329-8869CD8F0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B88E1-6854-FC53-65B6-15F400543120}"/>
              </a:ext>
            </a:extLst>
          </p:cNvPr>
          <p:cNvSpPr>
            <a:spLocks noGrp="1"/>
          </p:cNvSpPr>
          <p:nvPr>
            <p:ph type="body" idx="1"/>
          </p:nvPr>
        </p:nvSpPr>
        <p:spPr/>
        <p:txBody>
          <a:bodyPr/>
          <a:lstStyle/>
          <a:p>
            <a:r>
              <a:rPr lang="ar-001" i="1">
                <a:latin typeface="Arial"/>
                <a:cs typeface="Arial"/>
              </a:rPr>
              <a:t>[ملاحظة للمنسق: </a:t>
            </a:r>
            <a:r>
              <a:rPr lang="ar-001" b="1" i="1">
                <a:latin typeface="Arial"/>
                <a:cs typeface="Arial"/>
              </a:rPr>
              <a:t>عدّل هذه الشريحة وهذه الملاحظات إذا كنت لن تؤدي تمرين "إحضار البيانات الخاصة بك" كما هو موضح هنا</a:t>
            </a:r>
            <a:r>
              <a:rPr lang="ar-001" i="1">
                <a:latin typeface="Arial"/>
                <a:cs typeface="Arial"/>
              </a:rPr>
              <a:t>. نوصي بشدة أن يُطلب من المشاركين قبل ورشة العمل إحضار معلومات عن حالة تفشي مرض عملوا عليها هم أو فريقهم، ولكن إذا لم يفعلوا ذلك، ففكر في الاحتفاظ بالنشاط وتوزيع السيناريوهات المكتوبة مسبقًا في حزمة الأنشطة من أجل هذا النشاط].</a:t>
            </a:r>
          </a:p>
          <a:p>
            <a:endParaRPr lang="en-US"/>
          </a:p>
          <a:p>
            <a:r>
              <a:rPr lang="ar-001">
                <a:latin typeface="Arial"/>
                <a:cs typeface="Arial"/>
              </a:rPr>
              <a:t> دعونا نناقش بإيجاز كيف سنؤدي الأنشطة لهذا الجزء من التدريب.  </a:t>
            </a:r>
          </a:p>
          <a:p>
            <a:endParaRPr lang="en-US"/>
          </a:p>
          <a:p>
            <a:r>
              <a:rPr lang="ar-001">
                <a:latin typeface="Arial"/>
                <a:cs typeface="Arial"/>
              </a:rPr>
              <a:t>[انقر]</a:t>
            </a:r>
          </a:p>
          <a:p>
            <a:endParaRPr lang="en-US"/>
          </a:p>
          <a:p>
            <a:r>
              <a:rPr lang="ar-001">
                <a:latin typeface="Arial"/>
                <a:cs typeface="Arial"/>
              </a:rPr>
              <a:t>لدينا أنشطة لكل خطوة من خطوات الاستخدام. سيتم تنفيذ بعض هذه الأنشطة في جلسة عامة وبعضها في مجموعات صغيرة. ستركز هذه الأنشطة على التأكد من فهمكم للمفاهيم الكامنة وراء خطوات استخدام غاية 7-1-7.  </a:t>
            </a:r>
          </a:p>
          <a:p>
            <a:endParaRPr lang="en-US"/>
          </a:p>
          <a:p>
            <a:r>
              <a:rPr lang="ar-001">
                <a:latin typeface="Arial"/>
                <a:cs typeface="Arial"/>
              </a:rPr>
              <a:t>[انقر]</a:t>
            </a:r>
          </a:p>
          <a:p>
            <a:endParaRPr lang="en-US"/>
          </a:p>
          <a:p>
            <a:r>
              <a:rPr lang="ar-001">
                <a:latin typeface="Arial"/>
                <a:cs typeface="Arial"/>
              </a:rPr>
              <a:t>بعد ذلك، في وقت لاحق من اليوم، سيكون لدينا نشاط أطول حيث ستتمكنون من تطبيق غاية 7-1-7 على حالة تفشي مرض عملتم عليها أنتم أو أشخاص آخرون في مجموعتكم أو على دراية بها. إذا لم يكن لدى مجموعتكم حالة تفشي مرض للعمل عليها، فلدينا بعض السيناريوهات التي يمكنكم الاختيار من بينها. الهدف من هذا النشاط هو أن تتمكنوا من رؤية كيفية تطبيق غاية 7-1-7 على حالات تفشي أمراض تعرفونها بالفعل، وهو ما يمكن أن يكون محفزًا في مساعدتكم على إدراك قيمة 7-1-7 في العالم الحقيقي ويساعدكم على تحديد أي نقاط ارتباك.</a:t>
            </a:r>
          </a:p>
          <a:p>
            <a:endParaRPr lang="en-US"/>
          </a:p>
          <a:p>
            <a:endParaRPr lang="en-US"/>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643A5F5-0AD5-49B9-FD16-0F3E0C77EA37}"/>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256130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12C-85AF-6E1D-B477-5F22D0F466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7372A-E53E-2213-93B1-6841E50C84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37188-995F-1A23-A57A-D3DB982B70B6}"/>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تتمثل الخطوة الأولى لاستخدام غاية 7-1-7 في جمع بيانات التوقيت وحساب أداء غاية 7-1-7.  </a:t>
            </a:r>
          </a:p>
        </p:txBody>
      </p:sp>
      <p:sp>
        <p:nvSpPr>
          <p:cNvPr id="4" name="Slide Number Placeholder 3">
            <a:extLst>
              <a:ext uri="{FF2B5EF4-FFF2-40B4-BE49-F238E27FC236}">
                <a16:creationId xmlns:a16="http://schemas.microsoft.com/office/drawing/2014/main" id="{8261F0B9-7447-6043-F901-120AB46B02E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6133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A82BD-C782-9128-E6A7-FDEF0B39F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A1851-A92C-5D9F-9B56-C4022417C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4FF9A-D161-B14B-B0FF-21FA1FDE1363}"/>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ما البيانات التي نحتاج إليها من أجل غاية 7-1-7 واستعراضات الإجراءات المبكرة؟ لا يلزم جمع كمية كبيرة من المعلومات، ولكن *ما* يتم جمعه هو المهم. لذا، تذكروا تمرين المحاكاة النظرية لغاية 7-1-7 أو أمثلة 7-1-7 الأخرى التي رأيتموها. أولاً، نحتاج إلى تواريخ محطات 7-1-7 الرئيسية. قد تكون بعض هذه التواريخ قد جُمعت بالفعل في النظم القائمة. لكن قد لا يكون الأمر كذلك بالنسبة إلى البعض الآخر - نرى هذا بشكل خاص بالنسبة إلى تواريخ إجراءات 7-1-7 للاستجابة المبكرة.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أما البيانات الرئيسية الأخرى المطلوبة، والتي غالبًا ما تكون غير موجودة في النظم القائمة، فهي السرديات. إذا كنتم قد قمتم بتمرين المحاكاة النظرية، فستتذكرون أننا ناقشنا أسباب اختيار كل تاريخ. هذه أوصاف موجزة تبدأ في سرد قصة التوقيت في تفشي المرض، وما الذي كان يسبب العوائق أو يساهم في العوامل الممكّنة.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إن *طريقة* جمع بيانات 7-1-7 مرنة، وقد استخدمت بلدان مختلفة أساليب مختلفة. لدى تحالف 7-1-7 أداة تقييم متاحة؛ وهذه هي الأداة المستخدمة في تمرين المحاكاة النظرية. قامت بعض البلدان بتكييف هذه الأداة من خلال دمجها في نموذج الإبلاغ الحالي الذي تستخدمه فرق الاستجابة السريعة لديها بالفعل. ويمكنكم الاطلاع على مثال على ذلك في الصورة الواردة في المنتصف. لدينا أيضًا أمثلة على جمع البيانات الرقمية، كما هو موضح على اليمين، ونستمر في رؤية مزيد من حالات دمج 7-1-7 في نظم البيانات الإلكترونية.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قل الجملة التالية إذا كانت جلسات 7-1-7 عن الاعتماد مدرجة في ورشة العمل]</a:t>
            </a:r>
            <a:br>
              <a:rPr lang="ar-001" i="1">
                <a:cs typeface="Arial"/>
              </a:rPr>
            </a:br>
            <a:endParaRPr lang="ar-001" i="1">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سنتناول مزيدًا من المعلومات عن هذه الأنواع من القرارات المتعلقة بكيفية جمع بيانات 7-1-7 في الجلسات الخاصة باعتماد 7-1-7 في النظم الروتينية.  </a:t>
            </a:r>
            <a:br>
              <a:rPr lang="ar-001"/>
            </a:br>
            <a:endParaRPr lang="ar-001"/>
          </a:p>
          <a:p>
            <a:endParaRPr lang="en-US">
              <a:cs typeface="Arial"/>
            </a:endParaRPr>
          </a:p>
        </p:txBody>
      </p:sp>
      <p:sp>
        <p:nvSpPr>
          <p:cNvPr id="4" name="Slide Number Placeholder 3">
            <a:extLst>
              <a:ext uri="{FF2B5EF4-FFF2-40B4-BE49-F238E27FC236}">
                <a16:creationId xmlns:a16="http://schemas.microsoft.com/office/drawing/2014/main" id="{F52675CC-9FC7-D597-D21C-8E109D2389F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64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ar-001">
                <a:latin typeface="Arial"/>
                <a:cs typeface="Arial"/>
              </a:rPr>
              <a:t>والآن دعونا نراجع تعريفات تواريخ المحطات الرئيسية مرة أخرى. يتضمن الدليل المرجعي للمحطات الرئيسية لغاية 7-1-7 على موقع تحالف 7-1-7 الإلكتروني مزيدًا من التفاصيل عن هذه التعريفات.  </a:t>
            </a:r>
          </a:p>
          <a:p>
            <a:pPr algn="just"/>
            <a:endParaRPr lang="en-US">
              <a:latin typeface="Arial"/>
              <a:cs typeface="Arial"/>
            </a:endParaRPr>
          </a:p>
          <a:p>
            <a:pPr algn="just"/>
            <a:r>
              <a:rPr lang="ar-001">
                <a:latin typeface="Arial"/>
                <a:cs typeface="Arial"/>
              </a:rPr>
              <a:t>بالنسبة إلى الأمراض المتوطنة، يعتمد تاريخ الظهور على الوقت الذي حدثت فيه زيادة محددة مسبقًا في معدل الحالات مقارنة بالمعدلات الأساسية.  </a:t>
            </a:r>
          </a:p>
          <a:p>
            <a:pPr algn="just"/>
            <a:br>
              <a:rPr lang="ar-001">
                <a:latin typeface="Arial"/>
                <a:cs typeface="Arial"/>
              </a:rPr>
            </a:br>
            <a:r>
              <a:rPr lang="ar-001">
                <a:latin typeface="Arial"/>
                <a:cs typeface="Arial"/>
              </a:rPr>
              <a:t>بالنسبة إلى الأمراض غير المتوطنة، تكون البيانات هي وقت ظهور الأعراض على أول حالة.  </a:t>
            </a:r>
          </a:p>
          <a:p>
            <a:pPr>
              <a:buNone/>
            </a:pPr>
            <a:endParaRPr lang="en-US">
              <a:effectLst/>
              <a:latin typeface="Arial" panose="020B0604020202020204" pitchFamily="34" charset="0"/>
            </a:endParaRPr>
          </a:p>
          <a:p>
            <a:r>
              <a:rPr lang="ar-001">
                <a:effectLst/>
                <a:latin typeface="Arial"/>
                <a:cs typeface="Arial"/>
              </a:rPr>
              <a:t>تاريخ ظهور المرض غالبًا ما يكون غير معروف عند رصد تفشي المرض للمرة الأولى. ينبغي استخدام المعلومات الوبائية التي تُجمع أثناء التحقيق في التفشي لتحديد التاريخ بناءً على المعلومات المتاحة. قد يتغير التاريخ بعد ذلك مع اكتشاف مزيد من المعلومات، (مثل تحديد حالات سابقة. وإذا تم تحديث التواريخ، تذكر عندئذ تحديث بيانات 7-1-7 أيضًا.  </a:t>
            </a:r>
          </a:p>
          <a:p>
            <a:pPr algn="just"/>
            <a:endParaRPr lang="en-US">
              <a:latin typeface="Arial"/>
              <a:cs typeface="Arial"/>
            </a:endParaRPr>
          </a:p>
          <a:p>
            <a:pPr algn="just"/>
            <a:endParaRPr lang="en-US">
              <a:latin typeface="Arial"/>
              <a:cs typeface="Arial"/>
            </a:endParaRP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900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001">
                <a:effectLst/>
                <a:latin typeface="Arial"/>
                <a:cs typeface="Arial"/>
              </a:rPr>
              <a:t>تاريخ الرصد هو التاريخ الذي تم فيه تسجيل الحدث الصحي العام لأول مرة من قِبل أي مصدر أو نظام. يجب أن تكون المصادر والأنظمة سريرية أو ذات صلة بالصحة العامة. قد يحدث الرصد على مستوى المجتمع أو المنشآت الصحية، من خلال مختبر، أو من خلال نظام المراقبة، أو في مكان آخر. </a:t>
            </a:r>
          </a:p>
          <a:p>
            <a:pPr>
              <a:buNone/>
            </a:pPr>
            <a:endParaRPr lang="en-US">
              <a:effectLst/>
              <a:latin typeface="Arial" panose="020B0604020202020204" pitchFamily="34" charset="0"/>
            </a:endParaRPr>
          </a:p>
          <a:p>
            <a:r>
              <a:rPr lang="ar-001">
                <a:effectLst/>
                <a:latin typeface="Arial"/>
                <a:cs typeface="Arial"/>
              </a:rPr>
              <a:t>في المراقبة القائمة على المؤشرات، يقع تاريخ الرصد عند تسجيل بيانات الحالة أو معدلات الإصابة، على سبيل المثال في سجل ملاحظات أو استمارة التحقيق في الحالات أو استمارة الطلب المخبري.</a:t>
            </a:r>
          </a:p>
          <a:p>
            <a:endParaRPr lang="en-US"/>
          </a:p>
          <a:p>
            <a:pPr>
              <a:buNone/>
            </a:pPr>
            <a:r>
              <a:rPr lang="ar-001">
                <a:effectLst/>
                <a:latin typeface="Arial"/>
                <a:cs typeface="Arial"/>
              </a:rPr>
              <a:t> في المراقبة القائمة على الأحداث، يقع تاريخ الرصد عند تسجيل معلومات الحدث لأول مرة، على سبيل المثال تم رصده من خلال نظام مسح وسائل الإعلام، أو سجله عامل صحي مجتمعي، أو أحد مشغلي الخط الساخن.</a:t>
            </a:r>
          </a:p>
          <a:p>
            <a:endParaRPr lang="en-US">
              <a:effectLst/>
              <a:latin typeface="Arial" panose="020B0604020202020204" pitchFamily="34" charset="0"/>
            </a:endParaRPr>
          </a:p>
          <a:p>
            <a:r>
              <a:rPr lang="ar-001">
                <a:effectLst/>
                <a:latin typeface="Arial"/>
                <a:cs typeface="Arial"/>
              </a:rPr>
              <a:t> تجدر الإشارة إلى أنه بالنسبة إلى غاية 7-1-7، لا يعتمد تاريخ الرصد بشكل صارم على التأكيد المخبري، بل يمكنه أن يشمل الاشتباه في الحدث. ويُدرج التأكيد المخبري باعتباره إجراء استجابة مبكرة في إطار غاية 7-1-7. لكن عندما يكون الحدث الواجب الإبلاغ حالة مؤكدة، قد يأتي التأكيد المخبري في نفس تاريخ الرصد.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3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تاريخ الإبلاغ هو التاريخ الذي يتم فيه الإبلاغ عن الحدث للمرة الأولى إلى هيئة الصحة العامة المسؤولة عن اتخاذ الإجراءات اللازمة.</a:t>
            </a:r>
            <a:r>
              <a:rPr lang="ar-001">
                <a:effectLst/>
                <a:latin typeface="Arial" panose="020B0604020202020204" pitchFamily="34" charset="0"/>
              </a:rPr>
              <a:t> غالبًا ما تكون الولاية القضائية الصحية العامة الأكثر قربًا (المدينة، المقاطعة) هي هيئة الصحة العامة المسؤولة عن اتخاذ الإجراءات اللازمة وهيئة الصحة العامة الأولى التي يتم إبلاغها. قد يتم الإبلاغ عن الحدث إلى هيئات الصحة المسؤولة من خلال بيئة سريرية إلى مسؤول المراقبة في المقاطعة. في حالة المراقبة القائمة على الأحداث أو عندما يتم رصد حالة تفشي على المستوى المركزي، قد يتم الإبلاغ إلى الهيئةالمسؤولة من المستوى المركزي إلى المستوى دون الوطني. </a:t>
            </a:r>
          </a:p>
          <a:p>
            <a:pPr>
              <a:buNone/>
            </a:pPr>
            <a:endParaRPr lang="en-US">
              <a:effectLst/>
              <a:latin typeface="Arial" panose="020B0604020202020204" pitchFamily="34" charset="0"/>
            </a:endParaRPr>
          </a:p>
          <a:p>
            <a:pPr>
              <a:buNone/>
            </a:pPr>
            <a:r>
              <a:rPr lang="ar-001">
                <a:effectLst/>
                <a:latin typeface="Arial" panose="020B0604020202020204" pitchFamily="34" charset="0"/>
              </a:rPr>
              <a:t>في الدول التي تتطلب الإبلاغ عن الأحداث الواجب الإبلاغ عنها إلى مستويات متعددة من الحكومة المسؤولة عن اتخاذ إجراءات مختلفة، فإن التاريخ الأول الذي تم فيه إبلاغ أي من هذه الهيئات الصحية العامة سيكون تاريخ الإبلاغ. في بعض الإرشادات، قد يُشار إلى هذه الخطوة على أنها "الإبلاغ" إلى هيئة الصحة العامة أو فريق الصحة في المقاطعة. </a:t>
            </a:r>
          </a:p>
          <a:p>
            <a:pPr>
              <a:buNone/>
            </a:pPr>
            <a:endParaRPr lang="en-US">
              <a:effectLst/>
              <a:latin typeface="Arial" panose="020B0604020202020204" pitchFamily="34" charset="0"/>
            </a:endParaRPr>
          </a:p>
          <a:p>
            <a:r>
              <a:rPr lang="ar-001">
                <a:effectLst/>
                <a:latin typeface="Arial" panose="020B0604020202020204" pitchFamily="34" charset="0"/>
              </a:rPr>
              <a:t>يجب عدم الخلط بين هذه الخطوة والإبلاغ إلى منظمة الصحة العالمية كما هو مُعرَّف في اللوائح الصحية الدولية (2005)، والتي تتم عادة بعد أن تكون الهيئات الصحية المحلية أو الوطنية قد أصبحت على دراية بالحدث.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ar-001" i="1">
                <a:latin typeface="Arial"/>
                <a:cs typeface="Arial"/>
              </a:rPr>
              <a:t>[ملاحظة للمنسق: يُرجى تضمين أي ملاحظات بشأن التدابير التنظيمية. وإذا لم تكن هناك حاجة إلى هذه الشريحة، فاحذفها]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001">
                <a:effectLst/>
                <a:latin typeface="Arial"/>
                <a:cs typeface="Arial"/>
              </a:rPr>
              <a:t>تاريخ استكمال إجراءات الاستجابة المبكرة هو آخر تاريخ يتم فيه تنفيذ جميع إجراءات غاية 7-1-7 للاستجابة المبكرة المنطبقة: </a:t>
            </a:r>
          </a:p>
          <a:p>
            <a:endParaRPr lang="en-US">
              <a:latin typeface="Arial"/>
              <a:cs typeface="Arial"/>
            </a:endParaRPr>
          </a:p>
          <a:p>
            <a:pPr>
              <a:spcAft>
                <a:spcPts val="623"/>
              </a:spcAft>
              <a:buFont typeface="+mj-lt"/>
              <a:buAutoNum type="arabicPeriod"/>
            </a:pPr>
            <a:r>
              <a:rPr lang="ar-001">
                <a:effectLst/>
                <a:latin typeface="Arial"/>
                <a:cs typeface="Arial"/>
              </a:rPr>
              <a:t> بدء التحقيق أو نشر فريق التحقيق/الاستجابة؛ </a:t>
            </a:r>
          </a:p>
          <a:p>
            <a:pPr>
              <a:spcAft>
                <a:spcPts val="623"/>
              </a:spcAft>
              <a:buFont typeface="+mj-lt"/>
              <a:buAutoNum type="arabicPeriod"/>
            </a:pPr>
            <a:r>
              <a:rPr lang="ar-001">
                <a:effectLst/>
                <a:latin typeface="Arial"/>
                <a:cs typeface="Arial"/>
              </a:rPr>
              <a:t> إجراء تحليل وبائي وتقييم أولي للمخاطر؛ </a:t>
            </a:r>
          </a:p>
          <a:p>
            <a:pPr>
              <a:spcAft>
                <a:spcPts val="623"/>
              </a:spcAft>
              <a:buFont typeface="+mj-lt"/>
              <a:buAutoNum type="arabicPeriod"/>
            </a:pPr>
            <a:r>
              <a:rPr lang="ar-001">
                <a:effectLst/>
                <a:latin typeface="Arial"/>
                <a:cs typeface="Arial"/>
              </a:rPr>
              <a:t> الحصول على تأكيد مخبري لسبب التفشي؛ </a:t>
            </a:r>
          </a:p>
          <a:p>
            <a:pPr>
              <a:spcAft>
                <a:spcPts val="623"/>
              </a:spcAft>
              <a:buFont typeface="+mj-lt"/>
              <a:buAutoNum type="arabicPeriod"/>
            </a:pPr>
            <a:r>
              <a:rPr lang="ar-001">
                <a:effectLst/>
                <a:latin typeface="Arial"/>
                <a:cs typeface="Arial"/>
              </a:rPr>
              <a:t> تفعيل آلية إدارة الحالات المناسبة وتدابير الوقاية من العدوى ومكافحتها (</a:t>
            </a:r>
            <a:r>
              <a:rPr lang="en-US">
                <a:effectLst/>
                <a:latin typeface="Arial"/>
                <a:cs typeface="Arial"/>
              </a:rPr>
              <a:t>IPC</a:t>
            </a:r>
            <a:r>
              <a:rPr lang="ar-001">
                <a:effectLst/>
                <a:latin typeface="Arial"/>
                <a:cs typeface="Arial"/>
              </a:rPr>
              <a:t>) في المرافق الصحية؛ </a:t>
            </a:r>
          </a:p>
          <a:p>
            <a:pPr>
              <a:spcAft>
                <a:spcPts val="623"/>
              </a:spcAft>
              <a:buFont typeface="+mj-lt"/>
              <a:buAutoNum type="arabicPeriod"/>
            </a:pPr>
            <a:r>
              <a:rPr lang="ar-001">
                <a:effectLst/>
                <a:latin typeface="Arial"/>
                <a:cs typeface="Arial"/>
              </a:rPr>
              <a:t> تفعيل تدابير الصحة العامة المضادة المناسبة في المجتمعات المتضررة؛ </a:t>
            </a:r>
          </a:p>
          <a:p>
            <a:pPr>
              <a:spcAft>
                <a:spcPts val="623"/>
              </a:spcAft>
              <a:buFont typeface="+mj-lt"/>
              <a:buAutoNum type="arabicPeriod"/>
            </a:pPr>
            <a:r>
              <a:rPr lang="ar-001">
                <a:effectLst/>
                <a:latin typeface="Arial"/>
                <a:cs typeface="Arial"/>
              </a:rPr>
              <a:t> تنفيذ الأنشطة المناسبة للتواصل بشأن المخاطر أو المشاركة المجتمعية؛ </a:t>
            </a:r>
          </a:p>
          <a:p>
            <a:pPr>
              <a:buFont typeface="+mj-lt"/>
              <a:buAutoNum type="arabicPeriod"/>
            </a:pPr>
            <a:r>
              <a:rPr lang="ar-001">
                <a:effectLst/>
                <a:latin typeface="Arial"/>
                <a:cs typeface="Arial"/>
              </a:rPr>
              <a:t> إنشاء آلية تنسيق. </a:t>
            </a:r>
          </a:p>
          <a:p>
            <a:pPr>
              <a:buFont typeface="+mj-lt"/>
              <a:buAutoNum type="arabicPeriod"/>
            </a:pPr>
            <a:endParaRPr lang="en-US">
              <a:effectLst/>
              <a:latin typeface="Arial" panose="020B0604020202020204" pitchFamily="34" charset="0"/>
              <a:cs typeface="Arial"/>
            </a:endParaRPr>
          </a:p>
          <a:p>
            <a:pPr>
              <a:buFont typeface="+mj-lt"/>
              <a:buNone/>
            </a:pPr>
            <a:r>
              <a:rPr lang="ar-001">
                <a:effectLst/>
                <a:latin typeface="Arial"/>
                <a:cs typeface="Arial"/>
              </a:rPr>
              <a:t>لذلك، </a:t>
            </a:r>
            <a:r>
              <a:rPr lang="ar-001">
                <a:latin typeface="Arial"/>
                <a:cs typeface="Arial"/>
              </a:rPr>
              <a:t>من أجل تحديد تاريخ هذه المحطة الرئيسية، تحتاج إلى تقييم تواريخ إجراءات الاستجابة المبكرة السبعة المذكورة هنا واستخدام آخر تلك التواريخ.  تشكل إجراءات الاستجابة المبكرة هذه أنشطة الاستجابة الأساسية اللازمة عادةً لاحتواء تفشي مرض في مرحلته المبكرة.  </a:t>
            </a:r>
          </a:p>
          <a:p>
            <a:pPr>
              <a:buFont typeface="+mj-lt"/>
              <a:buAutoNum type="arabicPeriod"/>
            </a:pPr>
            <a:endParaRPr lang="en-US">
              <a:effectLst/>
              <a:latin typeface="Arial" panose="020B0604020202020204" pitchFamily="34" charset="0"/>
            </a:endParaRPr>
          </a:p>
          <a:p>
            <a:pPr>
              <a:buNone/>
            </a:pPr>
            <a:r>
              <a:rPr lang="ar-001">
                <a:effectLst/>
                <a:latin typeface="Arial"/>
                <a:cs typeface="Arial"/>
              </a:rPr>
              <a:t>تجدر الإشارة إلى أن معظم إجراءات الاستجابة المبكرة في 7-1-7 تركز على بدء الإجراء بدلاً من إكماله. على سبيل المثال، إذا بدأ نشر اللقاحات في 5 مايو وانتهى في 20 مايو، فسيكون تاريخ "بتفعيل تدابير الصحة العامة المضادة المناسبة في المجتمعات المتضررة" هو 5 مايو.</a:t>
            </a:r>
          </a:p>
          <a:p>
            <a:pPr>
              <a:buNone/>
            </a:pPr>
            <a:endParaRPr lang="en-US">
              <a:effectLst/>
              <a:latin typeface="Arial" panose="020B0604020202020204" pitchFamily="34" charset="0"/>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6019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دعونا نتحدث عن تواريخ المحطات الرئيسية لتفشي فيروس إيبولا في أوغندا عام 2022.</a:t>
            </a:r>
          </a:p>
          <a:p>
            <a:endParaRPr lang="en-US" b="0" i="0">
              <a:solidFill>
                <a:srgbClr val="000000"/>
              </a:solidFill>
              <a:effectLst/>
              <a:latin typeface="Arial" panose="020B0604020202020204" pitchFamily="34" charset="0"/>
              <a:cs typeface="Arial"/>
            </a:endParaRPr>
          </a:p>
          <a:p>
            <a:r>
              <a:rPr lang="ar-001">
                <a:solidFill>
                  <a:srgbClr val="000000"/>
                </a:solidFill>
              </a:rPr>
              <a:t> [انقر]</a:t>
            </a:r>
          </a:p>
          <a:p>
            <a:endParaRPr lang="en-US">
              <a:solidFill>
                <a:srgbClr val="000000"/>
              </a:solidFill>
            </a:endParaRPr>
          </a:p>
          <a:p>
            <a:r>
              <a:rPr lang="ar-001">
                <a:solidFill>
                  <a:srgbClr val="000000"/>
                </a:solidFill>
              </a:rPr>
              <a:t>في هذا التفشي، طبق فريق الصحة العامة غاية 7-1-7 من خلال استعراض إجراء مبكر بعد أيام قليلة من إبلاغه بالتفشي. عندما فعل أفراد الفريق ذلك، وجدوا أن الأمر استغرق 15 يومًا لرصد تفشي المرض، وأقل من يوم واحد لإبلاغ هيئات الصحة العامة المسؤولة عن اتخاذ الإجراءات، وأن وقت الاستجابة لا يزال "</a:t>
            </a:r>
            <a:r>
              <a:rPr lang="en-US">
                <a:solidFill>
                  <a:srgbClr val="000000"/>
                </a:solidFill>
              </a:rPr>
              <a:t>TBD</a:t>
            </a:r>
            <a:r>
              <a:rPr lang="ar-001">
                <a:solidFill>
                  <a:srgbClr val="000000"/>
                </a:solidFill>
              </a:rPr>
              <a:t>"، أي سيتم تحديده لاحقًا، لأنهم كانوا لا يزالون في الأيام القليلة الأولى من الاستجابة عندما طبقوا غاية 7-1-7 لأول مرة.</a:t>
            </a:r>
          </a:p>
          <a:p>
            <a:endParaRPr lang="en-US">
              <a:solidFill>
                <a:srgbClr val="000000"/>
              </a:solidFill>
            </a:endParaRPr>
          </a:p>
          <a:p>
            <a:r>
              <a:rPr lang="ar-001">
                <a:solidFill>
                  <a:srgbClr val="000000"/>
                </a:solidFill>
                <a:latin typeface="Arial"/>
                <a:cs typeface="Arial"/>
              </a:rPr>
              <a:t> ثم، بعد اكتمال تحقيقهم وتتبع المخالطين، أعادوا تطبيق غاية 7-1-7 بعد حوالي 12 يومًا من رصد تفشي المرض.</a:t>
            </a:r>
          </a:p>
          <a:p>
            <a:endParaRPr lang="en-US">
              <a:solidFill>
                <a:srgbClr val="000000"/>
              </a:solidFill>
            </a:endParaRPr>
          </a:p>
          <a:p>
            <a:r>
              <a:rPr lang="ar-001">
                <a:solidFill>
                  <a:srgbClr val="000000"/>
                </a:solidFill>
                <a:latin typeface="Arial"/>
                <a:cs typeface="Arial"/>
              </a:rPr>
              <a:t> [انقر]</a:t>
            </a:r>
          </a:p>
          <a:p>
            <a:endParaRPr lang="en-US">
              <a:solidFill>
                <a:srgbClr val="000000"/>
              </a:solidFill>
            </a:endParaRPr>
          </a:p>
          <a:p>
            <a:r>
              <a:rPr lang="ar-001">
                <a:solidFill>
                  <a:srgbClr val="000000"/>
                </a:solidFill>
                <a:latin typeface="Arial"/>
                <a:cs typeface="Arial"/>
              </a:rPr>
              <a:t>لقد تغيرت الأرقام. ما اكتشفوه خلال التحقيق هو أن الحالة المرجعية كانت في الواقع شخصًا مختلفًا، من بين عدة أجيال من الحالات السابقة، بدأت الأعراض عليه قبل 46 يومًا من رصد تفشي المرض. كان وقت الإبلاغ لا يزال كما هو، وبحلول ذلك الوقت كانوا قد أكملوا الاستجابة المبكرة ولاحظوا أن الوقت اللازم لإكمال إجراءات الاستجابة المبكرة لغاية 7-1-7 هو 9 أيام.</a:t>
            </a:r>
          </a:p>
          <a:p>
            <a:r>
              <a:rPr lang="ar-001"/>
              <a:t> </a:t>
            </a:r>
            <a:br>
              <a:rPr lang="ar-001"/>
            </a:br>
            <a:r>
              <a:rPr lang="ar-001">
                <a:solidFill>
                  <a:srgbClr val="000000"/>
                </a:solidFill>
                <a:latin typeface="Arial"/>
                <a:cs typeface="Arial"/>
              </a:rPr>
              <a:t>سنتابع هذا التفشي خلال بقية اليوم، حيث سنتناول العوائق، والعوامل الممكّنة، وجلسات الإجراءات.</a:t>
            </a:r>
          </a:p>
          <a:p>
            <a:endParaRPr lang="en-US">
              <a:solidFill>
                <a:srgbClr val="000000"/>
              </a:solidFill>
            </a:endParaRPr>
          </a:p>
          <a:p>
            <a:endParaRPr lang="en-US" b="0" i="0">
              <a:solidFill>
                <a:srgbClr val="000000"/>
              </a:solidFill>
              <a:effectLst/>
              <a:latin typeface="Arial"/>
              <a:cs typeface="Arial"/>
            </a:endParaRPr>
          </a:p>
          <a:p>
            <a:endParaRPr lang="en-US">
              <a:solidFill>
                <a:srgbClr val="000000"/>
              </a:solidFill>
              <a:latin typeface="Arial"/>
              <a:ea typeface="Calibri" panose="020F0502020204030204" pitchFamily="34" charset="0"/>
              <a:cs typeface="Arial"/>
            </a:endParaRPr>
          </a:p>
          <a:p>
            <a:endParaRPr lang="en-US">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70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دعونا نلقي نظرة على مثال آخر. يتعلق الأمر بتفشي مرض معوي غير محدد حدث في إحدى الولايات القضائية في الولايات المتحدة.  </a:t>
            </a:r>
          </a:p>
          <a:p>
            <a:endParaRPr lang="en-US"/>
          </a:p>
          <a:p>
            <a:r>
              <a:rPr lang="ar-001">
                <a:latin typeface="Arial"/>
                <a:cs typeface="Arial"/>
              </a:rPr>
              <a:t>[انقر]</a:t>
            </a:r>
          </a:p>
          <a:p>
            <a:endParaRPr lang="en-US">
              <a:cs typeface="Arial"/>
            </a:endParaRPr>
          </a:p>
          <a:p>
            <a:r>
              <a:rPr lang="ar-001">
                <a:latin typeface="Arial"/>
                <a:cs typeface="Arial"/>
              </a:rPr>
              <a:t>تم تقديم وجبة الغداء في مأوى للمهاجرين في 22 نوفمبر. اتصل موظفو المأوى بخدمات الطوارئ عندما بدأ حوالي 20 شخصًا بالتقيؤ بعد ساعة من الغداء.</a:t>
            </a:r>
          </a:p>
          <a:p>
            <a:endParaRPr lang="en-US"/>
          </a:p>
          <a:p>
            <a:r>
              <a:rPr lang="ar-001">
                <a:latin typeface="Arial"/>
                <a:cs typeface="Arial"/>
              </a:rPr>
              <a:t> أبلغت خدمات الطوارئ إدارة الصحة العامة بعد وصولها إلى مكان الحدث وتحديد أكثر من 20 شخصًا يعانون أعراضًا معوية حادة.</a:t>
            </a:r>
          </a:p>
          <a:p>
            <a:endParaRPr lang="en-US"/>
          </a:p>
          <a:p>
            <a:r>
              <a:rPr lang="ar-001">
                <a:latin typeface="Arial"/>
                <a:cs typeface="Arial"/>
              </a:rPr>
              <a:t> توجه موظفو إدارة الصحة العامة في نفس اليوم إلى المأوى بسبب عدد حالات الإصابة التي تم الإبلاغ عنها وشدتها. بدأوا تحقيقات في الحالات والمخالطين مع 73 شخصًا تعرضوا للعدوى، وجمعوا عينات من الطعام والبيئة المحيطة لإجراء الفحوص. وعندما قاموا بتحليلهم وفقًا لغاية 7-1-7، وجدوا أنهم قد حققوا الهدف الكامل، حيث تم الرصد والإبلاغ في أقل من يوم واحد، واكتملت إجراءات الاستجابة المبكرة في غضون 5 أيام.</a:t>
            </a:r>
          </a:p>
          <a:p>
            <a:endParaRPr lang="en-US"/>
          </a:p>
          <a:p>
            <a:r>
              <a:rPr lang="ar-001">
                <a:latin typeface="Arial"/>
                <a:cs typeface="Arial"/>
              </a:rPr>
              <a:t> [انقر]</a:t>
            </a:r>
          </a:p>
          <a:p>
            <a:endParaRPr lang="en-US"/>
          </a:p>
          <a:p>
            <a:r>
              <a:rPr lang="ar-001">
                <a:latin typeface="Arial"/>
                <a:cs typeface="Arial"/>
              </a:rPr>
              <a:t>يُعد هذا المثال توضيحًا رائعًا لسبب أهمية إجراء تحليل شامل وفقًا لغاية 7-1-7 حتى عند تحقيق الهدف بالكامل. لقد تعلموا الكثير من خلال تحليل العوائق والعوامل الممكّنة. وقد وجدوا عدة عوامل ممكّنة سمحت بالسرعة، بما في ذلك الإبلاغ الأولي السريع لخدمات الطوارئ والتعاون القوي من مختلف الجهات المعنية. لكنهم وجدوا أيضًا أن الإبلاغ السريع إلى إدارة الصحة العامة كان جزئيًا بسبب الحظ - إذ صادف أن أحد المستجيبين للطوارئ كان يعمل في إدارة الصحة العامة وقام بالإبلاغ. بالإضافة إلى ذلك، حددوا بعض العوائق التي أدت إلى إبطاء وقت الاستجابة.</a:t>
            </a:r>
          </a:p>
          <a:p>
            <a:endParaRPr lang="en-US"/>
          </a:p>
          <a:p>
            <a:r>
              <a:rPr lang="ar-001">
                <a:latin typeface="Arial"/>
                <a:cs typeface="Arial"/>
              </a:rPr>
              <a:t> [انقر]</a:t>
            </a:r>
          </a:p>
          <a:p>
            <a:endParaRPr lang="en-US"/>
          </a:p>
          <a:p>
            <a:r>
              <a:rPr lang="ar-001">
                <a:latin typeface="Arial"/>
                <a:cs typeface="Arial"/>
              </a:rPr>
              <a:t>لذا، بناءً على تحليل 7-1-7، توصلت الولاية القضائية إلى إجراءات من شأنها أن تجعل الاستجابة أسرع، وإلى بروتوكول إبلاغ قوي لا يعتمد على جهة وسيطة - وهي خدمات الطوارئ في هذه الحالة - للقيام بالإبلاغ.</a:t>
            </a:r>
          </a:p>
          <a:p>
            <a:pPr marL="285750" indent="-285750">
              <a:buFont typeface="Arial,Sans-Serif"/>
              <a:buChar char="•"/>
            </a:pPr>
            <a:endParaRPr lang="en-US"/>
          </a:p>
          <a:p>
            <a:pPr marL="285750" indent="-285750">
              <a:buFont typeface="Arial,Sans-Serif"/>
              <a:buChar char="•"/>
            </a:pPr>
            <a:endParaRPr lang="en-US"/>
          </a:p>
          <a:p>
            <a:pPr marL="285750" indent="-285750">
              <a:buFont typeface="Arial,Sans-Serif"/>
              <a:buChar char="•"/>
            </a:pPr>
            <a:endParaRPr lang="en-US" sz="1200" b="0" i="0" u="none" strike="noStrike">
              <a:solidFill>
                <a:srgbClr val="4B4C4F"/>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3D14F-53CB-78FB-B363-FF66C4F2A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F803A-C341-EE1E-8E7C-36EB900A24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D44566-C825-7800-5B96-92DC63C1182E}"/>
              </a:ext>
            </a:extLst>
          </p:cNvPr>
          <p:cNvSpPr>
            <a:spLocks noGrp="1"/>
          </p:cNvSpPr>
          <p:nvPr>
            <p:ph type="body" idx="1"/>
          </p:nvPr>
        </p:nvSpPr>
        <p:spPr/>
        <p:txBody>
          <a:bodyPr/>
          <a:lstStyle/>
          <a:p>
            <a:r>
              <a:rPr lang="ar-001">
                <a:latin typeface="Arial"/>
                <a:cs typeface="Arial"/>
              </a:rPr>
              <a:t>أود أن أتوقف لحظة لأسلط الضوء على أهمية تلك السرديات.  </a:t>
            </a:r>
          </a:p>
          <a:p>
            <a:endParaRPr lang="en-US">
              <a:latin typeface="Arial"/>
              <a:cs typeface="Arial"/>
            </a:endParaRPr>
          </a:p>
          <a:p>
            <a:r>
              <a:rPr lang="ar-001">
                <a:latin typeface="Arial"/>
                <a:cs typeface="Arial"/>
              </a:rPr>
              <a:t>نتحدث كثيرًا عن تواريخ المحطات الرئيسية، ولكن ما يدفع دورة تحسين الأداء إلى الأمام حقًا هو السرديات. بمجرد أن نعرف تاريخًا ما، نحتاج إلى معرفة "سبب" هذا التاريخ. لماذا استغرق الرصد يومًا واحدًا فقط؟ لماذا استغرق 10 أيام؟ 40 يومًا؟ سنتناول هذا الموضوع بمزيد من التفصيل عندما نتحدث عن العوائق والعوامل الممكّنة، ولكن التركيز هنا هو تذكير بضرورة التأكد من جمع السرديات باعتبارها جزءًا من عملية جمع البيانات الخاصة بغاية 7-1-7 واستعراض الإجراء المبكر.  </a:t>
            </a:r>
          </a:p>
        </p:txBody>
      </p:sp>
      <p:sp>
        <p:nvSpPr>
          <p:cNvPr id="4" name="Slide Number Placeholder 3">
            <a:extLst>
              <a:ext uri="{FF2B5EF4-FFF2-40B4-BE49-F238E27FC236}">
                <a16:creationId xmlns:a16="http://schemas.microsoft.com/office/drawing/2014/main" id="{BB44750B-7457-747E-F782-62B96181E88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697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بمجرد حصولكم على تواريخ المحطات الرئيسية والسرديات، يجب عليكم حساب مقاييس التوقيت وتقييم غاية 7-1-7. يجدر الإشارة مرة أخرى إلى أن لدينا 3 مقاييس: الأيام المنقضية للرصد، والأيام المنقضية للإبلاغ، والأيام المنقضية لإكمال إجراءات الاستجابة المبكرة. تشكل هذه العناصر مجتمعة غاية 7-1-7 الإجمالية.  </a:t>
            </a:r>
          </a:p>
          <a:p>
            <a:endParaRPr lang="en-US"/>
          </a:p>
          <a:p>
            <a:r>
              <a:rPr lang="ar-001">
                <a:latin typeface="Arial"/>
                <a:cs typeface="Arial"/>
              </a:rPr>
              <a:t>لتحسين الأداء، من الضروري النظر إلى كل مقياس من هذه المقاييس على حدة، ولكن أيضًا النظر إلى غاية 7-1-7 الإجمالية. الغاية الإجمالية هي تحقيق التوقيت المناسب عبر السلسلة الكاملة، بدءًا من وقت ظهور تفشي المرض إلى وقت اكتشاف هيئات الصحة العامة الأمر وحتى وقت اتخاذ الإجراءات اللازمة للسيطرة على تفشي المرض.</a:t>
            </a:r>
          </a:p>
          <a:p>
            <a:endParaRPr lang="en-US"/>
          </a:p>
          <a:p>
            <a:r>
              <a:rPr lang="ar-001">
                <a:latin typeface="Arial"/>
                <a:cs typeface="Arial"/>
              </a:rPr>
              <a:t> إن غاية 7-1-7 الإجمالية تتعلق بالتأكد من عدم وجود نقاط ضعف في هذه السلسلة الكاملة، لأنه في النهاية، حتى لو تصرفتم سريعًا في اثنين من المقاييس الثلاثة، فإن احتمالات خروج تفشي المرض عن السيطرة لا تزال عالية إذا لم تتصرفوا سريعًا في جميع المقاييس الثلاثة.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747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[ملاحظة للمنسق: لقد خصصنا 35 دقيقة إجمالاً لهذا النشاط - بضع دقائق لشرح الشريحة التالية وتقسيم المشاركين إلى مجموعات، و30 دقيقة للنشاط بالإضافة إلى بضع دقائق كوقت إضافي احتياطي. حاول أن تكون المجموعات مكونة من 6 إلى 8 مشاركين إن أمكن. نوصي باستخدام مجموعات السيناريوهات الثلاث من مجلد "الأنشطة" ذي الصلة حتى لا يستغرق الإبلاغ بالنتائج وقتًا طويلاً. إذا كان عدد المجموعات أكثر من ثلاث، فستُعطى بعض المجموعات نفس مجموعة السيناريوهات، (على سبيل المثال، إذا كان هناك خمس مجموعات، فستُعطى مجموعتان السيناريو 1، ومجموعتان السيناريو 2، ومجموعة واحدة السيناريو 3). في الجلسة العامة، اطلب من مجموعة واحدة لكل سيناريو لحالات التفشي أن تقدّم تقريرًا كاملاً بشأنه، ثم وجّه المجموعات الأخرى التي عملت على نفس السيناريو لإضافة أي نقاط مختلفة عن التقرير المُقدَّم. عدّل أوقات المناقشة الجماعية والجلسات العامة استنادًا إلى عدد المجموعات الموجودة لديك].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dirty="0">
                <a:latin typeface="Arial"/>
                <a:cs typeface="Arial"/>
              </a:rPr>
              <a:t>والآن لنبدأ نشاطنا الأول لهذا الصباح. سنقوم بنشاط في مجموعات صغيرة لتحديد تواريخ المحطات الرئيسية لغاية 7-1-7.</a:t>
            </a:r>
            <a:r>
              <a:rPr lang="ar-001" dirty="0">
                <a:effectLst/>
                <a:latin typeface="Arial"/>
                <a:cs typeface="Arial"/>
              </a:rPr>
              <a:t> سيكون هذا نشاطًا جماعيًا لمدة 30 دقيقة. </a:t>
            </a:r>
          </a:p>
          <a:p>
            <a:endParaRPr lang="en-US" dirty="0">
              <a:effectLst/>
            </a:endParaRPr>
          </a:p>
          <a:p>
            <a:r>
              <a:rPr lang="ar-001" dirty="0">
                <a:effectLst/>
                <a:latin typeface="Arial"/>
                <a:cs typeface="Arial"/>
              </a:rPr>
              <a:t>سنقوم الآن بتقسيمكم إلى [قل عدد المجموعات] مجموعات.تذكروا أنه لا يوجد مُيسّر مُعيّن مُسبقًا لهذا النشاط.  </a:t>
            </a:r>
          </a:p>
          <a:p>
            <a:endParaRPr lang="en-US" dirty="0">
              <a:effectLst/>
            </a:endParaRPr>
          </a:p>
          <a:p>
            <a:r>
              <a:rPr lang="ar-001" i="1" dirty="0">
                <a:effectLst/>
                <a:latin typeface="Arial"/>
                <a:cs typeface="Arial"/>
              </a:rPr>
              <a:t>[ملاحظة للمنسق: وزّع صحائف الأنشطة الورقية بمجرد تقسيم الأفراد إلى مجموعات].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cs typeface="Calibri"/>
            </a:endParaRP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4709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effectLst/>
                <a:latin typeface="Arial"/>
                <a:cs typeface="Arial"/>
              </a:rPr>
              <a:t>الآن وقد أصبحتم في مجموعاتكم، سنبدأ النشاط.  </a:t>
            </a:r>
          </a:p>
          <a:p>
            <a:endParaRPr lang="en-US">
              <a:effectLst/>
            </a:endParaRPr>
          </a:p>
          <a:p>
            <a:r>
              <a:rPr lang="ar-001">
                <a:effectLst/>
                <a:latin typeface="Arial"/>
                <a:cs typeface="Arial"/>
              </a:rPr>
              <a:t>ستقرؤون في أول 20 دقيقة بعض السيناريوهات القصيرة وتحددون تواريخ المحطات الرئيسية لغاية 7-1-7. تتضمن هذه السيناريوهات بعض التعقيدات التي نراها في العالم الحقيقي، وقد تؤدي إلى نقاش عن التواريخ. استخدموا الدليل المرجعي لتواريخ المحطات الرئيسية لغاية 7-1-7 المتوفر على طاولتكم للحصول على إرشادات إضافية. ستناقشون الإجابات في مجموعتكم. تأكدوا من تعيين أحد أعضاء المجموعة للإبلاغ بالنتائج في الجلسة العامة.  </a:t>
            </a:r>
          </a:p>
          <a:p>
            <a:endParaRPr lang="en-US">
              <a:effectLst/>
            </a:endParaRPr>
          </a:p>
          <a:p>
            <a:r>
              <a:rPr lang="ar-001">
                <a:effectLst/>
                <a:latin typeface="Arial"/>
                <a:cs typeface="Arial"/>
              </a:rPr>
              <a:t>ثم سيكون لدينا 3 دقائق لكل مجموعة للإبلاغ بالنتائج في الجلسة العامة مع ملخص موجز لمقالكم ومناقشتكم.بالنسبة إلى أي مجموعات نوقشت فيها السيناريوهات التي حصلتم عليها في الجلسة العامة بالفعل، سنسأل عما إذا كانت لديكم أي أسئلة أو تعليقات أخرى عما نوقش بالفعل.  </a:t>
            </a:r>
          </a:p>
          <a:p>
            <a:endParaRPr lang="en-US">
              <a:effectLst/>
            </a:endParaRPr>
          </a:p>
          <a:p>
            <a:r>
              <a:rPr lang="ar-001">
                <a:effectLst/>
                <a:latin typeface="Arial"/>
                <a:cs typeface="Arial"/>
              </a:rPr>
              <a:t>استمتعوا!</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4997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والآن، لنبدأ بمراجعة إجابات كل سيناريو من السيناريوهات. لقد أدرجنا كل سيناريو هنا - يمكنكم متابعة القراءة. لنبدأ بالمجموعة 1.  </a:t>
            </a:r>
          </a:p>
          <a:p>
            <a:pPr marL="0" indent="0" algn="just">
              <a:buNone/>
            </a:pPr>
            <a:endParaRPr lang="en-US">
              <a:latin typeface="Arial"/>
              <a:ea typeface="Calibri"/>
              <a:cs typeface="Arial"/>
            </a:endParaRPr>
          </a:p>
          <a:p>
            <a:pPr marL="0" indent="0" algn="just">
              <a:buNone/>
            </a:pPr>
            <a:r>
              <a:rPr lang="ar-001">
                <a:latin typeface="Arial"/>
                <a:ea typeface="Calibri"/>
                <a:cs typeface="Arial"/>
              </a:rPr>
              <a:t>هل يمكن للمكلف بإبلاغ النتائج من مجموعتكم أن يشاركنا قليلاً عن السيناريو الأول الذي واجهتموه، وإجابتكم، وسبب اختياركم لتلك الإجابة؟</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(ج) - </a:t>
            </a:r>
            <a:r>
              <a:rPr lang="ar-001" sz="1200" b="0" i="1">
                <a:latin typeface="Arial"/>
                <a:cs typeface="Arial"/>
              </a:rPr>
              <a:t>15 يناير، لأنه تاريخ تجاوز العتبة في المقاطعة المركزية. 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الثاني عن فيروس زيكا في سان لورينزو.  </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(د) - </a:t>
            </a:r>
            <a:r>
              <a:rPr lang="ar-001" sz="1200" b="0" i="1">
                <a:latin typeface="Arial"/>
                <a:cs typeface="Arial"/>
              </a:rPr>
              <a:t>18 ديسمبر، لأن في ذلك التاريخ أشارت البيانات المجمعة إلى تجاوز عتبة الإصابة بالمرض.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3696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هل يمكنكم الآن مشاركة بعض المعلومات عن هذا السيناريو من كاسولو، وإجابتكم، وسبب اختياركم لتلك الإجابة؟</a:t>
            </a:r>
          </a:p>
          <a:p>
            <a:pPr marL="0" indent="0" algn="just">
              <a:buNone/>
            </a:pPr>
            <a:endParaRPr lang="en-US">
              <a:latin typeface="Arial"/>
              <a:ea typeface="Calibri"/>
              <a:cs typeface="Arial"/>
            </a:endParaRPr>
          </a:p>
          <a:p>
            <a:pPr algn="just">
              <a:defRPr/>
            </a:pPr>
            <a:r>
              <a:rPr lang="ar-001" i="1">
                <a:latin typeface="Arial"/>
                <a:ea typeface="Calibri"/>
                <a:cs typeface="Arial"/>
              </a:rPr>
              <a:t>[ملاحظة للمنسق: الإجابة هي (د) - 29 مايو، لأن في ذلك التاريخ أبلغ المختبر هيئات الصحة العامة بالنتيجة. </a:t>
            </a:r>
            <a:r>
              <a:rPr lang="ar-001" sz="1200" b="0" i="1">
                <a:latin typeface="Arial"/>
                <a:cs typeface="Arial"/>
              </a:rPr>
              <a:t>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الأخير.  </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(د) - </a:t>
            </a:r>
            <a:r>
              <a:rPr lang="ar-001" sz="1200" b="0" i="1">
                <a:latin typeface="Arial"/>
                <a:ea typeface="Calibri"/>
                <a:cs typeface="Arial"/>
              </a:rPr>
              <a:t>17 مارس، لأنه مذكور في السيناريو أنهم اتخذوا جميع الإجراءات ذات الصلة وكان آخر الإجراءات (التأكيد المخبري) في 17 مارس.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1818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 لننتقل الآن إلى المجموعة 2.  </a:t>
            </a:r>
          </a:p>
          <a:p>
            <a:pPr marL="0" indent="0" algn="just">
              <a:buNone/>
            </a:pPr>
            <a:endParaRPr lang="en-US">
              <a:latin typeface="Arial"/>
              <a:ea typeface="Calibri"/>
              <a:cs typeface="Arial"/>
            </a:endParaRPr>
          </a:p>
          <a:p>
            <a:pPr marL="0" indent="0" algn="just">
              <a:buNone/>
            </a:pPr>
            <a:r>
              <a:rPr lang="ar-001">
                <a:latin typeface="Arial"/>
                <a:ea typeface="Calibri"/>
                <a:cs typeface="Arial"/>
              </a:rPr>
              <a:t>هل يمكن للمكلف بإبلاغ النتائج من مجموعتكم أن يشاركنا قليلاً عن السيناريو الأول الذي واجهتموه، وإجابتكم، وسبب اختياركم لتلك الإجابة؟</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(أ) - </a:t>
            </a:r>
            <a:r>
              <a:rPr lang="ar-001" sz="1200" b="0" i="1">
                <a:latin typeface="Arial"/>
                <a:cs typeface="Arial"/>
              </a:rPr>
              <a:t>12 سبتمبر،</a:t>
            </a:r>
            <a:r>
              <a:rPr lang="ar-001" sz="1200" b="0" i="1">
                <a:solidFill>
                  <a:schemeClr val="tx1"/>
                </a:solidFill>
                <a:latin typeface="Arial"/>
                <a:cs typeface="Arial"/>
              </a:rPr>
              <a:t> لأنه تاريخ إصابته بالحمى</a:t>
            </a:r>
            <a:r>
              <a:rPr lang="ar-001" i="1">
                <a:latin typeface="Arial"/>
                <a:cs typeface="Arial"/>
              </a:rPr>
              <a:t>.</a:t>
            </a:r>
            <a:r>
              <a:rPr lang="ar-001" sz="1200" b="0" i="1">
                <a:latin typeface="Arial"/>
                <a:cs typeface="Arial"/>
              </a:rPr>
              <a:t> 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الثاني عن مرض السل في مونتو.  </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(أ) -</a:t>
            </a:r>
            <a:r>
              <a:rPr lang="ar-001" sz="1200" b="0" i="1">
                <a:latin typeface="Arial"/>
                <a:ea typeface="Calibri"/>
                <a:cs typeface="Arial"/>
              </a:rPr>
              <a:t> 2 فبراير،</a:t>
            </a:r>
            <a:r>
              <a:rPr lang="ar-001" sz="1200" b="0" i="1">
                <a:latin typeface="Arial"/>
                <a:cs typeface="Arial"/>
              </a:rPr>
              <a:t> لأن هذا هو التاريخ الذي اشتبهت فيه الطبيبة في الإصابة بالسل وطلبت إجراء الفحوصات. قد يثير المشاركون مسألة عدم وضوح ما إذا كانت الطبيبة قد سجلت أي شيء عند إجراء فحص الجلد - في هذا السيناريو، من المرجح أنها فعلت ذلك لأنه تم طلب إجراء فحص، ولكن هذه نقطة وجيهة، ومن الأفضل للمحققين تحديد سجل مكتوب.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7208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ar-001" i="1">
                <a:latin typeface="Arial"/>
                <a:cs typeface="Arial"/>
              </a:rPr>
              <a:t>[ملاحظة للمنسق: نوصي بشدة بممارسة الأنشطة التمهيدية في الصباح وبعد الظهيرة. تفيد هذه الأنشطة في تنشيط الذهن، وهي تساعد المشاركين على التعرف على بعضهم بعضًا. يوجد هنا نشاط تمهيدي وجدنا أنه طريقة سريعة وممتعة ليتعرف المشاركون على بعضهم البعض قليلاً. لا تتردد في تعديل النص بما يتناسب مع سياقك. إذا كانت المجموعة كبيرة، ففكر في طلب (أو استدعاء) بعض المتطوعين للتحدث بدلاً من جعل كل المشاركين يجيبون].</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هل يمكنكم الآن مشاركة بعض المعلومات عن هذا السيناريو من مارولا، وإجابتكم، وسبب اختياركم لتلك الإجابة؟</a:t>
            </a:r>
          </a:p>
          <a:p>
            <a:pPr marL="0" indent="0" algn="just">
              <a:buNone/>
            </a:pPr>
            <a:endParaRPr lang="en-US">
              <a:latin typeface="Arial"/>
              <a:ea typeface="Calibri"/>
              <a:cs typeface="Arial"/>
            </a:endParaRPr>
          </a:p>
          <a:p>
            <a:pPr algn="just">
              <a:defRPr/>
            </a:pPr>
            <a:r>
              <a:rPr lang="ar-001" i="1">
                <a:latin typeface="Arial"/>
                <a:ea typeface="Calibri"/>
                <a:cs typeface="Arial"/>
              </a:rPr>
              <a:t>[ملاحظة للمنسق: الإجابة هي (أ) - 3 يونيو، لأن هذا هو التاريخ الذي وضعت فيه علامة على المربع في التطبيق لإرسال التقرير إلى مسؤول المراقبة. </a:t>
            </a:r>
            <a:r>
              <a:rPr lang="ar-001" sz="1200" b="0" i="1">
                <a:latin typeface="Arial"/>
                <a:cs typeface="Arial"/>
              </a:rPr>
              <a:t>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الأخير.  </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(د) – </a:t>
            </a:r>
            <a:r>
              <a:rPr lang="ar-001" sz="1200" b="0" i="1">
                <a:latin typeface="Arial"/>
                <a:ea typeface="Calibri"/>
                <a:cs typeface="Arial"/>
              </a:rPr>
              <a:t>20 يوليو</a:t>
            </a:r>
            <a:r>
              <a:rPr lang="ar-001" sz="1200" b="0" i="1">
                <a:latin typeface="Arial"/>
                <a:cs typeface="Arial"/>
              </a:rPr>
              <a:t>، إذا اعتُبرت جميع إجراءات الاستجابة المبكرة الأخرى غير ضرورية.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5721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لننتقل الآن إلى المجموعة 3.  </a:t>
            </a:r>
          </a:p>
          <a:p>
            <a:pPr marL="0" indent="0" algn="just">
              <a:buNone/>
            </a:pPr>
            <a:endParaRPr lang="en-US">
              <a:latin typeface="Arial"/>
              <a:ea typeface="Calibri"/>
              <a:cs typeface="Arial"/>
            </a:endParaRPr>
          </a:p>
          <a:p>
            <a:pPr marL="0" indent="0" algn="just">
              <a:buNone/>
            </a:pPr>
            <a:r>
              <a:rPr lang="ar-001">
                <a:latin typeface="Arial"/>
                <a:ea typeface="Calibri"/>
                <a:cs typeface="Arial"/>
              </a:rPr>
              <a:t>هل يمكن للمكلف بإبلاغ النتائج من مجموعتكم أن يشاركنا قليلاً عن السيناريو الأول الذي واجهتموه، وإجابتكم، وسبب اختياركم لتلك الإجابة؟</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(ج) - </a:t>
            </a:r>
            <a:r>
              <a:rPr lang="ar-001" sz="1200" b="0" i="1">
                <a:latin typeface="Arial"/>
                <a:cs typeface="Arial"/>
              </a:rPr>
              <a:t>1 مارس، لأنه تاريخ إصابة أول زبون بالمرض. 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الثاني عن الاشتباه في الإصابة بالتهاب السحايا.</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(أ) –</a:t>
            </a:r>
            <a:r>
              <a:rPr lang="ar-001" sz="1200" b="0" i="1">
                <a:latin typeface="Arial"/>
                <a:cs typeface="Arial"/>
              </a:rPr>
              <a:t> 12 إبريل</a:t>
            </a:r>
            <a:r>
              <a:rPr lang="ar-001" i="1">
                <a:latin typeface="Arial"/>
                <a:cs typeface="Arial"/>
              </a:rPr>
              <a:t>،</a:t>
            </a:r>
            <a:r>
              <a:rPr lang="ar-001" sz="1200" b="0" i="1">
                <a:latin typeface="Arial"/>
                <a:cs typeface="Arial"/>
              </a:rPr>
              <a:t> لأن هذا هو التاريخ الذي اشتبهت فيه العاملة في مجال الصحة المجتمعية في الحالة وسجلتها.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81089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ar-001">
                <a:latin typeface="Arial"/>
                <a:ea typeface="Calibri"/>
                <a:cs typeface="Arial"/>
              </a:rPr>
              <a:t>هل يمكنكم الآن مشاركة بعض المعلومات عن هذا السيناريو المتعلق بمجموعة الدردشة، وإجابتكم، وسبب اختياركم لتلك الإجابة؟</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(ج) –</a:t>
            </a:r>
            <a:r>
              <a:rPr lang="ar-001" sz="1200" b="0" i="1">
                <a:latin typeface="Arial"/>
                <a:ea typeface="Calibri"/>
                <a:cs typeface="Arial"/>
              </a:rPr>
              <a:t> 9 سبتمبر،</a:t>
            </a:r>
            <a:r>
              <a:rPr lang="ar-001" sz="1200" b="0" i="1">
                <a:latin typeface="Arial"/>
                <a:cs typeface="Arial"/>
              </a:rPr>
              <a:t> عندما أدخلت جيليان المعلومات للتحقيق.  على الرغم من أن جيليان علمت برسالة الواتساب قبل ذلك بيوم، إلا أن نظام الصحة العامة أُبلغ بالأمر عندما أدخلت المعلومات للتحقيق في 9 سبتمبر. إذا كانت إجابتهم مختلفة، فأجرِ مناقشة موجزة معهم بشأنها، واختتمها بتوجيههم إلى الإجابة الصحيحة بناءً على تعريفات 7-1-7.]</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ar-001">
                <a:latin typeface="Arial"/>
                <a:ea typeface="Calibri"/>
                <a:cs typeface="Arial"/>
              </a:rPr>
              <a:t>والآن، دعونا نتناول هذا المثال الأخير.  </a:t>
            </a:r>
          </a:p>
          <a:p>
            <a:pPr marL="0" indent="0" algn="just">
              <a:buNone/>
            </a:pPr>
            <a:endParaRPr lang="en-US">
              <a:latin typeface="Arial"/>
              <a:ea typeface="Calibri"/>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i="1">
                <a:latin typeface="Arial"/>
                <a:ea typeface="Calibri"/>
                <a:cs typeface="Arial"/>
              </a:rPr>
              <a:t>[ملاحظة للمنسق: الإجابة هي (د) – </a:t>
            </a:r>
            <a:r>
              <a:rPr lang="ar-001" sz="1200" b="0" i="1" baseline="0">
                <a:latin typeface="Arial"/>
                <a:ea typeface="Calibri"/>
                <a:cs typeface="Arial"/>
              </a:rPr>
              <a:t>16 أكتوبر،</a:t>
            </a:r>
            <a:r>
              <a:rPr lang="ar-001" sz="1200" b="0" i="1" baseline="0">
                <a:latin typeface="Arial"/>
                <a:cs typeface="Arial"/>
              </a:rPr>
              <a:t> عندما نُشر تقرير الوضع، واعتُبر مستوى التقييم منخفضًا.</a:t>
            </a:r>
            <a:r>
              <a:rPr lang="ar-001" sz="1200" b="0" i="1">
                <a:latin typeface="Arial"/>
                <a:cs typeface="Arial"/>
              </a:rPr>
              <a:t> قد يثير المشاركون مسألة عدم اعتبار هذا تفشيًا للمرض أو غيره من المشكلات بناءً على البروتوكولات/المعايير المتبعة في بلدانهم. قد يؤدي هذا إلى نقاش مشوق، ولكن حاول أن تجعل النقاش قصيرًا. إذا كانت إجابتهم مختلفة، فأجرِ مناقشة موجزة معهم بشأنها، واختتمها بتوجيههم إلى الإجابة الصحيحة بناءً على تعريفات 7-1-7.</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sz="1200" b="0" i="1">
                <a:latin typeface="Arial"/>
                <a:ea typeface="Calibri"/>
                <a:cs typeface="Arial"/>
              </a:rPr>
              <a:t>*** إذا كانت هناك أي مجموعات أخرى لديها نفس السيناريوهات، فاسألهم عما إذا كانت لديهم أي أسئلة أو تعليقات إضافية عن السيناريوهات الواردة في هذه الشريحة].</a:t>
            </a: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5993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panose="020B0604020202020204" pitchFamily="34" charset="0"/>
              </a:rPr>
              <a:t>[ملاحظة للمنسق: إذا كان هناك وقت لنقاش ختامي مدته 5 دقائق تقريبًا، فضع في اعتبارك استخدام الأسئلة المدرجة هنا كنقاط انطلاق للمناقشة.]</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إذًا، لدينا بعض النصائح عما يجب فعله وما لا يجب فعله بناءً على تجربة البلدان والولايات القضائية في تنفيذ غاية 7-1-7.  </a:t>
            </a:r>
          </a:p>
          <a:p>
            <a:endParaRPr lang="en-US">
              <a:latin typeface="Arial"/>
              <a:cs typeface="Arial"/>
            </a:endParaRPr>
          </a:p>
          <a:p>
            <a:r>
              <a:rPr lang="ar-001">
                <a:latin typeface="Arial"/>
                <a:cs typeface="Arial"/>
              </a:rPr>
              <a:t>[انقر]</a:t>
            </a:r>
          </a:p>
          <a:p>
            <a:endParaRPr lang="en-US"/>
          </a:p>
          <a:p>
            <a:pPr marL="171450" indent="-171450">
              <a:buFont typeface="Calibri"/>
              <a:buChar char="-"/>
            </a:pPr>
            <a:r>
              <a:rPr lang="ar-001">
                <a:latin typeface="Arial"/>
                <a:cs typeface="Arial"/>
              </a:rPr>
              <a:t>أولاً، لا تتجاهلوا السرديات عند جمع بيانات 7-1-7. سيتطلب ذلك تدريب الموظفين ومراقبة عملية جمع البيانات بحثًا عن البيانات المفقودة، خاصة وأن جمع السرديات ربما لم يكن جزءًا طبيعيًا من عملية جمع البيانات سابقًا. اجمعوا معلومات سردية من الأشخاص الذين لديهم معرفة على أرض الواقع لكل مرحلة من مراحل غاية 7-1-7.  </a:t>
            </a:r>
          </a:p>
          <a:p>
            <a:pPr marL="171450" indent="-171450">
              <a:buFont typeface="Calibri"/>
              <a:buChar char="-"/>
            </a:pPr>
            <a:endParaRPr lang="en-US">
              <a:latin typeface="Arial"/>
              <a:cs typeface="Arial"/>
            </a:endParaRPr>
          </a:p>
          <a:p>
            <a:pPr marL="171450" indent="-171450">
              <a:buFont typeface="Calibri"/>
              <a:buChar char="-"/>
            </a:pPr>
            <a:r>
              <a:rPr lang="ar-001">
                <a:latin typeface="Arial"/>
                <a:cs typeface="Arial"/>
              </a:rPr>
              <a:t>[انقر]</a:t>
            </a:r>
          </a:p>
          <a:p>
            <a:endParaRPr lang="en-US"/>
          </a:p>
          <a:p>
            <a:pPr marL="171450" indent="-171450">
              <a:buFont typeface="Calibri"/>
              <a:buChar char="-"/>
            </a:pPr>
            <a:r>
              <a:rPr lang="ar-001">
                <a:latin typeface="Arial"/>
                <a:cs typeface="Arial"/>
              </a:rPr>
              <a:t>النصيحة الثانية هي عدم التركيز المفرط على الأرقام. بالطبع، تريدون أن تعرفوا ما إذا كان شيء ما قد استغرق 5 أيام مقابل 30 يومًا، ولكن لا تركزوا على ما إذا كان قد استغرق 39 يومًا مقابل 40 يومًا أو حتى 6 أيام مقابل 8 أيام. الأهم هو تحديد العوائق والعوامل الممكّنة، والتعامل مع كل تفشي مرض كفرصة لتحسين الأداء. ولهذا السبب نقول أيضًا: اجمعوا معلومات عن العوائق والعوامل الممكّنة لكل مرحلة. على سبيل المثال، إذا تم الرصد في غضون 3 أيام، فقد تقولون "رائع! لقد حققنا الهدف". لكن ما السبب في أن المدة كانت 3 أيام وليست يومًا واحدًا؟ هل كانت هناك عوائق يجب أخذها في الاعتبار؟</a:t>
            </a:r>
          </a:p>
          <a:p>
            <a:endParaRPr lang="en-US">
              <a:latin typeface="Arial"/>
              <a:cs typeface="Arial"/>
            </a:endParaRPr>
          </a:p>
          <a:p>
            <a:r>
              <a:rPr lang="ar-001">
                <a:latin typeface="Arial"/>
                <a:cs typeface="Arial"/>
              </a:rPr>
              <a:t> يساعد هذا في الحفاظ على التركيز على تحسين الأداء - كيف يمكننا الاستمرار في أن نصبح أسرع؟ في كثير من الأحيان، حتى وإن حققتم الهدف، كان من الممكن أن تكونوا أسرع. وإذا لم تحققوا الهدف، كان لا يزال هناك أشياء بمثابة عوامل ممكّنة لم تبطئكم أكثر. ما وجدناه هو أنه عندما تفعل البلدان ذلك، تجد أنه حتى عندما تكون الأمور بطيئة، فإن هناك أجزاء من النظام تعمل بشكل جيد. وهذا الأمر لا يقل أهمية بالنسبة إلى تحسين الأداء لأنه يساعد على إنشاء قاعدة أدلة لما ينجح.  </a:t>
            </a:r>
          </a:p>
          <a:p>
            <a:endParaRPr lang="en-US"/>
          </a:p>
          <a:p>
            <a:r>
              <a:rPr lang="ar-001">
                <a:latin typeface="Arial"/>
                <a:cs typeface="Arial"/>
              </a:rPr>
              <a:t>[انقر]</a:t>
            </a:r>
          </a:p>
          <a:p>
            <a:endParaRPr lang="en-US"/>
          </a:p>
          <a:p>
            <a:pPr marL="171450" indent="-171450">
              <a:buFont typeface="Calibri"/>
              <a:buChar char="-"/>
            </a:pPr>
            <a:r>
              <a:rPr lang="ar-001">
                <a:latin typeface="Arial"/>
                <a:cs typeface="Arial"/>
              </a:rPr>
              <a:t>أما النقطة الأخيرة، فتتعلق مرة أخرى بالتأكد من إعطاء الأولوية لجميع المراحل الثلاث - الرصد والإبلاغ والاستجابة المبكرة - من أجل جمع البيانات عالية الجودة وتقييم العوائق. قد يكون لموقع غاية 7-1-7 في نظام الصحة العامة أهمية في هذا الشأن. من الناحية المثالية، سيُوضع فريق 7-1-7 في جزء من النظام حيث تلتقي المراقبة والاستجابة - مثل مركز عمليات الطوارئ أو هيكل مماثل. لكن إذا وُضع فريق 7-1-7، على سبيل المثال، داخل فريق المراقبة، فقد يحتاج فريق 7-1-7 إلى إيلاء اهتمام خاص لكيفية تسجيل إجراءات 7-1-7 للاستجابة المبكرة من أجل التأكد من مشاركة الأشخاص المناسبين وتسجيل البيانات عالية الجودة لإجراءات الاستجابة المبكرة.  </a:t>
            </a:r>
          </a:p>
          <a:p>
            <a:endParaRPr lang="en-US"/>
          </a:p>
          <a:p>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7810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سنأخذ استراحة لمدة 15 دقيقة الآن.</a:t>
            </a:r>
          </a:p>
          <a:p>
            <a:endParaRPr lang="en-US">
              <a:latin typeface="Arial"/>
              <a:cs typeface="Arial"/>
            </a:endParaRPr>
          </a:p>
          <a:p>
            <a:r>
              <a:rPr lang="ar-001">
                <a:latin typeface="Arial"/>
                <a:cs typeface="Arial"/>
              </a:rPr>
              <a:t> يُرجى إضافة أي أسئلة لديكم بشأن غاية 7-1-7 في لوحة طرح الأفكار والأسئلة. سنجيب عن أسئلتكم في وقت لاحق من اليوم.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والآن، دعونا نتحدث عن الخطوة التالية، وهي تحديد العوائق والعوامل الممكّنة. هذه خطوة حاسمة لتحقيق الهدف النهائي المتمثل في تحسين الأداء، وما تعلمناه من البلدان والولايات القضائية التي تنفذ غاية 7-1-7 هو أن القيام بهذه الخطوة مهم للغاية، ولكنه ليس بالسهولة التي يبدو عليها.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65229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ea typeface="Calibri"/>
                <a:cs typeface="Arial"/>
              </a:rPr>
              <a:t>لقد تطرقنا إلى هذا الأمر سابقًا، لكنني أريد أن أراجع هذه التعريفات هنا مرة أخرى سريعًا.</a:t>
            </a:r>
          </a:p>
          <a:p>
            <a:endParaRPr lang="en-US">
              <a:latin typeface="Calibri"/>
              <a:ea typeface="Calibri"/>
              <a:cs typeface="Calibri"/>
            </a:endParaRPr>
          </a:p>
          <a:p>
            <a:endParaRPr lang="en-US">
              <a:latin typeface="Calibri"/>
              <a:ea typeface="Calibri"/>
              <a:cs typeface="Calibri"/>
            </a:endParaRPr>
          </a:p>
          <a:p>
            <a:r>
              <a:rPr lang="ar-001">
                <a:latin typeface="Arial"/>
                <a:cs typeface="Arial"/>
              </a:rPr>
              <a:t> تذكروا أن عوائق غاية 7-1-7 هي العقبات و التحديات الأخرى التي تؤخر أنشطة الرصد أو الإبلاغ أو الاستجابة المبكرة. والجانب الآخر هو أن العوامل الممكّنة هي العمليات أو الأنظمة أو العلاقات أو العوامل الأخرى التي تسهل اتخاذ إجراءات فورية أو أنشطة فورية متعلقة بالرصد والإبلاغ والاستجابة المبكرة.  </a:t>
            </a:r>
          </a:p>
          <a:p>
            <a:endParaRPr lang="en-US">
              <a:latin typeface="Arial"/>
              <a:cs typeface="Arial"/>
            </a:endParaRPr>
          </a:p>
          <a:p>
            <a:r>
              <a:rPr lang="ar-001">
                <a:latin typeface="Arial"/>
                <a:cs typeface="Arial"/>
              </a:rPr>
              <a:t>إذًا، تساعدنا العوائق بشأن العثور على ما لا يعمل بشكل جيد، وتساعدنا العوامل الممكّنة بشأن العثور على ما يعمل بشكل جيد.</a:t>
            </a:r>
          </a:p>
          <a:p>
            <a:endParaRPr lang="en-US">
              <a:cs typeface="Arial"/>
            </a:endParaRPr>
          </a:p>
          <a:p>
            <a:r>
              <a:rPr lang="ar-001">
                <a:latin typeface="Arial"/>
                <a:cs typeface="Arial"/>
              </a:rPr>
              <a:t> [</a:t>
            </a:r>
            <a:r>
              <a:rPr lang="en-US">
                <a:latin typeface="Arial"/>
                <a:cs typeface="Arial"/>
              </a:rPr>
              <a:t>CLICK]</a:t>
            </a:r>
            <a:br>
              <a:rPr lang="ar-001"/>
            </a:br>
            <a:br>
              <a:rPr lang="ar-001"/>
            </a:br>
            <a:r>
              <a:rPr lang="ar-001">
                <a:latin typeface="Arial"/>
                <a:cs typeface="Arial"/>
              </a:rPr>
              <a:t>من المهم ملاحظة أن العوائق والعوامل الممكّنة قد تكون فنية أو تشغيلية أو سياسية.</a:t>
            </a:r>
          </a:p>
          <a:p>
            <a:endParaRPr lang="en-US"/>
          </a:p>
          <a:p>
            <a:endParaRPr lang="en-US">
              <a:ea typeface="Calibri"/>
              <a:cs typeface="Arial"/>
            </a:endParaRPr>
          </a:p>
          <a:p>
            <a:endParaRPr lang="en-US">
              <a:ea typeface="Calibri"/>
              <a:cs typeface="Arial"/>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5132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B1F96-79D3-5256-AE70-605584BDC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8121C-EC28-77C3-705E-2674C1BEF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C7EEA-72B7-CE81-2056-82588B497F68}"/>
              </a:ext>
            </a:extLst>
          </p:cNvPr>
          <p:cNvSpPr>
            <a:spLocks noGrp="1"/>
          </p:cNvSpPr>
          <p:nvPr>
            <p:ph type="body" idx="1"/>
          </p:nvPr>
        </p:nvSpPr>
        <p:spPr/>
        <p:txBody>
          <a:bodyPr/>
          <a:lstStyle/>
          <a:p>
            <a:r>
              <a:rPr lang="ar-001">
                <a:latin typeface="Arial"/>
                <a:cs typeface="Arial"/>
              </a:rPr>
              <a:t>أود أن أتوقف مرة أخرى للتأكيد على أهمية تحديد العوائق لتحسين الأداء. من دون تحليل جيد للعوائق، يكون من الصعب للغاية تحديد الإجراءات التصحيحية المناسبة، وتتعطل دورة تحسين الأداء.</a:t>
            </a:r>
          </a:p>
          <a:p>
            <a:endParaRPr lang="en-US">
              <a:latin typeface="Arial"/>
              <a:cs typeface="Arial"/>
            </a:endParaRPr>
          </a:p>
          <a:p>
            <a:r>
              <a:rPr lang="ar-001">
                <a:latin typeface="Arial"/>
                <a:cs typeface="Arial"/>
              </a:rPr>
              <a:t> لا يُعد إجراء تحليل جيد للعوائق صعبًا للغاية، لكنه يتطلب توفر المعلومات الصحيحة ومعرفة كيفية الوصول إلى السبب الجذري. لذا سنتحدث في هذا القسم بإيجاز عما يجعل تحليل العوائق جيدًا، لأن هذا جزء كبير مما سيجعل تحسين الأداء فعالاً أو غير فعال.  </a:t>
            </a:r>
          </a:p>
          <a:p>
            <a:endParaRPr lang="en-US"/>
          </a:p>
          <a:p>
            <a:endParaRPr lang="en-US"/>
          </a:p>
        </p:txBody>
      </p:sp>
      <p:sp>
        <p:nvSpPr>
          <p:cNvPr id="4" name="Slide Number Placeholder 3">
            <a:extLst>
              <a:ext uri="{FF2B5EF4-FFF2-40B4-BE49-F238E27FC236}">
                <a16:creationId xmlns:a16="http://schemas.microsoft.com/office/drawing/2014/main" id="{2B96C642-F4B1-CBB5-C935-300F2DD1AC19}"/>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7725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دعونا نستعرض تفشي فيروس إيبولا في أوغندا عام 2022 مرة أخرى. سأسلط الضوء على بعض العوائق المهمة التي ظهرت من خلال استخدام أوغندا لغاية 7-1-7 في الوقت الفعلي لتنفيذ استعراض إجراء مبكر.</a:t>
            </a:r>
          </a:p>
          <a:p>
            <a:endParaRPr lang="en-US">
              <a:latin typeface="Arial"/>
              <a:cs typeface="Arial"/>
            </a:endParaRPr>
          </a:p>
          <a:p>
            <a:r>
              <a:rPr lang="ar-001">
                <a:latin typeface="Arial"/>
                <a:cs typeface="Arial"/>
              </a:rPr>
              <a:t> [انقر]</a:t>
            </a:r>
          </a:p>
          <a:p>
            <a:endParaRPr lang="en-US">
              <a:latin typeface="Arial"/>
              <a:cs typeface="Arial"/>
            </a:endParaRPr>
          </a:p>
          <a:p>
            <a:r>
              <a:rPr lang="ar-001">
                <a:latin typeface="Arial"/>
                <a:cs typeface="Arial"/>
              </a:rPr>
              <a:t>أولاً، من خلال التحقيق، كما ذكرت في القسم السابق، وجدوا عائقًا مهمًا يتعلق بنقص المعرفة بتعريفات الحالات المشتبه بها في نظام المراقبة والاستجابة المتكاملة للأمراض (</a:t>
            </a:r>
            <a:r>
              <a:rPr lang="en-US">
                <a:latin typeface="Arial"/>
                <a:cs typeface="Arial"/>
              </a:rPr>
              <a:t>IDSR</a:t>
            </a:r>
            <a:r>
              <a:rPr lang="ar-001">
                <a:latin typeface="Arial"/>
                <a:cs typeface="Arial"/>
              </a:rPr>
              <a:t>) في المرافق الصحية الخاصة. وقد واجهوا عوائق أخرى تتعلق بالإرهاق الناتج عن المراقبة المجتمعية بسبب كوفيد، وعدم وجود أدوار واضحة في بعض الأوضاع المتعلقة بالحالات المشتبه بها. أما فيما يتعلق بالاستجابة، فقد وجدوا أنهم لا يملكون وحدات عزل تعمل بكامل طاقتها، وأن هناك تأخيرات في الحصول على الأموال اللازمة لفرق الاستجابة السريعة للقيام بتتبع المخالطين.</a:t>
            </a:r>
          </a:p>
          <a:p>
            <a:endParaRPr lang="en-US"/>
          </a:p>
          <a:p>
            <a:r>
              <a:rPr lang="ar-001">
                <a:latin typeface="Arial"/>
                <a:cs typeface="Arial"/>
              </a:rPr>
              <a:t>كما اكتشفوا ما كان يعمل بشكل جيد في نظامهم. على الرغم من أن عملية الرصد استغرقت 46 يومًا، إلا أنهم نظروا في العوامل الممكّنة التي جعلت الأمر لا يستغرق وقتًا أطول، ووجدوا العديد من نقاط القوة عبر جميع مراحل 7-1-7 الثلاث لدور المستشفى الإقليمي في تسريع عملية الرصد والإبلاغ والاستجابة المبكرة. سنتناول الإجراءات المتخذة لمواجهة هذا التفشي في القسم التالي.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498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ar-001" i="1">
                <a:solidFill>
                  <a:srgbClr val="000000"/>
                </a:solidFill>
                <a:latin typeface="Arial"/>
                <a:cs typeface="Arial"/>
              </a:rPr>
              <a:t>[ملاحظة للمنسق: عدِّل هذه الشريحة حسب الحاجة، بما في ذلك تعديل اليوم 4 إذا لم يتم تضمين أنشطة التخطيط أو أنشطة إعادة الشرح من المتعلّم في ورشة العمل].  </a:t>
            </a:r>
          </a:p>
          <a:p>
            <a:r>
              <a:rPr lang="ar-001">
                <a:solidFill>
                  <a:srgbClr val="000000"/>
                </a:solidFill>
                <a:latin typeface="Arial"/>
                <a:cs typeface="Arial"/>
              </a:rPr>
              <a:t> </a:t>
            </a:r>
          </a:p>
          <a:p>
            <a:r>
              <a:rPr lang="ar-001">
                <a:solidFill>
                  <a:srgbClr val="000000"/>
                </a:solidFill>
                <a:latin typeface="Arial"/>
                <a:cs typeface="Arial"/>
              </a:rPr>
              <a:t>أهلاً بكم في اليوم 2 من تدريبنا!  </a:t>
            </a:r>
          </a:p>
          <a:p>
            <a:endParaRPr lang="en-US">
              <a:solidFill>
                <a:srgbClr val="000000"/>
              </a:solidFill>
              <a:latin typeface="Arial"/>
              <a:cs typeface="Arial"/>
            </a:endParaRPr>
          </a:p>
          <a:p>
            <a:r>
              <a:rPr lang="ar-001">
                <a:solidFill>
                  <a:srgbClr val="000000"/>
                </a:solidFill>
                <a:latin typeface="Arial"/>
                <a:cs typeface="Arial"/>
              </a:rPr>
              <a:t>سنناقش اليوم</a:t>
            </a:r>
            <a:r>
              <a:rPr lang="ar-001" b="0" i="0" u="none" strike="noStrike">
                <a:solidFill>
                  <a:srgbClr val="000000"/>
                </a:solidFill>
                <a:effectLst/>
                <a:latin typeface="Arial"/>
                <a:cs typeface="Arial"/>
              </a:rPr>
              <a:t> ثلاثة من الخطوات الخمس لاستخدام غاية 7-1-7. سنتناول عملية جمع بيانات غاية 7-1-7، وكيفية إجراء تحليلات جيدة للعوائق والعوامل الممكّنة، وكيفية تحديد الإجراءات الفورية وطويلة الأمد. </a:t>
            </a:r>
          </a:p>
          <a:p>
            <a:pPr algn="l" rtl="0" fontAlgn="base">
              <a:buNone/>
            </a:pPr>
            <a:endParaRPr lang="en-US" b="0" i="0">
              <a:solidFill>
                <a:srgbClr val="444444"/>
              </a:solidFill>
              <a:effectLst/>
              <a:latin typeface="Arial" panose="020B0604020202020204" pitchFamily="34" charset="0"/>
            </a:endParaRPr>
          </a:p>
          <a:p>
            <a:pPr algn="r" rtl="1" fontAlgn="base">
              <a:buNone/>
            </a:pPr>
            <a:r>
              <a:rPr lang="ar-001" b="0" i="0">
                <a:solidFill>
                  <a:srgbClr val="444444"/>
                </a:solidFill>
                <a:effectLst/>
                <a:latin typeface="Arial"/>
                <a:cs typeface="Arial"/>
              </a:rPr>
              <a:t>وسننتهي غدًا </a:t>
            </a:r>
            <a:r>
              <a:rPr lang="ar-001" b="0" i="0" u="none" strike="noStrike">
                <a:solidFill>
                  <a:srgbClr val="000000"/>
                </a:solidFill>
                <a:effectLst/>
                <a:latin typeface="Arial"/>
                <a:cs typeface="Arial"/>
              </a:rPr>
              <a:t>من مناقشة خطوات استخدام غاية 7-1-7، مع التركيز على كيفية توحيد بيانات 7-1-7 عبر حالات تفشي الأمراض، وتتبع الإجراءات، واستخدام نتائج 7-1-7 لتوجيه التخطيط والتمويل. سنستعرض أيضًا عناصر اعتماد غاية 7-1-7 في النظم الروتينية. </a:t>
            </a:r>
            <a:r>
              <a:rPr lang="ar-001" b="0" i="0">
                <a:solidFill>
                  <a:srgbClr val="444444"/>
                </a:solidFill>
                <a:effectLst/>
                <a:latin typeface="Arial"/>
                <a:cs typeface="Arial"/>
              </a:rPr>
              <a:t>​</a:t>
            </a:r>
          </a:p>
          <a:p>
            <a:pPr algn="r" rtl="1" fontAlgn="base">
              <a:buNone/>
            </a:pPr>
            <a:r>
              <a:rPr lang="ar-001" b="0" i="0">
                <a:solidFill>
                  <a:srgbClr val="444444"/>
                </a:solidFill>
                <a:effectLst/>
                <a:latin typeface="Arial"/>
                <a:cs typeface="Arial"/>
              </a:rPr>
              <a:t>​</a:t>
            </a:r>
          </a:p>
          <a:p>
            <a:pPr fontAlgn="base"/>
            <a:r>
              <a:rPr lang="ar-001" b="0" i="0" u="none" strike="noStrike">
                <a:solidFill>
                  <a:srgbClr val="000000"/>
                </a:solidFill>
                <a:effectLst/>
                <a:latin typeface="Arial"/>
                <a:cs typeface="Arial"/>
              </a:rPr>
              <a:t>أما في اليوم الأخير، فسنواصل التخطيط للمناقشات، وسيكون لدينا </a:t>
            </a:r>
            <a:r>
              <a:rPr lang="ar-001">
                <a:solidFill>
                  <a:srgbClr val="000000"/>
                </a:solidFill>
                <a:latin typeface="Arial"/>
                <a:cs typeface="Arial"/>
              </a:rPr>
              <a:t>وقت لممارسة بعض تمارين إعادة الشرح من المتعلّم.  </a:t>
            </a:r>
          </a:p>
          <a:p>
            <a:r>
              <a:rPr lang="ar-001" b="0" i="0">
                <a:solidFill>
                  <a:srgbClr val="444444"/>
                </a:solidFill>
                <a:effectLst/>
                <a:latin typeface="Arial"/>
                <a:cs typeface="Arial"/>
              </a:rPr>
              <a:t>​</a:t>
            </a:r>
          </a:p>
          <a:p>
            <a:pPr algn="r" rtl="1" fontAlgn="base">
              <a:buNone/>
            </a:pPr>
            <a:r>
              <a:rPr lang="ar-001" b="0" i="0" u="none" strike="noStrike">
                <a:solidFill>
                  <a:srgbClr val="000000"/>
                </a:solidFill>
                <a:effectLst/>
                <a:latin typeface="Arial"/>
                <a:cs typeface="Arial"/>
              </a:rPr>
              <a:t>خلال الجلسات، سنتعرف على الدروس المستفادة من البلدان والولايات القضائية التي اعتمدت غاية 7-1-7 واستخدمتها في السنوات القليلة الماضية. </a:t>
            </a:r>
            <a:r>
              <a:rPr lang="ar-001" b="0" i="0">
                <a:solidFill>
                  <a:srgbClr val="444444"/>
                </a:solidFill>
                <a:effectLst/>
                <a:latin typeface="Arial"/>
                <a:cs typeface="Arial"/>
              </a:rPr>
              <a:t>​</a:t>
            </a:r>
          </a:p>
          <a:p>
            <a:pPr algn="r" rtl="1" fontAlgn="base"/>
            <a:r>
              <a:rPr lang="ar-001"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لنلقِ نظرة على مثال آخر الآن. يتناول هذا المثال الدفتيريا في ولايتين في نيجيريا. وهو مثال مثير للاهتمام لأنه يوضح مدى اختلاف تجارب ولايتين متجاورتين فيما يتعلق بالتوقيت، وأن المقاييس والعوائق قد تبدو مختلفة تمامًا بالنسبة إلى تفشي المرض النموذجي.</a:t>
            </a:r>
          </a:p>
          <a:p>
            <a:endParaRPr lang="en-US"/>
          </a:p>
          <a:p>
            <a:r>
              <a:rPr lang="ar-001">
                <a:latin typeface="Arial"/>
                <a:cs typeface="Arial"/>
              </a:rPr>
              <a:t>[انقر]</a:t>
            </a:r>
          </a:p>
          <a:p>
            <a:endParaRPr lang="en-US"/>
          </a:p>
          <a:p>
            <a:r>
              <a:rPr lang="ar-001">
                <a:latin typeface="Arial"/>
                <a:cs typeface="Arial"/>
              </a:rPr>
              <a:t>في هذا التفشي، رصدت الولاية الثانية تفشي الدفتيريا بسرعة – في غضون 5 أيام. في أثناء قيامهم بالتحقيق، أدركوا أن هذا التفشي ربما يكون قد انتشر من الولاية المجاورة لهم. اتضح أن الولاية المجاورة كانت تعاني تفشي الدفتيريا، ولكن بسبب بعض العوائق - بما في ذلك ما يتعلق بالمراقبة والاشتباه السريري وضعف القدرة المختبرية - لم يُرصد هذا التفشي حتى علموا بتفشي المرض في الولاية الثانية. ومع ذلك، بمجرد أن علموا بالأمر، أبلغوا على الفور هيئات الصحة العامة المختصة للاستجابة على المستوى الوطني. من ناحية أخرى، لم تقم الولاية الثانية، التي رصدت تفشي المرض بسرعة، بالإبلاغ بسبب عدم كفاية التواصل بين الولاية والمستوى الوطني. وأيضًا، كان لدى كلا الولايتين عوامل ممكّنة للفترات التي تحركتا فيها بسرعة. وقد دعم المستوى الوطني الاستجابة، وحدد تحليل 7-1-7 بعض العوائق التي كان من الممكن أن تجعل الاستجابة أسرع.</a:t>
            </a:r>
          </a:p>
          <a:p>
            <a:endParaRPr lang="en-US"/>
          </a:p>
          <a:p>
            <a:r>
              <a:rPr lang="ar-001">
                <a:latin typeface="Arial"/>
                <a:cs typeface="Arial"/>
              </a:rPr>
              <a:t> هذا النوع من التحليل، عبر الولايتين، يسمح لكل ولاية برؤية ما كان يعمل بشكل جيد وما لم يكن يعمل بشكل جيد، وبالنسبة إلى ما لم يكن يعمل بشكل جيد، كان لديهم مثال من الولاية المجاورة للنظم والعمليات التي ساعدت على تمكين التوقيت.</a:t>
            </a: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1818945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ar-001" b="0">
                <a:latin typeface="Arial"/>
                <a:cs typeface="Arial"/>
              </a:rPr>
              <a:t>دعونا نأخذ لحظة لمراجعة بعض النصائح لتحديد العوائق والعوامل الممكّنة.  </a:t>
            </a:r>
          </a:p>
          <a:p>
            <a:pPr algn="just"/>
            <a:endParaRPr lang="en-US" b="0">
              <a:latin typeface="Arial"/>
              <a:cs typeface="Arial"/>
            </a:endParaRPr>
          </a:p>
          <a:p>
            <a:pPr marL="171450" indent="-171450" algn="just">
              <a:buFont typeface="Calibri"/>
              <a:buChar char="-"/>
            </a:pPr>
            <a:r>
              <a:rPr lang="ar-001" b="0">
                <a:latin typeface="Arial"/>
                <a:cs typeface="Arial"/>
              </a:rPr>
              <a:t>أولاً، يجب التأكد من مناقشة العوائق والعوامل الممكّنة لكل مرحلة من مراحل غاية 7-1-7، سواء تحقق الهدف أم لا. إذا تحقق الهدف، فربما لا تزال هناك عوائق منعت الاستجابة من أن تكون أسرع، ويمكن للعوامل الممكّنة أن تساعد على توثيق ما يعمل بشكل جيد في النظام. إذا لم يتحقق الهدف، فإن تحديد العوائق يُعدّ أمرًا بالغ الأهمية لتحديد أسباب التأخير، بينما يمكن للعوامل الممكّنة الإشارة إلى أجزاء النظام التي تعمل بشكل صحيح وأدت إلى عدم زيادة وقت التأخير. ستلاحظون في أداة تقييم 7-1-7 وجود 6 خانات يجب ملؤها في ذلك القسم: العوائق التي تحول دون الرصد والإبلاغ والاستجابة المبكرة، والعوامل الممكّنة لنفس المراحل. استهدفوا إكمال جميع الخانات. </a:t>
            </a:r>
          </a:p>
          <a:p>
            <a:pPr algn="just"/>
            <a:endParaRPr lang="en-US" b="0">
              <a:latin typeface="Arial"/>
              <a:cs typeface="Arial"/>
            </a:endParaRPr>
          </a:p>
          <a:p>
            <a:pPr marL="171450" indent="-171450" algn="just">
              <a:buFont typeface="Calibri"/>
              <a:buChar char="-"/>
            </a:pPr>
            <a:r>
              <a:rPr lang="ar-001" b="0">
                <a:latin typeface="Arial"/>
                <a:cs typeface="Arial"/>
              </a:rPr>
              <a:t>ثانيًا، تأكدوا من استخدام السرديات التي تم توثيقها في أثناء جمع البيانات. الهدف من هذه السرديات هو المساعدة على سرد قصة عن توقيت تفشي المرض - ما حدث ومتى ولماذا.  </a:t>
            </a:r>
          </a:p>
          <a:p>
            <a:pPr algn="just"/>
            <a:endParaRPr lang="en-US" b="0">
              <a:latin typeface="Arial"/>
              <a:cs typeface="Arial"/>
            </a:endParaRPr>
          </a:p>
          <a:p>
            <a:pPr marL="171450" indent="-171450" algn="just">
              <a:buFont typeface="Calibri"/>
              <a:buChar char="-"/>
            </a:pPr>
            <a:r>
              <a:rPr lang="ar-001">
                <a:latin typeface="Arial"/>
                <a:cs typeface="Arial"/>
              </a:rPr>
              <a:t>وأخيرًا، اعقدوا جلسات تشاركية إن أمكن مع من شاركوا على أرض الواقع في التحقيق والاستجابة المبكرة. من المحتمل ألا يمتلك أي شخص جميع المعلومات، وخاصة المعلومات الدقيقة عن أسباب التأخير خلال المراحل الثلاث. إذا لم تكن الجلسات التشاركية ممكنة، فاحرصوا على جمع المعلومات من أكبر عدد ممكن من الأشخاص ذوي الصلة المطلعين على تفشي المرض.  </a:t>
            </a:r>
          </a:p>
          <a:p>
            <a:pPr algn="just"/>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116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8FFD-9397-1C46-CA01-2F4700CBA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69827-E6EC-677A-9227-FBC1A5426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662A-C6EC-75B6-A7BC-ECAC84ADF3F4}"/>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إذن، ما المعايير التي يجب أن تستوفيها العوائق لتكون مفيدة قدر الإمكان لتحسين الأداء؟  يجب أن تكون…</a:t>
            </a:r>
            <a:br>
              <a:rPr lang="ar-001"/>
            </a:br>
            <a:br>
              <a:rPr lang="ar-001"/>
            </a:br>
            <a:r>
              <a:rPr lang="ar-001">
                <a:latin typeface="Arial"/>
                <a:cs typeface="Arial"/>
              </a:rPr>
              <a:t>[</a:t>
            </a:r>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Tx/>
              <a:buNone/>
            </a:pPr>
            <a:r>
              <a:rPr lang="ar-001">
                <a:latin typeface="Arial"/>
                <a:cs typeface="Arial"/>
              </a:rPr>
              <a:t>محددة. من الصعب، إن لم يكن من المستحيل، التعامل مع العوائق الغامضة.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pPr marL="0" indent="0">
              <a:buFont typeface="Arial" panose="020B0604020202020204" pitchFamily="34" charset="0"/>
              <a:buNone/>
            </a:pPr>
            <a:endParaRPr lang="en-US">
              <a:cs typeface="Arial"/>
            </a:endParaRPr>
          </a:p>
          <a:p>
            <a:r>
              <a:rPr lang="ar-001">
                <a:latin typeface="Arial"/>
                <a:cs typeface="Arial"/>
              </a:rPr>
              <a:t>قابلة لاتخاذ إجراء بشأنها. نريد الوصول إلى العوائق التي لا يمكن اتخاذ أي إجراء بشأنها.  </a:t>
            </a:r>
          </a:p>
          <a:p>
            <a:pPr marL="0" indent="0">
              <a:buFont typeface="Arial" panose="020B0604020202020204" pitchFamily="34" charset="0"/>
              <a:buNone/>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ar-001">
                <a:latin typeface="Arial"/>
                <a:cs typeface="Arial"/>
              </a:rPr>
              <a:t>تحدد الأسباب الجذرية. لا نريد اتخاذ إجراءات على المستوى السطحي، بل نريد أن نفهم حقًا السبب الجذري وراء التأخيرات. إلى الحد الذي يصبح فيه اتخاذ الإجراءات حيالها ممكنًا.</a:t>
            </a:r>
          </a:p>
          <a:p>
            <a:pPr marL="0" indent="0">
              <a:buFont typeface="Arial" panose="020B0604020202020204" pitchFamily="34" charset="0"/>
              <a:buNone/>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ar-001">
                <a:latin typeface="Arial"/>
                <a:cs typeface="Arial"/>
              </a:rPr>
              <a:t>تركز على المستوى النظامي. نحن لا نبحث عن أشرار أو أبطال، بل نبحث عن الأسباب والنظم. لذا ينبغي أن يركز العائق على المستوى النظامي، وليس على الأفراد.  </a:t>
            </a:r>
          </a:p>
          <a:p>
            <a:pPr marL="0" indent="0">
              <a:buFont typeface="Arial" panose="020B0604020202020204" pitchFamily="34" charset="0"/>
              <a:buNone/>
            </a:pPr>
            <a:endParaRPr lang="en-US">
              <a:cs typeface="Arial"/>
            </a:endParaRPr>
          </a:p>
          <a:p>
            <a:r>
              <a:rPr lang="ar-001">
                <a:latin typeface="Arial"/>
                <a:cs typeface="Arial"/>
              </a:rPr>
              <a:t>[انقر]</a:t>
            </a:r>
          </a:p>
          <a:p>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إذا لم تكن هناك معلومات كافية لتحديد العوائق التي تستوفي هذه المعايير، فابحثوا بسرعة عن مزيد من المعلومات من الأشخاص المطلعين على ما كان يحدث على أرض الواقع. فمن دون معلومات كافية، يصبح تحسين الأداء الفعال أكثر صعوبة.  </a:t>
            </a:r>
          </a:p>
          <a:p>
            <a:endParaRPr lang="en-US">
              <a:cs typeface="Arial"/>
            </a:endParaRPr>
          </a:p>
          <a:p>
            <a:pPr>
              <a:defRPr/>
            </a:pPr>
            <a:r>
              <a:rPr lang="ar-001">
                <a:latin typeface="Arial"/>
                <a:cs typeface="Arial"/>
              </a:rPr>
              <a:t>[</a:t>
            </a:r>
            <a:r>
              <a:rPr lang="en-US">
                <a:latin typeface="Arial"/>
                <a:cs typeface="Arial"/>
              </a:rPr>
              <a:t>CLICK]</a:t>
            </a:r>
            <a:br>
              <a:rPr lang="ar-001"/>
            </a:br>
            <a:br>
              <a:rPr lang="ar-001"/>
            </a:br>
            <a:r>
              <a:rPr lang="ar-001">
                <a:latin typeface="Arial"/>
                <a:cs typeface="Arial"/>
              </a:rPr>
              <a:t>والآن، لقد اخترت بعض العوائق من تمرين المحاكاة النظرية لمرض الحصبة وفقًا لغاية 7-1-7. ولتبسيط تمرين المحاكاة النظرية هذا، كانت بعض العوائق فيه غامضة أو أشارت إلى نوع من التأخير دون توضيح السبب. </a:t>
            </a:r>
          </a:p>
          <a:p>
            <a:pPr>
              <a:defRPr/>
            </a:pPr>
            <a:endParaRPr lang="en-US">
              <a:latin typeface="Arial"/>
              <a:cs typeface="Arial"/>
            </a:endParaRPr>
          </a:p>
          <a:p>
            <a:pPr marL="0" marR="0" lvl="0" indent="0" algn="r" defTabSz="914400">
              <a:lnSpc>
                <a:spcPct val="100000"/>
              </a:lnSpc>
              <a:spcBef>
                <a:spcPts val="0"/>
              </a:spcBef>
              <a:spcAft>
                <a:spcPts val="0"/>
              </a:spcAft>
              <a:buClrTx/>
              <a:buSzTx/>
              <a:buFontTx/>
              <a:buNone/>
              <a:tabLst/>
              <a:defRPr/>
            </a:pPr>
            <a:r>
              <a:rPr lang="ar-001">
                <a:latin typeface="Arial"/>
                <a:cs typeface="Arial"/>
              </a:rPr>
              <a:t>لنبدأ بالتأخر في نقل العينات. في هذا السيناريو، ذكرنا أن هناك فرقًا زمنيًا لمدة يومين بين وقت إرسال العينة ووقت وصولها إلى المختبر. إذا كنتم على أرض الواقع تحققون وتجمعون المعلومات، بما في ذلك السرديات ذات الصلة بغاية 7-1-7، فستحتاجون إلى التعمق في هذا الأمر أكثر لأن "التأخر في نقل العينات" ليس مفيدًا، ولا يمكن اتخاذ إجراء بشأنه. ما الذي يمكننا اقتراحه كإجراء تصحيحي؟ لا نعرف، لأن العائق غامض للغاية. لنفترض الآن أننا اكتشفنا المزيد واكتشفنا أن العينة تأخرت لمدة يومين بسبب عدم وجود بروتوكول لتسليم العينات إلى المختبر الوطني خلال عطلة نهاية الأسبوع - وهذا شيء يفي بمعايير العائق الجيد ويمكن تحديد إجراءات بشأنه لمنع حدوث تأخيرات مماثلة في المستقبل. لقد اختلقت للتو ذلك العائق الذي يمكن اتخاذ إجراء بشأنه، وستقومون قريبًا بتمرين مماثل حيث ستتوصلون إلى مجموعة مختلفة من الأسباب الخاصة بكم لمثل هذا التأخير لكي تفكروا في كيفية إجراء تحليلات للعوائق.  </a:t>
            </a:r>
          </a:p>
          <a:p>
            <a:pPr marL="0" marR="0" lvl="0" indent="0" algn="r" defTabSz="914400" rtl="1" eaLnBrk="1" fontAlgn="auto" latinLnBrk="0" hangingPunct="1">
              <a:lnSpc>
                <a:spcPct val="100000"/>
              </a:lnSpc>
              <a:spcBef>
                <a:spcPts val="0"/>
              </a:spcBef>
              <a:spcAft>
                <a:spcPts val="0"/>
              </a:spcAft>
              <a:buClrTx/>
              <a:buSzTx/>
              <a:buFontTx/>
              <a:buNone/>
              <a:tabLst/>
              <a:defRPr/>
            </a:pPr>
            <a:br>
              <a:rPr lang="ar-001"/>
            </a:br>
            <a:r>
              <a:rPr lang="ar-001">
                <a:latin typeface="Arial"/>
                <a:cs typeface="Arial"/>
              </a:rPr>
              <a:t>[</a:t>
            </a:r>
            <a:r>
              <a:rPr lang="en-US">
                <a:latin typeface="Arial"/>
                <a:cs typeface="Arial"/>
              </a:rPr>
              <a:t>CLICK]</a:t>
            </a:r>
            <a:br>
              <a:rPr lang="ar-001"/>
            </a:br>
            <a:br>
              <a:rPr lang="ar-001"/>
            </a:br>
            <a:r>
              <a:rPr lang="ar-001">
                <a:latin typeface="Arial"/>
                <a:cs typeface="Arial"/>
              </a:rPr>
              <a:t>مثال آخر هو التأخير في أنشطة التواصل بشأن المخاطر باعتبارها جزءًا من الاستجابة. إن مجرد قول إنه كان هناك تأخير هو أمر غامض ولا يمكن اتخاذ إجراء بشأنه. إن تحديد أن السبب يعود إلى نقص المواد الرئيسية المترجمة مسبقًا باللغات المحلية يحوله مرة أخرى إلى عائق يمكن للآخرين استخدامه لتحديد الإجراءات المناسبة لتحسين الأداء واتخاذها.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من الأمور التي يجب مراعاتها فيما يتعلق بالعوائق أن توثيقها يساهم أيضًا في بناء قاعدة أدلة عما يزيد وقت الرصد أو الإبلاغ أو الاستجابة المبكرة حتى لو كان ذلك هو المعتاد في ذلك الوقت في البلد أو الولاية القضائية، لأن هذا يمكن أن يساعد على مناصرة اتخاذ إجراءات طويلة الأمد.</a:t>
            </a:r>
          </a:p>
          <a:p>
            <a:endParaRPr lang="en-US">
              <a:cs typeface="Arial"/>
            </a:endParaRPr>
          </a:p>
          <a:p>
            <a:r>
              <a:rPr lang="ar-001">
                <a:latin typeface="Arial"/>
                <a:cs typeface="Arial"/>
              </a:rPr>
              <a:t> [انقر]</a:t>
            </a:r>
          </a:p>
          <a:p>
            <a:br>
              <a:rPr lang="ar-001"/>
            </a:br>
            <a:r>
              <a:rPr lang="ar-001">
                <a:latin typeface="Arial"/>
                <a:cs typeface="Arial"/>
              </a:rPr>
              <a:t>أعلم أن الكثير مما قلته في هذه الشريحة قد يبدو بديهيًا، لكن العوائق الغامضة وغير القابلة لاتخاذ إجراء بشأنها هي تحدٍ شائع. حتى البلدان التي طبقت غاية 7-1-7 لفترة من الوقت وجدت أنها بحاجة إلى أن تظل متيقظة بشأن جودة تحليلاتها للعوائق. وكما قلت من قبل، فإن إجراء تحليل جيد للعوائق ليس بالأمر الصعب، ولكنه يتطلب توفر البيانات الصحيحة ومعرفة كيفية الوصول إلى السبب الجذري القابل لاتخاذ إجراء بشأنه.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39EC6355-4D90-0BE7-79DC-8C74B6D5858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51880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هناك عدة طرق مختلفة للوصول إلى السبب الجذري. نود هنا أن نعرض لكم نهج "الخمسة أسباب".  </a:t>
            </a:r>
          </a:p>
          <a:p>
            <a:endParaRPr lang="en-US"/>
          </a:p>
          <a:p>
            <a:r>
              <a:rPr lang="ar-001">
                <a:latin typeface="Arial"/>
                <a:cs typeface="Arial"/>
              </a:rPr>
              <a:t>[انقر]</a:t>
            </a:r>
          </a:p>
          <a:p>
            <a:endParaRPr lang="en-US"/>
          </a:p>
          <a:p>
            <a:r>
              <a:rPr lang="ar-001">
                <a:latin typeface="Arial"/>
                <a:cs typeface="Arial"/>
              </a:rPr>
              <a:t>لنأخذ مثالاً من خارج عالم الصحة. لماذا تأخرت عن العمل اليوم؟</a:t>
            </a:r>
          </a:p>
          <a:p>
            <a:endParaRPr lang="en-US"/>
          </a:p>
          <a:p>
            <a:r>
              <a:rPr lang="ar-001">
                <a:latin typeface="Arial"/>
                <a:cs typeface="Arial"/>
              </a:rPr>
              <a:t>[انقر]</a:t>
            </a:r>
          </a:p>
          <a:p>
            <a:endParaRPr lang="en-US"/>
          </a:p>
          <a:p>
            <a:r>
              <a:rPr lang="ar-001">
                <a:latin typeface="Arial"/>
                <a:cs typeface="Arial"/>
              </a:rPr>
              <a:t>فاتتني الحافلة؟ لماذا؟</a:t>
            </a:r>
          </a:p>
          <a:p>
            <a:pPr marL="0" marR="0" lvl="0" indent="0" algn="r" defTabSz="914400" rtl="1" eaLnBrk="1" fontAlgn="auto" latinLnBrk="0" hangingPunct="1">
              <a:lnSpc>
                <a:spcPct val="100000"/>
              </a:lnSpc>
              <a:spcBef>
                <a:spcPts val="0"/>
              </a:spcBef>
              <a:spcAft>
                <a:spcPts val="0"/>
              </a:spcAft>
              <a:buClrTx/>
              <a:buSzTx/>
              <a:buFontTx/>
              <a:buNone/>
              <a:tabLst/>
              <a:defRPr/>
            </a:pPr>
            <a:br>
              <a:rPr lang="ar-001"/>
            </a:br>
            <a:r>
              <a:rPr lang="ar-001">
                <a:latin typeface="Arial"/>
                <a:cs typeface="Arial"/>
              </a:rPr>
              <a:t>[انقر]</a:t>
            </a:r>
          </a:p>
          <a:p>
            <a:endParaRPr lang="en-US"/>
          </a:p>
          <a:p>
            <a:r>
              <a:rPr lang="ar-001">
                <a:latin typeface="Arial"/>
                <a:cs typeface="Arial"/>
              </a:rPr>
              <a:t>غادرت المنزل متأخرًا؟ لماذا؟</a:t>
            </a:r>
          </a:p>
          <a:p>
            <a:endParaRPr lang="en-US"/>
          </a:p>
          <a:p>
            <a:r>
              <a:rPr lang="ar-001">
                <a:latin typeface="Arial"/>
                <a:cs typeface="Arial"/>
              </a:rPr>
              <a:t>[انقر]</a:t>
            </a:r>
          </a:p>
          <a:p>
            <a:endParaRPr lang="en-US"/>
          </a:p>
          <a:p>
            <a:r>
              <a:rPr lang="ar-001">
                <a:latin typeface="Arial"/>
                <a:cs typeface="Arial"/>
              </a:rPr>
              <a:t>لم ينطلق المنبه؟ لماذا؟</a:t>
            </a:r>
          </a:p>
          <a:p>
            <a:endParaRPr lang="en-US"/>
          </a:p>
          <a:p>
            <a:r>
              <a:rPr lang="ar-001">
                <a:latin typeface="Arial"/>
                <a:cs typeface="Arial"/>
              </a:rPr>
              <a:t>[انقر]</a:t>
            </a:r>
          </a:p>
          <a:p>
            <a:endParaRPr lang="en-US"/>
          </a:p>
          <a:p>
            <a:r>
              <a:rPr lang="ar-001">
                <a:latin typeface="Arial"/>
                <a:cs typeface="Arial"/>
              </a:rPr>
              <a:t>نسيت ضبط منبه الهاتف في الليلة الماضية. لماذا؟</a:t>
            </a:r>
          </a:p>
          <a:p>
            <a:endParaRPr lang="en-US"/>
          </a:p>
          <a:p>
            <a:r>
              <a:rPr lang="ar-001">
                <a:latin typeface="Arial"/>
                <a:cs typeface="Arial"/>
              </a:rPr>
              <a:t>[انقر]</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كان الهاتف غير مشحون.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a:p>
          <a:p>
            <a:r>
              <a:rPr lang="ar-001">
                <a:latin typeface="Arial"/>
                <a:cs typeface="Arial"/>
              </a:rPr>
              <a:t>سألنا عن السبب خمس مرات. ووصلنا إلى عائق محدد وقابل لاتخاذ إجراء بشأنه.  </a:t>
            </a:r>
          </a:p>
          <a:p>
            <a:endParaRPr lang="en-US"/>
          </a:p>
          <a:p>
            <a:r>
              <a:rPr lang="ar-001">
                <a:latin typeface="Arial"/>
                <a:cs typeface="Arial"/>
              </a:rPr>
              <a:t>[انقر]</a:t>
            </a:r>
          </a:p>
          <a:p>
            <a:endParaRPr lang="en-US"/>
          </a:p>
          <a:p>
            <a:r>
              <a:rPr lang="ar-001">
                <a:latin typeface="Arial"/>
                <a:cs typeface="Arial"/>
              </a:rPr>
              <a:t>ومن هنا يمكننا التوصل إلى إجراء تصحيحي لحل العائق، مثل وضع شاحن بجانب السرير لشحن الهاتف طوال الليل.  </a:t>
            </a:r>
          </a:p>
          <a:p>
            <a:pPr marL="0" marR="0" lvl="0" indent="0" algn="r" defTabSz="914400" rtl="1" eaLnBrk="1" fontAlgn="auto" latinLnBrk="0" hangingPunct="1">
              <a:lnSpc>
                <a:spcPct val="100000"/>
              </a:lnSpc>
              <a:spcBef>
                <a:spcPts val="0"/>
              </a:spcBef>
              <a:spcAft>
                <a:spcPts val="0"/>
              </a:spcAft>
              <a:buClrTx/>
              <a:buSzTx/>
              <a:buFontTx/>
              <a:buNone/>
              <a:tabLst/>
              <a:defRPr/>
            </a:pPr>
            <a:br>
              <a:rPr lang="ar-001"/>
            </a:br>
            <a:r>
              <a:rPr lang="ar-001">
                <a:latin typeface="Arial"/>
                <a:cs typeface="Arial"/>
              </a:rPr>
              <a:t>[انقر]</a:t>
            </a:r>
          </a:p>
          <a:p>
            <a:endParaRPr lang="en-US"/>
          </a:p>
          <a:p>
            <a:r>
              <a:rPr lang="ar-001">
                <a:latin typeface="Arial"/>
                <a:cs typeface="Arial"/>
              </a:rPr>
              <a:t>من المهم ملاحظة أنه قد لا تكون هناك حاجة إلى استخدام الخمسة أسباب كلها. يجب عليكم التوقف بمجرد أن يستوفي العائق معايير أن يكون محددًا وقابلاً لاتخاذ إجراء بشأنه ويحدد السبب الجذري ويركز على المستوى النظامي.</a:t>
            </a:r>
          </a:p>
          <a:p>
            <a:endParaRPr lang="en-US"/>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6009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86FD-0081-2235-A80B-A468D8E19E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C4D2A-9ED0-FBAD-2405-3B701CF5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3552C7-F9CB-7CD8-DE56-C1E384C0E9B7}"/>
              </a:ext>
            </a:extLst>
          </p:cNvPr>
          <p:cNvSpPr>
            <a:spLocks noGrp="1"/>
          </p:cNvSpPr>
          <p:nvPr>
            <p:ph type="body" idx="1"/>
          </p:nvPr>
        </p:nvSpPr>
        <p:spPr/>
        <p:txBody>
          <a:bodyPr/>
          <a:lstStyle/>
          <a:p>
            <a:pPr>
              <a:defRPr/>
            </a:pPr>
            <a:r>
              <a:rPr lang="ar-001" i="1">
                <a:latin typeface="Arial"/>
                <a:cs typeface="Arial"/>
              </a:rPr>
              <a:t> [ملاحظة للمنسق: سيتم تنفيذ الجزء الأول من هذا النشاط في جلسة عامة، وسيتضمن الجزء الثاني العمل ضمن مجموعات صغيرة. لقد خصصنا حوالي 25 دقيقة لهذا النشاط (بضع دقائق لشرح النشاط وتقسيم المشاركين إلى مجموعات + 20 دقيقة للنشاط). يتضمن هذا النشاط 10 عوائق، كل منها معروض على شريحة واحدة. تستوفي الخمسة عوائق الأولى معايير العائق الجيد، أما العوائق الخمسة الثانية فلا تستوفيها. في الجزء الأول من هذا النشاط، في الجلسة العامة، ستتناول سريعًا كل عائق وتطلب من المشاركين رفع أيديهم إذا كانوا يعتقدون أن العائق يستوفي معايير العائق المكتوب بشكل جيد. بالنسبة إلى الخمسة الأولى، ينبغي عليهم أن يقولوا نعم، وإذا لم يفعلوا، فبادر سريعًا إلى توجيه المحادثة لشرح سبب استيفاء العائق للمعايير. سيستغرق هذا حوالي 5 دقائق. الجزء التالي سيكون في مجموعات صغيرة - حاول أن تتكون المجموعات من 6 إلى 8 مشاركين إن أمكن. ستختار كل مجموعة بعد ذلك أحد العوائق الخمسة المكتوبة بشكل سيئ وتحدد الخطأ في العائق وكيف يمكن تصحيحه. ستقدم كل منها تقريرًا لمدة دقيقة واحدة. عيّن واحدًا من العوائق الخمسة لكل مجموعة. يمكن تعيين العائق نفسه إلى أكثر من مجموعة إذا كان هناك أكثر من 5 مجموعات؛ أما إذا كان هناك أقل من 5 مجموعات، فيمكنك تخطي بعض العوائق الخمسة أو تعيين أكثر من عائق لكل مجموعة.]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r>
              <a:rPr lang="ar-001">
                <a:latin typeface="Calibri"/>
                <a:ea typeface="Calibri"/>
                <a:cs typeface="Calibri"/>
              </a:rPr>
              <a:t>سنمارس الآن نشاطًا سريعًا للمساعدة على جعل ما تعلمناه عن معايير العوائق أكثر واقعية.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032B370-8C32-4416-A672-18B4306E094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75667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78716-A8D8-89E1-C308-5AD69E57D8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ADB32-A971-3CB9-539E-025BB0BD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8574C-FCAA-D05C-9854-E9EB34B51D29}"/>
              </a:ext>
            </a:extLst>
          </p:cNvPr>
          <p:cNvSpPr>
            <a:spLocks noGrp="1"/>
          </p:cNvSpPr>
          <p:nvPr>
            <p:ph type="body" idx="1"/>
          </p:nvPr>
        </p:nvSpPr>
        <p:spPr/>
        <p:txBody>
          <a:bodyPr/>
          <a:lstStyle/>
          <a:p>
            <a:r>
              <a:rPr lang="ar-001">
                <a:latin typeface="Arial"/>
                <a:cs typeface="Arial"/>
              </a:rPr>
              <a:t>في هذا النشاط، سنتناول 10 عوائق حقيقية.</a:t>
            </a:r>
          </a:p>
          <a:p>
            <a:endParaRPr lang="en-US">
              <a:latin typeface="Arial"/>
              <a:cs typeface="Arial"/>
            </a:endParaRPr>
          </a:p>
          <a:p>
            <a:r>
              <a:rPr lang="ar-001">
                <a:latin typeface="Arial"/>
                <a:cs typeface="Arial"/>
              </a:rPr>
              <a:t> أولاً، سأستعرض كل عائق بسرعة. سأقرأ العائق في كل شريحة، ثم أطلب منكم رفع أيديكم إذا كنتم تعتقدون أنه يستوفي معايير العائق المكتوب بشكل جيد أم لا. تذكروا أن العوائق المكتوبة بشكل جيد هي تلك التي تكون محددة وقابلة لاتخاذ إجراءات بشأنها وتحدد الأسباب الجذرية وتركز على المستوى النظامي.</a:t>
            </a:r>
          </a:p>
          <a:p>
            <a:endParaRPr lang="en-US">
              <a:latin typeface="Arial"/>
              <a:cs typeface="Arial"/>
            </a:endParaRPr>
          </a:p>
          <a:p>
            <a:r>
              <a:rPr lang="ar-001">
                <a:latin typeface="Arial"/>
                <a:cs typeface="Arial"/>
              </a:rPr>
              <a:t> ثم سننتقل إلى مجموعات صغيرة تتكون من 6 إلى 8 مشاركين. سأعين واحدًا من العوائق المكتوبة بشكل سيئ لكل مجموعة. سيكون لديكم 5 دقائق في مجموعتكم لمناقشة المعايير التي تعتقدون أنها لم تُستوفَ وكيف يمكنكم تصحيح العائق. قد تحتاجون إلى استخدام خيالكم إذا لم تتوفر معلومات كافية!  </a:t>
            </a:r>
          </a:p>
          <a:p>
            <a:r>
              <a:rPr lang="ar-001">
                <a:latin typeface="Arial"/>
                <a:cs typeface="Arial"/>
              </a:rPr>
              <a:t> </a:t>
            </a:r>
          </a:p>
          <a:p>
            <a:r>
              <a:rPr lang="ar-001"/>
              <a:t>ثم سنعود إلى الجلسة العامة للاستماع إلى تقرير موجز من كل مجموعة. ستتاح لكل مجموعة دقيقة واحدة تقريبًا لشرح المعايير التي لم تُستوفَ وأي تصحيحات مقترحة. لا يوجد مُيسِّرون في مجموعاتكم. احرصوا على اختيار شخص لتقديم التقرير خلال الجلسة العامة.  </a:t>
            </a:r>
          </a:p>
        </p:txBody>
      </p:sp>
      <p:sp>
        <p:nvSpPr>
          <p:cNvPr id="4" name="Slide Number Placeholder 3">
            <a:extLst>
              <a:ext uri="{FF2B5EF4-FFF2-40B4-BE49-F238E27FC236}">
                <a16:creationId xmlns:a16="http://schemas.microsoft.com/office/drawing/2014/main" id="{8995F782-4DED-14E0-82A5-0192BC62830F}"/>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22625727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0AB9E-B24C-8A11-47AF-AF4AB7DCB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A34C63-3F28-6354-48A9-2D36DCD37B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4A69E-2EE4-600D-BD3A-0FF69043919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t> [ملاحظة للمنسق: يستوفي هذا العائق معايير العائق الجيد.  قد تدور مناقشة عن طرق إضافية لتحسينه، ولكن يجب إبقاء المناقشة قصيرة جدًا (على سبيل المثال، تعليق واحد) وتوجيه المشاركين نحو تحديده على أنه عائق مكتوب بشكل جيد].   </a:t>
            </a:r>
          </a:p>
        </p:txBody>
      </p:sp>
      <p:sp>
        <p:nvSpPr>
          <p:cNvPr id="4" name="Slide Number Placeholder 3">
            <a:extLst>
              <a:ext uri="{FF2B5EF4-FFF2-40B4-BE49-F238E27FC236}">
                <a16:creationId xmlns:a16="http://schemas.microsoft.com/office/drawing/2014/main" id="{49D1F15B-EE78-45AA-79A4-1E759786584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840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302B-C03C-2E14-4B83-FC0823DC7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3BC4C-7DD9-5807-3B3E-213D42ACEE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ECEE2-ECF1-9DE4-0ECC-24E17A2A1DED}"/>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يستوفي هذا العائق معايير العائق الجيد. قد تدور مناقشة عن طرق إضافية لتحسينه، ولكن يجب إبقاء المناقشة قصيرة جدًا (على سبيل المثال، تعليق واحد) وتوجيه المشاركين نحو تحديده على أنه عائق مكتوب بشكل جيد].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F411C63-1DEC-3988-7FB1-CB80F43CC54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2773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44ABF-FF04-7B81-834C-D1B5C058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9809D-5190-9A9C-9A77-4232B71D9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2D18D1-0D16-9DCD-B71E-8E6AE7CCE2C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يستوفي هذا العائق معايير العائق الجيد. قد تدور مناقشة عن طرق إضافية لتحسينه، ولكن يجب إبقاء المناقشة قصيرة جدًا (على سبيل المثال، تعليق واحد) وتوجيه المشاركين نحو تحديده على أنه عائق مكتوب بشكل جيد].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84E41A3-CFA8-7B2C-DC37-F63714B2853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478992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B8277-34D3-4CCE-4087-503FF7FDC4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74C8E8-484E-0AE5-FB3B-348BB5FC8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5BD959-AC1C-5517-D727-65A39D5DEDE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يستوفي هذا العائق معايير العائق الجيد. قد تدور مناقشة عن طرق إضافية لتحسينه، ولكن يجب إبقاء المناقشة قصيرة جدًا (على سبيل المثال، تعليق واحد) وتوجيه المشاركين نحو تحديده على أنه عائق مكتوب بشكل جيد].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1DC3663-9E28-DD28-2755-79089DE28DA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6624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001" b="0" i="0" u="none" strike="noStrike">
                <a:solidFill>
                  <a:srgbClr val="000000"/>
                </a:solidFill>
                <a:effectLst/>
                <a:latin typeface="Arial"/>
                <a:cs typeface="Arial"/>
              </a:rPr>
              <a:t>فلنراجع أهداف التعلم الخاصة بورشة العمل مرة أخرى. </a:t>
            </a:r>
            <a:r>
              <a:rPr lang="ar-001">
                <a:latin typeface="Arial"/>
                <a:cs typeface="Arial"/>
              </a:rPr>
              <a:t>بحلول نهاية التدريب، ينبغي أن تكونوا قادرين على ما يلي:</a:t>
            </a:r>
          </a:p>
          <a:p>
            <a:endParaRPr lang="en-US">
              <a:latin typeface="Arial"/>
              <a:cs typeface="Arial"/>
            </a:endParaRPr>
          </a:p>
          <a:p>
            <a:pPr marL="342900" indent="-342900">
              <a:lnSpc>
                <a:spcPct val="113999"/>
              </a:lnSpc>
              <a:buAutoNum type="arabicPeriod"/>
            </a:pPr>
            <a:r>
              <a:rPr lang="ar-001" sz="1200" b="0">
                <a:latin typeface="Arial"/>
                <a:cs typeface="Arial"/>
              </a:rPr>
              <a:t> فهم غاية 7-1-7 </a:t>
            </a:r>
            <a:r>
              <a:rPr lang="ar-001">
                <a:latin typeface="Arial"/>
                <a:cs typeface="Arial"/>
              </a:rPr>
              <a:t>ونهج </a:t>
            </a:r>
            <a:r>
              <a:rPr lang="ar-001" sz="1200" b="0">
                <a:latin typeface="Arial"/>
                <a:cs typeface="Arial"/>
              </a:rPr>
              <a:t>تحسين الأداء واستعراضات الإجراءات المبكرة لرصد حالات تفشي الأمراض والإبلاغ عنها والاستجابة لها.  </a:t>
            </a:r>
          </a:p>
          <a:p>
            <a:pPr marL="342900" indent="-342900">
              <a:lnSpc>
                <a:spcPct val="113999"/>
              </a:lnSpc>
              <a:buFont typeface="+mj-lt"/>
              <a:buAutoNum type="arabicPeriod"/>
            </a:pPr>
            <a:r>
              <a:rPr lang="ar-001" sz="1100" b="0">
                <a:latin typeface="Arial"/>
                <a:cs typeface="Arial"/>
              </a:rPr>
              <a:t>شرح كيف تُسهم غاية 7-1-7 في تحسين أداء أنظمة مكافحة تفشي الأمراض</a:t>
            </a:r>
          </a:p>
          <a:p>
            <a:pPr marL="342900" indent="-342900">
              <a:lnSpc>
                <a:spcPct val="113999"/>
              </a:lnSpc>
              <a:buFont typeface="+mj-lt"/>
              <a:buAutoNum type="arabicPeriod"/>
            </a:pPr>
            <a:r>
              <a:rPr lang="ar-001" sz="1100" b="0">
                <a:latin typeface="Arial"/>
                <a:cs typeface="Arial"/>
              </a:rPr>
              <a:t>تحديد الفرص والتحديات فيما يتعلق بدعم الوعي بغاية 7-1-7 واعتمادها واستخدامها في عملك</a:t>
            </a:r>
          </a:p>
          <a:p>
            <a:pPr marL="342900" indent="-342900">
              <a:lnSpc>
                <a:spcPct val="113999"/>
              </a:lnSpc>
              <a:buFont typeface="+mj-lt"/>
              <a:buAutoNum type="arabicPeriod"/>
            </a:pPr>
            <a:r>
              <a:rPr lang="ar-001" sz="1200" b="0">
                <a:latin typeface="Arial"/>
                <a:cs typeface="Arial"/>
              </a:rPr>
              <a:t>تطبيق الخطوات الرئيسية والممارسات النموذجية لدعم اعتماد غاية 7-1-7 واستخدامها في مختلف البرامج والسياقات</a:t>
            </a:r>
          </a:p>
          <a:p>
            <a:pPr marL="342900" indent="-342900">
              <a:lnSpc>
                <a:spcPct val="113999"/>
              </a:lnSpc>
              <a:buFont typeface="+mj-lt"/>
              <a:buAutoNum type="arabicPeriod"/>
            </a:pPr>
            <a:r>
              <a:rPr lang="ar-001" sz="1200" b="0">
                <a:latin typeface="Arial"/>
                <a:cs typeface="Arial"/>
              </a:rPr>
              <a:t>التخطيط لاعتماد غاية 7-1-7 </a:t>
            </a:r>
            <a:r>
              <a:rPr lang="ar-001">
                <a:latin typeface="Arial"/>
                <a:cs typeface="Arial"/>
              </a:rPr>
              <a:t>واستخدامها</a:t>
            </a:r>
            <a:r>
              <a:rPr lang="ar-001" sz="1200" b="0">
                <a:latin typeface="Arial"/>
                <a:cs typeface="Arial"/>
              </a:rPr>
              <a:t> بشكل روتيني في بلدك/ولايتك القضائية</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ar-001">
                <a:latin typeface="Arial"/>
                <a:cs typeface="Arial"/>
              </a:rPr>
              <a:t> لقد غطينا أول هدفين في المواد التمهيدية وسنواصل تعزيزهما لبقية ورشة العمل، أما الهدف الثالث فقد تم دمجه في جميع مراحل الورشة. سنتناول اليوم تطبيق الخطوات والممارسات النموذجية لاستخدام غاية 7-1-7.</a:t>
            </a:r>
            <a:r>
              <a:rPr lang="ar-001" b="0" i="0">
                <a:solidFill>
                  <a:srgbClr val="444444"/>
                </a:solidFill>
                <a:effectLst/>
                <a:latin typeface="Arial"/>
                <a:cs typeface="Arial"/>
              </a:rPr>
              <a:t> ​</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A89E-7151-721B-83D9-EBC51E684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C2834-4E4A-37DA-D343-5F8DCC020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94B3D-1FE8-716F-26BA-B0C8DE2D762C}"/>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يستوفي هذا العائق معايير العائق الجيد. قد تدور مناقشة عن طرق إضافية لتحسينه، ولكن يجب إبقاء المناقشة قصيرة جدًا (على سبيل المثال، تعليق واحد) وتوجيه المشاركين نحو تحديده على أنه عائق مكتوب بشكل جيد].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487D5BD0-CEFB-5727-8A7F-3248DBD92EA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94210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CCB49-B1DE-E8FB-F849-9F75F0A0D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5F9162-D0C1-7338-F424-DEED8F4636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BC32A-AF81-7F62-841F-36216450AB85}"/>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لا يستوفي هذا العائق معايير العائق الجيد. لا تُضع الكثير من الوقت عليه إذا كان هناك خلاف. يمكنك الإشارة إلى أنه سيكون هناك مزيد من النقاش عنه خلال الجزء الثاني من النشاط.]</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653E722-C87B-43FF-0F09-3220EC6A4D12}"/>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70625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4FA0E-CB83-7466-BF5A-CDC6200E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948C7-CD5F-B2E4-6172-995C6D444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78EBC-ECCD-FC10-236B-7AE50896879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لا يستوفي هذا العائق معايير العائق الجيد. لا تُضع الكثير من الوقت عليه إذا كان هناك خلاف. يمكنك الإشارة إلى أنه سيكون هناك مزيد من النقاش عنه خلال الجزء الثاني من النشاط.]</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DDE32FF-67BE-8237-1F04-6702884BA0CF}"/>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0732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FD2A7-AB88-B6F5-2618-5CA079BC4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63B09-9FDC-C237-070C-687A45937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6F7B55-8368-9DB7-E918-D7DA853B9C9D}"/>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لا يستوفي هذا العائق معايير العائق الجيد. لا تُضع الكثير من الوقت عليه إذا كان هناك خلاف. يمكنك الإشارة إلى أنه سيكون هناك مزيد من النقاش عنه خلال الجزء الثاني من النشاط.]</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5F9FEBA4-B94C-65BB-2E9D-77537D9CF5C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75339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408B-0812-9170-63D7-1C66D712E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017E8-C479-F13E-E973-962E5B917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70ED5-7021-E0CB-D01B-A80CBD3C3E0D}"/>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لا يستوفي هذا العائق معايير العائق الجيد. لا تُضع الكثير من الوقت عليه إذا كان هناك خلاف. يمكنك الإشارة إلى أنه سيكون هناك مزيد من النقاش عنه خلال الجزء الثاني من النشاط.]</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07A0E93-25BF-CDC8-B2E2-66992E24BFB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091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16E9D-7672-6ABF-AED4-FDA224460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56F0D-A657-D0F1-C253-D05020206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DB8CD-B524-8DB1-20AA-DE256690581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لا يستوفي هذا العائق معايير العائق الجيد. لا تُضع الكثير من الوقت عليه إذا كان هناك خلاف. يمكنك الإشارة إلى أنه سيكون هناك مزيد من النقاش عنه خلال الجزء الثاني من النشاط.]</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8505432-3BFC-EAFE-4085-11E3725BC3A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94004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C6C1E-BC64-7284-DCD0-61BF7FBF17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ACDAA0-7E44-3B52-FDDF-597A15B87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BC067-1707-8EDE-1281-0C96ECA3E570}"/>
              </a:ext>
            </a:extLst>
          </p:cNvPr>
          <p:cNvSpPr>
            <a:spLocks noGrp="1"/>
          </p:cNvSpPr>
          <p:nvPr>
            <p:ph type="body" idx="1"/>
          </p:nvPr>
        </p:nvSpPr>
        <p:spPr/>
        <p:txBody>
          <a:bodyPr/>
          <a:lstStyle/>
          <a:p>
            <a:pPr>
              <a:defRPr/>
            </a:pPr>
            <a:r>
              <a:rPr lang="ar-001" i="1"/>
              <a:t> [ملاحظة للمنسق: اطلب من الأشخاص أن ينقسموا إلى مجموعات من 6-8 مشاركين. عيّن واحدًا من العوائق الخمسة لكل مجموعة. يمكن تعيين العائق نفسه إلى أكثر من مجموعة إذا كان هناك أكثر من 5 مجموعات؛ أما إذا كان هناك أقل من 5 مجموعات، فيمكنك تخطي بعض العوائق الخمسة أو تعيين أكثر من عائق لكل مجموعة.]</a:t>
            </a:r>
          </a:p>
          <a:p>
            <a:pPr>
              <a:defRPr/>
            </a:pPr>
            <a:r>
              <a:rPr lang="ar-001">
                <a:latin typeface="Arial"/>
                <a:cs typeface="Arial"/>
              </a:rPr>
              <a:t>  </a:t>
            </a:r>
          </a:p>
          <a:p>
            <a:pPr>
              <a:defRPr/>
            </a:pPr>
            <a:r>
              <a:rPr lang="ar-001">
                <a:latin typeface="Arial"/>
                <a:cs typeface="Arial"/>
              </a:rPr>
              <a:t>في مجموعاتكم الصغيرة، ستحددون سبب عدم استيفاء العائق المعين لكم للمعايير ولماذا. ثم تناقشون كذلك كيف يمكنكم تحسين هذا العائق. سيكون لديكم 5 دقائق للقيام بذلك.بعد ذلك، سنعود إلى الجلسة العامة للاستماع إلى تقرير من كل مجموعة.  </a:t>
            </a:r>
          </a:p>
          <a:p>
            <a:pPr>
              <a:defRPr/>
            </a:pPr>
            <a:r>
              <a:rPr lang="ar-001">
                <a:latin typeface="Arial"/>
                <a:cs typeface="Arial"/>
              </a:rPr>
              <a:t> </a:t>
            </a:r>
          </a:p>
          <a:p>
            <a:pPr>
              <a:defRPr/>
            </a:pPr>
            <a:r>
              <a:rPr lang="ar-001" i="1">
                <a:latin typeface="Arial"/>
                <a:cs typeface="Arial"/>
              </a:rPr>
              <a:t>[ملاحظة للمنسق: ابقَ على هذه الشريحة عند تقديم التقارير. احرص على أن تكون التقارير قصيرة، بحيث تستغرق كل مجموعة من دقيقة إلى دقيقتين (أو دقيقة واحدة إذا كان هناك أكثر من 5 مجموعات).]  </a:t>
            </a:r>
          </a:p>
          <a:p>
            <a:pPr>
              <a:defRPr/>
            </a:pPr>
            <a:r>
              <a:rPr lang="ar-001">
                <a:latin typeface="Arial"/>
                <a:cs typeface="Arial"/>
              </a:rPr>
              <a:t> </a:t>
            </a:r>
          </a:p>
          <a:p>
            <a:pPr>
              <a:defRPr/>
            </a:pPr>
            <a:r>
              <a:rPr lang="ar-001">
                <a:latin typeface="Arial"/>
                <a:cs typeface="Arial"/>
              </a:rPr>
              <a:t>ممتاز، لنستمع الآن إلى التقرير من كل مجموعة. تذكروا أنه يجب أن تكون هذه التقارير سريعة - حوالي دقيقة واحدة لكل مجموعة! لنبدأ بالمجموعة رقم 1.  </a:t>
            </a:r>
          </a:p>
          <a:p>
            <a:pPr>
              <a:defRPr/>
            </a:pPr>
            <a:r>
              <a:rPr lang="ar-001">
                <a:latin typeface="Arial"/>
                <a:cs typeface="Arial"/>
              </a:rPr>
              <a:t> </a:t>
            </a:r>
          </a:p>
          <a:p>
            <a:pPr>
              <a:defRPr/>
            </a:pPr>
            <a:r>
              <a:rPr lang="ar-001" i="1">
                <a:latin typeface="Arial"/>
                <a:cs typeface="Arial"/>
              </a:rPr>
              <a:t>[ملاحظة للمنسق: تفقد كل مجموعة متبقية بعد الانتهاء من المجموعة رقم 1.]</a:t>
            </a:r>
          </a:p>
        </p:txBody>
      </p:sp>
      <p:sp>
        <p:nvSpPr>
          <p:cNvPr id="4" name="Slide Number Placeholder 3">
            <a:extLst>
              <a:ext uri="{FF2B5EF4-FFF2-40B4-BE49-F238E27FC236}">
                <a16:creationId xmlns:a16="http://schemas.microsoft.com/office/drawing/2014/main" id="{E53A24AC-23BB-B5D8-6FA7-700320B36F29}"/>
              </a:ext>
            </a:extLst>
          </p:cNvPr>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4073519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لقد خصصنا 20 دقيقة إجمالاً لهذا النشاط - بضع دقائق لشرح الشريحة التالية وتقسيم المشاركين إلى مجموعات، و18 دقيقة للنشاط. حاول أن تكون المجموعات مكونة من 6 إلى 8 مشاركين إن أمكن. ستحتاج المجموعات إلى لوحات عرض أو أوراق كبيرة على طاولاتها. في هذا النشاط، سيكمل المشاركون سيناريو العائق الخاص بهم ثم يعملون على سيناريوهات المجموعات المجاورة].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والآن دعونا ننتقل إلى نشاطنا عن العوائق باستخدام نهج الخمسة أسباب.  سنقوم بنشاط في مجموعات صغيرة للتوصل إلى العوائق التي تستوفي معايير العائق الجيد.</a:t>
            </a:r>
            <a:r>
              <a:rPr lang="ar-001">
                <a:effectLst/>
                <a:latin typeface="Arial"/>
                <a:cs typeface="Arial"/>
              </a:rPr>
              <a:t> سيكون هذا نشاطًا جماعيًا لمدة 15 دقيقة تقريبًا. </a:t>
            </a:r>
          </a:p>
          <a:p>
            <a:endParaRPr lang="en-US">
              <a:effectLst/>
            </a:endParaRPr>
          </a:p>
          <a:p>
            <a:r>
              <a:rPr lang="ar-001">
                <a:effectLst/>
                <a:latin typeface="Arial"/>
                <a:cs typeface="Arial"/>
              </a:rPr>
              <a:t>سنقوم الآن بتقسيمكم إلى [قل عدد المجموعات] مجموعات.تذكروا أنه لا يوجد مُيسّر مُعيّن مُسبقًا لهذا النشاط.  </a:t>
            </a: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panose="020B0604020202020204" pitchFamily="34" charset="0"/>
            </a:endParaRPr>
          </a:p>
          <a:p>
            <a:endParaRPr lang="en-US"/>
          </a:p>
          <a:p>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43299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ستقومون في مجموعاتكم بإجراء تحليل باستخدام نهج الخمسة أسباب للعائق الغامض "تأخيرات في نقل العينات".</a:t>
            </a:r>
          </a:p>
          <a:p>
            <a:endParaRPr lang="en-US">
              <a:latin typeface="Arial"/>
              <a:cs typeface="Arial"/>
            </a:endParaRPr>
          </a:p>
          <a:p>
            <a:r>
              <a:rPr lang="ar-001">
                <a:latin typeface="Arial"/>
                <a:cs typeface="Arial"/>
              </a:rPr>
              <a:t> تخيلوا أن مجموعتكم مسؤولة عن معرفة سبب تأخر العينات. ستجرون مقابلات مع أشخاص مطلعين على هذا الموضوع بهدف تحديد السبب الجذري للمشكلة. اكتبوا "تأخر في نقل العينات" في أعلى لوحة العرض الخاصة بكم. ثم استخدموا خيالكم للتوصل إلى الخطوات اللاحقة لتحليل الخمسة أسباب حتى تستوفون معايير "العائق الجيد". اكتبوا كل خطوة. ليست هناك إجابات صحيحة أو خاطئة. في الواقع، نتوقع أن تنتج كل مجموعة سلسلة مختلفة من الخمسة أسباب. يمكنكم أن تكونوا مبدعين. لا تترددوا في استخدام تجربتكم الخاصة فيما يتعلق بهذا العائق أو معرفتكم بالأماكن التي تعملون فيها. </a:t>
            </a:r>
          </a:p>
          <a:p>
            <a:endParaRPr lang="en-US">
              <a:latin typeface="Arial"/>
              <a:ea typeface="Calibri"/>
              <a:cs typeface="Arial"/>
            </a:endParaRPr>
          </a:p>
          <a:p>
            <a:r>
              <a:rPr lang="ar-001">
                <a:latin typeface="Arial"/>
                <a:cs typeface="Arial"/>
              </a:rPr>
              <a:t>إذا كانت لديكم أي أسئلة، فلا تترددوا في طرحها في لوحة طرح الأفكار والأسئلة. </a:t>
            </a:r>
          </a:p>
          <a:p>
            <a:endParaRPr lang="en-US">
              <a:latin typeface="Arial"/>
              <a:cs typeface="Arial"/>
            </a:endParaRPr>
          </a:p>
          <a:p>
            <a:r>
              <a:rPr lang="ar-001">
                <a:latin typeface="Arial"/>
                <a:cs typeface="Arial"/>
              </a:rPr>
              <a:t>سيكون لديكم 10 دقائق للقيام بذلك. بعد ذلك، ستنتقل كل مجموعة إلى لوحة العرض الخاصة بالمجموعة التالية. سيكون لديكم 7 دقائق للتحقق من تحليل العائق الخاص بهم وفقًا للمعايير الأربعة. إذا كانت لديكم اقتراحات أو تعديلات، يُرجى إضافتها إلى لوحة العرض الخاصة بهم باستخدام قلم تحديد بلون مختلف.  </a:t>
            </a:r>
          </a:p>
          <a:p>
            <a:pPr lvl="1"/>
            <a:endParaRPr lang="en-US">
              <a:latin typeface="Arial"/>
              <a:ea typeface="Calibri"/>
              <a:cs typeface="Arial"/>
            </a:endParaRPr>
          </a:p>
          <a:p>
            <a:pPr algn="just"/>
            <a:r>
              <a:rPr lang="ar-001">
                <a:latin typeface="Arial"/>
                <a:ea typeface="Calibri"/>
                <a:cs typeface="Arial"/>
              </a:rPr>
              <a:t>لن يكون هناك إبلاغ بالنتائج، لكننا سنستخدم لوحات العرض هذه نفسها في النشاط التالي.  </a:t>
            </a: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39579490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a:cs typeface="Arial"/>
              </a:rPr>
              <a:t>[ملاحظة للمنسق: إذا كان هناك وقت لنقاش ختامي مدته 5 دقائق تقريبًا، فضع في اعتبارك استخدام الأسئلة المدرجة هنا كنقاط انطلاق للمناقشة.]</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6218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يجب ألا تتجاوز مدة المناقشة 3 دقائق.</a:t>
            </a:r>
            <a:r>
              <a:rPr lang="ar-001" sz="1200" b="0" i="1">
                <a:latin typeface="Arial"/>
                <a:cs typeface="Arial"/>
              </a:rPr>
              <a:t> شجّع الحضور على المشاركة وانتظر الردود. إذا لم يرفع أحد يده، فقم باستدعاء مشارك أو اثنين </a:t>
            </a:r>
            <a:r>
              <a:rPr lang="ar-001" i="1">
                <a:latin typeface="Arial"/>
                <a:cs typeface="Arial"/>
              </a:rPr>
              <a:t>بلطف</a:t>
            </a:r>
            <a:r>
              <a:rPr lang="ar-001" sz="1200" b="0" i="1">
                <a:latin typeface="Arial"/>
                <a:cs typeface="Arial"/>
              </a:rPr>
              <a:t> لبدء المناقشة. هذا الأمر ضروري، لا سيما في هذه الأسئلة المبكرة، لضبط وتيرة ورشة العمل نحو المشاركة الفعالة</a:t>
            </a:r>
            <a:r>
              <a:rPr lang="ar-001" i="1">
                <a:latin typeface="Arial"/>
                <a:cs typeface="Arial"/>
              </a:rPr>
              <a:t>.]</a:t>
            </a:r>
          </a:p>
          <a:p>
            <a:endParaRPr lang="en-US"/>
          </a:p>
          <a:p>
            <a:r>
              <a:rPr lang="ar-001">
                <a:latin typeface="Arial"/>
                <a:cs typeface="Arial"/>
              </a:rPr>
              <a:t> والآن، أريد أن أسمع منكم عن أبرز النقاط التي استفدتموها من أحداث الأمس.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والآن دعونا نلقي نظرة على تحليل الخمسة أسباب المتعلق برصد تفشي الأمراض والاستجابة لها، مع التركيز على موضوع تأخر نقل العينات نفسه.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a:latin typeface="Arial"/>
              <a:cs typeface="Arial"/>
            </a:endParaRPr>
          </a:p>
          <a:p>
            <a:r>
              <a:rPr lang="ar-001">
                <a:latin typeface="Arial"/>
                <a:cs typeface="Arial"/>
              </a:rPr>
              <a:t>لماذا حدث تأخير في نقل العينات؟ بسبب عدم وجود حزم باردة لشحن العينات.  </a:t>
            </a:r>
          </a:p>
          <a:p>
            <a:endParaRPr lang="en-US">
              <a:latin typeface="Arial"/>
              <a:cs typeface="Arial"/>
            </a:endParaRPr>
          </a:p>
          <a:p>
            <a:r>
              <a:rPr lang="ar-001">
                <a:latin typeface="Arial"/>
                <a:cs typeface="Arial"/>
              </a:rPr>
              <a:t>[انقر]</a:t>
            </a:r>
            <a:br>
              <a:rPr lang="ar-001">
                <a:latin typeface="Arial"/>
                <a:cs typeface="Arial"/>
              </a:rPr>
            </a:br>
            <a:endParaRPr lang="ar-001">
              <a:latin typeface="Arial"/>
              <a:cs typeface="Arial"/>
            </a:endParaRPr>
          </a:p>
          <a:p>
            <a:r>
              <a:rPr lang="ar-001">
                <a:latin typeface="Arial"/>
                <a:cs typeface="Arial"/>
              </a:rPr>
              <a:t>لماذا؟ لأنه لم تتم إعادة تعبئة الحزم الباردة.  </a:t>
            </a:r>
          </a:p>
          <a:p>
            <a:endParaRPr lang="en-US">
              <a:latin typeface="Arial"/>
              <a:cs typeface="Arial"/>
            </a:endParaRPr>
          </a:p>
          <a:p>
            <a:r>
              <a:rPr lang="ar-001">
                <a:latin typeface="Arial"/>
                <a:cs typeface="Arial"/>
              </a:rPr>
              <a:t>[انقر]</a:t>
            </a:r>
            <a:br>
              <a:rPr lang="ar-001">
                <a:latin typeface="Arial"/>
                <a:cs typeface="Arial"/>
              </a:rPr>
            </a:br>
            <a:endParaRPr lang="ar-001">
              <a:latin typeface="Arial"/>
              <a:cs typeface="Arial"/>
            </a:endParaRPr>
          </a:p>
          <a:p>
            <a:r>
              <a:rPr lang="ar-001">
                <a:latin typeface="Arial"/>
                <a:cs typeface="Arial"/>
              </a:rPr>
              <a:t>لماذا؟ لأنه لم يتم تقديم طلب لإعادة التوريد.  </a:t>
            </a:r>
          </a:p>
          <a:p>
            <a:endParaRPr lang="en-US">
              <a:latin typeface="Arial"/>
              <a:cs typeface="Arial"/>
            </a:endParaRPr>
          </a:p>
          <a:p>
            <a:r>
              <a:rPr lang="ar-001">
                <a:latin typeface="Arial"/>
                <a:cs typeface="Arial"/>
              </a:rPr>
              <a:t>[انقر]</a:t>
            </a:r>
            <a:br>
              <a:rPr lang="ar-001">
                <a:latin typeface="Arial"/>
                <a:cs typeface="Arial"/>
              </a:rPr>
            </a:br>
            <a:endParaRPr lang="ar-001">
              <a:latin typeface="Arial"/>
              <a:cs typeface="Arial"/>
            </a:endParaRPr>
          </a:p>
          <a:p>
            <a:r>
              <a:rPr lang="ar-001">
                <a:latin typeface="Arial"/>
                <a:cs typeface="Arial"/>
              </a:rPr>
              <a:t>لماذا؟ لأنه لا توجد آلية لمراقبة هذا النوع من الإمدادات.  </a:t>
            </a:r>
          </a:p>
          <a:p>
            <a:endParaRPr lang="en-US">
              <a:latin typeface="Arial"/>
              <a:cs typeface="Arial"/>
            </a:endParaRPr>
          </a:p>
          <a:p>
            <a:r>
              <a:rPr lang="ar-001">
                <a:latin typeface="Arial"/>
                <a:cs typeface="Arial"/>
              </a:rPr>
              <a:t>[انقر]</a:t>
            </a:r>
            <a:br>
              <a:rPr lang="ar-001">
                <a:latin typeface="Arial"/>
                <a:cs typeface="Arial"/>
              </a:rPr>
            </a:br>
            <a:endParaRPr lang="ar-001">
              <a:latin typeface="Arial"/>
              <a:cs typeface="Arial"/>
            </a:endParaRPr>
          </a:p>
          <a:p>
            <a:r>
              <a:rPr lang="ar-001">
                <a:latin typeface="Arial"/>
                <a:cs typeface="Arial"/>
              </a:rPr>
              <a:t>لماذا؟ لأنه لم تكن هناك إجراءات تشغيل قياسية لتوجيه العمل</a:t>
            </a:r>
          </a:p>
          <a:p>
            <a:endParaRPr lang="en-US">
              <a:latin typeface="Arial"/>
              <a:cs typeface="Arial"/>
            </a:endParaRPr>
          </a:p>
          <a:p>
            <a:r>
              <a:rPr lang="ar-001">
                <a:latin typeface="Arial"/>
                <a:cs typeface="Arial"/>
              </a:rPr>
              <a:t>[انقر]</a:t>
            </a:r>
          </a:p>
          <a:p>
            <a:br>
              <a:rPr lang="ar-001">
                <a:latin typeface="Arial"/>
                <a:cs typeface="Arial"/>
              </a:rPr>
            </a:br>
            <a:r>
              <a:rPr lang="ar-001">
                <a:latin typeface="Arial"/>
                <a:cs typeface="Arial"/>
              </a:rPr>
              <a:t>ومن هنا يمكننا الوصول إلى عائق يحدد السبب الجذري وقابل لاتخاذ إجراء بشأنه، ما يسمح لنا باقتراح إجراءات تصحيحية، مثل وجود إجراءات تشغيل قياسية لمثل هذه المواقف.  </a:t>
            </a:r>
          </a:p>
          <a:p>
            <a:endParaRPr lang="en-US">
              <a:latin typeface="Arial"/>
              <a:cs typeface="Arial"/>
            </a:endParaRPr>
          </a:p>
          <a:p>
            <a:endParaRPr lang="en-US">
              <a:latin typeface="Arial"/>
              <a:cs typeface="Arial"/>
            </a:endParaRPr>
          </a:p>
          <a:p>
            <a:endParaRPr lang="en-US">
              <a:latin typeface="Arial"/>
              <a:cs typeface="Arial"/>
            </a:endParaRPr>
          </a:p>
          <a:p>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09805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والآن دعونا نأخذ لحظة للتركيز على العوامل الممكّنة. كما ذكرت سابقًا، فإن جمع المعلومات عن العوامل الممكّنة خلال جميع مراحل 7-1-7 الثلاث يمكن أن ينتج عنه معلومات قيمة.  </a:t>
            </a:r>
          </a:p>
          <a:p>
            <a:endParaRPr lang="en-US"/>
          </a:p>
          <a:p>
            <a:r>
              <a:rPr lang="ar-001">
                <a:latin typeface="Arial"/>
                <a:cs typeface="Arial"/>
              </a:rPr>
              <a:t>[انقر]</a:t>
            </a:r>
          </a:p>
          <a:p>
            <a:endParaRPr lang="en-US"/>
          </a:p>
          <a:p>
            <a:r>
              <a:rPr lang="ar-001">
                <a:latin typeface="Arial"/>
                <a:cs typeface="Arial"/>
              </a:rPr>
              <a:t>تُظهر العوامل الممكّنة ما هو ناجح في النظام، وما يمكن تحقيقه عندما يعمل النظام بشكل جيد. تذكروا مثال الدفتيريا الذي ذكرناه سابقًا.  بينما استغرقت عملية الرصد 199 يومًا في الولاية 1، فقد استغرقت يومًا واحدًا فقط في الولاية 2. ما الذي مكّن الرصد السريع في الولاية الثانية، وهل يمكن استخدام هذه النتائج للمساعدة على تحسين أداء الرصد في الولاية الأولى وفي أماكن أخرى؟ من ناحية أخرى، استغرقت عملية الإبلاغ 109 يومًا في الولاية 2، ولكن يومًا واحدًا فقط في الولاية 1. إن تحديد العوامل التي مكنت الإبلاغ في يوم واحد في الولاية 1 يمكن أن يكون مفيدًا تمامًا مثل تحديد العائق الذي أدى إلى التأخير في الولاية 2.  </a:t>
            </a:r>
            <a:br>
              <a:rPr lang="ar-001"/>
            </a:br>
            <a:endParaRPr lang="ar-001"/>
          </a:p>
          <a:p>
            <a:r>
              <a:rPr lang="ar-001">
                <a:latin typeface="Arial"/>
                <a:cs typeface="Arial"/>
              </a:rPr>
              <a:t>[انقر]</a:t>
            </a:r>
          </a:p>
          <a:p>
            <a:endParaRPr lang="en-US"/>
          </a:p>
          <a:p>
            <a:r>
              <a:rPr lang="ar-001">
                <a:latin typeface="Arial"/>
                <a:cs typeface="Arial"/>
              </a:rPr>
              <a:t>يمكنكم استخدام نهج الخمسة أسباب للعوامل الممكّنة أيضًا. ما السبب الجذري لهذا النجاح؟ يُعد توثيق ذلك أمرًا مهمًا لأي بلد أو ولاية قضائية من أجل بناء قاعدة أدلة بما ينجح وسبب نجاحه.  </a:t>
            </a:r>
          </a:p>
          <a:p>
            <a:endParaRPr lang="en-US"/>
          </a:p>
          <a:p>
            <a:r>
              <a:rPr lang="ar-001">
                <a:latin typeface="Arial"/>
                <a:cs typeface="Arial"/>
              </a:rPr>
              <a:t>يُعد استخدام نهج الخمسة أسباب للعوامل الممكّنة مفيدًا أيضًا لأنه يمكن أن يساعد على تحديد ما إذا كانت السرعة ناتجة عن أداء النظام القوي أو بمحض الصدفة.  لقد رأينا ولايات قضائية أدركت أن سرعة رصدها أو إبلاغها أو استجابتها المبكرة لتفشي مرض معين كانت بسبب الحظ، وحددت إجراءات للتأكد من أن السرعة ناتجة عن عمل النظام بشكل جيد وليست بمحض الصدفة.  </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[انقر]</a:t>
            </a:r>
          </a:p>
          <a:p>
            <a:endParaRPr lang="en-US"/>
          </a:p>
          <a:p>
            <a:r>
              <a:rPr lang="ar-001">
                <a:latin typeface="Arial"/>
                <a:cs typeface="Arial"/>
              </a:rPr>
              <a:t>على الرغم من سهولة التركيز على العوائق في غاية 7-1-7، فمن المفيد والضروري التأكد منذ البداية من أن تحديد العوامل الممكّنة هو جزء أساسي من عملية 7-1-7.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924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buNone/>
            </a:pPr>
            <a:r>
              <a:rPr lang="ar-001" b="0" i="1" u="none" strike="noStrike">
                <a:solidFill>
                  <a:srgbClr val="000000"/>
                </a:solidFill>
                <a:effectLst/>
                <a:latin typeface="Arial" panose="020B0604020202020204" pitchFamily="34" charset="0"/>
              </a:rPr>
              <a:t>[ملاحظة للمنسق: يجب ألا تتجاوز مدة المناقشة 3 دقائق]</a:t>
            </a: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u="none" strike="noStrike">
                <a:solidFill>
                  <a:srgbClr val="000000"/>
                </a:solidFill>
                <a:effectLst/>
                <a:latin typeface="Arial" panose="020B0604020202020204" pitchFamily="34" charset="0"/>
              </a:rPr>
              <a:t>لنتوقف لبرهة لإجراء مناقشة قصيرة. </a:t>
            </a:r>
            <a:r>
              <a:rPr lang="ar-001" b="0" i="0">
                <a:solidFill>
                  <a:srgbClr val="444444"/>
                </a:solidFill>
                <a:effectLst/>
                <a:latin typeface="Arial" panose="020B0604020202020204" pitchFamily="34" charset="0"/>
              </a:rPr>
              <a:t>​</a:t>
            </a:r>
          </a:p>
          <a:p>
            <a:pPr algn="r" rtl="1" fontAlgn="base">
              <a:buNone/>
            </a:pPr>
            <a:r>
              <a:rPr lang="ar-001" b="0" i="0">
                <a:solidFill>
                  <a:srgbClr val="444444"/>
                </a:solidFill>
                <a:effectLst/>
                <a:latin typeface="Arial" panose="020B0604020202020204" pitchFamily="34" charset="0"/>
              </a:rPr>
              <a:t>​</a:t>
            </a:r>
          </a:p>
          <a:p>
            <a:r>
              <a:rPr lang="ar-001" sz="1200">
                <a:latin typeface="Arial"/>
                <a:cs typeface="Arial"/>
              </a:rPr>
              <a:t>نوصي باستخدام الجلسات التشاركية لاستعراض ومناقشة بيانات غاية 7-1-7 بالإضافة إلى العوائق والعوامل الممكّنة وأسبابها الجذرية. </a:t>
            </a:r>
          </a:p>
          <a:p>
            <a:pPr algn="r" rtl="1" fontAlgn="base">
              <a:buNone/>
            </a:pPr>
            <a:r>
              <a:rPr lang="ar-001" b="0" i="0">
                <a:solidFill>
                  <a:srgbClr val="444444"/>
                </a:solidFill>
                <a:effectLst/>
                <a:latin typeface="Arial" panose="020B0604020202020204" pitchFamily="34" charset="0"/>
              </a:rPr>
              <a:t>​</a:t>
            </a:r>
          </a:p>
          <a:p>
            <a:r>
              <a:rPr lang="ar-001" sz="1200">
                <a:latin typeface="Arial"/>
                <a:cs typeface="Arial"/>
              </a:rPr>
              <a:t>من برأيكم ينبغي أن يشارك في تحديد العوائق والعوامل الممكّنة والأسباب الجذرية؟</a:t>
            </a:r>
          </a:p>
          <a:p>
            <a:pPr algn="r" rtl="1" fontAlgn="base"/>
            <a:r>
              <a:rPr lang="ar-001" b="0" i="0">
                <a:solidFill>
                  <a:srgbClr val="444444"/>
                </a:solidFill>
                <a:effectLst/>
                <a:latin typeface="Arial" panose="020B0604020202020204" pitchFamily="34" charset="0"/>
              </a:rPr>
              <a:t>​</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4099705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عدّل الوقت في النقطة العلوية إذا كان مختلفًا عن الساعة 13:00]</a:t>
            </a:r>
          </a:p>
          <a:p>
            <a:endParaRPr lang="en-US"/>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أتمنى أن تكونوا قد استمتعتم بالجلسة الصباحية. سنأخذ استراحة غداء الآن. يُرجى العودة فورًا في موعد أقصاه الساعة [</a:t>
            </a:r>
            <a:r>
              <a:rPr lang="ar-001" i="1">
                <a:latin typeface="Arial"/>
                <a:cs typeface="Arial"/>
              </a:rPr>
              <a:t>الواحدة ظهرًا (أو أي وقت آخر</a:t>
            </a:r>
            <a:r>
              <a:rPr lang="ar-001">
                <a:latin typeface="Arial"/>
                <a:cs typeface="Arial"/>
              </a:rPr>
              <a:t>)].  </a:t>
            </a:r>
          </a:p>
          <a:p>
            <a:pPr>
              <a:defRPr/>
            </a:pPr>
            <a:br>
              <a:rPr lang="ar-001"/>
            </a:br>
            <a:r>
              <a:rPr lang="ar-001">
                <a:latin typeface="Arial"/>
                <a:cs typeface="Arial"/>
              </a:rPr>
              <a:t>ولا تنسوا أيضًا لوحة طرح الأفكار والأسئلة. يُرجى إضافة أي أسئلة لديكم بشأن غاية 7-1-7 في لوحة طرح الأفكار والأسئلة. سنجيب عن أسئلتكم مباشرة بعد الغداء وفي وقت لاحق من اليوم.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ar-001" i="1">
                <a:latin typeface="Arial"/>
                <a:cs typeface="Arial"/>
              </a:rPr>
              <a:t>[ملاحظة للمنسق: لقد قمنا بتضمين نشاط تمهيدي كاستراحة حركية. نوصي بطلب التطوع من أحد المشاركين مسبقًا لقيادة الاستراحة الحركية. يمكن أن يكون النشاط رقصة (يمكن عرض مقاطع فيديو رقص على الإنترنت ليتابعها المشاركون)، أو استراحة للتمدد، أو أي نوع آخر من الحركة. لا تتردد في تعديل النص بما يتناسب مع سياقك].</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ar-001" i="1">
                <a:latin typeface="Arial"/>
                <a:cs typeface="Arial"/>
              </a:rPr>
              <a:t>[ملاحظة للمنسق: أعط الأولوية هنا للإجابة عن الأسئلة التي طرحها المشاركون خلال الجلسة الصباحية.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شريحة واحدة يمكنك استخدامها مع الأسئلة الشائعة في حالة عدم وجود أسئلة أو وجود عدد قليل منها في لوحة طرح الأفكار والأسئلة].</a:t>
            </a:r>
          </a:p>
          <a:p>
            <a:endParaRPr lang="en-US"/>
          </a:p>
          <a:p>
            <a:r>
              <a:rPr lang="ar-001">
                <a:latin typeface="Arial"/>
                <a:cs typeface="Arial"/>
              </a:rPr>
              <a:t> والآن دعونا نستعرض بعض الأسئلة التي طرحتموها في لوحة طرح الأفكار والأسئلة أو التي سمعناها في أثناء المناقشات.</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ar-001" i="1" u="none" strike="noStrike">
                <a:solidFill>
                  <a:srgbClr val="000000"/>
                </a:solidFill>
                <a:effectLst/>
                <a:latin typeface="Arial"/>
                <a:cs typeface="Arial"/>
              </a:rPr>
              <a:t>[</a:t>
            </a:r>
            <a:r>
              <a:rPr lang="ar-001" i="1">
                <a:solidFill>
                  <a:srgbClr val="000000"/>
                </a:solidFill>
                <a:latin typeface="Arial"/>
                <a:cs typeface="Arial"/>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endParaRPr lang="en-US">
              <a:solidFill>
                <a:srgbClr val="000000"/>
              </a:solidFill>
            </a:endParaRPr>
          </a:p>
          <a:p>
            <a:r>
              <a:rPr lang="ar-001">
                <a:solidFill>
                  <a:srgbClr val="000000"/>
                </a:solidFill>
              </a:rPr>
              <a:t>دعونا نستعرض بعض الأسئلة الشائعة التي طُرحت في ورش عمل 7-1-7 السابقة.</a:t>
            </a:r>
          </a:p>
          <a:p>
            <a:endParaRPr lang="en-US">
              <a:solidFill>
                <a:srgbClr val="000000"/>
              </a:solidFill>
            </a:endParaRPr>
          </a:p>
          <a:p>
            <a:r>
              <a:rPr lang="ar-001">
                <a:solidFill>
                  <a:srgbClr val="000000"/>
                </a:solidFill>
              </a:rPr>
              <a:t> [انقر]</a:t>
            </a:r>
          </a:p>
          <a:p>
            <a:endParaRPr lang="en-US">
              <a:solidFill>
                <a:srgbClr val="000000"/>
              </a:solidFill>
            </a:endParaRPr>
          </a:p>
          <a:p>
            <a:r>
              <a:rPr lang="ar-001" b="1">
                <a:solidFill>
                  <a:srgbClr val="000000"/>
                </a:solidFill>
                <a:latin typeface="Arial"/>
                <a:cs typeface="Arial"/>
              </a:rPr>
              <a:t>أولاً، هل تاريخ الإبلاغ هو التاريخ الذي تصل فيه المعلومات إلى المستوى الوطني أم المستوى الإقليمي أم المستوى المحلي؟</a:t>
            </a:r>
          </a:p>
          <a:p>
            <a:endParaRPr lang="en-US">
              <a:solidFill>
                <a:srgbClr val="000000"/>
              </a:solidFill>
              <a:latin typeface="Arial"/>
              <a:cs typeface="Arial"/>
            </a:endParaRPr>
          </a:p>
          <a:p>
            <a:r>
              <a:rPr lang="ar-001">
                <a:solidFill>
                  <a:srgbClr val="000000"/>
                </a:solidFill>
                <a:latin typeface="Arial"/>
                <a:cs typeface="Arial"/>
              </a:rPr>
              <a:t>[</a:t>
            </a:r>
            <a:r>
              <a:rPr lang="ar-001" i="0" u="none" strike="noStrike">
                <a:solidFill>
                  <a:srgbClr val="000000"/>
                </a:solidFill>
                <a:effectLst/>
                <a:latin typeface="Arial"/>
                <a:cs typeface="Arial"/>
              </a:rPr>
              <a:t>الإجابة</a:t>
            </a:r>
            <a:r>
              <a:rPr lang="ar-001">
                <a:solidFill>
                  <a:srgbClr val="000000"/>
                </a:solidFill>
                <a:latin typeface="Arial"/>
                <a:cs typeface="Arial"/>
              </a:rPr>
              <a:t>] </a:t>
            </a:r>
            <a:r>
              <a:rPr lang="ar-001">
                <a:solidFill>
                  <a:srgbClr val="000000"/>
                </a:solidFill>
              </a:rPr>
              <a:t>تاريخ الإبلاغ هو التاريخ الذي تصل فيه المعلومات إلى أول هيئة صحة عامة مسؤولة عن اتخاذ الإجراءات اللازمة. سيعتمد هذا على كيفية تنظيم الحكم في البلد/الولاية القضائية. في كثير من الحالات، يكون ذلك على المستوى المحلي/مستوى المقاطعة. في بعض الحالات، قد يصل الأمر مباشرة إلى المستوى الوطني.  </a:t>
            </a:r>
          </a:p>
          <a:p>
            <a:br>
              <a:rPr lang="ar-001">
                <a:solidFill>
                  <a:srgbClr val="000000"/>
                </a:solidFill>
              </a:rPr>
            </a:br>
            <a:r>
              <a:rPr lang="ar-001">
                <a:solidFill>
                  <a:srgbClr val="000000"/>
                </a:solidFill>
              </a:rPr>
              <a:t>[انقر]</a:t>
            </a:r>
          </a:p>
          <a:p>
            <a:endParaRPr lang="en-US">
              <a:solidFill>
                <a:srgbClr val="000000"/>
              </a:solidFill>
            </a:endParaRPr>
          </a:p>
          <a:p>
            <a:r>
              <a:rPr lang="ar-001" b="1">
                <a:solidFill>
                  <a:srgbClr val="000000"/>
                </a:solidFill>
                <a:latin typeface="Arial"/>
                <a:cs typeface="Arial"/>
              </a:rPr>
              <a:t>التالي، ماذا لو قام طبيب بتحديد حالة مشتبه بها لأحد الأمراض الواجب الإبلاغ عنها، ولكن تبين أن المريض مصاب بمرض آخر يستوجب الإبلاغ عنه؟</a:t>
            </a:r>
          </a:p>
          <a:p>
            <a:endParaRPr lang="en-US">
              <a:solidFill>
                <a:srgbClr val="000000"/>
              </a:solidFill>
            </a:endParaRPr>
          </a:p>
          <a:p>
            <a:r>
              <a:rPr lang="ar-001">
                <a:solidFill>
                  <a:srgbClr val="000000"/>
                </a:solidFill>
              </a:rPr>
              <a:t>[الإجابة] يُعتبر التاريخ الذي حدد فيه الطبيب حالة مشتبه بها تستوفي تعريف الإبلاغ هو تاريخ الرصد. لا يهم إذا تبين أن السبب الحقيقي مختلف عما كان مشتبهًا به في البداية. ويشمل ذلك أي نوع من أنواع مجموعات الأمراض التي تستوفي إرشادات الإبلاغ، بما في ذلك تلك التي لم يُعرف سببها. </a:t>
            </a:r>
          </a:p>
          <a:p>
            <a:r>
              <a:rPr lang="ar-001">
                <a:solidFill>
                  <a:srgbClr val="000000"/>
                </a:solidFill>
                <a:latin typeface="Arial"/>
                <a:cs typeface="Arial"/>
              </a:rPr>
              <a:t> </a:t>
            </a:r>
          </a:p>
          <a:p>
            <a:pPr>
              <a:defRPr/>
            </a:pPr>
            <a:r>
              <a:rPr lang="ar-001">
                <a:latin typeface="Arial"/>
                <a:cs typeface="Arial"/>
              </a:rPr>
              <a:t>[انقر]</a:t>
            </a:r>
          </a:p>
          <a:p>
            <a:pPr>
              <a:defRPr/>
            </a:pPr>
            <a:endParaRPr lang="en-US">
              <a:latin typeface="Arial"/>
              <a:cs typeface="Arial"/>
            </a:endParaRPr>
          </a:p>
          <a:p>
            <a:pPr>
              <a:defRPr/>
            </a:pPr>
            <a:r>
              <a:rPr lang="ar-001" b="1">
                <a:latin typeface="Arial"/>
                <a:cs typeface="Arial"/>
              </a:rPr>
              <a:t> وأخيرًا، ماذا تفعل إذا اكتملت جميع عناصر إجراءات الاستجابة الفعالة باستثناء عنصر واحد سريعًا، لنقل في غضون 5 أيام، ولكن اكتمل العنصر المتبقي متأخرًا كثيرًا، لنقل في اليوم الثلاثين؟</a:t>
            </a:r>
          </a:p>
          <a:p>
            <a:pPr>
              <a:defRPr/>
            </a:pPr>
            <a:endParaRPr lang="en-US"/>
          </a:p>
          <a:p>
            <a:pPr>
              <a:defRPr/>
            </a:pPr>
            <a:r>
              <a:rPr lang="ar-001"/>
              <a:t>[الإجابة] العامل الحاسم هو تحديد ما إذا كان من المفترض اتخاذ الإجراء الذي تم في اليوم الثلاثين كجزء من الاستجابة المبكرة. في بعض الأحيان، قد لا يكون أحد إجراءات الاستجابة الفعالة مناسبًا للاستجابة الأولية، ولكنه قد يصبح مناسبًا في وقت لاحق بعد أن يتغير الحدث أو ينتشر المرض. الأمر متروك لأصحاب المصلحة لتحديد، بناءً على حكمهم المهني، ما إذا كان ينبغي اتخاذ إجراء ما كجزء من الاستجابة المبكرة أو ما إذا كان هذا الإجراء غير قابل للتطبيق في البداية.إذا كان من المفترض اتخاذ الإجراء المكتمل في اليوم الثلاثين كجزء من الاستجابة المبكرة، فسيكون من المناسب تسجيل 30 يومًا كمحطة رئيسية لإتمام إجراءات الاستجابة المبكرة. أما إذا لم يكن اتخاذ الإجراء المكتمل في اليوم الثلاثين مناسبًا كجزء من الاستجابة المبكرة، ولكنه أصبح ضروريًا لاحقًا، فسيكون من المناسب تسجيل آخر تاريخ لإجراءات الاستجابة المبكرة الأخرى ذات الصلة (على سبيل المثال، 5 في هذه الحالة).</a:t>
            </a:r>
          </a:p>
          <a:p>
            <a:pPr>
              <a:defRPr/>
            </a:pPr>
            <a:br>
              <a:rPr lang="ar-001"/>
            </a:br>
            <a:endParaRPr lang="ar-001"/>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66</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والآن بعد أن نظرنا في كيفية تحديد العوائق والعوامل الممكّنة، دعونا ننتقل إلى الخطوة التالية المتمثلة في تحديد الإجراءات الفورية وطويلة الأمد.</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69190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DAAAC-EE9F-C7D1-EC4A-543499B3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9DB74-0B43-E878-99F7-FBF8AF897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765F-0BD8-9A70-BE98-7288DBCA2F43}"/>
              </a:ext>
            </a:extLst>
          </p:cNvPr>
          <p:cNvSpPr>
            <a:spLocks noGrp="1"/>
          </p:cNvSpPr>
          <p:nvPr>
            <p:ph type="body" idx="1"/>
          </p:nvPr>
        </p:nvSpPr>
        <p:spPr/>
        <p:txBody>
          <a:bodyPr/>
          <a:lstStyle/>
          <a:p>
            <a:pPr algn="just"/>
            <a:r>
              <a:rPr lang="ar-001"/>
              <a:t>دعونا نراجع تعريفَي الإجراءات الفورية وطويلة الأمد مرة أخرى.  عندما تسمعون مصطلح إجراءات 717 الفورية، فهو يعني الإجراءات </a:t>
            </a:r>
            <a:r>
              <a:rPr kumimoji="0" lang="ar-001" sz="1200" b="0" i="0" u="none" strike="noStrike" cap="none" normalizeH="0" baseline="0" noProof="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التي يمكن اتخاذها فورًا باستخدام الموارد الحالية من الأموال والموظفين والبرامج.  الإجراءات الطويلة الأمد </a:t>
            </a:r>
            <a:r>
              <a:rPr kumimoji="0" lang="ar-001" sz="1200" b="0" i="0" u="none" strike="noStrike" cap="none" normalizeH="0" baseline="0" noProof="0">
                <a:ln>
                  <a:noFill/>
                </a:ln>
                <a:solidFill>
                  <a:prstClr val="black">
                    <a:lumMod val="65000"/>
                    <a:lumOff val="35000"/>
                  </a:prstClr>
                </a:solidFill>
                <a:effectLst/>
                <a:uLnTx/>
                <a:uFillTx/>
                <a:latin typeface="Arial"/>
                <a:ea typeface="+mn-ea"/>
                <a:cs typeface="Arial"/>
              </a:rPr>
              <a:t>تتطلب موارد إضافية أو </a:t>
            </a:r>
            <a:r>
              <a:rPr lang="ar-001" sz="1200">
                <a:solidFill>
                  <a:prstClr val="black">
                    <a:lumMod val="65000"/>
                    <a:lumOff val="35000"/>
                  </a:prstClr>
                </a:solidFill>
                <a:latin typeface="Arial"/>
                <a:cs typeface="Arial"/>
              </a:rPr>
              <a:t>توظيفًا</a:t>
            </a:r>
            <a:r>
              <a:rPr kumimoji="0" lang="ar-001" sz="1200" b="0" i="0" u="none" strike="noStrike" cap="none" normalizeH="0" baseline="0" noProof="0">
                <a:ln>
                  <a:noFill/>
                </a:ln>
                <a:solidFill>
                  <a:prstClr val="black">
                    <a:lumMod val="65000"/>
                    <a:lumOff val="35000"/>
                  </a:prstClr>
                </a:solidFill>
                <a:effectLst/>
                <a:uLnTx/>
                <a:uFillTx/>
                <a:latin typeface="Arial"/>
                <a:cs typeface="Arial"/>
              </a:rPr>
              <a:t> زائدًا وقد تحتاج إلى مشاركة مستويات حكومية مختلفة أو شركاء خارجيين.</a:t>
            </a:r>
            <a:r>
              <a:rPr lang="ar-001" sz="1200">
                <a:solidFill>
                  <a:prstClr val="black">
                    <a:lumMod val="65000"/>
                    <a:lumOff val="35000"/>
                  </a:prstClr>
                </a:solidFill>
                <a:latin typeface="Arial"/>
                <a:cs typeface="Arial"/>
              </a:rPr>
              <a:t>  </a:t>
            </a:r>
          </a:p>
          <a:p>
            <a:pPr algn="just"/>
            <a:endParaRPr lang="en-US" sz="1200">
              <a:solidFill>
                <a:prstClr val="black">
                  <a:lumMod val="65000"/>
                  <a:lumOff val="35000"/>
                </a:prstClr>
              </a:solidFill>
              <a:latin typeface="Arial"/>
              <a:cs typeface="Arial"/>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ar-001" b="0" i="0" u="none" strike="noStrike">
                <a:solidFill>
                  <a:srgbClr val="000000"/>
                </a:solidFill>
                <a:effectLst/>
                <a:latin typeface="Arial" panose="020B0604020202020204" pitchFamily="34" charset="0"/>
              </a:rPr>
              <a:t>[انقر]</a:t>
            </a:r>
            <a:r>
              <a:rPr lang="ar-001" b="0" i="0">
                <a:solidFill>
                  <a:srgbClr val="444444"/>
                </a:solidFill>
                <a:effectLst/>
                <a:latin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a:ea typeface="+mn-ea"/>
              <a:cs typeface="Arial"/>
            </a:endParaRPr>
          </a:p>
          <a:p>
            <a:pPr marL="0" marR="0" lvl="0" indent="0" algn="r" defTabSz="914400" rtl="1" eaLnBrk="1" fontAlgn="base" latinLnBrk="0" hangingPunct="1">
              <a:lnSpc>
                <a:spcPct val="100000"/>
              </a:lnSpc>
              <a:spcBef>
                <a:spcPts val="0"/>
              </a:spcBef>
              <a:spcAft>
                <a:spcPts val="0"/>
              </a:spcAft>
              <a:buClrTx/>
              <a:buSzTx/>
              <a:buFontTx/>
              <a:buNone/>
              <a:tabLst/>
              <a:defRPr/>
            </a:pPr>
            <a:r>
              <a:rPr lang="ar-001" b="0" i="0" u="none" strike="noStrike">
                <a:solidFill>
                  <a:srgbClr val="000000"/>
                </a:solidFill>
                <a:effectLst/>
                <a:latin typeface="Arial" panose="020B0604020202020204" pitchFamily="34" charset="0"/>
              </a:rPr>
              <a:t>وبمجرد تحديد العوائق، يتم تحديد الإجراءات التصحيحية لمعالجة تلك العوائق. </a:t>
            </a:r>
            <a:r>
              <a:rPr lang="ar-001" b="0" i="0">
                <a:solidFill>
                  <a:srgbClr val="444444"/>
                </a:solidFill>
                <a:effectLst/>
                <a:latin typeface="Arial" panose="020B0604020202020204" pitchFamily="34" charset="0"/>
              </a:rPr>
              <a:t>​​</a:t>
            </a:r>
            <a:r>
              <a:rPr lang="ar-001" b="0" i="0" u="none" strike="noStrike">
                <a:solidFill>
                  <a:srgbClr val="000000"/>
                </a:solidFill>
                <a:effectLst/>
                <a:latin typeface="Arial" panose="020B0604020202020204" pitchFamily="34" charset="0"/>
              </a:rPr>
              <a:t> يُعدّ الربط المباشر بين كل إجراء تصحيحي وعائق أمرًا بالغ الأهمية لتعزيز النظم ذات الصلة.</a:t>
            </a:r>
            <a:r>
              <a:rPr lang="ar-001" b="0" i="0">
                <a:solidFill>
                  <a:srgbClr val="444444"/>
                </a:solidFill>
                <a:effectLst/>
                <a:latin typeface="Arial" panose="020B0604020202020204" pitchFamily="34" charset="0"/>
              </a:rPr>
              <a:t> ​</a:t>
            </a:r>
          </a:p>
          <a:p>
            <a:pPr algn="l" rtl="0" fontAlgn="base">
              <a:buNone/>
            </a:pPr>
            <a:endParaRPr lang="en-US" b="0" i="0">
              <a:solidFill>
                <a:srgbClr val="444444"/>
              </a:solidFill>
              <a:effectLst/>
              <a:latin typeface="Calibri" panose="020F0502020204030204" pitchFamily="34" charset="0"/>
            </a:endParaRP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a:solidFill>
                  <a:srgbClr val="444444"/>
                </a:solidFill>
                <a:effectLst/>
                <a:latin typeface="Arial" panose="020B0604020202020204" pitchFamily="34" charset="0"/>
              </a:rPr>
              <a:t>​</a:t>
            </a:r>
          </a:p>
          <a:p>
            <a:pPr algn="r" rtl="1" fontAlgn="base"/>
            <a:r>
              <a:rPr lang="ar-001" b="0" i="0">
                <a:solidFill>
                  <a:srgbClr val="444444"/>
                </a:solidFill>
                <a:effectLst/>
                <a:latin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0F869A-E341-35D6-51DD-AC71B0F86BFB}"/>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246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28016-2F5D-FE56-FE96-D855EF1A3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F4930-24EC-0058-0493-198D2B6EE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9541C-0BD5-D8E7-FE0E-CDBC85071DE8}"/>
              </a:ext>
            </a:extLst>
          </p:cNvPr>
          <p:cNvSpPr>
            <a:spLocks noGrp="1"/>
          </p:cNvSpPr>
          <p:nvPr>
            <p:ph type="body" idx="1"/>
          </p:nvPr>
        </p:nvSpPr>
        <p:spPr/>
        <p:txBody>
          <a:bodyPr/>
          <a:lstStyle/>
          <a:p>
            <a:r>
              <a:rPr lang="ar-001">
                <a:latin typeface="Arial"/>
                <a:cs typeface="Arial"/>
              </a:rPr>
              <a:t>أود أن أغتنم هذه اللحظة لأسلط الضوء على مدى أهمية اختيار الإجراءات الصحيحة لتحسين الأداء. إذا قمتم بجمع معلومات جيدة للغاية واستخدمتموها لإجراء تحليل ممتاز  للعوائق، فإن تحسين الأداء سيتوقف إذا لم تعالج الإجراءات التأخيرات الفعلية أو كانت غير واضحة أو غير قابلة للتنفيذ. قد يبدو اختيار الإجراءات بعناية لمعالجة العوائق بشكل مباشر أمرًا بديهيًا أو سهلاً، لكننا تعلمنا أن القيام بهذه الخطوة سيتطلب تدريبًا وممارسة ويقظة.  </a:t>
            </a:r>
          </a:p>
        </p:txBody>
      </p:sp>
      <p:sp>
        <p:nvSpPr>
          <p:cNvPr id="4" name="Slide Number Placeholder 3">
            <a:extLst>
              <a:ext uri="{FF2B5EF4-FFF2-40B4-BE49-F238E27FC236}">
                <a16:creationId xmlns:a16="http://schemas.microsoft.com/office/drawing/2014/main" id="{742A3FB9-1A41-3605-04D5-25F3C8EC36F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235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ar-001">
                <a:latin typeface="Arial"/>
                <a:cs typeface="Arial"/>
              </a:rPr>
              <a:t>مجرد تذكير سريع بأننا صممنا هذا التدريب ليكون تفاعليًا للغاية، ولذلك نحتاج إلى مشاركتكم الفعالة!</a:t>
            </a:r>
          </a:p>
          <a:p>
            <a:endParaRPr lang="en-US">
              <a:latin typeface="Arial"/>
              <a:cs typeface="Arial"/>
            </a:endParaRPr>
          </a:p>
          <a:p>
            <a:r>
              <a:rPr lang="ar-001">
                <a:latin typeface="Arial"/>
                <a:cs typeface="Arial"/>
              </a:rPr>
              <a:t> لذا نرجو منكم الانضمام إلينا من خلال كونكم متعلمين ومشاركين فاعلين خلال أنشطتنا العملية ومناقشاتنا وجلسات الأسئلة والأجوبة.</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A2E8-0A05-68B5-2856-0505E06BC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A1E86-3858-11E3-65E4-9F0DDFAD5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7A549-03A8-AA0E-6161-201F5D6AF0CC}"/>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إذًا، كيف نحدد الإجراءات بعناية؟  </a:t>
            </a:r>
          </a:p>
          <a:p>
            <a:endParaRPr lang="en-US">
              <a:latin typeface="Arial"/>
              <a:cs typeface="Arial"/>
            </a:endParaRPr>
          </a:p>
          <a:p>
            <a:r>
              <a:rPr lang="ar-001">
                <a:latin typeface="Arial"/>
                <a:cs typeface="Arial"/>
              </a:rPr>
              <a:t>[انقر]</a:t>
            </a:r>
          </a:p>
          <a:p>
            <a:endParaRPr lang="en-US">
              <a:latin typeface="Arial"/>
              <a:cs typeface="Arial"/>
            </a:endParaRPr>
          </a:p>
          <a:p>
            <a:r>
              <a:rPr lang="ar-001">
                <a:latin typeface="Arial"/>
                <a:cs typeface="Arial"/>
              </a:rPr>
              <a:t>نريد التأكد من أن الإجراءات المقترحة تتبع معايير </a:t>
            </a:r>
            <a:r>
              <a:rPr lang="en-US">
                <a:latin typeface="Arial"/>
                <a:cs typeface="Arial"/>
              </a:rPr>
              <a:t>SMART</a:t>
            </a:r>
            <a:r>
              <a:rPr lang="ar-001">
                <a:latin typeface="Arial"/>
                <a:cs typeface="Arial"/>
              </a:rPr>
              <a:t>، أي أنها محددة وقابلة للقياس وقابلة للتحقيق وذات صلة ومحددة زمنيًا. يساعد هذا على التأكد من أنها إجراءات مفيدة، وكذلك أنه يمكنكم تتبعها، وأن هناك جهة مسؤولة عن تلك الإجراءات.  </a:t>
            </a:r>
          </a:p>
          <a:p>
            <a:endParaRPr lang="en-US">
              <a:latin typeface="Arial"/>
              <a:cs typeface="Arial"/>
            </a:endParaRPr>
          </a:p>
          <a:p>
            <a:endParaRPr lang="en-US">
              <a:cs typeface="Arial"/>
            </a:endParaRPr>
          </a:p>
          <a:p>
            <a:r>
              <a:rPr lang="ar-001">
                <a:latin typeface="Arial"/>
                <a:cs typeface="Arial"/>
              </a:rPr>
              <a:t>[انقر]</a:t>
            </a:r>
          </a:p>
          <a:p>
            <a:endParaRPr lang="en-US">
              <a:latin typeface="Arial"/>
              <a:cs typeface="Arial"/>
            </a:endParaRPr>
          </a:p>
          <a:p>
            <a:r>
              <a:rPr lang="ar-001">
                <a:latin typeface="Arial"/>
                <a:cs typeface="Arial"/>
              </a:rPr>
              <a:t>في أداة تقييم غاية 7-1-7، يمكنكم أن تروا في الصورة على اليمين أن لديكم الإجراء، والعائق، والهيئة المسؤولة، وتاريخ البدء المتوخى وتاريخ الانتهاء المتوخى للإجراءات الفورية.</a:t>
            </a:r>
          </a:p>
          <a:p>
            <a:endParaRPr lang="en-US">
              <a:latin typeface="Arial"/>
              <a:cs typeface="Arial"/>
            </a:endParaRPr>
          </a:p>
          <a:p>
            <a:r>
              <a:rPr lang="ar-001">
                <a:latin typeface="Arial"/>
                <a:cs typeface="Arial"/>
              </a:rPr>
              <a:t> بالنسبة إلى صورة الإجراءات طويلة الأمد على اليسار، يوجد عمود لتحديد مواضع الفرص المتاحة للتخطيط والتمويل.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effectLst/>
                <a:latin typeface="Helvetica"/>
                <a:cs typeface="Helvetica"/>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a:defRPr/>
            </a:pPr>
            <a:r>
              <a:rPr lang="ar-001">
                <a:solidFill>
                  <a:srgbClr val="000000"/>
                </a:solidFill>
                <a:effectLst/>
                <a:latin typeface="Helvetica"/>
                <a:cs typeface="Helvetica"/>
              </a:rPr>
              <a:t>لنأخذ مثالاً. </a:t>
            </a:r>
            <a:r>
              <a:rPr lang="ar-001">
                <a:latin typeface="Arial"/>
                <a:cs typeface="Arial"/>
              </a:rPr>
              <a:t>إن تدريب موظفي مركز عمليات الطوارئ هو إجراء غامض. ماذا يمكننا أن نفعل بذلك؟ وكيف يمكن محاسبة أي شخص على ذلك؟ كيف تخططون لذلك؟ سيكون الإجراء الأكثر تحديدًا هو تصميم تدريب وتقديمه لمدة ثلاثة أيام على بروتوكولات إدارة الطوارئ لخمسة موظفين في مركز عمليات الطوارئ بحلول الربع التالي. إنه محدد. ويستخدم أيضًا </a:t>
            </a:r>
            <a:r>
              <a:rPr lang="ar-001">
                <a:solidFill>
                  <a:srgbClr val="000000"/>
                </a:solidFill>
                <a:effectLst/>
                <a:latin typeface="Helvetica"/>
                <a:cs typeface="Helvetica"/>
              </a:rPr>
              <a:t>لغة التخطيط. عندما يكون الإجراء مكتوبًا بشكل جيد، يمكنكم حساب تكلفته دون الحاجة إلى وجود الشخص المسؤول في الخطوط الأمامية أو الشخص التقني في الغرفة. إن وجود إجراءات واضحة للغاية يعني أنه حتى في حالة عدم وجود الشخص الذي كتبها يمكن أن يستمر التخطيط ووضع الميزانية.  </a:t>
            </a:r>
          </a:p>
          <a:p>
            <a:pPr>
              <a:defRPr/>
            </a:pPr>
            <a:endParaRPr lang="en-US">
              <a:solidFill>
                <a:srgbClr val="000000"/>
              </a:solidFill>
              <a:latin typeface="Helvetica"/>
              <a:cs typeface="Helvetica"/>
            </a:endParaRPr>
          </a:p>
          <a:p>
            <a:pPr>
              <a:defRPr/>
            </a:pPr>
            <a:endParaRPr lang="en-US">
              <a:solidFill>
                <a:srgbClr val="000000"/>
              </a:solidFill>
              <a:latin typeface="Helvetica"/>
              <a:cs typeface="Helvetica"/>
            </a:endParaRPr>
          </a:p>
        </p:txBody>
      </p:sp>
      <p:sp>
        <p:nvSpPr>
          <p:cNvPr id="4" name="Slide Number Placeholder 3">
            <a:extLst>
              <a:ext uri="{FF2B5EF4-FFF2-40B4-BE49-F238E27FC236}">
                <a16:creationId xmlns:a16="http://schemas.microsoft.com/office/drawing/2014/main" id="{D2AAFCE5-8BFB-7AAE-743C-C4370630668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92623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D5650-D74B-F21B-0041-F6463315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2DB9B-03CA-FD6B-0486-42AAA2A6CF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6EB68-787A-CCAC-2E37-28C64F1CC254}"/>
              </a:ext>
            </a:extLst>
          </p:cNvPr>
          <p:cNvSpPr>
            <a:spLocks noGrp="1"/>
          </p:cNvSpPr>
          <p:nvPr>
            <p:ph type="body" idx="1"/>
          </p:nvPr>
        </p:nvSpPr>
        <p:spPr/>
        <p:txBody>
          <a:bodyPr/>
          <a:lstStyle/>
          <a:p>
            <a:pPr>
              <a:defRPr/>
            </a:pPr>
            <a:r>
              <a:rPr lang="ar-001" i="1">
                <a:latin typeface="Arial"/>
                <a:cs typeface="Arial"/>
              </a:rPr>
              <a:t>[ملاحظة للمنسق: هذا النشاط، الذي يركز على الإجراءات، يشبه إلى حد كبير النشاط السابق لتصحيح العوائق المكتوبة بشكل سيئ. سيتم تنفيذ الجزء الأول من هذا النشاط في جلسة عامة، وسيتضمن الجزء الثاني العمل ضمن مجموعات صغيرة. لقد خصصنا حوالي 25 دقيقة لهذا النشاط (بضع دقائق لشرح النشاط وتقسيم المشاركين إلى مجموعات + 20 دقيقة للنشاط).. يتضمن هذا النشاط 10 إجراءات، كل منها معروض على شريحة واحدة. تستوفي الخمسة إجراءات الأولى معايير </a:t>
            </a:r>
            <a:r>
              <a:rPr lang="en-US" i="1">
                <a:latin typeface="Arial"/>
                <a:cs typeface="Arial"/>
              </a:rPr>
              <a:t>SMART</a:t>
            </a:r>
            <a:r>
              <a:rPr lang="ar-001" i="1">
                <a:latin typeface="Arial"/>
                <a:cs typeface="Arial"/>
              </a:rPr>
              <a:t>، أما الإجراءات الخمسة الثانية لا تستوفيها. في الجزء الأول من هذا النشاط، في الجلسة العامة، ستتناول سريعًا كل إجراء وتطلب من المشاركين رفع أيديهم إذا كانوا يعتقدون أن الإجراء يفي بمعايير </a:t>
            </a:r>
            <a:r>
              <a:rPr lang="en-US" i="1">
                <a:latin typeface="Arial"/>
                <a:cs typeface="Arial"/>
              </a:rPr>
              <a:t>SMART</a:t>
            </a:r>
            <a:r>
              <a:rPr lang="ar-001" i="1">
                <a:latin typeface="Arial"/>
                <a:cs typeface="Arial"/>
              </a:rPr>
              <a:t>. بالنسبة إلى الخمسة الأولى، ينبغي عليهم أن يقولوا نعم، وإذا لم يفعلوا، فبادر سريعًا إلى توجيه المحادثة لشرح سبب استيفاء الإجراء للمعايير. سيستغرق هذا حوالي 5 دقائق. الجزء التالي سيكون في مجموعات صغيرة - حاول أن تتكون المجموعات من 6 إلى 8 مشاركين إن أمكن. ستختار كل مجموعة بعد ذلك أحد الإجراءات الخمسة المكتوبة بشكل سيئ وتحدد الخطأ في الإجراء وكيف يمكن تصحيحه. ستقدم كل منها تقريرًا لمدة دقيقة واحدة. عيّن واحدًا من الإجراءات الخمسة لكل مجموعة. يمكن تعيين الإجراء نفسه إلى أكثر من مجموعة إذا كان هناك أكثر من 5 مجموعات؛ أما إذا كان هناك أقل من 5 مجموعات، فيمكنك تخطي بعض الإجراءات الخمس أو تعيين أكثر من إجراء لكل مجموعة.]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Calibri"/>
                <a:ea typeface="Calibri"/>
                <a:cs typeface="Calibri"/>
              </a:rPr>
              <a:t>سنمارس الآن نشاطًا سريعًا للمساعدة على جعل ما تعلمناه عن معايير </a:t>
            </a:r>
            <a:r>
              <a:rPr lang="en-US">
                <a:latin typeface="Calibri"/>
                <a:ea typeface="Calibri"/>
                <a:cs typeface="Calibri"/>
              </a:rPr>
              <a:t>SMART</a:t>
            </a:r>
            <a:r>
              <a:rPr lang="ar-001">
                <a:latin typeface="Calibri"/>
                <a:ea typeface="Calibri"/>
                <a:cs typeface="Calibri"/>
              </a:rPr>
              <a:t> للإجراءات أكثر واقعية.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a:extLst>
              <a:ext uri="{FF2B5EF4-FFF2-40B4-BE49-F238E27FC236}">
                <a16:creationId xmlns:a16="http://schemas.microsoft.com/office/drawing/2014/main" id="{519346FF-6AAB-9BE0-AC95-F04865C2E17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64826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E1CD5-D143-BBD0-D809-1284A5FA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806D7-791A-643C-9811-04951BD8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625E3-964F-0328-5BE1-F850B489E829}"/>
              </a:ext>
            </a:extLst>
          </p:cNvPr>
          <p:cNvSpPr>
            <a:spLocks noGrp="1"/>
          </p:cNvSpPr>
          <p:nvPr>
            <p:ph type="body" idx="1"/>
          </p:nvPr>
        </p:nvSpPr>
        <p:spPr/>
        <p:txBody>
          <a:bodyPr/>
          <a:lstStyle/>
          <a:p>
            <a:r>
              <a:rPr lang="ar-001">
                <a:latin typeface="Arial"/>
                <a:cs typeface="Arial"/>
              </a:rPr>
              <a:t>هذا النشاط مشابه للنشاط الذي قمنا به بشأن تصحيح العوائق!</a:t>
            </a:r>
          </a:p>
          <a:p>
            <a:r>
              <a:rPr lang="ar-001">
                <a:latin typeface="Arial"/>
                <a:cs typeface="Arial"/>
              </a:rPr>
              <a:t>  </a:t>
            </a:r>
          </a:p>
          <a:p>
            <a:r>
              <a:rPr lang="ar-001">
                <a:latin typeface="Arial"/>
                <a:cs typeface="Arial"/>
              </a:rPr>
              <a:t>في هذا النشاط، سنتناول 10 إجراءات تصحيحية. أولاً، سأستعرض كل إجراء بسرعة.سأقرأ الإجراء في كل شريحة، ثم أطلب منكم رفع أيديكم إذا كنتم تعتقدون أنه يستوفي معايير </a:t>
            </a:r>
            <a:r>
              <a:rPr lang="en-US">
                <a:latin typeface="Arial"/>
                <a:cs typeface="Arial"/>
              </a:rPr>
              <a:t>SMART</a:t>
            </a:r>
            <a:r>
              <a:rPr lang="ar-001">
                <a:latin typeface="Arial"/>
                <a:cs typeface="Arial"/>
              </a:rPr>
              <a:t> أم لا.تذكروا أن الإجراءات التي تستوفي معايير </a:t>
            </a:r>
            <a:r>
              <a:rPr lang="en-US">
                <a:latin typeface="Arial"/>
                <a:cs typeface="Arial"/>
              </a:rPr>
              <a:t>SMART</a:t>
            </a:r>
            <a:r>
              <a:rPr lang="ar-001">
                <a:latin typeface="Arial"/>
                <a:cs typeface="Arial"/>
              </a:rPr>
              <a:t> تكون محددة وقابلة للقياس وقابلة للتحقيق وذات صلة ومحددة زمنيًا. ثم سننتقل إلى مجموعات صغيرة تتكون من 6 إلى 8 مشاركين. سأعين واحدًا من الإجراءات المكتوبة بشكل سيئ لكل مجموعة. سيكون لديكم 5 دقائق في مجموعتكم لمناقشة المعايير التي تعتقدون أنها لم تُستوفَ وكيف يمكنكم تصحيح الإجراء. قد تحتاجون إلى استخدام خيالكم إذا لم تتوفر معلومات كافية!  </a:t>
            </a:r>
          </a:p>
          <a:p>
            <a:r>
              <a:rPr lang="ar-001">
                <a:latin typeface="Arial"/>
                <a:cs typeface="Arial"/>
              </a:rPr>
              <a:t> </a:t>
            </a:r>
          </a:p>
          <a:p>
            <a:r>
              <a:rPr lang="ar-001">
                <a:latin typeface="Arial"/>
                <a:cs typeface="Arial"/>
              </a:rPr>
              <a:t>ثم سنعود إلى الجلسة العامة للاستماع إلى تقرير موجز من كل مجموعة. ستتاح لكل مجموعة دقيقة واحدة تقريبًا لشرح المعايير التي لم تُستوفَ وأي تصحيحات مقترحة.لا يوجد مُيسِّرون في مجموعاتكم. احرصوا على اختيار شخص لتقديم التقرير خلال الجلسة العامة.  </a:t>
            </a:r>
          </a:p>
        </p:txBody>
      </p:sp>
      <p:sp>
        <p:nvSpPr>
          <p:cNvPr id="4" name="Slide Number Placeholder 3">
            <a:extLst>
              <a:ext uri="{FF2B5EF4-FFF2-40B4-BE49-F238E27FC236}">
                <a16:creationId xmlns:a16="http://schemas.microsoft.com/office/drawing/2014/main" id="{7CE176E6-E5F5-0939-67CB-984552998EAA}"/>
              </a:ext>
            </a:extLst>
          </p:cNvPr>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27941684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37FE7-D780-2D04-8A18-38C5B2FC1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CB2D6-B6A8-D0C8-B682-9AE998135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7282E-93FD-5457-93BC-A7FF774956E6}"/>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يستوفي هذا الإجراء معايير </a:t>
            </a:r>
            <a:r>
              <a:rPr lang="en-US" i="1">
                <a:latin typeface="Arial"/>
                <a:cs typeface="Arial"/>
              </a:rPr>
              <a:t>SMART</a:t>
            </a:r>
            <a:r>
              <a:rPr lang="ar-001" i="1">
                <a:latin typeface="Arial"/>
                <a:cs typeface="Arial"/>
              </a:rPr>
              <a:t>. قد تدور مناقشة عن طرق إضافية لتحسينه، ولكن يجب إبقاء المناقشة قصيرة جدًا (على سبيل المثال، تعليق واحد) وتوجيه المشاركين نحو تحديده على أنه إجراء يفي بمعايير </a:t>
            </a:r>
            <a:r>
              <a:rPr lang="en-US" i="1">
                <a:latin typeface="Arial"/>
                <a:cs typeface="Arial"/>
              </a:rPr>
              <a:t>SMART</a:t>
            </a:r>
            <a:r>
              <a:rPr lang="ar-001" i="1">
                <a:latin typeface="Arial"/>
                <a:cs typeface="Arial"/>
              </a:rPr>
              <a:t>].   </a:t>
            </a:r>
          </a:p>
        </p:txBody>
      </p:sp>
      <p:sp>
        <p:nvSpPr>
          <p:cNvPr id="4" name="Slide Number Placeholder 3">
            <a:extLst>
              <a:ext uri="{FF2B5EF4-FFF2-40B4-BE49-F238E27FC236}">
                <a16:creationId xmlns:a16="http://schemas.microsoft.com/office/drawing/2014/main" id="{96EA537D-4E28-8CA8-B6B0-3906943B561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5463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47CB-1FD1-B649-FEA8-32F2AABC2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7D4B5-619E-486A-9769-645118432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20FA6-FEEA-AE8B-B6CB-C16C11683F6E}"/>
              </a:ext>
            </a:extLst>
          </p:cNvPr>
          <p:cNvSpPr>
            <a:spLocks noGrp="1"/>
          </p:cNvSpPr>
          <p:nvPr>
            <p:ph type="body" idx="1"/>
          </p:nvPr>
        </p:nvSpPr>
        <p:spPr/>
        <p:txBody>
          <a:bodyPr/>
          <a:lstStyle/>
          <a:p>
            <a:pPr>
              <a:defRPr/>
            </a:pPr>
            <a:r>
              <a:rPr lang="ar-001" i="1"/>
              <a:t>[ملاحظة للمنسق: يستوفي هذا الإجراء معايير </a:t>
            </a:r>
            <a:r>
              <a:rPr lang="en-US" i="1"/>
              <a:t>SMART</a:t>
            </a:r>
            <a:r>
              <a:rPr lang="ar-001" i="1"/>
              <a:t>. قد تدور مناقشة عن طرق إضافية لتحسينه، ولكن يجب إبقاء المناقشة قصيرة جدًا (على سبيل المثال، تعليق واحد) وتوجيه المشاركين نحو تحديده على أنه إجراء يفي بمعايير </a:t>
            </a:r>
            <a:r>
              <a:rPr lang="en-US" i="1"/>
              <a:t>SMART</a:t>
            </a:r>
            <a:r>
              <a:rPr lang="ar-001" i="1"/>
              <a: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0299987-7963-8FF2-F398-42DC0BE08DC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37619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B2DF-1839-BFD8-5AD1-3977B7A74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A8E64-13F3-17E9-F731-31B9BEFF5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B529B-0149-9842-A6C3-043840400C53}"/>
              </a:ext>
            </a:extLst>
          </p:cNvPr>
          <p:cNvSpPr>
            <a:spLocks noGrp="1"/>
          </p:cNvSpPr>
          <p:nvPr>
            <p:ph type="body" idx="1"/>
          </p:nvPr>
        </p:nvSpPr>
        <p:spPr/>
        <p:txBody>
          <a:bodyPr/>
          <a:lstStyle/>
          <a:p>
            <a:pPr>
              <a:defRPr/>
            </a:pPr>
            <a:r>
              <a:rPr lang="ar-001" i="1">
                <a:latin typeface="Arial"/>
                <a:cs typeface="Arial"/>
              </a:rPr>
              <a:t>[ملاحظة للمنسق: يستوفي هذا الإجراء معايير </a:t>
            </a:r>
            <a:r>
              <a:rPr lang="en-US" i="1">
                <a:latin typeface="Arial"/>
                <a:cs typeface="Arial"/>
              </a:rPr>
              <a:t>SMART</a:t>
            </a:r>
            <a:r>
              <a:rPr lang="ar-001" i="1">
                <a:latin typeface="Arial"/>
                <a:cs typeface="Arial"/>
              </a:rPr>
              <a:t>. قد تدور مناقشة عن طرق إضافية لتحسينه، ولكن يجب إبقاء المناقشة قصيرة جدًا (على سبيل المثال، تعليق واحد) وتوجيه المشاركين نحو تحديده على أنه إجراء يفي بمعايير </a:t>
            </a:r>
            <a:r>
              <a:rPr lang="en-US" i="1">
                <a:latin typeface="Arial"/>
                <a:cs typeface="Arial"/>
              </a:rPr>
              <a:t>SMART</a:t>
            </a:r>
            <a:r>
              <a:rPr lang="ar-001" i="1">
                <a:latin typeface="Arial"/>
                <a:cs typeface="Arial"/>
              </a:rPr>
              <a: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4A65638-8808-3EA9-D5D1-032C81BE629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4296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55E15-02A0-8C9B-972C-9170BDC5E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6F62E-91B4-C3D2-4FA6-54C1806C0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8BFBA-317F-9EDB-A038-8F1340E55F37}"/>
              </a:ext>
            </a:extLst>
          </p:cNvPr>
          <p:cNvSpPr>
            <a:spLocks noGrp="1"/>
          </p:cNvSpPr>
          <p:nvPr>
            <p:ph type="body" idx="1"/>
          </p:nvPr>
        </p:nvSpPr>
        <p:spPr/>
        <p:txBody>
          <a:bodyPr/>
          <a:lstStyle/>
          <a:p>
            <a:pPr>
              <a:defRPr/>
            </a:pPr>
            <a:r>
              <a:rPr lang="ar-001" i="1">
                <a:latin typeface="Arial"/>
                <a:cs typeface="Arial"/>
              </a:rPr>
              <a:t>[ملاحظة للمنسق: يستوفي هذا الإجراء معايير </a:t>
            </a:r>
            <a:r>
              <a:rPr lang="en-US" i="1">
                <a:latin typeface="Arial"/>
                <a:cs typeface="Arial"/>
              </a:rPr>
              <a:t>SMART</a:t>
            </a:r>
            <a:r>
              <a:rPr lang="ar-001" i="1">
                <a:latin typeface="Arial"/>
                <a:cs typeface="Arial"/>
              </a:rPr>
              <a:t>. قد تدور مناقشة عن طرق إضافية لتحسينه، ولكن يجب إبقاء المناقشة قصيرة جدًا (على سبيل المثال، تعليق واحد) وتوجيه المشاركين نحو تحديده على أنه إجراء يفي بمعايير </a:t>
            </a:r>
            <a:r>
              <a:rPr lang="en-US" i="1">
                <a:latin typeface="Arial"/>
                <a:cs typeface="Arial"/>
              </a:rPr>
              <a:t>SMART</a:t>
            </a:r>
            <a:r>
              <a:rPr lang="ar-001" i="1">
                <a:latin typeface="Arial"/>
                <a:cs typeface="Arial"/>
              </a:rPr>
              <a: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55A72F43-D014-DF52-FC65-DC46FB88ED09}"/>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47550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1E160-80FC-37CC-563F-2323BF1A5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F29B-E79E-CDF8-A2B7-B42468D91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C970D-6070-0A1A-B829-3F3F59BD42AA}"/>
              </a:ext>
            </a:extLst>
          </p:cNvPr>
          <p:cNvSpPr>
            <a:spLocks noGrp="1"/>
          </p:cNvSpPr>
          <p:nvPr>
            <p:ph type="body" idx="1"/>
          </p:nvPr>
        </p:nvSpPr>
        <p:spPr/>
        <p:txBody>
          <a:bodyPr/>
          <a:lstStyle/>
          <a:p>
            <a:pPr>
              <a:defRPr/>
            </a:pPr>
            <a:r>
              <a:rPr lang="ar-001" i="1">
                <a:latin typeface="Arial"/>
                <a:cs typeface="Arial"/>
              </a:rPr>
              <a:t>[ملاحظة للمنسق: يستوفي هذا الإجراء معايير </a:t>
            </a:r>
            <a:r>
              <a:rPr lang="en-US" i="1">
                <a:latin typeface="Arial"/>
                <a:cs typeface="Arial"/>
              </a:rPr>
              <a:t>SMART</a:t>
            </a:r>
            <a:r>
              <a:rPr lang="ar-001" i="1">
                <a:latin typeface="Arial"/>
                <a:cs typeface="Arial"/>
              </a:rPr>
              <a:t>. قد تدور مناقشة عن طرق إضافية لتحسينه، ولكن يجب إبقاء المناقشة قصيرة جدًا (على سبيل المثال، تعليق واحد) وتوجيه المشاركين نحو تحديده على أنه إجراء يفي بمعايير </a:t>
            </a:r>
            <a:r>
              <a:rPr lang="en-US" i="1">
                <a:latin typeface="Arial"/>
                <a:cs typeface="Arial"/>
              </a:rPr>
              <a:t>SMART</a:t>
            </a:r>
            <a:r>
              <a:rPr lang="ar-001" i="1">
                <a:latin typeface="Arial"/>
                <a:cs typeface="Arial"/>
              </a:rPr>
              <a:t>].</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AA8D5679-68B4-025E-E010-4B8C13DB3A26}"/>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4660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FC49-DC99-C45B-D1FD-461868B17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48674-8664-9254-247D-54230866E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DDE3-FD8F-F30F-D7F2-A93F4224787C}"/>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لا يستوفي هذا الإجراء معايير </a:t>
            </a:r>
            <a:r>
              <a:rPr lang="en-US" i="1">
                <a:latin typeface="Arial"/>
                <a:cs typeface="Arial"/>
              </a:rPr>
              <a:t>SMART</a:t>
            </a:r>
            <a:r>
              <a:rPr lang="ar-001" i="1">
                <a:latin typeface="Arial"/>
                <a:cs typeface="Arial"/>
              </a:rPr>
              <a:t>. لا تُضع الكثير من الوقت عليه إذا كان هناك خلاف. يمكنك الإشارة إلى أنه سيكون هناك مزيد من النقاش عنه خلال الجزء الثاني من النشاط.]</a:t>
            </a:r>
          </a:p>
        </p:txBody>
      </p:sp>
      <p:sp>
        <p:nvSpPr>
          <p:cNvPr id="4" name="Slide Number Placeholder 3">
            <a:extLst>
              <a:ext uri="{FF2B5EF4-FFF2-40B4-BE49-F238E27FC236}">
                <a16:creationId xmlns:a16="http://schemas.microsoft.com/office/drawing/2014/main" id="{599B43C2-202E-B892-B7BB-A4A975DE8F4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49935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7B7F3-EDE3-D0FC-4AF2-5D802AAD4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A304-010E-56E6-4138-9C369C782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65C61-870B-77BE-76AF-8498B1E85828}"/>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لا يستوفي هذا الإجراء معايير </a:t>
            </a:r>
            <a:r>
              <a:rPr lang="en-US" i="1">
                <a:latin typeface="Arial"/>
                <a:cs typeface="Arial"/>
              </a:rPr>
              <a:t>SMART</a:t>
            </a:r>
            <a:r>
              <a:rPr lang="ar-001" i="1">
                <a:latin typeface="Arial"/>
                <a:cs typeface="Arial"/>
              </a:rPr>
              <a:t>. لا تُضع الكثير من الوقت عليه إذا كان هناك خلاف. يمكنك الإشارة إلى أنه سيكون هناك مزيد من النقاش عنه خلال الجزء الثاني من النشاط.]</a:t>
            </a:r>
          </a:p>
        </p:txBody>
      </p:sp>
      <p:sp>
        <p:nvSpPr>
          <p:cNvPr id="4" name="Slide Number Placeholder 3">
            <a:extLst>
              <a:ext uri="{FF2B5EF4-FFF2-40B4-BE49-F238E27FC236}">
                <a16:creationId xmlns:a16="http://schemas.microsoft.com/office/drawing/2014/main" id="{3F4F5ADB-F53A-D9CA-2182-CC6A354C258A}"/>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853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سنواصل استخدام "لوحة طرح الأفكار والأسئلة" لجمع أسئلتكم وأفكاركم، والإجابة عنها من خلال العروض التقديمية وجلسات الأسئلة والأجوبة المخصصة.  </a:t>
            </a:r>
          </a:p>
          <a:p>
            <a:r>
              <a:rPr lang="ar-001">
                <a:latin typeface="Arial"/>
                <a:cs typeface="Arial"/>
              </a:rPr>
              <a:t> </a:t>
            </a:r>
          </a:p>
          <a:p>
            <a:r>
              <a:rPr lang="ar-001">
                <a:latin typeface="Arial"/>
                <a:cs typeface="Arial"/>
              </a:rPr>
              <a:t>يُرجى إضافة أي أسئلة لديكم بشأن غاية 7-1-7 في لوحة طرح الأفكار والأسئلة على مدار اليوم.</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36F3-5192-858A-2D2A-E7015235B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32BC5-3D2C-92C2-B2F4-50ED7D430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C8415-3E70-630A-CB4C-06E43AA07C9D}"/>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لا يستوفي هذا الإجراء معايير </a:t>
            </a:r>
            <a:r>
              <a:rPr lang="en-US" i="1">
                <a:latin typeface="Arial"/>
                <a:cs typeface="Arial"/>
              </a:rPr>
              <a:t>SMART</a:t>
            </a:r>
            <a:r>
              <a:rPr lang="ar-001" i="1">
                <a:latin typeface="Arial"/>
                <a:cs typeface="Arial"/>
              </a:rPr>
              <a:t>. لا تُضع الكثير من الوقت عليه إذا كان هناك خلاف. يمكنك الإشارة إلى أنه سيكون هناك مزيد من النقاش عنه خلال الجزء الثاني من النشاط.]</a:t>
            </a:r>
          </a:p>
        </p:txBody>
      </p:sp>
      <p:sp>
        <p:nvSpPr>
          <p:cNvPr id="4" name="Slide Number Placeholder 3">
            <a:extLst>
              <a:ext uri="{FF2B5EF4-FFF2-40B4-BE49-F238E27FC236}">
                <a16:creationId xmlns:a16="http://schemas.microsoft.com/office/drawing/2014/main" id="{FB0A5BC2-9C6E-8B21-5C03-1EF0EBECED9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21578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6161C-8F8E-6C36-7088-9446F3AE8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0C71-7C0E-A8F9-9FF8-80AD5E8D3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B4CC2-2813-A290-6AA8-3C14FAECB9F6}"/>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لا يستوفي هذا الإجراء معايير </a:t>
            </a:r>
            <a:r>
              <a:rPr lang="en-US" i="1">
                <a:latin typeface="Arial"/>
                <a:cs typeface="Arial"/>
              </a:rPr>
              <a:t>SMART</a:t>
            </a:r>
            <a:r>
              <a:rPr lang="ar-001" i="1">
                <a:latin typeface="Arial"/>
                <a:cs typeface="Arial"/>
              </a:rPr>
              <a:t>. لا تُضع الكثير من الوقت عليه إذا كان هناك خلاف. يمكنك الإشارة إلى أنه سيكون هناك مزيد من النقاش عنه خلال الجزء الثاني من النشاط.]</a:t>
            </a:r>
          </a:p>
        </p:txBody>
      </p:sp>
      <p:sp>
        <p:nvSpPr>
          <p:cNvPr id="4" name="Slide Number Placeholder 3">
            <a:extLst>
              <a:ext uri="{FF2B5EF4-FFF2-40B4-BE49-F238E27FC236}">
                <a16:creationId xmlns:a16="http://schemas.microsoft.com/office/drawing/2014/main" id="{0A1AD35B-52F4-9802-6C70-51CB56369C4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90282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C3C64-5952-0E0E-1B7C-622C56FA8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4317-E21F-ADF2-1E6F-F2C3CA7FE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C1CF5-97C9-E628-817E-C52AA121738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لا يستوفي هذا الإجراء معايير </a:t>
            </a:r>
            <a:r>
              <a:rPr lang="en-US" i="1">
                <a:latin typeface="Arial"/>
                <a:cs typeface="Arial"/>
              </a:rPr>
              <a:t>SMART</a:t>
            </a:r>
            <a:r>
              <a:rPr lang="ar-001" i="1">
                <a:latin typeface="Arial"/>
                <a:cs typeface="Arial"/>
              </a:rPr>
              <a:t>. لا تُضع الكثير من الوقت عليه إذا كان هناك خلاف. يمكنك الإشارة إلى أنه سيكون هناك مزيد من النقاش عنه خلال الجزء الثاني من النشاط.]</a:t>
            </a:r>
          </a:p>
        </p:txBody>
      </p:sp>
      <p:sp>
        <p:nvSpPr>
          <p:cNvPr id="4" name="Slide Number Placeholder 3">
            <a:extLst>
              <a:ext uri="{FF2B5EF4-FFF2-40B4-BE49-F238E27FC236}">
                <a16:creationId xmlns:a16="http://schemas.microsoft.com/office/drawing/2014/main" id="{B68AE35C-A9AF-E9E1-C51D-61F1ABE7ED0C}"/>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56130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0C2C5-595D-42D9-166A-6D2CF8329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93F72-4316-90E0-7051-1179ACAC0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9CB8B-C33C-C695-BBAC-3762BB5E41DB}"/>
              </a:ext>
            </a:extLst>
          </p:cNvPr>
          <p:cNvSpPr>
            <a:spLocks noGrp="1"/>
          </p:cNvSpPr>
          <p:nvPr>
            <p:ph type="body" idx="1"/>
          </p:nvPr>
        </p:nvSpPr>
        <p:spPr/>
        <p:txBody>
          <a:bodyPr/>
          <a:lstStyle/>
          <a:p>
            <a:pPr>
              <a:defRPr/>
            </a:pPr>
            <a:r>
              <a:rPr lang="ar-001" i="1">
                <a:latin typeface="Arial"/>
                <a:cs typeface="Arial"/>
              </a:rPr>
              <a:t>[ملاحظة للمنسق: اطلب من الأشخاص أن ينقسموا إلى مجموعات من 6-8 مشاركين. عيّن واحدًا من الإجراءات الخمسة لكل مجموعة. يمكن تعيين الإجراء نفسه إلى أكثر من مجموعة إذا كان هناك أكثر من 5 مجموعات؛ أما إذا كان هناك أقل من 5 مجموعات، فيمكنك تخطي بعض الإجراءات الخمس أو تعيين أكثر من إجراء لكل مجموعة.]</a:t>
            </a:r>
          </a:p>
          <a:p>
            <a:pPr>
              <a:defRPr/>
            </a:pPr>
            <a:r>
              <a:rPr lang="ar-001">
                <a:latin typeface="Arial"/>
                <a:cs typeface="Arial"/>
              </a:rPr>
              <a:t>  </a:t>
            </a:r>
          </a:p>
          <a:p>
            <a:pPr>
              <a:defRPr/>
            </a:pPr>
            <a:r>
              <a:rPr lang="ar-001">
                <a:latin typeface="Arial"/>
                <a:cs typeface="Arial"/>
              </a:rPr>
              <a:t>في مجموعاتكم الصغيرة، ستحددون سبب عدم استيفاء الإجراء المعين لكم للمعايير ولماذا.ثم تناقشون كذلك كيف يمكنكم تحسين هذا الإجراء. سيكون لديكم 5 دقائق للقيام بذلك.  </a:t>
            </a:r>
          </a:p>
          <a:p>
            <a:pPr>
              <a:defRPr/>
            </a:pPr>
            <a:r>
              <a:rPr lang="ar-001">
                <a:latin typeface="Arial"/>
                <a:cs typeface="Arial"/>
              </a:rPr>
              <a:t> </a:t>
            </a:r>
          </a:p>
          <a:p>
            <a:pPr>
              <a:defRPr/>
            </a:pPr>
            <a:r>
              <a:rPr lang="ar-001">
                <a:latin typeface="Arial"/>
                <a:cs typeface="Arial"/>
              </a:rPr>
              <a:t>بعد ذلك، سنعود إلى الجلسة العامة للاستماع إلى تقرير من كل مجموعة.  </a:t>
            </a:r>
          </a:p>
          <a:p>
            <a:pPr>
              <a:defRPr/>
            </a:pPr>
            <a:r>
              <a:rPr lang="ar-001">
                <a:latin typeface="Arial"/>
                <a:cs typeface="Arial"/>
              </a:rPr>
              <a:t> </a:t>
            </a:r>
          </a:p>
          <a:p>
            <a:pPr>
              <a:defRPr/>
            </a:pPr>
            <a:r>
              <a:rPr lang="ar-001" i="1">
                <a:latin typeface="Arial"/>
                <a:cs typeface="Arial"/>
              </a:rPr>
              <a:t>[ملاحظة للمنسق: ابقَ على هذه الشريحة عند تقديم التقارير.احرص على أن تكون التقارير قصيرة، بحيث تستغرق كل مجموعة من دقيقة إلى دقيقتين (أو دقيقة واحدة إذا كان هناك أكثر من 5 مجموعات).]</a:t>
            </a:r>
          </a:p>
          <a:p>
            <a:pPr>
              <a:defRPr/>
            </a:pPr>
            <a:r>
              <a:rPr lang="ar-001">
                <a:latin typeface="Arial"/>
                <a:cs typeface="Arial"/>
              </a:rPr>
              <a:t>  </a:t>
            </a:r>
          </a:p>
          <a:p>
            <a:pPr>
              <a:defRPr/>
            </a:pPr>
            <a:r>
              <a:rPr lang="ar-001">
                <a:latin typeface="Arial"/>
                <a:cs typeface="Arial"/>
              </a:rPr>
              <a:t>ممتاز، لنستمع الآن إلى التقرير من كل مجموعة. تذكروا أنه يجب أن تكون هذه التقارير سريعة - حوالي دقيقة واحدة لكل مجموعة!لنبدأ بالمجموعة رقم 1.  </a:t>
            </a:r>
          </a:p>
          <a:p>
            <a:pPr>
              <a:defRPr/>
            </a:pPr>
            <a:r>
              <a:rPr lang="ar-001">
                <a:latin typeface="Arial"/>
                <a:cs typeface="Arial"/>
              </a:rPr>
              <a:t> </a:t>
            </a:r>
          </a:p>
          <a:p>
            <a:pPr>
              <a:defRPr/>
            </a:pPr>
            <a:r>
              <a:rPr lang="ar-001">
                <a:latin typeface="Arial"/>
                <a:cs typeface="Arial"/>
              </a:rPr>
              <a:t> </a:t>
            </a:r>
          </a:p>
          <a:p>
            <a:pPr>
              <a:defRPr/>
            </a:pPr>
            <a:r>
              <a:rPr lang="ar-001">
                <a:latin typeface="Arial"/>
                <a:cs typeface="Arial"/>
              </a:rPr>
              <a:t> </a:t>
            </a:r>
          </a:p>
          <a:p>
            <a:pPr>
              <a:defRPr/>
            </a:pPr>
            <a:r>
              <a:rPr lang="ar-001" i="1"/>
              <a:t>[ملاحظة للمنسق: تفقد كل مجموعة متبقية بعد الانتهاء من المجموعة رقم 1.]</a:t>
            </a:r>
          </a:p>
        </p:txBody>
      </p:sp>
      <p:sp>
        <p:nvSpPr>
          <p:cNvPr id="4" name="Slide Number Placeholder 3">
            <a:extLst>
              <a:ext uri="{FF2B5EF4-FFF2-40B4-BE49-F238E27FC236}">
                <a16:creationId xmlns:a16="http://schemas.microsoft.com/office/drawing/2014/main" id="{F3A37CE6-0A3C-2FCC-70DA-AE107D223AFE}"/>
              </a:ext>
            </a:extLst>
          </p:cNvPr>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10044458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إذن، دعونا نعود إلى مثال الإيبولا في أوغندا.  </a:t>
            </a:r>
          </a:p>
          <a:p>
            <a:endParaRPr lang="en-US"/>
          </a:p>
          <a:p>
            <a:r>
              <a:rPr lang="ar-001">
                <a:latin typeface="Arial"/>
                <a:cs typeface="Arial"/>
              </a:rPr>
              <a:t>من بين الأمور التي قاموا بها بالفعل في أثناء تفشي المرض هو إشراك المرافق الخاصة بمجرد إدراكهم للفجوة في فهم تعريف الحالات في المرافق الخاصة. نظرًا إلى قيامهم بذلك كاستعراض إجراء مبكر خلال الجزء الأول من الاستجابة، تمكنوا من إعادة معايرة الاستجابة بهذه الطريقة.  </a:t>
            </a:r>
          </a:p>
          <a:p>
            <a:endParaRPr lang="en-US"/>
          </a:p>
          <a:p>
            <a:r>
              <a:rPr lang="ar-001">
                <a:latin typeface="Arial"/>
                <a:cs typeface="Arial"/>
              </a:rPr>
              <a:t>ثم توصلوا إلى إجراءات إضافية فورية وطويلة الأمد لمعالجة تلك العوائق الرئيسية التي وجدوها على مستوى النظام.  لذلك بدلاً من التركيز فقط على المرافق الخاصة القريبة المرتبطة بتفشي المرض من خلال إجراءات فورية، قرروا أيضًا اتخاذ إجراء طويل الأمد يتمثل في زيادة تدريبات نظام المراقبة والاستجابة المتكاملة للأمراض (</a:t>
            </a:r>
            <a:r>
              <a:rPr lang="en-US">
                <a:latin typeface="Arial"/>
                <a:cs typeface="Arial"/>
              </a:rPr>
              <a:t>IDSR</a:t>
            </a:r>
            <a:r>
              <a:rPr lang="ar-001">
                <a:latin typeface="Arial"/>
                <a:cs typeface="Arial"/>
              </a:rPr>
              <a:t>) للمرافق الخاصة على الصعيد الوطني لأنهم أدركوا أن هذه مشكلة وطنية.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39094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ar-001">
                <a:latin typeface="Arial"/>
                <a:cs typeface="Arial"/>
              </a:rPr>
              <a:t> أريد الآن أن أشارككم مثالاً آخر - هذا المثال يتعلق بتفشي فطر الكانديدا أوريس في مستشفى في إحدى الولايات القضائية بالولايات المتحدة في عام 2023.  </a:t>
            </a:r>
          </a:p>
          <a:p>
            <a:pPr marL="0" indent="0">
              <a:buFont typeface="Arial" panose="020B0604020202020204" pitchFamily="34" charset="0"/>
              <a:buNone/>
            </a:pPr>
            <a:endParaRPr lang="en-US"/>
          </a:p>
          <a:p>
            <a:pPr marL="0" indent="0">
              <a:buFont typeface="Arial" panose="020B0604020202020204" pitchFamily="34" charset="0"/>
              <a:buNone/>
            </a:pPr>
            <a:r>
              <a:rPr lang="ar-001">
                <a:latin typeface="Arial"/>
                <a:cs typeface="Arial"/>
              </a:rPr>
              <a:t>[انقر]</a:t>
            </a:r>
          </a:p>
          <a:p>
            <a:pPr marL="0" indent="0">
              <a:buFont typeface="Arial" panose="020B0604020202020204" pitchFamily="34" charset="0"/>
              <a:buNone/>
            </a:pPr>
            <a:endParaRPr lang="en-US"/>
          </a:p>
          <a:p>
            <a:pPr marL="0" indent="0">
              <a:buFont typeface="Arial" panose="020B0604020202020204" pitchFamily="34" charset="0"/>
              <a:buNone/>
            </a:pPr>
            <a:r>
              <a:rPr lang="ar-001">
                <a:latin typeface="Arial"/>
                <a:cs typeface="Arial"/>
              </a:rPr>
              <a:t>عانى مريض مصاب بداء السكري تورمًا في القدم والكاحل في 10 فبراير. ذهب إلى مرفق رعاية عاجلة في 13 فبراير، وأُحيل على الفور إلى المستشفى. أُدخل إلى المستشفى لأنهم اشتبهوا في إصابته بعدوى محتملة بفطر الكانديدا أوريس. لذا استغرق الرصد 3 أيام من ظهور الأعراض.  </a:t>
            </a:r>
          </a:p>
          <a:p>
            <a:pPr marL="0" indent="0">
              <a:buFont typeface="Arial" panose="020B0604020202020204" pitchFamily="34" charset="0"/>
              <a:buNone/>
            </a:pPr>
            <a:endParaRPr lang="en-US"/>
          </a:p>
          <a:p>
            <a:pPr>
              <a:defRPr/>
            </a:pPr>
            <a:r>
              <a:rPr lang="ar-001">
                <a:latin typeface="Arial"/>
                <a:cs typeface="Arial"/>
              </a:rPr>
              <a:t>أجرى المستشفى مسحة لفحص فطر الكانديدا أوريس في 15 فبراير. لم تتوفر نتيجة المختبر الإيجابية إلا في 4 مارس في نظام السجلات الطبية الإلكترونية المتاح الوصول إليه لممرضة الصحة العامة، ما يعني أن الإبلاغ استغرق 19 يومًا. ومع ذلك، لم يبلغ المختبر المستشفى بالنتائج، وكان النظام معطلاً في اليوم الذي أصبحت فيه النتائج متاحة، لذلك لم تتمكن ممرضة الصحة العامة من رؤية النتائج حتى 6 مارس.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defRPr/>
            </a:pPr>
            <a:r>
              <a:rPr lang="ar-001">
                <a:latin typeface="Arial"/>
                <a:cs typeface="Arial"/>
              </a:rPr>
              <a:t>وعندما رأت النتائج، اتخذت إجراءً على الفور. اتصلت بممرضة مكافحة العدوى في المستشفى وباختصاصي الأوبئة في الولاية اللذين بدءا بعد ذلك تنظيم إجراءات إدارة الحالات والوقاية من العدوى مع المستشفى. بدأ فحص المرضى الآخرين في 13 مارس.  </a:t>
            </a:r>
          </a:p>
          <a:p>
            <a:pPr marL="0" indent="0">
              <a:buFont typeface="Arial" panose="020B0604020202020204" pitchFamily="34" charset="0"/>
              <a:buNone/>
            </a:pPr>
            <a:endParaRPr lang="en-US"/>
          </a:p>
          <a:p>
            <a:r>
              <a:rPr lang="ar-001">
                <a:latin typeface="Arial"/>
                <a:cs typeface="Arial"/>
              </a:rPr>
              <a:t>أجرت الولاية القضائية تحليل 7-1-7 في منتصف فترة تفشي المرض، وهذا ما توصلوا إليه.  </a:t>
            </a:r>
          </a:p>
          <a:p>
            <a:endParaRPr lang="en-US"/>
          </a:p>
          <a:p>
            <a:r>
              <a:rPr lang="ar-001">
                <a:latin typeface="Arial"/>
                <a:cs typeface="Arial"/>
              </a:rPr>
              <a:t>[انقر]</a:t>
            </a:r>
          </a:p>
          <a:p>
            <a:endParaRPr lang="en-US"/>
          </a:p>
          <a:p>
            <a:r>
              <a:rPr lang="ar-001">
                <a:latin typeface="Arial"/>
                <a:cs typeface="Arial"/>
              </a:rPr>
              <a:t>كان الرصد سريعًا إلى حد ما نظرًا إلى سرعة حصول المريض على الرعاية وإحالته إلى المستشفى بسرعة.  </a:t>
            </a:r>
          </a:p>
          <a:p>
            <a:endParaRPr lang="en-US"/>
          </a:p>
          <a:p>
            <a:r>
              <a:rPr lang="ar-001">
                <a:latin typeface="Arial"/>
                <a:cs typeface="Arial"/>
              </a:rPr>
              <a:t>على الرغم من أن المستشفى اشتبه في وجود عدوى فطرية، إلا أن هناك تأخيرًا كبيرًا في الإبلاغ بسبب تأخير بضعة أيام في إجراء مسحة الجروح، تلاه عدم إبلاغ المختبر المستشفى بالنتيجة، وتعطل نظام السجلات الطبية عندما أصبحت النتيجة متاحة.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ar-001" sz="1200" b="0" i="0" u="none" strike="noStrike" cap="none" normalizeH="0" baseline="0" noProof="0">
                <a:ln>
                  <a:noFill/>
                </a:ln>
                <a:solidFill>
                  <a:srgbClr val="0C0F22"/>
                </a:solidFill>
                <a:effectLst/>
                <a:uLnTx/>
                <a:uFillTx/>
                <a:latin typeface="Arial"/>
                <a:cs typeface="Arial"/>
                <a:sym typeface="Calibri"/>
              </a:rPr>
              <a:t>بمجرد أن عرفت ممرضة الصحة العامة بالنتائج، أجرت استجابة. مع ذلك، كان المستشفى بطيئًا نسبيًا في فحص المخالطين الآخرين والتواصل مع جهات الإحالة بعد خروج المريض من المستشفى. وتوصل استعراض 7-1-7 </a:t>
            </a:r>
            <a:r>
              <a:rPr lang="ar-001">
                <a:latin typeface="Arial"/>
                <a:cs typeface="Arial"/>
                <a:sym typeface="Calibri"/>
              </a:rPr>
              <a:t>أيضًا إلى أنه في أثناء دخول المريض إلى المستشفى وانتظار نتائج المختبر، </a:t>
            </a:r>
            <a:r>
              <a:rPr kumimoji="0" lang="ar-001" sz="1200" b="0" i="0" u="none" strike="noStrike" cap="none" normalizeH="0" baseline="0" noProof="0">
                <a:ln>
                  <a:noFill/>
                </a:ln>
                <a:solidFill>
                  <a:srgbClr val="0C0F22"/>
                </a:solidFill>
                <a:effectLst/>
                <a:uLnTx/>
                <a:uFillTx/>
                <a:latin typeface="Arial"/>
                <a:cs typeface="Arial"/>
                <a:sym typeface="Calibri"/>
              </a:rPr>
              <a:t>لم يتخذ المستشفى إجراءات مكافحة العدوى، ما يعني أنه لم يطبق بروتوكولاته.  </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ar-001" sz="1200" b="0" i="0" u="none" strike="noStrike" cap="none" normalizeH="0" baseline="0" noProof="0">
                <a:ln>
                  <a:noFill/>
                </a:ln>
                <a:solidFill>
                  <a:srgbClr val="0C0F22"/>
                </a:solidFill>
                <a:effectLst/>
                <a:uLnTx/>
                <a:uFillTx/>
                <a:latin typeface="Arial"/>
                <a:cs typeface="Arial"/>
                <a:sym typeface="Calibri"/>
              </a:rPr>
              <a:t>[انقر]</a:t>
            </a: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 typeface="Calibri"/>
              <a:buNone/>
              <a:tabLst/>
              <a:defRPr>
                <a:solidFill>
                  <a:srgbClr val="0C0F22"/>
                </a:solidFill>
              </a:defRPr>
            </a:pPr>
            <a:r>
              <a:rPr kumimoji="0" lang="ar-001" sz="1200" b="0" i="0" u="none" strike="noStrike" cap="none" normalizeH="0" baseline="0" noProof="0">
                <a:ln>
                  <a:noFill/>
                </a:ln>
                <a:solidFill>
                  <a:srgbClr val="0C0F22"/>
                </a:solidFill>
                <a:effectLst/>
                <a:uLnTx/>
                <a:uFillTx/>
                <a:latin typeface="Arial"/>
                <a:cs typeface="Arial"/>
                <a:sym typeface="Calibri"/>
              </a:rPr>
              <a:t>بناءً على تحليل 7-1-7، </a:t>
            </a:r>
            <a:r>
              <a:rPr kumimoji="0" lang="ar-001" sz="1200" b="0" i="0" u="none" strike="noStrike" cap="none" normalizeH="0" baseline="0" noProof="0">
                <a:ln>
                  <a:noFill/>
                </a:ln>
                <a:solidFill>
                  <a:prstClr val="black"/>
                </a:solidFill>
                <a:effectLst/>
                <a:uLnTx/>
                <a:uFillTx/>
                <a:latin typeface="Arial"/>
                <a:cs typeface="Arial"/>
                <a:sym typeface="Calibri"/>
              </a:rPr>
              <a:t>حددت إدارة الصحة العامة إجراءات فورية وطويلة الأمد، لا سيما لمعالجة بعض مشكلات التواصل على مستوى النظام فيما يتعلق بالإبلاغ.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 [ملاحظة للمنسق: لقد خصصنا 20 دقيقة إجمالاً لهذا النشاط - دقيقتين لشرح الشريحة التالية وتقسيم المشاركين إلى مجموعات، و18 دقيقة للنشاط. ضع المشاركين في نفس المجموعات التي كانت في نشاط العوائق (حاول أن تكون المجموعات مكونة من 6 إلى 8 مشاركين إن أمكن). في بداية هذا النشاط، اطلب من كل مجموعة الانتقال إلى لوحة عرض تبعد مجموعتين عنها (على سبيل المثال، المجموعة 1 تنتقل إلى لوحة عرض المجموعة 3). في نشاط العوائق السابق</a:t>
            </a:r>
            <a:r>
              <a:rPr lang="ar-001" i="1">
                <a:solidFill>
                  <a:srgbClr val="000000"/>
                </a:solidFill>
                <a:effectLst/>
                <a:latin typeface="Helvetica"/>
                <a:cs typeface="Helvetica"/>
              </a:rPr>
              <a:t> ("تحديد العوائق الجيدة: باستخدام نهج الخمسة أسباب</a:t>
            </a:r>
            <a:r>
              <a:rPr lang="ar-001" i="1">
                <a:solidFill>
                  <a:srgbClr val="000000"/>
                </a:solidFill>
                <a:latin typeface="Helvetica"/>
                <a:cs typeface="Helvetica"/>
              </a:rPr>
              <a:t>")،</a:t>
            </a:r>
            <a:r>
              <a:rPr lang="ar-001" i="1">
                <a:latin typeface="Arial"/>
                <a:cs typeface="Arial"/>
              </a:rPr>
              <a:t> عملت كل مجموعة على لوحة العرض الخاصة بها في النصف الأول من النشاط، وعلى لوحة العرض الخاصة بالمجموعة المجاورة في النصف الثاني. في هذا النشاط، ستعمل المجموعة على لوحتي عرض إضافيتين لم ترها من قبل، إن أمكن. إذا كان عدد المجموعات المشاركة في النشاط أقل من 4 مجموعات، فلا بأس في أن تعمل المجموعات على لوحات عرض سبق لها استخدامها (على سبيل المثال، يجوز أن تستخدم المجموعة 1 نفس لوحة العرض التي عملت عليها في نشاط الخمسة أسباب والعوائق في وقت سابق). في هذا النشاط، سيحدد المشاركون الإجراءات الفورية وطويلة الأمد بناءً على تحليل العوائق خلال النشاط السابق، ثم سيقومون بتعديل أنشطة مجموعة أخرى لتلبية معايير </a:t>
            </a:r>
            <a:r>
              <a:rPr lang="en-US" i="1">
                <a:latin typeface="Arial"/>
                <a:cs typeface="Arial"/>
              </a:rPr>
              <a:t>SMART</a:t>
            </a:r>
            <a:r>
              <a:rPr lang="ar-001" i="1">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والآن دعونا ننتقل إلى نشاطنا المتعلق باختيار الإجراءات الفورية وطويلة الأمد. سنقوم بنشاط في مجموعات صغيرة لتحديد الإجراءات التصحيحية بناءً على نشاط العوائق الذي قمتم به سابقًا على لوحات العرض الخاصة بكم.</a:t>
            </a:r>
            <a:r>
              <a:rPr lang="ar-001">
                <a:effectLst/>
                <a:latin typeface="Arial"/>
                <a:cs typeface="Arial"/>
              </a:rPr>
              <a:t> سيكون هذا نشاطًا جماعيًا لمدة 15 دقيقة تقريبًا. </a:t>
            </a:r>
          </a:p>
          <a:p>
            <a:endParaRPr lang="en-US">
              <a:effectLst/>
            </a:endParaRPr>
          </a:p>
          <a:p>
            <a:r>
              <a:rPr lang="ar-001">
                <a:effectLst/>
                <a:latin typeface="Arial"/>
                <a:cs typeface="Arial"/>
              </a:rPr>
              <a:t>ستكونون في نفس المجموعات التي كنتم فيها خلال نشاط العوائق. تذكروا أنه لا يوجد مُيسِّر مُعيَّن مُسبقًا لهذا النشاط. نريد من الجميع النهوض والتحرك مع مجموعتهم إلى لوحة عرض تبعد مجموعتين. إذن</a:t>
            </a:r>
            <a:r>
              <a:rPr lang="ar-001">
                <a:latin typeface="Arial"/>
                <a:cs typeface="Arial"/>
              </a:rPr>
              <a:t>، المجموعة</a:t>
            </a:r>
            <a:r>
              <a:rPr lang="ar-001">
                <a:effectLst/>
                <a:latin typeface="Arial"/>
                <a:cs typeface="Arial"/>
              </a:rPr>
              <a:t> 1 ستتحرك إلى لوحة عرض المجموعة 3 وهكذا. بهذه الطريقة ستتاح لكم الفرصة لرؤية مجموعة من تحليلات العوائق لم تروها من قبل والعمل عليها. </a:t>
            </a:r>
          </a:p>
          <a:p>
            <a:endParaRPr lang="en-US">
              <a:effectLst/>
            </a:endParaRPr>
          </a:p>
          <a:p>
            <a:r>
              <a:rPr lang="ar-001" i="1">
                <a:effectLst/>
                <a:latin typeface="Arial"/>
                <a:cs typeface="Arial"/>
              </a:rPr>
              <a:t>[ملاحظة للمنسق: تأكد من الانتقال إلى لوحات العرض الصحيحة بسرعة، ثم انتقل إلى الشريحة التالية</a:t>
            </a:r>
            <a:r>
              <a:rPr lang="ar-001" i="1">
                <a:latin typeface="Arial"/>
                <a:cs typeface="Arial"/>
              </a:rPr>
              <a:t>.]</a:t>
            </a:r>
            <a:r>
              <a:rPr lang="ar-001" i="1">
                <a:effectLst/>
                <a:latin typeface="Arial"/>
                <a:cs typeface="Arial"/>
              </a:rPr>
              <a:t>  </a:t>
            </a:r>
          </a:p>
          <a:p>
            <a:endParaRPr lang="en-US">
              <a:effectLst/>
            </a:endParaRP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9720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ما نود منكم فعله الآن هو النظر في العوائق التي ظهرت في التمرين السابق.  </a:t>
            </a:r>
          </a:p>
          <a:p>
            <a:endParaRPr lang="en-US">
              <a:latin typeface="Arial"/>
              <a:cs typeface="Arial"/>
            </a:endParaRPr>
          </a:p>
          <a:p>
            <a:r>
              <a:rPr lang="ar-001">
                <a:latin typeface="Arial"/>
                <a:cs typeface="Arial"/>
              </a:rPr>
              <a:t>أولاً، نريد منكم أن تقرؤوا العوائق الموجودة على لوحة العرض. تذكروا أن كل مجموعة تخيلت سيناريو العوائق الخاص بها، لذا قد تبدو لوحة العرض أمامكم مختلفة تمامًا عن العوائق التي توصلت إليها مجموعتكم في التمرين السابق. اقترحوا إجراءات فورية و/أو طويلة الأمد لمعالجة العوائق المذكورة في لوحة العرض، وتذكروا أن تأخذوا في الاعتبار اختصار </a:t>
            </a:r>
            <a:r>
              <a:rPr lang="en-US">
                <a:latin typeface="Arial"/>
                <a:cs typeface="Arial"/>
              </a:rPr>
              <a:t>SMART</a:t>
            </a:r>
            <a:r>
              <a:rPr lang="ar-001">
                <a:latin typeface="Arial"/>
                <a:cs typeface="Arial"/>
              </a:rPr>
              <a:t> للتأكد من أن ما تقترحونه مفصل بما فيه الكفاية، أي محدد وقابل للقياس وقابل للتحقيق وذي صلة ومحدد زمنيًا.  </a:t>
            </a:r>
          </a:p>
          <a:p>
            <a:br>
              <a:rPr lang="ar-001">
                <a:latin typeface="Arial"/>
                <a:cs typeface="Arial"/>
              </a:rPr>
            </a:br>
            <a:r>
              <a:rPr lang="ar-001">
                <a:latin typeface="Arial"/>
                <a:cs typeface="Arial"/>
              </a:rPr>
              <a:t>ثم عند الإشارة، ستنتقلون إلى لوحة عرض مجاورة، ويفضل أن تكون لوحة لم تعملوا عليها بعد. ستراجعون بعد ذلك الإجراءات المدرجة في تلك اللوحة، ثم تجرون تعديلات حسب الحاجة.  </a:t>
            </a:r>
          </a:p>
          <a:p>
            <a:endParaRPr lang="en-US">
              <a:latin typeface="Arial"/>
              <a:cs typeface="Arial"/>
            </a:endParaRPr>
          </a:p>
          <a:p>
            <a:r>
              <a:rPr lang="ar-001">
                <a:latin typeface="Arial"/>
                <a:cs typeface="Arial"/>
              </a:rPr>
              <a:t>سيكون لديكم 10 دقائق لقراءة تحليل العوائق وكتابة الإجراءات الفورية وطويلة الأمد التي تلبي معايير </a:t>
            </a:r>
            <a:r>
              <a:rPr lang="en-US">
                <a:latin typeface="Arial"/>
                <a:cs typeface="Arial"/>
              </a:rPr>
              <a:t>SMART</a:t>
            </a:r>
            <a:r>
              <a:rPr lang="ar-001">
                <a:latin typeface="Arial"/>
                <a:cs typeface="Arial"/>
              </a:rPr>
              <a:t>. ثم عند الإشارة، ستنتقلون إلى لوحة العرض التالية، وبعد ذلك سيكون لديكم 7 دقائق لتعديل الإجراءات الخاصة بلوحة العرض المجاورة.  </a:t>
            </a:r>
          </a:p>
          <a:p>
            <a:endParaRPr lang="en-US">
              <a:latin typeface="Arial"/>
              <a:cs typeface="Arial"/>
            </a:endParaRPr>
          </a:p>
          <a:p>
            <a:r>
              <a:rPr lang="ar-001">
                <a:latin typeface="Arial"/>
                <a:cs typeface="Arial"/>
              </a:rPr>
              <a:t>فلنبدأ!</a:t>
            </a:r>
          </a:p>
          <a:p>
            <a:endParaRPr lang="en-US">
              <a:latin typeface="Arial"/>
              <a:cs typeface="Arial"/>
            </a:endParaRPr>
          </a:p>
          <a:p>
            <a:r>
              <a:rPr lang="ar-001" i="1">
                <a:latin typeface="Arial"/>
                <a:cs typeface="Arial"/>
              </a:rPr>
              <a:t>[ملاحظة للمنسق: في نهاية النشاط، اطلب من المشاركين العودة إلى مقاعدهم.]</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40593768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1" u="none" strike="noStrike">
                <a:solidFill>
                  <a:srgbClr val="000000"/>
                </a:solidFill>
                <a:effectLst/>
                <a:latin typeface="Arial" panose="020B0604020202020204" pitchFamily="34" charset="0"/>
              </a:rPr>
              <a:t>[ملاحظة للمنسق: إذا كان هناك وقت لنقاش ختامي، فضع في اعتبارك استخدام الأسئلة المدرجة هنا كنقاط انطلاق للمناقشة - تجمع هذه الأسئلة بين نشاط العوائق ونشاط الإجراءات. حاول أن تجعل النقاش الختامي لا يتجاوز 10 دقائق، ولكن اجعله قصيرًا جدًا أو تخطاه إذا كنت متأخرًا عن الجدول الزمني المحدد.]</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4747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5DBC5-9584-D5AF-4B3F-506C6278C8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70B4F-CC23-DAD7-8E3F-2467A740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F6065-C0BC-D673-589F-565DD8F2AF29}"/>
              </a:ext>
            </a:extLst>
          </p:cNvPr>
          <p:cNvSpPr>
            <a:spLocks noGrp="1"/>
          </p:cNvSpPr>
          <p:nvPr>
            <p:ph type="body" idx="1"/>
          </p:nvPr>
        </p:nvSpPr>
        <p:spPr/>
        <p:txBody>
          <a:bodyPr/>
          <a:lstStyle/>
          <a:p>
            <a:r>
              <a:rPr lang="ar-001">
                <a:latin typeface="Arial"/>
                <a:cs typeface="Arial"/>
              </a:rPr>
              <a:t>شكرًا لمشاركتكم في ذلك النشاط. نأمل أن تكونوا قد فهمتم جيدًا كيفية إجراء تحليل فعال للعوائق واقتراح إجراءات تصحيحية مكتوبة بشكل جيد.  </a:t>
            </a:r>
          </a:p>
          <a:p>
            <a:endParaRPr lang="en-US">
              <a:latin typeface="Arial"/>
              <a:cs typeface="Arial"/>
            </a:endParaRPr>
          </a:p>
          <a:p>
            <a:r>
              <a:rPr lang="ar-001">
                <a:latin typeface="Arial"/>
                <a:cs typeface="Arial"/>
              </a:rPr>
              <a:t>غالبًا ما يكون من لديهم معرفة متعمقة بما حدث في أثناء تفشي المرض هم من يقترحون الإجراءات. على سبيل المثال، في بعض الحالات تكون فرق الاستجابة السريعة الموجودة على أرض الواقع، التي لديها معرفة بما حدث في تفشي المرض، هي التي تقترح بعض الإجراءات الأولية بناءً على ما تراه. وماذا بعد ذلك؟   </a:t>
            </a:r>
          </a:p>
          <a:p>
            <a:endParaRPr lang="en-US">
              <a:latin typeface="Arial"/>
              <a:cs typeface="Arial"/>
            </a:endParaRPr>
          </a:p>
          <a:p>
            <a:r>
              <a:rPr lang="ar-001">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الجزء التالي مهم للغاية. يجب الاتفاق على الإجراءات المقترحة ووضعها في صيغتها النهائية على يد المجموعة المناسبة من أصحاب المصلحة. تتمثل الخطوة الأولى في جمع أصحاب المصلحة المعنيين معًا. في إرشاداتنا وتدريبنا على كيفية اعتماد غاية 7-1-7، نتطرق إلى كيفية اختيار الاجتماع المناسب لهذا الغرض، ومن الأفضل أن يكون اجتماعًا قائمًا بالفعل. لقد وجدت البلدان أن الجمع بين مجموعة متنوعة من أصحاب المصلحة الذين لهم دور في نظم تفشي الأمراض - بما في ذلك من مختلف الإدارات والقطاعات المختلفة، الحكومية وغير الحكومية - يجعل غاية 7-1-7 أكثر فعالية.  </a:t>
            </a:r>
          </a:p>
          <a:p>
            <a:endParaRPr lang="en-US">
              <a:latin typeface="Arial"/>
              <a:cs typeface="Arial"/>
            </a:endParaRPr>
          </a:p>
        </p:txBody>
      </p:sp>
      <p:sp>
        <p:nvSpPr>
          <p:cNvPr id="4" name="Slide Number Placeholder 3">
            <a:extLst>
              <a:ext uri="{FF2B5EF4-FFF2-40B4-BE49-F238E27FC236}">
                <a16:creationId xmlns:a16="http://schemas.microsoft.com/office/drawing/2014/main" id="{7F4CFB88-4E6B-3133-09CB-AC8EF50613B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65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ar-001" i="1">
                <a:latin typeface="Arial"/>
                <a:cs typeface="Arial"/>
              </a:rPr>
              <a:t>[ملاحظة للمنسق: أعط الأولوية هنا للإجابة عن الأسئلة التي طرحها المشاركون في جلسة اليوم السابق.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شريحة واحدة يمكنك استخدامها مع الأسئلة الشائعة في حالة عدم وجود أسئلة أو وجود عدد قليل منها في لوحة طرح الأفكار والأسئلة].</a:t>
            </a:r>
          </a:p>
          <a:p>
            <a:endParaRPr lang="en-US"/>
          </a:p>
          <a:p>
            <a:r>
              <a:rPr lang="ar-001">
                <a:latin typeface="Arial"/>
                <a:cs typeface="Arial"/>
              </a:rPr>
              <a:t> والآن دعونا نستعرض بعض الأسئلة التي طرحتموها في لوحة طرح الأفكار والأسئلة أو التي سمعناها في أثناء المناقشات.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1A42E-AB32-8AD1-9D64-87BD6DAD6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7F470-1E33-8CD5-788B-C0404FE5BA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1D591-787C-ED57-72F6-E3C206C91784}"/>
              </a:ext>
            </a:extLst>
          </p:cNvPr>
          <p:cNvSpPr>
            <a:spLocks noGrp="1"/>
          </p:cNvSpPr>
          <p:nvPr>
            <p:ph type="body" idx="1"/>
          </p:nvPr>
        </p:nvSpPr>
        <p:spPr/>
        <p:txBody>
          <a:bodyPr/>
          <a:lstStyle/>
          <a:p>
            <a:r>
              <a:rPr lang="ar-001">
                <a:latin typeface="Arial"/>
                <a:cs typeface="Arial"/>
              </a:rPr>
              <a:t>تتمثل الخطوة التالية في عرض نتائج 7-1-7 الخاصة بتفشي المرض على تلك المجموعة من أصحاب المصلحة.</a:t>
            </a:r>
          </a:p>
          <a:p>
            <a:endParaRPr lang="en-US">
              <a:latin typeface="Arial"/>
              <a:cs typeface="Arial"/>
            </a:endParaRPr>
          </a:p>
          <a:p>
            <a:r>
              <a:rPr lang="ar-001">
                <a:latin typeface="Arial"/>
                <a:cs typeface="Arial"/>
              </a:rPr>
              <a:t> يُعد نموذج شرائح استعراض أحداث غاية 7-1-7، المتوفر على الموقع الإلكتروني لتحالف 7-1-7، أداة تلخص سرد تفشي المرض، ومقاييس التوقيت، والعوائق، والعوامل الممكّنة، والإجراءات المقترحة في عرض تقديمي واحد لتسهيل هذه المناقشة. يمكن استخدام هذا النموذج أو نموذج مشابه لعرض تقديمي قصير مدته 10 دقائق لأصحاب المصلحة من أجل شرح نتائج 7-1-7 المستمدة من حدث لتفشي المرض وتحديد الإجراءات النهائية.  </a:t>
            </a:r>
          </a:p>
          <a:p>
            <a:r>
              <a:rPr lang="ar-001">
                <a:latin typeface="Arial"/>
                <a:cs typeface="Arial"/>
              </a:rPr>
              <a:t> </a:t>
            </a:r>
          </a:p>
          <a:p>
            <a:r>
              <a:rPr lang="ar-001">
                <a:latin typeface="Arial"/>
                <a:cs typeface="Arial"/>
              </a:rPr>
              <a:t>لقد وجدت البلدان أن هذا النوع من العروض التقديمية لاستعراض أحداث 7-1-7 لأصحاب المصلحة قد أدى دورًا مهمًا في جعل 7-1-7 فعالة. وذلك لأنه يسمح بسرعة ووضوح لأصحاب المصلحة المتنوعين بفهم ما نجح وما لم ينجح في حالة تفشي المرض، ثم يسمح لهم بالتركيز على صنع القرار لتحديد أولويات الإجراءات المقترحة ووضعها في صيغتها النهائية.</a:t>
            </a:r>
          </a:p>
          <a:p>
            <a:endParaRPr lang="en-US">
              <a:latin typeface="Arial"/>
              <a:cs typeface="Arial"/>
            </a:endParaRPr>
          </a:p>
          <a:p>
            <a:endParaRPr lang="en-US">
              <a:latin typeface="Arial"/>
              <a:cs typeface="Arial"/>
            </a:endParaRPr>
          </a:p>
        </p:txBody>
      </p:sp>
      <p:sp>
        <p:nvSpPr>
          <p:cNvPr id="4" name="Slide Number Placeholder 3">
            <a:extLst>
              <a:ext uri="{FF2B5EF4-FFF2-40B4-BE49-F238E27FC236}">
                <a16:creationId xmlns:a16="http://schemas.microsoft.com/office/drawing/2014/main" id="{51998319-8D27-44F9-8092-92987ECC107D}"/>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8484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buNone/>
            </a:pPr>
            <a:r>
              <a:rPr lang="ar-001" b="0" i="1" u="none" strike="noStrike">
                <a:solidFill>
                  <a:srgbClr val="000000"/>
                </a:solidFill>
                <a:effectLst/>
                <a:latin typeface="Arial" panose="020B0604020202020204" pitchFamily="34" charset="0"/>
              </a:rPr>
              <a:t>[ملاحظة للمنسق: يجب ألا تتجاوز مدة المناقشة 3 دقائق]</a:t>
            </a: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u="none" strike="noStrike">
                <a:solidFill>
                  <a:srgbClr val="000000"/>
                </a:solidFill>
                <a:effectLst/>
                <a:latin typeface="Arial" panose="020B0604020202020204" pitchFamily="34" charset="0"/>
              </a:rPr>
              <a:t>لنتوقف قليلاً لطرح سؤال سريع للنقاش.  </a:t>
            </a:r>
          </a:p>
          <a:p>
            <a:pPr algn="r" rtl="1" fontAlgn="base">
              <a:buNone/>
            </a:pPr>
            <a:r>
              <a:rPr lang="ar-001" b="0" i="0">
                <a:solidFill>
                  <a:srgbClr val="444444"/>
                </a:solidFill>
                <a:effectLst/>
                <a:latin typeface="Arial" panose="020B0604020202020204" pitchFamily="34" charset="0"/>
              </a:rPr>
              <a:t>​</a:t>
            </a:r>
          </a:p>
          <a:p>
            <a:r>
              <a:rPr lang="ar-001" sz="1200">
                <a:latin typeface="Arial"/>
                <a:cs typeface="Arial"/>
              </a:rPr>
              <a:t>من هم بعض أصحاب المصلحة الذين سيحتاجون إلى إبداء آرائهم بشأن اختيار الإجراءات؟</a:t>
            </a:r>
          </a:p>
          <a:p>
            <a:pPr algn="r" rtl="1" fontAlgn="base">
              <a:buNone/>
            </a:pPr>
            <a:r>
              <a:rPr lang="ar-001" b="0" i="0">
                <a:solidFill>
                  <a:srgbClr val="444444"/>
                </a:solidFill>
                <a:effectLst/>
                <a:latin typeface="Arial" panose="020B0604020202020204" pitchFamily="34" charset="0"/>
              </a:rPr>
              <a:t>​</a:t>
            </a:r>
          </a:p>
          <a:p>
            <a:pPr algn="r" rtl="1" fontAlgn="base"/>
            <a:r>
              <a:rPr lang="ar-001" b="0" i="0">
                <a:solidFill>
                  <a:srgbClr val="444444"/>
                </a:solidFill>
                <a:effectLst/>
                <a:latin typeface="Arial" panose="020B0604020202020204" pitchFamily="34" charset="0"/>
              </a:rPr>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136580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a:solidFill>
                  <a:srgbClr val="4C4C4F"/>
                </a:solidFill>
                <a:latin typeface="Arial"/>
                <a:cs typeface="Arial"/>
              </a:rPr>
              <a:t>بمجرد عرض نتائج 7-1-7 خلال الاجتماع، ينبغي على أصحاب المصلحة النظر في الإجراءات المقترحة والاتفاق على مجموعة نهائية من الإجراءات.  </a:t>
            </a:r>
          </a:p>
          <a:p>
            <a:pPr>
              <a:defRPr/>
            </a:pPr>
            <a:r>
              <a:rPr lang="ar-001">
                <a:solidFill>
                  <a:srgbClr val="4C4C4F"/>
                </a:solidFill>
                <a:latin typeface="Arial"/>
                <a:cs typeface="Arial"/>
              </a:rPr>
              <a:t> </a:t>
            </a:r>
          </a:p>
          <a:p>
            <a:pPr>
              <a:defRPr/>
            </a:pPr>
            <a:r>
              <a:rPr lang="ar-001">
                <a:solidFill>
                  <a:srgbClr val="4C4C4F"/>
                </a:solidFill>
                <a:latin typeface="Arial"/>
                <a:cs typeface="Arial"/>
              </a:rPr>
              <a:t>[انقر]</a:t>
            </a:r>
          </a:p>
          <a:p>
            <a:pPr>
              <a:defRPr/>
            </a:pPr>
            <a:r>
              <a:rPr lang="ar-001">
                <a:solidFill>
                  <a:srgbClr val="4C4C4F"/>
                </a:solidFill>
                <a:latin typeface="Arial"/>
                <a:cs typeface="Arial"/>
              </a:rPr>
              <a:t>  </a:t>
            </a:r>
          </a:p>
          <a:p>
            <a:pPr>
              <a:defRPr/>
            </a:pPr>
            <a:r>
              <a:rPr lang="ar-001">
                <a:solidFill>
                  <a:srgbClr val="4C4C4F"/>
                </a:solidFill>
                <a:latin typeface="Arial"/>
                <a:cs typeface="Arial"/>
              </a:rPr>
              <a:t>ينبغي عليهم اختيار هيئة مسؤولة عن تنفيذ هذه الإجراءات.من يملك صلاحية تكليف المهام؟ من يستطيع محاسبة الناس؟</a:t>
            </a:r>
          </a:p>
          <a:p>
            <a:pPr>
              <a:defRPr/>
            </a:pPr>
            <a:r>
              <a:rPr lang="ar-001">
                <a:solidFill>
                  <a:srgbClr val="4C4C4F"/>
                </a:solidFill>
                <a:latin typeface="Arial"/>
                <a:cs typeface="Arial"/>
              </a:rPr>
              <a:t>  </a:t>
            </a:r>
          </a:p>
          <a:p>
            <a:pPr>
              <a:defRPr/>
            </a:pPr>
            <a:r>
              <a:rPr lang="ar-001">
                <a:solidFill>
                  <a:srgbClr val="4C4C4F"/>
                </a:solidFill>
                <a:latin typeface="Arial"/>
                <a:cs typeface="Arial"/>
              </a:rPr>
              <a:t>من الجيد أن نكون دقيقين هنا، ومن المهم التأكد من أن لديها الموارد اللازمة لتنفيذ أي إجراءات فورية.</a:t>
            </a:r>
          </a:p>
          <a:p>
            <a:pPr>
              <a:defRPr/>
            </a:pPr>
            <a:r>
              <a:rPr lang="ar-001">
                <a:solidFill>
                  <a:srgbClr val="4C4C4F"/>
                </a:solidFill>
                <a:latin typeface="Arial"/>
                <a:cs typeface="Arial"/>
              </a:rPr>
              <a:t>  </a:t>
            </a:r>
          </a:p>
          <a:p>
            <a:pPr>
              <a:defRPr/>
            </a:pPr>
            <a:r>
              <a:rPr lang="ar-001">
                <a:solidFill>
                  <a:srgbClr val="4C4C4F"/>
                </a:solidFill>
                <a:latin typeface="Arial"/>
                <a:cs typeface="Arial"/>
              </a:rPr>
              <a:t>[انقر]</a:t>
            </a:r>
          </a:p>
          <a:p>
            <a:pPr>
              <a:defRPr/>
            </a:pPr>
            <a:r>
              <a:rPr lang="ar-001">
                <a:solidFill>
                  <a:srgbClr val="4C4C4F"/>
                </a:solidFill>
                <a:latin typeface="Arial"/>
                <a:cs typeface="Arial"/>
              </a:rPr>
              <a:t>  </a:t>
            </a:r>
          </a:p>
          <a:p>
            <a:pPr>
              <a:defRPr/>
            </a:pPr>
            <a:r>
              <a:rPr lang="ar-001">
                <a:solidFill>
                  <a:srgbClr val="4C4C4F"/>
                </a:solidFill>
                <a:latin typeface="Arial"/>
                <a:cs typeface="Arial"/>
              </a:rPr>
              <a:t>وأخيرًا، ينبغي تضمين تواريخ الإجراءات الفورية والفرص المستقبلية المحتملة للإجراءات طويلة الأمد.</a:t>
            </a:r>
          </a:p>
          <a:p>
            <a:pPr>
              <a:defRPr/>
            </a:pPr>
            <a:r>
              <a:rPr lang="ar-001">
                <a:solidFill>
                  <a:srgbClr val="4C4C4F"/>
                </a:solidFill>
                <a:latin typeface="Arial"/>
                <a:cs typeface="Arial"/>
              </a:rPr>
              <a:t>  </a:t>
            </a:r>
          </a:p>
          <a:p>
            <a:pPr>
              <a:defRPr/>
            </a:pPr>
            <a:r>
              <a:rPr lang="ar-001">
                <a:solidFill>
                  <a:srgbClr val="4C4C4F"/>
                </a:solidFill>
                <a:latin typeface="Arial"/>
                <a:cs typeface="Arial"/>
              </a:rPr>
              <a:t> </a:t>
            </a:r>
          </a:p>
          <a:p>
            <a:pPr>
              <a:defRPr/>
            </a:pPr>
            <a:r>
              <a:rPr lang="ar-001">
                <a:solidFill>
                  <a:srgbClr val="4C4C4F"/>
                </a:solidFill>
                <a:latin typeface="Arial"/>
                <a:cs typeface="Arial"/>
              </a:rPr>
              <a:t> </a:t>
            </a:r>
          </a:p>
          <a:p>
            <a:pPr>
              <a:defRPr/>
            </a:pPr>
            <a:r>
              <a:rPr lang="ar-001">
                <a:solidFill>
                  <a:srgbClr val="4C4C4F"/>
                </a:solidFill>
                <a:latin typeface="Arial"/>
                <a:cs typeface="Arial"/>
              </a:rPr>
              <a:t> </a:t>
            </a:r>
          </a:p>
          <a:p>
            <a:pPr>
              <a:defRPr/>
            </a:pPr>
            <a:r>
              <a:rPr lang="ar-001">
                <a:solidFill>
                  <a:srgbClr val="4C4C4F"/>
                </a:solidFill>
                <a:latin typeface="Arial"/>
                <a:cs typeface="Arial"/>
              </a:rPr>
              <a:t> </a:t>
            </a:r>
          </a:p>
          <a:p>
            <a:pPr>
              <a:spcBef>
                <a:spcPts val="1000"/>
              </a:spcBef>
              <a:defRPr/>
            </a:pPr>
            <a:r>
              <a:rPr lang="ar-001">
                <a:solidFill>
                  <a:srgbClr val="4C4C4F"/>
                </a:solidFill>
                <a:latin typeface="Arial"/>
                <a:cs typeface="Arial"/>
              </a:rPr>
              <a:t>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524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ar-001">
                <a:latin typeface="Arial"/>
                <a:cs typeface="Arial"/>
              </a:rPr>
              <a:t>دعونا نلقي نظرة على مثال لتفشي الحصبة في إحدى الولايات القضائية بالولايات المتحدة للحصول على توضيح بسيط وفعال لكيفية تحديد العوائق من خلال غاية 7-1-7 وتنفيذ الإجراءات التي يمكن أن تؤدي إلى تحسينات.   </a:t>
            </a:r>
          </a:p>
          <a:p>
            <a:endParaRPr lang="en-US">
              <a:cs typeface="Arial"/>
            </a:endParaRPr>
          </a:p>
          <a:p>
            <a:r>
              <a:rPr lang="ar-001">
                <a:latin typeface="Arial"/>
                <a:cs typeface="Arial"/>
              </a:rPr>
              <a:t>[انقر]</a:t>
            </a:r>
          </a:p>
          <a:p>
            <a:endParaRPr lang="en-US">
              <a:latin typeface="Arial"/>
              <a:cs typeface="Arial"/>
            </a:endParaRPr>
          </a:p>
          <a:p>
            <a:r>
              <a:rPr lang="ar-001">
                <a:latin typeface="Arial"/>
                <a:cs typeface="Arial"/>
              </a:rPr>
              <a:t> لم يكن لدى إدارة الصحة المحلية رقم الهاتف المناسب في المطار لطلب قوائم ركاب الرحلات، ما أدى إلى تأخير تحقيقها في تفشي الحصبة لعدة أيام. </a:t>
            </a:r>
          </a:p>
          <a:p>
            <a:endParaRPr lang="en-US"/>
          </a:p>
          <a:p>
            <a:r>
              <a:rPr lang="ar-001">
                <a:latin typeface="Arial"/>
                <a:cs typeface="Arial"/>
              </a:rPr>
              <a:t>عندما طبقوا 7-1-7، أدركوا أن العائق الرئيسي يتمثل في رقم الهاتف المفقود الذي أدى إلى تأخيرهم في التواصل مع المطار للحصول على قائمة ركاب الرحلة.</a:t>
            </a:r>
          </a:p>
          <a:p>
            <a:endParaRPr lang="en-US"/>
          </a:p>
          <a:p>
            <a:r>
              <a:rPr lang="ar-001">
                <a:latin typeface="Arial"/>
                <a:cs typeface="Arial"/>
              </a:rPr>
              <a:t>[انقر]</a:t>
            </a:r>
          </a:p>
          <a:p>
            <a:endParaRPr lang="en-US"/>
          </a:p>
          <a:p>
            <a:r>
              <a:rPr lang="ar-001">
                <a:latin typeface="Arial"/>
                <a:cs typeface="Arial"/>
              </a:rPr>
              <a:t>لذلك قرروا ونفذوا إجراءً فوريًا يتمثل في الاتصال بالمطار للحصول على رقم الهاتف المناسب.</a:t>
            </a:r>
          </a:p>
          <a:p>
            <a:endParaRPr lang="en-US"/>
          </a:p>
          <a:p>
            <a:r>
              <a:rPr lang="ar-001">
                <a:latin typeface="Arial"/>
                <a:cs typeface="Arial"/>
              </a:rPr>
              <a:t> [انقر]</a:t>
            </a:r>
          </a:p>
          <a:p>
            <a:endParaRPr lang="en-US"/>
          </a:p>
          <a:p>
            <a:r>
              <a:rPr lang="ar-001">
                <a:latin typeface="Arial"/>
                <a:cs typeface="Arial"/>
              </a:rPr>
              <a:t>خلال تفشي مرض جدري القردة بعد شهرين، تمكنت إدارة الصحة من طلب واستلام قائمة ركاب الرحلة في أقل من يوم واحد، ما سمح لها بإجراء تحقيق سريع في تفشي المرض التالي.</a:t>
            </a:r>
          </a:p>
          <a:p>
            <a:endParaRPr lang="en-US"/>
          </a:p>
          <a:p>
            <a:endParaRPr lang="en-US"/>
          </a:p>
          <a:p>
            <a:endParaRPr lang="en-US"/>
          </a:p>
          <a:p>
            <a:endParaRPr lang="en-US">
              <a:cs typeface="Arial"/>
            </a:endParaRP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618393"/>
              </a:solidFill>
              <a:effectLst/>
              <a:uLnTx/>
              <a:uFillTx/>
              <a:latin typeface="Arial" panose="020B0604020202020204" pitchFamily="34" charset="0"/>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88472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buNone/>
            </a:pPr>
            <a:r>
              <a:rPr lang="ar-001" b="0" i="1" u="none" strike="noStrike">
                <a:solidFill>
                  <a:srgbClr val="000000"/>
                </a:solidFill>
                <a:effectLst/>
                <a:latin typeface="Arial" panose="020B0604020202020204" pitchFamily="34" charset="0"/>
              </a:rPr>
              <a:t>[ملاحظة للمنسق: يجب ألا تتجاوز مدة المناقشة 3 دقائق]</a:t>
            </a:r>
          </a:p>
          <a:p>
            <a:pPr algn="r" rtl="1" fontAlgn="base">
              <a:buNone/>
            </a:pPr>
            <a:r>
              <a:rPr lang="ar-001" b="0" i="0">
                <a:solidFill>
                  <a:srgbClr val="444444"/>
                </a:solidFill>
                <a:effectLst/>
                <a:latin typeface="Arial" panose="020B0604020202020204" pitchFamily="34" charset="0"/>
              </a:rPr>
              <a:t>​</a:t>
            </a:r>
          </a:p>
          <a:p>
            <a:pPr algn="r" rtl="1" fontAlgn="base">
              <a:buNone/>
            </a:pPr>
            <a:r>
              <a:rPr lang="ar-001" b="0" i="0" u="none" strike="noStrike">
                <a:solidFill>
                  <a:srgbClr val="000000"/>
                </a:solidFill>
                <a:effectLst/>
                <a:latin typeface="Arial" panose="020B0604020202020204" pitchFamily="34" charset="0"/>
              </a:rPr>
              <a:t>لنتوقف لبرهة مرة أخرى لإجراء مناقشة قصيرة. </a:t>
            </a:r>
            <a:r>
              <a:rPr lang="ar-001" b="0" i="0">
                <a:solidFill>
                  <a:srgbClr val="444444"/>
                </a:solidFill>
                <a:effectLst/>
                <a:latin typeface="Arial" panose="020B0604020202020204" pitchFamily="34" charset="0"/>
              </a:rPr>
              <a:t>​</a:t>
            </a:r>
          </a:p>
          <a:p>
            <a:pPr algn="r" rtl="1" fontAlgn="base">
              <a:buNone/>
            </a:pPr>
            <a:r>
              <a:rPr lang="ar-001" b="0" i="0">
                <a:solidFill>
                  <a:srgbClr val="444444"/>
                </a:solidFill>
                <a:effectLst/>
                <a:latin typeface="Arial" panose="020B0604020202020204" pitchFamily="34" charset="0"/>
              </a:rPr>
              <a:t>​</a:t>
            </a:r>
          </a:p>
          <a:p>
            <a:r>
              <a:rPr lang="ar-001" sz="1200">
                <a:latin typeface="Arial"/>
                <a:cs typeface="Arial"/>
              </a:rPr>
              <a:t>ما الإستراتيجيات التي تعتقدون أنها ستساعد على ضمان حصول الإجراءات المقترحة على الدعم اللازم لتخصيص الموارد وتنفيذها؟</a:t>
            </a:r>
          </a:p>
          <a:p>
            <a:pPr algn="r" rtl="1" fontAlgn="base">
              <a:buNone/>
            </a:pPr>
            <a:r>
              <a:rPr lang="ar-001" b="0" i="0">
                <a:solidFill>
                  <a:srgbClr val="444444"/>
                </a:solidFill>
                <a:effectLst/>
                <a:latin typeface="Arial" panose="020B0604020202020204" pitchFamily="34" charset="0"/>
              </a:rPr>
              <a:t>​</a:t>
            </a:r>
          </a:p>
          <a:p>
            <a:pPr algn="r" rtl="1" fontAlgn="base"/>
            <a:r>
              <a:rPr lang="ar-001" b="0" i="0">
                <a:solidFill>
                  <a:srgbClr val="444444"/>
                </a:solidFill>
                <a:effectLst/>
                <a:latin typeface="Arial" panose="020B0604020202020204" pitchFamily="34" charset="0"/>
              </a:rPr>
              <a:t>​</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94</a:t>
            </a:fld>
            <a:endParaRPr lang="en-US"/>
          </a:p>
        </p:txBody>
      </p:sp>
    </p:spTree>
    <p:extLst>
      <p:ext uri="{BB962C8B-B14F-4D97-AF65-F5344CB8AC3E}">
        <p14:creationId xmlns:p14="http://schemas.microsoft.com/office/powerpoint/2010/main" val="16246661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يُرجى قراءة مستند "ابدأ من هنا" الموجود في مجلد نشاط "تطبيق غاية 7-1-7 على بياناتك الخاصة" قبل القيام بهذا النشاط. </a:t>
            </a:r>
            <a:r>
              <a:rPr lang="ar-001" i="1">
                <a:solidFill>
                  <a:srgbClr val="FFFFFF"/>
                </a:solidFill>
                <a:effectLst/>
                <a:latin typeface="Helvetica" pitchFamily="2" charset="0"/>
                <a:cs typeface="Arial"/>
              </a:rPr>
              <a:t>يُرجى التحلي بالمرونة في كيفية إنشاء مجموعاتك لهذا النشاط. نود أن يمتلك شخص واحد في كل مجموعة بيانات عن تفشي مرض يمكنه استخدامها في هذا التمرين إن أمكن. مع ذلك، وبحسب عدد الحضور، قد يكون من الأنسب القيام بهذا النشاط في أزواج، أو مجموعات صغيرة، أو حتى في جلسة عامة (إذا لم يكن عدد الحضور كبيرًا جدًا). </a:t>
            </a:r>
            <a:r>
              <a:rPr lang="ar-001" i="1">
                <a:latin typeface="Arial"/>
                <a:cs typeface="Arial"/>
              </a:rPr>
              <a:t>تجدر الإشارة أيضًا إلى أن الملاحظات الواردة في هذه الشريحة والشرائح التالية تفترض أن التحضير المسبق للورشة قد أُرسل إلى المشاركين مسبقًا، وأن بعضهم على الأقل قد أحضروا حالات تفشي للعمل عليها. وإن لم يكن الأمر كذلك، فعدّل هذه الشرائح والملاحظات وفقًا لذلك للتأكيد على أنهم سيطبقون غاية 7-1-7 على سيناريوهات مكتوبة مسبقًا يمكنهم الاختيار من بينها]. </a:t>
            </a:r>
          </a:p>
          <a:p>
            <a:endParaRPr lang="en-US">
              <a:latin typeface="Arial"/>
              <a:cs typeface="Arial"/>
            </a:endParaRPr>
          </a:p>
          <a:p>
            <a:r>
              <a:rPr lang="ar-001">
                <a:latin typeface="Arial"/>
                <a:cs typeface="Arial"/>
              </a:rPr>
              <a:t>أهلاً بكم في النشاط الذي ستتمكنون فيه من تطبيق غاية 7-1-7 على بياناتكم الخاصة!</a:t>
            </a:r>
          </a:p>
          <a:p>
            <a:endParaRPr lang="en-US">
              <a:cs typeface="Arial"/>
            </a:endParaRPr>
          </a:p>
          <a:p>
            <a:pPr>
              <a:defRPr/>
            </a:pPr>
            <a:r>
              <a:rPr lang="ar-001">
                <a:latin typeface="Arial"/>
                <a:cs typeface="Arial"/>
              </a:rPr>
              <a:t>سيمنحكم هذا النشاط فرصة لاستخدام ما تعلمتموه اليوم عن تواريخ المحطات الرئيسية والعوائق والعوامل الممكّنة والإجراءات، وتطبيقه على تفشي مرض في العالم الحقيقي. إذا تمكنتم من إكمال التحضيرات المسبقة أو أحضرتم معكم معلومات عن تفشي مرض، فهذا أمر رائع! إذا لم يكن لدى أي شخص في مجموعتكم حالة تفشي مرض، فيمكنكم الاختيار من بين عدد قليل من سيناريوهات تفشي الأمراض المكتوبة مسبقًا.  </a:t>
            </a:r>
          </a:p>
          <a:p>
            <a:pPr>
              <a:defRPr/>
            </a:pPr>
            <a:endParaRPr lang="en-US">
              <a:latin typeface="Arial"/>
              <a:cs typeface="Arial"/>
            </a:endParaRPr>
          </a:p>
          <a:p>
            <a:pPr>
              <a:defRPr/>
            </a:pPr>
            <a:r>
              <a:rPr lang="ar-001">
                <a:latin typeface="Arial"/>
                <a:cs typeface="Arial"/>
              </a:rPr>
              <a:t>لقد وجدنا في وقت مضى أن هذا التمرين يمكن أن يكون محفزًا للغاية إذ تبدؤوا في معرفة كيف يمكن استخدام غاية 7-1-7 في سيناريوهات مختلفة.  </a:t>
            </a:r>
          </a:p>
          <a:p>
            <a:pPr>
              <a:defRPr/>
            </a:pPr>
            <a:endParaRPr lang="en-US">
              <a:latin typeface="Arial"/>
              <a:cs typeface="Arial"/>
            </a:endParaRPr>
          </a:p>
          <a:p>
            <a:pPr>
              <a:defRPr/>
            </a:pPr>
            <a:endParaRPr lang="en-US">
              <a:latin typeface="Arial"/>
              <a:cs typeface="Arial"/>
            </a:endParaRP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solidFill>
                  <a:srgbClr val="000000"/>
                </a:solidFill>
                <a:latin typeface="Arial"/>
                <a:cs typeface="Arial"/>
              </a:rPr>
              <a:t>في النشاط الذي يُجرى في مجموعة، استخدمنا محاكاة بسيطة لتفشي مرض حتى تتمكنوا من بدء التدريب على ممارسة 7-1-7. في هذا النشاط، ستتاح لكم فرصة ممارسة تلك المهارات بشكل أكبر على حالات تفشي مرض في العالم الحقيقي. في هذا النشاط، ستقومون مرة أخرى بتحديد تواريخ المحطات الرئيسية وحساب أداء غاية 7-1-7 وتحديد العوائق والعوامل الممكّنة وتحديد الإجراءات. لكننا سنؤكد بشدة على كتابة عوائق وإجراءات عالية الجودة. هذا يعني أننا سنتدرب على تحديد وكتابة عوائق تكون محددة وقابلة لاتخاذ إجراءات بشأنها وتحدد السبب الجذري وتركز على المستوى النظامي.  وسنكتب إجراءات تلبي معايير </a:t>
            </a:r>
            <a:r>
              <a:rPr lang="en-US">
                <a:solidFill>
                  <a:srgbClr val="000000"/>
                </a:solidFill>
                <a:latin typeface="Arial"/>
                <a:cs typeface="Arial"/>
              </a:rPr>
              <a:t>SMART</a:t>
            </a:r>
            <a:r>
              <a:rPr lang="ar-001">
                <a:solidFill>
                  <a:srgbClr val="000000"/>
                </a:solidFill>
                <a:latin typeface="Arial"/>
                <a:cs typeface="Arial"/>
              </a:rPr>
              <a:t>، أي تكون</a:t>
            </a:r>
            <a:r>
              <a:rPr lang="ar-001">
                <a:solidFill>
                  <a:srgbClr val="000000"/>
                </a:solidFill>
              </a:rPr>
              <a:t> محددة وقابلة للقياس وقابلة للتحقيق وذات صلة ومحددة زمنيًا.  </a:t>
            </a:r>
          </a:p>
          <a:p>
            <a:r>
              <a:rPr lang="ar-001">
                <a:solidFill>
                  <a:srgbClr val="000000"/>
                </a:solidFill>
                <a:latin typeface="Arial"/>
                <a:cs typeface="Arial"/>
              </a:rPr>
              <a:t> </a:t>
            </a:r>
          </a:p>
          <a:p>
            <a:r>
              <a:rPr lang="ar-001">
                <a:solidFill>
                  <a:srgbClr val="000000"/>
                </a:solidFill>
                <a:latin typeface="Arial"/>
                <a:cs typeface="Arial"/>
              </a:rPr>
              <a:t>لاحظوا أنه لا يوجد مُيسِّرون معينون للمجموعة في هذا النشاط.</a:t>
            </a:r>
          </a:p>
          <a:p>
            <a:r>
              <a:rPr lang="ar-001">
                <a:solidFill>
                  <a:srgbClr val="000000"/>
                </a:solidFill>
                <a:latin typeface="Arial"/>
                <a:cs typeface="Arial"/>
              </a:rPr>
              <a:t>  </a:t>
            </a:r>
          </a:p>
          <a:p>
            <a:r>
              <a:rPr lang="ar-001" i="1">
                <a:solidFill>
                  <a:srgbClr val="000000"/>
                </a:solidFill>
                <a:latin typeface="Arial"/>
                <a:cs typeface="Arial"/>
              </a:rPr>
              <a:t>[ملاحظة للمنسق: بالنسبة إلى الجلسة التي تلي هذا النشاط، يكون لمنظمي ورشة العمل خيار إجراء مناقشة جماعية عن الاستخدام العام لغاية 7-1-7، أو جعل المشاركين يتدربون على عرض شرائحهم من هذا النشاط.إذا اختار المنظمون التدرب على العروض التقديمية بعد هذا النشاط، يمكنك القول: "بمجرد أن ننتهي من هذا الجزء من النشاط، سنقسمكم إلى مجموعات حتى تتمكنوا من التدرب على عرض نتائج 7-1-7 لبعضكم."]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لدينا ساعة و45 دقيقة لهذا النشاط.  </a:t>
            </a:r>
          </a:p>
          <a:p>
            <a:endParaRPr lang="en-US"/>
          </a:p>
          <a:p>
            <a:r>
              <a:rPr lang="ar-001">
                <a:latin typeface="Arial"/>
                <a:cs typeface="Arial"/>
              </a:rPr>
              <a:t>بمجرد أن أنتهي من مناقشة النشاط في الجلسة العامة، سننقسم إلى مجموعاتنا الصغيرة. ستقومون ببعض التعارفات الموجزة وتختارون حالة تفشي للعمل عليها. إذا أحضر أكثر من عضو في مجموعتكم حالة تفشي مرض لهذا النشاط، فقدموا وصفًا موجزًا لكل تفشٍ واختاروا واحدًا لهذا النشاط. إذا لم يكن لدى أي شخص في مجموعتكم حالة تفشي مرض، فاختاروا واحدة من مجموعة من السيناريوهات المكتوبة مسبقًا التي يمكننا تزويدكم بها.  </a:t>
            </a:r>
          </a:p>
          <a:p>
            <a:endParaRPr lang="en-US"/>
          </a:p>
          <a:p>
            <a:r>
              <a:rPr lang="ar-001">
                <a:latin typeface="Arial"/>
                <a:cs typeface="Arial"/>
              </a:rPr>
              <a:t>ستقضون بعد ذلك بعض الوقت في تطبيق غاية 7-1-7 على تفشي المرض المختار، بما في ذلك تحديد مقاييس التوقيت والعوائق والعوامل الممكّنة والإجراءات.  لقد حددنا مقدار الوقت الذي نعتقد أن كل جزء من النشاط سيستغرقه. كجزء من هذا النشاط، ستعبئ مجموعتكم الشرائح المخصصة من نموذج شرائح استعراض أحداث غاية 7-1-7.  </a:t>
            </a:r>
          </a:p>
          <a:p>
            <a:endParaRPr lang="en-US"/>
          </a:p>
          <a:p>
            <a:r>
              <a:rPr lang="ar-001">
                <a:latin typeface="Arial"/>
                <a:cs typeface="Arial"/>
              </a:rPr>
              <a:t>لقد خصصنا أيضًا وقتًا للاستراحة لمدة 15 دقيقة خلال هذه الجلسة. يمكنكم أخذ هذه الاستراحة عندما تصل مجموعتكم إلى نقطة استراحة مناسبة.  </a:t>
            </a:r>
          </a:p>
          <a:p>
            <a:endParaRPr lang="en-US"/>
          </a:p>
          <a:p>
            <a:r>
              <a:rPr lang="ar-001"/>
              <a:t>عندما نقترب من انتهاء المدة الزمنية المقترحة لكل جزء، سنعلن عن ذلك.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سيتم توجيهكم إلى وثيقتين ستستخدمونهما في هذا النشاط. </a:t>
            </a:r>
          </a:p>
          <a:p>
            <a:endParaRPr lang="en-US">
              <a:latin typeface="Arial"/>
              <a:cs typeface="Arial"/>
            </a:endParaRPr>
          </a:p>
          <a:p>
            <a:pPr marL="171450" indent="-171450">
              <a:buFont typeface="Calibri"/>
              <a:buChar char="-"/>
            </a:pPr>
            <a:r>
              <a:rPr lang="ar-001">
                <a:latin typeface="Arial"/>
                <a:cs typeface="Arial"/>
              </a:rPr>
              <a:t>الأولى هي دليل المشاركين. هذه وثيقة قصيرة ترشد المشاركين خلال النشاط. تذكروا أنه لا يوجد مُيسِّر مُعيَّن لهذا النشاط، لذا ستقرأ مجموعتكم هذه التعليمات وتمضي قدمًا في النشاط.  </a:t>
            </a:r>
          </a:p>
          <a:p>
            <a:pPr marL="171450" indent="-171450">
              <a:buFont typeface="Calibri"/>
              <a:buChar char="-"/>
            </a:pPr>
            <a:endParaRPr lang="en-US">
              <a:latin typeface="Arial"/>
              <a:cs typeface="Arial"/>
            </a:endParaRPr>
          </a:p>
          <a:p>
            <a:pPr marL="171450" indent="-171450">
              <a:buFont typeface="Calibri"/>
              <a:buChar char="-"/>
            </a:pPr>
            <a:r>
              <a:rPr lang="ar-001">
                <a:latin typeface="Arial"/>
                <a:cs typeface="Arial"/>
              </a:rPr>
              <a:t>أما الثانية فهي نموذج شرائح استعراض أحداث غاية 7-1-7، حيث يمكنكم تسجيل تواريخ المحطات الرئيسية، وحساب الأداء، وتحديد العوائق والعوامل الممكّنة والإجراءات التي ستُعرض على أصحاب المصلحة.  </a:t>
            </a:r>
          </a:p>
          <a:p>
            <a:pPr marL="171450" indent="-171450">
              <a:buFont typeface="Calibri"/>
              <a:buChar char="-"/>
            </a:pPr>
            <a:endParaRPr lang="en-US">
              <a:latin typeface="Arial"/>
              <a:cs typeface="Arial"/>
            </a:endParaRPr>
          </a:p>
          <a:p>
            <a:r>
              <a:rPr lang="ar-001">
                <a:latin typeface="Arial"/>
                <a:cs typeface="Arial"/>
              </a:rPr>
              <a:t>ستكملون أجزاء مختلفة من نموذج شرائح استعراض أحداث غاية 7-1-7 في الأجزاء المختلفة من النشاط. توجد خانات قابلة للإزالة على الشرائح في النموذج لإعلامكم بموعد تعبئة كل شريحة، وأيضًا الشرائح التي سيتم تخطيها في هذا النشاط.  </a:t>
            </a:r>
          </a:p>
          <a:p>
            <a:endParaRPr lang="en-US">
              <a:latin typeface="Arial"/>
              <a:cs typeface="Arial"/>
            </a:endParaRPr>
          </a:p>
          <a:p>
            <a:r>
              <a:rPr lang="ar-001" i="1">
                <a:latin typeface="Arial"/>
                <a:cs typeface="Arial"/>
              </a:rPr>
              <a:t>[ملاحظة للمنسق: يجب عليك الآن إخبار المشاركين بكيفية الوصول إلى نموذج شرائح استعراض أحداث غاية 7-1-7 بناءً على كيفية تخطيط منظمي ورشة العمل للوصول إليه، على سبيل المثال، من خلال رسالة البريد الإلكتروني المرسلة قبل ورشة العمل، أو من خلال رابط، أو نسخة ورقية، وما إلى ذلك.]  </a:t>
            </a:r>
          </a:p>
          <a:p>
            <a:endParaRPr lang="en-US"/>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0521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إليكم بعض التعليمات العامة لعملكم الجماعي. يرشدكم دليل المشاركين خلال الأجزاء المختلفة من النشاط. اقرؤوا التعليمات الواردة في الدليل لكل جزء. ثم ناقشوا الأسئلة أو التوجيهات في مجموعتكم. بالنسبة إلى الأجزاء من 2 إلى 4، سيُطلب منكم إدخال المعلومات في نموذج شرائح استعراض أحداث غاية 7-1-7.</a:t>
            </a:r>
          </a:p>
          <a:p>
            <a:endParaRPr lang="en-US">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 إذا كنتم تستخدمون أحد السيناريوهات المكتوبة مسبقًا، فقد تحتاجون إلى استخدام خيالكم للتوصل إلى العوائق التي تفي بالمعايير. يمكن لأفراد فريقكم استخدام تجاربهم الواقعية مع تفشي الأمراض للمساعدة على تخيل التفاصيل ذات الصلة.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r>
              <a:rPr lang="ar-001">
                <a:latin typeface="Arial"/>
                <a:cs typeface="Arial"/>
              </a:rPr>
              <a:t>تذكروا أن ما نركز عليه هنا ليس فقط قدرتكم على تحديد العوائق والعوامل الممكّنة والإجراءات، ولكن قدرتكم على كتابة عوائق وإجراءات عالية الجودة تلبي معايير العائق الجيد و </a:t>
            </a:r>
            <a:r>
              <a:rPr lang="en-US">
                <a:latin typeface="Arial"/>
                <a:cs typeface="Arial"/>
              </a:rPr>
              <a:t>SMART</a:t>
            </a:r>
            <a:r>
              <a:rPr lang="ar-001">
                <a:latin typeface="Arial"/>
                <a:cs typeface="Arial"/>
              </a:rPr>
              <a:t>. لذا احرصوا على التركيز على جودة العوائق والإجراءات التي تقترحونها.  </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15177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flipH="1">
            <a:off x="6095999"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flipH="1">
            <a:off x="-1"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7809697"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flipH="1">
            <a:off x="6096000" y="6016516"/>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flipH="1">
            <a:off x="0"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177165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1771650"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1761203"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flipH="1">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flipH="1">
            <a:off x="6095999"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flipH="1">
            <a:off x="0"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16200000" flipH="1">
            <a:off x="4256484"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flipH="1">
            <a:off x="609600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flipH="1">
            <a:off x="0"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219306"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5.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63.png"/></Relationships>
</file>

<file path=ppt/slides/_rels/slide10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28.emf"/><Relationship Id="rId5" Type="http://schemas.openxmlformats.org/officeDocument/2006/relationships/image" Target="../media/image27.png"/><Relationship Id="rId4" Type="http://schemas.openxmlformats.org/officeDocument/2006/relationships/image" Target="../media/image26.tiff"/></Relationships>
</file>

<file path=ppt/slides/_rels/slide2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33.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38.png"/><Relationship Id="rId4" Type="http://schemas.openxmlformats.org/officeDocument/2006/relationships/image" Target="../media/image37.tiff"/></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43.svg"/><Relationship Id="rId5" Type="http://schemas.openxmlformats.org/officeDocument/2006/relationships/image" Target="../media/image42.svg"/><Relationship Id="rId4" Type="http://schemas.openxmlformats.org/officeDocument/2006/relationships/image" Target="../media/image41.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notesSlide" Target="../notesSlides/notesSlide61.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_rels/slide70.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0.svg"/></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4.png"/></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28.emf"/><Relationship Id="rId5" Type="http://schemas.openxmlformats.org/officeDocument/2006/relationships/image" Target="../media/image27.png"/><Relationship Id="rId4" Type="http://schemas.openxmlformats.org/officeDocument/2006/relationships/image" Target="../media/image26.tiff"/></Relationships>
</file>

<file path=ppt/slides/_rels/slide8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9.xml"/><Relationship Id="rId1" Type="http://schemas.openxmlformats.org/officeDocument/2006/relationships/slideLayout" Target="../slideLayouts/slideLayout1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0.xml"/><Relationship Id="rId1" Type="http://schemas.openxmlformats.org/officeDocument/2006/relationships/slideLayout" Target="../slideLayouts/slideLayout15.xml"/><Relationship Id="rId5" Type="http://schemas.openxmlformats.org/officeDocument/2006/relationships/image" Target="../media/image55.png"/><Relationship Id="rId4" Type="http://schemas.openxmlformats.org/officeDocument/2006/relationships/image" Target="../media/image54.png"/></Relationships>
</file>

<file path=ppt/slides/_rels/slide9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image" Target="../media/image58.jpeg"/></Relationships>
</file>

<file path=ppt/slides/_rels/slide9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8.xml"/><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61.png"/></Relationships>
</file>

<file path=ppt/slides/_rels/slide9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99.xml"/><Relationship Id="rId1" Type="http://schemas.openxmlformats.org/officeDocument/2006/relationships/slideLayout" Target="../slideLayouts/slideLayout17.xml"/><Relationship Id="rId5" Type="http://schemas.openxmlformats.org/officeDocument/2006/relationships/image" Target="../media/image61.pn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4894494" y="2734590"/>
            <a:ext cx="5518871" cy="1749696"/>
          </a:xfrm>
        </p:spPr>
        <p:txBody>
          <a:bodyPr vert="horz" lIns="91440" tIns="45720" rIns="91440" bIns="45720" rtlCol="0" anchor="t">
            <a:noAutofit/>
          </a:bodyPr>
          <a:lstStyle/>
          <a:p>
            <a:r>
              <a:rPr lang="ar-SA" sz="5000" dirty="0"/>
              <a:t>ورشة عمل التدريب الفني لغاية</a:t>
            </a:r>
            <a:r>
              <a:rPr lang="en-IN" sz="5000" dirty="0"/>
              <a:t>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1269365" y="4493924"/>
            <a:ext cx="9144000" cy="539750"/>
          </a:xfrm>
        </p:spPr>
        <p:txBody>
          <a:bodyPr>
            <a:normAutofit/>
          </a:bodyPr>
          <a:lstStyle/>
          <a:p>
            <a:r>
              <a:rPr lang="ar-001">
                <a:latin typeface="Arial"/>
                <a:cs typeface="Arial"/>
              </a:rPr>
              <a:t>اعتماد غاية 7-1-7 واستخدامها</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8241270" y="1437511"/>
            <a:ext cx="3467083" cy="2282808"/>
          </a:xfrm>
        </p:spPr>
        <p:txBody>
          <a:bodyPr/>
          <a:lstStyle/>
          <a:p>
            <a:r>
              <a:rPr lang="ar-001" dirty="0">
                <a:latin typeface="Arial"/>
                <a:cs typeface="Arial"/>
              </a:rPr>
              <a:t>استعراض لوحة طرح الأفكار والأسئلة</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566501" y="1839627"/>
            <a:ext cx="6413629" cy="5024133"/>
          </a:xfrm>
        </p:spPr>
        <p:txBody>
          <a:bodyPr vert="horz" lIns="91440" tIns="45720" rIns="91440" bIns="45720" rtlCol="0" anchor="t">
            <a:noAutofit/>
          </a:bodyPr>
          <a:lstStyle/>
          <a:p>
            <a:pPr marL="0" indent="0">
              <a:lnSpc>
                <a:spcPct val="110000"/>
              </a:lnSpc>
              <a:buNone/>
            </a:pPr>
            <a:r>
              <a:rPr lang="ar-001" sz="2400" b="1" i="0" u="none" strike="noStrike" dirty="0">
                <a:solidFill>
                  <a:srgbClr val="000000"/>
                </a:solidFill>
                <a:effectLst/>
                <a:latin typeface="Arial"/>
                <a:cs typeface="Arial"/>
              </a:rPr>
              <a:t>سؤال: </a:t>
            </a:r>
            <a:r>
              <a:rPr lang="ar-001" sz="2400" i="0" u="none" strike="noStrike" dirty="0">
                <a:solidFill>
                  <a:srgbClr val="000000"/>
                </a:solidFill>
                <a:effectLst/>
                <a:latin typeface="Arial"/>
                <a:cs typeface="Arial"/>
              </a:rPr>
              <a:t>ما دور التأكيد المخبري في عملية الرصد؟</a:t>
            </a:r>
          </a:p>
          <a:p>
            <a:pPr marL="0" indent="0">
              <a:lnSpc>
                <a:spcPct val="110000"/>
              </a:lnSpc>
              <a:buNone/>
            </a:pPr>
            <a:endParaRPr lang="en-US" sz="2400" dirty="0">
              <a:solidFill>
                <a:srgbClr val="000000"/>
              </a:solidFill>
              <a:latin typeface="Arial"/>
              <a:cs typeface="Arial"/>
            </a:endParaRPr>
          </a:p>
          <a:p>
            <a:pPr marL="0" indent="0">
              <a:lnSpc>
                <a:spcPct val="110000"/>
              </a:lnSpc>
              <a:buNone/>
            </a:pPr>
            <a:r>
              <a:rPr lang="ar-SA" sz="2400" b="1" dirty="0">
                <a:solidFill>
                  <a:srgbClr val="000000"/>
                </a:solidFill>
              </a:rPr>
              <a:t>سؤال</a:t>
            </a:r>
            <a:r>
              <a:rPr lang="en-IN" sz="2400" dirty="0">
                <a:solidFill>
                  <a:srgbClr val="000000"/>
                </a:solidFill>
              </a:rPr>
              <a:t>: </a:t>
            </a:r>
            <a:r>
              <a:rPr lang="ar-SA" sz="2400" dirty="0">
                <a:solidFill>
                  <a:srgbClr val="000000"/>
                </a:solidFill>
              </a:rPr>
              <a:t>هل تنطبق غاية 7-1-7 في سياق نهج </a:t>
            </a:r>
            <a:r>
              <a:rPr lang="en-US" sz="2400" dirty="0">
                <a:solidFill>
                  <a:srgbClr val="000000"/>
                </a:solidFill>
              </a:rPr>
              <a:t>One Health</a:t>
            </a:r>
            <a:r>
              <a:rPr lang="ar-SA" sz="2400" dirty="0">
                <a:solidFill>
                  <a:srgbClr val="000000"/>
                </a:solidFill>
              </a:rPr>
              <a:t>؟ هل يمكن لمسؤولي الصحة استخدام غاية 7-1-7 في حالات تفشي الأمراض في قطاعي صحة الحيوان والإنسان؟</a:t>
            </a:r>
            <a:endParaRPr lang="en-IN" sz="2400" dirty="0">
              <a:solidFill>
                <a:srgbClr val="000000"/>
              </a:solidFill>
            </a:endParaRPr>
          </a:p>
          <a:p>
            <a:pPr marL="0" indent="0">
              <a:lnSpc>
                <a:spcPct val="110000"/>
              </a:lnSpc>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604216" y="10392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31BDF-3EFF-0F14-CA46-1B63F8DFF4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CEB9A15-9220-2361-1DD7-328A65E05D37}"/>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B16D3A71-9131-D881-EC97-64443074F47D}"/>
              </a:ext>
            </a:extLst>
          </p:cNvPr>
          <p:cNvGraphicFramePr>
            <a:graphicFrameLocks noGrp="1"/>
          </p:cNvGraphicFramePr>
          <p:nvPr>
            <p:extLst>
              <p:ext uri="{D42A27DB-BD31-4B8C-83A1-F6EECF244321}">
                <p14:modId xmlns:p14="http://schemas.microsoft.com/office/powerpoint/2010/main" val="3521866983"/>
              </p:ext>
            </p:extLst>
          </p:nvPr>
        </p:nvGraphicFramePr>
        <p:xfrm>
          <a:off x="484859" y="1044386"/>
          <a:ext cx="11090046" cy="4711588"/>
        </p:xfrm>
        <a:graphic>
          <a:graphicData uri="http://schemas.openxmlformats.org/drawingml/2006/table">
            <a:tbl>
              <a:tblPr rtl="1" firstRow="1" firstCol="1" bandRow="1">
                <a:tableStyleId>{B301B821-A1FF-4177-AEE7-76D212191A09}</a:tableStyleId>
              </a:tblPr>
              <a:tblGrid>
                <a:gridCol w="744589">
                  <a:extLst>
                    <a:ext uri="{9D8B030D-6E8A-4147-A177-3AD203B41FA5}">
                      <a16:colId xmlns:a16="http://schemas.microsoft.com/office/drawing/2014/main" val="1249902058"/>
                    </a:ext>
                  </a:extLst>
                </a:gridCol>
                <a:gridCol w="3661702">
                  <a:extLst>
                    <a:ext uri="{9D8B030D-6E8A-4147-A177-3AD203B41FA5}">
                      <a16:colId xmlns:a16="http://schemas.microsoft.com/office/drawing/2014/main" val="938744880"/>
                    </a:ext>
                  </a:extLst>
                </a:gridCol>
                <a:gridCol w="2352567">
                  <a:extLst>
                    <a:ext uri="{9D8B030D-6E8A-4147-A177-3AD203B41FA5}">
                      <a16:colId xmlns:a16="http://schemas.microsoft.com/office/drawing/2014/main" val="1250547073"/>
                    </a:ext>
                  </a:extLst>
                </a:gridCol>
                <a:gridCol w="2165594">
                  <a:extLst>
                    <a:ext uri="{9D8B030D-6E8A-4147-A177-3AD203B41FA5}">
                      <a16:colId xmlns:a16="http://schemas.microsoft.com/office/drawing/2014/main" val="3984908602"/>
                    </a:ext>
                  </a:extLst>
                </a:gridCol>
                <a:gridCol w="2165594">
                  <a:extLst>
                    <a:ext uri="{9D8B030D-6E8A-4147-A177-3AD203B41FA5}">
                      <a16:colId xmlns:a16="http://schemas.microsoft.com/office/drawing/2014/main" val="3877178858"/>
                    </a:ext>
                  </a:extLst>
                </a:gridCol>
              </a:tblGrid>
              <a:tr h="917966">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r" rtl="1">
                        <a:lnSpc>
                          <a:spcPct val="115000"/>
                        </a:lnSpc>
                        <a:spcBef>
                          <a:spcPts val="0"/>
                        </a:spcBef>
                        <a:spcAft>
                          <a:spcPts val="100"/>
                        </a:spcAft>
                      </a:pPr>
                      <a:endParaRPr lang="en-US" sz="2400">
                        <a:effectLst/>
                      </a:endParaRP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ar-001" sz="2400" dirty="0">
                          <a:effectLst/>
                        </a:rPr>
                        <a:t>الخطوة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الموقع</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المدة</a:t>
                      </a:r>
                    </a:p>
                  </a:txBody>
                  <a:tcPr marL="68580" marR="68580" marT="0" marB="0" anchor="ctr"/>
                </a:tc>
                <a:tc>
                  <a:txBody>
                    <a:bodyPr/>
                    <a:lstStyle/>
                    <a:p>
                      <a:pPr marL="0" marR="0" algn="ctr">
                        <a:lnSpc>
                          <a:spcPct val="115000"/>
                        </a:lnSpc>
                        <a:spcBef>
                          <a:spcPts val="0"/>
                        </a:spcBef>
                        <a:spcAft>
                          <a:spcPts val="100"/>
                        </a:spcAft>
                      </a:pPr>
                      <a:r>
                        <a:rPr lang="ar-001" sz="2400">
                          <a:effectLst/>
                        </a:rPr>
                        <a:t> رقم الشريحة اللازم إكمالها</a:t>
                      </a:r>
                    </a:p>
                  </a:txBody>
                  <a:tcPr marL="68580" marR="68580" marT="0" marB="0" anchor="ctr"/>
                </a:tc>
                <a:extLst>
                  <a:ext uri="{0D108BD9-81ED-4DB2-BD59-A6C34878D82A}">
                    <a16:rowId xmlns:a16="http://schemas.microsoft.com/office/drawing/2014/main" val="4000264268"/>
                  </a:ext>
                </a:extLst>
              </a:tr>
              <a:tr h="643694">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1</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نظرة عامة على النشاط</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الجلسة العامة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5 دقائق</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2</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تعريفات شخصية موجزة + اختيار حالة التفشي</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algn="ctr" rtl="1"/>
                      <a:r>
                        <a:rPr lang="ar-SA" sz="1800" kern="1200" dirty="0">
                          <a:solidFill>
                            <a:schemeClr val="dk1"/>
                          </a:solidFill>
                          <a:effectLst/>
                          <a:latin typeface="Arial" panose="020B0604020202020204"/>
                          <a:ea typeface="+mn-ea"/>
                          <a:cs typeface="+mn-cs"/>
                        </a:rPr>
                        <a:t>حوالي 10 دقائق</a:t>
                      </a:r>
                      <a:endParaRPr lang="en-IN" sz="1800" kern="1200" dirty="0">
                        <a:solidFill>
                          <a:schemeClr val="dk1"/>
                        </a:solidFill>
                        <a:effectLst/>
                        <a:latin typeface="Arial" panose="020B0604020202020204"/>
                        <a:ea typeface="+mn-ea"/>
                        <a:cs typeface="+mn-cs"/>
                      </a:endParaRPr>
                    </a:p>
                  </a:txBody>
                  <a:tcPr marL="68580" marR="68580" marT="0" marB="0" anchor="ctr"/>
                </a:tc>
                <a:tc>
                  <a:txBody>
                    <a:body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a:t>
                      </a:r>
                    </a:p>
                  </a:txBody>
                  <a:tcPr marL="68580" marR="68580" marT="0" marB="0" anchor="ctr"/>
                </a:tc>
                <a:extLst>
                  <a:ext uri="{0D108BD9-81ED-4DB2-BD59-A6C34878D82A}">
                    <a16:rowId xmlns:a16="http://schemas.microsoft.com/office/drawing/2014/main" val="641549739"/>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3</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إدخال بيانات التوقيت في "نموذج شرائح استعراض أحداث غاية 7-1-7"</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حوالي 20‏</a:t>
                      </a:r>
                      <a:r>
                        <a:rPr lang="en-US" sz="2000" dirty="0">
                          <a:solidFill>
                            <a:srgbClr val="384D56"/>
                          </a:solidFill>
                          <a:effectLst/>
                          <a:latin typeface="Arial" panose="020B0604020202020204" pitchFamily="34" charset="0"/>
                          <a:cs typeface="Arial" panose="020B0604020202020204" pitchFamily="34" charset="0"/>
                        </a:rPr>
                        <a:t>‎</a:t>
                      </a:r>
                      <a:r>
                        <a:rPr lang="ar-001" sz="2000" dirty="0">
                          <a:solidFill>
                            <a:srgbClr val="384D56"/>
                          </a:solidFill>
                          <a:effectLst/>
                          <a:latin typeface="Arial" panose="020B0604020202020204" pitchFamily="34" charset="0"/>
                          <a:cs typeface="Arial" panose="020B0604020202020204" pitchFamily="34" charset="0"/>
                        </a:rPr>
                        <a:t> دقيقة</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ar-SA" sz="1800" kern="1200" dirty="0">
                          <a:solidFill>
                            <a:schemeClr val="dk1"/>
                          </a:solidFill>
                          <a:effectLst/>
                          <a:latin typeface="+mn-lt"/>
                          <a:ea typeface="+mn-ea"/>
                          <a:cs typeface="+mn-cs"/>
                        </a:rPr>
                        <a:t>1 و 6 و 7</a:t>
                      </a:r>
                      <a:endParaRPr lang="ar-001" sz="2000" dirty="0">
                        <a:solidFill>
                          <a:srgbClr val="384D56"/>
                        </a:solidFill>
                        <a:effectLst/>
                        <a:latin typeface="Arial" panose="020B0604020202020204" pitchFamily="34" charset="0"/>
                        <a:cs typeface="Arial" panose="020B0604020202020204" pitchFamily="34" charset="0"/>
                      </a:endParaRP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تحديد العوائق والعوامل الممكّنة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حوالي 30‏</a:t>
                      </a:r>
                      <a:r>
                        <a:rPr lang="en-US" sz="2000" dirty="0">
                          <a:solidFill>
                            <a:srgbClr val="384D56"/>
                          </a:solidFill>
                          <a:effectLst/>
                          <a:latin typeface="Arial" panose="020B0604020202020204" pitchFamily="34" charset="0"/>
                          <a:cs typeface="Arial" panose="020B0604020202020204" pitchFamily="34" charset="0"/>
                        </a:rPr>
                        <a:t>‎</a:t>
                      </a:r>
                      <a:r>
                        <a:rPr lang="ar-001" sz="2000" dirty="0">
                          <a:solidFill>
                            <a:srgbClr val="384D56"/>
                          </a:solidFill>
                          <a:effectLst/>
                          <a:latin typeface="Arial" panose="020B0604020202020204" pitchFamily="34" charset="0"/>
                          <a:cs typeface="Arial" panose="020B0604020202020204" pitchFamily="34" charset="0"/>
                        </a:rPr>
                        <a:t> دقيقة</a:t>
                      </a:r>
                    </a:p>
                  </a:txBody>
                  <a:tcPr marL="68580" marR="68580" marT="0" marB="0" anchor="ctr"/>
                </a:tc>
                <a:tc>
                  <a:txBody>
                    <a:body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9</a:t>
                      </a:r>
                    </a:p>
                  </a:txBody>
                  <a:tcPr marL="68580" marR="68580" marT="0" marB="0" anchor="ctr"/>
                </a:tc>
                <a:extLst>
                  <a:ext uri="{0D108BD9-81ED-4DB2-BD59-A6C34878D82A}">
                    <a16:rowId xmlns:a16="http://schemas.microsoft.com/office/drawing/2014/main" val="83718832"/>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تحديد الإجراءات الفورية وطويلة الأمد</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حوالي 30‏</a:t>
                      </a:r>
                      <a:r>
                        <a:rPr lang="en-US" sz="2000" dirty="0">
                          <a:solidFill>
                            <a:srgbClr val="384D56"/>
                          </a:solidFill>
                          <a:effectLst/>
                          <a:latin typeface="Arial" panose="020B0604020202020204" pitchFamily="34" charset="0"/>
                          <a:cs typeface="Arial" panose="020B0604020202020204" pitchFamily="34" charset="0"/>
                        </a:rPr>
                        <a:t>‎</a:t>
                      </a:r>
                      <a:r>
                        <a:rPr lang="ar-001" sz="2000" dirty="0">
                          <a:solidFill>
                            <a:srgbClr val="384D56"/>
                          </a:solidFill>
                          <a:effectLst/>
                          <a:latin typeface="Arial" panose="020B0604020202020204" pitchFamily="34" charset="0"/>
                          <a:cs typeface="Arial" panose="020B0604020202020204" pitchFamily="34" charset="0"/>
                        </a:rPr>
                        <a:t> دقيقة</a:t>
                      </a:r>
                    </a:p>
                  </a:txBody>
                  <a:tcPr marL="68580" marR="68580" marT="0" marB="0" anchor="ctr">
                    <a:solidFill>
                      <a:schemeClr val="bg2"/>
                    </a:solidFill>
                  </a:tcPr>
                </a:tc>
                <a:tc>
                  <a:txBody>
                    <a:bodyPr/>
                    <a:lstStyle/>
                    <a:p>
                      <a:pPr algn="ctr" rtl="1"/>
                      <a:r>
                        <a:rPr lang="ar-SA" sz="1800" kern="1200" dirty="0">
                          <a:solidFill>
                            <a:schemeClr val="dk1"/>
                          </a:solidFill>
                          <a:effectLst/>
                          <a:latin typeface="+mn-lt"/>
                          <a:ea typeface="+mn-ea"/>
                          <a:cs typeface="+mn-cs"/>
                        </a:rPr>
                        <a:t>11 و 12</a:t>
                      </a:r>
                      <a:endParaRPr lang="en-IN" sz="1800" kern="1200" dirty="0">
                        <a:solidFill>
                          <a:schemeClr val="dk1"/>
                        </a:solidFill>
                        <a:effectLst/>
                        <a:latin typeface="+mn-lt"/>
                        <a:ea typeface="+mn-ea"/>
                        <a:cs typeface="+mn-cs"/>
                      </a:endParaRP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466821C5-6CF4-63EA-D3A2-42C7A6CBACDE}"/>
              </a:ext>
            </a:extLst>
          </p:cNvPr>
          <p:cNvSpPr txBox="1">
            <a:spLocks/>
          </p:cNvSpPr>
          <p:nvPr/>
        </p:nvSpPr>
        <p:spPr>
          <a:xfrm>
            <a:off x="1839604"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جدول الأعمال</a:t>
            </a:r>
          </a:p>
        </p:txBody>
      </p:sp>
      <p:sp>
        <p:nvSpPr>
          <p:cNvPr id="5" name="TextBox 4">
            <a:extLst>
              <a:ext uri="{FF2B5EF4-FFF2-40B4-BE49-F238E27FC236}">
                <a16:creationId xmlns:a16="http://schemas.microsoft.com/office/drawing/2014/main" id="{6F83A313-B497-AFBE-404C-8FD35654C3A8}"/>
              </a:ext>
            </a:extLst>
          </p:cNvPr>
          <p:cNvSpPr txBox="1"/>
          <p:nvPr/>
        </p:nvSpPr>
        <p:spPr>
          <a:xfrm>
            <a:off x="2154683" y="5975901"/>
            <a:ext cx="8639234" cy="400110"/>
          </a:xfrm>
          <a:prstGeom prst="rect">
            <a:avLst/>
          </a:prstGeom>
          <a:noFill/>
        </p:spPr>
        <p:txBody>
          <a:bodyPr wrap="square">
            <a:spAutoFit/>
          </a:bodyPr>
          <a:lstStyle/>
          <a:p>
            <a:r>
              <a:rPr lang="ar-SA" sz="2000" b="1" dirty="0">
                <a:solidFill>
                  <a:srgbClr val="618393"/>
                </a:solidFill>
              </a:rPr>
              <a:t>واستراحة لمدة 15 دقيقة</a:t>
            </a:r>
            <a:r>
              <a:rPr lang="en-IN" sz="2000" b="1" dirty="0">
                <a:solidFill>
                  <a:srgbClr val="618393"/>
                </a:solidFill>
              </a:rPr>
              <a:t>!</a:t>
            </a:r>
          </a:p>
        </p:txBody>
      </p:sp>
    </p:spTree>
    <p:extLst>
      <p:ext uri="{BB962C8B-B14F-4D97-AF65-F5344CB8AC3E}">
        <p14:creationId xmlns:p14="http://schemas.microsoft.com/office/powerpoint/2010/main" val="38854588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285663"/>
            <a:ext cx="10526171" cy="2148666"/>
          </a:xfrm>
        </p:spPr>
        <p:txBody>
          <a:bodyPr/>
          <a:lstStyle/>
          <a:p>
            <a:r>
              <a:rPr lang="ar-001" sz="4700" dirty="0">
                <a:latin typeface="Arial"/>
                <a:cs typeface="Arial"/>
              </a:rPr>
              <a:t>مناقشة جماعية صغيرة</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91542" y="2587194"/>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1262596" y="272368"/>
            <a:ext cx="10515600" cy="1001762"/>
          </a:xfrm>
        </p:spPr>
        <p:txBody>
          <a:bodyPr/>
          <a:lstStyle/>
          <a:p>
            <a:r>
              <a:rPr lang="ar-SA" dirty="0">
                <a:cs typeface="+mn-cs"/>
              </a:rPr>
              <a:t>مناقشة</a:t>
            </a:r>
            <a:r>
              <a:rPr lang="en-IN" dirty="0">
                <a:cs typeface="+mn-cs"/>
              </a:rPr>
              <a:t>: </a:t>
            </a:r>
            <a:r>
              <a:rPr lang="ar-SA" dirty="0">
                <a:cs typeface="+mn-cs"/>
              </a:rPr>
              <a:t>غاية 7-1-7 في عملكم</a:t>
            </a:r>
            <a:endParaRPr lang="en-IN" dirty="0">
              <a:cs typeface="+mn-cs"/>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6620409" y="619581"/>
            <a:ext cx="5157787" cy="823912"/>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383847" y="1493585"/>
            <a:ext cx="11118567" cy="3115772"/>
          </a:xfrm>
        </p:spPr>
        <p:txBody>
          <a:bodyPr vert="horz" lIns="91440" tIns="45720" rIns="91440" bIns="45720" rtlCol="0" anchor="t">
            <a:noAutofit/>
          </a:bodyPr>
          <a:lstStyle/>
          <a:p>
            <a:r>
              <a:rPr lang="ar-SA" dirty="0"/>
              <a:t>هذا هو الوقت المخصص لإجراء </a:t>
            </a:r>
            <a:r>
              <a:rPr lang="ar-SA" b="1" dirty="0"/>
              <a:t>مناقشة مفتوحة </a:t>
            </a:r>
            <a:r>
              <a:rPr lang="ar-SA" dirty="0"/>
              <a:t>بشأن غاية 7-1-7 وكيفية ارتباطها بعملكم</a:t>
            </a:r>
            <a:r>
              <a:rPr lang="en-IN" dirty="0"/>
              <a:t>.</a:t>
            </a:r>
          </a:p>
          <a:p>
            <a:r>
              <a:rPr lang="ar-001" dirty="0">
                <a:solidFill>
                  <a:schemeClr val="tx1"/>
                </a:solidFill>
                <a:latin typeface="Arial"/>
                <a:cs typeface="Arial"/>
              </a:rPr>
              <a:t>قدموا أنفسكم، و</a:t>
            </a:r>
            <a:r>
              <a:rPr lang="ar-001" b="1" dirty="0">
                <a:solidFill>
                  <a:schemeClr val="tx1"/>
                </a:solidFill>
                <a:latin typeface="Arial"/>
                <a:cs typeface="Arial"/>
              </a:rPr>
              <a:t>تناقشوا</a:t>
            </a:r>
            <a:r>
              <a:rPr lang="ar-001" dirty="0">
                <a:solidFill>
                  <a:schemeClr val="tx1"/>
                </a:solidFill>
                <a:latin typeface="Arial"/>
                <a:cs typeface="Arial"/>
              </a:rPr>
              <a:t> في مجموعاتكم بشأن ما يلي:</a:t>
            </a:r>
          </a:p>
          <a:p>
            <a:pPr>
              <a:defRPr/>
            </a:pPr>
            <a:endParaRPr lang="en-US" sz="700" dirty="0">
              <a:solidFill>
                <a:schemeClr val="tx1"/>
              </a:solidFill>
              <a:latin typeface="Arial"/>
              <a:ea typeface="Calibri"/>
              <a:cs typeface="Arial"/>
            </a:endParaRPr>
          </a:p>
          <a:p>
            <a:pPr marL="0" indent="0">
              <a:buNone/>
            </a:pPr>
            <a:r>
              <a:rPr lang="ar-SA" sz="2400" b="1" dirty="0">
                <a:solidFill>
                  <a:srgbClr val="618393"/>
                </a:solidFill>
              </a:rPr>
              <a:t>ما بعض الفرص والتحديات التي تتوقعونها عند استخدام غاية 7-1-7 في مكان عملكم؟​</a:t>
            </a:r>
            <a:endParaRPr lang="en-IN" sz="2400" dirty="0">
              <a:solidFill>
                <a:srgbClr val="618393"/>
              </a:solidFill>
            </a:endParaRPr>
          </a:p>
          <a:p>
            <a:pPr marL="0" indent="0">
              <a:buNone/>
            </a:pPr>
            <a:r>
              <a:rPr lang="ar-SA" sz="2400" b="1" dirty="0">
                <a:solidFill>
                  <a:srgbClr val="618393"/>
                </a:solidFill>
              </a:rPr>
              <a:t>كيف يمكن أن يساعد تحديد 1</a:t>
            </a:r>
            <a:r>
              <a:rPr lang="en-IN" sz="2400" b="1" dirty="0">
                <a:solidFill>
                  <a:srgbClr val="618393"/>
                </a:solidFill>
              </a:rPr>
              <a:t> (</a:t>
            </a:r>
            <a:r>
              <a:rPr lang="ar-SA" sz="2400" b="1" dirty="0">
                <a:solidFill>
                  <a:srgbClr val="618393"/>
                </a:solidFill>
              </a:rPr>
              <a:t>العوائق و 2) العوامل الممكّنة على تعزيز أداء نظم مكافحة تفشي الأمراض في مكان عملكم</a:t>
            </a:r>
            <a:endParaRPr lang="en-IN" sz="2400" dirty="0">
              <a:solidFill>
                <a:srgbClr val="618393"/>
              </a:solidFill>
            </a:endParaRPr>
          </a:p>
          <a:p>
            <a:pPr marL="0" indent="0">
              <a:lnSpc>
                <a:spcPct val="115000"/>
              </a:lnSpc>
              <a:spcBef>
                <a:spcPts val="0"/>
              </a:spcBef>
              <a:spcAft>
                <a:spcPts val="100"/>
              </a:spcAft>
              <a:buNone/>
              <a:defRPr/>
            </a:pPr>
            <a:endParaRPr lang="ar-001" sz="2400" b="1" dirty="0">
              <a:solidFill>
                <a:schemeClr val="tx2"/>
              </a:solidFill>
              <a:latin typeface="Arial"/>
              <a:cs typeface="Arial"/>
            </a:endParaRP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399754" cy="1668023"/>
            <a:chOff x="6645622" y="1044237"/>
            <a:chExt cx="3350883"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652839" y="1212966"/>
              <a:ext cx="316997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28393"/>
                  </a:solidFill>
                  <a:effectLst/>
                  <a:uLnTx/>
                  <a:uFillTx/>
                  <a:latin typeface="Arial"/>
                  <a:ea typeface="+mn-ea"/>
                  <a:cs typeface="Arial"/>
                </a:rPr>
                <a:t>التوقيت </a:t>
              </a:r>
              <a:r>
                <a:rPr kumimoji="0" lang="en-IN"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إجمالي 30‏</a:t>
              </a:r>
              <a:r>
                <a:rPr kumimoji="0" lang="en-US" sz="2000" b="1" i="0" u="none" strike="noStrike" cap="none" normalizeH="0" baseline="0" noProof="0" dirty="0">
                  <a:ln>
                    <a:noFill/>
                  </a:ln>
                  <a:solidFill>
                    <a:srgbClr val="628393"/>
                  </a:solidFill>
                  <a:effectLst/>
                  <a:uLnTx/>
                  <a:uFillTx/>
                  <a:latin typeface="Arial"/>
                  <a:ea typeface="+mn-ea"/>
                  <a:cs typeface="Arial"/>
                </a:rPr>
                <a:t>‎</a:t>
              </a:r>
              <a:r>
                <a:rPr kumimoji="0" lang="ar-001" sz="2000" b="1" i="0" u="none" strike="noStrike" cap="none" normalizeH="0" baseline="0" noProof="0" dirty="0">
                  <a:ln>
                    <a:noFill/>
                  </a:ln>
                  <a:solidFill>
                    <a:srgbClr val="628393"/>
                  </a:solidFill>
                  <a:effectLst/>
                  <a:uLnTx/>
                  <a:uFillTx/>
                  <a:latin typeface="Arial"/>
                  <a:ea typeface="+mn-ea"/>
                  <a:cs typeface="Arial"/>
                </a:rPr>
                <a:t> دقيقة</a:t>
              </a:r>
              <a:r>
                <a:rPr kumimoji="0" lang="en-IN" sz="2000" b="1" i="0" u="none" strike="noStrike" cap="none" normalizeH="0" baseline="0" noProof="0" dirty="0">
                  <a:ln>
                    <a:noFill/>
                  </a:ln>
                  <a:solidFill>
                    <a:srgbClr val="628393"/>
                  </a:solidFill>
                  <a:effectLst/>
                  <a:uLnTx/>
                  <a:uFillTx/>
                  <a:latin typeface="Arial"/>
                  <a:ea typeface="+mn-ea"/>
                  <a:cs typeface="Arial"/>
                </a:rPr>
                <a:t>(</a:t>
              </a:r>
              <a:endParaRPr kumimoji="0" lang="ar-001" sz="2000" b="1" i="0" u="none" strike="noStrike" cap="none" normalizeH="0" baseline="0" noProof="0" dirty="0">
                <a:ln>
                  <a:noFill/>
                </a:ln>
                <a:solidFill>
                  <a:srgbClr val="628393"/>
                </a:solidFill>
                <a:effectLst/>
                <a:uLnTx/>
                <a:uFillTx/>
                <a:latin typeface="Arial"/>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677554" y="1736659"/>
              <a:ext cx="3169978"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800" dirty="0"/>
                <a:t> 15-20 </a:t>
              </a:r>
              <a:r>
                <a:rPr lang="ar-SA" sz="1800" dirty="0"/>
                <a:t>دقيقة: مناقشة في مجموعات صغيرة</a:t>
              </a:r>
              <a:endParaRPr lang="en-IN" sz="1800" dirty="0"/>
            </a:p>
            <a:p>
              <a:r>
                <a:rPr lang="en-IN" sz="1800" dirty="0"/>
                <a:t> 10-15 </a:t>
              </a:r>
              <a:r>
                <a:rPr lang="ar-SA" sz="1800" dirty="0"/>
                <a:t>دقيقة: الإبلاغ بالنتائج في الجلسة العامة (حوالي دقيقتين لكل مجموعة)</a:t>
              </a:r>
              <a:endParaRPr lang="en-IN" sz="1800" dirty="0"/>
            </a:p>
          </p:txBody>
        </p:sp>
      </p:grpSp>
    </p:spTree>
    <p:extLst>
      <p:ext uri="{BB962C8B-B14F-4D97-AF65-F5344CB8AC3E}">
        <p14:creationId xmlns:p14="http://schemas.microsoft.com/office/powerpoint/2010/main" val="25455786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a:xfrm>
            <a:off x="1482090" y="1909720"/>
            <a:ext cx="9703980" cy="2148666"/>
          </a:xfrm>
        </p:spPr>
        <p:txBody>
          <a:bodyPr/>
          <a:lstStyle/>
          <a:p>
            <a:r>
              <a:rPr lang="ar-001" dirty="0"/>
              <a:t>خاتمة اليوم</a:t>
            </a:r>
          </a:p>
        </p:txBody>
      </p:sp>
    </p:spTree>
    <p:extLst>
      <p:ext uri="{BB962C8B-B14F-4D97-AF65-F5344CB8AC3E}">
        <p14:creationId xmlns:p14="http://schemas.microsoft.com/office/powerpoint/2010/main" val="31626132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9276080" y="1871663"/>
            <a:ext cx="2382729" cy="2282808"/>
          </a:xfrm>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573831" y="1709876"/>
            <a:ext cx="6723416" cy="4187010"/>
          </a:xfrm>
        </p:spPr>
        <p:txBody>
          <a:bodyPr vert="horz" lIns="91440" tIns="45720" rIns="91440" bIns="45720" rtlCol="0" anchor="t">
            <a:noAutofit/>
          </a:bodyPr>
          <a:lstStyle/>
          <a:p>
            <a:pPr lvl="0">
              <a:lnSpc>
                <a:spcPct val="110000"/>
              </a:lnSpc>
            </a:pPr>
            <a:r>
              <a:rPr lang="ar-SA" sz="1800" b="1" dirty="0"/>
              <a:t>فهم غاية 7-1-7 ونهج تحسين الأداء واستعراضات الإجراءات المبكرة</a:t>
            </a:r>
            <a:r>
              <a:rPr lang="ar-SA" sz="1800" dirty="0"/>
              <a:t> لرصد حالات تفشي الأمراض والإبلاغ عنها والاستجابة لها</a:t>
            </a:r>
            <a:endParaRPr lang="en-IN" sz="1800" dirty="0"/>
          </a:p>
          <a:p>
            <a:pPr lvl="0">
              <a:lnSpc>
                <a:spcPct val="110000"/>
              </a:lnSpc>
            </a:pPr>
            <a:r>
              <a:rPr lang="ar-SA" sz="1800" dirty="0"/>
              <a:t>شرح كيف تُسهم غاية</a:t>
            </a:r>
            <a:r>
              <a:rPr lang="en-IN" sz="1800" dirty="0"/>
              <a:t> 7-1-7 </a:t>
            </a:r>
            <a:r>
              <a:rPr lang="ar-SA" sz="1800" dirty="0"/>
              <a:t>في </a:t>
            </a:r>
            <a:r>
              <a:rPr lang="ar-SA" sz="1800" b="1" dirty="0"/>
              <a:t>تحسين أداء</a:t>
            </a:r>
            <a:r>
              <a:rPr lang="ar-SA" sz="1800" dirty="0"/>
              <a:t> أنظمة مكافحة تفشي الأمراض</a:t>
            </a:r>
            <a:endParaRPr lang="en-IN" sz="1800" dirty="0"/>
          </a:p>
          <a:p>
            <a:pPr lvl="0">
              <a:lnSpc>
                <a:spcPct val="110000"/>
              </a:lnSpc>
            </a:pPr>
            <a:r>
              <a:rPr lang="ar-SA" sz="1800" b="1" dirty="0"/>
              <a:t>تحديد الفرص والتحديات</a:t>
            </a:r>
            <a:r>
              <a:rPr lang="en-IN" sz="1800" b="1" dirty="0"/>
              <a:t> </a:t>
            </a:r>
            <a:r>
              <a:rPr lang="ar-SA" sz="1800" b="1" dirty="0"/>
              <a:t>فيما يتعلق</a:t>
            </a:r>
            <a:r>
              <a:rPr lang="ar-SA" sz="1800" dirty="0"/>
              <a:t> بدعم الوعي بغاية 7-1-7 واعتمادها واستخدامها في عملك</a:t>
            </a:r>
            <a:endParaRPr lang="en-IN" sz="1800" dirty="0"/>
          </a:p>
          <a:p>
            <a:pPr lvl="0">
              <a:lnSpc>
                <a:spcPct val="110000"/>
              </a:lnSpc>
            </a:pPr>
            <a:r>
              <a:rPr lang="ar-SA" sz="1800" b="1" dirty="0"/>
              <a:t>تطبيق الخطوات الرئيسية والممارسات النموذجية</a:t>
            </a:r>
            <a:r>
              <a:rPr lang="en-IN" sz="1800" b="1" dirty="0"/>
              <a:t> </a:t>
            </a:r>
            <a:r>
              <a:rPr lang="ar-SA" sz="1800" b="1" dirty="0"/>
              <a:t>لدعم اعتماد غاية</a:t>
            </a:r>
            <a:r>
              <a:rPr lang="ar-SA" sz="1800" dirty="0"/>
              <a:t> 7-1-7 واستخدامها في مختلف البرامج والسياقات</a:t>
            </a:r>
            <a:endParaRPr lang="en-IN" sz="1800" dirty="0"/>
          </a:p>
          <a:p>
            <a:pPr lvl="0">
              <a:lnSpc>
                <a:spcPct val="110000"/>
              </a:lnSpc>
            </a:pPr>
            <a:r>
              <a:rPr lang="ar-SA" sz="1800" b="1" dirty="0"/>
              <a:t>وضع خطة</a:t>
            </a:r>
            <a:r>
              <a:rPr lang="ar-SA" sz="1800" dirty="0"/>
              <a:t> لاعتماد غاية 7-1-7 واستخدامها بشكل روتيني في بلدك/ولايتك القضائية</a:t>
            </a:r>
            <a:endParaRPr lang="en-IN" sz="1800" dirty="0"/>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599231" y="833263"/>
            <a:ext cx="6693029" cy="400639"/>
          </a:xfrm>
        </p:spPr>
        <p:txBody>
          <a:bodyPr vert="horz" lIns="91440" tIns="45720" rIns="91440" bIns="45720" rtlCol="0" anchor="t">
            <a:noAutofit/>
          </a:bodyPr>
          <a:lstStyle/>
          <a:p>
            <a:r>
              <a:rPr lang="ar-001" dirty="0">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212768063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8174855" y="401053"/>
            <a:ext cx="3467083" cy="630286"/>
          </a:xfrm>
        </p:spPr>
        <p:txBody>
          <a:bodyPr/>
          <a:lstStyle/>
          <a:p>
            <a:r>
              <a:rPr lang="ar-001" dirty="0">
                <a:latin typeface="Arial"/>
                <a:cs typeface="Arial"/>
              </a:rPr>
              <a:t>مواردنا</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8570068" y="1574644"/>
            <a:ext cx="3167116" cy="4882303"/>
          </a:xfrm>
        </p:spPr>
        <p:txBody>
          <a:bodyPr vert="horz" lIns="91440" tIns="45720" rIns="91440" bIns="45720" rtlCol="0" anchor="t">
            <a:normAutofit/>
          </a:bodyPr>
          <a:lstStyle/>
          <a:p>
            <a:pPr>
              <a:lnSpc>
                <a:spcPct val="110000"/>
              </a:lnSpc>
            </a:pPr>
            <a:r>
              <a:rPr lang="ar-001" b="1" dirty="0"/>
              <a:t>إن الموارد الخاصة بدعم التنفيذ متوفرة على </a:t>
            </a:r>
            <a:br>
              <a:rPr lang="ar-001" b="1" dirty="0"/>
            </a:br>
            <a:r>
              <a:rPr lang="en-US"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ar-001" b="1" dirty="0"/>
              <a:t>الروابط السريعة:</a:t>
            </a:r>
          </a:p>
          <a:p>
            <a:pPr>
              <a:lnSpc>
                <a:spcPct val="110000"/>
              </a:lnSpc>
            </a:pPr>
            <a:r>
              <a:rPr lang="ar-001"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ابدأ هنا</a:t>
            </a:r>
          </a:p>
          <a:p>
            <a:pPr>
              <a:lnSpc>
                <a:spcPct val="110000"/>
              </a:lnSpc>
            </a:pPr>
            <a:r>
              <a:rPr lang="ar-001"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حزمة الأدوات الإلكترونية لغاية 7-1-7</a:t>
            </a:r>
            <a:r>
              <a:rPr lang="ar-001" sz="1800" b="0" dirty="0">
                <a:solidFill>
                  <a:srgbClr val="39B142"/>
                </a:solidFill>
                <a:latin typeface="Arial"/>
                <a:cs typeface="Arial"/>
              </a:rPr>
              <a:t> </a:t>
            </a:r>
          </a:p>
          <a:p>
            <a:pPr>
              <a:lnSpc>
                <a:spcPct val="110000"/>
              </a:lnSpc>
            </a:pPr>
            <a:r>
              <a:rPr lang="ar-001"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إحاطات المناصرة لصناع القرار</a:t>
            </a:r>
          </a:p>
          <a:p>
            <a:pPr>
              <a:lnSpc>
                <a:spcPct val="110000"/>
              </a:lnSpc>
            </a:pPr>
            <a:r>
              <a:rPr lang="ar-001"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الأسئلة الشائعة</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a:stretch>
            <a:fillRect/>
          </a:stretch>
        </p:blipFill>
        <p:spPr>
          <a:xfrm>
            <a:off x="307497"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a:srcRect l="208" t="9588" r="-208" b="2063"/>
          <a:stretch/>
        </p:blipFill>
        <p:spPr>
          <a:xfrm>
            <a:off x="1301234"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7626484" y="1625600"/>
            <a:ext cx="3971737" cy="1485900"/>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0" i="0" u="sng" strike="noStrike" cap="none" normalizeH="0" baseline="0" noProof="0" dirty="0">
                <a:ln>
                  <a:noFill/>
                </a:ln>
                <a:solidFill>
                  <a:srgbClr val="384D56"/>
                </a:solidFill>
                <a:effectLst/>
                <a:uLnTx/>
                <a:uFillTx/>
                <a:latin typeface="Arial"/>
                <a:cs typeface="Arial"/>
              </a:rPr>
              <a:t>اليوم 3</a:t>
            </a:r>
          </a:p>
          <a:p>
            <a:pPr marL="0" indent="0">
              <a:buNone/>
              <a:defRPr/>
            </a:pPr>
            <a:r>
              <a:rPr lang="ar-SA" dirty="0"/>
              <a:t>استخدام غاية 7-1-7 (تابع) + اعتماد غاية 7-1-7 للاستخدام الروتيني</a:t>
            </a:r>
            <a:endParaRPr lang="en-IN" dirty="0"/>
          </a:p>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ar-001" sz="2200" b="0" i="0" u="none" strike="noStrike" cap="none" normalizeH="0" baseline="0" noProof="0" dirty="0">
              <a:ln>
                <a:noFill/>
              </a:ln>
              <a:solidFill>
                <a:srgbClr val="384D56"/>
              </a:solidFill>
              <a:effectLst/>
              <a:uLnTx/>
              <a:uFillTx/>
              <a:latin typeface="Arial"/>
              <a:cs typeface="Arial"/>
            </a:endParaRP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6682902" y="4197937"/>
            <a:ext cx="4915320" cy="1757960"/>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0" i="0" u="sng" strike="noStrike" cap="none" normalizeH="0" baseline="0" noProof="0" dirty="0">
                <a:ln>
                  <a:noFill/>
                </a:ln>
                <a:solidFill>
                  <a:srgbClr val="384D56"/>
                </a:solidFill>
                <a:effectLst/>
                <a:uLnTx/>
                <a:uFillTx/>
                <a:latin typeface="Arial" panose="020B0604020202020204" pitchFamily="34" charset="0"/>
                <a:ea typeface="+mn-ea"/>
                <a:cs typeface="+mn-cs"/>
              </a:rPr>
              <a:t>اليوم 4</a:t>
            </a:r>
          </a:p>
          <a:p>
            <a:pPr marL="0" indent="0">
              <a:buNone/>
            </a:pPr>
            <a:r>
              <a:rPr lang="ar-SA" dirty="0"/>
              <a:t>التخطيط لاعتماد واستخدام غاية 7-1-7 + أنشطة إعادة الشرح من المتعلّم + الخطوات التالية</a:t>
            </a:r>
            <a:endParaRPr kumimoji="0" lang="en-US" sz="2200" i="0" u="none" strike="noStrike" kern="1200" cap="none" spc="0" normalizeH="0" baseline="0" noProof="0" dirty="0">
              <a:ln>
                <a:noFill/>
              </a:ln>
              <a:solidFill>
                <a:srgbClr val="384D56"/>
              </a:solidFill>
              <a:effectLst/>
              <a:uLnTx/>
              <a:uFillTx/>
              <a:latin typeface="Arial" panose="020B0604020202020204" pitchFamily="34" charset="0"/>
              <a:ea typeface="+mn-ea"/>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a:xfrm>
            <a:off x="1082622" y="365126"/>
            <a:ext cx="10515600" cy="1087808"/>
          </a:xfrm>
        </p:spPr>
        <p:txBody>
          <a:bodyPr/>
          <a:lstStyle/>
          <a:p>
            <a:r>
              <a:rPr lang="ar-001" dirty="0">
                <a:latin typeface="Arial"/>
                <a:cs typeface="Arial"/>
              </a:rPr>
              <a:t>ما سيتم عرضه خلال اليومين المقبلين</a:t>
            </a:r>
          </a:p>
          <a:p>
            <a:endParaRPr lang="en-US" dirty="0">
              <a:cs typeface="Arial"/>
            </a:endParaRPr>
          </a:p>
        </p:txBody>
      </p:sp>
      <p:pic>
        <p:nvPicPr>
          <p:cNvPr id="4" name="Picture 3">
            <a:extLst>
              <a:ext uri="{FF2B5EF4-FFF2-40B4-BE49-F238E27FC236}">
                <a16:creationId xmlns:a16="http://schemas.microsoft.com/office/drawing/2014/main" id="{2EBFB3E0-E8A4-E8DF-4F83-12274B38CEF5}"/>
              </a:ext>
            </a:extLst>
          </p:cNvPr>
          <p:cNvPicPr>
            <a:picLocks noChangeAspect="1"/>
          </p:cNvPicPr>
          <p:nvPr/>
        </p:nvPicPr>
        <p:blipFill>
          <a:blip r:embed="rId3"/>
          <a:srcRect/>
          <a:stretch/>
        </p:blipFill>
        <p:spPr>
          <a:xfrm>
            <a:off x="593778" y="1207459"/>
            <a:ext cx="4120019" cy="2189581"/>
          </a:xfrm>
          <a:prstGeom prst="rect">
            <a:avLst/>
          </a:prstGeom>
          <a:ln w="12700">
            <a:solidFill>
              <a:schemeClr val="tx2"/>
            </a:solidFill>
          </a:ln>
        </p:spPr>
      </p:pic>
      <p:pic>
        <p:nvPicPr>
          <p:cNvPr id="2" name="Picture 1">
            <a:extLst>
              <a:ext uri="{FF2B5EF4-FFF2-40B4-BE49-F238E27FC236}">
                <a16:creationId xmlns:a16="http://schemas.microsoft.com/office/drawing/2014/main" id="{41906028-8DF3-F4B1-CDBF-9DFCB463EBCA}"/>
              </a:ext>
            </a:extLst>
          </p:cNvPr>
          <p:cNvPicPr>
            <a:picLocks noChangeAspect="1"/>
          </p:cNvPicPr>
          <p:nvPr/>
        </p:nvPicPr>
        <p:blipFill>
          <a:blip r:embed="rId4"/>
          <a:srcRect/>
          <a:stretch/>
        </p:blipFill>
        <p:spPr>
          <a:xfrm>
            <a:off x="598998" y="4006641"/>
            <a:ext cx="4114798" cy="2300312"/>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a:xfrm>
            <a:off x="1434965" y="1909720"/>
            <a:ext cx="9703980" cy="2148666"/>
          </a:xfrm>
        </p:spPr>
        <p:txBody>
          <a:bodyPr/>
          <a:lstStyle/>
          <a:p>
            <a:r>
              <a:rPr lang="ar-001" dirty="0"/>
              <a:t>الملاحظات الختامية</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a:xfrm>
            <a:off x="1434965" y="4085375"/>
            <a:ext cx="9703980" cy="931688"/>
          </a:xfrm>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253575"/>
            <a:ext cx="5361037" cy="2148666"/>
          </a:xfrm>
        </p:spPr>
        <p:txBody>
          <a:bodyPr/>
          <a:lstStyle/>
          <a:p>
            <a:r>
              <a:rPr lang="ar-001" dirty="0">
                <a:latin typeface="Arial"/>
                <a:cs typeface="Arial"/>
              </a:rPr>
              <a:t>نراكم غدًا!</a:t>
            </a:r>
          </a:p>
        </p:txBody>
      </p:sp>
    </p:spTree>
    <p:extLst>
      <p:ext uri="{BB962C8B-B14F-4D97-AF65-F5344CB8AC3E}">
        <p14:creationId xmlns:p14="http://schemas.microsoft.com/office/powerpoint/2010/main" val="27263595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1337689" y="1519909"/>
            <a:ext cx="9703980" cy="2148666"/>
          </a:xfrm>
        </p:spPr>
        <p:txBody>
          <a:bodyPr>
            <a:normAutofit/>
          </a:bodyPr>
          <a:lstStyle/>
          <a:p>
            <a:r>
              <a:rPr lang="ar-001" dirty="0"/>
              <a:t>شرائح تكميلية</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1337689" y="3636079"/>
            <a:ext cx="9703980" cy="1572093"/>
          </a:xfrm>
        </p:spPr>
        <p:txBody>
          <a:bodyPr/>
          <a:lstStyle/>
          <a:p>
            <a:r>
              <a:rPr lang="ar-SA" sz="3600" dirty="0"/>
              <a:t>نشاط لعرض نتائج غاية</a:t>
            </a:r>
            <a:r>
              <a:rPr lang="en-IN" sz="3600" dirty="0"/>
              <a:t> 7-1-7 </a:t>
            </a:r>
            <a:r>
              <a:rPr lang="ar-SA" sz="3600" dirty="0"/>
              <a:t>على أصحاب المصلحة</a:t>
            </a:r>
            <a:endParaRPr lang="ar-001" sz="3600" dirty="0"/>
          </a:p>
          <a:p>
            <a:r>
              <a:rPr lang="en-IN" dirty="0"/>
              <a:t>)</a:t>
            </a:r>
            <a:r>
              <a:rPr lang="ar-001" dirty="0"/>
              <a:t>متابعة لنشاط "تطبيق غاية 7-1-7 على بياناتك الخاصة</a:t>
            </a:r>
            <a:r>
              <a:rPr lang="en-IN" dirty="0"/>
              <a:t>(</a:t>
            </a:r>
            <a:r>
              <a:rPr lang="ar-001" dirty="0"/>
              <a:t>"</a:t>
            </a:r>
          </a:p>
        </p:txBody>
      </p:sp>
    </p:spTree>
    <p:extLst>
      <p:ext uri="{BB962C8B-B14F-4D97-AF65-F5344CB8AC3E}">
        <p14:creationId xmlns:p14="http://schemas.microsoft.com/office/powerpoint/2010/main" val="3549601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ar-001">
                <a:latin typeface="Arial"/>
                <a:cs typeface="Arial"/>
              </a:rPr>
              <a:t>الخطوات الرئيسية لاستخدام غاية 7-1-7</a:t>
            </a:r>
          </a:p>
        </p:txBody>
      </p:sp>
    </p:spTree>
    <p:extLst>
      <p:ext uri="{BB962C8B-B14F-4D97-AF65-F5344CB8AC3E}">
        <p14:creationId xmlns:p14="http://schemas.microsoft.com/office/powerpoint/2010/main" val="257805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182B7-B154-FB22-86CE-9F9B2AA94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B2B118-2365-C5A1-8FAE-EB963E61322C}"/>
              </a:ext>
            </a:extLst>
          </p:cNvPr>
          <p:cNvSpPr>
            <a:spLocks noGrp="1"/>
          </p:cNvSpPr>
          <p:nvPr>
            <p:ph type="title"/>
          </p:nvPr>
        </p:nvSpPr>
        <p:spPr>
          <a:xfrm>
            <a:off x="2937753" y="3611560"/>
            <a:ext cx="8225047" cy="1422952"/>
          </a:xfrm>
        </p:spPr>
        <p:txBody>
          <a:bodyPr/>
          <a:lstStyle/>
          <a:p>
            <a:r>
              <a:rPr lang="ar-SA" sz="4000" dirty="0">
                <a:cs typeface="+mn-cs"/>
              </a:rPr>
              <a:t>عرض بيانات أحداث 7-1-7 على أصحاب المصلحة</a:t>
            </a:r>
            <a:br>
              <a:rPr lang="en-IN" sz="4000" dirty="0">
                <a:cs typeface="+mn-cs"/>
              </a:rPr>
            </a:br>
            <a:r>
              <a:rPr lang="en-IN" sz="4000" dirty="0">
                <a:cs typeface="+mn-cs"/>
              </a:rPr>
              <a:t> </a:t>
            </a:r>
          </a:p>
        </p:txBody>
      </p:sp>
      <p:sp>
        <p:nvSpPr>
          <p:cNvPr id="3" name="Text Placeholder 2">
            <a:extLst>
              <a:ext uri="{FF2B5EF4-FFF2-40B4-BE49-F238E27FC236}">
                <a16:creationId xmlns:a16="http://schemas.microsoft.com/office/drawing/2014/main" id="{525568E9-3EFF-05C0-37AA-10E7698CCCB8}"/>
              </a:ext>
            </a:extLst>
          </p:cNvPr>
          <p:cNvSpPr>
            <a:spLocks noGrp="1"/>
          </p:cNvSpPr>
          <p:nvPr>
            <p:ph type="body" idx="1"/>
          </p:nvPr>
        </p:nvSpPr>
        <p:spPr>
          <a:xfrm>
            <a:off x="1458820" y="4568668"/>
            <a:ext cx="9703980" cy="931688"/>
          </a:xfrm>
        </p:spPr>
        <p:txBody>
          <a:bodyPr/>
          <a:lstStyle/>
          <a:p>
            <a:r>
              <a:rPr lang="ar-001" sz="3000" dirty="0"/>
              <a:t>نشاط</a:t>
            </a:r>
          </a:p>
        </p:txBody>
      </p:sp>
      <p:pic>
        <p:nvPicPr>
          <p:cNvPr id="5" name="Graphic 4">
            <a:extLst>
              <a:ext uri="{FF2B5EF4-FFF2-40B4-BE49-F238E27FC236}">
                <a16:creationId xmlns:a16="http://schemas.microsoft.com/office/drawing/2014/main" id="{AB3E76E8-8838-29A2-2836-B6057A76B17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49171" y="2190206"/>
            <a:ext cx="913629" cy="909011"/>
          </a:xfrm>
          <a:prstGeom prst="rect">
            <a:avLst/>
          </a:prstGeom>
        </p:spPr>
      </p:pic>
    </p:spTree>
    <p:extLst>
      <p:ext uri="{BB962C8B-B14F-4D97-AF65-F5344CB8AC3E}">
        <p14:creationId xmlns:p14="http://schemas.microsoft.com/office/powerpoint/2010/main" val="24421604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2951-7040-241F-2675-E633D1B30FD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49DF-B5F4-FC1D-A0A7-445444604835}"/>
              </a:ext>
            </a:extLst>
          </p:cNvPr>
          <p:cNvSpPr>
            <a:spLocks noGrp="1"/>
          </p:cNvSpPr>
          <p:nvPr>
            <p:ph type="body" idx="1"/>
          </p:nvPr>
        </p:nvSpPr>
        <p:spPr>
          <a:xfrm>
            <a:off x="6621097" y="1226459"/>
            <a:ext cx="5157787" cy="486893"/>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EC1A5519-AC3F-A62E-4D70-058F353E8AC8}"/>
              </a:ext>
            </a:extLst>
          </p:cNvPr>
          <p:cNvSpPr>
            <a:spLocks noGrp="1"/>
          </p:cNvSpPr>
          <p:nvPr>
            <p:ph sz="half" idx="2"/>
          </p:nvPr>
        </p:nvSpPr>
        <p:spPr>
          <a:xfrm>
            <a:off x="386707" y="1868545"/>
            <a:ext cx="11406364" cy="3962301"/>
          </a:xfrm>
        </p:spPr>
        <p:txBody>
          <a:bodyPr vert="horz" lIns="91440" tIns="45720" rIns="91440" bIns="45720" rtlCol="0" anchor="t">
            <a:noAutofit/>
          </a:bodyPr>
          <a:lstStyle/>
          <a:p>
            <a:pPr>
              <a:lnSpc>
                <a:spcPct val="120000"/>
              </a:lnSpc>
            </a:pPr>
            <a:r>
              <a:rPr lang="ar-SA" sz="2500" dirty="0"/>
              <a:t>انضموا إلى مجموعة أخرى</a:t>
            </a:r>
            <a:endParaRPr lang="en-IN" sz="2500" dirty="0"/>
          </a:p>
          <a:p>
            <a:pPr>
              <a:lnSpc>
                <a:spcPct val="120000"/>
              </a:lnSpc>
            </a:pPr>
            <a:r>
              <a:rPr lang="ar-SA" sz="2500" dirty="0"/>
              <a:t>ستعرض المجموعة 1 شرائح استعراض أحداث غاية 7-1-7 المكتملة الخاصة بها على المجموعة 2.  خصصوا حوالي 10 دقائق لعرض الشرائح.  يمكن للمجموعة 2 طرح الأسئلة لبضع دقائق بعد ذلك</a:t>
            </a:r>
            <a:r>
              <a:rPr lang="en-IN" sz="2500" dirty="0"/>
              <a:t>.</a:t>
            </a:r>
          </a:p>
          <a:p>
            <a:pPr>
              <a:lnSpc>
                <a:spcPct val="120000"/>
              </a:lnSpc>
            </a:pPr>
            <a:r>
              <a:rPr lang="ar-SA" sz="2500" dirty="0"/>
              <a:t>بعد ذلك، ستعرض المجموعة 2 شرائح استعراض الأحداث الخاصة بها على المجموعة 1. خصصوا حوالي 10 دقائق لعرض الشرائح. يمكن للمجموعة 2 طرح الأسئلة لبضع دقائق بعد ذلك</a:t>
            </a:r>
            <a:r>
              <a:rPr lang="en-IN" sz="2500" dirty="0"/>
              <a:t>.</a:t>
            </a:r>
          </a:p>
          <a:p>
            <a:pPr marL="0" indent="0">
              <a:lnSpc>
                <a:spcPct val="120000"/>
              </a:lnSpc>
              <a:buNone/>
            </a:pPr>
            <a:r>
              <a:rPr lang="en-IN" dirty="0"/>
              <a:t> </a:t>
            </a:r>
          </a:p>
        </p:txBody>
      </p:sp>
      <p:sp>
        <p:nvSpPr>
          <p:cNvPr id="26" name="Rectangle 25">
            <a:extLst>
              <a:ext uri="{FF2B5EF4-FFF2-40B4-BE49-F238E27FC236}">
                <a16:creationId xmlns:a16="http://schemas.microsoft.com/office/drawing/2014/main" id="{9D760EA1-8863-EE7F-B084-BB628FB689F8}"/>
              </a:ext>
            </a:extLst>
          </p:cNvPr>
          <p:cNvSpPr/>
          <p:nvPr/>
        </p:nvSpPr>
        <p:spPr>
          <a:xfrm>
            <a:off x="3453535" y="4814506"/>
            <a:ext cx="8152606" cy="14063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588A3F62-9F39-0F5A-52C4-6984536AC13B}"/>
              </a:ext>
            </a:extLst>
          </p:cNvPr>
          <p:cNvSpPr txBox="1">
            <a:spLocks/>
          </p:cNvSpPr>
          <p:nvPr/>
        </p:nvSpPr>
        <p:spPr>
          <a:xfrm>
            <a:off x="7103232" y="4966906"/>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 التوقيت</a:t>
            </a:r>
          </a:p>
        </p:txBody>
      </p:sp>
      <p:sp>
        <p:nvSpPr>
          <p:cNvPr id="36" name="Content Placeholder 3">
            <a:extLst>
              <a:ext uri="{FF2B5EF4-FFF2-40B4-BE49-F238E27FC236}">
                <a16:creationId xmlns:a16="http://schemas.microsoft.com/office/drawing/2014/main" id="{5C774813-C3D2-8BDB-0CAE-51C35B8FCF36}"/>
              </a:ext>
            </a:extLst>
          </p:cNvPr>
          <p:cNvSpPr txBox="1">
            <a:spLocks/>
          </p:cNvSpPr>
          <p:nvPr/>
        </p:nvSpPr>
        <p:spPr>
          <a:xfrm>
            <a:off x="4028729" y="5401712"/>
            <a:ext cx="7225506" cy="74289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1800" dirty="0"/>
              <a:t>حوالي 15 دقيقة: تعرض المجموعة الأولى الشرائح وتتلقى الأسئلة</a:t>
            </a:r>
            <a:endParaRPr lang="en-IN" sz="1800" dirty="0"/>
          </a:p>
          <a:p>
            <a:r>
              <a:rPr lang="ar-SA" sz="1800" dirty="0"/>
              <a:t>حوالي 15 دقيقة: تعرض المجموعة الثانية الشرائح وتتلقى الأسئلة</a:t>
            </a:r>
            <a:endParaRPr lang="en-IN" sz="1800" dirty="0"/>
          </a:p>
        </p:txBody>
      </p:sp>
      <p:sp>
        <p:nvSpPr>
          <p:cNvPr id="43" name="Title 1">
            <a:extLst>
              <a:ext uri="{FF2B5EF4-FFF2-40B4-BE49-F238E27FC236}">
                <a16:creationId xmlns:a16="http://schemas.microsoft.com/office/drawing/2014/main" id="{0AAC9358-C43A-070A-87E2-CFC3B38D71DB}"/>
              </a:ext>
            </a:extLst>
          </p:cNvPr>
          <p:cNvSpPr txBox="1">
            <a:spLocks/>
          </p:cNvSpPr>
          <p:nvPr/>
        </p:nvSpPr>
        <p:spPr>
          <a:xfrm>
            <a:off x="2786849" y="328839"/>
            <a:ext cx="9006222"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SA" dirty="0">
                <a:cs typeface="+mn-cs"/>
              </a:rPr>
              <a:t>عرض بيانات أحداث 7-1-7 على أصحاب المصلحة</a:t>
            </a:r>
            <a:endParaRPr lang="en-IN" dirty="0">
              <a:cs typeface="+mn-cs"/>
            </a:endParaRPr>
          </a:p>
        </p:txBody>
      </p:sp>
    </p:spTree>
    <p:extLst>
      <p:ext uri="{BB962C8B-B14F-4D97-AF65-F5344CB8AC3E}">
        <p14:creationId xmlns:p14="http://schemas.microsoft.com/office/powerpoint/2010/main" val="227058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066800" y="136526"/>
            <a:ext cx="10515600" cy="1087808"/>
          </a:xfrm>
        </p:spPr>
        <p:txBody>
          <a:bodyPr/>
          <a:lstStyle/>
          <a:p>
            <a:pPr>
              <a:spcBef>
                <a:spcPts val="0"/>
              </a:spcBef>
            </a:pPr>
            <a:r>
              <a:rPr lang="ar-001" dirty="0"/>
              <a:t>دورة حياة غاية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2236573"/>
            <a:ext cx="10521779" cy="1089240"/>
            <a:chOff x="741405" y="2236573"/>
            <a:chExt cx="10521779" cy="108924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F907E0A6-985C-1E76-0861-40D91592B65B}"/>
              </a:ext>
            </a:extLst>
          </p:cNvPr>
          <p:cNvPicPr>
            <a:picLocks noChangeAspect="1"/>
          </p:cNvPicPr>
          <p:nvPr/>
        </p:nvPicPr>
        <p:blipFill>
          <a:blip r:embed="rId4"/>
          <a:stretch>
            <a:fillRect/>
          </a:stretch>
        </p:blipFill>
        <p:spPr>
          <a:xfrm>
            <a:off x="5890792" y="1460779"/>
            <a:ext cx="712936" cy="678519"/>
          </a:xfrm>
          <a:prstGeom prst="rect">
            <a:avLst/>
          </a:prstGeom>
        </p:spPr>
      </p:pic>
      <p:pic>
        <p:nvPicPr>
          <p:cNvPr id="6" name="Picture 5">
            <a:extLst>
              <a:ext uri="{FF2B5EF4-FFF2-40B4-BE49-F238E27FC236}">
                <a16:creationId xmlns:a16="http://schemas.microsoft.com/office/drawing/2014/main" id="{D9460AA1-A122-1FC5-1B4E-215945300BF9}"/>
              </a:ext>
            </a:extLst>
          </p:cNvPr>
          <p:cNvPicPr>
            <a:picLocks noChangeAspect="1"/>
          </p:cNvPicPr>
          <p:nvPr/>
        </p:nvPicPr>
        <p:blipFill>
          <a:blip r:embed="rId5"/>
          <a:stretch>
            <a:fillRect/>
          </a:stretch>
        </p:blipFill>
        <p:spPr>
          <a:xfrm>
            <a:off x="4278511" y="3254801"/>
            <a:ext cx="677933" cy="697726"/>
          </a:xfrm>
          <a:prstGeom prst="rect">
            <a:avLst/>
          </a:prstGeom>
        </p:spPr>
      </p:pic>
      <p:pic>
        <p:nvPicPr>
          <p:cNvPr id="7" name="Picture 6">
            <a:extLst>
              <a:ext uri="{FF2B5EF4-FFF2-40B4-BE49-F238E27FC236}">
                <a16:creationId xmlns:a16="http://schemas.microsoft.com/office/drawing/2014/main" id="{12B6FD6C-FE63-89DC-9508-E255F4D21736}"/>
              </a:ext>
            </a:extLst>
          </p:cNvPr>
          <p:cNvPicPr>
            <a:picLocks noChangeAspect="1"/>
          </p:cNvPicPr>
          <p:nvPr/>
        </p:nvPicPr>
        <p:blipFill>
          <a:blip r:embed="rId6"/>
          <a:stretch>
            <a:fillRect/>
          </a:stretch>
        </p:blipFill>
        <p:spPr>
          <a:xfrm>
            <a:off x="4801670" y="4408054"/>
            <a:ext cx="833931" cy="783081"/>
          </a:xfrm>
          <a:prstGeom prst="rect">
            <a:avLst/>
          </a:prstGeom>
        </p:spPr>
      </p:pic>
      <p:pic>
        <p:nvPicPr>
          <p:cNvPr id="8" name="Picture 7">
            <a:extLst>
              <a:ext uri="{FF2B5EF4-FFF2-40B4-BE49-F238E27FC236}">
                <a16:creationId xmlns:a16="http://schemas.microsoft.com/office/drawing/2014/main" id="{3059A2FD-7419-1E6E-A090-79E143A52732}"/>
              </a:ext>
            </a:extLst>
          </p:cNvPr>
          <p:cNvPicPr>
            <a:picLocks noChangeAspect="1"/>
          </p:cNvPicPr>
          <p:nvPr/>
        </p:nvPicPr>
        <p:blipFill>
          <a:blip r:embed="rId7"/>
          <a:stretch>
            <a:fillRect/>
          </a:stretch>
        </p:blipFill>
        <p:spPr>
          <a:xfrm>
            <a:off x="6862461" y="4172192"/>
            <a:ext cx="1183470" cy="944700"/>
          </a:xfrm>
          <a:prstGeom prst="rect">
            <a:avLst/>
          </a:prstGeom>
        </p:spPr>
      </p:pic>
      <p:pic>
        <p:nvPicPr>
          <p:cNvPr id="9" name="Picture 8">
            <a:extLst>
              <a:ext uri="{FF2B5EF4-FFF2-40B4-BE49-F238E27FC236}">
                <a16:creationId xmlns:a16="http://schemas.microsoft.com/office/drawing/2014/main" id="{73E1039C-03BF-F9DC-5F0E-DE4A758B6193}"/>
              </a:ext>
            </a:extLst>
          </p:cNvPr>
          <p:cNvPicPr>
            <a:picLocks noChangeAspect="1"/>
          </p:cNvPicPr>
          <p:nvPr/>
        </p:nvPicPr>
        <p:blipFill>
          <a:blip r:embed="rId8"/>
          <a:stretch>
            <a:fillRect/>
          </a:stretch>
        </p:blipFill>
        <p:spPr>
          <a:xfrm>
            <a:off x="7504127" y="3205154"/>
            <a:ext cx="832478" cy="792359"/>
          </a:xfrm>
          <a:prstGeom prst="rect">
            <a:avLst/>
          </a:prstGeom>
        </p:spPr>
      </p:pic>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2645489"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58C4407-30A0-240E-77F9-078B2ACF0965}"/>
              </a:ext>
            </a:extLst>
          </p:cNvPr>
          <p:cNvSpPr/>
          <p:nvPr/>
        </p:nvSpPr>
        <p:spPr>
          <a:xfrm>
            <a:off x="10203023"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2407372"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96944A12-34E1-A031-177D-AAF43C7CD2AB}"/>
              </a:ext>
            </a:extLst>
          </p:cNvPr>
          <p:cNvSpPr/>
          <p:nvPr/>
        </p:nvSpPr>
        <p:spPr>
          <a:xfrm>
            <a:off x="9820939"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11132"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E3972C59-D00B-0F14-389F-D884823756F2}"/>
              </a:ext>
            </a:extLst>
          </p:cNvPr>
          <p:cNvSpPr/>
          <p:nvPr/>
        </p:nvSpPr>
        <p:spPr>
          <a:xfrm>
            <a:off x="9480592"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543772"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09F9CA24-BCED-5B85-7301-2CB9F4BDF445}"/>
              </a:ext>
            </a:extLst>
          </p:cNvPr>
          <p:cNvSpPr/>
          <p:nvPr/>
        </p:nvSpPr>
        <p:spPr>
          <a:xfrm>
            <a:off x="8946108"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11272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B8228E8-F209-42FC-C016-80C82E8D2B77}"/>
              </a:ext>
            </a:extLst>
          </p:cNvPr>
          <p:cNvSpPr/>
          <p:nvPr/>
        </p:nvSpPr>
        <p:spPr>
          <a:xfrm>
            <a:off x="85399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060915" y="136526"/>
            <a:ext cx="10515600" cy="10878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SA" dirty="0">
                <a:cs typeface="+mn-cs"/>
              </a:rPr>
              <a:t>إن استخدام غاية 7-1-7 بسيط وتكراري</a:t>
            </a:r>
            <a:endParaRPr lang="en-IN" dirty="0">
              <a:cs typeface="+mn-cs"/>
            </a:endParaRPr>
          </a:p>
        </p:txBody>
      </p:sp>
    </p:spTree>
    <p:extLst>
      <p:ext uri="{BB962C8B-B14F-4D97-AF65-F5344CB8AC3E}">
        <p14:creationId xmlns:p14="http://schemas.microsoft.com/office/powerpoint/2010/main" val="1845589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7C48-7377-DF8C-70CE-70B1A54CFEA4}"/>
            </a:ext>
          </a:extLst>
        </p:cNvPr>
        <p:cNvGrpSpPr/>
        <p:nvPr/>
      </p:nvGrpSpPr>
      <p:grpSpPr>
        <a:xfrm>
          <a:off x="0" y="0"/>
          <a:ext cx="0" cy="0"/>
          <a:chOff x="0" y="0"/>
          <a:chExt cx="0" cy="0"/>
        </a:xfrm>
      </p:grpSpPr>
      <p:sp>
        <p:nvSpPr>
          <p:cNvPr id="19" name="Title 3">
            <a:extLst>
              <a:ext uri="{FF2B5EF4-FFF2-40B4-BE49-F238E27FC236}">
                <a16:creationId xmlns:a16="http://schemas.microsoft.com/office/drawing/2014/main" id="{913474D4-4103-32FA-4A11-22FC0EDBFDE8}"/>
              </a:ext>
            </a:extLst>
          </p:cNvPr>
          <p:cNvSpPr>
            <a:spLocks noGrp="1"/>
          </p:cNvSpPr>
          <p:nvPr>
            <p:ph type="title"/>
          </p:nvPr>
        </p:nvSpPr>
        <p:spPr>
          <a:xfrm>
            <a:off x="255102" y="365126"/>
            <a:ext cx="11424279" cy="740650"/>
          </a:xfrm>
        </p:spPr>
        <p:txBody>
          <a:bodyPr>
            <a:noAutofit/>
          </a:bodyPr>
          <a:lstStyle/>
          <a:p>
            <a:r>
              <a:rPr lang="ar-001" sz="3600">
                <a:latin typeface="Arial"/>
                <a:cs typeface="Arial"/>
              </a:rPr>
              <a:t>أنشطة اليوم</a:t>
            </a:r>
          </a:p>
        </p:txBody>
      </p:sp>
      <p:sp>
        <p:nvSpPr>
          <p:cNvPr id="7" name="Content Placeholder 3">
            <a:extLst>
              <a:ext uri="{FF2B5EF4-FFF2-40B4-BE49-F238E27FC236}">
                <a16:creationId xmlns:a16="http://schemas.microsoft.com/office/drawing/2014/main" id="{D2848ABB-6939-43DC-7114-04AB4FFA9385}"/>
              </a:ext>
            </a:extLst>
          </p:cNvPr>
          <p:cNvSpPr>
            <a:spLocks noGrp="1"/>
          </p:cNvSpPr>
          <p:nvPr>
            <p:ph idx="1"/>
          </p:nvPr>
        </p:nvSpPr>
        <p:spPr>
          <a:xfrm>
            <a:off x="987489" y="1708978"/>
            <a:ext cx="10216278" cy="4607008"/>
          </a:xfrm>
        </p:spPr>
        <p:txBody>
          <a:bodyPr vert="horz" lIns="91440" tIns="45720" rIns="91440" bIns="45720" rtlCol="0" anchor="t">
            <a:noAutofit/>
          </a:bodyPr>
          <a:lstStyle/>
          <a:p>
            <a:pPr marL="0" indent="0">
              <a:lnSpc>
                <a:spcPct val="113999"/>
              </a:lnSpc>
              <a:buNone/>
            </a:pPr>
            <a:r>
              <a:rPr lang="ar-001" sz="2600" u="sng" dirty="0">
                <a:latin typeface="Arial"/>
                <a:cs typeface="Arial"/>
              </a:rPr>
              <a:t>نوعان من الأنشطة</a:t>
            </a:r>
          </a:p>
          <a:p>
            <a:pPr marL="342900" indent="-342900">
              <a:lnSpc>
                <a:spcPct val="113999"/>
              </a:lnSpc>
            </a:pPr>
            <a:r>
              <a:rPr lang="ar-SA" sz="2600" dirty="0"/>
              <a:t>أنشطة عملية لممارسة الخطوات الثلاث الأولى لاستخدام غاية 7-1-7 في مجموعات صغيرة وجلسة عامة</a:t>
            </a:r>
            <a:endParaRPr lang="ar-001" sz="2600" dirty="0">
              <a:latin typeface="Arial"/>
            </a:endParaRPr>
          </a:p>
          <a:p>
            <a:pPr marL="0" indent="0">
              <a:lnSpc>
                <a:spcPct val="113999"/>
              </a:lnSpc>
              <a:buNone/>
            </a:pPr>
            <a:endParaRPr lang="en-US" sz="2600" dirty="0">
              <a:latin typeface="Arial"/>
              <a:cs typeface="Arial"/>
            </a:endParaRPr>
          </a:p>
          <a:p>
            <a:pPr marL="342900" indent="-342900">
              <a:lnSpc>
                <a:spcPct val="113999"/>
              </a:lnSpc>
            </a:pPr>
            <a:r>
              <a:rPr lang="ar-SA" sz="2600" dirty="0"/>
              <a:t>طبقوا الخطوات الثلاث الأولى لاستخدام غاية 7-1-7 على </a:t>
            </a:r>
            <a:r>
              <a:rPr lang="ar-SA" sz="2600" u="sng" dirty="0"/>
              <a:t>بياناتكم الخاصة</a:t>
            </a:r>
            <a:r>
              <a:rPr lang="ar-SA" sz="2600" dirty="0"/>
              <a:t> </a:t>
            </a:r>
            <a:br>
              <a:rPr lang="en-US" sz="2600" dirty="0"/>
            </a:br>
            <a:r>
              <a:rPr lang="ar-SA" sz="2600" dirty="0"/>
              <a:t>(أو سيناريوهات مكتوبة مسبقًا حسب الحاجة)</a:t>
            </a:r>
            <a:endParaRPr lang="en-IN" sz="2600" dirty="0"/>
          </a:p>
          <a:p>
            <a:pPr marL="342900" indent="-342900">
              <a:lnSpc>
                <a:spcPct val="113999"/>
              </a:lnSpc>
            </a:pPr>
            <a:endParaRPr lang="ar-001" sz="2600" dirty="0">
              <a:latin typeface="Arial"/>
              <a:cs typeface="Arial"/>
            </a:endParaRPr>
          </a:p>
          <a:p>
            <a:pPr marL="342900" indent="-342900">
              <a:lnSpc>
                <a:spcPct val="113999"/>
              </a:lnSpc>
            </a:pPr>
            <a:endParaRPr lang="en-US" sz="600" dirty="0">
              <a:latin typeface="Arial"/>
              <a:cs typeface="Arial"/>
            </a:endParaRPr>
          </a:p>
        </p:txBody>
      </p:sp>
    </p:spTree>
    <p:extLst>
      <p:ext uri="{BB962C8B-B14F-4D97-AF65-F5344CB8AC3E}">
        <p14:creationId xmlns:p14="http://schemas.microsoft.com/office/powerpoint/2010/main" val="40349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E724A-A6CA-6BBC-0B45-A2F5F1A57B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D5B6E-ED2F-81B7-F490-6BE7442864C8}"/>
              </a:ext>
            </a:extLst>
          </p:cNvPr>
          <p:cNvSpPr>
            <a:spLocks noGrp="1"/>
          </p:cNvSpPr>
          <p:nvPr>
            <p:ph type="title"/>
          </p:nvPr>
        </p:nvSpPr>
        <p:spPr>
          <a:xfrm>
            <a:off x="437882" y="365125"/>
            <a:ext cx="10915918" cy="1325563"/>
          </a:xfrm>
        </p:spPr>
        <p:txBody>
          <a:bodyPr/>
          <a:lstStyle/>
          <a:p>
            <a:r>
              <a:rPr lang="ar-SA" dirty="0">
                <a:cs typeface="+mn-cs"/>
              </a:rPr>
              <a:t>إن استخدام غاية 7-1-7 بسيط وتكراري</a:t>
            </a:r>
            <a:endParaRPr lang="ar-001" dirty="0">
              <a:cs typeface="+mn-cs"/>
            </a:endParaRPr>
          </a:p>
        </p:txBody>
      </p:sp>
      <p:sp>
        <p:nvSpPr>
          <p:cNvPr id="29" name="Rectangle: Rounded Corners 28">
            <a:extLst>
              <a:ext uri="{FF2B5EF4-FFF2-40B4-BE49-F238E27FC236}">
                <a16:creationId xmlns:a16="http://schemas.microsoft.com/office/drawing/2014/main" id="{F0831C91-9AB0-DDA7-4999-69FD20A6F0D2}"/>
              </a:ext>
            </a:extLst>
          </p:cNvPr>
          <p:cNvSpPr/>
          <p:nvPr/>
        </p:nvSpPr>
        <p:spPr>
          <a:xfrm>
            <a:off x="2645489"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31" name="Oval 30">
            <a:extLst>
              <a:ext uri="{FF2B5EF4-FFF2-40B4-BE49-F238E27FC236}">
                <a16:creationId xmlns:a16="http://schemas.microsoft.com/office/drawing/2014/main" id="{B861318E-AB49-8CF3-8783-B92197ED6132}"/>
              </a:ext>
            </a:extLst>
          </p:cNvPr>
          <p:cNvSpPr/>
          <p:nvPr/>
        </p:nvSpPr>
        <p:spPr>
          <a:xfrm>
            <a:off x="1018470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75F23B82-ECDE-413F-79F3-3A4FDBECD182}"/>
              </a:ext>
            </a:extLst>
          </p:cNvPr>
          <p:cNvSpPr/>
          <p:nvPr/>
        </p:nvSpPr>
        <p:spPr>
          <a:xfrm>
            <a:off x="2356572" y="2303355"/>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5" name="Oval 34">
            <a:extLst>
              <a:ext uri="{FF2B5EF4-FFF2-40B4-BE49-F238E27FC236}">
                <a16:creationId xmlns:a16="http://schemas.microsoft.com/office/drawing/2014/main" id="{E7750ED4-93FD-A808-396C-4268EF45AD5B}"/>
              </a:ext>
            </a:extLst>
          </p:cNvPr>
          <p:cNvSpPr/>
          <p:nvPr/>
        </p:nvSpPr>
        <p:spPr>
          <a:xfrm>
            <a:off x="9747577" y="2305895"/>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24C592F-7E3A-C010-7166-8DF29B84B08F}"/>
              </a:ext>
            </a:extLst>
          </p:cNvPr>
          <p:cNvSpPr/>
          <p:nvPr/>
        </p:nvSpPr>
        <p:spPr>
          <a:xfrm>
            <a:off x="1960332" y="3148181"/>
            <a:ext cx="7862227" cy="712341"/>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9" name="Oval 38">
            <a:extLst>
              <a:ext uri="{FF2B5EF4-FFF2-40B4-BE49-F238E27FC236}">
                <a16:creationId xmlns:a16="http://schemas.microsoft.com/office/drawing/2014/main" id="{88EA4F15-CE5B-B50A-40D4-29E451B3A331}"/>
              </a:ext>
            </a:extLst>
          </p:cNvPr>
          <p:cNvSpPr/>
          <p:nvPr/>
        </p:nvSpPr>
        <p:spPr>
          <a:xfrm>
            <a:off x="9313324" y="3152687"/>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FAA6364-50CC-41BA-94C0-CE12AE0BA585}"/>
              </a:ext>
            </a:extLst>
          </p:cNvPr>
          <p:cNvSpPr/>
          <p:nvPr/>
        </p:nvSpPr>
        <p:spPr>
          <a:xfrm>
            <a:off x="1574252" y="3994886"/>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43" name="Oval 42">
            <a:extLst>
              <a:ext uri="{FF2B5EF4-FFF2-40B4-BE49-F238E27FC236}">
                <a16:creationId xmlns:a16="http://schemas.microsoft.com/office/drawing/2014/main" id="{7AC59B97-78C2-2993-BC9C-3A6081D20E46}"/>
              </a:ext>
            </a:extLst>
          </p:cNvPr>
          <p:cNvSpPr/>
          <p:nvPr/>
        </p:nvSpPr>
        <p:spPr>
          <a:xfrm>
            <a:off x="8974575" y="3998639"/>
            <a:ext cx="722431" cy="719933"/>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19C99F5A-1971-6579-27F3-F8131404FACD}"/>
              </a:ext>
            </a:extLst>
          </p:cNvPr>
          <p:cNvSpPr/>
          <p:nvPr/>
        </p:nvSpPr>
        <p:spPr>
          <a:xfrm>
            <a:off x="1096732" y="4839712"/>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47" name="Oval 46">
            <a:extLst>
              <a:ext uri="{FF2B5EF4-FFF2-40B4-BE49-F238E27FC236}">
                <a16:creationId xmlns:a16="http://schemas.microsoft.com/office/drawing/2014/main" id="{C0369FEB-C44C-EB91-9FF3-7F2504CB991C}"/>
              </a:ext>
            </a:extLst>
          </p:cNvPr>
          <p:cNvSpPr/>
          <p:nvPr/>
        </p:nvSpPr>
        <p:spPr>
          <a:xfrm>
            <a:off x="8438371" y="4843465"/>
            <a:ext cx="722431" cy="716657"/>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5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1890E-119C-C9E2-6EAD-812F39E66CB3}"/>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444A4BCD-F54A-EA3B-BF1C-E69CEFE9122B}"/>
              </a:ext>
            </a:extLst>
          </p:cNvPr>
          <p:cNvSpPr txBox="1">
            <a:spLocks/>
          </p:cNvSpPr>
          <p:nvPr/>
        </p:nvSpPr>
        <p:spPr>
          <a:xfrm>
            <a:off x="6455260" y="1551909"/>
            <a:ext cx="4921229"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 جمع بيانات التوقيت</a:t>
            </a:r>
          </a:p>
        </p:txBody>
      </p:sp>
      <p:sp>
        <p:nvSpPr>
          <p:cNvPr id="20" name="Content Placeholder 2">
            <a:extLst>
              <a:ext uri="{FF2B5EF4-FFF2-40B4-BE49-F238E27FC236}">
                <a16:creationId xmlns:a16="http://schemas.microsoft.com/office/drawing/2014/main" id="{BFB74EAF-6435-EFF8-F23E-5C06F7465674}"/>
              </a:ext>
            </a:extLst>
          </p:cNvPr>
          <p:cNvSpPr txBox="1">
            <a:spLocks/>
          </p:cNvSpPr>
          <p:nvPr/>
        </p:nvSpPr>
        <p:spPr>
          <a:xfrm>
            <a:off x="614968" y="1998290"/>
            <a:ext cx="10471480" cy="2863545"/>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cs typeface="Arial" panose="020B0604020202020204" pitchFamily="34" charset="0"/>
              </a:rPr>
              <a:t>تواريخ الظهور والرصد والإبلاغ وإجراءات الاستجابة المبكرة السبعة</a:t>
            </a: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cs typeface="Arial" panose="020B0604020202020204" pitchFamily="34" charset="0"/>
              </a:rPr>
              <a:t>سرديات لتوضيح سبب اختيار كل تاريخ وأي ملاحظات رئيسية، ولتحديد العوائق/العوامل الممكّنة</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cs typeface="Arial" panose="020B0604020202020204" pitchFamily="34" charset="0"/>
            </a:endParaRPr>
          </a:p>
        </p:txBody>
      </p:sp>
      <p:grpSp>
        <p:nvGrpSpPr>
          <p:cNvPr id="7" name="Group 6">
            <a:extLst>
              <a:ext uri="{FF2B5EF4-FFF2-40B4-BE49-F238E27FC236}">
                <a16:creationId xmlns:a16="http://schemas.microsoft.com/office/drawing/2014/main" id="{60D52361-0C7C-B80B-6453-33B5620FA688}"/>
              </a:ext>
            </a:extLst>
          </p:cNvPr>
          <p:cNvGrpSpPr/>
          <p:nvPr/>
        </p:nvGrpSpPr>
        <p:grpSpPr>
          <a:xfrm>
            <a:off x="617578" y="3410412"/>
            <a:ext cx="10758912" cy="2952541"/>
            <a:chOff x="1528997" y="3253131"/>
            <a:chExt cx="9759479" cy="3192640"/>
          </a:xfrm>
        </p:grpSpPr>
        <p:sp>
          <p:nvSpPr>
            <p:cNvPr id="26" name="Rounded Rectangle 25">
              <a:extLst>
                <a:ext uri="{FF2B5EF4-FFF2-40B4-BE49-F238E27FC236}">
                  <a16:creationId xmlns:a16="http://schemas.microsoft.com/office/drawing/2014/main" id="{4313B371-2756-AC5C-3C50-D6FBFFE6A708}"/>
                </a:ext>
              </a:extLst>
            </p:cNvPr>
            <p:cNvSpPr/>
            <p:nvPr/>
          </p:nvSpPr>
          <p:spPr>
            <a:xfrm>
              <a:off x="1528997" y="3253131"/>
              <a:ext cx="9759479" cy="3192640"/>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pic>
          <p:nvPicPr>
            <p:cNvPr id="16" name="Picture 15">
              <a:extLst>
                <a:ext uri="{FF2B5EF4-FFF2-40B4-BE49-F238E27FC236}">
                  <a16:creationId xmlns:a16="http://schemas.microsoft.com/office/drawing/2014/main" id="{2C313D14-C552-BDEC-7C0B-69390709774B}"/>
                </a:ext>
              </a:extLst>
            </p:cNvPr>
            <p:cNvPicPr>
              <a:picLocks noChangeAspect="1"/>
            </p:cNvPicPr>
            <p:nvPr/>
          </p:nvPicPr>
          <p:blipFill>
            <a:blip r:embed="rId3"/>
            <a:stretch>
              <a:fillRect/>
            </a:stretch>
          </p:blipFill>
          <p:spPr>
            <a:xfrm>
              <a:off x="9091335" y="4277686"/>
              <a:ext cx="1466749" cy="2010184"/>
            </a:xfrm>
            <a:prstGeom prst="rect">
              <a:avLst/>
            </a:prstGeom>
            <a:solidFill>
              <a:schemeClr val="bg2"/>
            </a:solidFill>
            <a:ln w="38100">
              <a:noFill/>
            </a:ln>
          </p:spPr>
        </p:pic>
        <p:sp>
          <p:nvSpPr>
            <p:cNvPr id="22" name="TextBox 21">
              <a:extLst>
                <a:ext uri="{FF2B5EF4-FFF2-40B4-BE49-F238E27FC236}">
                  <a16:creationId xmlns:a16="http://schemas.microsoft.com/office/drawing/2014/main" id="{A7C44684-03DD-3F21-E8F6-986A52E10405}"/>
                </a:ext>
              </a:extLst>
            </p:cNvPr>
            <p:cNvSpPr txBox="1"/>
            <p:nvPr/>
          </p:nvSpPr>
          <p:spPr>
            <a:xfrm>
              <a:off x="8982642" y="3857207"/>
              <a:ext cx="1684132" cy="399366"/>
            </a:xfrm>
            <a:prstGeom prst="rect">
              <a:avLst/>
            </a:prstGeom>
            <a:solidFill>
              <a:schemeClr val="bg2"/>
            </a:solidFill>
          </p:spPr>
          <p:txBody>
            <a:bodyPr wrap="non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00" b="1" i="0" u="none" strike="noStrike" cap="none" normalizeH="0" baseline="0" noProof="0" dirty="0">
                  <a:ln>
                    <a:noFill/>
                  </a:ln>
                  <a:solidFill>
                    <a:srgbClr val="384D56"/>
                  </a:solidFill>
                  <a:effectLst/>
                  <a:uLnTx/>
                  <a:uFillTx/>
                  <a:latin typeface="Arial" panose="020B0604020202020204" pitchFamily="34" charset="0"/>
                  <a:cs typeface="Arial" panose="020B0604020202020204" pitchFamily="34" charset="0"/>
                </a:rPr>
                <a:t>أداة تقييم غاية 7-1-7</a:t>
              </a:r>
            </a:p>
          </p:txBody>
        </p:sp>
        <p:pic>
          <p:nvPicPr>
            <p:cNvPr id="23" name="Picture 22">
              <a:extLst>
                <a:ext uri="{FF2B5EF4-FFF2-40B4-BE49-F238E27FC236}">
                  <a16:creationId xmlns:a16="http://schemas.microsoft.com/office/drawing/2014/main" id="{ABDA0B57-CFC4-E702-A51F-37A136B639DB}"/>
                </a:ext>
              </a:extLst>
            </p:cNvPr>
            <p:cNvPicPr>
              <a:picLocks noChangeAspect="1"/>
            </p:cNvPicPr>
            <p:nvPr/>
          </p:nvPicPr>
          <p:blipFill>
            <a:blip r:embed="rId4"/>
            <a:stretch>
              <a:fillRect/>
            </a:stretch>
          </p:blipFill>
          <p:spPr>
            <a:xfrm>
              <a:off x="5310970" y="4570345"/>
              <a:ext cx="1119876" cy="1690021"/>
            </a:xfrm>
            <a:prstGeom prst="rect">
              <a:avLst/>
            </a:prstGeom>
            <a:solidFill>
              <a:schemeClr val="bg2"/>
            </a:solidFill>
            <a:ln w="38100">
              <a:noFill/>
            </a:ln>
          </p:spPr>
        </p:pic>
        <p:pic>
          <p:nvPicPr>
            <p:cNvPr id="24" name="Picture 23">
              <a:extLst>
                <a:ext uri="{FF2B5EF4-FFF2-40B4-BE49-F238E27FC236}">
                  <a16:creationId xmlns:a16="http://schemas.microsoft.com/office/drawing/2014/main" id="{1CD22A55-4316-17C4-C048-C3579BD427FE}"/>
                </a:ext>
              </a:extLst>
            </p:cNvPr>
            <p:cNvPicPr>
              <a:picLocks noChangeAspect="1"/>
            </p:cNvPicPr>
            <p:nvPr/>
          </p:nvPicPr>
          <p:blipFill>
            <a:blip r:embed="rId5"/>
            <a:stretch>
              <a:fillRect/>
            </a:stretch>
          </p:blipFill>
          <p:spPr>
            <a:xfrm>
              <a:off x="5971084" y="4795419"/>
              <a:ext cx="1202095" cy="1530278"/>
            </a:xfrm>
            <a:prstGeom prst="rect">
              <a:avLst/>
            </a:prstGeom>
            <a:solidFill>
              <a:schemeClr val="bg2"/>
            </a:solidFill>
            <a:ln w="38100">
              <a:noFill/>
            </a:ln>
          </p:spPr>
        </p:pic>
        <p:sp>
          <p:nvSpPr>
            <p:cNvPr id="25" name="TextBox 24">
              <a:extLst>
                <a:ext uri="{FF2B5EF4-FFF2-40B4-BE49-F238E27FC236}">
                  <a16:creationId xmlns:a16="http://schemas.microsoft.com/office/drawing/2014/main" id="{68E39F6C-4481-029E-33B6-4D91075723EB}"/>
                </a:ext>
              </a:extLst>
            </p:cNvPr>
            <p:cNvSpPr txBox="1"/>
            <p:nvPr/>
          </p:nvSpPr>
          <p:spPr>
            <a:xfrm>
              <a:off x="4507875" y="3813515"/>
              <a:ext cx="3390734" cy="698890"/>
            </a:xfrm>
            <a:prstGeom prst="rect">
              <a:avLst/>
            </a:prstGeom>
            <a:solidFill>
              <a:schemeClr val="bg2"/>
            </a:solid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00" b="1" i="0" u="none" strike="noStrike" cap="none" normalizeH="0" baseline="0" noProof="0" dirty="0">
                  <a:ln>
                    <a:noFill/>
                  </a:ln>
                  <a:solidFill>
                    <a:srgbClr val="384D56"/>
                  </a:solidFill>
                  <a:effectLst/>
                  <a:uLnTx/>
                  <a:uFillTx/>
                  <a:latin typeface="Arial" panose="020B0604020202020204" pitchFamily="34" charset="0"/>
                  <a:cs typeface="Arial" panose="020B0604020202020204" pitchFamily="34" charset="0"/>
                </a:rPr>
                <a:t>تقرير فريق الاستجابة السريعة المُكيّف حسب البلد مع بيانات غاية 7-1-7</a:t>
              </a:r>
            </a:p>
          </p:txBody>
        </p:sp>
        <p:sp>
          <p:nvSpPr>
            <p:cNvPr id="27" name="TextBox 26">
              <a:extLst>
                <a:ext uri="{FF2B5EF4-FFF2-40B4-BE49-F238E27FC236}">
                  <a16:creationId xmlns:a16="http://schemas.microsoft.com/office/drawing/2014/main" id="{86E6D2BD-462A-E556-E5FF-33DAC9B355C9}"/>
                </a:ext>
              </a:extLst>
            </p:cNvPr>
            <p:cNvSpPr txBox="1"/>
            <p:nvPr/>
          </p:nvSpPr>
          <p:spPr>
            <a:xfrm>
              <a:off x="2435347" y="3857207"/>
              <a:ext cx="1559080" cy="399366"/>
            </a:xfrm>
            <a:prstGeom prst="rect">
              <a:avLst/>
            </a:prstGeom>
            <a:solidFill>
              <a:schemeClr val="bg2"/>
            </a:solidFill>
          </p:spPr>
          <p:txBody>
            <a:bodyPr wrap="non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800" b="1" i="0" u="none" strike="noStrike" cap="none" normalizeH="0" baseline="0" noProof="0" dirty="0">
                  <a:ln>
                    <a:noFill/>
                  </a:ln>
                  <a:solidFill>
                    <a:srgbClr val="384D56"/>
                  </a:solidFill>
                  <a:effectLst/>
                  <a:uLnTx/>
                  <a:uFillTx/>
                  <a:latin typeface="Arial" panose="020B0604020202020204" pitchFamily="34" charset="0"/>
                  <a:cs typeface="Arial" panose="020B0604020202020204" pitchFamily="34" charset="0"/>
                </a:rPr>
                <a:t>جمع البيانات الرقمية</a:t>
              </a:r>
            </a:p>
          </p:txBody>
        </p:sp>
        <p:sp>
          <p:nvSpPr>
            <p:cNvPr id="28" name="Text Placeholder 4">
              <a:extLst>
                <a:ext uri="{FF2B5EF4-FFF2-40B4-BE49-F238E27FC236}">
                  <a16:creationId xmlns:a16="http://schemas.microsoft.com/office/drawing/2014/main" id="{4324E8EB-534F-E458-0A15-E45C431EB52D}"/>
                </a:ext>
              </a:extLst>
            </p:cNvPr>
            <p:cNvSpPr txBox="1">
              <a:spLocks/>
            </p:cNvSpPr>
            <p:nvPr/>
          </p:nvSpPr>
          <p:spPr>
            <a:xfrm>
              <a:off x="4507875" y="3392877"/>
              <a:ext cx="6517502" cy="400638"/>
            </a:xfrm>
            <a:prstGeom prst="rect">
              <a:avLst/>
            </a:prstGeom>
            <a:solidFill>
              <a:schemeClr val="bg2"/>
            </a:solidFill>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3BB041"/>
                  </a:solidFill>
                  <a:effectLst/>
                  <a:uLnTx/>
                  <a:uFillTx/>
                  <a:latin typeface="Arial" panose="020B0604020202020204" pitchFamily="34" charset="0"/>
                  <a:ea typeface="+mn-ea"/>
                  <a:cs typeface="+mn-cs"/>
                </a:rPr>
                <a:t>أمثلة على نماذج جمع بيانات غاية 7-1-7</a:t>
              </a:r>
            </a:p>
          </p:txBody>
        </p:sp>
        <p:pic>
          <p:nvPicPr>
            <p:cNvPr id="3" name="Picture 2">
              <a:extLst>
                <a:ext uri="{FF2B5EF4-FFF2-40B4-BE49-F238E27FC236}">
                  <a16:creationId xmlns:a16="http://schemas.microsoft.com/office/drawing/2014/main" id="{1C54D54F-4063-ED2D-F6F7-163C2B07A3CB}"/>
                </a:ext>
              </a:extLst>
            </p:cNvPr>
            <p:cNvPicPr>
              <a:picLocks noChangeAspect="1"/>
            </p:cNvPicPr>
            <p:nvPr/>
          </p:nvPicPr>
          <p:blipFill>
            <a:blip r:embed="rId6"/>
            <a:stretch>
              <a:fillRect/>
            </a:stretch>
          </p:blipFill>
          <p:spPr>
            <a:xfrm>
              <a:off x="2191351" y="4314091"/>
              <a:ext cx="1090482" cy="1548190"/>
            </a:xfrm>
            <a:prstGeom prst="rect">
              <a:avLst/>
            </a:prstGeom>
            <a:solidFill>
              <a:schemeClr val="bg2"/>
            </a:solidFill>
            <a:ln w="38100">
              <a:noFill/>
            </a:ln>
          </p:spPr>
        </p:pic>
        <p:pic>
          <p:nvPicPr>
            <p:cNvPr id="4" name="Picture 3">
              <a:extLst>
                <a:ext uri="{FF2B5EF4-FFF2-40B4-BE49-F238E27FC236}">
                  <a16:creationId xmlns:a16="http://schemas.microsoft.com/office/drawing/2014/main" id="{D85352A3-BB60-42ED-644F-1405963F7A03}"/>
                </a:ext>
              </a:extLst>
            </p:cNvPr>
            <p:cNvPicPr>
              <a:picLocks noChangeAspect="1"/>
            </p:cNvPicPr>
            <p:nvPr/>
          </p:nvPicPr>
          <p:blipFill>
            <a:blip r:embed="rId7"/>
            <a:stretch>
              <a:fillRect/>
            </a:stretch>
          </p:blipFill>
          <p:spPr>
            <a:xfrm>
              <a:off x="2785414" y="4798697"/>
              <a:ext cx="1172598" cy="1530278"/>
            </a:xfrm>
            <a:prstGeom prst="rect">
              <a:avLst/>
            </a:prstGeom>
            <a:solidFill>
              <a:schemeClr val="bg2"/>
            </a:solidFill>
            <a:ln w="38100">
              <a:noFill/>
            </a:ln>
          </p:spPr>
        </p:pic>
      </p:grpSp>
      <p:sp>
        <p:nvSpPr>
          <p:cNvPr id="5" name="Rectangle: Rounded Corners 4">
            <a:extLst>
              <a:ext uri="{FF2B5EF4-FFF2-40B4-BE49-F238E27FC236}">
                <a16:creationId xmlns:a16="http://schemas.microsoft.com/office/drawing/2014/main" id="{89ED2CE5-B199-B78F-13C6-58C2E1B81448}"/>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9" name="Oval 8">
            <a:extLst>
              <a:ext uri="{FF2B5EF4-FFF2-40B4-BE49-F238E27FC236}">
                <a16:creationId xmlns:a16="http://schemas.microsoft.com/office/drawing/2014/main" id="{28FC57E7-C58B-D646-69BD-9ABD78E87392}"/>
              </a:ext>
            </a:extLst>
          </p:cNvPr>
          <p:cNvSpPr/>
          <p:nvPr/>
        </p:nvSpPr>
        <p:spPr>
          <a:xfrm>
            <a:off x="11015274"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83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7019312" y="1681611"/>
            <a:ext cx="4921229"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 التعريف: تاريخ الظهور</a:t>
            </a:r>
          </a:p>
        </p:txBody>
      </p:sp>
      <p:pic>
        <p:nvPicPr>
          <p:cNvPr id="2" name="Picture 1">
            <a:extLst>
              <a:ext uri="{FF2B5EF4-FFF2-40B4-BE49-F238E27FC236}">
                <a16:creationId xmlns:a16="http://schemas.microsoft.com/office/drawing/2014/main" id="{B5C09792-60AA-D8CB-FEDA-3D4291D3DE53}"/>
              </a:ext>
            </a:extLst>
          </p:cNvPr>
          <p:cNvPicPr>
            <a:picLocks noChangeAspect="1"/>
          </p:cNvPicPr>
          <p:nvPr/>
        </p:nvPicPr>
        <p:blipFill>
          <a:blip r:embed="rId3"/>
          <a:srcRect/>
          <a:stretch/>
        </p:blipFill>
        <p:spPr>
          <a:xfrm>
            <a:off x="1768999" y="3636302"/>
            <a:ext cx="8654001" cy="2644138"/>
          </a:xfrm>
          <a:prstGeom prst="rect">
            <a:avLst/>
          </a:prstGeom>
          <a:ln>
            <a:noFill/>
          </a:ln>
        </p:spPr>
      </p:pic>
      <p:sp>
        <p:nvSpPr>
          <p:cNvPr id="3" name="Oval 2">
            <a:extLst>
              <a:ext uri="{FF2B5EF4-FFF2-40B4-BE49-F238E27FC236}">
                <a16:creationId xmlns:a16="http://schemas.microsoft.com/office/drawing/2014/main" id="{0758A13A-DD88-8138-4F05-49E8E93DD88E}"/>
              </a:ext>
            </a:extLst>
          </p:cNvPr>
          <p:cNvSpPr/>
          <p:nvPr/>
        </p:nvSpPr>
        <p:spPr>
          <a:xfrm>
            <a:off x="8293327" y="5512666"/>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445251" y="2082251"/>
            <a:ext cx="11454650" cy="3576438"/>
          </a:xfrm>
          <a:prstGeom prst="rect">
            <a:avLst/>
          </a:prstGeom>
        </p:spPr>
        <p:txBody>
          <a:bodyPr>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 الأمراض المتوطنة</a:t>
            </a:r>
            <a:r>
              <a:rPr kumimoji="0" lang="ar-001" sz="1800" b="0"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 التاريخ الذي برزت فيه زيادة محددة مسبقًا في معدل الحالات مقارنةً بالمعدلات الأساسية</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dirty="0">
              <a:ln>
                <a:noFill/>
              </a:ln>
              <a:solidFill>
                <a:srgbClr val="4C4C4F"/>
              </a:solidFill>
              <a:effectLst/>
              <a:uLnTx/>
              <a:uFillTx/>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الأمراض غير المتوطنة</a:t>
            </a:r>
            <a:r>
              <a:rPr kumimoji="0" lang="ar-001" sz="1800" b="0"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 التاريخ الذي أُصيبت فيه الحالة المرجعية أو الحالة الأولى المرتبطة بالوباء بالأعراض للمرة الأولى</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dirty="0">
              <a:ln>
                <a:noFill/>
              </a:ln>
              <a:solidFill>
                <a:srgbClr val="4C4C4F"/>
              </a:solidFill>
              <a:effectLst/>
              <a:uLnTx/>
              <a:uFillTx/>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1800" b="1"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أحداث الصحة العامة الأخرى</a:t>
            </a:r>
            <a:r>
              <a:rPr kumimoji="0" lang="ar-001" sz="1800" b="0"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 التاريخ الذي استوفت فيه التهديدات المعايير كحدث واجب الإبلاغ عنه، بناءً على المعايير الحالية للإبلاغ</a:t>
            </a:r>
          </a:p>
        </p:txBody>
      </p:sp>
      <p:sp>
        <p:nvSpPr>
          <p:cNvPr id="6" name="Rectangle: Rounded Corners 5">
            <a:extLst>
              <a:ext uri="{FF2B5EF4-FFF2-40B4-BE49-F238E27FC236}">
                <a16:creationId xmlns:a16="http://schemas.microsoft.com/office/drawing/2014/main" id="{BE1F6DC2-BC39-6C22-007B-673A41866C5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9" name="Oval 8">
            <a:extLst>
              <a:ext uri="{FF2B5EF4-FFF2-40B4-BE49-F238E27FC236}">
                <a16:creationId xmlns:a16="http://schemas.microsoft.com/office/drawing/2014/main" id="{B6B0FF4A-63F8-EBE8-2A6F-3B80B90921CC}"/>
              </a:ext>
            </a:extLst>
          </p:cNvPr>
          <p:cNvSpPr/>
          <p:nvPr/>
        </p:nvSpPr>
        <p:spPr>
          <a:xfrm>
            <a:off x="110648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338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a:srcRect/>
          <a:stretch/>
        </p:blipFill>
        <p:spPr>
          <a:xfrm>
            <a:off x="1768999" y="3636302"/>
            <a:ext cx="8654001" cy="2644138"/>
          </a:xfrm>
          <a:prstGeom prst="rect">
            <a:avLst/>
          </a:prstGeom>
          <a:ln>
            <a:no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6907010" y="1681611"/>
            <a:ext cx="4921229"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التعريف: تاريخ الرصد</a:t>
            </a:r>
          </a:p>
        </p:txBody>
      </p:sp>
      <p:sp>
        <p:nvSpPr>
          <p:cNvPr id="3" name="Oval 2">
            <a:extLst>
              <a:ext uri="{FF2B5EF4-FFF2-40B4-BE49-F238E27FC236}">
                <a16:creationId xmlns:a16="http://schemas.microsoft.com/office/drawing/2014/main" id="{0758A13A-DD88-8138-4F05-49E8E93DD88E}"/>
              </a:ext>
            </a:extLst>
          </p:cNvPr>
          <p:cNvSpPr/>
          <p:nvPr/>
        </p:nvSpPr>
        <p:spPr>
          <a:xfrm>
            <a:off x="6588149" y="5554751"/>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3" y="2362200"/>
            <a:ext cx="11370737" cy="3296488"/>
          </a:xfrm>
          <a:prstGeom prst="rect">
            <a:avLst/>
          </a:prstGeom>
        </p:spPr>
        <p:txBody>
          <a:bodyPr>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2000" b="0"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 تاريخ تسجيل الحدث للمرة الأولى </a:t>
            </a:r>
            <a:r>
              <a:rPr kumimoji="0" lang="ar-001" sz="2000" b="0" i="0" u="sng"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من قِبل أي مصدر أو في أي نظام</a:t>
            </a:r>
          </a:p>
          <a:p>
            <a:pPr marL="685800" marR="0" lvl="1" indent="-22860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ea typeface="Calibri" panose="020F0502020204030204" pitchFamily="34" charset="0"/>
                <a:cs typeface="Arial" panose="020B0604020202020204" pitchFamily="34" charset="0"/>
              </a:rPr>
              <a:t>قد يحدث الرصد في بيئة مجتمعية، أو في أحد مرافق الرعاية الصحية، أو في المختبر، أو عن طريق أحد نظم المراقبة  </a:t>
            </a:r>
          </a:p>
        </p:txBody>
      </p:sp>
      <p:sp>
        <p:nvSpPr>
          <p:cNvPr id="5" name="Rectangle: Rounded Corners 4">
            <a:extLst>
              <a:ext uri="{FF2B5EF4-FFF2-40B4-BE49-F238E27FC236}">
                <a16:creationId xmlns:a16="http://schemas.microsoft.com/office/drawing/2014/main" id="{D4026783-5EC0-4DCF-B553-D972EE95851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9" name="Oval 8">
            <a:extLst>
              <a:ext uri="{FF2B5EF4-FFF2-40B4-BE49-F238E27FC236}">
                <a16:creationId xmlns:a16="http://schemas.microsoft.com/office/drawing/2014/main" id="{3E35FC26-3585-8EF3-61C9-6EC19B93EEBB}"/>
              </a:ext>
            </a:extLst>
          </p:cNvPr>
          <p:cNvSpPr/>
          <p:nvPr/>
        </p:nvSpPr>
        <p:spPr>
          <a:xfrm>
            <a:off x="110648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939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a:srcRect/>
          <a:stretch/>
        </p:blipFill>
        <p:spPr>
          <a:xfrm>
            <a:off x="1768999" y="3636302"/>
            <a:ext cx="8654001" cy="2644138"/>
          </a:xfrm>
          <a:prstGeom prst="rect">
            <a:avLst/>
          </a:prstGeom>
          <a:ln>
            <a:solidFill>
              <a:schemeClr val="bg1"/>
            </a:solid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6877071" y="1681611"/>
            <a:ext cx="4921229"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التعريف: تاريخ الإبلاغ</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1768998" y="2362200"/>
            <a:ext cx="10029302" cy="3296488"/>
          </a:xfrm>
          <a:prstGeom prst="rect">
            <a:avLst/>
          </a:prstGeom>
        </p:spPr>
        <p:txBody>
          <a:bodyPr lIns="91440" tIns="45720" rIns="91440" bIns="4572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2000" b="0" i="0" u="none" strike="noStrike" cap="none" normalizeH="0" baseline="0" noProof="0" dirty="0">
                <a:ln>
                  <a:noFill/>
                </a:ln>
                <a:solidFill>
                  <a:srgbClr val="000000"/>
                </a:solidFill>
                <a:effectLst/>
                <a:uLnTx/>
                <a:uFillTx/>
                <a:latin typeface="Arial"/>
                <a:ea typeface="Calibri"/>
                <a:cs typeface="Arial"/>
              </a:rPr>
              <a:t> تاريخ الإبلاغ عن الحدث </a:t>
            </a:r>
            <a:r>
              <a:rPr kumimoji="0" lang="ar-001" sz="2000" b="0" i="0" u="sng" strike="noStrike" cap="none" normalizeH="0" baseline="0" noProof="0" dirty="0">
                <a:ln>
                  <a:noFill/>
                </a:ln>
                <a:solidFill>
                  <a:srgbClr val="000000"/>
                </a:solidFill>
                <a:effectLst/>
                <a:uLnTx/>
                <a:uFillTx/>
                <a:latin typeface="Arial"/>
                <a:ea typeface="Calibri"/>
                <a:cs typeface="Arial"/>
              </a:rPr>
              <a:t>للمرة الأولى إلى هيئة الصحة العامة المسؤولة عن اتخاذ الإجراءات اللازمة</a:t>
            </a:r>
          </a:p>
          <a:p>
            <a:pPr lvl="1">
              <a:lnSpc>
                <a:spcPct val="110000"/>
              </a:lnSpc>
              <a:spcBef>
                <a:spcPts val="0"/>
              </a:spcBef>
              <a:defRPr/>
            </a:pPr>
            <a:r>
              <a:rPr lang="ar-SA" dirty="0">
                <a:solidFill>
                  <a:srgbClr val="000000"/>
                </a:solidFill>
              </a:rPr>
              <a:t>قد تكون هيئة الصحة العامة على أي مستوى (مثلًا، البلدية أو المقاطعة أو الولاية أو المنطقة أو المستوى الفيدرالي) إذا كانت مسؤولة عن اتخاذ الاجراءات</a:t>
            </a:r>
            <a:endParaRPr lang="en-IN" dirty="0">
              <a:solidFill>
                <a:srgbClr val="000000"/>
              </a:solidFill>
            </a:endParaRPr>
          </a:p>
          <a:p>
            <a:pPr marL="685800" marR="0" lvl="1" indent="-22860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ar-001" sz="1800" b="0" i="0" u="none" strike="noStrike" cap="none" normalizeH="0" baseline="0" noProof="0" dirty="0">
              <a:ln>
                <a:noFill/>
              </a:ln>
              <a:solidFill>
                <a:srgbClr val="000000"/>
              </a:solidFill>
              <a:effectLst/>
              <a:uLnTx/>
              <a:uFillTx/>
              <a:latin typeface="Arial"/>
              <a:ea typeface="Calibri"/>
              <a:cs typeface="Arial"/>
            </a:endParaRP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endParaRPr>
          </a:p>
        </p:txBody>
      </p:sp>
      <p:sp>
        <p:nvSpPr>
          <p:cNvPr id="2" name="Oval 1">
            <a:extLst>
              <a:ext uri="{FF2B5EF4-FFF2-40B4-BE49-F238E27FC236}">
                <a16:creationId xmlns:a16="http://schemas.microsoft.com/office/drawing/2014/main" id="{778DCD44-A975-C933-9F66-7114F1A5C459}"/>
              </a:ext>
            </a:extLst>
          </p:cNvPr>
          <p:cNvSpPr/>
          <p:nvPr/>
        </p:nvSpPr>
        <p:spPr>
          <a:xfrm>
            <a:off x="5497254" y="5554751"/>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Rectangle: Rounded Corners 4">
            <a:extLst>
              <a:ext uri="{FF2B5EF4-FFF2-40B4-BE49-F238E27FC236}">
                <a16:creationId xmlns:a16="http://schemas.microsoft.com/office/drawing/2014/main" id="{27E36CDE-5676-C29F-9C9E-625C491AE8C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9" name="Oval 8">
            <a:extLst>
              <a:ext uri="{FF2B5EF4-FFF2-40B4-BE49-F238E27FC236}">
                <a16:creationId xmlns:a16="http://schemas.microsoft.com/office/drawing/2014/main" id="{219456E0-D05F-DDA0-EF47-B19E3DF7EAE9}"/>
              </a:ext>
            </a:extLst>
          </p:cNvPr>
          <p:cNvSpPr/>
          <p:nvPr/>
        </p:nvSpPr>
        <p:spPr>
          <a:xfrm>
            <a:off x="110648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96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a:xfrm>
            <a:off x="1380490" y="1909720"/>
            <a:ext cx="9703980" cy="2148666"/>
          </a:xfrm>
        </p:spPr>
        <p:txBody>
          <a:bodyPr>
            <a:normAutofit/>
          </a:bodyPr>
          <a:lstStyle/>
          <a:p>
            <a:r>
              <a:rPr lang="ar-001" dirty="0">
                <a:latin typeface="Arial"/>
                <a:cs typeface="Arial"/>
              </a:rPr>
              <a:t>ملاحظات التدابير التنظيمية</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a:xfrm>
            <a:off x="1380490" y="4085375"/>
            <a:ext cx="9703980" cy="931688"/>
          </a:xfrm>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867676" y="1681611"/>
            <a:ext cx="6789921"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 التعريف: تاريخ استكمال إجراءات الاستجابة المبكرة</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286860" y="2330474"/>
            <a:ext cx="11370737" cy="3757964"/>
          </a:xfrm>
          <a:prstGeom prst="rect">
            <a:avLst/>
          </a:prstGeom>
        </p:spPr>
        <p:txBody>
          <a:bodyPr>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ar-001" sz="20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تاريخ </a:t>
            </a:r>
            <a:r>
              <a:rPr kumimoji="0" lang="ar-001" sz="2000" b="0" i="0" u="sng"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استكمال جميع إجراءات الاستجابة المبكرة المنطبقة</a:t>
            </a:r>
          </a:p>
        </p:txBody>
      </p:sp>
      <p:pic>
        <p:nvPicPr>
          <p:cNvPr id="5" name="Picture 4">
            <a:extLst>
              <a:ext uri="{FF2B5EF4-FFF2-40B4-BE49-F238E27FC236}">
                <a16:creationId xmlns:a16="http://schemas.microsoft.com/office/drawing/2014/main" id="{1C8D14B3-FB68-EF81-D166-1A1E9BEE130E}"/>
              </a:ext>
            </a:extLst>
          </p:cNvPr>
          <p:cNvPicPr>
            <a:picLocks noChangeAspect="1"/>
          </p:cNvPicPr>
          <p:nvPr/>
        </p:nvPicPr>
        <p:blipFill>
          <a:blip r:embed="rId3"/>
          <a:srcRect t="25550" b="25550"/>
          <a:stretch/>
        </p:blipFill>
        <p:spPr>
          <a:xfrm>
            <a:off x="1652783" y="6088438"/>
            <a:ext cx="1739900" cy="428507"/>
          </a:xfrm>
          <a:prstGeom prst="rect">
            <a:avLst/>
          </a:prstGeom>
        </p:spPr>
      </p:pic>
      <p:sp>
        <p:nvSpPr>
          <p:cNvPr id="7" name="Oval 6">
            <a:extLst>
              <a:ext uri="{FF2B5EF4-FFF2-40B4-BE49-F238E27FC236}">
                <a16:creationId xmlns:a16="http://schemas.microsoft.com/office/drawing/2014/main" id="{C57ED1D8-C439-038E-3C59-58F14CC51955}"/>
              </a:ext>
            </a:extLst>
          </p:cNvPr>
          <p:cNvSpPr/>
          <p:nvPr/>
        </p:nvSpPr>
        <p:spPr>
          <a:xfrm>
            <a:off x="1497139" y="6079892"/>
            <a:ext cx="1791339" cy="51076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2" name="Graphic 11">
            <a:extLst>
              <a:ext uri="{FF2B5EF4-FFF2-40B4-BE49-F238E27FC236}">
                <a16:creationId xmlns:a16="http://schemas.microsoft.com/office/drawing/2014/main" id="{C1740407-6522-1A28-F8ED-BD48F2CD6E47}"/>
              </a:ext>
            </a:extLst>
          </p:cNvPr>
          <p:cNvPicPr>
            <a:picLocks noChangeAspect="1"/>
          </p:cNvPicPr>
          <p:nvPr/>
        </p:nvPicPr>
        <p:blipFill>
          <a:blip r:embed="rId4"/>
          <a:srcRect/>
          <a:stretch/>
        </p:blipFill>
        <p:spPr>
          <a:xfrm>
            <a:off x="195644" y="1536700"/>
            <a:ext cx="1630983" cy="4709117"/>
          </a:xfrm>
          <a:prstGeom prst="rect">
            <a:avLst/>
          </a:prstGeom>
        </p:spPr>
      </p:pic>
      <p:sp>
        <p:nvSpPr>
          <p:cNvPr id="3" name="Content Placeholder 2">
            <a:extLst>
              <a:ext uri="{FF2B5EF4-FFF2-40B4-BE49-F238E27FC236}">
                <a16:creationId xmlns:a16="http://schemas.microsoft.com/office/drawing/2014/main" id="{100C24B4-C54A-2D79-AD6E-888E4EE531A2}"/>
              </a:ext>
            </a:extLst>
          </p:cNvPr>
          <p:cNvSpPr txBox="1">
            <a:spLocks/>
          </p:cNvSpPr>
          <p:nvPr/>
        </p:nvSpPr>
        <p:spPr>
          <a:xfrm>
            <a:off x="2066638" y="2856186"/>
            <a:ext cx="9241280" cy="4328297"/>
          </a:xfrm>
          <a:prstGeom prst="rect">
            <a:avLst/>
          </a:prstGeom>
        </p:spPr>
        <p:txBody>
          <a:bodyPr>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بدء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التحقيق</a:t>
            </a: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أو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نشر فريق التحقيق/الاستجابة</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إجراء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تحليل</a:t>
            </a: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 وبائي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وتقييم أولي للمخاطر</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الحصول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على تأكيد </a:t>
            </a: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مخبري لسبب التفشي</a:t>
            </a:r>
          </a:p>
          <a:p>
            <a:pPr lvl="0">
              <a:lnSpc>
                <a:spcPct val="100000"/>
              </a:lnSpc>
              <a:defRPr/>
            </a:pPr>
            <a:r>
              <a:rPr lang="ar-SA" sz="1800" dirty="0">
                <a:solidFill>
                  <a:srgbClr val="000000"/>
                </a:solidFill>
              </a:rPr>
              <a:t>تفعيل آلية </a:t>
            </a:r>
            <a:r>
              <a:rPr lang="ar-SA" sz="1800" b="1" dirty="0">
                <a:solidFill>
                  <a:srgbClr val="000000"/>
                </a:solidFill>
              </a:rPr>
              <a:t>إدارة الحالات </a:t>
            </a:r>
            <a:r>
              <a:rPr lang="ar-SA" sz="1800" dirty="0">
                <a:solidFill>
                  <a:srgbClr val="000000"/>
                </a:solidFill>
              </a:rPr>
              <a:t>المناسبة </a:t>
            </a:r>
            <a:r>
              <a:rPr lang="ar-SA" sz="1800" b="1" dirty="0">
                <a:solidFill>
                  <a:srgbClr val="000000"/>
                </a:solidFill>
              </a:rPr>
              <a:t>وتدابير الوقاية من العدوى ومكافحتها</a:t>
            </a:r>
            <a:r>
              <a:rPr lang="en-IN" sz="1800" b="1" dirty="0">
                <a:solidFill>
                  <a:srgbClr val="000000"/>
                </a:solidFill>
              </a:rPr>
              <a:t> (</a:t>
            </a:r>
            <a:r>
              <a:rPr lang="en-US" sz="1800" b="1" dirty="0">
                <a:solidFill>
                  <a:srgbClr val="000000"/>
                </a:solidFill>
              </a:rPr>
              <a:t>IPC)</a:t>
            </a:r>
            <a:r>
              <a:rPr lang="en-US" sz="1800" dirty="0">
                <a:solidFill>
                  <a:srgbClr val="000000"/>
                </a:solidFill>
              </a:rPr>
              <a:t> </a:t>
            </a:r>
            <a:r>
              <a:rPr lang="ar-SA" sz="1800" dirty="0">
                <a:solidFill>
                  <a:srgbClr val="000000"/>
                </a:solidFill>
              </a:rPr>
              <a:t>في المرافق الصحية</a:t>
            </a:r>
            <a:endParaRPr kumimoji="0" lang="ar-001" sz="18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endParaRP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تفعيل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تدابير الصحة العامة المضادة </a:t>
            </a: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المناسبة في المجتمعات المتضررة</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تنفيذ الأنشطة المناسبة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للتواصل بشأن المخاطر والمشاركة المجتمعية</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إنشاء </a:t>
            </a:r>
            <a:r>
              <a:rPr kumimoji="0" lang="ar-001" sz="1800" b="1"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mn-cs"/>
              </a:rPr>
              <a:t>آلية تنسيق</a:t>
            </a:r>
          </a:p>
        </p:txBody>
      </p:sp>
      <p:sp>
        <p:nvSpPr>
          <p:cNvPr id="6" name="Rectangle: Rounded Corners 5">
            <a:extLst>
              <a:ext uri="{FF2B5EF4-FFF2-40B4-BE49-F238E27FC236}">
                <a16:creationId xmlns:a16="http://schemas.microsoft.com/office/drawing/2014/main" id="{8A7FADA1-A255-32A2-E181-63281315F456}"/>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10" name="Oval 9">
            <a:extLst>
              <a:ext uri="{FF2B5EF4-FFF2-40B4-BE49-F238E27FC236}">
                <a16:creationId xmlns:a16="http://schemas.microsoft.com/office/drawing/2014/main" id="{66B62130-7FF8-114A-55BB-706102A4708C}"/>
              </a:ext>
            </a:extLst>
          </p:cNvPr>
          <p:cNvSpPr/>
          <p:nvPr/>
        </p:nvSpPr>
        <p:spPr>
          <a:xfrm>
            <a:off x="110648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179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1152739" y="280306"/>
            <a:ext cx="10515600" cy="1087808"/>
          </a:xfrm>
        </p:spPr>
        <p:txBody>
          <a:bodyPr/>
          <a:lstStyle/>
          <a:p>
            <a:r>
              <a:rPr lang="ar-SA" dirty="0">
                <a:cs typeface="+mn-cs"/>
              </a:rPr>
              <a:t>تفشي مرض فيروس السودان | أوغندا | 2022</a:t>
            </a:r>
            <a:endParaRPr lang="ar-001" dirty="0">
              <a:latin typeface="Arial"/>
              <a:cs typeface="+mn-cs"/>
            </a:endParaRPr>
          </a:p>
        </p:txBody>
      </p:sp>
      <p:sp>
        <p:nvSpPr>
          <p:cNvPr id="42" name="TextBox 41">
            <a:extLst>
              <a:ext uri="{FF2B5EF4-FFF2-40B4-BE49-F238E27FC236}">
                <a16:creationId xmlns:a16="http://schemas.microsoft.com/office/drawing/2014/main" id="{A04963E9-59BE-81B4-E4B9-A22D6F2ACC3C}"/>
              </a:ext>
            </a:extLst>
          </p:cNvPr>
          <p:cNvSpPr txBox="1"/>
          <p:nvPr/>
        </p:nvSpPr>
        <p:spPr>
          <a:xfrm>
            <a:off x="7878393" y="1010653"/>
            <a:ext cx="3758529" cy="43088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384D56"/>
                </a:solidFill>
                <a:effectLst/>
                <a:uLnTx/>
                <a:uFillTx/>
                <a:latin typeface="Calibri" panose="020F0502020204030204"/>
                <a:ea typeface="+mn-ea"/>
                <a:cs typeface="+mn-cs"/>
              </a:rPr>
              <a:t>بعد بضعة أيام من بدء الاستجابة...</a:t>
            </a:r>
          </a:p>
        </p:txBody>
      </p:sp>
      <p:sp>
        <p:nvSpPr>
          <p:cNvPr id="43" name="TextBox 42">
            <a:extLst>
              <a:ext uri="{FF2B5EF4-FFF2-40B4-BE49-F238E27FC236}">
                <a16:creationId xmlns:a16="http://schemas.microsoft.com/office/drawing/2014/main" id="{B8B6425B-98D6-ABC3-C98A-4D77B24137A3}"/>
              </a:ext>
            </a:extLst>
          </p:cNvPr>
          <p:cNvSpPr txBox="1"/>
          <p:nvPr/>
        </p:nvSpPr>
        <p:spPr>
          <a:xfrm>
            <a:off x="6594834" y="3429000"/>
            <a:ext cx="5073505" cy="43088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384D56"/>
                </a:solidFill>
                <a:effectLst/>
                <a:uLnTx/>
                <a:uFillTx/>
                <a:latin typeface="Calibri" panose="020F0502020204030204"/>
                <a:ea typeface="+mn-ea"/>
                <a:cs typeface="+mn-cs"/>
              </a:rPr>
              <a:t>بعد اكتمال الاستجابة الأولية...</a:t>
            </a:r>
          </a:p>
        </p:txBody>
      </p:sp>
      <p:cxnSp>
        <p:nvCxnSpPr>
          <p:cNvPr id="45" name="Straight Connector 44">
            <a:extLst>
              <a:ext uri="{FF2B5EF4-FFF2-40B4-BE49-F238E27FC236}">
                <a16:creationId xmlns:a16="http://schemas.microsoft.com/office/drawing/2014/main" id="{69B11AC9-86CF-E337-11B0-0E7DC5F72C05}"/>
              </a:ext>
            </a:extLst>
          </p:cNvPr>
          <p:cNvCxnSpPr>
            <a:cxnSpLocks/>
          </p:cNvCxnSpPr>
          <p:nvPr/>
        </p:nvCxnSpPr>
        <p:spPr>
          <a:xfrm>
            <a:off x="221683" y="3401834"/>
            <a:ext cx="1175140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E6D49A7-D8A6-8A16-87A0-DE82FC23C368}"/>
              </a:ext>
            </a:extLst>
          </p:cNvPr>
          <p:cNvPicPr>
            <a:picLocks noChangeAspect="1"/>
          </p:cNvPicPr>
          <p:nvPr/>
        </p:nvPicPr>
        <p:blipFill>
          <a:blip r:embed="rId3"/>
          <a:srcRect b="61044"/>
          <a:stretch>
            <a:fillRect/>
          </a:stretch>
        </p:blipFill>
        <p:spPr>
          <a:xfrm>
            <a:off x="1255389" y="1501543"/>
            <a:ext cx="10258013" cy="1825236"/>
          </a:xfrm>
          <a:prstGeom prst="rect">
            <a:avLst/>
          </a:prstGeom>
        </p:spPr>
      </p:pic>
      <p:pic>
        <p:nvPicPr>
          <p:cNvPr id="5" name="Picture 4">
            <a:extLst>
              <a:ext uri="{FF2B5EF4-FFF2-40B4-BE49-F238E27FC236}">
                <a16:creationId xmlns:a16="http://schemas.microsoft.com/office/drawing/2014/main" id="{339C010E-F7FA-75AA-9216-10293B091692}"/>
              </a:ext>
            </a:extLst>
          </p:cNvPr>
          <p:cNvPicPr>
            <a:picLocks noChangeAspect="1"/>
          </p:cNvPicPr>
          <p:nvPr/>
        </p:nvPicPr>
        <p:blipFill>
          <a:blip r:embed="rId3"/>
          <a:srcRect t="42418" b="1919"/>
          <a:stretch>
            <a:fillRect/>
          </a:stretch>
        </p:blipFill>
        <p:spPr>
          <a:xfrm>
            <a:off x="1378910" y="4013200"/>
            <a:ext cx="10139546" cy="2577863"/>
          </a:xfrm>
          <a:prstGeom prst="rect">
            <a:avLst/>
          </a:prstGeom>
        </p:spPr>
      </p:pic>
    </p:spTree>
    <p:extLst>
      <p:ext uri="{BB962C8B-B14F-4D97-AF65-F5344CB8AC3E}">
        <p14:creationId xmlns:p14="http://schemas.microsoft.com/office/powerpoint/2010/main" val="344152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flipH="1">
            <a:off x="6789591" y="1197222"/>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716662" y="1196982"/>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654536" y="1195947"/>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715033" y="1199962"/>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747360" y="1201433"/>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flipH="1">
            <a:off x="628600" y="1185531"/>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9323392" y="1953084"/>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 تاريخ الظهور</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9B51E0"/>
                </a:solidFill>
                <a:effectLst/>
                <a:uLnTx/>
                <a:uFillTx/>
                <a:latin typeface="Arial"/>
                <a:ea typeface="+mn-ea"/>
                <a:cs typeface="Arial"/>
              </a:rPr>
              <a:t>22 نوفمبر 2021</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7706168" y="615690"/>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الغاية: 7 أيام</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4812864" y="587209"/>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الغاية: يوم واحد</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1577047" y="573797"/>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الاستجابة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الغاية: 7 أيام</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5820065" y="1951111"/>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تاريخ 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CF2E2E"/>
                </a:solidFill>
                <a:effectLst/>
                <a:uLnTx/>
                <a:uFillTx/>
                <a:latin typeface="Arial"/>
                <a:ea typeface="+mn-ea"/>
                <a:cs typeface="Arial"/>
              </a:rPr>
              <a:t>22 نوفمبر 2021</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2999613" y="1934238"/>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تاريخ 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FCB900"/>
                </a:solidFill>
                <a:effectLst/>
                <a:uLnTx/>
                <a:uFillTx/>
                <a:latin typeface="Arial"/>
                <a:ea typeface="+mn-ea"/>
                <a:cs typeface="Arial"/>
              </a:rPr>
              <a:t>22 نوفمبر 2021</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263534" y="2005219"/>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تاريخ الاستجابة المبكرة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BB041"/>
                </a:solidFill>
                <a:effectLst/>
                <a:uLnTx/>
                <a:uFillTx/>
                <a:latin typeface="Arial"/>
                <a:ea typeface="+mn-ea"/>
                <a:cs typeface="Arial"/>
              </a:rPr>
              <a:t>27 نوفمبر 2021</a:t>
            </a:r>
          </a:p>
        </p:txBody>
      </p:sp>
      <p:sp>
        <p:nvSpPr>
          <p:cNvPr id="78" name="# DAYS">
            <a:extLst>
              <a:ext uri="{FF2B5EF4-FFF2-40B4-BE49-F238E27FC236}">
                <a16:creationId xmlns:a16="http://schemas.microsoft.com/office/drawing/2014/main" id="{44EE1BF1-05C4-9CBA-5165-C5471C3A5543}"/>
              </a:ext>
            </a:extLst>
          </p:cNvPr>
          <p:cNvSpPr txBox="1"/>
          <p:nvPr/>
        </p:nvSpPr>
        <p:spPr>
          <a:xfrm>
            <a:off x="1902060" y="1312553"/>
            <a:ext cx="87498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أقل من يوم واحد</a:t>
            </a:r>
          </a:p>
        </p:txBody>
      </p:sp>
      <p:sp>
        <p:nvSpPr>
          <p:cNvPr id="79" name="# DAYS">
            <a:extLst>
              <a:ext uri="{FF2B5EF4-FFF2-40B4-BE49-F238E27FC236}">
                <a16:creationId xmlns:a16="http://schemas.microsoft.com/office/drawing/2014/main" id="{45325AEF-558F-2BCF-53EE-3E5C8646F701}"/>
              </a:ext>
            </a:extLst>
          </p:cNvPr>
          <p:cNvSpPr txBox="1"/>
          <p:nvPr/>
        </p:nvSpPr>
        <p:spPr>
          <a:xfrm>
            <a:off x="5014484" y="1305469"/>
            <a:ext cx="138308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أقل من يوم واحد</a:t>
            </a:r>
          </a:p>
        </p:txBody>
      </p:sp>
      <p:sp>
        <p:nvSpPr>
          <p:cNvPr id="80" name="# DAYS">
            <a:extLst>
              <a:ext uri="{FF2B5EF4-FFF2-40B4-BE49-F238E27FC236}">
                <a16:creationId xmlns:a16="http://schemas.microsoft.com/office/drawing/2014/main" id="{7E8B51A0-829D-B7CF-3C91-02A9B904F165}"/>
              </a:ext>
            </a:extLst>
          </p:cNvPr>
          <p:cNvSpPr txBox="1"/>
          <p:nvPr/>
        </p:nvSpPr>
        <p:spPr>
          <a:xfrm>
            <a:off x="8325574" y="1372826"/>
            <a:ext cx="544378"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5 أيام</a:t>
            </a:r>
          </a:p>
        </p:txBody>
      </p:sp>
      <p:sp>
        <p:nvSpPr>
          <p:cNvPr id="82" name="Rounded Rectangle 54">
            <a:extLst>
              <a:ext uri="{FF2B5EF4-FFF2-40B4-BE49-F238E27FC236}">
                <a16:creationId xmlns:a16="http://schemas.microsoft.com/office/drawing/2014/main" id="{A40F2558-7C9A-CB2B-95E8-5D05163D3C35}"/>
              </a:ext>
            </a:extLst>
          </p:cNvPr>
          <p:cNvSpPr/>
          <p:nvPr/>
        </p:nvSpPr>
        <p:spPr>
          <a:xfrm flipH="1">
            <a:off x="8070178" y="2492320"/>
            <a:ext cx="2506428"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أبلغ موظفو المأوى فرق الاستجابة الأولية على الفور عن حالات المرض</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0792422" y="710319"/>
            <a:ext cx="102075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0589433" y="1440258"/>
            <a:ext cx="1223739"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flipH="1">
            <a:off x="10445452" y="2572683"/>
            <a:ext cx="1367720" cy="461665"/>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العوائق والعوامل الممكّنة</a:t>
            </a:r>
          </a:p>
        </p:txBody>
      </p:sp>
      <p:sp>
        <p:nvSpPr>
          <p:cNvPr id="89" name="TextBox 88">
            <a:extLst>
              <a:ext uri="{FF2B5EF4-FFF2-40B4-BE49-F238E27FC236}">
                <a16:creationId xmlns:a16="http://schemas.microsoft.com/office/drawing/2014/main" id="{87DFD4B9-C7C2-2A6A-DE4E-C2379165760B}"/>
              </a:ext>
            </a:extLst>
          </p:cNvPr>
          <p:cNvSpPr txBox="1"/>
          <p:nvPr/>
        </p:nvSpPr>
        <p:spPr>
          <a:xfrm flipH="1">
            <a:off x="10508882" y="5668422"/>
            <a:ext cx="130429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الإجراءات</a:t>
            </a:r>
          </a:p>
        </p:txBody>
      </p:sp>
      <p:sp>
        <p:nvSpPr>
          <p:cNvPr id="96" name="Rounded Rectangle 92">
            <a:extLst>
              <a:ext uri="{FF2B5EF4-FFF2-40B4-BE49-F238E27FC236}">
                <a16:creationId xmlns:a16="http://schemas.microsoft.com/office/drawing/2014/main" id="{B8689A5B-0625-4824-6C45-9DA4ACE3779E}"/>
              </a:ext>
            </a:extLst>
          </p:cNvPr>
          <p:cNvSpPr/>
          <p:nvPr/>
        </p:nvSpPr>
        <p:spPr>
          <a:xfrm flipH="1">
            <a:off x="617005" y="5756939"/>
            <a:ext cx="9987433" cy="596628"/>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r" defTabSz="685889"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فورية</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إنشاء استبيانات/استطلاعات رقمية/جاهزة؛ إجراء حملات توعية عامة على وسائل التواصل الاجتماعي/ملصقات؛ التدريب على الإبلاغ/إعداد التقارير </a:t>
            </a:r>
          </a:p>
          <a:p>
            <a:pPr marL="0" marR="0" lvl="0" indent="0" algn="r" defTabSz="685889"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طويلة الأمد</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ضمان وجود نظم ترجمة فورية أفضل قادرة على التعامل مع مقابلات متعددة؛ برنامج جديد للاستبيانات؛ العمل مع الشرطة/أماكن الإيواء لضمان تطبيق بروتوكولات إبلاغ مناسبة</a:t>
            </a:r>
          </a:p>
        </p:txBody>
      </p:sp>
      <p:sp>
        <p:nvSpPr>
          <p:cNvPr id="11" name="Oval 10">
            <a:extLst>
              <a:ext uri="{FF2B5EF4-FFF2-40B4-BE49-F238E27FC236}">
                <a16:creationId xmlns:a16="http://schemas.microsoft.com/office/drawing/2014/main" id="{331CECC1-2C37-F2EE-B66A-40BBAB005F43}"/>
              </a:ext>
            </a:extLst>
          </p:cNvPr>
          <p:cNvSpPr/>
          <p:nvPr/>
        </p:nvSpPr>
        <p:spPr>
          <a:xfrm>
            <a:off x="9812028" y="1209125"/>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0000908" y="1357475"/>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flipH="1">
            <a:off x="4623059" y="2511905"/>
            <a:ext cx="3296904"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285750" marR="0" lvl="0" indent="-285750" algn="r"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حدث تفشي المرض بعد ساعات العمل</a:t>
            </a:r>
          </a:p>
          <a:p>
            <a:pPr marL="285750" marR="0" lvl="0" indent="-285750" algn="r"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لم يبلغ موظفو المأوى إدارة الصحة العامة</a:t>
            </a: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التواصل الجيد بين فرق الاستجابة الأولية وإدارة الصحة العامة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مدير إدارة الصحة العامة طبيب، وقد تمكن من مساعدة فرق الاستجابة الأولية في مكان الحدث</a:t>
            </a:r>
          </a:p>
          <a:p>
            <a:pPr marL="0" marR="0" lvl="0" indent="0" algn="l" defTabSz="91440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617006" y="2504838"/>
            <a:ext cx="3855838" cy="3154573"/>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تخزين/نقل العينات خلال عطلة نهاية الأسبوع</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توافر الموظفين في المختبرات</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تنسيق التحقيق مع عدد محدود من موظفي المأوى</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كان من الضروري إنشاء/تعديل الاستبيان طوال فترة التحقيق</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مواد التحقيق الورقية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حواجز اللغة في أثناء التحقيق</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لم تكن هناك مواد تعليمية خاصة بإدارة الصحة العامة</a:t>
            </a:r>
          </a:p>
          <a:p>
            <a:pPr marL="171450" marR="0" lvl="0" indent="-171450" algn="l"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تم تخزين الطعام لإجراء الفحوص</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كان لمدير المأوى علاقة سابقة مع إدارة الصحة العامة</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كان متعهد الطعام غير المرخص على استعداد للتعاون</a:t>
            </a:r>
          </a:p>
          <a:p>
            <a:pPr marL="171450" marR="0" lvl="0" indent="-171450" algn="r" defTabSz="91440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1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تمكنت إدارة الصحة العامة من حشد فريق بسرعة للاستجابة</a:t>
            </a:r>
          </a:p>
        </p:txBody>
      </p:sp>
      <p:sp>
        <p:nvSpPr>
          <p:cNvPr id="2" name="Title 1">
            <a:extLst>
              <a:ext uri="{FF2B5EF4-FFF2-40B4-BE49-F238E27FC236}">
                <a16:creationId xmlns:a16="http://schemas.microsoft.com/office/drawing/2014/main" id="{9DC60CFD-5533-832C-D80D-5E34EC728036}"/>
              </a:ext>
            </a:extLst>
          </p:cNvPr>
          <p:cNvSpPr txBox="1">
            <a:spLocks/>
          </p:cNvSpPr>
          <p:nvPr/>
        </p:nvSpPr>
        <p:spPr>
          <a:xfrm>
            <a:off x="2777041"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lang="ar-SA" sz="2700" b="1" dirty="0">
                <a:solidFill>
                  <a:srgbClr val="3BB041"/>
                </a:solidFill>
                <a:cs typeface="+mn-cs"/>
              </a:rPr>
              <a:t>تفشي مرض معوي غير محدد | ولائية قضائية في الولايات المتحدة | 2021</a:t>
            </a:r>
            <a:endParaRPr kumimoji="0" lang="ar-001" sz="2700" b="1" i="0" u="none" strike="noStrike" cap="none" normalizeH="0" baseline="0" noProof="0" dirty="0">
              <a:ln>
                <a:noFill/>
              </a:ln>
              <a:solidFill>
                <a:srgbClr val="3BB041"/>
              </a:solidFill>
              <a:effectLst/>
              <a:uLnTx/>
              <a:uFillTx/>
              <a:latin typeface="Arial"/>
              <a:cs typeface="+mn-cs"/>
              <a:sym typeface="Calibri"/>
            </a:endParaRPr>
          </a:p>
        </p:txBody>
      </p:sp>
    </p:spTree>
    <p:extLst>
      <p:ext uri="{BB962C8B-B14F-4D97-AF65-F5344CB8AC3E}">
        <p14:creationId xmlns:p14="http://schemas.microsoft.com/office/powerpoint/2010/main" val="342464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0D765-0981-B8AC-33C8-547530F3DB32}"/>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D63BB72-06C5-8B26-7698-5D0EAF27C12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19711" y="2325117"/>
            <a:ext cx="2645115" cy="2683860"/>
          </a:xfrm>
          <a:prstGeom prst="rect">
            <a:avLst/>
          </a:prstGeom>
        </p:spPr>
      </p:pic>
      <p:sp>
        <p:nvSpPr>
          <p:cNvPr id="12" name="Rounded Rectangle 11">
            <a:extLst>
              <a:ext uri="{FF2B5EF4-FFF2-40B4-BE49-F238E27FC236}">
                <a16:creationId xmlns:a16="http://schemas.microsoft.com/office/drawing/2014/main" id="{389C50CA-0BB6-2781-318F-B76B1F35F618}"/>
              </a:ext>
            </a:extLst>
          </p:cNvPr>
          <p:cNvSpPr/>
          <p:nvPr/>
        </p:nvSpPr>
        <p:spPr>
          <a:xfrm>
            <a:off x="946961" y="2325191"/>
            <a:ext cx="76085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يُعد جمع السرديات أمرًا أساسيًا لتحسين الأداء</a:t>
            </a:r>
          </a:p>
        </p:txBody>
      </p:sp>
      <p:sp>
        <p:nvSpPr>
          <p:cNvPr id="3" name="Rectangle: Rounded Corners 2">
            <a:extLst>
              <a:ext uri="{FF2B5EF4-FFF2-40B4-BE49-F238E27FC236}">
                <a16:creationId xmlns:a16="http://schemas.microsoft.com/office/drawing/2014/main" id="{D39C1355-4930-C04B-DDE8-0E4A6894E23A}"/>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7" name="Oval 6">
            <a:extLst>
              <a:ext uri="{FF2B5EF4-FFF2-40B4-BE49-F238E27FC236}">
                <a16:creationId xmlns:a16="http://schemas.microsoft.com/office/drawing/2014/main" id="{AB74CDD1-95F9-FBCE-4658-C43C503E070E}"/>
              </a:ext>
            </a:extLst>
          </p:cNvPr>
          <p:cNvSpPr/>
          <p:nvPr/>
        </p:nvSpPr>
        <p:spPr>
          <a:xfrm>
            <a:off x="110648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035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161222" y="1681611"/>
            <a:ext cx="7409596"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حساب مقاييس التوقيت وغاية 7-1-7</a:t>
            </a:r>
          </a:p>
        </p:txBody>
      </p:sp>
      <p:sp>
        <p:nvSpPr>
          <p:cNvPr id="20" name="Content Placeholder 2">
            <a:extLst>
              <a:ext uri="{FF2B5EF4-FFF2-40B4-BE49-F238E27FC236}">
                <a16:creationId xmlns:a16="http://schemas.microsoft.com/office/drawing/2014/main" id="{CC5212F2-1642-DE54-BD7A-7980924A98EF}"/>
              </a:ext>
            </a:extLst>
          </p:cNvPr>
          <p:cNvSpPr txBox="1">
            <a:spLocks/>
          </p:cNvSpPr>
          <p:nvPr/>
        </p:nvSpPr>
        <p:spPr>
          <a:xfrm>
            <a:off x="209402" y="2904225"/>
            <a:ext cx="4497050" cy="2887274"/>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cs typeface="Arial" panose="020B0604020202020204" pitchFamily="34" charset="0"/>
              </a:rPr>
              <a:t>مقاييس توقيت 7-1-7</a:t>
            </a:r>
          </a:p>
          <a:p>
            <a:pPr marL="685800" marR="0" lvl="1" indent="-228600" algn="r" defTabSz="914400" rtl="1" eaLnBrk="1" fontAlgn="auto" latinLnBrk="0" hangingPunct="1">
              <a:lnSpc>
                <a:spcPct val="110000"/>
              </a:lnSpc>
              <a:spcBef>
                <a:spcPts val="5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cs typeface="Arial" panose="020B0604020202020204" pitchFamily="34" charset="0"/>
              </a:rPr>
              <a:t>الأيام المنقضية للرصد</a:t>
            </a:r>
          </a:p>
          <a:p>
            <a:pPr marL="685800" marR="0" lvl="1" indent="-228600" algn="r" defTabSz="914400" rtl="1" eaLnBrk="1" fontAlgn="auto" latinLnBrk="0" hangingPunct="1">
              <a:lnSpc>
                <a:spcPct val="110000"/>
              </a:lnSpc>
              <a:spcBef>
                <a:spcPts val="5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cs typeface="Arial" panose="020B0604020202020204" pitchFamily="34" charset="0"/>
              </a:rPr>
              <a:t> الأيام المنقضية للإبلاغ</a:t>
            </a:r>
          </a:p>
          <a:p>
            <a:pPr marL="685800" marR="0" lvl="1" indent="-228600" algn="r" defTabSz="914400" rtl="1" eaLnBrk="1" fontAlgn="auto" latinLnBrk="0" hangingPunct="1">
              <a:lnSpc>
                <a:spcPct val="110000"/>
              </a:lnSpc>
              <a:spcBef>
                <a:spcPts val="5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394D56"/>
                </a:solidFill>
                <a:effectLst/>
                <a:uLnTx/>
                <a:uFillTx/>
                <a:cs typeface="Arial" panose="020B0604020202020204" pitchFamily="34" charset="0"/>
              </a:rPr>
              <a:t>الأيام المنقضية لإكمال إجراءات الاستجابة المبكرة  </a:t>
            </a:r>
          </a:p>
          <a:p>
            <a:pPr marL="457200" marR="0" lvl="1" indent="0" algn="l" defTabSz="914400" rtl="0" eaLnBrk="1" fontAlgn="auto" latinLnBrk="0" hangingPunct="1">
              <a:lnSpc>
                <a:spcPct val="110000"/>
              </a:lnSpc>
              <a:spcBef>
                <a:spcPts val="5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dirty="0">
              <a:ln>
                <a:noFill/>
              </a:ln>
              <a:solidFill>
                <a:srgbClr val="394D56"/>
              </a:solidFill>
              <a:effectLst/>
              <a:uLnTx/>
              <a:uFillTx/>
              <a:cs typeface="Arial" panose="020B0604020202020204" pitchFamily="34" charset="0"/>
            </a:endParaRPr>
          </a:p>
          <a:p>
            <a:pPr marL="228600" marR="0" lvl="0" indent="-228600" algn="r" defTabSz="914400" rtl="1"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94D56"/>
                </a:solidFill>
                <a:effectLst/>
                <a:uLnTx/>
                <a:uFillTx/>
                <a:cs typeface="Arial" panose="020B0604020202020204" pitchFamily="34" charset="0"/>
              </a:rPr>
              <a:t>غاية 7-1-7 إجمالية واحدة</a:t>
            </a:r>
          </a:p>
          <a:p>
            <a:pPr marL="228600" marR="0" lvl="0" indent="-228600" algn="l" defTabSz="914400" rtl="0"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cs typeface="Arial" panose="020B0604020202020204" pitchFamily="34" charset="0"/>
            </a:endParaRPr>
          </a:p>
          <a:p>
            <a:pPr marL="228600" marR="0" lvl="0" indent="-228600" algn="l" defTabSz="914400" rtl="0" eaLnBrk="1" fontAlgn="auto" latinLnBrk="0" hangingPunct="1">
              <a:lnSpc>
                <a:spcPct val="11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cs typeface="Arial" panose="020B0604020202020204" pitchFamily="34" charset="0"/>
            </a:endParaRPr>
          </a:p>
        </p:txBody>
      </p:sp>
      <p:sp>
        <p:nvSpPr>
          <p:cNvPr id="3" name="TextBox 2">
            <a:extLst>
              <a:ext uri="{FF2B5EF4-FFF2-40B4-BE49-F238E27FC236}">
                <a16:creationId xmlns:a16="http://schemas.microsoft.com/office/drawing/2014/main" id="{A2A13FFD-12FE-2FFC-076F-43F8F4D5C55C}"/>
              </a:ext>
            </a:extLst>
          </p:cNvPr>
          <p:cNvSpPr txBox="1"/>
          <p:nvPr/>
        </p:nvSpPr>
        <p:spPr>
          <a:xfrm>
            <a:off x="9541840" y="5983579"/>
            <a:ext cx="1476686" cy="30777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628393"/>
                </a:solidFill>
                <a:effectLst/>
                <a:uLnTx/>
                <a:uFillTx/>
                <a:latin typeface="Arial" panose="020B0604020202020204" pitchFamily="34" charset="0"/>
                <a:cs typeface="Arial" panose="020B0604020202020204" pitchFamily="34" charset="0"/>
              </a:rPr>
              <a:t>أداة تقييم غاية 7-1-7</a:t>
            </a:r>
          </a:p>
        </p:txBody>
      </p:sp>
      <p:pic>
        <p:nvPicPr>
          <p:cNvPr id="5" name="Picture 4">
            <a:extLst>
              <a:ext uri="{FF2B5EF4-FFF2-40B4-BE49-F238E27FC236}">
                <a16:creationId xmlns:a16="http://schemas.microsoft.com/office/drawing/2014/main" id="{1E5244BB-0A69-B808-3212-C69B19C4DE86}"/>
              </a:ext>
            </a:extLst>
          </p:cNvPr>
          <p:cNvPicPr>
            <a:picLocks noChangeAspect="1"/>
          </p:cNvPicPr>
          <p:nvPr/>
        </p:nvPicPr>
        <p:blipFill>
          <a:blip r:embed="rId3"/>
          <a:srcRect/>
          <a:stretch/>
        </p:blipFill>
        <p:spPr>
          <a:xfrm>
            <a:off x="5190343" y="2227161"/>
            <a:ext cx="6079533" cy="3755005"/>
          </a:xfrm>
          <a:prstGeom prst="rect">
            <a:avLst/>
          </a:prstGeom>
          <a:ln w="38100">
            <a:noFill/>
          </a:ln>
        </p:spPr>
      </p:pic>
      <p:sp>
        <p:nvSpPr>
          <p:cNvPr id="4" name="Rectangle: Rounded Corners 3">
            <a:extLst>
              <a:ext uri="{FF2B5EF4-FFF2-40B4-BE49-F238E27FC236}">
                <a16:creationId xmlns:a16="http://schemas.microsoft.com/office/drawing/2014/main" id="{1D40894C-3F63-03E1-E66E-D38585915D0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8" name="Oval 7">
            <a:extLst>
              <a:ext uri="{FF2B5EF4-FFF2-40B4-BE49-F238E27FC236}">
                <a16:creationId xmlns:a16="http://schemas.microsoft.com/office/drawing/2014/main" id="{7060EA15-C1ED-1500-D607-C4F52EC5AF49}"/>
              </a:ext>
            </a:extLst>
          </p:cNvPr>
          <p:cNvSpPr/>
          <p:nvPr/>
        </p:nvSpPr>
        <p:spPr>
          <a:xfrm>
            <a:off x="11018526"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66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49" y="2136699"/>
            <a:ext cx="10259483" cy="2148666"/>
          </a:xfrm>
        </p:spPr>
        <p:txBody>
          <a:bodyPr/>
          <a:lstStyle/>
          <a:p>
            <a:r>
              <a:rPr lang="ar-001" sz="4800" dirty="0">
                <a:latin typeface="Arial"/>
                <a:cs typeface="Arial"/>
              </a:rPr>
              <a:t>تحديد تواريخ المحطات الرئيسية لغاية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244010" y="4312354"/>
            <a:ext cx="9703980" cy="931688"/>
          </a:xfrm>
        </p:spPr>
        <p:txBody>
          <a:bodyPr vert="horz" lIns="91440" tIns="45720" rIns="91440" bIns="45720" rtlCol="0" anchor="t">
            <a:noAutofit/>
          </a:bodyPr>
          <a:lstStyle/>
          <a:p>
            <a:r>
              <a:rPr lang="ar-001" sz="3000" dirty="0">
                <a:latin typeface="Arial"/>
                <a:cs typeface="Arial"/>
              </a:rPr>
              <a:t>نشاط</a:t>
            </a:r>
          </a:p>
        </p:txBody>
      </p:sp>
      <p:pic>
        <p:nvPicPr>
          <p:cNvPr id="4" name="Picture 3" descr="A light bulb in a circle&#10;&#10;AI-generated content may be incorrect.">
            <a:extLst>
              <a:ext uri="{FF2B5EF4-FFF2-40B4-BE49-F238E27FC236}">
                <a16:creationId xmlns:a16="http://schemas.microsoft.com/office/drawing/2014/main" id="{66CC8BF5-F686-4986-5971-3D18AC89055F}"/>
              </a:ext>
            </a:extLst>
          </p:cNvPr>
          <p:cNvPicPr>
            <a:picLocks noChangeAspect="1"/>
          </p:cNvPicPr>
          <p:nvPr/>
        </p:nvPicPr>
        <p:blipFill>
          <a:blip r:embed="rId3"/>
          <a:stretch>
            <a:fillRect/>
          </a:stretch>
        </p:blipFill>
        <p:spPr>
          <a:xfrm>
            <a:off x="10225246" y="2390395"/>
            <a:ext cx="866086" cy="824950"/>
          </a:xfrm>
          <a:prstGeom prst="rect">
            <a:avLst/>
          </a:prstGeom>
        </p:spPr>
      </p:pic>
    </p:spTree>
    <p:extLst>
      <p:ext uri="{BB962C8B-B14F-4D97-AF65-F5344CB8AC3E}">
        <p14:creationId xmlns:p14="http://schemas.microsoft.com/office/powerpoint/2010/main" val="1235438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499128" y="1252354"/>
            <a:ext cx="5414600" cy="50152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535085" y="1248889"/>
            <a:ext cx="5157787" cy="455406"/>
          </a:xfrm>
        </p:spPr>
        <p:txBody>
          <a:bodyPr/>
          <a:lstStyle/>
          <a:p>
            <a:r>
              <a:rPr lang="ar-001" dirty="0">
                <a:latin typeface="Arial"/>
                <a:cs typeface="Arial"/>
              </a:rPr>
              <a:t>مهمة مجموعتكم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6157549" y="1898750"/>
            <a:ext cx="5355394" cy="4297746"/>
          </a:xfrm>
        </p:spPr>
        <p:txBody>
          <a:bodyPr vert="horz" lIns="91440" tIns="45720" rIns="91440" bIns="45720" rtlCol="0" anchor="t">
            <a:noAutofit/>
          </a:bodyPr>
          <a:lstStyle/>
          <a:p>
            <a:r>
              <a:rPr lang="ar-001" sz="2400" dirty="0">
                <a:solidFill>
                  <a:schemeClr val="tx1"/>
                </a:solidFill>
                <a:latin typeface="Arial"/>
                <a:cs typeface="Arial"/>
              </a:rPr>
              <a:t>اقرأ بتمعن كل سيناريو قصير في ورقة النشاط المكونة من صفحتين</a:t>
            </a:r>
          </a:p>
          <a:p>
            <a:r>
              <a:rPr lang="ar-SA" sz="2400" dirty="0"/>
              <a:t>استخدم </a:t>
            </a:r>
            <a:r>
              <a:rPr lang="ar-SA" sz="2400" i="1" dirty="0"/>
              <a:t>الدليل المرجعي لتواريخ المحطات الرئيسية </a:t>
            </a:r>
            <a:r>
              <a:rPr lang="ar-SA" sz="2400" dirty="0"/>
              <a:t>لغاية 7-1-7 للمساعدة في تحديد تاريخ المحطات الرئيسية المعين لكل سيناريو</a:t>
            </a:r>
            <a:endParaRPr lang="ar-001" sz="2400" dirty="0">
              <a:solidFill>
                <a:schemeClr val="tx1"/>
              </a:solidFill>
              <a:latin typeface="Arial"/>
            </a:endParaRPr>
          </a:p>
          <a:p>
            <a:r>
              <a:rPr lang="ar-001" sz="2400" dirty="0">
                <a:solidFill>
                  <a:schemeClr val="tx1"/>
                </a:solidFill>
                <a:latin typeface="Arial"/>
                <a:cs typeface="Arial"/>
              </a:rPr>
              <a:t> ناقش ذلك في مجموعتك</a:t>
            </a:r>
          </a:p>
          <a:p>
            <a:r>
              <a:rPr lang="ar-001" sz="2400" dirty="0">
                <a:solidFill>
                  <a:schemeClr val="tx1"/>
                </a:solidFill>
                <a:latin typeface="Arial"/>
                <a:cs typeface="Arial"/>
              </a:rPr>
              <a:t>ضع دائرة حول الإجابة التي تعتقد أنها صحيحة</a:t>
            </a:r>
          </a:p>
          <a:p>
            <a:r>
              <a:rPr lang="ar-001" sz="2400" dirty="0">
                <a:solidFill>
                  <a:schemeClr val="tx1"/>
                </a:solidFill>
                <a:latin typeface="Arial"/>
                <a:cs typeface="Arial"/>
              </a:rPr>
              <a:t>عيّن أحد أعضاء المجموعة للإبلاغ بالنتائج في الجلسة العامة</a:t>
            </a:r>
          </a:p>
        </p:txBody>
      </p:sp>
      <p:sp>
        <p:nvSpPr>
          <p:cNvPr id="12" name="Content Placeholder 11">
            <a:extLst>
              <a:ext uri="{FF2B5EF4-FFF2-40B4-BE49-F238E27FC236}">
                <a16:creationId xmlns:a16="http://schemas.microsoft.com/office/drawing/2014/main" id="{721B612F-B6D1-285A-7EBB-F84E2023A3D9}"/>
              </a:ext>
            </a:extLst>
          </p:cNvPr>
          <p:cNvSpPr>
            <a:spLocks noGrp="1"/>
          </p:cNvSpPr>
          <p:nvPr>
            <p:ph sz="quarter" idx="4"/>
          </p:nvPr>
        </p:nvSpPr>
        <p:spPr>
          <a:xfrm>
            <a:off x="981672" y="2064271"/>
            <a:ext cx="4693333" cy="3995436"/>
          </a:xfrm>
        </p:spPr>
        <p:txBody>
          <a:bodyPr vert="horz" lIns="91440" tIns="45720" rIns="91440" bIns="45720" rtlCol="0" anchor="t">
            <a:noAutofit/>
          </a:bodyPr>
          <a:lstStyle/>
          <a:p>
            <a:r>
              <a:rPr lang="en-IN" dirty="0"/>
              <a:t> 20</a:t>
            </a:r>
            <a:r>
              <a:rPr lang="ar-SA" dirty="0"/>
              <a:t>دقيقة لمناقشة الإجابات وتوثيقها</a:t>
            </a:r>
            <a:r>
              <a:rPr lang="en-IN" dirty="0"/>
              <a:t>.</a:t>
            </a:r>
          </a:p>
          <a:p>
            <a:r>
              <a:rPr lang="ar-SA" dirty="0"/>
              <a:t>ما يصل إلى 3 دقائق لتقديم التقرير لكل مجموعة في الجلسة العامة</a:t>
            </a:r>
            <a:r>
              <a:rPr lang="en-IN" dirty="0"/>
              <a:t>. </a:t>
            </a:r>
            <a:endParaRPr lang="ar-001" dirty="0">
              <a:latin typeface="Arial"/>
            </a:endParaRPr>
          </a:p>
        </p:txBody>
      </p:sp>
      <p:sp>
        <p:nvSpPr>
          <p:cNvPr id="17" name="Text Placeholder 16">
            <a:extLst>
              <a:ext uri="{FF2B5EF4-FFF2-40B4-BE49-F238E27FC236}">
                <a16:creationId xmlns:a16="http://schemas.microsoft.com/office/drawing/2014/main" id="{78DFF414-3090-6A8A-0BC4-B5A447032D96}"/>
              </a:ext>
            </a:extLst>
          </p:cNvPr>
          <p:cNvSpPr>
            <a:spLocks noGrp="1"/>
          </p:cNvSpPr>
          <p:nvPr>
            <p:ph type="body" sz="quarter" idx="3"/>
          </p:nvPr>
        </p:nvSpPr>
        <p:spPr>
          <a:xfrm>
            <a:off x="567492" y="1047008"/>
            <a:ext cx="5183188" cy="823912"/>
          </a:xfrm>
        </p:spPr>
        <p:txBody>
          <a:bodyPr/>
          <a:lstStyle/>
          <a:p>
            <a:r>
              <a:rPr lang="ar-001" dirty="0">
                <a:latin typeface="Arial"/>
                <a:cs typeface="Arial"/>
              </a:rPr>
              <a:t>التوقيت</a:t>
            </a:r>
          </a:p>
        </p:txBody>
      </p:sp>
      <p:sp>
        <p:nvSpPr>
          <p:cNvPr id="5" name="Rectangle: Rounded Corners 4">
            <a:extLst>
              <a:ext uri="{FF2B5EF4-FFF2-40B4-BE49-F238E27FC236}">
                <a16:creationId xmlns:a16="http://schemas.microsoft.com/office/drawing/2014/main" id="{445269F5-0833-803C-B1ED-467D49F76EF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7" name="Oval 6">
            <a:extLst>
              <a:ext uri="{FF2B5EF4-FFF2-40B4-BE49-F238E27FC236}">
                <a16:creationId xmlns:a16="http://schemas.microsoft.com/office/drawing/2014/main" id="{0692EEEF-1040-3BC8-21EB-CDFACF0F5464}"/>
              </a:ext>
            </a:extLst>
          </p:cNvPr>
          <p:cNvSpPr/>
          <p:nvPr/>
        </p:nvSpPr>
        <p:spPr>
          <a:xfrm>
            <a:off x="11032497"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18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437861" y="51449"/>
            <a:ext cx="10515600" cy="1087808"/>
          </a:xfrm>
        </p:spPr>
        <p:txBody>
          <a:bodyPr>
            <a:normAutofit/>
          </a:bodyPr>
          <a:lstStyle/>
          <a:p>
            <a:pPr>
              <a:lnSpc>
                <a:spcPct val="114000"/>
              </a:lnSpc>
              <a:defRPr/>
            </a:pPr>
            <a:r>
              <a:rPr lang="ar-001" sz="3200" b="1" dirty="0">
                <a:solidFill>
                  <a:srgbClr val="3BB041"/>
                </a:solidFill>
                <a:latin typeface="Arial"/>
                <a:cs typeface="Arial"/>
              </a:rPr>
              <a:t>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1</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1930113930"/>
              </p:ext>
            </p:extLst>
          </p:nvPr>
        </p:nvGraphicFramePr>
        <p:xfrm>
          <a:off x="227717" y="934842"/>
          <a:ext cx="11725744" cy="4907158"/>
        </p:xfrm>
        <a:graphic>
          <a:graphicData uri="http://schemas.openxmlformats.org/drawingml/2006/table">
            <a:tbl>
              <a:tblPr rtl="1"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1869318">
                <a:tc>
                  <a:txBody>
                    <a:bodyPr/>
                    <a:lstStyle/>
                    <a:p>
                      <a:pPr rtl="1"/>
                      <a:r>
                        <a:rPr lang="ar-SA" sz="1500" b="0" kern="1200" dirty="0">
                          <a:solidFill>
                            <a:schemeClr val="tx1"/>
                          </a:solidFill>
                          <a:effectLst/>
                          <a:latin typeface="+mn-lt"/>
                          <a:ea typeface="+mn-ea"/>
                          <a:cs typeface="+mn-cs"/>
                        </a:rPr>
                        <a:t>نوفاريكا هي دولة متوطن فيها الملاريا وتضم تسع مقاطعات. في 15 يناير، تجاوزت المقاطعة المركزية عتبة الإنذار البالغة 50 حالة لكل 100,000 نسمة. </a:t>
                      </a:r>
                      <a:endParaRPr lang="en-US" sz="1500" b="0" kern="1200" dirty="0">
                        <a:solidFill>
                          <a:schemeClr val="tx1"/>
                        </a:solidFill>
                        <a:effectLst/>
                        <a:latin typeface="+mn-lt"/>
                        <a:ea typeface="+mn-ea"/>
                        <a:cs typeface="+mn-cs"/>
                      </a:endParaRPr>
                    </a:p>
                    <a:p>
                      <a:pPr rtl="1"/>
                      <a:endParaRPr lang="en-IN" sz="1500" b="0" kern="1200" dirty="0">
                        <a:solidFill>
                          <a:schemeClr val="tx1"/>
                        </a:solidFill>
                        <a:effectLst/>
                        <a:latin typeface="+mn-lt"/>
                        <a:ea typeface="+mn-ea"/>
                        <a:cs typeface="+mn-cs"/>
                      </a:endParaRPr>
                    </a:p>
                    <a:p>
                      <a:r>
                        <a:rPr lang="ar-SA" sz="1500" b="0" kern="1200" dirty="0">
                          <a:solidFill>
                            <a:schemeClr val="tx1"/>
                          </a:solidFill>
                          <a:effectLst/>
                          <a:latin typeface="+mn-lt"/>
                          <a:ea typeface="+mn-ea"/>
                          <a:cs typeface="+mn-cs"/>
                        </a:rPr>
                        <a:t>تجاوزت المقاطعتان المجاورتان، الشمالية والجنوبية، العتبة في 16 و17 يناير، على التوالي. ومع ذلك، لم يتم تجاوز العتبة للبلد بأكملها.</a:t>
                      </a:r>
                      <a:endParaRPr lang="ar-001" sz="1500" b="0" i="0" u="none" strike="noStrike" noProof="0" dirty="0">
                        <a:solidFill>
                          <a:schemeClr val="tx1"/>
                        </a:solidFill>
                        <a:effectLst/>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ar-001" sz="1500" dirty="0">
                          <a:latin typeface="Arial"/>
                          <a:cs typeface="Arial"/>
                        </a:rPr>
                        <a:t>ما تاريخ الظهور في المقاطعة المركزية؟</a:t>
                      </a:r>
                    </a:p>
                    <a:p>
                      <a:pPr lvl="0" algn="r" rtl="1">
                        <a:buNone/>
                      </a:pPr>
                      <a:endParaRPr lang="en-US" sz="1500" dirty="0">
                        <a:latin typeface="Arial"/>
                        <a:cs typeface="Arial"/>
                      </a:endParaRPr>
                    </a:p>
                    <a:p>
                      <a:pPr marL="342900" indent="-342900" rtl="1">
                        <a:buFont typeface="+mj-lt"/>
                        <a:buAutoNum type="alphaUcPeriod"/>
                      </a:pPr>
                      <a:r>
                        <a:rPr lang="ar-SA" sz="1500" b="0" kern="1200" dirty="0">
                          <a:solidFill>
                            <a:schemeClr val="tx1"/>
                          </a:solidFill>
                          <a:effectLst/>
                          <a:latin typeface="+mn-lt"/>
                          <a:ea typeface="+mn-ea"/>
                          <a:cs typeface="+mn-cs"/>
                        </a:rPr>
                        <a:t>لا يوجد نظرًا لكون الملاريا مرضًا متوطنًا</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لا يوجد لأن البلد لم يتجاوز العتبة قط</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15 يناير، لأنه تاريخ تجاوز العتبة في المقاطعة المركزية</a:t>
                      </a:r>
                      <a:r>
                        <a:rPr lang="en-IN" sz="1500" b="0" kern="1200" dirty="0">
                          <a:solidFill>
                            <a:schemeClr val="tx1"/>
                          </a:solidFill>
                          <a:effectLst/>
                          <a:latin typeface="+mn-lt"/>
                          <a:ea typeface="+mn-ea"/>
                          <a:cs typeface="+mn-cs"/>
                        </a:rPr>
                        <a:t>.</a:t>
                      </a:r>
                    </a:p>
                    <a:p>
                      <a:pPr marL="342900" indent="-342900">
                        <a:buFont typeface="+mj-lt"/>
                        <a:buAutoNum type="alphaUcPeriod"/>
                      </a:pPr>
                      <a:r>
                        <a:rPr lang="ar-SA" sz="1500" b="0" kern="1200" dirty="0">
                          <a:solidFill>
                            <a:schemeClr val="tx1"/>
                          </a:solidFill>
                          <a:effectLst/>
                          <a:latin typeface="+mn-lt"/>
                          <a:ea typeface="+mn-ea"/>
                          <a:cs typeface="+mn-cs"/>
                        </a:rPr>
                        <a:t>17 يناير، لأن في ذلك التاريخ تجاوزت ثلاث مقاطعات العتبة</a:t>
                      </a:r>
                      <a:r>
                        <a:rPr lang="en-IN" sz="1500" b="0" kern="1200" dirty="0">
                          <a:solidFill>
                            <a:schemeClr val="tx1"/>
                          </a:solidFill>
                          <a:effectLst/>
                          <a:latin typeface="+mn-lt"/>
                          <a:ea typeface="+mn-ea"/>
                          <a:cs typeface="+mn-cs"/>
                        </a:rPr>
                        <a:t>.</a:t>
                      </a:r>
                      <a:endParaRPr lang="ar-001" sz="1500" b="0" dirty="0">
                        <a:latin typeface="Arial"/>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3037840">
                <a:tc>
                  <a:txBody>
                    <a:bodyPr/>
                    <a:lstStyle/>
                    <a:p>
                      <a:r>
                        <a:rPr lang="ar-SA" sz="1500" kern="1200" dirty="0">
                          <a:solidFill>
                            <a:schemeClr val="tx1"/>
                          </a:solidFill>
                          <a:effectLst/>
                          <a:latin typeface="+mn-lt"/>
                          <a:ea typeface="+mn-ea"/>
                          <a:cs typeface="+mn-cs"/>
                        </a:rPr>
                        <a:t>فيروس زيكا متوطن في دولة سان لورينزو في أمريكا الوسطى. تجمع كل ولاية أسبوعيًا التقارير الواردة من مقاطعاتها بشأن حالات الإصابة بفيروس زيكا. عندما تصل الحالات الجديدة لأكثر من 1000 حالة على مستوى الولاية، يبدأ مجلس الصحة بالولاية في الاستجابة لتفشي المرض. بالإضافة إلى ذلك، يجب على مقدمي الرعاية في الدولة فحص حالات صغر الرأس الإيجابية والإبلاغ عنها</a:t>
                      </a:r>
                      <a:r>
                        <a:rPr lang="en-IN" sz="1500" kern="1200" dirty="0">
                          <a:solidFill>
                            <a:schemeClr val="tx1"/>
                          </a:solidFill>
                          <a:effectLst/>
                          <a:latin typeface="+mn-lt"/>
                          <a:ea typeface="+mn-ea"/>
                          <a:cs typeface="+mn-cs"/>
                        </a:rPr>
                        <a:t>. </a:t>
                      </a:r>
                      <a:endParaRPr lang="ar-001" sz="1500" b="0" i="0" u="none" strike="noStrike" noProof="0" dirty="0">
                        <a:solidFill>
                          <a:srgbClr val="384D56"/>
                        </a:solidFill>
                        <a:latin typeface="Arial"/>
                        <a:cs typeface="+mn-cs"/>
                      </a:endParaRPr>
                    </a:p>
                    <a:p>
                      <a:pPr lvl="0" algn="r" rtl="1">
                        <a:buNone/>
                      </a:pPr>
                      <a:endParaRPr lang="en-US" sz="1500" b="0"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sz="1500" kern="1200" dirty="0">
                          <a:solidFill>
                            <a:schemeClr val="tx1"/>
                          </a:solidFill>
                          <a:effectLst/>
                          <a:latin typeface="+mn-lt"/>
                          <a:ea typeface="+mn-ea"/>
                          <a:cs typeface="+mn-cs"/>
                        </a:rPr>
                        <a:t>في يوم الاثنين الموافق 11 ديسمبر، سجلت عيادة فالي فيردي ثلاث حالات جديدة من صغر الرأس. أبلغت عيادة فالي فيردي مجلس الصحة التابع لولايتها عن حالاتها يوم الخميس الموافق 14 ديسمبر، وفقًا للجدول الزمني المحدد. وقد أرفقت بتقريرها ملاحظة عن الحالات غير العادية لصغر الرأس في فالي فيردي. ووفقًا للجدول الزمني المحدد، نشر مجلس الصحة بالولاية تقريره الأسبوعي على موقعه الإلكتروني يوم الاثنين التالي، الموافق 18 ديسمبر. تم الإبلاغ عن 1002 حالة إصابة بفيروس زيكا في جميع أنحاء الولاية خلال الأسبوع الممتد من 11 إلى 15 ديسمبر. فعّل مجلس الصحة استجابته في 20 ديسمبر. </a:t>
                      </a:r>
                      <a:endParaRPr lang="en-IN" sz="1500" kern="1200" dirty="0">
                        <a:solidFill>
                          <a:schemeClr val="tx1"/>
                        </a:solidFill>
                        <a:effectLst/>
                        <a:latin typeface="+mn-lt"/>
                        <a:ea typeface="+mn-ea"/>
                        <a:cs typeface="+mn-cs"/>
                      </a:endParaRPr>
                    </a:p>
                    <a:p>
                      <a:pPr lvl="0">
                        <a:buNone/>
                      </a:pPr>
                      <a:endParaRPr lang="ar-001" sz="1500" b="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ar-001" sz="1500" b="1" dirty="0">
                          <a:latin typeface="Arial"/>
                          <a:cs typeface="Arial"/>
                        </a:rPr>
                        <a:t>ما تاريخ الرصد؟</a:t>
                      </a:r>
                    </a:p>
                    <a:p>
                      <a:pPr lvl="0" algn="r" rtl="1">
                        <a:buNone/>
                      </a:pPr>
                      <a:endParaRPr lang="en-US" sz="1500" b="1" dirty="0">
                        <a:latin typeface="Arial"/>
                        <a:cs typeface="Arial"/>
                      </a:endParaRPr>
                    </a:p>
                    <a:p>
                      <a:pPr marL="342900" indent="-342900" rtl="1">
                        <a:buFont typeface="+mj-lt"/>
                        <a:buAutoNum type="alphaUcPeriod"/>
                      </a:pPr>
                      <a:r>
                        <a:rPr lang="ar-SA" sz="1500" kern="1200" dirty="0">
                          <a:solidFill>
                            <a:schemeClr val="tx1"/>
                          </a:solidFill>
                          <a:effectLst/>
                          <a:latin typeface="+mn-lt"/>
                          <a:ea typeface="+mn-ea"/>
                          <a:cs typeface="+mn-cs"/>
                        </a:rPr>
                        <a:t>لا يوجد تاريخ للرصد لأن فيروس زيكا متوطن في سان لورينزو. </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11 ديسمبر، لأن في ذلك التاريخ سجلت العيادة الحالات. </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14 ديسمبر، لأن في ذلك التاريخ علمت الولاية بالحالات في فالي فيردي. </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18 ديسمبر، لأن في ذلك التاريخ أشارت البيانات المجمعة إلى تجاوز عتبة الإصابة بالمرض.</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20 ديسمبر، لأنه تاريخ بدء الاستجابة.</a:t>
                      </a:r>
                      <a:endParaRPr lang="en-IN" sz="1500" kern="1200" dirty="0">
                        <a:solidFill>
                          <a:schemeClr val="tx1"/>
                        </a:solidFill>
                        <a:effectLst/>
                        <a:latin typeface="+mn-lt"/>
                        <a:ea typeface="+mn-ea"/>
                        <a:cs typeface="+mn-cs"/>
                      </a:endParaRPr>
                    </a:p>
                    <a:p>
                      <a:pPr marL="228600" indent="-228600">
                        <a:buFont typeface="+mj-lt"/>
                        <a:buAutoNum type="alphaUcPeriod"/>
                      </a:pPr>
                      <a:endParaRPr lang="ar-001" sz="1500" b="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835397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518133" y="51449"/>
            <a:ext cx="10515600" cy="1087808"/>
          </a:xfrm>
        </p:spPr>
        <p:txBody>
          <a:bodyPr>
            <a:normAutofit/>
          </a:bodyPr>
          <a:lstStyle/>
          <a:p>
            <a:pPr>
              <a:lnSpc>
                <a:spcPct val="114000"/>
              </a:lnSpc>
              <a:defRPr/>
            </a:pPr>
            <a:r>
              <a:rPr lang="ar-001" sz="3200" b="1" dirty="0">
                <a:solidFill>
                  <a:srgbClr val="3BB041"/>
                </a:solidFill>
                <a:latin typeface="Arial"/>
                <a:cs typeface="Arial"/>
              </a:rPr>
              <a:t> 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1</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277856737"/>
              </p:ext>
            </p:extLst>
          </p:nvPr>
        </p:nvGraphicFramePr>
        <p:xfrm>
          <a:off x="227717" y="934843"/>
          <a:ext cx="11725744" cy="4297680"/>
        </p:xfrm>
        <a:graphic>
          <a:graphicData uri="http://schemas.openxmlformats.org/drawingml/2006/table">
            <a:tbl>
              <a:tblPr rtl="1"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ar-SA" sz="1500" b="0" kern="1200" dirty="0">
                          <a:solidFill>
                            <a:schemeClr val="tx1"/>
                          </a:solidFill>
                          <a:effectLst/>
                          <a:latin typeface="+mn-lt"/>
                          <a:ea typeface="+mn-ea"/>
                          <a:cs typeface="+mn-cs"/>
                        </a:rPr>
                        <a:t>استقبلت العيادة في كاسولو مريضًا لديه أعراض تتوافق مع مرض جدري القردة. أرسلت العينة للفحص في 26 مايو.أبلغ المختبر الذي فحص العينة، وفقًا للبروتوكول، هيئة الصحة العامة والطبيب بأن العينة إيجابية الإصابة بجدري القردة في 29 مايو.</a:t>
                      </a:r>
                      <a:endParaRPr lang="ar-001" sz="1500" b="0" dirty="0">
                        <a:solidFill>
                          <a:schemeClr val="tx1"/>
                        </a:solidFill>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1500" dirty="0">
                          <a:latin typeface="Arial"/>
                          <a:cs typeface="Arial"/>
                        </a:rPr>
                        <a:t>ما تاريخ الإبلاغ؟</a:t>
                      </a:r>
                    </a:p>
                    <a:p>
                      <a:pPr marL="342900" indent="-342900" rtl="1">
                        <a:buFont typeface="+mj-lt"/>
                        <a:buAutoNum type="alphaUcPeriod"/>
                      </a:pPr>
                      <a:r>
                        <a:rPr lang="ar-SA" sz="1500" b="0" kern="1200" dirty="0">
                          <a:solidFill>
                            <a:schemeClr val="tx1"/>
                          </a:solidFill>
                          <a:effectLst/>
                          <a:latin typeface="+mn-lt"/>
                          <a:ea typeface="+mn-ea"/>
                          <a:cs typeface="+mn-cs"/>
                        </a:rPr>
                        <a:t>26 مايو، لأن في ذلك التاريخ اشتبه الطبيب في الإصابة بجدري القردة</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26 مايو، لأن في ذلك التاريخ جاءت نتيجة الفحص إيجابية</a:t>
                      </a:r>
                      <a:r>
                        <a:rPr lang="en-IN" sz="1500" b="0" kern="1200" dirty="0">
                          <a:solidFill>
                            <a:schemeClr val="tx1"/>
                          </a:solidFill>
                          <a:effectLst/>
                          <a:latin typeface="+mn-lt"/>
                          <a:ea typeface="+mn-ea"/>
                          <a:cs typeface="+mn-cs"/>
                        </a:rPr>
                        <a:t>. </a:t>
                      </a:r>
                    </a:p>
                    <a:p>
                      <a:pPr marL="342900" indent="-342900" rtl="1">
                        <a:buFont typeface="+mj-lt"/>
                        <a:buAutoNum type="alphaUcPeriod"/>
                      </a:pPr>
                      <a:r>
                        <a:rPr lang="ar-SA" sz="1500" b="0" kern="1200" dirty="0">
                          <a:solidFill>
                            <a:schemeClr val="tx1"/>
                          </a:solidFill>
                          <a:effectLst/>
                          <a:latin typeface="+mn-lt"/>
                          <a:ea typeface="+mn-ea"/>
                          <a:cs typeface="+mn-cs"/>
                        </a:rPr>
                        <a:t>26 مايو، لأن في ذلك التاريخ سجل الطبيب نتيجة الفحص الإيجابية في ملف المريض</a:t>
                      </a:r>
                      <a:r>
                        <a:rPr lang="en-IN" sz="1500" b="0" kern="1200" dirty="0">
                          <a:solidFill>
                            <a:schemeClr val="tx1"/>
                          </a:solidFill>
                          <a:effectLst/>
                          <a:latin typeface="+mn-lt"/>
                          <a:ea typeface="+mn-ea"/>
                          <a:cs typeface="+mn-cs"/>
                        </a:rPr>
                        <a:t>. </a:t>
                      </a:r>
                    </a:p>
                    <a:p>
                      <a:pPr marL="342900" indent="-342900" rtl="1">
                        <a:buFont typeface="+mj-lt"/>
                        <a:buAutoNum type="alphaUcPeriod"/>
                      </a:pPr>
                      <a:r>
                        <a:rPr lang="ar-SA" sz="1500" b="0" kern="1200" dirty="0">
                          <a:solidFill>
                            <a:schemeClr val="tx1"/>
                          </a:solidFill>
                          <a:effectLst/>
                          <a:latin typeface="+mn-lt"/>
                          <a:ea typeface="+mn-ea"/>
                          <a:cs typeface="+mn-cs"/>
                        </a:rPr>
                        <a:t>29 مايو، لأن في ذلك التاريخ أبلغ المختبر هيئات الصحة العامة بالنتيجة</a:t>
                      </a:r>
                      <a:r>
                        <a:rPr lang="en-IN" sz="1500" b="0" kern="1200" dirty="0">
                          <a:solidFill>
                            <a:schemeClr val="tx1"/>
                          </a:solidFill>
                          <a:effectLst/>
                          <a:latin typeface="+mn-lt"/>
                          <a:ea typeface="+mn-ea"/>
                          <a:cs typeface="+mn-cs"/>
                        </a:rPr>
                        <a:t>.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pPr rtl="1"/>
                      <a:r>
                        <a:rPr lang="ar-SA" sz="1500" kern="1200" dirty="0">
                          <a:solidFill>
                            <a:schemeClr val="tx1"/>
                          </a:solidFill>
                          <a:effectLst/>
                          <a:latin typeface="+mn-lt"/>
                          <a:ea typeface="+mn-ea"/>
                          <a:cs typeface="+mn-cs"/>
                        </a:rPr>
                        <a:t>في أوائل مارس 2023، تلقت هيئات الصحة في كازالاباد تقارير عن عدد كبير بشكل غير عادي من المرضى الذين يعانون أعراضًا تنفسية حادة. وقد ظهرت مخاوف بشأن احتمال تفشي مرض ما، ما دفع إلى نشر فريق الاستجابة السريعة على الفور.</a:t>
                      </a:r>
                      <a:endParaRPr lang="en-IN" sz="1500" kern="1200" dirty="0">
                        <a:solidFill>
                          <a:schemeClr val="tx1"/>
                        </a:solidFill>
                        <a:effectLst/>
                        <a:latin typeface="+mn-lt"/>
                        <a:ea typeface="+mn-ea"/>
                        <a:cs typeface="+mn-cs"/>
                      </a:endParaRPr>
                    </a:p>
                    <a:p>
                      <a:pPr rtl="1"/>
                      <a:r>
                        <a:rPr lang="en-IN" sz="1500" kern="1200" dirty="0">
                          <a:solidFill>
                            <a:schemeClr val="tx1"/>
                          </a:solidFill>
                          <a:effectLst/>
                          <a:latin typeface="+mn-lt"/>
                          <a:ea typeface="+mn-ea"/>
                          <a:cs typeface="+mn-cs"/>
                        </a:rPr>
                        <a:t> </a:t>
                      </a:r>
                    </a:p>
                    <a:p>
                      <a:pPr rtl="1"/>
                      <a:r>
                        <a:rPr lang="en-IN" sz="1500" kern="1200" dirty="0">
                          <a:solidFill>
                            <a:schemeClr val="tx1"/>
                          </a:solidFill>
                          <a:effectLst/>
                          <a:latin typeface="+mn-lt"/>
                          <a:ea typeface="+mn-ea"/>
                          <a:cs typeface="+mn-cs"/>
                        </a:rPr>
                        <a:t> </a:t>
                      </a:r>
                      <a:r>
                        <a:rPr lang="ar-SA" sz="1500" kern="1200" dirty="0">
                          <a:solidFill>
                            <a:schemeClr val="tx1"/>
                          </a:solidFill>
                          <a:effectLst/>
                          <a:latin typeface="+mn-lt"/>
                          <a:ea typeface="+mn-ea"/>
                          <a:cs typeface="+mn-cs"/>
                        </a:rPr>
                        <a:t>تم تفعيل فريق الاستجابة السريعة، الذي يتألف من علماء أوبئة ومتخصصين في الرعاية الصحية وموظفي دعم لوجستي، في 13 مارس. اجتمع الفريق بسرعة في مركز عمليات الطوارئ التابع لوزارة الصحة لتقييم مدى تفشي المرض ووضع خطة استجابة. واتخذوا جميع الإجراءات ذات الصلة. في 14 مارس 2023، بدأت التحقيقات الميدانية حيث زار فريق الاستجابة السريعة المناطق المتأثرة بالعدوى لجمع العينات وإجراء المقابلات وتقييم المخاطر وتحديد المصادر المحتملة لتفشي المرض. في 15 مارس، تم نشر رسائل الصحة العامة لإعلام السكان بالتدابير الوقائية وتشجيعهم على طلب الرعاية الطبية الفورية في حالة ظهور الأعراض.تأكدت نتائج الفحوص المعملية في 17 مارس. </a:t>
                      </a:r>
                      <a:endParaRPr lang="en-IN" sz="1500" kern="1200" dirty="0">
                        <a:solidFill>
                          <a:schemeClr val="tx1"/>
                        </a:solidFill>
                        <a:effectLst/>
                        <a:latin typeface="+mn-lt"/>
                        <a:ea typeface="+mn-ea"/>
                        <a:cs typeface="+mn-cs"/>
                      </a:endParaRPr>
                    </a:p>
                    <a:p>
                      <a:pPr lvl="0">
                        <a:buNone/>
                      </a:pPr>
                      <a:endParaRPr lang="ar-001" sz="1500" b="0" i="0" dirty="0">
                        <a:solidFill>
                          <a:schemeClr val="tx1"/>
                        </a:solidFill>
                        <a:effectLst/>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1500" b="1" dirty="0">
                          <a:latin typeface="Arial"/>
                          <a:cs typeface="Arial"/>
                        </a:rPr>
                        <a:t>ما تاريخ إتمام إجراءات الاستجابة المبكرة؟</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13 مارس</a:t>
                      </a:r>
                    </a:p>
                    <a:p>
                      <a:pPr marL="228600" marR="0" lvl="0" indent="-228600" algn="r" rtl="1" eaLnBrk="1" fontAlgn="auto" latinLnBrk="0" hangingPunct="1">
                        <a:lnSpc>
                          <a:spcPct val="100000"/>
                        </a:lnSpc>
                        <a:spcBef>
                          <a:spcPts val="0"/>
                        </a:spcBef>
                        <a:spcAft>
                          <a:spcPts val="0"/>
                        </a:spcAft>
                        <a:buClrTx/>
                        <a:buSzTx/>
                        <a:buFont typeface="+mj-lt"/>
                        <a:buAutoNum type="alphaUcPeriod"/>
                      </a:pPr>
                      <a:r>
                        <a:rPr lang="en-US" sz="1500" b="0" dirty="0">
                          <a:latin typeface="Arial"/>
                          <a:cs typeface="Arial"/>
                        </a:rPr>
                        <a:t> </a:t>
                      </a:r>
                      <a:r>
                        <a:rPr lang="ar-001" sz="1500" b="0" dirty="0">
                          <a:latin typeface="Arial"/>
                          <a:cs typeface="Arial"/>
                        </a:rPr>
                        <a:t>14 مارس </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15 مارس </a:t>
                      </a:r>
                    </a:p>
                    <a:p>
                      <a:pPr marL="228600" marR="0" lvl="0" indent="-228600" algn="r">
                        <a:lnSpc>
                          <a:spcPct val="100000"/>
                        </a:lnSpc>
                        <a:spcBef>
                          <a:spcPts val="0"/>
                        </a:spcBef>
                        <a:spcAft>
                          <a:spcPts val="0"/>
                        </a:spcAft>
                        <a:buClrTx/>
                        <a:buSzTx/>
                        <a:buAutoNum type="alphaUcPeriod"/>
                      </a:pPr>
                      <a:r>
                        <a:rPr lang="en-US" sz="1500" b="0" dirty="0">
                          <a:latin typeface="Arial"/>
                          <a:cs typeface="Arial"/>
                        </a:rPr>
                        <a:t> </a:t>
                      </a:r>
                      <a:r>
                        <a:rPr lang="ar-001" sz="1500" b="0" dirty="0">
                          <a:latin typeface="Arial"/>
                          <a:cs typeface="Arial"/>
                        </a:rPr>
                        <a:t>17 مارس</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1374576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437861" y="51449"/>
            <a:ext cx="10515600" cy="1087808"/>
          </a:xfrm>
        </p:spPr>
        <p:txBody>
          <a:bodyPr>
            <a:normAutofit/>
          </a:bodyPr>
          <a:lstStyle/>
          <a:p>
            <a:pPr>
              <a:lnSpc>
                <a:spcPct val="114000"/>
              </a:lnSpc>
              <a:defRPr/>
            </a:pPr>
            <a:r>
              <a:rPr lang="ar-001" sz="3200" b="1" dirty="0">
                <a:solidFill>
                  <a:srgbClr val="3BB041"/>
                </a:solidFill>
                <a:latin typeface="Arial"/>
                <a:cs typeface="Arial"/>
              </a:rPr>
              <a:t>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2</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656148357"/>
              </p:ext>
            </p:extLst>
          </p:nvPr>
        </p:nvGraphicFramePr>
        <p:xfrm>
          <a:off x="227717" y="846494"/>
          <a:ext cx="11725744" cy="4436706"/>
        </p:xfrm>
        <a:graphic>
          <a:graphicData uri="http://schemas.openxmlformats.org/drawingml/2006/table">
            <a:tbl>
              <a:tblPr rtl="1"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199830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500" b="0" kern="1200" dirty="0">
                          <a:solidFill>
                            <a:schemeClr val="tx1"/>
                          </a:solidFill>
                          <a:effectLst/>
                          <a:latin typeface="+mn-lt"/>
                          <a:ea typeface="+mn-ea"/>
                          <a:cs typeface="+mn-cs"/>
                        </a:rPr>
                        <a:t>روبرت هو الحالة المرجعية للإصابة بفيروس الإيبولا في بلده، زيفيريا. أصيب بالحمى في 12 سبتمبر. ذهب إلى الطبيب في 14 سبتمبر، عندما اشتد الإسهال الذي يعانيه. اشتبه العامل الصحي على الفور في الإصابة بفيروس الإيبولا وسحب عينة دم لإجراء فحص في 14 سبتمبر. أكد المختبر إصابة روبرت بفيروس الإيبولا في 18 سبتمبر</a:t>
                      </a:r>
                      <a:r>
                        <a:rPr lang="en-IN" sz="1500" b="0" kern="1200" dirty="0">
                          <a:solidFill>
                            <a:schemeClr val="tx1"/>
                          </a:solidFill>
                          <a:effectLst/>
                          <a:latin typeface="+mn-lt"/>
                          <a:ea typeface="+mn-ea"/>
                          <a:cs typeface="+mn-cs"/>
                        </a:rPr>
                        <a:t>. </a:t>
                      </a:r>
                    </a:p>
                    <a:p>
                      <a:endParaRPr lang="ar-001" sz="1500" b="0" i="0" dirty="0">
                        <a:solidFill>
                          <a:schemeClr val="tx1"/>
                        </a:solidFill>
                        <a:effectLst/>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ar-001" sz="1500" b="1" dirty="0">
                          <a:latin typeface="Arial"/>
                          <a:cs typeface="Arial"/>
                        </a:rPr>
                        <a:t>ما تاريخ الظهور؟</a:t>
                      </a:r>
                    </a:p>
                    <a:p>
                      <a:pPr marL="342900" indent="-342900">
                        <a:buFont typeface="+mj-lt"/>
                        <a:buAutoNum type="alphaUcPeriod"/>
                      </a:pPr>
                      <a:r>
                        <a:rPr lang="en-US" sz="1500" b="0" dirty="0">
                          <a:latin typeface="Arial"/>
                          <a:cs typeface="Arial"/>
                        </a:rPr>
                        <a:t> </a:t>
                      </a:r>
                      <a:r>
                        <a:rPr lang="ar-001" sz="1500" b="0" dirty="0">
                          <a:latin typeface="Arial"/>
                          <a:cs typeface="Arial"/>
                        </a:rPr>
                        <a:t>12 سبتمبر، </a:t>
                      </a:r>
                      <a:r>
                        <a:rPr lang="ar-001" sz="1500" b="0" dirty="0">
                          <a:solidFill>
                            <a:schemeClr val="tx1"/>
                          </a:solidFill>
                          <a:latin typeface="Arial"/>
                          <a:cs typeface="Arial"/>
                        </a:rPr>
                        <a:t>لأنه تاريخ إصابته بالحمى.</a:t>
                      </a:r>
                    </a:p>
                    <a:p>
                      <a:pPr marL="342900" lvl="0" indent="-342900">
                        <a:buAutoNum type="alphaUcPeriod"/>
                      </a:pPr>
                      <a:r>
                        <a:rPr lang="en-US" sz="1500" b="0" dirty="0">
                          <a:latin typeface="Arial"/>
                          <a:cs typeface="Arial"/>
                        </a:rPr>
                        <a:t> </a:t>
                      </a:r>
                      <a:r>
                        <a:rPr lang="ar-001" sz="1500" b="0" dirty="0">
                          <a:latin typeface="Arial"/>
                          <a:cs typeface="Arial"/>
                        </a:rPr>
                        <a:t>14 سبتمبر، لأن هذا هو التاريخ الذي ذهب فيه روبرت إلى العيادة الصحية.</a:t>
                      </a:r>
                    </a:p>
                    <a:p>
                      <a:pPr marL="342900" indent="-342900">
                        <a:buFont typeface="+mj-lt"/>
                        <a:buAutoNum type="alphaUcPeriod"/>
                      </a:pPr>
                      <a:r>
                        <a:rPr lang="en-US" sz="1500" b="0" dirty="0">
                          <a:latin typeface="Arial"/>
                          <a:cs typeface="Arial"/>
                        </a:rPr>
                        <a:t> </a:t>
                      </a:r>
                      <a:r>
                        <a:rPr lang="ar-001" sz="1500" b="0" dirty="0">
                          <a:latin typeface="Arial"/>
                          <a:cs typeface="Arial"/>
                        </a:rPr>
                        <a:t>14 سبتمبر، لأن العامل الصحي اشتبه في إصابته بفيروس الإيبولا.</a:t>
                      </a:r>
                    </a:p>
                    <a:p>
                      <a:pPr marL="342900" indent="-342900">
                        <a:buFont typeface="+mj-lt"/>
                        <a:buAutoNum type="alphaUcPeriod"/>
                      </a:pPr>
                      <a:r>
                        <a:rPr lang="en-US" sz="1500" b="0" dirty="0">
                          <a:latin typeface="Arial"/>
                          <a:cs typeface="Arial"/>
                        </a:rPr>
                        <a:t> </a:t>
                      </a:r>
                      <a:r>
                        <a:rPr lang="ar-001" sz="1500" b="0" dirty="0">
                          <a:latin typeface="Arial"/>
                          <a:cs typeface="Arial"/>
                        </a:rPr>
                        <a:t>14 سبتمبر، لأن العامل الصحي أجرى فحص فيروس الإيبولا.</a:t>
                      </a:r>
                    </a:p>
                    <a:p>
                      <a:pPr marL="342900" indent="-342900">
                        <a:buFont typeface="+mj-lt"/>
                        <a:buAutoNum type="alphaUcPeriod"/>
                      </a:pPr>
                      <a:r>
                        <a:rPr lang="en-US" sz="1500" b="0" dirty="0">
                          <a:latin typeface="Arial"/>
                          <a:cs typeface="Arial"/>
                        </a:rPr>
                        <a:t> </a:t>
                      </a:r>
                      <a:r>
                        <a:rPr lang="ar-001" sz="1500" b="0" dirty="0">
                          <a:latin typeface="Arial"/>
                          <a:cs typeface="Arial"/>
                        </a:rPr>
                        <a:t>18 سبتمبر، لأنه تاريخ التأكيد المخبري.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438400">
                <a:tc>
                  <a:txBody>
                    <a:bodyPr/>
                    <a:lstStyle/>
                    <a:p>
                      <a:pPr rtl="1"/>
                      <a:r>
                        <a:rPr lang="ar-SA" sz="1500" kern="1200" dirty="0">
                          <a:solidFill>
                            <a:schemeClr val="tx1"/>
                          </a:solidFill>
                          <a:effectLst/>
                          <a:latin typeface="+mn-lt"/>
                          <a:ea typeface="+mn-ea"/>
                          <a:cs typeface="+mn-cs"/>
                        </a:rPr>
                        <a:t>مرض السل ليس متوطنًا في مونتو. إنه مرض واجب الإبلاغ عنه. ذهبت تيريزا إلى طبيبتها بسبب سعال مستمر. اشتبهت الطبيبة في إصابتها بالسل على الرغم من أنها تلقت لقاح السل في طفولتها. أجرت الطبيبة فحص السل الجلدي في 2 فبراير وطلبت منها العودة في 4 فبراير لقراءة النتائج. كانت الطبيبة تعلم أن فحص الجلد قد يكون إيجابيًا بسبب اللقاح، لذلك طلبت في الوقت نفسه إجراء فحص دم</a:t>
                      </a:r>
                      <a:r>
                        <a:rPr lang="en-IN" sz="1500" kern="1200" dirty="0">
                          <a:solidFill>
                            <a:schemeClr val="tx1"/>
                          </a:solidFill>
                          <a:effectLst/>
                          <a:latin typeface="+mn-lt"/>
                          <a:ea typeface="+mn-ea"/>
                          <a:cs typeface="+mn-cs"/>
                        </a:rPr>
                        <a:t>.</a:t>
                      </a:r>
                    </a:p>
                    <a:p>
                      <a:pPr rtl="1"/>
                      <a:r>
                        <a:rPr lang="en-IN" sz="1500" kern="1200" dirty="0">
                          <a:solidFill>
                            <a:schemeClr val="tx1"/>
                          </a:solidFill>
                          <a:effectLst/>
                          <a:latin typeface="+mn-lt"/>
                          <a:ea typeface="+mn-ea"/>
                          <a:cs typeface="+mn-cs"/>
                        </a:rPr>
                        <a:t> </a:t>
                      </a:r>
                    </a:p>
                    <a:p>
                      <a:pPr rtl="1"/>
                      <a:r>
                        <a:rPr lang="en-IN" sz="1500" kern="1200" dirty="0">
                          <a:solidFill>
                            <a:schemeClr val="tx1"/>
                          </a:solidFill>
                          <a:effectLst/>
                          <a:latin typeface="+mn-lt"/>
                          <a:ea typeface="+mn-ea"/>
                          <a:cs typeface="+mn-cs"/>
                        </a:rPr>
                        <a:t> </a:t>
                      </a:r>
                      <a:r>
                        <a:rPr lang="ar-SA" sz="1500" kern="1200" dirty="0">
                          <a:solidFill>
                            <a:schemeClr val="tx1"/>
                          </a:solidFill>
                          <a:effectLst/>
                          <a:latin typeface="+mn-lt"/>
                          <a:ea typeface="+mn-ea"/>
                          <a:cs typeface="+mn-cs"/>
                        </a:rPr>
                        <a:t>عادت تيريزا إلى الطبيبة في 6 فبراير، وكانت نتيجة فحص الجلد إيجابية. أفاد تقرير المختبر بأن نتيجة الفحص إيجابية في 8 فبراير. تم إبلاغ الطبيبة بالنتيجة في 9 فبراير، وسجلت النتيجة في سجلها الطبي. أبلغت تيريزا بنتيجة الفحص المخبري الإيجابية في 9 فبراير</a:t>
                      </a:r>
                      <a:r>
                        <a:rPr lang="en-IN" sz="1500" kern="1200" dirty="0">
                          <a:solidFill>
                            <a:schemeClr val="tx1"/>
                          </a:solidFill>
                          <a:effectLst/>
                          <a:latin typeface="+mn-lt"/>
                          <a:ea typeface="+mn-ea"/>
                          <a:cs typeface="+mn-cs"/>
                        </a:rPr>
                        <a:t>.  </a:t>
                      </a:r>
                    </a:p>
                    <a:p>
                      <a:pPr lvl="0">
                        <a:buNone/>
                      </a:pPr>
                      <a:endParaRPr lang="ar-001" sz="1500" dirty="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ar-001" sz="1500" b="1" dirty="0">
                          <a:latin typeface="Arial"/>
                          <a:cs typeface="Arial"/>
                        </a:rPr>
                        <a:t>ما تاريخ الرصد؟</a:t>
                      </a:r>
                    </a:p>
                    <a:p>
                      <a:pPr marL="304800" indent="-304800">
                        <a:buFont typeface="+mj-lt"/>
                        <a:buAutoNum type="alphaUcPeriod"/>
                      </a:pPr>
                      <a:r>
                        <a:rPr lang="en-US" sz="1500" b="0" dirty="0">
                          <a:latin typeface="Arial"/>
                          <a:cs typeface="Arial"/>
                        </a:rPr>
                        <a:t> </a:t>
                      </a:r>
                      <a:r>
                        <a:rPr lang="ar-001" sz="1500" b="0" dirty="0">
                          <a:latin typeface="Arial"/>
                          <a:cs typeface="Arial"/>
                        </a:rPr>
                        <a:t>2فبراير، لأن هذا هو التاريخ الذي اشتبهت فيه الطبيبة في الإصابة بالسل وطلبت إجراء الفحوصات.</a:t>
                      </a:r>
                    </a:p>
                    <a:p>
                      <a:pPr marL="228600" indent="-228600">
                        <a:buFont typeface="+mj-lt"/>
                        <a:buAutoNum type="alphaUcPeriod"/>
                      </a:pPr>
                      <a:r>
                        <a:rPr lang="en-US" sz="1500" b="0" dirty="0">
                          <a:latin typeface="Arial"/>
                          <a:cs typeface="Arial"/>
                        </a:rPr>
                        <a:t> </a:t>
                      </a:r>
                      <a:r>
                        <a:rPr lang="ar-001" sz="1500" b="0" dirty="0">
                          <a:latin typeface="Arial"/>
                          <a:cs typeface="Arial"/>
                        </a:rPr>
                        <a:t>4 فبراير، لأنه تاريخ قراءة نتيجة فحص الجلد وكانت إيجابية. </a:t>
                      </a:r>
                    </a:p>
                    <a:p>
                      <a:pPr marL="228600" indent="-228600">
                        <a:buFont typeface="+mj-lt"/>
                        <a:buAutoNum type="alphaUcPeriod"/>
                      </a:pPr>
                      <a:r>
                        <a:rPr lang="en-US" sz="1500" b="0" dirty="0">
                          <a:latin typeface="Arial"/>
                          <a:cs typeface="Arial"/>
                        </a:rPr>
                        <a:t> </a:t>
                      </a:r>
                      <a:r>
                        <a:rPr lang="ar-001" sz="1500" b="0" dirty="0">
                          <a:latin typeface="Arial"/>
                          <a:cs typeface="Arial"/>
                        </a:rPr>
                        <a:t>8 فبراير، لأنه تاريخ تسجيل نتيجة المختبر.</a:t>
                      </a:r>
                    </a:p>
                    <a:p>
                      <a:pPr marL="228600" indent="-228600">
                        <a:buFont typeface="+mj-lt"/>
                        <a:buAutoNum type="alphaUcPeriod"/>
                      </a:pPr>
                      <a:r>
                        <a:rPr lang="en-US" sz="1500" b="0" dirty="0">
                          <a:latin typeface="Arial"/>
                          <a:cs typeface="Arial"/>
                        </a:rPr>
                        <a:t> </a:t>
                      </a:r>
                      <a:r>
                        <a:rPr lang="ar-001" sz="1500" b="0" dirty="0">
                          <a:latin typeface="Arial"/>
                          <a:cs typeface="Arial"/>
                        </a:rPr>
                        <a:t>9 فبراير، لأنه تاريخ إبلاغ الطبيبة وتسجيل النتيجة في السجل الطبي لتيريزا.</a:t>
                      </a:r>
                    </a:p>
                    <a:p>
                      <a:pPr marL="228600" indent="-228600">
                        <a:buFont typeface="+mj-lt"/>
                        <a:buAutoNum type="alphaUcPeriod"/>
                      </a:pPr>
                      <a:r>
                        <a:rPr lang="en-US" sz="1500" b="0" dirty="0">
                          <a:latin typeface="Arial"/>
                          <a:cs typeface="Arial"/>
                        </a:rPr>
                        <a:t> </a:t>
                      </a:r>
                      <a:r>
                        <a:rPr lang="ar-001" sz="1500" b="0" dirty="0">
                          <a:latin typeface="Arial"/>
                          <a:cs typeface="Arial"/>
                        </a:rPr>
                        <a:t>9 فبراير، لأنه تاريخ إبلاغ تيريزا.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19131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a:xfrm>
            <a:off x="1400810" y="1714504"/>
            <a:ext cx="9703980" cy="2148666"/>
          </a:xfrm>
        </p:spPr>
        <p:txBody>
          <a:bodyPr>
            <a:normAutofit/>
          </a:bodyPr>
          <a:lstStyle/>
          <a:p>
            <a:r>
              <a:rPr lang="ar-001" dirty="0">
                <a:latin typeface="Arial"/>
                <a:cs typeface="Arial"/>
              </a:rPr>
              <a:t>نشاط تمهيدي</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2989661" y="4069163"/>
            <a:ext cx="8115129" cy="947900"/>
          </a:xfrm>
        </p:spPr>
        <p:txBody>
          <a:bodyPr vert="horz" lIns="91440" tIns="45720" rIns="91440" bIns="45720" rtlCol="0" anchor="t">
            <a:noAutofit/>
          </a:bodyPr>
          <a:lstStyle/>
          <a:p>
            <a:r>
              <a:rPr lang="ar-001" dirty="0">
                <a:latin typeface="Arial"/>
                <a:cs typeface="Arial"/>
              </a:rPr>
              <a:t>اذكر شيئًا واحدًا ممتعًا أو مريحًا تحب القيام به عندما لا تكون في العمل</a:t>
            </a:r>
          </a:p>
          <a:p>
            <a:endParaRPr lang="en-US" dirty="0">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448683" y="51449"/>
            <a:ext cx="10515600" cy="1087808"/>
          </a:xfrm>
        </p:spPr>
        <p:txBody>
          <a:bodyPr>
            <a:normAutofit/>
          </a:bodyPr>
          <a:lstStyle/>
          <a:p>
            <a:pPr>
              <a:lnSpc>
                <a:spcPct val="114000"/>
              </a:lnSpc>
              <a:defRPr/>
            </a:pPr>
            <a:r>
              <a:rPr lang="ar-001" sz="3200" b="1" dirty="0">
                <a:solidFill>
                  <a:srgbClr val="3BB041"/>
                </a:solidFill>
                <a:latin typeface="Arial"/>
                <a:cs typeface="Arial"/>
              </a:rPr>
              <a:t>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2</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461798592"/>
              </p:ext>
            </p:extLst>
          </p:nvPr>
        </p:nvGraphicFramePr>
        <p:xfrm>
          <a:off x="227717" y="956930"/>
          <a:ext cx="11725744" cy="3840480"/>
        </p:xfrm>
        <a:graphic>
          <a:graphicData uri="http://schemas.openxmlformats.org/drawingml/2006/table">
            <a:tbl>
              <a:tblPr rtl="1"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pPr rtl="1"/>
                      <a:r>
                        <a:rPr lang="ar-SA" sz="1500" b="0" kern="1200" dirty="0">
                          <a:solidFill>
                            <a:schemeClr val="tx1"/>
                          </a:solidFill>
                          <a:effectLst/>
                          <a:latin typeface="+mn-lt"/>
                          <a:ea typeface="+mn-ea"/>
                          <a:cs typeface="+mn-cs"/>
                        </a:rPr>
                        <a:t>يضطلع برنامج العاملين في مجال الصحة المجتمعية في مارولا بدور فعال في المراقبة المجتمعية لحمى لاسا. يتم توجيههم لتصعيد حالات حمى لاسا المشتبه بها إلى مسؤول المراقبة مباشرة عبر رسالة في تطبيقهم</a:t>
                      </a:r>
                      <a:r>
                        <a:rPr lang="en-IN" sz="1500" b="0" kern="1200" dirty="0">
                          <a:solidFill>
                            <a:schemeClr val="tx1"/>
                          </a:solidFill>
                          <a:effectLst/>
                          <a:latin typeface="+mn-lt"/>
                          <a:ea typeface="+mn-ea"/>
                          <a:cs typeface="+mn-cs"/>
                        </a:rPr>
                        <a:t>.</a:t>
                      </a:r>
                    </a:p>
                    <a:p>
                      <a:pPr rtl="1"/>
                      <a:r>
                        <a:rPr lang="en-IN" sz="1500" b="0" kern="1200" dirty="0">
                          <a:solidFill>
                            <a:schemeClr val="tx1"/>
                          </a:solidFill>
                          <a:effectLst/>
                          <a:latin typeface="+mn-lt"/>
                          <a:ea typeface="+mn-ea"/>
                          <a:cs typeface="+mn-cs"/>
                        </a:rPr>
                        <a:t> </a:t>
                      </a:r>
                    </a:p>
                    <a:p>
                      <a:pPr rtl="1"/>
                      <a:r>
                        <a:rPr lang="en-IN" sz="1500" b="0" kern="1200" dirty="0">
                          <a:solidFill>
                            <a:schemeClr val="tx1"/>
                          </a:solidFill>
                          <a:effectLst/>
                          <a:latin typeface="+mn-lt"/>
                          <a:ea typeface="+mn-ea"/>
                          <a:cs typeface="+mn-cs"/>
                        </a:rPr>
                        <a:t> </a:t>
                      </a:r>
                      <a:r>
                        <a:rPr lang="ar-SA" sz="1500" b="0" kern="1200" dirty="0">
                          <a:solidFill>
                            <a:schemeClr val="tx1"/>
                          </a:solidFill>
                          <a:effectLst/>
                          <a:latin typeface="+mn-lt"/>
                          <a:ea typeface="+mn-ea"/>
                          <a:cs typeface="+mn-cs"/>
                        </a:rPr>
                        <a:t>اشتبهت غريس في وجود حالة إصابة بحمى لاسا في مجتمعها. أكملت الحقول المطلوبة في التطبيق ووضعت علامة في المربع المناسب لإرسال تقرير إلى مسؤول المراقبة في 3 يونيو. وأبلغت مشرفتها شفهيًا أيضًا بالحالة خلال اجتماعهما في 4 يونيو. أدرجت المشرفة ذلك في تقريرها المقدم إلى المرفق الصحي المحلي في نهاية الأسبوع، بتاريخ 7 يونيو. أدرج المرفق الصحي معلومات عن الحالة المشتبه بها في تقريره الأسبوعي المقدم إلى وزارة الصحة في 14 يونيو</a:t>
                      </a:r>
                      <a:r>
                        <a:rPr lang="en-US" sz="1500" b="0" kern="1200" dirty="0">
                          <a:solidFill>
                            <a:schemeClr val="tx1"/>
                          </a:solidFill>
                          <a:effectLst/>
                          <a:latin typeface="Arial"/>
                          <a:ea typeface="+mn-ea"/>
                          <a:cs typeface="Arial"/>
                        </a:rPr>
                        <a:t>.</a:t>
                      </a:r>
                      <a:endParaRPr lang="en-IN" sz="1500" b="0" kern="1200" dirty="0">
                        <a:solidFill>
                          <a:schemeClr val="tx1"/>
                        </a:solidFill>
                        <a:effectLst/>
                        <a:latin typeface="+mn-lt"/>
                        <a:ea typeface="+mn-ea"/>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sz="1500" b="1" dirty="0">
                          <a:latin typeface="Arial"/>
                          <a:cs typeface="Arial"/>
                        </a:rPr>
                        <a:t>ما تاريخ الإبلاغ؟</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3 يونيو</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4 يونيو</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7 يونيو</a:t>
                      </a:r>
                    </a:p>
                    <a:p>
                      <a:pPr marL="228600" marR="0" lvl="0" indent="-228600" algn="r" defTabSz="914400" rtl="1" eaLnBrk="1" fontAlgn="auto" latinLnBrk="0" hangingPunct="1">
                        <a:lnSpc>
                          <a:spcPct val="100000"/>
                        </a:lnSpc>
                        <a:spcBef>
                          <a:spcPts val="0"/>
                        </a:spcBef>
                        <a:spcAft>
                          <a:spcPts val="0"/>
                        </a:spcAft>
                        <a:buClrTx/>
                        <a:buSzTx/>
                        <a:buFont typeface="+mj-lt"/>
                        <a:buAutoNum type="alphaUcPeriod"/>
                        <a:tabLst/>
                        <a:defRPr/>
                      </a:pPr>
                      <a:r>
                        <a:rPr lang="en-US" sz="1500" b="0" dirty="0">
                          <a:latin typeface="Arial"/>
                          <a:cs typeface="Arial"/>
                        </a:rPr>
                        <a:t> </a:t>
                      </a:r>
                      <a:r>
                        <a:rPr lang="ar-001" sz="1500" b="0" dirty="0">
                          <a:latin typeface="Arial"/>
                          <a:cs typeface="Arial"/>
                        </a:rPr>
                        <a:t>14 يونيو</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pPr rtl="1"/>
                      <a:r>
                        <a:rPr lang="ar-SA" sz="1500" kern="1200" dirty="0">
                          <a:solidFill>
                            <a:schemeClr val="tx1"/>
                          </a:solidFill>
                          <a:effectLst/>
                          <a:latin typeface="+mn-lt"/>
                          <a:ea typeface="+mn-ea"/>
                          <a:cs typeface="+mn-cs"/>
                        </a:rPr>
                        <a:t>في 15 يوليو، تم رصد تفشي مرض الكوليرا في ولاية غيديل. تم تفعيل فريق الاستجابة السريعة في 16 يوليو. بدؤوا حملة إعلامية لتنبيه الناس إلى تفشي المرض</a:t>
                      </a:r>
                      <a:r>
                        <a:rPr lang="en-IN" sz="1500" kern="1200" dirty="0">
                          <a:solidFill>
                            <a:schemeClr val="tx1"/>
                          </a:solidFill>
                          <a:effectLst/>
                          <a:latin typeface="+mn-lt"/>
                          <a:ea typeface="+mn-ea"/>
                          <a:cs typeface="+mn-cs"/>
                        </a:rPr>
                        <a:t>.</a:t>
                      </a:r>
                    </a:p>
                    <a:p>
                      <a:pPr rtl="1"/>
                      <a:r>
                        <a:rPr lang="en-IN" sz="1500" kern="1200" dirty="0">
                          <a:solidFill>
                            <a:schemeClr val="tx1"/>
                          </a:solidFill>
                          <a:effectLst/>
                          <a:latin typeface="+mn-lt"/>
                          <a:ea typeface="+mn-ea"/>
                          <a:cs typeface="+mn-cs"/>
                        </a:rPr>
                        <a:t> </a:t>
                      </a:r>
                    </a:p>
                    <a:p>
                      <a:pPr rtl="1"/>
                      <a:r>
                        <a:rPr lang="en-IN" sz="1500" kern="1200" dirty="0">
                          <a:solidFill>
                            <a:schemeClr val="tx1"/>
                          </a:solidFill>
                          <a:effectLst/>
                          <a:latin typeface="+mn-lt"/>
                          <a:ea typeface="+mn-ea"/>
                          <a:cs typeface="+mn-cs"/>
                        </a:rPr>
                        <a:t> </a:t>
                      </a:r>
                      <a:r>
                        <a:rPr lang="ar-SA" sz="1500" kern="1200" dirty="0">
                          <a:solidFill>
                            <a:schemeClr val="tx1"/>
                          </a:solidFill>
                          <a:effectLst/>
                          <a:latin typeface="+mn-lt"/>
                          <a:ea typeface="+mn-ea"/>
                          <a:cs typeface="+mn-cs"/>
                        </a:rPr>
                        <a:t>في 17 يوليو، شهدت ولاية بيبولو المجاورة أول حالة مشتبه بها للكوليرا. قاموا بتفعيل مركز عمليات الطوارئ الخاص بهم وأطلقوا على الفور فريق الاستجابة الخاص بهم في 18 يوليو. بدؤوا بتوزيع محلول معالجة الجفاف عن طريق الفم على الأسر في 20 يوليو وحصلوا على تأكيد مخبري للحالة في نفس اليوم</a:t>
                      </a:r>
                      <a:r>
                        <a:rPr lang="en-IN" sz="1500" kern="1200" dirty="0">
                          <a:solidFill>
                            <a:schemeClr val="tx1"/>
                          </a:solidFill>
                          <a:effectLst/>
                          <a:latin typeface="+mn-lt"/>
                          <a:ea typeface="+mn-ea"/>
                          <a:cs typeface="+mn-cs"/>
                        </a:rPr>
                        <a:t>. </a:t>
                      </a:r>
                    </a:p>
                    <a:p>
                      <a:pPr lvl="0">
                        <a:buNone/>
                      </a:pPr>
                      <a:endParaRPr lang="ar-001" sz="1500" b="0" i="0" dirty="0">
                        <a:solidFill>
                          <a:schemeClr val="tx1"/>
                        </a:solidFill>
                        <a:effectLst/>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ar-001" sz="1500" b="1" dirty="0">
                          <a:latin typeface="Arial"/>
                          <a:cs typeface="Arial"/>
                        </a:rPr>
                        <a:t>ما تاريخ إتمام إجراءات الاستجابة المبكرة في بيبولو؟</a:t>
                      </a:r>
                    </a:p>
                    <a:p>
                      <a:pPr marL="228600" lvl="0" indent="-228600">
                        <a:buFont typeface="+mj-lt"/>
                        <a:buAutoNum type="alphaUcPeriod"/>
                      </a:pPr>
                      <a:r>
                        <a:rPr lang="en-US" sz="1500" b="0" dirty="0">
                          <a:latin typeface="Arial"/>
                          <a:cs typeface="Arial"/>
                        </a:rPr>
                        <a:t> </a:t>
                      </a:r>
                      <a:r>
                        <a:rPr lang="ar-001" sz="1500" b="0" dirty="0">
                          <a:latin typeface="Arial"/>
                          <a:cs typeface="Arial"/>
                        </a:rPr>
                        <a:t>17 يوليو، عندما قاموا بتوزيع المبيض.</a:t>
                      </a:r>
                    </a:p>
                    <a:p>
                      <a:pPr marL="228600" lvl="0" indent="-228600">
                        <a:buFont typeface="+mj-lt"/>
                        <a:buAutoNum type="alphaUcPeriod"/>
                      </a:pPr>
                      <a:r>
                        <a:rPr lang="en-US" sz="1500" b="0" dirty="0">
                          <a:latin typeface="Arial"/>
                          <a:cs typeface="Arial"/>
                        </a:rPr>
                        <a:t> </a:t>
                      </a:r>
                      <a:r>
                        <a:rPr lang="ar-001" sz="1500" b="0" dirty="0">
                          <a:latin typeface="Arial"/>
                          <a:cs typeface="Arial"/>
                        </a:rPr>
                        <a:t>18 يوليو، عندما حصلوا على تأكيد مخبري للحالة.</a:t>
                      </a:r>
                    </a:p>
                    <a:p>
                      <a:pPr marL="228600" lvl="0" indent="-228600">
                        <a:buFont typeface="+mj-lt"/>
                        <a:buAutoNum type="alphaUcPeriod"/>
                      </a:pPr>
                      <a:r>
                        <a:rPr lang="en-US" sz="1500" b="0" dirty="0">
                          <a:latin typeface="Arial"/>
                          <a:cs typeface="Arial"/>
                        </a:rPr>
                        <a:t> </a:t>
                      </a:r>
                      <a:r>
                        <a:rPr lang="ar-001" sz="1500" b="0" dirty="0">
                          <a:latin typeface="Arial"/>
                          <a:cs typeface="Arial"/>
                        </a:rPr>
                        <a:t>19 يوليو، عندما أطلقوا فريق الاستجابة.</a:t>
                      </a:r>
                    </a:p>
                    <a:p>
                      <a:pPr marL="300038" lvl="0" indent="-300038">
                        <a:buAutoNum type="alphaUcPeriod"/>
                      </a:pPr>
                      <a:r>
                        <a:rPr lang="ar-SA" sz="1500" kern="1200" dirty="0">
                          <a:solidFill>
                            <a:schemeClr val="tx1"/>
                          </a:solidFill>
                          <a:effectLst/>
                          <a:latin typeface="+mn-lt"/>
                          <a:ea typeface="+mn-ea"/>
                          <a:cs typeface="+mn-cs"/>
                        </a:rPr>
                        <a:t>إذا اعتُبرت جميع إجراءات الاستجابة المبكرة الأخرى غير ضرورية، فسيكون التاريخ 20 يوليو</a:t>
                      </a:r>
                      <a:r>
                        <a:rPr lang="en-IN" sz="1500" kern="1200" dirty="0">
                          <a:solidFill>
                            <a:schemeClr val="tx1"/>
                          </a:solidFill>
                          <a:effectLst/>
                          <a:latin typeface="+mn-lt"/>
                          <a:ea typeface="+mn-ea"/>
                          <a:cs typeface="+mn-cs"/>
                        </a:rPr>
                        <a:t>.</a:t>
                      </a:r>
                      <a:endParaRPr lang="ar-001" sz="1500" b="0" dirty="0">
                        <a:latin typeface="Arial"/>
                        <a:cs typeface="+mn-cs"/>
                      </a:endParaRPr>
                    </a:p>
                    <a:p>
                      <a:pPr marL="228600" lvl="0" indent="-228600" algn="r" rtl="1">
                        <a:buAutoNum type="alphaUcPeriod"/>
                      </a:pPr>
                      <a:endParaRPr lang="en-US" sz="1500" b="0" dirty="0">
                        <a:latin typeface="Arial" panose="020B0604020202020204" pitchFamily="34" charset="0"/>
                        <a:cs typeface="Arial" panose="020B0604020202020204" pitchFamily="34" charset="0"/>
                      </a:endParaRPr>
                    </a:p>
                    <a:p>
                      <a:pPr marL="228600" lvl="0" indent="-228600" algn="r" rtl="1">
                        <a:buAutoNum type="alphaUcPeriod"/>
                      </a:pPr>
                      <a:endParaRPr lang="en-US" sz="1500" b="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2192670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443161" y="51449"/>
            <a:ext cx="10515600" cy="1087808"/>
          </a:xfrm>
        </p:spPr>
        <p:txBody>
          <a:bodyPr>
            <a:normAutofit/>
          </a:bodyPr>
          <a:lstStyle/>
          <a:p>
            <a:pPr>
              <a:lnSpc>
                <a:spcPct val="114000"/>
              </a:lnSpc>
              <a:defRPr/>
            </a:pPr>
            <a:r>
              <a:rPr lang="ar-001" sz="3200" b="1" dirty="0">
                <a:solidFill>
                  <a:srgbClr val="3BB041"/>
                </a:solidFill>
                <a:latin typeface="Arial"/>
                <a:cs typeface="Arial"/>
              </a:rPr>
              <a:t> 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3</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92549420"/>
              </p:ext>
            </p:extLst>
          </p:nvPr>
        </p:nvGraphicFramePr>
        <p:xfrm>
          <a:off x="233239" y="945886"/>
          <a:ext cx="11725744" cy="4560834"/>
        </p:xfrm>
        <a:graphic>
          <a:graphicData uri="http://schemas.openxmlformats.org/drawingml/2006/table">
            <a:tbl>
              <a:tblPr rtl="1"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357990">
                <a:tc>
                  <a:txBody>
                    <a:bodyPr/>
                    <a:lstStyle/>
                    <a:p>
                      <a:pPr rtl="1"/>
                      <a:r>
                        <a:rPr lang="ar-SA" sz="1500" b="0" kern="1200" dirty="0">
                          <a:solidFill>
                            <a:schemeClr val="tx1"/>
                          </a:solidFill>
                          <a:effectLst/>
                          <a:latin typeface="+mn-lt"/>
                          <a:ea typeface="+mn-ea"/>
                          <a:cs typeface="+mn-cs"/>
                        </a:rPr>
                        <a:t>مطعم مابل هو مطعم مزدحم على جانب الطريق بجوار محطة حافلات مزدحمة. مرض أحد زبائنه وذهب إلى الطبيب في 1 مارس. تم إدخاله إلى المستشفى وتزويده بالسوائل الوريدية. لم يتعافَ بسرعة، لذلك تم فحصه للكشف عن السالمونيلا في 2 مارس. وجاءت نتيجة الفحص في 2 مارس مؤكدة إصابته بالسالمونيلا.</a:t>
                      </a:r>
                      <a:endParaRPr lang="en-IN" sz="1500" b="0" kern="1200" dirty="0">
                        <a:solidFill>
                          <a:schemeClr val="tx1"/>
                        </a:solidFill>
                        <a:effectLst/>
                        <a:latin typeface="+mn-lt"/>
                        <a:ea typeface="+mn-ea"/>
                        <a:cs typeface="+mn-cs"/>
                      </a:endParaRPr>
                    </a:p>
                    <a:p>
                      <a:pPr rtl="1"/>
                      <a:r>
                        <a:rPr lang="en-IN" sz="1500" b="0" kern="1200" dirty="0">
                          <a:solidFill>
                            <a:schemeClr val="tx1"/>
                          </a:solidFill>
                          <a:effectLst/>
                          <a:latin typeface="+mn-lt"/>
                          <a:ea typeface="+mn-ea"/>
                          <a:cs typeface="+mn-cs"/>
                        </a:rPr>
                        <a:t> </a:t>
                      </a:r>
                    </a:p>
                    <a:p>
                      <a:pPr rtl="1"/>
                      <a:r>
                        <a:rPr lang="en-IN" sz="1500" b="0" kern="1200" dirty="0">
                          <a:solidFill>
                            <a:schemeClr val="tx1"/>
                          </a:solidFill>
                          <a:effectLst/>
                          <a:latin typeface="+mn-lt"/>
                          <a:ea typeface="+mn-ea"/>
                          <a:cs typeface="+mn-cs"/>
                        </a:rPr>
                        <a:t> </a:t>
                      </a:r>
                      <a:r>
                        <a:rPr lang="ar-SA" sz="1500" b="0" kern="1200" dirty="0">
                          <a:solidFill>
                            <a:schemeClr val="tx1"/>
                          </a:solidFill>
                          <a:effectLst/>
                          <a:latin typeface="+mn-lt"/>
                          <a:ea typeface="+mn-ea"/>
                          <a:cs typeface="+mn-cs"/>
                        </a:rPr>
                        <a:t>بعد أن مرض زبون آخر من زبائن مطعم مابل في 3 مارس، أُجريت مقابلة مع مابل عن مصادر طعامها. توصلت مابل والسلطات إلى أن الخس في مطعمها هو مصدر التلوث. اشترته من متجر البقالة في 29 أبريل. اكتشف المحققون أن مزرعة محلية سلمت الخس إلى متجر البقالة في 28 أبريل. </a:t>
                      </a:r>
                      <a:endParaRPr lang="en-IN" sz="1500" b="0" kern="1200" dirty="0">
                        <a:solidFill>
                          <a:schemeClr val="tx1"/>
                        </a:solidFill>
                        <a:effectLst/>
                        <a:latin typeface="+mn-lt"/>
                        <a:ea typeface="+mn-ea"/>
                        <a:cs typeface="+mn-cs"/>
                      </a:endParaRPr>
                    </a:p>
                    <a:p>
                      <a:pPr lvl="0">
                        <a:buNone/>
                      </a:pPr>
                      <a:endParaRPr lang="ar-001" sz="1500" b="0" i="0" baseline="0" dirty="0">
                        <a:solidFill>
                          <a:schemeClr val="tx1"/>
                        </a:solidFill>
                        <a:effectLst/>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ar-001" sz="1500" b="1" dirty="0">
                          <a:latin typeface="Arial"/>
                          <a:cs typeface="Arial"/>
                        </a:rPr>
                        <a:t>ما تاريخ الظهور؟</a:t>
                      </a:r>
                    </a:p>
                    <a:p>
                      <a:pPr marL="342900" indent="-342900" rtl="1">
                        <a:buFont typeface="+mj-lt"/>
                        <a:buAutoNum type="alphaUcPeriod"/>
                      </a:pPr>
                      <a:r>
                        <a:rPr lang="ar-SA" sz="1500" b="0" kern="1200" dirty="0">
                          <a:solidFill>
                            <a:schemeClr val="tx1"/>
                          </a:solidFill>
                          <a:effectLst/>
                          <a:latin typeface="+mn-lt"/>
                          <a:ea typeface="+mn-ea"/>
                          <a:cs typeface="+mn-cs"/>
                        </a:rPr>
                        <a:t>28 أبريل، لأنه أبكر تاريخ معروف لتداول الخس</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29 أبريل، لأنه أبكر تاريخ معروف لاستخدام الخس في مطعم مابل</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1 مارس، لأنه تاريخ إصابة أول زبون بالمرض</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3 مارس، لأنه تاريخ ربط التلوث بمطعم مابل</a:t>
                      </a:r>
                      <a:r>
                        <a:rPr lang="en-IN" sz="1500" b="0" kern="1200" dirty="0">
                          <a:solidFill>
                            <a:schemeClr val="tx1"/>
                          </a:solidFill>
                          <a:effectLst/>
                          <a:latin typeface="+mn-lt"/>
                          <a:ea typeface="+mn-ea"/>
                          <a:cs typeface="+mn-cs"/>
                        </a:rPr>
                        <a:t>.</a:t>
                      </a:r>
                    </a:p>
                    <a:p>
                      <a:pPr marL="228600" lvl="0" indent="-228600">
                        <a:buFont typeface="+mj-lt"/>
                        <a:buAutoNum type="alphaUcPeriod"/>
                      </a:pPr>
                      <a:endParaRPr lang="ar-001" sz="1500" b="0" dirty="0">
                        <a:latin typeface="Arial"/>
                        <a:cs typeface="Arial"/>
                      </a:endParaRPr>
                    </a:p>
                    <a:p>
                      <a:pPr marL="228600" lvl="0" indent="-228600" algn="r" rtl="1">
                        <a:buFont typeface="+mj-lt"/>
                        <a:buAutoNum type="alphaUcPeriod"/>
                      </a:pPr>
                      <a:endParaRPr lang="en-US" sz="15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202844">
                <a:tc>
                  <a:txBody>
                    <a:bodyPr/>
                    <a:lstStyle/>
                    <a:p>
                      <a:pPr rtl="1"/>
                      <a:r>
                        <a:rPr lang="ar-SA" sz="1500" kern="1200" dirty="0">
                          <a:solidFill>
                            <a:schemeClr val="tx1"/>
                          </a:solidFill>
                          <a:effectLst/>
                          <a:latin typeface="+mn-lt"/>
                          <a:ea typeface="+mn-ea"/>
                          <a:cs typeface="+mn-cs"/>
                        </a:rPr>
                        <a:t>كانت إحدى العاملات في مجال الصحة المجتمعية تقوم بجولاتها في 12 أبريل. زارت عائلة لديها طفل صغير، اشتبهت في إصابته بالتهاب السحايا بسبب الطفح الجلدي وتيبس الرقبة اللذين كان يعانيهما</a:t>
                      </a:r>
                      <a:r>
                        <a:rPr lang="en-IN" sz="1500" kern="1200" dirty="0">
                          <a:solidFill>
                            <a:schemeClr val="tx1"/>
                          </a:solidFill>
                          <a:effectLst/>
                          <a:latin typeface="+mn-lt"/>
                          <a:ea typeface="+mn-ea"/>
                          <a:cs typeface="+mn-cs"/>
                        </a:rPr>
                        <a:t>.</a:t>
                      </a:r>
                    </a:p>
                    <a:p>
                      <a:pPr rtl="1"/>
                      <a:endParaRPr lang="en-IN" sz="1500" kern="1200" dirty="0">
                        <a:solidFill>
                          <a:schemeClr val="tx1"/>
                        </a:solidFill>
                        <a:effectLst/>
                        <a:latin typeface="+mn-lt"/>
                        <a:ea typeface="+mn-ea"/>
                        <a:cs typeface="+mn-cs"/>
                      </a:endParaRPr>
                    </a:p>
                    <a:p>
                      <a:pPr rtl="1"/>
                      <a:r>
                        <a:rPr lang="en-IN" sz="1500" kern="1200" dirty="0">
                          <a:solidFill>
                            <a:schemeClr val="tx1"/>
                          </a:solidFill>
                          <a:effectLst/>
                          <a:latin typeface="+mn-lt"/>
                          <a:ea typeface="+mn-ea"/>
                          <a:cs typeface="+mn-cs"/>
                        </a:rPr>
                        <a:t> </a:t>
                      </a:r>
                      <a:r>
                        <a:rPr lang="ar-SA" sz="1500" kern="1200" dirty="0">
                          <a:solidFill>
                            <a:schemeClr val="tx1"/>
                          </a:solidFill>
                          <a:effectLst/>
                          <a:latin typeface="+mn-lt"/>
                          <a:ea typeface="+mn-ea"/>
                          <a:cs typeface="+mn-cs"/>
                        </a:rPr>
                        <a:t>سجلت شكوكها في التطبيق الذي تستخدمه لتوثيق عملها. ساعدت العائلة على ترتيب وسيلة نقل إلى المستشفى في اليوم التالي، حيث أكد الطبيب شكوكها بالفعل</a:t>
                      </a:r>
                      <a:r>
                        <a:rPr lang="en-IN" sz="1500" kern="1200" dirty="0">
                          <a:solidFill>
                            <a:schemeClr val="tx1"/>
                          </a:solidFill>
                          <a:effectLst/>
                          <a:latin typeface="+mn-lt"/>
                          <a:ea typeface="+mn-ea"/>
                          <a:cs typeface="+mn-cs"/>
                        </a:rPr>
                        <a:t>.</a:t>
                      </a:r>
                    </a:p>
                    <a:p>
                      <a:pPr rtl="1"/>
                      <a:endParaRPr lang="en-IN" sz="1500" kern="1200" dirty="0">
                        <a:solidFill>
                          <a:schemeClr val="tx1"/>
                        </a:solidFill>
                        <a:effectLst/>
                        <a:latin typeface="+mn-lt"/>
                        <a:ea typeface="+mn-ea"/>
                        <a:cs typeface="+mn-cs"/>
                      </a:endParaRPr>
                    </a:p>
                    <a:p>
                      <a:pPr rtl="1"/>
                      <a:r>
                        <a:rPr lang="en-IN" sz="1500" kern="1200" dirty="0">
                          <a:solidFill>
                            <a:schemeClr val="tx1"/>
                          </a:solidFill>
                          <a:effectLst/>
                          <a:latin typeface="+mn-lt"/>
                          <a:ea typeface="+mn-ea"/>
                          <a:cs typeface="+mn-cs"/>
                        </a:rPr>
                        <a:t> </a:t>
                      </a:r>
                      <a:r>
                        <a:rPr lang="ar-SA" sz="1500" kern="1200" dirty="0">
                          <a:solidFill>
                            <a:schemeClr val="tx1"/>
                          </a:solidFill>
                          <a:effectLst/>
                          <a:latin typeface="+mn-lt"/>
                          <a:ea typeface="+mn-ea"/>
                          <a:cs typeface="+mn-cs"/>
                        </a:rPr>
                        <a:t>أبلغ الطبيب عن الحالة إلى إدارة الصحة المحلية، وفقًا للبروتوكول، في 13 أبريل</a:t>
                      </a:r>
                      <a:r>
                        <a:rPr lang="en-IN" sz="1500" kern="1200" dirty="0">
                          <a:solidFill>
                            <a:schemeClr val="tx1"/>
                          </a:solidFill>
                          <a:effectLst/>
                          <a:latin typeface="+mn-lt"/>
                          <a:ea typeface="+mn-ea"/>
                          <a:cs typeface="+mn-cs"/>
                        </a:rPr>
                        <a:t>.</a:t>
                      </a:r>
                    </a:p>
                    <a:p>
                      <a:pPr lvl="0">
                        <a:buNone/>
                      </a:pPr>
                      <a:endParaRPr lang="ar-001" sz="1500" b="0" i="0" dirty="0">
                        <a:solidFill>
                          <a:schemeClr val="tx1"/>
                        </a:solidFill>
                        <a:effectLst/>
                        <a:latin typeface="Arial"/>
                        <a:ea typeface="+mn-ea"/>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ar-001" sz="1500" b="1" dirty="0">
                          <a:latin typeface="Arial"/>
                          <a:cs typeface="Arial"/>
                        </a:rPr>
                        <a:t>ما تاريخ الرصد؟</a:t>
                      </a:r>
                    </a:p>
                    <a:p>
                      <a:pPr marL="342900" indent="-342900" rtl="1">
                        <a:buFont typeface="+mj-lt"/>
                        <a:buAutoNum type="alphaUcPeriod"/>
                      </a:pPr>
                      <a:r>
                        <a:rPr lang="ar-SA" sz="1500" b="0" kern="1200" dirty="0">
                          <a:solidFill>
                            <a:schemeClr val="tx1"/>
                          </a:solidFill>
                          <a:effectLst/>
                          <a:latin typeface="+mn-lt"/>
                          <a:ea typeface="+mn-ea"/>
                          <a:cs typeface="+mn-cs"/>
                        </a:rPr>
                        <a:t>12 أبريل، لأن هذا هو التاريخ الذي اشتبهت فيه العاملة في مجال الصحة المجتمعية في الحالة وسجلتها</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13 أبريل، لأنه تاريخ التشخيص الرسمي</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13 أبريل، لأنه تاريخ تنبيه إدارة الصحة</a:t>
                      </a:r>
                      <a:r>
                        <a:rPr lang="en-IN" sz="1500" b="0" kern="1200" dirty="0">
                          <a:solidFill>
                            <a:schemeClr val="tx1"/>
                          </a:solidFill>
                          <a:effectLst/>
                          <a:latin typeface="+mn-lt"/>
                          <a:ea typeface="+mn-ea"/>
                          <a:cs typeface="+mn-cs"/>
                        </a:rPr>
                        <a:t>. </a:t>
                      </a:r>
                    </a:p>
                    <a:p>
                      <a:pPr marL="228600" lvl="0" indent="-228600" algn="r" rtl="1">
                        <a:buFont typeface="+mj-lt"/>
                        <a:buAutoNum type="alphaUcPeriod"/>
                      </a:pPr>
                      <a:endParaRPr lang="en-US" sz="1500" dirty="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569492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1457233" y="51449"/>
            <a:ext cx="10515600" cy="1087808"/>
          </a:xfrm>
        </p:spPr>
        <p:txBody>
          <a:bodyPr>
            <a:normAutofit/>
          </a:bodyPr>
          <a:lstStyle/>
          <a:p>
            <a:pPr>
              <a:lnSpc>
                <a:spcPct val="114000"/>
              </a:lnSpc>
              <a:defRPr/>
            </a:pPr>
            <a:r>
              <a:rPr lang="ar-001" sz="3200" b="1" dirty="0">
                <a:solidFill>
                  <a:srgbClr val="3BB041"/>
                </a:solidFill>
                <a:latin typeface="Arial"/>
                <a:cs typeface="Arial"/>
              </a:rPr>
              <a:t>مجموعة</a:t>
            </a:r>
            <a:r>
              <a:rPr lang="ar-001" dirty="0">
                <a:solidFill>
                  <a:srgbClr val="3BB041"/>
                </a:solidFill>
                <a:latin typeface="Arial"/>
                <a:cs typeface="Arial"/>
              </a:rPr>
              <a:t> السيناريوهات</a:t>
            </a:r>
            <a:r>
              <a:rPr lang="ar-001" sz="3200" b="1" dirty="0">
                <a:solidFill>
                  <a:srgbClr val="3BB041"/>
                </a:solidFill>
                <a:latin typeface="Arial"/>
                <a:cs typeface="Arial"/>
              </a:rPr>
              <a:t> رقم 3</a:t>
            </a:r>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1721786925"/>
              </p:ext>
            </p:extLst>
          </p:nvPr>
        </p:nvGraphicFramePr>
        <p:xfrm>
          <a:off x="247090" y="827799"/>
          <a:ext cx="11725743" cy="4069080"/>
        </p:xfrm>
        <a:graphic>
          <a:graphicData uri="http://schemas.openxmlformats.org/drawingml/2006/table">
            <a:tbl>
              <a:tblPr rtl="1" firstRow="1" bandRow="1">
                <a:tableStyleId>{3B4B98B0-60AC-42C2-AFA5-B58CD77FA1E5}</a:tableStyleId>
              </a:tblPr>
              <a:tblGrid>
                <a:gridCol w="7330698">
                  <a:extLst>
                    <a:ext uri="{9D8B030D-6E8A-4147-A177-3AD203B41FA5}">
                      <a16:colId xmlns:a16="http://schemas.microsoft.com/office/drawing/2014/main" val="2142690213"/>
                    </a:ext>
                  </a:extLst>
                </a:gridCol>
                <a:gridCol w="4395045">
                  <a:extLst>
                    <a:ext uri="{9D8B030D-6E8A-4147-A177-3AD203B41FA5}">
                      <a16:colId xmlns:a16="http://schemas.microsoft.com/office/drawing/2014/main" val="2237694787"/>
                    </a:ext>
                  </a:extLst>
                </a:gridCol>
              </a:tblGrid>
              <a:tr h="370840">
                <a:tc>
                  <a:txBody>
                    <a:bodyPr/>
                    <a:lstStyle/>
                    <a:p>
                      <a:pPr rtl="1"/>
                      <a:r>
                        <a:rPr lang="ar-SA" sz="1500" b="0" kern="1200" dirty="0">
                          <a:solidFill>
                            <a:schemeClr val="tx1"/>
                          </a:solidFill>
                          <a:effectLst/>
                          <a:latin typeface="+mn-lt"/>
                          <a:ea typeface="+mn-ea"/>
                          <a:cs typeface="+mn-cs"/>
                        </a:rPr>
                        <a:t>أدرج فريق محلي لمراقبة الصحة العامة "التحقيقات في الشائعات" ضمن ممارسات المراقبة القائمة على الأحداث لديه. واحدة من أعضاء الفريق مشتركة في مجموعة كبيرة على تطبيق واتساب تتحدث في الغالب عن الأنشطة والفعاليات المحلية للأطفال. في يوم الثلاثاء الموافق 8 سبتمبر، أرسلت إحدى عضوات المجموعة رسالة تفيد بإغلاق حضانة طفلها لبضعة أيام (منذ يوم الجمعة الموافق 4 سبتمبر) لأن "الجميع مصاب بالإسهال". كان هناك سيل كبير من الرسائل من أهالي آخرين كان أطفالهم يذهبون إلى نفس الحضانة وكان أطفالهم مرضى، ورسائل أخرى من أهالي قالوا إن أطفالهم بخير. كانت هناك رسائل أخرى تفيد بأن الأمر لم يكن إسهالاً بل قيئًا. وكانت هناك رسائل أخرى أيضًا تقول إن المعلمين فحسب هم من أصيبوا بالمرض. قررت جيليان، العضوة في فريق المراقبة، متابعة الشائعات وأدخلت المعلومات في نظام البيانات الخاص بالفريق للإشارة إلى الحاجة إلى إجراء تحقيق بمجرد وصولها إلى العمل يوم الأربعاء الموافق 9 سبتمبر</a:t>
                      </a:r>
                      <a:r>
                        <a:rPr lang="en-IN" sz="1500" b="0" kern="1200" dirty="0">
                          <a:solidFill>
                            <a:schemeClr val="tx1"/>
                          </a:solidFill>
                          <a:effectLst/>
                          <a:latin typeface="+mn-lt"/>
                          <a:ea typeface="+mn-ea"/>
                          <a:cs typeface="+mn-cs"/>
                        </a:rPr>
                        <a:t>.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ar-001" sz="1500" b="1" dirty="0">
                          <a:latin typeface="Arial"/>
                          <a:cs typeface="Arial"/>
                        </a:rPr>
                        <a:t>ما تاريخ الإبلاغ؟</a:t>
                      </a:r>
                    </a:p>
                    <a:p>
                      <a:pPr marL="342900" indent="-342900" rtl="1">
                        <a:buFont typeface="+mj-lt"/>
                        <a:buAutoNum type="alphaUcPeriod"/>
                      </a:pPr>
                      <a:r>
                        <a:rPr lang="ar-SA" sz="1500" b="0" kern="1200" dirty="0">
                          <a:solidFill>
                            <a:schemeClr val="tx1"/>
                          </a:solidFill>
                          <a:effectLst/>
                          <a:latin typeface="+mn-lt"/>
                          <a:ea typeface="+mn-ea"/>
                          <a:cs typeface="+mn-cs"/>
                        </a:rPr>
                        <a:t>4 سبتمبر، عندما أُغلقت المدرسة</a:t>
                      </a:r>
                      <a:r>
                        <a:rPr lang="en-IN" sz="1500" b="0" kern="1200" dirty="0">
                          <a:solidFill>
                            <a:schemeClr val="tx1"/>
                          </a:solidFill>
                          <a:effectLst/>
                          <a:latin typeface="+mn-lt"/>
                          <a:ea typeface="+mn-ea"/>
                          <a:cs typeface="+mn-cs"/>
                        </a:rPr>
                        <a:t>.</a:t>
                      </a:r>
                    </a:p>
                    <a:p>
                      <a:pPr marL="342900" indent="-342900" rtl="1">
                        <a:buFont typeface="+mj-lt"/>
                        <a:buAutoNum type="alphaUcPeriod"/>
                      </a:pPr>
                      <a:r>
                        <a:rPr lang="ar-SA" sz="1500" b="0" kern="1200" dirty="0">
                          <a:solidFill>
                            <a:schemeClr val="tx1"/>
                          </a:solidFill>
                          <a:effectLst/>
                          <a:latin typeface="+mn-lt"/>
                          <a:ea typeface="+mn-ea"/>
                          <a:cs typeface="+mn-cs"/>
                        </a:rPr>
                        <a:t>8 سبتمبر، عندما بدأت الشائعات في مجموعة الواتساب</a:t>
                      </a:r>
                      <a:r>
                        <a:rPr lang="en-IN" sz="1500" b="0" kern="1200" dirty="0">
                          <a:solidFill>
                            <a:schemeClr val="tx1"/>
                          </a:solidFill>
                          <a:effectLst/>
                          <a:latin typeface="+mn-lt"/>
                          <a:ea typeface="+mn-ea"/>
                          <a:cs typeface="+mn-cs"/>
                        </a:rPr>
                        <a:t>.</a:t>
                      </a:r>
                    </a:p>
                    <a:p>
                      <a:pPr marL="342900" indent="-342900">
                        <a:buFont typeface="+mj-lt"/>
                        <a:buAutoNum type="alphaUcPeriod"/>
                      </a:pPr>
                      <a:r>
                        <a:rPr lang="ar-SA" sz="1500" b="0" kern="1200" dirty="0">
                          <a:solidFill>
                            <a:schemeClr val="tx1"/>
                          </a:solidFill>
                          <a:effectLst/>
                          <a:latin typeface="+mn-lt"/>
                          <a:ea typeface="+mn-ea"/>
                          <a:cs typeface="+mn-cs"/>
                        </a:rPr>
                        <a:t>9 سبتمبر، عندما أدخلت جيليان المعلومات للتحقيق</a:t>
                      </a:r>
                      <a:r>
                        <a:rPr lang="en-IN" sz="1500" b="0" kern="1200" dirty="0">
                          <a:solidFill>
                            <a:schemeClr val="tx1"/>
                          </a:solidFill>
                          <a:effectLst/>
                          <a:latin typeface="+mn-lt"/>
                          <a:ea typeface="+mn-ea"/>
                          <a:cs typeface="+mn-cs"/>
                        </a:rPr>
                        <a:t>. </a:t>
                      </a:r>
                      <a:endParaRPr lang="ar-001" sz="1500" b="0" dirty="0">
                        <a:latin typeface="Arial"/>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pPr rtl="1"/>
                      <a:r>
                        <a:rPr lang="ar-SA" sz="1500" kern="1200" dirty="0">
                          <a:solidFill>
                            <a:schemeClr val="tx1"/>
                          </a:solidFill>
                          <a:effectLst/>
                          <a:latin typeface="+mn-lt"/>
                          <a:ea typeface="+mn-ea"/>
                          <a:cs typeface="+mn-cs"/>
                        </a:rPr>
                        <a:t>يجري فريق الصحة العامة في مخيم مايدلون للاجئين بانتظام فحصًا للأمراض الطفيلية عند الاستقبال.عادةً ما يكون معدل النتائج الإيجابية حوالي 3%. غالبًا ما تتعثر هذه العمليات عندما يكون هناك تدفق للوافدين الجدد أو نقص في الإمدادات. وفي إحدى هذه المرات، في 13 أكتوبر، فحصوا العينات من فترة الأيام الثلاثة السابقة.مع هذه الدفعة، شعر فني المختبر بالقلق من أن معدل النتائج الإيجابية ارتفع إلى 8%. أبلغ مشرفه. أرسل المشرف استفسارًا لفريق الاستقبال في 14 أكتوبر. رد فريق الاستقبال في 15 أكتوبر لإبلاغ المشرف بأنهم يعلمون بوصول مجموعة من اللاجئين من منطقة معروفة بانتشار عدوى طفيلية. وقد عالجوا جميع أفراد تلك المجموعة بشكل استباقي. ثم أعادوا فحص جزء من المجموعة، وكانت نتائجهم جميعًا سلبية. في 16 أكتوبر، كتب المشرف تقريرًا عن الوضع لتسجيل الأحداث وتوثيق مستوى تقييم المخاطر المنخفض</a:t>
                      </a:r>
                      <a:r>
                        <a:rPr lang="en-IN" sz="1500" kern="1200" dirty="0">
                          <a:solidFill>
                            <a:schemeClr val="tx1"/>
                          </a:solidFill>
                          <a:effectLst/>
                          <a:latin typeface="+mn-lt"/>
                          <a:ea typeface="+mn-ea"/>
                          <a:cs typeface="+mn-cs"/>
                        </a:rPr>
                        <a:t>.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indent="0">
                        <a:buFontTx/>
                        <a:buNone/>
                      </a:pPr>
                      <a:r>
                        <a:rPr lang="ar-001" sz="1500" b="1" dirty="0">
                          <a:latin typeface="Arial"/>
                          <a:cs typeface="Arial"/>
                        </a:rPr>
                        <a:t>ما تاريخ إتمام إجراءات الاستجابة المبكرة؟</a:t>
                      </a:r>
                    </a:p>
                    <a:p>
                      <a:pPr marL="342900" indent="-342900" rtl="1">
                        <a:buFont typeface="+mj-lt"/>
                        <a:buAutoNum type="alphaUcPeriod"/>
                      </a:pPr>
                      <a:r>
                        <a:rPr lang="ar-SA" sz="1500" kern="1200" dirty="0">
                          <a:solidFill>
                            <a:schemeClr val="tx1"/>
                          </a:solidFill>
                          <a:effectLst/>
                          <a:latin typeface="+mn-lt"/>
                          <a:ea typeface="+mn-ea"/>
                          <a:cs typeface="+mn-cs"/>
                        </a:rPr>
                        <a:t>13 أكتوبر، عندما أبلغ فني المختبر مشرفه.</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14 أكتوبر، عندما تم إرسال الاستفسار لفريق الاستقبال. </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15 أكتوبر، عندما رد فريق الاستقبال. </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16 أكتوبر، عندما نُشر تقرير الوضع، واعتُبر مستوى التقييم منخفضًا.</a:t>
                      </a:r>
                      <a:endParaRPr lang="en-IN" sz="1500" kern="1200" dirty="0">
                        <a:solidFill>
                          <a:schemeClr val="tx1"/>
                        </a:solidFill>
                        <a:effectLst/>
                        <a:latin typeface="+mn-lt"/>
                        <a:ea typeface="+mn-ea"/>
                        <a:cs typeface="+mn-cs"/>
                      </a:endParaRPr>
                    </a:p>
                    <a:p>
                      <a:pPr marL="342900" indent="-342900" rtl="1">
                        <a:buFont typeface="+mj-lt"/>
                        <a:buAutoNum type="alphaUcPeriod"/>
                      </a:pPr>
                      <a:r>
                        <a:rPr lang="ar-SA" sz="1500" kern="1200" dirty="0">
                          <a:solidFill>
                            <a:schemeClr val="tx1"/>
                          </a:solidFill>
                          <a:effectLst/>
                          <a:latin typeface="+mn-lt"/>
                          <a:ea typeface="+mn-ea"/>
                          <a:cs typeface="+mn-cs"/>
                        </a:rPr>
                        <a:t>لا يوجد تاريخ محدد لعدم وجود تحقيق أو رد رسمي. </a:t>
                      </a:r>
                      <a:endParaRPr lang="en-IN" sz="1500" kern="1200" dirty="0">
                        <a:solidFill>
                          <a:schemeClr val="tx1"/>
                        </a:solidFill>
                        <a:effectLst/>
                        <a:latin typeface="+mn-lt"/>
                        <a:ea typeface="+mn-ea"/>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3938907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237446" y="1952168"/>
            <a:ext cx="3467083" cy="2282808"/>
          </a:xfrm>
        </p:spPr>
        <p:txBody>
          <a:bodyPr/>
          <a:lstStyle/>
          <a:p>
            <a:pPr algn="ctr"/>
            <a:r>
              <a:rPr lang="ar-001">
                <a:latin typeface="Arial"/>
                <a:cs typeface="Arial"/>
              </a:rPr>
              <a:t> نقاش ختامي</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7471" y="2409409"/>
            <a:ext cx="6693029" cy="5326145"/>
          </a:xfrm>
        </p:spPr>
        <p:txBody>
          <a:bodyPr vert="horz" lIns="91440" tIns="45720" rIns="91440" bIns="45720" rtlCol="0" anchor="t">
            <a:noAutofit/>
          </a:bodyPr>
          <a:lstStyle/>
          <a:p>
            <a:r>
              <a:rPr lang="ar-001" sz="2400" dirty="0">
                <a:latin typeface="Arial"/>
                <a:cs typeface="Arial"/>
              </a:rPr>
              <a:t>ما الأفكار التي اكتسبتموها من هذا النشاط؟</a:t>
            </a:r>
          </a:p>
          <a:p>
            <a:endParaRPr lang="en-US" sz="2400" dirty="0">
              <a:latin typeface="Arial"/>
              <a:cs typeface="Arial"/>
            </a:endParaRPr>
          </a:p>
          <a:p>
            <a:r>
              <a:rPr lang="ar-001" sz="2400" dirty="0">
                <a:latin typeface="Arial"/>
                <a:cs typeface="Arial"/>
              </a:rPr>
              <a:t>كيف يمكن أن يساعدكم هذا النشاط في دعم/تنفيذ غاية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7471" y="1491918"/>
            <a:ext cx="6693029" cy="400639"/>
          </a:xfrm>
        </p:spPr>
        <p:txBody>
          <a:bodyPr vert="horz" lIns="91440" tIns="45720" rIns="91440" bIns="45720" rtlCol="0" anchor="t">
            <a:noAutofit/>
          </a:bodyPr>
          <a:lstStyle/>
          <a:p>
            <a:r>
              <a:rPr lang="ar-001" sz="2200" dirty="0">
                <a:latin typeface="Arial"/>
                <a:cs typeface="Arial"/>
              </a:rPr>
              <a:t>أسئلة لتحفيز الحوار:</a:t>
            </a:r>
          </a:p>
        </p:txBody>
      </p:sp>
      <p:pic>
        <p:nvPicPr>
          <p:cNvPr id="3" name="Picture 2" descr="A light bulb in a circle&#10;&#10;AI-generated content may be incorrect.">
            <a:extLst>
              <a:ext uri="{FF2B5EF4-FFF2-40B4-BE49-F238E27FC236}">
                <a16:creationId xmlns:a16="http://schemas.microsoft.com/office/drawing/2014/main" id="{79B42DE6-8263-1E01-0DC8-AC4E58E7B214}"/>
              </a:ext>
            </a:extLst>
          </p:cNvPr>
          <p:cNvPicPr>
            <a:picLocks noChangeAspect="1"/>
          </p:cNvPicPr>
          <p:nvPr/>
        </p:nvPicPr>
        <p:blipFill>
          <a:blip r:embed="rId3"/>
          <a:stretch>
            <a:fillRect/>
          </a:stretch>
        </p:blipFill>
        <p:spPr>
          <a:xfrm>
            <a:off x="9479360" y="2414937"/>
            <a:ext cx="977362" cy="977685"/>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5330875" y="1713589"/>
            <a:ext cx="5157787" cy="823912"/>
          </a:xfrm>
        </p:spPr>
        <p:txBody>
          <a:bodyPr/>
          <a:lstStyle/>
          <a:p>
            <a:r>
              <a:rPr lang="ar-001" u="sng" dirty="0">
                <a:latin typeface="Arial"/>
                <a:cs typeface="Arial"/>
              </a:rPr>
              <a:t>لا تفعل</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7579710" y="2505075"/>
            <a:ext cx="3600634" cy="3684588"/>
          </a:xfrm>
        </p:spPr>
        <p:txBody>
          <a:bodyPr vert="horz" lIns="91440" tIns="45720" rIns="91440" bIns="45720" rtlCol="0" anchor="t">
            <a:noAutofit/>
          </a:bodyPr>
          <a:lstStyle/>
          <a:p>
            <a:pPr marL="0" indent="0">
              <a:buNone/>
            </a:pPr>
            <a:endParaRPr lang="en-US" sz="1200" dirty="0"/>
          </a:p>
          <a:p>
            <a:pPr marL="0" indent="0">
              <a:buNone/>
            </a:pPr>
            <a:r>
              <a:rPr lang="ar-001" dirty="0">
                <a:latin typeface="Arial"/>
                <a:cs typeface="Arial"/>
              </a:rPr>
              <a:t>تجاهل السرديات التي تحدد العوائق والعوامل الممكّنة</a:t>
            </a:r>
          </a:p>
          <a:p>
            <a:pPr marL="0" indent="0">
              <a:buNone/>
            </a:pPr>
            <a:endParaRPr lang="en-US" sz="1000" dirty="0">
              <a:cs typeface="Arial"/>
            </a:endParaRPr>
          </a:p>
          <a:p>
            <a:pPr marL="0" indent="0">
              <a:buNone/>
            </a:pPr>
            <a:r>
              <a:rPr lang="ar-001" dirty="0">
                <a:latin typeface="Arial"/>
                <a:cs typeface="Arial"/>
              </a:rPr>
              <a:t>التركيز المفرط على أرقام محددة لغاية 7-1-7</a:t>
            </a:r>
          </a:p>
          <a:p>
            <a:pPr marL="0" indent="0">
              <a:buNone/>
            </a:pPr>
            <a:endParaRPr lang="en-US" sz="1000" dirty="0"/>
          </a:p>
          <a:p>
            <a:pPr marL="0" indent="0">
              <a:buNone/>
            </a:pPr>
            <a:r>
              <a:rPr lang="ar-001" dirty="0">
                <a:latin typeface="Arial"/>
                <a:cs typeface="Arial"/>
              </a:rPr>
              <a:t>التركيز على الرصد فقط أو الإبلاغ فقط أو الاستجابة المبكرة فقط</a:t>
            </a:r>
          </a:p>
          <a:p>
            <a:pPr marL="0" indent="0">
              <a:buNone/>
            </a:pPr>
            <a:endParaRPr lang="en-US" dirty="0"/>
          </a:p>
          <a:p>
            <a:pPr marL="0" indent="0">
              <a:buNone/>
            </a:pPr>
            <a:endParaRPr lang="en-US" dirty="0"/>
          </a:p>
        </p:txBody>
      </p:sp>
      <p:sp>
        <p:nvSpPr>
          <p:cNvPr id="5" name="Text Placeholder 4">
            <a:extLst>
              <a:ext uri="{FF2B5EF4-FFF2-40B4-BE49-F238E27FC236}">
                <a16:creationId xmlns:a16="http://schemas.microsoft.com/office/drawing/2014/main" id="{7FB246AE-52A7-26C6-7FEA-7F99C71A202D}"/>
              </a:ext>
            </a:extLst>
          </p:cNvPr>
          <p:cNvSpPr>
            <a:spLocks noGrp="1"/>
          </p:cNvSpPr>
          <p:nvPr>
            <p:ph type="body" sz="quarter" idx="3"/>
          </p:nvPr>
        </p:nvSpPr>
        <p:spPr>
          <a:xfrm>
            <a:off x="19788" y="1676024"/>
            <a:ext cx="5183188" cy="823912"/>
          </a:xfrm>
        </p:spPr>
        <p:txBody>
          <a:bodyPr/>
          <a:lstStyle/>
          <a:p>
            <a:r>
              <a:rPr lang="ar-001" u="sng" dirty="0"/>
              <a:t>افعل</a:t>
            </a:r>
          </a:p>
        </p:txBody>
      </p:sp>
      <p:sp>
        <p:nvSpPr>
          <p:cNvPr id="6" name="Content Placeholder 5">
            <a:extLst>
              <a:ext uri="{FF2B5EF4-FFF2-40B4-BE49-F238E27FC236}">
                <a16:creationId xmlns:a16="http://schemas.microsoft.com/office/drawing/2014/main" id="{FFD4FA7A-06CF-7D00-5B08-6FC7E49FCDAC}"/>
              </a:ext>
            </a:extLst>
          </p:cNvPr>
          <p:cNvSpPr>
            <a:spLocks noGrp="1"/>
          </p:cNvSpPr>
          <p:nvPr>
            <p:ph sz="quarter" idx="4"/>
          </p:nvPr>
        </p:nvSpPr>
        <p:spPr>
          <a:xfrm>
            <a:off x="339180" y="2499936"/>
            <a:ext cx="5484827" cy="3630927"/>
          </a:xfrm>
        </p:spPr>
        <p:txBody>
          <a:bodyPr vert="horz" lIns="91440" tIns="45720" rIns="91440" bIns="45720" rtlCol="0" anchor="t">
            <a:noAutofit/>
          </a:bodyPr>
          <a:lstStyle/>
          <a:p>
            <a:pPr marL="0" indent="0">
              <a:buNone/>
            </a:pPr>
            <a:endParaRPr lang="en-US" sz="1200" dirty="0"/>
          </a:p>
          <a:p>
            <a:pPr marL="0" indent="0">
              <a:buNone/>
            </a:pPr>
            <a:r>
              <a:rPr lang="ar-001" dirty="0">
                <a:latin typeface="Arial"/>
                <a:cs typeface="Arial"/>
              </a:rPr>
              <a:t>جمع معلومات عن العوائق/العوامل الممكّنة من الأشخاص الذين لديهم </a:t>
            </a:r>
            <a:r>
              <a:rPr lang="ar-001" u="sng" dirty="0">
                <a:latin typeface="Arial"/>
                <a:cs typeface="Arial"/>
              </a:rPr>
              <a:t>معرفة "على أرض الواقع"</a:t>
            </a:r>
            <a:r>
              <a:rPr lang="ar-001" dirty="0">
                <a:latin typeface="Arial"/>
                <a:cs typeface="Arial"/>
              </a:rPr>
              <a:t> لكل مرحلة من مراحل غاية 7-1-7</a:t>
            </a:r>
          </a:p>
          <a:p>
            <a:pPr marL="0" indent="0">
              <a:buNone/>
            </a:pPr>
            <a:endParaRPr lang="en-US" sz="800" dirty="0"/>
          </a:p>
          <a:p>
            <a:pPr marL="0" indent="0">
              <a:buNone/>
            </a:pPr>
            <a:r>
              <a:rPr lang="ar-001" dirty="0">
                <a:latin typeface="Arial"/>
                <a:cs typeface="Arial"/>
              </a:rPr>
              <a:t> التعامل مع كل تفشي مرض كفرصة لتحسين الأداء</a:t>
            </a:r>
          </a:p>
          <a:p>
            <a:pPr marL="0" indent="0">
              <a:buNone/>
            </a:pPr>
            <a:endParaRPr lang="en-US" sz="1000" dirty="0">
              <a:cs typeface="Arial"/>
            </a:endParaRPr>
          </a:p>
          <a:p>
            <a:pPr marL="0" indent="0">
              <a:buNone/>
            </a:pPr>
            <a:r>
              <a:rPr lang="ar-001" dirty="0">
                <a:latin typeface="Arial"/>
                <a:cs typeface="Arial"/>
              </a:rPr>
              <a:t>التأكد من أن النظم تعمل على جمع بيانات عالية الجودة خلال جميع المراحل الثلاث</a:t>
            </a:r>
          </a:p>
        </p:txBody>
      </p:sp>
      <p:sp>
        <p:nvSpPr>
          <p:cNvPr id="9" name="Right Arrow 8">
            <a:extLst>
              <a:ext uri="{FF2B5EF4-FFF2-40B4-BE49-F238E27FC236}">
                <a16:creationId xmlns:a16="http://schemas.microsoft.com/office/drawing/2014/main" id="{7D3B6155-9EBB-B2F0-AFB7-A31C2A1A3D94}"/>
              </a:ext>
            </a:extLst>
          </p:cNvPr>
          <p:cNvSpPr/>
          <p:nvPr/>
        </p:nvSpPr>
        <p:spPr>
          <a:xfrm flipH="1">
            <a:off x="6301214" y="2728279"/>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ight Arrow 9">
            <a:extLst>
              <a:ext uri="{FF2B5EF4-FFF2-40B4-BE49-F238E27FC236}">
                <a16:creationId xmlns:a16="http://schemas.microsoft.com/office/drawing/2014/main" id="{E6B84352-BFB1-3F10-8A33-A9D5A8EE51E7}"/>
              </a:ext>
            </a:extLst>
          </p:cNvPr>
          <p:cNvSpPr/>
          <p:nvPr/>
        </p:nvSpPr>
        <p:spPr>
          <a:xfrm flipH="1">
            <a:off x="6301214" y="3879216"/>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ight Arrow 10">
            <a:extLst>
              <a:ext uri="{FF2B5EF4-FFF2-40B4-BE49-F238E27FC236}">
                <a16:creationId xmlns:a16="http://schemas.microsoft.com/office/drawing/2014/main" id="{FF367520-E9B3-93AC-A590-A976D167D86B}"/>
              </a:ext>
            </a:extLst>
          </p:cNvPr>
          <p:cNvSpPr/>
          <p:nvPr/>
        </p:nvSpPr>
        <p:spPr>
          <a:xfrm flipH="1">
            <a:off x="6301214" y="5072222"/>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Graphic 22" descr="Sunglasses face outline outline">
            <a:extLst>
              <a:ext uri="{FF2B5EF4-FFF2-40B4-BE49-F238E27FC236}">
                <a16:creationId xmlns:a16="http://schemas.microsoft.com/office/drawing/2014/main" id="{9F6F006D-16E2-67E9-EA23-F8C677F2B6B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85223" y="1958801"/>
            <a:ext cx="638784" cy="644188"/>
          </a:xfrm>
          <a:prstGeom prst="rect">
            <a:avLst/>
          </a:prstGeom>
        </p:spPr>
      </p:pic>
      <p:pic>
        <p:nvPicPr>
          <p:cNvPr id="25" name="Graphic 24" descr="Sad face outline outline">
            <a:extLst>
              <a:ext uri="{FF2B5EF4-FFF2-40B4-BE49-F238E27FC236}">
                <a16:creationId xmlns:a16="http://schemas.microsoft.com/office/drawing/2014/main" id="{55EF2095-144D-BC7D-20C9-38A3086542C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512409" y="1990962"/>
            <a:ext cx="644188" cy="644188"/>
          </a:xfrm>
          <a:prstGeom prst="rect">
            <a:avLst/>
          </a:prstGeom>
        </p:spPr>
      </p:pic>
      <p:sp>
        <p:nvSpPr>
          <p:cNvPr id="8" name="Rectangle: Rounded Corners 7">
            <a:extLst>
              <a:ext uri="{FF2B5EF4-FFF2-40B4-BE49-F238E27FC236}">
                <a16:creationId xmlns:a16="http://schemas.microsoft.com/office/drawing/2014/main" id="{B419D6FA-F42A-BDDA-CBBC-E69735F76BC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13" name="Oval 12">
            <a:extLst>
              <a:ext uri="{FF2B5EF4-FFF2-40B4-BE49-F238E27FC236}">
                <a16:creationId xmlns:a16="http://schemas.microsoft.com/office/drawing/2014/main" id="{9AC65CFE-B7F3-D4DB-1A49-3815BA3FA8E0}"/>
              </a:ext>
            </a:extLst>
          </p:cNvPr>
          <p:cNvSpPr/>
          <p:nvPr/>
        </p:nvSpPr>
        <p:spPr>
          <a:xfrm>
            <a:off x="11010013"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59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8168292" y="2890022"/>
            <a:ext cx="3467083" cy="539446"/>
          </a:xfrm>
        </p:spPr>
        <p:txBody>
          <a:bodyPr anchor="b">
            <a:normAutofit fontScale="90000"/>
          </a:bodyPr>
          <a:lstStyle/>
          <a:p>
            <a:r>
              <a:rPr lang="ar-SA" dirty="0">
                <a:cs typeface="+mn-cs"/>
              </a:rPr>
              <a:t>استراحة لمدة 15 دقيقة</a:t>
            </a:r>
            <a:endParaRPr lang="en-IN" dirty="0">
              <a:cs typeface="+mn-cs"/>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772649" y="2051772"/>
            <a:ext cx="6502120" cy="3236418"/>
          </a:xfrm>
        </p:spPr>
        <p:txBody>
          <a:bodyPr vert="horz" lIns="91440" tIns="45720" rIns="91440" bIns="45720" rtlCol="0" anchor="t">
            <a:noAutofit/>
          </a:bodyPr>
          <a:lstStyle/>
          <a:p>
            <a:pPr marL="0" indent="0">
              <a:buNone/>
            </a:pPr>
            <a:r>
              <a:rPr lang="ar-001" sz="3200" b="1" dirty="0">
                <a:solidFill>
                  <a:schemeClr val="tx2"/>
                </a:solidFill>
                <a:latin typeface="Arial"/>
                <a:cs typeface="Arial"/>
              </a:rPr>
              <a:t>هل لديك أسئلة؟ أضفها إلى لوحة طرح الأفكار والأسئلة</a:t>
            </a:r>
          </a:p>
          <a:p>
            <a:pPr marL="0" indent="0">
              <a:buNone/>
            </a:pPr>
            <a:endParaRPr lang="en-US" sz="2800" dirty="0">
              <a:latin typeface="Arial"/>
              <a:cs typeface="Arial"/>
            </a:endParaRPr>
          </a:p>
          <a:p>
            <a:pPr marL="0" inden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ar-001" dirty="0"/>
              <a:t> إن استخدام غاية 7-1-7 بسيط وتكراري</a:t>
            </a:r>
          </a:p>
        </p:txBody>
      </p:sp>
      <p:sp>
        <p:nvSpPr>
          <p:cNvPr id="49" name="Rectangle: Rounded Corners 48">
            <a:extLst>
              <a:ext uri="{FF2B5EF4-FFF2-40B4-BE49-F238E27FC236}">
                <a16:creationId xmlns:a16="http://schemas.microsoft.com/office/drawing/2014/main" id="{9B41349D-1E1F-3D7E-F8E6-305618004A79}"/>
              </a:ext>
            </a:extLst>
          </p:cNvPr>
          <p:cNvSpPr/>
          <p:nvPr/>
        </p:nvSpPr>
        <p:spPr>
          <a:xfrm>
            <a:off x="2645489"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51" name="Oval 50">
            <a:extLst>
              <a:ext uri="{FF2B5EF4-FFF2-40B4-BE49-F238E27FC236}">
                <a16:creationId xmlns:a16="http://schemas.microsoft.com/office/drawing/2014/main" id="{C27AFCB0-44B5-AB66-E1D9-97E269993E16}"/>
              </a:ext>
            </a:extLst>
          </p:cNvPr>
          <p:cNvSpPr/>
          <p:nvPr/>
        </p:nvSpPr>
        <p:spPr>
          <a:xfrm>
            <a:off x="10139523"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E1593F73-90E4-8218-B800-869949FF2C3C}"/>
              </a:ext>
            </a:extLst>
          </p:cNvPr>
          <p:cNvSpPr/>
          <p:nvPr/>
        </p:nvSpPr>
        <p:spPr>
          <a:xfrm>
            <a:off x="2478492"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b="1">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55" name="Oval 54">
            <a:extLst>
              <a:ext uri="{FF2B5EF4-FFF2-40B4-BE49-F238E27FC236}">
                <a16:creationId xmlns:a16="http://schemas.microsoft.com/office/drawing/2014/main" id="{C6048F29-7D03-D889-A644-1A25353FFEFB}"/>
              </a:ext>
            </a:extLst>
          </p:cNvPr>
          <p:cNvSpPr/>
          <p:nvPr/>
        </p:nvSpPr>
        <p:spPr>
          <a:xfrm>
            <a:off x="9865203"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4B917380-C961-DFC8-9FB2-3D0D6448B322}"/>
              </a:ext>
            </a:extLst>
          </p:cNvPr>
          <p:cNvSpPr/>
          <p:nvPr/>
        </p:nvSpPr>
        <p:spPr>
          <a:xfrm>
            <a:off x="2021292" y="3137262"/>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59" name="Oval 58">
            <a:extLst>
              <a:ext uri="{FF2B5EF4-FFF2-40B4-BE49-F238E27FC236}">
                <a16:creationId xmlns:a16="http://schemas.microsoft.com/office/drawing/2014/main" id="{D62017A5-4A39-C607-5AFB-E71456FCB407}"/>
              </a:ext>
            </a:extLst>
          </p:cNvPr>
          <p:cNvSpPr/>
          <p:nvPr/>
        </p:nvSpPr>
        <p:spPr>
          <a:xfrm>
            <a:off x="9408003" y="3141768"/>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E18CE4FA-4554-EB3E-AABE-E47027C04A1E}"/>
              </a:ext>
            </a:extLst>
          </p:cNvPr>
          <p:cNvSpPr/>
          <p:nvPr/>
        </p:nvSpPr>
        <p:spPr>
          <a:xfrm>
            <a:off x="1553932" y="3983967"/>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63" name="Oval 62">
            <a:extLst>
              <a:ext uri="{FF2B5EF4-FFF2-40B4-BE49-F238E27FC236}">
                <a16:creationId xmlns:a16="http://schemas.microsoft.com/office/drawing/2014/main" id="{49012F4F-6552-AE7E-D94F-7E3958C074B6}"/>
              </a:ext>
            </a:extLst>
          </p:cNvPr>
          <p:cNvSpPr/>
          <p:nvPr/>
        </p:nvSpPr>
        <p:spPr>
          <a:xfrm>
            <a:off x="8940643" y="3987720"/>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9E3CDD74-45F4-5D49-0E04-B6E639DF5DF4}"/>
              </a:ext>
            </a:extLst>
          </p:cNvPr>
          <p:cNvSpPr/>
          <p:nvPr/>
        </p:nvSpPr>
        <p:spPr>
          <a:xfrm>
            <a:off x="1015452" y="4828793"/>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67" name="Oval 66">
            <a:extLst>
              <a:ext uri="{FF2B5EF4-FFF2-40B4-BE49-F238E27FC236}">
                <a16:creationId xmlns:a16="http://schemas.microsoft.com/office/drawing/2014/main" id="{116E9233-3426-2C0D-808C-2123584B9FF1}"/>
              </a:ext>
            </a:extLst>
          </p:cNvPr>
          <p:cNvSpPr/>
          <p:nvPr/>
        </p:nvSpPr>
        <p:spPr>
          <a:xfrm>
            <a:off x="8402163" y="4832546"/>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6801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CBD383BB-5EFB-FFD8-4399-4E5B856A94A9}"/>
              </a:ext>
            </a:extLst>
          </p:cNvPr>
          <p:cNvSpPr/>
          <p:nvPr/>
        </p:nvSpPr>
        <p:spPr>
          <a:xfrm>
            <a:off x="651623" y="2185392"/>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076598F7-285D-0724-54C0-E3B3AAEB0769}"/>
              </a:ext>
            </a:extLst>
          </p:cNvPr>
          <p:cNvSpPr/>
          <p:nvPr/>
        </p:nvSpPr>
        <p:spPr>
          <a:xfrm>
            <a:off x="6493045" y="23407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عوائق غاية 7-1-7 </a:t>
            </a:r>
            <a:r>
              <a:rPr lang="ar-SA" sz="2000" dirty="0">
                <a:solidFill>
                  <a:srgbClr val="384D56"/>
                </a:solidFill>
              </a:rPr>
              <a:t>هي العقبات والتحديات الأخرى التي تؤخر أنشطة الرصد أو الإبلاغ أو الاستجابة المبكرة.</a:t>
            </a:r>
            <a:endParaRPr lang="en-IN" sz="2000" dirty="0">
              <a:solidFill>
                <a:srgbClr val="384D56"/>
              </a:solidFill>
            </a:endParaRPr>
          </a:p>
        </p:txBody>
      </p:sp>
      <p:sp>
        <p:nvSpPr>
          <p:cNvPr id="14" name="Rounded Rectangle 13">
            <a:extLst>
              <a:ext uri="{FF2B5EF4-FFF2-40B4-BE49-F238E27FC236}">
                <a16:creationId xmlns:a16="http://schemas.microsoft.com/office/drawing/2014/main" id="{7F5AD2B0-F3A9-D63C-A47B-2B42E52C3582}"/>
              </a:ext>
            </a:extLst>
          </p:cNvPr>
          <p:cNvSpPr/>
          <p:nvPr/>
        </p:nvSpPr>
        <p:spPr>
          <a:xfrm>
            <a:off x="1081783" y="23408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عوامل غاية 7-1-7 الممكنة </a:t>
            </a:r>
            <a:r>
              <a:rPr lang="ar-SA" sz="2000" dirty="0">
                <a:solidFill>
                  <a:srgbClr val="384D56"/>
                </a:solidFill>
              </a:rPr>
              <a:t>هي العمليات أو الأنظمة أو العلاقات أو العوامل الأخرى التي تسهل الأنشطة الفورية المتعلقة بالرصد والإبلاغ والاستجابة المبكرة</a:t>
            </a:r>
            <a:r>
              <a:rPr lang="en-IN" sz="2000" dirty="0">
                <a:solidFill>
                  <a:srgbClr val="384D56"/>
                </a:solidFill>
              </a:rPr>
              <a:t>.</a:t>
            </a:r>
          </a:p>
        </p:txBody>
      </p:sp>
      <p:cxnSp>
        <p:nvCxnSpPr>
          <p:cNvPr id="25" name="Straight Connector 24">
            <a:extLst>
              <a:ext uri="{FF2B5EF4-FFF2-40B4-BE49-F238E27FC236}">
                <a16:creationId xmlns:a16="http://schemas.microsoft.com/office/drawing/2014/main" id="{05FCE6CC-8BB3-380B-19FB-7A07A9F0CE82}"/>
              </a:ext>
            </a:extLst>
          </p:cNvPr>
          <p:cNvCxnSpPr/>
          <p:nvPr/>
        </p:nvCxnSpPr>
        <p:spPr>
          <a:xfrm>
            <a:off x="6304895" y="2303451"/>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8CDD3EA-AF20-FCAF-BDFD-B2FA6E7D8E87}"/>
              </a:ext>
            </a:extLst>
          </p:cNvPr>
          <p:cNvSpPr txBox="1"/>
          <p:nvPr/>
        </p:nvSpPr>
        <p:spPr>
          <a:xfrm>
            <a:off x="1140006" y="5061789"/>
            <a:ext cx="10248099" cy="461665"/>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a:ln>
                  <a:noFill/>
                </a:ln>
                <a:solidFill>
                  <a:srgbClr val="3BB041"/>
                </a:solidFill>
                <a:effectLst/>
                <a:uLnTx/>
                <a:uFillTx/>
                <a:latin typeface="Arial"/>
                <a:ea typeface="+mn-ea"/>
                <a:cs typeface="Arial"/>
              </a:rPr>
              <a:t>قد تكون العوائق والعوامل الممكّنة فنية أو تشغيلية أو سياسية.</a:t>
            </a:r>
          </a:p>
        </p:txBody>
      </p:sp>
      <p:sp>
        <p:nvSpPr>
          <p:cNvPr id="5" name="Rectangle: Rounded Corners 4">
            <a:extLst>
              <a:ext uri="{FF2B5EF4-FFF2-40B4-BE49-F238E27FC236}">
                <a16:creationId xmlns:a16="http://schemas.microsoft.com/office/drawing/2014/main" id="{7E7072FA-16D4-7E06-5092-C11F17680787}"/>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dirty="0">
                <a:solidFill>
                  <a:schemeClr val="bg1"/>
                </a:solidFill>
                <a:latin typeface="Arial" panose="020B0604020202020204" pitchFamily="34" charset="0"/>
                <a:ea typeface="+mn-lt"/>
                <a:cs typeface="Arial" panose="020B0604020202020204" pitchFamily="34" charset="0"/>
              </a:rPr>
              <a:t>  </a:t>
            </a:r>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7" name="Oval 6">
            <a:extLst>
              <a:ext uri="{FF2B5EF4-FFF2-40B4-BE49-F238E27FC236}">
                <a16:creationId xmlns:a16="http://schemas.microsoft.com/office/drawing/2014/main" id="{7CDB2CD3-B306-C35B-F1F5-ECF037A5F1BF}"/>
              </a:ext>
            </a:extLst>
          </p:cNvPr>
          <p:cNvSpPr/>
          <p:nvPr/>
        </p:nvSpPr>
        <p:spPr>
          <a:xfrm>
            <a:off x="10616960"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74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52CFC-1442-6D09-68DE-53263964126E}"/>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8936C52-3327-A5CE-BE16-2943FF391B1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760274" y="2215337"/>
            <a:ext cx="2748437" cy="2735521"/>
          </a:xfrm>
          <a:prstGeom prst="rect">
            <a:avLst/>
          </a:prstGeom>
        </p:spPr>
      </p:pic>
      <p:sp>
        <p:nvSpPr>
          <p:cNvPr id="12" name="Rounded Rectangle 11">
            <a:extLst>
              <a:ext uri="{FF2B5EF4-FFF2-40B4-BE49-F238E27FC236}">
                <a16:creationId xmlns:a16="http://schemas.microsoft.com/office/drawing/2014/main" id="{3B43D104-DA0D-4C88-4016-A996301BF057}"/>
              </a:ext>
            </a:extLst>
          </p:cNvPr>
          <p:cNvSpPr/>
          <p:nvPr/>
        </p:nvSpPr>
        <p:spPr>
          <a:xfrm>
            <a:off x="397998" y="2325191"/>
            <a:ext cx="8513413"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يُعد التحليل الجيد للعوائق أمرًا ضروريًا لتحسين الأداء</a:t>
            </a:r>
          </a:p>
        </p:txBody>
      </p:sp>
      <p:sp>
        <p:nvSpPr>
          <p:cNvPr id="10" name="Rectangle: Rounded Corners 9">
            <a:extLst>
              <a:ext uri="{FF2B5EF4-FFF2-40B4-BE49-F238E27FC236}">
                <a16:creationId xmlns:a16="http://schemas.microsoft.com/office/drawing/2014/main" id="{55F9C2DD-E173-5FFD-3111-B2B9B0D69B2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dirty="0">
                <a:solidFill>
                  <a:schemeClr val="bg1"/>
                </a:solidFill>
                <a:latin typeface="Arial" panose="020B0604020202020204" pitchFamily="34" charset="0"/>
                <a:ea typeface="+mn-lt"/>
                <a:cs typeface="Arial" panose="020B0604020202020204" pitchFamily="34" charset="0"/>
              </a:rPr>
              <a:t>   </a:t>
            </a:r>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13" name="Oval 12">
            <a:extLst>
              <a:ext uri="{FF2B5EF4-FFF2-40B4-BE49-F238E27FC236}">
                <a16:creationId xmlns:a16="http://schemas.microsoft.com/office/drawing/2014/main" id="{B3CCF3A1-0AAA-8001-3CAE-A1AFFE8486C6}"/>
              </a:ext>
            </a:extLst>
          </p:cNvPr>
          <p:cNvSpPr/>
          <p:nvPr/>
        </p:nvSpPr>
        <p:spPr>
          <a:xfrm>
            <a:off x="10614519"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731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1482856" y="129483"/>
            <a:ext cx="10515600" cy="1087808"/>
          </a:xfrm>
        </p:spPr>
        <p:txBody>
          <a:bodyPr/>
          <a:lstStyle/>
          <a:p>
            <a:r>
              <a:rPr lang="ar-SA" dirty="0">
                <a:cs typeface="+mn-cs"/>
              </a:rPr>
              <a:t>تفشي مرض فيروس السودان | أوغندا | 2022</a:t>
            </a:r>
            <a:endParaRPr lang="en-IN" dirty="0">
              <a:cs typeface="+mn-cs"/>
            </a:endParaRPr>
          </a:p>
        </p:txBody>
      </p:sp>
      <p:pic>
        <p:nvPicPr>
          <p:cNvPr id="6" name="Picture 5">
            <a:extLst>
              <a:ext uri="{FF2B5EF4-FFF2-40B4-BE49-F238E27FC236}">
                <a16:creationId xmlns:a16="http://schemas.microsoft.com/office/drawing/2014/main" id="{6FEBF8C5-A419-31B4-71AE-71D70EE74BCB}"/>
              </a:ext>
            </a:extLst>
          </p:cNvPr>
          <p:cNvPicPr>
            <a:picLocks noChangeAspect="1"/>
          </p:cNvPicPr>
          <p:nvPr/>
        </p:nvPicPr>
        <p:blipFill>
          <a:blip r:embed="rId3"/>
          <a:srcRect t="48861" b="5373"/>
          <a:stretch>
            <a:fillRect/>
          </a:stretch>
        </p:blipFill>
        <p:spPr>
          <a:xfrm>
            <a:off x="382096" y="830869"/>
            <a:ext cx="11722355" cy="2450435"/>
          </a:xfrm>
          <a:prstGeom prst="rect">
            <a:avLst/>
          </a:prstGeom>
        </p:spPr>
      </p:pic>
      <p:pic>
        <p:nvPicPr>
          <p:cNvPr id="9" name="Picture 8">
            <a:extLst>
              <a:ext uri="{FF2B5EF4-FFF2-40B4-BE49-F238E27FC236}">
                <a16:creationId xmlns:a16="http://schemas.microsoft.com/office/drawing/2014/main" id="{4FB946AB-F8E1-0811-97E3-F6031778265C}"/>
              </a:ext>
            </a:extLst>
          </p:cNvPr>
          <p:cNvPicPr>
            <a:picLocks noChangeAspect="1"/>
          </p:cNvPicPr>
          <p:nvPr/>
        </p:nvPicPr>
        <p:blipFill>
          <a:blip r:embed="rId4"/>
          <a:srcRect b="23724"/>
          <a:stretch>
            <a:fillRect/>
          </a:stretch>
        </p:blipFill>
        <p:spPr>
          <a:xfrm>
            <a:off x="490666" y="3327400"/>
            <a:ext cx="11507790" cy="2857213"/>
          </a:xfrm>
          <a:prstGeom prst="rect">
            <a:avLst/>
          </a:prstGeom>
        </p:spPr>
      </p:pic>
    </p:spTree>
    <p:extLst>
      <p:ext uri="{BB962C8B-B14F-4D97-AF65-F5344CB8AC3E}">
        <p14:creationId xmlns:p14="http://schemas.microsoft.com/office/powerpoint/2010/main" val="3527422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8341359" y="1508767"/>
            <a:ext cx="3150411" cy="2282808"/>
          </a:xfrm>
        </p:spPr>
        <p:txBody>
          <a:bodyPr anchor="b">
            <a:normAutofit/>
          </a:bodyPr>
          <a:lstStyle/>
          <a:p>
            <a:r>
              <a:rPr lang="ar-001" dirty="0"/>
              <a:t>نظرة عامة على سلسلة التدريب الفني لغاية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627183" y="602764"/>
            <a:ext cx="5207683" cy="6001236"/>
          </a:xfrm>
          <a:noFill/>
        </p:spPr>
        <p:txBody>
          <a:bodyPr vert="horz" lIns="91440" tIns="45720" rIns="91440" bIns="45720" rtlCol="0" anchor="t">
            <a:normAutofit/>
          </a:bodyPr>
          <a:lstStyle/>
          <a:p>
            <a:pPr marL="0" indent="0">
              <a:buNone/>
            </a:pPr>
            <a:r>
              <a:rPr lang="ar-001" b="1" dirty="0">
                <a:solidFill>
                  <a:schemeClr val="tx2"/>
                </a:solidFill>
                <a:latin typeface="Arial"/>
                <a:cs typeface="Arial"/>
              </a:rPr>
              <a:t>اليوم 1</a:t>
            </a:r>
          </a:p>
          <a:p>
            <a:pPr marL="0" indent="0">
              <a:buNone/>
            </a:pPr>
            <a:r>
              <a:rPr lang="ar-SA" dirty="0"/>
              <a:t>مقدمة عن غاية 7-1-7 واستعراضات الإجراءات المبكرة</a:t>
            </a:r>
            <a:endParaRPr lang="ar-001" dirty="0">
              <a:solidFill>
                <a:schemeClr val="tx1"/>
              </a:solidFill>
              <a:latin typeface="Arial"/>
              <a:cs typeface="Arial"/>
            </a:endParaRPr>
          </a:p>
          <a:p>
            <a:pPr marL="0" indent="0">
              <a:buNone/>
            </a:pPr>
            <a:endParaRPr lang="en-US" sz="3600" dirty="0"/>
          </a:p>
          <a:p>
            <a:pPr marL="0" indent="0">
              <a:buNone/>
            </a:pPr>
            <a:r>
              <a:rPr lang="ar-001" b="1" dirty="0">
                <a:solidFill>
                  <a:schemeClr val="tx2"/>
                </a:solidFill>
                <a:latin typeface="Arial"/>
                <a:cs typeface="Arial"/>
              </a:rPr>
              <a:t>اليوم 2</a:t>
            </a:r>
          </a:p>
          <a:p>
            <a:pPr marL="0" indent="0">
              <a:buNone/>
            </a:pPr>
            <a:r>
              <a:rPr lang="ar-SA" dirty="0"/>
              <a:t>استخدام غاية 7-1-7 لتحسين الأداء</a:t>
            </a:r>
            <a:endParaRPr lang="ar-001" dirty="0">
              <a:solidFill>
                <a:schemeClr val="tx1"/>
              </a:solidFill>
              <a:latin typeface="Arial"/>
              <a:cs typeface="Arial"/>
            </a:endParaRPr>
          </a:p>
          <a:p>
            <a:pPr marL="0" indent="0">
              <a:buNone/>
            </a:pPr>
            <a:endParaRPr lang="en-US" sz="2000" b="1" dirty="0"/>
          </a:p>
          <a:p>
            <a:pPr marL="0" indent="0">
              <a:buNone/>
            </a:pPr>
            <a:r>
              <a:rPr lang="ar-001" b="1" dirty="0">
                <a:solidFill>
                  <a:schemeClr val="tx2"/>
                </a:solidFill>
                <a:latin typeface="Arial"/>
                <a:cs typeface="Arial"/>
              </a:rPr>
              <a:t>اليوم 3</a:t>
            </a:r>
          </a:p>
          <a:p>
            <a:pPr marL="0" indent="0">
              <a:buNone/>
            </a:pPr>
            <a:r>
              <a:rPr lang="ar-SA" dirty="0"/>
              <a:t>استخدام غاية 7-1-7 (تابع)</a:t>
            </a:r>
            <a:r>
              <a:rPr lang="en-IN" dirty="0"/>
              <a:t> + </a:t>
            </a:r>
            <a:r>
              <a:rPr lang="ar-SA" dirty="0"/>
              <a:t>اعتماد غاية 7-1-7 للاستخدام الروتيني</a:t>
            </a:r>
            <a:endParaRPr lang="ar-001" dirty="0">
              <a:solidFill>
                <a:schemeClr val="tx1"/>
              </a:solidFill>
              <a:latin typeface="Arial"/>
              <a:cs typeface="Arial"/>
            </a:endParaRPr>
          </a:p>
          <a:p>
            <a:pPr marL="0" indent="0">
              <a:buNone/>
            </a:pPr>
            <a:endParaRPr lang="en-US" dirty="0">
              <a:solidFill>
                <a:schemeClr val="tx1"/>
              </a:solidFill>
              <a:latin typeface="Arial"/>
              <a:cs typeface="Arial"/>
            </a:endParaRPr>
          </a:p>
          <a:p>
            <a:pPr marL="0" indent="0">
              <a:buNone/>
            </a:pPr>
            <a:r>
              <a:rPr lang="ar-001" b="1" dirty="0">
                <a:solidFill>
                  <a:schemeClr val="tx2"/>
                </a:solidFill>
                <a:latin typeface="Arial"/>
                <a:cs typeface="Arial"/>
              </a:rPr>
              <a:t>اليوم 4</a:t>
            </a:r>
          </a:p>
          <a:p>
            <a:pPr marL="0" indent="0">
              <a:buNone/>
            </a:pPr>
            <a:r>
              <a:rPr lang="ar-SA" dirty="0"/>
              <a:t>التخطيط لاعتماد واستخدام غاية</a:t>
            </a:r>
            <a:r>
              <a:rPr lang="en-IN" dirty="0"/>
              <a:t> 7-1-7 + </a:t>
            </a:r>
            <a:r>
              <a:rPr lang="ar-SA" dirty="0"/>
              <a:t>أنشطة إعادة الشرح من المتعلّم + الخطوات التالية</a:t>
            </a:r>
            <a:endParaRPr lang="ar-001" dirty="0">
              <a:solidFill>
                <a:schemeClr val="tx1"/>
              </a:solidFill>
              <a:latin typeface="Arial"/>
              <a:cs typeface="Arial"/>
            </a:endParaRP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627183" y="209921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3612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750BD1F-B7FC-7492-697E-FEF9E4BCAAF6}"/>
              </a:ext>
            </a:extLst>
          </p:cNvPr>
          <p:cNvGrpSpPr/>
          <p:nvPr/>
        </p:nvGrpSpPr>
        <p:grpSpPr>
          <a:xfrm flipH="1">
            <a:off x="2496241" y="2798674"/>
            <a:ext cx="5850398" cy="1074222"/>
            <a:chOff x="3513433" y="2485526"/>
            <a:chExt cx="5850398" cy="911788"/>
          </a:xfrm>
        </p:grpSpPr>
        <p:cxnSp>
          <p:nvCxnSpPr>
            <p:cNvPr id="5" name="Straight Connector 4">
              <a:extLst>
                <a:ext uri="{FF2B5EF4-FFF2-40B4-BE49-F238E27FC236}">
                  <a16:creationId xmlns:a16="http://schemas.microsoft.com/office/drawing/2014/main" id="{0864CF8C-1E62-69F0-BFD1-C2A9D1A74A71}"/>
                </a:ext>
              </a:extLst>
            </p:cNvPr>
            <p:cNvCxnSpPr>
              <a:cxnSpLocks/>
            </p:cNvCxnSpPr>
            <p:nvPr/>
          </p:nvCxnSpPr>
          <p:spPr>
            <a:xfrm>
              <a:off x="3513433" y="2513101"/>
              <a:ext cx="0" cy="884213"/>
            </a:xfrm>
            <a:prstGeom prst="line">
              <a:avLst/>
            </a:prstGeom>
            <a:noFill/>
            <a:ln w="31750" cap="flat" cmpd="sng" algn="ctr">
              <a:solidFill>
                <a:schemeClr val="accent4"/>
              </a:solidFill>
              <a:prstDash val="sysDot"/>
            </a:ln>
            <a:effectLst/>
          </p:spPr>
        </p:cxnSp>
        <p:cxnSp>
          <p:nvCxnSpPr>
            <p:cNvPr id="6" name="Straight Connector 5">
              <a:extLst>
                <a:ext uri="{FF2B5EF4-FFF2-40B4-BE49-F238E27FC236}">
                  <a16:creationId xmlns:a16="http://schemas.microsoft.com/office/drawing/2014/main" id="{E1EAF8E8-C3E8-1F16-B30A-B0161A795184}"/>
                </a:ext>
              </a:extLst>
            </p:cNvPr>
            <p:cNvCxnSpPr>
              <a:cxnSpLocks/>
            </p:cNvCxnSpPr>
            <p:nvPr/>
          </p:nvCxnSpPr>
          <p:spPr>
            <a:xfrm>
              <a:off x="6286004" y="2513101"/>
              <a:ext cx="0" cy="884213"/>
            </a:xfrm>
            <a:prstGeom prst="line">
              <a:avLst/>
            </a:prstGeom>
            <a:noFill/>
            <a:ln w="31750" cap="flat" cmpd="sng" algn="ctr">
              <a:solidFill>
                <a:schemeClr val="accent4"/>
              </a:solidFill>
              <a:prstDash val="sysDot"/>
            </a:ln>
            <a:effectLst/>
          </p:spPr>
        </p:cxnSp>
        <p:cxnSp>
          <p:nvCxnSpPr>
            <p:cNvPr id="7" name="Straight Connector 6">
              <a:extLst>
                <a:ext uri="{FF2B5EF4-FFF2-40B4-BE49-F238E27FC236}">
                  <a16:creationId xmlns:a16="http://schemas.microsoft.com/office/drawing/2014/main" id="{8D729B7D-0023-ADA9-342D-3B53714B4E7F}"/>
                </a:ext>
              </a:extLst>
            </p:cNvPr>
            <p:cNvCxnSpPr>
              <a:cxnSpLocks/>
            </p:cNvCxnSpPr>
            <p:nvPr/>
          </p:nvCxnSpPr>
          <p:spPr>
            <a:xfrm>
              <a:off x="9363831" y="2485526"/>
              <a:ext cx="0" cy="884213"/>
            </a:xfrm>
            <a:prstGeom prst="line">
              <a:avLst/>
            </a:prstGeom>
            <a:noFill/>
            <a:ln w="31750" cap="flat" cmpd="sng" algn="ctr">
              <a:solidFill>
                <a:schemeClr val="accent4"/>
              </a:solidFill>
              <a:prstDash val="sysDot"/>
            </a:ln>
            <a:effectLst/>
          </p:spPr>
        </p:cxnSp>
      </p:grpSp>
      <p:sp>
        <p:nvSpPr>
          <p:cNvPr id="8" name="Rounded Rectangle">
            <a:extLst>
              <a:ext uri="{FF2B5EF4-FFF2-40B4-BE49-F238E27FC236}">
                <a16:creationId xmlns:a16="http://schemas.microsoft.com/office/drawing/2014/main" id="{7D037180-641C-6284-702C-DA816F7C6558}"/>
              </a:ext>
            </a:extLst>
          </p:cNvPr>
          <p:cNvSpPr/>
          <p:nvPr/>
        </p:nvSpPr>
        <p:spPr>
          <a:xfrm flipH="1">
            <a:off x="6709430" y="2120660"/>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9" name="Rounded Rectangle">
            <a:extLst>
              <a:ext uri="{FF2B5EF4-FFF2-40B4-BE49-F238E27FC236}">
                <a16:creationId xmlns:a16="http://schemas.microsoft.com/office/drawing/2014/main" id="{99582A1C-BDC6-47A9-45D1-831F5C9FBE87}"/>
              </a:ext>
            </a:extLst>
          </p:cNvPr>
          <p:cNvSpPr/>
          <p:nvPr/>
        </p:nvSpPr>
        <p:spPr>
          <a:xfrm flipH="1">
            <a:off x="3741661" y="2120660"/>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10" name="Rounded Rectangle">
            <a:extLst>
              <a:ext uri="{FF2B5EF4-FFF2-40B4-BE49-F238E27FC236}">
                <a16:creationId xmlns:a16="http://schemas.microsoft.com/office/drawing/2014/main" id="{9BC9A782-6886-C0EC-257F-15E05503E638}"/>
              </a:ext>
            </a:extLst>
          </p:cNvPr>
          <p:cNvSpPr/>
          <p:nvPr/>
        </p:nvSpPr>
        <p:spPr>
          <a:xfrm flipH="1">
            <a:off x="625631" y="2120660"/>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11" name="Image" descr="Image">
            <a:extLst>
              <a:ext uri="{FF2B5EF4-FFF2-40B4-BE49-F238E27FC236}">
                <a16:creationId xmlns:a16="http://schemas.microsoft.com/office/drawing/2014/main" id="{92D49221-3259-12F7-5F74-A4A087658D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741662" y="2066305"/>
            <a:ext cx="736117" cy="736117"/>
          </a:xfrm>
          <a:prstGeom prst="rect">
            <a:avLst/>
          </a:prstGeom>
          <a:ln w="12700">
            <a:miter lim="400000"/>
          </a:ln>
        </p:spPr>
      </p:pic>
      <p:pic>
        <p:nvPicPr>
          <p:cNvPr id="12" name="Image" descr="Image">
            <a:extLst>
              <a:ext uri="{FF2B5EF4-FFF2-40B4-BE49-F238E27FC236}">
                <a16:creationId xmlns:a16="http://schemas.microsoft.com/office/drawing/2014/main" id="{C4854211-8918-DD82-724E-699F82DDC4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649797" y="2080466"/>
            <a:ext cx="716787" cy="718208"/>
          </a:xfrm>
          <a:prstGeom prst="rect">
            <a:avLst/>
          </a:prstGeom>
          <a:ln w="12700">
            <a:noFill/>
            <a:miter lim="400000"/>
          </a:ln>
        </p:spPr>
      </p:pic>
      <p:pic>
        <p:nvPicPr>
          <p:cNvPr id="13" name="Image" descr="Image">
            <a:extLst>
              <a:ext uri="{FF2B5EF4-FFF2-40B4-BE49-F238E27FC236}">
                <a16:creationId xmlns:a16="http://schemas.microsoft.com/office/drawing/2014/main" id="{13CBF852-CAEA-6C86-720F-012056FF6E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89614" y="2059803"/>
            <a:ext cx="742619" cy="742619"/>
          </a:xfrm>
          <a:prstGeom prst="rect">
            <a:avLst/>
          </a:prstGeom>
          <a:ln w="12700">
            <a:miter lim="400000"/>
          </a:ln>
        </p:spPr>
      </p:pic>
      <p:sp>
        <p:nvSpPr>
          <p:cNvPr id="15" name="Outbreak Emergence">
            <a:extLst>
              <a:ext uri="{FF2B5EF4-FFF2-40B4-BE49-F238E27FC236}">
                <a16:creationId xmlns:a16="http://schemas.microsoft.com/office/drawing/2014/main" id="{D4E6726D-0C5A-A6D4-C63E-DC9E00918FE8}"/>
              </a:ext>
            </a:extLst>
          </p:cNvPr>
          <p:cNvSpPr txBox="1"/>
          <p:nvPr/>
        </p:nvSpPr>
        <p:spPr>
          <a:xfrm flipH="1">
            <a:off x="7348749" y="1128391"/>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ar-001" sz="2000">
                <a:solidFill>
                  <a:schemeClr val="accent2"/>
                </a:solidFill>
                <a:latin typeface="Arial" panose="020B0604020202020204" pitchFamily="34" charset="0"/>
                <a:cs typeface="Arial" panose="020B0604020202020204" pitchFamily="34" charset="0"/>
              </a:rPr>
              <a:t>الرصد</a:t>
            </a:r>
          </a:p>
          <a:p>
            <a:pPr algn="ctr" defTabSz="914446">
              <a:defRPr/>
            </a:pPr>
            <a:r>
              <a:rPr lang="ar-001" sz="1600">
                <a:solidFill>
                  <a:schemeClr val="accent2"/>
                </a:solidFill>
                <a:latin typeface="Arial" panose="020B0604020202020204" pitchFamily="34" charset="0"/>
                <a:cs typeface="Arial" panose="020B0604020202020204" pitchFamily="34" charset="0"/>
              </a:rPr>
              <a:t>الغاية: 7 أيام</a:t>
            </a:r>
            <a:br>
              <a:rPr lang="ar-001" sz="1600">
                <a:solidFill>
                  <a:schemeClr val="accent2"/>
                </a:solidFill>
                <a:latin typeface="Arial" panose="020B0604020202020204" pitchFamily="34" charset="0"/>
                <a:cs typeface="Arial" panose="020B0604020202020204" pitchFamily="34" charset="0"/>
              </a:rPr>
            </a:br>
            <a:endParaRPr lang="ar-001" sz="1600">
              <a:solidFill>
                <a:schemeClr val="accent2"/>
              </a:solidFill>
              <a:latin typeface="Arial" panose="020B0604020202020204" pitchFamily="34" charset="0"/>
              <a:cs typeface="Arial" panose="020B0604020202020204" pitchFamily="34" charset="0"/>
            </a:endParaRPr>
          </a:p>
        </p:txBody>
      </p:sp>
      <p:sp>
        <p:nvSpPr>
          <p:cNvPr id="16" name="Outbreak Emergence">
            <a:extLst>
              <a:ext uri="{FF2B5EF4-FFF2-40B4-BE49-F238E27FC236}">
                <a16:creationId xmlns:a16="http://schemas.microsoft.com/office/drawing/2014/main" id="{AB87B0BC-7C16-B6E5-F017-FC6CC335B924}"/>
              </a:ext>
            </a:extLst>
          </p:cNvPr>
          <p:cNvSpPr txBox="1"/>
          <p:nvPr/>
        </p:nvSpPr>
        <p:spPr>
          <a:xfrm flipH="1">
            <a:off x="4653475" y="1128391"/>
            <a:ext cx="144110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ar-001" sz="1600">
                <a:solidFill>
                  <a:schemeClr val="accent3"/>
                </a:solidFill>
                <a:latin typeface="Arial" panose="020B0604020202020204" pitchFamily="34" charset="0"/>
                <a:cs typeface="Arial" panose="020B0604020202020204" pitchFamily="34" charset="0"/>
              </a:rPr>
            </a:br>
            <a:r>
              <a:rPr lang="ar-001" sz="2000">
                <a:solidFill>
                  <a:schemeClr val="accent3"/>
                </a:solidFill>
                <a:latin typeface="Arial" panose="020B0604020202020204" pitchFamily="34" charset="0"/>
                <a:cs typeface="Arial" panose="020B0604020202020204" pitchFamily="34" charset="0"/>
              </a:rPr>
              <a:t>الإبلاغ</a:t>
            </a:r>
          </a:p>
          <a:p>
            <a:pPr algn="ctr" defTabSz="914446">
              <a:defRPr/>
            </a:pPr>
            <a:r>
              <a:rPr lang="ar-001" sz="1600">
                <a:solidFill>
                  <a:schemeClr val="accent3"/>
                </a:solidFill>
                <a:latin typeface="Arial" panose="020B0604020202020204" pitchFamily="34" charset="0"/>
                <a:cs typeface="Arial" panose="020B0604020202020204" pitchFamily="34" charset="0"/>
              </a:rPr>
              <a:t>الغاية: يوم واحد</a:t>
            </a:r>
            <a:br>
              <a:rPr lang="ar-001" sz="1600">
                <a:solidFill>
                  <a:schemeClr val="accent3"/>
                </a:solidFill>
                <a:latin typeface="Arial" panose="020B0604020202020204" pitchFamily="34" charset="0"/>
                <a:cs typeface="Arial" panose="020B0604020202020204" pitchFamily="34" charset="0"/>
              </a:rPr>
            </a:br>
            <a:endParaRPr lang="ar-001" sz="1600">
              <a:solidFill>
                <a:schemeClr val="accent3"/>
              </a:solidFill>
              <a:latin typeface="Arial" panose="020B0604020202020204" pitchFamily="34" charset="0"/>
              <a:cs typeface="Arial" panose="020B0604020202020204" pitchFamily="34" charset="0"/>
            </a:endParaRPr>
          </a:p>
        </p:txBody>
      </p:sp>
      <p:sp>
        <p:nvSpPr>
          <p:cNvPr id="17" name="Outbreak Emergence">
            <a:extLst>
              <a:ext uri="{FF2B5EF4-FFF2-40B4-BE49-F238E27FC236}">
                <a16:creationId xmlns:a16="http://schemas.microsoft.com/office/drawing/2014/main" id="{E1132EE8-60FE-BDCD-27E9-997D44212D79}"/>
              </a:ext>
            </a:extLst>
          </p:cNvPr>
          <p:cNvSpPr txBox="1"/>
          <p:nvPr/>
        </p:nvSpPr>
        <p:spPr>
          <a:xfrm flipH="1">
            <a:off x="1710688" y="1128391"/>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ar-001" sz="1600">
                <a:solidFill>
                  <a:schemeClr val="accent1"/>
                </a:solidFill>
                <a:latin typeface="Arial" panose="020B0604020202020204" pitchFamily="34" charset="0"/>
                <a:cs typeface="Arial" panose="020B0604020202020204" pitchFamily="34" charset="0"/>
              </a:rPr>
            </a:br>
            <a:r>
              <a:rPr lang="ar-001" sz="2000">
                <a:solidFill>
                  <a:schemeClr val="accent1"/>
                </a:solidFill>
                <a:latin typeface="Arial" panose="020B0604020202020204" pitchFamily="34" charset="0"/>
                <a:cs typeface="Arial" panose="020B0604020202020204" pitchFamily="34" charset="0"/>
              </a:rPr>
              <a:t>الاستجابة</a:t>
            </a:r>
          </a:p>
          <a:p>
            <a:pPr algn="ctr" defTabSz="914446">
              <a:defRPr/>
            </a:pPr>
            <a:r>
              <a:rPr lang="ar-001" sz="1600">
                <a:solidFill>
                  <a:schemeClr val="accent1"/>
                </a:solidFill>
                <a:latin typeface="Arial" panose="020B0604020202020204" pitchFamily="34" charset="0"/>
                <a:cs typeface="Arial" panose="020B0604020202020204" pitchFamily="34" charset="0"/>
              </a:rPr>
              <a:t>الغاية: 7 أيام</a:t>
            </a:r>
            <a:br>
              <a:rPr lang="ar-001" sz="1600">
                <a:solidFill>
                  <a:schemeClr val="accent1"/>
                </a:solidFill>
                <a:latin typeface="Arial" panose="020B0604020202020204" pitchFamily="34" charset="0"/>
                <a:cs typeface="Arial" panose="020B0604020202020204" pitchFamily="34" charset="0"/>
              </a:rPr>
            </a:br>
            <a:endParaRPr lang="ar-001" sz="1600">
              <a:solidFill>
                <a:schemeClr val="accent1"/>
              </a:solidFill>
              <a:latin typeface="Arial" panose="020B0604020202020204" pitchFamily="34" charset="0"/>
              <a:cs typeface="Arial" panose="020B0604020202020204" pitchFamily="34" charset="0"/>
            </a:endParaRPr>
          </a:p>
        </p:txBody>
      </p:sp>
      <p:sp>
        <p:nvSpPr>
          <p:cNvPr id="21" name="# DAYS">
            <a:extLst>
              <a:ext uri="{FF2B5EF4-FFF2-40B4-BE49-F238E27FC236}">
                <a16:creationId xmlns:a16="http://schemas.microsoft.com/office/drawing/2014/main" id="{D66F4095-99D2-5A88-1053-60FF0F191524}"/>
              </a:ext>
            </a:extLst>
          </p:cNvPr>
          <p:cNvSpPr txBox="1"/>
          <p:nvPr/>
        </p:nvSpPr>
        <p:spPr>
          <a:xfrm flipH="1">
            <a:off x="7574312" y="2149779"/>
            <a:ext cx="1544652"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r>
              <a:rPr lang="en-IN" sz="1600" dirty="0"/>
              <a:t> </a:t>
            </a:r>
            <a:r>
              <a:rPr lang="ar-SA" sz="1600" dirty="0"/>
              <a:t>الولاية 1: 199 يومًا</a:t>
            </a:r>
            <a:endParaRPr lang="en-IN" sz="1600" dirty="0"/>
          </a:p>
          <a:p>
            <a:r>
              <a:rPr lang="ar-SA" sz="1600" dirty="0"/>
              <a:t>الولاية 2: 5 أيام</a:t>
            </a:r>
            <a:endParaRPr lang="en-IN" sz="1600" dirty="0"/>
          </a:p>
        </p:txBody>
      </p:sp>
      <p:sp>
        <p:nvSpPr>
          <p:cNvPr id="23" name="# DAYS">
            <a:extLst>
              <a:ext uri="{FF2B5EF4-FFF2-40B4-BE49-F238E27FC236}">
                <a16:creationId xmlns:a16="http://schemas.microsoft.com/office/drawing/2014/main" id="{1355C8ED-8B63-9C9E-2FBE-51AB6199D5E8}"/>
              </a:ext>
            </a:extLst>
          </p:cNvPr>
          <p:cNvSpPr txBox="1"/>
          <p:nvPr/>
        </p:nvSpPr>
        <p:spPr>
          <a:xfrm flipH="1">
            <a:off x="1930602" y="2214609"/>
            <a:ext cx="111389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ar-001" sz="2200">
                <a:latin typeface="Arial"/>
                <a:cs typeface="Arial"/>
              </a:rPr>
              <a:t> 11 يومًا</a:t>
            </a:r>
          </a:p>
        </p:txBody>
      </p:sp>
      <p:sp>
        <p:nvSpPr>
          <p:cNvPr id="25" name="Rounded Rectangle 54">
            <a:extLst>
              <a:ext uri="{FF2B5EF4-FFF2-40B4-BE49-F238E27FC236}">
                <a16:creationId xmlns:a16="http://schemas.microsoft.com/office/drawing/2014/main" id="{7870C4C2-DAEA-8BA6-A43F-30A41165F9C8}"/>
              </a:ext>
            </a:extLst>
          </p:cNvPr>
          <p:cNvSpPr/>
          <p:nvPr/>
        </p:nvSpPr>
        <p:spPr>
          <a:xfrm flipH="1">
            <a:off x="6861811" y="3703658"/>
            <a:ext cx="2642962" cy="2675327"/>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lnSpc>
                <a:spcPct val="110000"/>
              </a:lnSpc>
              <a:defRPr/>
            </a:pPr>
            <a:r>
              <a:rPr lang="ar-001" sz="1200" b="1" dirty="0">
                <a:solidFill>
                  <a:srgbClr val="0F0F0F"/>
                </a:solidFill>
                <a:latin typeface="Arial"/>
                <a:ea typeface="+mn-lt"/>
                <a:cs typeface="Arial"/>
              </a:rPr>
              <a:t>العوائق</a:t>
            </a:r>
          </a:p>
          <a:p>
            <a:pPr marL="171450" indent="-171450" defTabSz="914446">
              <a:lnSpc>
                <a:spcPct val="110000"/>
              </a:lnSpc>
              <a:buFont typeface="Arial"/>
              <a:buChar char="•"/>
              <a:defRPr/>
            </a:pPr>
            <a:r>
              <a:rPr lang="ar-001" sz="1200" dirty="0">
                <a:solidFill>
                  <a:srgbClr val="000000"/>
                </a:solidFill>
                <a:latin typeface="Arial"/>
                <a:ea typeface="+mn-lt"/>
                <a:cs typeface="Arial"/>
              </a:rPr>
              <a:t>نقص أدوات المراقبة</a:t>
            </a:r>
          </a:p>
          <a:p>
            <a:pPr marL="171450" indent="-171450" defTabSz="914446">
              <a:lnSpc>
                <a:spcPct val="110000"/>
              </a:lnSpc>
              <a:buFont typeface="Arial"/>
              <a:buChar char="•"/>
              <a:defRPr/>
            </a:pPr>
            <a:r>
              <a:rPr lang="ar-001" sz="1200" dirty="0">
                <a:solidFill>
                  <a:srgbClr val="0C0F22"/>
                </a:solidFill>
                <a:latin typeface="Arial"/>
                <a:ea typeface="+mn-lt"/>
                <a:cs typeface="Arial"/>
              </a:rPr>
              <a:t>انخفاض مستوى الاشتباه لدى العاملين في مجال الرعاية الصحية</a:t>
            </a:r>
          </a:p>
          <a:p>
            <a:pPr marL="171450" indent="-171450" defTabSz="914446">
              <a:lnSpc>
                <a:spcPct val="110000"/>
              </a:lnSpc>
              <a:buFont typeface="Arial"/>
              <a:buChar char="•"/>
              <a:defRPr/>
            </a:pPr>
            <a:r>
              <a:rPr lang="ar-001" sz="1200" dirty="0">
                <a:solidFill>
                  <a:srgbClr val="0C0F22"/>
                </a:solidFill>
                <a:latin typeface="Arial"/>
                <a:ea typeface="Calibri" panose="020F0502020204030204"/>
                <a:cs typeface="Arial"/>
              </a:rPr>
              <a:t>ضعف التنسيق في عمليات المراقبة في المرافق الصحية</a:t>
            </a:r>
          </a:p>
          <a:p>
            <a:pPr marL="171450" indent="-171450" defTabSz="914446">
              <a:lnSpc>
                <a:spcPct val="110000"/>
              </a:lnSpc>
              <a:buFont typeface="Arial"/>
              <a:buChar char="•"/>
              <a:defRPr/>
            </a:pPr>
            <a:endParaRPr lang="en-US" sz="1200" kern="0" dirty="0">
              <a:solidFill>
                <a:srgbClr val="0C0F22"/>
              </a:solidFill>
              <a:latin typeface="Arial"/>
              <a:ea typeface="Calibri" panose="020F0502020204030204"/>
              <a:cs typeface="Arial"/>
            </a:endParaRPr>
          </a:p>
          <a:p>
            <a:pPr defTabSz="914446">
              <a:lnSpc>
                <a:spcPct val="110000"/>
              </a:lnSpc>
              <a:defRPr/>
            </a:pPr>
            <a:r>
              <a:rPr lang="ar-001" sz="1200" b="1" dirty="0">
                <a:solidFill>
                  <a:srgbClr val="0C0F22"/>
                </a:solidFill>
                <a:latin typeface="Arial"/>
                <a:ea typeface="Calibri" panose="020F0502020204030204"/>
                <a:cs typeface="Arial"/>
              </a:rPr>
              <a:t>العوامل الممكّنة</a:t>
            </a:r>
          </a:p>
          <a:p>
            <a:pPr marL="171450" indent="-171450" defTabSz="914446">
              <a:lnSpc>
                <a:spcPct val="110000"/>
              </a:lnSpc>
              <a:buFont typeface="Arial"/>
              <a:buChar char="•"/>
              <a:defRPr/>
            </a:pPr>
            <a:r>
              <a:rPr lang="ar-SA" sz="1200" dirty="0">
                <a:solidFill>
                  <a:srgbClr val="000000"/>
                </a:solidFill>
              </a:rPr>
              <a:t>توافر مختبر مركزي للصحة العامة</a:t>
            </a:r>
            <a:r>
              <a:rPr lang="en-IN" sz="1200" dirty="0">
                <a:solidFill>
                  <a:srgbClr val="000000"/>
                </a:solidFill>
              </a:rPr>
              <a:t> (</a:t>
            </a:r>
            <a:r>
              <a:rPr lang="en-US" sz="1200" dirty="0">
                <a:solidFill>
                  <a:srgbClr val="000000"/>
                </a:solidFill>
              </a:rPr>
              <a:t>CPHL</a:t>
            </a:r>
            <a:r>
              <a:rPr lang="en-IN" sz="1200" dirty="0">
                <a:solidFill>
                  <a:srgbClr val="000000"/>
                </a:solidFill>
              </a:rPr>
              <a:t>) </a:t>
            </a:r>
            <a:r>
              <a:rPr lang="ar-SA" sz="1200" dirty="0">
                <a:solidFill>
                  <a:srgbClr val="000000"/>
                </a:solidFill>
              </a:rPr>
              <a:t>في لاغوس</a:t>
            </a:r>
            <a:endParaRPr lang="en-US" sz="1200" kern="0" dirty="0">
              <a:solidFill>
                <a:srgbClr val="000000"/>
              </a:solidFill>
              <a:latin typeface="Arial"/>
              <a:ea typeface="Calibri" panose="020F0502020204030204"/>
              <a:cs typeface="Arial"/>
            </a:endParaRPr>
          </a:p>
        </p:txBody>
      </p:sp>
      <p:sp>
        <p:nvSpPr>
          <p:cNvPr id="27" name="Rounded Rectangle 63">
            <a:extLst>
              <a:ext uri="{FF2B5EF4-FFF2-40B4-BE49-F238E27FC236}">
                <a16:creationId xmlns:a16="http://schemas.microsoft.com/office/drawing/2014/main" id="{ABB9D014-1F8E-9CD7-ECB4-7144FF20EDA8}"/>
              </a:ext>
            </a:extLst>
          </p:cNvPr>
          <p:cNvSpPr/>
          <p:nvPr/>
        </p:nvSpPr>
        <p:spPr>
          <a:xfrm flipH="1">
            <a:off x="3740793" y="3701487"/>
            <a:ext cx="2915526" cy="268560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lnSpc>
                <a:spcPct val="110000"/>
              </a:lnSpc>
              <a:defRPr>
                <a:solidFill>
                  <a:srgbClr val="0C0F22"/>
                </a:solidFill>
              </a:defRPr>
            </a:pPr>
            <a:r>
              <a:rPr lang="ar-001" sz="1200" b="1" dirty="0">
                <a:solidFill>
                  <a:srgbClr val="0F0F0F"/>
                </a:solidFill>
                <a:latin typeface="Arial"/>
                <a:cs typeface="Arial"/>
              </a:rPr>
              <a:t>العوائق</a:t>
            </a:r>
          </a:p>
          <a:p>
            <a:pPr marL="171450" indent="-171450" defTabSz="914446">
              <a:lnSpc>
                <a:spcPct val="110000"/>
              </a:lnSpc>
              <a:buFont typeface="Arial"/>
              <a:buChar char="•"/>
              <a:defRPr>
                <a:solidFill>
                  <a:srgbClr val="0C0F22"/>
                </a:solidFill>
              </a:defRPr>
            </a:pPr>
            <a:r>
              <a:rPr lang="ar-001" sz="1200" dirty="0">
                <a:latin typeface="Arial"/>
                <a:cs typeface="Arial"/>
              </a:rPr>
              <a:t>ضعف التواصل بين الولاية والمركز النيجيري لمكافحة الأمراض والوقاية منها (</a:t>
            </a:r>
            <a:r>
              <a:rPr lang="en-US" sz="1200" dirty="0">
                <a:latin typeface="Arial"/>
                <a:cs typeface="Arial"/>
              </a:rPr>
              <a:t>NCDC)</a:t>
            </a:r>
          </a:p>
          <a:p>
            <a:pPr defTabSz="914446">
              <a:lnSpc>
                <a:spcPct val="110000"/>
              </a:lnSpc>
              <a:defRPr>
                <a:solidFill>
                  <a:srgbClr val="0C0F22"/>
                </a:solidFill>
              </a:defRPr>
            </a:pPr>
            <a:endParaRPr lang="en-US" sz="1200" kern="0" dirty="0">
              <a:latin typeface="Arial"/>
              <a:cs typeface="Arial"/>
            </a:endParaRPr>
          </a:p>
          <a:p>
            <a:pPr defTabSz="914446">
              <a:lnSpc>
                <a:spcPct val="110000"/>
              </a:lnSpc>
              <a:defRPr>
                <a:solidFill>
                  <a:srgbClr val="0C0F22"/>
                </a:solidFill>
              </a:defRPr>
            </a:pPr>
            <a:r>
              <a:rPr lang="ar-001" sz="1200" b="1" dirty="0">
                <a:latin typeface="Arial"/>
                <a:cs typeface="Arial"/>
              </a:rPr>
              <a:t>العوامل الممكّنة</a:t>
            </a:r>
          </a:p>
          <a:p>
            <a:pPr marL="171450" indent="-171450" defTabSz="914446">
              <a:lnSpc>
                <a:spcPct val="110000"/>
              </a:lnSpc>
              <a:buFont typeface="Arial"/>
              <a:buChar char="•"/>
              <a:defRPr>
                <a:solidFill>
                  <a:srgbClr val="0C0F22"/>
                </a:solidFill>
              </a:defRPr>
            </a:pPr>
            <a:r>
              <a:rPr lang="ar-001" sz="1200" dirty="0">
                <a:latin typeface="Arial"/>
                <a:cs typeface="Arial"/>
              </a:rPr>
              <a:t>القدرة على استزراع </a:t>
            </a:r>
            <a:r>
              <a:rPr lang="ar-001" sz="1200" i="1" dirty="0">
                <a:latin typeface="Arial"/>
                <a:cs typeface="Arial"/>
              </a:rPr>
              <a:t>أنواع من البكتيريا الوتدية.</a:t>
            </a:r>
          </a:p>
          <a:p>
            <a:pPr marL="171450" indent="-171450" defTabSz="914446">
              <a:lnSpc>
                <a:spcPct val="110000"/>
              </a:lnSpc>
              <a:buFont typeface="Arial"/>
              <a:buChar char="•"/>
              <a:defRPr>
                <a:solidFill>
                  <a:srgbClr val="0C0F22"/>
                </a:solidFill>
              </a:defRPr>
            </a:pPr>
            <a:r>
              <a:rPr lang="ar-001" sz="1200" dirty="0">
                <a:latin typeface="Arial"/>
                <a:cs typeface="Arial"/>
              </a:rPr>
              <a:t>مبادرة الأطباء في الإبلاغ عن الحالات إلى </a:t>
            </a:r>
            <a:r>
              <a:rPr lang="en-US" sz="1200" dirty="0">
                <a:latin typeface="Arial"/>
                <a:cs typeface="Arial"/>
              </a:rPr>
              <a:t>SMOH</a:t>
            </a:r>
            <a:r>
              <a:rPr lang="ar-001" sz="1200" dirty="0">
                <a:latin typeface="Arial"/>
                <a:cs typeface="Arial"/>
              </a:rPr>
              <a:t> و </a:t>
            </a:r>
            <a:r>
              <a:rPr lang="en-US" sz="1200" dirty="0">
                <a:latin typeface="Arial"/>
                <a:cs typeface="Arial"/>
              </a:rPr>
              <a:t>NCDC</a:t>
            </a:r>
          </a:p>
          <a:p>
            <a:pPr algn="ctr" defTabSz="914446">
              <a:lnSpc>
                <a:spcPct val="110000"/>
              </a:lnSpc>
              <a:defRPr>
                <a:solidFill>
                  <a:srgbClr val="0C0F22"/>
                </a:solidFill>
              </a:defRPr>
            </a:pPr>
            <a:endParaRPr lang="en-US" sz="1200" i="1" kern="0" dirty="0">
              <a:latin typeface="Arial"/>
              <a:cs typeface="Arial"/>
            </a:endParaRPr>
          </a:p>
          <a:p>
            <a:pPr algn="ctr" defTabSz="914446">
              <a:lnSpc>
                <a:spcPct val="110000"/>
              </a:lnSpc>
              <a:defRPr>
                <a:solidFill>
                  <a:srgbClr val="0C0F22"/>
                </a:solidFill>
              </a:defRPr>
            </a:pPr>
            <a:endParaRPr lang="en-US" sz="1200" b="1" kern="0" dirty="0">
              <a:latin typeface="Arial"/>
              <a:cs typeface="Arial"/>
            </a:endParaRPr>
          </a:p>
        </p:txBody>
      </p:sp>
      <p:sp>
        <p:nvSpPr>
          <p:cNvPr id="29" name="TextBox 28">
            <a:extLst>
              <a:ext uri="{FF2B5EF4-FFF2-40B4-BE49-F238E27FC236}">
                <a16:creationId xmlns:a16="http://schemas.microsoft.com/office/drawing/2014/main" id="{569E22FF-8090-4FFE-03D3-7FCDCE11CB55}"/>
              </a:ext>
            </a:extLst>
          </p:cNvPr>
          <p:cNvSpPr txBox="1"/>
          <p:nvPr/>
        </p:nvSpPr>
        <p:spPr>
          <a:xfrm flipH="1">
            <a:off x="10226134" y="1559277"/>
            <a:ext cx="1020750" cy="276999"/>
          </a:xfrm>
          <a:prstGeom prst="rect">
            <a:avLst/>
          </a:prstGeom>
          <a:noFill/>
        </p:spPr>
        <p:txBody>
          <a:bodyPr wrap="square">
            <a:spAutoFit/>
          </a:bodyPr>
          <a:lstStyle/>
          <a:p>
            <a:pPr defTabSz="914446">
              <a:defRPr/>
            </a:pPr>
            <a:r>
              <a:rPr lang="ar-001" sz="1200" b="1" dirty="0">
                <a:solidFill>
                  <a:schemeClr val="tx2"/>
                </a:solidFill>
                <a:latin typeface="Arial" panose="020B0604020202020204" pitchFamily="34" charset="0"/>
                <a:cs typeface="Arial" panose="020B0604020202020204" pitchFamily="34" charset="0"/>
              </a:rPr>
              <a:t>الغاية</a:t>
            </a:r>
          </a:p>
        </p:txBody>
      </p:sp>
      <p:sp>
        <p:nvSpPr>
          <p:cNvPr id="30" name="TextBox 29">
            <a:extLst>
              <a:ext uri="{FF2B5EF4-FFF2-40B4-BE49-F238E27FC236}">
                <a16:creationId xmlns:a16="http://schemas.microsoft.com/office/drawing/2014/main" id="{5EBFD849-DEAB-61FB-9F24-9411AA0AD8F6}"/>
              </a:ext>
            </a:extLst>
          </p:cNvPr>
          <p:cNvSpPr txBox="1"/>
          <p:nvPr/>
        </p:nvSpPr>
        <p:spPr>
          <a:xfrm flipH="1">
            <a:off x="10023145" y="2332095"/>
            <a:ext cx="1223739"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الجدول الزمني</a:t>
            </a:r>
          </a:p>
        </p:txBody>
      </p:sp>
      <p:sp>
        <p:nvSpPr>
          <p:cNvPr id="36" name="Rounded Rectangle 75">
            <a:extLst>
              <a:ext uri="{FF2B5EF4-FFF2-40B4-BE49-F238E27FC236}">
                <a16:creationId xmlns:a16="http://schemas.microsoft.com/office/drawing/2014/main" id="{2E919328-8806-5FF2-5744-B886A096B5ED}"/>
              </a:ext>
            </a:extLst>
          </p:cNvPr>
          <p:cNvSpPr/>
          <p:nvPr/>
        </p:nvSpPr>
        <p:spPr>
          <a:xfrm flipH="1">
            <a:off x="658412" y="3708405"/>
            <a:ext cx="2865696" cy="265898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lnSpc>
                <a:spcPct val="110000"/>
              </a:lnSpc>
              <a:defRPr>
                <a:solidFill>
                  <a:srgbClr val="0C0F22"/>
                </a:solidFill>
              </a:defRPr>
            </a:pPr>
            <a:r>
              <a:rPr lang="ar-001" sz="1200" b="1" dirty="0">
                <a:solidFill>
                  <a:srgbClr val="0F0F0F"/>
                </a:solidFill>
                <a:latin typeface="Arial"/>
                <a:ea typeface="+mn-lt"/>
                <a:cs typeface="Arial"/>
              </a:rPr>
              <a:t>العوائق</a:t>
            </a:r>
          </a:p>
          <a:p>
            <a:pPr marL="171450" indent="-171450">
              <a:lnSpc>
                <a:spcPct val="110000"/>
              </a:lnSpc>
              <a:buFont typeface="Arial" panose="020B0604020202020204" pitchFamily="34" charset="0"/>
              <a:buChar char="•"/>
            </a:pPr>
            <a:r>
              <a:rPr lang="ar-SA" sz="1200" dirty="0">
                <a:solidFill>
                  <a:srgbClr val="000000"/>
                </a:solidFill>
              </a:rPr>
              <a:t>عدم توفر مضاد سم الدفتيريا</a:t>
            </a:r>
            <a:r>
              <a:rPr lang="en-IN" sz="1200" dirty="0">
                <a:solidFill>
                  <a:srgbClr val="000000"/>
                </a:solidFill>
              </a:rPr>
              <a:t> (DAT) </a:t>
            </a:r>
            <a:r>
              <a:rPr lang="ar-SA" sz="1200" dirty="0">
                <a:solidFill>
                  <a:srgbClr val="000000"/>
                </a:solidFill>
              </a:rPr>
              <a:t>في البلد</a:t>
            </a:r>
            <a:endParaRPr lang="en-IN" sz="1200" dirty="0">
              <a:solidFill>
                <a:srgbClr val="000000"/>
              </a:solidFill>
            </a:endParaRPr>
          </a:p>
          <a:p>
            <a:pPr marL="171450" indent="-171450">
              <a:lnSpc>
                <a:spcPct val="110000"/>
              </a:lnSpc>
              <a:buFont typeface="Arial" panose="020B0604020202020204" pitchFamily="34" charset="0"/>
              <a:buChar char="•"/>
            </a:pPr>
            <a:r>
              <a:rPr lang="ar-SA" sz="1200" dirty="0">
                <a:solidFill>
                  <a:srgbClr val="000000"/>
                </a:solidFill>
              </a:rPr>
              <a:t>تأخير في تصريح الهيئة الوطنية لإدارة الغذاء والدواء والرقابة النيجيرية</a:t>
            </a:r>
            <a:r>
              <a:rPr lang="en-IN" sz="1200" dirty="0">
                <a:solidFill>
                  <a:srgbClr val="000000"/>
                </a:solidFill>
              </a:rPr>
              <a:t> (NAFDAC) </a:t>
            </a:r>
            <a:r>
              <a:rPr lang="ar-SA" sz="1200" dirty="0">
                <a:solidFill>
                  <a:srgbClr val="000000"/>
                </a:solidFill>
              </a:rPr>
              <a:t>بدخول</a:t>
            </a:r>
            <a:r>
              <a:rPr lang="en-IN" sz="1200" dirty="0">
                <a:solidFill>
                  <a:srgbClr val="000000"/>
                </a:solidFill>
              </a:rPr>
              <a:t> DAT</a:t>
            </a:r>
          </a:p>
          <a:p>
            <a:pPr marL="171450" indent="-171450">
              <a:lnSpc>
                <a:spcPct val="110000"/>
              </a:lnSpc>
              <a:buFont typeface="Arial" panose="020B0604020202020204" pitchFamily="34" charset="0"/>
              <a:buChar char="•"/>
            </a:pPr>
            <a:r>
              <a:rPr lang="ar-SA" sz="1200" dirty="0">
                <a:solidFill>
                  <a:srgbClr val="000000"/>
                </a:solidFill>
              </a:rPr>
              <a:t>لا توجد إرشادات وطنية بشأن مراقبة الدفتيريا والاستجابة لتفشي المرض</a:t>
            </a:r>
            <a:r>
              <a:rPr lang="en-US" sz="1200" dirty="0">
                <a:solidFill>
                  <a:srgbClr val="000000"/>
                </a:solidFill>
              </a:rPr>
              <a:t>) </a:t>
            </a:r>
            <a:r>
              <a:rPr lang="ar-SA" sz="1200" dirty="0">
                <a:solidFill>
                  <a:srgbClr val="000000"/>
                </a:solidFill>
              </a:rPr>
              <a:t>اللقاحات واستخدام</a:t>
            </a:r>
            <a:r>
              <a:rPr lang="en-IN" sz="1200" dirty="0">
                <a:solidFill>
                  <a:srgbClr val="000000"/>
                </a:solidFill>
              </a:rPr>
              <a:t> DAT</a:t>
            </a:r>
            <a:r>
              <a:rPr lang="ar-SA" sz="1200" dirty="0">
                <a:solidFill>
                  <a:srgbClr val="000000"/>
                </a:solidFill>
              </a:rPr>
              <a:t>، إلخ</a:t>
            </a:r>
            <a:r>
              <a:rPr lang="en-US" sz="1200" dirty="0">
                <a:solidFill>
                  <a:srgbClr val="000000"/>
                </a:solidFill>
              </a:rPr>
              <a:t>(</a:t>
            </a:r>
            <a:r>
              <a:rPr lang="en-IN" sz="1200" dirty="0">
                <a:solidFill>
                  <a:srgbClr val="000000"/>
                </a:solidFill>
              </a:rPr>
              <a:t>.</a:t>
            </a:r>
          </a:p>
          <a:p>
            <a:pPr>
              <a:lnSpc>
                <a:spcPct val="110000"/>
              </a:lnSpc>
            </a:pPr>
            <a:r>
              <a:rPr lang="en-IN" sz="1200" dirty="0"/>
              <a:t> </a:t>
            </a:r>
          </a:p>
          <a:p>
            <a:pPr marL="171450" indent="-171450" defTabSz="914446">
              <a:lnSpc>
                <a:spcPct val="110000"/>
              </a:lnSpc>
              <a:buFont typeface="Arial"/>
              <a:buChar char="•"/>
              <a:defRPr>
                <a:solidFill>
                  <a:srgbClr val="0C0F22"/>
                </a:solidFill>
              </a:defRPr>
            </a:pPr>
            <a:endParaRPr lang="ar-001" sz="1200" dirty="0">
              <a:latin typeface="Arial"/>
              <a:ea typeface="Calibri"/>
            </a:endParaRPr>
          </a:p>
          <a:p>
            <a:pPr defTabSz="914446">
              <a:lnSpc>
                <a:spcPct val="110000"/>
              </a:lnSpc>
              <a:defRPr>
                <a:solidFill>
                  <a:srgbClr val="0C0F22"/>
                </a:solidFill>
              </a:defRPr>
            </a:pPr>
            <a:endParaRPr lang="en-US" sz="1200" kern="0" dirty="0">
              <a:latin typeface="Arial"/>
              <a:ea typeface="Calibri"/>
            </a:endParaRPr>
          </a:p>
        </p:txBody>
      </p:sp>
      <p:sp>
        <p:nvSpPr>
          <p:cNvPr id="39" name="Oval 38">
            <a:extLst>
              <a:ext uri="{FF2B5EF4-FFF2-40B4-BE49-F238E27FC236}">
                <a16:creationId xmlns:a16="http://schemas.microsoft.com/office/drawing/2014/main" id="{030E9A6B-0F1F-F1A3-71B4-B894F83D885A}"/>
              </a:ext>
            </a:extLst>
          </p:cNvPr>
          <p:cNvSpPr/>
          <p:nvPr/>
        </p:nvSpPr>
        <p:spPr>
          <a:xfrm flipH="1">
            <a:off x="9294395" y="2089567"/>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40" name="Picture 39">
            <a:extLst>
              <a:ext uri="{FF2B5EF4-FFF2-40B4-BE49-F238E27FC236}">
                <a16:creationId xmlns:a16="http://schemas.microsoft.com/office/drawing/2014/main" id="{DCF63125-7902-4A53-1316-6E0C43751F3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9479786" y="2251928"/>
            <a:ext cx="320021" cy="356250"/>
          </a:xfrm>
          <a:prstGeom prst="rect">
            <a:avLst/>
          </a:prstGeom>
        </p:spPr>
      </p:pic>
      <p:sp>
        <p:nvSpPr>
          <p:cNvPr id="52" name="# DAYS">
            <a:extLst>
              <a:ext uri="{FF2B5EF4-FFF2-40B4-BE49-F238E27FC236}">
                <a16:creationId xmlns:a16="http://schemas.microsoft.com/office/drawing/2014/main" id="{F28265A6-C650-65DD-D0FB-EDB9D9CDA81C}"/>
              </a:ext>
            </a:extLst>
          </p:cNvPr>
          <p:cNvSpPr txBox="1"/>
          <p:nvPr/>
        </p:nvSpPr>
        <p:spPr>
          <a:xfrm flipH="1">
            <a:off x="4822459" y="2137047"/>
            <a:ext cx="1459693"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r>
              <a:rPr lang="en-IN" sz="1600" dirty="0"/>
              <a:t> </a:t>
            </a:r>
            <a:r>
              <a:rPr lang="ar-SA" sz="1600" dirty="0"/>
              <a:t>الولاية 1: يوم واحد</a:t>
            </a:r>
            <a:endParaRPr lang="en-IN" sz="1600" dirty="0"/>
          </a:p>
          <a:p>
            <a:r>
              <a:rPr lang="ar-SA" sz="1600" dirty="0"/>
              <a:t>الولاية 2: 109 أيام</a:t>
            </a:r>
            <a:endParaRPr lang="en-IN" sz="1600" dirty="0"/>
          </a:p>
        </p:txBody>
      </p:sp>
      <p:sp>
        <p:nvSpPr>
          <p:cNvPr id="3" name="Title 10">
            <a:extLst>
              <a:ext uri="{FF2B5EF4-FFF2-40B4-BE49-F238E27FC236}">
                <a16:creationId xmlns:a16="http://schemas.microsoft.com/office/drawing/2014/main" id="{1854E7FC-A3EA-F3C6-D82F-739B4C3F75D4}"/>
              </a:ext>
            </a:extLst>
          </p:cNvPr>
          <p:cNvSpPr txBox="1">
            <a:spLocks/>
          </p:cNvSpPr>
          <p:nvPr/>
        </p:nvSpPr>
        <p:spPr>
          <a:xfrm flipH="1">
            <a:off x="305034" y="337895"/>
            <a:ext cx="11579087" cy="1325563"/>
          </a:xfrm>
          <a:prstGeom prst="rect">
            <a:avLst/>
          </a:prstGeom>
        </p:spPr>
        <p:txBody>
          <a:bodyPr vert="horz" lIns="91440" tIns="45720" rIns="91440" bIns="45720" rtlCol="0" anchor="t">
            <a:noAutofit/>
          </a:bodyPr>
          <a:lstStyle>
            <a:lvl1pPr algn="r" defTabSz="914400" rtl="1" eaLnBrk="1" latinLnBrk="0" hangingPunct="1">
              <a:lnSpc>
                <a:spcPct val="90000"/>
              </a:lnSpc>
              <a:spcBef>
                <a:spcPct val="0"/>
              </a:spcBef>
              <a:buNone/>
              <a:defRPr sz="4000" b="1" kern="1200">
                <a:solidFill>
                  <a:srgbClr val="3D9D45"/>
                </a:solidFill>
                <a:latin typeface="Arial" panose="020B0604020202020204" pitchFamily="34" charset="0"/>
                <a:ea typeface="+mj-ea"/>
                <a:cs typeface="Arial" panose="020B0604020202020204" pitchFamily="34" charset="0"/>
              </a:defRPr>
            </a:lvl1pPr>
          </a:lstStyle>
          <a:p>
            <a:r>
              <a:rPr lang="ar-SA" sz="3200" dirty="0"/>
              <a:t>الدفتيريا في ولايتين | نيجيريا</a:t>
            </a:r>
            <a:endParaRPr lang="en-IN" sz="3200" dirty="0"/>
          </a:p>
        </p:txBody>
      </p:sp>
      <p:sp>
        <p:nvSpPr>
          <p:cNvPr id="14" name="TextBox 13">
            <a:extLst>
              <a:ext uri="{FF2B5EF4-FFF2-40B4-BE49-F238E27FC236}">
                <a16:creationId xmlns:a16="http://schemas.microsoft.com/office/drawing/2014/main" id="{350ACA85-878C-C87C-5631-AC34CF88606C}"/>
              </a:ext>
            </a:extLst>
          </p:cNvPr>
          <p:cNvSpPr txBox="1"/>
          <p:nvPr/>
        </p:nvSpPr>
        <p:spPr>
          <a:xfrm flipH="1">
            <a:off x="9000278" y="3708405"/>
            <a:ext cx="2246606" cy="461665"/>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 العوائق والعوامل الممكّنة</a:t>
            </a:r>
          </a:p>
        </p:txBody>
      </p:sp>
    </p:spTree>
    <p:extLst>
      <p:ext uri="{BB962C8B-B14F-4D97-AF65-F5344CB8AC3E}">
        <p14:creationId xmlns:p14="http://schemas.microsoft.com/office/powerpoint/2010/main" val="1618432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4" name="Text Placeholder 4">
            <a:extLst>
              <a:ext uri="{FF2B5EF4-FFF2-40B4-BE49-F238E27FC236}">
                <a16:creationId xmlns:a16="http://schemas.microsoft.com/office/drawing/2014/main" id="{ABEB5661-E0B3-5A6D-9E22-B0ED1A97D8F7}"/>
              </a:ext>
            </a:extLst>
          </p:cNvPr>
          <p:cNvSpPr txBox="1">
            <a:spLocks/>
          </p:cNvSpPr>
          <p:nvPr/>
        </p:nvSpPr>
        <p:spPr>
          <a:xfrm>
            <a:off x="915405" y="2213980"/>
            <a:ext cx="5180595" cy="3034724"/>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 تحديد العوائق/العوامل الممكّنة </a:t>
            </a:r>
            <a:r>
              <a:rPr kumimoji="0" lang="ar-001" sz="2200" b="0" i="0" u="sng" strike="noStrike" cap="none" normalizeH="0" baseline="0" noProof="0" dirty="0">
                <a:ln>
                  <a:noFill/>
                </a:ln>
                <a:solidFill>
                  <a:srgbClr val="384D56"/>
                </a:solidFill>
                <a:effectLst/>
                <a:uLnTx/>
                <a:uFillTx/>
                <a:latin typeface="Arial" panose="020B0604020202020204" pitchFamily="34" charset="0"/>
                <a:ea typeface="+mn-ea"/>
                <a:cs typeface="+mn-cs"/>
              </a:rPr>
              <a:t>لكل مرحلة</a:t>
            </a: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 من مراحل غاية 7-1-7</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استخدام السرديات المستقاة من عملية جمع البيانات</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عقد جلسات تشاركية مع المشاركين في التحقيق الأولي والاستجابة المبكرة</a:t>
            </a:r>
          </a:p>
        </p:txBody>
      </p:sp>
      <p:pic>
        <p:nvPicPr>
          <p:cNvPr id="37" name="Picture 36">
            <a:extLst>
              <a:ext uri="{FF2B5EF4-FFF2-40B4-BE49-F238E27FC236}">
                <a16:creationId xmlns:a16="http://schemas.microsoft.com/office/drawing/2014/main" id="{5EF81455-981F-8F7F-28FB-44A73661DAAA}"/>
              </a:ext>
            </a:extLst>
          </p:cNvPr>
          <p:cNvPicPr>
            <a:picLocks noChangeAspect="1"/>
          </p:cNvPicPr>
          <p:nvPr/>
        </p:nvPicPr>
        <p:blipFill>
          <a:blip r:embed="rId3"/>
          <a:srcRect t="1114" b="1114"/>
          <a:stretch/>
        </p:blipFill>
        <p:spPr>
          <a:xfrm>
            <a:off x="6427923" y="2108200"/>
            <a:ext cx="5042949" cy="3238500"/>
          </a:xfrm>
          <a:prstGeom prst="rect">
            <a:avLst/>
          </a:prstGeom>
          <a:ln w="38100">
            <a:noFill/>
          </a:ln>
        </p:spPr>
      </p:pic>
      <p:sp>
        <p:nvSpPr>
          <p:cNvPr id="39" name="TextBox 38">
            <a:extLst>
              <a:ext uri="{FF2B5EF4-FFF2-40B4-BE49-F238E27FC236}">
                <a16:creationId xmlns:a16="http://schemas.microsoft.com/office/drawing/2014/main" id="{5154ED3D-F271-A56A-9F35-B541FA245000}"/>
              </a:ext>
            </a:extLst>
          </p:cNvPr>
          <p:cNvSpPr txBox="1"/>
          <p:nvPr/>
        </p:nvSpPr>
        <p:spPr>
          <a:xfrm>
            <a:off x="9799909" y="5242261"/>
            <a:ext cx="1476686" cy="30777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628393"/>
                </a:solidFill>
                <a:effectLst/>
                <a:uLnTx/>
                <a:uFillTx/>
                <a:latin typeface="Arial" panose="020B0604020202020204" pitchFamily="34" charset="0"/>
                <a:cs typeface="Arial" panose="020B0604020202020204" pitchFamily="34" charset="0"/>
              </a:rPr>
              <a:t>أداة تقييم غاية 7-1-7</a:t>
            </a:r>
          </a:p>
        </p:txBody>
      </p:sp>
      <p:sp>
        <p:nvSpPr>
          <p:cNvPr id="4" name="Rectangle: Rounded Corners 3">
            <a:extLst>
              <a:ext uri="{FF2B5EF4-FFF2-40B4-BE49-F238E27FC236}">
                <a16:creationId xmlns:a16="http://schemas.microsoft.com/office/drawing/2014/main" id="{68170F1B-45EC-8C52-DF2C-766793EAE625}"/>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dirty="0">
                <a:solidFill>
                  <a:schemeClr val="bg1"/>
                </a:solidFill>
                <a:latin typeface="Arial" panose="020B0604020202020204" pitchFamily="34" charset="0"/>
                <a:ea typeface="+mn-lt"/>
                <a:cs typeface="Arial" panose="020B0604020202020204" pitchFamily="34" charset="0"/>
              </a:rPr>
              <a:t>   </a:t>
            </a:r>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6" name="Oval 5">
            <a:extLst>
              <a:ext uri="{FF2B5EF4-FFF2-40B4-BE49-F238E27FC236}">
                <a16:creationId xmlns:a16="http://schemas.microsoft.com/office/drawing/2014/main" id="{AEC96FC4-D998-2A22-DB7B-3DB137761ED1}"/>
              </a:ext>
            </a:extLst>
          </p:cNvPr>
          <p:cNvSpPr/>
          <p:nvPr/>
        </p:nvSpPr>
        <p:spPr>
          <a:xfrm>
            <a:off x="10634839"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9257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2C3FC-933D-B78E-ED2B-1E78D09677E7}"/>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46A22C5F-CBA6-F388-DD70-D0467D81280A}"/>
              </a:ext>
            </a:extLst>
          </p:cNvPr>
          <p:cNvSpPr/>
          <p:nvPr/>
        </p:nvSpPr>
        <p:spPr>
          <a:xfrm>
            <a:off x="102188" y="5275202"/>
            <a:ext cx="605478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000" b="0" i="0" u="none" strike="noStrike" cap="none" normalizeH="0" baseline="0" noProof="0" dirty="0">
                <a:ln>
                  <a:noFill/>
                </a:ln>
                <a:solidFill>
                  <a:srgbClr val="384D56"/>
                </a:solidFill>
                <a:effectLst/>
                <a:uLnTx/>
                <a:uFillTx/>
                <a:latin typeface="Arial"/>
                <a:ea typeface="+mn-ea"/>
                <a:cs typeface="Arial"/>
              </a:rPr>
              <a:t>العوائق الغامضة وغير القابلة لاتخاذ</a:t>
            </a:r>
            <a:br>
              <a:rPr kumimoji="0" lang="en-US" sz="2000" b="0" i="0" u="none" strike="noStrike" cap="none" normalizeH="0" baseline="0" noProof="0" dirty="0">
                <a:ln>
                  <a:noFill/>
                </a:ln>
                <a:solidFill>
                  <a:srgbClr val="384D56"/>
                </a:solidFill>
                <a:effectLst/>
                <a:uLnTx/>
                <a:uFillTx/>
                <a:latin typeface="Arial"/>
                <a:ea typeface="+mn-ea"/>
                <a:cs typeface="Arial"/>
              </a:rPr>
            </a:br>
            <a:r>
              <a:rPr kumimoji="0" lang="ar-001" sz="2000" b="0" i="0" u="none" strike="noStrike" cap="none" normalizeH="0" baseline="0" noProof="0" dirty="0">
                <a:ln>
                  <a:noFill/>
                </a:ln>
                <a:solidFill>
                  <a:srgbClr val="384D56"/>
                </a:solidFill>
                <a:effectLst/>
                <a:uLnTx/>
                <a:uFillTx/>
                <a:latin typeface="Arial"/>
                <a:ea typeface="+mn-ea"/>
                <a:cs typeface="Arial"/>
              </a:rPr>
              <a:t> إجراء بشأنها هي </a:t>
            </a:r>
            <a:r>
              <a:rPr kumimoji="0" lang="ar-001" sz="2000" b="1" i="0" u="none" strike="noStrike" cap="none" normalizeH="0" baseline="0" noProof="0" dirty="0">
                <a:ln>
                  <a:noFill/>
                </a:ln>
                <a:solidFill>
                  <a:srgbClr val="384D56"/>
                </a:solidFill>
                <a:effectLst/>
                <a:uLnTx/>
                <a:uFillTx/>
                <a:latin typeface="Arial"/>
                <a:ea typeface="+mn-ea"/>
                <a:cs typeface="Arial"/>
              </a:rPr>
              <a:t>تحدٍ شائع</a:t>
            </a:r>
          </a:p>
        </p:txBody>
      </p:sp>
      <p:sp>
        <p:nvSpPr>
          <p:cNvPr id="2" name="Text Placeholder 4">
            <a:extLst>
              <a:ext uri="{FF2B5EF4-FFF2-40B4-BE49-F238E27FC236}">
                <a16:creationId xmlns:a16="http://schemas.microsoft.com/office/drawing/2014/main" id="{2B8FB31E-9703-BA7F-C789-304594193481}"/>
              </a:ext>
            </a:extLst>
          </p:cNvPr>
          <p:cNvSpPr txBox="1">
            <a:spLocks/>
          </p:cNvSpPr>
          <p:nvPr/>
        </p:nvSpPr>
        <p:spPr>
          <a:xfrm>
            <a:off x="804957" y="1686487"/>
            <a:ext cx="7709174" cy="1573585"/>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EFC0ED4C-E046-389F-43AD-B97DD48D3B5B}"/>
              </a:ext>
            </a:extLst>
          </p:cNvPr>
          <p:cNvSpPr txBox="1">
            <a:spLocks/>
          </p:cNvSpPr>
          <p:nvPr/>
        </p:nvSpPr>
        <p:spPr>
          <a:xfrm>
            <a:off x="3317637" y="2101528"/>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6CA06DBA-1E54-C8E4-C2B0-77D117D8384C}"/>
              </a:ext>
            </a:extLst>
          </p:cNvPr>
          <p:cNvSpPr txBox="1">
            <a:spLocks/>
          </p:cNvSpPr>
          <p:nvPr/>
        </p:nvSpPr>
        <p:spPr>
          <a:xfrm>
            <a:off x="3891229" y="1684932"/>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يجب أن تكون العوائق المختارة...</a:t>
            </a:r>
          </a:p>
        </p:txBody>
      </p:sp>
      <p:sp>
        <p:nvSpPr>
          <p:cNvPr id="11" name="Text Placeholder 4">
            <a:extLst>
              <a:ext uri="{FF2B5EF4-FFF2-40B4-BE49-F238E27FC236}">
                <a16:creationId xmlns:a16="http://schemas.microsoft.com/office/drawing/2014/main" id="{1DA46846-362E-7406-3476-99B7EF8ADAA7}"/>
              </a:ext>
            </a:extLst>
          </p:cNvPr>
          <p:cNvSpPr txBox="1">
            <a:spLocks/>
          </p:cNvSpPr>
          <p:nvPr/>
        </p:nvSpPr>
        <p:spPr>
          <a:xfrm>
            <a:off x="815843" y="2379573"/>
            <a:ext cx="10582086" cy="2405540"/>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محددة</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 قابلة لاتخاذ إجراء بشأنها</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تحدد الأسباب الجذرية</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t>تركز على المستوى النظامي</a:t>
            </a:r>
          </a:p>
        </p:txBody>
      </p:sp>
      <p:cxnSp>
        <p:nvCxnSpPr>
          <p:cNvPr id="15" name="Straight Connector 14">
            <a:extLst>
              <a:ext uri="{FF2B5EF4-FFF2-40B4-BE49-F238E27FC236}">
                <a16:creationId xmlns:a16="http://schemas.microsoft.com/office/drawing/2014/main" id="{0BD3E852-D291-8602-CED0-A8887FFC70B2}"/>
              </a:ext>
            </a:extLst>
          </p:cNvPr>
          <p:cNvCxnSpPr/>
          <p:nvPr/>
        </p:nvCxnSpPr>
        <p:spPr>
          <a:xfrm>
            <a:off x="6559035" y="1578129"/>
            <a:ext cx="0" cy="46267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descr="Checkbox Crossed outline">
            <a:extLst>
              <a:ext uri="{FF2B5EF4-FFF2-40B4-BE49-F238E27FC236}">
                <a16:creationId xmlns:a16="http://schemas.microsoft.com/office/drawing/2014/main" id="{34439A9A-0247-5A85-F78B-A7D5B566C47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30469" y="2157599"/>
            <a:ext cx="769441" cy="769441"/>
          </a:xfrm>
          <a:prstGeom prst="rect">
            <a:avLst/>
          </a:prstGeom>
        </p:spPr>
      </p:pic>
      <p:sp>
        <p:nvSpPr>
          <p:cNvPr id="18" name="Text Placeholder 4">
            <a:extLst>
              <a:ext uri="{FF2B5EF4-FFF2-40B4-BE49-F238E27FC236}">
                <a16:creationId xmlns:a16="http://schemas.microsoft.com/office/drawing/2014/main" id="{C6CD8C41-5E8B-5098-52D6-EDB55B84CC4B}"/>
              </a:ext>
            </a:extLst>
          </p:cNvPr>
          <p:cNvSpPr txBox="1">
            <a:spLocks/>
          </p:cNvSpPr>
          <p:nvPr/>
        </p:nvSpPr>
        <p:spPr>
          <a:xfrm>
            <a:off x="-380990" y="1683962"/>
            <a:ext cx="5269142"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أمثلة</a:t>
            </a:r>
            <a:r>
              <a:rPr kumimoji="0" lang="ar-001" sz="2200" b="1" i="0" u="none" strike="noStrike" cap="none" normalizeH="0" noProof="0" dirty="0">
                <a:ln>
                  <a:noFill/>
                </a:ln>
                <a:solidFill>
                  <a:srgbClr val="618393"/>
                </a:solidFill>
                <a:effectLst/>
                <a:uLnTx/>
                <a:uFillTx/>
                <a:latin typeface="Arial" panose="020B0604020202020204" pitchFamily="34" charset="0"/>
                <a:ea typeface="+mn-ea"/>
                <a:cs typeface="+mn-cs"/>
              </a:rPr>
              <a:t> على العوائق</a:t>
            </a:r>
          </a:p>
        </p:txBody>
      </p:sp>
      <p:pic>
        <p:nvPicPr>
          <p:cNvPr id="20" name="Graphic 19">
            <a:extLst>
              <a:ext uri="{FF2B5EF4-FFF2-40B4-BE49-F238E27FC236}">
                <a16:creationId xmlns:a16="http://schemas.microsoft.com/office/drawing/2014/main" id="{6310E9C8-61F3-EC11-239A-56C36748F3E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698714" y="2748330"/>
            <a:ext cx="832949" cy="832949"/>
          </a:xfrm>
          <a:prstGeom prst="rect">
            <a:avLst/>
          </a:prstGeom>
        </p:spPr>
      </p:pic>
      <p:sp>
        <p:nvSpPr>
          <p:cNvPr id="22" name="TextBox 21">
            <a:extLst>
              <a:ext uri="{FF2B5EF4-FFF2-40B4-BE49-F238E27FC236}">
                <a16:creationId xmlns:a16="http://schemas.microsoft.com/office/drawing/2014/main" id="{BB1B6C27-78FD-D2D0-8F3B-02C274C5C67A}"/>
              </a:ext>
            </a:extLst>
          </p:cNvPr>
          <p:cNvSpPr txBox="1"/>
          <p:nvPr/>
        </p:nvSpPr>
        <p:spPr>
          <a:xfrm>
            <a:off x="-63225" y="2326877"/>
            <a:ext cx="5333998" cy="430887"/>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تأخر في نقل العينات</a:t>
            </a:r>
          </a:p>
        </p:txBody>
      </p:sp>
      <p:sp>
        <p:nvSpPr>
          <p:cNvPr id="24" name="TextBox 23">
            <a:extLst>
              <a:ext uri="{FF2B5EF4-FFF2-40B4-BE49-F238E27FC236}">
                <a16:creationId xmlns:a16="http://schemas.microsoft.com/office/drawing/2014/main" id="{321CBA47-B5D3-647D-6340-E1A7A6545FA7}"/>
              </a:ext>
            </a:extLst>
          </p:cNvPr>
          <p:cNvSpPr txBox="1"/>
          <p:nvPr/>
        </p:nvSpPr>
        <p:spPr>
          <a:xfrm>
            <a:off x="812" y="3827998"/>
            <a:ext cx="5333998" cy="430887"/>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تأخر في التواصل بشأن المخاطر</a:t>
            </a:r>
          </a:p>
        </p:txBody>
      </p:sp>
      <p:sp>
        <p:nvSpPr>
          <p:cNvPr id="25" name="Rounded Rectangle 24">
            <a:extLst>
              <a:ext uri="{FF2B5EF4-FFF2-40B4-BE49-F238E27FC236}">
                <a16:creationId xmlns:a16="http://schemas.microsoft.com/office/drawing/2014/main" id="{518A694D-3DA8-EBC2-BAD0-D80442610E38}"/>
              </a:ext>
            </a:extLst>
          </p:cNvPr>
          <p:cNvSpPr/>
          <p:nvPr/>
        </p:nvSpPr>
        <p:spPr>
          <a:xfrm>
            <a:off x="6771848" y="5275202"/>
            <a:ext cx="5164699"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384D56"/>
                </a:solidFill>
                <a:effectLst/>
                <a:uLnTx/>
                <a:uFillTx/>
                <a:latin typeface="Arial"/>
                <a:ea typeface="+mn-ea"/>
                <a:cs typeface="Arial"/>
              </a:rPr>
              <a:t>ابحث عن مزيد من المعلومات </a:t>
            </a:r>
            <a:r>
              <a:rPr kumimoji="0" lang="ar-001" sz="2000" b="0" i="0" u="none" strike="noStrike" cap="none" normalizeH="0" baseline="0" noProof="0" dirty="0">
                <a:ln>
                  <a:noFill/>
                </a:ln>
                <a:solidFill>
                  <a:srgbClr val="384D56"/>
                </a:solidFill>
                <a:effectLst/>
                <a:uLnTx/>
                <a:uFillTx/>
                <a:latin typeface="Arial"/>
                <a:ea typeface="+mn-ea"/>
                <a:cs typeface="Arial"/>
              </a:rPr>
              <a:t>إذا</a:t>
            </a:r>
            <a:br>
              <a:rPr kumimoji="0" lang="en-US" sz="2000" b="0" i="0" u="none" strike="noStrike" cap="none" normalizeH="0" baseline="0" noProof="0" dirty="0">
                <a:ln>
                  <a:noFill/>
                </a:ln>
                <a:solidFill>
                  <a:srgbClr val="384D56"/>
                </a:solidFill>
                <a:effectLst/>
                <a:uLnTx/>
                <a:uFillTx/>
                <a:latin typeface="Arial"/>
                <a:ea typeface="+mn-ea"/>
                <a:cs typeface="Arial"/>
              </a:rPr>
            </a:br>
            <a:r>
              <a:rPr kumimoji="0" lang="ar-001" sz="2000" b="0" i="0" u="none" strike="noStrike" cap="none" normalizeH="0" baseline="0" noProof="0" dirty="0">
                <a:ln>
                  <a:noFill/>
                </a:ln>
                <a:solidFill>
                  <a:srgbClr val="384D56"/>
                </a:solidFill>
                <a:effectLst/>
                <a:uLnTx/>
                <a:uFillTx/>
                <a:latin typeface="Arial"/>
                <a:ea typeface="+mn-ea"/>
                <a:cs typeface="Arial"/>
              </a:rPr>
              <a:t> لم تستوفِ العوائق هذه المعايير</a:t>
            </a:r>
          </a:p>
        </p:txBody>
      </p:sp>
      <p:pic>
        <p:nvPicPr>
          <p:cNvPr id="8" name="Graphic 7" descr="Warning with solid fill">
            <a:extLst>
              <a:ext uri="{FF2B5EF4-FFF2-40B4-BE49-F238E27FC236}">
                <a16:creationId xmlns:a16="http://schemas.microsoft.com/office/drawing/2014/main" id="{7DD0134D-EF07-0D79-5F04-867FAFAAF3E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81115" y="5321415"/>
            <a:ext cx="794915" cy="794915"/>
          </a:xfrm>
          <a:prstGeom prst="rect">
            <a:avLst/>
          </a:prstGeom>
        </p:spPr>
      </p:pic>
      <p:sp>
        <p:nvSpPr>
          <p:cNvPr id="7" name="TextBox 6">
            <a:extLst>
              <a:ext uri="{FF2B5EF4-FFF2-40B4-BE49-F238E27FC236}">
                <a16:creationId xmlns:a16="http://schemas.microsoft.com/office/drawing/2014/main" id="{2FB3F0E9-51CE-867F-E6BC-CF55EB3A339D}"/>
              </a:ext>
            </a:extLst>
          </p:cNvPr>
          <p:cNvSpPr txBox="1"/>
          <p:nvPr/>
        </p:nvSpPr>
        <p:spPr>
          <a:xfrm>
            <a:off x="812" y="2819195"/>
            <a:ext cx="5333998" cy="76944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عدم وجود بروتوكول/آلية لتسليم العينات إلى المختبر الوطني خلال عطلة نهاية الأسبوع</a:t>
            </a:r>
          </a:p>
        </p:txBody>
      </p:sp>
      <p:sp>
        <p:nvSpPr>
          <p:cNvPr id="13" name="TextBox 12">
            <a:extLst>
              <a:ext uri="{FF2B5EF4-FFF2-40B4-BE49-F238E27FC236}">
                <a16:creationId xmlns:a16="http://schemas.microsoft.com/office/drawing/2014/main" id="{AF7D70D9-C7DF-1CF3-0F2A-8ACB47BA517B}"/>
              </a:ext>
            </a:extLst>
          </p:cNvPr>
          <p:cNvSpPr txBox="1"/>
          <p:nvPr/>
        </p:nvSpPr>
        <p:spPr>
          <a:xfrm>
            <a:off x="102188" y="4403882"/>
            <a:ext cx="5333998" cy="76944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 نقص المواد الرئيسية المترجمة مسبقًا باللغات المحلية</a:t>
            </a:r>
          </a:p>
        </p:txBody>
      </p:sp>
      <p:pic>
        <p:nvPicPr>
          <p:cNvPr id="19" name="Graphic 18" descr="Checkbox Crossed outline">
            <a:extLst>
              <a:ext uri="{FF2B5EF4-FFF2-40B4-BE49-F238E27FC236}">
                <a16:creationId xmlns:a16="http://schemas.microsoft.com/office/drawing/2014/main" id="{218B24A5-4782-7519-26E5-2EE8CCE9F70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22167" y="3676156"/>
            <a:ext cx="769441" cy="769441"/>
          </a:xfrm>
          <a:prstGeom prst="rect">
            <a:avLst/>
          </a:prstGeom>
        </p:spPr>
      </p:pic>
      <p:pic>
        <p:nvPicPr>
          <p:cNvPr id="21" name="Graphic 20">
            <a:extLst>
              <a:ext uri="{FF2B5EF4-FFF2-40B4-BE49-F238E27FC236}">
                <a16:creationId xmlns:a16="http://schemas.microsoft.com/office/drawing/2014/main" id="{7F5144B2-E1E7-B5A0-065E-96B05DE92BE7}"/>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5690412" y="4242810"/>
            <a:ext cx="832949" cy="832949"/>
          </a:xfrm>
          <a:prstGeom prst="rect">
            <a:avLst/>
          </a:prstGeom>
        </p:spPr>
      </p:pic>
      <p:pic>
        <p:nvPicPr>
          <p:cNvPr id="27" name="Graphic 26" descr="Magnifying glass with solid fill">
            <a:extLst>
              <a:ext uri="{FF2B5EF4-FFF2-40B4-BE49-F238E27FC236}">
                <a16:creationId xmlns:a16="http://schemas.microsoft.com/office/drawing/2014/main" id="{6384B35B-41C1-86A0-45C2-37556AB3F6E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40729" y="5297534"/>
            <a:ext cx="914400" cy="914400"/>
          </a:xfrm>
          <a:prstGeom prst="rect">
            <a:avLst/>
          </a:prstGeom>
        </p:spPr>
      </p:pic>
      <p:cxnSp>
        <p:nvCxnSpPr>
          <p:cNvPr id="29" name="Straight Connector 28">
            <a:extLst>
              <a:ext uri="{FF2B5EF4-FFF2-40B4-BE49-F238E27FC236}">
                <a16:creationId xmlns:a16="http://schemas.microsoft.com/office/drawing/2014/main" id="{63D0593E-0605-BAE5-914B-3D5C9677A754}"/>
              </a:ext>
            </a:extLst>
          </p:cNvPr>
          <p:cNvCxnSpPr>
            <a:cxnSpLocks/>
          </p:cNvCxnSpPr>
          <p:nvPr/>
        </p:nvCxnSpPr>
        <p:spPr>
          <a:xfrm>
            <a:off x="256792" y="3676156"/>
            <a:ext cx="61216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6C06EFDB-BDCC-D452-DE47-3405AD6F4139}"/>
              </a:ext>
            </a:extLst>
          </p:cNvPr>
          <p:cNvSpPr/>
          <p:nvPr/>
        </p:nvSpPr>
        <p:spPr>
          <a:xfrm>
            <a:off x="106841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10" name="Oval 9">
            <a:extLst>
              <a:ext uri="{FF2B5EF4-FFF2-40B4-BE49-F238E27FC236}">
                <a16:creationId xmlns:a16="http://schemas.microsoft.com/office/drawing/2014/main" id="{EE13DD6F-1FFB-FAF1-2B7D-A23397636361}"/>
              </a:ext>
            </a:extLst>
          </p:cNvPr>
          <p:cNvSpPr/>
          <p:nvPr/>
        </p:nvSpPr>
        <p:spPr>
          <a:xfrm>
            <a:off x="10878955"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86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build="p"/>
      <p:bldP spid="18" grpId="0"/>
      <p:bldP spid="22" grpId="0"/>
      <p:bldP spid="24" grpId="0"/>
      <p:bldP spid="25" grpId="0" animBg="1"/>
      <p:bldP spid="7"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A0B5D2FC-391C-5E41-BAA7-2F14C6747411}"/>
              </a:ext>
            </a:extLst>
          </p:cNvPr>
          <p:cNvSpPr txBox="1">
            <a:spLocks/>
          </p:cNvSpPr>
          <p:nvPr/>
        </p:nvSpPr>
        <p:spPr>
          <a:xfrm>
            <a:off x="804957" y="1686487"/>
            <a:ext cx="7709174" cy="1573585"/>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317637" y="2101528"/>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81A79A44-FCE1-3B44-8939-8B846D37506C}"/>
              </a:ext>
            </a:extLst>
          </p:cNvPr>
          <p:cNvSpPr txBox="1">
            <a:spLocks/>
          </p:cNvSpPr>
          <p:nvPr/>
        </p:nvSpPr>
        <p:spPr>
          <a:xfrm>
            <a:off x="1690674" y="1697010"/>
            <a:ext cx="9594442"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للوصول إلى العوائق القابلة لاتخاذ إجراء بشأنها: جرب نهج الخمسة أسباب</a:t>
            </a:r>
          </a:p>
        </p:txBody>
      </p:sp>
      <p:sp>
        <p:nvSpPr>
          <p:cNvPr id="5" name="TextBox 4">
            <a:extLst>
              <a:ext uri="{FF2B5EF4-FFF2-40B4-BE49-F238E27FC236}">
                <a16:creationId xmlns:a16="http://schemas.microsoft.com/office/drawing/2014/main" id="{C8CAB5E8-A234-C77D-7938-7284D309A5BE}"/>
              </a:ext>
            </a:extLst>
          </p:cNvPr>
          <p:cNvSpPr txBox="1"/>
          <p:nvPr/>
        </p:nvSpPr>
        <p:spPr>
          <a:xfrm>
            <a:off x="2651234" y="2295523"/>
            <a:ext cx="9041979" cy="2407326"/>
          </a:xfrm>
          <a:prstGeom prst="rect">
            <a:avLst/>
          </a:prstGeom>
          <a:noFill/>
        </p:spPr>
        <p:txBody>
          <a:bodyPr wrap="square" lIns="91440" tIns="45720" rIns="91440" bIns="45720" anchor="t">
            <a:spAutoFit/>
          </a:bodyPr>
          <a:lstStyle/>
          <a:p>
            <a:pPr marL="457200" marR="0" lvl="1" indent="0" algn="r" defTabSz="914400" rtl="1" eaLnBrk="1" fontAlgn="auto" latinLnBrk="0" hangingPunct="1">
              <a:lnSpc>
                <a:spcPct val="90000"/>
              </a:lnSpc>
              <a:spcBef>
                <a:spcPts val="500"/>
              </a:spcBef>
              <a:spcAft>
                <a:spcPts val="0"/>
              </a:spcAft>
              <a:buClr>
                <a:srgbClr val="3BB042"/>
              </a:buClr>
              <a:buSzTx/>
              <a:buFontTx/>
              <a:buNone/>
              <a:tabLst/>
              <a:defRPr/>
            </a:pPr>
            <a:r>
              <a:rPr kumimoji="0" lang="ar-001" sz="2400" b="0" i="0" u="none" strike="noStrike" cap="none" normalizeH="0" baseline="0" noProof="0" dirty="0">
                <a:ln>
                  <a:noFill/>
                </a:ln>
                <a:solidFill>
                  <a:srgbClr val="394D56"/>
                </a:solidFill>
                <a:effectLst/>
                <a:uLnTx/>
                <a:uFillTx/>
                <a:latin typeface="Arial"/>
                <a:ea typeface="+mn-ea"/>
                <a:cs typeface="Arial"/>
              </a:rPr>
              <a:t>تأخرت عن العمل اليوم.</a:t>
            </a:r>
            <a:r>
              <a:rPr kumimoji="0" lang="ar-001" sz="2400" b="0" i="0" u="none" strike="noStrike" cap="none" normalizeH="0" noProof="0" dirty="0">
                <a:ln>
                  <a:noFill/>
                </a:ln>
                <a:solidFill>
                  <a:srgbClr val="DC749F"/>
                </a:solidFill>
                <a:effectLst/>
                <a:uLnTx/>
                <a:uFillTx/>
                <a:latin typeface="Arial"/>
                <a:ea typeface="+mn-ea"/>
                <a:cs typeface="Arial"/>
              </a:rPr>
              <a:t> لماذا؟</a:t>
            </a:r>
          </a:p>
          <a:p>
            <a:pPr marL="1143000" marR="0" lvl="2" indent="-228600" algn="r" defTabSz="914400" rtl="1"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فاتتني الحافلة. </a:t>
            </a:r>
            <a:r>
              <a:rPr kumimoji="0" lang="ar-001" sz="2400" b="0" i="0" u="none" strike="noStrike" cap="none" normalizeH="0" baseline="0" noProof="0" dirty="0">
                <a:ln>
                  <a:noFill/>
                </a:ln>
                <a:solidFill>
                  <a:srgbClr val="DC749F"/>
                </a:solidFill>
                <a:effectLst/>
                <a:uLnTx/>
                <a:uFillTx/>
                <a:latin typeface="Arial"/>
                <a:ea typeface="+mn-ea"/>
                <a:cs typeface="Arial"/>
              </a:rPr>
              <a:t>لماذا؟</a:t>
            </a:r>
          </a:p>
          <a:p>
            <a:pPr marL="1600200" marR="0" lvl="3" indent="-228600" algn="r" defTabSz="914400" rtl="1"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غادرت المنزل متأخرًا. </a:t>
            </a:r>
            <a:r>
              <a:rPr kumimoji="0" lang="ar-001" sz="2400" b="0" i="0" u="none" strike="noStrike" cap="none" normalizeH="0" baseline="0" noProof="0" dirty="0">
                <a:ln>
                  <a:noFill/>
                </a:ln>
                <a:solidFill>
                  <a:srgbClr val="DC749F"/>
                </a:solidFill>
                <a:effectLst/>
                <a:uLnTx/>
                <a:uFillTx/>
                <a:latin typeface="Arial"/>
                <a:ea typeface="+mn-ea"/>
                <a:cs typeface="Arial"/>
              </a:rPr>
              <a:t>لماذا؟</a:t>
            </a:r>
          </a:p>
          <a:p>
            <a:pPr marL="2057400" marR="0" lvl="4" indent="-228600" algn="r" defTabSz="914400" rtl="1"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لم ينطلق المنبه. </a:t>
            </a:r>
            <a:r>
              <a:rPr lang="ar-001" sz="2400" dirty="0">
                <a:solidFill>
                  <a:srgbClr val="DC749F"/>
                </a:solidFill>
                <a:latin typeface="Arial"/>
                <a:ea typeface="+mn-ea"/>
                <a:cs typeface="Arial"/>
              </a:rPr>
              <a:t>لماذا؟</a:t>
            </a:r>
          </a:p>
          <a:p>
            <a:pPr marL="2514600" marR="0" lvl="5" indent="-228600" algn="r" defTabSz="914400" rtl="1"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نسيت ضبط منبه الهاتف في الليلة الماضية. </a:t>
            </a:r>
            <a:r>
              <a:rPr kumimoji="0" lang="ar-001" sz="2400" b="0" i="0" u="none" strike="noStrike" cap="none" normalizeH="0" baseline="0" noProof="0" dirty="0">
                <a:ln>
                  <a:noFill/>
                </a:ln>
                <a:solidFill>
                  <a:srgbClr val="DC749F"/>
                </a:solidFill>
                <a:effectLst/>
                <a:uLnTx/>
                <a:uFillTx/>
                <a:latin typeface="Arial"/>
                <a:ea typeface="+mn-ea"/>
                <a:cs typeface="Arial"/>
              </a:rPr>
              <a:t>لماذا؟</a:t>
            </a:r>
          </a:p>
          <a:p>
            <a:pPr marL="2971800" marR="0" lvl="6" indent="-228600" algn="r" defTabSz="914400" rtl="1"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ar-001" sz="2400" b="0" i="0" u="none" strike="noStrike" cap="none" normalizeH="0" baseline="0" noProof="0" dirty="0">
                <a:ln>
                  <a:noFill/>
                </a:ln>
                <a:solidFill>
                  <a:srgbClr val="394D56"/>
                </a:solidFill>
                <a:effectLst/>
                <a:uLnTx/>
                <a:uFillTx/>
                <a:latin typeface="Arial"/>
                <a:ea typeface="+mn-ea"/>
                <a:cs typeface="Arial"/>
              </a:rPr>
              <a:t>كان الهاتف غير مشحون</a:t>
            </a:r>
          </a:p>
        </p:txBody>
      </p:sp>
      <p:sp>
        <p:nvSpPr>
          <p:cNvPr id="7" name="TextBox 6">
            <a:extLst>
              <a:ext uri="{FF2B5EF4-FFF2-40B4-BE49-F238E27FC236}">
                <a16:creationId xmlns:a16="http://schemas.microsoft.com/office/drawing/2014/main" id="{0D3C7AB1-E555-4FEB-4E55-6E8DE8ABEC72}"/>
              </a:ext>
            </a:extLst>
          </p:cNvPr>
          <p:cNvSpPr txBox="1"/>
          <p:nvPr/>
        </p:nvSpPr>
        <p:spPr>
          <a:xfrm>
            <a:off x="1637337" y="2713996"/>
            <a:ext cx="2037245" cy="1785104"/>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تساعد على الوصول إلى العوائق القابلة لاتخاذ إجراءات بشأنها والتي تركز على الأسباب الجذرية</a:t>
            </a:r>
          </a:p>
        </p:txBody>
      </p:sp>
      <p:sp>
        <p:nvSpPr>
          <p:cNvPr id="8" name="Right Brace 7">
            <a:extLst>
              <a:ext uri="{FF2B5EF4-FFF2-40B4-BE49-F238E27FC236}">
                <a16:creationId xmlns:a16="http://schemas.microsoft.com/office/drawing/2014/main" id="{A1C6B4FD-B462-B1B8-2E8A-14B5409E23C3}"/>
              </a:ext>
            </a:extLst>
          </p:cNvPr>
          <p:cNvSpPr/>
          <p:nvPr/>
        </p:nvSpPr>
        <p:spPr>
          <a:xfrm flipH="1">
            <a:off x="3781063" y="2423391"/>
            <a:ext cx="691661" cy="2279458"/>
          </a:xfrm>
          <a:prstGeom prst="rightBrace">
            <a:avLst>
              <a:gd name="adj1" fmla="val 91384"/>
              <a:gd name="adj2" fmla="val 50000"/>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C596419-700B-BBAC-4C2D-C937159A343C}"/>
              </a:ext>
            </a:extLst>
          </p:cNvPr>
          <p:cNvSpPr txBox="1"/>
          <p:nvPr/>
        </p:nvSpPr>
        <p:spPr>
          <a:xfrm>
            <a:off x="734468" y="5698193"/>
            <a:ext cx="10550648" cy="769441"/>
          </a:xfrm>
          <a:prstGeom prst="rect">
            <a:avLst/>
          </a:prstGeom>
          <a:noFill/>
        </p:spPr>
        <p:txBody>
          <a:bodyPr wrap="square" lIns="91440" tIns="45720" rIns="91440" bIns="45720" anchor="t">
            <a:spAutoFit/>
          </a:bodyPr>
          <a:lstStyle/>
          <a:p>
            <a:pPr algn="ctr"/>
            <a:r>
              <a:rPr lang="ar-SA" sz="2200" b="1" dirty="0">
                <a:solidFill>
                  <a:srgbClr val="DC749F"/>
                </a:solidFill>
              </a:rPr>
              <a:t>نصيحة: قد لا تكون هناك حاجة إلى استخدام الخمسة أسباب كلها. توقف بمجرد أن يستوفي العائق المعايير</a:t>
            </a:r>
            <a:br>
              <a:rPr lang="en-US" sz="2200" b="1" dirty="0">
                <a:solidFill>
                  <a:srgbClr val="DC749F"/>
                </a:solidFill>
              </a:rPr>
            </a:br>
            <a:r>
              <a:rPr lang="ar-SA" sz="2200" b="1" dirty="0">
                <a:solidFill>
                  <a:srgbClr val="DC749F"/>
                </a:solidFill>
              </a:rPr>
              <a:t> (محدد وقابل لاتخاذ إجراء بشأنه ويحدد السبب الجذري ويركز على المستوى النظامي)</a:t>
            </a:r>
            <a:endParaRPr lang="en-IN" sz="2200" b="1" dirty="0">
              <a:solidFill>
                <a:srgbClr val="DC749F"/>
              </a:solidFill>
            </a:endParaRPr>
          </a:p>
        </p:txBody>
      </p:sp>
      <p:sp>
        <p:nvSpPr>
          <p:cNvPr id="4" name="Text Placeholder 4">
            <a:extLst>
              <a:ext uri="{FF2B5EF4-FFF2-40B4-BE49-F238E27FC236}">
                <a16:creationId xmlns:a16="http://schemas.microsoft.com/office/drawing/2014/main" id="{CC8D7DBB-EF2A-25B0-C5AE-7CB7F01BE650}"/>
              </a:ext>
            </a:extLst>
          </p:cNvPr>
          <p:cNvSpPr txBox="1">
            <a:spLocks/>
          </p:cNvSpPr>
          <p:nvPr/>
        </p:nvSpPr>
        <p:spPr>
          <a:xfrm>
            <a:off x="489077" y="4980224"/>
            <a:ext cx="11423737" cy="400639"/>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001" b="1" dirty="0">
                <a:solidFill>
                  <a:srgbClr val="618393"/>
                </a:solidFill>
                <a:latin typeface="Arial"/>
                <a:cs typeface="Arial"/>
              </a:rPr>
              <a:t>الإجراء التصحيحي المقترح: وضع الشاحن على الطاولة بجانب السرير لشحنه طوال الليل  </a:t>
            </a:r>
          </a:p>
        </p:txBody>
      </p:sp>
      <p:sp>
        <p:nvSpPr>
          <p:cNvPr id="10" name="Rectangle: Rounded Corners 9">
            <a:extLst>
              <a:ext uri="{FF2B5EF4-FFF2-40B4-BE49-F238E27FC236}">
                <a16:creationId xmlns:a16="http://schemas.microsoft.com/office/drawing/2014/main" id="{ABCDCF62-1AB3-5A0D-FAFE-769409997BF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12" name="Oval 11">
            <a:extLst>
              <a:ext uri="{FF2B5EF4-FFF2-40B4-BE49-F238E27FC236}">
                <a16:creationId xmlns:a16="http://schemas.microsoft.com/office/drawing/2014/main" id="{06D364BA-46DD-6FE8-3486-25602AEB6DB6}"/>
              </a:ext>
            </a:extLst>
          </p:cNvPr>
          <p:cNvSpPr/>
          <p:nvPr/>
        </p:nvSpPr>
        <p:spPr>
          <a:xfrm>
            <a:off x="10665595"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747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92046-65F4-2C6B-7A90-3B9D881DA1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CFCC3-71B8-0245-F6AF-B3390491FA56}"/>
              </a:ext>
            </a:extLst>
          </p:cNvPr>
          <p:cNvSpPr>
            <a:spLocks noGrp="1"/>
          </p:cNvSpPr>
          <p:nvPr>
            <p:ph type="title"/>
          </p:nvPr>
        </p:nvSpPr>
        <p:spPr>
          <a:xfrm>
            <a:off x="1656597" y="3604021"/>
            <a:ext cx="9703980" cy="959484"/>
          </a:xfrm>
        </p:spPr>
        <p:txBody>
          <a:bodyPr/>
          <a:lstStyle/>
          <a:p>
            <a:r>
              <a:rPr lang="ar-001" sz="5000" dirty="0">
                <a:latin typeface="Arial"/>
                <a:cs typeface="Arial"/>
              </a:rPr>
              <a:t>هل يُعدّ هذا عائقًا جيدًا؟</a:t>
            </a:r>
          </a:p>
        </p:txBody>
      </p:sp>
      <p:sp>
        <p:nvSpPr>
          <p:cNvPr id="3" name="Text Placeholder 2">
            <a:extLst>
              <a:ext uri="{FF2B5EF4-FFF2-40B4-BE49-F238E27FC236}">
                <a16:creationId xmlns:a16="http://schemas.microsoft.com/office/drawing/2014/main" id="{3436049C-CBCA-C038-B455-190CEA33E054}"/>
              </a:ext>
            </a:extLst>
          </p:cNvPr>
          <p:cNvSpPr>
            <a:spLocks noGrp="1"/>
          </p:cNvSpPr>
          <p:nvPr>
            <p:ph type="body" idx="1"/>
          </p:nvPr>
        </p:nvSpPr>
        <p:spPr>
          <a:xfrm>
            <a:off x="1656597" y="4571758"/>
            <a:ext cx="9703980" cy="931688"/>
          </a:xfrm>
        </p:spPr>
        <p:txBody>
          <a:bodyPr/>
          <a:lstStyle/>
          <a:p>
            <a:r>
              <a:rPr lang="ar-001" sz="3000"/>
              <a:t>نشاط</a:t>
            </a:r>
          </a:p>
        </p:txBody>
      </p:sp>
      <p:pic>
        <p:nvPicPr>
          <p:cNvPr id="7" name="Picture 6" descr="A light bulb in a circle&#10;&#10;AI-generated content may be incorrect.">
            <a:extLst>
              <a:ext uri="{FF2B5EF4-FFF2-40B4-BE49-F238E27FC236}">
                <a16:creationId xmlns:a16="http://schemas.microsoft.com/office/drawing/2014/main" id="{2EB7CE4C-9CF0-4857-EA94-0615C1223D2F}"/>
              </a:ext>
            </a:extLst>
          </p:cNvPr>
          <p:cNvPicPr>
            <a:picLocks noChangeAspect="1"/>
          </p:cNvPicPr>
          <p:nvPr/>
        </p:nvPicPr>
        <p:blipFill>
          <a:blip r:embed="rId3"/>
          <a:stretch>
            <a:fillRect/>
          </a:stretch>
        </p:blipFill>
        <p:spPr>
          <a:xfrm>
            <a:off x="10341183" y="2671881"/>
            <a:ext cx="945074" cy="932482"/>
          </a:xfrm>
          <a:prstGeom prst="rect">
            <a:avLst/>
          </a:prstGeom>
        </p:spPr>
      </p:pic>
    </p:spTree>
    <p:extLst>
      <p:ext uri="{BB962C8B-B14F-4D97-AF65-F5344CB8AC3E}">
        <p14:creationId xmlns:p14="http://schemas.microsoft.com/office/powerpoint/2010/main" val="34658689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96376-AAB8-4CD5-5585-AF5B3E2F108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DFDB6B1-4752-F57E-CD78-82A6CAABAF68}"/>
              </a:ext>
            </a:extLst>
          </p:cNvPr>
          <p:cNvSpPr/>
          <p:nvPr/>
        </p:nvSpPr>
        <p:spPr>
          <a:xfrm>
            <a:off x="803786"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6FE716-BB26-876C-6A2A-81EEEAF1AFFB}"/>
              </a:ext>
            </a:extLst>
          </p:cNvPr>
          <p:cNvSpPr/>
          <p:nvPr/>
        </p:nvSpPr>
        <p:spPr>
          <a:xfrm>
            <a:off x="771359"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808D009-0A41-7703-ABFE-7FC47559ABD4}"/>
              </a:ext>
            </a:extLst>
          </p:cNvPr>
          <p:cNvSpPr>
            <a:spLocks noGrp="1"/>
          </p:cNvSpPr>
          <p:nvPr>
            <p:ph type="body" idx="1"/>
          </p:nvPr>
        </p:nvSpPr>
        <p:spPr>
          <a:xfrm>
            <a:off x="6416298" y="715920"/>
            <a:ext cx="5157787" cy="455406"/>
          </a:xfrm>
        </p:spPr>
        <p:txBody>
          <a:bodyPr/>
          <a:lstStyle/>
          <a:p>
            <a:r>
              <a:rPr lang="ar-001" dirty="0">
                <a:latin typeface="Arial"/>
                <a:cs typeface="Arial"/>
              </a:rPr>
              <a:t> مهمتكم</a:t>
            </a:r>
          </a:p>
        </p:txBody>
      </p:sp>
      <p:sp>
        <p:nvSpPr>
          <p:cNvPr id="4" name="Content Placeholder 3">
            <a:extLst>
              <a:ext uri="{FF2B5EF4-FFF2-40B4-BE49-F238E27FC236}">
                <a16:creationId xmlns:a16="http://schemas.microsoft.com/office/drawing/2014/main" id="{0B0930EB-66AE-0823-7CF4-2F2CF3D1A10E}"/>
              </a:ext>
            </a:extLst>
          </p:cNvPr>
          <p:cNvSpPr>
            <a:spLocks noGrp="1"/>
          </p:cNvSpPr>
          <p:nvPr>
            <p:ph sz="half" idx="2"/>
          </p:nvPr>
        </p:nvSpPr>
        <p:spPr>
          <a:xfrm>
            <a:off x="6416298" y="1367992"/>
            <a:ext cx="4971916" cy="4990269"/>
          </a:xfrm>
        </p:spPr>
        <p:txBody>
          <a:bodyPr vert="horz" lIns="91440" tIns="45720" rIns="91440" bIns="45720" rtlCol="0" anchor="t">
            <a:noAutofit/>
          </a:bodyPr>
          <a:lstStyle/>
          <a:p>
            <a:r>
              <a:rPr lang="ar-SA" dirty="0"/>
              <a:t>في الجلسة العامة: استعرضوا 10 عوائق بسرعة وقرروا ما إذا كان كل عائق يستوفي معايير العائق المكتوب جيدًا أم لا</a:t>
            </a:r>
            <a:endParaRPr lang="en-IN" dirty="0"/>
          </a:p>
          <a:p>
            <a:pPr marL="0" indent="0">
              <a:buNone/>
            </a:pPr>
            <a:r>
              <a:rPr lang="en-IN" dirty="0"/>
              <a:t> </a:t>
            </a:r>
            <a:endParaRPr lang="en-IN" sz="1500" dirty="0"/>
          </a:p>
          <a:p>
            <a:r>
              <a:rPr lang="ar-SA" dirty="0"/>
              <a:t>في المجموعات الصغيرة: بالنسبة إلى العائق "السيئ" المعين لكم، حددوا المعايير التي لم يستوفها وكيف يمكنكم تصحيحها (استخدموا خيالكم إذا لزم الأمر!)</a:t>
            </a:r>
            <a:endParaRPr lang="en-IN" dirty="0"/>
          </a:p>
          <a:p>
            <a:pPr marL="0" indent="0">
              <a:buNone/>
            </a:pPr>
            <a:r>
              <a:rPr lang="en-IN" dirty="0"/>
              <a:t> </a:t>
            </a:r>
          </a:p>
          <a:p>
            <a:r>
              <a:rPr lang="ar-SA" dirty="0"/>
              <a:t>في الجلسة العامة: تقرير موجز من كل مجموعة، يتضمن المعايير التي لم تُستوفَ وأسباب ذلك، وأي تصحيحات مقترحة</a:t>
            </a:r>
            <a:endParaRPr lang="en-IN" dirty="0"/>
          </a:p>
        </p:txBody>
      </p:sp>
      <p:sp>
        <p:nvSpPr>
          <p:cNvPr id="5" name="Text Placeholder 4">
            <a:extLst>
              <a:ext uri="{FF2B5EF4-FFF2-40B4-BE49-F238E27FC236}">
                <a16:creationId xmlns:a16="http://schemas.microsoft.com/office/drawing/2014/main" id="{21DB2788-42CD-A893-8529-3E18F8BCD94B}"/>
              </a:ext>
            </a:extLst>
          </p:cNvPr>
          <p:cNvSpPr>
            <a:spLocks noGrp="1"/>
          </p:cNvSpPr>
          <p:nvPr>
            <p:ph type="body" sz="quarter" idx="3"/>
          </p:nvPr>
        </p:nvSpPr>
        <p:spPr>
          <a:xfrm>
            <a:off x="1150660" y="721880"/>
            <a:ext cx="4392618" cy="823912"/>
          </a:xfrm>
        </p:spPr>
        <p:txBody>
          <a:bodyPr/>
          <a:lstStyle/>
          <a:p>
            <a:r>
              <a:rPr lang="ar-001" sz="2000" dirty="0">
                <a:latin typeface="Arial"/>
                <a:cs typeface="Arial"/>
              </a:rPr>
              <a:t>نصيحة: ضعوا في اعتباركم ما يلي</a:t>
            </a:r>
          </a:p>
        </p:txBody>
      </p:sp>
      <p:sp>
        <p:nvSpPr>
          <p:cNvPr id="6" name="Content Placeholder 5">
            <a:extLst>
              <a:ext uri="{FF2B5EF4-FFF2-40B4-BE49-F238E27FC236}">
                <a16:creationId xmlns:a16="http://schemas.microsoft.com/office/drawing/2014/main" id="{7489A0F6-D620-51C7-3C4A-C730AF752220}"/>
              </a:ext>
            </a:extLst>
          </p:cNvPr>
          <p:cNvSpPr>
            <a:spLocks noGrp="1"/>
          </p:cNvSpPr>
          <p:nvPr>
            <p:ph sz="quarter" idx="4"/>
          </p:nvPr>
        </p:nvSpPr>
        <p:spPr>
          <a:xfrm>
            <a:off x="797546" y="1635700"/>
            <a:ext cx="4777128" cy="1938773"/>
          </a:xfrm>
        </p:spPr>
        <p:txBody>
          <a:bodyPr vert="horz" lIns="91440" tIns="45720" rIns="91440" bIns="45720" rtlCol="0" anchor="t">
            <a:noAutofit/>
          </a:bodyPr>
          <a:lstStyle/>
          <a:p>
            <a:pPr marL="0" indent="0">
              <a:buNone/>
            </a:pPr>
            <a:r>
              <a:rPr lang="ar-001" sz="1800" b="1" dirty="0">
                <a:solidFill>
                  <a:schemeClr val="dk1"/>
                </a:solidFill>
                <a:latin typeface="Arial"/>
                <a:cs typeface="Arial"/>
              </a:rPr>
              <a:t>معايير العوائق الجيدة:</a:t>
            </a:r>
          </a:p>
          <a:p>
            <a:pPr marL="285750" indent="-285750">
              <a:buFont typeface="Arial,Sans-Serif" panose="020B0604020202020204" pitchFamily="34" charset="0"/>
            </a:pPr>
            <a:r>
              <a:rPr lang="ar-001" sz="1800" dirty="0">
                <a:solidFill>
                  <a:schemeClr val="dk1"/>
                </a:solidFill>
                <a:latin typeface="Arial"/>
                <a:cs typeface="Arial"/>
              </a:rPr>
              <a:t>محددة</a:t>
            </a:r>
          </a:p>
          <a:p>
            <a:pPr marL="285750" indent="-285750">
              <a:buFont typeface="Arial,Sans-Serif" panose="020B0604020202020204" pitchFamily="34" charset="0"/>
            </a:pPr>
            <a:r>
              <a:rPr lang="ar-001" sz="1800" dirty="0">
                <a:solidFill>
                  <a:schemeClr val="dk1"/>
                </a:solidFill>
                <a:latin typeface="Arial"/>
                <a:cs typeface="Arial"/>
              </a:rPr>
              <a:t>قابلة لاتخاذ إجراء بشأنها</a:t>
            </a:r>
          </a:p>
          <a:p>
            <a:pPr marL="285750" indent="-285750">
              <a:buFont typeface="Arial,Sans-Serif" panose="020B0604020202020204" pitchFamily="34" charset="0"/>
            </a:pPr>
            <a:r>
              <a:rPr lang="ar-001" sz="1800" dirty="0">
                <a:solidFill>
                  <a:schemeClr val="dk1"/>
                </a:solidFill>
                <a:latin typeface="Arial"/>
                <a:cs typeface="Arial"/>
              </a:rPr>
              <a:t>تحدد الأسباب الجذرية</a:t>
            </a:r>
          </a:p>
          <a:p>
            <a:pPr marL="285750" indent="-285750">
              <a:buFont typeface="Arial,Sans-Serif" panose="020B0604020202020204" pitchFamily="34" charset="0"/>
            </a:pPr>
            <a:r>
              <a:rPr lang="ar-001" sz="1800" dirty="0">
                <a:solidFill>
                  <a:schemeClr val="dk1"/>
                </a:solidFill>
                <a:latin typeface="Arial"/>
                <a:cs typeface="Arial"/>
              </a:rPr>
              <a:t>تركز على المستوى النظامي</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A1791309-9622-3CE0-137E-0F6F4C34EE8E}"/>
              </a:ext>
            </a:extLst>
          </p:cNvPr>
          <p:cNvSpPr txBox="1">
            <a:spLocks/>
          </p:cNvSpPr>
          <p:nvPr/>
        </p:nvSpPr>
        <p:spPr>
          <a:xfrm>
            <a:off x="1267136" y="3977495"/>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a:latin typeface="Arial"/>
                <a:cs typeface="Arial"/>
              </a:rPr>
              <a:t>التوقيت</a:t>
            </a:r>
          </a:p>
        </p:txBody>
      </p:sp>
      <p:sp>
        <p:nvSpPr>
          <p:cNvPr id="13" name="Content Placeholder 3">
            <a:extLst>
              <a:ext uri="{FF2B5EF4-FFF2-40B4-BE49-F238E27FC236}">
                <a16:creationId xmlns:a16="http://schemas.microsoft.com/office/drawing/2014/main" id="{E855AAB5-0EFD-0ED2-9330-31438A06BC24}"/>
              </a:ext>
            </a:extLst>
          </p:cNvPr>
          <p:cNvSpPr txBox="1">
            <a:spLocks/>
          </p:cNvSpPr>
          <p:nvPr/>
        </p:nvSpPr>
        <p:spPr>
          <a:xfrm>
            <a:off x="1261731" y="4409446"/>
            <a:ext cx="4263634" cy="1552624"/>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1800" dirty="0"/>
              <a:t>5 دقائق: مناقشة سريعة عما إذا كان هذا العائق مكتوبًا بشكل جيد أم لا في الجلسة العامة</a:t>
            </a:r>
            <a:endParaRPr lang="en-IN" sz="1800" dirty="0"/>
          </a:p>
          <a:p>
            <a:r>
              <a:rPr lang="ar-SA" sz="1800" dirty="0"/>
              <a:t>5 دقائق: العمل في مجموعة صغيرة</a:t>
            </a:r>
            <a:endParaRPr lang="en-IN" sz="1800" dirty="0"/>
          </a:p>
          <a:p>
            <a:r>
              <a:rPr lang="en-IN" sz="1800" dirty="0"/>
              <a:t> 10 </a:t>
            </a:r>
            <a:r>
              <a:rPr lang="ar-SA" sz="1800" dirty="0"/>
              <a:t>دقائق: تقرير مدته دقيقة إلى دقيقتين تقريبًا من كل مجموعة</a:t>
            </a:r>
            <a:endParaRPr lang="en-IN" sz="1800" dirty="0"/>
          </a:p>
          <a:p>
            <a:pPr marL="0" indent="0">
              <a:buNone/>
            </a:pPr>
            <a:r>
              <a:rPr lang="en-IN" sz="1800" dirty="0"/>
              <a:t> </a:t>
            </a:r>
          </a:p>
        </p:txBody>
      </p:sp>
    </p:spTree>
    <p:extLst>
      <p:ext uri="{BB962C8B-B14F-4D97-AF65-F5344CB8AC3E}">
        <p14:creationId xmlns:p14="http://schemas.microsoft.com/office/powerpoint/2010/main" val="4053674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94BF9-7CF0-AF62-D431-2BB14A291CE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AEF9851-5515-F517-58C9-8A1B9DD753ED}"/>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
        <p:nvSpPr>
          <p:cNvPr id="2" name="Text Placeholder 4">
            <a:extLst>
              <a:ext uri="{FF2B5EF4-FFF2-40B4-BE49-F238E27FC236}">
                <a16:creationId xmlns:a16="http://schemas.microsoft.com/office/drawing/2014/main" id="{2650828B-EC31-2CF6-EA26-58B6EDA4D067}"/>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3" name="TextBox 2">
            <a:extLst>
              <a:ext uri="{FF2B5EF4-FFF2-40B4-BE49-F238E27FC236}">
                <a16:creationId xmlns:a16="http://schemas.microsoft.com/office/drawing/2014/main" id="{1DFE3CF6-D30B-3F11-FB34-5BD6120098AF}"/>
              </a:ext>
            </a:extLst>
          </p:cNvPr>
          <p:cNvSpPr txBox="1"/>
          <p:nvPr/>
        </p:nvSpPr>
        <p:spPr>
          <a:xfrm>
            <a:off x="746165" y="2514519"/>
            <a:ext cx="10699668" cy="1934312"/>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dirty="0">
                <a:solidFill>
                  <a:schemeClr val="tx2"/>
                </a:solidFill>
                <a:latin typeface="Arial"/>
                <a:cs typeface="Arial"/>
              </a:rPr>
              <a:t>لا توجد إجراءات تشغيل قياسية أو تدريبات للمرافق </a:t>
            </a:r>
            <a:r>
              <a:rPr lang="ar-001" sz="3600" b="1" dirty="0">
                <a:solidFill>
                  <a:srgbClr val="618393"/>
                </a:solidFill>
                <a:latin typeface="Arial"/>
                <a:cs typeface="Arial"/>
              </a:rPr>
              <a:t>الصحية</a:t>
            </a:r>
            <a:r>
              <a:rPr lang="ar-001" sz="3600" b="1" dirty="0">
                <a:solidFill>
                  <a:schemeClr val="tx2"/>
                </a:solidFill>
                <a:latin typeface="Arial"/>
                <a:cs typeface="Arial"/>
              </a:rPr>
              <a:t> الخاصة لإبلاغ مركز عمليات الطوارئ الصحية العامة الإقليمي بالأمراض التي يمكن الإبلاغ عنها</a:t>
            </a:r>
          </a:p>
        </p:txBody>
      </p:sp>
    </p:spTree>
    <p:extLst>
      <p:ext uri="{BB962C8B-B14F-4D97-AF65-F5344CB8AC3E}">
        <p14:creationId xmlns:p14="http://schemas.microsoft.com/office/powerpoint/2010/main" val="1614646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47326-BA60-4D0A-E35C-F9D65377394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35E9EF0-72CE-D2FB-5C2C-4028A97A528B}"/>
              </a:ext>
            </a:extLst>
          </p:cNvPr>
          <p:cNvSpPr txBox="1"/>
          <p:nvPr/>
        </p:nvSpPr>
        <p:spPr>
          <a:xfrm>
            <a:off x="1290319" y="2514519"/>
            <a:ext cx="9448801" cy="1200329"/>
          </a:xfrm>
          <a:prstGeom prst="rect">
            <a:avLst/>
          </a:prstGeom>
          <a:noFill/>
        </p:spPr>
        <p:txBody>
          <a:bodyPr wrap="square" lIns="91440" tIns="45720" rIns="91440" bIns="45720" anchor="t">
            <a:spAutoFit/>
          </a:bodyPr>
          <a:lstStyle/>
          <a:p>
            <a:pPr algn="ctr"/>
            <a:r>
              <a:rPr lang="ar-SA" sz="3600" b="1" dirty="0">
                <a:solidFill>
                  <a:srgbClr val="618393"/>
                </a:solidFill>
              </a:rPr>
              <a:t>انخفاض الوعي السريري بتعريف حالة الإصابة بإنفلونزا الطيور</a:t>
            </a:r>
            <a:r>
              <a:rPr lang="en-IN" sz="3600" b="1" dirty="0">
                <a:solidFill>
                  <a:srgbClr val="618393"/>
                </a:solidFill>
              </a:rPr>
              <a:t> H5N1 </a:t>
            </a:r>
            <a:r>
              <a:rPr lang="ar-SA" sz="3600" b="1" dirty="0">
                <a:solidFill>
                  <a:srgbClr val="618393"/>
                </a:solidFill>
              </a:rPr>
              <a:t>بسبب أنها أول حالة في البلد منذ عشرين عامًا</a:t>
            </a:r>
            <a:endParaRPr lang="en-IN" sz="3600" dirty="0">
              <a:solidFill>
                <a:srgbClr val="618393"/>
              </a:solidFill>
            </a:endParaRPr>
          </a:p>
        </p:txBody>
      </p:sp>
      <p:sp>
        <p:nvSpPr>
          <p:cNvPr id="4" name="Text Placeholder 4">
            <a:extLst>
              <a:ext uri="{FF2B5EF4-FFF2-40B4-BE49-F238E27FC236}">
                <a16:creationId xmlns:a16="http://schemas.microsoft.com/office/drawing/2014/main" id="{9D18D7F4-AB26-7E11-C45A-9F557ACFF50D}"/>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a:t>
            </a:r>
            <a:r>
              <a:rPr lang="ar-001" b="1" u="sng" dirty="0">
                <a:solidFill>
                  <a:srgbClr val="618393"/>
                </a:solidFill>
              </a:rPr>
              <a:t>العائق</a:t>
            </a:r>
            <a:r>
              <a:rPr lang="ar-001" b="1" u="sng" dirty="0">
                <a:solidFill>
                  <a:schemeClr val="tx2"/>
                </a:solidFill>
              </a:rPr>
              <a:t>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6C801BFB-7BFE-1972-97A4-AC4654C012B1}"/>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3153410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807A-86D3-F82B-B03E-9AD5EDE380F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56D55F1-651B-63EF-897F-08DE90615597}"/>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dirty="0">
                <a:solidFill>
                  <a:schemeClr val="tx2"/>
                </a:solidFill>
                <a:latin typeface="Arial"/>
                <a:cs typeface="Arial"/>
              </a:rPr>
              <a:t>لا يوجد شخص مُعيّن للموافقة على استخدام أموال التحقيق في تفشي الأمراض خلال عطلات نهاية الأسبوع أو العطلات الرسمية</a:t>
            </a:r>
          </a:p>
        </p:txBody>
      </p:sp>
      <p:sp>
        <p:nvSpPr>
          <p:cNvPr id="4" name="Text Placeholder 4">
            <a:extLst>
              <a:ext uri="{FF2B5EF4-FFF2-40B4-BE49-F238E27FC236}">
                <a16:creationId xmlns:a16="http://schemas.microsoft.com/office/drawing/2014/main" id="{EDD4F6B5-6C7D-25CB-EDBF-93F15AE322D1}"/>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B75FAFFB-31D5-5879-A607-DD06960104E5}"/>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35287530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37D9E-A723-ECF1-0C0F-61637B8325D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E426D9B-B291-0495-8E6D-4B7E7439AED9}"/>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kumimoji="0" lang="ar-001" sz="3600" b="1" i="0" u="none" strike="noStrike" cap="none" normalizeH="0" baseline="0" noProof="0">
                <a:ln>
                  <a:noFill/>
                </a:ln>
                <a:solidFill>
                  <a:schemeClr val="tx2"/>
                </a:solidFill>
                <a:effectLst/>
                <a:uLnTx/>
                <a:uFillTx/>
                <a:latin typeface="Arial"/>
                <a:ea typeface="+mn-ea"/>
                <a:cs typeface="Arial"/>
              </a:rPr>
              <a:t>لا يوجد</a:t>
            </a:r>
            <a:r>
              <a:rPr lang="ar-001" sz="3600" b="1">
                <a:solidFill>
                  <a:schemeClr val="tx2"/>
                </a:solidFill>
                <a:latin typeface="Arial"/>
                <a:ea typeface="+mn-ea"/>
                <a:cs typeface="Arial"/>
              </a:rPr>
              <a:t> إمداد إقليمي بمعدات جمع عينات الدم بسبب وجود مخزون على المستوى الوطني فقط</a:t>
            </a:r>
          </a:p>
        </p:txBody>
      </p:sp>
      <p:sp>
        <p:nvSpPr>
          <p:cNvPr id="4" name="Text Placeholder 4">
            <a:extLst>
              <a:ext uri="{FF2B5EF4-FFF2-40B4-BE49-F238E27FC236}">
                <a16:creationId xmlns:a16="http://schemas.microsoft.com/office/drawing/2014/main" id="{EB4C59DD-4DB8-7E69-2225-C3F7C37D484A}"/>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F86350FB-8213-94D6-0A46-0ED4F311D5E4}"/>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325759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8879840" y="1222973"/>
            <a:ext cx="2712882" cy="2282808"/>
          </a:xfrm>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1440180" y="1227276"/>
            <a:ext cx="6060267" cy="5469710"/>
          </a:xfrm>
        </p:spPr>
        <p:txBody>
          <a:bodyPr vert="horz" lIns="91440" tIns="45720" rIns="91440" bIns="45720" rtlCol="0" anchor="t">
            <a:noAutofit/>
          </a:bodyPr>
          <a:lstStyle/>
          <a:p>
            <a:pPr>
              <a:lnSpc>
                <a:spcPct val="110000"/>
              </a:lnSpc>
            </a:pPr>
            <a:r>
              <a:rPr lang="ar-SA" sz="1800" b="1" dirty="0"/>
              <a:t>فهم غاية 7-1-7 ونهج تحسين الأداء واستعراضات الإجراءات المبكرة </a:t>
            </a:r>
            <a:r>
              <a:rPr lang="ar-SA" sz="1800" dirty="0"/>
              <a:t>لرصد حالات تفشي الأمراض والإبلاغ عنها والاستجابة لها</a:t>
            </a:r>
            <a:endParaRPr lang="en-IN" sz="1800" dirty="0"/>
          </a:p>
          <a:p>
            <a:pPr>
              <a:lnSpc>
                <a:spcPct val="110000"/>
              </a:lnSpc>
            </a:pPr>
            <a:r>
              <a:rPr lang="ar-SA" sz="1800" dirty="0"/>
              <a:t>شرح كيف تُسهم غاية 7-1-7 في </a:t>
            </a:r>
            <a:r>
              <a:rPr lang="ar-SA" sz="1800" b="1" dirty="0"/>
              <a:t>تحسين أداء أنظمة مكافحة تفشي الأمراض</a:t>
            </a:r>
            <a:endParaRPr lang="en-IN" sz="1800" b="1" dirty="0"/>
          </a:p>
          <a:p>
            <a:pPr>
              <a:lnSpc>
                <a:spcPct val="110000"/>
              </a:lnSpc>
            </a:pPr>
            <a:r>
              <a:rPr lang="ar-SA" sz="1800" b="1" dirty="0"/>
              <a:t>تحديد الفرص والتحديات</a:t>
            </a:r>
            <a:r>
              <a:rPr lang="en-IN" sz="1800" b="1" dirty="0"/>
              <a:t> </a:t>
            </a:r>
            <a:r>
              <a:rPr lang="ar-SA" sz="1800" dirty="0"/>
              <a:t>فيما يتعلق بدعم الوعي بغاية 7-1-7 واعتمادها واستخدامها في عملك</a:t>
            </a:r>
            <a:endParaRPr lang="en-IN" sz="1800" dirty="0"/>
          </a:p>
          <a:p>
            <a:pPr>
              <a:lnSpc>
                <a:spcPct val="110000"/>
              </a:lnSpc>
            </a:pPr>
            <a:r>
              <a:rPr lang="ar-SA" sz="1800" b="1" dirty="0"/>
              <a:t>تطبيق الخطوات الرئيسية والممارسات النموذجية</a:t>
            </a:r>
            <a:r>
              <a:rPr lang="en-IN" sz="1800" b="1" dirty="0"/>
              <a:t> </a:t>
            </a:r>
            <a:r>
              <a:rPr lang="ar-SA" sz="1800" dirty="0"/>
              <a:t>لدعم اعتماد غاية 7-1-7 واستخدامها في مختلف البرامج والسياقات</a:t>
            </a:r>
            <a:endParaRPr lang="en-IN" sz="1800" dirty="0"/>
          </a:p>
          <a:p>
            <a:pPr>
              <a:lnSpc>
                <a:spcPct val="110000"/>
              </a:lnSpc>
            </a:pPr>
            <a:r>
              <a:rPr lang="ar-SA" sz="1800" b="1" dirty="0"/>
              <a:t>وضع خطة </a:t>
            </a:r>
            <a:r>
              <a:rPr lang="ar-SA" sz="1800" dirty="0"/>
              <a:t>لاعتماد غاية 7-1-7 واستخدامها بشكل روتيني في بلدك/ولايتك القضائية</a:t>
            </a:r>
            <a:endParaRPr lang="en-US" sz="1800" dirty="0">
              <a:latin typeface="Arial"/>
            </a:endParaRPr>
          </a:p>
          <a:p>
            <a:pPr marL="342900" indent="-342900">
              <a:lnSpc>
                <a:spcPct val="110000"/>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751631" y="528463"/>
            <a:ext cx="6693029" cy="400639"/>
          </a:xfrm>
        </p:spPr>
        <p:txBody>
          <a:bodyPr vert="horz" lIns="91440" tIns="45720" rIns="91440" bIns="45720" rtlCol="0" anchor="t">
            <a:noAutofit/>
          </a:bodyPr>
          <a:lstStyle/>
          <a:p>
            <a:r>
              <a:rPr lang="ar-001" dirty="0">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3286916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4ACD7-F169-5304-9849-FCB997A7684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B588BF1-696D-1808-4510-5819C5FB8F42}"/>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لا يوجد خيار لتسجيل حالة إصابة بجدري القردة في نظام المراقبة الإلكتروني القائم على الحالات</a:t>
            </a:r>
          </a:p>
        </p:txBody>
      </p:sp>
      <p:sp>
        <p:nvSpPr>
          <p:cNvPr id="4" name="Text Placeholder 4">
            <a:extLst>
              <a:ext uri="{FF2B5EF4-FFF2-40B4-BE49-F238E27FC236}">
                <a16:creationId xmlns:a16="http://schemas.microsoft.com/office/drawing/2014/main" id="{E9BD9D1C-5679-07BF-976E-D6928C5F0EC5}"/>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3B24D3E1-C4CE-98BF-19F8-C49EA27D8AB7}"/>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39817984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850D-E198-735F-B46B-05EC07AC03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2DB847-8F06-BA3B-20A5-672E19312EE3}"/>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انقضاء فترة طويلة بين جمع العينة والتأكيد المخبري لها</a:t>
            </a:r>
          </a:p>
        </p:txBody>
      </p:sp>
      <p:sp>
        <p:nvSpPr>
          <p:cNvPr id="4" name="Text Placeholder 4">
            <a:extLst>
              <a:ext uri="{FF2B5EF4-FFF2-40B4-BE49-F238E27FC236}">
                <a16:creationId xmlns:a16="http://schemas.microsoft.com/office/drawing/2014/main" id="{2FBF579F-69A1-0A2D-2C76-0A6111DE323C}"/>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15910FE8-1615-96B4-F513-11702186E6CF}"/>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26563267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8BC4D-BEED-BA30-5BD9-07836DCA93D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A69A811-B8C8-AD71-1CFA-DEB180B7097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تأخر ذهاب المريض إلى مرفق الرعاية الصحية</a:t>
            </a:r>
          </a:p>
        </p:txBody>
      </p:sp>
      <p:sp>
        <p:nvSpPr>
          <p:cNvPr id="4" name="Text Placeholder 4">
            <a:extLst>
              <a:ext uri="{FF2B5EF4-FFF2-40B4-BE49-F238E27FC236}">
                <a16:creationId xmlns:a16="http://schemas.microsoft.com/office/drawing/2014/main" id="{3539532D-D804-BEDB-232A-B57C45B5F149}"/>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DFDD026C-B9DF-3E4F-2561-26C5B2DBE478}"/>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1652718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66B7-9818-C55A-5886-EE80C0565EB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4DD2FF-AC81-FF26-5F2F-DB2C0A11DFB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تأخر عامل الرعاية الصحية المجتمعية في التعرف على الحالة</a:t>
            </a:r>
          </a:p>
        </p:txBody>
      </p:sp>
      <p:sp>
        <p:nvSpPr>
          <p:cNvPr id="4" name="Text Placeholder 4">
            <a:extLst>
              <a:ext uri="{FF2B5EF4-FFF2-40B4-BE49-F238E27FC236}">
                <a16:creationId xmlns:a16="http://schemas.microsoft.com/office/drawing/2014/main" id="{CF910319-A110-03FE-0D52-E8981A0CFF99}"/>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0BE88D52-1E67-6AA9-7719-1D09365B23AE}"/>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3598157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68FC-3EC5-FE7E-D83A-39B0FBAA366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6213FB9-87D2-D41C-5A3E-44B39C7AFE72}"/>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لم تكن أكياس أملاح الإماهة الفموية متوفرة للتوزيع</a:t>
            </a:r>
          </a:p>
        </p:txBody>
      </p:sp>
      <p:sp>
        <p:nvSpPr>
          <p:cNvPr id="4" name="Text Placeholder 4">
            <a:extLst>
              <a:ext uri="{FF2B5EF4-FFF2-40B4-BE49-F238E27FC236}">
                <a16:creationId xmlns:a16="http://schemas.microsoft.com/office/drawing/2014/main" id="{4C2FC338-0350-22A0-43C3-E924263DF0E4}"/>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D125FF28-9BBE-2FC8-99B1-C55EE38DA289}"/>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926125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3F8DC-50D5-3CFE-1C26-0F8BF199477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5602A59-B3E9-3CD0-6A47-45A15369F746}"/>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ea typeface="+mn-ea"/>
                <a:cs typeface="Arial"/>
              </a:rPr>
              <a:t>لم يبلغ الطبيب الرئيسي في المستشفى المحلي </a:t>
            </a:r>
            <a:r>
              <a:rPr kumimoji="0" lang="ar-001" sz="3600" b="1" i="0" u="none" strike="noStrike" cap="none" normalizeH="0" baseline="0" noProof="0">
                <a:ln>
                  <a:noFill/>
                </a:ln>
                <a:solidFill>
                  <a:schemeClr val="tx2"/>
                </a:solidFill>
                <a:effectLst/>
                <a:uLnTx/>
                <a:uFillTx/>
                <a:latin typeface="Arial"/>
                <a:ea typeface="+mn-ea"/>
                <a:cs typeface="Arial"/>
              </a:rPr>
              <a:t>عن الحالة إلى إدارة الصحة العامة لمدة أسبوعين</a:t>
            </a:r>
          </a:p>
        </p:txBody>
      </p:sp>
      <p:sp>
        <p:nvSpPr>
          <p:cNvPr id="4" name="Text Placeholder 4">
            <a:extLst>
              <a:ext uri="{FF2B5EF4-FFF2-40B4-BE49-F238E27FC236}">
                <a16:creationId xmlns:a16="http://schemas.microsoft.com/office/drawing/2014/main" id="{26F06656-B6C4-5A51-493D-5607BD8DD9E1}"/>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90000"/>
              </a:lnSpc>
              <a:spcBef>
                <a:spcPts val="1000"/>
              </a:spcBef>
              <a:spcAft>
                <a:spcPts val="0"/>
              </a:spcAft>
              <a:buClr>
                <a:srgbClr val="3BB042"/>
              </a:buClr>
              <a:buSzTx/>
              <a:buNone/>
              <a:tabLst/>
              <a:defRPr/>
            </a:pPr>
            <a:r>
              <a:rPr lang="ar-001" b="1" u="sng" dirty="0">
                <a:solidFill>
                  <a:schemeClr val="tx2"/>
                </a:solidFill>
              </a:rPr>
              <a:t>معايير العائق الجيد</a:t>
            </a: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لاتخاذ إجراء بشأنه  </a:t>
            </a:r>
            <a:r>
              <a:rPr lang="ar-SA" dirty="0">
                <a:solidFill>
                  <a:srgbClr val="384D56"/>
                </a:solidFill>
              </a:rPr>
              <a:t>|</a:t>
            </a:r>
            <a:r>
              <a:rPr lang="ar-SA" dirty="0">
                <a:solidFill>
                  <a:srgbClr val="3BB041"/>
                </a:solidFill>
              </a:rPr>
              <a:t>  يحدد الأسباب الجذرية </a:t>
            </a:r>
            <a:r>
              <a:rPr lang="ar-SA" dirty="0">
                <a:solidFill>
                  <a:srgbClr val="384D56"/>
                </a:solidFill>
              </a:rPr>
              <a:t>|</a:t>
            </a:r>
            <a:r>
              <a:rPr lang="ar-SA" dirty="0">
                <a:solidFill>
                  <a:srgbClr val="3BB041"/>
                </a:solidFill>
              </a:rPr>
              <a:t>  يركز على المستوى النظامي</a:t>
            </a:r>
            <a:endParaRPr lang="en-IN" dirty="0">
              <a:solidFill>
                <a:srgbClr val="3BB041"/>
              </a:solidFill>
            </a:endParaRPr>
          </a:p>
        </p:txBody>
      </p:sp>
      <p:sp>
        <p:nvSpPr>
          <p:cNvPr id="5" name="TextBox 4">
            <a:extLst>
              <a:ext uri="{FF2B5EF4-FFF2-40B4-BE49-F238E27FC236}">
                <a16:creationId xmlns:a16="http://schemas.microsoft.com/office/drawing/2014/main" id="{24F3D10D-FADC-11F4-061F-C8F187141440}"/>
              </a:ext>
            </a:extLst>
          </p:cNvPr>
          <p:cNvSpPr txBox="1"/>
          <p:nvPr/>
        </p:nvSpPr>
        <p:spPr>
          <a:xfrm>
            <a:off x="184077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العائق بمعايير العائق الجيد؟</a:t>
            </a:r>
          </a:p>
        </p:txBody>
      </p:sp>
    </p:spTree>
    <p:extLst>
      <p:ext uri="{BB962C8B-B14F-4D97-AF65-F5344CB8AC3E}">
        <p14:creationId xmlns:p14="http://schemas.microsoft.com/office/powerpoint/2010/main" val="88240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1E784-D5C8-2B1A-CA4C-69789C5C593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B83C2CF2-8781-299F-906E-51D7ED1428C9}"/>
              </a:ext>
            </a:extLst>
          </p:cNvPr>
          <p:cNvSpPr/>
          <p:nvPr/>
        </p:nvSpPr>
        <p:spPr>
          <a:xfrm>
            <a:off x="373554" y="687280"/>
            <a:ext cx="3844534"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C9FACBDF-CBA5-86BE-A8B8-ADB58A275D31}"/>
              </a:ext>
            </a:extLst>
          </p:cNvPr>
          <p:cNvSpPr>
            <a:spLocks noGrp="1"/>
          </p:cNvSpPr>
          <p:nvPr>
            <p:ph type="body" idx="1"/>
          </p:nvPr>
        </p:nvSpPr>
        <p:spPr>
          <a:xfrm>
            <a:off x="6561299" y="4812664"/>
            <a:ext cx="5157787" cy="455406"/>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0AF26AAE-5BD3-9B9B-5377-8D5326422EF5}"/>
              </a:ext>
            </a:extLst>
          </p:cNvPr>
          <p:cNvSpPr>
            <a:spLocks noGrp="1"/>
          </p:cNvSpPr>
          <p:nvPr>
            <p:ph sz="half" idx="2"/>
          </p:nvPr>
        </p:nvSpPr>
        <p:spPr>
          <a:xfrm>
            <a:off x="4273124" y="1339407"/>
            <a:ext cx="7314101" cy="3419867"/>
          </a:xfrm>
        </p:spPr>
        <p:txBody>
          <a:bodyPr vert="horz" lIns="91440" tIns="45720" rIns="91440" bIns="45720" rtlCol="0" anchor="t">
            <a:noAutofit/>
          </a:bodyPr>
          <a:lstStyle/>
          <a:p>
            <a:pPr marL="457200" indent="-457200">
              <a:buFont typeface="+mj-lt"/>
              <a:buAutoNum type="arabicPeriod"/>
            </a:pPr>
            <a:r>
              <a:rPr lang="ar-001" sz="2400" dirty="0">
                <a:latin typeface="Arial"/>
                <a:cs typeface="Arial"/>
              </a:rPr>
              <a:t>انقضاء فترة طويلة بين جمع العينة والتأكيد المخبري لها</a:t>
            </a:r>
          </a:p>
          <a:p>
            <a:pPr marL="457200" indent="-457200">
              <a:buFont typeface="+mj-lt"/>
              <a:buAutoNum type="arabicPeriod"/>
            </a:pPr>
            <a:r>
              <a:rPr lang="ar-001" sz="2400" dirty="0">
                <a:latin typeface="Arial"/>
                <a:cs typeface="Arial"/>
              </a:rPr>
              <a:t>تأخر ذهاب المريض إلى مرفق الرعاية الصحية</a:t>
            </a:r>
          </a:p>
          <a:p>
            <a:pPr marL="457200" indent="-457200">
              <a:buFont typeface="+mj-lt"/>
              <a:buAutoNum type="arabicPeriod"/>
            </a:pPr>
            <a:r>
              <a:rPr lang="ar-001" sz="2400" dirty="0">
                <a:latin typeface="Arial"/>
                <a:cs typeface="Arial"/>
              </a:rPr>
              <a:t>تأخر عامل الرعاية الصحية المجتمعية في التعرف على الحالة</a:t>
            </a:r>
          </a:p>
          <a:p>
            <a:pPr marL="457200" indent="-457200">
              <a:buFont typeface="+mj-lt"/>
              <a:buAutoNum type="arabicPeriod"/>
            </a:pPr>
            <a:r>
              <a:rPr lang="ar-001" sz="2400" dirty="0">
                <a:latin typeface="Arial"/>
                <a:cs typeface="Arial"/>
              </a:rPr>
              <a:t>لم تكن أكياس أملاح الإماهة الفموية متوفرة للتوزيع</a:t>
            </a:r>
          </a:p>
          <a:p>
            <a:pPr marL="457200" indent="-457200">
              <a:buFont typeface="+mj-lt"/>
              <a:buAutoNum type="arabicPeriod"/>
            </a:pPr>
            <a:r>
              <a:rPr lang="ar-001" sz="2400" dirty="0">
                <a:latin typeface="Arial"/>
                <a:cs typeface="Arial"/>
              </a:rPr>
              <a:t>لم يبلغ الطبيب الرئيسي في المستشفى المحلي عن الحالة إلى إدارة الصحة العامة لمدة أسبوعين</a:t>
            </a:r>
          </a:p>
        </p:txBody>
      </p:sp>
      <p:sp>
        <p:nvSpPr>
          <p:cNvPr id="5" name="Text Placeholder 4">
            <a:extLst>
              <a:ext uri="{FF2B5EF4-FFF2-40B4-BE49-F238E27FC236}">
                <a16:creationId xmlns:a16="http://schemas.microsoft.com/office/drawing/2014/main" id="{30E482D8-F020-5729-FCB6-F7DE88E46087}"/>
              </a:ext>
            </a:extLst>
          </p:cNvPr>
          <p:cNvSpPr>
            <a:spLocks noGrp="1"/>
          </p:cNvSpPr>
          <p:nvPr>
            <p:ph type="body" sz="quarter" idx="3"/>
          </p:nvPr>
        </p:nvSpPr>
        <p:spPr>
          <a:xfrm>
            <a:off x="373554" y="425587"/>
            <a:ext cx="3655787" cy="823912"/>
          </a:xfrm>
        </p:spPr>
        <p:txBody>
          <a:bodyPr/>
          <a:lstStyle/>
          <a:p>
            <a:r>
              <a:rPr lang="ar-001" sz="2000" dirty="0">
                <a:latin typeface="Arial"/>
                <a:cs typeface="Arial"/>
              </a:rPr>
              <a:t>نصيحة: ضعوا في اعتباركم ما يلي</a:t>
            </a:r>
          </a:p>
        </p:txBody>
      </p:sp>
      <p:sp>
        <p:nvSpPr>
          <p:cNvPr id="6" name="Content Placeholder 5">
            <a:extLst>
              <a:ext uri="{FF2B5EF4-FFF2-40B4-BE49-F238E27FC236}">
                <a16:creationId xmlns:a16="http://schemas.microsoft.com/office/drawing/2014/main" id="{512721D6-6DD8-F44E-466D-CAA4C5801FB4}"/>
              </a:ext>
            </a:extLst>
          </p:cNvPr>
          <p:cNvSpPr>
            <a:spLocks noGrp="1"/>
          </p:cNvSpPr>
          <p:nvPr>
            <p:ph sz="quarter" idx="4"/>
          </p:nvPr>
        </p:nvSpPr>
        <p:spPr>
          <a:xfrm>
            <a:off x="376040" y="1339407"/>
            <a:ext cx="3655787" cy="1938773"/>
          </a:xfrm>
        </p:spPr>
        <p:txBody>
          <a:bodyPr vert="horz" lIns="91440" tIns="45720" rIns="91440" bIns="45720" rtlCol="0" anchor="t">
            <a:noAutofit/>
          </a:bodyPr>
          <a:lstStyle/>
          <a:p>
            <a:pPr marL="0" indent="0">
              <a:buNone/>
            </a:pPr>
            <a:r>
              <a:rPr lang="ar-001" sz="1800" b="1">
                <a:solidFill>
                  <a:schemeClr val="dk1"/>
                </a:solidFill>
                <a:latin typeface="Arial"/>
                <a:cs typeface="Arial"/>
              </a:rPr>
              <a:t>معايير العوائق الجيدة:</a:t>
            </a:r>
          </a:p>
          <a:p>
            <a:pPr marL="285750" indent="-285750">
              <a:buFont typeface="Arial,Sans-Serif" panose="020B0604020202020204" pitchFamily="34" charset="0"/>
            </a:pPr>
            <a:r>
              <a:rPr lang="ar-001" sz="1800">
                <a:solidFill>
                  <a:schemeClr val="dk1"/>
                </a:solidFill>
                <a:latin typeface="Arial"/>
                <a:cs typeface="Arial"/>
              </a:rPr>
              <a:t>محددة</a:t>
            </a:r>
          </a:p>
          <a:p>
            <a:pPr marL="285750" indent="-285750">
              <a:buFont typeface="Arial,Sans-Serif" panose="020B0604020202020204" pitchFamily="34" charset="0"/>
            </a:pPr>
            <a:r>
              <a:rPr lang="ar-001" sz="1800">
                <a:solidFill>
                  <a:schemeClr val="dk1"/>
                </a:solidFill>
                <a:latin typeface="Arial"/>
                <a:cs typeface="Arial"/>
              </a:rPr>
              <a:t>قابلة لاتخاذ إجراء بشأنها</a:t>
            </a:r>
          </a:p>
          <a:p>
            <a:pPr marL="285750" indent="-285750">
              <a:buFont typeface="Arial,Sans-Serif" panose="020B0604020202020204" pitchFamily="34" charset="0"/>
            </a:pPr>
            <a:r>
              <a:rPr lang="ar-001" sz="1800">
                <a:solidFill>
                  <a:schemeClr val="dk1"/>
                </a:solidFill>
                <a:latin typeface="Arial"/>
                <a:cs typeface="Arial"/>
              </a:rPr>
              <a:t>تحدد الأسباب الجذرية</a:t>
            </a:r>
          </a:p>
          <a:p>
            <a:pPr marL="285750" indent="-285750">
              <a:buFont typeface="Arial,Sans-Serif" panose="020B0604020202020204" pitchFamily="34" charset="0"/>
            </a:pPr>
            <a:r>
              <a:rPr lang="ar-001" sz="1800">
                <a:solidFill>
                  <a:schemeClr val="dk1"/>
                </a:solidFill>
                <a:latin typeface="Arial"/>
                <a:cs typeface="Arial"/>
              </a:rPr>
              <a:t>تركز على المستوى النظامي</a:t>
            </a:r>
          </a:p>
          <a:p>
            <a:pPr marL="0" indent="0">
              <a:buNone/>
            </a:pPr>
            <a:endParaRPr lang="en-US" sz="2000">
              <a:solidFill>
                <a:schemeClr val="dk1"/>
              </a:solidFill>
              <a:latin typeface="Arial"/>
              <a:cs typeface="Arial"/>
            </a:endParaRPr>
          </a:p>
        </p:txBody>
      </p:sp>
      <p:sp>
        <p:nvSpPr>
          <p:cNvPr id="19" name="Text Placeholder 2">
            <a:extLst>
              <a:ext uri="{FF2B5EF4-FFF2-40B4-BE49-F238E27FC236}">
                <a16:creationId xmlns:a16="http://schemas.microsoft.com/office/drawing/2014/main" id="{DC083DEF-C001-565C-E733-E08B5DE24A45}"/>
              </a:ext>
            </a:extLst>
          </p:cNvPr>
          <p:cNvSpPr txBox="1">
            <a:spLocks/>
          </p:cNvSpPr>
          <p:nvPr/>
        </p:nvSpPr>
        <p:spPr>
          <a:xfrm>
            <a:off x="6561300" y="764080"/>
            <a:ext cx="5157787" cy="4554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dirty="0">
                <a:latin typeface="Arial"/>
                <a:cs typeface="Arial"/>
              </a:rPr>
              <a:t>مهام العوائق</a:t>
            </a:r>
          </a:p>
        </p:txBody>
      </p:sp>
      <p:sp>
        <p:nvSpPr>
          <p:cNvPr id="20" name="Content Placeholder 3">
            <a:extLst>
              <a:ext uri="{FF2B5EF4-FFF2-40B4-BE49-F238E27FC236}">
                <a16:creationId xmlns:a16="http://schemas.microsoft.com/office/drawing/2014/main" id="{BE1FF1F1-5FF5-8D83-7014-838A21C14398}"/>
              </a:ext>
            </a:extLst>
          </p:cNvPr>
          <p:cNvSpPr txBox="1">
            <a:spLocks/>
          </p:cNvSpPr>
          <p:nvPr/>
        </p:nvSpPr>
        <p:spPr>
          <a:xfrm>
            <a:off x="503764" y="5351441"/>
            <a:ext cx="11369470" cy="1169280"/>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001" sz="2400" dirty="0">
                <a:latin typeface="Arial"/>
                <a:cs typeface="Arial"/>
              </a:rPr>
              <a:t>ما "معايير العوائق الجيدة" التي لم تُستوفَ بالنسبة إلى العائق المعين لكم؟ لماذا؟</a:t>
            </a:r>
          </a:p>
          <a:p>
            <a:r>
              <a:rPr lang="ar-001" sz="2400" dirty="0">
                <a:latin typeface="Arial"/>
                <a:cs typeface="Arial"/>
              </a:rPr>
              <a:t>كيف يمكنكم تحسين هذا العائق؟</a:t>
            </a:r>
          </a:p>
        </p:txBody>
      </p:sp>
    </p:spTree>
    <p:extLst>
      <p:ext uri="{BB962C8B-B14F-4D97-AF65-F5344CB8AC3E}">
        <p14:creationId xmlns:p14="http://schemas.microsoft.com/office/powerpoint/2010/main" val="31752934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2936239" y="2542354"/>
            <a:ext cx="8367913" cy="2148666"/>
          </a:xfrm>
        </p:spPr>
        <p:txBody>
          <a:bodyPr/>
          <a:lstStyle/>
          <a:p>
            <a:r>
              <a:rPr lang="ar-001" sz="5000" dirty="0">
                <a:latin typeface="Arial"/>
                <a:cs typeface="Arial"/>
              </a:rPr>
              <a:t>تحديد العوائق الجيدة: استخدام نهج الخمسة أسباب</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579290" y="4742560"/>
            <a:ext cx="9703980" cy="931688"/>
          </a:xfrm>
        </p:spPr>
        <p:txBody>
          <a:bodyPr/>
          <a:lstStyle/>
          <a:p>
            <a:r>
              <a:rPr lang="ar-001" sz="3000" dirty="0"/>
              <a:t>نشاط</a:t>
            </a:r>
          </a:p>
        </p:txBody>
      </p:sp>
      <p:pic>
        <p:nvPicPr>
          <p:cNvPr id="5" name="Picture 4" descr="A light bulb in a circle&#10;&#10;AI-generated content may be incorrect.">
            <a:extLst>
              <a:ext uri="{FF2B5EF4-FFF2-40B4-BE49-F238E27FC236}">
                <a16:creationId xmlns:a16="http://schemas.microsoft.com/office/drawing/2014/main" id="{79B1FB94-A039-B6C5-F8FC-0268F3CB420B}"/>
              </a:ext>
            </a:extLst>
          </p:cNvPr>
          <p:cNvPicPr>
            <a:picLocks noChangeAspect="1"/>
          </p:cNvPicPr>
          <p:nvPr/>
        </p:nvPicPr>
        <p:blipFill>
          <a:blip r:embed="rId3"/>
          <a:stretch>
            <a:fillRect/>
          </a:stretch>
        </p:blipFill>
        <p:spPr>
          <a:xfrm>
            <a:off x="10438067" y="2159486"/>
            <a:ext cx="866086" cy="824950"/>
          </a:xfrm>
          <a:prstGeom prst="rect">
            <a:avLst/>
          </a:prstGeom>
        </p:spPr>
      </p:pic>
    </p:spTree>
    <p:extLst>
      <p:ext uri="{BB962C8B-B14F-4D97-AF65-F5344CB8AC3E}">
        <p14:creationId xmlns:p14="http://schemas.microsoft.com/office/powerpoint/2010/main" val="976528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893766"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467CC35-54AD-C26E-DA00-18D068DAE9E8}"/>
              </a:ext>
            </a:extLst>
          </p:cNvPr>
          <p:cNvSpPr/>
          <p:nvPr/>
        </p:nvSpPr>
        <p:spPr>
          <a:xfrm>
            <a:off x="861339"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325461" y="1090386"/>
            <a:ext cx="5157787" cy="455406"/>
          </a:xfrm>
        </p:spPr>
        <p:txBody>
          <a:bodyPr/>
          <a:lstStyle/>
          <a:p>
            <a:r>
              <a:rPr lang="ar-001" dirty="0">
                <a:latin typeface="Arial"/>
                <a:cs typeface="Arial"/>
              </a:rPr>
              <a:t>مهمة طاولتكم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6096000" y="1853277"/>
            <a:ext cx="5616711" cy="4682784"/>
          </a:xfrm>
        </p:spPr>
        <p:txBody>
          <a:bodyPr vert="horz" lIns="91440" tIns="45720" rIns="91440" bIns="45720" rtlCol="0" anchor="t">
            <a:noAutofit/>
          </a:bodyPr>
          <a:lstStyle/>
          <a:p>
            <a:pPr marL="342900" indent="-342900">
              <a:lnSpc>
                <a:spcPct val="100000"/>
              </a:lnSpc>
            </a:pPr>
            <a:r>
              <a:rPr lang="ar-001" dirty="0">
                <a:latin typeface="Arial"/>
                <a:cs typeface="Arial"/>
              </a:rPr>
              <a:t>استخدموا العائق الغامض:</a:t>
            </a:r>
            <a:r>
              <a:rPr lang="ar-001" b="1" dirty="0">
                <a:latin typeface="Arial"/>
                <a:cs typeface="Arial"/>
              </a:rPr>
              <a:t> "تأخر في نقل العينات"</a:t>
            </a:r>
          </a:p>
          <a:p>
            <a:pPr marL="342900" indent="-342900">
              <a:lnSpc>
                <a:spcPct val="100000"/>
              </a:lnSpc>
            </a:pPr>
            <a:r>
              <a:rPr lang="ar-001" dirty="0">
                <a:latin typeface="Arial"/>
                <a:cs typeface="Arial"/>
              </a:rPr>
              <a:t>تخيلوا أنكم تجرون مقابلات مع أشخاص مطلعين على هذا التأخير.</a:t>
            </a:r>
          </a:p>
          <a:p>
            <a:pPr marL="342900" indent="-342900">
              <a:lnSpc>
                <a:spcPct val="100000"/>
              </a:lnSpc>
            </a:pPr>
            <a:r>
              <a:rPr lang="ar-001" dirty="0">
                <a:latin typeface="Arial"/>
                <a:cs typeface="Arial"/>
              </a:rPr>
              <a:t> استخدموا خيالكم لإجراء تحليل باستخدام نهج الخمسة أسباب لتأخر نقل العينات بما يتوافق مع المعايير الموجودة على اليمين</a:t>
            </a:r>
          </a:p>
          <a:p>
            <a:pPr marL="342900" indent="-342900">
              <a:lnSpc>
                <a:spcPct val="100000"/>
              </a:lnSpc>
            </a:pPr>
            <a:r>
              <a:rPr lang="ar-001" dirty="0">
                <a:latin typeface="Arial"/>
                <a:cs typeface="Arial"/>
              </a:rPr>
              <a:t>عند الإشارة، ستنتقل كل مجموعة إلى لوحة العرض الخاصة بالمجموعة المجاورة لها</a:t>
            </a:r>
          </a:p>
          <a:p>
            <a:pPr marL="342900" indent="-342900">
              <a:lnSpc>
                <a:spcPct val="100000"/>
              </a:lnSpc>
            </a:pPr>
            <a:r>
              <a:rPr lang="ar-001" dirty="0">
                <a:latin typeface="Arial"/>
                <a:cs typeface="Arial"/>
              </a:rPr>
              <a:t>راجعوا تحليل المجموعة باستخدام نهج الخمسة أسباب وأجروا تعديلات/تصويبات حسب الحاجة</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1241556" y="721880"/>
            <a:ext cx="4392618" cy="823912"/>
          </a:xfrm>
        </p:spPr>
        <p:txBody>
          <a:bodyPr/>
          <a:lstStyle/>
          <a:p>
            <a:r>
              <a:rPr lang="ar-001" sz="2000" dirty="0">
                <a:latin typeface="Arial"/>
                <a:cs typeface="Arial"/>
              </a:rPr>
              <a:t>نصيحة: ضعوا في اعتباركم ما يلي</a:t>
            </a: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857046" y="1635700"/>
            <a:ext cx="4777128" cy="1938773"/>
          </a:xfrm>
        </p:spPr>
        <p:txBody>
          <a:bodyPr vert="horz" lIns="91440" tIns="45720" rIns="91440" bIns="45720" rtlCol="0" anchor="t">
            <a:noAutofit/>
          </a:bodyPr>
          <a:lstStyle/>
          <a:p>
            <a:pPr marL="0" indent="0">
              <a:buNone/>
            </a:pPr>
            <a:r>
              <a:rPr lang="ar-001" sz="1800" b="1" dirty="0">
                <a:solidFill>
                  <a:schemeClr val="dk1"/>
                </a:solidFill>
                <a:latin typeface="Arial"/>
                <a:cs typeface="Arial"/>
              </a:rPr>
              <a:t>معايير العوائق الجيدة:</a:t>
            </a:r>
          </a:p>
          <a:p>
            <a:pPr marL="285750" indent="-285750">
              <a:buFont typeface="Arial,Sans-Serif" panose="020B0604020202020204" pitchFamily="34" charset="0"/>
            </a:pPr>
            <a:r>
              <a:rPr lang="ar-001" sz="1800" dirty="0">
                <a:solidFill>
                  <a:schemeClr val="dk1"/>
                </a:solidFill>
                <a:latin typeface="Arial"/>
                <a:cs typeface="Arial"/>
              </a:rPr>
              <a:t>محددة</a:t>
            </a:r>
          </a:p>
          <a:p>
            <a:pPr marL="285750" indent="-285750">
              <a:buFont typeface="Arial,Sans-Serif" panose="020B0604020202020204" pitchFamily="34" charset="0"/>
            </a:pPr>
            <a:r>
              <a:rPr lang="ar-001" sz="1800" dirty="0">
                <a:solidFill>
                  <a:schemeClr val="dk1"/>
                </a:solidFill>
                <a:latin typeface="Arial"/>
                <a:cs typeface="Arial"/>
              </a:rPr>
              <a:t>قابلة لاتخاذ إجراء بشأنها</a:t>
            </a:r>
          </a:p>
          <a:p>
            <a:pPr marL="285750" indent="-285750">
              <a:buFont typeface="Arial,Sans-Serif" panose="020B0604020202020204" pitchFamily="34" charset="0"/>
            </a:pPr>
            <a:r>
              <a:rPr lang="ar-001" sz="1800" dirty="0">
                <a:solidFill>
                  <a:schemeClr val="dk1"/>
                </a:solidFill>
                <a:latin typeface="Arial"/>
                <a:cs typeface="Arial"/>
              </a:rPr>
              <a:t>تحدد الأسباب الجذرية</a:t>
            </a:r>
          </a:p>
          <a:p>
            <a:pPr marL="285750" indent="-285750">
              <a:buFont typeface="Arial,Sans-Serif" panose="020B0604020202020204" pitchFamily="34" charset="0"/>
            </a:pPr>
            <a:r>
              <a:rPr lang="ar-001" sz="1800" dirty="0">
                <a:solidFill>
                  <a:schemeClr val="dk1"/>
                </a:solidFill>
                <a:latin typeface="Arial"/>
                <a:cs typeface="Arial"/>
              </a:rPr>
              <a:t>تركز على المستوى النظامي</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1370173" y="3977495"/>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1364768" y="4409446"/>
            <a:ext cx="4269406" cy="1246670"/>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800" dirty="0"/>
              <a:t> 10 </a:t>
            </a:r>
            <a:r>
              <a:rPr lang="ar-SA" sz="1800" dirty="0"/>
              <a:t>دقائق: حددوا العائق</a:t>
            </a:r>
            <a:endParaRPr lang="en-IN" sz="1800" dirty="0"/>
          </a:p>
          <a:p>
            <a:r>
              <a:rPr lang="ar-SA" sz="1800" dirty="0"/>
              <a:t>دقيقة واحدة: عند إشارتنا، انتقلوا إلى لوحة العرض الخاصة بالمجموعة المجاورة</a:t>
            </a:r>
            <a:endParaRPr lang="en-IN" sz="1800" dirty="0"/>
          </a:p>
          <a:p>
            <a:r>
              <a:rPr lang="en-IN" sz="1800" dirty="0"/>
              <a:t> 7 </a:t>
            </a:r>
            <a:r>
              <a:rPr lang="ar-SA" sz="1800" dirty="0"/>
              <a:t>دقائق: تحققوا من العائق وفقًا للمعايير وأجروا تعديلات إذا لزم الأمر</a:t>
            </a:r>
            <a:endParaRPr lang="en-IN" sz="1800" dirty="0"/>
          </a:p>
          <a:p>
            <a:pPr marL="0" indent="0">
              <a:buNone/>
            </a:pPr>
            <a:r>
              <a:rPr lang="en-IN" sz="1800" dirty="0"/>
              <a:t> </a:t>
            </a:r>
          </a:p>
        </p:txBody>
      </p:sp>
      <p:sp>
        <p:nvSpPr>
          <p:cNvPr id="8" name="Title 1">
            <a:extLst>
              <a:ext uri="{FF2B5EF4-FFF2-40B4-BE49-F238E27FC236}">
                <a16:creationId xmlns:a16="http://schemas.microsoft.com/office/drawing/2014/main" id="{B2BB8CFD-4232-B2E4-CCA7-B0F6F69BA93D}"/>
              </a:ext>
            </a:extLst>
          </p:cNvPr>
          <p:cNvSpPr txBox="1">
            <a:spLocks/>
          </p:cNvSpPr>
          <p:nvPr/>
        </p:nvSpPr>
        <p:spPr>
          <a:xfrm>
            <a:off x="6745364" y="379375"/>
            <a:ext cx="4906387"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تحديد العائق</a:t>
            </a:r>
          </a:p>
        </p:txBody>
      </p:sp>
    </p:spTree>
    <p:extLst>
      <p:ext uri="{BB962C8B-B14F-4D97-AF65-F5344CB8AC3E}">
        <p14:creationId xmlns:p14="http://schemas.microsoft.com/office/powerpoint/2010/main" val="1992317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313011" y="1548808"/>
            <a:ext cx="3467083" cy="2282808"/>
          </a:xfrm>
        </p:spPr>
        <p:txBody>
          <a:bodyPr/>
          <a:lstStyle/>
          <a:p>
            <a:pPr algn="ctr"/>
            <a:r>
              <a:rPr lang="ar-001">
                <a:latin typeface="Arial"/>
                <a:cs typeface="Arial"/>
              </a:rPr>
              <a:t>نقاش ختامي</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251114" y="2288181"/>
            <a:ext cx="6693029" cy="5326145"/>
          </a:xfrm>
        </p:spPr>
        <p:txBody>
          <a:bodyPr vert="horz" lIns="91440" tIns="45720" rIns="91440" bIns="45720" rtlCol="0" anchor="t">
            <a:noAutofit/>
          </a:bodyPr>
          <a:lstStyle/>
          <a:p>
            <a:r>
              <a:rPr lang="ar-001" sz="2400" dirty="0">
                <a:latin typeface="Arial"/>
                <a:cs typeface="Arial"/>
              </a:rPr>
              <a:t>ما الأفكار التي اكتسبتموها من هذا النشاط؟</a:t>
            </a:r>
          </a:p>
          <a:p>
            <a:endParaRPr lang="en-US" sz="2400" dirty="0">
              <a:latin typeface="Arial"/>
              <a:cs typeface="Arial"/>
            </a:endParaRPr>
          </a:p>
          <a:p>
            <a:r>
              <a:rPr lang="ar-001" sz="2400" dirty="0">
                <a:latin typeface="Arial"/>
                <a:cs typeface="Arial"/>
              </a:rPr>
              <a:t>كيف يمكن أن يساعدكم هذا النشاط في دعم/تنفيذ غاية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532475" y="1491918"/>
            <a:ext cx="6693029" cy="400639"/>
          </a:xfrm>
        </p:spPr>
        <p:txBody>
          <a:bodyPr vert="horz" lIns="91440" tIns="45720" rIns="91440" bIns="45720" rtlCol="0" anchor="t">
            <a:noAutofit/>
          </a:bodyPr>
          <a:lstStyle/>
          <a:p>
            <a:r>
              <a:rPr lang="ar-001" sz="2200" dirty="0">
                <a:latin typeface="Arial"/>
                <a:cs typeface="Arial"/>
              </a:rPr>
              <a:t>أسئلة لتحفيز الحوار:</a:t>
            </a:r>
          </a:p>
        </p:txBody>
      </p:sp>
      <p:pic>
        <p:nvPicPr>
          <p:cNvPr id="6" name="Picture 5" descr="A light bulb in a circle&#10;&#10;AI-generated content may be incorrect.">
            <a:extLst>
              <a:ext uri="{FF2B5EF4-FFF2-40B4-BE49-F238E27FC236}">
                <a16:creationId xmlns:a16="http://schemas.microsoft.com/office/drawing/2014/main" id="{B3CD6B67-83FD-CFE3-0B41-920AF38E0826}"/>
              </a:ext>
            </a:extLst>
          </p:cNvPr>
          <p:cNvPicPr>
            <a:picLocks noChangeAspect="1"/>
          </p:cNvPicPr>
          <p:nvPr/>
        </p:nvPicPr>
        <p:blipFill>
          <a:blip r:embed="rId3"/>
          <a:stretch>
            <a:fillRect/>
          </a:stretch>
        </p:blipFill>
        <p:spPr>
          <a:xfrm>
            <a:off x="9574551" y="2210070"/>
            <a:ext cx="911676" cy="900056"/>
          </a:xfrm>
          <a:prstGeom prst="rect">
            <a:avLst/>
          </a:prstGeom>
        </p:spPr>
      </p:pic>
    </p:spTree>
    <p:extLst>
      <p:ext uri="{BB962C8B-B14F-4D97-AF65-F5344CB8AC3E}">
        <p14:creationId xmlns:p14="http://schemas.microsoft.com/office/powerpoint/2010/main" val="240878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608645" y="2757673"/>
            <a:ext cx="6693029" cy="1346799"/>
          </a:xfrm>
        </p:spPr>
        <p:txBody>
          <a:bodyPr vert="horz" lIns="91440" tIns="45720" rIns="91440" bIns="45720" rtlCol="0" anchor="t">
            <a:noAutofit/>
          </a:bodyPr>
          <a:lstStyle/>
          <a:p>
            <a:r>
              <a:rPr lang="ar-SA" sz="4000" dirty="0"/>
              <a:t>ما أبرز النقاط المستفادة من اليوم</a:t>
            </a:r>
            <a:r>
              <a:rPr lang="en-IN" sz="4000" dirty="0"/>
              <a:t> 1</a:t>
            </a:r>
            <a:r>
              <a:rPr lang="ar-SA" sz="4000" dirty="0"/>
              <a:t>؟</a:t>
            </a:r>
            <a:endParaRPr lang="ar-001" sz="4000" dirty="0">
              <a:latin typeface="Arial"/>
              <a:cs typeface="Arial"/>
            </a:endParaRPr>
          </a:p>
        </p:txBody>
      </p:sp>
      <p:pic>
        <p:nvPicPr>
          <p:cNvPr id="3" name="Graphic 2">
            <a:extLst>
              <a:ext uri="{FF2B5EF4-FFF2-40B4-BE49-F238E27FC236}">
                <a16:creationId xmlns:a16="http://schemas.microsoft.com/office/drawing/2014/main" id="{A57674CE-6A0A-D989-6C31-C8C93AA9CB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08326" y="2232208"/>
            <a:ext cx="928659" cy="917898"/>
          </a:xfrm>
          <a:prstGeom prst="rect">
            <a:avLst/>
          </a:prstGeom>
        </p:spPr>
      </p:pic>
      <p:sp>
        <p:nvSpPr>
          <p:cNvPr id="7" name="Title 1">
            <a:extLst>
              <a:ext uri="{FF2B5EF4-FFF2-40B4-BE49-F238E27FC236}">
                <a16:creationId xmlns:a16="http://schemas.microsoft.com/office/drawing/2014/main" id="{E4343B62-47FC-CB83-A372-5E359E64E4D7}"/>
              </a:ext>
            </a:extLst>
          </p:cNvPr>
          <p:cNvSpPr txBox="1">
            <a:spLocks/>
          </p:cNvSpPr>
          <p:nvPr/>
        </p:nvSpPr>
        <p:spPr>
          <a:xfrm>
            <a:off x="8411494"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مناقشة</a:t>
            </a:r>
          </a:p>
        </p:txBody>
      </p:sp>
    </p:spTree>
    <p:extLst>
      <p:ext uri="{BB962C8B-B14F-4D97-AF65-F5344CB8AC3E}">
        <p14:creationId xmlns:p14="http://schemas.microsoft.com/office/powerpoint/2010/main" val="1383627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6AD4-AD0B-0F5A-0DC9-BB568617AC77}"/>
              </a:ext>
            </a:extLst>
          </p:cNvPr>
          <p:cNvSpPr>
            <a:spLocks noGrp="1"/>
          </p:cNvSpPr>
          <p:nvPr>
            <p:ph type="title"/>
          </p:nvPr>
        </p:nvSpPr>
        <p:spPr/>
        <p:txBody>
          <a:bodyPr>
            <a:normAutofit fontScale="90000"/>
          </a:bodyPr>
          <a:lstStyle/>
          <a:p>
            <a:pPr>
              <a:defRPr/>
            </a:pPr>
            <a:r>
              <a:rPr lang="ar-001" dirty="0">
                <a:solidFill>
                  <a:srgbClr val="3BB041"/>
                </a:solidFill>
                <a:latin typeface="Arial"/>
                <a:cs typeface="Arial"/>
              </a:rPr>
              <a:t>مثال: </a:t>
            </a:r>
            <a:r>
              <a:rPr lang="ar-001" dirty="0">
                <a:latin typeface="Arial"/>
                <a:cs typeface="Arial"/>
              </a:rPr>
              <a:t>تأخر في</a:t>
            </a:r>
            <a:r>
              <a:rPr lang="ar-001" sz="3200" dirty="0">
                <a:latin typeface="Arial"/>
                <a:cs typeface="Arial"/>
              </a:rPr>
              <a:t> نقل العينات</a:t>
            </a:r>
            <a:br>
              <a:rPr lang="ar-001" dirty="0">
                <a:latin typeface="Arial"/>
                <a:cs typeface="Arial"/>
              </a:rPr>
            </a:br>
            <a:br>
              <a:rPr lang="ar-001" dirty="0">
                <a:latin typeface="Arial"/>
                <a:cs typeface="Arial"/>
              </a:rPr>
            </a:br>
            <a:endParaRPr lang="ar-001" dirty="0">
              <a:latin typeface="Arial"/>
              <a:cs typeface="Arial"/>
            </a:endParaRPr>
          </a:p>
        </p:txBody>
      </p:sp>
      <p:grpSp>
        <p:nvGrpSpPr>
          <p:cNvPr id="3" name="Group 2">
            <a:extLst>
              <a:ext uri="{FF2B5EF4-FFF2-40B4-BE49-F238E27FC236}">
                <a16:creationId xmlns:a16="http://schemas.microsoft.com/office/drawing/2014/main" id="{100A477C-4661-C748-8967-46B18EC126A0}"/>
              </a:ext>
            </a:extLst>
          </p:cNvPr>
          <p:cNvGrpSpPr/>
          <p:nvPr/>
        </p:nvGrpSpPr>
        <p:grpSpPr>
          <a:xfrm flipH="1">
            <a:off x="341834" y="1273118"/>
            <a:ext cx="11568226" cy="4944493"/>
            <a:chOff x="341834" y="1273118"/>
            <a:chExt cx="11568226" cy="4944493"/>
          </a:xfrm>
        </p:grpSpPr>
        <p:sp>
          <p:nvSpPr>
            <p:cNvPr id="5" name="Bent-Up Arrow 4">
              <a:extLst>
                <a:ext uri="{FF2B5EF4-FFF2-40B4-BE49-F238E27FC236}">
                  <a16:creationId xmlns:a16="http://schemas.microsoft.com/office/drawing/2014/main" id="{69566C59-59D6-7D62-76ED-19371DAA2BA3}"/>
                </a:ext>
              </a:extLst>
            </p:cNvPr>
            <p:cNvSpPr/>
            <p:nvPr/>
          </p:nvSpPr>
          <p:spPr>
            <a:xfrm rot="5400000">
              <a:off x="678987" y="1889089"/>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6" name="Freeform 5">
              <a:extLst>
                <a:ext uri="{FF2B5EF4-FFF2-40B4-BE49-F238E27FC236}">
                  <a16:creationId xmlns:a16="http://schemas.microsoft.com/office/drawing/2014/main" id="{EF76C231-7759-F711-AB5E-6B5383641CE9}"/>
                </a:ext>
              </a:extLst>
            </p:cNvPr>
            <p:cNvSpPr/>
            <p:nvPr/>
          </p:nvSpPr>
          <p:spPr>
            <a:xfrm>
              <a:off x="341834" y="1273118"/>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1" eaLnBrk="1" fontAlgn="auto" latinLnBrk="0" hangingPunct="1">
                <a:lnSpc>
                  <a:spcPct val="90000"/>
                </a:lnSpc>
                <a:spcBef>
                  <a:spcPct val="0"/>
                </a:spcBef>
                <a:spcAft>
                  <a:spcPct val="35000"/>
                </a:spcAft>
                <a:buClrTx/>
                <a:buSzTx/>
                <a:buFontTx/>
                <a:buNone/>
                <a:tabLst/>
                <a:defRPr/>
              </a:pPr>
              <a:r>
                <a:rPr kumimoji="0" lang="ar-001" sz="2800" i="0" u="none" strike="noStrike" cap="none" normalizeH="0" baseline="0" noProof="0" dirty="0">
                  <a:ln>
                    <a:noFill/>
                  </a:ln>
                  <a:solidFill>
                    <a:srgbClr val="FFFFFF"/>
                  </a:solidFill>
                  <a:effectLst/>
                  <a:uLnTx/>
                  <a:uFillTx/>
                  <a:latin typeface="Arial"/>
                  <a:cs typeface="Arial"/>
                </a:rPr>
                <a:t>لماذا؟</a:t>
              </a:r>
            </a:p>
          </p:txBody>
        </p:sp>
        <p:sp>
          <p:nvSpPr>
            <p:cNvPr id="7" name="Freeform 6">
              <a:extLst>
                <a:ext uri="{FF2B5EF4-FFF2-40B4-BE49-F238E27FC236}">
                  <a16:creationId xmlns:a16="http://schemas.microsoft.com/office/drawing/2014/main" id="{7E725D07-9CBA-B871-59E3-503D8548324D}"/>
                </a:ext>
              </a:extLst>
            </p:cNvPr>
            <p:cNvSpPr/>
            <p:nvPr/>
          </p:nvSpPr>
          <p:spPr>
            <a:xfrm>
              <a:off x="1814354" y="1347730"/>
              <a:ext cx="10095706"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ar-001" sz="2400" b="0" i="0" u="none" strike="noStrike" cap="none" normalizeH="0" baseline="0" noProof="0" dirty="0">
                  <a:ln>
                    <a:noFill/>
                  </a:ln>
                  <a:solidFill>
                    <a:srgbClr val="384D56">
                      <a:hueOff val="0"/>
                      <a:satOff val="0"/>
                      <a:lumOff val="0"/>
                      <a:alphaOff val="0"/>
                    </a:srgbClr>
                  </a:solidFill>
                  <a:effectLst/>
                  <a:uLnTx/>
                  <a:uFillTx/>
                  <a:latin typeface="Arial"/>
                  <a:cs typeface="Arial"/>
                </a:rPr>
                <a:t> عدم وجود حزم باردة لشحن العينات</a:t>
              </a:r>
            </a:p>
          </p:txBody>
        </p:sp>
        <p:sp>
          <p:nvSpPr>
            <p:cNvPr id="8" name="Bent-Up Arrow 7">
              <a:extLst>
                <a:ext uri="{FF2B5EF4-FFF2-40B4-BE49-F238E27FC236}">
                  <a16:creationId xmlns:a16="http://schemas.microsoft.com/office/drawing/2014/main" id="{3DA315AF-E2F9-8722-9AF3-5FDBA8AE9B28}"/>
                </a:ext>
              </a:extLst>
            </p:cNvPr>
            <p:cNvSpPr/>
            <p:nvPr/>
          </p:nvSpPr>
          <p:spPr>
            <a:xfrm rot="5400000">
              <a:off x="1899863" y="2767890"/>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9" name="Freeform 8">
              <a:extLst>
                <a:ext uri="{FF2B5EF4-FFF2-40B4-BE49-F238E27FC236}">
                  <a16:creationId xmlns:a16="http://schemas.microsoft.com/office/drawing/2014/main" id="{C59D1659-8930-9F93-4CEF-146F701E5793}"/>
                </a:ext>
              </a:extLst>
            </p:cNvPr>
            <p:cNvSpPr/>
            <p:nvPr/>
          </p:nvSpPr>
          <p:spPr>
            <a:xfrm>
              <a:off x="1562711" y="2151919"/>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1" eaLnBrk="1" fontAlgn="auto" latinLnBrk="0" hangingPunct="1">
                <a:lnSpc>
                  <a:spcPct val="90000"/>
                </a:lnSpc>
                <a:spcBef>
                  <a:spcPct val="0"/>
                </a:spcBef>
                <a:spcAft>
                  <a:spcPct val="35000"/>
                </a:spcAft>
                <a:buClrTx/>
                <a:buSzTx/>
                <a:buFontTx/>
                <a:buNone/>
                <a:tabLst/>
                <a:defRPr/>
              </a:pPr>
              <a:r>
                <a:rPr kumimoji="0" lang="ar-001" sz="2800" i="0" u="none" strike="noStrike" cap="none" normalizeH="0" baseline="0" noProof="0" dirty="0">
                  <a:ln>
                    <a:noFill/>
                  </a:ln>
                  <a:solidFill>
                    <a:srgbClr val="FFFFFF"/>
                  </a:solidFill>
                  <a:effectLst/>
                  <a:uLnTx/>
                  <a:uFillTx/>
                  <a:latin typeface="Arial"/>
                  <a:cs typeface="Arial"/>
                </a:rPr>
                <a:t>لماذا؟</a:t>
              </a:r>
            </a:p>
          </p:txBody>
        </p:sp>
        <p:sp>
          <p:nvSpPr>
            <p:cNvPr id="10" name="Freeform 9">
              <a:extLst>
                <a:ext uri="{FF2B5EF4-FFF2-40B4-BE49-F238E27FC236}">
                  <a16:creationId xmlns:a16="http://schemas.microsoft.com/office/drawing/2014/main" id="{A9F77705-938A-90BF-B5BB-C000ED5FE9D7}"/>
                </a:ext>
              </a:extLst>
            </p:cNvPr>
            <p:cNvSpPr/>
            <p:nvPr/>
          </p:nvSpPr>
          <p:spPr>
            <a:xfrm>
              <a:off x="3035233" y="2226531"/>
              <a:ext cx="8874827"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ar-001" sz="2400" b="0" i="0" u="none" strike="noStrike" cap="none" normalizeH="0" baseline="0" noProof="0" dirty="0">
                  <a:ln>
                    <a:noFill/>
                  </a:ln>
                  <a:solidFill>
                    <a:srgbClr val="384D56">
                      <a:hueOff val="0"/>
                      <a:satOff val="0"/>
                      <a:lumOff val="0"/>
                      <a:alphaOff val="0"/>
                    </a:srgbClr>
                  </a:solidFill>
                  <a:effectLst/>
                  <a:uLnTx/>
                  <a:uFillTx/>
                  <a:latin typeface="Arial"/>
                  <a:cs typeface="Arial"/>
                </a:rPr>
                <a:t> لم تتم إعادة تعبئة الحزم الباردة</a:t>
              </a:r>
            </a:p>
          </p:txBody>
        </p:sp>
        <p:sp>
          <p:nvSpPr>
            <p:cNvPr id="11" name="Bent-Up Arrow 10">
              <a:extLst>
                <a:ext uri="{FF2B5EF4-FFF2-40B4-BE49-F238E27FC236}">
                  <a16:creationId xmlns:a16="http://schemas.microsoft.com/office/drawing/2014/main" id="{BA83FD6E-9B35-3E77-BBEE-4524E2C18E25}"/>
                </a:ext>
              </a:extLst>
            </p:cNvPr>
            <p:cNvSpPr/>
            <p:nvPr/>
          </p:nvSpPr>
          <p:spPr>
            <a:xfrm rot="5400000">
              <a:off x="3120740" y="3646691"/>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2" name="Freeform 11">
              <a:extLst>
                <a:ext uri="{FF2B5EF4-FFF2-40B4-BE49-F238E27FC236}">
                  <a16:creationId xmlns:a16="http://schemas.microsoft.com/office/drawing/2014/main" id="{FDD68CAF-E182-E4F0-64EC-30A65A9BA5F3}"/>
                </a:ext>
              </a:extLst>
            </p:cNvPr>
            <p:cNvSpPr/>
            <p:nvPr/>
          </p:nvSpPr>
          <p:spPr>
            <a:xfrm>
              <a:off x="2783589" y="3030721"/>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1" eaLnBrk="1" fontAlgn="auto" latinLnBrk="0" hangingPunct="1">
                <a:lnSpc>
                  <a:spcPct val="90000"/>
                </a:lnSpc>
                <a:spcBef>
                  <a:spcPct val="0"/>
                </a:spcBef>
                <a:spcAft>
                  <a:spcPct val="35000"/>
                </a:spcAft>
                <a:buClrTx/>
                <a:buSzTx/>
                <a:buFontTx/>
                <a:buNone/>
                <a:tabLst/>
                <a:defRPr/>
              </a:pPr>
              <a:r>
                <a:rPr kumimoji="0" lang="ar-001" sz="2800" i="0" u="none" strike="noStrike" cap="none" normalizeH="0" baseline="0" noProof="0" dirty="0">
                  <a:ln>
                    <a:noFill/>
                  </a:ln>
                  <a:solidFill>
                    <a:srgbClr val="FFFFFF"/>
                  </a:solidFill>
                  <a:effectLst/>
                  <a:uLnTx/>
                  <a:uFillTx/>
                  <a:latin typeface="Arial"/>
                  <a:cs typeface="Arial"/>
                </a:rPr>
                <a:t>لماذا؟</a:t>
              </a:r>
            </a:p>
          </p:txBody>
        </p:sp>
        <p:sp>
          <p:nvSpPr>
            <p:cNvPr id="13" name="Freeform 12">
              <a:extLst>
                <a:ext uri="{FF2B5EF4-FFF2-40B4-BE49-F238E27FC236}">
                  <a16:creationId xmlns:a16="http://schemas.microsoft.com/office/drawing/2014/main" id="{5609DBD8-A196-BFF4-A2F7-497C7F2680A6}"/>
                </a:ext>
              </a:extLst>
            </p:cNvPr>
            <p:cNvSpPr/>
            <p:nvPr/>
          </p:nvSpPr>
          <p:spPr>
            <a:xfrm>
              <a:off x="4256109" y="3105332"/>
              <a:ext cx="7653951"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ar-001" sz="2400" b="0" i="0" u="none" strike="noStrike" cap="none" normalizeH="0" baseline="0" noProof="0" dirty="0">
                  <a:ln>
                    <a:noFill/>
                  </a:ln>
                  <a:solidFill>
                    <a:srgbClr val="384D56">
                      <a:hueOff val="0"/>
                      <a:satOff val="0"/>
                      <a:lumOff val="0"/>
                      <a:alphaOff val="0"/>
                    </a:srgbClr>
                  </a:solidFill>
                  <a:effectLst/>
                  <a:uLnTx/>
                  <a:uFillTx/>
                  <a:latin typeface="Arial"/>
                  <a:cs typeface="Arial"/>
                </a:rPr>
                <a:t> لم يتم تقديم طلب لإعادة التوريد</a:t>
              </a:r>
            </a:p>
          </p:txBody>
        </p:sp>
        <p:sp>
          <p:nvSpPr>
            <p:cNvPr id="14" name="Bent-Up Arrow 13">
              <a:extLst>
                <a:ext uri="{FF2B5EF4-FFF2-40B4-BE49-F238E27FC236}">
                  <a16:creationId xmlns:a16="http://schemas.microsoft.com/office/drawing/2014/main" id="{4CC60484-9917-E62A-15BF-0E8269746D6E}"/>
                </a:ext>
              </a:extLst>
            </p:cNvPr>
            <p:cNvSpPr/>
            <p:nvPr/>
          </p:nvSpPr>
          <p:spPr>
            <a:xfrm rot="5400000">
              <a:off x="4341616" y="4525492"/>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5" name="Freeform 14">
              <a:extLst>
                <a:ext uri="{FF2B5EF4-FFF2-40B4-BE49-F238E27FC236}">
                  <a16:creationId xmlns:a16="http://schemas.microsoft.com/office/drawing/2014/main" id="{8B0FB764-DC4F-DCBA-C22D-7B0549CDFA8F}"/>
                </a:ext>
              </a:extLst>
            </p:cNvPr>
            <p:cNvSpPr/>
            <p:nvPr/>
          </p:nvSpPr>
          <p:spPr>
            <a:xfrm>
              <a:off x="4004464" y="3909522"/>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1" eaLnBrk="1" fontAlgn="auto" latinLnBrk="0" hangingPunct="1">
                <a:lnSpc>
                  <a:spcPct val="90000"/>
                </a:lnSpc>
                <a:spcBef>
                  <a:spcPct val="0"/>
                </a:spcBef>
                <a:spcAft>
                  <a:spcPct val="35000"/>
                </a:spcAft>
                <a:buClrTx/>
                <a:buSzTx/>
                <a:buFontTx/>
                <a:buNone/>
                <a:tabLst/>
                <a:defRPr/>
              </a:pPr>
              <a:r>
                <a:rPr kumimoji="0" lang="ar-001" sz="2800" i="0" u="none" strike="noStrike" cap="none" normalizeH="0" baseline="0" noProof="0" dirty="0">
                  <a:ln>
                    <a:noFill/>
                  </a:ln>
                  <a:solidFill>
                    <a:srgbClr val="FFFFFF"/>
                  </a:solidFill>
                  <a:effectLst/>
                  <a:uLnTx/>
                  <a:uFillTx/>
                  <a:latin typeface="Arial"/>
                  <a:cs typeface="Arial"/>
                </a:rPr>
                <a:t>لماذا</a:t>
              </a:r>
            </a:p>
          </p:txBody>
        </p:sp>
        <p:sp>
          <p:nvSpPr>
            <p:cNvPr id="16" name="Freeform 15">
              <a:extLst>
                <a:ext uri="{FF2B5EF4-FFF2-40B4-BE49-F238E27FC236}">
                  <a16:creationId xmlns:a16="http://schemas.microsoft.com/office/drawing/2014/main" id="{39E27282-396D-AE3E-B70C-51699B1798E6}"/>
                </a:ext>
              </a:extLst>
            </p:cNvPr>
            <p:cNvSpPr/>
            <p:nvPr/>
          </p:nvSpPr>
          <p:spPr>
            <a:xfrm>
              <a:off x="5476986" y="3984134"/>
              <a:ext cx="6433074"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ar-001" sz="2400" b="0" i="0" u="none" strike="noStrike" cap="none" normalizeH="0" baseline="0" noProof="0" dirty="0">
                  <a:ln>
                    <a:noFill/>
                  </a:ln>
                  <a:solidFill>
                    <a:srgbClr val="384D56">
                      <a:hueOff val="0"/>
                      <a:satOff val="0"/>
                      <a:lumOff val="0"/>
                      <a:alphaOff val="0"/>
                    </a:srgbClr>
                  </a:solidFill>
                  <a:effectLst/>
                  <a:uLnTx/>
                  <a:uFillTx/>
                  <a:latin typeface="Arial"/>
                  <a:cs typeface="Arial"/>
                </a:rPr>
                <a:t> لا توجد آلية لمراقبة هذا النوع من الإمدادات</a:t>
              </a:r>
            </a:p>
          </p:txBody>
        </p:sp>
        <p:sp>
          <p:nvSpPr>
            <p:cNvPr id="17" name="Freeform 16">
              <a:extLst>
                <a:ext uri="{FF2B5EF4-FFF2-40B4-BE49-F238E27FC236}">
                  <a16:creationId xmlns:a16="http://schemas.microsoft.com/office/drawing/2014/main" id="{5788962A-A0ED-408B-241C-EF2756BEB68F}"/>
                </a:ext>
              </a:extLst>
            </p:cNvPr>
            <p:cNvSpPr/>
            <p:nvPr/>
          </p:nvSpPr>
          <p:spPr>
            <a:xfrm>
              <a:off x="5225342" y="4788323"/>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1" eaLnBrk="1" fontAlgn="auto" latinLnBrk="0" hangingPunct="1">
                <a:lnSpc>
                  <a:spcPct val="90000"/>
                </a:lnSpc>
                <a:spcBef>
                  <a:spcPct val="0"/>
                </a:spcBef>
                <a:spcAft>
                  <a:spcPct val="35000"/>
                </a:spcAft>
                <a:buClrTx/>
                <a:buSzTx/>
                <a:buFontTx/>
                <a:buNone/>
                <a:tabLst/>
                <a:defRPr/>
              </a:pPr>
              <a:r>
                <a:rPr kumimoji="0" lang="ar-001" sz="2800" i="0" u="none" strike="noStrike" cap="none" normalizeH="0" baseline="0" noProof="0" dirty="0">
                  <a:ln>
                    <a:noFill/>
                  </a:ln>
                  <a:solidFill>
                    <a:srgbClr val="FFFFFF"/>
                  </a:solidFill>
                  <a:effectLst/>
                  <a:uLnTx/>
                  <a:uFillTx/>
                  <a:latin typeface="Arial"/>
                  <a:cs typeface="Arial"/>
                </a:rPr>
                <a:t>لماذا</a:t>
              </a:r>
            </a:p>
          </p:txBody>
        </p:sp>
        <p:sp>
          <p:nvSpPr>
            <p:cNvPr id="18" name="Freeform 17">
              <a:extLst>
                <a:ext uri="{FF2B5EF4-FFF2-40B4-BE49-F238E27FC236}">
                  <a16:creationId xmlns:a16="http://schemas.microsoft.com/office/drawing/2014/main" id="{82CB26A4-C215-32BA-EA97-58AC146962BC}"/>
                </a:ext>
              </a:extLst>
            </p:cNvPr>
            <p:cNvSpPr/>
            <p:nvPr/>
          </p:nvSpPr>
          <p:spPr>
            <a:xfrm>
              <a:off x="6697862" y="4862935"/>
              <a:ext cx="5212198"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kumimoji="0" lang="ar-001" sz="2400" b="0" i="0" u="none" strike="noStrike" cap="none" normalizeH="0" baseline="0" noProof="0" dirty="0">
                  <a:ln>
                    <a:noFill/>
                  </a:ln>
                  <a:solidFill>
                    <a:srgbClr val="384D56">
                      <a:hueOff val="0"/>
                      <a:satOff val="0"/>
                      <a:lumOff val="0"/>
                      <a:alphaOff val="0"/>
                    </a:srgbClr>
                  </a:solidFill>
                  <a:effectLst/>
                  <a:uLnTx/>
                  <a:uFillTx/>
                  <a:latin typeface="Arial"/>
                  <a:cs typeface="Arial"/>
                </a:rPr>
                <a:t> لا توجد إجراءات تشغيل قياسية لتوجيه العمل</a:t>
              </a:r>
            </a:p>
          </p:txBody>
        </p:sp>
        <p:sp>
          <p:nvSpPr>
            <p:cNvPr id="4" name="Text Placeholder 4">
              <a:extLst>
                <a:ext uri="{FF2B5EF4-FFF2-40B4-BE49-F238E27FC236}">
                  <a16:creationId xmlns:a16="http://schemas.microsoft.com/office/drawing/2014/main" id="{5D485757-0DDD-FC50-5A66-D25B2B8B5A2C}"/>
                </a:ext>
              </a:extLst>
            </p:cNvPr>
            <p:cNvSpPr txBox="1">
              <a:spLocks/>
            </p:cNvSpPr>
            <p:nvPr/>
          </p:nvSpPr>
          <p:spPr>
            <a:xfrm>
              <a:off x="384131" y="5816972"/>
              <a:ext cx="11423737" cy="400639"/>
            </a:xfrm>
            <a:prstGeom prst="rect">
              <a:avLst/>
            </a:prstGeom>
          </p:spPr>
          <p:txBody>
            <a:bodyPr lIns="91440" tIns="45720" rIns="91440" bIns="45720" anchor="t"/>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ar-001" sz="2400" b="1" dirty="0">
                  <a:solidFill>
                    <a:srgbClr val="618393"/>
                  </a:solidFill>
                  <a:latin typeface="Arial"/>
                  <a:cs typeface="Arial"/>
                </a:rPr>
                <a:t>الإجراء التصحيحي المقترح: تطبيق إجراءات تشغيل قياسية لمراقبة الإمدادات</a:t>
              </a:r>
            </a:p>
          </p:txBody>
        </p:sp>
      </p:grpSp>
    </p:spTree>
    <p:extLst>
      <p:ext uri="{BB962C8B-B14F-4D97-AF65-F5344CB8AC3E}">
        <p14:creationId xmlns:p14="http://schemas.microsoft.com/office/powerpoint/2010/main" val="9432314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E79D111-552D-2394-EBD1-F2CA334D6AAB}"/>
              </a:ext>
            </a:extLst>
          </p:cNvPr>
          <p:cNvGrpSpPr/>
          <p:nvPr/>
        </p:nvGrpSpPr>
        <p:grpSpPr>
          <a:xfrm flipH="1">
            <a:off x="490181" y="443558"/>
            <a:ext cx="10668078" cy="5909799"/>
            <a:chOff x="490181" y="443558"/>
            <a:chExt cx="10668078" cy="5909799"/>
          </a:xfrm>
        </p:grpSpPr>
        <p:sp>
          <p:nvSpPr>
            <p:cNvPr id="11" name="Text Placeholder 4">
              <a:extLst>
                <a:ext uri="{FF2B5EF4-FFF2-40B4-BE49-F238E27FC236}">
                  <a16:creationId xmlns:a16="http://schemas.microsoft.com/office/drawing/2014/main" id="{10EEBF8C-AC72-40CD-C871-F0C40C42E1C9}"/>
                </a:ext>
              </a:extLst>
            </p:cNvPr>
            <p:cNvSpPr txBox="1">
              <a:spLocks/>
            </p:cNvSpPr>
            <p:nvPr/>
          </p:nvSpPr>
          <p:spPr>
            <a:xfrm>
              <a:off x="628735" y="1714131"/>
              <a:ext cx="5576358" cy="3383428"/>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ar-001" sz="2400" b="1" i="0" u="none" strike="noStrike" cap="none" normalizeH="0" baseline="0" noProof="0" dirty="0">
                  <a:ln>
                    <a:noFill/>
                  </a:ln>
                  <a:solidFill>
                    <a:srgbClr val="618393"/>
                  </a:solidFill>
                  <a:effectLst/>
                  <a:uLnTx/>
                  <a:uFillTx/>
                  <a:latin typeface="Arial"/>
                  <a:ea typeface="+mn-ea"/>
                  <a:cs typeface="Arial"/>
                </a:rPr>
                <a:t> لا تستهن بقيمة العوامل الممكّنة!</a:t>
              </a:r>
            </a:p>
            <a:p>
              <a:pPr marL="285750" marR="0" lvl="0" indent="-285750" algn="l" defTabSz="914400" rtl="0" eaLnBrk="1" fontAlgn="auto" latinLnBrk="0" hangingPunct="1">
                <a:lnSpc>
                  <a:spcPct val="100000"/>
                </a:lnSpc>
                <a:spcBef>
                  <a:spcPts val="1000"/>
                </a:spcBef>
                <a:spcAft>
                  <a:spcPts val="0"/>
                </a:spcAft>
                <a:buClr>
                  <a:srgbClr val="3BB042"/>
                </a:buClr>
                <a:buSzTx/>
                <a:buFont typeface="Arial"/>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a:p>
              <a:pPr marL="285750" marR="0" lvl="0" indent="-285750" algn="r" defTabSz="914400" rtl="1" eaLnBrk="1" fontAlgn="auto" latinLnBrk="0" hangingPunct="1">
                <a:lnSpc>
                  <a:spcPct val="100000"/>
                </a:lnSpc>
                <a:spcBef>
                  <a:spcPts val="1000"/>
                </a:spcBef>
                <a:spcAft>
                  <a:spcPts val="0"/>
                </a:spcAft>
                <a:buClr>
                  <a:srgbClr val="3BB042"/>
                </a:buClr>
                <a:buSzTx/>
                <a:buFont typeface="Arial"/>
                <a:buChar char="•"/>
                <a:tabLst/>
                <a:defRPr/>
              </a:pPr>
              <a:r>
                <a:rPr kumimoji="0" lang="ar-001" sz="2200" b="0" i="0" u="none" strike="noStrike" cap="none" normalizeH="0" baseline="0" noProof="0" dirty="0">
                  <a:ln>
                    <a:noFill/>
                  </a:ln>
                  <a:solidFill>
                    <a:srgbClr val="384D56"/>
                  </a:solidFill>
                  <a:effectLst/>
                  <a:uLnTx/>
                  <a:uFillTx/>
                  <a:latin typeface="Arial"/>
                  <a:ea typeface="+mn-ea"/>
                  <a:cs typeface="Arial"/>
                </a:rPr>
                <a:t> تُظهر ما هو ناجح وما هو ممكن</a:t>
              </a:r>
            </a:p>
            <a:p>
              <a:pPr marL="285750" marR="0" lvl="0" indent="-285750" algn="r" defTabSz="914400" rtl="1" eaLnBrk="1" fontAlgn="auto" latinLnBrk="0" hangingPunct="1">
                <a:lnSpc>
                  <a:spcPct val="100000"/>
                </a:lnSpc>
                <a:spcBef>
                  <a:spcPts val="1000"/>
                </a:spcBef>
                <a:spcAft>
                  <a:spcPts val="0"/>
                </a:spcAft>
                <a:buClr>
                  <a:srgbClr val="3BB042"/>
                </a:buClr>
                <a:buSzTx/>
                <a:buFont typeface="Arial"/>
                <a:buChar char="•"/>
                <a:tabLst/>
                <a:defRPr/>
              </a:pPr>
              <a:r>
                <a:rPr kumimoji="0" lang="ar-001" sz="2200" b="0" i="0" u="none" strike="noStrike" cap="none" normalizeH="0" baseline="0" noProof="0" dirty="0">
                  <a:ln>
                    <a:noFill/>
                  </a:ln>
                  <a:solidFill>
                    <a:srgbClr val="384D56"/>
                  </a:solidFill>
                  <a:effectLst/>
                  <a:uLnTx/>
                  <a:uFillTx/>
                  <a:latin typeface="Arial"/>
                  <a:ea typeface="+mn-ea"/>
                  <a:cs typeface="Arial"/>
                </a:rPr>
                <a:t>يمكن أن تساعد على إثراء النقاش المتعلق بالإجراءات التصحيحية لمعالجة العوائق</a:t>
              </a:r>
            </a:p>
            <a:p>
              <a:pPr marL="285750" indent="-285750">
                <a:lnSpc>
                  <a:spcPct val="100000"/>
                </a:lnSpc>
                <a:buFont typeface="Arial"/>
                <a:buChar char="•"/>
                <a:defRPr/>
              </a:pPr>
              <a:r>
                <a:rPr kumimoji="0" lang="ar-001" sz="2200" b="0" i="0" u="none" strike="noStrike" cap="none" normalizeH="0" baseline="0" noProof="0" dirty="0">
                  <a:ln>
                    <a:noFill/>
                  </a:ln>
                  <a:solidFill>
                    <a:srgbClr val="384D56"/>
                  </a:solidFill>
                  <a:effectLst/>
                  <a:uLnTx/>
                  <a:uFillTx/>
                  <a:latin typeface="Arial"/>
                  <a:ea typeface="+mn-ea"/>
                  <a:cs typeface="Arial"/>
                </a:rPr>
                <a:t>استخدم نهج الخمسة أسباب: هل كان النجاح بسبب النظام أم الصدفة؟</a:t>
              </a:r>
            </a:p>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dirty="0">
                <a:ln>
                  <a:noFill/>
                </a:ln>
                <a:solidFill>
                  <a:srgbClr val="384D56"/>
                </a:solidFill>
                <a:effectLst/>
                <a:uLnTx/>
                <a:uFillTx/>
                <a:latin typeface="Arial"/>
                <a:ea typeface="+mn-ea"/>
                <a:cs typeface="Arial"/>
              </a:endParaRPr>
            </a:p>
          </p:txBody>
        </p:sp>
        <p:sp>
          <p:nvSpPr>
            <p:cNvPr id="20" name="Rounded Rectangle 19">
              <a:extLst>
                <a:ext uri="{FF2B5EF4-FFF2-40B4-BE49-F238E27FC236}">
                  <a16:creationId xmlns:a16="http://schemas.microsoft.com/office/drawing/2014/main" id="{FC9815C8-B1FA-68BA-6895-6845F9B9638F}"/>
                </a:ext>
              </a:extLst>
            </p:cNvPr>
            <p:cNvSpPr/>
            <p:nvPr/>
          </p:nvSpPr>
          <p:spPr>
            <a:xfrm>
              <a:off x="625599" y="5416625"/>
              <a:ext cx="6134430"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200" b="0" i="0" u="none" strike="noStrike" cap="none" normalizeH="0" baseline="0" noProof="0" dirty="0">
                  <a:ln>
                    <a:noFill/>
                  </a:ln>
                  <a:solidFill>
                    <a:srgbClr val="384D56"/>
                  </a:solidFill>
                  <a:effectLst/>
                  <a:uLnTx/>
                  <a:uFillTx/>
                  <a:latin typeface="Arial"/>
                  <a:ea typeface="+mn-ea"/>
                  <a:cs typeface="Arial"/>
                </a:rPr>
                <a:t>اجعل تحديد العوامل الممكّنة</a:t>
              </a:r>
              <a:br>
                <a:rPr kumimoji="0" lang="en-US" sz="2200" b="0" i="0" u="none" strike="noStrike" cap="none" normalizeH="0" baseline="0" noProof="0" dirty="0">
                  <a:ln>
                    <a:noFill/>
                  </a:ln>
                  <a:solidFill>
                    <a:srgbClr val="384D56"/>
                  </a:solidFill>
                  <a:effectLst/>
                  <a:uLnTx/>
                  <a:uFillTx/>
                  <a:latin typeface="Arial"/>
                  <a:ea typeface="+mn-ea"/>
                  <a:cs typeface="Arial"/>
                </a:rPr>
              </a:br>
              <a:r>
                <a:rPr kumimoji="0" lang="ar-001" sz="2200" b="0" i="0" u="none" strike="noStrike" cap="none" normalizeH="0" baseline="0" noProof="0" dirty="0">
                  <a:ln>
                    <a:noFill/>
                  </a:ln>
                  <a:solidFill>
                    <a:srgbClr val="384D56"/>
                  </a:solidFill>
                  <a:effectLst/>
                  <a:uLnTx/>
                  <a:uFillTx/>
                  <a:latin typeface="Arial"/>
                  <a:ea typeface="+mn-ea"/>
                  <a:cs typeface="Arial"/>
                </a:rPr>
                <a:t> جزءًا أساسيًا من العملية</a:t>
              </a:r>
            </a:p>
          </p:txBody>
        </p:sp>
        <p:pic>
          <p:nvPicPr>
            <p:cNvPr id="6" name="Graphic 5" descr="Lightbulb and gear outline">
              <a:extLst>
                <a:ext uri="{FF2B5EF4-FFF2-40B4-BE49-F238E27FC236}">
                  <a16:creationId xmlns:a16="http://schemas.microsoft.com/office/drawing/2014/main" id="{7092054B-0BF9-EB3C-D29B-3940FD5079F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7185" y="5465612"/>
              <a:ext cx="811976" cy="811976"/>
            </a:xfrm>
            <a:prstGeom prst="rect">
              <a:avLst/>
            </a:prstGeom>
          </p:spPr>
        </p:pic>
        <p:sp>
          <p:nvSpPr>
            <p:cNvPr id="3" name="Rectangle: Rounded Corners 2">
              <a:extLst>
                <a:ext uri="{FF2B5EF4-FFF2-40B4-BE49-F238E27FC236}">
                  <a16:creationId xmlns:a16="http://schemas.microsoft.com/office/drawing/2014/main" id="{DC1463EE-B6F0-54DA-6181-1C4EB33C14E4}"/>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5" name="Oval 4">
              <a:extLst>
                <a:ext uri="{FF2B5EF4-FFF2-40B4-BE49-F238E27FC236}">
                  <a16:creationId xmlns:a16="http://schemas.microsoft.com/office/drawing/2014/main" id="{74D4896D-C823-978B-3386-715E7FEDDDFC}"/>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2BEBB1D-7C73-3D86-0D89-A71A69E2FD57}"/>
                </a:ext>
              </a:extLst>
            </p:cNvPr>
            <p:cNvPicPr>
              <a:picLocks noChangeAspect="1"/>
            </p:cNvPicPr>
            <p:nvPr/>
          </p:nvPicPr>
          <p:blipFill>
            <a:blip r:embed="rId4"/>
            <a:srcRect/>
            <a:stretch/>
          </p:blipFill>
          <p:spPr>
            <a:xfrm flipH="1">
              <a:off x="6538120" y="2591161"/>
              <a:ext cx="4543192" cy="2508404"/>
            </a:xfrm>
            <a:prstGeom prst="rect">
              <a:avLst/>
            </a:prstGeom>
            <a:ln w="12700">
              <a:solidFill>
                <a:schemeClr val="tx2"/>
              </a:solidFill>
            </a:ln>
          </p:spPr>
        </p:pic>
      </p:grpSp>
    </p:spTree>
    <p:extLst>
      <p:ext uri="{BB962C8B-B14F-4D97-AF65-F5344CB8AC3E}">
        <p14:creationId xmlns:p14="http://schemas.microsoft.com/office/powerpoint/2010/main" val="36989381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357209" y="1186000"/>
            <a:ext cx="6693029" cy="4474767"/>
          </a:xfrm>
        </p:spPr>
        <p:txBody>
          <a:bodyPr vert="horz" lIns="91440" tIns="45720" rIns="91440" bIns="45720" rtlCol="0" anchor="t">
            <a:noAutofit/>
          </a:bodyPr>
          <a:lstStyle/>
          <a:p>
            <a:r>
              <a:rPr lang="ar-SA" sz="3200" dirty="0"/>
              <a:t>نوصي باستخدام الجلسات التشاركية لاستعراض ومناقشة بيانات غاية 7-1-7 بالإضافة إلى العوائق والعوامل الممكّنة وأسبابها الجذرية</a:t>
            </a:r>
            <a:r>
              <a:rPr lang="en-IN" sz="3200" dirty="0"/>
              <a:t>.</a:t>
            </a:r>
          </a:p>
          <a:p>
            <a:r>
              <a:rPr lang="en-IN" sz="3200" dirty="0"/>
              <a:t> </a:t>
            </a:r>
          </a:p>
          <a:p>
            <a:r>
              <a:rPr lang="ar-SA" sz="3200" dirty="0"/>
              <a:t>من ينبغي أن يشارك في تحديد العوائق والعوامل الممكّنة والأسباب الجذرية؟</a:t>
            </a:r>
            <a:endParaRPr lang="en-IN" sz="3200" dirty="0"/>
          </a:p>
        </p:txBody>
      </p:sp>
      <p:pic>
        <p:nvPicPr>
          <p:cNvPr id="3" name="Graphic 2">
            <a:extLst>
              <a:ext uri="{FF2B5EF4-FFF2-40B4-BE49-F238E27FC236}">
                <a16:creationId xmlns:a16="http://schemas.microsoft.com/office/drawing/2014/main" id="{0D687708-0AD8-7472-FFA9-963E1D863A7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367520" y="2232208"/>
            <a:ext cx="928659" cy="917898"/>
          </a:xfrm>
          <a:prstGeom prst="rect">
            <a:avLst/>
          </a:prstGeom>
        </p:spPr>
      </p:pic>
      <p:sp>
        <p:nvSpPr>
          <p:cNvPr id="4" name="Title 1">
            <a:extLst>
              <a:ext uri="{FF2B5EF4-FFF2-40B4-BE49-F238E27FC236}">
                <a16:creationId xmlns:a16="http://schemas.microsoft.com/office/drawing/2014/main" id="{0373FF25-7456-4013-0414-FA7ED6C9DBFF}"/>
              </a:ext>
            </a:extLst>
          </p:cNvPr>
          <p:cNvSpPr txBox="1">
            <a:spLocks/>
          </p:cNvSpPr>
          <p:nvPr/>
        </p:nvSpPr>
        <p:spPr>
          <a:xfrm>
            <a:off x="8099568"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مناقشة</a:t>
            </a:r>
          </a:p>
        </p:txBody>
      </p:sp>
    </p:spTree>
    <p:extLst>
      <p:ext uri="{BB962C8B-B14F-4D97-AF65-F5344CB8AC3E}">
        <p14:creationId xmlns:p14="http://schemas.microsoft.com/office/powerpoint/2010/main" val="1775495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8231947" y="1961965"/>
            <a:ext cx="3467083" cy="2282808"/>
          </a:xfrm>
        </p:spPr>
        <p:txBody>
          <a:bodyPr anchor="b">
            <a:normAutofit/>
          </a:bodyPr>
          <a:lstStyle/>
          <a:p>
            <a:pPr algn="ctr"/>
            <a:r>
              <a:rPr lang="ar-001" sz="3600" dirty="0">
                <a:latin typeface="Arial"/>
                <a:cs typeface="Arial"/>
              </a:rPr>
              <a:t> الغداء</a:t>
            </a:r>
            <a:r>
              <a:rPr lang="ar-001" sz="3600" dirty="0"/>
              <a:t> </a:t>
            </a:r>
            <a:br>
              <a:rPr lang="ar-001" sz="3600" dirty="0"/>
            </a:br>
            <a:endParaRPr lang="ar-001" sz="3600" dirty="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940482" y="1716398"/>
            <a:ext cx="6054607" cy="3505941"/>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001" sz="3200" b="1" dirty="0">
                <a:solidFill>
                  <a:schemeClr val="tx2"/>
                </a:solidFill>
                <a:latin typeface="Arial"/>
                <a:cs typeface="Arial"/>
              </a:rPr>
              <a:t>هل لديك أسئلة؟ أضفها إلى لوحة طرح الأفكار والأسئلة</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940483"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dirty="0">
                <a:solidFill>
                  <a:srgbClr val="394D56"/>
                </a:solidFill>
                <a:latin typeface="Arial"/>
                <a:cs typeface="Arial"/>
              </a:rPr>
              <a:t>سنعاود البدء فورًا في تمام الساعة 13:00</a:t>
            </a:r>
          </a:p>
        </p:txBody>
      </p:sp>
    </p:spTree>
    <p:extLst>
      <p:ext uri="{BB962C8B-B14F-4D97-AF65-F5344CB8AC3E}">
        <p14:creationId xmlns:p14="http://schemas.microsoft.com/office/powerpoint/2010/main" val="29488688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1532890" y="1909720"/>
            <a:ext cx="9703980" cy="2148666"/>
          </a:xfrm>
        </p:spPr>
        <p:txBody>
          <a:bodyPr>
            <a:normAutofit/>
          </a:bodyPr>
          <a:lstStyle/>
          <a:p>
            <a:r>
              <a:rPr lang="ar-001" dirty="0">
                <a:latin typeface="Arial"/>
                <a:cs typeface="Arial"/>
              </a:rPr>
              <a:t>نشاط تمهيدي</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1532890" y="4085375"/>
            <a:ext cx="9703980" cy="931688"/>
          </a:xfrm>
        </p:spPr>
        <p:txBody>
          <a:bodyPr vert="horz" lIns="91440" tIns="45720" rIns="91440" bIns="45720" rtlCol="0" anchor="t">
            <a:noAutofit/>
          </a:bodyPr>
          <a:lstStyle/>
          <a:p>
            <a:r>
              <a:rPr lang="ar-001">
                <a:latin typeface="Arial"/>
                <a:cs typeface="Arial"/>
              </a:rPr>
              <a:t>استراحة حركية لمدة 4 دقائق</a:t>
            </a: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1461770" y="1909720"/>
            <a:ext cx="9703980" cy="2148666"/>
          </a:xfrm>
        </p:spPr>
        <p:txBody>
          <a:bodyPr>
            <a:normAutofit/>
          </a:bodyPr>
          <a:lstStyle/>
          <a:p>
            <a:r>
              <a:rPr lang="ar-001" sz="5400" dirty="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1461770" y="4057153"/>
            <a:ext cx="9703980" cy="931688"/>
          </a:xfrm>
        </p:spPr>
        <p:txBody>
          <a:bodyPr vert="horz" lIns="91440" tIns="45720" rIns="91440" bIns="45720" rtlCol="0" anchor="t">
            <a:noAutofit/>
          </a:bodyPr>
          <a:lstStyle/>
          <a:p>
            <a:r>
              <a:rPr lang="ar-001">
                <a:latin typeface="Arial"/>
                <a:cs typeface="Arial"/>
              </a:rPr>
              <a:t> لنجب عن بعض الأسئلة</a:t>
            </a:r>
          </a:p>
        </p:txBody>
      </p:sp>
    </p:spTree>
    <p:extLst>
      <p:ext uri="{BB962C8B-B14F-4D97-AF65-F5344CB8AC3E}">
        <p14:creationId xmlns:p14="http://schemas.microsoft.com/office/powerpoint/2010/main" val="37684078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8094900" y="1437511"/>
            <a:ext cx="3467083" cy="2282808"/>
          </a:xfrm>
        </p:spPr>
        <p:txBody>
          <a:bodyPr/>
          <a:lstStyle/>
          <a:p>
            <a:r>
              <a:rPr lang="ar-001" dirty="0">
                <a:latin typeface="Arial"/>
                <a:cs typeface="Arial"/>
              </a:rPr>
              <a:t>استعراض لوحة طرح الأفكار والأسئلة</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924560" y="1433227"/>
            <a:ext cx="6286420" cy="5024133"/>
          </a:xfrm>
        </p:spPr>
        <p:txBody>
          <a:bodyPr vert="horz" lIns="91440" tIns="45720" rIns="91440" bIns="45720" rtlCol="0" anchor="t">
            <a:noAutofit/>
          </a:bodyPr>
          <a:lstStyle/>
          <a:p>
            <a:pPr marL="0" indent="0">
              <a:lnSpc>
                <a:spcPct val="110000"/>
              </a:lnSpc>
              <a:buNone/>
            </a:pPr>
            <a:r>
              <a:rPr lang="ar-001" b="1" i="0" u="none" strike="noStrike" dirty="0">
                <a:solidFill>
                  <a:srgbClr val="000000"/>
                </a:solidFill>
                <a:effectLst/>
                <a:latin typeface="Arial"/>
                <a:cs typeface="Arial"/>
              </a:rPr>
              <a:t>سؤال: </a:t>
            </a:r>
            <a:r>
              <a:rPr lang="ar-001" dirty="0">
                <a:solidFill>
                  <a:srgbClr val="000000"/>
                </a:solidFill>
                <a:cs typeface="Arial" panose="020B0604020202020204" pitchFamily="34" charset="0"/>
              </a:rPr>
              <a:t>هل تاريخ الإبلاغ هو التاريخ الذي تصل فيه المعلومات إلى المستوى الوطني أم المستوى الإقليمي أم المستوى المحلي</a:t>
            </a:r>
            <a:r>
              <a:rPr lang="ar-001" i="0" u="none" strike="noStrike" dirty="0">
                <a:solidFill>
                  <a:srgbClr val="000000"/>
                </a:solidFill>
                <a:effectLst/>
                <a:cs typeface="Arial" panose="020B0604020202020204" pitchFamily="34" charset="0"/>
              </a:rPr>
              <a:t>؟</a:t>
            </a:r>
          </a:p>
          <a:p>
            <a:pPr marL="0" indent="0">
              <a:lnSpc>
                <a:spcPct val="110000"/>
              </a:lnSpc>
              <a:buNone/>
            </a:pPr>
            <a:endParaRPr lang="en-US" dirty="0">
              <a:solidFill>
                <a:srgbClr val="000000"/>
              </a:solidFill>
              <a:latin typeface="Arial"/>
              <a:cs typeface="Arial"/>
            </a:endParaRPr>
          </a:p>
          <a:p>
            <a:pPr marL="0" indent="0">
              <a:lnSpc>
                <a:spcPct val="110000"/>
              </a:lnSpc>
              <a:buNone/>
            </a:pPr>
            <a:r>
              <a:rPr lang="ar-001" b="1" dirty="0">
                <a:solidFill>
                  <a:srgbClr val="000000"/>
                </a:solidFill>
                <a:latin typeface="Arial"/>
                <a:cs typeface="Arial"/>
              </a:rPr>
              <a:t>سؤال</a:t>
            </a:r>
            <a:r>
              <a:rPr lang="ar-001" dirty="0">
                <a:solidFill>
                  <a:srgbClr val="000000"/>
                </a:solidFill>
                <a:latin typeface="Arial"/>
                <a:cs typeface="Arial"/>
              </a:rPr>
              <a:t>: </a:t>
            </a:r>
            <a:r>
              <a:rPr lang="ar-001" dirty="0">
                <a:solidFill>
                  <a:srgbClr val="000000"/>
                </a:solidFill>
              </a:rPr>
              <a:t>ماذا لو قام طبيب بتحديد حالة مشتبه بها لأحد الأمراض الواجب الإبلاغ عنها، ولكن تبين أن المريض مصاب بمرض آخر يستوجب الإبلاغ عنه؟</a:t>
            </a:r>
          </a:p>
          <a:p>
            <a:pPr marL="0" indent="0">
              <a:lnSpc>
                <a:spcPct val="110000"/>
              </a:lnSpc>
              <a:buNone/>
            </a:pPr>
            <a:endParaRPr lang="en-US" dirty="0">
              <a:solidFill>
                <a:srgbClr val="000000"/>
              </a:solidFill>
              <a:cs typeface="Arial"/>
            </a:endParaRPr>
          </a:p>
          <a:p>
            <a:pPr marL="0" lvl="0" indent="0">
              <a:lnSpc>
                <a:spcPct val="110000"/>
              </a:lnSpc>
              <a:spcBef>
                <a:spcPts val="0"/>
              </a:spcBef>
              <a:buClrTx/>
              <a:buNone/>
              <a:defRPr/>
            </a:pPr>
            <a:r>
              <a:rPr lang="ar-001" b="1" dirty="0">
                <a:solidFill>
                  <a:srgbClr val="000000"/>
                </a:solidFill>
                <a:latin typeface="Arial"/>
                <a:cs typeface="Arial"/>
              </a:rPr>
              <a:t>سؤال:</a:t>
            </a:r>
            <a:r>
              <a:rPr lang="ar-001" dirty="0">
                <a:solidFill>
                  <a:srgbClr val="000000"/>
                </a:solidFill>
                <a:latin typeface="Arial"/>
                <a:cs typeface="Arial"/>
              </a:rPr>
              <a:t> </a:t>
            </a:r>
            <a:r>
              <a:rPr lang="ar-001" dirty="0">
                <a:solidFill>
                  <a:srgbClr val="000000"/>
                </a:solidFill>
                <a:cs typeface="Arial" panose="020B0604020202020204" pitchFamily="34" charset="0"/>
              </a:rPr>
              <a:t>ماذا تفعل إذا اكتملت جميع عناصر إجراءات الاستجابة الفعالة باستثناء عنصر واحد سريعًا، لنقل في غضون 5 أيام، ولكن اكتمل العنصر المتبقي متأخرًا كثيرًا، لنقل في اليوم الثلاثين؟</a:t>
            </a:r>
          </a:p>
          <a:p>
            <a:pPr marL="0" indent="0">
              <a:lnSpc>
                <a:spcPct val="110000"/>
              </a:lnSpc>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a:xfrm>
            <a:off x="517951" y="594724"/>
            <a:ext cx="6693029" cy="400639"/>
          </a:xfrm>
        </p:spPr>
        <p:txBody>
          <a:bodyPr vert="horz" lIns="91440" tIns="45720" rIns="91440" bIns="45720" rtlCol="0" anchor="t">
            <a:noAutofit/>
          </a:bodyPr>
          <a:lstStyle/>
          <a:p>
            <a:r>
              <a:rPr lang="ar-001" sz="2600" dirty="0">
                <a:latin typeface="Arial"/>
                <a:cs typeface="Arial"/>
              </a:rPr>
              <a:t>بعض الأسئلة/التعليقات:</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A5459B-A537-805C-D2D2-25F4369BE2A7}"/>
              </a:ext>
            </a:extLst>
          </p:cNvPr>
          <p:cNvSpPr>
            <a:spLocks noGrp="1"/>
          </p:cNvSpPr>
          <p:nvPr>
            <p:ph type="title"/>
          </p:nvPr>
        </p:nvSpPr>
        <p:spPr>
          <a:xfrm>
            <a:off x="437882" y="365125"/>
            <a:ext cx="10915918" cy="1325563"/>
          </a:xfrm>
        </p:spPr>
        <p:txBody>
          <a:bodyPr/>
          <a:lstStyle/>
          <a:p>
            <a:r>
              <a:rPr lang="ar-001">
                <a:cs typeface="Arial" panose="020B0604020202020204" pitchFamily="34" charset="0"/>
              </a:rPr>
              <a:t>إن استخدام استعراضات الإجراءات المبكرة وغاية 7-1-7 بسيط وتكراري</a:t>
            </a:r>
          </a:p>
        </p:txBody>
      </p:sp>
      <p:grpSp>
        <p:nvGrpSpPr>
          <p:cNvPr id="2" name="Group 1">
            <a:extLst>
              <a:ext uri="{FF2B5EF4-FFF2-40B4-BE49-F238E27FC236}">
                <a16:creationId xmlns:a16="http://schemas.microsoft.com/office/drawing/2014/main" id="{ED85FAF7-A86A-D316-EC1A-92CF37E659F3}"/>
              </a:ext>
            </a:extLst>
          </p:cNvPr>
          <p:cNvGrpSpPr/>
          <p:nvPr/>
        </p:nvGrpSpPr>
        <p:grpSpPr>
          <a:xfrm flipH="1">
            <a:off x="1060915" y="1456081"/>
            <a:ext cx="9554124" cy="4104069"/>
            <a:chOff x="1060915" y="1456081"/>
            <a:chExt cx="9554124" cy="4104069"/>
          </a:xfrm>
        </p:grpSpPr>
        <p:sp>
          <p:nvSpPr>
            <p:cNvPr id="110" name="Rectangle: Rounded Corners 109">
              <a:extLst>
                <a:ext uri="{FF2B5EF4-FFF2-40B4-BE49-F238E27FC236}">
                  <a16:creationId xmlns:a16="http://schemas.microsoft.com/office/drawing/2014/main" id="{8BC70BBB-2CE6-D99E-7767-BD3119509ED2}"/>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112" name="Oval 111">
              <a:extLst>
                <a:ext uri="{FF2B5EF4-FFF2-40B4-BE49-F238E27FC236}">
                  <a16:creationId xmlns:a16="http://schemas.microsoft.com/office/drawing/2014/main" id="{38DB9D6D-6004-BE24-D9D3-39FFC013F785}"/>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4" name="Rectangle: Rounded Corners 113">
              <a:extLst>
                <a:ext uri="{FF2B5EF4-FFF2-40B4-BE49-F238E27FC236}">
                  <a16:creationId xmlns:a16="http://schemas.microsoft.com/office/drawing/2014/main" id="{EA3CDA03-F2A7-7C21-ACDE-5206E95F7239}"/>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116" name="Oval 115">
              <a:extLst>
                <a:ext uri="{FF2B5EF4-FFF2-40B4-BE49-F238E27FC236}">
                  <a16:creationId xmlns:a16="http://schemas.microsoft.com/office/drawing/2014/main" id="{9EBBCB06-D8E0-F233-79A1-01E9DF4FE406}"/>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8" name="Rectangle: Rounded Corners 117">
              <a:extLst>
                <a:ext uri="{FF2B5EF4-FFF2-40B4-BE49-F238E27FC236}">
                  <a16:creationId xmlns:a16="http://schemas.microsoft.com/office/drawing/2014/main" id="{3678B7F6-6A0C-7A03-616B-174621AA72A6}"/>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120" name="Oval 119">
              <a:extLst>
                <a:ext uri="{FF2B5EF4-FFF2-40B4-BE49-F238E27FC236}">
                  <a16:creationId xmlns:a16="http://schemas.microsoft.com/office/drawing/2014/main" id="{D6B0989D-4E30-7A0D-2222-3C969F8AE81A}"/>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2" name="Rectangle: Rounded Corners 121">
              <a:extLst>
                <a:ext uri="{FF2B5EF4-FFF2-40B4-BE49-F238E27FC236}">
                  <a16:creationId xmlns:a16="http://schemas.microsoft.com/office/drawing/2014/main" id="{0C76D7C8-953E-C169-F4E0-922D78CF9D8D}"/>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124" name="Oval 123">
              <a:extLst>
                <a:ext uri="{FF2B5EF4-FFF2-40B4-BE49-F238E27FC236}">
                  <a16:creationId xmlns:a16="http://schemas.microsoft.com/office/drawing/2014/main" id="{7AC283BB-980C-D19A-489C-F3606A5196A0}"/>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6" name="Rectangle: Rounded Corners 125">
              <a:extLst>
                <a:ext uri="{FF2B5EF4-FFF2-40B4-BE49-F238E27FC236}">
                  <a16:creationId xmlns:a16="http://schemas.microsoft.com/office/drawing/2014/main" id="{5D6BB48F-C50B-A3FB-C46C-0CE338DF797A}"/>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128" name="Oval 127">
              <a:extLst>
                <a:ext uri="{FF2B5EF4-FFF2-40B4-BE49-F238E27FC236}">
                  <a16:creationId xmlns:a16="http://schemas.microsoft.com/office/drawing/2014/main" id="{96F68916-51C2-0DE6-171F-1D6378D2C220}"/>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280877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977C-A3D9-8939-A41D-EF257EA9034A}"/>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89FC61A-B9AB-9AFE-D150-43D9A4F44D75}"/>
              </a:ext>
            </a:extLst>
          </p:cNvPr>
          <p:cNvSpPr/>
          <p:nvPr/>
        </p:nvSpPr>
        <p:spPr>
          <a:xfrm>
            <a:off x="971950" y="2118846"/>
            <a:ext cx="10248099" cy="2272451"/>
          </a:xfrm>
          <a:prstGeom prst="roundRect">
            <a:avLst>
              <a:gd name="adj" fmla="val 5305"/>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3DDC3B19-E5EB-7922-25C2-FADB3BFBCC0F}"/>
              </a:ext>
            </a:extLst>
          </p:cNvPr>
          <p:cNvSpPr/>
          <p:nvPr/>
        </p:nvSpPr>
        <p:spPr>
          <a:xfrm>
            <a:off x="6686511" y="2451955"/>
            <a:ext cx="4372400" cy="167122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000000"/>
                </a:solidFill>
              </a:rPr>
              <a:t>إجراءات 7-1-7 الفورية</a:t>
            </a:r>
            <a:r>
              <a:rPr lang="ar-SA" sz="2000" dirty="0">
                <a:solidFill>
                  <a:srgbClr val="000000"/>
                </a:solidFill>
              </a:rPr>
              <a:t> يمكن اتخاذها فورًا باستخدام الموارد الحالية من الأموال والموظفين والبرامج</a:t>
            </a:r>
            <a:r>
              <a:rPr lang="en-IN" sz="2000" dirty="0">
                <a:solidFill>
                  <a:srgbClr val="000000"/>
                </a:solidFill>
              </a:rPr>
              <a:t>.</a:t>
            </a:r>
          </a:p>
        </p:txBody>
      </p:sp>
      <p:sp>
        <p:nvSpPr>
          <p:cNvPr id="14" name="Rounded Rectangle 13">
            <a:extLst>
              <a:ext uri="{FF2B5EF4-FFF2-40B4-BE49-F238E27FC236}">
                <a16:creationId xmlns:a16="http://schemas.microsoft.com/office/drawing/2014/main" id="{5EFFC6DA-6E1E-9E9F-6E50-9AF52E58414A}"/>
              </a:ext>
            </a:extLst>
          </p:cNvPr>
          <p:cNvSpPr/>
          <p:nvPr/>
        </p:nvSpPr>
        <p:spPr>
          <a:xfrm>
            <a:off x="1229386" y="2492342"/>
            <a:ext cx="4861211" cy="158760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000000"/>
                </a:solidFill>
              </a:rPr>
              <a:t>إجراءات 7-1-7 طويلة الأمد </a:t>
            </a:r>
            <a:r>
              <a:rPr lang="ar-SA" sz="2000" dirty="0">
                <a:solidFill>
                  <a:srgbClr val="000000"/>
                </a:solidFill>
              </a:rPr>
              <a:t>تتطلب موارد إضافية أو توظيفًا زائدًا وقد تحتاج إلى مشاركة مستويات حكومية مختلفة أو شركاء خارجيين</a:t>
            </a:r>
            <a:r>
              <a:rPr lang="en-IN" sz="2000" dirty="0">
                <a:solidFill>
                  <a:srgbClr val="000000"/>
                </a:solidFill>
              </a:rPr>
              <a:t>. </a:t>
            </a:r>
          </a:p>
        </p:txBody>
      </p:sp>
      <p:cxnSp>
        <p:nvCxnSpPr>
          <p:cNvPr id="25" name="Straight Connector 24">
            <a:extLst>
              <a:ext uri="{FF2B5EF4-FFF2-40B4-BE49-F238E27FC236}">
                <a16:creationId xmlns:a16="http://schemas.microsoft.com/office/drawing/2014/main" id="{2479DF2C-37DD-2AA2-DFD0-2DCF253FDB76}"/>
              </a:ext>
            </a:extLst>
          </p:cNvPr>
          <p:cNvCxnSpPr>
            <a:cxnSpLocks/>
          </p:cNvCxnSpPr>
          <p:nvPr/>
        </p:nvCxnSpPr>
        <p:spPr>
          <a:xfrm>
            <a:off x="6348033" y="2407867"/>
            <a:ext cx="10808" cy="175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F557345-3510-1FA5-3BCC-1A5907E2092C}"/>
              </a:ext>
            </a:extLst>
          </p:cNvPr>
          <p:cNvSpPr txBox="1"/>
          <p:nvPr/>
        </p:nvSpPr>
        <p:spPr>
          <a:xfrm>
            <a:off x="0" y="5061789"/>
            <a:ext cx="12192000" cy="461665"/>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dirty="0">
                <a:ln>
                  <a:noFill/>
                </a:ln>
                <a:solidFill>
                  <a:srgbClr val="3BB041"/>
                </a:solidFill>
                <a:effectLst/>
                <a:uLnTx/>
                <a:uFillTx/>
                <a:latin typeface="Arial"/>
                <a:ea typeface="+mn-ea"/>
                <a:cs typeface="Arial"/>
              </a:rPr>
              <a:t>ينبغي أن يعمل الإجراء المقترح على معالجة العوائق المحددة بشكل مباشر. </a:t>
            </a:r>
          </a:p>
        </p:txBody>
      </p:sp>
      <p:sp>
        <p:nvSpPr>
          <p:cNvPr id="6" name="Rectangle: Rounded Corners 5">
            <a:extLst>
              <a:ext uri="{FF2B5EF4-FFF2-40B4-BE49-F238E27FC236}">
                <a16:creationId xmlns:a16="http://schemas.microsoft.com/office/drawing/2014/main" id="{8DE59094-6A6C-139F-1F14-48C0B509A9F7}"/>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8" name="Oval 7">
            <a:extLst>
              <a:ext uri="{FF2B5EF4-FFF2-40B4-BE49-F238E27FC236}">
                <a16:creationId xmlns:a16="http://schemas.microsoft.com/office/drawing/2014/main" id="{9BBE48F8-8D48-3FF5-C0F4-FCE7FDC1382D}"/>
              </a:ext>
            </a:extLst>
          </p:cNvPr>
          <p:cNvSpPr/>
          <p:nvPr/>
        </p:nvSpPr>
        <p:spPr>
          <a:xfrm>
            <a:off x="10858833"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53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0DFDB-C8A4-576B-EBC4-D0C705118433}"/>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27C05053-D46F-4035-1DCA-8EC2FCD73E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785698" y="1976402"/>
            <a:ext cx="2858216" cy="2903420"/>
          </a:xfrm>
          <a:prstGeom prst="rect">
            <a:avLst/>
          </a:prstGeom>
        </p:spPr>
      </p:pic>
      <p:sp>
        <p:nvSpPr>
          <p:cNvPr id="11" name="Rounded Rectangle 10">
            <a:extLst>
              <a:ext uri="{FF2B5EF4-FFF2-40B4-BE49-F238E27FC236}">
                <a16:creationId xmlns:a16="http://schemas.microsoft.com/office/drawing/2014/main" id="{50BE9575-3ADE-ADBB-2F93-58FFC1154597}"/>
              </a:ext>
            </a:extLst>
          </p:cNvPr>
          <p:cNvSpPr/>
          <p:nvPr/>
        </p:nvSpPr>
        <p:spPr>
          <a:xfrm>
            <a:off x="1584960" y="2325189"/>
            <a:ext cx="7590790"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يُعد اختيار الإجراءات المدروسة أمرًا أساسيًا لتحسين الأداء</a:t>
            </a:r>
          </a:p>
        </p:txBody>
      </p:sp>
      <p:sp>
        <p:nvSpPr>
          <p:cNvPr id="3" name="Rectangle: Rounded Corners 2">
            <a:extLst>
              <a:ext uri="{FF2B5EF4-FFF2-40B4-BE49-F238E27FC236}">
                <a16:creationId xmlns:a16="http://schemas.microsoft.com/office/drawing/2014/main" id="{722DCAD2-8CCF-9B70-CE19-91AF9B92B5B8}"/>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7" name="Oval 6">
            <a:extLst>
              <a:ext uri="{FF2B5EF4-FFF2-40B4-BE49-F238E27FC236}">
                <a16:creationId xmlns:a16="http://schemas.microsoft.com/office/drawing/2014/main" id="{39E35EED-1329-F779-5179-1D2ED5708CCE}"/>
              </a:ext>
            </a:extLst>
          </p:cNvPr>
          <p:cNvSpPr/>
          <p:nvPr/>
        </p:nvSpPr>
        <p:spPr>
          <a:xfrm>
            <a:off x="10921483"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47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6086010"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b="1" dirty="0">
                <a:solidFill>
                  <a:schemeClr val="tx2"/>
                </a:solidFill>
                <a:latin typeface="Arial"/>
                <a:cs typeface="Arial"/>
              </a:rPr>
              <a:t>سنتعلم من خلال...</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60074"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51951"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908379"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1643447"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ar-001" sz="3600" dirty="0">
                <a:latin typeface="Arial"/>
                <a:cs typeface="Arial"/>
              </a:rPr>
              <a:t>هذه ورشة عمل تفاعلية تشاركية.</a:t>
            </a:r>
            <a:br>
              <a:rPr lang="ar-001" sz="3600" dirty="0">
                <a:latin typeface="Arial"/>
                <a:cs typeface="Arial"/>
              </a:rPr>
            </a:br>
            <a:endParaRPr lang="ar-001" sz="3600" dirty="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8373917" y="4391491"/>
            <a:ext cx="2787943" cy="461665"/>
          </a:xfrm>
          <a:prstGeom prst="rect">
            <a:avLst/>
          </a:prstGeom>
          <a:noFill/>
        </p:spPr>
        <p:txBody>
          <a:bodyPr wrap="none" rtlCol="0">
            <a:spAutoFit/>
          </a:bodyPr>
          <a:lstStyle/>
          <a:p>
            <a:pPr algn="ctr"/>
            <a:r>
              <a:rPr lang="ar-001" sz="2400">
                <a:latin typeface="Arial" panose="020B0604020202020204" pitchFamily="34" charset="0"/>
                <a:cs typeface="Arial" panose="020B0604020202020204" pitchFamily="34" charset="0"/>
              </a:rPr>
              <a:t>أنشطة عملية</a:t>
            </a:r>
          </a:p>
        </p:txBody>
      </p:sp>
      <p:sp>
        <p:nvSpPr>
          <p:cNvPr id="23" name="TextBox 22">
            <a:extLst>
              <a:ext uri="{FF2B5EF4-FFF2-40B4-BE49-F238E27FC236}">
                <a16:creationId xmlns:a16="http://schemas.microsoft.com/office/drawing/2014/main" id="{9328D7B5-194F-55E3-F28F-328DC2B5E39D}"/>
              </a:ext>
            </a:extLst>
          </p:cNvPr>
          <p:cNvSpPr txBox="1"/>
          <p:nvPr/>
        </p:nvSpPr>
        <p:spPr>
          <a:xfrm>
            <a:off x="6041538" y="4447316"/>
            <a:ext cx="2855269" cy="461665"/>
          </a:xfrm>
          <a:prstGeom prst="rect">
            <a:avLst/>
          </a:prstGeom>
          <a:noFill/>
        </p:spPr>
        <p:txBody>
          <a:bodyPr wrap="none" rtlCol="0">
            <a:spAutoFit/>
          </a:bodyPr>
          <a:lstStyle/>
          <a:p>
            <a:pPr algn="ctr"/>
            <a:r>
              <a:rPr lang="ar-001" sz="2400">
                <a:latin typeface="Arial" panose="020B0604020202020204" pitchFamily="34" charset="0"/>
                <a:cs typeface="Arial" panose="020B0604020202020204" pitchFamily="34" charset="0"/>
              </a:rPr>
              <a:t>عروض تقديمية قصيرة</a:t>
            </a:r>
          </a:p>
        </p:txBody>
      </p:sp>
      <p:sp>
        <p:nvSpPr>
          <p:cNvPr id="24" name="TextBox 23">
            <a:extLst>
              <a:ext uri="{FF2B5EF4-FFF2-40B4-BE49-F238E27FC236}">
                <a16:creationId xmlns:a16="http://schemas.microsoft.com/office/drawing/2014/main" id="{867E2B5C-74C1-50BD-533E-9B65CB05A8ED}"/>
              </a:ext>
            </a:extLst>
          </p:cNvPr>
          <p:cNvSpPr txBox="1"/>
          <p:nvPr/>
        </p:nvSpPr>
        <p:spPr>
          <a:xfrm>
            <a:off x="3466094" y="4387843"/>
            <a:ext cx="2719014" cy="461665"/>
          </a:xfrm>
          <a:prstGeom prst="rect">
            <a:avLst/>
          </a:prstGeom>
          <a:noFill/>
        </p:spPr>
        <p:txBody>
          <a:bodyPr wrap="none" rtlCol="0">
            <a:spAutoFit/>
          </a:bodyPr>
          <a:lstStyle/>
          <a:p>
            <a:pPr algn="ctr"/>
            <a:r>
              <a:rPr lang="ar-001" sz="2400">
                <a:latin typeface="Arial" panose="020B0604020202020204" pitchFamily="34" charset="0"/>
                <a:cs typeface="Arial" panose="020B0604020202020204" pitchFamily="34" charset="0"/>
              </a:rPr>
              <a:t>مناقشات جماعية</a:t>
            </a:r>
          </a:p>
        </p:txBody>
      </p:sp>
      <p:sp>
        <p:nvSpPr>
          <p:cNvPr id="25" name="TextBox 24">
            <a:extLst>
              <a:ext uri="{FF2B5EF4-FFF2-40B4-BE49-F238E27FC236}">
                <a16:creationId xmlns:a16="http://schemas.microsoft.com/office/drawing/2014/main" id="{EF26C9C1-2005-2664-7DFF-8127C71952AF}"/>
              </a:ext>
            </a:extLst>
          </p:cNvPr>
          <p:cNvSpPr txBox="1"/>
          <p:nvPr/>
        </p:nvSpPr>
        <p:spPr>
          <a:xfrm>
            <a:off x="1503125" y="4385178"/>
            <a:ext cx="2100896" cy="461665"/>
          </a:xfrm>
          <a:prstGeom prst="rect">
            <a:avLst/>
          </a:prstGeom>
          <a:noFill/>
        </p:spPr>
        <p:txBody>
          <a:bodyPr wrap="none" rtlCol="0">
            <a:spAutoFit/>
          </a:bodyPr>
          <a:lstStyle/>
          <a:p>
            <a:pPr algn="ctr"/>
            <a:r>
              <a:rPr lang="ar-001" sz="2400">
                <a:latin typeface="Arial" panose="020B0604020202020204" pitchFamily="34" charset="0"/>
                <a:cs typeface="Arial" panose="020B0604020202020204" pitchFamily="34" charset="0"/>
              </a:rPr>
              <a:t>جلسات أسئلة وأجوبة</a:t>
            </a:r>
          </a:p>
        </p:txBody>
      </p:sp>
    </p:spTree>
    <p:extLst>
      <p:ext uri="{BB962C8B-B14F-4D97-AF65-F5344CB8AC3E}">
        <p14:creationId xmlns:p14="http://schemas.microsoft.com/office/powerpoint/2010/main" val="1456028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A77C-F7BD-D22B-355C-434F52046DB3}"/>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EBA30505-AD57-1E34-49E6-A3B77D28A40A}"/>
              </a:ext>
            </a:extLst>
          </p:cNvPr>
          <p:cNvSpPr/>
          <p:nvPr/>
        </p:nvSpPr>
        <p:spPr>
          <a:xfrm>
            <a:off x="700589" y="5127307"/>
            <a:ext cx="10936321" cy="118310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Text Placeholder 4">
            <a:extLst>
              <a:ext uri="{FF2B5EF4-FFF2-40B4-BE49-F238E27FC236}">
                <a16:creationId xmlns:a16="http://schemas.microsoft.com/office/drawing/2014/main" id="{89BC50F2-7070-1305-6734-A48F5277839C}"/>
              </a:ext>
            </a:extLst>
          </p:cNvPr>
          <p:cNvSpPr txBox="1">
            <a:spLocks/>
          </p:cNvSpPr>
          <p:nvPr/>
        </p:nvSpPr>
        <p:spPr>
          <a:xfrm>
            <a:off x="3171603" y="2580068"/>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4" name="Text Placeholder 4">
            <a:extLst>
              <a:ext uri="{FF2B5EF4-FFF2-40B4-BE49-F238E27FC236}">
                <a16:creationId xmlns:a16="http://schemas.microsoft.com/office/drawing/2014/main" id="{5AB7EC76-8637-B593-4719-5B918FF4438D}"/>
              </a:ext>
            </a:extLst>
          </p:cNvPr>
          <p:cNvSpPr txBox="1">
            <a:spLocks/>
          </p:cNvSpPr>
          <p:nvPr/>
        </p:nvSpPr>
        <p:spPr>
          <a:xfrm>
            <a:off x="3313596" y="1617149"/>
            <a:ext cx="7840090"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mn-cs"/>
              </a:rPr>
              <a:t>اقتراح الإجراءات الفورية والطويلة الأمد التي تكون…</a:t>
            </a:r>
          </a:p>
        </p:txBody>
      </p:sp>
      <p:sp>
        <p:nvSpPr>
          <p:cNvPr id="2" name="TextBox 1">
            <a:extLst>
              <a:ext uri="{FF2B5EF4-FFF2-40B4-BE49-F238E27FC236}">
                <a16:creationId xmlns:a16="http://schemas.microsoft.com/office/drawing/2014/main" id="{B431C11C-7C43-E64E-D0AC-B0B9FA543E3A}"/>
              </a:ext>
            </a:extLst>
          </p:cNvPr>
          <p:cNvSpPr txBox="1"/>
          <p:nvPr/>
        </p:nvSpPr>
        <p:spPr>
          <a:xfrm>
            <a:off x="7518664" y="2122865"/>
            <a:ext cx="3680245" cy="301621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30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S</a:t>
            </a:r>
            <a:r>
              <a:rPr kumimoji="0" lang="ar-001" sz="2000"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محددة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30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M</a:t>
            </a:r>
            <a:r>
              <a:rPr kumimoji="0" lang="ar-001" sz="2000"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قابلة للقياس</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30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A</a:t>
            </a:r>
            <a:r>
              <a:rPr kumimoji="0" lang="ar-001" sz="2000"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قابلة للتحقيق</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30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R</a:t>
            </a:r>
            <a:r>
              <a:rPr kumimoji="0" lang="ar-001" sz="2000"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ذات صلة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US" sz="30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T</a:t>
            </a:r>
            <a:r>
              <a:rPr kumimoji="0" lang="ar-001" sz="2000" b="0" i="0" u="none" strike="noStrike" cap="none"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rPr>
              <a:t>محددة زمنيًا</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29373D"/>
              </a:solidFill>
              <a:effectLst/>
              <a:uLnTx/>
              <a:uFillTx/>
              <a:latin typeface="Arial" panose="020B0604020202020204" pitchFamily="34" charset="0"/>
              <a:ea typeface="+mn-ea"/>
              <a:cs typeface="Arial" panose="020B0604020202020204" pitchFamily="34" charset="0"/>
            </a:endParaRPr>
          </a:p>
        </p:txBody>
      </p:sp>
      <p:pic>
        <p:nvPicPr>
          <p:cNvPr id="9" name="Graphic 8" descr="Checkbox Checked with solid fill">
            <a:extLst>
              <a:ext uri="{FF2B5EF4-FFF2-40B4-BE49-F238E27FC236}">
                <a16:creationId xmlns:a16="http://schemas.microsoft.com/office/drawing/2014/main" id="{B0E015B9-C88E-E52F-492A-D9A05684A6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81681" y="5261660"/>
            <a:ext cx="914400" cy="914400"/>
          </a:xfrm>
          <a:prstGeom prst="rect">
            <a:avLst/>
          </a:prstGeom>
        </p:spPr>
      </p:pic>
      <p:pic>
        <p:nvPicPr>
          <p:cNvPr id="10" name="Graphic 9" descr="Checkbox Crossed outline">
            <a:extLst>
              <a:ext uri="{FF2B5EF4-FFF2-40B4-BE49-F238E27FC236}">
                <a16:creationId xmlns:a16="http://schemas.microsoft.com/office/drawing/2014/main" id="{806342BE-9BE1-32C4-1371-F332748CDE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644582" y="5304327"/>
            <a:ext cx="914400" cy="914400"/>
          </a:xfrm>
          <a:prstGeom prst="rect">
            <a:avLst/>
          </a:prstGeom>
        </p:spPr>
      </p:pic>
      <p:sp>
        <p:nvSpPr>
          <p:cNvPr id="12" name="TextBox 11">
            <a:extLst>
              <a:ext uri="{FF2B5EF4-FFF2-40B4-BE49-F238E27FC236}">
                <a16:creationId xmlns:a16="http://schemas.microsoft.com/office/drawing/2014/main" id="{BFBC05C7-4331-9D50-6B9C-DCE601D6BCC2}"/>
              </a:ext>
            </a:extLst>
          </p:cNvPr>
          <p:cNvSpPr txBox="1"/>
          <p:nvPr/>
        </p:nvSpPr>
        <p:spPr>
          <a:xfrm>
            <a:off x="7518664" y="5597949"/>
            <a:ext cx="3080379" cy="646331"/>
          </a:xfrm>
          <a:prstGeom prst="rect">
            <a:avLst/>
          </a:prstGeom>
          <a:noFill/>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800" b="0" i="0" u="none" strike="noStrike" cap="none" normalizeH="0" baseline="0" noProof="0" dirty="0">
                <a:ln>
                  <a:noFill/>
                </a:ln>
                <a:solidFill>
                  <a:srgbClr val="384D56"/>
                </a:solidFill>
                <a:effectLst/>
                <a:uLnTx/>
                <a:uFillTx/>
                <a:latin typeface="Arial"/>
                <a:ea typeface="+mn-ea"/>
                <a:cs typeface="Arial"/>
              </a:rPr>
              <a:t>تدريب موظفي مركز عمليات الطوارئ</a:t>
            </a:r>
          </a:p>
        </p:txBody>
      </p:sp>
      <p:pic>
        <p:nvPicPr>
          <p:cNvPr id="15" name="Picture 14">
            <a:extLst>
              <a:ext uri="{FF2B5EF4-FFF2-40B4-BE49-F238E27FC236}">
                <a16:creationId xmlns:a16="http://schemas.microsoft.com/office/drawing/2014/main" id="{FA42E3EF-9EA4-8CDC-E523-2E87B7425121}"/>
              </a:ext>
            </a:extLst>
          </p:cNvPr>
          <p:cNvPicPr>
            <a:picLocks noChangeAspect="1"/>
          </p:cNvPicPr>
          <p:nvPr/>
        </p:nvPicPr>
        <p:blipFill>
          <a:blip r:embed="rId5"/>
          <a:srcRect/>
          <a:stretch/>
        </p:blipFill>
        <p:spPr>
          <a:xfrm>
            <a:off x="5359626" y="2241023"/>
            <a:ext cx="4119374" cy="2240445"/>
          </a:xfrm>
          <a:prstGeom prst="rect">
            <a:avLst/>
          </a:prstGeom>
          <a:ln w="6350">
            <a:solidFill>
              <a:schemeClr val="tx2"/>
            </a:solidFill>
          </a:ln>
        </p:spPr>
      </p:pic>
      <p:pic>
        <p:nvPicPr>
          <p:cNvPr id="16" name="Picture 15">
            <a:extLst>
              <a:ext uri="{FF2B5EF4-FFF2-40B4-BE49-F238E27FC236}">
                <a16:creationId xmlns:a16="http://schemas.microsoft.com/office/drawing/2014/main" id="{FC04706C-E289-3ED9-D887-08B4A7F63D5C}"/>
              </a:ext>
            </a:extLst>
          </p:cNvPr>
          <p:cNvPicPr>
            <a:picLocks noChangeAspect="1"/>
          </p:cNvPicPr>
          <p:nvPr/>
        </p:nvPicPr>
        <p:blipFill>
          <a:blip r:embed="rId6"/>
          <a:srcRect/>
          <a:stretch/>
        </p:blipFill>
        <p:spPr>
          <a:xfrm>
            <a:off x="1561148" y="2243521"/>
            <a:ext cx="3647136" cy="2240444"/>
          </a:xfrm>
          <a:prstGeom prst="rect">
            <a:avLst/>
          </a:prstGeom>
          <a:ln w="6350">
            <a:solidFill>
              <a:schemeClr val="tx2"/>
            </a:solidFill>
          </a:ln>
        </p:spPr>
      </p:pic>
      <p:sp>
        <p:nvSpPr>
          <p:cNvPr id="18" name="TextBox 17">
            <a:extLst>
              <a:ext uri="{FF2B5EF4-FFF2-40B4-BE49-F238E27FC236}">
                <a16:creationId xmlns:a16="http://schemas.microsoft.com/office/drawing/2014/main" id="{37B51AA5-F1CE-6D4C-1162-3F0F4510EE1C}"/>
              </a:ext>
            </a:extLst>
          </p:cNvPr>
          <p:cNvSpPr txBox="1"/>
          <p:nvPr/>
        </p:nvSpPr>
        <p:spPr>
          <a:xfrm>
            <a:off x="7661438" y="4550814"/>
            <a:ext cx="1917961" cy="307777"/>
          </a:xfrm>
          <a:prstGeom prst="rect">
            <a:avLst/>
          </a:prstGeom>
          <a:noFill/>
        </p:spPr>
        <p:txBody>
          <a:bodyPr wrap="none" lIns="91440" tIns="45720" rIns="91440" bIns="45720" rtlCol="0" anchor="t">
            <a:spAutoFit/>
          </a:bodyPr>
          <a:lstStyle/>
          <a:p>
            <a:pPr>
              <a:defRPr/>
            </a:pPr>
            <a:r>
              <a:rPr kumimoji="0" lang="ar-001" sz="1400" b="1" i="0" u="none" strike="noStrike" cap="none" normalizeH="0" baseline="0" noProof="0" dirty="0">
                <a:ln>
                  <a:noFill/>
                </a:ln>
                <a:solidFill>
                  <a:srgbClr val="628393"/>
                </a:solidFill>
                <a:effectLst/>
                <a:uLnTx/>
                <a:uFillTx/>
                <a:latin typeface="Calibri" panose="020F0502020204030204"/>
                <a:ea typeface="+mn-ea"/>
                <a:cs typeface="+mn-cs"/>
              </a:rPr>
              <a:t>  </a:t>
            </a:r>
            <a:r>
              <a:rPr lang="ar-001" sz="1400" b="1" dirty="0">
                <a:solidFill>
                  <a:srgbClr val="628393"/>
                </a:solidFill>
                <a:latin typeface="Calibri" panose="020F0502020204030204"/>
                <a:ea typeface="+mn-ea"/>
                <a:cs typeface="+mn-cs"/>
              </a:rPr>
              <a:t>أداة</a:t>
            </a:r>
            <a:r>
              <a:rPr kumimoji="0" lang="ar-001" sz="1400" b="1" i="0" u="none" strike="noStrike" cap="none" normalizeH="0" baseline="0" noProof="0" dirty="0">
                <a:ln>
                  <a:noFill/>
                </a:ln>
                <a:solidFill>
                  <a:srgbClr val="628393"/>
                </a:solidFill>
                <a:effectLst/>
                <a:uLnTx/>
                <a:uFillTx/>
                <a:latin typeface="Calibri" panose="020F0502020204030204"/>
                <a:ea typeface="+mn-ea"/>
                <a:cs typeface="+mn-cs"/>
              </a:rPr>
              <a:t> تقييم غاية</a:t>
            </a:r>
            <a:r>
              <a:rPr lang="ar-001" sz="1400" b="1" dirty="0">
                <a:solidFill>
                  <a:srgbClr val="628393"/>
                </a:solidFill>
                <a:latin typeface="Calibri" panose="020F0502020204030204"/>
                <a:ea typeface="+mn-ea"/>
                <a:cs typeface="+mn-cs"/>
              </a:rPr>
              <a:t> 7-1-7</a:t>
            </a:r>
          </a:p>
        </p:txBody>
      </p:sp>
      <p:sp>
        <p:nvSpPr>
          <p:cNvPr id="8" name="Rectangle 1">
            <a:extLst>
              <a:ext uri="{FF2B5EF4-FFF2-40B4-BE49-F238E27FC236}">
                <a16:creationId xmlns:a16="http://schemas.microsoft.com/office/drawing/2014/main" id="{13BC5C18-1B55-0CE2-33D6-29CB76AA85E6}"/>
              </a:ext>
            </a:extLst>
          </p:cNvPr>
          <p:cNvSpPr>
            <a:spLocks noChangeArrowheads="1"/>
          </p:cNvSpPr>
          <p:nvPr/>
        </p:nvSpPr>
        <p:spPr bwMode="auto">
          <a:xfrm>
            <a:off x="2641602" y="62612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r" defTabSz="914400" rtl="1" eaLnBrk="0" fontAlgn="base" latinLnBrk="0" hangingPunct="0">
              <a:lnSpc>
                <a:spcPct val="100000"/>
              </a:lnSpc>
              <a:spcBef>
                <a:spcPct val="0"/>
              </a:spcBef>
              <a:spcAft>
                <a:spcPct val="0"/>
              </a:spcAft>
              <a:buClrTx/>
              <a:buSzTx/>
              <a:buFontTx/>
              <a:buNone/>
              <a:tabLst/>
              <a:defRPr/>
            </a:pPr>
            <a:br>
              <a:rPr kumimoji="0" lang="ar-001" sz="1800" b="0" i="0" u="none" strike="noStrike" cap="none" normalizeH="0" baseline="0" noProof="0">
                <a:ln>
                  <a:noFill/>
                </a:ln>
                <a:solidFill>
                  <a:srgbClr val="384D56"/>
                </a:solidFill>
                <a:effectLst/>
                <a:uLnTx/>
                <a:uFillTx/>
                <a:latin typeface="Arial" panose="020B0604020202020204" pitchFamily="34" charset="0"/>
                <a:ea typeface="+mn-ea"/>
                <a:cs typeface="+mn-cs"/>
              </a:rPr>
            </a:br>
            <a:endParaRPr kumimoji="0" lang="ar-001" sz="1800" b="0" i="0" u="none" strike="noStrike" cap="none" normalizeH="0" baseline="0" noProof="0">
              <a:ln>
                <a:noFill/>
              </a:ln>
              <a:solidFill>
                <a:srgbClr val="384D56"/>
              </a:solidFill>
              <a:effectLst/>
              <a:uLnTx/>
              <a:uFillTx/>
              <a:latin typeface="Arial" panose="020B0604020202020204" pitchFamily="34" charset="0"/>
              <a:ea typeface="+mn-ea"/>
              <a:cs typeface="+mn-cs"/>
            </a:endParaRPr>
          </a:p>
        </p:txBody>
      </p:sp>
      <p:sp>
        <p:nvSpPr>
          <p:cNvPr id="13" name="TextBox 12">
            <a:extLst>
              <a:ext uri="{FF2B5EF4-FFF2-40B4-BE49-F238E27FC236}">
                <a16:creationId xmlns:a16="http://schemas.microsoft.com/office/drawing/2014/main" id="{5D08E26E-AA57-C93F-053F-E3DF6D94686C}"/>
              </a:ext>
            </a:extLst>
          </p:cNvPr>
          <p:cNvSpPr txBox="1"/>
          <p:nvPr/>
        </p:nvSpPr>
        <p:spPr>
          <a:xfrm>
            <a:off x="1027336" y="5387084"/>
            <a:ext cx="5354345" cy="923330"/>
          </a:xfrm>
          <a:prstGeom prst="rect">
            <a:avLst/>
          </a:prstGeom>
          <a:noFill/>
        </p:spPr>
        <p:txBody>
          <a:bodyPr wrap="square" lIns="91440" tIns="45720" rIns="91440" bIns="45720" rtlCol="0" anchor="t">
            <a:spAutoFit/>
          </a:bodyPr>
          <a:lstStyle/>
          <a:p>
            <a:pPr>
              <a:defRPr/>
            </a:pPr>
            <a:r>
              <a:rPr kumimoji="0" lang="ar-001" sz="1800" b="0" i="0" u="none" strike="noStrike" cap="none" normalizeH="0" baseline="0" noProof="0" dirty="0">
                <a:ln>
                  <a:noFill/>
                </a:ln>
                <a:solidFill>
                  <a:srgbClr val="384D56"/>
                </a:solidFill>
                <a:effectLst/>
                <a:uLnTx/>
                <a:uFillTx/>
                <a:latin typeface="Arial"/>
                <a:ea typeface="+mn-ea"/>
                <a:cs typeface="Arial"/>
              </a:rPr>
              <a:t>تصميم تدريب وتقديمه لمدة ثلاثة أيام على بروتوكولات إدارة الطوارئ لخمسة موظفين في مركز عمليات الطوارئ </a:t>
            </a:r>
            <a:r>
              <a:rPr lang="ar-001" dirty="0">
                <a:solidFill>
                  <a:srgbClr val="384D56"/>
                </a:solidFill>
                <a:latin typeface="Arial"/>
                <a:ea typeface="+mn-ea"/>
                <a:cs typeface="Arial"/>
              </a:rPr>
              <a:t>بحلول الربع التالي</a:t>
            </a:r>
          </a:p>
        </p:txBody>
      </p:sp>
      <p:sp>
        <p:nvSpPr>
          <p:cNvPr id="7" name="Rectangle: Rounded Corners 6">
            <a:extLst>
              <a:ext uri="{FF2B5EF4-FFF2-40B4-BE49-F238E27FC236}">
                <a16:creationId xmlns:a16="http://schemas.microsoft.com/office/drawing/2014/main" id="{C5F59524-C1D2-B197-051F-0703AEFE8C01}"/>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17" name="Oval 16">
            <a:extLst>
              <a:ext uri="{FF2B5EF4-FFF2-40B4-BE49-F238E27FC236}">
                <a16:creationId xmlns:a16="http://schemas.microsoft.com/office/drawing/2014/main" id="{E96EE3D2-FA9D-5FA6-430B-D8F597B854DF}"/>
              </a:ext>
            </a:extLst>
          </p:cNvPr>
          <p:cNvSpPr/>
          <p:nvPr/>
        </p:nvSpPr>
        <p:spPr>
          <a:xfrm>
            <a:off x="10914479"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495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2" grpId="0"/>
      <p:bldP spid="18"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E04AB-5466-AD47-7104-9FCF31D74C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CDBD6-4B55-DAF9-A1AE-194A6B1CC651}"/>
              </a:ext>
            </a:extLst>
          </p:cNvPr>
          <p:cNvSpPr>
            <a:spLocks noGrp="1"/>
          </p:cNvSpPr>
          <p:nvPr>
            <p:ph type="title"/>
          </p:nvPr>
        </p:nvSpPr>
        <p:spPr>
          <a:xfrm>
            <a:off x="-121920" y="3344249"/>
            <a:ext cx="10911749" cy="1219256"/>
          </a:xfrm>
        </p:spPr>
        <p:txBody>
          <a:bodyPr/>
          <a:lstStyle/>
          <a:p>
            <a:r>
              <a:rPr lang="ar-001" sz="4400" dirty="0">
                <a:latin typeface="Arial"/>
                <a:cs typeface="Arial"/>
              </a:rPr>
              <a:t>هل هو إجراء تصحيحي وفقًا لمعايير </a:t>
            </a:r>
            <a:r>
              <a:rPr lang="en-US" sz="4400" dirty="0">
                <a:latin typeface="Arial"/>
                <a:cs typeface="Arial"/>
              </a:rPr>
              <a:t>SMART</a:t>
            </a:r>
            <a:r>
              <a:rPr lang="ar-001" sz="4400" dirty="0">
                <a:latin typeface="Arial"/>
                <a:cs typeface="Arial"/>
              </a:rPr>
              <a:t>؟</a:t>
            </a:r>
          </a:p>
        </p:txBody>
      </p:sp>
      <p:sp>
        <p:nvSpPr>
          <p:cNvPr id="3" name="Text Placeholder 2">
            <a:extLst>
              <a:ext uri="{FF2B5EF4-FFF2-40B4-BE49-F238E27FC236}">
                <a16:creationId xmlns:a16="http://schemas.microsoft.com/office/drawing/2014/main" id="{29AB9DA1-B647-C14A-A926-DEB7B9A8A35F}"/>
              </a:ext>
            </a:extLst>
          </p:cNvPr>
          <p:cNvSpPr>
            <a:spLocks noGrp="1"/>
          </p:cNvSpPr>
          <p:nvPr>
            <p:ph type="body" idx="1"/>
          </p:nvPr>
        </p:nvSpPr>
        <p:spPr>
          <a:xfrm>
            <a:off x="831850" y="4571758"/>
            <a:ext cx="9703980" cy="931688"/>
          </a:xfrm>
        </p:spPr>
        <p:txBody>
          <a:bodyPr/>
          <a:lstStyle/>
          <a:p>
            <a:r>
              <a:rPr lang="ar-001" sz="3000"/>
              <a:t>نشاط</a:t>
            </a:r>
          </a:p>
        </p:txBody>
      </p:sp>
      <p:pic>
        <p:nvPicPr>
          <p:cNvPr id="4" name="Picture 3" descr="A light bulb in a circle&#10;&#10;AI-generated content may be incorrect.">
            <a:extLst>
              <a:ext uri="{FF2B5EF4-FFF2-40B4-BE49-F238E27FC236}">
                <a16:creationId xmlns:a16="http://schemas.microsoft.com/office/drawing/2014/main" id="{0FD24573-ADAC-6928-ABFE-C639D5B68913}"/>
              </a:ext>
            </a:extLst>
          </p:cNvPr>
          <p:cNvPicPr>
            <a:picLocks noChangeAspect="1"/>
          </p:cNvPicPr>
          <p:nvPr/>
        </p:nvPicPr>
        <p:blipFill>
          <a:blip r:embed="rId3"/>
          <a:stretch>
            <a:fillRect/>
          </a:stretch>
        </p:blipFill>
        <p:spPr>
          <a:xfrm>
            <a:off x="10864584" y="1810019"/>
            <a:ext cx="866775" cy="828675"/>
          </a:xfrm>
          <a:prstGeom prst="rect">
            <a:avLst/>
          </a:prstGeom>
        </p:spPr>
      </p:pic>
    </p:spTree>
    <p:extLst>
      <p:ext uri="{BB962C8B-B14F-4D97-AF65-F5344CB8AC3E}">
        <p14:creationId xmlns:p14="http://schemas.microsoft.com/office/powerpoint/2010/main" val="320768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7FB13-6396-D77C-013B-75238F012B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F5B838-3ADE-6996-FFFF-244FDA41D199}"/>
              </a:ext>
            </a:extLst>
          </p:cNvPr>
          <p:cNvSpPr/>
          <p:nvPr/>
        </p:nvSpPr>
        <p:spPr>
          <a:xfrm flipH="1">
            <a:off x="301079" y="415459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61B193-694A-9946-00A6-3BEA7E2E1A26}"/>
              </a:ext>
            </a:extLst>
          </p:cNvPr>
          <p:cNvSpPr/>
          <p:nvPr/>
        </p:nvSpPr>
        <p:spPr>
          <a:xfrm flipH="1">
            <a:off x="268652" y="983573"/>
            <a:ext cx="5004340" cy="299675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27FBEBA-8D1E-98D4-5F7F-CC2D8D6D582D}"/>
              </a:ext>
            </a:extLst>
          </p:cNvPr>
          <p:cNvSpPr>
            <a:spLocks noGrp="1"/>
          </p:cNvSpPr>
          <p:nvPr>
            <p:ph type="body" idx="1"/>
          </p:nvPr>
        </p:nvSpPr>
        <p:spPr>
          <a:xfrm flipH="1">
            <a:off x="6579300" y="755175"/>
            <a:ext cx="5157787" cy="455406"/>
          </a:xfrm>
        </p:spPr>
        <p:txBody>
          <a:bodyPr/>
          <a:lstStyle/>
          <a:p>
            <a:r>
              <a:rPr lang="ar-001" dirty="0">
                <a:latin typeface="Arial"/>
                <a:cs typeface="Arial"/>
              </a:rPr>
              <a:t> مهمتكم</a:t>
            </a:r>
          </a:p>
        </p:txBody>
      </p:sp>
      <p:sp>
        <p:nvSpPr>
          <p:cNvPr id="4" name="Content Placeholder 3">
            <a:extLst>
              <a:ext uri="{FF2B5EF4-FFF2-40B4-BE49-F238E27FC236}">
                <a16:creationId xmlns:a16="http://schemas.microsoft.com/office/drawing/2014/main" id="{67E278B7-D5BA-DB63-EC90-995FDF4AC6AF}"/>
              </a:ext>
            </a:extLst>
          </p:cNvPr>
          <p:cNvSpPr>
            <a:spLocks noGrp="1"/>
          </p:cNvSpPr>
          <p:nvPr>
            <p:ph sz="half" idx="2"/>
          </p:nvPr>
        </p:nvSpPr>
        <p:spPr>
          <a:xfrm flipH="1">
            <a:off x="5791199" y="1545792"/>
            <a:ext cx="5853109" cy="4990269"/>
          </a:xfrm>
        </p:spPr>
        <p:txBody>
          <a:bodyPr vert="horz" lIns="91440" tIns="45720" rIns="91440" bIns="45720" rtlCol="0" anchor="t">
            <a:noAutofit/>
          </a:bodyPr>
          <a:lstStyle/>
          <a:p>
            <a:pPr>
              <a:lnSpc>
                <a:spcPct val="110000"/>
              </a:lnSpc>
            </a:pPr>
            <a:r>
              <a:rPr lang="ar-SA" b="1" dirty="0"/>
              <a:t>في الجلسة العامة: </a:t>
            </a:r>
            <a:r>
              <a:rPr lang="ar-SA" dirty="0"/>
              <a:t>استعرضوا 10 إجراءات بسرعة وقرروا ما إذا كان كل إجراء يستوفي معايير</a:t>
            </a:r>
            <a:r>
              <a:rPr lang="en-IN" dirty="0"/>
              <a:t> SMART </a:t>
            </a:r>
            <a:r>
              <a:rPr lang="ar-SA" dirty="0"/>
              <a:t>أم لا</a:t>
            </a:r>
            <a:endParaRPr lang="en-IN" dirty="0"/>
          </a:p>
          <a:p>
            <a:pPr marL="0" indent="0">
              <a:lnSpc>
                <a:spcPct val="110000"/>
              </a:lnSpc>
              <a:buNone/>
            </a:pPr>
            <a:r>
              <a:rPr lang="en-IN" dirty="0"/>
              <a:t> </a:t>
            </a:r>
          </a:p>
          <a:p>
            <a:pPr>
              <a:lnSpc>
                <a:spcPct val="110000"/>
              </a:lnSpc>
            </a:pPr>
            <a:r>
              <a:rPr lang="ar-SA" b="1" dirty="0"/>
              <a:t>في المجموعات الصغيرة: </a:t>
            </a:r>
            <a:r>
              <a:rPr lang="ar-SA" dirty="0"/>
              <a:t>بالنسبة إلى الإجراء "السيئ" المعين لكم، حددوا المعايير التي لم يستوفها وكيف يمكنكم تصحيحها (استخدموا خيالكم إذا لزم الأمر!)</a:t>
            </a:r>
            <a:endParaRPr lang="en-IN" dirty="0"/>
          </a:p>
          <a:p>
            <a:pPr marL="0" indent="0">
              <a:lnSpc>
                <a:spcPct val="110000"/>
              </a:lnSpc>
              <a:buNone/>
            </a:pPr>
            <a:r>
              <a:rPr lang="en-IN" dirty="0"/>
              <a:t> </a:t>
            </a:r>
          </a:p>
          <a:p>
            <a:pPr>
              <a:lnSpc>
                <a:spcPct val="110000"/>
              </a:lnSpc>
            </a:pPr>
            <a:r>
              <a:rPr lang="ar-SA" b="1" dirty="0"/>
              <a:t>في الجلسة العامة: </a:t>
            </a:r>
            <a:r>
              <a:rPr lang="ar-SA" dirty="0"/>
              <a:t>تقرير موجز من كل مجموعة، يتضمن المعايير التي لم تُستوفَ وأسباب ذلك، وأي تصحيحات مقترحة</a:t>
            </a:r>
            <a:endParaRPr lang="en-IN" dirty="0"/>
          </a:p>
        </p:txBody>
      </p:sp>
      <p:sp>
        <p:nvSpPr>
          <p:cNvPr id="5" name="Text Placeholder 4">
            <a:extLst>
              <a:ext uri="{FF2B5EF4-FFF2-40B4-BE49-F238E27FC236}">
                <a16:creationId xmlns:a16="http://schemas.microsoft.com/office/drawing/2014/main" id="{BB283C5C-B3FD-8C3C-5570-136FA002EE9A}"/>
              </a:ext>
            </a:extLst>
          </p:cNvPr>
          <p:cNvSpPr>
            <a:spLocks noGrp="1"/>
          </p:cNvSpPr>
          <p:nvPr>
            <p:ph type="body" sz="quarter" idx="3"/>
          </p:nvPr>
        </p:nvSpPr>
        <p:spPr>
          <a:xfrm flipH="1">
            <a:off x="572844" y="721880"/>
            <a:ext cx="4392618" cy="823912"/>
          </a:xfrm>
        </p:spPr>
        <p:txBody>
          <a:bodyPr/>
          <a:lstStyle/>
          <a:p>
            <a:r>
              <a:rPr lang="ar-001" sz="2000" dirty="0">
                <a:latin typeface="Arial"/>
                <a:cs typeface="Arial"/>
              </a:rPr>
              <a:t>نصيحة: ضعوا في اعتباركم ما يلي</a:t>
            </a:r>
          </a:p>
        </p:txBody>
      </p:sp>
      <p:sp>
        <p:nvSpPr>
          <p:cNvPr id="6" name="Content Placeholder 5">
            <a:extLst>
              <a:ext uri="{FF2B5EF4-FFF2-40B4-BE49-F238E27FC236}">
                <a16:creationId xmlns:a16="http://schemas.microsoft.com/office/drawing/2014/main" id="{07E6A4D0-53FA-AE1A-5300-565C754A4F46}"/>
              </a:ext>
            </a:extLst>
          </p:cNvPr>
          <p:cNvSpPr>
            <a:spLocks noGrp="1"/>
          </p:cNvSpPr>
          <p:nvPr>
            <p:ph sz="quarter" idx="4"/>
          </p:nvPr>
        </p:nvSpPr>
        <p:spPr>
          <a:xfrm flipH="1">
            <a:off x="199208" y="1635700"/>
            <a:ext cx="4777128" cy="1938773"/>
          </a:xfrm>
        </p:spPr>
        <p:txBody>
          <a:bodyPr vert="horz" lIns="91440" tIns="45720" rIns="91440" bIns="45720" rtlCol="0" anchor="t">
            <a:noAutofit/>
          </a:bodyPr>
          <a:lstStyle/>
          <a:p>
            <a:pPr marL="0" indent="0">
              <a:buNone/>
            </a:pPr>
            <a:r>
              <a:rPr lang="ar-SA" sz="1800" b="1" dirty="0"/>
              <a:t>معايير</a:t>
            </a:r>
            <a:r>
              <a:rPr lang="en-IN" sz="1800" b="1" dirty="0"/>
              <a:t> SMART </a:t>
            </a:r>
            <a:r>
              <a:rPr lang="ar-SA" sz="1800" b="1" dirty="0"/>
              <a:t>للإجراء</a:t>
            </a:r>
            <a:r>
              <a:rPr lang="en-IN" sz="1800" b="1" dirty="0"/>
              <a:t>:</a:t>
            </a:r>
          </a:p>
          <a:p>
            <a:pPr marL="285750" indent="-285750">
              <a:buFont typeface="Arial,Sans-Serif" panose="020B0604020202020204" pitchFamily="34" charset="0"/>
            </a:pPr>
            <a:r>
              <a:rPr lang="ar-001" sz="1800" dirty="0">
                <a:solidFill>
                  <a:schemeClr val="dk1"/>
                </a:solidFill>
                <a:latin typeface="Arial"/>
                <a:cs typeface="Arial"/>
              </a:rPr>
              <a:t>محدد</a:t>
            </a:r>
          </a:p>
          <a:p>
            <a:pPr marL="285750" indent="-285750">
              <a:buFont typeface="Arial,Sans-Serif" panose="020B0604020202020204" pitchFamily="34" charset="0"/>
            </a:pPr>
            <a:r>
              <a:rPr lang="ar-001" sz="1800" dirty="0">
                <a:solidFill>
                  <a:schemeClr val="dk1"/>
                </a:solidFill>
                <a:latin typeface="Arial"/>
                <a:cs typeface="Arial"/>
              </a:rPr>
              <a:t>قابل للقياس</a:t>
            </a:r>
          </a:p>
          <a:p>
            <a:pPr marL="285750" indent="-285750">
              <a:buFont typeface="Arial,Sans-Serif" panose="020B0604020202020204" pitchFamily="34" charset="0"/>
            </a:pPr>
            <a:r>
              <a:rPr lang="ar-001" sz="1800" dirty="0">
                <a:solidFill>
                  <a:schemeClr val="dk1"/>
                </a:solidFill>
                <a:latin typeface="Arial"/>
                <a:cs typeface="Arial"/>
              </a:rPr>
              <a:t>قابل للتحقيق</a:t>
            </a:r>
          </a:p>
          <a:p>
            <a:pPr marL="285750" indent="-285750">
              <a:buFont typeface="Arial,Sans-Serif" panose="020B0604020202020204" pitchFamily="34" charset="0"/>
            </a:pPr>
            <a:r>
              <a:rPr lang="ar-001" sz="1800" dirty="0">
                <a:solidFill>
                  <a:schemeClr val="dk1"/>
                </a:solidFill>
                <a:latin typeface="Arial"/>
                <a:cs typeface="Arial"/>
              </a:rPr>
              <a:t>ذو صلة</a:t>
            </a:r>
          </a:p>
          <a:p>
            <a:pPr marL="285750" indent="-285750">
              <a:buFont typeface="Arial,Sans-Serif" panose="020B0604020202020204" pitchFamily="34" charset="0"/>
            </a:pPr>
            <a:r>
              <a:rPr lang="ar-001" sz="1800" dirty="0">
                <a:solidFill>
                  <a:schemeClr val="dk1"/>
                </a:solidFill>
                <a:latin typeface="Arial"/>
                <a:cs typeface="Arial"/>
              </a:rPr>
              <a:t>محدد زمنيًا</a:t>
            </a:r>
          </a:p>
          <a:p>
            <a:pPr marL="0" indent="0">
              <a:buNone/>
            </a:pPr>
            <a:endParaRPr lang="en-US" sz="2000" dirty="0">
              <a:solidFill>
                <a:schemeClr val="dk1"/>
              </a:solidFill>
              <a:latin typeface="Arial"/>
              <a:cs typeface="Arial"/>
            </a:endParaRPr>
          </a:p>
        </p:txBody>
      </p:sp>
      <p:sp>
        <p:nvSpPr>
          <p:cNvPr id="11" name="Text Placeholder 2">
            <a:extLst>
              <a:ext uri="{FF2B5EF4-FFF2-40B4-BE49-F238E27FC236}">
                <a16:creationId xmlns:a16="http://schemas.microsoft.com/office/drawing/2014/main" id="{64AA4C6B-9CBA-9967-37C7-73BBF35A8A95}"/>
              </a:ext>
            </a:extLst>
          </p:cNvPr>
          <p:cNvSpPr txBox="1">
            <a:spLocks/>
          </p:cNvSpPr>
          <p:nvPr/>
        </p:nvSpPr>
        <p:spPr>
          <a:xfrm flipH="1">
            <a:off x="720994" y="4246435"/>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التوقيت</a:t>
            </a:r>
          </a:p>
        </p:txBody>
      </p:sp>
      <p:sp>
        <p:nvSpPr>
          <p:cNvPr id="13" name="Content Placeholder 3">
            <a:extLst>
              <a:ext uri="{FF2B5EF4-FFF2-40B4-BE49-F238E27FC236}">
                <a16:creationId xmlns:a16="http://schemas.microsoft.com/office/drawing/2014/main" id="{036F5763-522D-528A-C581-AE9E182DBFF6}"/>
              </a:ext>
            </a:extLst>
          </p:cNvPr>
          <p:cNvSpPr txBox="1">
            <a:spLocks/>
          </p:cNvSpPr>
          <p:nvPr/>
        </p:nvSpPr>
        <p:spPr>
          <a:xfrm flipH="1">
            <a:off x="715589" y="4687045"/>
            <a:ext cx="4260747" cy="168828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1800" dirty="0"/>
              <a:t>5 دقائق: مناقشة سريعة عما إذا كان هذا الإجراء يستوفي معايير</a:t>
            </a:r>
            <a:r>
              <a:rPr lang="en-IN" sz="1800" dirty="0"/>
              <a:t> SMART </a:t>
            </a:r>
            <a:r>
              <a:rPr lang="ar-SA" sz="1800" dirty="0"/>
              <a:t>أم لا في الجلسة العامة</a:t>
            </a:r>
            <a:endParaRPr lang="en-IN" sz="1800" dirty="0"/>
          </a:p>
          <a:p>
            <a:r>
              <a:rPr lang="ar-SA" sz="1800" dirty="0"/>
              <a:t>5 دقائق: العمل في مجموعة صغيرة</a:t>
            </a:r>
            <a:endParaRPr lang="en-IN" sz="1800" dirty="0"/>
          </a:p>
          <a:p>
            <a:r>
              <a:rPr lang="en-IN" sz="1800" dirty="0"/>
              <a:t> 10</a:t>
            </a:r>
            <a:r>
              <a:rPr lang="ar-SA" sz="1800" dirty="0"/>
              <a:t>دقائق: تقرير مدته دقيقة إلى دقيقتين تقريبًا من كل مجموعة</a:t>
            </a:r>
            <a:endParaRPr lang="en-IN" sz="1800" dirty="0"/>
          </a:p>
        </p:txBody>
      </p:sp>
    </p:spTree>
    <p:extLst>
      <p:ext uri="{BB962C8B-B14F-4D97-AF65-F5344CB8AC3E}">
        <p14:creationId xmlns:p14="http://schemas.microsoft.com/office/powerpoint/2010/main" val="25208945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476E9-661D-D953-1482-1622377CC0B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B506DB1-B061-07A0-3D7F-0B5FDC4BF4C6}"/>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3" name="TextBox 2">
            <a:extLst>
              <a:ext uri="{FF2B5EF4-FFF2-40B4-BE49-F238E27FC236}">
                <a16:creationId xmlns:a16="http://schemas.microsoft.com/office/drawing/2014/main" id="{828089A6-38BC-557B-571A-53F0B1039880}"/>
              </a:ext>
            </a:extLst>
          </p:cNvPr>
          <p:cNvSpPr txBox="1"/>
          <p:nvPr/>
        </p:nvSpPr>
        <p:spPr>
          <a:xfrm>
            <a:off x="746165" y="2514519"/>
            <a:ext cx="10699668" cy="1754326"/>
          </a:xfrm>
          <a:prstGeom prst="rect">
            <a:avLst/>
          </a:prstGeom>
          <a:noFill/>
        </p:spPr>
        <p:txBody>
          <a:bodyPr wrap="square" lIns="91440" tIns="45720" rIns="91440" bIns="45720" anchor="t">
            <a:spAutoFit/>
          </a:bodyPr>
          <a:lstStyle/>
          <a:p>
            <a:pPr algn="ctr"/>
            <a:r>
              <a:rPr lang="ar-SA" sz="3600" b="1" dirty="0">
                <a:solidFill>
                  <a:srgbClr val="618393"/>
                </a:solidFill>
              </a:rPr>
              <a:t>تطوير ونشر إجراءات التشغيل القياسية للإبلاغ عن الأمراض الواجب الإبلاغ عنها في عطلات نهاية الأسبوع والعطلات الرسمية لجميع مستشفيات الإحالة العشرة في غضون 30 يومًا</a:t>
            </a:r>
            <a:endParaRPr lang="en-IN" sz="3600" b="1" dirty="0">
              <a:solidFill>
                <a:srgbClr val="618393"/>
              </a:solidFill>
            </a:endParaRPr>
          </a:p>
        </p:txBody>
      </p:sp>
      <p:sp>
        <p:nvSpPr>
          <p:cNvPr id="5" name="Text Placeholder 4">
            <a:extLst>
              <a:ext uri="{FF2B5EF4-FFF2-40B4-BE49-F238E27FC236}">
                <a16:creationId xmlns:a16="http://schemas.microsoft.com/office/drawing/2014/main" id="{61CD78D0-1BCC-2C4B-ABEF-0C152414A209}"/>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3425700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41F8-4340-82E7-0525-5F248E01E3C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4425FF1-F01D-D4F0-F953-5CF9575D1058}"/>
              </a:ext>
            </a:extLst>
          </p:cNvPr>
          <p:cNvSpPr txBox="1"/>
          <p:nvPr/>
        </p:nvSpPr>
        <p:spPr>
          <a:xfrm>
            <a:off x="746165" y="2514519"/>
            <a:ext cx="10699668" cy="1200329"/>
          </a:xfrm>
          <a:prstGeom prst="rect">
            <a:avLst/>
          </a:prstGeom>
          <a:noFill/>
        </p:spPr>
        <p:txBody>
          <a:bodyPr wrap="square" lIns="91440" tIns="45720" rIns="91440" bIns="45720" anchor="t">
            <a:spAutoFit/>
          </a:bodyPr>
          <a:lstStyle/>
          <a:p>
            <a:pPr algn="ctr"/>
            <a:r>
              <a:rPr lang="ar-SA" sz="3600" b="1" dirty="0">
                <a:solidFill>
                  <a:srgbClr val="618393"/>
                </a:solidFill>
              </a:rPr>
              <a:t>تطعيم 80% من السكان المؤهلين في منطقة بيريزا ضد الحمى الصفراء خلال 6 أشهر</a:t>
            </a:r>
            <a:endParaRPr lang="en-IN" sz="3600" b="1" dirty="0">
              <a:solidFill>
                <a:srgbClr val="618393"/>
              </a:solidFill>
            </a:endParaRPr>
          </a:p>
        </p:txBody>
      </p:sp>
      <p:sp>
        <p:nvSpPr>
          <p:cNvPr id="2" name="TextBox 1">
            <a:extLst>
              <a:ext uri="{FF2B5EF4-FFF2-40B4-BE49-F238E27FC236}">
                <a16:creationId xmlns:a16="http://schemas.microsoft.com/office/drawing/2014/main" id="{6779FFB5-1252-65F9-83C9-4942C3AB84DA}"/>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216001E7-09FA-A731-65DC-C4369E42743F}"/>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19031391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5032-0773-DF82-7340-DF7AD4E7D8B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26B0B95-B9D7-7BBA-DEE7-9888A108EAB4}"/>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تعيين مسؤول مراقبة إضافي لمركز عمليات الطوارئ الإقليمي في روهانيا خلال الشهرين المقبلين  </a:t>
            </a:r>
          </a:p>
        </p:txBody>
      </p:sp>
      <p:sp>
        <p:nvSpPr>
          <p:cNvPr id="2" name="TextBox 1">
            <a:extLst>
              <a:ext uri="{FF2B5EF4-FFF2-40B4-BE49-F238E27FC236}">
                <a16:creationId xmlns:a16="http://schemas.microsoft.com/office/drawing/2014/main" id="{401030B8-B00E-9531-F451-02C1CFA2ACCB}"/>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C49359E5-B5AF-F08F-0B2C-8E08076F3563}"/>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479946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0E5E-700A-9CC5-BB6B-678CF7F6D04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3312F6A-08D6-9B29-5957-C16881BD75C3}"/>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تطوير وتقديم دورة تدريبية لمدة يوم واحد على تعريفات حالات الأمراض الواجب الإبلاغ عنها لجميع مديري العاملين في مجال الصحة المجتمعية على مستوى المقاطعة بحلول نهاية العام</a:t>
            </a:r>
          </a:p>
        </p:txBody>
      </p:sp>
      <p:sp>
        <p:nvSpPr>
          <p:cNvPr id="2" name="TextBox 1">
            <a:extLst>
              <a:ext uri="{FF2B5EF4-FFF2-40B4-BE49-F238E27FC236}">
                <a16:creationId xmlns:a16="http://schemas.microsoft.com/office/drawing/2014/main" id="{155C63C6-82C4-A812-F3EE-0E29C7EF8042}"/>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A8F59D82-D73F-CF46-8369-B5B9C044C31D}"/>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2016607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CCC66-0D17-9667-5CD1-6A98335E1B8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B9948AA-09B2-B1DD-AF98-AEE423E70C62}"/>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توزيع "قائمة التحقق من التحقيق في تفشي المرض والاستجابة له" على جميع أعضاء فرق الاستجابة السريعة الوطنية والمحلية بحلول الربع الثالث  </a:t>
            </a:r>
          </a:p>
        </p:txBody>
      </p:sp>
      <p:sp>
        <p:nvSpPr>
          <p:cNvPr id="2" name="TextBox 1">
            <a:extLst>
              <a:ext uri="{FF2B5EF4-FFF2-40B4-BE49-F238E27FC236}">
                <a16:creationId xmlns:a16="http://schemas.microsoft.com/office/drawing/2014/main" id="{FEB7A6C7-B49B-ABCA-22EA-5B5847B97AF7}"/>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84D348C1-EA89-7FC9-9644-7FC910297157}"/>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882107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0C049-7866-2E34-B28C-1F1500EFEEF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D9B6F51-EEAE-07AE-14B3-A72C9AA3999F}"/>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تحسين توافر معدات جمع العينات</a:t>
            </a:r>
          </a:p>
        </p:txBody>
      </p:sp>
      <p:sp>
        <p:nvSpPr>
          <p:cNvPr id="2" name="TextBox 1">
            <a:extLst>
              <a:ext uri="{FF2B5EF4-FFF2-40B4-BE49-F238E27FC236}">
                <a16:creationId xmlns:a16="http://schemas.microsoft.com/office/drawing/2014/main" id="{69A07622-4BC9-12B9-204E-F938CB1D9E7A}"/>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B30F97B0-93A7-7C7B-E471-ABB3EE023A0D}"/>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38113652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4EB9-570F-ACB7-B9D3-42E5027A1D7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3B8D32D-D4B8-15E2-C9B1-E55CE9539479}"/>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إضافة متغيرات ذات صلة إلى النظام الإلكتروني</a:t>
            </a:r>
          </a:p>
        </p:txBody>
      </p:sp>
      <p:sp>
        <p:nvSpPr>
          <p:cNvPr id="2" name="TextBox 1">
            <a:extLst>
              <a:ext uri="{FF2B5EF4-FFF2-40B4-BE49-F238E27FC236}">
                <a16:creationId xmlns:a16="http://schemas.microsoft.com/office/drawing/2014/main" id="{D76BB609-0062-CB2C-693F-FCE21477627D}"/>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1EB26148-251E-6B5B-10A1-FAEE32A7010C}"/>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3751025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6332559"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533324" y="1012496"/>
            <a:ext cx="5388582"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2800" dirty="0">
                <a:latin typeface="Arial"/>
                <a:ea typeface="Calibri"/>
                <a:cs typeface="Arial"/>
              </a:rPr>
              <a:t>انشروا أسئلتكم وأفكاركم على </a:t>
            </a:r>
            <a:r>
              <a:rPr lang="ar-001" sz="2800" b="1" dirty="0">
                <a:solidFill>
                  <a:schemeClr val="accent1"/>
                </a:solidFill>
                <a:latin typeface="Arial"/>
                <a:ea typeface="Calibri"/>
                <a:cs typeface="Arial"/>
              </a:rPr>
              <a:t>لوحة طرح الأفكار والأسئلة</a:t>
            </a:r>
            <a:r>
              <a:rPr lang="ar-001" sz="2800" dirty="0">
                <a:latin typeface="Arial"/>
                <a:ea typeface="Calibri"/>
                <a:cs typeface="Arial"/>
              </a:rPr>
              <a:t>.</a:t>
            </a:r>
          </a:p>
          <a:p>
            <a:endParaRPr lang="en-US" sz="2800" dirty="0">
              <a:latin typeface="Arial"/>
              <a:ea typeface="Calibri"/>
              <a:cs typeface="Arial"/>
            </a:endParaRPr>
          </a:p>
          <a:p>
            <a:r>
              <a:rPr lang="ar-001" sz="2800" dirty="0">
                <a:latin typeface="Arial"/>
                <a:ea typeface="Calibri"/>
                <a:cs typeface="Arial"/>
              </a:rPr>
              <a:t>سيتم الإجابة عنها:</a:t>
            </a:r>
          </a:p>
          <a:p>
            <a:pPr marL="457200" indent="-457200">
              <a:buFont typeface="Arial" panose="020B0604020202020204" pitchFamily="34" charset="0"/>
              <a:buChar char="•"/>
            </a:pPr>
            <a:r>
              <a:rPr lang="ar-SA" sz="2800" dirty="0"/>
              <a:t>في أوقات محددة خلال التدريب</a:t>
            </a:r>
            <a:endParaRPr lang="en-IN" sz="2800" dirty="0"/>
          </a:p>
          <a:p>
            <a:pPr marL="457200" indent="-457200">
              <a:buFont typeface="Arial" panose="020B0604020202020204" pitchFamily="34" charset="0"/>
              <a:buChar char="•"/>
            </a:pPr>
            <a:r>
              <a:rPr lang="ar-SA" sz="2800" dirty="0"/>
              <a:t>من قِبل الخبراء خلال عروضهم التقديمية</a:t>
            </a:r>
            <a:endParaRPr lang="en-IN" sz="2800" dirty="0"/>
          </a:p>
          <a:p>
            <a:pPr marL="457200" indent="-457200">
              <a:buFont typeface="Arial" panose="020B0604020202020204" pitchFamily="34" charset="0"/>
              <a:buChar char="•"/>
            </a:pPr>
            <a:r>
              <a:rPr lang="ar-SA" sz="2800" dirty="0"/>
              <a:t>بعد التدريب (على سبيل المثال: عبر البريد الإلكتروني) حسب الحاجة</a:t>
            </a:r>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43CB-682B-5D72-A627-A199DE74BD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CF8F494-20D6-2364-04D3-517AC880A6E5}"/>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توزيع الناموسيات المعالجة بالمبيدات الحشرية على الأسر</a:t>
            </a:r>
          </a:p>
        </p:txBody>
      </p:sp>
      <p:sp>
        <p:nvSpPr>
          <p:cNvPr id="2" name="TextBox 1">
            <a:extLst>
              <a:ext uri="{FF2B5EF4-FFF2-40B4-BE49-F238E27FC236}">
                <a16:creationId xmlns:a16="http://schemas.microsoft.com/office/drawing/2014/main" id="{5DCD32B8-D85F-0C20-ED04-812E6A58A09A}"/>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836D8976-E25C-2C84-2246-5E3BCAEA666F}"/>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37496823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7175-4B40-6876-1936-E5E0FCA2A7E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236F1BA-B74F-D331-FB4B-AFA295E390C0}"/>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تسريع وقت نقل العينات في مقاطعة غوندور بحلول الأسبوع المقبل</a:t>
            </a:r>
          </a:p>
        </p:txBody>
      </p:sp>
      <p:sp>
        <p:nvSpPr>
          <p:cNvPr id="2" name="TextBox 1">
            <a:extLst>
              <a:ext uri="{FF2B5EF4-FFF2-40B4-BE49-F238E27FC236}">
                <a16:creationId xmlns:a16="http://schemas.microsoft.com/office/drawing/2014/main" id="{337467E5-F1E6-EFE8-2C9B-DFD87A7B1F86}"/>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B0A97DF7-1E34-9F55-AACC-373CAD8FAE9D}"/>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42554809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D51-476F-3EAD-445A-C64E52EB1F8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FA97DCB-3B00-147D-0748-CAE4969686FC}"/>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13999"/>
              </a:lnSpc>
              <a:spcBef>
                <a:spcPts val="0"/>
              </a:spcBef>
              <a:spcAft>
                <a:spcPts val="0"/>
              </a:spcAft>
              <a:buClrTx/>
              <a:buSzTx/>
              <a:buFontTx/>
              <a:buNone/>
              <a:tabLst/>
              <a:defRPr/>
            </a:pPr>
            <a:r>
              <a:rPr lang="ar-001" sz="3600" b="1">
                <a:solidFill>
                  <a:schemeClr val="tx2"/>
                </a:solidFill>
                <a:latin typeface="Arial"/>
                <a:cs typeface="Arial"/>
              </a:rPr>
              <a:t>إجراء حملات توعية مجتمعية بشأن الأمراض التي يمكن الوقاية منها باللقاحات في جميع المقاطعات</a:t>
            </a:r>
          </a:p>
        </p:txBody>
      </p:sp>
      <p:sp>
        <p:nvSpPr>
          <p:cNvPr id="2" name="TextBox 1">
            <a:extLst>
              <a:ext uri="{FF2B5EF4-FFF2-40B4-BE49-F238E27FC236}">
                <a16:creationId xmlns:a16="http://schemas.microsoft.com/office/drawing/2014/main" id="{9DACB428-8E02-DC97-7DD2-39770F3C089B}"/>
              </a:ext>
            </a:extLst>
          </p:cNvPr>
          <p:cNvSpPr txBox="1"/>
          <p:nvPr/>
        </p:nvSpPr>
        <p:spPr>
          <a:xfrm>
            <a:off x="1932213" y="386200"/>
            <a:ext cx="9679216" cy="574581"/>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13999"/>
              </a:lnSpc>
              <a:spcBef>
                <a:spcPts val="0"/>
              </a:spcBef>
              <a:spcAft>
                <a:spcPts val="0"/>
              </a:spcAft>
              <a:buClrTx/>
              <a:buSzTx/>
              <a:buFontTx/>
              <a:buNone/>
              <a:tabLst/>
              <a:defRPr/>
            </a:pPr>
            <a:r>
              <a:rPr lang="ar-001" sz="3000" b="1" dirty="0">
                <a:solidFill>
                  <a:schemeClr val="accent1"/>
                </a:solidFill>
                <a:latin typeface="Arial"/>
                <a:cs typeface="Arial"/>
              </a:rPr>
              <a:t>هل يفي هذا الإجراء بمعايير </a:t>
            </a:r>
            <a:r>
              <a:rPr lang="en-US" sz="3000" b="1" dirty="0">
                <a:solidFill>
                  <a:schemeClr val="accent1"/>
                </a:solidFill>
                <a:latin typeface="Arial"/>
                <a:cs typeface="Arial"/>
              </a:rPr>
              <a:t>SMART</a:t>
            </a:r>
            <a:r>
              <a:rPr lang="ar-001" sz="3000" b="1" dirty="0">
                <a:solidFill>
                  <a:schemeClr val="accent1"/>
                </a:solidFill>
                <a:latin typeface="Arial"/>
                <a:cs typeface="Arial"/>
              </a:rPr>
              <a:t>؟</a:t>
            </a:r>
          </a:p>
        </p:txBody>
      </p:sp>
      <p:sp>
        <p:nvSpPr>
          <p:cNvPr id="4" name="Text Placeholder 4">
            <a:extLst>
              <a:ext uri="{FF2B5EF4-FFF2-40B4-BE49-F238E27FC236}">
                <a16:creationId xmlns:a16="http://schemas.microsoft.com/office/drawing/2014/main" id="{232524BB-DC43-6D4D-E921-5AF29C11E5FB}"/>
              </a:ext>
            </a:extLst>
          </p:cNvPr>
          <p:cNvSpPr txBox="1">
            <a:spLocks/>
          </p:cNvSpPr>
          <p:nvPr/>
        </p:nvSpPr>
        <p:spPr>
          <a:xfrm>
            <a:off x="429850" y="5370921"/>
            <a:ext cx="11332299" cy="110087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defRPr/>
            </a:pPr>
            <a:r>
              <a:rPr lang="ar-SA" b="1" dirty="0">
                <a:solidFill>
                  <a:srgbClr val="618393"/>
                </a:solidFill>
              </a:rPr>
              <a:t>معايير</a:t>
            </a:r>
            <a:r>
              <a:rPr lang="en-IN" b="1" dirty="0">
                <a:solidFill>
                  <a:srgbClr val="618393"/>
                </a:solidFill>
              </a:rPr>
              <a:t> SMART </a:t>
            </a:r>
            <a:r>
              <a:rPr lang="ar-SA" b="1" dirty="0">
                <a:solidFill>
                  <a:srgbClr val="618393"/>
                </a:solidFill>
              </a:rPr>
              <a:t>للإجراء</a:t>
            </a:r>
            <a:endParaRPr lang="ar-001" b="1" u="sng" dirty="0">
              <a:solidFill>
                <a:srgbClr val="618393"/>
              </a:solidFill>
            </a:endParaRPr>
          </a:p>
          <a:p>
            <a:pPr marL="0" indent="0" algn="ctr">
              <a:buNone/>
            </a:pPr>
            <a:r>
              <a:rPr lang="ar-SA" dirty="0">
                <a:solidFill>
                  <a:srgbClr val="3BB041"/>
                </a:solidFill>
              </a:rPr>
              <a:t>محدد </a:t>
            </a:r>
            <a:r>
              <a:rPr lang="ar-SA" dirty="0">
                <a:solidFill>
                  <a:srgbClr val="384D56"/>
                </a:solidFill>
              </a:rPr>
              <a:t>|</a:t>
            </a:r>
            <a:r>
              <a:rPr lang="ar-SA" dirty="0">
                <a:solidFill>
                  <a:srgbClr val="3BB041"/>
                </a:solidFill>
              </a:rPr>
              <a:t>  قابل للقياس </a:t>
            </a:r>
            <a:r>
              <a:rPr lang="ar-SA" dirty="0">
                <a:solidFill>
                  <a:srgbClr val="384D56"/>
                </a:solidFill>
              </a:rPr>
              <a:t>|</a:t>
            </a:r>
            <a:r>
              <a:rPr lang="ar-SA" dirty="0">
                <a:solidFill>
                  <a:srgbClr val="3BB041"/>
                </a:solidFill>
              </a:rPr>
              <a:t>  قابل للتحقيق </a:t>
            </a:r>
            <a:r>
              <a:rPr lang="ar-SA" dirty="0">
                <a:solidFill>
                  <a:srgbClr val="384D56"/>
                </a:solidFill>
              </a:rPr>
              <a:t>|</a:t>
            </a:r>
            <a:r>
              <a:rPr lang="ar-SA" dirty="0">
                <a:solidFill>
                  <a:srgbClr val="3BB041"/>
                </a:solidFill>
              </a:rPr>
              <a:t>  ذو صلة </a:t>
            </a:r>
            <a:r>
              <a:rPr lang="ar-SA" dirty="0">
                <a:solidFill>
                  <a:srgbClr val="384D56"/>
                </a:solidFill>
              </a:rPr>
              <a:t>|</a:t>
            </a:r>
            <a:r>
              <a:rPr lang="ar-SA" dirty="0">
                <a:solidFill>
                  <a:srgbClr val="3BB041"/>
                </a:solidFill>
              </a:rPr>
              <a:t> محدد زمنيًا</a:t>
            </a:r>
            <a:endParaRPr lang="en-IN" dirty="0">
              <a:solidFill>
                <a:srgbClr val="3BB041"/>
              </a:solidFill>
            </a:endParaRPr>
          </a:p>
        </p:txBody>
      </p:sp>
    </p:spTree>
    <p:extLst>
      <p:ext uri="{BB962C8B-B14F-4D97-AF65-F5344CB8AC3E}">
        <p14:creationId xmlns:p14="http://schemas.microsoft.com/office/powerpoint/2010/main" val="19504845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827D-891F-FCDB-5E2E-A06E517A383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4992112-83D8-817B-5B16-95AAB2CA4FA4}"/>
              </a:ext>
            </a:extLst>
          </p:cNvPr>
          <p:cNvSpPr>
            <a:spLocks noGrp="1"/>
          </p:cNvSpPr>
          <p:nvPr>
            <p:ph type="body" idx="1"/>
          </p:nvPr>
        </p:nvSpPr>
        <p:spPr>
          <a:xfrm>
            <a:off x="6525900" y="4568774"/>
            <a:ext cx="5157787" cy="455406"/>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CAB14F38-C97F-0A1B-4818-DB213EB93301}"/>
              </a:ext>
            </a:extLst>
          </p:cNvPr>
          <p:cNvSpPr>
            <a:spLocks noGrp="1"/>
          </p:cNvSpPr>
          <p:nvPr>
            <p:ph sz="half" idx="2"/>
          </p:nvPr>
        </p:nvSpPr>
        <p:spPr>
          <a:xfrm>
            <a:off x="4517016" y="1148907"/>
            <a:ext cx="7166671" cy="3419867"/>
          </a:xfrm>
        </p:spPr>
        <p:txBody>
          <a:bodyPr vert="horz" lIns="91440" tIns="45720" rIns="91440" bIns="45720" rtlCol="0" anchor="t">
            <a:noAutofit/>
          </a:bodyPr>
          <a:lstStyle/>
          <a:p>
            <a:pPr marL="457200" indent="-457200">
              <a:buFont typeface="+mj-lt"/>
              <a:buAutoNum type="arabicPeriod"/>
            </a:pPr>
            <a:r>
              <a:rPr lang="ar-001" sz="2400" dirty="0">
                <a:solidFill>
                  <a:schemeClr val="tx1"/>
                </a:solidFill>
                <a:effectLst/>
                <a:cs typeface="Arial" panose="020B0604020202020204" pitchFamily="34" charset="0"/>
              </a:rPr>
              <a:t>تحسين توافر معدات جمع العينات</a:t>
            </a:r>
          </a:p>
          <a:p>
            <a:pPr marL="457200" indent="-457200">
              <a:buFont typeface="+mj-lt"/>
              <a:buAutoNum type="arabicPeriod"/>
            </a:pPr>
            <a:r>
              <a:rPr lang="ar-001" sz="2400" dirty="0">
                <a:solidFill>
                  <a:schemeClr val="tx1"/>
                </a:solidFill>
                <a:effectLst/>
                <a:cs typeface="Arial" panose="020B0604020202020204" pitchFamily="34" charset="0"/>
              </a:rPr>
              <a:t>إضافة متغيرات ذات صلة إلى النظام الإلكتروني</a:t>
            </a:r>
          </a:p>
          <a:p>
            <a:pPr marL="457200" indent="-457200">
              <a:buFont typeface="+mj-lt"/>
              <a:buAutoNum type="arabicPeriod"/>
            </a:pPr>
            <a:r>
              <a:rPr lang="ar-001" sz="2400" dirty="0">
                <a:solidFill>
                  <a:schemeClr val="tx1"/>
                </a:solidFill>
                <a:latin typeface="Arial"/>
                <a:cs typeface="Arial"/>
              </a:rPr>
              <a:t>توزيع </a:t>
            </a:r>
            <a:r>
              <a:rPr lang="ar-001" sz="2400" dirty="0">
                <a:solidFill>
                  <a:schemeClr val="tx1"/>
                </a:solidFill>
                <a:effectLst/>
                <a:latin typeface="Arial"/>
                <a:cs typeface="Arial"/>
              </a:rPr>
              <a:t>الناموسيات المعالجة بالمبيدات الحشرية على الأسر</a:t>
            </a:r>
          </a:p>
          <a:p>
            <a:pPr marL="457200" indent="-457200">
              <a:buFont typeface="+mj-lt"/>
              <a:buAutoNum type="arabicPeriod"/>
            </a:pPr>
            <a:r>
              <a:rPr lang="ar-001" sz="2400" dirty="0">
                <a:solidFill>
                  <a:schemeClr val="tx1"/>
                </a:solidFill>
                <a:effectLst/>
                <a:cs typeface="Arial" panose="020B0604020202020204" pitchFamily="34" charset="0"/>
              </a:rPr>
              <a:t>تسريع وقت نقل العينات في مقاطعة غوندور بحلول الأسبوع المقبل</a:t>
            </a:r>
          </a:p>
          <a:p>
            <a:pPr marL="457200" indent="-457200">
              <a:buFont typeface="+mj-lt"/>
              <a:buAutoNum type="arabicPeriod"/>
            </a:pPr>
            <a:r>
              <a:rPr lang="ar-001" sz="2400" dirty="0">
                <a:solidFill>
                  <a:schemeClr val="tx1"/>
                </a:solidFill>
                <a:effectLst/>
                <a:cs typeface="Arial" panose="020B0604020202020204" pitchFamily="34" charset="0"/>
              </a:rPr>
              <a:t>إجراء حملات توعية مجتمعية بشأن الأمراض التي يمكن الوقاية منها باللقاحات في جميع المقاطعات</a:t>
            </a:r>
          </a:p>
          <a:p>
            <a:pPr marL="457200" indent="-457200">
              <a:buFont typeface="+mj-lt"/>
              <a:buAutoNum type="arabicPeriod"/>
            </a:pPr>
            <a:endParaRPr lang="en-US" sz="2400" dirty="0">
              <a:solidFill>
                <a:schemeClr val="tx1"/>
              </a:solidFill>
              <a:cs typeface="Arial" panose="020B0604020202020204" pitchFamily="34" charset="0"/>
            </a:endParaRPr>
          </a:p>
        </p:txBody>
      </p:sp>
      <p:sp>
        <p:nvSpPr>
          <p:cNvPr id="19" name="Text Placeholder 2">
            <a:extLst>
              <a:ext uri="{FF2B5EF4-FFF2-40B4-BE49-F238E27FC236}">
                <a16:creationId xmlns:a16="http://schemas.microsoft.com/office/drawing/2014/main" id="{44C7FEE2-1C4E-0917-3A3C-FCD748B18464}"/>
              </a:ext>
            </a:extLst>
          </p:cNvPr>
          <p:cNvSpPr txBox="1">
            <a:spLocks/>
          </p:cNvSpPr>
          <p:nvPr/>
        </p:nvSpPr>
        <p:spPr>
          <a:xfrm>
            <a:off x="6469860" y="408480"/>
            <a:ext cx="5157787" cy="4554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dirty="0">
                <a:latin typeface="Arial"/>
                <a:cs typeface="Arial"/>
              </a:rPr>
              <a:t>مهام الإجراءات</a:t>
            </a:r>
          </a:p>
        </p:txBody>
      </p:sp>
      <p:sp>
        <p:nvSpPr>
          <p:cNvPr id="20" name="Content Placeholder 3">
            <a:extLst>
              <a:ext uri="{FF2B5EF4-FFF2-40B4-BE49-F238E27FC236}">
                <a16:creationId xmlns:a16="http://schemas.microsoft.com/office/drawing/2014/main" id="{162B6F0D-6B25-20FF-3272-898805E6CA04}"/>
              </a:ext>
            </a:extLst>
          </p:cNvPr>
          <p:cNvSpPr txBox="1">
            <a:spLocks/>
          </p:cNvSpPr>
          <p:nvPr/>
        </p:nvSpPr>
        <p:spPr>
          <a:xfrm>
            <a:off x="503764" y="5107551"/>
            <a:ext cx="11369470" cy="1169280"/>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400" dirty="0"/>
              <a:t>ما معايير </a:t>
            </a:r>
            <a:r>
              <a:rPr lang="en-US" sz="2400" dirty="0"/>
              <a:t> </a:t>
            </a:r>
            <a:r>
              <a:rPr lang="en-IN" sz="2400" dirty="0"/>
              <a:t>SMART</a:t>
            </a:r>
            <a:r>
              <a:rPr lang="ar-SA" sz="2400" dirty="0"/>
              <a:t>التي لم تُستوفَ بالنسبة إلى الإجراء المعين لكم؟  لماذا؟</a:t>
            </a:r>
            <a:endParaRPr lang="en-IN" sz="2400" dirty="0"/>
          </a:p>
          <a:p>
            <a:r>
              <a:rPr lang="ar-001" sz="2400" dirty="0">
                <a:latin typeface="Arial"/>
                <a:cs typeface="Arial"/>
              </a:rPr>
              <a:t>كيف يمكنكم تحسين هذا الإجراء؟</a:t>
            </a:r>
          </a:p>
        </p:txBody>
      </p:sp>
      <p:sp>
        <p:nvSpPr>
          <p:cNvPr id="10" name="Rectangle 9">
            <a:extLst>
              <a:ext uri="{FF2B5EF4-FFF2-40B4-BE49-F238E27FC236}">
                <a16:creationId xmlns:a16="http://schemas.microsoft.com/office/drawing/2014/main" id="{7E8FC7F5-A392-C5F5-5BF3-CDCA025E8F4B}"/>
              </a:ext>
            </a:extLst>
          </p:cNvPr>
          <p:cNvSpPr/>
          <p:nvPr/>
        </p:nvSpPr>
        <p:spPr>
          <a:xfrm>
            <a:off x="369867" y="262795"/>
            <a:ext cx="3832189" cy="31662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775E61D5-DE55-1EEA-320C-EA525AACF592}"/>
              </a:ext>
            </a:extLst>
          </p:cNvPr>
          <p:cNvSpPr>
            <a:spLocks noGrp="1"/>
          </p:cNvSpPr>
          <p:nvPr>
            <p:ph type="body" sz="quarter" idx="3"/>
          </p:nvPr>
        </p:nvSpPr>
        <p:spPr>
          <a:xfrm>
            <a:off x="556128" y="1103"/>
            <a:ext cx="3645928" cy="823912"/>
          </a:xfrm>
        </p:spPr>
        <p:txBody>
          <a:bodyPr/>
          <a:lstStyle/>
          <a:p>
            <a:r>
              <a:rPr lang="ar-001" sz="2000">
                <a:latin typeface="Arial"/>
                <a:cs typeface="Arial"/>
              </a:rPr>
              <a:t> نصيحة: ضعوا في اعتباركم ما يلي</a:t>
            </a:r>
          </a:p>
        </p:txBody>
      </p:sp>
      <p:sp>
        <p:nvSpPr>
          <p:cNvPr id="12" name="Content Placeholder 5">
            <a:extLst>
              <a:ext uri="{FF2B5EF4-FFF2-40B4-BE49-F238E27FC236}">
                <a16:creationId xmlns:a16="http://schemas.microsoft.com/office/drawing/2014/main" id="{0093FF93-37C6-2139-EE43-E91FC396060F}"/>
              </a:ext>
            </a:extLst>
          </p:cNvPr>
          <p:cNvSpPr>
            <a:spLocks noGrp="1"/>
          </p:cNvSpPr>
          <p:nvPr>
            <p:ph sz="quarter" idx="4"/>
          </p:nvPr>
        </p:nvSpPr>
        <p:spPr>
          <a:xfrm>
            <a:off x="558614" y="914923"/>
            <a:ext cx="3307265" cy="1938773"/>
          </a:xfrm>
        </p:spPr>
        <p:txBody>
          <a:bodyPr vert="horz" lIns="91440" tIns="45720" rIns="91440" bIns="45720" rtlCol="0" anchor="t">
            <a:noAutofit/>
          </a:bodyPr>
          <a:lstStyle/>
          <a:p>
            <a:pPr marL="0" indent="0">
              <a:buNone/>
            </a:pPr>
            <a:r>
              <a:rPr lang="ar-SA" sz="2000" b="1" dirty="0"/>
              <a:t>معايير</a:t>
            </a:r>
            <a:r>
              <a:rPr lang="en-IN" sz="2000" b="1" dirty="0"/>
              <a:t> SMART </a:t>
            </a:r>
            <a:r>
              <a:rPr lang="ar-SA" sz="2000" b="1" dirty="0"/>
              <a:t>للإجراء</a:t>
            </a:r>
            <a:r>
              <a:rPr lang="en-IN" sz="2000" b="1" dirty="0"/>
              <a:t>:</a:t>
            </a:r>
            <a:endParaRPr lang="ar-001" sz="2000" b="1" dirty="0">
              <a:solidFill>
                <a:schemeClr val="dk1"/>
              </a:solidFill>
              <a:latin typeface="Arial"/>
              <a:cs typeface="Arial"/>
            </a:endParaRPr>
          </a:p>
          <a:p>
            <a:pPr marL="285750" indent="-285750">
              <a:buFont typeface="Arial,Sans-Serif" panose="020B0604020202020204" pitchFamily="34" charset="0"/>
            </a:pPr>
            <a:r>
              <a:rPr lang="en-US" sz="2000" b="1" dirty="0">
                <a:solidFill>
                  <a:schemeClr val="dk1"/>
                </a:solidFill>
                <a:latin typeface="Arial"/>
                <a:cs typeface="Arial"/>
              </a:rPr>
              <a:t>S</a:t>
            </a:r>
            <a:r>
              <a:rPr lang="ar-001" sz="2000" dirty="0">
                <a:solidFill>
                  <a:schemeClr val="dk1"/>
                </a:solidFill>
                <a:latin typeface="Arial"/>
                <a:cs typeface="Arial"/>
              </a:rPr>
              <a:t>محددة</a:t>
            </a:r>
          </a:p>
          <a:p>
            <a:pPr marL="285750" indent="-285750">
              <a:buFont typeface="Arial,Sans-Serif" panose="020B0604020202020204" pitchFamily="34" charset="0"/>
            </a:pPr>
            <a:r>
              <a:rPr lang="en-US" sz="2000" b="1" dirty="0">
                <a:solidFill>
                  <a:schemeClr val="dk1"/>
                </a:solidFill>
                <a:latin typeface="Arial"/>
                <a:cs typeface="Arial"/>
              </a:rPr>
              <a:t>M</a:t>
            </a:r>
            <a:r>
              <a:rPr lang="ar-001" sz="2000" dirty="0">
                <a:solidFill>
                  <a:schemeClr val="dk1"/>
                </a:solidFill>
                <a:latin typeface="Arial"/>
                <a:cs typeface="Arial"/>
              </a:rPr>
              <a:t>قابل للقياس</a:t>
            </a:r>
          </a:p>
          <a:p>
            <a:pPr marL="285750" indent="-285750">
              <a:buFont typeface="Arial,Sans-Serif" panose="020B0604020202020204" pitchFamily="34" charset="0"/>
            </a:pPr>
            <a:r>
              <a:rPr lang="en-US" sz="2000" b="1" dirty="0">
                <a:solidFill>
                  <a:schemeClr val="dk1"/>
                </a:solidFill>
                <a:latin typeface="Arial"/>
                <a:cs typeface="Arial"/>
              </a:rPr>
              <a:t>A</a:t>
            </a:r>
            <a:r>
              <a:rPr lang="ar-001" sz="2000" dirty="0">
                <a:solidFill>
                  <a:schemeClr val="dk1"/>
                </a:solidFill>
                <a:latin typeface="Arial"/>
                <a:cs typeface="Arial"/>
              </a:rPr>
              <a:t>قابلة للتحقيق</a:t>
            </a:r>
          </a:p>
          <a:p>
            <a:pPr marL="285750" indent="-285750">
              <a:buFont typeface="Arial,Sans-Serif" panose="020B0604020202020204" pitchFamily="34" charset="0"/>
            </a:pPr>
            <a:r>
              <a:rPr lang="en-US" sz="2000" b="1" dirty="0">
                <a:solidFill>
                  <a:schemeClr val="dk1"/>
                </a:solidFill>
                <a:latin typeface="Arial"/>
                <a:cs typeface="Arial"/>
              </a:rPr>
              <a:t>R</a:t>
            </a:r>
            <a:r>
              <a:rPr lang="ar-001" sz="2000" dirty="0">
                <a:solidFill>
                  <a:schemeClr val="dk1"/>
                </a:solidFill>
                <a:latin typeface="Arial"/>
                <a:cs typeface="Arial"/>
              </a:rPr>
              <a:t>ذات صلة</a:t>
            </a:r>
          </a:p>
          <a:p>
            <a:pPr marL="285750" indent="-285750">
              <a:buFont typeface="Arial,Sans-Serif" panose="020B0604020202020204" pitchFamily="34" charset="0"/>
            </a:pPr>
            <a:r>
              <a:rPr lang="en-US" sz="2000" b="1" dirty="0">
                <a:solidFill>
                  <a:schemeClr val="dk1"/>
                </a:solidFill>
                <a:latin typeface="Arial"/>
                <a:cs typeface="Arial"/>
              </a:rPr>
              <a:t>T</a:t>
            </a:r>
            <a:r>
              <a:rPr lang="ar-001" sz="2000" dirty="0">
                <a:solidFill>
                  <a:schemeClr val="dk1"/>
                </a:solidFill>
                <a:latin typeface="Arial"/>
                <a:cs typeface="Arial"/>
              </a:rPr>
              <a:t>محددة زمنيًا</a:t>
            </a:r>
          </a:p>
          <a:p>
            <a:pPr marL="0" indent="0">
              <a:buNone/>
            </a:pPr>
            <a:endParaRPr lang="en-US" sz="2000" dirty="0">
              <a:solidFill>
                <a:schemeClr val="dk1"/>
              </a:solidFill>
              <a:latin typeface="Arial"/>
              <a:cs typeface="Arial"/>
            </a:endParaRPr>
          </a:p>
        </p:txBody>
      </p:sp>
    </p:spTree>
    <p:extLst>
      <p:ext uri="{BB962C8B-B14F-4D97-AF65-F5344CB8AC3E}">
        <p14:creationId xmlns:p14="http://schemas.microsoft.com/office/powerpoint/2010/main" val="5528621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1159813" y="216806"/>
            <a:ext cx="10515600" cy="1087808"/>
          </a:xfrm>
        </p:spPr>
        <p:txBody>
          <a:bodyPr/>
          <a:lstStyle/>
          <a:p>
            <a:r>
              <a:rPr lang="ar-SA" dirty="0">
                <a:cs typeface="+mn-cs"/>
              </a:rPr>
              <a:t>تفشي مرض فيروس السودان | أوغندا | 2022</a:t>
            </a:r>
            <a:endParaRPr lang="en-IN" dirty="0">
              <a:cs typeface="+mn-cs"/>
            </a:endParaRPr>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rotWithShape="1">
          <a:blip r:embed="rId3"/>
          <a:srcRect l="2629" t="3326" b="59710"/>
          <a:stretch/>
        </p:blipFill>
        <p:spPr>
          <a:xfrm>
            <a:off x="617621" y="906538"/>
            <a:ext cx="10756797" cy="2244036"/>
          </a:xfrm>
          <a:prstGeom prst="rect">
            <a:avLst/>
          </a:prstGeom>
          <a:ln>
            <a:noFill/>
          </a:ln>
        </p:spPr>
      </p:pic>
      <p:sp>
        <p:nvSpPr>
          <p:cNvPr id="5" name="Rectangle 4">
            <a:extLst>
              <a:ext uri="{FF2B5EF4-FFF2-40B4-BE49-F238E27FC236}">
                <a16:creationId xmlns:a16="http://schemas.microsoft.com/office/drawing/2014/main" id="{3F9F9B81-848C-6B06-8315-2F3A8B684BE3}"/>
              </a:ext>
            </a:extLst>
          </p:cNvPr>
          <p:cNvSpPr/>
          <p:nvPr/>
        </p:nvSpPr>
        <p:spPr>
          <a:xfrm>
            <a:off x="332214" y="5926472"/>
            <a:ext cx="1434977" cy="548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07DCF22-8F49-3931-FEA0-36135B2363E2}"/>
              </a:ext>
            </a:extLst>
          </p:cNvPr>
          <p:cNvPicPr>
            <a:picLocks noChangeAspect="1"/>
          </p:cNvPicPr>
          <p:nvPr/>
        </p:nvPicPr>
        <p:blipFill>
          <a:blip r:embed="rId4"/>
          <a:srcRect t="47644" b="5671"/>
          <a:stretch>
            <a:fillRect/>
          </a:stretch>
        </p:blipFill>
        <p:spPr>
          <a:xfrm>
            <a:off x="540564" y="820186"/>
            <a:ext cx="11343199" cy="2418760"/>
          </a:xfrm>
          <a:prstGeom prst="rect">
            <a:avLst/>
          </a:prstGeom>
        </p:spPr>
      </p:pic>
      <p:pic>
        <p:nvPicPr>
          <p:cNvPr id="12" name="Picture 11">
            <a:extLst>
              <a:ext uri="{FF2B5EF4-FFF2-40B4-BE49-F238E27FC236}">
                <a16:creationId xmlns:a16="http://schemas.microsoft.com/office/drawing/2014/main" id="{0683125D-0626-7BE2-EBCD-B06B2E0B377A}"/>
              </a:ext>
            </a:extLst>
          </p:cNvPr>
          <p:cNvPicPr>
            <a:picLocks noChangeAspect="1"/>
          </p:cNvPicPr>
          <p:nvPr/>
        </p:nvPicPr>
        <p:blipFill>
          <a:blip r:embed="rId5"/>
          <a:srcRect b="7231"/>
          <a:stretch>
            <a:fillRect/>
          </a:stretch>
        </p:blipFill>
        <p:spPr>
          <a:xfrm>
            <a:off x="631617" y="3232996"/>
            <a:ext cx="11136396" cy="3362876"/>
          </a:xfrm>
          <a:prstGeom prst="rect">
            <a:avLst/>
          </a:prstGeom>
        </p:spPr>
      </p:pic>
      <p:sp>
        <p:nvSpPr>
          <p:cNvPr id="7" name="TextBox 6">
            <a:extLst>
              <a:ext uri="{FF2B5EF4-FFF2-40B4-BE49-F238E27FC236}">
                <a16:creationId xmlns:a16="http://schemas.microsoft.com/office/drawing/2014/main" id="{7ECA9890-CEBD-A609-C0CF-8C168717C3CB}"/>
              </a:ext>
            </a:extLst>
          </p:cNvPr>
          <p:cNvSpPr txBox="1"/>
          <p:nvPr/>
        </p:nvSpPr>
        <p:spPr>
          <a:xfrm>
            <a:off x="10046158" y="6072539"/>
            <a:ext cx="1434977" cy="461665"/>
          </a:xfrm>
          <a:prstGeom prst="rect">
            <a:avLst/>
          </a:prstGeom>
          <a:solidFill>
            <a:schemeClr val="bg1"/>
          </a:solid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الإجراءات</a:t>
            </a:r>
            <a:br>
              <a:rPr kumimoji="0" lang="en-US"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br>
            <a:endPar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937530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flipH="1">
            <a:off x="6712394" y="143772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734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623562" y="1436015"/>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718824" y="1437214"/>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754882" y="1442254"/>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flipH="1">
            <a:off x="643441"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9170529" y="2170836"/>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تاريخ الظهور</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9B51E0"/>
                </a:solidFill>
                <a:effectLst/>
                <a:uLnTx/>
                <a:uFillTx/>
                <a:latin typeface="Arial"/>
                <a:ea typeface="+mn-ea"/>
                <a:cs typeface="Arial"/>
              </a:rPr>
              <a:t> </a:t>
            </a:r>
            <a:r>
              <a:rPr kumimoji="0" lang="ar-001" sz="1200" b="1" i="0" u="none" strike="noStrike" cap="none" normalizeH="0" baseline="0" noProof="0" dirty="0">
                <a:ln>
                  <a:noFill/>
                </a:ln>
                <a:solidFill>
                  <a:srgbClr val="9B51E0"/>
                </a:solidFill>
                <a:effectLst/>
                <a:uLnTx/>
                <a:uFillTx/>
                <a:latin typeface="Arial"/>
                <a:ea typeface="+mn-ea"/>
                <a:cs typeface="Arial"/>
              </a:rPr>
              <a:t>10 فبراير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7723546" y="833500"/>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الغاية: 7 أيام</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4830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الغاية: يوم واحد</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1502329" y="855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الاستجابة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الغاية: 7 أيام</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5852271" y="2153378"/>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CF2E2E"/>
                </a:solidFill>
                <a:effectLst/>
                <a:uLnTx/>
                <a:uFillTx/>
                <a:latin typeface="Arial" panose="020B0604020202020204" pitchFamily="34" charset="0"/>
                <a:ea typeface="+mn-ea"/>
                <a:cs typeface="Arial" panose="020B0604020202020204" pitchFamily="34" charset="0"/>
              </a:rPr>
              <a:t>تاريخ الرصد</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CF2E2E"/>
                </a:solidFill>
                <a:effectLst/>
                <a:uLnTx/>
                <a:uFillTx/>
                <a:latin typeface="Arial"/>
                <a:ea typeface="+mn-ea"/>
                <a:cs typeface="Arial"/>
              </a:rPr>
              <a:t> </a:t>
            </a:r>
            <a:r>
              <a:rPr kumimoji="0" lang="ar-001" sz="1200" b="1" i="0" u="none" strike="noStrike" cap="none" normalizeH="0" baseline="0" noProof="0" dirty="0">
                <a:ln>
                  <a:noFill/>
                </a:ln>
                <a:solidFill>
                  <a:srgbClr val="CF2E2E"/>
                </a:solidFill>
                <a:effectLst/>
                <a:uLnTx/>
                <a:uFillTx/>
                <a:latin typeface="Arial"/>
                <a:ea typeface="+mn-ea"/>
                <a:cs typeface="Arial"/>
              </a:rPr>
              <a:t>13 فبراير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3036068" y="2170835"/>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FCB900"/>
                </a:solidFill>
                <a:effectLst/>
                <a:uLnTx/>
                <a:uFillTx/>
                <a:latin typeface="Arial" panose="020B0604020202020204" pitchFamily="34" charset="0"/>
                <a:ea typeface="+mn-ea"/>
                <a:cs typeface="Arial" panose="020B0604020202020204" pitchFamily="34" charset="0"/>
              </a:rPr>
              <a:t>تاريخ الإبلاغ</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FCB900"/>
                </a:solidFill>
                <a:effectLst/>
                <a:uLnTx/>
                <a:uFillTx/>
                <a:latin typeface="Arial"/>
                <a:ea typeface="+mn-ea"/>
                <a:cs typeface="Arial"/>
              </a:rPr>
              <a:t> </a:t>
            </a:r>
            <a:r>
              <a:rPr kumimoji="0" lang="ar-001" sz="1200" b="1" i="0" u="none" strike="noStrike" cap="none" normalizeH="0" baseline="0" noProof="0" dirty="0">
                <a:ln>
                  <a:noFill/>
                </a:ln>
                <a:solidFill>
                  <a:srgbClr val="FCB900"/>
                </a:solidFill>
                <a:effectLst/>
                <a:uLnTx/>
                <a:uFillTx/>
                <a:latin typeface="Arial"/>
                <a:ea typeface="+mn-ea"/>
                <a:cs typeface="Arial"/>
              </a:rPr>
              <a:t>4 مارس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674672" y="2199804"/>
            <a:ext cx="163852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12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تاريخ الاستجابة المبكرة</a:t>
            </a:r>
          </a:p>
          <a:p>
            <a:pPr marL="0" marR="0" lvl="0" indent="0" algn="ctr" defTabSz="914446" rtl="1"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3BB041"/>
                </a:solidFill>
                <a:effectLst/>
                <a:uLnTx/>
                <a:uFillTx/>
                <a:latin typeface="Arial"/>
                <a:ea typeface="+mn-ea"/>
                <a:cs typeface="Arial"/>
              </a:rPr>
              <a:t> </a:t>
            </a:r>
            <a:r>
              <a:rPr kumimoji="0" lang="ar-001" sz="1200" b="1" i="0" u="none" strike="noStrike" cap="none" normalizeH="0" baseline="0" noProof="0" dirty="0">
                <a:ln>
                  <a:noFill/>
                </a:ln>
                <a:solidFill>
                  <a:srgbClr val="3BB041"/>
                </a:solidFill>
                <a:effectLst/>
                <a:uLnTx/>
                <a:uFillTx/>
                <a:latin typeface="Arial"/>
                <a:ea typeface="+mn-ea"/>
                <a:cs typeface="Arial"/>
              </a:rPr>
              <a:t>13 مارس 2023</a:t>
            </a:r>
          </a:p>
        </p:txBody>
      </p:sp>
      <p:sp>
        <p:nvSpPr>
          <p:cNvPr id="78" name="# DAYS">
            <a:extLst>
              <a:ext uri="{FF2B5EF4-FFF2-40B4-BE49-F238E27FC236}">
                <a16:creationId xmlns:a16="http://schemas.microsoft.com/office/drawing/2014/main" id="{44EE1BF1-05C4-9CBA-5165-C5471C3A5543}"/>
              </a:ext>
            </a:extLst>
          </p:cNvPr>
          <p:cNvSpPr txBox="1"/>
          <p:nvPr/>
        </p:nvSpPr>
        <p:spPr>
          <a:xfrm>
            <a:off x="8265819" y="1540863"/>
            <a:ext cx="891011"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dirty="0">
                <a:ln>
                  <a:noFill/>
                </a:ln>
                <a:solidFill>
                  <a:srgbClr val="FFFFFF"/>
                </a:solidFill>
                <a:effectLst/>
                <a:uLnTx/>
                <a:uFillTx/>
                <a:latin typeface="Arial"/>
                <a:ea typeface="+mn-ea"/>
                <a:cs typeface="Arial"/>
              </a:rPr>
              <a:t> </a:t>
            </a:r>
            <a:r>
              <a:rPr kumimoji="0" lang="ar-001" sz="1600" b="1" i="0" u="none" strike="noStrike" cap="none" normalizeH="0" baseline="0" noProof="0" dirty="0">
                <a:ln>
                  <a:noFill/>
                </a:ln>
                <a:solidFill>
                  <a:srgbClr val="FFFFFF"/>
                </a:solidFill>
                <a:effectLst/>
                <a:uLnTx/>
                <a:uFillTx/>
                <a:latin typeface="Arial"/>
                <a:ea typeface="+mn-ea"/>
                <a:cs typeface="Arial"/>
              </a:rPr>
              <a:t>3 أيام</a:t>
            </a:r>
          </a:p>
        </p:txBody>
      </p:sp>
      <p:sp>
        <p:nvSpPr>
          <p:cNvPr id="79" name="# DAYS">
            <a:extLst>
              <a:ext uri="{FF2B5EF4-FFF2-40B4-BE49-F238E27FC236}">
                <a16:creationId xmlns:a16="http://schemas.microsoft.com/office/drawing/2014/main" id="{45325AEF-558F-2BCF-53EE-3E5C8646F701}"/>
              </a:ext>
            </a:extLst>
          </p:cNvPr>
          <p:cNvSpPr txBox="1"/>
          <p:nvPr/>
        </p:nvSpPr>
        <p:spPr>
          <a:xfrm>
            <a:off x="5031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1" eaLnBrk="1" fontAlgn="auto" latinLnBrk="0" hangingPunct="1">
              <a:lnSpc>
                <a:spcPct val="100000"/>
              </a:lnSpc>
              <a:spcBef>
                <a:spcPts val="0"/>
              </a:spcBef>
              <a:spcAft>
                <a:spcPts val="0"/>
              </a:spcAft>
              <a:buClrTx/>
              <a:buSzTx/>
              <a:buFontTx/>
              <a:buNone/>
              <a:tabLst/>
              <a:defRPr/>
            </a:pPr>
            <a:r>
              <a:rPr kumimoji="0" lang="ar-001" sz="2200" b="1" i="0" u="none" strike="noStrike" cap="none" normalizeH="0" baseline="0" noProof="0">
                <a:ln>
                  <a:noFill/>
                </a:ln>
                <a:solidFill>
                  <a:srgbClr val="FFFFFF"/>
                </a:solidFill>
                <a:effectLst/>
                <a:uLnTx/>
                <a:uFillTx/>
                <a:latin typeface="Arial"/>
                <a:ea typeface="+mn-ea"/>
                <a:cs typeface="Arial"/>
              </a:rPr>
              <a:t> </a:t>
            </a:r>
            <a:r>
              <a:rPr kumimoji="0" lang="ar-001" sz="1600" b="1" i="0" u="none" strike="noStrike" cap="none" normalizeH="0" baseline="0" noProof="0">
                <a:ln>
                  <a:noFill/>
                </a:ln>
                <a:solidFill>
                  <a:srgbClr val="FFFFFF"/>
                </a:solidFill>
                <a:effectLst/>
                <a:uLnTx/>
                <a:uFillTx/>
                <a:latin typeface="Arial"/>
                <a:ea typeface="+mn-ea"/>
                <a:cs typeface="Arial"/>
              </a:rPr>
              <a:t>19 يومًا</a:t>
            </a:r>
          </a:p>
        </p:txBody>
      </p:sp>
      <p:sp>
        <p:nvSpPr>
          <p:cNvPr id="80" name="# DAYS">
            <a:extLst>
              <a:ext uri="{FF2B5EF4-FFF2-40B4-BE49-F238E27FC236}">
                <a16:creationId xmlns:a16="http://schemas.microsoft.com/office/drawing/2014/main" id="{7E8B51A0-829D-B7CF-3C91-02A9B904F165}"/>
              </a:ext>
            </a:extLst>
          </p:cNvPr>
          <p:cNvSpPr txBox="1"/>
          <p:nvPr/>
        </p:nvSpPr>
        <p:spPr>
          <a:xfrm>
            <a:off x="2099418" y="1637945"/>
            <a:ext cx="544378"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lvl="0" defTabSz="914446">
              <a:defRPr/>
            </a:pPr>
            <a:r>
              <a:rPr lang="en-US" sz="1600" dirty="0">
                <a:latin typeface="Arial"/>
                <a:cs typeface="Arial"/>
              </a:rPr>
              <a:t> </a:t>
            </a:r>
            <a:r>
              <a:rPr lang="ar-001" sz="1600" dirty="0">
                <a:latin typeface="Arial"/>
                <a:cs typeface="Arial"/>
              </a:rPr>
              <a:t>9 أيام</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7928696" y="2709614"/>
            <a:ext cx="2506428"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وصل المريض إلى قسم الرعاية العاجلة بسرعة نسبية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Calibri"/>
              </a:rPr>
              <a:t>أحال طاقم الرعاية العاجلة المريض فورًا إلى المستشفى</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0546775" y="721613"/>
            <a:ext cx="102075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الغاية</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0343786" y="1583632"/>
            <a:ext cx="1223739"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0199805" y="2716057"/>
            <a:ext cx="1367720" cy="461665"/>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العوائق</a:t>
            </a:r>
          </a:p>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والعوامل الممكّنة</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0253325" y="5420277"/>
            <a:ext cx="1304290" cy="276999"/>
          </a:xfrm>
          <a:prstGeom prst="rect">
            <a:avLst/>
          </a:prstGeom>
          <a:noFill/>
        </p:spPr>
        <p:txBody>
          <a:bodyPr wrap="square">
            <a:spAutoFit/>
          </a:bodyPr>
          <a:lstStyle/>
          <a:p>
            <a:pPr marL="0" marR="0" lvl="0" indent="0" algn="r" defTabSz="914446"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الإجراءات</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634385" y="5348951"/>
            <a:ext cx="9837523" cy="653697"/>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r" defTabSz="685889" rtl="1" eaLnBrk="1" fontAlgn="auto" latinLnBrk="0" hangingPunct="1">
              <a:lnSpc>
                <a:spcPct val="12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فورية</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التواصل مع المستشفى بشأن البلاغ بمؤشر الخطر الوارد من المختبر؛ تحسين التواصل مع شركاء المستشفى بشأن تقارير وبلاغات المختبرات</a:t>
            </a:r>
          </a:p>
          <a:p>
            <a:pPr marL="0" marR="0" lvl="0" indent="0" algn="r" defTabSz="685889" rtl="1" eaLnBrk="1" fontAlgn="auto" latinLnBrk="0" hangingPunct="1">
              <a:lnSpc>
                <a:spcPct val="120000"/>
              </a:lnSpc>
              <a:spcBef>
                <a:spcPts val="0"/>
              </a:spcBef>
              <a:spcAft>
                <a:spcPts val="0"/>
              </a:spcAft>
              <a:buClrTx/>
              <a:buSzTx/>
              <a:buFontTx/>
              <a:buNone/>
              <a:tabLst/>
              <a:defRPr/>
            </a:pPr>
            <a:r>
              <a:rPr kumimoji="0" lang="ar-001" sz="12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طويلة الأمد</a:t>
            </a:r>
            <a:r>
              <a:rPr kumimoji="0" lang="ar-001" sz="12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أعمال تحديث البيانات لتحسين نظم بيانات الصحة العامة والمستشفيات والمختبرات</a:t>
            </a:r>
          </a:p>
        </p:txBody>
      </p:sp>
      <p:sp>
        <p:nvSpPr>
          <p:cNvPr id="11" name="Oval 10">
            <a:extLst>
              <a:ext uri="{FF2B5EF4-FFF2-40B4-BE49-F238E27FC236}">
                <a16:creationId xmlns:a16="http://schemas.microsoft.com/office/drawing/2014/main" id="{331CECC1-2C37-F2EE-B66A-40BBAB005F43}"/>
              </a:ext>
            </a:extLst>
          </p:cNvPr>
          <p:cNvSpPr/>
          <p:nvPr/>
        </p:nvSpPr>
        <p:spPr>
          <a:xfrm>
            <a:off x="9789009"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9977889"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43028" y="2751378"/>
            <a:ext cx="3458884"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تأخير في إجراء مسحة للجروح</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لم يبلغ المختبر المستشفى/النظام بالنتيجة</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تعطل نظام السجلات الطبية الإلكترونية في اليوم الذي كانت فيه نتائج الفحوصات متاحة، ما حال دون تمكن ممرضة الصحة العامة من الاطلاع على سجلات المستشفى</a:t>
            </a:r>
            <a:endParaRPr kumimoji="0" lang="en-US"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171450" lvl="0" indent="-171450">
              <a:buFont typeface="Arial" panose="020B0604020202020204" pitchFamily="34" charset="0"/>
              <a:buChar char="•"/>
            </a:pPr>
            <a:r>
              <a:rPr lang="ar-SA" sz="1200" dirty="0">
                <a:solidFill>
                  <a:srgbClr val="0C0F22"/>
                </a:solidFill>
                <a:latin typeface="Arial" panose="020B0604020202020204" pitchFamily="34" charset="0"/>
              </a:rPr>
              <a:t>يستغرق فحص مسحة الفطريات من</a:t>
            </a:r>
            <a:r>
              <a:rPr lang="en-IN" sz="1200" dirty="0">
                <a:solidFill>
                  <a:srgbClr val="0C0F22"/>
                </a:solidFill>
                <a:latin typeface="Arial" panose="020B0604020202020204" pitchFamily="34" charset="0"/>
                <a:cs typeface="Arial" panose="020B0604020202020204" pitchFamily="34" charset="0"/>
              </a:rPr>
              <a:t> 10 </a:t>
            </a:r>
            <a:r>
              <a:rPr lang="ar-SA" sz="1200" dirty="0">
                <a:solidFill>
                  <a:srgbClr val="0C0F22"/>
                </a:solidFill>
                <a:latin typeface="Arial" panose="020B0604020202020204" pitchFamily="34" charset="0"/>
              </a:rPr>
              <a:t>إلى 15 </a:t>
            </a:r>
            <a:r>
              <a:rPr lang="ar-SA" sz="1200" dirty="0">
                <a:solidFill>
                  <a:srgbClr val="000000"/>
                </a:solidFill>
                <a:latin typeface="Arial" panose="020B0604020202020204" pitchFamily="34" charset="0"/>
              </a:rPr>
              <a:t>يومً</a:t>
            </a:r>
            <a:r>
              <a:rPr lang="ar-SA" sz="1200" dirty="0">
                <a:solidFill>
                  <a:srgbClr val="000000"/>
                </a:solidFill>
              </a:rPr>
              <a:t>ا</a:t>
            </a:r>
            <a:endParaRPr lang="en-IN" sz="1200" dirty="0">
              <a:solidFill>
                <a:srgbClr val="000000"/>
              </a:solidFill>
            </a:endParaRPr>
          </a:p>
          <a:p>
            <a:r>
              <a:rPr lang="en-IN" dirty="0"/>
              <a:t>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العوامل الممكّنة</a:t>
            </a:r>
          </a:p>
          <a:p>
            <a:pPr marL="171450" marR="0" lvl="0" indent="-171450" algn="r" defTabSz="914400" rtl="1"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ar-001"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تصرفت ممرضة الأمراض المعدية على الفور بمجرد علمها بالنتيجة</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671442" y="2751378"/>
            <a:ext cx="354608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العوائق</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كان المستشفى بطيئًا في فحص المخالطين الآخرين</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 كان تواصل المستشفى مع جهات الإحالة بطيئًا بعد خروج المريض إلى منزله.</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عدم تطبيق إجراءات مكافحة العدوى في المرفق</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r" defTabSz="914400" rtl="1" eaLnBrk="1" fontAlgn="auto" latinLnBrk="0" hangingPunct="0">
              <a:lnSpc>
                <a:spcPct val="100000"/>
              </a:lnSpc>
              <a:spcBef>
                <a:spcPts val="0"/>
              </a:spcBef>
              <a:spcAft>
                <a:spcPts val="0"/>
              </a:spcAft>
              <a:buClrTx/>
              <a:buSzPct val="100000"/>
              <a:buFontTx/>
              <a:buNone/>
              <a:tabLst/>
              <a:defRPr>
                <a:solidFill>
                  <a:srgbClr val="0C0F22"/>
                </a:solidFill>
              </a:defRPr>
            </a:pPr>
            <a:r>
              <a:rPr kumimoji="0" lang="ar-001"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 العوامل الممكّنة</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أرسلت ممرضة الأمراض المعدية رسالة جماعية عبر الفاكس للتنبيه والتوعية قبل الحدث.</a:t>
            </a:r>
          </a:p>
          <a:p>
            <a:pPr marL="285750" marR="0" lvl="0" indent="-285750" algn="r" defTabSz="914400" rtl="1"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ar-001" sz="1200" b="0" i="0" u="none" strike="noStrike" cap="none" normalizeH="0" baseline="0" noProof="0" dirty="0">
                <a:ln>
                  <a:noFill/>
                </a:ln>
                <a:solidFill>
                  <a:srgbClr val="0C0F22"/>
                </a:solidFill>
                <a:effectLst/>
                <a:uLnTx/>
                <a:uFillTx/>
                <a:latin typeface="Arial" panose="020B0604020202020204" pitchFamily="34" charset="0"/>
                <a:ea typeface="+mn-ea"/>
                <a:cs typeface="Arial" panose="020B0604020202020204" pitchFamily="34" charset="0"/>
                <a:sym typeface="Calibri"/>
              </a:rPr>
              <a:t>أبلغت ممرضة الأمراض المعدية وكالة الرعاية الصحية المنزلية بالتشخيص والحاجة إلى تطبيق إجراءات مكافحة العدوى عند تقديم خدمات الرعاية المنزلية للعناية بالجروح.</a:t>
            </a:r>
          </a:p>
        </p:txBody>
      </p:sp>
      <p:sp>
        <p:nvSpPr>
          <p:cNvPr id="3" name="Title 1">
            <a:extLst>
              <a:ext uri="{FF2B5EF4-FFF2-40B4-BE49-F238E27FC236}">
                <a16:creationId xmlns:a16="http://schemas.microsoft.com/office/drawing/2014/main" id="{46E324C1-0DAC-524E-E017-A96E552FA33A}"/>
              </a:ext>
            </a:extLst>
          </p:cNvPr>
          <p:cNvSpPr txBox="1">
            <a:spLocks/>
          </p:cNvSpPr>
          <p:nvPr/>
        </p:nvSpPr>
        <p:spPr>
          <a:xfrm>
            <a:off x="2643796" y="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ar-SA" sz="2700" b="1" dirty="0">
                <a:solidFill>
                  <a:srgbClr val="3BB041"/>
                </a:solidFill>
                <a:cs typeface="+mn-cs"/>
              </a:rPr>
              <a:t>فطر الكانديدا أوريس | ولاية قضائية في الولايات المتحدة | 2023</a:t>
            </a:r>
            <a:endParaRPr lang="en-IN" sz="2700" b="1" dirty="0">
              <a:solidFill>
                <a:srgbClr val="3BB041"/>
              </a:solidFill>
              <a:cs typeface="+mn-cs"/>
            </a:endParaRPr>
          </a:p>
        </p:txBody>
      </p:sp>
    </p:spTree>
    <p:extLst>
      <p:ext uri="{BB962C8B-B14F-4D97-AF65-F5344CB8AC3E}">
        <p14:creationId xmlns:p14="http://schemas.microsoft.com/office/powerpoint/2010/main" val="381456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523014" y="2504806"/>
            <a:ext cx="6730683" cy="2148666"/>
          </a:xfrm>
        </p:spPr>
        <p:txBody>
          <a:bodyPr/>
          <a:lstStyle/>
          <a:p>
            <a:r>
              <a:rPr lang="ar-001" sz="5000" dirty="0">
                <a:latin typeface="Arial"/>
                <a:cs typeface="Arial"/>
              </a:rPr>
              <a:t>اختيار الإجراءات الفورية وطويلة الأمد</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549717" y="4654830"/>
            <a:ext cx="9703980" cy="931688"/>
          </a:xfrm>
        </p:spPr>
        <p:txBody>
          <a:bodyPr/>
          <a:lstStyle/>
          <a:p>
            <a:r>
              <a:rPr lang="ar-001" sz="3000" dirty="0"/>
              <a:t>نشاط</a:t>
            </a:r>
          </a:p>
        </p:txBody>
      </p:sp>
      <p:pic>
        <p:nvPicPr>
          <p:cNvPr id="5" name="Picture 4" descr="A light bulb in a circle&#10;&#10;AI-generated content may be incorrect.">
            <a:extLst>
              <a:ext uri="{FF2B5EF4-FFF2-40B4-BE49-F238E27FC236}">
                <a16:creationId xmlns:a16="http://schemas.microsoft.com/office/drawing/2014/main" id="{EB5F2A4B-7BAB-E26D-E7F2-087FD045E0BE}"/>
              </a:ext>
            </a:extLst>
          </p:cNvPr>
          <p:cNvPicPr>
            <a:picLocks noChangeAspect="1"/>
          </p:cNvPicPr>
          <p:nvPr/>
        </p:nvPicPr>
        <p:blipFill>
          <a:blip r:embed="rId3"/>
          <a:stretch>
            <a:fillRect/>
          </a:stretch>
        </p:blipFill>
        <p:spPr>
          <a:xfrm>
            <a:off x="10386922" y="2087563"/>
            <a:ext cx="866775" cy="828675"/>
          </a:xfrm>
          <a:prstGeom prst="rect">
            <a:avLst/>
          </a:prstGeom>
        </p:spPr>
      </p:pic>
    </p:spTree>
    <p:extLst>
      <p:ext uri="{BB962C8B-B14F-4D97-AF65-F5344CB8AC3E}">
        <p14:creationId xmlns:p14="http://schemas.microsoft.com/office/powerpoint/2010/main" val="36541749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6346989" y="1226459"/>
            <a:ext cx="5157787" cy="486893"/>
          </a:xfrm>
        </p:spPr>
        <p:txBody>
          <a:bodyPr/>
          <a:lstStyle/>
          <a:p>
            <a:r>
              <a:rPr lang="ar-001">
                <a:latin typeface="Arial"/>
                <a:cs typeface="Arial"/>
              </a:rPr>
              <a:t>مهمة طاولتكم</a:t>
            </a:r>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6352450" y="1868545"/>
            <a:ext cx="5198407" cy="3962301"/>
          </a:xfrm>
        </p:spPr>
        <p:txBody>
          <a:bodyPr vert="horz" lIns="91440" tIns="45720" rIns="91440" bIns="45720" rtlCol="0" anchor="t">
            <a:noAutofit/>
          </a:bodyPr>
          <a:lstStyle/>
          <a:p>
            <a:pPr marL="342900" indent="-342900"/>
            <a:r>
              <a:rPr lang="ar-001" sz="2500" dirty="0">
                <a:latin typeface="Arial"/>
                <a:cs typeface="Arial"/>
              </a:rPr>
              <a:t>اقرؤوا تحليلات العوائق الموجودة على لوحة العرض.</a:t>
            </a:r>
          </a:p>
          <a:p>
            <a:pPr marL="342900" indent="-342900"/>
            <a:r>
              <a:rPr lang="ar-001" sz="2500" dirty="0">
                <a:latin typeface="Arial"/>
                <a:cs typeface="Arial"/>
              </a:rPr>
              <a:t>اقترحوا إجراءات فورية و/أو طويلة الأمد حسب الاقتضاء، بما يتوافق مع المعايير المذكورة على اليسار</a:t>
            </a:r>
          </a:p>
          <a:p>
            <a:pPr marL="342900" indent="-342900"/>
            <a:r>
              <a:rPr lang="ar-001" sz="2500" dirty="0">
                <a:latin typeface="Arial"/>
                <a:cs typeface="Arial"/>
              </a:rPr>
              <a:t>عند الإشارة، انتقلوا إلى لوحة عرض مجاورة  </a:t>
            </a:r>
          </a:p>
          <a:p>
            <a:pPr marL="342900" indent="-342900"/>
            <a:r>
              <a:rPr lang="ar-001" sz="2500" dirty="0">
                <a:latin typeface="Arial"/>
                <a:cs typeface="Arial"/>
              </a:rPr>
              <a:t>راجعوا إجراءات تلك المجموعة وأجروا تعديلات/تصويبات حسب الحاجة</a:t>
            </a:r>
          </a:p>
          <a:p>
            <a:pPr marL="342900" indent="-342900"/>
            <a:endParaRPr lang="en-US" sz="2500" dirty="0">
              <a:latin typeface="Arial"/>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969210" y="39872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604C87C-2BEE-AC17-F381-B7113F2C345A}"/>
              </a:ext>
            </a:extLst>
          </p:cNvPr>
          <p:cNvSpPr/>
          <p:nvPr/>
        </p:nvSpPr>
        <p:spPr>
          <a:xfrm>
            <a:off x="965811" y="794888"/>
            <a:ext cx="4975312" cy="301032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1483544" y="489651"/>
            <a:ext cx="4392618"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dirty="0">
                <a:latin typeface="Arial"/>
                <a:cs typeface="Arial"/>
              </a:rPr>
              <a:t>نصيحة: ضعوا في اعتباركم ما يلي</a:t>
            </a:r>
          </a:p>
        </p:txBody>
      </p:sp>
      <p:sp>
        <p:nvSpPr>
          <p:cNvPr id="32" name="Content Placeholder 5">
            <a:extLst>
              <a:ext uri="{FF2B5EF4-FFF2-40B4-BE49-F238E27FC236}">
                <a16:creationId xmlns:a16="http://schemas.microsoft.com/office/drawing/2014/main" id="{CC4BF418-36F9-B464-9179-43570D2FEEBD}"/>
              </a:ext>
            </a:extLst>
          </p:cNvPr>
          <p:cNvSpPr txBox="1">
            <a:spLocks/>
          </p:cNvSpPr>
          <p:nvPr/>
        </p:nvSpPr>
        <p:spPr>
          <a:xfrm>
            <a:off x="922389" y="1403471"/>
            <a:ext cx="4798899" cy="2432797"/>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ar-001" sz="2000" b="1" dirty="0">
                <a:solidFill>
                  <a:schemeClr val="dk1"/>
                </a:solidFill>
                <a:latin typeface="Arial"/>
                <a:cs typeface="Arial"/>
              </a:rPr>
              <a:t>معايير الإجراء الجيد:</a:t>
            </a:r>
          </a:p>
          <a:p>
            <a:pPr marL="285750" indent="-285750">
              <a:buFont typeface="Arial"/>
              <a:buChar char="•"/>
            </a:pPr>
            <a:r>
              <a:rPr lang="ar-001" sz="1800" dirty="0">
                <a:solidFill>
                  <a:schemeClr val="dk1"/>
                </a:solidFill>
                <a:latin typeface="Arial"/>
                <a:cs typeface="Arial"/>
              </a:rPr>
              <a:t>ذكي</a:t>
            </a:r>
          </a:p>
          <a:p>
            <a:pPr marL="285750" indent="-285750">
              <a:buFont typeface="Arial"/>
              <a:buChar char="•"/>
            </a:pPr>
            <a:r>
              <a:rPr lang="ar-001" sz="1800" dirty="0">
                <a:solidFill>
                  <a:schemeClr val="dk1"/>
                </a:solidFill>
                <a:latin typeface="Arial"/>
                <a:cs typeface="Arial"/>
              </a:rPr>
              <a:t>قابل للقياس </a:t>
            </a:r>
          </a:p>
          <a:p>
            <a:pPr marL="285750" indent="-285750">
              <a:buFont typeface="Arial"/>
              <a:buChar char="•"/>
            </a:pPr>
            <a:r>
              <a:rPr lang="ar-001" sz="1800" dirty="0">
                <a:solidFill>
                  <a:schemeClr val="dk1"/>
                </a:solidFill>
                <a:latin typeface="Arial"/>
                <a:cs typeface="Arial"/>
              </a:rPr>
              <a:t>قابل للتحقيق</a:t>
            </a:r>
          </a:p>
          <a:p>
            <a:pPr marL="285750" indent="-285750">
              <a:buFont typeface="Arial"/>
              <a:buChar char="•"/>
            </a:pPr>
            <a:r>
              <a:rPr lang="ar-001" sz="1800" dirty="0">
                <a:solidFill>
                  <a:schemeClr val="dk1"/>
                </a:solidFill>
                <a:latin typeface="Arial"/>
                <a:cs typeface="Arial"/>
              </a:rPr>
              <a:t>ذو صلة</a:t>
            </a:r>
          </a:p>
          <a:p>
            <a:pPr marL="285750" indent="-285750">
              <a:buFont typeface="Arial"/>
              <a:buChar char="•"/>
            </a:pPr>
            <a:r>
              <a:rPr lang="ar-001" sz="1800" dirty="0">
                <a:solidFill>
                  <a:schemeClr val="dk1"/>
                </a:solidFill>
                <a:latin typeface="Arial"/>
                <a:cs typeface="Arial"/>
              </a:rPr>
              <a:t>محدد زمنيًا</a:t>
            </a:r>
          </a:p>
          <a:p>
            <a:pPr marL="285750" indent="-285750">
              <a:buFont typeface="Arial"/>
              <a:buChar char="•"/>
            </a:pPr>
            <a:endParaRPr lang="en-US" sz="2000" dirty="0">
              <a:solidFill>
                <a:schemeClr val="dk1"/>
              </a:solidFill>
              <a:latin typeface="Arial"/>
              <a:cs typeface="Arial"/>
            </a:endParaRPr>
          </a:p>
          <a:p>
            <a:pPr marL="0" indent="0">
              <a:buNone/>
            </a:pPr>
            <a:endParaRPr lang="en-US" sz="1800" b="1" dirty="0">
              <a:solidFill>
                <a:schemeClr val="dk1"/>
              </a:solidFill>
              <a:latin typeface="Arial"/>
              <a:cs typeface="Arial"/>
            </a:endParaRPr>
          </a:p>
          <a:p>
            <a:pPr marL="0" indent="0">
              <a:buFont typeface="Arial" panose="020B0604020202020204" pitchFamily="34" charset="0"/>
              <a:buNone/>
            </a:pPr>
            <a:endParaRPr lang="en-US" sz="2000" dirty="0">
              <a:solidFill>
                <a:schemeClr val="dk1"/>
              </a:solidFill>
              <a:latin typeface="Arial"/>
              <a:cs typeface="Arial"/>
            </a:endParaRPr>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1471801" y="4079095"/>
            <a:ext cx="4244468" cy="434806"/>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000">
                <a:latin typeface="Arial"/>
                <a:cs typeface="Arial"/>
              </a:rPr>
              <a:t>التوقيت</a:t>
            </a: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1466396" y="4511046"/>
            <a:ext cx="4254892" cy="1667584"/>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1800" dirty="0"/>
              <a:t>10 دقائق: اكتبوا الإجراء (الإجراءات)</a:t>
            </a:r>
            <a:endParaRPr lang="en-IN" sz="1800" dirty="0"/>
          </a:p>
          <a:p>
            <a:r>
              <a:rPr lang="ar-SA" sz="1800" dirty="0"/>
              <a:t>دقيقة واحدة: عند إشارتنا، انتقلوا إلى لوحة العرض الخاصة بالمجموعة المجاورة</a:t>
            </a:r>
            <a:endParaRPr lang="en-IN" sz="1800" dirty="0"/>
          </a:p>
          <a:p>
            <a:r>
              <a:rPr lang="ar-SA" sz="1800" dirty="0"/>
              <a:t>7 دقائق: تحققوا من الإجراء (الإجراءات) وفقًا للمعايير وأجروا تعديلات إذا لزم الأمر</a:t>
            </a:r>
            <a:endParaRPr lang="en-IN" sz="1800" dirty="0"/>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6644470" y="328839"/>
            <a:ext cx="4906387"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اختيار الإجراءات</a:t>
            </a:r>
          </a:p>
        </p:txBody>
      </p:sp>
    </p:spTree>
    <p:extLst>
      <p:ext uri="{BB962C8B-B14F-4D97-AF65-F5344CB8AC3E}">
        <p14:creationId xmlns:p14="http://schemas.microsoft.com/office/powerpoint/2010/main" val="27643408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247606" y="1833563"/>
            <a:ext cx="3467083" cy="2282808"/>
          </a:xfrm>
        </p:spPr>
        <p:txBody>
          <a:bodyPr/>
          <a:lstStyle/>
          <a:p>
            <a:pPr algn="ctr"/>
            <a:r>
              <a:rPr lang="ar-001">
                <a:latin typeface="Arial"/>
                <a:cs typeface="Arial"/>
              </a:rPr>
              <a:t>نقاش ختامي</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77311" y="2130009"/>
            <a:ext cx="6693029" cy="2621045"/>
          </a:xfrm>
        </p:spPr>
        <p:txBody>
          <a:bodyPr vert="horz" lIns="91440" tIns="45720" rIns="91440" bIns="45720" rtlCol="0" anchor="t">
            <a:noAutofit/>
          </a:bodyPr>
          <a:lstStyle/>
          <a:p>
            <a:pPr>
              <a:lnSpc>
                <a:spcPct val="110000"/>
              </a:lnSpc>
            </a:pPr>
            <a:r>
              <a:rPr lang="ar-001" dirty="0">
                <a:latin typeface="Arial"/>
                <a:cs typeface="Arial"/>
              </a:rPr>
              <a:t>ما الأفكار التي اكتسبتموها عن تحديد </a:t>
            </a:r>
            <a:r>
              <a:rPr lang="ar-001" b="1" dirty="0">
                <a:latin typeface="Arial"/>
                <a:cs typeface="Arial"/>
              </a:rPr>
              <a:t>العوائق</a:t>
            </a:r>
            <a:r>
              <a:rPr lang="ar-001" dirty="0">
                <a:latin typeface="Arial"/>
                <a:cs typeface="Arial"/>
              </a:rPr>
              <a:t> التي تحدد السبب الجذري وتركز على المستوى النظامي وتكون محددة وقابلة لاتخاذ إجراء بشأنها؟  </a:t>
            </a:r>
          </a:p>
          <a:p>
            <a:pPr>
              <a:lnSpc>
                <a:spcPct val="110000"/>
              </a:lnSpc>
            </a:pPr>
            <a:r>
              <a:rPr lang="ar-001" dirty="0">
                <a:latin typeface="Arial"/>
                <a:cs typeface="Arial"/>
              </a:rPr>
              <a:t>ما الأفكار التي اكتسبتموها عن كتابة </a:t>
            </a:r>
            <a:r>
              <a:rPr lang="ar-001" b="1" dirty="0">
                <a:latin typeface="Arial"/>
                <a:cs typeface="Arial"/>
              </a:rPr>
              <a:t>إجراءات</a:t>
            </a:r>
            <a:r>
              <a:rPr lang="ar-001" dirty="0">
                <a:latin typeface="Arial"/>
                <a:cs typeface="Arial"/>
              </a:rPr>
              <a:t> تلبي معايير </a:t>
            </a:r>
            <a:r>
              <a:rPr lang="en-US" dirty="0">
                <a:latin typeface="Arial"/>
                <a:cs typeface="Arial"/>
              </a:rPr>
              <a:t>SMART</a:t>
            </a:r>
            <a:r>
              <a:rPr lang="ar-001" dirty="0">
                <a:latin typeface="Arial"/>
                <a:cs typeface="Arial"/>
              </a:rPr>
              <a:t>؟</a:t>
            </a:r>
          </a:p>
          <a:p>
            <a:pPr>
              <a:lnSpc>
                <a:spcPct val="110000"/>
              </a:lnSpc>
            </a:pPr>
            <a:r>
              <a:rPr lang="ar-001" dirty="0">
                <a:latin typeface="Arial"/>
                <a:cs typeface="Arial"/>
              </a:rPr>
              <a:t>كيف يمكن لهذه الأنشطة أن تساعدكم على دعم/تنفيذ غاية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77311" y="1491918"/>
            <a:ext cx="6693029" cy="400639"/>
          </a:xfrm>
        </p:spPr>
        <p:txBody>
          <a:bodyPr vert="horz" lIns="91440" tIns="45720" rIns="91440" bIns="45720" rtlCol="0" anchor="t">
            <a:noAutofit/>
          </a:bodyPr>
          <a:lstStyle/>
          <a:p>
            <a:r>
              <a:rPr lang="ar-001" dirty="0">
                <a:latin typeface="Arial"/>
                <a:cs typeface="Arial"/>
              </a:rPr>
              <a:t>أسئلة لتحفيز الحوار:</a:t>
            </a:r>
          </a:p>
        </p:txBody>
      </p:sp>
      <p:pic>
        <p:nvPicPr>
          <p:cNvPr id="10" name="Picture 9" descr="A light bulb in a circle&#10;&#10;AI-generated content may be incorrect.">
            <a:extLst>
              <a:ext uri="{FF2B5EF4-FFF2-40B4-BE49-F238E27FC236}">
                <a16:creationId xmlns:a16="http://schemas.microsoft.com/office/drawing/2014/main" id="{746D1C27-262D-F8F1-562A-D09CA0E39A65}"/>
              </a:ext>
            </a:extLst>
          </p:cNvPr>
          <p:cNvPicPr>
            <a:picLocks noChangeAspect="1"/>
          </p:cNvPicPr>
          <p:nvPr/>
        </p:nvPicPr>
        <p:blipFill>
          <a:blip r:embed="rId3"/>
          <a:stretch>
            <a:fillRect/>
          </a:stretch>
        </p:blipFill>
        <p:spPr>
          <a:xfrm>
            <a:off x="9502219" y="2509433"/>
            <a:ext cx="945074" cy="932482"/>
          </a:xfrm>
          <a:prstGeom prst="rect">
            <a:avLst/>
          </a:prstGeom>
        </p:spPr>
      </p:pic>
    </p:spTree>
    <p:extLst>
      <p:ext uri="{BB962C8B-B14F-4D97-AF65-F5344CB8AC3E}">
        <p14:creationId xmlns:p14="http://schemas.microsoft.com/office/powerpoint/2010/main" val="24841971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0B758-8C1F-EBB7-0A50-05DCD7693466}"/>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B5A3DF43-3DB3-454E-1427-A45972D002DF}"/>
              </a:ext>
            </a:extLst>
          </p:cNvPr>
          <p:cNvSpPr txBox="1">
            <a:spLocks/>
          </p:cNvSpPr>
          <p:nvPr/>
        </p:nvSpPr>
        <p:spPr>
          <a:xfrm>
            <a:off x="3222566" y="2401251"/>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1026" name="Picture 2" descr="A group of people sitting at a table&#10;&#10;Description automatically generated">
            <a:extLst>
              <a:ext uri="{FF2B5EF4-FFF2-40B4-BE49-F238E27FC236}">
                <a16:creationId xmlns:a16="http://schemas.microsoft.com/office/drawing/2014/main" id="{24935E4E-A206-6317-53B8-E2D38CF8EF5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a14:imgEffect>
                    <a14:imgEffect>
                      <a14:brightnessContrast bright="17000"/>
                    </a14:imgEffect>
                  </a14:imgLayer>
                </a14:imgProps>
              </a:ext>
              <a:ext uri="{28A0092B-C50C-407E-A947-70E740481C1C}">
                <a14:useLocalDpi xmlns:a14="http://schemas.microsoft.com/office/drawing/2010/main" val="0"/>
              </a:ext>
            </a:extLst>
          </a:blip>
          <a:srcRect/>
          <a:stretch>
            <a:fillRect/>
          </a:stretch>
        </p:blipFill>
        <p:spPr bwMode="auto">
          <a:xfrm>
            <a:off x="4799136" y="2866709"/>
            <a:ext cx="5590964" cy="292463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D207347-EBA0-6982-D314-225BC776F608}"/>
              </a:ext>
            </a:extLst>
          </p:cNvPr>
          <p:cNvSpPr txBox="1"/>
          <p:nvPr/>
        </p:nvSpPr>
        <p:spPr>
          <a:xfrm>
            <a:off x="4546618" y="2433925"/>
            <a:ext cx="6096000" cy="40011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000" b="1" i="0" u="none" strike="noStrike" cap="none" normalizeH="0" baseline="0" noProof="0" dirty="0">
                <a:ln>
                  <a:noFill/>
                </a:ln>
                <a:solidFill>
                  <a:srgbClr val="3BB041"/>
                </a:solidFill>
                <a:effectLst/>
                <a:uLnTx/>
                <a:uFillTx/>
                <a:latin typeface="Arial"/>
                <a:ea typeface="+mn-ea"/>
                <a:cs typeface="Arial"/>
              </a:rPr>
              <a:t>1. عقد اجتماعات مع أصحاب المصلحة</a:t>
            </a:r>
          </a:p>
        </p:txBody>
      </p:sp>
      <p:sp>
        <p:nvSpPr>
          <p:cNvPr id="11" name="Text Placeholder 4">
            <a:extLst>
              <a:ext uri="{FF2B5EF4-FFF2-40B4-BE49-F238E27FC236}">
                <a16:creationId xmlns:a16="http://schemas.microsoft.com/office/drawing/2014/main" id="{80925D20-216A-E413-76B9-F62AE32E3252}"/>
              </a:ext>
            </a:extLst>
          </p:cNvPr>
          <p:cNvSpPr txBox="1">
            <a:spLocks/>
          </p:cNvSpPr>
          <p:nvPr/>
        </p:nvSpPr>
        <p:spPr>
          <a:xfrm>
            <a:off x="2067100" y="1685957"/>
            <a:ext cx="9215598"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إشراك أصحاب المصلحة للاتفاق على الإجراءات المقترحة وتحديد أولوياتها</a:t>
            </a:r>
          </a:p>
        </p:txBody>
      </p:sp>
      <p:sp>
        <p:nvSpPr>
          <p:cNvPr id="5" name="Rectangle: Rounded Corners 4">
            <a:extLst>
              <a:ext uri="{FF2B5EF4-FFF2-40B4-BE49-F238E27FC236}">
                <a16:creationId xmlns:a16="http://schemas.microsoft.com/office/drawing/2014/main" id="{C6EA8C0E-BF47-BD75-D380-4680EFFC07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13" name="Oval 12">
            <a:extLst>
              <a:ext uri="{FF2B5EF4-FFF2-40B4-BE49-F238E27FC236}">
                <a16:creationId xmlns:a16="http://schemas.microsoft.com/office/drawing/2014/main" id="{2A5887B4-72F8-DD09-1F21-4DB8C7185640}"/>
              </a:ext>
            </a:extLst>
          </p:cNvPr>
          <p:cNvSpPr/>
          <p:nvPr/>
        </p:nvSpPr>
        <p:spPr>
          <a:xfrm>
            <a:off x="10921483"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a:xfrm>
            <a:off x="1244010" y="1817120"/>
            <a:ext cx="9703980" cy="2148666"/>
          </a:xfrm>
        </p:spPr>
        <p:txBody>
          <a:bodyPr>
            <a:normAutofit/>
          </a:bodyPr>
          <a:lstStyle/>
          <a:p>
            <a:r>
              <a:rPr lang="ar-001" sz="5400" dirty="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1244010" y="4057153"/>
            <a:ext cx="9703980" cy="931688"/>
          </a:xfrm>
        </p:spPr>
        <p:txBody>
          <a:bodyPr vert="horz" lIns="91440" tIns="45720" rIns="91440" bIns="45720" rtlCol="0" anchor="t">
            <a:noAutofit/>
          </a:bodyPr>
          <a:lstStyle/>
          <a:p>
            <a:r>
              <a:rPr lang="ar-001">
                <a:latin typeface="Arial"/>
                <a:cs typeface="Arial"/>
              </a:rPr>
              <a:t> لنجب عن بعض الأسئلة</a:t>
            </a:r>
          </a:p>
        </p:txBody>
      </p:sp>
    </p:spTree>
    <p:extLst>
      <p:ext uri="{BB962C8B-B14F-4D97-AF65-F5344CB8AC3E}">
        <p14:creationId xmlns:p14="http://schemas.microsoft.com/office/powerpoint/2010/main" val="18218486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8BE6-03C7-208A-4325-193345BF1D5A}"/>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95972A4-3360-B398-7C92-039488805473}"/>
              </a:ext>
            </a:extLst>
          </p:cNvPr>
          <p:cNvSpPr txBox="1"/>
          <p:nvPr/>
        </p:nvSpPr>
        <p:spPr>
          <a:xfrm>
            <a:off x="3957524" y="2408525"/>
            <a:ext cx="7461630" cy="369332"/>
          </a:xfrm>
          <a:prstGeom prst="rect">
            <a:avLst/>
          </a:prstGeom>
          <a:noFill/>
        </p:spPr>
        <p:txBody>
          <a:bodyPr wrap="square">
            <a:spAutoFit/>
          </a:bodyPr>
          <a:lstStyle/>
          <a:p>
            <a:r>
              <a:rPr lang="en-IN" b="1" dirty="0">
                <a:solidFill>
                  <a:srgbClr val="3BB041"/>
                </a:solidFill>
              </a:rPr>
              <a:t>2. </a:t>
            </a:r>
            <a:r>
              <a:rPr lang="ar-SA" b="1" dirty="0">
                <a:solidFill>
                  <a:srgbClr val="3BB041"/>
                </a:solidFill>
              </a:rPr>
              <a:t>عرض نتائج غاية 7-1-7 /استعراض الإجراءات المبكرة على أصحاب المصلحة</a:t>
            </a:r>
            <a:endParaRPr lang="en-IN" dirty="0">
              <a:solidFill>
                <a:srgbClr val="3BB041"/>
              </a:solidFill>
            </a:endParaRPr>
          </a:p>
        </p:txBody>
      </p:sp>
      <p:sp>
        <p:nvSpPr>
          <p:cNvPr id="32" name="Text Placeholder 4">
            <a:extLst>
              <a:ext uri="{FF2B5EF4-FFF2-40B4-BE49-F238E27FC236}">
                <a16:creationId xmlns:a16="http://schemas.microsoft.com/office/drawing/2014/main" id="{5109A7EC-1B30-87D9-7E03-111C6593B656}"/>
              </a:ext>
            </a:extLst>
          </p:cNvPr>
          <p:cNvSpPr txBox="1">
            <a:spLocks/>
          </p:cNvSpPr>
          <p:nvPr/>
        </p:nvSpPr>
        <p:spPr>
          <a:xfrm>
            <a:off x="3222566" y="2401251"/>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FF50082-B0EE-A3AD-9B01-510ACF15B575}"/>
              </a:ext>
            </a:extLst>
          </p:cNvPr>
          <p:cNvSpPr txBox="1"/>
          <p:nvPr/>
        </p:nvSpPr>
        <p:spPr>
          <a:xfrm>
            <a:off x="2067141" y="6237653"/>
            <a:ext cx="3303597" cy="30777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628393"/>
                </a:solidFill>
                <a:effectLst/>
                <a:uLnTx/>
                <a:uFillTx/>
                <a:latin typeface="Arial" panose="020B0604020202020204" pitchFamily="34" charset="0"/>
                <a:ea typeface="+mn-ea"/>
                <a:cs typeface="Arial" panose="020B0604020202020204" pitchFamily="34" charset="0"/>
              </a:rPr>
              <a:t>     نموذج شرائح استعراض أحداث غاية 7-1-7</a:t>
            </a:r>
          </a:p>
        </p:txBody>
      </p:sp>
      <p:sp>
        <p:nvSpPr>
          <p:cNvPr id="11" name="Text Placeholder 4">
            <a:extLst>
              <a:ext uri="{FF2B5EF4-FFF2-40B4-BE49-F238E27FC236}">
                <a16:creationId xmlns:a16="http://schemas.microsoft.com/office/drawing/2014/main" id="{050A520C-DA61-C464-5E3C-511CA49EEE0C}"/>
              </a:ext>
            </a:extLst>
          </p:cNvPr>
          <p:cNvSpPr txBox="1">
            <a:spLocks/>
          </p:cNvSpPr>
          <p:nvPr/>
        </p:nvSpPr>
        <p:spPr>
          <a:xfrm>
            <a:off x="2340230" y="1685957"/>
            <a:ext cx="9215598"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إشراك أصحاب المصلحة للاتفاق على الإجراءات المقترحة وتحديد أولوياتها</a:t>
            </a:r>
          </a:p>
        </p:txBody>
      </p:sp>
      <p:sp>
        <p:nvSpPr>
          <p:cNvPr id="5" name="Rectangle: Rounded Corners 4">
            <a:extLst>
              <a:ext uri="{FF2B5EF4-FFF2-40B4-BE49-F238E27FC236}">
                <a16:creationId xmlns:a16="http://schemas.microsoft.com/office/drawing/2014/main" id="{9FBABE62-D33E-FE1C-694B-98A3AE6D24D9}"/>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13" name="Oval 12">
            <a:extLst>
              <a:ext uri="{FF2B5EF4-FFF2-40B4-BE49-F238E27FC236}">
                <a16:creationId xmlns:a16="http://schemas.microsoft.com/office/drawing/2014/main" id="{2E98671A-0833-938A-E27B-638BE81EA325}"/>
              </a:ext>
            </a:extLst>
          </p:cNvPr>
          <p:cNvSpPr/>
          <p:nvPr/>
        </p:nvSpPr>
        <p:spPr>
          <a:xfrm>
            <a:off x="10931740"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B96D06D-C404-6502-F945-21A1DEF30740}"/>
              </a:ext>
            </a:extLst>
          </p:cNvPr>
          <p:cNvPicPr>
            <a:picLocks noChangeAspect="1"/>
          </p:cNvPicPr>
          <p:nvPr/>
        </p:nvPicPr>
        <p:blipFill>
          <a:blip r:embed="rId3"/>
          <a:srcRect/>
          <a:stretch/>
        </p:blipFill>
        <p:spPr>
          <a:xfrm>
            <a:off x="7008529" y="2997779"/>
            <a:ext cx="3376084" cy="1882650"/>
          </a:xfrm>
          <a:prstGeom prst="rect">
            <a:avLst/>
          </a:prstGeom>
          <a:ln w="12700">
            <a:solidFill>
              <a:schemeClr val="tx2"/>
            </a:solidFill>
          </a:ln>
        </p:spPr>
      </p:pic>
      <p:pic>
        <p:nvPicPr>
          <p:cNvPr id="12" name="Picture 11">
            <a:extLst>
              <a:ext uri="{FF2B5EF4-FFF2-40B4-BE49-F238E27FC236}">
                <a16:creationId xmlns:a16="http://schemas.microsoft.com/office/drawing/2014/main" id="{425748FE-2D03-F678-94E2-BF90A65D6619}"/>
              </a:ext>
            </a:extLst>
          </p:cNvPr>
          <p:cNvPicPr>
            <a:picLocks noChangeAspect="1"/>
          </p:cNvPicPr>
          <p:nvPr/>
        </p:nvPicPr>
        <p:blipFill>
          <a:blip r:embed="rId4"/>
          <a:srcRect/>
          <a:stretch/>
        </p:blipFill>
        <p:spPr>
          <a:xfrm>
            <a:off x="4425060" y="3513020"/>
            <a:ext cx="3556000" cy="1982978"/>
          </a:xfrm>
          <a:prstGeom prst="rect">
            <a:avLst/>
          </a:prstGeom>
          <a:ln w="12700">
            <a:solidFill>
              <a:schemeClr val="tx2"/>
            </a:solidFill>
          </a:ln>
        </p:spPr>
      </p:pic>
      <p:pic>
        <p:nvPicPr>
          <p:cNvPr id="2" name="Picture 1">
            <a:extLst>
              <a:ext uri="{FF2B5EF4-FFF2-40B4-BE49-F238E27FC236}">
                <a16:creationId xmlns:a16="http://schemas.microsoft.com/office/drawing/2014/main" id="{070DD4EB-B709-098A-6D37-4481927AB82C}"/>
              </a:ext>
            </a:extLst>
          </p:cNvPr>
          <p:cNvPicPr>
            <a:picLocks noChangeAspect="1"/>
          </p:cNvPicPr>
          <p:nvPr/>
        </p:nvPicPr>
        <p:blipFill>
          <a:blip r:embed="rId5"/>
          <a:srcRect/>
          <a:stretch/>
        </p:blipFill>
        <p:spPr>
          <a:xfrm>
            <a:off x="1828634" y="4023966"/>
            <a:ext cx="3780613" cy="2132266"/>
          </a:xfrm>
          <a:prstGeom prst="rect">
            <a:avLst/>
          </a:prstGeom>
          <a:ln w="12700">
            <a:solidFill>
              <a:schemeClr val="tx2"/>
            </a:solidFill>
          </a:ln>
        </p:spPr>
      </p:pic>
    </p:spTree>
    <p:extLst>
      <p:ext uri="{BB962C8B-B14F-4D97-AF65-F5344CB8AC3E}">
        <p14:creationId xmlns:p14="http://schemas.microsoft.com/office/powerpoint/2010/main" val="7069910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1B537-CCFB-C1CD-A7D5-622E6EB250C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AB50F2-AC81-D7F0-9A34-82B7A5E4465B}"/>
              </a:ext>
            </a:extLst>
          </p:cNvPr>
          <p:cNvSpPr>
            <a:spLocks noGrp="1"/>
          </p:cNvSpPr>
          <p:nvPr>
            <p:ph type="body" sz="half" idx="10"/>
          </p:nvPr>
        </p:nvSpPr>
        <p:spPr>
          <a:xfrm>
            <a:off x="337025" y="2038883"/>
            <a:ext cx="6693029" cy="2261900"/>
          </a:xfrm>
        </p:spPr>
        <p:txBody>
          <a:bodyPr vert="horz" lIns="91440" tIns="45720" rIns="91440" bIns="45720" rtlCol="0" anchor="t">
            <a:noAutofit/>
          </a:bodyPr>
          <a:lstStyle/>
          <a:p>
            <a:pPr>
              <a:lnSpc>
                <a:spcPct val="110000"/>
              </a:lnSpc>
            </a:pPr>
            <a:r>
              <a:rPr lang="ar-001" sz="4000" dirty="0">
                <a:latin typeface="Arial"/>
                <a:cs typeface="Arial"/>
              </a:rPr>
              <a:t>من هم بعض أصحاب المصلحة الذين سيحتاجون إلى إبداء آرائهم بشأن اختيار الإجراءات؟</a:t>
            </a:r>
          </a:p>
        </p:txBody>
      </p:sp>
      <p:pic>
        <p:nvPicPr>
          <p:cNvPr id="8" name="Graphic 7">
            <a:extLst>
              <a:ext uri="{FF2B5EF4-FFF2-40B4-BE49-F238E27FC236}">
                <a16:creationId xmlns:a16="http://schemas.microsoft.com/office/drawing/2014/main" id="{D97C4455-5AAE-EEB7-2D39-558C267D9F3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44737" y="2232208"/>
            <a:ext cx="928659" cy="917898"/>
          </a:xfrm>
          <a:prstGeom prst="rect">
            <a:avLst/>
          </a:prstGeom>
        </p:spPr>
      </p:pic>
      <p:sp>
        <p:nvSpPr>
          <p:cNvPr id="10" name="Title 1">
            <a:extLst>
              <a:ext uri="{FF2B5EF4-FFF2-40B4-BE49-F238E27FC236}">
                <a16:creationId xmlns:a16="http://schemas.microsoft.com/office/drawing/2014/main" id="{362FE21D-EAA2-5EE8-3403-FF64182B0487}"/>
              </a:ext>
            </a:extLst>
          </p:cNvPr>
          <p:cNvSpPr txBox="1">
            <a:spLocks/>
          </p:cNvSpPr>
          <p:nvPr/>
        </p:nvSpPr>
        <p:spPr>
          <a:xfrm>
            <a:off x="8247905"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مناقشة</a:t>
            </a:r>
          </a:p>
        </p:txBody>
      </p:sp>
    </p:spTree>
    <p:extLst>
      <p:ext uri="{BB962C8B-B14F-4D97-AF65-F5344CB8AC3E}">
        <p14:creationId xmlns:p14="http://schemas.microsoft.com/office/powerpoint/2010/main" val="7062003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3A1C8262-0352-8079-159B-E59464E2440C}"/>
              </a:ext>
            </a:extLst>
          </p:cNvPr>
          <p:cNvSpPr txBox="1">
            <a:spLocks/>
          </p:cNvSpPr>
          <p:nvPr/>
        </p:nvSpPr>
        <p:spPr>
          <a:xfrm>
            <a:off x="2317549" y="1515723"/>
            <a:ext cx="9215598" cy="400639"/>
          </a:xfrm>
          <a:prstGeom prst="rect">
            <a:avLst/>
          </a:prstGeom>
        </p:spPr>
        <p:txBody>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ar-001" sz="2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إشراك أصحاب المصلحة للاتفاق على الإجراءات المقترحة وتحديد أولوياتها</a:t>
            </a:r>
          </a:p>
        </p:txBody>
      </p:sp>
      <p:sp>
        <p:nvSpPr>
          <p:cNvPr id="9" name="TextBox 8">
            <a:extLst>
              <a:ext uri="{FF2B5EF4-FFF2-40B4-BE49-F238E27FC236}">
                <a16:creationId xmlns:a16="http://schemas.microsoft.com/office/drawing/2014/main" id="{5E55C29E-A0BA-D770-385F-269385DDD2DE}"/>
              </a:ext>
            </a:extLst>
          </p:cNvPr>
          <p:cNvSpPr txBox="1"/>
          <p:nvPr/>
        </p:nvSpPr>
        <p:spPr>
          <a:xfrm>
            <a:off x="5437147" y="2335745"/>
            <a:ext cx="6096000" cy="707886"/>
          </a:xfrm>
          <a:prstGeom prst="rect">
            <a:avLst/>
          </a:prstGeom>
          <a:noFill/>
        </p:spPr>
        <p:txBody>
          <a:bodyPr wrap="square">
            <a:spAutoFit/>
          </a:bodyPr>
          <a:lstStyle/>
          <a:p>
            <a:r>
              <a:rPr lang="ar-SA" sz="2000" b="1" dirty="0">
                <a:solidFill>
                  <a:srgbClr val="3BB041"/>
                </a:solidFill>
              </a:rPr>
              <a:t>3</a:t>
            </a:r>
            <a:r>
              <a:rPr lang="en-IN" sz="2000" b="1" dirty="0">
                <a:solidFill>
                  <a:srgbClr val="3BB041"/>
                </a:solidFill>
              </a:rPr>
              <a:t>. </a:t>
            </a:r>
            <a:r>
              <a:rPr lang="ar-SA" sz="2000" b="1" dirty="0">
                <a:solidFill>
                  <a:srgbClr val="3BB041"/>
                </a:solidFill>
              </a:rPr>
              <a:t>الاتفاق على الإجراءات اللازمة لمعالجة العوائق</a:t>
            </a:r>
            <a:endParaRPr lang="en-IN" sz="2000" b="1" dirty="0">
              <a:solidFill>
                <a:srgbClr val="3BB041"/>
              </a:solidFill>
            </a:endParaRPr>
          </a:p>
          <a:p>
            <a:r>
              <a:rPr lang="en-IN" sz="2000" b="1" dirty="0">
                <a:solidFill>
                  <a:srgbClr val="3BB041"/>
                </a:solidFill>
              </a:rPr>
              <a:t> </a:t>
            </a:r>
          </a:p>
        </p:txBody>
      </p:sp>
      <p:sp>
        <p:nvSpPr>
          <p:cNvPr id="10" name="TextBox 9">
            <a:extLst>
              <a:ext uri="{FF2B5EF4-FFF2-40B4-BE49-F238E27FC236}">
                <a16:creationId xmlns:a16="http://schemas.microsoft.com/office/drawing/2014/main" id="{C385BC12-F898-1FC6-691A-AE082E207BB2}"/>
              </a:ext>
            </a:extLst>
          </p:cNvPr>
          <p:cNvSpPr txBox="1"/>
          <p:nvPr/>
        </p:nvSpPr>
        <p:spPr>
          <a:xfrm>
            <a:off x="6350917" y="3165412"/>
            <a:ext cx="5182230" cy="369332"/>
          </a:xfrm>
          <a:prstGeom prst="rect">
            <a:avLst/>
          </a:prstGeom>
          <a:noFill/>
        </p:spPr>
        <p:txBody>
          <a:bodyPr wrap="square">
            <a:spAutoFit/>
          </a:bodyPr>
          <a:lstStyle/>
          <a:p>
            <a:r>
              <a:rPr lang="ar-SA" b="1" dirty="0">
                <a:solidFill>
                  <a:srgbClr val="3BB041"/>
                </a:solidFill>
              </a:rPr>
              <a:t>4</a:t>
            </a:r>
            <a:r>
              <a:rPr lang="en-IN" b="1" dirty="0">
                <a:solidFill>
                  <a:srgbClr val="3BB041"/>
                </a:solidFill>
              </a:rPr>
              <a:t>. </a:t>
            </a:r>
            <a:r>
              <a:rPr lang="ar-SA" b="1" dirty="0">
                <a:solidFill>
                  <a:srgbClr val="3BB041"/>
                </a:solidFill>
              </a:rPr>
              <a:t>تحديد الهيئة المسؤولة</a:t>
            </a:r>
            <a:endParaRPr lang="en-IN" b="1" dirty="0">
              <a:solidFill>
                <a:srgbClr val="3BB041"/>
              </a:solidFill>
            </a:endParaRPr>
          </a:p>
        </p:txBody>
      </p:sp>
      <p:pic>
        <p:nvPicPr>
          <p:cNvPr id="6" name="Picture 5">
            <a:extLst>
              <a:ext uri="{FF2B5EF4-FFF2-40B4-BE49-F238E27FC236}">
                <a16:creationId xmlns:a16="http://schemas.microsoft.com/office/drawing/2014/main" id="{4144905D-0AFE-192A-CB56-044E84BDDFA3}"/>
              </a:ext>
            </a:extLst>
          </p:cNvPr>
          <p:cNvPicPr>
            <a:picLocks noChangeAspect="1"/>
          </p:cNvPicPr>
          <p:nvPr/>
        </p:nvPicPr>
        <p:blipFill>
          <a:blip r:embed="rId3"/>
          <a:srcRect/>
          <a:stretch/>
        </p:blipFill>
        <p:spPr>
          <a:xfrm>
            <a:off x="728334" y="2160807"/>
            <a:ext cx="4663115" cy="3976809"/>
          </a:xfrm>
          <a:prstGeom prst="rect">
            <a:avLst/>
          </a:prstGeom>
          <a:ln w="12700">
            <a:solidFill>
              <a:schemeClr val="bg1">
                <a:lumMod val="75000"/>
              </a:schemeClr>
            </a:solidFill>
          </a:ln>
        </p:spPr>
      </p:pic>
      <p:sp>
        <p:nvSpPr>
          <p:cNvPr id="8" name="TextBox 7">
            <a:extLst>
              <a:ext uri="{FF2B5EF4-FFF2-40B4-BE49-F238E27FC236}">
                <a16:creationId xmlns:a16="http://schemas.microsoft.com/office/drawing/2014/main" id="{68E6B6B6-7714-D13F-0ECD-312BCDD41B9C}"/>
              </a:ext>
            </a:extLst>
          </p:cNvPr>
          <p:cNvSpPr txBox="1"/>
          <p:nvPr/>
        </p:nvSpPr>
        <p:spPr>
          <a:xfrm>
            <a:off x="3425792" y="6203123"/>
            <a:ext cx="2112310" cy="307777"/>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srgbClr val="628393"/>
                </a:solidFill>
                <a:effectLst/>
                <a:uLnTx/>
                <a:uFillTx/>
                <a:latin typeface="Arial" panose="020B0604020202020204" pitchFamily="34" charset="0"/>
                <a:ea typeface="+mn-ea"/>
                <a:cs typeface="Arial" panose="020B0604020202020204" pitchFamily="34" charset="0"/>
              </a:rPr>
              <a:t> أداة تقييم غاية 7-1-7</a:t>
            </a:r>
          </a:p>
        </p:txBody>
      </p:sp>
      <p:sp>
        <p:nvSpPr>
          <p:cNvPr id="16" name="Content Placeholder 2">
            <a:extLst>
              <a:ext uri="{FF2B5EF4-FFF2-40B4-BE49-F238E27FC236}">
                <a16:creationId xmlns:a16="http://schemas.microsoft.com/office/drawing/2014/main" id="{5C6E357B-31CC-4477-969C-205EFBEB55C8}"/>
              </a:ext>
            </a:extLst>
          </p:cNvPr>
          <p:cNvSpPr txBox="1">
            <a:spLocks/>
          </p:cNvSpPr>
          <p:nvPr/>
        </p:nvSpPr>
        <p:spPr>
          <a:xfrm>
            <a:off x="6350917" y="3525816"/>
            <a:ext cx="5182230" cy="1313920"/>
          </a:xfrm>
          <a:prstGeom prst="rect">
            <a:avLst/>
          </a:prstGeom>
        </p:spPr>
        <p:txBody>
          <a:bodyPr>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من يملك صلاحية تكليف المهام؟</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من يستطيع محاسبة الناس؟</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كن دقيقًا!</a:t>
            </a:r>
          </a:p>
          <a:p>
            <a:pPr marL="228600" marR="0" lvl="0" indent="-228600" algn="r" defTabSz="914400" rtl="1"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ar-001" sz="1800" b="0" i="0" u="none" strike="noStrike" cap="none" normalizeH="0" baseline="0" noProof="0" dirty="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تأكد من حصولها على الموارد اللازمة</a:t>
            </a:r>
          </a:p>
        </p:txBody>
      </p:sp>
      <p:sp>
        <p:nvSpPr>
          <p:cNvPr id="2" name="TextBox 1">
            <a:extLst>
              <a:ext uri="{FF2B5EF4-FFF2-40B4-BE49-F238E27FC236}">
                <a16:creationId xmlns:a16="http://schemas.microsoft.com/office/drawing/2014/main" id="{D717E6A9-1806-4C59-CF58-DB3D8EF13931}"/>
              </a:ext>
            </a:extLst>
          </p:cNvPr>
          <p:cNvSpPr txBox="1"/>
          <p:nvPr/>
        </p:nvSpPr>
        <p:spPr>
          <a:xfrm>
            <a:off x="6870031" y="5440584"/>
            <a:ext cx="4663115" cy="646331"/>
          </a:xfrm>
          <a:prstGeom prst="rect">
            <a:avLst/>
          </a:prstGeom>
          <a:noFill/>
        </p:spPr>
        <p:txBody>
          <a:bodyPr wrap="square">
            <a:spAutoFit/>
          </a:bodyPr>
          <a:lstStyle/>
          <a:p>
            <a:r>
              <a:rPr lang="ar-SA" b="1" dirty="0">
                <a:solidFill>
                  <a:srgbClr val="3BB041"/>
                </a:solidFill>
              </a:rPr>
              <a:t>5</a:t>
            </a:r>
            <a:r>
              <a:rPr lang="en-IN" b="1" dirty="0">
                <a:solidFill>
                  <a:srgbClr val="3BB041"/>
                </a:solidFill>
              </a:rPr>
              <a:t>. </a:t>
            </a:r>
            <a:r>
              <a:rPr lang="ar-SA" b="1" dirty="0">
                <a:solidFill>
                  <a:srgbClr val="3BB041"/>
                </a:solidFill>
              </a:rPr>
              <a:t>تحديد التواريخ (الإجراءات الفورية) أو الفرص المستقبلية (الإجراءات طويلة الأمد)</a:t>
            </a:r>
            <a:endParaRPr lang="en-IN" b="1" dirty="0">
              <a:solidFill>
                <a:srgbClr val="3BB041"/>
              </a:solidFill>
            </a:endParaRPr>
          </a:p>
        </p:txBody>
      </p:sp>
      <p:sp>
        <p:nvSpPr>
          <p:cNvPr id="7" name="Rectangle: Rounded Corners 6">
            <a:extLst>
              <a:ext uri="{FF2B5EF4-FFF2-40B4-BE49-F238E27FC236}">
                <a16:creationId xmlns:a16="http://schemas.microsoft.com/office/drawing/2014/main" id="{06177C41-DE89-272A-6017-1FFAB2BE39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200" b="1"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13" name="Oval 12">
            <a:extLst>
              <a:ext uri="{FF2B5EF4-FFF2-40B4-BE49-F238E27FC236}">
                <a16:creationId xmlns:a16="http://schemas.microsoft.com/office/drawing/2014/main" id="{AF1EB5FB-D2AE-C735-FD09-312454BA7FD6}"/>
              </a:ext>
            </a:extLst>
          </p:cNvPr>
          <p:cNvSpPr/>
          <p:nvPr/>
        </p:nvSpPr>
        <p:spPr>
          <a:xfrm>
            <a:off x="10931740"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72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6"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541995" y="638805"/>
            <a:ext cx="2738323" cy="1079491"/>
          </a:xfrm>
        </p:spPr>
        <p:txBody>
          <a:bodyPr>
            <a:normAutofit/>
          </a:bodyPr>
          <a:lstStyle/>
          <a:p>
            <a:pPr algn="ctr"/>
            <a:r>
              <a:rPr lang="ar-001" dirty="0">
                <a:latin typeface="Arial"/>
                <a:cs typeface="Arial"/>
              </a:rPr>
              <a:t> الحصبة في الولايات المتحدة</a:t>
            </a:r>
          </a:p>
        </p:txBody>
      </p:sp>
      <p:pic>
        <p:nvPicPr>
          <p:cNvPr id="13" name="Picture 2" descr="Red blood cells and antibodies">
            <a:extLst>
              <a:ext uri="{FF2B5EF4-FFF2-40B4-BE49-F238E27FC236}">
                <a16:creationId xmlns:a16="http://schemas.microsoft.com/office/drawing/2014/main" id="{8C13D47D-FE9E-F743-2479-CA8E2609A8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3541" y="4250209"/>
            <a:ext cx="2798107" cy="18862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6C58AA57-60B6-D72F-4C9F-BB263369E1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1632" y="1994801"/>
            <a:ext cx="2790015" cy="1865415"/>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475294E8-3EFE-84DD-BBA1-F66AB645BFD9}"/>
              </a:ext>
            </a:extLst>
          </p:cNvPr>
          <p:cNvSpPr txBox="1">
            <a:spLocks/>
          </p:cNvSpPr>
          <p:nvPr/>
        </p:nvSpPr>
        <p:spPr>
          <a:xfrm>
            <a:off x="731520" y="758634"/>
            <a:ext cx="6629079" cy="5340732"/>
          </a:xfrm>
          <a:prstGeom prst="rect">
            <a:avLst/>
          </a:prstGeom>
        </p:spPr>
        <p:txBody>
          <a:bodyPr vert="horz" lIns="91440" tIns="45720" rIns="91440" bIns="45720" rtlCol="0" anchor="t">
            <a:noAutofit/>
          </a:bodyPr>
          <a:lstStyle>
            <a:lvl1pPr marL="228600" indent="-228600" algn="r" defTabSz="914400" rtl="1" eaLnBrk="1" latinLnBrk="0" hangingPunct="1">
              <a:lnSpc>
                <a:spcPct val="120000"/>
              </a:lnSpc>
              <a:spcBef>
                <a:spcPts val="1000"/>
              </a:spcBef>
              <a:buClr>
                <a:srgbClr val="3BB042"/>
              </a:buClr>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Clr>
                <a:srgbClr val="3BB042"/>
              </a:buClr>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Clr>
                <a:srgbClr val="3BB042"/>
              </a:buClr>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618393"/>
                </a:solidFill>
                <a:effectLst/>
                <a:uLnTx/>
                <a:uFillTx/>
                <a:latin typeface="Arial"/>
                <a:ea typeface="+mn-ea"/>
                <a:cs typeface="Arial"/>
              </a:rPr>
              <a:t>لم يكن لدى إدارة الصحة المحلية رقم الهاتف المناسب في المطار لطلب قوائم ركاب الرحلات، ما أدى إلى تأخير تحقيقها في تفشي الحصبة لعدة أيام. </a:t>
            </a:r>
          </a:p>
          <a:p>
            <a:pPr marL="0" marR="0" lvl="0" indent="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18393"/>
                </a:solidFill>
                <a:effectLst/>
                <a:uLnTx/>
                <a:uFillTx/>
                <a:latin typeface="Arial"/>
                <a:ea typeface="+mn-ea"/>
                <a:cs typeface="Arial"/>
              </a:rPr>
              <a:t>العائق</a:t>
            </a:r>
            <a:r>
              <a:rPr lang="ar-001" sz="2000" dirty="0">
                <a:solidFill>
                  <a:srgbClr val="618393"/>
                </a:solidFill>
                <a:latin typeface="Arial"/>
                <a:ea typeface="+mn-ea"/>
                <a:cs typeface="Arial"/>
              </a:rPr>
              <a:t> الرئيسي</a:t>
            </a:r>
            <a:r>
              <a:rPr kumimoji="0" lang="ar-001" sz="2000" b="1" i="0" u="none" strike="noStrike" cap="none" normalizeH="0" baseline="0" noProof="0" dirty="0">
                <a:ln>
                  <a:noFill/>
                </a:ln>
                <a:solidFill>
                  <a:srgbClr val="618393"/>
                </a:solidFill>
                <a:effectLst/>
                <a:uLnTx/>
                <a:uFillTx/>
                <a:latin typeface="Arial"/>
                <a:ea typeface="+mn-ea"/>
                <a:cs typeface="Arial"/>
              </a:rPr>
              <a:t>: رقم</a:t>
            </a:r>
            <a:r>
              <a:rPr lang="ar-001" sz="2000" dirty="0">
                <a:solidFill>
                  <a:srgbClr val="618393"/>
                </a:solidFill>
                <a:latin typeface="Arial"/>
                <a:cs typeface="Arial"/>
              </a:rPr>
              <a:t> الهاتف</a:t>
            </a:r>
            <a:r>
              <a:rPr kumimoji="0" lang="ar-001" sz="2000" b="1" i="0" u="none" strike="noStrike" cap="none" normalizeH="0" baseline="0" noProof="0" dirty="0">
                <a:ln>
                  <a:noFill/>
                </a:ln>
                <a:solidFill>
                  <a:srgbClr val="618393"/>
                </a:solidFill>
                <a:effectLst/>
                <a:uLnTx/>
                <a:uFillTx/>
                <a:latin typeface="Arial"/>
                <a:ea typeface="+mn-ea"/>
                <a:cs typeface="Arial"/>
              </a:rPr>
              <a:t> المفقود</a:t>
            </a:r>
          </a:p>
          <a:p>
            <a:pPr marL="228600" marR="0" lvl="0" indent="-22860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618393"/>
                </a:solidFill>
                <a:effectLst/>
                <a:uLnTx/>
                <a:uFillTx/>
                <a:latin typeface="Arial"/>
                <a:ea typeface="+mn-ea"/>
                <a:cs typeface="Arial"/>
              </a:rPr>
              <a:t>بعد إجرائهم استعراض 7-1-7، اتصلوا بالمطار للحصول على رقم الهاتف المناسب.</a:t>
            </a:r>
          </a:p>
          <a:p>
            <a:pPr marL="0" marR="0" lvl="0" indent="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18393"/>
                </a:solidFill>
                <a:effectLst/>
                <a:uLnTx/>
                <a:uFillTx/>
                <a:latin typeface="Arial"/>
                <a:ea typeface="+mn-ea"/>
                <a:cs typeface="Arial"/>
              </a:rPr>
              <a:t> الإجراء الفوري :  الاتصال</a:t>
            </a:r>
            <a:r>
              <a:rPr lang="ar-001" sz="2000" dirty="0">
                <a:solidFill>
                  <a:srgbClr val="618393"/>
                </a:solidFill>
                <a:latin typeface="Arial"/>
                <a:cs typeface="Arial"/>
              </a:rPr>
              <a:t> بالمطار</a:t>
            </a:r>
          </a:p>
          <a:p>
            <a:pPr marL="228600" marR="0" lvl="0" indent="-22860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ar-001" sz="2000" b="0" i="0" u="none" strike="noStrike" cap="none" normalizeH="0" baseline="0" noProof="0" dirty="0">
                <a:ln>
                  <a:noFill/>
                </a:ln>
                <a:solidFill>
                  <a:srgbClr val="618393"/>
                </a:solidFill>
                <a:effectLst/>
                <a:uLnTx/>
                <a:uFillTx/>
                <a:latin typeface="Arial"/>
                <a:ea typeface="+mn-ea"/>
                <a:cs typeface="Arial"/>
              </a:rPr>
              <a:t>خلال تفشي مرض جدري القردة بعد شهرين، تمكنت إدارة الصحة من طلب واستلام قائمة ركاب الرحلة في أقل من يوم واحد.</a:t>
            </a:r>
          </a:p>
          <a:p>
            <a:pPr marL="0" marR="0" lvl="0" indent="0" algn="r" defTabSz="914400" rtl="1"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ar-001" sz="2000" b="1" i="0" u="none" strike="noStrike" cap="none" normalizeH="0" baseline="0" noProof="0" dirty="0">
                <a:ln>
                  <a:noFill/>
                </a:ln>
                <a:solidFill>
                  <a:srgbClr val="618393"/>
                </a:solidFill>
                <a:effectLst/>
                <a:uLnTx/>
                <a:uFillTx/>
                <a:latin typeface="Arial"/>
                <a:ea typeface="+mn-ea"/>
                <a:cs typeface="Arial"/>
              </a:rPr>
              <a:t>التأثير: تحقيق سريع خلال تفشي المرض التالي</a:t>
            </a:r>
          </a:p>
          <a:p>
            <a:pPr marL="0" marR="0" lvl="0" indent="0" algn="ctr"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endParaRPr kumimoji="0" lang="en-US" sz="2000" b="1" i="1" u="none" strike="noStrike" kern="1200" cap="none" spc="0" normalizeH="0" baseline="0" noProof="0" dirty="0">
              <a:ln>
                <a:noFill/>
              </a:ln>
              <a:solidFill>
                <a:srgbClr val="384D56"/>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121782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569354" y="1345001"/>
            <a:ext cx="6693029" cy="4168631"/>
          </a:xfrm>
        </p:spPr>
        <p:txBody>
          <a:bodyPr vert="horz" lIns="91440" tIns="45720" rIns="91440" bIns="45720" rtlCol="0" anchor="t">
            <a:noAutofit/>
          </a:bodyPr>
          <a:lstStyle/>
          <a:p>
            <a:r>
              <a:rPr lang="ar-001" sz="4000" dirty="0">
                <a:latin typeface="Arial"/>
                <a:cs typeface="Arial"/>
              </a:rPr>
              <a:t> ما الإستراتيجيات التي تعتقدون أنها ستساعد على ضمان حصول الإجراءات المقترحة على الدعم اللازم لتخصيص الموارد وتنفيذها؟</a:t>
            </a:r>
          </a:p>
        </p:txBody>
      </p:sp>
      <p:pic>
        <p:nvPicPr>
          <p:cNvPr id="8" name="Graphic 7">
            <a:extLst>
              <a:ext uri="{FF2B5EF4-FFF2-40B4-BE49-F238E27FC236}">
                <a16:creationId xmlns:a16="http://schemas.microsoft.com/office/drawing/2014/main" id="{1D98AB28-5280-5E10-24F0-E0D8F35F499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72964" y="2232208"/>
            <a:ext cx="928659" cy="917898"/>
          </a:xfrm>
          <a:prstGeom prst="rect">
            <a:avLst/>
          </a:prstGeom>
        </p:spPr>
      </p:pic>
      <p:sp>
        <p:nvSpPr>
          <p:cNvPr id="10" name="Title 1">
            <a:extLst>
              <a:ext uri="{FF2B5EF4-FFF2-40B4-BE49-F238E27FC236}">
                <a16:creationId xmlns:a16="http://schemas.microsoft.com/office/drawing/2014/main" id="{0F85EC3B-792E-7565-A9BD-CB68FD5D3733}"/>
              </a:ext>
            </a:extLst>
          </p:cNvPr>
          <p:cNvSpPr txBox="1">
            <a:spLocks/>
          </p:cNvSpPr>
          <p:nvPr/>
        </p:nvSpPr>
        <p:spPr>
          <a:xfrm>
            <a:off x="8276132"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dirty="0">
                <a:latin typeface="Arial"/>
                <a:cs typeface="Arial"/>
              </a:rPr>
              <a:t>مناقشة</a:t>
            </a:r>
          </a:p>
        </p:txBody>
      </p:sp>
    </p:spTree>
    <p:extLst>
      <p:ext uri="{BB962C8B-B14F-4D97-AF65-F5344CB8AC3E}">
        <p14:creationId xmlns:p14="http://schemas.microsoft.com/office/powerpoint/2010/main" val="22064399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1653284" y="3043056"/>
            <a:ext cx="9703980" cy="1422952"/>
          </a:xfrm>
        </p:spPr>
        <p:txBody>
          <a:bodyPr/>
          <a:lstStyle/>
          <a:p>
            <a:r>
              <a:rPr lang="ar-001" sz="4000" dirty="0">
                <a:latin typeface="Arial"/>
                <a:cs typeface="Arial"/>
              </a:rPr>
              <a:t> تطبيق غاية 7-1-7 على بياناتك الخاصة</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1511044" y="4438357"/>
            <a:ext cx="9703980" cy="931688"/>
          </a:xfrm>
        </p:spPr>
        <p:txBody>
          <a:bodyPr/>
          <a:lstStyle/>
          <a:p>
            <a:r>
              <a:rPr lang="ar-001" sz="3000"/>
              <a:t>نشاط</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01395"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912305" y="1250390"/>
            <a:ext cx="10885931" cy="4351338"/>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lvl="0">
              <a:defRPr/>
            </a:pPr>
            <a:r>
              <a:rPr lang="ar-SA" sz="2400" dirty="0">
                <a:solidFill>
                  <a:srgbClr val="618393"/>
                </a:solidFill>
              </a:rPr>
              <a:t>يساعدك هذا النشاط على التدرب على تطبيق غاية 7-1-7 على تفشي مرض في العالم الحقيقي</a:t>
            </a:r>
            <a:r>
              <a:rPr lang="en-IN" sz="2400" dirty="0">
                <a:solidFill>
                  <a:srgbClr val="618393"/>
                </a:solidFill>
              </a:rPr>
              <a:t>. </a:t>
            </a:r>
            <a:br>
              <a:rPr lang="ar-001" sz="2400" b="1" i="0" u="none" strike="noStrike" cap="none" normalizeH="0" baseline="0" noProof="0" dirty="0">
                <a:ln>
                  <a:noFill/>
                </a:ln>
                <a:solidFill>
                  <a:srgbClr val="618393"/>
                </a:solidFill>
                <a:effectLst/>
                <a:uLnTx/>
                <a:uFillTx/>
                <a:latin typeface="Arial" panose="020B0604020202020204" pitchFamily="34" charset="0"/>
                <a:ea typeface="+mn-ea"/>
                <a:cs typeface="Arial"/>
              </a:rPr>
            </a:br>
            <a:endParaRPr lang="ar-001" sz="2400" b="1" i="0" u="none" strike="noStrike" cap="none" normalizeH="0" baseline="0" noProof="0" dirty="0">
              <a:ln>
                <a:noFill/>
              </a:ln>
              <a:solidFill>
                <a:srgbClr val="618393"/>
              </a:solidFill>
              <a:effectLst/>
              <a:uLnTx/>
              <a:uFillTx/>
              <a:latin typeface="Arial" panose="020B0604020202020204" pitchFamily="34" charset="0"/>
              <a:ea typeface="+mn-ea"/>
              <a:cs typeface="Arial"/>
            </a:endParaRPr>
          </a:p>
          <a:p>
            <a:pPr marL="187325" lvl="1">
              <a:defRPr/>
            </a:pPr>
            <a:r>
              <a:rPr lang="ar-SA" sz="2000" b="1" dirty="0"/>
              <a:t>سيستخدم المشاركون معلومات التوقيت عن تفشي مرض و"نموذج شرائح استعراض أحداث غاية 7-1-7" من أجل:</a:t>
            </a:r>
            <a:br>
              <a:rPr lang="ar-001" sz="2000" b="1" i="0" u="none" strike="noStrike" cap="none" normalizeH="0" baseline="0" noProof="0" dirty="0">
                <a:ln>
                  <a:noFill/>
                </a:ln>
                <a:effectLst/>
                <a:uLnTx/>
                <a:uFillTx/>
                <a:latin typeface="Arial" panose="020B0604020202020204" pitchFamily="34" charset="0"/>
                <a:ea typeface="+mn-ea"/>
                <a:cs typeface="Arial"/>
              </a:rPr>
            </a:br>
            <a:endParaRPr lang="ar-001" sz="2000" b="1" i="0" u="none" strike="noStrike" cap="none" normalizeH="0" baseline="0" noProof="0" dirty="0">
              <a:ln>
                <a:noFill/>
              </a:ln>
              <a:effectLst/>
              <a:uLnTx/>
              <a:uFillTx/>
              <a:latin typeface="Arial" panose="020B0604020202020204" pitchFamily="34" charset="0"/>
              <a:ea typeface="+mn-ea"/>
              <a:cs typeface="Arial"/>
            </a:endParaRPr>
          </a:p>
          <a:p>
            <a:pPr marL="457200" indent="-457200">
              <a:buFont typeface="+mj-lt"/>
              <a:buAutoNum type="arabicPeriod"/>
            </a:pPr>
            <a:r>
              <a:rPr lang="ar-SA" sz="1900" b="0" dirty="0">
                <a:solidFill>
                  <a:srgbClr val="384D56"/>
                </a:solidFill>
              </a:rPr>
              <a:t>تحديد وتسجيل تواريخ المحطات الرئيسية لغاية 7-1-7 وحساب أداء غاية 7-1-7</a:t>
            </a:r>
            <a:endParaRPr lang="en-IN" sz="1900" b="0" dirty="0">
              <a:solidFill>
                <a:srgbClr val="384D56"/>
              </a:solidFill>
            </a:endParaRPr>
          </a:p>
          <a:p>
            <a:pPr marL="457200" indent="-457200">
              <a:buFont typeface="+mj-lt"/>
              <a:buAutoNum type="arabicPeriod"/>
            </a:pPr>
            <a:r>
              <a:rPr lang="ar-SA" sz="1900" b="0" dirty="0">
                <a:solidFill>
                  <a:srgbClr val="384D56"/>
                </a:solidFill>
              </a:rPr>
              <a:t>تحديد العوائق والعوامل الممكّنة المحددة والقابلة لاتخاذ إجراءات بشأنها والتي تركز على المستوى النظامي وتحدد الأسباب الجذرية.</a:t>
            </a:r>
            <a:endParaRPr lang="en-IN" sz="1900" b="0" dirty="0">
              <a:solidFill>
                <a:srgbClr val="384D56"/>
              </a:solidFill>
            </a:endParaRPr>
          </a:p>
          <a:p>
            <a:pPr marL="457200" indent="-457200">
              <a:buFont typeface="+mj-lt"/>
              <a:buAutoNum type="arabicPeriod"/>
            </a:pPr>
            <a:r>
              <a:rPr lang="ar-SA" sz="1900" b="0" dirty="0">
                <a:solidFill>
                  <a:srgbClr val="384D56"/>
                </a:solidFill>
              </a:rPr>
              <a:t>تحديد إجراءات تلبي معايير </a:t>
            </a:r>
            <a:r>
              <a:rPr lang="en-IN" sz="1900" b="0" dirty="0">
                <a:solidFill>
                  <a:srgbClr val="384D56"/>
                </a:solidFill>
              </a:rPr>
              <a:t>SMART</a:t>
            </a:r>
            <a:r>
              <a:rPr lang="ar-SA" sz="1900" b="0" dirty="0">
                <a:solidFill>
                  <a:srgbClr val="384D56"/>
                </a:solidFill>
              </a:rPr>
              <a:t> (محددة وقابلة للقياس وقابلة للتحقيق وذات صلة ومحددة زمنيًا) فورية وطويلة الأمد</a:t>
            </a:r>
            <a:br>
              <a:rPr lang="en-IN" sz="1900" b="0" dirty="0">
                <a:solidFill>
                  <a:srgbClr val="384D56"/>
                </a:solidFill>
              </a:rPr>
            </a:br>
            <a:endParaRPr lang="en-IN" sz="1900" b="0" dirty="0">
              <a:solidFill>
                <a:srgbClr val="384D56"/>
              </a:solidFill>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endParaRPr kumimoji="0" lang="ar-001" sz="1900" i="0" u="none" strike="noStrike" cap="none" normalizeH="0" baseline="0" noProof="0" dirty="0">
              <a:ln>
                <a:noFill/>
              </a:ln>
              <a:solidFill>
                <a:srgbClr val="384D56"/>
              </a:solidFill>
              <a:effectLst/>
              <a:uLnTx/>
              <a:uFillTx/>
              <a:latin typeface="Arial"/>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1808779"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الأهداف</a:t>
            </a:r>
          </a:p>
        </p:txBody>
      </p:sp>
      <p:sp>
        <p:nvSpPr>
          <p:cNvPr id="7" name="TextBox 6">
            <a:extLst>
              <a:ext uri="{FF2B5EF4-FFF2-40B4-BE49-F238E27FC236}">
                <a16:creationId xmlns:a16="http://schemas.microsoft.com/office/drawing/2014/main" id="{D94CED3A-9301-A925-B82F-FB262148456F}"/>
              </a:ext>
            </a:extLst>
          </p:cNvPr>
          <p:cNvSpPr txBox="1"/>
          <p:nvPr/>
        </p:nvSpPr>
        <p:spPr>
          <a:xfrm>
            <a:off x="3773134" y="5451926"/>
            <a:ext cx="8025102" cy="394147"/>
          </a:xfrm>
          <a:prstGeom prst="rect">
            <a:avLst/>
          </a:prstGeom>
          <a:noFill/>
        </p:spPr>
        <p:txBody>
          <a:bodyPr wrap="square">
            <a:spAutoFit/>
          </a:bodyPr>
          <a:lstStyle/>
          <a:p>
            <a:pPr marL="17145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1" i="0" u="none" strike="noStrike" cap="none" normalizeH="0" baseline="0" noProof="0" dirty="0">
                <a:ln>
                  <a:noFill/>
                </a:ln>
                <a:solidFill>
                  <a:schemeClr val="tx2"/>
                </a:solidFill>
                <a:effectLst/>
                <a:uLnTx/>
                <a:uFillTx/>
                <a:latin typeface="Arial"/>
                <a:ea typeface="+mn-ea"/>
                <a:cs typeface="Arial"/>
              </a:rPr>
              <a:t>* ملاحظة: لا يوجد مُيسِّرون معينون للمجموعة</a:t>
            </a:r>
            <a:r>
              <a:rPr lang="ar-001" b="1" dirty="0">
                <a:solidFill>
                  <a:schemeClr val="tx2"/>
                </a:solidFill>
                <a:latin typeface="Arial"/>
                <a:ea typeface="+mn-ea"/>
                <a:cs typeface="Arial"/>
              </a:rPr>
              <a:t> في هذا النشاط</a:t>
            </a:r>
          </a:p>
        </p:txBody>
      </p:sp>
    </p:spTree>
    <p:extLst>
      <p:ext uri="{BB962C8B-B14F-4D97-AF65-F5344CB8AC3E}">
        <p14:creationId xmlns:p14="http://schemas.microsoft.com/office/powerpoint/2010/main" val="277783460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4290522502"/>
              </p:ext>
            </p:extLst>
          </p:nvPr>
        </p:nvGraphicFramePr>
        <p:xfrm>
          <a:off x="2728720" y="1299468"/>
          <a:ext cx="8961444" cy="4711588"/>
        </p:xfrm>
        <a:graphic>
          <a:graphicData uri="http://schemas.openxmlformats.org/drawingml/2006/table">
            <a:tbl>
              <a:tblPr rtl="1" firstRow="1" firstCol="1" bandRow="1">
                <a:tableStyleId>{B301B821-A1FF-4177-AEE7-76D212191A09}</a:tableStyleId>
              </a:tblPr>
              <a:tblGrid>
                <a:gridCol w="747675">
                  <a:extLst>
                    <a:ext uri="{9D8B030D-6E8A-4147-A177-3AD203B41FA5}">
                      <a16:colId xmlns:a16="http://schemas.microsoft.com/office/drawing/2014/main" val="1249902058"/>
                    </a:ext>
                  </a:extLst>
                </a:gridCol>
                <a:gridCol w="3676880">
                  <a:extLst>
                    <a:ext uri="{9D8B030D-6E8A-4147-A177-3AD203B41FA5}">
                      <a16:colId xmlns:a16="http://schemas.microsoft.com/office/drawing/2014/main" val="938744880"/>
                    </a:ext>
                  </a:extLst>
                </a:gridCol>
                <a:gridCol w="2362319">
                  <a:extLst>
                    <a:ext uri="{9D8B030D-6E8A-4147-A177-3AD203B41FA5}">
                      <a16:colId xmlns:a16="http://schemas.microsoft.com/office/drawing/2014/main" val="1250547073"/>
                    </a:ext>
                  </a:extLst>
                </a:gridCol>
                <a:gridCol w="2174570">
                  <a:extLst>
                    <a:ext uri="{9D8B030D-6E8A-4147-A177-3AD203B41FA5}">
                      <a16:colId xmlns:a16="http://schemas.microsoft.com/office/drawing/2014/main" val="3984908602"/>
                    </a:ext>
                  </a:extLst>
                </a:gridCol>
              </a:tblGrid>
              <a:tr h="917966">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r" rtl="1">
                        <a:lnSpc>
                          <a:spcPct val="115000"/>
                        </a:lnSpc>
                        <a:spcBef>
                          <a:spcPts val="0"/>
                        </a:spcBef>
                        <a:spcAft>
                          <a:spcPts val="100"/>
                        </a:spcAft>
                      </a:pPr>
                      <a:endParaRPr lang="en-US" sz="2400" dirty="0">
                        <a:effectLst/>
                      </a:endParaRP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ar-001" sz="2400" dirty="0">
                          <a:effectLst/>
                        </a:rPr>
                        <a:t> الخطوة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الموقع</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400">
                          <a:effectLst/>
                        </a:rPr>
                        <a:t>المدة</a:t>
                      </a:r>
                    </a:p>
                  </a:txBody>
                  <a:tcPr marL="68580" marR="68580" marT="0" marB="0" anchor="ctr"/>
                </a:tc>
                <a:extLst>
                  <a:ext uri="{0D108BD9-81ED-4DB2-BD59-A6C34878D82A}">
                    <a16:rowId xmlns:a16="http://schemas.microsoft.com/office/drawing/2014/main" val="4000264268"/>
                  </a:ext>
                </a:extLst>
              </a:tr>
              <a:tr h="643694">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 1</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rPr>
                        <a:t>نظرة عامة على النشاط</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الجلسة العامة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dirty="0">
                          <a:solidFill>
                            <a:srgbClr val="384D56"/>
                          </a:solidFill>
                          <a:effectLst/>
                        </a:rPr>
                        <a:t> </a:t>
                      </a:r>
                      <a:r>
                        <a:rPr lang="ar-001" sz="2000" dirty="0">
                          <a:solidFill>
                            <a:srgbClr val="384D56"/>
                          </a:solidFill>
                          <a:effectLst/>
                        </a:rPr>
                        <a:t>5 دقائق</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2</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rPr>
                        <a:t>تعريفات شخصية موجزة + اختيار حالة التفشي</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algn="ctr" rtl="1"/>
                      <a:r>
                        <a:rPr lang="ar-SA" sz="1800" kern="1200" dirty="0">
                          <a:solidFill>
                            <a:schemeClr val="dk1"/>
                          </a:solidFill>
                          <a:effectLst/>
                          <a:latin typeface="Arial" panose="020B0604020202020204"/>
                          <a:ea typeface="+mn-ea"/>
                          <a:cs typeface="+mn-cs"/>
                        </a:rPr>
                        <a:t>حوالي 10 دقائق</a:t>
                      </a:r>
                      <a:endParaRPr lang="en-IN" sz="1800" kern="1200" dirty="0">
                        <a:solidFill>
                          <a:schemeClr val="dk1"/>
                        </a:solidFill>
                        <a:effectLst/>
                        <a:latin typeface="Arial" panose="020B0604020202020204"/>
                        <a:ea typeface="+mn-ea"/>
                        <a:cs typeface="+mn-cs"/>
                      </a:endParaRPr>
                    </a:p>
                  </a:txBody>
                  <a:tcPr marL="68580" marR="68580" marT="0" marB="0" anchor="ctr"/>
                </a:tc>
                <a:extLst>
                  <a:ext uri="{0D108BD9-81ED-4DB2-BD59-A6C34878D82A}">
                    <a16:rowId xmlns:a16="http://schemas.microsoft.com/office/drawing/2014/main" val="641549739"/>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rPr>
                        <a:t>3</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rPr>
                        <a:t>إدخال بيانات التوقيت في "نموذج شرائح استعراض أحداث غاية 7-1-7"</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rPr>
                        <a:t>حوالي 20‏</a:t>
                      </a:r>
                      <a:r>
                        <a:rPr lang="en-US" sz="2000" dirty="0">
                          <a:solidFill>
                            <a:srgbClr val="384D56"/>
                          </a:solidFill>
                          <a:effectLst/>
                        </a:rPr>
                        <a:t>‎</a:t>
                      </a:r>
                      <a:r>
                        <a:rPr lang="ar-001" sz="2000" dirty="0">
                          <a:solidFill>
                            <a:srgbClr val="384D56"/>
                          </a:solidFill>
                          <a:effectLst/>
                        </a:rPr>
                        <a:t> دقيقة</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تحديد العوائق والعوامل الممكّنة</a:t>
                      </a:r>
                    </a:p>
                  </a:txBody>
                  <a:tcPr marL="68580" marR="68580" marT="0" marB="0" anchor="ct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مجموعة صغيرة</a:t>
                      </a:r>
                    </a:p>
                  </a:txBody>
                  <a:tcPr marL="68580" marR="68580" marT="0" marB="0" anchor="ct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حوالي 30‏</a:t>
                      </a:r>
                      <a:r>
                        <a:rPr lang="en-US" sz="2000" dirty="0">
                          <a:solidFill>
                            <a:srgbClr val="384D56"/>
                          </a:solidFill>
                          <a:effectLst/>
                          <a:latin typeface="Arial" panose="020B0604020202020204" pitchFamily="34" charset="0"/>
                          <a:cs typeface="Arial" panose="020B0604020202020204" pitchFamily="34" charset="0"/>
                        </a:rPr>
                        <a:t>‎</a:t>
                      </a:r>
                      <a:r>
                        <a:rPr lang="ar-001" sz="2000" dirty="0">
                          <a:solidFill>
                            <a:srgbClr val="384D56"/>
                          </a:solidFill>
                          <a:effectLst/>
                          <a:latin typeface="Arial" panose="020B0604020202020204" pitchFamily="34" charset="0"/>
                          <a:cs typeface="Arial" panose="020B0604020202020204" pitchFamily="34" charset="0"/>
                        </a:rPr>
                        <a:t> دقيقة</a:t>
                      </a:r>
                    </a:p>
                  </a:txBody>
                  <a:tcPr marL="68580" marR="68580" marT="0" marB="0" anchor="ctr"/>
                </a:tc>
                <a:extLst>
                  <a:ext uri="{0D108BD9-81ED-4DB2-BD59-A6C34878D82A}">
                    <a16:rowId xmlns:a16="http://schemas.microsoft.com/office/drawing/2014/main" val="83718832"/>
                  </a:ext>
                </a:extLst>
              </a:tr>
              <a:tr h="787482">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r">
                        <a:lnSpc>
                          <a:spcPct val="115000"/>
                        </a:lnSpc>
                        <a:spcBef>
                          <a:spcPts val="0"/>
                        </a:spcBef>
                        <a:spcAft>
                          <a:spcPts val="100"/>
                        </a:spcAft>
                      </a:pPr>
                      <a:r>
                        <a:rPr lang="ar-001" sz="2000">
                          <a:solidFill>
                            <a:srgbClr val="384D56"/>
                          </a:solidFill>
                          <a:effectLst/>
                          <a:latin typeface="Arial" panose="020B0604020202020204" pitchFamily="34" charset="0"/>
                          <a:cs typeface="Arial" panose="020B0604020202020204" pitchFamily="34" charset="0"/>
                        </a:rPr>
                        <a:t>تحديد الإجراءات الفورية وطويلة الأمد</a:t>
                      </a:r>
                    </a:p>
                  </a:txBody>
                  <a:tcPr marL="68580" marR="68580" marT="0" marB="0" anchor="ctr">
                    <a:solidFill>
                      <a:schemeClr val="bg2"/>
                    </a:solidFill>
                  </a:tcPr>
                </a:tc>
                <a:tc>
                  <a:txBody>
                    <a:bodyPr/>
                    <a:lstStyle>
                      <a:lvl1pPr marL="0" algn="r" defTabSz="914400" rtl="1" eaLnBrk="1" latinLnBrk="0" hangingPunct="1">
                        <a:defRPr sz="1800" b="1" kern="1200">
                          <a:solidFill>
                            <a:schemeClr val="lt1"/>
                          </a:solidFill>
                          <a:latin typeface="Arial" panose="020B0604020202020204"/>
                        </a:defRPr>
                      </a:lvl1pPr>
                      <a:lvl2pPr marL="457200" algn="r" defTabSz="914400" rtl="1" eaLnBrk="1" latinLnBrk="0" hangingPunct="1">
                        <a:defRPr sz="1800" b="1" kern="1200">
                          <a:solidFill>
                            <a:schemeClr val="lt1"/>
                          </a:solidFill>
                          <a:latin typeface="Arial" panose="020B0604020202020204"/>
                        </a:defRPr>
                      </a:lvl2pPr>
                      <a:lvl3pPr marL="914400" algn="r" defTabSz="914400" rtl="1" eaLnBrk="1" latinLnBrk="0" hangingPunct="1">
                        <a:defRPr sz="1800" b="1" kern="1200">
                          <a:solidFill>
                            <a:schemeClr val="lt1"/>
                          </a:solidFill>
                          <a:latin typeface="Arial" panose="020B0604020202020204"/>
                        </a:defRPr>
                      </a:lvl3pPr>
                      <a:lvl4pPr marL="1371600" algn="r" defTabSz="914400" rtl="1" eaLnBrk="1" latinLnBrk="0" hangingPunct="1">
                        <a:defRPr sz="1800" b="1" kern="1200">
                          <a:solidFill>
                            <a:schemeClr val="lt1"/>
                          </a:solidFill>
                          <a:latin typeface="Arial" panose="020B0604020202020204"/>
                        </a:defRPr>
                      </a:lvl4pPr>
                      <a:lvl5pPr marL="1828800" algn="r" defTabSz="914400" rtl="1" eaLnBrk="1" latinLnBrk="0" hangingPunct="1">
                        <a:defRPr sz="1800" b="1" kern="1200">
                          <a:solidFill>
                            <a:schemeClr val="lt1"/>
                          </a:solidFill>
                          <a:latin typeface="Arial" panose="020B0604020202020204"/>
                        </a:defRPr>
                      </a:lvl5pPr>
                      <a:lvl6pPr marL="2286000" algn="r" defTabSz="914400" rtl="1" eaLnBrk="1" latinLnBrk="0" hangingPunct="1">
                        <a:defRPr sz="1800" b="1" kern="1200">
                          <a:solidFill>
                            <a:schemeClr val="lt1"/>
                          </a:solidFill>
                          <a:latin typeface="Arial" panose="020B0604020202020204"/>
                        </a:defRPr>
                      </a:lvl6pPr>
                      <a:lvl7pPr marL="2743200" algn="r" defTabSz="914400" rtl="1" eaLnBrk="1" latinLnBrk="0" hangingPunct="1">
                        <a:defRPr sz="1800" b="1" kern="1200">
                          <a:solidFill>
                            <a:schemeClr val="lt1"/>
                          </a:solidFill>
                          <a:latin typeface="Arial" panose="020B0604020202020204"/>
                        </a:defRPr>
                      </a:lvl7pPr>
                      <a:lvl8pPr marL="3200400" algn="r" defTabSz="914400" rtl="1" eaLnBrk="1" latinLnBrk="0" hangingPunct="1">
                        <a:defRPr sz="1800" b="1" kern="1200">
                          <a:solidFill>
                            <a:schemeClr val="lt1"/>
                          </a:solidFill>
                          <a:latin typeface="Arial" panose="020B0604020202020204"/>
                        </a:defRPr>
                      </a:lvl8pPr>
                      <a:lvl9pPr marL="3657600" algn="r" defTabSz="914400" rtl="1" eaLnBrk="1" latinLnBrk="0" hangingPunct="1">
                        <a:defRPr sz="1800" b="1" kern="1200">
                          <a:solidFill>
                            <a:schemeClr val="lt1"/>
                          </a:solidFill>
                          <a:latin typeface="Arial" panose="020B0604020202020204"/>
                        </a:defRPr>
                      </a:lvl9pPr>
                    </a:lstStyle>
                    <a:p>
                      <a:pPr marL="0" marR="0" lvl="0" indent="0" algn="ctr" defTabSz="914400" rtl="1" eaLnBrk="1" fontAlgn="auto" latinLnBrk="0" hangingPunct="1">
                        <a:lnSpc>
                          <a:spcPct val="115000"/>
                        </a:lnSpc>
                        <a:spcBef>
                          <a:spcPts val="0"/>
                        </a:spcBef>
                        <a:spcAft>
                          <a:spcPts val="100"/>
                        </a:spcAft>
                        <a:buClrTx/>
                        <a:buSzTx/>
                        <a:buFontTx/>
                        <a:buNone/>
                        <a:tabLst/>
                        <a:defRPr/>
                      </a:pPr>
                      <a:r>
                        <a:rPr kumimoji="0" lang="ar-001" sz="2000" u="none" strike="noStrike" cap="none" normalizeH="0" baseline="0" noProof="0">
                          <a:ln>
                            <a:noFill/>
                          </a:ln>
                          <a:solidFill>
                            <a:srgbClr val="384D56"/>
                          </a:solidFill>
                          <a:effectLst/>
                          <a:uLnTx/>
                          <a:uFillTx/>
                          <a:latin typeface="Arial" panose="020B0604020202020204" pitchFamily="34" charset="0"/>
                          <a:cs typeface="Arial" panose="020B0604020202020204" pitchFamily="34" charset="0"/>
                        </a:rPr>
                        <a:t>مجموعة صغيرة</a:t>
                      </a:r>
                    </a:p>
                  </a:txBody>
                  <a:tcPr marL="68580" marR="68580" marT="0" marB="0" anchor="ctr">
                    <a:solidFill>
                      <a:schemeClr val="bg2"/>
                    </a:solidFill>
                  </a:tcPr>
                </a:tc>
                <a:tc>
                  <a:txBody>
                    <a:bodyPr/>
                    <a:lstStyle>
                      <a:lvl1pPr marL="0" algn="r" defTabSz="914400" rtl="1" eaLnBrk="1" latinLnBrk="0" hangingPunct="1">
                        <a:defRPr sz="1800" kern="1200">
                          <a:solidFill>
                            <a:schemeClr val="dk1"/>
                          </a:solidFill>
                          <a:latin typeface="Arial" panose="020B0604020202020204"/>
                        </a:defRPr>
                      </a:lvl1pPr>
                      <a:lvl2pPr marL="457200" algn="r" defTabSz="914400" rtl="1" eaLnBrk="1" latinLnBrk="0" hangingPunct="1">
                        <a:defRPr sz="1800" kern="1200">
                          <a:solidFill>
                            <a:schemeClr val="dk1"/>
                          </a:solidFill>
                          <a:latin typeface="Arial" panose="020B0604020202020204"/>
                        </a:defRPr>
                      </a:lvl2pPr>
                      <a:lvl3pPr marL="914400" algn="r" defTabSz="914400" rtl="1" eaLnBrk="1" latinLnBrk="0" hangingPunct="1">
                        <a:defRPr sz="1800" kern="1200">
                          <a:solidFill>
                            <a:schemeClr val="dk1"/>
                          </a:solidFill>
                          <a:latin typeface="Arial" panose="020B0604020202020204"/>
                        </a:defRPr>
                      </a:lvl3pPr>
                      <a:lvl4pPr marL="1371600" algn="r" defTabSz="914400" rtl="1" eaLnBrk="1" latinLnBrk="0" hangingPunct="1">
                        <a:defRPr sz="1800" kern="1200">
                          <a:solidFill>
                            <a:schemeClr val="dk1"/>
                          </a:solidFill>
                          <a:latin typeface="Arial" panose="020B0604020202020204"/>
                        </a:defRPr>
                      </a:lvl4pPr>
                      <a:lvl5pPr marL="1828800" algn="r" defTabSz="914400" rtl="1" eaLnBrk="1" latinLnBrk="0" hangingPunct="1">
                        <a:defRPr sz="1800" kern="1200">
                          <a:solidFill>
                            <a:schemeClr val="dk1"/>
                          </a:solidFill>
                          <a:latin typeface="Arial" panose="020B0604020202020204"/>
                        </a:defRPr>
                      </a:lvl5pPr>
                      <a:lvl6pPr marL="2286000" algn="r" defTabSz="914400" rtl="1" eaLnBrk="1" latinLnBrk="0" hangingPunct="1">
                        <a:defRPr sz="1800" kern="1200">
                          <a:solidFill>
                            <a:schemeClr val="dk1"/>
                          </a:solidFill>
                          <a:latin typeface="Arial" panose="020B0604020202020204"/>
                        </a:defRPr>
                      </a:lvl6pPr>
                      <a:lvl7pPr marL="2743200" algn="r" defTabSz="914400" rtl="1" eaLnBrk="1" latinLnBrk="0" hangingPunct="1">
                        <a:defRPr sz="1800" kern="1200">
                          <a:solidFill>
                            <a:schemeClr val="dk1"/>
                          </a:solidFill>
                          <a:latin typeface="Arial" panose="020B0604020202020204"/>
                        </a:defRPr>
                      </a:lvl7pPr>
                      <a:lvl8pPr marL="3200400" algn="r" defTabSz="914400" rtl="1" eaLnBrk="1" latinLnBrk="0" hangingPunct="1">
                        <a:defRPr sz="1800" kern="1200">
                          <a:solidFill>
                            <a:schemeClr val="dk1"/>
                          </a:solidFill>
                          <a:latin typeface="Arial" panose="020B0604020202020204"/>
                        </a:defRPr>
                      </a:lvl8pPr>
                      <a:lvl9pPr marL="3657600" algn="r" defTabSz="914400" rtl="1"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ar-001" sz="2000" dirty="0">
                          <a:solidFill>
                            <a:srgbClr val="384D56"/>
                          </a:solidFill>
                          <a:effectLst/>
                          <a:latin typeface="Arial" panose="020B0604020202020204" pitchFamily="34" charset="0"/>
                          <a:cs typeface="Arial" panose="020B0604020202020204" pitchFamily="34" charset="0"/>
                        </a:rPr>
                        <a:t>حوالي 30‏</a:t>
                      </a:r>
                      <a:r>
                        <a:rPr lang="en-US" sz="2000" dirty="0">
                          <a:solidFill>
                            <a:srgbClr val="384D56"/>
                          </a:solidFill>
                          <a:effectLst/>
                          <a:latin typeface="Arial" panose="020B0604020202020204" pitchFamily="34" charset="0"/>
                          <a:cs typeface="Arial" panose="020B0604020202020204" pitchFamily="34" charset="0"/>
                        </a:rPr>
                        <a:t>‎</a:t>
                      </a:r>
                      <a:r>
                        <a:rPr lang="ar-001" sz="2000" dirty="0">
                          <a:solidFill>
                            <a:srgbClr val="384D56"/>
                          </a:solidFill>
                          <a:effectLst/>
                          <a:latin typeface="Arial" panose="020B0604020202020204" pitchFamily="34" charset="0"/>
                          <a:cs typeface="Arial" panose="020B0604020202020204" pitchFamily="34" charset="0"/>
                        </a:rPr>
                        <a:t> دقيقة</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1808779" y="302373"/>
            <a:ext cx="9989457" cy="997095"/>
          </a:xfrm>
          <a:prstGeom prst="rect">
            <a:avLst/>
          </a:prstGeom>
        </p:spPr>
        <p:txBody>
          <a:bodyPr vert="horz" lIns="91440" tIns="45720" rIns="91440" bIns="45720" rtlCol="0" anchor="t">
            <a:normAutofit fontScale="97500"/>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ar-001" dirty="0">
                <a:latin typeface="Arial"/>
                <a:cs typeface="Arial"/>
              </a:rPr>
              <a:t>جدول الأعمال</a:t>
            </a:r>
          </a:p>
        </p:txBody>
      </p:sp>
      <p:sp>
        <p:nvSpPr>
          <p:cNvPr id="2" name="Right Brace 1">
            <a:extLst>
              <a:ext uri="{FF2B5EF4-FFF2-40B4-BE49-F238E27FC236}">
                <a16:creationId xmlns:a16="http://schemas.microsoft.com/office/drawing/2014/main" id="{058A54E7-E979-72D1-D0AD-C978342F6EF3}"/>
              </a:ext>
            </a:extLst>
          </p:cNvPr>
          <p:cNvSpPr/>
          <p:nvPr/>
        </p:nvSpPr>
        <p:spPr>
          <a:xfrm flipH="1">
            <a:off x="1936052" y="3805071"/>
            <a:ext cx="614596" cy="2113613"/>
          </a:xfrm>
          <a:prstGeom prst="rightBrace">
            <a:avLst>
              <a:gd name="adj1" fmla="val 58000"/>
              <a:gd name="adj2" fmla="val 50709"/>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TextBox 4">
            <a:extLst>
              <a:ext uri="{FF2B5EF4-FFF2-40B4-BE49-F238E27FC236}">
                <a16:creationId xmlns:a16="http://schemas.microsoft.com/office/drawing/2014/main" id="{7ACFB7E3-7A0E-21A2-8AF7-77DD295ACC32}"/>
              </a:ext>
            </a:extLst>
          </p:cNvPr>
          <p:cNvSpPr txBox="1"/>
          <p:nvPr/>
        </p:nvSpPr>
        <p:spPr>
          <a:xfrm>
            <a:off x="420367" y="4442168"/>
            <a:ext cx="1515685" cy="707886"/>
          </a:xfrm>
          <a:prstGeom prst="rect">
            <a:avLst/>
          </a:prstGeom>
          <a:noFill/>
        </p:spPr>
        <p:txBody>
          <a:bodyPr wrap="square">
            <a:spAutoFit/>
          </a:bodyPr>
          <a:lstStyle/>
          <a:p>
            <a:r>
              <a:rPr lang="ar-SA" sz="2000" b="1" dirty="0">
                <a:solidFill>
                  <a:srgbClr val="618393"/>
                </a:solidFill>
              </a:rPr>
              <a:t>واستراحة لمدة 15 دقيقة</a:t>
            </a:r>
            <a:endParaRPr lang="en-IN" sz="2000" b="1" dirty="0">
              <a:solidFill>
                <a:srgbClr val="618393"/>
              </a:solidFill>
            </a:endParaRPr>
          </a:p>
        </p:txBody>
      </p:sp>
    </p:spTree>
    <p:extLst>
      <p:ext uri="{BB962C8B-B14F-4D97-AF65-F5344CB8AC3E}">
        <p14:creationId xmlns:p14="http://schemas.microsoft.com/office/powerpoint/2010/main" val="27403701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6169510" y="789832"/>
            <a:ext cx="5157787" cy="823912"/>
          </a:xfrm>
        </p:spPr>
        <p:txBody>
          <a:bodyPr/>
          <a:lstStyle/>
          <a:p>
            <a:r>
              <a:rPr lang="ar-001" dirty="0">
                <a:latin typeface="Arial"/>
                <a:cs typeface="Arial"/>
              </a:rPr>
              <a:t>دليل المشاركين</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6902601" y="1713758"/>
            <a:ext cx="4395958" cy="823912"/>
          </a:xfrm>
        </p:spPr>
        <p:txBody>
          <a:bodyPr vert="horz" lIns="91440" tIns="45720" rIns="91440" bIns="45720" rtlCol="0" anchor="t">
            <a:noAutofit/>
          </a:bodyPr>
          <a:lstStyle/>
          <a:p>
            <a:pPr marL="0" indent="0">
              <a:buNone/>
            </a:pPr>
            <a:r>
              <a:rPr lang="ar-001" sz="1800" dirty="0">
                <a:solidFill>
                  <a:schemeClr val="tx1"/>
                </a:solidFill>
                <a:latin typeface="Arial"/>
                <a:cs typeface="Arial"/>
              </a:rPr>
              <a:t>يقدم تعليمات لكل جزء من النشاط</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449745" y="954932"/>
            <a:ext cx="5157787"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ar-001" dirty="0">
                <a:latin typeface="Arial"/>
                <a:cs typeface="Arial"/>
              </a:rPr>
              <a:t>نموذج شرائح استعراض أحداث غاية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893441" y="1778844"/>
            <a:ext cx="4714091" cy="823912"/>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ar-SA" sz="1800" dirty="0">
                <a:solidFill>
                  <a:srgbClr val="384D56"/>
                </a:solidFill>
              </a:rPr>
              <a:t>أداة أساسية لعرض بيانات 7-1-7 لتفشي الأمراض على أصحاب المصلحة</a:t>
            </a:r>
            <a:endParaRPr lang="en-IN" sz="1800" dirty="0">
              <a:solidFill>
                <a:srgbClr val="384D56"/>
              </a:solidFil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645731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1199983" y="241442"/>
            <a:ext cx="10515600" cy="1087808"/>
          </a:xfrm>
        </p:spPr>
        <p:txBody>
          <a:bodyPr/>
          <a:lstStyle/>
          <a:p>
            <a:r>
              <a:rPr lang="ar-001" dirty="0"/>
              <a:t>مواد للمشاركين</a:t>
            </a:r>
          </a:p>
        </p:txBody>
      </p:sp>
      <p:pic>
        <p:nvPicPr>
          <p:cNvPr id="7" name="Picture 6">
            <a:extLst>
              <a:ext uri="{FF2B5EF4-FFF2-40B4-BE49-F238E27FC236}">
                <a16:creationId xmlns:a16="http://schemas.microsoft.com/office/drawing/2014/main" id="{2923EBC3-9F58-F859-262B-F35CB3AAE96C}"/>
              </a:ext>
            </a:extLst>
          </p:cNvPr>
          <p:cNvPicPr>
            <a:picLocks noChangeAspect="1"/>
          </p:cNvPicPr>
          <p:nvPr/>
        </p:nvPicPr>
        <p:blipFill>
          <a:blip r:embed="rId3"/>
          <a:srcRect/>
          <a:stretch/>
        </p:blipFill>
        <p:spPr>
          <a:xfrm>
            <a:off x="7414017" y="2539198"/>
            <a:ext cx="3361157" cy="3880944"/>
          </a:xfrm>
          <a:prstGeom prst="rect">
            <a:avLst/>
          </a:prstGeom>
          <a:ln w="12700">
            <a:solidFill>
              <a:schemeClr val="bg2"/>
            </a:solidFill>
          </a:ln>
        </p:spPr>
      </p:pic>
      <p:pic>
        <p:nvPicPr>
          <p:cNvPr id="8" name="Picture 7">
            <a:extLst>
              <a:ext uri="{FF2B5EF4-FFF2-40B4-BE49-F238E27FC236}">
                <a16:creationId xmlns:a16="http://schemas.microsoft.com/office/drawing/2014/main" id="{85FCAAB7-C3EC-890D-9C09-262E5F50D66E}"/>
              </a:ext>
            </a:extLst>
          </p:cNvPr>
          <p:cNvPicPr>
            <a:picLocks noChangeAspect="1"/>
          </p:cNvPicPr>
          <p:nvPr/>
        </p:nvPicPr>
        <p:blipFill>
          <a:blip r:embed="rId4"/>
          <a:srcRect/>
          <a:stretch/>
        </p:blipFill>
        <p:spPr>
          <a:xfrm>
            <a:off x="1338194" y="2549976"/>
            <a:ext cx="4571999" cy="2529191"/>
          </a:xfrm>
          <a:prstGeom prst="rect">
            <a:avLst/>
          </a:prstGeom>
          <a:ln w="12700">
            <a:solidFill>
              <a:schemeClr val="bg2"/>
            </a:solidFill>
          </a:ln>
        </p:spPr>
      </p:pic>
      <p:pic>
        <p:nvPicPr>
          <p:cNvPr id="9" name="Picture 8">
            <a:extLst>
              <a:ext uri="{FF2B5EF4-FFF2-40B4-BE49-F238E27FC236}">
                <a16:creationId xmlns:a16="http://schemas.microsoft.com/office/drawing/2014/main" id="{C8BE5C67-2BE7-2935-E4A5-9F29CB3A00AA}"/>
              </a:ext>
            </a:extLst>
          </p:cNvPr>
          <p:cNvPicPr>
            <a:picLocks noChangeAspect="1"/>
          </p:cNvPicPr>
          <p:nvPr/>
        </p:nvPicPr>
        <p:blipFill>
          <a:blip r:embed="rId5"/>
          <a:srcRect/>
          <a:stretch/>
        </p:blipFill>
        <p:spPr>
          <a:xfrm>
            <a:off x="466924" y="3255699"/>
            <a:ext cx="4414734" cy="2461846"/>
          </a:xfrm>
          <a:prstGeom prst="rect">
            <a:avLst/>
          </a:prstGeom>
          <a:ln w="12700">
            <a:solidFill>
              <a:schemeClr val="bg2"/>
            </a:solidFill>
          </a:ln>
        </p:spPr>
      </p:pic>
    </p:spTree>
    <p:extLst>
      <p:ext uri="{BB962C8B-B14F-4D97-AF65-F5344CB8AC3E}">
        <p14:creationId xmlns:p14="http://schemas.microsoft.com/office/powerpoint/2010/main" val="22036826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7523399" y="2288851"/>
            <a:ext cx="3467083" cy="2282808"/>
          </a:xfrm>
        </p:spPr>
        <p:txBody>
          <a:bodyPr anchor="ctr">
            <a:normAutofit/>
          </a:bodyPr>
          <a:lstStyle/>
          <a:p>
            <a:r>
              <a:rPr kumimoji="0" lang="ar-001" sz="3200" b="1" i="0" u="none" strike="noStrike" cap="none" normalizeH="0" baseline="0" noProof="0" dirty="0">
                <a:ln>
                  <a:noFill/>
                </a:ln>
                <a:solidFill>
                  <a:schemeClr val="accent1"/>
                </a:solidFill>
                <a:effectLst/>
                <a:uLnTx/>
                <a:uFillTx/>
                <a:latin typeface="Arial" panose="020B0604020202020204" pitchFamily="34" charset="0"/>
                <a:ea typeface="+mj-ea"/>
                <a:cs typeface="+mj-cs"/>
              </a:rPr>
              <a:t>تعليمات عامة</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3127124" y="3579873"/>
            <a:ext cx="2300266" cy="1196671"/>
          </a:xfrm>
          <a:prstGeom prst="rect">
            <a:avLst/>
          </a:prstGeom>
        </p:spPr>
        <p:txBody>
          <a:bodyPr>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000000"/>
                </a:solidFill>
                <a:effectLst/>
                <a:uLnTx/>
                <a:uFillTx/>
                <a:latin typeface="Arial" panose="020B0604020202020204" pitchFamily="34" charset="0"/>
                <a:ea typeface="+mn-ea"/>
                <a:cs typeface="+mn-cs"/>
              </a:rPr>
              <a:t>ناقشوا التوجيهات في مجموعتكم.</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3191404" y="5300243"/>
            <a:ext cx="2300266" cy="1168237"/>
          </a:xfrm>
          <a:prstGeom prst="rect">
            <a:avLst/>
          </a:prstGeom>
        </p:spPr>
        <p:txBody>
          <a:bodyPr>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ar-001" sz="2000" b="1" i="0" u="none" strike="noStrike" cap="none" normalizeH="0" baseline="0" noProof="0" dirty="0">
                <a:ln>
                  <a:noFill/>
                </a:ln>
                <a:solidFill>
                  <a:srgbClr val="000000"/>
                </a:solidFill>
                <a:effectLst/>
                <a:uLnTx/>
                <a:uFillTx/>
                <a:latin typeface="Arial" panose="020B0604020202020204" pitchFamily="34" charset="0"/>
                <a:ea typeface="+mn-ea"/>
                <a:cs typeface="+mn-cs"/>
              </a:rPr>
              <a:t>وثقوا الردود.</a:t>
            </a:r>
          </a:p>
        </p:txBody>
      </p:sp>
      <p:sp>
        <p:nvSpPr>
          <p:cNvPr id="8" name="Oval 7">
            <a:extLst>
              <a:ext uri="{FF2B5EF4-FFF2-40B4-BE49-F238E27FC236}">
                <a16:creationId xmlns:a16="http://schemas.microsoft.com/office/drawing/2014/main" id="{4AEF9F46-E9A6-69A6-3557-EE1AC1431403}"/>
              </a:ext>
            </a:extLst>
          </p:cNvPr>
          <p:cNvSpPr/>
          <p:nvPr/>
        </p:nvSpPr>
        <p:spPr>
          <a:xfrm>
            <a:off x="5757570" y="1488154"/>
            <a:ext cx="818765" cy="818765"/>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800" b="1" i="0" u="none" strike="noStrike" cap="none"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70787" y="3440400"/>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001" sz="2800" b="1">
                <a:solidFill>
                  <a:srgbClr val="FFFFFF"/>
                </a:solidFill>
                <a:latin typeface="Arial" panose="020B0604020202020204"/>
                <a:cs typeface="Arial"/>
              </a:rPr>
              <a:t>2</a:t>
            </a:r>
          </a:p>
        </p:txBody>
      </p:sp>
      <p:sp>
        <p:nvSpPr>
          <p:cNvPr id="5" name="Oval 4">
            <a:extLst>
              <a:ext uri="{FF2B5EF4-FFF2-40B4-BE49-F238E27FC236}">
                <a16:creationId xmlns:a16="http://schemas.microsoft.com/office/drawing/2014/main" id="{99FF434B-D4A7-0C8D-6E8D-02E91E04E175}"/>
              </a:ext>
            </a:extLst>
          </p:cNvPr>
          <p:cNvSpPr/>
          <p:nvPr/>
        </p:nvSpPr>
        <p:spPr>
          <a:xfrm>
            <a:off x="5721421" y="5068089"/>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2800" b="1" i="0" u="none" strike="noStrike" cap="none"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3144183" y="1664418"/>
            <a:ext cx="2283207" cy="1258023"/>
          </a:xfrm>
          <a:prstGeom prst="rect">
            <a:avLst/>
          </a:prstGeom>
        </p:spPr>
        <p:txBody>
          <a:bodyPr lIns="91440" tIns="45720" rIns="91440" bIns="4572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1000"/>
              </a:spcBef>
              <a:spcAft>
                <a:spcPts val="0"/>
              </a:spcAft>
              <a:buClrTx/>
              <a:buSzTx/>
              <a:buFont typeface="Arial" panose="020B0604020202020204" pitchFamily="34" charset="0"/>
              <a:buNone/>
              <a:tabLst/>
              <a:defRPr/>
            </a:pPr>
            <a:r>
              <a:rPr lang="ar-001" sz="2000" dirty="0">
                <a:solidFill>
                  <a:srgbClr val="000000"/>
                </a:solidFill>
                <a:latin typeface="Arial"/>
                <a:cs typeface="Arial"/>
              </a:rPr>
              <a:t>اقرؤوا التعليمات.</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062609" y="3342472"/>
            <a:ext cx="1040789" cy="1000170"/>
          </a:xfrm>
          <a:prstGeom prst="rect">
            <a:avLst/>
          </a:prstGeom>
        </p:spPr>
      </p:pic>
      <p:pic>
        <p:nvPicPr>
          <p:cNvPr id="2" name="Picture 1">
            <a:extLst>
              <a:ext uri="{FF2B5EF4-FFF2-40B4-BE49-F238E27FC236}">
                <a16:creationId xmlns:a16="http://schemas.microsoft.com/office/drawing/2014/main" id="{FB804004-2634-39E0-63A9-C949B369A9EC}"/>
              </a:ext>
            </a:extLst>
          </p:cNvPr>
          <p:cNvPicPr>
            <a:picLocks noChangeAspect="1"/>
          </p:cNvPicPr>
          <p:nvPr/>
        </p:nvPicPr>
        <p:blipFill>
          <a:blip r:embed="rId4"/>
          <a:srcRect/>
          <a:stretch/>
        </p:blipFill>
        <p:spPr>
          <a:xfrm>
            <a:off x="1676179" y="1178561"/>
            <a:ext cx="1427219" cy="1740326"/>
          </a:xfrm>
          <a:prstGeom prst="rect">
            <a:avLst/>
          </a:prstGeom>
          <a:ln w="12700">
            <a:solidFill>
              <a:schemeClr val="bg2"/>
            </a:solidFill>
          </a:ln>
        </p:spPr>
      </p:pic>
      <p:pic>
        <p:nvPicPr>
          <p:cNvPr id="9" name="Picture 8">
            <a:extLst>
              <a:ext uri="{FF2B5EF4-FFF2-40B4-BE49-F238E27FC236}">
                <a16:creationId xmlns:a16="http://schemas.microsoft.com/office/drawing/2014/main" id="{5AFB5B34-8B6C-890A-5FCC-5DEDA50241A0}"/>
              </a:ext>
            </a:extLst>
          </p:cNvPr>
          <p:cNvPicPr>
            <a:picLocks noChangeAspect="1"/>
          </p:cNvPicPr>
          <p:nvPr/>
        </p:nvPicPr>
        <p:blipFill>
          <a:blip r:embed="rId5"/>
          <a:srcRect/>
          <a:stretch/>
        </p:blipFill>
        <p:spPr>
          <a:xfrm>
            <a:off x="803132" y="5007597"/>
            <a:ext cx="2300265" cy="1272487"/>
          </a:xfrm>
          <a:prstGeom prst="rect">
            <a:avLst/>
          </a:prstGeom>
          <a:ln w="57150">
            <a:solidFill>
              <a:schemeClr val="bg2"/>
            </a:solidFill>
          </a:ln>
        </p:spPr>
      </p:pic>
      <p:sp>
        <p:nvSpPr>
          <p:cNvPr id="13" name="Content Placeholder 2">
            <a:extLst>
              <a:ext uri="{FF2B5EF4-FFF2-40B4-BE49-F238E27FC236}">
                <a16:creationId xmlns:a16="http://schemas.microsoft.com/office/drawing/2014/main" id="{A70F73DF-9BA7-E68A-E4AB-D43AFFAEC160}"/>
              </a:ext>
            </a:extLst>
          </p:cNvPr>
          <p:cNvSpPr txBox="1">
            <a:spLocks/>
          </p:cNvSpPr>
          <p:nvPr/>
        </p:nvSpPr>
        <p:spPr>
          <a:xfrm>
            <a:off x="2104244" y="405730"/>
            <a:ext cx="5250264" cy="685115"/>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dirty="0">
                <a:ln>
                  <a:noFill/>
                </a:ln>
                <a:solidFill>
                  <a:schemeClr val="tx2"/>
                </a:solidFill>
                <a:effectLst/>
                <a:uLnTx/>
                <a:uFillTx/>
                <a:latin typeface="Arial"/>
                <a:ea typeface="+mn-ea"/>
                <a:cs typeface="Arial"/>
              </a:rPr>
              <a:t>لكل جزء من النشاط...</a:t>
            </a:r>
            <a:br>
              <a:rPr lang="ar-001" sz="2400" b="1" i="0" u="none" strike="noStrike" cap="none" normalizeH="0" baseline="0" noProof="0" dirty="0">
                <a:ln>
                  <a:noFill/>
                </a:ln>
                <a:solidFill>
                  <a:schemeClr val="tx2"/>
                </a:solidFill>
                <a:effectLst/>
                <a:uLnTx/>
                <a:uFillTx/>
                <a:latin typeface="Arial" panose="020B0604020202020204" pitchFamily="34" charset="0"/>
                <a:ea typeface="+mn-ea"/>
                <a:cs typeface="Arial"/>
              </a:rPr>
            </a:br>
            <a:endParaRPr lang="ar-001" sz="2400" b="1" i="0" u="none" strike="noStrike" cap="none" normalizeH="0" baseline="0" noProof="0" dirty="0">
              <a:ln>
                <a:noFill/>
              </a:ln>
              <a:solidFill>
                <a:schemeClr val="tx2"/>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3143106"/>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0CC5A9FC-BC00-4459-9C74-2CB5BE20CD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1F4A09-1546-4EDA-A191-DAA6C9960091}">
  <ds:schemaRefs>
    <ds:schemaRef ds:uri="http://www.w3.org/XML/1998/namespace"/>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d27c8f07-e503-4122-80c5-e52ee84151d4"/>
    <ds:schemaRef ds:uri="http://schemas.microsoft.com/sharepoint/v3"/>
    <ds:schemaRef ds:uri="http://schemas.openxmlformats.org/package/2006/metadata/core-properties"/>
    <ds:schemaRef ds:uri="ca299543-0ab4-429f-8927-bf8e8716a0c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717 Alliance 2</Template>
  <TotalTime>478</TotalTime>
  <Words>21553</Words>
  <Application>Microsoft Macintosh PowerPoint</Application>
  <PresentationFormat>Widescreen</PresentationFormat>
  <Paragraphs>1759</Paragraphs>
  <Slides>111</Slides>
  <Notes>111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111</vt:i4>
      </vt:variant>
    </vt:vector>
  </HeadingPairs>
  <TitlesOfParts>
    <vt:vector size="120" baseType="lpstr">
      <vt:lpstr>Aptos</vt:lpstr>
      <vt:lpstr>Arial</vt:lpstr>
      <vt:lpstr>Arial,Sans-Serif</vt:lpstr>
      <vt:lpstr>Calibri</vt:lpstr>
      <vt:lpstr>Helvetica</vt:lpstr>
      <vt:lpstr>InterVariable</vt:lpstr>
      <vt:lpstr>Public Sans</vt:lpstr>
      <vt:lpstr>Quattrocento Sans</vt:lpstr>
      <vt:lpstr>717 Alliance 2</vt:lpstr>
      <vt:lpstr>PowerPoint Presentation</vt:lpstr>
      <vt:lpstr>ملاحظات التدابير التنظيمية</vt:lpstr>
      <vt:lpstr>نشاط تمهيدي</vt:lpstr>
      <vt:lpstr>نظرة عامة على سلسلة التدريب الفني لغاية 7-1-7</vt:lpstr>
      <vt:lpstr> أهداف التعلم الخاصة بورشة العمل</vt:lpstr>
      <vt:lpstr>PowerPoint Presentation</vt:lpstr>
      <vt:lpstr>هذه ورشة عمل تفاعلية تشاركية. </vt:lpstr>
      <vt:lpstr>PowerPoint Presentation</vt:lpstr>
      <vt:lpstr>لوحة طرح الأفكار والأسئلة</vt:lpstr>
      <vt:lpstr>استعراض لوحة طرح الأفكار والأسئلة</vt:lpstr>
      <vt:lpstr>PowerPoint Presentation</vt:lpstr>
      <vt:lpstr>دورة حياة غاية 7-1-7</vt:lpstr>
      <vt:lpstr>PowerPoint Presentation</vt:lpstr>
      <vt:lpstr>أنشطة اليوم</vt:lpstr>
      <vt:lpstr>إن استخدام غاية 7-1-7 بسيط وتكراري</vt:lpstr>
      <vt:lpstr>PowerPoint Presentation</vt:lpstr>
      <vt:lpstr>PowerPoint Presentation</vt:lpstr>
      <vt:lpstr>PowerPoint Presentation</vt:lpstr>
      <vt:lpstr>PowerPoint Presentation</vt:lpstr>
      <vt:lpstr>PowerPoint Presentation</vt:lpstr>
      <vt:lpstr>تفشي مرض فيروس السودان | أوغندا | 2022</vt:lpstr>
      <vt:lpstr>PowerPoint Presentation</vt:lpstr>
      <vt:lpstr>PowerPoint Presentation</vt:lpstr>
      <vt:lpstr>PowerPoint Presentation</vt:lpstr>
      <vt:lpstr>تحديد تواريخ المحطات الرئيسية لغاية 7-1-7</vt:lpstr>
      <vt:lpstr>PowerPoint Presentation</vt:lpstr>
      <vt:lpstr>مجموعة السيناريوهات رقم 1</vt:lpstr>
      <vt:lpstr> مجموعة السيناريوهات رقم 1</vt:lpstr>
      <vt:lpstr>مجموعة السيناريوهات رقم 2</vt:lpstr>
      <vt:lpstr>مجموعة السيناريوهات رقم 2</vt:lpstr>
      <vt:lpstr> مجموعة السيناريوهات رقم 3</vt:lpstr>
      <vt:lpstr>مجموعة السيناريوهات رقم 3</vt:lpstr>
      <vt:lpstr> نقاش ختامي</vt:lpstr>
      <vt:lpstr>PowerPoint Presentation</vt:lpstr>
      <vt:lpstr>استراحة لمدة 15 دقيقة</vt:lpstr>
      <vt:lpstr> إن استخدام غاية 7-1-7 بسيط وتكراري</vt:lpstr>
      <vt:lpstr>PowerPoint Presentation</vt:lpstr>
      <vt:lpstr>PowerPoint Presentation</vt:lpstr>
      <vt:lpstr>تفشي مرض فيروس السودان | أوغندا | 2022</vt:lpstr>
      <vt:lpstr>PowerPoint Presentation</vt:lpstr>
      <vt:lpstr>PowerPoint Presentation</vt:lpstr>
      <vt:lpstr>PowerPoint Presentation</vt:lpstr>
      <vt:lpstr>PowerPoint Presentation</vt:lpstr>
      <vt:lpstr>هل يُعدّ هذا عائقًا جيدًا؟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تحديد العوائق الجيدة: استخدام نهج الخمسة أسباب</vt:lpstr>
      <vt:lpstr>PowerPoint Presentation</vt:lpstr>
      <vt:lpstr>نقاش ختامي</vt:lpstr>
      <vt:lpstr>مثال: تأخر في نقل العينات  </vt:lpstr>
      <vt:lpstr>PowerPoint Presentation</vt:lpstr>
      <vt:lpstr>PowerPoint Presentation</vt:lpstr>
      <vt:lpstr> الغداء  </vt:lpstr>
      <vt:lpstr>نشاط تمهيدي</vt:lpstr>
      <vt:lpstr>لوحة طرح الأفكار والأسئلة</vt:lpstr>
      <vt:lpstr>استعراض لوحة طرح الأفكار والأسئلة</vt:lpstr>
      <vt:lpstr>إن استخدام استعراضات الإجراءات المبكرة وغاية 7-1-7 بسيط وتكراري</vt:lpstr>
      <vt:lpstr>PowerPoint Presentation</vt:lpstr>
      <vt:lpstr>PowerPoint Presentation</vt:lpstr>
      <vt:lpstr>PowerPoint Presentation</vt:lpstr>
      <vt:lpstr>هل هو إجراء تصحيحي وفقًا لمعايير SMART؟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تفشي مرض فيروس السودان | أوغندا | 2022</vt:lpstr>
      <vt:lpstr>PowerPoint Presentation</vt:lpstr>
      <vt:lpstr>اختيار الإجراءات الفورية وطويلة الأمد</vt:lpstr>
      <vt:lpstr>PowerPoint Presentation</vt:lpstr>
      <vt:lpstr>نقاش ختامي</vt:lpstr>
      <vt:lpstr>PowerPoint Presentation</vt:lpstr>
      <vt:lpstr>PowerPoint Presentation</vt:lpstr>
      <vt:lpstr>PowerPoint Presentation</vt:lpstr>
      <vt:lpstr>PowerPoint Presentation</vt:lpstr>
      <vt:lpstr> الحصبة في الولايات المتحدة</vt:lpstr>
      <vt:lpstr>PowerPoint Presentation</vt:lpstr>
      <vt:lpstr> تطبيق غاية 7-1-7 على بياناتك الخاصة</vt:lpstr>
      <vt:lpstr>PowerPoint Presentation</vt:lpstr>
      <vt:lpstr>PowerPoint Presentation</vt:lpstr>
      <vt:lpstr>مواد للمشاركين</vt:lpstr>
      <vt:lpstr>تعليمات عامة</vt:lpstr>
      <vt:lpstr>PowerPoint Presentation</vt:lpstr>
      <vt:lpstr>مناقشة جماعية صغيرة</vt:lpstr>
      <vt:lpstr>مناقشة: غاية 7-1-7 في عملكم</vt:lpstr>
      <vt:lpstr>خاتمة اليوم</vt:lpstr>
      <vt:lpstr> أهداف التعلم الخاصة بورشة العمل</vt:lpstr>
      <vt:lpstr>مواردنا</vt:lpstr>
      <vt:lpstr>ما سيتم عرضه خلال اليومين المقبلين </vt:lpstr>
      <vt:lpstr>الملاحظات الختامية</vt:lpstr>
      <vt:lpstr>نراكم غدًا!</vt:lpstr>
      <vt:lpstr>شرائح تكميلية</vt:lpstr>
      <vt:lpstr>عرض بيانات أحداث 7-1-7 على أصحاب المصلحة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2026-07-15T17:02:10Z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861e8ac7-ad81-421b-ab80-7214adabcc74</vt:lpwstr>
  </property>
</Properties>
</file>