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144"/>
  </p:notesMasterIdLst>
  <p:sldIdLst>
    <p:sldId id="2147480400" r:id="rId5"/>
    <p:sldId id="2147481218" r:id="rId6"/>
    <p:sldId id="2147481486" r:id="rId7"/>
    <p:sldId id="2147481203" r:id="rId8"/>
    <p:sldId id="2147481563" r:id="rId9"/>
    <p:sldId id="2147481195" r:id="rId10"/>
    <p:sldId id="2147481196" r:id="rId11"/>
    <p:sldId id="2147480426" r:id="rId12"/>
    <p:sldId id="2147481474" r:id="rId13"/>
    <p:sldId id="2147481475" r:id="rId14"/>
    <p:sldId id="2147481476" r:id="rId15"/>
    <p:sldId id="2147481477" r:id="rId16"/>
    <p:sldId id="279" r:id="rId17"/>
    <p:sldId id="2147481160" r:id="rId18"/>
    <p:sldId id="2147481481" r:id="rId19"/>
    <p:sldId id="2147481578" r:id="rId20"/>
    <p:sldId id="2147481564" r:id="rId21"/>
    <p:sldId id="2147480633" r:id="rId22"/>
    <p:sldId id="2147480636" r:id="rId23"/>
    <p:sldId id="2147481565" r:id="rId24"/>
    <p:sldId id="2147480960" r:id="rId25"/>
    <p:sldId id="2147480961" r:id="rId26"/>
    <p:sldId id="2147481568" r:id="rId27"/>
    <p:sldId id="2147481060" r:id="rId28"/>
    <p:sldId id="2147481569" r:id="rId29"/>
    <p:sldId id="2147481570" r:id="rId30"/>
    <p:sldId id="2147481571" r:id="rId31"/>
    <p:sldId id="2147481050" r:id="rId32"/>
    <p:sldId id="2147481567" r:id="rId33"/>
    <p:sldId id="2147480964" r:id="rId34"/>
    <p:sldId id="2147480702" r:id="rId35"/>
    <p:sldId id="2147480552" r:id="rId36"/>
    <p:sldId id="2147481566" r:id="rId37"/>
    <p:sldId id="2147481407" r:id="rId38"/>
    <p:sldId id="2147481579" r:id="rId39"/>
    <p:sldId id="2147481388" r:id="rId40"/>
    <p:sldId id="2147481572" r:id="rId41"/>
    <p:sldId id="2147481393" r:id="rId42"/>
    <p:sldId id="2147480431" r:id="rId43"/>
    <p:sldId id="2147480700" r:id="rId44"/>
    <p:sldId id="2147481573" r:id="rId45"/>
    <p:sldId id="2147480650" r:id="rId46"/>
    <p:sldId id="2147481013" r:id="rId47"/>
    <p:sldId id="2145706381" r:id="rId48"/>
    <p:sldId id="2147480704" r:id="rId49"/>
    <p:sldId id="2147480713" r:id="rId50"/>
    <p:sldId id="2147480978" r:id="rId51"/>
    <p:sldId id="2145706410" r:id="rId52"/>
    <p:sldId id="2147481275" r:id="rId53"/>
    <p:sldId id="2147480333" r:id="rId54"/>
    <p:sldId id="2147481276" r:id="rId55"/>
    <p:sldId id="2147480350" r:id="rId56"/>
    <p:sldId id="2147480351" r:id="rId57"/>
    <p:sldId id="2147480353" r:id="rId58"/>
    <p:sldId id="2147480348" r:id="rId59"/>
    <p:sldId id="2147480352" r:id="rId60"/>
    <p:sldId id="2147481614" r:id="rId61"/>
    <p:sldId id="2147481576" r:id="rId62"/>
    <p:sldId id="2147481577" r:id="rId63"/>
    <p:sldId id="2145706043" r:id="rId64"/>
    <p:sldId id="2147481466" r:id="rId65"/>
    <p:sldId id="2147481467" r:id="rId66"/>
    <p:sldId id="2147481362" r:id="rId67"/>
    <p:sldId id="2145706047" r:id="rId68"/>
    <p:sldId id="2147481583" r:id="rId69"/>
    <p:sldId id="2147481611" r:id="rId70"/>
    <p:sldId id="2147481071" r:id="rId71"/>
    <p:sldId id="2147481033" r:id="rId72"/>
    <p:sldId id="2147480600" r:id="rId73"/>
    <p:sldId id="2147480414" r:id="rId74"/>
    <p:sldId id="2147480372" r:id="rId75"/>
    <p:sldId id="2145706288" r:id="rId76"/>
    <p:sldId id="2147481297" r:id="rId77"/>
    <p:sldId id="2147481209" r:id="rId78"/>
    <p:sldId id="2145706157" r:id="rId79"/>
    <p:sldId id="2145706135" r:id="rId80"/>
    <p:sldId id="2147480929" r:id="rId81"/>
    <p:sldId id="2147481616" r:id="rId82"/>
    <p:sldId id="2147481584" r:id="rId83"/>
    <p:sldId id="2147480921" r:id="rId84"/>
    <p:sldId id="2147480464" r:id="rId85"/>
    <p:sldId id="264" r:id="rId86"/>
    <p:sldId id="2147480931" r:id="rId87"/>
    <p:sldId id="2147480888" r:id="rId88"/>
    <p:sldId id="2147480809" r:id="rId89"/>
    <p:sldId id="2145706241" r:id="rId90"/>
    <p:sldId id="2145706153" r:id="rId91"/>
    <p:sldId id="2147480932" r:id="rId92"/>
    <p:sldId id="2147480812" r:id="rId93"/>
    <p:sldId id="2147480889" r:id="rId94"/>
    <p:sldId id="2147481590" r:id="rId95"/>
    <p:sldId id="2147481587" r:id="rId96"/>
    <p:sldId id="2147481617" r:id="rId97"/>
    <p:sldId id="2147480828" r:id="rId98"/>
    <p:sldId id="2147480834" r:id="rId99"/>
    <p:sldId id="2147480933" r:id="rId100"/>
    <p:sldId id="2147481618" r:id="rId101"/>
    <p:sldId id="2147481622" r:id="rId102"/>
    <p:sldId id="2147481604" r:id="rId103"/>
    <p:sldId id="2147481595" r:id="rId104"/>
    <p:sldId id="2147481605" r:id="rId105"/>
    <p:sldId id="2147481606" r:id="rId106"/>
    <p:sldId id="2147481607" r:id="rId107"/>
    <p:sldId id="2147481608" r:id="rId108"/>
    <p:sldId id="2147481609" r:id="rId109"/>
    <p:sldId id="2147481600" r:id="rId110"/>
    <p:sldId id="2147481601" r:id="rId111"/>
    <p:sldId id="2147481278" r:id="rId112"/>
    <p:sldId id="2147480432" r:id="rId113"/>
    <p:sldId id="2145706289" r:id="rId114"/>
    <p:sldId id="2147481277" r:id="rId115"/>
    <p:sldId id="2147481615" r:id="rId116"/>
    <p:sldId id="2147481485" r:id="rId117"/>
    <p:sldId id="2147481619" r:id="rId118"/>
    <p:sldId id="2147480913" r:id="rId119"/>
    <p:sldId id="2147481082" r:id="rId120"/>
    <p:sldId id="2147480914" r:id="rId121"/>
    <p:sldId id="2147481623" r:id="rId122"/>
    <p:sldId id="2147481621" r:id="rId123"/>
    <p:sldId id="2147480868" r:id="rId124"/>
    <p:sldId id="2147480945" r:id="rId125"/>
    <p:sldId id="2147480820" r:id="rId126"/>
    <p:sldId id="258" r:id="rId127"/>
    <p:sldId id="2147481088" r:id="rId128"/>
    <p:sldId id="2147480871" r:id="rId129"/>
    <p:sldId id="2147481620" r:id="rId130"/>
    <p:sldId id="2147480875" r:id="rId131"/>
    <p:sldId id="2147481588" r:id="rId132"/>
    <p:sldId id="2147481589" r:id="rId133"/>
    <p:sldId id="2147481624" r:id="rId134"/>
    <p:sldId id="2147481625" r:id="rId135"/>
    <p:sldId id="2147481451" r:id="rId136"/>
    <p:sldId id="2147481460" r:id="rId137"/>
    <p:sldId id="2147481442" r:id="rId138"/>
    <p:sldId id="2147481524" r:id="rId139"/>
    <p:sldId id="2145705809" r:id="rId140"/>
    <p:sldId id="2147480516" r:id="rId141"/>
    <p:sldId id="2147481444" r:id="rId142"/>
    <p:sldId id="2145705821" r:id="rId143"/>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الترحيب، وأهداف التعلم، ونشاط تمهيدي" id="{CDF9D438-C8EA-8A42-9B34-E1EBE66B2E84}">
          <p14:sldIdLst>
            <p14:sldId id="2147480400"/>
            <p14:sldId id="2147481218"/>
            <p14:sldId id="2147481486"/>
            <p14:sldId id="2147481203"/>
            <p14:sldId id="2147481563"/>
            <p14:sldId id="2147481195"/>
            <p14:sldId id="2147481196"/>
            <p14:sldId id="2147480426"/>
            <p14:sldId id="2147481474"/>
            <p14:sldId id="2147481475"/>
          </p14:sldIdLst>
        </p14:section>
        <p14:section name="لوحة طرح الأفكار والأسئلة" id="{07DA9C2B-3979-B345-BF27-B27A501284CA}">
          <p14:sldIdLst>
            <p14:sldId id="2147481476"/>
            <p14:sldId id="2147481477"/>
          </p14:sldIdLst>
        </p14:section>
        <p14:section name="ملخص خطوات استخدام 7-1-7" id="{B426AE03-E642-4E46-AA30-022637F6D7F4}">
          <p14:sldIdLst>
            <p14:sldId id="279"/>
            <p14:sldId id="2147481160"/>
            <p14:sldId id="2147481481"/>
          </p14:sldIdLst>
        </p14:section>
        <p14:section name="الخطوة 4: توحيد البيانات ومتابعة تقدم الإجراءات بشكل روتيني" id="{4746D8C6-C7EF-0041-A969-DF5BDBED97C2}">
          <p14:sldIdLst>
            <p14:sldId id="2147481578"/>
            <p14:sldId id="2147481564"/>
            <p14:sldId id="2147480633"/>
            <p14:sldId id="2147480636"/>
            <p14:sldId id="2147481565"/>
            <p14:sldId id="2147480960"/>
            <p14:sldId id="2147480961"/>
            <p14:sldId id="2147481568"/>
            <p14:sldId id="2147481060"/>
            <p14:sldId id="2147481569"/>
            <p14:sldId id="2147481570"/>
            <p14:sldId id="2147481571"/>
            <p14:sldId id="2147481050"/>
            <p14:sldId id="2147481567"/>
            <p14:sldId id="2147480964"/>
            <p14:sldId id="2147480702"/>
            <p14:sldId id="2147480552"/>
            <p14:sldId id="2147481566"/>
          </p14:sldIdLst>
        </p14:section>
        <p14:section name="استراحة" id="{3EA4E4AA-1015-1D4F-9633-BF3E676BD0F0}">
          <p14:sldIdLst>
            <p14:sldId id="2147481407"/>
          </p14:sldIdLst>
        </p14:section>
        <p14:section name="الخطوة 5: تحليل النتائج واستخدامها للتخطيط والتمويل" id="{EAF6CDF8-AFBB-3645-AA26-60148FC68C89}">
          <p14:sldIdLst>
            <p14:sldId id="2147481579"/>
            <p14:sldId id="2147481388"/>
            <p14:sldId id="2147481572"/>
            <p14:sldId id="2147481393"/>
            <p14:sldId id="2147480431"/>
            <p14:sldId id="2147480700"/>
            <p14:sldId id="2147481573"/>
            <p14:sldId id="2147480650"/>
            <p14:sldId id="2147481013"/>
            <p14:sldId id="2145706381"/>
            <p14:sldId id="2147480704"/>
            <p14:sldId id="2147480713"/>
            <p14:sldId id="2147480978"/>
            <p14:sldId id="2145706410"/>
            <p14:sldId id="2147481275"/>
            <p14:sldId id="2147480333"/>
            <p14:sldId id="2147481276"/>
            <p14:sldId id="2147480350"/>
            <p14:sldId id="2147480351"/>
            <p14:sldId id="2147480353"/>
            <p14:sldId id="2147480348"/>
            <p14:sldId id="2147480352"/>
            <p14:sldId id="2147481614"/>
            <p14:sldId id="2147481576"/>
            <p14:sldId id="2147481577"/>
          </p14:sldIdLst>
        </p14:section>
        <p14:section name="الغداء" id="{87F4E8ED-ED25-0545-8DB8-464395E10AED}">
          <p14:sldIdLst>
            <p14:sldId id="2145706043"/>
          </p14:sldIdLst>
        </p14:section>
        <p14:section name="نشاط تمهيدي بعد الظهيرة" id="{7FF07BD6-F027-1B48-BAF6-EBAA3F1EA269}">
          <p14:sldIdLst>
            <p14:sldId id="2147481466"/>
          </p14:sldIdLst>
        </p14:section>
        <p14:section name="لوحة طرح الأفكار والأسئلة/أسئلة وأجوبة" id="{35433E07-98DA-B444-81FF-AE0566142ABE}">
          <p14:sldIdLst>
            <p14:sldId id="2147481467"/>
            <p14:sldId id="2147481362"/>
          </p14:sldIdLst>
        </p14:section>
        <p14:section name="مقدمة حول اعتماد 7-1-7 (6 عناصر)" id="{7D5B990A-FD15-7F4D-A88C-39E9F7712AF4}">
          <p14:sldIdLst>
            <p14:sldId id="2145706047"/>
            <p14:sldId id="2147481583"/>
            <p14:sldId id="2147481611"/>
            <p14:sldId id="2147481071"/>
            <p14:sldId id="2147481033"/>
            <p14:sldId id="2147480600"/>
            <p14:sldId id="2147480414"/>
            <p14:sldId id="2147480372"/>
            <p14:sldId id="2145706288"/>
            <p14:sldId id="2147481297"/>
          </p14:sldIdLst>
        </p14:section>
        <p14:section name="1. إدراج غاية 7-1-7 في منظومة الصحة العامة" id="{5016C6B1-3C29-F14B-9D6F-0E72B38F72D5}">
          <p14:sldIdLst>
            <p14:sldId id="2147481209"/>
            <p14:sldId id="2145706157"/>
            <p14:sldId id="2145706135"/>
            <p14:sldId id="2147480929"/>
          </p14:sldIdLst>
        </p14:section>
        <p14:section name="2. تحديد أصحاب المصلحة والنظم القائمة" id="{A6E117A4-B889-7645-8A17-9746197D6C24}">
          <p14:sldIdLst>
            <p14:sldId id="2147481616"/>
            <p14:sldId id="2147481584"/>
            <p14:sldId id="2147480921"/>
            <p14:sldId id="2147480464"/>
            <p14:sldId id="264"/>
            <p14:sldId id="2147480931"/>
            <p14:sldId id="2147480888"/>
            <p14:sldId id="2147480809"/>
            <p14:sldId id="2145706241"/>
            <p14:sldId id="2145706153"/>
            <p14:sldId id="2147480932"/>
            <p14:sldId id="2147480812"/>
            <p14:sldId id="2147480889"/>
            <p14:sldId id="2147481590"/>
            <p14:sldId id="2147481587"/>
          </p14:sldIdLst>
        </p14:section>
        <p14:section name="3. إشراك أصحاب المصلحة" id="{4C808039-389D-B04A-94D1-7481795BF2C7}">
          <p14:sldIdLst>
            <p14:sldId id="2147481617"/>
            <p14:sldId id="2147480828"/>
            <p14:sldId id="2147480834"/>
            <p14:sldId id="2147480933"/>
          </p14:sldIdLst>
        </p14:section>
        <p14:section name="4. دمج غاية 7-1-7 في مسارات العمل" id="{77C981DC-0322-BD49-AF8B-B85E3F0228A8}">
          <p14:sldIdLst>
            <p14:sldId id="2147481618"/>
            <p14:sldId id="2147481622"/>
            <p14:sldId id="2147481604"/>
            <p14:sldId id="2147481595"/>
            <p14:sldId id="2147481605"/>
            <p14:sldId id="2147481606"/>
            <p14:sldId id="2147481607"/>
            <p14:sldId id="2147481608"/>
            <p14:sldId id="2147481609"/>
            <p14:sldId id="2147481600"/>
            <p14:sldId id="2147481601"/>
            <p14:sldId id="2147481278"/>
            <p14:sldId id="2147480432"/>
            <p14:sldId id="2145706289"/>
            <p14:sldId id="2147481277"/>
            <p14:sldId id="2147481615"/>
          </p14:sldIdLst>
        </p14:section>
        <p14:section name="استراحة" id="{4E6F375E-C71A-9C48-B320-DA07AE741D84}">
          <p14:sldIdLst>
            <p14:sldId id="2147481485"/>
          </p14:sldIdLst>
        </p14:section>
        <p14:section name="5. تدريب الموظفين" id="{6B8171CC-9EA3-5D41-8904-85339C79C7C8}">
          <p14:sldIdLst>
            <p14:sldId id="2147481619"/>
            <p14:sldId id="2147480913"/>
            <p14:sldId id="2147481082"/>
            <p14:sldId id="2147480914"/>
            <p14:sldId id="2147481623"/>
          </p14:sldIdLst>
        </p14:section>
        <p14:section name="6. الاستخدام التجريبي" id="{832C7C40-842D-0648-9546-9578838D8B64}">
          <p14:sldIdLst>
            <p14:sldId id="2147481621"/>
            <p14:sldId id="2147480868"/>
            <p14:sldId id="2147480945"/>
            <p14:sldId id="2147480820"/>
            <p14:sldId id="258"/>
            <p14:sldId id="2147481088"/>
            <p14:sldId id="2147480871"/>
            <p14:sldId id="2147481620"/>
          </p14:sldIdLst>
        </p14:section>
        <p14:section name="إطلاق غاية 7-1-7" id="{E842393E-18CB-9644-855E-51480BD92DBA}">
          <p14:sldIdLst>
            <p14:sldId id="2147480875"/>
            <p14:sldId id="2147481588"/>
          </p14:sldIdLst>
        </p14:section>
        <p14:section name="تمويل غاية 7-1-7" id="{8A4ECCF8-858E-F347-8B33-8E9984AB910C}">
          <p14:sldIdLst>
            <p14:sldId id="2147481589"/>
            <p14:sldId id="2147481624"/>
            <p14:sldId id="2147481625"/>
          </p14:sldIdLst>
        </p14:section>
        <p14:section name="مناقشة جماعية" id="{EFA7C81C-7772-614B-9F9D-FC8F83B1361A}">
          <p14:sldIdLst>
            <p14:sldId id="2147481451"/>
            <p14:sldId id="2147481460"/>
          </p14:sldIdLst>
        </p14:section>
        <p14:section name="الخاتمة والخطوات التالية" id="{44489C46-C638-B646-B8F8-C57711FB7609}">
          <p14:sldIdLst>
            <p14:sldId id="2147481442"/>
            <p14:sldId id="2147481524"/>
            <p14:sldId id="2145705809"/>
            <p14:sldId id="2147480516"/>
            <p14:sldId id="2147481444"/>
            <p14:sldId id="214570582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DF3F7"/>
    <a:srgbClr val="618393"/>
    <a:srgbClr val="D864C8"/>
    <a:srgbClr val="E18F5F"/>
    <a:srgbClr val="E38181"/>
    <a:srgbClr val="ABA142"/>
    <a:srgbClr val="0192BC"/>
    <a:srgbClr val="DC749F"/>
    <a:srgbClr val="F797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E012A3-A4C6-3740-8B64-44BFEFBA0705}" v="2" dt="2026-07-15T17:16:45.2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48" autoAdjust="0"/>
    <p:restoredTop sz="96301" autoAdjust="0"/>
  </p:normalViewPr>
  <p:slideViewPr>
    <p:cSldViewPr snapToGrid="0">
      <p:cViewPr varScale="1">
        <p:scale>
          <a:sx n="122" d="100"/>
          <a:sy n="122" d="100"/>
        </p:scale>
        <p:origin x="44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microsoft.com/office/2016/11/relationships/changesInfo" Target="changesInfos/changesInfo1.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microsoft.com/office/2015/10/relationships/revisionInfo" Target="revisionInfo.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microsoft.com/office/2018/10/relationships/authors" Target="author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notesMaster" Target="notesMasters/notesMaster1.xml"/><Relationship Id="rId90" Type="http://schemas.openxmlformats.org/officeDocument/2006/relationships/slide" Target="slides/slide8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Deveaux" userId="9fc0be8f-9df8-4ccb-8fb2-ba99b4811463" providerId="ADAL" clId="{494C91AC-F37A-5A9C-B1D8-605409247DBC}"/>
    <pc:docChg chg="modSld delMainMaster">
      <pc:chgData name="Marie Deveaux" userId="9fc0be8f-9df8-4ccb-8fb2-ba99b4811463" providerId="ADAL" clId="{494C91AC-F37A-5A9C-B1D8-605409247DBC}" dt="2026-07-15T17:16:45.263" v="4" actId="18331"/>
      <pc:docMkLst>
        <pc:docMk/>
      </pc:docMkLst>
      <pc:sldChg chg="modSp">
        <pc:chgData name="Marie Deveaux" userId="9fc0be8f-9df8-4ccb-8fb2-ba99b4811463" providerId="ADAL" clId="{494C91AC-F37A-5A9C-B1D8-605409247DBC}" dt="2026-07-15T17:16:45.263" v="4" actId="18331"/>
        <pc:sldMkLst>
          <pc:docMk/>
          <pc:sldMk cId="582826520" sldId="2147481160"/>
        </pc:sldMkLst>
        <pc:picChg chg="mod">
          <ac:chgData name="Marie Deveaux" userId="9fc0be8f-9df8-4ccb-8fb2-ba99b4811463" providerId="ADAL" clId="{494C91AC-F37A-5A9C-B1D8-605409247DBC}" dt="2026-07-15T17:16:45.263" v="4" actId="18331"/>
          <ac:picMkLst>
            <pc:docMk/>
            <pc:sldMk cId="582826520" sldId="2147481160"/>
            <ac:picMk id="4" creationId="{E0BA4C68-119C-EA89-FBF4-25EEA8DCDBD4}"/>
          </ac:picMkLst>
        </pc:picChg>
      </pc:sldChg>
      <pc:sldChg chg="modSp">
        <pc:chgData name="Marie Deveaux" userId="9fc0be8f-9df8-4ccb-8fb2-ba99b4811463" providerId="ADAL" clId="{494C91AC-F37A-5A9C-B1D8-605409247DBC}" dt="2026-07-15T17:16:14.252" v="3" actId="18331"/>
        <pc:sldMkLst>
          <pc:docMk/>
          <pc:sldMk cId="2575116639" sldId="2147481475"/>
        </pc:sldMkLst>
        <pc:picChg chg="mod">
          <ac:chgData name="Marie Deveaux" userId="9fc0be8f-9df8-4ccb-8fb2-ba99b4811463" providerId="ADAL" clId="{494C91AC-F37A-5A9C-B1D8-605409247DBC}" dt="2026-07-15T17:16:14.252" v="3" actId="18331"/>
          <ac:picMkLst>
            <pc:docMk/>
            <pc:sldMk cId="2575116639" sldId="2147481475"/>
            <ac:picMk id="4" creationId="{4D91E695-B811-EF58-E167-44D6FA68CD4B}"/>
          </ac:picMkLst>
        </pc:picChg>
      </pc:sldChg>
      <pc:sldMasterChg chg="del">
        <pc:chgData name="Marie Deveaux" userId="9fc0be8f-9df8-4ccb-8fb2-ba99b4811463" providerId="ADAL" clId="{494C91AC-F37A-5A9C-B1D8-605409247DBC}" dt="2026-07-15T17:02:38.669" v="0" actId="2696"/>
        <pc:sldMasterMkLst>
          <pc:docMk/>
          <pc:sldMasterMk cId="3601369137" sldId="2147483983"/>
        </pc:sldMasterMkLst>
      </pc:sldMasterChg>
      <pc:sldMasterChg chg="del">
        <pc:chgData name="Marie Deveaux" userId="9fc0be8f-9df8-4ccb-8fb2-ba99b4811463" providerId="ADAL" clId="{494C91AC-F37A-5A9C-B1D8-605409247DBC}" dt="2026-07-15T17:02:39.649" v="1" actId="2696"/>
        <pc:sldMasterMkLst>
          <pc:docMk/>
          <pc:sldMasterMk cId="1977825953" sldId="2147484012"/>
        </pc:sldMasterMkLst>
      </pc:sldMasterChg>
      <pc:sldMasterChg chg="del">
        <pc:chgData name="Marie Deveaux" userId="9fc0be8f-9df8-4ccb-8fb2-ba99b4811463" providerId="ADAL" clId="{494C91AC-F37A-5A9C-B1D8-605409247DBC}" dt="2026-07-15T17:02:40.617" v="2" actId="2696"/>
        <pc:sldMasterMkLst>
          <pc:docMk/>
          <pc:sldMasterMk cId="3852036476" sldId="2147484046"/>
        </pc:sldMasterMkLst>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7"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الرصد </c:v>
                </c:pt>
              </c:strCache>
            </c:strRef>
          </c:tx>
          <c:spPr>
            <a:solidFill>
              <a:srgbClr val="EC544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نقص في التدابير المضادة أو معدات الحماية الشخصية </c:v>
                </c:pt>
                <c:pt idx="1">
                  <c:v>نقص الموارد البشرية في مجال الصحة العامة </c:v>
                </c:pt>
                <c:pt idx="2">
                  <c:v>الأولويات المتنافسة (بما في ذلك كوفيد-19) </c:v>
                </c:pt>
                <c:pt idx="3">
                  <c:v>مشكلات الوصول (المناطق النائية وغير المستقرة ومناطق الصراعات) </c:v>
                </c:pt>
                <c:pt idx="4">
                  <c:v>قصور في الإبلاغ </c:v>
                </c:pt>
                <c:pt idx="5">
                  <c:v>توفر الموارد اللازمة لبدء الاستجابة أو التعبئة السريعة للموارد </c:v>
                </c:pt>
                <c:pt idx="6">
                  <c:v>ضعف الوعي أو الاشتباه السريري من قبل العاملين في المجال الصحي </c:v>
                </c:pt>
                <c:pt idx="7">
                  <c:v>التأكيد المخبري </c:v>
                </c:pt>
              </c:strCache>
            </c:strRef>
          </c:cat>
          <c:val>
            <c:numRef>
              <c:f>Sheet1!$B$2:$B$9</c:f>
              <c:numCache>
                <c:formatCode>General</c:formatCode>
                <c:ptCount val="8"/>
                <c:pt idx="1">
                  <c:v>1</c:v>
                </c:pt>
                <c:pt idx="2">
                  <c:v>3</c:v>
                </c:pt>
                <c:pt idx="3">
                  <c:v>2</c:v>
                </c:pt>
                <c:pt idx="4">
                  <c:v>1</c:v>
                </c:pt>
                <c:pt idx="6">
                  <c:v>12</c:v>
                </c:pt>
                <c:pt idx="7">
                  <c:v>4</c:v>
                </c:pt>
              </c:numCache>
            </c:numRef>
          </c:val>
          <c:extLst>
            <c:ext xmlns:c16="http://schemas.microsoft.com/office/drawing/2014/chart" uri="{C3380CC4-5D6E-409C-BE32-E72D297353CC}">
              <c16:uniqueId val="{00000000-F5DB-2842-A37E-AE6EF15DA477}"/>
            </c:ext>
          </c:extLst>
        </c:ser>
        <c:ser>
          <c:idx val="1"/>
          <c:order val="1"/>
          <c:tx>
            <c:strRef>
              <c:f>Sheet1!$C$1</c:f>
              <c:strCache>
                <c:ptCount val="1"/>
                <c:pt idx="0">
                  <c:v>الإبلاغ </c:v>
                </c:pt>
              </c:strCache>
            </c:strRef>
          </c:tx>
          <c:spPr>
            <a:solidFill>
              <a:srgbClr val="F7973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نقص في التدابير المضادة أو معدات الحماية الشخصية </c:v>
                </c:pt>
                <c:pt idx="1">
                  <c:v>نقص الموارد البشرية في مجال الصحة العامة </c:v>
                </c:pt>
                <c:pt idx="2">
                  <c:v>الأولويات المتنافسة (بما في ذلك كوفيد-19) </c:v>
                </c:pt>
                <c:pt idx="3">
                  <c:v>مشكلات الوصول (المناطق النائية وغير المستقرة ومناطق الصراعات) </c:v>
                </c:pt>
                <c:pt idx="4">
                  <c:v>قصور في الإبلاغ </c:v>
                </c:pt>
                <c:pt idx="5">
                  <c:v>توفر الموارد اللازمة لبدء الاستجابة أو التعبئة السريعة للموارد </c:v>
                </c:pt>
                <c:pt idx="6">
                  <c:v>ضعف الوعي أو الاشتباه السريري من قبل العاملين في المجال الصحي </c:v>
                </c:pt>
                <c:pt idx="7">
                  <c:v>التأكيد المخبري </c:v>
                </c:pt>
              </c:strCache>
            </c:strRef>
          </c:cat>
          <c:val>
            <c:numRef>
              <c:f>Sheet1!$C$2:$C$9</c:f>
              <c:numCache>
                <c:formatCode>General</c:formatCode>
                <c:ptCount val="8"/>
                <c:pt idx="1">
                  <c:v>3</c:v>
                </c:pt>
                <c:pt idx="3">
                  <c:v>1</c:v>
                </c:pt>
                <c:pt idx="4">
                  <c:v>7</c:v>
                </c:pt>
                <c:pt idx="5">
                  <c:v>1</c:v>
                </c:pt>
                <c:pt idx="7">
                  <c:v>2</c:v>
                </c:pt>
              </c:numCache>
            </c:numRef>
          </c:val>
          <c:extLst>
            <c:ext xmlns:c16="http://schemas.microsoft.com/office/drawing/2014/chart" uri="{C3380CC4-5D6E-409C-BE32-E72D297353CC}">
              <c16:uniqueId val="{00000001-F5DB-2842-A37E-AE6EF15DA477}"/>
            </c:ext>
          </c:extLst>
        </c:ser>
        <c:ser>
          <c:idx val="2"/>
          <c:order val="2"/>
          <c:tx>
            <c:strRef>
              <c:f>Sheet1!$D$1</c:f>
              <c:strCache>
                <c:ptCount val="1"/>
                <c:pt idx="0">
                  <c:v>الاستجابة </c:v>
                </c:pt>
              </c:strCache>
            </c:strRef>
          </c:tx>
          <c:spPr>
            <a:solidFill>
              <a:srgbClr val="40BE5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نقص في التدابير المضادة أو معدات الحماية الشخصية </c:v>
                </c:pt>
                <c:pt idx="1">
                  <c:v>نقص الموارد البشرية في مجال الصحة العامة </c:v>
                </c:pt>
                <c:pt idx="2">
                  <c:v>الأولويات المتنافسة (بما في ذلك كوفيد-19) </c:v>
                </c:pt>
                <c:pt idx="3">
                  <c:v>مشكلات الوصول (المناطق النائية وغير المستقرة ومناطق الصراعات) </c:v>
                </c:pt>
                <c:pt idx="4">
                  <c:v>قصور في الإبلاغ </c:v>
                </c:pt>
                <c:pt idx="5">
                  <c:v>توفر الموارد اللازمة لبدء الاستجابة أو التعبئة السريعة للموارد </c:v>
                </c:pt>
                <c:pt idx="6">
                  <c:v>ضعف الوعي أو الاشتباه السريري من قبل العاملين في المجال الصحي </c:v>
                </c:pt>
                <c:pt idx="7">
                  <c:v>التأكيد المخبري </c:v>
                </c:pt>
              </c:strCache>
            </c:strRef>
          </c:cat>
          <c:val>
            <c:numRef>
              <c:f>Sheet1!$D$2:$D$9</c:f>
              <c:numCache>
                <c:formatCode>General</c:formatCode>
                <c:ptCount val="8"/>
                <c:pt idx="0">
                  <c:v>7</c:v>
                </c:pt>
                <c:pt idx="1">
                  <c:v>3</c:v>
                </c:pt>
                <c:pt idx="2">
                  <c:v>5</c:v>
                </c:pt>
                <c:pt idx="3">
                  <c:v>5</c:v>
                </c:pt>
                <c:pt idx="4">
                  <c:v>1</c:v>
                </c:pt>
                <c:pt idx="5">
                  <c:v>9</c:v>
                </c:pt>
                <c:pt idx="7">
                  <c:v>7</c:v>
                </c:pt>
              </c:numCache>
            </c:numRef>
          </c:val>
          <c:extLst>
            <c:ext xmlns:c16="http://schemas.microsoft.com/office/drawing/2014/chart" uri="{C3380CC4-5D6E-409C-BE32-E72D297353CC}">
              <c16:uniqueId val="{00000002-F5DB-2842-A37E-AE6EF15DA477}"/>
            </c:ext>
          </c:extLst>
        </c:ser>
        <c:dLbls>
          <c:dLblPos val="inEnd"/>
          <c:showLegendKey val="0"/>
          <c:showVal val="1"/>
          <c:showCatName val="0"/>
          <c:showSerName val="0"/>
          <c:showPercent val="0"/>
          <c:showBubbleSize val="0"/>
        </c:dLbls>
        <c:gapWidth val="39"/>
        <c:overlap val="100"/>
        <c:axId val="236190623"/>
        <c:axId val="236192351"/>
      </c:barChart>
      <c:catAx>
        <c:axId val="2361906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rtl="1">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236192351"/>
        <c:crosses val="autoZero"/>
        <c:auto val="1"/>
        <c:lblAlgn val="ctr"/>
        <c:lblOffset val="100"/>
        <c:noMultiLvlLbl val="0"/>
      </c:catAx>
      <c:valAx>
        <c:axId val="236192351"/>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crossAx val="236190623"/>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legend>
    <c:plotVisOnly val="1"/>
    <c:dispBlanksAs val="gap"/>
    <c:showDLblsOverMax val="0"/>
  </c:chart>
  <c:spPr>
    <a:noFill/>
    <a:ln>
      <a:noFill/>
    </a:ln>
    <a:effectLst/>
  </c:spPr>
  <c:txPr>
    <a:bodyPr/>
    <a:lstStyle/>
    <a:p>
      <a:pPr>
        <a:defRPr>
          <a:latin typeface="Trebuchet MS" panose="020B070302020209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BFB233-8FC1-7547-B71A-F40D086B6A69}" type="doc">
      <dgm:prSet loTypeId="urn:microsoft.com/office/officeart/2005/8/layout/chevron2" loCatId="process" qsTypeId="urn:microsoft.com/office/officeart/2005/8/quickstyle/simple1" qsCatId="simple" csTypeId="urn:microsoft.com/office/officeart/2005/8/colors/accent0_3" csCatId="mainScheme" phldr="1"/>
      <dgm:spPr/>
      <dgm:t>
        <a:bodyPr/>
        <a:lstStyle/>
        <a:p>
          <a:endParaRPr lang="en-US"/>
        </a:p>
      </dgm:t>
    </dgm:pt>
    <dgm:pt modelId="{AE0B31D3-D86B-044E-ACBB-60795AD4EBB9}">
      <dgm:prSet phldrT="[Text]" custT="1"/>
      <dgm:spPr/>
      <dgm:t>
        <a:bodyPr/>
        <a:lstStyle/>
        <a:p>
          <a:endParaRPr/>
        </a:p>
      </dgm:t>
    </dgm:pt>
    <dgm:pt modelId="{97A148E2-D4BB-3445-9BA8-582EA6D7983A}" type="parTrans" cxnId="{C822E423-0BB7-1945-9F7E-F433DB46AD47}">
      <dgm:prSet/>
      <dgm:spPr/>
      <dgm:t>
        <a:bodyPr/>
        <a:lstStyle/>
        <a:p>
          <a:endParaRPr lang="en-US">
            <a:latin typeface="Arial" panose="020B0604020202020204" pitchFamily="34" charset="0"/>
            <a:cs typeface="Arial" panose="020B0604020202020204" pitchFamily="34" charset="0"/>
          </a:endParaRPr>
        </a:p>
      </dgm:t>
    </dgm:pt>
    <dgm:pt modelId="{9D928FA6-7F1F-BC46-9417-C38A02EAD312}" type="sibTrans" cxnId="{C822E423-0BB7-1945-9F7E-F433DB46AD47}">
      <dgm:prSet/>
      <dgm:spPr/>
      <dgm:t>
        <a:bodyPr/>
        <a:lstStyle/>
        <a:p>
          <a:endParaRPr lang="en-US">
            <a:latin typeface="Arial" panose="020B0604020202020204" pitchFamily="34" charset="0"/>
            <a:cs typeface="Arial" panose="020B0604020202020204" pitchFamily="34" charset="0"/>
          </a:endParaRPr>
        </a:p>
      </dgm:t>
    </dgm:pt>
    <dgm:pt modelId="{B78C4112-9AAD-C74A-9D95-01C5CC3C71B3}">
      <dgm:prSet phldrT="[Text]" custT="1"/>
      <dgm:spPr/>
      <dgm:t>
        <a:bodyPr/>
        <a:lstStyle/>
        <a:p>
          <a:pPr rtl="1"/>
          <a:r>
            <a:rPr lang="ar-SA" sz="2700" dirty="0"/>
            <a:t>توحيد بيانات غاية 7-1-7 من مختلف حالات التفشي في قاعدة بيانات واحدة </a:t>
          </a:r>
          <a:endParaRPr lang="ar-001" sz="2700" dirty="0">
            <a:latin typeface="Arial"/>
            <a:cs typeface="Arial"/>
          </a:endParaRPr>
        </a:p>
      </dgm:t>
    </dgm:pt>
    <dgm:pt modelId="{6A2DD3FF-3604-B64A-9CFD-F047FC4DF8F7}" type="parTrans" cxnId="{FB008A8D-8A09-4546-9064-C2691182F031}">
      <dgm:prSet/>
      <dgm:spPr/>
      <dgm:t>
        <a:bodyPr/>
        <a:lstStyle/>
        <a:p>
          <a:endParaRPr lang="en-US">
            <a:latin typeface="Arial" panose="020B0604020202020204" pitchFamily="34" charset="0"/>
            <a:cs typeface="Arial" panose="020B0604020202020204" pitchFamily="34" charset="0"/>
          </a:endParaRPr>
        </a:p>
      </dgm:t>
    </dgm:pt>
    <dgm:pt modelId="{61B0812E-B309-7A40-B2BC-00A10799B73B}" type="sibTrans" cxnId="{FB008A8D-8A09-4546-9064-C2691182F031}">
      <dgm:prSet/>
      <dgm:spPr/>
      <dgm:t>
        <a:bodyPr/>
        <a:lstStyle/>
        <a:p>
          <a:endParaRPr lang="en-US">
            <a:latin typeface="Arial" panose="020B0604020202020204" pitchFamily="34" charset="0"/>
            <a:cs typeface="Arial" panose="020B0604020202020204" pitchFamily="34" charset="0"/>
          </a:endParaRPr>
        </a:p>
      </dgm:t>
    </dgm:pt>
    <dgm:pt modelId="{F9F21958-ED80-204D-BF0D-58CB767B7FDD}">
      <dgm:prSet phldrT="[Text]" custT="1"/>
      <dgm:spPr/>
      <dgm:t>
        <a:bodyPr/>
        <a:lstStyle/>
        <a:p>
          <a:endParaRPr dirty="0"/>
        </a:p>
      </dgm:t>
    </dgm:pt>
    <dgm:pt modelId="{041AF626-76DF-7048-86C9-D72F368AFA47}" type="parTrans" cxnId="{75BAB4CC-4234-4C44-94C5-87948E9D1B15}">
      <dgm:prSet/>
      <dgm:spPr/>
      <dgm:t>
        <a:bodyPr/>
        <a:lstStyle/>
        <a:p>
          <a:endParaRPr lang="en-US">
            <a:latin typeface="Arial" panose="020B0604020202020204" pitchFamily="34" charset="0"/>
            <a:cs typeface="Arial" panose="020B0604020202020204" pitchFamily="34" charset="0"/>
          </a:endParaRPr>
        </a:p>
      </dgm:t>
    </dgm:pt>
    <dgm:pt modelId="{2CD6879D-B4A0-E14F-8C88-F10F26CE8EB8}" type="sibTrans" cxnId="{75BAB4CC-4234-4C44-94C5-87948E9D1B15}">
      <dgm:prSet/>
      <dgm:spPr/>
      <dgm:t>
        <a:bodyPr/>
        <a:lstStyle/>
        <a:p>
          <a:endParaRPr lang="en-US">
            <a:latin typeface="Arial" panose="020B0604020202020204" pitchFamily="34" charset="0"/>
            <a:cs typeface="Arial" panose="020B0604020202020204" pitchFamily="34" charset="0"/>
          </a:endParaRPr>
        </a:p>
      </dgm:t>
    </dgm:pt>
    <dgm:pt modelId="{D5002075-4D98-7F41-9120-5588F9CC7DCF}">
      <dgm:prSet phldrT="[Text]" custT="1"/>
      <dgm:spPr/>
      <dgm:t>
        <a:bodyPr/>
        <a:lstStyle/>
        <a:p>
          <a:pPr rtl="1"/>
          <a:r>
            <a:rPr lang="ar-001" sz="2700" kern="1200" dirty="0">
              <a:solidFill>
                <a:srgbClr val="384D56">
                  <a:hueOff val="0"/>
                  <a:satOff val="0"/>
                  <a:lumOff val="0"/>
                  <a:alphaOff val="0"/>
                </a:srgbClr>
              </a:solidFill>
              <a:latin typeface="Calibri" panose="020F0502020204030204"/>
              <a:ea typeface="+mn-ea"/>
              <a:cs typeface="Arial" panose="020B0604020202020204" pitchFamily="34" charset="0"/>
            </a:rPr>
            <a:t>التحقق</a:t>
          </a:r>
          <a:r>
            <a:rPr lang="ar-001" sz="2700" kern="1200" dirty="0">
              <a:latin typeface="Arial"/>
              <a:cs typeface="Arial"/>
            </a:rPr>
            <a:t> من صحة البيانات</a:t>
          </a:r>
        </a:p>
      </dgm:t>
    </dgm:pt>
    <dgm:pt modelId="{1852D31B-D3B9-C946-BF02-CE06E1D94F48}" type="parTrans" cxnId="{9B78B139-E499-4C4F-AFA2-A8A88D5606D5}">
      <dgm:prSet/>
      <dgm:spPr/>
      <dgm:t>
        <a:bodyPr/>
        <a:lstStyle/>
        <a:p>
          <a:endParaRPr lang="en-US">
            <a:latin typeface="Arial" panose="020B0604020202020204" pitchFamily="34" charset="0"/>
            <a:cs typeface="Arial" panose="020B0604020202020204" pitchFamily="34" charset="0"/>
          </a:endParaRPr>
        </a:p>
      </dgm:t>
    </dgm:pt>
    <dgm:pt modelId="{72778BB0-A533-354B-B8C1-622FE7FC7581}" type="sibTrans" cxnId="{9B78B139-E499-4C4F-AFA2-A8A88D5606D5}">
      <dgm:prSet/>
      <dgm:spPr/>
      <dgm:t>
        <a:bodyPr/>
        <a:lstStyle/>
        <a:p>
          <a:endParaRPr lang="en-US">
            <a:latin typeface="Arial" panose="020B0604020202020204" pitchFamily="34" charset="0"/>
            <a:cs typeface="Arial" panose="020B0604020202020204" pitchFamily="34" charset="0"/>
          </a:endParaRPr>
        </a:p>
      </dgm:t>
    </dgm:pt>
    <dgm:pt modelId="{4CA228C5-D5B8-244B-87E8-D6EE5AF63471}">
      <dgm:prSet phldrT="[Text]" custT="1"/>
      <dgm:spPr/>
      <dgm:t>
        <a:bodyPr/>
        <a:lstStyle/>
        <a:p>
          <a:endParaRPr/>
        </a:p>
      </dgm:t>
    </dgm:pt>
    <dgm:pt modelId="{652CA08C-14A7-9747-8AAF-36ACC3048303}" type="parTrans" cxnId="{19328A45-6A1F-3D4B-999E-C02DD7884A44}">
      <dgm:prSet/>
      <dgm:spPr/>
      <dgm:t>
        <a:bodyPr/>
        <a:lstStyle/>
        <a:p>
          <a:endParaRPr lang="en-US">
            <a:latin typeface="Arial" panose="020B0604020202020204" pitchFamily="34" charset="0"/>
            <a:cs typeface="Arial" panose="020B0604020202020204" pitchFamily="34" charset="0"/>
          </a:endParaRPr>
        </a:p>
      </dgm:t>
    </dgm:pt>
    <dgm:pt modelId="{77157822-2F6C-CF42-A43A-6EFAF1FD390E}" type="sibTrans" cxnId="{19328A45-6A1F-3D4B-999E-C02DD7884A44}">
      <dgm:prSet/>
      <dgm:spPr/>
      <dgm:t>
        <a:bodyPr/>
        <a:lstStyle/>
        <a:p>
          <a:endParaRPr lang="en-US">
            <a:latin typeface="Arial" panose="020B0604020202020204" pitchFamily="34" charset="0"/>
            <a:cs typeface="Arial" panose="020B0604020202020204" pitchFamily="34" charset="0"/>
          </a:endParaRPr>
        </a:p>
      </dgm:t>
    </dgm:pt>
    <dgm:pt modelId="{9BF6ECDF-77E3-1F4A-940D-419025FD6100}">
      <dgm:prSet phldrT="[Text]" custT="1"/>
      <dgm:spPr/>
      <dgm:t>
        <a:bodyPr/>
        <a:lstStyle/>
        <a:p>
          <a:pPr rtl="1"/>
          <a:r>
            <a:rPr lang="ar-001" sz="2700" kern="1200" dirty="0">
              <a:solidFill>
                <a:srgbClr val="384D56">
                  <a:hueOff val="0"/>
                  <a:satOff val="0"/>
                  <a:lumOff val="0"/>
                  <a:alphaOff val="0"/>
                </a:srgbClr>
              </a:solidFill>
              <a:latin typeface="Calibri" panose="020F0502020204030204"/>
              <a:ea typeface="+mn-ea"/>
              <a:cs typeface="Arial" panose="020B0604020202020204" pitchFamily="34" charset="0"/>
            </a:rPr>
            <a:t>مراقبة</a:t>
          </a:r>
          <a:r>
            <a:rPr lang="ar-001" sz="2700" kern="1200" dirty="0">
              <a:latin typeface="Arial" panose="020B0604020202020204" pitchFamily="34" charset="0"/>
              <a:cs typeface="Arial" panose="020B0604020202020204" pitchFamily="34" charset="0"/>
            </a:rPr>
            <a:t> تقدم الإجراءات</a:t>
          </a:r>
        </a:p>
      </dgm:t>
    </dgm:pt>
    <dgm:pt modelId="{954E3C23-0006-594D-9650-2A59CE2AE533}" type="parTrans" cxnId="{AE171370-8B26-3543-96A6-404D8EB03B4D}">
      <dgm:prSet/>
      <dgm:spPr/>
      <dgm:t>
        <a:bodyPr/>
        <a:lstStyle/>
        <a:p>
          <a:endParaRPr lang="en-US">
            <a:latin typeface="Arial" panose="020B0604020202020204" pitchFamily="34" charset="0"/>
            <a:cs typeface="Arial" panose="020B0604020202020204" pitchFamily="34" charset="0"/>
          </a:endParaRPr>
        </a:p>
      </dgm:t>
    </dgm:pt>
    <dgm:pt modelId="{EA23FD46-EE1D-0545-89C1-03C1C171E6BA}" type="sibTrans" cxnId="{AE171370-8B26-3543-96A6-404D8EB03B4D}">
      <dgm:prSet/>
      <dgm:spPr/>
      <dgm:t>
        <a:bodyPr/>
        <a:lstStyle/>
        <a:p>
          <a:endParaRPr lang="en-US">
            <a:latin typeface="Arial" panose="020B0604020202020204" pitchFamily="34" charset="0"/>
            <a:cs typeface="Arial" panose="020B0604020202020204" pitchFamily="34" charset="0"/>
          </a:endParaRPr>
        </a:p>
      </dgm:t>
    </dgm:pt>
    <dgm:pt modelId="{7C7FF80B-C149-044E-8AA8-F0AD7B42B598}">
      <dgm:prSet custT="1"/>
      <dgm:spPr/>
      <dgm:t>
        <a:bodyPr/>
        <a:lstStyle/>
        <a:p>
          <a:endParaRPr lang="en-US" sz="2700">
            <a:latin typeface="Arial" panose="020B0604020202020204" pitchFamily="34" charset="0"/>
            <a:cs typeface="Arial" panose="020B0604020202020204" pitchFamily="34" charset="0"/>
          </a:endParaRPr>
        </a:p>
      </dgm:t>
    </dgm:pt>
    <dgm:pt modelId="{FB53B88C-4A98-B945-8EEC-70587EFCCD22}" type="parTrans" cxnId="{E70858AC-3BB2-DF48-A504-FC57067B83FE}">
      <dgm:prSet/>
      <dgm:spPr/>
      <dgm:t>
        <a:bodyPr/>
        <a:lstStyle/>
        <a:p>
          <a:endParaRPr lang="en-US">
            <a:latin typeface="Arial" panose="020B0604020202020204" pitchFamily="34" charset="0"/>
            <a:cs typeface="Arial" panose="020B0604020202020204" pitchFamily="34" charset="0"/>
          </a:endParaRPr>
        </a:p>
      </dgm:t>
    </dgm:pt>
    <dgm:pt modelId="{8281D32C-CA1E-CE4C-A815-91B1C26DCE1F}" type="sibTrans" cxnId="{E70858AC-3BB2-DF48-A504-FC57067B83FE}">
      <dgm:prSet/>
      <dgm:spPr/>
      <dgm:t>
        <a:bodyPr/>
        <a:lstStyle/>
        <a:p>
          <a:endParaRPr lang="en-US">
            <a:latin typeface="Arial" panose="020B0604020202020204" pitchFamily="34" charset="0"/>
            <a:cs typeface="Arial" panose="020B0604020202020204" pitchFamily="34" charset="0"/>
          </a:endParaRPr>
        </a:p>
      </dgm:t>
    </dgm:pt>
    <dgm:pt modelId="{412EB22B-EBE8-304F-9F3A-DF65D62BF30D}">
      <dgm:prSet custT="1"/>
      <dgm:spPr/>
      <dgm:t>
        <a:bodyPr/>
        <a:lstStyle/>
        <a:p>
          <a:pPr rtl="1"/>
          <a:r>
            <a:rPr lang="ar-001" sz="2700" kern="1200" dirty="0">
              <a:solidFill>
                <a:srgbClr val="384D56">
                  <a:hueOff val="0"/>
                  <a:satOff val="0"/>
                  <a:lumOff val="0"/>
                  <a:alphaOff val="0"/>
                </a:srgbClr>
              </a:solidFill>
              <a:latin typeface="Calibri" panose="020F0502020204030204"/>
              <a:ea typeface="+mn-ea"/>
              <a:cs typeface="Arial" panose="020B0604020202020204" pitchFamily="34" charset="0"/>
            </a:rPr>
            <a:t>مناقشة</a:t>
          </a:r>
          <a:r>
            <a:rPr lang="ar-001" sz="2700" kern="1200" dirty="0">
              <a:latin typeface="Arial"/>
              <a:cs typeface="Arial"/>
            </a:rPr>
            <a:t> التقدم المحرز مع أصحاب المصلحة</a:t>
          </a:r>
        </a:p>
      </dgm:t>
    </dgm:pt>
    <dgm:pt modelId="{DA994D9E-D2A5-524B-B87B-EC12A4CDD3C5}" type="parTrans" cxnId="{5165E26E-F1E8-064D-9160-25C1A2B74FB0}">
      <dgm:prSet/>
      <dgm:spPr/>
      <dgm:t>
        <a:bodyPr/>
        <a:lstStyle/>
        <a:p>
          <a:endParaRPr lang="en-US">
            <a:latin typeface="Arial" panose="020B0604020202020204" pitchFamily="34" charset="0"/>
            <a:cs typeface="Arial" panose="020B0604020202020204" pitchFamily="34" charset="0"/>
          </a:endParaRPr>
        </a:p>
      </dgm:t>
    </dgm:pt>
    <dgm:pt modelId="{447612E5-EBBC-A243-9A15-FA86EEC84968}" type="sibTrans" cxnId="{5165E26E-F1E8-064D-9160-25C1A2B74FB0}">
      <dgm:prSet/>
      <dgm:spPr/>
      <dgm:t>
        <a:bodyPr/>
        <a:lstStyle/>
        <a:p>
          <a:endParaRPr lang="en-US">
            <a:latin typeface="Arial" panose="020B0604020202020204" pitchFamily="34" charset="0"/>
            <a:cs typeface="Arial" panose="020B0604020202020204" pitchFamily="34" charset="0"/>
          </a:endParaRPr>
        </a:p>
      </dgm:t>
    </dgm:pt>
    <dgm:pt modelId="{62929BA3-ABF9-2749-830A-106EF90E60BB}" type="pres">
      <dgm:prSet presAssocID="{E5BFB233-8FC1-7547-B71A-F40D086B6A69}" presName="linearFlow" presStyleCnt="0">
        <dgm:presLayoutVars>
          <dgm:dir val="rev"/>
          <dgm:animLvl val="lvl"/>
          <dgm:resizeHandles val="exact"/>
        </dgm:presLayoutVars>
      </dgm:prSet>
      <dgm:spPr/>
    </dgm:pt>
    <dgm:pt modelId="{9C2DF0B0-0484-5147-915D-EE3EB13F1DB9}" type="pres">
      <dgm:prSet presAssocID="{AE0B31D3-D86B-044E-ACBB-60795AD4EBB9}" presName="composite" presStyleCnt="0"/>
      <dgm:spPr/>
    </dgm:pt>
    <dgm:pt modelId="{8D7C1866-D1E4-984D-9877-72A57719EF86}" type="pres">
      <dgm:prSet presAssocID="{AE0B31D3-D86B-044E-ACBB-60795AD4EBB9}" presName="parentText" presStyleLbl="alignNode1" presStyleIdx="0" presStyleCnt="4" custLinFactX="600000" custLinFactNeighborX="618440">
        <dgm:presLayoutVars>
          <dgm:chMax val="1"/>
          <dgm:bulletEnabled val="1"/>
        </dgm:presLayoutVars>
      </dgm:prSet>
      <dgm:spPr>
        <a:solidFill>
          <a:srgbClr val="D864C8"/>
        </a:solidFill>
      </dgm:spPr>
    </dgm:pt>
    <dgm:pt modelId="{EE89A7A2-E64D-6A4B-B1A0-1E1A96DF03C0}" type="pres">
      <dgm:prSet presAssocID="{AE0B31D3-D86B-044E-ACBB-60795AD4EBB9}" presName="descendantText" presStyleLbl="alignAcc1" presStyleIdx="0" presStyleCnt="4" custLinFactNeighborX="-8093">
        <dgm:presLayoutVars>
          <dgm:bulletEnabled val="1"/>
        </dgm:presLayoutVars>
      </dgm:prSet>
      <dgm:spPr/>
    </dgm:pt>
    <dgm:pt modelId="{F6E3CA2A-EBAE-4843-A98A-CF38FC26E044}" type="pres">
      <dgm:prSet presAssocID="{9D928FA6-7F1F-BC46-9417-C38A02EAD312}" presName="sp" presStyleCnt="0"/>
      <dgm:spPr/>
    </dgm:pt>
    <dgm:pt modelId="{B5E7CBA7-B089-F743-8D0E-C66EB3F12D9B}" type="pres">
      <dgm:prSet presAssocID="{F9F21958-ED80-204D-BF0D-58CB767B7FDD}" presName="composite" presStyleCnt="0"/>
      <dgm:spPr/>
    </dgm:pt>
    <dgm:pt modelId="{ED992852-B25F-CC4D-BB2A-507626F39A5C}" type="pres">
      <dgm:prSet presAssocID="{F9F21958-ED80-204D-BF0D-58CB767B7FDD}" presName="parentText" presStyleLbl="alignNode1" presStyleIdx="1" presStyleCnt="4" custLinFactX="600000" custLinFactNeighborX="618440">
        <dgm:presLayoutVars>
          <dgm:chMax val="1"/>
          <dgm:bulletEnabled val="1"/>
        </dgm:presLayoutVars>
      </dgm:prSet>
      <dgm:spPr>
        <a:solidFill>
          <a:srgbClr val="D864C8"/>
        </a:solidFill>
      </dgm:spPr>
    </dgm:pt>
    <dgm:pt modelId="{E3E1DC55-C9EB-0D4D-A79F-1D71FB6E0C16}" type="pres">
      <dgm:prSet presAssocID="{F9F21958-ED80-204D-BF0D-58CB767B7FDD}" presName="descendantText" presStyleLbl="alignAcc1" presStyleIdx="1" presStyleCnt="4" custLinFactNeighborX="-8093">
        <dgm:presLayoutVars>
          <dgm:bulletEnabled val="1"/>
        </dgm:presLayoutVars>
      </dgm:prSet>
      <dgm:spPr/>
    </dgm:pt>
    <dgm:pt modelId="{4725FCB7-86E7-CB4C-BD24-6244892BFAE9}" type="pres">
      <dgm:prSet presAssocID="{2CD6879D-B4A0-E14F-8C88-F10F26CE8EB8}" presName="sp" presStyleCnt="0"/>
      <dgm:spPr/>
    </dgm:pt>
    <dgm:pt modelId="{E6E03AF3-0820-D149-A2AE-9A9981E8F1D7}" type="pres">
      <dgm:prSet presAssocID="{4CA228C5-D5B8-244B-87E8-D6EE5AF63471}" presName="composite" presStyleCnt="0"/>
      <dgm:spPr/>
    </dgm:pt>
    <dgm:pt modelId="{B6CE859C-A988-C941-8EC6-EAEFEAEA467C}" type="pres">
      <dgm:prSet presAssocID="{4CA228C5-D5B8-244B-87E8-D6EE5AF63471}" presName="parentText" presStyleLbl="alignNode1" presStyleIdx="2" presStyleCnt="4" custLinFactX="600000" custLinFactNeighborX="618440">
        <dgm:presLayoutVars>
          <dgm:chMax val="1"/>
          <dgm:bulletEnabled val="1"/>
        </dgm:presLayoutVars>
      </dgm:prSet>
      <dgm:spPr>
        <a:solidFill>
          <a:srgbClr val="D864C8"/>
        </a:solidFill>
      </dgm:spPr>
    </dgm:pt>
    <dgm:pt modelId="{D60FB4AA-DB64-2445-930E-47408A52A888}" type="pres">
      <dgm:prSet presAssocID="{4CA228C5-D5B8-244B-87E8-D6EE5AF63471}" presName="descendantText" presStyleLbl="alignAcc1" presStyleIdx="2" presStyleCnt="4" custLinFactNeighborX="-8093">
        <dgm:presLayoutVars>
          <dgm:bulletEnabled val="1"/>
        </dgm:presLayoutVars>
      </dgm:prSet>
      <dgm:spPr/>
    </dgm:pt>
    <dgm:pt modelId="{E3844708-C40C-524E-999D-D26C5584CB5D}" type="pres">
      <dgm:prSet presAssocID="{77157822-2F6C-CF42-A43A-6EFAF1FD390E}" presName="sp" presStyleCnt="0"/>
      <dgm:spPr/>
    </dgm:pt>
    <dgm:pt modelId="{353041AE-2E42-D240-ABBA-D4F5A3D89D30}" type="pres">
      <dgm:prSet presAssocID="{7C7FF80B-C149-044E-8AA8-F0AD7B42B598}" presName="composite" presStyleCnt="0"/>
      <dgm:spPr/>
    </dgm:pt>
    <dgm:pt modelId="{415EB6F8-E693-A94E-AD0E-86AFB10521C8}" type="pres">
      <dgm:prSet presAssocID="{7C7FF80B-C149-044E-8AA8-F0AD7B42B598}" presName="parentText" presStyleLbl="alignNode1" presStyleIdx="3" presStyleCnt="4" custLinFactX="600000" custLinFactNeighborX="618440">
        <dgm:presLayoutVars>
          <dgm:chMax val="1"/>
          <dgm:bulletEnabled val="1"/>
        </dgm:presLayoutVars>
      </dgm:prSet>
      <dgm:spPr>
        <a:solidFill>
          <a:srgbClr val="D864C8"/>
        </a:solidFill>
      </dgm:spPr>
    </dgm:pt>
    <dgm:pt modelId="{53AC1F71-E60D-3B42-8D56-30AE12C79F42}" type="pres">
      <dgm:prSet presAssocID="{7C7FF80B-C149-044E-8AA8-F0AD7B42B598}" presName="descendantText" presStyleLbl="alignAcc1" presStyleIdx="3" presStyleCnt="4" custLinFactNeighborX="-8093">
        <dgm:presLayoutVars>
          <dgm:bulletEnabled val="1"/>
        </dgm:presLayoutVars>
      </dgm:prSet>
      <dgm:spPr/>
    </dgm:pt>
  </dgm:ptLst>
  <dgm:cxnLst>
    <dgm:cxn modelId="{8F8ADA0E-892E-42FC-A6B5-4C8611DA3481}" type="presOf" srcId="{4CA228C5-D5B8-244B-87E8-D6EE5AF63471}" destId="{B6CE859C-A988-C941-8EC6-EAEFEAEA467C}" srcOrd="0" destOrd="0" presId="urn:microsoft.com/office/officeart/2005/8/layout/chevron2"/>
    <dgm:cxn modelId="{658D5018-7C07-4B5E-BB19-7EBFF3041FF6}" type="presOf" srcId="{9BF6ECDF-77E3-1F4A-940D-419025FD6100}" destId="{D60FB4AA-DB64-2445-930E-47408A52A888}" srcOrd="0" destOrd="0" presId="urn:microsoft.com/office/officeart/2005/8/layout/chevron2"/>
    <dgm:cxn modelId="{C822E423-0BB7-1945-9F7E-F433DB46AD47}" srcId="{E5BFB233-8FC1-7547-B71A-F40D086B6A69}" destId="{AE0B31D3-D86B-044E-ACBB-60795AD4EBB9}" srcOrd="0" destOrd="0" parTransId="{97A148E2-D4BB-3445-9BA8-582EA6D7983A}" sibTransId="{9D928FA6-7F1F-BC46-9417-C38A02EAD312}"/>
    <dgm:cxn modelId="{DD649033-50C7-462C-9C4A-37C754EFA308}" type="presOf" srcId="{B78C4112-9AAD-C74A-9D95-01C5CC3C71B3}" destId="{EE89A7A2-E64D-6A4B-B1A0-1E1A96DF03C0}" srcOrd="0" destOrd="0" presId="urn:microsoft.com/office/officeart/2005/8/layout/chevron2"/>
    <dgm:cxn modelId="{9B78B139-E499-4C4F-AFA2-A8A88D5606D5}" srcId="{F9F21958-ED80-204D-BF0D-58CB767B7FDD}" destId="{D5002075-4D98-7F41-9120-5588F9CC7DCF}" srcOrd="0" destOrd="0" parTransId="{1852D31B-D3B9-C946-BF02-CE06E1D94F48}" sibTransId="{72778BB0-A533-354B-B8C1-622FE7FC7581}"/>
    <dgm:cxn modelId="{19328A45-6A1F-3D4B-999E-C02DD7884A44}" srcId="{E5BFB233-8FC1-7547-B71A-F40D086B6A69}" destId="{4CA228C5-D5B8-244B-87E8-D6EE5AF63471}" srcOrd="2" destOrd="0" parTransId="{652CA08C-14A7-9747-8AAF-36ACC3048303}" sibTransId="{77157822-2F6C-CF42-A43A-6EFAF1FD390E}"/>
    <dgm:cxn modelId="{9FE20E48-69D8-624B-B3B6-4C21C7DA6879}" type="presOf" srcId="{E5BFB233-8FC1-7547-B71A-F40D086B6A69}" destId="{62929BA3-ABF9-2749-830A-106EF90E60BB}" srcOrd="0" destOrd="0" presId="urn:microsoft.com/office/officeart/2005/8/layout/chevron2"/>
    <dgm:cxn modelId="{96F4F749-BA8B-48C2-95B0-66515510D3BF}" type="presOf" srcId="{F9F21958-ED80-204D-BF0D-58CB767B7FDD}" destId="{ED992852-B25F-CC4D-BB2A-507626F39A5C}" srcOrd="0" destOrd="0" presId="urn:microsoft.com/office/officeart/2005/8/layout/chevron2"/>
    <dgm:cxn modelId="{042C5856-20DB-4BAD-9A27-1F382CC98787}" type="presOf" srcId="{412EB22B-EBE8-304F-9F3A-DF65D62BF30D}" destId="{53AC1F71-E60D-3B42-8D56-30AE12C79F42}" srcOrd="0" destOrd="0" presId="urn:microsoft.com/office/officeart/2005/8/layout/chevron2"/>
    <dgm:cxn modelId="{5165E26E-F1E8-064D-9160-25C1A2B74FB0}" srcId="{7C7FF80B-C149-044E-8AA8-F0AD7B42B598}" destId="{412EB22B-EBE8-304F-9F3A-DF65D62BF30D}" srcOrd="0" destOrd="0" parTransId="{DA994D9E-D2A5-524B-B87B-EC12A4CDD3C5}" sibTransId="{447612E5-EBBC-A243-9A15-FA86EEC84968}"/>
    <dgm:cxn modelId="{AE171370-8B26-3543-96A6-404D8EB03B4D}" srcId="{4CA228C5-D5B8-244B-87E8-D6EE5AF63471}" destId="{9BF6ECDF-77E3-1F4A-940D-419025FD6100}" srcOrd="0" destOrd="0" parTransId="{954E3C23-0006-594D-9650-2A59CE2AE533}" sibTransId="{EA23FD46-EE1D-0545-89C1-03C1C171E6BA}"/>
    <dgm:cxn modelId="{FB008A8D-8A09-4546-9064-C2691182F031}" srcId="{AE0B31D3-D86B-044E-ACBB-60795AD4EBB9}" destId="{B78C4112-9AAD-C74A-9D95-01C5CC3C71B3}" srcOrd="0" destOrd="0" parTransId="{6A2DD3FF-3604-B64A-9CFD-F047FC4DF8F7}" sibTransId="{61B0812E-B309-7A40-B2BC-00A10799B73B}"/>
    <dgm:cxn modelId="{6CB01E96-BE68-416A-A422-D42D6C2B8903}" type="presOf" srcId="{AE0B31D3-D86B-044E-ACBB-60795AD4EBB9}" destId="{8D7C1866-D1E4-984D-9877-72A57719EF86}" srcOrd="0" destOrd="0" presId="urn:microsoft.com/office/officeart/2005/8/layout/chevron2"/>
    <dgm:cxn modelId="{E70858AC-3BB2-DF48-A504-FC57067B83FE}" srcId="{E5BFB233-8FC1-7547-B71A-F40D086B6A69}" destId="{7C7FF80B-C149-044E-8AA8-F0AD7B42B598}" srcOrd="3" destOrd="0" parTransId="{FB53B88C-4A98-B945-8EEC-70587EFCCD22}" sibTransId="{8281D32C-CA1E-CE4C-A815-91B1C26DCE1F}"/>
    <dgm:cxn modelId="{10BF1ABB-ADFF-4307-9D6A-82EE7DD63919}" type="presOf" srcId="{D5002075-4D98-7F41-9120-5588F9CC7DCF}" destId="{E3E1DC55-C9EB-0D4D-A79F-1D71FB6E0C16}" srcOrd="0" destOrd="0" presId="urn:microsoft.com/office/officeart/2005/8/layout/chevron2"/>
    <dgm:cxn modelId="{ECF807C6-4DC3-4952-ABFD-D980E2F2930E}" type="presOf" srcId="{7C7FF80B-C149-044E-8AA8-F0AD7B42B598}" destId="{415EB6F8-E693-A94E-AD0E-86AFB10521C8}" srcOrd="0" destOrd="0" presId="urn:microsoft.com/office/officeart/2005/8/layout/chevron2"/>
    <dgm:cxn modelId="{75BAB4CC-4234-4C44-94C5-87948E9D1B15}" srcId="{E5BFB233-8FC1-7547-B71A-F40D086B6A69}" destId="{F9F21958-ED80-204D-BF0D-58CB767B7FDD}" srcOrd="1" destOrd="0" parTransId="{041AF626-76DF-7048-86C9-D72F368AFA47}" sibTransId="{2CD6879D-B4A0-E14F-8C88-F10F26CE8EB8}"/>
    <dgm:cxn modelId="{A259BEAD-3306-4566-A0B2-D4600A29FD83}" type="presParOf" srcId="{62929BA3-ABF9-2749-830A-106EF90E60BB}" destId="{9C2DF0B0-0484-5147-915D-EE3EB13F1DB9}" srcOrd="0" destOrd="0" presId="urn:microsoft.com/office/officeart/2005/8/layout/chevron2"/>
    <dgm:cxn modelId="{09F139C2-0E5B-4487-B1E8-5638F0D8EC15}" type="presParOf" srcId="{9C2DF0B0-0484-5147-915D-EE3EB13F1DB9}" destId="{8D7C1866-D1E4-984D-9877-72A57719EF86}" srcOrd="0" destOrd="0" presId="urn:microsoft.com/office/officeart/2005/8/layout/chevron2"/>
    <dgm:cxn modelId="{A8201641-D42D-49C1-BFF5-FE654D8CB4D5}" type="presParOf" srcId="{9C2DF0B0-0484-5147-915D-EE3EB13F1DB9}" destId="{EE89A7A2-E64D-6A4B-B1A0-1E1A96DF03C0}" srcOrd="1" destOrd="0" presId="urn:microsoft.com/office/officeart/2005/8/layout/chevron2"/>
    <dgm:cxn modelId="{C00E29CF-E638-4B63-AD86-22AE5A8A632C}" type="presParOf" srcId="{62929BA3-ABF9-2749-830A-106EF90E60BB}" destId="{F6E3CA2A-EBAE-4843-A98A-CF38FC26E044}" srcOrd="1" destOrd="0" presId="urn:microsoft.com/office/officeart/2005/8/layout/chevron2"/>
    <dgm:cxn modelId="{1546D808-42A6-4BB7-AB49-07A649ED43E6}" type="presParOf" srcId="{62929BA3-ABF9-2749-830A-106EF90E60BB}" destId="{B5E7CBA7-B089-F743-8D0E-C66EB3F12D9B}" srcOrd="2" destOrd="0" presId="urn:microsoft.com/office/officeart/2005/8/layout/chevron2"/>
    <dgm:cxn modelId="{F6325B61-EFAA-4C62-9F4B-3A4813F47F07}" type="presParOf" srcId="{B5E7CBA7-B089-F743-8D0E-C66EB3F12D9B}" destId="{ED992852-B25F-CC4D-BB2A-507626F39A5C}" srcOrd="0" destOrd="0" presId="urn:microsoft.com/office/officeart/2005/8/layout/chevron2"/>
    <dgm:cxn modelId="{4E39BF9C-4F61-451C-9DD3-0CAC0AA3B3C3}" type="presParOf" srcId="{B5E7CBA7-B089-F743-8D0E-C66EB3F12D9B}" destId="{E3E1DC55-C9EB-0D4D-A79F-1D71FB6E0C16}" srcOrd="1" destOrd="0" presId="urn:microsoft.com/office/officeart/2005/8/layout/chevron2"/>
    <dgm:cxn modelId="{68368131-1EB9-42A2-B586-B2E872709CBA}" type="presParOf" srcId="{62929BA3-ABF9-2749-830A-106EF90E60BB}" destId="{4725FCB7-86E7-CB4C-BD24-6244892BFAE9}" srcOrd="3" destOrd="0" presId="urn:microsoft.com/office/officeart/2005/8/layout/chevron2"/>
    <dgm:cxn modelId="{8DA1B804-19D6-4EAC-A0BD-E3322D3C8B59}" type="presParOf" srcId="{62929BA3-ABF9-2749-830A-106EF90E60BB}" destId="{E6E03AF3-0820-D149-A2AE-9A9981E8F1D7}" srcOrd="4" destOrd="0" presId="urn:microsoft.com/office/officeart/2005/8/layout/chevron2"/>
    <dgm:cxn modelId="{D0E86945-1DB1-4460-B686-70CB4721F57E}" type="presParOf" srcId="{E6E03AF3-0820-D149-A2AE-9A9981E8F1D7}" destId="{B6CE859C-A988-C941-8EC6-EAEFEAEA467C}" srcOrd="0" destOrd="0" presId="urn:microsoft.com/office/officeart/2005/8/layout/chevron2"/>
    <dgm:cxn modelId="{1C61AF20-03B1-4137-83FF-4D2320A92D8C}" type="presParOf" srcId="{E6E03AF3-0820-D149-A2AE-9A9981E8F1D7}" destId="{D60FB4AA-DB64-2445-930E-47408A52A888}" srcOrd="1" destOrd="0" presId="urn:microsoft.com/office/officeart/2005/8/layout/chevron2"/>
    <dgm:cxn modelId="{C7822A42-465D-481E-A619-3C54105D9C13}" type="presParOf" srcId="{62929BA3-ABF9-2749-830A-106EF90E60BB}" destId="{E3844708-C40C-524E-999D-D26C5584CB5D}" srcOrd="5" destOrd="0" presId="urn:microsoft.com/office/officeart/2005/8/layout/chevron2"/>
    <dgm:cxn modelId="{BD8A7987-4D5B-412A-9D0F-4C9FABB584D1}" type="presParOf" srcId="{62929BA3-ABF9-2749-830A-106EF90E60BB}" destId="{353041AE-2E42-D240-ABBA-D4F5A3D89D30}" srcOrd="6" destOrd="0" presId="urn:microsoft.com/office/officeart/2005/8/layout/chevron2"/>
    <dgm:cxn modelId="{9BA151C4-B132-4D52-9C2F-F5331305BF66}" type="presParOf" srcId="{353041AE-2E42-D240-ABBA-D4F5A3D89D30}" destId="{415EB6F8-E693-A94E-AD0E-86AFB10521C8}" srcOrd="0" destOrd="0" presId="urn:microsoft.com/office/officeart/2005/8/layout/chevron2"/>
    <dgm:cxn modelId="{E1816B29-CD55-4BD2-965F-16448E334CA6}" type="presParOf" srcId="{353041AE-2E42-D240-ABBA-D4F5A3D89D30}" destId="{53AC1F71-E60D-3B42-8D56-30AE12C79F42}"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47B8FF-4065-B340-A0BF-54FD95B6E32B}" type="doc">
      <dgm:prSet loTypeId="urn:microsoft.com/office/officeart/2005/8/layout/process2" loCatId="" qsTypeId="urn:microsoft.com/office/officeart/2005/8/quickstyle/simple1" qsCatId="simple" csTypeId="urn:microsoft.com/office/officeart/2005/8/colors/accent1_2" csCatId="accent1" phldr="1"/>
      <dgm:spPr/>
      <dgm:t>
        <a:bodyPr/>
        <a:lstStyle/>
        <a:p>
          <a:endParaRPr lang="en-US"/>
        </a:p>
      </dgm:t>
    </dgm:pt>
    <dgm:pt modelId="{58099EAA-D3ED-A84D-813F-3E29A164D96E}">
      <dgm:prSet phldrT="[Text]" custT="1"/>
      <dgm:spPr>
        <a:solidFill>
          <a:schemeClr val="accent1"/>
        </a:solidFill>
      </dgm:spPr>
      <dgm:t>
        <a:bodyPr/>
        <a:lstStyle/>
        <a:p>
          <a:pPr rtl="1"/>
          <a:r>
            <a:rPr lang="ar-001" sz="1500" b="0" i="0">
              <a:solidFill>
                <a:schemeClr val="bg1"/>
              </a:solidFill>
              <a:latin typeface="Arial"/>
              <a:cs typeface="Arial"/>
            </a:rPr>
            <a:t>حلل</a:t>
          </a:r>
        </a:p>
        <a:p>
          <a:pPr rtl="1"/>
          <a:r>
            <a:rPr lang="ar-001" sz="1500" b="0" i="0">
              <a:solidFill>
                <a:schemeClr val="bg1"/>
              </a:solidFill>
              <a:latin typeface="Arial"/>
              <a:cs typeface="Arial"/>
            </a:rPr>
            <a:t>بيانات 7-1-7</a:t>
          </a:r>
        </a:p>
      </dgm:t>
    </dgm:pt>
    <dgm:pt modelId="{8F87B8FA-9A43-6840-B89F-DB0A82C63BFA}" type="parTrans" cxnId="{5832C367-4742-644F-8FE8-D146586E8490}">
      <dgm:prSet/>
      <dgm:spPr/>
      <dgm:t>
        <a:bodyPr/>
        <a:lstStyle/>
        <a:p>
          <a:endParaRPr lang="en-US" sz="1500">
            <a:latin typeface="Arial" panose="020B0604020202020204" pitchFamily="34" charset="0"/>
            <a:cs typeface="Arial" panose="020B0604020202020204" pitchFamily="34" charset="0"/>
          </a:endParaRPr>
        </a:p>
      </dgm:t>
    </dgm:pt>
    <dgm:pt modelId="{E45849DE-81E1-B248-8B27-598F92D9A282}" type="sibTrans" cxnId="{5832C367-4742-644F-8FE8-D146586E8490}">
      <dgm:prSet custT="1"/>
      <dgm:spPr>
        <a:solidFill>
          <a:schemeClr val="tx2">
            <a:lumMod val="60000"/>
            <a:lumOff val="40000"/>
          </a:schemeClr>
        </a:solidFill>
      </dgm:spPr>
      <dgm:t>
        <a:bodyPr/>
        <a:lstStyle/>
        <a:p>
          <a:endParaRPr lang="en-US" sz="1500">
            <a:latin typeface="Arial" panose="020B0604020202020204" pitchFamily="34" charset="0"/>
            <a:cs typeface="Arial" panose="020B0604020202020204" pitchFamily="34" charset="0"/>
          </a:endParaRPr>
        </a:p>
      </dgm:t>
    </dgm:pt>
    <dgm:pt modelId="{33E7D148-3FA1-5948-A6B9-EB15579FEAC3}">
      <dgm:prSet phldrT="[Text]" custT="1"/>
      <dgm:spPr>
        <a:solidFill>
          <a:schemeClr val="accent1"/>
        </a:solidFill>
      </dgm:spPr>
      <dgm:t>
        <a:bodyPr/>
        <a:lstStyle/>
        <a:p>
          <a:pPr marL="0" lvl="0" indent="0" algn="ctr" defTabSz="666750" rtl="1">
            <a:lnSpc>
              <a:spcPct val="90000"/>
            </a:lnSpc>
            <a:spcBef>
              <a:spcPct val="0"/>
            </a:spcBef>
            <a:spcAft>
              <a:spcPct val="35000"/>
            </a:spcAft>
            <a:buNone/>
          </a:pPr>
          <a:r>
            <a:rPr lang="ar-SA" sz="1500" b="0" i="0" kern="1200" dirty="0">
              <a:solidFill>
                <a:srgbClr val="FFFFFF"/>
              </a:solidFill>
              <a:latin typeface="Arial"/>
              <a:ea typeface="+mn-ea"/>
              <a:cs typeface="Arial"/>
            </a:rPr>
            <a:t>راجع بيانات 7-1-7 مع التقييمات والأدوات الأخرى </a:t>
          </a:r>
          <a:endParaRPr lang="ar-001" sz="1500" b="0" i="0" kern="1200" dirty="0">
            <a:solidFill>
              <a:srgbClr val="FFFFFF"/>
            </a:solidFill>
            <a:latin typeface="Arial"/>
            <a:ea typeface="+mn-ea"/>
            <a:cs typeface="Arial"/>
          </a:endParaRPr>
        </a:p>
      </dgm:t>
    </dgm:pt>
    <dgm:pt modelId="{CC7994AD-D843-6D48-864A-FA0B3C272FDD}" type="parTrans" cxnId="{0BD39EAB-2BEC-3449-93FE-F913410C66ED}">
      <dgm:prSet/>
      <dgm:spPr/>
      <dgm:t>
        <a:bodyPr/>
        <a:lstStyle/>
        <a:p>
          <a:endParaRPr lang="en-US" sz="1500">
            <a:latin typeface="Arial" panose="020B0604020202020204" pitchFamily="34" charset="0"/>
            <a:cs typeface="Arial" panose="020B0604020202020204" pitchFamily="34" charset="0"/>
          </a:endParaRPr>
        </a:p>
      </dgm:t>
    </dgm:pt>
    <dgm:pt modelId="{5F98829D-8B90-D648-93E3-B74A5BEBAA61}" type="sibTrans" cxnId="{0BD39EAB-2BEC-3449-93FE-F913410C66ED}">
      <dgm:prSet custT="1"/>
      <dgm:spPr>
        <a:solidFill>
          <a:schemeClr val="tx2">
            <a:lumMod val="60000"/>
            <a:lumOff val="40000"/>
          </a:schemeClr>
        </a:solidFill>
      </dgm:spPr>
      <dgm:t>
        <a:bodyPr/>
        <a:lstStyle/>
        <a:p>
          <a:endParaRPr lang="en-US" sz="1500">
            <a:latin typeface="Arial" panose="020B0604020202020204" pitchFamily="34" charset="0"/>
            <a:cs typeface="Arial" panose="020B0604020202020204" pitchFamily="34" charset="0"/>
          </a:endParaRPr>
        </a:p>
      </dgm:t>
    </dgm:pt>
    <dgm:pt modelId="{40BFD5C6-F887-CD47-8202-77C59EC71991}">
      <dgm:prSet phldrT="[Text]" custT="1"/>
      <dgm:spPr>
        <a:solidFill>
          <a:schemeClr val="accent1"/>
        </a:solidFill>
      </dgm:spPr>
      <dgm:t>
        <a:bodyPr/>
        <a:lstStyle/>
        <a:p>
          <a:r>
            <a:rPr lang="ar-001" sz="1500" b="0" i="0">
              <a:solidFill>
                <a:schemeClr val="bg1"/>
              </a:solidFill>
              <a:latin typeface="Arial"/>
              <a:cs typeface="Arial"/>
            </a:rPr>
            <a:t>أضف أو أعد ترتيب الأولويات في الخطط الوطنية، على سبيل المثال، الخطة الوطنية للصحة العامة.</a:t>
          </a:r>
        </a:p>
      </dgm:t>
    </dgm:pt>
    <dgm:pt modelId="{A1109BD9-30BD-C345-B70E-635E77E280E9}" type="parTrans" cxnId="{9488E48E-B034-8445-9125-B99A7BF7392A}">
      <dgm:prSet/>
      <dgm:spPr/>
      <dgm:t>
        <a:bodyPr/>
        <a:lstStyle/>
        <a:p>
          <a:endParaRPr lang="en-US" sz="1500">
            <a:latin typeface="Arial" panose="020B0604020202020204" pitchFamily="34" charset="0"/>
            <a:cs typeface="Arial" panose="020B0604020202020204" pitchFamily="34" charset="0"/>
          </a:endParaRPr>
        </a:p>
      </dgm:t>
    </dgm:pt>
    <dgm:pt modelId="{B24EABFF-2400-FE46-BA37-EBB7E8649236}" type="sibTrans" cxnId="{9488E48E-B034-8445-9125-B99A7BF7392A}">
      <dgm:prSet/>
      <dgm:spPr/>
      <dgm:t>
        <a:bodyPr/>
        <a:lstStyle/>
        <a:p>
          <a:endParaRPr lang="en-US" sz="1500">
            <a:latin typeface="Arial" panose="020B0604020202020204" pitchFamily="34" charset="0"/>
            <a:cs typeface="Arial" panose="020B0604020202020204" pitchFamily="34" charset="0"/>
          </a:endParaRPr>
        </a:p>
      </dgm:t>
    </dgm:pt>
    <dgm:pt modelId="{EB01F8C4-0D4C-3C46-89C3-09BD58638931}" type="pres">
      <dgm:prSet presAssocID="{E647B8FF-4065-B340-A0BF-54FD95B6E32B}" presName="linearFlow" presStyleCnt="0">
        <dgm:presLayoutVars>
          <dgm:resizeHandles val="exact"/>
        </dgm:presLayoutVars>
      </dgm:prSet>
      <dgm:spPr/>
    </dgm:pt>
    <dgm:pt modelId="{EA0E6312-D1DF-4D4D-86A6-963524CF6B21}" type="pres">
      <dgm:prSet presAssocID="{58099EAA-D3ED-A84D-813F-3E29A164D96E}" presName="node" presStyleLbl="node1" presStyleIdx="0" presStyleCnt="3" custScaleY="119956" custLinFactX="9228" custLinFactNeighborX="100000" custLinFactNeighborY="-663">
        <dgm:presLayoutVars>
          <dgm:bulletEnabled val="1"/>
        </dgm:presLayoutVars>
      </dgm:prSet>
      <dgm:spPr/>
    </dgm:pt>
    <dgm:pt modelId="{1336D54E-0990-4548-80F7-8E957AE39774}" type="pres">
      <dgm:prSet presAssocID="{E45849DE-81E1-B248-8B27-598F92D9A282}" presName="sibTrans" presStyleLbl="sibTrans2D1" presStyleIdx="0" presStyleCnt="2"/>
      <dgm:spPr/>
    </dgm:pt>
    <dgm:pt modelId="{06A8C328-E9B7-0447-91D4-A2184355958D}" type="pres">
      <dgm:prSet presAssocID="{E45849DE-81E1-B248-8B27-598F92D9A282}" presName="connectorText" presStyleLbl="sibTrans2D1" presStyleIdx="0" presStyleCnt="2"/>
      <dgm:spPr/>
    </dgm:pt>
    <dgm:pt modelId="{78F16142-32F1-DC4B-BC94-8015CDCE326D}" type="pres">
      <dgm:prSet presAssocID="{33E7D148-3FA1-5948-A6B9-EB15579FEAC3}" presName="node" presStyleLbl="node1" presStyleIdx="1" presStyleCnt="3">
        <dgm:presLayoutVars>
          <dgm:bulletEnabled val="1"/>
        </dgm:presLayoutVars>
      </dgm:prSet>
      <dgm:spPr/>
    </dgm:pt>
    <dgm:pt modelId="{C812B9BB-49BE-AD43-9D9C-F479D9DDCC66}" type="pres">
      <dgm:prSet presAssocID="{5F98829D-8B90-D648-93E3-B74A5BEBAA61}" presName="sibTrans" presStyleLbl="sibTrans2D1" presStyleIdx="1" presStyleCnt="2"/>
      <dgm:spPr/>
    </dgm:pt>
    <dgm:pt modelId="{3B269891-9EA3-194C-B513-BD22E34C9FC5}" type="pres">
      <dgm:prSet presAssocID="{5F98829D-8B90-D648-93E3-B74A5BEBAA61}" presName="connectorText" presStyleLbl="sibTrans2D1" presStyleIdx="1" presStyleCnt="2"/>
      <dgm:spPr/>
    </dgm:pt>
    <dgm:pt modelId="{C9BD687E-BA67-4643-8957-9EA5AD4C0D6E}" type="pres">
      <dgm:prSet presAssocID="{40BFD5C6-F887-CD47-8202-77C59EC71991}" presName="node" presStyleLbl="node1" presStyleIdx="2" presStyleCnt="3">
        <dgm:presLayoutVars>
          <dgm:bulletEnabled val="1"/>
        </dgm:presLayoutVars>
      </dgm:prSet>
      <dgm:spPr/>
    </dgm:pt>
  </dgm:ptLst>
  <dgm:cxnLst>
    <dgm:cxn modelId="{1E2A4F00-B56E-744D-9106-0B3A0C8963DA}" type="presOf" srcId="{E647B8FF-4065-B340-A0BF-54FD95B6E32B}" destId="{EB01F8C4-0D4C-3C46-89C3-09BD58638931}" srcOrd="0" destOrd="0" presId="urn:microsoft.com/office/officeart/2005/8/layout/process2"/>
    <dgm:cxn modelId="{3094F50D-8A3C-124D-A26D-5A102F0706CC}" type="presOf" srcId="{E45849DE-81E1-B248-8B27-598F92D9A282}" destId="{1336D54E-0990-4548-80F7-8E957AE39774}" srcOrd="0" destOrd="0" presId="urn:microsoft.com/office/officeart/2005/8/layout/process2"/>
    <dgm:cxn modelId="{5832C367-4742-644F-8FE8-D146586E8490}" srcId="{E647B8FF-4065-B340-A0BF-54FD95B6E32B}" destId="{58099EAA-D3ED-A84D-813F-3E29A164D96E}" srcOrd="0" destOrd="0" parTransId="{8F87B8FA-9A43-6840-B89F-DB0A82C63BFA}" sibTransId="{E45849DE-81E1-B248-8B27-598F92D9A282}"/>
    <dgm:cxn modelId="{8C3B1471-CA4C-2444-8D37-F65D0FE867C2}" type="presOf" srcId="{5F98829D-8B90-D648-93E3-B74A5BEBAA61}" destId="{3B269891-9EA3-194C-B513-BD22E34C9FC5}" srcOrd="1" destOrd="0" presId="urn:microsoft.com/office/officeart/2005/8/layout/process2"/>
    <dgm:cxn modelId="{39119084-C1AB-4F4B-8D93-613E342E9A62}" type="presOf" srcId="{5F98829D-8B90-D648-93E3-B74A5BEBAA61}" destId="{C812B9BB-49BE-AD43-9D9C-F479D9DDCC66}" srcOrd="0" destOrd="0" presId="urn:microsoft.com/office/officeart/2005/8/layout/process2"/>
    <dgm:cxn modelId="{9488E48E-B034-8445-9125-B99A7BF7392A}" srcId="{E647B8FF-4065-B340-A0BF-54FD95B6E32B}" destId="{40BFD5C6-F887-CD47-8202-77C59EC71991}" srcOrd="2" destOrd="0" parTransId="{A1109BD9-30BD-C345-B70E-635E77E280E9}" sibTransId="{B24EABFF-2400-FE46-BA37-EBB7E8649236}"/>
    <dgm:cxn modelId="{0BD39EAB-2BEC-3449-93FE-F913410C66ED}" srcId="{E647B8FF-4065-B340-A0BF-54FD95B6E32B}" destId="{33E7D148-3FA1-5948-A6B9-EB15579FEAC3}" srcOrd="1" destOrd="0" parTransId="{CC7994AD-D843-6D48-864A-FA0B3C272FDD}" sibTransId="{5F98829D-8B90-D648-93E3-B74A5BEBAA61}"/>
    <dgm:cxn modelId="{9358BEB9-8061-EA43-AEBA-474FE1D4E193}" type="presOf" srcId="{58099EAA-D3ED-A84D-813F-3E29A164D96E}" destId="{EA0E6312-D1DF-4D4D-86A6-963524CF6B21}" srcOrd="0" destOrd="0" presId="urn:microsoft.com/office/officeart/2005/8/layout/process2"/>
    <dgm:cxn modelId="{A01A17BB-817B-1445-9AE8-65F380C8A27B}" type="presOf" srcId="{33E7D148-3FA1-5948-A6B9-EB15579FEAC3}" destId="{78F16142-32F1-DC4B-BC94-8015CDCE326D}" srcOrd="0" destOrd="0" presId="urn:microsoft.com/office/officeart/2005/8/layout/process2"/>
    <dgm:cxn modelId="{913C09BF-EBD1-DB45-8F93-4074F4026A7F}" type="presOf" srcId="{40BFD5C6-F887-CD47-8202-77C59EC71991}" destId="{C9BD687E-BA67-4643-8957-9EA5AD4C0D6E}" srcOrd="0" destOrd="0" presId="urn:microsoft.com/office/officeart/2005/8/layout/process2"/>
    <dgm:cxn modelId="{B25C81D3-2501-AB42-9CC7-FD33E9AA6CBB}" type="presOf" srcId="{E45849DE-81E1-B248-8B27-598F92D9A282}" destId="{06A8C328-E9B7-0447-91D4-A2184355958D}" srcOrd="1" destOrd="0" presId="urn:microsoft.com/office/officeart/2005/8/layout/process2"/>
    <dgm:cxn modelId="{F39C36D6-9181-F34C-B078-75DAF50EDC14}" type="presParOf" srcId="{EB01F8C4-0D4C-3C46-89C3-09BD58638931}" destId="{EA0E6312-D1DF-4D4D-86A6-963524CF6B21}" srcOrd="0" destOrd="0" presId="urn:microsoft.com/office/officeart/2005/8/layout/process2"/>
    <dgm:cxn modelId="{60093B01-6486-D44E-B904-FDF14D7755DA}" type="presParOf" srcId="{EB01F8C4-0D4C-3C46-89C3-09BD58638931}" destId="{1336D54E-0990-4548-80F7-8E957AE39774}" srcOrd="1" destOrd="0" presId="urn:microsoft.com/office/officeart/2005/8/layout/process2"/>
    <dgm:cxn modelId="{4CED853E-BD9B-A644-9BFE-8395916AC40C}" type="presParOf" srcId="{1336D54E-0990-4548-80F7-8E957AE39774}" destId="{06A8C328-E9B7-0447-91D4-A2184355958D}" srcOrd="0" destOrd="0" presId="urn:microsoft.com/office/officeart/2005/8/layout/process2"/>
    <dgm:cxn modelId="{563F896B-1B72-134F-832C-F38350163FCD}" type="presParOf" srcId="{EB01F8C4-0D4C-3C46-89C3-09BD58638931}" destId="{78F16142-32F1-DC4B-BC94-8015CDCE326D}" srcOrd="2" destOrd="0" presId="urn:microsoft.com/office/officeart/2005/8/layout/process2"/>
    <dgm:cxn modelId="{86F41884-0F99-CE49-85C0-4080FA9ED50F}" type="presParOf" srcId="{EB01F8C4-0D4C-3C46-89C3-09BD58638931}" destId="{C812B9BB-49BE-AD43-9D9C-F479D9DDCC66}" srcOrd="3" destOrd="0" presId="urn:microsoft.com/office/officeart/2005/8/layout/process2"/>
    <dgm:cxn modelId="{DF798FE1-11ED-2647-A27D-0FD3FCD95BDD}" type="presParOf" srcId="{C812B9BB-49BE-AD43-9D9C-F479D9DDCC66}" destId="{3B269891-9EA3-194C-B513-BD22E34C9FC5}" srcOrd="0" destOrd="0" presId="urn:microsoft.com/office/officeart/2005/8/layout/process2"/>
    <dgm:cxn modelId="{2463FD69-B40B-F842-B636-C5629E82B3B3}" type="presParOf" srcId="{EB01F8C4-0D4C-3C46-89C3-09BD58638931}" destId="{C9BD687E-BA67-4643-8957-9EA5AD4C0D6E}" srcOrd="4" destOrd="0" presId="urn:microsoft.com/office/officeart/2005/8/layout/process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FC766B-E036-014B-84E5-07E9DA8247DD}"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US"/>
        </a:p>
      </dgm:t>
    </dgm:pt>
    <dgm:pt modelId="{D855D1C0-13B3-4A4F-B790-D9C4FB3FF43D}">
      <dgm:prSet phldrT="[Text]" custT="1"/>
      <dgm:spPr>
        <a:solidFill>
          <a:schemeClr val="tx2"/>
        </a:solidFill>
      </dgm:spPr>
      <dgm:t>
        <a:bodyPr anchor="ctr"/>
        <a:lstStyle/>
        <a:p>
          <a:pPr algn="ctr" rtl="1"/>
          <a:r>
            <a:rPr lang="ar-001" sz="1800">
              <a:latin typeface="Arial"/>
              <a:cs typeface="Arial"/>
            </a:rPr>
            <a:t>تجميع العوائق</a:t>
          </a:r>
        </a:p>
      </dgm:t>
    </dgm:pt>
    <dgm:pt modelId="{8E493A4F-670E-C44B-BE60-BF1D808E069C}" type="parTrans" cxnId="{0638F1A5-F84A-F448-9DBF-0EC72437B686}">
      <dgm:prSet/>
      <dgm:spPr/>
      <dgm:t>
        <a:bodyPr/>
        <a:lstStyle/>
        <a:p>
          <a:pPr algn="ctr"/>
          <a:endParaRPr lang="en-US" sz="2000">
            <a:latin typeface="Arial" panose="020B0604020202020204" pitchFamily="34" charset="0"/>
            <a:cs typeface="Arial" panose="020B0604020202020204" pitchFamily="34" charset="0"/>
          </a:endParaRPr>
        </a:p>
      </dgm:t>
    </dgm:pt>
    <dgm:pt modelId="{77EF973E-AD0D-5D4C-AF2B-49C66AD23567}" type="sibTrans" cxnId="{0638F1A5-F84A-F448-9DBF-0EC72437B686}">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13E966A8-DF35-7346-A987-0F47C4030E26}">
      <dgm:prSet phldrT="[Text]" custT="1"/>
      <dgm:spPr>
        <a:solidFill>
          <a:schemeClr val="tx2"/>
        </a:solidFill>
      </dgm:spPr>
      <dgm:t>
        <a:bodyPr anchor="ctr"/>
        <a:lstStyle/>
        <a:p>
          <a:pPr algn="ctr"/>
          <a:r>
            <a:rPr lang="ar-001" sz="1600">
              <a:latin typeface="Arial" panose="020B0604020202020204" pitchFamily="34" charset="0"/>
              <a:cs typeface="Arial" panose="020B0604020202020204" pitchFamily="34" charset="0"/>
            </a:rPr>
            <a:t>تحديد العوائق حسب المجالات الفنية</a:t>
          </a:r>
        </a:p>
      </dgm:t>
    </dgm:pt>
    <dgm:pt modelId="{B110901A-559F-DA4B-B841-514C25C57439}" type="parTrans" cxnId="{B2E6EAE2-3FAC-8440-9113-865F057D31C8}">
      <dgm:prSet/>
      <dgm:spPr/>
      <dgm:t>
        <a:bodyPr/>
        <a:lstStyle/>
        <a:p>
          <a:pPr algn="ctr"/>
          <a:endParaRPr lang="en-US" sz="2000">
            <a:latin typeface="Arial" panose="020B0604020202020204" pitchFamily="34" charset="0"/>
            <a:cs typeface="Arial" panose="020B0604020202020204" pitchFamily="34" charset="0"/>
          </a:endParaRPr>
        </a:p>
      </dgm:t>
    </dgm:pt>
    <dgm:pt modelId="{927D2B3E-7989-2E47-9884-86B4D7E4D417}" type="sibTrans" cxnId="{B2E6EAE2-3FAC-8440-9113-865F057D31C8}">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A6C23B55-B888-1841-9843-5033B88365AF}">
      <dgm:prSet custT="1"/>
      <dgm:spPr>
        <a:solidFill>
          <a:schemeClr val="tx2"/>
        </a:solidFill>
      </dgm:spPr>
      <dgm:t>
        <a:bodyPr anchor="ctr"/>
        <a:lstStyle/>
        <a:p>
          <a:pPr algn="ctr"/>
          <a:r>
            <a:rPr lang="ar-001" sz="1600">
              <a:latin typeface="Arial" panose="020B0604020202020204" pitchFamily="34" charset="0"/>
              <a:cs typeface="Arial" panose="020B0604020202020204" pitchFamily="34" charset="0"/>
            </a:rPr>
            <a:t>تحديد التوصيات لكل عائق</a:t>
          </a:r>
        </a:p>
      </dgm:t>
    </dgm:pt>
    <dgm:pt modelId="{DDB06F09-5A14-BA46-9221-112CFFB83D68}" type="parTrans" cxnId="{BF28C61F-1A0F-1648-9991-DE7B3B181362}">
      <dgm:prSet/>
      <dgm:spPr/>
      <dgm:t>
        <a:bodyPr/>
        <a:lstStyle/>
        <a:p>
          <a:pPr algn="ctr"/>
          <a:endParaRPr lang="en-US" sz="2000">
            <a:latin typeface="Arial" panose="020B0604020202020204" pitchFamily="34" charset="0"/>
            <a:cs typeface="Arial" panose="020B0604020202020204" pitchFamily="34" charset="0"/>
          </a:endParaRPr>
        </a:p>
      </dgm:t>
    </dgm:pt>
    <dgm:pt modelId="{60B0CA49-87E5-9A4A-A7AF-11DF74635074}" type="sibTrans" cxnId="{BF28C61F-1A0F-1648-9991-DE7B3B181362}">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02E85B08-4B7D-F940-B3A9-84690D4A1C66}">
      <dgm:prSet custT="1"/>
      <dgm:spPr>
        <a:solidFill>
          <a:schemeClr val="tx2"/>
        </a:solidFill>
      </dgm:spPr>
      <dgm:t>
        <a:bodyPr anchor="ctr"/>
        <a:lstStyle/>
        <a:p>
          <a:pPr algn="ctr"/>
          <a:r>
            <a:rPr lang="ar-001" sz="1600">
              <a:latin typeface="Arial" panose="020B0604020202020204" pitchFamily="34" charset="0"/>
              <a:cs typeface="Arial" panose="020B0604020202020204" pitchFamily="34" charset="0"/>
            </a:rPr>
            <a:t> اقتراح أنشطة لكل توصية</a:t>
          </a:r>
        </a:p>
      </dgm:t>
    </dgm:pt>
    <dgm:pt modelId="{D28E296E-7562-F049-AA06-868435010A05}" type="parTrans" cxnId="{AB96DC49-ABA8-8C4E-A140-3D4042B7C5AC}">
      <dgm:prSet/>
      <dgm:spPr/>
      <dgm:t>
        <a:bodyPr/>
        <a:lstStyle/>
        <a:p>
          <a:pPr algn="ctr"/>
          <a:endParaRPr lang="en-US" sz="2000">
            <a:latin typeface="Arial" panose="020B0604020202020204" pitchFamily="34" charset="0"/>
            <a:cs typeface="Arial" panose="020B0604020202020204" pitchFamily="34" charset="0"/>
          </a:endParaRPr>
        </a:p>
      </dgm:t>
    </dgm:pt>
    <dgm:pt modelId="{2B0290A8-9B0D-4942-B134-A7BDFD9A5FA3}" type="sibTrans" cxnId="{AB96DC49-ABA8-8C4E-A140-3D4042B7C5AC}">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DB90429E-5B03-2045-B507-4235C1699E83}">
      <dgm:prSet phldrT="[Text]" custT="1"/>
      <dgm:spPr>
        <a:solidFill>
          <a:schemeClr val="tx2"/>
        </a:solidFill>
      </dgm:spPr>
      <dgm:t>
        <a:bodyPr anchor="ctr"/>
        <a:lstStyle/>
        <a:p>
          <a:pPr algn="ctr"/>
          <a:r>
            <a:rPr lang="ar-SA" sz="1600" dirty="0"/>
            <a:t>التحقق من النشاط وربطه بخطة </a:t>
          </a:r>
          <a:r>
            <a:rPr lang="en-US" sz="1600" dirty="0"/>
            <a:t> </a:t>
          </a:r>
          <a:r>
            <a:rPr lang="en-IN" sz="1600" dirty="0"/>
            <a:t>NAPHS</a:t>
          </a:r>
          <a:r>
            <a:rPr lang="ar-SA" sz="1600" dirty="0"/>
            <a:t>أو الخطة التشغيلية</a:t>
          </a:r>
          <a:endParaRPr lang="ar-001" sz="1600" dirty="0">
            <a:latin typeface="Arial" panose="020B0604020202020204" pitchFamily="34" charset="0"/>
            <a:cs typeface="Arial" panose="020B0604020202020204" pitchFamily="34" charset="0"/>
          </a:endParaRPr>
        </a:p>
      </dgm:t>
    </dgm:pt>
    <dgm:pt modelId="{6246AE9B-339A-B843-9A7F-FA6994433E8F}" type="sibTrans" cxnId="{7FA2FB28-3A0F-2245-99A3-AFCC50D6A037}">
      <dgm:prSet/>
      <dgm:spPr/>
      <dgm:t>
        <a:bodyPr/>
        <a:lstStyle/>
        <a:p>
          <a:pPr algn="ctr"/>
          <a:endParaRPr lang="en-US" sz="2000">
            <a:latin typeface="Arial" panose="020B0604020202020204" pitchFamily="34" charset="0"/>
            <a:cs typeface="Arial" panose="020B0604020202020204" pitchFamily="34" charset="0"/>
          </a:endParaRPr>
        </a:p>
      </dgm:t>
    </dgm:pt>
    <dgm:pt modelId="{288F61CA-C740-CC4A-9CB1-F87CC5F78E7C}" type="parTrans" cxnId="{7FA2FB28-3A0F-2245-99A3-AFCC50D6A037}">
      <dgm:prSet/>
      <dgm:spPr/>
      <dgm:t>
        <a:bodyPr/>
        <a:lstStyle/>
        <a:p>
          <a:pPr algn="ctr"/>
          <a:endParaRPr lang="en-US" sz="2000">
            <a:latin typeface="Arial" panose="020B0604020202020204" pitchFamily="34" charset="0"/>
            <a:cs typeface="Arial" panose="020B0604020202020204" pitchFamily="34" charset="0"/>
          </a:endParaRPr>
        </a:p>
      </dgm:t>
    </dgm:pt>
    <dgm:pt modelId="{E831EE32-E167-D144-A7E0-C949A86C6473}" type="pres">
      <dgm:prSet presAssocID="{A5FC766B-E036-014B-84E5-07E9DA8247DD}" presName="Name0" presStyleCnt="0">
        <dgm:presLayoutVars>
          <dgm:dir val="rev"/>
          <dgm:resizeHandles val="exact"/>
        </dgm:presLayoutVars>
      </dgm:prSet>
      <dgm:spPr/>
    </dgm:pt>
    <dgm:pt modelId="{17406A11-AC92-DF43-BE9A-A276AAD08215}" type="pres">
      <dgm:prSet presAssocID="{D855D1C0-13B3-4A4F-B790-D9C4FB3FF43D}" presName="node" presStyleLbl="node1" presStyleIdx="0" presStyleCnt="5" custScaleX="127988">
        <dgm:presLayoutVars>
          <dgm:bulletEnabled val="1"/>
        </dgm:presLayoutVars>
      </dgm:prSet>
      <dgm:spPr/>
    </dgm:pt>
    <dgm:pt modelId="{16BAFFB6-F5AD-C94C-864B-9E829D177CAA}" type="pres">
      <dgm:prSet presAssocID="{77EF973E-AD0D-5D4C-AF2B-49C66AD23567}" presName="sibTrans" presStyleLbl="sibTrans2D1" presStyleIdx="0" presStyleCnt="4"/>
      <dgm:spPr/>
    </dgm:pt>
    <dgm:pt modelId="{FE249EB2-CE16-1146-AC0B-8AF0D9EDEB4D}" type="pres">
      <dgm:prSet presAssocID="{77EF973E-AD0D-5D4C-AF2B-49C66AD23567}" presName="connectorText" presStyleLbl="sibTrans2D1" presStyleIdx="0" presStyleCnt="4"/>
      <dgm:spPr/>
    </dgm:pt>
    <dgm:pt modelId="{5DCC1D2A-6B04-FC41-9B05-F8F3C1BF8121}" type="pres">
      <dgm:prSet presAssocID="{13E966A8-DF35-7346-A987-0F47C4030E26}" presName="node" presStyleLbl="node1" presStyleIdx="1" presStyleCnt="5" custScaleX="123451">
        <dgm:presLayoutVars>
          <dgm:bulletEnabled val="1"/>
        </dgm:presLayoutVars>
      </dgm:prSet>
      <dgm:spPr/>
    </dgm:pt>
    <dgm:pt modelId="{147B6DFF-8FB8-0A46-90F0-D437541BBB4C}" type="pres">
      <dgm:prSet presAssocID="{927D2B3E-7989-2E47-9884-86B4D7E4D417}" presName="sibTrans" presStyleLbl="sibTrans2D1" presStyleIdx="1" presStyleCnt="4"/>
      <dgm:spPr/>
    </dgm:pt>
    <dgm:pt modelId="{198BA495-53E2-3E40-AEB6-0D1604D5CDE3}" type="pres">
      <dgm:prSet presAssocID="{927D2B3E-7989-2E47-9884-86B4D7E4D417}" presName="connectorText" presStyleLbl="sibTrans2D1" presStyleIdx="1" presStyleCnt="4"/>
      <dgm:spPr/>
    </dgm:pt>
    <dgm:pt modelId="{1D8654B4-9E73-0146-B51F-62F8DF8F5C41}" type="pres">
      <dgm:prSet presAssocID="{A6C23B55-B888-1841-9843-5033B88365AF}" presName="node" presStyleLbl="node1" presStyleIdx="2" presStyleCnt="5" custScaleX="126279">
        <dgm:presLayoutVars>
          <dgm:bulletEnabled val="1"/>
        </dgm:presLayoutVars>
      </dgm:prSet>
      <dgm:spPr/>
    </dgm:pt>
    <dgm:pt modelId="{6207E4FA-0F8A-144D-B5DB-DA904F8E178C}" type="pres">
      <dgm:prSet presAssocID="{60B0CA49-87E5-9A4A-A7AF-11DF74635074}" presName="sibTrans" presStyleLbl="sibTrans2D1" presStyleIdx="2" presStyleCnt="4"/>
      <dgm:spPr/>
    </dgm:pt>
    <dgm:pt modelId="{56FF272F-D078-A54D-9C37-FF1D277D5EE4}" type="pres">
      <dgm:prSet presAssocID="{60B0CA49-87E5-9A4A-A7AF-11DF74635074}" presName="connectorText" presStyleLbl="sibTrans2D1" presStyleIdx="2" presStyleCnt="4"/>
      <dgm:spPr/>
    </dgm:pt>
    <dgm:pt modelId="{16EBC836-ECF2-1341-87FC-648CD7F03A41}" type="pres">
      <dgm:prSet presAssocID="{02E85B08-4B7D-F940-B3A9-84690D4A1C66}" presName="node" presStyleLbl="node1" presStyleIdx="3" presStyleCnt="5" custScaleX="126279">
        <dgm:presLayoutVars>
          <dgm:bulletEnabled val="1"/>
        </dgm:presLayoutVars>
      </dgm:prSet>
      <dgm:spPr/>
    </dgm:pt>
    <dgm:pt modelId="{2DEE26A0-7B5C-BD40-9733-80420A40415C}" type="pres">
      <dgm:prSet presAssocID="{2B0290A8-9B0D-4942-B134-A7BDFD9A5FA3}" presName="sibTrans" presStyleLbl="sibTrans2D1" presStyleIdx="3" presStyleCnt="4"/>
      <dgm:spPr/>
    </dgm:pt>
    <dgm:pt modelId="{6E962084-A0F6-9646-9D35-DDB33562905D}" type="pres">
      <dgm:prSet presAssocID="{2B0290A8-9B0D-4942-B134-A7BDFD9A5FA3}" presName="connectorText" presStyleLbl="sibTrans2D1" presStyleIdx="3" presStyleCnt="4"/>
      <dgm:spPr/>
    </dgm:pt>
    <dgm:pt modelId="{8DE9D50E-F58E-4542-8B78-062E825F660D}" type="pres">
      <dgm:prSet presAssocID="{DB90429E-5B03-2045-B507-4235C1699E83}" presName="node" presStyleLbl="node1" presStyleIdx="4" presStyleCnt="5" custScaleX="127741">
        <dgm:presLayoutVars>
          <dgm:bulletEnabled val="1"/>
        </dgm:presLayoutVars>
      </dgm:prSet>
      <dgm:spPr/>
    </dgm:pt>
  </dgm:ptLst>
  <dgm:cxnLst>
    <dgm:cxn modelId="{AB76940E-FB17-CE46-9C46-A8C0A603B2A2}" type="presOf" srcId="{DB90429E-5B03-2045-B507-4235C1699E83}" destId="{8DE9D50E-F58E-4542-8B78-062E825F660D}" srcOrd="0" destOrd="0" presId="urn:microsoft.com/office/officeart/2005/8/layout/process1"/>
    <dgm:cxn modelId="{39753612-ABB9-174E-943C-6EE23D8B2817}" type="presOf" srcId="{A6C23B55-B888-1841-9843-5033B88365AF}" destId="{1D8654B4-9E73-0146-B51F-62F8DF8F5C41}" srcOrd="0" destOrd="0" presId="urn:microsoft.com/office/officeart/2005/8/layout/process1"/>
    <dgm:cxn modelId="{BF28C61F-1A0F-1648-9991-DE7B3B181362}" srcId="{A5FC766B-E036-014B-84E5-07E9DA8247DD}" destId="{A6C23B55-B888-1841-9843-5033B88365AF}" srcOrd="2" destOrd="0" parTransId="{DDB06F09-5A14-BA46-9221-112CFFB83D68}" sibTransId="{60B0CA49-87E5-9A4A-A7AF-11DF74635074}"/>
    <dgm:cxn modelId="{7FA2FB28-3A0F-2245-99A3-AFCC50D6A037}" srcId="{A5FC766B-E036-014B-84E5-07E9DA8247DD}" destId="{DB90429E-5B03-2045-B507-4235C1699E83}" srcOrd="4" destOrd="0" parTransId="{288F61CA-C740-CC4A-9CB1-F87CC5F78E7C}" sibTransId="{6246AE9B-339A-B843-9A7F-FA6994433E8F}"/>
    <dgm:cxn modelId="{BA667A2B-75FC-4244-AABB-981E57E6CFED}" type="presOf" srcId="{927D2B3E-7989-2E47-9884-86B4D7E4D417}" destId="{147B6DFF-8FB8-0A46-90F0-D437541BBB4C}" srcOrd="0" destOrd="0" presId="urn:microsoft.com/office/officeart/2005/8/layout/process1"/>
    <dgm:cxn modelId="{DC905E31-C1B4-544A-96D2-92AF99F31D87}" type="presOf" srcId="{2B0290A8-9B0D-4942-B134-A7BDFD9A5FA3}" destId="{2DEE26A0-7B5C-BD40-9733-80420A40415C}" srcOrd="0" destOrd="0" presId="urn:microsoft.com/office/officeart/2005/8/layout/process1"/>
    <dgm:cxn modelId="{05B44632-BD1D-1A46-9C1D-260E144BD236}" type="presOf" srcId="{77EF973E-AD0D-5D4C-AF2B-49C66AD23567}" destId="{FE249EB2-CE16-1146-AC0B-8AF0D9EDEB4D}" srcOrd="1" destOrd="0" presId="urn:microsoft.com/office/officeart/2005/8/layout/process1"/>
    <dgm:cxn modelId="{99BFC83B-DDC2-AC4B-A7DE-57A4DE0BA4EC}" type="presOf" srcId="{A5FC766B-E036-014B-84E5-07E9DA8247DD}" destId="{E831EE32-E167-D144-A7E0-C949A86C6473}" srcOrd="0" destOrd="0" presId="urn:microsoft.com/office/officeart/2005/8/layout/process1"/>
    <dgm:cxn modelId="{C66E0842-C96B-4C4C-BB4B-3996996BBE41}" type="presOf" srcId="{927D2B3E-7989-2E47-9884-86B4D7E4D417}" destId="{198BA495-53E2-3E40-AEB6-0D1604D5CDE3}" srcOrd="1" destOrd="0" presId="urn:microsoft.com/office/officeart/2005/8/layout/process1"/>
    <dgm:cxn modelId="{AB96DC49-ABA8-8C4E-A140-3D4042B7C5AC}" srcId="{A5FC766B-E036-014B-84E5-07E9DA8247DD}" destId="{02E85B08-4B7D-F940-B3A9-84690D4A1C66}" srcOrd="3" destOrd="0" parTransId="{D28E296E-7562-F049-AA06-868435010A05}" sibTransId="{2B0290A8-9B0D-4942-B134-A7BDFD9A5FA3}"/>
    <dgm:cxn modelId="{3F76276D-62CB-3F48-9732-13BA3851685B}" type="presOf" srcId="{2B0290A8-9B0D-4942-B134-A7BDFD9A5FA3}" destId="{6E962084-A0F6-9646-9D35-DDB33562905D}" srcOrd="1" destOrd="0" presId="urn:microsoft.com/office/officeart/2005/8/layout/process1"/>
    <dgm:cxn modelId="{DF17C66F-D377-0440-B341-DC2F0C97C880}" type="presOf" srcId="{13E966A8-DF35-7346-A987-0F47C4030E26}" destId="{5DCC1D2A-6B04-FC41-9B05-F8F3C1BF8121}" srcOrd="0" destOrd="0" presId="urn:microsoft.com/office/officeart/2005/8/layout/process1"/>
    <dgm:cxn modelId="{A69D4878-A8A3-B740-8DEE-0BD4F12A2FCB}" type="presOf" srcId="{02E85B08-4B7D-F940-B3A9-84690D4A1C66}" destId="{16EBC836-ECF2-1341-87FC-648CD7F03A41}" srcOrd="0" destOrd="0" presId="urn:microsoft.com/office/officeart/2005/8/layout/process1"/>
    <dgm:cxn modelId="{53D8CF80-26BA-A240-BF16-26E5FB592189}" type="presOf" srcId="{77EF973E-AD0D-5D4C-AF2B-49C66AD23567}" destId="{16BAFFB6-F5AD-C94C-864B-9E829D177CAA}" srcOrd="0" destOrd="0" presId="urn:microsoft.com/office/officeart/2005/8/layout/process1"/>
    <dgm:cxn modelId="{0638F1A5-F84A-F448-9DBF-0EC72437B686}" srcId="{A5FC766B-E036-014B-84E5-07E9DA8247DD}" destId="{D855D1C0-13B3-4A4F-B790-D9C4FB3FF43D}" srcOrd="0" destOrd="0" parTransId="{8E493A4F-670E-C44B-BE60-BF1D808E069C}" sibTransId="{77EF973E-AD0D-5D4C-AF2B-49C66AD23567}"/>
    <dgm:cxn modelId="{E8D249D0-FD86-B64B-AB1E-8A59629861D2}" type="presOf" srcId="{60B0CA49-87E5-9A4A-A7AF-11DF74635074}" destId="{6207E4FA-0F8A-144D-B5DB-DA904F8E178C}" srcOrd="0" destOrd="0" presId="urn:microsoft.com/office/officeart/2005/8/layout/process1"/>
    <dgm:cxn modelId="{275571DD-D676-7646-B670-D9658FF30553}" type="presOf" srcId="{60B0CA49-87E5-9A4A-A7AF-11DF74635074}" destId="{56FF272F-D078-A54D-9C37-FF1D277D5EE4}" srcOrd="1" destOrd="0" presId="urn:microsoft.com/office/officeart/2005/8/layout/process1"/>
    <dgm:cxn modelId="{B2E6EAE2-3FAC-8440-9113-865F057D31C8}" srcId="{A5FC766B-E036-014B-84E5-07E9DA8247DD}" destId="{13E966A8-DF35-7346-A987-0F47C4030E26}" srcOrd="1" destOrd="0" parTransId="{B110901A-559F-DA4B-B841-514C25C57439}" sibTransId="{927D2B3E-7989-2E47-9884-86B4D7E4D417}"/>
    <dgm:cxn modelId="{AA4BF7E3-0E12-E646-88BC-B7A8BA7DA80B}" type="presOf" srcId="{D855D1C0-13B3-4A4F-B790-D9C4FB3FF43D}" destId="{17406A11-AC92-DF43-BE9A-A276AAD08215}" srcOrd="0" destOrd="0" presId="urn:microsoft.com/office/officeart/2005/8/layout/process1"/>
    <dgm:cxn modelId="{EC651906-50C0-4A47-88F0-E78BD2F6CEF7}" type="presParOf" srcId="{E831EE32-E167-D144-A7E0-C949A86C6473}" destId="{17406A11-AC92-DF43-BE9A-A276AAD08215}" srcOrd="0" destOrd="0" presId="urn:microsoft.com/office/officeart/2005/8/layout/process1"/>
    <dgm:cxn modelId="{96D9F348-7808-564F-BD5A-FAB9448926B3}" type="presParOf" srcId="{E831EE32-E167-D144-A7E0-C949A86C6473}" destId="{16BAFFB6-F5AD-C94C-864B-9E829D177CAA}" srcOrd="1" destOrd="0" presId="urn:microsoft.com/office/officeart/2005/8/layout/process1"/>
    <dgm:cxn modelId="{717BED0F-E412-6343-A2E6-60EDCA039848}" type="presParOf" srcId="{16BAFFB6-F5AD-C94C-864B-9E829D177CAA}" destId="{FE249EB2-CE16-1146-AC0B-8AF0D9EDEB4D}" srcOrd="0" destOrd="0" presId="urn:microsoft.com/office/officeart/2005/8/layout/process1"/>
    <dgm:cxn modelId="{936210AD-EA51-584B-9B7B-317E02E55426}" type="presParOf" srcId="{E831EE32-E167-D144-A7E0-C949A86C6473}" destId="{5DCC1D2A-6B04-FC41-9B05-F8F3C1BF8121}" srcOrd="2" destOrd="0" presId="urn:microsoft.com/office/officeart/2005/8/layout/process1"/>
    <dgm:cxn modelId="{859E30E4-A2AB-5B4B-A8A9-9D292058BBA4}" type="presParOf" srcId="{E831EE32-E167-D144-A7E0-C949A86C6473}" destId="{147B6DFF-8FB8-0A46-90F0-D437541BBB4C}" srcOrd="3" destOrd="0" presId="urn:microsoft.com/office/officeart/2005/8/layout/process1"/>
    <dgm:cxn modelId="{B4A05155-E789-5648-AC6E-690B6618EEC4}" type="presParOf" srcId="{147B6DFF-8FB8-0A46-90F0-D437541BBB4C}" destId="{198BA495-53E2-3E40-AEB6-0D1604D5CDE3}" srcOrd="0" destOrd="0" presId="urn:microsoft.com/office/officeart/2005/8/layout/process1"/>
    <dgm:cxn modelId="{5A02486A-0223-3A46-892B-252ECC4A666A}" type="presParOf" srcId="{E831EE32-E167-D144-A7E0-C949A86C6473}" destId="{1D8654B4-9E73-0146-B51F-62F8DF8F5C41}" srcOrd="4" destOrd="0" presId="urn:microsoft.com/office/officeart/2005/8/layout/process1"/>
    <dgm:cxn modelId="{A7A6F98D-E039-0649-ADE1-DC7310CE47BC}" type="presParOf" srcId="{E831EE32-E167-D144-A7E0-C949A86C6473}" destId="{6207E4FA-0F8A-144D-B5DB-DA904F8E178C}" srcOrd="5" destOrd="0" presId="urn:microsoft.com/office/officeart/2005/8/layout/process1"/>
    <dgm:cxn modelId="{6DFED976-933A-E34D-B362-772C65F16198}" type="presParOf" srcId="{6207E4FA-0F8A-144D-B5DB-DA904F8E178C}" destId="{56FF272F-D078-A54D-9C37-FF1D277D5EE4}" srcOrd="0" destOrd="0" presId="urn:microsoft.com/office/officeart/2005/8/layout/process1"/>
    <dgm:cxn modelId="{4AFD7197-3C4E-9542-B71B-029068D98918}" type="presParOf" srcId="{E831EE32-E167-D144-A7E0-C949A86C6473}" destId="{16EBC836-ECF2-1341-87FC-648CD7F03A41}" srcOrd="6" destOrd="0" presId="urn:microsoft.com/office/officeart/2005/8/layout/process1"/>
    <dgm:cxn modelId="{DF72AB7D-F86B-3D41-A205-843A8235BC71}" type="presParOf" srcId="{E831EE32-E167-D144-A7E0-C949A86C6473}" destId="{2DEE26A0-7B5C-BD40-9733-80420A40415C}" srcOrd="7" destOrd="0" presId="urn:microsoft.com/office/officeart/2005/8/layout/process1"/>
    <dgm:cxn modelId="{FC077429-CB9D-6E44-ABA6-33AE6AFFE920}" type="presParOf" srcId="{2DEE26A0-7B5C-BD40-9733-80420A40415C}" destId="{6E962084-A0F6-9646-9D35-DDB33562905D}" srcOrd="0" destOrd="0" presId="urn:microsoft.com/office/officeart/2005/8/layout/process1"/>
    <dgm:cxn modelId="{DE1F5C83-9660-5948-B6B2-E08D2FBEC5D3}" type="presParOf" srcId="{E831EE32-E167-D144-A7E0-C949A86C6473}" destId="{8DE9D50E-F58E-4542-8B78-062E825F660D}"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0174D5-D1CD-B344-B721-A0A544D9D17A}" type="doc">
      <dgm:prSet loTypeId="urn:microsoft.com/office/officeart/2005/8/layout/hChevron3" loCatId="" qsTypeId="urn:microsoft.com/office/officeart/2005/8/quickstyle/simple1" qsCatId="simple" csTypeId="urn:microsoft.com/office/officeart/2005/8/colors/accent1_2" csCatId="accent1" phldr="1"/>
      <dgm:spPr/>
    </dgm:pt>
    <dgm:pt modelId="{ADFE91F0-7675-6046-9313-22943F65FFFA}">
      <dgm:prSet phldrT="[Text]" custT="1"/>
      <dgm:spPr/>
      <dgm:t>
        <a:bodyPr/>
        <a:lstStyle/>
        <a:p>
          <a:pPr rtl="1"/>
          <a:r>
            <a:rPr lang="ar-001" sz="1700" dirty="0">
              <a:latin typeface="Arial" panose="020B0604020202020204" pitchFamily="34" charset="0"/>
              <a:cs typeface="Arial" panose="020B0604020202020204" pitchFamily="34" charset="0"/>
            </a:rPr>
            <a:t>عائق 7-1-7</a:t>
          </a:r>
        </a:p>
      </dgm:t>
    </dgm:pt>
    <dgm:pt modelId="{F5747209-ACE8-8A4A-B71D-6D30A20CDA5F}" type="parTrans" cxnId="{C6FE8660-8E75-A345-B3FA-64A87F337CD6}">
      <dgm:prSet/>
      <dgm:spPr/>
      <dgm:t>
        <a:bodyPr/>
        <a:lstStyle/>
        <a:p>
          <a:endParaRPr lang="en-US">
            <a:latin typeface="Arial" panose="020B0604020202020204" pitchFamily="34" charset="0"/>
            <a:cs typeface="Arial" panose="020B0604020202020204" pitchFamily="34" charset="0"/>
          </a:endParaRPr>
        </a:p>
      </dgm:t>
    </dgm:pt>
    <dgm:pt modelId="{08AF77E0-7855-A549-B0FE-87F122C64E78}" type="sibTrans" cxnId="{C6FE8660-8E75-A345-B3FA-64A87F337CD6}">
      <dgm:prSet/>
      <dgm:spPr/>
      <dgm:t>
        <a:bodyPr/>
        <a:lstStyle/>
        <a:p>
          <a:endParaRPr lang="en-US">
            <a:latin typeface="Arial" panose="020B0604020202020204" pitchFamily="34" charset="0"/>
            <a:cs typeface="Arial" panose="020B0604020202020204" pitchFamily="34" charset="0"/>
          </a:endParaRPr>
        </a:p>
      </dgm:t>
    </dgm:pt>
    <dgm:pt modelId="{FF6B0D22-ADF4-D544-B83B-CAB2C19E48A6}">
      <dgm:prSet phldrT="[Text]"/>
      <dgm:spPr/>
      <dgm:t>
        <a:bodyPr/>
        <a:lstStyle/>
        <a:p>
          <a:pPr rtl="1"/>
          <a:r>
            <a:rPr lang="ar-001">
              <a:latin typeface="Arial" panose="020B0604020202020204" pitchFamily="34" charset="0"/>
              <a:cs typeface="Arial" panose="020B0604020202020204" pitchFamily="34" charset="0"/>
            </a:rPr>
            <a:t>المجال الفني</a:t>
          </a:r>
        </a:p>
      </dgm:t>
    </dgm:pt>
    <dgm:pt modelId="{DFA8E464-5100-9B40-B786-7C8831AB9302}" type="parTrans" cxnId="{18DD43C7-DD12-E54E-8DE5-F959065B9C9D}">
      <dgm:prSet/>
      <dgm:spPr/>
      <dgm:t>
        <a:bodyPr/>
        <a:lstStyle/>
        <a:p>
          <a:endParaRPr lang="en-US">
            <a:latin typeface="Arial" panose="020B0604020202020204" pitchFamily="34" charset="0"/>
            <a:cs typeface="Arial" panose="020B0604020202020204" pitchFamily="34" charset="0"/>
          </a:endParaRPr>
        </a:p>
      </dgm:t>
    </dgm:pt>
    <dgm:pt modelId="{5BAEC204-BB71-EA44-8ADD-2D731C61CE72}" type="sibTrans" cxnId="{18DD43C7-DD12-E54E-8DE5-F959065B9C9D}">
      <dgm:prSet/>
      <dgm:spPr/>
      <dgm:t>
        <a:bodyPr/>
        <a:lstStyle/>
        <a:p>
          <a:endParaRPr lang="en-US">
            <a:latin typeface="Arial" panose="020B0604020202020204" pitchFamily="34" charset="0"/>
            <a:cs typeface="Arial" panose="020B0604020202020204" pitchFamily="34" charset="0"/>
          </a:endParaRPr>
        </a:p>
      </dgm:t>
    </dgm:pt>
    <dgm:pt modelId="{FA19DA18-E3E4-8944-B4F7-419ED3959EA5}">
      <dgm:prSet phldrT="[Text]"/>
      <dgm:spPr/>
      <dgm:t>
        <a:bodyPr/>
        <a:lstStyle/>
        <a:p>
          <a:pPr rtl="1"/>
          <a:r>
            <a:rPr lang="ar-001" dirty="0">
              <a:latin typeface="Arial" panose="020B0604020202020204" pitchFamily="34" charset="0"/>
              <a:cs typeface="Arial" panose="020B0604020202020204" pitchFamily="34" charset="0"/>
            </a:rPr>
            <a:t>توصية 7-1-7 لمعالجة العائق</a:t>
          </a:r>
        </a:p>
      </dgm:t>
    </dgm:pt>
    <dgm:pt modelId="{0EF0DCDE-DCB0-6C47-A764-81CD8C2722D1}" type="parTrans" cxnId="{0B449FB1-D2E0-1448-AD11-7A0DC7E8EF2B}">
      <dgm:prSet/>
      <dgm:spPr/>
      <dgm:t>
        <a:bodyPr/>
        <a:lstStyle/>
        <a:p>
          <a:endParaRPr lang="en-US">
            <a:latin typeface="Arial" panose="020B0604020202020204" pitchFamily="34" charset="0"/>
            <a:cs typeface="Arial" panose="020B0604020202020204" pitchFamily="34" charset="0"/>
          </a:endParaRPr>
        </a:p>
      </dgm:t>
    </dgm:pt>
    <dgm:pt modelId="{CF5BFCC9-E575-7046-AAB7-C0F98356F19E}" type="sibTrans" cxnId="{0B449FB1-D2E0-1448-AD11-7A0DC7E8EF2B}">
      <dgm:prSet/>
      <dgm:spPr/>
      <dgm:t>
        <a:bodyPr/>
        <a:lstStyle/>
        <a:p>
          <a:endParaRPr lang="en-US">
            <a:latin typeface="Arial" panose="020B0604020202020204" pitchFamily="34" charset="0"/>
            <a:cs typeface="Arial" panose="020B0604020202020204" pitchFamily="34" charset="0"/>
          </a:endParaRPr>
        </a:p>
      </dgm:t>
    </dgm:pt>
    <dgm:pt modelId="{93E5273A-BF5F-0647-B884-61F2325DB56C}">
      <dgm:prSet/>
      <dgm:spPr/>
      <dgm:t>
        <a:bodyPr/>
        <a:lstStyle/>
        <a:p>
          <a:pPr rtl="1"/>
          <a:r>
            <a:rPr lang="ar-001" dirty="0">
              <a:latin typeface="Arial" panose="020B0604020202020204" pitchFamily="34" charset="0"/>
              <a:cs typeface="Arial" panose="020B0604020202020204" pitchFamily="34" charset="0"/>
            </a:rPr>
            <a:t>هل توجد أنشطة قائمة في الخطة الاستراتيجية أو التشغيلية السابقة؟</a:t>
          </a:r>
        </a:p>
      </dgm:t>
    </dgm:pt>
    <dgm:pt modelId="{0E4049EF-8309-4546-A82A-A310186C7B3C}" type="parTrans" cxnId="{2126813E-DA7D-C74F-BDF0-7B970E2FEB39}">
      <dgm:prSet/>
      <dgm:spPr/>
      <dgm:t>
        <a:bodyPr/>
        <a:lstStyle/>
        <a:p>
          <a:endParaRPr lang="en-US">
            <a:latin typeface="Arial" panose="020B0604020202020204" pitchFamily="34" charset="0"/>
            <a:cs typeface="Arial" panose="020B0604020202020204" pitchFamily="34" charset="0"/>
          </a:endParaRPr>
        </a:p>
      </dgm:t>
    </dgm:pt>
    <dgm:pt modelId="{4FC38878-DD0F-9441-B2D8-ED12BCB30EDE}" type="sibTrans" cxnId="{2126813E-DA7D-C74F-BDF0-7B970E2FEB39}">
      <dgm:prSet/>
      <dgm:spPr/>
      <dgm:t>
        <a:bodyPr/>
        <a:lstStyle/>
        <a:p>
          <a:endParaRPr lang="en-US">
            <a:latin typeface="Arial" panose="020B0604020202020204" pitchFamily="34" charset="0"/>
            <a:cs typeface="Arial" panose="020B0604020202020204" pitchFamily="34" charset="0"/>
          </a:endParaRPr>
        </a:p>
      </dgm:t>
    </dgm:pt>
    <dgm:pt modelId="{4CAC3065-E1B4-5241-A7CC-517E4152C673}">
      <dgm:prSet/>
      <dgm:spPr/>
      <dgm:t>
        <a:bodyPr/>
        <a:lstStyle/>
        <a:p>
          <a:r>
            <a:rPr lang="ar-001" dirty="0">
              <a:latin typeface="Arial" panose="020B0604020202020204" pitchFamily="34" charset="0"/>
              <a:cs typeface="Arial" panose="020B0604020202020204" pitchFamily="34" charset="0"/>
            </a:rPr>
            <a:t>  الأنشطة المحدثة حسب النتيجة</a:t>
          </a:r>
        </a:p>
      </dgm:t>
    </dgm:pt>
    <dgm:pt modelId="{19D445BE-A6D9-EB40-94D8-5404ED7C29BD}" type="sibTrans" cxnId="{2F778323-D62C-F247-9892-1FD3042BD34F}">
      <dgm:prSet/>
      <dgm:spPr/>
      <dgm:t>
        <a:bodyPr/>
        <a:lstStyle/>
        <a:p>
          <a:endParaRPr lang="en-US">
            <a:latin typeface="Arial" panose="020B0604020202020204" pitchFamily="34" charset="0"/>
            <a:cs typeface="Arial" panose="020B0604020202020204" pitchFamily="34" charset="0"/>
          </a:endParaRPr>
        </a:p>
      </dgm:t>
    </dgm:pt>
    <dgm:pt modelId="{F0F1A55D-CE65-374B-A26E-F74D04D57DF9}" type="parTrans" cxnId="{2F778323-D62C-F247-9892-1FD3042BD34F}">
      <dgm:prSet/>
      <dgm:spPr/>
      <dgm:t>
        <a:bodyPr/>
        <a:lstStyle/>
        <a:p>
          <a:endParaRPr lang="en-US">
            <a:latin typeface="Arial" panose="020B0604020202020204" pitchFamily="34" charset="0"/>
            <a:cs typeface="Arial" panose="020B0604020202020204" pitchFamily="34" charset="0"/>
          </a:endParaRPr>
        </a:p>
      </dgm:t>
    </dgm:pt>
    <dgm:pt modelId="{3EB1EBD3-E3A7-D34C-951E-1FB1113C9998}" type="pres">
      <dgm:prSet presAssocID="{0E0174D5-D1CD-B344-B721-A0A544D9D17A}" presName="Name0" presStyleCnt="0">
        <dgm:presLayoutVars>
          <dgm:dir val="rev"/>
          <dgm:resizeHandles val="exact"/>
        </dgm:presLayoutVars>
      </dgm:prSet>
      <dgm:spPr/>
    </dgm:pt>
    <dgm:pt modelId="{64B9B65A-DD2E-3B46-AA58-F1BFFBA25B28}" type="pres">
      <dgm:prSet presAssocID="{ADFE91F0-7675-6046-9313-22943F65FFFA}" presName="parTxOnly" presStyleLbl="node1" presStyleIdx="0" presStyleCnt="5">
        <dgm:presLayoutVars>
          <dgm:bulletEnabled val="1"/>
        </dgm:presLayoutVars>
      </dgm:prSet>
      <dgm:spPr/>
    </dgm:pt>
    <dgm:pt modelId="{CB192DBC-24F3-6741-8BEE-D339B3DD5E3C}" type="pres">
      <dgm:prSet presAssocID="{08AF77E0-7855-A549-B0FE-87F122C64E78}" presName="parSpace" presStyleCnt="0"/>
      <dgm:spPr/>
    </dgm:pt>
    <dgm:pt modelId="{FBF8E2E2-113D-5D41-8BC1-640248FA2999}" type="pres">
      <dgm:prSet presAssocID="{FF6B0D22-ADF4-D544-B83B-CAB2C19E48A6}" presName="parTxOnly" presStyleLbl="node1" presStyleIdx="1" presStyleCnt="5">
        <dgm:presLayoutVars>
          <dgm:bulletEnabled val="1"/>
        </dgm:presLayoutVars>
      </dgm:prSet>
      <dgm:spPr/>
    </dgm:pt>
    <dgm:pt modelId="{7B4042DC-F299-9142-B4A6-2A804C775A58}" type="pres">
      <dgm:prSet presAssocID="{5BAEC204-BB71-EA44-8ADD-2D731C61CE72}" presName="parSpace" presStyleCnt="0"/>
      <dgm:spPr/>
    </dgm:pt>
    <dgm:pt modelId="{230FFAF5-8237-8D41-B13D-98E6F557CB58}" type="pres">
      <dgm:prSet presAssocID="{FA19DA18-E3E4-8944-B4F7-419ED3959EA5}" presName="parTxOnly" presStyleLbl="node1" presStyleIdx="2" presStyleCnt="5">
        <dgm:presLayoutVars>
          <dgm:bulletEnabled val="1"/>
        </dgm:presLayoutVars>
      </dgm:prSet>
      <dgm:spPr/>
    </dgm:pt>
    <dgm:pt modelId="{513C811C-7A74-8C4A-8602-D215616E6EB8}" type="pres">
      <dgm:prSet presAssocID="{CF5BFCC9-E575-7046-AAB7-C0F98356F19E}" presName="parSpace" presStyleCnt="0"/>
      <dgm:spPr/>
    </dgm:pt>
    <dgm:pt modelId="{0051DFC9-608A-F149-A5A0-508843FE1AA0}" type="pres">
      <dgm:prSet presAssocID="{93E5273A-BF5F-0647-B884-61F2325DB56C}" presName="parTxOnly" presStyleLbl="node1" presStyleIdx="3" presStyleCnt="5">
        <dgm:presLayoutVars>
          <dgm:bulletEnabled val="1"/>
        </dgm:presLayoutVars>
      </dgm:prSet>
      <dgm:spPr/>
    </dgm:pt>
    <dgm:pt modelId="{8D443939-AFF2-A141-AC95-A3896EBAA7BA}" type="pres">
      <dgm:prSet presAssocID="{4FC38878-DD0F-9441-B2D8-ED12BCB30EDE}" presName="parSpace" presStyleCnt="0"/>
      <dgm:spPr/>
    </dgm:pt>
    <dgm:pt modelId="{255BEEDA-CF9C-FC47-AA8A-4BDD8F1C7F7E}" type="pres">
      <dgm:prSet presAssocID="{4CAC3065-E1B4-5241-A7CC-517E4152C673}" presName="parTxOnly" presStyleLbl="node1" presStyleIdx="4" presStyleCnt="5">
        <dgm:presLayoutVars>
          <dgm:bulletEnabled val="1"/>
        </dgm:presLayoutVars>
      </dgm:prSet>
      <dgm:spPr/>
    </dgm:pt>
  </dgm:ptLst>
  <dgm:cxnLst>
    <dgm:cxn modelId="{21581B01-3B9E-C440-9C63-9EC589BD1485}" type="presOf" srcId="{4CAC3065-E1B4-5241-A7CC-517E4152C673}" destId="{255BEEDA-CF9C-FC47-AA8A-4BDD8F1C7F7E}" srcOrd="0" destOrd="0" presId="urn:microsoft.com/office/officeart/2005/8/layout/hChevron3"/>
    <dgm:cxn modelId="{F464FA09-B341-1944-ADC1-CC29F13974E0}" type="presOf" srcId="{FA19DA18-E3E4-8944-B4F7-419ED3959EA5}" destId="{230FFAF5-8237-8D41-B13D-98E6F557CB58}" srcOrd="0" destOrd="0" presId="urn:microsoft.com/office/officeart/2005/8/layout/hChevron3"/>
    <dgm:cxn modelId="{0A661E1D-F0E2-7749-B085-D16FDED8DC3F}" type="presOf" srcId="{ADFE91F0-7675-6046-9313-22943F65FFFA}" destId="{64B9B65A-DD2E-3B46-AA58-F1BFFBA25B28}" srcOrd="0" destOrd="0" presId="urn:microsoft.com/office/officeart/2005/8/layout/hChevron3"/>
    <dgm:cxn modelId="{2F778323-D62C-F247-9892-1FD3042BD34F}" srcId="{0E0174D5-D1CD-B344-B721-A0A544D9D17A}" destId="{4CAC3065-E1B4-5241-A7CC-517E4152C673}" srcOrd="4" destOrd="0" parTransId="{F0F1A55D-CE65-374B-A26E-F74D04D57DF9}" sibTransId="{19D445BE-A6D9-EB40-94D8-5404ED7C29BD}"/>
    <dgm:cxn modelId="{7B3CCA2A-3285-9C48-88E7-6614384560B9}" type="presOf" srcId="{93E5273A-BF5F-0647-B884-61F2325DB56C}" destId="{0051DFC9-608A-F149-A5A0-508843FE1AA0}" srcOrd="0" destOrd="0" presId="urn:microsoft.com/office/officeart/2005/8/layout/hChevron3"/>
    <dgm:cxn modelId="{2126813E-DA7D-C74F-BDF0-7B970E2FEB39}" srcId="{0E0174D5-D1CD-B344-B721-A0A544D9D17A}" destId="{93E5273A-BF5F-0647-B884-61F2325DB56C}" srcOrd="3" destOrd="0" parTransId="{0E4049EF-8309-4546-A82A-A310186C7B3C}" sibTransId="{4FC38878-DD0F-9441-B2D8-ED12BCB30EDE}"/>
    <dgm:cxn modelId="{C6FE8660-8E75-A345-B3FA-64A87F337CD6}" srcId="{0E0174D5-D1CD-B344-B721-A0A544D9D17A}" destId="{ADFE91F0-7675-6046-9313-22943F65FFFA}" srcOrd="0" destOrd="0" parTransId="{F5747209-ACE8-8A4A-B71D-6D30A20CDA5F}" sibTransId="{08AF77E0-7855-A549-B0FE-87F122C64E78}"/>
    <dgm:cxn modelId="{E55CF87B-8245-1441-B773-3133DC6A6759}" type="presOf" srcId="{FF6B0D22-ADF4-D544-B83B-CAB2C19E48A6}" destId="{FBF8E2E2-113D-5D41-8BC1-640248FA2999}" srcOrd="0" destOrd="0" presId="urn:microsoft.com/office/officeart/2005/8/layout/hChevron3"/>
    <dgm:cxn modelId="{730EAF82-F0E0-4346-BA75-4628066B75FB}" type="presOf" srcId="{0E0174D5-D1CD-B344-B721-A0A544D9D17A}" destId="{3EB1EBD3-E3A7-D34C-951E-1FB1113C9998}" srcOrd="0" destOrd="0" presId="urn:microsoft.com/office/officeart/2005/8/layout/hChevron3"/>
    <dgm:cxn modelId="{0B449FB1-D2E0-1448-AD11-7A0DC7E8EF2B}" srcId="{0E0174D5-D1CD-B344-B721-A0A544D9D17A}" destId="{FA19DA18-E3E4-8944-B4F7-419ED3959EA5}" srcOrd="2" destOrd="0" parTransId="{0EF0DCDE-DCB0-6C47-A764-81CD8C2722D1}" sibTransId="{CF5BFCC9-E575-7046-AAB7-C0F98356F19E}"/>
    <dgm:cxn modelId="{18DD43C7-DD12-E54E-8DE5-F959065B9C9D}" srcId="{0E0174D5-D1CD-B344-B721-A0A544D9D17A}" destId="{FF6B0D22-ADF4-D544-B83B-CAB2C19E48A6}" srcOrd="1" destOrd="0" parTransId="{DFA8E464-5100-9B40-B786-7C8831AB9302}" sibTransId="{5BAEC204-BB71-EA44-8ADD-2D731C61CE72}"/>
    <dgm:cxn modelId="{76DDDC2C-8A99-C542-8294-2EB0AB31DF24}" type="presParOf" srcId="{3EB1EBD3-E3A7-D34C-951E-1FB1113C9998}" destId="{64B9B65A-DD2E-3B46-AA58-F1BFFBA25B28}" srcOrd="0" destOrd="0" presId="urn:microsoft.com/office/officeart/2005/8/layout/hChevron3"/>
    <dgm:cxn modelId="{FD85CDEF-319A-8245-9A22-B4795AB4C4C6}" type="presParOf" srcId="{3EB1EBD3-E3A7-D34C-951E-1FB1113C9998}" destId="{CB192DBC-24F3-6741-8BEE-D339B3DD5E3C}" srcOrd="1" destOrd="0" presId="urn:microsoft.com/office/officeart/2005/8/layout/hChevron3"/>
    <dgm:cxn modelId="{260F0BB2-3213-8544-9C72-CC96D1DF64D1}" type="presParOf" srcId="{3EB1EBD3-E3A7-D34C-951E-1FB1113C9998}" destId="{FBF8E2E2-113D-5D41-8BC1-640248FA2999}" srcOrd="2" destOrd="0" presId="urn:microsoft.com/office/officeart/2005/8/layout/hChevron3"/>
    <dgm:cxn modelId="{53E9B787-4DC3-7745-A9DE-D85D21E3828D}" type="presParOf" srcId="{3EB1EBD3-E3A7-D34C-951E-1FB1113C9998}" destId="{7B4042DC-F299-9142-B4A6-2A804C775A58}" srcOrd="3" destOrd="0" presId="urn:microsoft.com/office/officeart/2005/8/layout/hChevron3"/>
    <dgm:cxn modelId="{F5F31D07-9045-F844-A5C9-0F9ED2DAFEAE}" type="presParOf" srcId="{3EB1EBD3-E3A7-D34C-951E-1FB1113C9998}" destId="{230FFAF5-8237-8D41-B13D-98E6F557CB58}" srcOrd="4" destOrd="0" presId="urn:microsoft.com/office/officeart/2005/8/layout/hChevron3"/>
    <dgm:cxn modelId="{0BD4EAC7-69E6-6848-AB58-016C49E92F6A}" type="presParOf" srcId="{3EB1EBD3-E3A7-D34C-951E-1FB1113C9998}" destId="{513C811C-7A74-8C4A-8602-D215616E6EB8}" srcOrd="5" destOrd="0" presId="urn:microsoft.com/office/officeart/2005/8/layout/hChevron3"/>
    <dgm:cxn modelId="{E3827158-C18B-4649-998C-E778C02DA3BE}" type="presParOf" srcId="{3EB1EBD3-E3A7-D34C-951E-1FB1113C9998}" destId="{0051DFC9-608A-F149-A5A0-508843FE1AA0}" srcOrd="6" destOrd="0" presId="urn:microsoft.com/office/officeart/2005/8/layout/hChevron3"/>
    <dgm:cxn modelId="{E1984A34-F78C-C148-97A4-50E63CEEC84C}" type="presParOf" srcId="{3EB1EBD3-E3A7-D34C-951E-1FB1113C9998}" destId="{8D443939-AFF2-A141-AC95-A3896EBAA7BA}" srcOrd="7" destOrd="0" presId="urn:microsoft.com/office/officeart/2005/8/layout/hChevron3"/>
    <dgm:cxn modelId="{F8DA7693-C871-0849-928C-77B2621B65A6}" type="presParOf" srcId="{3EB1EBD3-E3A7-D34C-951E-1FB1113C9998}" destId="{255BEEDA-CF9C-FC47-AA8A-4BDD8F1C7F7E}" srcOrd="8" destOrd="0" presId="urn:microsoft.com/office/officeart/2005/8/layout/hChevron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146C1E8-816F-2340-BA0A-98C1C507C31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654C1FC-509F-7B4B-8C02-E6D0C6E0473E}">
      <dgm:prSet phldrT="[Text]" custT="1"/>
      <dgm:spPr/>
      <dgm:t>
        <a:bodyPr anchor="b"/>
        <a:lstStyle/>
        <a:p>
          <a:r>
            <a:rPr lang="ar-001" sz="2000" dirty="0">
              <a:latin typeface="Arial" panose="020B0604020202020204" pitchFamily="34" charset="0"/>
              <a:cs typeface="Arial" panose="020B0604020202020204" pitchFamily="34" charset="0"/>
            </a:rPr>
            <a:t>التنسيق</a:t>
          </a:r>
        </a:p>
      </dgm:t>
    </dgm:pt>
    <dgm:pt modelId="{FE1D3B05-354E-7546-8F8A-A1762FE00AC1}" type="parTrans" cxnId="{010D4EAF-1A96-FA4D-9470-B0E18C215065}">
      <dgm:prSet/>
      <dgm:spPr/>
      <dgm:t>
        <a:bodyPr/>
        <a:lstStyle/>
        <a:p>
          <a:endParaRPr lang="en-US"/>
        </a:p>
      </dgm:t>
    </dgm:pt>
    <dgm:pt modelId="{C4A15862-4A10-294D-BA0F-8EF77C8B35CE}" type="sibTrans" cxnId="{010D4EAF-1A96-FA4D-9470-B0E18C215065}">
      <dgm:prSet/>
      <dgm:spPr/>
      <dgm:t>
        <a:bodyPr/>
        <a:lstStyle/>
        <a:p>
          <a:endParaRPr lang="en-US"/>
        </a:p>
      </dgm:t>
    </dgm:pt>
    <dgm:pt modelId="{0FC37145-8954-4547-98AB-E4EFD24E15B0}">
      <dgm:prSet phldrT="[Text]" custT="1"/>
      <dgm:spPr/>
      <dgm:t>
        <a:bodyPr/>
        <a:lstStyle/>
        <a:p>
          <a:pPr marL="171450" lvl="1" indent="-171450" algn="r" defTabSz="711200" rtl="1">
            <a:lnSpc>
              <a:spcPct val="90000"/>
            </a:lnSpc>
            <a:spcBef>
              <a:spcPct val="0"/>
            </a:spcBef>
            <a:spcAft>
              <a:spcPct val="15000"/>
            </a:spcAft>
            <a:buChar char="•"/>
          </a:pPr>
          <a:r>
            <a:rPr lang="ar-SA" sz="1600" b="0" kern="1200" dirty="0">
              <a:solidFill>
                <a:srgbClr val="384D56">
                  <a:hueOff val="0"/>
                  <a:satOff val="0"/>
                  <a:lumOff val="0"/>
                  <a:alphaOff val="0"/>
                </a:srgbClr>
              </a:solidFill>
              <a:latin typeface="Calibri" panose="020F0502020204030204"/>
              <a:ea typeface="+mn-ea"/>
              <a:cs typeface="Arial" panose="020B0604020202020204" pitchFamily="34" charset="0"/>
            </a:rPr>
            <a:t>الإشراف على اعتماد 7-1-7 واستخدامها</a:t>
          </a:r>
          <a:endPar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endParaRPr>
        </a:p>
      </dgm:t>
    </dgm:pt>
    <dgm:pt modelId="{58C1D5D9-8DF6-774B-AAF4-EAD74BE9D625}" type="parTrans" cxnId="{BA4A6AE4-9CDD-2148-B121-BD1853AC6F20}">
      <dgm:prSet/>
      <dgm:spPr/>
      <dgm:t>
        <a:bodyPr/>
        <a:lstStyle/>
        <a:p>
          <a:endParaRPr lang="en-US"/>
        </a:p>
      </dgm:t>
    </dgm:pt>
    <dgm:pt modelId="{74FA26A2-3044-4245-AFDD-B38B750A1E95}" type="sibTrans" cxnId="{BA4A6AE4-9CDD-2148-B121-BD1853AC6F20}">
      <dgm:prSet/>
      <dgm:spPr/>
      <dgm:t>
        <a:bodyPr/>
        <a:lstStyle/>
        <a:p>
          <a:endParaRPr lang="en-US"/>
        </a:p>
      </dgm:t>
    </dgm:pt>
    <dgm:pt modelId="{3546DD94-A8A0-FF40-8984-2B0A459ADCDD}">
      <dgm:prSet phldrT="[Text]" custT="1"/>
      <dgm:spPr/>
      <dgm:t>
        <a:bodyPr/>
        <a:lstStyle/>
        <a:p>
          <a:r>
            <a:rPr lang="ar-001" sz="2000" dirty="0">
              <a:latin typeface="Arial" panose="020B0604020202020204" pitchFamily="34" charset="0"/>
              <a:cs typeface="Arial" panose="020B0604020202020204" pitchFamily="34" charset="0"/>
            </a:rPr>
            <a:t>جمع البيانات وتحليلها</a:t>
          </a:r>
        </a:p>
      </dgm:t>
    </dgm:pt>
    <dgm:pt modelId="{672E4FE3-96BE-4448-A7E1-A5FE275EB68C}" type="parTrans" cxnId="{B20214AC-5DB2-4F45-B615-A943A775A17B}">
      <dgm:prSet/>
      <dgm:spPr/>
      <dgm:t>
        <a:bodyPr/>
        <a:lstStyle/>
        <a:p>
          <a:endParaRPr lang="en-US"/>
        </a:p>
      </dgm:t>
    </dgm:pt>
    <dgm:pt modelId="{842A1BA0-E19E-D943-A349-D1FA371865F4}" type="sibTrans" cxnId="{B20214AC-5DB2-4F45-B615-A943A775A17B}">
      <dgm:prSet/>
      <dgm:spPr/>
      <dgm:t>
        <a:bodyPr/>
        <a:lstStyle/>
        <a:p>
          <a:endParaRPr lang="en-US"/>
        </a:p>
      </dgm:t>
    </dgm:pt>
    <dgm:pt modelId="{A859320C-E3E8-B84D-B119-65C728D92A4A}">
      <dgm:prSet phldrT="[Text]" custT="1"/>
      <dgm:spPr/>
      <dgm:t>
        <a:bodyPr/>
        <a:lstStyle/>
        <a:p>
          <a:pPr marL="171450" lvl="1" indent="-171450" algn="r" defTabSz="711200" rtl="1">
            <a:lnSpc>
              <a:spcPct val="90000"/>
            </a:lnSpc>
            <a:spcBef>
              <a:spcPct val="0"/>
            </a:spcBef>
            <a:spcAft>
              <a:spcPct val="15000"/>
            </a:spcAft>
            <a:buChar char="•"/>
          </a:pPr>
          <a:r>
            <a:rPr lang="ar-SA" sz="1600" b="0" kern="1200" dirty="0">
              <a:solidFill>
                <a:srgbClr val="384D56">
                  <a:hueOff val="0"/>
                  <a:satOff val="0"/>
                  <a:lumOff val="0"/>
                  <a:alphaOff val="0"/>
                </a:srgbClr>
              </a:solidFill>
              <a:latin typeface="Calibri" panose="020F0502020204030204"/>
              <a:ea typeface="+mn-ea"/>
              <a:cs typeface="Arial" panose="020B0604020202020204" pitchFamily="34" charset="0"/>
            </a:rPr>
            <a:t>تسجيل بيانات/نتائج 7-1-7 وتحليلها وتلخيصها والإبلاغ عنها</a:t>
          </a:r>
          <a:endPar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endParaRPr>
        </a:p>
      </dgm:t>
    </dgm:pt>
    <dgm:pt modelId="{FCBFEAD4-58DC-B949-AF3A-708452F0A529}" type="parTrans" cxnId="{722872CE-071B-FA4B-AF0E-01006EF5C54F}">
      <dgm:prSet/>
      <dgm:spPr/>
      <dgm:t>
        <a:bodyPr/>
        <a:lstStyle/>
        <a:p>
          <a:endParaRPr lang="en-US"/>
        </a:p>
      </dgm:t>
    </dgm:pt>
    <dgm:pt modelId="{A2933680-1F72-1D40-8157-15C5602EBE4A}" type="sibTrans" cxnId="{722872CE-071B-FA4B-AF0E-01006EF5C54F}">
      <dgm:prSet/>
      <dgm:spPr/>
      <dgm:t>
        <a:bodyPr/>
        <a:lstStyle/>
        <a:p>
          <a:endParaRPr lang="en-US"/>
        </a:p>
      </dgm:t>
    </dgm:pt>
    <dgm:pt modelId="{0E29939F-9A5B-0741-A561-4CF383A24455}">
      <dgm:prSet phldrT="[Text]" custT="1"/>
      <dgm:spPr/>
      <dgm:t>
        <a:bodyPr/>
        <a:lstStyle/>
        <a:p>
          <a:r>
            <a:rPr lang="ar-001" sz="2000" dirty="0">
              <a:latin typeface="Arial" panose="020B0604020202020204" pitchFamily="34" charset="0"/>
              <a:cs typeface="Arial" panose="020B0604020202020204" pitchFamily="34" charset="0"/>
            </a:rPr>
            <a:t>تحسين الأداء</a:t>
          </a:r>
        </a:p>
      </dgm:t>
    </dgm:pt>
    <dgm:pt modelId="{EDA51026-EF76-504E-8A1A-1836E79A0E4C}" type="parTrans" cxnId="{7FFF581B-DF17-C641-923B-44825DC73C3D}">
      <dgm:prSet/>
      <dgm:spPr/>
      <dgm:t>
        <a:bodyPr/>
        <a:lstStyle/>
        <a:p>
          <a:endParaRPr lang="en-US"/>
        </a:p>
      </dgm:t>
    </dgm:pt>
    <dgm:pt modelId="{F32D64AE-A886-494E-9678-39D93C39D189}" type="sibTrans" cxnId="{7FFF581B-DF17-C641-923B-44825DC73C3D}">
      <dgm:prSet/>
      <dgm:spPr/>
      <dgm:t>
        <a:bodyPr/>
        <a:lstStyle/>
        <a:p>
          <a:endParaRPr lang="en-US"/>
        </a:p>
      </dgm:t>
    </dgm:pt>
    <dgm:pt modelId="{F7837266-CD29-0E42-A752-DA264A2438D4}">
      <dgm:prSet phldrT="[Text]" custT="1"/>
      <dgm:spPr/>
      <dgm:t>
        <a:bodyPr/>
        <a:lstStyle/>
        <a:p>
          <a:pPr marL="171450" lvl="1" indent="-171450" algn="r" defTabSz="711200" rtl="1">
            <a:lnSpc>
              <a:spcPct val="90000"/>
            </a:lnSpc>
            <a:spcBef>
              <a:spcPct val="0"/>
            </a:spcBef>
            <a:spcAft>
              <a:spcPct val="15000"/>
            </a:spcAft>
            <a:buChar char="•"/>
          </a:pPr>
          <a:r>
            <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rPr>
            <a:t>تحديد العوائق والعوامل الممكّنة</a:t>
          </a:r>
        </a:p>
      </dgm:t>
    </dgm:pt>
    <dgm:pt modelId="{E8B3D7ED-1A4E-7A49-850F-2F689A55B422}" type="parTrans" cxnId="{88C3537E-8A49-1A45-8A7B-E2B38CFA9DC5}">
      <dgm:prSet/>
      <dgm:spPr/>
      <dgm:t>
        <a:bodyPr/>
        <a:lstStyle/>
        <a:p>
          <a:endParaRPr lang="en-US"/>
        </a:p>
      </dgm:t>
    </dgm:pt>
    <dgm:pt modelId="{24F2D5DD-2D4A-7E41-8FF4-3FF10741EDCD}" type="sibTrans" cxnId="{88C3537E-8A49-1A45-8A7B-E2B38CFA9DC5}">
      <dgm:prSet/>
      <dgm:spPr/>
      <dgm:t>
        <a:bodyPr/>
        <a:lstStyle/>
        <a:p>
          <a:endParaRPr lang="en-US"/>
        </a:p>
      </dgm:t>
    </dgm:pt>
    <dgm:pt modelId="{41402FFC-AFB8-844C-BC52-0E4749B14DE6}">
      <dgm:prSet custT="1"/>
      <dgm:spPr/>
      <dgm:t>
        <a:bodyPr/>
        <a:lstStyle/>
        <a:p>
          <a:r>
            <a:rPr lang="ar-001" sz="2000" dirty="0">
              <a:latin typeface="Arial" panose="020B0604020202020204" pitchFamily="34" charset="0"/>
              <a:cs typeface="Arial" panose="020B0604020202020204" pitchFamily="34" charset="0"/>
            </a:rPr>
            <a:t>التخطيط والتمويل</a:t>
          </a:r>
        </a:p>
      </dgm:t>
    </dgm:pt>
    <dgm:pt modelId="{4E4150A5-2E57-F042-BAF6-877A5F4A0C1C}" type="parTrans" cxnId="{12CCCC07-5423-BF44-AB3E-9200EA3DED31}">
      <dgm:prSet/>
      <dgm:spPr/>
      <dgm:t>
        <a:bodyPr/>
        <a:lstStyle/>
        <a:p>
          <a:endParaRPr lang="en-US"/>
        </a:p>
      </dgm:t>
    </dgm:pt>
    <dgm:pt modelId="{FC0284DD-E49D-1B4E-9666-9AF9CF2A18A9}" type="sibTrans" cxnId="{12CCCC07-5423-BF44-AB3E-9200EA3DED31}">
      <dgm:prSet/>
      <dgm:spPr/>
      <dgm:t>
        <a:bodyPr/>
        <a:lstStyle/>
        <a:p>
          <a:endParaRPr lang="en-US"/>
        </a:p>
      </dgm:t>
    </dgm:pt>
    <dgm:pt modelId="{91CDCB4E-6A31-794D-8205-66775591E61C}">
      <dgm:prSet custT="1"/>
      <dgm:spPr/>
      <dgm:t>
        <a:bodyPr/>
        <a:lstStyle/>
        <a:p>
          <a:r>
            <a:rPr lang="ar-001" sz="2000" dirty="0">
              <a:latin typeface="Arial" panose="020B0604020202020204" pitchFamily="34" charset="0"/>
              <a:cs typeface="Arial" panose="020B0604020202020204" pitchFamily="34" charset="0"/>
            </a:rPr>
            <a:t>التواصل والمناصرة</a:t>
          </a:r>
        </a:p>
      </dgm:t>
    </dgm:pt>
    <dgm:pt modelId="{5B9BD932-32A1-D940-A26F-D2D26F3D3F8E}" type="parTrans" cxnId="{7AB4DDB2-2D3A-3E42-A600-FCA06DB6AA34}">
      <dgm:prSet/>
      <dgm:spPr/>
      <dgm:t>
        <a:bodyPr/>
        <a:lstStyle/>
        <a:p>
          <a:endParaRPr lang="en-US"/>
        </a:p>
      </dgm:t>
    </dgm:pt>
    <dgm:pt modelId="{3B4B3504-660B-604A-8C3C-CE1B17D53C39}" type="sibTrans" cxnId="{7AB4DDB2-2D3A-3E42-A600-FCA06DB6AA34}">
      <dgm:prSet/>
      <dgm:spPr/>
      <dgm:t>
        <a:bodyPr/>
        <a:lstStyle/>
        <a:p>
          <a:endParaRPr lang="en-US"/>
        </a:p>
      </dgm:t>
    </dgm:pt>
    <dgm:pt modelId="{6ADE8C16-25D1-E543-AAC4-29BF5C55D5E9}">
      <dgm:prSet phldrT="[Text]" custT="1"/>
      <dgm:spPr/>
      <dgm:t>
        <a:bodyPr/>
        <a:lstStyle/>
        <a:p>
          <a:pPr marL="171450" lvl="1" indent="-171450" algn="r" defTabSz="711200" rtl="1">
            <a:lnSpc>
              <a:spcPct val="90000"/>
            </a:lnSpc>
            <a:spcBef>
              <a:spcPct val="0"/>
            </a:spcBef>
            <a:spcAft>
              <a:spcPct val="15000"/>
            </a:spcAft>
            <a:buChar char="•"/>
          </a:pPr>
          <a:r>
            <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rPr>
            <a:t>تنسيق الجهود بين أصحاب المصلحة من مختلف القطاعات/المستويات</a:t>
          </a:r>
        </a:p>
      </dgm:t>
    </dgm:pt>
    <dgm:pt modelId="{A72EB967-5826-9E41-ABCA-32D3E65A4A5F}" type="sibTrans" cxnId="{04C15A3F-D164-AF40-9566-938A715E320F}">
      <dgm:prSet/>
      <dgm:spPr/>
      <dgm:t>
        <a:bodyPr/>
        <a:lstStyle/>
        <a:p>
          <a:endParaRPr lang="en-US"/>
        </a:p>
      </dgm:t>
    </dgm:pt>
    <dgm:pt modelId="{23AC06A5-2BEF-744B-9C9F-29937953985C}" type="parTrans" cxnId="{04C15A3F-D164-AF40-9566-938A715E320F}">
      <dgm:prSet/>
      <dgm:spPr/>
      <dgm:t>
        <a:bodyPr/>
        <a:lstStyle/>
        <a:p>
          <a:endParaRPr lang="en-US"/>
        </a:p>
      </dgm:t>
    </dgm:pt>
    <dgm:pt modelId="{42A89DBD-A0BD-7441-BF57-ED182EF9F719}">
      <dgm:prSet phldrT="[Text]" custT="1"/>
      <dgm:spPr/>
      <dgm:t>
        <a:bodyPr/>
        <a:lstStyle/>
        <a:p>
          <a:pPr marL="171450" lvl="1" indent="-171450" algn="r" defTabSz="711200" rtl="1">
            <a:lnSpc>
              <a:spcPct val="90000"/>
            </a:lnSpc>
            <a:spcBef>
              <a:spcPct val="0"/>
            </a:spcBef>
            <a:spcAft>
              <a:spcPct val="15000"/>
            </a:spcAft>
            <a:buChar char="•"/>
          </a:pPr>
          <a:r>
            <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rPr>
            <a:t>مساءلة الفرق المختلفة</a:t>
          </a:r>
        </a:p>
      </dgm:t>
    </dgm:pt>
    <dgm:pt modelId="{0CFB84EA-B319-AF4C-A8F2-823FC4E97B2A}" type="parTrans" cxnId="{19F8630F-CD4C-264E-A2E3-22706DC74E17}">
      <dgm:prSet/>
      <dgm:spPr/>
      <dgm:t>
        <a:bodyPr/>
        <a:lstStyle/>
        <a:p>
          <a:endParaRPr lang="en-US"/>
        </a:p>
      </dgm:t>
    </dgm:pt>
    <dgm:pt modelId="{DB5E116D-7AE7-BD44-A33F-3EB7346C3F10}" type="sibTrans" cxnId="{19F8630F-CD4C-264E-A2E3-22706DC74E17}">
      <dgm:prSet/>
      <dgm:spPr/>
      <dgm:t>
        <a:bodyPr/>
        <a:lstStyle/>
        <a:p>
          <a:endParaRPr lang="en-US"/>
        </a:p>
      </dgm:t>
    </dgm:pt>
    <dgm:pt modelId="{B39A4775-419B-3A4B-9E63-D02AF45C152F}">
      <dgm:prSet phldrT="[Text]" custT="1"/>
      <dgm:spPr/>
      <dgm:t>
        <a:bodyPr/>
        <a:lstStyle/>
        <a:p>
          <a:pPr marL="171450" lvl="1" indent="-171450" algn="r" defTabSz="711200" rtl="1">
            <a:lnSpc>
              <a:spcPct val="90000"/>
            </a:lnSpc>
            <a:spcBef>
              <a:spcPct val="0"/>
            </a:spcBef>
            <a:spcAft>
              <a:spcPct val="15000"/>
            </a:spcAft>
            <a:buChar char="•"/>
          </a:pPr>
          <a:r>
            <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rPr>
            <a:t>تحديد الإجراءات التصحيحية</a:t>
          </a:r>
        </a:p>
      </dgm:t>
    </dgm:pt>
    <dgm:pt modelId="{050E4590-D319-ED48-867E-8618570188B0}" type="parTrans" cxnId="{37794358-C77D-7641-93CA-36052F5817D2}">
      <dgm:prSet/>
      <dgm:spPr/>
      <dgm:t>
        <a:bodyPr/>
        <a:lstStyle/>
        <a:p>
          <a:endParaRPr lang="en-US"/>
        </a:p>
      </dgm:t>
    </dgm:pt>
    <dgm:pt modelId="{93C98FE7-4024-DB4B-BFD7-27D82949D9B5}" type="sibTrans" cxnId="{37794358-C77D-7641-93CA-36052F5817D2}">
      <dgm:prSet/>
      <dgm:spPr/>
      <dgm:t>
        <a:bodyPr/>
        <a:lstStyle/>
        <a:p>
          <a:endParaRPr lang="en-US"/>
        </a:p>
      </dgm:t>
    </dgm:pt>
    <dgm:pt modelId="{4F489A22-434B-7646-9F63-57F321352AC0}">
      <dgm:prSet phldrT="[Text]" custT="1"/>
      <dgm:spPr/>
      <dgm:t>
        <a:bodyPr/>
        <a:lstStyle/>
        <a:p>
          <a:pPr marL="171450" lvl="1" indent="-171450" algn="r" defTabSz="711200" rtl="1">
            <a:lnSpc>
              <a:spcPct val="90000"/>
            </a:lnSpc>
            <a:spcBef>
              <a:spcPct val="0"/>
            </a:spcBef>
            <a:spcAft>
              <a:spcPct val="15000"/>
            </a:spcAft>
            <a:buChar char="•"/>
          </a:pPr>
          <a:r>
            <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rPr>
            <a:t> تنفيذ الإجراءات التي قد تشمل القطاعات والمستويات المختلفة</a:t>
          </a:r>
        </a:p>
      </dgm:t>
    </dgm:pt>
    <dgm:pt modelId="{934AD1CB-8E13-1C4A-94BF-8815CF5CD5C6}" type="parTrans" cxnId="{87B57D5C-C523-BB4B-AD64-6ECC759AE544}">
      <dgm:prSet/>
      <dgm:spPr/>
      <dgm:t>
        <a:bodyPr/>
        <a:lstStyle/>
        <a:p>
          <a:endParaRPr lang="en-US"/>
        </a:p>
      </dgm:t>
    </dgm:pt>
    <dgm:pt modelId="{D5757DFE-6E1A-F347-B90D-C1D69755A76E}" type="sibTrans" cxnId="{87B57D5C-C523-BB4B-AD64-6ECC759AE544}">
      <dgm:prSet/>
      <dgm:spPr/>
      <dgm:t>
        <a:bodyPr/>
        <a:lstStyle/>
        <a:p>
          <a:endParaRPr lang="en-US"/>
        </a:p>
      </dgm:t>
    </dgm:pt>
    <dgm:pt modelId="{C0E998E3-D4BA-4C4F-9704-0E40C3B98D2F}">
      <dgm:prSet custT="1"/>
      <dgm:spPr/>
      <dgm:t>
        <a:bodyPr/>
        <a:lstStyle/>
        <a:p>
          <a:pPr marL="171450" lvl="1" indent="-171450" algn="r" defTabSz="711200" rtl="1">
            <a:lnSpc>
              <a:spcPct val="90000"/>
            </a:lnSpc>
            <a:spcBef>
              <a:spcPct val="0"/>
            </a:spcBef>
            <a:spcAft>
              <a:spcPct val="15000"/>
            </a:spcAft>
            <a:buChar char="•"/>
          </a:pPr>
          <a:r>
            <a:rPr lang="ar-SA" sz="1600" b="0" kern="1200" dirty="0">
              <a:solidFill>
                <a:srgbClr val="384D56">
                  <a:hueOff val="0"/>
                  <a:satOff val="0"/>
                  <a:lumOff val="0"/>
                  <a:alphaOff val="0"/>
                </a:srgbClr>
              </a:solidFill>
              <a:latin typeface="Calibri" panose="020F0502020204030204"/>
              <a:ea typeface="+mn-ea"/>
              <a:cs typeface="Arial" panose="020B0604020202020204" pitchFamily="34" charset="0"/>
            </a:rPr>
            <a:t>استخدام نتائج غاية 7-1-7</a:t>
          </a:r>
          <a:r>
            <a:rPr lang="en-IN" sz="1600" b="0" kern="1200" dirty="0">
              <a:solidFill>
                <a:srgbClr val="384D56">
                  <a:hueOff val="0"/>
                  <a:satOff val="0"/>
                  <a:lumOff val="0"/>
                  <a:alphaOff val="0"/>
                </a:srgbClr>
              </a:solidFill>
              <a:latin typeface="Calibri" panose="020F0502020204030204"/>
              <a:ea typeface="+mn-ea"/>
              <a:cs typeface="Arial" panose="020B0604020202020204" pitchFamily="34" charset="0"/>
            </a:rPr>
            <a:t> </a:t>
          </a:r>
          <a:r>
            <a:rPr lang="ar-SA" sz="1600" b="0" kern="1200" dirty="0">
              <a:solidFill>
                <a:srgbClr val="384D56">
                  <a:hueOff val="0"/>
                  <a:satOff val="0"/>
                  <a:lumOff val="0"/>
                  <a:alphaOff val="0"/>
                </a:srgbClr>
              </a:solidFill>
              <a:latin typeface="Calibri" panose="020F0502020204030204"/>
              <a:ea typeface="+mn-ea"/>
              <a:cs typeface="Arial" panose="020B0604020202020204" pitchFamily="34" charset="0"/>
            </a:rPr>
            <a:t>لإرشاد أنشطة التخطيط على المدى الأطول، وأولويات التمويل، وغيرها من أنشطة الأمن الصحي ذات الصلة</a:t>
          </a:r>
          <a:endPar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endParaRPr>
        </a:p>
      </dgm:t>
    </dgm:pt>
    <dgm:pt modelId="{D1F5FC7B-156F-6148-913E-F0BDE9E33BAB}" type="parTrans" cxnId="{EA95A10B-F197-A747-A4FB-86DB170E7E63}">
      <dgm:prSet/>
      <dgm:spPr/>
      <dgm:t>
        <a:bodyPr/>
        <a:lstStyle/>
        <a:p>
          <a:endParaRPr lang="en-US"/>
        </a:p>
      </dgm:t>
    </dgm:pt>
    <dgm:pt modelId="{3FA8DB37-176F-E245-9EA5-2FC47F09A598}" type="sibTrans" cxnId="{EA95A10B-F197-A747-A4FB-86DB170E7E63}">
      <dgm:prSet/>
      <dgm:spPr/>
      <dgm:t>
        <a:bodyPr/>
        <a:lstStyle/>
        <a:p>
          <a:endParaRPr lang="en-US"/>
        </a:p>
      </dgm:t>
    </dgm:pt>
    <dgm:pt modelId="{61B6B7DB-D86F-044C-99F7-B66FB98111A2}">
      <dgm:prSet custT="1"/>
      <dgm:spPr/>
      <dgm:t>
        <a:bodyPr/>
        <a:lstStyle/>
        <a:p>
          <a:pPr marL="171450" lvl="1" indent="-171450" algn="r" defTabSz="711200" rtl="1">
            <a:lnSpc>
              <a:spcPct val="90000"/>
            </a:lnSpc>
            <a:spcBef>
              <a:spcPct val="0"/>
            </a:spcBef>
            <a:spcAft>
              <a:spcPct val="15000"/>
            </a:spcAft>
            <a:buChar char="•"/>
          </a:pPr>
          <a:r>
            <a:rPr lang="ar-SA" sz="1600" b="0" kern="1200" dirty="0">
              <a:solidFill>
                <a:srgbClr val="384D56">
                  <a:hueOff val="0"/>
                  <a:satOff val="0"/>
                  <a:lumOff val="0"/>
                  <a:alphaOff val="0"/>
                </a:srgbClr>
              </a:solidFill>
              <a:latin typeface="Calibri" panose="020F0502020204030204"/>
              <a:ea typeface="+mn-ea"/>
              <a:cs typeface="Arial" panose="020B0604020202020204" pitchFamily="34" charset="0"/>
            </a:rPr>
            <a:t>استخدام نتائج غاية7-1-7 لتحديد أولويات أنشطة المناصرة وتعبئة الموارد</a:t>
          </a:r>
          <a:endPar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endParaRPr>
        </a:p>
      </dgm:t>
    </dgm:pt>
    <dgm:pt modelId="{E800CAED-C820-4C41-834D-9CDBF5BCE4C2}" type="parTrans" cxnId="{2A81AFC7-37F4-CB42-BDDE-B19103C460A0}">
      <dgm:prSet/>
      <dgm:spPr/>
      <dgm:t>
        <a:bodyPr/>
        <a:lstStyle/>
        <a:p>
          <a:endParaRPr lang="en-US"/>
        </a:p>
      </dgm:t>
    </dgm:pt>
    <dgm:pt modelId="{F4AD46E7-6D2F-CC43-948B-DE7E89B1ACC6}" type="sibTrans" cxnId="{2A81AFC7-37F4-CB42-BDDE-B19103C460A0}">
      <dgm:prSet/>
      <dgm:spPr/>
      <dgm:t>
        <a:bodyPr/>
        <a:lstStyle/>
        <a:p>
          <a:endParaRPr lang="en-US"/>
        </a:p>
      </dgm:t>
    </dgm:pt>
    <dgm:pt modelId="{56F9B926-0549-5643-A11D-364385F4F52E}">
      <dgm:prSet phldrT="[Text]" custT="1"/>
      <dgm:spPr/>
      <dgm:t>
        <a:bodyPr/>
        <a:lstStyle/>
        <a:p>
          <a:pPr marL="171450" lvl="1" indent="-171450" algn="r" defTabSz="711200" rtl="1">
            <a:lnSpc>
              <a:spcPct val="90000"/>
            </a:lnSpc>
            <a:spcBef>
              <a:spcPct val="0"/>
            </a:spcBef>
            <a:spcAft>
              <a:spcPct val="15000"/>
            </a:spcAft>
            <a:buChar char="•"/>
          </a:pPr>
          <a:r>
            <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rPr>
            <a:t>تتبع تقدم الإجراءات</a:t>
          </a:r>
        </a:p>
      </dgm:t>
    </dgm:pt>
    <dgm:pt modelId="{14BCC415-0316-4B48-957C-CB6B81F86986}" type="parTrans" cxnId="{FAD844B5-F256-BF4F-A7FC-2BCD7CD6C287}">
      <dgm:prSet/>
      <dgm:spPr/>
      <dgm:t>
        <a:bodyPr/>
        <a:lstStyle/>
        <a:p>
          <a:endParaRPr lang="en-US"/>
        </a:p>
      </dgm:t>
    </dgm:pt>
    <dgm:pt modelId="{A3328036-DF0F-0A47-AD71-7241A4289EE4}" type="sibTrans" cxnId="{FAD844B5-F256-BF4F-A7FC-2BCD7CD6C287}">
      <dgm:prSet/>
      <dgm:spPr/>
      <dgm:t>
        <a:bodyPr/>
        <a:lstStyle/>
        <a:p>
          <a:endParaRPr lang="en-US"/>
        </a:p>
      </dgm:t>
    </dgm:pt>
    <dgm:pt modelId="{584B7121-0225-4398-958D-9111BB1387DB}" type="pres">
      <dgm:prSet presAssocID="{C146C1E8-816F-2340-BA0A-98C1C507C318}" presName="linear" presStyleCnt="0">
        <dgm:presLayoutVars>
          <dgm:dir val="rev"/>
          <dgm:animLvl val="lvl"/>
          <dgm:resizeHandles val="exact"/>
        </dgm:presLayoutVars>
      </dgm:prSet>
      <dgm:spPr/>
    </dgm:pt>
    <dgm:pt modelId="{FDCBA8BD-1485-44AB-A28D-145F6FBD8215}" type="pres">
      <dgm:prSet presAssocID="{9654C1FC-509F-7B4B-8C02-E6D0C6E0473E}" presName="parentLin" presStyleCnt="0"/>
      <dgm:spPr/>
    </dgm:pt>
    <dgm:pt modelId="{30748FF2-6AE2-4D3D-B70A-9E68DF4E2503}" type="pres">
      <dgm:prSet presAssocID="{9654C1FC-509F-7B4B-8C02-E6D0C6E0473E}" presName="parentLeftMargin" presStyleLbl="node1" presStyleIdx="0" presStyleCnt="5"/>
      <dgm:spPr/>
    </dgm:pt>
    <dgm:pt modelId="{B5834E92-BB7B-4CB8-890D-3E90ECE2EAD0}" type="pres">
      <dgm:prSet presAssocID="{9654C1FC-509F-7B4B-8C02-E6D0C6E0473E}" presName="parentText" presStyleLbl="node1" presStyleIdx="0" presStyleCnt="5">
        <dgm:presLayoutVars>
          <dgm:chMax val="0"/>
          <dgm:bulletEnabled val="1"/>
        </dgm:presLayoutVars>
      </dgm:prSet>
      <dgm:spPr/>
    </dgm:pt>
    <dgm:pt modelId="{2A504217-64AB-4497-802A-3B33538D90CC}" type="pres">
      <dgm:prSet presAssocID="{9654C1FC-509F-7B4B-8C02-E6D0C6E0473E}" presName="negativeSpace" presStyleCnt="0"/>
      <dgm:spPr/>
    </dgm:pt>
    <dgm:pt modelId="{00E2F223-DDCF-41F6-B795-0C95E79E872D}" type="pres">
      <dgm:prSet presAssocID="{9654C1FC-509F-7B4B-8C02-E6D0C6E0473E}" presName="childText" presStyleLbl="conFgAcc1" presStyleIdx="0" presStyleCnt="5">
        <dgm:presLayoutVars>
          <dgm:bulletEnabled val="1"/>
        </dgm:presLayoutVars>
      </dgm:prSet>
      <dgm:spPr/>
    </dgm:pt>
    <dgm:pt modelId="{1D035DD3-66DE-4070-84EF-ABA536CBC059}" type="pres">
      <dgm:prSet presAssocID="{C4A15862-4A10-294D-BA0F-8EF77C8B35CE}" presName="spaceBetweenRectangles" presStyleCnt="0"/>
      <dgm:spPr/>
    </dgm:pt>
    <dgm:pt modelId="{7D1355B5-E89F-4A5D-B86B-F3190E87976A}" type="pres">
      <dgm:prSet presAssocID="{3546DD94-A8A0-FF40-8984-2B0A459ADCDD}" presName="parentLin" presStyleCnt="0"/>
      <dgm:spPr/>
    </dgm:pt>
    <dgm:pt modelId="{831385AD-4C20-4688-9EB6-4E1D634670E1}" type="pres">
      <dgm:prSet presAssocID="{3546DD94-A8A0-FF40-8984-2B0A459ADCDD}" presName="parentLeftMargin" presStyleLbl="node1" presStyleIdx="0" presStyleCnt="5"/>
      <dgm:spPr/>
    </dgm:pt>
    <dgm:pt modelId="{B377CBE8-7D9C-419A-AF31-64D4069E175D}" type="pres">
      <dgm:prSet presAssocID="{3546DD94-A8A0-FF40-8984-2B0A459ADCDD}" presName="parentText" presStyleLbl="node1" presStyleIdx="1" presStyleCnt="5">
        <dgm:presLayoutVars>
          <dgm:chMax val="0"/>
          <dgm:bulletEnabled val="1"/>
        </dgm:presLayoutVars>
      </dgm:prSet>
      <dgm:spPr/>
    </dgm:pt>
    <dgm:pt modelId="{F7CF8916-78F1-4D58-A85D-FD546A690E34}" type="pres">
      <dgm:prSet presAssocID="{3546DD94-A8A0-FF40-8984-2B0A459ADCDD}" presName="negativeSpace" presStyleCnt="0"/>
      <dgm:spPr/>
    </dgm:pt>
    <dgm:pt modelId="{02A896E6-458C-4737-AAC3-E042C8C69BAF}" type="pres">
      <dgm:prSet presAssocID="{3546DD94-A8A0-FF40-8984-2B0A459ADCDD}" presName="childText" presStyleLbl="conFgAcc1" presStyleIdx="1" presStyleCnt="5">
        <dgm:presLayoutVars>
          <dgm:bulletEnabled val="1"/>
        </dgm:presLayoutVars>
      </dgm:prSet>
      <dgm:spPr/>
    </dgm:pt>
    <dgm:pt modelId="{E176603A-0158-4676-B086-B43792981616}" type="pres">
      <dgm:prSet presAssocID="{842A1BA0-E19E-D943-A349-D1FA371865F4}" presName="spaceBetweenRectangles" presStyleCnt="0"/>
      <dgm:spPr/>
    </dgm:pt>
    <dgm:pt modelId="{54DB8B95-E882-44B8-A9CC-60BF7DB9B974}" type="pres">
      <dgm:prSet presAssocID="{0E29939F-9A5B-0741-A561-4CF383A24455}" presName="parentLin" presStyleCnt="0"/>
      <dgm:spPr/>
    </dgm:pt>
    <dgm:pt modelId="{F79E5739-CF67-4CF4-8669-6783143E06EE}" type="pres">
      <dgm:prSet presAssocID="{0E29939F-9A5B-0741-A561-4CF383A24455}" presName="parentLeftMargin" presStyleLbl="node1" presStyleIdx="1" presStyleCnt="5"/>
      <dgm:spPr/>
    </dgm:pt>
    <dgm:pt modelId="{6705016C-A399-41F7-A1E4-7B3B36C883D2}" type="pres">
      <dgm:prSet presAssocID="{0E29939F-9A5B-0741-A561-4CF383A24455}" presName="parentText" presStyleLbl="node1" presStyleIdx="2" presStyleCnt="5">
        <dgm:presLayoutVars>
          <dgm:chMax val="0"/>
          <dgm:bulletEnabled val="1"/>
        </dgm:presLayoutVars>
      </dgm:prSet>
      <dgm:spPr/>
    </dgm:pt>
    <dgm:pt modelId="{FF4EA555-5CAE-4BD4-BCA2-AA6D72EA4274}" type="pres">
      <dgm:prSet presAssocID="{0E29939F-9A5B-0741-A561-4CF383A24455}" presName="negativeSpace" presStyleCnt="0"/>
      <dgm:spPr/>
    </dgm:pt>
    <dgm:pt modelId="{34DF019F-1535-4382-BBEA-83CDFA6A4A49}" type="pres">
      <dgm:prSet presAssocID="{0E29939F-9A5B-0741-A561-4CF383A24455}" presName="childText" presStyleLbl="conFgAcc1" presStyleIdx="2" presStyleCnt="5">
        <dgm:presLayoutVars>
          <dgm:bulletEnabled val="1"/>
        </dgm:presLayoutVars>
      </dgm:prSet>
      <dgm:spPr/>
    </dgm:pt>
    <dgm:pt modelId="{E18421AB-F37D-4D6D-8895-FC205FEAD07A}" type="pres">
      <dgm:prSet presAssocID="{F32D64AE-A886-494E-9678-39D93C39D189}" presName="spaceBetweenRectangles" presStyleCnt="0"/>
      <dgm:spPr/>
    </dgm:pt>
    <dgm:pt modelId="{5A7ECC7F-62C3-40F9-974F-C11C1604C787}" type="pres">
      <dgm:prSet presAssocID="{41402FFC-AFB8-844C-BC52-0E4749B14DE6}" presName="parentLin" presStyleCnt="0"/>
      <dgm:spPr/>
    </dgm:pt>
    <dgm:pt modelId="{48628E21-C946-4C36-9D07-4BFB420D6B2F}" type="pres">
      <dgm:prSet presAssocID="{41402FFC-AFB8-844C-BC52-0E4749B14DE6}" presName="parentLeftMargin" presStyleLbl="node1" presStyleIdx="2" presStyleCnt="5"/>
      <dgm:spPr/>
    </dgm:pt>
    <dgm:pt modelId="{34EE295A-A9AB-40C2-8F58-1E653AD3E287}" type="pres">
      <dgm:prSet presAssocID="{41402FFC-AFB8-844C-BC52-0E4749B14DE6}" presName="parentText" presStyleLbl="node1" presStyleIdx="3" presStyleCnt="5">
        <dgm:presLayoutVars>
          <dgm:chMax val="0"/>
          <dgm:bulletEnabled val="1"/>
        </dgm:presLayoutVars>
      </dgm:prSet>
      <dgm:spPr/>
    </dgm:pt>
    <dgm:pt modelId="{ECC223A2-CD71-4F5F-9F2E-D06BF2FA5B47}" type="pres">
      <dgm:prSet presAssocID="{41402FFC-AFB8-844C-BC52-0E4749B14DE6}" presName="negativeSpace" presStyleCnt="0"/>
      <dgm:spPr/>
    </dgm:pt>
    <dgm:pt modelId="{E392D61E-F76C-4AC7-B6E8-3A313501A57B}" type="pres">
      <dgm:prSet presAssocID="{41402FFC-AFB8-844C-BC52-0E4749B14DE6}" presName="childText" presStyleLbl="conFgAcc1" presStyleIdx="3" presStyleCnt="5">
        <dgm:presLayoutVars>
          <dgm:bulletEnabled val="1"/>
        </dgm:presLayoutVars>
      </dgm:prSet>
      <dgm:spPr/>
    </dgm:pt>
    <dgm:pt modelId="{4C19C4C5-CC0C-4E3B-8590-8775D87D14A9}" type="pres">
      <dgm:prSet presAssocID="{FC0284DD-E49D-1B4E-9666-9AF9CF2A18A9}" presName="spaceBetweenRectangles" presStyleCnt="0"/>
      <dgm:spPr/>
    </dgm:pt>
    <dgm:pt modelId="{1EAB352C-BA78-465A-8C9E-4567B4D0B4C3}" type="pres">
      <dgm:prSet presAssocID="{91CDCB4E-6A31-794D-8205-66775591E61C}" presName="parentLin" presStyleCnt="0"/>
      <dgm:spPr/>
    </dgm:pt>
    <dgm:pt modelId="{6501744D-A602-428E-A158-1D7C7179158E}" type="pres">
      <dgm:prSet presAssocID="{91CDCB4E-6A31-794D-8205-66775591E61C}" presName="parentLeftMargin" presStyleLbl="node1" presStyleIdx="3" presStyleCnt="5"/>
      <dgm:spPr/>
    </dgm:pt>
    <dgm:pt modelId="{CC39B5E8-6C07-4E06-BC7F-D2967B044D1A}" type="pres">
      <dgm:prSet presAssocID="{91CDCB4E-6A31-794D-8205-66775591E61C}" presName="parentText" presStyleLbl="node1" presStyleIdx="4" presStyleCnt="5">
        <dgm:presLayoutVars>
          <dgm:chMax val="0"/>
          <dgm:bulletEnabled val="1"/>
        </dgm:presLayoutVars>
      </dgm:prSet>
      <dgm:spPr/>
    </dgm:pt>
    <dgm:pt modelId="{D545461D-8920-4AA0-81F3-DA3EED221F20}" type="pres">
      <dgm:prSet presAssocID="{91CDCB4E-6A31-794D-8205-66775591E61C}" presName="negativeSpace" presStyleCnt="0"/>
      <dgm:spPr/>
    </dgm:pt>
    <dgm:pt modelId="{E7A05813-6423-4201-8557-B3B685050F81}" type="pres">
      <dgm:prSet presAssocID="{91CDCB4E-6A31-794D-8205-66775591E61C}" presName="childText" presStyleLbl="conFgAcc1" presStyleIdx="4" presStyleCnt="5">
        <dgm:presLayoutVars>
          <dgm:bulletEnabled val="1"/>
        </dgm:presLayoutVars>
      </dgm:prSet>
      <dgm:spPr/>
    </dgm:pt>
  </dgm:ptLst>
  <dgm:cxnLst>
    <dgm:cxn modelId="{12CCCC07-5423-BF44-AB3E-9200EA3DED31}" srcId="{C146C1E8-816F-2340-BA0A-98C1C507C318}" destId="{41402FFC-AFB8-844C-BC52-0E4749B14DE6}" srcOrd="3" destOrd="0" parTransId="{4E4150A5-2E57-F042-BAF6-877A5F4A0C1C}" sibTransId="{FC0284DD-E49D-1B4E-9666-9AF9CF2A18A9}"/>
    <dgm:cxn modelId="{EA95A10B-F197-A747-A4FB-86DB170E7E63}" srcId="{41402FFC-AFB8-844C-BC52-0E4749B14DE6}" destId="{C0E998E3-D4BA-4C4F-9704-0E40C3B98D2F}" srcOrd="0" destOrd="0" parTransId="{D1F5FC7B-156F-6148-913E-F0BDE9E33BAB}" sibTransId="{3FA8DB37-176F-E245-9EA5-2FC47F09A598}"/>
    <dgm:cxn modelId="{19F8630F-CD4C-264E-A2E3-22706DC74E17}" srcId="{9654C1FC-509F-7B4B-8C02-E6D0C6E0473E}" destId="{42A89DBD-A0BD-7441-BF57-ED182EF9F719}" srcOrd="2" destOrd="0" parTransId="{0CFB84EA-B319-AF4C-A8F2-823FC4E97B2A}" sibTransId="{DB5E116D-7AE7-BD44-A33F-3EB7346C3F10}"/>
    <dgm:cxn modelId="{0A196815-BFE2-4C78-A10D-4217291BAFD8}" type="presOf" srcId="{41402FFC-AFB8-844C-BC52-0E4749B14DE6}" destId="{34EE295A-A9AB-40C2-8F58-1E653AD3E287}" srcOrd="1" destOrd="0" presId="urn:microsoft.com/office/officeart/2005/8/layout/list1"/>
    <dgm:cxn modelId="{7FFF581B-DF17-C641-923B-44825DC73C3D}" srcId="{C146C1E8-816F-2340-BA0A-98C1C507C318}" destId="{0E29939F-9A5B-0741-A561-4CF383A24455}" srcOrd="2" destOrd="0" parTransId="{EDA51026-EF76-504E-8A1A-1836E79A0E4C}" sibTransId="{F32D64AE-A886-494E-9678-39D93C39D189}"/>
    <dgm:cxn modelId="{74945A1B-F9B0-46AF-BB92-3B13756F9380}" type="presOf" srcId="{9654C1FC-509F-7B4B-8C02-E6D0C6E0473E}" destId="{30748FF2-6AE2-4D3D-B70A-9E68DF4E2503}" srcOrd="0" destOrd="0" presId="urn:microsoft.com/office/officeart/2005/8/layout/list1"/>
    <dgm:cxn modelId="{179B6B21-34F6-4F0A-8015-D4B98503E6EA}" type="presOf" srcId="{4F489A22-434B-7646-9F63-57F321352AC0}" destId="{34DF019F-1535-4382-BBEA-83CDFA6A4A49}" srcOrd="0" destOrd="2" presId="urn:microsoft.com/office/officeart/2005/8/layout/list1"/>
    <dgm:cxn modelId="{72614B2C-E60D-477E-96B1-0AA4C7CE723E}" type="presOf" srcId="{0E29939F-9A5B-0741-A561-4CF383A24455}" destId="{6705016C-A399-41F7-A1E4-7B3B36C883D2}" srcOrd="1" destOrd="0" presId="urn:microsoft.com/office/officeart/2005/8/layout/list1"/>
    <dgm:cxn modelId="{04C15A3F-D164-AF40-9566-938A715E320F}" srcId="{9654C1FC-509F-7B4B-8C02-E6D0C6E0473E}" destId="{6ADE8C16-25D1-E543-AAC4-29BF5C55D5E9}" srcOrd="1" destOrd="0" parTransId="{23AC06A5-2BEF-744B-9C9F-29937953985C}" sibTransId="{A72EB967-5826-9E41-ABCA-32D3E65A4A5F}"/>
    <dgm:cxn modelId="{6D602B57-1D16-4838-90C4-6FDF0F96F66C}" type="presOf" srcId="{B39A4775-419B-3A4B-9E63-D02AF45C152F}" destId="{34DF019F-1535-4382-BBEA-83CDFA6A4A49}" srcOrd="0" destOrd="1" presId="urn:microsoft.com/office/officeart/2005/8/layout/list1"/>
    <dgm:cxn modelId="{37794358-C77D-7641-93CA-36052F5817D2}" srcId="{0E29939F-9A5B-0741-A561-4CF383A24455}" destId="{B39A4775-419B-3A4B-9E63-D02AF45C152F}" srcOrd="1" destOrd="0" parTransId="{050E4590-D319-ED48-867E-8618570188B0}" sibTransId="{93C98FE7-4024-DB4B-BFD7-27D82949D9B5}"/>
    <dgm:cxn modelId="{87B57D5C-C523-BB4B-AD64-6ECC759AE544}" srcId="{0E29939F-9A5B-0741-A561-4CF383A24455}" destId="{4F489A22-434B-7646-9F63-57F321352AC0}" srcOrd="2" destOrd="0" parTransId="{934AD1CB-8E13-1C4A-94BF-8815CF5CD5C6}" sibTransId="{D5757DFE-6E1A-F347-B90D-C1D69755A76E}"/>
    <dgm:cxn modelId="{5D477160-E916-45E4-9A8E-49CB2DC80CF0}" type="presOf" srcId="{91CDCB4E-6A31-794D-8205-66775591E61C}" destId="{6501744D-A602-428E-A158-1D7C7179158E}" srcOrd="0" destOrd="0" presId="urn:microsoft.com/office/officeart/2005/8/layout/list1"/>
    <dgm:cxn modelId="{29C7A76F-6930-4EB2-AD8A-744C2C73D788}" type="presOf" srcId="{0FC37145-8954-4547-98AB-E4EFD24E15B0}" destId="{00E2F223-DDCF-41F6-B795-0C95E79E872D}" srcOrd="0" destOrd="0" presId="urn:microsoft.com/office/officeart/2005/8/layout/list1"/>
    <dgm:cxn modelId="{88C3537E-8A49-1A45-8A7B-E2B38CFA9DC5}" srcId="{0E29939F-9A5B-0741-A561-4CF383A24455}" destId="{F7837266-CD29-0E42-A752-DA264A2438D4}" srcOrd="0" destOrd="0" parTransId="{E8B3D7ED-1A4E-7A49-850F-2F689A55B422}" sibTransId="{24F2D5DD-2D4A-7E41-8FF4-3FF10741EDCD}"/>
    <dgm:cxn modelId="{8715BC80-9B47-4469-9F5B-9FF25CE61838}" type="presOf" srcId="{9654C1FC-509F-7B4B-8C02-E6D0C6E0473E}" destId="{B5834E92-BB7B-4CB8-890D-3E90ECE2EAD0}" srcOrd="1" destOrd="0" presId="urn:microsoft.com/office/officeart/2005/8/layout/list1"/>
    <dgm:cxn modelId="{95295B87-6BA3-4B9C-8B15-83D12D01AE7A}" type="presOf" srcId="{56F9B926-0549-5643-A11D-364385F4F52E}" destId="{34DF019F-1535-4382-BBEA-83CDFA6A4A49}" srcOrd="0" destOrd="3" presId="urn:microsoft.com/office/officeart/2005/8/layout/list1"/>
    <dgm:cxn modelId="{2F9E8A95-A2AD-4AA6-9D2F-054211FB5190}" type="presOf" srcId="{3546DD94-A8A0-FF40-8984-2B0A459ADCDD}" destId="{B377CBE8-7D9C-419A-AF31-64D4069E175D}" srcOrd="1" destOrd="0" presId="urn:microsoft.com/office/officeart/2005/8/layout/list1"/>
    <dgm:cxn modelId="{ACF58E96-4944-43AE-8644-742C70D9B25F}" type="presOf" srcId="{0E29939F-9A5B-0741-A561-4CF383A24455}" destId="{F79E5739-CF67-4CF4-8669-6783143E06EE}" srcOrd="0" destOrd="0" presId="urn:microsoft.com/office/officeart/2005/8/layout/list1"/>
    <dgm:cxn modelId="{F380E89B-5C2C-4EED-8A01-3F8F5FF4E5BB}" type="presOf" srcId="{61B6B7DB-D86F-044C-99F7-B66FB98111A2}" destId="{E7A05813-6423-4201-8557-B3B685050F81}" srcOrd="0" destOrd="0" presId="urn:microsoft.com/office/officeart/2005/8/layout/list1"/>
    <dgm:cxn modelId="{FC865FA7-4DCB-46B2-9A97-088552382699}" type="presOf" srcId="{91CDCB4E-6A31-794D-8205-66775591E61C}" destId="{CC39B5E8-6C07-4E06-BC7F-D2967B044D1A}" srcOrd="1" destOrd="0" presId="urn:microsoft.com/office/officeart/2005/8/layout/list1"/>
    <dgm:cxn modelId="{B20214AC-5DB2-4F45-B615-A943A775A17B}" srcId="{C146C1E8-816F-2340-BA0A-98C1C507C318}" destId="{3546DD94-A8A0-FF40-8984-2B0A459ADCDD}" srcOrd="1" destOrd="0" parTransId="{672E4FE3-96BE-4448-A7E1-A5FE275EB68C}" sibTransId="{842A1BA0-E19E-D943-A349-D1FA371865F4}"/>
    <dgm:cxn modelId="{010D4EAF-1A96-FA4D-9470-B0E18C215065}" srcId="{C146C1E8-816F-2340-BA0A-98C1C507C318}" destId="{9654C1FC-509F-7B4B-8C02-E6D0C6E0473E}" srcOrd="0" destOrd="0" parTransId="{FE1D3B05-354E-7546-8F8A-A1762FE00AC1}" sibTransId="{C4A15862-4A10-294D-BA0F-8EF77C8B35CE}"/>
    <dgm:cxn modelId="{FA687BAF-A22C-4938-BCAF-51D3C701A265}" type="presOf" srcId="{6ADE8C16-25D1-E543-AAC4-29BF5C55D5E9}" destId="{00E2F223-DDCF-41F6-B795-0C95E79E872D}" srcOrd="0" destOrd="1" presId="urn:microsoft.com/office/officeart/2005/8/layout/list1"/>
    <dgm:cxn modelId="{7AB4DDB2-2D3A-3E42-A600-FCA06DB6AA34}" srcId="{C146C1E8-816F-2340-BA0A-98C1C507C318}" destId="{91CDCB4E-6A31-794D-8205-66775591E61C}" srcOrd="4" destOrd="0" parTransId="{5B9BD932-32A1-D940-A26F-D2D26F3D3F8E}" sibTransId="{3B4B3504-660B-604A-8C3C-CE1B17D53C39}"/>
    <dgm:cxn modelId="{FAD844B5-F256-BF4F-A7FC-2BCD7CD6C287}" srcId="{0E29939F-9A5B-0741-A561-4CF383A24455}" destId="{56F9B926-0549-5643-A11D-364385F4F52E}" srcOrd="3" destOrd="0" parTransId="{14BCC415-0316-4B48-957C-CB6B81F86986}" sibTransId="{A3328036-DF0F-0A47-AD71-7241A4289EE4}"/>
    <dgm:cxn modelId="{AC9C58C4-54DA-4249-86F5-1D3D56CC7F3A}" type="presOf" srcId="{C0E998E3-D4BA-4C4F-9704-0E40C3B98D2F}" destId="{E392D61E-F76C-4AC7-B6E8-3A313501A57B}" srcOrd="0" destOrd="0" presId="urn:microsoft.com/office/officeart/2005/8/layout/list1"/>
    <dgm:cxn modelId="{2A81AFC7-37F4-CB42-BDDE-B19103C460A0}" srcId="{91CDCB4E-6A31-794D-8205-66775591E61C}" destId="{61B6B7DB-D86F-044C-99F7-B66FB98111A2}" srcOrd="0" destOrd="0" parTransId="{E800CAED-C820-4C41-834D-9CDBF5BCE4C2}" sibTransId="{F4AD46E7-6D2F-CC43-948B-DE7E89B1ACC6}"/>
    <dgm:cxn modelId="{722872CE-071B-FA4B-AF0E-01006EF5C54F}" srcId="{3546DD94-A8A0-FF40-8984-2B0A459ADCDD}" destId="{A859320C-E3E8-B84D-B119-65C728D92A4A}" srcOrd="0" destOrd="0" parTransId="{FCBFEAD4-58DC-B949-AF3A-708452F0A529}" sibTransId="{A2933680-1F72-1D40-8157-15C5602EBE4A}"/>
    <dgm:cxn modelId="{186D28D2-F101-4997-BFFD-7E08CF1574A0}" type="presOf" srcId="{42A89DBD-A0BD-7441-BF57-ED182EF9F719}" destId="{00E2F223-DDCF-41F6-B795-0C95E79E872D}" srcOrd="0" destOrd="2" presId="urn:microsoft.com/office/officeart/2005/8/layout/list1"/>
    <dgm:cxn modelId="{112527DC-B81C-4695-82FA-833C1D9AB1AB}" type="presOf" srcId="{A859320C-E3E8-B84D-B119-65C728D92A4A}" destId="{02A896E6-458C-4737-AAC3-E042C8C69BAF}" srcOrd="0" destOrd="0" presId="urn:microsoft.com/office/officeart/2005/8/layout/list1"/>
    <dgm:cxn modelId="{DF210AE3-1D9A-45A5-9787-C56C3543140A}" type="presOf" srcId="{3546DD94-A8A0-FF40-8984-2B0A459ADCDD}" destId="{831385AD-4C20-4688-9EB6-4E1D634670E1}" srcOrd="0" destOrd="0" presId="urn:microsoft.com/office/officeart/2005/8/layout/list1"/>
    <dgm:cxn modelId="{BA4A6AE4-9CDD-2148-B121-BD1853AC6F20}" srcId="{9654C1FC-509F-7B4B-8C02-E6D0C6E0473E}" destId="{0FC37145-8954-4547-98AB-E4EFD24E15B0}" srcOrd="0" destOrd="0" parTransId="{58C1D5D9-8DF6-774B-AAF4-EAD74BE9D625}" sibTransId="{74FA26A2-3044-4245-AFDD-B38B750A1E95}"/>
    <dgm:cxn modelId="{7A2407EB-3010-4DAD-B629-CE9FD889BEEA}" type="presOf" srcId="{41402FFC-AFB8-844C-BC52-0E4749B14DE6}" destId="{48628E21-C946-4C36-9D07-4BFB420D6B2F}" srcOrd="0" destOrd="0" presId="urn:microsoft.com/office/officeart/2005/8/layout/list1"/>
    <dgm:cxn modelId="{00C41CED-0794-4020-8903-1CEBBA40A9A8}" type="presOf" srcId="{C146C1E8-816F-2340-BA0A-98C1C507C318}" destId="{584B7121-0225-4398-958D-9111BB1387DB}" srcOrd="0" destOrd="0" presId="urn:microsoft.com/office/officeart/2005/8/layout/list1"/>
    <dgm:cxn modelId="{12B3B1FD-679A-4452-A692-74ACE90BEFEF}" type="presOf" srcId="{F7837266-CD29-0E42-A752-DA264A2438D4}" destId="{34DF019F-1535-4382-BBEA-83CDFA6A4A49}" srcOrd="0" destOrd="0" presId="urn:microsoft.com/office/officeart/2005/8/layout/list1"/>
    <dgm:cxn modelId="{8A6357DA-FD61-4DEE-973A-DF8B3B41D722}" type="presParOf" srcId="{584B7121-0225-4398-958D-9111BB1387DB}" destId="{FDCBA8BD-1485-44AB-A28D-145F6FBD8215}" srcOrd="0" destOrd="0" presId="urn:microsoft.com/office/officeart/2005/8/layout/list1"/>
    <dgm:cxn modelId="{0C2762A5-7C09-422D-9EDA-DC475FF3EBF4}" type="presParOf" srcId="{FDCBA8BD-1485-44AB-A28D-145F6FBD8215}" destId="{30748FF2-6AE2-4D3D-B70A-9E68DF4E2503}" srcOrd="0" destOrd="0" presId="urn:microsoft.com/office/officeart/2005/8/layout/list1"/>
    <dgm:cxn modelId="{E7A72835-3CB2-40B6-B2B9-7988C2E115B9}" type="presParOf" srcId="{FDCBA8BD-1485-44AB-A28D-145F6FBD8215}" destId="{B5834E92-BB7B-4CB8-890D-3E90ECE2EAD0}" srcOrd="1" destOrd="0" presId="urn:microsoft.com/office/officeart/2005/8/layout/list1"/>
    <dgm:cxn modelId="{CF7F0A03-25C7-41E5-981C-2633CA3197F1}" type="presParOf" srcId="{584B7121-0225-4398-958D-9111BB1387DB}" destId="{2A504217-64AB-4497-802A-3B33538D90CC}" srcOrd="1" destOrd="0" presId="urn:microsoft.com/office/officeart/2005/8/layout/list1"/>
    <dgm:cxn modelId="{DEC2A0AC-6BBA-4358-B8B2-61BF6F9C20EF}" type="presParOf" srcId="{584B7121-0225-4398-958D-9111BB1387DB}" destId="{00E2F223-DDCF-41F6-B795-0C95E79E872D}" srcOrd="2" destOrd="0" presId="urn:microsoft.com/office/officeart/2005/8/layout/list1"/>
    <dgm:cxn modelId="{230886BF-AB69-47D1-B25B-73046C295558}" type="presParOf" srcId="{584B7121-0225-4398-958D-9111BB1387DB}" destId="{1D035DD3-66DE-4070-84EF-ABA536CBC059}" srcOrd="3" destOrd="0" presId="urn:microsoft.com/office/officeart/2005/8/layout/list1"/>
    <dgm:cxn modelId="{E05D268B-5F41-4BEE-B524-A42A155E9F97}" type="presParOf" srcId="{584B7121-0225-4398-958D-9111BB1387DB}" destId="{7D1355B5-E89F-4A5D-B86B-F3190E87976A}" srcOrd="4" destOrd="0" presId="urn:microsoft.com/office/officeart/2005/8/layout/list1"/>
    <dgm:cxn modelId="{8F82198A-7B5C-47E6-97FF-25E4D240090B}" type="presParOf" srcId="{7D1355B5-E89F-4A5D-B86B-F3190E87976A}" destId="{831385AD-4C20-4688-9EB6-4E1D634670E1}" srcOrd="0" destOrd="0" presId="urn:microsoft.com/office/officeart/2005/8/layout/list1"/>
    <dgm:cxn modelId="{8420BA56-6BE4-4B21-A262-C9D234F0E0A9}" type="presParOf" srcId="{7D1355B5-E89F-4A5D-B86B-F3190E87976A}" destId="{B377CBE8-7D9C-419A-AF31-64D4069E175D}" srcOrd="1" destOrd="0" presId="urn:microsoft.com/office/officeart/2005/8/layout/list1"/>
    <dgm:cxn modelId="{00AA220C-CD42-41F5-921E-6E6483B7119C}" type="presParOf" srcId="{584B7121-0225-4398-958D-9111BB1387DB}" destId="{F7CF8916-78F1-4D58-A85D-FD546A690E34}" srcOrd="5" destOrd="0" presId="urn:microsoft.com/office/officeart/2005/8/layout/list1"/>
    <dgm:cxn modelId="{3FB87704-6987-4D9F-8741-3C3F9C417FE6}" type="presParOf" srcId="{584B7121-0225-4398-958D-9111BB1387DB}" destId="{02A896E6-458C-4737-AAC3-E042C8C69BAF}" srcOrd="6" destOrd="0" presId="urn:microsoft.com/office/officeart/2005/8/layout/list1"/>
    <dgm:cxn modelId="{5C37058F-694B-4101-8C2B-7C6ECC72D2D5}" type="presParOf" srcId="{584B7121-0225-4398-958D-9111BB1387DB}" destId="{E176603A-0158-4676-B086-B43792981616}" srcOrd="7" destOrd="0" presId="urn:microsoft.com/office/officeart/2005/8/layout/list1"/>
    <dgm:cxn modelId="{A0E1FC6A-F375-4D61-8F21-49F95037D6F1}" type="presParOf" srcId="{584B7121-0225-4398-958D-9111BB1387DB}" destId="{54DB8B95-E882-44B8-A9CC-60BF7DB9B974}" srcOrd="8" destOrd="0" presId="urn:microsoft.com/office/officeart/2005/8/layout/list1"/>
    <dgm:cxn modelId="{B94FA451-2184-4E34-B8F0-A1B605847DBD}" type="presParOf" srcId="{54DB8B95-E882-44B8-A9CC-60BF7DB9B974}" destId="{F79E5739-CF67-4CF4-8669-6783143E06EE}" srcOrd="0" destOrd="0" presId="urn:microsoft.com/office/officeart/2005/8/layout/list1"/>
    <dgm:cxn modelId="{BE452E02-369E-4DE7-B56C-883895975096}" type="presParOf" srcId="{54DB8B95-E882-44B8-A9CC-60BF7DB9B974}" destId="{6705016C-A399-41F7-A1E4-7B3B36C883D2}" srcOrd="1" destOrd="0" presId="urn:microsoft.com/office/officeart/2005/8/layout/list1"/>
    <dgm:cxn modelId="{CB6E2D4F-B0D4-48B9-9CFB-B78675BAD233}" type="presParOf" srcId="{584B7121-0225-4398-958D-9111BB1387DB}" destId="{FF4EA555-5CAE-4BD4-BCA2-AA6D72EA4274}" srcOrd="9" destOrd="0" presId="urn:microsoft.com/office/officeart/2005/8/layout/list1"/>
    <dgm:cxn modelId="{65CC4AC5-30F6-49BB-A9E0-AA67E583D8E1}" type="presParOf" srcId="{584B7121-0225-4398-958D-9111BB1387DB}" destId="{34DF019F-1535-4382-BBEA-83CDFA6A4A49}" srcOrd="10" destOrd="0" presId="urn:microsoft.com/office/officeart/2005/8/layout/list1"/>
    <dgm:cxn modelId="{EBCBC644-219D-4E1C-8E18-F11134F0C650}" type="presParOf" srcId="{584B7121-0225-4398-958D-9111BB1387DB}" destId="{E18421AB-F37D-4D6D-8895-FC205FEAD07A}" srcOrd="11" destOrd="0" presId="urn:microsoft.com/office/officeart/2005/8/layout/list1"/>
    <dgm:cxn modelId="{58446392-B073-45E6-B23E-BE8A11A1F343}" type="presParOf" srcId="{584B7121-0225-4398-958D-9111BB1387DB}" destId="{5A7ECC7F-62C3-40F9-974F-C11C1604C787}" srcOrd="12" destOrd="0" presId="urn:microsoft.com/office/officeart/2005/8/layout/list1"/>
    <dgm:cxn modelId="{81523A67-1B01-4827-944B-FF665B5C7738}" type="presParOf" srcId="{5A7ECC7F-62C3-40F9-974F-C11C1604C787}" destId="{48628E21-C946-4C36-9D07-4BFB420D6B2F}" srcOrd="0" destOrd="0" presId="urn:microsoft.com/office/officeart/2005/8/layout/list1"/>
    <dgm:cxn modelId="{97749092-12F9-4910-A692-D84B5EDA98DB}" type="presParOf" srcId="{5A7ECC7F-62C3-40F9-974F-C11C1604C787}" destId="{34EE295A-A9AB-40C2-8F58-1E653AD3E287}" srcOrd="1" destOrd="0" presId="urn:microsoft.com/office/officeart/2005/8/layout/list1"/>
    <dgm:cxn modelId="{E54078DA-F776-47A1-9659-4CA50842B91D}" type="presParOf" srcId="{584B7121-0225-4398-958D-9111BB1387DB}" destId="{ECC223A2-CD71-4F5F-9F2E-D06BF2FA5B47}" srcOrd="13" destOrd="0" presId="urn:microsoft.com/office/officeart/2005/8/layout/list1"/>
    <dgm:cxn modelId="{63F73EC8-C167-4007-8462-2EB373BB9547}" type="presParOf" srcId="{584B7121-0225-4398-958D-9111BB1387DB}" destId="{E392D61E-F76C-4AC7-B6E8-3A313501A57B}" srcOrd="14" destOrd="0" presId="urn:microsoft.com/office/officeart/2005/8/layout/list1"/>
    <dgm:cxn modelId="{87D215B3-898F-4A87-BF72-07E044D989E6}" type="presParOf" srcId="{584B7121-0225-4398-958D-9111BB1387DB}" destId="{4C19C4C5-CC0C-4E3B-8590-8775D87D14A9}" srcOrd="15" destOrd="0" presId="urn:microsoft.com/office/officeart/2005/8/layout/list1"/>
    <dgm:cxn modelId="{1280F88A-16C1-4B03-83AB-A5C6233B3E0A}" type="presParOf" srcId="{584B7121-0225-4398-958D-9111BB1387DB}" destId="{1EAB352C-BA78-465A-8C9E-4567B4D0B4C3}" srcOrd="16" destOrd="0" presId="urn:microsoft.com/office/officeart/2005/8/layout/list1"/>
    <dgm:cxn modelId="{93355AA9-1B5B-4D62-8E7A-FF137D2EFBAC}" type="presParOf" srcId="{1EAB352C-BA78-465A-8C9E-4567B4D0B4C3}" destId="{6501744D-A602-428E-A158-1D7C7179158E}" srcOrd="0" destOrd="0" presId="urn:microsoft.com/office/officeart/2005/8/layout/list1"/>
    <dgm:cxn modelId="{FFA9D2C6-6186-462C-AE91-D4292E042953}" type="presParOf" srcId="{1EAB352C-BA78-465A-8C9E-4567B4D0B4C3}" destId="{CC39B5E8-6C07-4E06-BC7F-D2967B044D1A}" srcOrd="1" destOrd="0" presId="urn:microsoft.com/office/officeart/2005/8/layout/list1"/>
    <dgm:cxn modelId="{0315E675-45BE-42D2-A6C3-9EE661C5A8E1}" type="presParOf" srcId="{584B7121-0225-4398-958D-9111BB1387DB}" destId="{D545461D-8920-4AA0-81F3-DA3EED221F20}" srcOrd="17" destOrd="0" presId="urn:microsoft.com/office/officeart/2005/8/layout/list1"/>
    <dgm:cxn modelId="{47A9F1B4-913D-45E4-A6B9-49D7A7ADFF27}" type="presParOf" srcId="{584B7121-0225-4398-958D-9111BB1387DB}" destId="{E7A05813-6423-4201-8557-B3B685050F81}"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7C1866-D1E4-984D-9877-72A57719EF86}">
      <dsp:nvSpPr>
        <dsp:cNvPr id="0" name=""/>
        <dsp:cNvSpPr/>
      </dsp:nvSpPr>
      <dsp:spPr>
        <a:xfrm rot="5400000">
          <a:off x="10031835" y="180063"/>
          <a:ext cx="1198317" cy="838822"/>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endParaRPr sz="3600" kern="1200"/>
        </a:p>
      </dsp:txBody>
      <dsp:txXfrm rot="-5400000">
        <a:off x="10211583" y="419726"/>
        <a:ext cx="838822" cy="359495"/>
      </dsp:txXfrm>
    </dsp:sp>
    <dsp:sp modelId="{EE89A7A2-E64D-6A4B-B1A0-1E1A96DF03C0}">
      <dsp:nvSpPr>
        <dsp:cNvPr id="0" name=""/>
        <dsp:cNvSpPr/>
      </dsp:nvSpPr>
      <dsp:spPr>
        <a:xfrm rot="16200000">
          <a:off x="4716338" y="-4716023"/>
          <a:ext cx="778906" cy="10211583"/>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7145" rIns="192024" bIns="17145" numCol="1" spcCol="1270" anchor="ctr" anchorCtr="0">
          <a:noAutofit/>
        </a:bodyPr>
        <a:lstStyle/>
        <a:p>
          <a:pPr marL="228600" lvl="1" indent="-228600" algn="r" defTabSz="1200150" rtl="1">
            <a:lnSpc>
              <a:spcPct val="90000"/>
            </a:lnSpc>
            <a:spcBef>
              <a:spcPct val="0"/>
            </a:spcBef>
            <a:spcAft>
              <a:spcPct val="15000"/>
            </a:spcAft>
            <a:buChar char="•"/>
          </a:pPr>
          <a:r>
            <a:rPr lang="ar-SA" sz="2700" kern="1200" dirty="0"/>
            <a:t>توحيد بيانات غاية 7-1-7 من مختلف حالات التفشي في قاعدة بيانات واحدة </a:t>
          </a:r>
          <a:endParaRPr lang="ar-001" sz="2700" kern="1200" dirty="0">
            <a:latin typeface="Arial"/>
            <a:cs typeface="Arial"/>
          </a:endParaRPr>
        </a:p>
      </dsp:txBody>
      <dsp:txXfrm rot="5400000">
        <a:off x="38023" y="38338"/>
        <a:ext cx="10173560" cy="702860"/>
      </dsp:txXfrm>
    </dsp:sp>
    <dsp:sp modelId="{ED992852-B25F-CC4D-BB2A-507626F39A5C}">
      <dsp:nvSpPr>
        <dsp:cNvPr id="0" name=""/>
        <dsp:cNvSpPr/>
      </dsp:nvSpPr>
      <dsp:spPr>
        <a:xfrm rot="5400000">
          <a:off x="10031835" y="1230859"/>
          <a:ext cx="1198317" cy="838822"/>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endParaRPr sz="3600" kern="1200" dirty="0"/>
        </a:p>
      </dsp:txBody>
      <dsp:txXfrm rot="-5400000">
        <a:off x="10211583" y="1470522"/>
        <a:ext cx="838822" cy="359495"/>
      </dsp:txXfrm>
    </dsp:sp>
    <dsp:sp modelId="{E3E1DC55-C9EB-0D4D-A79F-1D71FB6E0C16}">
      <dsp:nvSpPr>
        <dsp:cNvPr id="0" name=""/>
        <dsp:cNvSpPr/>
      </dsp:nvSpPr>
      <dsp:spPr>
        <a:xfrm rot="16200000">
          <a:off x="4716338" y="-3665226"/>
          <a:ext cx="778906" cy="10211583"/>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7145" rIns="192024" bIns="17145" numCol="1" spcCol="1270" anchor="ctr" anchorCtr="0">
          <a:noAutofit/>
        </a:bodyPr>
        <a:lstStyle/>
        <a:p>
          <a:pPr marL="228600" lvl="1" indent="-228600" algn="r" defTabSz="1200150" rtl="1">
            <a:lnSpc>
              <a:spcPct val="90000"/>
            </a:lnSpc>
            <a:spcBef>
              <a:spcPct val="0"/>
            </a:spcBef>
            <a:spcAft>
              <a:spcPct val="15000"/>
            </a:spcAft>
            <a:buChar char="•"/>
          </a:pPr>
          <a:r>
            <a:rPr lang="ar-001" sz="2700" kern="1200" dirty="0">
              <a:solidFill>
                <a:srgbClr val="384D56">
                  <a:hueOff val="0"/>
                  <a:satOff val="0"/>
                  <a:lumOff val="0"/>
                  <a:alphaOff val="0"/>
                </a:srgbClr>
              </a:solidFill>
              <a:latin typeface="Calibri" panose="020F0502020204030204"/>
              <a:ea typeface="+mn-ea"/>
              <a:cs typeface="Arial" panose="020B0604020202020204" pitchFamily="34" charset="0"/>
            </a:rPr>
            <a:t>التحقق</a:t>
          </a:r>
          <a:r>
            <a:rPr lang="ar-001" sz="2700" kern="1200" dirty="0">
              <a:latin typeface="Arial"/>
              <a:cs typeface="Arial"/>
            </a:rPr>
            <a:t> من صحة البيانات</a:t>
          </a:r>
        </a:p>
      </dsp:txBody>
      <dsp:txXfrm rot="5400000">
        <a:off x="38023" y="1089135"/>
        <a:ext cx="10173560" cy="702860"/>
      </dsp:txXfrm>
    </dsp:sp>
    <dsp:sp modelId="{B6CE859C-A988-C941-8EC6-EAEFEAEA467C}">
      <dsp:nvSpPr>
        <dsp:cNvPr id="0" name=""/>
        <dsp:cNvSpPr/>
      </dsp:nvSpPr>
      <dsp:spPr>
        <a:xfrm rot="5400000">
          <a:off x="10031835" y="2281656"/>
          <a:ext cx="1198317" cy="838822"/>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endParaRPr sz="3600" kern="1200"/>
        </a:p>
      </dsp:txBody>
      <dsp:txXfrm rot="-5400000">
        <a:off x="10211583" y="2521319"/>
        <a:ext cx="838822" cy="359495"/>
      </dsp:txXfrm>
    </dsp:sp>
    <dsp:sp modelId="{D60FB4AA-DB64-2445-930E-47408A52A888}">
      <dsp:nvSpPr>
        <dsp:cNvPr id="0" name=""/>
        <dsp:cNvSpPr/>
      </dsp:nvSpPr>
      <dsp:spPr>
        <a:xfrm rot="16200000">
          <a:off x="4716338" y="-2614430"/>
          <a:ext cx="778906" cy="10211583"/>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7145" rIns="192024" bIns="17145" numCol="1" spcCol="1270" anchor="ctr" anchorCtr="0">
          <a:noAutofit/>
        </a:bodyPr>
        <a:lstStyle/>
        <a:p>
          <a:pPr marL="228600" lvl="1" indent="-228600" algn="r" defTabSz="1200150" rtl="1">
            <a:lnSpc>
              <a:spcPct val="90000"/>
            </a:lnSpc>
            <a:spcBef>
              <a:spcPct val="0"/>
            </a:spcBef>
            <a:spcAft>
              <a:spcPct val="15000"/>
            </a:spcAft>
            <a:buChar char="•"/>
          </a:pPr>
          <a:r>
            <a:rPr lang="ar-001" sz="2700" kern="1200" dirty="0">
              <a:solidFill>
                <a:srgbClr val="384D56">
                  <a:hueOff val="0"/>
                  <a:satOff val="0"/>
                  <a:lumOff val="0"/>
                  <a:alphaOff val="0"/>
                </a:srgbClr>
              </a:solidFill>
              <a:latin typeface="Calibri" panose="020F0502020204030204"/>
              <a:ea typeface="+mn-ea"/>
              <a:cs typeface="Arial" panose="020B0604020202020204" pitchFamily="34" charset="0"/>
            </a:rPr>
            <a:t>مراقبة</a:t>
          </a:r>
          <a:r>
            <a:rPr lang="ar-001" sz="2700" kern="1200" dirty="0">
              <a:latin typeface="Arial" panose="020B0604020202020204" pitchFamily="34" charset="0"/>
              <a:cs typeface="Arial" panose="020B0604020202020204" pitchFamily="34" charset="0"/>
            </a:rPr>
            <a:t> تقدم الإجراءات</a:t>
          </a:r>
        </a:p>
      </dsp:txBody>
      <dsp:txXfrm rot="5400000">
        <a:off x="38023" y="2139931"/>
        <a:ext cx="10173560" cy="702860"/>
      </dsp:txXfrm>
    </dsp:sp>
    <dsp:sp modelId="{415EB6F8-E693-A94E-AD0E-86AFB10521C8}">
      <dsp:nvSpPr>
        <dsp:cNvPr id="0" name=""/>
        <dsp:cNvSpPr/>
      </dsp:nvSpPr>
      <dsp:spPr>
        <a:xfrm rot="5400000">
          <a:off x="10031835" y="3332452"/>
          <a:ext cx="1198317" cy="838822"/>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endParaRPr lang="en-US" sz="2700" kern="1200">
            <a:latin typeface="Arial" panose="020B0604020202020204" pitchFamily="34" charset="0"/>
            <a:cs typeface="Arial" panose="020B0604020202020204" pitchFamily="34" charset="0"/>
          </a:endParaRPr>
        </a:p>
      </dsp:txBody>
      <dsp:txXfrm rot="-5400000">
        <a:off x="10211583" y="3572115"/>
        <a:ext cx="838822" cy="359495"/>
      </dsp:txXfrm>
    </dsp:sp>
    <dsp:sp modelId="{53AC1F71-E60D-3B42-8D56-30AE12C79F42}">
      <dsp:nvSpPr>
        <dsp:cNvPr id="0" name=""/>
        <dsp:cNvSpPr/>
      </dsp:nvSpPr>
      <dsp:spPr>
        <a:xfrm rot="16200000">
          <a:off x="4716338" y="-1563633"/>
          <a:ext cx="778906" cy="10211583"/>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7145" rIns="192024" bIns="17145" numCol="1" spcCol="1270" anchor="ctr" anchorCtr="0">
          <a:noAutofit/>
        </a:bodyPr>
        <a:lstStyle/>
        <a:p>
          <a:pPr marL="228600" lvl="1" indent="-228600" algn="r" defTabSz="1200150" rtl="1">
            <a:lnSpc>
              <a:spcPct val="90000"/>
            </a:lnSpc>
            <a:spcBef>
              <a:spcPct val="0"/>
            </a:spcBef>
            <a:spcAft>
              <a:spcPct val="15000"/>
            </a:spcAft>
            <a:buChar char="•"/>
          </a:pPr>
          <a:r>
            <a:rPr lang="ar-001" sz="2700" kern="1200" dirty="0">
              <a:solidFill>
                <a:srgbClr val="384D56">
                  <a:hueOff val="0"/>
                  <a:satOff val="0"/>
                  <a:lumOff val="0"/>
                  <a:alphaOff val="0"/>
                </a:srgbClr>
              </a:solidFill>
              <a:latin typeface="Calibri" panose="020F0502020204030204"/>
              <a:ea typeface="+mn-ea"/>
              <a:cs typeface="Arial" panose="020B0604020202020204" pitchFamily="34" charset="0"/>
            </a:rPr>
            <a:t>مناقشة</a:t>
          </a:r>
          <a:r>
            <a:rPr lang="ar-001" sz="2700" kern="1200" dirty="0">
              <a:latin typeface="Arial"/>
              <a:cs typeface="Arial"/>
            </a:rPr>
            <a:t> التقدم المحرز مع أصحاب المصلحة</a:t>
          </a:r>
        </a:p>
      </dsp:txBody>
      <dsp:txXfrm rot="5400000">
        <a:off x="38023" y="3190728"/>
        <a:ext cx="10173560" cy="7028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0E6312-D1DF-4D4D-86A6-963524CF6B21}">
      <dsp:nvSpPr>
        <dsp:cNvPr id="0" name=""/>
        <dsp:cNvSpPr/>
      </dsp:nvSpPr>
      <dsp:spPr>
        <a:xfrm>
          <a:off x="0" y="0"/>
          <a:ext cx="1828614" cy="1420769"/>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1">
            <a:lnSpc>
              <a:spcPct val="90000"/>
            </a:lnSpc>
            <a:spcBef>
              <a:spcPct val="0"/>
            </a:spcBef>
            <a:spcAft>
              <a:spcPct val="35000"/>
            </a:spcAft>
            <a:buNone/>
          </a:pPr>
          <a:r>
            <a:rPr lang="ar-001" sz="1500" b="0" i="0" kern="1200">
              <a:solidFill>
                <a:schemeClr val="bg1"/>
              </a:solidFill>
              <a:latin typeface="Arial"/>
              <a:cs typeface="Arial"/>
            </a:rPr>
            <a:t>حلل</a:t>
          </a:r>
        </a:p>
        <a:p>
          <a:pPr marL="0" lvl="0" indent="0" algn="ctr" defTabSz="666750" rtl="1">
            <a:lnSpc>
              <a:spcPct val="90000"/>
            </a:lnSpc>
            <a:spcBef>
              <a:spcPct val="0"/>
            </a:spcBef>
            <a:spcAft>
              <a:spcPct val="35000"/>
            </a:spcAft>
            <a:buNone/>
          </a:pPr>
          <a:r>
            <a:rPr lang="ar-001" sz="1500" b="0" i="0" kern="1200">
              <a:solidFill>
                <a:schemeClr val="bg1"/>
              </a:solidFill>
              <a:latin typeface="Arial"/>
              <a:cs typeface="Arial"/>
            </a:rPr>
            <a:t>بيانات 7-1-7</a:t>
          </a:r>
        </a:p>
      </dsp:txBody>
      <dsp:txXfrm>
        <a:off x="41613" y="41613"/>
        <a:ext cx="1745388" cy="1337543"/>
      </dsp:txXfrm>
    </dsp:sp>
    <dsp:sp modelId="{1336D54E-0990-4548-80F7-8E957AE39774}">
      <dsp:nvSpPr>
        <dsp:cNvPr id="0" name=""/>
        <dsp:cNvSpPr/>
      </dsp:nvSpPr>
      <dsp:spPr>
        <a:xfrm rot="5400000">
          <a:off x="691904" y="1450813"/>
          <a:ext cx="444804" cy="532983"/>
        </a:xfrm>
        <a:prstGeom prst="rightArrow">
          <a:avLst>
            <a:gd name="adj1" fmla="val 60000"/>
            <a:gd name="adj2" fmla="val 50000"/>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latin typeface="Arial" panose="020B0604020202020204" pitchFamily="34" charset="0"/>
            <a:cs typeface="Arial" panose="020B0604020202020204" pitchFamily="34" charset="0"/>
          </a:endParaRPr>
        </a:p>
      </dsp:txBody>
      <dsp:txXfrm rot="-5400000">
        <a:off x="754412" y="1494903"/>
        <a:ext cx="319789" cy="311363"/>
      </dsp:txXfrm>
    </dsp:sp>
    <dsp:sp modelId="{78F16142-32F1-DC4B-BC94-8015CDCE326D}">
      <dsp:nvSpPr>
        <dsp:cNvPr id="0" name=""/>
        <dsp:cNvSpPr/>
      </dsp:nvSpPr>
      <dsp:spPr>
        <a:xfrm>
          <a:off x="0" y="2013841"/>
          <a:ext cx="1828614" cy="1184408"/>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1">
            <a:lnSpc>
              <a:spcPct val="90000"/>
            </a:lnSpc>
            <a:spcBef>
              <a:spcPct val="0"/>
            </a:spcBef>
            <a:spcAft>
              <a:spcPct val="35000"/>
            </a:spcAft>
            <a:buNone/>
          </a:pPr>
          <a:r>
            <a:rPr lang="ar-SA" sz="1500" b="0" i="0" kern="1200" dirty="0">
              <a:solidFill>
                <a:srgbClr val="FFFFFF"/>
              </a:solidFill>
              <a:latin typeface="Arial"/>
              <a:ea typeface="+mn-ea"/>
              <a:cs typeface="Arial"/>
            </a:rPr>
            <a:t>راجع بيانات 7-1-7 مع التقييمات والأدوات الأخرى </a:t>
          </a:r>
          <a:endParaRPr lang="ar-001" sz="1500" b="0" i="0" kern="1200" dirty="0">
            <a:solidFill>
              <a:srgbClr val="FFFFFF"/>
            </a:solidFill>
            <a:latin typeface="Arial"/>
            <a:ea typeface="+mn-ea"/>
            <a:cs typeface="Arial"/>
          </a:endParaRPr>
        </a:p>
      </dsp:txBody>
      <dsp:txXfrm>
        <a:off x="34690" y="2048531"/>
        <a:ext cx="1759234" cy="1115028"/>
      </dsp:txXfrm>
    </dsp:sp>
    <dsp:sp modelId="{C812B9BB-49BE-AD43-9D9C-F479D9DDCC66}">
      <dsp:nvSpPr>
        <dsp:cNvPr id="0" name=""/>
        <dsp:cNvSpPr/>
      </dsp:nvSpPr>
      <dsp:spPr>
        <a:xfrm rot="5400000">
          <a:off x="692230" y="3227860"/>
          <a:ext cx="444153" cy="532983"/>
        </a:xfrm>
        <a:prstGeom prst="rightArrow">
          <a:avLst>
            <a:gd name="adj1" fmla="val 60000"/>
            <a:gd name="adj2" fmla="val 50000"/>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latin typeface="Arial" panose="020B0604020202020204" pitchFamily="34" charset="0"/>
            <a:cs typeface="Arial" panose="020B0604020202020204" pitchFamily="34" charset="0"/>
          </a:endParaRPr>
        </a:p>
      </dsp:txBody>
      <dsp:txXfrm rot="-5400000">
        <a:off x="754412" y="3272275"/>
        <a:ext cx="319789" cy="310907"/>
      </dsp:txXfrm>
    </dsp:sp>
    <dsp:sp modelId="{C9BD687E-BA67-4643-8957-9EA5AD4C0D6E}">
      <dsp:nvSpPr>
        <dsp:cNvPr id="0" name=""/>
        <dsp:cNvSpPr/>
      </dsp:nvSpPr>
      <dsp:spPr>
        <a:xfrm>
          <a:off x="0" y="3790454"/>
          <a:ext cx="1828614" cy="1184408"/>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ar-001" sz="1500" b="0" i="0" kern="1200">
              <a:solidFill>
                <a:schemeClr val="bg1"/>
              </a:solidFill>
              <a:latin typeface="Arial"/>
              <a:cs typeface="Arial"/>
            </a:rPr>
            <a:t>أضف أو أعد ترتيب الأولويات في الخطط الوطنية، على سبيل المثال، الخطة الوطنية للصحة العامة.</a:t>
          </a:r>
        </a:p>
      </dsp:txBody>
      <dsp:txXfrm>
        <a:off x="34690" y="3825144"/>
        <a:ext cx="1759234" cy="111502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406A11-AC92-DF43-BE9A-A276AAD08215}">
      <dsp:nvSpPr>
        <dsp:cNvPr id="0" name=""/>
        <dsp:cNvSpPr/>
      </dsp:nvSpPr>
      <dsp:spPr>
        <a:xfrm>
          <a:off x="9517916" y="531140"/>
          <a:ext cx="1833503" cy="86037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ar-001" sz="1800" kern="1200">
              <a:latin typeface="Arial"/>
              <a:cs typeface="Arial"/>
            </a:rPr>
            <a:t>تجميع العوائق</a:t>
          </a:r>
        </a:p>
      </dsp:txBody>
      <dsp:txXfrm>
        <a:off x="9543116" y="556340"/>
        <a:ext cx="1783103" cy="809975"/>
      </dsp:txXfrm>
    </dsp:sp>
    <dsp:sp modelId="{16BAFFB6-F5AD-C94C-864B-9E829D177CAA}">
      <dsp:nvSpPr>
        <dsp:cNvPr id="0" name=""/>
        <dsp:cNvSpPr/>
      </dsp:nvSpPr>
      <dsp:spPr>
        <a:xfrm rot="10800000">
          <a:off x="9070958"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rot="10800000">
        <a:off x="9162069" y="854746"/>
        <a:ext cx="212591" cy="213164"/>
      </dsp:txXfrm>
    </dsp:sp>
    <dsp:sp modelId="{5DCC1D2A-6B04-FC41-9B05-F8F3C1BF8121}">
      <dsp:nvSpPr>
        <dsp:cNvPr id="0" name=""/>
        <dsp:cNvSpPr/>
      </dsp:nvSpPr>
      <dsp:spPr>
        <a:xfrm>
          <a:off x="7176385" y="531140"/>
          <a:ext cx="1768508" cy="86037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ar-001" sz="1600" kern="1200">
              <a:latin typeface="Arial" panose="020B0604020202020204" pitchFamily="34" charset="0"/>
              <a:cs typeface="Arial" panose="020B0604020202020204" pitchFamily="34" charset="0"/>
            </a:rPr>
            <a:t>تحديد العوائق حسب المجالات الفنية</a:t>
          </a:r>
        </a:p>
      </dsp:txBody>
      <dsp:txXfrm>
        <a:off x="7201585" y="556340"/>
        <a:ext cx="1718108" cy="809975"/>
      </dsp:txXfrm>
    </dsp:sp>
    <dsp:sp modelId="{147B6DFF-8FB8-0A46-90F0-D437541BBB4C}">
      <dsp:nvSpPr>
        <dsp:cNvPr id="0" name=""/>
        <dsp:cNvSpPr/>
      </dsp:nvSpPr>
      <dsp:spPr>
        <a:xfrm rot="10800000">
          <a:off x="6729426"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rot="10800000">
        <a:off x="6820537" y="854746"/>
        <a:ext cx="212591" cy="213164"/>
      </dsp:txXfrm>
    </dsp:sp>
    <dsp:sp modelId="{1D8654B4-9E73-0146-B51F-62F8DF8F5C41}">
      <dsp:nvSpPr>
        <dsp:cNvPr id="0" name=""/>
        <dsp:cNvSpPr/>
      </dsp:nvSpPr>
      <dsp:spPr>
        <a:xfrm>
          <a:off x="4794340" y="531140"/>
          <a:ext cx="1809020" cy="86037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ar-001" sz="1600" kern="1200">
              <a:latin typeface="Arial" panose="020B0604020202020204" pitchFamily="34" charset="0"/>
              <a:cs typeface="Arial" panose="020B0604020202020204" pitchFamily="34" charset="0"/>
            </a:rPr>
            <a:t>تحديد التوصيات لكل عائق</a:t>
          </a:r>
        </a:p>
      </dsp:txBody>
      <dsp:txXfrm>
        <a:off x="4819540" y="556340"/>
        <a:ext cx="1758620" cy="809975"/>
      </dsp:txXfrm>
    </dsp:sp>
    <dsp:sp modelId="{6207E4FA-0F8A-144D-B5DB-DA904F8E178C}">
      <dsp:nvSpPr>
        <dsp:cNvPr id="0" name=""/>
        <dsp:cNvSpPr/>
      </dsp:nvSpPr>
      <dsp:spPr>
        <a:xfrm rot="10800000">
          <a:off x="4347382"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rot="10800000">
        <a:off x="4438493" y="854746"/>
        <a:ext cx="212591" cy="213164"/>
      </dsp:txXfrm>
    </dsp:sp>
    <dsp:sp modelId="{16EBC836-ECF2-1341-87FC-648CD7F03A41}">
      <dsp:nvSpPr>
        <dsp:cNvPr id="0" name=""/>
        <dsp:cNvSpPr/>
      </dsp:nvSpPr>
      <dsp:spPr>
        <a:xfrm>
          <a:off x="2412296" y="531140"/>
          <a:ext cx="1809020" cy="86037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ar-001" sz="1600" kern="1200">
              <a:latin typeface="Arial" panose="020B0604020202020204" pitchFamily="34" charset="0"/>
              <a:cs typeface="Arial" panose="020B0604020202020204" pitchFamily="34" charset="0"/>
            </a:rPr>
            <a:t> اقتراح أنشطة لكل توصية</a:t>
          </a:r>
        </a:p>
      </dsp:txBody>
      <dsp:txXfrm>
        <a:off x="2437496" y="556340"/>
        <a:ext cx="1758620" cy="809975"/>
      </dsp:txXfrm>
    </dsp:sp>
    <dsp:sp modelId="{2DEE26A0-7B5C-BD40-9733-80420A40415C}">
      <dsp:nvSpPr>
        <dsp:cNvPr id="0" name=""/>
        <dsp:cNvSpPr/>
      </dsp:nvSpPr>
      <dsp:spPr>
        <a:xfrm rot="10800000">
          <a:off x="1965338"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rot="10800000">
        <a:off x="2056449" y="854746"/>
        <a:ext cx="212591" cy="213164"/>
      </dsp:txXfrm>
    </dsp:sp>
    <dsp:sp modelId="{8DE9D50E-F58E-4542-8B78-062E825F660D}">
      <dsp:nvSpPr>
        <dsp:cNvPr id="0" name=""/>
        <dsp:cNvSpPr/>
      </dsp:nvSpPr>
      <dsp:spPr>
        <a:xfrm>
          <a:off x="9308" y="531140"/>
          <a:ext cx="1829964" cy="860375"/>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ar-SA" sz="1600" kern="1200" dirty="0"/>
            <a:t>التحقق من النشاط وربطه بخطة </a:t>
          </a:r>
          <a:r>
            <a:rPr lang="en-US" sz="1600" kern="1200" dirty="0"/>
            <a:t> </a:t>
          </a:r>
          <a:r>
            <a:rPr lang="en-IN" sz="1600" kern="1200" dirty="0"/>
            <a:t>NAPHS</a:t>
          </a:r>
          <a:r>
            <a:rPr lang="ar-SA" sz="1600" kern="1200" dirty="0"/>
            <a:t>أو الخطة التشغيلية</a:t>
          </a:r>
          <a:endParaRPr lang="ar-001" sz="1600" kern="1200" dirty="0">
            <a:latin typeface="Arial" panose="020B0604020202020204" pitchFamily="34" charset="0"/>
            <a:cs typeface="Arial" panose="020B0604020202020204" pitchFamily="34" charset="0"/>
          </a:endParaRPr>
        </a:p>
      </dsp:txBody>
      <dsp:txXfrm>
        <a:off x="34508" y="556340"/>
        <a:ext cx="1779564" cy="8099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9B65A-DD2E-3B46-AA58-F1BFFBA25B28}">
      <dsp:nvSpPr>
        <dsp:cNvPr id="0" name=""/>
        <dsp:cNvSpPr/>
      </dsp:nvSpPr>
      <dsp:spPr>
        <a:xfrm rot="10800000">
          <a:off x="8655066" y="823899"/>
          <a:ext cx="2704274" cy="108170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670" tIns="45339" rIns="90678" bIns="45339" numCol="1" spcCol="1270" anchor="ctr" anchorCtr="0">
          <a:noAutofit/>
        </a:bodyPr>
        <a:lstStyle/>
        <a:p>
          <a:pPr marL="0" lvl="0" indent="0" algn="ctr" defTabSz="755650" rtl="1">
            <a:lnSpc>
              <a:spcPct val="90000"/>
            </a:lnSpc>
            <a:spcBef>
              <a:spcPct val="0"/>
            </a:spcBef>
            <a:spcAft>
              <a:spcPct val="35000"/>
            </a:spcAft>
            <a:buNone/>
          </a:pPr>
          <a:r>
            <a:rPr lang="ar-001" sz="1700" kern="1200" dirty="0">
              <a:latin typeface="Arial" panose="020B0604020202020204" pitchFamily="34" charset="0"/>
              <a:cs typeface="Arial" panose="020B0604020202020204" pitchFamily="34" charset="0"/>
            </a:rPr>
            <a:t>عائق 7-1-7</a:t>
          </a:r>
        </a:p>
      </dsp:txBody>
      <dsp:txXfrm rot="10800000">
        <a:off x="8925493" y="823899"/>
        <a:ext cx="2433847" cy="1081709"/>
      </dsp:txXfrm>
    </dsp:sp>
    <dsp:sp modelId="{FBF8E2E2-113D-5D41-8BC1-640248FA2999}">
      <dsp:nvSpPr>
        <dsp:cNvPr id="0" name=""/>
        <dsp:cNvSpPr/>
      </dsp:nvSpPr>
      <dsp:spPr>
        <a:xfrm rot="10800000">
          <a:off x="649164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003" tIns="48006" rIns="72009" bIns="48006" numCol="1" spcCol="1270" anchor="ctr" anchorCtr="0">
          <a:noAutofit/>
        </a:bodyPr>
        <a:lstStyle/>
        <a:p>
          <a:pPr marL="0" lvl="0" indent="0" algn="ctr" defTabSz="800100" rtl="1">
            <a:lnSpc>
              <a:spcPct val="90000"/>
            </a:lnSpc>
            <a:spcBef>
              <a:spcPct val="0"/>
            </a:spcBef>
            <a:spcAft>
              <a:spcPct val="35000"/>
            </a:spcAft>
            <a:buNone/>
          </a:pPr>
          <a:r>
            <a:rPr lang="ar-001" sz="1800" kern="1200">
              <a:latin typeface="Arial" panose="020B0604020202020204" pitchFamily="34" charset="0"/>
              <a:cs typeface="Arial" panose="020B0604020202020204" pitchFamily="34" charset="0"/>
            </a:rPr>
            <a:t>المجال الفني</a:t>
          </a:r>
        </a:p>
      </dsp:txBody>
      <dsp:txXfrm rot="10800000">
        <a:off x="7032500" y="823899"/>
        <a:ext cx="1622565" cy="1081709"/>
      </dsp:txXfrm>
    </dsp:sp>
    <dsp:sp modelId="{230FFAF5-8237-8D41-B13D-98E6F557CB58}">
      <dsp:nvSpPr>
        <dsp:cNvPr id="0" name=""/>
        <dsp:cNvSpPr/>
      </dsp:nvSpPr>
      <dsp:spPr>
        <a:xfrm rot="10800000">
          <a:off x="432822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003" tIns="48006" rIns="72009" bIns="48006" numCol="1" spcCol="1270" anchor="ctr" anchorCtr="0">
          <a:noAutofit/>
        </a:bodyPr>
        <a:lstStyle/>
        <a:p>
          <a:pPr marL="0" lvl="0" indent="0" algn="ctr" defTabSz="800100" rtl="1">
            <a:lnSpc>
              <a:spcPct val="90000"/>
            </a:lnSpc>
            <a:spcBef>
              <a:spcPct val="0"/>
            </a:spcBef>
            <a:spcAft>
              <a:spcPct val="35000"/>
            </a:spcAft>
            <a:buNone/>
          </a:pPr>
          <a:r>
            <a:rPr lang="ar-001" sz="1800" kern="1200" dirty="0">
              <a:latin typeface="Arial" panose="020B0604020202020204" pitchFamily="34" charset="0"/>
              <a:cs typeface="Arial" panose="020B0604020202020204" pitchFamily="34" charset="0"/>
            </a:rPr>
            <a:t>توصية 7-1-7 لمعالجة العائق</a:t>
          </a:r>
        </a:p>
      </dsp:txBody>
      <dsp:txXfrm rot="10800000">
        <a:off x="4869080" y="823899"/>
        <a:ext cx="1622565" cy="1081709"/>
      </dsp:txXfrm>
    </dsp:sp>
    <dsp:sp modelId="{0051DFC9-608A-F149-A5A0-508843FE1AA0}">
      <dsp:nvSpPr>
        <dsp:cNvPr id="0" name=""/>
        <dsp:cNvSpPr/>
      </dsp:nvSpPr>
      <dsp:spPr>
        <a:xfrm rot="10800000">
          <a:off x="216480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003" tIns="48006" rIns="72009" bIns="48006" numCol="1" spcCol="1270" anchor="ctr" anchorCtr="0">
          <a:noAutofit/>
        </a:bodyPr>
        <a:lstStyle/>
        <a:p>
          <a:pPr marL="0" lvl="0" indent="0" algn="ctr" defTabSz="800100" rtl="1">
            <a:lnSpc>
              <a:spcPct val="90000"/>
            </a:lnSpc>
            <a:spcBef>
              <a:spcPct val="0"/>
            </a:spcBef>
            <a:spcAft>
              <a:spcPct val="35000"/>
            </a:spcAft>
            <a:buNone/>
          </a:pPr>
          <a:r>
            <a:rPr lang="ar-001" sz="1800" kern="1200" dirty="0">
              <a:latin typeface="Arial" panose="020B0604020202020204" pitchFamily="34" charset="0"/>
              <a:cs typeface="Arial" panose="020B0604020202020204" pitchFamily="34" charset="0"/>
            </a:rPr>
            <a:t>هل توجد أنشطة قائمة في الخطة الاستراتيجية أو التشغيلية السابقة؟</a:t>
          </a:r>
        </a:p>
      </dsp:txBody>
      <dsp:txXfrm rot="10800000">
        <a:off x="2705660" y="823899"/>
        <a:ext cx="1622565" cy="1081709"/>
      </dsp:txXfrm>
    </dsp:sp>
    <dsp:sp modelId="{255BEEDA-CF9C-FC47-AA8A-4BDD8F1C7F7E}">
      <dsp:nvSpPr>
        <dsp:cNvPr id="0" name=""/>
        <dsp:cNvSpPr/>
      </dsp:nvSpPr>
      <dsp:spPr>
        <a:xfrm rot="10800000">
          <a:off x="138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003" tIns="48006" rIns="72009" bIns="48006" numCol="1" spcCol="1270" anchor="ctr" anchorCtr="0">
          <a:noAutofit/>
        </a:bodyPr>
        <a:lstStyle/>
        <a:p>
          <a:pPr marL="0" lvl="0" indent="0" algn="ctr" defTabSz="800100">
            <a:lnSpc>
              <a:spcPct val="90000"/>
            </a:lnSpc>
            <a:spcBef>
              <a:spcPct val="0"/>
            </a:spcBef>
            <a:spcAft>
              <a:spcPct val="35000"/>
            </a:spcAft>
            <a:buNone/>
          </a:pPr>
          <a:r>
            <a:rPr lang="ar-001" sz="1800" kern="1200" dirty="0">
              <a:latin typeface="Arial" panose="020B0604020202020204" pitchFamily="34" charset="0"/>
              <a:cs typeface="Arial" panose="020B0604020202020204" pitchFamily="34" charset="0"/>
            </a:rPr>
            <a:t>  الأنشطة المحدثة حسب النتيجة</a:t>
          </a:r>
        </a:p>
      </dsp:txBody>
      <dsp:txXfrm rot="10800000">
        <a:off x="542240" y="823899"/>
        <a:ext cx="1622565" cy="108170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E2F223-DDCF-41F6-B795-0C95E79E872D}">
      <dsp:nvSpPr>
        <dsp:cNvPr id="0" name=""/>
        <dsp:cNvSpPr/>
      </dsp:nvSpPr>
      <dsp:spPr>
        <a:xfrm>
          <a:off x="0" y="207281"/>
          <a:ext cx="6692255" cy="1071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08280" rIns="519393" bIns="113792" numCol="1" spcCol="1270" anchor="t" anchorCtr="0">
          <a:noAutofit/>
        </a:bodyPr>
        <a:lstStyle/>
        <a:p>
          <a:pPr marL="171450" lvl="1" indent="-171450" algn="r" defTabSz="711200" rtl="1">
            <a:lnSpc>
              <a:spcPct val="90000"/>
            </a:lnSpc>
            <a:spcBef>
              <a:spcPct val="0"/>
            </a:spcBef>
            <a:spcAft>
              <a:spcPct val="15000"/>
            </a:spcAft>
            <a:buChar char="•"/>
          </a:pPr>
          <a:r>
            <a:rPr lang="ar-SA" sz="1600" b="0" kern="1200" dirty="0">
              <a:solidFill>
                <a:srgbClr val="384D56">
                  <a:hueOff val="0"/>
                  <a:satOff val="0"/>
                  <a:lumOff val="0"/>
                  <a:alphaOff val="0"/>
                </a:srgbClr>
              </a:solidFill>
              <a:latin typeface="Calibri" panose="020F0502020204030204"/>
              <a:ea typeface="+mn-ea"/>
              <a:cs typeface="Arial" panose="020B0604020202020204" pitchFamily="34" charset="0"/>
            </a:rPr>
            <a:t>الإشراف على اعتماد 7-1-7 واستخدامها</a:t>
          </a:r>
          <a:endPar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endParaRPr>
        </a:p>
        <a:p>
          <a:pPr marL="171450" lvl="1" indent="-171450" algn="r" defTabSz="711200" rtl="1">
            <a:lnSpc>
              <a:spcPct val="90000"/>
            </a:lnSpc>
            <a:spcBef>
              <a:spcPct val="0"/>
            </a:spcBef>
            <a:spcAft>
              <a:spcPct val="15000"/>
            </a:spcAft>
            <a:buChar char="•"/>
          </a:pPr>
          <a:r>
            <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rPr>
            <a:t>تنسيق الجهود بين أصحاب المصلحة من مختلف القطاعات/المستويات</a:t>
          </a:r>
        </a:p>
        <a:p>
          <a:pPr marL="171450" lvl="1" indent="-171450" algn="r" defTabSz="711200" rtl="1">
            <a:lnSpc>
              <a:spcPct val="90000"/>
            </a:lnSpc>
            <a:spcBef>
              <a:spcPct val="0"/>
            </a:spcBef>
            <a:spcAft>
              <a:spcPct val="15000"/>
            </a:spcAft>
            <a:buChar char="•"/>
          </a:pPr>
          <a:r>
            <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rPr>
            <a:t>مساءلة الفرق المختلفة</a:t>
          </a:r>
        </a:p>
      </dsp:txBody>
      <dsp:txXfrm>
        <a:off x="0" y="207281"/>
        <a:ext cx="6692255" cy="1071000"/>
      </dsp:txXfrm>
    </dsp:sp>
    <dsp:sp modelId="{B5834E92-BB7B-4CB8-890D-3E90ECE2EAD0}">
      <dsp:nvSpPr>
        <dsp:cNvPr id="0" name=""/>
        <dsp:cNvSpPr/>
      </dsp:nvSpPr>
      <dsp:spPr>
        <a:xfrm>
          <a:off x="1673063" y="59681"/>
          <a:ext cx="4684579"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b" anchorCtr="0">
          <a:noAutofit/>
        </a:bodyPr>
        <a:lstStyle/>
        <a:p>
          <a:pPr marL="0" lvl="0" indent="0" algn="r" defTabSz="889000">
            <a:lnSpc>
              <a:spcPct val="90000"/>
            </a:lnSpc>
            <a:spcBef>
              <a:spcPct val="0"/>
            </a:spcBef>
            <a:spcAft>
              <a:spcPct val="35000"/>
            </a:spcAft>
            <a:buNone/>
          </a:pPr>
          <a:r>
            <a:rPr lang="ar-001" sz="2000" kern="1200" dirty="0">
              <a:latin typeface="Arial" panose="020B0604020202020204" pitchFamily="34" charset="0"/>
              <a:cs typeface="Arial" panose="020B0604020202020204" pitchFamily="34" charset="0"/>
            </a:rPr>
            <a:t>التنسيق</a:t>
          </a:r>
        </a:p>
      </dsp:txBody>
      <dsp:txXfrm>
        <a:off x="1687473" y="74091"/>
        <a:ext cx="4655759" cy="266380"/>
      </dsp:txXfrm>
    </dsp:sp>
    <dsp:sp modelId="{02A896E6-458C-4737-AAC3-E042C8C69BAF}">
      <dsp:nvSpPr>
        <dsp:cNvPr id="0" name=""/>
        <dsp:cNvSpPr/>
      </dsp:nvSpPr>
      <dsp:spPr>
        <a:xfrm>
          <a:off x="0" y="1479881"/>
          <a:ext cx="6692255" cy="551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08280" rIns="519393" bIns="113792" numCol="1" spcCol="1270" anchor="t" anchorCtr="0">
          <a:noAutofit/>
        </a:bodyPr>
        <a:lstStyle/>
        <a:p>
          <a:pPr marL="171450" lvl="1" indent="-171450" algn="r" defTabSz="711200" rtl="1">
            <a:lnSpc>
              <a:spcPct val="90000"/>
            </a:lnSpc>
            <a:spcBef>
              <a:spcPct val="0"/>
            </a:spcBef>
            <a:spcAft>
              <a:spcPct val="15000"/>
            </a:spcAft>
            <a:buChar char="•"/>
          </a:pPr>
          <a:r>
            <a:rPr lang="ar-SA" sz="1600" b="0" kern="1200" dirty="0">
              <a:solidFill>
                <a:srgbClr val="384D56">
                  <a:hueOff val="0"/>
                  <a:satOff val="0"/>
                  <a:lumOff val="0"/>
                  <a:alphaOff val="0"/>
                </a:srgbClr>
              </a:solidFill>
              <a:latin typeface="Calibri" panose="020F0502020204030204"/>
              <a:ea typeface="+mn-ea"/>
              <a:cs typeface="Arial" panose="020B0604020202020204" pitchFamily="34" charset="0"/>
            </a:rPr>
            <a:t>تسجيل بيانات/نتائج 7-1-7 وتحليلها وتلخيصها والإبلاغ عنها</a:t>
          </a:r>
          <a:endPar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endParaRPr>
        </a:p>
      </dsp:txBody>
      <dsp:txXfrm>
        <a:off x="0" y="1479881"/>
        <a:ext cx="6692255" cy="551250"/>
      </dsp:txXfrm>
    </dsp:sp>
    <dsp:sp modelId="{B377CBE8-7D9C-419A-AF31-64D4069E175D}">
      <dsp:nvSpPr>
        <dsp:cNvPr id="0" name=""/>
        <dsp:cNvSpPr/>
      </dsp:nvSpPr>
      <dsp:spPr>
        <a:xfrm>
          <a:off x="1673063" y="1332281"/>
          <a:ext cx="4684579"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r" defTabSz="889000">
            <a:lnSpc>
              <a:spcPct val="90000"/>
            </a:lnSpc>
            <a:spcBef>
              <a:spcPct val="0"/>
            </a:spcBef>
            <a:spcAft>
              <a:spcPct val="35000"/>
            </a:spcAft>
            <a:buNone/>
          </a:pPr>
          <a:r>
            <a:rPr lang="ar-001" sz="2000" kern="1200" dirty="0">
              <a:latin typeface="Arial" panose="020B0604020202020204" pitchFamily="34" charset="0"/>
              <a:cs typeface="Arial" panose="020B0604020202020204" pitchFamily="34" charset="0"/>
            </a:rPr>
            <a:t>جمع البيانات وتحليلها</a:t>
          </a:r>
        </a:p>
      </dsp:txBody>
      <dsp:txXfrm>
        <a:off x="1687473" y="1346691"/>
        <a:ext cx="4655759" cy="266380"/>
      </dsp:txXfrm>
    </dsp:sp>
    <dsp:sp modelId="{34DF019F-1535-4382-BBEA-83CDFA6A4A49}">
      <dsp:nvSpPr>
        <dsp:cNvPr id="0" name=""/>
        <dsp:cNvSpPr/>
      </dsp:nvSpPr>
      <dsp:spPr>
        <a:xfrm>
          <a:off x="0" y="2232732"/>
          <a:ext cx="6692255" cy="13545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08280" rIns="519393" bIns="113792" numCol="1" spcCol="1270" anchor="t" anchorCtr="0">
          <a:noAutofit/>
        </a:bodyPr>
        <a:lstStyle/>
        <a:p>
          <a:pPr marL="171450" lvl="1" indent="-171450" algn="r" defTabSz="711200" rtl="1">
            <a:lnSpc>
              <a:spcPct val="90000"/>
            </a:lnSpc>
            <a:spcBef>
              <a:spcPct val="0"/>
            </a:spcBef>
            <a:spcAft>
              <a:spcPct val="15000"/>
            </a:spcAft>
            <a:buChar char="•"/>
          </a:pPr>
          <a:r>
            <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rPr>
            <a:t>تحديد العوائق والعوامل الممكّنة</a:t>
          </a:r>
        </a:p>
        <a:p>
          <a:pPr marL="171450" lvl="1" indent="-171450" algn="r" defTabSz="711200" rtl="1">
            <a:lnSpc>
              <a:spcPct val="90000"/>
            </a:lnSpc>
            <a:spcBef>
              <a:spcPct val="0"/>
            </a:spcBef>
            <a:spcAft>
              <a:spcPct val="15000"/>
            </a:spcAft>
            <a:buChar char="•"/>
          </a:pPr>
          <a:r>
            <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rPr>
            <a:t>تحديد الإجراءات التصحيحية</a:t>
          </a:r>
        </a:p>
        <a:p>
          <a:pPr marL="171450" lvl="1" indent="-171450" algn="r" defTabSz="711200" rtl="1">
            <a:lnSpc>
              <a:spcPct val="90000"/>
            </a:lnSpc>
            <a:spcBef>
              <a:spcPct val="0"/>
            </a:spcBef>
            <a:spcAft>
              <a:spcPct val="15000"/>
            </a:spcAft>
            <a:buChar char="•"/>
          </a:pPr>
          <a:r>
            <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rPr>
            <a:t> تنفيذ الإجراءات التي قد تشمل القطاعات والمستويات المختلفة</a:t>
          </a:r>
        </a:p>
        <a:p>
          <a:pPr marL="171450" lvl="1" indent="-171450" algn="r" defTabSz="711200" rtl="1">
            <a:lnSpc>
              <a:spcPct val="90000"/>
            </a:lnSpc>
            <a:spcBef>
              <a:spcPct val="0"/>
            </a:spcBef>
            <a:spcAft>
              <a:spcPct val="15000"/>
            </a:spcAft>
            <a:buChar char="•"/>
          </a:pPr>
          <a:r>
            <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rPr>
            <a:t>تتبع تقدم الإجراءات</a:t>
          </a:r>
        </a:p>
      </dsp:txBody>
      <dsp:txXfrm>
        <a:off x="0" y="2232732"/>
        <a:ext cx="6692255" cy="1354500"/>
      </dsp:txXfrm>
    </dsp:sp>
    <dsp:sp modelId="{6705016C-A399-41F7-A1E4-7B3B36C883D2}">
      <dsp:nvSpPr>
        <dsp:cNvPr id="0" name=""/>
        <dsp:cNvSpPr/>
      </dsp:nvSpPr>
      <dsp:spPr>
        <a:xfrm>
          <a:off x="1673063" y="2085132"/>
          <a:ext cx="4684579"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r" defTabSz="889000">
            <a:lnSpc>
              <a:spcPct val="90000"/>
            </a:lnSpc>
            <a:spcBef>
              <a:spcPct val="0"/>
            </a:spcBef>
            <a:spcAft>
              <a:spcPct val="35000"/>
            </a:spcAft>
            <a:buNone/>
          </a:pPr>
          <a:r>
            <a:rPr lang="ar-001" sz="2000" kern="1200" dirty="0">
              <a:latin typeface="Arial" panose="020B0604020202020204" pitchFamily="34" charset="0"/>
              <a:cs typeface="Arial" panose="020B0604020202020204" pitchFamily="34" charset="0"/>
            </a:rPr>
            <a:t>تحسين الأداء</a:t>
          </a:r>
        </a:p>
      </dsp:txBody>
      <dsp:txXfrm>
        <a:off x="1687473" y="2099542"/>
        <a:ext cx="4655759" cy="266380"/>
      </dsp:txXfrm>
    </dsp:sp>
    <dsp:sp modelId="{E392D61E-F76C-4AC7-B6E8-3A313501A57B}">
      <dsp:nvSpPr>
        <dsp:cNvPr id="0" name=""/>
        <dsp:cNvSpPr/>
      </dsp:nvSpPr>
      <dsp:spPr>
        <a:xfrm>
          <a:off x="0" y="3788832"/>
          <a:ext cx="6692255" cy="771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08280" rIns="519393" bIns="113792" numCol="1" spcCol="1270" anchor="t" anchorCtr="0">
          <a:noAutofit/>
        </a:bodyPr>
        <a:lstStyle/>
        <a:p>
          <a:pPr marL="171450" lvl="1" indent="-171450" algn="r" defTabSz="711200" rtl="1">
            <a:lnSpc>
              <a:spcPct val="90000"/>
            </a:lnSpc>
            <a:spcBef>
              <a:spcPct val="0"/>
            </a:spcBef>
            <a:spcAft>
              <a:spcPct val="15000"/>
            </a:spcAft>
            <a:buChar char="•"/>
          </a:pPr>
          <a:r>
            <a:rPr lang="ar-SA" sz="1600" b="0" kern="1200" dirty="0">
              <a:solidFill>
                <a:srgbClr val="384D56">
                  <a:hueOff val="0"/>
                  <a:satOff val="0"/>
                  <a:lumOff val="0"/>
                  <a:alphaOff val="0"/>
                </a:srgbClr>
              </a:solidFill>
              <a:latin typeface="Calibri" panose="020F0502020204030204"/>
              <a:ea typeface="+mn-ea"/>
              <a:cs typeface="Arial" panose="020B0604020202020204" pitchFamily="34" charset="0"/>
            </a:rPr>
            <a:t>استخدام نتائج غاية 7-1-7</a:t>
          </a:r>
          <a:r>
            <a:rPr lang="en-IN" sz="1600" b="0" kern="1200" dirty="0">
              <a:solidFill>
                <a:srgbClr val="384D56">
                  <a:hueOff val="0"/>
                  <a:satOff val="0"/>
                  <a:lumOff val="0"/>
                  <a:alphaOff val="0"/>
                </a:srgbClr>
              </a:solidFill>
              <a:latin typeface="Calibri" panose="020F0502020204030204"/>
              <a:ea typeface="+mn-ea"/>
              <a:cs typeface="Arial" panose="020B0604020202020204" pitchFamily="34" charset="0"/>
            </a:rPr>
            <a:t> </a:t>
          </a:r>
          <a:r>
            <a:rPr lang="ar-SA" sz="1600" b="0" kern="1200" dirty="0">
              <a:solidFill>
                <a:srgbClr val="384D56">
                  <a:hueOff val="0"/>
                  <a:satOff val="0"/>
                  <a:lumOff val="0"/>
                  <a:alphaOff val="0"/>
                </a:srgbClr>
              </a:solidFill>
              <a:latin typeface="Calibri" panose="020F0502020204030204"/>
              <a:ea typeface="+mn-ea"/>
              <a:cs typeface="Arial" panose="020B0604020202020204" pitchFamily="34" charset="0"/>
            </a:rPr>
            <a:t>لإرشاد أنشطة التخطيط على المدى الأطول، وأولويات التمويل، وغيرها من أنشطة الأمن الصحي ذات الصلة</a:t>
          </a:r>
          <a:endPar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endParaRPr>
        </a:p>
      </dsp:txBody>
      <dsp:txXfrm>
        <a:off x="0" y="3788832"/>
        <a:ext cx="6692255" cy="771750"/>
      </dsp:txXfrm>
    </dsp:sp>
    <dsp:sp modelId="{34EE295A-A9AB-40C2-8F58-1E653AD3E287}">
      <dsp:nvSpPr>
        <dsp:cNvPr id="0" name=""/>
        <dsp:cNvSpPr/>
      </dsp:nvSpPr>
      <dsp:spPr>
        <a:xfrm>
          <a:off x="1673063" y="3641232"/>
          <a:ext cx="4684579"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r" defTabSz="889000">
            <a:lnSpc>
              <a:spcPct val="90000"/>
            </a:lnSpc>
            <a:spcBef>
              <a:spcPct val="0"/>
            </a:spcBef>
            <a:spcAft>
              <a:spcPct val="35000"/>
            </a:spcAft>
            <a:buNone/>
          </a:pPr>
          <a:r>
            <a:rPr lang="ar-001" sz="2000" kern="1200" dirty="0">
              <a:latin typeface="Arial" panose="020B0604020202020204" pitchFamily="34" charset="0"/>
              <a:cs typeface="Arial" panose="020B0604020202020204" pitchFamily="34" charset="0"/>
            </a:rPr>
            <a:t>التخطيط والتمويل</a:t>
          </a:r>
        </a:p>
      </dsp:txBody>
      <dsp:txXfrm>
        <a:off x="1687473" y="3655642"/>
        <a:ext cx="4655759" cy="266380"/>
      </dsp:txXfrm>
    </dsp:sp>
    <dsp:sp modelId="{E7A05813-6423-4201-8557-B3B685050F81}">
      <dsp:nvSpPr>
        <dsp:cNvPr id="0" name=""/>
        <dsp:cNvSpPr/>
      </dsp:nvSpPr>
      <dsp:spPr>
        <a:xfrm>
          <a:off x="0" y="4762182"/>
          <a:ext cx="6692255" cy="551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208280" rIns="519393" bIns="113792" numCol="1" spcCol="1270" anchor="t" anchorCtr="0">
          <a:noAutofit/>
        </a:bodyPr>
        <a:lstStyle/>
        <a:p>
          <a:pPr marL="171450" lvl="1" indent="-171450" algn="r" defTabSz="711200" rtl="1">
            <a:lnSpc>
              <a:spcPct val="90000"/>
            </a:lnSpc>
            <a:spcBef>
              <a:spcPct val="0"/>
            </a:spcBef>
            <a:spcAft>
              <a:spcPct val="15000"/>
            </a:spcAft>
            <a:buChar char="•"/>
          </a:pPr>
          <a:r>
            <a:rPr lang="ar-SA" sz="1600" b="0" kern="1200" dirty="0">
              <a:solidFill>
                <a:srgbClr val="384D56">
                  <a:hueOff val="0"/>
                  <a:satOff val="0"/>
                  <a:lumOff val="0"/>
                  <a:alphaOff val="0"/>
                </a:srgbClr>
              </a:solidFill>
              <a:latin typeface="Calibri" panose="020F0502020204030204"/>
              <a:ea typeface="+mn-ea"/>
              <a:cs typeface="Arial" panose="020B0604020202020204" pitchFamily="34" charset="0"/>
            </a:rPr>
            <a:t>استخدام نتائج غاية7-1-7 لتحديد أولويات أنشطة المناصرة وتعبئة الموارد</a:t>
          </a:r>
          <a:endParaRPr lang="ar-001" sz="1600" b="0" kern="1200" dirty="0">
            <a:solidFill>
              <a:srgbClr val="384D56">
                <a:hueOff val="0"/>
                <a:satOff val="0"/>
                <a:lumOff val="0"/>
                <a:alphaOff val="0"/>
              </a:srgbClr>
            </a:solidFill>
            <a:latin typeface="Calibri" panose="020F0502020204030204"/>
            <a:ea typeface="+mn-ea"/>
            <a:cs typeface="Arial" panose="020B0604020202020204" pitchFamily="34" charset="0"/>
          </a:endParaRPr>
        </a:p>
      </dsp:txBody>
      <dsp:txXfrm>
        <a:off x="0" y="4762182"/>
        <a:ext cx="6692255" cy="551250"/>
      </dsp:txXfrm>
    </dsp:sp>
    <dsp:sp modelId="{CC39B5E8-6C07-4E06-BC7F-D2967B044D1A}">
      <dsp:nvSpPr>
        <dsp:cNvPr id="0" name=""/>
        <dsp:cNvSpPr/>
      </dsp:nvSpPr>
      <dsp:spPr>
        <a:xfrm>
          <a:off x="1673063" y="4614582"/>
          <a:ext cx="4684579"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r" defTabSz="889000">
            <a:lnSpc>
              <a:spcPct val="90000"/>
            </a:lnSpc>
            <a:spcBef>
              <a:spcPct val="0"/>
            </a:spcBef>
            <a:spcAft>
              <a:spcPct val="35000"/>
            </a:spcAft>
            <a:buNone/>
          </a:pPr>
          <a:r>
            <a:rPr lang="ar-001" sz="2000" kern="1200" dirty="0">
              <a:latin typeface="Arial" panose="020B0604020202020204" pitchFamily="34" charset="0"/>
              <a:cs typeface="Arial" panose="020B0604020202020204" pitchFamily="34" charset="0"/>
            </a:rPr>
            <a:t>التواصل والمناصرة</a:t>
          </a:r>
        </a:p>
      </dsp:txBody>
      <dsp:txXfrm>
        <a:off x="1687473" y="4628992"/>
        <a:ext cx="4655759" cy="26638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7/15/26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r" defTabSz="914400" rtl="1" eaLnBrk="1" latinLnBrk="0" hangingPunct="1">
      <a:defRPr sz="1200" b="0" i="0" kern="1200">
        <a:solidFill>
          <a:schemeClr val="tx1"/>
        </a:solidFill>
        <a:latin typeface="Arial" panose="020B0604020202020204" pitchFamily="34" charset="0"/>
        <a:ea typeface="+mn-ea"/>
        <a:cs typeface="+mn-cs"/>
      </a:defRPr>
    </a:lvl1pPr>
    <a:lvl2pPr marL="457200" algn="r" defTabSz="914400" rtl="1" eaLnBrk="1" latinLnBrk="0" hangingPunct="1">
      <a:defRPr sz="1200" b="0" i="0" kern="1200">
        <a:solidFill>
          <a:schemeClr val="tx1"/>
        </a:solidFill>
        <a:latin typeface="Arial" panose="020B0604020202020204" pitchFamily="34" charset="0"/>
        <a:ea typeface="+mn-ea"/>
        <a:cs typeface="+mn-cs"/>
      </a:defRPr>
    </a:lvl2pPr>
    <a:lvl3pPr marL="914400" algn="r" defTabSz="914400" rtl="1" eaLnBrk="1" latinLnBrk="0" hangingPunct="1">
      <a:defRPr sz="1200" b="0" i="0" kern="1200">
        <a:solidFill>
          <a:schemeClr val="tx1"/>
        </a:solidFill>
        <a:latin typeface="Arial" panose="020B0604020202020204" pitchFamily="34" charset="0"/>
        <a:ea typeface="+mn-ea"/>
        <a:cs typeface="+mn-cs"/>
      </a:defRPr>
    </a:lvl3pPr>
    <a:lvl4pPr marL="1371600" algn="r" defTabSz="914400" rtl="1" eaLnBrk="1" latinLnBrk="0" hangingPunct="1">
      <a:defRPr sz="1200" b="0" i="0" kern="1200">
        <a:solidFill>
          <a:schemeClr val="tx1"/>
        </a:solidFill>
        <a:latin typeface="Arial" panose="020B0604020202020204" pitchFamily="34" charset="0"/>
        <a:ea typeface="+mn-ea"/>
        <a:cs typeface="+mn-cs"/>
      </a:defRPr>
    </a:lvl4pPr>
    <a:lvl5pPr marL="1828800" algn="r" defTabSz="914400" rtl="1" eaLnBrk="1" latinLnBrk="0" hangingPunct="1">
      <a:defRPr sz="1200" b="0" i="0" kern="1200">
        <a:solidFill>
          <a:schemeClr val="tx1"/>
        </a:solidFill>
        <a:latin typeface="Arial" panose="020B0604020202020204" pitchFamily="34"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 [ملاحظة للمنسق: هذه المجموعة من الشرائح هي جزء من حزمة التدريب الفني لغاية 7-1-7، وهي عبارة عن ملف مضغوط (</a:t>
            </a:r>
            <a:r>
              <a:rPr lang="en-US" i="1">
                <a:latin typeface="Arial"/>
                <a:cs typeface="Arial"/>
              </a:rPr>
              <a:t>zip</a:t>
            </a:r>
            <a:r>
              <a:rPr lang="ar-001" i="1">
                <a:latin typeface="Arial"/>
                <a:cs typeface="Arial"/>
              </a:rPr>
              <a:t>) يحتوي على ملف اقرأني "</a:t>
            </a:r>
            <a:r>
              <a:rPr lang="en-US" i="1">
                <a:latin typeface="Arial"/>
                <a:cs typeface="Arial"/>
              </a:rPr>
              <a:t>readme</a:t>
            </a:r>
            <a:r>
              <a:rPr lang="ar-001" i="1">
                <a:latin typeface="Arial"/>
                <a:cs typeface="Arial"/>
              </a:rPr>
              <a:t>"، ومجلدات للعروض التقديمية (أي مجموعة الشرائح هذه)، والأنشطة المضمنة في هذه المجموعة، ونموذج لجدول أعمال يمكن تقديمه للمشاركين، ونموذج مفصل لجدول أعمال يمكن للمضيفين/المنسقين استخدامه. يُرجى مراجعة جداول الأعمال ومجموعة الشرائح/الأنشطة ذات الصلة بما يتناسب مع سياقكم واحتياجاتكم.</a:t>
            </a:r>
          </a:p>
          <a:p>
            <a:endParaRPr lang="en-US" i="1" dirty="0">
              <a:latin typeface="Arial"/>
              <a:cs typeface="Arial"/>
            </a:endParaRPr>
          </a:p>
          <a:p>
            <a:r>
              <a:rPr lang="ar-001" i="1">
                <a:latin typeface="Arial"/>
                <a:cs typeface="Arial"/>
              </a:rPr>
              <a:t> تحتوي هذه المجموعة من الشرائح على شرائح لليوم 3 من تدريب فني نموذجي مدته 4 أيام. تركز شرائح اليوم 3 على 1) آخر خطوتين من الخطوات الخمس لاستخدام 7-1-7 و 2) اعتماد 7-1-7 للاستخدام الروتيني. تم تقسيم هذه الشرائح إلى أقسام تتوافق مع جدول أعمال اليوم 3 النموذجي المرتبط بها في ملف إكسل الخاص بجدول أعمال ورشة العمل الفنية.</a:t>
            </a:r>
          </a:p>
          <a:p>
            <a:endParaRPr lang="en-US" i="1" dirty="0">
              <a:latin typeface="Arial"/>
              <a:cs typeface="Arial"/>
            </a:endParaRPr>
          </a:p>
          <a:p>
            <a:r>
              <a:rPr lang="ar-001" i="1">
                <a:latin typeface="Arial"/>
                <a:cs typeface="Arial"/>
              </a:rPr>
              <a:t> تتضمن الأقسام الرئيسية لغاية 7-1-7 في هذه المجموعة من الشرائح ما يلي:</a:t>
            </a:r>
          </a:p>
          <a:p>
            <a:r>
              <a:rPr lang="ar-001" i="1">
                <a:latin typeface="Arial"/>
                <a:cs typeface="Arial"/>
              </a:rPr>
              <a:t> 1. الترحيب، وأهداف التعلم، ونشاط تمهيدي</a:t>
            </a:r>
            <a:br>
              <a:rPr lang="ar-001" i="1">
                <a:latin typeface="Arial"/>
                <a:cs typeface="Arial"/>
              </a:rPr>
            </a:br>
            <a:r>
              <a:rPr lang="ar-001" i="1">
                <a:latin typeface="Arial"/>
                <a:cs typeface="Arial"/>
              </a:rPr>
              <a:t>2. لوحة طرح الأفكار والأسئلة الصباحية</a:t>
            </a:r>
          </a:p>
          <a:p>
            <a:r>
              <a:rPr lang="ar-001" i="1">
                <a:latin typeface="Arial"/>
                <a:cs typeface="Arial"/>
              </a:rPr>
              <a:t> 3. ملخص خطوات استخدام 7-1-7</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4. الخطوة 4: توحيد البيانات ومتابعة تقدم الإجراءات بشكل روتيني</a:t>
            </a:r>
          </a:p>
          <a:p>
            <a:r>
              <a:rPr lang="ar-001" i="1">
                <a:latin typeface="Arial"/>
                <a:cs typeface="Arial"/>
              </a:rPr>
              <a:t>5. الخطوة 5: تحليل النتائج واستخدامها للتخطيط والتمويل</a:t>
            </a:r>
          </a:p>
          <a:p>
            <a:r>
              <a:rPr lang="ar-001" i="1">
                <a:latin typeface="Arial"/>
                <a:cs typeface="Arial"/>
              </a:rPr>
              <a:t>6. 7-1-7 والتخطيط السنوي</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7. مقدمة لاعتماد غاية 7-1-7 للاستخدام الروتيني</a:t>
            </a:r>
          </a:p>
          <a:p>
            <a:r>
              <a:rPr lang="ar-001" i="1">
                <a:latin typeface="Arial"/>
                <a:cs typeface="Arial"/>
              </a:rPr>
              <a:t>8. إدراج غاية 7-1-7 في نظام الصحة العامة</a:t>
            </a:r>
          </a:p>
          <a:p>
            <a:r>
              <a:rPr lang="ar-001" i="1">
                <a:latin typeface="Arial"/>
                <a:cs typeface="Arial"/>
              </a:rPr>
              <a:t>9. تحديد أصحاب المصلحة والنظم القائمة</a:t>
            </a:r>
          </a:p>
          <a:p>
            <a:r>
              <a:rPr lang="ar-001" i="1">
                <a:latin typeface="Arial"/>
                <a:cs typeface="Arial"/>
              </a:rPr>
              <a:t>10. إشراك أصحاب المصلحة</a:t>
            </a:r>
          </a:p>
          <a:p>
            <a:r>
              <a:rPr lang="ar-001" i="1">
                <a:latin typeface="Arial"/>
                <a:cs typeface="Arial"/>
              </a:rPr>
              <a:t>11. دمج غاية 7-1-7 في مسارات العمل</a:t>
            </a:r>
          </a:p>
          <a:p>
            <a:r>
              <a:rPr lang="ar-001" i="1">
                <a:latin typeface="Arial"/>
                <a:cs typeface="Arial"/>
              </a:rPr>
              <a:t>12. تدريب الموظفين</a:t>
            </a:r>
          </a:p>
          <a:p>
            <a:r>
              <a:rPr lang="ar-001" i="1">
                <a:latin typeface="Arial"/>
                <a:cs typeface="Arial"/>
              </a:rPr>
              <a:t>13. الاستخدام التجريبي</a:t>
            </a:r>
          </a:p>
          <a:p>
            <a:r>
              <a:rPr lang="ar-001" i="1">
                <a:latin typeface="Arial"/>
                <a:cs typeface="Arial"/>
              </a:rPr>
              <a:t>14. إطلاق غاية 7-1-7</a:t>
            </a:r>
          </a:p>
          <a:p>
            <a:r>
              <a:rPr lang="ar-001" i="1">
                <a:latin typeface="Arial"/>
                <a:cs typeface="Arial"/>
              </a:rPr>
              <a:t>15. تمويل غاية 7-1-7</a:t>
            </a:r>
          </a:p>
          <a:p>
            <a:r>
              <a:rPr lang="ar-001" i="1">
                <a:latin typeface="Arial"/>
                <a:cs typeface="Arial"/>
              </a:rPr>
              <a:t>16. جلسة المناقشة</a:t>
            </a:r>
          </a:p>
          <a:p>
            <a:endParaRPr lang="en-US" i="1" dirty="0">
              <a:latin typeface="Arial"/>
              <a:cs typeface="Arial"/>
            </a:endParaRPr>
          </a:p>
          <a:p>
            <a:r>
              <a:rPr lang="ar-001" i="1">
                <a:latin typeface="Arial"/>
                <a:cs typeface="Arial"/>
              </a:rPr>
              <a:t>توجد أيضًا شرائح لفترات الاستراحة (الغداء + استراحتان لتناول القهوة) وشرائح مُخصصة للأنشطة التمهيدية.</a:t>
            </a:r>
          </a:p>
          <a:p>
            <a:endParaRPr lang="en-US" i="1" dirty="0">
              <a:latin typeface="Arial"/>
              <a:cs typeface="Arial"/>
            </a:endParaRPr>
          </a:p>
          <a:p>
            <a:r>
              <a:rPr lang="ar-001" i="1">
                <a:latin typeface="Arial"/>
                <a:cs typeface="Arial"/>
              </a:rPr>
              <a:t> في كل شريحة، توجد ملاحظات مُضمنة يمكن قراءتها للحضور، مع تعليقات موجهة إلى المنسق/المقدم مكتوبة على النحو التالي: "[ملاحظة للمنسق: </a:t>
            </a:r>
            <a:r>
              <a:rPr lang="en-US" i="1">
                <a:latin typeface="Arial"/>
                <a:cs typeface="Arial"/>
              </a:rPr>
              <a:t>xxx</a:t>
            </a:r>
            <a:r>
              <a:rPr lang="ar-001" i="1">
                <a:latin typeface="Arial"/>
                <a:cs typeface="Arial"/>
              </a:rPr>
              <a:t>]".</a:t>
            </a:r>
          </a:p>
          <a:p>
            <a:endParaRPr lang="en-US" i="1" dirty="0">
              <a:latin typeface="Arial"/>
              <a:cs typeface="Arial"/>
            </a:endParaRPr>
          </a:p>
          <a:p>
            <a:endParaRPr lang="en-US" i="1" dirty="0">
              <a:latin typeface="Arial"/>
              <a:cs typeface="Arial"/>
            </a:endParaRPr>
          </a:p>
          <a:p>
            <a:endParaRPr lang="en-US" i="1" dirty="0">
              <a:latin typeface="Arial"/>
              <a:cs typeface="Arial"/>
            </a:endParaRPr>
          </a:p>
          <a:p>
            <a:r>
              <a:rPr lang="ar-001" i="1">
                <a:latin typeface="Arial"/>
                <a:cs typeface="Arial"/>
              </a:rPr>
              <a:t> </a:t>
            </a:r>
          </a:p>
          <a:p>
            <a:endParaRPr lang="en-US" i="1"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سنواصل استخدام "لوحة طرح الأفكار والأسئلة" لجمع أسئلتكم وأفكاركم، والإجابة عنها من خلال العروض التقديمية وجلسات الأسئلة والأجوبة المخصصة.  </a:t>
            </a:r>
          </a:p>
          <a:p>
            <a:r>
              <a:rPr lang="ar-001">
                <a:latin typeface="Arial"/>
                <a:cs typeface="Arial"/>
              </a:rPr>
              <a:t> </a:t>
            </a:r>
          </a:p>
          <a:p>
            <a:r>
              <a:rPr lang="ar-001">
                <a:latin typeface="Arial"/>
                <a:cs typeface="Arial"/>
              </a:rPr>
              <a:t>يُرجى إضافة أي أسئلة لديكم بشأن غاية 7-1-7 في لوحة طرح الأفكار والأسئلة على مدار اليوم.</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7145C-E2FD-5CB0-1437-3EAE035D22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921B79-B89A-2D59-F3C3-BF59E186B3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2C80D9-25FD-8A64-5108-A6D5F3D61CF6}"/>
              </a:ext>
            </a:extLst>
          </p:cNvPr>
          <p:cNvSpPr>
            <a:spLocks noGrp="1"/>
          </p:cNvSpPr>
          <p:nvPr>
            <p:ph type="body" idx="1"/>
          </p:nvPr>
        </p:nvSpPr>
        <p:spPr/>
        <p:txBody>
          <a:bodyPr/>
          <a:lstStyle/>
          <a:p>
            <a:pPr marL="0" indent="0">
              <a:buFont typeface="Arial" panose="020B0604020202020204" pitchFamily="34" charset="0"/>
              <a:buNone/>
            </a:pPr>
            <a:r>
              <a:rPr lang="ar-001" sz="1200" b="0" i="0" u="none" strike="noStrike">
                <a:solidFill>
                  <a:srgbClr val="000000"/>
                </a:solidFill>
                <a:effectLst/>
                <a:latin typeface="Arial"/>
                <a:cs typeface="Arial"/>
              </a:rPr>
              <a:t> بالنسبة لجمع البيانات، فهذا يعني التفكير في كيفية جمع المعلومات المختلفة المتعلقة بغاية 7-1-7 وتوحيدها. هل البيانات موزعة على قواعد بيانات مختلفة تتعلق بالمراقبة والاستجابة؟ هل تقوم الأدوات الحالية بجمع كافة المعلومات المطلوبة، أم أن هناك حاجة لإضافة حقول مثل السرديات؟ هل تتطابق تعريفات التواريخ الرئيسية مع ما يتم استخدامه في البلد؟ وإلا، فيجب التفكير في هذا الأمر مليًا.</a:t>
            </a:r>
          </a:p>
          <a:p>
            <a:pPr marL="0" indent="0">
              <a:buFont typeface="Arial" panose="020B0604020202020204" pitchFamily="34" charset="0"/>
              <a:buNone/>
            </a:pPr>
            <a:endParaRPr lang="en-US" sz="1200" b="0" i="0" u="none" strike="noStrike" dirty="0">
              <a:solidFill>
                <a:srgbClr val="000000"/>
              </a:solidFill>
              <a:effectLst/>
              <a:latin typeface="Arial" panose="020B0604020202020204" pitchFamily="34" charset="0"/>
            </a:endParaRPr>
          </a:p>
          <a:p>
            <a:pPr marL="0" indent="0">
              <a:buFont typeface="Arial" panose="020B0604020202020204" pitchFamily="34" charset="0"/>
              <a:buNone/>
            </a:pPr>
            <a:r>
              <a:rPr lang="ar-001" sz="1200" b="0" i="0" u="none" strike="noStrike">
                <a:solidFill>
                  <a:srgbClr val="000000"/>
                </a:solidFill>
                <a:effectLst/>
                <a:latin typeface="Arial"/>
                <a:cs typeface="Arial"/>
              </a:rPr>
              <a:t> من ينسق هذا العمل، وما الدعم والموارد والأدوات التي تلزمه للقيام بذلك؟</a:t>
            </a:r>
          </a:p>
          <a:p>
            <a:pPr marL="0" indent="0">
              <a:buFont typeface="Arial" panose="020B0604020202020204" pitchFamily="34" charset="0"/>
              <a:buNone/>
            </a:pPr>
            <a:endParaRPr lang="en-US" sz="1200" b="0" i="0" u="none" strike="noStrike" dirty="0">
              <a:solidFill>
                <a:srgbClr val="000000"/>
              </a:solidFill>
              <a:effectLst/>
              <a:latin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6EB3ECDB-7D11-11AF-7540-A1C80E941645}"/>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787436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8F54B-CCE2-839E-CB12-DA29E106AB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E69CA3-EB25-D713-B9DD-36AA3D5448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238D2D-9E52-17C0-BD25-E1A7404E034C}"/>
              </a:ext>
            </a:extLst>
          </p:cNvPr>
          <p:cNvSpPr>
            <a:spLocks noGrp="1"/>
          </p:cNvSpPr>
          <p:nvPr>
            <p:ph type="body" idx="1"/>
          </p:nvPr>
        </p:nvSpPr>
        <p:spPr/>
        <p:txBody>
          <a:bodyPr/>
          <a:lstStyle/>
          <a:p>
            <a:pPr marL="0" indent="0">
              <a:buFont typeface="Arial" panose="020B0604020202020204" pitchFamily="34" charset="0"/>
              <a:buNone/>
            </a:pPr>
            <a:r>
              <a:rPr lang="ar-001" sz="1200" b="0" i="0" u="none" strike="noStrike">
                <a:solidFill>
                  <a:srgbClr val="000000"/>
                </a:solidFill>
                <a:effectLst/>
                <a:latin typeface="Arial"/>
                <a:cs typeface="Arial"/>
              </a:rPr>
              <a:t>بالنسبة للتحقق من البيانات وتوحيدها، من سيجمع المعلومات المتعلقة بحالات التفشي ووضعها في مكان واحد؟ هل سيستخدم أداة جدول البيانات المتاحة لتوحيد بيانات 7-1-7 أم أداة أخرى موجودة بالفعل؟ ما العملية التي ستستخدم للتحقق من البيانات؟ هل ستكون هناك خطوات متعددة للتحقق من البيانات عبر مستويات مختلفة، مثل المستوى دون الوطني والمستوى الوطني؟</a:t>
            </a:r>
          </a:p>
        </p:txBody>
      </p:sp>
      <p:sp>
        <p:nvSpPr>
          <p:cNvPr id="4" name="Slide Number Placeholder 3">
            <a:extLst>
              <a:ext uri="{FF2B5EF4-FFF2-40B4-BE49-F238E27FC236}">
                <a16:creationId xmlns:a16="http://schemas.microsoft.com/office/drawing/2014/main" id="{356064A7-D879-C276-7B2B-622D48E2AC7C}"/>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6363800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78854-99A5-1234-F8F9-498ED873C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B38DB-2DA7-6166-A8CB-5B6FB2EF7F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495E5F-57C6-53E1-5277-241780F349EE}"/>
              </a:ext>
            </a:extLst>
          </p:cNvPr>
          <p:cNvSpPr>
            <a:spLocks noGrp="1"/>
          </p:cNvSpPr>
          <p:nvPr>
            <p:ph type="body" idx="1"/>
          </p:nvPr>
        </p:nvSpPr>
        <p:spPr/>
        <p:txBody>
          <a:bodyPr/>
          <a:lstStyle/>
          <a:p>
            <a:r>
              <a:rPr lang="ar-001" b="0">
                <a:effectLst/>
                <a:latin typeface="Helvetica Neue" panose="02000503000000020004" pitchFamily="2" charset="0"/>
              </a:rPr>
              <a:t>اجتماعات أصحاب المصلحة هي فرص لعرض بيانات 7-1-7 لاتخاذ الإجراءات اللازمة. </a:t>
            </a:r>
            <a:r>
              <a:rPr lang="ar-001">
                <a:effectLst/>
                <a:latin typeface="Helvetica Neue" panose="02000503000000020004" pitchFamily="2" charset="0"/>
              </a:rPr>
              <a:t>من المفيد التفكير في الاجتماعات الأنسب بناءً على من يشارك فيها، وعدد مرات انعقادها، والغرض من الاجتماع.إن الطريقة الأكثر فعالية لدمج غاية 7-1-7 هي مراجعة عروض 7-1-7 في الاجتماعات العادية كبنود على جدول الأعمال.</a:t>
            </a:r>
          </a:p>
          <a:p>
            <a:pPr>
              <a:defRPr/>
            </a:pPr>
            <a:endParaRPr lang="en-US" dirty="0">
              <a:cs typeface="Arial" panose="020B0604020202020204" pitchFamily="34" charset="0"/>
            </a:endParaRPr>
          </a:p>
          <a:p>
            <a:pPr>
              <a:defRPr/>
            </a:pPr>
            <a:r>
              <a:rPr lang="ar-001"/>
              <a:t> بالنسبة إلى اجتماعات أصحاب المصلحة، من سيتولى مهمة إدراج 7-1-7 على جدول أعمال الاجتماعات المعنية؟ هل سيحتاج إلى دعم مسؤول المناصرة أو غيره من أصحاب المصلحة الرفيعي المستوى؟ ما الاجتماعات التي ينبغي إضافة 7-1-7 إليها كبند لمرة واحدة أو كبند منتظم على جدول الأعمال؟</a:t>
            </a:r>
          </a:p>
          <a:p>
            <a:pPr>
              <a:defRPr/>
            </a:pPr>
            <a:endParaRPr lang="en-US" dirty="0">
              <a:cs typeface="Arial" panose="020B0604020202020204" pitchFamily="34" charset="0"/>
            </a:endParaRPr>
          </a:p>
          <a:p>
            <a:pPr>
              <a:defRPr/>
            </a:pPr>
            <a:r>
              <a:rPr lang="ar-001"/>
              <a:t>مرة أخرى، هذه ليست مجموعة شاملة من الأسئلة التي يجب طرحها، ولكن نأمل أن تعطيك فكرة عما يجب التفكير فيه للدمج في مسار العمل.</a:t>
            </a:r>
          </a:p>
        </p:txBody>
      </p:sp>
      <p:sp>
        <p:nvSpPr>
          <p:cNvPr id="4" name="Slide Number Placeholder 3">
            <a:extLst>
              <a:ext uri="{FF2B5EF4-FFF2-40B4-BE49-F238E27FC236}">
                <a16:creationId xmlns:a16="http://schemas.microsoft.com/office/drawing/2014/main" id="{49252B90-25D2-19A8-B01F-AB4028A63143}"/>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1150330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6A017-D1C3-942F-277F-E15321EA0F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050341-A729-3787-5CBC-EFF3E860DA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C63092-6BE6-8206-E81A-BA08F96E0533}"/>
              </a:ext>
            </a:extLst>
          </p:cNvPr>
          <p:cNvSpPr>
            <a:spLocks noGrp="1"/>
          </p:cNvSpPr>
          <p:nvPr>
            <p:ph type="body" idx="1"/>
          </p:nvPr>
        </p:nvSpPr>
        <p:spPr/>
        <p:txBody>
          <a:bodyPr/>
          <a:lstStyle/>
          <a:p>
            <a:r>
              <a:rPr lang="ar-001"/>
              <a:t>فيما يتعلق بتتبع التقدم، من سيكون مسؤولاً عن تنسيق ذلك وكيف سيقوم بذلك؟ وما الذي سيحتاج إليه مسؤول المناصرة سير هذا الأمر على المسار الصحيح والحصول على دعم أصحاب المصلحة؟</a:t>
            </a:r>
          </a:p>
        </p:txBody>
      </p:sp>
      <p:sp>
        <p:nvSpPr>
          <p:cNvPr id="4" name="Slide Number Placeholder 3">
            <a:extLst>
              <a:ext uri="{FF2B5EF4-FFF2-40B4-BE49-F238E27FC236}">
                <a16:creationId xmlns:a16="http://schemas.microsoft.com/office/drawing/2014/main" id="{A0EA6861-F6F8-41DB-2349-02014FD99DAE}"/>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370554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A9F4B-3243-7F1D-C565-EB881FCEE2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9B0FFC-B15F-970F-0575-C3597BF0C4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47114A-ECD2-957D-EC68-DC99BDC73277}"/>
              </a:ext>
            </a:extLst>
          </p:cNvPr>
          <p:cNvSpPr>
            <a:spLocks noGrp="1"/>
          </p:cNvSpPr>
          <p:nvPr>
            <p:ph type="body" idx="1"/>
          </p:nvPr>
        </p:nvSpPr>
        <p:spPr/>
        <p:txBody>
          <a:bodyPr/>
          <a:lstStyle/>
          <a:p>
            <a:r>
              <a:rPr lang="ar-001">
                <a:latin typeface="Arial"/>
                <a:cs typeface="Arial"/>
              </a:rPr>
              <a:t>فيما يتعلق بتحليل النتائج، ما البرنامج أو المنصة التي سيتم استخدامها لهذا الغرض، ومن سيقوم بإجراء التحليل؟ كيف سيتم نشر نتائج التحليل، ومتى، ولمن؟ من هم الأشخاص الذين سيلزم إشراكهم حتى يتم نشر النتائج على نطاق واسع من أصحاب المصلحة، بما في ذلك أصحاب المصلحة الرفيعي المستوى؟</a:t>
            </a: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941AD092-B854-8F8E-BFBA-269D17E0F234}"/>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722500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E10E6-E8E8-A16F-FD0C-44C444518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B53E3E-0F9A-4F3F-EBEB-7E25CEB764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56D060-1E80-8C84-5B3D-8D35EF3E4E7F}"/>
              </a:ext>
            </a:extLst>
          </p:cNvPr>
          <p:cNvSpPr>
            <a:spLocks noGrp="1"/>
          </p:cNvSpPr>
          <p:nvPr>
            <p:ph type="body" idx="1"/>
          </p:nvPr>
        </p:nvSpPr>
        <p:spPr/>
        <p:txBody>
          <a:bodyPr/>
          <a:lstStyle/>
          <a:p>
            <a:r>
              <a:rPr lang="ar-001">
                <a:latin typeface="Arial"/>
                <a:cs typeface="Arial"/>
              </a:rPr>
              <a:t> عند التفكير في كيفية استخدام 7-1-7 بشكل منهجي لإثراء التقييمات والأدوات الأخرى، من المفيد أن نفكر فيما يلزم القيام به لإضافة نتائج 7-1-7 واستعراض الإجراءات المبكرة إلى جدول أعمال الاجتماعات الأخرى ذات الصلة، مثل استعراضات الإجراءات اللاحقة (</a:t>
            </a:r>
            <a:r>
              <a:rPr lang="en-US">
                <a:latin typeface="Arial"/>
                <a:cs typeface="Arial"/>
              </a:rPr>
              <a:t>AARs</a:t>
            </a:r>
            <a:r>
              <a:rPr lang="ar-001">
                <a:latin typeface="Arial"/>
                <a:cs typeface="Arial"/>
              </a:rPr>
              <a:t>)، ومناقشات التقييم المشترك للأداء (</a:t>
            </a:r>
            <a:r>
              <a:rPr lang="en-US">
                <a:latin typeface="Arial"/>
                <a:cs typeface="Arial"/>
              </a:rPr>
              <a:t>JEE</a:t>
            </a:r>
            <a:r>
              <a:rPr lang="ar-001">
                <a:latin typeface="Arial"/>
                <a:cs typeface="Arial"/>
              </a:rPr>
              <a:t>)، وما إلى ذلك. من سيكون مسؤولاً عن القيام بذلك؟ من سيحتاج إلى دعمهم ليتمكن من إضافة نتائج 7-1-7 إلى هذه الاجتماعات؟</a:t>
            </a:r>
          </a:p>
        </p:txBody>
      </p:sp>
      <p:sp>
        <p:nvSpPr>
          <p:cNvPr id="4" name="Slide Number Placeholder 3">
            <a:extLst>
              <a:ext uri="{FF2B5EF4-FFF2-40B4-BE49-F238E27FC236}">
                <a16:creationId xmlns:a16="http://schemas.microsoft.com/office/drawing/2014/main" id="{AF773CB9-5FEF-6246-B7AA-1ECC19E891BC}"/>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942097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17B10-079E-5608-20F6-877A5A77D9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F3722F-7F13-A97E-4696-F1A406C336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5C1E9A-9104-AD4C-FD8D-A9F26FE2C6B4}"/>
              </a:ext>
            </a:extLst>
          </p:cNvPr>
          <p:cNvSpPr>
            <a:spLocks noGrp="1"/>
          </p:cNvSpPr>
          <p:nvPr>
            <p:ph type="body" idx="1"/>
          </p:nvPr>
        </p:nvSpPr>
        <p:spPr/>
        <p:txBody>
          <a:bodyPr/>
          <a:lstStyle/>
          <a:p>
            <a:r>
              <a:rPr lang="ar-001">
                <a:latin typeface="Arial"/>
                <a:cs typeface="Arial"/>
              </a:rPr>
              <a:t> هل ستكون العملية نفسها لإضافة النتائج إلى اجتماعات التخطيط الوطني كما كانت في اجتماعات أصحاب المصلحة الأخرى، أم أن هذا يتطلب عملية مختلفة؟ من سيكون مكلفًا بهذا، وما الذي سيلزمه لإنجازه؟</a:t>
            </a:r>
          </a:p>
          <a:p>
            <a:endParaRPr lang="en-US" dirty="0">
              <a:cs typeface="Arial" panose="020B0604020202020204" pitchFamily="34" charset="0"/>
            </a:endParaRPr>
          </a:p>
          <a:p>
            <a:pPr marL="0" indent="0">
              <a:buFont typeface="Arial" panose="020B0604020202020204" pitchFamily="34" charset="0"/>
              <a:buNone/>
            </a:pPr>
            <a:r>
              <a:rPr lang="ar-001">
                <a:solidFill>
                  <a:srgbClr val="000000"/>
                </a:solidFill>
                <a:latin typeface="Arial"/>
                <a:cs typeface="Arial"/>
              </a:rPr>
              <a:t> هذه</a:t>
            </a:r>
            <a:r>
              <a:rPr lang="ar-001" sz="1200" b="0" i="0" u="none" strike="noStrike">
                <a:solidFill>
                  <a:srgbClr val="000000"/>
                </a:solidFill>
                <a:effectLst/>
                <a:latin typeface="Arial"/>
                <a:cs typeface="Arial"/>
              </a:rPr>
              <a:t> الأنواع من الأسئلة تهدف فقط لإعطائكم فكرة عن الأمور التي سيكون من المهم التفكير فيها ومن دونها قد يكون تنفيذ غاية 7-1-7 أقل كفاءة وأقل فعالية.</a:t>
            </a:r>
          </a:p>
        </p:txBody>
      </p:sp>
      <p:sp>
        <p:nvSpPr>
          <p:cNvPr id="4" name="Slide Number Placeholder 3">
            <a:extLst>
              <a:ext uri="{FF2B5EF4-FFF2-40B4-BE49-F238E27FC236}">
                <a16:creationId xmlns:a16="http://schemas.microsoft.com/office/drawing/2014/main" id="{89E8EBB2-06A8-6C87-2A91-F3B6C462C87E}"/>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7140255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00DE8-7603-9ED5-C150-10D7D67A4A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AD48F0-00E6-27E1-584F-C1A015D98B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B360FB-DA05-39D9-9AB4-A79E74E67C08}"/>
              </a:ext>
            </a:extLst>
          </p:cNvPr>
          <p:cNvSpPr>
            <a:spLocks noGrp="1"/>
          </p:cNvSpPr>
          <p:nvPr>
            <p:ph type="body" idx="1"/>
          </p:nvPr>
        </p:nvSpPr>
        <p:spPr/>
        <p:txBody>
          <a:bodyPr/>
          <a:lstStyle/>
          <a:p>
            <a:r>
              <a:rPr lang="ar-001">
                <a:latin typeface="Arial"/>
                <a:cs typeface="Arial"/>
              </a:rPr>
              <a:t>وأخيرًا، في جميع هذه المجالات، يجب التفكير مليًا فيما يلي</a:t>
            </a:r>
          </a:p>
          <a:p>
            <a:pPr marL="171450" indent="-171450">
              <a:buFont typeface="Arial" panose="020B0604020202020204" pitchFamily="34" charset="0"/>
              <a:buChar char="•"/>
            </a:pPr>
            <a:r>
              <a:rPr lang="ar-001">
                <a:latin typeface="Arial"/>
                <a:cs typeface="Arial"/>
              </a:rPr>
              <a:t> كيف وأين تتداخل العمليات؟</a:t>
            </a:r>
          </a:p>
          <a:p>
            <a:pPr marL="171450" indent="-171450">
              <a:buFont typeface="Arial" panose="020B0604020202020204" pitchFamily="34" charset="0"/>
              <a:buChar char="•"/>
            </a:pPr>
            <a:r>
              <a:rPr lang="ar-001">
                <a:latin typeface="Arial"/>
                <a:cs typeface="Arial"/>
              </a:rPr>
              <a:t>ما إجراءات التسليم المطلوبة بين الخطوات؟</a:t>
            </a:r>
          </a:p>
          <a:p>
            <a:endParaRPr lang="en-US" dirty="0"/>
          </a:p>
          <a:p>
            <a:r>
              <a:rPr lang="ar-001">
                <a:solidFill>
                  <a:srgbClr val="29373D"/>
                </a:solidFill>
                <a:latin typeface="Arial"/>
                <a:cs typeface="Arial"/>
              </a:rPr>
              <a:t>دعوني أشارككم مثالاً من أوغندا. هناك، تجمع فرق الاستجابة السريعة على مستوى المقاطعات معلومات عن حالات التفشي في كل مقاطعة. وعند حصولهم على معلومات حول حالة التفشي، يرسلونها إلى المركز الإقليمي للطوارئ الصحية العامة (</a:t>
            </a:r>
            <a:r>
              <a:rPr lang="en-US">
                <a:solidFill>
                  <a:srgbClr val="29373D"/>
                </a:solidFill>
                <a:latin typeface="Arial"/>
                <a:cs typeface="Arial"/>
              </a:rPr>
              <a:t>PHEOC</a:t>
            </a:r>
            <a:r>
              <a:rPr lang="ar-001">
                <a:solidFill>
                  <a:srgbClr val="29373D"/>
                </a:solidFill>
                <a:latin typeface="Arial"/>
                <a:cs typeface="Arial"/>
              </a:rPr>
              <a:t>)، الذي يدعم المقاطعات بشكل مباشر. وبعد أن يعمل المركز الإقليمي للطوارئ الصحية العامة مع المقاطعة ويستعرض البيانات ويتحقق من صحتها على المستوى الإقليمي، تُرسل البيانات إلى المركز الوطني للطوارئ الصحية العامة. ويقوم فريق التنسيق المعني بغاية 7-1-7 في المركز الوطني للطوارئ الصحية العامة بإدخال المعلومات في قاعدة بيانات توحيد الأحداث. وبعد ذلك، يجري هذا الفريق فحوصات إضافية للتحقق من صحة البيانات.</a:t>
            </a:r>
          </a:p>
          <a:p>
            <a:pPr algn="l">
              <a:buNone/>
            </a:pPr>
            <a:endParaRPr lang="en-US" b="0" i="0" dirty="0">
              <a:solidFill>
                <a:srgbClr val="29373D"/>
              </a:solidFill>
              <a:effectLst/>
              <a:latin typeface="InterVariable"/>
            </a:endParaRPr>
          </a:p>
          <a:p>
            <a:pPr algn="r">
              <a:buNone/>
            </a:pPr>
            <a:r>
              <a:rPr lang="ar-001" b="0" i="0">
                <a:solidFill>
                  <a:srgbClr val="29373D"/>
                </a:solidFill>
                <a:effectLst/>
                <a:latin typeface="InterVariable"/>
              </a:rPr>
              <a:t> [انقر]</a:t>
            </a:r>
          </a:p>
          <a:p>
            <a:pPr algn="l">
              <a:buNone/>
            </a:pPr>
            <a:endParaRPr lang="en-US" b="0" i="0" dirty="0">
              <a:solidFill>
                <a:srgbClr val="29373D"/>
              </a:solidFill>
              <a:effectLst/>
              <a:latin typeface="InterVariable"/>
            </a:endParaRPr>
          </a:p>
          <a:p>
            <a:r>
              <a:rPr lang="ar-001">
                <a:latin typeface="Arial"/>
                <a:cs typeface="Arial"/>
              </a:rPr>
              <a:t>في هذا المثال، توجد عدة مجالات تداخل بين مسارات العمل المختلفة، وعدة مجالات تتطلب تسليم للمهام. لذا، من المفيد أيضًا التفكير فيما يلزم لضمان أن تكون إجراءات التسليم هذه فعّالة وناجحة.</a:t>
            </a:r>
          </a:p>
          <a:p>
            <a:endParaRPr lang="en-US" dirty="0"/>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5F7271D1-B1BC-E063-9F00-F50E09C44FCB}"/>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654728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512BD-414F-B5F7-5571-50548664D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3FF7A-D88E-3850-7874-D7B90A345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DC1EF-4422-5348-2058-1C5706416CF5}"/>
              </a:ext>
            </a:extLst>
          </p:cNvPr>
          <p:cNvSpPr>
            <a:spLocks noGrp="1"/>
          </p:cNvSpPr>
          <p:nvPr>
            <p:ph type="body" idx="1"/>
          </p:nvPr>
        </p:nvSpPr>
        <p:spPr/>
        <p:txBody>
          <a:bodyPr/>
          <a:lstStyle/>
          <a:p>
            <a:r>
              <a:rPr lang="ar-001">
                <a:latin typeface="Arial"/>
                <a:cs typeface="Arial"/>
              </a:rPr>
              <a:t> كما ذكرت، ما عرضته عليكم اليوم هو نظرة عامة على الأمور التي يجب التفكير فيها عند البدء في التخطيط للدمج في مسار العمل.</a:t>
            </a:r>
          </a:p>
          <a:p>
            <a:endParaRPr lang="en-US" dirty="0">
              <a:cs typeface="Arial" panose="020B0604020202020204" pitchFamily="34" charset="0"/>
            </a:endParaRPr>
          </a:p>
          <a:p>
            <a:r>
              <a:rPr lang="ar-001">
                <a:latin typeface="Arial"/>
                <a:cs typeface="Arial"/>
              </a:rPr>
              <a:t> وتتوفر إرشادات أكثر تفصيلاً لكل مجال من المجالات السبعة للدمج في مسار العمل المذكورة هنا في مجموعة الأدوات الرقمية لغاية 7-1-7 على الموقع الإلكتروني لتحالف 7-1-7. فعلى سبيل المثال، يتضمن قسم اجتماعات أصحاب المصلحة جدولاً بأنواع الاجتماعات القائمة المحتملة – بدءًا من اجتماعات محاور الاستجابة ووصولاً إلى الاجتماعات الدورية لمراجعة الأداء واجتماعات التخطيط – مع ذكر أمثلة والمعلومات 7-1-7 التي يجب عرضها في كل اجتماع.</a:t>
            </a:r>
          </a:p>
        </p:txBody>
      </p:sp>
      <p:sp>
        <p:nvSpPr>
          <p:cNvPr id="4" name="Slide Number Placeholder 3">
            <a:extLst>
              <a:ext uri="{FF2B5EF4-FFF2-40B4-BE49-F238E27FC236}">
                <a16:creationId xmlns:a16="http://schemas.microsoft.com/office/drawing/2014/main" id="{20528BAE-EC46-454E-4E4D-DD88171F0001}"/>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778331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يُرجى إبقاء النقاش لمدة لا تزيد على 3 دقائق.]</a:t>
            </a:r>
          </a:p>
          <a:p>
            <a:endParaRPr lang="en-US" dirty="0"/>
          </a:p>
          <a:p>
            <a:r>
              <a:rPr lang="ar-001">
                <a:latin typeface="Arial"/>
                <a:cs typeface="Arial"/>
              </a:rPr>
              <a:t>دعونا نجري نقاشًا قصيرًا.</a:t>
            </a:r>
          </a:p>
          <a:p>
            <a:endParaRPr lang="en-US" dirty="0"/>
          </a:p>
          <a:p>
            <a:r>
              <a:rPr lang="ar-001" sz="1200">
                <a:latin typeface="Arial"/>
                <a:cs typeface="Arial"/>
              </a:rPr>
              <a:t> بناءً على خبرتك، أين وكيف يمكن دمج 7-1-7 في مسارات العمل الحالية؟</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latin typeface="Arial"/>
                <a:cs typeface="Arial"/>
              </a:rPr>
              <a:t>ما هي التحديات المتوقعة؟</a:t>
            </a:r>
          </a:p>
          <a:p>
            <a:endParaRPr lang="en-US" dirty="0"/>
          </a:p>
          <a:p>
            <a:endParaRPr lang="en-US" dirty="0"/>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3553531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9D8E-6508-2791-EA0D-DFA6B3464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B9884-1E42-58D6-EDB5-3EBF3D75C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9E3A-3368-E168-71FC-59CF50ABB2B5}"/>
              </a:ext>
            </a:extLst>
          </p:cNvPr>
          <p:cNvSpPr>
            <a:spLocks noGrp="1"/>
          </p:cNvSpPr>
          <p:nvPr>
            <p:ph type="body" idx="1"/>
          </p:nvPr>
        </p:nvSpPr>
        <p:spPr/>
        <p:txBody>
          <a:bodyPr/>
          <a:lstStyle/>
          <a:p>
            <a:r>
              <a:rPr lang="ar-001" i="1">
                <a:latin typeface="Arial"/>
                <a:cs typeface="Arial"/>
              </a:rPr>
              <a:t>[ملاحظة للمنسق: أعط الأولوية هنا للإجابة عن الأسئلة التي طرحها المشاركون في جلسة اليوم السابق. نوصي بتوحيد أسئلة لوحة طرح الأفكار والأسئلة إذا كانت هناك عدة أسئلة متشابهة. يمكنك البقاء على هذه الشريحة في أثناء الإجابة على أسئلة اللوحة شفهيًا. بعد هذه الشريحة، توجد شريحة واحدة يمكنك استخدامها مع الأسئلة الشائعة في حالة عدم وجود أسئلة أو وجود عدد قليل منها في لوحة طرح الأفكار والأسئلة].</a:t>
            </a:r>
          </a:p>
          <a:p>
            <a:endParaRPr lang="en-US" dirty="0"/>
          </a:p>
          <a:p>
            <a:r>
              <a:rPr lang="ar-001">
                <a:latin typeface="Arial"/>
                <a:cs typeface="Arial"/>
              </a:rPr>
              <a:t> والآن دعونا نستعرض بعض الأسئلة التي طرحتموها في لوحة طرح الأفكار والأسئلة أو التي سمعناها في أثناء المناقشات.</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9989D9E-7E36-208A-EC6E-8559ED60C5E1}"/>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222080585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في هذا النشاط سنستخدم لوحة عرض تُركز على التفكير في الدمج في مسار العمل. تم تخصيص 35 دقيقة لهذا النشاط: بضع دقائق لتقديم النشاط وتجميع المشاركين في مجموعات، و15 دقيقة لتبادل الأفكار والكتابة داخل المجموعات، و10 دقائق لجولة عرض الأعمال، و5 دقائق لنقاش ختامي عام. إذا كان من المفيد إطالة النقاش الختامي بناءً على الحضور وأهدافك لهذه الجلسة، ففكر في تعديل جدول الأعمال لتمديد هذه الجلسة.</a:t>
            </a:r>
          </a:p>
          <a:p>
            <a:endParaRPr lang="en-US" dirty="0"/>
          </a:p>
          <a:p>
            <a:r>
              <a:rPr lang="ar-001">
                <a:latin typeface="Arial"/>
                <a:cs typeface="Arial"/>
              </a:rPr>
              <a:t> سنقوم الآن بنشاط يمكنكم من خلاله التفكير في النصائح التي يمكن أن تقدموها لدمج غاية 7-1-7 في مسار العمل.</a:t>
            </a:r>
          </a:p>
          <a:p>
            <a:endParaRPr lang="en-US" dirty="0"/>
          </a:p>
          <a:p>
            <a:r>
              <a:rPr lang="ar-001" i="1">
                <a:latin typeface="Arial"/>
                <a:cs typeface="Arial"/>
              </a:rPr>
              <a:t> [ملاحظة للمنسق: قسّم المشاركين إلى مجموعات من 6-8 أفراد، مع تزويد كل مجموعة بلوحة عرض وأقلام تلوين.]</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240422556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t> [ملاحظة للمنسق: تفترض الملاحظات هنا أن المشاركين أكملوا تمرين تحديد النظم القائمة. وإلا، فعدِّل الملاحظات وفقًا لذلك].</a:t>
            </a:r>
          </a:p>
          <a:p>
            <a:endParaRPr lang="en-US" dirty="0"/>
          </a:p>
          <a:p>
            <a:r>
              <a:rPr lang="ar-001"/>
              <a:t> الآن وقد انضممتم إلى مجموعاتكم، فلنبدأ. لقد حددتم بالفعل النظم القائمة، مما سيساعدكم خلال هذا التمرين.</a:t>
            </a:r>
          </a:p>
          <a:p>
            <a:endParaRPr lang="en-US" dirty="0"/>
          </a:p>
          <a:p>
            <a:r>
              <a:rPr lang="ar-001"/>
              <a:t> أولاً، فكروا جيدًا في المجالات المختلفة للدمج في مسار العمل. فكر في هذه المجالات في سياق مكان عملك الحالي وكذلك في سياق دمج 7-1-7.  في بعض أو كل هذه المجالات، ما النصائح التي يمكن تقديمها عند بدء بلدك/ولايتك القضائية دمج 7-1-7؟ على لوحة العرض الخاصة بكم، اكتبوا كيف يمكن دمج 7-1-7 في المجالات التي اخترتم التركيز عليها.</a:t>
            </a:r>
          </a:p>
          <a:p>
            <a:endParaRPr lang="en-US" dirty="0"/>
          </a:p>
          <a:p>
            <a:r>
              <a:rPr lang="ar-001"/>
              <a:t> على سبيل المثال، فكروا في أنظمة أو منصات جمع البيانات المستخدمة في حالات تفشي الأمراض في مكان عملكم، وما الذي سيكون مطلوبًا لدمج غاية 7-1-7؟ لديكم فقط 15 دقيقة لهذا النشاط – لذا حاولوا تغطية أكبر عدد ممكن من المجالات السبعة، ولا تقلقوا إذا لم تتمكنوا من إنهائها كلها. يمكنكم اختيار أي ترتيب تريدونه – لا يلزم أن تبدأوا بجمع البيانات أو أن تنتهوا بالتخطيط. اكتبوا أفكاركم على لوحة العرض الخاصة بكم.</a:t>
            </a:r>
          </a:p>
          <a:p>
            <a:endParaRPr lang="en-US" dirty="0"/>
          </a:p>
          <a:p>
            <a:r>
              <a:rPr lang="ar-001"/>
              <a:t> على الجانب الأيسر من هذه الشريحة، أدرجنا قائمة بمجالات الدمج في مسار العمل السبعة التي يجب مراعاتها.</a:t>
            </a:r>
          </a:p>
          <a:p>
            <a:r>
              <a:rPr lang="ar-001"/>
              <a:t> </a:t>
            </a:r>
            <a:br>
              <a:rPr lang="ar-001"/>
            </a:br>
            <a:r>
              <a:rPr lang="ar-001"/>
              <a:t>بعد انتهاء الـ 15 دقيقة، سيكون لديكم 10 دقائق للتجول والنظر في لوحات العرض الخاصة بالمجموعات الأخرى لمعرفة ما توصلوا إليه.</a:t>
            </a:r>
          </a:p>
          <a:p>
            <a:endParaRPr lang="en-US" dirty="0"/>
          </a:p>
          <a:p>
            <a:r>
              <a:rPr lang="ar-001">
                <a:latin typeface="Arial"/>
                <a:cs typeface="Arial"/>
              </a:rPr>
              <a:t> فلنبدأ!</a:t>
            </a:r>
          </a:p>
          <a:p>
            <a:endParaRPr lang="en-US" dirty="0">
              <a:latin typeface="Calibri"/>
              <a:cs typeface="Calibri"/>
            </a:endParaRPr>
          </a:p>
          <a:p>
            <a:endParaRPr lang="en-US" dirty="0">
              <a:latin typeface="Calibri"/>
              <a:cs typeface="Calibri"/>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415277362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E72D4-51DE-DFA6-3336-8CC91CBF99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0F186-5910-B3C2-B62B-1DE7A4D1A0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55CAC5-DE84-65FC-3B11-69B567C63F9F}"/>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b="0" i="1" u="none" strike="noStrike">
                <a:solidFill>
                  <a:srgbClr val="000000"/>
                </a:solidFill>
                <a:effectLst/>
                <a:latin typeface="Arial"/>
                <a:cs typeface="Arial"/>
              </a:rPr>
              <a:t>[ملاحظة للمنسق: إذا توافر وقت لمدة </a:t>
            </a:r>
            <a:r>
              <a:rPr lang="ar-001" i="1">
                <a:solidFill>
                  <a:srgbClr val="000000"/>
                </a:solidFill>
                <a:latin typeface="Arial"/>
                <a:cs typeface="Arial"/>
              </a:rPr>
              <a:t>5 دقائق</a:t>
            </a:r>
            <a:r>
              <a:rPr lang="ar-001" b="0" i="1" u="none" strike="noStrike">
                <a:solidFill>
                  <a:srgbClr val="000000"/>
                </a:solidFill>
                <a:effectLst/>
                <a:latin typeface="Arial"/>
                <a:cs typeface="Arial"/>
              </a:rPr>
              <a:t> لنقاش ختامي، فكر في استخدام الأسئلة المدرجة هنا كمحفزات للنقاش.]</a:t>
            </a:r>
          </a:p>
        </p:txBody>
      </p:sp>
      <p:sp>
        <p:nvSpPr>
          <p:cNvPr id="4" name="Slide Number Placeholder 3">
            <a:extLst>
              <a:ext uri="{FF2B5EF4-FFF2-40B4-BE49-F238E27FC236}">
                <a16:creationId xmlns:a16="http://schemas.microsoft.com/office/drawing/2014/main" id="{B0B1C8FC-0F33-91B1-4410-21EB0B1C9A93}"/>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0680451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4FC55-6882-3417-0325-55B9958A5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6455A9-CCF7-EEA1-880D-D53309A8FE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43B7F3-6329-C3AC-EE6B-50845074E195}"/>
              </a:ext>
            </a:extLst>
          </p:cNvPr>
          <p:cNvSpPr>
            <a:spLocks noGrp="1"/>
          </p:cNvSpPr>
          <p:nvPr>
            <p:ph type="body" idx="1"/>
          </p:nvPr>
        </p:nvSpPr>
        <p:spPr/>
        <p:txBody>
          <a:bodyPr/>
          <a:lstStyle/>
          <a:p>
            <a:r>
              <a:rPr lang="ar-001">
                <a:latin typeface="Arial"/>
                <a:cs typeface="Arial"/>
              </a:rPr>
              <a:t>سنأخذ استراحة لمدة 15 دقيقة الآن.</a:t>
            </a:r>
          </a:p>
          <a:p>
            <a:endParaRPr lang="en-US" dirty="0">
              <a:latin typeface="Arial"/>
              <a:cs typeface="Arial"/>
            </a:endParaRPr>
          </a:p>
          <a:p>
            <a:r>
              <a:rPr lang="ar-001">
                <a:latin typeface="Arial"/>
                <a:cs typeface="Arial"/>
              </a:rPr>
              <a:t> يرجى إضافة أي أسئلة لديكم بشأن نهج 7-1-7 إلى لوحة طرح الأفكار والأسئلة حتى نتمكن من مواصلة الإجابة عليها.  </a:t>
            </a:r>
          </a:p>
        </p:txBody>
      </p:sp>
      <p:sp>
        <p:nvSpPr>
          <p:cNvPr id="4" name="Slide Number Placeholder 3">
            <a:extLst>
              <a:ext uri="{FF2B5EF4-FFF2-40B4-BE49-F238E27FC236}">
                <a16:creationId xmlns:a16="http://schemas.microsoft.com/office/drawing/2014/main" id="{28F0B6F0-FEE1-805C-1A85-5B1DB9EA2B2A}"/>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861820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FD622-8AE9-9158-3234-9D4AC9085F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405141-C0DD-8F8C-C355-A6A0FEB1DD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7A9B3C-F52A-518C-5D49-73442DC754E6}"/>
              </a:ext>
            </a:extLst>
          </p:cNvPr>
          <p:cNvSpPr>
            <a:spLocks noGrp="1"/>
          </p:cNvSpPr>
          <p:nvPr>
            <p:ph type="body" idx="1"/>
          </p:nvPr>
        </p:nvSpPr>
        <p:spPr/>
        <p:txBody>
          <a:bodyPr/>
          <a:lstStyle/>
          <a:p>
            <a:r>
              <a:rPr lang="ar-001"/>
              <a:t>لنتحدث الآن عن تدريب الموظفين على 7-1-7.</a:t>
            </a: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ADA5A264-5849-1EC1-76F9-CD08322B1A3A}"/>
              </a:ext>
            </a:extLst>
          </p:cNvPr>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230251766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2A7E1-E6FA-BDDD-D049-A5186BC76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ECF5D-36C0-72A9-39BE-218AEDF22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494F2B-D7F1-2DE8-67D8-EFA936BBF280}"/>
              </a:ext>
            </a:extLst>
          </p:cNvPr>
          <p:cNvSpPr>
            <a:spLocks noGrp="1"/>
          </p:cNvSpPr>
          <p:nvPr>
            <p:ph type="body" idx="1"/>
          </p:nvPr>
        </p:nvSpPr>
        <p:spPr/>
        <p:txBody>
          <a:bodyPr/>
          <a:lstStyle/>
          <a:p>
            <a:pPr algn="just"/>
            <a:r>
              <a:rPr lang="ar-001">
                <a:latin typeface="Arial"/>
                <a:cs typeface="Arial"/>
              </a:rPr>
              <a:t>فهم نهج 7-1-7 وقيمته مفيد لمجموعة واسعة من أصحاب المصلحة، بينما تعتبر التدريبات المتعمقة حول اعتماد 7-1-7 واستخدامها أكثر إفادة للفرق الفنية والعاملين في الخطوط الأمامية. لذلك، يعتمد نوع تدريب 7-1-7 المطلوب على الجمهور المستهدف.</a:t>
            </a:r>
          </a:p>
          <a:p>
            <a:pPr algn="just"/>
            <a:endParaRPr lang="en-US" dirty="0">
              <a:cs typeface="Arial"/>
            </a:endParaRPr>
          </a:p>
          <a:p>
            <a:pPr algn="just"/>
            <a:r>
              <a:rPr lang="ar-001">
                <a:latin typeface="Arial"/>
                <a:cs typeface="Arial"/>
              </a:rPr>
              <a:t> [انقر]</a:t>
            </a:r>
          </a:p>
          <a:p>
            <a:pPr algn="just"/>
            <a:endParaRPr lang="en-US" dirty="0">
              <a:cs typeface="Arial"/>
            </a:endParaRPr>
          </a:p>
          <a:p>
            <a:pPr algn="just">
              <a:defRPr/>
            </a:pPr>
            <a:r>
              <a:rPr lang="ar-001">
                <a:latin typeface="Arial"/>
                <a:cs typeface="Arial"/>
              </a:rPr>
              <a:t>التعريف بغاية 7-1-7 مناسب لمجموعة واسعة من الجمهور، بما في ذلك المستويات العليا وفي مختلف القطاعات والمستويات.</a:t>
            </a:r>
          </a:p>
          <a:p>
            <a:pPr marL="0" marR="0" lvl="0" indent="0" algn="just" defTabSz="914400">
              <a:lnSpc>
                <a:spcPct val="100000"/>
              </a:lnSpc>
              <a:spcBef>
                <a:spcPts val="0"/>
              </a:spcBef>
              <a:spcAft>
                <a:spcPts val="0"/>
              </a:spcAft>
              <a:buClrTx/>
              <a:buSzTx/>
              <a:buFontTx/>
              <a:buNone/>
              <a:tabLst/>
              <a:defRPr/>
            </a:pPr>
            <a:endParaRPr lang="en-US" dirty="0">
              <a:solidFill>
                <a:srgbClr val="000000"/>
              </a:solidFill>
              <a:latin typeface="Arial"/>
              <a:cs typeface="Arial"/>
            </a:endParaRPr>
          </a:p>
          <a:p>
            <a:pPr algn="just"/>
            <a:r>
              <a:rPr lang="ar-001">
                <a:latin typeface="Arial"/>
                <a:cs typeface="Arial"/>
              </a:rPr>
              <a:t>[انقر]</a:t>
            </a:r>
          </a:p>
          <a:p>
            <a:pPr algn="just"/>
            <a:endParaRPr lang="en-US" b="1" dirty="0">
              <a:cs typeface="Arial"/>
            </a:endParaRPr>
          </a:p>
          <a:p>
            <a:pPr algn="just">
              <a:defRPr/>
            </a:pPr>
            <a:r>
              <a:rPr lang="ar-001" b="0">
                <a:latin typeface="Arial"/>
                <a:cs typeface="Arial"/>
              </a:rPr>
              <a:t>التدريب الفني التفصيلي على 7-1-7 – الذي يركز على استخدام 7-1-7 مع مسارات العمل </a:t>
            </a:r>
            <a:r>
              <a:rPr lang="ar-001">
                <a:latin typeface="Arial"/>
                <a:cs typeface="Arial"/>
              </a:rPr>
              <a:t>والأدوات ذات الصلة – مفيد للفرق الفنية والعاملين في الخطوط الأمامية. يُعد هذا التدريب مفيدًا أيضًا للموظفين الذين سيدربون الآخرين على غاية 7-1-7. وهذا الأمر مهم لضمان تدريب الموظفين عند تغير الكوادر، وكذلك للتوسع إلى مستويات أخرى مثل الفرق دون الوطنية.</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algn="just"/>
            <a:r>
              <a:rPr lang="ar-001">
                <a:latin typeface="Arial"/>
                <a:cs typeface="Arial"/>
              </a:rPr>
              <a:t>لقد أضافت بعض الدول تدريبات 7-1-7 إلى التدريبات القائمة بالفعل حول موضوعات مختلفة لكنها ذات صلة أو مرتبطة. وقد ساعد هذا في خفض التكاليف وربط 7-1-7 بالموضوعات الأخرى ذات الصلة.</a:t>
            </a:r>
          </a:p>
          <a:p>
            <a:pPr algn="just"/>
            <a:endParaRPr lang="en-US" dirty="0">
              <a:cs typeface="Arial"/>
            </a:endParaRPr>
          </a:p>
          <a:p>
            <a:pPr algn="just"/>
            <a:endParaRPr lang="en-US" dirty="0">
              <a:cs typeface="Arial"/>
            </a:endParaRPr>
          </a:p>
        </p:txBody>
      </p:sp>
      <p:sp>
        <p:nvSpPr>
          <p:cNvPr id="4" name="Slide Number Placeholder 3">
            <a:extLst>
              <a:ext uri="{FF2B5EF4-FFF2-40B4-BE49-F238E27FC236}">
                <a16:creationId xmlns:a16="http://schemas.microsoft.com/office/drawing/2014/main" id="{36176B8D-836E-B482-22A5-898E834A9808}"/>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854298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2A7E1-E6FA-BDDD-D049-A5186BC76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ECF5D-36C0-72A9-39BE-218AEDF22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494F2B-D7F1-2DE8-67D8-EFA936BBF280}"/>
              </a:ext>
            </a:extLst>
          </p:cNvPr>
          <p:cNvSpPr>
            <a:spLocks noGrp="1"/>
          </p:cNvSpPr>
          <p:nvPr>
            <p:ph type="body" idx="1"/>
          </p:nvPr>
        </p:nvSpPr>
        <p:spPr/>
        <p:txBody>
          <a:bodyPr/>
          <a:lstStyle/>
          <a:p>
            <a:pPr algn="just"/>
            <a:r>
              <a:rPr lang="ar-001">
                <a:latin typeface="Arial"/>
                <a:cs typeface="Arial"/>
              </a:rPr>
              <a:t>سأقدم مثالاً على أنواع التدريبات التي نفذتها جنوب السودان في أثناء اعتمادها 7-1-7.</a:t>
            </a:r>
          </a:p>
          <a:p>
            <a:pPr algn="just"/>
            <a:endParaRPr lang="en-US" dirty="0">
              <a:cs typeface="Arial"/>
            </a:endParaRPr>
          </a:p>
          <a:p>
            <a:pPr algn="just"/>
            <a:r>
              <a:rPr lang="ar-001">
                <a:latin typeface="Arial"/>
                <a:cs typeface="Arial"/>
              </a:rPr>
              <a:t> [انقر]</a:t>
            </a:r>
          </a:p>
          <a:p>
            <a:pPr algn="just"/>
            <a:endParaRPr lang="en-US" dirty="0">
              <a:cs typeface="Arial"/>
            </a:endParaRPr>
          </a:p>
          <a:p>
            <a:pPr algn="just">
              <a:defRPr/>
            </a:pPr>
            <a:r>
              <a:rPr lang="ar-001">
                <a:latin typeface="Arial"/>
                <a:cs typeface="Arial"/>
              </a:rPr>
              <a:t>بدأوا بدورة توجيهية للقيادات لمدة 3 أيام، ركزوا فيها على توعية قيادة الوزارات المختلفة والشركاء حول 7-1-7. وركز هذا التدريب بشكل كبير على الوزراء، والوكلاء، ومديري الإدارات في مختلف الوزارات. وقد ضم فريق تنسيق 7-1-7 هذا التدريب إلى جانب موضوعات أخرى متعلقة بالأمن الصحي والتخطيط – بما في ذلك قدرات الاستجابة الطارئة، ونهج </a:t>
            </a:r>
            <a:r>
              <a:rPr lang="en-US">
                <a:latin typeface="Arial"/>
                <a:cs typeface="Arial"/>
              </a:rPr>
              <a:t>One Health</a:t>
            </a:r>
            <a:r>
              <a:rPr lang="ar-001">
                <a:latin typeface="Arial"/>
                <a:cs typeface="Arial"/>
              </a:rPr>
              <a:t>، والتخطيط الوطني للأمن الصحي – مما ساعد على دمج 7-1-7 ضمن نطاق واسع من أعمال هذه الوزارات.</a:t>
            </a:r>
            <a:r>
              <a:rPr lang="ar-001">
                <a:solidFill>
                  <a:srgbClr val="394D56"/>
                </a:solidFill>
                <a:latin typeface="Arial"/>
                <a:cs typeface="Arial"/>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algn="just">
              <a:defRPr/>
            </a:pPr>
            <a:r>
              <a:rPr lang="ar-001"/>
              <a:t>[انقر]</a:t>
            </a:r>
          </a:p>
          <a:p>
            <a:pPr algn="just">
              <a:defRPr/>
            </a:pPr>
            <a:endParaRPr lang="en-US" dirty="0"/>
          </a:p>
          <a:p>
            <a:pPr algn="just">
              <a:defRPr/>
            </a:pPr>
            <a:r>
              <a:rPr lang="ar-001">
                <a:latin typeface="Arial"/>
                <a:cs typeface="Arial"/>
              </a:rPr>
              <a:t>بعد ذلك، أجروا دورة توجيهية لمدة 3 أيام للقيادة الفنية، شملت </a:t>
            </a:r>
            <a:r>
              <a:rPr lang="ar-001">
                <a:effectLst/>
                <a:latin typeface="Helvetica Neue"/>
              </a:rPr>
              <a:t>المدراء، ونقاط الاتصال في </a:t>
            </a:r>
            <a:r>
              <a:rPr lang="en-US">
                <a:effectLst/>
                <a:latin typeface="Helvetica Neue"/>
              </a:rPr>
              <a:t>One Health</a:t>
            </a:r>
            <a:r>
              <a:rPr lang="ar-001">
                <a:effectLst/>
                <a:latin typeface="Helvetica Neue"/>
              </a:rPr>
              <a:t>، ونقاط الاتصال لمركز العمليات الطارئة، وفرق الرصد والاستجابة المتكاملة للأمراض، وفرق الاستجابة السريعة، والمستشفيات العامة، وغيرهم.</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 [انقر]</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defRPr/>
            </a:pPr>
            <a:r>
              <a:rPr lang="ar-001">
                <a:effectLst/>
                <a:latin typeface="Helvetica Neue"/>
              </a:rPr>
              <a:t>وأخيرًا، أجروا أيضًا دورة تدريبية فنية لمدة سبعة أيام، </a:t>
            </a:r>
            <a:r>
              <a:rPr lang="ar-001"/>
              <a:t>موجهة للمسؤولين الفنيين المشاركين في الكشف وتقييم الاستجابة للتفشي. تضمن هذا التدريب تمرين محاكاة ميدانيًا وتطبيق 7-1-7 على حالات التفشي السابقة.</a:t>
            </a:r>
          </a:p>
          <a:p>
            <a:pPr marL="0" marR="0" lvl="0" indent="0" algn="l" defTabSz="914400">
              <a:lnSpc>
                <a:spcPct val="100000"/>
              </a:lnSpc>
              <a:spcBef>
                <a:spcPts val="0"/>
              </a:spcBef>
              <a:spcAft>
                <a:spcPts val="0"/>
              </a:spcAft>
              <a:buClrTx/>
              <a:buSzTx/>
              <a:buFontTx/>
              <a:buNone/>
              <a:tabLst/>
              <a:defRPr/>
            </a:pPr>
            <a:endParaRPr lang="en-US" dirty="0">
              <a:solidFill>
                <a:srgbClr val="000000"/>
              </a:solidFill>
              <a:effectLst/>
              <a:latin typeface="Helvetica Neue"/>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sz="1200">
                <a:effectLst/>
                <a:latin typeface="Helvetica Neue"/>
              </a:rPr>
              <a:t> هذا مثال واحد على كيفية قياد أحد البلدان بتدريب عدة مستويات من القيادات والكوادر الفنية في مجال الصحة العامة على 7-1-7 خلال بضعة أشهر.</a:t>
            </a:r>
          </a:p>
          <a:p>
            <a:pPr algn="just"/>
            <a:endParaRPr lang="en-US" dirty="0">
              <a:cs typeface="Arial"/>
            </a:endParaRPr>
          </a:p>
        </p:txBody>
      </p:sp>
      <p:sp>
        <p:nvSpPr>
          <p:cNvPr id="4" name="Slide Number Placeholder 3">
            <a:extLst>
              <a:ext uri="{FF2B5EF4-FFF2-40B4-BE49-F238E27FC236}">
                <a16:creationId xmlns:a16="http://schemas.microsoft.com/office/drawing/2014/main" id="{36176B8D-836E-B482-22A5-898E834A9808}"/>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108877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أعد تحالف 7-1-7 عدة حزم تدريبية لدعم البلدان والولايات القضائية التي تهدف إلى اعتماد غاية 7-1-7 واستخدامها.</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 [انقر]</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 يحتوي الموقع الإلكتروني لتحالف 7-1-7 على حزم تدريبية قابلة للتنزيل والتعديل، تتضمن إرشادات ومواد لعقد ورش عمل تدريبية حول 7-1-7، بما في ذلك جداول الأعمال والشرائح والأنشطة ونماذج الاستبيانات. وتتضمن </a:t>
            </a:r>
            <a:r>
              <a:rPr lang="ar-001">
                <a:latin typeface="Helvetica Neue"/>
              </a:rPr>
              <a:t>الحزم</a:t>
            </a:r>
            <a:r>
              <a:rPr lang="ar-001">
                <a:effectLst/>
                <a:latin typeface="Helvetica Neue"/>
              </a:rPr>
              <a:t> حزمة توجيهية تحتوي على مواد لورش عمل توجيهية لمدة نصف يوم ويوم كامل؛ ومواد تدريبية فنية لورشة عمل لمدة أربعة أيام تقدم شرحًا فنيًا معمقًا حول اعتماد غاية 7-1-7 واستخدامها، وحزمة تدريب المدربين لمساعدة منظمي ورش عمل 7-1-7. تتميز هذه البرامج التدريبية بتفاعليتها العالية، مع التركيز على التعلم النشط.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defRPr/>
            </a:pPr>
            <a:r>
              <a:rPr lang="ar-001">
                <a:effectLst/>
                <a:latin typeface="Helvetica Neue"/>
              </a:rPr>
              <a:t>وجدت البلدان أن حزمة التوجيه مفيدة لمجموعة واسعة من أصحاب المصلحة، بما في ذلك أصحاب المصلحة رفيعي المستوى. وتُعد حزمة التدريب الفني مفيدة للفرق الفنية التي ستعتمد 7-1-7 و/أو تستخدمها.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r>
              <a:rPr lang="ar-001">
                <a:latin typeface="Arial"/>
                <a:cs typeface="Arial"/>
              </a:rPr>
              <a:t>[انقر]</a:t>
            </a:r>
          </a:p>
          <a:p>
            <a:pPr algn="just"/>
            <a:endParaRPr lang="en-US" dirty="0">
              <a:cs typeface="Arial"/>
            </a:endParaRPr>
          </a:p>
          <a:p>
            <a:pPr algn="just"/>
            <a:r>
              <a:rPr lang="ar-001">
                <a:latin typeface="Arial"/>
                <a:cs typeface="Arial"/>
              </a:rPr>
              <a:t>تتألف الحزم التدريبية من وحداتٍ أقصر من العروض والأنشطة والمناقشات. وقد شاهدتم العديد من هذه الوحدات في هذا التدريب. ويمكن تعديل هذه الوحدات حسب الحاجة.</a:t>
            </a:r>
          </a:p>
          <a:p>
            <a:pPr algn="just"/>
            <a:endParaRPr lang="en-US" dirty="0">
              <a:cs typeface="Arial"/>
            </a:endParaRPr>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5876795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89DA1-EF66-1CA7-C20D-35B9AB2A6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F24179-F16E-400E-0366-E1702FEEE9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3B246C-248F-F28D-C917-C20A1F1958C7}"/>
              </a:ext>
            </a:extLst>
          </p:cNvPr>
          <p:cNvSpPr>
            <a:spLocks noGrp="1"/>
          </p:cNvSpPr>
          <p:nvPr>
            <p:ph type="body" idx="1"/>
          </p:nvPr>
        </p:nvSpPr>
        <p:spPr/>
        <p:txBody>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كما قام تحالف 7-1-7 بإعداد دورات تعليمية إلكترونية للتعريف بغاية 7-1-7، واعتمادها، واستخدامها</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defRPr/>
            </a:pPr>
            <a:r>
              <a:rPr lang="ar-001">
                <a:effectLst/>
                <a:latin typeface="Helvetica Neue"/>
              </a:rPr>
              <a:t> تتوفر هذه الدورات </a:t>
            </a:r>
            <a:r>
              <a:rPr lang="ar-001">
                <a:latin typeface="Helvetica Neue"/>
              </a:rPr>
              <a:t>على منصة التدريب </a:t>
            </a:r>
            <a:r>
              <a:rPr lang="ar-001">
                <a:effectLst/>
                <a:latin typeface="Helvetica Neue"/>
              </a:rPr>
              <a:t>الإلكترونية </a:t>
            </a:r>
            <a:r>
              <a:rPr lang="ar-001">
                <a:latin typeface="Helvetica Neue"/>
              </a:rPr>
              <a:t>ومرتبطة </a:t>
            </a:r>
            <a:r>
              <a:rPr lang="ar-001">
                <a:latin typeface="Arial"/>
                <a:cs typeface="Arial"/>
              </a:rPr>
              <a:t>بالموقع الإلكتروني لتحالف 7-1-7</a:t>
            </a:r>
            <a:r>
              <a:rPr lang="ar-001">
                <a:latin typeface="Helvetica Neue"/>
              </a:rPr>
              <a:t> </a:t>
            </a:r>
            <a:r>
              <a:rPr lang="ar-001">
                <a:effectLst/>
                <a:latin typeface="Helvetica Neue"/>
              </a:rPr>
              <a:t>ابتداءً من صيف </a:t>
            </a:r>
            <a:r>
              <a:rPr lang="ar-001">
                <a:latin typeface="Helvetica Neue"/>
              </a:rPr>
              <a:t>2025</a:t>
            </a:r>
            <a:r>
              <a:rPr lang="ar-001">
                <a:effectLst/>
                <a:latin typeface="Helvetica Neue"/>
              </a:rPr>
              <a:t>. تتيح هذه الدورات </a:t>
            </a:r>
            <a:r>
              <a:rPr lang="ar-001">
                <a:latin typeface="Helvetica Neue"/>
              </a:rPr>
              <a:t>للمستخدمين الأفراد</a:t>
            </a:r>
            <a:r>
              <a:rPr lang="ar-001">
                <a:effectLst/>
                <a:latin typeface="Helvetica Neue"/>
              </a:rPr>
              <a:t> التدريب على 7-1-7 </a:t>
            </a:r>
            <a:r>
              <a:rPr lang="ar-001">
                <a:latin typeface="Helvetica Neue"/>
              </a:rPr>
              <a:t>بسرعتهم الخاصة ومن خلال</a:t>
            </a:r>
            <a:r>
              <a:rPr lang="ar-001">
                <a:effectLst/>
                <a:latin typeface="Helvetica Neue"/>
              </a:rPr>
              <a:t> وحدات تفاعلية </a:t>
            </a:r>
            <a:r>
              <a:rPr lang="ar-001">
                <a:latin typeface="Helvetica Neue"/>
              </a:rPr>
              <a:t>عبر الانترنت</a:t>
            </a:r>
            <a:r>
              <a:rPr lang="ar-001">
                <a:effectLst/>
                <a:latin typeface="Helvetica Neue"/>
              </a:rPr>
              <a:t>.</a:t>
            </a:r>
          </a:p>
          <a:p>
            <a:pPr algn="just"/>
            <a:endParaRPr lang="en-US" dirty="0">
              <a:cs typeface="Arial"/>
            </a:endParaRPr>
          </a:p>
        </p:txBody>
      </p:sp>
      <p:sp>
        <p:nvSpPr>
          <p:cNvPr id="4" name="Slide Number Placeholder 3">
            <a:extLst>
              <a:ext uri="{FF2B5EF4-FFF2-40B4-BE49-F238E27FC236}">
                <a16:creationId xmlns:a16="http://schemas.microsoft.com/office/drawing/2014/main" id="{A67B7D44-6FE4-0A25-DCD9-0F26D4B556FD}"/>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577794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32BBB-CCA4-CB1C-7235-305BA782B3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4ACAB8-E8E4-C10D-F914-EB254B456D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69803C-ABB0-C96A-B6E3-61F4618E45B0}"/>
              </a:ext>
            </a:extLst>
          </p:cNvPr>
          <p:cNvSpPr>
            <a:spLocks noGrp="1"/>
          </p:cNvSpPr>
          <p:nvPr>
            <p:ph type="body" idx="1"/>
          </p:nvPr>
        </p:nvSpPr>
        <p:spPr/>
        <p:txBody>
          <a:bodyPr/>
          <a:lstStyle/>
          <a:p>
            <a:r>
              <a:rPr lang="ar-001"/>
              <a:t>وأخيرًا، دعونا نناقش تجربة استخدام 7-1-7.</a:t>
            </a:r>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F2B4B411-85F9-6DAA-7B7A-CC2E2F1277F5}"/>
              </a:ext>
            </a:extLst>
          </p:cNvPr>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2338175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CDF9-248F-4017-501F-CE6C5DE08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D3CB5-5FA0-12C7-CE4C-77E4D3EE6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F66A6-1CC5-83D0-2983-FF05C2B89155}"/>
              </a:ext>
            </a:extLst>
          </p:cNvPr>
          <p:cNvSpPr>
            <a:spLocks noGrp="1"/>
          </p:cNvSpPr>
          <p:nvPr>
            <p:ph type="body" idx="1"/>
          </p:nvPr>
        </p:nvSpPr>
        <p:spPr/>
        <p:txBody>
          <a:bodyPr/>
          <a:lstStyle/>
          <a:p>
            <a:pPr>
              <a:defRPr/>
            </a:pPr>
            <a:r>
              <a:rPr lang="ar-001" i="1">
                <a:latin typeface="Arial"/>
                <a:cs typeface="Arial"/>
              </a:rPr>
              <a:t>[ملاحظة للمنسق: لا تعرض هذه الأسئلة إلا إذا كان هناك وقت متبقٍ بعد الإجابة عن أسئلة اللوحة. إذا كانت أي من هذه الأسئلة مكررة من أسئلة اللوحة، فتخطاها.]</a:t>
            </a:r>
          </a:p>
          <a:p>
            <a:pPr>
              <a:defRPr/>
            </a:pPr>
            <a:endParaRPr lang="en-US" dirty="0">
              <a:latin typeface="Calibri"/>
              <a:ea typeface="Calibri"/>
              <a:cs typeface="Calibri"/>
            </a:endParaRPr>
          </a:p>
          <a:p>
            <a:pPr>
              <a:defRPr/>
            </a:pPr>
            <a:r>
              <a:rPr lang="ar-001" b="0">
                <a:latin typeface="Arial"/>
                <a:ea typeface="Calibri"/>
                <a:cs typeface="Arial"/>
              </a:rPr>
              <a:t>دعونا نستعرض بعض الأسئلة الشائعة التي طُرحت في ورش عمل 7-1-7 السابقة.</a:t>
            </a:r>
          </a:p>
          <a:p>
            <a:pPr>
              <a:defRPr/>
            </a:pPr>
            <a:endParaRPr lang="en-US" dirty="0">
              <a:latin typeface="Arial"/>
              <a:ea typeface="Calibri"/>
              <a:cs typeface="Arial"/>
            </a:endParaRPr>
          </a:p>
          <a:p>
            <a:pPr>
              <a:defRPr/>
            </a:pPr>
            <a:r>
              <a:rPr lang="ar-001">
                <a:latin typeface="Arial"/>
                <a:ea typeface="Calibri"/>
                <a:cs typeface="Arial"/>
              </a:rPr>
              <a:t> [انقر]</a:t>
            </a:r>
          </a:p>
          <a:p>
            <a:pPr>
              <a:defRPr/>
            </a:pPr>
            <a:endParaRPr lang="en-US" b="1"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1">
                <a:latin typeface="Arial"/>
                <a:cs typeface="Arial"/>
              </a:rPr>
              <a:t> أولاً، </a:t>
            </a:r>
            <a:r>
              <a:rPr lang="ar-001" b="1">
                <a:solidFill>
                  <a:srgbClr val="000000"/>
                </a:solidFill>
              </a:rPr>
              <a:t>كيف تختلف غاية 7-1-7 عن استعراض الإجراء اللاحق (</a:t>
            </a:r>
            <a:r>
              <a:rPr lang="en-US" b="1">
                <a:solidFill>
                  <a:srgbClr val="000000"/>
                </a:solidFill>
              </a:rPr>
              <a:t>AAR</a:t>
            </a:r>
            <a:r>
              <a:rPr lang="ar-001" b="1">
                <a:solidFill>
                  <a:srgbClr val="000000"/>
                </a:solidFill>
              </a:rPr>
              <a:t>)؟</a:t>
            </a:r>
          </a:p>
          <a:p>
            <a:pPr>
              <a:defRPr/>
            </a:pPr>
            <a:endParaRPr lang="en-US" dirty="0">
              <a:latin typeface="Arial"/>
              <a:cs typeface="Arial"/>
            </a:endParaRPr>
          </a:p>
          <a:p>
            <a:r>
              <a:rPr lang="ar-001">
                <a:solidFill>
                  <a:srgbClr val="29373D"/>
                </a:solidFill>
              </a:rPr>
              <a:t>[الإجابة] إن استعراض الإجراءات المبكرة (</a:t>
            </a:r>
            <a:r>
              <a:rPr lang="en-US">
                <a:solidFill>
                  <a:srgbClr val="29373D"/>
                </a:solidFill>
              </a:rPr>
              <a:t>EAR</a:t>
            </a:r>
            <a:r>
              <a:rPr lang="ar-001">
                <a:solidFill>
                  <a:srgbClr val="29373D"/>
                </a:solidFill>
              </a:rPr>
              <a:t>)، الذي يستند إلى غاية 7-1-7، يتشابه مع استعراض الإجراءات اللاحق (</a:t>
            </a:r>
            <a:r>
              <a:rPr lang="en-US">
                <a:solidFill>
                  <a:srgbClr val="29373D"/>
                </a:solidFill>
              </a:rPr>
              <a:t>AAR</a:t>
            </a:r>
            <a:r>
              <a:rPr lang="ar-001">
                <a:solidFill>
                  <a:srgbClr val="29373D"/>
                </a:solidFill>
              </a:rPr>
              <a:t>) من حيث إن كلاهما يركز على تحسين الأداء من خلال السعي لمعرفة ما الذي نجح وما الذي لم ينجح في أثناء تفشي المرض وما يمكن تحسينه مستقبلاً. تركز كل من استعراضات الإجراءات المبكرة وغاية 7-1-7 على الاكتشاف والإبلاغ وإجراءات الاستجابة خلال المرحلة المبكرة من تفشي المرض. ويمكن استخدامها للتقييم الفوري واللحظي لكل من الأحداث الصغيرة والكبيرة، في حين أن استعراضات الإجراءات اللاحقة عادة ما يتم إجراؤها فقط للأحداث الكبيرة وبعد انتهاء الحدث.</a:t>
            </a:r>
          </a:p>
          <a:p>
            <a:endParaRPr lang="en-US" dirty="0">
              <a:solidFill>
                <a:srgbClr val="29373D"/>
              </a:solidFill>
            </a:endParaRPr>
          </a:p>
          <a:p>
            <a:r>
              <a:rPr lang="ar-001">
                <a:solidFill>
                  <a:srgbClr val="29373D"/>
                </a:solidFill>
              </a:rPr>
              <a:t>إن غاية 7-1-7 واستعراضات الإجراءات اللاحقة مكملان لبعضهما بعضًا ويمكن تنفيذهما في الحدث نفسه.يمكن استخدام نتائج 7-1-7 لإثراء مناقشات استعراض الإجراءات اللاحق حول المرحلة المبكرة من الحدث.تتضمن توجيهات منظمة الصحة العالمية لتنفيذ استعراض الإجراءات اللاحق في البلدان مقاييس التوقيت التي استندت إليها غاية 7-1-7. والأهم من ذلك، ينبغي إدراج التوصيات الصادرة عن كلا النوعين من استعراضات الأداء في التخطيط الوطني لتحديد أولويات الإجراءات التصحيحية والتعجيل بتنفيذها.</a:t>
            </a:r>
          </a:p>
          <a:p>
            <a:endParaRPr lang="en-US" dirty="0">
              <a:solidFill>
                <a:srgbClr val="29373D"/>
              </a:solidFill>
            </a:endParaRPr>
          </a:p>
          <a:p>
            <a:r>
              <a:rPr lang="ar-001">
                <a:solidFill>
                  <a:srgbClr val="29373D"/>
                </a:solidFill>
                <a:latin typeface="Arial"/>
                <a:cs typeface="Arial"/>
              </a:rPr>
              <a:t>يؤدي استخدام غاية 7-1-7 إلى تحسين توثيق الأحداث التي أدت إلى تفشي المرض على نطاق أوسع. ويساعد ذلك في الرصد المبكر للعوائق التي تحول دون الرصد والإبلاغ والاستجابة في الأحداث التي أدت إلى حالة طوارئ واسعة النطاق تتطلب استعراض الإجراءات اللاحق. تسمح مقاييس الأداء الخاصة بغاية 7-1-7 بتحديد أولويات أنواع معينة من العوائق والإجراءات لمناقشتها في أثناء استعراض الإجراءات اللاحق ودمجها لاحقًا في خطة المتابعة.</a:t>
            </a:r>
          </a:p>
          <a:p>
            <a:pPr>
              <a:defRPr/>
            </a:pPr>
            <a:endParaRPr lang="en-US" dirty="0">
              <a:ea typeface="Calibri"/>
              <a:cs typeface="Arial" panose="020B0604020202020204" pitchFamily="34" charset="0"/>
            </a:endParaRPr>
          </a:p>
          <a:p>
            <a:pPr>
              <a:defRPr/>
            </a:pPr>
            <a:r>
              <a:rPr lang="ar-001">
                <a:latin typeface="Arial"/>
                <a:cs typeface="Arial"/>
              </a:rPr>
              <a:t>[انقر]</a:t>
            </a:r>
          </a:p>
          <a:p>
            <a:pPr>
              <a:defRPr/>
            </a:pPr>
            <a:endParaRPr lang="en-US" dirty="0">
              <a:latin typeface="Calibri"/>
              <a:ea typeface="Calibri"/>
              <a:cs typeface="Calibri"/>
            </a:endParaRPr>
          </a:p>
          <a:p>
            <a:pPr>
              <a:defRPr/>
            </a:pPr>
            <a:r>
              <a:rPr lang="ar-001" b="1">
                <a:solidFill>
                  <a:srgbClr val="000000"/>
                </a:solidFill>
                <a:latin typeface="Arial"/>
                <a:cs typeface="Arial"/>
              </a:rPr>
              <a:t> التالي، </a:t>
            </a:r>
            <a:r>
              <a:rPr lang="ar-001" b="1">
                <a:effectLst/>
                <a:latin typeface="Helvetica Neue"/>
                <a:cs typeface="Arial"/>
              </a:rPr>
              <a:t>إذا قام فريق الاستجابة السريعة بجمع معلومات الخطوط الزمنية</a:t>
            </a:r>
            <a:r>
              <a:rPr lang="ar-001" b="1">
                <a:effectLst/>
                <a:latin typeface="Helvetica Neue"/>
              </a:rPr>
              <a:t> في بداية تفشي المرض، ولكن انتهى تفشي المرض بعد عدة أشهر، فأي تاريخ يجب استخدامه بوصفه التاريخ الفعلي لاكتمال الاستجابة المبكرة؟  </a:t>
            </a:r>
          </a:p>
          <a:p>
            <a:pPr marL="0" indent="0">
              <a:buNone/>
            </a:pPr>
            <a:endParaRPr lang="en-US" dirty="0">
              <a:solidFill>
                <a:srgbClr val="000000"/>
              </a:solidFill>
              <a:latin typeface="Arial"/>
              <a:cs typeface="Arial"/>
            </a:endParaRPr>
          </a:p>
          <a:p>
            <a:r>
              <a:rPr lang="ar-001">
                <a:solidFill>
                  <a:srgbClr val="000000"/>
                </a:solidFill>
                <a:latin typeface="Arial"/>
                <a:cs typeface="Arial"/>
              </a:rPr>
              <a:t>[الإجابة] سيكون التاريخ هو تاريخ اكتمال آخر إجراءات الاستجابة المبكرة 7-1-7 في المرحلة المبكرة من تفشي المرض. صُمم نهج استعراض الإجراءات المبكرة وغاية 7-1-7 بقصد التركيز على تحسين مجموعة الأنظمة الفرعية المطلوبة لرصد حدث مرتبط بالصحة العامة وبدء استجابة مبكرة فعالة له. بالنسبة للأحداث الأكبر التي تتطلب استجابة مستدامة، فإن أفضل الممارسات هي تنفيذ استعراض الإجراءات المبكرة، الذي يستند إلى غاية 7-1-7، في الوقت الفعلي بعد وقت قصير من الإبلاغ. ويمكن بعد ذلك الاسترشاد بالنتائج المستخلصة في المناقشات حول الرصد والإبلاغ والاستجابة المبكرة خلال الاستعراضات اللاحقة، بما في ذلك استعراضات الإجراءات المرحلية و/أو استعراضات الإجراءات اللاحقة. </a:t>
            </a:r>
          </a:p>
          <a:p>
            <a:endParaRPr lang="en-US" b="0" i="0" dirty="0">
              <a:solidFill>
                <a:srgbClr val="29373D"/>
              </a:solidFill>
              <a:effectLst/>
              <a:latin typeface="InterVariable"/>
              <a:cs typeface="Arial"/>
            </a:endParaRPr>
          </a:p>
          <a:p>
            <a:r>
              <a:rPr lang="ar-001" b="0" i="0">
                <a:solidFill>
                  <a:srgbClr val="29373D"/>
                </a:solidFill>
                <a:effectLst/>
                <a:latin typeface="InterVariable"/>
                <a:cs typeface="Arial"/>
              </a:rPr>
              <a:t>[انقر]</a:t>
            </a:r>
          </a:p>
          <a:p>
            <a:endParaRPr lang="en-US" b="0" i="0" dirty="0">
              <a:solidFill>
                <a:srgbClr val="29373D"/>
              </a:solidFill>
              <a:effectLst/>
              <a:latin typeface="InterVariable"/>
              <a:cs typeface="Arial"/>
            </a:endParaRPr>
          </a:p>
          <a:p>
            <a:pPr>
              <a:defRPr/>
            </a:pPr>
            <a:r>
              <a:rPr lang="ar-001" b="1">
                <a:solidFill>
                  <a:srgbClr val="29373D"/>
                </a:solidFill>
                <a:latin typeface="Helvetica Neue"/>
                <a:cs typeface="Arial"/>
              </a:rPr>
              <a:t>أخيرًا، </a:t>
            </a:r>
            <a:r>
              <a:rPr lang="ar-001" b="1">
                <a:latin typeface="Helvetica Neue"/>
                <a:cs typeface="Arial"/>
              </a:rPr>
              <a:t>ما </a:t>
            </a:r>
            <a:r>
              <a:rPr lang="ar-001" b="1">
                <a:effectLst/>
                <a:latin typeface="Helvetica Neue"/>
              </a:rPr>
              <a:t>ينبغي لك فعله إذا كانت تواريخ بعض إجراءات الاستجابة الفعالة غير معروفة؟</a:t>
            </a:r>
          </a:p>
          <a:p>
            <a:endParaRPr lang="en-US" dirty="0">
              <a:cs typeface="Arial"/>
            </a:endParaRPr>
          </a:p>
          <a:p>
            <a:r>
              <a:rPr lang="ar-001">
                <a:latin typeface="Arial"/>
                <a:cs typeface="Arial"/>
              </a:rPr>
              <a:t>[الإجابة]</a:t>
            </a:r>
            <a:r>
              <a:rPr lang="ar-001"/>
              <a:t> كلما أمكن، ينبغي أن تستند تقديرات وقت تطبيق الإجراءات إلى البيانات المتاحة. إذا لم تتوفر أي تقديرات، ينبغي اعتبار الاستجابة المبكرة مكتملة في آخر تاريخ معروف اكتمل فيه إجراء الاستجابة المبكرة. ولكن، سيكون من المهم في الوثائق والعروض التقديمية الخاصة بالحدث توثيق عدم إمكانية تحديد تاريخ، وذلك من أجل تعزيز النقاش حول كيفية تحسين عملية جمع البيانات.  </a:t>
            </a:r>
            <a:r>
              <a:rPr lang="ar-001">
                <a:latin typeface="Arial"/>
                <a:cs typeface="Arial"/>
              </a:rPr>
              <a:t> </a:t>
            </a:r>
          </a:p>
          <a:p>
            <a:pPr algn="r"/>
            <a:br>
              <a:rPr lang="ar-001" b="1">
                <a:effectLst/>
              </a:rPr>
            </a:br>
            <a:endParaRPr lang="ar-001" b="1">
              <a:effectLst/>
            </a:endParaRPr>
          </a:p>
          <a:p>
            <a:endParaRPr lang="en-US" dirty="0">
              <a:cs typeface="Arial"/>
            </a:endParaRPr>
          </a:p>
          <a:p>
            <a:pPr>
              <a:defRPr/>
            </a:pPr>
            <a:br>
              <a:rPr lang="ar-001"/>
            </a:br>
            <a:endParaRPr lang="ar-001"/>
          </a:p>
        </p:txBody>
      </p:sp>
      <p:sp>
        <p:nvSpPr>
          <p:cNvPr id="4" name="Slide Number Placeholder 3">
            <a:extLst>
              <a:ext uri="{FF2B5EF4-FFF2-40B4-BE49-F238E27FC236}">
                <a16:creationId xmlns:a16="http://schemas.microsoft.com/office/drawing/2014/main" id="{3294F0A6-35D8-07EE-4DAE-001B71BFB09E}"/>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247111235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C9D05-5B61-CB38-C68C-0CE4CEAEC1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05E040-9D06-FE01-1F34-3C2942EC1E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0CD0EA-7C1C-A701-68B9-E46178C72546}"/>
              </a:ext>
            </a:extLst>
          </p:cNvPr>
          <p:cNvSpPr>
            <a:spLocks noGrp="1"/>
          </p:cNvSpPr>
          <p:nvPr>
            <p:ph type="body" idx="1"/>
          </p:nvPr>
        </p:nvSpPr>
        <p:spPr/>
        <p:txBody>
          <a:bodyPr/>
          <a:lstStyle/>
          <a:p>
            <a:r>
              <a:rPr lang="ar-001">
                <a:effectLst/>
                <a:latin typeface="Helvetica Neue"/>
              </a:rPr>
              <a:t>وجدت العديد من البلدان والولايات القضائية التي تستخدم غاية 7-1-7 أنه من المفيد تجربتها على عدد قليل من حالات التفشي.</a:t>
            </a:r>
          </a:p>
          <a:p>
            <a:endParaRPr lang="en-US" dirty="0">
              <a:effectLst/>
              <a:latin typeface="Helvetica Neue" panose="02000503000000020004" pitchFamily="2" charset="0"/>
            </a:endParaRPr>
          </a:p>
          <a:p>
            <a:r>
              <a:rPr lang="ar-001">
                <a:effectLst/>
                <a:latin typeface="Helvetica Neue"/>
              </a:rPr>
              <a:t> [انقر]</a:t>
            </a:r>
          </a:p>
          <a:p>
            <a:endParaRPr lang="en-US" dirty="0">
              <a:effectLst/>
              <a:latin typeface="Helvetica Neue" panose="02000503000000020004" pitchFamily="2" charset="0"/>
            </a:endParaRPr>
          </a:p>
          <a:p>
            <a:r>
              <a:rPr lang="ar-001">
                <a:effectLst/>
                <a:latin typeface="Helvetica Neue"/>
              </a:rPr>
              <a:t>يساهم استخدام 7-1-7 التجريبي في "اختبار" الدمج في مسار العمل ويسمح بإجراء التعديلات حسب الحاجة. فعلى سبيل المثال، في أثناء تجريب 7-1-7، اكتشفت بعض البلدان ثغرات في جمع بيانات 7-1-7 ومشكلات في تدفق المعلومات إلى فريق تنسيق 7-1-7.</a:t>
            </a:r>
          </a:p>
          <a:p>
            <a:endParaRPr lang="en-US" dirty="0">
              <a:effectLst/>
              <a:latin typeface="Helvetica Neue" panose="02000503000000020004" pitchFamily="2" charset="0"/>
            </a:endParaRPr>
          </a:p>
          <a:p>
            <a:r>
              <a:rPr lang="ar-001">
                <a:effectLst/>
                <a:latin typeface="Helvetica Neue"/>
              </a:rPr>
              <a:t> [انقر]</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يُعد تجريب 7-1-7 تدريبًا عمليًا ممتازًا، خصوصًا للفرق الفنية التي ستتولى تنسيق الاستخدام وقيادة العديد من الأنشطة بشكل منتظم.</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[انقر]</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وكان أيضًا مفيدًا جدًا في الحصول على تأييد أصحاب المصلحة. فمن خلال عرض نتائج التجربة، استطاعت الفرق إظهار قوة وإمكانات غاية 7-1-7 بسرعة للقادة، وتمكنت من حشد الدعم للاستخدام المستقبلي.  </a:t>
            </a:r>
          </a:p>
          <a:p>
            <a:br>
              <a:rPr lang="ar-001">
                <a:effectLst/>
                <a:latin typeface="Helvetica Neue" panose="02000503000000020004" pitchFamily="2" charset="0"/>
              </a:rPr>
            </a:br>
            <a:r>
              <a:rPr lang="ar-001">
                <a:effectLst/>
                <a:latin typeface="Helvetica Neue"/>
              </a:rPr>
              <a:t>[انقر]</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وبفضل التوصل إلى بعض النتائج في وقت مبكر من العملية، مباشرة عند اكتمال الاعتماد، ساعد ذلك على بناء الزخم من خلال وجود إجراءات بالفعل تراها الجهات المعنية ضرورية للعمل عليها. </a:t>
            </a:r>
          </a:p>
          <a:p>
            <a:endParaRPr lang="en-US" dirty="0">
              <a:effectLst/>
              <a:latin typeface="Helvetica Neue" panose="02000503000000020004" pitchFamily="2" charset="0"/>
            </a:endParaRPr>
          </a:p>
          <a:p>
            <a:r>
              <a:rPr lang="ar-001">
                <a:effectLst/>
                <a:latin typeface="Helvetica Neue"/>
              </a:rPr>
              <a:t> </a:t>
            </a:r>
          </a:p>
          <a:p>
            <a:endParaRPr lang="en-US" dirty="0">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63690B0E-EADA-CFF8-469F-6415691B3EBB}"/>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5497171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006A1-5524-33CB-1395-3D73465CFD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239ED5-EA0C-9D86-732B-B434FF739C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C92744-43FA-0630-DBA4-4846A0A1DD67}"/>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يمكن إجراء الاستخدام التجريبي لغاية 7-1-7 من خلال استعراض الإجراءات المبكرة أو الاستعراض بأثر رجعي. كلا الطريقتين ذات قيمة وتقدمان رؤى مختلفة. فلنتحدث بإيجاز عن تجريب 7-1-7 بأثر رجعي.</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r>
              <a:rPr lang="ar-001">
                <a:effectLst/>
                <a:latin typeface="Helvetica Neue"/>
              </a:rPr>
              <a:t>إليكم مثالاً لاستعراض بأثر رجعي من مدينة ريسيفي في البرازيل. لقد أجروا استعراضًا بأثر رجعي لعدة تفشيات وقدموا النتائج إلى مجموعة واسعة من أصحاب المصلحة. وكان ذلك ناجحًا – إذ اتفق أصحاب المصلحة على إجراءات وشجعوا على استخدام 7-1-7 للأحداث الصحية العامة المستقبلية. وكان من الرائع وجود هذا الزخم المبكر مع قُرب بداية عملية الاعتماد.  </a:t>
            </a:r>
          </a:p>
          <a:p>
            <a:endParaRPr lang="en-US" dirty="0">
              <a:effectLst/>
              <a:latin typeface="Helvetica Neue" panose="02000503000000020004" pitchFamily="2" charset="0"/>
            </a:endParaRPr>
          </a:p>
          <a:p>
            <a:r>
              <a:rPr lang="ar-001">
                <a:effectLst/>
                <a:latin typeface="Helvetica Neue"/>
              </a:rPr>
              <a:t>[انقر]</a:t>
            </a:r>
          </a:p>
          <a:p>
            <a:endParaRPr lang="en-US" dirty="0">
              <a:effectLst/>
              <a:latin typeface="Helvetica Neue" panose="02000503000000020004" pitchFamily="2" charset="0"/>
            </a:endParaRPr>
          </a:p>
          <a:p>
            <a:r>
              <a:rPr lang="ar-001">
                <a:effectLst/>
                <a:latin typeface="Helvetica Neue"/>
              </a:rPr>
              <a:t>إذا أجريت استعراضًا بأثر رجعي كجزء من الاستخدام التجريبي، فاستخدم التفشيات الأخيرة ذات البيانات المكتملة جزئيًا. سجعل ذلك التحليل أسهل، لأن المعلومات ستكون أكثر اكتمالًا، ولأن استكمال المعلومات الناقصة سيكون أسهل في حالات التفشي الحديثة. والأهم من ذلك، سيضمن هذا أيضًا أن تكون العوائق والإجراءات ذات صلة وفي الوقت المناسب.</a:t>
            </a:r>
          </a:p>
          <a:p>
            <a:endParaRPr lang="en-US" dirty="0">
              <a:effectLst/>
              <a:latin typeface="Helvetica Neue" panose="02000503000000020004" pitchFamily="2" charset="0"/>
            </a:endParaRPr>
          </a:p>
          <a:p>
            <a:r>
              <a:rPr lang="ar-001">
                <a:effectLst/>
                <a:latin typeface="Helvetica Neue"/>
              </a:rPr>
              <a:t> [انقر]</a:t>
            </a:r>
          </a:p>
          <a:p>
            <a:endParaRPr lang="en-US" dirty="0">
              <a:effectLst/>
              <a:latin typeface="Helvetica Neue" panose="02000503000000020004" pitchFamily="2"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حتى في حالة تطبيق 7-1-7 على تفشٍ واحد أو عدد قليل من التفشيات الأخيرة – ويفضل أن تكون تلك التي حدثت في الأشهر القليلة الماضية – فسيساعدك ذلك على اختبار كيفية تطبيق 7-1-7 ويساعد على تحديد الثغرات في جمع البيانات القائمة، التي بدورها يمكن أن تُسهم في بعض الأعمال المتعلقة بالدمج في مسار العمل. هنا تكمن قيمة تجربة تطبيق 7-1-7 بأثر رجعي – فهي فرصة لتحديد المشكلات المنهجية أو الثغرات في جمع البيانات بحيث يمكن التحقيق فيها خلال مرحلة الاعتماد.</a:t>
            </a:r>
          </a:p>
          <a:p>
            <a:endParaRPr lang="en-US" dirty="0">
              <a:effectLst/>
              <a:latin typeface="Helvetica Neue" panose="02000503000000020004" pitchFamily="2" charset="0"/>
            </a:endParaRPr>
          </a:p>
          <a:p>
            <a:r>
              <a:rPr lang="ar-001">
                <a:effectLst/>
                <a:latin typeface="Helvetica Neue"/>
              </a:rPr>
              <a:t>[انقر]</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وأخيرًا، استخدم هذه التجربة لبناء الزخم والحصول على تأييد أصحاب المصلحة لاستعراض الإجراءات المبكرة، حتى يمكن في النهاية استخدام 7-1-7 في الوقت الفعلي.</a:t>
            </a:r>
          </a:p>
          <a:p>
            <a:endParaRPr lang="en-US" dirty="0">
              <a:cs typeface="Arial"/>
            </a:endParaRPr>
          </a:p>
          <a:p>
            <a:endParaRPr lang="en-US" dirty="0">
              <a:cs typeface="Arial"/>
            </a:endParaRPr>
          </a:p>
          <a:p>
            <a:endParaRPr lang="en-US" dirty="0">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45255D0A-44CE-92DD-FD94-EEEBEB01DBAB}"/>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036340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9EF97-CDE7-2909-2FDA-C03A6A52C4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614A08-F4A4-C214-572D-AF84DF36B8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A6B77A-B735-8313-CC1C-8768534BA0F1}"/>
              </a:ext>
            </a:extLst>
          </p:cNvPr>
          <p:cNvSpPr>
            <a:spLocks noGrp="1"/>
          </p:cNvSpPr>
          <p:nvPr>
            <p:ph type="body" idx="1"/>
          </p:nvPr>
        </p:nvSpPr>
        <p:spPr/>
        <p:txBody>
          <a:bodyPr/>
          <a:lstStyle/>
          <a:p>
            <a:r>
              <a:rPr lang="ar-001">
                <a:effectLst/>
                <a:latin typeface="Helvetica Neue"/>
              </a:rPr>
              <a:t> ما لا تسمح لك به الاستعراضات بأثر رجعي هو اختبار الدمج في مسار العمل لديك من أجل </a:t>
            </a:r>
            <a:r>
              <a:rPr lang="ar-001">
                <a:latin typeface="Helvetica Neue"/>
              </a:rPr>
              <a:t>الاستخدام الروتيني</a:t>
            </a:r>
            <a:r>
              <a:rPr lang="ar-001">
                <a:effectLst/>
                <a:latin typeface="Helvetica Neue"/>
              </a:rPr>
              <a:t> لغاية 7-1-7. ولكن، يمكن القيام بذلك من خلال استعراضات الإجراءات المبكرة، أو </a:t>
            </a:r>
            <a:r>
              <a:rPr lang="en-US">
                <a:effectLst/>
                <a:latin typeface="Helvetica Neue"/>
              </a:rPr>
              <a:t>EARs</a:t>
            </a:r>
            <a:r>
              <a:rPr lang="ar-001">
                <a:effectLst/>
                <a:latin typeface="Helvetica Neue"/>
              </a:rPr>
              <a:t>. وهي فعالة أيضًا في بناء الزخم والحصول على التأييد. </a:t>
            </a:r>
          </a:p>
          <a:p>
            <a:endParaRPr lang="en-US">
              <a:effectLst/>
              <a:latin typeface="Helvetica Neue" panose="02000503000000020004" pitchFamily="2" charset="0"/>
            </a:endParaRPr>
          </a:p>
          <a:p>
            <a:r>
              <a:rPr lang="ar-001">
                <a:effectLst/>
                <a:latin typeface="Helvetica Neue"/>
              </a:rPr>
              <a:t>[انقر]</a:t>
            </a:r>
          </a:p>
          <a:p>
            <a:endParaRPr lang="en-US">
              <a:effectLst/>
              <a:latin typeface="Helvetica Neue" panose="02000503000000020004" pitchFamily="2" charset="0"/>
            </a:endParaRPr>
          </a:p>
          <a:p>
            <a:r>
              <a:rPr lang="ar-001">
                <a:effectLst/>
                <a:latin typeface="Helvetica Neue"/>
              </a:rPr>
              <a:t> دعوني أشارك </a:t>
            </a:r>
            <a:r>
              <a:rPr lang="ar-001">
                <a:latin typeface="Arial"/>
                <a:cs typeface="Arial"/>
              </a:rPr>
              <a:t>استعراض الإجراءات المبكرة لتفشي الحمى الصفراء في جنوب السودان، الذي تم كجزء من الاستخدام التجريبيى. كان هذا أول استعراض أجروه للإجراءات المبكرة.</a:t>
            </a:r>
          </a:p>
        </p:txBody>
      </p:sp>
      <p:sp>
        <p:nvSpPr>
          <p:cNvPr id="4" name="Slide Number Placeholder 3">
            <a:extLst>
              <a:ext uri="{FF2B5EF4-FFF2-40B4-BE49-F238E27FC236}">
                <a16:creationId xmlns:a16="http://schemas.microsoft.com/office/drawing/2014/main" id="{0B8FA0BF-8DC7-6926-04F4-52CBD7CC3EA6}"/>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4186872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في ديسمبر 2023، تم إحضار شاب يبلغ من العمر 18 عامًا إلى منشأة صحية وكان يعاني من عدة أعراض. تم تشخيص إصابته بالتيفوئيد وبدأ العلاج، لكن العلاج لم يكن فعالاً.</a:t>
            </a:r>
          </a:p>
          <a:p>
            <a:endParaRPr lang="en-US" dirty="0"/>
          </a:p>
          <a:p>
            <a:r>
              <a:rPr lang="ar-001">
                <a:latin typeface="Arial"/>
                <a:cs typeface="Arial"/>
              </a:rPr>
              <a:t> وبعد أسبوع، تم تقييم حالته في منشأة صحية بعد أن ساءت حالته. واشتبهوا في إصابته بحمى نزفية فيروسية، فعزلوا المريض، وأخذوا عينة منه. وأبلغوا مسؤول المراقبة الحكومية على الفور، الذي بدوره أبلغ المستوى الوطني.</a:t>
            </a:r>
          </a:p>
          <a:p>
            <a:endParaRPr lang="en-US" dirty="0"/>
          </a:p>
          <a:p>
            <a:r>
              <a:rPr lang="ar-001">
                <a:latin typeface="Arial"/>
                <a:cs typeface="Arial"/>
              </a:rPr>
              <a:t> وبعد يومين، تبين أن العينة إيجابية للحمى الصفراء.</a:t>
            </a:r>
          </a:p>
          <a:p>
            <a:endParaRPr lang="en-US" dirty="0"/>
          </a:p>
          <a:p>
            <a:r>
              <a:rPr lang="ar-001">
                <a:latin typeface="Arial"/>
                <a:cs typeface="Arial"/>
              </a:rPr>
              <a:t> وبعد ذلك بثلاثة أيام، تم نشر فريق الاستجابة السريعة الوطني. في وقت استعراض الإجراءات المبكرة، كان هذا تفشيًا مستمرًا.</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2318857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يُعرض هنا ملخص لاستعراض الإجراءات المبكرة الذي أجروه.</a:t>
            </a:r>
          </a:p>
          <a:p>
            <a:endParaRPr lang="en-US" dirty="0"/>
          </a:p>
          <a:p>
            <a:r>
              <a:rPr lang="ar-001">
                <a:latin typeface="Arial"/>
                <a:cs typeface="Arial"/>
              </a:rPr>
              <a:t> عندما قام فريق تنسيق 7-1-7 بإجراء استعراض الإجراءات المبكرة (</a:t>
            </a:r>
            <a:r>
              <a:rPr lang="en-US">
                <a:latin typeface="Arial"/>
                <a:cs typeface="Arial"/>
              </a:rPr>
              <a:t>EAR</a:t>
            </a:r>
            <a:r>
              <a:rPr lang="ar-001">
                <a:latin typeface="Arial"/>
                <a:cs typeface="Arial"/>
              </a:rPr>
              <a:t>)، وجدوا بعض العوائق وبعض العوامل الممكنة التي أعطتهم فكرة عن مدى فعالية أنظمتهم – ويجب أن نتذكر أن هذه كانت أول تجربة لهم مع 7-1-7. وعرضوا هذه النتائج في 4-5 اجتماعات رئيسية لأصحاب المصلحة في منتصف يناير، بما في ذلك العديد من أصحاب المصلحة الذين تم تعريفهم على 7-1-7 قبل عدة أشهر. شارك في بعض هذه الاجتماعات أصحاب المصلحة على المستوى العالي من مختلف الوزارات والشركاء.</a:t>
            </a:r>
          </a:p>
          <a:p>
            <a:endParaRPr lang="en-US" dirty="0"/>
          </a:p>
          <a:p>
            <a:r>
              <a:rPr lang="ar-001">
                <a:latin typeface="Arial"/>
                <a:cs typeface="Arial"/>
              </a:rPr>
              <a:t> هناك نتيجتان من هذه الاجتماعات أود تسليط الضوء عليهما. النتيجة الأولى: في البداية وضعوا التطعيم كإجراء طويل المدى في </a:t>
            </a:r>
            <a:r>
              <a:rPr lang="en-US">
                <a:latin typeface="Arial"/>
                <a:cs typeface="Arial"/>
              </a:rPr>
              <a:t>EAR</a:t>
            </a:r>
            <a:r>
              <a:rPr lang="ar-001">
                <a:latin typeface="Arial"/>
                <a:cs typeface="Arial"/>
              </a:rPr>
              <a:t>، بسبب التأخيرات السابقة في الحصول على اللقاحات غير المتوفرة في البلاد. عندما عرضوا هذا التحليل باتباع غاية 7-1-7 والإجراءات المتخذة في اجتماعات أصحاب المصلحة، تعاون بعض المسؤولين في الوزارات ومنظمة الصحة العالمية (</a:t>
            </a:r>
            <a:r>
              <a:rPr lang="en-US">
                <a:latin typeface="Arial"/>
                <a:cs typeface="Arial"/>
              </a:rPr>
              <a:t>WHO</a:t>
            </a:r>
            <a:r>
              <a:rPr lang="ar-001">
                <a:latin typeface="Arial"/>
                <a:cs typeface="Arial"/>
              </a:rPr>
              <a:t>) واليونيسف (</a:t>
            </a:r>
            <a:r>
              <a:rPr lang="en-US">
                <a:latin typeface="Arial"/>
                <a:cs typeface="Arial"/>
              </a:rPr>
              <a:t>UNICEF</a:t>
            </a:r>
            <a:r>
              <a:rPr lang="ar-001">
                <a:latin typeface="Arial"/>
                <a:cs typeface="Arial"/>
              </a:rPr>
              <a:t>) بسرعة لإدخال اللقاحات إلى البلاد، وكانت النتيجة المذهلة أنهم تمكنوا من الحصول على اللقاحات وتوزيعها في المنطقة المتأثرة بعد 3 أسابيع من الاجتماع.</a:t>
            </a:r>
          </a:p>
          <a:p>
            <a:endParaRPr lang="en-US" dirty="0"/>
          </a:p>
          <a:p>
            <a:r>
              <a:rPr lang="ar-001">
                <a:latin typeface="Arial"/>
                <a:cs typeface="Arial"/>
              </a:rPr>
              <a:t> أما النتيجة الثانية فكانت أن أصحاب المصلحة وجدوا خلال الاجتماعات أن نهج 7-1-7 وعرض نموذج شريحة استعراض الحدث مقنعان للغاية. وطلبوا الاستمرار في إبلاغهم عن حالات تفشي المرض المستقبلية بهذه الطريقة خلال هذه الاجتماعات. لذا فقد حفز هذا الأمر الدعم بشكل كبير لاستمرار اعتماد 7-1-7 واستخدامها.</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0F114-1293-BE6A-9F62-6CE8EDAE86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68C324-0C3C-91AF-0B0A-43CAEA413E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DC81AB-780B-B88B-0F43-3011D7751332}"/>
              </a:ext>
            </a:extLst>
          </p:cNvPr>
          <p:cNvSpPr>
            <a:spLocks noGrp="1"/>
          </p:cNvSpPr>
          <p:nvPr>
            <p:ph type="body" idx="1"/>
          </p:nvPr>
        </p:nvSpPr>
        <p:spPr/>
        <p:txBody>
          <a:bodyPr/>
          <a:lstStyle/>
          <a:p>
            <a:r>
              <a:rPr lang="ar-001" sz="1200">
                <a:latin typeface="Arial"/>
                <a:cs typeface="Arial"/>
              </a:rPr>
              <a:t>يتضح أن تجربة </a:t>
            </a:r>
            <a:r>
              <a:rPr lang="ar-001">
                <a:latin typeface="Arial"/>
                <a:cs typeface="Arial"/>
              </a:rPr>
              <a:t>7-1-7</a:t>
            </a:r>
            <a:r>
              <a:rPr lang="ar-001" sz="1200">
                <a:latin typeface="Arial"/>
                <a:cs typeface="Arial"/>
              </a:rPr>
              <a:t> وعرض النتائج على مجموعة واسعة من أصحاب المصلحة ساهم في دفع الإجراءات قدمًا وخلق دعمًا إضافيًا لاستخدام 7-1-7 في المستقبل. قام البلدان بتجربة استخدام 7-1-7 بطرق مختلفة - إحداهما من خلال استعراض بأُثر رجعي عُرض خلال ورشة عمل لأصحاب المصلحة، والطريقة الأخرى من خلال استعراض الإجراءات المبكرة الذي عُرض في عدد من الاجتماعات الدورية لأصحاب المصلحة، لكنهما انتهتا بنتائج مماثلة في هذا الصدد. </a:t>
            </a:r>
          </a:p>
          <a:p>
            <a:endParaRPr lang="en-US" sz="1200" dirty="0">
              <a:cs typeface="Arial" panose="020B0604020202020204" pitchFamily="34" charset="0"/>
            </a:endParaRPr>
          </a:p>
          <a:p>
            <a:r>
              <a:rPr lang="ar-001" sz="1200">
                <a:latin typeface="Arial"/>
                <a:cs typeface="Arial"/>
              </a:rPr>
              <a:t>قامت عدة بلدان بإجراء تجربة بأثر رجعي صغيرة وسريعة لواحد أو عدد قليل من حالات التفشي الأخيرة في وقت مبكر من عملية الاعتماد لتحديد الثغرات الموجودة في البيانات ومعرفة كيفية استخدام 7-1-7، متبوعة باستعراض الإجراءات المبكرة لاختبار مسارات عمل 7-1-7 وتكرارها حسب الحاجة.</a:t>
            </a:r>
          </a:p>
          <a:p>
            <a:endParaRPr lang="en-US" dirty="0">
              <a:cs typeface="Arial"/>
            </a:endParaRPr>
          </a:p>
        </p:txBody>
      </p:sp>
      <p:sp>
        <p:nvSpPr>
          <p:cNvPr id="4" name="Slide Number Placeholder 3">
            <a:extLst>
              <a:ext uri="{FF2B5EF4-FFF2-40B4-BE49-F238E27FC236}">
                <a16:creationId xmlns:a16="http://schemas.microsoft.com/office/drawing/2014/main" id="{0ED4EEED-CF1E-925F-03CE-45E1E5C8A33C}"/>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7005322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43609-40E4-6B5C-A345-DB40BA8BA4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FB2B88-DC97-8BCB-7B33-E70609CF31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0DF6B5-DCB0-C23E-AA59-BBFC35DD6829}"/>
              </a:ext>
            </a:extLst>
          </p:cNvPr>
          <p:cNvSpPr>
            <a:spLocks noGrp="1"/>
          </p:cNvSpPr>
          <p:nvPr>
            <p:ph type="body" idx="1"/>
          </p:nvPr>
        </p:nvSpPr>
        <p:spPr/>
        <p:txBody>
          <a:bodyPr/>
          <a:lstStyle/>
          <a:p>
            <a:r>
              <a:rPr lang="ar-001">
                <a:latin typeface="Arial"/>
                <a:cs typeface="Arial"/>
              </a:rPr>
              <a:t> لقد استعرضنا الآن العناصر الستة الرئيسية لاعتماد غاية 7-1-7.</a:t>
            </a:r>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B66004FB-6EC4-7B73-F9EB-189D0C9BCAE9}"/>
              </a:ext>
            </a:extLst>
          </p:cNvPr>
          <p:cNvSpPr>
            <a:spLocks noGrp="1"/>
          </p:cNvSpPr>
          <p:nvPr>
            <p:ph type="sldNum" sz="quarter" idx="5"/>
          </p:nvPr>
        </p:nvSpPr>
        <p:spPr/>
        <p:txBody>
          <a:bodyPr/>
          <a:lstStyle/>
          <a:p>
            <a:fld id="{A1E75C25-C22B-D14A-8C88-D3C1CFA09A77}" type="slidenum">
              <a:rPr lang="en-US" smtClean="0"/>
              <a:pPr/>
              <a:t>126</a:t>
            </a:fld>
            <a:endParaRPr lang="en-US"/>
          </a:p>
        </p:txBody>
      </p:sp>
    </p:spTree>
    <p:extLst>
      <p:ext uri="{BB962C8B-B14F-4D97-AF65-F5344CB8AC3E}">
        <p14:creationId xmlns:p14="http://schemas.microsoft.com/office/powerpoint/2010/main" val="375141698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D0BDC-F854-9710-79D4-ECA9BD3118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B2B604-0F11-0F43-13EC-1C7101FDDE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39FCAA-94E7-17F3-08B7-12D32777D5E5}"/>
              </a:ext>
            </a:extLst>
          </p:cNvPr>
          <p:cNvSpPr>
            <a:spLocks noGrp="1"/>
          </p:cNvSpPr>
          <p:nvPr>
            <p:ph type="body" idx="1"/>
          </p:nvPr>
        </p:nvSpPr>
        <p:spPr/>
        <p:txBody>
          <a:bodyPr/>
          <a:lstStyle/>
          <a:p>
            <a:r>
              <a:rPr lang="ar-001"/>
              <a:t>في مرحلة ما خلال مرحلة الاعتماد، في أثناء تنفيذ عناصر الاعتماد هذه، سيكون من المهم إعداد خطة عمل.</a:t>
            </a:r>
          </a:p>
          <a:p>
            <a:r>
              <a:rPr lang="ar-001"/>
              <a:t> </a:t>
            </a:r>
            <a:br>
              <a:rPr lang="ar-001"/>
            </a:br>
            <a:r>
              <a:rPr lang="ar-001"/>
              <a:t>[انقر]</a:t>
            </a:r>
          </a:p>
          <a:p>
            <a:endParaRPr lang="en-US" dirty="0"/>
          </a:p>
          <a:p>
            <a:r>
              <a:rPr lang="ar-001">
                <a:latin typeface="Arial"/>
                <a:cs typeface="Arial"/>
              </a:rPr>
              <a:t>من الناحية المثالية، يجب أن يتولى الفريق الفني، الذي تم اختياره لقيادة اعتماد 7-1-7 واستخدامها، مسؤولية إعداد خطة العمل. بالنسبة لخطة العمل، ينبغي على هذا الفريق ما يلي:</a:t>
            </a:r>
          </a:p>
          <a:p>
            <a:endParaRPr lang="en-US" dirty="0"/>
          </a:p>
          <a:p>
            <a:r>
              <a:rPr lang="ar-001">
                <a:latin typeface="Arial"/>
                <a:cs typeface="Arial"/>
              </a:rPr>
              <a:t>[انقر]</a:t>
            </a:r>
          </a:p>
          <a:p>
            <a:endParaRPr lang="en-US" dirty="0"/>
          </a:p>
          <a:p>
            <a:r>
              <a:rPr lang="ar-001">
                <a:latin typeface="Arial"/>
                <a:cs typeface="Arial"/>
              </a:rPr>
              <a:t>وضع خطة عمل تتضمن بعض التفاصيل الرئيسية، بما في ذلك:</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ea typeface="Calibri"/>
              <a:cs typeface="Calibri"/>
            </a:endParaRPr>
          </a:p>
          <a:p>
            <a:pPr marL="171450" lvl="0" indent="-171450">
              <a:lnSpc>
                <a:spcPct val="100000"/>
              </a:lnSpc>
              <a:buFont typeface="Arial" panose="020B0604020202020204" pitchFamily="34" charset="0"/>
              <a:buChar char="•"/>
            </a:pPr>
            <a:r>
              <a:rPr lang="ar-001">
                <a:latin typeface="Arial"/>
                <a:cs typeface="Arial"/>
              </a:rPr>
              <a:t> أدوار ومسؤوليات أصحاب المصلحة</a:t>
            </a:r>
          </a:p>
          <a:p>
            <a:pPr marL="171450" lvl="0" indent="-171450">
              <a:lnSpc>
                <a:spcPct val="100000"/>
              </a:lnSpc>
              <a:buFont typeface="Arial" panose="020B0604020202020204" pitchFamily="34" charset="0"/>
              <a:buChar char="•"/>
            </a:pPr>
            <a:r>
              <a:rPr lang="ar-001">
                <a:latin typeface="Arial"/>
                <a:cs typeface="Arial"/>
              </a:rPr>
              <a:t>جميع الأنشطة والعمليات الرئيسية اللازمة للتنفيذ، بما في ذلك الجداول الزمنية.</a:t>
            </a:r>
          </a:p>
          <a:p>
            <a:pPr marL="171450" lvl="0" indent="-171450">
              <a:lnSpc>
                <a:spcPct val="100000"/>
              </a:lnSpc>
              <a:buFont typeface="Arial" panose="020B0604020202020204" pitchFamily="34" charset="0"/>
              <a:buChar char="•"/>
            </a:pPr>
            <a:r>
              <a:rPr lang="ar-001">
                <a:latin typeface="Arial"/>
                <a:cs typeface="Arial"/>
              </a:rPr>
              <a:t>آليات الرصد والتقييم </a:t>
            </a:r>
          </a:p>
          <a:p>
            <a:pPr marL="171450" lvl="0" indent="-171450">
              <a:lnSpc>
                <a:spcPct val="100000"/>
              </a:lnSpc>
              <a:buFont typeface="Arial" panose="020B0604020202020204" pitchFamily="34" charset="0"/>
              <a:buChar char="•"/>
            </a:pPr>
            <a:r>
              <a:rPr lang="ar-001">
                <a:latin typeface="Arial"/>
                <a:cs typeface="Arial"/>
              </a:rPr>
              <a:t>آليات التمويل المقترحة لدعم تحسين الأداء. من المهم التفكير في ذلك من البداية – عند اكتشاف العوائق الفورية وطويلة الأمد، ما آليات التمويل التي يمكن الاستفادة منها للمساعدة في معالجة هذه العوائق.</a:t>
            </a:r>
          </a:p>
          <a:p>
            <a:pPr marL="171450" lvl="0" indent="-171450">
              <a:lnSpc>
                <a:spcPct val="100000"/>
              </a:lnSpc>
              <a:buFont typeface="Arial" panose="020B0604020202020204" pitchFamily="34" charset="0"/>
              <a:buChar char="•"/>
            </a:pPr>
            <a:endParaRPr lang="en-US" sz="800" dirty="0"/>
          </a:p>
          <a:p>
            <a:pPr>
              <a:defRPr/>
            </a:pPr>
            <a:r>
              <a:rPr lang="ar-001"/>
              <a:t>[انقر]</a:t>
            </a:r>
          </a:p>
          <a:p>
            <a:pPr>
              <a:defRPr/>
            </a:pPr>
            <a:endParaRPr lang="en-US" dirty="0"/>
          </a:p>
          <a:p>
            <a:pPr>
              <a:defRPr/>
            </a:pPr>
            <a:r>
              <a:rPr lang="ar-001"/>
              <a:t>يجب نشر خطة العمل على نطاق واسع للحصول على ملاحظات من أصحاب المصلحة المعنيين. يُعد هذا أيضًا طريقة جيدة للاستمرار في إشراك أصحاب المصلحة وزيادة وعيهم، وللسماح لهم بلعب دور في عملية الاعتماد من خلال مراجعة الخطة على الأقل.</a:t>
            </a:r>
          </a:p>
          <a:p>
            <a:pPr>
              <a:defRPr/>
            </a:pPr>
            <a:endParaRPr lang="en-US" dirty="0"/>
          </a:p>
          <a:p>
            <a:pPr>
              <a:defRPr/>
            </a:pPr>
            <a:r>
              <a:rPr lang="ar-001"/>
              <a:t> [انقر]</a:t>
            </a:r>
          </a:p>
          <a:p>
            <a:pPr>
              <a:defRPr/>
            </a:pPr>
            <a:endParaRPr lang="en-US" dirty="0"/>
          </a:p>
          <a:p>
            <a:pPr>
              <a:defRPr/>
            </a:pPr>
            <a:r>
              <a:rPr lang="ar-001">
                <a:latin typeface="Arial"/>
                <a:cs typeface="Arial"/>
              </a:rPr>
              <a:t>بعد ذلك، يجب على الفريق إتمام خطة العمل بناءً على الملاحظات التي تلقاها ممن راجعوها.</a:t>
            </a:r>
          </a:p>
          <a:p>
            <a:pPr>
              <a:defRPr/>
            </a:pPr>
            <a:endParaRPr lang="en-US" dirty="0"/>
          </a:p>
          <a:p>
            <a:pPr>
              <a:defRPr/>
            </a:pPr>
            <a:r>
              <a:rPr lang="ar-001">
                <a:latin typeface="Arial"/>
                <a:cs typeface="Arial"/>
              </a:rPr>
              <a:t>[انقر]</a:t>
            </a:r>
          </a:p>
          <a:p>
            <a:pPr marL="0" marR="0" lvl="0" indent="0" algn="l" defTabSz="914400">
              <a:lnSpc>
                <a:spcPct val="100000"/>
              </a:lnSpc>
              <a:spcBef>
                <a:spcPts val="0"/>
              </a:spcBef>
              <a:spcAft>
                <a:spcPts val="0"/>
              </a:spcAft>
              <a:buClrTx/>
              <a:buSzTx/>
              <a:buFontTx/>
              <a:buNone/>
              <a:tabLst/>
              <a:defRPr/>
            </a:pPr>
            <a:endParaRPr lang="en-US" dirty="0">
              <a:latin typeface="Arial"/>
              <a:ea typeface="Calibri"/>
              <a:cs typeface="Arial"/>
            </a:endParaRPr>
          </a:p>
          <a:p>
            <a:r>
              <a:rPr lang="ar-001">
                <a:latin typeface="Arial"/>
                <a:cs typeface="Arial"/>
              </a:rPr>
              <a:t>وأخيرًا، وجدت عدة بلدان اعتمدت 7-1-7 أنه من المفيد إقامة حدث رسمي لإطلاق الخطة، قد يستمر لبضع ساعات أو لفترة أطول، أو إرسال رسائل على مستوى عالٍ لجذب دعم إضافي وتحفيز أصحاب المصلحة على استخدام غاية 7-1-7 في المستقبل.</a:t>
            </a: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A3424DB4-7C2E-85C2-F7C9-EFDE7585ED39}"/>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9007500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B9753-75D9-4091-09E6-C6A54C607B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8D79A8-575C-1C05-31A4-635C40686C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D9DCB-640C-4C81-0BDE-6939EC7282CA}"/>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يُرجى إبقاء النقاش لمدة لا تزيد على 3 دقائق.]</a:t>
            </a:r>
          </a:p>
          <a:p>
            <a:endParaRPr lang="en-US" dirty="0"/>
          </a:p>
          <a:p>
            <a:r>
              <a:rPr lang="ar-001">
                <a:latin typeface="Arial"/>
                <a:cs typeface="Arial"/>
              </a:rPr>
              <a:t>دعونا نجري نقاشًا قصيرًا.</a:t>
            </a:r>
          </a:p>
          <a:p>
            <a:endParaRPr lang="en-US" dirty="0"/>
          </a:p>
          <a:p>
            <a:r>
              <a:rPr lang="ar-001" sz="1200">
                <a:latin typeface="Arial"/>
                <a:cs typeface="Arial"/>
              </a:rPr>
              <a:t> كيف يمكن أن تكون الاستراتيجيات مفيدة لإطلاق 7-1-7 بشكل فعال في مكان عملك؟</a:t>
            </a:r>
          </a:p>
          <a:p>
            <a:endParaRPr lang="en-US" dirty="0"/>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73AE1C29-E64B-FCDA-A6C3-19D791CF947C}"/>
              </a:ext>
            </a:extLst>
          </p:cNvPr>
          <p:cNvSpPr>
            <a:spLocks noGrp="1"/>
          </p:cNvSpPr>
          <p:nvPr>
            <p:ph type="sldNum" sz="quarter" idx="5"/>
          </p:nvPr>
        </p:nvSpPr>
        <p:spPr/>
        <p:txBody>
          <a:bodyPr/>
          <a:lstStyle/>
          <a:p>
            <a:fld id="{A1E75C25-C22B-D14A-8C88-D3C1CFA09A77}" type="slidenum">
              <a:rPr lang="en-US" smtClean="0"/>
              <a:pPr/>
              <a:t>128</a:t>
            </a:fld>
            <a:endParaRPr lang="en-US"/>
          </a:p>
        </p:txBody>
      </p:sp>
    </p:spTree>
    <p:extLst>
      <p:ext uri="{BB962C8B-B14F-4D97-AF65-F5344CB8AC3E}">
        <p14:creationId xmlns:p14="http://schemas.microsoft.com/office/powerpoint/2010/main" val="407643151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B5353-D80E-6C7A-3140-77793492B8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AB6266-B145-4732-8B32-C32C5935A5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BF1CA6-B78E-C264-B354-C8DBB38EBA34}"/>
              </a:ext>
            </a:extLst>
          </p:cNvPr>
          <p:cNvSpPr>
            <a:spLocks noGrp="1"/>
          </p:cNvSpPr>
          <p:nvPr>
            <p:ph type="body" idx="1"/>
          </p:nvPr>
        </p:nvSpPr>
        <p:spPr/>
        <p:txBody>
          <a:bodyPr/>
          <a:lstStyle/>
          <a:p>
            <a:r>
              <a:rPr lang="ar-001"/>
              <a:t> البدء في اعتماد 7-1-7 واستخدامها لا يحتاج إلى جهود كبيرة أو مكلفة. دعونا نستعرض بإيجاز متطلبات التوظيف وتوفير الموارد لغاية 7-1-7.</a:t>
            </a:r>
          </a:p>
          <a:p>
            <a:endParaRPr lang="en-US" dirty="0"/>
          </a:p>
          <a:p>
            <a:r>
              <a:rPr lang="ar-001"/>
              <a:t> الهدف في الأشهر الأولى وحتى السنة الأولى هو تنفيذ بعض الأنشطة الأساسية لاعتماد 7-1-7، مثل إشراك أصحاب المصلحة ودمج 7-1-7 ضمن مسارات العمل والنظم القائمة، ثم البدء في استخدام 7-1-7، ويفضل استخدامها في استعراضات الإجراءات المبكرة.</a:t>
            </a:r>
          </a:p>
          <a:p>
            <a:endParaRPr lang="en-US" dirty="0"/>
          </a:p>
          <a:p>
            <a:r>
              <a:rPr lang="ar-001"/>
              <a:t>تباينت طرق التوظيف وتوفير الموارد لتنفيذ غاية 7-1-7 بين البلدان. واستنادًا إلى ما تعلمناه من هذه البلدان، سنشارك معكم بعض الأفكار حول أولويات التمويل المحتملة لـ 7-1-7 في السنة الأولى وما بعدها. ولكن تذكّروا أن هذا يختلف بشكل كبير حسب السياق، ويجب أن يكون مبنيًا على ما يتناسب مع وضعكم المحلي.</a:t>
            </a:r>
          </a:p>
          <a:p>
            <a:endParaRPr lang="en-US" dirty="0"/>
          </a:p>
          <a:p>
            <a:r>
              <a:rPr lang="ar-001"/>
              <a:t> [انقر]</a:t>
            </a:r>
          </a:p>
          <a:p>
            <a:endParaRPr lang="en-US" dirty="0"/>
          </a:p>
          <a:p>
            <a:r>
              <a:rPr lang="ar-001"/>
              <a:t>وجدت البلدان أن تخصيص شخص واحد على الأقل للأنشطة المتعلقة باعتماد 7-1-7 مفيد جدًا. واستخدمت بعض الأماكن فرقًا صغيرة، ولكن على الأقل تخصيص فرد لمهام الاعتماد يُعد مفيدًا. ستختلف هذه المهام اعتمادًا على الخطة المحددة للاعتماد، لكن بعض الأنشطة المحتملة تشمل:</a:t>
            </a:r>
          </a:p>
          <a:p>
            <a:endParaRPr lang="en-US" sz="1800" dirty="0">
              <a:latin typeface="Arial"/>
              <a:cs typeface="Arial"/>
            </a:endParaRPr>
          </a:p>
          <a:p>
            <a:pPr marL="285750" indent="-285750">
              <a:buFont typeface="Arial" panose="020B0604020202020204" pitchFamily="34" charset="0"/>
              <a:buChar char="•"/>
            </a:pPr>
            <a:r>
              <a:rPr lang="ar-001" sz="1800">
                <a:latin typeface="Arial"/>
                <a:cs typeface="Arial"/>
              </a:rPr>
              <a:t>التنسيق</a:t>
            </a:r>
          </a:p>
          <a:p>
            <a:pPr marL="285750" lvl="0" indent="-285750">
              <a:buFont typeface="Arial" panose="020B0604020202020204" pitchFamily="34" charset="0"/>
              <a:buChar char="•"/>
            </a:pPr>
            <a:r>
              <a:rPr lang="ar-001" sz="1800" b="0">
                <a:latin typeface="Arial"/>
                <a:cs typeface="Arial"/>
              </a:rPr>
              <a:t>إشراك أصحاب المصلحة المتنوعين – تم تمييزها لأنها غالبًا ما تمثل الجزء الأكبر من الجهد</a:t>
            </a:r>
          </a:p>
          <a:p>
            <a:pPr marL="285750" lvl="0" indent="-285750">
              <a:buFont typeface="Arial" panose="020B0604020202020204" pitchFamily="34" charset="0"/>
              <a:buChar char="•"/>
            </a:pPr>
            <a:r>
              <a:rPr lang="ar-001" sz="1800">
                <a:latin typeface="Arial"/>
                <a:cs typeface="Arial"/>
              </a:rPr>
              <a:t>العمل كخبير فني للإجابة على الأسئلة وتقديم الدعم</a:t>
            </a:r>
          </a:p>
          <a:p>
            <a:pPr marL="285750" lvl="0" indent="-285750">
              <a:buFont typeface="Arial" panose="020B0604020202020204" pitchFamily="34" charset="0"/>
              <a:buChar char="•"/>
            </a:pPr>
            <a:r>
              <a:rPr lang="ar-001" sz="1800">
                <a:latin typeface="Arial"/>
                <a:cs typeface="Arial"/>
              </a:rPr>
              <a:t>قيادة حدث إطلاق 7-1-7 رسميًا أو تواصل على مستوى عالٍ</a:t>
            </a:r>
          </a:p>
          <a:p>
            <a:pPr marL="285750" lvl="0" indent="-285750">
              <a:buFont typeface="Arial" panose="020B0604020202020204" pitchFamily="34" charset="0"/>
              <a:buChar char="•"/>
            </a:pPr>
            <a:r>
              <a:rPr lang="ar-001" sz="1800">
                <a:latin typeface="Arial"/>
                <a:cs typeface="Arial"/>
              </a:rPr>
              <a:t> تنفيذ أنشطة الدمج في مسار العمل</a:t>
            </a:r>
          </a:p>
          <a:p>
            <a:pPr marL="285750" lvl="0" indent="-285750">
              <a:buFont typeface="Arial" panose="020B0604020202020204" pitchFamily="34" charset="0"/>
              <a:buChar char="•"/>
            </a:pPr>
            <a:r>
              <a:rPr lang="ar-001" sz="1800">
                <a:latin typeface="Arial"/>
                <a:cs typeface="Arial"/>
              </a:rPr>
              <a:t>وتشمل أنشطة الاستخدام الأولية لغاية 7-1-7 إدارة التجارب الأولية لـ 7-1-7 باستخدام البيانات الرجعية و/أو استعراضات الإجراءات المبكرة، ومتابعة فرق الاستجابة السريعة أو غيرها للحصول على البيانات ذات الصلة، وإجراء توحيد البيانات الأولي، وعرض بيانات 7-1-7 على أصحاب المصلحة، وما إلى ذلك.</a:t>
            </a:r>
          </a:p>
          <a:p>
            <a:endParaRPr lang="en-US" dirty="0">
              <a:latin typeface="Calibri"/>
              <a:ea typeface="Calibri"/>
              <a:cs typeface="Calibri"/>
            </a:endParaRPr>
          </a:p>
          <a:p>
            <a:r>
              <a:rPr lang="ar-001"/>
              <a:t> [انقر]</a:t>
            </a:r>
          </a:p>
          <a:p>
            <a:endParaRPr lang="en-US" dirty="0"/>
          </a:p>
          <a:p>
            <a:r>
              <a:rPr lang="ar-001">
                <a:latin typeface="Arial"/>
                <a:cs typeface="Arial"/>
              </a:rPr>
              <a:t>قد يكون من المفيد أيضًا وجود مدير للمشروع.</a:t>
            </a:r>
          </a:p>
          <a:p>
            <a:endParaRPr lang="en-US" dirty="0"/>
          </a:p>
          <a:p>
            <a:r>
              <a:rPr lang="ar-001"/>
              <a:t>[انقر]</a:t>
            </a:r>
          </a:p>
          <a:p>
            <a:endParaRPr lang="en-US" dirty="0"/>
          </a:p>
          <a:p>
            <a:r>
              <a:rPr lang="ar-001">
                <a:latin typeface="Arial"/>
                <a:cs typeface="Arial"/>
              </a:rPr>
              <a:t>بالنسبة للموارد غير البشرية خلال مرحلة الاعتماد الأولي، من المرجح أن تذهب معظم الموارد نحو إشراك أصحاب المصلحة، بما في ذلك مواد التواصل، وتكاليف النقل، وتكاليف الترجمة، وما إلى ذلك.</a:t>
            </a:r>
          </a:p>
          <a:p>
            <a:endParaRPr lang="en-US" dirty="0"/>
          </a:p>
          <a:p>
            <a:r>
              <a:rPr lang="ar-001">
                <a:latin typeface="Arial"/>
                <a:cs typeface="Arial"/>
              </a:rPr>
              <a:t> قد تشمل التكاليف الأخرى تكاليف التدريب، ويمكن تقليلها من خلال إضافة تدريبات إلى التدريبات القائمة بالفعل.</a:t>
            </a:r>
          </a:p>
          <a:p>
            <a:endParaRPr lang="en-US" dirty="0"/>
          </a:p>
          <a:p>
            <a:r>
              <a:rPr lang="ar-001">
                <a:latin typeface="Arial"/>
                <a:cs typeface="Arial"/>
              </a:rPr>
              <a:t> [انقر]</a:t>
            </a:r>
          </a:p>
          <a:p>
            <a:endParaRPr lang="en-US" dirty="0"/>
          </a:p>
          <a:p>
            <a:r>
              <a:rPr lang="ar-001">
                <a:latin typeface="Arial"/>
                <a:cs typeface="Arial"/>
              </a:rPr>
              <a:t>إذا أمكن، من المفيد توفير أموال لمعالجة بعض العوائق الأولية، لأن هذا يمكن أن يساعد حقًا على بناء الزخم وإظهار تأثير 7-1-7 وتحسين الأداء لأصحاب المصلحة.</a:t>
            </a:r>
          </a:p>
          <a:p>
            <a:endParaRPr lang="en-US" dirty="0"/>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AE7EDE30-3A95-6C80-1FA4-EA53F34BD206}"/>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5736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والآن لنلقي نظرة سريعة على كيفية استخدام 7-1-7.</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242617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DE9B0-CFDB-5C92-5EAC-CD830B153B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765AB-DEED-B3D2-E722-D7B2EA1821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8BFAA5-A36B-681D-99C8-6720EB822191}"/>
              </a:ext>
            </a:extLst>
          </p:cNvPr>
          <p:cNvSpPr>
            <a:spLocks noGrp="1"/>
          </p:cNvSpPr>
          <p:nvPr>
            <p:ph type="body" idx="1"/>
          </p:nvPr>
        </p:nvSpPr>
        <p:spPr/>
        <p:txBody>
          <a:bodyPr/>
          <a:lstStyle/>
          <a:p>
            <a:r>
              <a:rPr lang="ar-001">
                <a:latin typeface="Arial"/>
                <a:cs typeface="Arial"/>
              </a:rPr>
              <a:t>بمجرد إتمام أو بدء أنشطة الاعتماد الأولي، حافظت البلدان على موارد وموظفي 7-1-7 بطرق مختلفة.</a:t>
            </a:r>
          </a:p>
          <a:p>
            <a:endParaRPr lang="en-US" dirty="0"/>
          </a:p>
          <a:p>
            <a:r>
              <a:rPr lang="ar-001">
                <a:latin typeface="Arial"/>
                <a:cs typeface="Arial"/>
              </a:rPr>
              <a:t> [انقر]</a:t>
            </a:r>
          </a:p>
          <a:p>
            <a:endParaRPr lang="en-US" dirty="0">
              <a:latin typeface="Calibri"/>
              <a:ea typeface="Calibri"/>
              <a:cs typeface="Calibri"/>
            </a:endParaRPr>
          </a:p>
          <a:p>
            <a:pPr>
              <a:defRPr/>
            </a:pPr>
            <a:r>
              <a:rPr lang="ar-001">
                <a:latin typeface="Arial"/>
                <a:cs typeface="Arial"/>
              </a:rPr>
              <a:t>بالنسبة للموارد البشرية، كان من المهم وجود قائد فريق فني مخصص لقيادة تنسيق 7-1-7 لضمان الاستخدام الروتيني لغاية 7-1-7. وقد يكون هناك موظفون آخرون تحت إشراف قائد الفريق يعملون على التحقق من</a:t>
            </a:r>
            <a:r>
              <a:rPr lang="ar-001">
                <a:latin typeface="Arial"/>
                <a:ea typeface="Calibri"/>
                <a:cs typeface="Arial"/>
              </a:rPr>
              <a:t>البيانات</a:t>
            </a:r>
            <a:r>
              <a:rPr lang="ar-001" sz="1200">
                <a:latin typeface="Arial"/>
                <a:cs typeface="Arial"/>
              </a:rPr>
              <a:t> وتوحيدها وتحليل البيانات وإشراك أصحاب المصلحة ونشر النتائج وما إلى ذلك. لا يحتاج الأفراد في فريق تنسيق 7-1-7 إلى العمل بدوام كامل على 7-1-7، لكن لضمان الاستدامة يجب تخصيص وقت محدد لهم للعمل على 7-1-7 كل أسبوع.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latin typeface="Arial"/>
                <a:cs typeface="Aria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latin typeface="Arial"/>
                <a:cs typeface="Arial"/>
              </a:rPr>
              <a:t>أما بالنسبة للموارد الأخرى، فمن المرجح أن تكون هناك حاجة إلى الاستمرار في تقديم التدريبات، سواء كتدريبات مستقلة أو كإضافة إلى تدريبات أخرى. تظل مشاركة أصحاب المصلحة مهمة طوال فترة عمل 7-1-7، ومرة أخرى، قد يكون من المفيد توفير الأموال لمعالجة بعض العوائق. قد تكون هناك أيضًا خطوات الدمج في مسار العمل التي تتطلب وقتًا و/أو أموالاً، مثل دمج متغيرات 7-1-7 في الأنظمة الإلكترونية لإدارة البيانات، التي يمكن تنفيذها بعد بدء عناصر الاعتماد الأولي.</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latin typeface="Arial"/>
                <a:cs typeface="Arial"/>
              </a:rPr>
              <a:t> لا يتطلب 7-1-7 تمويلاً كبيرًا، لكنه يكون أكثر فعالية عندما يكون لدى فرد واحد على الأقل وقت مخصص لتنسيق أنشطة 7-1-7. إذا أمكن، فإن تخصيص وقت محدد لأعضاء فريق تنسيق 7-1-7 ساعد على جعل 7-1-7 فعالة بشكل أكبر.  </a:t>
            </a: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4F9360A3-6263-0A0A-A65C-BE45DA714C2E}"/>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5271132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52A76-70F5-91B7-864A-07E87A0EBE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6A45BF-2726-DA3D-1900-90E83FA30B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3F85AF-DFD6-3BAB-C3A0-F93F263E809B}"/>
              </a:ext>
            </a:extLst>
          </p:cNvPr>
          <p:cNvSpPr>
            <a:spLocks noGrp="1"/>
          </p:cNvSpPr>
          <p:nvPr>
            <p:ph type="body" idx="1"/>
          </p:nvPr>
        </p:nvSpPr>
        <p:spPr/>
        <p:txBody>
          <a:bodyPr/>
          <a:lstStyle/>
          <a:p>
            <a:r>
              <a:rPr lang="ar-001">
                <a:latin typeface="Arial"/>
                <a:cs typeface="Arial"/>
              </a:rPr>
              <a:t>يُعترف بشكل متزايد بأهمية التوقيت كعامل رئيسي في قياس أداء النظام في رصد تفشي الأمراض المعدية والاستجابة المبكرة له، بما في ذلك في آليات التمويل العالمية والإقليمية.</a:t>
            </a:r>
          </a:p>
          <a:p>
            <a:endParaRPr lang="en-US" dirty="0"/>
          </a:p>
          <a:p>
            <a:r>
              <a:rPr lang="ar-001">
                <a:latin typeface="Arial"/>
                <a:cs typeface="Arial"/>
              </a:rPr>
              <a:t>[انقر]</a:t>
            </a:r>
          </a:p>
          <a:p>
            <a:endParaRPr lang="en-US" dirty="0"/>
          </a:p>
          <a:p>
            <a:r>
              <a:rPr lang="ar-001">
                <a:latin typeface="Arial"/>
                <a:cs typeface="Arial"/>
              </a:rPr>
              <a:t>وقد تم اعتماد 7-1-7 من قبل جهات مانحة كبيرة وآليات تمويل، بما في ذلك صندوق مكافحة الجوائح، وآلية الاستجابة لكوفيد-19 التابعة للصندوق العالمي، ونهج البرنامج متعدد المراحل للبنك الدولي.</a:t>
            </a:r>
          </a:p>
          <a:p>
            <a:endParaRPr lang="en-US" dirty="0">
              <a:latin typeface="Calibri"/>
              <a:ea typeface="Calibri"/>
              <a:cs typeface="Calibri"/>
            </a:endParaRPr>
          </a:p>
          <a:p>
            <a:r>
              <a:rPr lang="ar-001">
                <a:latin typeface="Calibri"/>
                <a:ea typeface="Calibri"/>
                <a:cs typeface="Calibri"/>
              </a:rPr>
              <a:t>[انقر]</a:t>
            </a:r>
          </a:p>
          <a:p>
            <a:endParaRPr lang="en-US" dirty="0">
              <a:latin typeface="Calibri"/>
              <a:ea typeface="Calibri"/>
              <a:cs typeface="Calibri"/>
            </a:endParaRPr>
          </a:p>
          <a:p>
            <a:r>
              <a:rPr lang="ar-001"/>
              <a:t>قام تحالف 7-1-7 بإعداد موجز بعنوان</a:t>
            </a:r>
            <a:r>
              <a:rPr lang="ar-001">
                <a:latin typeface="Calibri"/>
                <a:ea typeface="Calibri"/>
                <a:cs typeface="Calibri"/>
              </a:rPr>
              <a:t> "</a:t>
            </a:r>
            <a:r>
              <a:rPr lang="ar-001" i="1">
                <a:latin typeface="Arial"/>
                <a:cs typeface="Arial"/>
              </a:rPr>
              <a:t>استخدام غاية 7-1-7 كجزء من آليات تمويل الأمن الصحي العالمي" </a:t>
            </a:r>
            <a:r>
              <a:rPr lang="ar-001" i="0">
                <a:latin typeface="Arial"/>
                <a:cs typeface="Arial"/>
              </a:rPr>
              <a:t>لتقديم:</a:t>
            </a:r>
          </a:p>
          <a:p>
            <a:pPr marL="171450" indent="-171450">
              <a:buFontTx/>
              <a:buChar char="-"/>
            </a:pPr>
            <a:r>
              <a:rPr lang="ar-001">
                <a:latin typeface="Arial"/>
                <a:cs typeface="Arial"/>
              </a:rPr>
              <a:t>توجيها عملية بشأن دمج غاية 7-1-7 في المقترحات</a:t>
            </a:r>
          </a:p>
          <a:p>
            <a:pPr marL="171450" indent="-171450">
              <a:buFontTx/>
              <a:buChar char="-"/>
            </a:pPr>
            <a:r>
              <a:rPr lang="ar-001">
                <a:latin typeface="Arial"/>
                <a:cs typeface="Arial"/>
              </a:rPr>
              <a:t>تقديرات التكلفة</a:t>
            </a:r>
          </a:p>
          <a:p>
            <a:pPr marL="171450" indent="-171450">
              <a:buFontTx/>
              <a:buChar char="-"/>
            </a:pPr>
            <a:r>
              <a:rPr lang="ar-001">
                <a:latin typeface="Arial"/>
                <a:cs typeface="Arial"/>
              </a:rPr>
              <a:t>ويقدّم أيضًا توصيات حول استخدام الأموال لاعتماد غاية 7-1-7 واستخدامها.</a:t>
            </a:r>
          </a:p>
          <a:p>
            <a:pPr marL="171450" indent="-171450">
              <a:buFontTx/>
              <a:buChar char="-"/>
            </a:pPr>
            <a:endParaRPr lang="en-US" dirty="0">
              <a:cs typeface="Arial" panose="020B0604020202020204" pitchFamily="34" charset="0"/>
            </a:endParaRPr>
          </a:p>
          <a:p>
            <a:pPr marL="0" indent="0">
              <a:buFontTx/>
              <a:buNone/>
            </a:pPr>
            <a:r>
              <a:rPr lang="ar-001">
                <a:latin typeface="Arial"/>
                <a:cs typeface="Arial"/>
              </a:rPr>
              <a:t>هذا الموجز متاح على الموقع الإلكتروني لتحالف 7-1-7.</a:t>
            </a:r>
          </a:p>
          <a:p>
            <a:endParaRPr lang="en-US" i="0" dirty="0">
              <a:latin typeface="Calibri"/>
              <a:ea typeface="Calibri"/>
              <a:cs typeface="Calibri"/>
            </a:endParaRPr>
          </a:p>
        </p:txBody>
      </p:sp>
      <p:sp>
        <p:nvSpPr>
          <p:cNvPr id="4" name="Slide Number Placeholder 3">
            <a:extLst>
              <a:ext uri="{FF2B5EF4-FFF2-40B4-BE49-F238E27FC236}">
                <a16:creationId xmlns:a16="http://schemas.microsoft.com/office/drawing/2014/main" id="{76054185-45EC-AE6A-0A7E-C2DB37FF5416}"/>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289980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 [ملاحظة للمنسق: تتضمن الشريحة التالية موضوعات نقاش جماعي لتناولها لمدة 30 دقيقة ضمن مناقشة جماعية صغيرة. لا تتردد في تغيير الأسئلة بناءً على طبيعة الحضور. من الأفضل تقسيم المشاركين إلى مجموعات مكونة من 6 إلى 8 أفراد إن أمكن. يُرجى تعديل وقت مناقشة المجموعات الصغيرة + الجلسة العامة بناءً على عدد المجموعات.]</a:t>
            </a:r>
          </a:p>
          <a:p>
            <a:endParaRPr lang="en-US" dirty="0"/>
          </a:p>
          <a:p>
            <a:r>
              <a:rPr lang="ar-001">
                <a:latin typeface="Arial"/>
                <a:cs typeface="Arial"/>
              </a:rPr>
              <a:t> الآن سننقسم إلى بضع مجموعات صغيرة لمناقشة غاية 7-1-7 وعملكم، وسنعود إلى الجلسة العامة لإجراء مناقشة جماعية أكبر.</a:t>
            </a:r>
          </a:p>
          <a:p>
            <a:endParaRPr lang="en-US" dirty="0"/>
          </a:p>
          <a:p>
            <a:r>
              <a:rPr lang="ar-001" i="1">
                <a:latin typeface="Arial"/>
                <a:cs typeface="Arial"/>
              </a:rPr>
              <a:t> [ملاحظة للمنسق: قم بتقسيم المشاركين إلى مجموعات - إما عن طريق تعيينهم عشوائيًا (على سبيل المثال، اطلب من الأشخاص قول رقم من 1 إلى 3 إذا كنت ستشكل 3 مجموعات والانتقال إلى تلك المجموعات الثلاث) أو عن طريق جعلهم يختارون مجموعاتهم بأنفسهم.]</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132</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ar-001">
                <a:latin typeface="Arial"/>
                <a:cs typeface="Arial"/>
              </a:rPr>
              <a:t> إذن، إليك ما نود منك فعله. تذكر أن هذا </a:t>
            </a:r>
            <a:r>
              <a:rPr lang="ar-001" b="0">
                <a:latin typeface="Arial"/>
                <a:cs typeface="Arial"/>
              </a:rPr>
              <a:t>وقتك </a:t>
            </a:r>
            <a:r>
              <a:rPr lang="ar-001" b="0">
                <a:solidFill>
                  <a:schemeClr val="tx1"/>
                </a:solidFill>
                <a:latin typeface="Arial"/>
                <a:cs typeface="Arial"/>
              </a:rPr>
              <a:t>لخوض مناقشة مفتوحة حول 7-1-7 </a:t>
            </a:r>
            <a:r>
              <a:rPr lang="ar-001">
                <a:solidFill>
                  <a:schemeClr val="tx1"/>
                </a:solidFill>
                <a:latin typeface="Arial"/>
                <a:cs typeface="Arial"/>
              </a:rPr>
              <a:t>وكيفية ارتباطها بعملك. في مجموعاتكم، قدموا أنفسكم وتناقشوا في مجموعاتكم بشأن ما يلي:</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indent="0">
              <a:buNone/>
            </a:pPr>
            <a:r>
              <a:rPr lang="ar-001" sz="1200" b="1">
                <a:solidFill>
                  <a:schemeClr val="tx2"/>
                </a:solidFill>
                <a:effectLst/>
                <a:latin typeface="Arial"/>
                <a:cs typeface="Arial"/>
              </a:rPr>
              <a:t>ما بعض الفرص والتحديات التي تتوقعها عند </a:t>
            </a:r>
            <a:r>
              <a:rPr lang="ar-001" sz="1200" b="1" u="sng">
                <a:solidFill>
                  <a:schemeClr val="tx2"/>
                </a:solidFill>
                <a:effectLst/>
                <a:latin typeface="Arial"/>
                <a:cs typeface="Arial"/>
              </a:rPr>
              <a:t>اعتماد</a:t>
            </a:r>
            <a:r>
              <a:rPr lang="ar-001" sz="1200" b="1">
                <a:solidFill>
                  <a:schemeClr val="tx2"/>
                </a:solidFill>
                <a:effectLst/>
                <a:latin typeface="Arial"/>
                <a:cs typeface="Arial"/>
              </a:rPr>
              <a:t> 7-1-7 في مكان عملك؟   </a:t>
            </a:r>
          </a:p>
          <a:p>
            <a:pPr marL="0" indent="0">
              <a:buNone/>
            </a:pPr>
            <a:endParaRPr lang="en-US" sz="200" dirty="0">
              <a:solidFill>
                <a:schemeClr val="tx2"/>
              </a:solidFill>
              <a:effectLst/>
              <a:cs typeface="Arial" panose="020B0604020202020204" pitchFamily="34" charset="0"/>
            </a:endParaRPr>
          </a:p>
          <a:p>
            <a:pPr marL="0" indent="0">
              <a:buNone/>
            </a:pPr>
            <a:r>
              <a:rPr lang="ar-001" sz="1200" b="1">
                <a:solidFill>
                  <a:schemeClr val="tx2"/>
                </a:solidFill>
                <a:effectLst/>
                <a:latin typeface="Arial"/>
                <a:cs typeface="Arial"/>
              </a:rPr>
              <a:t>ما الموارد التي تعتقد أنها ضرورية لاعتماد 7-1-7 واستخدامها في مكان عملك؟</a:t>
            </a:r>
          </a:p>
          <a:p>
            <a:pPr marL="0" indent="0">
              <a:lnSpc>
                <a:spcPct val="115000"/>
              </a:lnSpc>
              <a:spcBef>
                <a:spcPts val="0"/>
              </a:spcBef>
              <a:spcAft>
                <a:spcPts val="100"/>
              </a:spcAft>
              <a:buNone/>
              <a:defRPr/>
            </a:pPr>
            <a:endParaRPr lang="en-US" dirty="0">
              <a:solidFill>
                <a:schemeClr val="tx1"/>
              </a:solidFill>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chemeClr val="tx1"/>
                </a:solidFill>
                <a:latin typeface="Arial"/>
                <a:cs typeface="Arial"/>
              </a:rPr>
              <a:t>أمامك 30 دقيقة لإنجاز هذا التمرين. خلال النصف الأول تقريبًا [ملاحظة للمنسق: حدد الوقت بدقة، مثلاً 15 دقيقة أو 20 دقيقة، استنادًا إلى عدد المجموعات إن أمكن]، ستناقشون هذه الأسئلة في المجموعة. ثم في الجلسة العامة، سيكون لدينا وقت قصير، مدته دقيقتان أو أقل، لتقدم كل مجموعة تقريرها بالنتائج وللاستماع إلى ما توصلتم إليه.</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chemeClr val="tx1"/>
                </a:solidFill>
                <a:latin typeface="Arial"/>
                <a:cs typeface="Arial"/>
              </a:rPr>
              <a:t> أتمنى أن تخوضوا محادثات رائعة!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شكرًا لكم على مشاركتكم طوال هذا اليوم. سنختتم العرض ببضع شرائح إضافية لتلخيص ما قيل.</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134</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B8243-843B-AFD6-493E-0C8CEE552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C6A50-A9EF-BA48-A82D-89F4B96B8D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9D4FD-AC13-828A-1E67-7A588C3B0E8C}"/>
              </a:ext>
            </a:extLst>
          </p:cNvPr>
          <p:cNvSpPr>
            <a:spLocks noGrp="1"/>
          </p:cNvSpPr>
          <p:nvPr>
            <p:ph type="body" idx="1"/>
          </p:nvPr>
        </p:nvSpPr>
        <p:spPr/>
        <p:txBody>
          <a:bodyPr/>
          <a:lstStyle/>
          <a:p>
            <a:r>
              <a:rPr lang="ar-001"/>
              <a:t> والآن، دعونا نراجع أهداف التعلم مرة أخرى ونرى أين وصلنا برأيكم.</a:t>
            </a:r>
          </a:p>
          <a:p>
            <a:endParaRPr lang="en-US" dirty="0"/>
          </a:p>
          <a:p>
            <a:r>
              <a:rPr lang="ar-001">
                <a:latin typeface="Arial"/>
                <a:cs typeface="Arial"/>
              </a:rPr>
              <a:t> الأهداف الثلاثة الأولى التي كنا نغطيها منذ أن بدأنا في تقديم غاية 7-1-7 لكم. وعلى مدار اليومين الماضيين، ركزنا على الهدف الرابع. وأمس واليوم استعرضنا الخطوات الرئيسية والممارسات النموذجية لاستخدام 7-1-7، واليوم ركزنا على عناصر اعتماد 7-1-7.</a:t>
            </a:r>
          </a:p>
          <a:p>
            <a:endParaRPr lang="en-US" sz="1200" b="0" dirty="0">
              <a:latin typeface="Calibri"/>
              <a:cs typeface="Calibri"/>
            </a:endParaRPr>
          </a:p>
          <a:p>
            <a:pPr algn="just"/>
            <a:r>
              <a:rPr lang="ar-001">
                <a:latin typeface="Arial"/>
                <a:cs typeface="Arial"/>
              </a:rPr>
              <a:t> غدًا سنعمل على الخطوات التالية لاعتماد 7-1-7 واستخدامها.</a:t>
            </a:r>
          </a:p>
          <a:p>
            <a:pPr algn="just"/>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41E8660-9D3A-7F89-3EA5-FCA45A31E305}"/>
              </a:ext>
            </a:extLst>
          </p:cNvPr>
          <p:cNvSpPr>
            <a:spLocks noGrp="1"/>
          </p:cNvSpPr>
          <p:nvPr>
            <p:ph type="sldNum" sz="quarter" idx="5"/>
          </p:nvPr>
        </p:nvSpPr>
        <p:spPr/>
        <p:txBody>
          <a:bodyPr/>
          <a:lstStyle/>
          <a:p>
            <a:fld id="{A1E75C25-C22B-D14A-8C88-D3C1CFA09A77}" type="slidenum">
              <a:rPr lang="en-US" smtClean="0"/>
              <a:pPr/>
              <a:t>135</a:t>
            </a:fld>
            <a:endParaRPr lang="en-US"/>
          </a:p>
        </p:txBody>
      </p:sp>
    </p:spTree>
    <p:extLst>
      <p:ext uri="{BB962C8B-B14F-4D97-AF65-F5344CB8AC3E}">
        <p14:creationId xmlns:p14="http://schemas.microsoft.com/office/powerpoint/2010/main" val="9179696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مجرد تذكير بأنه على الموقع الإلكتروني لتحالف 7-1-7، يمكنك العثور على مجموعة واسعة من الموارد لمساعدتك على فهم غاية 7-1-7، والبدء في اعتمادها واستخدامها. توجد تفاصيل حول خطوات استخدام 7-1-7 وعناصر الاعتماد التي استعرضناها اليوم التي يمكنك مراجعتها في مجموعة الأدوات الرقمية.</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136</a:t>
            </a:fld>
            <a:endParaRPr lang="en-US"/>
          </a:p>
        </p:txBody>
      </p:sp>
    </p:spTree>
    <p:extLst>
      <p:ext uri="{BB962C8B-B14F-4D97-AF65-F5344CB8AC3E}">
        <p14:creationId xmlns:p14="http://schemas.microsoft.com/office/powerpoint/2010/main" val="146129665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t> [ملاحظة للمنسق: قم بتعديل هذه الشريحة بناءً على جدول الأعمال النهائي لورشة العمل، بما في ذلك عدد الأيام وعناوين/محتويات الأيام والرسومات حسب الحاجة]</a:t>
            </a:r>
          </a:p>
          <a:p>
            <a:endParaRPr lang="en-US" dirty="0"/>
          </a:p>
          <a:p>
            <a:r>
              <a:rPr lang="ar-001"/>
              <a:t>غدًا سنتناول بعض التخطيط لاعتماد 7-1-7 واستخدامها، وأنشطة إعادة الشرح من المتعلم، وسنناقش الخطوات التالية.</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اطلب من المتحدثين إلقاء أي ملاحظات ختامية عن اليوم.]</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138</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نحن ممتنون للغاية لمشاركتكم في ورشة عمل التدريب الفني لغاية 7-1-7 التي أقيمت اليوم. شكرًا لكم، ونراكم غدًا!</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139</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يمكنكم أن تروا الخطوات الخمس الرئيسية لاستخدام غاية 7-1-7 تشكل دائرة في منتصف دورة الحياة.</a:t>
            </a:r>
          </a:p>
          <a:p>
            <a:endParaRPr lang="en-US" dirty="0">
              <a:latin typeface="Arial"/>
              <a:cs typeface="Arial"/>
            </a:endParaRPr>
          </a:p>
          <a:p>
            <a:r>
              <a:rPr lang="ar-001">
                <a:latin typeface="Arial"/>
                <a:cs typeface="Arial"/>
              </a:rPr>
              <a:t> بالأمس استعرضنا الخطوات 1 و 2 و 3 من دورة تحسين الأداء المستمر هذه لغاية 7-1-7.</a:t>
            </a:r>
          </a:p>
          <a:p>
            <a:endParaRPr lang="en-US" dirty="0">
              <a:latin typeface="Arial"/>
              <a:cs typeface="Arial"/>
            </a:endParaRPr>
          </a:p>
          <a:p>
            <a:r>
              <a:rPr lang="ar-001">
                <a:latin typeface="Arial"/>
                <a:cs typeface="Arial"/>
              </a:rPr>
              <a:t> تُركز الخطوة 1 على جمع بيانات التوقيت وحساب أداء غاية 7-1-7. يُعد دليل 7-1-7 المرجعي للمحطات الرئيسية مصدرًا مهمًا عند البدء لأنه يقدم أمثلة من مجموعة من السياقات المختلفة حول كيفية اختيار تواريخ المحطات الرئيسية. تركز الخطوة 2 على تحديد العوائق والعوامل الممكنة التي أثرت على توقيت الاستجابة. في هذه الخطوة، من الضروري تذكر إجراء تحليل جيد باستخدام نهج "الخمسة أسباب" للوصول إلى عوائق مكتوبة بشكل واضح تكون محددة وقابلة للتنفيذ وتحدد السبب الجذري وعلى مستوى النظام. ثم في الخطوة 3، نظرنا في كيفية تحديد الإجراءات الفورية وطويلة الأمد التي تعالج تلك العوائق بشكل مباشر، وكيفية كتابة إجراءات ذكية محددة وقابلة للقياس وقابلة للتحقيق وذات صلة ومحددة زمنيًا.</a:t>
            </a:r>
          </a:p>
          <a:p>
            <a:endParaRPr lang="en-US" dirty="0">
              <a:latin typeface="Arial"/>
              <a:cs typeface="Arial"/>
            </a:endParaRPr>
          </a:p>
          <a:p>
            <a:endParaRPr lang="en-US" dirty="0">
              <a:latin typeface="Arial"/>
              <a:cs typeface="Arial"/>
            </a:endParaRPr>
          </a:p>
          <a:p>
            <a:endParaRPr lang="en-US" dirty="0">
              <a:latin typeface="Arial"/>
              <a:cs typeface="Arial"/>
            </a:endParaRPr>
          </a:p>
          <a:p>
            <a:r>
              <a:rPr lang="ar-001">
                <a:latin typeface="Arial"/>
                <a:cs typeface="Arial"/>
              </a:rPr>
              <a:t> سنركز اليوم على الخطوتين 4 و 5.</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6110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ركزت الخطوات الثلاث الأولى بشكل أساسي على كيفية تطبيق غاية 7-1-7 على حالات تفشي الأمراض الفردية - حساب الأداء بالمقارنة مع غاية 7-1-7 لحالة تفشي المرض، واستخدام المعلومات المستقاة من تلك الحالة لفهم العوائق والعوامل الممكنة لسرعة الاستجابة، وتحديد الإجراءات اللازمة لمعالجة تلك العوائق. وهذه الخطوات مهمة جدًا لتحسين الأداء. </a:t>
            </a:r>
            <a:br>
              <a:rPr lang="ar-001"/>
            </a:br>
            <a:br>
              <a:rPr lang="ar-001"/>
            </a:br>
            <a:r>
              <a:rPr lang="ar-001">
                <a:latin typeface="Arial"/>
                <a:cs typeface="Arial"/>
              </a:rPr>
              <a:t> لكن ما يجعل غاية 7-1-7 أكثر فعالية كنهج لتحسين الأداء هو أنها تجمع المعلومات من مختلف حالات التفشي. </a:t>
            </a:r>
          </a:p>
          <a:p>
            <a:endParaRPr lang="en-US" dirty="0"/>
          </a:p>
          <a:p>
            <a:r>
              <a:rPr lang="ar-001">
                <a:latin typeface="Arial"/>
                <a:cs typeface="Arial"/>
              </a:rPr>
              <a:t>أولاً، إن بيانات 7-1-7 الموحدة من مختلف حالات التفشي مفيدة لتتبع التقدم المحرز في الإجراءات التي يتم تنفيذها في مختلف حالات التفشي بكفاءة. وسنناقش مسألة توحيد البيانات ومراقبة التقدم المحرز في الإجراءات في الخطوة 4.</a:t>
            </a:r>
          </a:p>
          <a:p>
            <a:r>
              <a:rPr lang="ar-001"/>
              <a:t> </a:t>
            </a:r>
            <a:br>
              <a:rPr lang="ar-001"/>
            </a:br>
            <a:r>
              <a:rPr lang="ar-001">
                <a:latin typeface="Arial"/>
                <a:cs typeface="Arial"/>
              </a:rPr>
              <a:t>يمكننا بعد ذلك تحليل بيانات 7-1-7 الموحدة هذه من مختلف حالات التفشي للحصول على فهم أوسع لأداء تفشي المرض في البلد أو الولاية القضائية - بما في ذلك الأنماط والاحتياجات التي ترشد جهود تعزيز النظام - واستخدام هذه النتائج للمساعدة في تحديد أولويات التخطيط والتمويل وجهود المناصرة.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 لذا فإن هاتين الخطوتين الأخيرتين تركزان بشكل كبير على التأكد من أن بيانات 7-1-7 يمكن أن توجه تحسين الأداء القائم على الأدلة لأنظمة مكافحة تفشي الأمراض.</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هيا بنا نبدأ.</a:t>
            </a:r>
          </a:p>
          <a:p>
            <a:pPr marL="0" marR="0" lvl="0" indent="0" algn="l" defTabSz="914400">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a:lnSpc>
                <a:spcPct val="100000"/>
              </a:lnSpc>
              <a:spcBef>
                <a:spcPts val="0"/>
              </a:spcBef>
              <a:spcAft>
                <a:spcPts val="0"/>
              </a:spcAft>
              <a:buClrTx/>
              <a:buSzTx/>
              <a:buFontTx/>
              <a:buNone/>
              <a:tabLst/>
              <a:defRPr/>
            </a:pPr>
            <a:endParaRPr lang="en-US" dirty="0">
              <a:latin typeface="Arial"/>
              <a:cs typeface="Arial"/>
            </a:endParaRPr>
          </a:p>
          <a:p>
            <a:pPr>
              <a:defRPr/>
            </a:pPr>
            <a:endParaRPr lang="en-US" dirty="0">
              <a:latin typeface="Arial"/>
              <a:cs typeface="Arial"/>
            </a:endParaRPr>
          </a:p>
          <a:p>
            <a:pPr>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3B34D-2F17-7930-1E38-6AA1B5DCF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C82F3-AB19-AD4F-6166-AE9F0DA126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96DF2C-55B7-9F04-3229-BF60AB9F1AD9}"/>
              </a:ext>
            </a:extLst>
          </p:cNvPr>
          <p:cNvSpPr>
            <a:spLocks noGrp="1"/>
          </p:cNvSpPr>
          <p:nvPr>
            <p:ph type="body" idx="1"/>
          </p:nvPr>
        </p:nvSpPr>
        <p:spPr/>
        <p:txBody>
          <a:bodyPr/>
          <a:lstStyle/>
          <a:p>
            <a:pPr>
              <a:defRPr/>
            </a:pPr>
            <a:r>
              <a:rPr lang="ar-001">
                <a:latin typeface="Arial"/>
                <a:cs typeface="Arial"/>
              </a:rPr>
              <a:t> لنبدأ بالخطوة الرابعة من خطوات 7-1-7 - وهي توحيد البيانات بشكل روتيني ومراقبة التقدم المحرز في الإجراءات.</a:t>
            </a:r>
          </a:p>
          <a:p>
            <a:pPr marL="0" marR="0" lvl="0" indent="0" algn="l" defTabSz="914400">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FB04EA19-0EE7-4E1B-BAC5-0BECB2827498}"/>
              </a:ext>
            </a:extLst>
          </p:cNvPr>
          <p:cNvSpPr>
            <a:spLocks noGrp="1"/>
          </p:cNvSpPr>
          <p:nvPr>
            <p:ph type="sldNum" sz="quarter" idx="5"/>
          </p:nvPr>
        </p:nvSpPr>
        <p:spPr/>
        <p:txBody>
          <a:bodyPr/>
          <a:lstStyle/>
          <a:p>
            <a:fld id="{A1E75C25-C22B-D14A-8C88-D3C1CFA09A77}" type="slidenum">
              <a:rPr lang="en-US" smtClean="0"/>
              <a:pPr/>
              <a:t>16</a:t>
            </a:fld>
            <a:endParaRPr lang="en-US"/>
          </a:p>
        </p:txBody>
      </p:sp>
    </p:spTree>
    <p:extLst>
      <p:ext uri="{BB962C8B-B14F-4D97-AF65-F5344CB8AC3E}">
        <p14:creationId xmlns:p14="http://schemas.microsoft.com/office/powerpoint/2010/main" val="59037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1E674-60B0-C855-C717-24E01DA857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58AE47-B9A0-825E-3245-73DD42986B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054854-5740-C533-FD92-A7062FFC3CDA}"/>
              </a:ext>
            </a:extLst>
          </p:cNvPr>
          <p:cNvSpPr>
            <a:spLocks noGrp="1"/>
          </p:cNvSpPr>
          <p:nvPr>
            <p:ph type="body" idx="1"/>
          </p:nvPr>
        </p:nvSpPr>
        <p:spPr/>
        <p:txBody>
          <a:bodyPr/>
          <a:lstStyle/>
          <a:p>
            <a:r>
              <a:rPr lang="ar-001"/>
              <a:t>تتضمن هذه الخطوة عدة أجزاء سنتناولها بالتفصيل.</a:t>
            </a:r>
          </a:p>
          <a:p>
            <a:endParaRPr lang="en-US" dirty="0"/>
          </a:p>
          <a:p>
            <a:r>
              <a:rPr lang="ar-001">
                <a:latin typeface="Arial"/>
                <a:cs typeface="Arial"/>
              </a:rPr>
              <a:t> يركز الجزآن الأولان على التأكد من تسجيل بيانات 7-1-7 من مختلف حالات التفشي في مكان واحد مع تقليل الأخطاء إلى أدنى حد. تتمثل الخطوة الأولى في إنشاء قاعدة بيانات واحدة يتم فيها تجميع بيانات 7-1-7 المُستقاة من مختلف حالات التفشي. سواء كانت هذه قاعدة بيانات مستقلة أو جزءًا من نظام تسجيل إلكتروني قائم، فالأمر الضروري هو أن تكون بيانات 7-1-7 المجموعة من مختلف حالات التفشي في مكان واحد.</a:t>
            </a:r>
          </a:p>
          <a:p>
            <a:endParaRPr lang="en-US" dirty="0"/>
          </a:p>
          <a:p>
            <a:r>
              <a:rPr lang="ar-001"/>
              <a:t>بعد ذلك يتم إجراء التحقق من البيانات للتأكد من أن البيانات ذات جودة عالية قدر الإمكان.</a:t>
            </a:r>
          </a:p>
          <a:p>
            <a:endParaRPr lang="en-US" dirty="0"/>
          </a:p>
          <a:p>
            <a:r>
              <a:rPr lang="ar-001"/>
              <a:t>بمجرد أن تصبح بيانات 7-1-7 المجموعة من مختلف حالات التفشي في مكان واحد، يصبح من الأسهل مراقبة التقدم المحرز في الإجراءات المُتخذة.</a:t>
            </a:r>
          </a:p>
          <a:p>
            <a:endParaRPr lang="en-US" dirty="0">
              <a:cs typeface="Arial"/>
            </a:endParaRPr>
          </a:p>
          <a:p>
            <a:r>
              <a:rPr lang="ar-001"/>
              <a:t> </a:t>
            </a:r>
            <a:br>
              <a:rPr lang="ar-001"/>
            </a:br>
            <a:r>
              <a:rPr lang="ar-001"/>
              <a:t>دعونا الآن نتناول كل واحدة من هذه النقاط بمزيد من التفصيل.</a:t>
            </a:r>
          </a:p>
        </p:txBody>
      </p:sp>
      <p:sp>
        <p:nvSpPr>
          <p:cNvPr id="4" name="Slide Number Placeholder 3">
            <a:extLst>
              <a:ext uri="{FF2B5EF4-FFF2-40B4-BE49-F238E27FC236}">
                <a16:creationId xmlns:a16="http://schemas.microsoft.com/office/drawing/2014/main" id="{48974351-CB6F-A5A1-922F-7E16B1E94AC0}"/>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0790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17BB5-3123-0C3B-629B-AB0A74979F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93FADA-EF30-A1AD-0E8F-2DE9D22661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E34D2A-ABA3-E672-179D-3A62E47EA13A}"/>
              </a:ext>
            </a:extLst>
          </p:cNvPr>
          <p:cNvSpPr>
            <a:spLocks noGrp="1"/>
          </p:cNvSpPr>
          <p:nvPr>
            <p:ph type="body" idx="1"/>
          </p:nvPr>
        </p:nvSpPr>
        <p:spPr/>
        <p:txBody>
          <a:bodyPr/>
          <a:lstStyle/>
          <a:p>
            <a:pPr>
              <a:defRPr/>
            </a:pPr>
            <a:r>
              <a:rPr lang="ar-001"/>
              <a:t> إن إنشاء قاعدة بيانات واحدة يتم فيها تجميع بيانات 7-1-7 من مختلف حالات التفشي من أهم الخطوات للنجاح في تنفيذ غاية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من الناحية المثالية، يمكن استخدام نظام قائم لتوحيد البيانات. لكن إجراء تغييرات على مثل هذه الأنظمة قد يستغرق وقتًا ومالاً، ولا ينبغي أن تشكل هذه الأمور عوائق أمام إنشاء قاعدة بيانات لهذا الغرض.</a:t>
            </a:r>
          </a:p>
          <a:p>
            <a:pPr>
              <a:defRPr/>
            </a:pPr>
            <a:endParaRPr lang="en-US" dirty="0">
              <a:cs typeface="Arial"/>
            </a:endParaRPr>
          </a:p>
          <a:p>
            <a:pPr>
              <a:defRPr/>
            </a:pPr>
            <a:r>
              <a:rPr lang="ar-001"/>
              <a:t> [انقر]</a:t>
            </a:r>
          </a:p>
          <a:p>
            <a:pPr>
              <a:defRPr/>
            </a:pPr>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t>تتوفر أداة جداول البيانات لتوحيد البيانات في ملف إكسل من خلال الموقع الإلكتروني لتحالف 7-1-7. استخدم العديد من البلدان هذه الأداة، إما كما هي أو بعد تكييفها لتلائم سياق البلدان، لتوحيد بياناتها الخاصة بغاية 7-1-7. ستتاح أي أدوات مستقبلية لتوحيد البيانات يصدرها تحالف 7-1-7 عبر الموقع الإلكتروني.</a:t>
            </a:r>
          </a:p>
          <a:p>
            <a:pPr>
              <a:defRPr/>
            </a:pPr>
            <a:endParaRPr lang="en-US" dirty="0">
              <a:cs typeface="Arial"/>
            </a:endParaRPr>
          </a:p>
          <a:p>
            <a:pPr>
              <a:defRPr/>
            </a:pPr>
            <a:r>
              <a:rPr lang="ar-001"/>
              <a:t> [انقر]</a:t>
            </a:r>
          </a:p>
          <a:p>
            <a:pPr>
              <a:defRPr/>
            </a:pPr>
            <a:endParaRPr lang="en-US" dirty="0">
              <a:cs typeface="Arial"/>
            </a:endParaRPr>
          </a:p>
          <a:p>
            <a:pPr>
              <a:defRPr/>
            </a:pPr>
            <a:r>
              <a:rPr lang="ar-001">
                <a:latin typeface="Arial"/>
                <a:cs typeface="Arial"/>
              </a:rPr>
              <a:t>الأهم هو أنه بغض النظر عن نوع قاعدة البيانات المستخدمة لتوحيد بيانات 7-1-7، ينبغي أن تسجل بيانات 7-1-7 من </a:t>
            </a:r>
            <a:r>
              <a:rPr lang="ar-001">
                <a:solidFill>
                  <a:srgbClr val="000000"/>
                </a:solidFill>
                <a:latin typeface="Arial"/>
                <a:cs typeface="Arial"/>
              </a:rPr>
              <a:t>تواريخ المحطات الرئيسية، والسرديات، والعوائق، والعوامل الممكنة، والإجراءات، والمتغيرات اللازمة لرصد تقدم هذه الإجراءات.  </a:t>
            </a:r>
            <a:r>
              <a:rPr lang="ar-001">
                <a:solidFill>
                  <a:srgbClr val="384D56"/>
                </a:solidFill>
                <a:latin typeface="Arial"/>
                <a:cs typeface="Arial"/>
              </a:rPr>
              <a:t> </a:t>
            </a:r>
          </a:p>
        </p:txBody>
      </p:sp>
      <p:sp>
        <p:nvSpPr>
          <p:cNvPr id="4" name="Slide Number Placeholder 3">
            <a:extLst>
              <a:ext uri="{FF2B5EF4-FFF2-40B4-BE49-F238E27FC236}">
                <a16:creationId xmlns:a16="http://schemas.microsoft.com/office/drawing/2014/main" id="{2B3AC652-CDBF-C50A-D845-6F557E9E098C}"/>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050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0319E-DAAE-DE90-6641-341111D4CA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D79358-F0AE-60DE-3C46-0F54439869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77A7EC-FD8C-28D8-66D6-C96C03FD9A56}"/>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الخطوة التالية هي التحقق من البيانات التي يتم إدخالها في قاعدة البيانات الموحدة. ربما تم بالفعل التحقق الأولي من البيانات على المستوى الميداني أو في خطوة سابقة قبل إدخال البيانات في قاعدة البيانات الموحدة. سيعتمد ذلك على مسارات العمل المتبعة في البلد أو الولاية القضائية. ولكن بمجرد إدخال المعلومات في قاعدة البيانات الموحدة، ينبغي التحقق منها أيضًا.</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t>ويعني ذلك التحقّق من خلوّها من المعلومات المفقودة أو غير المكتملة، وكذلك من وجود أخطاء.</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t>ومن ثم الحصول على معلومات إضافية أو مصححة من الأشخاص المطلعين على التفشي حسب الحاجة، سواء كانوا من الموظفين على المستوى دون الوطني، أو فرق الاستجابة السريعة، أو غيرهم ممن يعرفون هذه المعلومات.</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وكما هو الحال </a:t>
            </a:r>
            <a:r>
              <a:rPr lang="ar-001" b="0">
                <a:latin typeface="Arial"/>
                <a:cs typeface="Arial"/>
              </a:rPr>
              <a:t>غالبًا، </a:t>
            </a:r>
            <a:r>
              <a:rPr lang="ar-001" sz="1200" b="0">
                <a:solidFill>
                  <a:schemeClr val="tx1"/>
                </a:solidFill>
                <a:latin typeface="Arial"/>
                <a:cs typeface="Arial"/>
              </a:rPr>
              <a:t>كلما تم التحقق مبكرًا، كان من الأسهل الحصول على معلومات مصححة.ولهذا السبب أيضًا نوصي بوجود قاعدة بيانات موحدة نشطة، بحيث يمكن إدخال معلومات حالات التفشي بسرعة عند تقييمها باستخدام 7-1-7 والتحقق منها في قاعدة البيانات المركزية هذه.</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Arial"/>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2B92E025-3612-50A6-D685-1C898592CF62}"/>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17421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ar-001" i="1">
                <a:latin typeface="Arial"/>
                <a:cs typeface="Arial"/>
              </a:rPr>
              <a:t> [ملاحظة للمنسق: يُرجى تضمين أي ملاحظات بشأن التدابير التنظيمية. وإذا لم تكن هناك حاجة إلى هذه الشريحة، فاحذفها]</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E5904-3409-259F-58E2-B094D410A0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B31399-73C0-87B4-6436-76596806EA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A47276-ED2C-B5B0-41A7-B2AA737F3EA9}"/>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يجب ألا تتجاوز مدة المناقشة 3 دقائق]</a:t>
            </a:r>
          </a:p>
          <a:p>
            <a:endParaRPr lang="en-US" dirty="0"/>
          </a:p>
          <a:p>
            <a:r>
              <a:rPr lang="ar-001">
                <a:latin typeface="Arial"/>
                <a:cs typeface="Arial"/>
              </a:rPr>
              <a:t>دعونا نجري نقاشًا قصيرًا.</a:t>
            </a:r>
          </a:p>
          <a:p>
            <a:endParaRPr lang="en-US" dirty="0">
              <a:latin typeface="Arial"/>
              <a:cs typeface="Arial"/>
            </a:endParaRPr>
          </a:p>
          <a:p>
            <a:r>
              <a:rPr lang="ar-001">
                <a:latin typeface="Arial"/>
                <a:cs typeface="Arial"/>
              </a:rPr>
              <a:t> فكروا في العملية بأكملها بدءًا من جمع بيانات 7-1-7 ووصولاً إلى قاعدة بيانات موحدة، بما في ذلك مسار تدفق المعلومات.</a:t>
            </a:r>
          </a:p>
          <a:p>
            <a:r>
              <a:rPr lang="ar-001">
                <a:latin typeface="Arial"/>
                <a:cs typeface="Arial"/>
              </a:rPr>
              <a:t>  </a:t>
            </a:r>
          </a:p>
          <a:p>
            <a:r>
              <a:rPr lang="ar-001">
                <a:latin typeface="Arial"/>
                <a:cs typeface="Arial"/>
              </a:rPr>
              <a:t>ما الاستراتيجيات التي قد تكون الأنسب في موقعك لتقليل الأخطاء في قاعدة البيانات الموحدة هذه؟</a:t>
            </a:r>
          </a:p>
          <a:p>
            <a:endParaRPr lang="en-US" dirty="0"/>
          </a:p>
        </p:txBody>
      </p:sp>
      <p:sp>
        <p:nvSpPr>
          <p:cNvPr id="4" name="Slide Number Placeholder 3">
            <a:extLst>
              <a:ext uri="{FF2B5EF4-FFF2-40B4-BE49-F238E27FC236}">
                <a16:creationId xmlns:a16="http://schemas.microsoft.com/office/drawing/2014/main" id="{BF95D235-B4C1-4C7B-B1A4-227C56922B76}"/>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939659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ar-001" i="1">
                <a:latin typeface="Arial"/>
                <a:cs typeface="Arial"/>
              </a:rPr>
              <a:t> [ملاحظة للمنسق: هذا النشاط هو نشاط جماعي صغير.] يجب توفير جدول توحيد البيانات المتعلقة بغاية 7-1-7 لهذا النشاط، الموجود في مجلد الأنشطة الخاص بحزمة التدريب الفني 7-1-7، للمشاركين (على سبيل المثال، إرساله عبر البريد الإلكتروني قبل يوم ورشة العمل، أو إرساله إلى دردشة واتساب للمشاركين، أو مشاركة رابط قبل/في أثناء ورشة العمل حيث يمكنهم تنزيل نسخة). يرجى التأكد من إرسال جدول توحيد البيانات المتعلقة بغاية 7-1-7 فقط في مجلد أنشطة حزمة التدريب لأنه معبأ مسبقًا بمعلومات حالة التفشي، بما في ذلك الأخطاء التي يجب تصحيحها في أثناء النشاط. تُخصص 30 دقيقة لهذا النشاط: بضع دقائق لشرح النشاط وتقسيم المشاركين إلى مجموعات؛ و15 دقيقة للعثور على الأخطاء؛ و 10 دقائق لاستعراض الأخطاء في الجلسة العامة. ملاحظة: إذا كنت تستخدم أداة مختلفة عن أداة توحيد بيانات 7-1-7، فيمكنك القيام بنفس النشاط باستخدام أداتك مع القليل من التحضير. يرجى الاطلاع على ملف التعليمات الخاص بحزمة التدريب الفني 7-1-7 لمزيد من التوجيهات.]</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 سنقوم الآن بنشاط باستخدام جدول بيانات 7-1-7 لتوحيد البيانات. سيمنحك هذا النشاط فرصة لاستكشاف ورقات العمل الأربع في جدول البيانات، والتحقق من البيانات من خلال تحديد الأخطاء التي أدرجناها في جدول البيانات!</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قسِم المشاركين الآن إلى مجموعات من شخصين إن أمكن.]</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2989716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في هذا النشاط، سيقوم شخص واحد من كل مجموعة بفتح " جدول توحيد البيانات المتعلقة بغاية 7-1-7" على حاسوب محمول. وسيجتمع باقي أفراد المجموعة حول جدول البيانات الموجود على هذا الحاسوب المحمول.تم تعبئة جدول البيانات مسبقًا ببيانات 7-1-7 ويحتوي على 4 ورقات عمل. لقد أدخلنا ما يقرب من 20 خطأ في جدول البيانات، مع وجود بعض الأخطاء في كل ورقة عمل.  </a:t>
            </a:r>
          </a:p>
          <a:p>
            <a:r>
              <a:rPr lang="ar-001">
                <a:latin typeface="Arial"/>
                <a:cs typeface="Arial"/>
              </a:rPr>
              <a:t> </a:t>
            </a:r>
          </a:p>
          <a:p>
            <a:r>
              <a:rPr lang="ar-001">
                <a:latin typeface="Arial"/>
                <a:cs typeface="Arial"/>
              </a:rPr>
              <a:t>ستُتاح لكل مجموعة 15 دقيقة لاستعراض كل ورقة عمل والعثور على أكبر عدد ممكن من الأخطاء.عند العثور على خطأ، ظللوا تلك الخلايا باللون الأصفر.  </a:t>
            </a:r>
          </a:p>
          <a:p>
            <a:r>
              <a:rPr lang="ar-001">
                <a:latin typeface="Arial"/>
                <a:cs typeface="Arial"/>
              </a:rPr>
              <a:t> </a:t>
            </a:r>
          </a:p>
          <a:p>
            <a:r>
              <a:rPr lang="ar-001">
                <a:latin typeface="Arial"/>
                <a:cs typeface="Arial"/>
              </a:rPr>
              <a:t>ثم سنراجع الأخطاء في الجلسة العامة.  </a:t>
            </a:r>
          </a:p>
          <a:p>
            <a:r>
              <a:rPr lang="ar-001">
                <a:latin typeface="Arial"/>
                <a:cs typeface="Arial"/>
              </a:rPr>
              <a:t> </a:t>
            </a:r>
          </a:p>
          <a:p>
            <a:r>
              <a:rPr lang="ar-001">
                <a:latin typeface="Arial"/>
                <a:cs typeface="Arial"/>
              </a:rPr>
              <a:t>استمتعوا!</a:t>
            </a:r>
          </a:p>
          <a:p>
            <a:r>
              <a:rPr lang="ar-001">
                <a:latin typeface="Arial"/>
                <a:cs typeface="Arial"/>
              </a:rPr>
              <a:t>  </a:t>
            </a:r>
          </a:p>
          <a:p>
            <a:r>
              <a:rPr lang="ar-001" i="1">
                <a:latin typeface="Arial"/>
                <a:cs typeface="Arial"/>
              </a:rPr>
              <a:t>[ملاحظة للمنسق: بمجرد انتهاء الـ 15 دقيقة، اطلب من المشاركين إيقاف النشاط لأنك ستراجع الإجابات بعد ذلك في الجلسة العامة.]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8296429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79E8D-9AD4-9358-8288-CBB3A2CDF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E054A8-1F44-765E-A2CF-DE92C87099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8D2F04-1BF8-BBFA-9EF6-0D034B8D73FE}"/>
              </a:ext>
            </a:extLst>
          </p:cNvPr>
          <p:cNvSpPr>
            <a:spLocks noGrp="1"/>
          </p:cNvSpPr>
          <p:nvPr>
            <p:ph type="body" idx="1"/>
          </p:nvPr>
        </p:nvSpPr>
        <p:spPr/>
        <p:txBody>
          <a:bodyPr/>
          <a:lstStyle/>
          <a:p>
            <a:r>
              <a:rPr lang="ar-001">
                <a:latin typeface="Arial"/>
                <a:cs typeface="Arial"/>
              </a:rPr>
              <a:t> رائع! والآن دعونا نستعرض الإجابات معًا.قد يبدو جدول البيانات الخاص بكم مشابهًا لهذا إلى حد ما.لنستعرض كل خطأ ونرى ما إذا كنتم قد عثرتم عليه!  </a:t>
            </a:r>
          </a:p>
        </p:txBody>
      </p:sp>
      <p:sp>
        <p:nvSpPr>
          <p:cNvPr id="4" name="Slide Number Placeholder 3">
            <a:extLst>
              <a:ext uri="{FF2B5EF4-FFF2-40B4-BE49-F238E27FC236}">
                <a16:creationId xmlns:a16="http://schemas.microsoft.com/office/drawing/2014/main" id="{8A9C277E-24E8-D311-1401-42E04E20FF5E}"/>
              </a:ext>
            </a:extLst>
          </p:cNvPr>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3118725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في قسم "إدخال بيانات التوقيت"، وهو أول ورقة عمل في جدول البيانات، توجد ثلاثة أخطاء بين العمودين </a:t>
            </a:r>
            <a:r>
              <a:rPr lang="en-US">
                <a:latin typeface="Arial"/>
                <a:cs typeface="Arial"/>
              </a:rPr>
              <a:t>I</a:t>
            </a:r>
            <a:r>
              <a:rPr lang="ar-001">
                <a:latin typeface="Arial"/>
                <a:cs typeface="Arial"/>
              </a:rPr>
              <a:t> و </a:t>
            </a:r>
            <a:r>
              <a:rPr lang="en-US">
                <a:latin typeface="Arial"/>
                <a:cs typeface="Arial"/>
              </a:rPr>
              <a:t>P</a:t>
            </a:r>
            <a:r>
              <a:rPr lang="ar-001">
                <a:latin typeface="Arial"/>
                <a:cs typeface="Arial"/>
              </a:rPr>
              <a:t>.  </a:t>
            </a:r>
          </a:p>
          <a:p>
            <a:r>
              <a:rPr lang="ar-001">
                <a:latin typeface="Arial"/>
                <a:cs typeface="Arial"/>
              </a:rPr>
              <a:t> </a:t>
            </a:r>
          </a:p>
          <a:p>
            <a:r>
              <a:rPr lang="ar-001">
                <a:latin typeface="Arial"/>
                <a:cs typeface="Arial"/>
              </a:rPr>
              <a:t>[انقر]</a:t>
            </a:r>
          </a:p>
          <a:p>
            <a:endParaRPr lang="en-US" dirty="0">
              <a:latin typeface="Arial"/>
              <a:cs typeface="Arial"/>
            </a:endParaRPr>
          </a:p>
          <a:p>
            <a:r>
              <a:rPr lang="ar-001">
                <a:latin typeface="Arial"/>
                <a:cs typeface="Arial"/>
              </a:rPr>
              <a:t>الخطأ الأول موجود في العمود </a:t>
            </a:r>
            <a:r>
              <a:rPr lang="en-US">
                <a:latin typeface="Arial"/>
                <a:cs typeface="Arial"/>
              </a:rPr>
              <a:t>I</a:t>
            </a:r>
            <a:r>
              <a:rPr lang="ar-001">
                <a:latin typeface="Arial"/>
                <a:cs typeface="Arial"/>
              </a:rPr>
              <a:t>، حيث يذكر أن تاريخ الرصد كان في 18 يونيو.ينبغي أن يكون هذا شهر يوليو بدلاً من يونيو، بناءً على تاريخ الظهور والسرد.ولأن هذا خطأ في التاريخ، فإنه يؤثر أيضًا على حساب مقاييس 7-1-7.</a:t>
            </a:r>
          </a:p>
          <a:p>
            <a:r>
              <a:rPr lang="ar-001">
                <a:latin typeface="Arial"/>
                <a:cs typeface="Arial"/>
              </a:rPr>
              <a:t>  </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endParaRPr lang="en-US" dirty="0">
              <a:latin typeface="Arial"/>
              <a:cs typeface="Arial"/>
            </a:endParaRPr>
          </a:p>
          <a:p>
            <a:r>
              <a:rPr lang="ar-001"/>
              <a:t>الخطأ الثاني موجود في العمود </a:t>
            </a:r>
            <a:r>
              <a:rPr lang="en-US"/>
              <a:t>M</a:t>
            </a:r>
            <a:r>
              <a:rPr lang="ar-001"/>
              <a:t>، حيث يوجد عامل مُمكِّن - "إحضار المريض بسرعة إلى العيادة" - في عمود العوائق.  </a:t>
            </a:r>
          </a:p>
          <a:p>
            <a:r>
              <a:rPr lang="ar-001">
                <a:latin typeface="Arial"/>
                <a:cs typeface="Arial"/>
              </a:rPr>
              <a:t> </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endParaRPr lang="en-US" dirty="0">
              <a:latin typeface="Arial"/>
              <a:cs typeface="Arial"/>
            </a:endParaRPr>
          </a:p>
          <a:p>
            <a:r>
              <a:rPr lang="ar-001">
                <a:latin typeface="Arial"/>
                <a:cs typeface="Arial"/>
              </a:rPr>
              <a:t>ثم هناك خطأ في العمود </a:t>
            </a:r>
            <a:r>
              <a:rPr lang="en-US">
                <a:latin typeface="Arial"/>
                <a:cs typeface="Arial"/>
              </a:rPr>
              <a:t>P</a:t>
            </a:r>
            <a:r>
              <a:rPr lang="ar-001">
                <a:latin typeface="Arial"/>
                <a:cs typeface="Arial"/>
              </a:rPr>
              <a:t>. يقول إن موظف الصحة المجتمعية أبلغ الطبيب في المنشأة الصحية المحلية.ليس هذا إبلاغًا من نوع 7-1-7، الذي يتعلق بإخطار سلطة الصحة العامة المسؤولة عن اتخاذ الإجراءات، ولكنه إبلاغ للمنشأة الصحية. ما لم تقم المنشأة الصحية بإبلاغ سلطة الصحة العامة في نفس التاريخ، فإن تصحيح هذا الخطأ سيؤدي أيضًا إلى تغيير تاريخ الإبلاغ.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38733196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020BD-8433-451E-F3FC-D27AAD71A2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9AE4EE-5DD7-1897-9C86-1223FF0154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288AFC-2FC6-45F5-0B2C-01E750DBCAF1}"/>
              </a:ext>
            </a:extLst>
          </p:cNvPr>
          <p:cNvSpPr>
            <a:spLocks noGrp="1"/>
          </p:cNvSpPr>
          <p:nvPr>
            <p:ph type="body" idx="1"/>
          </p:nvPr>
        </p:nvSpPr>
        <p:spPr/>
        <p:txBody>
          <a:bodyPr/>
          <a:lstStyle/>
          <a:p>
            <a:r>
              <a:rPr lang="ar-001">
                <a:latin typeface="Arial"/>
                <a:cs typeface="Arial"/>
              </a:rPr>
              <a:t> الآن إذا انتقلنا إلى اليمين في نفس ورقة العمل، يمكننا أن نرى أنه في الأعمدة </a:t>
            </a:r>
            <a:r>
              <a:rPr lang="en-US">
                <a:latin typeface="Arial"/>
                <a:cs typeface="Arial"/>
              </a:rPr>
              <a:t>AC</a:t>
            </a:r>
            <a:r>
              <a:rPr lang="ar-001">
                <a:latin typeface="Arial"/>
                <a:cs typeface="Arial"/>
              </a:rPr>
              <a:t> و </a:t>
            </a:r>
            <a:r>
              <a:rPr lang="en-US">
                <a:latin typeface="Arial"/>
                <a:cs typeface="Arial"/>
              </a:rPr>
              <a:t>AD</a:t>
            </a:r>
            <a:r>
              <a:rPr lang="ar-001">
                <a:latin typeface="Arial"/>
                <a:cs typeface="Arial"/>
              </a:rPr>
              <a:t> و </a:t>
            </a:r>
            <a:r>
              <a:rPr lang="en-US">
                <a:latin typeface="Arial"/>
                <a:cs typeface="Arial"/>
              </a:rPr>
              <a:t>AG</a:t>
            </a:r>
            <a:r>
              <a:rPr lang="ar-001">
                <a:latin typeface="Arial"/>
                <a:cs typeface="Arial"/>
              </a:rPr>
              <a:t>، هناك معلومات مفقودة حول السرد والعوائق والعوامل الممكنة لإجراءات الاستجابة المبكرة. من المهم اكتشاف البيانات المفقودة مثل هذه لأنه من الأسهل كثيرًا التحقق منها وتصحيحها في وقت إدخالها في قاعدة البيانات بدلاً من وقت لاحق.  </a:t>
            </a:r>
          </a:p>
        </p:txBody>
      </p:sp>
      <p:sp>
        <p:nvSpPr>
          <p:cNvPr id="4" name="Slide Number Placeholder 3">
            <a:extLst>
              <a:ext uri="{FF2B5EF4-FFF2-40B4-BE49-F238E27FC236}">
                <a16:creationId xmlns:a16="http://schemas.microsoft.com/office/drawing/2014/main" id="{6C469B34-3A0B-4B89-F9C3-599DE11A4E91}"/>
              </a:ext>
            </a:extLst>
          </p:cNvPr>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8388950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 والآن دعونا ننتقل إلى ورقة العمل التالية، التي تسمى "تقييم نتائج 7-1-7". يوجد في هذه الورقة خطآن تم إدخالهما عمدًا. أولها أنه في قسم الملاحظات في العمود </a:t>
            </a:r>
            <a:r>
              <a:rPr lang="en-US"/>
              <a:t>G</a:t>
            </a:r>
            <a:r>
              <a:rPr lang="ar-001"/>
              <a:t>، يقول "أكمل فريق الاستجابة السريعة إجراءات الاستجابة المبكرة بسرعة". كان ينبغي تضمين هذا العامل المُمكِّن في ورقة العمل السابقة بدلاً من هنا.  </a:t>
            </a:r>
          </a:p>
          <a:p>
            <a:endParaRPr lang="en-US" dirty="0"/>
          </a:p>
          <a:p>
            <a:r>
              <a:rPr lang="ar-001"/>
              <a:t>[انقر]</a:t>
            </a:r>
          </a:p>
          <a:p>
            <a:r>
              <a:rPr lang="ar-001">
                <a:latin typeface="Arial"/>
                <a:cs typeface="Arial"/>
              </a:rPr>
              <a:t> </a:t>
            </a:r>
          </a:p>
          <a:p>
            <a:r>
              <a:rPr lang="ar-001">
                <a:latin typeface="Arial"/>
                <a:cs typeface="Arial"/>
              </a:rPr>
              <a:t>ثانيًا، إذا نظرتم إلى العمود </a:t>
            </a:r>
            <a:r>
              <a:rPr lang="en-US">
                <a:latin typeface="Arial"/>
                <a:cs typeface="Arial"/>
              </a:rPr>
              <a:t>F</a:t>
            </a:r>
            <a:r>
              <a:rPr lang="ar-001">
                <a:latin typeface="Arial"/>
                <a:cs typeface="Arial"/>
              </a:rPr>
              <a:t>، سترون أن عدد الأحداث المدرجة هناك هو 15.يذكرك النص الموجود على يسار هذا الرقم بأنه يجب تحديث هذا الرقم حسب الحاجة لإجمالي عدد الأحداث المدرجة في جدول البيانات. كان لدينا 3 أحداث، وليس 15. هذا الرقم هو المقام في حسابات الأداء لغاية 7-1-7، لذا من المهم التأكد من صحته. بمجرد تعديل هذا الرقم، سيتم تحديث المربعات الموجودة أسفله التي تتضمن حسابات الأداء والرسم البياني الموجود أسفله تلقائيًا لتعكس الحسابات الصحيحة.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912696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5D766-2E34-9CD0-40BE-7590E96F1F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561F65-2615-4327-8188-5C7FF1A7DF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4367B7-9A0E-FA5A-AAD4-DBBF96B47D82}"/>
              </a:ext>
            </a:extLst>
          </p:cNvPr>
          <p:cNvSpPr>
            <a:spLocks noGrp="1"/>
          </p:cNvSpPr>
          <p:nvPr>
            <p:ph type="body" idx="1"/>
          </p:nvPr>
        </p:nvSpPr>
        <p:spPr/>
        <p:txBody>
          <a:bodyPr/>
          <a:lstStyle/>
          <a:p>
            <a:r>
              <a:rPr lang="ar-001">
                <a:latin typeface="Arial"/>
                <a:cs typeface="Arial"/>
              </a:rPr>
              <a:t> هناك أمر آخر يجب ملاحظته في هذه الورقة. لم أقم بتظليل بعض الخلايا التي تظهر باللون الأحمر في الأعمدة من </a:t>
            </a:r>
            <a:r>
              <a:rPr lang="en-US">
                <a:latin typeface="Arial"/>
                <a:cs typeface="Arial"/>
              </a:rPr>
              <a:t>G</a:t>
            </a:r>
            <a:r>
              <a:rPr lang="ar-001">
                <a:latin typeface="Arial"/>
                <a:cs typeface="Arial"/>
              </a:rPr>
              <a:t> إلى </a:t>
            </a:r>
            <a:r>
              <a:rPr lang="en-US">
                <a:latin typeface="Arial"/>
                <a:cs typeface="Arial"/>
              </a:rPr>
              <a:t>P</a:t>
            </a:r>
            <a:r>
              <a:rPr lang="ar-001">
                <a:latin typeface="Arial"/>
                <a:cs typeface="Arial"/>
              </a:rPr>
              <a:t>. ولكن من المهم التحقق منها أيضًا للتحقق من صحة البيانات. تظهر المعلومات المفقودة باللون الأصفر. المقاييس التي لا تستوفي معايير الغاية، مثل الإبلاغ في أقل من يوم واحد، تظهر تلقائيًا في مربع أحمر.تظهر علامة خضراء تلقائيًا على المقاييس التي تستوفي معايير الغاية.تظهر على القيم غير العادية، مثل الأرقام السالبة، أيقونة تعجب صغيرة على اليسار.  </a:t>
            </a:r>
          </a:p>
          <a:p>
            <a:endParaRPr lang="en-US" dirty="0">
              <a:latin typeface="Arial"/>
              <a:cs typeface="Arial"/>
            </a:endParaRPr>
          </a:p>
          <a:p>
            <a:r>
              <a:rPr lang="ar-001">
                <a:latin typeface="Arial"/>
                <a:cs typeface="Arial"/>
              </a:rPr>
              <a:t>[انقر]</a:t>
            </a:r>
          </a:p>
          <a:p>
            <a:r>
              <a:rPr lang="ar-001">
                <a:latin typeface="Arial"/>
                <a:cs typeface="Arial"/>
              </a:rPr>
              <a:t> </a:t>
            </a:r>
          </a:p>
          <a:p>
            <a:r>
              <a:rPr lang="ar-001">
                <a:latin typeface="Arial"/>
                <a:cs typeface="Arial"/>
              </a:rPr>
              <a:t>دعونا نتذكر خطأ التاريخ في ورقة العمل السابقة.كان تاريخ الظهور هو 17 يوليو.كان من المفترض أن يكون تاريخ الرصد 18 يوليو، ولكن تم إدخاله على أنه 18 يونيو.يظهر هذا الخطأ بطريقتين مختلفتين في ورقة العمل التالية في الحسابات التلقائية. في العمود </a:t>
            </a:r>
            <a:r>
              <a:rPr lang="en-US">
                <a:latin typeface="Arial"/>
                <a:cs typeface="Arial"/>
              </a:rPr>
              <a:t>G</a:t>
            </a:r>
            <a:r>
              <a:rPr lang="ar-001">
                <a:latin typeface="Arial"/>
                <a:cs typeface="Arial"/>
              </a:rPr>
              <a:t>، ترى رمز علامة التعجب لأن مقياس الرصد سالب 29 يومًا بسبب خطأ إدخال البيانات.وتاريخ الإبلاغ في العمود التالي هو 30 يومًا بدلاً من يوم واحد لنفس السبب.ولهذا السبب من المهم دائمًا استعراض هذه القيم المحسوبة تلقائيًا - إذ يمكن أن تساعدك في اكتشاف أخطاء إدخال البيانات في ورقة العمل السابقة.  </a:t>
            </a:r>
          </a:p>
        </p:txBody>
      </p:sp>
      <p:sp>
        <p:nvSpPr>
          <p:cNvPr id="4" name="Slide Number Placeholder 3">
            <a:extLst>
              <a:ext uri="{FF2B5EF4-FFF2-40B4-BE49-F238E27FC236}">
                <a16:creationId xmlns:a16="http://schemas.microsoft.com/office/drawing/2014/main" id="{D39BC543-4277-9193-0718-98B4FE8B79B2}"/>
              </a:ext>
            </a:extLst>
          </p:cNvPr>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3436886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والآن دعونا نلقي نظرة على ورقة عمل "تتبع الإجراءات"، وهي ورقة العمل الثالثة في جدول البيانات. هناك عدة مواضع تفتقر إلى معلومات مهمة.  </a:t>
            </a:r>
          </a:p>
          <a:p>
            <a:r>
              <a:rPr lang="ar-001">
                <a:latin typeface="Arial"/>
                <a:cs typeface="Arial"/>
              </a:rPr>
              <a:t> </a:t>
            </a:r>
          </a:p>
          <a:p>
            <a:r>
              <a:rPr lang="ar-001">
                <a:latin typeface="Arial"/>
                <a:cs typeface="Arial"/>
              </a:rPr>
              <a:t>[انقر]</a:t>
            </a:r>
          </a:p>
          <a:p>
            <a:endParaRPr lang="en-US" dirty="0">
              <a:latin typeface="Arial"/>
              <a:cs typeface="Arial"/>
            </a:endParaRPr>
          </a:p>
          <a:p>
            <a:r>
              <a:rPr lang="ar-001">
                <a:latin typeface="Arial"/>
                <a:cs typeface="Arial"/>
              </a:rPr>
              <a:t>في العمود </a:t>
            </a:r>
            <a:r>
              <a:rPr lang="en-US">
                <a:latin typeface="Arial"/>
                <a:cs typeface="Arial"/>
              </a:rPr>
              <a:t>D</a:t>
            </a:r>
            <a:r>
              <a:rPr lang="ar-001">
                <a:latin typeface="Arial"/>
                <a:cs typeface="Arial"/>
              </a:rPr>
              <a:t>، لم يتم تحديد الإجراء الفوري مقابل الإجراء طويل الأمد في عمود تحديد الأولويات. يُعد هذا الأمر مفيدًا، سواء لتتبع الإجراءات أو للتحليلات.  </a:t>
            </a:r>
          </a:p>
          <a:p>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endParaRPr lang="en-US" dirty="0">
              <a:latin typeface="Arial"/>
              <a:cs typeface="Arial"/>
            </a:endParaRPr>
          </a:p>
          <a:p>
            <a:r>
              <a:rPr lang="ar-001">
                <a:latin typeface="Arial"/>
                <a:cs typeface="Arial"/>
              </a:rPr>
              <a:t>في العمود </a:t>
            </a:r>
            <a:r>
              <a:rPr lang="en-US">
                <a:latin typeface="Arial"/>
                <a:cs typeface="Arial"/>
              </a:rPr>
              <a:t>E</a:t>
            </a:r>
            <a:r>
              <a:rPr lang="ar-001">
                <a:latin typeface="Arial"/>
                <a:cs typeface="Arial"/>
              </a:rPr>
              <a:t>، لم يتم تحديد أي سلطة مسؤولة عن أي من الإجراءات.تُعد هذه المعلومات ضرورية لتحديث تقدم الإجراءات ولغرض المساءلة.  </a:t>
            </a:r>
          </a:p>
          <a:p>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r>
              <a:rPr lang="ar-001">
                <a:latin typeface="Arial"/>
                <a:cs typeface="Arial"/>
              </a:rPr>
              <a:t> </a:t>
            </a:r>
          </a:p>
          <a:p>
            <a:r>
              <a:rPr lang="ar-001">
                <a:latin typeface="Arial"/>
                <a:cs typeface="Arial"/>
              </a:rPr>
              <a:t>في العمودين </a:t>
            </a:r>
            <a:r>
              <a:rPr lang="en-US">
                <a:latin typeface="Arial"/>
                <a:cs typeface="Arial"/>
              </a:rPr>
              <a:t>F</a:t>
            </a:r>
            <a:r>
              <a:rPr lang="ar-001">
                <a:latin typeface="Arial"/>
                <a:cs typeface="Arial"/>
              </a:rPr>
              <a:t> و </a:t>
            </a:r>
            <a:r>
              <a:rPr lang="en-US">
                <a:latin typeface="Arial"/>
                <a:cs typeface="Arial"/>
              </a:rPr>
              <a:t>G</a:t>
            </a:r>
            <a:r>
              <a:rPr lang="ar-001">
                <a:latin typeface="Arial"/>
                <a:cs typeface="Arial"/>
              </a:rPr>
              <a:t>، لا توجد تواريخ بداية أو نهاية لأحد الإجراءات على الرغم من تصنيفه كإجراء فوري. من الصعب معرفة ما إذا كان الإجراء على المسار الصحيح أم أنه عالق مثلًا، إذا لم تكن التواريخ موجودة هنا.هناك إجراء آخر حالته مكتملة ولكن ليس له تاريخ انتهاء. من المهم تحديث جدول البيانات هذا باستمرار، بما في ذلك بعد اكتمال الإجراء، حتى يكون هناك دليل على المدة التي استغرقتها الإجراءات ومتى تم تنفيذها.</a:t>
            </a:r>
          </a:p>
          <a:p>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 [انقر]</a:t>
            </a:r>
          </a:p>
          <a:p>
            <a:r>
              <a:rPr lang="ar-001">
                <a:latin typeface="Arial"/>
                <a:cs typeface="Arial"/>
              </a:rPr>
              <a:t> </a:t>
            </a:r>
          </a:p>
          <a:p>
            <a:r>
              <a:rPr lang="ar-001">
                <a:latin typeface="Arial"/>
                <a:cs typeface="Arial"/>
              </a:rPr>
              <a:t>وأخيرًا، في العمود </a:t>
            </a:r>
            <a:r>
              <a:rPr lang="en-US">
                <a:latin typeface="Arial"/>
                <a:cs typeface="Arial"/>
              </a:rPr>
              <a:t>I</a:t>
            </a:r>
            <a:r>
              <a:rPr lang="ar-001">
                <a:latin typeface="Arial"/>
                <a:cs typeface="Arial"/>
              </a:rPr>
              <a:t>، أحد الإجراءات "عالق" ولكن لا توجد خطوات تالية مدرجة. من المفيد وجود خطوات تالية للإجراءات "العالقة" إذ يساعد ذلك في المراقبة المنتظمة.  </a:t>
            </a:r>
          </a:p>
          <a:p>
            <a:r>
              <a:rPr lang="ar-001">
                <a:latin typeface="Arial"/>
                <a:cs typeface="Arial"/>
              </a:rPr>
              <a:t> </a:t>
            </a:r>
          </a:p>
          <a:p>
            <a:r>
              <a:rPr lang="ar-001">
                <a:latin typeface="Arial"/>
                <a:cs typeface="Arial"/>
              </a:rPr>
              <a:t>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891666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solidFill>
                  <a:srgbClr val="000000"/>
                </a:solidFill>
                <a:latin typeface="Arial"/>
                <a:cs typeface="Arial"/>
              </a:rPr>
              <a:t> وأخيرًا، دعونا ننتقل إلى ورقة العمل الأخيرة بعنوان "تصنيف العوائق".لقد أدرجنا 3 أخطاء في ورقة العمل هذه.  </a:t>
            </a:r>
          </a:p>
          <a:p>
            <a:endParaRPr lang="en-US" dirty="0">
              <a:solidFill>
                <a:srgbClr val="000000"/>
              </a:solidFill>
              <a:latin typeface="Arial"/>
              <a:cs typeface="Arial"/>
            </a:endParaRPr>
          </a:p>
          <a:p>
            <a:r>
              <a:rPr lang="ar-001">
                <a:solidFill>
                  <a:srgbClr val="000000"/>
                </a:solidFill>
                <a:latin typeface="Arial"/>
                <a:cs typeface="Arial"/>
              </a:rPr>
              <a:t>[انقر]</a:t>
            </a:r>
          </a:p>
          <a:p>
            <a:r>
              <a:rPr lang="ar-001">
                <a:solidFill>
                  <a:srgbClr val="000000"/>
                </a:solidFill>
                <a:latin typeface="Arial"/>
                <a:cs typeface="Arial"/>
              </a:rPr>
              <a:t> </a:t>
            </a:r>
          </a:p>
          <a:p>
            <a:r>
              <a:rPr lang="ar-001">
                <a:solidFill>
                  <a:srgbClr val="000000"/>
                </a:solidFill>
                <a:latin typeface="Arial"/>
                <a:cs typeface="Arial"/>
              </a:rPr>
              <a:t>أولاً، هناك عائق يتمثل في "تأخر فريق الاستجابة السريعة بسبب العديد من حالات التفشي المستمرة التي كانت فرق الاستجابة السريعة في الولاية تستجيب لها".يمثل ذلك عائقًا في الاستجابة، ولكن العمود </a:t>
            </a:r>
            <a:r>
              <a:rPr lang="en-US">
                <a:solidFill>
                  <a:srgbClr val="000000"/>
                </a:solidFill>
                <a:latin typeface="Arial"/>
                <a:cs typeface="Arial"/>
              </a:rPr>
              <a:t>C</a:t>
            </a:r>
            <a:r>
              <a:rPr lang="ar-001">
                <a:solidFill>
                  <a:srgbClr val="000000"/>
                </a:solidFill>
                <a:latin typeface="Arial"/>
                <a:cs typeface="Arial"/>
              </a:rPr>
              <a:t> في هذه الحالة، معين لفترة "الرصد".سيؤدي هذا النوع من الأخطاء إلى حدوث أخطاء في التحليلات اللاحقة.  </a:t>
            </a:r>
          </a:p>
          <a:p>
            <a:endParaRPr lang="en-US" dirty="0">
              <a:solidFill>
                <a:srgbClr val="000000"/>
              </a:solidFill>
              <a:latin typeface="Arial"/>
              <a:cs typeface="Arial"/>
            </a:endParaRPr>
          </a:p>
          <a:p>
            <a:r>
              <a:rPr lang="ar-001">
                <a:solidFill>
                  <a:srgbClr val="000000"/>
                </a:solidFill>
                <a:latin typeface="Arial"/>
                <a:cs typeface="Arial"/>
              </a:rPr>
              <a:t>[انقر]</a:t>
            </a:r>
          </a:p>
          <a:p>
            <a:r>
              <a:rPr lang="ar-001">
                <a:solidFill>
                  <a:srgbClr val="000000"/>
                </a:solidFill>
                <a:latin typeface="Arial"/>
                <a:cs typeface="Arial"/>
              </a:rPr>
              <a:t> </a:t>
            </a:r>
          </a:p>
          <a:p>
            <a:r>
              <a:rPr lang="ar-001">
                <a:solidFill>
                  <a:srgbClr val="000000"/>
                </a:solidFill>
                <a:latin typeface="Arial"/>
                <a:cs typeface="Arial"/>
              </a:rPr>
              <a:t>وبعد ذلك، يتم تصنيف أحد العوائق بشكل غير صحيح.كان ينبغي أن يكون العائق الأول - "خدمة الشحن السريع لنقل عينات المختبر غير موثوقة وقد ارتكبت أخطاء مؤخرًا" - هو "تأخر نقل العينات"، ولكن تم اختيار "نقص بيانات المراقبة في الوقت المناسب أو الكاملة" بدلاً من ذلك.</a:t>
            </a:r>
          </a:p>
          <a:p>
            <a:endParaRPr lang="en-US" dirty="0">
              <a:solidFill>
                <a:srgbClr val="000000"/>
              </a:solidFill>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latin typeface="Arial"/>
                <a:cs typeface="Arial"/>
              </a:rPr>
              <a:t> [انقر]</a:t>
            </a:r>
          </a:p>
          <a:p>
            <a:r>
              <a:rPr lang="ar-001">
                <a:solidFill>
                  <a:srgbClr val="000000"/>
                </a:solidFill>
                <a:latin typeface="Arial"/>
                <a:cs typeface="Arial"/>
              </a:rPr>
              <a:t> </a:t>
            </a:r>
          </a:p>
          <a:p>
            <a:r>
              <a:rPr lang="ar-001">
                <a:solidFill>
                  <a:srgbClr val="000000"/>
                </a:solidFill>
                <a:latin typeface="Arial"/>
                <a:cs typeface="Arial"/>
              </a:rPr>
              <a:t>وأخيرًا، لم يتم تحديد فئة العائق الأخير.  </a:t>
            </a:r>
          </a:p>
          <a:p>
            <a:r>
              <a:rPr lang="ar-001">
                <a:solidFill>
                  <a:srgbClr val="000000"/>
                </a:solidFill>
                <a:latin typeface="Arial"/>
                <a:cs typeface="Arial"/>
              </a:rPr>
              <a:t> </a:t>
            </a:r>
          </a:p>
          <a:p>
            <a:r>
              <a:rPr lang="ar-001">
                <a:solidFill>
                  <a:srgbClr val="000000"/>
                </a:solidFill>
                <a:latin typeface="Arial"/>
                <a:cs typeface="Arial"/>
              </a:rPr>
              <a:t>سنتناول بالتفصيل فئات العوائق في القسم التالي، وسنناقش سبب أهمية التأكد من أن هذه البيانات كاملة وصحيحة.  </a:t>
            </a:r>
          </a:p>
          <a:p>
            <a:r>
              <a:rPr lang="ar-001">
                <a:solidFill>
                  <a:srgbClr val="000000"/>
                </a:solidFill>
                <a:latin typeface="Arial"/>
                <a:cs typeface="Arial"/>
              </a:rPr>
              <a:t> </a:t>
            </a:r>
          </a:p>
          <a:p>
            <a:r>
              <a:rPr lang="ar-001">
                <a:solidFill>
                  <a:srgbClr val="000000"/>
                </a:solidFill>
                <a:latin typeface="Arial"/>
                <a:cs typeface="Arial"/>
              </a:rPr>
              <a:t>بهذا نختتم نشاطنا!</a:t>
            </a:r>
          </a:p>
          <a:p>
            <a:r>
              <a:rPr lang="ar-001">
                <a:solidFill>
                  <a:srgbClr val="000000"/>
                </a:solidFill>
                <a:latin typeface="Arial"/>
                <a:cs typeface="Arial"/>
              </a:rPr>
              <a:t>  </a:t>
            </a:r>
          </a:p>
          <a:p>
            <a:r>
              <a:rPr lang="ar-001">
                <a:solidFill>
                  <a:srgbClr val="000000"/>
                </a:solidFill>
                <a:latin typeface="Arial"/>
                <a:cs typeface="Arial"/>
              </a:rP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1960200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F880-54B6-DB40-B0AA-E54AC4A82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74945-BEF4-5ACA-8B99-6682FAD1D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0CED3-D6CE-7765-D8D8-4D8ADF0FEDA2}"/>
              </a:ext>
            </a:extLst>
          </p:cNvPr>
          <p:cNvSpPr>
            <a:spLocks noGrp="1"/>
          </p:cNvSpPr>
          <p:nvPr>
            <p:ph type="body" idx="1"/>
          </p:nvPr>
        </p:nvSpPr>
        <p:spPr/>
        <p:txBody>
          <a:bodyPr/>
          <a:lstStyle/>
          <a:p>
            <a:r>
              <a:rPr lang="ar-001" i="1">
                <a:latin typeface="Arial"/>
                <a:cs typeface="Arial"/>
              </a:rPr>
              <a:t>[ملاحظة للمنسق: نوصي بشدة بممارسة الأنشطة التمهيدية في الصباح وبعد الظهيرة. تفيد هذه الأنشطة في تنشيط الذهن، وهي تساعد المشاركين على التعرف على بعضهم بعضًا. يتضمن هذا الملف مجموعة من الشرائح لأنشطة تمهيدية رأينا أنها وسيلة سريعة وممتعة ليتعرف المشاركون إلى بعضهم البعض قليلاً. لا تتردد في تعديل النص بما يتناسب مع سياقك].</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824EE96E-7390-66E6-4B7F-B6E8F4AAFCD1}"/>
              </a:ext>
            </a:extLst>
          </p:cNvPr>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558731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b="0" i="1" u="none" strike="noStrike">
                <a:solidFill>
                  <a:srgbClr val="000000"/>
                </a:solidFill>
                <a:effectLst/>
                <a:latin typeface="Arial"/>
                <a:cs typeface="Arial"/>
              </a:rPr>
              <a:t> [ملاحظة للمنسق: إذا كان هناك وقت لنقاش ختامي</a:t>
            </a:r>
            <a:r>
              <a:rPr lang="ar-001" i="1">
                <a:solidFill>
                  <a:srgbClr val="000000"/>
                </a:solidFill>
                <a:latin typeface="Arial"/>
                <a:cs typeface="Arial"/>
              </a:rPr>
              <a:t> مدته 5 دقائق</a:t>
            </a:r>
            <a:r>
              <a:rPr lang="ar-001" b="0" i="1" u="none" strike="noStrike">
                <a:solidFill>
                  <a:srgbClr val="000000"/>
                </a:solidFill>
                <a:effectLst/>
                <a:latin typeface="Arial"/>
                <a:cs typeface="Arial"/>
              </a:rPr>
              <a:t> تقريبًا، فضع في اعتبارك استخدام الأسئلة المدرجة هنا كنقاط انطلاق للمناقشة.]</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66694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E0966-A945-89E0-8A9D-E13DFC003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F6E0AE-E063-959D-78CF-E675F88DEB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3819E8-F95E-5FCB-A00B-A13664E6FC8A}"/>
              </a:ext>
            </a:extLst>
          </p:cNvPr>
          <p:cNvSpPr>
            <a:spLocks noGrp="1"/>
          </p:cNvSpPr>
          <p:nvPr>
            <p:ph type="body" idx="1"/>
          </p:nvPr>
        </p:nvSpPr>
        <p:spPr/>
        <p:txBody>
          <a:bodyPr/>
          <a:lstStyle/>
          <a:p>
            <a:pPr marL="0" marR="0" lvl="0" indent="0" algn="r" defTabSz="914400" rtl="1" eaLnBrk="1" fontAlgn="auto" latinLnBrk="0" hangingPunct="1">
              <a:lnSpc>
                <a:spcPct val="107000"/>
              </a:lnSpc>
              <a:spcBef>
                <a:spcPts val="0"/>
              </a:spcBef>
              <a:spcAft>
                <a:spcPts val="0"/>
              </a:spcAft>
              <a:buClrTx/>
              <a:buSzTx/>
              <a:buFontTx/>
              <a:buNone/>
              <a:tabLst/>
              <a:defRPr/>
            </a:pPr>
            <a:r>
              <a:rPr lang="ar-001">
                <a:latin typeface="Arial"/>
                <a:cs typeface="Arial"/>
              </a:rPr>
              <a:t>رائع! دعونا نعود لعملية توحيد البيانات. لدينا الآن قاعدة بيانات مُحدَّثة تحتوي على معلومات 7-1-7 مُجمَّعة من مختلف حالات التفشي، وقد فحصنا البيانات المدخلة حديثًا بحثًا عن الأخطاء.</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dirty="0">
              <a:latin typeface="Arial"/>
              <a:cs typeface="Arial"/>
            </a:endParaRPr>
          </a:p>
          <a:p>
            <a:pPr marL="0" marR="0" lvl="0" indent="0" algn="r" defTabSz="914400" rtl="1" eaLnBrk="1" fontAlgn="auto" latinLnBrk="0" hangingPunct="1">
              <a:lnSpc>
                <a:spcPct val="107000"/>
              </a:lnSpc>
              <a:spcBef>
                <a:spcPts val="0"/>
              </a:spcBef>
              <a:spcAft>
                <a:spcPts val="0"/>
              </a:spcAft>
              <a:buClrTx/>
              <a:buSzTx/>
              <a:buFontTx/>
              <a:buNone/>
              <a:tabLst/>
              <a:defRPr/>
            </a:pPr>
            <a:r>
              <a:rPr lang="ar-001">
                <a:latin typeface="Arial"/>
                <a:cs typeface="Arial"/>
              </a:rPr>
              <a:t> [انقر]</a:t>
            </a:r>
          </a:p>
          <a:p>
            <a:pPr marL="0" marR="0" lvl="0" indent="0" algn="r" defTabSz="914400" rtl="1" eaLnBrk="1" fontAlgn="auto" latinLnBrk="0" hangingPunct="1">
              <a:lnSpc>
                <a:spcPct val="107000"/>
              </a:lnSpc>
              <a:spcBef>
                <a:spcPts val="0"/>
              </a:spcBef>
              <a:spcAft>
                <a:spcPts val="0"/>
              </a:spcAft>
              <a:buClrTx/>
              <a:buSzTx/>
              <a:buFontTx/>
              <a:buNone/>
              <a:tabLst/>
              <a:defRPr/>
            </a:pPr>
            <a:br>
              <a:rPr lang="ar-001">
                <a:latin typeface="Arial"/>
                <a:cs typeface="Arial"/>
              </a:rPr>
            </a:br>
            <a:r>
              <a:rPr lang="ar-001">
                <a:latin typeface="Arial"/>
                <a:cs typeface="Arial"/>
              </a:rPr>
              <a:t>تُعد قاعدة البيانات هذه أداة مفيدة للغاية </a:t>
            </a:r>
            <a:r>
              <a:rPr lang="ar-001" b="1">
                <a:latin typeface="Arial"/>
                <a:cs typeface="Arial"/>
              </a:rPr>
              <a:t>لتبسيط</a:t>
            </a:r>
            <a:r>
              <a:rPr lang="ar-001">
                <a:latin typeface="Arial"/>
                <a:cs typeface="Arial"/>
              </a:rPr>
              <a:t> عملية تتبع الإجراءات الفورية وطويلة الأمد المخطط لها في مختلف حالات التفشي. فهي تجعلكم قادرين على رؤية جميع الإجراءات التصحيحية المخطط لها في مكان واحد، وتواريخ بدايتها ونهايتها، والسلطات المسؤولة، وحالة التقدم المحرز في مختلف حالات التفشي. وهذا أكثر كفاءة بكثير من البديل! تخيلوا لو كنتم تحاولون تتبع إجراءات متعددة لكل تفشٍ، ولعدة حالات تفشٍ، دون أن تكون كلها في مكان واحد! إن هذا القدر من عدم الكفاءة يُصعِب تحقيق تحسين الأداء.</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dirty="0">
              <a:latin typeface="Arial"/>
              <a:cs typeface="Arial"/>
            </a:endParaRPr>
          </a:p>
          <a:p>
            <a:pPr marL="0" marR="0" lvl="0" indent="0" algn="r" defTabSz="914400" rtl="1" eaLnBrk="1" fontAlgn="auto" latinLnBrk="0" hangingPunct="1">
              <a:lnSpc>
                <a:spcPct val="107000"/>
              </a:lnSpc>
              <a:spcBef>
                <a:spcPts val="0"/>
              </a:spcBef>
              <a:spcAft>
                <a:spcPts val="0"/>
              </a:spcAft>
              <a:buClrTx/>
              <a:buSzTx/>
              <a:buFontTx/>
              <a:buNone/>
              <a:tabLst/>
              <a:defRPr/>
            </a:pPr>
            <a:r>
              <a:rPr lang="ar-001">
                <a:latin typeface="Arial"/>
                <a:cs typeface="Arial"/>
              </a:rPr>
              <a:t> [انقر]</a:t>
            </a:r>
          </a:p>
          <a:p>
            <a:pPr>
              <a:lnSpc>
                <a:spcPct val="107000"/>
              </a:lnSpc>
            </a:pPr>
            <a:endParaRPr lang="en-US" dirty="0">
              <a:latin typeface="Arial"/>
              <a:cs typeface="Arial"/>
            </a:endParaRPr>
          </a:p>
          <a:p>
            <a:pPr>
              <a:lnSpc>
                <a:spcPct val="107000"/>
              </a:lnSpc>
            </a:pPr>
            <a:r>
              <a:rPr lang="ar-001">
                <a:latin typeface="Arial"/>
                <a:cs typeface="Arial"/>
              </a:rPr>
              <a:t>يمكن للفريق المنسق لغاية 7-1-7 مراقبة حالة تنفيذ الإجراءات بانتظام، مثل ما إذا كانت الإجراءات قد اكتملت أو قيد التقدم أو تم تأجيلها أو عالقة. لقد وجدت البلدان أن وجود شخص معين مسؤول عن مراقبة الإجراءات ومتابعتها عندما تعلق هو أمر أساسي لكي تعمل دورة تحسين الأداء بشكل جيد.</a:t>
            </a:r>
          </a:p>
          <a:p>
            <a:pPr>
              <a:lnSpc>
                <a:spcPct val="107000"/>
              </a:lnSpc>
            </a:pPr>
            <a:endParaRPr lang="en-US" dirty="0">
              <a:latin typeface="Arial"/>
              <a:cs typeface="Arial"/>
            </a:endParaRPr>
          </a:p>
          <a:p>
            <a:pPr>
              <a:lnSpc>
                <a:spcPct val="107000"/>
              </a:lnSpc>
            </a:pPr>
            <a:r>
              <a:rPr lang="ar-001">
                <a:latin typeface="Arial"/>
                <a:cs typeface="Arial"/>
              </a:rPr>
              <a:t> [انقر]</a:t>
            </a:r>
          </a:p>
          <a:p>
            <a:pPr>
              <a:lnSpc>
                <a:spcPct val="107000"/>
              </a:lnSpc>
            </a:pPr>
            <a:endParaRPr lang="en-US" dirty="0">
              <a:latin typeface="Arial"/>
              <a:cs typeface="Arial"/>
            </a:endParaRPr>
          </a:p>
          <a:p>
            <a:pPr>
              <a:lnSpc>
                <a:spcPct val="107000"/>
              </a:lnSpc>
            </a:pPr>
            <a:r>
              <a:rPr lang="ar-001">
                <a:latin typeface="Arial"/>
                <a:cs typeface="Arial"/>
              </a:rPr>
              <a:t>إطلاع أصحاب المصلحة المعنيين بانتظام على التقدم المحرز في تنفيذ الإجراءات يعني أنه يمكن مناقشة حلول للإجراءات المتأخرة أو العالقة. ووجدت بعض البلدان التي تستخدم غاية 7-1-7 أن إعلام مسؤول المناصرة بآخر المستجدات بانتظام - والحلفاء الآخرين أو أصحاب المصلحة الذين يحظون بدعم سياسي - قد ساعد في إزالة العقبات التي تعترض الإجراءات. وهنا تحديدًا يؤتي إشراك أصحاب المصلحة - الذي نناقشه في اعتماد نهج 7-1-7 - ثماره، وغالبًا ما يكون مسؤولو مناصرة 7-1-7 رفيعو المستوى الأكثر تأثيرًا في هذه المرحلة.</a:t>
            </a:r>
          </a:p>
          <a:p>
            <a:pPr>
              <a:lnSpc>
                <a:spcPct val="107000"/>
              </a:lnSpc>
            </a:pPr>
            <a:endParaRPr lang="en-US" dirty="0">
              <a:latin typeface="Arial"/>
              <a:cs typeface="Arial"/>
            </a:endParaRPr>
          </a:p>
          <a:p>
            <a:pPr>
              <a:lnSpc>
                <a:spcPct val="107000"/>
              </a:lnSpc>
            </a:pPr>
            <a:r>
              <a:rPr lang="ar-001">
                <a:latin typeface="Arial"/>
                <a:cs typeface="Arial"/>
              </a:rPr>
              <a:t> في حين أن استعراض التقدم المحرز في الإجراءات مفيد خلال اجتماعات أصحاب المصلحة المنتظمة، فمن الأفضل أن يقوم عضو الفريق المسؤول عن مراقبة الإجراءات بمتابعة حل الإجراءات العالقة بأنسب طريقة، بما في ذلك من خلال الاجتماعات الفردية والمكالمات الهاتفية أو المناقشات في اجتماعات أخرى.</a:t>
            </a:r>
          </a:p>
          <a:p>
            <a:pPr>
              <a:lnSpc>
                <a:spcPct val="107000"/>
              </a:lnSpc>
            </a:pPr>
            <a:endParaRPr lang="en-US" dirty="0">
              <a:latin typeface="Arial"/>
              <a:cs typeface="Arial"/>
            </a:endParaRPr>
          </a:p>
          <a:p>
            <a:pPr>
              <a:lnSpc>
                <a:spcPct val="107000"/>
              </a:lnSpc>
            </a:pPr>
            <a:r>
              <a:rPr lang="ar-001">
                <a:latin typeface="Arial"/>
                <a:cs typeface="Arial"/>
              </a:rPr>
              <a:t> إن أحد الدروس المهمة التي تعلمناها من البلدان التي تستخدم 7-1-7 هو أن طرح الإجراءات التي لا تحرز تقدمًا بشكل متكرر، ولأصحاب المصلحة المختلفين إذا لزم الأمر، يمكن أن يكون مفيدًا في دفع الإجراءات إلى الأمام.</a:t>
            </a:r>
          </a:p>
          <a:p>
            <a:pPr>
              <a:lnSpc>
                <a:spcPct val="107000"/>
              </a:lnSpc>
            </a:pPr>
            <a:endParaRPr lang="en-US" dirty="0">
              <a:latin typeface="Arial"/>
              <a:cs typeface="Arial"/>
            </a:endParaRPr>
          </a:p>
          <a:p>
            <a:pPr>
              <a:lnSpc>
                <a:spcPct val="107000"/>
              </a:lnSpc>
            </a:pPr>
            <a:endParaRPr lang="en-US" sz="2800" dirty="0">
              <a:effectLst/>
              <a:latin typeface="Helvetica Neue" panose="02000503000000020004" pitchFamily="2" charset="0"/>
            </a:endParaRPr>
          </a:p>
          <a:p>
            <a:pPr>
              <a:lnSpc>
                <a:spcPct val="107000"/>
              </a:lnSpc>
            </a:pPr>
            <a:endParaRPr lang="en-US" sz="1800" dirty="0">
              <a:ea typeface="Calibri"/>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CE99A6F2-F2A2-A6C5-3BFA-F5E45266200B}"/>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964351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أود أن أؤكد على أهمية مراقبة تقدم الإجراءات هنا. أعتقد أننا جميعًا شاهدنا أمثلة على إجراءات مهمة تم تحديدها في أثناء إحدى حالات التفشي، ولكن بعد انتهاء هذا التفشي بفترة وجيزة، يتم تهميش هذه الإجراءات أو فقدانها. هذا النوع من التتبع النشط يجعل من الصعب نسيان الإجراءات أو خفض أولويتها بشكل غير مباشر. وبنفس القدر من الأهمية، يعمل كسجل لتوقيت وكيفية تقدم تحسين الأداء أو تعثره.  </a:t>
            </a:r>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983310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FFD0C-9EB7-7E9A-DC94-7D823868F0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322BF8-635F-E9F4-FE5D-3BFBD98B14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2A54E4-B6C0-F997-F27A-75464F203225}"/>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يجب ألا تتجاوز مدة المناقشة 3 دقائق]</a:t>
            </a:r>
          </a:p>
          <a:p>
            <a:endParaRPr lang="en-US" dirty="0"/>
          </a:p>
          <a:p>
            <a:r>
              <a:rPr lang="ar-001">
                <a:latin typeface="Arial"/>
                <a:cs typeface="Arial"/>
              </a:rPr>
              <a:t>دعونا نُجري نقاشًا آخر.</a:t>
            </a:r>
          </a:p>
          <a:p>
            <a:endParaRPr lang="en-US" dirty="0"/>
          </a:p>
          <a:p>
            <a:r>
              <a:rPr lang="ar-001"/>
              <a:t> ما العوامل التي لاحظت أنها تساهم بشكل كبير في توقف / تعلق الإجراءات المخطط لها أو تنفيذها؟</a:t>
            </a:r>
          </a:p>
          <a:p>
            <a:r>
              <a:rPr lang="ar-001">
                <a:latin typeface="Arial"/>
                <a:cs typeface="Arial"/>
              </a:rPr>
              <a:t>  </a:t>
            </a:r>
          </a:p>
          <a:p>
            <a:r>
              <a:rPr lang="ar-001">
                <a:latin typeface="Arial"/>
                <a:cs typeface="Arial"/>
              </a:rPr>
              <a:t>ما الذي نجح في إخراج هذه الإجراءات أو عملية التنفيذ من حالة "عالقة"؟ </a:t>
            </a:r>
          </a:p>
          <a:p>
            <a:endParaRPr lang="en-US" dirty="0"/>
          </a:p>
          <a:p>
            <a:endParaRPr lang="en-US" sz="1200" dirty="0">
              <a:solidFill>
                <a:schemeClr val="tx2"/>
              </a:solidFill>
              <a:cs typeface="Arial" panose="020B0604020202020204" pitchFamily="34" charset="0"/>
            </a:endParaRPr>
          </a:p>
        </p:txBody>
      </p:sp>
      <p:sp>
        <p:nvSpPr>
          <p:cNvPr id="4" name="Slide Number Placeholder 3">
            <a:extLst>
              <a:ext uri="{FF2B5EF4-FFF2-40B4-BE49-F238E27FC236}">
                <a16:creationId xmlns:a16="http://schemas.microsoft.com/office/drawing/2014/main" id="{AF8EF940-89B5-F15E-EF7F-B643226B3043}"/>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69638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سنأخذ استراحة لمدة 15 دقيقة الآن.</a:t>
            </a:r>
          </a:p>
          <a:p>
            <a:endParaRPr lang="en-US" dirty="0">
              <a:latin typeface="Arial"/>
              <a:cs typeface="Arial"/>
            </a:endParaRPr>
          </a:p>
          <a:p>
            <a:r>
              <a:rPr lang="ar-001">
                <a:latin typeface="Arial"/>
                <a:cs typeface="Arial"/>
              </a:rPr>
              <a:t> يُرجى إضافة أي أسئلة لديكم بشأن غاية 7-1-7 في لوحة طرح الأفكار والأسئلة. سنجيب عن أسئلتكم في وقت لاحق من اليوم.</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28118-05BC-5C80-01FA-E00D407EBC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FEA465-4FF0-063D-8655-4C9D9B56B0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DF4EB3-A18C-E8FA-3152-5408186F9FE8}"/>
              </a:ext>
            </a:extLst>
          </p:cNvPr>
          <p:cNvSpPr>
            <a:spLocks noGrp="1"/>
          </p:cNvSpPr>
          <p:nvPr>
            <p:ph type="body" idx="1"/>
          </p:nvPr>
        </p:nvSpPr>
        <p:spPr/>
        <p:txBody>
          <a:bodyPr/>
          <a:lstStyle/>
          <a:p>
            <a:pPr>
              <a:defRPr/>
            </a:pPr>
            <a:r>
              <a:rPr lang="ar-001">
                <a:latin typeface="Arial"/>
                <a:cs typeface="Arial"/>
              </a:rPr>
              <a:t> الآن ننتقل إلى الخطوة الأخيرة: وهي تحليل نتائج 7-1-7 واستخدامها لأغراض التخطيط والتمويل والمناصرة.</a:t>
            </a:r>
          </a:p>
          <a:p>
            <a:pPr>
              <a:defRPr/>
            </a:pPr>
            <a:endParaRPr lang="en-US"/>
          </a:p>
          <a:p>
            <a:pPr>
              <a:defRPr/>
            </a:pPr>
            <a:r>
              <a:rPr lang="ar-001">
                <a:latin typeface="Arial"/>
                <a:cs typeface="Arial"/>
              </a:rPr>
              <a:t> كلما طبقتم غاية 7-1-7 على المزيد من حالات التفشي وأضفتم تلك المعلومات إلى قاعدة البيانات الموحدة 7-1-7، زادت قدرتكم على تعلم كيفية عمل الأنظمة المتعلقة بالرصد والإبلاغ والاستجابة المبكرة، واستخدام هذه المعلومات لتحديد أولويات الإجراءات بشكل أكبر.  </a:t>
            </a:r>
          </a:p>
          <a:p>
            <a:pPr marL="0" marR="0" lvl="0" indent="0" algn="l" defTabSz="914400">
              <a:lnSpc>
                <a:spcPct val="100000"/>
              </a:lnSpc>
              <a:spcBef>
                <a:spcPts val="0"/>
              </a:spcBef>
              <a:spcAft>
                <a:spcPts val="0"/>
              </a:spcAft>
              <a:buNone/>
              <a:tabLst/>
              <a:defRPr/>
            </a:pPr>
            <a:endParaRPr lang="en-US"/>
          </a:p>
          <a:p>
            <a:pPr marL="0" marR="0" lvl="0" indent="0" algn="l" defTabSz="914400">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1100F4E8-8C52-ECE4-AD66-4C1598979241}"/>
              </a:ext>
            </a:extLst>
          </p:cNvPr>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8901109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ar-001" b="0">
                <a:latin typeface="Arial"/>
                <a:cs typeface="Arial"/>
              </a:rPr>
              <a:t> استخدام غاية 7-1-7 عبر حالات التفشي المتعددة يوفر معلومات قيّمة مستندة إلى الأدلة بشأن ما ينجح وما لا ينجح.</a:t>
            </a:r>
          </a:p>
          <a:p>
            <a:endParaRPr lang="en-US" b="0" dirty="0"/>
          </a:p>
          <a:p>
            <a:r>
              <a:rPr lang="ar-001" b="0">
                <a:latin typeface="Arial"/>
                <a:cs typeface="Arial"/>
              </a:rPr>
              <a:t> [انقر]</a:t>
            </a:r>
          </a:p>
          <a:p>
            <a:endParaRPr lang="en-US" b="0" dirty="0"/>
          </a:p>
          <a:p>
            <a:r>
              <a:rPr lang="ar-001">
                <a:latin typeface="Arial"/>
                <a:cs typeface="Arial"/>
              </a:rPr>
              <a:t>بمجرد حصولكم على معلومات غاية 7-1-7 عبر عدد من أحداث التفشي في قاعدة بيانات واحدة، يمكنكم بدء استخدام المعلومات من قاعدة البيانات هذه لتقييم مدى سرعة الاستجابة عبر حالات تفشي الأمراض، والعوائق/العوامل الممكّنة الشائعة، والإجراءات التي يمكن أن تساعد على معالجة العوائق الواقعة على المستوى النظامي التي شوهدت عبر حالات التفشي المتعددة. يمكنكم بدء التفكير في المتغيرات التي تهتمون بتجزئة المعلومات بناءً عليها - هل أنتم مهتمون بأوجه التشابه والاختلاف في التوقيت والعوائق عبر المناطق الجغرافية المختلفة؟ على جميع مستويات النظام الصحي؟ وفي مختلف الأوقات؟ عبر مختلف الأمراض؟  </a:t>
            </a:r>
          </a:p>
          <a:p>
            <a:endParaRPr lang="en-US" dirty="0"/>
          </a:p>
          <a:p>
            <a:r>
              <a:rPr lang="ar-001">
                <a:latin typeface="Arial"/>
                <a:cs typeface="Arial"/>
              </a:rPr>
              <a:t>[انقر]</a:t>
            </a:r>
          </a:p>
          <a:p>
            <a:endParaRPr lang="en-US" dirty="0"/>
          </a:p>
          <a:p>
            <a:r>
              <a:rPr lang="ar-001">
                <a:latin typeface="Arial"/>
                <a:cs typeface="Arial"/>
              </a:rPr>
              <a:t>إن تطبيق غاية 7-1-7 بانتظام على حالات تفشي الأمراض يتيح لكم بناء قاعدة أدلة لماهية ومكان وسبب العوائق والعوامل الممكّنة للرصد والإبلاغ والاستجابة المبكرة في الوقت المناسب. ويمكن استخدام هذا بدوره لإثراء التخطيط السنوي والتمويل وتقديم الطلبات للجهات المانحة وما إلى ذلك لتعزيز النظام الصحي.</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E81F1-EAD0-66BD-E2EA-5EF1FB5A23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52282B-C8F9-7632-08FE-D1420C4A7C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3854C7-BFE4-E0E3-FF54-CE910DB35621}"/>
              </a:ext>
            </a:extLst>
          </p:cNvPr>
          <p:cNvSpPr>
            <a:spLocks noGrp="1"/>
          </p:cNvSpPr>
          <p:nvPr>
            <p:ph type="body" idx="1"/>
          </p:nvPr>
        </p:nvSpPr>
        <p:spPr/>
        <p:txBody>
          <a:bodyPr/>
          <a:lstStyle/>
          <a:p>
            <a:r>
              <a:rPr lang="ar-001" noProof="0"/>
              <a:t>لنتحدث عن البيانات الأساسية التي يجب مراقبتها عند استخدام 7-1-7.</a:t>
            </a:r>
            <a:br>
              <a:rPr lang="ar-001" noProof="0"/>
            </a:br>
            <a:br>
              <a:rPr lang="ar-001" noProof="0"/>
            </a:br>
            <a:r>
              <a:rPr lang="ar-001" noProof="0"/>
              <a:t>لقد أنشأنا مجموعة بسيطة من البيانات الأساسية لغاية 7-1-7 تُشكِّل الأساس لمعظم تحليلات 7-1-7.</a:t>
            </a:r>
          </a:p>
          <a:p>
            <a:endParaRPr lang="en-US" noProof="0" dirty="0"/>
          </a:p>
          <a:p>
            <a:r>
              <a:rPr lang="ar-001" noProof="0"/>
              <a:t> [انقر]</a:t>
            </a:r>
          </a:p>
          <a:p>
            <a:endParaRPr lang="en-US" noProof="0" dirty="0"/>
          </a:p>
          <a:p>
            <a:r>
              <a:rPr lang="ar-001" noProof="0">
                <a:latin typeface="Arial"/>
                <a:cs typeface="Arial"/>
              </a:rPr>
              <a:t>على أبسط مستوى، تأتي مقاييس التوقيت. يشمل ذلك عدد أحداث التفشي التي تم استعراضها، ثم </a:t>
            </a:r>
            <a:r>
              <a:rPr lang="ar-001">
                <a:latin typeface="Arial"/>
                <a:cs typeface="Arial"/>
              </a:rPr>
              <a:t>نسبة</a:t>
            </a:r>
            <a:r>
              <a:rPr lang="ar-001" noProof="0">
                <a:latin typeface="Arial"/>
                <a:cs typeface="Arial"/>
              </a:rPr>
              <a:t> تلك الأحداث التي حققت أهداف الرصد والإبلاغ والاستجابة المبكرة، بالإضافة إلى غاية 7-1-7 بشكل عام. وهذه معلومات أساسية تتيح لك معرفة مدى كفاءة أنظمة مكافحة تفشي الأمراض من حيث توقيت الاستجابة.</a:t>
            </a:r>
          </a:p>
          <a:p>
            <a:endParaRPr lang="en-US" b="1" noProof="0" dirty="0"/>
          </a:p>
          <a:p>
            <a:r>
              <a:rPr lang="ar-001" b="0" noProof="0"/>
              <a:t>[انقر]</a:t>
            </a:r>
          </a:p>
          <a:p>
            <a:endParaRPr lang="en-US" b="1" noProof="0" dirty="0"/>
          </a:p>
          <a:p>
            <a:r>
              <a:rPr lang="ar-001" b="0" noProof="0">
                <a:latin typeface="Arial"/>
                <a:cs typeface="Arial"/>
              </a:rPr>
              <a:t>ثم نأتي للعوائق والعوامل الممكنة. وهنا، نوصي كحد أدنى بالحصول على بيانات حول فئات العوائق الأكثر شيوعًا والعوامل الممكنة الأكثر شيوعًا.</a:t>
            </a:r>
          </a:p>
          <a:p>
            <a:endParaRPr lang="en-US" b="0" noProof="0" dirty="0"/>
          </a:p>
          <a:p>
            <a:r>
              <a:rPr lang="ar-001" b="0" noProof="0"/>
              <a:t> [انقر]</a:t>
            </a:r>
          </a:p>
          <a:p>
            <a:endParaRPr lang="en-US" b="0" noProof="0" dirty="0"/>
          </a:p>
          <a:p>
            <a:r>
              <a:rPr lang="ar-001" b="0" noProof="0"/>
              <a:t>أما بالنسبة للإجراءات، فنوصي بمراقبة نسبة الإجراءات الفورية المكتملة، ونسبة الإجراءات طويلة الأمد قيد التخطيط أو التمويل أو المناصرة (بما في ذلك خطط مثل </a:t>
            </a:r>
            <a:r>
              <a:rPr lang="en-US" b="0" noProof="0"/>
              <a:t>NAPHS</a:t>
            </a:r>
            <a:r>
              <a:rPr lang="ar-001" b="0" noProof="0"/>
              <a:t>، أو خطط العمل الوطنية للأمن الصحي)، ونسبة الإجراءات طويلة الأمد المكتملة.</a:t>
            </a:r>
          </a:p>
          <a:p>
            <a:endParaRPr lang="en-US" b="0" noProof="0" dirty="0"/>
          </a:p>
          <a:p>
            <a:r>
              <a:rPr lang="ar-001" b="0" noProof="0"/>
              <a:t> [انقر]</a:t>
            </a:r>
          </a:p>
          <a:p>
            <a:endParaRPr lang="en-US" b="0" noProof="0" dirty="0"/>
          </a:p>
          <a:p>
            <a:r>
              <a:rPr lang="ar-001" b="0" noProof="0">
                <a:latin typeface="Arial"/>
                <a:cs typeface="Arial"/>
              </a:rPr>
              <a:t>يمكن تصنيف جميع هذه البيانات الأساسية حسب المتغيرات ذات الأهمية، وفي هذه التحليلات الإضافية تبرز قوة وإمكانات 7-1-7 بشكل واضح. تتضمن بعض التصنيفات الأساسية التي وجدتها البلدان مفيدة بشكل خاص ما يلي: على مستوى النظام الصحي، مثل المستوى الوطني مقابل المستوى دون الوطني؛ وحسب فئة المرض؛ وحسب فترات الرصد والإبلاغ والاستجابة المبكرة لغاية 7-1-7؛ وحسب الموقع الجغرافي، مثل المقاطعات أو المستويات دون الوطنية الأخرى؛ حسب فئة العوائق، التي سنتناولها لاحقًا، وبمرور الزمن.</a:t>
            </a:r>
          </a:p>
          <a:p>
            <a:endParaRPr lang="en-US" b="0" noProof="0" dirty="0"/>
          </a:p>
          <a:p>
            <a:r>
              <a:rPr lang="ar-001" b="0" noProof="0"/>
              <a:t> تحليل بيانات 7-1-7 في جدول بيانات موحد يضم مختلف  المتغيرات يُوفر لك الكثير من المعلومات القائمة على الأدلة والدقيقة حول ما ينجح وما لا ينجح، وأين ومتى، داخل الأنظمة المتعلقة بتفشي المرض.</a:t>
            </a:r>
          </a:p>
          <a:p>
            <a:endParaRPr lang="en-US" b="0" noProof="0" dirty="0"/>
          </a:p>
          <a:p>
            <a:endParaRPr lang="en-US" dirty="0">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CAD77274-4AB9-C124-974A-12F1CC8BC8F3}"/>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585044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دعونا نراجع مرة أخرى ما يمكن أن توضحه لك هذه الأنواع من التحليلات.</a:t>
            </a:r>
          </a:p>
          <a:p>
            <a:endParaRPr lang="en-US" dirty="0"/>
          </a:p>
          <a:p>
            <a:pPr>
              <a:defRPr/>
            </a:pPr>
            <a:r>
              <a:rPr lang="ar-001">
                <a:latin typeface="Arial"/>
                <a:cs typeface="Arial"/>
              </a:rPr>
              <a:t> وهذا مثال آخر ينظر إلى النسبة المئوية لتفشي الأمراض من أنواع مختلفة التي تحقق هدف الرصد في 7 أيام أو أقل، والإبلاغ في يوم واحد أو أقل، وإجراءات الاستجابة المبكرة في 7 أيام أو أقل.أجرينا هذا التحليل على 5 بلدان و41 حدثًا، لكن تُجري البلدان هذا التحليل باستخدام بياناتها الخاصة.  </a:t>
            </a:r>
          </a:p>
          <a:p>
            <a:r>
              <a:rPr lang="ar-001">
                <a:latin typeface="Arial"/>
                <a:cs typeface="Arial"/>
              </a:rPr>
              <a:t>  </a:t>
            </a:r>
          </a:p>
          <a:p>
            <a:r>
              <a:rPr lang="ar-001"/>
              <a:t>من خلال فحص هذه التجزئة، يمكننا بدء إجراء ملاحظات مفيدة. </a:t>
            </a:r>
          </a:p>
          <a:p>
            <a:endParaRPr lang="en-US" dirty="0"/>
          </a:p>
          <a:p>
            <a:r>
              <a:rPr lang="ar-001"/>
              <a:t>[انقر]</a:t>
            </a:r>
          </a:p>
          <a:p>
            <a:endParaRPr lang="en-US" dirty="0"/>
          </a:p>
          <a:p>
            <a:r>
              <a:rPr lang="ar-001">
                <a:latin typeface="Arial"/>
                <a:cs typeface="Arial"/>
              </a:rPr>
              <a:t>في هذه المجموعة من البيانات، يبدو أن الأمراض المنقولة بالغذاء والماء يتم رصدها بسرعة نسبيًا، ولكن لم تتمكن أي من حالات التفشي من تحقيق غاية 7 أيام لإجراءات الاستجابة المبكرة.ويمكن لهذا النوع من المعلومات أن يساعد صناع القرار على معرفة المجالات التي قد تحتاج إلى تحسينات بطريقة أكثر دقة.    </a:t>
            </a:r>
          </a:p>
          <a:p>
            <a:endParaRPr lang="en-US" dirty="0"/>
          </a:p>
          <a:p>
            <a:r>
              <a:rPr lang="ar-001"/>
              <a:t>[انقر]</a:t>
            </a:r>
          </a:p>
          <a:p>
            <a:r>
              <a:rPr lang="ar-001">
                <a:latin typeface="Arial"/>
                <a:cs typeface="Arial"/>
              </a:rPr>
              <a:t>  </a:t>
            </a:r>
          </a:p>
          <a:p>
            <a:r>
              <a:rPr lang="ar-001">
                <a:latin typeface="Arial"/>
                <a:cs typeface="Arial"/>
              </a:rPr>
              <a:t>كمثال آخر، دعونا ننظر إلى فترة الاستجابة المبكرة. يمكن ملاحظة اختلافات كبيرة في توقيت الاستجابة المبكرة للحمى النزفية الفيروسية مقابل الأمراض التي يمكن الوقاية منها باللقاحات في هذا التحليل. مرة أخرى، يبدأ هذا في توفير فروق دقيقة مفيدة؛ إذ يبدو أن توقيت إجراءات الاستجابة المبكرة يختلف اختلافًا كبيرًا حسب نوع المرض هنا، ويمكن استخدام هذا النوع من المعلومات من قِبل قادة الصحة العامة لتحديد المجالات التي يمكن أن تستفيد فيها الأنظمة من التحسين بشكل أكثر تحديدًا.    </a:t>
            </a:r>
          </a:p>
          <a:p>
            <a:r>
              <a:rPr lang="ar-001">
                <a:latin typeface="Arial"/>
                <a:cs typeface="Arial"/>
              </a:rPr>
              <a:t>   </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F4775C"/>
                </a:solidFill>
                <a:latin typeface="Arial"/>
                <a:cs typeface="Arial"/>
              </a:rPr>
              <a:t>وتذكروا، إن بإمكانكم إجراء تحليل مماثل لهذا مع النظر إلى متغيرات أخرى بدلاً من فئة المرض - على سبيل المثال يمكنكم إنشاء جداول مماثلة حسب الموقع الجغرافي أو مستوى النظام الصحي.</a:t>
            </a:r>
          </a:p>
          <a:p>
            <a:endParaRPr lang="en-US" dirty="0">
              <a:latin typeface="Arial"/>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يجب ألا تتجاوز مدة المناقشة 3 دقائق]</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t>سنتناول تصنيف العوائق بعد قليل، ولكن أولاً، أرغب في معرفة ما يلي:</a:t>
            </a:r>
            <a:r>
              <a:rPr lang="ar-001" sz="1200">
                <a:latin typeface="Arial"/>
                <a:cs typeface="Arial"/>
              </a:rPr>
              <a:t> ما فئات العوائق التي لاحظتم أنها تُبطئ رصد تفشي الأمراض أو الإبلاغ عنها أو الاستجابة المبكرة لها؟</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63691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t> [ملاحظة للمنسق: لا تتردد في تعديل النص بما يتناسب مع الحضور الذي تتوقعه]</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7D0F5-8E84-0F1A-D8AE-D38EF24D4B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56B91C-F841-007C-C652-17D704BCA3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6D75D-F5DD-5C65-5B1C-6BE88B744EF8}"/>
              </a:ext>
            </a:extLst>
          </p:cNvPr>
          <p:cNvSpPr>
            <a:spLocks noGrp="1"/>
          </p:cNvSpPr>
          <p:nvPr>
            <p:ph type="body" idx="1"/>
          </p:nvPr>
        </p:nvSpPr>
        <p:spPr/>
        <p:txBody>
          <a:bodyPr/>
          <a:lstStyle/>
          <a:p>
            <a:r>
              <a:rPr lang="ar-001">
                <a:effectLst/>
                <a:latin typeface="Helvetica Neue"/>
              </a:rPr>
              <a:t>لقد أمضينا وقتًا طويلاً في الحديث عن أهمية تحديد العوائق الخاصة بكل حالة تفشٍ فردية. إذن كيف نأخذ هذه العوائق الخاصة التي أنشأناها لتحديد الإجراءات المفيدة لحالة تفشٍ معينة ونجمعها في مجموعات مفيدة لفهم التحديات المشتركة؟ لهذا الغرض، أجرينا تحليلاً استنادًا إلى بيانات من بلدان تستخدم 7-1-7 وتوصلنا إلى تصنيف للمساعدة في تقسيم فئات العوائق إلى 8 موضوعات رئيسية.  </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panose="02000503000000020004" pitchFamily="2" charset="0"/>
              </a:rPr>
              <a:t>[انقر]</a:t>
            </a:r>
          </a:p>
          <a:p>
            <a:endParaRPr lang="en-US" dirty="0">
              <a:effectLst/>
              <a:latin typeface="Helvetica Neue" panose="02000503000000020004" pitchFamily="2" charset="0"/>
            </a:endParaRPr>
          </a:p>
          <a:p>
            <a:r>
              <a:rPr lang="ar-001">
                <a:effectLst/>
                <a:latin typeface="Helvetica Neue"/>
              </a:rPr>
              <a:t>تُجسد هذه الموضوعات الثمانية، المعروضة هنا، المجالات الرئيسية التي يمكن أن تُمكّن أو تُعيق الرصد والإبلاغ والاستجابة المبكرة.يوجد ضمن كل موضوع من هذه الموضوعات مجموعة من فئات العوائق.  </a:t>
            </a:r>
          </a:p>
          <a:p>
            <a:endParaRPr lang="en-US" dirty="0">
              <a:effectLst/>
              <a:latin typeface="Helvetica Neue" panose="02000503000000020004" pitchFamily="2" charset="0"/>
            </a:endParaRPr>
          </a:p>
          <a:p>
            <a:r>
              <a:rPr lang="ar-001">
                <a:effectLst/>
                <a:latin typeface="Helvetica Neue" panose="02000503000000020004" pitchFamily="2" charset="0"/>
              </a:rPr>
              <a:t>[انقر]</a:t>
            </a:r>
          </a:p>
          <a:p>
            <a:endParaRPr lang="en-US" dirty="0">
              <a:effectLst/>
              <a:latin typeface="Helvetica Neue" panose="02000503000000020004" pitchFamily="2" charset="0"/>
            </a:endParaRPr>
          </a:p>
          <a:p>
            <a:r>
              <a:rPr lang="ar-001">
                <a:effectLst/>
                <a:latin typeface="Helvetica Neue"/>
              </a:rPr>
              <a:t>على سبيل المثال، هنا تُعرض فئات العوائق الست ضمن موضوع المختبرات. وهي تشمل</a:t>
            </a:r>
          </a:p>
          <a:p>
            <a:pPr marL="457200" indent="-285750">
              <a:buFont typeface="Arial,Sans-Serif"/>
              <a:buChar char="•"/>
              <a:defRPr/>
            </a:pPr>
            <a:r>
              <a:rPr lang="ar-001"/>
              <a:t>ضعف القدرات التشخيصية المخبرية</a:t>
            </a:r>
          </a:p>
          <a:p>
            <a:pPr marL="457200" indent="-285750">
              <a:buFont typeface="Arial,Sans-Serif"/>
              <a:buChar char="•"/>
              <a:defRPr/>
            </a:pPr>
            <a:r>
              <a:rPr lang="ar-001">
                <a:latin typeface="Arial"/>
                <a:cs typeface="Arial"/>
              </a:rPr>
              <a:t>تأخر جمع العينات</a:t>
            </a:r>
          </a:p>
          <a:p>
            <a:pPr marL="457200" indent="-285750">
              <a:buFont typeface="Arial,Sans-Serif"/>
              <a:buChar char="•"/>
              <a:defRPr/>
            </a:pPr>
            <a:r>
              <a:rPr lang="ar-001">
                <a:latin typeface="Arial"/>
                <a:cs typeface="Arial"/>
              </a:rPr>
              <a:t>تأخر نقل العينات</a:t>
            </a:r>
          </a:p>
          <a:p>
            <a:pPr marL="457200" indent="-285750">
              <a:buFont typeface="Arial,Sans-Serif"/>
              <a:buChar char="•"/>
              <a:defRPr/>
            </a:pPr>
            <a:r>
              <a:rPr lang="ar-001">
                <a:latin typeface="Arial"/>
                <a:cs typeface="Arial"/>
              </a:rPr>
              <a:t>عدم كفاية المستلزمات التشخيصية (الكواشف المخبرية، وأجهزة التشخيص السريع، ومعدات جمع العينات)</a:t>
            </a:r>
          </a:p>
          <a:p>
            <a:pPr marL="457200" indent="-285750">
              <a:buFont typeface="Arial,Sans-Serif"/>
              <a:buChar char="•"/>
              <a:defRPr/>
            </a:pPr>
            <a:r>
              <a:rPr lang="ar-001">
                <a:latin typeface="Arial"/>
                <a:cs typeface="Arial"/>
              </a:rPr>
              <a:t>فشل أو تأخر التقارير المخبرية</a:t>
            </a:r>
          </a:p>
          <a:p>
            <a:pPr marL="457200" indent="-285750">
              <a:buFont typeface="Arial,Sans-Serif"/>
              <a:buChar char="•"/>
              <a:defRPr/>
            </a:pPr>
            <a:r>
              <a:rPr lang="ar-001">
                <a:latin typeface="Arial"/>
                <a:cs typeface="Arial"/>
              </a:rPr>
              <a:t>بطء وقت الاستجابة المخبرية الداخلية</a:t>
            </a:r>
          </a:p>
          <a:p>
            <a:pPr marL="457200" indent="-285750">
              <a:buClr>
                <a:srgbClr val="3BB041"/>
              </a:buClr>
              <a:buFont typeface="Arial" panose="020B0604020202020204" pitchFamily="34" charset="0"/>
              <a:buChar char="•"/>
            </a:pPr>
            <a:endParaRPr lang="en-US" dirty="0">
              <a:solidFill>
                <a:srgbClr val="384D56"/>
              </a:solidFill>
              <a:effectLst/>
              <a:latin typeface="Arial"/>
              <a:cs typeface="Arial"/>
            </a:endParaRPr>
          </a:p>
          <a:p>
            <a:r>
              <a:rPr lang="ar-001">
                <a:effectLst/>
                <a:latin typeface="Helvetica Neue" panose="02000503000000020004" pitchFamily="2" charset="0"/>
              </a:rPr>
              <a:t>[انقر]</a:t>
            </a:r>
          </a:p>
          <a:p>
            <a:endParaRPr lang="en-US" dirty="0">
              <a:effectLst/>
              <a:latin typeface="Helvetica Neue" panose="02000503000000020004" pitchFamily="2" charset="0"/>
            </a:endParaRPr>
          </a:p>
          <a:p>
            <a:r>
              <a:rPr lang="ar-001">
                <a:effectLst/>
                <a:latin typeface="Helvetica Neue"/>
              </a:rPr>
              <a:t>يمكن </a:t>
            </a:r>
            <a:r>
              <a:rPr lang="ar-001">
                <a:latin typeface="Helvetica Neue"/>
              </a:rPr>
              <a:t>الاطلاع على التوجيهات المتعلقة بفئات</a:t>
            </a:r>
            <a:r>
              <a:rPr lang="ar-001">
                <a:effectLst/>
                <a:latin typeface="Helvetica Neue"/>
              </a:rPr>
              <a:t> عوائق 7-1-7 </a:t>
            </a:r>
            <a:r>
              <a:rPr lang="ar-001">
                <a:latin typeface="Helvetica Neue"/>
              </a:rPr>
              <a:t>على </a:t>
            </a:r>
            <a:r>
              <a:rPr lang="ar-001">
                <a:effectLst/>
                <a:latin typeface="Helvetica Neue"/>
              </a:rPr>
              <a:t>الموقع الإلكتروني لتحالف </a:t>
            </a:r>
            <a:r>
              <a:rPr lang="ar-001">
                <a:latin typeface="Helvetica Neue"/>
              </a:rPr>
              <a:t>7-1-7</a:t>
            </a:r>
            <a:r>
              <a:rPr lang="ar-001">
                <a:effectLst/>
                <a:latin typeface="Helvetica Neue"/>
              </a:rPr>
              <a:t>.</a:t>
            </a:r>
          </a:p>
          <a:p>
            <a:endParaRPr lang="en-US" dirty="0">
              <a:effectLst/>
              <a:latin typeface="Helvetica Neue" panose="02000503000000020004" pitchFamily="2" charset="0"/>
            </a:endParaRPr>
          </a:p>
          <a:p>
            <a:endParaRPr lang="en-US" dirty="0">
              <a:latin typeface="Helvetica Neue" panose="02000503000000020004" pitchFamily="2" charset="0"/>
              <a:cs typeface="Arial"/>
            </a:endParaRPr>
          </a:p>
          <a:p>
            <a:endParaRPr lang="en-US" dirty="0">
              <a:latin typeface="Helvetica Neue" panose="02000503000000020004" pitchFamily="2" charset="0"/>
              <a:cs typeface="Arial"/>
            </a:endParaRPr>
          </a:p>
          <a:p>
            <a:endParaRPr lang="en-US" dirty="0">
              <a:latin typeface="Helvetica Neue" panose="02000503000000020004" pitchFamily="2" charset="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8131CBD6-9E5C-CE92-0969-7727F236DEB4}"/>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41688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61269-0498-3738-28AB-45712A2EA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2B63C-693A-B4B6-EBE2-167A92EF8B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3F41A0-8913-F264-9086-5641098AAD4C}"/>
              </a:ext>
            </a:extLst>
          </p:cNvPr>
          <p:cNvSpPr>
            <a:spLocks noGrp="1"/>
          </p:cNvSpPr>
          <p:nvPr>
            <p:ph type="body" idx="1"/>
          </p:nvPr>
        </p:nvSpPr>
        <p:spPr/>
        <p:txBody>
          <a:bodyPr/>
          <a:lstStyle/>
          <a:p>
            <a:r>
              <a:rPr lang="ar-001"/>
              <a:t> إليكم تحليلاً أجريناه على أكثر من 500 عائق من حوالي 150 حالة تفشي أمراض تم تحليلها باستخدام 7-1-7 في 18 بلدًا.</a:t>
            </a:r>
          </a:p>
          <a:p>
            <a:endParaRPr lang="en-US" dirty="0">
              <a:cs typeface="Arial"/>
            </a:endParaRPr>
          </a:p>
          <a:p>
            <a:r>
              <a:rPr lang="ar-001">
                <a:latin typeface="Arial"/>
                <a:cs typeface="Arial"/>
              </a:rPr>
              <a:t> تساعدكم هذه التحليلات على تصور فئات العوائق الأكثر شيوعًا وأين تتركز، وتسمح لكم بعرض النتائج بوضوح. في هذا التحليل، أثرت 45% من العوائق على أنشطة الاستجابة. ويمكننا أن نرى أن أكثر العوائق شيوعًا كانت متسقة في مختلف البلدان وحالات تفشي الأمراض، وشملت ما يلي:</a:t>
            </a:r>
          </a:p>
          <a:p>
            <a:r>
              <a:rPr lang="ar-001">
                <a:latin typeface="Arial"/>
                <a:cs typeface="Arial"/>
              </a:rPr>
              <a:t>•    عدم كفاية الموارد المتاحة (في 30% من حالات تفشي الأمراض)</a:t>
            </a:r>
          </a:p>
          <a:p>
            <a:r>
              <a:rPr lang="ar-001">
                <a:latin typeface="Arial"/>
                <a:cs typeface="Arial"/>
              </a:rPr>
              <a:t> •   ضعف الوعي أو الاشتباه السريري (28%)</a:t>
            </a:r>
          </a:p>
          <a:p>
            <a:r>
              <a:rPr lang="ar-001">
                <a:latin typeface="Arial"/>
                <a:cs typeface="Arial"/>
              </a:rPr>
              <a:t> •    التأكيد المخبري (27٪)</a:t>
            </a:r>
          </a:p>
          <a:p>
            <a:endParaRPr lang="en-US" dirty="0">
              <a:latin typeface="Arial"/>
              <a:cs typeface="Arial"/>
            </a:endParaRPr>
          </a:p>
        </p:txBody>
      </p:sp>
      <p:sp>
        <p:nvSpPr>
          <p:cNvPr id="4" name="Slide Number Placeholder 3">
            <a:extLst>
              <a:ext uri="{FF2B5EF4-FFF2-40B4-BE49-F238E27FC236}">
                <a16:creationId xmlns:a16="http://schemas.microsoft.com/office/drawing/2014/main" id="{96275AE2-8D7D-0216-76A5-1E88AA51A2E1}"/>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1904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87EFF-1AF1-C620-1300-047F261163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496CA4-4D8D-4A4D-730C-6E1D3BD525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A956C-8CC3-02C6-536D-7A93A1370651}"/>
              </a:ext>
            </a:extLst>
          </p:cNvPr>
          <p:cNvSpPr>
            <a:spLocks noGrp="1"/>
          </p:cNvSpPr>
          <p:nvPr>
            <p:ph type="body" idx="1"/>
          </p:nvPr>
        </p:nvSpPr>
        <p:spPr/>
        <p:txBody>
          <a:bodyPr/>
          <a:lstStyle/>
          <a:p>
            <a:r>
              <a:rPr lang="ar-001">
                <a:effectLst/>
                <a:latin typeface="Helvetica Neue" panose="02000503000000020004" pitchFamily="2" charset="0"/>
              </a:rPr>
              <a:t>من أهم الأشياء التي تعلمناها مع مرور الوقت مدى فائدة معرفة العوائق الشائعة في حالات التفشي المتعددة للمساعدة على تحديد أولويات الإجراءات والاستثمارات.  </a:t>
            </a:r>
          </a:p>
          <a:p>
            <a:endParaRPr lang="en-US" dirty="0">
              <a:effectLst/>
              <a:latin typeface="Helvetica Neue" panose="02000503000000020004" pitchFamily="2" charset="0"/>
            </a:endParaRPr>
          </a:p>
          <a:p>
            <a:r>
              <a:rPr lang="ar-001">
                <a:effectLst/>
                <a:latin typeface="Helvetica Neue" panose="02000503000000020004" pitchFamily="2" charset="0"/>
              </a:rPr>
              <a:t>[انقر]</a:t>
            </a:r>
          </a:p>
          <a:p>
            <a:endParaRPr lang="en-US" dirty="0">
              <a:effectLst/>
              <a:latin typeface="Helvetica Neue" panose="02000503000000020004" pitchFamily="2" charset="0"/>
            </a:endParaRPr>
          </a:p>
          <a:p>
            <a:r>
              <a:rPr lang="ar-001">
                <a:effectLst/>
                <a:latin typeface="Helvetica Neue"/>
              </a:rPr>
              <a:t> إليكم مثالاً على هذا التحليل الذي أجريناه على 41 حدثًا في خمسة بلدان، ويُظهر أهم 8 فئات عوائق في حالات التفشي هذه.  يتم تقسيم ذلك حسب فترات 7-1-7 </a:t>
            </a:r>
            <a:r>
              <a:rPr lang="ar-001">
                <a:latin typeface="Helvetica Neue"/>
              </a:rPr>
              <a:t>– </a:t>
            </a:r>
            <a:r>
              <a:rPr lang="ar-001">
                <a:effectLst/>
                <a:latin typeface="Helvetica Neue"/>
              </a:rPr>
              <a:t>الرصد والإبلاغ والاستجابة المبكرة. عند بدء تجميع العوائق، يمكنكم التفكير في العوائق الأكثر تكرارًا ومواقعها.</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panose="02000503000000020004" pitchFamily="2" charset="0"/>
              </a:rPr>
              <a:t>[انقر]</a:t>
            </a:r>
          </a:p>
          <a:p>
            <a:endParaRPr lang="en-US" dirty="0">
              <a:effectLst/>
              <a:latin typeface="Helvetica Neue" panose="02000503000000020004" pitchFamily="2" charset="0"/>
            </a:endParaRPr>
          </a:p>
          <a:p>
            <a:r>
              <a:rPr lang="ar-001">
                <a:effectLst/>
                <a:latin typeface="Helvetica Neue"/>
              </a:rPr>
              <a:t>في هذا التحليل، رأينا أن الكثير من العوائق على مستوى المرافق الصحية كانت تتمحور حول عدم تعرف العاملين في المجال الصحي على المرض. عندما تلاحظون نتائج كهذه في مختلف حالات تفشي الأمراض، يمكن أن يساعد ذلك على تحديد أولويات الإجراءات وجعلها أكثر فعالية. على سبيل المثال، قد يكون من المفيد إجراء دورة تدريبية تنشيطية على مستوى المرافق الصحية للمساعدة على معالجة هذا العائق الشائع، وستركز هذه الدورة ليس على مرض واحد، بل على عدة أمراض رئيسية وتعريفات حالاتها. ويساعدكم ذلك على التفكير </a:t>
            </a:r>
            <a:r>
              <a:rPr lang="ar-001">
                <a:latin typeface="Helvetica Neue"/>
              </a:rPr>
              <a:t>– </a:t>
            </a:r>
            <a:r>
              <a:rPr lang="ar-001">
                <a:effectLst/>
                <a:latin typeface="Helvetica Neue"/>
              </a:rPr>
              <a:t>أي من أصحاب المصلحة هم الأنسب لدعم هذا الإجراء على مستوى المنشأة الصحية؟أو في هذه المناطق المتعددة من البلد؟</a:t>
            </a:r>
          </a:p>
          <a:p>
            <a:endParaRPr lang="en-US" dirty="0">
              <a:effectLst/>
              <a:latin typeface="Helvetica Neue" panose="02000503000000020004" pitchFamily="2" charset="0"/>
            </a:endParaRPr>
          </a:p>
          <a:p>
            <a:r>
              <a:rPr lang="ar-001">
                <a:effectLst/>
                <a:latin typeface="Helvetica Neue" panose="02000503000000020004" pitchFamily="2" charset="0"/>
              </a:rPr>
              <a:t>[انقر]</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في هذا التحليل، وجدنا أن معظم عوائق الإبلاغ كانت على المستوى دون الوطني، وأن الموضوع الشائع كان الانقطاعات في سلاسل الاتصال.وهذا بدوره له آثار على المكان الذي تشتد فيه الحاجة إلى الإجراء ومن ينبغي أن يشارك فيه. والأهم من ذلك، أنه في بعض الأحيان يمكن إصلاح هذه العوائق المتعلقة بالتواصل مجانًا من خلال بعض البروتوكولات المعدلة وبناء العلاقات.  </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panose="02000503000000020004" pitchFamily="2" charset="0"/>
              </a:rPr>
              <a:t>[انقر]</a:t>
            </a:r>
          </a:p>
          <a:p>
            <a:endParaRPr lang="en-US" dirty="0">
              <a:effectLst/>
              <a:latin typeface="Helvetica Neue" panose="02000503000000020004" pitchFamily="2" charset="0"/>
            </a:endParaRPr>
          </a:p>
          <a:p>
            <a:r>
              <a:rPr lang="ar-001">
                <a:effectLst/>
                <a:latin typeface="Helvetica Neue"/>
              </a:rPr>
              <a:t>وأخيرًا، وجدنا أن عوائق الاستجابة المبكرة كانت غالبًا على المستوى دون الوطني أو الوطني، وأن هناك عوائق شائعة في العديد من حالات التفشي هذه.بالنسبة لبلد أو ولاية قضائية، يمكن أن يكون هذا النوع من المعلومات المجمعة مفيدًا للغاية لتحديد أولويات الإجراءات والاستثمارات، وتحديد أصحاب المصلحة المناسبين للمشاركة. وقد وجدنا أيضًا أن هذا النوع من المعلومات يمكن أن يكون فعالاً للغاية في المناصرة.    </a:t>
            </a:r>
          </a:p>
          <a:p>
            <a:endParaRPr lang="en-US" dirty="0">
              <a:cs typeface="Arial"/>
            </a:endParaRPr>
          </a:p>
        </p:txBody>
      </p:sp>
      <p:sp>
        <p:nvSpPr>
          <p:cNvPr id="4" name="Slide Number Placeholder 3">
            <a:extLst>
              <a:ext uri="{FF2B5EF4-FFF2-40B4-BE49-F238E27FC236}">
                <a16:creationId xmlns:a16="http://schemas.microsoft.com/office/drawing/2014/main" id="{1A726419-9079-D041-1CC4-74ABA0F678E2}"/>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38206974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ar-001">
                <a:solidFill>
                  <a:srgbClr val="000000"/>
                </a:solidFill>
                <a:latin typeface="Arial"/>
                <a:ea typeface="Calibri"/>
                <a:cs typeface="Arial"/>
              </a:rPr>
              <a:t>والآن دعونا نلقي نظرة على كيفية استخدام بعض البلدان للإجراءات المحددة بعد اكتشاف العوائق الشائعة في حالات تفشي أمراض متعددة مع استخدام 7-1-7.</a:t>
            </a:r>
          </a:p>
          <a:p>
            <a:pPr>
              <a:defRPr/>
            </a:pPr>
            <a:endParaRPr lang="en-US" dirty="0">
              <a:solidFill>
                <a:srgbClr val="000000"/>
              </a:solidFill>
              <a:ea typeface="Calibri"/>
              <a:cs typeface="Arial" panose="020B0604020202020204" pitchFamily="34" charset="0"/>
            </a:endParaRPr>
          </a:p>
          <a:p>
            <a:pPr>
              <a:defRPr/>
            </a:pPr>
            <a:r>
              <a:rPr lang="ar-001">
                <a:solidFill>
                  <a:srgbClr val="000000"/>
                </a:solidFill>
                <a:latin typeface="Arial"/>
                <a:ea typeface="Calibri"/>
                <a:cs typeface="Arial"/>
              </a:rPr>
              <a:t>[انقر]</a:t>
            </a:r>
          </a:p>
          <a:p>
            <a:pPr>
              <a:defRPr/>
            </a:pPr>
            <a:endParaRPr lang="en-US" dirty="0">
              <a:solidFill>
                <a:srgbClr val="000000"/>
              </a:solidFill>
            </a:endParaRPr>
          </a:p>
          <a:p>
            <a:pPr>
              <a:defRPr/>
            </a:pPr>
            <a:r>
              <a:rPr lang="ar-001">
                <a:solidFill>
                  <a:srgbClr val="000000"/>
                </a:solidFill>
                <a:latin typeface="Arial"/>
                <a:cs typeface="Arial"/>
              </a:rPr>
              <a:t> في نوفمبر/تشرين الثاني 2022، طبقت سيراليون غاية 7-1-7 بأثر رجعي لتقييم 16 حدثًا واكتشفت العديد من العوائق</a:t>
            </a:r>
            <a:r>
              <a:rPr lang="ar-001" u="sng">
                <a:solidFill>
                  <a:srgbClr val="000000"/>
                </a:solidFill>
                <a:latin typeface="Arial"/>
                <a:cs typeface="Arial"/>
              </a:rPr>
              <a:t>،</a:t>
            </a:r>
            <a:r>
              <a:rPr lang="ar-001">
                <a:solidFill>
                  <a:srgbClr val="000000"/>
                </a:solidFill>
                <a:latin typeface="Arial"/>
                <a:cs typeface="Arial"/>
              </a:rPr>
              <a:t> مثل عوائق التواصل بين المستوى المجتمعي والمستوى المركزي. شملت هذه العوائق تحديات مستمرة تتعلق بمركز الاتصال، مثل نقص التمويل، وتعطل الخط الساخن، وغيرها. ونتيجة لذلك، اتخذت وزارة الصحة إجراءات بالتعاون مع منظمة </a:t>
            </a:r>
            <a:r>
              <a:rPr lang="en-US">
                <a:solidFill>
                  <a:srgbClr val="000000"/>
                </a:solidFill>
                <a:latin typeface="Arial"/>
                <a:cs typeface="Arial"/>
              </a:rPr>
              <a:t>Jhpiego</a:t>
            </a:r>
            <a:r>
              <a:rPr lang="ar-001">
                <a:solidFill>
                  <a:srgbClr val="000000"/>
                </a:solidFill>
                <a:latin typeface="Arial"/>
                <a:cs typeface="Arial"/>
              </a:rPr>
              <a:t> لتعزيز مراكز الاتصال وبروتوكولات التشغيل الخاصة بها لتحسين مراقبة الأمراض، بما في ذلك تطوير الإجراءات القياسية، وأدوات العمل، إلخ.</a:t>
            </a:r>
          </a:p>
          <a:p>
            <a:pPr>
              <a:defRPr/>
            </a:pPr>
            <a:endParaRPr lang="en-US" dirty="0">
              <a:solidFill>
                <a:srgbClr val="000000"/>
              </a:solidFill>
              <a:latin typeface="Arial"/>
              <a:ea typeface="Calibri"/>
              <a:cs typeface="Arial"/>
            </a:endParaRPr>
          </a:p>
          <a:p>
            <a:pPr>
              <a:defRPr/>
            </a:pPr>
            <a:r>
              <a:rPr lang="ar-001">
                <a:solidFill>
                  <a:srgbClr val="000000"/>
                </a:solidFill>
                <a:latin typeface="Arial"/>
                <a:ea typeface="Calibri"/>
                <a:cs typeface="Arial"/>
              </a:rPr>
              <a:t> [انقر]</a:t>
            </a:r>
          </a:p>
          <a:p>
            <a:pPr>
              <a:defRPr/>
            </a:pPr>
            <a:endParaRPr lang="en-US" dirty="0">
              <a:solidFill>
                <a:srgbClr val="000000"/>
              </a:solidFill>
              <a:latin typeface="Arial"/>
              <a:ea typeface="Calibri"/>
              <a:cs typeface="Arial"/>
            </a:endParaRPr>
          </a:p>
          <a:p>
            <a:pPr>
              <a:defRPr/>
            </a:pPr>
            <a:r>
              <a:rPr lang="ar-001">
                <a:solidFill>
                  <a:srgbClr val="000000"/>
                </a:solidFill>
                <a:latin typeface="Arial"/>
                <a:ea typeface="Calibri"/>
                <a:cs typeface="Arial"/>
              </a:rPr>
              <a:t> طبقت كمبوديا غاية 7-1-7 على ستة تفشيات لفيروس </a:t>
            </a:r>
            <a:r>
              <a:rPr lang="en-US">
                <a:solidFill>
                  <a:srgbClr val="000000"/>
                </a:solidFill>
                <a:latin typeface="Arial"/>
                <a:ea typeface="Calibri"/>
                <a:cs typeface="Arial"/>
              </a:rPr>
              <a:t>H5N1</a:t>
            </a:r>
            <a:r>
              <a:rPr lang="ar-001">
                <a:solidFill>
                  <a:srgbClr val="000000"/>
                </a:solidFill>
                <a:latin typeface="Arial"/>
                <a:ea typeface="Calibri"/>
                <a:cs typeface="Arial"/>
              </a:rPr>
              <a:t> في غضون 12 شهرًا عندما عاود الفيروس الظهور بعد سنوات من عدم وجود حالات في البلاد. وقد اكتشفوا عوائق شائعة تتعلق بانخفاض الوعي المجتمعي والسريري، وهو أمر ليس غريبًا بالنسبة للأمراض الجديدة أو التي تعاود الظهور. ووجدوا أيضًا ثغرات في التعاون بين مختلف القطاعات أثرت على سرعة الاستجابة. واتخذوا إجراءات فورية وأخرى طويلة الأمد لمعالجة هذه العوائق الشائعة.</a:t>
            </a:r>
          </a:p>
          <a:p>
            <a:pPr>
              <a:defRPr/>
            </a:pPr>
            <a:endParaRPr lang="en-US" dirty="0">
              <a:solidFill>
                <a:srgbClr val="000000"/>
              </a:solidFill>
              <a:latin typeface="Arial"/>
              <a:ea typeface="Calibri"/>
              <a:cs typeface="Arial"/>
            </a:endParaRPr>
          </a:p>
          <a:p>
            <a:pPr>
              <a:defRPr/>
            </a:pPr>
            <a:r>
              <a:rPr lang="ar-001">
                <a:solidFill>
                  <a:srgbClr val="000000"/>
                </a:solidFill>
                <a:latin typeface="Arial"/>
                <a:ea typeface="Calibri"/>
                <a:cs typeface="Arial"/>
              </a:rPr>
              <a:t> [انقر]</a:t>
            </a:r>
          </a:p>
          <a:p>
            <a:pPr>
              <a:defRPr/>
            </a:pPr>
            <a:endParaRPr lang="en-US" dirty="0">
              <a:solidFill>
                <a:srgbClr val="000000"/>
              </a:solidFill>
              <a:latin typeface="Arial"/>
              <a:ea typeface="Calibri"/>
              <a:cs typeface="Arial"/>
            </a:endParaRPr>
          </a:p>
          <a:p>
            <a:pPr>
              <a:defRPr/>
            </a:pPr>
            <a:r>
              <a:rPr lang="ar-001">
                <a:solidFill>
                  <a:srgbClr val="000000"/>
                </a:solidFill>
                <a:latin typeface="Arial"/>
                <a:ea typeface="Calibri"/>
                <a:cs typeface="Arial"/>
              </a:rPr>
              <a:t>في نيجيريا، دمجت ولاية كانو استعراضات 7-1-7 في اجتماعات التنسيق على مستوى الولاية، وطبقت 7-1-7 لتقييم حالات متعددة من التفشي. وبذلك، حددوا قيدًا ثابتًا يتعلق بالإجراءات البيروقراطية التي تؤخر صرف الأموال لدعم الاستجابة لتفشي المرض. وكإجراء تصحيحي، أنشأوا صندوقًا مخصصًا لمكافحة الأوبئة ليكونوا قادرين على توزيع التمويل بسرعة أكبر لدعم آليات الرصد والاستجابة لتفشي الأمراض.</a:t>
            </a:r>
          </a:p>
          <a:p>
            <a:pPr>
              <a:defRPr/>
            </a:pPr>
            <a:endParaRPr lang="en-US" dirty="0">
              <a:solidFill>
                <a:srgbClr val="000000"/>
              </a:solidFill>
              <a:latin typeface="Arial"/>
              <a:ea typeface="Calibri"/>
              <a:cs typeface="Arial"/>
            </a:endParaRPr>
          </a:p>
          <a:p>
            <a:pPr>
              <a:defRPr/>
            </a:pPr>
            <a:r>
              <a:rPr lang="ar-001">
                <a:solidFill>
                  <a:srgbClr val="000000"/>
                </a:solidFill>
                <a:latin typeface="Arial"/>
                <a:ea typeface="Calibri"/>
                <a:cs typeface="Arial"/>
              </a:rPr>
              <a:t> [انقر]</a:t>
            </a:r>
          </a:p>
          <a:p>
            <a:pPr>
              <a:defRPr/>
            </a:pPr>
            <a:endParaRPr lang="en-US" dirty="0">
              <a:solidFill>
                <a:srgbClr val="000000"/>
              </a:solidFill>
              <a:latin typeface="Arial"/>
              <a:ea typeface="Calibri"/>
              <a:cs typeface="Arial"/>
            </a:endParaRPr>
          </a:p>
          <a:p>
            <a:pPr>
              <a:defRPr/>
            </a:pPr>
            <a:r>
              <a:rPr lang="ar-001">
                <a:solidFill>
                  <a:srgbClr val="000000"/>
                </a:solidFill>
                <a:latin typeface="Arial"/>
                <a:ea typeface="Calibri"/>
                <a:cs typeface="Arial"/>
              </a:rPr>
              <a:t>عندما بدأت زامبيا في اعتماد غاية 7-1-7 في عام 2023، أجرت ثلاثة استعراضات للإجراءات المبكرة - اثنان للكوليرا وواحد للجمرة الخبيثة - كل منها في منطقة مختلفة.من خلال استعراضات الإجراءات المبكرة الأولية هذه، وجدوا 3 فئات من العوائق المستمرة: نقص الموارد البشرية، وانخفاض الوعي أو الشك السريري من قبل العاملين في المجال الصحي، ونقص الموارد المتاحة لبدء الاستجابة. حدد المعهد الوطني للصحة العامة في زامبيا وفرق التواصل بشأن المخاطر والمشاركة المجتمعية في المقاطعات الإجراءات التصحيحية المناسبة. ونفذوا بسرعة العديد من الإجراءات، بما في ذلك تطوير مواد التوعية والتثقيف والإعلام لتوزيعها في المجتمعات والإذاعة، وتدريب العاملين في مجال الرعاية الصحية على نظام الإبلاغ المتكامل عن الحوادث، وتدريب "في الوقت المناسب" في نظام إدارة الحوادث، وغير ذلك.</a:t>
            </a:r>
          </a:p>
          <a:p>
            <a:pPr>
              <a:defRPr/>
            </a:pPr>
            <a:r>
              <a:rPr lang="ar-001">
                <a:solidFill>
                  <a:srgbClr val="000000"/>
                </a:solidFill>
                <a:latin typeface="Arial"/>
                <a:cs typeface="Arial"/>
              </a:rPr>
              <a:t>  </a:t>
            </a:r>
          </a:p>
          <a:p>
            <a:pPr>
              <a:defRPr/>
            </a:pPr>
            <a:r>
              <a:rPr lang="ar-001">
                <a:solidFill>
                  <a:srgbClr val="000000"/>
                </a:solidFill>
                <a:latin typeface="Arial"/>
                <a:ea typeface="Calibri"/>
                <a:cs typeface="Arial"/>
              </a:rPr>
              <a:t>توضح هذه الأمثلة قوة تطبيق غاية 7-1-7 على المزيد والمزيد من حالات تفشي الأمراض - فهي تساعدكم على تحديد العوائق الشائعة التي تؤثر على عدد من حالات التفشي، مما يساعد على تحديد وتوجيه أولويات الإجراءات التي قد يكون لها تأثير على العديد من حالات تفشي الأمراض في المستقبل.</a:t>
            </a:r>
          </a:p>
          <a:p>
            <a:endParaRPr lang="en-US" b="1" dirty="0"/>
          </a:p>
          <a:p>
            <a:endParaRPr lang="en-US" b="1" dirty="0"/>
          </a:p>
          <a:p>
            <a:endParaRPr lang="en-US" b="1" dirty="0"/>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182831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 للتذكير، إذا كنت تستخدم جدول توحيد البيانات المتعلقة بغاية 7-1-7، فإن ورقة العمل الرابعة تتيح لك تصنيف العوائق باستخدام تصنيف العوائق الذي ذكرته سابقًا.</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322202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7DC5D-DC3C-3056-077F-453E06D0D1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0D9B02-ED38-B291-1878-CC5AC3F97B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C969DF-BF16-25F7-6A43-2A154E1A929D}"/>
              </a:ext>
            </a:extLst>
          </p:cNvPr>
          <p:cNvSpPr>
            <a:spLocks noGrp="1"/>
          </p:cNvSpPr>
          <p:nvPr>
            <p:ph type="body" idx="1"/>
          </p:nvPr>
        </p:nvSpPr>
        <p:spPr/>
        <p:txBody>
          <a:bodyPr/>
          <a:lstStyle/>
          <a:p>
            <a:r>
              <a:rPr lang="ar-001">
                <a:latin typeface="Arial"/>
                <a:cs typeface="Arial"/>
              </a:rPr>
              <a:t>الآن، بمجرد تلخيص نتائجكم لغاية 7-1-7، فإن توزيع النتائج على مجموعة كبيرة من أصحاب المصلحة له فوائد عظيمة.</a:t>
            </a:r>
          </a:p>
          <a:p>
            <a:endParaRPr lang="en-US" dirty="0"/>
          </a:p>
          <a:p>
            <a:r>
              <a:rPr lang="ar-001"/>
              <a:t> [انقر]</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يكون نهج 7-1-7 أكثر فاعلية عندما تكون مجموعة كبيرة من أصحاب المصلحة على دراية ومشاركين، لا سيما وأن مختلف أصحاب المصلحة يكونون مفيدين في أوقات مختلفة بحسب نوع التفشّي، والعوائق، والإجراءات المعنية، وغير ذلك. لكن مستوى مشاركتهم سيختلف. لذا فقد وجدنا أن هذا النوع من التوزيع المنتظم للنتائج الرئيسية كان مفيدًا جدًا. تتضمن المعلومات التي يجب تضمينها في مثل هذا التقرير ما يلي:</a:t>
            </a:r>
          </a:p>
          <a:p>
            <a:pPr marL="228600" marR="0" lvl="0" indent="-228600" algn="l" defTabSz="914400">
              <a:lnSpc>
                <a:spcPct val="90000"/>
              </a:lnSpc>
              <a:spcBef>
                <a:spcPts val="1000"/>
              </a:spcBef>
              <a:spcAft>
                <a:spcPts val="0"/>
              </a:spcAft>
              <a:buSzTx/>
              <a:buFont typeface="Arial,Sans-Serif"/>
              <a:buChar char="•"/>
              <a:tabLst/>
              <a:defRPr/>
            </a:pPr>
            <a:endParaRPr lang="en-US" sz="1200" b="0" i="0" u="none" strike="noStrike" kern="1200" cap="none" spc="0" normalizeH="0" baseline="0" noProof="0" dirty="0">
              <a:ln>
                <a:noFill/>
              </a:ln>
              <a:solidFill>
                <a:srgbClr val="000000"/>
              </a:solidFill>
              <a:effectLst/>
              <a:uLnTx/>
              <a:uFillTx/>
              <a:cs typeface="Arial" panose="020B0604020202020204" pitchFamily="34" charset="0"/>
            </a:endParaRPr>
          </a:p>
          <a:p>
            <a:pPr marL="228600" indent="-228600">
              <a:lnSpc>
                <a:spcPct val="90000"/>
              </a:lnSpc>
              <a:spcBef>
                <a:spcPts val="1000"/>
              </a:spcBef>
              <a:buFont typeface="Arial,Sans-Serif"/>
              <a:buChar char="•"/>
              <a:defRPr/>
            </a:pPr>
            <a:r>
              <a:rPr lang="ar-001"/>
              <a:t>تقديم موجز عالي المستوى عن أهمّ الدروس المستفادة</a:t>
            </a:r>
          </a:p>
          <a:p>
            <a:pPr marL="228600" indent="-228600">
              <a:lnSpc>
                <a:spcPct val="90000"/>
              </a:lnSpc>
              <a:spcBef>
                <a:spcPts val="1000"/>
              </a:spcBef>
              <a:buFont typeface="Arial,Sans-Serif"/>
              <a:buChar char="•"/>
              <a:defRPr/>
            </a:pPr>
            <a:endParaRPr lang="en-US" dirty="0"/>
          </a:p>
          <a:p>
            <a:pPr marL="228600" indent="-228600">
              <a:lnSpc>
                <a:spcPct val="90000"/>
              </a:lnSpc>
              <a:spcBef>
                <a:spcPts val="1000"/>
              </a:spcBef>
              <a:buFont typeface="Arial,Sans-Serif"/>
              <a:buChar char="•"/>
              <a:defRPr/>
            </a:pPr>
            <a:r>
              <a:rPr lang="ar-001"/>
              <a:t>إعلام أصحاب المصلحة بالأداء مقارنةً بغاية 7-1-7</a:t>
            </a:r>
          </a:p>
          <a:p>
            <a:pPr marL="228600" indent="-228600">
              <a:lnSpc>
                <a:spcPct val="90000"/>
              </a:lnSpc>
              <a:spcBef>
                <a:spcPts val="1000"/>
              </a:spcBef>
              <a:buFont typeface="Arial,Sans-Serif"/>
              <a:buChar char="•"/>
              <a:defRPr/>
            </a:pPr>
            <a:endParaRPr lang="en-US" dirty="0"/>
          </a:p>
          <a:p>
            <a:pPr marL="228600" indent="-228600">
              <a:lnSpc>
                <a:spcPct val="90000"/>
              </a:lnSpc>
              <a:spcBef>
                <a:spcPts val="1000"/>
              </a:spcBef>
              <a:buFont typeface="Arial,Sans-Serif"/>
              <a:buChar char="•"/>
              <a:defRPr/>
            </a:pPr>
            <a:r>
              <a:rPr lang="ar-001"/>
              <a:t>مراجعة التقدم المحرز في استكمال الإجراءات الفورية</a:t>
            </a:r>
          </a:p>
          <a:p>
            <a:pPr marL="228600" indent="-228600">
              <a:lnSpc>
                <a:spcPct val="90000"/>
              </a:lnSpc>
              <a:spcBef>
                <a:spcPts val="1000"/>
              </a:spcBef>
              <a:buFont typeface="Arial,Sans-Serif"/>
              <a:buChar char="•"/>
              <a:defRPr/>
            </a:pPr>
            <a:endParaRPr lang="en-US" dirty="0"/>
          </a:p>
          <a:p>
            <a:pPr marL="228600" indent="-228600">
              <a:lnSpc>
                <a:spcPct val="90000"/>
              </a:lnSpc>
              <a:spcBef>
                <a:spcPts val="1000"/>
              </a:spcBef>
              <a:buFont typeface="Arial,Sans-Serif"/>
              <a:buChar char="•"/>
              <a:defRPr/>
            </a:pPr>
            <a:r>
              <a:rPr lang="ar-001">
                <a:latin typeface="Arial"/>
                <a:cs typeface="Arial"/>
              </a:rPr>
              <a:t> توحيد الإجراءات طويلة الأمد وإبرازها لتوجيه التخطيط والتمويل والمناصرة</a:t>
            </a:r>
          </a:p>
          <a:p>
            <a:pPr marR="0" lvl="0" algn="l" defTabSz="914400" rtl="0" eaLnBrk="1" fontAlgn="auto" latinLnBrk="0" hangingPunct="1">
              <a:spcAft>
                <a:spcPts val="0"/>
              </a:spcAft>
              <a:buSzTx/>
              <a:tabLst/>
              <a:defRPr/>
            </a:pPr>
            <a:endParaRPr lang="en-US" dirty="0">
              <a:solidFill>
                <a:srgbClr val="000000"/>
              </a:solidFill>
              <a:cs typeface="Arial" panose="020B0604020202020204" pitchFamily="34" charset="0"/>
            </a:endParaRPr>
          </a:p>
          <a:p>
            <a:r>
              <a:rPr lang="ar-001"/>
              <a:t>[انقر]</a:t>
            </a:r>
          </a:p>
          <a:p>
            <a:endParaRPr lang="en-US" dirty="0"/>
          </a:p>
          <a:p>
            <a:r>
              <a:rPr lang="ar-001">
                <a:latin typeface="Arial"/>
                <a:cs typeface="Arial"/>
              </a:rPr>
              <a:t> لقد رأينا بلدانًا تفعل ذلك سنويًا على الأقل، من خلال تقرير ولكن أيضًا بشكل اختياري خلال اجتماعات أصحاب المصلحة أو ورش العمل. يمكنك إنشاء تقريرك الخاص، أو استخدام نموذج التقرير الملخص لغاية 7-1-7 الموجود على الموقع الإلكتروني لتحالف 7-1-7.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A45C34FD-E1A1-D4EA-788B-BE3CDC7733BA}"/>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9819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7311B-B950-2332-DEF2-120137AA6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0F7BD2-08C5-DCD9-F544-2545F86E21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061E33-034B-8C90-6895-7FC694F84821}"/>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t>وهذا يقودنا إلى الصورة الكبيرة لكيفية إسهام هذه الإجراءات طويلة الأجل في التخطيط والتمويل والمناصرة على المستوى الوطني ودمجها فيها.</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t>كما ناقشنا، فإن تلخيص النتائج يساعد في تحديد العوائق الشائعة وأولويات الإجراءات.</a:t>
            </a:r>
          </a:p>
          <a:p>
            <a:endParaRPr lang="en-US" dirty="0"/>
          </a:p>
          <a:p>
            <a:r>
              <a:rPr lang="ar-001"/>
              <a:t> [انقر]</a:t>
            </a:r>
          </a:p>
          <a:p>
            <a:endParaRPr lang="en-US" dirty="0"/>
          </a:p>
          <a:p>
            <a:r>
              <a:rPr lang="ar-001"/>
              <a:t>يمكن استخدام هذه النتائج للمساعدة في توجيه أو استكمال التقييمات والأدوات الحالية للأمن الصحي، مثل تقرير التقييم الذاتي السنوي للدول الأعضاء (</a:t>
            </a:r>
            <a:r>
              <a:rPr lang="en-US"/>
              <a:t>SPAR</a:t>
            </a:r>
            <a:r>
              <a:rPr lang="ar-001"/>
              <a:t>)، والتقييمات الخارجية المشتركة (</a:t>
            </a:r>
            <a:r>
              <a:rPr lang="en-US"/>
              <a:t>JEE</a:t>
            </a:r>
            <a:r>
              <a:rPr lang="ar-001"/>
              <a:t>)، واستعراضات الإجراءات اللاحقة، وما إلى ذلك.</a:t>
            </a:r>
          </a:p>
          <a:p>
            <a:endParaRPr lang="en-US" dirty="0"/>
          </a:p>
          <a:p>
            <a:endParaRPr lang="en-US" dirty="0"/>
          </a:p>
          <a:p>
            <a:r>
              <a:rPr lang="ar-001"/>
              <a:t> [انقر]</a:t>
            </a:r>
          </a:p>
          <a:p>
            <a:endParaRPr lang="en-US" dirty="0"/>
          </a:p>
          <a:p>
            <a:r>
              <a:rPr lang="ar-001">
                <a:latin typeface="Arial"/>
                <a:cs typeface="Arial"/>
              </a:rPr>
              <a:t>وأخيرًا، يمكن إضافة النتائج أو إعادة ترتيب أولوياتها في الخطط الوطنية، مثل خطط العمل الوطنية للأمن الصحي، أو استخدامها في المناقشات الأخرى حول التمويل والمناصرة.</a:t>
            </a:r>
          </a:p>
          <a:p>
            <a:br>
              <a:rPr lang="ar-001"/>
            </a:br>
            <a:br>
              <a:rPr lang="ar-001"/>
            </a:br>
            <a:endParaRPr lang="ar-001"/>
          </a:p>
        </p:txBody>
      </p:sp>
      <p:sp>
        <p:nvSpPr>
          <p:cNvPr id="4" name="Slide Number Placeholder 3">
            <a:extLst>
              <a:ext uri="{FF2B5EF4-FFF2-40B4-BE49-F238E27FC236}">
                <a16:creationId xmlns:a16="http://schemas.microsoft.com/office/drawing/2014/main" id="{FEB5E377-B6BE-54FE-DFDF-25A15BFD1738}"/>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692341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يجب ألا تتجاوز مدة المناقشة 3 دقائق]</a:t>
            </a:r>
          </a:p>
          <a:p>
            <a:endParaRPr lang="en-US" dirty="0"/>
          </a:p>
          <a:p>
            <a:r>
              <a:rPr lang="ar-001">
                <a:latin typeface="Arial"/>
                <a:cs typeface="Arial"/>
              </a:rPr>
              <a:t>دعونا نجري نقاشًا قصيرًا.</a:t>
            </a:r>
          </a:p>
          <a:p>
            <a:endParaRPr lang="en-US" dirty="0">
              <a:latin typeface="Arial"/>
              <a:cs typeface="Arial"/>
            </a:endParaRPr>
          </a:p>
          <a:p>
            <a:r>
              <a:rPr lang="ar-001">
                <a:latin typeface="Arial"/>
                <a:cs typeface="Arial"/>
              </a:rPr>
              <a:t> ما أنشطة التخطيط والتمويل التي يمكن أن تتأثر بغاية 7-1-7 في البلدان التي تدعمها أو العمل الذي تقوم به؟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04052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 [ملاحظة للمنسق: في هذا النشاط، لدينا 7 سيناريوهات مكتوبة مسبقًا ينبغي طباعتها قبل ورشة العمل. نوصي بإنشاء مجموعات من 6 إلى 8 مشاركين، لكن يمكن تعديل العدد بناءً على حجم الحضور. من الناحية المثالية، لن تحتاج إلى أكثر من 7 مجموعات - إذا كان هناك أكثر من 7 مجموعات لورشة عمل كبيرة، فوزِّع نفس السيناريو على أكثر من مجموعة حسب الحاجة. قد يلزم إضافة المزيد من الوقت إلى النشاط عند وجود أكثر من 7 مجموعات وفقًا للمدة التي تلزم كل مجموعة للإبلاغ بالنتائج في نهاية النشاط. نوصي باستخدام لوحات العرض وأقلام التحديد، أو على الأقل أوراق كبيرة يمكن وضعها فوق الطاولات لإتمام هذا النشاط. لا يوجد مُيسِّر مُعيَّن داخل المجموعات الصغيرة].</a:t>
            </a:r>
          </a:p>
          <a:p>
            <a:endParaRPr lang="en-US" dirty="0"/>
          </a:p>
          <a:p>
            <a:r>
              <a:rPr lang="ar-001"/>
              <a:t> سنقوم الآن بنشاط جماعي صغير لمساعدتكم على التعرف على تصنيف العوائق، وأيضًا لتمكينكم من التفكير بشكل نقدي وإبداعي في التخطيط طويل الأمد.</a:t>
            </a:r>
          </a:p>
          <a:p>
            <a:endParaRPr lang="en-US" dirty="0"/>
          </a:p>
          <a:p>
            <a:endParaRPr lang="en-US" dirty="0"/>
          </a:p>
          <a:p>
            <a:r>
              <a:rPr lang="ar-001" i="1"/>
              <a:t> [ملاحظة للمنسق: اجعل المشاركين ينضمون إلى مجموعاتهم الصغيرة الآن]</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9305758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الآن وقد انضممتم إلى مجموعاتكم، فلنبدأ!</a:t>
            </a:r>
          </a:p>
          <a:p>
            <a:r>
              <a:rPr lang="ar-001">
                <a:latin typeface="Arial"/>
                <a:cs typeface="Arial"/>
              </a:rPr>
              <a:t>  </a:t>
            </a:r>
          </a:p>
          <a:p>
            <a:r>
              <a:rPr lang="ar-001">
                <a:latin typeface="Arial"/>
                <a:cs typeface="Arial"/>
              </a:rPr>
              <a:t>سنوزع سيناريو قصير على كل مجموعة بالإضافة إلى نسخة من توجيهات فئات عوائق 7-1-7. يتضمن هذا السيناريو تعليمات حول ما ستفعلونه خلال هذا النشاط.سنتيح 20 دقيقة لكل مجموعة لإنهاء النشاط، وبعد ذلك سنسأل كل مجموعة على النتائج. ستقرأون في مجموعاتكم التعليمات الخاصة بهذا النشاط والسيناريو.ثم نريد منكم مراجعة توجيهات فئة عوائق 7-1-7 لبضع دقائق.ثم نريد منكم تحديد موضوع وفئة العائق من تلك الوثيقة التي تنطبق على العائق في السيناريو الخاص بكم. فضلاً</a:t>
            </a:r>
          </a:p>
          <a:p>
            <a:r>
              <a:rPr lang="ar-001">
                <a:latin typeface="Arial"/>
                <a:cs typeface="Arial"/>
              </a:rPr>
              <a:t> </a:t>
            </a:r>
          </a:p>
          <a:p>
            <a:r>
              <a:rPr lang="ar-001">
                <a:latin typeface="Arial"/>
                <a:cs typeface="Arial"/>
              </a:rPr>
              <a:t>بمجرد القيام بذلك، سيكون لديكم حوالي 15 دقيقة لما يلي:</a:t>
            </a:r>
          </a:p>
          <a:p>
            <a:pPr marL="742950" marR="283210" lvl="1" indent="-285750">
              <a:lnSpc>
                <a:spcPct val="120000"/>
              </a:lnSpc>
              <a:spcBef>
                <a:spcPts val="0"/>
              </a:spcBef>
              <a:buFont typeface="Courier New" panose="02070309020205020404" pitchFamily="49" charset="0"/>
              <a:buChar char="o"/>
            </a:pPr>
            <a:r>
              <a:rPr lang="ar-001">
                <a:effectLst/>
                <a:latin typeface="Arial" panose="020B0604020202020204" pitchFamily="34" charset="0"/>
                <a:ea typeface="PublicSans-Thin"/>
              </a:rPr>
              <a:t>تحديد الإجراءات طويلة الأمد لمعالجة العائق</a:t>
            </a:r>
          </a:p>
          <a:p>
            <a:pPr marL="742950" marR="283210" lvl="1" indent="-285750">
              <a:lnSpc>
                <a:spcPct val="120000"/>
              </a:lnSpc>
              <a:spcBef>
                <a:spcPts val="0"/>
              </a:spcBef>
              <a:buFont typeface="Courier New" panose="02070309020205020404" pitchFamily="49" charset="0"/>
              <a:buChar char="o"/>
            </a:pPr>
            <a:r>
              <a:rPr lang="ar-001">
                <a:effectLst/>
                <a:latin typeface="Arial" panose="020B0604020202020204" pitchFamily="34" charset="0"/>
                <a:ea typeface="PublicSans-Thin"/>
              </a:rPr>
              <a:t>تبادل الأفكار حول خطة لإدراجها في التخطيط الوطني و/أو فرص التمويل.</a:t>
            </a:r>
          </a:p>
          <a:p>
            <a:pPr marL="742950" marR="283210" lvl="1" indent="-285750">
              <a:lnSpc>
                <a:spcPct val="120000"/>
              </a:lnSpc>
              <a:spcBef>
                <a:spcPts val="0"/>
              </a:spcBef>
              <a:buFont typeface="Courier New" panose="02070309020205020404" pitchFamily="49" charset="0"/>
              <a:buChar char="o"/>
            </a:pPr>
            <a:r>
              <a:rPr lang="ar-001">
                <a:effectLst/>
                <a:latin typeface="Arial" panose="020B0604020202020204" pitchFamily="34" charset="0"/>
                <a:ea typeface="PublicSans-Thin"/>
              </a:rPr>
              <a:t>وتبادل الأفكار حول خطة للمناصرة حسب الحاجة</a:t>
            </a:r>
          </a:p>
          <a:p>
            <a:endParaRPr lang="en-US" dirty="0">
              <a:latin typeface="Arial"/>
              <a:cs typeface="Arial"/>
            </a:endParaRPr>
          </a:p>
          <a:p>
            <a:r>
              <a:rPr lang="ar-001">
                <a:latin typeface="Arial"/>
                <a:cs typeface="Arial"/>
              </a:rPr>
              <a:t>استخدموا لوحة العرض الخاصة بكم لهذا الجزء من النشاط، واستخدموا خبراتكم السابقة وخيالكم لمساعدتكم في إكمال هذا الجزء من النشاط!</a:t>
            </a:r>
          </a:p>
          <a:p>
            <a:r>
              <a:rPr lang="ar-001">
                <a:latin typeface="Arial"/>
                <a:cs typeface="Arial"/>
              </a:rPr>
              <a:t>  </a:t>
            </a:r>
          </a:p>
          <a:p>
            <a:r>
              <a:rPr lang="ar-001">
                <a:latin typeface="Arial"/>
                <a:cs typeface="Arial"/>
              </a:rPr>
              <a:t>تأكدوا من تعيين واحد منكم للإبلاغ بنتائج مجموعتكم. في نهاية النشاط، سنطلب من كل مجموعة تقديم عرض موجز جدًا - نحو دقيقتين لكل مجموعة - حول فئة العوائق التي اخترتموها وأفكاركم للتخطيط على المدى الأطول.  </a:t>
            </a:r>
          </a:p>
          <a:p>
            <a:r>
              <a:rPr lang="ar-001">
                <a:latin typeface="Arial"/>
                <a:cs typeface="Arial"/>
              </a:rPr>
              <a:t> </a:t>
            </a:r>
          </a:p>
          <a:p>
            <a:r>
              <a:rPr lang="ar-001">
                <a:latin typeface="Arial"/>
                <a:cs typeface="Arial"/>
              </a:rPr>
              <a:t>فلنبدأ!  </a:t>
            </a:r>
          </a:p>
          <a:p>
            <a:r>
              <a:rPr lang="ar-001">
                <a:latin typeface="Arial"/>
                <a:cs typeface="Arial"/>
              </a:rPr>
              <a:t> </a:t>
            </a:r>
          </a:p>
          <a:p>
            <a:r>
              <a:rPr lang="ar-001" i="1">
                <a:latin typeface="Arial"/>
                <a:cs typeface="Arial"/>
              </a:rPr>
              <a:t>[ملاحظة للمنسق: يرجى التنبيه عند انتهاء كل فترة زمنية مذكورة في الشريحة للمساعدة في إبقاء المشاركين على المسار الصحيح. وبمجرد انتهاء الوقت، اطلب من المشاركين إيقاف النشاط لأنك ستسمع منهم النتائج بعد ذلك في الجلسة العامة].  </a:t>
            </a:r>
          </a:p>
          <a:p>
            <a:r>
              <a:rPr lang="ar-001">
                <a:latin typeface="Arial"/>
                <a:cs typeface="Arial"/>
              </a:rPr>
              <a:t> </a:t>
            </a:r>
          </a:p>
          <a:p>
            <a:r>
              <a:rPr lang="ar-001">
                <a:latin typeface="Arial"/>
                <a:cs typeface="Arial"/>
              </a:rPr>
              <a:t>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004842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B6427-D1E2-3631-A916-307FDD99E2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AD7A26-F200-1B1F-28D1-7B3E990F03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1B259B-6BFD-C1A3-9B50-A82540DE9BC7}"/>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t> [ملاحظة للمنسق: لا تتردد في تعديل النص بما يتناسب مع الحضور الذي تتوقعه]</a:t>
            </a:r>
          </a:p>
          <a:p>
            <a:endParaRPr lang="en-US" dirty="0"/>
          </a:p>
        </p:txBody>
      </p:sp>
      <p:sp>
        <p:nvSpPr>
          <p:cNvPr id="4" name="Slide Number Placeholder 3">
            <a:extLst>
              <a:ext uri="{FF2B5EF4-FFF2-40B4-BE49-F238E27FC236}">
                <a16:creationId xmlns:a16="http://schemas.microsoft.com/office/drawing/2014/main" id="{03C6164F-47E6-152C-9D86-464D55FCF069}"/>
              </a:ext>
            </a:extLst>
          </p:cNvPr>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4437143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استدعِ المجموعة التي عملت على السيناريو 1. الوقت المخصص للإبلاغ بالنتائج قصير، لذا حاول بلطف ولكن بحزم أن تطلب من المجموعة إنهاء الاجتماع عند الحاجة.]</a:t>
            </a:r>
          </a:p>
          <a:p>
            <a:endParaRPr lang="en-US" dirty="0"/>
          </a:p>
          <a:p>
            <a:r>
              <a:rPr lang="ar-001">
                <a:latin typeface="Arial"/>
                <a:cs typeface="Arial"/>
              </a:rPr>
              <a:t> دعونا نطلب من المجموعة الأولى عرض السيناريو الخاص بها، كما يظهر في هذه الشريحة. أخبرونا بفئة العوائق التي اخترتموها ولماذا، مع تقديم ملخص موجز لمقترحكم على المدى الأطول. تذكروا أن يكون الموجز قصيرًا - دقيقتان تقريبًا!</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16056368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استدعِ المجموعة التي عملت على السيناريو 2. الوقت المخصص للإبلاغ بالنتائج قصير، لذا حاول بلطف ولكن بحزم أن تطلب من المجموعة إنهاء الاجتماع عند الحاجة.]</a:t>
            </a:r>
          </a:p>
          <a:p>
            <a:endParaRPr lang="en-US" dirty="0"/>
          </a:p>
          <a:p>
            <a:r>
              <a:rPr lang="ar-001">
                <a:latin typeface="Arial"/>
                <a:cs typeface="Arial"/>
              </a:rPr>
              <a:t> شكرًا جزيلاً! والآن، دعونا نطلب من المجموعة الثانية تقديم عرضها حول السيناريو الخاص بها. أخبرونا بفئة العوائق التي اخترتموها ولماذا، مع تقديم ملخص موجز لمقترحكم على المدى الأطول. تذكروا أن يكون الموجز قصيرًا - دقيقتان تقريبًا!</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14936149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 [ملاحظة للمنسق: استدعِ المجموعة التي عملت على السيناريو 3. الوقت المخصص للإبلاغ بالنتائج قصير، لذا حاول بلطف ولكن بحزم أن تطلب من المجموعة إنهاء الاجتماع عند الحاجة.]</a:t>
            </a:r>
          </a:p>
          <a:p>
            <a:endParaRPr lang="en-US" dirty="0"/>
          </a:p>
          <a:p>
            <a:r>
              <a:rPr lang="ar-001">
                <a:latin typeface="Arial"/>
                <a:cs typeface="Arial"/>
              </a:rPr>
              <a:t> شكرًا جزيلاً! والآن، دعونا نطلب من المجموعة الثالثة تقديم عرضها حول السيناريو الخاص بها. أخبرونا بفئة العوائق التي اخترتموها ولماذا، مع تقديم ملخص موجز لمقترحكم على المدى الأطول. تذكروا أن يكون الموجز قصيرًا - دقيقتان تقريبًا!</a:t>
            </a:r>
          </a:p>
          <a:p>
            <a:endParaRPr lang="en-US" dirty="0"/>
          </a:p>
          <a:p>
            <a:endParaRPr lang="en-US" dirty="0"/>
          </a:p>
          <a:p>
            <a:r>
              <a:rPr lang="ar-001" i="1"/>
              <a:t>[ملاحظة للمنسق: إذا كانت هذه هي المجموعة الأخيرة التي تقدم عرضها، فقل ما يلي ثم انتقل إلى الجلسة التالية من ورشة العمل...]</a:t>
            </a:r>
          </a:p>
          <a:p>
            <a:endParaRPr lang="en-US" dirty="0"/>
          </a:p>
          <a:p>
            <a:r>
              <a:rPr lang="ar-001">
                <a:latin typeface="Arial"/>
                <a:cs typeface="Arial"/>
              </a:rPr>
              <a:t>رائع! شكرًا للجميع على المشاركة في هذا النشاط وعرض نتائجكم. آمل أن يكون هذا التمرين قد ساعدكم في تجميع بعض ما تعلمناه هذا الصباح حول كيفية استخدام المعلومات الملخصة، بما في ذلك فئات العوائق، للتخطيط على المدى الأطول.</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40779796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 [ملاحظة للمنسق: استدعِ المجموعة التي عملت على السيناريو 4. الوقت المخصص للإبلاغ بالنتائج قصير، لذا حاول بلطف ولكن بحزم أن تطلب من المجموعة إنهاء الاجتماع عند الحاجة.]</a:t>
            </a:r>
          </a:p>
          <a:p>
            <a:endParaRPr lang="en-US" dirty="0"/>
          </a:p>
          <a:p>
            <a:r>
              <a:rPr lang="ar-001">
                <a:latin typeface="Arial"/>
                <a:cs typeface="Arial"/>
              </a:rPr>
              <a:t> شكرًا جزيلاً! والآن، دعونا نطلب من المجموعة الرابعة تقديم عرضها حول السيناريو الخاص بها. أخبرونا بفئة العوائق التي اخترتموها ولماذا، مع تقديم ملخص موجز لمقترحكم على المدى الأطول. تذكروا أن يكون الموجز قصيرًا - دقيقتان تقريبًا!</a:t>
            </a:r>
          </a:p>
          <a:p>
            <a:endParaRPr lang="en-US" dirty="0"/>
          </a:p>
          <a:p>
            <a:endParaRPr lang="en-US" dirty="0"/>
          </a:p>
          <a:p>
            <a:r>
              <a:rPr lang="ar-001" i="1"/>
              <a:t>[ملاحظة للمنسق: إذا كانت هذه هي المجموعة الأخيرة التي تقدم عرضها، فقل ما يلي ثم انتقل إلى الجلسة التالية من ورشة العمل...]</a:t>
            </a:r>
          </a:p>
          <a:p>
            <a:endParaRPr lang="en-US" dirty="0"/>
          </a:p>
          <a:p>
            <a:r>
              <a:rPr lang="ar-001">
                <a:latin typeface="Arial"/>
                <a:cs typeface="Arial"/>
              </a:rPr>
              <a:t>رائع! شكرًا للجميع على المشاركة في هذا النشاط وعرض نتائجكم. آمل أن يكون هذا التمرين قد ساعدكم في تجميع بعض ما تعلمناه هذا الصباح حول كيفية استخدام المعلومات الملخصة، بما في ذلك فئات العوائق، للتخطيط على المدى الأطول.</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41290812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 [ملاحظة للمنسق: استدعِ المجموعة التي عملت على السيناريو 5. الوقت المخصص للإبلاغ بالنتائج قصير، لذا حاول بلطف ولكن بحزم أن تطلب من المجموعة إنهاء الاجتماع عند الحاجة.]</a:t>
            </a:r>
          </a:p>
          <a:p>
            <a:endParaRPr lang="en-US" dirty="0"/>
          </a:p>
          <a:p>
            <a:r>
              <a:rPr lang="ar-001">
                <a:latin typeface="Arial"/>
                <a:cs typeface="Arial"/>
              </a:rPr>
              <a:t> شكرًا جزيلاً! والآن، دعونا نطلب من المجموعة الخامسة تقديم عرضها حول السيناريو الخاص بها. أخبرونا بفئة العوائق التي اخترتموها ولماذا، مع تقديم ملخص موجز لمقترحكم على المدى الأطول. تذكروا أن يكون الموجز قصيرًا - دقيقتان تقريبًا!</a:t>
            </a:r>
          </a:p>
          <a:p>
            <a:endParaRPr lang="en-US" dirty="0"/>
          </a:p>
          <a:p>
            <a:endParaRPr lang="en-US" dirty="0"/>
          </a:p>
          <a:p>
            <a:r>
              <a:rPr lang="ar-001" i="1"/>
              <a:t>[ملاحظة للمنسق: إذا كانت هذه هي المجموعة الأخيرة التي تقدم عرضها، فقل ما يلي ثم انتقل إلى الجلسة التالية من ورشة العمل...]</a:t>
            </a:r>
          </a:p>
          <a:p>
            <a:endParaRPr lang="en-US" dirty="0"/>
          </a:p>
          <a:p>
            <a:r>
              <a:rPr lang="ar-001">
                <a:latin typeface="Arial"/>
                <a:cs typeface="Arial"/>
              </a:rPr>
              <a:t>رائع! شكرًا للجميع على المشاركة في هذا النشاط وعرض نتائجكم. آمل أن يكون هذا التمرين قد ساعدكم في تجميع بعض ما تعلمناه هذا الصباح حول كيفية استخدام المعلومات الملخصة، بما في ذلك فئات العوائق، للتخطيط على المدى الأطول.</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35147909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 [ملاحظة للمنسق: استدعِ المجموعة التي عملت على السيناريو 6. الوقت المخصص للإبلاغ بالنتائج قصير، لذا حاول بلطف ولكن بحزم أن تطلب من المجموعة إنهاء الاجتماع عند الحاجة.]</a:t>
            </a:r>
          </a:p>
          <a:p>
            <a:endParaRPr lang="en-US" dirty="0"/>
          </a:p>
          <a:p>
            <a:r>
              <a:rPr lang="ar-001">
                <a:latin typeface="Arial"/>
                <a:cs typeface="Arial"/>
              </a:rPr>
              <a:t> شكرًا جزيلاً! والآن، دعونا نطلب من المجموعة السادسة تقديم عرضها حول السيناريو الخاص بها. أخبرونا بفئة العوائق التي اخترتموها ولماذا، مع تقديم ملخص موجز لمقترحكم على المدى الأطول. تذكروا أن يكون الموجز قصيرًا - دقيقتان تقريبًا!</a:t>
            </a:r>
          </a:p>
          <a:p>
            <a:endParaRPr lang="en-US" dirty="0"/>
          </a:p>
          <a:p>
            <a:endParaRPr lang="en-US" dirty="0"/>
          </a:p>
          <a:p>
            <a:r>
              <a:rPr lang="ar-001" i="1"/>
              <a:t>[ملاحظة للمنسق: إذا كانت هذه هي المجموعة الأخيرة التي تقدم عرضها، فقل ما يلي ثم انتقل إلى الجلسة التالية من ورشة العمل...]</a:t>
            </a:r>
          </a:p>
          <a:p>
            <a:endParaRPr lang="en-US" dirty="0"/>
          </a:p>
          <a:p>
            <a:r>
              <a:rPr lang="ar-001">
                <a:latin typeface="Arial"/>
                <a:cs typeface="Arial"/>
              </a:rPr>
              <a:t>رائع! شكرًا للجميع على المشاركة في هذا النشاط وعرض نتائجكم. آمل أن يكون هذا التمرين قد ساعدكم في تجميع بعض ما تعلمناه هذا الصباح حول كيفية استخدام المعلومات الملخصة، بما في ذلك فئات العوائق، للتخطيط على المدى الأطول.</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a:p>
        </p:txBody>
      </p:sp>
    </p:spTree>
    <p:extLst>
      <p:ext uri="{BB962C8B-B14F-4D97-AF65-F5344CB8AC3E}">
        <p14:creationId xmlns:p14="http://schemas.microsoft.com/office/powerpoint/2010/main" val="26623436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استدعِ المجموعة التي عملت على السيناريو 7. الوقت المخصص للإبلاغ بالنتائج قصير، لذا حاول بلطف ولكن بحزم أن تطلب من المجموعة إنهاء الاجتماع عند الحاجة.]</a:t>
            </a:r>
          </a:p>
          <a:p>
            <a:endParaRPr lang="en-US" dirty="0"/>
          </a:p>
          <a:p>
            <a:r>
              <a:rPr lang="ar-001">
                <a:latin typeface="Arial"/>
                <a:cs typeface="Arial"/>
              </a:rPr>
              <a:t> شكرًا جزيلاً! والآن، دعونا نطلب من المجموعة السابعة تقديم عرضها حول السيناريو الخاص بها. أخبرونا بفئة العوائق التي اخترتموها ولماذا، مع تقديم ملخص موجز لمقترحكم على المدى الأطول. تذكروا أن يكون الموجز قصيرًا - دقيقتان تقريبًا!</a:t>
            </a:r>
          </a:p>
          <a:p>
            <a:endParaRPr lang="en-US" dirty="0"/>
          </a:p>
          <a:p>
            <a:endParaRPr lang="en-US" dirty="0"/>
          </a:p>
          <a:p>
            <a:r>
              <a:rPr lang="ar-001" i="1"/>
              <a:t>[ملاحظة للمنسق: إذا كانت هذه هي المجموعة الأخيرة التي تقدم عرضها، فقل ما يلي ثم انتقل إلى الجلسة التالية من ورشة العمل...]</a:t>
            </a:r>
          </a:p>
          <a:p>
            <a:endParaRPr lang="en-US" dirty="0"/>
          </a:p>
          <a:p>
            <a:r>
              <a:rPr lang="ar-001">
                <a:latin typeface="Arial"/>
                <a:cs typeface="Arial"/>
              </a:rPr>
              <a:t>رائع! شكرًا للجميع على المشاركة في هذا النشاط وعرض نتائجكم. آمل أن يكون هذا التمرين قد ساعدكم في تجميع بعض ما تعلمناه هذا الصباح حول كيفية استخدام المعلومات الملخصة، بما في ذلك فئات العوائق، للتخطيط على المدى الأطول.</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9328026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3E1C3-D4F3-29AA-803C-3754747D40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DF18CF-6D2F-DDBE-5F58-7DAAB1A98B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1BF70F-74C8-F68F-5BAC-9AADDB8CB614}"/>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b="0" i="1" u="none" strike="noStrike">
                <a:solidFill>
                  <a:srgbClr val="000000"/>
                </a:solidFill>
                <a:effectLst/>
                <a:latin typeface="Arial"/>
                <a:cs typeface="Arial"/>
              </a:rPr>
              <a:t> [ملاحظة للمنسق: إذا كان هناك وقت لنقاش ختامي </a:t>
            </a:r>
            <a:r>
              <a:rPr lang="ar-001" i="1">
                <a:solidFill>
                  <a:srgbClr val="000000"/>
                </a:solidFill>
                <a:latin typeface="Arial"/>
                <a:cs typeface="Arial"/>
              </a:rPr>
              <a:t>مدته 5 دقائق</a:t>
            </a:r>
            <a:r>
              <a:rPr lang="ar-001" b="0" i="1" u="none" strike="noStrike">
                <a:solidFill>
                  <a:srgbClr val="000000"/>
                </a:solidFill>
                <a:effectLst/>
                <a:latin typeface="Arial"/>
                <a:cs typeface="Arial"/>
              </a:rPr>
              <a:t> تقريبًا، فضع في اعتبارك استخدام الأسئلة المدرجة هنا كنقاط انطلاق للمناقشة.]</a:t>
            </a:r>
          </a:p>
        </p:txBody>
      </p:sp>
      <p:sp>
        <p:nvSpPr>
          <p:cNvPr id="4" name="Slide Number Placeholder 3">
            <a:extLst>
              <a:ext uri="{FF2B5EF4-FFF2-40B4-BE49-F238E27FC236}">
                <a16:creationId xmlns:a16="http://schemas.microsoft.com/office/drawing/2014/main" id="{4C86735B-DEFF-0063-4B61-C22A4E5C55A2}"/>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421060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دعوني الآن أقدم لكم مثالاً من أوغندا، التي كانت تستخدم نتائج 7-1-7 على مدار السنوات القليلة الماضية للمساعدة في تحديد أولويات الإجراءات في التخطيط السنوي. وتم توثيق هذا المثال في دراسة حالة على الموقع الإلكتروني لتحالف 7-1-7.</a:t>
            </a:r>
          </a:p>
          <a:p>
            <a:endParaRPr lang="en-US" dirty="0"/>
          </a:p>
          <a:p>
            <a:r>
              <a:rPr lang="ar-001"/>
              <a:t> [انقر]</a:t>
            </a:r>
          </a:p>
          <a:p>
            <a:endParaRPr lang="en-US" dirty="0"/>
          </a:p>
          <a:p>
            <a:r>
              <a:rPr lang="ar-001"/>
              <a:t>وضعت أوغندا خطة عمل وطنية مدتها 5 سنوات للأمن الصحي (</a:t>
            </a:r>
            <a:r>
              <a:rPr lang="en-US"/>
              <a:t>NAPHS</a:t>
            </a:r>
            <a:r>
              <a:rPr lang="ar-001"/>
              <a:t>) في عام 2019، التي كانت بمثابة مخطط يُستخدم لتحديد وتخطيط الأنشطة ذات الأولوية من أجل "رفع" مستوى التأهب للأوبئة. لكن ليس من غير المألوف أن يكون في خطة العمل الوطنية للأمن الصحي أكثر من 500 نشاط، مما قد يجعل تحديد الأولويات واتخاذ الإجراءات أمرًا شاقًا. على الرغم من الدعم السياسي القوي، ثبتت صعوبة تفعيل خطة العمل الوطنية للأمن الصحي في أوغندا (كما هو الحال في العديد من البلدان الأخرى) بأولويات سنوية واضحة ومساءلة أصحاب المصلحة. بعد ثلاث سنوات، لم يتم تنفيذ سوى جزء بسيط من خطة العمل الوطنية الاستراتيجية للأمن الصحي. معظم الأنشطة حصلت على تمويل جزئي فقط؛ والعديد منها لم يحصل على أي تمويل. أراد مسؤولو الصحة في أوغندا معالجة العوائق التي تحول دون التنفيذ وتحديد أولويات الموارد بشكل أفضل لتحسين الأمن الصحي في البلاد.</a:t>
            </a:r>
          </a:p>
          <a:p>
            <a:endParaRPr lang="en-US" dirty="0"/>
          </a:p>
          <a:p>
            <a:r>
              <a:rPr lang="ar-001"/>
              <a:t> [انقر]</a:t>
            </a:r>
          </a:p>
          <a:p>
            <a:endParaRPr lang="en-US" dirty="0"/>
          </a:p>
          <a:p>
            <a:r>
              <a:rPr lang="ar-001"/>
              <a:t>ابتداءً من سبتمبر 2021، بدأ المسؤولون الأوغنديون بتقسيم خطة العمل الوطنية الاستراتيجية الخمسية للأمن الصحي إلى خطط تشغيلية أكثر عملية وقابلة للتنفيذ على مدار عام واحد. لإطلاق العملية السنوية، قام المعنيون باستعراض التقدم المحرز في تنفيذ الخطة التشغيلية لخطة العمل الوطنية للأمن الصحي للفترة 2021-2022 من خلال زيارات المتابعة للوزارات والإدارات والوكالات المشاركة في تنفيذ خطة العمل الوطنية للأمن الصحي.</a:t>
            </a:r>
          </a:p>
          <a:p>
            <a:endParaRPr lang="en-US" dirty="0">
              <a:cs typeface="Arial" panose="020B0604020202020204" pitchFamily="34" charset="0"/>
            </a:endParaRPr>
          </a:p>
          <a:p>
            <a:r>
              <a:rPr lang="ar-001">
                <a:latin typeface="Arial"/>
                <a:cs typeface="Arial"/>
              </a:rPr>
              <a:t> كجزء من عملية التخطيط، استعرضت أوغندا نتائج 7-1-7 من 45 حالة تفشي للأمراض. ووفرت العوائق والإجراءات التصحيحية التي تم تحديدها من خلال استعراض 7-1-7 بيانات ملموسة، مما ساعد أوغندا على دمج نهج 7-1-7 لأول مرة في تخطيط </a:t>
            </a:r>
            <a:r>
              <a:rPr lang="en-US">
                <a:latin typeface="Arial"/>
                <a:cs typeface="Arial"/>
              </a:rPr>
              <a:t>NAPHS</a:t>
            </a:r>
            <a:r>
              <a:rPr lang="ar-001">
                <a:latin typeface="Arial"/>
                <a:cs typeface="Arial"/>
              </a:rPr>
              <a:t>، وأسهم في تحسين ترتيب الأولويات.</a:t>
            </a:r>
          </a:p>
          <a:p>
            <a:endParaRPr lang="en-US" dirty="0"/>
          </a:p>
          <a:p>
            <a:r>
              <a:rPr lang="ar-001"/>
              <a:t> [انقر]</a:t>
            </a:r>
          </a:p>
          <a:p>
            <a:endParaRPr lang="en-US" dirty="0"/>
          </a:p>
          <a:p>
            <a:r>
              <a:rPr lang="ar-001"/>
              <a:t>كانت نتيجة هذا العمل أن وضعت أوغندا خطة تشغيلية لبرنامج </a:t>
            </a:r>
            <a:r>
              <a:rPr lang="en-US"/>
              <a:t>NAPHS</a:t>
            </a:r>
            <a:r>
              <a:rPr lang="ar-001"/>
              <a:t> للفترة 2022-2023، يستهدف كل نشاط فيها الثغرات ذات الأولوية، بما في ذلك تلك التي ظهرت من خلال استعراض 7-1-7. كل خطوة من خطوات عملية الصياغة شملت وحظيت بمشاركة مختلف الوزارات المعنية بالأمن الصحي الشامل في أوغندا. وقد حددت هذه الوزارات مجتمعة جدولاً زمنيًا للتنفيذ في غضون عام، وحددت نقاط الاتصال المسؤولة عن تنفيذ الأنشطة، وحددت مصادر التمويل.</a:t>
            </a:r>
          </a:p>
          <a:p>
            <a:r>
              <a:rPr lang="ar-001">
                <a:latin typeface="Arial"/>
                <a:cs typeface="Arial"/>
              </a:rPr>
              <a:t>  </a:t>
            </a:r>
          </a:p>
          <a:p>
            <a:r>
              <a:rPr lang="ar-001">
                <a:latin typeface="Arial"/>
                <a:cs typeface="Arial"/>
              </a:rPr>
              <a:t>للفترة 2024-2025، تضمنت الخطة التشغيلية لـ </a:t>
            </a:r>
            <a:r>
              <a:rPr lang="en-US">
                <a:latin typeface="Arial"/>
                <a:cs typeface="Arial"/>
              </a:rPr>
              <a:t>NAPHS</a:t>
            </a:r>
            <a:r>
              <a:rPr lang="ar-001">
                <a:latin typeface="Arial"/>
                <a:cs typeface="Arial"/>
              </a:rPr>
              <a:t> أنشطة ذات أولوية بناءً على توصيات 7-1-7 في</a:t>
            </a:r>
          </a:p>
          <a:p>
            <a:pPr marL="171450" indent="-171450">
              <a:buFont typeface="Calibri"/>
              <a:buChar char="-"/>
            </a:pPr>
            <a:r>
              <a:rPr lang="ar-001">
                <a:latin typeface="Arial"/>
                <a:cs typeface="Arial"/>
              </a:rPr>
              <a:t> 19 من أصل 152 (12٪) نشاطًا رئيسيًا</a:t>
            </a:r>
          </a:p>
          <a:p>
            <a:pPr marL="171450" indent="-171450">
              <a:buFont typeface="Calibri"/>
              <a:buChar char="-"/>
            </a:pPr>
            <a:r>
              <a:rPr lang="ar-001">
                <a:latin typeface="Arial"/>
                <a:cs typeface="Arial"/>
              </a:rPr>
              <a:t> 37 من أصل 365 (10%) نشاطًا فرعيًا</a:t>
            </a:r>
          </a:p>
          <a:p>
            <a:endParaRPr lang="en-US" dirty="0">
              <a:cs typeface="Arial" panose="020B0604020202020204" pitchFamily="34" charset="0"/>
            </a:endParaRPr>
          </a:p>
          <a:p>
            <a:endParaRPr lang="en-US" dirty="0">
              <a:cs typeface="Arial"/>
            </a:endParaRP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2328990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 كيف تم تحديدًا دمج عوائق وإجراءات 7-1-7 في عملية التخطيط هذه؟</a:t>
            </a:r>
          </a:p>
          <a:p>
            <a:endParaRPr lang="en-US" dirty="0"/>
          </a:p>
          <a:p>
            <a:r>
              <a:rPr lang="ar-001">
                <a:latin typeface="Arial"/>
                <a:cs typeface="Arial"/>
              </a:rPr>
              <a:t>عمد القادة الفنيون إلى تحليل خطة</a:t>
            </a:r>
            <a:r>
              <a:rPr lang="en-US">
                <a:latin typeface="Arial"/>
                <a:cs typeface="Arial"/>
              </a:rPr>
              <a:t>NAPHS</a:t>
            </a:r>
            <a:r>
              <a:rPr lang="ar-001">
                <a:latin typeface="Arial"/>
                <a:cs typeface="Arial"/>
              </a:rPr>
              <a:t> الاستراتيجية الحالية والخطة التشغيلية في ضوء العوائق والإجراءات الواردة في استعراض 7-1-7 لتحديد ما يلي: 1) الأنشطة ضمن خطة </a:t>
            </a:r>
            <a:r>
              <a:rPr lang="en-US">
                <a:latin typeface="Arial"/>
                <a:cs typeface="Arial"/>
              </a:rPr>
              <a:t>NAPHS</a:t>
            </a:r>
            <a:r>
              <a:rPr lang="ar-001">
                <a:latin typeface="Arial"/>
                <a:cs typeface="Arial"/>
              </a:rPr>
              <a:t> التي من شأنها معالجة العوائق المحددة؛ 2) أين تتوافق الإجراءات من استعراض 7-1-7 مع الأنشطة الحالية و 3) ما أنشطة 7-1-7 التي ينبغي تضمينها في خطة </a:t>
            </a:r>
            <a:r>
              <a:rPr lang="en-US">
                <a:latin typeface="Arial"/>
                <a:cs typeface="Arial"/>
              </a:rPr>
              <a:t>NAPHS</a:t>
            </a:r>
            <a:r>
              <a:rPr lang="ar-001">
                <a:latin typeface="Arial"/>
                <a:cs typeface="Arial"/>
              </a:rPr>
              <a:t> الاستراتيجية أو الخطة التشغيلية. ساعد تطبيق 7-1-7 على خطة </a:t>
            </a:r>
            <a:r>
              <a:rPr lang="en-US">
                <a:latin typeface="Arial"/>
                <a:cs typeface="Arial"/>
              </a:rPr>
              <a:t>NAPHS</a:t>
            </a:r>
            <a:r>
              <a:rPr lang="ar-001">
                <a:latin typeface="Arial"/>
                <a:cs typeface="Arial"/>
              </a:rPr>
              <a:t> الاستراتيجية الحالية في تحديد أولويات الأنشطة الأكثر إلحاحًا لإدراجها في الخطة التشغيلية 2022-2023. فعلى سبيل المثال، بناءً على تحليل 7-1-7 الذي أجروه، تم تحديد نقص الإمدادات الطبية كعائق أمام جهود الاستجابة في أوغندا، لذلك أضاف المسؤولون "إجراء تقييم لاحتياجات المخزون على الصعيدين الإقليمي والوطني" كنشاط ذي أولوية للعام المقبل.</a:t>
            </a:r>
          </a:p>
          <a:p>
            <a:endParaRPr lang="en-US" dirty="0"/>
          </a:p>
          <a:p>
            <a:r>
              <a:rPr lang="ar-001"/>
              <a:t> [انقر]</a:t>
            </a:r>
          </a:p>
          <a:p>
            <a:endParaRPr lang="en-US" dirty="0"/>
          </a:p>
          <a:p>
            <a:r>
              <a:rPr lang="ar-001">
                <a:latin typeface="Arial"/>
                <a:cs typeface="Arial"/>
              </a:rPr>
              <a:t>باختصار، عملوا أولاً على تجميع العوائق من تحليلات 7-1-7. ثم وزعوا تلك العوائق على المجالات الفنية في خطة </a:t>
            </a:r>
            <a:r>
              <a:rPr lang="en-US">
                <a:latin typeface="Arial"/>
                <a:cs typeface="Arial"/>
              </a:rPr>
              <a:t>NAHPS</a:t>
            </a:r>
            <a:r>
              <a:rPr lang="ar-001">
                <a:latin typeface="Arial"/>
                <a:cs typeface="Arial"/>
              </a:rPr>
              <a:t>. ثم حددوا التوصيات والأنشطة - ما نسميه الإجراءات التصحيحية - لكل عائق. وأخيرًا، تحققوا بعد ذلك من الأنشطة وربطوها بالخطة التشغيلية.</a:t>
            </a:r>
          </a:p>
          <a:p>
            <a:endParaRPr lang="en-US" dirty="0"/>
          </a:p>
          <a:p>
            <a:r>
              <a:rPr lang="ar-001"/>
              <a:t> [انقر]</a:t>
            </a:r>
          </a:p>
          <a:p>
            <a:br>
              <a:rPr lang="ar-001"/>
            </a:br>
            <a:r>
              <a:rPr lang="ar-001">
                <a:latin typeface="Arial"/>
                <a:cs typeface="Arial"/>
              </a:rPr>
              <a:t>لنلقي نظرة على مثال من أعمالهم. لقد حددوا عائقًا من خلال تحليل 7-1-7 يتمثل في عدم قدرة الموظفين على تطبيق تعريفات الحالات في المرافق الصحية العامة والخاصة. وتندرج هذه المشكلة ضمن المجال الفني "للمراقبة" في خطة </a:t>
            </a:r>
            <a:r>
              <a:rPr lang="en-US">
                <a:latin typeface="Arial"/>
                <a:cs typeface="Arial"/>
              </a:rPr>
              <a:t>NAPHS</a:t>
            </a:r>
            <a:r>
              <a:rPr lang="ar-001">
                <a:latin typeface="Arial"/>
                <a:cs typeface="Arial"/>
              </a:rPr>
              <a:t>. وتوصية 7-1-7 في هذا الشأن هي "تعزيز معرفة العاملين في المجال الصحي بآليات المراقبة والاستجابة المتكاملة للأمراض، أو </a:t>
            </a:r>
            <a:r>
              <a:rPr lang="en-US">
                <a:latin typeface="Arial"/>
                <a:cs typeface="Arial"/>
              </a:rPr>
              <a:t>IDSR</a:t>
            </a:r>
            <a:r>
              <a:rPr lang="ar-001">
                <a:latin typeface="Arial"/>
                <a:cs typeface="Arial"/>
              </a:rPr>
              <a:t>". كان هذا النشاط مدرجًا في الخطة التشغيلية السابقة. وقد وضعوا النشاط القائم على رأس أولويات الخطة التشغيلية الجديدة التي تستمر لعام واحد تحت عنوان "التدريب والتوجيه بشأن المراقبة والاستجابة المتكاملة للأمراض على المستويات الوطنية والإقليمية والمحلية والمجتمعية".</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t> يُظهر هذا النهج المنهجي الذي استخدمته أوغندا في تخطيطها التشغيلي قدرتها على استخدام التعلم من العالم الحقيقي، بما في ذلك من غاية 7-1-7، لتحقيق تحسين سريع للجودة. ويمكن للبلدان الأخرى التي تسعى إلى إحراز تقدم ملموس نحو تحسين قدراتها في مجال الأمن الصحي العالمي الاستفادة من الدروس المستخلصة من هذا التمرين.</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a:p>
        </p:txBody>
      </p:sp>
    </p:spTree>
    <p:extLst>
      <p:ext uri="{BB962C8B-B14F-4D97-AF65-F5344CB8AC3E}">
        <p14:creationId xmlns:p14="http://schemas.microsoft.com/office/powerpoint/2010/main" val="764022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pPr fontAlgn="base"/>
            <a:r>
              <a:rPr lang="ar-001" i="1">
                <a:solidFill>
                  <a:srgbClr val="000000"/>
                </a:solidFill>
                <a:latin typeface="Arial"/>
                <a:cs typeface="Arial"/>
              </a:rPr>
              <a:t>[ملاحظة للمنسق: عدِّل هذه الشريحة حسب الحاجة، بما في ذلك تعديل اليوم 4 إذا لم يتم تضمين أنشطة التخطيط أو أنشطة إعادة الشرح من المتعلّم في ورشة العمل].  </a:t>
            </a:r>
          </a:p>
          <a:p>
            <a:r>
              <a:rPr lang="ar-001">
                <a:solidFill>
                  <a:srgbClr val="000000"/>
                </a:solidFill>
                <a:latin typeface="Arial"/>
                <a:cs typeface="Arial"/>
              </a:rPr>
              <a:t> </a:t>
            </a:r>
          </a:p>
          <a:p>
            <a:r>
              <a:rPr lang="ar-001">
                <a:solidFill>
                  <a:srgbClr val="000000"/>
                </a:solidFill>
                <a:latin typeface="Arial"/>
                <a:cs typeface="Arial"/>
              </a:rPr>
              <a:t>أهلاً بكم في اليوم 3 من تدريبنا!  </a:t>
            </a:r>
          </a:p>
          <a:p>
            <a:endParaRPr lang="en-US" dirty="0">
              <a:solidFill>
                <a:srgbClr val="000000"/>
              </a:solidFill>
              <a:latin typeface="Arial"/>
              <a:cs typeface="Arial"/>
            </a:endParaRPr>
          </a:p>
          <a:p>
            <a:r>
              <a:rPr lang="ar-001">
                <a:solidFill>
                  <a:srgbClr val="000000"/>
                </a:solidFill>
                <a:latin typeface="Arial"/>
                <a:cs typeface="Arial"/>
              </a:rPr>
              <a:t>سننا</a:t>
            </a:r>
            <a:r>
              <a:rPr lang="ar-001" b="0" i="0" u="none" strike="noStrike">
                <a:solidFill>
                  <a:srgbClr val="000000"/>
                </a:solidFill>
                <a:effectLst/>
                <a:latin typeface="Arial"/>
                <a:cs typeface="Arial"/>
              </a:rPr>
              <a:t>قش اليوم الخطوتين الأخيرتين لاستخدام غاية 7-1-7. سنتناول كيفية توحيد بيانات 7-1-7 في مختلف حالات تفشي الأمراض ومراقبة التقدم المحرز في الإجراءات، وكيفية تحليل نتائج 7-1-7 واستخدامها في التخطيط والتمويل. سنتناول أيضًا العناصر الستة الرئيسية التي ينطوي عليها اعتماد 7-1-7 </a:t>
            </a:r>
            <a:r>
              <a:rPr lang="ar-001">
                <a:solidFill>
                  <a:srgbClr val="000000"/>
                </a:solidFill>
                <a:latin typeface="Arial"/>
                <a:cs typeface="Arial"/>
              </a:rPr>
              <a:t>للاستخدام الروتيني</a:t>
            </a:r>
            <a:r>
              <a:rPr lang="ar-001" b="0" i="0" u="none" strike="noStrike">
                <a:solidFill>
                  <a:srgbClr val="000000"/>
                </a:solidFill>
                <a:effectLst/>
                <a:latin typeface="Arial"/>
                <a:cs typeface="Arial"/>
              </a:rPr>
              <a:t>.</a:t>
            </a:r>
          </a:p>
          <a:p>
            <a:pPr algn="l" rtl="0" fontAlgn="base">
              <a:buNone/>
            </a:pPr>
            <a:endParaRPr lang="en-US" b="0" i="0" dirty="0">
              <a:solidFill>
                <a:srgbClr val="444444"/>
              </a:solidFill>
              <a:effectLst/>
              <a:latin typeface="Arial" panose="020B0604020202020204" pitchFamily="34" charset="0"/>
            </a:endParaRPr>
          </a:p>
          <a:p>
            <a:pPr algn="r" rtl="1" fontAlgn="base">
              <a:buNone/>
            </a:pPr>
            <a:r>
              <a:rPr lang="ar-001" b="0" i="0">
                <a:solidFill>
                  <a:srgbClr val="444444"/>
                </a:solidFill>
                <a:effectLst/>
                <a:latin typeface="Arial"/>
                <a:cs typeface="Arial"/>
              </a:rPr>
              <a:t> غدًا، </a:t>
            </a:r>
            <a:r>
              <a:rPr lang="ar-001" b="0" i="0" u="none" strike="noStrike">
                <a:solidFill>
                  <a:srgbClr val="000000"/>
                </a:solidFill>
                <a:effectLst/>
                <a:latin typeface="Arial"/>
                <a:cs typeface="Arial"/>
              </a:rPr>
              <a:t>سنركز على التخطيط لاعتماد غاية 7-1-7 واستخدامها، وجلسات إعادة الشرح من المتعلّمين، والخطوات التالية.</a:t>
            </a:r>
          </a:p>
          <a:p>
            <a:pPr algn="r" rtl="1" fontAlgn="base">
              <a:buNone/>
            </a:pPr>
            <a:r>
              <a:rPr lang="ar-001" b="0" i="0">
                <a:solidFill>
                  <a:srgbClr val="444444"/>
                </a:solidFill>
                <a:effectLst/>
                <a:latin typeface="Arial"/>
                <a:cs typeface="Arial"/>
              </a:rPr>
              <a:t> ​​</a:t>
            </a:r>
          </a:p>
          <a:p>
            <a:pPr fontAlgn="base"/>
            <a:r>
              <a:rPr lang="ar-001" b="0" i="0" u="none" strike="noStrike">
                <a:solidFill>
                  <a:srgbClr val="000000"/>
                </a:solidFill>
                <a:effectLst/>
                <a:latin typeface="Arial"/>
                <a:cs typeface="Arial"/>
              </a:rPr>
              <a:t>خلال الجلسات، أدرجنا دروسًا مستفادة من بلدان وولايات قضائية اعتمدت غاية 7-1-7 واستخدمتها في السنوات القليلة الماضية.</a:t>
            </a:r>
          </a:p>
          <a:p>
            <a:endParaRPr lang="en-US" dirty="0">
              <a:solidFill>
                <a:srgbClr val="000000"/>
              </a:solidFill>
              <a:latin typeface="Arial"/>
              <a:cs typeface="Arial"/>
            </a:endParaRPr>
          </a:p>
          <a:p>
            <a:endParaRPr lang="en-US" dirty="0">
              <a:solidFill>
                <a:srgbClr val="000000"/>
              </a:solidFill>
              <a:latin typeface="Arial"/>
              <a:cs typeface="Arial"/>
            </a:endParaRPr>
          </a:p>
          <a:p>
            <a:r>
              <a:rPr lang="ar-001">
                <a:solidFill>
                  <a:srgbClr val="000000"/>
                </a:solidFill>
                <a:latin typeface="Arial"/>
                <a:cs typeface="Arial"/>
              </a:rPr>
              <a:t> </a:t>
            </a:r>
            <a:r>
              <a:rPr lang="ar-001" b="0" i="0">
                <a:solidFill>
                  <a:srgbClr val="444444"/>
                </a:solidFill>
                <a:effectLst/>
                <a:latin typeface="Arial"/>
                <a:cs typeface="Arial"/>
              </a:rPr>
              <a:t>​</a:t>
            </a:r>
          </a:p>
          <a:p>
            <a:pPr algn="r" rtl="1" fontAlgn="base"/>
            <a:r>
              <a:rPr lang="ar-001" b="0" i="0">
                <a:solidFill>
                  <a:srgbClr val="444444"/>
                </a:solidFill>
                <a:effectLst/>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عدّل الوقت في النقطة العلوية إذا كان مختلفًا عن الساعة 13:00]</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أتمنى أن تكونوا قد استمتعتم بالجلسة الصباحية. سنأخذ استراحة غداء الآن. يُرجى العودة فورًا في موعد أقصاه الساعة [الواحدة ظهرًا (أو أي وقت آخر)].</a:t>
            </a:r>
          </a:p>
          <a:p>
            <a:pPr>
              <a:defRPr/>
            </a:pPr>
            <a:r>
              <a:rPr lang="ar-001"/>
              <a:t> </a:t>
            </a:r>
            <a:br>
              <a:rPr lang="ar-001"/>
            </a:br>
            <a:r>
              <a:rPr lang="ar-001">
                <a:latin typeface="Arial"/>
                <a:cs typeface="Arial"/>
              </a:rPr>
              <a:t>ولا تنسوا أيضًا لوحة طرح الأفكار والأسئلة. يُرجى إضافة أي أسئلة لديكم بشأن غاية 7-1-7 في لوحة طرح الأفكار والأسئلة. سنجيب عن أسئلتكم مباشرة بعد الغداء وفي وقت لاحق من اليوم.</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ar-001" i="1">
                <a:latin typeface="Arial"/>
                <a:cs typeface="Arial"/>
              </a:rPr>
              <a:t> [ملاحظة للمنسق: لقد ضمّنا نشاطًا تمهيديًا حركيًا يقوم فيه المشاركون بإضافة أسماء الموسيقيين/الألبومات/الأغاني إلى لوحة عرض. يمكنك أيضًا التفكير في كتابة القائمة وإرسالها إلى المشاركين كقائمة تشغيل خاصة بورشة العمل.]</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ar-001" i="1">
                <a:latin typeface="Arial"/>
                <a:cs typeface="Arial"/>
              </a:rPr>
              <a:t>[ملاحظة للمنسق: أعط الأولوية هنا للإجابة عن الأسئلة التي طرحها المشاركون خلال الجلسة الصباحية. نوصي بتوحيد أسئلة لوحة طرح الأفكار والأسئلة إذا كانت هناك عدة أسئلة متشابهة. يمكنك البقاء على هذه الشريحة في أثناء الإجابة على أسئلة اللوحة شفهيًا. بعد هذه الشريحة، توجد شريحة واحدة يمكنك استخدامها مع الأسئلة الشائعة في حالة عدم وجود أسئلة أو وجود عدد قليل منها في لوحة طرح الأفكار والأسئلة].</a:t>
            </a:r>
          </a:p>
          <a:p>
            <a:endParaRPr lang="en-US" dirty="0"/>
          </a:p>
          <a:p>
            <a:r>
              <a:rPr lang="ar-001">
                <a:latin typeface="Arial"/>
                <a:cs typeface="Arial"/>
              </a:rPr>
              <a:t> والآن دعونا نستعرض بعض الأسئلة التي طرحتموها في لوحة طرح الأفكار والأسئلة أو التي سمعناها في أثناء المناقشات.</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62</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r>
              <a:rPr lang="ar-001" i="1" u="none" strike="noStrike">
                <a:solidFill>
                  <a:srgbClr val="000000"/>
                </a:solidFill>
                <a:effectLst/>
                <a:latin typeface="Arial"/>
                <a:cs typeface="Arial"/>
              </a:rPr>
              <a:t>[</a:t>
            </a:r>
            <a:r>
              <a:rPr lang="ar-001" i="1">
                <a:solidFill>
                  <a:srgbClr val="000000"/>
                </a:solidFill>
                <a:latin typeface="Arial"/>
                <a:cs typeface="Arial"/>
              </a:rPr>
              <a:t>ملاحظة للمنسق: لا تعرض هذه الأسئلة إلا إذا كان هناك وقت متبقٍ بعد الإجابة عن أسئلة اللوحة. إذا كانت أي من هذه الأسئلة مكررة من أسئلة اللوحة، فتخطاها.]</a:t>
            </a:r>
          </a:p>
          <a:p>
            <a:endParaRPr lang="en-US" dirty="0">
              <a:solidFill>
                <a:srgbClr val="000000"/>
              </a:solidFill>
            </a:endParaRPr>
          </a:p>
          <a:p>
            <a:r>
              <a:rPr lang="ar-001">
                <a:solidFill>
                  <a:srgbClr val="000000"/>
                </a:solidFill>
                <a:latin typeface="Arial"/>
                <a:cs typeface="Arial"/>
              </a:rPr>
              <a:t>دعونا نستعرض بعض الأسئلة الشائعة التي طُرحت في ورش عمل 7-1-7 السابقة.</a:t>
            </a:r>
          </a:p>
          <a:p>
            <a:endParaRPr lang="en-US" dirty="0">
              <a:solidFill>
                <a:srgbClr val="000000"/>
              </a:solidFill>
            </a:endParaRPr>
          </a:p>
          <a:p>
            <a:r>
              <a:rPr lang="ar-001">
                <a:solidFill>
                  <a:srgbClr val="000000"/>
                </a:solidFill>
                <a:latin typeface="Arial"/>
                <a:cs typeface="Arial"/>
              </a:rPr>
              <a:t> [انقر]</a:t>
            </a:r>
          </a:p>
          <a:p>
            <a:endParaRPr lang="en-US" dirty="0">
              <a:solidFill>
                <a:srgbClr val="000000"/>
              </a:solidFill>
            </a:endParaRPr>
          </a:p>
          <a:p>
            <a:r>
              <a:rPr lang="ar-001" b="1">
                <a:solidFill>
                  <a:srgbClr val="000000"/>
                </a:solidFill>
                <a:latin typeface="Arial"/>
                <a:cs typeface="Arial"/>
              </a:rPr>
              <a:t>أولاً، </a:t>
            </a:r>
            <a:r>
              <a:rPr lang="ar-001" b="1">
                <a:solidFill>
                  <a:srgbClr val="000000"/>
                </a:solidFill>
                <a:effectLst/>
                <a:latin typeface="Helvetica Neue"/>
                <a:cs typeface="Arial"/>
              </a:rPr>
              <a:t>ما</a:t>
            </a:r>
            <a:r>
              <a:rPr lang="ar-001" b="1">
                <a:effectLst/>
                <a:latin typeface="Helvetica Neue"/>
              </a:rPr>
              <a:t> الذي ينبغي فعله إذا أشارت بروتوكولات البلد إلى ضرورة الإبلاغ الفوري عن حدث تم رصده على المستوى المحلي إلى مستويات متعددة من الحكومة (مثل مستوى المقاطعة والإقليم والمستوى الوطني)؟</a:t>
            </a:r>
          </a:p>
          <a:p>
            <a:endParaRPr lang="en-US" dirty="0">
              <a:solidFill>
                <a:srgbClr val="000000"/>
              </a:solidFill>
              <a:latin typeface="Arial"/>
              <a:cs typeface="Arial"/>
            </a:endParaRPr>
          </a:p>
          <a:p>
            <a:r>
              <a:rPr lang="ar-001">
                <a:solidFill>
                  <a:srgbClr val="000000"/>
                </a:solidFill>
                <a:latin typeface="Arial"/>
                <a:cs typeface="Arial"/>
              </a:rPr>
              <a:t>[</a:t>
            </a:r>
            <a:r>
              <a:rPr lang="ar-001" i="0" u="none" strike="noStrike">
                <a:solidFill>
                  <a:srgbClr val="000000"/>
                </a:solidFill>
                <a:effectLst/>
                <a:latin typeface="Arial"/>
                <a:cs typeface="Arial"/>
              </a:rPr>
              <a:t>الإجابة</a:t>
            </a:r>
            <a:r>
              <a:rPr lang="ar-001">
                <a:solidFill>
                  <a:srgbClr val="000000"/>
                </a:solidFill>
                <a:latin typeface="Arial"/>
                <a:cs typeface="Arial"/>
              </a:rPr>
              <a:t>] </a:t>
            </a:r>
            <a:r>
              <a:rPr lang="ar-001">
                <a:solidFill>
                  <a:srgbClr val="000000"/>
                </a:solidFill>
              </a:rPr>
              <a:t>تاريخ الإبلاغ هو التاريخ الذي يتم فيه الإبلاغ عن الحدث لأول مرة إلى سلطة الصحة العامة المسؤولة عن اتخاذ إجراء. ينبغي أن تحدد توجيهات الإبلاغ الخاصة بكل ولاية قضائية المستويات الحكومية التي ينبغي إبلاغها فورًا بالحدث. إذا أشارت بروتوكولات البلد إلى وجوب إبلاغ المستويات المحلية والإقليمية والوطنية على الفور واتخاذ الإجراءات المناسبة، فسيكون تاريخ الإبلاغ هو التاريخ الذي يتم فيه إبلاغ أول هذه المستويات.</a:t>
            </a:r>
          </a:p>
          <a:p>
            <a:r>
              <a:rPr lang="ar-001">
                <a:solidFill>
                  <a:srgbClr val="000000"/>
                </a:solidFill>
                <a:latin typeface="Arial"/>
                <a:cs typeface="Arial"/>
              </a:rPr>
              <a:t>  </a:t>
            </a:r>
          </a:p>
          <a:p>
            <a:r>
              <a:rPr lang="ar-001">
                <a:solidFill>
                  <a:srgbClr val="000000"/>
                </a:solidFill>
                <a:latin typeface="Arial"/>
                <a:cs typeface="Arial"/>
              </a:rPr>
              <a:t>بالنسبة للولايات القضائية التي تتطلب توجيهاتها إبلاغًا فوريًا ومتزامنًا لمستويات متعددة من الحكومة، قد يكون من المفيد استعراض ما إذا كان الإبلاغ لجميع المستويات يفي بالهدف المحدد بيوم واحد لتحديد العوائق الإضافية والإجراءات التصحيحية. ولكن، عند حساب أداء 7-1-7، ينبغي استخدام التاريخ الأقدم الذي تم فيه إبلاغ مستوى الحكومة المسؤول عن اتخاذ إجراء.</a:t>
            </a:r>
          </a:p>
          <a:p>
            <a:br>
              <a:rPr lang="ar-001"/>
            </a:br>
            <a:r>
              <a:rPr lang="ar-001">
                <a:solidFill>
                  <a:srgbClr val="000000"/>
                </a:solidFill>
                <a:latin typeface="Arial"/>
                <a:cs typeface="Arial"/>
              </a:rPr>
              <a:t>[انقر]</a:t>
            </a:r>
          </a:p>
          <a:p>
            <a:endParaRPr lang="en-US" dirty="0">
              <a:solidFill>
                <a:srgbClr val="000000"/>
              </a:solidFil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1">
                <a:solidFill>
                  <a:srgbClr val="000000"/>
                </a:solidFill>
                <a:latin typeface="Arial"/>
                <a:cs typeface="Arial"/>
              </a:rPr>
              <a:t>بعد ذلك، </a:t>
            </a:r>
            <a:r>
              <a:rPr lang="ar-001" b="1">
                <a:solidFill>
                  <a:srgbClr val="000000"/>
                </a:solidFill>
                <a:effectLst/>
                <a:latin typeface="Helvetica Neue"/>
                <a:cs typeface="Arial"/>
              </a:rPr>
              <a:t>بالنسبة</a:t>
            </a:r>
            <a:r>
              <a:rPr lang="ar-001" b="1">
                <a:effectLst/>
                <a:latin typeface="Helvetica Neue"/>
              </a:rPr>
              <a:t> لحالات تفشي الأمراض التي تؤثر على أكثر من موقع واحد، هل ينبغي التعامل مع الحالة الأولى في كل موقع كحدث فريد وتقييمها بشكل منفصل وفقًا لغاية 7-1-7</a:t>
            </a:r>
            <a:r>
              <a:rPr lang="ar-001" b="1">
                <a:latin typeface="Helvetica Neue"/>
              </a:rPr>
              <a:t>؟</a:t>
            </a:r>
          </a:p>
          <a:p>
            <a:endParaRPr lang="en-US" dirty="0">
              <a:solidFill>
                <a:srgbClr val="000000"/>
              </a:solidFill>
            </a:endParaRPr>
          </a:p>
          <a:p>
            <a:r>
              <a:rPr lang="ar-001">
                <a:solidFill>
                  <a:srgbClr val="000000"/>
                </a:solidFill>
                <a:latin typeface="Arial"/>
                <a:cs typeface="Arial"/>
              </a:rPr>
              <a:t>[الإجابة] </a:t>
            </a:r>
            <a:r>
              <a:rPr lang="ar-001">
                <a:solidFill>
                  <a:srgbClr val="000000"/>
                </a:solidFill>
              </a:rPr>
              <a:t>بالنسبة لحالات تفشي الأمراض التي تؤثر على مواقع متعددة، يجب على البلدان، كحد أدنى، تقييم مقاييس 7-1-7 في الموقع (مثل المنطقة الإدارية، الولاية، المقاطعة، المدينة) الذي ظهر فيه الحدث في البداية. إذا كان هناك اهتمام بفهم مدى فعالية اكتشاف الأحداث والإبلاغ والاستجابة المبكرة عند انتشار الحدث إلى مواقع إضافية، يمكن تطبيق غاية 7-1-7 على الحالة الأولى في هذه المواقع الإضافية (على سبيل المثال، الحالة الأولى في منطقة إدارية جديدة). كل مرة يتم فيها استخدام 7-1-7 تخلق فرصة لتحديد العوائق والإجراءات التصحيحية التي يمكن أن تؤدي إلى تحسين الأداء.</a:t>
            </a:r>
          </a:p>
          <a:p>
            <a:r>
              <a:rPr lang="ar-001">
                <a:solidFill>
                  <a:srgbClr val="000000"/>
                </a:solidFill>
                <a:latin typeface="Arial"/>
                <a:cs typeface="Arial"/>
              </a:rPr>
              <a:t>  </a:t>
            </a:r>
          </a:p>
          <a:p>
            <a:r>
              <a:rPr lang="ar-001">
                <a:solidFill>
                  <a:srgbClr val="000000"/>
                </a:solidFill>
                <a:latin typeface="Arial"/>
                <a:cs typeface="Arial"/>
              </a:rPr>
              <a:t>ويكتسب هذا أهمية خاصة مع قيام البلدان التي اعتمدت نهج 7-1-7 على المستوى الوطني بتمديد تطبيقه على المستوى دون الوطني. وقد لاحظت البلدان التي طبقت 7-1-7 بشكل منفصل في ولايات قضائية مختلفة لنفس حالة التفشي في أثناء انتشاره اختلافات بارزة في توقيت الاستجابة والعوائق في مختلف الولايات القضائية، مما ساهم في تحديد الإجراءات التصحيحية المطلوبة وأماكن تنفيذها بصورة أدق. </a:t>
            </a:r>
          </a:p>
          <a:p>
            <a:endParaRPr lang="en-US" dirty="0">
              <a:latin typeface="var( --e-global-typography-text-font-family )"/>
              <a:cs typeface="Arial"/>
            </a:endParaRPr>
          </a:p>
          <a:p>
            <a:pPr>
              <a:defRPr/>
            </a:pPr>
            <a:r>
              <a:rPr lang="ar-001">
                <a:latin typeface="Arial"/>
                <a:cs typeface="Arial"/>
              </a:rPr>
              <a:t>[انقر]</a:t>
            </a:r>
          </a:p>
          <a:p>
            <a:pPr>
              <a:defRPr/>
            </a:pPr>
            <a:endParaRPr lang="en-US" dirty="0">
              <a:latin typeface="Arial"/>
              <a:cs typeface="Arial"/>
            </a:endParaRPr>
          </a:p>
          <a:p>
            <a:pPr marL="0" indent="0">
              <a:lnSpc>
                <a:spcPct val="100000"/>
              </a:lnSpc>
              <a:spcBef>
                <a:spcPts val="0"/>
              </a:spcBef>
              <a:buClrTx/>
              <a:buNone/>
              <a:defRPr/>
            </a:pPr>
            <a:r>
              <a:rPr lang="ar-001" b="1">
                <a:solidFill>
                  <a:srgbClr val="000000"/>
                </a:solidFill>
                <a:latin typeface="Arial"/>
                <a:cs typeface="Arial"/>
              </a:rPr>
              <a:t> وأخيرًا، ماذا نفعل إذا اكتشفنا وجود حالة أخرى مرتبطة بدأت أعراضها قبل الحالة المرجعية؟</a:t>
            </a:r>
          </a:p>
          <a:p>
            <a:pPr>
              <a:defRPr/>
            </a:pPr>
            <a:endParaRPr lang="en-US" dirty="0"/>
          </a:p>
          <a:p>
            <a:pPr>
              <a:defRPr/>
            </a:pPr>
            <a:r>
              <a:rPr lang="ar-001">
                <a:latin typeface="Arial"/>
                <a:cs typeface="Arial"/>
              </a:rPr>
              <a:t>إن تعديل تواريخ المحطات الرئيسية في غاية 7-1-7، والعوائق، والعوامل الممكنة بناءً على معلومات جديدة ليس بالأمر غير المألوف، لا سيما في استعراضات الإجراءات المبكرة التي عادةً ما تتم خلال المرحلة المبكرة من تفشي المرض. وقد ظهرت عدة أمثلة على إدراك أن تاريخ الظهور كان في الواقع أبكر بناءً على التحقيق في تفشي المرض، على سبيل المثال. عند حدوث ذلك، ينبغي لك تحديث البيانات ذات الصلة والتأكد من تحديث أداة توحيد البيانات أيضًا. إذا تم تغيير تاريخ محطة رئيسية، فاستغل هذه الفرصة لتحديد العوائق الإضافية والعوامل الممكنة - في بعض الحالات كانت تلك العوائق الإضافية من أهم العوامل التي يجب معالجتها.</a:t>
            </a: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63</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لنتعمق الآن في كيفية اعتماد 7-1-7 للاستخدام الروتيني في بلد أو ولاية قضائية.</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691771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7545C-009B-5460-789D-3999EB6AAC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152425-FAB8-AC4C-CB9B-88E9F984D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93F0B6-A072-A81F-11C4-3BEBC44A28BC}"/>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b="0"/>
              <a:t> هناك بعض الأمور التي يجب مراعاتها قبل التخطيط لاعتماد 7-1-7.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b="0"/>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b="0"/>
              <a:t>إن حالات تفشي الأمراض أحداث محلية؛ فهي تحدث على المستوى المحلي، وتؤثر على الأفراد والمجتمعات على المستوى المحلي، وعادةً ما يتم رصدها والاستجابة لها على المستوى المحلي. وأفضل طريقة لمنع الأوبئة والجوائح هي وقف تفشيها على المستوى المحلي قبل انتشارها.</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b="0"/>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b="0"/>
              <a:t>لكن الأنظمة والتوجيهات والقواعد التي تدعم رصد تفشي الأمراض والإبلاغ عنها والاستجابة لها غالبًا ما تدار على مستويات أعلى، مثل مستوى المنطقة الإدارية أو المحافظة أو الإقليم أو المستوى الوطني. وهذا يعني أنه قد يكون من الضروري تحسين أداء الأنظمة المتعلقة بتفشي الأمراض على مختلف مستويات الحكومة.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b="0"/>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b="0"/>
              <a:t>لهذه الأسباب، من المفيد التفكير في كيفية ملاءمة 7-1-7 للتطبيق على مستويات مختلفة - من المحلية إلى الوطنية - في السياق المحدد للبلد. ويجب أيضًا أن نضع في اعتبارنا أن المستوى المحلي مهم جدًا بالنسبة لغاية 7-1-7 لأنه يلعب دورًا محوريًا في تفشي الأمراض.</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89F86FFB-5CFE-C2CA-3ECA-EFC35E63FBB5}"/>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539272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2333D-89D0-3349-8ABE-3FABA835B6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70E01F-7ACA-DAA0-CAD4-2330BDEA32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DF0239-EA63-B504-2295-544FB7970E40}"/>
              </a:ext>
            </a:extLst>
          </p:cNvPr>
          <p:cNvSpPr>
            <a:spLocks noGrp="1"/>
          </p:cNvSpPr>
          <p:nvPr>
            <p:ph type="body" idx="1"/>
          </p:nvPr>
        </p:nvSpPr>
        <p:spPr/>
        <p:txBody>
          <a:bodyPr/>
          <a:lstStyle/>
          <a:p>
            <a:pPr>
              <a:defRPr/>
            </a:pPr>
            <a:r>
              <a:rPr lang="ar-001" b="0">
                <a:latin typeface="Arial"/>
                <a:cs typeface="Arial"/>
              </a:rPr>
              <a:t>إن اعتماد 7-1-7 أولاً على المستوى الوطني أو في ولاية قضائية على المستوى دون الوطني يتوقف على السياق، ولا سيما الجهة التي لديها الدافع لاعتماد </a:t>
            </a:r>
            <a:r>
              <a:rPr lang="ar-001">
                <a:latin typeface="Arial"/>
                <a:cs typeface="Arial"/>
              </a:rPr>
              <a:t>الغاية</a:t>
            </a:r>
            <a:r>
              <a:rPr lang="ar-001" b="0">
                <a:latin typeface="Arial"/>
                <a:cs typeface="Arial"/>
              </a:rPr>
              <a:t> واستخدامها وتملك السلطة للقيام بذلك.</a:t>
            </a:r>
          </a:p>
          <a:p>
            <a:endParaRPr lang="en-US" b="0" dirty="0"/>
          </a:p>
          <a:p>
            <a:r>
              <a:rPr lang="ar-001" b="0">
                <a:latin typeface="Arial"/>
                <a:cs typeface="Arial"/>
              </a:rPr>
              <a:t> [انقر]</a:t>
            </a:r>
          </a:p>
          <a:p>
            <a:endParaRPr lang="en-US" b="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b="0">
                <a:latin typeface="Arial"/>
                <a:cs typeface="Arial"/>
              </a:rPr>
              <a:t>وقد اتخذت كل بلد نهجًا مختلفًا، وهو أمر ممكن لأن اعتماد 7-1-7 مرن. سأشارك أمثلة من بلدين اعتمدا 7-1-7 بطرق مختلفة: أوغندا والبرازيل.</a:t>
            </a:r>
          </a:p>
          <a:p>
            <a:endParaRPr lang="en-US" b="0" dirty="0"/>
          </a:p>
          <a:p>
            <a:r>
              <a:rPr lang="ar-001" b="0">
                <a:latin typeface="Arial"/>
                <a:cs typeface="Arial"/>
              </a:rPr>
              <a:t> [انقر]</a:t>
            </a:r>
          </a:p>
          <a:p>
            <a:endParaRPr lang="en-US" b="0" dirty="0"/>
          </a:p>
          <a:p>
            <a:r>
              <a:rPr lang="ar-001" b="0">
                <a:latin typeface="Arial"/>
                <a:cs typeface="Arial"/>
              </a:rPr>
              <a:t>في أوغندا، تم تطبيق 7-1-7 لأول مرة على المستوى الوطني. وبعد اعتمادها على المستوى الوطني، تم توسيع نطاقها لتشمل المستوى دون الوطني، من المستوى الإقليمي إلى مستوى المناطق الإدارية. وقد سمح هذا لفريق تنسيق 7-1-7، على المستوى الوطني، باستخدام 7-1-7 مع المساعدة في توسيع نطاقه ضمن الهياكل القائمة المستخدمة في أوغندا على مستويات مختلفة لإدارة تفشي الأمراض. وقد أدمجوا 7-1-7 في النظم ومسارات العمل القائمة المستخدمة في مستويات مختلفة من النظام الصحي.</a:t>
            </a:r>
          </a:p>
          <a:p>
            <a:endParaRPr lang="en-US" dirty="0"/>
          </a:p>
          <a:p>
            <a:r>
              <a:rPr lang="ar-001" b="0">
                <a:latin typeface="Arial"/>
                <a:cs typeface="Arial"/>
              </a:rPr>
              <a:t> [انقر]</a:t>
            </a:r>
          </a:p>
          <a:p>
            <a:endParaRPr lang="en-US" dirty="0"/>
          </a:p>
          <a:p>
            <a:r>
              <a:rPr lang="ar-001">
                <a:latin typeface="Arial"/>
                <a:cs typeface="Arial"/>
              </a:rPr>
              <a:t>من ناحية أخرى، في البرازيل، بدأوا</a:t>
            </a:r>
            <a:r>
              <a:rPr lang="ar-001">
                <a:effectLst/>
                <a:latin typeface="Helvetica Neue"/>
              </a:rPr>
              <a:t> على مستوى البلدية في ريسيفي، حيث تمكنوا من الحصول على الدعم السياسي والتأييد. وقد نجح هذا الأمر معهم بشكل كبير، لأن مستوى البلدية في البرازيل هو المسؤول عن إدارة معظم حالات تفشي الأمراض.وساعدت تجربة اعتماد 7-1-7 في ريسيفي فريق تنسيق 7-1-7 على فهم أهمية كسب الثقة السياسية من شركائهم. وقد حظوا بدعم قوي من إدارة الصحة البلدية، مما ساعدهم في المناقشات مع العاملين من المستوى المتوسط، والكوادر الفنية المحلية، وأصحاب المصلحة المحليين. </a:t>
            </a:r>
          </a:p>
          <a:p>
            <a:endParaRPr lang="en-US" dirty="0">
              <a:effectLst/>
              <a:latin typeface="Helvetica Neue" panose="02000503000000020004" pitchFamily="2" charset="0"/>
            </a:endParaRPr>
          </a:p>
          <a:p>
            <a:r>
              <a:rPr lang="ar-001">
                <a:effectLst/>
                <a:latin typeface="Helvetica Neue"/>
              </a:rPr>
              <a:t>وبعد ذلك، دخلوا في مناقشات مع الحكومة الفدرالية حول كيفية توسيع نطاق 7-1-7 على الصعيد الوطني.  وكان من الأمور التي ساعدتهم خلال هذه المناقشات أن البدء على مستوى البلدية</a:t>
            </a:r>
            <a:r>
              <a:rPr lang="ar-001">
                <a:latin typeface="Helvetica Neue"/>
              </a:rPr>
              <a:t> قد أتاح لهم </a:t>
            </a:r>
            <a:r>
              <a:rPr lang="ar-001">
                <a:effectLst/>
                <a:latin typeface="Helvetica Neue"/>
              </a:rPr>
              <a:t>التحديات التي تواجهها الفرق المحلية المسؤولة عن إدارة تفشي الأمراض. وساعد عملهم </a:t>
            </a:r>
            <a:r>
              <a:rPr lang="ar-001">
                <a:latin typeface="Helvetica Neue"/>
              </a:rPr>
              <a:t>في </a:t>
            </a:r>
            <a:r>
              <a:rPr lang="ar-001">
                <a:effectLst/>
                <a:latin typeface="Helvetica Neue"/>
              </a:rPr>
              <a:t>ريسيفي على إعدادهم للتفكير بوضوح في كيفية توسيع نطاق هذا العمل على المستوى الوطني.</a:t>
            </a:r>
          </a:p>
          <a:p>
            <a:endParaRPr lang="en-US" dirty="0"/>
          </a:p>
          <a:p>
            <a:r>
              <a:rPr lang="ar-001">
                <a:latin typeface="Arial"/>
                <a:cs typeface="Arial"/>
              </a:rPr>
              <a:t>[انقر]</a:t>
            </a:r>
          </a:p>
          <a:p>
            <a:endParaRPr lang="en-US" dirty="0"/>
          </a:p>
          <a:p>
            <a:r>
              <a:rPr lang="ar-001">
                <a:latin typeface="Arial"/>
                <a:cs typeface="Arial"/>
              </a:rPr>
              <a:t>في المثالين، تم توسيع نطاق 7-1-7 إلى ما بعد التنفيذ الأولي - سواء من المستوى الوطني إلى المستوى دون الوطني أو من المستوى دون الوطني إلى المستوى الوطني - بمرور الوقت. وقد وجدت البلدان أن مراعاة الأدوار التي تلعبها مختلف مستويات الحكومة في حالات تفشي الأمراض أمر مفيد لأنه يمكن أن يساعد في توجيه التنفيذ الأولي، وتحسين كفاءة التوسع المستقبلي.</a:t>
            </a:r>
            <a:r>
              <a:rPr lang="ar-001"/>
              <a:t> </a:t>
            </a:r>
            <a:br>
              <a:rPr lang="ar-001"/>
            </a:br>
            <a:br>
              <a:rPr lang="ar-001"/>
            </a:br>
            <a:endParaRPr lang="ar-001"/>
          </a:p>
        </p:txBody>
      </p:sp>
      <p:sp>
        <p:nvSpPr>
          <p:cNvPr id="4" name="Slide Number Placeholder 3">
            <a:extLst>
              <a:ext uri="{FF2B5EF4-FFF2-40B4-BE49-F238E27FC236}">
                <a16:creationId xmlns:a16="http://schemas.microsoft.com/office/drawing/2014/main" id="{1F5CF3C9-CD4E-370E-8418-0EE53BA3F160}"/>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87661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يجب ألا تتجاوز مدة المناقشة 3 دقائق]</a:t>
            </a:r>
          </a:p>
          <a:p>
            <a:endParaRPr lang="en-US" dirty="0"/>
          </a:p>
          <a:p>
            <a:r>
              <a:rPr lang="ar-001">
                <a:latin typeface="Arial"/>
                <a:cs typeface="Arial"/>
              </a:rPr>
              <a:t>دعونا نجري نقاشًا قصيرًا.</a:t>
            </a:r>
          </a:p>
          <a:p>
            <a:endParaRPr lang="en-US" dirty="0"/>
          </a:p>
          <a:p>
            <a:r>
              <a:rPr lang="ar-001" sz="1200">
                <a:latin typeface="Arial"/>
                <a:cs typeface="Arial"/>
              </a:rPr>
              <a:t> ما العوامل التي ستأخذها في الاعتبار عند التخطيط للاعتماد الأولي لغاية 7-1-7، مع وضع التوسع على المستوى الوطني/دون الوطني في الاعتبار؟</a:t>
            </a:r>
          </a:p>
          <a:p>
            <a:endParaRPr lang="en-US" sz="1200" dirty="0">
              <a:solidFill>
                <a:schemeClr val="tx2"/>
              </a:solidFill>
              <a:cs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67</a:t>
            </a:fld>
            <a:endParaRPr lang="en-US"/>
          </a:p>
        </p:txBody>
      </p:sp>
    </p:spTree>
    <p:extLst>
      <p:ext uri="{BB962C8B-B14F-4D97-AF65-F5344CB8AC3E}">
        <p14:creationId xmlns:p14="http://schemas.microsoft.com/office/powerpoint/2010/main" val="3923968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وأخيرًا، ضعوا في اعتباركم نموذج الحوكمة المستخدم في البلاد. من يملك سلطة اتخاذ القرار؟ ومن المسؤول عن الإجراءات؟ ومن المسؤول عن الإشراف؟ لنستعرض بعض الأسئلة المحددة التي يجب مراعاتها عند التفكير في نموذج الحوكمة فيما يتعلق بغاية 7-1-7.</a:t>
            </a:r>
          </a:p>
          <a:p>
            <a:endParaRPr lang="en-US" dirty="0"/>
          </a:p>
          <a:p>
            <a:r>
              <a:rPr lang="ar-001">
                <a:latin typeface="Arial"/>
                <a:cs typeface="Arial"/>
              </a:rPr>
              <a:t> [انقر]</a:t>
            </a:r>
          </a:p>
          <a:p>
            <a:endParaRPr lang="en-US" dirty="0"/>
          </a:p>
          <a:p>
            <a:r>
              <a:rPr lang="ar-001">
                <a:latin typeface="Arial"/>
                <a:cs typeface="Arial"/>
              </a:rPr>
              <a:t>ما مدى مركزية أو لا مركزية الحكم في البلد أو الولاية القضائية؟</a:t>
            </a:r>
          </a:p>
          <a:p>
            <a:endParaRPr lang="en-US" dirty="0"/>
          </a:p>
          <a:p>
            <a:r>
              <a:rPr lang="ar-001">
                <a:latin typeface="Arial"/>
                <a:cs typeface="Arial"/>
              </a:rPr>
              <a:t> [انقر]</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ما سلطات صنع القرار التي تتمتع بها مختلف مستويات الحكومة فيما يتعلق بالصحة العامة؟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 [انقر]</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2) على أي مستوى حكومي يتم تنفيذ وتنسيق أنشطة تفشي المرض والإبلاغ والاستجابة المبكرة الرئيسية؟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إن فهم نموذج الحوكمة يمكن أن يجعل 7-1-7 أكثر كفاءة وفاعلية، لذلك من المفيد وضع هذا في الاعتبار عند التخطيط للاعتماد والتوسع.</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2080990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ar-001">
                <a:latin typeface="Arial"/>
                <a:cs typeface="Arial"/>
              </a:rPr>
              <a:t> والآن بعد أن استعرضنا بعض تلك الاعتبارات الأولية، دعونا نتعمق في العناصر الستة الرئيسية لاعتماد 7-1-7 للاستخدام الروتيني. سنتناول كلاً من هذه النقاط بمزيد من التفصيل في الجلسات التالية.</a:t>
            </a:r>
          </a:p>
          <a:p>
            <a:endParaRPr lang="en-US" dirty="0">
              <a:cs typeface="Arial"/>
            </a:endParaRPr>
          </a:p>
          <a:p>
            <a:r>
              <a:rPr lang="ar-001">
                <a:latin typeface="Arial"/>
                <a:cs typeface="Arial"/>
              </a:rPr>
              <a:t> تشمل عناصر اعتماد 7-1-7 ما يلي:</a:t>
            </a:r>
          </a:p>
          <a:p>
            <a:r>
              <a:rPr lang="ar-001">
                <a:latin typeface="Arial"/>
                <a:cs typeface="Arial"/>
              </a:rPr>
              <a:t>- إدراج غاية 7-1-7 في منظومة الصحة العامة، أو تحديد من سيتولى قيادة وتنسيق الأنشطة الرئيسية لاعتماد غاية 7-1-7 واستخدامها، وأماكن تنفيذ هذه الأنشطة داخل النظام الصحي؛</a:t>
            </a:r>
          </a:p>
          <a:p>
            <a:r>
              <a:rPr lang="ar-001">
                <a:latin typeface="Arial"/>
                <a:cs typeface="Arial"/>
              </a:rPr>
              <a:t> - تحديد أصحاب المصلحة والنظم القائمة لفهم أصحاب المصلحة والنظم ذات الصلة بغاية 7-1-7؛</a:t>
            </a:r>
          </a:p>
          <a:p>
            <a:r>
              <a:rPr lang="ar-001">
                <a:latin typeface="Arial"/>
                <a:cs typeface="Arial"/>
              </a:rPr>
              <a:t>- إشراك أصحاب المصلحة المعنيين في تنفيذ 7-1-7؛</a:t>
            </a:r>
          </a:p>
          <a:p>
            <a:r>
              <a:rPr lang="ar-001">
                <a:latin typeface="Arial"/>
                <a:cs typeface="Arial"/>
              </a:rPr>
              <a:t> - دمج 7-1-7 في مسار العمل الحالي ذي الصلة؛</a:t>
            </a:r>
          </a:p>
          <a:p>
            <a:r>
              <a:rPr lang="ar-001">
                <a:latin typeface="Arial"/>
                <a:cs typeface="Arial"/>
              </a:rPr>
              <a:t> - تدريب الموظفين على استخدام 7-1-7؛</a:t>
            </a:r>
          </a:p>
          <a:p>
            <a:r>
              <a:rPr lang="ar-001">
                <a:latin typeface="Arial"/>
                <a:cs typeface="Arial"/>
              </a:rPr>
              <a:t>- تجربة استخدام 7-1-7.</a:t>
            </a:r>
          </a:p>
          <a:p>
            <a:endParaRPr lang="en-US" dirty="0">
              <a:cs typeface="Arial"/>
            </a:endParaRPr>
          </a:p>
          <a:p>
            <a:r>
              <a:rPr lang="ar-001">
                <a:latin typeface="Arial"/>
                <a:cs typeface="Arial"/>
              </a:rPr>
              <a:t> في حين أن هذه العناصر الستة تشكل أساس اعتماد 7-1-7، فقد وجدنا أن طريقة تنفيذ البلدان أو الولايات القضائية لكل عنصر منها تختلف باختلاف السياق. إن اعتماد نظام 7-1-7 هو عملية مرنة، وقد أسهم ذلك في تعزيز قابليته للتنفيذ.</a:t>
            </a:r>
          </a:p>
          <a:p>
            <a:pPr marL="0" indent="0">
              <a:buFont typeface="Arial"/>
              <a:buNone/>
            </a:pPr>
            <a:endParaRPr lang="en-US" dirty="0">
              <a:cs typeface="Arial"/>
            </a:endParaRPr>
          </a:p>
          <a:p>
            <a:pPr marL="0" indent="0">
              <a:buFont typeface="Arial"/>
              <a:buNone/>
            </a:pPr>
            <a:endParaRPr lang="en-US" dirty="0">
              <a:cs typeface="Arial"/>
            </a:endParaRPr>
          </a:p>
          <a:p>
            <a:pPr marL="0" indent="0">
              <a:buFont typeface="Arial"/>
              <a:buNone/>
            </a:pPr>
            <a:endParaRPr lang="en-US" dirty="0">
              <a:cs typeface="Arial"/>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1603075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r>
              <a:rPr lang="ar-001" b="0" i="0" u="none" strike="noStrike">
                <a:solidFill>
                  <a:srgbClr val="000000"/>
                </a:solidFill>
                <a:effectLst/>
                <a:latin typeface="Arial"/>
                <a:cs typeface="Arial"/>
              </a:rPr>
              <a:t>فلنراجع أهداف التعلم الخاصة بورشة العمل مرة أخرى. </a:t>
            </a:r>
            <a:r>
              <a:rPr lang="ar-001">
                <a:latin typeface="Arial"/>
                <a:cs typeface="Arial"/>
              </a:rPr>
              <a:t>بحلول نهاية التدريب، ينبغي أن تكونوا قادرين على ما يلي:</a:t>
            </a:r>
          </a:p>
          <a:p>
            <a:endParaRPr lang="en-US" dirty="0">
              <a:latin typeface="Arial"/>
              <a:cs typeface="Arial"/>
            </a:endParaRPr>
          </a:p>
          <a:p>
            <a:pPr marL="342900" indent="-342900">
              <a:lnSpc>
                <a:spcPct val="113999"/>
              </a:lnSpc>
              <a:buAutoNum type="arabicPeriod"/>
            </a:pPr>
            <a:r>
              <a:rPr lang="ar-001" sz="1200" b="0">
                <a:latin typeface="Arial"/>
                <a:cs typeface="Arial"/>
              </a:rPr>
              <a:t> فهم غاية </a:t>
            </a:r>
            <a:r>
              <a:rPr lang="ar-001">
                <a:latin typeface="Arial"/>
                <a:cs typeface="Arial"/>
              </a:rPr>
              <a:t>7-1-7 ونهج</a:t>
            </a:r>
            <a:r>
              <a:rPr lang="ar-001" sz="1200" b="0">
                <a:latin typeface="Arial"/>
                <a:cs typeface="Arial"/>
              </a:rPr>
              <a:t> تحسين الأداء واستعراضات الإجراءات المبكرة</a:t>
            </a:r>
            <a:r>
              <a:rPr lang="ar-001">
                <a:latin typeface="Arial"/>
                <a:cs typeface="Arial"/>
              </a:rPr>
              <a:t>،</a:t>
            </a:r>
            <a:r>
              <a:rPr lang="ar-001" sz="1200" b="0">
                <a:latin typeface="Arial"/>
                <a:cs typeface="Arial"/>
              </a:rPr>
              <a:t> لرصد حالات تفشي الأمراض والإبلاغ عنها والاستجابة لها</a:t>
            </a:r>
          </a:p>
          <a:p>
            <a:pPr marL="342900" indent="-342900">
              <a:lnSpc>
                <a:spcPct val="113999"/>
              </a:lnSpc>
              <a:buFont typeface="+mj-lt"/>
              <a:buAutoNum type="arabicPeriod"/>
            </a:pPr>
            <a:r>
              <a:rPr lang="ar-001" sz="1100" b="0">
                <a:latin typeface="Arial"/>
                <a:cs typeface="Arial"/>
              </a:rPr>
              <a:t> شرح كيف تُسهم غاية 7-1-7 في تحسين أداء أنظمة مكافحة تفشي الأمراض</a:t>
            </a:r>
          </a:p>
          <a:p>
            <a:pPr marL="342900" indent="-342900">
              <a:lnSpc>
                <a:spcPct val="113999"/>
              </a:lnSpc>
              <a:buFont typeface="+mj-lt"/>
              <a:buAutoNum type="arabicPeriod"/>
            </a:pPr>
            <a:r>
              <a:rPr lang="ar-001" sz="1100" b="0">
                <a:latin typeface="Arial"/>
                <a:cs typeface="Arial"/>
              </a:rPr>
              <a:t>تحديد الفرص والتحديات فيما يتعلق بدعم الوعي بغاية 7-1-7 واعتمادها واستخدامها في عملك</a:t>
            </a:r>
          </a:p>
          <a:p>
            <a:pPr marL="342900" indent="-342900">
              <a:lnSpc>
                <a:spcPct val="113999"/>
              </a:lnSpc>
              <a:buFont typeface="+mj-lt"/>
              <a:buAutoNum type="arabicPeriod"/>
            </a:pPr>
            <a:r>
              <a:rPr lang="ar-001" sz="1200" b="0">
                <a:latin typeface="Arial"/>
                <a:cs typeface="Arial"/>
              </a:rPr>
              <a:t>تطبيق الخطوات الرئيسية والممارسات النموذجية لدعم اعتماد غاية 7-1-7 واستخدامها في مختلف البرامج والسياقات</a:t>
            </a:r>
          </a:p>
          <a:p>
            <a:pPr marL="342900" indent="-342900">
              <a:lnSpc>
                <a:spcPct val="113999"/>
              </a:lnSpc>
              <a:buFont typeface="+mj-lt"/>
              <a:buAutoNum type="arabicPeriod"/>
            </a:pPr>
            <a:r>
              <a:rPr lang="ar-001" sz="1200" b="0">
                <a:latin typeface="Arial"/>
                <a:cs typeface="Arial"/>
              </a:rPr>
              <a:t>وضع خطة لاعتماد غاية 7-1-7 واستخدامها بشكل </a:t>
            </a:r>
            <a:r>
              <a:rPr lang="ar-001">
                <a:latin typeface="Arial"/>
                <a:cs typeface="Arial"/>
              </a:rPr>
              <a:t>روتيني</a:t>
            </a:r>
            <a:r>
              <a:rPr lang="ar-001" sz="1200" b="0">
                <a:latin typeface="Arial"/>
                <a:cs typeface="Arial"/>
              </a:rPr>
              <a:t> في بلدك/ولايتك القضائية</a:t>
            </a:r>
          </a:p>
          <a:p>
            <a:pPr marL="342900" indent="-342900">
              <a:lnSpc>
                <a:spcPct val="113999"/>
              </a:lnSpc>
              <a:buAutoNum type="arabicPeriod"/>
            </a:pPr>
            <a:endParaRPr lang="en-US" sz="1200" b="0" i="0" dirty="0">
              <a:solidFill>
                <a:srgbClr val="000000"/>
              </a:solidFill>
              <a:effectLst/>
              <a:latin typeface="Arial"/>
              <a:cs typeface="Arial"/>
            </a:endParaRPr>
          </a:p>
          <a:p>
            <a:pPr>
              <a:lnSpc>
                <a:spcPct val="113999"/>
              </a:lnSpc>
            </a:pPr>
            <a:r>
              <a:rPr lang="ar-001">
                <a:latin typeface="Arial"/>
                <a:cs typeface="Arial"/>
              </a:rPr>
              <a:t> لقد غطينا أول هدفين في المواد التمهيدية وسنواصل تعزيزهما لبقية ورشة العمل، أما الهدف الثالث فقد تم دمجه في جميع مراحل الورشة. لقد بدأنا بالفعل في تناول الهدف الرابع، واليوم سنستعرض الخطوتين الأخيرتين من الاستخدام ونناقش العناصر والممارسات النموذجية لاعتماد غاية 7-1-7 للاستخدام الروتيني في سياقات مختلفة.</a:t>
            </a:r>
          </a:p>
          <a:p>
            <a:pPr>
              <a:lnSpc>
                <a:spcPct val="113999"/>
              </a:lnSpc>
            </a:pPr>
            <a:endParaRPr lang="en-US" b="0" i="0" dirty="0">
              <a:solidFill>
                <a:srgbClr val="444444"/>
              </a:solidFill>
              <a:effectLst/>
              <a:latin typeface="Arial"/>
              <a:ea typeface="Calibri"/>
              <a:cs typeface="Arial"/>
            </a:endParaRPr>
          </a:p>
          <a:p>
            <a:pPr>
              <a:lnSpc>
                <a:spcPct val="113999"/>
              </a:lnSpc>
            </a:pPr>
            <a:endParaRPr lang="en-US" b="0" i="0" dirty="0">
              <a:solidFill>
                <a:srgbClr val="444444"/>
              </a:solidFill>
              <a:effectLst/>
              <a:latin typeface="Arial"/>
              <a:ea typeface="Calibri"/>
              <a:cs typeface="Arial"/>
            </a:endParaRPr>
          </a:p>
          <a:p>
            <a:pPr algn="just"/>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هذا نشاط سريع جدًا لمجموعة صغيرة. إذا أمكن، جهّز لوحة عرض (أو ورقة كبيرة) لكل مجموعة. بخلاف خطوات الاستخدام، فإن عناصر الاعتماد ليست خطية تمامًا. يركز هذا النشاط على مساعدة المشاركين على فهم هذا الأمر بسرعة - في ورش العمل السابقة، وجدنا أن المجموعات المختلفة تنتهي بترتيبات مختلفة. وهذا مفيد جدًا لأنه يفتح المجال لمناقشة أنه لا يُفترض تنفيذ هذه العناصر وفق ترتيب معين، وإنما في إطار عملية تكرارية. سيكون أمام المجموعات 5 دقائق للانتهاء من الترتيب. بعد ذلك، سيكون لديك دقيقتان في الجلسة العامة لتوضيح كيف أن كل مجموعة قدَّمت ترتيبًا مختلفًا. ويمكنك الإشارة إلى بعض أوجه التشابه والاختلاف التي تراها بين المجموعات.]</a:t>
            </a:r>
          </a:p>
          <a:p>
            <a:endParaRPr lang="en-US" dirty="0"/>
          </a:p>
          <a:p>
            <a:r>
              <a:rPr lang="ar-001">
                <a:latin typeface="Arial"/>
                <a:cs typeface="Arial"/>
              </a:rPr>
              <a:t> لنقم بنشاط سريع قبل أن نتعمق في كل عنصر. يهدف هذا النشاط إلى مساعدتكم على البدء في التفكير في عملية اعتماد 7-1-7.</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قسم الحضور إلى مجموعات صغيرة، ويفضل أن تضم كل مجموعة من 6 إلى 8 مشاركين.]</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635917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solidFill>
                  <a:srgbClr val="000000"/>
                </a:solidFill>
              </a:rPr>
              <a:t>رائع، الآن انقسمتم إلى مجموعات، فلنبدأ!</a:t>
            </a:r>
          </a:p>
          <a:p>
            <a:endParaRPr lang="en-US">
              <a:solidFill>
                <a:srgbClr val="000000"/>
              </a:solidFill>
            </a:endParaRPr>
          </a:p>
          <a:p>
            <a:r>
              <a:rPr lang="ar-001">
                <a:solidFill>
                  <a:srgbClr val="000000"/>
                </a:solidFill>
              </a:rPr>
              <a:t>على الجانب الأيسر من هذه الشريحة، يمكنكم رؤية العناصر الستة لاعتماد 7-1-7. مهمتكم هي أن تقرروا ما تعتقدون أنه الترتيب الأمثل لتنفيذ هذه العناصر.</a:t>
            </a:r>
          </a:p>
          <a:p>
            <a:endParaRPr lang="en-US">
              <a:solidFill>
                <a:srgbClr val="000000"/>
              </a:solidFill>
            </a:endParaRPr>
          </a:p>
          <a:p>
            <a:r>
              <a:rPr lang="ar-001">
                <a:solidFill>
                  <a:srgbClr val="000000"/>
                </a:solidFill>
                <a:latin typeface="Arial"/>
                <a:cs typeface="Arial"/>
              </a:rPr>
              <a:t> على لوحة العرض المخصصة لكم، ضعوا العناصر بالترتيب الذي تعتقدون أنه يجب تنفيذها به عن طريق كتابة أحرفها - انظروا الجانب الأيسر من هذه الشريحة - من الأعلى إلى الأسفل على ورقتكم. على سبيل المثال، إذا كنتم تعتقدون أنه يجب تدريب الموظفين أولاً، فستكتبون "و" في أعلى ورقتكم، متبوعًا بالأحرف المقابلة للعناصر الخمسة المتبقية بالترتيب الذي تعتقدون أنه ينبغي تنفيذها به.</a:t>
            </a:r>
          </a:p>
          <a:p>
            <a:endParaRPr lang="en-US">
              <a:solidFill>
                <a:srgbClr val="000000"/>
              </a:solidFill>
            </a:endParaRPr>
          </a:p>
          <a:p>
            <a:r>
              <a:rPr lang="ar-001">
                <a:solidFill>
                  <a:srgbClr val="000000"/>
                </a:solidFill>
                <a:latin typeface="Arial"/>
                <a:cs typeface="Arial"/>
              </a:rPr>
              <a:t> هذا النشاط قصير - سيكون لديكم 5 دقائق لترتيب الخطوات في مجموعتكم، وبعد ذلك سنجري جلسة عامة للاستعراض لمدة دقيقتين.</a:t>
            </a:r>
          </a:p>
          <a:p>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119152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آمل أن تدركوا الآن أن عناصر اعتماد 7-1-7 ليست مصممة ليتم تنفيذها بشكل خطي بحت، أو بترتيب صارم واحدًا تلو الآخر. إذن ليس بهذا الشكل تمامًا...</a:t>
            </a:r>
          </a:p>
          <a:p>
            <a:br>
              <a:rPr lang="ar-001">
                <a:latin typeface="Arial"/>
                <a:cs typeface="Arial"/>
              </a:rPr>
            </a:br>
            <a:r>
              <a:rPr lang="ar-001">
                <a:latin typeface="Arial"/>
                <a:cs typeface="Arial"/>
              </a:rPr>
              <a:t>[انقر]</a:t>
            </a:r>
          </a:p>
          <a:p>
            <a:endParaRPr lang="en-US" dirty="0">
              <a:latin typeface="Arial"/>
              <a:cs typeface="Arial"/>
            </a:endParaRPr>
          </a:p>
          <a:p>
            <a:r>
              <a:rPr lang="ar-001">
                <a:latin typeface="Arial"/>
                <a:cs typeface="Arial"/>
              </a:rPr>
              <a:t>وأقرب لهذا الشكل...</a:t>
            </a:r>
          </a:p>
          <a:p>
            <a:endParaRPr lang="en-US" dirty="0">
              <a:latin typeface="Arial"/>
              <a:cs typeface="Arial"/>
            </a:endParaRPr>
          </a:p>
          <a:p>
            <a:r>
              <a:rPr lang="ar-001">
                <a:latin typeface="Arial"/>
                <a:cs typeface="Arial"/>
              </a:rPr>
              <a:t>[انقر]</a:t>
            </a:r>
          </a:p>
          <a:p>
            <a:endParaRPr lang="en-US" dirty="0">
              <a:latin typeface="Arial"/>
              <a:cs typeface="Arial"/>
            </a:endParaRPr>
          </a:p>
          <a:p>
            <a:r>
              <a:rPr lang="ar-001">
                <a:latin typeface="Arial"/>
                <a:cs typeface="Arial"/>
              </a:rPr>
              <a:t>قد تجد عدة مواضع في عملية الاعتماد حيث سيساعد أحد العناصر في توجيه أو تطوير عنصر سابق نفذته أو بدأت في تنفيذه.دعوني أقدم لكم بعض الأمثلة:</a:t>
            </a:r>
          </a:p>
          <a:p>
            <a:endParaRPr lang="en-US" dirty="0">
              <a:latin typeface="Arial"/>
              <a:cs typeface="Arial"/>
            </a:endParaRPr>
          </a:p>
          <a:p>
            <a:pPr>
              <a:defRPr/>
            </a:pPr>
            <a:r>
              <a:rPr lang="ar-001">
                <a:latin typeface="Arial"/>
                <a:cs typeface="Arial"/>
              </a:rPr>
              <a:t>- قد تكتشف من خلال عملية الدمج في مسار العمل أن هناك أصحاب مصلحة إضافيين أغفلتهم في عملية التحديد الأولي لأصحاب المصلحة أو إشراكهم.  </a:t>
            </a:r>
          </a:p>
          <a:p>
            <a:r>
              <a:rPr lang="ar-001">
                <a:latin typeface="Arial"/>
                <a:cs typeface="Arial"/>
              </a:rPr>
              <a:t>- ربما ستحتاج إلى إعادة تدريب الموظفين بناءً على ما ستتعلمه من تجربة استخدام 7-1-7؟أو ربما ستحتاج إلى تكرار مسارات العمل؟</a:t>
            </a:r>
          </a:p>
          <a:p>
            <a:r>
              <a:rPr lang="ar-001">
                <a:latin typeface="Arial"/>
                <a:cs typeface="Arial"/>
              </a:rPr>
              <a:t>- ربما ستحتاج إلى إعادة صياغة أجزاء من مخططات أصحاب المصلحة والنظم القائمة عند تحديث النظم أو تغييرها بمرور الوقت؟أو بعد تغييرات قيادية رئيسية؟  </a:t>
            </a:r>
          </a:p>
          <a:p>
            <a:endParaRPr lang="en-US" dirty="0">
              <a:cs typeface="Arial"/>
            </a:endParaRPr>
          </a:p>
          <a:p>
            <a:r>
              <a:rPr lang="ar-001">
                <a:latin typeface="Arial"/>
                <a:cs typeface="Arial"/>
              </a:rPr>
              <a:t>هذه مجرد أمثلة قليلة لتجعلك تفكر في كيفية ترابط بعض خطوات الاعتماد، كما أن التكرار أو المراجعة في أثناء تقدمك سيجعل عملية الاعتماد أقوى.  </a:t>
            </a:r>
          </a:p>
          <a:p>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تذكروا أنه يمكن اعتماد 7-1-7 بشكل منهجي ومرن إن تنفيذ العناصر المذكورة هنا سيساعد في توجيه أي بلد أو ولاية قضائية بشكل منهجي خلال عملية الاعتماد.لكن التفاصيل المحددة للاعتماد ستختلف باختلاف المكان وفقًا للأنظمة المستخدمة وسياق التنفيذ وما إلى ذلك.</a:t>
            </a: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3542901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512BD-414F-B5F7-5571-50548664D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3FF7A-D88E-3850-7874-D7B90A345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DC1EF-4422-5348-2058-1C5706416CF5}"/>
              </a:ext>
            </a:extLst>
          </p:cNvPr>
          <p:cNvSpPr>
            <a:spLocks noGrp="1"/>
          </p:cNvSpPr>
          <p:nvPr>
            <p:ph type="body" idx="1"/>
          </p:nvPr>
        </p:nvSpPr>
        <p:spPr/>
        <p:txBody>
          <a:bodyPr/>
          <a:lstStyle/>
          <a:p>
            <a:r>
              <a:rPr lang="ar-001">
                <a:latin typeface="Arial"/>
                <a:cs typeface="Arial"/>
              </a:rPr>
              <a:t>سنستعرض خلال هذا التدريب لمحة عامة عن كل عنصر من عناصر الاعتماد. تتضمن مجموعة الأدوات الرقمية 7-1-7 توجيهات مفصلة، ويمكن العثور عليها على الموقع الإلكتروني لتحالف 7-1-7. تتوفر هذه المجموعة من الأدوات باللغات الإنجليزية والإسبانية والبرتغالية والفرنسية والعربية.</a:t>
            </a:r>
          </a:p>
        </p:txBody>
      </p:sp>
      <p:sp>
        <p:nvSpPr>
          <p:cNvPr id="4" name="Slide Number Placeholder 3">
            <a:extLst>
              <a:ext uri="{FF2B5EF4-FFF2-40B4-BE49-F238E27FC236}">
                <a16:creationId xmlns:a16="http://schemas.microsoft.com/office/drawing/2014/main" id="{20528BAE-EC46-454E-4E4D-DD88171F0001}"/>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664396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والآن، لنبدأ بمناقشة العنصر الأول المذكور هنا: إدراج غاية 7-1-7 في منظومة الصحة العامة.</a:t>
            </a:r>
          </a:p>
          <a:p>
            <a:endParaRPr lang="en-US" dirty="0">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74</a:t>
            </a:fld>
            <a:endParaRPr lang="en-US"/>
          </a:p>
        </p:txBody>
      </p:sp>
    </p:spTree>
    <p:extLst>
      <p:ext uri="{BB962C8B-B14F-4D97-AF65-F5344CB8AC3E}">
        <p14:creationId xmlns:p14="http://schemas.microsoft.com/office/powerpoint/2010/main" val="19991822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ما نقصده هنا بعبارة "إدراج غاية 7-1-7" هو العثور على جهة مناسبة لاحتضان نهج 7-1-7 داخل النظام الصحي؛ ويتمحور ذلك بدرجة كبيرة حول القيادة والفريق الأساسي المعنيين بتنسيق أنشطة اعتماد 7-1-7 واستخدامها.</a:t>
            </a:r>
          </a:p>
          <a:p>
            <a:endParaRPr lang="en-US" dirty="0">
              <a:latin typeface="Arial"/>
              <a:cs typeface="Arial"/>
            </a:endParaRPr>
          </a:p>
          <a:p>
            <a:r>
              <a:rPr lang="ar-001">
                <a:latin typeface="Arial"/>
                <a:cs typeface="Arial"/>
              </a:rPr>
              <a:t> [انقر]</a:t>
            </a:r>
          </a:p>
          <a:p>
            <a:endParaRPr lang="en-US" dirty="0">
              <a:latin typeface="Arial"/>
              <a:cs typeface="Arial"/>
            </a:endParaRPr>
          </a:p>
          <a:p>
            <a:r>
              <a:rPr lang="ar-001">
                <a:latin typeface="Arial"/>
                <a:cs typeface="Arial"/>
              </a:rPr>
              <a:t>أول نصيحة نقدمها عند اعتماد 7-1-7 هي العثور على مسؤول مناصرة في الحكومة. فمن دون مسؤول مناصرة فاعل، لن تسير الأنشطة اللاحقة بسهولة. ويجب أن يكون مسؤول المناصرة في موقع قيادي رفيع يتيح له القدرة على</a:t>
            </a:r>
          </a:p>
          <a:p>
            <a:pPr marL="171450" indent="-171450">
              <a:buFont typeface="Arial"/>
              <a:buChar char="•"/>
            </a:pPr>
            <a:r>
              <a:rPr lang="ar-001">
                <a:latin typeface="Arial"/>
                <a:cs typeface="Arial"/>
              </a:rPr>
              <a:t> مناصرة اعتماد 7-1-7 واستخدامها؛</a:t>
            </a:r>
          </a:p>
          <a:p>
            <a:pPr marL="171450" indent="-171450">
              <a:buFont typeface="Arial"/>
              <a:buChar char="•"/>
            </a:pPr>
            <a:r>
              <a:rPr lang="ar-001">
                <a:latin typeface="Arial"/>
                <a:cs typeface="Arial"/>
              </a:rPr>
              <a:t>توفير رقابة رفيعة المستوى؛</a:t>
            </a:r>
          </a:p>
          <a:p>
            <a:pPr marL="171450" indent="-171450">
              <a:buFont typeface="Arial"/>
              <a:buChar char="•"/>
            </a:pPr>
            <a:r>
              <a:rPr lang="ar-001">
                <a:latin typeface="Arial"/>
                <a:cs typeface="Arial"/>
              </a:rPr>
              <a:t>بدء عملية تحديد أصحاب المصلحة وإشراكهم؛</a:t>
            </a:r>
          </a:p>
          <a:p>
            <a:pPr marL="171450" indent="-171450">
              <a:buFont typeface="Arial"/>
              <a:buChar char="•"/>
            </a:pPr>
            <a:r>
              <a:rPr lang="ar-001">
                <a:latin typeface="Arial"/>
                <a:cs typeface="Arial"/>
              </a:rPr>
              <a:t>جمع مختلف أصحاب المصلحة لاستعراض التقدم المحرز نحو تحقيق الأهداف؛</a:t>
            </a:r>
          </a:p>
          <a:p>
            <a:pPr marL="171450" indent="-171450">
              <a:buFont typeface="Arial"/>
              <a:buChar char="•"/>
            </a:pPr>
            <a:r>
              <a:rPr lang="ar-001">
                <a:latin typeface="Arial"/>
                <a:cs typeface="Arial"/>
              </a:rPr>
              <a:t>رفع النتائج والأولويات الرفيعة المستوى الناشئة عن استخدام 7-1-7 إلى عناية القادة.</a:t>
            </a:r>
          </a:p>
          <a:p>
            <a:br>
              <a:rPr lang="ar-001"/>
            </a:br>
            <a:r>
              <a:rPr lang="ar-001">
                <a:latin typeface="Arial"/>
                <a:cs typeface="Arial"/>
              </a:rPr>
              <a:t>وينبغي أن يكون مسؤول المناصرة من ذوي الخبرة الواسعة بالأنظمة المختلفة المهمة لرصد حالات تفشي الأمراض والإبلاغ عنها والاستجابة لها.</a:t>
            </a:r>
          </a:p>
          <a:p>
            <a:endParaRPr lang="en-US" dirty="0"/>
          </a:p>
          <a:p>
            <a:r>
              <a:rPr lang="ar-001">
                <a:latin typeface="Arial"/>
                <a:cs typeface="Arial"/>
              </a:rPr>
              <a:t> في حين أن مسؤول المناصرة سيقدم بعض الإشراف بل وسيساعد في بدء بعض أنشطة 7-1-7، فإن الفريق الذي يعمل تحت إمرته هو الذي سينفذ معظم المهام المتعلقة باعتماد </a:t>
            </a:r>
            <a:r>
              <a:rPr lang="ar-001"/>
              <a:t>غاية 7-1-7 واستخدامها. وعليه، ينبغي أن يتمتع مسؤول المناصرة بالقدرة على الوصول إلى مستويات حكومية أعلى من موقعه، وأن يساعد في تنسيق المستويات الأدنى منه.</a:t>
            </a:r>
          </a:p>
          <a:p>
            <a:endParaRPr lang="en-US" dirty="0"/>
          </a:p>
          <a:p>
            <a:r>
              <a:rPr lang="ar-001"/>
              <a:t> [انقر]</a:t>
            </a:r>
          </a:p>
          <a:p>
            <a:endParaRPr lang="en-US" dirty="0"/>
          </a:p>
          <a:p>
            <a:r>
              <a:rPr lang="ar-001"/>
              <a:t>لا توجد إجابة صحيحة واحدة بشأن من يجب أن يكون مسؤول المناصرة أو نوع المنصب الذي ينبغي أن يشغله. لكن إليكم بعض الخصائص التي وجدنا أنها تصنع مسؤول مناصرة ناجحًا بحق. يجب أن يكون مهتمًا بكل من الأمن الصحي وغاية 7-1-7. وقد يستلزم ذلك أحيانًا، بطبيعة الحال، تعريف مسؤول المناصرة المحتمل نفسه بغاية 7-1-7.</a:t>
            </a:r>
          </a:p>
          <a:p>
            <a:endParaRPr lang="en-US" dirty="0"/>
          </a:p>
          <a:p>
            <a:r>
              <a:rPr lang="ar-001"/>
              <a:t> من الناحية المثالية، يجب أن يكون مسؤول المناصرة هذا شخصًا معروفًا جيدًا في البلاد، ورائدًا فكريًا في مجال الصحة العامة.</a:t>
            </a:r>
          </a:p>
          <a:p>
            <a:endParaRPr lang="en-US" dirty="0"/>
          </a:p>
          <a:p>
            <a:r>
              <a:rPr lang="ar-001"/>
              <a:t> ينبغي أن يكون قادرًا على العمل والتعاون مع مجموعة كبيرة من أصحاب المصلحة في مختلف القطاعات. وهذا يعني أن خبرته وعلاقاته وحتى سمعته ستكون ذات أهمية، لتمكينه من التواصل القوي والمقنع، والمناصرة والتفاوض من أجل تحقيق تحسينات في الأداء تُعزز فعالية 7-1-7.</a:t>
            </a:r>
          </a:p>
          <a:p>
            <a:endParaRPr lang="en-US" dirty="0"/>
          </a:p>
          <a:p>
            <a:r>
              <a:rPr lang="ar-001"/>
              <a:t> [انقر]</a:t>
            </a:r>
          </a:p>
          <a:p>
            <a:endParaRPr lang="en-US" dirty="0"/>
          </a:p>
          <a:p>
            <a:r>
              <a:rPr lang="ar-001"/>
              <a:t>لإعطائكم فكرة عن أنواع المناصب والأدوار التي قد يشغلها مسؤولو المناصرة الحكوميون، إليكم بعض الأمثلة على بعض مسؤولي المناصرة رفيعي المستوى لغاية 7-1-7.</a:t>
            </a:r>
          </a:p>
          <a:p>
            <a:endParaRPr lang="en-US" dirty="0"/>
          </a:p>
          <a:p>
            <a:r>
              <a:rPr lang="ar-001"/>
              <a:t> [انقر]</a:t>
            </a:r>
          </a:p>
          <a:p>
            <a:endParaRPr lang="en-US" dirty="0"/>
          </a:p>
          <a:p>
            <a:r>
              <a:rPr lang="ar-001">
                <a:solidFill>
                  <a:srgbClr val="29373D"/>
                </a:solidFill>
                <a:latin typeface="Arial"/>
                <a:cs typeface="Arial"/>
              </a:rPr>
              <a:t>في أوغندا، كان مسؤول المناصرة شخصًا شغل منصب نائب مدير المعهد الوطني للصحة العامة ومدير مركز عمليات الطوارئ على المستوى الوطني.</a:t>
            </a:r>
          </a:p>
          <a:p>
            <a:endParaRPr lang="en-US" dirty="0">
              <a:solidFill>
                <a:srgbClr val="29373D"/>
              </a:solidFill>
            </a:endParaRPr>
          </a:p>
          <a:p>
            <a:r>
              <a:rPr lang="ar-001">
                <a:solidFill>
                  <a:srgbClr val="29373D"/>
                </a:solidFill>
              </a:rPr>
              <a:t> [انقر]</a:t>
            </a:r>
          </a:p>
          <a:p>
            <a:endParaRPr lang="en-US" dirty="0">
              <a:solidFill>
                <a:srgbClr val="29373D"/>
              </a:solidFill>
            </a:endParaRPr>
          </a:p>
          <a:p>
            <a:r>
              <a:rPr lang="ar-001">
                <a:solidFill>
                  <a:srgbClr val="29373D"/>
                </a:solidFill>
              </a:rPr>
              <a:t>في كمبوديا، كان مسؤول المناصرة مدير الإدارة الرئيسية في وزارة الصحة التي تركز على الأمراض المعدية، كما كان متحدثًا باسم البلاد بشأن الأمراض المعدية من خلال وزارة الصحة.</a:t>
            </a:r>
          </a:p>
          <a:p>
            <a:endParaRPr lang="en-US" dirty="0">
              <a:solidFill>
                <a:srgbClr val="29373D"/>
              </a:solidFill>
            </a:endParaRPr>
          </a:p>
          <a:p>
            <a:r>
              <a:rPr lang="ar-001">
                <a:solidFill>
                  <a:srgbClr val="29373D"/>
                </a:solidFill>
              </a:rPr>
              <a:t> [انقر]</a:t>
            </a:r>
          </a:p>
          <a:p>
            <a:endParaRPr lang="en-US" dirty="0">
              <a:solidFill>
                <a:srgbClr val="29373D"/>
              </a:solidFill>
            </a:endParaRPr>
          </a:p>
          <a:p>
            <a:r>
              <a:rPr lang="ar-001">
                <a:solidFill>
                  <a:srgbClr val="29373D"/>
                </a:solidFill>
                <a:latin typeface="Arial"/>
                <a:cs typeface="Arial"/>
              </a:rPr>
              <a:t>وأخيرًا، في جنوب السودان، كان مسؤول المناصرة لغاية 7-1-7 هو المدير العام للصحة الدولية والتنسيق في البلاد.  </a:t>
            </a: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46759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effectLst/>
                <a:latin typeface="Helvetica Neue"/>
              </a:rPr>
              <a:t> بمجرد تحديد مسؤول المناصرة، من المهم جدًا اختيار قائد فني قوي وأي فريق إضافي تحت قيادة هذا الشخص لتنسيق اعتماد 7-1-7 واستخدامها.في البلدان التي تستخدم 7-1-7 بالفعل، يختلف حجم وتكوين هذا الفريق بناءً على الاحتياجات وتوافر الموظفين والتمويل؛ وقد تراوح عدد أفراده من شخص واحد إلى عدة أشخاص.</a:t>
            </a:r>
          </a:p>
          <a:p>
            <a:endParaRPr lang="en-US" dirty="0">
              <a:effectLst/>
              <a:latin typeface="Helvetica Neue" panose="02000503000000020004" pitchFamily="2" charset="0"/>
            </a:endParaRPr>
          </a:p>
          <a:p>
            <a:r>
              <a:rPr lang="ar-001">
                <a:effectLst/>
                <a:latin typeface="Helvetica Neue"/>
              </a:rPr>
              <a:t> [انقر]</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لكي يكون هذا الفريق فعالاً، يحتاج إلى ما يلي </a:t>
            </a:r>
          </a:p>
          <a:p>
            <a:r>
              <a:rPr lang="ar-001">
                <a:effectLst/>
                <a:latin typeface="Helvetica Neue"/>
              </a:rPr>
              <a:t>- النفوذ لحشد أصحاب المصلحة</a:t>
            </a:r>
          </a:p>
          <a:p>
            <a:r>
              <a:rPr lang="ar-001">
                <a:effectLst/>
                <a:latin typeface="Helvetica Neue"/>
              </a:rPr>
              <a:t>- توزيع المسؤوليات بوضوح</a:t>
            </a:r>
          </a:p>
          <a:p>
            <a:r>
              <a:rPr lang="ar-001">
                <a:effectLst/>
                <a:latin typeface="Helvetica Neue"/>
              </a:rPr>
              <a:t>- </a:t>
            </a:r>
            <a:r>
              <a:rPr lang="ar-001">
                <a:latin typeface="Helvetica Neue"/>
              </a:rPr>
              <a:t>عدد موظفين</a:t>
            </a:r>
            <a:r>
              <a:rPr lang="ar-001">
                <a:effectLst/>
                <a:latin typeface="Helvetica Neue"/>
              </a:rPr>
              <a:t> كافٍ</a:t>
            </a:r>
          </a:p>
          <a:p>
            <a:endParaRPr lang="en-US" dirty="0">
              <a:effectLst/>
              <a:latin typeface="Helvetica Neue" panose="02000503000000020004" pitchFamily="2" charset="0"/>
            </a:endParaRPr>
          </a:p>
          <a:p>
            <a:r>
              <a:rPr lang="ar-001">
                <a:effectLst/>
                <a:latin typeface="Helvetica Neue"/>
              </a:rPr>
              <a:t>يجب أن يكون معروفًا أنهم هم من تم تعيينهم لتنسيق اعتماد 7-1-7واستخدامها، لأنهم سيحتاجون إلى هذه المصداقية للمساعدة في جمع مجموعة كبيرة من أصحاب المصلحة. </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[انقر]</a:t>
            </a:r>
          </a:p>
          <a:p>
            <a:endParaRPr lang="en-US" dirty="0">
              <a:effectLst/>
              <a:latin typeface="Helvetica Neue" panose="02000503000000020004" pitchFamily="2" charset="0"/>
            </a:endParaRPr>
          </a:p>
          <a:p>
            <a:r>
              <a:rPr lang="ar-001">
                <a:effectLst/>
                <a:latin typeface="Helvetica Neue"/>
              </a:rPr>
              <a:t>لاعتماد 7-1-7، سيكون هذا الفريق هو الذي</a:t>
            </a:r>
          </a:p>
          <a:p>
            <a:endParaRPr lang="en-US" dirty="0">
              <a:effectLst/>
              <a:latin typeface="Helvetica Neue" panose="02000503000000020004" pitchFamily="2" charset="0"/>
            </a:endParaRPr>
          </a:p>
          <a:p>
            <a:r>
              <a:rPr lang="ar-001">
                <a:effectLst/>
                <a:latin typeface="Helvetica Neue"/>
              </a:rPr>
              <a:t>• ينفذ و/أو ينسق الأنشطة الرئيسية</a:t>
            </a:r>
          </a:p>
          <a:p>
            <a:r>
              <a:rPr lang="ar-001">
                <a:effectLst/>
                <a:latin typeface="Helvetica Neue"/>
              </a:rPr>
              <a:t>• يساعد في تحديد الأدوار والمسؤوليات بين أصحاب المصلحة</a:t>
            </a:r>
          </a:p>
          <a:p>
            <a:r>
              <a:rPr lang="ar-001">
                <a:effectLst/>
                <a:latin typeface="Helvetica Neue"/>
              </a:rPr>
              <a:t>• يراقب التقدم</a:t>
            </a:r>
          </a:p>
          <a:p>
            <a:endParaRPr lang="en-US" dirty="0">
              <a:effectLst/>
              <a:latin typeface="Helvetica Neue" panose="02000503000000020004" pitchFamily="2" charset="0"/>
            </a:endParaRPr>
          </a:p>
          <a:p>
            <a:r>
              <a:rPr lang="ar-001">
                <a:effectLst/>
                <a:latin typeface="Helvetica Neue"/>
              </a:rPr>
              <a:t>[انقر]</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عند استخدام 7-1-7، سيكون هذا الفريق هو المسؤول عن تنفيذ أو تنسيق الأنشطة الرئيسية، بدءًا من تنسيق جمع البيانات وتوحيد المعلومات في قاعدة بيانات واحدة، وصولاً إلى جمع أصحاب المصلحة وإبقائهم على اطلاع دائم، والمساعدة في تتبع التقدم المحرز في تنفيذ الإجراءات التصحيحية.  </a:t>
            </a:r>
            <a:br>
              <a:rPr lang="ar-001">
                <a:effectLst/>
                <a:latin typeface="Helvetica Neue" panose="02000503000000020004" pitchFamily="2" charset="0"/>
              </a:rPr>
            </a:br>
            <a:endParaRPr lang="ar-001">
              <a:effectLst/>
              <a:latin typeface="Helvetica Neue" panose="02000503000000020004" pitchFamily="2" charset="0"/>
            </a:endParaRPr>
          </a:p>
          <a:p>
            <a:r>
              <a:rPr lang="ar-001">
                <a:solidFill>
                  <a:srgbClr val="000000"/>
                </a:solidFill>
                <a:effectLst/>
                <a:latin typeface="Helvetica Neue"/>
                <a:cs typeface="Arial" panose="020B0604020202020204" pitchFamily="34" charset="0"/>
              </a:rPr>
              <a:t>[انقر]</a:t>
            </a:r>
          </a:p>
          <a:p>
            <a:pPr>
              <a:lnSpc>
                <a:spcPct val="107000"/>
              </a:lnSpc>
            </a:pPr>
            <a:endParaRPr lang="en-US" dirty="0">
              <a:solidFill>
                <a:srgbClr val="000000"/>
              </a:solidFill>
              <a:cs typeface="Arial" panose="020B0604020202020204" pitchFamily="34" charset="0"/>
            </a:endParaRPr>
          </a:p>
          <a:p>
            <a:pPr>
              <a:lnSpc>
                <a:spcPct val="107000"/>
              </a:lnSpc>
            </a:pPr>
            <a:r>
              <a:rPr lang="ar-001">
                <a:solidFill>
                  <a:srgbClr val="000000"/>
                </a:solidFill>
                <a:latin typeface="Arial"/>
                <a:cs typeface="Arial"/>
              </a:rPr>
              <a:t>من المهم تحديد موقع مسؤول المناصرة الحكومي وهذا الفريق الفني داخل النظام الصحي. وكما ذكرنا، فإن الرصد والإبلاغ والاستجابة المبكرة كلها أمور بالغة الأهمية للسيطرة الفعالة على تفشي المرض. لكن قد تختلف نظم جمع البيانات، وأصحاب المصلحة اللازمين لتحسين الأداء، وأنواع الإجراءات المطلوبة، وغير ذلك - وتشمل جهات فاعلة مختلفة - في هذه الفترات الثلاث. لذا، يجب أن يكون مسؤول المناصرة والفريق الفني قادرين على العمل بفعالية في كل ذلك.</a:t>
            </a:r>
          </a:p>
          <a:p>
            <a:pPr>
              <a:lnSpc>
                <a:spcPct val="107000"/>
              </a:lnSpc>
            </a:pPr>
            <a:endParaRPr lang="en-US" dirty="0">
              <a:solidFill>
                <a:srgbClr val="000000"/>
              </a:solidFill>
              <a:cs typeface="Arial" panose="020B0604020202020204" pitchFamily="34" charset="0"/>
            </a:endParaRPr>
          </a:p>
          <a:p>
            <a:pPr>
              <a:lnSpc>
                <a:spcPct val="107000"/>
              </a:lnSpc>
            </a:pPr>
            <a:r>
              <a:rPr lang="ar-001">
                <a:solidFill>
                  <a:srgbClr val="000000"/>
                </a:solidFill>
                <a:latin typeface="Arial"/>
                <a:cs typeface="Arial"/>
              </a:rPr>
              <a:t> لكن بناءً على من سيكون مسؤول المناصرة والهياكل التنظيمية القائمة، قد ينتهي الأمر بالفريق الفني بالتمركز أكثر على جانب المراقبة أو جانب الاستجابة. إذا كان هذا هو الحال، فمن أجل تحسين الأداء بشكل فعال، قد يحتاج هذا الفريق إلى العمل بجد إضافي لبناء العلاقات اللازمة والتأكد من تضمين الأشخاص والعمليات الرئيسية التي يستخدمها من يركزون على الفترات الأخرى.</a:t>
            </a:r>
          </a:p>
          <a:p>
            <a:pPr>
              <a:lnSpc>
                <a:spcPct val="107000"/>
              </a:lnSpc>
            </a:pPr>
            <a:endParaRPr lang="en-US" dirty="0">
              <a:solidFill>
                <a:srgbClr val="000000"/>
              </a:solidFill>
              <a:cs typeface="Arial" panose="020B0604020202020204" pitchFamily="34" charset="0"/>
            </a:endParaRPr>
          </a:p>
          <a:p>
            <a:pPr>
              <a:lnSpc>
                <a:spcPct val="107000"/>
              </a:lnSpc>
            </a:pPr>
            <a:r>
              <a:rPr lang="ar-001">
                <a:solidFill>
                  <a:srgbClr val="000000"/>
                </a:solidFill>
                <a:latin typeface="Arial"/>
                <a:cs typeface="Arial"/>
              </a:rPr>
              <a:t> وهذا جزئيًا هو السبب في أن العديد من البلدان وجدت أن إدراج تنسيق 7-1-7 داخل مركز عمليات الطوارئ، أو المعاهد الوطنية للصحة العامة، أو الوحدات التي تنشر فرق الاستجابة السريعة، أو الهياكل المماثلة - حيث يمكن أن تجتمع عمليات الرصد والإبلاغ والاستجابة المبكرة في كثير من الأحيان، وحيث يركز الناس بالفعل على التأهب والاستجابة - قد نجح بشكل جيد.</a:t>
            </a:r>
          </a:p>
          <a:p>
            <a:pPr>
              <a:lnSpc>
                <a:spcPct val="107000"/>
              </a:lnSpc>
            </a:pPr>
            <a:endParaRPr lang="en-US" dirty="0">
              <a:solidFill>
                <a:srgbClr val="000000"/>
              </a:solidFill>
              <a:cs typeface="Arial" panose="020B0604020202020204" pitchFamily="34" charset="0"/>
            </a:endParaRPr>
          </a:p>
          <a:p>
            <a:endParaRPr lang="en-US" dirty="0">
              <a:cs typeface="Arial" panose="020B0604020202020204" pitchFamily="34" charset="0"/>
            </a:endParaRPr>
          </a:p>
          <a:p>
            <a:pPr>
              <a:lnSpc>
                <a:spcPct val="107000"/>
              </a:lnSpc>
            </a:pPr>
            <a:endParaRPr lang="en-US" dirty="0"/>
          </a:p>
          <a:p>
            <a:pPr>
              <a:lnSpc>
                <a:spcPct val="107000"/>
              </a:lnSpc>
            </a:pPr>
            <a:endParaRPr lang="en-US" dirty="0">
              <a:solidFill>
                <a:srgbClr val="000000"/>
              </a:solidFill>
              <a:cs typeface="Arial" panose="020B0604020202020204" pitchFamily="34" charset="0"/>
            </a:endParaRPr>
          </a:p>
          <a:p>
            <a:pPr>
              <a:lnSpc>
                <a:spcPct val="150000"/>
              </a:lnSpc>
            </a:pPr>
            <a:endParaRPr lang="en-US" dirty="0">
              <a:solidFill>
                <a:srgbClr val="29373D"/>
              </a:solidFill>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87305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يجب ألا تتجاوز مدة المناقشة 3 دقائق]</a:t>
            </a:r>
          </a:p>
          <a:p>
            <a:endParaRPr lang="en-US" dirty="0"/>
          </a:p>
          <a:p>
            <a:r>
              <a:rPr lang="ar-001">
                <a:latin typeface="Arial"/>
                <a:cs typeface="Arial"/>
              </a:rPr>
              <a:t>دعونا نُجري نقاشًا آخر.</a:t>
            </a:r>
          </a:p>
          <a:p>
            <a:endParaRPr lang="en-US" dirty="0"/>
          </a:p>
          <a:p>
            <a:r>
              <a:rPr lang="ar-001" sz="1200">
                <a:latin typeface="Arial"/>
                <a:cs typeface="Arial"/>
              </a:rPr>
              <a:t> لنفترض أنك تقود فريق تنسيق 7-1-7.</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latin typeface="Arial"/>
                <a:cs typeface="Arial"/>
              </a:rPr>
              <a:t> </a:t>
            </a:r>
            <a:br>
              <a:rPr lang="ar-001" sz="1200">
                <a:latin typeface="Arial"/>
                <a:cs typeface="Arial"/>
              </a:rPr>
            </a:br>
            <a:r>
              <a:rPr lang="ar-001" sz="1200">
                <a:latin typeface="Arial"/>
                <a:cs typeface="Arial"/>
              </a:rPr>
              <a:t>ما الاستراتيجيات التي ستستخدمها لضمان عدم إهمال أي فترة من فترات 7-1-7 - الرصد، أو الإبلاغ، أو الاستجابة المبكرة - عن غير قصد؟</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77</a:t>
            </a:fld>
            <a:endParaRPr lang="en-US"/>
          </a:p>
        </p:txBody>
      </p:sp>
    </p:spTree>
    <p:extLst>
      <p:ext uri="{BB962C8B-B14F-4D97-AF65-F5344CB8AC3E}">
        <p14:creationId xmlns:p14="http://schemas.microsoft.com/office/powerpoint/2010/main" val="33228131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7FE59-AC9A-B1C8-3488-603B1D46E1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8C8668-373C-B9ED-4893-4387EF1BEA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496910-AE83-90A8-B46F-526A931566A1}"/>
              </a:ext>
            </a:extLst>
          </p:cNvPr>
          <p:cNvSpPr>
            <a:spLocks noGrp="1"/>
          </p:cNvSpPr>
          <p:nvPr>
            <p:ph type="body" idx="1"/>
          </p:nvPr>
        </p:nvSpPr>
        <p:spPr/>
        <p:txBody>
          <a:bodyPr/>
          <a:lstStyle/>
          <a:p>
            <a:r>
              <a:rPr lang="ar-001"/>
              <a:t> ومن الأنشطة الرئيسية الأخرى للاعتماد تحديد أصحاب المصلحة والنظم القائمة بالفعل في البلد أو الولاية القضائية ذات الصلة بغاية 7-1-7.</a:t>
            </a: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829EBA44-D8ED-93E3-739A-DE5505E57CB3}"/>
              </a:ext>
            </a:extLst>
          </p:cNvPr>
          <p:cNvSpPr>
            <a:spLocks noGrp="1"/>
          </p:cNvSpPr>
          <p:nvPr>
            <p:ph type="sldNum" sz="quarter" idx="5"/>
          </p:nvPr>
        </p:nvSpPr>
        <p:spPr/>
        <p:txBody>
          <a:bodyPr/>
          <a:lstStyle/>
          <a:p>
            <a:fld id="{A1E75C25-C22B-D14A-8C88-D3C1CFA09A77}" type="slidenum">
              <a:rPr lang="en-US" smtClean="0"/>
              <a:pPr/>
              <a:t>78</a:t>
            </a:fld>
            <a:endParaRPr lang="en-US"/>
          </a:p>
        </p:txBody>
      </p:sp>
    </p:spTree>
    <p:extLst>
      <p:ext uri="{BB962C8B-B14F-4D97-AF65-F5344CB8AC3E}">
        <p14:creationId xmlns:p14="http://schemas.microsoft.com/office/powerpoint/2010/main" val="36085072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3D734-B5BA-C7CC-3996-BCF7CDBB59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4A82DE-1B5B-95A0-3D76-3A6451533B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603C78-1965-F4AC-5F26-24A1BCEABC06}"/>
              </a:ext>
            </a:extLst>
          </p:cNvPr>
          <p:cNvSpPr>
            <a:spLocks noGrp="1"/>
          </p:cNvSpPr>
          <p:nvPr>
            <p:ph type="body" idx="1"/>
          </p:nvPr>
        </p:nvSpPr>
        <p:spPr/>
        <p:txBody>
          <a:bodyPr/>
          <a:lstStyle/>
          <a:p>
            <a:pPr marL="0" indent="0">
              <a:buFont typeface="Arial" panose="020B0604020202020204" pitchFamily="34" charset="0"/>
              <a:buNone/>
            </a:pPr>
            <a:r>
              <a:rPr lang="ar-001" sz="1200" b="0">
                <a:solidFill>
                  <a:schemeClr val="dk1"/>
                </a:solidFill>
                <a:latin typeface="Arial"/>
                <a:cs typeface="Arial"/>
              </a:rPr>
              <a:t> لنبدأ بتحديد أصحاب المصلحة. لمعرفة أصحاب المصلحة اللازمين لجعل غاية 7-1-7 فعالة - سواء لاعتمادها أو للتحسين المستمر للأداء؛ لنلقي أولاً نظرة على مجالات العمل الرئيسية لغاية 7-1-7.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cs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latin typeface="Arial"/>
                <a:cs typeface="Arial"/>
              </a:rPr>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dk1"/>
              </a:solidFill>
              <a:latin typeface="Arial"/>
              <a:cs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b="0">
                <a:solidFill>
                  <a:schemeClr val="dk1"/>
                </a:solidFill>
                <a:latin typeface="Arial"/>
                <a:cs typeface="Arial"/>
              </a:rPr>
              <a:t>سأستعرض خمسة مجالات عمل رئيسية من مجالات 7-1-7، وفي أثناء ذلك، حاولوا التفكير في أنواع أصحاب المصلحة الذين سيكونون ذوي صلة بتلك المجالات التي تعملون فيها.</a:t>
            </a:r>
          </a:p>
          <a:p>
            <a:pPr marL="285750" indent="-285750">
              <a:buFont typeface="Arial" panose="020B0604020202020204" pitchFamily="34" charset="0"/>
              <a:buChar char="•"/>
            </a:pPr>
            <a:endParaRPr lang="en-US" sz="1200" dirty="0">
              <a:cs typeface="Arial"/>
            </a:endParaRPr>
          </a:p>
          <a:p>
            <a:pPr marL="0" indent="0">
              <a:buFont typeface="Arial" panose="020B0604020202020204" pitchFamily="34" charset="0"/>
              <a:buNone/>
            </a:pPr>
            <a:r>
              <a:rPr lang="ar-001" sz="1200" b="0">
                <a:solidFill>
                  <a:schemeClr val="dk1"/>
                </a:solidFill>
                <a:latin typeface="Arial"/>
                <a:cs typeface="Arial"/>
              </a:rPr>
              <a:t> [انقر]</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ar-001" sz="1200" b="0">
                <a:solidFill>
                  <a:schemeClr val="dk1"/>
                </a:solidFill>
                <a:latin typeface="Arial"/>
                <a:cs typeface="Arial"/>
              </a:rPr>
              <a:t>مجال العمل الأول هو "التنسيق".</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ar-001" sz="1200" b="0">
                <a:solidFill>
                  <a:schemeClr val="dk1"/>
                </a:solidFill>
                <a:latin typeface="Arial"/>
                <a:cs typeface="Arial"/>
              </a:rPr>
              <a:t> وهذا يتضمن</a:t>
            </a:r>
            <a:r>
              <a:rPr lang="ar-001">
                <a:solidFill>
                  <a:schemeClr val="dk1"/>
                </a:solidFill>
                <a:latin typeface="Arial"/>
                <a:cs typeface="Arial"/>
              </a:rPr>
              <a:t>:</a:t>
            </a:r>
          </a:p>
          <a:p>
            <a:pPr marL="171450" lvl="0" indent="-171450">
              <a:buFont typeface="Arial" panose="020B0604020202020204" pitchFamily="34" charset="0"/>
              <a:buChar char="•"/>
            </a:pPr>
            <a:r>
              <a:rPr lang="ar-001" sz="1200">
                <a:latin typeface="Arial"/>
                <a:cs typeface="Arial"/>
              </a:rPr>
              <a:t>الإشراف على اعتماد 7-1-7 واستخدامها</a:t>
            </a:r>
          </a:p>
          <a:p>
            <a:pPr marL="171450" lvl="0" indent="-171450">
              <a:buFont typeface="Arial" panose="020B0604020202020204" pitchFamily="34" charset="0"/>
              <a:buChar char="•"/>
            </a:pPr>
            <a:r>
              <a:rPr lang="ar-001" sz="1200">
                <a:latin typeface="Arial"/>
                <a:cs typeface="Arial"/>
              </a:rPr>
              <a:t>وتنسيق الجهود بين أصحاب المصلحة من مختلف القطاعات والمستويات</a:t>
            </a:r>
          </a:p>
          <a:p>
            <a:pPr marL="171450" lvl="0" indent="-171450">
              <a:buFont typeface="Arial" panose="020B0604020202020204" pitchFamily="34" charset="0"/>
              <a:buChar char="•"/>
            </a:pPr>
            <a:r>
              <a:rPr lang="ar-001" sz="1200">
                <a:latin typeface="Arial"/>
                <a:cs typeface="Arial"/>
              </a:rPr>
              <a:t>ومساءلة الفرق المختلفة</a:t>
            </a:r>
          </a:p>
          <a:p>
            <a:pPr marL="171450" lvl="0" indent="-171450">
              <a:buFont typeface="Arial" panose="020B0604020202020204" pitchFamily="34" charset="0"/>
              <a:buChar char="•"/>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ar-001" sz="1200">
                <a:latin typeface="Arial"/>
                <a:cs typeface="Arial"/>
              </a:rPr>
              <a:t>عادةً ما يغطي هذا المجال الفريق الفني المخصص لتنسيق أنشطة 7-1-7.</a:t>
            </a:r>
          </a:p>
          <a:p>
            <a:pPr marL="0" indent="0">
              <a:buFont typeface="Arial" panose="020B0604020202020204" pitchFamily="34" charset="0"/>
              <a:buNone/>
            </a:pPr>
            <a:endParaRPr lang="en-US" sz="1200" b="0" dirty="0">
              <a:solidFill>
                <a:schemeClr val="dk1"/>
              </a:solidFill>
              <a:latin typeface="Arial"/>
              <a:cs typeface="Arial"/>
            </a:endParaRPr>
          </a:p>
          <a:p>
            <a:r>
              <a:rPr lang="ar-001">
                <a:latin typeface="Arial"/>
                <a:cs typeface="Arial"/>
              </a:rPr>
              <a:t> [انقر]</a:t>
            </a:r>
          </a:p>
          <a:p>
            <a:endParaRPr lang="en-US" dirty="0">
              <a:cs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مجال العمل التالي هو "جمع البيانات وتحليلها". يتضمن ذلك </a:t>
            </a:r>
            <a:r>
              <a:rPr lang="ar-001" sz="1200">
                <a:latin typeface="Arial"/>
                <a:cs typeface="Arial"/>
              </a:rPr>
              <a:t>تسجيل بيانات ونتائج 7-1-7 وتحليلها وتلخيصها والإبلاغ عنها.</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latin typeface="Arial"/>
                <a:cs typeface="Aria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latin typeface="Arial"/>
                <a:cs typeface="Arial"/>
              </a:rPr>
              <a:t>يُعدّ "تحسين الأداء" مجال عمل بالغ الأهمية. ويتضمن</a:t>
            </a:r>
            <a:r>
              <a:rPr lang="ar-001">
                <a:latin typeface="Arial"/>
                <a:cs typeface="Arial"/>
              </a:rPr>
              <a:t> :</a:t>
            </a:r>
          </a:p>
          <a:p>
            <a:pPr marL="171450" lvl="0" indent="-171450">
              <a:buFont typeface="Arial" panose="020B0604020202020204" pitchFamily="34" charset="0"/>
              <a:buChar char="•"/>
            </a:pPr>
            <a:r>
              <a:rPr lang="ar-001" sz="1200">
                <a:latin typeface="Arial"/>
                <a:cs typeface="Arial"/>
              </a:rPr>
              <a:t>تحديد العوائق والعوامل الممكّنة</a:t>
            </a:r>
          </a:p>
          <a:p>
            <a:pPr marL="171450" lvl="0" indent="-171450">
              <a:buFont typeface="Arial" panose="020B0604020202020204" pitchFamily="34" charset="0"/>
              <a:buChar char="•"/>
            </a:pPr>
            <a:r>
              <a:rPr lang="ar-001" sz="1200">
                <a:latin typeface="Arial"/>
                <a:cs typeface="Arial"/>
              </a:rPr>
              <a:t>وتحديد الإجراءات التصحيحية</a:t>
            </a:r>
          </a:p>
          <a:p>
            <a:pPr marL="171450" lvl="0" indent="-171450">
              <a:buFont typeface="Arial" panose="020B0604020202020204" pitchFamily="34" charset="0"/>
              <a:buChar char="•"/>
            </a:pPr>
            <a:r>
              <a:rPr lang="ar-001" sz="1200">
                <a:latin typeface="Arial"/>
                <a:cs typeface="Arial"/>
              </a:rPr>
              <a:t> وتنفيذ الإجراءات التي قد تشمل القطاعات والمستويات المختلفة</a:t>
            </a:r>
          </a:p>
          <a:p>
            <a:pPr marL="171450" lvl="0" indent="-171450">
              <a:buFont typeface="Arial" panose="020B0604020202020204" pitchFamily="34" charset="0"/>
              <a:buChar char="•"/>
            </a:pPr>
            <a:r>
              <a:rPr lang="ar-001" sz="1200">
                <a:latin typeface="Arial"/>
                <a:cs typeface="Arial"/>
              </a:rPr>
              <a:t>وتتبع تقدم الإجراءات</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ar-001" sz="1200">
                <a:latin typeface="Arial"/>
                <a:cs typeface="Arial"/>
              </a:rPr>
              <a:t>[انقر]</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ar-001" sz="1200">
                <a:latin typeface="Arial"/>
                <a:cs typeface="Arial"/>
              </a:rPr>
              <a:t>التالي هو مجال "التخطيط والتمويل" ويتضمن استخدام نتائج غاية 7-1-7  لإرشاد أنشطة التخطيط على المدى الأطول، وأولويات التمويل، وغيرها من أنشطة الأمن الصحي ذات الصلة</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ar-001" sz="1200">
                <a:latin typeface="Arial"/>
                <a:cs typeface="Arial"/>
              </a:rPr>
              <a:t> [انقر]</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lang="ar-001" sz="1200">
                <a:latin typeface="Arial"/>
                <a:cs typeface="Arial"/>
              </a:rPr>
              <a:t>وأخيرًا، مجال العمل الرئيسي الأخير هو "التواصل والمناصرة". ويتطلب استخدام نتائج غاية 7-1-7 لتحديد أولويات أنشطة المناصرة وتعبئة الموارد.</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CE4B121B-D80E-8DD5-3206-C8E2573FAB20}"/>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092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يجب ألا تتجاوز مدة المناقشة 3 دقائق.</a:t>
            </a:r>
            <a:r>
              <a:rPr lang="ar-001" sz="1200" b="0" i="1">
                <a:latin typeface="Arial"/>
                <a:cs typeface="Arial"/>
              </a:rPr>
              <a:t> شجِّع الحضور على المشاركة وانتظر الردود. إذا لم يرفع أحد يده، فقم باستدعاء مشارك أو اثنين </a:t>
            </a:r>
            <a:r>
              <a:rPr lang="ar-001" i="1">
                <a:latin typeface="Arial"/>
                <a:cs typeface="Arial"/>
              </a:rPr>
              <a:t>بلطف</a:t>
            </a:r>
            <a:r>
              <a:rPr lang="ar-001" sz="1200" b="0" i="1">
                <a:latin typeface="Arial"/>
                <a:cs typeface="Arial"/>
              </a:rPr>
              <a:t> لبدء المناقشة. هذا الأمر ضروري، لا سيما في هذه الأسئلة المبكرة، لضبط وتيرة ورشة العمل نحو المشاركة الفعالة</a:t>
            </a:r>
            <a:r>
              <a:rPr lang="ar-001" i="1">
                <a:latin typeface="Arial"/>
                <a:cs typeface="Arial"/>
              </a:rPr>
              <a:t>.]</a:t>
            </a:r>
          </a:p>
          <a:p>
            <a:endParaRPr lang="en-US" dirty="0"/>
          </a:p>
          <a:p>
            <a:r>
              <a:rPr lang="ar-001">
                <a:latin typeface="Arial"/>
                <a:cs typeface="Arial"/>
              </a:rPr>
              <a:t>والآن، أريد أن أسمع منكم عن أبرز النقاط التي استفدتموها من أحداث الأمس.</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90968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2962E-2F05-397F-F693-4321D11694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BCFAC1-7D4E-736A-EE83-3346DFF8C8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935B5E-89F0-873D-ECFD-7E8C693A2B03}"/>
              </a:ext>
            </a:extLst>
          </p:cNvPr>
          <p:cNvSpPr>
            <a:spLocks noGrp="1"/>
          </p:cNvSpPr>
          <p:nvPr>
            <p:ph type="body" idx="1"/>
          </p:nvPr>
        </p:nvSpPr>
        <p:spPr/>
        <p:txBody>
          <a:bodyPr/>
          <a:lstStyle/>
          <a:p>
            <a:pPr marL="0" indent="0">
              <a:buFont typeface="Arial" panose="020B0604020202020204" pitchFamily="34" charset="0"/>
              <a:buNone/>
            </a:pPr>
            <a:r>
              <a:rPr lang="ar-001" sz="1200" b="0">
                <a:solidFill>
                  <a:schemeClr val="dk1"/>
                </a:solidFill>
                <a:latin typeface="Arial"/>
                <a:cs typeface="Arial"/>
              </a:rPr>
              <a:t> والآن بعد أن ناقشنا مجالات عمل 7-1-7، لنفكر في أصحاب المصلحة ذوي الصلة بهذه المجالات. إن قائمة أصحاب المصلحة لغاية 7-1-7 كبيرة وينبغي أن تكون كذلك لأن النظم المتعلقة بالرصد والإبلاغ والاستجابة المبكرة واسعة النطاق.</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ar-001" sz="1200" b="0">
                <a:solidFill>
                  <a:schemeClr val="dk1"/>
                </a:solidFill>
                <a:latin typeface="Arial"/>
                <a:cs typeface="Arial"/>
              </a:rPr>
              <a:t> تشمل 7-1-7 أصحاب مصلحة من مختلف القطاعات والمستويات – بدءًا ممن يساهمون في تحديد المشكلات وحلها، ومن يساهمون في تنسيق 7-1-7، ووصولاً إلى من يدعمون توجيه جهود التخطيط الوطني باستخدام نتائج 7-1-7.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ar-001" sz="1200" b="0">
                <a:solidFill>
                  <a:schemeClr val="dk1"/>
                </a:solidFill>
                <a:latin typeface="Arial"/>
                <a:cs typeface="Arial"/>
              </a:rPr>
              <a:t>[انقر]</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ar-001" sz="1200" b="0">
                <a:solidFill>
                  <a:schemeClr val="dk1"/>
                </a:solidFill>
                <a:latin typeface="Arial"/>
                <a:cs typeface="Arial"/>
              </a:rPr>
              <a:t>قد يشمل أصحاب المصلحة ما يلي:</a:t>
            </a:r>
          </a:p>
          <a:p>
            <a:pPr marL="742950" lvl="1" indent="-285750">
              <a:buFont typeface="Arial,Sans-Serif"/>
              <a:buChar char="•"/>
            </a:pPr>
            <a:r>
              <a:rPr lang="ar-001">
                <a:solidFill>
                  <a:schemeClr val="dk1"/>
                </a:solidFill>
              </a:rPr>
              <a:t>أصحاب المصلحة في المراقبة والاستجابة في مختلف الركائز الرئيسية للاستجابة لتفشي المرض من قطاعات الصحة البشرية والحيوانات والبيئية؛</a:t>
            </a:r>
          </a:p>
          <a:p>
            <a:pPr marL="742950" lvl="1" indent="-285750">
              <a:spcBef>
                <a:spcPts val="527"/>
              </a:spcBef>
              <a:buFont typeface="Arial,Sans-Serif"/>
              <a:buChar char="•"/>
            </a:pPr>
            <a:r>
              <a:rPr lang="ar-001">
                <a:solidFill>
                  <a:schemeClr val="dk1"/>
                </a:solidFill>
              </a:rPr>
              <a:t>فرق التأهب والتخطيط أو المراقبة والتقييم التي تيسر تقييمات اللوائح الصحية الدولية (</a:t>
            </a:r>
            <a:r>
              <a:rPr lang="en-US">
                <a:solidFill>
                  <a:schemeClr val="dk1"/>
                </a:solidFill>
              </a:rPr>
              <a:t>IHR</a:t>
            </a:r>
            <a:r>
              <a:rPr lang="ar-001">
                <a:solidFill>
                  <a:schemeClr val="dk1"/>
                </a:solidFill>
              </a:rPr>
              <a:t>) وتخطيطها؛</a:t>
            </a:r>
          </a:p>
          <a:p>
            <a:pPr marL="742950" lvl="1" indent="-285750">
              <a:spcBef>
                <a:spcPts val="527"/>
              </a:spcBef>
              <a:buFont typeface="Arial,Sans-Serif"/>
              <a:buChar char="•"/>
            </a:pPr>
            <a:r>
              <a:rPr lang="ar-001">
                <a:solidFill>
                  <a:schemeClr val="dk1"/>
                </a:solidFill>
                <a:latin typeface="Arial"/>
                <a:cs typeface="Arial"/>
              </a:rPr>
              <a:t>أصحاب المصلحة الحكوميون المسؤولون عن التنسيق المتعدد القطاعات، وصنّاع السياسات، والبرلمانيون؛</a:t>
            </a:r>
          </a:p>
          <a:p>
            <a:pPr marL="742950" lvl="1" indent="-285750">
              <a:spcBef>
                <a:spcPts val="527"/>
              </a:spcBef>
              <a:buFont typeface="Arial,Sans-Serif"/>
              <a:buChar char="•"/>
            </a:pPr>
            <a:r>
              <a:rPr lang="ar-001">
                <a:solidFill>
                  <a:schemeClr val="dk1"/>
                </a:solidFill>
                <a:latin typeface="Arial"/>
                <a:cs typeface="Arial"/>
              </a:rPr>
              <a:t>أصحاب المصلحة المختصون بالتمويل، ويضمون ممثلين عن وزارات المالية (للتمويل المحلي) ومصارف التنمية المتعددة الأطراف والشركاء الثنائيين؛</a:t>
            </a:r>
          </a:p>
          <a:p>
            <a:pPr marL="742950" lvl="1" indent="-285750">
              <a:spcBef>
                <a:spcPts val="527"/>
              </a:spcBef>
              <a:buFont typeface="Arial,Sans-Serif"/>
              <a:buChar char="•"/>
            </a:pPr>
            <a:r>
              <a:rPr lang="ar-001">
                <a:solidFill>
                  <a:schemeClr val="dk1"/>
                </a:solidFill>
                <a:latin typeface="Arial"/>
                <a:cs typeface="Arial"/>
              </a:rPr>
              <a:t>أصحاب المصلحة في الأوساط البحثية والأكاديمية مثل الجامعات ومعاهد البحوث؛</a:t>
            </a:r>
          </a:p>
          <a:p>
            <a:pPr marL="742950" lvl="1" indent="-285750">
              <a:spcBef>
                <a:spcPts val="527"/>
              </a:spcBef>
              <a:buFont typeface="Arial,Sans-Serif"/>
              <a:buChar char="•"/>
            </a:pPr>
            <a:r>
              <a:rPr lang="ar-001">
                <a:solidFill>
                  <a:schemeClr val="dk1"/>
                </a:solidFill>
                <a:latin typeface="Arial"/>
                <a:cs typeface="Arial"/>
              </a:rPr>
              <a:t>أصحاب المصلحة المعنيون الآخرون، بما في ذلك جماعات المناصرة وممثلو المجتمع المدني والمجتمعات المحلية.</a:t>
            </a:r>
          </a:p>
          <a:p>
            <a:pPr lvl="1">
              <a:buFont typeface="Arial" panose="020B0604020202020204" pitchFamily="34" charset="0"/>
              <a:buChar char="•"/>
            </a:pPr>
            <a:endParaRPr lang="en-US" sz="1200" dirty="0">
              <a:solidFill>
                <a:srgbClr val="29373D"/>
              </a:solidFill>
              <a:latin typeface="InterVariable"/>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latin typeface="Arial"/>
                <a:cs typeface="Arial"/>
              </a:rPr>
              <a:t>وفكروا على نطاق واسع - نحن نتحدث هنا عن الأشخاص المعنيين بالمراقبة، والخدمات اللوجستية وسلاسل التوريد، والمعنيين بسعة المختبرات، والمعنيين بكل إجراء استجابة مبكرة، وكذلك المعنيين بتدفق المعلومات بين الأفراد والأنظمة، وهكذا.</a:t>
            </a:r>
            <a:r>
              <a:rPr lang="ar-001" sz="1200">
                <a:cs typeface="Arial" panose="020B0604020202020204" pitchFamily="34" charset="0"/>
              </a:rPr>
              <a:t> </a:t>
            </a:r>
            <a:br>
              <a:rPr lang="ar-001" sz="1200">
                <a:cs typeface="Arial" panose="020B0604020202020204" pitchFamily="34" charset="0"/>
              </a:rPr>
            </a:br>
            <a:endParaRPr lang="ar-001" sz="1200">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endParaRPr lang="en-US" sz="1200" b="0" dirty="0">
              <a:solidFill>
                <a:schemeClr val="dk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0DB29BED-0328-148F-25E9-ECB1BE073384}"/>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014460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لنرى تنوع أصحاب المصلحة الذين قد يكونون ضروريين للتعامل مع حالات التفشي، دعونا نلقي نظرة على مثال 7-1-7 لتفشي داء النوم الإفريقي البشري (</a:t>
            </a:r>
            <a:r>
              <a:rPr lang="en-US">
                <a:latin typeface="Arial"/>
                <a:cs typeface="Arial"/>
              </a:rPr>
              <a:t>HAT</a:t>
            </a:r>
            <a:r>
              <a:rPr lang="ar-001">
                <a:latin typeface="Arial"/>
                <a:cs typeface="Arial"/>
              </a:rPr>
              <a:t>) في إثيوبيا.</a:t>
            </a:r>
          </a:p>
          <a:p>
            <a:endParaRPr lang="en-US" dirty="0">
              <a:cs typeface="Arial"/>
            </a:endParaRPr>
          </a:p>
          <a:p>
            <a:r>
              <a:rPr lang="ar-001">
                <a:latin typeface="Arial"/>
                <a:cs typeface="Arial"/>
              </a:rPr>
              <a:t> [انقر]</a:t>
            </a:r>
          </a:p>
          <a:p>
            <a:endParaRPr lang="en-US" dirty="0">
              <a:cs typeface="Arial"/>
            </a:endParaRPr>
          </a:p>
          <a:p>
            <a:r>
              <a:rPr lang="ar-001">
                <a:latin typeface="Arial"/>
                <a:cs typeface="Arial"/>
              </a:rPr>
              <a:t>ينتقل داء النوم الإفريقي البشري (</a:t>
            </a:r>
            <a:r>
              <a:rPr lang="en-US">
                <a:latin typeface="Arial"/>
                <a:cs typeface="Arial"/>
              </a:rPr>
              <a:t>HAT</a:t>
            </a:r>
            <a:r>
              <a:rPr lang="ar-001">
                <a:latin typeface="Arial"/>
                <a:cs typeface="Arial"/>
              </a:rPr>
              <a:t>) عن طريق ذباب التسي تسي، ويؤدي إلى ظهور أعراض غير محددة لدى المصابين.</a:t>
            </a:r>
          </a:p>
          <a:p>
            <a:endParaRPr lang="en-US" dirty="0">
              <a:cs typeface="Arial"/>
            </a:endParaRPr>
          </a:p>
          <a:p>
            <a:r>
              <a:rPr lang="ar-001">
                <a:latin typeface="Arial"/>
                <a:cs typeface="Arial"/>
              </a:rPr>
              <a:t>[انقر]</a:t>
            </a:r>
          </a:p>
          <a:p>
            <a:endParaRPr lang="en-US" dirty="0">
              <a:cs typeface="Arial"/>
            </a:endParaRPr>
          </a:p>
          <a:p>
            <a:r>
              <a:rPr lang="ar-001">
                <a:latin typeface="Arial"/>
                <a:cs typeface="Arial"/>
              </a:rPr>
              <a:t>شهدت إثيوبيا حالات متفرقة بين عامي 1967 و 1991.</a:t>
            </a:r>
          </a:p>
          <a:p>
            <a:endParaRPr lang="en-US" dirty="0">
              <a:cs typeface="Arial"/>
            </a:endParaRPr>
          </a:p>
          <a:p>
            <a:r>
              <a:rPr lang="ar-001">
                <a:latin typeface="Arial"/>
                <a:cs typeface="Arial"/>
              </a:rPr>
              <a:t> [انقر]</a:t>
            </a:r>
          </a:p>
          <a:p>
            <a:endParaRPr lang="en-US" dirty="0">
              <a:cs typeface="Arial"/>
            </a:endParaRPr>
          </a:p>
          <a:p>
            <a:r>
              <a:rPr lang="ar-001">
                <a:latin typeface="Arial"/>
                <a:cs typeface="Arial"/>
              </a:rPr>
              <a:t>لكن بعد ذلك، لم يتم تسجيل أي حالات حتى عاود داء النوم الإفريقي البشري الظهور بعد 31 عامًا في عام 2022.</a:t>
            </a:r>
          </a:p>
          <a:p>
            <a:endParaRPr lang="en-US" dirty="0">
              <a:cs typeface="Arial"/>
            </a:endParaRPr>
          </a:p>
          <a:p>
            <a:r>
              <a:rPr lang="ar-001">
                <a:latin typeface="Arial"/>
                <a:cs typeface="Arial"/>
              </a:rPr>
              <a:t>[انقر]</a:t>
            </a:r>
          </a:p>
          <a:p>
            <a:endParaRPr lang="en-US" dirty="0">
              <a:cs typeface="Arial"/>
            </a:endParaRPr>
          </a:p>
          <a:p>
            <a:r>
              <a:rPr lang="ar-001">
                <a:latin typeface="Arial"/>
                <a:cs typeface="Arial"/>
              </a:rPr>
              <a:t>لم يقتصر الأمر على وجود فجوة زمنية تزيد على ثلاثة عقود منذ آخر إصابة معروفة، بل وقع التفشي في منطقة مختلفة مقارنة بالإصابات السابقة.</a:t>
            </a: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95503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 رغم أن أيًا من فترات 7-1-7 لم يتحقق في هذا التفشي، فقد تم استخلاص الكثير من الدروس عند تطبيق غاية 7-1-7 عليه.</a:t>
            </a:r>
            <a:r>
              <a:rPr lang="ar-001"/>
              <a:t> </a:t>
            </a:r>
            <a:br>
              <a:rPr lang="ar-001"/>
            </a:br>
            <a:endParaRPr lang="ar-001"/>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وكان أحد العوائق الرئيسية عبر الفترات الثلاث أن المرض معاود للظهور، ومنها أيضًا ضعف الوعي لدى المجتمع والعاملين في القطاع الصحي، ونقص قدرات المختبرات، وغياب إرشادات المراقبة، ونقص توفر الأدوية.</a:t>
            </a:r>
          </a:p>
          <a:p>
            <a:endParaRPr lang="en-US" dirty="0"/>
          </a:p>
          <a:p>
            <a:r>
              <a:rPr lang="ar-001">
                <a:latin typeface="Arial"/>
                <a:cs typeface="Arial"/>
              </a:rPr>
              <a:t> كما ساعدت مراجعة العوائق في تحديد ثغرات التواصل المتعلقة بالإبلاغ والاستجابة المبكرة على جميع مستويات الحكومة.</a:t>
            </a:r>
          </a:p>
          <a:p>
            <a:endParaRPr lang="en-US" dirty="0"/>
          </a:p>
          <a:p>
            <a:r>
              <a:rPr lang="ar-001">
                <a:latin typeface="Arial"/>
                <a:cs typeface="Arial"/>
              </a:rPr>
              <a:t>واتخذوا مجموعة واسعة من الإجراءات لمعالجة هذه العوائق المختلفة، تراوحت بين برامج تدريبية وإصدار إرشادات مؤقتة لمراقبة المرض ووصولًا إلى تحسين القدرة المخبرية.</a:t>
            </a:r>
          </a:p>
          <a:p>
            <a:endParaRPr lang="en-US" dirty="0"/>
          </a:p>
          <a:p>
            <a:r>
              <a:rPr lang="ar-001">
                <a:latin typeface="Arial"/>
                <a:cs typeface="Arial"/>
              </a:rPr>
              <a:t> أدّى هذا التفشي إلى إجراء تحقيق واستجابة شاملة ومشتركة للتفشي باستخدام نهج </a:t>
            </a:r>
            <a:r>
              <a:rPr lang="en-US">
                <a:latin typeface="Arial"/>
                <a:cs typeface="Arial"/>
              </a:rPr>
              <a:t>One Health</a:t>
            </a:r>
            <a:r>
              <a:rPr lang="ar-001">
                <a:latin typeface="Arial"/>
                <a:cs typeface="Arial"/>
              </a:rPr>
              <a:t>، يجمع بين صحة الإنسان وصحة الحيوان والبيئة.</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8504235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يجب ألا تتجاوز مدة المناقشة دقيقتين.]</a:t>
            </a:r>
          </a:p>
          <a:p>
            <a:endParaRPr lang="en-US" dirty="0"/>
          </a:p>
          <a:p>
            <a:r>
              <a:rPr lang="ar-001">
                <a:latin typeface="Arial"/>
                <a:cs typeface="Arial"/>
              </a:rPr>
              <a:t>دعونا نجري نقاشًا قصيرًا.</a:t>
            </a:r>
          </a:p>
          <a:p>
            <a:endParaRPr lang="en-US" dirty="0"/>
          </a:p>
          <a:p>
            <a:r>
              <a:rPr lang="ar-001" sz="1200">
                <a:latin typeface="Arial"/>
                <a:cs typeface="Arial"/>
              </a:rPr>
              <a:t> إذا كنتَ تطبق غاية 7-1-7 في إثيوبيا، فمن ترغب في أن يكون جزءًا من مجموعة أصحاب المصلحة لهذا التفشي؟</a:t>
            </a:r>
          </a:p>
          <a:p>
            <a:endParaRPr lang="en-US" dirty="0"/>
          </a:p>
          <a:p>
            <a:endParaRPr lang="en-US" sz="1200" dirty="0">
              <a:solidFill>
                <a:schemeClr val="tx2"/>
              </a:solidFill>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301049645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D4AA3-11BF-1AC2-9307-6D91F4E845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E6ED4-9A92-DBA0-11F3-4E5FE202E8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BACCA9-28E4-0737-64CA-64870AF083F3}"/>
              </a:ext>
            </a:extLst>
          </p:cNvPr>
          <p:cNvSpPr>
            <a:spLocks noGrp="1"/>
          </p:cNvSpPr>
          <p:nvPr>
            <p:ph type="body" idx="1"/>
          </p:nvPr>
        </p:nvSpPr>
        <p:spPr/>
        <p:txBody>
          <a:bodyPr/>
          <a:lstStyle/>
          <a:p>
            <a:r>
              <a:rPr lang="ar-001">
                <a:effectLst/>
                <a:latin typeface="Helvetica Neue"/>
              </a:rPr>
              <a:t> سأعرض عليكم الآن قائمة بأصحاب المصلحة في هذه الحالة عند مكافحة تفشي داء النوم الأفريقي في إثيوبيا باتباع نهج </a:t>
            </a:r>
            <a:r>
              <a:rPr lang="en-US">
                <a:effectLst/>
                <a:latin typeface="Helvetica Neue"/>
              </a:rPr>
              <a:t>One Health</a:t>
            </a:r>
          </a:p>
          <a:p>
            <a:endParaRPr lang="en-US" dirty="0">
              <a:effectLst/>
              <a:latin typeface="Helvetica Neue" panose="02000503000000020004" pitchFamily="2" charset="0"/>
            </a:endParaRPr>
          </a:p>
          <a:p>
            <a:r>
              <a:rPr lang="ar-001">
                <a:effectLst/>
                <a:latin typeface="Helvetica Neue"/>
              </a:rPr>
              <a:t>[انقر]</a:t>
            </a:r>
          </a:p>
          <a:p>
            <a:endParaRPr lang="en-US" dirty="0">
              <a:effectLst/>
              <a:latin typeface="Helvetica Neue" panose="02000503000000020004" pitchFamily="2" charset="0"/>
            </a:endParaRPr>
          </a:p>
          <a:p>
            <a:r>
              <a:rPr lang="ar-001">
                <a:effectLst/>
                <a:latin typeface="Helvetica Neue"/>
              </a:rPr>
              <a:t>تضمنت الاستجابة لهذا التفشي عدة قطاعات، من بينها </a:t>
            </a:r>
          </a:p>
          <a:p>
            <a:r>
              <a:rPr lang="ar-001">
                <a:effectLst/>
                <a:latin typeface="Helvetica Neue"/>
              </a:rPr>
              <a:t>• وكالات الصحة العامة</a:t>
            </a:r>
          </a:p>
          <a:p>
            <a:r>
              <a:rPr lang="ar-001">
                <a:effectLst/>
                <a:latin typeface="Helvetica Neue"/>
              </a:rPr>
              <a:t>• الوكالات الزراعية</a:t>
            </a:r>
          </a:p>
          <a:p>
            <a:r>
              <a:rPr lang="ar-001">
                <a:effectLst/>
                <a:latin typeface="Helvetica Neue"/>
              </a:rPr>
              <a:t>• الوكالات البيئية</a:t>
            </a:r>
          </a:p>
          <a:p>
            <a:r>
              <a:rPr lang="ar-001">
                <a:effectLst/>
                <a:latin typeface="Helvetica Neue"/>
              </a:rPr>
              <a:t>• </a:t>
            </a:r>
            <a:r>
              <a:rPr lang="en-US">
                <a:effectLst/>
                <a:latin typeface="Helvetica Neue"/>
              </a:rPr>
              <a:t>One Health</a:t>
            </a:r>
            <a:r>
              <a:rPr lang="ar-001">
                <a:effectLst/>
                <a:latin typeface="Helvetica Neue"/>
              </a:rPr>
              <a:t> </a:t>
            </a:r>
          </a:p>
          <a:p>
            <a:r>
              <a:rPr lang="ar-001">
                <a:effectLst/>
                <a:latin typeface="Helvetica Neue"/>
              </a:rPr>
              <a:t>• المختبرات</a:t>
            </a:r>
          </a:p>
          <a:p>
            <a:r>
              <a:rPr lang="ar-001">
                <a:effectLst/>
                <a:latin typeface="Helvetica Neue"/>
              </a:rPr>
              <a:t>• </a:t>
            </a:r>
            <a:r>
              <a:rPr lang="ar-001">
                <a:latin typeface="Helvetica Neue"/>
              </a:rPr>
              <a:t>المؤسسات</a:t>
            </a:r>
            <a:r>
              <a:rPr lang="ar-001">
                <a:effectLst/>
                <a:latin typeface="Helvetica Neue"/>
              </a:rPr>
              <a:t> الأكاديمية</a:t>
            </a:r>
          </a:p>
          <a:p>
            <a:endParaRPr lang="en-US" dirty="0">
              <a:effectLst/>
              <a:latin typeface="Helvetica Neue" panose="02000503000000020004" pitchFamily="2" charset="0"/>
            </a:endParaRPr>
          </a:p>
          <a:p>
            <a:r>
              <a:rPr lang="ar-001">
                <a:effectLst/>
                <a:latin typeface="Helvetica Neue"/>
              </a:rPr>
              <a:t>[انقر]</a:t>
            </a:r>
          </a:p>
          <a:p>
            <a:endParaRPr lang="en-US" dirty="0">
              <a:effectLst/>
              <a:latin typeface="Helvetica Neue" panose="02000503000000020004" pitchFamily="2" charset="0"/>
            </a:endParaRPr>
          </a:p>
          <a:p>
            <a:r>
              <a:rPr lang="ar-001">
                <a:effectLst/>
                <a:latin typeface="Helvetica Neue"/>
              </a:rPr>
              <a:t>كما شاركت فيها الوكالات والمنظمات على مستويات متعددة، بدءًا من مستوى المنطقة المحلية ووصولاً إلى مستوى المقاطعة والمستوى الوطني والدولي. فعلى سبيل المثال، شاركت وكالات الصحة العامة على المستويين الوطني ودون الوطني، ومن المهم تذكّر أن هذه جهات مختلفة لها أدوار ومسؤوليات مختلفة عند التفكير في تحديد أصحاب المصلحة في 7-1-7.  </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[انقر]</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يمكنكم أن تروا هنا أن هناك أفرادًا من مختلف التخصصات، ومن وكالات مختلفة،  ساهموا في دعم الاستجابة. وفي مكافحة هذا التفشي مع استخدام نهج </a:t>
            </a:r>
            <a:r>
              <a:rPr lang="en-US">
                <a:effectLst/>
                <a:latin typeface="Helvetica Neue"/>
              </a:rPr>
              <a:t>One Heath</a:t>
            </a:r>
            <a:r>
              <a:rPr lang="ar-001">
                <a:effectLst/>
                <a:latin typeface="Helvetica Neue"/>
              </a:rPr>
              <a:t>، تضمنت القائمة</a:t>
            </a:r>
            <a:r>
              <a:rPr lang="ar-001">
                <a:latin typeface="Helvetica Neue"/>
              </a:rPr>
              <a:t> ما يلي:</a:t>
            </a:r>
          </a:p>
          <a:p>
            <a:pPr marL="171450" indent="-171450">
              <a:buFont typeface="Arial" panose="020B0604020202020204" pitchFamily="34" charset="0"/>
              <a:buChar char="•"/>
            </a:pPr>
            <a:r>
              <a:rPr lang="ar-001" sz="1200">
                <a:solidFill>
                  <a:schemeClr val="tx1"/>
                </a:solidFill>
                <a:latin typeface="Arial"/>
                <a:cs typeface="Arial"/>
              </a:rPr>
              <a:t>خبراء الصحة العامة</a:t>
            </a:r>
          </a:p>
          <a:p>
            <a:pPr marL="171450" indent="-171450">
              <a:buFont typeface="Arial" panose="020B0604020202020204" pitchFamily="34" charset="0"/>
              <a:buChar char="•"/>
            </a:pPr>
            <a:r>
              <a:rPr lang="ar-001" sz="1200">
                <a:solidFill>
                  <a:schemeClr val="tx1"/>
                </a:solidFill>
                <a:latin typeface="Arial"/>
                <a:cs typeface="Arial"/>
              </a:rPr>
              <a:t>علماء الأوبئة / علماء الأوبئة الميدانيون</a:t>
            </a:r>
          </a:p>
          <a:p>
            <a:pPr marL="171450" indent="-171450">
              <a:buFont typeface="Arial" panose="020B0604020202020204" pitchFamily="34" charset="0"/>
              <a:buChar char="•"/>
            </a:pPr>
            <a:r>
              <a:rPr lang="ar-001" sz="1200">
                <a:solidFill>
                  <a:schemeClr val="tx1"/>
                </a:solidFill>
                <a:latin typeface="Arial"/>
                <a:cs typeface="Arial"/>
              </a:rPr>
              <a:t>الأطباء البيطريون</a:t>
            </a:r>
          </a:p>
          <a:p>
            <a:pPr marL="171450" indent="-171450">
              <a:buFont typeface="Arial" panose="020B0604020202020204" pitchFamily="34" charset="0"/>
              <a:buChar char="•"/>
            </a:pPr>
            <a:r>
              <a:rPr lang="ar-001" sz="1200">
                <a:solidFill>
                  <a:schemeClr val="tx1"/>
                </a:solidFill>
                <a:latin typeface="Arial"/>
                <a:cs typeface="Arial"/>
              </a:rPr>
              <a:t>فنيو المختبرات الطبية</a:t>
            </a:r>
          </a:p>
          <a:p>
            <a:pPr marL="171450" indent="-171450">
              <a:buFont typeface="Arial" panose="020B0604020202020204" pitchFamily="34" charset="0"/>
              <a:buChar char="•"/>
            </a:pPr>
            <a:r>
              <a:rPr lang="ar-001" sz="1200">
                <a:solidFill>
                  <a:schemeClr val="tx1"/>
                </a:solidFill>
                <a:latin typeface="Arial"/>
                <a:cs typeface="Arial"/>
              </a:rPr>
              <a:t>فنيو </a:t>
            </a:r>
            <a:r>
              <a:rPr lang="ar-001">
                <a:latin typeface="Arial"/>
                <a:cs typeface="Arial"/>
              </a:rPr>
              <a:t>المختبرات البيطرية</a:t>
            </a:r>
          </a:p>
          <a:p>
            <a:pPr marL="171450" indent="-171450">
              <a:buFont typeface="Arial" panose="020B0604020202020204" pitchFamily="34" charset="0"/>
              <a:buChar char="•"/>
            </a:pPr>
            <a:r>
              <a:rPr lang="ar-001">
                <a:latin typeface="Arial"/>
                <a:cs typeface="Arial"/>
              </a:rPr>
              <a:t>أخصائيون في علم الحشرات البيطري</a:t>
            </a:r>
          </a:p>
          <a:p>
            <a:pPr marL="171450" indent="-171450">
              <a:buFont typeface="Arial" panose="020B0604020202020204" pitchFamily="34" charset="0"/>
              <a:buChar char="•"/>
            </a:pPr>
            <a:r>
              <a:rPr lang="ar-001">
                <a:latin typeface="Arial"/>
                <a:cs typeface="Arial"/>
              </a:rPr>
              <a:t>أخصائيون في علم الحشرات الطبية</a:t>
            </a:r>
          </a:p>
          <a:p>
            <a:pPr marL="171450" indent="-171450">
              <a:buFont typeface="Arial,Sans-Serif" panose="020B0604020202020204" pitchFamily="34" charset="0"/>
              <a:buChar char="•"/>
            </a:pPr>
            <a:r>
              <a:rPr lang="ar-001">
                <a:latin typeface="Arial"/>
                <a:cs typeface="Arial"/>
              </a:rPr>
              <a:t>عالم أنثروبولوجيا طبية</a:t>
            </a:r>
          </a:p>
          <a:p>
            <a:pPr marL="171450" indent="-171450">
              <a:buFont typeface="Arial,Sans-Serif" panose="020B0604020202020204" pitchFamily="34" charset="0"/>
              <a:buChar char="•"/>
            </a:pPr>
            <a:r>
              <a:rPr lang="ar-001">
                <a:latin typeface="Arial"/>
                <a:cs typeface="Arial"/>
              </a:rPr>
              <a:t>البيئيون</a:t>
            </a:r>
          </a:p>
          <a:p>
            <a:pPr marL="171450" indent="-171450">
              <a:buFont typeface="Arial,Sans-Serif" panose="020B0604020202020204" pitchFamily="34" charset="0"/>
              <a:buChar char="•"/>
            </a:pPr>
            <a:r>
              <a:rPr lang="ar-001">
                <a:latin typeface="Arial"/>
                <a:cs typeface="Arial"/>
              </a:rPr>
              <a:t>خبراء الحياة البرية</a:t>
            </a:r>
          </a:p>
          <a:p>
            <a:pPr marL="171450" indent="-171450">
              <a:buFont typeface="Arial,Sans-Serif" panose="020B0604020202020204" pitchFamily="34" charset="0"/>
              <a:buChar char="•"/>
            </a:pPr>
            <a:r>
              <a:rPr lang="ar-001">
                <a:latin typeface="Arial"/>
                <a:cs typeface="Arial"/>
              </a:rPr>
              <a:t>خبراء التواصل بشأن المخاطر</a:t>
            </a:r>
          </a:p>
          <a:p>
            <a:pPr marL="171450" indent="-171450">
              <a:buFont typeface="Arial,Sans-Serif" panose="020B0604020202020204" pitchFamily="34" charset="0"/>
              <a:buChar char="•"/>
            </a:pPr>
            <a:r>
              <a:rPr lang="ar-001">
                <a:latin typeface="Arial"/>
                <a:cs typeface="Arial"/>
              </a:rPr>
              <a:t>وغيرهم الكثير</a:t>
            </a:r>
          </a:p>
          <a:p>
            <a:pPr marL="171450" indent="-171450">
              <a:buFont typeface="Arial" panose="020B0604020202020204" pitchFamily="34" charset="0"/>
              <a:buChar char="•"/>
            </a:pPr>
            <a:endParaRPr lang="en-US" dirty="0">
              <a:latin typeface="Helvetica Neue"/>
            </a:endParaRPr>
          </a:p>
          <a:p>
            <a:pPr>
              <a:lnSpc>
                <a:spcPct val="90000"/>
              </a:lnSpc>
              <a:spcBef>
                <a:spcPts val="1000"/>
              </a:spcBef>
              <a:defRPr/>
            </a:pPr>
            <a:r>
              <a:rPr lang="ar-001">
                <a:effectLst/>
                <a:latin typeface="Helvetica Neue"/>
              </a:rPr>
              <a:t>نأمل أن يمنحكم</a:t>
            </a:r>
            <a:r>
              <a:rPr lang="ar-001">
                <a:latin typeface="Helvetica Neue"/>
              </a:rPr>
              <a:t>هذا </a:t>
            </a:r>
            <a:r>
              <a:rPr lang="ar-001">
                <a:effectLst/>
                <a:latin typeface="Helvetica Neue"/>
              </a:rPr>
              <a:t>تصورًا عن التنوع الكبير في </a:t>
            </a:r>
            <a:r>
              <a:rPr lang="ar-001">
                <a:latin typeface="Helvetica Neue"/>
              </a:rPr>
              <a:t>أصحاب المصلحة</a:t>
            </a:r>
            <a:r>
              <a:rPr lang="ar-001">
                <a:effectLst/>
                <a:latin typeface="Helvetica Neue"/>
              </a:rPr>
              <a:t> الذين يمكن أن يكونوا مفيدين، حتى في حالة تفشي مرض واحد فقط.</a:t>
            </a: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p:txBody>
      </p:sp>
      <p:sp>
        <p:nvSpPr>
          <p:cNvPr id="4" name="Slide Number Placeholder 3">
            <a:extLst>
              <a:ext uri="{FF2B5EF4-FFF2-40B4-BE49-F238E27FC236}">
                <a16:creationId xmlns:a16="http://schemas.microsoft.com/office/drawing/2014/main" id="{9CD37B8C-6547-5982-C5B0-8673D9A4504C}"/>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416850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D5A8D-4542-2CA7-C0F5-7177BB8B0C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1C4C51-F3DB-D5D8-68DE-E1F909D060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AD7144-A77C-D56F-0CD7-48079B261989}"/>
              </a:ext>
            </a:extLst>
          </p:cNvPr>
          <p:cNvSpPr>
            <a:spLocks noGrp="1"/>
          </p:cNvSpPr>
          <p:nvPr>
            <p:ph type="body" idx="1"/>
          </p:nvPr>
        </p:nvSpPr>
        <p:spPr/>
        <p:txBody>
          <a:bodyPr/>
          <a:lstStyle/>
          <a:p>
            <a:r>
              <a:rPr lang="ar-001">
                <a:effectLst/>
                <a:latin typeface="Helvetica Neue"/>
              </a:rPr>
              <a:t> دعونا نعود إلى قائمة مجالات العمل الخاصة بالتخطيط لاعتماد 7-1-7 واستخدامها، بينما نناقش كيفية تحديد أصحاب المصلحة لتطبيق غاية 7-1-7. يساعد هذا النوع من التحديد على تحديد أولويات جهود المشاركة والتوعية في وقت مبكر.</a:t>
            </a:r>
          </a:p>
          <a:p>
            <a:endParaRPr lang="en-US" dirty="0">
              <a:effectLst/>
              <a:latin typeface="Helvetica Neue" panose="02000503000000020004" pitchFamily="2" charset="0"/>
            </a:endParaRPr>
          </a:p>
          <a:p>
            <a:r>
              <a:rPr lang="ar-001">
                <a:effectLst/>
                <a:latin typeface="Helvetica Neue"/>
              </a:rPr>
              <a:t> [انقر]</a:t>
            </a:r>
          </a:p>
          <a:p>
            <a:endParaRPr lang="en-US" dirty="0">
              <a:effectLst/>
              <a:latin typeface="Helvetica Neue" panose="02000503000000020004" pitchFamily="2" charset="0"/>
            </a:endParaRPr>
          </a:p>
          <a:p>
            <a:r>
              <a:rPr lang="ar-001">
                <a:effectLst/>
                <a:latin typeface="Helvetica Neue"/>
              </a:rPr>
              <a:t>ومن المهم، في مجالات العمل هذه، التفكير في أصحاب المصلحة في بلدكم أو ولايتكم القضائية الذين قد يكون لهم تأثير كبير في ذلك المجال. وأعني بذلك أصحاب المصلحة الذين يتخذون القرارات، أو الذين لديهم مسؤوليات ذات صلة في ذلك المجال.فعلى سبيل المثال، قد يكون رئيس المراقبة مشاركًا بشكل كبير وذا تأثير قوي في جمع بيانات 7-1-7.</a:t>
            </a:r>
          </a:p>
          <a:p>
            <a:endParaRPr lang="en-US" dirty="0">
              <a:effectLst/>
              <a:latin typeface="Helvetica Neue" panose="02000503000000020004" pitchFamily="2" charset="0"/>
            </a:endParaRPr>
          </a:p>
          <a:p>
            <a:r>
              <a:rPr lang="ar-001">
                <a:effectLst/>
                <a:latin typeface="Helvetica Neue"/>
              </a:rPr>
              <a:t> وبالنسبة لأصحاب المصلحة هؤلاء، ينبغي تقييم مستوى وعيهم واهتمامهم بغاية 7-1-7. يمكن لأولئك المهتمين أن يصبحوا من أقوى مناصريك وحلفائك، ويمكنهم المساعدة في دفع عجلة التغيير. أما أولئك الذين لا يهتمون ولكن ذوي تأثير، فهم الفئة التي تحتاج إلى مجهودك بشكل أكبر لتحسين فهمهم لغاية 7-1-7 وبناء علاقة معهم. قدم لهم أمثلة ذات صلة، واحصل على موافقتهم، لأنه دون موافقتهم، سيكون تحسين الأداء أقل فعالية.  </a:t>
            </a:r>
          </a:p>
          <a:p>
            <a:endParaRPr lang="en-US" dirty="0">
              <a:effectLst/>
              <a:latin typeface="Helvetica Neue" panose="02000503000000020004" pitchFamily="2" charset="0"/>
            </a:endParaRPr>
          </a:p>
          <a:p>
            <a:r>
              <a:rPr lang="ar-001">
                <a:effectLst/>
                <a:latin typeface="Helvetica Neue"/>
              </a:rPr>
              <a:t>[انقر]</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ربما لديك بالفعل أداة تستخدمها لتحديد أصحاب المصلحة.وإذا لم يكن لديك، فلدينا أداة لتحديد أصحاب المصلحة متاحة على الموقع الإلكتروني لتحالف 7-1-7 ستساعدك في تحديد أصحاب المصلحة الرئيسيين، ومستوى تأثيرهم على مجالات عمل 7-1-7، ومستوى اهتمامهم بغاية 7-1-7.  </a:t>
            </a:r>
          </a:p>
          <a:p>
            <a:endParaRPr lang="en-US" dirty="0">
              <a:effectLst/>
              <a:latin typeface="Helvetica Neue" panose="02000503000000020004" pitchFamily="2" charset="0"/>
            </a:endParaRPr>
          </a:p>
          <a:p>
            <a:br>
              <a:rPr lang="ar-001">
                <a:effectLst/>
                <a:latin typeface="Helvetica Neue" panose="02000503000000020004" pitchFamily="2" charset="0"/>
              </a:rPr>
            </a:br>
            <a:endParaRPr lang="ar-001">
              <a:effectLst/>
              <a:latin typeface="Helvetica Neue" panose="02000503000000020004" pitchFamily="2"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B8AA28C5-5EE1-0104-3DA2-A09C51636EAD}"/>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358242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[ملاحظة للمنسق: هذا نشاط لتحديد أصحاب المصلحة باستخدام لوحة عرض. النشاط سريع جدًا: 10 دقائق لتبادل الأفكار والكتابة، تليها 5 دقائق تقوم خلالها المجموعات بجولة معرض للاطلاع على قوائم المجموعات الأخرى. لم يتم تخصيص وقت لنقاش ختامي، ولكن إذا كان ذلك مفيدًا بناءً على جمهورك وأهداف هذه الجلسة، ففكّر في تعديل جدول الأعمال لتمديد هذه الجلسة.]</a:t>
            </a:r>
          </a:p>
          <a:p>
            <a:endParaRPr lang="en-US" dirty="0"/>
          </a:p>
          <a:p>
            <a:r>
              <a:rPr lang="ar-001">
                <a:latin typeface="Arial"/>
                <a:cs typeface="Arial"/>
              </a:rPr>
              <a:t> سنقوم الآن بنشاط تحديد أصحاب المصلحة في مجموعات صغيرة.</a:t>
            </a:r>
          </a:p>
          <a:p>
            <a:endParaRPr lang="en-US" dirty="0"/>
          </a:p>
          <a:p>
            <a:r>
              <a:rPr lang="ar-001" i="1">
                <a:latin typeface="Arial"/>
                <a:cs typeface="Arial"/>
              </a:rPr>
              <a:t> [ملاحظة للمنسق: قسّم المشاركين إلى مجموعات من 6-8 أفراد، مع تزويد كل مجموعة بلوحة عرض وأقلام تلوين.]</a:t>
            </a:r>
          </a:p>
        </p:txBody>
      </p:sp>
      <p:sp>
        <p:nvSpPr>
          <p:cNvPr id="4" name="Slide Number Placeholder 3"/>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40962576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الآن وقد انضممتم إلى مجموعاتكم، فلنبدأ. ما ستفعلونه في مجموعاتكم هو التفكير في أصحاب المصلحة في مكان عملكم الذين قد يكونون ذوي صلة بغاية 7-1-7. على لوحة العرض الخاصة بك، اذكر بعض أصحاب المصلحة الذين يمكنك التفكير فيهم حسب مجال العمل 7-1-7. مجالات العمل - التي سنستعرضها في هذه الشريحة في أثناء النشاط - هي:</a:t>
            </a:r>
          </a:p>
          <a:p>
            <a:endParaRPr lang="en-US" dirty="0">
              <a:latin typeface="Calibri"/>
              <a:ea typeface="Calibri"/>
              <a:cs typeface="Calibri"/>
            </a:endParaRPr>
          </a:p>
          <a:p>
            <a:pPr marL="342900" indent="-342900">
              <a:buFont typeface="Arial" panose="020B0604020202020204" pitchFamily="34" charset="0"/>
              <a:buChar char="•"/>
            </a:pPr>
            <a:r>
              <a:rPr lang="ar-001" b="0">
                <a:latin typeface="Arial"/>
                <a:cs typeface="Arial"/>
              </a:rPr>
              <a:t>تنسيق أنشطة 7-1-7</a:t>
            </a:r>
          </a:p>
          <a:p>
            <a:pPr marL="342900" lvl="0" indent="-342900">
              <a:buFont typeface="Arial" panose="020B0604020202020204" pitchFamily="34" charset="0"/>
              <a:buChar char="•"/>
            </a:pPr>
            <a:r>
              <a:rPr lang="ar-001" b="0">
                <a:latin typeface="Arial"/>
                <a:cs typeface="Arial"/>
              </a:rPr>
              <a:t>جمع البيانات وتحليلها</a:t>
            </a:r>
          </a:p>
          <a:p>
            <a:pPr marL="342900" lvl="0" indent="-342900">
              <a:buFont typeface="Arial" panose="020B0604020202020204" pitchFamily="34" charset="0"/>
              <a:buChar char="•"/>
            </a:pPr>
            <a:r>
              <a:rPr lang="ar-001" b="0">
                <a:latin typeface="Arial"/>
                <a:cs typeface="Arial"/>
              </a:rPr>
              <a:t>تحسين الأداء</a:t>
            </a:r>
          </a:p>
          <a:p>
            <a:pPr marL="342900" lvl="0" indent="-342900">
              <a:buFont typeface="Arial" panose="020B0604020202020204" pitchFamily="34" charset="0"/>
              <a:buChar char="•"/>
            </a:pPr>
            <a:r>
              <a:rPr lang="ar-001" b="0">
                <a:latin typeface="Arial"/>
                <a:cs typeface="Arial"/>
              </a:rPr>
              <a:t>التخطيط والتمويل</a:t>
            </a:r>
          </a:p>
          <a:p>
            <a:pPr marL="342900" lvl="0" indent="-342900">
              <a:buFont typeface="Arial" panose="020B0604020202020204" pitchFamily="34" charset="0"/>
              <a:buChar char="•"/>
            </a:pPr>
            <a:r>
              <a:rPr lang="ar-001" b="0">
                <a:latin typeface="Arial"/>
                <a:cs typeface="Arial"/>
              </a:rPr>
              <a:t>التواصل والمناصرة</a:t>
            </a:r>
          </a:p>
          <a:p>
            <a:endParaRPr lang="en-US" dirty="0">
              <a:latin typeface="Calibri"/>
              <a:cs typeface="Calibri"/>
            </a:endParaRPr>
          </a:p>
          <a:p>
            <a:r>
              <a:rPr lang="ar-001"/>
              <a:t>عند التفكير في أصحاب المصلحة، يجب التأكد من مراعاة الجهات التي ينبغي إشراكها على جميع المستويات. بينما تُنشئون قوائمكم، ضعوا في اعتباركم تجاربكم الشخصية وأنشطة ورشة العمل لغاية 7-1-7. سيكون هناك أصحاب مصلحة يقومون بتنفيذ إجراءات لتحسين الأداء، وجهات ممولة، وجهات مستفيدة من نتائج 7-1-7، وغيرهم.</a:t>
            </a:r>
          </a:p>
          <a:p>
            <a:endParaRPr lang="en-US" dirty="0"/>
          </a:p>
          <a:p>
            <a:r>
              <a:rPr lang="ar-001">
                <a:latin typeface="Arial"/>
                <a:cs typeface="Arial"/>
              </a:rPr>
              <a:t> نعلم أن تحديد أصحاب المصلحة قد يتحول إلى تمرين دبلوماسي، لذا ابذلوا قصارى جهدكم في الوقت المحدود الذي نمنحه لكم. نحن لا نتوقع الكمال!</a:t>
            </a:r>
          </a:p>
          <a:p>
            <a:endParaRPr lang="en-US" dirty="0"/>
          </a:p>
          <a:p>
            <a:r>
              <a:rPr lang="ar-001">
                <a:latin typeface="Arial"/>
                <a:cs typeface="Arial"/>
              </a:rPr>
              <a:t>لديكم 10 دقائق لتبادل الأفكار والكتابة، لذلك ينبغي العمل بسرعة. بعد ذلك، سيكون لديكم 5 دقائق للتجول والاطلاع على لوحات عرض المجموعات الأخرى لمعرفة قوائم أصحاب المصلحة التي توصلوا إليها.</a:t>
            </a:r>
          </a:p>
          <a:p>
            <a:endParaRPr lang="en-US" dirty="0"/>
          </a:p>
          <a:p>
            <a:r>
              <a:rPr lang="ar-001">
                <a:latin typeface="Arial"/>
                <a:cs typeface="Arial"/>
              </a:rPr>
              <a:t> [انقر]</a:t>
            </a:r>
          </a:p>
          <a:p>
            <a:endParaRPr lang="en-US" dirty="0"/>
          </a:p>
          <a:p>
            <a:r>
              <a:rPr lang="ar-001">
                <a:latin typeface="Arial"/>
                <a:cs typeface="Arial"/>
              </a:rPr>
              <a:t>على الجانب الأيسر من هذه الشريحة، أدرجنا قائمة بأنواع أصحاب المصلحة المحتملين الذين يجب أخذهم في الاعتبار. لكن هذه القائمة ليست شاملة!</a:t>
            </a:r>
          </a:p>
          <a:p>
            <a:endParaRPr lang="en-US" dirty="0"/>
          </a:p>
          <a:p>
            <a:r>
              <a:rPr lang="ar-001">
                <a:latin typeface="Arial"/>
                <a:cs typeface="Arial"/>
              </a:rPr>
              <a:t> فلنبدأ!</a:t>
            </a:r>
          </a:p>
          <a:p>
            <a:endParaRPr lang="en-US" dirty="0"/>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74800576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يُرجى إبقاء النقاش لمدة لا تزيد على 3 دقائق.]</a:t>
            </a:r>
          </a:p>
          <a:p>
            <a:endParaRPr lang="en-US" dirty="0"/>
          </a:p>
          <a:p>
            <a:r>
              <a:rPr lang="ar-001">
                <a:latin typeface="Arial"/>
                <a:cs typeface="Arial"/>
              </a:rPr>
              <a:t>دعونا نجري نقاشًا قصيرًا.</a:t>
            </a:r>
          </a:p>
          <a:p>
            <a:endParaRPr lang="en-US" dirty="0">
              <a:cs typeface="Arial"/>
            </a:endParaRPr>
          </a:p>
          <a:p>
            <a:r>
              <a:rPr lang="ar-001">
                <a:latin typeface="Arial"/>
                <a:cs typeface="Arial"/>
              </a:rPr>
              <a:t> ماذا قد يحدث إذا تم إغفال أصحاب المصلحة الرئيسيين وعدم إشراكهم خلال التخطيط لاعتماد غاية 7-1-7 واستخدامها؟</a:t>
            </a:r>
          </a:p>
          <a:p>
            <a:endParaRPr lang="en-US" dirty="0">
              <a:cs typeface="Arial"/>
            </a:endParaRPr>
          </a:p>
          <a:p>
            <a:endParaRPr lang="en-US" sz="1200" dirty="0">
              <a:solidFill>
                <a:srgbClr val="000000"/>
              </a:solidFill>
              <a:cs typeface="Arial" panose="020B0604020202020204" pitchFamily="34" charset="0"/>
            </a:endParaRPr>
          </a:p>
          <a:p>
            <a:endParaRPr lang="en-US" dirty="0">
              <a:solidFill>
                <a:srgbClr val="000000"/>
              </a:solidFill>
              <a:cs typeface="Arial" panose="020B0604020202020204" pitchFamily="34" charset="0"/>
            </a:endParaRPr>
          </a:p>
          <a:p>
            <a:endParaRPr lang="en-US" dirty="0">
              <a:solidFill>
                <a:srgbClr val="44546A"/>
              </a:solidFill>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88</a:t>
            </a:fld>
            <a:endParaRPr lang="en-US"/>
          </a:p>
        </p:txBody>
      </p:sp>
    </p:spTree>
    <p:extLst>
      <p:ext uri="{BB962C8B-B14F-4D97-AF65-F5344CB8AC3E}">
        <p14:creationId xmlns:p14="http://schemas.microsoft.com/office/powerpoint/2010/main" val="3230689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0CFB0-40E7-E36F-3C5F-F3DE9FF98F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3FAEAB-6BC8-7716-B953-9D30F73BBF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BB0AA-CF6D-C543-703F-C4E170537C46}"/>
              </a:ext>
            </a:extLst>
          </p:cNvPr>
          <p:cNvSpPr>
            <a:spLocks noGrp="1"/>
          </p:cNvSpPr>
          <p:nvPr>
            <p:ph type="body" idx="1"/>
          </p:nvPr>
        </p:nvSpPr>
        <p:spPr/>
        <p:txBody>
          <a:bodyPr/>
          <a:lstStyle/>
          <a:p>
            <a:r>
              <a:rPr lang="ar-001">
                <a:latin typeface="Arial"/>
                <a:cs typeface="Arial"/>
              </a:rPr>
              <a:t> والآن، دعونا نتحدث عن تحديد الأنظمة القائمة. وأعني بذلك المنصات والأدوات والاجتماعات والهياكل الموجودة بالفعل في البلد أو الولاية القضائية ذات الصلة بـ 7-1-7. ما نريده حقًا هنا - كما ناقشنا في أحد المبادئ الأساسية للتنفيذ الفعال - هو دمج 7-1-7 في الأنظمة والعمليات القائمة بدلاً من إنشاء أنظمة وعمليات جديدة.</a:t>
            </a:r>
          </a:p>
          <a:p>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دعونا نلقي نظرة أخرى على خطوات استخدام غاية 7-1-7. ما المنصات والأدوات المستخدمة لجمع البيانات ذات الصلة؟ ما نوع الاجتماعات التي تجمع أصحاب المصلحة المعنيين؟ كيف تتم عملية التخطيط الوطني في البلاد، وما الاجتماعات التي تُعقد لهذا الغرض حاليًا؟ هذه بعض أنواع الأسئلة التي نطرحها لهذا النوع من التحديد. بينما تُحدد الأنظمة القائمة، فكر مليًا في كل خطوة من الخطوات الخمسة لاستخدام 7-1-7 وفي النظم التي قد تكون ذات صلة بها.</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p:txBody>
      </p:sp>
      <p:sp>
        <p:nvSpPr>
          <p:cNvPr id="4" name="Slide Number Placeholder 3">
            <a:extLst>
              <a:ext uri="{FF2B5EF4-FFF2-40B4-BE49-F238E27FC236}">
                <a16:creationId xmlns:a16="http://schemas.microsoft.com/office/drawing/2014/main" id="{28BE5FC0-EFE7-C824-19F9-79ECB4080E9C}"/>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8634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ar-001">
                <a:latin typeface="Arial"/>
                <a:cs typeface="Arial"/>
              </a:rPr>
              <a:t> مجرد تذكير سريع بأننا صممنا هذا التدريب ليكون تفاعليًا للغاية، ولذلك نحتاج إلى مشاركتكم الفعالة!</a:t>
            </a:r>
          </a:p>
          <a:p>
            <a:endParaRPr lang="en-US">
              <a:latin typeface="Arial"/>
              <a:cs typeface="Arial"/>
            </a:endParaRPr>
          </a:p>
          <a:p>
            <a:r>
              <a:rPr lang="ar-001">
                <a:latin typeface="Arial"/>
                <a:cs typeface="Arial"/>
              </a:rPr>
              <a:t> لذا نرجو منكم الانضمام إلينا من خلال كونكم متعلمين ومشاركين فاعلين خلال أنشطتنا العملية ومناقشاتنا وجلسات الأسئلة والأجوبة.</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5F89D-9FA4-53D9-2DAA-CF057D136C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555378-3258-B2DC-1DDD-A2F742E22A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9D429F-3A40-9E56-ABC7-345C5AE5666E}"/>
              </a:ext>
            </a:extLst>
          </p:cNvPr>
          <p:cNvSpPr>
            <a:spLocks noGrp="1"/>
          </p:cNvSpPr>
          <p:nvPr>
            <p:ph type="body" idx="1"/>
          </p:nvPr>
        </p:nvSpPr>
        <p:spPr/>
        <p:txBody>
          <a:bodyPr/>
          <a:lstStyle/>
          <a:p>
            <a:r>
              <a:rPr lang="ar-001">
                <a:latin typeface="Arial"/>
                <a:cs typeface="Arial"/>
              </a:rPr>
              <a:t> لتحليل الأنظمة الحالية، سيكون من المفيد تحديد المنصات والأدوات والاجتماعات والهياكل القائمة المستخدمة من أجل:</a:t>
            </a:r>
          </a:p>
          <a:p>
            <a:endParaRPr lang="en-US" dirty="0">
              <a:latin typeface="Arial"/>
            </a:endParaRPr>
          </a:p>
          <a:p>
            <a:pPr marL="285750" indent="-285750">
              <a:buFont typeface="Arial" panose="020B0604020202020204" pitchFamily="34" charset="0"/>
              <a:buChar char="•"/>
            </a:pPr>
            <a:r>
              <a:rPr lang="ar-001" sz="1200">
                <a:latin typeface="Arial"/>
              </a:rPr>
              <a:t> رصد تفشي الأمراض: يشمل ذلك أنظمة المراقبة المستخدمة لرصد تفشي الأمراض و/أو جمع البيانات عنها.</a:t>
            </a:r>
          </a:p>
          <a:p>
            <a:pPr marL="285750" indent="-285750">
              <a:buFont typeface="Arial" panose="020B0604020202020204" pitchFamily="34" charset="0"/>
              <a:buChar char="•"/>
            </a:pPr>
            <a:r>
              <a:rPr lang="ar-001" sz="1200">
                <a:latin typeface="Arial"/>
              </a:rPr>
              <a:t>إبلاغ أصحاب المصلحة عند رصد تفشي المرض: وهذا يشمل أنظمة الإبلاغ والهياكل والأدوات، وغيرها  من وسا</a:t>
            </a:r>
            <a:r>
              <a:rPr lang="ar-001">
                <a:latin typeface="Arial"/>
              </a:rPr>
              <a:t>ئل</a:t>
            </a:r>
            <a:r>
              <a:rPr lang="ar-001" sz="1200">
                <a:latin typeface="Arial"/>
              </a:rPr>
              <a:t> الإبلاغ</a:t>
            </a:r>
          </a:p>
          <a:p>
            <a:pPr marL="285750" indent="-285750">
              <a:buFont typeface="Arial" panose="020B0604020202020204" pitchFamily="34" charset="0"/>
              <a:buChar char="•"/>
            </a:pPr>
            <a:r>
              <a:rPr lang="ar-001" sz="1200">
                <a:latin typeface="Arial"/>
              </a:rPr>
              <a:t>جمع المعلومات حول إجراءات الاستجابة المبكرة: يشمل ذلك المنصات الإلكترونية أو الورقية الحالية - مثل الأنظمة وقواعد البيانات والتقارير والأدوات - التي تُستخدم لجمع المعلومات حول إجراءات الاستجابة المبكرة</a:t>
            </a:r>
          </a:p>
          <a:p>
            <a:pPr marL="285750" indent="-285750">
              <a:buFont typeface="Arial" panose="020B0604020202020204" pitchFamily="34" charset="0"/>
              <a:buChar char="•"/>
            </a:pPr>
            <a:r>
              <a:rPr lang="ar-001" sz="1200">
                <a:latin typeface="Arial"/>
              </a:rPr>
              <a:t>جمع أصحاب المصلحة المختصين بالرصد والإبلاغ والاستجابة: مثل الاجتماعات التي تُستخدم لتنسيق وجمع أصحاب المصلحة</a:t>
            </a:r>
          </a:p>
          <a:p>
            <a:pPr marL="285750" indent="-285750">
              <a:buFont typeface="Arial" panose="020B0604020202020204" pitchFamily="34" charset="0"/>
              <a:buChar char="•"/>
            </a:pPr>
            <a:r>
              <a:rPr lang="ar-001" sz="1200">
                <a:latin typeface="Arial"/>
              </a:rPr>
              <a:t> التخطيط والتمويل والمناصرة: </a:t>
            </a:r>
            <a:r>
              <a:rPr lang="ar-001" sz="1800">
                <a:effectLst/>
                <a:latin typeface="Arial"/>
                <a:ea typeface="PublicSans-Thin"/>
                <a:cs typeface="Arial"/>
              </a:rPr>
              <a:t>يتضمن هذا الاجتماعات أو المنصات الأخرى القائمة للتخطيط والتمويل، مثل الخطط التشغيلية السنوية، والاستعراضات الشهرية، واجتماعات وضع الميزانية، أو </a:t>
            </a:r>
            <a:r>
              <a:rPr lang="ar-001" sz="1800">
                <a:effectLst/>
                <a:latin typeface="Arial"/>
                <a:ea typeface="Calibri"/>
                <a:cs typeface="Arial"/>
              </a:rPr>
              <a:t>خطط العمل الو</a:t>
            </a:r>
            <a:r>
              <a:rPr lang="ar-001" sz="1800">
                <a:effectLst/>
                <a:latin typeface="Arial"/>
                <a:ea typeface="PublicSans-Thin"/>
                <a:cs typeface="Arial"/>
              </a:rPr>
              <a:t>طنية</a:t>
            </a:r>
            <a:r>
              <a:rPr lang="ar-001" sz="1800">
                <a:effectLst/>
                <a:latin typeface="Arial"/>
                <a:ea typeface="Calibri"/>
                <a:cs typeface="Arial"/>
              </a:rPr>
              <a:t> للأمن الصحي</a:t>
            </a:r>
            <a:r>
              <a:rPr lang="ar-001" sz="1800">
                <a:effectLst/>
                <a:latin typeface="Arial"/>
                <a:ea typeface="PublicSans-Thin"/>
                <a:cs typeface="Arial"/>
              </a:rPr>
              <a:t> أو </a:t>
            </a:r>
            <a:r>
              <a:rPr lang="en-US" sz="1800">
                <a:effectLst/>
                <a:latin typeface="Arial"/>
                <a:ea typeface="PublicSans-Thin"/>
                <a:cs typeface="Arial"/>
              </a:rPr>
              <a:t>NAPHS</a:t>
            </a:r>
            <a:r>
              <a:rPr lang="ar-001" sz="1800">
                <a:effectLst/>
                <a:latin typeface="Arial"/>
                <a:ea typeface="PublicSans-Thin"/>
                <a:cs typeface="Arial"/>
              </a:rPr>
              <a:t>.</a:t>
            </a:r>
          </a:p>
          <a:p>
            <a:pPr marL="285750" indent="-285750">
              <a:buFont typeface="Arial" panose="020B0604020202020204" pitchFamily="34" charset="0"/>
              <a:buChar cha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ar-001" sz="1800">
                <a:effectLst/>
                <a:latin typeface="Arial"/>
                <a:ea typeface="Calibri"/>
                <a:cs typeface="Arial"/>
              </a:rPr>
              <a:t>من المرجح أن يكون هناك العديد من الأدوات والمنصات والاجتماعات والهياكل لكل فئة من هذه الفئات الخمس.</a:t>
            </a:r>
          </a:p>
          <a:p>
            <a:endParaRPr lang="en-US" dirty="0">
              <a:cs typeface="Arial"/>
            </a:endParaRPr>
          </a:p>
          <a:p>
            <a:r>
              <a:rPr lang="ar-001">
                <a:latin typeface="Arial"/>
                <a:cs typeface="Arial"/>
              </a:rPr>
              <a:t> [انقر]</a:t>
            </a:r>
          </a:p>
          <a:p>
            <a:endParaRPr lang="en-US" dirty="0">
              <a:cs typeface="Arial"/>
            </a:endParaRPr>
          </a:p>
          <a:p>
            <a:r>
              <a:rPr lang="ar-001">
                <a:latin typeface="Arial"/>
                <a:cs typeface="Arial"/>
              </a:rPr>
              <a:t>قد يكون لديك بالفعل أداة لهذا النوع من التحليل. إذا لم تكن لديك واحدة، فلدينا "أداة تحديد النظم القائمة" المتاحة على الموقع الإلكتروني لتحالف 7-1-7 التي يمكنك الاسترشاد بها خلال عملية التحديد.</a:t>
            </a:r>
          </a:p>
        </p:txBody>
      </p:sp>
      <p:sp>
        <p:nvSpPr>
          <p:cNvPr id="4" name="Slide Number Placeholder 3">
            <a:extLst>
              <a:ext uri="{FF2B5EF4-FFF2-40B4-BE49-F238E27FC236}">
                <a16:creationId xmlns:a16="http://schemas.microsoft.com/office/drawing/2014/main" id="{B4D7BA02-8F62-23CE-01E0-7188F7322205}"/>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008545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92C40-1011-CED6-6231-A78D18B2CD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5A6252-C85A-7E81-B69F-081A10B2A5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D69463-83FF-C35B-CC22-75539157BEE8}"/>
              </a:ext>
            </a:extLst>
          </p:cNvPr>
          <p:cNvSpPr>
            <a:spLocks noGrp="1"/>
          </p:cNvSpPr>
          <p:nvPr>
            <p:ph type="body" idx="1"/>
          </p:nvPr>
        </p:nvSpPr>
        <p:spPr/>
        <p:txBody>
          <a:bodyPr/>
          <a:lstStyle/>
          <a:p>
            <a:r>
              <a:rPr lang="ar-001" i="1">
                <a:latin typeface="Arial"/>
                <a:cs typeface="Arial"/>
              </a:rPr>
              <a:t>[ملاحظة للمنسق: هذا النشاط لتحديد النظم القائمة يعتمد على لوحة العرض وهو مشابه جدًا لنشاط تحديد أصحاب المصلحة. النشاط سريع جدًا: 10 دقائق لتبادل الأفكار والكتابة، تليها 5 دقائق تقوم خلالها المجموعات بجولة معرض للاطلاع على قوائم المجموعات الأخرى. لم يتم تخصيص وقت لنقاش ختامي، ولكن إذا كان ذلك مفيدًا بناءً على جمهورك وأهداف هذه الجلسة، ففكّر في تعديل جدول الأعمال لتمديد هذه الجلسة.]</a:t>
            </a:r>
          </a:p>
          <a:p>
            <a:endParaRPr lang="en-US" dirty="0"/>
          </a:p>
          <a:p>
            <a:r>
              <a:rPr lang="ar-001">
                <a:latin typeface="Arial"/>
                <a:cs typeface="Arial"/>
              </a:rPr>
              <a:t> سنقوم الآن بنشاط مشابه للنشاط الذي قمنا به من قبل لأصحاب المصلحة، ولكن هذا النشاط يركز على تحديد النظم القائمة في مجموعات صغيرة.</a:t>
            </a:r>
          </a:p>
          <a:p>
            <a:endParaRPr lang="en-US" dirty="0"/>
          </a:p>
          <a:p>
            <a:r>
              <a:rPr lang="ar-001" i="1">
                <a:latin typeface="Arial"/>
                <a:cs typeface="Arial"/>
              </a:rPr>
              <a:t> [ملاحظة للمنسق: قسّم المشاركين إلى مجموعات من 6-8 أفراد، مع تزويد كل مجموعة بلوحة عرض وأقلام تلوين.]</a:t>
            </a:r>
          </a:p>
        </p:txBody>
      </p:sp>
      <p:sp>
        <p:nvSpPr>
          <p:cNvPr id="4" name="Slide Number Placeholder 3">
            <a:extLst>
              <a:ext uri="{FF2B5EF4-FFF2-40B4-BE49-F238E27FC236}">
                <a16:creationId xmlns:a16="http://schemas.microsoft.com/office/drawing/2014/main" id="{802893BE-87D0-C2A1-A4DD-918B80E135AB}"/>
              </a:ext>
            </a:extLst>
          </p:cNvPr>
          <p:cNvSpPr>
            <a:spLocks noGrp="1"/>
          </p:cNvSpPr>
          <p:nvPr>
            <p:ph type="sldNum" sz="quarter" idx="5"/>
          </p:nvPr>
        </p:nvSpPr>
        <p:spPr/>
        <p:txBody>
          <a:bodyPr/>
          <a:lstStyle/>
          <a:p>
            <a:fld id="{A1E75C25-C22B-D14A-8C88-D3C1CFA09A77}" type="slidenum">
              <a:rPr lang="en-US" smtClean="0"/>
              <a:pPr/>
              <a:t>91</a:t>
            </a:fld>
            <a:endParaRPr lang="en-US"/>
          </a:p>
        </p:txBody>
      </p:sp>
    </p:spTree>
    <p:extLst>
      <p:ext uri="{BB962C8B-B14F-4D97-AF65-F5344CB8AC3E}">
        <p14:creationId xmlns:p14="http://schemas.microsoft.com/office/powerpoint/2010/main" val="246629358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3E23D-8749-E7A1-0FC8-6D785656BE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C89179-7192-445E-3607-293B204943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1A30CD-9F8D-FB9C-1ED9-939A308C2544}"/>
              </a:ext>
            </a:extLst>
          </p:cNvPr>
          <p:cNvSpPr>
            <a:spLocks noGrp="1"/>
          </p:cNvSpPr>
          <p:nvPr>
            <p:ph type="body" idx="1"/>
          </p:nvPr>
        </p:nvSpPr>
        <p:spPr/>
        <p:txBody>
          <a:bodyPr/>
          <a:lstStyle/>
          <a:p>
            <a:r>
              <a:rPr lang="ar-001">
                <a:latin typeface="Arial"/>
                <a:cs typeface="Arial"/>
              </a:rPr>
              <a:t>الآن وقد انضممتم إلى مجموعاتكم، فلنبدأ. ستقوم في مجموعتك بالتفكير في الأنظمة المستخدمة بالفعل والمتعلقة بتفشي الأمراض في مكان عملك التي قد تكون ذات صلة بغاية 7-1-7. على لوحة العرض الخاصة بك، اذكر بعض الأنظمة التي يمكنك التفكير فيها ضمن الفئات الخمس المدرجة هنا، وهي:</a:t>
            </a:r>
          </a:p>
          <a:p>
            <a:endParaRPr lang="en-US" dirty="0">
              <a:latin typeface="Calibri"/>
              <a:ea typeface="Calibri"/>
              <a:cs typeface="Calibri"/>
            </a:endParaRPr>
          </a:p>
          <a:p>
            <a:pPr marL="285750" indent="-285750">
              <a:buFont typeface="Arial" panose="020B0604020202020204" pitchFamily="34" charset="0"/>
              <a:buChar char="•"/>
            </a:pPr>
            <a:r>
              <a:rPr lang="ar-001" b="0">
                <a:latin typeface="Arial"/>
              </a:rPr>
              <a:t>رصد تفشي الأمراض</a:t>
            </a:r>
          </a:p>
          <a:p>
            <a:pPr marL="285750" lvl="0" indent="-285750">
              <a:buFont typeface="Arial" panose="020B0604020202020204" pitchFamily="34" charset="0"/>
              <a:buChar char="•"/>
            </a:pPr>
            <a:r>
              <a:rPr lang="ar-001" b="0">
                <a:latin typeface="Arial"/>
              </a:rPr>
              <a:t>إبلاغ أصحاب المصلحة بشأن تفشي الأمراض</a:t>
            </a:r>
          </a:p>
          <a:p>
            <a:pPr marL="285750" lvl="0" indent="-285750">
              <a:buFont typeface="Arial" panose="020B0604020202020204" pitchFamily="34" charset="0"/>
              <a:buChar char="•"/>
            </a:pPr>
            <a:r>
              <a:rPr lang="ar-001" b="0">
                <a:latin typeface="Arial"/>
              </a:rPr>
              <a:t>جمع المعلومات حول إجراءات الاستجابة المبكرة</a:t>
            </a:r>
          </a:p>
          <a:p>
            <a:pPr marL="285750" lvl="0" indent="-285750">
              <a:buFont typeface="Arial" panose="020B0604020202020204" pitchFamily="34" charset="0"/>
              <a:buChar char="•"/>
            </a:pPr>
            <a:r>
              <a:rPr lang="ar-001" b="0">
                <a:latin typeface="Arial"/>
              </a:rPr>
              <a:t>جمع أصحاب المصلحة في مجال الرصد والإبلاغ والاستجابة</a:t>
            </a:r>
          </a:p>
          <a:p>
            <a:pPr marL="285750" lvl="0" indent="-285750">
              <a:buFont typeface="Arial" panose="020B0604020202020204" pitchFamily="34" charset="0"/>
              <a:buChar char="•"/>
            </a:pPr>
            <a:r>
              <a:rPr lang="ar-001" b="0">
                <a:latin typeface="Arial"/>
              </a:rPr>
              <a:t>التخطيط والتمويل والمناصرة</a:t>
            </a:r>
          </a:p>
          <a:p>
            <a:endParaRPr lang="en-US" dirty="0">
              <a:latin typeface="Calibri"/>
              <a:cs typeface="Calibri"/>
            </a:endParaRPr>
          </a:p>
          <a:p>
            <a:r>
              <a:rPr lang="ar-001">
                <a:latin typeface="Arial"/>
                <a:cs typeface="Arial"/>
              </a:rPr>
              <a:t>عند التفكير في الأنظمة، تأكد من مراعاة الأنظمة في مختلف المستويات. على سبيل المثال، ما الوسائل المستخدمة لجمع البيانات على أرض الواقع؟ هل يتم ذلك على الورق؟ ما نوع النظام المستخدم لجمع البيانات في مختلف الولايات القضائية؟ بينما تُنشئون قوائمكم، ضعوا في اعتباركم تجاربكم الشخصية وأنشطة ورشة العمل لغاية 7-1-7.</a:t>
            </a:r>
          </a:p>
          <a:p>
            <a:endParaRPr lang="en-US" dirty="0">
              <a:latin typeface="Calibri"/>
              <a:ea typeface="Calibri"/>
              <a:cs typeface="Calibri"/>
            </a:endParaRPr>
          </a:p>
          <a:p>
            <a:r>
              <a:rPr lang="ar-001">
                <a:latin typeface="Arial"/>
                <a:cs typeface="Arial"/>
              </a:rPr>
              <a:t> لديكم 10 دقائق لتبادل الأفكار والكتابة، لذلك ينبغي العمل بسرعة. بعد ذلك، سيكون لديكم 5 دقائق للتجول والنظر إلى لوحات عرض المجموعات الأخرى لمعرفة الأنظمة التي توصلوا إليها.</a:t>
            </a:r>
          </a:p>
          <a:p>
            <a:endParaRPr lang="en-US" dirty="0"/>
          </a:p>
          <a:p>
            <a:r>
              <a:rPr lang="ar-001"/>
              <a:t> على الجانب الأيسر من هذه الشريحة، أدرجنا قائمة بأنواع الأنظمة المحتملة التي يجب أخذها في الاعتبار. هذه القائمة ليست شاملة!</a:t>
            </a:r>
          </a:p>
          <a:p>
            <a:endParaRPr lang="en-US" dirty="0"/>
          </a:p>
          <a:p>
            <a:r>
              <a:rPr lang="ar-001">
                <a:latin typeface="Arial"/>
                <a:cs typeface="Arial"/>
              </a:rPr>
              <a:t> فلنبدأ!</a:t>
            </a:r>
          </a:p>
          <a:p>
            <a:endParaRPr lang="en-US" dirty="0">
              <a:latin typeface="Calibri"/>
              <a:ea typeface="Calibri"/>
              <a:cs typeface="Calibri"/>
            </a:endParaRPr>
          </a:p>
          <a:p>
            <a:endParaRPr lang="en-US" dirty="0">
              <a:latin typeface="Calibri"/>
              <a:cs typeface="Calibri"/>
            </a:endParaRPr>
          </a:p>
        </p:txBody>
      </p:sp>
      <p:sp>
        <p:nvSpPr>
          <p:cNvPr id="4" name="Slide Number Placeholder 3">
            <a:extLst>
              <a:ext uri="{FF2B5EF4-FFF2-40B4-BE49-F238E27FC236}">
                <a16:creationId xmlns:a16="http://schemas.microsoft.com/office/drawing/2014/main" id="{CCCE8EE8-6A87-CD3F-F334-CB95380B2A37}"/>
              </a:ext>
            </a:extLst>
          </p:cNvPr>
          <p:cNvSpPr>
            <a:spLocks noGrp="1"/>
          </p:cNvSpPr>
          <p:nvPr>
            <p:ph type="sldNum" sz="quarter" idx="5"/>
          </p:nvPr>
        </p:nvSpPr>
        <p:spPr/>
        <p:txBody>
          <a:bodyPr/>
          <a:lstStyle/>
          <a:p>
            <a:fld id="{A1E75C25-C22B-D14A-8C88-D3C1CFA09A77}" type="slidenum">
              <a:rPr lang="en-US" smtClean="0"/>
              <a:pPr/>
              <a:t>92</a:t>
            </a:fld>
            <a:endParaRPr lang="en-US"/>
          </a:p>
        </p:txBody>
      </p:sp>
    </p:spTree>
    <p:extLst>
      <p:ext uri="{BB962C8B-B14F-4D97-AF65-F5344CB8AC3E}">
        <p14:creationId xmlns:p14="http://schemas.microsoft.com/office/powerpoint/2010/main" val="260771073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4CB4A-F692-EC20-A75A-26F9D24B7B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31257E-9F8D-EFF4-9B44-036A5C259D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742D00-9DB0-339C-1648-D236995A2EDA}"/>
              </a:ext>
            </a:extLst>
          </p:cNvPr>
          <p:cNvSpPr>
            <a:spLocks noGrp="1"/>
          </p:cNvSpPr>
          <p:nvPr>
            <p:ph type="body" idx="1"/>
          </p:nvPr>
        </p:nvSpPr>
        <p:spPr/>
        <p:txBody>
          <a:bodyPr/>
          <a:lstStyle/>
          <a:p>
            <a:r>
              <a:rPr lang="ar-001"/>
              <a:t>والآن دعونا نناقش إشراك أصحاب المصلحة عند اعتماد 7-1-7.</a:t>
            </a:r>
          </a:p>
          <a:p>
            <a:endParaRPr lang="en-US">
              <a:cs typeface="Arial"/>
            </a:endParaRP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5E894294-AF1E-7699-8D22-C1740567DE22}"/>
              </a:ext>
            </a:extLst>
          </p:cNvPr>
          <p:cNvSpPr>
            <a:spLocks noGrp="1"/>
          </p:cNvSpPr>
          <p:nvPr>
            <p:ph type="sldNum" sz="quarter" idx="5"/>
          </p:nvPr>
        </p:nvSpPr>
        <p:spPr/>
        <p:txBody>
          <a:bodyPr/>
          <a:lstStyle/>
          <a:p>
            <a:fld id="{A1E75C25-C22B-D14A-8C88-D3C1CFA09A77}" type="slidenum">
              <a:rPr lang="en-US" smtClean="0"/>
              <a:pPr/>
              <a:t>93</a:t>
            </a:fld>
            <a:endParaRPr lang="en-US"/>
          </a:p>
        </p:txBody>
      </p:sp>
    </p:spTree>
    <p:extLst>
      <p:ext uri="{BB962C8B-B14F-4D97-AF65-F5344CB8AC3E}">
        <p14:creationId xmlns:p14="http://schemas.microsoft.com/office/powerpoint/2010/main" val="154271228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CB7D3-99D6-6CD5-6449-F0B54BE6B8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C69D09-A787-2447-7F11-C9BD9C7813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B72F7F-1E57-27B2-CD9B-8E6C6BB9FF76}"/>
              </a:ext>
            </a:extLst>
          </p:cNvPr>
          <p:cNvSpPr>
            <a:spLocks noGrp="1"/>
          </p:cNvSpPr>
          <p:nvPr>
            <p:ph type="body" idx="1"/>
          </p:nvPr>
        </p:nvSpPr>
        <p:spPr/>
        <p:txBody>
          <a:bodyPr/>
          <a:lstStyle/>
          <a:p>
            <a:r>
              <a:rPr lang="ar-001">
                <a:effectLst/>
                <a:latin typeface="Helvetica Neue"/>
              </a:rPr>
              <a:t>يُعد إشراك أصحاب المصلحة أحد أهم أجزاء اعتماد 7-1-7، ويمكن أن يؤثر بشكل كبير على فعاليتها. ومن المفيد توعية مجموعة واسعة من أصحاب المصلحة، والبدء في هذه العملية في وقت مبكر جدًا من مرحلة الاعتماد.  </a:t>
            </a:r>
          </a:p>
          <a:p>
            <a:endParaRPr lang="en-US" dirty="0">
              <a:effectLst/>
              <a:latin typeface="Helvetica Neue" panose="02000503000000020004" pitchFamily="2" charset="0"/>
            </a:endParaRPr>
          </a:p>
          <a:p>
            <a:r>
              <a:rPr lang="ar-001">
                <a:effectLst/>
                <a:latin typeface="Helvetica Neue"/>
              </a:rPr>
              <a:t>إليكم بعض النصائح التي تعلمناها على طول الطريق من الدول التي اعتمدت نظام 7-1-7 وتستخدمه حاليًا.  </a:t>
            </a:r>
          </a:p>
          <a:p>
            <a:endParaRPr lang="en-US" dirty="0">
              <a:effectLst/>
              <a:latin typeface="Helvetica Neue" panose="02000503000000020004" pitchFamily="2"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[انقر]</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إشراك أصحاب المصلحة بشكل مقصود بناءً على التمرين الخاص بتحديد أصحاب المصلحة.كلما كانت قائمة أصحاب المصلحة أكثر شمولية، تمكنتم من التخطيط لإشراك أصحاب المصلحة بكفاءة وفعالية أكبر.</a:t>
            </a:r>
          </a:p>
          <a:p>
            <a:endParaRPr lang="en-US" dirty="0">
              <a:effectLst/>
              <a:latin typeface="Helvetica Neue" panose="02000503000000020004" pitchFamily="2" charset="0"/>
            </a:endParaRPr>
          </a:p>
          <a:p>
            <a:r>
              <a:rPr lang="ar-001">
                <a:effectLst/>
                <a:latin typeface="Helvetica Neue"/>
              </a:rPr>
              <a:t> [انقر]</a:t>
            </a:r>
          </a:p>
          <a:p>
            <a:endParaRPr lang="en-US" dirty="0">
              <a:effectLst/>
              <a:latin typeface="Helvetica Neue" panose="02000503000000020004" pitchFamily="2" charset="0"/>
            </a:endParaRPr>
          </a:p>
          <a:p>
            <a:r>
              <a:rPr lang="ar-001">
                <a:effectLst/>
                <a:latin typeface="Helvetica Neue"/>
              </a:rPr>
              <a:t>بعد ذلك، قم بتوجيه 7-1-7 بما يتوافق مع مصالحهم وواجباتهم. إذا كنت ستتحدث مع قسم إدارة المستشفى، فناقش كيفية تطبيق غاية 7-1-7 على العدوى المكتسبة داخل المستشفى.إذا كنت تتعامل مع شخص مهتم بالأمراض التي يمكن الوقاية منها باللقاحات، فركز على الدور الذي يمكن أن يلعبه نظام 7-1-7 في السيطرة على تفشي الأمراض التي يمكن الوقاية منها باللقاحات. وإذا كنت تتحدث مع رئيس برنامج </a:t>
            </a:r>
            <a:r>
              <a:rPr lang="en-US">
                <a:effectLst/>
                <a:latin typeface="Helvetica Neue"/>
              </a:rPr>
              <a:t>FETP</a:t>
            </a:r>
            <a:r>
              <a:rPr lang="ar-001">
                <a:effectLst/>
                <a:latin typeface="Helvetica Neue"/>
              </a:rPr>
              <a:t>، فناقش كيف يمكن لطلاب وخريجي </a:t>
            </a:r>
            <a:r>
              <a:rPr lang="en-US">
                <a:effectLst/>
                <a:latin typeface="Helvetica Neue"/>
              </a:rPr>
              <a:t>FETP</a:t>
            </a:r>
            <a:r>
              <a:rPr lang="ar-001">
                <a:effectLst/>
                <a:latin typeface="Helvetica Neue"/>
              </a:rPr>
              <a:t> أن يلعبوا دورًا مهمًا في جمع البيانات وتحديد العوائق. وهكذا دواليك.  </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[انقر]</a:t>
            </a:r>
          </a:p>
          <a:p>
            <a:endParaRPr lang="en-US" dirty="0">
              <a:effectLst/>
              <a:latin typeface="Helvetica Neue" panose="02000503000000020004" pitchFamily="2" charset="0"/>
            </a:endParaRPr>
          </a:p>
          <a:p>
            <a:r>
              <a:rPr lang="ar-001">
                <a:effectLst/>
                <a:latin typeface="Helvetica Neue"/>
              </a:rPr>
              <a:t> ثم حدد الأدوار والمسؤوليات. بعض أصحاب المصلحة قد لا يشاركون إلا عند حدوث تفشٍّ ذي صلة بهم، أو عند الحاجة إلى اتخاذ إجراء ذي صلة بمجال عملهم.أما الآخرون، فيمكن أن يشاركوا في معظم حالات تفشي الأمراض، ومن المهم تحديد دورهم بوضوح في 7-1-7.  </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[انقر]</a:t>
            </a:r>
          </a:p>
          <a:p>
            <a:endParaRPr lang="en-US" dirty="0">
              <a:effectLst/>
              <a:latin typeface="Helvetica Neue" panose="02000503000000020004" pitchFamily="2" charset="0"/>
            </a:endParaRPr>
          </a:p>
          <a:p>
            <a:r>
              <a:rPr lang="ar-001">
                <a:effectLst/>
                <a:latin typeface="Helvetica Neue"/>
              </a:rPr>
              <a:t>بعد ذلك، ضع خطة لكيفية وعدد مرات إشراك أصحاب المصلحة، واستند في ذلك على دورهم المتوقع في 7-1-7. حتى بالنسبة لأصحاب المصلحة غير المباشرين، من المفيد إطلاعهم بانتظام على نتائج 7-1-7 حتى يتمكنوا من الانضمام بسرعة عند الحاجة إلى مشاركتهم.وهنا تظهر أهمية التقرير التلخيصي الدوري لغاية 7-1-7، كما ورد في الخطوة الخامسة. ويمكن إرسال هذا التقرير إلى مجموعة واسعة من أصحاب المصلحة لإبقائهم على اطلاع، بما في ذلك أصحاب المصلحة غير المباشرين الذين ناقشناهم.</a:t>
            </a:r>
            <a:r>
              <a:rPr lang="ar-001">
                <a:effectLst/>
                <a:latin typeface="Helvetica Neue" panose="02000503000000020004" pitchFamily="2" charset="0"/>
              </a:rPr>
              <a:t> </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[انقر]</a:t>
            </a:r>
          </a:p>
          <a:p>
            <a:endParaRPr lang="en-US" dirty="0">
              <a:effectLst/>
              <a:latin typeface="Helvetica Neue" panose="02000503000000020004" pitchFamily="2" charset="0"/>
            </a:endParaRPr>
          </a:p>
          <a:p>
            <a:r>
              <a:rPr lang="ar-001">
                <a:effectLst/>
                <a:latin typeface="Helvetica Neue"/>
              </a:rPr>
              <a:t>وأخيرًا، قم بتحديث قائمة أصحاب المصلحة حسب الحاجة.قد تكتشف أصحاب مصلحة جدد، أو قد يتغير أصحاب المصلحة بمرور الوقت.  </a:t>
            </a:r>
            <a:br>
              <a:rPr lang="ar-001">
                <a:effectLst/>
                <a:latin typeface="Helvetica Neue" panose="02000503000000020004" pitchFamily="2" charset="0"/>
              </a:rPr>
            </a:br>
            <a:br>
              <a:rPr lang="ar-001">
                <a:effectLst/>
                <a:latin typeface="Helvetica Neue" panose="02000503000000020004" pitchFamily="2" charset="0"/>
              </a:rPr>
            </a:br>
            <a:br>
              <a:rPr lang="ar-001">
                <a:effectLst/>
                <a:latin typeface="Helvetica Neue" panose="02000503000000020004" pitchFamily="2" charset="0"/>
              </a:rPr>
            </a:br>
            <a:endParaRPr lang="ar-001">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FF160717-F026-E025-2BB4-F4735F655CD8}"/>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9235998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EE7D1-7420-C8E8-F308-B7034A5208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35C2E5-3C1B-35B6-2528-A8681D8849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614B85-18DE-A381-B461-0CD5C723E872}"/>
              </a:ext>
            </a:extLst>
          </p:cNvPr>
          <p:cNvSpPr>
            <a:spLocks noGrp="1"/>
          </p:cNvSpPr>
          <p:nvPr>
            <p:ph type="body" idx="1"/>
          </p:nvPr>
        </p:nvSpPr>
        <p:spPr/>
        <p:txBody>
          <a:bodyPr/>
          <a:lstStyle/>
          <a:p>
            <a:r>
              <a:rPr lang="ar-001">
                <a:effectLst/>
                <a:latin typeface="Helvetica Neue"/>
              </a:rPr>
              <a:t> لقد وجدنا أن استخدام مجموعة متنوعة من الأساليب لتوعية أصحاب المصلحة وإشراكهم في تنفيذ غاية 7-1-7 أمر مفيد.  </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[انقر]</a:t>
            </a:r>
          </a:p>
          <a:p>
            <a:endParaRPr lang="en-US" dirty="0">
              <a:effectLst/>
              <a:latin typeface="Helvetica Neue" panose="02000503000000020004" pitchFamily="2" charset="0"/>
            </a:endParaRPr>
          </a:p>
          <a:p>
            <a:r>
              <a:rPr lang="ar-001">
                <a:effectLst/>
                <a:latin typeface="Helvetica Neue"/>
              </a:rPr>
              <a:t>لقد أدرجنا هنا بعض الأمثلة على مشاركة أصحاب المصلحة في كمبوديا خلال مرحلة الاعتماد الأولي لغاية 7-1-7.  </a:t>
            </a:r>
          </a:p>
          <a:p>
            <a:endParaRPr lang="en-US" dirty="0">
              <a:effectLst/>
              <a:latin typeface="Helvetica Neue" panose="02000503000000020004" pitchFamily="2" charset="0"/>
            </a:endParaRPr>
          </a:p>
          <a:p>
            <a:r>
              <a:rPr lang="ar-001">
                <a:effectLst/>
                <a:latin typeface="Helvetica Neue"/>
              </a:rPr>
              <a:t>[انقر]</a:t>
            </a:r>
          </a:p>
          <a:p>
            <a:endParaRPr lang="en-US" dirty="0">
              <a:effectLst/>
              <a:latin typeface="Helvetica Neue" panose="02000503000000020004" pitchFamily="2" charset="0"/>
            </a:endParaRPr>
          </a:p>
          <a:p>
            <a:r>
              <a:rPr lang="ar-001">
                <a:effectLst/>
                <a:latin typeface="Helvetica Neue"/>
              </a:rPr>
              <a:t>عُقدت عدة اجتماعات فردية أتاحت إجراء محادثات متعمقة مع أصحاب المصلحة الرئيسيين، وجعلت من السهل توجيه المحادثة نحو ما هو أكثر أهمية وإثارة للاهتمام بشأن 7-1-7 بالنسبة لأصحاب المصلحة هؤلاء.وقد وجدنا مع مرور الوقت أن هذا النوع من الاجتماعات من بين أفضل الطرق لبناء العلاقات لتنفيذ 7-1-7. كما تتيح لك هذه الاجتماعات تخصيص الرسالة بما يتناسب مع الشخص الذي تقابله. على سبيل المثال، في كمبوديا عندما كنا نجتمع مع قيادة قسم إدارة المستشفى، قدمنا مثالاً من 7-1-7 في بيئة مستشفى لتوضيح كيف يمكن مدى فائدة 7-1-7 للعمل الذي يقوم به هو وزملاؤه.</a:t>
            </a:r>
            <a:r>
              <a:rPr lang="ar-001">
                <a:effectLst/>
                <a:latin typeface="Helvetica Neue" panose="02000503000000020004" pitchFamily="2" charset="0"/>
              </a:rPr>
              <a:t> </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[انقر]</a:t>
            </a:r>
          </a:p>
          <a:p>
            <a:endParaRPr lang="en-US" dirty="0">
              <a:effectLst/>
              <a:latin typeface="Helvetica Neue" panose="02000503000000020004" pitchFamily="2" charset="0"/>
            </a:endParaRPr>
          </a:p>
          <a:p>
            <a:r>
              <a:rPr lang="ar-001">
                <a:effectLst/>
                <a:latin typeface="Helvetica Neue"/>
              </a:rPr>
              <a:t>يُعدّ عقد اجتماعات فنية صغيرة لمناقشة تفاصيل اعتماد واستخدام 7-1-7، لا سيما مع أصحاب المصلحة الرئيسيين الذين سيؤدون أدوارًا مهمة في </a:t>
            </a:r>
            <a:r>
              <a:rPr lang="ar-001">
                <a:latin typeface="Helvetica Neue"/>
              </a:rPr>
              <a:t>الاستخدام الروتيني</a:t>
            </a:r>
            <a:r>
              <a:rPr lang="ar-001">
                <a:effectLst/>
                <a:latin typeface="Helvetica Neue"/>
              </a:rPr>
              <a:t> ،أمرًا مفيدًا أيضًا.  </a:t>
            </a:r>
          </a:p>
          <a:p>
            <a:br>
              <a:rPr lang="ar-001">
                <a:effectLst/>
                <a:latin typeface="Helvetica Neue" panose="02000503000000020004" pitchFamily="2" charset="0"/>
              </a:rPr>
            </a:br>
            <a:r>
              <a:rPr lang="ar-001">
                <a:effectLst/>
                <a:latin typeface="Helvetica Neue"/>
              </a:rPr>
              <a:t>[انقر]</a:t>
            </a:r>
            <a:br>
              <a:rPr lang="ar-001">
                <a:effectLst/>
                <a:latin typeface="Helvetica Neue" panose="02000503000000020004" pitchFamily="2" charset="0"/>
              </a:rPr>
            </a:br>
            <a:endParaRPr lang="ar-001">
              <a:effectLst/>
              <a:latin typeface="Helvetica Neue" panose="02000503000000020004" pitchFamily="2" charset="0"/>
            </a:endParaRPr>
          </a:p>
          <a:p>
            <a:r>
              <a:rPr lang="ar-001">
                <a:effectLst/>
                <a:latin typeface="Helvetica Neue"/>
              </a:rPr>
              <a:t>وأخيرًا، فإن الجمع بين مجموعة متنوعة من أصحاب المصلحة، من مختلف الإدارات الحكومية إلى الشركاء غير الحكوميين، هو وسيلة فعالة لجعل الكيانات المختلفة متفقة على نفس الرؤية حول ماهية 7-1-7 وكيف يمكن تطبيقها واستخدامها في أي بلد.  </a:t>
            </a:r>
          </a:p>
          <a:p>
            <a:endParaRPr lang="en-US" dirty="0">
              <a:effectLst/>
              <a:latin typeface="Helvetica Neue" panose="02000503000000020004" pitchFamily="2" charset="0"/>
            </a:endParaRPr>
          </a:p>
          <a:p>
            <a:r>
              <a:rPr lang="ar-001">
                <a:effectLst/>
                <a:latin typeface="Helvetica Neue"/>
              </a:rPr>
              <a:t>[انقر]</a:t>
            </a:r>
          </a:p>
          <a:p>
            <a:endParaRPr lang="en-US" dirty="0">
              <a:effectLst/>
              <a:latin typeface="Helvetica Neue" panose="02000503000000020004" pitchFamily="2" charset="0"/>
            </a:endParaRPr>
          </a:p>
          <a:p>
            <a:r>
              <a:rPr lang="ar-001">
                <a:effectLst/>
                <a:latin typeface="Helvetica Neue"/>
              </a:rPr>
              <a:t>عند اتخاذ قرار بشأن كيفية إشراك مختلف أصحاب المصلحة، يجب مراعاة القيمة مقابل الوقت والموارد اللازمة لكل مشاركة.</a:t>
            </a:r>
          </a:p>
          <a:p>
            <a:endParaRPr lang="en-US" dirty="0">
              <a:effectLst/>
              <a:latin typeface="Helvetica Neue" panose="02000503000000020004" pitchFamily="2" charset="0"/>
            </a:endParaRPr>
          </a:p>
          <a:p>
            <a:r>
              <a:rPr lang="ar-001">
                <a:effectLst/>
                <a:latin typeface="Helvetica Neue"/>
              </a:rPr>
              <a:t> [انقر]</a:t>
            </a:r>
          </a:p>
          <a:p>
            <a:endParaRPr lang="en-US" dirty="0">
              <a:effectLst/>
              <a:latin typeface="Helvetica Neue" panose="02000503000000020004" pitchFamily="2" charset="0"/>
            </a:endParaRPr>
          </a:p>
          <a:p>
            <a:r>
              <a:rPr lang="ar-001">
                <a:effectLst/>
                <a:latin typeface="Helvetica Neue"/>
              </a:rPr>
              <a:t>وجدت البلدان والولايات القضائية أن تمرين المحاكاة النظرية لغاية </a:t>
            </a:r>
            <a:r>
              <a:rPr lang="ar-001">
                <a:latin typeface="Helvetica Neue"/>
              </a:rPr>
              <a:t>7-1-7</a:t>
            </a:r>
            <a:r>
              <a:rPr lang="ar-001">
                <a:effectLst/>
                <a:latin typeface="Helvetica Neue"/>
              </a:rPr>
              <a:t> يُعد أداة ممتازة في ورش عمل أصحاب المصلحة لمساعدة المشاركين على فهم ماهية 7-1-7 بسرعة وبشكل عملي، حتى مع أصحاب المصلحة رفيعي المستوى.  </a:t>
            </a:r>
          </a:p>
          <a:p>
            <a:br>
              <a:rPr lang="ar-001">
                <a:effectLst/>
                <a:latin typeface="Helvetica Neue" panose="02000503000000020004" pitchFamily="2" charset="0"/>
              </a:rPr>
            </a:br>
            <a:endParaRPr lang="ar-001">
              <a:effectLst/>
              <a:latin typeface="Helvetica Neue" panose="02000503000000020004" pitchFamily="2" charset="0"/>
            </a:endParaRPr>
          </a:p>
          <a:p>
            <a:br>
              <a:rPr lang="ar-001">
                <a:effectLst/>
                <a:latin typeface="Helvetica Neue" panose="02000503000000020004" pitchFamily="2" charset="0"/>
              </a:rPr>
            </a:br>
            <a:endParaRPr lang="ar-001">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68453165-1A07-367D-B697-E9DB191669CD}"/>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650438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يُرجى إبقاء النقاش لمدة لا تزيد على 3 دقائق.]</a:t>
            </a:r>
          </a:p>
          <a:p>
            <a:endParaRPr lang="en-US" dirty="0"/>
          </a:p>
          <a:p>
            <a:r>
              <a:rPr lang="ar-001">
                <a:latin typeface="Arial"/>
                <a:cs typeface="Arial"/>
              </a:rPr>
              <a:t>دعونا نجري نقاشًا قصيرًا.</a:t>
            </a:r>
          </a:p>
          <a:p>
            <a:endParaRPr lang="en-US" dirty="0"/>
          </a:p>
          <a:p>
            <a:r>
              <a:rPr lang="ar-001"/>
              <a:t> ما بعض الطرق الأخرى التي يمكنكم من خلالها إشراك أصحاب المصلحة للحصول على دعمهم لغاية 7-1-7؟</a:t>
            </a:r>
          </a:p>
          <a:p>
            <a:pPr>
              <a:lnSpc>
                <a:spcPct val="100000"/>
              </a:lnSpc>
              <a:spcBef>
                <a:spcPts val="0"/>
              </a:spcBef>
            </a:pPr>
            <a:endParaRPr lang="en-US" dirty="0">
              <a:cs typeface="Arial"/>
            </a:endParaRPr>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351128834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5B7AD-82E5-CAB9-0EDE-A1E5060C76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43BF8B-33F8-F8D9-01B3-C3E57059A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7FBB9C-2774-CDF6-07DF-ED853778FD28}"/>
              </a:ext>
            </a:extLst>
          </p:cNvPr>
          <p:cNvSpPr>
            <a:spLocks noGrp="1"/>
          </p:cNvSpPr>
          <p:nvPr>
            <p:ph type="body" idx="1"/>
          </p:nvPr>
        </p:nvSpPr>
        <p:spPr/>
        <p:txBody>
          <a:bodyPr/>
          <a:lstStyle/>
          <a:p>
            <a:r>
              <a:rPr lang="ar-001"/>
              <a:t> أحد أهم عناصر اعتماد 7-1-7 هو دمجها في مسار العمل. وهي عملية قد تستغرق وقتًا لإكمالها، ومن المرجح أن يحدث دمج جزئي مع بدء استخدام 7-1-7 بشكل روتيني في البلد أو الولاية القضائية. لكن بدء الدمج في مسار العمل هو جزء بالغ الأهمية عند البدء في اعتماد 7-1-7.</a:t>
            </a:r>
          </a:p>
          <a:p>
            <a:endParaRPr lang="en-US"/>
          </a:p>
          <a:p>
            <a:r>
              <a:rPr lang="ar-001">
                <a:latin typeface="Arial"/>
                <a:cs typeface="Arial"/>
              </a:rPr>
              <a:t> سنتحدث عن هذا هنا، بما في ذلك الحاجة إلى فهم العمليات والأدوات الموجودة بالفعل - والتأكد من دمج 7-1-7 فيها - لزيادة احتمالية أن تصبح 7-1-7 جزءًا روتينيًا من النظام الصحي. وهذا بدوره يزيد من احتمالية الاستدامة.  </a:t>
            </a:r>
          </a:p>
          <a:p>
            <a:endParaRPr lang="en-US">
              <a:cs typeface="Arial"/>
            </a:endParaRPr>
          </a:p>
          <a:p>
            <a:endParaRPr lang="en-US">
              <a:cs typeface="Arial"/>
            </a:endParaRP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160F92D5-8DFF-A916-4D89-B2EC4DD75BD3}"/>
              </a:ext>
            </a:extLst>
          </p:cNvPr>
          <p:cNvSpPr>
            <a:spLocks noGrp="1"/>
          </p:cNvSpPr>
          <p:nvPr>
            <p:ph type="sldNum" sz="quarter" idx="5"/>
          </p:nvPr>
        </p:nvSpPr>
        <p:spPr/>
        <p:txBody>
          <a:bodyPr/>
          <a:lstStyle/>
          <a:p>
            <a:fld id="{A1E75C25-C22B-D14A-8C88-D3C1CFA09A77}" type="slidenum">
              <a:rPr lang="en-US" smtClean="0"/>
              <a:pPr/>
              <a:t>97</a:t>
            </a:fld>
            <a:endParaRPr lang="en-US"/>
          </a:p>
        </p:txBody>
      </p:sp>
    </p:spTree>
    <p:extLst>
      <p:ext uri="{BB962C8B-B14F-4D97-AF65-F5344CB8AC3E}">
        <p14:creationId xmlns:p14="http://schemas.microsoft.com/office/powerpoint/2010/main" val="364061637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A7191-4ED1-28C6-DF68-6E83C23BA7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D8131C-FCE7-A3E3-4514-BB977C1C69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B9DE42-91F2-0A55-7911-136F3C5E8B06}"/>
              </a:ext>
            </a:extLst>
          </p:cNvPr>
          <p:cNvSpPr>
            <a:spLocks noGrp="1"/>
          </p:cNvSpPr>
          <p:nvPr>
            <p:ph type="body" idx="1"/>
          </p:nvPr>
        </p:nvSpPr>
        <p:spPr/>
        <p:txBody>
          <a:bodyPr/>
          <a:lstStyle/>
          <a:p>
            <a:r>
              <a:rPr lang="ar-001">
                <a:latin typeface="Arial"/>
                <a:cs typeface="Arial"/>
              </a:rPr>
              <a:t> لقد اخترنا 7 مجالات يجب التفكير فيها عند التخطيط لدمج 7-1-7 في مسار العمل الحالي والروتيني. وفي هذه الجلسة، سنناقش هذه الجوانب على مستوى عام، مع التركيز على ما وجدته البلدان والولايات القضائية مفيدًا عند النظر في هذه المجالات المتعلقة بدمج غاية 7-1-7 في مسار العمل. تتوفر إرشادات أكثر تفصيلاً حول هذه الأمور في مجموعة الأدوات الرقمية على الموقع الإلكتروني لتحالف 7-1-7.</a:t>
            </a:r>
          </a:p>
          <a:p>
            <a:endParaRPr lang="en-US" dirty="0">
              <a:cs typeface="Arial" panose="020B0604020202020204" pitchFamily="34" charset="0"/>
            </a:endParaRPr>
          </a:p>
          <a:p>
            <a:r>
              <a:rPr lang="ar-001">
                <a:latin typeface="Arial"/>
                <a:cs typeface="Arial"/>
              </a:rPr>
              <a:t> [انقر]</a:t>
            </a:r>
          </a:p>
          <a:p>
            <a:endParaRPr lang="en-US" dirty="0">
              <a:cs typeface="Arial" panose="020B0604020202020204" pitchFamily="34" charset="0"/>
            </a:endParaRPr>
          </a:p>
          <a:p>
            <a:r>
              <a:rPr lang="ar-001">
                <a:latin typeface="Arial"/>
                <a:cs typeface="Arial"/>
              </a:rPr>
              <a:t>المجالات السبعة للدمج في مسار العمل التي سأتطرق إليها هي:</a:t>
            </a:r>
          </a:p>
          <a:p>
            <a:pPr marL="628650" lvl="1" indent="-171450">
              <a:buFont typeface="Arial,Sans-Serif" panose="020B0604020202020204" pitchFamily="34" charset="0"/>
              <a:buChar char="•"/>
            </a:pPr>
            <a:r>
              <a:rPr lang="ar-001">
                <a:solidFill>
                  <a:srgbClr val="29373D"/>
                </a:solidFill>
              </a:rPr>
              <a:t> جمع البيانات</a:t>
            </a:r>
          </a:p>
          <a:p>
            <a:pPr marL="628650" lvl="1" indent="-171450">
              <a:spcBef>
                <a:spcPts val="527"/>
              </a:spcBef>
              <a:buFont typeface="Arial,Sans-Serif" panose="020B0604020202020204" pitchFamily="34" charset="0"/>
              <a:buChar char="•"/>
            </a:pPr>
            <a:r>
              <a:rPr lang="ar-001">
                <a:solidFill>
                  <a:srgbClr val="29373D"/>
                </a:solidFill>
              </a:rPr>
              <a:t>التحقق من البيانات وتوحيدها</a:t>
            </a:r>
          </a:p>
          <a:p>
            <a:pPr marL="628650" lvl="1" indent="-171450">
              <a:spcBef>
                <a:spcPts val="527"/>
              </a:spcBef>
              <a:buFont typeface="Arial,Sans-Serif" panose="020B0604020202020204" pitchFamily="34" charset="0"/>
              <a:buChar char="•"/>
            </a:pPr>
            <a:r>
              <a:rPr lang="ar-001">
                <a:solidFill>
                  <a:srgbClr val="29373D"/>
                </a:solidFill>
              </a:rPr>
              <a:t> إجتماعات أصحاب المصلحة</a:t>
            </a:r>
          </a:p>
          <a:p>
            <a:pPr marL="628650" lvl="1" indent="-171450">
              <a:spcBef>
                <a:spcPts val="527"/>
              </a:spcBef>
              <a:buFont typeface="Arial,Sans-Serif" panose="020B0604020202020204" pitchFamily="34" charset="0"/>
              <a:buChar char="•"/>
            </a:pPr>
            <a:r>
              <a:rPr lang="ar-001">
                <a:solidFill>
                  <a:srgbClr val="29373D"/>
                </a:solidFill>
              </a:rPr>
              <a:t>متابعة التقدم</a:t>
            </a:r>
          </a:p>
          <a:p>
            <a:pPr marL="628650" lvl="1" indent="-171450">
              <a:spcBef>
                <a:spcPts val="527"/>
              </a:spcBef>
              <a:buFont typeface="Arial,Sans-Serif" panose="020B0604020202020204" pitchFamily="34" charset="0"/>
              <a:buChar char="•"/>
            </a:pPr>
            <a:r>
              <a:rPr lang="ar-001">
                <a:solidFill>
                  <a:srgbClr val="29373D"/>
                </a:solidFill>
              </a:rPr>
              <a:t>تلخيص النتائج</a:t>
            </a:r>
          </a:p>
          <a:p>
            <a:pPr marL="628650" lvl="1" indent="-171450">
              <a:spcBef>
                <a:spcPts val="527"/>
              </a:spcBef>
              <a:buFont typeface="Arial,Sans-Serif" panose="020B0604020202020204" pitchFamily="34" charset="0"/>
              <a:buChar char="•"/>
            </a:pPr>
            <a:r>
              <a:rPr lang="ar-001">
                <a:solidFill>
                  <a:srgbClr val="29373D"/>
                </a:solidFill>
              </a:rPr>
              <a:t>توجيه التقييمات والأدوات الأخرى</a:t>
            </a:r>
          </a:p>
          <a:p>
            <a:pPr marL="628650" lvl="1" indent="-171450">
              <a:spcBef>
                <a:spcPts val="527"/>
              </a:spcBef>
              <a:buFont typeface="Arial,Sans-Serif" panose="020B0604020202020204" pitchFamily="34" charset="0"/>
              <a:buChar char="•"/>
            </a:pPr>
            <a:r>
              <a:rPr lang="ar-001">
                <a:solidFill>
                  <a:srgbClr val="29373D"/>
                </a:solidFill>
                <a:latin typeface="Arial"/>
                <a:cs typeface="Arial"/>
              </a:rPr>
              <a:t> التخطيط والتمويل والمناصرة</a:t>
            </a:r>
          </a:p>
          <a:p>
            <a:endParaRPr lang="en-US" dirty="0">
              <a:cs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تذكر أن تحديد الأنظمة الحالية يمكن أن يكون دليلاً مفيدًا لهذا الغرض، إذ يُفترض أن تكون المنصات والأدوات والاجتماعات والهياكل ذات الصلة قد تحددت بالفعل من خلال تلك العملية. </a:t>
            </a:r>
            <a:br>
              <a:rPr lang="ar-001">
                <a:effectLst/>
                <a:latin typeface="Helvetica Neue" panose="02000503000000020004" pitchFamily="2" charset="0"/>
              </a:rPr>
            </a:br>
            <a:endParaRPr lang="ar-001">
              <a:effectLst/>
              <a:latin typeface="Helvetica Neue" panose="02000503000000020004" pitchFamily="2"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BADF644E-DD78-A61E-8D5A-C375DA921B81}"/>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896055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49340-2355-DD57-6EA4-D0EFE7AAFE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B4A2A8-6866-BD11-7B89-34E34A2647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0F63E9-8310-BC5E-0A0B-06BD2F409A07}"/>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سيختلف دمج غاية 7-1-7 في مسار العمل في كلٍ من هذه المجالات السبعة، لكن من المفيد أولاً التفكير في بعض الأسئلة الأساسية المتعلقة بالعمليات.</a:t>
            </a:r>
            <a:r>
              <a:rPr lang="ar-001" b="0">
                <a:latin typeface="Arial"/>
                <a:cs typeface="Arial"/>
              </a:rPr>
              <a:t> ترتبط العمليات بجميع هذه المجالات، بدءًا من جمع البيانات ووصولاً إلى التخطيط الوطني، ولهذا السبب ترى أن جميع الدوائر باللون الأخضر هنا.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001"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b="0">
                <a:latin typeface="Arial"/>
                <a:cs typeface="Arial"/>
              </a:rPr>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b="0">
                <a:latin typeface="Arial"/>
                <a:cs typeface="Arial"/>
              </a:rPr>
              <a:t>إذن، ما المقصود بالعمليات؟ هنا، أركز بشكل كبير على هذه الأسئلة الثلاثة:</a:t>
            </a:r>
          </a:p>
          <a:p>
            <a:pPr marL="171450" indent="-171450">
              <a:buFont typeface="Arial" panose="020B0604020202020204" pitchFamily="34" charset="0"/>
              <a:buChar char="•"/>
            </a:pPr>
            <a:r>
              <a:rPr lang="ar-001">
                <a:latin typeface="Arial"/>
                <a:cs typeface="Arial"/>
              </a:rPr>
              <a:t> ما الذي يجب القيام به؟</a:t>
            </a:r>
          </a:p>
          <a:p>
            <a:pPr marL="171450" indent="-171450">
              <a:buFont typeface="Arial" panose="020B0604020202020204" pitchFamily="34" charset="0"/>
              <a:buChar char="•"/>
            </a:pPr>
            <a:r>
              <a:rPr lang="ar-001">
                <a:latin typeface="Arial"/>
                <a:cs typeface="Arial"/>
              </a:rPr>
              <a:t>من المسؤول المكلف بذلك؟</a:t>
            </a:r>
          </a:p>
          <a:p>
            <a:pPr marL="171450" indent="-171450">
              <a:buFont typeface="Arial" panose="020B0604020202020204" pitchFamily="34" charset="0"/>
              <a:buChar char="•"/>
            </a:pPr>
            <a:r>
              <a:rPr lang="ar-001">
                <a:latin typeface="Arial"/>
                <a:cs typeface="Arial"/>
              </a:rPr>
              <a:t>ما الدعم الذي يلزمه للقيام به؟</a:t>
            </a:r>
          </a:p>
          <a:p>
            <a:pPr marL="171450" indent="-171450">
              <a:buFont typeface="Arial" panose="020B0604020202020204" pitchFamily="34" charset="0"/>
              <a:buChar char="•"/>
            </a:pPr>
            <a:endParaRPr lang="en-US" b="1" dirty="0"/>
          </a:p>
          <a:p>
            <a:pPr marL="0" indent="0">
              <a:buFont typeface="Arial" panose="020B0604020202020204" pitchFamily="34" charset="0"/>
              <a:buNone/>
            </a:pPr>
            <a:endParaRPr lang="en-US" b="0" dirty="0">
              <a:cs typeface="Arial" panose="020B0604020202020204" pitchFamily="34" charset="0"/>
            </a:endParaRPr>
          </a:p>
          <a:p>
            <a:pPr marL="0" indent="0">
              <a:buFont typeface="Arial" panose="020B0604020202020204" pitchFamily="34" charset="0"/>
              <a:buNone/>
            </a:pPr>
            <a:r>
              <a:rPr lang="ar-001" b="0">
                <a:latin typeface="Arial"/>
                <a:cs typeface="Arial"/>
              </a:rPr>
              <a:t>لن أكون شاملاً هنا، وكما ذُكر، تتوفر إرشادات أكثر تفصيلاً في </a:t>
            </a:r>
            <a:r>
              <a:rPr lang="ar-001">
                <a:latin typeface="Arial"/>
                <a:cs typeface="Arial"/>
              </a:rPr>
              <a:t>الأدوات الرقمية</a:t>
            </a:r>
            <a:r>
              <a:rPr lang="ar-001" b="0">
                <a:latin typeface="Arial"/>
                <a:cs typeface="Arial"/>
              </a:rPr>
              <a:t>على الموقع الإلكتروني لتحالف </a:t>
            </a:r>
            <a:r>
              <a:rPr lang="ar-001">
                <a:latin typeface="Arial"/>
                <a:cs typeface="Arial"/>
              </a:rPr>
              <a:t>7-1-7</a:t>
            </a:r>
            <a:r>
              <a:rPr lang="ar-001" b="0">
                <a:latin typeface="Arial"/>
                <a:cs typeface="Arial"/>
              </a:rPr>
              <a:t>. ولكن دعونا هنا نستعرض كلاً من هذه العمليات مع بعض الأمثلة على أنواع العمليات التي قد يكون من المفيد التفكير فيها. </a:t>
            </a:r>
          </a:p>
          <a:p>
            <a:pPr marL="0" indent="0">
              <a:buFont typeface="Arial" panose="020B0604020202020204" pitchFamily="34" charset="0"/>
              <a:buNone/>
            </a:pPr>
            <a:endParaRPr lang="en-US" b="0" dirty="0">
              <a:cs typeface="Arial" panose="020B0604020202020204" pitchFamily="34" charset="0"/>
            </a:endParaRPr>
          </a:p>
          <a:p>
            <a:pPr marL="0" indent="0">
              <a:buFont typeface="Arial" panose="020B0604020202020204" pitchFamily="34" charset="0"/>
              <a:buNone/>
            </a:pPr>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0EF30B6-8F69-2FD3-B94C-C3E2FD78FEBE}"/>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90143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6FE3F01-4C2F-D87A-4D21-D9CD60E518CB}"/>
              </a:ext>
            </a:extLst>
          </p:cNvPr>
          <p:cNvGrpSpPr/>
          <p:nvPr userDrawn="1"/>
        </p:nvGrpSpPr>
        <p:grpSpPr>
          <a:xfrm flipH="1">
            <a:off x="0" y="162"/>
            <a:ext cx="12192000" cy="6874184"/>
            <a:chOff x="0" y="162"/>
            <a:chExt cx="12192000" cy="6874184"/>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gr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2079964" y="2271322"/>
            <a:ext cx="9166225" cy="1887026"/>
          </a:xfrm>
        </p:spPr>
        <p:txBody>
          <a:bodyPr>
            <a:normAutofit/>
          </a:bodyPr>
          <a:lstStyle>
            <a:lvl1pPr marL="0" indent="0">
              <a:buNone/>
              <a:defRPr sz="4800" b="1">
                <a:solidFill>
                  <a:srgbClr val="3BB042"/>
                </a:solidFill>
              </a:defRPr>
            </a:lvl1pPr>
          </a:lstStyle>
          <a:p>
            <a:pPr lvl="0"/>
            <a:r>
              <a:rPr lang="en-US" dirty="0"/>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2102189"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2102189"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295954"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8248163" y="995363"/>
            <a:ext cx="3467083" cy="2282808"/>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673026"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8248163"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673026"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295954"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dirty="0"/>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r">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r">
              <a:spcBef>
                <a:spcPts val="320"/>
              </a:spcBef>
              <a:spcAft>
                <a:spcPts val="0"/>
              </a:spcAft>
              <a:buClr>
                <a:srgbClr val="7F7F7F"/>
              </a:buClr>
              <a:buSzPts val="1600"/>
              <a:buFont typeface="Quattrocento Sans"/>
              <a:buNone/>
              <a:defRPr sz="1600"/>
            </a:lvl1pPr>
            <a:lvl2pPr marL="914400" lvl="1" indent="-228600" algn="r">
              <a:spcBef>
                <a:spcPts val="320"/>
              </a:spcBef>
              <a:spcAft>
                <a:spcPts val="0"/>
              </a:spcAft>
              <a:buClr>
                <a:srgbClr val="7F7F7F"/>
              </a:buClr>
              <a:buSzPts val="1600"/>
              <a:buFont typeface="Quattrocento Sans"/>
              <a:buNone/>
              <a:defRPr sz="1600"/>
            </a:lvl2pPr>
            <a:lvl3pPr marL="1371600" lvl="2" indent="-228600" algn="r">
              <a:spcBef>
                <a:spcPts val="320"/>
              </a:spcBef>
              <a:spcAft>
                <a:spcPts val="0"/>
              </a:spcAft>
              <a:buClr>
                <a:srgbClr val="7F7F7F"/>
              </a:buClr>
              <a:buSzPts val="1600"/>
              <a:buFont typeface="Quattrocento Sans"/>
              <a:buNone/>
              <a:defRPr sz="1600"/>
            </a:lvl3pPr>
            <a:lvl4pPr marL="1828800" lvl="3" indent="-228600" algn="r">
              <a:spcBef>
                <a:spcPts val="320"/>
              </a:spcBef>
              <a:spcAft>
                <a:spcPts val="0"/>
              </a:spcAft>
              <a:buClr>
                <a:srgbClr val="7F7F7F"/>
              </a:buClr>
              <a:buSzPts val="1600"/>
              <a:buFont typeface="Quattrocento Sans"/>
              <a:buNone/>
              <a:defRPr sz="1600"/>
            </a:lvl4pPr>
            <a:lvl5pPr marL="2286000" lvl="4" indent="-228600" algn="r">
              <a:spcBef>
                <a:spcPts val="320"/>
              </a:spcBef>
              <a:spcAft>
                <a:spcPts val="0"/>
              </a:spcAft>
              <a:buClr>
                <a:srgbClr val="7F7F7F"/>
              </a:buClr>
              <a:buSzPts val="1600"/>
              <a:buFont typeface="Quattrocento Sans"/>
              <a:buNone/>
              <a:defRPr sz="1600"/>
            </a:lvl5pPr>
            <a:lvl6pPr marL="2743200" lvl="5" indent="-342900" algn="r">
              <a:spcBef>
                <a:spcPts val="360"/>
              </a:spcBef>
              <a:spcAft>
                <a:spcPts val="0"/>
              </a:spcAft>
              <a:buClr>
                <a:schemeClr val="dk1"/>
              </a:buClr>
              <a:buSzPts val="1800"/>
              <a:buChar char="•"/>
              <a:defRPr/>
            </a:lvl6pPr>
            <a:lvl7pPr marL="3200400" lvl="6" indent="-342900" algn="r">
              <a:spcBef>
                <a:spcPts val="360"/>
              </a:spcBef>
              <a:spcAft>
                <a:spcPts val="0"/>
              </a:spcAft>
              <a:buClr>
                <a:schemeClr val="dk1"/>
              </a:buClr>
              <a:buSzPts val="1800"/>
              <a:buChar char="•"/>
              <a:defRPr/>
            </a:lvl7pPr>
            <a:lvl8pPr marL="3657600" lvl="7" indent="-342900" algn="r">
              <a:spcBef>
                <a:spcPts val="360"/>
              </a:spcBef>
              <a:spcAft>
                <a:spcPts val="0"/>
              </a:spcAft>
              <a:buClr>
                <a:schemeClr val="dk1"/>
              </a:buClr>
              <a:buSzPts val="1800"/>
              <a:buChar char="•"/>
              <a:defRPr/>
            </a:lvl8pPr>
            <a:lvl9pPr marL="4114800" lvl="8" indent="-342900" algn="r">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7/15/26</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74179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16200000" flipH="1">
            <a:off x="4256484"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1701860" y="1909720"/>
            <a:ext cx="9703980" cy="2148666"/>
          </a:xfrm>
        </p:spPr>
        <p:txBody>
          <a:bodyPr anchor="b"/>
          <a:lstStyle>
            <a:lvl1pPr>
              <a:defRPr sz="6000"/>
            </a:lvl1pPr>
          </a:lstStyle>
          <a:p>
            <a:r>
              <a:rPr lang="en-US" dirty="0"/>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170186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grpSp>
        <p:nvGrpSpPr>
          <p:cNvPr id="8" name="Group 7">
            <a:extLst>
              <a:ext uri="{FF2B5EF4-FFF2-40B4-BE49-F238E27FC236}">
                <a16:creationId xmlns:a16="http://schemas.microsoft.com/office/drawing/2014/main" id="{7DC72BD2-2CAE-E6CC-49C6-A3AEFC7518C6}"/>
              </a:ext>
            </a:extLst>
          </p:cNvPr>
          <p:cNvGrpSpPr/>
          <p:nvPr userDrawn="1"/>
        </p:nvGrpSpPr>
        <p:grpSpPr>
          <a:xfrm flipH="1">
            <a:off x="0" y="5548387"/>
            <a:ext cx="12192000" cy="873775"/>
            <a:chOff x="0" y="5548387"/>
            <a:chExt cx="12192000" cy="873775"/>
          </a:xfrm>
        </p:grpSpPr>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grpSp>
    </p:spTree>
    <p:extLst>
      <p:ext uri="{BB962C8B-B14F-4D97-AF65-F5344CB8AC3E}">
        <p14:creationId xmlns:p14="http://schemas.microsoft.com/office/powerpoint/2010/main" val="121768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84876"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4051" r:id="rId24"/>
  </p:sldLayoutIdLst>
  <p:txStyles>
    <p:title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notesSlide" Target="../notesSlides/notesSlide100.xml"/><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notesSlide" Target="../notesSlides/notesSlide101.xml"/><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notesSlide" Target="../notesSlides/notesSlide102.xml"/><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notesSlide" Target="../notesSlides/notesSlide103.xml"/><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notesSlide" Target="../notesSlides/notesSlide105.xml"/><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notesSlide" Target="../notesSlides/notesSlide106.xml"/><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3" Type="http://schemas.openxmlformats.org/officeDocument/2006/relationships/image" Target="../media/image80.svg"/><Relationship Id="rId2" Type="http://schemas.openxmlformats.org/officeDocument/2006/relationships/notesSlide" Target="../notesSlides/notesSlide107.xml"/><Relationship Id="rId1" Type="http://schemas.openxmlformats.org/officeDocument/2006/relationships/slideLayout" Target="../slideLayouts/slideLayout16.xml"/><Relationship Id="rId4" Type="http://schemas.openxmlformats.org/officeDocument/2006/relationships/image" Target="../media/image60.svg"/></Relationships>
</file>

<file path=ppt/slides/_rels/slide10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08.xml"/><Relationship Id="rId1" Type="http://schemas.openxmlformats.org/officeDocument/2006/relationships/slideLayout" Target="../slideLayouts/slideLayout16.xml"/><Relationship Id="rId6" Type="http://schemas.openxmlformats.org/officeDocument/2006/relationships/image" Target="../media/image60.svg"/><Relationship Id="rId5" Type="http://schemas.openxmlformats.org/officeDocument/2006/relationships/image" Target="../media/image65.png"/><Relationship Id="rId4" Type="http://schemas.openxmlformats.org/officeDocument/2006/relationships/image" Target="../media/image64.png"/></Relationships>
</file>

<file path=ppt/slides/_rels/slide10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0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notesSlide" Target="../notesSlides/notesSlide112.xml"/><Relationship Id="rId1" Type="http://schemas.openxmlformats.org/officeDocument/2006/relationships/slideLayout" Target="../slideLayouts/slideLayout1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6.svg"/><Relationship Id="rId7" Type="http://schemas.openxmlformats.org/officeDocument/2006/relationships/image" Target="../media/image61.svg"/><Relationship Id="rId2" Type="http://schemas.openxmlformats.org/officeDocument/2006/relationships/notesSlide" Target="../notesSlides/notesSlide114.xml"/><Relationship Id="rId1" Type="http://schemas.openxmlformats.org/officeDocument/2006/relationships/slideLayout" Target="../slideLayouts/slideLayout15.xml"/><Relationship Id="rId6" Type="http://schemas.openxmlformats.org/officeDocument/2006/relationships/image" Target="../media/image60.svg"/><Relationship Id="rId5" Type="http://schemas.openxmlformats.org/officeDocument/2006/relationships/image" Target="../media/image59.svg"/><Relationship Id="rId4" Type="http://schemas.openxmlformats.org/officeDocument/2006/relationships/image" Target="../media/image23.svg"/></Relationships>
</file>

<file path=ppt/slides/_rels/slide115.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notesSlide" Target="../notesSlides/notesSlide115.xml"/><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16.xml"/><Relationship Id="rId1" Type="http://schemas.openxmlformats.org/officeDocument/2006/relationships/slideLayout" Target="../slideLayouts/slideLayout16.xml"/><Relationship Id="rId6" Type="http://schemas.openxmlformats.org/officeDocument/2006/relationships/image" Target="../media/image61.svg"/><Relationship Id="rId5" Type="http://schemas.openxmlformats.org/officeDocument/2006/relationships/image" Target="../media/image83.png"/><Relationship Id="rId4" Type="http://schemas.openxmlformats.org/officeDocument/2006/relationships/image" Target="../media/image82.png"/></Relationships>
</file>

<file path=ppt/slides/_rels/slide117.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notesSlide" Target="../notesSlides/notesSlide117.xml"/><Relationship Id="rId1" Type="http://schemas.openxmlformats.org/officeDocument/2006/relationships/slideLayout" Target="../slideLayouts/slideLayout16.xml"/></Relationships>
</file>

<file path=ppt/slides/_rels/slide118.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notesSlide" Target="../notesSlides/notesSlide118.xml"/><Relationship Id="rId1" Type="http://schemas.openxmlformats.org/officeDocument/2006/relationships/slideLayout" Target="../slideLayouts/slideLayout16.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119.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6.svg"/><Relationship Id="rId7" Type="http://schemas.openxmlformats.org/officeDocument/2006/relationships/image" Target="../media/image61.svg"/><Relationship Id="rId2" Type="http://schemas.openxmlformats.org/officeDocument/2006/relationships/notesSlide" Target="../notesSlides/notesSlide119.xml"/><Relationship Id="rId1" Type="http://schemas.openxmlformats.org/officeDocument/2006/relationships/slideLayout" Target="../slideLayouts/slideLayout15.xml"/><Relationship Id="rId6" Type="http://schemas.openxmlformats.org/officeDocument/2006/relationships/image" Target="../media/image60.svg"/><Relationship Id="rId5" Type="http://schemas.openxmlformats.org/officeDocument/2006/relationships/image" Target="../media/image59.svg"/><Relationship Id="rId4" Type="http://schemas.openxmlformats.org/officeDocument/2006/relationships/image" Target="../media/image23.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notesSlide" Target="../notesSlides/notesSlide120.xml"/><Relationship Id="rId1" Type="http://schemas.openxmlformats.org/officeDocument/2006/relationships/slideLayout" Target="../slideLayouts/slideLayout16.xml"/></Relationships>
</file>

<file path=ppt/slides/_rels/slide12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21.xml"/><Relationship Id="rId1" Type="http://schemas.openxmlformats.org/officeDocument/2006/relationships/slideLayout" Target="../slideLayouts/slideLayout16.xml"/><Relationship Id="rId4" Type="http://schemas.openxmlformats.org/officeDocument/2006/relationships/image" Target="../media/image62.svg"/></Relationships>
</file>

<file path=ppt/slides/_rels/slide12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2.xml"/><Relationship Id="rId1" Type="http://schemas.openxmlformats.org/officeDocument/2006/relationships/slideLayout" Target="../slideLayouts/slideLayout16.xml"/><Relationship Id="rId4" Type="http://schemas.openxmlformats.org/officeDocument/2006/relationships/image" Target="../media/image62.svg"/></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24.xml"/><Relationship Id="rId1" Type="http://schemas.openxmlformats.org/officeDocument/2006/relationships/slideLayout" Target="../slideLayouts/slideLayout15.xml"/><Relationship Id="rId6" Type="http://schemas.openxmlformats.org/officeDocument/2006/relationships/image" Target="../media/image70.emf"/><Relationship Id="rId5" Type="http://schemas.openxmlformats.org/officeDocument/2006/relationships/image" Target="../media/image91.png"/><Relationship Id="rId4" Type="http://schemas.openxmlformats.org/officeDocument/2006/relationships/image" Target="../media/image90.tiff"/></Relationships>
</file>

<file path=ppt/slides/_rels/slide12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5.xml"/><Relationship Id="rId1" Type="http://schemas.openxmlformats.org/officeDocument/2006/relationships/slideLayout" Target="../slideLayouts/slideLayout16.xml"/><Relationship Id="rId4" Type="http://schemas.openxmlformats.org/officeDocument/2006/relationships/image" Target="../media/image62.svg"/></Relationships>
</file>

<file path=ppt/slides/_rels/slide126.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6.svg"/><Relationship Id="rId7" Type="http://schemas.openxmlformats.org/officeDocument/2006/relationships/image" Target="../media/image61.svg"/><Relationship Id="rId2" Type="http://schemas.openxmlformats.org/officeDocument/2006/relationships/notesSlide" Target="../notesSlides/notesSlide126.xml"/><Relationship Id="rId1" Type="http://schemas.openxmlformats.org/officeDocument/2006/relationships/slideLayout" Target="../slideLayouts/slideLayout15.xml"/><Relationship Id="rId6" Type="http://schemas.openxmlformats.org/officeDocument/2006/relationships/image" Target="../media/image60.svg"/><Relationship Id="rId5" Type="http://schemas.openxmlformats.org/officeDocument/2006/relationships/image" Target="../media/image59.svg"/><Relationship Id="rId4" Type="http://schemas.openxmlformats.org/officeDocument/2006/relationships/image" Target="../media/image23.sv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28.xml"/><Relationship Id="rId1" Type="http://schemas.openxmlformats.org/officeDocument/2006/relationships/slideLayout" Target="../slideLayouts/slideLayout1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32.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6.xml"/></Relationships>
</file>

<file path=ppt/slides/_rels/slide136.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36.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94.png"/></Relationships>
</file>

<file path=ppt/slides/_rels/slide13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23.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35.svg"/><Relationship Id="rId7"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8.svg"/><Relationship Id="rId5" Type="http://schemas.openxmlformats.org/officeDocument/2006/relationships/image" Target="../media/image37.svg"/><Relationship Id="rId4" Type="http://schemas.openxmlformats.org/officeDocument/2006/relationships/image" Target="../media/image36.sv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2.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1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15.xml"/><Relationship Id="rId4" Type="http://schemas.openxmlformats.org/officeDocument/2006/relationships/image" Target="../media/image49.png"/></Relationships>
</file>

<file path=ppt/slides/_rels/slide4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diagramColors" Target="../diagrams/colors2.xml"/><Relationship Id="rId11" Type="http://schemas.openxmlformats.org/officeDocument/2006/relationships/image" Target="../media/image53.png"/><Relationship Id="rId5" Type="http://schemas.openxmlformats.org/officeDocument/2006/relationships/diagramQuickStyle" Target="../diagrams/quickStyle2.xml"/><Relationship Id="rId10" Type="http://schemas.openxmlformats.org/officeDocument/2006/relationships/image" Target="../media/image52.png"/><Relationship Id="rId4" Type="http://schemas.openxmlformats.org/officeDocument/2006/relationships/diagramLayout" Target="../diagrams/layout2.xml"/><Relationship Id="rId9" Type="http://schemas.openxmlformats.org/officeDocument/2006/relationships/image" Target="../media/image51.jpeg"/></Relationships>
</file>

<file path=ppt/slides/_rels/slide4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56.svg"/></Relationships>
</file>

<file path=ppt/slides/_rels/slide6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58.png"/><Relationship Id="rId4" Type="http://schemas.microsoft.com/office/2007/relationships/hdphoto" Target="../media/hdphoto1.wdp"/></Relationships>
</file>

<file path=ppt/slides/_rels/slide6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6.svg"/><Relationship Id="rId7" Type="http://schemas.openxmlformats.org/officeDocument/2006/relationships/image" Target="../media/image61.svg"/><Relationship Id="rId2" Type="http://schemas.openxmlformats.org/officeDocument/2006/relationships/notesSlide" Target="../notesSlides/notesSlide69.xml"/><Relationship Id="rId1" Type="http://schemas.openxmlformats.org/officeDocument/2006/relationships/slideLayout" Target="../slideLayouts/slideLayout15.xml"/><Relationship Id="rId6" Type="http://schemas.openxmlformats.org/officeDocument/2006/relationships/image" Target="../media/image60.svg"/><Relationship Id="rId5" Type="http://schemas.openxmlformats.org/officeDocument/2006/relationships/image" Target="../media/image59.svg"/><Relationship Id="rId4" Type="http://schemas.openxmlformats.org/officeDocument/2006/relationships/image" Target="../media/image23.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6.svg"/><Relationship Id="rId7" Type="http://schemas.openxmlformats.org/officeDocument/2006/relationships/image" Target="../media/image61.svg"/><Relationship Id="rId2" Type="http://schemas.openxmlformats.org/officeDocument/2006/relationships/notesSlide" Target="../notesSlides/notesSlide72.xml"/><Relationship Id="rId1" Type="http://schemas.openxmlformats.org/officeDocument/2006/relationships/slideLayout" Target="../slideLayouts/slideLayout15.xml"/><Relationship Id="rId6" Type="http://schemas.openxmlformats.org/officeDocument/2006/relationships/image" Target="../media/image60.svg"/><Relationship Id="rId5" Type="http://schemas.openxmlformats.org/officeDocument/2006/relationships/image" Target="../media/image23.svg"/><Relationship Id="rId4" Type="http://schemas.openxmlformats.org/officeDocument/2006/relationships/image" Target="../media/image59.svg"/></Relationships>
</file>

<file path=ppt/slides/_rels/slide7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3.xml"/><Relationship Id="rId1" Type="http://schemas.openxmlformats.org/officeDocument/2006/relationships/slideLayout" Target="../slideLayouts/slideLayout16.xml"/><Relationship Id="rId5" Type="http://schemas.openxmlformats.org/officeDocument/2006/relationships/image" Target="../media/image65.png"/><Relationship Id="rId4" Type="http://schemas.openxmlformats.org/officeDocument/2006/relationships/image" Target="../media/image64.png"/></Relationships>
</file>

<file path=ppt/slides/_rels/slide74.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6.svg"/><Relationship Id="rId7" Type="http://schemas.openxmlformats.org/officeDocument/2006/relationships/image" Target="../media/image61.svg"/><Relationship Id="rId2" Type="http://schemas.openxmlformats.org/officeDocument/2006/relationships/notesSlide" Target="../notesSlides/notesSlide74.xml"/><Relationship Id="rId1" Type="http://schemas.openxmlformats.org/officeDocument/2006/relationships/slideLayout" Target="../slideLayouts/slideLayout15.xml"/><Relationship Id="rId6" Type="http://schemas.openxmlformats.org/officeDocument/2006/relationships/image" Target="../media/image60.svg"/><Relationship Id="rId5" Type="http://schemas.openxmlformats.org/officeDocument/2006/relationships/image" Target="../media/image59.svg"/><Relationship Id="rId4" Type="http://schemas.openxmlformats.org/officeDocument/2006/relationships/image" Target="../media/image23.svg"/></Relationships>
</file>

<file path=ppt/slides/_rels/slide75.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notesSlide" Target="../notesSlides/notesSlide75.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notesSlide" Target="../notesSlides/notesSlide76.xml"/><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77.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6.svg"/><Relationship Id="rId7" Type="http://schemas.openxmlformats.org/officeDocument/2006/relationships/image" Target="../media/image61.svg"/><Relationship Id="rId2" Type="http://schemas.openxmlformats.org/officeDocument/2006/relationships/notesSlide" Target="../notesSlides/notesSlide78.xml"/><Relationship Id="rId1" Type="http://schemas.openxmlformats.org/officeDocument/2006/relationships/slideLayout" Target="../slideLayouts/slideLayout15.xml"/><Relationship Id="rId6" Type="http://schemas.openxmlformats.org/officeDocument/2006/relationships/image" Target="../media/image60.svg"/><Relationship Id="rId5" Type="http://schemas.openxmlformats.org/officeDocument/2006/relationships/image" Target="../media/image59.svg"/><Relationship Id="rId4" Type="http://schemas.openxmlformats.org/officeDocument/2006/relationships/image" Target="../media/image23.svg"/></Relationships>
</file>

<file path=ppt/slides/_rels/slide79.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9.xml"/><Relationship Id="rId1" Type="http://schemas.openxmlformats.org/officeDocument/2006/relationships/slideLayout" Target="../slideLayouts/slideLayout1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notesSlide" Target="../notesSlides/notesSlide80.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8" Type="http://schemas.openxmlformats.org/officeDocument/2006/relationships/image" Target="../media/image72.emf"/><Relationship Id="rId3" Type="http://schemas.openxmlformats.org/officeDocument/2006/relationships/image" Target="../media/image67.png"/><Relationship Id="rId7" Type="http://schemas.openxmlformats.org/officeDocument/2006/relationships/image" Target="../media/image71.emf"/><Relationship Id="rId2" Type="http://schemas.openxmlformats.org/officeDocument/2006/relationships/notesSlide" Target="../notesSlides/notesSlide82.xml"/><Relationship Id="rId1" Type="http://schemas.openxmlformats.org/officeDocument/2006/relationships/slideLayout" Target="../slideLayouts/slideLayout15.xml"/><Relationship Id="rId6" Type="http://schemas.openxmlformats.org/officeDocument/2006/relationships/image" Target="../media/image70.emf"/><Relationship Id="rId5" Type="http://schemas.openxmlformats.org/officeDocument/2006/relationships/image" Target="../media/image69.png"/><Relationship Id="rId4" Type="http://schemas.openxmlformats.org/officeDocument/2006/relationships/image" Target="../media/image68.tiff"/></Relationships>
</file>

<file path=ppt/slides/_rels/slide8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83.xml"/><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5.xml"/><Relationship Id="rId1" Type="http://schemas.openxmlformats.org/officeDocument/2006/relationships/slideLayout" Target="../slideLayouts/slideLayout16.xml"/><Relationship Id="rId5" Type="http://schemas.openxmlformats.org/officeDocument/2006/relationships/image" Target="../media/image59.svg"/><Relationship Id="rId4" Type="http://schemas.openxmlformats.org/officeDocument/2006/relationships/image" Target="../media/image74.png"/></Relationships>
</file>

<file path=ppt/slides/_rels/slide8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88.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notesSlide" Target="../notesSlides/notesSlide89.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svg"/><Relationship Id="rId4" Type="http://schemas.openxmlformats.org/officeDocument/2006/relationships/image" Target="../media/image7.svg"/></Relationships>
</file>

<file path=ppt/slides/_rels/slide9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0.xml"/><Relationship Id="rId1" Type="http://schemas.openxmlformats.org/officeDocument/2006/relationships/slideLayout" Target="../slideLayouts/slideLayout16.xml"/><Relationship Id="rId5" Type="http://schemas.openxmlformats.org/officeDocument/2006/relationships/image" Target="../media/image59.svg"/><Relationship Id="rId4" Type="http://schemas.openxmlformats.org/officeDocument/2006/relationships/image" Target="../media/image76.png"/></Relationships>
</file>

<file path=ppt/slides/_rels/slide9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6.svg"/><Relationship Id="rId7" Type="http://schemas.openxmlformats.org/officeDocument/2006/relationships/image" Target="../media/image61.svg"/><Relationship Id="rId2" Type="http://schemas.openxmlformats.org/officeDocument/2006/relationships/notesSlide" Target="../notesSlides/notesSlide93.xml"/><Relationship Id="rId1" Type="http://schemas.openxmlformats.org/officeDocument/2006/relationships/slideLayout" Target="../slideLayouts/slideLayout15.xml"/><Relationship Id="rId6" Type="http://schemas.openxmlformats.org/officeDocument/2006/relationships/image" Target="../media/image60.svg"/><Relationship Id="rId5" Type="http://schemas.openxmlformats.org/officeDocument/2006/relationships/image" Target="../media/image59.svg"/><Relationship Id="rId4" Type="http://schemas.openxmlformats.org/officeDocument/2006/relationships/image" Target="../media/image23.svg"/></Relationships>
</file>

<file path=ppt/slides/_rels/slide94.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95.xml"/><Relationship Id="rId1" Type="http://schemas.openxmlformats.org/officeDocument/2006/relationships/slideLayout" Target="../slideLayouts/slideLayout16.xml"/><Relationship Id="rId6" Type="http://schemas.openxmlformats.org/officeDocument/2006/relationships/image" Target="../media/image23.svg"/><Relationship Id="rId5" Type="http://schemas.openxmlformats.org/officeDocument/2006/relationships/image" Target="../media/image79.jpeg"/><Relationship Id="rId4" Type="http://schemas.openxmlformats.org/officeDocument/2006/relationships/image" Target="../media/image78.jpeg"/></Relationships>
</file>

<file path=ppt/slides/_rels/slide9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96.xml"/><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6.svg"/><Relationship Id="rId7" Type="http://schemas.openxmlformats.org/officeDocument/2006/relationships/image" Target="../media/image61.svg"/><Relationship Id="rId2" Type="http://schemas.openxmlformats.org/officeDocument/2006/relationships/notesSlide" Target="../notesSlides/notesSlide97.xml"/><Relationship Id="rId1" Type="http://schemas.openxmlformats.org/officeDocument/2006/relationships/slideLayout" Target="../slideLayouts/slideLayout15.xml"/><Relationship Id="rId6" Type="http://schemas.openxmlformats.org/officeDocument/2006/relationships/image" Target="../media/image60.svg"/><Relationship Id="rId5" Type="http://schemas.openxmlformats.org/officeDocument/2006/relationships/image" Target="../media/image59.svg"/><Relationship Id="rId4" Type="http://schemas.openxmlformats.org/officeDocument/2006/relationships/image" Target="../media/image23.svg"/></Relationships>
</file>

<file path=ppt/slides/_rels/slide98.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notesSlide" Target="../notesSlides/notesSlide98.xml"/><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notesSlide" Target="../notesSlides/notesSlide9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5271245" y="2734590"/>
            <a:ext cx="5896349" cy="1749696"/>
          </a:xfrm>
        </p:spPr>
        <p:txBody>
          <a:bodyPr vert="horz" lIns="91440" tIns="45720" rIns="91440" bIns="45720" rtlCol="0" anchor="t">
            <a:noAutofit/>
          </a:bodyPr>
          <a:lstStyle/>
          <a:p>
            <a:pPr>
              <a:lnSpc>
                <a:spcPct val="110000"/>
              </a:lnSpc>
            </a:pPr>
            <a:r>
              <a:rPr lang="ar-SA" sz="5000" dirty="0">
                <a:latin typeface="Arial"/>
                <a:cs typeface="Arial"/>
              </a:rPr>
              <a:t>ورشة عمل التدريب الفني لغاية 7-1-7</a:t>
            </a:r>
            <a:endParaRPr lang="ar-001" sz="5000" dirty="0">
              <a:latin typeface="Arial"/>
              <a:cs typeface="Arial"/>
            </a:endParaRP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6373905" y="4493924"/>
            <a:ext cx="4793689" cy="539750"/>
          </a:xfrm>
        </p:spPr>
        <p:txBody>
          <a:bodyPr>
            <a:normAutofit/>
          </a:bodyPr>
          <a:lstStyle/>
          <a:p>
            <a:r>
              <a:rPr lang="ar-001" dirty="0">
                <a:latin typeface="Arial"/>
                <a:cs typeface="Arial"/>
              </a:rPr>
              <a:t>اعتماد غاية 7-1-7 واستخدامها</a:t>
            </a:r>
          </a:p>
        </p:txBody>
      </p:sp>
      <p:sp>
        <p:nvSpPr>
          <p:cNvPr id="2" name="TextBox 1">
            <a:extLst>
              <a:ext uri="{FF2B5EF4-FFF2-40B4-BE49-F238E27FC236}">
                <a16:creationId xmlns:a16="http://schemas.microsoft.com/office/drawing/2014/main" id="{799E6524-07EE-19D4-30F0-185242CFF8B7}"/>
              </a:ext>
            </a:extLst>
          </p:cNvPr>
          <p:cNvSpPr txBox="1"/>
          <p:nvPr/>
        </p:nvSpPr>
        <p:spPr>
          <a:xfrm>
            <a:off x="13292667" y="508000"/>
            <a:ext cx="184731" cy="369332"/>
          </a:xfrm>
          <a:prstGeom prst="rect">
            <a:avLst/>
          </a:prstGeom>
          <a:noFill/>
        </p:spPr>
        <p:txBody>
          <a:bodyPr wrap="none" rtlCol="0">
            <a:spAutoFit/>
          </a:bodyPr>
          <a:lstStyle/>
          <a:p>
            <a:pPr algn="l"/>
            <a:endParaRPr lang="en-US" dirty="0"/>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6595087" y="341066"/>
            <a:ext cx="5326117" cy="5993524"/>
          </a:xfrm>
          <a:ln>
            <a:noFill/>
          </a:ln>
        </p:spPr>
      </p:pic>
      <p:sp>
        <p:nvSpPr>
          <p:cNvPr id="5" name="TextBox 4">
            <a:extLst>
              <a:ext uri="{FF2B5EF4-FFF2-40B4-BE49-F238E27FC236}">
                <a16:creationId xmlns:a16="http://schemas.microsoft.com/office/drawing/2014/main" id="{328A298E-33E8-79D5-FBDC-CB2F22D3FAD9}"/>
              </a:ext>
            </a:extLst>
          </p:cNvPr>
          <p:cNvSpPr txBox="1"/>
          <p:nvPr/>
        </p:nvSpPr>
        <p:spPr>
          <a:xfrm>
            <a:off x="1264023" y="1012496"/>
            <a:ext cx="5204730"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2800" dirty="0">
                <a:latin typeface="Arial"/>
                <a:ea typeface="Calibri"/>
                <a:cs typeface="Arial"/>
              </a:rPr>
              <a:t>انشروا أسئلتكم وأفكاركم على </a:t>
            </a:r>
            <a:r>
              <a:rPr lang="ar-001" sz="2800" b="1" dirty="0">
                <a:solidFill>
                  <a:schemeClr val="accent1"/>
                </a:solidFill>
                <a:latin typeface="Arial"/>
                <a:ea typeface="Calibri"/>
                <a:cs typeface="Arial"/>
              </a:rPr>
              <a:t>لوحة طرح الأفكار والأسئلة</a:t>
            </a:r>
            <a:r>
              <a:rPr lang="ar-001" sz="2800" dirty="0">
                <a:latin typeface="Arial"/>
                <a:ea typeface="Calibri"/>
                <a:cs typeface="Arial"/>
              </a:rPr>
              <a:t>.</a:t>
            </a:r>
          </a:p>
          <a:p>
            <a:endParaRPr lang="en-US" sz="2800" dirty="0">
              <a:latin typeface="Arial"/>
              <a:ea typeface="Calibri"/>
              <a:cs typeface="Arial"/>
            </a:endParaRPr>
          </a:p>
          <a:p>
            <a:r>
              <a:rPr lang="ar-001" sz="2800" dirty="0">
                <a:latin typeface="Arial"/>
                <a:ea typeface="Calibri"/>
                <a:cs typeface="Arial"/>
              </a:rPr>
              <a:t>سيتم الإجابة عنها:</a:t>
            </a:r>
          </a:p>
          <a:p>
            <a:pPr marL="285750" indent="-285750">
              <a:buFont typeface="Arial"/>
              <a:buChar char="•"/>
            </a:pPr>
            <a:r>
              <a:rPr lang="ar-001" sz="2800" dirty="0">
                <a:latin typeface="Arial"/>
                <a:ea typeface="Calibri"/>
                <a:cs typeface="Arial"/>
              </a:rPr>
              <a:t>في أوقات محددة خلال التدريب</a:t>
            </a:r>
          </a:p>
          <a:p>
            <a:pPr marL="285750" indent="-285750">
              <a:buFont typeface="Arial"/>
              <a:buChar char="•"/>
            </a:pPr>
            <a:r>
              <a:rPr lang="ar-SA" sz="2800" dirty="0">
                <a:effectLst/>
              </a:rPr>
              <a:t>من قِبل الخبراء خلال عروضهم التقديمية</a:t>
            </a:r>
            <a:endParaRPr lang="ar-001" sz="2800" dirty="0">
              <a:latin typeface="Arial"/>
              <a:ea typeface="Calibri"/>
              <a:cs typeface="Arial"/>
            </a:endParaRPr>
          </a:p>
          <a:p>
            <a:pPr marL="285750" indent="-285750">
              <a:buFont typeface="Arial"/>
              <a:buChar char="•"/>
            </a:pPr>
            <a:r>
              <a:rPr lang="ar-SA" sz="2800" dirty="0">
                <a:effectLst/>
              </a:rPr>
              <a:t>بعد التدريب (على سبيل المثال: عبر البريد الإلكتروني) حسب الحاجة</a:t>
            </a:r>
            <a:endParaRPr lang="ar-001" sz="2800" dirty="0">
              <a:latin typeface="Arial"/>
              <a:ea typeface="Calibri"/>
              <a:cs typeface="Arial"/>
            </a:endParaRPr>
          </a:p>
          <a:p>
            <a:endParaRPr lang="en-US" sz="2800" dirty="0">
              <a:latin typeface="Arial"/>
              <a:ea typeface="Calibri"/>
              <a:cs typeface="Arial"/>
            </a:endParaRPr>
          </a:p>
          <a:p>
            <a:endParaRPr lang="en-US" sz="2800" dirty="0">
              <a:latin typeface="Arial"/>
              <a:ea typeface="Calibri"/>
              <a:cs typeface="Arial"/>
            </a:endParaRPr>
          </a:p>
        </p:txBody>
      </p:sp>
    </p:spTree>
    <p:extLst>
      <p:ext uri="{BB962C8B-B14F-4D97-AF65-F5344CB8AC3E}">
        <p14:creationId xmlns:p14="http://schemas.microsoft.com/office/powerpoint/2010/main" val="257511663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A8860-9BDE-5639-17D1-90C79FDE4A6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41FD3E31-C461-FCBF-9F52-620718CB6410}"/>
              </a:ext>
            </a:extLst>
          </p:cNvPr>
          <p:cNvSpPr txBox="1">
            <a:spLocks/>
          </p:cNvSpPr>
          <p:nvPr/>
        </p:nvSpPr>
        <p:spPr>
          <a:xfrm>
            <a:off x="372669" y="383132"/>
            <a:ext cx="7028256"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a:ea typeface="+mn-ea"/>
                <a:cs typeface="Arial"/>
              </a:rPr>
              <a:t>العمليات</a:t>
            </a:r>
          </a:p>
        </p:txBody>
      </p:sp>
      <p:sp>
        <p:nvSpPr>
          <p:cNvPr id="7" name="Content Placeholder 11">
            <a:extLst>
              <a:ext uri="{FF2B5EF4-FFF2-40B4-BE49-F238E27FC236}">
                <a16:creationId xmlns:a16="http://schemas.microsoft.com/office/drawing/2014/main" id="{F8449D53-2624-93C6-C903-99026A4138A4}"/>
              </a:ext>
            </a:extLst>
          </p:cNvPr>
          <p:cNvSpPr>
            <a:spLocks noGrp="1"/>
          </p:cNvSpPr>
          <p:nvPr>
            <p:ph idx="1"/>
          </p:nvPr>
        </p:nvSpPr>
        <p:spPr>
          <a:xfrm>
            <a:off x="587801" y="826051"/>
            <a:ext cx="6536899" cy="5529709"/>
          </a:xfrm>
        </p:spPr>
        <p:txBody>
          <a:bodyPr/>
          <a:lstStyle/>
          <a:p>
            <a:r>
              <a:rPr lang="ar-001" dirty="0"/>
              <a:t>ما الذي يجب القيام به؟</a:t>
            </a:r>
          </a:p>
          <a:p>
            <a:r>
              <a:rPr lang="ar-001" dirty="0"/>
              <a:t>من المسؤول المكلف بذلك؟</a:t>
            </a:r>
          </a:p>
          <a:p>
            <a:r>
              <a:rPr lang="ar-001" dirty="0"/>
              <a:t>ما الدعم الذي يلزمه للقيام به؟</a:t>
            </a:r>
          </a:p>
        </p:txBody>
      </p:sp>
      <p:pic>
        <p:nvPicPr>
          <p:cNvPr id="8" name="Graphic 7">
            <a:extLst>
              <a:ext uri="{FF2B5EF4-FFF2-40B4-BE49-F238E27FC236}">
                <a16:creationId xmlns:a16="http://schemas.microsoft.com/office/drawing/2014/main" id="{DF4A11A0-DF6C-18A7-F839-BF20A7D22B1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18429" y="1880680"/>
            <a:ext cx="915144" cy="917622"/>
          </a:xfrm>
          <a:prstGeom prst="rect">
            <a:avLst/>
          </a:prstGeom>
        </p:spPr>
      </p:pic>
      <p:sp>
        <p:nvSpPr>
          <p:cNvPr id="9" name="Title 1">
            <a:extLst>
              <a:ext uri="{FF2B5EF4-FFF2-40B4-BE49-F238E27FC236}">
                <a16:creationId xmlns:a16="http://schemas.microsoft.com/office/drawing/2014/main" id="{08EABAD2-2793-1FB6-3A53-6CC0C4476FF2}"/>
              </a:ext>
            </a:extLst>
          </p:cNvPr>
          <p:cNvSpPr>
            <a:spLocks noGrp="1"/>
          </p:cNvSpPr>
          <p:nvPr>
            <p:ph type="title"/>
          </p:nvPr>
        </p:nvSpPr>
        <p:spPr>
          <a:xfrm>
            <a:off x="8338157" y="2819227"/>
            <a:ext cx="3467083" cy="1259154"/>
          </a:xfrm>
        </p:spPr>
        <p:txBody>
          <a:body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دمج غاية 7-1-7 في مسارات العمل</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grpSp>
        <p:nvGrpSpPr>
          <p:cNvPr id="46" name="Group 45">
            <a:extLst>
              <a:ext uri="{FF2B5EF4-FFF2-40B4-BE49-F238E27FC236}">
                <a16:creationId xmlns:a16="http://schemas.microsoft.com/office/drawing/2014/main" id="{B79DD325-81AC-6DE6-4E78-BF0323C63EAB}"/>
              </a:ext>
            </a:extLst>
          </p:cNvPr>
          <p:cNvGrpSpPr/>
          <p:nvPr/>
        </p:nvGrpSpPr>
        <p:grpSpPr>
          <a:xfrm>
            <a:off x="1448121" y="2348484"/>
            <a:ext cx="4837912" cy="4084314"/>
            <a:chOff x="1448121" y="2348484"/>
            <a:chExt cx="4837912" cy="4084314"/>
          </a:xfrm>
        </p:grpSpPr>
        <p:sp>
          <p:nvSpPr>
            <p:cNvPr id="11" name="Oval 10">
              <a:extLst>
                <a:ext uri="{FF2B5EF4-FFF2-40B4-BE49-F238E27FC236}">
                  <a16:creationId xmlns:a16="http://schemas.microsoft.com/office/drawing/2014/main" id="{F1FF52CD-5911-B894-1A78-7539319DAF13}"/>
                </a:ext>
              </a:extLst>
            </p:cNvPr>
            <p:cNvSpPr/>
            <p:nvPr/>
          </p:nvSpPr>
          <p:spPr>
            <a:xfrm>
              <a:off x="2036345" y="2710869"/>
              <a:ext cx="3602585" cy="3482949"/>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716EE46A-194B-4D9A-9FAF-0A808C8073B5}"/>
                </a:ext>
              </a:extLst>
            </p:cNvPr>
            <p:cNvSpPr/>
            <p:nvPr/>
          </p:nvSpPr>
          <p:spPr>
            <a:xfrm>
              <a:off x="2014874" y="3011246"/>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98DA5A53-F966-DDA6-4FA8-D46D788E986A}"/>
                </a:ext>
              </a:extLst>
            </p:cNvPr>
            <p:cNvSpPr txBox="1"/>
            <p:nvPr/>
          </p:nvSpPr>
          <p:spPr>
            <a:xfrm>
              <a:off x="1985936" y="3265592"/>
              <a:ext cx="110636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التخطيط والتمويل والمناصرة</a:t>
              </a:r>
            </a:p>
          </p:txBody>
        </p:sp>
        <p:sp>
          <p:nvSpPr>
            <p:cNvPr id="16" name="Oval 15">
              <a:extLst>
                <a:ext uri="{FF2B5EF4-FFF2-40B4-BE49-F238E27FC236}">
                  <a16:creationId xmlns:a16="http://schemas.microsoft.com/office/drawing/2014/main" id="{4E53966D-F99D-1E93-15BF-0521FB69EFBC}"/>
                </a:ext>
              </a:extLst>
            </p:cNvPr>
            <p:cNvSpPr/>
            <p:nvPr/>
          </p:nvSpPr>
          <p:spPr>
            <a:xfrm>
              <a:off x="4291767" y="5380260"/>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889D105-8C20-A2D2-440B-CB7F6593DC10}"/>
                </a:ext>
              </a:extLst>
            </p:cNvPr>
            <p:cNvSpPr txBox="1"/>
            <p:nvPr/>
          </p:nvSpPr>
          <p:spPr>
            <a:xfrm>
              <a:off x="4292979" y="5702613"/>
              <a:ext cx="103111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متابعة التقدم</a:t>
              </a:r>
            </a:p>
          </p:txBody>
        </p:sp>
        <p:sp>
          <p:nvSpPr>
            <p:cNvPr id="18" name="Oval 17">
              <a:extLst>
                <a:ext uri="{FF2B5EF4-FFF2-40B4-BE49-F238E27FC236}">
                  <a16:creationId xmlns:a16="http://schemas.microsoft.com/office/drawing/2014/main" id="{77A3815C-906A-2101-F4C6-8F088B83D2B9}"/>
                </a:ext>
              </a:extLst>
            </p:cNvPr>
            <p:cNvSpPr/>
            <p:nvPr/>
          </p:nvSpPr>
          <p:spPr>
            <a:xfrm>
              <a:off x="1601072" y="4282655"/>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E1B6486-8B8C-C35C-BA1A-287D030A8660}"/>
                </a:ext>
              </a:extLst>
            </p:cNvPr>
            <p:cNvSpPr txBox="1"/>
            <p:nvPr/>
          </p:nvSpPr>
          <p:spPr>
            <a:xfrm>
              <a:off x="1448121" y="4526030"/>
              <a:ext cx="134867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توجيه التقييمات والأدوات الأخرى</a:t>
              </a:r>
            </a:p>
          </p:txBody>
        </p:sp>
        <p:sp>
          <p:nvSpPr>
            <p:cNvPr id="20" name="Oval 19">
              <a:extLst>
                <a:ext uri="{FF2B5EF4-FFF2-40B4-BE49-F238E27FC236}">
                  <a16:creationId xmlns:a16="http://schemas.microsoft.com/office/drawing/2014/main" id="{ABEE31D2-12C0-71D6-06A0-432758094F01}"/>
                </a:ext>
              </a:extLst>
            </p:cNvPr>
            <p:cNvSpPr/>
            <p:nvPr/>
          </p:nvSpPr>
          <p:spPr>
            <a:xfrm>
              <a:off x="5112543" y="4181584"/>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4E66AA56-CBBD-E74A-D666-78B296970E6B}"/>
                </a:ext>
              </a:extLst>
            </p:cNvPr>
            <p:cNvSpPr txBox="1"/>
            <p:nvPr/>
          </p:nvSpPr>
          <p:spPr>
            <a:xfrm>
              <a:off x="5076621" y="4469176"/>
              <a:ext cx="120941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إجتماعات أصحاب المصلحة</a:t>
              </a:r>
            </a:p>
          </p:txBody>
        </p:sp>
        <p:sp>
          <p:nvSpPr>
            <p:cNvPr id="22" name="Oval 21">
              <a:extLst>
                <a:ext uri="{FF2B5EF4-FFF2-40B4-BE49-F238E27FC236}">
                  <a16:creationId xmlns:a16="http://schemas.microsoft.com/office/drawing/2014/main" id="{6AE1691A-AEEE-8763-AEC2-F431504260AA}"/>
                </a:ext>
              </a:extLst>
            </p:cNvPr>
            <p:cNvSpPr/>
            <p:nvPr/>
          </p:nvSpPr>
          <p:spPr>
            <a:xfrm>
              <a:off x="4686052" y="2833665"/>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BF013936-7C7D-DD4F-6B62-3D2449EA62A5}"/>
                </a:ext>
              </a:extLst>
            </p:cNvPr>
            <p:cNvSpPr txBox="1"/>
            <p:nvPr/>
          </p:nvSpPr>
          <p:spPr>
            <a:xfrm>
              <a:off x="4602290" y="3080531"/>
              <a:ext cx="1209413" cy="504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lgn="ctr">
                <a:lnSpc>
                  <a:spcPct val="115000"/>
                </a:lnSpc>
                <a:spcBef>
                  <a:spcPts val="0"/>
                </a:spcBef>
                <a:spcAft>
                  <a:spcPts val="800"/>
                </a:spcAft>
              </a:pPr>
              <a:r>
                <a:rPr lang="ar-SA" sz="1200" b="1" kern="100" dirty="0">
                  <a:effectLst/>
                  <a:latin typeface="Aptos" panose="020B0004020202020204" pitchFamily="34" charset="0"/>
                  <a:ea typeface="DengXian" panose="02010600030101010101" pitchFamily="2" charset="-122"/>
                  <a:cs typeface="Arial" panose="020B0604020202020204" pitchFamily="34" charset="0"/>
                </a:rPr>
                <a:t>التحقق من البيانات + توحيدها</a:t>
              </a:r>
              <a:endParaRPr lang="en-IN" sz="12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41" name="Oval 40">
              <a:extLst>
                <a:ext uri="{FF2B5EF4-FFF2-40B4-BE49-F238E27FC236}">
                  <a16:creationId xmlns:a16="http://schemas.microsoft.com/office/drawing/2014/main" id="{4153DB31-B6BB-F00E-720F-A8ED935717D5}"/>
                </a:ext>
              </a:extLst>
            </p:cNvPr>
            <p:cNvSpPr/>
            <p:nvPr/>
          </p:nvSpPr>
          <p:spPr>
            <a:xfrm>
              <a:off x="2497970" y="5462439"/>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id="{EBF40162-3F7E-4863-F5AD-5E55D8A0A4B5}"/>
                </a:ext>
              </a:extLst>
            </p:cNvPr>
            <p:cNvSpPr txBox="1"/>
            <p:nvPr/>
          </p:nvSpPr>
          <p:spPr>
            <a:xfrm>
              <a:off x="2445337" y="5808302"/>
              <a:ext cx="114597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تلخيص النتائج</a:t>
              </a:r>
            </a:p>
          </p:txBody>
        </p:sp>
        <p:sp>
          <p:nvSpPr>
            <p:cNvPr id="43" name="TextBox 42">
              <a:extLst>
                <a:ext uri="{FF2B5EF4-FFF2-40B4-BE49-F238E27FC236}">
                  <a16:creationId xmlns:a16="http://schemas.microsoft.com/office/drawing/2014/main" id="{9F0098F8-305C-79D2-7F7C-FAD3BDC7B21F}"/>
                </a:ext>
              </a:extLst>
            </p:cNvPr>
            <p:cNvSpPr txBox="1"/>
            <p:nvPr/>
          </p:nvSpPr>
          <p:spPr>
            <a:xfrm>
              <a:off x="3344309" y="4385023"/>
              <a:ext cx="11848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panose="020B0604020202020204" pitchFamily="34" charset="0"/>
                  <a:ea typeface="+mn-lt"/>
                  <a:cs typeface="Arial" panose="020B0604020202020204" pitchFamily="34" charset="0"/>
                </a:rPr>
                <a:t> مسارات العمل</a:t>
              </a:r>
            </a:p>
          </p:txBody>
        </p:sp>
        <p:sp>
          <p:nvSpPr>
            <p:cNvPr id="45" name="Oval 44">
              <a:extLst>
                <a:ext uri="{FF2B5EF4-FFF2-40B4-BE49-F238E27FC236}">
                  <a16:creationId xmlns:a16="http://schemas.microsoft.com/office/drawing/2014/main" id="{4C92FEFB-6FB7-7992-1F5A-3762F0884964}"/>
                </a:ext>
              </a:extLst>
            </p:cNvPr>
            <p:cNvSpPr/>
            <p:nvPr/>
          </p:nvSpPr>
          <p:spPr>
            <a:xfrm>
              <a:off x="3310151" y="2348484"/>
              <a:ext cx="1040715" cy="970360"/>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359AA4C-88C0-F941-7A68-80CEFE516CC0}"/>
                </a:ext>
              </a:extLst>
            </p:cNvPr>
            <p:cNvSpPr txBox="1"/>
            <p:nvPr/>
          </p:nvSpPr>
          <p:spPr>
            <a:xfrm>
              <a:off x="3314952" y="2695165"/>
              <a:ext cx="103111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chemeClr val="bg1"/>
                  </a:solidFill>
                  <a:latin typeface="Arial"/>
                  <a:cs typeface="Arial"/>
                </a:rPr>
                <a:t> جمع البيانات</a:t>
              </a:r>
            </a:p>
          </p:txBody>
        </p:sp>
      </p:grpSp>
    </p:spTree>
    <p:extLst>
      <p:ext uri="{BB962C8B-B14F-4D97-AF65-F5344CB8AC3E}">
        <p14:creationId xmlns:p14="http://schemas.microsoft.com/office/powerpoint/2010/main" val="430753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B1D7E4-21C0-5470-F433-B4D1445AFE9D}"/>
            </a:ext>
          </a:extLst>
        </p:cNvPr>
        <p:cNvGrpSpPr/>
        <p:nvPr/>
      </p:nvGrpSpPr>
      <p:grpSpPr>
        <a:xfrm>
          <a:off x="0" y="0"/>
          <a:ext cx="0" cy="0"/>
          <a:chOff x="0" y="0"/>
          <a:chExt cx="0" cy="0"/>
        </a:xfrm>
      </p:grpSpPr>
      <p:sp>
        <p:nvSpPr>
          <p:cNvPr id="46" name="Text Placeholder 4">
            <a:extLst>
              <a:ext uri="{FF2B5EF4-FFF2-40B4-BE49-F238E27FC236}">
                <a16:creationId xmlns:a16="http://schemas.microsoft.com/office/drawing/2014/main" id="{59FA68B7-F660-4A13-6E33-84B00E20DB23}"/>
              </a:ext>
            </a:extLst>
          </p:cNvPr>
          <p:cNvSpPr txBox="1">
            <a:spLocks/>
          </p:cNvSpPr>
          <p:nvPr/>
        </p:nvSpPr>
        <p:spPr>
          <a:xfrm>
            <a:off x="372669" y="383132"/>
            <a:ext cx="7028256"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a:ea typeface="+mn-ea"/>
                <a:cs typeface="Arial"/>
              </a:rPr>
              <a:t>العمليات</a:t>
            </a:r>
          </a:p>
        </p:txBody>
      </p:sp>
      <p:sp>
        <p:nvSpPr>
          <p:cNvPr id="47" name="Content Placeholder 11">
            <a:extLst>
              <a:ext uri="{FF2B5EF4-FFF2-40B4-BE49-F238E27FC236}">
                <a16:creationId xmlns:a16="http://schemas.microsoft.com/office/drawing/2014/main" id="{0A0BA3D5-A725-C394-363A-DCA2F6D435F2}"/>
              </a:ext>
            </a:extLst>
          </p:cNvPr>
          <p:cNvSpPr>
            <a:spLocks noGrp="1"/>
          </p:cNvSpPr>
          <p:nvPr>
            <p:ph idx="1"/>
          </p:nvPr>
        </p:nvSpPr>
        <p:spPr>
          <a:xfrm>
            <a:off x="587801" y="826051"/>
            <a:ext cx="6536899" cy="5529709"/>
          </a:xfrm>
        </p:spPr>
        <p:txBody>
          <a:bodyPr/>
          <a:lstStyle/>
          <a:p>
            <a:r>
              <a:rPr lang="ar-001" dirty="0"/>
              <a:t>ما الذي يجب القيام به؟</a:t>
            </a:r>
          </a:p>
          <a:p>
            <a:r>
              <a:rPr lang="ar-001" dirty="0"/>
              <a:t>من المسؤول المكلف بذلك؟</a:t>
            </a:r>
          </a:p>
          <a:p>
            <a:r>
              <a:rPr lang="ar-001" dirty="0"/>
              <a:t>ما الدعم الذي يلزمه للقيام به؟</a:t>
            </a:r>
          </a:p>
        </p:txBody>
      </p:sp>
      <p:pic>
        <p:nvPicPr>
          <p:cNvPr id="48" name="Graphic 47">
            <a:extLst>
              <a:ext uri="{FF2B5EF4-FFF2-40B4-BE49-F238E27FC236}">
                <a16:creationId xmlns:a16="http://schemas.microsoft.com/office/drawing/2014/main" id="{BBF9FE15-7F7C-72A7-8163-FA246188256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18429" y="1880680"/>
            <a:ext cx="915144" cy="917622"/>
          </a:xfrm>
          <a:prstGeom prst="rect">
            <a:avLst/>
          </a:prstGeom>
        </p:spPr>
      </p:pic>
      <p:sp>
        <p:nvSpPr>
          <p:cNvPr id="49" name="Title 1">
            <a:extLst>
              <a:ext uri="{FF2B5EF4-FFF2-40B4-BE49-F238E27FC236}">
                <a16:creationId xmlns:a16="http://schemas.microsoft.com/office/drawing/2014/main" id="{B553CC8F-C96A-AB78-C3F6-70B17D59BAFB}"/>
              </a:ext>
            </a:extLst>
          </p:cNvPr>
          <p:cNvSpPr>
            <a:spLocks noGrp="1"/>
          </p:cNvSpPr>
          <p:nvPr>
            <p:ph type="title"/>
          </p:nvPr>
        </p:nvSpPr>
        <p:spPr>
          <a:xfrm>
            <a:off x="8338157" y="2819227"/>
            <a:ext cx="3467083" cy="1259154"/>
          </a:xfrm>
        </p:spPr>
        <p:txBody>
          <a:body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دمج غاية 7-1-7 في مسارات العمل</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grpSp>
        <p:nvGrpSpPr>
          <p:cNvPr id="50" name="Group 49">
            <a:extLst>
              <a:ext uri="{FF2B5EF4-FFF2-40B4-BE49-F238E27FC236}">
                <a16:creationId xmlns:a16="http://schemas.microsoft.com/office/drawing/2014/main" id="{7600EA5A-22FC-A088-F4BF-CDB30F3C6BAB}"/>
              </a:ext>
            </a:extLst>
          </p:cNvPr>
          <p:cNvGrpSpPr/>
          <p:nvPr/>
        </p:nvGrpSpPr>
        <p:grpSpPr>
          <a:xfrm>
            <a:off x="1448121" y="2348484"/>
            <a:ext cx="4837912" cy="4084314"/>
            <a:chOff x="1448121" y="2348484"/>
            <a:chExt cx="4837912" cy="4084314"/>
          </a:xfrm>
        </p:grpSpPr>
        <p:sp>
          <p:nvSpPr>
            <p:cNvPr id="51" name="Oval 50">
              <a:extLst>
                <a:ext uri="{FF2B5EF4-FFF2-40B4-BE49-F238E27FC236}">
                  <a16:creationId xmlns:a16="http://schemas.microsoft.com/office/drawing/2014/main" id="{71A9A92B-578C-8E62-37E7-F934E928C3BC}"/>
                </a:ext>
              </a:extLst>
            </p:cNvPr>
            <p:cNvSpPr/>
            <p:nvPr/>
          </p:nvSpPr>
          <p:spPr>
            <a:xfrm>
              <a:off x="2036345" y="2710869"/>
              <a:ext cx="3602585" cy="3482949"/>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2" name="Oval 51">
              <a:extLst>
                <a:ext uri="{FF2B5EF4-FFF2-40B4-BE49-F238E27FC236}">
                  <a16:creationId xmlns:a16="http://schemas.microsoft.com/office/drawing/2014/main" id="{08E86C0C-55BB-6749-0EB9-ADE48108F3F4}"/>
                </a:ext>
              </a:extLst>
            </p:cNvPr>
            <p:cNvSpPr/>
            <p:nvPr/>
          </p:nvSpPr>
          <p:spPr>
            <a:xfrm>
              <a:off x="2014874" y="3011246"/>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3" name="TextBox 52">
              <a:extLst>
                <a:ext uri="{FF2B5EF4-FFF2-40B4-BE49-F238E27FC236}">
                  <a16:creationId xmlns:a16="http://schemas.microsoft.com/office/drawing/2014/main" id="{B2FFE8E5-F904-EB0A-613C-E096300A0A3D}"/>
                </a:ext>
              </a:extLst>
            </p:cNvPr>
            <p:cNvSpPr txBox="1"/>
            <p:nvPr/>
          </p:nvSpPr>
          <p:spPr>
            <a:xfrm>
              <a:off x="1985936" y="3265592"/>
              <a:ext cx="110636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التخطيط والتمويل والمناصرة</a:t>
              </a:r>
            </a:p>
          </p:txBody>
        </p:sp>
        <p:sp>
          <p:nvSpPr>
            <p:cNvPr id="54" name="Oval 53">
              <a:extLst>
                <a:ext uri="{FF2B5EF4-FFF2-40B4-BE49-F238E27FC236}">
                  <a16:creationId xmlns:a16="http://schemas.microsoft.com/office/drawing/2014/main" id="{B16FED3E-C036-367E-29AF-853AC45BA8FD}"/>
                </a:ext>
              </a:extLst>
            </p:cNvPr>
            <p:cNvSpPr/>
            <p:nvPr/>
          </p:nvSpPr>
          <p:spPr>
            <a:xfrm>
              <a:off x="4291767" y="5380260"/>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5" name="TextBox 54">
              <a:extLst>
                <a:ext uri="{FF2B5EF4-FFF2-40B4-BE49-F238E27FC236}">
                  <a16:creationId xmlns:a16="http://schemas.microsoft.com/office/drawing/2014/main" id="{B5DD1515-C99D-D138-888E-049F37CDC643}"/>
                </a:ext>
              </a:extLst>
            </p:cNvPr>
            <p:cNvSpPr txBox="1"/>
            <p:nvPr/>
          </p:nvSpPr>
          <p:spPr>
            <a:xfrm>
              <a:off x="4292979" y="5702613"/>
              <a:ext cx="103111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متابعة التقدم</a:t>
              </a:r>
            </a:p>
          </p:txBody>
        </p:sp>
        <p:sp>
          <p:nvSpPr>
            <p:cNvPr id="56" name="Oval 55">
              <a:extLst>
                <a:ext uri="{FF2B5EF4-FFF2-40B4-BE49-F238E27FC236}">
                  <a16:creationId xmlns:a16="http://schemas.microsoft.com/office/drawing/2014/main" id="{0E5CECED-9B51-5C04-9070-E96A506227AE}"/>
                </a:ext>
              </a:extLst>
            </p:cNvPr>
            <p:cNvSpPr/>
            <p:nvPr/>
          </p:nvSpPr>
          <p:spPr>
            <a:xfrm>
              <a:off x="1601072" y="4282655"/>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7" name="TextBox 56">
              <a:extLst>
                <a:ext uri="{FF2B5EF4-FFF2-40B4-BE49-F238E27FC236}">
                  <a16:creationId xmlns:a16="http://schemas.microsoft.com/office/drawing/2014/main" id="{FC63FD31-A1D6-C02D-BB9A-03BD0DE82419}"/>
                </a:ext>
              </a:extLst>
            </p:cNvPr>
            <p:cNvSpPr txBox="1"/>
            <p:nvPr/>
          </p:nvSpPr>
          <p:spPr>
            <a:xfrm>
              <a:off x="1448121" y="4526030"/>
              <a:ext cx="134867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توجيه التقييمات والأدوات الأخرى</a:t>
              </a:r>
            </a:p>
          </p:txBody>
        </p:sp>
        <p:sp>
          <p:nvSpPr>
            <p:cNvPr id="58" name="Oval 57">
              <a:extLst>
                <a:ext uri="{FF2B5EF4-FFF2-40B4-BE49-F238E27FC236}">
                  <a16:creationId xmlns:a16="http://schemas.microsoft.com/office/drawing/2014/main" id="{CC91E916-4397-632D-3913-49C65CC6F641}"/>
                </a:ext>
              </a:extLst>
            </p:cNvPr>
            <p:cNvSpPr/>
            <p:nvPr/>
          </p:nvSpPr>
          <p:spPr>
            <a:xfrm>
              <a:off x="5112543" y="4181584"/>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0" name="TextBox 59">
              <a:extLst>
                <a:ext uri="{FF2B5EF4-FFF2-40B4-BE49-F238E27FC236}">
                  <a16:creationId xmlns:a16="http://schemas.microsoft.com/office/drawing/2014/main" id="{AD2FC097-9961-CA9F-85A1-D28BFFA307B5}"/>
                </a:ext>
              </a:extLst>
            </p:cNvPr>
            <p:cNvSpPr txBox="1"/>
            <p:nvPr/>
          </p:nvSpPr>
          <p:spPr>
            <a:xfrm>
              <a:off x="5076621" y="4469176"/>
              <a:ext cx="120941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إجتماعات أصحاب المصلحة</a:t>
              </a:r>
            </a:p>
          </p:txBody>
        </p:sp>
        <p:sp>
          <p:nvSpPr>
            <p:cNvPr id="62" name="Oval 61">
              <a:extLst>
                <a:ext uri="{FF2B5EF4-FFF2-40B4-BE49-F238E27FC236}">
                  <a16:creationId xmlns:a16="http://schemas.microsoft.com/office/drawing/2014/main" id="{27724F65-4DB2-4990-44C0-88CC7BCE4C55}"/>
                </a:ext>
              </a:extLst>
            </p:cNvPr>
            <p:cNvSpPr/>
            <p:nvPr/>
          </p:nvSpPr>
          <p:spPr>
            <a:xfrm>
              <a:off x="4686052" y="2833665"/>
              <a:ext cx="1040715" cy="970359"/>
            </a:xfrm>
            <a:prstGeom prst="ellipse">
              <a:avLst/>
            </a:prstGeom>
            <a:solidFill>
              <a:srgbClr val="618393"/>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 name="TextBox 62">
              <a:extLst>
                <a:ext uri="{FF2B5EF4-FFF2-40B4-BE49-F238E27FC236}">
                  <a16:creationId xmlns:a16="http://schemas.microsoft.com/office/drawing/2014/main" id="{2FBB5BCD-73D1-5541-F676-2E2B01D49422}"/>
                </a:ext>
              </a:extLst>
            </p:cNvPr>
            <p:cNvSpPr txBox="1"/>
            <p:nvPr/>
          </p:nvSpPr>
          <p:spPr>
            <a:xfrm>
              <a:off x="4630135" y="3099129"/>
              <a:ext cx="1134672" cy="504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lgn="ctr">
                <a:lnSpc>
                  <a:spcPct val="115000"/>
                </a:lnSpc>
                <a:spcBef>
                  <a:spcPts val="0"/>
                </a:spcBef>
                <a:spcAft>
                  <a:spcPts val="800"/>
                </a:spcAft>
              </a:pPr>
              <a:r>
                <a:rPr lang="ar-SA" sz="1200" b="1" kern="100" dirty="0">
                  <a:solidFill>
                    <a:schemeClr val="bg1"/>
                  </a:solidFill>
                  <a:effectLst/>
                  <a:latin typeface="Aptos" panose="020B0004020202020204" pitchFamily="34" charset="0"/>
                  <a:ea typeface="DengXian" panose="02010600030101010101" pitchFamily="2" charset="-122"/>
                  <a:cs typeface="Arial" panose="020B0604020202020204" pitchFamily="34" charset="0"/>
                </a:rPr>
                <a:t>التحقق من البيانات + توحيدها</a:t>
              </a:r>
              <a:endParaRPr lang="en-IN" sz="1200" kern="100" dirty="0">
                <a:solidFill>
                  <a:schemeClr val="bg1"/>
                </a:solidFill>
                <a:effectLst/>
                <a:latin typeface="Aptos" panose="020B0004020202020204" pitchFamily="34" charset="0"/>
                <a:ea typeface="DengXian" panose="02010600030101010101" pitchFamily="2" charset="-122"/>
                <a:cs typeface="Arial" panose="020B0604020202020204" pitchFamily="34" charset="0"/>
              </a:endParaRPr>
            </a:p>
          </p:txBody>
        </p:sp>
        <p:sp>
          <p:nvSpPr>
            <p:cNvPr id="64" name="Oval 63">
              <a:extLst>
                <a:ext uri="{FF2B5EF4-FFF2-40B4-BE49-F238E27FC236}">
                  <a16:creationId xmlns:a16="http://schemas.microsoft.com/office/drawing/2014/main" id="{3138AF5B-898F-AD86-8945-BA61A31A23EA}"/>
                </a:ext>
              </a:extLst>
            </p:cNvPr>
            <p:cNvSpPr/>
            <p:nvPr/>
          </p:nvSpPr>
          <p:spPr>
            <a:xfrm>
              <a:off x="2497970" y="5462439"/>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5" name="TextBox 64">
              <a:extLst>
                <a:ext uri="{FF2B5EF4-FFF2-40B4-BE49-F238E27FC236}">
                  <a16:creationId xmlns:a16="http://schemas.microsoft.com/office/drawing/2014/main" id="{C72F14FD-1DF2-D286-C5E8-696DACAA0CAB}"/>
                </a:ext>
              </a:extLst>
            </p:cNvPr>
            <p:cNvSpPr txBox="1"/>
            <p:nvPr/>
          </p:nvSpPr>
          <p:spPr>
            <a:xfrm>
              <a:off x="2445337" y="5808302"/>
              <a:ext cx="114597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تلخيص النتائج</a:t>
              </a:r>
            </a:p>
          </p:txBody>
        </p:sp>
        <p:sp>
          <p:nvSpPr>
            <p:cNvPr id="66" name="TextBox 65">
              <a:extLst>
                <a:ext uri="{FF2B5EF4-FFF2-40B4-BE49-F238E27FC236}">
                  <a16:creationId xmlns:a16="http://schemas.microsoft.com/office/drawing/2014/main" id="{DB72BEE2-E8CF-3D8B-3892-302E4D7C92EA}"/>
                </a:ext>
              </a:extLst>
            </p:cNvPr>
            <p:cNvSpPr txBox="1"/>
            <p:nvPr/>
          </p:nvSpPr>
          <p:spPr>
            <a:xfrm>
              <a:off x="3344309" y="4385023"/>
              <a:ext cx="11848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panose="020B0604020202020204" pitchFamily="34" charset="0"/>
                  <a:ea typeface="+mn-lt"/>
                  <a:cs typeface="Arial" panose="020B0604020202020204" pitchFamily="34" charset="0"/>
                </a:rPr>
                <a:t> مسارات العمل</a:t>
              </a:r>
            </a:p>
          </p:txBody>
        </p:sp>
        <p:sp>
          <p:nvSpPr>
            <p:cNvPr id="67" name="Oval 66">
              <a:extLst>
                <a:ext uri="{FF2B5EF4-FFF2-40B4-BE49-F238E27FC236}">
                  <a16:creationId xmlns:a16="http://schemas.microsoft.com/office/drawing/2014/main" id="{D2FD6599-2FC3-6E72-8D5E-0F9F4A56CEC7}"/>
                </a:ext>
              </a:extLst>
            </p:cNvPr>
            <p:cNvSpPr/>
            <p:nvPr/>
          </p:nvSpPr>
          <p:spPr>
            <a:xfrm>
              <a:off x="3310151" y="2348484"/>
              <a:ext cx="1040715" cy="970360"/>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8" name="TextBox 67">
              <a:extLst>
                <a:ext uri="{FF2B5EF4-FFF2-40B4-BE49-F238E27FC236}">
                  <a16:creationId xmlns:a16="http://schemas.microsoft.com/office/drawing/2014/main" id="{CF274AF7-25EE-8EF9-69B3-D23CBCCE4BFB}"/>
                </a:ext>
              </a:extLst>
            </p:cNvPr>
            <p:cNvSpPr txBox="1"/>
            <p:nvPr/>
          </p:nvSpPr>
          <p:spPr>
            <a:xfrm>
              <a:off x="3314952" y="2695165"/>
              <a:ext cx="103111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000000"/>
                  </a:solidFill>
                  <a:latin typeface="Arial"/>
                  <a:cs typeface="Arial"/>
                </a:rPr>
                <a:t> جمع البيانات</a:t>
              </a:r>
            </a:p>
          </p:txBody>
        </p:sp>
      </p:grpSp>
    </p:spTree>
    <p:extLst>
      <p:ext uri="{BB962C8B-B14F-4D97-AF65-F5344CB8AC3E}">
        <p14:creationId xmlns:p14="http://schemas.microsoft.com/office/powerpoint/2010/main" val="3647501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4338D-82EF-1EF8-FAC6-5F95D7A18A8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252926A-80B6-D035-4D3C-D0B7F024AF1F}"/>
              </a:ext>
            </a:extLst>
          </p:cNvPr>
          <p:cNvSpPr txBox="1">
            <a:spLocks/>
          </p:cNvSpPr>
          <p:nvPr/>
        </p:nvSpPr>
        <p:spPr>
          <a:xfrm>
            <a:off x="372669" y="383132"/>
            <a:ext cx="7028256"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a:ea typeface="+mn-ea"/>
                <a:cs typeface="Arial"/>
              </a:rPr>
              <a:t>العمليات</a:t>
            </a:r>
          </a:p>
        </p:txBody>
      </p:sp>
      <p:sp>
        <p:nvSpPr>
          <p:cNvPr id="7" name="Content Placeholder 11">
            <a:extLst>
              <a:ext uri="{FF2B5EF4-FFF2-40B4-BE49-F238E27FC236}">
                <a16:creationId xmlns:a16="http://schemas.microsoft.com/office/drawing/2014/main" id="{0E84FF2B-E3D6-ACD5-5268-A20C0E5BB4F7}"/>
              </a:ext>
            </a:extLst>
          </p:cNvPr>
          <p:cNvSpPr>
            <a:spLocks noGrp="1"/>
          </p:cNvSpPr>
          <p:nvPr>
            <p:ph idx="1"/>
          </p:nvPr>
        </p:nvSpPr>
        <p:spPr>
          <a:xfrm>
            <a:off x="587801" y="826051"/>
            <a:ext cx="6536899" cy="5529709"/>
          </a:xfrm>
        </p:spPr>
        <p:txBody>
          <a:bodyPr/>
          <a:lstStyle/>
          <a:p>
            <a:r>
              <a:rPr lang="ar-001" dirty="0"/>
              <a:t>ما الذي يجب القيام به؟</a:t>
            </a:r>
          </a:p>
          <a:p>
            <a:r>
              <a:rPr lang="ar-001" dirty="0"/>
              <a:t>من المسؤول المكلف بذلك؟</a:t>
            </a:r>
          </a:p>
          <a:p>
            <a:r>
              <a:rPr lang="ar-001" dirty="0"/>
              <a:t>ما الدعم الذي يلزمه للقيام به؟</a:t>
            </a:r>
          </a:p>
        </p:txBody>
      </p:sp>
      <p:pic>
        <p:nvPicPr>
          <p:cNvPr id="8" name="Graphic 7">
            <a:extLst>
              <a:ext uri="{FF2B5EF4-FFF2-40B4-BE49-F238E27FC236}">
                <a16:creationId xmlns:a16="http://schemas.microsoft.com/office/drawing/2014/main" id="{CEDFAF4A-596A-0935-22C9-7BDF0D68220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18429" y="1880680"/>
            <a:ext cx="915144" cy="917622"/>
          </a:xfrm>
          <a:prstGeom prst="rect">
            <a:avLst/>
          </a:prstGeom>
        </p:spPr>
      </p:pic>
      <p:sp>
        <p:nvSpPr>
          <p:cNvPr id="9" name="Title 1">
            <a:extLst>
              <a:ext uri="{FF2B5EF4-FFF2-40B4-BE49-F238E27FC236}">
                <a16:creationId xmlns:a16="http://schemas.microsoft.com/office/drawing/2014/main" id="{8BB0FA3E-7092-8B69-3BA6-E315678C056E}"/>
              </a:ext>
            </a:extLst>
          </p:cNvPr>
          <p:cNvSpPr>
            <a:spLocks noGrp="1"/>
          </p:cNvSpPr>
          <p:nvPr>
            <p:ph type="title"/>
          </p:nvPr>
        </p:nvSpPr>
        <p:spPr>
          <a:xfrm>
            <a:off x="8338157" y="2819227"/>
            <a:ext cx="3467083" cy="1259154"/>
          </a:xfrm>
        </p:spPr>
        <p:txBody>
          <a:body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دمج غاية 7-1-7 في مسارات العمل</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grpSp>
        <p:nvGrpSpPr>
          <p:cNvPr id="10" name="Group 9">
            <a:extLst>
              <a:ext uri="{FF2B5EF4-FFF2-40B4-BE49-F238E27FC236}">
                <a16:creationId xmlns:a16="http://schemas.microsoft.com/office/drawing/2014/main" id="{5E66CFE5-E78E-763B-0F12-FDE1F4E0D0D7}"/>
              </a:ext>
            </a:extLst>
          </p:cNvPr>
          <p:cNvGrpSpPr/>
          <p:nvPr/>
        </p:nvGrpSpPr>
        <p:grpSpPr>
          <a:xfrm>
            <a:off x="1448121" y="2348484"/>
            <a:ext cx="4816986" cy="4084314"/>
            <a:chOff x="1448121" y="2348484"/>
            <a:chExt cx="4816986" cy="4084314"/>
          </a:xfrm>
        </p:grpSpPr>
        <p:sp>
          <p:nvSpPr>
            <p:cNvPr id="11" name="Oval 10">
              <a:extLst>
                <a:ext uri="{FF2B5EF4-FFF2-40B4-BE49-F238E27FC236}">
                  <a16:creationId xmlns:a16="http://schemas.microsoft.com/office/drawing/2014/main" id="{F363B933-521D-0483-FB8F-3D6365591EAC}"/>
                </a:ext>
              </a:extLst>
            </p:cNvPr>
            <p:cNvSpPr/>
            <p:nvPr/>
          </p:nvSpPr>
          <p:spPr>
            <a:xfrm>
              <a:off x="2036345" y="2710869"/>
              <a:ext cx="3602585" cy="3482949"/>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4B5B475C-7D09-1F3A-FFC5-22CEDA7BBAD1}"/>
                </a:ext>
              </a:extLst>
            </p:cNvPr>
            <p:cNvSpPr/>
            <p:nvPr/>
          </p:nvSpPr>
          <p:spPr>
            <a:xfrm>
              <a:off x="2014874" y="3011246"/>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DB554F6B-2229-9CF8-31E0-89EB5298DB2E}"/>
                </a:ext>
              </a:extLst>
            </p:cNvPr>
            <p:cNvSpPr txBox="1"/>
            <p:nvPr/>
          </p:nvSpPr>
          <p:spPr>
            <a:xfrm>
              <a:off x="1985936" y="3265592"/>
              <a:ext cx="110636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التخطيط والتمويل والمناصرة</a:t>
              </a:r>
            </a:p>
          </p:txBody>
        </p:sp>
        <p:sp>
          <p:nvSpPr>
            <p:cNvPr id="14" name="Oval 13">
              <a:extLst>
                <a:ext uri="{FF2B5EF4-FFF2-40B4-BE49-F238E27FC236}">
                  <a16:creationId xmlns:a16="http://schemas.microsoft.com/office/drawing/2014/main" id="{54413171-0020-5817-F6EA-7ACB54C538D1}"/>
                </a:ext>
              </a:extLst>
            </p:cNvPr>
            <p:cNvSpPr/>
            <p:nvPr/>
          </p:nvSpPr>
          <p:spPr>
            <a:xfrm>
              <a:off x="4291767" y="5380260"/>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8E7A3DC0-8DA5-FAA2-E3BE-5C1B41DBB142}"/>
                </a:ext>
              </a:extLst>
            </p:cNvPr>
            <p:cNvSpPr txBox="1"/>
            <p:nvPr/>
          </p:nvSpPr>
          <p:spPr>
            <a:xfrm>
              <a:off x="4292979" y="5702613"/>
              <a:ext cx="103111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متابعة التقدم</a:t>
              </a:r>
            </a:p>
          </p:txBody>
        </p:sp>
        <p:sp>
          <p:nvSpPr>
            <p:cNvPr id="16" name="Oval 15">
              <a:extLst>
                <a:ext uri="{FF2B5EF4-FFF2-40B4-BE49-F238E27FC236}">
                  <a16:creationId xmlns:a16="http://schemas.microsoft.com/office/drawing/2014/main" id="{533BC768-7E97-23A2-C0A7-4413C959C3AA}"/>
                </a:ext>
              </a:extLst>
            </p:cNvPr>
            <p:cNvSpPr/>
            <p:nvPr/>
          </p:nvSpPr>
          <p:spPr>
            <a:xfrm>
              <a:off x="1601072" y="4282655"/>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0B07AE6A-BBEC-AB2B-1B82-E358CEB27862}"/>
                </a:ext>
              </a:extLst>
            </p:cNvPr>
            <p:cNvSpPr txBox="1"/>
            <p:nvPr/>
          </p:nvSpPr>
          <p:spPr>
            <a:xfrm>
              <a:off x="1448121" y="4526030"/>
              <a:ext cx="134867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توجيه التقييمات والأدوات الأخرى</a:t>
              </a:r>
            </a:p>
          </p:txBody>
        </p:sp>
        <p:sp>
          <p:nvSpPr>
            <p:cNvPr id="18" name="Oval 17">
              <a:extLst>
                <a:ext uri="{FF2B5EF4-FFF2-40B4-BE49-F238E27FC236}">
                  <a16:creationId xmlns:a16="http://schemas.microsoft.com/office/drawing/2014/main" id="{2E44B457-16D7-45AB-15C3-6F7C564AEB8C}"/>
                </a:ext>
              </a:extLst>
            </p:cNvPr>
            <p:cNvSpPr/>
            <p:nvPr/>
          </p:nvSpPr>
          <p:spPr>
            <a:xfrm>
              <a:off x="5112543" y="4181584"/>
              <a:ext cx="1040715" cy="970359"/>
            </a:xfrm>
            <a:prstGeom prst="ellipse">
              <a:avLst/>
            </a:prstGeom>
            <a:solidFill>
              <a:srgbClr val="618393"/>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C6F6CDA1-6EFE-FEFC-D9F2-4ADD892A838D}"/>
                </a:ext>
              </a:extLst>
            </p:cNvPr>
            <p:cNvSpPr txBox="1"/>
            <p:nvPr/>
          </p:nvSpPr>
          <p:spPr>
            <a:xfrm>
              <a:off x="5055695" y="4486916"/>
              <a:ext cx="120941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chemeClr val="bg1"/>
                  </a:solidFill>
                  <a:latin typeface="Arial"/>
                  <a:ea typeface="+mn-lt"/>
                  <a:cs typeface="Arial"/>
                </a:rPr>
                <a:t> إجتماعات أصحاب المصلحة</a:t>
              </a:r>
            </a:p>
          </p:txBody>
        </p:sp>
        <p:sp>
          <p:nvSpPr>
            <p:cNvPr id="20" name="Oval 19">
              <a:extLst>
                <a:ext uri="{FF2B5EF4-FFF2-40B4-BE49-F238E27FC236}">
                  <a16:creationId xmlns:a16="http://schemas.microsoft.com/office/drawing/2014/main" id="{52834850-5AEC-9540-70F6-3F4AE229EB3E}"/>
                </a:ext>
              </a:extLst>
            </p:cNvPr>
            <p:cNvSpPr/>
            <p:nvPr/>
          </p:nvSpPr>
          <p:spPr>
            <a:xfrm>
              <a:off x="4686052" y="2833665"/>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14F6BB2D-B4AD-F76F-A785-365307179CEB}"/>
                </a:ext>
              </a:extLst>
            </p:cNvPr>
            <p:cNvSpPr txBox="1"/>
            <p:nvPr/>
          </p:nvSpPr>
          <p:spPr>
            <a:xfrm>
              <a:off x="4602290" y="3080531"/>
              <a:ext cx="1209413" cy="504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lgn="ctr">
                <a:lnSpc>
                  <a:spcPct val="115000"/>
                </a:lnSpc>
                <a:spcBef>
                  <a:spcPts val="0"/>
                </a:spcBef>
                <a:spcAft>
                  <a:spcPts val="800"/>
                </a:spcAft>
              </a:pPr>
              <a:r>
                <a:rPr lang="ar-SA" sz="1200" b="1" kern="100" dirty="0">
                  <a:effectLst/>
                  <a:latin typeface="Aptos" panose="020B0004020202020204" pitchFamily="34" charset="0"/>
                  <a:ea typeface="DengXian" panose="02010600030101010101" pitchFamily="2" charset="-122"/>
                  <a:cs typeface="Arial" panose="020B0604020202020204" pitchFamily="34" charset="0"/>
                </a:rPr>
                <a:t>التحقق من البيانات + توحيدها</a:t>
              </a:r>
              <a:endParaRPr lang="en-IN" sz="12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22" name="Oval 21">
              <a:extLst>
                <a:ext uri="{FF2B5EF4-FFF2-40B4-BE49-F238E27FC236}">
                  <a16:creationId xmlns:a16="http://schemas.microsoft.com/office/drawing/2014/main" id="{1E2D83D9-393D-4A73-5CDC-0B5EF79E3459}"/>
                </a:ext>
              </a:extLst>
            </p:cNvPr>
            <p:cNvSpPr/>
            <p:nvPr/>
          </p:nvSpPr>
          <p:spPr>
            <a:xfrm>
              <a:off x="2497970" y="5462439"/>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4C615C64-8C3B-0948-9EF4-752BB9C9DA22}"/>
                </a:ext>
              </a:extLst>
            </p:cNvPr>
            <p:cNvSpPr txBox="1"/>
            <p:nvPr/>
          </p:nvSpPr>
          <p:spPr>
            <a:xfrm>
              <a:off x="2445337" y="5808302"/>
              <a:ext cx="114597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تلخيص النتائج</a:t>
              </a:r>
            </a:p>
          </p:txBody>
        </p:sp>
        <p:sp>
          <p:nvSpPr>
            <p:cNvPr id="41" name="TextBox 40">
              <a:extLst>
                <a:ext uri="{FF2B5EF4-FFF2-40B4-BE49-F238E27FC236}">
                  <a16:creationId xmlns:a16="http://schemas.microsoft.com/office/drawing/2014/main" id="{5DD6FB56-E1F4-7898-89D5-9E7B2657E8E3}"/>
                </a:ext>
              </a:extLst>
            </p:cNvPr>
            <p:cNvSpPr txBox="1"/>
            <p:nvPr/>
          </p:nvSpPr>
          <p:spPr>
            <a:xfrm>
              <a:off x="3344309" y="4385023"/>
              <a:ext cx="11848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panose="020B0604020202020204" pitchFamily="34" charset="0"/>
                  <a:ea typeface="+mn-lt"/>
                  <a:cs typeface="Arial" panose="020B0604020202020204" pitchFamily="34" charset="0"/>
                </a:rPr>
                <a:t> مسارات العمل</a:t>
              </a:r>
            </a:p>
          </p:txBody>
        </p:sp>
        <p:sp>
          <p:nvSpPr>
            <p:cNvPr id="42" name="Oval 41">
              <a:extLst>
                <a:ext uri="{FF2B5EF4-FFF2-40B4-BE49-F238E27FC236}">
                  <a16:creationId xmlns:a16="http://schemas.microsoft.com/office/drawing/2014/main" id="{CE96B0BC-0CB2-CF52-548E-532501732E7B}"/>
                </a:ext>
              </a:extLst>
            </p:cNvPr>
            <p:cNvSpPr/>
            <p:nvPr/>
          </p:nvSpPr>
          <p:spPr>
            <a:xfrm>
              <a:off x="3310151" y="2348484"/>
              <a:ext cx="1040715" cy="970360"/>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B8051858-A384-7780-BBB7-CB18C9923D28}"/>
                </a:ext>
              </a:extLst>
            </p:cNvPr>
            <p:cNvSpPr txBox="1"/>
            <p:nvPr/>
          </p:nvSpPr>
          <p:spPr>
            <a:xfrm>
              <a:off x="3314952" y="2695165"/>
              <a:ext cx="103111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000000"/>
                  </a:solidFill>
                  <a:latin typeface="Arial"/>
                  <a:cs typeface="Arial"/>
                </a:rPr>
                <a:t> جمع البيانات</a:t>
              </a:r>
            </a:p>
          </p:txBody>
        </p:sp>
      </p:grpSp>
    </p:spTree>
    <p:extLst>
      <p:ext uri="{BB962C8B-B14F-4D97-AF65-F5344CB8AC3E}">
        <p14:creationId xmlns:p14="http://schemas.microsoft.com/office/powerpoint/2010/main" val="267825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50403-74F8-4BAB-3E67-6656696F6B5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E1002CF-EB5F-F9A1-E163-7610507F8476}"/>
              </a:ext>
            </a:extLst>
          </p:cNvPr>
          <p:cNvSpPr txBox="1">
            <a:spLocks/>
          </p:cNvSpPr>
          <p:nvPr/>
        </p:nvSpPr>
        <p:spPr>
          <a:xfrm>
            <a:off x="372669" y="383132"/>
            <a:ext cx="7028256"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a:ea typeface="+mn-ea"/>
                <a:cs typeface="Arial"/>
              </a:rPr>
              <a:t>العمليات</a:t>
            </a:r>
          </a:p>
        </p:txBody>
      </p:sp>
      <p:sp>
        <p:nvSpPr>
          <p:cNvPr id="7" name="Content Placeholder 11">
            <a:extLst>
              <a:ext uri="{FF2B5EF4-FFF2-40B4-BE49-F238E27FC236}">
                <a16:creationId xmlns:a16="http://schemas.microsoft.com/office/drawing/2014/main" id="{CE7BEB5B-5D5F-B294-E605-5D3520730FC9}"/>
              </a:ext>
            </a:extLst>
          </p:cNvPr>
          <p:cNvSpPr>
            <a:spLocks noGrp="1"/>
          </p:cNvSpPr>
          <p:nvPr>
            <p:ph idx="1"/>
          </p:nvPr>
        </p:nvSpPr>
        <p:spPr>
          <a:xfrm>
            <a:off x="587801" y="826051"/>
            <a:ext cx="6536899" cy="5529709"/>
          </a:xfrm>
        </p:spPr>
        <p:txBody>
          <a:bodyPr/>
          <a:lstStyle/>
          <a:p>
            <a:r>
              <a:rPr lang="ar-001" dirty="0"/>
              <a:t>ما الذي يجب القيام به؟</a:t>
            </a:r>
          </a:p>
          <a:p>
            <a:r>
              <a:rPr lang="ar-001" dirty="0"/>
              <a:t>من المسؤول المكلف بذلك؟</a:t>
            </a:r>
          </a:p>
          <a:p>
            <a:r>
              <a:rPr lang="ar-001" dirty="0"/>
              <a:t>ما الدعم الذي يلزمه للقيام به؟</a:t>
            </a:r>
          </a:p>
        </p:txBody>
      </p:sp>
      <p:pic>
        <p:nvPicPr>
          <p:cNvPr id="8" name="Graphic 7">
            <a:extLst>
              <a:ext uri="{FF2B5EF4-FFF2-40B4-BE49-F238E27FC236}">
                <a16:creationId xmlns:a16="http://schemas.microsoft.com/office/drawing/2014/main" id="{DE0DCABF-50DB-A213-456B-5FA05DD074C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18429" y="1880680"/>
            <a:ext cx="915144" cy="917622"/>
          </a:xfrm>
          <a:prstGeom prst="rect">
            <a:avLst/>
          </a:prstGeom>
        </p:spPr>
      </p:pic>
      <p:sp>
        <p:nvSpPr>
          <p:cNvPr id="9" name="Title 1">
            <a:extLst>
              <a:ext uri="{FF2B5EF4-FFF2-40B4-BE49-F238E27FC236}">
                <a16:creationId xmlns:a16="http://schemas.microsoft.com/office/drawing/2014/main" id="{34986BEF-92D5-DB31-FA31-E45BAE74C43C}"/>
              </a:ext>
            </a:extLst>
          </p:cNvPr>
          <p:cNvSpPr>
            <a:spLocks noGrp="1"/>
          </p:cNvSpPr>
          <p:nvPr>
            <p:ph type="title"/>
          </p:nvPr>
        </p:nvSpPr>
        <p:spPr>
          <a:xfrm>
            <a:off x="8338157" y="2819227"/>
            <a:ext cx="3467083" cy="1259154"/>
          </a:xfrm>
        </p:spPr>
        <p:txBody>
          <a:body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دمج غاية 7-1-7 في مسارات العمل</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grpSp>
        <p:nvGrpSpPr>
          <p:cNvPr id="10" name="Group 9">
            <a:extLst>
              <a:ext uri="{FF2B5EF4-FFF2-40B4-BE49-F238E27FC236}">
                <a16:creationId xmlns:a16="http://schemas.microsoft.com/office/drawing/2014/main" id="{963E4A18-977A-2073-738C-69BC62D9F20C}"/>
              </a:ext>
            </a:extLst>
          </p:cNvPr>
          <p:cNvGrpSpPr/>
          <p:nvPr/>
        </p:nvGrpSpPr>
        <p:grpSpPr>
          <a:xfrm>
            <a:off x="1448121" y="2348484"/>
            <a:ext cx="4816986" cy="4084314"/>
            <a:chOff x="1448121" y="2348484"/>
            <a:chExt cx="4816986" cy="4084314"/>
          </a:xfrm>
        </p:grpSpPr>
        <p:sp>
          <p:nvSpPr>
            <p:cNvPr id="11" name="Oval 10">
              <a:extLst>
                <a:ext uri="{FF2B5EF4-FFF2-40B4-BE49-F238E27FC236}">
                  <a16:creationId xmlns:a16="http://schemas.microsoft.com/office/drawing/2014/main" id="{2A767142-9F2C-9C78-9568-8B746B58E3A2}"/>
                </a:ext>
              </a:extLst>
            </p:cNvPr>
            <p:cNvSpPr/>
            <p:nvPr/>
          </p:nvSpPr>
          <p:spPr>
            <a:xfrm>
              <a:off x="2036345" y="2710869"/>
              <a:ext cx="3602585" cy="3482949"/>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E397C496-0369-86BA-BF17-00B731EEFA50}"/>
                </a:ext>
              </a:extLst>
            </p:cNvPr>
            <p:cNvSpPr/>
            <p:nvPr/>
          </p:nvSpPr>
          <p:spPr>
            <a:xfrm>
              <a:off x="2014874" y="3011246"/>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9FB76DC-ED25-7B71-D59F-AE684A6A7384}"/>
                </a:ext>
              </a:extLst>
            </p:cNvPr>
            <p:cNvSpPr txBox="1"/>
            <p:nvPr/>
          </p:nvSpPr>
          <p:spPr>
            <a:xfrm>
              <a:off x="1985936" y="3265592"/>
              <a:ext cx="110636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التخطيط والتمويل والمناصرة</a:t>
              </a:r>
            </a:p>
          </p:txBody>
        </p:sp>
        <p:sp>
          <p:nvSpPr>
            <p:cNvPr id="14" name="Oval 13">
              <a:extLst>
                <a:ext uri="{FF2B5EF4-FFF2-40B4-BE49-F238E27FC236}">
                  <a16:creationId xmlns:a16="http://schemas.microsoft.com/office/drawing/2014/main" id="{2973CB85-764B-F436-DEEA-9EA778052CA2}"/>
                </a:ext>
              </a:extLst>
            </p:cNvPr>
            <p:cNvSpPr/>
            <p:nvPr/>
          </p:nvSpPr>
          <p:spPr>
            <a:xfrm>
              <a:off x="4291767" y="5380260"/>
              <a:ext cx="1040715" cy="970359"/>
            </a:xfrm>
            <a:prstGeom prst="ellipse">
              <a:avLst/>
            </a:prstGeom>
            <a:solidFill>
              <a:srgbClr val="618393"/>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0F307DE-D188-2186-3B28-E64AA07681B4}"/>
                </a:ext>
              </a:extLst>
            </p:cNvPr>
            <p:cNvSpPr txBox="1"/>
            <p:nvPr/>
          </p:nvSpPr>
          <p:spPr>
            <a:xfrm>
              <a:off x="4292979" y="5702613"/>
              <a:ext cx="103111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chemeClr val="bg1"/>
                  </a:solidFill>
                  <a:latin typeface="Arial"/>
                  <a:ea typeface="+mn-lt"/>
                  <a:cs typeface="Arial"/>
                </a:rPr>
                <a:t>متابعة التقدم</a:t>
              </a:r>
            </a:p>
          </p:txBody>
        </p:sp>
        <p:sp>
          <p:nvSpPr>
            <p:cNvPr id="16" name="Oval 15">
              <a:extLst>
                <a:ext uri="{FF2B5EF4-FFF2-40B4-BE49-F238E27FC236}">
                  <a16:creationId xmlns:a16="http://schemas.microsoft.com/office/drawing/2014/main" id="{F0C3F5B1-F8CE-E0AA-C4CE-3060AA7ABA2E}"/>
                </a:ext>
              </a:extLst>
            </p:cNvPr>
            <p:cNvSpPr/>
            <p:nvPr/>
          </p:nvSpPr>
          <p:spPr>
            <a:xfrm>
              <a:off x="1601072" y="4282655"/>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28D00885-C674-1118-6EB9-F7CBC4F1F8CA}"/>
                </a:ext>
              </a:extLst>
            </p:cNvPr>
            <p:cNvSpPr txBox="1"/>
            <p:nvPr/>
          </p:nvSpPr>
          <p:spPr>
            <a:xfrm>
              <a:off x="1448121" y="4526030"/>
              <a:ext cx="134867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توجيه التقييمات والأدوات الأخرى</a:t>
              </a:r>
            </a:p>
          </p:txBody>
        </p:sp>
        <p:sp>
          <p:nvSpPr>
            <p:cNvPr id="18" name="Oval 17">
              <a:extLst>
                <a:ext uri="{FF2B5EF4-FFF2-40B4-BE49-F238E27FC236}">
                  <a16:creationId xmlns:a16="http://schemas.microsoft.com/office/drawing/2014/main" id="{FAC8D179-6B46-D177-6A28-39AE95714262}"/>
                </a:ext>
              </a:extLst>
            </p:cNvPr>
            <p:cNvSpPr/>
            <p:nvPr/>
          </p:nvSpPr>
          <p:spPr>
            <a:xfrm>
              <a:off x="5112543" y="4181584"/>
              <a:ext cx="1040715" cy="970359"/>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5A1F5BB-FB95-A3F7-C1FA-85F97F0EA18E}"/>
                </a:ext>
              </a:extLst>
            </p:cNvPr>
            <p:cNvSpPr txBox="1"/>
            <p:nvPr/>
          </p:nvSpPr>
          <p:spPr>
            <a:xfrm>
              <a:off x="5055695" y="4486916"/>
              <a:ext cx="120941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latin typeface="Arial"/>
                  <a:ea typeface="+mn-lt"/>
                  <a:cs typeface="Arial"/>
                </a:rPr>
                <a:t> إجتماعات أصحاب المصلحة</a:t>
              </a:r>
            </a:p>
          </p:txBody>
        </p:sp>
        <p:sp>
          <p:nvSpPr>
            <p:cNvPr id="20" name="Oval 19">
              <a:extLst>
                <a:ext uri="{FF2B5EF4-FFF2-40B4-BE49-F238E27FC236}">
                  <a16:creationId xmlns:a16="http://schemas.microsoft.com/office/drawing/2014/main" id="{05D48CE4-C75A-DCA1-DBAD-4B0F0285B0AB}"/>
                </a:ext>
              </a:extLst>
            </p:cNvPr>
            <p:cNvSpPr/>
            <p:nvPr/>
          </p:nvSpPr>
          <p:spPr>
            <a:xfrm>
              <a:off x="4686052" y="2833665"/>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0F4558A-428E-2186-C664-26501B248D3B}"/>
                </a:ext>
              </a:extLst>
            </p:cNvPr>
            <p:cNvSpPr txBox="1"/>
            <p:nvPr/>
          </p:nvSpPr>
          <p:spPr>
            <a:xfrm>
              <a:off x="4602290" y="3080531"/>
              <a:ext cx="1209413" cy="504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lgn="ctr">
                <a:lnSpc>
                  <a:spcPct val="115000"/>
                </a:lnSpc>
                <a:spcBef>
                  <a:spcPts val="0"/>
                </a:spcBef>
                <a:spcAft>
                  <a:spcPts val="800"/>
                </a:spcAft>
              </a:pPr>
              <a:r>
                <a:rPr lang="ar-SA" sz="1200" b="1" kern="100" dirty="0">
                  <a:effectLst/>
                  <a:latin typeface="Aptos" panose="020B0004020202020204" pitchFamily="34" charset="0"/>
                  <a:ea typeface="DengXian" panose="02010600030101010101" pitchFamily="2" charset="-122"/>
                  <a:cs typeface="Arial" panose="020B0604020202020204" pitchFamily="34" charset="0"/>
                </a:rPr>
                <a:t>التحقق من البيانات + توحيدها</a:t>
              </a:r>
              <a:endParaRPr lang="en-IN" sz="12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22" name="Oval 21">
              <a:extLst>
                <a:ext uri="{FF2B5EF4-FFF2-40B4-BE49-F238E27FC236}">
                  <a16:creationId xmlns:a16="http://schemas.microsoft.com/office/drawing/2014/main" id="{901AA57D-8F42-27D2-83E5-575E7B87B11F}"/>
                </a:ext>
              </a:extLst>
            </p:cNvPr>
            <p:cNvSpPr/>
            <p:nvPr/>
          </p:nvSpPr>
          <p:spPr>
            <a:xfrm>
              <a:off x="2497970" y="5462439"/>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B86EC9BD-6F11-5D89-612E-25BE0298723D}"/>
                </a:ext>
              </a:extLst>
            </p:cNvPr>
            <p:cNvSpPr txBox="1"/>
            <p:nvPr/>
          </p:nvSpPr>
          <p:spPr>
            <a:xfrm>
              <a:off x="2445337" y="5808302"/>
              <a:ext cx="114597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تلخيص النتائج</a:t>
              </a:r>
            </a:p>
          </p:txBody>
        </p:sp>
        <p:sp>
          <p:nvSpPr>
            <p:cNvPr id="41" name="TextBox 40">
              <a:extLst>
                <a:ext uri="{FF2B5EF4-FFF2-40B4-BE49-F238E27FC236}">
                  <a16:creationId xmlns:a16="http://schemas.microsoft.com/office/drawing/2014/main" id="{A66146F3-6898-5BFE-65BA-1FFD7E8E8E89}"/>
                </a:ext>
              </a:extLst>
            </p:cNvPr>
            <p:cNvSpPr txBox="1"/>
            <p:nvPr/>
          </p:nvSpPr>
          <p:spPr>
            <a:xfrm>
              <a:off x="3344309" y="4385023"/>
              <a:ext cx="11848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panose="020B0604020202020204" pitchFamily="34" charset="0"/>
                  <a:ea typeface="+mn-lt"/>
                  <a:cs typeface="Arial" panose="020B0604020202020204" pitchFamily="34" charset="0"/>
                </a:rPr>
                <a:t> مسارات العمل</a:t>
              </a:r>
            </a:p>
          </p:txBody>
        </p:sp>
        <p:sp>
          <p:nvSpPr>
            <p:cNvPr id="42" name="Oval 41">
              <a:extLst>
                <a:ext uri="{FF2B5EF4-FFF2-40B4-BE49-F238E27FC236}">
                  <a16:creationId xmlns:a16="http://schemas.microsoft.com/office/drawing/2014/main" id="{9553827A-0DB3-647D-6C69-5B100BFB45EE}"/>
                </a:ext>
              </a:extLst>
            </p:cNvPr>
            <p:cNvSpPr/>
            <p:nvPr/>
          </p:nvSpPr>
          <p:spPr>
            <a:xfrm>
              <a:off x="3310151" y="2348484"/>
              <a:ext cx="1040715" cy="970360"/>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FF4700C4-8EC6-33E6-1B9D-CFC378DCA0D3}"/>
                </a:ext>
              </a:extLst>
            </p:cNvPr>
            <p:cNvSpPr txBox="1"/>
            <p:nvPr/>
          </p:nvSpPr>
          <p:spPr>
            <a:xfrm>
              <a:off x="3314952" y="2695165"/>
              <a:ext cx="103111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000000"/>
                  </a:solidFill>
                  <a:latin typeface="Arial"/>
                  <a:cs typeface="Arial"/>
                </a:rPr>
                <a:t> جمع البيانات</a:t>
              </a:r>
            </a:p>
          </p:txBody>
        </p:sp>
      </p:grpSp>
    </p:spTree>
    <p:extLst>
      <p:ext uri="{BB962C8B-B14F-4D97-AF65-F5344CB8AC3E}">
        <p14:creationId xmlns:p14="http://schemas.microsoft.com/office/powerpoint/2010/main" val="1196568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3C8C2-911B-F14F-155B-F70940EAC129}"/>
            </a:ext>
          </a:extLst>
        </p:cNvPr>
        <p:cNvGrpSpPr/>
        <p:nvPr/>
      </p:nvGrpSpPr>
      <p:grpSpPr>
        <a:xfrm>
          <a:off x="0" y="0"/>
          <a:ext cx="0" cy="0"/>
          <a:chOff x="0" y="0"/>
          <a:chExt cx="0" cy="0"/>
        </a:xfrm>
      </p:grpSpPr>
      <p:sp>
        <p:nvSpPr>
          <p:cNvPr id="12" name="Text Placeholder 4">
            <a:extLst>
              <a:ext uri="{FF2B5EF4-FFF2-40B4-BE49-F238E27FC236}">
                <a16:creationId xmlns:a16="http://schemas.microsoft.com/office/drawing/2014/main" id="{272E0180-D068-B5E1-3140-BB6FDB5D3CA2}"/>
              </a:ext>
            </a:extLst>
          </p:cNvPr>
          <p:cNvSpPr txBox="1">
            <a:spLocks/>
          </p:cNvSpPr>
          <p:nvPr/>
        </p:nvSpPr>
        <p:spPr>
          <a:xfrm>
            <a:off x="372669" y="383132"/>
            <a:ext cx="7028256"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a:ea typeface="+mn-ea"/>
                <a:cs typeface="Arial"/>
              </a:rPr>
              <a:t>العمليات</a:t>
            </a:r>
          </a:p>
        </p:txBody>
      </p:sp>
      <p:sp>
        <p:nvSpPr>
          <p:cNvPr id="14" name="Content Placeholder 11">
            <a:extLst>
              <a:ext uri="{FF2B5EF4-FFF2-40B4-BE49-F238E27FC236}">
                <a16:creationId xmlns:a16="http://schemas.microsoft.com/office/drawing/2014/main" id="{644E8036-6EFD-0B00-6FC8-A8F68D8A506F}"/>
              </a:ext>
            </a:extLst>
          </p:cNvPr>
          <p:cNvSpPr>
            <a:spLocks noGrp="1"/>
          </p:cNvSpPr>
          <p:nvPr>
            <p:ph idx="1"/>
          </p:nvPr>
        </p:nvSpPr>
        <p:spPr>
          <a:xfrm>
            <a:off x="587801" y="826051"/>
            <a:ext cx="6536899" cy="5529709"/>
          </a:xfrm>
        </p:spPr>
        <p:txBody>
          <a:bodyPr/>
          <a:lstStyle/>
          <a:p>
            <a:r>
              <a:rPr lang="ar-001" dirty="0"/>
              <a:t>ما الذي يجب القيام به؟</a:t>
            </a:r>
          </a:p>
          <a:p>
            <a:r>
              <a:rPr lang="ar-001" dirty="0"/>
              <a:t>من المسؤول المكلف بذلك؟</a:t>
            </a:r>
          </a:p>
          <a:p>
            <a:r>
              <a:rPr lang="ar-001" dirty="0"/>
              <a:t>ما الدعم الذي يلزمه للقيام به؟</a:t>
            </a:r>
          </a:p>
        </p:txBody>
      </p:sp>
      <p:pic>
        <p:nvPicPr>
          <p:cNvPr id="16" name="Graphic 15">
            <a:extLst>
              <a:ext uri="{FF2B5EF4-FFF2-40B4-BE49-F238E27FC236}">
                <a16:creationId xmlns:a16="http://schemas.microsoft.com/office/drawing/2014/main" id="{61AEF0B9-86CE-CB44-64B4-05FECF259F5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18429" y="1880680"/>
            <a:ext cx="915144" cy="917622"/>
          </a:xfrm>
          <a:prstGeom prst="rect">
            <a:avLst/>
          </a:prstGeom>
        </p:spPr>
      </p:pic>
      <p:sp>
        <p:nvSpPr>
          <p:cNvPr id="17" name="Title 1">
            <a:extLst>
              <a:ext uri="{FF2B5EF4-FFF2-40B4-BE49-F238E27FC236}">
                <a16:creationId xmlns:a16="http://schemas.microsoft.com/office/drawing/2014/main" id="{EF602B9B-8A08-0CFE-4703-DC722A12CBCC}"/>
              </a:ext>
            </a:extLst>
          </p:cNvPr>
          <p:cNvSpPr>
            <a:spLocks noGrp="1"/>
          </p:cNvSpPr>
          <p:nvPr>
            <p:ph type="title"/>
          </p:nvPr>
        </p:nvSpPr>
        <p:spPr>
          <a:xfrm>
            <a:off x="8338157" y="2819227"/>
            <a:ext cx="3467083" cy="1259154"/>
          </a:xfrm>
        </p:spPr>
        <p:txBody>
          <a:body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دمج غاية 7-1-7 في مسارات العمل</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grpSp>
        <p:nvGrpSpPr>
          <p:cNvPr id="18" name="Group 17">
            <a:extLst>
              <a:ext uri="{FF2B5EF4-FFF2-40B4-BE49-F238E27FC236}">
                <a16:creationId xmlns:a16="http://schemas.microsoft.com/office/drawing/2014/main" id="{9C4F6B28-BDEF-B7DC-E773-2C025194C8E9}"/>
              </a:ext>
            </a:extLst>
          </p:cNvPr>
          <p:cNvGrpSpPr/>
          <p:nvPr/>
        </p:nvGrpSpPr>
        <p:grpSpPr>
          <a:xfrm>
            <a:off x="1448121" y="2348484"/>
            <a:ext cx="4816986" cy="4084314"/>
            <a:chOff x="1448121" y="2348484"/>
            <a:chExt cx="4816986" cy="4084314"/>
          </a:xfrm>
        </p:grpSpPr>
        <p:sp>
          <p:nvSpPr>
            <p:cNvPr id="19" name="Oval 18">
              <a:extLst>
                <a:ext uri="{FF2B5EF4-FFF2-40B4-BE49-F238E27FC236}">
                  <a16:creationId xmlns:a16="http://schemas.microsoft.com/office/drawing/2014/main" id="{94AAB912-D4E7-640F-725E-47C97014F9E4}"/>
                </a:ext>
              </a:extLst>
            </p:cNvPr>
            <p:cNvSpPr/>
            <p:nvPr/>
          </p:nvSpPr>
          <p:spPr>
            <a:xfrm>
              <a:off x="2036345" y="2710869"/>
              <a:ext cx="3602585" cy="3482949"/>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64CF89A3-E092-BD6B-042F-4390012E6C9B}"/>
                </a:ext>
              </a:extLst>
            </p:cNvPr>
            <p:cNvSpPr/>
            <p:nvPr/>
          </p:nvSpPr>
          <p:spPr>
            <a:xfrm>
              <a:off x="2014874" y="3011246"/>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5A4A07C3-FD0D-A577-F243-975E4CE84201}"/>
                </a:ext>
              </a:extLst>
            </p:cNvPr>
            <p:cNvSpPr txBox="1"/>
            <p:nvPr/>
          </p:nvSpPr>
          <p:spPr>
            <a:xfrm>
              <a:off x="1985936" y="3265592"/>
              <a:ext cx="110636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التخطيط والتمويل والمناصرة</a:t>
              </a:r>
            </a:p>
          </p:txBody>
        </p:sp>
        <p:sp>
          <p:nvSpPr>
            <p:cNvPr id="22" name="Oval 21">
              <a:extLst>
                <a:ext uri="{FF2B5EF4-FFF2-40B4-BE49-F238E27FC236}">
                  <a16:creationId xmlns:a16="http://schemas.microsoft.com/office/drawing/2014/main" id="{98410DF3-3936-5A93-7E34-985BB859D851}"/>
                </a:ext>
              </a:extLst>
            </p:cNvPr>
            <p:cNvSpPr/>
            <p:nvPr/>
          </p:nvSpPr>
          <p:spPr>
            <a:xfrm>
              <a:off x="4291767" y="5380260"/>
              <a:ext cx="1040715" cy="970359"/>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D9839DD-44D1-6A7D-A938-BA6FD9C76619}"/>
                </a:ext>
              </a:extLst>
            </p:cNvPr>
            <p:cNvSpPr txBox="1"/>
            <p:nvPr/>
          </p:nvSpPr>
          <p:spPr>
            <a:xfrm>
              <a:off x="4292979" y="5702613"/>
              <a:ext cx="103111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latin typeface="Arial"/>
                  <a:ea typeface="+mn-lt"/>
                  <a:cs typeface="Arial"/>
                </a:rPr>
                <a:t>متابعة التقدم</a:t>
              </a:r>
            </a:p>
          </p:txBody>
        </p:sp>
        <p:sp>
          <p:nvSpPr>
            <p:cNvPr id="25" name="Oval 24">
              <a:extLst>
                <a:ext uri="{FF2B5EF4-FFF2-40B4-BE49-F238E27FC236}">
                  <a16:creationId xmlns:a16="http://schemas.microsoft.com/office/drawing/2014/main" id="{62ECD7BE-E5DB-55B2-E032-7D31095B8A4A}"/>
                </a:ext>
              </a:extLst>
            </p:cNvPr>
            <p:cNvSpPr/>
            <p:nvPr/>
          </p:nvSpPr>
          <p:spPr>
            <a:xfrm>
              <a:off x="1601072" y="4282655"/>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D7BA1781-6C06-9DC3-FC8D-1352F93D65EA}"/>
                </a:ext>
              </a:extLst>
            </p:cNvPr>
            <p:cNvSpPr txBox="1"/>
            <p:nvPr/>
          </p:nvSpPr>
          <p:spPr>
            <a:xfrm>
              <a:off x="1448121" y="4526030"/>
              <a:ext cx="134867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توجيه التقييمات والأدوات الأخرى</a:t>
              </a:r>
            </a:p>
          </p:txBody>
        </p:sp>
        <p:sp>
          <p:nvSpPr>
            <p:cNvPr id="31" name="Oval 30">
              <a:extLst>
                <a:ext uri="{FF2B5EF4-FFF2-40B4-BE49-F238E27FC236}">
                  <a16:creationId xmlns:a16="http://schemas.microsoft.com/office/drawing/2014/main" id="{2CE657A4-CD81-A667-74E1-669B3B218A01}"/>
                </a:ext>
              </a:extLst>
            </p:cNvPr>
            <p:cNvSpPr/>
            <p:nvPr/>
          </p:nvSpPr>
          <p:spPr>
            <a:xfrm>
              <a:off x="5112543" y="4181584"/>
              <a:ext cx="1040715" cy="970359"/>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E72A5E8-E1A3-8DB1-129F-27D074282F70}"/>
                </a:ext>
              </a:extLst>
            </p:cNvPr>
            <p:cNvSpPr txBox="1"/>
            <p:nvPr/>
          </p:nvSpPr>
          <p:spPr>
            <a:xfrm>
              <a:off x="5055695" y="4486916"/>
              <a:ext cx="120941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latin typeface="Arial"/>
                  <a:ea typeface="+mn-lt"/>
                  <a:cs typeface="Arial"/>
                </a:rPr>
                <a:t> إجتماعات أصحاب المصلحة</a:t>
              </a:r>
            </a:p>
          </p:txBody>
        </p:sp>
        <p:sp>
          <p:nvSpPr>
            <p:cNvPr id="35" name="Oval 34">
              <a:extLst>
                <a:ext uri="{FF2B5EF4-FFF2-40B4-BE49-F238E27FC236}">
                  <a16:creationId xmlns:a16="http://schemas.microsoft.com/office/drawing/2014/main" id="{CD114585-4121-F880-419E-324DFE0D14A1}"/>
                </a:ext>
              </a:extLst>
            </p:cNvPr>
            <p:cNvSpPr/>
            <p:nvPr/>
          </p:nvSpPr>
          <p:spPr>
            <a:xfrm>
              <a:off x="4686052" y="2833665"/>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E9FA1481-E157-6C3D-77DF-12E0A37D67A5}"/>
                </a:ext>
              </a:extLst>
            </p:cNvPr>
            <p:cNvSpPr txBox="1"/>
            <p:nvPr/>
          </p:nvSpPr>
          <p:spPr>
            <a:xfrm>
              <a:off x="4602290" y="3080531"/>
              <a:ext cx="1209413" cy="504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lgn="ctr">
                <a:lnSpc>
                  <a:spcPct val="115000"/>
                </a:lnSpc>
                <a:spcBef>
                  <a:spcPts val="0"/>
                </a:spcBef>
                <a:spcAft>
                  <a:spcPts val="800"/>
                </a:spcAft>
              </a:pPr>
              <a:r>
                <a:rPr lang="ar-SA" sz="1200" b="1" kern="100" dirty="0">
                  <a:effectLst/>
                  <a:latin typeface="Aptos" panose="020B0004020202020204" pitchFamily="34" charset="0"/>
                  <a:ea typeface="DengXian" panose="02010600030101010101" pitchFamily="2" charset="-122"/>
                  <a:cs typeface="Arial" panose="020B0604020202020204" pitchFamily="34" charset="0"/>
                </a:rPr>
                <a:t>التحقق من البيانات + توحيدها</a:t>
              </a:r>
              <a:endParaRPr lang="en-IN" sz="12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41" name="Oval 40">
              <a:extLst>
                <a:ext uri="{FF2B5EF4-FFF2-40B4-BE49-F238E27FC236}">
                  <a16:creationId xmlns:a16="http://schemas.microsoft.com/office/drawing/2014/main" id="{F792BD54-588F-8E78-86C5-541CAA46B929}"/>
                </a:ext>
              </a:extLst>
            </p:cNvPr>
            <p:cNvSpPr/>
            <p:nvPr/>
          </p:nvSpPr>
          <p:spPr>
            <a:xfrm>
              <a:off x="2497970" y="5462439"/>
              <a:ext cx="1040715" cy="970359"/>
            </a:xfrm>
            <a:prstGeom prst="ellipse">
              <a:avLst/>
            </a:prstGeom>
            <a:solidFill>
              <a:srgbClr val="618393"/>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id="{48BB626E-AEA3-1639-7B1C-1E0BBAEDE372}"/>
                </a:ext>
              </a:extLst>
            </p:cNvPr>
            <p:cNvSpPr txBox="1"/>
            <p:nvPr/>
          </p:nvSpPr>
          <p:spPr>
            <a:xfrm>
              <a:off x="2445337" y="5808302"/>
              <a:ext cx="114597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chemeClr val="bg1"/>
                  </a:solidFill>
                  <a:latin typeface="Arial"/>
                  <a:ea typeface="+mn-lt"/>
                  <a:cs typeface="Arial"/>
                </a:rPr>
                <a:t> تلخيص النتائج</a:t>
              </a:r>
            </a:p>
          </p:txBody>
        </p:sp>
        <p:sp>
          <p:nvSpPr>
            <p:cNvPr id="43" name="TextBox 42">
              <a:extLst>
                <a:ext uri="{FF2B5EF4-FFF2-40B4-BE49-F238E27FC236}">
                  <a16:creationId xmlns:a16="http://schemas.microsoft.com/office/drawing/2014/main" id="{A1415638-91F6-E15E-B5B2-CE3851C6A718}"/>
                </a:ext>
              </a:extLst>
            </p:cNvPr>
            <p:cNvSpPr txBox="1"/>
            <p:nvPr/>
          </p:nvSpPr>
          <p:spPr>
            <a:xfrm>
              <a:off x="3344309" y="4385023"/>
              <a:ext cx="11848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panose="020B0604020202020204" pitchFamily="34" charset="0"/>
                  <a:ea typeface="+mn-lt"/>
                  <a:cs typeface="Arial" panose="020B0604020202020204" pitchFamily="34" charset="0"/>
                </a:rPr>
                <a:t> مسارات العمل</a:t>
              </a:r>
            </a:p>
          </p:txBody>
        </p:sp>
        <p:sp>
          <p:nvSpPr>
            <p:cNvPr id="44" name="Oval 43">
              <a:extLst>
                <a:ext uri="{FF2B5EF4-FFF2-40B4-BE49-F238E27FC236}">
                  <a16:creationId xmlns:a16="http://schemas.microsoft.com/office/drawing/2014/main" id="{E910906E-AB20-1CDD-2AD5-43EE14CD31C9}"/>
                </a:ext>
              </a:extLst>
            </p:cNvPr>
            <p:cNvSpPr/>
            <p:nvPr/>
          </p:nvSpPr>
          <p:spPr>
            <a:xfrm>
              <a:off x="3310151" y="2348484"/>
              <a:ext cx="1040715" cy="970360"/>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5" name="TextBox 44">
              <a:extLst>
                <a:ext uri="{FF2B5EF4-FFF2-40B4-BE49-F238E27FC236}">
                  <a16:creationId xmlns:a16="http://schemas.microsoft.com/office/drawing/2014/main" id="{764B1B53-AA2B-765A-04E6-7508649C0036}"/>
                </a:ext>
              </a:extLst>
            </p:cNvPr>
            <p:cNvSpPr txBox="1"/>
            <p:nvPr/>
          </p:nvSpPr>
          <p:spPr>
            <a:xfrm>
              <a:off x="3314952" y="2695165"/>
              <a:ext cx="103111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000000"/>
                  </a:solidFill>
                  <a:latin typeface="Arial"/>
                  <a:cs typeface="Arial"/>
                </a:rPr>
                <a:t> جمع البيانات</a:t>
              </a:r>
            </a:p>
          </p:txBody>
        </p:sp>
      </p:grpSp>
    </p:spTree>
    <p:extLst>
      <p:ext uri="{BB962C8B-B14F-4D97-AF65-F5344CB8AC3E}">
        <p14:creationId xmlns:p14="http://schemas.microsoft.com/office/powerpoint/2010/main" val="2770335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7FDBD-3E3E-3176-BD34-139BE135646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13E4A6F-5D7F-3A1B-8C62-6532DDEC142F}"/>
              </a:ext>
            </a:extLst>
          </p:cNvPr>
          <p:cNvSpPr txBox="1">
            <a:spLocks/>
          </p:cNvSpPr>
          <p:nvPr/>
        </p:nvSpPr>
        <p:spPr>
          <a:xfrm>
            <a:off x="372669" y="383132"/>
            <a:ext cx="7028256"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a:ea typeface="+mn-ea"/>
                <a:cs typeface="Arial"/>
              </a:rPr>
              <a:t>العمليات</a:t>
            </a:r>
          </a:p>
        </p:txBody>
      </p:sp>
      <p:sp>
        <p:nvSpPr>
          <p:cNvPr id="7" name="Content Placeholder 11">
            <a:extLst>
              <a:ext uri="{FF2B5EF4-FFF2-40B4-BE49-F238E27FC236}">
                <a16:creationId xmlns:a16="http://schemas.microsoft.com/office/drawing/2014/main" id="{B54AB0A8-9522-3481-F054-267F843B5328}"/>
              </a:ext>
            </a:extLst>
          </p:cNvPr>
          <p:cNvSpPr>
            <a:spLocks noGrp="1"/>
          </p:cNvSpPr>
          <p:nvPr>
            <p:ph idx="1"/>
          </p:nvPr>
        </p:nvSpPr>
        <p:spPr>
          <a:xfrm>
            <a:off x="587801" y="826051"/>
            <a:ext cx="6536899" cy="5529709"/>
          </a:xfrm>
        </p:spPr>
        <p:txBody>
          <a:bodyPr/>
          <a:lstStyle/>
          <a:p>
            <a:r>
              <a:rPr lang="ar-001" dirty="0"/>
              <a:t>ما الذي يجب القيام به؟</a:t>
            </a:r>
          </a:p>
          <a:p>
            <a:r>
              <a:rPr lang="ar-001" dirty="0"/>
              <a:t>من المسؤول المكلف بذلك؟</a:t>
            </a:r>
          </a:p>
          <a:p>
            <a:r>
              <a:rPr lang="ar-001" dirty="0"/>
              <a:t>ما الدعم الذي يلزمه للقيام به؟</a:t>
            </a:r>
          </a:p>
        </p:txBody>
      </p:sp>
      <p:pic>
        <p:nvPicPr>
          <p:cNvPr id="8" name="Graphic 7">
            <a:extLst>
              <a:ext uri="{FF2B5EF4-FFF2-40B4-BE49-F238E27FC236}">
                <a16:creationId xmlns:a16="http://schemas.microsoft.com/office/drawing/2014/main" id="{B4A8CED9-AFBC-7B53-358C-4D4D83579B4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18429" y="1880680"/>
            <a:ext cx="915144" cy="917622"/>
          </a:xfrm>
          <a:prstGeom prst="rect">
            <a:avLst/>
          </a:prstGeom>
        </p:spPr>
      </p:pic>
      <p:sp>
        <p:nvSpPr>
          <p:cNvPr id="9" name="Title 1">
            <a:extLst>
              <a:ext uri="{FF2B5EF4-FFF2-40B4-BE49-F238E27FC236}">
                <a16:creationId xmlns:a16="http://schemas.microsoft.com/office/drawing/2014/main" id="{BDF7F2E3-68B1-BF60-5AB9-F3AE668B0BD1}"/>
              </a:ext>
            </a:extLst>
          </p:cNvPr>
          <p:cNvSpPr>
            <a:spLocks noGrp="1"/>
          </p:cNvSpPr>
          <p:nvPr>
            <p:ph type="title"/>
          </p:nvPr>
        </p:nvSpPr>
        <p:spPr>
          <a:xfrm>
            <a:off x="8338157" y="2819227"/>
            <a:ext cx="3467083" cy="1259154"/>
          </a:xfrm>
        </p:spPr>
        <p:txBody>
          <a:body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دمج غاية 7-1-7 في مسارات العمل</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grpSp>
        <p:nvGrpSpPr>
          <p:cNvPr id="10" name="Group 9">
            <a:extLst>
              <a:ext uri="{FF2B5EF4-FFF2-40B4-BE49-F238E27FC236}">
                <a16:creationId xmlns:a16="http://schemas.microsoft.com/office/drawing/2014/main" id="{67B4F185-67AF-8957-7576-D80D0962C2B1}"/>
              </a:ext>
            </a:extLst>
          </p:cNvPr>
          <p:cNvGrpSpPr/>
          <p:nvPr/>
        </p:nvGrpSpPr>
        <p:grpSpPr>
          <a:xfrm>
            <a:off x="1448121" y="2348484"/>
            <a:ext cx="4816986" cy="4084314"/>
            <a:chOff x="1448121" y="2348484"/>
            <a:chExt cx="4816986" cy="4084314"/>
          </a:xfrm>
        </p:grpSpPr>
        <p:sp>
          <p:nvSpPr>
            <p:cNvPr id="11" name="Oval 10">
              <a:extLst>
                <a:ext uri="{FF2B5EF4-FFF2-40B4-BE49-F238E27FC236}">
                  <a16:creationId xmlns:a16="http://schemas.microsoft.com/office/drawing/2014/main" id="{9F29842C-35D5-A88F-8710-BBCD89BEEF16}"/>
                </a:ext>
              </a:extLst>
            </p:cNvPr>
            <p:cNvSpPr/>
            <p:nvPr/>
          </p:nvSpPr>
          <p:spPr>
            <a:xfrm>
              <a:off x="2036345" y="2710869"/>
              <a:ext cx="3602585" cy="3482949"/>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FFC61A4C-C61D-9FDD-72C9-83C224321BA6}"/>
                </a:ext>
              </a:extLst>
            </p:cNvPr>
            <p:cNvSpPr/>
            <p:nvPr/>
          </p:nvSpPr>
          <p:spPr>
            <a:xfrm>
              <a:off x="2014874" y="3011246"/>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F4AAC6B-9B4F-C1C3-3C81-4283DC506046}"/>
                </a:ext>
              </a:extLst>
            </p:cNvPr>
            <p:cNvSpPr txBox="1"/>
            <p:nvPr/>
          </p:nvSpPr>
          <p:spPr>
            <a:xfrm>
              <a:off x="1985936" y="3265592"/>
              <a:ext cx="110636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التخطيط والتمويل والمناصرة</a:t>
              </a:r>
            </a:p>
          </p:txBody>
        </p:sp>
        <p:sp>
          <p:nvSpPr>
            <p:cNvPr id="14" name="Oval 13">
              <a:extLst>
                <a:ext uri="{FF2B5EF4-FFF2-40B4-BE49-F238E27FC236}">
                  <a16:creationId xmlns:a16="http://schemas.microsoft.com/office/drawing/2014/main" id="{EF708092-16DE-6EC1-F565-A5EFC2BEBDB6}"/>
                </a:ext>
              </a:extLst>
            </p:cNvPr>
            <p:cNvSpPr/>
            <p:nvPr/>
          </p:nvSpPr>
          <p:spPr>
            <a:xfrm>
              <a:off x="4291767" y="5380260"/>
              <a:ext cx="1040715" cy="970359"/>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B76F800E-9FE3-DE85-E5BF-BB8031E4BE9E}"/>
                </a:ext>
              </a:extLst>
            </p:cNvPr>
            <p:cNvSpPr txBox="1"/>
            <p:nvPr/>
          </p:nvSpPr>
          <p:spPr>
            <a:xfrm>
              <a:off x="4292979" y="5702613"/>
              <a:ext cx="103111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000000"/>
                  </a:solidFill>
                  <a:latin typeface="Arial"/>
                  <a:ea typeface="+mn-lt"/>
                  <a:cs typeface="Arial"/>
                </a:rPr>
                <a:t>متابعة التقدم</a:t>
              </a:r>
            </a:p>
          </p:txBody>
        </p:sp>
        <p:sp>
          <p:nvSpPr>
            <p:cNvPr id="16" name="Oval 15">
              <a:extLst>
                <a:ext uri="{FF2B5EF4-FFF2-40B4-BE49-F238E27FC236}">
                  <a16:creationId xmlns:a16="http://schemas.microsoft.com/office/drawing/2014/main" id="{D311D7AC-8BD6-5375-BA30-E2F25659C44F}"/>
                </a:ext>
              </a:extLst>
            </p:cNvPr>
            <p:cNvSpPr/>
            <p:nvPr/>
          </p:nvSpPr>
          <p:spPr>
            <a:xfrm>
              <a:off x="1601072" y="4282655"/>
              <a:ext cx="1040715" cy="970359"/>
            </a:xfrm>
            <a:prstGeom prst="ellipse">
              <a:avLst/>
            </a:prstGeom>
            <a:solidFill>
              <a:srgbClr val="618393"/>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3D26B82-8FC8-928C-7D51-1CD4B08BEE9A}"/>
                </a:ext>
              </a:extLst>
            </p:cNvPr>
            <p:cNvSpPr txBox="1"/>
            <p:nvPr/>
          </p:nvSpPr>
          <p:spPr>
            <a:xfrm>
              <a:off x="1448121" y="4526030"/>
              <a:ext cx="134867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chemeClr val="bg1"/>
                  </a:solidFill>
                  <a:latin typeface="Arial"/>
                  <a:ea typeface="+mn-lt"/>
                  <a:cs typeface="Arial"/>
                </a:rPr>
                <a:t> توجيه التقييمات والأدوات الأخرى</a:t>
              </a:r>
            </a:p>
          </p:txBody>
        </p:sp>
        <p:sp>
          <p:nvSpPr>
            <p:cNvPr id="18" name="Oval 17">
              <a:extLst>
                <a:ext uri="{FF2B5EF4-FFF2-40B4-BE49-F238E27FC236}">
                  <a16:creationId xmlns:a16="http://schemas.microsoft.com/office/drawing/2014/main" id="{FA65BB5F-ADAB-972A-BB47-E88ECC7F27E8}"/>
                </a:ext>
              </a:extLst>
            </p:cNvPr>
            <p:cNvSpPr/>
            <p:nvPr/>
          </p:nvSpPr>
          <p:spPr>
            <a:xfrm>
              <a:off x="5112543" y="4181584"/>
              <a:ext cx="1040715" cy="970359"/>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EB6E28AD-AA4B-9D52-CF5F-0ED3BB14E798}"/>
                </a:ext>
              </a:extLst>
            </p:cNvPr>
            <p:cNvSpPr txBox="1"/>
            <p:nvPr/>
          </p:nvSpPr>
          <p:spPr>
            <a:xfrm>
              <a:off x="5055695" y="4486916"/>
              <a:ext cx="120941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latin typeface="Arial"/>
                  <a:ea typeface="+mn-lt"/>
                  <a:cs typeface="Arial"/>
                </a:rPr>
                <a:t> إجتماعات أصحاب المصلحة</a:t>
              </a:r>
            </a:p>
          </p:txBody>
        </p:sp>
        <p:sp>
          <p:nvSpPr>
            <p:cNvPr id="20" name="Oval 19">
              <a:extLst>
                <a:ext uri="{FF2B5EF4-FFF2-40B4-BE49-F238E27FC236}">
                  <a16:creationId xmlns:a16="http://schemas.microsoft.com/office/drawing/2014/main" id="{F424ADB1-5153-81D0-7CA0-2E37128B0254}"/>
                </a:ext>
              </a:extLst>
            </p:cNvPr>
            <p:cNvSpPr/>
            <p:nvPr/>
          </p:nvSpPr>
          <p:spPr>
            <a:xfrm>
              <a:off x="4686052" y="2833665"/>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04B5624-3AD6-1E9D-7972-420F07BAA8BB}"/>
                </a:ext>
              </a:extLst>
            </p:cNvPr>
            <p:cNvSpPr txBox="1"/>
            <p:nvPr/>
          </p:nvSpPr>
          <p:spPr>
            <a:xfrm>
              <a:off x="4602290" y="3080531"/>
              <a:ext cx="1209413" cy="504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lgn="ctr">
                <a:lnSpc>
                  <a:spcPct val="115000"/>
                </a:lnSpc>
                <a:spcBef>
                  <a:spcPts val="0"/>
                </a:spcBef>
                <a:spcAft>
                  <a:spcPts val="800"/>
                </a:spcAft>
              </a:pPr>
              <a:r>
                <a:rPr lang="ar-SA" sz="1200" b="1" kern="100" dirty="0">
                  <a:effectLst/>
                  <a:latin typeface="Aptos" panose="020B0004020202020204" pitchFamily="34" charset="0"/>
                  <a:ea typeface="DengXian" panose="02010600030101010101" pitchFamily="2" charset="-122"/>
                  <a:cs typeface="Arial" panose="020B0604020202020204" pitchFamily="34" charset="0"/>
                </a:rPr>
                <a:t>التحقق من البيانات + توحيدها</a:t>
              </a:r>
              <a:endParaRPr lang="en-IN" sz="12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22" name="Oval 21">
              <a:extLst>
                <a:ext uri="{FF2B5EF4-FFF2-40B4-BE49-F238E27FC236}">
                  <a16:creationId xmlns:a16="http://schemas.microsoft.com/office/drawing/2014/main" id="{C78D495A-4814-93FD-B3B3-CD5607E42CD2}"/>
                </a:ext>
              </a:extLst>
            </p:cNvPr>
            <p:cNvSpPr/>
            <p:nvPr/>
          </p:nvSpPr>
          <p:spPr>
            <a:xfrm>
              <a:off x="2497970" y="5462439"/>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B1359B94-C07C-4B9E-4D20-7297A1D9D094}"/>
                </a:ext>
              </a:extLst>
            </p:cNvPr>
            <p:cNvSpPr txBox="1"/>
            <p:nvPr/>
          </p:nvSpPr>
          <p:spPr>
            <a:xfrm>
              <a:off x="2445337" y="5808302"/>
              <a:ext cx="114597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تلخيص النتائج</a:t>
              </a:r>
            </a:p>
          </p:txBody>
        </p:sp>
        <p:sp>
          <p:nvSpPr>
            <p:cNvPr id="24" name="TextBox 23">
              <a:extLst>
                <a:ext uri="{FF2B5EF4-FFF2-40B4-BE49-F238E27FC236}">
                  <a16:creationId xmlns:a16="http://schemas.microsoft.com/office/drawing/2014/main" id="{B335E657-64C9-EA21-4EB1-A1795B9B2F51}"/>
                </a:ext>
              </a:extLst>
            </p:cNvPr>
            <p:cNvSpPr txBox="1"/>
            <p:nvPr/>
          </p:nvSpPr>
          <p:spPr>
            <a:xfrm>
              <a:off x="3344309" y="4385023"/>
              <a:ext cx="11848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panose="020B0604020202020204" pitchFamily="34" charset="0"/>
                  <a:ea typeface="+mn-lt"/>
                  <a:cs typeface="Arial" panose="020B0604020202020204" pitchFamily="34" charset="0"/>
                </a:rPr>
                <a:t> مسارات العمل</a:t>
              </a:r>
            </a:p>
          </p:txBody>
        </p:sp>
        <p:sp>
          <p:nvSpPr>
            <p:cNvPr id="25" name="Oval 24">
              <a:extLst>
                <a:ext uri="{FF2B5EF4-FFF2-40B4-BE49-F238E27FC236}">
                  <a16:creationId xmlns:a16="http://schemas.microsoft.com/office/drawing/2014/main" id="{2C4EF9A6-E266-7ABB-7F43-9E4AFDBD0F65}"/>
                </a:ext>
              </a:extLst>
            </p:cNvPr>
            <p:cNvSpPr/>
            <p:nvPr/>
          </p:nvSpPr>
          <p:spPr>
            <a:xfrm>
              <a:off x="3310151" y="2348484"/>
              <a:ext cx="1040715" cy="970360"/>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E6BF9FEB-1C6F-3A0D-493A-13246A2E8996}"/>
                </a:ext>
              </a:extLst>
            </p:cNvPr>
            <p:cNvSpPr txBox="1"/>
            <p:nvPr/>
          </p:nvSpPr>
          <p:spPr>
            <a:xfrm>
              <a:off x="3314952" y="2695165"/>
              <a:ext cx="103111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000000"/>
                  </a:solidFill>
                  <a:latin typeface="Arial"/>
                  <a:cs typeface="Arial"/>
                </a:rPr>
                <a:t> جمع البيانات</a:t>
              </a:r>
            </a:p>
          </p:txBody>
        </p:sp>
      </p:grpSp>
    </p:spTree>
    <p:extLst>
      <p:ext uri="{BB962C8B-B14F-4D97-AF65-F5344CB8AC3E}">
        <p14:creationId xmlns:p14="http://schemas.microsoft.com/office/powerpoint/2010/main" val="1069342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C68FD-F2D1-7AA7-967C-4B5F833E6E47}"/>
            </a:ext>
          </a:extLst>
        </p:cNvPr>
        <p:cNvGrpSpPr/>
        <p:nvPr/>
      </p:nvGrpSpPr>
      <p:grpSpPr>
        <a:xfrm>
          <a:off x="0" y="0"/>
          <a:ext cx="0" cy="0"/>
          <a:chOff x="0" y="0"/>
          <a:chExt cx="0" cy="0"/>
        </a:xfrm>
      </p:grpSpPr>
      <p:sp>
        <p:nvSpPr>
          <p:cNvPr id="8" name="Text Placeholder 4">
            <a:extLst>
              <a:ext uri="{FF2B5EF4-FFF2-40B4-BE49-F238E27FC236}">
                <a16:creationId xmlns:a16="http://schemas.microsoft.com/office/drawing/2014/main" id="{22BC7572-8AB1-1557-56DF-FB3BF71549B4}"/>
              </a:ext>
            </a:extLst>
          </p:cNvPr>
          <p:cNvSpPr txBox="1">
            <a:spLocks/>
          </p:cNvSpPr>
          <p:nvPr/>
        </p:nvSpPr>
        <p:spPr>
          <a:xfrm>
            <a:off x="372669" y="383132"/>
            <a:ext cx="7028256"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a:ea typeface="+mn-ea"/>
                <a:cs typeface="Arial"/>
              </a:rPr>
              <a:t>العمليات</a:t>
            </a:r>
          </a:p>
        </p:txBody>
      </p:sp>
      <p:sp>
        <p:nvSpPr>
          <p:cNvPr id="9" name="Content Placeholder 11">
            <a:extLst>
              <a:ext uri="{FF2B5EF4-FFF2-40B4-BE49-F238E27FC236}">
                <a16:creationId xmlns:a16="http://schemas.microsoft.com/office/drawing/2014/main" id="{B5B2662F-406C-BE04-189C-A0792C569EE8}"/>
              </a:ext>
            </a:extLst>
          </p:cNvPr>
          <p:cNvSpPr>
            <a:spLocks noGrp="1"/>
          </p:cNvSpPr>
          <p:nvPr>
            <p:ph idx="1"/>
          </p:nvPr>
        </p:nvSpPr>
        <p:spPr>
          <a:xfrm>
            <a:off x="587801" y="826051"/>
            <a:ext cx="6536899" cy="5529709"/>
          </a:xfrm>
        </p:spPr>
        <p:txBody>
          <a:bodyPr/>
          <a:lstStyle/>
          <a:p>
            <a:r>
              <a:rPr lang="ar-001" dirty="0"/>
              <a:t>ما الذي يجب القيام به؟</a:t>
            </a:r>
          </a:p>
          <a:p>
            <a:r>
              <a:rPr lang="ar-001" dirty="0"/>
              <a:t>من المسؤول المكلف بذلك؟</a:t>
            </a:r>
          </a:p>
          <a:p>
            <a:r>
              <a:rPr lang="ar-001" dirty="0"/>
              <a:t>ما الدعم الذي يلزمه للقيام به؟</a:t>
            </a:r>
          </a:p>
        </p:txBody>
      </p:sp>
      <p:pic>
        <p:nvPicPr>
          <p:cNvPr id="10" name="Graphic 9">
            <a:extLst>
              <a:ext uri="{FF2B5EF4-FFF2-40B4-BE49-F238E27FC236}">
                <a16:creationId xmlns:a16="http://schemas.microsoft.com/office/drawing/2014/main" id="{C0F47BD5-0CF8-7EA7-F5A7-46096ACA841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18429" y="1880680"/>
            <a:ext cx="915144" cy="917622"/>
          </a:xfrm>
          <a:prstGeom prst="rect">
            <a:avLst/>
          </a:prstGeom>
        </p:spPr>
      </p:pic>
      <p:sp>
        <p:nvSpPr>
          <p:cNvPr id="11" name="Title 1">
            <a:extLst>
              <a:ext uri="{FF2B5EF4-FFF2-40B4-BE49-F238E27FC236}">
                <a16:creationId xmlns:a16="http://schemas.microsoft.com/office/drawing/2014/main" id="{28532369-511C-AB1C-4ABB-18A7CAD1A43B}"/>
              </a:ext>
            </a:extLst>
          </p:cNvPr>
          <p:cNvSpPr>
            <a:spLocks noGrp="1"/>
          </p:cNvSpPr>
          <p:nvPr>
            <p:ph type="title"/>
          </p:nvPr>
        </p:nvSpPr>
        <p:spPr>
          <a:xfrm>
            <a:off x="8338157" y="2819227"/>
            <a:ext cx="3467083" cy="1259154"/>
          </a:xfrm>
        </p:spPr>
        <p:txBody>
          <a:body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دمج غاية 7-1-7 في مسارات العمل</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grpSp>
        <p:nvGrpSpPr>
          <p:cNvPr id="12" name="Group 11">
            <a:extLst>
              <a:ext uri="{FF2B5EF4-FFF2-40B4-BE49-F238E27FC236}">
                <a16:creationId xmlns:a16="http://schemas.microsoft.com/office/drawing/2014/main" id="{F8963243-E435-1AC4-6ECE-E7F2E1B44FEF}"/>
              </a:ext>
            </a:extLst>
          </p:cNvPr>
          <p:cNvGrpSpPr/>
          <p:nvPr/>
        </p:nvGrpSpPr>
        <p:grpSpPr>
          <a:xfrm>
            <a:off x="1448121" y="2348484"/>
            <a:ext cx="4816986" cy="4084314"/>
            <a:chOff x="1448121" y="2348484"/>
            <a:chExt cx="4816986" cy="4084314"/>
          </a:xfrm>
        </p:grpSpPr>
        <p:sp>
          <p:nvSpPr>
            <p:cNvPr id="13" name="Oval 12">
              <a:extLst>
                <a:ext uri="{FF2B5EF4-FFF2-40B4-BE49-F238E27FC236}">
                  <a16:creationId xmlns:a16="http://schemas.microsoft.com/office/drawing/2014/main" id="{9128E35B-2A4B-D7A3-11AC-709D85D7BC41}"/>
                </a:ext>
              </a:extLst>
            </p:cNvPr>
            <p:cNvSpPr/>
            <p:nvPr/>
          </p:nvSpPr>
          <p:spPr>
            <a:xfrm>
              <a:off x="2036345" y="2710869"/>
              <a:ext cx="3602585" cy="3482949"/>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4444783A-0DE3-98D3-2D74-96D1C7AD5A9E}"/>
                </a:ext>
              </a:extLst>
            </p:cNvPr>
            <p:cNvSpPr/>
            <p:nvPr/>
          </p:nvSpPr>
          <p:spPr>
            <a:xfrm>
              <a:off x="2014874" y="3011246"/>
              <a:ext cx="1040715" cy="970359"/>
            </a:xfrm>
            <a:prstGeom prst="ellipse">
              <a:avLst/>
            </a:prstGeom>
            <a:solidFill>
              <a:srgbClr val="618393"/>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7BFFB8DE-E4E4-33AC-DE84-05CDD1E4AAF6}"/>
                </a:ext>
              </a:extLst>
            </p:cNvPr>
            <p:cNvSpPr txBox="1"/>
            <p:nvPr/>
          </p:nvSpPr>
          <p:spPr>
            <a:xfrm>
              <a:off x="1985936" y="3265592"/>
              <a:ext cx="110636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chemeClr val="bg1"/>
                  </a:solidFill>
                  <a:latin typeface="Arial"/>
                  <a:ea typeface="+mn-lt"/>
                  <a:cs typeface="Arial"/>
                </a:rPr>
                <a:t>التخطيط والتمويل والمناصرة</a:t>
              </a:r>
            </a:p>
          </p:txBody>
        </p:sp>
        <p:sp>
          <p:nvSpPr>
            <p:cNvPr id="16" name="Oval 15">
              <a:extLst>
                <a:ext uri="{FF2B5EF4-FFF2-40B4-BE49-F238E27FC236}">
                  <a16:creationId xmlns:a16="http://schemas.microsoft.com/office/drawing/2014/main" id="{BD08EA1A-FEF4-01DD-7E3E-6992CAFEBDFE}"/>
                </a:ext>
              </a:extLst>
            </p:cNvPr>
            <p:cNvSpPr/>
            <p:nvPr/>
          </p:nvSpPr>
          <p:spPr>
            <a:xfrm>
              <a:off x="4291767" y="5380260"/>
              <a:ext cx="1040715" cy="970359"/>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0A97C6B-BE12-9DAC-A211-C2E20BF27B4D}"/>
                </a:ext>
              </a:extLst>
            </p:cNvPr>
            <p:cNvSpPr txBox="1"/>
            <p:nvPr/>
          </p:nvSpPr>
          <p:spPr>
            <a:xfrm>
              <a:off x="4292979" y="5702613"/>
              <a:ext cx="103111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000000"/>
                  </a:solidFill>
                  <a:latin typeface="Arial"/>
                  <a:ea typeface="+mn-lt"/>
                  <a:cs typeface="Arial"/>
                </a:rPr>
                <a:t>متابعة التقدم</a:t>
              </a:r>
            </a:p>
          </p:txBody>
        </p:sp>
        <p:sp>
          <p:nvSpPr>
            <p:cNvPr id="18" name="Oval 17">
              <a:extLst>
                <a:ext uri="{FF2B5EF4-FFF2-40B4-BE49-F238E27FC236}">
                  <a16:creationId xmlns:a16="http://schemas.microsoft.com/office/drawing/2014/main" id="{F9E203B2-89E3-019B-1447-DE2171BDC896}"/>
                </a:ext>
              </a:extLst>
            </p:cNvPr>
            <p:cNvSpPr/>
            <p:nvPr/>
          </p:nvSpPr>
          <p:spPr>
            <a:xfrm>
              <a:off x="1601072" y="4282655"/>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8BE888C6-792A-34F7-C8D9-6D56E7C7C00C}"/>
                </a:ext>
              </a:extLst>
            </p:cNvPr>
            <p:cNvSpPr txBox="1"/>
            <p:nvPr/>
          </p:nvSpPr>
          <p:spPr>
            <a:xfrm>
              <a:off x="1448121" y="4526030"/>
              <a:ext cx="134867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توجيه التقييمات والأدوات الأخرى</a:t>
              </a:r>
            </a:p>
          </p:txBody>
        </p:sp>
        <p:sp>
          <p:nvSpPr>
            <p:cNvPr id="20" name="Oval 19">
              <a:extLst>
                <a:ext uri="{FF2B5EF4-FFF2-40B4-BE49-F238E27FC236}">
                  <a16:creationId xmlns:a16="http://schemas.microsoft.com/office/drawing/2014/main" id="{29F898AE-CC29-3302-B523-78FF2C422A5F}"/>
                </a:ext>
              </a:extLst>
            </p:cNvPr>
            <p:cNvSpPr/>
            <p:nvPr/>
          </p:nvSpPr>
          <p:spPr>
            <a:xfrm>
              <a:off x="5112543" y="4181584"/>
              <a:ext cx="1040715" cy="970359"/>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58CA6DDE-92F0-9562-BE77-8F2AC662D6D7}"/>
                </a:ext>
              </a:extLst>
            </p:cNvPr>
            <p:cNvSpPr txBox="1"/>
            <p:nvPr/>
          </p:nvSpPr>
          <p:spPr>
            <a:xfrm>
              <a:off x="5055695" y="4486916"/>
              <a:ext cx="120941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latin typeface="Arial"/>
                  <a:ea typeface="+mn-lt"/>
                  <a:cs typeface="Arial"/>
                </a:rPr>
                <a:t> إجتماعات أصحاب المصلحة</a:t>
              </a:r>
            </a:p>
          </p:txBody>
        </p:sp>
        <p:sp>
          <p:nvSpPr>
            <p:cNvPr id="22" name="Oval 21">
              <a:extLst>
                <a:ext uri="{FF2B5EF4-FFF2-40B4-BE49-F238E27FC236}">
                  <a16:creationId xmlns:a16="http://schemas.microsoft.com/office/drawing/2014/main" id="{85D37412-28EE-EB33-F841-69F1E1405DA7}"/>
                </a:ext>
              </a:extLst>
            </p:cNvPr>
            <p:cNvSpPr/>
            <p:nvPr/>
          </p:nvSpPr>
          <p:spPr>
            <a:xfrm>
              <a:off x="4686052" y="2833665"/>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F1794C4A-6B8F-7CAC-2432-CA66D3A8C8E2}"/>
                </a:ext>
              </a:extLst>
            </p:cNvPr>
            <p:cNvSpPr txBox="1"/>
            <p:nvPr/>
          </p:nvSpPr>
          <p:spPr>
            <a:xfrm>
              <a:off x="4602290" y="3080531"/>
              <a:ext cx="1209413" cy="504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lgn="ctr">
                <a:lnSpc>
                  <a:spcPct val="115000"/>
                </a:lnSpc>
                <a:spcBef>
                  <a:spcPts val="0"/>
                </a:spcBef>
                <a:spcAft>
                  <a:spcPts val="800"/>
                </a:spcAft>
              </a:pPr>
              <a:r>
                <a:rPr lang="ar-SA" sz="1200" b="1" kern="100" dirty="0">
                  <a:effectLst/>
                  <a:latin typeface="Aptos" panose="020B0004020202020204" pitchFamily="34" charset="0"/>
                  <a:ea typeface="DengXian" panose="02010600030101010101" pitchFamily="2" charset="-122"/>
                  <a:cs typeface="Arial" panose="020B0604020202020204" pitchFamily="34" charset="0"/>
                </a:rPr>
                <a:t>التحقق من البيانات + توحيدها</a:t>
              </a:r>
              <a:endParaRPr lang="en-IN" sz="12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24" name="Oval 23">
              <a:extLst>
                <a:ext uri="{FF2B5EF4-FFF2-40B4-BE49-F238E27FC236}">
                  <a16:creationId xmlns:a16="http://schemas.microsoft.com/office/drawing/2014/main" id="{E79C689F-FA6D-B08D-48D7-E8674B33BFE3}"/>
                </a:ext>
              </a:extLst>
            </p:cNvPr>
            <p:cNvSpPr/>
            <p:nvPr/>
          </p:nvSpPr>
          <p:spPr>
            <a:xfrm>
              <a:off x="2497970" y="5462439"/>
              <a:ext cx="1040715" cy="970359"/>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5F46912-49FD-4F00-90B8-E91A23C690B5}"/>
                </a:ext>
              </a:extLst>
            </p:cNvPr>
            <p:cNvSpPr txBox="1"/>
            <p:nvPr/>
          </p:nvSpPr>
          <p:spPr>
            <a:xfrm>
              <a:off x="2445337" y="5808302"/>
              <a:ext cx="114597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تلخيص النتائج</a:t>
              </a:r>
            </a:p>
          </p:txBody>
        </p:sp>
        <p:sp>
          <p:nvSpPr>
            <p:cNvPr id="26" name="TextBox 25">
              <a:extLst>
                <a:ext uri="{FF2B5EF4-FFF2-40B4-BE49-F238E27FC236}">
                  <a16:creationId xmlns:a16="http://schemas.microsoft.com/office/drawing/2014/main" id="{DD42B0FE-BA52-752A-D03E-4E8FE669A447}"/>
                </a:ext>
              </a:extLst>
            </p:cNvPr>
            <p:cNvSpPr txBox="1"/>
            <p:nvPr/>
          </p:nvSpPr>
          <p:spPr>
            <a:xfrm>
              <a:off x="3344309" y="4385023"/>
              <a:ext cx="118480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panose="020B0604020202020204" pitchFamily="34" charset="0"/>
                  <a:ea typeface="+mn-lt"/>
                  <a:cs typeface="Arial" panose="020B0604020202020204" pitchFamily="34" charset="0"/>
                </a:rPr>
                <a:t> مسارات العمل</a:t>
              </a:r>
            </a:p>
          </p:txBody>
        </p:sp>
        <p:sp>
          <p:nvSpPr>
            <p:cNvPr id="27" name="Oval 26">
              <a:extLst>
                <a:ext uri="{FF2B5EF4-FFF2-40B4-BE49-F238E27FC236}">
                  <a16:creationId xmlns:a16="http://schemas.microsoft.com/office/drawing/2014/main" id="{4280E915-3C4A-DC30-908F-111D36EC92F4}"/>
                </a:ext>
              </a:extLst>
            </p:cNvPr>
            <p:cNvSpPr/>
            <p:nvPr/>
          </p:nvSpPr>
          <p:spPr>
            <a:xfrm>
              <a:off x="3310151" y="2348484"/>
              <a:ext cx="1040715" cy="970360"/>
            </a:xfrm>
            <a:prstGeom prst="ellipse">
              <a:avLst/>
            </a:prstGeom>
            <a:solidFill>
              <a:srgbClr val="EDF3F7"/>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281AC009-DE5D-A14B-E3F1-1918EE39C4DD}"/>
                </a:ext>
              </a:extLst>
            </p:cNvPr>
            <p:cNvSpPr txBox="1"/>
            <p:nvPr/>
          </p:nvSpPr>
          <p:spPr>
            <a:xfrm>
              <a:off x="3314952" y="2695165"/>
              <a:ext cx="103111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000000"/>
                  </a:solidFill>
                  <a:latin typeface="Arial"/>
                  <a:cs typeface="Arial"/>
                </a:rPr>
                <a:t> جمع البيانات</a:t>
              </a:r>
            </a:p>
          </p:txBody>
        </p:sp>
      </p:grpSp>
    </p:spTree>
    <p:extLst>
      <p:ext uri="{BB962C8B-B14F-4D97-AF65-F5344CB8AC3E}">
        <p14:creationId xmlns:p14="http://schemas.microsoft.com/office/powerpoint/2010/main" val="305309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FCA24-B6D0-25FF-B0ED-2075AE600FCA}"/>
            </a:ext>
          </a:extLst>
        </p:cNvPr>
        <p:cNvGrpSpPr/>
        <p:nvPr/>
      </p:nvGrpSpPr>
      <p:grpSpPr>
        <a:xfrm>
          <a:off x="0" y="0"/>
          <a:ext cx="0" cy="0"/>
          <a:chOff x="0" y="0"/>
          <a:chExt cx="0" cy="0"/>
        </a:xfrm>
      </p:grpSpPr>
      <p:sp>
        <p:nvSpPr>
          <p:cNvPr id="6" name="Content Placeholder 11">
            <a:extLst>
              <a:ext uri="{FF2B5EF4-FFF2-40B4-BE49-F238E27FC236}">
                <a16:creationId xmlns:a16="http://schemas.microsoft.com/office/drawing/2014/main" id="{D0FDAB7A-E519-3DEB-F16B-12B79FCBEFB5}"/>
              </a:ext>
            </a:extLst>
          </p:cNvPr>
          <p:cNvSpPr>
            <a:spLocks noGrp="1"/>
          </p:cNvSpPr>
          <p:nvPr>
            <p:ph idx="1"/>
          </p:nvPr>
        </p:nvSpPr>
        <p:spPr>
          <a:xfrm>
            <a:off x="620347" y="826051"/>
            <a:ext cx="6693029" cy="5529709"/>
          </a:xfrm>
          <a:ln w="28575">
            <a:noFill/>
          </a:ln>
        </p:spPr>
        <p:txBody>
          <a:bodyPr/>
          <a:lstStyle/>
          <a:p>
            <a:r>
              <a:rPr lang="ar-001" dirty="0"/>
              <a:t> كيف وأين </a:t>
            </a:r>
            <a:r>
              <a:rPr lang="ar-001" b="1" dirty="0">
                <a:solidFill>
                  <a:schemeClr val="accent1"/>
                </a:solidFill>
              </a:rPr>
              <a:t>تتداخل </a:t>
            </a:r>
            <a:r>
              <a:rPr lang="ar-001" dirty="0"/>
              <a:t>العمليات؟</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ar-001" dirty="0"/>
              <a:t>ما </a:t>
            </a:r>
            <a:r>
              <a:rPr lang="ar-001" b="1" dirty="0">
                <a:solidFill>
                  <a:schemeClr val="accent1"/>
                </a:solidFill>
              </a:rPr>
              <a:t>إجراءات التسليم</a:t>
            </a:r>
            <a:r>
              <a:rPr lang="ar-001" dirty="0"/>
              <a:t> المطلوبة بين الخطوات؟</a:t>
            </a:r>
          </a:p>
        </p:txBody>
      </p:sp>
      <p:sp>
        <p:nvSpPr>
          <p:cNvPr id="3" name="Text Placeholder 4">
            <a:extLst>
              <a:ext uri="{FF2B5EF4-FFF2-40B4-BE49-F238E27FC236}">
                <a16:creationId xmlns:a16="http://schemas.microsoft.com/office/drawing/2014/main" id="{ECE3CBD6-F30D-0857-2CB5-65B05D69084F}"/>
              </a:ext>
            </a:extLst>
          </p:cNvPr>
          <p:cNvSpPr txBox="1">
            <a:spLocks/>
          </p:cNvSpPr>
          <p:nvPr/>
        </p:nvSpPr>
        <p:spPr>
          <a:xfrm>
            <a:off x="624183" y="383132"/>
            <a:ext cx="6986292"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a:ea typeface="+mn-ea"/>
                <a:cs typeface="Arial"/>
              </a:rPr>
              <a:t>العمليات</a:t>
            </a:r>
          </a:p>
        </p:txBody>
      </p:sp>
      <p:pic>
        <p:nvPicPr>
          <p:cNvPr id="12" name="Graphic 11" descr="Handshake outline">
            <a:extLst>
              <a:ext uri="{FF2B5EF4-FFF2-40B4-BE49-F238E27FC236}">
                <a16:creationId xmlns:a16="http://schemas.microsoft.com/office/drawing/2014/main" id="{682ED946-D8CB-457C-9F94-5CEC4298C4B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917932" y="5075776"/>
            <a:ext cx="1396018" cy="1420799"/>
          </a:xfrm>
          <a:prstGeom prst="rect">
            <a:avLst/>
          </a:prstGeom>
        </p:spPr>
      </p:pic>
      <p:sp>
        <p:nvSpPr>
          <p:cNvPr id="16" name="Oval 4">
            <a:extLst>
              <a:ext uri="{FF2B5EF4-FFF2-40B4-BE49-F238E27FC236}">
                <a16:creationId xmlns:a16="http://schemas.microsoft.com/office/drawing/2014/main" id="{E95D2CB4-34CB-09AC-0AA3-38628C3A9730}"/>
              </a:ext>
            </a:extLst>
          </p:cNvPr>
          <p:cNvSpPr txBox="1"/>
          <p:nvPr/>
        </p:nvSpPr>
        <p:spPr>
          <a:xfrm>
            <a:off x="6638139" y="3238135"/>
            <a:ext cx="894205" cy="89420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1" eaLnBrk="1" fontAlgn="auto" latinLnBrk="0" hangingPunct="1">
              <a:lnSpc>
                <a:spcPct val="90000"/>
              </a:lnSpc>
              <a:spcBef>
                <a:spcPct val="0"/>
              </a:spcBef>
              <a:spcAft>
                <a:spcPct val="35000"/>
              </a:spcAft>
              <a:buClrTx/>
              <a:buSzTx/>
              <a:buFontTx/>
              <a:buNone/>
              <a:tabLst/>
              <a:defRPr/>
            </a:pPr>
            <a:r>
              <a:rPr kumimoji="0" lang="ar-001" sz="1200" b="1" i="0" u="none" strike="noStrike" cap="none" normalizeH="0" baseline="0" noProof="0">
                <a:ln>
                  <a:noFill/>
                </a:ln>
                <a:solidFill>
                  <a:srgbClr val="FFFFFF"/>
                </a:solidFill>
                <a:effectLst/>
                <a:uLnTx/>
                <a:uFillTx/>
                <a:latin typeface="Calibri" panose="020F0502020204030204"/>
                <a:ea typeface="+mn-ea"/>
                <a:cs typeface="+mn-cs"/>
              </a:rPr>
              <a:t>التحقق من البيانات + توحيدها</a:t>
            </a:r>
          </a:p>
        </p:txBody>
      </p:sp>
      <p:grpSp>
        <p:nvGrpSpPr>
          <p:cNvPr id="17" name="Group 16">
            <a:extLst>
              <a:ext uri="{FF2B5EF4-FFF2-40B4-BE49-F238E27FC236}">
                <a16:creationId xmlns:a16="http://schemas.microsoft.com/office/drawing/2014/main" id="{5D70860F-ACC1-A649-EBC2-EE97024FFA51}"/>
              </a:ext>
            </a:extLst>
          </p:cNvPr>
          <p:cNvGrpSpPr>
            <a:grpSpLocks noChangeAspect="1"/>
          </p:cNvGrpSpPr>
          <p:nvPr/>
        </p:nvGrpSpPr>
        <p:grpSpPr>
          <a:xfrm>
            <a:off x="2815841" y="1669049"/>
            <a:ext cx="1600200" cy="1600200"/>
            <a:chOff x="3607412" y="2473320"/>
            <a:chExt cx="1264597" cy="1264597"/>
          </a:xfrm>
          <a:noFill/>
        </p:grpSpPr>
        <p:sp>
          <p:nvSpPr>
            <p:cNvPr id="18" name="Oval 17">
              <a:extLst>
                <a:ext uri="{FF2B5EF4-FFF2-40B4-BE49-F238E27FC236}">
                  <a16:creationId xmlns:a16="http://schemas.microsoft.com/office/drawing/2014/main" id="{5D1FC68E-9191-3B0B-8DAC-40EFD7825AAC}"/>
                </a:ext>
              </a:extLst>
            </p:cNvPr>
            <p:cNvSpPr/>
            <p:nvPr/>
          </p:nvSpPr>
          <p:spPr>
            <a:xfrm>
              <a:off x="3607412" y="2473320"/>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9" name="Oval 4">
              <a:extLst>
                <a:ext uri="{FF2B5EF4-FFF2-40B4-BE49-F238E27FC236}">
                  <a16:creationId xmlns:a16="http://schemas.microsoft.com/office/drawing/2014/main" id="{8F82FB59-A9B3-86E6-7D1A-FEEBBC21743E}"/>
                </a:ext>
              </a:extLst>
            </p:cNvPr>
            <p:cNvSpPr txBox="1"/>
            <p:nvPr/>
          </p:nvSpPr>
          <p:spPr>
            <a:xfrm>
              <a:off x="3792608" y="2658516"/>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0" name="Group 19">
            <a:extLst>
              <a:ext uri="{FF2B5EF4-FFF2-40B4-BE49-F238E27FC236}">
                <a16:creationId xmlns:a16="http://schemas.microsoft.com/office/drawing/2014/main" id="{A168DEC6-E53F-7E8B-DCAE-D9ADE0E1B23B}"/>
              </a:ext>
            </a:extLst>
          </p:cNvPr>
          <p:cNvGrpSpPr>
            <a:grpSpLocks noChangeAspect="1"/>
          </p:cNvGrpSpPr>
          <p:nvPr/>
        </p:nvGrpSpPr>
        <p:grpSpPr>
          <a:xfrm>
            <a:off x="3776313" y="2438035"/>
            <a:ext cx="1600200" cy="1600200"/>
            <a:chOff x="2187790" y="3292940"/>
            <a:chExt cx="1264597" cy="1264597"/>
          </a:xfrm>
          <a:noFill/>
        </p:grpSpPr>
        <p:sp>
          <p:nvSpPr>
            <p:cNvPr id="21" name="Oval 20">
              <a:extLst>
                <a:ext uri="{FF2B5EF4-FFF2-40B4-BE49-F238E27FC236}">
                  <a16:creationId xmlns:a16="http://schemas.microsoft.com/office/drawing/2014/main" id="{9ACC3CCF-BF8D-544D-996B-CA26F72A9969}"/>
                </a:ext>
              </a:extLst>
            </p:cNvPr>
            <p:cNvSpPr/>
            <p:nvPr/>
          </p:nvSpPr>
          <p:spPr>
            <a:xfrm>
              <a:off x="2187790" y="3292940"/>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22" name="Oval 4">
              <a:extLst>
                <a:ext uri="{FF2B5EF4-FFF2-40B4-BE49-F238E27FC236}">
                  <a16:creationId xmlns:a16="http://schemas.microsoft.com/office/drawing/2014/main" id="{96F77E9F-C5D8-4228-1E9A-7E5D9BBA5527}"/>
                </a:ext>
              </a:extLst>
            </p:cNvPr>
            <p:cNvSpPr txBox="1"/>
            <p:nvPr/>
          </p:nvSpPr>
          <p:spPr>
            <a:xfrm>
              <a:off x="2372986" y="3478136"/>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3" name="Group 22">
            <a:extLst>
              <a:ext uri="{FF2B5EF4-FFF2-40B4-BE49-F238E27FC236}">
                <a16:creationId xmlns:a16="http://schemas.microsoft.com/office/drawing/2014/main" id="{896A8247-3B7A-95DE-80D2-92DC9D70C364}"/>
              </a:ext>
            </a:extLst>
          </p:cNvPr>
          <p:cNvGrpSpPr>
            <a:grpSpLocks noChangeAspect="1"/>
          </p:cNvGrpSpPr>
          <p:nvPr/>
        </p:nvGrpSpPr>
        <p:grpSpPr>
          <a:xfrm>
            <a:off x="1434793" y="2049415"/>
            <a:ext cx="1600200" cy="1600200"/>
            <a:chOff x="2187790" y="14462"/>
            <a:chExt cx="1264597" cy="1264597"/>
          </a:xfrm>
          <a:noFill/>
        </p:grpSpPr>
        <p:sp>
          <p:nvSpPr>
            <p:cNvPr id="24" name="Oval 23">
              <a:extLst>
                <a:ext uri="{FF2B5EF4-FFF2-40B4-BE49-F238E27FC236}">
                  <a16:creationId xmlns:a16="http://schemas.microsoft.com/office/drawing/2014/main" id="{90D097A3-B78A-77F8-9C1E-7347A3ECC74E}"/>
                </a:ext>
              </a:extLst>
            </p:cNvPr>
            <p:cNvSpPr/>
            <p:nvPr/>
          </p:nvSpPr>
          <p:spPr>
            <a:xfrm>
              <a:off x="2187790" y="14462"/>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25" name="Oval 4">
              <a:extLst>
                <a:ext uri="{FF2B5EF4-FFF2-40B4-BE49-F238E27FC236}">
                  <a16:creationId xmlns:a16="http://schemas.microsoft.com/office/drawing/2014/main" id="{9E29EA62-6594-102E-EF98-9209B8FF5F92}"/>
                </a:ext>
              </a:extLst>
            </p:cNvPr>
            <p:cNvSpPr txBox="1"/>
            <p:nvPr/>
          </p:nvSpPr>
          <p:spPr>
            <a:xfrm>
              <a:off x="2372986" y="199658"/>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7" name="Group 26">
            <a:extLst>
              <a:ext uri="{FF2B5EF4-FFF2-40B4-BE49-F238E27FC236}">
                <a16:creationId xmlns:a16="http://schemas.microsoft.com/office/drawing/2014/main" id="{60BC69AD-AB43-CAC3-9573-BAD86EEEE00A}"/>
              </a:ext>
            </a:extLst>
          </p:cNvPr>
          <p:cNvGrpSpPr>
            <a:grpSpLocks noChangeAspect="1"/>
          </p:cNvGrpSpPr>
          <p:nvPr/>
        </p:nvGrpSpPr>
        <p:grpSpPr>
          <a:xfrm>
            <a:off x="2416899" y="2809481"/>
            <a:ext cx="1600200" cy="1600200"/>
            <a:chOff x="3607412" y="834081"/>
            <a:chExt cx="1264597" cy="1264597"/>
          </a:xfrm>
          <a:noFill/>
        </p:grpSpPr>
        <p:sp>
          <p:nvSpPr>
            <p:cNvPr id="28" name="Oval 27">
              <a:extLst>
                <a:ext uri="{FF2B5EF4-FFF2-40B4-BE49-F238E27FC236}">
                  <a16:creationId xmlns:a16="http://schemas.microsoft.com/office/drawing/2014/main" id="{840A3E7E-E2AD-7D5E-E684-15AACEF7B20E}"/>
                </a:ext>
              </a:extLst>
            </p:cNvPr>
            <p:cNvSpPr/>
            <p:nvPr/>
          </p:nvSpPr>
          <p:spPr>
            <a:xfrm>
              <a:off x="3607412" y="834081"/>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29" name="Oval 4">
              <a:extLst>
                <a:ext uri="{FF2B5EF4-FFF2-40B4-BE49-F238E27FC236}">
                  <a16:creationId xmlns:a16="http://schemas.microsoft.com/office/drawing/2014/main" id="{08ED36FD-610B-26D4-55CE-C616598A76DD}"/>
                </a:ext>
              </a:extLst>
            </p:cNvPr>
            <p:cNvSpPr txBox="1"/>
            <p:nvPr/>
          </p:nvSpPr>
          <p:spPr>
            <a:xfrm>
              <a:off x="3792608" y="1019277"/>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highlight>
                  <a:srgbClr val="FFFF00"/>
                </a:highlight>
                <a:uLnTx/>
                <a:uFillTx/>
                <a:latin typeface="Arial" panose="020B0604020202020204" pitchFamily="34" charset="0"/>
                <a:ea typeface="+mn-ea"/>
                <a:cs typeface="Arial" panose="020B0604020202020204" pitchFamily="34" charset="0"/>
              </a:endParaRPr>
            </a:p>
          </p:txBody>
        </p:sp>
      </p:grpSp>
      <p:grpSp>
        <p:nvGrpSpPr>
          <p:cNvPr id="30" name="Group 29">
            <a:extLst>
              <a:ext uri="{FF2B5EF4-FFF2-40B4-BE49-F238E27FC236}">
                <a16:creationId xmlns:a16="http://schemas.microsoft.com/office/drawing/2014/main" id="{AD1052DF-5BDA-CB89-321C-28EE9E06A889}"/>
              </a:ext>
            </a:extLst>
          </p:cNvPr>
          <p:cNvGrpSpPr>
            <a:grpSpLocks noChangeAspect="1"/>
          </p:cNvGrpSpPr>
          <p:nvPr/>
        </p:nvGrpSpPr>
        <p:grpSpPr>
          <a:xfrm>
            <a:off x="4122917" y="1386831"/>
            <a:ext cx="1600200" cy="1600200"/>
            <a:chOff x="768167" y="2473320"/>
            <a:chExt cx="1264597" cy="1264597"/>
          </a:xfrm>
        </p:grpSpPr>
        <p:sp>
          <p:nvSpPr>
            <p:cNvPr id="31" name="Oval 30">
              <a:extLst>
                <a:ext uri="{FF2B5EF4-FFF2-40B4-BE49-F238E27FC236}">
                  <a16:creationId xmlns:a16="http://schemas.microsoft.com/office/drawing/2014/main" id="{3AF9DC29-D299-6D9F-D477-478BAF684D65}"/>
                </a:ext>
              </a:extLst>
            </p:cNvPr>
            <p:cNvSpPr/>
            <p:nvPr/>
          </p:nvSpPr>
          <p:spPr>
            <a:xfrm>
              <a:off x="768167" y="2473320"/>
              <a:ext cx="1264597" cy="1264597"/>
            </a:xfrm>
            <a:prstGeom prst="ellipse">
              <a:avLst/>
            </a:prstGeom>
            <a:no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32" name="Oval 4">
              <a:extLst>
                <a:ext uri="{FF2B5EF4-FFF2-40B4-BE49-F238E27FC236}">
                  <a16:creationId xmlns:a16="http://schemas.microsoft.com/office/drawing/2014/main" id="{DF9DCF93-5B7F-8991-AD32-0C3749EAD78B}"/>
                </a:ext>
              </a:extLst>
            </p:cNvPr>
            <p:cNvSpPr txBox="1"/>
            <p:nvPr/>
          </p:nvSpPr>
          <p:spPr>
            <a:xfrm>
              <a:off x="953363" y="2658516"/>
              <a:ext cx="894205" cy="894205"/>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a16="http://schemas.microsoft.com/office/drawing/2014/main" id="{3F07549C-B1D7-AFEF-3A37-8AD8F505E19E}"/>
              </a:ext>
            </a:extLst>
          </p:cNvPr>
          <p:cNvGrpSpPr>
            <a:grpSpLocks noChangeAspect="1"/>
          </p:cNvGrpSpPr>
          <p:nvPr/>
        </p:nvGrpSpPr>
        <p:grpSpPr>
          <a:xfrm>
            <a:off x="5028835" y="2368182"/>
            <a:ext cx="1600200" cy="1600200"/>
            <a:chOff x="768167" y="834081"/>
            <a:chExt cx="1264597" cy="1264597"/>
          </a:xfrm>
        </p:grpSpPr>
        <p:sp>
          <p:nvSpPr>
            <p:cNvPr id="34" name="Oval 33">
              <a:extLst>
                <a:ext uri="{FF2B5EF4-FFF2-40B4-BE49-F238E27FC236}">
                  <a16:creationId xmlns:a16="http://schemas.microsoft.com/office/drawing/2014/main" id="{C8C836EF-14BC-F4AA-6E76-F9F29ED2E611}"/>
                </a:ext>
              </a:extLst>
            </p:cNvPr>
            <p:cNvSpPr/>
            <p:nvPr/>
          </p:nvSpPr>
          <p:spPr>
            <a:xfrm>
              <a:off x="768167" y="834081"/>
              <a:ext cx="1264597" cy="1264597"/>
            </a:xfrm>
            <a:prstGeom prst="ellipse">
              <a:avLst/>
            </a:prstGeom>
            <a:no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35" name="Oval 4">
              <a:extLst>
                <a:ext uri="{FF2B5EF4-FFF2-40B4-BE49-F238E27FC236}">
                  <a16:creationId xmlns:a16="http://schemas.microsoft.com/office/drawing/2014/main" id="{E362388B-A659-308F-6A49-158622A5CF9C}"/>
                </a:ext>
              </a:extLst>
            </p:cNvPr>
            <p:cNvSpPr txBox="1"/>
            <p:nvPr/>
          </p:nvSpPr>
          <p:spPr>
            <a:xfrm>
              <a:off x="953363" y="1019277"/>
              <a:ext cx="894205" cy="894205"/>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pic>
        <p:nvPicPr>
          <p:cNvPr id="10" name="Graphic 9">
            <a:extLst>
              <a:ext uri="{FF2B5EF4-FFF2-40B4-BE49-F238E27FC236}">
                <a16:creationId xmlns:a16="http://schemas.microsoft.com/office/drawing/2014/main" id="{F0E2BE9C-A364-CBD9-6373-29D8D36D5F1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560002" y="1880680"/>
            <a:ext cx="915144" cy="917622"/>
          </a:xfrm>
          <a:prstGeom prst="rect">
            <a:avLst/>
          </a:prstGeom>
        </p:spPr>
      </p:pic>
      <p:sp>
        <p:nvSpPr>
          <p:cNvPr id="13" name="Title 1">
            <a:extLst>
              <a:ext uri="{FF2B5EF4-FFF2-40B4-BE49-F238E27FC236}">
                <a16:creationId xmlns:a16="http://schemas.microsoft.com/office/drawing/2014/main" id="{F464295D-A909-018C-195B-7A71546CF11F}"/>
              </a:ext>
            </a:extLst>
          </p:cNvPr>
          <p:cNvSpPr>
            <a:spLocks noGrp="1"/>
          </p:cNvSpPr>
          <p:nvPr>
            <p:ph type="title"/>
          </p:nvPr>
        </p:nvSpPr>
        <p:spPr>
          <a:xfrm>
            <a:off x="8279730" y="2819227"/>
            <a:ext cx="3467083" cy="1259154"/>
          </a:xfrm>
        </p:spPr>
        <p:txBody>
          <a:body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دمج غاية 7-1-7 في مسارات العمل</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2612741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29206-2D08-C023-F717-57C341A31FD5}"/>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422F40F-2428-6BED-2892-6FE312CE2EFB}"/>
              </a:ext>
            </a:extLst>
          </p:cNvPr>
          <p:cNvSpPr txBox="1">
            <a:spLocks/>
          </p:cNvSpPr>
          <p:nvPr/>
        </p:nvSpPr>
        <p:spPr>
          <a:xfrm>
            <a:off x="314326" y="560415"/>
            <a:ext cx="7334250"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a:ea typeface="+mn-ea"/>
                <a:cs typeface="Arial"/>
              </a:rPr>
              <a:t>تتوفر تفاصيل أكثر بكثير في </a:t>
            </a:r>
            <a:r>
              <a:rPr lang="ar-001" sz="2200" dirty="0">
                <a:latin typeface="Arial"/>
                <a:ea typeface="+mn-ea"/>
                <a:cs typeface="Arial"/>
              </a:rPr>
              <a:t>مجموعة الأدوات الرقمية</a:t>
            </a:r>
            <a:r>
              <a:rPr lang="ar-001" sz="2200" dirty="0">
                <a:latin typeface="Arial"/>
                <a:cs typeface="Arial"/>
              </a:rPr>
              <a:t> لغاية 7-1-7</a:t>
            </a:r>
          </a:p>
        </p:txBody>
      </p:sp>
      <p:pic>
        <p:nvPicPr>
          <p:cNvPr id="10" name="Picture 9">
            <a:extLst>
              <a:ext uri="{FF2B5EF4-FFF2-40B4-BE49-F238E27FC236}">
                <a16:creationId xmlns:a16="http://schemas.microsoft.com/office/drawing/2014/main" id="{57905B63-9E4A-6708-121B-EC45E4902CE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8210" y="1365434"/>
            <a:ext cx="3082794" cy="3453115"/>
          </a:xfrm>
          <a:prstGeom prst="rect">
            <a:avLst/>
          </a:prstGeom>
          <a:ln w="12700">
            <a:solidFill>
              <a:schemeClr val="tx2"/>
            </a:solidFill>
          </a:ln>
        </p:spPr>
      </p:pic>
      <p:sp>
        <p:nvSpPr>
          <p:cNvPr id="13" name="TextBox 12">
            <a:extLst>
              <a:ext uri="{FF2B5EF4-FFF2-40B4-BE49-F238E27FC236}">
                <a16:creationId xmlns:a16="http://schemas.microsoft.com/office/drawing/2014/main" id="{30403B19-0BE9-CE51-BD52-B1BC4C6282BE}"/>
              </a:ext>
            </a:extLst>
          </p:cNvPr>
          <p:cNvSpPr txBox="1"/>
          <p:nvPr/>
        </p:nvSpPr>
        <p:spPr>
          <a:xfrm>
            <a:off x="4253266" y="5942539"/>
            <a:ext cx="3230827" cy="307777"/>
          </a:xfrm>
          <a:prstGeom prst="rect">
            <a:avLst/>
          </a:prstGeom>
          <a:noFill/>
        </p:spPr>
        <p:txBody>
          <a:bodyPr wrap="square" lIns="91440" tIns="45720" rIns="91440" bIns="45720" anchor="t">
            <a:spAutoFit/>
          </a:bodyPr>
          <a:lstStyle/>
          <a:p>
            <a:r>
              <a:rPr lang="en-US" sz="1400" dirty="0">
                <a:latin typeface="Arial"/>
                <a:cs typeface="Arial"/>
              </a:rPr>
              <a:t>717alliance.org/digital-toolkit</a:t>
            </a:r>
            <a:r>
              <a:rPr lang="ar-001" sz="1400" dirty="0">
                <a:latin typeface="Arial"/>
                <a:cs typeface="Arial"/>
              </a:rPr>
              <a:t>/</a:t>
            </a:r>
          </a:p>
        </p:txBody>
      </p:sp>
      <p:pic>
        <p:nvPicPr>
          <p:cNvPr id="14" name="Picture 13">
            <a:extLst>
              <a:ext uri="{FF2B5EF4-FFF2-40B4-BE49-F238E27FC236}">
                <a16:creationId xmlns:a16="http://schemas.microsoft.com/office/drawing/2014/main" id="{DAE3D867-6E87-C787-CC75-BFBDDE3203B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352383" y="1860844"/>
            <a:ext cx="3518640" cy="3496552"/>
          </a:xfrm>
          <a:prstGeom prst="rect">
            <a:avLst/>
          </a:prstGeom>
          <a:ln w="12700">
            <a:solidFill>
              <a:schemeClr val="tx2"/>
            </a:solidFill>
          </a:ln>
        </p:spPr>
      </p:pic>
      <p:pic>
        <p:nvPicPr>
          <p:cNvPr id="15" name="Picture 14">
            <a:extLst>
              <a:ext uri="{FF2B5EF4-FFF2-40B4-BE49-F238E27FC236}">
                <a16:creationId xmlns:a16="http://schemas.microsoft.com/office/drawing/2014/main" id="{8FBC716D-2AC5-B9D7-908C-F30F9A38BB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55609" y="2425630"/>
            <a:ext cx="3230827" cy="3427176"/>
          </a:xfrm>
          <a:prstGeom prst="rect">
            <a:avLst/>
          </a:prstGeom>
          <a:ln w="12700">
            <a:solidFill>
              <a:schemeClr val="tx2"/>
            </a:solidFill>
          </a:ln>
        </p:spPr>
      </p:pic>
      <p:pic>
        <p:nvPicPr>
          <p:cNvPr id="9" name="Graphic 8">
            <a:extLst>
              <a:ext uri="{FF2B5EF4-FFF2-40B4-BE49-F238E27FC236}">
                <a16:creationId xmlns:a16="http://schemas.microsoft.com/office/drawing/2014/main" id="{84368835-E0F3-CE2F-F198-F1B31F66721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446979" y="1880680"/>
            <a:ext cx="915144" cy="917622"/>
          </a:xfrm>
          <a:prstGeom prst="rect">
            <a:avLst/>
          </a:prstGeom>
        </p:spPr>
      </p:pic>
      <p:sp>
        <p:nvSpPr>
          <p:cNvPr id="12" name="Title 1">
            <a:extLst>
              <a:ext uri="{FF2B5EF4-FFF2-40B4-BE49-F238E27FC236}">
                <a16:creationId xmlns:a16="http://schemas.microsoft.com/office/drawing/2014/main" id="{A9D9B397-1A0D-CC9C-AD5B-6D08A226204F}"/>
              </a:ext>
            </a:extLst>
          </p:cNvPr>
          <p:cNvSpPr>
            <a:spLocks noGrp="1"/>
          </p:cNvSpPr>
          <p:nvPr>
            <p:ph type="title"/>
          </p:nvPr>
        </p:nvSpPr>
        <p:spPr>
          <a:xfrm>
            <a:off x="8166707" y="2819227"/>
            <a:ext cx="3467083" cy="1259154"/>
          </a:xfrm>
        </p:spPr>
        <p:txBody>
          <a:body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دمج غاية 7-1-7 في مسارات العمل</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39766502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6F30F-564B-96EB-C49C-B5B88B9DAE1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DC2232C-DF33-9EA0-E78D-24F3C4F7AAC8}"/>
              </a:ext>
            </a:extLst>
          </p:cNvPr>
          <p:cNvSpPr>
            <a:spLocks noGrp="1"/>
          </p:cNvSpPr>
          <p:nvPr>
            <p:ph type="body" sz="half" idx="10"/>
          </p:nvPr>
        </p:nvSpPr>
        <p:spPr>
          <a:xfrm>
            <a:off x="643302" y="1355887"/>
            <a:ext cx="6624274" cy="2911331"/>
          </a:xfrm>
        </p:spPr>
        <p:txBody>
          <a:bodyPr vert="horz" lIns="91440" tIns="45720" rIns="91440" bIns="45720" rtlCol="0" anchor="t">
            <a:noAutofit/>
          </a:bodyPr>
          <a:lstStyle/>
          <a:p>
            <a:pPr marL="0" marR="0">
              <a:lnSpc>
                <a:spcPct val="100000"/>
              </a:lnSpc>
              <a:spcBef>
                <a:spcPts val="0"/>
              </a:spcBef>
            </a:pPr>
            <a:r>
              <a:rPr lang="ar-SA" sz="3200" b="1" kern="100" dirty="0">
                <a:effectLst/>
                <a:latin typeface="Aptos" panose="020B0004020202020204" pitchFamily="34" charset="0"/>
                <a:ea typeface="DengXian" panose="02010600030101010101" pitchFamily="2" charset="-122"/>
                <a:cs typeface="Arial" panose="020B0604020202020204" pitchFamily="34" charset="0"/>
              </a:rPr>
              <a:t>بناءً على خبرتك، أين وكيف يمكن دمج 7-1-7 في مسارات العمل الحالية؟</a:t>
            </a:r>
            <a:endParaRPr lang="en-US" sz="3200" b="1" kern="100" dirty="0">
              <a:effectLst/>
              <a:latin typeface="Aptos" panose="020B0004020202020204" pitchFamily="34" charset="0"/>
              <a:ea typeface="DengXian" panose="02010600030101010101" pitchFamily="2" charset="-122"/>
              <a:cs typeface="Arial" panose="020B0604020202020204" pitchFamily="34" charset="0"/>
            </a:endParaRPr>
          </a:p>
          <a:p>
            <a:pPr marL="0" marR="0">
              <a:lnSpc>
                <a:spcPct val="100000"/>
              </a:lnSpc>
              <a:spcBef>
                <a:spcPts val="0"/>
              </a:spcBef>
            </a:pPr>
            <a:endParaRPr lang="en-IN" sz="3200" kern="100" dirty="0">
              <a:effectLst/>
              <a:latin typeface="Aptos" panose="020B0004020202020204" pitchFamily="34" charset="0"/>
              <a:ea typeface="DengXian" panose="02010600030101010101" pitchFamily="2" charset="-122"/>
              <a:cs typeface="Arial" panose="020B0604020202020204" pitchFamily="34" charset="0"/>
            </a:endParaRPr>
          </a:p>
          <a:p>
            <a:pPr marL="0" marR="0">
              <a:lnSpc>
                <a:spcPct val="100000"/>
              </a:lnSpc>
              <a:spcBef>
                <a:spcPts val="0"/>
              </a:spcBef>
            </a:pPr>
            <a:r>
              <a:rPr lang="ar-SA" sz="3200" b="1" kern="100" dirty="0">
                <a:effectLst/>
                <a:latin typeface="Aptos" panose="020B0004020202020204" pitchFamily="34" charset="0"/>
                <a:ea typeface="DengXian" panose="02010600030101010101" pitchFamily="2" charset="-122"/>
                <a:cs typeface="Arial" panose="020B0604020202020204" pitchFamily="34" charset="0"/>
              </a:rPr>
              <a:t>ما هي التحديات المتوقعة؟</a:t>
            </a:r>
            <a:endParaRPr lang="en-IN" sz="3200" kern="100" dirty="0">
              <a:effectLst/>
              <a:latin typeface="Aptos" panose="020B0004020202020204" pitchFamily="34" charset="0"/>
              <a:ea typeface="DengXian" panose="02010600030101010101" pitchFamily="2" charset="-122"/>
              <a:cs typeface="Arial" panose="020B0604020202020204" pitchFamily="34" charset="0"/>
            </a:endParaRPr>
          </a:p>
          <a:p>
            <a:pPr marL="0" marR="0">
              <a:lnSpc>
                <a:spcPct val="100000"/>
              </a:lnSpc>
              <a:spcBef>
                <a:spcPts val="0"/>
              </a:spcBef>
            </a:pPr>
            <a:r>
              <a:rPr lang="en-IN" sz="3200" kern="100" dirty="0">
                <a:effectLst/>
                <a:latin typeface="Aptos" panose="020B0004020202020204" pitchFamily="34" charset="0"/>
                <a:ea typeface="DengXian" panose="02010600030101010101" pitchFamily="2" charset="-122"/>
                <a:cs typeface="Arial" panose="020B0604020202020204" pitchFamily="34" charset="0"/>
              </a:rPr>
              <a:t> </a:t>
            </a:r>
          </a:p>
        </p:txBody>
      </p:sp>
      <p:pic>
        <p:nvPicPr>
          <p:cNvPr id="4" name="Graphic 9">
            <a:extLst>
              <a:ext uri="{FF2B5EF4-FFF2-40B4-BE49-F238E27FC236}">
                <a16:creationId xmlns:a16="http://schemas.microsoft.com/office/drawing/2014/main" id="{FD90250E-104C-9C6B-1DC8-E52EF9E2D0F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471397" y="2232208"/>
            <a:ext cx="928659" cy="917898"/>
          </a:xfrm>
          <a:prstGeom prst="rect">
            <a:avLst/>
          </a:prstGeom>
        </p:spPr>
      </p:pic>
      <p:sp>
        <p:nvSpPr>
          <p:cNvPr id="8" name="Title 1">
            <a:extLst>
              <a:ext uri="{FF2B5EF4-FFF2-40B4-BE49-F238E27FC236}">
                <a16:creationId xmlns:a16="http://schemas.microsoft.com/office/drawing/2014/main" id="{8CC4AC4B-0798-8BC9-E576-524CE16A611A}"/>
              </a:ext>
            </a:extLst>
          </p:cNvPr>
          <p:cNvSpPr txBox="1">
            <a:spLocks/>
          </p:cNvSpPr>
          <p:nvPr/>
        </p:nvSpPr>
        <p:spPr>
          <a:xfrm>
            <a:off x="8202185" y="1548808"/>
            <a:ext cx="3467083" cy="2282808"/>
          </a:xfrm>
          <a:prstGeom prst="rect">
            <a:avLst/>
          </a:prstGeom>
        </p:spPr>
        <p:txBody>
          <a:bodyPr vert="horz" lIns="91440" tIns="45720" rIns="91440" bIns="45720" rtlCol="0" anchor="b">
            <a:noAutofit/>
          </a:bodyPr>
          <a:lstStyle>
            <a:defPPr>
              <a:defRPr lang="en-US"/>
            </a:defPPr>
            <a:lvl1pPr marL="0"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001">
                <a:latin typeface="Arial"/>
                <a:cs typeface="Arial"/>
              </a:rPr>
              <a:t>مناقشة</a:t>
            </a:r>
          </a:p>
        </p:txBody>
      </p:sp>
    </p:spTree>
    <p:extLst>
      <p:ext uri="{BB962C8B-B14F-4D97-AF65-F5344CB8AC3E}">
        <p14:creationId xmlns:p14="http://schemas.microsoft.com/office/powerpoint/2010/main" val="3531763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8744-0220-2E9F-9AF0-8F0617B1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5550D-F8B9-586E-3553-8A99B0BE6ADF}"/>
              </a:ext>
            </a:extLst>
          </p:cNvPr>
          <p:cNvSpPr>
            <a:spLocks noGrp="1"/>
          </p:cNvSpPr>
          <p:nvPr>
            <p:ph type="title"/>
          </p:nvPr>
        </p:nvSpPr>
        <p:spPr>
          <a:xfrm>
            <a:off x="1701860" y="1909720"/>
            <a:ext cx="9703980" cy="2148666"/>
          </a:xfrm>
        </p:spPr>
        <p:txBody>
          <a:bodyPr>
            <a:normAutofit/>
          </a:bodyPr>
          <a:lstStyle/>
          <a:p>
            <a:r>
              <a:rPr lang="ar-001" sz="5400" dirty="0">
                <a:latin typeface="Arial"/>
                <a:cs typeface="Arial"/>
              </a:rPr>
              <a:t>لوحة طرح الأفكار والأسئلة</a:t>
            </a:r>
          </a:p>
        </p:txBody>
      </p:sp>
      <p:sp>
        <p:nvSpPr>
          <p:cNvPr id="4" name="Text Placeholder 3">
            <a:extLst>
              <a:ext uri="{FF2B5EF4-FFF2-40B4-BE49-F238E27FC236}">
                <a16:creationId xmlns:a16="http://schemas.microsoft.com/office/drawing/2014/main" id="{F67B0EDE-BAEA-7500-F929-9CF5B7E49A13}"/>
              </a:ext>
            </a:extLst>
          </p:cNvPr>
          <p:cNvSpPr>
            <a:spLocks noGrp="1"/>
          </p:cNvSpPr>
          <p:nvPr>
            <p:ph type="body" idx="1"/>
          </p:nvPr>
        </p:nvSpPr>
        <p:spPr>
          <a:xfrm>
            <a:off x="1701860" y="4057153"/>
            <a:ext cx="9703980" cy="931688"/>
          </a:xfrm>
        </p:spPr>
        <p:txBody>
          <a:bodyPr vert="horz" lIns="91440" tIns="45720" rIns="91440" bIns="45720" rtlCol="0" anchor="t">
            <a:noAutofit/>
          </a:bodyPr>
          <a:lstStyle/>
          <a:p>
            <a:r>
              <a:rPr lang="ar-001">
                <a:latin typeface="Arial"/>
                <a:cs typeface="Arial"/>
              </a:rPr>
              <a:t> لنجب عن بعض الأسئلة</a:t>
            </a:r>
          </a:p>
        </p:txBody>
      </p:sp>
    </p:spTree>
    <p:extLst>
      <p:ext uri="{BB962C8B-B14F-4D97-AF65-F5344CB8AC3E}">
        <p14:creationId xmlns:p14="http://schemas.microsoft.com/office/powerpoint/2010/main" val="182184862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3686174" y="2515957"/>
            <a:ext cx="7715741" cy="2148666"/>
          </a:xfrm>
        </p:spPr>
        <p:txBody>
          <a:bodyPr/>
          <a:lstStyle/>
          <a:p>
            <a:pPr marL="0" marR="0">
              <a:lnSpc>
                <a:spcPct val="115000"/>
              </a:lnSpc>
              <a:spcBef>
                <a:spcPts val="0"/>
              </a:spcBef>
              <a:spcAft>
                <a:spcPts val="800"/>
              </a:spcAft>
            </a:pPr>
            <a:r>
              <a:rPr lang="ar-SA" sz="5000" b="1" kern="100" dirty="0">
                <a:effectLst/>
                <a:latin typeface="Aptos" panose="020B0004020202020204" pitchFamily="34" charset="0"/>
                <a:ea typeface="DengXian" panose="02010600030101010101" pitchFamily="2" charset="-122"/>
                <a:cs typeface="Arial" panose="020B0604020202020204" pitchFamily="34" charset="0"/>
              </a:rPr>
              <a:t>الدمج في مسار العمل على المستوى الوطني/دون الوطني</a:t>
            </a:r>
            <a:endParaRPr lang="en-IN" sz="50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9" name="Text Placeholder 2">
            <a:extLst>
              <a:ext uri="{FF2B5EF4-FFF2-40B4-BE49-F238E27FC236}">
                <a16:creationId xmlns:a16="http://schemas.microsoft.com/office/drawing/2014/main" id="{CFAA94D3-E8A1-5E63-A4F6-8E12F760E988}"/>
              </a:ext>
            </a:extLst>
          </p:cNvPr>
          <p:cNvSpPr>
            <a:spLocks noGrp="1"/>
          </p:cNvSpPr>
          <p:nvPr>
            <p:ph type="body" idx="1"/>
          </p:nvPr>
        </p:nvSpPr>
        <p:spPr>
          <a:xfrm>
            <a:off x="831849" y="4668638"/>
            <a:ext cx="10570065" cy="931688"/>
          </a:xfrm>
        </p:spPr>
        <p:txBody>
          <a:bodyPr/>
          <a:lstStyle/>
          <a:p>
            <a:r>
              <a:rPr lang="ar-001" sz="3000" dirty="0"/>
              <a:t>نشاط</a:t>
            </a:r>
          </a:p>
        </p:txBody>
      </p:sp>
      <p:pic>
        <p:nvPicPr>
          <p:cNvPr id="11" name="Picture 10" descr="A light bulb in a circle&#10;&#10;AI-generated content may be incorrect.">
            <a:extLst>
              <a:ext uri="{FF2B5EF4-FFF2-40B4-BE49-F238E27FC236}">
                <a16:creationId xmlns:a16="http://schemas.microsoft.com/office/drawing/2014/main" id="{D6B1C364-1561-A134-26D3-62D50AED97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35830" y="2104712"/>
            <a:ext cx="866086" cy="824950"/>
          </a:xfrm>
          <a:prstGeom prst="rect">
            <a:avLst/>
          </a:prstGeom>
        </p:spPr>
      </p:pic>
    </p:spTree>
    <p:extLst>
      <p:ext uri="{BB962C8B-B14F-4D97-AF65-F5344CB8AC3E}">
        <p14:creationId xmlns:p14="http://schemas.microsoft.com/office/powerpoint/2010/main" val="420454424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B272049-7A9B-B3F3-9632-790D89D757E7}"/>
              </a:ext>
            </a:extLst>
          </p:cNvPr>
          <p:cNvSpPr/>
          <p:nvPr/>
        </p:nvSpPr>
        <p:spPr>
          <a:xfrm>
            <a:off x="286942" y="964591"/>
            <a:ext cx="5357888" cy="540792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AD9F93-DF10-FBA2-833F-BFBA45C61662}"/>
              </a:ext>
            </a:extLst>
          </p:cNvPr>
          <p:cNvSpPr>
            <a:spLocks noGrp="1"/>
          </p:cNvSpPr>
          <p:nvPr>
            <p:ph type="title"/>
          </p:nvPr>
        </p:nvSpPr>
        <p:spPr>
          <a:xfrm>
            <a:off x="114073" y="183697"/>
            <a:ext cx="11851037" cy="1001762"/>
          </a:xfrm>
        </p:spPr>
        <p:txBody>
          <a:bodyPr/>
          <a:lstStyle/>
          <a:p>
            <a:pPr marL="0" marR="0">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الدمج في مسار العمل على المستوى الوطني/دون الوطني</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5541325" y="935093"/>
            <a:ext cx="6241100" cy="823912"/>
          </a:xfrm>
        </p:spPr>
        <p:txBody>
          <a:bodyPr/>
          <a:lstStyle/>
          <a:p>
            <a:r>
              <a:rPr lang="ar-001" dirty="0">
                <a:latin typeface="Arial"/>
                <a:cs typeface="Arial"/>
              </a:rPr>
              <a:t>مهمة طاولتكم</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6108843" y="1936855"/>
            <a:ext cx="5675205" cy="3475247"/>
          </a:xfrm>
        </p:spPr>
        <p:txBody>
          <a:bodyPr vert="horz" lIns="91440" tIns="45720" rIns="91440" bIns="45720" rtlCol="0" anchor="t">
            <a:noAutofit/>
          </a:bodyPr>
          <a:lstStyle/>
          <a:p>
            <a:r>
              <a:rPr lang="ar-SA" sz="2000" kern="100" dirty="0">
                <a:effectLst/>
                <a:latin typeface="Aptos" panose="020B0004020202020204" pitchFamily="34" charset="0"/>
                <a:ea typeface="DengXian" panose="02010600030101010101" pitchFamily="2" charset="-122"/>
                <a:cs typeface="Arial" panose="020B0604020202020204" pitchFamily="34" charset="0"/>
              </a:rPr>
              <a:t>فكّر كيف ستدعم اعتماد غاية 7-1-7 واستخدامها</a:t>
            </a:r>
            <a:endParaRPr lang="en-IN" sz="2000" kern="100" dirty="0">
              <a:effectLst/>
              <a:latin typeface="Aptos" panose="020B0004020202020204" pitchFamily="34" charset="0"/>
              <a:ea typeface="DengXian" panose="02010600030101010101" pitchFamily="2" charset="-122"/>
              <a:cs typeface="Arial" panose="020B0604020202020204" pitchFamily="34" charset="0"/>
            </a:endParaRPr>
          </a:p>
          <a:p>
            <a:r>
              <a:rPr lang="ar-001" dirty="0">
                <a:latin typeface="Arial"/>
                <a:cs typeface="Arial"/>
              </a:rPr>
              <a:t>تبادلوا الأفكار حول هذين السؤالين:</a:t>
            </a:r>
          </a:p>
          <a:p>
            <a:pPr lvl="1"/>
            <a:r>
              <a:rPr lang="ar-SA" kern="100" dirty="0">
                <a:effectLst/>
                <a:latin typeface="Aptos" panose="020B0004020202020204" pitchFamily="34" charset="0"/>
                <a:ea typeface="DengXian" panose="02010600030101010101" pitchFamily="2" charset="-122"/>
                <a:cs typeface="Arial" panose="020B0604020202020204" pitchFamily="34" charset="0"/>
              </a:rPr>
              <a:t>فكّروا في المجالات المختلفة للدمج في مسار العمل – وكيف يمكن أن يرتبط 7-1-7 بها – في بلدك/ولايتك القضائية</a:t>
            </a:r>
            <a:r>
              <a:rPr lang="en-IN" kern="100" dirty="0">
                <a:effectLst/>
                <a:latin typeface="Aptos" panose="020B0004020202020204" pitchFamily="34" charset="0"/>
                <a:ea typeface="DengXian" panose="02010600030101010101" pitchFamily="2" charset="-122"/>
                <a:cs typeface="Arial" panose="020B0604020202020204" pitchFamily="34" charset="0"/>
              </a:rPr>
              <a:t>.</a:t>
            </a:r>
          </a:p>
          <a:p>
            <a:pPr lvl="1"/>
            <a:r>
              <a:rPr lang="ar-001" dirty="0">
                <a:latin typeface="Arial"/>
                <a:cs typeface="Arial"/>
              </a:rPr>
              <a:t>ما النصائح التي يمكن تقديمها بينما تبدأ بلدك/ولايتك القضائية عملية الدمج؟</a:t>
            </a:r>
          </a:p>
          <a:p>
            <a:r>
              <a:rPr lang="ar-001" dirty="0">
                <a:latin typeface="Arial"/>
                <a:cs typeface="Arial"/>
              </a:rPr>
              <a:t>اكتب إجاباتك على لوحة العرض</a:t>
            </a:r>
          </a:p>
          <a:p>
            <a:endParaRPr lang="en-US" sz="2400" dirty="0">
              <a:cs typeface="Arial"/>
            </a:endParaRPr>
          </a:p>
          <a:p>
            <a:endParaRPr lang="en-US" sz="2400" dirty="0">
              <a:cs typeface="Arial"/>
            </a:endParaRPr>
          </a:p>
          <a:p>
            <a:pPr marL="0" indent="0">
              <a:buNone/>
            </a:pPr>
            <a:endParaRPr lang="en-US" sz="2400" dirty="0">
              <a:cs typeface="Arial"/>
            </a:endParaRPr>
          </a:p>
          <a:p>
            <a:pPr lvl="1"/>
            <a:endParaRPr lang="en-US" sz="2400" dirty="0">
              <a:cs typeface="Arial"/>
            </a:endParaRP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545337" y="1133615"/>
            <a:ext cx="4958530" cy="461056"/>
          </a:xfrm>
        </p:spPr>
        <p:txBody>
          <a:bodyPr/>
          <a:lstStyle/>
          <a:p>
            <a:r>
              <a:rPr lang="ar-001" sz="2000" dirty="0">
                <a:latin typeface="Arial"/>
                <a:cs typeface="Arial"/>
              </a:rPr>
              <a:t>نصيحة: ضعوا في اعتباركم ما يلي</a:t>
            </a: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750955" y="1722499"/>
            <a:ext cx="4586097" cy="4638969"/>
          </a:xfrm>
        </p:spPr>
        <p:txBody>
          <a:bodyPr vert="horz" lIns="91440" tIns="45720" rIns="91440" bIns="45720" rtlCol="0" anchor="t">
            <a:noAutofit/>
          </a:bodyPr>
          <a:lstStyle/>
          <a:p>
            <a:pPr marL="285750" indent="-285750">
              <a:buFont typeface="Arial,Sans-Serif" panose="020B0604020202020204" pitchFamily="34" charset="0"/>
            </a:pPr>
            <a:r>
              <a:rPr lang="ar-001" sz="1800" dirty="0">
                <a:solidFill>
                  <a:schemeClr val="tx1"/>
                </a:solidFill>
                <a:latin typeface="Arial"/>
                <a:cs typeface="Arial"/>
              </a:rPr>
              <a:t>جمع البيانات</a:t>
            </a:r>
          </a:p>
          <a:p>
            <a:pPr marL="285750" indent="-285750">
              <a:buFont typeface="Arial,Sans-Serif" panose="020B0604020202020204" pitchFamily="34" charset="0"/>
            </a:pPr>
            <a:r>
              <a:rPr lang="ar-001" sz="1800" dirty="0">
                <a:solidFill>
                  <a:schemeClr val="tx1"/>
                </a:solidFill>
                <a:latin typeface="Arial"/>
                <a:cs typeface="Arial"/>
              </a:rPr>
              <a:t>التحقق من البيانات + توحيدها</a:t>
            </a:r>
          </a:p>
          <a:p>
            <a:pPr marL="285750" indent="-285750">
              <a:buFont typeface="Arial,Sans-Serif" panose="020B0604020202020204" pitchFamily="34" charset="0"/>
              <a:buChar char="•"/>
            </a:pPr>
            <a:r>
              <a:rPr lang="ar-SA" sz="1800" dirty="0">
                <a:solidFill>
                  <a:schemeClr val="tx1"/>
                </a:solidFill>
                <a:latin typeface="Arial"/>
                <a:cs typeface="Arial"/>
              </a:rPr>
              <a:t>اجتماع (اجتماعات) أصحاب المصلحة</a:t>
            </a:r>
            <a:endParaRPr lang="ar-001" sz="1800" dirty="0">
              <a:solidFill>
                <a:schemeClr val="tx1"/>
              </a:solidFill>
              <a:latin typeface="Arial"/>
              <a:cs typeface="Arial"/>
            </a:endParaRPr>
          </a:p>
          <a:p>
            <a:pPr marL="742950" lvl="1" indent="-285750">
              <a:buFont typeface="Arial,Sans-Serif" panose="020B0604020202020204" pitchFamily="34" charset="0"/>
            </a:pPr>
            <a:r>
              <a:rPr lang="ar-001" sz="1800" dirty="0">
                <a:solidFill>
                  <a:schemeClr val="tx1"/>
                </a:solidFill>
                <a:latin typeface="Arial"/>
                <a:cs typeface="Arial"/>
              </a:rPr>
              <a:t>ما هي الاجتماعات القائمة بالفعل؟</a:t>
            </a:r>
          </a:p>
          <a:p>
            <a:pPr marL="285750" indent="-285750">
              <a:buFont typeface="Arial,Sans-Serif" panose="020B0604020202020204" pitchFamily="34" charset="0"/>
            </a:pPr>
            <a:r>
              <a:rPr lang="ar-001" sz="1800" dirty="0">
                <a:solidFill>
                  <a:schemeClr val="tx1"/>
                </a:solidFill>
                <a:latin typeface="Arial"/>
                <a:cs typeface="Arial"/>
              </a:rPr>
              <a:t>تتبع التقدم</a:t>
            </a:r>
          </a:p>
          <a:p>
            <a:pPr marL="285750" indent="-285750">
              <a:buFont typeface="Arial,Sans-Serif" panose="020B0604020202020204" pitchFamily="34" charset="0"/>
            </a:pPr>
            <a:r>
              <a:rPr lang="ar-001" sz="1800" dirty="0">
                <a:solidFill>
                  <a:schemeClr val="tx1"/>
                </a:solidFill>
                <a:latin typeface="Arial"/>
                <a:cs typeface="Arial"/>
              </a:rPr>
              <a:t>تلخيص النتائج</a:t>
            </a:r>
          </a:p>
          <a:p>
            <a:pPr marL="285750" indent="-285750">
              <a:buFont typeface="Arial,Sans-Serif" panose="020B0604020202020204" pitchFamily="34" charset="0"/>
            </a:pPr>
            <a:r>
              <a:rPr lang="ar-001" sz="1800" dirty="0">
                <a:solidFill>
                  <a:schemeClr val="tx1"/>
                </a:solidFill>
                <a:latin typeface="Arial"/>
                <a:cs typeface="Arial"/>
              </a:rPr>
              <a:t>توجيه التقييمات/الأدوات الأخرى</a:t>
            </a:r>
          </a:p>
          <a:p>
            <a:pPr marL="285750" indent="-285750">
              <a:buFont typeface="Arial,Sans-Serif" panose="020B0604020202020204" pitchFamily="34" charset="0"/>
            </a:pPr>
            <a:r>
              <a:rPr lang="ar-001" sz="1800" dirty="0">
                <a:solidFill>
                  <a:schemeClr val="tx1"/>
                </a:solidFill>
                <a:latin typeface="Arial"/>
                <a:cs typeface="Arial"/>
              </a:rPr>
              <a:t>التخطيط والتمويل والمناصرة</a:t>
            </a:r>
          </a:p>
          <a:p>
            <a:pPr marL="742950" lvl="1" indent="-285750">
              <a:buFont typeface="Arial,Sans-Serif" panose="020B0604020202020204" pitchFamily="34" charset="0"/>
            </a:pPr>
            <a:r>
              <a:rPr lang="ar-001" sz="1800" dirty="0">
                <a:solidFill>
                  <a:schemeClr val="tx1"/>
                </a:solidFill>
                <a:latin typeface="Arial"/>
                <a:cs typeface="Arial"/>
              </a:rPr>
              <a:t>الدمج في التخطيط السنوي والتمويل و...؟</a:t>
            </a:r>
          </a:p>
          <a:p>
            <a:pPr marL="742950" lvl="1" indent="-285750">
              <a:buFont typeface="Arial,Sans-Serif" panose="020B0604020202020204" pitchFamily="34" charset="0"/>
            </a:pPr>
            <a:endParaRPr lang="en-US" sz="1800" dirty="0">
              <a:solidFill>
                <a:schemeClr val="tx1"/>
              </a:solidFill>
              <a:latin typeface="Arial"/>
              <a:cs typeface="Arial"/>
            </a:endParaRPr>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703878" y="5061837"/>
            <a:ext cx="4799988" cy="461055"/>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000" dirty="0">
                <a:latin typeface="Arial"/>
                <a:cs typeface="Arial"/>
              </a:rPr>
              <a:t>التوقيت</a:t>
            </a: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179265" y="5522200"/>
            <a:ext cx="5157787" cy="641298"/>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15000"/>
              </a:lnSpc>
              <a:spcBef>
                <a:spcPts val="0"/>
              </a:spcBef>
            </a:pPr>
            <a:r>
              <a:rPr lang="ar-SA" sz="1800" kern="100" dirty="0">
                <a:latin typeface="Aptos" panose="020B0004020202020204" pitchFamily="34" charset="0"/>
                <a:ea typeface="DengXian" panose="02010600030101010101" pitchFamily="2" charset="-122"/>
              </a:rPr>
              <a:t>15دقيقة: تبادل الأفكار + الكتابة</a:t>
            </a:r>
            <a:endParaRPr lang="ar-001" sz="1800" kern="100" dirty="0">
              <a:latin typeface="Aptos" panose="020B0004020202020204" pitchFamily="34" charset="0"/>
              <a:ea typeface="DengXian" panose="02010600030101010101" pitchFamily="2" charset="-122"/>
            </a:endParaRPr>
          </a:p>
          <a:p>
            <a:pPr marL="0">
              <a:lnSpc>
                <a:spcPct val="115000"/>
              </a:lnSpc>
              <a:spcBef>
                <a:spcPts val="0"/>
              </a:spcBef>
            </a:pPr>
            <a:r>
              <a:rPr lang="ar-SA" sz="1800" kern="100" dirty="0">
                <a:latin typeface="Aptos" panose="020B0004020202020204" pitchFamily="34" charset="0"/>
                <a:ea typeface="DengXian" panose="02010600030101010101" pitchFamily="2" charset="-122"/>
              </a:rPr>
              <a:t>10دقائق: جولة في المعرض </a:t>
            </a:r>
            <a:endParaRPr lang="en-US" sz="1800" kern="100" dirty="0">
              <a:latin typeface="Aptos" panose="020B0004020202020204" pitchFamily="34" charset="0"/>
              <a:ea typeface="DengXian" panose="02010600030101010101" pitchFamily="2" charset="-122"/>
            </a:endParaRPr>
          </a:p>
        </p:txBody>
      </p:sp>
    </p:spTree>
    <p:extLst>
      <p:ext uri="{BB962C8B-B14F-4D97-AF65-F5344CB8AC3E}">
        <p14:creationId xmlns:p14="http://schemas.microsoft.com/office/powerpoint/2010/main" val="14614878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F749B-FDF1-9901-8296-BCCD502AA6E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E03B17F-5FC9-3D7F-AA5E-F04F74613AE5}"/>
              </a:ext>
            </a:extLst>
          </p:cNvPr>
          <p:cNvSpPr>
            <a:spLocks noGrp="1"/>
          </p:cNvSpPr>
          <p:nvPr>
            <p:ph idx="1"/>
          </p:nvPr>
        </p:nvSpPr>
        <p:spPr>
          <a:xfrm>
            <a:off x="692576" y="2028409"/>
            <a:ext cx="6693029" cy="3337673"/>
          </a:xfrm>
        </p:spPr>
        <p:txBody>
          <a:bodyPr vert="horz" lIns="91440" tIns="45720" rIns="91440" bIns="45720" rtlCol="0" anchor="t">
            <a:noAutofit/>
          </a:bodyPr>
          <a:lstStyle/>
          <a:p>
            <a:r>
              <a:rPr lang="ar-001" dirty="0">
                <a:latin typeface="Arial"/>
                <a:cs typeface="Arial"/>
              </a:rPr>
              <a:t>ما الأفكار التي اكتسبتموها من هذا النشاط؟</a:t>
            </a:r>
          </a:p>
          <a:p>
            <a:r>
              <a:rPr lang="ar-SA" kern="100" dirty="0">
                <a:effectLst/>
                <a:latin typeface="Aptos" panose="020B0004020202020204" pitchFamily="34" charset="0"/>
                <a:ea typeface="DengXian" panose="02010600030101010101" pitchFamily="2" charset="-122"/>
                <a:cs typeface="Arial" panose="020B0604020202020204" pitchFamily="34" charset="0"/>
              </a:rPr>
              <a:t>كيف يمكن أن يساعدكم هذا النشاط في دعم/تنفيذ غاية 7-1-7؟</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5" name="Text Placeholder 4">
            <a:extLst>
              <a:ext uri="{FF2B5EF4-FFF2-40B4-BE49-F238E27FC236}">
                <a16:creationId xmlns:a16="http://schemas.microsoft.com/office/drawing/2014/main" id="{44F0E09E-B46C-D739-6A37-EEEFEC731421}"/>
              </a:ext>
            </a:extLst>
          </p:cNvPr>
          <p:cNvSpPr>
            <a:spLocks noGrp="1"/>
          </p:cNvSpPr>
          <p:nvPr>
            <p:ph type="body" sz="half" idx="10"/>
          </p:nvPr>
        </p:nvSpPr>
        <p:spPr>
          <a:xfrm>
            <a:off x="692576" y="1491918"/>
            <a:ext cx="6693029" cy="400639"/>
          </a:xfrm>
        </p:spPr>
        <p:txBody>
          <a:bodyPr vert="horz" lIns="91440" tIns="45720" rIns="91440" bIns="45720" rtlCol="0" anchor="t">
            <a:noAutofit/>
          </a:bodyPr>
          <a:lstStyle/>
          <a:p>
            <a:r>
              <a:rPr lang="ar-001" dirty="0">
                <a:latin typeface="Arial"/>
                <a:cs typeface="Arial"/>
              </a:rPr>
              <a:t>أسئلة لتحفيز الحوار:</a:t>
            </a:r>
          </a:p>
        </p:txBody>
      </p:sp>
      <p:sp>
        <p:nvSpPr>
          <p:cNvPr id="10" name="Title 1">
            <a:extLst>
              <a:ext uri="{FF2B5EF4-FFF2-40B4-BE49-F238E27FC236}">
                <a16:creationId xmlns:a16="http://schemas.microsoft.com/office/drawing/2014/main" id="{356937DB-DEF9-400D-9EFF-281B28C451EC}"/>
              </a:ext>
            </a:extLst>
          </p:cNvPr>
          <p:cNvSpPr>
            <a:spLocks noGrp="1"/>
          </p:cNvSpPr>
          <p:nvPr>
            <p:ph type="title"/>
          </p:nvPr>
        </p:nvSpPr>
        <p:spPr>
          <a:xfrm>
            <a:off x="8235569" y="1952168"/>
            <a:ext cx="3467083" cy="2282808"/>
          </a:xfrm>
        </p:spPr>
        <p:txBody>
          <a:bodyPr/>
          <a:lstStyle/>
          <a:p>
            <a:pPr algn="ctr"/>
            <a:r>
              <a:rPr lang="ar-001">
                <a:latin typeface="Arial"/>
                <a:cs typeface="Arial"/>
              </a:rPr>
              <a:t>نقاش ختامي</a:t>
            </a:r>
          </a:p>
        </p:txBody>
      </p:sp>
      <p:pic>
        <p:nvPicPr>
          <p:cNvPr id="7" name="Graphic 6">
            <a:extLst>
              <a:ext uri="{FF2B5EF4-FFF2-40B4-BE49-F238E27FC236}">
                <a16:creationId xmlns:a16="http://schemas.microsoft.com/office/drawing/2014/main" id="{B042C3B6-273A-996F-2D99-BA2C82658D7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488801" y="2523969"/>
            <a:ext cx="960619" cy="910652"/>
          </a:xfrm>
          <a:prstGeom prst="rect">
            <a:avLst/>
          </a:prstGeom>
        </p:spPr>
      </p:pic>
    </p:spTree>
    <p:extLst>
      <p:ext uri="{BB962C8B-B14F-4D97-AF65-F5344CB8AC3E}">
        <p14:creationId xmlns:p14="http://schemas.microsoft.com/office/powerpoint/2010/main" val="241694813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E4034-D00D-5FCB-2AAF-A6973257DE9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117C539-2DA3-890B-E427-499D42551EE1}"/>
              </a:ext>
            </a:extLst>
          </p:cNvPr>
          <p:cNvSpPr>
            <a:spLocks noGrp="1"/>
          </p:cNvSpPr>
          <p:nvPr>
            <p:ph type="title"/>
          </p:nvPr>
        </p:nvSpPr>
        <p:spPr>
          <a:xfrm>
            <a:off x="8111693" y="3159494"/>
            <a:ext cx="3467083" cy="539446"/>
          </a:xfrm>
        </p:spPr>
        <p:txBody>
          <a:bodyPr anchor="b">
            <a:noAutofit/>
          </a:bodyPr>
          <a:lstStyle/>
          <a:p>
            <a:pPr marL="0" marR="0">
              <a:lnSpc>
                <a:spcPct val="115000"/>
              </a:lnSpc>
              <a:spcBef>
                <a:spcPts val="0"/>
              </a:spcBef>
              <a:spcAft>
                <a:spcPts val="800"/>
              </a:spcAft>
            </a:pPr>
            <a:r>
              <a:rPr lang="ar-SA" sz="2900" b="1" kern="100" dirty="0">
                <a:effectLst/>
                <a:latin typeface="Aptos" panose="020B0004020202020204" pitchFamily="34" charset="0"/>
                <a:ea typeface="DengXian" panose="02010600030101010101" pitchFamily="2" charset="-122"/>
                <a:cs typeface="Arial" panose="020B0604020202020204" pitchFamily="34" charset="0"/>
              </a:rPr>
              <a:t>استراحة لمدة 15 دقيقة</a:t>
            </a:r>
            <a:endParaRPr lang="en-IN" sz="29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4" name="Content Placeholder 3">
            <a:extLst>
              <a:ext uri="{FF2B5EF4-FFF2-40B4-BE49-F238E27FC236}">
                <a16:creationId xmlns:a16="http://schemas.microsoft.com/office/drawing/2014/main" id="{679F274D-139D-E9F5-5022-7286F48AE81A}"/>
              </a:ext>
            </a:extLst>
          </p:cNvPr>
          <p:cNvSpPr>
            <a:spLocks noGrp="1"/>
          </p:cNvSpPr>
          <p:nvPr>
            <p:ph idx="1"/>
          </p:nvPr>
        </p:nvSpPr>
        <p:spPr>
          <a:xfrm>
            <a:off x="1181100" y="2051772"/>
            <a:ext cx="6038850" cy="3236418"/>
          </a:xfrm>
        </p:spPr>
        <p:txBody>
          <a:bodyPr vert="horz" lIns="91440" tIns="45720" rIns="91440" bIns="45720" rtlCol="0" anchor="t">
            <a:noAutofit/>
          </a:bodyPr>
          <a:lstStyle/>
          <a:p>
            <a:pPr marL="0" indent="0" algn="r">
              <a:lnSpc>
                <a:spcPct val="100000"/>
              </a:lnSpc>
              <a:buNone/>
            </a:pPr>
            <a:r>
              <a:rPr lang="ar-SA" sz="3200" b="1" dirty="0">
                <a:solidFill>
                  <a:schemeClr val="tx2"/>
                </a:solidFill>
                <a:latin typeface="Arial"/>
                <a:cs typeface="Arial"/>
              </a:rPr>
              <a:t>هل لديك أسئلة؟ أضفها إلى لوحة طرح الأفكار والأسئلة</a:t>
            </a:r>
            <a:endParaRPr lang="en-IN" sz="3200" b="1" dirty="0">
              <a:solidFill>
                <a:schemeClr val="tx2"/>
              </a:solidFill>
              <a:latin typeface="Arial"/>
              <a:cs typeface="Arial"/>
            </a:endParaRPr>
          </a:p>
          <a:p>
            <a:pPr marL="0" indent="0">
              <a:lnSpc>
                <a:spcPct val="100000"/>
              </a:lnSpc>
              <a:buNone/>
            </a:pPr>
            <a:endParaRPr lang="ar-001" sz="3200" b="1" dirty="0">
              <a:solidFill>
                <a:schemeClr val="tx2"/>
              </a:solidFill>
              <a:latin typeface="Arial"/>
              <a:cs typeface="Arial"/>
            </a:endParaRPr>
          </a:p>
          <a:p>
            <a:pPr marL="0" indent="0">
              <a:lnSpc>
                <a:spcPct val="100000"/>
              </a:lnSpc>
              <a:buNone/>
            </a:pPr>
            <a:endParaRPr lang="en-US" sz="2800" dirty="0">
              <a:latin typeface="Arial"/>
              <a:cs typeface="Arial"/>
            </a:endParaRPr>
          </a:p>
          <a:p>
            <a:pPr marL="0" indent="0">
              <a:lnSpc>
                <a:spcPct val="100000"/>
              </a:lnSpc>
              <a:buNone/>
            </a:pPr>
            <a:r>
              <a:rPr lang="ar-001" sz="3000" dirty="0">
                <a:solidFill>
                  <a:schemeClr val="tx1"/>
                </a:solidFill>
                <a:latin typeface="Arial"/>
                <a:cs typeface="Arial"/>
              </a:rPr>
              <a:t>سنجيب عن أسئلة اللوحة على مدار فترة التدريب</a:t>
            </a:r>
          </a:p>
          <a:p>
            <a:pPr>
              <a:lnSpc>
                <a:spcPct val="100000"/>
              </a:lnSpc>
            </a:pPr>
            <a:endParaRPr lang="en-US" sz="2400" dirty="0">
              <a:solidFill>
                <a:schemeClr val="tx1"/>
              </a:solidFill>
              <a:cs typeface="Arial"/>
            </a:endParaRPr>
          </a:p>
          <a:p>
            <a:pPr>
              <a:lnSpc>
                <a:spcPct val="100000"/>
              </a:lnSpc>
            </a:pPr>
            <a:endParaRPr lang="en-US" sz="2400" dirty="0">
              <a:solidFill>
                <a:schemeClr val="tx1"/>
              </a:solidFill>
              <a:cs typeface="Arial"/>
            </a:endParaRPr>
          </a:p>
        </p:txBody>
      </p:sp>
    </p:spTree>
    <p:extLst>
      <p:ext uri="{BB962C8B-B14F-4D97-AF65-F5344CB8AC3E}">
        <p14:creationId xmlns:p14="http://schemas.microsoft.com/office/powerpoint/2010/main" val="36113671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D9BB1-13C5-F02F-1922-B709E848607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C824AD1-89FB-DE48-F97D-6F627D691160}"/>
              </a:ext>
            </a:extLst>
          </p:cNvPr>
          <p:cNvSpPr>
            <a:spLocks noGrp="1"/>
          </p:cNvSpPr>
          <p:nvPr>
            <p:ph type="title"/>
          </p:nvPr>
        </p:nvSpPr>
        <p:spPr>
          <a:xfrm>
            <a:off x="5476875" y="350089"/>
            <a:ext cx="6286499" cy="611936"/>
          </a:xfrm>
        </p:spPr>
        <p:txBody>
          <a:bodyPr/>
          <a:lstStyle/>
          <a:p>
            <a:pPr marL="0" marR="0">
              <a:spcAft>
                <a:spcPts val="800"/>
              </a:spcAft>
            </a:pPr>
            <a:r>
              <a:rPr lang="ar-SA" dirty="0">
                <a:cs typeface="+mn-cs"/>
              </a:rPr>
              <a:t>يمكن اعتماد 7-1-7 بشكل منهجي ومرن</a:t>
            </a:r>
            <a:endParaRPr lang="en-IN" dirty="0">
              <a:cs typeface="+mn-cs"/>
            </a:endParaRPr>
          </a:p>
        </p:txBody>
      </p:sp>
      <p:sp>
        <p:nvSpPr>
          <p:cNvPr id="17" name="Title 1">
            <a:extLst>
              <a:ext uri="{FF2B5EF4-FFF2-40B4-BE49-F238E27FC236}">
                <a16:creationId xmlns:a16="http://schemas.microsoft.com/office/drawing/2014/main" id="{095A9197-CB5C-CC9B-D852-5F49B02B9F43}"/>
              </a:ext>
            </a:extLst>
          </p:cNvPr>
          <p:cNvSpPr txBox="1">
            <a:spLocks/>
          </p:cNvSpPr>
          <p:nvPr/>
        </p:nvSpPr>
        <p:spPr>
          <a:xfrm flipH="1">
            <a:off x="8324382" y="2726850"/>
            <a:ext cx="2240102" cy="1288886"/>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rgbClr val="BFBFBF"/>
                </a:solidFill>
                <a:latin typeface="Arial"/>
                <a:cs typeface="Arial"/>
              </a:rPr>
              <a:t>إدراج غاية 7-1-7 في نظام الصحة العامة</a:t>
            </a:r>
            <a:endParaRPr lang="en-IN" sz="2000" b="0" dirty="0">
              <a:solidFill>
                <a:srgbClr val="BFBFBF"/>
              </a:solidFill>
              <a:latin typeface="Arial"/>
              <a:cs typeface="Arial"/>
            </a:endParaRPr>
          </a:p>
          <a:p>
            <a:pPr algn="ctr">
              <a:defRPr/>
            </a:pPr>
            <a:r>
              <a:rPr lang="en-IN" sz="2000" b="0" dirty="0">
                <a:solidFill>
                  <a:srgbClr val="BFBFBF"/>
                </a:solidFill>
                <a:latin typeface="Arial"/>
                <a:cs typeface="Arial"/>
              </a:rPr>
              <a:t> </a:t>
            </a:r>
          </a:p>
        </p:txBody>
      </p:sp>
      <p:sp>
        <p:nvSpPr>
          <p:cNvPr id="21" name="Title 1">
            <a:extLst>
              <a:ext uri="{FF2B5EF4-FFF2-40B4-BE49-F238E27FC236}">
                <a16:creationId xmlns:a16="http://schemas.microsoft.com/office/drawing/2014/main" id="{D3226198-4B09-E6D6-A95A-9E97A180582E}"/>
              </a:ext>
            </a:extLst>
          </p:cNvPr>
          <p:cNvSpPr txBox="1">
            <a:spLocks/>
          </p:cNvSpPr>
          <p:nvPr/>
        </p:nvSpPr>
        <p:spPr>
          <a:xfrm flipH="1">
            <a:off x="4723125" y="2720915"/>
            <a:ext cx="2531211" cy="949908"/>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bg1">
                    <a:lumMod val="76000"/>
                  </a:schemeClr>
                </a:solidFill>
                <a:effectLst/>
                <a:uLnTx/>
                <a:uFillTx/>
                <a:latin typeface="Arial"/>
                <a:cs typeface="Arial"/>
              </a:rPr>
              <a:t>تحديد أصحاب المصلحة والنظم القائمة</a:t>
            </a:r>
          </a:p>
        </p:txBody>
      </p:sp>
      <p:sp>
        <p:nvSpPr>
          <p:cNvPr id="23" name="Title 1">
            <a:extLst>
              <a:ext uri="{FF2B5EF4-FFF2-40B4-BE49-F238E27FC236}">
                <a16:creationId xmlns:a16="http://schemas.microsoft.com/office/drawing/2014/main" id="{56EBC612-04E6-D244-9112-405077E5A024}"/>
              </a:ext>
            </a:extLst>
          </p:cNvPr>
          <p:cNvSpPr txBox="1">
            <a:spLocks/>
          </p:cNvSpPr>
          <p:nvPr/>
        </p:nvSpPr>
        <p:spPr>
          <a:xfrm flipH="1">
            <a:off x="1267499" y="2727782"/>
            <a:ext cx="2518667" cy="941847"/>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bg1">
                    <a:lumMod val="76000"/>
                  </a:schemeClr>
                </a:solidFill>
                <a:effectLst/>
                <a:uLnTx/>
                <a:uFillTx/>
                <a:latin typeface="Arial"/>
                <a:cs typeface="Arial"/>
              </a:rPr>
              <a:t>إشراك أصحاب المصلحة</a:t>
            </a:r>
          </a:p>
        </p:txBody>
      </p:sp>
      <p:sp>
        <p:nvSpPr>
          <p:cNvPr id="25" name="Title 1">
            <a:extLst>
              <a:ext uri="{FF2B5EF4-FFF2-40B4-BE49-F238E27FC236}">
                <a16:creationId xmlns:a16="http://schemas.microsoft.com/office/drawing/2014/main" id="{5E1793DF-D4B1-7A73-C4CF-AE2575BD9696}"/>
              </a:ext>
            </a:extLst>
          </p:cNvPr>
          <p:cNvSpPr txBox="1">
            <a:spLocks/>
          </p:cNvSpPr>
          <p:nvPr/>
        </p:nvSpPr>
        <p:spPr>
          <a:xfrm flipH="1">
            <a:off x="5062311" y="5104354"/>
            <a:ext cx="1852838" cy="676125"/>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i="0" u="none" strike="noStrike" cap="none" normalizeH="0" baseline="0" noProof="0" dirty="0">
                <a:ln>
                  <a:noFill/>
                </a:ln>
                <a:solidFill>
                  <a:schemeClr val="accent1"/>
                </a:solidFill>
                <a:effectLst/>
                <a:uLnTx/>
                <a:uFillTx/>
                <a:latin typeface="Arial"/>
                <a:cs typeface="Arial"/>
              </a:rPr>
              <a:t>تدريب الموظفين</a:t>
            </a:r>
          </a:p>
        </p:txBody>
      </p:sp>
      <p:sp>
        <p:nvSpPr>
          <p:cNvPr id="27" name="Title 1">
            <a:extLst>
              <a:ext uri="{FF2B5EF4-FFF2-40B4-BE49-F238E27FC236}">
                <a16:creationId xmlns:a16="http://schemas.microsoft.com/office/drawing/2014/main" id="{3DB6EFA7-79B5-E876-09B6-6BA291755F1F}"/>
              </a:ext>
            </a:extLst>
          </p:cNvPr>
          <p:cNvSpPr txBox="1">
            <a:spLocks/>
          </p:cNvSpPr>
          <p:nvPr/>
        </p:nvSpPr>
        <p:spPr>
          <a:xfrm flipH="1">
            <a:off x="8336771" y="5151753"/>
            <a:ext cx="2227714"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rgbClr val="BFBFBF"/>
                </a:solidFill>
                <a:latin typeface="Arial"/>
                <a:cs typeface="Arial"/>
              </a:rPr>
              <a:t>دمج غاية 7-1-7 في مسارات العمل</a:t>
            </a:r>
            <a:endParaRPr lang="en-IN" sz="2000" b="0" dirty="0">
              <a:solidFill>
                <a:srgbClr val="BFBFBF"/>
              </a:solidFill>
              <a:latin typeface="Arial"/>
              <a:cs typeface="Arial"/>
            </a:endParaRPr>
          </a:p>
          <a:p>
            <a:pPr algn="ctr">
              <a:defRPr/>
            </a:pPr>
            <a:r>
              <a:rPr lang="en-IN" sz="2000" b="0" dirty="0">
                <a:solidFill>
                  <a:srgbClr val="BFBFBF"/>
                </a:solidFill>
                <a:latin typeface="Arial"/>
                <a:cs typeface="Arial"/>
              </a:rPr>
              <a:t> </a:t>
            </a:r>
          </a:p>
        </p:txBody>
      </p:sp>
      <p:sp>
        <p:nvSpPr>
          <p:cNvPr id="29" name="Title 1">
            <a:extLst>
              <a:ext uri="{FF2B5EF4-FFF2-40B4-BE49-F238E27FC236}">
                <a16:creationId xmlns:a16="http://schemas.microsoft.com/office/drawing/2014/main" id="{98F2B14F-31CB-B304-4582-0B2AE1E7B6A9}"/>
              </a:ext>
            </a:extLst>
          </p:cNvPr>
          <p:cNvSpPr txBox="1">
            <a:spLocks/>
          </p:cNvSpPr>
          <p:nvPr/>
        </p:nvSpPr>
        <p:spPr>
          <a:xfrm flipH="1">
            <a:off x="1627515" y="5151754"/>
            <a:ext cx="1820534"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001" sz="2000" b="0" dirty="0">
                <a:solidFill>
                  <a:srgbClr val="BFBFBF"/>
                </a:solidFill>
              </a:rPr>
              <a:t>الاستخدام التجريبي</a:t>
            </a:r>
          </a:p>
        </p:txBody>
      </p:sp>
      <p:pic>
        <p:nvPicPr>
          <p:cNvPr id="31" name="Graphic 30">
            <a:extLst>
              <a:ext uri="{FF2B5EF4-FFF2-40B4-BE49-F238E27FC236}">
                <a16:creationId xmlns:a16="http://schemas.microsoft.com/office/drawing/2014/main" id="{B3ECE87D-56DF-1E83-42C3-B2EE63C6749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8901988" y="1485116"/>
            <a:ext cx="1097280" cy="1097280"/>
          </a:xfrm>
          <a:prstGeom prst="rect">
            <a:avLst/>
          </a:prstGeom>
        </p:spPr>
      </p:pic>
      <p:pic>
        <p:nvPicPr>
          <p:cNvPr id="33" name="Graphic 32">
            <a:extLst>
              <a:ext uri="{FF2B5EF4-FFF2-40B4-BE49-F238E27FC236}">
                <a16:creationId xmlns:a16="http://schemas.microsoft.com/office/drawing/2014/main" id="{AD785CDF-2E31-6B15-8F3F-A7E210AF923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1978192" y="1486151"/>
            <a:ext cx="1097280" cy="1097280"/>
          </a:xfrm>
          <a:prstGeom prst="rect">
            <a:avLst/>
          </a:prstGeom>
        </p:spPr>
      </p:pic>
      <p:pic>
        <p:nvPicPr>
          <p:cNvPr id="35" name="Graphic 34">
            <a:extLst>
              <a:ext uri="{FF2B5EF4-FFF2-40B4-BE49-F238E27FC236}">
                <a16:creationId xmlns:a16="http://schemas.microsoft.com/office/drawing/2014/main" id="{5BB1D271-C854-C4A4-C69F-F418F5C3D9C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flipH="1">
            <a:off x="5440090" y="1496804"/>
            <a:ext cx="1097280" cy="1097280"/>
          </a:xfrm>
          <a:prstGeom prst="rect">
            <a:avLst/>
          </a:prstGeom>
        </p:spPr>
      </p:pic>
      <p:pic>
        <p:nvPicPr>
          <p:cNvPr id="37" name="Graphic 36">
            <a:extLst>
              <a:ext uri="{FF2B5EF4-FFF2-40B4-BE49-F238E27FC236}">
                <a16:creationId xmlns:a16="http://schemas.microsoft.com/office/drawing/2014/main" id="{76C53B82-2CAB-D135-9A4A-08B47207E79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8899717" y="3887899"/>
            <a:ext cx="1097280" cy="1097280"/>
          </a:xfrm>
          <a:prstGeom prst="rect">
            <a:avLst/>
          </a:prstGeom>
        </p:spPr>
      </p:pic>
      <p:pic>
        <p:nvPicPr>
          <p:cNvPr id="39" name="Graphic 38">
            <a:extLst>
              <a:ext uri="{FF2B5EF4-FFF2-40B4-BE49-F238E27FC236}">
                <a16:creationId xmlns:a16="http://schemas.microsoft.com/office/drawing/2014/main" id="{BBEB94BA-3E81-AA9D-617F-4D82C0D0D82B}"/>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469513" y="3887899"/>
            <a:ext cx="1097280" cy="1097280"/>
          </a:xfrm>
          <a:prstGeom prst="rect">
            <a:avLst/>
          </a:prstGeom>
        </p:spPr>
      </p:pic>
      <p:pic>
        <p:nvPicPr>
          <p:cNvPr id="41" name="Graphic 40">
            <a:extLst>
              <a:ext uri="{FF2B5EF4-FFF2-40B4-BE49-F238E27FC236}">
                <a16:creationId xmlns:a16="http://schemas.microsoft.com/office/drawing/2014/main" id="{EA6C75B9-95F1-F8BE-05F6-8C78BF6DFF6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flipH="1">
            <a:off x="1978192" y="3887899"/>
            <a:ext cx="1097280" cy="1097280"/>
          </a:xfrm>
          <a:prstGeom prst="rect">
            <a:avLst/>
          </a:prstGeom>
        </p:spPr>
      </p:pic>
    </p:spTree>
    <p:extLst>
      <p:ext uri="{BB962C8B-B14F-4D97-AF65-F5344CB8AC3E}">
        <p14:creationId xmlns:p14="http://schemas.microsoft.com/office/powerpoint/2010/main" val="93691590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8F0F7-23D6-F15E-4422-0F3920434518}"/>
            </a:ext>
          </a:extLst>
        </p:cNvPr>
        <p:cNvGrpSpPr/>
        <p:nvPr/>
      </p:nvGrpSpPr>
      <p:grpSpPr>
        <a:xfrm>
          <a:off x="0" y="0"/>
          <a:ext cx="0" cy="0"/>
          <a:chOff x="0" y="0"/>
          <a:chExt cx="0" cy="0"/>
        </a:xfrm>
      </p:grpSpPr>
      <p:pic>
        <p:nvPicPr>
          <p:cNvPr id="21" name="Graphic 20">
            <a:extLst>
              <a:ext uri="{FF2B5EF4-FFF2-40B4-BE49-F238E27FC236}">
                <a16:creationId xmlns:a16="http://schemas.microsoft.com/office/drawing/2014/main" id="{5D4430A6-2E5A-ED55-177A-36CC9A688D5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89871" y="1880680"/>
            <a:ext cx="915144" cy="917622"/>
          </a:xfrm>
          <a:prstGeom prst="rect">
            <a:avLst/>
          </a:prstGeom>
        </p:spPr>
      </p:pic>
      <p:sp>
        <p:nvSpPr>
          <p:cNvPr id="2" name="Title 1">
            <a:extLst>
              <a:ext uri="{FF2B5EF4-FFF2-40B4-BE49-F238E27FC236}">
                <a16:creationId xmlns:a16="http://schemas.microsoft.com/office/drawing/2014/main" id="{D71A6664-6ADF-7EC8-9314-16A710310D86}"/>
              </a:ext>
            </a:extLst>
          </p:cNvPr>
          <p:cNvSpPr>
            <a:spLocks noGrp="1"/>
          </p:cNvSpPr>
          <p:nvPr>
            <p:ph type="title"/>
          </p:nvPr>
        </p:nvSpPr>
        <p:spPr>
          <a:xfrm>
            <a:off x="8411607" y="2765368"/>
            <a:ext cx="3467083" cy="882711"/>
          </a:xfrm>
        </p:spPr>
        <p:txBody>
          <a:bodyPr/>
          <a:lstStyle/>
          <a:p>
            <a:pPr algn="ctr"/>
            <a:r>
              <a:rPr lang="ar-001"/>
              <a:t>تدريب الموظفين</a:t>
            </a:r>
          </a:p>
        </p:txBody>
      </p:sp>
      <p:sp>
        <p:nvSpPr>
          <p:cNvPr id="14" name="Content Placeholder 2">
            <a:extLst>
              <a:ext uri="{FF2B5EF4-FFF2-40B4-BE49-F238E27FC236}">
                <a16:creationId xmlns:a16="http://schemas.microsoft.com/office/drawing/2014/main" id="{E544B506-B691-5E11-8786-033DB8306918}"/>
              </a:ext>
            </a:extLst>
          </p:cNvPr>
          <p:cNvSpPr txBox="1">
            <a:spLocks/>
          </p:cNvSpPr>
          <p:nvPr/>
        </p:nvSpPr>
        <p:spPr>
          <a:xfrm>
            <a:off x="593613" y="1439861"/>
            <a:ext cx="6693029" cy="4351730"/>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lvl="0">
              <a:lnSpc>
                <a:spcPct val="100000"/>
              </a:lnSpc>
              <a:defRPr/>
            </a:pPr>
            <a:r>
              <a:rPr lang="ar-SA" b="1" dirty="0"/>
              <a:t>تعريف بنهج 7-1-7:</a:t>
            </a:r>
            <a:r>
              <a:rPr lang="ar-SA" dirty="0"/>
              <a:t> مفيد لمجموعة واسعة من الجمهور، بما في ذلك المستويات العليا وفي مختلف القطاعات والمستويات</a:t>
            </a:r>
            <a:endParaRPr kumimoji="0" lang="en-US" sz="2200" i="0" u="none" strike="noStrike" cap="none" normalizeH="0" baseline="0" noProof="0" dirty="0">
              <a:ln>
                <a:noFill/>
              </a:ln>
              <a:solidFill>
                <a:srgbClr val="394D56"/>
              </a:solidFill>
              <a:effectLst/>
              <a:uLnTx/>
              <a:uFillTx/>
            </a:endParaRP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endParaRPr kumimoji="0" lang="ar-001" sz="2200" b="0" i="0" u="none" strike="noStrike" cap="none" normalizeH="0" baseline="0" noProof="0" dirty="0">
              <a:ln>
                <a:noFill/>
              </a:ln>
              <a:solidFill>
                <a:srgbClr val="394D56"/>
              </a:solidFill>
              <a:effectLst/>
              <a:uLnTx/>
              <a:uFillTx/>
              <a:latin typeface="Arial" panose="020B0604020202020204" pitchFamily="34" charset="0"/>
              <a:ea typeface="+mn-ea"/>
              <a:cs typeface="+mn-cs"/>
            </a:endParaRPr>
          </a:p>
          <a:p>
            <a:pPr lvl="0">
              <a:lnSpc>
                <a:spcPct val="100000"/>
              </a:lnSpc>
              <a:defRPr/>
            </a:pPr>
            <a:r>
              <a:rPr lang="ar-SA" b="1" dirty="0"/>
              <a:t>التدريب الفني لغاية 7-1-7:</a:t>
            </a:r>
            <a:r>
              <a:rPr lang="ar-SA" dirty="0"/>
              <a:t> مفيد للفرق الفنية وموظفي الخطوط الأمامية</a:t>
            </a:r>
            <a:endParaRPr kumimoji="0" lang="ar-001" sz="2200" i="0" u="none" strike="noStrike" cap="none" normalizeH="0" noProof="0" dirty="0">
              <a:ln>
                <a:noFill/>
              </a:ln>
              <a:solidFill>
                <a:srgbClr val="394D56"/>
              </a:solidFill>
              <a:effectLst/>
              <a:uLnTx/>
              <a:uFillTx/>
            </a:endParaRPr>
          </a:p>
          <a:p>
            <a:pPr lvl="1">
              <a:lnSpc>
                <a:spcPct val="100000"/>
              </a:lnSpc>
              <a:defRPr/>
            </a:pPr>
            <a:r>
              <a:rPr lang="ar-SA" dirty="0"/>
              <a:t>التركيز على استخدام 7-1-7 + مسارات العمل + الأدوات</a:t>
            </a:r>
            <a:endParaRPr lang="ar-001" dirty="0"/>
          </a:p>
          <a:p>
            <a:pPr marL="685800" marR="0" lvl="1" indent="-228600" algn="r" defTabSz="914400" rtl="1"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394D56"/>
                </a:solidFill>
                <a:effectLst/>
                <a:uLnTx/>
                <a:uFillTx/>
                <a:latin typeface="Arial" panose="020B0604020202020204" pitchFamily="34" charset="0"/>
                <a:ea typeface="+mn-ea"/>
                <a:cs typeface="+mn-cs"/>
              </a:rPr>
              <a:t>مفيد لمن يدربون</a:t>
            </a:r>
            <a:r>
              <a:rPr kumimoji="0" lang="ar-001" sz="2000" b="0" i="0" u="none" strike="noStrike" cap="none" normalizeH="0" noProof="0" dirty="0">
                <a:ln>
                  <a:noFill/>
                </a:ln>
                <a:solidFill>
                  <a:srgbClr val="394D56"/>
                </a:solidFill>
                <a:effectLst/>
                <a:uLnTx/>
                <a:uFillTx/>
                <a:latin typeface="Arial" panose="020B0604020202020204" pitchFamily="34" charset="0"/>
                <a:ea typeface="+mn-ea"/>
                <a:cs typeface="+mn-cs"/>
              </a:rPr>
              <a:t> الآخرين على 7-1-7</a:t>
            </a:r>
          </a:p>
          <a:p>
            <a:pPr marL="0" marR="0" lvl="0" indent="0" algn="l" defTabSz="914400" rtl="0" eaLnBrk="1" fontAlgn="auto" latinLnBrk="0" hangingPunct="1">
              <a:lnSpc>
                <a:spcPct val="100000"/>
              </a:lnSpc>
              <a:spcBef>
                <a:spcPts val="1000"/>
              </a:spcBef>
              <a:spcAft>
                <a:spcPts val="0"/>
              </a:spcAft>
              <a:buClr>
                <a:srgbClr val="3BB042"/>
              </a:buClr>
              <a:buSzTx/>
              <a:buNone/>
              <a:tabLst/>
              <a:defRPr/>
            </a:pPr>
            <a:endParaRPr lang="en-US" dirty="0"/>
          </a:p>
          <a:p>
            <a:pPr lvl="0"/>
            <a:r>
              <a:rPr lang="ar-SA" dirty="0"/>
              <a:t>ضع في اعتبارك إضافة تدريبات على نهج 7-1-7 للتدريبات الحالية</a:t>
            </a:r>
            <a:endParaRPr lang="en-IN" dirty="0"/>
          </a:p>
        </p:txBody>
      </p:sp>
      <p:sp>
        <p:nvSpPr>
          <p:cNvPr id="15" name="Text Placeholder 4">
            <a:extLst>
              <a:ext uri="{FF2B5EF4-FFF2-40B4-BE49-F238E27FC236}">
                <a16:creationId xmlns:a16="http://schemas.microsoft.com/office/drawing/2014/main" id="{A899A5D7-F6C5-B4C7-D296-58479914C2A0}"/>
              </a:ext>
            </a:extLst>
          </p:cNvPr>
          <p:cNvSpPr txBox="1">
            <a:spLocks/>
          </p:cNvSpPr>
          <p:nvPr/>
        </p:nvSpPr>
        <p:spPr>
          <a:xfrm>
            <a:off x="4835950" y="592680"/>
            <a:ext cx="6693029" cy="400639"/>
          </a:xfrm>
          <a:prstGeom prst="rect">
            <a:avLst/>
          </a:prstGeom>
        </p:spPr>
        <p:txBody>
          <a:bodyPr vert="horz" lIns="91440" tIns="45720" rIns="91440" bIns="45720" rtlCol="0">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3" name="Text Placeholder 4">
            <a:extLst>
              <a:ext uri="{FF2B5EF4-FFF2-40B4-BE49-F238E27FC236}">
                <a16:creationId xmlns:a16="http://schemas.microsoft.com/office/drawing/2014/main" id="{7149E658-23FC-0C8B-0325-C70AD3CD9709}"/>
              </a:ext>
            </a:extLst>
          </p:cNvPr>
          <p:cNvSpPr txBox="1">
            <a:spLocks/>
          </p:cNvSpPr>
          <p:nvPr/>
        </p:nvSpPr>
        <p:spPr>
          <a:xfrm>
            <a:off x="313310" y="767230"/>
            <a:ext cx="6693029"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a:ea typeface="+mn-ea"/>
                <a:cs typeface="Arial"/>
              </a:rPr>
              <a:t>احتياجات التدريب</a:t>
            </a:r>
          </a:p>
        </p:txBody>
      </p:sp>
    </p:spTree>
    <p:extLst>
      <p:ext uri="{BB962C8B-B14F-4D97-AF65-F5344CB8AC3E}">
        <p14:creationId xmlns:p14="http://schemas.microsoft.com/office/powerpoint/2010/main" val="147062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8F0F7-23D6-F15E-4422-0F3920434518}"/>
            </a:ext>
          </a:extLst>
        </p:cNvPr>
        <p:cNvGrpSpPr/>
        <p:nvPr/>
      </p:nvGrpSpPr>
      <p:grpSpPr>
        <a:xfrm>
          <a:off x="0" y="0"/>
          <a:ext cx="0" cy="0"/>
          <a:chOff x="0" y="0"/>
          <a:chExt cx="0" cy="0"/>
        </a:xfrm>
      </p:grpSpPr>
      <p:sp>
        <p:nvSpPr>
          <p:cNvPr id="15" name="Text Placeholder 4">
            <a:extLst>
              <a:ext uri="{FF2B5EF4-FFF2-40B4-BE49-F238E27FC236}">
                <a16:creationId xmlns:a16="http://schemas.microsoft.com/office/drawing/2014/main" id="{A899A5D7-F6C5-B4C7-D296-58479914C2A0}"/>
              </a:ext>
            </a:extLst>
          </p:cNvPr>
          <p:cNvSpPr txBox="1">
            <a:spLocks/>
          </p:cNvSpPr>
          <p:nvPr/>
        </p:nvSpPr>
        <p:spPr>
          <a:xfrm>
            <a:off x="4835950" y="594619"/>
            <a:ext cx="6693029" cy="400639"/>
          </a:xfrm>
          <a:prstGeom prst="rect">
            <a:avLst/>
          </a:prstGeom>
        </p:spPr>
        <p:txBody>
          <a:bodyPr vert="horz" lIns="91440" tIns="45720" rIns="91440" bIns="45720" rtlCol="0">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3" name="Text Placeholder 4">
            <a:extLst>
              <a:ext uri="{FF2B5EF4-FFF2-40B4-BE49-F238E27FC236}">
                <a16:creationId xmlns:a16="http://schemas.microsoft.com/office/drawing/2014/main" id="{7149E658-23FC-0C8B-0325-C70AD3CD9709}"/>
              </a:ext>
            </a:extLst>
          </p:cNvPr>
          <p:cNvSpPr txBox="1">
            <a:spLocks/>
          </p:cNvSpPr>
          <p:nvPr/>
        </p:nvSpPr>
        <p:spPr>
          <a:xfrm>
            <a:off x="419715" y="383132"/>
            <a:ext cx="7127939"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defRPr/>
            </a:pPr>
            <a:r>
              <a:rPr lang="ar-SA" sz="2200" dirty="0">
                <a:latin typeface="Arial"/>
                <a:cs typeface="Arial"/>
              </a:rPr>
              <a:t>مثال</a:t>
            </a:r>
            <a:r>
              <a:rPr lang="en-IN" sz="2200" dirty="0">
                <a:latin typeface="Arial"/>
                <a:cs typeface="Arial"/>
              </a:rPr>
              <a:t>: </a:t>
            </a:r>
            <a:r>
              <a:rPr lang="ar-SA" sz="2200" dirty="0">
                <a:latin typeface="Arial"/>
                <a:cs typeface="Arial"/>
              </a:rPr>
              <a:t>تدريبات اعتماد 7-1-7 في جنوب السودان</a:t>
            </a:r>
            <a:r>
              <a:rPr lang="en-IN" sz="2200" dirty="0">
                <a:latin typeface="Arial"/>
                <a:cs typeface="Arial"/>
              </a:rPr>
              <a:t>:</a:t>
            </a:r>
          </a:p>
          <a:p>
            <a:pPr>
              <a:defRPr/>
            </a:pPr>
            <a:r>
              <a:rPr lang="en-IN" sz="2200" dirty="0">
                <a:latin typeface="Arial"/>
                <a:cs typeface="Arial"/>
              </a:rPr>
              <a:t> </a:t>
            </a:r>
          </a:p>
        </p:txBody>
      </p:sp>
      <p:pic>
        <p:nvPicPr>
          <p:cNvPr id="5" name="Picture 4">
            <a:extLst>
              <a:ext uri="{FF2B5EF4-FFF2-40B4-BE49-F238E27FC236}">
                <a16:creationId xmlns:a16="http://schemas.microsoft.com/office/drawing/2014/main" id="{8359AD6A-062F-129B-F466-9E5AD88A23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0005" y="2933449"/>
            <a:ext cx="2728844" cy="1650939"/>
          </a:xfrm>
          <a:prstGeom prst="rect">
            <a:avLst/>
          </a:prstGeom>
          <a:ln w="12700">
            <a:solidFill>
              <a:schemeClr val="tx2"/>
            </a:solidFill>
          </a:ln>
        </p:spPr>
      </p:pic>
      <p:pic>
        <p:nvPicPr>
          <p:cNvPr id="6" name="Picture 5">
            <a:extLst>
              <a:ext uri="{FF2B5EF4-FFF2-40B4-BE49-F238E27FC236}">
                <a16:creationId xmlns:a16="http://schemas.microsoft.com/office/drawing/2014/main" id="{82728A44-E620-12E5-76CF-04104C9704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0005" y="5015020"/>
            <a:ext cx="2737649" cy="1558883"/>
          </a:xfrm>
          <a:prstGeom prst="rect">
            <a:avLst/>
          </a:prstGeom>
          <a:ln w="12700">
            <a:solidFill>
              <a:schemeClr val="tx2"/>
            </a:solidFill>
          </a:ln>
        </p:spPr>
      </p:pic>
      <p:pic>
        <p:nvPicPr>
          <p:cNvPr id="10" name="Picture 9">
            <a:extLst>
              <a:ext uri="{FF2B5EF4-FFF2-40B4-BE49-F238E27FC236}">
                <a16:creationId xmlns:a16="http://schemas.microsoft.com/office/drawing/2014/main" id="{EF1BE200-3395-3026-EA5E-1D3F389C356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10005" y="990157"/>
            <a:ext cx="2711468" cy="1545815"/>
          </a:xfrm>
          <a:prstGeom prst="rect">
            <a:avLst/>
          </a:prstGeom>
          <a:ln w="12700">
            <a:solidFill>
              <a:schemeClr val="tx2"/>
            </a:solidFill>
          </a:ln>
        </p:spPr>
      </p:pic>
      <p:sp>
        <p:nvSpPr>
          <p:cNvPr id="16" name="Content Placeholder 2">
            <a:extLst>
              <a:ext uri="{FF2B5EF4-FFF2-40B4-BE49-F238E27FC236}">
                <a16:creationId xmlns:a16="http://schemas.microsoft.com/office/drawing/2014/main" id="{A8AB445B-F75A-2D62-9607-C3BF08CA9640}"/>
              </a:ext>
            </a:extLst>
          </p:cNvPr>
          <p:cNvSpPr txBox="1">
            <a:spLocks/>
          </p:cNvSpPr>
          <p:nvPr/>
        </p:nvSpPr>
        <p:spPr>
          <a:xfrm>
            <a:off x="666606" y="965501"/>
            <a:ext cx="4009292" cy="1650939"/>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1800" b="1" i="0" u="none" strike="noStrike" cap="none" normalizeH="0" baseline="0" noProof="0" dirty="0">
                <a:ln>
                  <a:noFill/>
                </a:ln>
                <a:solidFill>
                  <a:srgbClr val="618393"/>
                </a:solidFill>
                <a:effectLst/>
                <a:uLnTx/>
                <a:uFillTx/>
                <a:latin typeface="Arial" panose="020B0604020202020204" pitchFamily="34" charset="0"/>
                <a:ea typeface="+mn-ea"/>
                <a:cs typeface="+mn-cs"/>
              </a:rPr>
              <a:t> دورة توجيهية للقيادة العليا لمدة 3 أيام</a:t>
            </a:r>
          </a:p>
          <a:p>
            <a:pPr>
              <a:lnSpc>
                <a:spcPct val="100000"/>
              </a:lnSpc>
              <a:spcBef>
                <a:spcPts val="0"/>
              </a:spcBef>
              <a:defRPr/>
            </a:pPr>
            <a:r>
              <a:rPr lang="ar-SA" sz="1800" dirty="0"/>
              <a:t>توعية قيادات الوزارات المختلفة والشركاء بغاية 7-1-7</a:t>
            </a:r>
            <a:endParaRPr lang="en-IN" sz="1800" dirty="0"/>
          </a:p>
          <a:p>
            <a:pPr>
              <a:lnSpc>
                <a:spcPct val="100000"/>
              </a:lnSpc>
              <a:spcBef>
                <a:spcPts val="0"/>
              </a:spcBef>
              <a:defRPr/>
            </a:pPr>
            <a:r>
              <a:rPr lang="ar-SA" sz="1800" dirty="0"/>
              <a:t>7-1-7</a:t>
            </a:r>
            <a:r>
              <a:rPr lang="en-US" sz="1800" dirty="0"/>
              <a:t> </a:t>
            </a:r>
            <a:r>
              <a:rPr lang="ar-SA" sz="1800" dirty="0"/>
              <a:t>إلى جانب موضوعات الأمن الصحي والتخطيط</a:t>
            </a:r>
            <a:endParaRPr lang="en-IN" sz="1800" dirty="0"/>
          </a:p>
        </p:txBody>
      </p:sp>
      <p:sp>
        <p:nvSpPr>
          <p:cNvPr id="7" name="Content Placeholder 2">
            <a:extLst>
              <a:ext uri="{FF2B5EF4-FFF2-40B4-BE49-F238E27FC236}">
                <a16:creationId xmlns:a16="http://schemas.microsoft.com/office/drawing/2014/main" id="{059778C3-36F7-F617-5725-061ACC16D0D5}"/>
              </a:ext>
            </a:extLst>
          </p:cNvPr>
          <p:cNvSpPr txBox="1">
            <a:spLocks/>
          </p:cNvSpPr>
          <p:nvPr/>
        </p:nvSpPr>
        <p:spPr>
          <a:xfrm>
            <a:off x="666606" y="2938602"/>
            <a:ext cx="4009292" cy="1650939"/>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1800" b="1" i="0" u="none" strike="noStrike" cap="none" normalizeH="0" baseline="0" noProof="0" dirty="0">
                <a:ln>
                  <a:noFill/>
                </a:ln>
                <a:solidFill>
                  <a:srgbClr val="618393"/>
                </a:solidFill>
                <a:effectLst/>
                <a:uLnTx/>
                <a:uFillTx/>
                <a:latin typeface="Arial" panose="020B0604020202020204" pitchFamily="34" charset="0"/>
                <a:ea typeface="+mn-ea"/>
                <a:cs typeface="+mn-cs"/>
              </a:rPr>
              <a:t>دورة توجيهية للقيادة الفنية لمدة 3 أيام</a:t>
            </a:r>
          </a:p>
          <a:p>
            <a:pPr>
              <a:lnSpc>
                <a:spcPct val="100000"/>
              </a:lnSpc>
              <a:spcBef>
                <a:spcPts val="0"/>
              </a:spcBef>
              <a:defRPr/>
            </a:pPr>
            <a:r>
              <a:rPr lang="ar-SA" sz="1800" dirty="0"/>
              <a:t>توعية القادة الفنيين في قطاعات متعددة ونقاط الاتصال المعنية بـ</a:t>
            </a:r>
            <a:r>
              <a:rPr lang="en-US" sz="1800" dirty="0"/>
              <a:t> One Health </a:t>
            </a:r>
            <a:r>
              <a:rPr lang="ar-SA" sz="1800" dirty="0"/>
              <a:t>في الوزارات المختصة بـ 7-1-7</a:t>
            </a:r>
            <a:endParaRPr lang="en-IN" sz="1800" dirty="0"/>
          </a:p>
          <a:p>
            <a:pPr marL="228600" marR="0" lvl="0" indent="-228600" algn="r" defTabSz="914400" rtl="1"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endParaRPr kumimoji="0" lang="ar-001" sz="1800" b="0" i="0" u="none" strike="noStrike" cap="none" normalizeH="0" baseline="0" noProof="0" dirty="0">
              <a:ln>
                <a:noFill/>
              </a:ln>
              <a:solidFill>
                <a:srgbClr val="394D56"/>
              </a:solidFill>
              <a:effectLst/>
              <a:uLnTx/>
              <a:uFillTx/>
              <a:latin typeface="Arial" panose="020B0604020202020204" pitchFamily="34" charset="0"/>
              <a:ea typeface="+mn-ea"/>
              <a:cs typeface="+mn-cs"/>
            </a:endParaRPr>
          </a:p>
        </p:txBody>
      </p:sp>
      <p:sp>
        <p:nvSpPr>
          <p:cNvPr id="11" name="Content Placeholder 2">
            <a:extLst>
              <a:ext uri="{FF2B5EF4-FFF2-40B4-BE49-F238E27FC236}">
                <a16:creationId xmlns:a16="http://schemas.microsoft.com/office/drawing/2014/main" id="{36A1618C-9257-81A8-E09C-DFDCDA83815A}"/>
              </a:ext>
            </a:extLst>
          </p:cNvPr>
          <p:cNvSpPr txBox="1">
            <a:spLocks/>
          </p:cNvSpPr>
          <p:nvPr/>
        </p:nvSpPr>
        <p:spPr>
          <a:xfrm>
            <a:off x="528164" y="4908489"/>
            <a:ext cx="4147734" cy="1650939"/>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lvl="0" indent="0">
              <a:buNone/>
              <a:defRPr/>
            </a:pPr>
            <a:r>
              <a:rPr lang="ar-SA" sz="1800" b="1" dirty="0">
                <a:solidFill>
                  <a:srgbClr val="618393"/>
                </a:solidFill>
              </a:rPr>
              <a:t>تدريب تنفيذي لمدة 7 أيام للمسؤولين الفنيين</a:t>
            </a:r>
            <a:endParaRPr lang="ar-001" sz="1800" b="1" dirty="0">
              <a:solidFill>
                <a:srgbClr val="618393"/>
              </a:solidFill>
            </a:endParaRPr>
          </a:p>
          <a:p>
            <a:pPr marL="228600" marR="0" lvl="0" indent="-228600" algn="r" defTabSz="914400" rtl="1"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94D56"/>
                </a:solidFill>
                <a:effectLst/>
                <a:uLnTx/>
                <a:uFillTx/>
                <a:latin typeface="Arial" panose="020B0604020202020204" pitchFamily="34" charset="0"/>
                <a:ea typeface="+mn-ea"/>
                <a:cs typeface="+mn-cs"/>
              </a:rPr>
              <a:t>مخصص للمسؤولين الفنيين المشاركين في رصد حالات التفشي والاستجابة لها</a:t>
            </a:r>
          </a:p>
          <a:p>
            <a:pPr>
              <a:lnSpc>
                <a:spcPct val="100000"/>
              </a:lnSpc>
              <a:spcBef>
                <a:spcPts val="0"/>
              </a:spcBef>
              <a:defRPr/>
            </a:pPr>
            <a:r>
              <a:rPr lang="ar-SA" sz="1800" dirty="0"/>
              <a:t>شمل محاكاة ميدانية وتطبيق 7-1-7 على حالات التفشي السابقة</a:t>
            </a:r>
            <a:endParaRPr lang="en-IN" sz="1800" dirty="0"/>
          </a:p>
        </p:txBody>
      </p:sp>
      <p:pic>
        <p:nvPicPr>
          <p:cNvPr id="14" name="Graphic 13">
            <a:extLst>
              <a:ext uri="{FF2B5EF4-FFF2-40B4-BE49-F238E27FC236}">
                <a16:creationId xmlns:a16="http://schemas.microsoft.com/office/drawing/2014/main" id="{6869244D-24AF-173E-5141-D8CBE0F1840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460728" y="1880680"/>
            <a:ext cx="915144" cy="917622"/>
          </a:xfrm>
          <a:prstGeom prst="rect">
            <a:avLst/>
          </a:prstGeom>
        </p:spPr>
      </p:pic>
      <p:sp>
        <p:nvSpPr>
          <p:cNvPr id="18" name="Title 1">
            <a:extLst>
              <a:ext uri="{FF2B5EF4-FFF2-40B4-BE49-F238E27FC236}">
                <a16:creationId xmlns:a16="http://schemas.microsoft.com/office/drawing/2014/main" id="{E7CF9E54-D790-FB9B-1EB3-12FD6D1C75FA}"/>
              </a:ext>
            </a:extLst>
          </p:cNvPr>
          <p:cNvSpPr txBox="1">
            <a:spLocks/>
          </p:cNvSpPr>
          <p:nvPr/>
        </p:nvSpPr>
        <p:spPr>
          <a:xfrm>
            <a:off x="8182464" y="2765368"/>
            <a:ext cx="3467083" cy="882711"/>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a:t>تدريب الموظفين</a:t>
            </a:r>
          </a:p>
        </p:txBody>
      </p:sp>
    </p:spTree>
    <p:extLst>
      <p:ext uri="{BB962C8B-B14F-4D97-AF65-F5344CB8AC3E}">
        <p14:creationId xmlns:p14="http://schemas.microsoft.com/office/powerpoint/2010/main" val="1797731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P spid="11"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21" name="TextBox 20">
            <a:extLst>
              <a:ext uri="{FF2B5EF4-FFF2-40B4-BE49-F238E27FC236}">
                <a16:creationId xmlns:a16="http://schemas.microsoft.com/office/drawing/2014/main" id="{6FD9463B-77A3-5D8D-FEB7-6268856381CA}"/>
              </a:ext>
            </a:extLst>
          </p:cNvPr>
          <p:cNvSpPr txBox="1"/>
          <p:nvPr/>
        </p:nvSpPr>
        <p:spPr>
          <a:xfrm flipH="1">
            <a:off x="611756" y="569497"/>
            <a:ext cx="6849776" cy="430887"/>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المواد التدريبية المدعومة من قبل تحالف 7-1-7</a:t>
            </a:r>
          </a:p>
        </p:txBody>
      </p:sp>
      <p:sp>
        <p:nvSpPr>
          <p:cNvPr id="12" name="Content Placeholder 2">
            <a:extLst>
              <a:ext uri="{FF2B5EF4-FFF2-40B4-BE49-F238E27FC236}">
                <a16:creationId xmlns:a16="http://schemas.microsoft.com/office/drawing/2014/main" id="{475C6F1E-4EC2-006C-5CF2-DD02EDE877DA}"/>
              </a:ext>
            </a:extLst>
          </p:cNvPr>
          <p:cNvSpPr>
            <a:spLocks noGrp="1"/>
          </p:cNvSpPr>
          <p:nvPr>
            <p:ph idx="1"/>
          </p:nvPr>
        </p:nvSpPr>
        <p:spPr>
          <a:xfrm flipH="1">
            <a:off x="1322995" y="1267687"/>
            <a:ext cx="6138537" cy="564660"/>
          </a:xfrm>
        </p:spPr>
        <p:txBody>
          <a:bodyPr/>
          <a:lstStyle/>
          <a:p>
            <a:pPr marL="0" indent="0">
              <a:buNone/>
            </a:pPr>
            <a:r>
              <a:rPr lang="ar-001" sz="1800" b="1" dirty="0">
                <a:solidFill>
                  <a:schemeClr val="tx2"/>
                </a:solidFill>
                <a:cs typeface="Arial" panose="020B0604020202020204" pitchFamily="34" charset="0"/>
              </a:rPr>
              <a:t>حزم التدريب</a:t>
            </a: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grpSp>
        <p:nvGrpSpPr>
          <p:cNvPr id="2" name="Group 1">
            <a:extLst>
              <a:ext uri="{FF2B5EF4-FFF2-40B4-BE49-F238E27FC236}">
                <a16:creationId xmlns:a16="http://schemas.microsoft.com/office/drawing/2014/main" id="{B6444698-3E49-432E-2B77-F15E13EE60ED}"/>
              </a:ext>
            </a:extLst>
          </p:cNvPr>
          <p:cNvGrpSpPr/>
          <p:nvPr/>
        </p:nvGrpSpPr>
        <p:grpSpPr>
          <a:xfrm flipH="1">
            <a:off x="457076" y="1682552"/>
            <a:ext cx="7190768" cy="1600200"/>
            <a:chOff x="4631685" y="1682552"/>
            <a:chExt cx="7190768" cy="1600200"/>
          </a:xfrm>
        </p:grpSpPr>
        <p:sp>
          <p:nvSpPr>
            <p:cNvPr id="13" name="Rounded Rectangle 12">
              <a:extLst>
                <a:ext uri="{FF2B5EF4-FFF2-40B4-BE49-F238E27FC236}">
                  <a16:creationId xmlns:a16="http://schemas.microsoft.com/office/drawing/2014/main" id="{A03A78CD-6299-2D0F-9993-B29C032CF6A3}"/>
                </a:ext>
              </a:extLst>
            </p:cNvPr>
            <p:cNvSpPr>
              <a:spLocks/>
            </p:cNvSpPr>
            <p:nvPr/>
          </p:nvSpPr>
          <p:spPr>
            <a:xfrm flipH="1">
              <a:off x="4631685"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50" b="0" i="0" u="none" strike="noStrike" cap="none" normalizeH="0" baseline="0" noProof="0">
                  <a:ln>
                    <a:noFill/>
                  </a:ln>
                  <a:solidFill>
                    <a:srgbClr val="FFFFFF"/>
                  </a:solidFill>
                  <a:effectLst/>
                  <a:uLnTx/>
                  <a:uFillTx/>
                  <a:latin typeface="Arial" panose="020B0604020202020204" pitchFamily="34" charset="0"/>
                  <a:ea typeface="+mn-ea"/>
                  <a:cs typeface="Arial" panose="020B0604020202020204" pitchFamily="34" charset="0"/>
                </a:rPr>
                <a:t>حزمة التوجيه</a:t>
              </a:r>
            </a:p>
          </p:txBody>
        </p:sp>
        <p:sp>
          <p:nvSpPr>
            <p:cNvPr id="14" name="Rounded Rectangle 13">
              <a:extLst>
                <a:ext uri="{FF2B5EF4-FFF2-40B4-BE49-F238E27FC236}">
                  <a16:creationId xmlns:a16="http://schemas.microsoft.com/office/drawing/2014/main" id="{F9DFA364-E7AA-A908-25BD-ADD2BCE922FA}"/>
                </a:ext>
              </a:extLst>
            </p:cNvPr>
            <p:cNvSpPr>
              <a:spLocks/>
            </p:cNvSpPr>
            <p:nvPr/>
          </p:nvSpPr>
          <p:spPr>
            <a:xfrm flipH="1">
              <a:off x="6464727"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50" b="0" i="0" u="none" strike="noStrike" cap="none" normalizeH="0" baseline="0" noProof="0">
                  <a:ln>
                    <a:noFill/>
                  </a:ln>
                  <a:solidFill>
                    <a:srgbClr val="FFFFFF"/>
                  </a:solidFill>
                  <a:effectLst/>
                  <a:uLnTx/>
                  <a:uFillTx/>
                  <a:latin typeface="Arial" panose="020B0604020202020204" pitchFamily="34" charset="0"/>
                  <a:ea typeface="+mn-ea"/>
                  <a:cs typeface="Arial" panose="020B0604020202020204" pitchFamily="34" charset="0"/>
                </a:rPr>
                <a:t>حزمة التدريب الفني</a:t>
              </a:r>
            </a:p>
          </p:txBody>
        </p:sp>
        <p:sp>
          <p:nvSpPr>
            <p:cNvPr id="15" name="Rounded Rectangle 14">
              <a:extLst>
                <a:ext uri="{FF2B5EF4-FFF2-40B4-BE49-F238E27FC236}">
                  <a16:creationId xmlns:a16="http://schemas.microsoft.com/office/drawing/2014/main" id="{612BE121-880D-6FB8-F312-BB50E30713BA}"/>
                </a:ext>
              </a:extLst>
            </p:cNvPr>
            <p:cNvSpPr>
              <a:spLocks/>
            </p:cNvSpPr>
            <p:nvPr/>
          </p:nvSpPr>
          <p:spPr>
            <a:xfrm flipH="1">
              <a:off x="8297770"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50" b="0" i="0" u="none" strike="noStrike" cap="none" normalizeH="0" baseline="0" noProof="0">
                  <a:ln>
                    <a:noFill/>
                  </a:ln>
                  <a:solidFill>
                    <a:srgbClr val="FFFFFF"/>
                  </a:solidFill>
                  <a:effectLst/>
                  <a:uLnTx/>
                  <a:uFillTx/>
                  <a:latin typeface="Arial" panose="020B0604020202020204" pitchFamily="34" charset="0"/>
                  <a:ea typeface="+mn-ea"/>
                  <a:cs typeface="Arial" panose="020B0604020202020204" pitchFamily="34" charset="0"/>
                </a:rPr>
                <a:t>حزمة تدريب المدربين</a:t>
              </a:r>
            </a:p>
          </p:txBody>
        </p:sp>
        <p:sp>
          <p:nvSpPr>
            <p:cNvPr id="17" name="Rounded Rectangle 16">
              <a:extLst>
                <a:ext uri="{FF2B5EF4-FFF2-40B4-BE49-F238E27FC236}">
                  <a16:creationId xmlns:a16="http://schemas.microsoft.com/office/drawing/2014/main" id="{1418A47C-878E-E224-3992-61919C8F4CA1}"/>
                </a:ext>
              </a:extLst>
            </p:cNvPr>
            <p:cNvSpPr>
              <a:spLocks/>
            </p:cNvSpPr>
            <p:nvPr/>
          </p:nvSpPr>
          <p:spPr>
            <a:xfrm flipH="1">
              <a:off x="10130813"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50" b="0" i="0" u="none" strike="noStrike" cap="none" normalizeH="0" baseline="0" noProof="0">
                  <a:ln>
                    <a:noFill/>
                  </a:ln>
                  <a:solidFill>
                    <a:srgbClr val="FFFFFF"/>
                  </a:solidFill>
                  <a:effectLst/>
                  <a:uLnTx/>
                  <a:uFillTx/>
                  <a:latin typeface="Arial" panose="020B0604020202020204" pitchFamily="34" charset="0"/>
                  <a:ea typeface="+mn-ea"/>
                  <a:cs typeface="Arial" panose="020B0604020202020204" pitchFamily="34" charset="0"/>
                </a:rPr>
                <a:t>…</a:t>
              </a:r>
            </a:p>
          </p:txBody>
        </p:sp>
      </p:grpSp>
      <p:sp>
        <p:nvSpPr>
          <p:cNvPr id="24" name="TextBox 23">
            <a:extLst>
              <a:ext uri="{FF2B5EF4-FFF2-40B4-BE49-F238E27FC236}">
                <a16:creationId xmlns:a16="http://schemas.microsoft.com/office/drawing/2014/main" id="{138B55C0-3D66-A74F-5250-FC4DE5730AC1}"/>
              </a:ext>
            </a:extLst>
          </p:cNvPr>
          <p:cNvSpPr txBox="1"/>
          <p:nvPr/>
        </p:nvSpPr>
        <p:spPr>
          <a:xfrm flipH="1">
            <a:off x="1496158" y="3483628"/>
            <a:ext cx="6138539" cy="646331"/>
          </a:xfrm>
          <a:prstGeom prst="rect">
            <a:avLst/>
          </a:prstGeom>
          <a:noFill/>
        </p:spPr>
        <p:txBody>
          <a:bodyPr wrap="square">
            <a:spAutoFit/>
          </a:bodyPr>
          <a:lstStyle/>
          <a:p>
            <a:pPr marL="187325" marR="0" lvl="1" indent="0" algn="r" defTabSz="914400" rtl="1" eaLnBrk="1" fontAlgn="auto" latinLnBrk="0" hangingPunct="1">
              <a:lnSpc>
                <a:spcPct val="100000"/>
              </a:lnSpc>
              <a:spcBef>
                <a:spcPts val="0"/>
              </a:spcBef>
              <a:spcAft>
                <a:spcPts val="0"/>
              </a:spcAft>
              <a:buClrTx/>
              <a:buSzTx/>
              <a:buFontTx/>
              <a:buNone/>
              <a:tabLst/>
              <a:defRPr/>
            </a:pPr>
            <a:r>
              <a:rPr kumimoji="0" lang="ar-001" sz="18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تتألف الحزم التدريبية من وحداتٍ قابلة للتكييف من العروض التقديمية والأنشطة والمناقشات</a:t>
            </a:r>
          </a:p>
        </p:txBody>
      </p:sp>
      <p:grpSp>
        <p:nvGrpSpPr>
          <p:cNvPr id="33" name="Group 32">
            <a:extLst>
              <a:ext uri="{FF2B5EF4-FFF2-40B4-BE49-F238E27FC236}">
                <a16:creationId xmlns:a16="http://schemas.microsoft.com/office/drawing/2014/main" id="{4ADDC58E-E636-A996-7A76-8AD6FC12BB7E}"/>
              </a:ext>
            </a:extLst>
          </p:cNvPr>
          <p:cNvGrpSpPr/>
          <p:nvPr/>
        </p:nvGrpSpPr>
        <p:grpSpPr>
          <a:xfrm>
            <a:off x="501984" y="4330835"/>
            <a:ext cx="6959548" cy="2148956"/>
            <a:chOff x="4676593" y="4255136"/>
            <a:chExt cx="6959548" cy="2148956"/>
          </a:xfrm>
        </p:grpSpPr>
        <p:sp>
          <p:nvSpPr>
            <p:cNvPr id="25" name="Rounded Rectangle 24">
              <a:extLst>
                <a:ext uri="{FF2B5EF4-FFF2-40B4-BE49-F238E27FC236}">
                  <a16:creationId xmlns:a16="http://schemas.microsoft.com/office/drawing/2014/main" id="{6D91B5EE-3C40-7131-7A4F-BAB439DC498E}"/>
                </a:ext>
              </a:extLst>
            </p:cNvPr>
            <p:cNvSpPr/>
            <p:nvPr/>
          </p:nvSpPr>
          <p:spPr>
            <a:xfrm>
              <a:off x="6107870"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a:ln>
                    <a:noFill/>
                  </a:ln>
                  <a:solidFill>
                    <a:srgbClr val="000000"/>
                  </a:solidFill>
                  <a:effectLst/>
                  <a:uLnTx/>
                  <a:uFillTx/>
                  <a:latin typeface="Arial" panose="020B0604020202020204" pitchFamily="34" charset="0"/>
                  <a:ea typeface="+mn-ea"/>
                  <a:cs typeface="Arial" panose="020B0604020202020204" pitchFamily="34" charset="0"/>
                </a:rPr>
                <a:t>نشاط تحليل التفشي لديكم</a:t>
              </a:r>
            </a:p>
          </p:txBody>
        </p:sp>
        <p:sp>
          <p:nvSpPr>
            <p:cNvPr id="26" name="Rounded Rectangle 25">
              <a:extLst>
                <a:ext uri="{FF2B5EF4-FFF2-40B4-BE49-F238E27FC236}">
                  <a16:creationId xmlns:a16="http://schemas.microsoft.com/office/drawing/2014/main" id="{44FEA8BF-FA91-1C7F-F382-2BE0A385CD47}"/>
                </a:ext>
              </a:extLst>
            </p:cNvPr>
            <p:cNvSpPr/>
            <p:nvPr/>
          </p:nvSpPr>
          <p:spPr>
            <a:xfrm>
              <a:off x="8970424"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a:ln>
                    <a:noFill/>
                  </a:ln>
                  <a:solidFill>
                    <a:srgbClr val="000000"/>
                  </a:solidFill>
                  <a:effectLst/>
                  <a:uLnTx/>
                  <a:uFillTx/>
                  <a:latin typeface="Arial" panose="020B0604020202020204" pitchFamily="34" charset="0"/>
                  <a:ea typeface="+mn-ea"/>
                  <a:cs typeface="Arial" panose="020B0604020202020204" pitchFamily="34" charset="0"/>
                </a:rPr>
                <a:t>جلسات مناقشة</a:t>
              </a:r>
            </a:p>
          </p:txBody>
        </p:sp>
        <p:sp>
          <p:nvSpPr>
            <p:cNvPr id="27" name="Rounded Rectangle 26">
              <a:extLst>
                <a:ext uri="{FF2B5EF4-FFF2-40B4-BE49-F238E27FC236}">
                  <a16:creationId xmlns:a16="http://schemas.microsoft.com/office/drawing/2014/main" id="{C0D398AA-D579-C227-C46F-0FB77440A400}"/>
                </a:ext>
              </a:extLst>
            </p:cNvPr>
            <p:cNvSpPr/>
            <p:nvPr/>
          </p:nvSpPr>
          <p:spPr>
            <a:xfrm>
              <a:off x="4676593"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ar-SA" sz="1400" dirty="0">
                  <a:solidFill>
                    <a:srgbClr val="000000"/>
                  </a:solidFill>
                  <a:latin typeface="Arial" panose="020B0604020202020204" pitchFamily="34" charset="0"/>
                  <a:cs typeface="Arial" panose="020B0604020202020204" pitchFamily="34" charset="0"/>
                </a:rPr>
                <a:t>محادثات</a:t>
              </a:r>
              <a:r>
                <a:rPr lang="en-IN" sz="1400" dirty="0">
                  <a:solidFill>
                    <a:srgbClr val="000000"/>
                  </a:solidFill>
                  <a:latin typeface="Arial" panose="020B0604020202020204" pitchFamily="34" charset="0"/>
                  <a:cs typeface="Arial" panose="020B0604020202020204" pitchFamily="34" charset="0"/>
                </a:rPr>
                <a:t> + </a:t>
              </a:r>
              <a:r>
                <a:rPr lang="ar-SA" sz="1400" dirty="0">
                  <a:solidFill>
                    <a:srgbClr val="000000"/>
                  </a:solidFill>
                  <a:latin typeface="Arial" panose="020B0604020202020204" pitchFamily="34" charset="0"/>
                  <a:cs typeface="Arial" panose="020B0604020202020204" pitchFamily="34" charset="0"/>
                </a:rPr>
                <a:t>أنشطة حول تدريب المدربين</a:t>
              </a:r>
              <a:endParaRPr lang="en-IN" sz="1400" dirty="0">
                <a:solidFill>
                  <a:srgbClr val="000000"/>
                </a:solidFill>
                <a:latin typeface="Arial" panose="020B0604020202020204" pitchFamily="34" charset="0"/>
                <a:cs typeface="Arial" panose="020B0604020202020204" pitchFamily="34" charset="0"/>
              </a:endParaRPr>
            </a:p>
          </p:txBody>
        </p:sp>
        <p:sp>
          <p:nvSpPr>
            <p:cNvPr id="29" name="Rounded Rectangle 28">
              <a:extLst>
                <a:ext uri="{FF2B5EF4-FFF2-40B4-BE49-F238E27FC236}">
                  <a16:creationId xmlns:a16="http://schemas.microsoft.com/office/drawing/2014/main" id="{A99FD6D9-0AC6-7701-2A65-FCDDA6D338C2}"/>
                </a:ext>
              </a:extLst>
            </p:cNvPr>
            <p:cNvSpPr/>
            <p:nvPr/>
          </p:nvSpPr>
          <p:spPr>
            <a:xfrm>
              <a:off x="7539147"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a:ln>
                    <a:noFill/>
                  </a:ln>
                  <a:solidFill>
                    <a:srgbClr val="000000"/>
                  </a:solidFill>
                  <a:effectLst/>
                  <a:uLnTx/>
                  <a:uFillTx/>
                  <a:latin typeface="Arial" panose="020B0604020202020204" pitchFamily="34" charset="0"/>
                  <a:ea typeface="+mn-ea"/>
                  <a:cs typeface="Arial" panose="020B0604020202020204" pitchFamily="34" charset="0"/>
                </a:rPr>
                <a:t>دراسات حالة</a:t>
              </a:r>
            </a:p>
          </p:txBody>
        </p:sp>
        <p:sp>
          <p:nvSpPr>
            <p:cNvPr id="30" name="Rounded Rectangle 29">
              <a:extLst>
                <a:ext uri="{FF2B5EF4-FFF2-40B4-BE49-F238E27FC236}">
                  <a16:creationId xmlns:a16="http://schemas.microsoft.com/office/drawing/2014/main" id="{6D883377-AA35-DEDB-3335-E7E8680201BF}"/>
                </a:ext>
              </a:extLst>
            </p:cNvPr>
            <p:cNvSpPr/>
            <p:nvPr/>
          </p:nvSpPr>
          <p:spPr>
            <a:xfrm>
              <a:off x="10401701"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
              </a:r>
            </a:p>
          </p:txBody>
        </p:sp>
        <p:grpSp>
          <p:nvGrpSpPr>
            <p:cNvPr id="32" name="Group 31">
              <a:extLst>
                <a:ext uri="{FF2B5EF4-FFF2-40B4-BE49-F238E27FC236}">
                  <a16:creationId xmlns:a16="http://schemas.microsoft.com/office/drawing/2014/main" id="{71C6E97D-7497-AFA4-B9DA-54D0A589D78C}"/>
                </a:ext>
              </a:extLst>
            </p:cNvPr>
            <p:cNvGrpSpPr/>
            <p:nvPr/>
          </p:nvGrpSpPr>
          <p:grpSpPr>
            <a:xfrm>
              <a:off x="4676593" y="4255136"/>
              <a:ext cx="6959548" cy="920312"/>
              <a:chOff x="4644358" y="4261048"/>
              <a:chExt cx="6959548" cy="920312"/>
            </a:xfrm>
          </p:grpSpPr>
          <p:sp>
            <p:nvSpPr>
              <p:cNvPr id="20" name="Rounded Rectangle 19">
                <a:extLst>
                  <a:ext uri="{FF2B5EF4-FFF2-40B4-BE49-F238E27FC236}">
                    <a16:creationId xmlns:a16="http://schemas.microsoft.com/office/drawing/2014/main" id="{0708D193-68B9-6C39-A4F2-ECE8D5023D5E}"/>
                  </a:ext>
                </a:extLst>
              </p:cNvPr>
              <p:cNvSpPr/>
              <p:nvPr/>
            </p:nvSpPr>
            <p:spPr>
              <a:xfrm>
                <a:off x="4644358"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ar-SA" sz="1400" dirty="0">
                    <a:solidFill>
                      <a:srgbClr val="000000"/>
                    </a:solidFill>
                    <a:latin typeface="Arial" panose="020B0604020202020204" pitchFamily="34" charset="0"/>
                    <a:cs typeface="Arial" panose="020B0604020202020204" pitchFamily="34" charset="0"/>
                  </a:rPr>
                  <a:t>مقدمة للنقاش حول 7-1-7</a:t>
                </a:r>
                <a:endParaRPr lang="en-IN" sz="1400" dirty="0">
                  <a:solidFill>
                    <a:srgbClr val="000000"/>
                  </a:solidFill>
                  <a:latin typeface="Arial" panose="020B0604020202020204" pitchFamily="34" charset="0"/>
                  <a:cs typeface="Arial" panose="020B0604020202020204" pitchFamily="34" charset="0"/>
                </a:endParaRPr>
              </a:p>
            </p:txBody>
          </p:sp>
          <p:sp>
            <p:nvSpPr>
              <p:cNvPr id="22" name="Rounded Rectangle 21">
                <a:extLst>
                  <a:ext uri="{FF2B5EF4-FFF2-40B4-BE49-F238E27FC236}">
                    <a16:creationId xmlns:a16="http://schemas.microsoft.com/office/drawing/2014/main" id="{2C0A3E9B-6E4D-0F67-A520-56FAE8425D30}"/>
                  </a:ext>
                </a:extLst>
              </p:cNvPr>
              <p:cNvSpPr/>
              <p:nvPr/>
            </p:nvSpPr>
            <p:spPr>
              <a:xfrm>
                <a:off x="6075635" y="4266960"/>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ar-SA" sz="1400" dirty="0">
                    <a:solidFill>
                      <a:srgbClr val="000000"/>
                    </a:solidFill>
                    <a:latin typeface="Arial" panose="020B0604020202020204" pitchFamily="34" charset="0"/>
                    <a:cs typeface="Arial" panose="020B0604020202020204" pitchFamily="34" charset="0"/>
                  </a:rPr>
                  <a:t>تمرين المحاكاة النظرية</a:t>
                </a:r>
                <a:endParaRPr lang="ar-001" sz="1400" dirty="0">
                  <a:solidFill>
                    <a:srgbClr val="000000"/>
                  </a:solidFill>
                  <a:latin typeface="Arial" panose="020B0604020202020204" pitchFamily="34" charset="0"/>
                  <a:cs typeface="Arial" panose="020B0604020202020204" pitchFamily="34" charset="0"/>
                </a:endParaRPr>
              </a:p>
            </p:txBody>
          </p:sp>
          <p:sp>
            <p:nvSpPr>
              <p:cNvPr id="23" name="Rounded Rectangle 22">
                <a:extLst>
                  <a:ext uri="{FF2B5EF4-FFF2-40B4-BE49-F238E27FC236}">
                    <a16:creationId xmlns:a16="http://schemas.microsoft.com/office/drawing/2014/main" id="{096F6644-50F6-3895-23D1-EBE266AFCAC0}"/>
                  </a:ext>
                </a:extLst>
              </p:cNvPr>
              <p:cNvSpPr/>
              <p:nvPr/>
            </p:nvSpPr>
            <p:spPr>
              <a:xfrm>
                <a:off x="8938189"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ar-SA" sz="1400" dirty="0">
                    <a:solidFill>
                      <a:srgbClr val="000000"/>
                    </a:solidFill>
                    <a:latin typeface="Arial" panose="020B0604020202020204" pitchFamily="34" charset="0"/>
                    <a:cs typeface="Arial" panose="020B0604020202020204" pitchFamily="34" charset="0"/>
                  </a:rPr>
                  <a:t>محادثات + أنشطة حول استخدام 7-1-7</a:t>
                </a:r>
                <a:endParaRPr lang="en-IN" sz="1400" dirty="0">
                  <a:solidFill>
                    <a:srgbClr val="000000"/>
                  </a:solidFill>
                  <a:latin typeface="Arial" panose="020B0604020202020204" pitchFamily="34" charset="0"/>
                  <a:cs typeface="Arial" panose="020B0604020202020204" pitchFamily="34" charset="0"/>
                </a:endParaRPr>
              </a:p>
            </p:txBody>
          </p:sp>
          <p:sp>
            <p:nvSpPr>
              <p:cNvPr id="28" name="Rounded Rectangle 27">
                <a:extLst>
                  <a:ext uri="{FF2B5EF4-FFF2-40B4-BE49-F238E27FC236}">
                    <a16:creationId xmlns:a16="http://schemas.microsoft.com/office/drawing/2014/main" id="{93C39F8A-2FA2-5BFA-ABEA-E116CDC25157}"/>
                  </a:ext>
                </a:extLst>
              </p:cNvPr>
              <p:cNvSpPr/>
              <p:nvPr/>
            </p:nvSpPr>
            <p:spPr>
              <a:xfrm>
                <a:off x="7506912"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ar-SA" sz="1400" dirty="0">
                    <a:solidFill>
                      <a:srgbClr val="000000"/>
                    </a:solidFill>
                    <a:latin typeface="Arial" panose="020B0604020202020204" pitchFamily="34" charset="0"/>
                    <a:cs typeface="Arial" panose="020B0604020202020204" pitchFamily="34" charset="0"/>
                  </a:rPr>
                  <a:t>نقاش/أنشطة حول المبادئ الأساسية</a:t>
                </a:r>
                <a:endParaRPr lang="ar-001" sz="1400" dirty="0">
                  <a:solidFill>
                    <a:srgbClr val="000000"/>
                  </a:solidFill>
                  <a:latin typeface="Arial" panose="020B0604020202020204" pitchFamily="34" charset="0"/>
                  <a:cs typeface="Arial" panose="020B0604020202020204" pitchFamily="34" charset="0"/>
                </a:endParaRPr>
              </a:p>
            </p:txBody>
          </p:sp>
          <p:sp>
            <p:nvSpPr>
              <p:cNvPr id="31" name="Rounded Rectangle 30">
                <a:extLst>
                  <a:ext uri="{FF2B5EF4-FFF2-40B4-BE49-F238E27FC236}">
                    <a16:creationId xmlns:a16="http://schemas.microsoft.com/office/drawing/2014/main" id="{C6A8576E-A187-D575-5266-D7BBC79E1D39}"/>
                  </a:ext>
                </a:extLst>
              </p:cNvPr>
              <p:cNvSpPr/>
              <p:nvPr/>
            </p:nvSpPr>
            <p:spPr>
              <a:xfrm>
                <a:off x="10369466"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algn="ctr">
                  <a:defRPr/>
                </a:pPr>
                <a:r>
                  <a:rPr lang="ar-SA" sz="1400" dirty="0">
                    <a:solidFill>
                      <a:srgbClr val="000000"/>
                    </a:solidFill>
                    <a:latin typeface="Arial" panose="020B0604020202020204" pitchFamily="34" charset="0"/>
                    <a:cs typeface="Arial" panose="020B0604020202020204" pitchFamily="34" charset="0"/>
                  </a:rPr>
                  <a:t>محادثات</a:t>
                </a:r>
                <a:r>
                  <a:rPr lang="en-IN" sz="1400" dirty="0">
                    <a:solidFill>
                      <a:srgbClr val="000000"/>
                    </a:solidFill>
                    <a:latin typeface="Arial" panose="020B0604020202020204" pitchFamily="34" charset="0"/>
                    <a:cs typeface="Arial" panose="020B0604020202020204" pitchFamily="34" charset="0"/>
                  </a:rPr>
                  <a:t> + </a:t>
                </a:r>
                <a:r>
                  <a:rPr lang="ar-SA" sz="1400" dirty="0">
                    <a:solidFill>
                      <a:srgbClr val="000000"/>
                    </a:solidFill>
                    <a:latin typeface="Arial" panose="020B0604020202020204" pitchFamily="34" charset="0"/>
                    <a:cs typeface="Arial" panose="020B0604020202020204" pitchFamily="34" charset="0"/>
                  </a:rPr>
                  <a:t>أنشطة حول اعتماد غاية 7-1-7</a:t>
                </a:r>
                <a:r>
                  <a:rPr lang="en-IN" sz="1400" dirty="0">
                    <a:solidFill>
                      <a:srgbClr val="000000"/>
                    </a:solidFill>
                    <a:latin typeface="Arial" panose="020B0604020202020204" pitchFamily="34" charset="0"/>
                    <a:cs typeface="Arial" panose="020B0604020202020204" pitchFamily="34" charset="0"/>
                  </a:rPr>
                  <a:t> </a:t>
                </a:r>
              </a:p>
            </p:txBody>
          </p:sp>
        </p:grpSp>
      </p:grpSp>
      <p:pic>
        <p:nvPicPr>
          <p:cNvPr id="9" name="Graphic 8">
            <a:extLst>
              <a:ext uri="{FF2B5EF4-FFF2-40B4-BE49-F238E27FC236}">
                <a16:creationId xmlns:a16="http://schemas.microsoft.com/office/drawing/2014/main" id="{F5CE8886-6C19-5FA7-D0EA-8AE3D639ADE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35523" y="1880680"/>
            <a:ext cx="915144" cy="917622"/>
          </a:xfrm>
          <a:prstGeom prst="rect">
            <a:avLst/>
          </a:prstGeom>
        </p:spPr>
      </p:pic>
      <p:sp>
        <p:nvSpPr>
          <p:cNvPr id="11" name="Title 1">
            <a:extLst>
              <a:ext uri="{FF2B5EF4-FFF2-40B4-BE49-F238E27FC236}">
                <a16:creationId xmlns:a16="http://schemas.microsoft.com/office/drawing/2014/main" id="{191AA34D-940C-5BAC-02ED-ADB87C16E10F}"/>
              </a:ext>
            </a:extLst>
          </p:cNvPr>
          <p:cNvSpPr txBox="1">
            <a:spLocks/>
          </p:cNvSpPr>
          <p:nvPr/>
        </p:nvSpPr>
        <p:spPr>
          <a:xfrm>
            <a:off x="8357259" y="2765368"/>
            <a:ext cx="3467083" cy="882711"/>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a:t>تدريب الموظفين</a:t>
            </a:r>
          </a:p>
        </p:txBody>
      </p:sp>
    </p:spTree>
    <p:extLst>
      <p:ext uri="{BB962C8B-B14F-4D97-AF65-F5344CB8AC3E}">
        <p14:creationId xmlns:p14="http://schemas.microsoft.com/office/powerpoint/2010/main" val="318416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98254-0D3E-5BA8-1E4A-53650A29CEE0}"/>
            </a:ext>
          </a:extLst>
        </p:cNvPr>
        <p:cNvGrpSpPr/>
        <p:nvPr/>
      </p:nvGrpSpPr>
      <p:grpSpPr>
        <a:xfrm>
          <a:off x="0" y="0"/>
          <a:ext cx="0" cy="0"/>
          <a:chOff x="0" y="0"/>
          <a:chExt cx="0" cy="0"/>
        </a:xfrm>
      </p:grpSpPr>
      <p:sp>
        <p:nvSpPr>
          <p:cNvPr id="21" name="TextBox 20">
            <a:extLst>
              <a:ext uri="{FF2B5EF4-FFF2-40B4-BE49-F238E27FC236}">
                <a16:creationId xmlns:a16="http://schemas.microsoft.com/office/drawing/2014/main" id="{3BCA76DE-2883-8DD5-35FA-AF74AB054078}"/>
              </a:ext>
            </a:extLst>
          </p:cNvPr>
          <p:cNvSpPr txBox="1"/>
          <p:nvPr/>
        </p:nvSpPr>
        <p:spPr>
          <a:xfrm>
            <a:off x="689496" y="569497"/>
            <a:ext cx="6803654" cy="430887"/>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الدورات التدريبية عبر الإنترنت من تحالف 7-1-7</a:t>
            </a:r>
          </a:p>
        </p:txBody>
      </p:sp>
      <p:pic>
        <p:nvPicPr>
          <p:cNvPr id="9" name="Graphic 8">
            <a:extLst>
              <a:ext uri="{FF2B5EF4-FFF2-40B4-BE49-F238E27FC236}">
                <a16:creationId xmlns:a16="http://schemas.microsoft.com/office/drawing/2014/main" id="{341AD443-B1F6-9C72-01BD-5C8DFE26CF0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26557" y="1880680"/>
            <a:ext cx="915144" cy="917622"/>
          </a:xfrm>
          <a:prstGeom prst="rect">
            <a:avLst/>
          </a:prstGeom>
        </p:spPr>
      </p:pic>
      <p:sp>
        <p:nvSpPr>
          <p:cNvPr id="11" name="Title 1">
            <a:extLst>
              <a:ext uri="{FF2B5EF4-FFF2-40B4-BE49-F238E27FC236}">
                <a16:creationId xmlns:a16="http://schemas.microsoft.com/office/drawing/2014/main" id="{F5633090-2101-851D-E5F9-EDB4CFA52983}"/>
              </a:ext>
            </a:extLst>
          </p:cNvPr>
          <p:cNvSpPr txBox="1">
            <a:spLocks/>
          </p:cNvSpPr>
          <p:nvPr/>
        </p:nvSpPr>
        <p:spPr>
          <a:xfrm>
            <a:off x="8348293" y="2765368"/>
            <a:ext cx="3467083" cy="882711"/>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a:t>تدريب الموظفين</a:t>
            </a:r>
          </a:p>
        </p:txBody>
      </p:sp>
      <p:pic>
        <p:nvPicPr>
          <p:cNvPr id="5" name="Picture 4">
            <a:extLst>
              <a:ext uri="{FF2B5EF4-FFF2-40B4-BE49-F238E27FC236}">
                <a16:creationId xmlns:a16="http://schemas.microsoft.com/office/drawing/2014/main" id="{08FA2065-09A9-D886-F854-80725BA03A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93165" y="1680412"/>
            <a:ext cx="2286000" cy="2870244"/>
          </a:xfrm>
          <a:prstGeom prst="rect">
            <a:avLst/>
          </a:prstGeom>
          <a:ln w="12700">
            <a:solidFill>
              <a:schemeClr val="tx2"/>
            </a:solidFill>
          </a:ln>
        </p:spPr>
      </p:pic>
      <p:pic>
        <p:nvPicPr>
          <p:cNvPr id="6" name="Picture 5">
            <a:extLst>
              <a:ext uri="{FF2B5EF4-FFF2-40B4-BE49-F238E27FC236}">
                <a16:creationId xmlns:a16="http://schemas.microsoft.com/office/drawing/2014/main" id="{06404736-7F72-DAF2-F45C-4D54F165047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64648" y="1979392"/>
            <a:ext cx="2286000" cy="3062835"/>
          </a:xfrm>
          <a:prstGeom prst="rect">
            <a:avLst/>
          </a:prstGeom>
          <a:ln w="12700">
            <a:solidFill>
              <a:schemeClr val="tx2"/>
            </a:solidFill>
          </a:ln>
        </p:spPr>
      </p:pic>
      <p:pic>
        <p:nvPicPr>
          <p:cNvPr id="7" name="Picture 6">
            <a:extLst>
              <a:ext uri="{FF2B5EF4-FFF2-40B4-BE49-F238E27FC236}">
                <a16:creationId xmlns:a16="http://schemas.microsoft.com/office/drawing/2014/main" id="{D4119B20-9449-92C0-66BB-6C644F7C56D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36131" y="2418599"/>
            <a:ext cx="2286000" cy="2942289"/>
          </a:xfrm>
          <a:prstGeom prst="rect">
            <a:avLst/>
          </a:prstGeom>
          <a:ln w="12700">
            <a:solidFill>
              <a:schemeClr val="tx2"/>
            </a:solidFill>
          </a:ln>
        </p:spPr>
      </p:pic>
      <p:sp>
        <p:nvSpPr>
          <p:cNvPr id="2" name="TextBox 1">
            <a:extLst>
              <a:ext uri="{FF2B5EF4-FFF2-40B4-BE49-F238E27FC236}">
                <a16:creationId xmlns:a16="http://schemas.microsoft.com/office/drawing/2014/main" id="{60872893-4093-12A1-8481-ADC7547140E0}"/>
              </a:ext>
            </a:extLst>
          </p:cNvPr>
          <p:cNvSpPr txBox="1"/>
          <p:nvPr/>
        </p:nvSpPr>
        <p:spPr>
          <a:xfrm>
            <a:off x="4126389" y="5498214"/>
            <a:ext cx="1895742"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latin typeface="Arial"/>
                <a:cs typeface="Arial"/>
              </a:rPr>
              <a:t>717alliance.org/learn</a:t>
            </a:r>
          </a:p>
        </p:txBody>
      </p:sp>
    </p:spTree>
    <p:extLst>
      <p:ext uri="{BB962C8B-B14F-4D97-AF65-F5344CB8AC3E}">
        <p14:creationId xmlns:p14="http://schemas.microsoft.com/office/powerpoint/2010/main" val="361972823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504EB-8BA8-411A-139D-A0C8864B64A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EA0A236-1611-88F8-14E0-C4AFCF989752}"/>
              </a:ext>
            </a:extLst>
          </p:cNvPr>
          <p:cNvSpPr>
            <a:spLocks noGrp="1"/>
          </p:cNvSpPr>
          <p:nvPr>
            <p:ph type="title"/>
          </p:nvPr>
        </p:nvSpPr>
        <p:spPr>
          <a:xfrm>
            <a:off x="424273" y="350089"/>
            <a:ext cx="11373279" cy="497166"/>
          </a:xfrm>
        </p:spPr>
        <p:txBody>
          <a:bodyPr/>
          <a:lstStyle/>
          <a:p>
            <a:pPr marL="0" marR="0">
              <a:spcAft>
                <a:spcPts val="800"/>
              </a:spcAft>
            </a:pPr>
            <a:r>
              <a:rPr lang="ar-SA" dirty="0">
                <a:cs typeface="+mn-cs"/>
              </a:rPr>
              <a:t>يمكن اعتماد 7-1-7 بشكل منهجي ومرن</a:t>
            </a:r>
            <a:endParaRPr lang="en-IN" dirty="0">
              <a:cs typeface="+mn-cs"/>
            </a:endParaRPr>
          </a:p>
        </p:txBody>
      </p:sp>
      <p:grpSp>
        <p:nvGrpSpPr>
          <p:cNvPr id="2" name="Group 1">
            <a:extLst>
              <a:ext uri="{FF2B5EF4-FFF2-40B4-BE49-F238E27FC236}">
                <a16:creationId xmlns:a16="http://schemas.microsoft.com/office/drawing/2014/main" id="{6FBB1196-00CD-E717-CB08-99D0C6EF2B30}"/>
              </a:ext>
            </a:extLst>
          </p:cNvPr>
          <p:cNvGrpSpPr/>
          <p:nvPr/>
        </p:nvGrpSpPr>
        <p:grpSpPr>
          <a:xfrm flipH="1">
            <a:off x="1724699" y="1485116"/>
            <a:ext cx="9212242" cy="4525629"/>
            <a:chOff x="1677378" y="1485116"/>
            <a:chExt cx="9212242" cy="4525629"/>
          </a:xfrm>
        </p:grpSpPr>
        <p:sp>
          <p:nvSpPr>
            <p:cNvPr id="17" name="Title 1">
              <a:extLst>
                <a:ext uri="{FF2B5EF4-FFF2-40B4-BE49-F238E27FC236}">
                  <a16:creationId xmlns:a16="http://schemas.microsoft.com/office/drawing/2014/main" id="{EE7F0CBA-F2D3-C007-433E-C5CB68F4314F}"/>
                </a:ext>
              </a:extLst>
            </p:cNvPr>
            <p:cNvSpPr txBox="1">
              <a:spLocks/>
            </p:cNvSpPr>
            <p:nvPr/>
          </p:nvSpPr>
          <p:spPr>
            <a:xfrm>
              <a:off x="1677379" y="2726850"/>
              <a:ext cx="2070614" cy="1288886"/>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rgbClr val="BFBFBF"/>
                  </a:solidFill>
                  <a:latin typeface="Arial"/>
                  <a:cs typeface="Arial"/>
                </a:rPr>
                <a:t>إدراج غاية 7-1-7 في نظام الصحة العامة</a:t>
              </a:r>
              <a:endParaRPr lang="en-IN" sz="2000" b="0" dirty="0">
                <a:solidFill>
                  <a:srgbClr val="BFBFBF"/>
                </a:solidFill>
                <a:latin typeface="Arial"/>
                <a:cs typeface="Arial"/>
              </a:endParaRPr>
            </a:p>
            <a:p>
              <a:pPr algn="ctr">
                <a:defRPr/>
              </a:pPr>
              <a:r>
                <a:rPr lang="en-IN" sz="2000" b="0" dirty="0">
                  <a:solidFill>
                    <a:srgbClr val="BFBFBF"/>
                  </a:solidFill>
                  <a:latin typeface="Arial"/>
                  <a:cs typeface="Arial"/>
                </a:rPr>
                <a:t> </a:t>
              </a:r>
            </a:p>
          </p:txBody>
        </p:sp>
        <p:sp>
          <p:nvSpPr>
            <p:cNvPr id="21" name="Title 1">
              <a:extLst>
                <a:ext uri="{FF2B5EF4-FFF2-40B4-BE49-F238E27FC236}">
                  <a16:creationId xmlns:a16="http://schemas.microsoft.com/office/drawing/2014/main" id="{FBC4D049-C575-D591-8023-CBB6443E560D}"/>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bg1">
                      <a:lumMod val="76000"/>
                    </a:schemeClr>
                  </a:solidFill>
                  <a:effectLst/>
                  <a:uLnTx/>
                  <a:uFillTx/>
                  <a:latin typeface="Arial"/>
                  <a:cs typeface="Arial"/>
                </a:rPr>
                <a:t>تحديد أصحاب المصلحة والنظم القائمة</a:t>
              </a:r>
            </a:p>
          </p:txBody>
        </p:sp>
        <p:sp>
          <p:nvSpPr>
            <p:cNvPr id="23" name="Title 1">
              <a:extLst>
                <a:ext uri="{FF2B5EF4-FFF2-40B4-BE49-F238E27FC236}">
                  <a16:creationId xmlns:a16="http://schemas.microsoft.com/office/drawing/2014/main" id="{7CDAB7C9-366F-FC6B-9944-FD9A29E38BF1}"/>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bg1">
                      <a:lumMod val="76000"/>
                    </a:schemeClr>
                  </a:solidFill>
                  <a:effectLst/>
                  <a:uLnTx/>
                  <a:uFillTx/>
                  <a:latin typeface="Arial"/>
                  <a:cs typeface="Arial"/>
                </a:rPr>
                <a:t>إشراك أصحاب المصلحة</a:t>
              </a:r>
            </a:p>
          </p:txBody>
        </p:sp>
        <p:sp>
          <p:nvSpPr>
            <p:cNvPr id="25" name="Title 1">
              <a:extLst>
                <a:ext uri="{FF2B5EF4-FFF2-40B4-BE49-F238E27FC236}">
                  <a16:creationId xmlns:a16="http://schemas.microsoft.com/office/drawing/2014/main" id="{5F11EA3C-D8CD-6393-66B7-B7F183F68082}"/>
                </a:ext>
              </a:extLst>
            </p:cNvPr>
            <p:cNvSpPr txBox="1">
              <a:spLocks/>
            </p:cNvSpPr>
            <p:nvPr/>
          </p:nvSpPr>
          <p:spPr>
            <a:xfrm>
              <a:off x="5060116" y="5104354"/>
              <a:ext cx="2216546" cy="676125"/>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dirty="0">
                  <a:ln>
                    <a:noFill/>
                  </a:ln>
                  <a:solidFill>
                    <a:schemeClr val="bg1">
                      <a:lumMod val="76000"/>
                    </a:schemeClr>
                  </a:solidFill>
                  <a:effectLst/>
                  <a:uLnTx/>
                  <a:uFillTx/>
                  <a:latin typeface="Arial"/>
                  <a:cs typeface="Arial"/>
                </a:rPr>
                <a:t>تدريب الموظفين</a:t>
              </a:r>
            </a:p>
          </p:txBody>
        </p:sp>
        <p:sp>
          <p:nvSpPr>
            <p:cNvPr id="27" name="Title 1">
              <a:extLst>
                <a:ext uri="{FF2B5EF4-FFF2-40B4-BE49-F238E27FC236}">
                  <a16:creationId xmlns:a16="http://schemas.microsoft.com/office/drawing/2014/main" id="{835F9FFE-D3D2-E135-DF54-78ED80D12151}"/>
                </a:ext>
              </a:extLst>
            </p:cNvPr>
            <p:cNvSpPr txBox="1">
              <a:spLocks/>
            </p:cNvSpPr>
            <p:nvPr/>
          </p:nvSpPr>
          <p:spPr>
            <a:xfrm>
              <a:off x="1677378" y="5151753"/>
              <a:ext cx="2058226"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rgbClr val="BFBFBF"/>
                  </a:solidFill>
                  <a:latin typeface="Arial"/>
                  <a:cs typeface="Arial"/>
                </a:rPr>
                <a:t>دمج غاية 7-1-7 في مسارات العمل</a:t>
              </a:r>
              <a:endParaRPr lang="en-IN" sz="2000" b="0" dirty="0">
                <a:solidFill>
                  <a:srgbClr val="BFBFBF"/>
                </a:solidFill>
                <a:latin typeface="Arial"/>
                <a:cs typeface="Arial"/>
              </a:endParaRPr>
            </a:p>
            <a:p>
              <a:pPr algn="ctr">
                <a:defRPr/>
              </a:pPr>
              <a:r>
                <a:rPr lang="en-IN" sz="2000" b="0" dirty="0">
                  <a:solidFill>
                    <a:srgbClr val="BFBFBF"/>
                  </a:solidFill>
                  <a:latin typeface="Arial"/>
                  <a:cs typeface="Arial"/>
                </a:rPr>
                <a:t> </a:t>
              </a:r>
            </a:p>
          </p:txBody>
        </p:sp>
        <p:sp>
          <p:nvSpPr>
            <p:cNvPr id="29" name="Title 1">
              <a:extLst>
                <a:ext uri="{FF2B5EF4-FFF2-40B4-BE49-F238E27FC236}">
                  <a16:creationId xmlns:a16="http://schemas.microsoft.com/office/drawing/2014/main" id="{13A262D4-653E-B554-7FD7-ABB3A854E0CC}"/>
                </a:ext>
              </a:extLst>
            </p:cNvPr>
            <p:cNvSpPr txBox="1">
              <a:spLocks/>
            </p:cNvSpPr>
            <p:nvPr/>
          </p:nvSpPr>
          <p:spPr>
            <a:xfrm>
              <a:off x="8601175" y="5151754"/>
              <a:ext cx="2036324"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001" sz="2000" dirty="0">
                  <a:solidFill>
                    <a:schemeClr val="accent1"/>
                  </a:solidFill>
                  <a:latin typeface="Arial"/>
                  <a:cs typeface="Arial"/>
                </a:rPr>
                <a:t>الاستخدام التجريبي</a:t>
              </a:r>
            </a:p>
          </p:txBody>
        </p:sp>
        <p:pic>
          <p:nvPicPr>
            <p:cNvPr id="31" name="Graphic 30">
              <a:extLst>
                <a:ext uri="{FF2B5EF4-FFF2-40B4-BE49-F238E27FC236}">
                  <a16:creationId xmlns:a16="http://schemas.microsoft.com/office/drawing/2014/main" id="{0AFA9D17-984A-69E2-3343-34211F2239F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492B2A76-01D2-EDD6-5216-FDBF066C588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6C30595F-C3C6-CFE8-0C96-CA7647DAA73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8D35852F-0594-38B2-D669-69F929A4338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7CDA32F3-3E57-02D9-3E02-948B8B1912F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flipH="1">
              <a:off x="5590326" y="3887899"/>
              <a:ext cx="1097280" cy="1097280"/>
            </a:xfrm>
            <a:prstGeom prst="rect">
              <a:avLst/>
            </a:prstGeom>
          </p:spPr>
        </p:pic>
        <p:pic>
          <p:nvPicPr>
            <p:cNvPr id="41" name="Graphic 40">
              <a:extLst>
                <a:ext uri="{FF2B5EF4-FFF2-40B4-BE49-F238E27FC236}">
                  <a16:creationId xmlns:a16="http://schemas.microsoft.com/office/drawing/2014/main" id="{36299764-3664-0187-10DB-2785D561EE4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grpSp>
    </p:spTree>
    <p:extLst>
      <p:ext uri="{BB962C8B-B14F-4D97-AF65-F5344CB8AC3E}">
        <p14:creationId xmlns:p14="http://schemas.microsoft.com/office/powerpoint/2010/main" val="882494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DCC-1230-5CB0-E80C-760A15DB9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B543A3-A042-B67D-A268-E7931528C718}"/>
              </a:ext>
            </a:extLst>
          </p:cNvPr>
          <p:cNvSpPr>
            <a:spLocks noGrp="1"/>
          </p:cNvSpPr>
          <p:nvPr>
            <p:ph type="title"/>
          </p:nvPr>
        </p:nvSpPr>
        <p:spPr>
          <a:xfrm>
            <a:off x="8091776" y="2287596"/>
            <a:ext cx="3467083" cy="2282808"/>
          </a:xfrm>
        </p:spPr>
        <p:txBody>
          <a:bodyPr anchor="ctr"/>
          <a:lstStyle/>
          <a:p>
            <a:r>
              <a:rPr lang="ar-SA" dirty="0">
                <a:effectLst/>
                <a:cs typeface="+mn-cs"/>
              </a:rPr>
              <a:t>استعراض لوحة طرح الأفكار والأسئلة</a:t>
            </a:r>
            <a:endParaRPr lang="ar-001" dirty="0">
              <a:latin typeface="Arial"/>
              <a:cs typeface="+mn-cs"/>
            </a:endParaRPr>
          </a:p>
        </p:txBody>
      </p:sp>
      <p:sp>
        <p:nvSpPr>
          <p:cNvPr id="3" name="Content Placeholder 2">
            <a:extLst>
              <a:ext uri="{FF2B5EF4-FFF2-40B4-BE49-F238E27FC236}">
                <a16:creationId xmlns:a16="http://schemas.microsoft.com/office/drawing/2014/main" id="{082A35A7-C8BE-8EE7-8DB8-C7DAF902067B}"/>
              </a:ext>
            </a:extLst>
          </p:cNvPr>
          <p:cNvSpPr>
            <a:spLocks noGrp="1"/>
          </p:cNvSpPr>
          <p:nvPr>
            <p:ph idx="1"/>
          </p:nvPr>
        </p:nvSpPr>
        <p:spPr>
          <a:xfrm>
            <a:off x="1084729" y="1433227"/>
            <a:ext cx="6212529" cy="5024133"/>
          </a:xfrm>
        </p:spPr>
        <p:txBody>
          <a:bodyPr vert="horz" lIns="91440" tIns="45720" rIns="91440" bIns="45720" rtlCol="0" anchor="t">
            <a:noAutofit/>
          </a:bodyPr>
          <a:lstStyle/>
          <a:p>
            <a:pPr marL="0" indent="0">
              <a:buNone/>
            </a:pPr>
            <a:r>
              <a:rPr lang="ar-SA" sz="2400" b="1" dirty="0">
                <a:solidFill>
                  <a:srgbClr val="000000"/>
                </a:solidFill>
                <a:latin typeface="Arial"/>
                <a:cs typeface="Arial"/>
              </a:rPr>
              <a:t>سؤال: </a:t>
            </a:r>
            <a:r>
              <a:rPr lang="ar-SA" sz="2400" dirty="0">
                <a:solidFill>
                  <a:srgbClr val="000000"/>
                </a:solidFill>
                <a:latin typeface="Arial"/>
                <a:cs typeface="Arial"/>
              </a:rPr>
              <a:t>كيف تختلف غاية 7-1-7 عن استعراض الإجراء اللاحق </a:t>
            </a:r>
            <a:r>
              <a:rPr lang="en-US" sz="2400" dirty="0">
                <a:solidFill>
                  <a:srgbClr val="000000"/>
                </a:solidFill>
                <a:latin typeface="Arial"/>
                <a:cs typeface="Arial"/>
              </a:rPr>
              <a:t>(</a:t>
            </a:r>
            <a:r>
              <a:rPr lang="en-IN" sz="2400" dirty="0">
                <a:solidFill>
                  <a:srgbClr val="000000"/>
                </a:solidFill>
                <a:latin typeface="Arial"/>
                <a:cs typeface="Arial"/>
              </a:rPr>
              <a:t>AAR)؟</a:t>
            </a:r>
            <a:endParaRPr lang="ar-001" sz="2400" dirty="0">
              <a:solidFill>
                <a:srgbClr val="000000"/>
              </a:solidFill>
              <a:latin typeface="Arial"/>
              <a:cs typeface="Arial"/>
            </a:endParaRPr>
          </a:p>
          <a:p>
            <a:pPr marL="0" indent="0">
              <a:buNone/>
            </a:pPr>
            <a:endParaRPr lang="en-US" sz="2400" dirty="0">
              <a:solidFill>
                <a:srgbClr val="000000"/>
              </a:solidFill>
              <a:latin typeface="Arial"/>
              <a:cs typeface="Arial"/>
            </a:endParaRPr>
          </a:p>
          <a:p>
            <a:pPr marL="0" indent="0">
              <a:buNone/>
            </a:pPr>
            <a:r>
              <a:rPr lang="ar-SA" sz="2400" b="1" dirty="0"/>
              <a:t>سؤال:</a:t>
            </a:r>
            <a:r>
              <a:rPr lang="ar-SA" sz="2400" dirty="0"/>
              <a:t> إذا قام فريق الاستجابة السريعة بجمع معلومات الخطوط الزمنية في بداية تفشي المرض، ولكن انتهى تفشي المرض بعد عدة أشهر، فأي تاريخ يجب استخدامه بوصفه التاريخ الفعلي لاكتمال الاستجابة المبكرة؟</a:t>
            </a:r>
            <a:r>
              <a:rPr lang="ar-001" sz="2400" dirty="0">
                <a:solidFill>
                  <a:srgbClr val="000000"/>
                </a:solidFill>
                <a:latin typeface="Arial"/>
                <a:cs typeface="Arial"/>
              </a:rPr>
              <a:t>  </a:t>
            </a:r>
          </a:p>
          <a:p>
            <a:pPr marL="0" indent="0">
              <a:buNone/>
            </a:pPr>
            <a:endParaRPr lang="en-US" sz="2400" dirty="0">
              <a:solidFill>
                <a:srgbClr val="000000"/>
              </a:solidFill>
              <a:cs typeface="Arial"/>
            </a:endParaRPr>
          </a:p>
          <a:p>
            <a:pPr marL="0" indent="0">
              <a:buNone/>
            </a:pPr>
            <a:r>
              <a:rPr lang="ar-SA" sz="2400" b="1" dirty="0"/>
              <a:t>سؤال:</a:t>
            </a:r>
            <a:r>
              <a:rPr lang="ar-SA" sz="2400" dirty="0"/>
              <a:t> ما الذي ينبغي لك فعله إذا كانت تواريخ بعض إجراءات الاستجابة الفعالة غير معروفة؟</a:t>
            </a:r>
            <a:endParaRPr lang="ar-001" sz="2400" dirty="0">
              <a:solidFill>
                <a:srgbClr val="000000"/>
              </a:solidFill>
              <a:latin typeface="Arial"/>
              <a:cs typeface="Arial"/>
            </a:endParaRPr>
          </a:p>
          <a:p>
            <a:pPr marL="0" indent="0">
              <a:buNone/>
            </a:pPr>
            <a:endParaRPr lang="en-US" sz="2400" dirty="0">
              <a:solidFill>
                <a:srgbClr val="000000"/>
              </a:solidFill>
              <a:cs typeface="Arial"/>
            </a:endParaRPr>
          </a:p>
          <a:p>
            <a:pPr marL="0" indent="0">
              <a:buNone/>
            </a:pPr>
            <a:endParaRPr lang="en-US" dirty="0">
              <a:solidFill>
                <a:srgbClr val="000000"/>
              </a:solidFill>
            </a:endParaRPr>
          </a:p>
          <a:p>
            <a:pPr marL="0" indent="0">
              <a:buNone/>
            </a:pPr>
            <a:endParaRPr lang="en-US" dirty="0">
              <a:solidFill>
                <a:srgbClr val="000000"/>
              </a:solidFill>
              <a:cs typeface="Arial"/>
            </a:endParaRPr>
          </a:p>
        </p:txBody>
      </p:sp>
      <p:sp>
        <p:nvSpPr>
          <p:cNvPr id="5" name="Text Placeholder 4">
            <a:extLst>
              <a:ext uri="{FF2B5EF4-FFF2-40B4-BE49-F238E27FC236}">
                <a16:creationId xmlns:a16="http://schemas.microsoft.com/office/drawing/2014/main" id="{780AEB4E-A30E-F173-37EB-F468E2CA441B}"/>
              </a:ext>
            </a:extLst>
          </p:cNvPr>
          <p:cNvSpPr>
            <a:spLocks noGrp="1"/>
          </p:cNvSpPr>
          <p:nvPr>
            <p:ph type="body" sz="half" idx="10"/>
          </p:nvPr>
        </p:nvSpPr>
        <p:spPr>
          <a:xfrm>
            <a:off x="604229" y="594724"/>
            <a:ext cx="6693029" cy="400639"/>
          </a:xfrm>
        </p:spPr>
        <p:txBody>
          <a:bodyPr vert="horz" lIns="91440" tIns="45720" rIns="91440" bIns="45720" rtlCol="0" anchor="t">
            <a:noAutofit/>
          </a:bodyPr>
          <a:lstStyle/>
          <a:p>
            <a:r>
              <a:rPr lang="ar-001" sz="2600" dirty="0">
                <a:latin typeface="Arial"/>
                <a:cs typeface="Arial"/>
              </a:rPr>
              <a:t>بعض الأسئلة/التعليقات:</a:t>
            </a:r>
          </a:p>
        </p:txBody>
      </p:sp>
    </p:spTree>
    <p:extLst>
      <p:ext uri="{BB962C8B-B14F-4D97-AF65-F5344CB8AC3E}">
        <p14:creationId xmlns:p14="http://schemas.microsoft.com/office/powerpoint/2010/main" val="3020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1BF7A-24CA-72F6-D088-B995EEA73953}"/>
            </a:ext>
          </a:extLst>
        </p:cNvPr>
        <p:cNvGrpSpPr/>
        <p:nvPr/>
      </p:nvGrpSpPr>
      <p:grpSpPr>
        <a:xfrm>
          <a:off x="0" y="0"/>
          <a:ext cx="0" cy="0"/>
          <a:chOff x="0" y="0"/>
          <a:chExt cx="0" cy="0"/>
        </a:xfrm>
      </p:grpSpPr>
      <p:pic>
        <p:nvPicPr>
          <p:cNvPr id="12" name="Graphic 11">
            <a:extLst>
              <a:ext uri="{FF2B5EF4-FFF2-40B4-BE49-F238E27FC236}">
                <a16:creationId xmlns:a16="http://schemas.microsoft.com/office/drawing/2014/main" id="{8D8F7242-A7E2-D802-7D5C-5A6B27D13C0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480395" y="1880680"/>
            <a:ext cx="915144" cy="917622"/>
          </a:xfrm>
          <a:prstGeom prst="rect">
            <a:avLst/>
          </a:prstGeom>
        </p:spPr>
      </p:pic>
      <p:sp>
        <p:nvSpPr>
          <p:cNvPr id="2" name="Title 1">
            <a:extLst>
              <a:ext uri="{FF2B5EF4-FFF2-40B4-BE49-F238E27FC236}">
                <a16:creationId xmlns:a16="http://schemas.microsoft.com/office/drawing/2014/main" id="{71D0F7E7-E27C-C296-7DBF-83F2563FF8BB}"/>
              </a:ext>
            </a:extLst>
          </p:cNvPr>
          <p:cNvSpPr>
            <a:spLocks noGrp="1"/>
          </p:cNvSpPr>
          <p:nvPr>
            <p:ph type="title"/>
          </p:nvPr>
        </p:nvSpPr>
        <p:spPr>
          <a:xfrm>
            <a:off x="8204743" y="1363373"/>
            <a:ext cx="3467083" cy="2282808"/>
          </a:xfrm>
        </p:spPr>
        <p:txBody>
          <a:bodyPr/>
          <a:lstStyle/>
          <a:p>
            <a:pPr algn="ctr"/>
            <a:r>
              <a:rPr lang="ar-001"/>
              <a:t>الاستخدام التجريبي</a:t>
            </a:r>
          </a:p>
        </p:txBody>
      </p:sp>
      <p:sp>
        <p:nvSpPr>
          <p:cNvPr id="3" name="Content Placeholder 2">
            <a:extLst>
              <a:ext uri="{FF2B5EF4-FFF2-40B4-BE49-F238E27FC236}">
                <a16:creationId xmlns:a16="http://schemas.microsoft.com/office/drawing/2014/main" id="{4709B5DB-9AC0-D349-F7FA-962D79943640}"/>
              </a:ext>
            </a:extLst>
          </p:cNvPr>
          <p:cNvSpPr>
            <a:spLocks noGrp="1"/>
          </p:cNvSpPr>
          <p:nvPr>
            <p:ph idx="1"/>
          </p:nvPr>
        </p:nvSpPr>
        <p:spPr>
          <a:xfrm>
            <a:off x="1416424" y="1590087"/>
            <a:ext cx="5634825" cy="4824159"/>
          </a:xfrm>
        </p:spPr>
        <p:txBody>
          <a:bodyPr/>
          <a:lstStyle/>
          <a:p>
            <a:r>
              <a:rPr lang="ar-SA" dirty="0"/>
              <a:t>يساعد في "اختبار" الدمج في مسار العمل</a:t>
            </a:r>
            <a:endParaRPr lang="ar-001" dirty="0"/>
          </a:p>
          <a:p>
            <a:pPr marL="0" indent="0">
              <a:buNone/>
            </a:pPr>
            <a:r>
              <a:rPr lang="ar-001" dirty="0"/>
              <a:t>   </a:t>
            </a:r>
            <a:r>
              <a:rPr lang="ar-001" dirty="0">
                <a:cs typeface="Arial" panose="020B0604020202020204" pitchFamily="34" charset="0"/>
                <a:sym typeface="Wingdings" pitchFamily="2" charset="2"/>
              </a:rPr>
              <a:t></a:t>
            </a:r>
            <a:r>
              <a:rPr lang="ar-001" dirty="0"/>
              <a:t> كرر حسب الحاجة</a:t>
            </a:r>
          </a:p>
          <a:p>
            <a:endParaRPr lang="en-US" dirty="0">
              <a:cs typeface="Arial" panose="020B0604020202020204" pitchFamily="34" charset="0"/>
            </a:endParaRPr>
          </a:p>
          <a:p>
            <a:r>
              <a:rPr lang="ar-001" dirty="0"/>
              <a:t>أسلوب تدريب عملي ممتاز</a:t>
            </a:r>
          </a:p>
          <a:p>
            <a:endParaRPr lang="en-US" dirty="0">
              <a:cs typeface="Arial" panose="020B0604020202020204" pitchFamily="34" charset="0"/>
            </a:endParaRPr>
          </a:p>
          <a:p>
            <a:r>
              <a:rPr lang="ar-001" dirty="0"/>
              <a:t>نهج فعال في كسب تأييد أصحاب المصلحة</a:t>
            </a:r>
          </a:p>
          <a:p>
            <a:endParaRPr lang="en-US" dirty="0">
              <a:cs typeface="Arial" panose="020B0604020202020204" pitchFamily="34" charset="0"/>
            </a:endParaRPr>
          </a:p>
          <a:p>
            <a:r>
              <a:rPr lang="ar-001" dirty="0"/>
              <a:t>نهج يُعزز الزخم اللازم للعمل</a:t>
            </a:r>
          </a:p>
          <a:p>
            <a:endParaRPr lang="en-US" dirty="0">
              <a:cs typeface="Arial" panose="020B0604020202020204" pitchFamily="34" charset="0"/>
            </a:endParaRPr>
          </a:p>
          <a:p>
            <a:endParaRPr lang="en-US" dirty="0">
              <a:cs typeface="Arial" panose="020B0604020202020204" pitchFamily="34" charset="0"/>
            </a:endParaRPr>
          </a:p>
        </p:txBody>
      </p:sp>
      <p:sp>
        <p:nvSpPr>
          <p:cNvPr id="5" name="Text Placeholder 4">
            <a:extLst>
              <a:ext uri="{FF2B5EF4-FFF2-40B4-BE49-F238E27FC236}">
                <a16:creationId xmlns:a16="http://schemas.microsoft.com/office/drawing/2014/main" id="{3F499FB3-0383-4650-1CB8-E6019BA0F98E}"/>
              </a:ext>
            </a:extLst>
          </p:cNvPr>
          <p:cNvSpPr>
            <a:spLocks noGrp="1"/>
          </p:cNvSpPr>
          <p:nvPr>
            <p:ph type="body" sz="half" idx="10"/>
          </p:nvPr>
        </p:nvSpPr>
        <p:spPr>
          <a:xfrm>
            <a:off x="699152" y="731017"/>
            <a:ext cx="6768448" cy="400639"/>
          </a:xfrm>
        </p:spPr>
        <p:txBody>
          <a:bodyPr/>
          <a:lstStyle/>
          <a:p>
            <a:pPr marR="0">
              <a:spcAft>
                <a:spcPts val="800"/>
              </a:spcAft>
            </a:pPr>
            <a:r>
              <a:rPr lang="ar-SA" sz="2200" dirty="0">
                <a:cs typeface="Arial" panose="020B0604020202020204" pitchFamily="34" charset="0"/>
              </a:rPr>
              <a:t>قم بتطبيق غاية 7-1-7 على عدد قليل من حالات التفشي</a:t>
            </a:r>
            <a:endParaRPr lang="en-IN" sz="2200" dirty="0">
              <a:cs typeface="Arial" panose="020B0604020202020204" pitchFamily="34" charset="0"/>
            </a:endParaRPr>
          </a:p>
          <a:p>
            <a:pPr marR="0">
              <a:spcAft>
                <a:spcPts val="800"/>
              </a:spcAft>
            </a:pPr>
            <a:r>
              <a:rPr lang="en-IN" sz="2200" dirty="0">
                <a:cs typeface="Arial" panose="020B0604020202020204" pitchFamily="34" charset="0"/>
              </a:rPr>
              <a:t> </a:t>
            </a:r>
          </a:p>
        </p:txBody>
      </p:sp>
    </p:spTree>
    <p:extLst>
      <p:ext uri="{BB962C8B-B14F-4D97-AF65-F5344CB8AC3E}">
        <p14:creationId xmlns:p14="http://schemas.microsoft.com/office/powerpoint/2010/main" val="40813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D9C00-34B8-A919-AEA2-67CE67713F56}"/>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5135F27-4530-5571-C944-2A08113E61AF}"/>
              </a:ext>
            </a:extLst>
          </p:cNvPr>
          <p:cNvSpPr/>
          <p:nvPr/>
        </p:nvSpPr>
        <p:spPr>
          <a:xfrm>
            <a:off x="888384" y="1148387"/>
            <a:ext cx="6477671" cy="35057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DE428D1B-A3F6-318D-37CE-92613FB53C54}"/>
              </a:ext>
            </a:extLst>
          </p:cNvPr>
          <p:cNvSpPr>
            <a:spLocks noGrp="1"/>
          </p:cNvSpPr>
          <p:nvPr>
            <p:ph type="body" sz="half" idx="10"/>
          </p:nvPr>
        </p:nvSpPr>
        <p:spPr/>
        <p:txBody>
          <a:bodyPr/>
          <a:lstStyle/>
          <a:p>
            <a:r>
              <a:rPr lang="ar-SA" sz="2200" dirty="0">
                <a:cs typeface="Arial" panose="020B0604020202020204" pitchFamily="34" charset="0"/>
              </a:rPr>
              <a:t>الاستخدام التجريبي لغاية 7-1-7 بأثر رجعي </a:t>
            </a:r>
            <a:endParaRPr lang="ar-001" sz="2200" dirty="0">
              <a:cs typeface="Arial" panose="020B0604020202020204" pitchFamily="34" charset="0"/>
            </a:endParaRPr>
          </a:p>
        </p:txBody>
      </p:sp>
      <p:sp>
        <p:nvSpPr>
          <p:cNvPr id="10" name="Content Placeholder 2">
            <a:extLst>
              <a:ext uri="{FF2B5EF4-FFF2-40B4-BE49-F238E27FC236}">
                <a16:creationId xmlns:a16="http://schemas.microsoft.com/office/drawing/2014/main" id="{D4A19F31-5778-F727-3E41-B67C074994F6}"/>
              </a:ext>
            </a:extLst>
          </p:cNvPr>
          <p:cNvSpPr txBox="1">
            <a:spLocks/>
          </p:cNvSpPr>
          <p:nvPr/>
        </p:nvSpPr>
        <p:spPr>
          <a:xfrm>
            <a:off x="1230586" y="2901889"/>
            <a:ext cx="5887665" cy="1628333"/>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a:defRPr/>
            </a:pPr>
            <a:r>
              <a:rPr lang="ar-SA" sz="1800" dirty="0"/>
              <a:t>تطبيق غاية 7-1-7 على العديد من حالات التفشي الأخيرة</a:t>
            </a:r>
            <a:endParaRPr kumimoji="0" lang="ar-001" sz="1800" i="0" u="none" strike="noStrike" cap="none" normalizeH="0" baseline="0" noProof="0" dirty="0">
              <a:ln>
                <a:noFill/>
              </a:ln>
              <a:solidFill>
                <a:srgbClr val="394D56"/>
              </a:solidFill>
              <a:effectLst/>
              <a:uLnTx/>
              <a:uFillTx/>
              <a:latin typeface="Arial"/>
              <a:cs typeface="Arial"/>
            </a:endParaRP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94D56"/>
                </a:solidFill>
                <a:effectLst/>
                <a:uLnTx/>
                <a:uFillTx/>
                <a:latin typeface="Arial"/>
                <a:ea typeface="Calibri"/>
                <a:cs typeface="Arial"/>
              </a:rPr>
              <a:t>عرض النتائج على مجموعة واسعة من أصحاب المصلحة.</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94D56"/>
                </a:solidFill>
                <a:effectLst/>
                <a:uLnTx/>
                <a:uFillTx/>
                <a:latin typeface="Arial"/>
                <a:cs typeface="Arial"/>
                <a:sym typeface="Wingdings" pitchFamily="2" charset="2"/>
              </a:rPr>
              <a:t>اتفاق أصحاب المصلحة على إجراءات لمعالجة العوائق واستخدام 7-1-7 للأحداث الصحية العامة المستقبلية.</a:t>
            </a:r>
          </a:p>
        </p:txBody>
      </p:sp>
      <p:sp>
        <p:nvSpPr>
          <p:cNvPr id="11" name="Text Placeholder 4">
            <a:extLst>
              <a:ext uri="{FF2B5EF4-FFF2-40B4-BE49-F238E27FC236}">
                <a16:creationId xmlns:a16="http://schemas.microsoft.com/office/drawing/2014/main" id="{84BAADD6-6559-E2EA-A223-952C1F32E28D}"/>
              </a:ext>
            </a:extLst>
          </p:cNvPr>
          <p:cNvSpPr txBox="1">
            <a:spLocks/>
          </p:cNvSpPr>
          <p:nvPr/>
        </p:nvSpPr>
        <p:spPr>
          <a:xfrm>
            <a:off x="4536141" y="1622953"/>
            <a:ext cx="2582110" cy="716835"/>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00000"/>
              </a:lnSpc>
              <a:defRPr/>
            </a:pPr>
            <a:r>
              <a:rPr lang="ar-SA" dirty="0">
                <a:solidFill>
                  <a:schemeClr val="tx1"/>
                </a:solidFill>
                <a:latin typeface="Arial"/>
                <a:cs typeface="Arial"/>
              </a:rPr>
              <a:t>استعراض بأثر رجعي لغاية 7-1-7 في </a:t>
            </a:r>
            <a:r>
              <a:rPr lang="ar-SA" dirty="0" err="1">
                <a:solidFill>
                  <a:schemeClr val="tx1"/>
                </a:solidFill>
                <a:latin typeface="Arial"/>
                <a:cs typeface="Arial"/>
              </a:rPr>
              <a:t>ريسيفي</a:t>
            </a:r>
            <a:r>
              <a:rPr lang="ar-SA" dirty="0">
                <a:solidFill>
                  <a:schemeClr val="tx1"/>
                </a:solidFill>
                <a:latin typeface="Arial"/>
                <a:cs typeface="Arial"/>
              </a:rPr>
              <a:t>، البرازيل</a:t>
            </a:r>
            <a:endParaRPr lang="en-IN" dirty="0">
              <a:solidFill>
                <a:schemeClr val="tx1"/>
              </a:solidFill>
              <a:latin typeface="Arial"/>
              <a:cs typeface="Arial"/>
            </a:endParaRPr>
          </a:p>
        </p:txBody>
      </p:sp>
      <p:pic>
        <p:nvPicPr>
          <p:cNvPr id="1026" name="Picture 2">
            <a:extLst>
              <a:ext uri="{FF2B5EF4-FFF2-40B4-BE49-F238E27FC236}">
                <a16:creationId xmlns:a16="http://schemas.microsoft.com/office/drawing/2014/main" id="{EB4A0A01-0B5D-B327-FDA6-3CE2CFAB049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3956" y="1332028"/>
            <a:ext cx="3162936" cy="1402830"/>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sp>
        <p:nvSpPr>
          <p:cNvPr id="12" name="Content Placeholder 2">
            <a:extLst>
              <a:ext uri="{FF2B5EF4-FFF2-40B4-BE49-F238E27FC236}">
                <a16:creationId xmlns:a16="http://schemas.microsoft.com/office/drawing/2014/main" id="{8674E148-29B3-975A-2DE5-C561D75CBC3A}"/>
              </a:ext>
            </a:extLst>
          </p:cNvPr>
          <p:cNvSpPr>
            <a:spLocks noGrp="1"/>
          </p:cNvSpPr>
          <p:nvPr>
            <p:ph idx="1"/>
          </p:nvPr>
        </p:nvSpPr>
        <p:spPr>
          <a:xfrm>
            <a:off x="877464" y="4910932"/>
            <a:ext cx="6477671" cy="1546273"/>
          </a:xfrm>
        </p:spPr>
        <p:txBody>
          <a:bodyPr/>
          <a:lstStyle/>
          <a:p>
            <a:pPr>
              <a:lnSpc>
                <a:spcPct val="100000"/>
              </a:lnSpc>
            </a:pPr>
            <a:r>
              <a:rPr lang="ar-001" sz="2100" dirty="0">
                <a:cs typeface="Arial" panose="020B0604020202020204" pitchFamily="34" charset="0"/>
              </a:rPr>
              <a:t>استخدم حالات التفشي الأخيرة ذات البيانات المكتملة جزئيًا لإجراء استعراضات بأثر رجعي</a:t>
            </a:r>
          </a:p>
          <a:p>
            <a:pPr>
              <a:lnSpc>
                <a:spcPct val="100000"/>
              </a:lnSpc>
            </a:pPr>
            <a:r>
              <a:rPr lang="ar-001" sz="2100" dirty="0">
                <a:cs typeface="Arial" panose="020B0604020202020204" pitchFamily="34" charset="0"/>
              </a:rPr>
              <a:t>تحديد المشكلات المنهجية / الثغرات في جمع البيانات</a:t>
            </a:r>
          </a:p>
          <a:p>
            <a:pPr>
              <a:lnSpc>
                <a:spcPct val="100000"/>
              </a:lnSpc>
            </a:pPr>
            <a:r>
              <a:rPr lang="ar-001" sz="2100" dirty="0">
                <a:cs typeface="Arial" panose="020B0604020202020204" pitchFamily="34" charset="0"/>
              </a:rPr>
              <a:t>بناء الزخم للاستخدام في الوقت الفعلي</a:t>
            </a:r>
          </a:p>
        </p:txBody>
      </p:sp>
      <p:pic>
        <p:nvPicPr>
          <p:cNvPr id="9" name="Graphic 8">
            <a:extLst>
              <a:ext uri="{FF2B5EF4-FFF2-40B4-BE49-F238E27FC236}">
                <a16:creationId xmlns:a16="http://schemas.microsoft.com/office/drawing/2014/main" id="{7AADCFD0-E4B2-0C76-1D92-EC46CDEC455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587971" y="1880680"/>
            <a:ext cx="915144" cy="917622"/>
          </a:xfrm>
          <a:prstGeom prst="rect">
            <a:avLst/>
          </a:prstGeom>
        </p:spPr>
      </p:pic>
      <p:sp>
        <p:nvSpPr>
          <p:cNvPr id="14" name="Title 1">
            <a:extLst>
              <a:ext uri="{FF2B5EF4-FFF2-40B4-BE49-F238E27FC236}">
                <a16:creationId xmlns:a16="http://schemas.microsoft.com/office/drawing/2014/main" id="{4467A5A2-A426-D1C7-F3FF-D3904032CD4B}"/>
              </a:ext>
            </a:extLst>
          </p:cNvPr>
          <p:cNvSpPr txBox="1">
            <a:spLocks/>
          </p:cNvSpPr>
          <p:nvPr/>
        </p:nvSpPr>
        <p:spPr>
          <a:xfrm>
            <a:off x="8312319" y="1363373"/>
            <a:ext cx="3467083" cy="2282808"/>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a:t>الاستخدام التجريبي</a:t>
            </a:r>
          </a:p>
        </p:txBody>
      </p:sp>
    </p:spTree>
    <p:extLst>
      <p:ext uri="{BB962C8B-B14F-4D97-AF65-F5344CB8AC3E}">
        <p14:creationId xmlns:p14="http://schemas.microsoft.com/office/powerpoint/2010/main" val="31177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p:bldP spid="11"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8616E-59C1-8D3A-BE77-54C395662D8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9D1C92-07BE-D95B-4FF5-C23AAC846000}"/>
              </a:ext>
            </a:extLst>
          </p:cNvPr>
          <p:cNvSpPr/>
          <p:nvPr/>
        </p:nvSpPr>
        <p:spPr>
          <a:xfrm>
            <a:off x="673026" y="1148387"/>
            <a:ext cx="6799817" cy="1827042"/>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7E4AFF7B-D0D5-2745-B546-DDE8DD49D59E}"/>
              </a:ext>
            </a:extLst>
          </p:cNvPr>
          <p:cNvSpPr>
            <a:spLocks noGrp="1"/>
          </p:cNvSpPr>
          <p:nvPr>
            <p:ph type="body" sz="half" idx="10"/>
          </p:nvPr>
        </p:nvSpPr>
        <p:spPr>
          <a:xfrm>
            <a:off x="673026" y="594724"/>
            <a:ext cx="6799817" cy="400639"/>
          </a:xfrm>
        </p:spPr>
        <p:txBody>
          <a:bodyPr/>
          <a:lstStyle/>
          <a:p>
            <a:r>
              <a:rPr lang="ar-SA" sz="2200" dirty="0">
                <a:cs typeface="Arial" panose="020B0604020202020204" pitchFamily="34" charset="0"/>
              </a:rPr>
              <a:t>الاستخدام التجريبي لغاية 7-1-7 من خلال استعراض الإجراءات المبكرة </a:t>
            </a:r>
            <a:endParaRPr lang="ar-001" sz="2200" dirty="0">
              <a:cs typeface="Arial" panose="020B0604020202020204" pitchFamily="34" charset="0"/>
            </a:endParaRPr>
          </a:p>
        </p:txBody>
      </p:sp>
      <p:sp>
        <p:nvSpPr>
          <p:cNvPr id="11" name="Text Placeholder 4">
            <a:extLst>
              <a:ext uri="{FF2B5EF4-FFF2-40B4-BE49-F238E27FC236}">
                <a16:creationId xmlns:a16="http://schemas.microsoft.com/office/drawing/2014/main" id="{7F41D6F3-C1C4-E110-B1F2-14BFB7AECBBD}"/>
              </a:ext>
            </a:extLst>
          </p:cNvPr>
          <p:cNvSpPr txBox="1">
            <a:spLocks/>
          </p:cNvSpPr>
          <p:nvPr/>
        </p:nvSpPr>
        <p:spPr>
          <a:xfrm>
            <a:off x="3950314" y="1660207"/>
            <a:ext cx="3313459" cy="803402"/>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b="1" i="0" u="none" strike="noStrike" cap="none" normalizeH="0" baseline="0" noProof="0" dirty="0">
                <a:ln>
                  <a:noFill/>
                </a:ln>
                <a:solidFill>
                  <a:schemeClr val="tx1"/>
                </a:solidFill>
                <a:effectLst/>
                <a:uLnTx/>
                <a:uFillTx/>
                <a:latin typeface="Arial"/>
                <a:cs typeface="Arial"/>
              </a:rPr>
              <a:t>استعراض الإجراءات المبكرة لمكافحة تفشي الحمى الصفراء في جنوب السودان</a:t>
            </a:r>
          </a:p>
        </p:txBody>
      </p:sp>
      <p:pic>
        <p:nvPicPr>
          <p:cNvPr id="3" name="Picture 2">
            <a:extLst>
              <a:ext uri="{FF2B5EF4-FFF2-40B4-BE49-F238E27FC236}">
                <a16:creationId xmlns:a16="http://schemas.microsoft.com/office/drawing/2014/main" id="{6F7D5BD9-D018-8049-0837-AD4E98D182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12460" y="1344652"/>
            <a:ext cx="2550245" cy="1434513"/>
          </a:xfrm>
          <a:prstGeom prst="rect">
            <a:avLst/>
          </a:prstGeom>
          <a:ln w="12700">
            <a:solidFill>
              <a:schemeClr val="tx2"/>
            </a:solidFill>
          </a:ln>
        </p:spPr>
      </p:pic>
      <p:pic>
        <p:nvPicPr>
          <p:cNvPr id="10" name="Graphic 9">
            <a:extLst>
              <a:ext uri="{FF2B5EF4-FFF2-40B4-BE49-F238E27FC236}">
                <a16:creationId xmlns:a16="http://schemas.microsoft.com/office/drawing/2014/main" id="{FDA5F8F4-0820-B9AA-89ED-BF89D35B3A7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674946" y="1880680"/>
            <a:ext cx="915144" cy="917622"/>
          </a:xfrm>
          <a:prstGeom prst="rect">
            <a:avLst/>
          </a:prstGeom>
        </p:spPr>
      </p:pic>
      <p:sp>
        <p:nvSpPr>
          <p:cNvPr id="13" name="Title 1">
            <a:extLst>
              <a:ext uri="{FF2B5EF4-FFF2-40B4-BE49-F238E27FC236}">
                <a16:creationId xmlns:a16="http://schemas.microsoft.com/office/drawing/2014/main" id="{2DF6E106-9E04-C35C-B136-4ED6D4D299B3}"/>
              </a:ext>
            </a:extLst>
          </p:cNvPr>
          <p:cNvSpPr txBox="1">
            <a:spLocks/>
          </p:cNvSpPr>
          <p:nvPr/>
        </p:nvSpPr>
        <p:spPr>
          <a:xfrm>
            <a:off x="8399294" y="1363373"/>
            <a:ext cx="3467083" cy="2282808"/>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a:t>الاستخدام التجريبي</a:t>
            </a:r>
          </a:p>
        </p:txBody>
      </p:sp>
    </p:spTree>
    <p:extLst>
      <p:ext uri="{BB962C8B-B14F-4D97-AF65-F5344CB8AC3E}">
        <p14:creationId xmlns:p14="http://schemas.microsoft.com/office/powerpoint/2010/main" val="257358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9E02C-F770-E755-CE97-2810FA804700}"/>
              </a:ext>
            </a:extLst>
          </p:cNvPr>
          <p:cNvSpPr>
            <a:spLocks noGrp="1"/>
          </p:cNvSpPr>
          <p:nvPr>
            <p:ph type="title"/>
          </p:nvPr>
        </p:nvSpPr>
        <p:spPr>
          <a:xfrm>
            <a:off x="8570259" y="995363"/>
            <a:ext cx="3144987" cy="2282808"/>
          </a:xfrm>
        </p:spPr>
        <p:txBody>
          <a:bodyPr/>
          <a:lstStyle/>
          <a:p>
            <a:r>
              <a:rPr lang="ar-001" dirty="0"/>
              <a:t>سرد الأحداث</a:t>
            </a:r>
            <a:br>
              <a:rPr lang="ar-001" dirty="0"/>
            </a:br>
            <a:r>
              <a:rPr lang="ar-001" sz="2400" b="0" dirty="0">
                <a:solidFill>
                  <a:schemeClr val="tx1"/>
                </a:solidFill>
              </a:rPr>
              <a:t>الحمى الصفراء، جنوب السودان، مستمرة </a:t>
            </a:r>
          </a:p>
        </p:txBody>
      </p:sp>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622539" y="697616"/>
            <a:ext cx="6789450" cy="5840140"/>
          </a:xfrm>
        </p:spPr>
        <p:txBody>
          <a:bodyPr vert="horz" lIns="91440" tIns="45720" rIns="91440" bIns="45720" rtlCol="0" anchor="t">
            <a:noAutofit/>
          </a:bodyPr>
          <a:lstStyle/>
          <a:p>
            <a:r>
              <a:rPr lang="ar-SA" sz="1800" dirty="0">
                <a:effectLst/>
                <a:latin typeface="Aptos" panose="020B0004020202020204" pitchFamily="34" charset="0"/>
                <a:ea typeface="DengXian" panose="02010600030101010101" pitchFamily="2" charset="-122"/>
                <a:cs typeface="Arial" panose="020B0604020202020204" pitchFamily="34" charset="0"/>
              </a:rPr>
              <a:t>في</a:t>
            </a:r>
            <a:r>
              <a:rPr lang="en-IN" sz="1800" dirty="0">
                <a:effectLst/>
                <a:latin typeface="Aptos" panose="020B0004020202020204" pitchFamily="34" charset="0"/>
                <a:ea typeface="DengXian" panose="02010600030101010101" pitchFamily="2" charset="-122"/>
                <a:cs typeface="Arial" panose="020B0604020202020204" pitchFamily="34" charset="0"/>
              </a:rPr>
              <a:t> 14 </a:t>
            </a:r>
            <a:r>
              <a:rPr lang="ar-SA" sz="1800" dirty="0">
                <a:effectLst/>
                <a:latin typeface="Aptos" panose="020B0004020202020204" pitchFamily="34" charset="0"/>
                <a:ea typeface="DengXian" panose="02010600030101010101" pitchFamily="2" charset="-122"/>
                <a:cs typeface="Arial" panose="020B0604020202020204" pitchFamily="34" charset="0"/>
              </a:rPr>
              <a:t>ديسمبر 2023، أصيب شاب يبلغ من العمر 18 عامًا في مقاطعة </a:t>
            </a:r>
            <a:r>
              <a:rPr lang="ar-SA" sz="1800" dirty="0" err="1">
                <a:effectLst/>
                <a:latin typeface="Aptos" panose="020B0004020202020204" pitchFamily="34" charset="0"/>
                <a:ea typeface="DengXian" panose="02010600030101010101" pitchFamily="2" charset="-122"/>
                <a:cs typeface="Arial" panose="020B0604020202020204" pitchFamily="34" charset="0"/>
              </a:rPr>
              <a:t>يامبيو</a:t>
            </a:r>
            <a:r>
              <a:rPr lang="ar-SA" sz="1800" dirty="0">
                <a:effectLst/>
                <a:latin typeface="Aptos" panose="020B0004020202020204" pitchFamily="34" charset="0"/>
                <a:ea typeface="DengXian" panose="02010600030101010101" pitchFamily="2" charset="-122"/>
                <a:cs typeface="Arial" panose="020B0604020202020204" pitchFamily="34" charset="0"/>
              </a:rPr>
              <a:t> بولاية غرب</a:t>
            </a:r>
            <a:r>
              <a:rPr lang="ar-SA" sz="1800"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الاستوائية بضعف عام، وصداع، وألم في أعلى البطن، وحمى، وقيء</a:t>
            </a:r>
            <a:r>
              <a:rPr lang="en-IN" sz="1800" dirty="0">
                <a:effectLst/>
                <a:latin typeface="Aptos" panose="020B0004020202020204" pitchFamily="34" charset="0"/>
                <a:ea typeface="DengXian" panose="02010600030101010101" pitchFamily="2" charset="-122"/>
                <a:cs typeface="Arial" panose="020B0604020202020204" pitchFamily="34" charset="0"/>
              </a:rPr>
              <a:t>.</a:t>
            </a:r>
            <a:endParaRPr lang="ar-001" sz="1800" dirty="0">
              <a:latin typeface="Arial"/>
              <a:cs typeface="Arial"/>
            </a:endParaRPr>
          </a:p>
          <a:p>
            <a:pPr lvl="1"/>
            <a:r>
              <a:rPr lang="ar-001" sz="1700" dirty="0">
                <a:latin typeface="Arial"/>
                <a:cs typeface="Arial"/>
              </a:rPr>
              <a:t>تم تشخيص إصابته بالتيفوئيد وبدأ العلاج في نفس اليوم</a:t>
            </a:r>
          </a:p>
          <a:p>
            <a:pPr lvl="1"/>
            <a:r>
              <a:rPr lang="ar-001" sz="1700" dirty="0">
                <a:latin typeface="Arial"/>
                <a:cs typeface="Arial"/>
              </a:rPr>
              <a:t>لم تُبلغ الأم عن أي تحسن عند انتهاء العلاج</a:t>
            </a:r>
          </a:p>
          <a:p>
            <a:pPr lvl="1"/>
            <a:endParaRPr lang="en-US" sz="700" dirty="0">
              <a:cs typeface="Arial" panose="020B0604020202020204" pitchFamily="34" charset="0"/>
            </a:endParaRPr>
          </a:p>
          <a:p>
            <a:r>
              <a:rPr lang="ar-SA" sz="1800" dirty="0">
                <a:effectLst/>
                <a:latin typeface="Aptos" panose="020B0004020202020204" pitchFamily="34" charset="0"/>
                <a:ea typeface="DengXian" panose="02010600030101010101" pitchFamily="2" charset="-122"/>
                <a:cs typeface="Arial" panose="020B0604020202020204" pitchFamily="34" charset="0"/>
              </a:rPr>
              <a:t>في</a:t>
            </a:r>
            <a:r>
              <a:rPr lang="en-IN" sz="1800" dirty="0">
                <a:effectLst/>
                <a:latin typeface="Aptos" panose="020B0004020202020204" pitchFamily="34" charset="0"/>
                <a:ea typeface="DengXian" panose="02010600030101010101" pitchFamily="2" charset="-122"/>
                <a:cs typeface="Arial" panose="020B0604020202020204" pitchFamily="34" charset="0"/>
              </a:rPr>
              <a:t> 21 </a:t>
            </a:r>
            <a:r>
              <a:rPr lang="ar-SA" sz="1800" dirty="0">
                <a:effectLst/>
                <a:latin typeface="Aptos" panose="020B0004020202020204" pitchFamily="34" charset="0"/>
                <a:ea typeface="DengXian" panose="02010600030101010101" pitchFamily="2" charset="-122"/>
                <a:cs typeface="Arial" panose="020B0604020202020204" pitchFamily="34" charset="0"/>
              </a:rPr>
              <a:t>ديسمبر، تم تقييم حالة المريض في منشأة صحية بعد تقيؤ الدم واليرقان</a:t>
            </a:r>
            <a:endParaRPr lang="ar-001" sz="1800" dirty="0">
              <a:latin typeface="Arial"/>
              <a:cs typeface="Arial"/>
            </a:endParaRPr>
          </a:p>
          <a:p>
            <a:pPr lvl="1"/>
            <a:r>
              <a:rPr lang="ar-001" sz="1700" dirty="0">
                <a:latin typeface="Arial"/>
                <a:cs typeface="Arial"/>
              </a:rPr>
              <a:t>اشتبهت منشأة صحية في حدوث حمى نزفية فيروسية</a:t>
            </a:r>
          </a:p>
          <a:p>
            <a:pPr lvl="1"/>
            <a:r>
              <a:rPr lang="ar-001" sz="1700" dirty="0">
                <a:latin typeface="Arial"/>
                <a:cs typeface="Arial"/>
              </a:rPr>
              <a:t>عزلوا المريض وأخذوا عينة للفحص</a:t>
            </a:r>
          </a:p>
          <a:p>
            <a:pPr lvl="1"/>
            <a:r>
              <a:rPr lang="ar-001" sz="1700" dirty="0">
                <a:latin typeface="Arial"/>
                <a:cs typeface="Arial"/>
              </a:rPr>
              <a:t>اتصل مقدمو الخدمات فورًا بمسؤول المراقبة بالولاية، الذي قام بدوره بإخطار المستوى الوطني.</a:t>
            </a:r>
          </a:p>
          <a:p>
            <a:pPr lvl="1"/>
            <a:endParaRPr lang="en-US" sz="700" dirty="0">
              <a:cs typeface="Arial" panose="020B0604020202020204" pitchFamily="34" charset="0"/>
            </a:endParaRPr>
          </a:p>
          <a:p>
            <a:r>
              <a:rPr lang="ar-SA" sz="1800" dirty="0">
                <a:effectLst/>
                <a:latin typeface="Aptos" panose="020B0004020202020204" pitchFamily="34" charset="0"/>
                <a:ea typeface="DengXian" panose="02010600030101010101" pitchFamily="2" charset="-122"/>
                <a:cs typeface="Arial" panose="020B0604020202020204" pitchFamily="34" charset="0"/>
              </a:rPr>
              <a:t>في 24 ديسمبر، جاءت نتيجة فحص العينة إيجابية</a:t>
            </a:r>
            <a:r>
              <a:rPr lang="ar-SA" sz="1800"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لمرض الحمى الصفراء في المختبر الوطني للصحة العامة</a:t>
            </a:r>
            <a:r>
              <a:rPr lang="en-IN" sz="1800" dirty="0">
                <a:effectLst/>
                <a:latin typeface="Aptos" panose="020B0004020202020204" pitchFamily="34" charset="0"/>
                <a:ea typeface="DengXian" panose="02010600030101010101" pitchFamily="2" charset="-122"/>
                <a:cs typeface="Arial" panose="020B0604020202020204" pitchFamily="34" charset="0"/>
              </a:rPr>
              <a:t>.</a:t>
            </a:r>
            <a:endParaRPr lang="ar-001" sz="1800" dirty="0">
              <a:latin typeface="Arial"/>
              <a:cs typeface="Arial"/>
            </a:endParaRPr>
          </a:p>
          <a:p>
            <a:endParaRPr lang="en-US" sz="700" dirty="0">
              <a:cs typeface="Arial" panose="020B0604020202020204" pitchFamily="34" charset="0"/>
            </a:endParaRPr>
          </a:p>
          <a:p>
            <a:r>
              <a:rPr lang="ar-SA" sz="1800" dirty="0">
                <a:effectLst/>
                <a:latin typeface="Aptos" panose="020B0004020202020204" pitchFamily="34" charset="0"/>
                <a:ea typeface="DengXian" panose="02010600030101010101" pitchFamily="2" charset="-122"/>
                <a:cs typeface="Arial" panose="020B0604020202020204" pitchFamily="34" charset="0"/>
              </a:rPr>
              <a:t>في 27 ديسمبر، تم نشر فريق الاستجابة السريعة</a:t>
            </a:r>
            <a:r>
              <a:rPr lang="ar-SA" sz="1800"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الوطني</a:t>
            </a:r>
            <a:endParaRPr lang="ar-001" sz="1800" dirty="0">
              <a:latin typeface="Arial"/>
              <a:cs typeface="Arial"/>
            </a:endParaRPr>
          </a:p>
          <a:p>
            <a:endParaRPr lang="en-US" sz="700" dirty="0">
              <a:cs typeface="Arial" panose="020B0604020202020204" pitchFamily="34" charset="0"/>
            </a:endParaRPr>
          </a:p>
          <a:p>
            <a:r>
              <a:rPr lang="ar-SA" sz="1800" dirty="0">
                <a:effectLst/>
                <a:latin typeface="Aptos" panose="020B0004020202020204" pitchFamily="34" charset="0"/>
                <a:ea typeface="DengXian" panose="02010600030101010101" pitchFamily="2" charset="-122"/>
                <a:cs typeface="Arial" panose="020B0604020202020204" pitchFamily="34" charset="0"/>
              </a:rPr>
              <a:t>حتى</a:t>
            </a:r>
            <a:r>
              <a:rPr lang="ar-SA" sz="1800"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أوائل فبراير 2024، كان هناك 35 حالة مشتبه بها وحالتان مؤكدتان في 5 مقاطعات</a:t>
            </a:r>
            <a:r>
              <a:rPr lang="ar-SA" sz="1800"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بولاية غرب الاستوائية</a:t>
            </a:r>
            <a:r>
              <a:rPr lang="en-IN" sz="1800" dirty="0">
                <a:effectLst/>
                <a:latin typeface="Aptos" panose="020B0004020202020204" pitchFamily="34" charset="0"/>
                <a:ea typeface="DengXian" panose="02010600030101010101" pitchFamily="2" charset="-122"/>
                <a:cs typeface="Arial" panose="020B0604020202020204" pitchFamily="34" charset="0"/>
              </a:rPr>
              <a:t>.</a:t>
            </a:r>
            <a:endParaRPr lang="ar-001" sz="1800" dirty="0">
              <a:latin typeface="Arial"/>
              <a:cs typeface="Arial"/>
            </a:endParaRPr>
          </a:p>
          <a:p>
            <a:endParaRPr lang="en-US" sz="1600" dirty="0">
              <a:cs typeface="Arial" panose="020B0604020202020204" pitchFamily="34" charset="0"/>
            </a:endParaRPr>
          </a:p>
          <a:p>
            <a:pPr marL="0" indent="0">
              <a:buNone/>
            </a:pPr>
            <a:endParaRPr lang="en-US" sz="1600" dirty="0">
              <a:highlight>
                <a:srgbClr val="FFFF00"/>
              </a:highlight>
              <a:cs typeface="Arial" panose="020B0604020202020204" pitchFamily="34" charset="0"/>
            </a:endParaRPr>
          </a:p>
        </p:txBody>
      </p:sp>
    </p:spTree>
    <p:extLst>
      <p:ext uri="{BB962C8B-B14F-4D97-AF65-F5344CB8AC3E}">
        <p14:creationId xmlns:p14="http://schemas.microsoft.com/office/powerpoint/2010/main" val="161843250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E90D2B7-A356-2677-F1EB-9F9AD7766590}"/>
              </a:ext>
            </a:extLst>
          </p:cNvPr>
          <p:cNvSpPr txBox="1">
            <a:spLocks/>
          </p:cNvSpPr>
          <p:nvPr/>
        </p:nvSpPr>
        <p:spPr>
          <a:xfrm>
            <a:off x="75514" y="-1340"/>
            <a:ext cx="11770994" cy="649357"/>
          </a:xfrm>
          <a:prstGeom prst="rect">
            <a:avLst/>
          </a:prstGeom>
          <a:solidFill>
            <a:srgbClr val="FFFFFF">
              <a:alpha val="49804"/>
            </a:srgbClr>
          </a:solidFill>
        </p:spPr>
        <p:txBody>
          <a:bodyPr vert="horz" lIns="91440" tIns="45720" rIns="91440" bIns="45720" rtlCol="0" anchor="ctr">
            <a:normAutofit fontScale="975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609630" rtl="1" eaLnBrk="1" fontAlgn="auto" latinLnBrk="0" hangingPunct="1">
              <a:lnSpc>
                <a:spcPct val="100000"/>
              </a:lnSpc>
              <a:spcBef>
                <a:spcPct val="0"/>
              </a:spcBef>
              <a:spcAft>
                <a:spcPts val="0"/>
              </a:spcAft>
              <a:buClrTx/>
              <a:buSzTx/>
              <a:buFontTx/>
              <a:buNone/>
              <a:tabLst/>
              <a:defRPr/>
            </a:pPr>
            <a:r>
              <a:rPr kumimoji="0" lang="ar-001" sz="2800" b="1" i="0" u="none" strike="noStrike" cap="none" normalizeH="0" baseline="0" noProof="0" dirty="0">
                <a:ln>
                  <a:noFill/>
                </a:ln>
                <a:solidFill>
                  <a:srgbClr val="3BB041"/>
                </a:solidFill>
                <a:effectLst/>
                <a:uLnTx/>
                <a:uFillTx/>
                <a:latin typeface="Arial" panose="020B0604020202020204" pitchFamily="34" charset="0"/>
                <a:ea typeface="+mj-ea"/>
                <a:cs typeface="Arial" panose="020B0604020202020204" pitchFamily="34" charset="0"/>
                <a:sym typeface="Calibri"/>
              </a:rPr>
              <a:t>الحمى الصفراء، ولاية غرب الاستوائية، جنوب السودان</a:t>
            </a:r>
          </a:p>
        </p:txBody>
      </p:sp>
      <p:sp>
        <p:nvSpPr>
          <p:cNvPr id="64" name="Rounded Rectangle">
            <a:extLst>
              <a:ext uri="{FF2B5EF4-FFF2-40B4-BE49-F238E27FC236}">
                <a16:creationId xmlns:a16="http://schemas.microsoft.com/office/drawing/2014/main" id="{46FD429A-4BCF-C419-66C2-980BA16247B0}"/>
              </a:ext>
            </a:extLst>
          </p:cNvPr>
          <p:cNvSpPr/>
          <p:nvPr/>
        </p:nvSpPr>
        <p:spPr>
          <a:xfrm flipH="1">
            <a:off x="6623053"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flipH="1">
            <a:off x="3559625"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flipH="1">
            <a:off x="503054"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3559624"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614718"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10653"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flipH="1">
            <a:off x="8840262" y="2191442"/>
            <a:ext cx="1311434"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9B51E0"/>
                </a:solidFill>
                <a:effectLst/>
                <a:uLnTx/>
                <a:uFillTx/>
                <a:latin typeface="Arial"/>
                <a:cs typeface="Arial"/>
              </a:rPr>
              <a:t>تاريخ الظهور</a:t>
            </a:r>
          </a:p>
          <a:p>
            <a:pPr defTabSz="914446">
              <a:defRPr/>
            </a:pPr>
            <a:r>
              <a:rPr lang="en-IN" sz="1200" dirty="0">
                <a:solidFill>
                  <a:srgbClr val="9B51E0"/>
                </a:solidFill>
                <a:latin typeface="Arial"/>
                <a:cs typeface="Arial"/>
              </a:rPr>
              <a:t> 14</a:t>
            </a:r>
            <a:r>
              <a:rPr lang="ar-SA" sz="1200" dirty="0">
                <a:solidFill>
                  <a:srgbClr val="9B51E0"/>
                </a:solidFill>
                <a:latin typeface="Arial"/>
                <a:cs typeface="Arial"/>
              </a:rPr>
              <a:t>ديسمبر 2023</a:t>
            </a:r>
            <a:endParaRPr lang="ar-001" sz="1200" dirty="0">
              <a:solidFill>
                <a:srgbClr val="9B51E0"/>
              </a:solidFill>
              <a:latin typeface="Arial"/>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flipH="1">
            <a:off x="7727689" y="830531"/>
            <a:ext cx="178319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a:ln>
                  <a:noFill/>
                </a:ln>
                <a:solidFill>
                  <a:srgbClr val="CF2E2E"/>
                </a:solidFill>
                <a:effectLst/>
                <a:uLnTx/>
                <a:uFillTx/>
                <a:latin typeface="Arial"/>
                <a:cs typeface="Arial"/>
              </a:rPr>
              <a:t>الرصد</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a:ln>
                  <a:noFill/>
                </a:ln>
                <a:solidFill>
                  <a:srgbClr val="CF2E2E"/>
                </a:solidFill>
                <a:effectLst/>
                <a:uLnTx/>
                <a:uFillTx/>
                <a:latin typeface="Arial"/>
                <a:cs typeface="Arial"/>
              </a:rPr>
              <a:t>الغاية: 7 أيام</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flipH="1">
            <a:off x="4703615" y="827352"/>
            <a:ext cx="1441103"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a:ln>
                  <a:noFill/>
                </a:ln>
                <a:solidFill>
                  <a:srgbClr val="FCB900"/>
                </a:solidFill>
                <a:effectLst/>
                <a:uLnTx/>
                <a:uFillTx/>
                <a:latin typeface="Arial"/>
                <a:cs typeface="Arial"/>
              </a:rPr>
              <a:t>الإبلاغ</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a:ln>
                  <a:noFill/>
                </a:ln>
                <a:solidFill>
                  <a:srgbClr val="FCB900"/>
                </a:solidFill>
                <a:effectLst/>
                <a:uLnTx/>
                <a:uFillTx/>
                <a:latin typeface="Arial"/>
                <a:cs typeface="Arial"/>
              </a:rPr>
              <a:t>الغاية: يوم واحد</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flipH="1">
            <a:off x="1533560" y="827352"/>
            <a:ext cx="1652519"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a:ln>
                  <a:noFill/>
                </a:ln>
                <a:solidFill>
                  <a:srgbClr val="3BB041"/>
                </a:solidFill>
                <a:effectLst/>
                <a:uLnTx/>
                <a:uFillTx/>
                <a:latin typeface="Arial"/>
                <a:cs typeface="Arial"/>
              </a:rPr>
              <a:t>الاستجابة</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a:ln>
                  <a:noFill/>
                </a:ln>
                <a:solidFill>
                  <a:srgbClr val="3BB041"/>
                </a:solidFill>
                <a:effectLst/>
                <a:uLnTx/>
                <a:uFillTx/>
                <a:latin typeface="Arial"/>
                <a:cs typeface="Arial"/>
              </a:rPr>
              <a:t>الغاية: 7 أيام</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flipH="1">
            <a:off x="5697366" y="2191442"/>
            <a:ext cx="2506428"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تاريخ الرصد</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CF2E2E"/>
                </a:solidFill>
                <a:effectLst/>
                <a:uLnTx/>
                <a:uFillTx/>
                <a:latin typeface="Arial"/>
                <a:ea typeface="+mn-ea"/>
                <a:cs typeface="Arial"/>
              </a:rPr>
              <a:t> </a:t>
            </a:r>
            <a:r>
              <a:rPr kumimoji="0" lang="ar-001" sz="1200" b="1" i="0" u="none" strike="noStrike" cap="none" normalizeH="0" baseline="0" noProof="0" dirty="0">
                <a:ln>
                  <a:noFill/>
                </a:ln>
                <a:solidFill>
                  <a:srgbClr val="CF2E2E"/>
                </a:solidFill>
                <a:effectLst/>
                <a:uLnTx/>
                <a:uFillTx/>
                <a:latin typeface="Arial"/>
                <a:ea typeface="+mn-ea"/>
                <a:cs typeface="Arial"/>
              </a:rPr>
              <a:t>21ديسمبر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flipH="1">
            <a:off x="2887404" y="2191442"/>
            <a:ext cx="2014871"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تاريخ الإبلاغ</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FCB900"/>
                </a:solidFill>
                <a:effectLst/>
                <a:uLnTx/>
                <a:uFillTx/>
                <a:latin typeface="Arial"/>
                <a:ea typeface="+mn-ea"/>
                <a:cs typeface="Arial"/>
              </a:rPr>
              <a:t> </a:t>
            </a:r>
            <a:r>
              <a:rPr kumimoji="0" lang="ar-001" sz="1200" b="1" i="0" u="none" strike="noStrike" cap="none" normalizeH="0" baseline="0" noProof="0" dirty="0">
                <a:ln>
                  <a:noFill/>
                </a:ln>
                <a:solidFill>
                  <a:srgbClr val="FCB900"/>
                </a:solidFill>
                <a:effectLst/>
                <a:uLnTx/>
                <a:uFillTx/>
                <a:latin typeface="Arial"/>
                <a:ea typeface="+mn-ea"/>
                <a:cs typeface="Arial"/>
              </a:rPr>
              <a:t>21 ديسمبر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flipH="1">
            <a:off x="510653" y="2191442"/>
            <a:ext cx="1638526"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تاريخ الاستجابة المبكرة</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3BB041"/>
                </a:solidFill>
                <a:effectLst/>
                <a:uLnTx/>
                <a:uFillTx/>
                <a:latin typeface="Arial"/>
                <a:ea typeface="+mn-ea"/>
                <a:cs typeface="Arial"/>
              </a:rPr>
              <a:t> </a:t>
            </a:r>
            <a:r>
              <a:rPr kumimoji="0" lang="ar-001" sz="1200" b="1" i="0" u="none" strike="noStrike" cap="none" normalizeH="0" baseline="0" noProof="0" dirty="0">
                <a:ln>
                  <a:noFill/>
                </a:ln>
                <a:solidFill>
                  <a:srgbClr val="3BB041"/>
                </a:solidFill>
                <a:effectLst/>
                <a:uLnTx/>
                <a:uFillTx/>
                <a:latin typeface="Arial"/>
                <a:ea typeface="+mn-ea"/>
                <a:cs typeface="Arial"/>
              </a:rPr>
              <a:t>28 ديسمبر 2023</a:t>
            </a:r>
          </a:p>
        </p:txBody>
      </p:sp>
      <p:sp>
        <p:nvSpPr>
          <p:cNvPr id="78" name="# DAYS">
            <a:extLst>
              <a:ext uri="{FF2B5EF4-FFF2-40B4-BE49-F238E27FC236}">
                <a16:creationId xmlns:a16="http://schemas.microsoft.com/office/drawing/2014/main" id="{44EE1BF1-05C4-9CBA-5165-C5471C3A5543}"/>
              </a:ext>
            </a:extLst>
          </p:cNvPr>
          <p:cNvSpPr txBox="1"/>
          <p:nvPr/>
        </p:nvSpPr>
        <p:spPr>
          <a:xfrm flipH="1">
            <a:off x="8172525" y="1552696"/>
            <a:ext cx="891011"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dirty="0">
                <a:ln>
                  <a:noFill/>
                </a:ln>
                <a:solidFill>
                  <a:srgbClr val="FFFFFF"/>
                </a:solidFill>
                <a:effectLst/>
                <a:uLnTx/>
                <a:uFillTx/>
                <a:latin typeface="Arial"/>
                <a:ea typeface="+mn-ea"/>
                <a:cs typeface="Arial"/>
              </a:rPr>
              <a:t> </a:t>
            </a:r>
            <a:r>
              <a:rPr kumimoji="0" lang="ar-001" sz="1600" b="1" i="0" u="none" strike="noStrike" cap="none" normalizeH="0" baseline="0" noProof="0" dirty="0">
                <a:ln>
                  <a:noFill/>
                </a:ln>
                <a:solidFill>
                  <a:srgbClr val="FFFFFF"/>
                </a:solidFill>
                <a:effectLst/>
                <a:uLnTx/>
                <a:uFillTx/>
                <a:latin typeface="Arial"/>
                <a:ea typeface="+mn-ea"/>
                <a:cs typeface="Arial"/>
              </a:rPr>
              <a:t>7 أيام</a:t>
            </a:r>
          </a:p>
        </p:txBody>
      </p:sp>
      <p:sp>
        <p:nvSpPr>
          <p:cNvPr id="79" name="# DAYS">
            <a:extLst>
              <a:ext uri="{FF2B5EF4-FFF2-40B4-BE49-F238E27FC236}">
                <a16:creationId xmlns:a16="http://schemas.microsoft.com/office/drawing/2014/main" id="{45325AEF-558F-2BCF-53EE-3E5C8646F701}"/>
              </a:ext>
            </a:extLst>
          </p:cNvPr>
          <p:cNvSpPr txBox="1"/>
          <p:nvPr/>
        </p:nvSpPr>
        <p:spPr>
          <a:xfrm flipH="1">
            <a:off x="4543361" y="1545612"/>
            <a:ext cx="1751122"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dirty="0">
                <a:ln>
                  <a:noFill/>
                </a:ln>
                <a:solidFill>
                  <a:srgbClr val="FFFFFF"/>
                </a:solidFill>
                <a:effectLst/>
                <a:uLnTx/>
                <a:uFillTx/>
                <a:latin typeface="Arial"/>
                <a:ea typeface="+mn-ea"/>
                <a:cs typeface="Arial"/>
              </a:rPr>
              <a:t> </a:t>
            </a:r>
            <a:r>
              <a:rPr kumimoji="0" lang="ar-001" sz="1600" b="1" i="0" u="none" strike="noStrike" cap="none" normalizeH="0" baseline="0" noProof="0" dirty="0">
                <a:ln>
                  <a:noFill/>
                </a:ln>
                <a:solidFill>
                  <a:srgbClr val="FFFFFF"/>
                </a:solidFill>
                <a:effectLst/>
                <a:uLnTx/>
                <a:uFillTx/>
                <a:latin typeface="Arial"/>
                <a:ea typeface="+mn-ea"/>
                <a:cs typeface="Arial"/>
              </a:rPr>
              <a:t>أقل </a:t>
            </a:r>
            <a:r>
              <a:rPr lang="ar-001" sz="1600" dirty="0">
                <a:latin typeface="Arial"/>
                <a:cs typeface="Arial"/>
              </a:rPr>
              <a:t>من يوم واحد</a:t>
            </a:r>
          </a:p>
        </p:txBody>
      </p:sp>
      <p:sp>
        <p:nvSpPr>
          <p:cNvPr id="80" name="# DAYS">
            <a:extLst>
              <a:ext uri="{FF2B5EF4-FFF2-40B4-BE49-F238E27FC236}">
                <a16:creationId xmlns:a16="http://schemas.microsoft.com/office/drawing/2014/main" id="{7E8B51A0-829D-B7CF-3C91-02A9B904F165}"/>
              </a:ext>
            </a:extLst>
          </p:cNvPr>
          <p:cNvSpPr txBox="1"/>
          <p:nvPr/>
        </p:nvSpPr>
        <p:spPr>
          <a:xfrm flipH="1">
            <a:off x="1953588" y="1612969"/>
            <a:ext cx="812463"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a:ln>
                  <a:noFill/>
                </a:ln>
                <a:solidFill>
                  <a:srgbClr val="FFFFFF"/>
                </a:solidFill>
                <a:effectLst/>
                <a:uLnTx/>
                <a:uFillTx/>
                <a:latin typeface="Arial"/>
                <a:ea typeface="+mn-ea"/>
                <a:cs typeface="Arial"/>
              </a:rPr>
              <a:t>7 أيام</a:t>
            </a:r>
          </a:p>
        </p:txBody>
      </p:sp>
      <p:sp>
        <p:nvSpPr>
          <p:cNvPr id="82" name="Rounded Rectangle 54">
            <a:extLst>
              <a:ext uri="{FF2B5EF4-FFF2-40B4-BE49-F238E27FC236}">
                <a16:creationId xmlns:a16="http://schemas.microsoft.com/office/drawing/2014/main" id="{A40F2558-7C9A-CB2B-95E8-5D05163D3C35}"/>
              </a:ext>
            </a:extLst>
          </p:cNvPr>
          <p:cNvSpPr/>
          <p:nvPr/>
        </p:nvSpPr>
        <p:spPr>
          <a:xfrm flipH="1">
            <a:off x="7265256" y="2744984"/>
            <a:ext cx="3061285"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a:ln>
                  <a:noFill/>
                </a:ln>
                <a:solidFill>
                  <a:srgbClr val="0F0F0F"/>
                </a:solidFill>
                <a:effectLst/>
                <a:uLnTx/>
                <a:uFillTx/>
                <a:latin typeface="Arial"/>
                <a:cs typeface="Arial"/>
                <a:sym typeface="Calibri"/>
              </a:rPr>
              <a:t>العوائق</a:t>
            </a:r>
          </a:p>
          <a:p>
            <a:pPr marL="171450" marR="0" lvl="0" indent="-171450" algn="r" defTabSz="914400" rtl="1"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ar-001" sz="1200" b="0" i="0" u="none" strike="noStrike" cap="none" normalizeH="0" baseline="0" noProof="0">
                <a:ln>
                  <a:noFill/>
                </a:ln>
                <a:solidFill>
                  <a:srgbClr val="0F0F0F"/>
                </a:solidFill>
                <a:effectLst/>
                <a:uLnTx/>
                <a:uFillTx/>
                <a:latin typeface="Arial"/>
                <a:ea typeface="Calibri"/>
                <a:cs typeface="Arial"/>
              </a:rPr>
              <a:t>تأخير في شحن العينات إلى مختبر </a:t>
            </a:r>
            <a:r>
              <a:rPr kumimoji="0" lang="en-US" sz="1200" b="0" i="0" u="none" strike="noStrike" cap="none" normalizeH="0" baseline="0" noProof="0">
                <a:ln>
                  <a:noFill/>
                </a:ln>
                <a:solidFill>
                  <a:srgbClr val="0F0F0F"/>
                </a:solidFill>
                <a:effectLst/>
                <a:uLnTx/>
                <a:uFillTx/>
                <a:latin typeface="Arial"/>
                <a:ea typeface="Calibri"/>
                <a:cs typeface="Arial"/>
              </a:rPr>
              <a:t>NPH</a:t>
            </a:r>
          </a:p>
          <a:p>
            <a:pPr marL="171450" marR="0" lvl="0" indent="-171450" algn="r" defTabSz="914400" rtl="1"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ar-001" sz="1200" b="0" i="0" u="none" strike="noStrike" cap="none" normalizeH="0" baseline="0" noProof="0">
                <a:ln>
                  <a:noFill/>
                </a:ln>
                <a:solidFill>
                  <a:srgbClr val="0F0F0F"/>
                </a:solidFill>
                <a:effectLst/>
                <a:uLnTx/>
                <a:uFillTx/>
                <a:latin typeface="Arial"/>
                <a:ea typeface="Calibri"/>
                <a:cs typeface="Arial"/>
              </a:rPr>
              <a:t>لم يتم ملء استمارة التحقيق في الحالة بشكل صحيح</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a:ln>
                  <a:noFill/>
                </a:ln>
                <a:solidFill>
                  <a:prstClr val="black"/>
                </a:solidFill>
                <a:effectLst/>
                <a:uLnTx/>
                <a:uFillTx/>
                <a:latin typeface="Arial"/>
                <a:cs typeface="Arial"/>
                <a:sym typeface="Calibri"/>
              </a:rPr>
              <a:t>العوامل الممكّنة</a:t>
            </a:r>
          </a:p>
          <a:p>
            <a:pPr marL="171450" marR="0" lvl="0" indent="-171450" algn="r" defTabSz="914400" rtl="1"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ar-001" sz="1200" b="0" i="0" u="none" strike="noStrike" cap="none" normalizeH="0" baseline="0" noProof="0">
                <a:ln>
                  <a:noFill/>
                </a:ln>
                <a:solidFill>
                  <a:srgbClr val="0F0F0F"/>
                </a:solidFill>
                <a:effectLst/>
                <a:uLnTx/>
                <a:uFillTx/>
                <a:latin typeface="Arial"/>
                <a:ea typeface="Calibri"/>
                <a:cs typeface="Arial"/>
              </a:rPr>
              <a:t>تم تدريب فريق الاستجابة السريعة الوطني على غاية 7-1-7</a:t>
            </a:r>
          </a:p>
          <a:p>
            <a:pPr marL="171450" marR="0" lvl="0" indent="-171450" algn="r" defTabSz="914400" rtl="1"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ar-001" sz="1200" b="0" i="0" u="none" strike="noStrike" cap="none" normalizeH="0" baseline="0" noProof="0">
                <a:ln>
                  <a:noFill/>
                </a:ln>
                <a:solidFill>
                  <a:srgbClr val="0F0F0F"/>
                </a:solidFill>
                <a:effectLst/>
                <a:uLnTx/>
                <a:uFillTx/>
                <a:latin typeface="Arial"/>
                <a:ea typeface="Calibri"/>
                <a:cs typeface="Arial"/>
              </a:rPr>
              <a:t>معرفة جيدة بنظام المراقبة والاستجابة المتكاملة للأمراض (</a:t>
            </a:r>
            <a:r>
              <a:rPr kumimoji="0" lang="en-US" sz="1200" b="0" i="0" u="none" strike="noStrike" cap="none" normalizeH="0" baseline="0" noProof="0">
                <a:ln>
                  <a:noFill/>
                </a:ln>
                <a:solidFill>
                  <a:srgbClr val="0F0F0F"/>
                </a:solidFill>
                <a:effectLst/>
                <a:uLnTx/>
                <a:uFillTx/>
                <a:latin typeface="Arial"/>
                <a:ea typeface="Calibri"/>
                <a:cs typeface="Arial"/>
              </a:rPr>
              <a:t>IDSR)</a:t>
            </a:r>
          </a:p>
        </p:txBody>
      </p:sp>
      <p:sp>
        <p:nvSpPr>
          <p:cNvPr id="86" name="TextBox 85">
            <a:extLst>
              <a:ext uri="{FF2B5EF4-FFF2-40B4-BE49-F238E27FC236}">
                <a16:creationId xmlns:a16="http://schemas.microsoft.com/office/drawing/2014/main" id="{D92F964C-1B04-BAF4-8D94-989982C6DF05}"/>
              </a:ext>
            </a:extLst>
          </p:cNvPr>
          <p:cNvSpPr txBox="1"/>
          <p:nvPr/>
        </p:nvSpPr>
        <p:spPr>
          <a:xfrm flipH="1">
            <a:off x="10825758" y="950462"/>
            <a:ext cx="1020750" cy="276999"/>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الغاية</a:t>
            </a:r>
          </a:p>
        </p:txBody>
      </p:sp>
      <p:sp>
        <p:nvSpPr>
          <p:cNvPr id="87" name="TextBox 86">
            <a:extLst>
              <a:ext uri="{FF2B5EF4-FFF2-40B4-BE49-F238E27FC236}">
                <a16:creationId xmlns:a16="http://schemas.microsoft.com/office/drawing/2014/main" id="{EB8D3901-28C1-04CC-B364-3277FA50ADF6}"/>
              </a:ext>
            </a:extLst>
          </p:cNvPr>
          <p:cNvSpPr txBox="1"/>
          <p:nvPr/>
        </p:nvSpPr>
        <p:spPr>
          <a:xfrm flipH="1">
            <a:off x="10622769" y="1680401"/>
            <a:ext cx="1223739" cy="276999"/>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الجدول الزمني</a:t>
            </a:r>
          </a:p>
        </p:txBody>
      </p:sp>
      <p:sp>
        <p:nvSpPr>
          <p:cNvPr id="88" name="TextBox 87">
            <a:extLst>
              <a:ext uri="{FF2B5EF4-FFF2-40B4-BE49-F238E27FC236}">
                <a16:creationId xmlns:a16="http://schemas.microsoft.com/office/drawing/2014/main" id="{F06A252A-D11E-E6BC-99B2-9C34733DB866}"/>
              </a:ext>
            </a:extLst>
          </p:cNvPr>
          <p:cNvSpPr txBox="1"/>
          <p:nvPr/>
        </p:nvSpPr>
        <p:spPr>
          <a:xfrm flipH="1">
            <a:off x="10151696" y="2812826"/>
            <a:ext cx="1694812" cy="461665"/>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العوائق والعوامل الممكّنة</a:t>
            </a:r>
          </a:p>
        </p:txBody>
      </p:sp>
      <p:sp>
        <p:nvSpPr>
          <p:cNvPr id="89" name="TextBox 88">
            <a:extLst>
              <a:ext uri="{FF2B5EF4-FFF2-40B4-BE49-F238E27FC236}">
                <a16:creationId xmlns:a16="http://schemas.microsoft.com/office/drawing/2014/main" id="{87DFD4B9-C7C2-2A6A-DE4E-C2379165760B}"/>
              </a:ext>
            </a:extLst>
          </p:cNvPr>
          <p:cNvSpPr txBox="1"/>
          <p:nvPr/>
        </p:nvSpPr>
        <p:spPr>
          <a:xfrm flipH="1">
            <a:off x="10542218" y="5439300"/>
            <a:ext cx="1304290" cy="276999"/>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الإجراءات</a:t>
            </a:r>
          </a:p>
        </p:txBody>
      </p:sp>
      <p:sp>
        <p:nvSpPr>
          <p:cNvPr id="96" name="Rounded Rectangle 92">
            <a:extLst>
              <a:ext uri="{FF2B5EF4-FFF2-40B4-BE49-F238E27FC236}">
                <a16:creationId xmlns:a16="http://schemas.microsoft.com/office/drawing/2014/main" id="{B8689A5B-0625-4824-6C45-9DA4ACE3779E}"/>
              </a:ext>
            </a:extLst>
          </p:cNvPr>
          <p:cNvSpPr/>
          <p:nvPr/>
        </p:nvSpPr>
        <p:spPr>
          <a:xfrm flipH="1">
            <a:off x="503053" y="5348951"/>
            <a:ext cx="9837523" cy="1110080"/>
          </a:xfrm>
          <a:prstGeom prst="roundRect">
            <a:avLst/>
          </a:prstGeom>
          <a:solidFill>
            <a:schemeClr val="accent1">
              <a:lumMod val="20000"/>
              <a:lumOff val="80000"/>
            </a:schemeClr>
          </a:solidFill>
          <a:ln w="19050" cap="flat" cmpd="sng" algn="ctr">
            <a:noFill/>
            <a:prstDash val="solid"/>
          </a:ln>
          <a:effectLst/>
        </p:spPr>
        <p:txBody>
          <a:bodyPr lIns="91440" tIns="45720" rIns="91440" bIns="45720"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sz="1200" b="1" dirty="0">
                <a:effectLst/>
              </a:rPr>
              <a:t>الفورية:</a:t>
            </a:r>
            <a:r>
              <a:rPr lang="ar-SA" sz="1200" dirty="0">
                <a:effectLst/>
              </a:rPr>
              <a:t> تدريب فريق الاستجابة السريعة بالولاية وفريق النقل الجوي للعينات على 7-1-7 + التنسيق مع </a:t>
            </a:r>
            <a:r>
              <a:rPr lang="en-IN" sz="1200" dirty="0">
                <a:effectLst/>
              </a:rPr>
              <a:t>One Health، </a:t>
            </a:r>
            <a:r>
              <a:rPr lang="ar-SA" sz="1200" dirty="0">
                <a:effectLst/>
              </a:rPr>
              <a:t>والتعاون، واتباع أساليب اتصال فعالة؛ وتوجيه عملي للعاملين في الرعاية الصحية حول كيفية تعبئة استمارة التحقيق في الحالات؛ واجتماع توعوي للمناصرة لمعالجة مشكلة الشكوك في النتائج وتأخرها من دعم الاختبارات الإقليمي </a:t>
            </a:r>
            <a:r>
              <a:rPr lang="en-IN" sz="1200" dirty="0">
                <a:effectLst/>
              </a:rPr>
              <a:t>UVRI</a:t>
            </a:r>
            <a:endParaRPr kumimoji="0" lang="en-US" sz="1200" i="0" u="none" strike="noStrike" cap="none" normalizeH="0" baseline="0" noProof="0" dirty="0">
              <a:ln>
                <a:noFill/>
              </a:ln>
              <a:solidFill>
                <a:srgbClr val="0F0F0F"/>
              </a:solidFill>
              <a:effectLst/>
              <a:uLnTx/>
              <a:uFillTx/>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SA" sz="1200" b="1" dirty="0">
                <a:effectLst/>
              </a:rPr>
              <a:t>طويلة الأمد: </a:t>
            </a:r>
            <a:r>
              <a:rPr lang="ar-SA" sz="1200" dirty="0">
                <a:effectLst/>
              </a:rPr>
              <a:t>تعزيز تطعيم السكان المعرضين للخطر؛ وتعزيز التواصل بشأن المخاطر والأزمات، والمشاركة المجتمعية، والتوعية الصحية في المرافق الصحية والمجتمع؛ وتوفير الأموال اللازمة للخدمات اللوجستية، وإنشاء برنامج تطعيم موسع دائم، وتدريب العاملين في مجال الرعاية الصحية على بروتوكول إدارة الحالات. </a:t>
            </a:r>
            <a:endParaRPr kumimoji="0" lang="ar-001" sz="1200" b="0" i="0" u="none" strike="noStrike" cap="none" normalizeH="0" baseline="0" noProof="0" dirty="0">
              <a:ln>
                <a:noFill/>
              </a:ln>
              <a:solidFill>
                <a:srgbClr val="0F0F0F"/>
              </a:solidFill>
              <a:effectLst/>
              <a:uLnTx/>
              <a:uFillTx/>
              <a:latin typeface="Arial"/>
              <a:cs typeface="Arial"/>
            </a:endParaRPr>
          </a:p>
        </p:txBody>
      </p:sp>
      <p:sp>
        <p:nvSpPr>
          <p:cNvPr id="11" name="Oval 10">
            <a:extLst>
              <a:ext uri="{FF2B5EF4-FFF2-40B4-BE49-F238E27FC236}">
                <a16:creationId xmlns:a16="http://schemas.microsoft.com/office/drawing/2014/main" id="{331CECC1-2C37-F2EE-B66A-40BBAB005F43}"/>
              </a:ext>
            </a:extLst>
          </p:cNvPr>
          <p:cNvSpPr/>
          <p:nvPr/>
        </p:nvSpPr>
        <p:spPr>
          <a:xfrm flipH="1">
            <a:off x="965952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flipH="1">
            <a:off x="9831675" y="1583768"/>
            <a:ext cx="320021" cy="356250"/>
          </a:xfrm>
          <a:prstGeom prst="rect">
            <a:avLst/>
          </a:prstGeom>
        </p:spPr>
      </p:pic>
      <p:sp>
        <p:nvSpPr>
          <p:cNvPr id="15" name="Rounded Rectangle 54">
            <a:extLst>
              <a:ext uri="{FF2B5EF4-FFF2-40B4-BE49-F238E27FC236}">
                <a16:creationId xmlns:a16="http://schemas.microsoft.com/office/drawing/2014/main" id="{CC2EE1CD-5731-FDF1-62C4-94367942E61C}"/>
              </a:ext>
            </a:extLst>
          </p:cNvPr>
          <p:cNvSpPr/>
          <p:nvPr/>
        </p:nvSpPr>
        <p:spPr>
          <a:xfrm flipH="1">
            <a:off x="4051724" y="2751593"/>
            <a:ext cx="3061285"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a:ln>
                  <a:noFill/>
                </a:ln>
                <a:solidFill>
                  <a:srgbClr val="0F0F0F"/>
                </a:solidFill>
                <a:effectLst/>
                <a:uLnTx/>
                <a:uFillTx/>
                <a:latin typeface="Arial"/>
                <a:cs typeface="Arial"/>
                <a:sym typeface="Calibri"/>
              </a:rPr>
              <a:t>العوائق</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lang="ar-001" sz="1200">
                <a:solidFill>
                  <a:prstClr val="black"/>
                </a:solidFill>
                <a:latin typeface="Arial"/>
                <a:cs typeface="Arial"/>
              </a:rPr>
              <a:t>لا ينطبق</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a:ln>
                  <a:noFill/>
                </a:ln>
                <a:solidFill>
                  <a:prstClr val="black"/>
                </a:solidFill>
                <a:effectLst/>
                <a:uLnTx/>
                <a:uFillTx/>
                <a:latin typeface="Arial"/>
                <a:cs typeface="Arial"/>
                <a:sym typeface="Calibri"/>
              </a:rPr>
              <a:t>العوامل الممكّنة</a:t>
            </a:r>
          </a:p>
          <a:p>
            <a:pPr marL="171450" marR="0" lvl="0" indent="-171450" algn="r" defTabSz="914400" rtl="1"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ar-001" sz="1200" b="0" i="0" u="none" strike="noStrike" cap="none" normalizeH="0" baseline="0" noProof="0">
                <a:ln>
                  <a:noFill/>
                </a:ln>
                <a:solidFill>
                  <a:srgbClr val="0F0F0F"/>
                </a:solidFill>
                <a:effectLst/>
                <a:uLnTx/>
                <a:uFillTx/>
                <a:latin typeface="Arial"/>
                <a:ea typeface="Calibri"/>
                <a:cs typeface="Arial"/>
              </a:rPr>
              <a:t>رصدت أنظمة </a:t>
            </a:r>
            <a:r>
              <a:rPr kumimoji="0" lang="en-US" sz="1200" b="0" i="0" u="none" strike="noStrike" cap="none" normalizeH="0" baseline="0" noProof="0">
                <a:ln>
                  <a:noFill/>
                </a:ln>
                <a:solidFill>
                  <a:srgbClr val="0F0F0F"/>
                </a:solidFill>
                <a:effectLst/>
                <a:uLnTx/>
                <a:uFillTx/>
                <a:latin typeface="Arial"/>
                <a:ea typeface="Calibri"/>
                <a:cs typeface="Arial"/>
              </a:rPr>
              <a:t>EWARS</a:t>
            </a:r>
            <a:r>
              <a:rPr kumimoji="0" lang="ar-001" sz="1200" b="0" i="0" u="none" strike="noStrike" cap="none" normalizeH="0" baseline="0" noProof="0">
                <a:ln>
                  <a:noFill/>
                </a:ln>
                <a:solidFill>
                  <a:srgbClr val="0F0F0F"/>
                </a:solidFill>
                <a:effectLst/>
                <a:uLnTx/>
                <a:uFillTx/>
                <a:latin typeface="Arial"/>
                <a:ea typeface="Calibri"/>
                <a:cs typeface="Arial"/>
              </a:rPr>
              <a:t> وأنظمة </a:t>
            </a:r>
            <a:r>
              <a:rPr kumimoji="0" lang="en-US" sz="1200" b="0" i="0" u="none" strike="noStrike" cap="none" normalizeH="0" baseline="0" noProof="0">
                <a:ln>
                  <a:noFill/>
                </a:ln>
                <a:solidFill>
                  <a:srgbClr val="0F0F0F"/>
                </a:solidFill>
                <a:effectLst/>
                <a:uLnTx/>
                <a:uFillTx/>
                <a:latin typeface="Arial"/>
                <a:ea typeface="Calibri"/>
                <a:cs typeface="Arial"/>
              </a:rPr>
              <a:t>IDSR</a:t>
            </a:r>
            <a:r>
              <a:rPr kumimoji="0" lang="ar-001" sz="1200" b="0" i="0" u="none" strike="noStrike" cap="none" normalizeH="0" baseline="0" noProof="0">
                <a:ln>
                  <a:noFill/>
                </a:ln>
                <a:solidFill>
                  <a:srgbClr val="0F0F0F"/>
                </a:solidFill>
                <a:effectLst/>
                <a:uLnTx/>
                <a:uFillTx/>
                <a:latin typeface="Arial"/>
                <a:ea typeface="Calibri"/>
                <a:cs typeface="Arial"/>
              </a:rPr>
              <a:t> التنبيه على الفور</a:t>
            </a:r>
          </a:p>
          <a:p>
            <a:pPr marL="171450" marR="0" lvl="0" indent="-171450" algn="r" defTabSz="914400" rtl="1"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ar-001" sz="1200" b="0" i="0" u="none" strike="noStrike" cap="none" normalizeH="0" baseline="0" noProof="0">
                <a:ln>
                  <a:noFill/>
                </a:ln>
                <a:solidFill>
                  <a:srgbClr val="0F0F0F"/>
                </a:solidFill>
                <a:effectLst/>
                <a:uLnTx/>
                <a:uFillTx/>
                <a:latin typeface="Arial"/>
                <a:ea typeface="Calibri"/>
                <a:cs typeface="Arial"/>
              </a:rPr>
              <a:t>تم تدريب المسؤول عن التنسيق الإقليمي للمراقبة الوطنية على غاية 7-1-7</a:t>
            </a:r>
          </a:p>
        </p:txBody>
      </p:sp>
      <p:sp>
        <p:nvSpPr>
          <p:cNvPr id="16" name="Rounded Rectangle 54">
            <a:extLst>
              <a:ext uri="{FF2B5EF4-FFF2-40B4-BE49-F238E27FC236}">
                <a16:creationId xmlns:a16="http://schemas.microsoft.com/office/drawing/2014/main" id="{BECB6101-18E5-37E0-F88A-17C6307B1686}"/>
              </a:ext>
            </a:extLst>
          </p:cNvPr>
          <p:cNvSpPr/>
          <p:nvPr/>
        </p:nvSpPr>
        <p:spPr>
          <a:xfrm flipH="1">
            <a:off x="503054" y="2744982"/>
            <a:ext cx="3396423"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srgbClr val="0F0F0F"/>
                </a:solidFill>
                <a:effectLst/>
                <a:uLnTx/>
                <a:uFillTx/>
                <a:latin typeface="Arial"/>
                <a:cs typeface="Arial"/>
                <a:sym typeface="Calibri"/>
              </a:rPr>
              <a:t>العوائق</a:t>
            </a:r>
          </a:p>
          <a:p>
            <a:pPr marL="171450" marR="0" lvl="0" indent="-171450" algn="r" defTabSz="914400" rtl="1"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ar-001" sz="1200" b="0" i="0" u="none" strike="noStrike" cap="none" normalizeH="0" baseline="0" noProof="0" dirty="0">
                <a:ln>
                  <a:noFill/>
                </a:ln>
                <a:solidFill>
                  <a:srgbClr val="0F0F0F"/>
                </a:solidFill>
                <a:effectLst/>
                <a:uLnTx/>
                <a:uFillTx/>
                <a:latin typeface="Arial"/>
                <a:ea typeface="Calibri"/>
                <a:cs typeface="Arial"/>
              </a:rPr>
              <a:t>علماء الحياة البرية/علماء الحشرات غير مشاركين في الفريق الوطني للاستجابة السريعة</a:t>
            </a:r>
          </a:p>
          <a:p>
            <a:pPr marL="171450" marR="0" lvl="0" indent="-171450" algn="r" defTabSz="914400" rtl="1"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ar-001" sz="1200" b="0" i="0" u="none" strike="noStrike" cap="none" normalizeH="0" baseline="0" noProof="0" dirty="0">
                <a:ln>
                  <a:noFill/>
                </a:ln>
                <a:solidFill>
                  <a:srgbClr val="0F0F0F"/>
                </a:solidFill>
                <a:effectLst/>
                <a:uLnTx/>
                <a:uFillTx/>
                <a:latin typeface="Arial"/>
                <a:ea typeface="Calibri"/>
                <a:cs typeface="Arial"/>
              </a:rPr>
              <a:t>لا يوجد لقاح للحمى الصفراء</a:t>
            </a:r>
          </a:p>
          <a:p>
            <a:pPr marL="171450" marR="0" lvl="0" indent="-171450" algn="r" defTabSz="914400" rtl="1" eaLnBrk="1" fontAlgn="auto" latinLnBrk="0" hangingPunct="1">
              <a:lnSpc>
                <a:spcPct val="115000"/>
              </a:lnSpc>
              <a:spcBef>
                <a:spcPts val="0"/>
              </a:spcBef>
              <a:spcAft>
                <a:spcPts val="100"/>
              </a:spcAft>
              <a:buClrTx/>
              <a:buSzTx/>
              <a:buFont typeface="Arial" panose="020B0604020202020204" pitchFamily="34" charset="0"/>
              <a:buChar char="•"/>
              <a:tabLst/>
              <a:defRPr/>
            </a:pPr>
            <a:r>
              <a:rPr lang="ar-SA" sz="1200" dirty="0">
                <a:effectLst/>
                <a:latin typeface="Aptos" panose="020B0004020202020204" pitchFamily="34" charset="0"/>
                <a:ea typeface="DengXian" panose="02010600030101010101" pitchFamily="2" charset="-122"/>
                <a:cs typeface="Arial" panose="020B0604020202020204" pitchFamily="34" charset="0"/>
              </a:rPr>
              <a:t>مواد</a:t>
            </a:r>
            <a:r>
              <a:rPr lang="en-US" sz="1200" dirty="0">
                <a:effectLst/>
                <a:ea typeface="DengXian" panose="02010600030101010101" pitchFamily="2" charset="-122"/>
                <a:cs typeface="Aptos" panose="020B0004020202020204" pitchFamily="34" charset="0"/>
              </a:rPr>
              <a:t> </a:t>
            </a:r>
            <a:r>
              <a:rPr lang="en-US" sz="1200" dirty="0">
                <a:effectLst/>
                <a:latin typeface="Aptos" panose="020B0004020202020204" pitchFamily="34" charset="0"/>
                <a:ea typeface="DengXian" panose="02010600030101010101" pitchFamily="2" charset="-122"/>
                <a:cs typeface="Arial" panose="020B0604020202020204" pitchFamily="34" charset="0"/>
              </a:rPr>
              <a:t>IEC</a:t>
            </a:r>
            <a:r>
              <a:rPr lang="en-IN" sz="1200" dirty="0">
                <a:effectLst/>
                <a:latin typeface="Aptos" panose="020B0004020202020204" pitchFamily="34" charset="0"/>
                <a:ea typeface="DengXian" panose="02010600030101010101" pitchFamily="2" charset="-122"/>
                <a:cs typeface="Arial" panose="020B0604020202020204" pitchFamily="34" charset="0"/>
              </a:rPr>
              <a:t>/</a:t>
            </a:r>
            <a:r>
              <a:rPr lang="ar-SA" sz="1200" dirty="0">
                <a:effectLst/>
                <a:latin typeface="Aptos" panose="020B0004020202020204" pitchFamily="34" charset="0"/>
                <a:ea typeface="DengXian" panose="02010600030101010101" pitchFamily="2" charset="-122"/>
                <a:cs typeface="Arial" panose="020B0604020202020204" pitchFamily="34" charset="0"/>
              </a:rPr>
              <a:t>أنشطة</a:t>
            </a:r>
            <a:r>
              <a:rPr lang="en-US" sz="1200" dirty="0">
                <a:effectLst/>
                <a:ea typeface="DengXian" panose="02010600030101010101" pitchFamily="2" charset="-122"/>
                <a:cs typeface="Aptos" panose="020B0004020202020204" pitchFamily="34" charset="0"/>
              </a:rPr>
              <a:t> </a:t>
            </a:r>
            <a:r>
              <a:rPr lang="en-US" sz="1200" dirty="0">
                <a:effectLst/>
                <a:latin typeface="Aptos" panose="020B0004020202020204" pitchFamily="34" charset="0"/>
                <a:ea typeface="DengXian" panose="02010600030101010101" pitchFamily="2" charset="-122"/>
                <a:cs typeface="Arial" panose="020B0604020202020204" pitchFamily="34" charset="0"/>
              </a:rPr>
              <a:t>RCCE </a:t>
            </a:r>
            <a:r>
              <a:rPr lang="ar-SA" sz="1200" dirty="0">
                <a:effectLst/>
                <a:latin typeface="Aptos" panose="020B0004020202020204" pitchFamily="34" charset="0"/>
                <a:ea typeface="DengXian" panose="02010600030101010101" pitchFamily="2" charset="-122"/>
                <a:cs typeface="Arial" panose="020B0604020202020204" pitchFamily="34" charset="0"/>
              </a:rPr>
              <a:t>تأخرت قليلاً؛ والتحليل الوبائي لم يُنجز بالكامل</a:t>
            </a:r>
            <a:r>
              <a:rPr lang="en-IN" sz="1200" dirty="0">
                <a:effectLst/>
                <a:latin typeface="Aptos" panose="020B0004020202020204" pitchFamily="34" charset="0"/>
                <a:ea typeface="DengXian" panose="02010600030101010101" pitchFamily="2" charset="-122"/>
                <a:cs typeface="Arial" panose="020B0604020202020204" pitchFamily="34" charset="0"/>
              </a:rPr>
              <a:t>.</a:t>
            </a:r>
            <a:endParaRPr kumimoji="0" lang="ar-001" sz="1200" i="0" u="none" strike="noStrike" cap="none" normalizeH="0" baseline="0" noProof="0" dirty="0">
              <a:ln>
                <a:noFill/>
              </a:ln>
              <a:solidFill>
                <a:srgbClr val="0F0F0F"/>
              </a:solidFill>
              <a:effectLst/>
              <a:uLnTx/>
              <a:uFillTx/>
              <a:latin typeface="Arial"/>
              <a:ea typeface="Calibri"/>
              <a:cs typeface="Arial"/>
            </a:endParaRPr>
          </a:p>
          <a:p>
            <a:pPr marL="171450" marR="0" lvl="0" indent="-171450" algn="r" defTabSz="914400" rtl="1"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ar-001" sz="1200" b="0" i="0" u="none" strike="noStrike" cap="none" normalizeH="0" baseline="0" noProof="0" dirty="0">
                <a:ln>
                  <a:noFill/>
                </a:ln>
                <a:solidFill>
                  <a:srgbClr val="0F0F0F"/>
                </a:solidFill>
                <a:effectLst/>
                <a:uLnTx/>
                <a:uFillTx/>
                <a:latin typeface="Arial"/>
                <a:cs typeface="Arial"/>
              </a:rPr>
              <a:t>قلة شركاء الاستجابة في الميدان.</a:t>
            </a:r>
          </a:p>
          <a:p>
            <a:pPr>
              <a:lnSpc>
                <a:spcPct val="115000"/>
              </a:lnSpc>
              <a:spcAft>
                <a:spcPts val="100"/>
              </a:spcAft>
              <a:defRPr/>
            </a:pPr>
            <a:endParaRPr lang="en-US" sz="1200" b="1" kern="0" dirty="0">
              <a:solidFill>
                <a:prstClr val="black"/>
              </a:solidFill>
              <a:latin typeface="Arial"/>
              <a:cs typeface="Arial"/>
              <a:sym typeface="Calibri"/>
            </a:endParaRPr>
          </a:p>
          <a:p>
            <a:pPr marL="0" marR="0" lvl="0" indent="0" algn="r" defTabSz="914400">
              <a:lnSpc>
                <a:spcPct val="114999"/>
              </a:lnSpc>
              <a:spcBef>
                <a:spcPts val="0"/>
              </a:spcBef>
              <a:spcAft>
                <a:spcPts val="100"/>
              </a:spcAft>
              <a:buClrTx/>
              <a:buSzTx/>
              <a:buFontTx/>
              <a:buNone/>
              <a:tabLst/>
              <a:defRPr/>
            </a:pPr>
            <a:r>
              <a:rPr kumimoji="0" lang="ar-001" sz="1200" b="1" i="0" u="none" strike="noStrike" cap="none" normalizeH="0" baseline="0" noProof="0" dirty="0">
                <a:ln>
                  <a:noFill/>
                </a:ln>
                <a:solidFill>
                  <a:prstClr val="black"/>
                </a:solidFill>
                <a:effectLst/>
                <a:uLnTx/>
                <a:uFillTx/>
                <a:latin typeface="Arial"/>
                <a:cs typeface="Arial"/>
                <a:sym typeface="Calibri"/>
              </a:rPr>
              <a:t> العوامل الممكّنة</a:t>
            </a:r>
          </a:p>
          <a:p>
            <a:pPr marL="171450" marR="0" lvl="0" indent="-171450" algn="r" defTabSz="914400" rtl="1"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ar-001" sz="1200" b="0" i="0" u="none" strike="noStrike" cap="none" normalizeH="0" baseline="0" noProof="0" dirty="0">
                <a:ln>
                  <a:noFill/>
                </a:ln>
                <a:solidFill>
                  <a:srgbClr val="0F0F0F"/>
                </a:solidFill>
                <a:effectLst/>
                <a:uLnTx/>
                <a:uFillTx/>
                <a:latin typeface="Arial"/>
                <a:ea typeface="Calibri"/>
                <a:cs typeface="Arial"/>
              </a:rPr>
              <a:t>تم نشر فريق الاستجابة السريعة الوطني</a:t>
            </a:r>
          </a:p>
        </p:txBody>
      </p:sp>
    </p:spTree>
    <p:extLst>
      <p:ext uri="{BB962C8B-B14F-4D97-AF65-F5344CB8AC3E}">
        <p14:creationId xmlns:p14="http://schemas.microsoft.com/office/powerpoint/2010/main" val="228106597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C6265-6CF4-DDC6-E5B2-9975471AACC3}"/>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10D28B7E-F0BA-A76C-0813-DCE21000C5E8}"/>
              </a:ext>
            </a:extLst>
          </p:cNvPr>
          <p:cNvSpPr/>
          <p:nvPr/>
        </p:nvSpPr>
        <p:spPr>
          <a:xfrm>
            <a:off x="566238" y="1148387"/>
            <a:ext cx="6799817" cy="35057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B434D4E6-AB74-A756-1CB9-F1A5D6E49CFF}"/>
              </a:ext>
            </a:extLst>
          </p:cNvPr>
          <p:cNvSpPr>
            <a:spLocks noGrp="1"/>
          </p:cNvSpPr>
          <p:nvPr>
            <p:ph type="body" sz="half" idx="10"/>
          </p:nvPr>
        </p:nvSpPr>
        <p:spPr>
          <a:xfrm>
            <a:off x="673026" y="594724"/>
            <a:ext cx="6884221" cy="400639"/>
          </a:xfrm>
        </p:spPr>
        <p:txBody>
          <a:bodyPr/>
          <a:lstStyle/>
          <a:p>
            <a:r>
              <a:rPr lang="ar-001" sz="2200" dirty="0">
                <a:cs typeface="Arial" panose="020B0604020202020204" pitchFamily="34" charset="0"/>
              </a:rPr>
              <a:t> الاستخدام التجريبي بأثر رجعي وفي الوقت الفعلي</a:t>
            </a:r>
          </a:p>
        </p:txBody>
      </p:sp>
      <p:sp>
        <p:nvSpPr>
          <p:cNvPr id="10" name="Content Placeholder 2">
            <a:extLst>
              <a:ext uri="{FF2B5EF4-FFF2-40B4-BE49-F238E27FC236}">
                <a16:creationId xmlns:a16="http://schemas.microsoft.com/office/drawing/2014/main" id="{FEB12F7D-6E8C-3563-1C66-84BD672256AD}"/>
              </a:ext>
            </a:extLst>
          </p:cNvPr>
          <p:cNvSpPr txBox="1">
            <a:spLocks/>
          </p:cNvSpPr>
          <p:nvPr/>
        </p:nvSpPr>
        <p:spPr>
          <a:xfrm>
            <a:off x="673025" y="2951449"/>
            <a:ext cx="6574172" cy="1591163"/>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394D56"/>
                </a:solidFill>
                <a:effectLst/>
                <a:uLnTx/>
                <a:uFillTx/>
                <a:latin typeface="Arial" panose="020B0604020202020204" pitchFamily="34" charset="0"/>
                <a:ea typeface="+mn-ea"/>
                <a:cs typeface="Arial" panose="020B0604020202020204" pitchFamily="34" charset="0"/>
              </a:rPr>
              <a:t>التطبيق في الوقت الفعلي في أثناء تفشي المرض المستمر</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394D56"/>
                </a:solidFill>
                <a:effectLst/>
                <a:uLnTx/>
                <a:uFillTx/>
                <a:latin typeface="Arial" panose="020B0604020202020204" pitchFamily="34" charset="0"/>
                <a:ea typeface="+mn-ea"/>
                <a:cs typeface="Arial" panose="020B0604020202020204" pitchFamily="34" charset="0"/>
              </a:rPr>
              <a:t>عرض النتائج على </a:t>
            </a:r>
            <a:r>
              <a:rPr kumimoji="0" lang="ar-001" sz="2000" b="0" i="0" u="none" strike="noStrike" cap="none" normalizeH="0" baseline="0" noProof="0" dirty="0">
                <a:ln>
                  <a:noFill/>
                </a:ln>
                <a:solidFill>
                  <a:srgbClr val="394D56"/>
                </a:solidFill>
                <a:effectLst/>
                <a:uLnTx/>
                <a:uFillTx/>
                <a:latin typeface="Arial" panose="020B0604020202020204" pitchFamily="34" charset="0"/>
                <a:ea typeface="Calibri" panose="020F0502020204030204" pitchFamily="34" charset="0"/>
                <a:cs typeface="Arial" panose="020B0604020202020204" pitchFamily="34" charset="0"/>
              </a:rPr>
              <a:t>مجموعة واسعة من أصحاب المصلحة</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ar-SA" sz="2000" dirty="0">
                <a:effectLst/>
                <a:latin typeface="Aptos" panose="020B0004020202020204" pitchFamily="34" charset="0"/>
                <a:ea typeface="DengXian" panose="02010600030101010101" pitchFamily="2" charset="-122"/>
                <a:cs typeface="Arial" panose="020B0604020202020204" pitchFamily="34" charset="0"/>
              </a:rPr>
              <a:t>اتفاق أصحاب المصلحة على إجراءات</a:t>
            </a:r>
            <a:r>
              <a:rPr lang="ar-SA" sz="2000" dirty="0">
                <a:effectLst/>
                <a:ea typeface="DengXian" panose="02010600030101010101" pitchFamily="2" charset="-122"/>
                <a:cs typeface="Aptos" panose="020B0004020202020204" pitchFamily="34" charset="0"/>
              </a:rPr>
              <a:t> </a:t>
            </a:r>
            <a:r>
              <a:rPr lang="ar-SA" sz="2000" dirty="0">
                <a:effectLst/>
                <a:latin typeface="Aptos" panose="020B0004020202020204" pitchFamily="34" charset="0"/>
                <a:ea typeface="DengXian" panose="02010600030101010101" pitchFamily="2" charset="-122"/>
                <a:cs typeface="Arial" panose="020B0604020202020204" pitchFamily="34" charset="0"/>
              </a:rPr>
              <a:t>لمعالجة العوائق واستخدام 7-1-7 للأحداث الصحية العامة المستقبلية</a:t>
            </a:r>
            <a:r>
              <a:rPr lang="en-IN" sz="2000" dirty="0">
                <a:effectLst/>
                <a:latin typeface="Aptos" panose="020B0004020202020204" pitchFamily="34" charset="0"/>
                <a:ea typeface="DengXian" panose="02010600030101010101" pitchFamily="2" charset="-122"/>
                <a:cs typeface="Arial" panose="020B0604020202020204" pitchFamily="34" charset="0"/>
              </a:rPr>
              <a:t>.</a:t>
            </a:r>
            <a:endParaRPr kumimoji="0" lang="ar-001" sz="2000" i="0" u="none" strike="noStrike" cap="none" normalizeH="0" baseline="0" noProof="0" dirty="0">
              <a:ln>
                <a:noFill/>
              </a:ln>
              <a:solidFill>
                <a:srgbClr val="394D56"/>
              </a:solidFill>
              <a:effectLst/>
              <a:uLnTx/>
              <a:uFillTx/>
              <a:latin typeface="Arial" panose="020B0604020202020204" pitchFamily="34" charset="0"/>
              <a:ea typeface="+mn-ea"/>
              <a:cs typeface="Arial" panose="020B0604020202020204" pitchFamily="34" charset="0"/>
              <a:sym typeface="Wingdings" pitchFamily="2" charset="2"/>
            </a:endParaRPr>
          </a:p>
        </p:txBody>
      </p:sp>
      <p:sp>
        <p:nvSpPr>
          <p:cNvPr id="11" name="Text Placeholder 4">
            <a:extLst>
              <a:ext uri="{FF2B5EF4-FFF2-40B4-BE49-F238E27FC236}">
                <a16:creationId xmlns:a16="http://schemas.microsoft.com/office/drawing/2014/main" id="{E85E524C-2E1D-A22E-803F-6CF03F9ADC71}"/>
              </a:ext>
            </a:extLst>
          </p:cNvPr>
          <p:cNvSpPr txBox="1">
            <a:spLocks/>
          </p:cNvSpPr>
          <p:nvPr/>
        </p:nvSpPr>
        <p:spPr>
          <a:xfrm>
            <a:off x="4186518" y="1527702"/>
            <a:ext cx="3060679" cy="1108471"/>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b="1" i="0" u="none" strike="noStrike" cap="none" normalizeH="0" baseline="0" noProof="0" dirty="0">
                <a:ln>
                  <a:noFill/>
                </a:ln>
                <a:solidFill>
                  <a:schemeClr val="tx1"/>
                </a:solidFill>
                <a:effectLst/>
                <a:uLnTx/>
                <a:uFillTx/>
                <a:latin typeface="Arial"/>
                <a:cs typeface="Arial"/>
              </a:rPr>
              <a:t>استعراض الإجراءات المبكرة لمكافحة تفشي الحمى الصفراء في جنوب السودان</a:t>
            </a:r>
          </a:p>
        </p:txBody>
      </p:sp>
      <p:pic>
        <p:nvPicPr>
          <p:cNvPr id="3" name="Picture 2">
            <a:extLst>
              <a:ext uri="{FF2B5EF4-FFF2-40B4-BE49-F238E27FC236}">
                <a16:creationId xmlns:a16="http://schemas.microsoft.com/office/drawing/2014/main" id="{2BF0DC6C-932E-1146-F7D3-AFE85E00957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74866" y="1303106"/>
            <a:ext cx="2550245" cy="1434513"/>
          </a:xfrm>
          <a:prstGeom prst="rect">
            <a:avLst/>
          </a:prstGeom>
          <a:ln w="12700">
            <a:solidFill>
              <a:schemeClr val="tx2"/>
            </a:solidFill>
          </a:ln>
        </p:spPr>
      </p:pic>
      <p:sp>
        <p:nvSpPr>
          <p:cNvPr id="4" name="Rectangle 3">
            <a:extLst>
              <a:ext uri="{FF2B5EF4-FFF2-40B4-BE49-F238E27FC236}">
                <a16:creationId xmlns:a16="http://schemas.microsoft.com/office/drawing/2014/main" id="{F719B236-5738-974B-D0AE-C9205C2EA394}"/>
              </a:ext>
            </a:extLst>
          </p:cNvPr>
          <p:cNvSpPr/>
          <p:nvPr/>
        </p:nvSpPr>
        <p:spPr>
          <a:xfrm>
            <a:off x="679060" y="3326296"/>
            <a:ext cx="6574172" cy="1113182"/>
          </a:xfrm>
          <a:prstGeom prst="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3" name="Graphic 12">
            <a:extLst>
              <a:ext uri="{FF2B5EF4-FFF2-40B4-BE49-F238E27FC236}">
                <a16:creationId xmlns:a16="http://schemas.microsoft.com/office/drawing/2014/main" id="{E50736A8-6419-0B16-6416-7649C231DC1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543261" y="1880680"/>
            <a:ext cx="915144" cy="917622"/>
          </a:xfrm>
          <a:prstGeom prst="rect">
            <a:avLst/>
          </a:prstGeom>
        </p:spPr>
      </p:pic>
      <p:sp>
        <p:nvSpPr>
          <p:cNvPr id="15" name="Title 1">
            <a:extLst>
              <a:ext uri="{FF2B5EF4-FFF2-40B4-BE49-F238E27FC236}">
                <a16:creationId xmlns:a16="http://schemas.microsoft.com/office/drawing/2014/main" id="{0957EAAE-F89B-4020-82F1-489514191846}"/>
              </a:ext>
            </a:extLst>
          </p:cNvPr>
          <p:cNvSpPr>
            <a:spLocks noGrp="1"/>
          </p:cNvSpPr>
          <p:nvPr>
            <p:ph type="title"/>
          </p:nvPr>
        </p:nvSpPr>
        <p:spPr>
          <a:xfrm>
            <a:off x="8267609" y="1363373"/>
            <a:ext cx="3467083" cy="2282808"/>
          </a:xfrm>
        </p:spPr>
        <p:txBody>
          <a:bodyPr/>
          <a:lstStyle/>
          <a:p>
            <a:pPr algn="ctr"/>
            <a:r>
              <a:rPr lang="ar-001" dirty="0"/>
              <a:t>الاستخدام التجريبي</a:t>
            </a:r>
          </a:p>
        </p:txBody>
      </p:sp>
    </p:spTree>
    <p:extLst>
      <p:ext uri="{BB962C8B-B14F-4D97-AF65-F5344CB8AC3E}">
        <p14:creationId xmlns:p14="http://schemas.microsoft.com/office/powerpoint/2010/main" val="239874088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C34E5-4649-AFB3-43D1-484ABC1E074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C79585C-03D0-ABD0-AE7B-BF34F8672C38}"/>
              </a:ext>
            </a:extLst>
          </p:cNvPr>
          <p:cNvSpPr>
            <a:spLocks noGrp="1"/>
          </p:cNvSpPr>
          <p:nvPr>
            <p:ph type="title"/>
          </p:nvPr>
        </p:nvSpPr>
        <p:spPr>
          <a:xfrm>
            <a:off x="424273" y="350089"/>
            <a:ext cx="11319491" cy="1087808"/>
          </a:xfrm>
        </p:spPr>
        <p:txBody>
          <a:bodyPr/>
          <a:lstStyle/>
          <a:p>
            <a:pPr marR="0" lvl="0" rtl="0">
              <a:lnSpc>
                <a:spcPct val="115000"/>
              </a:lnSpc>
              <a:spcBef>
                <a:spcPts val="0"/>
              </a:spcBef>
              <a:spcAft>
                <a:spcPts val="800"/>
              </a:spcAft>
              <a:tabLst>
                <a:tab pos="457200" algn="l"/>
              </a:tabLst>
            </a:pPr>
            <a:r>
              <a:rPr lang="ar-SA" b="1" kern="100" dirty="0">
                <a:effectLst/>
                <a:latin typeface="Aptos" panose="020B0004020202020204" pitchFamily="34" charset="0"/>
                <a:ea typeface="DengXian" panose="02010600030101010101" pitchFamily="2" charset="-122"/>
                <a:cs typeface="Arial" panose="020B0604020202020204" pitchFamily="34" charset="0"/>
              </a:rPr>
              <a:t>يمكن اعتماد 7-1-7 بشكل منهجي ومرن</a:t>
            </a:r>
            <a:br>
              <a:rPr lang="en-IN" kern="100" dirty="0">
                <a:effectLst/>
                <a:latin typeface="Aptos" panose="020B0004020202020204" pitchFamily="34" charset="0"/>
                <a:ea typeface="DengXian" panose="02010600030101010101" pitchFamily="2" charset="-122"/>
                <a:cs typeface="Times New Roman" panose="02020603050405020304" pitchFamily="18" charset="0"/>
              </a:rPr>
            </a:br>
            <a:r>
              <a:rPr lang="en-IN" kern="100" dirty="0">
                <a:effectLst/>
                <a:latin typeface="Aptos" panose="020B0004020202020204" pitchFamily="34" charset="0"/>
                <a:ea typeface="DengXian" panose="02010600030101010101" pitchFamily="2" charset="-122"/>
                <a:cs typeface="Arial" panose="020B0604020202020204" pitchFamily="34" charset="0"/>
              </a:rPr>
              <a:t> </a:t>
            </a:r>
          </a:p>
        </p:txBody>
      </p:sp>
      <p:grpSp>
        <p:nvGrpSpPr>
          <p:cNvPr id="2" name="Group 1">
            <a:extLst>
              <a:ext uri="{FF2B5EF4-FFF2-40B4-BE49-F238E27FC236}">
                <a16:creationId xmlns:a16="http://schemas.microsoft.com/office/drawing/2014/main" id="{C0428681-9082-7A9D-FB23-BBF3D65D40F4}"/>
              </a:ext>
            </a:extLst>
          </p:cNvPr>
          <p:cNvGrpSpPr/>
          <p:nvPr/>
        </p:nvGrpSpPr>
        <p:grpSpPr>
          <a:xfrm flipH="1">
            <a:off x="1500581" y="1485116"/>
            <a:ext cx="9373607" cy="4525629"/>
            <a:chOff x="1516013" y="1485116"/>
            <a:chExt cx="9373607" cy="4525629"/>
          </a:xfrm>
        </p:grpSpPr>
        <p:sp>
          <p:nvSpPr>
            <p:cNvPr id="17" name="Title 1">
              <a:extLst>
                <a:ext uri="{FF2B5EF4-FFF2-40B4-BE49-F238E27FC236}">
                  <a16:creationId xmlns:a16="http://schemas.microsoft.com/office/drawing/2014/main" id="{3A5ADE24-486D-7356-57D2-90BC3CB45178}"/>
                </a:ext>
              </a:extLst>
            </p:cNvPr>
            <p:cNvSpPr txBox="1">
              <a:spLocks/>
            </p:cNvSpPr>
            <p:nvPr/>
          </p:nvSpPr>
          <p:spPr>
            <a:xfrm>
              <a:off x="1528404" y="2726850"/>
              <a:ext cx="2368564" cy="1288886"/>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dirty="0">
                  <a:solidFill>
                    <a:srgbClr val="000000"/>
                  </a:solidFill>
                  <a:latin typeface="Arial"/>
                  <a:cs typeface="Arial"/>
                </a:rPr>
                <a:t>إدراج غاية 7-1-7 في نظام الصحة العامة</a:t>
              </a:r>
              <a:endParaRPr lang="en-IN" sz="2000" dirty="0">
                <a:solidFill>
                  <a:srgbClr val="000000"/>
                </a:solidFill>
                <a:latin typeface="Arial"/>
                <a:cs typeface="Arial"/>
              </a:endParaRPr>
            </a:p>
            <a:p>
              <a:pPr algn="ctr">
                <a:defRPr/>
              </a:pPr>
              <a:r>
                <a:rPr lang="en-IN" sz="2000" dirty="0">
                  <a:solidFill>
                    <a:srgbClr val="000000"/>
                  </a:solidFill>
                  <a:latin typeface="Arial"/>
                  <a:cs typeface="Arial"/>
                </a:rPr>
                <a:t> </a:t>
              </a:r>
            </a:p>
          </p:txBody>
        </p:sp>
        <p:sp>
          <p:nvSpPr>
            <p:cNvPr id="21" name="Title 1">
              <a:extLst>
                <a:ext uri="{FF2B5EF4-FFF2-40B4-BE49-F238E27FC236}">
                  <a16:creationId xmlns:a16="http://schemas.microsoft.com/office/drawing/2014/main" id="{266B941D-9058-AF81-1FAC-232F823B8CDA}"/>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i="0" u="none" strike="noStrike" cap="none" normalizeH="0" baseline="0" noProof="0">
                  <a:ln>
                    <a:noFill/>
                  </a:ln>
                  <a:solidFill>
                    <a:srgbClr val="000000"/>
                  </a:solidFill>
                  <a:effectLst/>
                  <a:uLnTx/>
                  <a:uFillTx/>
                  <a:latin typeface="Arial"/>
                  <a:cs typeface="Arial"/>
                </a:rPr>
                <a:t>تحديد أصحاب المصلحة والنظم القائمة</a:t>
              </a:r>
            </a:p>
          </p:txBody>
        </p:sp>
        <p:sp>
          <p:nvSpPr>
            <p:cNvPr id="23" name="Title 1">
              <a:extLst>
                <a:ext uri="{FF2B5EF4-FFF2-40B4-BE49-F238E27FC236}">
                  <a16:creationId xmlns:a16="http://schemas.microsoft.com/office/drawing/2014/main" id="{31A726B8-E43E-F0C2-8199-D59D33F19AD1}"/>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i="0" u="none" strike="noStrike" cap="none" normalizeH="0" baseline="0" noProof="0">
                  <a:ln>
                    <a:noFill/>
                  </a:ln>
                  <a:solidFill>
                    <a:srgbClr val="000000"/>
                  </a:solidFill>
                  <a:effectLst/>
                  <a:uLnTx/>
                  <a:uFillTx/>
                  <a:latin typeface="Arial"/>
                  <a:cs typeface="Arial"/>
                </a:rPr>
                <a:t>إشراك أصحاب المصلحة</a:t>
              </a:r>
            </a:p>
          </p:txBody>
        </p:sp>
        <p:sp>
          <p:nvSpPr>
            <p:cNvPr id="25" name="Title 1">
              <a:extLst>
                <a:ext uri="{FF2B5EF4-FFF2-40B4-BE49-F238E27FC236}">
                  <a16:creationId xmlns:a16="http://schemas.microsoft.com/office/drawing/2014/main" id="{7EC41275-EA99-2399-001F-4C89646FA8A9}"/>
                </a:ext>
              </a:extLst>
            </p:cNvPr>
            <p:cNvSpPr txBox="1">
              <a:spLocks/>
            </p:cNvSpPr>
            <p:nvPr/>
          </p:nvSpPr>
          <p:spPr>
            <a:xfrm>
              <a:off x="5173614" y="5104354"/>
              <a:ext cx="1989550" cy="676125"/>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i="0" u="none" strike="noStrike" cap="none" normalizeH="0" baseline="0" noProof="0" dirty="0">
                  <a:ln>
                    <a:noFill/>
                  </a:ln>
                  <a:solidFill>
                    <a:srgbClr val="000000"/>
                  </a:solidFill>
                  <a:effectLst/>
                  <a:uLnTx/>
                  <a:uFillTx/>
                  <a:latin typeface="Arial"/>
                  <a:cs typeface="Arial"/>
                </a:rPr>
                <a:t>تدريب الموظفين</a:t>
              </a:r>
            </a:p>
          </p:txBody>
        </p:sp>
        <p:sp>
          <p:nvSpPr>
            <p:cNvPr id="27" name="Title 1">
              <a:extLst>
                <a:ext uri="{FF2B5EF4-FFF2-40B4-BE49-F238E27FC236}">
                  <a16:creationId xmlns:a16="http://schemas.microsoft.com/office/drawing/2014/main" id="{4B833133-F644-4B4B-2B2B-E775DF10DF4E}"/>
                </a:ext>
              </a:extLst>
            </p:cNvPr>
            <p:cNvSpPr txBox="1">
              <a:spLocks/>
            </p:cNvSpPr>
            <p:nvPr/>
          </p:nvSpPr>
          <p:spPr>
            <a:xfrm>
              <a:off x="1516013" y="5151753"/>
              <a:ext cx="2380956"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dirty="0">
                  <a:solidFill>
                    <a:srgbClr val="000000"/>
                  </a:solidFill>
                  <a:latin typeface="Arial"/>
                  <a:cs typeface="Arial"/>
                </a:rPr>
                <a:t>دمج غاية 7-1-7 في مسارات العمل</a:t>
              </a:r>
              <a:endParaRPr lang="en-IN" sz="2000" dirty="0">
                <a:solidFill>
                  <a:srgbClr val="000000"/>
                </a:solidFill>
                <a:latin typeface="Arial"/>
                <a:cs typeface="Arial"/>
              </a:endParaRPr>
            </a:p>
            <a:p>
              <a:pPr algn="ctr">
                <a:defRPr/>
              </a:pPr>
              <a:r>
                <a:rPr lang="en-IN" sz="2000" dirty="0">
                  <a:solidFill>
                    <a:srgbClr val="000000"/>
                  </a:solidFill>
                  <a:latin typeface="Arial"/>
                  <a:cs typeface="Arial"/>
                </a:rPr>
                <a:t> </a:t>
              </a:r>
            </a:p>
          </p:txBody>
        </p:sp>
        <p:sp>
          <p:nvSpPr>
            <p:cNvPr id="29" name="Title 1">
              <a:extLst>
                <a:ext uri="{FF2B5EF4-FFF2-40B4-BE49-F238E27FC236}">
                  <a16:creationId xmlns:a16="http://schemas.microsoft.com/office/drawing/2014/main" id="{CD2FBF4B-C3C2-C333-07EA-AE3010B7BCB7}"/>
                </a:ext>
              </a:extLst>
            </p:cNvPr>
            <p:cNvSpPr txBox="1">
              <a:spLocks/>
            </p:cNvSpPr>
            <p:nvPr/>
          </p:nvSpPr>
          <p:spPr>
            <a:xfrm>
              <a:off x="8642955" y="5151754"/>
              <a:ext cx="1952764"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001" sz="2000" dirty="0">
                  <a:solidFill>
                    <a:srgbClr val="000000"/>
                  </a:solidFill>
                  <a:latin typeface="Arial"/>
                  <a:cs typeface="Arial"/>
                </a:rPr>
                <a:t>الاستخدام التجريبي</a:t>
              </a:r>
            </a:p>
          </p:txBody>
        </p:sp>
        <p:pic>
          <p:nvPicPr>
            <p:cNvPr id="31" name="Graphic 30">
              <a:extLst>
                <a:ext uri="{FF2B5EF4-FFF2-40B4-BE49-F238E27FC236}">
                  <a16:creationId xmlns:a16="http://schemas.microsoft.com/office/drawing/2014/main" id="{EF2BAC10-D338-1479-A52C-EE607AC93A3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12E1C79A-7BD4-A9F2-15A3-7770014A1FE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33EF3A03-1916-63E1-FC9D-94A2A3AF7D9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32317C38-0E8B-B4F3-BA85-6B1F5CF5BF0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948C5EDC-77FE-240F-FD97-09F8A2FBA23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flipH="1">
              <a:off x="5590326" y="3887899"/>
              <a:ext cx="1097280" cy="1097280"/>
            </a:xfrm>
            <a:prstGeom prst="rect">
              <a:avLst/>
            </a:prstGeom>
          </p:spPr>
        </p:pic>
        <p:pic>
          <p:nvPicPr>
            <p:cNvPr id="41" name="Graphic 40">
              <a:extLst>
                <a:ext uri="{FF2B5EF4-FFF2-40B4-BE49-F238E27FC236}">
                  <a16:creationId xmlns:a16="http://schemas.microsoft.com/office/drawing/2014/main" id="{A40D4E8B-3BB5-F096-ED0F-15A7A94312F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grpSp>
    </p:spTree>
    <p:extLst>
      <p:ext uri="{BB962C8B-B14F-4D97-AF65-F5344CB8AC3E}">
        <p14:creationId xmlns:p14="http://schemas.microsoft.com/office/powerpoint/2010/main" val="197690953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19330-A850-002B-B4D1-A7822AA474C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82F049-3FF1-8BBA-B85E-B4AB09A40EA7}"/>
              </a:ext>
            </a:extLst>
          </p:cNvPr>
          <p:cNvSpPr>
            <a:spLocks noGrp="1"/>
          </p:cNvSpPr>
          <p:nvPr>
            <p:ph idx="1"/>
          </p:nvPr>
        </p:nvSpPr>
        <p:spPr>
          <a:xfrm>
            <a:off x="716947" y="1363549"/>
            <a:ext cx="10289345" cy="4810075"/>
          </a:xfrm>
        </p:spPr>
        <p:txBody>
          <a:bodyPr vert="horz" lIns="91440" tIns="45720" rIns="91440" bIns="45720" rtlCol="0" anchor="t">
            <a:noAutofit/>
          </a:bodyPr>
          <a:lstStyle/>
          <a:p>
            <a:pPr marL="0" indent="0">
              <a:buNone/>
            </a:pPr>
            <a:r>
              <a:rPr lang="ar-001" b="1" dirty="0">
                <a:solidFill>
                  <a:schemeClr val="tx2"/>
                </a:solidFill>
                <a:latin typeface="Arial"/>
                <a:cs typeface="Arial"/>
              </a:rPr>
              <a:t>ينبغي أن يقوم الفريق الفني المسؤول عن الاعتماد والاستخدام بما يلي:</a:t>
            </a:r>
          </a:p>
          <a:p>
            <a:pPr marL="0" indent="0">
              <a:buNone/>
            </a:pPr>
            <a:endParaRPr lang="en-US" sz="600" b="1" dirty="0">
              <a:solidFill>
                <a:schemeClr val="tx2"/>
              </a:solidFill>
              <a:cs typeface="Arial"/>
            </a:endParaRPr>
          </a:p>
          <a:p>
            <a:pPr marL="457200" indent="-457200">
              <a:buFont typeface="+mj-lt"/>
              <a:buAutoNum type="arabicPeriod"/>
            </a:pPr>
            <a:r>
              <a:rPr lang="ar-001" dirty="0">
                <a:latin typeface="Arial"/>
                <a:cs typeface="Arial"/>
              </a:rPr>
              <a:t>وضع خطة عمل. وتشمل:</a:t>
            </a:r>
          </a:p>
          <a:p>
            <a:pPr lvl="1">
              <a:lnSpc>
                <a:spcPct val="100000"/>
              </a:lnSpc>
            </a:pPr>
            <a:r>
              <a:rPr lang="ar-001" dirty="0">
                <a:latin typeface="Arial"/>
                <a:cs typeface="Arial"/>
              </a:rPr>
              <a:t>أدوار ومسؤوليات أصحاب المصلحة</a:t>
            </a:r>
          </a:p>
          <a:p>
            <a:pPr lvl="1">
              <a:lnSpc>
                <a:spcPct val="100000"/>
              </a:lnSpc>
            </a:pPr>
            <a:r>
              <a:rPr lang="ar-001" dirty="0">
                <a:latin typeface="Arial"/>
                <a:cs typeface="Arial"/>
              </a:rPr>
              <a:t>الأنشطة والعمليات الرئيسية المطلوبة مع الجداول الزمنية</a:t>
            </a:r>
          </a:p>
          <a:p>
            <a:pPr lvl="1">
              <a:lnSpc>
                <a:spcPct val="100000"/>
              </a:lnSpc>
            </a:pPr>
            <a:r>
              <a:rPr lang="ar-001" dirty="0">
                <a:latin typeface="Arial"/>
                <a:cs typeface="Arial"/>
              </a:rPr>
              <a:t>آليات الرصد والتقييم </a:t>
            </a:r>
          </a:p>
          <a:p>
            <a:pPr lvl="1">
              <a:lnSpc>
                <a:spcPct val="100000"/>
              </a:lnSpc>
            </a:pPr>
            <a:r>
              <a:rPr lang="ar-001" dirty="0">
                <a:latin typeface="Arial"/>
                <a:cs typeface="Arial"/>
              </a:rPr>
              <a:t>آليات التمويل المقترحة لدعم تحسين الأداء</a:t>
            </a:r>
          </a:p>
          <a:p>
            <a:pPr marL="457200" indent="-457200">
              <a:lnSpc>
                <a:spcPct val="150000"/>
              </a:lnSpc>
              <a:buFont typeface="+mj-lt"/>
              <a:buAutoNum type="arabicPeriod"/>
            </a:pPr>
            <a:r>
              <a:rPr lang="ar-SA" dirty="0"/>
              <a:t>نشر خطة العمل على نطاق واسع للحصول على التعليقات والملاحظات</a:t>
            </a:r>
            <a:r>
              <a:rPr lang="en-IN" dirty="0"/>
              <a:t>.</a:t>
            </a:r>
            <a:endParaRPr lang="ar-001" dirty="0">
              <a:latin typeface="Arial"/>
              <a:cs typeface="Arial"/>
            </a:endParaRPr>
          </a:p>
          <a:p>
            <a:pPr marL="457200" indent="-457200">
              <a:lnSpc>
                <a:spcPct val="150000"/>
              </a:lnSpc>
              <a:buFont typeface="+mj-lt"/>
              <a:buAutoNum type="arabicPeriod"/>
            </a:pPr>
            <a:r>
              <a:rPr lang="ar-001" dirty="0">
                <a:latin typeface="Arial"/>
                <a:cs typeface="Arial"/>
              </a:rPr>
              <a:t>وضع اللمسات الأخيرة على خطة العمل بناءً على الملاحظات</a:t>
            </a:r>
          </a:p>
          <a:p>
            <a:pPr marL="457200" indent="-457200">
              <a:lnSpc>
                <a:spcPct val="150000"/>
              </a:lnSpc>
              <a:buFont typeface="+mj-lt"/>
              <a:buAutoNum type="arabicPeriod"/>
            </a:pPr>
            <a:r>
              <a:rPr lang="ar-001" dirty="0">
                <a:latin typeface="Arial"/>
                <a:cs typeface="Arial"/>
              </a:rPr>
              <a:t>تنظيم فعالية إطلاق رسمية أو اجتماع رفيع المستوى</a:t>
            </a:r>
          </a:p>
          <a:p>
            <a:endParaRPr lang="en-US" dirty="0"/>
          </a:p>
        </p:txBody>
      </p:sp>
      <p:sp>
        <p:nvSpPr>
          <p:cNvPr id="5" name="Title 1">
            <a:extLst>
              <a:ext uri="{FF2B5EF4-FFF2-40B4-BE49-F238E27FC236}">
                <a16:creationId xmlns:a16="http://schemas.microsoft.com/office/drawing/2014/main" id="{51FF024B-91AF-2E6E-E39F-C1A51223FC39}"/>
              </a:ext>
            </a:extLst>
          </p:cNvPr>
          <p:cNvSpPr>
            <a:spLocks noGrp="1"/>
          </p:cNvSpPr>
          <p:nvPr>
            <p:ph type="title"/>
          </p:nvPr>
        </p:nvSpPr>
        <p:spPr>
          <a:xfrm>
            <a:off x="367853" y="365126"/>
            <a:ext cx="10987535" cy="1001762"/>
          </a:xfrm>
        </p:spPr>
        <p:txBody>
          <a:bodyPr>
            <a:normAutofit/>
          </a:bodyPr>
          <a:lstStyle/>
          <a:p>
            <a:r>
              <a:rPr lang="ar-001" dirty="0">
                <a:latin typeface="Arial"/>
                <a:cs typeface="Arial"/>
              </a:rPr>
              <a:t>خطة عمل اعتماد غاية 7-1-7</a:t>
            </a:r>
          </a:p>
        </p:txBody>
      </p:sp>
    </p:spTree>
    <p:extLst>
      <p:ext uri="{BB962C8B-B14F-4D97-AF65-F5344CB8AC3E}">
        <p14:creationId xmlns:p14="http://schemas.microsoft.com/office/powerpoint/2010/main" val="180779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EB8BD-4E73-79E1-7377-48372D4E0A4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58CB410-9BBC-AFAA-C787-C7D9E5090890}"/>
              </a:ext>
            </a:extLst>
          </p:cNvPr>
          <p:cNvSpPr>
            <a:spLocks noGrp="1"/>
          </p:cNvSpPr>
          <p:nvPr>
            <p:ph type="body" sz="half" idx="10"/>
          </p:nvPr>
        </p:nvSpPr>
        <p:spPr>
          <a:xfrm>
            <a:off x="1077069" y="2270287"/>
            <a:ext cx="6128622" cy="2310323"/>
          </a:xfrm>
        </p:spPr>
        <p:txBody>
          <a:bodyPr vert="horz" lIns="91440" tIns="45720" rIns="91440" bIns="45720" rtlCol="0" anchor="t">
            <a:noAutofit/>
          </a:bodyPr>
          <a:lstStyle/>
          <a:p>
            <a:pPr marL="0" marR="0">
              <a:lnSpc>
                <a:spcPct val="115000"/>
              </a:lnSpc>
              <a:spcBef>
                <a:spcPts val="0"/>
              </a:spcBef>
              <a:spcAft>
                <a:spcPts val="800"/>
              </a:spcAft>
            </a:pPr>
            <a:r>
              <a:rPr lang="ar-SA" sz="4000" b="1" kern="100" dirty="0">
                <a:effectLst/>
                <a:latin typeface="Aptos" panose="020B0004020202020204" pitchFamily="34" charset="0"/>
                <a:ea typeface="DengXian" panose="02010600030101010101" pitchFamily="2" charset="-122"/>
                <a:cs typeface="Arial" panose="020B0604020202020204" pitchFamily="34" charset="0"/>
              </a:rPr>
              <a:t>كيف يمكن أن تكون الاستراتيجيات مفيدة لإطلاق 7-1-7 بشكل فعال في مكان عملك؟</a:t>
            </a:r>
            <a:endParaRPr lang="en-IN" sz="4000" kern="100" dirty="0">
              <a:effectLst/>
              <a:latin typeface="Aptos" panose="020B0004020202020204" pitchFamily="34" charset="0"/>
              <a:ea typeface="DengXian" panose="02010600030101010101" pitchFamily="2" charset="-122"/>
              <a:cs typeface="Arial" panose="020B0604020202020204" pitchFamily="34" charset="0"/>
            </a:endParaRPr>
          </a:p>
          <a:p>
            <a:pPr marL="0" marR="0">
              <a:lnSpc>
                <a:spcPct val="115000"/>
              </a:lnSpc>
              <a:spcBef>
                <a:spcPts val="0"/>
              </a:spcBef>
              <a:spcAft>
                <a:spcPts val="800"/>
              </a:spcAft>
            </a:pPr>
            <a:r>
              <a:rPr lang="en-IN" sz="4000" kern="100" dirty="0">
                <a:effectLst/>
                <a:latin typeface="Aptos" panose="020B0004020202020204" pitchFamily="34" charset="0"/>
                <a:ea typeface="DengXian" panose="02010600030101010101" pitchFamily="2" charset="-122"/>
                <a:cs typeface="Arial" panose="020B0604020202020204" pitchFamily="34" charset="0"/>
              </a:rPr>
              <a:t> </a:t>
            </a:r>
          </a:p>
        </p:txBody>
      </p:sp>
      <p:pic>
        <p:nvPicPr>
          <p:cNvPr id="4" name="Graphic 9">
            <a:extLst>
              <a:ext uri="{FF2B5EF4-FFF2-40B4-BE49-F238E27FC236}">
                <a16:creationId xmlns:a16="http://schemas.microsoft.com/office/drawing/2014/main" id="{4A42AE40-2B36-A057-C338-3DF55737E34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46933" y="2232208"/>
            <a:ext cx="928659" cy="917898"/>
          </a:xfrm>
          <a:prstGeom prst="rect">
            <a:avLst/>
          </a:prstGeom>
        </p:spPr>
      </p:pic>
      <p:sp>
        <p:nvSpPr>
          <p:cNvPr id="8" name="Title 1">
            <a:extLst>
              <a:ext uri="{FF2B5EF4-FFF2-40B4-BE49-F238E27FC236}">
                <a16:creationId xmlns:a16="http://schemas.microsoft.com/office/drawing/2014/main" id="{321C0760-5DAC-E21A-540E-28D0EE95F6FA}"/>
              </a:ext>
            </a:extLst>
          </p:cNvPr>
          <p:cNvSpPr txBox="1">
            <a:spLocks/>
          </p:cNvSpPr>
          <p:nvPr/>
        </p:nvSpPr>
        <p:spPr>
          <a:xfrm>
            <a:off x="8350101" y="1548808"/>
            <a:ext cx="3467083" cy="2282808"/>
          </a:xfrm>
          <a:prstGeom prst="rect">
            <a:avLst/>
          </a:prstGeom>
        </p:spPr>
        <p:txBody>
          <a:bodyPr vert="horz" lIns="91440" tIns="45720" rIns="91440" bIns="45720" rtlCol="0" anchor="b">
            <a:noAutofit/>
          </a:bodyPr>
          <a:lstStyle>
            <a:defPPr>
              <a:defRPr lang="en-US"/>
            </a:defPPr>
            <a:lvl1pPr marL="0"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001">
                <a:latin typeface="Arial"/>
                <a:cs typeface="Arial"/>
              </a:rPr>
              <a:t>مناقشة</a:t>
            </a:r>
          </a:p>
        </p:txBody>
      </p:sp>
    </p:spTree>
    <p:extLst>
      <p:ext uri="{BB962C8B-B14F-4D97-AF65-F5344CB8AC3E}">
        <p14:creationId xmlns:p14="http://schemas.microsoft.com/office/powerpoint/2010/main" val="179487710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D47EB-3A0A-DA0B-F871-447BF0E31C6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9E5AAE-7FAC-9838-FB63-BBE9C5041277}"/>
              </a:ext>
            </a:extLst>
          </p:cNvPr>
          <p:cNvSpPr>
            <a:spLocks noGrp="1"/>
          </p:cNvSpPr>
          <p:nvPr>
            <p:ph sz="half" idx="1"/>
          </p:nvPr>
        </p:nvSpPr>
        <p:spPr>
          <a:xfrm>
            <a:off x="6112109" y="2262174"/>
            <a:ext cx="5181600" cy="4351338"/>
          </a:xfrm>
        </p:spPr>
        <p:txBody>
          <a:bodyPr vert="horz" lIns="91440" tIns="45720" rIns="91440" bIns="45720" rtlCol="0" anchor="t">
            <a:noAutofit/>
          </a:bodyPr>
          <a:lstStyle/>
          <a:p>
            <a:pPr marL="0" indent="0">
              <a:lnSpc>
                <a:spcPct val="100000"/>
              </a:lnSpc>
              <a:buNone/>
            </a:pPr>
            <a:r>
              <a:rPr lang="ar-001" dirty="0">
                <a:solidFill>
                  <a:schemeClr val="accent1"/>
                </a:solidFill>
                <a:latin typeface="Arial"/>
                <a:cs typeface="Arial"/>
              </a:rPr>
              <a:t> الكوادر الأساسية في السنة الأولى</a:t>
            </a:r>
          </a:p>
          <a:p>
            <a:pPr>
              <a:lnSpc>
                <a:spcPct val="100000"/>
              </a:lnSpc>
            </a:pPr>
            <a:r>
              <a:rPr lang="ar-SA" sz="2000" dirty="0"/>
              <a:t>تخصيص</a:t>
            </a:r>
            <a:r>
              <a:rPr lang="en-IN" sz="2000" dirty="0"/>
              <a:t> 0.5 </a:t>
            </a:r>
            <a:r>
              <a:rPr lang="ar-SA" sz="2000" dirty="0"/>
              <a:t>إلى 1.0 موظف بدوام كامل لأنشطة الاعتماد. تشمل الأنشطة الرئيسية ما يلي</a:t>
            </a:r>
            <a:r>
              <a:rPr lang="en-IN" sz="2000" dirty="0"/>
              <a:t>:</a:t>
            </a:r>
            <a:endParaRPr lang="ar-001" sz="2000" dirty="0">
              <a:latin typeface="Arial"/>
              <a:cs typeface="Arial"/>
            </a:endParaRPr>
          </a:p>
          <a:p>
            <a:pPr lvl="1">
              <a:lnSpc>
                <a:spcPct val="100000"/>
              </a:lnSpc>
            </a:pPr>
            <a:r>
              <a:rPr lang="ar-001" sz="1800" dirty="0">
                <a:latin typeface="Arial"/>
                <a:cs typeface="Arial"/>
              </a:rPr>
              <a:t>التنسيق</a:t>
            </a:r>
          </a:p>
          <a:p>
            <a:pPr lvl="1">
              <a:lnSpc>
                <a:spcPct val="100000"/>
              </a:lnSpc>
            </a:pPr>
            <a:r>
              <a:rPr lang="ar-001" sz="1800" b="1" dirty="0">
                <a:latin typeface="Arial"/>
                <a:cs typeface="Arial"/>
              </a:rPr>
              <a:t>إشراك مختلف أصحاب المصلحة</a:t>
            </a:r>
          </a:p>
          <a:p>
            <a:pPr lvl="1">
              <a:lnSpc>
                <a:spcPct val="100000"/>
              </a:lnSpc>
            </a:pPr>
            <a:r>
              <a:rPr lang="ar-001" sz="1800" dirty="0">
                <a:latin typeface="Arial"/>
                <a:cs typeface="Arial"/>
              </a:rPr>
              <a:t>خبير فني للإجابة على الأسئلة/تقديم الدعم</a:t>
            </a:r>
          </a:p>
          <a:p>
            <a:pPr lvl="1">
              <a:lnSpc>
                <a:spcPct val="100000"/>
              </a:lnSpc>
            </a:pPr>
            <a:r>
              <a:rPr lang="ar-001" sz="1800" dirty="0">
                <a:latin typeface="Arial"/>
                <a:cs typeface="Arial"/>
              </a:rPr>
              <a:t>حدث إطلاق رسمي أو تواصل على مستوى عالٍ</a:t>
            </a:r>
          </a:p>
          <a:p>
            <a:pPr lvl="1">
              <a:lnSpc>
                <a:spcPct val="100000"/>
              </a:lnSpc>
            </a:pPr>
            <a:r>
              <a:rPr lang="ar-001" sz="1800" dirty="0">
                <a:latin typeface="Arial"/>
                <a:cs typeface="Arial"/>
              </a:rPr>
              <a:t>الدمج في مسار العمل</a:t>
            </a:r>
          </a:p>
          <a:p>
            <a:pPr lvl="1">
              <a:lnSpc>
                <a:spcPct val="100000"/>
              </a:lnSpc>
            </a:pPr>
            <a:r>
              <a:rPr lang="ar-001" sz="1800" dirty="0">
                <a:latin typeface="Arial"/>
                <a:cs typeface="Arial"/>
              </a:rPr>
              <a:t>الأنشطة الأولية لاستخدام 7-1-7</a:t>
            </a:r>
          </a:p>
          <a:p>
            <a:pPr lvl="1">
              <a:lnSpc>
                <a:spcPct val="100000"/>
              </a:lnSpc>
            </a:pPr>
            <a:endParaRPr lang="en-US" sz="1800" dirty="0"/>
          </a:p>
          <a:p>
            <a:pPr>
              <a:lnSpc>
                <a:spcPct val="100000"/>
              </a:lnSpc>
            </a:pPr>
            <a:r>
              <a:rPr lang="ar-001" sz="2000" dirty="0">
                <a:latin typeface="Arial"/>
                <a:cs typeface="Arial"/>
              </a:rPr>
              <a:t>قد يكون من المفيد أيضًا وجود مدير للمشروع</a:t>
            </a:r>
          </a:p>
          <a:p>
            <a:pPr lvl="1">
              <a:lnSpc>
                <a:spcPct val="100000"/>
              </a:lnSpc>
            </a:pPr>
            <a:endParaRPr lang="en-US" sz="1800" dirty="0"/>
          </a:p>
        </p:txBody>
      </p:sp>
      <p:sp>
        <p:nvSpPr>
          <p:cNvPr id="5" name="Title 1">
            <a:extLst>
              <a:ext uri="{FF2B5EF4-FFF2-40B4-BE49-F238E27FC236}">
                <a16:creationId xmlns:a16="http://schemas.microsoft.com/office/drawing/2014/main" id="{15083FA2-A5B7-33E9-4210-54DE69441577}"/>
              </a:ext>
            </a:extLst>
          </p:cNvPr>
          <p:cNvSpPr>
            <a:spLocks noGrp="1"/>
          </p:cNvSpPr>
          <p:nvPr>
            <p:ph type="title"/>
          </p:nvPr>
        </p:nvSpPr>
        <p:spPr>
          <a:xfrm>
            <a:off x="358697" y="342824"/>
            <a:ext cx="11307888" cy="1087808"/>
          </a:xfrm>
        </p:spPr>
        <p:txBody>
          <a:bodyPr/>
          <a:lstStyle/>
          <a:p>
            <a:r>
              <a:rPr lang="ar-001" dirty="0"/>
              <a:t>احتياجات الموارد والموظفين لغاية 7-1-7</a:t>
            </a:r>
          </a:p>
        </p:txBody>
      </p:sp>
      <p:sp>
        <p:nvSpPr>
          <p:cNvPr id="6" name="Text Placeholder 2">
            <a:extLst>
              <a:ext uri="{FF2B5EF4-FFF2-40B4-BE49-F238E27FC236}">
                <a16:creationId xmlns:a16="http://schemas.microsoft.com/office/drawing/2014/main" id="{2544F60D-74CD-5BAA-42C6-D7FA0F904709}"/>
              </a:ext>
            </a:extLst>
          </p:cNvPr>
          <p:cNvSpPr txBox="1">
            <a:spLocks/>
          </p:cNvSpPr>
          <p:nvPr/>
        </p:nvSpPr>
        <p:spPr>
          <a:xfrm>
            <a:off x="525415" y="1272241"/>
            <a:ext cx="10847000" cy="596182"/>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15000"/>
              </a:lnSpc>
              <a:spcBef>
                <a:spcPts val="0"/>
              </a:spcBef>
              <a:spcAft>
                <a:spcPts val="800"/>
              </a:spcAft>
              <a:buNone/>
            </a:pPr>
            <a:r>
              <a:rPr lang="ar-SA" b="1" dirty="0">
                <a:solidFill>
                  <a:srgbClr val="618393"/>
                </a:solidFill>
                <a:latin typeface="Arial"/>
                <a:cs typeface="Arial"/>
              </a:rPr>
              <a:t>الهدف</a:t>
            </a:r>
            <a:r>
              <a:rPr lang="en-IN" b="1" dirty="0">
                <a:solidFill>
                  <a:srgbClr val="618393"/>
                </a:solidFill>
                <a:latin typeface="Arial"/>
                <a:cs typeface="Arial"/>
              </a:rPr>
              <a:t>: </a:t>
            </a:r>
            <a:r>
              <a:rPr lang="ar-SA" b="1" dirty="0">
                <a:solidFill>
                  <a:srgbClr val="618393"/>
                </a:solidFill>
                <a:latin typeface="Arial"/>
                <a:cs typeface="Arial"/>
              </a:rPr>
              <a:t>إشراك أصحاب المصلحة + دمج 7-1-7 في النظم القائمة </a:t>
            </a:r>
            <a:r>
              <a:rPr lang="en-IN" b="1" dirty="0">
                <a:solidFill>
                  <a:srgbClr val="618393"/>
                </a:solidFill>
                <a:latin typeface="Arial"/>
                <a:cs typeface="Arial"/>
              </a:rPr>
              <a:t>+ </a:t>
            </a:r>
            <a:r>
              <a:rPr lang="ar-SA" b="1" dirty="0">
                <a:solidFill>
                  <a:srgbClr val="618393"/>
                </a:solidFill>
                <a:latin typeface="Arial"/>
                <a:cs typeface="Arial"/>
              </a:rPr>
              <a:t>البدء في استخدام 7-1-7</a:t>
            </a:r>
            <a:endParaRPr lang="en-IN" b="1" dirty="0">
              <a:solidFill>
                <a:srgbClr val="618393"/>
              </a:solidFill>
              <a:latin typeface="Arial"/>
              <a:cs typeface="Arial"/>
            </a:endParaRPr>
          </a:p>
        </p:txBody>
      </p:sp>
      <p:sp>
        <p:nvSpPr>
          <p:cNvPr id="2" name="Content Placeholder 2">
            <a:extLst>
              <a:ext uri="{FF2B5EF4-FFF2-40B4-BE49-F238E27FC236}">
                <a16:creationId xmlns:a16="http://schemas.microsoft.com/office/drawing/2014/main" id="{066E19EC-3EA7-CBD2-7179-2B4342F8097B}"/>
              </a:ext>
            </a:extLst>
          </p:cNvPr>
          <p:cNvSpPr txBox="1">
            <a:spLocks/>
          </p:cNvSpPr>
          <p:nvPr/>
        </p:nvSpPr>
        <p:spPr>
          <a:xfrm>
            <a:off x="1193971" y="2262174"/>
            <a:ext cx="4918138" cy="4351338"/>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ar-001" sz="2200" b="0" i="0" u="none" strike="noStrike" cap="none" normalizeH="0" baseline="0" noProof="0" dirty="0">
                <a:ln>
                  <a:noFill/>
                </a:ln>
                <a:solidFill>
                  <a:srgbClr val="3BB041"/>
                </a:solidFill>
                <a:effectLst/>
                <a:uLnTx/>
                <a:uFillTx/>
                <a:latin typeface="Arial" panose="020B0604020202020204" pitchFamily="34" charset="0"/>
                <a:ea typeface="+mn-ea"/>
                <a:cs typeface="+mn-cs"/>
              </a:rPr>
              <a:t>الموارد الأساسية غير المتعلقة بالموظفين للسنة الأولى</a:t>
            </a: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394D56"/>
                </a:solidFill>
                <a:effectLst/>
                <a:uLnTx/>
                <a:uFillTx/>
                <a:latin typeface="Arial" panose="020B0604020202020204" pitchFamily="34" charset="0"/>
                <a:ea typeface="+mn-ea"/>
                <a:cs typeface="+mn-cs"/>
              </a:rPr>
              <a:t>المتمحورة حول إشراك أصحاب المصلحة</a:t>
            </a:r>
          </a:p>
          <a:p>
            <a:pPr marL="685800" marR="0" lvl="1" indent="-228600" algn="r" defTabSz="914400" rtl="1"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94D56"/>
                </a:solidFill>
                <a:effectLst/>
                <a:uLnTx/>
                <a:uFillTx/>
                <a:latin typeface="Arial" panose="020B0604020202020204" pitchFamily="34" charset="0"/>
                <a:ea typeface="+mn-ea"/>
                <a:cs typeface="+mn-cs"/>
              </a:rPr>
              <a:t>مواد التواصل</a:t>
            </a:r>
          </a:p>
          <a:p>
            <a:pPr marL="685800" marR="0" lvl="1" indent="-228600" algn="r" defTabSz="914400" rtl="1"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94D56"/>
                </a:solidFill>
                <a:effectLst/>
                <a:uLnTx/>
                <a:uFillTx/>
                <a:latin typeface="Arial" panose="020B0604020202020204" pitchFamily="34" charset="0"/>
                <a:ea typeface="+mn-ea"/>
                <a:cs typeface="+mn-cs"/>
              </a:rPr>
              <a:t>تكاليف النقل</a:t>
            </a:r>
          </a:p>
          <a:p>
            <a:pPr marL="685800" marR="0" lvl="1" indent="-228600" algn="r" defTabSz="914400" rtl="1"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94D56"/>
                </a:solidFill>
                <a:effectLst/>
                <a:uLnTx/>
                <a:uFillTx/>
                <a:latin typeface="Arial" panose="020B0604020202020204" pitchFamily="34" charset="0"/>
                <a:ea typeface="+mn-ea"/>
                <a:cs typeface="+mn-cs"/>
              </a:rPr>
              <a:t>تكاليف الترجمة</a:t>
            </a:r>
          </a:p>
          <a:p>
            <a:pPr marL="685800" marR="0" lvl="1" indent="-228600" algn="r" defTabSz="914400" rtl="1"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94D56"/>
                </a:solidFill>
                <a:effectLst/>
                <a:uLnTx/>
                <a:uFillTx/>
                <a:latin typeface="Arial" panose="020B0604020202020204" pitchFamily="34" charset="0"/>
                <a:ea typeface="+mn-ea"/>
                <a:cs typeface="+mn-cs"/>
              </a:rPr>
              <a:t>…</a:t>
            </a: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394D56"/>
                </a:solidFill>
                <a:effectLst/>
                <a:uLnTx/>
                <a:uFillTx/>
                <a:latin typeface="Arial" panose="020B0604020202020204" pitchFamily="34" charset="0"/>
                <a:ea typeface="+mn-ea"/>
                <a:cs typeface="+mn-cs"/>
              </a:rPr>
              <a:t>تكاليف التدريب</a:t>
            </a:r>
          </a:p>
          <a:p>
            <a:pPr marL="685800" marR="0" lvl="1" indent="-228600" algn="r" defTabSz="914400" rtl="1"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94D56"/>
                </a:solidFill>
                <a:effectLst/>
                <a:uLnTx/>
                <a:uFillTx/>
                <a:latin typeface="Arial" panose="020B0604020202020204" pitchFamily="34" charset="0"/>
                <a:ea typeface="+mn-ea"/>
                <a:cs typeface="+mn-cs"/>
              </a:rPr>
              <a:t>تقليل التكاليف من خلال "الإضافة" إلى التدريبات والأنشطة القائمة</a:t>
            </a: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394D56"/>
                </a:solidFill>
                <a:effectLst/>
                <a:uLnTx/>
                <a:uFillTx/>
                <a:latin typeface="Arial" panose="020B0604020202020204" pitchFamily="34" charset="0"/>
                <a:ea typeface="+mn-ea"/>
                <a:cs typeface="+mn-cs"/>
              </a:rPr>
              <a:t>الحصول على تمويل لمعالجة بعض العوائق إن أمكن</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0983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3" end="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
                                            <p:txEl>
                                              <p:pRg st="6" end="6"/>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CEE4D7-7972-98C5-39F0-57B4E5273AAF}"/>
              </a:ext>
            </a:extLst>
          </p:cNvPr>
          <p:cNvSpPr>
            <a:spLocks noGrp="1"/>
          </p:cNvSpPr>
          <p:nvPr>
            <p:ph type="body" sz="quarter" idx="13"/>
          </p:nvPr>
        </p:nvSpPr>
        <p:spPr/>
        <p:txBody>
          <a:bodyPr anchor="b"/>
          <a:lstStyle/>
          <a:p>
            <a:r>
              <a:rPr lang="ar-001" dirty="0">
                <a:latin typeface="Arial"/>
                <a:cs typeface="Arial"/>
              </a:rPr>
              <a:t>الخطوات الرئيسية لاستخدام غاية 7-1-7</a:t>
            </a:r>
          </a:p>
        </p:txBody>
      </p:sp>
    </p:spTree>
    <p:extLst>
      <p:ext uri="{BB962C8B-B14F-4D97-AF65-F5344CB8AC3E}">
        <p14:creationId xmlns:p14="http://schemas.microsoft.com/office/powerpoint/2010/main" val="257805813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3E93F-6FF7-1643-7670-E36BE7F18C6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1732C1-52C1-CE5B-4090-9E63EE80F84D}"/>
              </a:ext>
            </a:extLst>
          </p:cNvPr>
          <p:cNvSpPr>
            <a:spLocks noGrp="1"/>
          </p:cNvSpPr>
          <p:nvPr>
            <p:ph sz="half" idx="1"/>
          </p:nvPr>
        </p:nvSpPr>
        <p:spPr>
          <a:xfrm>
            <a:off x="6418729" y="2248391"/>
            <a:ext cx="4385210" cy="4351338"/>
          </a:xfrm>
        </p:spPr>
        <p:txBody>
          <a:bodyPr/>
          <a:lstStyle/>
          <a:p>
            <a:pPr marL="0" indent="0">
              <a:lnSpc>
                <a:spcPct val="100000"/>
              </a:lnSpc>
              <a:buNone/>
            </a:pPr>
            <a:r>
              <a:rPr lang="ar-001" dirty="0">
                <a:solidFill>
                  <a:schemeClr val="accent1"/>
                </a:solidFill>
              </a:rPr>
              <a:t>التوظيف المستمر</a:t>
            </a:r>
          </a:p>
          <a:p>
            <a:pPr>
              <a:lnSpc>
                <a:spcPct val="100000"/>
              </a:lnSpc>
            </a:pPr>
            <a:r>
              <a:rPr lang="ar-SA" sz="2000" dirty="0"/>
              <a:t>قائد الفريق الفني (ليس بدوام كامل</a:t>
            </a:r>
            <a:r>
              <a:rPr lang="en-US" sz="2000" dirty="0"/>
              <a:t>(</a:t>
            </a:r>
            <a:endParaRPr lang="ar-001" sz="2000" dirty="0"/>
          </a:p>
          <a:p>
            <a:pPr>
              <a:lnSpc>
                <a:spcPct val="100000"/>
              </a:lnSpc>
            </a:pPr>
            <a:r>
              <a:rPr lang="ar-001" sz="2000" dirty="0"/>
              <a:t>نسب صغيرة من وقت الموظفين الآخرين</a:t>
            </a:r>
          </a:p>
          <a:p>
            <a:pPr lvl="1">
              <a:lnSpc>
                <a:spcPct val="100000"/>
              </a:lnSpc>
            </a:pPr>
            <a:r>
              <a:rPr lang="ar-001" sz="1800" dirty="0"/>
              <a:t>التحقق من البيانات/توحيدها، والتحليل، وإشراك أصحاب المصلحة، ونشر النتائج</a:t>
            </a:r>
          </a:p>
          <a:p>
            <a:pPr lvl="1">
              <a:lnSpc>
                <a:spcPct val="100000"/>
              </a:lnSpc>
            </a:pPr>
            <a:endParaRPr lang="en-US" sz="1800" dirty="0"/>
          </a:p>
        </p:txBody>
      </p:sp>
      <p:sp>
        <p:nvSpPr>
          <p:cNvPr id="5" name="Title 1">
            <a:extLst>
              <a:ext uri="{FF2B5EF4-FFF2-40B4-BE49-F238E27FC236}">
                <a16:creationId xmlns:a16="http://schemas.microsoft.com/office/drawing/2014/main" id="{DA733F7B-B05C-926E-E244-76C38A353567}"/>
              </a:ext>
            </a:extLst>
          </p:cNvPr>
          <p:cNvSpPr>
            <a:spLocks noGrp="1"/>
          </p:cNvSpPr>
          <p:nvPr>
            <p:ph type="title"/>
          </p:nvPr>
        </p:nvSpPr>
        <p:spPr>
          <a:xfrm>
            <a:off x="358696" y="342824"/>
            <a:ext cx="11008115" cy="1087808"/>
          </a:xfrm>
        </p:spPr>
        <p:txBody>
          <a:bodyPr/>
          <a:lstStyle/>
          <a:p>
            <a:r>
              <a:rPr lang="ar-001" dirty="0"/>
              <a:t>احتياجات الموارد والموظفين لغاية 7-1-7</a:t>
            </a:r>
          </a:p>
        </p:txBody>
      </p:sp>
      <p:sp>
        <p:nvSpPr>
          <p:cNvPr id="2" name="Content Placeholder 2">
            <a:extLst>
              <a:ext uri="{FF2B5EF4-FFF2-40B4-BE49-F238E27FC236}">
                <a16:creationId xmlns:a16="http://schemas.microsoft.com/office/drawing/2014/main" id="{19FEAF42-A306-501D-A6D2-3212EB174B6C}"/>
              </a:ext>
            </a:extLst>
          </p:cNvPr>
          <p:cNvSpPr txBox="1">
            <a:spLocks/>
          </p:cNvSpPr>
          <p:nvPr/>
        </p:nvSpPr>
        <p:spPr>
          <a:xfrm>
            <a:off x="1039907" y="2248391"/>
            <a:ext cx="4912660" cy="4351338"/>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ar-001" sz="2200" b="0" i="0" u="none" strike="noStrike" cap="none" normalizeH="0" baseline="0" noProof="0" dirty="0">
                <a:ln>
                  <a:noFill/>
                </a:ln>
                <a:solidFill>
                  <a:srgbClr val="3BB041"/>
                </a:solidFill>
                <a:effectLst/>
                <a:uLnTx/>
                <a:uFillTx/>
                <a:latin typeface="Arial" panose="020B0604020202020204" pitchFamily="34" charset="0"/>
                <a:ea typeface="+mn-ea"/>
                <a:cs typeface="+mn-cs"/>
              </a:rPr>
              <a:t>الموارد المستمرة</a:t>
            </a:r>
          </a:p>
          <a:p>
            <a:pPr lvl="0">
              <a:lnSpc>
                <a:spcPct val="100000"/>
              </a:lnSpc>
              <a:defRPr/>
            </a:pPr>
            <a:r>
              <a:rPr lang="ar-001" sz="2000" dirty="0"/>
              <a:t>التدريبات</a:t>
            </a:r>
          </a:p>
          <a:p>
            <a:pPr lvl="0">
              <a:lnSpc>
                <a:spcPct val="100000"/>
              </a:lnSpc>
              <a:defRPr/>
            </a:pPr>
            <a:r>
              <a:rPr lang="ar-001" sz="2000" dirty="0"/>
              <a:t>إشراك أصحاب المصلحة</a:t>
            </a:r>
          </a:p>
          <a:p>
            <a:pPr lvl="0">
              <a:lnSpc>
                <a:spcPct val="100000"/>
              </a:lnSpc>
              <a:defRPr/>
            </a:pPr>
            <a:r>
              <a:rPr lang="ar-001" sz="2000" dirty="0"/>
              <a:t>الحصول على تمويل لمعالجة بعض العوائق إن أمكن</a:t>
            </a:r>
          </a:p>
          <a:p>
            <a:pPr lvl="0">
              <a:lnSpc>
                <a:spcPct val="100000"/>
              </a:lnSpc>
              <a:defRPr/>
            </a:pPr>
            <a:r>
              <a:rPr lang="ar-001" sz="2000" dirty="0"/>
              <a:t>تمويلات محتملة للدمج في مسار العمل المتقدم</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17" name="Text Placeholder 2">
            <a:extLst>
              <a:ext uri="{FF2B5EF4-FFF2-40B4-BE49-F238E27FC236}">
                <a16:creationId xmlns:a16="http://schemas.microsoft.com/office/drawing/2014/main" id="{C17D0AD2-4664-1EBB-E93D-83FA17738731}"/>
              </a:ext>
            </a:extLst>
          </p:cNvPr>
          <p:cNvSpPr txBox="1">
            <a:spLocks/>
          </p:cNvSpPr>
          <p:nvPr/>
        </p:nvSpPr>
        <p:spPr>
          <a:xfrm>
            <a:off x="825189" y="1283446"/>
            <a:ext cx="10075894" cy="596182"/>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ar-SA" b="1" dirty="0">
                <a:solidFill>
                  <a:srgbClr val="618393"/>
                </a:solidFill>
                <a:latin typeface="Arial"/>
                <a:cs typeface="Arial"/>
              </a:rPr>
              <a:t>الهدف: إشراك أصحاب المصلحة + دمج نظام 7-1-7 في النظم القائمة</a:t>
            </a:r>
            <a:r>
              <a:rPr lang="en-IN" b="1" dirty="0">
                <a:solidFill>
                  <a:srgbClr val="618393"/>
                </a:solidFill>
                <a:latin typeface="Arial"/>
                <a:cs typeface="Arial"/>
              </a:rPr>
              <a:t> + </a:t>
            </a:r>
            <a:r>
              <a:rPr lang="ar-SA" b="1" dirty="0">
                <a:solidFill>
                  <a:srgbClr val="618393"/>
                </a:solidFill>
                <a:latin typeface="Arial"/>
                <a:cs typeface="Arial"/>
              </a:rPr>
              <a:t>البدء في استخدام 7-1-7</a:t>
            </a:r>
            <a:endParaRPr lang="ar-001" b="1" dirty="0">
              <a:solidFill>
                <a:srgbClr val="618393"/>
              </a:solidFill>
              <a:latin typeface="Arial"/>
              <a:cs typeface="Arial"/>
            </a:endParaRPr>
          </a:p>
        </p:txBody>
      </p:sp>
    </p:spTree>
    <p:extLst>
      <p:ext uri="{BB962C8B-B14F-4D97-AF65-F5344CB8AC3E}">
        <p14:creationId xmlns:p14="http://schemas.microsoft.com/office/powerpoint/2010/main" val="406070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CA609-D19C-04DD-621F-A545A21219FC}"/>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55852C4-AE4F-0550-7D26-5F419F2DC263}"/>
              </a:ext>
            </a:extLst>
          </p:cNvPr>
          <p:cNvSpPr>
            <a:spLocks noGrp="1"/>
          </p:cNvSpPr>
          <p:nvPr>
            <p:ph type="title"/>
          </p:nvPr>
        </p:nvSpPr>
        <p:spPr>
          <a:xfrm>
            <a:off x="358696" y="342824"/>
            <a:ext cx="11376104" cy="1087808"/>
          </a:xfrm>
        </p:spPr>
        <p:txBody>
          <a:bodyPr/>
          <a:lstStyle/>
          <a:p>
            <a:pPr marL="0" marR="0">
              <a:spcAft>
                <a:spcPts val="800"/>
              </a:spcAft>
            </a:pPr>
            <a:r>
              <a:rPr lang="en-IN" dirty="0"/>
              <a:t> 7-1-7 </a:t>
            </a:r>
            <a:r>
              <a:rPr lang="ar-SA" dirty="0"/>
              <a:t>في آليات التمويل العالمية والإقليمية</a:t>
            </a:r>
            <a:endParaRPr lang="en-IN" dirty="0"/>
          </a:p>
        </p:txBody>
      </p:sp>
      <p:sp>
        <p:nvSpPr>
          <p:cNvPr id="6" name="Text Placeholder 2">
            <a:extLst>
              <a:ext uri="{FF2B5EF4-FFF2-40B4-BE49-F238E27FC236}">
                <a16:creationId xmlns:a16="http://schemas.microsoft.com/office/drawing/2014/main" id="{529FD5B5-4D6E-EFFD-790F-E515468D9F35}"/>
              </a:ext>
            </a:extLst>
          </p:cNvPr>
          <p:cNvSpPr txBox="1">
            <a:spLocks/>
          </p:cNvSpPr>
          <p:nvPr/>
        </p:nvSpPr>
        <p:spPr>
          <a:xfrm>
            <a:off x="358697" y="1119841"/>
            <a:ext cx="11474606" cy="621581"/>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C009AD10-35E3-C1B8-7E2F-D570CF35F2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0065" y="1428276"/>
            <a:ext cx="3509009" cy="4426749"/>
          </a:xfrm>
          <a:prstGeom prst="rect">
            <a:avLst/>
          </a:prstGeom>
          <a:ln w="12700">
            <a:solidFill>
              <a:schemeClr val="tx2"/>
            </a:solidFill>
          </a:ln>
        </p:spPr>
      </p:pic>
      <p:sp>
        <p:nvSpPr>
          <p:cNvPr id="16" name="Content Placeholder 2">
            <a:extLst>
              <a:ext uri="{FF2B5EF4-FFF2-40B4-BE49-F238E27FC236}">
                <a16:creationId xmlns:a16="http://schemas.microsoft.com/office/drawing/2014/main" id="{245F288E-77FB-5BFE-0EBF-541F466C5E31}"/>
              </a:ext>
            </a:extLst>
          </p:cNvPr>
          <p:cNvSpPr>
            <a:spLocks noGrp="1"/>
          </p:cNvSpPr>
          <p:nvPr>
            <p:ph idx="1"/>
          </p:nvPr>
        </p:nvSpPr>
        <p:spPr>
          <a:xfrm>
            <a:off x="4742329" y="1430632"/>
            <a:ext cx="6866965" cy="4775858"/>
          </a:xfrm>
        </p:spPr>
        <p:txBody>
          <a:bodyPr/>
          <a:lstStyle/>
          <a:p>
            <a:r>
              <a:rPr lang="ar-SA" dirty="0"/>
              <a:t>لقد دمجت العديد من الجهات المانحة الكبيرة وآليات التمويل غاية 7-1-7، بما في ذلك</a:t>
            </a:r>
            <a:r>
              <a:rPr lang="en-IN" dirty="0"/>
              <a:t>:</a:t>
            </a:r>
            <a:endParaRPr lang="ar-001" dirty="0"/>
          </a:p>
          <a:p>
            <a:pPr lvl="1"/>
            <a:r>
              <a:rPr lang="ar-001" dirty="0"/>
              <a:t>صندوق مكافحة الجوائح، الصندوق العالمي، نهج البرنامج متعدد المراحل للبنك الدولي</a:t>
            </a:r>
          </a:p>
          <a:p>
            <a:endParaRPr lang="en-US" i="1" dirty="0">
              <a:cs typeface="Arial" panose="020B0604020202020204" pitchFamily="34" charset="0"/>
            </a:endParaRPr>
          </a:p>
          <a:p>
            <a:r>
              <a:rPr lang="ar-SA" dirty="0"/>
              <a:t>يقدم الملخص الصادر عن تحالف 7-1-7 بعنوان </a:t>
            </a:r>
            <a:r>
              <a:rPr lang="en-IN" i="1" dirty="0"/>
              <a:t>"</a:t>
            </a:r>
            <a:r>
              <a:rPr lang="ar-SA" i="1" dirty="0"/>
              <a:t>استخدام غاية 7-1-7 كجزء من آليات تمويل الأمن الصحي العالمي</a:t>
            </a:r>
            <a:r>
              <a:rPr lang="en-IN" i="1" dirty="0"/>
              <a:t>"</a:t>
            </a:r>
            <a:r>
              <a:rPr lang="en-IN" dirty="0"/>
              <a:t> </a:t>
            </a:r>
            <a:r>
              <a:rPr lang="ar-SA" dirty="0"/>
              <a:t>ما يلي</a:t>
            </a:r>
            <a:r>
              <a:rPr lang="en-IN" dirty="0"/>
              <a:t>:</a:t>
            </a:r>
            <a:endParaRPr lang="ar-001" dirty="0"/>
          </a:p>
          <a:p>
            <a:pPr lvl="1"/>
            <a:r>
              <a:rPr lang="ar-SA" dirty="0"/>
              <a:t>توجيها عملية بشأن دمج غاية 7-1-7 في المقترحات</a:t>
            </a:r>
            <a:endParaRPr lang="ar-001" dirty="0"/>
          </a:p>
          <a:p>
            <a:pPr lvl="1"/>
            <a:r>
              <a:rPr lang="ar-001" dirty="0"/>
              <a:t>تقديرات التكلفة</a:t>
            </a:r>
          </a:p>
          <a:p>
            <a:pPr lvl="1"/>
            <a:r>
              <a:rPr lang="ar-SA" dirty="0"/>
              <a:t>توصيات بشأن استخدام الأموال لاعتماد غاية 7-1-7 واستخدامها</a:t>
            </a:r>
            <a:r>
              <a:rPr lang="en-IN" dirty="0"/>
              <a:t>.</a:t>
            </a:r>
            <a:endParaRPr lang="ar-001" dirty="0"/>
          </a:p>
          <a:p>
            <a:pPr marL="0" indent="0">
              <a:buNone/>
            </a:pPr>
            <a:endParaRPr lang="en-US" dirty="0">
              <a:cs typeface="Arial" panose="020B0604020202020204" pitchFamily="34" charset="0"/>
            </a:endParaRPr>
          </a:p>
          <a:p>
            <a:endParaRPr lang="en-US" dirty="0">
              <a:cs typeface="Arial" panose="020B0604020202020204" pitchFamily="34" charset="0"/>
            </a:endParaRPr>
          </a:p>
        </p:txBody>
      </p:sp>
    </p:spTree>
    <p:extLst>
      <p:ext uri="{BB962C8B-B14F-4D97-AF65-F5344CB8AC3E}">
        <p14:creationId xmlns:p14="http://schemas.microsoft.com/office/powerpoint/2010/main" val="3374770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778617" y="2836897"/>
            <a:ext cx="10526171" cy="2148666"/>
          </a:xfrm>
        </p:spPr>
        <p:txBody>
          <a:bodyPr/>
          <a:lstStyle/>
          <a:p>
            <a:r>
              <a:rPr lang="ar-001" sz="4700" dirty="0">
                <a:latin typeface="Arial"/>
                <a:cs typeface="Arial"/>
              </a:rPr>
              <a:t>مناقشة جماعية صغيرة</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91542" y="3138428"/>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1138972" cy="1001762"/>
          </a:xfrm>
        </p:spPr>
        <p:txBody>
          <a:bodyPr/>
          <a:lstStyle/>
          <a:p>
            <a:pPr marL="0" marR="0">
              <a:spcAft>
                <a:spcPts val="800"/>
              </a:spcAft>
            </a:pPr>
            <a:r>
              <a:rPr lang="ar-SA" dirty="0">
                <a:latin typeface="Arial"/>
                <a:cs typeface="Arial"/>
              </a:rPr>
              <a:t>مناقشة: غاية 7-1-7 في عملكم</a:t>
            </a:r>
            <a:endParaRPr lang="en-IN" dirty="0">
              <a:latin typeface="Arial"/>
              <a:cs typeface="Arial"/>
            </a:endParaRP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11138973" cy="823912"/>
          </a:xfrm>
        </p:spPr>
        <p:txBody>
          <a:bodyPr/>
          <a:lstStyle/>
          <a:p>
            <a:r>
              <a:rPr lang="ar-001" dirty="0">
                <a:latin typeface="Arial"/>
                <a:cs typeface="Arial"/>
              </a:rPr>
              <a:t>مهمة مجموعتكم</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0784313" cy="3115772"/>
          </a:xfrm>
        </p:spPr>
        <p:txBody>
          <a:bodyPr vert="horz" lIns="91440" tIns="45720" rIns="91440" bIns="45720" rtlCol="0" anchor="t">
            <a:noAutofit/>
          </a:bodyPr>
          <a:lstStyle/>
          <a:p>
            <a:r>
              <a:rPr lang="ar-SA" dirty="0">
                <a:effectLst/>
                <a:latin typeface="Aptos" panose="020B0004020202020204" pitchFamily="34" charset="0"/>
                <a:ea typeface="DengXian" panose="02010600030101010101" pitchFamily="2" charset="-122"/>
                <a:cs typeface="Arial" panose="020B0604020202020204" pitchFamily="34" charset="0"/>
              </a:rPr>
              <a:t>هذا</a:t>
            </a:r>
            <a:r>
              <a:rPr lang="ar-SA" dirty="0">
                <a:effectLst/>
                <a:ea typeface="DengXian" panose="02010600030101010101" pitchFamily="2" charset="-122"/>
                <a:cs typeface="Aptos" panose="020B0004020202020204" pitchFamily="34" charset="0"/>
              </a:rPr>
              <a:t> </a:t>
            </a:r>
            <a:r>
              <a:rPr lang="ar-SA" dirty="0">
                <a:effectLst/>
                <a:latin typeface="Aptos" panose="020B0004020202020204" pitchFamily="34" charset="0"/>
                <a:ea typeface="DengXian" panose="02010600030101010101" pitchFamily="2" charset="-122"/>
                <a:cs typeface="Arial" panose="020B0604020202020204" pitchFamily="34" charset="0"/>
              </a:rPr>
              <a:t>هو الوقت المخصص لإجراء</a:t>
            </a:r>
            <a:r>
              <a:rPr lang="ar-SA" dirty="0">
                <a:effectLst/>
                <a:ea typeface="DengXian" panose="02010600030101010101" pitchFamily="2" charset="-122"/>
                <a:cs typeface="Aptos" panose="020B0004020202020204" pitchFamily="34" charset="0"/>
              </a:rPr>
              <a:t> </a:t>
            </a:r>
            <a:r>
              <a:rPr lang="ar-SA" b="1" dirty="0">
                <a:effectLst/>
                <a:latin typeface="Aptos" panose="020B0004020202020204" pitchFamily="34" charset="0"/>
                <a:ea typeface="DengXian" panose="02010600030101010101" pitchFamily="2" charset="-122"/>
                <a:cs typeface="Arial" panose="020B0604020202020204" pitchFamily="34" charset="0"/>
              </a:rPr>
              <a:t>مناقشة</a:t>
            </a:r>
            <a:r>
              <a:rPr lang="ar-SA" b="1" dirty="0">
                <a:effectLst/>
                <a:ea typeface="DengXian" panose="02010600030101010101" pitchFamily="2" charset="-122"/>
                <a:cs typeface="Aptos" panose="020B0004020202020204" pitchFamily="34" charset="0"/>
              </a:rPr>
              <a:t> </a:t>
            </a:r>
            <a:r>
              <a:rPr lang="ar-SA" b="1" dirty="0">
                <a:effectLst/>
                <a:latin typeface="Aptos" panose="020B0004020202020204" pitchFamily="34" charset="0"/>
                <a:ea typeface="DengXian" panose="02010600030101010101" pitchFamily="2" charset="-122"/>
                <a:cs typeface="Arial" panose="020B0604020202020204" pitchFamily="34" charset="0"/>
              </a:rPr>
              <a:t>مفتوحة</a:t>
            </a:r>
            <a:r>
              <a:rPr lang="ar-SA" b="1" dirty="0">
                <a:effectLst/>
                <a:ea typeface="DengXian" panose="02010600030101010101" pitchFamily="2" charset="-122"/>
                <a:cs typeface="Aptos" panose="020B0004020202020204" pitchFamily="34" charset="0"/>
              </a:rPr>
              <a:t> </a:t>
            </a:r>
            <a:r>
              <a:rPr lang="ar-SA" dirty="0">
                <a:effectLst/>
                <a:latin typeface="Aptos" panose="020B0004020202020204" pitchFamily="34" charset="0"/>
                <a:ea typeface="DengXian" panose="02010600030101010101" pitchFamily="2" charset="-122"/>
                <a:cs typeface="Arial" panose="020B0604020202020204" pitchFamily="34" charset="0"/>
              </a:rPr>
              <a:t>بشأن غاية 7-1-7 وكيفية ارتباطها</a:t>
            </a:r>
            <a:r>
              <a:rPr lang="ar-SA" dirty="0">
                <a:effectLst/>
                <a:ea typeface="DengXian" panose="02010600030101010101" pitchFamily="2" charset="-122"/>
                <a:cs typeface="Aptos" panose="020B0004020202020204" pitchFamily="34" charset="0"/>
              </a:rPr>
              <a:t> </a:t>
            </a:r>
            <a:r>
              <a:rPr lang="ar-SA" dirty="0">
                <a:effectLst/>
                <a:latin typeface="Aptos" panose="020B0004020202020204" pitchFamily="34" charset="0"/>
                <a:ea typeface="DengXian" panose="02010600030101010101" pitchFamily="2" charset="-122"/>
                <a:cs typeface="Arial" panose="020B0604020202020204" pitchFamily="34" charset="0"/>
              </a:rPr>
              <a:t>بعملكم</a:t>
            </a:r>
            <a:r>
              <a:rPr lang="en-IN" dirty="0">
                <a:effectLst/>
                <a:latin typeface="Aptos" panose="020B0004020202020204" pitchFamily="34" charset="0"/>
                <a:ea typeface="DengXian" panose="02010600030101010101" pitchFamily="2" charset="-122"/>
                <a:cs typeface="Arial" panose="020B0604020202020204" pitchFamily="34" charset="0"/>
              </a:rPr>
              <a:t>.</a:t>
            </a:r>
            <a:endParaRPr lang="ar-001" dirty="0">
              <a:solidFill>
                <a:schemeClr val="tx1"/>
              </a:solidFill>
              <a:latin typeface="Arial"/>
              <a:cs typeface="Arial"/>
            </a:endParaRPr>
          </a:p>
          <a:p>
            <a:r>
              <a:rPr lang="ar-001" dirty="0">
                <a:solidFill>
                  <a:schemeClr val="tx1"/>
                </a:solidFill>
                <a:latin typeface="Arial"/>
                <a:cs typeface="Arial"/>
              </a:rPr>
              <a:t>قدموا أنفسكم، و</a:t>
            </a:r>
            <a:r>
              <a:rPr lang="ar-001" b="1" dirty="0">
                <a:solidFill>
                  <a:schemeClr val="tx1"/>
                </a:solidFill>
                <a:latin typeface="Arial"/>
                <a:cs typeface="Arial"/>
              </a:rPr>
              <a:t>تناقشوا</a:t>
            </a:r>
            <a:r>
              <a:rPr lang="ar-001" dirty="0">
                <a:solidFill>
                  <a:schemeClr val="tx1"/>
                </a:solidFill>
                <a:latin typeface="Arial"/>
                <a:cs typeface="Arial"/>
              </a:rPr>
              <a:t> في مجموعاتكم بشأن ما يلي:</a:t>
            </a:r>
          </a:p>
          <a:p>
            <a:pPr>
              <a:defRPr/>
            </a:pPr>
            <a:endParaRPr lang="en-US" sz="700" dirty="0">
              <a:solidFill>
                <a:schemeClr val="tx1"/>
              </a:solidFill>
              <a:latin typeface="Arial"/>
              <a:ea typeface="Calibri"/>
              <a:cs typeface="Arial"/>
            </a:endParaRPr>
          </a:p>
          <a:p>
            <a:pPr marL="0" indent="0">
              <a:buNone/>
            </a:pPr>
            <a:r>
              <a:rPr lang="ar-SA" sz="2400" b="1" dirty="0">
                <a:solidFill>
                  <a:schemeClr val="tx2"/>
                </a:solidFill>
                <a:cs typeface="Arial" panose="020B0604020202020204" pitchFamily="34" charset="0"/>
              </a:rPr>
              <a:t>ما بعض الفرص والتحديات التي تتوقعها عند </a:t>
            </a:r>
            <a:r>
              <a:rPr lang="ar-SA" sz="2400" b="1" u="sng" dirty="0">
                <a:solidFill>
                  <a:schemeClr val="tx2"/>
                </a:solidFill>
                <a:cs typeface="Arial" panose="020B0604020202020204" pitchFamily="34" charset="0"/>
              </a:rPr>
              <a:t>اعتماد</a:t>
            </a:r>
            <a:r>
              <a:rPr lang="en-IN" sz="2400" b="1" dirty="0">
                <a:solidFill>
                  <a:schemeClr val="tx2"/>
                </a:solidFill>
                <a:cs typeface="Arial" panose="020B0604020202020204" pitchFamily="34" charset="0"/>
              </a:rPr>
              <a:t> 7-1-7 </a:t>
            </a:r>
            <a:r>
              <a:rPr lang="ar-SA" sz="2400" b="1" dirty="0">
                <a:solidFill>
                  <a:schemeClr val="tx2"/>
                </a:solidFill>
                <a:cs typeface="Arial" panose="020B0604020202020204" pitchFamily="34" charset="0"/>
              </a:rPr>
              <a:t>في مكان عملك؟</a:t>
            </a:r>
            <a:endParaRPr lang="ar-001" sz="2400" b="1" dirty="0">
              <a:solidFill>
                <a:schemeClr val="tx2"/>
              </a:solidFill>
              <a:cs typeface="Arial" panose="020B0604020202020204" pitchFamily="34" charset="0"/>
            </a:endParaRPr>
          </a:p>
          <a:p>
            <a:pPr marL="0" indent="0">
              <a:buNone/>
            </a:pPr>
            <a:endParaRPr lang="en-US" sz="700" dirty="0">
              <a:solidFill>
                <a:schemeClr val="tx2"/>
              </a:solidFill>
              <a:effectLst/>
              <a:cs typeface="Arial" panose="020B0604020202020204" pitchFamily="34" charset="0"/>
            </a:endParaRPr>
          </a:p>
          <a:p>
            <a:pPr marL="0" indent="0">
              <a:buNone/>
            </a:pPr>
            <a:r>
              <a:rPr lang="ar-SA" sz="2400" b="1" dirty="0">
                <a:solidFill>
                  <a:schemeClr val="tx2"/>
                </a:solidFill>
                <a:cs typeface="Arial" panose="020B0604020202020204" pitchFamily="34" charset="0"/>
              </a:rPr>
              <a:t>ما الموارد التي تعتقد أنها ضرورية لاعتماد 7-1-7 واستخدامها في مكان عملك؟</a:t>
            </a:r>
            <a:endParaRPr lang="ar-001" sz="2400" b="1" dirty="0">
              <a:solidFill>
                <a:schemeClr val="tx2"/>
              </a:solidFill>
              <a:cs typeface="Arial" panose="020B0604020202020204" pitchFamily="34" charset="0"/>
            </a:endParaRP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399754" cy="1668023"/>
            <a:chOff x="6645622" y="1044237"/>
            <a:chExt cx="3350883"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689932" y="1212966"/>
              <a:ext cx="3081419" cy="461055"/>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ar-SA" sz="2000" b="1" dirty="0">
                  <a:effectLst/>
                  <a:latin typeface="Aptos" panose="020B0004020202020204" pitchFamily="34" charset="0"/>
                  <a:ea typeface="DengXian" panose="02010600030101010101" pitchFamily="2" charset="-122"/>
                  <a:cs typeface="Arial" panose="020B0604020202020204" pitchFamily="34" charset="0"/>
                </a:rPr>
                <a:t>التوقيت</a:t>
              </a:r>
              <a:r>
                <a:rPr lang="en-IN" sz="2000" b="1" dirty="0">
                  <a:effectLst/>
                  <a:latin typeface="Aptos" panose="020B0004020202020204" pitchFamily="34" charset="0"/>
                  <a:ea typeface="DengXian" panose="02010600030101010101" pitchFamily="2" charset="-122"/>
                  <a:cs typeface="Arial" panose="020B0604020202020204" pitchFamily="34" charset="0"/>
                </a:rPr>
                <a:t>) </a:t>
              </a:r>
              <a:r>
                <a:rPr lang="ar-SA" sz="2000" b="1" dirty="0">
                  <a:effectLst/>
                  <a:latin typeface="Aptos" panose="020B0004020202020204" pitchFamily="34" charset="0"/>
                  <a:ea typeface="DengXian" panose="02010600030101010101" pitchFamily="2" charset="-122"/>
                  <a:cs typeface="Arial" panose="020B0604020202020204" pitchFamily="34" charset="0"/>
                </a:rPr>
                <a:t>إجمالي 30‏‎</a:t>
              </a:r>
              <a:r>
                <a:rPr lang="ar-SA" sz="2000" b="1" dirty="0">
                  <a:effectLst/>
                  <a:ea typeface="DengXian" panose="02010600030101010101" pitchFamily="2" charset="-122"/>
                  <a:cs typeface="Aptos" panose="020B0004020202020204" pitchFamily="34" charset="0"/>
                </a:rPr>
                <a:t> </a:t>
              </a:r>
              <a:r>
                <a:rPr lang="ar-SA" sz="2000" b="1" dirty="0">
                  <a:effectLst/>
                  <a:latin typeface="Aptos" panose="020B0004020202020204" pitchFamily="34" charset="0"/>
                  <a:ea typeface="DengXian" panose="02010600030101010101" pitchFamily="2" charset="-122"/>
                  <a:cs typeface="Arial" panose="020B0604020202020204" pitchFamily="34" charset="0"/>
                </a:rPr>
                <a:t>دقيقة</a:t>
              </a:r>
              <a:r>
                <a:rPr lang="en-IN" sz="2000" b="1" dirty="0">
                  <a:effectLst/>
                  <a:latin typeface="Aptos" panose="020B0004020202020204" pitchFamily="34" charset="0"/>
                  <a:ea typeface="DengXian" panose="02010600030101010101" pitchFamily="2" charset="-122"/>
                  <a:cs typeface="Arial" panose="020B0604020202020204" pitchFamily="34" charset="0"/>
                </a:rPr>
                <a:t>(</a:t>
              </a:r>
              <a:endParaRPr kumimoji="0" lang="ar-001" b="1" i="0" u="none" strike="noStrike" cap="none" normalizeH="0" baseline="0" noProof="0" dirty="0">
                <a:ln>
                  <a:noFill/>
                </a:ln>
                <a:solidFill>
                  <a:srgbClr val="628393"/>
                </a:solidFill>
                <a:effectLst/>
                <a:uLnTx/>
                <a:uFillTx/>
                <a:latin typeface="Arial"/>
                <a:ea typeface="+mn-ea"/>
                <a:cs typeface="Arial"/>
              </a:endParaRP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689932" y="1736659"/>
              <a:ext cx="3081419" cy="789909"/>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IN" sz="1800" dirty="0">
                  <a:latin typeface="Arial"/>
                  <a:cs typeface="Arial"/>
                </a:rPr>
                <a:t> 15-20 </a:t>
              </a:r>
              <a:r>
                <a:rPr lang="ar-SA" sz="1800" dirty="0">
                  <a:latin typeface="Arial"/>
                  <a:cs typeface="Arial"/>
                </a:rPr>
                <a:t>دقيقة: مناقشة في مجموعات صغيرة</a:t>
              </a:r>
              <a:endParaRPr lang="ar-001" sz="1800" dirty="0">
                <a:latin typeface="Arial"/>
                <a:cs typeface="Arial"/>
              </a:endParaRP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IN" sz="1800" dirty="0">
                  <a:effectLst/>
                  <a:latin typeface="Aptos" panose="020B0004020202020204" pitchFamily="34" charset="0"/>
                  <a:ea typeface="DengXian" panose="02010600030101010101" pitchFamily="2" charset="-122"/>
                  <a:cs typeface="Arial" panose="020B0604020202020204" pitchFamily="34" charset="0"/>
                </a:rPr>
                <a:t> 10-15 </a:t>
              </a:r>
              <a:r>
                <a:rPr lang="ar-SA" sz="1800" dirty="0">
                  <a:effectLst/>
                  <a:latin typeface="Aptos" panose="020B0004020202020204" pitchFamily="34" charset="0"/>
                  <a:ea typeface="DengXian" panose="02010600030101010101" pitchFamily="2" charset="-122"/>
                  <a:cs typeface="Arial" panose="020B0604020202020204" pitchFamily="34" charset="0"/>
                </a:rPr>
                <a:t>دقيقة: الإبلاغ بالنتائج في</a:t>
              </a:r>
              <a:r>
                <a:rPr lang="ar-SA" sz="1800"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الجلسة العامة (حوالي دقيقتين لكل مجموعة)</a:t>
              </a:r>
              <a:endParaRPr kumimoji="0" lang="ar-001" sz="1800" i="0" u="none" strike="noStrike" cap="none" normalizeH="0" baseline="0" noProof="0" dirty="0">
                <a:ln>
                  <a:noFill/>
                </a:ln>
                <a:solidFill>
                  <a:srgbClr val="394D56"/>
                </a:solidFill>
                <a:effectLst/>
                <a:uLnTx/>
                <a:uFillTx/>
                <a:latin typeface="Arial"/>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ar-001"/>
              <a:t>خاتمة اليوم</a:t>
            </a:r>
          </a:p>
        </p:txBody>
      </p:sp>
    </p:spTree>
    <p:extLst>
      <p:ext uri="{BB962C8B-B14F-4D97-AF65-F5344CB8AC3E}">
        <p14:creationId xmlns:p14="http://schemas.microsoft.com/office/powerpoint/2010/main" val="316261321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F02D-3F7C-973D-D4F5-A3B9E61CD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F1BFAE-9888-7808-4223-A0F3D3523168}"/>
              </a:ext>
            </a:extLst>
          </p:cNvPr>
          <p:cNvSpPr>
            <a:spLocks noGrp="1"/>
          </p:cNvSpPr>
          <p:nvPr>
            <p:ph type="title"/>
          </p:nvPr>
        </p:nvSpPr>
        <p:spPr/>
        <p:txBody>
          <a:bodyPr/>
          <a:lstStyle/>
          <a:p>
            <a:br>
              <a:rPr lang="ar-001" dirty="0">
                <a:latin typeface="Arial"/>
                <a:cs typeface="Arial"/>
              </a:rPr>
            </a:br>
            <a:r>
              <a:rPr lang="ar-001" dirty="0">
                <a:latin typeface="Arial"/>
                <a:cs typeface="Arial"/>
              </a:rPr>
              <a:t>أهداف التعلم الخاصة بورشة العمل</a:t>
            </a:r>
          </a:p>
        </p:txBody>
      </p:sp>
      <p:sp>
        <p:nvSpPr>
          <p:cNvPr id="4" name="Content Placeholder 3">
            <a:extLst>
              <a:ext uri="{FF2B5EF4-FFF2-40B4-BE49-F238E27FC236}">
                <a16:creationId xmlns:a16="http://schemas.microsoft.com/office/drawing/2014/main" id="{CDD3417A-0507-EC35-BD5A-9F521547761E}"/>
              </a:ext>
            </a:extLst>
          </p:cNvPr>
          <p:cNvSpPr>
            <a:spLocks noGrp="1"/>
          </p:cNvSpPr>
          <p:nvPr>
            <p:ph idx="1"/>
          </p:nvPr>
        </p:nvSpPr>
        <p:spPr>
          <a:xfrm>
            <a:off x="569430" y="1383584"/>
            <a:ext cx="6748816" cy="5469710"/>
          </a:xfrm>
        </p:spPr>
        <p:txBody>
          <a:bodyPr vert="horz" lIns="91440" tIns="45720" rIns="91440" bIns="45720" rtlCol="0" anchor="t">
            <a:noAutofit/>
          </a:bodyPr>
          <a:lstStyle/>
          <a:p>
            <a:pPr marL="342900" indent="-342900">
              <a:lnSpc>
                <a:spcPct val="113999"/>
              </a:lnSpc>
            </a:pPr>
            <a:r>
              <a:rPr lang="ar-SA" sz="1800" b="1" dirty="0">
                <a:effectLst/>
                <a:latin typeface="Aptos" panose="020B0004020202020204" pitchFamily="34" charset="0"/>
                <a:ea typeface="DengXian" panose="02010600030101010101" pitchFamily="2" charset="-122"/>
                <a:cs typeface="Arial" panose="020B0604020202020204" pitchFamily="34" charset="0"/>
              </a:rPr>
              <a:t>فهم</a:t>
            </a:r>
            <a:r>
              <a:rPr lang="ar-SA" sz="1800" b="1" dirty="0">
                <a:effectLst/>
                <a:ea typeface="DengXian" panose="02010600030101010101" pitchFamily="2" charset="-122"/>
                <a:cs typeface="Aptos" panose="020B0004020202020204" pitchFamily="34" charset="0"/>
              </a:rPr>
              <a:t> </a:t>
            </a:r>
            <a:r>
              <a:rPr lang="ar-SA" sz="1800" b="1" dirty="0">
                <a:effectLst/>
                <a:latin typeface="Aptos" panose="020B0004020202020204" pitchFamily="34" charset="0"/>
                <a:ea typeface="DengXian" panose="02010600030101010101" pitchFamily="2" charset="-122"/>
                <a:cs typeface="Arial" panose="020B0604020202020204" pitchFamily="34" charset="0"/>
              </a:rPr>
              <a:t>نهج تحسين الأداء لغاية 7-1-7 واستعراضات الإجراءات المبكرة</a:t>
            </a:r>
            <a:r>
              <a:rPr lang="ar-SA" sz="1800" b="1"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لرصد حالات تفشي الأمراض والإبلاغ</a:t>
            </a:r>
            <a:r>
              <a:rPr lang="ar-SA" sz="1800"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عنها والاستجابة لها</a:t>
            </a:r>
            <a:endParaRPr lang="ar-001" sz="1800" dirty="0">
              <a:latin typeface="Arial"/>
              <a:cs typeface="Arial"/>
            </a:endParaRPr>
          </a:p>
          <a:p>
            <a:pPr marL="342900" indent="-342900">
              <a:lnSpc>
                <a:spcPct val="113999"/>
              </a:lnSpc>
            </a:pPr>
            <a:r>
              <a:rPr lang="ar-SA" sz="1800" dirty="0">
                <a:effectLst/>
                <a:latin typeface="Aptos" panose="020B0004020202020204" pitchFamily="34" charset="0"/>
                <a:ea typeface="DengXian" panose="02010600030101010101" pitchFamily="2" charset="-122"/>
                <a:cs typeface="Arial" panose="020B0604020202020204" pitchFamily="34" charset="0"/>
              </a:rPr>
              <a:t>شرح</a:t>
            </a:r>
            <a:r>
              <a:rPr lang="ar-SA" sz="1800"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كيف يُسهم نهج 7-1-7 في</a:t>
            </a:r>
            <a:r>
              <a:rPr lang="ar-SA" sz="1800" dirty="0">
                <a:effectLst/>
                <a:ea typeface="DengXian" panose="02010600030101010101" pitchFamily="2" charset="-122"/>
                <a:cs typeface="Aptos" panose="020B0004020202020204" pitchFamily="34" charset="0"/>
              </a:rPr>
              <a:t> </a:t>
            </a:r>
            <a:r>
              <a:rPr lang="ar-SA" sz="1800" b="1" dirty="0">
                <a:effectLst/>
                <a:latin typeface="Aptos" panose="020B0004020202020204" pitchFamily="34" charset="0"/>
                <a:ea typeface="DengXian" panose="02010600030101010101" pitchFamily="2" charset="-122"/>
                <a:cs typeface="Arial" panose="020B0604020202020204" pitchFamily="34" charset="0"/>
              </a:rPr>
              <a:t>تحسين</a:t>
            </a:r>
            <a:r>
              <a:rPr lang="ar-SA" sz="1800" b="1" dirty="0">
                <a:effectLst/>
                <a:ea typeface="DengXian" panose="02010600030101010101" pitchFamily="2" charset="-122"/>
                <a:cs typeface="Aptos" panose="020B0004020202020204" pitchFamily="34" charset="0"/>
              </a:rPr>
              <a:t> </a:t>
            </a:r>
            <a:r>
              <a:rPr lang="ar-SA" sz="1800" b="1" dirty="0">
                <a:effectLst/>
                <a:latin typeface="Aptos" panose="020B0004020202020204" pitchFamily="34" charset="0"/>
                <a:ea typeface="DengXian" panose="02010600030101010101" pitchFamily="2" charset="-122"/>
                <a:cs typeface="Arial" panose="020B0604020202020204" pitchFamily="34" charset="0"/>
              </a:rPr>
              <a:t>أداء</a:t>
            </a:r>
            <a:r>
              <a:rPr lang="ar-SA" sz="1800" b="1"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أنظمة مكافحة تفشي الأمراض</a:t>
            </a:r>
            <a:endParaRPr lang="ar-001" sz="1800" dirty="0">
              <a:latin typeface="Arial"/>
              <a:cs typeface="Arial"/>
            </a:endParaRPr>
          </a:p>
          <a:p>
            <a:pPr marL="342900" indent="-342900">
              <a:lnSpc>
                <a:spcPct val="113999"/>
              </a:lnSpc>
            </a:pPr>
            <a:r>
              <a:rPr lang="ar-SA" sz="1800" b="1" dirty="0">
                <a:effectLst/>
                <a:latin typeface="Aptos" panose="020B0004020202020204" pitchFamily="34" charset="0"/>
                <a:ea typeface="DengXian" panose="02010600030101010101" pitchFamily="2" charset="-122"/>
                <a:cs typeface="Arial" panose="020B0604020202020204" pitchFamily="34" charset="0"/>
              </a:rPr>
              <a:t>تحديد</a:t>
            </a:r>
            <a:r>
              <a:rPr lang="ar-SA" sz="1800" b="1" dirty="0">
                <a:effectLst/>
                <a:ea typeface="DengXian" panose="02010600030101010101" pitchFamily="2" charset="-122"/>
                <a:cs typeface="Aptos" panose="020B0004020202020204" pitchFamily="34" charset="0"/>
              </a:rPr>
              <a:t> </a:t>
            </a:r>
            <a:r>
              <a:rPr lang="ar-SA" sz="1800" b="1" dirty="0">
                <a:effectLst/>
                <a:latin typeface="Aptos" panose="020B0004020202020204" pitchFamily="34" charset="0"/>
                <a:ea typeface="DengXian" panose="02010600030101010101" pitchFamily="2" charset="-122"/>
                <a:cs typeface="Arial" panose="020B0604020202020204" pitchFamily="34" charset="0"/>
              </a:rPr>
              <a:t>الفرص والتحديات</a:t>
            </a:r>
            <a:r>
              <a:rPr lang="en-IN" sz="1800" b="1" dirty="0">
                <a:effectLst/>
                <a:latin typeface="Aptos" panose="020B0004020202020204" pitchFamily="34" charset="0"/>
                <a:ea typeface="DengXian" panose="02010600030101010101" pitchFamily="2" charset="-122"/>
                <a:cs typeface="Arial" panose="020B06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فيما</a:t>
            </a:r>
            <a:r>
              <a:rPr lang="ar-SA" sz="1800"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يتعلق بدعم الوعي بغاية 7-1-7 واعتمادها واستخدامها في عملك</a:t>
            </a:r>
            <a:endParaRPr lang="ar-001" sz="1800" dirty="0">
              <a:latin typeface="Arial"/>
              <a:cs typeface="Arial"/>
            </a:endParaRPr>
          </a:p>
          <a:p>
            <a:pPr marL="342900" indent="-342900">
              <a:lnSpc>
                <a:spcPct val="113999"/>
              </a:lnSpc>
            </a:pPr>
            <a:r>
              <a:rPr lang="ar-SA" sz="1800" b="1" dirty="0">
                <a:effectLst/>
                <a:latin typeface="Aptos" panose="020B0004020202020204" pitchFamily="34" charset="0"/>
                <a:ea typeface="DengXian" panose="02010600030101010101" pitchFamily="2" charset="-122"/>
                <a:cs typeface="Arial" panose="020B0604020202020204" pitchFamily="34" charset="0"/>
              </a:rPr>
              <a:t>تطبيق</a:t>
            </a:r>
            <a:r>
              <a:rPr lang="ar-SA" sz="1800" b="1" dirty="0">
                <a:effectLst/>
                <a:ea typeface="DengXian" panose="02010600030101010101" pitchFamily="2" charset="-122"/>
                <a:cs typeface="Aptos" panose="020B0004020202020204" pitchFamily="34" charset="0"/>
              </a:rPr>
              <a:t> </a:t>
            </a:r>
            <a:r>
              <a:rPr lang="ar-SA" sz="1800" b="1" dirty="0">
                <a:effectLst/>
                <a:latin typeface="Aptos" panose="020B0004020202020204" pitchFamily="34" charset="0"/>
                <a:ea typeface="DengXian" panose="02010600030101010101" pitchFamily="2" charset="-122"/>
                <a:cs typeface="Arial" panose="020B0604020202020204" pitchFamily="34" charset="0"/>
              </a:rPr>
              <a:t>الخطوات الرئيسية والممارسات النموذجية</a:t>
            </a:r>
            <a:r>
              <a:rPr lang="en-IN" sz="1800" b="1" dirty="0">
                <a:effectLst/>
                <a:latin typeface="Aptos" panose="020B0004020202020204" pitchFamily="34" charset="0"/>
                <a:ea typeface="DengXian" panose="02010600030101010101" pitchFamily="2" charset="-122"/>
                <a:cs typeface="Arial" panose="020B06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لدعم اعتماد غاية 7-1-7 واستخدامها في مختلف البرامج والسياقات</a:t>
            </a:r>
            <a:endParaRPr lang="ar-001" sz="1800" dirty="0">
              <a:latin typeface="Arial"/>
              <a:cs typeface="Arial"/>
            </a:endParaRPr>
          </a:p>
          <a:p>
            <a:pPr marL="342900" indent="-342900">
              <a:lnSpc>
                <a:spcPct val="113999"/>
              </a:lnSpc>
            </a:pPr>
            <a:r>
              <a:rPr lang="ar-SA" sz="1800" b="1" dirty="0">
                <a:effectLst/>
                <a:latin typeface="Aptos" panose="020B0004020202020204" pitchFamily="34" charset="0"/>
                <a:ea typeface="DengXian" panose="02010600030101010101" pitchFamily="2" charset="-122"/>
                <a:cs typeface="Arial" panose="020B0604020202020204" pitchFamily="34" charset="0"/>
              </a:rPr>
              <a:t>وضع</a:t>
            </a:r>
            <a:r>
              <a:rPr lang="ar-SA" sz="1800" b="1" dirty="0">
                <a:effectLst/>
                <a:ea typeface="DengXian" panose="02010600030101010101" pitchFamily="2" charset="-122"/>
                <a:cs typeface="Aptos" panose="020B0004020202020204" pitchFamily="34" charset="0"/>
              </a:rPr>
              <a:t> </a:t>
            </a:r>
            <a:r>
              <a:rPr lang="ar-SA" sz="1800" b="1" dirty="0">
                <a:effectLst/>
                <a:latin typeface="Aptos" panose="020B0004020202020204" pitchFamily="34" charset="0"/>
                <a:ea typeface="DengXian" panose="02010600030101010101" pitchFamily="2" charset="-122"/>
                <a:cs typeface="Arial" panose="020B0604020202020204" pitchFamily="34" charset="0"/>
              </a:rPr>
              <a:t>خطة</a:t>
            </a:r>
            <a:r>
              <a:rPr lang="ar-SA" sz="1800" b="1"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لاعتماد غاية 7-1-7 واستخدامها</a:t>
            </a:r>
            <a:r>
              <a:rPr lang="ar-SA" sz="1800" dirty="0">
                <a:effectLst/>
                <a:ea typeface="DengXian" panose="02010600030101010101" pitchFamily="2" charset="-122"/>
                <a:cs typeface="Aptos" panose="020B0004020202020204" pitchFamily="34" charset="0"/>
              </a:rPr>
              <a:t> </a:t>
            </a:r>
            <a:r>
              <a:rPr lang="ar-SA" sz="1800" dirty="0">
                <a:effectLst/>
                <a:latin typeface="Aptos" panose="020B0004020202020204" pitchFamily="34" charset="0"/>
                <a:ea typeface="DengXian" panose="02010600030101010101" pitchFamily="2" charset="-122"/>
                <a:cs typeface="Arial" panose="020B0604020202020204" pitchFamily="34" charset="0"/>
              </a:rPr>
              <a:t>بشكل روتيني في بلدك/ولايتك القضائية</a:t>
            </a:r>
            <a:endParaRPr lang="ar-001" sz="1800" dirty="0">
              <a:latin typeface="Arial"/>
              <a:cs typeface="Arial"/>
            </a:endParaRP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D29FB2DD-7A65-30F3-2EEE-51B067CE383B}"/>
              </a:ext>
            </a:extLst>
          </p:cNvPr>
          <p:cNvSpPr>
            <a:spLocks noGrp="1"/>
          </p:cNvSpPr>
          <p:nvPr>
            <p:ph type="body" sz="half" idx="10"/>
          </p:nvPr>
        </p:nvSpPr>
        <p:spPr>
          <a:xfrm>
            <a:off x="625217" y="792232"/>
            <a:ext cx="6693029" cy="400639"/>
          </a:xfrm>
        </p:spPr>
        <p:txBody>
          <a:bodyPr vert="horz" lIns="91440" tIns="45720" rIns="91440" bIns="45720" rtlCol="0" anchor="t">
            <a:noAutofit/>
          </a:bodyPr>
          <a:lstStyle/>
          <a:p>
            <a:r>
              <a:rPr lang="ar-001">
                <a:latin typeface="Arial"/>
                <a:cs typeface="Arial"/>
              </a:rPr>
              <a:t>بحلول نهاية التدريب، ينبغي أن تكونوا قادرين على ما يلي:</a:t>
            </a:r>
          </a:p>
        </p:txBody>
      </p:sp>
    </p:spTree>
    <p:extLst>
      <p:ext uri="{BB962C8B-B14F-4D97-AF65-F5344CB8AC3E}">
        <p14:creationId xmlns:p14="http://schemas.microsoft.com/office/powerpoint/2010/main" val="212768063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8160141" y="401053"/>
            <a:ext cx="3467083" cy="630286"/>
          </a:xfrm>
        </p:spPr>
        <p:txBody>
          <a:bodyPr/>
          <a:lstStyle/>
          <a:p>
            <a:r>
              <a:rPr lang="ar-001" dirty="0">
                <a:latin typeface="Arial"/>
                <a:cs typeface="Arial"/>
              </a:rPr>
              <a:t>مواردنا</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8032376" y="1574644"/>
            <a:ext cx="3594848" cy="4882303"/>
          </a:xfrm>
        </p:spPr>
        <p:txBody>
          <a:bodyPr vert="horz" lIns="91440" tIns="45720" rIns="91440" bIns="45720" rtlCol="0" anchor="t">
            <a:normAutofit/>
          </a:bodyPr>
          <a:lstStyle/>
          <a:p>
            <a:pPr>
              <a:lnSpc>
                <a:spcPct val="110000"/>
              </a:lnSpc>
            </a:pPr>
            <a:r>
              <a:rPr lang="ar-001" b="1" dirty="0"/>
              <a:t>الموارد الخاصة بدعم التنفيذ متوفرة على </a:t>
            </a:r>
            <a:br>
              <a:rPr lang="ar-001" b="1" dirty="0"/>
            </a:br>
            <a:r>
              <a:rPr lang="en-US" b="0" dirty="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dirty="0">
              <a:solidFill>
                <a:srgbClr val="39B142"/>
              </a:solidFill>
            </a:endParaRPr>
          </a:p>
          <a:p>
            <a:pPr>
              <a:lnSpc>
                <a:spcPct val="110000"/>
              </a:lnSpc>
            </a:pPr>
            <a:r>
              <a:rPr lang="ar-001" b="1" dirty="0"/>
              <a:t>الروابط السريعة:</a:t>
            </a:r>
          </a:p>
          <a:p>
            <a:pPr>
              <a:lnSpc>
                <a:spcPct val="110000"/>
              </a:lnSpc>
            </a:pPr>
            <a:r>
              <a:rPr lang="ar-001" sz="1800" b="0" dirty="0">
                <a:solidFill>
                  <a:srgbClr val="39B142"/>
                </a:solidFill>
                <a:latin typeface="Arial"/>
                <a:cs typeface="Arial"/>
                <a:hlinkClick r:id="rId4">
                  <a:extLst>
                    <a:ext uri="{A12FA001-AC4F-418D-AE19-62706E023703}">
                      <ahyp:hlinkClr xmlns:ahyp="http://schemas.microsoft.com/office/drawing/2018/hyperlinkcolor" val="tx"/>
                    </a:ext>
                  </a:extLst>
                </a:hlinkClick>
              </a:rPr>
              <a:t>ابدأ هنا</a:t>
            </a:r>
          </a:p>
          <a:p>
            <a:pPr>
              <a:lnSpc>
                <a:spcPct val="110000"/>
              </a:lnSpc>
            </a:pPr>
            <a:r>
              <a:rPr lang="ar-SA" sz="1800" b="0" dirty="0">
                <a:solidFill>
                  <a:srgbClr val="39B142"/>
                </a:solidFill>
                <a:latin typeface="Arial"/>
                <a:cs typeface="Arial"/>
                <a:hlinkClick r:id="rId5">
                  <a:extLst>
                    <a:ext uri="{A12FA001-AC4F-418D-AE19-62706E023703}">
                      <ahyp:hlinkClr xmlns:ahyp="http://schemas.microsoft.com/office/drawing/2018/hyperlinkcolor" val="tx"/>
                    </a:ext>
                  </a:extLst>
                </a:hlinkClick>
              </a:rPr>
              <a:t>حزمة الأدوات الإلكترونية لغاية</a:t>
            </a:r>
            <a:r>
              <a:rPr lang="en-IN" sz="1800" b="0" u="sng" dirty="0">
                <a:solidFill>
                  <a:srgbClr val="39B142"/>
                </a:solidFill>
                <a:latin typeface="Arial"/>
                <a:cs typeface="Arial"/>
                <a:hlinkClick r:id="rId5">
                  <a:extLst>
                    <a:ext uri="{A12FA001-AC4F-418D-AE19-62706E023703}">
                      <ahyp:hlinkClr xmlns:ahyp="http://schemas.microsoft.com/office/drawing/2018/hyperlinkcolor" val="tx"/>
                    </a:ext>
                  </a:extLst>
                </a:hlinkClick>
              </a:rPr>
              <a:t>7-1-7</a:t>
            </a:r>
            <a:r>
              <a:rPr lang="en-IN" sz="1800" b="0" u="sng" dirty="0">
                <a:solidFill>
                  <a:srgbClr val="39B142"/>
                </a:solidFill>
                <a:latin typeface="Arial"/>
                <a:cs typeface="Arial"/>
              </a:rPr>
              <a:t> </a:t>
            </a:r>
            <a:endParaRPr lang="ar-001" sz="1800" b="0" u="sng" dirty="0">
              <a:solidFill>
                <a:srgbClr val="39B142"/>
              </a:solidFill>
              <a:latin typeface="Arial"/>
              <a:cs typeface="Arial"/>
            </a:endParaRPr>
          </a:p>
          <a:p>
            <a:pPr>
              <a:lnSpc>
                <a:spcPct val="110000"/>
              </a:lnSpc>
            </a:pPr>
            <a:r>
              <a:rPr lang="ar-001" sz="1800" b="0" dirty="0">
                <a:solidFill>
                  <a:srgbClr val="3CB142"/>
                </a:solidFill>
                <a:latin typeface="Arial"/>
                <a:cs typeface="Arial"/>
                <a:hlinkClick r:id="rId6">
                  <a:extLst>
                    <a:ext uri="{A12FA001-AC4F-418D-AE19-62706E023703}">
                      <ahyp:hlinkClr xmlns:ahyp="http://schemas.microsoft.com/office/drawing/2018/hyperlinkcolor" val="tx"/>
                    </a:ext>
                  </a:extLst>
                </a:hlinkClick>
              </a:rPr>
              <a:t>إحاطات المناصرة لصناع القرار</a:t>
            </a:r>
          </a:p>
          <a:p>
            <a:pPr>
              <a:lnSpc>
                <a:spcPct val="110000"/>
              </a:lnSpc>
            </a:pPr>
            <a:r>
              <a:rPr lang="ar-001" sz="1800" b="0" dirty="0">
                <a:solidFill>
                  <a:srgbClr val="39B142"/>
                </a:solidFill>
                <a:latin typeface="Arial"/>
                <a:cs typeface="Arial"/>
                <a:hlinkClick r:id="rId7">
                  <a:extLst>
                    <a:ext uri="{A12FA001-AC4F-418D-AE19-62706E023703}">
                      <ahyp:hlinkClr xmlns:ahyp="http://schemas.microsoft.com/office/drawing/2018/hyperlinkcolor" val="tx"/>
                    </a:ext>
                  </a:extLst>
                </a:hlinkClick>
              </a:rPr>
              <a:t>الأسئلة الشائعة</a:t>
            </a:r>
          </a:p>
          <a:p>
            <a:pPr marL="457200" indent="-457200">
              <a:lnSpc>
                <a:spcPct val="110000"/>
              </a:lnSpc>
              <a:buFont typeface="Arial" panose="020B0604020202020204" pitchFamily="34" charset="0"/>
              <a:buChar char="•"/>
            </a:pPr>
            <a:endParaRPr lang="en-US" dirty="0"/>
          </a:p>
          <a:p>
            <a:pPr marL="457200" indent="-457200">
              <a:lnSpc>
                <a:spcPct val="110000"/>
              </a:lnSpc>
              <a:buFont typeface="Arial" panose="020B0604020202020204" pitchFamily="34" charset="0"/>
              <a:buChar char="•"/>
            </a:pPr>
            <a:endParaRPr lang="en-US"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90135"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1283872" y="1959508"/>
            <a:ext cx="5513728" cy="3546311"/>
          </a:xfrm>
          <a:prstGeom prst="rect">
            <a:avLst/>
          </a:prstGeom>
        </p:spPr>
      </p:pic>
    </p:spTree>
    <p:extLst>
      <p:ext uri="{BB962C8B-B14F-4D97-AF65-F5344CB8AC3E}">
        <p14:creationId xmlns:p14="http://schemas.microsoft.com/office/powerpoint/2010/main" val="224420676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5154706" y="1377111"/>
            <a:ext cx="5992905" cy="1694460"/>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ar-001" sz="2200" b="0" i="0" u="sng" strike="noStrike" cap="none" normalizeH="0" baseline="0" noProof="0" dirty="0">
                <a:ln>
                  <a:noFill/>
                </a:ln>
                <a:solidFill>
                  <a:srgbClr val="384D56"/>
                </a:solidFill>
                <a:effectLst/>
                <a:uLnTx/>
                <a:uFillTx/>
                <a:latin typeface="Arial" panose="020B0604020202020204" pitchFamily="34" charset="0"/>
                <a:ea typeface="+mn-ea"/>
                <a:cs typeface="+mn-cs"/>
              </a:rPr>
              <a:t>اليوم 4</a:t>
            </a:r>
          </a:p>
          <a:p>
            <a:pPr marL="0" indent="0">
              <a:lnSpc>
                <a:spcPct val="100000"/>
              </a:lnSpc>
              <a:buNone/>
            </a:pPr>
            <a:r>
              <a:rPr lang="ar-SA" dirty="0">
                <a:solidFill>
                  <a:schemeClr val="tx1"/>
                </a:solidFill>
                <a:latin typeface="Arial"/>
                <a:cs typeface="Arial"/>
              </a:rPr>
              <a:t>التخطيط لاعتماد 7-1-7 واستخدامها، وأنشطة إعادة الشرح من المتعلّم، والخطوات التالية</a:t>
            </a:r>
            <a:endParaRPr lang="ar-001" dirty="0">
              <a:solidFill>
                <a:schemeClr val="tx1"/>
              </a:solidFill>
              <a:latin typeface="Arial"/>
              <a:cs typeface="Arial"/>
            </a:endParaRPr>
          </a:p>
          <a:p>
            <a:pPr marL="0" marR="0" lvl="0" indent="0" algn="l" defTabSz="914400" rtl="0" eaLnBrk="1" fontAlgn="auto" latinLnBrk="0" hangingPunct="1">
              <a:lnSpc>
                <a:spcPct val="10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a:xfrm>
            <a:off x="632011" y="365126"/>
            <a:ext cx="10515600" cy="1087808"/>
          </a:xfrm>
        </p:spPr>
        <p:txBody>
          <a:bodyPr/>
          <a:lstStyle/>
          <a:p>
            <a:r>
              <a:rPr lang="ar-001" dirty="0">
                <a:latin typeface="Arial"/>
                <a:cs typeface="Arial"/>
              </a:rPr>
              <a:t>غدًا</a:t>
            </a:r>
          </a:p>
          <a:p>
            <a:endParaRPr lang="en-US" dirty="0">
              <a:cs typeface="Arial"/>
            </a:endParaRPr>
          </a:p>
        </p:txBody>
      </p:sp>
      <p:pic>
        <p:nvPicPr>
          <p:cNvPr id="4" name="Picture 3">
            <a:extLst>
              <a:ext uri="{FF2B5EF4-FFF2-40B4-BE49-F238E27FC236}">
                <a16:creationId xmlns:a16="http://schemas.microsoft.com/office/drawing/2014/main" id="{7F587F2D-90E2-DE59-C781-A7D0B823A8F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81118" y="1071629"/>
            <a:ext cx="4123942" cy="2305424"/>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ar-001"/>
              <a:t>الملاحظات الختامية</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a:xfrm>
            <a:off x="3415481" y="2188724"/>
            <a:ext cx="5361037" cy="2148666"/>
          </a:xfrm>
        </p:spPr>
        <p:txBody>
          <a:bodyPr/>
          <a:lstStyle/>
          <a:p>
            <a:r>
              <a:rPr lang="ar-001">
                <a:latin typeface="Arial"/>
                <a:cs typeface="Arial"/>
              </a:rPr>
              <a:t>شكرًا</a:t>
            </a:r>
          </a:p>
        </p:txBody>
      </p:sp>
    </p:spTree>
    <p:extLst>
      <p:ext uri="{BB962C8B-B14F-4D97-AF65-F5344CB8AC3E}">
        <p14:creationId xmlns:p14="http://schemas.microsoft.com/office/powerpoint/2010/main" val="2726359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1801288" cy="1087808"/>
          </a:xfrm>
        </p:spPr>
        <p:txBody>
          <a:bodyPr/>
          <a:lstStyle/>
          <a:p>
            <a:pPr>
              <a:spcBef>
                <a:spcPts val="0"/>
              </a:spcBef>
            </a:pPr>
            <a:r>
              <a:rPr lang="ar-001" dirty="0"/>
              <a:t>دورة حياة غاية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0847"/>
            <a:ext cx="10521779" cy="3705961"/>
            <a:chOff x="741405" y="1470847"/>
            <a:chExt cx="10521779" cy="3705961"/>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338407">
              <a:off x="5917243" y="1470847"/>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4248451" y="3239632"/>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431631" flipH="1">
              <a:off x="4846494" y="441894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424790" flipH="1">
              <a:off x="6813011" y="4175139"/>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80305" flipH="1">
              <a:off x="7503338" y="3271147"/>
              <a:ext cx="813607" cy="774397"/>
            </a:xfrm>
            <a:prstGeom prst="rect">
              <a:avLst/>
            </a:prstGeom>
          </p:spPr>
        </p:pic>
        <p:pic>
          <p:nvPicPr>
            <p:cNvPr id="7" name="Picture 6">
              <a:extLst>
                <a:ext uri="{FF2B5EF4-FFF2-40B4-BE49-F238E27FC236}">
                  <a16:creationId xmlns:a16="http://schemas.microsoft.com/office/drawing/2014/main" id="{BBD4102E-B9C4-1345-ACA2-1A5A27FCF4A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1411263" flipH="1">
              <a:off x="6809584" y="4159703"/>
              <a:ext cx="1117900" cy="892361"/>
            </a:xfrm>
            <a:prstGeom prst="rect">
              <a:avLst/>
            </a:prstGeom>
          </p:spPr>
        </p:pic>
      </p:grpSp>
      <p:pic>
        <p:nvPicPr>
          <p:cNvPr id="3" name="Picture 2">
            <a:extLst>
              <a:ext uri="{FF2B5EF4-FFF2-40B4-BE49-F238E27FC236}">
                <a16:creationId xmlns:a16="http://schemas.microsoft.com/office/drawing/2014/main" id="{E1FBB809-32CF-1A20-7081-81F03B02F903}"/>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85451" y="3399669"/>
            <a:ext cx="494260" cy="494911"/>
          </a:xfrm>
          <a:prstGeom prst="rect">
            <a:avLst/>
          </a:prstGeom>
        </p:spPr>
      </p:pic>
      <p:pic>
        <p:nvPicPr>
          <p:cNvPr id="6" name="Picture 5">
            <a:extLst>
              <a:ext uri="{FF2B5EF4-FFF2-40B4-BE49-F238E27FC236}">
                <a16:creationId xmlns:a16="http://schemas.microsoft.com/office/drawing/2014/main" id="{ECDE03AE-B4A5-4C42-BA1F-C614961F1026}"/>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rot="21354995">
            <a:off x="5010425" y="4568387"/>
            <a:ext cx="442202" cy="427650"/>
          </a:xfrm>
          <a:prstGeom prst="rect">
            <a:avLst/>
          </a:prstGeom>
        </p:spPr>
      </p:pic>
    </p:spTree>
    <p:extLst>
      <p:ext uri="{BB962C8B-B14F-4D97-AF65-F5344CB8AC3E}">
        <p14:creationId xmlns:p14="http://schemas.microsoft.com/office/powerpoint/2010/main" val="582826520"/>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CBD149EF-EBB5-63F9-714B-8448C522C5E8}"/>
              </a:ext>
            </a:extLst>
          </p:cNvPr>
          <p:cNvGrpSpPr/>
          <p:nvPr/>
        </p:nvGrpSpPr>
        <p:grpSpPr>
          <a:xfrm flipH="1">
            <a:off x="1598801" y="1456081"/>
            <a:ext cx="9554124" cy="4104069"/>
            <a:chOff x="1060915" y="1456081"/>
            <a:chExt cx="9554124" cy="4104069"/>
          </a:xfrm>
        </p:grpSpPr>
        <p:sp>
          <p:nvSpPr>
            <p:cNvPr id="297" name="Rectangle: Rounded Corners 296">
              <a:extLst>
                <a:ext uri="{FF2B5EF4-FFF2-40B4-BE49-F238E27FC236}">
                  <a16:creationId xmlns:a16="http://schemas.microsoft.com/office/drawing/2014/main" id="{417A351D-A9E8-AB70-E593-D8AF5C299F07}"/>
                </a:ext>
              </a:extLst>
            </p:cNvPr>
            <p:cNvSpPr/>
            <p:nvPr/>
          </p:nvSpPr>
          <p:spPr>
            <a:xfrm>
              <a:off x="1356785"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ar-001" sz="2000"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299" name="Oval 298">
              <a:extLst>
                <a:ext uri="{FF2B5EF4-FFF2-40B4-BE49-F238E27FC236}">
                  <a16:creationId xmlns:a16="http://schemas.microsoft.com/office/drawing/2014/main" id="{758C4407-30A0-240E-77F9-078B2ACF0965}"/>
                </a:ext>
              </a:extLst>
            </p:cNvPr>
            <p:cNvSpPr/>
            <p:nvPr/>
          </p:nvSpPr>
          <p:spPr>
            <a:xfrm>
              <a:off x="106091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97863"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108000" bIns="45720" rtlCol="0" anchor="ctr"/>
            <a:lstStyle/>
            <a:p>
              <a:r>
                <a:rPr lang="ar-001" sz="2000" dirty="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305" name="Oval 304">
              <a:extLst>
                <a:ext uri="{FF2B5EF4-FFF2-40B4-BE49-F238E27FC236}">
                  <a16:creationId xmlns:a16="http://schemas.microsoft.com/office/drawing/2014/main" id="{96944A12-34E1-A031-177D-AAF43C7CD2AB}"/>
                </a:ext>
              </a:extLst>
            </p:cNvPr>
            <p:cNvSpPr/>
            <p:nvPr/>
          </p:nvSpPr>
          <p:spPr>
            <a:xfrm>
              <a:off x="1426537"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180000" bIns="45720" rtlCol="0" anchor="ctr"/>
            <a:lstStyle/>
            <a:p>
              <a:r>
                <a:rPr lang="ar-001" sz="2000" dirty="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308" name="Oval 307">
              <a:extLst>
                <a:ext uri="{FF2B5EF4-FFF2-40B4-BE49-F238E27FC236}">
                  <a16:creationId xmlns:a16="http://schemas.microsoft.com/office/drawing/2014/main" id="{E3972C59-D00B-0F14-389F-D884823756F2}"/>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438074" y="3994886"/>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216000" bIns="45720" rtlCol="0" anchor="ctr"/>
            <a:lstStyle/>
            <a:p>
              <a:r>
                <a:rPr lang="ar-001" sz="2000" dirty="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311" name="Oval 310">
              <a:extLst>
                <a:ext uri="{FF2B5EF4-FFF2-40B4-BE49-F238E27FC236}">
                  <a16:creationId xmlns:a16="http://schemas.microsoft.com/office/drawing/2014/main" id="{09F9CA24-BCED-5B85-7301-2CB9F4BDF445}"/>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52812" y="4839712"/>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252000" bIns="45720" rtlCol="0" anchor="ctr"/>
            <a:lstStyle/>
            <a:p>
              <a:r>
                <a:rPr lang="ar-001" sz="1900" dirty="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314" name="Oval 313">
              <a:extLst>
                <a:ext uri="{FF2B5EF4-FFF2-40B4-BE49-F238E27FC236}">
                  <a16:creationId xmlns:a16="http://schemas.microsoft.com/office/drawing/2014/main" id="{5B8228E8-F209-42FC-C016-80C82E8D2B77}"/>
                </a:ext>
              </a:extLst>
            </p:cNvPr>
            <p:cNvSpPr/>
            <p:nvPr/>
          </p:nvSpPr>
          <p:spPr>
            <a:xfrm>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itle 1">
            <a:extLst>
              <a:ext uri="{FF2B5EF4-FFF2-40B4-BE49-F238E27FC236}">
                <a16:creationId xmlns:a16="http://schemas.microsoft.com/office/drawing/2014/main" id="{A6336362-D20A-7A08-41C4-AACD7F61C1D1}"/>
              </a:ext>
            </a:extLst>
          </p:cNvPr>
          <p:cNvSpPr txBox="1">
            <a:spLocks/>
          </p:cNvSpPr>
          <p:nvPr/>
        </p:nvSpPr>
        <p:spPr>
          <a:xfrm>
            <a:off x="139699" y="136526"/>
            <a:ext cx="11980583" cy="1087808"/>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ar-SA" dirty="0">
                <a:effectLst/>
                <a:cs typeface="+mn-cs"/>
              </a:rPr>
              <a:t>إن استخدام غاية 7-1-7 بسيط وتكراري </a:t>
            </a:r>
            <a:endParaRPr lang="ar-001" dirty="0">
              <a:latin typeface="Arial"/>
              <a:cs typeface="+mn-cs"/>
            </a:endParaRPr>
          </a:p>
        </p:txBody>
      </p:sp>
    </p:spTree>
    <p:extLst>
      <p:ext uri="{BB962C8B-B14F-4D97-AF65-F5344CB8AC3E}">
        <p14:creationId xmlns:p14="http://schemas.microsoft.com/office/powerpoint/2010/main" val="18455890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0D91E-9350-9D6D-7160-D56519E86DFF}"/>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E14EC35F-52A9-FA96-8134-4C473A251EFF}"/>
              </a:ext>
            </a:extLst>
          </p:cNvPr>
          <p:cNvGrpSpPr/>
          <p:nvPr/>
        </p:nvGrpSpPr>
        <p:grpSpPr>
          <a:xfrm flipH="1">
            <a:off x="1580875" y="1456081"/>
            <a:ext cx="9554124" cy="4104069"/>
            <a:chOff x="1060915" y="1456081"/>
            <a:chExt cx="9554124" cy="4104069"/>
          </a:xfrm>
        </p:grpSpPr>
        <p:sp>
          <p:nvSpPr>
            <p:cNvPr id="297" name="Rectangle: Rounded Corners 296">
              <a:extLst>
                <a:ext uri="{FF2B5EF4-FFF2-40B4-BE49-F238E27FC236}">
                  <a16:creationId xmlns:a16="http://schemas.microsoft.com/office/drawing/2014/main" id="{71B5E9A8-4A24-AF0B-1EF1-62F2ACDFD52E}"/>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108000" rtlCol="0" anchor="ctr"/>
            <a:lstStyle/>
            <a:p>
              <a:r>
                <a:rPr lang="ar-001" sz="2000"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299" name="Oval 298">
              <a:extLst>
                <a:ext uri="{FF2B5EF4-FFF2-40B4-BE49-F238E27FC236}">
                  <a16:creationId xmlns:a16="http://schemas.microsoft.com/office/drawing/2014/main" id="{E0594653-D56C-DD62-6E1E-084A34999330}"/>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4" name="Rectangle: Rounded Corners 303">
              <a:extLst>
                <a:ext uri="{FF2B5EF4-FFF2-40B4-BE49-F238E27FC236}">
                  <a16:creationId xmlns:a16="http://schemas.microsoft.com/office/drawing/2014/main" id="{5F6C8CC2-7D58-6428-409D-FF3204E18BAC}"/>
                </a:ext>
              </a:extLst>
            </p:cNvPr>
            <p:cNvSpPr/>
            <p:nvPr/>
          </p:nvSpPr>
          <p:spPr>
            <a:xfrm>
              <a:off x="1797863" y="2303355"/>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0" tIns="45720" rIns="72000" bIns="45720" rtlCol="0" anchor="ctr"/>
            <a:lstStyle/>
            <a:p>
              <a:r>
                <a:rPr lang="ar-001" sz="200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305" name="Oval 304">
              <a:extLst>
                <a:ext uri="{FF2B5EF4-FFF2-40B4-BE49-F238E27FC236}">
                  <a16:creationId xmlns:a16="http://schemas.microsoft.com/office/drawing/2014/main" id="{50B0B86D-BBDD-32DD-E2FB-C1A9084DD3D5}"/>
                </a:ext>
              </a:extLst>
            </p:cNvPr>
            <p:cNvSpPr/>
            <p:nvPr/>
          </p:nvSpPr>
          <p:spPr>
            <a:xfrm>
              <a:off x="1426537" y="2305895"/>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7" name="Rectangle: Rounded Corners 306">
              <a:extLst>
                <a:ext uri="{FF2B5EF4-FFF2-40B4-BE49-F238E27FC236}">
                  <a16:creationId xmlns:a16="http://schemas.microsoft.com/office/drawing/2014/main" id="{59602D78-1DF0-2893-21F6-DDB4CE555361}"/>
                </a:ext>
              </a:extLst>
            </p:cNvPr>
            <p:cNvSpPr/>
            <p:nvPr/>
          </p:nvSpPr>
          <p:spPr>
            <a:xfrm>
              <a:off x="2123334" y="3148181"/>
              <a:ext cx="7862227"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180000" bIns="45720" rtlCol="0" anchor="ctr"/>
            <a:lstStyle/>
            <a:p>
              <a:r>
                <a:rPr lang="ar-001" sz="200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308" name="Oval 307">
              <a:extLst>
                <a:ext uri="{FF2B5EF4-FFF2-40B4-BE49-F238E27FC236}">
                  <a16:creationId xmlns:a16="http://schemas.microsoft.com/office/drawing/2014/main" id="{D290218B-BEE0-88C3-A525-9592C9BE1C7D}"/>
                </a:ext>
              </a:extLst>
            </p:cNvPr>
            <p:cNvSpPr/>
            <p:nvPr/>
          </p:nvSpPr>
          <p:spPr>
            <a:xfrm>
              <a:off x="1754284" y="3152687"/>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0" name="Rectangle: Rounded Corners 309">
              <a:extLst>
                <a:ext uri="{FF2B5EF4-FFF2-40B4-BE49-F238E27FC236}">
                  <a16:creationId xmlns:a16="http://schemas.microsoft.com/office/drawing/2014/main" id="{B9DE5224-4F6C-3921-07DD-E90111519812}"/>
                </a:ext>
              </a:extLst>
            </p:cNvPr>
            <p:cNvSpPr/>
            <p:nvPr/>
          </p:nvSpPr>
          <p:spPr>
            <a:xfrm>
              <a:off x="2443847" y="3994886"/>
              <a:ext cx="7867999"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288000" bIns="45720" rtlCol="0" anchor="ctr"/>
            <a:lstStyle/>
            <a:p>
              <a:r>
                <a:rPr lang="ar-001" sz="2000" b="1">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311" name="Oval 310">
              <a:extLst>
                <a:ext uri="{FF2B5EF4-FFF2-40B4-BE49-F238E27FC236}">
                  <a16:creationId xmlns:a16="http://schemas.microsoft.com/office/drawing/2014/main" id="{43DA2AF6-D2A3-31FE-2DE0-87A800BEA170}"/>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3" name="Rectangle: Rounded Corners 312">
              <a:extLst>
                <a:ext uri="{FF2B5EF4-FFF2-40B4-BE49-F238E27FC236}">
                  <a16:creationId xmlns:a16="http://schemas.microsoft.com/office/drawing/2014/main" id="{73DC1DCD-326B-156C-7A85-1901CE6DF421}"/>
                </a:ext>
              </a:extLst>
            </p:cNvPr>
            <p:cNvSpPr/>
            <p:nvPr/>
          </p:nvSpPr>
          <p:spPr>
            <a:xfrm>
              <a:off x="2752812" y="4839712"/>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252000" bIns="45720" rtlCol="0" anchor="ctr"/>
            <a:lstStyle/>
            <a:p>
              <a:r>
                <a:rPr lang="ar-001" sz="190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314" name="Oval 313">
              <a:extLst>
                <a:ext uri="{FF2B5EF4-FFF2-40B4-BE49-F238E27FC236}">
                  <a16:creationId xmlns:a16="http://schemas.microsoft.com/office/drawing/2014/main" id="{539D8098-914A-0CC3-2B54-88BE02404682}"/>
                </a:ext>
              </a:extLst>
            </p:cNvPr>
            <p:cNvSpPr/>
            <p:nvPr/>
          </p:nvSpPr>
          <p:spPr>
            <a:xfrm>
              <a:off x="2393171" y="4843465"/>
              <a:ext cx="722431" cy="716657"/>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3" name="Title 1">
            <a:extLst>
              <a:ext uri="{FF2B5EF4-FFF2-40B4-BE49-F238E27FC236}">
                <a16:creationId xmlns:a16="http://schemas.microsoft.com/office/drawing/2014/main" id="{7CFCD4BC-27B4-8EE1-D2EB-A29AA2D77BCB}"/>
              </a:ext>
            </a:extLst>
          </p:cNvPr>
          <p:cNvSpPr txBox="1">
            <a:spLocks/>
          </p:cNvSpPr>
          <p:nvPr/>
        </p:nvSpPr>
        <p:spPr>
          <a:xfrm>
            <a:off x="139699" y="136526"/>
            <a:ext cx="11547475" cy="1087808"/>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ar-SA" dirty="0">
                <a:effectLst/>
                <a:cs typeface="+mn-cs"/>
              </a:rPr>
              <a:t>إن استخدام غاية 7-1-7 بسيط وتكراري </a:t>
            </a:r>
            <a:endParaRPr lang="ar-001" dirty="0">
              <a:latin typeface="Arial"/>
              <a:cs typeface="+mn-cs"/>
            </a:endParaRPr>
          </a:p>
        </p:txBody>
      </p:sp>
    </p:spTree>
    <p:extLst>
      <p:ext uri="{BB962C8B-B14F-4D97-AF65-F5344CB8AC3E}">
        <p14:creationId xmlns:p14="http://schemas.microsoft.com/office/powerpoint/2010/main" val="23392071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BE467-6D1B-0255-B506-9179D4372B6E}"/>
            </a:ext>
          </a:extLst>
        </p:cNvPr>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9CB7D5A-1043-FA74-083A-299DDD39B74B}"/>
              </a:ext>
            </a:extLst>
          </p:cNvPr>
          <p:cNvGraphicFramePr>
            <a:graphicFrameLocks noGrp="1"/>
          </p:cNvGraphicFramePr>
          <p:nvPr>
            <p:ph idx="1"/>
            <p:extLst>
              <p:ext uri="{D42A27DB-BD31-4B8C-83A1-F6EECF244321}">
                <p14:modId xmlns:p14="http://schemas.microsoft.com/office/powerpoint/2010/main" val="2466196645"/>
              </p:ext>
            </p:extLst>
          </p:nvPr>
        </p:nvGraphicFramePr>
        <p:xfrm>
          <a:off x="518520" y="1825625"/>
          <a:ext cx="11050406"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Rectangle: Rounded Corners 15">
            <a:extLst>
              <a:ext uri="{FF2B5EF4-FFF2-40B4-BE49-F238E27FC236}">
                <a16:creationId xmlns:a16="http://schemas.microsoft.com/office/drawing/2014/main" id="{88F00224-014D-C271-F536-C58A846C704E}"/>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21600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18" name="Oval 17">
            <a:extLst>
              <a:ext uri="{FF2B5EF4-FFF2-40B4-BE49-F238E27FC236}">
                <a16:creationId xmlns:a16="http://schemas.microsoft.com/office/drawing/2014/main" id="{DB09C234-1C12-14CB-E6F5-364D896DEB6C}"/>
              </a:ext>
            </a:extLst>
          </p:cNvPr>
          <p:cNvSpPr/>
          <p:nvPr/>
        </p:nvSpPr>
        <p:spPr>
          <a:xfrm>
            <a:off x="11147174"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21774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2EEB8-C00E-9E0E-0BB7-2D8D6B689346}"/>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5F534225-5FB8-B18D-3D79-7BB24ADBCF74}"/>
              </a:ext>
            </a:extLst>
          </p:cNvPr>
          <p:cNvGrpSpPr/>
          <p:nvPr/>
        </p:nvGrpSpPr>
        <p:grpSpPr>
          <a:xfrm>
            <a:off x="402683" y="2671763"/>
            <a:ext cx="5530191" cy="3338372"/>
            <a:chOff x="6512977" y="2422381"/>
            <a:chExt cx="5530191" cy="3338372"/>
          </a:xfrm>
        </p:grpSpPr>
        <p:sp>
          <p:nvSpPr>
            <p:cNvPr id="7" name="TextBox 6">
              <a:extLst>
                <a:ext uri="{FF2B5EF4-FFF2-40B4-BE49-F238E27FC236}">
                  <a16:creationId xmlns:a16="http://schemas.microsoft.com/office/drawing/2014/main" id="{3907DE53-1AC9-8F78-5F70-8F224BD86C5C}"/>
                </a:ext>
              </a:extLst>
            </p:cNvPr>
            <p:cNvSpPr txBox="1"/>
            <p:nvPr/>
          </p:nvSpPr>
          <p:spPr>
            <a:xfrm>
              <a:off x="7456917" y="5452976"/>
              <a:ext cx="4586251" cy="307777"/>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628393"/>
                  </a:solidFill>
                  <a:effectLst/>
                  <a:uLnTx/>
                  <a:uFillTx/>
                  <a:latin typeface="Arial" panose="020B0604020202020204" pitchFamily="34" charset="0"/>
                  <a:ea typeface="+mn-ea"/>
                  <a:cs typeface="Arial" panose="020B0604020202020204" pitchFamily="34" charset="0"/>
                </a:rPr>
                <a:t> أداة جداول البيانات لتوحيد بيانات 7-1-7</a:t>
              </a:r>
            </a:p>
          </p:txBody>
        </p:sp>
        <p:pic>
          <p:nvPicPr>
            <p:cNvPr id="5" name="Picture 4">
              <a:extLst>
                <a:ext uri="{FF2B5EF4-FFF2-40B4-BE49-F238E27FC236}">
                  <a16:creationId xmlns:a16="http://schemas.microsoft.com/office/drawing/2014/main" id="{735D1D8A-3662-6BA8-FB18-86DCEBFA8C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12977" y="2422381"/>
              <a:ext cx="5164182" cy="1985887"/>
            </a:xfrm>
            <a:prstGeom prst="rect">
              <a:avLst/>
            </a:prstGeom>
            <a:ln w="6350">
              <a:solidFill>
                <a:schemeClr val="tx2"/>
              </a:solidFill>
            </a:ln>
          </p:spPr>
        </p:pic>
        <p:pic>
          <p:nvPicPr>
            <p:cNvPr id="12" name="Picture 11">
              <a:extLst>
                <a:ext uri="{FF2B5EF4-FFF2-40B4-BE49-F238E27FC236}">
                  <a16:creationId xmlns:a16="http://schemas.microsoft.com/office/drawing/2014/main" id="{213DC45B-A2EA-9FCB-1CF0-66574DF178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6917" y="3186693"/>
              <a:ext cx="4586251" cy="2214495"/>
            </a:xfrm>
            <a:prstGeom prst="rect">
              <a:avLst/>
            </a:prstGeom>
            <a:ln w="6350">
              <a:solidFill>
                <a:schemeClr val="tx2"/>
              </a:solidFill>
            </a:ln>
          </p:spPr>
        </p:pic>
      </p:grpSp>
      <p:sp>
        <p:nvSpPr>
          <p:cNvPr id="18" name="Text Placeholder 4">
            <a:extLst>
              <a:ext uri="{FF2B5EF4-FFF2-40B4-BE49-F238E27FC236}">
                <a16:creationId xmlns:a16="http://schemas.microsoft.com/office/drawing/2014/main" id="{645E308A-7834-808A-2BDC-E65AF7B77CE8}"/>
              </a:ext>
            </a:extLst>
          </p:cNvPr>
          <p:cNvSpPr txBox="1">
            <a:spLocks/>
          </p:cNvSpPr>
          <p:nvPr/>
        </p:nvSpPr>
        <p:spPr>
          <a:xfrm>
            <a:off x="6377275" y="2471730"/>
            <a:ext cx="5164182" cy="3726307"/>
          </a:xfrm>
          <a:prstGeom prst="rect">
            <a:avLst/>
          </a:prstGeom>
        </p:spPr>
        <p:txBody>
          <a:bodyPr lIns="91440" tIns="45720" rIns="91440" bIns="45720" anchor="t"/>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استخدم نظام إدارة الأحداث أو المشروعات القائم لتوحيد البيانات وتتبعها إن أمكن.</a:t>
            </a:r>
          </a:p>
          <a:p>
            <a:pPr lvl="1">
              <a:spcBef>
                <a:spcPts val="1000"/>
              </a:spcBef>
              <a:defRPr/>
            </a:pPr>
            <a:r>
              <a:rPr lang="ar-SA" dirty="0"/>
              <a:t>يتوفّر جدول بيانات في صيغة إكسل لتوحيد </a:t>
            </a:r>
            <a:br>
              <a:rPr lang="en-US" dirty="0"/>
            </a:br>
            <a:r>
              <a:rPr lang="ar-SA" dirty="0"/>
              <a:t>بيانات 7-1-7 عند الحاجة</a:t>
            </a:r>
            <a:endParaRPr lang="ar-001" dirty="0"/>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lvl="0">
              <a:defRPr/>
            </a:pPr>
            <a:r>
              <a:rPr lang="ar-SA" dirty="0"/>
              <a:t>تأكد من تسجيل تواريخ المحطات الرئيسية والسرديات والعوائق/العوامل الممكنة والإجراءات.</a:t>
            </a:r>
            <a:endPar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lvl="1">
              <a:defRPr/>
            </a:pPr>
            <a:r>
              <a:rPr lang="ar-SA" dirty="0"/>
              <a:t>ضمِن عوامل متغيرة في مراقبة تقدم الإجراءات</a:t>
            </a:r>
            <a:endParaRPr kumimoji="0" lang="ar-001" sz="20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4" name="Text Placeholder 4">
            <a:extLst>
              <a:ext uri="{FF2B5EF4-FFF2-40B4-BE49-F238E27FC236}">
                <a16:creationId xmlns:a16="http://schemas.microsoft.com/office/drawing/2014/main" id="{25747553-C226-4497-8B5A-F486D205AE2F}"/>
              </a:ext>
            </a:extLst>
          </p:cNvPr>
          <p:cNvSpPr txBox="1">
            <a:spLocks/>
          </p:cNvSpPr>
          <p:nvPr/>
        </p:nvSpPr>
        <p:spPr>
          <a:xfrm>
            <a:off x="640586" y="1682951"/>
            <a:ext cx="10900871"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ar-SA" b="1" dirty="0">
                <a:solidFill>
                  <a:srgbClr val="618393"/>
                </a:solidFill>
                <a:cs typeface="Arial" panose="020B0604020202020204" pitchFamily="34" charset="0"/>
              </a:rPr>
              <a:t>توحيد بيانات غاية 7-1-7 من مختلف حالات التفشي في قاعدة بيانات واحدة </a:t>
            </a:r>
            <a:endParaRPr lang="ar-001" b="1" dirty="0">
              <a:solidFill>
                <a:srgbClr val="618393"/>
              </a:solidFill>
              <a:cs typeface="Arial" panose="020B0604020202020204" pitchFamily="34" charset="0"/>
            </a:endParaRPr>
          </a:p>
        </p:txBody>
      </p:sp>
      <p:sp>
        <p:nvSpPr>
          <p:cNvPr id="9" name="Rectangle: Rounded Corners 8">
            <a:extLst>
              <a:ext uri="{FF2B5EF4-FFF2-40B4-BE49-F238E27FC236}">
                <a16:creationId xmlns:a16="http://schemas.microsoft.com/office/drawing/2014/main" id="{AD830BF5-BA06-140C-5FED-7E7B1B5D1010}"/>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28800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13" name="Oval 12">
            <a:extLst>
              <a:ext uri="{FF2B5EF4-FFF2-40B4-BE49-F238E27FC236}">
                <a16:creationId xmlns:a16="http://schemas.microsoft.com/office/drawing/2014/main" id="{42A02F38-C1E5-A7D7-7F14-4E210FBC0B0A}"/>
              </a:ext>
            </a:extLst>
          </p:cNvPr>
          <p:cNvSpPr/>
          <p:nvPr/>
        </p:nvSpPr>
        <p:spPr>
          <a:xfrm>
            <a:off x="11166175"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623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7DE04-6874-84C9-3DAD-213DC3E76A22}"/>
            </a:ext>
          </a:extLst>
        </p:cNvPr>
        <p:cNvGrpSpPr/>
        <p:nvPr/>
      </p:nvGrpSpPr>
      <p:grpSpPr>
        <a:xfrm>
          <a:off x="0" y="0"/>
          <a:ext cx="0" cy="0"/>
          <a:chOff x="0" y="0"/>
          <a:chExt cx="0" cy="0"/>
        </a:xfrm>
      </p:grpSpPr>
      <p:sp>
        <p:nvSpPr>
          <p:cNvPr id="9" name="Text Placeholder 4">
            <a:extLst>
              <a:ext uri="{FF2B5EF4-FFF2-40B4-BE49-F238E27FC236}">
                <a16:creationId xmlns:a16="http://schemas.microsoft.com/office/drawing/2014/main" id="{8FD75BA5-A678-F211-678B-2622A3F9A8F9}"/>
              </a:ext>
            </a:extLst>
          </p:cNvPr>
          <p:cNvSpPr txBox="1">
            <a:spLocks/>
          </p:cNvSpPr>
          <p:nvPr/>
        </p:nvSpPr>
        <p:spPr>
          <a:xfrm>
            <a:off x="621726" y="1682951"/>
            <a:ext cx="10900871"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التحقق من صحة البيانات</a:t>
            </a:r>
          </a:p>
        </p:txBody>
      </p:sp>
      <p:sp>
        <p:nvSpPr>
          <p:cNvPr id="11" name="Rounded Rectangle 10">
            <a:extLst>
              <a:ext uri="{FF2B5EF4-FFF2-40B4-BE49-F238E27FC236}">
                <a16:creationId xmlns:a16="http://schemas.microsoft.com/office/drawing/2014/main" id="{70DF3F39-4503-5776-160A-B3D7C99B2FE5}"/>
              </a:ext>
            </a:extLst>
          </p:cNvPr>
          <p:cNvSpPr/>
          <p:nvPr/>
        </p:nvSpPr>
        <p:spPr>
          <a:xfrm>
            <a:off x="412250" y="4988443"/>
            <a:ext cx="11373765" cy="936732"/>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400" b="1" i="0" u="none" strike="noStrike" cap="none" normalizeH="0" baseline="0" noProof="0" dirty="0">
                <a:ln>
                  <a:noFill/>
                </a:ln>
                <a:solidFill>
                  <a:srgbClr val="384D56"/>
                </a:solidFill>
                <a:effectLst/>
                <a:uLnTx/>
                <a:uFillTx/>
                <a:latin typeface="Arial"/>
                <a:ea typeface="+mn-ea"/>
                <a:cs typeface="Arial"/>
              </a:rPr>
              <a:t>كلما تم التحقق مبكرًا، كان الحصول على المعلومات المُصححة أسهل</a:t>
            </a:r>
          </a:p>
        </p:txBody>
      </p:sp>
      <p:sp>
        <p:nvSpPr>
          <p:cNvPr id="4" name="Rounded Rectangle 3">
            <a:extLst>
              <a:ext uri="{FF2B5EF4-FFF2-40B4-BE49-F238E27FC236}">
                <a16:creationId xmlns:a16="http://schemas.microsoft.com/office/drawing/2014/main" id="{E4F7046D-DB1C-8631-0D6B-D70F3315C3D1}"/>
              </a:ext>
            </a:extLst>
          </p:cNvPr>
          <p:cNvSpPr/>
          <p:nvPr/>
        </p:nvSpPr>
        <p:spPr>
          <a:xfrm>
            <a:off x="7036322" y="2620473"/>
            <a:ext cx="4337072" cy="1585896"/>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90000"/>
              </a:lnSpc>
              <a:spcBef>
                <a:spcPts val="1000"/>
              </a:spcBef>
              <a:spcAft>
                <a:spcPts val="0"/>
              </a:spcAft>
              <a:buClr>
                <a:srgbClr val="3BB042"/>
              </a:buClr>
              <a:buSzTx/>
              <a:buFontTx/>
              <a:buNone/>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BEBE8AD1-03CA-E61A-C40F-0030DAE10316}"/>
              </a:ext>
            </a:extLst>
          </p:cNvPr>
          <p:cNvSpPr txBox="1"/>
          <p:nvPr/>
        </p:nvSpPr>
        <p:spPr>
          <a:xfrm>
            <a:off x="7302102" y="2905588"/>
            <a:ext cx="2414044" cy="1015663"/>
          </a:xfrm>
          <a:prstGeom prst="rect">
            <a:avLst/>
          </a:prstGeom>
          <a:noFill/>
        </p:spPr>
        <p:txBody>
          <a:bodyPr wrap="square" rtlCol="0">
            <a:spAutoFit/>
          </a:bodyPr>
          <a:lstStyle/>
          <a:p>
            <a:pPr lvl="0" algn="ctr">
              <a:defRPr/>
            </a:pPr>
            <a:r>
              <a:rPr lang="ar-SA" sz="2000" dirty="0"/>
              <a:t>تحقق من البيانات بحثًا عن المعلومات المفقودة/غير المكتملة والأخطاء </a:t>
            </a:r>
            <a:endParaRPr kumimoji="0" lang="ar-001" sz="20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3" name="Rounded Rectangle 12">
            <a:extLst>
              <a:ext uri="{FF2B5EF4-FFF2-40B4-BE49-F238E27FC236}">
                <a16:creationId xmlns:a16="http://schemas.microsoft.com/office/drawing/2014/main" id="{36F0F45D-4F66-9505-95EA-4D2829A70FF5}"/>
              </a:ext>
            </a:extLst>
          </p:cNvPr>
          <p:cNvSpPr/>
          <p:nvPr/>
        </p:nvSpPr>
        <p:spPr>
          <a:xfrm>
            <a:off x="762115" y="2620473"/>
            <a:ext cx="4337072" cy="1585895"/>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90000"/>
              </a:lnSpc>
              <a:spcBef>
                <a:spcPts val="1000"/>
              </a:spcBef>
              <a:spcAft>
                <a:spcPts val="0"/>
              </a:spcAft>
              <a:buClr>
                <a:srgbClr val="3BB042"/>
              </a:buClr>
              <a:buSzTx/>
              <a:buFontTx/>
              <a:buNone/>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7" name="TextBox 16">
            <a:extLst>
              <a:ext uri="{FF2B5EF4-FFF2-40B4-BE49-F238E27FC236}">
                <a16:creationId xmlns:a16="http://schemas.microsoft.com/office/drawing/2014/main" id="{8188E5DE-5F34-4EF5-2AAD-8CFAD50AE172}"/>
              </a:ext>
            </a:extLst>
          </p:cNvPr>
          <p:cNvSpPr txBox="1"/>
          <p:nvPr/>
        </p:nvSpPr>
        <p:spPr>
          <a:xfrm>
            <a:off x="1091390" y="2951755"/>
            <a:ext cx="2399757" cy="923330"/>
          </a:xfrm>
          <a:prstGeom prst="rect">
            <a:avLst/>
          </a:prstGeom>
          <a:noFill/>
        </p:spPr>
        <p:txBody>
          <a:bodyPr wrap="square" rtlCol="0">
            <a:spAutoFit/>
          </a:bodyPr>
          <a:lstStyle/>
          <a:p>
            <a:pPr lvl="0" algn="ctr">
              <a:lnSpc>
                <a:spcPct val="90000"/>
              </a:lnSpc>
              <a:spcBef>
                <a:spcPts val="1000"/>
              </a:spcBef>
              <a:buClr>
                <a:srgbClr val="3BB042"/>
              </a:buClr>
              <a:defRPr/>
            </a:pPr>
            <a:r>
              <a:rPr lang="ar-SA" sz="2000" dirty="0"/>
              <a:t>احصل على معلومات إضافية/مُصححة من الموظفين الميدانيين </a:t>
            </a:r>
            <a:endParaRPr kumimoji="0" lang="ar-001" sz="20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9" name="Right Arrow 18">
            <a:extLst>
              <a:ext uri="{FF2B5EF4-FFF2-40B4-BE49-F238E27FC236}">
                <a16:creationId xmlns:a16="http://schemas.microsoft.com/office/drawing/2014/main" id="{E5FD8B9C-85AE-7303-8A14-10E23236E755}"/>
              </a:ext>
            </a:extLst>
          </p:cNvPr>
          <p:cNvSpPr/>
          <p:nvPr/>
        </p:nvSpPr>
        <p:spPr>
          <a:xfrm>
            <a:off x="5472114" y="3058193"/>
            <a:ext cx="1166010" cy="733718"/>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id="{767A5BC2-A0B5-9931-626B-86FB21390CBF}"/>
              </a:ext>
            </a:extLst>
          </p:cNvPr>
          <p:cNvSpPr/>
          <p:nvPr/>
        </p:nvSpPr>
        <p:spPr>
          <a:xfrm>
            <a:off x="76211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pPr marL="358775"/>
            <a:r>
              <a:rPr lang="ar-001" sz="2200" b="1" dirty="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14" name="Oval 13">
            <a:extLst>
              <a:ext uri="{FF2B5EF4-FFF2-40B4-BE49-F238E27FC236}">
                <a16:creationId xmlns:a16="http://schemas.microsoft.com/office/drawing/2014/main" id="{F092EFE1-87D1-53FD-362D-EEE63DED7897}"/>
              </a:ext>
            </a:extLst>
          </p:cNvPr>
          <p:cNvSpPr/>
          <p:nvPr/>
        </p:nvSpPr>
        <p:spPr>
          <a:xfrm>
            <a:off x="11012178"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a:extLst>
              <a:ext uri="{FF2B5EF4-FFF2-40B4-BE49-F238E27FC236}">
                <a16:creationId xmlns:a16="http://schemas.microsoft.com/office/drawing/2014/main" id="{17947ACA-881C-D032-71CC-8BDC9C1F8A1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981925" y="2890157"/>
            <a:ext cx="1010191" cy="1001482"/>
          </a:xfrm>
          <a:prstGeom prst="rect">
            <a:avLst/>
          </a:prstGeom>
        </p:spPr>
      </p:pic>
      <p:pic>
        <p:nvPicPr>
          <p:cNvPr id="3" name="Graphic 2">
            <a:extLst>
              <a:ext uri="{FF2B5EF4-FFF2-40B4-BE49-F238E27FC236}">
                <a16:creationId xmlns:a16="http://schemas.microsoft.com/office/drawing/2014/main" id="{2E73244C-0FC4-5C97-AB40-F87AEBA70F6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780475" y="2890157"/>
            <a:ext cx="1005839" cy="1001485"/>
          </a:xfrm>
          <a:prstGeom prst="rect">
            <a:avLst/>
          </a:prstGeom>
        </p:spPr>
      </p:pic>
    </p:spTree>
    <p:extLst>
      <p:ext uri="{BB962C8B-B14F-4D97-AF65-F5344CB8AC3E}">
        <p14:creationId xmlns:p14="http://schemas.microsoft.com/office/powerpoint/2010/main" val="1818338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8" grpId="0"/>
      <p:bldP spid="13" grpId="0" animBg="1"/>
      <p:bldP spid="17" grpId="0"/>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ar-001" dirty="0">
                <a:latin typeface="Arial"/>
                <a:cs typeface="Arial"/>
              </a:rPr>
              <a:t>ملاحظات التدابير التنظيمية</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0B8FD-CC18-16DE-3C95-1C1AB0DCF9F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BEB6FA9-EC64-CE8B-BE62-493679E2EE12}"/>
              </a:ext>
            </a:extLst>
          </p:cNvPr>
          <p:cNvSpPr>
            <a:spLocks noGrp="1"/>
          </p:cNvSpPr>
          <p:nvPr>
            <p:ph type="body" sz="half" idx="10"/>
          </p:nvPr>
        </p:nvSpPr>
        <p:spPr>
          <a:xfrm>
            <a:off x="1075765" y="1032388"/>
            <a:ext cx="6149788" cy="3521683"/>
          </a:xfrm>
        </p:spPr>
        <p:txBody>
          <a:bodyPr vert="horz" lIns="91440" tIns="45720" rIns="91440" bIns="45720" rtlCol="0" anchor="t">
            <a:noAutofit/>
          </a:bodyPr>
          <a:lstStyle/>
          <a:p>
            <a:pPr>
              <a:lnSpc>
                <a:spcPct val="100000"/>
              </a:lnSpc>
            </a:pPr>
            <a:r>
              <a:rPr lang="ar-SA" sz="3200" dirty="0">
                <a:effectLst/>
              </a:rPr>
              <a:t>فكروا في العملية بأكملها بدءًا من جمع بيانات 7-1-7 ووصولاً إلى قاعدة بيانات موحدة، بما في ذلك مسار تدفق المعلومات.</a:t>
            </a:r>
            <a:endParaRPr lang="ar-001" sz="3200" dirty="0">
              <a:solidFill>
                <a:schemeClr val="tx2"/>
              </a:solidFill>
              <a:cs typeface="Arial" panose="020B0604020202020204" pitchFamily="34" charset="0"/>
            </a:endParaRPr>
          </a:p>
          <a:p>
            <a:pPr>
              <a:lnSpc>
                <a:spcPct val="100000"/>
              </a:lnSpc>
            </a:pPr>
            <a:endParaRPr lang="en-US" sz="3200" dirty="0">
              <a:solidFill>
                <a:schemeClr val="tx2"/>
              </a:solidFill>
              <a:cs typeface="Arial" panose="020B0604020202020204" pitchFamily="34" charset="0"/>
            </a:endParaRPr>
          </a:p>
          <a:p>
            <a:pPr>
              <a:lnSpc>
                <a:spcPct val="100000"/>
              </a:lnSpc>
            </a:pPr>
            <a:r>
              <a:rPr lang="ar-SA" sz="3200" dirty="0">
                <a:effectLst/>
              </a:rPr>
              <a:t>ما الاستراتيجيات التي قد تكون الأنسب في موقعك لتقليل الأخطاء في قاعدة البيانات الموحدة هذه؟</a:t>
            </a:r>
            <a:endParaRPr lang="ar-001" sz="3200" dirty="0">
              <a:solidFill>
                <a:schemeClr val="tx2"/>
              </a:solidFill>
              <a:cs typeface="Arial" panose="020B0604020202020204" pitchFamily="34" charset="0"/>
            </a:endParaRPr>
          </a:p>
        </p:txBody>
      </p:sp>
      <p:pic>
        <p:nvPicPr>
          <p:cNvPr id="8" name="Graphic 7">
            <a:extLst>
              <a:ext uri="{FF2B5EF4-FFF2-40B4-BE49-F238E27FC236}">
                <a16:creationId xmlns:a16="http://schemas.microsoft.com/office/drawing/2014/main" id="{74108812-9D6B-F095-24FD-F06A6FDF0BB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77236" y="2232208"/>
            <a:ext cx="928659" cy="917898"/>
          </a:xfrm>
          <a:prstGeom prst="rect">
            <a:avLst/>
          </a:prstGeom>
        </p:spPr>
      </p:pic>
      <p:sp>
        <p:nvSpPr>
          <p:cNvPr id="10" name="Title 1">
            <a:extLst>
              <a:ext uri="{FF2B5EF4-FFF2-40B4-BE49-F238E27FC236}">
                <a16:creationId xmlns:a16="http://schemas.microsoft.com/office/drawing/2014/main" id="{3CC9CDD6-E8D0-69DF-62E3-A7CCB5611BA5}"/>
              </a:ext>
            </a:extLst>
          </p:cNvPr>
          <p:cNvSpPr txBox="1">
            <a:spLocks/>
          </p:cNvSpPr>
          <p:nvPr/>
        </p:nvSpPr>
        <p:spPr>
          <a:xfrm>
            <a:off x="8308024" y="1548808"/>
            <a:ext cx="3467083" cy="2282808"/>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a:latin typeface="Arial"/>
                <a:cs typeface="Arial"/>
              </a:rPr>
              <a:t>مناقشة</a:t>
            </a:r>
          </a:p>
        </p:txBody>
      </p:sp>
    </p:spTree>
    <p:extLst>
      <p:ext uri="{BB962C8B-B14F-4D97-AF65-F5344CB8AC3E}">
        <p14:creationId xmlns:p14="http://schemas.microsoft.com/office/powerpoint/2010/main" val="13722483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791440" y="2141124"/>
            <a:ext cx="10610475" cy="2148666"/>
          </a:xfrm>
        </p:spPr>
        <p:txBody>
          <a:bodyPr/>
          <a:lstStyle/>
          <a:p>
            <a:r>
              <a:rPr lang="ar-SA" sz="5000" dirty="0">
                <a:latin typeface="Arial"/>
                <a:cs typeface="Arial"/>
              </a:rPr>
              <a:t>توحيد البيانات + التحقق</a:t>
            </a:r>
            <a:endParaRPr lang="ar-001" sz="5000" dirty="0">
              <a:latin typeface="Arial"/>
              <a:cs typeface="Arial"/>
            </a:endParaRP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1150918" y="4287586"/>
            <a:ext cx="10231457" cy="931688"/>
          </a:xfrm>
        </p:spPr>
        <p:txBody>
          <a:bodyPr/>
          <a:lstStyle/>
          <a:p>
            <a:r>
              <a:rPr lang="ar-001" sz="3000"/>
              <a:t>نشاط</a:t>
            </a:r>
          </a:p>
        </p:txBody>
      </p:sp>
      <p:pic>
        <p:nvPicPr>
          <p:cNvPr id="11" name="Picture 10" descr="A light bulb in a circle&#10;&#10;AI-generated content may be incorrect.">
            <a:extLst>
              <a:ext uri="{FF2B5EF4-FFF2-40B4-BE49-F238E27FC236}">
                <a16:creationId xmlns:a16="http://schemas.microsoft.com/office/drawing/2014/main" id="{A8BDB2A8-9865-622F-105D-1B37412AC4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35830" y="2390395"/>
            <a:ext cx="866086" cy="824950"/>
          </a:xfrm>
          <a:prstGeom prst="rect">
            <a:avLst/>
          </a:prstGeom>
        </p:spPr>
      </p:pic>
    </p:spTree>
    <p:extLst>
      <p:ext uri="{BB962C8B-B14F-4D97-AF65-F5344CB8AC3E}">
        <p14:creationId xmlns:p14="http://schemas.microsoft.com/office/powerpoint/2010/main" val="1133826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6630765" y="1190817"/>
            <a:ext cx="5157787" cy="486893"/>
          </a:xfrm>
        </p:spPr>
        <p:txBody>
          <a:bodyPr/>
          <a:lstStyle/>
          <a:p>
            <a:r>
              <a:rPr lang="ar-001" dirty="0">
                <a:latin typeface="Arial"/>
                <a:cs typeface="Arial"/>
              </a:rPr>
              <a:t>مهمة مجموعتكم</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836926" y="2014508"/>
            <a:ext cx="6951626" cy="4184814"/>
          </a:xfrm>
        </p:spPr>
        <p:txBody>
          <a:bodyPr vert="horz" lIns="91440" tIns="45720" rIns="91440" bIns="45720" rtlCol="0" anchor="t">
            <a:noAutofit/>
          </a:bodyPr>
          <a:lstStyle/>
          <a:p>
            <a:pPr marL="342900" indent="-342900"/>
            <a:r>
              <a:rPr lang="ar-SA" sz="2600" dirty="0">
                <a:cs typeface="Arial" panose="020B0604020202020204" pitchFamily="34" charset="0"/>
              </a:rPr>
              <a:t>الهدف من هذا النشاط هو تعريفك بأداة توحيد بيانات 7-1-7</a:t>
            </a:r>
            <a:endParaRPr lang="ar-001" sz="2600" dirty="0">
              <a:cs typeface="Arial" panose="020B0604020202020204" pitchFamily="34" charset="0"/>
            </a:endParaRPr>
          </a:p>
          <a:p>
            <a:pPr marL="342900" indent="-342900"/>
            <a:endParaRPr lang="en-US" sz="2600" dirty="0">
              <a:cs typeface="Arial" panose="020B0604020202020204" pitchFamily="34" charset="0"/>
            </a:endParaRPr>
          </a:p>
          <a:p>
            <a:pPr marL="342900" indent="-342900"/>
            <a:r>
              <a:rPr lang="ar-001" sz="2600" dirty="0">
                <a:cs typeface="Arial" panose="020B0604020202020204" pitchFamily="34" charset="0"/>
              </a:rPr>
              <a:t>راجع كل ورقة عمل في أداة توحيد البيانات المخصصة لمجموعتك</a:t>
            </a:r>
          </a:p>
          <a:p>
            <a:pPr marL="342900" indent="-342900"/>
            <a:endParaRPr lang="en-US" sz="2600" dirty="0">
              <a:cs typeface="Arial" panose="020B0604020202020204" pitchFamily="34" charset="0"/>
            </a:endParaRPr>
          </a:p>
          <a:p>
            <a:pPr marL="342900" indent="-342900"/>
            <a:r>
              <a:rPr lang="ar-001" sz="2600" dirty="0">
                <a:cs typeface="Arial" panose="020B0604020202020204" pitchFamily="34" charset="0"/>
              </a:rPr>
              <a:t>ظلل الخلايا التي تحتوي على أخطاء باللون الأصفر</a:t>
            </a:r>
          </a:p>
          <a:p>
            <a:pPr marL="342900" indent="-342900"/>
            <a:endParaRPr lang="en-US" sz="2600" dirty="0">
              <a:cs typeface="Arial" panose="020B0604020202020204" pitchFamily="34" charset="0"/>
            </a:endParaRPr>
          </a:p>
          <a:p>
            <a:pPr marL="342900" indent="-342900"/>
            <a:r>
              <a:rPr lang="ar-SA" sz="2600" dirty="0">
                <a:cs typeface="Arial" panose="020B0604020202020204" pitchFamily="34" charset="0"/>
              </a:rPr>
              <a:t>اكتشف عدد الأخطاء التي يمكنك العثور عليها في 15 دقيقة!</a:t>
            </a:r>
            <a:endParaRPr lang="ar-001" sz="2600" dirty="0">
              <a:cs typeface="Arial" panose="020B0604020202020204" pitchFamily="34" charset="0"/>
            </a:endParaRPr>
          </a:p>
        </p:txBody>
      </p:sp>
      <p:sp>
        <p:nvSpPr>
          <p:cNvPr id="26" name="Rectangle 25">
            <a:extLst>
              <a:ext uri="{FF2B5EF4-FFF2-40B4-BE49-F238E27FC236}">
                <a16:creationId xmlns:a16="http://schemas.microsoft.com/office/drawing/2014/main" id="{34A934FD-ED0A-75F7-D0BC-B313D9AF355B}"/>
              </a:ext>
            </a:extLst>
          </p:cNvPr>
          <p:cNvSpPr/>
          <p:nvPr/>
        </p:nvSpPr>
        <p:spPr>
          <a:xfrm>
            <a:off x="291794" y="1238983"/>
            <a:ext cx="4385021" cy="383597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
            <a:extLst>
              <a:ext uri="{FF2B5EF4-FFF2-40B4-BE49-F238E27FC236}">
                <a16:creationId xmlns:a16="http://schemas.microsoft.com/office/drawing/2014/main" id="{F3C47BEF-575D-DAC7-7098-8F8316D0831D}"/>
              </a:ext>
            </a:extLst>
          </p:cNvPr>
          <p:cNvSpPr txBox="1">
            <a:spLocks/>
          </p:cNvSpPr>
          <p:nvPr/>
        </p:nvSpPr>
        <p:spPr>
          <a:xfrm>
            <a:off x="369956" y="2960541"/>
            <a:ext cx="4244468" cy="434806"/>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200" dirty="0">
                <a:latin typeface="Arial"/>
                <a:cs typeface="Arial"/>
              </a:rPr>
              <a:t>نصائح:</a:t>
            </a:r>
            <a:r>
              <a:rPr lang="ar-001" sz="2200" b="0" dirty="0">
                <a:solidFill>
                  <a:srgbClr val="394D56"/>
                </a:solidFill>
                <a:latin typeface="Arial"/>
                <a:cs typeface="Arial"/>
              </a:rPr>
              <a:t> </a:t>
            </a:r>
          </a:p>
          <a:p>
            <a:pPr marL="342900" indent="-342900">
              <a:buFont typeface="Arial" panose="020B0604020202020204" pitchFamily="34" charset="0"/>
              <a:buChar char="•"/>
            </a:pPr>
            <a:r>
              <a:rPr lang="ar-SA" sz="2000" b="0" dirty="0">
                <a:solidFill>
                  <a:srgbClr val="394D56"/>
                </a:solidFill>
                <a:latin typeface="Arial"/>
                <a:cs typeface="Arial"/>
              </a:rPr>
              <a:t>يوجد 20 خطأ تقريبًا في الأداة. </a:t>
            </a:r>
            <a:endParaRPr lang="ar-001" sz="2000" b="0" dirty="0">
              <a:solidFill>
                <a:srgbClr val="394D56"/>
              </a:solidFill>
              <a:latin typeface="Arial"/>
              <a:cs typeface="Arial"/>
            </a:endParaRPr>
          </a:p>
          <a:p>
            <a:pPr marL="342900" indent="-342900">
              <a:buFont typeface="Arial" panose="020B0604020202020204" pitchFamily="34" charset="0"/>
              <a:buChar char="•"/>
            </a:pPr>
            <a:r>
              <a:rPr lang="ar-SA" sz="2000" b="0" dirty="0">
                <a:solidFill>
                  <a:srgbClr val="394D56"/>
                </a:solidFill>
                <a:latin typeface="Arial"/>
                <a:cs typeface="Arial"/>
              </a:rPr>
              <a:t>توجد أخطاء في كل ورقة عمل.  </a:t>
            </a:r>
            <a:endParaRPr lang="ar-001" sz="2000" b="0" dirty="0">
              <a:solidFill>
                <a:srgbClr val="394D56"/>
              </a:solidFill>
              <a:latin typeface="Arial"/>
              <a:cs typeface="Arial"/>
            </a:endParaRPr>
          </a:p>
          <a:p>
            <a:r>
              <a:rPr lang="ar-001" sz="2200" dirty="0">
                <a:latin typeface="Arial"/>
                <a:cs typeface="Arial"/>
              </a:rPr>
              <a:t>التوقيت</a:t>
            </a:r>
          </a:p>
        </p:txBody>
      </p:sp>
      <p:sp>
        <p:nvSpPr>
          <p:cNvPr id="36" name="Content Placeholder 3">
            <a:extLst>
              <a:ext uri="{FF2B5EF4-FFF2-40B4-BE49-F238E27FC236}">
                <a16:creationId xmlns:a16="http://schemas.microsoft.com/office/drawing/2014/main" id="{AF421EC0-80C9-F417-37D7-EFA18C47B2B1}"/>
              </a:ext>
            </a:extLst>
          </p:cNvPr>
          <p:cNvSpPr txBox="1">
            <a:spLocks/>
          </p:cNvSpPr>
          <p:nvPr/>
        </p:nvSpPr>
        <p:spPr>
          <a:xfrm>
            <a:off x="433467" y="3533810"/>
            <a:ext cx="4180957" cy="1173080"/>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r>
              <a:rPr lang="ar-SA" sz="2000" dirty="0">
                <a:latin typeface="Arial"/>
                <a:cs typeface="Arial"/>
              </a:rPr>
              <a:t>15 دقيقة للعثور على أكبر عدد ممكن من الأخطاء</a:t>
            </a:r>
            <a:endParaRPr lang="ar-001" sz="2000" dirty="0">
              <a:latin typeface="Arial"/>
              <a:cs typeface="Arial"/>
            </a:endParaRPr>
          </a:p>
          <a:p>
            <a:pPr marL="342900" indent="-342900"/>
            <a:r>
              <a:rPr lang="ar-SA" sz="2000" dirty="0">
                <a:latin typeface="Arial"/>
                <a:cs typeface="Arial"/>
              </a:rPr>
              <a:t>10 دقائق - سنوضح أماكن الأخطاء </a:t>
            </a:r>
            <a:endParaRPr lang="en-US" sz="2000" dirty="0">
              <a:latin typeface="Arial"/>
              <a:cs typeface="Arial"/>
            </a:endParaRPr>
          </a:p>
          <a:p>
            <a:pPr lvl="1"/>
            <a:endParaRPr lang="en-US" dirty="0">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2373448" y="328839"/>
            <a:ext cx="9415104"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latin typeface="Arial"/>
                <a:cs typeface="Arial"/>
              </a:rPr>
              <a:t>توحيد البيانات والتحقق</a:t>
            </a:r>
          </a:p>
        </p:txBody>
      </p:sp>
    </p:spTree>
    <p:extLst>
      <p:ext uri="{BB962C8B-B14F-4D97-AF65-F5344CB8AC3E}">
        <p14:creationId xmlns:p14="http://schemas.microsoft.com/office/powerpoint/2010/main" val="4246838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7A6DA-E012-A213-F08D-24457B80BBF2}"/>
            </a:ext>
          </a:extLst>
        </p:cNvPr>
        <p:cNvGrpSpPr/>
        <p:nvPr/>
      </p:nvGrpSpPr>
      <p:grpSpPr>
        <a:xfrm>
          <a:off x="0" y="0"/>
          <a:ext cx="0" cy="0"/>
          <a:chOff x="0" y="0"/>
          <a:chExt cx="0" cy="0"/>
        </a:xfrm>
      </p:grpSpPr>
      <p:sp>
        <p:nvSpPr>
          <p:cNvPr id="43" name="Title 1">
            <a:extLst>
              <a:ext uri="{FF2B5EF4-FFF2-40B4-BE49-F238E27FC236}">
                <a16:creationId xmlns:a16="http://schemas.microsoft.com/office/drawing/2014/main" id="{DA3A5BD3-D395-BFE0-ECB5-7AD0A6297854}"/>
              </a:ext>
            </a:extLst>
          </p:cNvPr>
          <p:cNvSpPr txBox="1">
            <a:spLocks/>
          </p:cNvSpPr>
          <p:nvPr/>
        </p:nvSpPr>
        <p:spPr>
          <a:xfrm>
            <a:off x="1795931" y="400557"/>
            <a:ext cx="10072607"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latin typeface="Arial"/>
                <a:cs typeface="Arial"/>
              </a:rPr>
              <a:t>لنراجع الإجابات!</a:t>
            </a:r>
          </a:p>
        </p:txBody>
      </p:sp>
      <p:pic>
        <p:nvPicPr>
          <p:cNvPr id="6" name="Picture 5">
            <a:extLst>
              <a:ext uri="{FF2B5EF4-FFF2-40B4-BE49-F238E27FC236}">
                <a16:creationId xmlns:a16="http://schemas.microsoft.com/office/drawing/2014/main" id="{73449595-530E-0AD2-E8D6-95E3F7B06D1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9825" y="1863336"/>
            <a:ext cx="11488713" cy="3591115"/>
          </a:xfrm>
          <a:prstGeom prst="rect">
            <a:avLst/>
          </a:prstGeom>
        </p:spPr>
      </p:pic>
    </p:spTree>
    <p:extLst>
      <p:ext uri="{BB962C8B-B14F-4D97-AF65-F5344CB8AC3E}">
        <p14:creationId xmlns:p14="http://schemas.microsoft.com/office/powerpoint/2010/main" val="106456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0B0B5B0-E92A-DD5B-A8C9-111F8D47ECB8}"/>
              </a:ext>
            </a:extLst>
          </p:cNvPr>
          <p:cNvPicPr>
            <a:picLocks noChangeAspect="1"/>
          </p:cNvPicPr>
          <p:nvPr/>
        </p:nvPicPr>
        <p:blipFill>
          <a:blip r:embed="rId3" cstate="screen">
            <a:extLst>
              <a:ext uri="{28A0092B-C50C-407E-A947-70E740481C1C}">
                <a14:useLocalDpi xmlns:a14="http://schemas.microsoft.com/office/drawing/2010/main"/>
              </a:ext>
            </a:extLst>
          </a:blip>
          <a:srcRect l="-177" r="-50" b="1206"/>
          <a:stretch/>
        </p:blipFill>
        <p:spPr>
          <a:xfrm>
            <a:off x="408168" y="886750"/>
            <a:ext cx="11609150" cy="5618848"/>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156289"/>
            <a:ext cx="11609150"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algn="r" rtl="1">
              <a:lnSpc>
                <a:spcPct val="115000"/>
              </a:lnSpc>
              <a:spcBef>
                <a:spcPts val="0"/>
              </a:spcBef>
              <a:spcAft>
                <a:spcPts val="800"/>
              </a:spcAft>
            </a:pPr>
            <a:r>
              <a:rPr lang="ar-SA" dirty="0">
                <a:effectLst/>
                <a:cs typeface="+mn-cs"/>
              </a:rPr>
              <a:t>توحيد البيانات | 1. إدخال بيانات التوقيت </a:t>
            </a:r>
            <a:endParaRPr lang="en-IN" kern="100" dirty="0">
              <a:effectLst/>
              <a:latin typeface="Aptos" panose="020B0004020202020204" pitchFamily="34" charset="0"/>
              <a:ea typeface="DengXian" panose="02010600030101010101" pitchFamily="2" charset="-122"/>
              <a:cs typeface="+mn-cs"/>
            </a:endParaRPr>
          </a:p>
        </p:txBody>
      </p:sp>
      <p:sp>
        <p:nvSpPr>
          <p:cNvPr id="3" name="Rectangle 2">
            <a:extLst>
              <a:ext uri="{FF2B5EF4-FFF2-40B4-BE49-F238E27FC236}">
                <a16:creationId xmlns:a16="http://schemas.microsoft.com/office/drawing/2014/main" id="{C7EA36CD-0C6D-692D-8091-C184A96EA1DE}"/>
              </a:ext>
            </a:extLst>
          </p:cNvPr>
          <p:cNvSpPr/>
          <p:nvPr/>
        </p:nvSpPr>
        <p:spPr>
          <a:xfrm>
            <a:off x="2702874" y="2708728"/>
            <a:ext cx="1733798"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a:latin typeface="Arial"/>
                <a:cs typeface="Arial"/>
              </a:rPr>
              <a:t>كان من المفترض أن يكون يوليو</a:t>
            </a:r>
          </a:p>
        </p:txBody>
      </p:sp>
      <p:sp>
        <p:nvSpPr>
          <p:cNvPr id="4" name="Rectangle 3">
            <a:extLst>
              <a:ext uri="{FF2B5EF4-FFF2-40B4-BE49-F238E27FC236}">
                <a16:creationId xmlns:a16="http://schemas.microsoft.com/office/drawing/2014/main" id="{6222EC3E-2F4A-54A0-5B0E-97A39F4A15FD}"/>
              </a:ext>
            </a:extLst>
          </p:cNvPr>
          <p:cNvSpPr/>
          <p:nvPr/>
        </p:nvSpPr>
        <p:spPr>
          <a:xfrm>
            <a:off x="5065481" y="3971239"/>
            <a:ext cx="1733798"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dirty="0">
                <a:latin typeface="Arial"/>
                <a:cs typeface="Arial"/>
              </a:rPr>
              <a:t>هذا عامل مُمكن</a:t>
            </a:r>
          </a:p>
        </p:txBody>
      </p:sp>
      <p:sp>
        <p:nvSpPr>
          <p:cNvPr id="5" name="Rectangle 4">
            <a:extLst>
              <a:ext uri="{FF2B5EF4-FFF2-40B4-BE49-F238E27FC236}">
                <a16:creationId xmlns:a16="http://schemas.microsoft.com/office/drawing/2014/main" id="{8AF9061E-2024-82AC-BFAE-331C98834782}"/>
              </a:ext>
            </a:extLst>
          </p:cNvPr>
          <p:cNvSpPr/>
          <p:nvPr/>
        </p:nvSpPr>
        <p:spPr>
          <a:xfrm>
            <a:off x="10090909" y="3427709"/>
            <a:ext cx="1733798" cy="196558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SA" dirty="0"/>
              <a:t>ليس هذا إبلاغًا خاصًا بغاية 7-1-7، بل هو إبلاغ موجه إلى المنشأة الصحية. </a:t>
            </a:r>
            <a:endParaRPr lang="ar-001" dirty="0">
              <a:latin typeface="Arial"/>
              <a:cs typeface="Arial"/>
            </a:endParaRPr>
          </a:p>
        </p:txBody>
      </p:sp>
    </p:spTree>
    <p:extLst>
      <p:ext uri="{BB962C8B-B14F-4D97-AF65-F5344CB8AC3E}">
        <p14:creationId xmlns:p14="http://schemas.microsoft.com/office/powerpoint/2010/main" val="53068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55552-0EEE-5523-D4B0-76F8245E0E3D}"/>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4085CC4-9658-C67A-50D0-33B49DA8864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89912" y="1266588"/>
            <a:ext cx="11806411" cy="4870938"/>
          </a:xfrm>
          <a:prstGeom prst="rect">
            <a:avLst/>
          </a:prstGeom>
        </p:spPr>
      </p:pic>
      <p:sp>
        <p:nvSpPr>
          <p:cNvPr id="43" name="Title 1">
            <a:extLst>
              <a:ext uri="{FF2B5EF4-FFF2-40B4-BE49-F238E27FC236}">
                <a16:creationId xmlns:a16="http://schemas.microsoft.com/office/drawing/2014/main" id="{A6F93EC8-9EE3-4566-4612-6DBF2DC3D3B6}"/>
              </a:ext>
            </a:extLst>
          </p:cNvPr>
          <p:cNvSpPr txBox="1">
            <a:spLocks/>
          </p:cNvSpPr>
          <p:nvPr/>
        </p:nvSpPr>
        <p:spPr>
          <a:xfrm>
            <a:off x="379825" y="328839"/>
            <a:ext cx="11462551"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algn="r" rtl="1">
              <a:lnSpc>
                <a:spcPct val="115000"/>
              </a:lnSpc>
              <a:spcBef>
                <a:spcPts val="0"/>
              </a:spcBef>
              <a:spcAft>
                <a:spcPts val="800"/>
              </a:spcAft>
            </a:pPr>
            <a:r>
              <a:rPr lang="ar-SA" kern="100" dirty="0">
                <a:effectLst/>
                <a:latin typeface="Aptos" panose="020B0004020202020204" pitchFamily="34" charset="0"/>
                <a:ea typeface="DengXian" panose="02010600030101010101" pitchFamily="2" charset="-122"/>
                <a:cs typeface="Arial" panose="020B0604020202020204" pitchFamily="34" charset="0"/>
              </a:rPr>
              <a:t>توحيد البيانات</a:t>
            </a:r>
            <a:r>
              <a:rPr lang="en-US" kern="100" dirty="0">
                <a:effectLst/>
                <a:latin typeface="Aptos" panose="020B0004020202020204" pitchFamily="34" charset="0"/>
                <a:ea typeface="DengXian" panose="02010600030101010101" pitchFamily="2" charset="-122"/>
                <a:cs typeface="Arial" panose="020B0604020202020204" pitchFamily="34" charset="0"/>
              </a:rPr>
              <a:t> </a:t>
            </a:r>
            <a:r>
              <a:rPr lang="ar-SA" kern="100" dirty="0">
                <a:effectLst/>
                <a:latin typeface="Arial" panose="020B0604020202020204" pitchFamily="34" charset="0"/>
                <a:ea typeface="DengXian" panose="02010600030101010101" pitchFamily="2" charset="-122"/>
                <a:cs typeface="Arial" panose="020B0604020202020204" pitchFamily="34" charset="0"/>
              </a:rPr>
              <a:t>|</a:t>
            </a:r>
            <a:r>
              <a:rPr lang="en-US" kern="100" dirty="0">
                <a:effectLst/>
                <a:latin typeface="Arial" panose="020B0604020202020204" pitchFamily="34" charset="0"/>
                <a:ea typeface="DengXian" panose="02010600030101010101" pitchFamily="2" charset="-122"/>
                <a:cs typeface="Arial" panose="020B0604020202020204" pitchFamily="34" charset="0"/>
              </a:rPr>
              <a:t> </a:t>
            </a:r>
            <a:r>
              <a:rPr lang="en-IN" kern="100" dirty="0">
                <a:effectLst/>
                <a:latin typeface="Aptos" panose="020B0004020202020204" pitchFamily="34" charset="0"/>
                <a:ea typeface="DengXian" panose="02010600030101010101" pitchFamily="2" charset="-122"/>
                <a:cs typeface="Arial" panose="020B0604020202020204" pitchFamily="34" charset="0"/>
              </a:rPr>
              <a:t>1.</a:t>
            </a:r>
            <a:r>
              <a:rPr lang="en-IN" kern="100" dirty="0">
                <a:effectLst/>
                <a:latin typeface="Arial" panose="020B0604020202020204" pitchFamily="34" charset="0"/>
                <a:ea typeface="DengXian" panose="02010600030101010101" pitchFamily="2" charset="-122"/>
                <a:cs typeface="Arial" panose="020B0604020202020204" pitchFamily="34" charset="0"/>
              </a:rPr>
              <a:t> </a:t>
            </a:r>
            <a:r>
              <a:rPr lang="ar-SA" kern="100" dirty="0">
                <a:effectLst/>
                <a:latin typeface="Aptos" panose="020B0004020202020204" pitchFamily="34" charset="0"/>
                <a:ea typeface="DengXian" panose="02010600030101010101" pitchFamily="2" charset="-122"/>
                <a:cs typeface="Arial" panose="020B0604020202020204" pitchFamily="34" charset="0"/>
              </a:rPr>
              <a:t>إدخال بيانات التوقيت</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3" name="Rectangle 2">
            <a:extLst>
              <a:ext uri="{FF2B5EF4-FFF2-40B4-BE49-F238E27FC236}">
                <a16:creationId xmlns:a16="http://schemas.microsoft.com/office/drawing/2014/main" id="{DE8608B2-63FD-7361-3F12-B5E4936BD9D4}"/>
              </a:ext>
            </a:extLst>
          </p:cNvPr>
          <p:cNvSpPr/>
          <p:nvPr/>
        </p:nvSpPr>
        <p:spPr>
          <a:xfrm>
            <a:off x="5262821" y="2957180"/>
            <a:ext cx="3277590"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SA" dirty="0">
                <a:effectLst/>
              </a:rPr>
              <a:t>معلومات مفقودة حول السرد والعوائق والعوامل الممكنة لإجراءات الاستجابة المبكرة </a:t>
            </a:r>
            <a:endParaRPr lang="ar-001" dirty="0">
              <a:latin typeface="Arial"/>
              <a:cs typeface="Arial"/>
            </a:endParaRPr>
          </a:p>
        </p:txBody>
      </p:sp>
      <p:sp>
        <p:nvSpPr>
          <p:cNvPr id="5" name="Right Brace 4">
            <a:extLst>
              <a:ext uri="{FF2B5EF4-FFF2-40B4-BE49-F238E27FC236}">
                <a16:creationId xmlns:a16="http://schemas.microsoft.com/office/drawing/2014/main" id="{A0058D6B-34CE-F52A-3F55-828126858C73}"/>
              </a:ext>
            </a:extLst>
          </p:cNvPr>
          <p:cNvSpPr/>
          <p:nvPr/>
        </p:nvSpPr>
        <p:spPr>
          <a:xfrm rot="5400000">
            <a:off x="6575045" y="3125620"/>
            <a:ext cx="653142" cy="2970976"/>
          </a:xfrm>
          <a:prstGeom prst="rightBrace">
            <a:avLst/>
          </a:prstGeom>
          <a:ln w="38100">
            <a:solidFill>
              <a:srgbClr val="D43B2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9178627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EBB4EF2-F476-0C18-B93C-DAAA5E03AE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830" y="988918"/>
            <a:ext cx="11868818" cy="4915936"/>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1346010"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algn="r" rtl="1">
              <a:lnSpc>
                <a:spcPct val="115000"/>
              </a:lnSpc>
              <a:spcBef>
                <a:spcPts val="0"/>
              </a:spcBef>
              <a:spcAft>
                <a:spcPts val="800"/>
              </a:spcAft>
            </a:pPr>
            <a:r>
              <a:rPr lang="ar-SA" dirty="0">
                <a:effectLst/>
                <a:cs typeface="+mn-cs"/>
              </a:rPr>
              <a:t>توحيد البيانات | 1. إدخال بيانات التوقيت </a:t>
            </a:r>
            <a:endParaRPr lang="en-IN" kern="100" dirty="0">
              <a:effectLst/>
              <a:latin typeface="Aptos" panose="020B0004020202020204" pitchFamily="34" charset="0"/>
              <a:ea typeface="DengXian" panose="02010600030101010101" pitchFamily="2" charset="-122"/>
              <a:cs typeface="+mn-cs"/>
            </a:endParaRPr>
          </a:p>
        </p:txBody>
      </p:sp>
      <p:sp>
        <p:nvSpPr>
          <p:cNvPr id="3" name="Rectangle 2">
            <a:extLst>
              <a:ext uri="{FF2B5EF4-FFF2-40B4-BE49-F238E27FC236}">
                <a16:creationId xmlns:a16="http://schemas.microsoft.com/office/drawing/2014/main" id="{656D8D38-1A05-6361-0F39-5BFC55E39700}"/>
              </a:ext>
            </a:extLst>
          </p:cNvPr>
          <p:cNvSpPr/>
          <p:nvPr/>
        </p:nvSpPr>
        <p:spPr>
          <a:xfrm>
            <a:off x="10591550" y="2187201"/>
            <a:ext cx="1393097" cy="215036"/>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76FFCC5-D7B0-BC6F-9F93-009B537EDB36}"/>
              </a:ext>
            </a:extLst>
          </p:cNvPr>
          <p:cNvSpPr/>
          <p:nvPr/>
        </p:nvSpPr>
        <p:spPr>
          <a:xfrm>
            <a:off x="2604759" y="4577192"/>
            <a:ext cx="1223610" cy="279400"/>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extLst>
              <a:ext uri="{FF2B5EF4-FFF2-40B4-BE49-F238E27FC236}">
                <a16:creationId xmlns:a16="http://schemas.microsoft.com/office/drawing/2014/main" id="{98D87866-5997-8D63-69E8-539421D33874}"/>
              </a:ext>
            </a:extLst>
          </p:cNvPr>
          <p:cNvSpPr/>
          <p:nvPr/>
        </p:nvSpPr>
        <p:spPr>
          <a:xfrm>
            <a:off x="3940628" y="4218128"/>
            <a:ext cx="4310743"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SA" dirty="0">
                <a:effectLst/>
              </a:rPr>
              <a:t>ينبغي أن يكون 3 وليس 15 </a:t>
            </a:r>
            <a:endParaRPr lang="ar-001" dirty="0">
              <a:latin typeface="Arial"/>
              <a:cs typeface="Arial"/>
            </a:endParaRPr>
          </a:p>
        </p:txBody>
      </p:sp>
      <p:sp>
        <p:nvSpPr>
          <p:cNvPr id="7" name="Left Arrow 6">
            <a:extLst>
              <a:ext uri="{FF2B5EF4-FFF2-40B4-BE49-F238E27FC236}">
                <a16:creationId xmlns:a16="http://schemas.microsoft.com/office/drawing/2014/main" id="{1DA8FA27-2764-1DEC-99BF-BE37E27D8541}"/>
              </a:ext>
            </a:extLst>
          </p:cNvPr>
          <p:cNvSpPr/>
          <p:nvPr/>
        </p:nvSpPr>
        <p:spPr>
          <a:xfrm rot="5400000">
            <a:off x="10030196" y="3592781"/>
            <a:ext cx="280653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8" name="Rectangle 7">
            <a:extLst>
              <a:ext uri="{FF2B5EF4-FFF2-40B4-BE49-F238E27FC236}">
                <a16:creationId xmlns:a16="http://schemas.microsoft.com/office/drawing/2014/main" id="{26B98830-B4D3-56C8-7510-93BBD8C51210}"/>
              </a:ext>
            </a:extLst>
          </p:cNvPr>
          <p:cNvSpPr/>
          <p:nvPr/>
        </p:nvSpPr>
        <p:spPr>
          <a:xfrm>
            <a:off x="10248404" y="5596290"/>
            <a:ext cx="1909905" cy="80964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SA" dirty="0"/>
              <a:t>ينبغي أن يكون في ورقة العمل السابقة </a:t>
            </a:r>
            <a:endParaRPr lang="ar-001" dirty="0">
              <a:latin typeface="Arial"/>
              <a:cs typeface="Arial"/>
            </a:endParaRPr>
          </a:p>
        </p:txBody>
      </p:sp>
    </p:spTree>
    <p:extLst>
      <p:ext uri="{BB962C8B-B14F-4D97-AF65-F5344CB8AC3E}">
        <p14:creationId xmlns:p14="http://schemas.microsoft.com/office/powerpoint/2010/main" val="1164836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0B182-71EE-40CE-D807-9B70D02D2109}"/>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B7FE15F-AED8-DEED-455F-2EEB62E703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9825" y="1005146"/>
            <a:ext cx="11559326" cy="5010643"/>
          </a:xfrm>
          <a:prstGeom prst="rect">
            <a:avLst/>
          </a:prstGeom>
        </p:spPr>
      </p:pic>
      <p:sp>
        <p:nvSpPr>
          <p:cNvPr id="43" name="Title 1">
            <a:extLst>
              <a:ext uri="{FF2B5EF4-FFF2-40B4-BE49-F238E27FC236}">
                <a16:creationId xmlns:a16="http://schemas.microsoft.com/office/drawing/2014/main" id="{5AEC80F0-404E-AC12-C09D-6F3EB632CA77}"/>
              </a:ext>
            </a:extLst>
          </p:cNvPr>
          <p:cNvSpPr txBox="1">
            <a:spLocks/>
          </p:cNvSpPr>
          <p:nvPr/>
        </p:nvSpPr>
        <p:spPr>
          <a:xfrm>
            <a:off x="379825" y="310909"/>
            <a:ext cx="11432350"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algn="r" rtl="1">
              <a:lnSpc>
                <a:spcPct val="115000"/>
              </a:lnSpc>
              <a:spcBef>
                <a:spcPts val="0"/>
              </a:spcBef>
              <a:spcAft>
                <a:spcPts val="800"/>
              </a:spcAft>
            </a:pPr>
            <a:r>
              <a:rPr lang="ar-SA" dirty="0">
                <a:effectLst/>
                <a:cs typeface="+mn-cs"/>
              </a:rPr>
              <a:t>توحيد البيانات | 2. تقييم نتائج 7-1-7 </a:t>
            </a:r>
            <a:endParaRPr lang="en-IN" kern="100" dirty="0">
              <a:effectLst/>
              <a:latin typeface="Aptos" panose="020B0004020202020204" pitchFamily="34" charset="0"/>
              <a:ea typeface="DengXian" panose="02010600030101010101" pitchFamily="2" charset="-122"/>
              <a:cs typeface="+mn-cs"/>
            </a:endParaRPr>
          </a:p>
        </p:txBody>
      </p:sp>
      <p:sp>
        <p:nvSpPr>
          <p:cNvPr id="4" name="Left Arrow 3">
            <a:extLst>
              <a:ext uri="{FF2B5EF4-FFF2-40B4-BE49-F238E27FC236}">
                <a16:creationId xmlns:a16="http://schemas.microsoft.com/office/drawing/2014/main" id="{150AFCE0-26E7-647B-C11F-9472C22B80B6}"/>
              </a:ext>
            </a:extLst>
          </p:cNvPr>
          <p:cNvSpPr/>
          <p:nvPr/>
        </p:nvSpPr>
        <p:spPr>
          <a:xfrm rot="2781586">
            <a:off x="2954995" y="4260531"/>
            <a:ext cx="2640626" cy="634620"/>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9" name="Rectangle 8">
            <a:extLst>
              <a:ext uri="{FF2B5EF4-FFF2-40B4-BE49-F238E27FC236}">
                <a16:creationId xmlns:a16="http://schemas.microsoft.com/office/drawing/2014/main" id="{05FEA82E-C396-F0FF-AA83-47F7F045FD24}"/>
              </a:ext>
            </a:extLst>
          </p:cNvPr>
          <p:cNvSpPr/>
          <p:nvPr/>
        </p:nvSpPr>
        <p:spPr>
          <a:xfrm>
            <a:off x="5416127" y="5074493"/>
            <a:ext cx="3076521" cy="80956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ar-001">
                <a:latin typeface="Arial"/>
                <a:cs typeface="Arial"/>
              </a:rPr>
              <a:t>حسابات تلقائية غير صحيحة بسبب خطأ في إدخال البيانات في ورقة العمل السابقة</a:t>
            </a:r>
          </a:p>
        </p:txBody>
      </p:sp>
      <p:sp>
        <p:nvSpPr>
          <p:cNvPr id="12" name="Rectangle 11">
            <a:extLst>
              <a:ext uri="{FF2B5EF4-FFF2-40B4-BE49-F238E27FC236}">
                <a16:creationId xmlns:a16="http://schemas.microsoft.com/office/drawing/2014/main" id="{1A207E45-C3F0-EEE5-3040-FDB2DBFC5D24}"/>
              </a:ext>
            </a:extLst>
          </p:cNvPr>
          <p:cNvSpPr/>
          <p:nvPr/>
        </p:nvSpPr>
        <p:spPr>
          <a:xfrm>
            <a:off x="1837591" y="3140692"/>
            <a:ext cx="3083325" cy="288308"/>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455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E3F0F83-D388-742A-BE4A-74ED086598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6620" y="988918"/>
            <a:ext cx="11782071" cy="4256850"/>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1507375"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algn="r" rtl="1">
              <a:lnSpc>
                <a:spcPct val="115000"/>
              </a:lnSpc>
              <a:spcBef>
                <a:spcPts val="0"/>
              </a:spcBef>
              <a:spcAft>
                <a:spcPts val="800"/>
              </a:spcAft>
            </a:pPr>
            <a:r>
              <a:rPr lang="ar-SA" kern="100" dirty="0">
                <a:effectLst/>
                <a:latin typeface="Aptos" panose="020B0004020202020204" pitchFamily="34" charset="0"/>
                <a:ea typeface="DengXian" panose="02010600030101010101" pitchFamily="2" charset="-122"/>
                <a:cs typeface="Arial" panose="020B0604020202020204" pitchFamily="34" charset="0"/>
              </a:rPr>
              <a:t>توحيد البيانات | </a:t>
            </a:r>
            <a:r>
              <a:rPr lang="en-US" kern="100" dirty="0">
                <a:effectLst/>
                <a:latin typeface="Aptos" panose="020B0004020202020204" pitchFamily="34" charset="0"/>
                <a:ea typeface="DengXian" panose="02010600030101010101" pitchFamily="2" charset="-122"/>
                <a:cs typeface="Arial" panose="020B0604020202020204" pitchFamily="34" charset="0"/>
              </a:rPr>
              <a:t>.</a:t>
            </a:r>
            <a:r>
              <a:rPr lang="ar-SA" kern="100" dirty="0">
                <a:effectLst/>
                <a:latin typeface="Aptos" panose="020B0004020202020204" pitchFamily="34" charset="0"/>
                <a:ea typeface="DengXian" panose="02010600030101010101" pitchFamily="2" charset="-122"/>
                <a:cs typeface="Arial" panose="020B0604020202020204" pitchFamily="34" charset="0"/>
              </a:rPr>
              <a:t>3 تتبع الإجراءات</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3" name="Rectangle 2">
            <a:extLst>
              <a:ext uri="{FF2B5EF4-FFF2-40B4-BE49-F238E27FC236}">
                <a16:creationId xmlns:a16="http://schemas.microsoft.com/office/drawing/2014/main" id="{04866C6D-BB96-58AC-228F-CA8A3213881A}"/>
              </a:ext>
            </a:extLst>
          </p:cNvPr>
          <p:cNvSpPr/>
          <p:nvPr/>
        </p:nvSpPr>
        <p:spPr>
          <a:xfrm>
            <a:off x="5504116" y="4493712"/>
            <a:ext cx="1546777"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a:latin typeface="Arial"/>
                <a:cs typeface="Arial"/>
              </a:rPr>
              <a:t>لم يتم تحديد أي سلطة مسؤولة</a:t>
            </a:r>
          </a:p>
        </p:txBody>
      </p:sp>
      <p:sp>
        <p:nvSpPr>
          <p:cNvPr id="4" name="Rectangle 3">
            <a:extLst>
              <a:ext uri="{FF2B5EF4-FFF2-40B4-BE49-F238E27FC236}">
                <a16:creationId xmlns:a16="http://schemas.microsoft.com/office/drawing/2014/main" id="{1ED078FB-09B7-7166-99E5-24E191C81852}"/>
              </a:ext>
            </a:extLst>
          </p:cNvPr>
          <p:cNvSpPr/>
          <p:nvPr/>
        </p:nvSpPr>
        <p:spPr>
          <a:xfrm>
            <a:off x="7350194" y="5773880"/>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SA" dirty="0"/>
              <a:t>تواريخ البدء/الانتهاء مفقودة </a:t>
            </a:r>
            <a:endParaRPr lang="ar-001" dirty="0">
              <a:latin typeface="Arial"/>
              <a:cs typeface="Arial"/>
            </a:endParaRPr>
          </a:p>
        </p:txBody>
      </p:sp>
      <p:sp>
        <p:nvSpPr>
          <p:cNvPr id="5" name="Left Arrow 4">
            <a:extLst>
              <a:ext uri="{FF2B5EF4-FFF2-40B4-BE49-F238E27FC236}">
                <a16:creationId xmlns:a16="http://schemas.microsoft.com/office/drawing/2014/main" id="{B7B4A1D4-C70D-730B-1E2A-D4D2F104E4AF}"/>
              </a:ext>
            </a:extLst>
          </p:cNvPr>
          <p:cNvSpPr/>
          <p:nvPr/>
        </p:nvSpPr>
        <p:spPr>
          <a:xfrm rot="4121384">
            <a:off x="7436178" y="4240116"/>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extLst>
              <a:ext uri="{FF2B5EF4-FFF2-40B4-BE49-F238E27FC236}">
                <a16:creationId xmlns:a16="http://schemas.microsoft.com/office/drawing/2014/main" id="{825AE8CC-FAA0-55CA-9DF1-2D1C2C8A5A31}"/>
              </a:ext>
            </a:extLst>
          </p:cNvPr>
          <p:cNvSpPr/>
          <p:nvPr/>
        </p:nvSpPr>
        <p:spPr>
          <a:xfrm rot="5400000">
            <a:off x="10356759" y="3654504"/>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CC7515F-D682-7CE0-82F2-18A6AB6AB0D4}"/>
              </a:ext>
            </a:extLst>
          </p:cNvPr>
          <p:cNvSpPr/>
          <p:nvPr/>
        </p:nvSpPr>
        <p:spPr>
          <a:xfrm>
            <a:off x="10279123" y="5301550"/>
            <a:ext cx="1739568" cy="94466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SA" dirty="0"/>
              <a:t>من المفيد وجود خطوات تالية للإجراءات "العالقة". </a:t>
            </a:r>
            <a:endParaRPr lang="ar-001" dirty="0">
              <a:latin typeface="Arial"/>
              <a:cs typeface="Arial"/>
            </a:endParaRPr>
          </a:p>
        </p:txBody>
      </p:sp>
      <p:sp>
        <p:nvSpPr>
          <p:cNvPr id="11" name="Rectangle 10">
            <a:extLst>
              <a:ext uri="{FF2B5EF4-FFF2-40B4-BE49-F238E27FC236}">
                <a16:creationId xmlns:a16="http://schemas.microsoft.com/office/drawing/2014/main" id="{428A67B8-75FC-CD37-9AAA-FE71E2053E97}"/>
              </a:ext>
            </a:extLst>
          </p:cNvPr>
          <p:cNvSpPr/>
          <p:nvPr/>
        </p:nvSpPr>
        <p:spPr>
          <a:xfrm>
            <a:off x="2635698" y="4079814"/>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a:latin typeface="Arial"/>
                <a:cs typeface="Arial"/>
              </a:rPr>
              <a:t>تحديد الأولويات مفقود</a:t>
            </a:r>
          </a:p>
        </p:txBody>
      </p:sp>
      <p:sp>
        <p:nvSpPr>
          <p:cNvPr id="12" name="Left Arrow 11">
            <a:extLst>
              <a:ext uri="{FF2B5EF4-FFF2-40B4-BE49-F238E27FC236}">
                <a16:creationId xmlns:a16="http://schemas.microsoft.com/office/drawing/2014/main" id="{44D1BD1B-183F-2850-2C08-0E2AD262AB9D}"/>
              </a:ext>
            </a:extLst>
          </p:cNvPr>
          <p:cNvSpPr/>
          <p:nvPr/>
        </p:nvSpPr>
        <p:spPr>
          <a:xfrm rot="5927992">
            <a:off x="3480957" y="2483389"/>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175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7A01F4-D6C5-63B1-199B-A1BBBAC068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4588" y="1387236"/>
            <a:ext cx="11782561" cy="3772178"/>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1292222"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algn="r" rtl="1">
              <a:lnSpc>
                <a:spcPct val="115000"/>
              </a:lnSpc>
              <a:spcBef>
                <a:spcPts val="0"/>
              </a:spcBef>
              <a:spcAft>
                <a:spcPts val="800"/>
              </a:spcAft>
            </a:pPr>
            <a:r>
              <a:rPr lang="ar-SA" kern="100" dirty="0">
                <a:effectLst/>
                <a:latin typeface="Aptos" panose="020B0004020202020204" pitchFamily="34" charset="0"/>
                <a:ea typeface="DengXian" panose="02010600030101010101" pitchFamily="2" charset="-122"/>
                <a:cs typeface="Arial" panose="020B0604020202020204" pitchFamily="34" charset="0"/>
              </a:rPr>
              <a:t>توحيد البيانات</a:t>
            </a:r>
            <a:r>
              <a:rPr lang="en-US" kern="100" dirty="0">
                <a:effectLst/>
                <a:latin typeface="Aptos" panose="020B0004020202020204" pitchFamily="34" charset="0"/>
                <a:ea typeface="DengXian" panose="02010600030101010101" pitchFamily="2" charset="-122"/>
                <a:cs typeface="Arial" panose="020B0604020202020204" pitchFamily="34" charset="0"/>
              </a:rPr>
              <a:t> </a:t>
            </a:r>
            <a:r>
              <a:rPr lang="en-IN" kern="100" dirty="0">
                <a:effectLst/>
                <a:latin typeface="Aptos" panose="020B0004020202020204" pitchFamily="34" charset="0"/>
                <a:ea typeface="DengXian" panose="02010600030101010101" pitchFamily="2" charset="-122"/>
                <a:cs typeface="Arial" panose="020B0604020202020204" pitchFamily="34" charset="0"/>
              </a:rPr>
              <a:t>4. | </a:t>
            </a:r>
            <a:r>
              <a:rPr lang="ar-SA" kern="100" dirty="0">
                <a:effectLst/>
                <a:latin typeface="Aptos" panose="020B0004020202020204" pitchFamily="34" charset="0"/>
                <a:ea typeface="DengXian" panose="02010600030101010101" pitchFamily="2" charset="-122"/>
                <a:cs typeface="Arial" panose="020B0604020202020204" pitchFamily="34" charset="0"/>
              </a:rPr>
              <a:t>تصنيف العوائق</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3" name="Rectangle 2">
            <a:extLst>
              <a:ext uri="{FF2B5EF4-FFF2-40B4-BE49-F238E27FC236}">
                <a16:creationId xmlns:a16="http://schemas.microsoft.com/office/drawing/2014/main" id="{45C38E4F-356C-B4DE-B521-610E849BDB35}"/>
              </a:ext>
            </a:extLst>
          </p:cNvPr>
          <p:cNvSpPr/>
          <p:nvPr/>
        </p:nvSpPr>
        <p:spPr>
          <a:xfrm>
            <a:off x="4160799" y="5154292"/>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a:latin typeface="Arial"/>
                <a:cs typeface="Arial"/>
              </a:rPr>
              <a:t>ينبغي أن يكون "استجابة"</a:t>
            </a:r>
          </a:p>
        </p:txBody>
      </p:sp>
      <p:sp>
        <p:nvSpPr>
          <p:cNvPr id="4" name="Left Arrow 3">
            <a:extLst>
              <a:ext uri="{FF2B5EF4-FFF2-40B4-BE49-F238E27FC236}">
                <a16:creationId xmlns:a16="http://schemas.microsoft.com/office/drawing/2014/main" id="{06CA2CF8-3ABB-68BE-F541-E5975049510F}"/>
              </a:ext>
            </a:extLst>
          </p:cNvPr>
          <p:cNvSpPr/>
          <p:nvPr/>
        </p:nvSpPr>
        <p:spPr>
          <a:xfrm rot="5400000">
            <a:off x="4700707" y="3665171"/>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5" name="Rectangle 4">
            <a:extLst>
              <a:ext uri="{FF2B5EF4-FFF2-40B4-BE49-F238E27FC236}">
                <a16:creationId xmlns:a16="http://schemas.microsoft.com/office/drawing/2014/main" id="{54E4536E-00FB-E194-A8D4-EB7C245AEA5A}"/>
              </a:ext>
            </a:extLst>
          </p:cNvPr>
          <p:cNvSpPr/>
          <p:nvPr/>
        </p:nvSpPr>
        <p:spPr>
          <a:xfrm>
            <a:off x="8165141" y="2411934"/>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a:latin typeface="Arial"/>
                <a:cs typeface="Arial"/>
              </a:rPr>
              <a:t>فئة خاطئة</a:t>
            </a:r>
          </a:p>
        </p:txBody>
      </p:sp>
      <p:sp>
        <p:nvSpPr>
          <p:cNvPr id="6" name="Rectangle 5">
            <a:extLst>
              <a:ext uri="{FF2B5EF4-FFF2-40B4-BE49-F238E27FC236}">
                <a16:creationId xmlns:a16="http://schemas.microsoft.com/office/drawing/2014/main" id="{5E74EA5A-1EA5-424F-0476-D45334BCA790}"/>
              </a:ext>
            </a:extLst>
          </p:cNvPr>
          <p:cNvSpPr/>
          <p:nvPr/>
        </p:nvSpPr>
        <p:spPr>
          <a:xfrm>
            <a:off x="8356917" y="3827318"/>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a:latin typeface="Arial"/>
                <a:cs typeface="Arial"/>
              </a:rPr>
              <a:t>فئة مفقودة</a:t>
            </a:r>
          </a:p>
        </p:txBody>
      </p:sp>
    </p:spTree>
    <p:extLst>
      <p:ext uri="{BB962C8B-B14F-4D97-AF65-F5344CB8AC3E}">
        <p14:creationId xmlns:p14="http://schemas.microsoft.com/office/powerpoint/2010/main" val="131473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79D3-E56C-DFC4-F9D7-EAB9EA5579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6255F-2831-26FA-59A4-424ADB2891E7}"/>
              </a:ext>
            </a:extLst>
          </p:cNvPr>
          <p:cNvSpPr>
            <a:spLocks noGrp="1"/>
          </p:cNvSpPr>
          <p:nvPr>
            <p:ph type="title"/>
          </p:nvPr>
        </p:nvSpPr>
        <p:spPr>
          <a:xfrm>
            <a:off x="1701860" y="1909720"/>
            <a:ext cx="9703980" cy="2148666"/>
          </a:xfrm>
        </p:spPr>
        <p:txBody>
          <a:bodyPr>
            <a:normAutofit/>
          </a:bodyPr>
          <a:lstStyle/>
          <a:p>
            <a:r>
              <a:rPr lang="ar-001">
                <a:latin typeface="Arial"/>
                <a:cs typeface="Arial"/>
              </a:rPr>
              <a:t>نشاط تمهيدي</a:t>
            </a:r>
          </a:p>
        </p:txBody>
      </p:sp>
      <p:sp>
        <p:nvSpPr>
          <p:cNvPr id="5" name="Content Placeholder 4">
            <a:extLst>
              <a:ext uri="{FF2B5EF4-FFF2-40B4-BE49-F238E27FC236}">
                <a16:creationId xmlns:a16="http://schemas.microsoft.com/office/drawing/2014/main" id="{12A37943-E20B-1E50-1B26-ACCAB89F6B1F}"/>
              </a:ext>
            </a:extLst>
          </p:cNvPr>
          <p:cNvSpPr>
            <a:spLocks noGrp="1"/>
          </p:cNvSpPr>
          <p:nvPr>
            <p:ph type="body" idx="1"/>
          </p:nvPr>
        </p:nvSpPr>
        <p:spPr>
          <a:xfrm>
            <a:off x="3290711" y="4069163"/>
            <a:ext cx="8115129" cy="947900"/>
          </a:xfrm>
        </p:spPr>
        <p:txBody>
          <a:bodyPr vert="horz" lIns="91440" tIns="45720" rIns="91440" bIns="45720" rtlCol="0" anchor="t">
            <a:noAutofit/>
          </a:bodyPr>
          <a:lstStyle/>
          <a:p>
            <a:endParaRPr lang="en-US" dirty="0">
              <a:cs typeface="Arial"/>
            </a:endParaRPr>
          </a:p>
        </p:txBody>
      </p:sp>
    </p:spTree>
    <p:extLst>
      <p:ext uri="{BB962C8B-B14F-4D97-AF65-F5344CB8AC3E}">
        <p14:creationId xmlns:p14="http://schemas.microsoft.com/office/powerpoint/2010/main" val="21489894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559179" y="2028409"/>
            <a:ext cx="6693029" cy="5326145"/>
          </a:xfrm>
        </p:spPr>
        <p:txBody>
          <a:bodyPr vert="horz" lIns="91440" tIns="45720" rIns="91440" bIns="45720" rtlCol="0" anchor="t">
            <a:noAutofit/>
          </a:bodyPr>
          <a:lstStyle/>
          <a:p>
            <a:r>
              <a:rPr lang="ar-001">
                <a:latin typeface="Arial"/>
                <a:cs typeface="Arial"/>
              </a:rPr>
              <a:t>ما الأفكار التي اكتسبتموها من هذا النشاط؟</a:t>
            </a:r>
          </a:p>
          <a:p>
            <a:r>
              <a:rPr lang="ar-001">
                <a:latin typeface="Arial"/>
                <a:cs typeface="Arial"/>
              </a:rPr>
              <a:t>كيف يمكن أن يساعدكم هذا النشاط في دعم/تنفيذ غاية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559179" y="1491918"/>
            <a:ext cx="6693029" cy="400639"/>
          </a:xfrm>
        </p:spPr>
        <p:txBody>
          <a:bodyPr vert="horz" lIns="91440" tIns="45720" rIns="91440" bIns="45720" rtlCol="0" anchor="t">
            <a:noAutofit/>
          </a:bodyPr>
          <a:lstStyle/>
          <a:p>
            <a:r>
              <a:rPr lang="ar-001" dirty="0">
                <a:latin typeface="Arial"/>
                <a:cs typeface="Arial"/>
              </a:rPr>
              <a:t>أسئلة لتحفيز الحوار:</a:t>
            </a:r>
          </a:p>
        </p:txBody>
      </p:sp>
      <p:sp>
        <p:nvSpPr>
          <p:cNvPr id="10" name="Title 1">
            <a:extLst>
              <a:ext uri="{FF2B5EF4-FFF2-40B4-BE49-F238E27FC236}">
                <a16:creationId xmlns:a16="http://schemas.microsoft.com/office/drawing/2014/main" id="{37E63E3C-6C59-8EE0-C049-15CB7B45A24B}"/>
              </a:ext>
            </a:extLst>
          </p:cNvPr>
          <p:cNvSpPr>
            <a:spLocks noGrp="1"/>
          </p:cNvSpPr>
          <p:nvPr>
            <p:ph type="title"/>
          </p:nvPr>
        </p:nvSpPr>
        <p:spPr>
          <a:xfrm>
            <a:off x="8286307" y="1952168"/>
            <a:ext cx="3467083" cy="2282808"/>
          </a:xfrm>
        </p:spPr>
        <p:txBody>
          <a:bodyPr/>
          <a:lstStyle/>
          <a:p>
            <a:pPr algn="ctr"/>
            <a:r>
              <a:rPr lang="ar-001">
                <a:latin typeface="Arial"/>
                <a:cs typeface="Arial"/>
              </a:rPr>
              <a:t>نقاش ختامي</a:t>
            </a:r>
          </a:p>
        </p:txBody>
      </p:sp>
      <p:pic>
        <p:nvPicPr>
          <p:cNvPr id="3" name="Graphic 2">
            <a:extLst>
              <a:ext uri="{FF2B5EF4-FFF2-40B4-BE49-F238E27FC236}">
                <a16:creationId xmlns:a16="http://schemas.microsoft.com/office/drawing/2014/main" id="{69408DB6-AEA1-1A5F-FCA2-55DB930742F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34827" y="2523969"/>
            <a:ext cx="960619" cy="910652"/>
          </a:xfrm>
          <a:prstGeom prst="rect">
            <a:avLst/>
          </a:prstGeom>
        </p:spPr>
      </p:pic>
    </p:spTree>
    <p:extLst>
      <p:ext uri="{BB962C8B-B14F-4D97-AF65-F5344CB8AC3E}">
        <p14:creationId xmlns:p14="http://schemas.microsoft.com/office/powerpoint/2010/main" val="1770448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4B00D-A6F0-C0B1-D9CE-298BFC113BDA}"/>
            </a:ext>
          </a:extLst>
        </p:cNvPr>
        <p:cNvGrpSpPr/>
        <p:nvPr/>
      </p:nvGrpSpPr>
      <p:grpSpPr>
        <a:xfrm>
          <a:off x="0" y="0"/>
          <a:ext cx="0" cy="0"/>
          <a:chOff x="0" y="0"/>
          <a:chExt cx="0" cy="0"/>
        </a:xfrm>
      </p:grpSpPr>
      <p:sp>
        <p:nvSpPr>
          <p:cNvPr id="17" name="Text Placeholder 4">
            <a:extLst>
              <a:ext uri="{FF2B5EF4-FFF2-40B4-BE49-F238E27FC236}">
                <a16:creationId xmlns:a16="http://schemas.microsoft.com/office/drawing/2014/main" id="{1336C85C-14E7-D691-B91B-32F9EB820458}"/>
              </a:ext>
            </a:extLst>
          </p:cNvPr>
          <p:cNvSpPr txBox="1">
            <a:spLocks/>
          </p:cNvSpPr>
          <p:nvPr/>
        </p:nvSpPr>
        <p:spPr>
          <a:xfrm>
            <a:off x="876055" y="1728829"/>
            <a:ext cx="10900871" cy="400639"/>
          </a:xfrm>
          <a:prstGeom prst="rect">
            <a:avLst/>
          </a:prstGeom>
        </p:spPr>
        <p:txBody>
          <a:bodyPr lIns="91440" tIns="45720" rIns="91440" bIns="45720" anchor="t"/>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ar-001" b="1" dirty="0">
                <a:solidFill>
                  <a:srgbClr val="618393"/>
                </a:solidFill>
                <a:latin typeface="Arial"/>
                <a:cs typeface="Arial"/>
              </a:rPr>
              <a:t>مراقبة </a:t>
            </a:r>
            <a:r>
              <a:rPr kumimoji="0" lang="ar-001" sz="2200" b="1" i="0" u="none" strike="noStrike" cap="none" normalizeH="0" baseline="0" noProof="0" dirty="0">
                <a:ln>
                  <a:noFill/>
                </a:ln>
                <a:solidFill>
                  <a:srgbClr val="618393"/>
                </a:solidFill>
                <a:effectLst/>
                <a:uLnTx/>
                <a:uFillTx/>
                <a:latin typeface="Arial"/>
                <a:cs typeface="Arial"/>
              </a:rPr>
              <a:t>تقدم الإجراءات</a:t>
            </a:r>
          </a:p>
        </p:txBody>
      </p:sp>
      <p:sp>
        <p:nvSpPr>
          <p:cNvPr id="13" name="Text Placeholder 4">
            <a:extLst>
              <a:ext uri="{FF2B5EF4-FFF2-40B4-BE49-F238E27FC236}">
                <a16:creationId xmlns:a16="http://schemas.microsoft.com/office/drawing/2014/main" id="{0D1F3353-5662-6CDD-79B7-CA4E632D1C1D}"/>
              </a:ext>
            </a:extLst>
          </p:cNvPr>
          <p:cNvSpPr txBox="1">
            <a:spLocks/>
          </p:cNvSpPr>
          <p:nvPr/>
        </p:nvSpPr>
        <p:spPr>
          <a:xfrm>
            <a:off x="370502" y="2129468"/>
            <a:ext cx="11406424" cy="1715595"/>
          </a:xfrm>
          <a:prstGeom prst="rect">
            <a:avLst/>
          </a:prstGeom>
        </p:spPr>
        <p:txBody>
          <a:bodyPr lIns="91440" tIns="45720" rIns="91440" bIns="45720" anchor="t"/>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قاعدة البيانات الموحدة</a:t>
            </a:r>
            <a:r>
              <a:rPr kumimoji="0" lang="ar-001" sz="2200" b="0" i="0" u="none" strike="noStrike" cap="none" normalizeH="0" noProof="0" dirty="0">
                <a:ln>
                  <a:noFill/>
                </a:ln>
                <a:solidFill>
                  <a:srgbClr val="384D56"/>
                </a:solidFill>
                <a:effectLst/>
                <a:uLnTx/>
                <a:uFillTx/>
                <a:latin typeface="Arial" panose="020B0604020202020204" pitchFamily="34" charset="0"/>
                <a:ea typeface="+mn-ea"/>
                <a:cs typeface="Arial" panose="020B0604020202020204" pitchFamily="34" charset="0"/>
              </a:rPr>
              <a:t> تبسط عملية تتبع الإجراءات في مختلف حالات التفشي</a:t>
            </a:r>
          </a:p>
          <a:p>
            <a:pPr lvl="1">
              <a:spcBef>
                <a:spcPts val="1000"/>
              </a:spcBef>
              <a:defRPr/>
            </a:pPr>
            <a:r>
              <a:rPr lang="ar-001" dirty="0">
                <a:solidFill>
                  <a:srgbClr val="384D56"/>
                </a:solidFill>
                <a:cs typeface="Arial" panose="020B0604020202020204" pitchFamily="34" charset="0"/>
              </a:rPr>
              <a:t>تتضمن تواريخ البدء/الانتهاء، والسلطة المسؤولة، وحالة تنفيذ الإجراء</a:t>
            </a:r>
          </a:p>
          <a:p>
            <a:pPr lvl="0">
              <a:defRPr/>
            </a:pPr>
            <a:r>
              <a:rPr lang="ar-SA" dirty="0"/>
              <a:t>يمكن لفريق تنسيق 7-1-7 مراقبة حالة الإجراءات</a:t>
            </a:r>
            <a:endParaRPr lang="ar-001" noProof="0" dirty="0">
              <a:solidFill>
                <a:srgbClr val="384D56"/>
              </a:solidFill>
            </a:endParaRPr>
          </a:p>
          <a:p>
            <a:pPr lvl="1">
              <a:defRPr/>
            </a:pPr>
            <a:r>
              <a:rPr lang="ar-001" dirty="0">
                <a:solidFill>
                  <a:srgbClr val="384D56"/>
                </a:solidFill>
                <a:latin typeface="Arial"/>
                <a:cs typeface="Arial"/>
              </a:rPr>
              <a:t>حدد شخصًا للإشراف على مراقبة الإجراءات</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pic>
        <p:nvPicPr>
          <p:cNvPr id="14" name="Picture 13" descr="A group of people sitting at a table&#10;&#10;Description automatically generated">
            <a:extLst>
              <a:ext uri="{FF2B5EF4-FFF2-40B4-BE49-F238E27FC236}">
                <a16:creationId xmlns:a16="http://schemas.microsoft.com/office/drawing/2014/main" id="{99BCEB5B-20BE-A1EE-ED79-E49FEC3D7DD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50575" y="3845063"/>
            <a:ext cx="4796389" cy="2508990"/>
          </a:xfrm>
          <a:prstGeom prst="rect">
            <a:avLst/>
          </a:prstGeom>
          <a:noFill/>
          <a:ln w="38100">
            <a:noFill/>
          </a:ln>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32278BFD-D5AC-42EF-5573-B569A6564DA8}"/>
              </a:ext>
            </a:extLst>
          </p:cNvPr>
          <p:cNvSpPr txBox="1">
            <a:spLocks/>
          </p:cNvSpPr>
          <p:nvPr/>
        </p:nvSpPr>
        <p:spPr>
          <a:xfrm>
            <a:off x="514840" y="3961023"/>
            <a:ext cx="10900871"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مناقشة التقدم المحرز مع أصحاب المصلحة</a:t>
            </a:r>
          </a:p>
        </p:txBody>
      </p:sp>
      <p:sp>
        <p:nvSpPr>
          <p:cNvPr id="6" name="Text Placeholder 4">
            <a:extLst>
              <a:ext uri="{FF2B5EF4-FFF2-40B4-BE49-F238E27FC236}">
                <a16:creationId xmlns:a16="http://schemas.microsoft.com/office/drawing/2014/main" id="{01569BB4-F6C5-CF6A-06D8-123533CECD49}"/>
              </a:ext>
            </a:extLst>
          </p:cNvPr>
          <p:cNvSpPr txBox="1">
            <a:spLocks/>
          </p:cNvSpPr>
          <p:nvPr/>
        </p:nvSpPr>
        <p:spPr>
          <a:xfrm>
            <a:off x="303393" y="3625875"/>
            <a:ext cx="9336528" cy="1869830"/>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7" name="Text Placeholder 4">
            <a:extLst>
              <a:ext uri="{FF2B5EF4-FFF2-40B4-BE49-F238E27FC236}">
                <a16:creationId xmlns:a16="http://schemas.microsoft.com/office/drawing/2014/main" id="{2A06732A-2EBF-38AF-877C-0432BC67E984}"/>
              </a:ext>
            </a:extLst>
          </p:cNvPr>
          <p:cNvSpPr txBox="1">
            <a:spLocks/>
          </p:cNvSpPr>
          <p:nvPr/>
        </p:nvSpPr>
        <p:spPr>
          <a:xfrm>
            <a:off x="5821953" y="4151682"/>
            <a:ext cx="5954973" cy="1487461"/>
          </a:xfrm>
          <a:prstGeom prst="rect">
            <a:avLst/>
          </a:prstGeom>
        </p:spPr>
        <p:txBody>
          <a:bodyPr anchor="ct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lvl="0">
              <a:lnSpc>
                <a:spcPct val="100000"/>
              </a:lnSpc>
              <a:defRPr/>
            </a:pPr>
            <a:r>
              <a:rPr lang="ar-SA" dirty="0"/>
              <a:t>يمكن مناقشة ذلك بشكل فردي و/أو في اجتماعات منتظمة لأصحاب المصلحة حيث يتم عرض 7-1-7</a:t>
            </a:r>
            <a:endParaRPr kumimoji="0" lang="ar-001" sz="2200" i="0" u="none" strike="noStrike" cap="none" normalizeH="0" noProof="0" dirty="0">
              <a:ln>
                <a:noFill/>
              </a:ln>
              <a:solidFill>
                <a:srgbClr val="384D56"/>
              </a:solidFill>
              <a:effectLst/>
              <a:uLnTx/>
              <a:uFillTx/>
              <a:cs typeface="Arial" panose="020B0604020202020204" pitchFamily="34" charset="0"/>
            </a:endParaRP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المثابرة/المشاركة المستمرة تساعد على تسيير الإجراءات!</a:t>
            </a: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9" name="Rectangle: Rounded Corners 8">
            <a:extLst>
              <a:ext uri="{FF2B5EF4-FFF2-40B4-BE49-F238E27FC236}">
                <a16:creationId xmlns:a16="http://schemas.microsoft.com/office/drawing/2014/main" id="{630435D6-F020-889E-9219-7509973A0E54}"/>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36000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11" name="Oval 10">
            <a:extLst>
              <a:ext uri="{FF2B5EF4-FFF2-40B4-BE49-F238E27FC236}">
                <a16:creationId xmlns:a16="http://schemas.microsoft.com/office/drawing/2014/main" id="{50FCE559-34B3-C4DF-C15C-B9DF6E3254DA}"/>
              </a:ext>
            </a:extLst>
          </p:cNvPr>
          <p:cNvSpPr/>
          <p:nvPr/>
        </p:nvSpPr>
        <p:spPr>
          <a:xfrm>
            <a:off x="11054495"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3239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nodePh="1">
                                  <p:stCondLst>
                                    <p:cond delay="0"/>
                                  </p:stCondLst>
                                  <p:endCondLst>
                                    <p:cond evt="begin" delay="0">
                                      <p:tn val="21"/>
                                    </p:cond>
                                  </p:end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A667B-6347-ADF7-4AE0-66071F7324AB}"/>
            </a:ext>
          </a:extLst>
        </p:cNvPr>
        <p:cNvGrpSpPr/>
        <p:nvPr/>
      </p:nvGrpSpPr>
      <p:grpSpPr>
        <a:xfrm>
          <a:off x="0" y="0"/>
          <a:ext cx="0" cy="0"/>
          <a:chOff x="0" y="0"/>
          <a:chExt cx="0" cy="0"/>
        </a:xfrm>
      </p:grpSpPr>
      <p:pic>
        <p:nvPicPr>
          <p:cNvPr id="13" name="Graphic 12" descr="Warning with solid fill">
            <a:extLst>
              <a:ext uri="{FF2B5EF4-FFF2-40B4-BE49-F238E27FC236}">
                <a16:creationId xmlns:a16="http://schemas.microsoft.com/office/drawing/2014/main" id="{2C5C31C5-F04C-B177-57D3-02BEB9294CB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961934" y="2041717"/>
            <a:ext cx="2849545" cy="2784230"/>
          </a:xfrm>
          <a:prstGeom prst="rect">
            <a:avLst/>
          </a:prstGeom>
        </p:spPr>
      </p:pic>
      <p:sp>
        <p:nvSpPr>
          <p:cNvPr id="14" name="Rounded Rectangle 13">
            <a:extLst>
              <a:ext uri="{FF2B5EF4-FFF2-40B4-BE49-F238E27FC236}">
                <a16:creationId xmlns:a16="http://schemas.microsoft.com/office/drawing/2014/main" id="{349A7BC4-9499-FA32-0631-351B1E5C9869}"/>
              </a:ext>
            </a:extLst>
          </p:cNvPr>
          <p:cNvSpPr/>
          <p:nvPr/>
        </p:nvSpPr>
        <p:spPr>
          <a:xfrm>
            <a:off x="981846" y="2325189"/>
            <a:ext cx="8449185"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34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يُعد تتبع تقدم الإجراءات أمرًا ضروريًا لتحسين الأداء</a:t>
            </a:r>
          </a:p>
        </p:txBody>
      </p:sp>
      <p:sp>
        <p:nvSpPr>
          <p:cNvPr id="3" name="Rectangle: Rounded Corners 2">
            <a:extLst>
              <a:ext uri="{FF2B5EF4-FFF2-40B4-BE49-F238E27FC236}">
                <a16:creationId xmlns:a16="http://schemas.microsoft.com/office/drawing/2014/main" id="{1270DAE5-DC65-FA64-A285-6274442C7979}"/>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32400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6" name="Oval 5">
            <a:extLst>
              <a:ext uri="{FF2B5EF4-FFF2-40B4-BE49-F238E27FC236}">
                <a16:creationId xmlns:a16="http://schemas.microsoft.com/office/drawing/2014/main" id="{C6E4F2F6-2436-CF08-1BF6-34256D7E59C7}"/>
              </a:ext>
            </a:extLst>
          </p:cNvPr>
          <p:cNvSpPr/>
          <p:nvPr/>
        </p:nvSpPr>
        <p:spPr>
          <a:xfrm>
            <a:off x="11089048"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35918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BE250-A91C-E2A4-72A8-BEED468ACF7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8467EEF-E140-1034-5FF6-DF1FC755E002}"/>
              </a:ext>
            </a:extLst>
          </p:cNvPr>
          <p:cNvSpPr>
            <a:spLocks noGrp="1"/>
          </p:cNvSpPr>
          <p:nvPr>
            <p:ph type="body" sz="half" idx="10"/>
          </p:nvPr>
        </p:nvSpPr>
        <p:spPr>
          <a:xfrm>
            <a:off x="567101" y="1032388"/>
            <a:ext cx="6693029" cy="4793224"/>
          </a:xfrm>
        </p:spPr>
        <p:txBody>
          <a:bodyPr vert="horz" lIns="91440" tIns="45720" rIns="91440" bIns="45720" rtlCol="0" anchor="t">
            <a:noAutofit/>
          </a:bodyPr>
          <a:lstStyle/>
          <a:p>
            <a:pPr>
              <a:lnSpc>
                <a:spcPct val="100000"/>
              </a:lnSpc>
            </a:pPr>
            <a:endParaRPr lang="ar-SA" sz="3400" dirty="0">
              <a:solidFill>
                <a:schemeClr val="tx2"/>
              </a:solidFill>
              <a:cs typeface="Arial" panose="020B0604020202020204" pitchFamily="34" charset="0"/>
            </a:endParaRPr>
          </a:p>
          <a:p>
            <a:pPr>
              <a:lnSpc>
                <a:spcPct val="100000"/>
              </a:lnSpc>
            </a:pPr>
            <a:r>
              <a:rPr lang="ar-SA" sz="3400" dirty="0">
                <a:effectLst/>
              </a:rPr>
              <a:t>ما العوامل التي لاحظت أنها تساهم بشكل كبير في توقف / تعلق الإجراءات المخطط لها أو تنفيذها؟</a:t>
            </a:r>
            <a:endParaRPr lang="ar-SA" sz="3400" dirty="0">
              <a:solidFill>
                <a:schemeClr val="tx2"/>
              </a:solidFill>
              <a:cs typeface="Arial" panose="020B0604020202020204" pitchFamily="34" charset="0"/>
            </a:endParaRPr>
          </a:p>
          <a:p>
            <a:pPr>
              <a:lnSpc>
                <a:spcPct val="100000"/>
              </a:lnSpc>
            </a:pPr>
            <a:endParaRPr lang="ar-SA" sz="3400" dirty="0">
              <a:solidFill>
                <a:schemeClr val="tx2"/>
              </a:solidFill>
              <a:cs typeface="Arial" panose="020B0604020202020204" pitchFamily="34" charset="0"/>
            </a:endParaRPr>
          </a:p>
          <a:p>
            <a:pPr>
              <a:lnSpc>
                <a:spcPct val="100000"/>
              </a:lnSpc>
            </a:pPr>
            <a:r>
              <a:rPr lang="ar-SA" sz="3400" dirty="0">
                <a:effectLst/>
              </a:rPr>
              <a:t>ما الذي نجح في إخراج هذه الإجراءات أو عملية التنفيذ من حالة "عالقة"؟ </a:t>
            </a:r>
            <a:endParaRPr lang="ar-SA" sz="3400" dirty="0">
              <a:solidFill>
                <a:schemeClr val="tx2"/>
              </a:solidFill>
              <a:cs typeface="Arial" panose="020B0604020202020204" pitchFamily="34" charset="0"/>
            </a:endParaRPr>
          </a:p>
        </p:txBody>
      </p:sp>
      <p:pic>
        <p:nvPicPr>
          <p:cNvPr id="7" name="Graphic 9">
            <a:extLst>
              <a:ext uri="{FF2B5EF4-FFF2-40B4-BE49-F238E27FC236}">
                <a16:creationId xmlns:a16="http://schemas.microsoft.com/office/drawing/2014/main" id="{0876806D-7ED3-9B36-4B08-83DF0153F14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47597" y="2232208"/>
            <a:ext cx="928659" cy="917898"/>
          </a:xfrm>
          <a:prstGeom prst="rect">
            <a:avLst/>
          </a:prstGeom>
        </p:spPr>
      </p:pic>
      <p:sp>
        <p:nvSpPr>
          <p:cNvPr id="8" name="Title 1">
            <a:extLst>
              <a:ext uri="{FF2B5EF4-FFF2-40B4-BE49-F238E27FC236}">
                <a16:creationId xmlns:a16="http://schemas.microsoft.com/office/drawing/2014/main" id="{E054EEBD-135A-4F24-032F-268DBC3B2D2D}"/>
              </a:ext>
            </a:extLst>
          </p:cNvPr>
          <p:cNvSpPr txBox="1">
            <a:spLocks/>
          </p:cNvSpPr>
          <p:nvPr/>
        </p:nvSpPr>
        <p:spPr>
          <a:xfrm>
            <a:off x="8278385" y="1548808"/>
            <a:ext cx="3467083" cy="2282808"/>
          </a:xfrm>
          <a:prstGeom prst="rect">
            <a:avLst/>
          </a:prstGeom>
        </p:spPr>
        <p:txBody>
          <a:bodyPr vert="horz" lIns="91440" tIns="45720" rIns="91440" bIns="45720" rtlCol="0" anchor="b">
            <a:noAutofit/>
          </a:bodyPr>
          <a:lstStyle>
            <a:defPPr>
              <a:defRPr lang="en-US"/>
            </a:defPPr>
            <a:lvl1pPr marL="0"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001">
                <a:latin typeface="Arial"/>
                <a:cs typeface="Arial"/>
              </a:rPr>
              <a:t>مناقشة</a:t>
            </a:r>
          </a:p>
        </p:txBody>
      </p:sp>
    </p:spTree>
    <p:extLst>
      <p:ext uri="{BB962C8B-B14F-4D97-AF65-F5344CB8AC3E}">
        <p14:creationId xmlns:p14="http://schemas.microsoft.com/office/powerpoint/2010/main" val="11811273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7615747" y="3159494"/>
            <a:ext cx="4140336" cy="539446"/>
          </a:xfrm>
        </p:spPr>
        <p:txBody>
          <a:bodyPr anchor="b">
            <a:noAutofit/>
          </a:bodyPr>
          <a:lstStyle/>
          <a:p>
            <a:pPr>
              <a:lnSpc>
                <a:spcPct val="115000"/>
              </a:lnSpc>
              <a:spcBef>
                <a:spcPts val="0"/>
              </a:spcBef>
              <a:spcAft>
                <a:spcPts val="800"/>
              </a:spcAft>
            </a:pPr>
            <a:r>
              <a:rPr lang="ar-SA" sz="2900" kern="100" dirty="0">
                <a:latin typeface="Aptos" panose="020B0004020202020204" pitchFamily="34" charset="0"/>
                <a:ea typeface="DengXian" panose="02010600030101010101" pitchFamily="2" charset="-122"/>
                <a:cs typeface="Arial" panose="020B0604020202020204" pitchFamily="34" charset="0"/>
              </a:rPr>
              <a:t>استراحة لمدة 15دقيقة</a:t>
            </a:r>
            <a:endParaRPr lang="en-IN" sz="2900" kern="100" dirty="0">
              <a:latin typeface="Aptos" panose="020B0004020202020204" pitchFamily="34" charset="0"/>
              <a:ea typeface="DengXian" panose="02010600030101010101" pitchFamily="2" charset="-122"/>
              <a:cs typeface="Arial" panose="020B0604020202020204" pitchFamily="34" charset="0"/>
            </a:endParaRP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1210235" y="2051772"/>
            <a:ext cx="5898984" cy="3236418"/>
          </a:xfrm>
        </p:spPr>
        <p:txBody>
          <a:bodyPr vert="horz" lIns="91440" tIns="45720" rIns="91440" bIns="45720" rtlCol="0" anchor="t">
            <a:noAutofit/>
          </a:bodyPr>
          <a:lstStyle/>
          <a:p>
            <a:pPr marL="0" indent="0">
              <a:buNone/>
            </a:pPr>
            <a:r>
              <a:rPr lang="ar-SA" sz="3200" b="1" dirty="0">
                <a:solidFill>
                  <a:schemeClr val="tx2"/>
                </a:solidFill>
                <a:latin typeface="Arial"/>
                <a:cs typeface="Arial"/>
              </a:rPr>
              <a:t>هل لديك أسئلة؟ أضفها إلى لوحة طرح الأفكار والأسئلة </a:t>
            </a:r>
            <a:endParaRPr lang="ar-001" sz="3200" b="1" dirty="0">
              <a:solidFill>
                <a:schemeClr val="tx2"/>
              </a:solidFill>
              <a:latin typeface="Arial"/>
              <a:cs typeface="Arial"/>
            </a:endParaRPr>
          </a:p>
          <a:p>
            <a:pPr marL="0" indent="0">
              <a:buNone/>
            </a:pPr>
            <a:endParaRPr lang="en-US" sz="2800" dirty="0">
              <a:latin typeface="Arial"/>
              <a:cs typeface="Arial"/>
            </a:endParaRPr>
          </a:p>
          <a:p>
            <a:pPr marL="0" indent="0">
              <a:buNone/>
            </a:pPr>
            <a:r>
              <a:rPr lang="ar-001" sz="3000" dirty="0">
                <a:solidFill>
                  <a:schemeClr val="tx1"/>
                </a:solidFill>
                <a:latin typeface="Arial"/>
                <a:cs typeface="Arial"/>
              </a:rPr>
              <a:t>سنجيب عن أسئلة اللوحة على مدار فترة التدريب</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BAC87-DEA0-2A71-3568-148318182ABE}"/>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EAE494E9-D15A-BB0A-4A51-9181BD237B40}"/>
              </a:ext>
            </a:extLst>
          </p:cNvPr>
          <p:cNvGrpSpPr/>
          <p:nvPr/>
        </p:nvGrpSpPr>
        <p:grpSpPr>
          <a:xfrm flipH="1">
            <a:off x="1060915" y="1456081"/>
            <a:ext cx="9808124" cy="4104069"/>
            <a:chOff x="1060915" y="1456081"/>
            <a:chExt cx="9808124" cy="4104069"/>
          </a:xfrm>
        </p:grpSpPr>
        <p:sp>
          <p:nvSpPr>
            <p:cNvPr id="297" name="Rectangle: Rounded Corners 296">
              <a:extLst>
                <a:ext uri="{FF2B5EF4-FFF2-40B4-BE49-F238E27FC236}">
                  <a16:creationId xmlns:a16="http://schemas.microsoft.com/office/drawing/2014/main" id="{AF92677C-0606-236D-E5F1-9105A7030CE5}"/>
                </a:ext>
              </a:extLst>
            </p:cNvPr>
            <p:cNvSpPr/>
            <p:nvPr/>
          </p:nvSpPr>
          <p:spPr>
            <a:xfrm flipH="1">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ar-001" sz="2000"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299" name="Oval 298">
              <a:extLst>
                <a:ext uri="{FF2B5EF4-FFF2-40B4-BE49-F238E27FC236}">
                  <a16:creationId xmlns:a16="http://schemas.microsoft.com/office/drawing/2014/main" id="{9999B996-A310-D8AB-676B-BAB0D726802A}"/>
                </a:ext>
              </a:extLst>
            </p:cNvPr>
            <p:cNvSpPr/>
            <p:nvPr/>
          </p:nvSpPr>
          <p:spPr>
            <a:xfrm flipH="1">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648DD49C-3462-B6CE-5ADC-E7854426A497}"/>
                </a:ext>
              </a:extLst>
            </p:cNvPr>
            <p:cNvSpPr/>
            <p:nvPr/>
          </p:nvSpPr>
          <p:spPr>
            <a:xfrm flipH="1">
              <a:off x="1797863" y="2303355"/>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305" name="Oval 304">
              <a:extLst>
                <a:ext uri="{FF2B5EF4-FFF2-40B4-BE49-F238E27FC236}">
                  <a16:creationId xmlns:a16="http://schemas.microsoft.com/office/drawing/2014/main" id="{B588D261-9206-4D08-7B3B-BC5728C29573}"/>
                </a:ext>
              </a:extLst>
            </p:cNvPr>
            <p:cNvSpPr/>
            <p:nvPr/>
          </p:nvSpPr>
          <p:spPr>
            <a:xfrm flipH="1">
              <a:off x="1426537" y="2305895"/>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DEE0EE04-A0BB-00B0-5327-374B26E21B6C}"/>
                </a:ext>
              </a:extLst>
            </p:cNvPr>
            <p:cNvSpPr/>
            <p:nvPr/>
          </p:nvSpPr>
          <p:spPr>
            <a:xfrm flipH="1">
              <a:off x="2123334" y="3148181"/>
              <a:ext cx="7908408"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308" name="Oval 307">
              <a:extLst>
                <a:ext uri="{FF2B5EF4-FFF2-40B4-BE49-F238E27FC236}">
                  <a16:creationId xmlns:a16="http://schemas.microsoft.com/office/drawing/2014/main" id="{C3C95DB3-5B78-F675-0683-C3919E0D6F7A}"/>
                </a:ext>
              </a:extLst>
            </p:cNvPr>
            <p:cNvSpPr/>
            <p:nvPr/>
          </p:nvSpPr>
          <p:spPr>
            <a:xfrm flipH="1">
              <a:off x="1754284" y="3152687"/>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D3C8D35B-EC99-2E21-EBD3-6EDF5F89D233}"/>
                </a:ext>
              </a:extLst>
            </p:cNvPr>
            <p:cNvSpPr/>
            <p:nvPr/>
          </p:nvSpPr>
          <p:spPr>
            <a:xfrm flipH="1">
              <a:off x="2449619" y="3994886"/>
              <a:ext cx="8029636"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dirty="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311" name="Oval 310">
              <a:extLst>
                <a:ext uri="{FF2B5EF4-FFF2-40B4-BE49-F238E27FC236}">
                  <a16:creationId xmlns:a16="http://schemas.microsoft.com/office/drawing/2014/main" id="{5777426A-D655-AA7C-4508-5146AB18D596}"/>
                </a:ext>
              </a:extLst>
            </p:cNvPr>
            <p:cNvSpPr/>
            <p:nvPr/>
          </p:nvSpPr>
          <p:spPr>
            <a:xfrm flipH="1">
              <a:off x="2078431" y="3998639"/>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119B4B0C-4F3B-56CC-C456-55C59BBFD707}"/>
                </a:ext>
              </a:extLst>
            </p:cNvPr>
            <p:cNvSpPr/>
            <p:nvPr/>
          </p:nvSpPr>
          <p:spPr>
            <a:xfrm flipH="1">
              <a:off x="2770130" y="4839712"/>
              <a:ext cx="8098909"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216000" bIns="45720" rtlCol="0" anchor="ctr"/>
            <a:lstStyle/>
            <a:p>
              <a:r>
                <a:rPr lang="ar-001" sz="1900" b="1" dirty="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314" name="Oval 313">
              <a:extLst>
                <a:ext uri="{FF2B5EF4-FFF2-40B4-BE49-F238E27FC236}">
                  <a16:creationId xmlns:a16="http://schemas.microsoft.com/office/drawing/2014/main" id="{E36498B3-58C8-853D-2F29-9210F9956FEE}"/>
                </a:ext>
              </a:extLst>
            </p:cNvPr>
            <p:cNvSpPr/>
            <p:nvPr/>
          </p:nvSpPr>
          <p:spPr>
            <a:xfrm flipH="1">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itle 1">
            <a:extLst>
              <a:ext uri="{FF2B5EF4-FFF2-40B4-BE49-F238E27FC236}">
                <a16:creationId xmlns:a16="http://schemas.microsoft.com/office/drawing/2014/main" id="{2E87A5BF-E62C-6D1D-3797-359F53366222}"/>
              </a:ext>
            </a:extLst>
          </p:cNvPr>
          <p:cNvSpPr txBox="1">
            <a:spLocks/>
          </p:cNvSpPr>
          <p:nvPr/>
        </p:nvSpPr>
        <p:spPr>
          <a:xfrm>
            <a:off x="139700" y="136526"/>
            <a:ext cx="11881971" cy="1087808"/>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a:lnSpc>
                <a:spcPct val="115000"/>
              </a:lnSpc>
              <a:spcBef>
                <a:spcPts val="0"/>
              </a:spcBef>
              <a:spcAft>
                <a:spcPts val="800"/>
              </a:spcAft>
            </a:pPr>
            <a:r>
              <a:rPr lang="ar-SA" dirty="0">
                <a:effectLst/>
                <a:cs typeface="+mn-cs"/>
              </a:rPr>
              <a:t>إن استخدام غاية 7-1-7 بسيط وتكراري </a:t>
            </a:r>
            <a:endParaRPr lang="en-IN" kern="100" dirty="0">
              <a:effectLst/>
              <a:latin typeface="Aptos" panose="020B0004020202020204" pitchFamily="34" charset="0"/>
              <a:ea typeface="DengXian" panose="02010600030101010101" pitchFamily="2" charset="-122"/>
              <a:cs typeface="+mn-cs"/>
            </a:endParaRPr>
          </a:p>
        </p:txBody>
      </p:sp>
    </p:spTree>
    <p:extLst>
      <p:ext uri="{BB962C8B-B14F-4D97-AF65-F5344CB8AC3E}">
        <p14:creationId xmlns:p14="http://schemas.microsoft.com/office/powerpoint/2010/main" val="4264181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299166" y="332095"/>
            <a:ext cx="11637909" cy="857500"/>
          </a:xfrm>
        </p:spPr>
        <p:txBody>
          <a:bodyPr>
            <a:normAutofit/>
          </a:bodyPr>
          <a:lstStyle/>
          <a:p>
            <a:r>
              <a:rPr lang="ar-SA" dirty="0">
                <a:effectLst/>
                <a:cs typeface="+mn-cs"/>
              </a:rPr>
              <a:t>استخدام 7-1-7 في حالات تفشي أمراض متعددة يوفر معلومات قيّمة</a:t>
            </a:r>
            <a:endParaRPr lang="ar-001" dirty="0">
              <a:cs typeface="+mn-cs"/>
            </a:endParaRP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262970" y="1131149"/>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4741637" y="3529614"/>
            <a:ext cx="2802370" cy="461665"/>
          </a:xfrm>
          <a:prstGeom prst="rect">
            <a:avLst/>
          </a:prstGeom>
          <a:noFill/>
        </p:spPr>
        <p:txBody>
          <a:bodyPr wrap="none" lIns="91440" tIns="45720" rIns="91440" bIns="45720" rtlCol="0" anchor="t">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001" sz="2400" dirty="0">
                <a:solidFill>
                  <a:srgbClr val="384D56"/>
                </a:solidFill>
                <a:latin typeface="Arial"/>
                <a:cs typeface="Arial"/>
              </a:rPr>
              <a:t>قاعدة </a:t>
            </a:r>
            <a:r>
              <a:rPr kumimoji="0" lang="ar-001" sz="2400" i="0" u="none" strike="noStrike" cap="none" normalizeH="0" baseline="0" noProof="0" dirty="0">
                <a:ln>
                  <a:noFill/>
                </a:ln>
                <a:solidFill>
                  <a:srgbClr val="384D56"/>
                </a:solidFill>
                <a:effectLst/>
                <a:uLnTx/>
                <a:uFillTx/>
                <a:latin typeface="Arial"/>
                <a:cs typeface="Arial"/>
              </a:rPr>
              <a:t>توحيد بيانات 7-1-7</a:t>
            </a:r>
          </a:p>
        </p:txBody>
      </p:sp>
      <p:sp>
        <p:nvSpPr>
          <p:cNvPr id="22" name="TextBox 21">
            <a:extLst>
              <a:ext uri="{FF2B5EF4-FFF2-40B4-BE49-F238E27FC236}">
                <a16:creationId xmlns:a16="http://schemas.microsoft.com/office/drawing/2014/main" id="{48886688-D53A-3127-483D-3EEB32835A4D}"/>
              </a:ext>
            </a:extLst>
          </p:cNvPr>
          <p:cNvSpPr txBox="1"/>
          <p:nvPr/>
        </p:nvSpPr>
        <p:spPr>
          <a:xfrm>
            <a:off x="652028" y="5577156"/>
            <a:ext cx="10981589" cy="830997"/>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4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توسيع قاعدة الأدلة المتعلقة بماهية ومكان وسبب العوائق والعوامل الممكّنة للرصد والإبلاغ والاستجابة المبكرة في الوقت المناسب</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23090" y="4074520"/>
            <a:ext cx="9202021" cy="1101748"/>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669C7-AE5D-78F0-25E9-ADCCBB5923B2}"/>
            </a:ext>
          </a:extLst>
        </p:cNvPr>
        <p:cNvGrpSpPr/>
        <p:nvPr/>
      </p:nvGrpSpPr>
      <p:grpSpPr>
        <a:xfrm>
          <a:off x="0" y="0"/>
          <a:ext cx="0" cy="0"/>
          <a:chOff x="0" y="0"/>
          <a:chExt cx="0" cy="0"/>
        </a:xfrm>
      </p:grpSpPr>
      <p:sp>
        <p:nvSpPr>
          <p:cNvPr id="5" name="Triangle 4">
            <a:extLst>
              <a:ext uri="{FF2B5EF4-FFF2-40B4-BE49-F238E27FC236}">
                <a16:creationId xmlns:a16="http://schemas.microsoft.com/office/drawing/2014/main" id="{D75A3E91-2341-C554-2B0D-A93EC04361AE}"/>
              </a:ext>
            </a:extLst>
          </p:cNvPr>
          <p:cNvSpPr/>
          <p:nvPr/>
        </p:nvSpPr>
        <p:spPr>
          <a:xfrm>
            <a:off x="5612886" y="1102596"/>
            <a:ext cx="5389820" cy="5389820"/>
          </a:xfrm>
          <a:prstGeom prst="triangl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6" name="Freeform 5">
            <a:extLst>
              <a:ext uri="{FF2B5EF4-FFF2-40B4-BE49-F238E27FC236}">
                <a16:creationId xmlns:a16="http://schemas.microsoft.com/office/drawing/2014/main" id="{21B9F7F4-2111-D18B-DB87-77E1BE5B050F}"/>
              </a:ext>
            </a:extLst>
          </p:cNvPr>
          <p:cNvSpPr/>
          <p:nvPr/>
        </p:nvSpPr>
        <p:spPr>
          <a:xfrm>
            <a:off x="4123764" y="1710307"/>
            <a:ext cx="4419013" cy="1483273"/>
          </a:xfrm>
          <a:custGeom>
            <a:avLst/>
            <a:gdLst>
              <a:gd name="connsiteX0" fmla="*/ 0 w 3503383"/>
              <a:gd name="connsiteY0" fmla="*/ 220018 h 1320084"/>
              <a:gd name="connsiteX1" fmla="*/ 220018 w 3503383"/>
              <a:gd name="connsiteY1" fmla="*/ 0 h 1320084"/>
              <a:gd name="connsiteX2" fmla="*/ 3283365 w 3503383"/>
              <a:gd name="connsiteY2" fmla="*/ 0 h 1320084"/>
              <a:gd name="connsiteX3" fmla="*/ 3503383 w 3503383"/>
              <a:gd name="connsiteY3" fmla="*/ 220018 h 1320084"/>
              <a:gd name="connsiteX4" fmla="*/ 3503383 w 3503383"/>
              <a:gd name="connsiteY4" fmla="*/ 1100066 h 1320084"/>
              <a:gd name="connsiteX5" fmla="*/ 3283365 w 3503383"/>
              <a:gd name="connsiteY5" fmla="*/ 1320084 h 1320084"/>
              <a:gd name="connsiteX6" fmla="*/ 220018 w 3503383"/>
              <a:gd name="connsiteY6" fmla="*/ 1320084 h 1320084"/>
              <a:gd name="connsiteX7" fmla="*/ 0 w 3503383"/>
              <a:gd name="connsiteY7" fmla="*/ 1100066 h 1320084"/>
              <a:gd name="connsiteX8" fmla="*/ 0 w 3503383"/>
              <a:gd name="connsiteY8" fmla="*/ 220018 h 132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1320084">
                <a:moveTo>
                  <a:pt x="0" y="220018"/>
                </a:moveTo>
                <a:cubicBezTo>
                  <a:pt x="0" y="98505"/>
                  <a:pt x="98505" y="0"/>
                  <a:pt x="220018" y="0"/>
                </a:cubicBezTo>
                <a:lnTo>
                  <a:pt x="3283365" y="0"/>
                </a:lnTo>
                <a:cubicBezTo>
                  <a:pt x="3404878" y="0"/>
                  <a:pt x="3503383" y="98505"/>
                  <a:pt x="3503383" y="220018"/>
                </a:cubicBezTo>
                <a:lnTo>
                  <a:pt x="3503383" y="1100066"/>
                </a:lnTo>
                <a:cubicBezTo>
                  <a:pt x="3503383" y="1221579"/>
                  <a:pt x="3404878" y="1320084"/>
                  <a:pt x="3283365" y="1320084"/>
                </a:cubicBezTo>
                <a:lnTo>
                  <a:pt x="220018" y="1320084"/>
                </a:lnTo>
                <a:cubicBezTo>
                  <a:pt x="98505" y="1320084"/>
                  <a:pt x="0" y="1221579"/>
                  <a:pt x="0" y="1100066"/>
                </a:cubicBezTo>
                <a:lnTo>
                  <a:pt x="0" y="220018"/>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0000" tIns="125401" rIns="125401" bIns="125401" numCol="1" spcCol="1270" anchor="t" anchorCtr="0">
            <a:noAutofit/>
          </a:bodyPr>
          <a:lstStyle/>
          <a:p>
            <a:pPr lvl="0" defTabSz="711200">
              <a:lnSpc>
                <a:spcPct val="90000"/>
              </a:lnSpc>
              <a:spcBef>
                <a:spcPct val="0"/>
              </a:spcBef>
              <a:spcAft>
                <a:spcPct val="35000"/>
              </a:spcAft>
            </a:pPr>
            <a:r>
              <a:rPr lang="ar-SA" sz="1600" b="1" dirty="0">
                <a:latin typeface="Arial" panose="020B0604020202020204" pitchFamily="34" charset="0"/>
                <a:cs typeface="Arial" panose="020B0604020202020204" pitchFamily="34" charset="0"/>
              </a:rPr>
              <a:t>المستوى الثالث: الإجراءات</a:t>
            </a:r>
            <a:endParaRPr lang="ar-001" sz="1600" b="1" dirty="0">
              <a:latin typeface="Arial" panose="020B0604020202020204" pitchFamily="34" charset="0"/>
              <a:cs typeface="Arial" panose="020B0604020202020204" pitchFamily="34" charset="0"/>
            </a:endParaRPr>
          </a:p>
          <a:p>
            <a:pPr marL="0" lvl="0" indent="0" algn="r" defTabSz="711200">
              <a:lnSpc>
                <a:spcPct val="90000"/>
              </a:lnSpc>
              <a:spcBef>
                <a:spcPct val="0"/>
              </a:spcBef>
              <a:spcAft>
                <a:spcPct val="35000"/>
              </a:spcAft>
              <a:buNone/>
            </a:pPr>
            <a:r>
              <a:rPr lang="ar-001" sz="1400" dirty="0">
                <a:latin typeface="Arial" panose="020B0604020202020204" pitchFamily="34" charset="0"/>
                <a:cs typeface="Arial" panose="020B0604020202020204" pitchFamily="34" charset="0"/>
              </a:rPr>
              <a:t>نسبة الإجراءات الفورية المُكتملة</a:t>
            </a:r>
          </a:p>
          <a:p>
            <a:pPr lvl="0" defTabSz="711200">
              <a:lnSpc>
                <a:spcPct val="90000"/>
              </a:lnSpc>
              <a:spcBef>
                <a:spcPct val="0"/>
              </a:spcBef>
              <a:spcAft>
                <a:spcPct val="35000"/>
              </a:spcAft>
            </a:pPr>
            <a:r>
              <a:rPr lang="ar-001" sz="1400" dirty="0">
                <a:latin typeface="Arial" panose="020B0604020202020204" pitchFamily="34" charset="0"/>
              </a:rPr>
              <a:t>نسبة الإجراءات طويلة الأمد المدرجة في التخطيط أو التمويل أو المناصرة </a:t>
            </a:r>
            <a:r>
              <a:rPr lang="en-US" sz="1400" dirty="0">
                <a:latin typeface="Arial" panose="020B0604020202020204" pitchFamily="34" charset="0"/>
              </a:rPr>
              <a:t>)</a:t>
            </a:r>
            <a:r>
              <a:rPr lang="ar-001" sz="1400" dirty="0">
                <a:latin typeface="Arial" panose="020B0604020202020204" pitchFamily="34" charset="0"/>
              </a:rPr>
              <a:t>بما في ذلك </a:t>
            </a:r>
            <a:r>
              <a:rPr lang="en-US" sz="1400" dirty="0">
                <a:latin typeface="Arial" panose="020B0604020202020204" pitchFamily="34" charset="0"/>
              </a:rPr>
              <a:t>(</a:t>
            </a:r>
            <a:r>
              <a:rPr lang="en-IN" sz="1400" dirty="0">
                <a:latin typeface="Arial" panose="020B0604020202020204" pitchFamily="34" charset="0"/>
                <a:cs typeface="Arial" panose="020B0604020202020204" pitchFamily="34" charset="0"/>
              </a:rPr>
              <a:t>NAPHS</a:t>
            </a:r>
          </a:p>
          <a:p>
            <a:pPr marL="0" lvl="0" indent="0" algn="r" defTabSz="711200">
              <a:lnSpc>
                <a:spcPct val="90000"/>
              </a:lnSpc>
              <a:spcBef>
                <a:spcPct val="0"/>
              </a:spcBef>
              <a:spcAft>
                <a:spcPct val="35000"/>
              </a:spcAft>
              <a:buNone/>
            </a:pPr>
            <a:r>
              <a:rPr lang="ar-001" sz="1400" dirty="0">
                <a:latin typeface="Arial" panose="020B0604020202020204" pitchFamily="34" charset="0"/>
                <a:cs typeface="Arial" panose="020B0604020202020204" pitchFamily="34" charset="0"/>
              </a:rPr>
              <a:t>نسبة الإجراءات الطويلة الأمد المُكتملة</a:t>
            </a:r>
          </a:p>
        </p:txBody>
      </p:sp>
      <p:sp>
        <p:nvSpPr>
          <p:cNvPr id="10" name="Freeform 9">
            <a:extLst>
              <a:ext uri="{FF2B5EF4-FFF2-40B4-BE49-F238E27FC236}">
                <a16:creationId xmlns:a16="http://schemas.microsoft.com/office/drawing/2014/main" id="{9D87480E-BD6E-E73F-AFDC-478CC543343E}"/>
              </a:ext>
            </a:extLst>
          </p:cNvPr>
          <p:cNvSpPr/>
          <p:nvPr/>
        </p:nvSpPr>
        <p:spPr>
          <a:xfrm>
            <a:off x="4123764" y="3384958"/>
            <a:ext cx="4419013" cy="918145"/>
          </a:xfrm>
          <a:custGeom>
            <a:avLst/>
            <a:gdLst>
              <a:gd name="connsiteX0" fmla="*/ 0 w 3503383"/>
              <a:gd name="connsiteY0" fmla="*/ 153027 h 918145"/>
              <a:gd name="connsiteX1" fmla="*/ 153027 w 3503383"/>
              <a:gd name="connsiteY1" fmla="*/ 0 h 918145"/>
              <a:gd name="connsiteX2" fmla="*/ 3350356 w 3503383"/>
              <a:gd name="connsiteY2" fmla="*/ 0 h 918145"/>
              <a:gd name="connsiteX3" fmla="*/ 3503383 w 3503383"/>
              <a:gd name="connsiteY3" fmla="*/ 153027 h 918145"/>
              <a:gd name="connsiteX4" fmla="*/ 3503383 w 3503383"/>
              <a:gd name="connsiteY4" fmla="*/ 765118 h 918145"/>
              <a:gd name="connsiteX5" fmla="*/ 3350356 w 3503383"/>
              <a:gd name="connsiteY5" fmla="*/ 918145 h 918145"/>
              <a:gd name="connsiteX6" fmla="*/ 153027 w 3503383"/>
              <a:gd name="connsiteY6" fmla="*/ 918145 h 918145"/>
              <a:gd name="connsiteX7" fmla="*/ 0 w 3503383"/>
              <a:gd name="connsiteY7" fmla="*/ 765118 h 918145"/>
              <a:gd name="connsiteX8" fmla="*/ 0 w 3503383"/>
              <a:gd name="connsiteY8" fmla="*/ 153027 h 918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918145">
                <a:moveTo>
                  <a:pt x="0" y="153027"/>
                </a:moveTo>
                <a:cubicBezTo>
                  <a:pt x="0" y="68513"/>
                  <a:pt x="68513" y="0"/>
                  <a:pt x="153027" y="0"/>
                </a:cubicBezTo>
                <a:lnTo>
                  <a:pt x="3350356" y="0"/>
                </a:lnTo>
                <a:cubicBezTo>
                  <a:pt x="3434870" y="0"/>
                  <a:pt x="3503383" y="68513"/>
                  <a:pt x="3503383" y="153027"/>
                </a:cubicBezTo>
                <a:lnTo>
                  <a:pt x="3503383" y="765118"/>
                </a:lnTo>
                <a:cubicBezTo>
                  <a:pt x="3503383" y="849632"/>
                  <a:pt x="3434870" y="918145"/>
                  <a:pt x="3350356" y="918145"/>
                </a:cubicBezTo>
                <a:lnTo>
                  <a:pt x="153027" y="918145"/>
                </a:lnTo>
                <a:cubicBezTo>
                  <a:pt x="68513" y="918145"/>
                  <a:pt x="0" y="849632"/>
                  <a:pt x="0" y="765118"/>
                </a:cubicBezTo>
                <a:lnTo>
                  <a:pt x="0" y="15302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5780" tIns="105780" rIns="105780" bIns="105780" numCol="1" spcCol="1270" anchor="t" anchorCtr="0">
            <a:noAutofit/>
          </a:bodyPr>
          <a:lstStyle/>
          <a:p>
            <a:pPr defTabSz="711200">
              <a:lnSpc>
                <a:spcPct val="90000"/>
              </a:lnSpc>
              <a:spcBef>
                <a:spcPct val="0"/>
              </a:spcBef>
              <a:spcAft>
                <a:spcPct val="35000"/>
              </a:spcAft>
            </a:pPr>
            <a:r>
              <a:rPr lang="ar-SA" sz="1600" b="1" dirty="0">
                <a:latin typeface="Arial" panose="020B0604020202020204" pitchFamily="34" charset="0"/>
                <a:cs typeface="Arial" panose="020B0604020202020204" pitchFamily="34" charset="0"/>
              </a:rPr>
              <a:t>المستوى الثاني: العوائق والعوامل الممكّنة</a:t>
            </a:r>
            <a:endParaRPr lang="ar-001" sz="1600" b="1" dirty="0">
              <a:latin typeface="Arial" panose="020B0604020202020204" pitchFamily="34" charset="0"/>
              <a:cs typeface="Arial" panose="020B0604020202020204" pitchFamily="34" charset="0"/>
            </a:endParaRPr>
          </a:p>
          <a:p>
            <a:pPr marL="114300" lvl="1" indent="-114300" algn="r" defTabSz="533400">
              <a:lnSpc>
                <a:spcPct val="90000"/>
              </a:lnSpc>
              <a:spcBef>
                <a:spcPct val="0"/>
              </a:spcBef>
              <a:spcAft>
                <a:spcPct val="15000"/>
              </a:spcAft>
              <a:buFont typeface="Symbol" panose="05050102010706020507" pitchFamily="18" charset="2"/>
              <a:buNone/>
            </a:pPr>
            <a:r>
              <a:rPr lang="ar-001" sz="1400" dirty="0">
                <a:latin typeface="Arial" panose="020B0604020202020204" pitchFamily="34" charset="0"/>
                <a:cs typeface="Arial" panose="020B0604020202020204" pitchFamily="34" charset="0"/>
              </a:rPr>
              <a:t>أكثر العوائق شيوعًا/ تكرارًا</a:t>
            </a:r>
          </a:p>
          <a:p>
            <a:pPr marL="114300" lvl="1" indent="-114300" algn="r" defTabSz="533400">
              <a:lnSpc>
                <a:spcPct val="90000"/>
              </a:lnSpc>
              <a:spcBef>
                <a:spcPct val="0"/>
              </a:spcBef>
              <a:spcAft>
                <a:spcPct val="15000"/>
              </a:spcAft>
              <a:buFont typeface="Symbol" panose="05050102010706020507" pitchFamily="18" charset="2"/>
              <a:buNone/>
            </a:pPr>
            <a:r>
              <a:rPr lang="ar-001" sz="1400" dirty="0">
                <a:latin typeface="Arial" panose="020B0604020202020204" pitchFamily="34" charset="0"/>
                <a:cs typeface="Arial" panose="020B0604020202020204" pitchFamily="34" charset="0"/>
              </a:rPr>
              <a:t>أكثر العوامل الممكنة شيوعًا/ تكرارًا</a:t>
            </a:r>
          </a:p>
        </p:txBody>
      </p:sp>
      <p:sp>
        <p:nvSpPr>
          <p:cNvPr id="11" name="Freeform 10">
            <a:extLst>
              <a:ext uri="{FF2B5EF4-FFF2-40B4-BE49-F238E27FC236}">
                <a16:creationId xmlns:a16="http://schemas.microsoft.com/office/drawing/2014/main" id="{FCD5681D-8645-9151-AC1E-1A5F807741F6}"/>
              </a:ext>
            </a:extLst>
          </p:cNvPr>
          <p:cNvSpPr/>
          <p:nvPr/>
        </p:nvSpPr>
        <p:spPr>
          <a:xfrm>
            <a:off x="4123764" y="4473400"/>
            <a:ext cx="4516581" cy="1841099"/>
          </a:xfrm>
          <a:custGeom>
            <a:avLst/>
            <a:gdLst>
              <a:gd name="connsiteX0" fmla="*/ 0 w 3503383"/>
              <a:gd name="connsiteY0" fmla="*/ 263076 h 1578425"/>
              <a:gd name="connsiteX1" fmla="*/ 263076 w 3503383"/>
              <a:gd name="connsiteY1" fmla="*/ 0 h 1578425"/>
              <a:gd name="connsiteX2" fmla="*/ 3240307 w 3503383"/>
              <a:gd name="connsiteY2" fmla="*/ 0 h 1578425"/>
              <a:gd name="connsiteX3" fmla="*/ 3503383 w 3503383"/>
              <a:gd name="connsiteY3" fmla="*/ 263076 h 1578425"/>
              <a:gd name="connsiteX4" fmla="*/ 3503383 w 3503383"/>
              <a:gd name="connsiteY4" fmla="*/ 1315349 h 1578425"/>
              <a:gd name="connsiteX5" fmla="*/ 3240307 w 3503383"/>
              <a:gd name="connsiteY5" fmla="*/ 1578425 h 1578425"/>
              <a:gd name="connsiteX6" fmla="*/ 263076 w 3503383"/>
              <a:gd name="connsiteY6" fmla="*/ 1578425 h 1578425"/>
              <a:gd name="connsiteX7" fmla="*/ 0 w 3503383"/>
              <a:gd name="connsiteY7" fmla="*/ 1315349 h 1578425"/>
              <a:gd name="connsiteX8" fmla="*/ 0 w 3503383"/>
              <a:gd name="connsiteY8" fmla="*/ 263076 h 157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1578425">
                <a:moveTo>
                  <a:pt x="0" y="263076"/>
                </a:moveTo>
                <a:cubicBezTo>
                  <a:pt x="0" y="117783"/>
                  <a:pt x="117783" y="0"/>
                  <a:pt x="263076" y="0"/>
                </a:cubicBezTo>
                <a:lnTo>
                  <a:pt x="3240307" y="0"/>
                </a:lnTo>
                <a:cubicBezTo>
                  <a:pt x="3385600" y="0"/>
                  <a:pt x="3503383" y="117783"/>
                  <a:pt x="3503383" y="263076"/>
                </a:cubicBezTo>
                <a:lnTo>
                  <a:pt x="3503383" y="1315349"/>
                </a:lnTo>
                <a:cubicBezTo>
                  <a:pt x="3503383" y="1460642"/>
                  <a:pt x="3385600" y="1578425"/>
                  <a:pt x="3240307" y="1578425"/>
                </a:cubicBezTo>
                <a:lnTo>
                  <a:pt x="263076" y="1578425"/>
                </a:lnTo>
                <a:cubicBezTo>
                  <a:pt x="117783" y="1578425"/>
                  <a:pt x="0" y="1460642"/>
                  <a:pt x="0" y="1315349"/>
                </a:cubicBezTo>
                <a:lnTo>
                  <a:pt x="0" y="26307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8012" tIns="138012" rIns="138012" bIns="138012" numCol="1" spcCol="1270" anchor="ctr" anchorCtr="0">
            <a:noAutofit/>
          </a:bodyPr>
          <a:lstStyle/>
          <a:p>
            <a:pPr lvl="0" defTabSz="711200">
              <a:lnSpc>
                <a:spcPct val="90000"/>
              </a:lnSpc>
              <a:spcBef>
                <a:spcPct val="0"/>
              </a:spcBef>
              <a:spcAft>
                <a:spcPct val="35000"/>
              </a:spcAft>
            </a:pPr>
            <a:r>
              <a:rPr lang="ar-SA" sz="1600" b="1" dirty="0">
                <a:latin typeface="Arial" panose="020B0604020202020204" pitchFamily="34" charset="0"/>
                <a:cs typeface="Arial" panose="020B0604020202020204" pitchFamily="34" charset="0"/>
              </a:rPr>
              <a:t>المستوى الأول: المقاييس</a:t>
            </a:r>
            <a:endParaRPr lang="ar-001" sz="1600" b="1" dirty="0">
              <a:latin typeface="Arial" panose="020B0604020202020204" pitchFamily="34" charset="0"/>
              <a:cs typeface="Arial" panose="020B0604020202020204" pitchFamily="34" charset="0"/>
            </a:endParaRPr>
          </a:p>
          <a:p>
            <a:pPr marL="0" lvl="0" indent="0" algn="r" defTabSz="711200">
              <a:lnSpc>
                <a:spcPct val="90000"/>
              </a:lnSpc>
              <a:spcBef>
                <a:spcPct val="0"/>
              </a:spcBef>
              <a:spcAft>
                <a:spcPct val="35000"/>
              </a:spcAft>
              <a:buNone/>
            </a:pPr>
            <a:r>
              <a:rPr lang="ar-001" sz="1400" dirty="0">
                <a:latin typeface="Arial"/>
                <a:cs typeface="Arial"/>
              </a:rPr>
              <a:t>عدد أحداث التفشي </a:t>
            </a:r>
            <a:r>
              <a:rPr lang="ar-001" sz="1400" noProof="0" dirty="0">
                <a:latin typeface="Arial"/>
                <a:cs typeface="Arial"/>
              </a:rPr>
              <a:t>التي تم استعراضها</a:t>
            </a:r>
          </a:p>
          <a:p>
            <a:pPr marL="0" lvl="0" indent="0" algn="r" defTabSz="711200">
              <a:lnSpc>
                <a:spcPct val="90000"/>
              </a:lnSpc>
              <a:spcBef>
                <a:spcPct val="0"/>
              </a:spcBef>
              <a:spcAft>
                <a:spcPct val="35000"/>
              </a:spcAft>
              <a:buNone/>
            </a:pPr>
            <a:r>
              <a:rPr lang="ar-001" sz="1400" dirty="0">
                <a:latin typeface="Arial" panose="020B0604020202020204" pitchFamily="34" charset="0"/>
                <a:cs typeface="Arial" panose="020B0604020202020204" pitchFamily="34" charset="0"/>
              </a:rPr>
              <a:t> النسبة المئوية لحالات التفشي التي تحقق هدف الرصد</a:t>
            </a:r>
          </a:p>
          <a:p>
            <a:pPr marL="0" lvl="0" indent="0" algn="r" defTabSz="711200">
              <a:lnSpc>
                <a:spcPct val="90000"/>
              </a:lnSpc>
              <a:spcBef>
                <a:spcPct val="0"/>
              </a:spcBef>
              <a:spcAft>
                <a:spcPct val="35000"/>
              </a:spcAft>
              <a:buNone/>
            </a:pPr>
            <a:r>
              <a:rPr lang="ar-001" sz="1400" dirty="0">
                <a:latin typeface="Arial" panose="020B0604020202020204" pitchFamily="34" charset="0"/>
                <a:cs typeface="Arial" panose="020B0604020202020204" pitchFamily="34" charset="0"/>
              </a:rPr>
              <a:t>النسبة المئوية لحالات التفشي التي تحقق هدف الإبلاغ</a:t>
            </a:r>
          </a:p>
          <a:p>
            <a:pPr marL="0" lvl="0" indent="0" algn="r" defTabSz="711200">
              <a:lnSpc>
                <a:spcPct val="90000"/>
              </a:lnSpc>
              <a:spcBef>
                <a:spcPct val="0"/>
              </a:spcBef>
              <a:spcAft>
                <a:spcPct val="35000"/>
              </a:spcAft>
              <a:buNone/>
            </a:pPr>
            <a:r>
              <a:rPr lang="ar-001" sz="1400" dirty="0">
                <a:latin typeface="Arial" panose="020B0604020202020204" pitchFamily="34" charset="0"/>
                <a:cs typeface="Arial" panose="020B0604020202020204" pitchFamily="34" charset="0"/>
              </a:rPr>
              <a:t>النسبة المئوية لحالات التفشي التي تحقق هدف الاستجابة</a:t>
            </a:r>
          </a:p>
          <a:p>
            <a:r>
              <a:rPr lang="ar-SA" sz="1400" dirty="0"/>
              <a:t>النسبة المئوية لحالات التفشي التي تحقق غاية 7-1-7 بشكل عام</a:t>
            </a:r>
            <a:r>
              <a:rPr lang="en-IN" dirty="0"/>
              <a:t> </a:t>
            </a:r>
          </a:p>
        </p:txBody>
      </p:sp>
      <p:sp>
        <p:nvSpPr>
          <p:cNvPr id="17" name="Title 1">
            <a:extLst>
              <a:ext uri="{FF2B5EF4-FFF2-40B4-BE49-F238E27FC236}">
                <a16:creationId xmlns:a16="http://schemas.microsoft.com/office/drawing/2014/main" id="{F24669C0-D2FF-000E-1CD1-AB4B2476DF9F}"/>
              </a:ext>
            </a:extLst>
          </p:cNvPr>
          <p:cNvSpPr txBox="1">
            <a:spLocks/>
          </p:cNvSpPr>
          <p:nvPr/>
        </p:nvSpPr>
        <p:spPr>
          <a:xfrm>
            <a:off x="9368117" y="1375202"/>
            <a:ext cx="2579031" cy="1713144"/>
          </a:xfrm>
          <a:prstGeom prst="rect">
            <a:avLst/>
          </a:prstGeom>
        </p:spPr>
        <p:txBody>
          <a:bodyPr vert="horz" lIns="91440" tIns="45720" rIns="91440" bIns="45720" rtlCol="0" anchor="t">
            <a:normAutofit fontScale="97500"/>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001" sz="2800" b="1" i="0" u="none" strike="noStrike" cap="none" normalizeH="0" baseline="0" noProof="0" dirty="0">
                <a:ln>
                  <a:noFill/>
                </a:ln>
                <a:solidFill>
                  <a:srgbClr val="618393"/>
                </a:solidFill>
                <a:effectLst/>
                <a:uLnTx/>
                <a:uFillTx/>
                <a:latin typeface="Arial" panose="020B0604020202020204" pitchFamily="34" charset="0"/>
                <a:ea typeface="+mj-ea"/>
                <a:cs typeface="+mj-cs"/>
              </a:rPr>
              <a:t>البيانات الأساسية المراد تلخيصها لتحليلات 7-1-7</a:t>
            </a:r>
          </a:p>
        </p:txBody>
      </p:sp>
      <p:sp>
        <p:nvSpPr>
          <p:cNvPr id="16" name="Rectangle: Rounded Corners 14">
            <a:extLst>
              <a:ext uri="{FF2B5EF4-FFF2-40B4-BE49-F238E27FC236}">
                <a16:creationId xmlns:a16="http://schemas.microsoft.com/office/drawing/2014/main" id="{8EF98838-8C17-FDFF-8F92-C7266ACDDC39}"/>
              </a:ext>
            </a:extLst>
          </p:cNvPr>
          <p:cNvSpPr/>
          <p:nvPr/>
        </p:nvSpPr>
        <p:spPr>
          <a:xfrm>
            <a:off x="585151" y="2231772"/>
            <a:ext cx="3042751" cy="2908263"/>
          </a:xfrm>
          <a:prstGeom prst="roundRect">
            <a:avLst/>
          </a:prstGeom>
          <a:ln>
            <a:solidFill>
              <a:schemeClr val="tx2"/>
            </a:solidFill>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000" b="0" i="1" u="sng" strike="noStrike" cap="none" normalizeH="0" baseline="0" noProof="0" dirty="0">
                <a:ln>
                  <a:noFill/>
                </a:ln>
                <a:solidFill>
                  <a:srgbClr val="384D56"/>
                </a:solidFill>
                <a:effectLst/>
                <a:uLnTx/>
                <a:uFillTx/>
                <a:latin typeface="Arial"/>
                <a:cs typeface="Arial"/>
              </a:rPr>
              <a:t> التقسيمات </a:t>
            </a:r>
            <a:r>
              <a:rPr lang="ar-001" sz="2000" i="1" u="sng" dirty="0">
                <a:solidFill>
                  <a:srgbClr val="384D56"/>
                </a:solidFill>
                <a:latin typeface="Arial"/>
                <a:cs typeface="Arial"/>
              </a:rPr>
              <a:t>الأساسية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000" b="0" i="0" u="none" strike="noStrike" cap="none" normalizeH="0" baseline="0" noProof="0" dirty="0">
                <a:ln>
                  <a:noFill/>
                </a:ln>
                <a:solidFill>
                  <a:srgbClr val="384D56"/>
                </a:solidFill>
                <a:effectLst/>
                <a:uLnTx/>
                <a:uFillTx/>
                <a:latin typeface="Arial"/>
                <a:cs typeface="Arial"/>
              </a:rPr>
              <a:t>- </a:t>
            </a:r>
            <a:r>
              <a:rPr lang="ar-001" sz="2000" dirty="0">
                <a:solidFill>
                  <a:srgbClr val="384D56"/>
                </a:solidFill>
                <a:latin typeface="Arial"/>
                <a:cs typeface="Arial"/>
              </a:rPr>
              <a:t>مستوى النظام الصحي</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lang="ar-001" sz="2000" dirty="0">
                <a:solidFill>
                  <a:srgbClr val="384D56"/>
                </a:solidFill>
                <a:latin typeface="Arial"/>
                <a:cs typeface="Arial"/>
              </a:rPr>
              <a:t>فئة</a:t>
            </a:r>
            <a:r>
              <a:rPr kumimoji="0" lang="ar-001" sz="2000" b="0" i="0" u="none" strike="noStrike" cap="none" normalizeH="0" baseline="0" noProof="0" dirty="0">
                <a:ln>
                  <a:noFill/>
                </a:ln>
                <a:solidFill>
                  <a:srgbClr val="384D56"/>
                </a:solidFill>
                <a:effectLst/>
                <a:uLnTx/>
                <a:uFillTx/>
                <a:latin typeface="Arial"/>
                <a:cs typeface="Arial"/>
              </a:rPr>
              <a:t> المرض</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lang="ar-001" sz="2000" dirty="0">
                <a:solidFill>
                  <a:srgbClr val="384D56"/>
                </a:solidFill>
                <a:latin typeface="Arial" panose="020B0604020202020204" pitchFamily="34" charset="0"/>
                <a:cs typeface="Arial" panose="020B0604020202020204" pitchFamily="34" charset="0"/>
              </a:rPr>
              <a:t>مرحلة غاية 7-1-7</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lang="ar-001" sz="2000" dirty="0">
                <a:solidFill>
                  <a:srgbClr val="384D56"/>
                </a:solidFill>
                <a:latin typeface="Arial"/>
                <a:cs typeface="Arial"/>
              </a:rPr>
              <a:t>المنطقة الجغرافية</a:t>
            </a:r>
          </a:p>
          <a:p>
            <a:pPr marL="171450" marR="0" lvl="0" indent="-171450" algn="r" defTabSz="914400" rtl="1" eaLnBrk="1" fontAlgn="auto" latinLnBrk="0" hangingPunct="1">
              <a:lnSpc>
                <a:spcPct val="100000"/>
              </a:lnSpc>
              <a:spcBef>
                <a:spcPts val="0"/>
              </a:spcBef>
              <a:spcAft>
                <a:spcPts val="0"/>
              </a:spcAft>
              <a:buClrTx/>
              <a:buSzTx/>
              <a:buFontTx/>
              <a:buChar char="-"/>
              <a:tabLst/>
              <a:defRPr/>
            </a:pPr>
            <a:r>
              <a:rPr lang="ar-001" sz="2000" dirty="0">
                <a:solidFill>
                  <a:srgbClr val="384D56"/>
                </a:solidFill>
                <a:latin typeface="Arial"/>
                <a:cs typeface="Arial"/>
              </a:rPr>
              <a:t>فئة العائق</a:t>
            </a:r>
          </a:p>
          <a:p>
            <a:pPr marL="171450" lvl="0" indent="-171450" latinLnBrk="1">
              <a:buFontTx/>
              <a:buChar char="-"/>
              <a:defRPr/>
            </a:pPr>
            <a:r>
              <a:rPr lang="ar-001" sz="2000" dirty="0">
                <a:solidFill>
                  <a:srgbClr val="384D56"/>
                </a:solidFill>
                <a:latin typeface="Arial"/>
                <a:cs typeface="Arial"/>
              </a:rPr>
              <a:t>الوقت </a:t>
            </a:r>
            <a:r>
              <a:rPr lang="en-US" sz="2000" dirty="0">
                <a:solidFill>
                  <a:srgbClr val="384D56"/>
                </a:solidFill>
                <a:latin typeface="Arial"/>
                <a:cs typeface="Arial"/>
              </a:rPr>
              <a:t>)</a:t>
            </a:r>
            <a:r>
              <a:rPr lang="ar-001" sz="2000" dirty="0">
                <a:solidFill>
                  <a:srgbClr val="384D56"/>
                </a:solidFill>
                <a:latin typeface="Arial"/>
                <a:cs typeface="Arial"/>
              </a:rPr>
              <a:t>مثل، السنة</a:t>
            </a:r>
            <a:r>
              <a:rPr lang="en-US" sz="2000" dirty="0">
                <a:solidFill>
                  <a:srgbClr val="384D56"/>
                </a:solidFill>
                <a:latin typeface="Arial"/>
                <a:cs typeface="Arial"/>
              </a:rPr>
              <a:t>(</a:t>
            </a:r>
            <a:endParaRPr lang="ar-001" sz="2000" dirty="0">
              <a:solidFill>
                <a:srgbClr val="384D56"/>
              </a:solidFill>
              <a:latin typeface="Arial"/>
              <a:cs typeface="Arial"/>
            </a:endParaRPr>
          </a:p>
        </p:txBody>
      </p:sp>
      <p:sp>
        <p:nvSpPr>
          <p:cNvPr id="4" name="Rectangle: Rounded Corners 3">
            <a:extLst>
              <a:ext uri="{FF2B5EF4-FFF2-40B4-BE49-F238E27FC236}">
                <a16:creationId xmlns:a16="http://schemas.microsoft.com/office/drawing/2014/main" id="{B74469AD-A779-81F7-62BA-A6920A739E6D}"/>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43200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12" name="Oval 11">
            <a:extLst>
              <a:ext uri="{FF2B5EF4-FFF2-40B4-BE49-F238E27FC236}">
                <a16:creationId xmlns:a16="http://schemas.microsoft.com/office/drawing/2014/main" id="{689F310F-7866-B28E-5ED4-E9470447F13A}"/>
              </a:ext>
            </a:extLst>
          </p:cNvPr>
          <p:cNvSpPr/>
          <p:nvPr/>
        </p:nvSpPr>
        <p:spPr>
          <a:xfrm>
            <a:off x="11085676"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097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544778" cy="1051378"/>
          </a:xfrm>
          <a:prstGeom prst="rect">
            <a:avLst/>
          </a:prstGeom>
        </p:spPr>
        <p:txBody>
          <a:bodyPr vert="horz" wrap="square" lIns="0" tIns="74295" rIns="0" bIns="0" rtlCol="0">
            <a:spAutoFit/>
          </a:bodyPr>
          <a:lstStyle/>
          <a:p>
            <a:r>
              <a:rPr lang="ar-001" sz="2800" dirty="0">
                <a:latin typeface="Arial"/>
                <a:cs typeface="Arial"/>
              </a:rPr>
              <a:t>يساعد التحليل حسب نوع المرض على تحديد التحديات الخاصة بكل مرض</a:t>
            </a:r>
          </a:p>
          <a:p>
            <a:pPr marL="12700" marR="5080">
              <a:lnSpc>
                <a:spcPts val="3890"/>
              </a:lnSpc>
              <a:spcBef>
                <a:spcPts val="585"/>
              </a:spcBef>
            </a:pPr>
            <a:endParaRPr lang="en-US" spc="-5" dirty="0">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3198742973"/>
              </p:ext>
            </p:extLst>
          </p:nvPr>
        </p:nvGraphicFramePr>
        <p:xfrm>
          <a:off x="546595" y="1161388"/>
          <a:ext cx="11258866" cy="5260611"/>
        </p:xfrm>
        <a:graphic>
          <a:graphicData uri="http://schemas.openxmlformats.org/drawingml/2006/table">
            <a:tbl>
              <a:tblPr rtl="1" firstRow="1" bandRow="1">
                <a:tableStyleId>{5C22544A-7EE6-4342-B048-85BDC9FD1C3A}</a:tableStyleId>
              </a:tblPr>
              <a:tblGrid>
                <a:gridCol w="2838203">
                  <a:extLst>
                    <a:ext uri="{9D8B030D-6E8A-4147-A177-3AD203B41FA5}">
                      <a16:colId xmlns:a16="http://schemas.microsoft.com/office/drawing/2014/main" val="616040762"/>
                    </a:ext>
                  </a:extLst>
                </a:gridCol>
                <a:gridCol w="1543792">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2000256">
                  <a:extLst>
                    <a:ext uri="{9D8B030D-6E8A-4147-A177-3AD203B41FA5}">
                      <a16:colId xmlns:a16="http://schemas.microsoft.com/office/drawing/2014/main" val="2457635592"/>
                    </a:ext>
                  </a:extLst>
                </a:gridCol>
                <a:gridCol w="1733387">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r" fontAlgn="ctr"/>
                      <a:r>
                        <a:rPr lang="ar-001" sz="2000" b="1" dirty="0">
                          <a:solidFill>
                            <a:schemeClr val="bg1"/>
                          </a:solidFill>
                          <a:effectLst/>
                        </a:rPr>
                        <a:t> نوع المرض</a:t>
                      </a:r>
                    </a:p>
                  </a:txBody>
                  <a:tcPr marL="137160" marR="137160" marT="137160" marB="137160" anchor="ctr">
                    <a:solidFill>
                      <a:schemeClr val="accent1"/>
                    </a:solidFill>
                  </a:tcPr>
                </a:tc>
                <a:tc rowSpan="2">
                  <a:txBody>
                    <a:bodyPr/>
                    <a:lstStyle/>
                    <a:p>
                      <a:pPr algn="ctr" fontAlgn="ctr"/>
                      <a:r>
                        <a:rPr lang="ar-001" sz="1900" b="1" dirty="0">
                          <a:solidFill>
                            <a:schemeClr val="bg1"/>
                          </a:solidFill>
                          <a:effectLst/>
                        </a:rPr>
                        <a:t>عدد حالات تفشي المرض</a:t>
                      </a:r>
                    </a:p>
                    <a:p>
                      <a:pPr algn="ctr" fontAlgn="ctr"/>
                      <a:r>
                        <a:rPr lang="en-US" sz="1900" b="1" dirty="0">
                          <a:solidFill>
                            <a:schemeClr val="bg1"/>
                          </a:solidFill>
                          <a:effectLst/>
                        </a:rPr>
                        <a:t>)</a:t>
                      </a:r>
                      <a:r>
                        <a:rPr lang="ar-001" sz="1900" b="1" dirty="0">
                          <a:solidFill>
                            <a:schemeClr val="bg1"/>
                          </a:solidFill>
                          <a:effectLst/>
                        </a:rPr>
                        <a:t>العدد </a:t>
                      </a:r>
                      <a:r>
                        <a:rPr lang="en-US" sz="1900" b="1" dirty="0">
                          <a:solidFill>
                            <a:schemeClr val="bg1"/>
                          </a:solidFill>
                          <a:effectLst/>
                        </a:rPr>
                        <a:t>(</a:t>
                      </a:r>
                      <a:r>
                        <a:rPr lang="ar-001" sz="1900" b="1" dirty="0">
                          <a:solidFill>
                            <a:schemeClr val="bg1"/>
                          </a:solidFill>
                          <a:effectLst/>
                        </a:rPr>
                        <a:t>41</a:t>
                      </a:r>
                      <a:r>
                        <a:rPr lang="en-US" sz="1900" b="1" dirty="0">
                          <a:solidFill>
                            <a:schemeClr val="bg1"/>
                          </a:solidFill>
                          <a:effectLst/>
                        </a:rPr>
                        <a:t> =</a:t>
                      </a:r>
                      <a:endParaRPr lang="ar-001" sz="1900" b="1" dirty="0">
                        <a:solidFill>
                          <a:schemeClr val="bg1"/>
                        </a:solidFill>
                        <a:effectLst/>
                      </a:endParaRPr>
                    </a:p>
                  </a:txBody>
                  <a:tcPr marL="137160" marR="137160" marT="137160" marB="137160" anchor="ctr">
                    <a:solidFill>
                      <a:schemeClr val="accent1"/>
                    </a:solidFill>
                  </a:tcPr>
                </a:tc>
                <a:tc gridSpan="4">
                  <a:txBody>
                    <a:bodyPr/>
                    <a:lstStyle/>
                    <a:p>
                      <a:pPr algn="ctr" fontAlgn="ctr"/>
                      <a:r>
                        <a:rPr lang="ar-001" sz="1900">
                          <a:solidFill>
                            <a:schemeClr val="bg1"/>
                          </a:solidFill>
                          <a:effectLst/>
                        </a:rPr>
                        <a:t>نسبة حالات التفشي التي تستوفي...</a:t>
                      </a:r>
                    </a:p>
                  </a:txBody>
                  <a:tcPr marL="137160" marR="137160" marT="137160" marB="137160" anchor="ctr">
                    <a:solidFill>
                      <a:schemeClr val="accent1"/>
                    </a:solidFill>
                  </a:tcPr>
                </a:tc>
                <a:tc hMerge="1">
                  <a:txBody>
                    <a:bodyPr/>
                    <a:lstStyle/>
                    <a:p>
                      <a:pPr marL="0" marR="0" lvl="0" indent="0" algn="r" defTabSz="914400" rtl="1"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r" rtl="1"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r" rtl="1"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ar-001" sz="1900" b="1" dirty="0">
                          <a:solidFill>
                            <a:schemeClr val="bg1"/>
                          </a:solidFill>
                          <a:effectLst/>
                        </a:rPr>
                        <a:t>غاية الرصد</a:t>
                      </a:r>
                    </a:p>
                  </a:txBody>
                  <a:tcPr marL="137160" marR="137160" marT="137160" marB="137160" anchor="ctr">
                    <a:solidFill>
                      <a:schemeClr val="accent1"/>
                    </a:solidFill>
                  </a:tcPr>
                </a:tc>
                <a:tc>
                  <a:txBody>
                    <a:bodyPr/>
                    <a:lstStyle/>
                    <a:p>
                      <a:pPr algn="ctr" fontAlgn="ctr"/>
                      <a:r>
                        <a:rPr lang="ar-001" sz="1900" b="1" dirty="0">
                          <a:solidFill>
                            <a:schemeClr val="bg1"/>
                          </a:solidFill>
                          <a:effectLst/>
                        </a:rPr>
                        <a:t>غاية الإبلاغ</a:t>
                      </a:r>
                    </a:p>
                  </a:txBody>
                  <a:tcPr marL="137160" marR="137160" marT="137160" marB="137160" anchor="ctr">
                    <a:solidFill>
                      <a:schemeClr val="accent1"/>
                    </a:solidFill>
                  </a:tcPr>
                </a:tc>
                <a:tc>
                  <a:txBody>
                    <a:bodyPr/>
                    <a:lstStyle/>
                    <a:p>
                      <a:pPr algn="ctr" fontAlgn="ctr"/>
                      <a:r>
                        <a:rPr lang="ar-001" sz="1900" b="1">
                          <a:solidFill>
                            <a:schemeClr val="bg1"/>
                          </a:solidFill>
                          <a:effectLst/>
                        </a:rPr>
                        <a:t>غاية الاستجابة المبكرة</a:t>
                      </a:r>
                    </a:p>
                  </a:txBody>
                  <a:tcPr marL="137160" marR="137160" marT="137160" marB="137160" anchor="ctr">
                    <a:solidFill>
                      <a:schemeClr val="accent1"/>
                    </a:solidFill>
                  </a:tcPr>
                </a:tc>
                <a:tc>
                  <a:txBody>
                    <a:bodyPr/>
                    <a:lstStyle/>
                    <a:p>
                      <a:pPr algn="ctr" fontAlgn="ctr"/>
                      <a:r>
                        <a:rPr lang="ar-001" sz="1900" b="1">
                          <a:solidFill>
                            <a:schemeClr val="bg1"/>
                          </a:solidFill>
                          <a:effectLst/>
                        </a:rPr>
                        <a:t>غاية 7-1-7 الإجمالية</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r"/>
                      <a:r>
                        <a:rPr lang="ar-001" sz="1800" b="1" i="1">
                          <a:solidFill>
                            <a:schemeClr val="tx1"/>
                          </a:solidFill>
                          <a:effectLst/>
                        </a:rPr>
                        <a:t>الكل</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ar-001" sz="1800" b="1" i="1">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ar-001" sz="1800" b="1" i="1">
                          <a:solidFill>
                            <a:schemeClr val="tx1">
                              <a:lumMod val="75000"/>
                              <a:lumOff val="25000"/>
                            </a:schemeClr>
                          </a:solidFill>
                          <a:effectLst/>
                        </a:rPr>
                        <a:t>54%</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ar-001" sz="1800" b="1" i="1">
                          <a:solidFill>
                            <a:schemeClr val="tx1">
                              <a:lumMod val="75000"/>
                              <a:lumOff val="25000"/>
                            </a:schemeClr>
                          </a:solidFill>
                          <a:effectLst/>
                        </a:rPr>
                        <a:t>71%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ar-001" sz="1800" b="1" i="1">
                          <a:solidFill>
                            <a:schemeClr val="tx1">
                              <a:lumMod val="75000"/>
                              <a:lumOff val="25000"/>
                            </a:schemeClr>
                          </a:solidFill>
                          <a:effectLst/>
                        </a:rPr>
                        <a:t>49%</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ar-001" sz="1800" b="1" i="1">
                          <a:solidFill>
                            <a:schemeClr val="tx1">
                              <a:lumMod val="75000"/>
                              <a:lumOff val="25000"/>
                            </a:schemeClr>
                          </a:solidFill>
                          <a:effectLst/>
                        </a:rPr>
                        <a:t>27%</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r"/>
                      <a:r>
                        <a:rPr lang="ar-001" sz="1800" b="1">
                          <a:solidFill>
                            <a:schemeClr val="tx1"/>
                          </a:solidFill>
                          <a:effectLst/>
                        </a:rPr>
                        <a:t>الحمى النزفية الفيروسية</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55%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r"/>
                      <a:r>
                        <a:rPr lang="ar-001" sz="1800" b="1">
                          <a:solidFill>
                            <a:schemeClr val="tx1"/>
                          </a:solidFill>
                          <a:effectLst/>
                        </a:rPr>
                        <a:t>يمكن الوقاية منه باللقاح</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30%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r"/>
                      <a:r>
                        <a:rPr lang="ar-001" sz="1800" b="1">
                          <a:solidFill>
                            <a:schemeClr val="tx1"/>
                          </a:solidFill>
                          <a:effectLst/>
                        </a:rPr>
                        <a:t>الجهاز التنفسي</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100%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r"/>
                      <a:r>
                        <a:rPr lang="ar-001" sz="1800" b="1">
                          <a:solidFill>
                            <a:schemeClr val="tx1"/>
                          </a:solidFill>
                          <a:effectLst/>
                        </a:rPr>
                        <a:t>منقول بالغذاء أو منقول بالماء</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dirty="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r"/>
                      <a:r>
                        <a:rPr lang="ar-001" sz="1800" b="1">
                          <a:solidFill>
                            <a:schemeClr val="tx1"/>
                          </a:solidFill>
                          <a:effectLst/>
                        </a:rPr>
                        <a:t>منقول بالنواقل</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r"/>
                      <a:r>
                        <a:rPr lang="ar-001" sz="1800" b="1">
                          <a:solidFill>
                            <a:schemeClr val="tx1"/>
                          </a:solidFill>
                          <a:effectLst/>
                        </a:rPr>
                        <a:t>أحداث أخرى*</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75%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ar-001" sz="1800" b="0" dirty="0">
                          <a:solidFill>
                            <a:schemeClr val="tx1">
                              <a:lumMod val="75000"/>
                              <a:lumOff val="25000"/>
                            </a:schemeClr>
                          </a:solidFill>
                          <a:effectLst/>
                        </a:rPr>
                        <a:t>25%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2420017" y="4806356"/>
            <a:ext cx="4864993" cy="543686"/>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2682323" y="3144773"/>
            <a:ext cx="819398" cy="106878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46B6D-B643-20EE-C30C-A536FFF6E99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3C27042-4064-525D-D773-38BD604BC0BF}"/>
              </a:ext>
            </a:extLst>
          </p:cNvPr>
          <p:cNvSpPr>
            <a:spLocks noGrp="1"/>
          </p:cNvSpPr>
          <p:nvPr>
            <p:ph type="body" sz="half" idx="10"/>
          </p:nvPr>
        </p:nvSpPr>
        <p:spPr>
          <a:xfrm>
            <a:off x="1039906" y="1776801"/>
            <a:ext cx="6355976" cy="2911331"/>
          </a:xfrm>
        </p:spPr>
        <p:txBody>
          <a:bodyPr vert="horz" lIns="91440" tIns="45720" rIns="91440" bIns="45720" rtlCol="0" anchor="t">
            <a:noAutofit/>
          </a:bodyPr>
          <a:lstStyle/>
          <a:p>
            <a:pPr>
              <a:lnSpc>
                <a:spcPct val="100000"/>
              </a:lnSpc>
            </a:pPr>
            <a:r>
              <a:rPr lang="ar-001" sz="4000" dirty="0">
                <a:latin typeface="Arial"/>
                <a:cs typeface="Arial"/>
              </a:rPr>
              <a:t> ما فئات العوائق التي لاحظتموها في عملكم ومن شأنها إبطاء رصد تفشي الأمراض أو الإبلاغ عنها أو الاستجابة المبكرة لها؟</a:t>
            </a:r>
          </a:p>
        </p:txBody>
      </p:sp>
      <p:pic>
        <p:nvPicPr>
          <p:cNvPr id="7" name="Graphic 9">
            <a:extLst>
              <a:ext uri="{FF2B5EF4-FFF2-40B4-BE49-F238E27FC236}">
                <a16:creationId xmlns:a16="http://schemas.microsoft.com/office/drawing/2014/main" id="{65DFE7EE-E8A9-E507-6F4C-8D196940F3F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46209" y="2232208"/>
            <a:ext cx="928659" cy="917898"/>
          </a:xfrm>
          <a:prstGeom prst="rect">
            <a:avLst/>
          </a:prstGeom>
        </p:spPr>
      </p:pic>
      <p:sp>
        <p:nvSpPr>
          <p:cNvPr id="8" name="Title 1">
            <a:extLst>
              <a:ext uri="{FF2B5EF4-FFF2-40B4-BE49-F238E27FC236}">
                <a16:creationId xmlns:a16="http://schemas.microsoft.com/office/drawing/2014/main" id="{B71AA404-DE17-2E26-BC70-BB6283F111BA}"/>
              </a:ext>
            </a:extLst>
          </p:cNvPr>
          <p:cNvSpPr txBox="1">
            <a:spLocks/>
          </p:cNvSpPr>
          <p:nvPr/>
        </p:nvSpPr>
        <p:spPr>
          <a:xfrm>
            <a:off x="8376997" y="1548808"/>
            <a:ext cx="3467083" cy="2282808"/>
          </a:xfrm>
          <a:prstGeom prst="rect">
            <a:avLst/>
          </a:prstGeom>
        </p:spPr>
        <p:txBody>
          <a:bodyPr vert="horz" lIns="91440" tIns="45720" rIns="91440" bIns="45720" rtlCol="0" anchor="b">
            <a:noAutofit/>
          </a:bodyPr>
          <a:lstStyle>
            <a:defPPr>
              <a:defRPr lang="en-US"/>
            </a:defPPr>
            <a:lvl1pPr marL="0"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001">
                <a:latin typeface="Arial"/>
                <a:cs typeface="Arial"/>
              </a:rPr>
              <a:t>مناقشة</a:t>
            </a:r>
          </a:p>
        </p:txBody>
      </p:sp>
    </p:spTree>
    <p:extLst>
      <p:ext uri="{BB962C8B-B14F-4D97-AF65-F5344CB8AC3E}">
        <p14:creationId xmlns:p14="http://schemas.microsoft.com/office/powerpoint/2010/main" val="216575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2" y="241442"/>
            <a:ext cx="11650027" cy="1087808"/>
          </a:xfrm>
        </p:spPr>
        <p:txBody>
          <a:bodyPr/>
          <a:lstStyle/>
          <a:p>
            <a:r>
              <a:rPr lang="ar-001" dirty="0"/>
              <a:t>نشاط تمهيدي</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0515600" cy="4179240"/>
          </a:xfrm>
        </p:spPr>
        <p:txBody>
          <a:bodyPr vert="horz" lIns="91440" tIns="45720" rIns="91440" bIns="45720" rtlCol="0" anchor="t">
            <a:noAutofit/>
          </a:bodyPr>
          <a:lstStyle/>
          <a:p>
            <a:pPr marL="0" indent="0">
              <a:lnSpc>
                <a:spcPct val="114000"/>
              </a:lnSpc>
              <a:buNone/>
            </a:pPr>
            <a:r>
              <a:rPr lang="ar-001" sz="3200" b="1" dirty="0">
                <a:solidFill>
                  <a:schemeClr val="tx2"/>
                </a:solidFill>
                <a:latin typeface="Arial"/>
                <a:cs typeface="Arial"/>
              </a:rPr>
              <a:t>قف إذا كنت قد فعلت ذلك من قبل...</a:t>
            </a:r>
          </a:p>
          <a:p>
            <a:pPr>
              <a:lnSpc>
                <a:spcPct val="114000"/>
              </a:lnSpc>
            </a:pPr>
            <a:r>
              <a:rPr lang="ar-001" sz="3200" dirty="0">
                <a:latin typeface="Arial"/>
                <a:cs typeface="Arial"/>
              </a:rPr>
              <a:t>تلقيت دروسًا في الرقص</a:t>
            </a:r>
          </a:p>
          <a:p>
            <a:pPr lvl="1">
              <a:lnSpc>
                <a:spcPct val="113999"/>
              </a:lnSpc>
            </a:pPr>
            <a:r>
              <a:rPr lang="ar-001" sz="3200" dirty="0">
                <a:latin typeface="Arial"/>
                <a:cs typeface="Arial"/>
              </a:rPr>
              <a:t>شاركت في مسابقة للمواهب</a:t>
            </a:r>
          </a:p>
          <a:p>
            <a:pPr lvl="2">
              <a:lnSpc>
                <a:spcPct val="113999"/>
              </a:lnSpc>
            </a:pPr>
            <a:r>
              <a:rPr lang="ar-001" sz="3200" dirty="0">
                <a:latin typeface="Arial"/>
                <a:cs typeface="Arial"/>
              </a:rPr>
              <a:t>ذهبت لحضور حفل موسيقي لفرقتك/عازفك المفضل</a:t>
            </a:r>
          </a:p>
          <a:p>
            <a:pPr lvl="3">
              <a:lnSpc>
                <a:spcPct val="113999"/>
              </a:lnSpc>
            </a:pPr>
            <a:r>
              <a:rPr lang="ar-001" sz="3200" dirty="0">
                <a:latin typeface="Arial"/>
                <a:cs typeface="Arial"/>
              </a:rPr>
              <a:t>قرأت كتابًا كاملاً في يوم واحد</a:t>
            </a:r>
          </a:p>
          <a:p>
            <a:pPr lvl="4">
              <a:lnSpc>
                <a:spcPct val="113999"/>
              </a:lnSpc>
            </a:pPr>
            <a:r>
              <a:rPr lang="ar-001" sz="3200" dirty="0">
                <a:latin typeface="Arial"/>
                <a:cs typeface="Arial"/>
              </a:rPr>
              <a:t>قابلت شخصًا يحمل نفس اسمك</a:t>
            </a: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CDF1A-545E-DC93-D024-AEF4280721E2}"/>
            </a:ext>
          </a:extLst>
        </p:cNvPr>
        <p:cNvGrpSpPr/>
        <p:nvPr/>
      </p:nvGrpSpPr>
      <p:grpSpPr>
        <a:xfrm>
          <a:off x="0" y="0"/>
          <a:ext cx="0" cy="0"/>
          <a:chOff x="0" y="0"/>
          <a:chExt cx="0" cy="0"/>
        </a:xfrm>
      </p:grpSpPr>
      <p:sp>
        <p:nvSpPr>
          <p:cNvPr id="30" name="Rounded Rectangle 29">
            <a:extLst>
              <a:ext uri="{FF2B5EF4-FFF2-40B4-BE49-F238E27FC236}">
                <a16:creationId xmlns:a16="http://schemas.microsoft.com/office/drawing/2014/main" id="{F11EBDDD-4DDD-BF0F-1547-9E8F9A46A945}"/>
              </a:ext>
            </a:extLst>
          </p:cNvPr>
          <p:cNvSpPr/>
          <p:nvPr/>
        </p:nvSpPr>
        <p:spPr>
          <a:xfrm>
            <a:off x="0" y="1299742"/>
            <a:ext cx="12191999" cy="1847236"/>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nvGrpSpPr>
          <p:cNvPr id="29" name="Group 28">
            <a:extLst>
              <a:ext uri="{FF2B5EF4-FFF2-40B4-BE49-F238E27FC236}">
                <a16:creationId xmlns:a16="http://schemas.microsoft.com/office/drawing/2014/main" id="{4294E5B9-30FA-B8BE-892B-AEBB4ACE67DF}"/>
              </a:ext>
            </a:extLst>
          </p:cNvPr>
          <p:cNvGrpSpPr/>
          <p:nvPr/>
        </p:nvGrpSpPr>
        <p:grpSpPr>
          <a:xfrm>
            <a:off x="787661" y="1410059"/>
            <a:ext cx="9003063" cy="1551874"/>
            <a:chOff x="559873" y="1302386"/>
            <a:chExt cx="9003063" cy="1551874"/>
          </a:xfrm>
        </p:grpSpPr>
        <p:sp>
          <p:nvSpPr>
            <p:cNvPr id="11" name="Rounded Rectangle 10">
              <a:extLst>
                <a:ext uri="{FF2B5EF4-FFF2-40B4-BE49-F238E27FC236}">
                  <a16:creationId xmlns:a16="http://schemas.microsoft.com/office/drawing/2014/main" id="{70D14B6E-B16B-3337-80D2-3D3A9E6F522C}"/>
                </a:ext>
              </a:extLst>
            </p:cNvPr>
            <p:cNvSpPr/>
            <p:nvPr/>
          </p:nvSpPr>
          <p:spPr>
            <a:xfrm>
              <a:off x="7517266" y="1310380"/>
              <a:ext cx="2045670"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0" i="0" u="none" strike="noStrike" cap="none" normalizeH="0" baseline="0" noProof="0" dirty="0">
                  <a:ln>
                    <a:noFill/>
                  </a:ln>
                  <a:solidFill>
                    <a:srgbClr val="FFFFFF"/>
                  </a:solidFill>
                  <a:effectLst/>
                  <a:uLnTx/>
                  <a:uFillTx/>
                  <a:latin typeface="Arial"/>
                  <a:ea typeface="+mn-ea"/>
                  <a:cs typeface="Arial"/>
                </a:rPr>
                <a:t> موظفو الرعاية السريرية أو الرعاية الصحية</a:t>
              </a:r>
            </a:p>
          </p:txBody>
        </p:sp>
        <p:sp>
          <p:nvSpPr>
            <p:cNvPr id="12" name="Rounded Rectangle 11">
              <a:extLst>
                <a:ext uri="{FF2B5EF4-FFF2-40B4-BE49-F238E27FC236}">
                  <a16:creationId xmlns:a16="http://schemas.microsoft.com/office/drawing/2014/main" id="{27F372AB-808C-7F66-F536-434FE21A231F}"/>
                </a:ext>
              </a:extLst>
            </p:cNvPr>
            <p:cNvSpPr/>
            <p:nvPr/>
          </p:nvSpPr>
          <p:spPr>
            <a:xfrm>
              <a:off x="5198135" y="1319722"/>
              <a:ext cx="2045669" cy="666519"/>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0" i="0" u="none" strike="noStrike" cap="none" normalizeH="0" baseline="0" noProof="0">
                  <a:ln>
                    <a:noFill/>
                  </a:ln>
                  <a:solidFill>
                    <a:srgbClr val="FFFFFF"/>
                  </a:solidFill>
                  <a:effectLst/>
                  <a:uLnTx/>
                  <a:uFillTx/>
                  <a:latin typeface="Arial"/>
                  <a:ea typeface="+mn-ea"/>
                  <a:cs typeface="Arial"/>
                </a:rPr>
                <a:t>التنسيق</a:t>
              </a:r>
            </a:p>
          </p:txBody>
        </p:sp>
        <p:sp>
          <p:nvSpPr>
            <p:cNvPr id="14" name="Rounded Rectangle 13">
              <a:extLst>
                <a:ext uri="{FF2B5EF4-FFF2-40B4-BE49-F238E27FC236}">
                  <a16:creationId xmlns:a16="http://schemas.microsoft.com/office/drawing/2014/main" id="{03E2D32D-6A06-F3AE-C73A-739B57DD94AD}"/>
                </a:ext>
              </a:extLst>
            </p:cNvPr>
            <p:cNvSpPr/>
            <p:nvPr/>
          </p:nvSpPr>
          <p:spPr>
            <a:xfrm>
              <a:off x="2879005" y="1302386"/>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0" i="0" u="none" strike="noStrike" cap="none" normalizeH="0" baseline="0" noProof="0">
                  <a:ln>
                    <a:noFill/>
                  </a:ln>
                  <a:solidFill>
                    <a:srgbClr val="FFFFFF"/>
                  </a:solidFill>
                  <a:effectLst/>
                  <a:uLnTx/>
                  <a:uFillTx/>
                  <a:latin typeface="Arial"/>
                  <a:ea typeface="+mn-ea"/>
                  <a:cs typeface="Arial"/>
                </a:rPr>
                <a:t>نظم البيانات</a:t>
              </a:r>
            </a:p>
          </p:txBody>
        </p:sp>
        <p:sp>
          <p:nvSpPr>
            <p:cNvPr id="16" name="Rounded Rectangle 15">
              <a:extLst>
                <a:ext uri="{FF2B5EF4-FFF2-40B4-BE49-F238E27FC236}">
                  <a16:creationId xmlns:a16="http://schemas.microsoft.com/office/drawing/2014/main" id="{29693577-B46B-D4A5-8F44-47D87F61CEF2}"/>
                </a:ext>
              </a:extLst>
            </p:cNvPr>
            <p:cNvSpPr/>
            <p:nvPr/>
          </p:nvSpPr>
          <p:spPr>
            <a:xfrm>
              <a:off x="559873" y="1310380"/>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0" i="0" u="none" strike="noStrike" cap="none" normalizeH="0" baseline="0" noProof="0" dirty="0">
                  <a:ln>
                    <a:noFill/>
                  </a:ln>
                  <a:solidFill>
                    <a:srgbClr val="FFFFFF"/>
                  </a:solidFill>
                  <a:effectLst/>
                  <a:uLnTx/>
                  <a:uFillTx/>
                  <a:latin typeface="Arial"/>
                  <a:ea typeface="+mn-ea"/>
                  <a:cs typeface="Arial"/>
                </a:rPr>
                <a:t>خصائص الحدث</a:t>
              </a:r>
            </a:p>
          </p:txBody>
        </p:sp>
        <p:sp>
          <p:nvSpPr>
            <p:cNvPr id="17" name="Rounded Rectangle 16">
              <a:extLst>
                <a:ext uri="{FF2B5EF4-FFF2-40B4-BE49-F238E27FC236}">
                  <a16:creationId xmlns:a16="http://schemas.microsoft.com/office/drawing/2014/main" id="{2D43B0D8-7383-6712-CCD6-F519448064DB}"/>
                </a:ext>
              </a:extLst>
            </p:cNvPr>
            <p:cNvSpPr/>
            <p:nvPr/>
          </p:nvSpPr>
          <p:spPr>
            <a:xfrm>
              <a:off x="7517266" y="2165451"/>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0" i="0" u="none" strike="noStrike" cap="none" normalizeH="0" baseline="0" noProof="0">
                  <a:ln>
                    <a:noFill/>
                  </a:ln>
                  <a:solidFill>
                    <a:srgbClr val="FFFFFF"/>
                  </a:solidFill>
                  <a:effectLst/>
                  <a:uLnTx/>
                  <a:uFillTx/>
                  <a:latin typeface="Arial"/>
                  <a:ea typeface="+mn-ea"/>
                  <a:cs typeface="Arial"/>
                </a:rPr>
                <a:t>المختبرات</a:t>
              </a:r>
            </a:p>
          </p:txBody>
        </p:sp>
        <p:sp>
          <p:nvSpPr>
            <p:cNvPr id="26" name="Rounded Rectangle 25">
              <a:extLst>
                <a:ext uri="{FF2B5EF4-FFF2-40B4-BE49-F238E27FC236}">
                  <a16:creationId xmlns:a16="http://schemas.microsoft.com/office/drawing/2014/main" id="{7DEFD7C8-2B15-CD49-CF2C-60B88734B3B9}"/>
                </a:ext>
              </a:extLst>
            </p:cNvPr>
            <p:cNvSpPr/>
            <p:nvPr/>
          </p:nvSpPr>
          <p:spPr>
            <a:xfrm>
              <a:off x="5198135" y="2178399"/>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0" i="0" u="none" strike="noStrike" cap="none" normalizeH="0" baseline="0" noProof="0">
                  <a:ln>
                    <a:noFill/>
                  </a:ln>
                  <a:solidFill>
                    <a:srgbClr val="FFFFFF"/>
                  </a:solidFill>
                  <a:effectLst/>
                  <a:uLnTx/>
                  <a:uFillTx/>
                  <a:latin typeface="Arial"/>
                  <a:ea typeface="+mn-ea"/>
                  <a:cs typeface="Arial"/>
                </a:rPr>
                <a:t>المرضى أو المجتمع المحلي</a:t>
              </a:r>
            </a:p>
          </p:txBody>
        </p:sp>
        <p:sp>
          <p:nvSpPr>
            <p:cNvPr id="27" name="Rounded Rectangle 26">
              <a:extLst>
                <a:ext uri="{FF2B5EF4-FFF2-40B4-BE49-F238E27FC236}">
                  <a16:creationId xmlns:a16="http://schemas.microsoft.com/office/drawing/2014/main" id="{9C5912DA-B428-F2F3-2B4B-A8BA079538D6}"/>
                </a:ext>
              </a:extLst>
            </p:cNvPr>
            <p:cNvSpPr/>
            <p:nvPr/>
          </p:nvSpPr>
          <p:spPr>
            <a:xfrm>
              <a:off x="2879006" y="2178398"/>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0" i="0" u="none" strike="noStrike" cap="none" normalizeH="0" baseline="0" noProof="0">
                  <a:ln>
                    <a:noFill/>
                  </a:ln>
                  <a:solidFill>
                    <a:srgbClr val="FFFFFF"/>
                  </a:solidFill>
                  <a:effectLst/>
                  <a:uLnTx/>
                  <a:uFillTx/>
                  <a:latin typeface="Arial"/>
                  <a:ea typeface="+mn-ea"/>
                  <a:cs typeface="Arial"/>
                </a:rPr>
                <a:t>التخطيط والإجراءات</a:t>
              </a:r>
            </a:p>
          </p:txBody>
        </p:sp>
        <p:sp>
          <p:nvSpPr>
            <p:cNvPr id="28" name="Rounded Rectangle 27">
              <a:extLst>
                <a:ext uri="{FF2B5EF4-FFF2-40B4-BE49-F238E27FC236}">
                  <a16:creationId xmlns:a16="http://schemas.microsoft.com/office/drawing/2014/main" id="{E3A16554-EA2E-F2D0-3E10-1ECB22E707D4}"/>
                </a:ext>
              </a:extLst>
            </p:cNvPr>
            <p:cNvSpPr/>
            <p:nvPr/>
          </p:nvSpPr>
          <p:spPr>
            <a:xfrm>
              <a:off x="559873" y="2178398"/>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0" i="0" u="none" strike="noStrike" cap="none" normalizeH="0" baseline="0" noProof="0">
                  <a:ln>
                    <a:noFill/>
                  </a:ln>
                  <a:solidFill>
                    <a:srgbClr val="FFFFFF"/>
                  </a:solidFill>
                  <a:effectLst/>
                  <a:uLnTx/>
                  <a:uFillTx/>
                  <a:latin typeface="Arial"/>
                  <a:ea typeface="+mn-ea"/>
                  <a:cs typeface="Arial"/>
                </a:rPr>
                <a:t>الموارد والمشتريات</a:t>
              </a:r>
            </a:p>
          </p:txBody>
        </p:sp>
      </p:grpSp>
      <p:sp>
        <p:nvSpPr>
          <p:cNvPr id="31" name="Rounded Rectangle 30">
            <a:extLst>
              <a:ext uri="{FF2B5EF4-FFF2-40B4-BE49-F238E27FC236}">
                <a16:creationId xmlns:a16="http://schemas.microsoft.com/office/drawing/2014/main" id="{8CEF1E99-7646-A9B8-E965-527E8A4F5B7E}"/>
              </a:ext>
            </a:extLst>
          </p:cNvPr>
          <p:cNvSpPr/>
          <p:nvPr/>
        </p:nvSpPr>
        <p:spPr>
          <a:xfrm>
            <a:off x="10032772" y="1455728"/>
            <a:ext cx="1917182" cy="150620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200" b="0" i="0" u="none" strike="noStrike" cap="none" normalizeH="0" baseline="0" noProof="0" dirty="0">
                <a:ln>
                  <a:noFill/>
                </a:ln>
                <a:solidFill>
                  <a:srgbClr val="384D56"/>
                </a:solidFill>
                <a:effectLst/>
                <a:uLnTx/>
                <a:uFillTx/>
                <a:latin typeface="Arial"/>
                <a:ea typeface="+mn-ea"/>
                <a:cs typeface="Arial"/>
              </a:rPr>
              <a:t>موضوعات عوائق 7-1-7</a:t>
            </a:r>
          </a:p>
        </p:txBody>
      </p:sp>
      <p:sp>
        <p:nvSpPr>
          <p:cNvPr id="5" name="Rounded Rectangle 4">
            <a:extLst>
              <a:ext uri="{FF2B5EF4-FFF2-40B4-BE49-F238E27FC236}">
                <a16:creationId xmlns:a16="http://schemas.microsoft.com/office/drawing/2014/main" id="{9E8D2788-FC37-D370-A467-53030F7706BD}"/>
              </a:ext>
            </a:extLst>
          </p:cNvPr>
          <p:cNvSpPr/>
          <p:nvPr/>
        </p:nvSpPr>
        <p:spPr>
          <a:xfrm>
            <a:off x="4388390" y="3424878"/>
            <a:ext cx="7410433" cy="292416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r" defTabSz="914400" rtl="1" eaLnBrk="1" fontAlgn="auto" latinLnBrk="0" hangingPunct="1">
              <a:lnSpc>
                <a:spcPct val="100000"/>
              </a:lnSpc>
              <a:spcBef>
                <a:spcPts val="0"/>
              </a:spcBef>
              <a:spcAft>
                <a:spcPts val="0"/>
              </a:spcAft>
              <a:buClr>
                <a:srgbClr val="3BB041"/>
              </a:buClr>
              <a:buSzTx/>
              <a:buFontTx/>
              <a:buNone/>
              <a:tabLst/>
              <a:defRPr/>
            </a:pPr>
            <a:r>
              <a:rPr kumimoji="0" lang="ar-001" sz="2100" b="1" i="0" u="none" strike="noStrike" cap="none" normalizeH="0" baseline="0" noProof="0" dirty="0">
                <a:ln>
                  <a:noFill/>
                </a:ln>
                <a:solidFill>
                  <a:srgbClr val="3BB041"/>
                </a:solidFill>
                <a:effectLst/>
                <a:uLnTx/>
                <a:uFillTx/>
                <a:latin typeface="Arial"/>
                <a:ea typeface="+mn-ea"/>
                <a:cs typeface="Arial"/>
              </a:rPr>
              <a:t> مثال: فئات العوائق لموضوع "المختبرات"</a:t>
            </a:r>
          </a:p>
          <a:p>
            <a:pPr marL="0" marR="0" lvl="0" indent="0" algn="l" defTabSz="914400" rtl="0" eaLnBrk="1" fontAlgn="auto" latinLnBrk="0" hangingPunct="1">
              <a:lnSpc>
                <a:spcPct val="100000"/>
              </a:lnSpc>
              <a:spcBef>
                <a:spcPts val="0"/>
              </a:spcBef>
              <a:spcAft>
                <a:spcPts val="0"/>
              </a:spcAft>
              <a:buClr>
                <a:srgbClr val="3BB041"/>
              </a:buClr>
              <a:buSzTx/>
              <a:buFontTx/>
              <a:buNone/>
              <a:tabLst/>
              <a:defRPr/>
            </a:pPr>
            <a:endParaRPr kumimoji="0" lang="en-US" sz="600" b="0" i="0" u="none" strike="noStrike" kern="1200" cap="none" spc="0" normalizeH="0" baseline="0" noProof="0" dirty="0">
              <a:ln>
                <a:noFill/>
              </a:ln>
              <a:solidFill>
                <a:srgbClr val="384D56"/>
              </a:solidFill>
              <a:effectLst/>
              <a:uLnTx/>
              <a:uFillTx/>
              <a:latin typeface="Arial"/>
              <a:ea typeface="+mn-ea"/>
              <a:cs typeface="Arial"/>
            </a:endParaRPr>
          </a:p>
          <a:p>
            <a:pPr marL="457200" marR="0" lvl="0" indent="-285750" algn="r" defTabSz="914400" rtl="1"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ar-001" sz="1800" b="0" i="0" u="none" strike="noStrike" cap="none" normalizeH="0" baseline="0" noProof="0" dirty="0">
                <a:ln>
                  <a:noFill/>
                </a:ln>
                <a:solidFill>
                  <a:srgbClr val="384D56"/>
                </a:solidFill>
                <a:effectLst/>
                <a:uLnTx/>
                <a:uFillTx/>
                <a:latin typeface="Arial"/>
                <a:ea typeface="+mn-ea"/>
                <a:cs typeface="Arial"/>
              </a:rPr>
              <a:t>ضعف </a:t>
            </a:r>
            <a:r>
              <a:rPr kumimoji="0" lang="ar-001" sz="1800" b="0" i="0" u="none" strike="noStrike" cap="none" normalizeH="0" noProof="0" dirty="0">
                <a:ln>
                  <a:noFill/>
                </a:ln>
                <a:solidFill>
                  <a:srgbClr val="384D56"/>
                </a:solidFill>
                <a:effectLst/>
                <a:uLnTx/>
                <a:uFillTx/>
                <a:latin typeface="Arial"/>
                <a:ea typeface="+mn-ea"/>
                <a:cs typeface="Arial"/>
              </a:rPr>
              <a:t>القدرات التشخيصية المخبرية</a:t>
            </a:r>
          </a:p>
          <a:p>
            <a:pPr marL="457200" marR="0" lvl="0" indent="-285750" algn="r" defTabSz="914400" rtl="1"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ar-001" sz="1800" b="0" i="0" u="none" strike="noStrike" cap="none" normalizeH="0" baseline="0" noProof="0" dirty="0">
                <a:ln>
                  <a:noFill/>
                </a:ln>
                <a:solidFill>
                  <a:srgbClr val="384D56"/>
                </a:solidFill>
                <a:effectLst/>
                <a:uLnTx/>
                <a:uFillTx/>
                <a:latin typeface="Arial"/>
                <a:ea typeface="+mn-ea"/>
                <a:cs typeface="Arial"/>
              </a:rPr>
              <a:t>تأخر جمع العينات</a:t>
            </a:r>
          </a:p>
          <a:p>
            <a:pPr marL="457200" marR="0" lvl="0" indent="-285750" algn="r" defTabSz="914400" rtl="1"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ar-001" sz="1800" b="0" i="0" u="none" strike="noStrike" cap="none" normalizeH="0" baseline="0" noProof="0" dirty="0">
                <a:ln>
                  <a:noFill/>
                </a:ln>
                <a:solidFill>
                  <a:srgbClr val="384D56"/>
                </a:solidFill>
                <a:effectLst/>
                <a:uLnTx/>
                <a:uFillTx/>
                <a:latin typeface="Arial"/>
                <a:ea typeface="+mn-ea"/>
                <a:cs typeface="Arial"/>
              </a:rPr>
              <a:t>تأخر نقل العينات</a:t>
            </a:r>
          </a:p>
          <a:p>
            <a:pPr marL="457200" marR="0" lvl="0" indent="-285750" algn="r" defTabSz="914400" rtl="1"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ar-001" sz="1800" b="0" i="0" u="none" strike="noStrike" cap="none" normalizeH="0" baseline="0" noProof="0" dirty="0">
                <a:ln>
                  <a:noFill/>
                </a:ln>
                <a:solidFill>
                  <a:srgbClr val="384D56"/>
                </a:solidFill>
                <a:effectLst/>
                <a:uLnTx/>
                <a:uFillTx/>
                <a:latin typeface="Arial"/>
                <a:ea typeface="+mn-ea"/>
                <a:cs typeface="Arial"/>
              </a:rPr>
              <a:t>عدم كفاية المستلزمات التشخيصية </a:t>
            </a:r>
            <a:r>
              <a:rPr kumimoji="0" lang="en-US" sz="1800" b="0" i="0" u="none" strike="noStrike" cap="none" normalizeH="0" baseline="0" noProof="0" dirty="0">
                <a:ln>
                  <a:noFill/>
                </a:ln>
                <a:solidFill>
                  <a:srgbClr val="384D56"/>
                </a:solidFill>
                <a:effectLst/>
                <a:uLnTx/>
                <a:uFillTx/>
                <a:latin typeface="Arial"/>
                <a:ea typeface="+mn-ea"/>
                <a:cs typeface="Arial"/>
              </a:rPr>
              <a:t>)</a:t>
            </a:r>
            <a:r>
              <a:rPr kumimoji="0" lang="ar-001" sz="1800" b="0" i="0" u="none" strike="noStrike" cap="none" normalizeH="0" baseline="0" noProof="0" dirty="0">
                <a:ln>
                  <a:noFill/>
                </a:ln>
                <a:solidFill>
                  <a:srgbClr val="384D56"/>
                </a:solidFill>
                <a:effectLst/>
                <a:uLnTx/>
                <a:uFillTx/>
                <a:latin typeface="Arial"/>
                <a:ea typeface="+mn-ea"/>
                <a:cs typeface="Arial"/>
              </a:rPr>
              <a:t>الكواشف المخبرية، وأجهزة التشخيص السريع، ومعدات جمع العينات</a:t>
            </a:r>
            <a:r>
              <a:rPr kumimoji="0" lang="en-US" sz="1800" b="0" i="0" u="none" strike="noStrike" cap="none" normalizeH="0" baseline="0" noProof="0" dirty="0">
                <a:ln>
                  <a:noFill/>
                </a:ln>
                <a:solidFill>
                  <a:srgbClr val="384D56"/>
                </a:solidFill>
                <a:effectLst/>
                <a:uLnTx/>
                <a:uFillTx/>
                <a:latin typeface="Arial"/>
                <a:ea typeface="+mn-ea"/>
                <a:cs typeface="Arial"/>
              </a:rPr>
              <a:t>(</a:t>
            </a:r>
            <a:endParaRPr kumimoji="0" lang="ar-001" sz="1800" b="0" i="0" u="none" strike="noStrike" cap="none" normalizeH="0" baseline="0" noProof="0" dirty="0">
              <a:ln>
                <a:noFill/>
              </a:ln>
              <a:solidFill>
                <a:srgbClr val="384D56"/>
              </a:solidFill>
              <a:effectLst/>
              <a:uLnTx/>
              <a:uFillTx/>
              <a:latin typeface="Arial"/>
              <a:ea typeface="+mn-ea"/>
              <a:cs typeface="Arial"/>
            </a:endParaRPr>
          </a:p>
          <a:p>
            <a:pPr marL="457200" marR="0" lvl="0" indent="-285750" algn="r" defTabSz="914400" rtl="1"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ar-001" sz="1800" b="0" i="0" u="none" strike="noStrike" cap="none" normalizeH="0" baseline="0" noProof="0" dirty="0">
                <a:ln>
                  <a:noFill/>
                </a:ln>
                <a:solidFill>
                  <a:srgbClr val="384D56"/>
                </a:solidFill>
                <a:effectLst/>
                <a:uLnTx/>
                <a:uFillTx/>
                <a:latin typeface="Arial"/>
                <a:ea typeface="+mn-ea"/>
                <a:cs typeface="Arial"/>
              </a:rPr>
              <a:t>فشل أو تأخر التقارير المخبرية</a:t>
            </a:r>
          </a:p>
          <a:p>
            <a:pPr marL="457200" marR="0" lvl="0" indent="-285750" algn="r" defTabSz="914400" rtl="1"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lang="ar-001" dirty="0">
                <a:solidFill>
                  <a:srgbClr val="384D56"/>
                </a:solidFill>
                <a:latin typeface="Arial"/>
                <a:cs typeface="Arial"/>
              </a:rPr>
              <a:t>بطء وقت الاستجابة المخبرية الداخلية</a:t>
            </a:r>
          </a:p>
        </p:txBody>
      </p:sp>
      <p:sp>
        <p:nvSpPr>
          <p:cNvPr id="13" name="TextBox 12">
            <a:extLst>
              <a:ext uri="{FF2B5EF4-FFF2-40B4-BE49-F238E27FC236}">
                <a16:creationId xmlns:a16="http://schemas.microsoft.com/office/drawing/2014/main" id="{84E1BC87-4B62-9CCC-7419-D0BAC640D24D}"/>
              </a:ext>
            </a:extLst>
          </p:cNvPr>
          <p:cNvSpPr txBox="1"/>
          <p:nvPr/>
        </p:nvSpPr>
        <p:spPr>
          <a:xfrm>
            <a:off x="1397033" y="6195920"/>
            <a:ext cx="1901482" cy="307777"/>
          </a:xfrm>
          <a:prstGeom prst="rect">
            <a:avLst/>
          </a:prstGeom>
          <a:noFill/>
        </p:spPr>
        <p:txBody>
          <a:bodyPr wrap="none" lIns="91440" tIns="45720" rIns="91440" bIns="45720" rtlCol="0" anchor="t">
            <a:spAutoFit/>
          </a:bodyPr>
          <a:lstStyle/>
          <a:p>
            <a:pPr algn="ctr">
              <a:defRPr/>
            </a:pPr>
            <a:r>
              <a:rPr lang="ar-001" sz="1400" b="1" dirty="0">
                <a:solidFill>
                  <a:srgbClr val="628393"/>
                </a:solidFill>
                <a:latin typeface="Arial"/>
                <a:cs typeface="Arial"/>
              </a:rPr>
              <a:t>توجيهات </a:t>
            </a:r>
            <a:r>
              <a:rPr kumimoji="0" lang="ar-001" sz="1400" b="1" i="0" u="none" strike="noStrike" cap="none" normalizeH="0" baseline="0" noProof="0" dirty="0">
                <a:ln>
                  <a:noFill/>
                </a:ln>
                <a:solidFill>
                  <a:srgbClr val="628393"/>
                </a:solidFill>
                <a:effectLst/>
                <a:uLnTx/>
                <a:uFillTx/>
                <a:latin typeface="Arial"/>
                <a:cs typeface="Arial"/>
              </a:rPr>
              <a:t>فئات عوائق 7-1-7</a:t>
            </a:r>
          </a:p>
        </p:txBody>
      </p:sp>
      <p:pic>
        <p:nvPicPr>
          <p:cNvPr id="7" name="Picture 6">
            <a:extLst>
              <a:ext uri="{FF2B5EF4-FFF2-40B4-BE49-F238E27FC236}">
                <a16:creationId xmlns:a16="http://schemas.microsoft.com/office/drawing/2014/main" id="{2CA096CA-E7FF-B2BE-8BE0-6F3BB36AD34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138519" y="3350064"/>
            <a:ext cx="1732281" cy="2289919"/>
          </a:xfrm>
          <a:prstGeom prst="rect">
            <a:avLst/>
          </a:prstGeom>
          <a:ln w="12700">
            <a:solidFill>
              <a:schemeClr val="tx2"/>
            </a:solidFill>
          </a:ln>
        </p:spPr>
      </p:pic>
      <p:pic>
        <p:nvPicPr>
          <p:cNvPr id="9" name="Picture 8">
            <a:extLst>
              <a:ext uri="{FF2B5EF4-FFF2-40B4-BE49-F238E27FC236}">
                <a16:creationId xmlns:a16="http://schemas.microsoft.com/office/drawing/2014/main" id="{6051959A-3418-9776-B620-7FF5E202788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451729" y="3892599"/>
            <a:ext cx="1592019" cy="2249990"/>
          </a:xfrm>
          <a:prstGeom prst="rect">
            <a:avLst/>
          </a:prstGeom>
          <a:ln w="12700">
            <a:solidFill>
              <a:schemeClr val="tx2"/>
            </a:solidFill>
          </a:ln>
        </p:spPr>
      </p:pic>
      <p:sp>
        <p:nvSpPr>
          <p:cNvPr id="6" name="Rectangle: Rounded Corners 5">
            <a:extLst>
              <a:ext uri="{FF2B5EF4-FFF2-40B4-BE49-F238E27FC236}">
                <a16:creationId xmlns:a16="http://schemas.microsoft.com/office/drawing/2014/main" id="{F9206F2E-E8EA-F4F4-CC33-EDA74EA86FC5}"/>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39600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15" name="Oval 14">
            <a:extLst>
              <a:ext uri="{FF2B5EF4-FFF2-40B4-BE49-F238E27FC236}">
                <a16:creationId xmlns:a16="http://schemas.microsoft.com/office/drawing/2014/main" id="{8CCA4F6B-4660-6876-F04D-E908F7B3A7BF}"/>
              </a:ext>
            </a:extLst>
          </p:cNvPr>
          <p:cNvSpPr/>
          <p:nvPr/>
        </p:nvSpPr>
        <p:spPr>
          <a:xfrm>
            <a:off x="11076392"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0311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5" grpId="0" animBg="1"/>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5B316-B6F1-735C-2B2D-F07EF61C245C}"/>
            </a:ext>
          </a:extLst>
        </p:cNvPr>
        <p:cNvGrpSpPr/>
        <p:nvPr/>
      </p:nvGrpSpPr>
      <p:grpSpPr>
        <a:xfrm>
          <a:off x="0" y="0"/>
          <a:ext cx="0" cy="0"/>
          <a:chOff x="0" y="0"/>
          <a:chExt cx="0" cy="0"/>
        </a:xfrm>
      </p:grpSpPr>
      <p:sp>
        <p:nvSpPr>
          <p:cNvPr id="11" name="object 4">
            <a:extLst>
              <a:ext uri="{FF2B5EF4-FFF2-40B4-BE49-F238E27FC236}">
                <a16:creationId xmlns:a16="http://schemas.microsoft.com/office/drawing/2014/main" id="{884453B1-9CDA-7401-99F1-A563948F6B1B}"/>
              </a:ext>
            </a:extLst>
          </p:cNvPr>
          <p:cNvSpPr txBox="1">
            <a:spLocks noGrp="1"/>
          </p:cNvSpPr>
          <p:nvPr>
            <p:ph type="title"/>
          </p:nvPr>
        </p:nvSpPr>
        <p:spPr>
          <a:xfrm>
            <a:off x="190319" y="267150"/>
            <a:ext cx="11621473" cy="1082156"/>
          </a:xfrm>
          <a:prstGeom prst="rect">
            <a:avLst/>
          </a:prstGeom>
        </p:spPr>
        <p:txBody>
          <a:bodyPr vert="horz" wrap="square" lIns="0" tIns="74295" rIns="0" bIns="0" rtlCol="0">
            <a:spAutoFit/>
          </a:bodyPr>
          <a:lstStyle/>
          <a:p>
            <a:r>
              <a:rPr lang="ar-001" sz="3000" dirty="0">
                <a:latin typeface="Arial"/>
                <a:cs typeface="Arial"/>
              </a:rPr>
              <a:t>تساعد التحليلات حسب فئات العوائق في توجيه الأولويات</a:t>
            </a:r>
          </a:p>
          <a:p>
            <a:pPr marL="12700" marR="5080">
              <a:lnSpc>
                <a:spcPts val="3890"/>
              </a:lnSpc>
              <a:spcBef>
                <a:spcPts val="585"/>
              </a:spcBef>
            </a:pPr>
            <a:endParaRPr lang="en-US" spc="-5" dirty="0">
              <a:latin typeface="Arial"/>
              <a:cs typeface="Arial"/>
            </a:endParaRPr>
          </a:p>
        </p:txBody>
      </p:sp>
      <p:pic>
        <p:nvPicPr>
          <p:cNvPr id="2" name="Picture 1">
            <a:extLst>
              <a:ext uri="{FF2B5EF4-FFF2-40B4-BE49-F238E27FC236}">
                <a16:creationId xmlns:a16="http://schemas.microsoft.com/office/drawing/2014/main" id="{CE1EB3BB-221A-B133-2823-6161EC933DE0}"/>
              </a:ext>
            </a:extLst>
          </p:cNvPr>
          <p:cNvPicPr>
            <a:picLocks noChangeAspect="1"/>
          </p:cNvPicPr>
          <p:nvPr/>
        </p:nvPicPr>
        <p:blipFill>
          <a:blip r:embed="rId3"/>
          <a:srcRect/>
          <a:stretch/>
        </p:blipFill>
        <p:spPr>
          <a:xfrm>
            <a:off x="139834" y="1349306"/>
            <a:ext cx="11853427" cy="4204827"/>
          </a:xfrm>
          <a:prstGeom prst="rect">
            <a:avLst/>
          </a:prstGeom>
        </p:spPr>
      </p:pic>
    </p:spTree>
    <p:extLst>
      <p:ext uri="{BB962C8B-B14F-4D97-AF65-F5344CB8AC3E}">
        <p14:creationId xmlns:p14="http://schemas.microsoft.com/office/powerpoint/2010/main" val="11722234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8704A-CB9A-FD38-87EA-28311D1685E3}"/>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53B61CB9-77EA-28B8-197B-6FBBF487904D}"/>
              </a:ext>
            </a:extLst>
          </p:cNvPr>
          <p:cNvSpPr/>
          <p:nvPr/>
        </p:nvSpPr>
        <p:spPr>
          <a:xfrm>
            <a:off x="495645" y="1824966"/>
            <a:ext cx="11217889" cy="22405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graphicFrame>
        <p:nvGraphicFramePr>
          <p:cNvPr id="8" name="Chart 7">
            <a:extLst>
              <a:ext uri="{FF2B5EF4-FFF2-40B4-BE49-F238E27FC236}">
                <a16:creationId xmlns:a16="http://schemas.microsoft.com/office/drawing/2014/main" id="{2F5D8944-3887-5C00-EE16-68DCB1017340}"/>
              </a:ext>
            </a:extLst>
          </p:cNvPr>
          <p:cNvGraphicFramePr>
            <a:graphicFrameLocks/>
          </p:cNvGraphicFramePr>
          <p:nvPr>
            <p:extLst>
              <p:ext uri="{D42A27DB-BD31-4B8C-83A1-F6EECF244321}">
                <p14:modId xmlns:p14="http://schemas.microsoft.com/office/powerpoint/2010/main" val="694145944"/>
              </p:ext>
            </p:extLst>
          </p:nvPr>
        </p:nvGraphicFramePr>
        <p:xfrm>
          <a:off x="636633" y="2351821"/>
          <a:ext cx="10918734" cy="1708185"/>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569A6E91-24EE-4094-24F6-C92A68382B40}"/>
              </a:ext>
            </a:extLst>
          </p:cNvPr>
          <p:cNvSpPr txBox="1"/>
          <p:nvPr/>
        </p:nvSpPr>
        <p:spPr>
          <a:xfrm>
            <a:off x="636633" y="2021773"/>
            <a:ext cx="10878951" cy="307777"/>
          </a:xfrm>
          <a:prstGeom prst="rect">
            <a:avLst/>
          </a:prstGeom>
          <a:noFill/>
        </p:spPr>
        <p:txBody>
          <a:bodyPr wrap="square" lIns="91440" tIns="45720" rIns="91440" bIns="45720" anchor="t">
            <a:spAutoFit/>
          </a:bodyPr>
          <a:lstStyle/>
          <a:p>
            <a:pPr fontAlgn="base">
              <a:defRPr/>
            </a:pPr>
            <a:r>
              <a:rPr lang="ar-SA" sz="1400" b="1" dirty="0">
                <a:solidFill>
                  <a:prstClr val="black"/>
                </a:solidFill>
                <a:latin typeface="Public Sans"/>
              </a:rPr>
              <a:t>فئات العوائق الشائعة | 41 حدثًا (2018-2022) من البرازيل وإثيوبيا وليبيريا ونيجيريا وأوغندا </a:t>
            </a:r>
            <a:endParaRPr lang="ar-001" sz="1400" b="1" dirty="0">
              <a:solidFill>
                <a:prstClr val="black"/>
              </a:solidFill>
              <a:latin typeface="Public Sans"/>
            </a:endParaRPr>
          </a:p>
        </p:txBody>
      </p:sp>
      <p:sp>
        <p:nvSpPr>
          <p:cNvPr id="12" name="Rounded Rectangle 11">
            <a:extLst>
              <a:ext uri="{FF2B5EF4-FFF2-40B4-BE49-F238E27FC236}">
                <a16:creationId xmlns:a16="http://schemas.microsoft.com/office/drawing/2014/main" id="{CF19F50D-9CB1-E456-97D0-54AC1D5A740D}"/>
              </a:ext>
            </a:extLst>
          </p:cNvPr>
          <p:cNvSpPr/>
          <p:nvPr/>
        </p:nvSpPr>
        <p:spPr>
          <a:xfrm>
            <a:off x="635167" y="4612905"/>
            <a:ext cx="11078367" cy="627650"/>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srgbClr val="E9373D"/>
                </a:solidFill>
                <a:effectLst/>
                <a:uLnTx/>
                <a:uFillTx/>
                <a:latin typeface="Arial"/>
                <a:ea typeface="+mn-ea"/>
                <a:cs typeface="Arial"/>
              </a:rPr>
              <a:t> معظم </a:t>
            </a:r>
            <a:r>
              <a:rPr lang="ar-001" sz="1600" b="1" dirty="0">
                <a:solidFill>
                  <a:srgbClr val="E9373D"/>
                </a:solidFill>
                <a:latin typeface="Arial"/>
                <a:ea typeface="+mn-ea"/>
                <a:cs typeface="Arial"/>
              </a:rPr>
              <a:t>عوائق الرصد</a:t>
            </a:r>
            <a:r>
              <a:rPr kumimoji="0" lang="ar-001" sz="1600" b="1" i="0" u="none" strike="noStrike" cap="none" normalizeH="0" baseline="0" noProof="0" dirty="0">
                <a:ln>
                  <a:noFill/>
                </a:ln>
                <a:solidFill>
                  <a:srgbClr val="E9373D"/>
                </a:solidFill>
                <a:effectLst/>
                <a:uLnTx/>
                <a:uFillTx/>
                <a:latin typeface="Arial"/>
                <a:ea typeface="+mn-ea"/>
                <a:cs typeface="Arial"/>
              </a:rPr>
              <a:t> تقع على مستوى المرافق الصحية</a:t>
            </a:r>
            <a:br>
              <a:rPr lang="ar-001" sz="1600" b="0" i="0" u="none" strike="noStrike" cap="none" normalizeH="0" baseline="0" noProof="0" dirty="0">
                <a:ln>
                  <a:noFill/>
                </a:ln>
                <a:effectLst/>
                <a:uLnTx/>
                <a:uFillTx/>
                <a:latin typeface="Arial"/>
                <a:ea typeface="+mn-ea"/>
                <a:cs typeface="Arial"/>
              </a:rPr>
            </a:br>
            <a:r>
              <a:rPr kumimoji="0" lang="ar-001" sz="1600" b="0" i="0" u="none" strike="noStrike" cap="none" normalizeH="0" baseline="0" noProof="0" dirty="0">
                <a:ln>
                  <a:noFill/>
                </a:ln>
                <a:solidFill>
                  <a:prstClr val="black"/>
                </a:solidFill>
                <a:effectLst/>
                <a:uLnTx/>
                <a:uFillTx/>
                <a:latin typeface="Arial"/>
                <a:ea typeface="+mn-ea"/>
                <a:cs typeface="Arial"/>
              </a:rPr>
              <a:t> ويرجع ذلك في الغالب إلى عدم قدرة العاملين في المجال الصحي على التعرف على الأمراض وجمع العينات المناسبة</a:t>
            </a:r>
          </a:p>
        </p:txBody>
      </p:sp>
      <p:sp>
        <p:nvSpPr>
          <p:cNvPr id="13" name="Rounded Rectangle 12">
            <a:extLst>
              <a:ext uri="{FF2B5EF4-FFF2-40B4-BE49-F238E27FC236}">
                <a16:creationId xmlns:a16="http://schemas.microsoft.com/office/drawing/2014/main" id="{0E7C5E21-DD1A-E0BD-A4CF-D4DE0F2E8236}"/>
              </a:ext>
            </a:extLst>
          </p:cNvPr>
          <p:cNvSpPr/>
          <p:nvPr/>
        </p:nvSpPr>
        <p:spPr>
          <a:xfrm>
            <a:off x="635167" y="5236831"/>
            <a:ext cx="11078367" cy="627650"/>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a:ln>
                  <a:noFill/>
                </a:ln>
                <a:solidFill>
                  <a:srgbClr val="FF9201"/>
                </a:solidFill>
                <a:effectLst/>
                <a:uLnTx/>
                <a:uFillTx/>
                <a:latin typeface="Arial"/>
                <a:ea typeface="+mn-ea"/>
                <a:cs typeface="Arial"/>
              </a:rPr>
              <a:t> معظم </a:t>
            </a:r>
            <a:r>
              <a:rPr lang="ar-001" sz="1600" b="1">
                <a:solidFill>
                  <a:srgbClr val="FF9201"/>
                </a:solidFill>
                <a:latin typeface="Arial"/>
                <a:ea typeface="+mn-ea"/>
                <a:cs typeface="Arial"/>
              </a:rPr>
              <a:t>عوائق الإبلاغ</a:t>
            </a:r>
            <a:r>
              <a:rPr kumimoji="0" lang="ar-001" sz="1600" b="1" i="0" u="none" strike="noStrike" cap="none" normalizeH="0" baseline="0" noProof="0">
                <a:ln>
                  <a:noFill/>
                </a:ln>
                <a:solidFill>
                  <a:srgbClr val="FF9201"/>
                </a:solidFill>
                <a:effectLst/>
                <a:uLnTx/>
                <a:uFillTx/>
                <a:latin typeface="Arial"/>
                <a:ea typeface="+mn-ea"/>
                <a:cs typeface="Arial"/>
              </a:rPr>
              <a:t> تقع على المستوى دون الوطني</a:t>
            </a:r>
            <a:br>
              <a:rPr lang="ar-001" sz="1600" b="0" i="0" u="none" strike="noStrike" cap="none" normalizeH="0" baseline="0" noProof="0">
                <a:ln>
                  <a:noFill/>
                </a:ln>
                <a:effectLst/>
                <a:uLnTx/>
                <a:uFillTx/>
                <a:latin typeface="Arial"/>
                <a:ea typeface="+mn-ea"/>
                <a:cs typeface="Arial"/>
              </a:rPr>
            </a:br>
            <a:r>
              <a:rPr kumimoji="0" lang="ar-001" sz="1600" b="0" i="0" u="none" strike="noStrike" cap="none" normalizeH="0" baseline="0" noProof="0">
                <a:ln>
                  <a:noFill/>
                </a:ln>
                <a:solidFill>
                  <a:prstClr val="black"/>
                </a:solidFill>
                <a:effectLst/>
                <a:uLnTx/>
                <a:uFillTx/>
                <a:latin typeface="Arial"/>
                <a:ea typeface="+mn-ea"/>
                <a:cs typeface="Arial"/>
              </a:rPr>
              <a:t> وتنتج في الغالب عن انقطاعات في سلاسل الاتصال باستخدام الأساليب اليدوية أو الرقمية</a:t>
            </a:r>
          </a:p>
        </p:txBody>
      </p:sp>
      <p:sp>
        <p:nvSpPr>
          <p:cNvPr id="14" name="Rounded Rectangle 13">
            <a:extLst>
              <a:ext uri="{FF2B5EF4-FFF2-40B4-BE49-F238E27FC236}">
                <a16:creationId xmlns:a16="http://schemas.microsoft.com/office/drawing/2014/main" id="{FC5A526A-D432-2EE7-BD45-409819631756}"/>
              </a:ext>
            </a:extLst>
          </p:cNvPr>
          <p:cNvSpPr/>
          <p:nvPr/>
        </p:nvSpPr>
        <p:spPr>
          <a:xfrm>
            <a:off x="635167" y="5864855"/>
            <a:ext cx="11078367" cy="627651"/>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a:ln>
                  <a:noFill/>
                </a:ln>
                <a:solidFill>
                  <a:srgbClr val="40BE52"/>
                </a:solidFill>
                <a:effectLst/>
                <a:uLnTx/>
                <a:uFillTx/>
                <a:latin typeface="Arial"/>
                <a:ea typeface="+mn-ea"/>
                <a:cs typeface="Arial"/>
              </a:rPr>
              <a:t>تتوزع عوائق الاستجابة بين المستويين دون الوطني والوطني</a:t>
            </a:r>
            <a:br>
              <a:rPr kumimoji="0" lang="ar-001" sz="1600" b="0" i="0" u="none" strike="noStrike" cap="none" normalizeH="0" baseline="0" noProof="0">
                <a:ln>
                  <a:noFill/>
                </a:ln>
                <a:solidFill>
                  <a:srgbClr val="FFFFFF"/>
                </a:solidFill>
                <a:effectLst/>
                <a:uLnTx/>
                <a:uFillTx/>
                <a:latin typeface="Arial"/>
                <a:ea typeface="+mn-ea"/>
                <a:cs typeface="+mn-cs"/>
              </a:rPr>
            </a:br>
            <a:r>
              <a:rPr kumimoji="0" lang="ar-001" sz="1600" b="0" i="0" u="none" strike="noStrike" cap="none" normalizeH="0" baseline="0" noProof="0">
                <a:ln>
                  <a:noFill/>
                </a:ln>
                <a:solidFill>
                  <a:prstClr val="black"/>
                </a:solidFill>
                <a:effectLst/>
                <a:uLnTx/>
                <a:uFillTx/>
                <a:latin typeface="Arial"/>
                <a:ea typeface="+mn-ea"/>
                <a:cs typeface="Arial"/>
              </a:rPr>
              <a:t> ويعود ذلك بشكل رئيسي إلى نقص التمويل الكافي أو المبكر للاستجابة على المستويين دون الوطني والوطني، بالإضافة إلى عدم وجود تأكيد مخبري</a:t>
            </a:r>
          </a:p>
        </p:txBody>
      </p:sp>
      <p:sp>
        <p:nvSpPr>
          <p:cNvPr id="15" name="TextBox 14">
            <a:extLst>
              <a:ext uri="{FF2B5EF4-FFF2-40B4-BE49-F238E27FC236}">
                <a16:creationId xmlns:a16="http://schemas.microsoft.com/office/drawing/2014/main" id="{3DD96AE2-8351-A27B-F02B-AC0ECA341E2F}"/>
              </a:ext>
            </a:extLst>
          </p:cNvPr>
          <p:cNvSpPr txBox="1"/>
          <p:nvPr/>
        </p:nvSpPr>
        <p:spPr>
          <a:xfrm>
            <a:off x="8059054" y="4242672"/>
            <a:ext cx="3859449" cy="369332"/>
          </a:xfrm>
          <a:prstGeom prst="rect">
            <a:avLst/>
          </a:prstGeom>
          <a:noFill/>
        </p:spPr>
        <p:txBody>
          <a:bodyPr wrap="square">
            <a:spAutoFit/>
          </a:bodyPr>
          <a:lstStyle/>
          <a:p>
            <a:pPr marL="0" marR="0" lvl="0" indent="0" algn="r" defTabSz="914400" rtl="1" eaLnBrk="1" fontAlgn="base" latinLnBrk="0" hangingPunct="1">
              <a:lnSpc>
                <a:spcPct val="100000"/>
              </a:lnSpc>
              <a:spcBef>
                <a:spcPts val="0"/>
              </a:spcBef>
              <a:spcAft>
                <a:spcPts val="0"/>
              </a:spcAft>
              <a:buClrTx/>
              <a:buSzTx/>
              <a:buFontTx/>
              <a:buNone/>
              <a:tabLst/>
              <a:defRPr/>
            </a:pPr>
            <a:r>
              <a:rPr kumimoji="0" lang="ar-001" sz="1800" b="1"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rPr>
              <a:t>الفئات الشائعة لكل فترة</a:t>
            </a:r>
          </a:p>
        </p:txBody>
      </p:sp>
      <p:sp>
        <p:nvSpPr>
          <p:cNvPr id="3" name="TextBox 2">
            <a:extLst>
              <a:ext uri="{FF2B5EF4-FFF2-40B4-BE49-F238E27FC236}">
                <a16:creationId xmlns:a16="http://schemas.microsoft.com/office/drawing/2014/main" id="{D170B50C-302D-411D-D3CA-515120FD0088}"/>
              </a:ext>
            </a:extLst>
          </p:cNvPr>
          <p:cNvSpPr txBox="1"/>
          <p:nvPr/>
        </p:nvSpPr>
        <p:spPr>
          <a:xfrm>
            <a:off x="256104" y="1265557"/>
            <a:ext cx="11250601" cy="430887"/>
          </a:xfrm>
          <a:prstGeom prst="rect">
            <a:avLst/>
          </a:prstGeom>
          <a:noFill/>
        </p:spPr>
        <p:txBody>
          <a:bodyPr wrap="square" lIns="91440" tIns="45720" rIns="91440" bIns="45720" anchor="t">
            <a:spAutoFit/>
          </a:bodyPr>
          <a:lstStyle/>
          <a:p>
            <a:pPr>
              <a:defRPr/>
            </a:pPr>
            <a:r>
              <a:rPr lang="ar-001" sz="2200" b="1" dirty="0">
                <a:solidFill>
                  <a:srgbClr val="618393"/>
                </a:solidFill>
                <a:latin typeface="Arial"/>
                <a:cs typeface="Arial"/>
              </a:rPr>
              <a:t>يساعد تحديد</a:t>
            </a:r>
            <a:r>
              <a:rPr kumimoji="0" lang="ar-001" sz="2200" b="1" i="0" u="none" strike="noStrike" cap="none" normalizeH="0" baseline="0" noProof="0" dirty="0">
                <a:ln>
                  <a:noFill/>
                </a:ln>
                <a:solidFill>
                  <a:srgbClr val="618393"/>
                </a:solidFill>
                <a:effectLst/>
                <a:uLnTx/>
                <a:uFillTx/>
                <a:latin typeface="Arial"/>
                <a:cs typeface="Arial"/>
              </a:rPr>
              <a:t> العوائق الشائعة على تحديد أولويات الإجراءات والاستثمارات</a:t>
            </a:r>
          </a:p>
        </p:txBody>
      </p:sp>
      <p:sp>
        <p:nvSpPr>
          <p:cNvPr id="7" name="Rectangle: Rounded Corners 6">
            <a:extLst>
              <a:ext uri="{FF2B5EF4-FFF2-40B4-BE49-F238E27FC236}">
                <a16:creationId xmlns:a16="http://schemas.microsoft.com/office/drawing/2014/main" id="{75AB9BBF-8E8D-E1C5-1A64-5D4117FBCB11}"/>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28800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16" name="Oval 15">
            <a:extLst>
              <a:ext uri="{FF2B5EF4-FFF2-40B4-BE49-F238E27FC236}">
                <a16:creationId xmlns:a16="http://schemas.microsoft.com/office/drawing/2014/main" id="{B4D57549-84BA-6452-9AB0-1E41B3A3DE17}"/>
              </a:ext>
            </a:extLst>
          </p:cNvPr>
          <p:cNvSpPr/>
          <p:nvPr/>
        </p:nvSpPr>
        <p:spPr>
          <a:xfrm>
            <a:off x="11145489"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9872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Graphic spid="8" grpId="0">
        <p:bldAsOne/>
      </p:bldGraphic>
      <p:bldP spid="10" grpId="0"/>
      <p:bldP spid="12" grpId="0" animBg="1"/>
      <p:bldP spid="13" grpId="0" animBg="1"/>
      <p:bldP spid="14" grpId="0" animBg="1"/>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BFB0C67-3533-9D42-21EE-18DF2F9759C7}"/>
              </a:ext>
            </a:extLst>
          </p:cNvPr>
          <p:cNvSpPr/>
          <p:nvPr/>
        </p:nvSpPr>
        <p:spPr>
          <a:xfrm>
            <a:off x="3875941" y="4639970"/>
            <a:ext cx="1766947" cy="1642222"/>
          </a:xfrm>
          <a:prstGeom prst="roundRect">
            <a:avLst>
              <a:gd name="adj" fmla="val 10000"/>
            </a:avLst>
          </a:prstGeom>
          <a:blipFill>
            <a:blip r:embed="rId3"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7" name="Rounded Rectangle 6">
            <a:extLst>
              <a:ext uri="{FF2B5EF4-FFF2-40B4-BE49-F238E27FC236}">
                <a16:creationId xmlns:a16="http://schemas.microsoft.com/office/drawing/2014/main" id="{BB467829-F1C3-BCD0-342A-CB09BAB750E8}"/>
              </a:ext>
            </a:extLst>
          </p:cNvPr>
          <p:cNvSpPr/>
          <p:nvPr/>
        </p:nvSpPr>
        <p:spPr>
          <a:xfrm>
            <a:off x="9896393" y="4602586"/>
            <a:ext cx="1720157" cy="1703239"/>
          </a:xfrm>
          <a:prstGeom prst="roundRect">
            <a:avLst>
              <a:gd name="adj" fmla="val 10000"/>
            </a:avLst>
          </a:prstGeom>
          <a:blipFill>
            <a:blip r:embed="rId4"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13" name="Title 1">
            <a:extLst>
              <a:ext uri="{FF2B5EF4-FFF2-40B4-BE49-F238E27FC236}">
                <a16:creationId xmlns:a16="http://schemas.microsoft.com/office/drawing/2014/main" id="{2EB6F167-63E5-98A0-EEBE-9AF24672A4F6}"/>
              </a:ext>
            </a:extLst>
          </p:cNvPr>
          <p:cNvSpPr>
            <a:spLocks noGrp="1"/>
          </p:cNvSpPr>
          <p:nvPr>
            <p:ph type="title"/>
          </p:nvPr>
        </p:nvSpPr>
        <p:spPr>
          <a:xfrm>
            <a:off x="293140" y="1207134"/>
            <a:ext cx="11448194" cy="434644"/>
          </a:xfrm>
        </p:spPr>
        <p:txBody>
          <a:bodyPr/>
          <a:lstStyle/>
          <a:p>
            <a:r>
              <a:rPr lang="ar-001" sz="2400" dirty="0">
                <a:solidFill>
                  <a:schemeClr val="tx2"/>
                </a:solidFill>
              </a:rPr>
              <a:t>العوائق الشائعة التي توجه الإجراءات</a:t>
            </a:r>
          </a:p>
        </p:txBody>
      </p:sp>
      <p:grpSp>
        <p:nvGrpSpPr>
          <p:cNvPr id="27" name="Group 26">
            <a:extLst>
              <a:ext uri="{FF2B5EF4-FFF2-40B4-BE49-F238E27FC236}">
                <a16:creationId xmlns:a16="http://schemas.microsoft.com/office/drawing/2014/main" id="{09F3EB51-4509-DD6D-92D0-BD0F8DE5886E}"/>
              </a:ext>
            </a:extLst>
          </p:cNvPr>
          <p:cNvGrpSpPr/>
          <p:nvPr/>
        </p:nvGrpSpPr>
        <p:grpSpPr>
          <a:xfrm>
            <a:off x="6168866" y="1690006"/>
            <a:ext cx="5638904" cy="2323486"/>
            <a:chOff x="457096" y="1787005"/>
            <a:chExt cx="5638904" cy="2323486"/>
          </a:xfrm>
        </p:grpSpPr>
        <p:grpSp>
          <p:nvGrpSpPr>
            <p:cNvPr id="21" name="Group 20">
              <a:extLst>
                <a:ext uri="{FF2B5EF4-FFF2-40B4-BE49-F238E27FC236}">
                  <a16:creationId xmlns:a16="http://schemas.microsoft.com/office/drawing/2014/main" id="{9B620F80-5766-650E-1927-598AB28346AA}"/>
                </a:ext>
              </a:extLst>
            </p:cNvPr>
            <p:cNvGrpSpPr/>
            <p:nvPr/>
          </p:nvGrpSpPr>
          <p:grpSpPr>
            <a:xfrm>
              <a:off x="548247" y="1787005"/>
              <a:ext cx="5547753" cy="2211974"/>
              <a:chOff x="548247" y="1787005"/>
              <a:chExt cx="5547753" cy="2211974"/>
            </a:xfrm>
          </p:grpSpPr>
          <p:sp>
            <p:nvSpPr>
              <p:cNvPr id="5" name="Rounded Rectangle 4">
                <a:extLst>
                  <a:ext uri="{FF2B5EF4-FFF2-40B4-BE49-F238E27FC236}">
                    <a16:creationId xmlns:a16="http://schemas.microsoft.com/office/drawing/2014/main" id="{5279B956-9AEA-CA15-4EDE-C9681C8235B6}"/>
                  </a:ext>
                </a:extLst>
              </p:cNvPr>
              <p:cNvSpPr/>
              <p:nvPr/>
            </p:nvSpPr>
            <p:spPr>
              <a:xfrm>
                <a:off x="4096679" y="2346855"/>
                <a:ext cx="1808102" cy="1652124"/>
              </a:xfrm>
              <a:prstGeom prst="roundRect">
                <a:avLst>
                  <a:gd name="adj" fmla="val 10000"/>
                </a:avLst>
              </a:prstGeom>
              <a:blipFill>
                <a:blip r:embed="rId5"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92F6EC92-5B38-6F78-1E02-B9F41DF9DDAD}"/>
                  </a:ext>
                </a:extLst>
              </p:cNvPr>
              <p:cNvSpPr txBox="1"/>
              <p:nvPr/>
            </p:nvSpPr>
            <p:spPr>
              <a:xfrm>
                <a:off x="548247" y="1787005"/>
                <a:ext cx="5547753" cy="400110"/>
              </a:xfrm>
              <a:prstGeom prst="rect">
                <a:avLst/>
              </a:prstGeom>
              <a:noFill/>
            </p:spPr>
            <p:txBody>
              <a:bodyPr wrap="square" lIns="91440" tIns="45720" rIns="91440" bIns="45720" rtlCol="0" anchor="t">
                <a:spAutoFit/>
              </a:bodyPr>
              <a:lstStyle/>
              <a:p>
                <a:pPr marL="0" marR="0" lvl="0" indent="0" defTabSz="914400" rtl="1" eaLnBrk="1" fontAlgn="auto" latinLnBrk="0" hangingPunct="1">
                  <a:lnSpc>
                    <a:spcPct val="100000"/>
                  </a:lnSpc>
                  <a:spcBef>
                    <a:spcPts val="0"/>
                  </a:spcBef>
                  <a:spcAft>
                    <a:spcPts val="0"/>
                  </a:spcAft>
                  <a:buClrTx/>
                  <a:buSzTx/>
                  <a:buFontTx/>
                  <a:buNone/>
                  <a:tabLst/>
                  <a:defRPr/>
                </a:pPr>
                <a:r>
                  <a:rPr kumimoji="0" lang="ar-001" sz="20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سيراليون</a:t>
                </a:r>
              </a:p>
            </p:txBody>
          </p:sp>
        </p:grpSp>
        <p:sp>
          <p:nvSpPr>
            <p:cNvPr id="14" name="Rounded Rectangle 13">
              <a:extLst>
                <a:ext uri="{FF2B5EF4-FFF2-40B4-BE49-F238E27FC236}">
                  <a16:creationId xmlns:a16="http://schemas.microsoft.com/office/drawing/2014/main" id="{20E667E5-259B-727C-EEF4-1C579A071931}"/>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17" name="Rounded Rectangle 16">
            <a:extLst>
              <a:ext uri="{FF2B5EF4-FFF2-40B4-BE49-F238E27FC236}">
                <a16:creationId xmlns:a16="http://schemas.microsoft.com/office/drawing/2014/main" id="{CB07F624-897C-04A6-CA91-28C234F26D90}"/>
              </a:ext>
            </a:extLst>
          </p:cNvPr>
          <p:cNvSpPr/>
          <p:nvPr/>
        </p:nvSpPr>
        <p:spPr>
          <a:xfrm>
            <a:off x="3876878" y="2248374"/>
            <a:ext cx="1832883" cy="1652124"/>
          </a:xfrm>
          <a:prstGeom prst="roundRect">
            <a:avLst>
              <a:gd name="adj" fmla="val 10000"/>
            </a:avLst>
          </a:prstGeom>
          <a:blipFill>
            <a:blip r:embed="rId6"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04705B5C-4BDE-252E-B255-4824AF4E954A}"/>
              </a:ext>
            </a:extLst>
          </p:cNvPr>
          <p:cNvSpPr txBox="1"/>
          <p:nvPr/>
        </p:nvSpPr>
        <p:spPr>
          <a:xfrm>
            <a:off x="6325330" y="4062472"/>
            <a:ext cx="5482438" cy="400110"/>
          </a:xfrm>
          <a:prstGeom prst="rect">
            <a:avLst/>
          </a:prstGeom>
          <a:noFill/>
        </p:spPr>
        <p:txBody>
          <a:bodyPr wrap="square" lIns="91440" tIns="45720" rIns="91440" bIns="45720" rtlCol="0" anchor="t">
            <a:spAutoFit/>
          </a:bodyPr>
          <a:lstStyle/>
          <a:p>
            <a:pPr marL="0" marR="0" lvl="0" indent="0" defTabSz="914400" rtl="1" eaLnBrk="1" fontAlgn="auto" latinLnBrk="0" hangingPunct="1">
              <a:lnSpc>
                <a:spcPct val="100000"/>
              </a:lnSpc>
              <a:spcBef>
                <a:spcPts val="0"/>
              </a:spcBef>
              <a:spcAft>
                <a:spcPts val="0"/>
              </a:spcAft>
              <a:buClrTx/>
              <a:buSzTx/>
              <a:buFontTx/>
              <a:buNone/>
              <a:tabLst/>
              <a:defRPr/>
            </a:pPr>
            <a:r>
              <a:rPr kumimoji="0" lang="ar-001" sz="20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نيجيريا</a:t>
            </a:r>
          </a:p>
        </p:txBody>
      </p:sp>
      <p:sp>
        <p:nvSpPr>
          <p:cNvPr id="26" name="Rounded Rectangle 25">
            <a:extLst>
              <a:ext uri="{FF2B5EF4-FFF2-40B4-BE49-F238E27FC236}">
                <a16:creationId xmlns:a16="http://schemas.microsoft.com/office/drawing/2014/main" id="{F181A257-B18A-F6A2-97D8-321E6D8484B9}"/>
              </a:ext>
            </a:extLst>
          </p:cNvPr>
          <p:cNvSpPr/>
          <p:nvPr/>
        </p:nvSpPr>
        <p:spPr>
          <a:xfrm>
            <a:off x="6260017" y="4501448"/>
            <a:ext cx="5547752" cy="1913490"/>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8" name="Group 27">
            <a:extLst>
              <a:ext uri="{FF2B5EF4-FFF2-40B4-BE49-F238E27FC236}">
                <a16:creationId xmlns:a16="http://schemas.microsoft.com/office/drawing/2014/main" id="{D905FF87-7FAA-E051-8EFF-A50257DDE705}"/>
              </a:ext>
            </a:extLst>
          </p:cNvPr>
          <p:cNvGrpSpPr/>
          <p:nvPr/>
        </p:nvGrpSpPr>
        <p:grpSpPr>
          <a:xfrm>
            <a:off x="293081" y="1670996"/>
            <a:ext cx="5638903" cy="2342496"/>
            <a:chOff x="457096" y="1767995"/>
            <a:chExt cx="5638903" cy="2342496"/>
          </a:xfrm>
        </p:grpSpPr>
        <p:sp>
          <p:nvSpPr>
            <p:cNvPr id="32" name="TextBox 31">
              <a:extLst>
                <a:ext uri="{FF2B5EF4-FFF2-40B4-BE49-F238E27FC236}">
                  <a16:creationId xmlns:a16="http://schemas.microsoft.com/office/drawing/2014/main" id="{D35FFBF8-A3C4-3E15-2F84-CCCE61A16A58}"/>
                </a:ext>
              </a:extLst>
            </p:cNvPr>
            <p:cNvSpPr txBox="1"/>
            <p:nvPr/>
          </p:nvSpPr>
          <p:spPr>
            <a:xfrm>
              <a:off x="489334" y="1767995"/>
              <a:ext cx="5606604" cy="400110"/>
            </a:xfrm>
            <a:prstGeom prst="rect">
              <a:avLst/>
            </a:prstGeom>
            <a:noFill/>
          </p:spPr>
          <p:txBody>
            <a:bodyPr wrap="square" lIns="91440" tIns="45720" rIns="91440" bIns="45720" rtlCol="0" anchor="t">
              <a:spAutoFit/>
            </a:bodyPr>
            <a:lstStyle/>
            <a:p>
              <a:pPr marL="0" marR="0" lvl="0" indent="0" defTabSz="914400" rtl="1" eaLnBrk="1" fontAlgn="auto" latinLnBrk="0" hangingPunct="1">
                <a:lnSpc>
                  <a:spcPct val="100000"/>
                </a:lnSpc>
                <a:spcBef>
                  <a:spcPts val="0"/>
                </a:spcBef>
                <a:spcAft>
                  <a:spcPts val="0"/>
                </a:spcAft>
                <a:buClrTx/>
                <a:buSzTx/>
                <a:buFontTx/>
                <a:buNone/>
                <a:tabLst/>
                <a:defRPr/>
              </a:pPr>
              <a:r>
                <a:rPr kumimoji="0" lang="ar-001" sz="20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كمبوديا</a:t>
              </a:r>
            </a:p>
          </p:txBody>
        </p:sp>
        <p:sp>
          <p:nvSpPr>
            <p:cNvPr id="30" name="Rounded Rectangle 29">
              <a:extLst>
                <a:ext uri="{FF2B5EF4-FFF2-40B4-BE49-F238E27FC236}">
                  <a16:creationId xmlns:a16="http://schemas.microsoft.com/office/drawing/2014/main" id="{9A2E01AA-D2C9-5F2A-FD3B-76A3C5FCAE1B}"/>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34" name="Group 33">
            <a:extLst>
              <a:ext uri="{FF2B5EF4-FFF2-40B4-BE49-F238E27FC236}">
                <a16:creationId xmlns:a16="http://schemas.microsoft.com/office/drawing/2014/main" id="{C9629827-CE6E-B368-EB2B-9F831511F924}"/>
              </a:ext>
            </a:extLst>
          </p:cNvPr>
          <p:cNvGrpSpPr/>
          <p:nvPr/>
        </p:nvGrpSpPr>
        <p:grpSpPr>
          <a:xfrm>
            <a:off x="293081" y="4054646"/>
            <a:ext cx="5646097" cy="2360290"/>
            <a:chOff x="457096" y="1750201"/>
            <a:chExt cx="5646097" cy="2360290"/>
          </a:xfrm>
        </p:grpSpPr>
        <p:sp>
          <p:nvSpPr>
            <p:cNvPr id="35" name="TextBox 34">
              <a:extLst>
                <a:ext uri="{FF2B5EF4-FFF2-40B4-BE49-F238E27FC236}">
                  <a16:creationId xmlns:a16="http://schemas.microsoft.com/office/drawing/2014/main" id="{EBA7C3FD-6CD3-F428-03A2-F543A6B4F383}"/>
                </a:ext>
              </a:extLst>
            </p:cNvPr>
            <p:cNvSpPr txBox="1"/>
            <p:nvPr/>
          </p:nvSpPr>
          <p:spPr>
            <a:xfrm>
              <a:off x="489334" y="1750201"/>
              <a:ext cx="5613859" cy="400110"/>
            </a:xfrm>
            <a:prstGeom prst="rect">
              <a:avLst/>
            </a:prstGeom>
            <a:noFill/>
          </p:spPr>
          <p:txBody>
            <a:bodyPr wrap="square" lIns="91440" tIns="45720" rIns="91440" bIns="45720" rtlCol="0" anchor="t">
              <a:spAutoFit/>
            </a:bodyPr>
            <a:lstStyle/>
            <a:p>
              <a:pPr marL="0" marR="0" lvl="0" indent="0" defTabSz="914400" rtl="1" eaLnBrk="1" fontAlgn="auto" latinLnBrk="0" hangingPunct="1">
                <a:lnSpc>
                  <a:spcPct val="100000"/>
                </a:lnSpc>
                <a:spcBef>
                  <a:spcPts val="0"/>
                </a:spcBef>
                <a:spcAft>
                  <a:spcPts val="0"/>
                </a:spcAft>
                <a:buClrTx/>
                <a:buSzTx/>
                <a:buFontTx/>
                <a:buNone/>
                <a:tabLst/>
                <a:defRPr/>
              </a:pPr>
              <a:r>
                <a:rPr kumimoji="0" lang="ar-001" sz="20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زامبيا</a:t>
              </a:r>
            </a:p>
          </p:txBody>
        </p:sp>
        <p:sp>
          <p:nvSpPr>
            <p:cNvPr id="36" name="Rounded Rectangle 35">
              <a:extLst>
                <a:ext uri="{FF2B5EF4-FFF2-40B4-BE49-F238E27FC236}">
                  <a16:creationId xmlns:a16="http://schemas.microsoft.com/office/drawing/2014/main" id="{327B666F-76C4-6138-105C-2AB3153331E6}"/>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38" name="Rounded Rectangle 4">
            <a:extLst>
              <a:ext uri="{FF2B5EF4-FFF2-40B4-BE49-F238E27FC236}">
                <a16:creationId xmlns:a16="http://schemas.microsoft.com/office/drawing/2014/main" id="{BB115B58-2AED-0AD3-3AEF-8B253A723584}"/>
              </a:ext>
            </a:extLst>
          </p:cNvPr>
          <p:cNvSpPr/>
          <p:nvPr/>
        </p:nvSpPr>
        <p:spPr>
          <a:xfrm>
            <a:off x="6165777" y="2138344"/>
            <a:ext cx="3572382" cy="18751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104775" indent="-104775">
              <a:buClr>
                <a:srgbClr val="3BB041"/>
              </a:buClr>
              <a:buFont typeface="Arial" panose="020B0604020202020204" pitchFamily="34" charset="0"/>
              <a:buChar char="•"/>
              <a:defRPr/>
            </a:pPr>
            <a:r>
              <a:rPr lang="ar-SA" sz="1600" dirty="0">
                <a:solidFill>
                  <a:srgbClr val="384D56"/>
                </a:solidFill>
                <a:latin typeface="Arial"/>
                <a:cs typeface="Arial"/>
              </a:rPr>
              <a:t>حدد التحليل </a:t>
            </a:r>
            <a:r>
              <a:rPr lang="ar-SA" sz="1600" dirty="0" err="1">
                <a:solidFill>
                  <a:srgbClr val="384D56"/>
                </a:solidFill>
                <a:latin typeface="Arial"/>
                <a:cs typeface="Arial"/>
              </a:rPr>
              <a:t>الاستعادي</a:t>
            </a:r>
            <a:r>
              <a:rPr lang="ar-SA" sz="1600" dirty="0">
                <a:solidFill>
                  <a:srgbClr val="384D56"/>
                </a:solidFill>
                <a:latin typeface="Arial"/>
                <a:cs typeface="Arial"/>
              </a:rPr>
              <a:t> لـ 16 حدثًا وجود عوائق شائعة </a:t>
            </a:r>
            <a:r>
              <a:rPr lang="ar-SA" sz="1600" b="1" dirty="0">
                <a:solidFill>
                  <a:srgbClr val="384D56"/>
                </a:solidFill>
                <a:latin typeface="Arial"/>
                <a:cs typeface="Arial"/>
              </a:rPr>
              <a:t>في الاتصال بين المجتمع المحلي والمستوى المركزي</a:t>
            </a:r>
            <a:endParaRPr lang="ar-001" sz="1600" b="1" dirty="0">
              <a:solidFill>
                <a:srgbClr val="384D56"/>
              </a:solidFill>
              <a:latin typeface="Arial"/>
              <a:cs typeface="Arial"/>
            </a:endParaRPr>
          </a:p>
          <a:p>
            <a:pPr marL="104775" indent="-104775">
              <a:buClr>
                <a:srgbClr val="3BB041"/>
              </a:buClr>
              <a:buFont typeface="Arial" panose="020B0604020202020204" pitchFamily="34" charset="0"/>
              <a:buChar char="•"/>
              <a:defRPr/>
            </a:pPr>
            <a:r>
              <a:rPr lang="ar-SA" sz="1600" dirty="0">
                <a:solidFill>
                  <a:srgbClr val="384D56"/>
                </a:solidFill>
                <a:latin typeface="Arial"/>
                <a:cs typeface="Arial"/>
              </a:rPr>
              <a:t>وزارة الصحة وشركاؤها يعملون على تعزيز مركز الاتصال والبروتوكولات التشغيلية لتحسين المراقبة</a:t>
            </a:r>
            <a:endParaRPr lang="ar-001" sz="1600" dirty="0">
              <a:solidFill>
                <a:srgbClr val="384D56"/>
              </a:solidFill>
              <a:latin typeface="Arial"/>
              <a:cs typeface="Arial"/>
            </a:endParaRPr>
          </a:p>
        </p:txBody>
      </p:sp>
      <p:sp>
        <p:nvSpPr>
          <p:cNvPr id="39" name="Rounded Rectangle 4">
            <a:extLst>
              <a:ext uri="{FF2B5EF4-FFF2-40B4-BE49-F238E27FC236}">
                <a16:creationId xmlns:a16="http://schemas.microsoft.com/office/drawing/2014/main" id="{66FED45E-1255-B3B2-7079-6E4C9A3A6B6E}"/>
              </a:ext>
            </a:extLst>
          </p:cNvPr>
          <p:cNvSpPr/>
          <p:nvPr/>
        </p:nvSpPr>
        <p:spPr>
          <a:xfrm>
            <a:off x="6285593" y="4482653"/>
            <a:ext cx="3495478" cy="18751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152400" indent="-152400">
              <a:buClr>
                <a:srgbClr val="3BB041"/>
              </a:buClr>
              <a:buFont typeface="Arial" panose="020B0604020202020204" pitchFamily="34" charset="0"/>
              <a:buChar char="•"/>
              <a:defRPr/>
            </a:pPr>
            <a:r>
              <a:rPr lang="ar-SA" sz="1600" dirty="0">
                <a:solidFill>
                  <a:srgbClr val="384D56"/>
                </a:solidFill>
                <a:latin typeface="Arial"/>
                <a:cs typeface="Arial"/>
              </a:rPr>
              <a:t>تم العثور على عائق شائع بشأن </a:t>
            </a:r>
            <a:r>
              <a:rPr lang="ar-SA" sz="1600" b="1" dirty="0">
                <a:solidFill>
                  <a:srgbClr val="384D56"/>
                </a:solidFill>
                <a:latin typeface="Arial"/>
                <a:cs typeface="Arial"/>
              </a:rPr>
              <a:t>الإجراءات البيروقراطية التي تؤخر التمويلات</a:t>
            </a:r>
            <a:r>
              <a:rPr lang="ar-SA" sz="1600" dirty="0">
                <a:solidFill>
                  <a:srgbClr val="384D56"/>
                </a:solidFill>
                <a:latin typeface="Arial"/>
                <a:cs typeface="Arial"/>
              </a:rPr>
              <a:t> لدعم الاستجابة في العديد من حالات تفشي الأمراض</a:t>
            </a:r>
            <a:endParaRPr lang="ar-001" sz="1600" dirty="0">
              <a:solidFill>
                <a:srgbClr val="384D56"/>
              </a:solidFill>
              <a:latin typeface="Arial"/>
              <a:cs typeface="Arial"/>
            </a:endParaRPr>
          </a:p>
          <a:p>
            <a:pPr marL="152400" indent="-152400">
              <a:buClr>
                <a:srgbClr val="3BB041"/>
              </a:buClr>
              <a:buFont typeface="Arial" panose="020B0604020202020204" pitchFamily="34" charset="0"/>
              <a:buChar char="•"/>
              <a:defRPr/>
            </a:pPr>
            <a:r>
              <a:rPr lang="ar-SA" sz="1600" dirty="0">
                <a:solidFill>
                  <a:srgbClr val="384D56"/>
                </a:solidFill>
                <a:latin typeface="Arial"/>
                <a:cs typeface="Arial"/>
              </a:rPr>
              <a:t>تم إنشاء صندوق مخصص لتوزيع التمويل بسرعة لدعم الاستجابة لحالات تفشي المرض</a:t>
            </a:r>
            <a:endParaRPr lang="ar-001" sz="1600" dirty="0">
              <a:solidFill>
                <a:srgbClr val="384D56"/>
              </a:solidFill>
              <a:latin typeface="Arial"/>
              <a:cs typeface="Arial"/>
            </a:endParaRPr>
          </a:p>
        </p:txBody>
      </p:sp>
      <p:sp>
        <p:nvSpPr>
          <p:cNvPr id="42" name="Rounded Rectangle 4">
            <a:extLst>
              <a:ext uri="{FF2B5EF4-FFF2-40B4-BE49-F238E27FC236}">
                <a16:creationId xmlns:a16="http://schemas.microsoft.com/office/drawing/2014/main" id="{22E95167-832D-1264-C3A3-B0EA6B383B57}"/>
              </a:ext>
            </a:extLst>
          </p:cNvPr>
          <p:cNvSpPr/>
          <p:nvPr/>
        </p:nvSpPr>
        <p:spPr>
          <a:xfrm>
            <a:off x="223304" y="4639970"/>
            <a:ext cx="3561994" cy="164222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171450" indent="-171450">
              <a:buClr>
                <a:srgbClr val="3BB041"/>
              </a:buClr>
              <a:buFont typeface="Arial" panose="020B0604020202020204" pitchFamily="34" charset="0"/>
              <a:buChar char="•"/>
              <a:defRPr/>
            </a:pPr>
            <a:r>
              <a:rPr lang="ar-SA" sz="1600" dirty="0">
                <a:solidFill>
                  <a:srgbClr val="384D56"/>
                </a:solidFill>
                <a:latin typeface="Arial"/>
                <a:cs typeface="Arial"/>
              </a:rPr>
              <a:t>تم العثور على عوائق شائعة تتعلق </a:t>
            </a:r>
            <a:r>
              <a:rPr lang="ar-SA" sz="1600" b="1" dirty="0">
                <a:solidFill>
                  <a:srgbClr val="384D56"/>
                </a:solidFill>
                <a:latin typeface="Arial"/>
                <a:cs typeface="Arial"/>
              </a:rPr>
              <a:t>بنقص الموظفين، وانخفاض مستوى الاشتباه السريري، ونقص موارد الاستجابة</a:t>
            </a:r>
            <a:r>
              <a:rPr lang="ar-SA" sz="1600" dirty="0">
                <a:solidFill>
                  <a:srgbClr val="384D56"/>
                </a:solidFill>
                <a:latin typeface="Arial"/>
                <a:cs typeface="Arial"/>
              </a:rPr>
              <a:t> في 3 حالات تفشٍ حديثة </a:t>
            </a:r>
            <a:endParaRPr lang="ar-001" sz="1600" dirty="0">
              <a:solidFill>
                <a:srgbClr val="384D56"/>
              </a:solidFill>
              <a:latin typeface="Arial"/>
              <a:cs typeface="Arial"/>
            </a:endParaRPr>
          </a:p>
          <a:p>
            <a:pPr marL="171450" marR="0" lvl="0" indent="-171450" algn="r" defTabSz="914400" rtl="1"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ar-001" sz="1600" b="0" i="0" u="none" strike="noStrike" cap="none" normalizeH="0" baseline="0" noProof="0" dirty="0">
                <a:ln>
                  <a:noFill/>
                </a:ln>
                <a:solidFill>
                  <a:srgbClr val="384D56"/>
                </a:solidFill>
                <a:effectLst/>
                <a:uLnTx/>
                <a:uFillTx/>
                <a:latin typeface="Arial"/>
                <a:ea typeface="+mn-ea"/>
                <a:cs typeface="Arial"/>
              </a:rPr>
              <a:t> تم تحديد الإجراءات التصحيحية وتنفيذها، بما في ذلك التدريبات والمواد التعليمية.</a:t>
            </a:r>
            <a:endParaRPr kumimoji="0" lang="en-US" sz="1600" b="0" i="0" u="none" strike="noStrike" kern="1200" cap="none" spc="0" normalizeH="0" baseline="0" noProof="0" dirty="0">
              <a:ln>
                <a:noFill/>
              </a:ln>
              <a:solidFill>
                <a:srgbClr val="384D56"/>
              </a:solidFill>
              <a:effectLst/>
              <a:uLnTx/>
              <a:uFillTx/>
              <a:latin typeface="Arial"/>
              <a:ea typeface="+mn-ea"/>
              <a:cs typeface="Arial"/>
            </a:endParaRPr>
          </a:p>
        </p:txBody>
      </p:sp>
      <p:sp>
        <p:nvSpPr>
          <p:cNvPr id="43" name="Rounded Rectangle 4">
            <a:extLst>
              <a:ext uri="{FF2B5EF4-FFF2-40B4-BE49-F238E27FC236}">
                <a16:creationId xmlns:a16="http://schemas.microsoft.com/office/drawing/2014/main" id="{D21D189D-6EC0-2767-F42E-118D805937A2}"/>
              </a:ext>
            </a:extLst>
          </p:cNvPr>
          <p:cNvSpPr/>
          <p:nvPr/>
        </p:nvSpPr>
        <p:spPr>
          <a:xfrm>
            <a:off x="393632" y="2248375"/>
            <a:ext cx="3391665" cy="163985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123825" indent="-123825">
              <a:buClr>
                <a:srgbClr val="3BB041"/>
              </a:buClr>
              <a:buFont typeface="Arial" panose="020B0604020202020204" pitchFamily="34" charset="0"/>
              <a:buChar char="•"/>
              <a:defRPr/>
            </a:pPr>
            <a:r>
              <a:rPr lang="ar-SA" sz="1600" dirty="0">
                <a:solidFill>
                  <a:srgbClr val="384D56"/>
                </a:solidFill>
                <a:latin typeface="Arial"/>
                <a:cs typeface="Arial"/>
              </a:rPr>
              <a:t>أظهرت 6 حالات تفشي لفيروس </a:t>
            </a:r>
            <a:r>
              <a:rPr lang="en-IN" sz="1600" dirty="0">
                <a:solidFill>
                  <a:srgbClr val="384D56"/>
                </a:solidFill>
                <a:latin typeface="Arial"/>
                <a:cs typeface="Arial"/>
              </a:rPr>
              <a:t>H5N1 </a:t>
            </a:r>
            <a:r>
              <a:rPr lang="ar-SA" sz="1600" dirty="0">
                <a:solidFill>
                  <a:srgbClr val="384D56"/>
                </a:solidFill>
                <a:latin typeface="Arial"/>
                <a:cs typeface="Arial"/>
              </a:rPr>
              <a:t>على مدار 12 شهرًا عوائق شائعة بشأن </a:t>
            </a:r>
            <a:r>
              <a:rPr lang="ar-SA" sz="1600" b="1" dirty="0">
                <a:solidFill>
                  <a:srgbClr val="384D56"/>
                </a:solidFill>
                <a:latin typeface="Arial"/>
                <a:cs typeface="Arial"/>
              </a:rPr>
              <a:t>الوعي المجتمعي والسريري والتعاون المتعدد القطاعات</a:t>
            </a:r>
            <a:endParaRPr lang="ar-001" sz="1600" b="1" dirty="0">
              <a:solidFill>
                <a:srgbClr val="384D56"/>
              </a:solidFill>
              <a:latin typeface="Arial"/>
              <a:cs typeface="Arial"/>
            </a:endParaRPr>
          </a:p>
          <a:p>
            <a:pPr marL="123825" marR="0" lvl="0" indent="-123825" algn="r" defTabSz="914400" rtl="1"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ar-001" sz="1600" b="0" i="0" u="none" strike="noStrike" cap="none" normalizeH="0" baseline="0" noProof="0" dirty="0">
                <a:ln>
                  <a:noFill/>
                </a:ln>
                <a:solidFill>
                  <a:srgbClr val="384D56"/>
                </a:solidFill>
                <a:effectLst/>
                <a:uLnTx/>
                <a:uFillTx/>
                <a:latin typeface="Arial"/>
                <a:ea typeface="+mn-ea"/>
                <a:cs typeface="Arial"/>
              </a:rPr>
              <a:t> تم اتخاذ إجراءات فورية مقابلة</a:t>
            </a:r>
            <a:r>
              <a:rPr lang="ar-001" sz="1600" dirty="0">
                <a:solidFill>
                  <a:srgbClr val="384D56"/>
                </a:solidFill>
                <a:latin typeface="Arial"/>
                <a:ea typeface="+mn-ea"/>
                <a:cs typeface="Arial"/>
              </a:rPr>
              <a:t>،</a:t>
            </a:r>
            <a:r>
              <a:rPr kumimoji="0" lang="ar-001" sz="1600" b="0" i="0" u="none" strike="noStrike" cap="none" normalizeH="0" baseline="0" noProof="0" dirty="0">
                <a:ln>
                  <a:noFill/>
                </a:ln>
                <a:solidFill>
                  <a:srgbClr val="384D56"/>
                </a:solidFill>
                <a:effectLst/>
                <a:uLnTx/>
                <a:uFillTx/>
                <a:latin typeface="Arial"/>
                <a:ea typeface="+mn-ea"/>
                <a:cs typeface="Arial"/>
              </a:rPr>
              <a:t> ويجري تنفيذ الإجراءات طويلة الأمد</a:t>
            </a:r>
            <a:endParaRPr kumimoji="0" lang="en-US" sz="1600" b="0" i="0" u="none" strike="noStrike" kern="1200" cap="none" spc="0" normalizeH="0" baseline="0" noProof="0" dirty="0">
              <a:ln>
                <a:noFill/>
              </a:ln>
              <a:solidFill>
                <a:srgbClr val="384D56"/>
              </a:solidFill>
              <a:effectLst/>
              <a:uLnTx/>
              <a:uFillTx/>
              <a:latin typeface="Arial"/>
              <a:ea typeface="+mn-ea"/>
              <a:cs typeface="Arial"/>
            </a:endParaRPr>
          </a:p>
        </p:txBody>
      </p:sp>
      <p:sp>
        <p:nvSpPr>
          <p:cNvPr id="8" name="Rectangle: Rounded Corners 7">
            <a:extLst>
              <a:ext uri="{FF2B5EF4-FFF2-40B4-BE49-F238E27FC236}">
                <a16:creationId xmlns:a16="http://schemas.microsoft.com/office/drawing/2014/main" id="{5610593F-85B8-73F6-15B2-32F12E86EAE0}"/>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36000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12" name="Oval 11">
            <a:extLst>
              <a:ext uri="{FF2B5EF4-FFF2-40B4-BE49-F238E27FC236}">
                <a16:creationId xmlns:a16="http://schemas.microsoft.com/office/drawing/2014/main" id="{91633233-C127-9865-23ED-C1A8CC584417}"/>
              </a:ext>
            </a:extLst>
          </p:cNvPr>
          <p:cNvSpPr/>
          <p:nvPr/>
        </p:nvSpPr>
        <p:spPr>
          <a:xfrm>
            <a:off x="11018903"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2225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7" grpId="0" animBg="1"/>
      <p:bldP spid="25" grpId="0"/>
      <p:bldP spid="26" grpId="0" animBg="1"/>
      <p:bldP spid="38" grpId="0"/>
      <p:bldP spid="39" grpId="0"/>
      <p:bldP spid="42" grpId="0"/>
      <p:bldP spid="4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0CE1AE-09F2-4154-F68D-CABAE5E545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3138" y="1453918"/>
            <a:ext cx="10692971" cy="4715134"/>
          </a:xfrm>
          <a:prstGeom prst="rect">
            <a:avLst/>
          </a:prstGeom>
        </p:spPr>
      </p:pic>
      <p:sp>
        <p:nvSpPr>
          <p:cNvPr id="7" name="TextBox 6">
            <a:extLst>
              <a:ext uri="{FF2B5EF4-FFF2-40B4-BE49-F238E27FC236}">
                <a16:creationId xmlns:a16="http://schemas.microsoft.com/office/drawing/2014/main" id="{0100323E-AB8F-5717-BF1A-422524EFD4A8}"/>
              </a:ext>
            </a:extLst>
          </p:cNvPr>
          <p:cNvSpPr txBox="1"/>
          <p:nvPr/>
        </p:nvSpPr>
        <p:spPr>
          <a:xfrm>
            <a:off x="823138" y="6165303"/>
            <a:ext cx="1765328" cy="307777"/>
          </a:xfrm>
          <a:prstGeom prst="rect">
            <a:avLst/>
          </a:prstGeom>
          <a:noFill/>
        </p:spPr>
        <p:txBody>
          <a:bodyPr wrap="squar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400" i="0" u="none" strike="noStrike" cap="none" normalizeH="0" baseline="0" noProof="0" dirty="0">
                <a:ln>
                  <a:noFill/>
                </a:ln>
                <a:effectLst/>
                <a:uLnTx/>
                <a:uFillTx/>
                <a:latin typeface="Arial"/>
                <a:cs typeface="Arial"/>
              </a:rPr>
              <a:t> أداة </a:t>
            </a:r>
            <a:r>
              <a:rPr lang="ar-001" sz="1400" dirty="0">
                <a:latin typeface="Arial"/>
                <a:cs typeface="Arial"/>
              </a:rPr>
              <a:t>توحيد بيانات 7-1-7</a:t>
            </a:r>
          </a:p>
        </p:txBody>
      </p:sp>
      <p:sp>
        <p:nvSpPr>
          <p:cNvPr id="4" name="Rectangle: Rounded Corners 3">
            <a:extLst>
              <a:ext uri="{FF2B5EF4-FFF2-40B4-BE49-F238E27FC236}">
                <a16:creationId xmlns:a16="http://schemas.microsoft.com/office/drawing/2014/main" id="{060CF757-EAD9-8F41-3EC1-81EE377820C5}"/>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25200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9" name="Oval 8">
            <a:extLst>
              <a:ext uri="{FF2B5EF4-FFF2-40B4-BE49-F238E27FC236}">
                <a16:creationId xmlns:a16="http://schemas.microsoft.com/office/drawing/2014/main" id="{C09F56B9-585E-2883-9EA9-E414DD0FE94F}"/>
              </a:ext>
            </a:extLst>
          </p:cNvPr>
          <p:cNvSpPr/>
          <p:nvPr/>
        </p:nvSpPr>
        <p:spPr>
          <a:xfrm>
            <a:off x="11154368"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21478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82618-E814-0F8A-3FD8-2487289245D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9D44117-BC84-6F1B-23C8-F5CEA16E94EE}"/>
              </a:ext>
            </a:extLst>
          </p:cNvPr>
          <p:cNvSpPr txBox="1"/>
          <p:nvPr/>
        </p:nvSpPr>
        <p:spPr>
          <a:xfrm>
            <a:off x="412223" y="5834908"/>
            <a:ext cx="3555621" cy="307777"/>
          </a:xfrm>
          <a:prstGeom prst="rect">
            <a:avLst/>
          </a:prstGeom>
          <a:noFill/>
        </p:spPr>
        <p:txBody>
          <a:bodyPr wrap="square" lIns="91440" tIns="45720" rIns="91440" bIns="45720" rtlCol="0" anchor="t">
            <a:spAutoFit/>
          </a:bodyPr>
          <a:lstStyle/>
          <a:p>
            <a:pPr marL="0" marR="0" lvl="0" indent="0" defTabSz="914400" rtl="1" eaLnBrk="1" fontAlgn="auto" latinLnBrk="0" hangingPunct="1">
              <a:lnSpc>
                <a:spcPct val="100000"/>
              </a:lnSpc>
              <a:spcBef>
                <a:spcPts val="0"/>
              </a:spcBef>
              <a:spcAft>
                <a:spcPts val="0"/>
              </a:spcAft>
              <a:buClrTx/>
              <a:buSzTx/>
              <a:buFontTx/>
              <a:buNone/>
              <a:tabLst/>
              <a:defRPr/>
            </a:pPr>
            <a:r>
              <a:rPr kumimoji="0" lang="ar-001" sz="1400" i="0" u="none" strike="noStrike" cap="none" normalizeH="0" baseline="0" noProof="0" dirty="0">
                <a:ln>
                  <a:noFill/>
                </a:ln>
                <a:effectLst/>
                <a:uLnTx/>
                <a:uFillTx/>
                <a:latin typeface="Calibri" panose="020F0502020204030204"/>
                <a:ea typeface="+mn-ea"/>
                <a:cs typeface="+mn-cs"/>
              </a:rPr>
              <a:t>نموذج التقرير المُلخَّص</a:t>
            </a:r>
          </a:p>
        </p:txBody>
      </p:sp>
      <p:sp>
        <p:nvSpPr>
          <p:cNvPr id="10" name="TextBox 9">
            <a:extLst>
              <a:ext uri="{FF2B5EF4-FFF2-40B4-BE49-F238E27FC236}">
                <a16:creationId xmlns:a16="http://schemas.microsoft.com/office/drawing/2014/main" id="{8CED7D78-42CF-E9D7-CB03-F95F0E470318}"/>
              </a:ext>
            </a:extLst>
          </p:cNvPr>
          <p:cNvSpPr txBox="1"/>
          <p:nvPr/>
        </p:nvSpPr>
        <p:spPr>
          <a:xfrm>
            <a:off x="610122" y="1423603"/>
            <a:ext cx="11026520" cy="429861"/>
          </a:xfrm>
          <a:prstGeom prst="rect">
            <a:avLst/>
          </a:prstGeom>
          <a:noFill/>
        </p:spPr>
        <p:txBody>
          <a:bodyPr wrap="square" lIns="91440" tIns="45720" rIns="91440" bIns="45720" anchor="t">
            <a:spAutoFit/>
          </a:bodyPr>
          <a:lstStyle/>
          <a:p>
            <a:pPr>
              <a:lnSpc>
                <a:spcPct val="107000"/>
              </a:lnSpc>
              <a:spcBef>
                <a:spcPts val="200"/>
              </a:spcBef>
              <a:defRPr/>
            </a:pPr>
            <a:r>
              <a:rPr lang="ar-SA" sz="2200" b="1" dirty="0">
                <a:solidFill>
                  <a:srgbClr val="618393"/>
                </a:solidFill>
                <a:latin typeface="Arial"/>
                <a:ea typeface="Yu Gothic Light"/>
              </a:rPr>
              <a:t>توزيع نتائج 7-1-7/ </a:t>
            </a:r>
            <a:r>
              <a:rPr lang="en-US" sz="2200" b="1" dirty="0">
                <a:solidFill>
                  <a:srgbClr val="618393"/>
                </a:solidFill>
                <a:latin typeface="Arial"/>
                <a:ea typeface="Yu Gothic Light"/>
              </a:rPr>
              <a:t> </a:t>
            </a:r>
            <a:r>
              <a:rPr lang="en-IN" sz="2200" b="1" dirty="0">
                <a:solidFill>
                  <a:srgbClr val="618393"/>
                </a:solidFill>
                <a:latin typeface="Arial"/>
                <a:ea typeface="Yu Gothic Light"/>
              </a:rPr>
              <a:t>EAR</a:t>
            </a:r>
            <a:r>
              <a:rPr lang="ar-SA" sz="2200" b="1" dirty="0">
                <a:solidFill>
                  <a:srgbClr val="618393"/>
                </a:solidFill>
                <a:latin typeface="Arial"/>
                <a:ea typeface="Yu Gothic Light"/>
              </a:rPr>
              <a:t>الملخصة على أصحاب المصلحة بانتظام </a:t>
            </a:r>
            <a:endParaRPr lang="ar-001" sz="2200" b="1" dirty="0">
              <a:solidFill>
                <a:srgbClr val="618393"/>
              </a:solidFill>
              <a:latin typeface="Arial"/>
              <a:ea typeface="Yu Gothic Light"/>
            </a:endParaRPr>
          </a:p>
        </p:txBody>
      </p:sp>
      <p:sp>
        <p:nvSpPr>
          <p:cNvPr id="4" name="Text Placeholder 4">
            <a:extLst>
              <a:ext uri="{FF2B5EF4-FFF2-40B4-BE49-F238E27FC236}">
                <a16:creationId xmlns:a16="http://schemas.microsoft.com/office/drawing/2014/main" id="{73950AE7-A096-DA1C-C322-206AC6F60BA5}"/>
              </a:ext>
            </a:extLst>
          </p:cNvPr>
          <p:cNvSpPr txBox="1">
            <a:spLocks/>
          </p:cNvSpPr>
          <p:nvPr/>
        </p:nvSpPr>
        <p:spPr>
          <a:xfrm>
            <a:off x="3722304" y="2182120"/>
            <a:ext cx="7793280" cy="3914828"/>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تقديم ملخص عالي المستوى لأهم الدروس المستفادة</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endParaRPr kumimoji="0" lang="en-US" sz="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Calibri" panose="020F0502020204030204" pitchFamily="34" charset="0"/>
                <a:cs typeface="Arial" panose="020B0604020202020204" pitchFamily="34" charset="0"/>
              </a:rPr>
              <a:t>إعلام أصحاب المصلحة بالأداء مقارنةً بغاية 7-1-7</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endParaRPr kumimoji="0" lang="en-US" sz="200" b="0" i="0" u="none" strike="noStrike" kern="1200" cap="none" spc="0" normalizeH="0" baseline="0" noProof="0" dirty="0">
              <a:ln>
                <a:noFill/>
              </a:ln>
              <a:solidFill>
                <a:srgbClr val="394D56"/>
              </a:solidFill>
              <a:effectLst/>
              <a:uLnTx/>
              <a:uFillTx/>
              <a:latin typeface="Arial" panose="020B0604020202020204" pitchFamily="34" charset="0"/>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مراجعة التقدم المحرز في استكمال الإجراءات الفورية</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endParaRPr kumimoji="0" lang="en-US" sz="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توحيد الإجراءات طويلة الأمد وإبرازها لتوجيه التخطيط والتمويل والمناصرة</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pic>
        <p:nvPicPr>
          <p:cNvPr id="12" name="Picture 11" descr="A screenshot of a computer&#10;&#10;Description automatically generated">
            <a:extLst>
              <a:ext uri="{FF2B5EF4-FFF2-40B4-BE49-F238E27FC236}">
                <a16:creationId xmlns:a16="http://schemas.microsoft.com/office/drawing/2014/main" id="{F145649B-5237-3F4C-73E7-73F1ED5BA3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0122" y="2057400"/>
            <a:ext cx="3544446" cy="2322286"/>
          </a:xfrm>
          <a:prstGeom prst="rect">
            <a:avLst/>
          </a:prstGeom>
          <a:ln w="12700">
            <a:solidFill>
              <a:schemeClr val="tx2"/>
            </a:solidFill>
          </a:ln>
        </p:spPr>
      </p:pic>
      <p:pic>
        <p:nvPicPr>
          <p:cNvPr id="9" name="Picture 8" descr="A screenshot of a graph&#10;&#10;Description automatically generated">
            <a:extLst>
              <a:ext uri="{FF2B5EF4-FFF2-40B4-BE49-F238E27FC236}">
                <a16:creationId xmlns:a16="http://schemas.microsoft.com/office/drawing/2014/main" id="{6DDA14CD-557D-BF3B-E6E8-8C019373EC3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12223" y="3617686"/>
            <a:ext cx="3555621" cy="2184402"/>
          </a:xfrm>
          <a:prstGeom prst="rect">
            <a:avLst/>
          </a:prstGeom>
          <a:ln w="12700">
            <a:solidFill>
              <a:schemeClr val="tx2"/>
            </a:solidFill>
          </a:ln>
        </p:spPr>
      </p:pic>
      <p:sp>
        <p:nvSpPr>
          <p:cNvPr id="5" name="Rounded Rectangle 10">
            <a:extLst>
              <a:ext uri="{FF2B5EF4-FFF2-40B4-BE49-F238E27FC236}">
                <a16:creationId xmlns:a16="http://schemas.microsoft.com/office/drawing/2014/main" id="{A5A79E24-A716-9C11-0DE0-DDE3E8B2C2B7}"/>
              </a:ext>
            </a:extLst>
          </p:cNvPr>
          <p:cNvSpPr/>
          <p:nvPr/>
        </p:nvSpPr>
        <p:spPr>
          <a:xfrm>
            <a:off x="4361447" y="4967494"/>
            <a:ext cx="7005830" cy="137619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000" b="1" i="0" u="none" strike="noStrike" cap="none" normalizeH="0" baseline="0" noProof="0" dirty="0">
                <a:ln>
                  <a:noFill/>
                </a:ln>
                <a:solidFill>
                  <a:srgbClr val="384D56"/>
                </a:solidFill>
                <a:effectLst/>
                <a:uLnTx/>
                <a:uFillTx/>
                <a:latin typeface="Arial"/>
                <a:ea typeface="+mn-ea"/>
                <a:cs typeface="Arial"/>
              </a:rPr>
              <a:t>أمثلة على نهج النشر </a:t>
            </a:r>
            <a:r>
              <a:rPr kumimoji="0" lang="en-US" sz="2000" b="1" i="0" u="none" strike="noStrike" cap="none" normalizeH="0" baseline="0" noProof="0" dirty="0">
                <a:ln>
                  <a:noFill/>
                </a:ln>
                <a:solidFill>
                  <a:srgbClr val="384D56"/>
                </a:solidFill>
                <a:effectLst/>
                <a:uLnTx/>
                <a:uFillTx/>
                <a:latin typeface="Arial"/>
                <a:ea typeface="+mn-ea"/>
                <a:cs typeface="Arial"/>
              </a:rPr>
              <a:t>)</a:t>
            </a:r>
            <a:r>
              <a:rPr kumimoji="0" lang="ar-001" sz="2000" b="1" i="0" u="none" strike="noStrike" cap="none" normalizeH="0" baseline="0" noProof="0" dirty="0">
                <a:ln>
                  <a:noFill/>
                </a:ln>
                <a:solidFill>
                  <a:srgbClr val="384D56"/>
                </a:solidFill>
                <a:effectLst/>
                <a:uLnTx/>
                <a:uFillTx/>
                <a:latin typeface="Arial"/>
                <a:ea typeface="+mn-ea"/>
                <a:cs typeface="Arial"/>
              </a:rPr>
              <a:t>سنويًا على الأقل</a:t>
            </a:r>
            <a:r>
              <a:rPr kumimoji="0" lang="en-US" sz="2000" b="1" i="0" u="none" strike="noStrike" cap="none" normalizeH="0" baseline="0" noProof="0" dirty="0">
                <a:ln>
                  <a:noFill/>
                </a:ln>
                <a:solidFill>
                  <a:srgbClr val="384D56"/>
                </a:solidFill>
                <a:effectLst/>
                <a:uLnTx/>
                <a:uFillTx/>
                <a:latin typeface="Arial"/>
                <a:ea typeface="+mn-ea"/>
                <a:cs typeface="Arial"/>
              </a:rPr>
              <a:t>(</a:t>
            </a:r>
            <a:endParaRPr kumimoji="0" lang="ar-001" sz="2000" b="1" i="0" u="none" strike="noStrike" cap="none" normalizeH="0" baseline="0" noProof="0" dirty="0">
              <a:ln>
                <a:noFill/>
              </a:ln>
              <a:solidFill>
                <a:srgbClr val="384D56"/>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dirty="0">
              <a:ln>
                <a:noFill/>
              </a:ln>
              <a:solidFill>
                <a:srgbClr val="384D56"/>
              </a:solidFill>
              <a:effectLst/>
              <a:uLnTx/>
              <a:uFillTx/>
              <a:latin typeface="Arial"/>
              <a:ea typeface="+mn-ea"/>
              <a:cs typeface="Arial"/>
            </a:endParaRPr>
          </a:p>
          <a:p>
            <a:pPr marL="342900" lvl="0" indent="-342900">
              <a:buFont typeface="Arial" panose="020B0604020202020204" pitchFamily="34" charset="0"/>
              <a:buChar char="•"/>
              <a:defRPr/>
            </a:pPr>
            <a:r>
              <a:rPr lang="ar-SA" dirty="0">
                <a:solidFill>
                  <a:srgbClr val="384D56"/>
                </a:solidFill>
                <a:latin typeface="Arial"/>
                <a:cs typeface="Arial"/>
              </a:rPr>
              <a:t>إرسال تقرير تحليل 7-1-7 إلى قائمة كبيرة من أصحاب المصلحة</a:t>
            </a:r>
            <a:endParaRPr lang="ar-001" dirty="0">
              <a:solidFill>
                <a:srgbClr val="384D56"/>
              </a:solidFill>
              <a:latin typeface="Arial"/>
              <a:cs typeface="Arial"/>
            </a:endParaRPr>
          </a:p>
          <a:p>
            <a:pPr marL="342900" marR="0" lvl="0" indent="-34290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ar-001" sz="1800" b="0" i="0" u="none" strike="noStrike" cap="none" normalizeH="0" baseline="0" noProof="0" dirty="0">
                <a:ln>
                  <a:noFill/>
                </a:ln>
                <a:solidFill>
                  <a:srgbClr val="384D56"/>
                </a:solidFill>
                <a:effectLst/>
                <a:uLnTx/>
                <a:uFillTx/>
                <a:latin typeface="Arial"/>
                <a:ea typeface="+mn-ea"/>
                <a:cs typeface="Arial"/>
              </a:rPr>
              <a:t>اجتماعات/ورش عمل لأصحاب المصلحة </a:t>
            </a:r>
          </a:p>
        </p:txBody>
      </p:sp>
      <p:sp>
        <p:nvSpPr>
          <p:cNvPr id="11" name="Rectangle: Rounded Corners 10">
            <a:extLst>
              <a:ext uri="{FF2B5EF4-FFF2-40B4-BE49-F238E27FC236}">
                <a16:creationId xmlns:a16="http://schemas.microsoft.com/office/drawing/2014/main" id="{B6534A8E-225C-80F1-D6F0-2CB926F7F000}"/>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39600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14" name="Oval 13">
            <a:extLst>
              <a:ext uri="{FF2B5EF4-FFF2-40B4-BE49-F238E27FC236}">
                <a16:creationId xmlns:a16="http://schemas.microsoft.com/office/drawing/2014/main" id="{E023B5EA-8AC8-AF5B-EE4D-6CDC292AD93B}"/>
              </a:ext>
            </a:extLst>
          </p:cNvPr>
          <p:cNvSpPr/>
          <p:nvPr/>
        </p:nvSpPr>
        <p:spPr>
          <a:xfrm>
            <a:off x="11006062"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430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782BD-ED12-77BA-3202-C9F950C48F19}"/>
            </a:ext>
          </a:extLst>
        </p:cNvPr>
        <p:cNvGrpSpPr/>
        <p:nvPr/>
      </p:nvGrpSpPr>
      <p:grpSpPr>
        <a:xfrm>
          <a:off x="0" y="0"/>
          <a:ext cx="0" cy="0"/>
          <a:chOff x="0" y="0"/>
          <a:chExt cx="0" cy="0"/>
        </a:xfrm>
      </p:grpSpPr>
      <p:sp>
        <p:nvSpPr>
          <p:cNvPr id="30" name="Rounded Rectangle 29">
            <a:extLst>
              <a:ext uri="{FF2B5EF4-FFF2-40B4-BE49-F238E27FC236}">
                <a16:creationId xmlns:a16="http://schemas.microsoft.com/office/drawing/2014/main" id="{4DF5E87D-2C9F-2857-656B-1EF74BBCC22B}"/>
              </a:ext>
            </a:extLst>
          </p:cNvPr>
          <p:cNvSpPr/>
          <p:nvPr/>
        </p:nvSpPr>
        <p:spPr>
          <a:xfrm>
            <a:off x="0" y="3053377"/>
            <a:ext cx="12191999" cy="1847236"/>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graphicFrame>
        <p:nvGraphicFramePr>
          <p:cNvPr id="25" name="Diagram 24">
            <a:extLst>
              <a:ext uri="{FF2B5EF4-FFF2-40B4-BE49-F238E27FC236}">
                <a16:creationId xmlns:a16="http://schemas.microsoft.com/office/drawing/2014/main" id="{A0B646DD-2C80-222D-18E7-272A897FA1AB}"/>
              </a:ext>
            </a:extLst>
          </p:cNvPr>
          <p:cNvGraphicFramePr/>
          <p:nvPr>
            <p:extLst>
              <p:ext uri="{D42A27DB-BD31-4B8C-83A1-F6EECF244321}">
                <p14:modId xmlns:p14="http://schemas.microsoft.com/office/powerpoint/2010/main" val="3257762396"/>
              </p:ext>
            </p:extLst>
          </p:nvPr>
        </p:nvGraphicFramePr>
        <p:xfrm>
          <a:off x="311909" y="1465429"/>
          <a:ext cx="1828614" cy="49757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 name="TextBox 25">
            <a:extLst>
              <a:ext uri="{FF2B5EF4-FFF2-40B4-BE49-F238E27FC236}">
                <a16:creationId xmlns:a16="http://schemas.microsoft.com/office/drawing/2014/main" id="{5C547753-8085-54F7-4F1B-88EA8D98AF69}"/>
              </a:ext>
            </a:extLst>
          </p:cNvPr>
          <p:cNvSpPr txBox="1"/>
          <p:nvPr/>
        </p:nvSpPr>
        <p:spPr>
          <a:xfrm>
            <a:off x="2858895" y="1564405"/>
            <a:ext cx="2587443" cy="954107"/>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prstClr val="black"/>
                </a:solidFill>
                <a:effectLst/>
                <a:uLnTx/>
                <a:uFillTx/>
                <a:latin typeface="Arial"/>
                <a:cs typeface="Arial"/>
              </a:rPr>
              <a:t>يُسهم تحليل الأداء في مختلف الأحداث في دعم جهود المناصرة والإبلاغ، وتحديد العوائق التي هي في أمس الحاجة إلى إجراءات واستثمارات.</a:t>
            </a:r>
          </a:p>
        </p:txBody>
      </p:sp>
      <p:pic>
        <p:nvPicPr>
          <p:cNvPr id="28" name="Picture 27">
            <a:extLst>
              <a:ext uri="{FF2B5EF4-FFF2-40B4-BE49-F238E27FC236}">
                <a16:creationId xmlns:a16="http://schemas.microsoft.com/office/drawing/2014/main" id="{5B32F850-1AE3-86DC-E336-1958117299E9}"/>
              </a:ext>
            </a:extLst>
          </p:cNvPr>
          <p:cNvPicPr>
            <a:picLocks noChangeAspect="1"/>
          </p:cNvPicPr>
          <p:nvPr/>
        </p:nvPicPr>
        <p:blipFill>
          <a:blip r:embed="rId8"/>
          <a:srcRect/>
          <a:stretch/>
        </p:blipFill>
        <p:spPr>
          <a:xfrm>
            <a:off x="5750502" y="1675598"/>
            <a:ext cx="6069447" cy="1061359"/>
          </a:xfrm>
          <a:prstGeom prst="rect">
            <a:avLst/>
          </a:prstGeom>
          <a:ln>
            <a:noFill/>
          </a:ln>
        </p:spPr>
      </p:pic>
      <p:grpSp>
        <p:nvGrpSpPr>
          <p:cNvPr id="16" name="Group 15">
            <a:extLst>
              <a:ext uri="{FF2B5EF4-FFF2-40B4-BE49-F238E27FC236}">
                <a16:creationId xmlns:a16="http://schemas.microsoft.com/office/drawing/2014/main" id="{6C857122-3413-F2C7-64B7-04466E03DBE0}"/>
              </a:ext>
            </a:extLst>
          </p:cNvPr>
          <p:cNvGrpSpPr/>
          <p:nvPr/>
        </p:nvGrpSpPr>
        <p:grpSpPr>
          <a:xfrm>
            <a:off x="3646154" y="5025584"/>
            <a:ext cx="6899542" cy="1415576"/>
            <a:chOff x="2927697" y="5025584"/>
            <a:chExt cx="6899542" cy="1415576"/>
          </a:xfrm>
        </p:grpSpPr>
        <p:pic>
          <p:nvPicPr>
            <p:cNvPr id="31" name="Picture 12">
              <a:extLst>
                <a:ext uri="{FF2B5EF4-FFF2-40B4-BE49-F238E27FC236}">
                  <a16:creationId xmlns:a16="http://schemas.microsoft.com/office/drawing/2014/main" id="{B1A610B7-5814-1D66-CCDF-B6FDB6E1D62A}"/>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p:blipFill>
          <p:spPr bwMode="auto">
            <a:xfrm>
              <a:off x="2927697" y="5025584"/>
              <a:ext cx="1002700" cy="1415576"/>
            </a:xfrm>
            <a:prstGeom prst="roundRect">
              <a:avLst>
                <a:gd name="adj" fmla="val 8594"/>
              </a:avLst>
            </a:prstGeom>
            <a:solidFill>
              <a:srgbClr val="FFFFFF">
                <a:shade val="85000"/>
              </a:srgbClr>
            </a:solidFill>
            <a:ln w="19050">
              <a:solidFill>
                <a:schemeClr val="bg1">
                  <a:lumMod val="65000"/>
                </a:schemeClr>
              </a:solidFill>
            </a:ln>
            <a:effectLst/>
          </p:spPr>
        </p:pic>
        <p:sp>
          <p:nvSpPr>
            <p:cNvPr id="32" name="Rounded Rectangle 31">
              <a:extLst>
                <a:ext uri="{FF2B5EF4-FFF2-40B4-BE49-F238E27FC236}">
                  <a16:creationId xmlns:a16="http://schemas.microsoft.com/office/drawing/2014/main" id="{3469986B-698C-E316-BA41-B3EA1F92DC85}"/>
                </a:ext>
              </a:extLst>
            </p:cNvPr>
            <p:cNvSpPr/>
            <p:nvPr/>
          </p:nvSpPr>
          <p:spPr>
            <a:xfrm>
              <a:off x="5174211" y="5347640"/>
              <a:ext cx="4653028" cy="771461"/>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0" i="0" u="none" strike="noStrike" cap="none" normalizeH="0" baseline="0" noProof="0" dirty="0">
                  <a:ln>
                    <a:noFill/>
                  </a:ln>
                  <a:solidFill>
                    <a:prstClr val="black"/>
                  </a:solidFill>
                  <a:effectLst/>
                  <a:uLnTx/>
                  <a:uFillTx/>
                  <a:latin typeface="Arial"/>
                  <a:cs typeface="Arial"/>
                </a:rPr>
                <a:t> دراسات جدوى الاستثمار الوطني أو مقترحات أخرى للتمويل والمناصرة</a:t>
              </a:r>
            </a:p>
          </p:txBody>
        </p:sp>
        <p:pic>
          <p:nvPicPr>
            <p:cNvPr id="33" name="Picture 6">
              <a:extLst>
                <a:ext uri="{FF2B5EF4-FFF2-40B4-BE49-F238E27FC236}">
                  <a16:creationId xmlns:a16="http://schemas.microsoft.com/office/drawing/2014/main" id="{A6EFFC5F-CF09-7310-D8A6-99C8725CB7F5}"/>
                </a:ext>
              </a:extLst>
            </p:cNvPr>
            <p:cNvPicPr>
              <a:picLocks noChangeAspect="1" noChangeArrowheads="1"/>
            </p:cNvPicPr>
            <p:nvPr/>
          </p:nvPicPr>
          <p:blipFill>
            <a:blip r:embed="rId10"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393502" y="5571337"/>
              <a:ext cx="324069" cy="3240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a:extLst>
              <a:ext uri="{FF2B5EF4-FFF2-40B4-BE49-F238E27FC236}">
                <a16:creationId xmlns:a16="http://schemas.microsoft.com/office/drawing/2014/main" id="{7D7F6CE2-1D75-D43C-5631-7F97ACFA60B2}"/>
              </a:ext>
            </a:extLst>
          </p:cNvPr>
          <p:cNvGrpSpPr/>
          <p:nvPr/>
        </p:nvGrpSpPr>
        <p:grpSpPr>
          <a:xfrm>
            <a:off x="2858895" y="3185658"/>
            <a:ext cx="7340973" cy="1478959"/>
            <a:chOff x="2532324" y="3265487"/>
            <a:chExt cx="7340973" cy="1478959"/>
          </a:xfrm>
        </p:grpSpPr>
        <p:sp>
          <p:nvSpPr>
            <p:cNvPr id="2" name="Rounded Rectangle 1">
              <a:extLst>
                <a:ext uri="{FF2B5EF4-FFF2-40B4-BE49-F238E27FC236}">
                  <a16:creationId xmlns:a16="http://schemas.microsoft.com/office/drawing/2014/main" id="{8BA7A790-1C44-1D73-69EC-CC21067C76D0}"/>
                </a:ext>
              </a:extLst>
            </p:cNvPr>
            <p:cNvSpPr/>
            <p:nvPr/>
          </p:nvSpPr>
          <p:spPr>
            <a:xfrm>
              <a:off x="2532324" y="3306736"/>
              <a:ext cx="2641887" cy="1415813"/>
            </a:xfrm>
            <a:prstGeom prst="roundRect">
              <a:avLst>
                <a:gd name="adj" fmla="val 16747"/>
              </a:avLst>
            </a:prstGeom>
            <a:solidFill>
              <a:schemeClr val="bg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defTabSz="914400"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prstClr val="black"/>
                  </a:solidFill>
                  <a:effectLst/>
                  <a:uLnTx/>
                  <a:uFillTx/>
                  <a:latin typeface="Arial"/>
                  <a:ea typeface="+mn-ea"/>
                  <a:cs typeface="Arial"/>
                </a:rPr>
                <a:t>توصيات 7-1-7 </a:t>
              </a:r>
              <a:br>
                <a:rPr lang="ar-001" sz="1400" b="1" i="0" u="none" strike="noStrike" cap="none" normalizeH="0" baseline="0" noProof="0" dirty="0">
                  <a:ln>
                    <a:noFill/>
                  </a:ln>
                  <a:effectLst/>
                  <a:uLnTx/>
                  <a:uFillTx/>
                  <a:latin typeface="Arial" panose="020B0604020202020204" pitchFamily="34" charset="0"/>
                  <a:ea typeface="+mn-ea"/>
                  <a:cs typeface="Arial" panose="020B0604020202020204" pitchFamily="34" charset="0"/>
                </a:rPr>
              </a:br>
              <a:r>
                <a:rPr kumimoji="0" lang="ar-001" sz="1200" i="0" u="none" strike="noStrike" cap="none" normalizeH="0" baseline="0" noProof="0" dirty="0">
                  <a:ln>
                    <a:noFill/>
                  </a:ln>
                  <a:solidFill>
                    <a:prstClr val="black"/>
                  </a:solidFill>
                  <a:effectLst/>
                  <a:uLnTx/>
                  <a:uFillTx/>
                  <a:latin typeface="Arial"/>
                  <a:ea typeface="+mn-ea"/>
                  <a:cs typeface="Arial"/>
                </a:rPr>
                <a:t>العوائق، الإجراءات التصحيحية</a:t>
              </a:r>
            </a:p>
          </p:txBody>
        </p:sp>
        <p:sp>
          <p:nvSpPr>
            <p:cNvPr id="4" name="Rounded Rectangle 3">
              <a:extLst>
                <a:ext uri="{FF2B5EF4-FFF2-40B4-BE49-F238E27FC236}">
                  <a16:creationId xmlns:a16="http://schemas.microsoft.com/office/drawing/2014/main" id="{9CABFA6D-A39B-F73D-A74D-F313E5ED9111}"/>
                </a:ext>
              </a:extLst>
            </p:cNvPr>
            <p:cNvSpPr/>
            <p:nvPr/>
          </p:nvSpPr>
          <p:spPr>
            <a:xfrm>
              <a:off x="8827871" y="3617626"/>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JEE</a:t>
              </a:r>
            </a:p>
          </p:txBody>
        </p:sp>
        <p:sp>
          <p:nvSpPr>
            <p:cNvPr id="5" name="Rounded Rectangle 4">
              <a:extLst>
                <a:ext uri="{FF2B5EF4-FFF2-40B4-BE49-F238E27FC236}">
                  <a16:creationId xmlns:a16="http://schemas.microsoft.com/office/drawing/2014/main" id="{0958DA57-9138-181B-3C43-D14BD909251E}"/>
                </a:ext>
              </a:extLst>
            </p:cNvPr>
            <p:cNvSpPr/>
            <p:nvPr/>
          </p:nvSpPr>
          <p:spPr>
            <a:xfrm>
              <a:off x="8827871" y="4012036"/>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SPAR</a:t>
              </a:r>
            </a:p>
          </p:txBody>
        </p:sp>
        <p:sp>
          <p:nvSpPr>
            <p:cNvPr id="6" name="Rounded Rectangle 5">
              <a:extLst>
                <a:ext uri="{FF2B5EF4-FFF2-40B4-BE49-F238E27FC236}">
                  <a16:creationId xmlns:a16="http://schemas.microsoft.com/office/drawing/2014/main" id="{2EFB1060-8CF5-00D4-36D9-9AF9FFF8D992}"/>
                </a:ext>
              </a:extLst>
            </p:cNvPr>
            <p:cNvSpPr/>
            <p:nvPr/>
          </p:nvSpPr>
          <p:spPr>
            <a:xfrm>
              <a:off x="8827871" y="4403771"/>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rPr>
                <a:t>IAR/AAR</a:t>
              </a:r>
            </a:p>
          </p:txBody>
        </p:sp>
        <p:sp>
          <p:nvSpPr>
            <p:cNvPr id="7" name="Rounded Rectangle 6">
              <a:extLst>
                <a:ext uri="{FF2B5EF4-FFF2-40B4-BE49-F238E27FC236}">
                  <a16:creationId xmlns:a16="http://schemas.microsoft.com/office/drawing/2014/main" id="{26988794-E182-5F3C-3E08-760B0B595219}"/>
                </a:ext>
              </a:extLst>
            </p:cNvPr>
            <p:cNvSpPr/>
            <p:nvPr/>
          </p:nvSpPr>
          <p:spPr>
            <a:xfrm>
              <a:off x="7410739" y="3617626"/>
              <a:ext cx="1340681"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المقاييس المرجعية</a:t>
              </a:r>
            </a:p>
          </p:txBody>
        </p:sp>
        <p:sp>
          <p:nvSpPr>
            <p:cNvPr id="8" name="Rounded Rectangle 7">
              <a:extLst>
                <a:ext uri="{FF2B5EF4-FFF2-40B4-BE49-F238E27FC236}">
                  <a16:creationId xmlns:a16="http://schemas.microsoft.com/office/drawing/2014/main" id="{31C4F86C-EA15-3559-29DC-F13F7F299F98}"/>
                </a:ext>
              </a:extLst>
            </p:cNvPr>
            <p:cNvSpPr/>
            <p:nvPr/>
          </p:nvSpPr>
          <p:spPr>
            <a:xfrm>
              <a:off x="7410740" y="4012036"/>
              <a:ext cx="1340680"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rPr>
                <a:t>تمرين المحاكاة</a:t>
              </a:r>
            </a:p>
          </p:txBody>
        </p:sp>
        <p:sp>
          <p:nvSpPr>
            <p:cNvPr id="9" name="Rounded Rectangle 8">
              <a:extLst>
                <a:ext uri="{FF2B5EF4-FFF2-40B4-BE49-F238E27FC236}">
                  <a16:creationId xmlns:a16="http://schemas.microsoft.com/office/drawing/2014/main" id="{F1D294BB-811E-3723-6DA4-92D664860D24}"/>
                </a:ext>
              </a:extLst>
            </p:cNvPr>
            <p:cNvSpPr/>
            <p:nvPr/>
          </p:nvSpPr>
          <p:spPr>
            <a:xfrm>
              <a:off x="7410740" y="4403771"/>
              <a:ext cx="1340680"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rPr>
                <a:t>STAR/VRAM</a:t>
              </a:r>
            </a:p>
          </p:txBody>
        </p:sp>
        <p:sp>
          <p:nvSpPr>
            <p:cNvPr id="10" name="Rounded Rectangle 9">
              <a:extLst>
                <a:ext uri="{FF2B5EF4-FFF2-40B4-BE49-F238E27FC236}">
                  <a16:creationId xmlns:a16="http://schemas.microsoft.com/office/drawing/2014/main" id="{42607F74-0E08-6F85-A129-D0863796F8EC}"/>
                </a:ext>
              </a:extLst>
            </p:cNvPr>
            <p:cNvSpPr/>
            <p:nvPr/>
          </p:nvSpPr>
          <p:spPr>
            <a:xfrm>
              <a:off x="5916175" y="3603943"/>
              <a:ext cx="1418113" cy="1118606"/>
            </a:xfrm>
            <a:prstGeom prst="roundRect">
              <a:avLst>
                <a:gd name="adj" fmla="val 14420"/>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001" sz="1400" dirty="0">
                  <a:solidFill>
                    <a:prstClr val="black"/>
                  </a:solidFill>
                  <a:latin typeface="Arial"/>
                  <a:cs typeface="Arial"/>
                </a:rPr>
                <a:t>التقييمات</a:t>
              </a:r>
              <a:r>
                <a:rPr kumimoji="0" lang="ar-001" sz="1400" b="0" i="0" u="none" strike="noStrike" cap="none" normalizeH="0" baseline="0" noProof="0" dirty="0">
                  <a:ln>
                    <a:noFill/>
                  </a:ln>
                  <a:solidFill>
                    <a:prstClr val="black"/>
                  </a:solidFill>
                  <a:effectLst/>
                  <a:uLnTx/>
                  <a:uFillTx/>
                  <a:latin typeface="Arial"/>
                  <a:cs typeface="Arial"/>
                </a:rPr>
                <a:t> والأدوات الأخرى</a:t>
              </a:r>
            </a:p>
          </p:txBody>
        </p:sp>
        <p:sp>
          <p:nvSpPr>
            <p:cNvPr id="11" name="TextBox 10">
              <a:extLst>
                <a:ext uri="{FF2B5EF4-FFF2-40B4-BE49-F238E27FC236}">
                  <a16:creationId xmlns:a16="http://schemas.microsoft.com/office/drawing/2014/main" id="{BBA93010-2286-2E76-97BC-7A99C344CE68}"/>
                </a:ext>
              </a:extLst>
            </p:cNvPr>
            <p:cNvSpPr txBox="1"/>
            <p:nvPr/>
          </p:nvSpPr>
          <p:spPr>
            <a:xfrm>
              <a:off x="5921937" y="3265487"/>
              <a:ext cx="3951359" cy="307777"/>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التوصيات</a:t>
              </a:r>
            </a:p>
          </p:txBody>
        </p:sp>
        <p:pic>
          <p:nvPicPr>
            <p:cNvPr id="12" name="Picture 6">
              <a:extLst>
                <a:ext uri="{FF2B5EF4-FFF2-40B4-BE49-F238E27FC236}">
                  <a16:creationId xmlns:a16="http://schemas.microsoft.com/office/drawing/2014/main" id="{346C5952-7B35-FB23-E216-5C82C3059FCF}"/>
                </a:ext>
              </a:extLst>
            </p:cNvPr>
            <p:cNvPicPr>
              <a:picLocks noChangeAspect="1" noChangeArrowheads="1"/>
            </p:cNvPicPr>
            <p:nvPr/>
          </p:nvPicPr>
          <p:blipFill>
            <a:blip r:embed="rId10"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398161" y="3782776"/>
              <a:ext cx="324069" cy="3240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hart, bar chart&#10;&#10;Description automatically generated">
              <a:extLst>
                <a:ext uri="{FF2B5EF4-FFF2-40B4-BE49-F238E27FC236}">
                  <a16:creationId xmlns:a16="http://schemas.microsoft.com/office/drawing/2014/main" id="{F03657E2-6551-6705-1206-A6AD84A3A72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808618" y="3924743"/>
              <a:ext cx="1768606" cy="627570"/>
            </a:xfrm>
            <a:prstGeom prst="rect">
              <a:avLst/>
            </a:prstGeom>
          </p:spPr>
        </p:pic>
      </p:grpSp>
      <p:sp>
        <p:nvSpPr>
          <p:cNvPr id="29" name="Rectangle: Rounded Corners 28">
            <a:extLst>
              <a:ext uri="{FF2B5EF4-FFF2-40B4-BE49-F238E27FC236}">
                <a16:creationId xmlns:a16="http://schemas.microsoft.com/office/drawing/2014/main" id="{54443C05-380F-C87F-941F-14AB13385E6D}"/>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32400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35" name="Oval 34">
            <a:extLst>
              <a:ext uri="{FF2B5EF4-FFF2-40B4-BE49-F238E27FC236}">
                <a16:creationId xmlns:a16="http://schemas.microsoft.com/office/drawing/2014/main" id="{13981C1C-CCC9-A431-235F-380CB736930B}"/>
              </a:ext>
            </a:extLst>
          </p:cNvPr>
          <p:cNvSpPr/>
          <p:nvPr/>
        </p:nvSpPr>
        <p:spPr>
          <a:xfrm>
            <a:off x="11006062"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142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graphicEl>
                                              <a:dgm id="{EA0E6312-D1DF-4D4D-86A6-963524CF6B21}"/>
                                            </p:graphic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graphicEl>
                                              <a:dgm id="{1336D54E-0990-4548-80F7-8E957AE3977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graphicEl>
                                              <a:dgm id="{78F16142-32F1-DC4B-BC94-8015CDCE326D}"/>
                                            </p:graphic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graphicEl>
                                              <a:dgm id="{C812B9BB-49BE-AD43-9D9C-F479D9DDCC66}"/>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graphicEl>
                                              <a:dgm id="{C9BD687E-BA67-4643-8957-9EA5AD4C0D6E}"/>
                                            </p:graphic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Graphic spid="25" grpId="0" uiExpand="1">
        <p:bldSub>
          <a:bldDgm bld="one"/>
        </p:bldSub>
      </p:bldGraphic>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46B6D-B643-20EE-C30C-A536FFF6E99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3C27042-4064-525D-D773-38BD604BC0BF}"/>
              </a:ext>
            </a:extLst>
          </p:cNvPr>
          <p:cNvSpPr>
            <a:spLocks noGrp="1"/>
          </p:cNvSpPr>
          <p:nvPr>
            <p:ph type="body" sz="half" idx="10"/>
          </p:nvPr>
        </p:nvSpPr>
        <p:spPr>
          <a:xfrm>
            <a:off x="589061" y="1972744"/>
            <a:ext cx="6693029" cy="2911331"/>
          </a:xfrm>
        </p:spPr>
        <p:txBody>
          <a:bodyPr vert="horz" lIns="91440" tIns="45720" rIns="91440" bIns="45720" rtlCol="0" anchor="t">
            <a:noAutofit/>
          </a:bodyPr>
          <a:lstStyle/>
          <a:p>
            <a:pPr marL="0" marR="0">
              <a:lnSpc>
                <a:spcPct val="115000"/>
              </a:lnSpc>
              <a:spcBef>
                <a:spcPts val="0"/>
              </a:spcBef>
              <a:spcAft>
                <a:spcPts val="800"/>
              </a:spcAft>
            </a:pPr>
            <a:r>
              <a:rPr lang="ar-SA" sz="3400" b="1" kern="100" dirty="0">
                <a:effectLst/>
                <a:latin typeface="Aptos" panose="020B0004020202020204" pitchFamily="34" charset="0"/>
                <a:ea typeface="DengXian" panose="02010600030101010101" pitchFamily="2" charset="-122"/>
                <a:cs typeface="Arial" panose="020B0604020202020204" pitchFamily="34" charset="0"/>
              </a:rPr>
              <a:t>ما أنشطة التخطيط والتمويل التي يمكن أن تتأثر بغاية 7-1-7 في البلدان التي تدعمها أو العمل الذي تقوم به؟</a:t>
            </a:r>
            <a:r>
              <a:rPr lang="en-IN" sz="3400" b="1" kern="100" dirty="0">
                <a:effectLst/>
                <a:latin typeface="Aptos" panose="020B0004020202020204" pitchFamily="34" charset="0"/>
                <a:ea typeface="DengXian" panose="02010600030101010101" pitchFamily="2" charset="-122"/>
                <a:cs typeface="Arial" panose="020B0604020202020204" pitchFamily="34" charset="0"/>
              </a:rPr>
              <a:t>  </a:t>
            </a:r>
            <a:endParaRPr lang="en-IN" sz="3400" kern="100" dirty="0">
              <a:effectLst/>
              <a:latin typeface="Aptos" panose="020B0004020202020204" pitchFamily="34" charset="0"/>
              <a:ea typeface="DengXian" panose="02010600030101010101" pitchFamily="2" charset="-122"/>
              <a:cs typeface="Arial" panose="020B0604020202020204" pitchFamily="34" charset="0"/>
            </a:endParaRPr>
          </a:p>
          <a:p>
            <a:pPr marL="0" marR="0">
              <a:lnSpc>
                <a:spcPct val="115000"/>
              </a:lnSpc>
              <a:spcBef>
                <a:spcPts val="0"/>
              </a:spcBef>
              <a:spcAft>
                <a:spcPts val="800"/>
              </a:spcAft>
            </a:pPr>
            <a:r>
              <a:rPr lang="en-IN" sz="3400" kern="100" dirty="0">
                <a:effectLst/>
                <a:latin typeface="Aptos" panose="020B0004020202020204" pitchFamily="34" charset="0"/>
                <a:ea typeface="DengXian" panose="02010600030101010101" pitchFamily="2" charset="-122"/>
                <a:cs typeface="Arial" panose="020B0604020202020204" pitchFamily="34" charset="0"/>
              </a:rPr>
              <a:t> </a:t>
            </a:r>
          </a:p>
        </p:txBody>
      </p:sp>
      <p:pic>
        <p:nvPicPr>
          <p:cNvPr id="7" name="Graphic 9">
            <a:extLst>
              <a:ext uri="{FF2B5EF4-FFF2-40B4-BE49-F238E27FC236}">
                <a16:creationId xmlns:a16="http://schemas.microsoft.com/office/drawing/2014/main" id="{46154FD4-4224-C0BB-4725-A8309313055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92421" y="2232208"/>
            <a:ext cx="928659" cy="917898"/>
          </a:xfrm>
          <a:prstGeom prst="rect">
            <a:avLst/>
          </a:prstGeom>
        </p:spPr>
      </p:pic>
      <p:sp>
        <p:nvSpPr>
          <p:cNvPr id="8" name="Title 1">
            <a:extLst>
              <a:ext uri="{FF2B5EF4-FFF2-40B4-BE49-F238E27FC236}">
                <a16:creationId xmlns:a16="http://schemas.microsoft.com/office/drawing/2014/main" id="{1F89E32F-4FD4-C605-07A5-E86E3B4B1D49}"/>
              </a:ext>
            </a:extLst>
          </p:cNvPr>
          <p:cNvSpPr txBox="1">
            <a:spLocks/>
          </p:cNvSpPr>
          <p:nvPr/>
        </p:nvSpPr>
        <p:spPr>
          <a:xfrm>
            <a:off x="8323209" y="1548808"/>
            <a:ext cx="3467083" cy="2282808"/>
          </a:xfrm>
          <a:prstGeom prst="rect">
            <a:avLst/>
          </a:prstGeom>
        </p:spPr>
        <p:txBody>
          <a:bodyPr vert="horz" lIns="91440" tIns="45720" rIns="91440" bIns="45720" rtlCol="0" anchor="b">
            <a:noAutofit/>
          </a:bodyPr>
          <a:lstStyle>
            <a:defPPr>
              <a:defRPr lang="en-US"/>
            </a:defPPr>
            <a:lvl1pPr marL="0"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001">
                <a:latin typeface="Arial"/>
                <a:cs typeface="Arial"/>
              </a:rPr>
              <a:t>مناقشة</a:t>
            </a:r>
          </a:p>
        </p:txBody>
      </p:sp>
    </p:spTree>
    <p:extLst>
      <p:ext uri="{BB962C8B-B14F-4D97-AF65-F5344CB8AC3E}">
        <p14:creationId xmlns:p14="http://schemas.microsoft.com/office/powerpoint/2010/main" val="34649661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304313"/>
            <a:ext cx="10496526" cy="1422952"/>
          </a:xfrm>
        </p:spPr>
        <p:txBody>
          <a:bodyPr/>
          <a:lstStyle/>
          <a:p>
            <a:r>
              <a:rPr lang="ar-001" sz="4800" dirty="0"/>
              <a:t>تصنيف العوائق والتخطيط على المدى الأطول</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699614"/>
            <a:ext cx="10496526" cy="931688"/>
          </a:xfrm>
        </p:spPr>
        <p:txBody>
          <a:bodyPr/>
          <a:lstStyle/>
          <a:p>
            <a:r>
              <a:rPr lang="ar-001" sz="3000"/>
              <a:t>نشاط</a:t>
            </a:r>
          </a:p>
        </p:txBody>
      </p:sp>
      <p:pic>
        <p:nvPicPr>
          <p:cNvPr id="7" name="Picture 6" descr="A light bulb in a circle&#10;&#10;AI-generated content may be incorrect.">
            <a:extLst>
              <a:ext uri="{FF2B5EF4-FFF2-40B4-BE49-F238E27FC236}">
                <a16:creationId xmlns:a16="http://schemas.microsoft.com/office/drawing/2014/main" id="{3B54820F-9E2E-E943-BC06-583EB53E1C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2290" y="2216224"/>
            <a:ext cx="866086" cy="824950"/>
          </a:xfrm>
          <a:prstGeom prst="rect">
            <a:avLst/>
          </a:prstGeom>
        </p:spPr>
      </p:pic>
    </p:spTree>
    <p:extLst>
      <p:ext uri="{BB962C8B-B14F-4D97-AF65-F5344CB8AC3E}">
        <p14:creationId xmlns:p14="http://schemas.microsoft.com/office/powerpoint/2010/main" val="8614350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4585967" y="963898"/>
            <a:ext cx="7065128" cy="486893"/>
          </a:xfrm>
        </p:spPr>
        <p:txBody>
          <a:bodyPr/>
          <a:lstStyle/>
          <a:p>
            <a:r>
              <a:rPr lang="ar-001" dirty="0">
                <a:cs typeface="Arial" panose="020B0604020202020204" pitchFamily="34" charset="0"/>
              </a:rPr>
              <a:t>مهمة مجموعتكم</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540905" y="2148765"/>
            <a:ext cx="4895940" cy="3598619"/>
          </a:xfrm>
        </p:spPr>
        <p:txBody>
          <a:bodyPr vert="horz" lIns="91440" tIns="45720" rIns="91440" bIns="45720" rtlCol="0" anchor="t">
            <a:noAutofit/>
          </a:bodyPr>
          <a:lstStyle/>
          <a:p>
            <a:pPr marL="342900" indent="-342900"/>
            <a:endParaRPr lang="en-US" sz="2800">
              <a:latin typeface="Arial"/>
              <a:cs typeface="Arial"/>
            </a:endParaRPr>
          </a:p>
          <a:p>
            <a:pPr marL="342900" indent="-342900"/>
            <a:endParaRPr lang="en-US" sz="2800">
              <a:cs typeface="Arial"/>
            </a:endParaRPr>
          </a:p>
        </p:txBody>
      </p:sp>
      <p:sp>
        <p:nvSpPr>
          <p:cNvPr id="28" name="Rectangle 27">
            <a:extLst>
              <a:ext uri="{FF2B5EF4-FFF2-40B4-BE49-F238E27FC236}">
                <a16:creationId xmlns:a16="http://schemas.microsoft.com/office/drawing/2014/main" id="{C604C87C-2BEE-AC17-F381-B7113F2C345A}"/>
              </a:ext>
            </a:extLst>
          </p:cNvPr>
          <p:cNvSpPr/>
          <p:nvPr/>
        </p:nvSpPr>
        <p:spPr>
          <a:xfrm>
            <a:off x="304419" y="1204421"/>
            <a:ext cx="4281548" cy="445054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4">
            <a:extLst>
              <a:ext uri="{FF2B5EF4-FFF2-40B4-BE49-F238E27FC236}">
                <a16:creationId xmlns:a16="http://schemas.microsoft.com/office/drawing/2014/main" id="{55891026-1B08-99D3-9865-CF57140EC2BF}"/>
              </a:ext>
            </a:extLst>
          </p:cNvPr>
          <p:cNvSpPr txBox="1">
            <a:spLocks/>
          </p:cNvSpPr>
          <p:nvPr/>
        </p:nvSpPr>
        <p:spPr>
          <a:xfrm>
            <a:off x="394364" y="1038678"/>
            <a:ext cx="4121190" cy="823912"/>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000" dirty="0">
                <a:cs typeface="Arial" panose="020B0604020202020204" pitchFamily="34" charset="0"/>
              </a:rPr>
              <a:t>التوقيت</a:t>
            </a:r>
          </a:p>
        </p:txBody>
      </p:sp>
      <p:sp>
        <p:nvSpPr>
          <p:cNvPr id="5" name="TextBox 4">
            <a:extLst>
              <a:ext uri="{FF2B5EF4-FFF2-40B4-BE49-F238E27FC236}">
                <a16:creationId xmlns:a16="http://schemas.microsoft.com/office/drawing/2014/main" id="{337E7407-EF8F-91C9-B5F5-9A3A80F7A05D}"/>
              </a:ext>
            </a:extLst>
          </p:cNvPr>
          <p:cNvSpPr txBox="1"/>
          <p:nvPr/>
        </p:nvSpPr>
        <p:spPr>
          <a:xfrm>
            <a:off x="542148" y="1963711"/>
            <a:ext cx="3806124"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SA" dirty="0">
                <a:effectLst/>
              </a:rPr>
              <a:t>3دقائق: مراجعة وثيقة "فئات عوائق 7-1-7"</a:t>
            </a:r>
            <a:endParaRPr lang="ar-001" dirty="0">
              <a:latin typeface="Arial" panose="020B0604020202020204" pitchFamily="34" charset="0"/>
              <a:ea typeface="Calibri"/>
            </a:endParaRPr>
          </a:p>
          <a:p>
            <a:endParaRPr lang="en-US" dirty="0">
              <a:latin typeface="Arial" panose="020B0604020202020204" pitchFamily="34" charset="0"/>
              <a:ea typeface="Calibri"/>
              <a:cs typeface="Arial" panose="020B0604020202020204" pitchFamily="34" charset="0"/>
            </a:endParaRPr>
          </a:p>
          <a:p>
            <a:r>
              <a:rPr lang="ar-SA" dirty="0">
                <a:latin typeface="Aptos" panose="020B0004020202020204" pitchFamily="34" charset="0"/>
                <a:ea typeface="DengXian" panose="02010600030101010101" pitchFamily="2" charset="-122"/>
                <a:cs typeface="Arial" panose="020B0604020202020204" pitchFamily="34" charset="0"/>
              </a:rPr>
              <a:t>دقيقتان: تحديد فئة العائق الموجود في السيناريو</a:t>
            </a:r>
            <a:endParaRPr lang="ar-001" dirty="0">
              <a:latin typeface="Aptos" panose="020B0004020202020204" pitchFamily="34" charset="0"/>
              <a:ea typeface="DengXian" panose="02010600030101010101" pitchFamily="2" charset="-122"/>
              <a:cs typeface="Arial" panose="020B0604020202020204" pitchFamily="34" charset="0"/>
            </a:endParaRPr>
          </a:p>
          <a:p>
            <a:endParaRPr lang="en-US" dirty="0">
              <a:latin typeface="Arial" panose="020B0604020202020204" pitchFamily="34" charset="0"/>
              <a:ea typeface="Calibri"/>
              <a:cs typeface="Arial" panose="020B0604020202020204" pitchFamily="34" charset="0"/>
            </a:endParaRPr>
          </a:p>
          <a:p>
            <a:r>
              <a:rPr lang="ar-SA" dirty="0">
                <a:effectLst/>
              </a:rPr>
              <a:t>15دقيقة: اشرح خطة عملك طويلة الأمد بالتفصيل </a:t>
            </a:r>
            <a:endParaRPr lang="ar-001" dirty="0">
              <a:latin typeface="Arial" panose="020B0604020202020204" pitchFamily="34" charset="0"/>
              <a:ea typeface="Calibri"/>
              <a:cs typeface="Arial" panose="020B0604020202020204" pitchFamily="34" charset="0"/>
            </a:endParaRPr>
          </a:p>
          <a:p>
            <a:endParaRPr lang="en-US" dirty="0">
              <a:latin typeface="Arial" panose="020B0604020202020204" pitchFamily="34" charset="0"/>
              <a:ea typeface="Calibri"/>
              <a:cs typeface="Arial" panose="020B0604020202020204" pitchFamily="34" charset="0"/>
            </a:endParaRPr>
          </a:p>
          <a:p>
            <a:r>
              <a:rPr lang="ar-SA" dirty="0">
                <a:latin typeface="Aptos" panose="020B0004020202020204" pitchFamily="34" charset="0"/>
                <a:ea typeface="DengXian" panose="02010600030101010101" pitchFamily="2" charset="-122"/>
                <a:cs typeface="Arial" panose="020B0604020202020204" pitchFamily="34" charset="0"/>
              </a:rPr>
              <a:t>دقيقتان تقريبًا لكل مجموعة: الإبلاغ بنتائج الخطة في الجلسة العامة </a:t>
            </a:r>
            <a:endParaRPr lang="ar-001" dirty="0">
              <a:latin typeface="Aptos" panose="020B0004020202020204" pitchFamily="34" charset="0"/>
              <a:ea typeface="DengXian" panose="02010600030101010101" pitchFamily="2" charset="-122"/>
              <a:cs typeface="Arial" panose="020B0604020202020204" pitchFamily="34" charset="0"/>
            </a:endParaRPr>
          </a:p>
        </p:txBody>
      </p:sp>
      <p:sp>
        <p:nvSpPr>
          <p:cNvPr id="7" name="Content Placeholder 3">
            <a:extLst>
              <a:ext uri="{FF2B5EF4-FFF2-40B4-BE49-F238E27FC236}">
                <a16:creationId xmlns:a16="http://schemas.microsoft.com/office/drawing/2014/main" id="{D166EC97-C947-F9C2-B96A-9E89A6F29D1D}"/>
              </a:ext>
            </a:extLst>
          </p:cNvPr>
          <p:cNvSpPr txBox="1">
            <a:spLocks/>
          </p:cNvSpPr>
          <p:nvPr/>
        </p:nvSpPr>
        <p:spPr>
          <a:xfrm>
            <a:off x="4675913" y="1646270"/>
            <a:ext cx="6975182" cy="4274027"/>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pPr>
            <a:r>
              <a:rPr lang="ar-001" dirty="0">
                <a:cs typeface="Arial" panose="020B0604020202020204" pitchFamily="34" charset="0"/>
              </a:rPr>
              <a:t>قراءة التعليمات والسيناريو الخاص بمجموعتك</a:t>
            </a:r>
          </a:p>
          <a:p>
            <a:pPr marL="342900" indent="-342900">
              <a:lnSpc>
                <a:spcPct val="100000"/>
              </a:lnSpc>
            </a:pPr>
            <a:r>
              <a:rPr lang="ar-SA" dirty="0">
                <a:effectLst/>
                <a:latin typeface="Aptos" panose="020B0004020202020204" pitchFamily="34" charset="0"/>
                <a:ea typeface="DengXian" panose="02010600030101010101" pitchFamily="2" charset="-122"/>
                <a:cs typeface="Arial" panose="020B0604020202020204" pitchFamily="34" charset="0"/>
              </a:rPr>
              <a:t>مراجعة توجيهات فئات عوائق 7-1-7</a:t>
            </a:r>
            <a:r>
              <a:rPr lang="en-IN" dirty="0">
                <a:effectLst/>
                <a:latin typeface="Aptos" panose="020B0004020202020204" pitchFamily="34" charset="0"/>
                <a:ea typeface="DengXian" panose="02010600030101010101" pitchFamily="2" charset="-122"/>
                <a:cs typeface="Arial" panose="020B0604020202020204" pitchFamily="34" charset="0"/>
              </a:rPr>
              <a:t> </a:t>
            </a:r>
            <a:endParaRPr lang="ar-001" dirty="0">
              <a:cs typeface="Arial" panose="020B0604020202020204" pitchFamily="34" charset="0"/>
            </a:endParaRPr>
          </a:p>
          <a:p>
            <a:pPr marL="342900" indent="-342900">
              <a:lnSpc>
                <a:spcPct val="100000"/>
              </a:lnSpc>
            </a:pPr>
            <a:r>
              <a:rPr lang="ar-001" dirty="0">
                <a:cs typeface="Arial" panose="020B0604020202020204" pitchFamily="34" charset="0"/>
              </a:rPr>
              <a:t>أولاً، حدد موضوع وفئة العوائق التي تصف السيناريو على أفضل وجه</a:t>
            </a:r>
          </a:p>
          <a:p>
            <a:pPr marL="342900" indent="-342900">
              <a:lnSpc>
                <a:spcPct val="100000"/>
              </a:lnSpc>
            </a:pPr>
            <a:r>
              <a:rPr lang="ar-001" dirty="0">
                <a:cs typeface="Arial" panose="020B0604020202020204" pitchFamily="34" charset="0"/>
              </a:rPr>
              <a:t>ثم، على لوحة العرض الخاصة بك:</a:t>
            </a:r>
          </a:p>
          <a:p>
            <a:pPr marL="742950" marR="283210" lvl="1" indent="-285750">
              <a:lnSpc>
                <a:spcPct val="100000"/>
              </a:lnSpc>
              <a:spcBef>
                <a:spcPts val="0"/>
              </a:spcBef>
              <a:buFont typeface="Courier New" panose="02070309020205020404" pitchFamily="49" charset="0"/>
              <a:buChar char="o"/>
            </a:pPr>
            <a:r>
              <a:rPr lang="ar-001" dirty="0">
                <a:effectLst/>
                <a:ea typeface="PublicSans-Thin"/>
                <a:cs typeface="Arial" panose="020B0604020202020204" pitchFamily="34" charset="0"/>
              </a:rPr>
              <a:t>حدد الإجراءات طويلة الأمد لمعالجة العائق</a:t>
            </a:r>
          </a:p>
          <a:p>
            <a:pPr marL="742950" marR="283210" lvl="1" indent="-285750">
              <a:lnSpc>
                <a:spcPct val="100000"/>
              </a:lnSpc>
              <a:spcBef>
                <a:spcPts val="0"/>
              </a:spcBef>
              <a:buFont typeface="Courier New" panose="02070309020205020404" pitchFamily="49" charset="0"/>
              <a:buChar char="o"/>
            </a:pPr>
            <a:r>
              <a:rPr lang="ar-001" dirty="0">
                <a:effectLst/>
                <a:ea typeface="PublicSans-Thin"/>
                <a:cs typeface="Arial" panose="020B0604020202020204" pitchFamily="34" charset="0"/>
              </a:rPr>
              <a:t>تبادل الأفكار حول خطة لإدراجها في التخطيط الوطني و/أو فرص التمويل.</a:t>
            </a:r>
          </a:p>
          <a:p>
            <a:pPr marL="742950" marR="283210" lvl="1" indent="-285750">
              <a:lnSpc>
                <a:spcPct val="100000"/>
              </a:lnSpc>
              <a:spcBef>
                <a:spcPts val="0"/>
              </a:spcBef>
              <a:buFont typeface="Courier New" panose="02070309020205020404" pitchFamily="49" charset="0"/>
              <a:buChar char="o"/>
            </a:pPr>
            <a:r>
              <a:rPr lang="ar-001" dirty="0">
                <a:effectLst/>
                <a:ea typeface="PublicSans-Thin"/>
                <a:cs typeface="Arial" panose="020B0604020202020204" pitchFamily="34" charset="0"/>
              </a:rPr>
              <a:t>تبادل الأفكار حول خطة للمناصرة، حسب الحاجة</a:t>
            </a:r>
          </a:p>
          <a:p>
            <a:pPr marL="342900" indent="-342900">
              <a:lnSpc>
                <a:spcPct val="100000"/>
              </a:lnSpc>
            </a:pPr>
            <a:endParaRPr lang="en-US" sz="2400" dirty="0">
              <a:cs typeface="Arial" panose="020B0604020202020204" pitchFamily="34" charset="0"/>
            </a:endParaRPr>
          </a:p>
        </p:txBody>
      </p:sp>
    </p:spTree>
    <p:extLst>
      <p:ext uri="{BB962C8B-B14F-4D97-AF65-F5344CB8AC3E}">
        <p14:creationId xmlns:p14="http://schemas.microsoft.com/office/powerpoint/2010/main" val="3805556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08E01-FECE-1712-E860-35BF3A1807DB}"/>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44E64919-06D3-7075-5856-E86E29D9D5F2}"/>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2C2806BB-7127-0628-FEF1-2274F85C7DB2}"/>
              </a:ext>
            </a:extLst>
          </p:cNvPr>
          <p:cNvSpPr>
            <a:spLocks noGrp="1"/>
          </p:cNvSpPr>
          <p:nvPr>
            <p:ph type="title"/>
          </p:nvPr>
        </p:nvSpPr>
        <p:spPr>
          <a:xfrm>
            <a:off x="255103" y="241442"/>
            <a:ext cx="11775532" cy="1087808"/>
          </a:xfrm>
        </p:spPr>
        <p:txBody>
          <a:bodyPr/>
          <a:lstStyle/>
          <a:p>
            <a:r>
              <a:rPr lang="ar-001" dirty="0"/>
              <a:t>نشاط تمهيدي</a:t>
            </a:r>
          </a:p>
        </p:txBody>
      </p:sp>
      <p:sp>
        <p:nvSpPr>
          <p:cNvPr id="5" name="Content Placeholder 2">
            <a:extLst>
              <a:ext uri="{FF2B5EF4-FFF2-40B4-BE49-F238E27FC236}">
                <a16:creationId xmlns:a16="http://schemas.microsoft.com/office/drawing/2014/main" id="{A64B332B-C979-2664-CC2D-283B835207B4}"/>
              </a:ext>
            </a:extLst>
          </p:cNvPr>
          <p:cNvSpPr>
            <a:spLocks noGrp="1"/>
          </p:cNvSpPr>
          <p:nvPr>
            <p:ph idx="1"/>
          </p:nvPr>
        </p:nvSpPr>
        <p:spPr>
          <a:xfrm>
            <a:off x="838200" y="1452934"/>
            <a:ext cx="10515600" cy="4947866"/>
          </a:xfrm>
        </p:spPr>
        <p:txBody>
          <a:bodyPr vert="horz" lIns="91440" tIns="45720" rIns="91440" bIns="45720" rtlCol="0" anchor="t">
            <a:noAutofit/>
          </a:bodyPr>
          <a:lstStyle/>
          <a:p>
            <a:pPr marL="0" indent="0">
              <a:lnSpc>
                <a:spcPct val="114000"/>
              </a:lnSpc>
              <a:buNone/>
            </a:pPr>
            <a:r>
              <a:rPr lang="ar-001" sz="3200" b="1">
                <a:solidFill>
                  <a:schemeClr val="tx2"/>
                </a:solidFill>
                <a:latin typeface="Arial"/>
                <a:cs typeface="Arial"/>
              </a:rPr>
              <a:t>قف إذا كنت قد فعلت ذلك من قبل...</a:t>
            </a:r>
          </a:p>
          <a:p>
            <a:pPr>
              <a:lnSpc>
                <a:spcPct val="114000"/>
              </a:lnSpc>
            </a:pPr>
            <a:r>
              <a:rPr lang="ar-001" sz="3200">
                <a:latin typeface="Arial"/>
                <a:cs typeface="Arial"/>
              </a:rPr>
              <a:t>رسمت شاربًا على صورة في صحيفة أو ملصق</a:t>
            </a:r>
          </a:p>
          <a:p>
            <a:pPr lvl="1">
              <a:lnSpc>
                <a:spcPct val="114000"/>
              </a:lnSpc>
            </a:pPr>
            <a:r>
              <a:rPr lang="ar-001" sz="3200">
                <a:latin typeface="Arial"/>
                <a:cs typeface="Arial"/>
              </a:rPr>
              <a:t>حصلت على قصة شعر سيئة للغاية</a:t>
            </a:r>
          </a:p>
          <a:p>
            <a:pPr lvl="2">
              <a:lnSpc>
                <a:spcPct val="113999"/>
              </a:lnSpc>
            </a:pPr>
            <a:r>
              <a:rPr lang="ar-001" sz="3200">
                <a:latin typeface="Arial"/>
                <a:cs typeface="Arial"/>
              </a:rPr>
              <a:t>قصصت شعر أحد بطريقة سيئة للغاية</a:t>
            </a:r>
          </a:p>
          <a:p>
            <a:pPr lvl="4">
              <a:lnSpc>
                <a:spcPct val="113999"/>
              </a:lnSpc>
            </a:pPr>
            <a:r>
              <a:rPr lang="ar-001" sz="3200">
                <a:latin typeface="Arial"/>
                <a:cs typeface="Arial"/>
              </a:rPr>
              <a:t>كذبت بشأن سنك</a:t>
            </a:r>
          </a:p>
          <a:p>
            <a:pPr lvl="5">
              <a:lnSpc>
                <a:spcPct val="113999"/>
              </a:lnSpc>
              <a:buClr>
                <a:schemeClr val="accent1"/>
              </a:buClr>
            </a:pPr>
            <a:r>
              <a:rPr lang="ar-001" sz="3200">
                <a:latin typeface="Arial"/>
                <a:cs typeface="Arial"/>
              </a:rPr>
              <a:t>ركبت الحافلة أو القطار الخطأ</a:t>
            </a:r>
          </a:p>
          <a:p>
            <a:pPr lvl="6">
              <a:lnSpc>
                <a:spcPct val="113999"/>
              </a:lnSpc>
              <a:buClr>
                <a:schemeClr val="accent1"/>
              </a:buClr>
            </a:pPr>
            <a:r>
              <a:rPr lang="ar-001" sz="3200">
                <a:latin typeface="Arial"/>
                <a:cs typeface="Arial"/>
              </a:rPr>
              <a:t>قابلت أحد المشاهير</a:t>
            </a:r>
          </a:p>
        </p:txBody>
      </p:sp>
    </p:spTree>
    <p:extLst>
      <p:ext uri="{BB962C8B-B14F-4D97-AF65-F5344CB8AC3E}">
        <p14:creationId xmlns:p14="http://schemas.microsoft.com/office/powerpoint/2010/main" val="901627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a:xfrm>
            <a:off x="844719" y="365126"/>
            <a:ext cx="10515600" cy="1087808"/>
          </a:xfrm>
        </p:spPr>
        <p:txBody>
          <a:bodyPr/>
          <a:lstStyle/>
          <a:p>
            <a:r>
              <a:rPr lang="ar-001" dirty="0">
                <a:latin typeface="Arial"/>
                <a:cs typeface="Arial"/>
              </a:rPr>
              <a:t>السيناريو رقم 1</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41342"/>
            <a:ext cx="10522120" cy="2580894"/>
          </a:xfrm>
        </p:spPr>
        <p:txBody>
          <a:bodyPr vert="horz" lIns="91440" tIns="45720" rIns="91440" bIns="45720" rtlCol="0" anchor="t">
            <a:noAutofit/>
          </a:bodyPr>
          <a:lstStyle/>
          <a:p>
            <a:pPr marL="0" indent="0">
              <a:lnSpc>
                <a:spcPct val="100000"/>
              </a:lnSpc>
              <a:buNone/>
            </a:pPr>
            <a:r>
              <a:rPr lang="ar-SA" sz="3000" dirty="0">
                <a:effectLst/>
                <a:latin typeface="Aptos" panose="020B0004020202020204" pitchFamily="34" charset="0"/>
                <a:ea typeface="DengXian" panose="02010600030101010101" pitchFamily="2" charset="-122"/>
              </a:rPr>
              <a:t>أجرت </a:t>
            </a:r>
            <a:r>
              <a:rPr lang="ar-SA" sz="3000" dirty="0" err="1">
                <a:effectLst/>
                <a:latin typeface="Aptos" panose="020B0004020202020204" pitchFamily="34" charset="0"/>
                <a:ea typeface="DengXian" panose="02010600030101010101" pitchFamily="2" charset="-122"/>
              </a:rPr>
              <a:t>أركتوريا</a:t>
            </a:r>
            <a:r>
              <a:rPr lang="ar-SA" sz="3000" dirty="0">
                <a:effectLst/>
                <a:latin typeface="Aptos" panose="020B0004020202020204" pitchFamily="34" charset="0"/>
                <a:ea typeface="DengXian" panose="02010600030101010101" pitchFamily="2" charset="-122"/>
              </a:rPr>
              <a:t> مراجعة </a:t>
            </a:r>
            <a:r>
              <a:rPr lang="ar-SA" sz="3000" dirty="0" err="1">
                <a:effectLst/>
                <a:latin typeface="Aptos" panose="020B0004020202020204" pitchFamily="34" charset="0"/>
                <a:ea typeface="DengXian" panose="02010600030101010101" pitchFamily="2" charset="-122"/>
              </a:rPr>
              <a:t>استعادية</a:t>
            </a:r>
            <a:r>
              <a:rPr lang="ar-SA" sz="3000" dirty="0">
                <a:effectLst/>
                <a:latin typeface="Aptos" panose="020B0004020202020204" pitchFamily="34" charset="0"/>
                <a:ea typeface="DengXian" panose="02010600030101010101" pitchFamily="2" charset="-122"/>
              </a:rPr>
              <a:t> لـ</a:t>
            </a:r>
            <a:r>
              <a:rPr lang="en-IN" sz="3000" dirty="0">
                <a:effectLst/>
                <a:latin typeface="Aptos" panose="020B0004020202020204" pitchFamily="34" charset="0"/>
                <a:ea typeface="DengXian" panose="02010600030101010101" pitchFamily="2" charset="-122"/>
              </a:rPr>
              <a:t> 13 </a:t>
            </a:r>
            <a:r>
              <a:rPr lang="ar-SA" sz="3000" dirty="0">
                <a:effectLst/>
                <a:latin typeface="Aptos" panose="020B0004020202020204" pitchFamily="34" charset="0"/>
                <a:ea typeface="DengXian" panose="02010600030101010101" pitchFamily="2" charset="-122"/>
              </a:rPr>
              <a:t>حالة تفشٍ. وفي كل حالات التفشي، اكتشفوا أن الأطباء في أكثر مناطق البلاد</a:t>
            </a:r>
            <a:r>
              <a:rPr lang="ar-SA" sz="3000" dirty="0">
                <a:effectLst/>
                <a:ea typeface="DengXian" panose="02010600030101010101" pitchFamily="2" charset="-122"/>
              </a:rPr>
              <a:t> </a:t>
            </a:r>
            <a:r>
              <a:rPr lang="ar-SA" sz="3000" dirty="0">
                <a:effectLst/>
                <a:latin typeface="Aptos" panose="020B0004020202020204" pitchFamily="34" charset="0"/>
                <a:ea typeface="DengXian" panose="02010600030101010101" pitchFamily="2" charset="-122"/>
              </a:rPr>
              <a:t>ريفية كانوا نادرًا ما يجرون فحوصات التهاب الكبد الوبائي أ. وفي معظم الحالات،</a:t>
            </a:r>
            <a:r>
              <a:rPr lang="ar-SA" sz="3000" dirty="0">
                <a:effectLst/>
                <a:ea typeface="DengXian" panose="02010600030101010101" pitchFamily="2" charset="-122"/>
              </a:rPr>
              <a:t> </a:t>
            </a:r>
            <a:r>
              <a:rPr lang="ar-SA" sz="3000" dirty="0">
                <a:effectLst/>
                <a:latin typeface="Aptos" panose="020B0004020202020204" pitchFamily="34" charset="0"/>
                <a:ea typeface="DengXian" panose="02010600030101010101" pitchFamily="2" charset="-122"/>
              </a:rPr>
              <a:t>كان مقدمو الرعاية الصحية يصفون خطة علاج تتوافق مع فيروس الروتا، وهو مرض شائع</a:t>
            </a:r>
            <a:r>
              <a:rPr lang="ar-SA" sz="3000" dirty="0">
                <a:effectLst/>
                <a:ea typeface="DengXian" panose="02010600030101010101" pitchFamily="2" charset="-122"/>
              </a:rPr>
              <a:t> </a:t>
            </a:r>
            <a:r>
              <a:rPr lang="ar-SA" sz="3000" dirty="0">
                <a:effectLst/>
                <a:latin typeface="Aptos" panose="020B0004020202020204" pitchFamily="34" charset="0"/>
                <a:ea typeface="DengXian" panose="02010600030101010101" pitchFamily="2" charset="-122"/>
              </a:rPr>
              <a:t>جدًا في المناطق الريفية من </a:t>
            </a:r>
            <a:r>
              <a:rPr lang="ar-SA" sz="3000" dirty="0" err="1">
                <a:effectLst/>
                <a:latin typeface="Aptos" panose="020B0004020202020204" pitchFamily="34" charset="0"/>
                <a:ea typeface="DengXian" panose="02010600030101010101" pitchFamily="2" charset="-122"/>
              </a:rPr>
              <a:t>أركتوريا</a:t>
            </a:r>
            <a:r>
              <a:rPr lang="en-IN" sz="3000" dirty="0">
                <a:effectLst/>
                <a:latin typeface="Aptos" panose="020B0004020202020204" pitchFamily="34" charset="0"/>
                <a:ea typeface="DengXian" panose="02010600030101010101" pitchFamily="2" charset="-122"/>
              </a:rPr>
              <a:t>.</a:t>
            </a:r>
            <a:endParaRPr lang="en-US" sz="3000" dirty="0">
              <a:latin typeface="Arial"/>
            </a:endParaRPr>
          </a:p>
          <a:p>
            <a:pPr marL="0" indent="0">
              <a:lnSpc>
                <a:spcPct val="100000"/>
              </a:lnSpc>
              <a:buNone/>
            </a:pPr>
            <a:endParaRPr lang="en-US" sz="3000" dirty="0">
              <a:latin typeface="Arial"/>
            </a:endParaRPr>
          </a:p>
        </p:txBody>
      </p:sp>
    </p:spTree>
    <p:extLst>
      <p:ext uri="{BB962C8B-B14F-4D97-AF65-F5344CB8AC3E}">
        <p14:creationId xmlns:p14="http://schemas.microsoft.com/office/powerpoint/2010/main" val="35450794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a:xfrm>
            <a:off x="838200" y="365126"/>
            <a:ext cx="10515600" cy="1087808"/>
          </a:xfrm>
        </p:spPr>
        <p:txBody>
          <a:bodyPr/>
          <a:lstStyle/>
          <a:p>
            <a:r>
              <a:rPr lang="ar-001" dirty="0">
                <a:latin typeface="Arial"/>
                <a:cs typeface="Arial"/>
              </a:rPr>
              <a:t>السيناريو رقم 2</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43225" y="1754568"/>
            <a:ext cx="10510575" cy="3354441"/>
          </a:xfrm>
        </p:spPr>
        <p:txBody>
          <a:bodyPr vert="horz" lIns="91440" tIns="45720" rIns="91440" bIns="45720" rtlCol="0" anchor="t">
            <a:noAutofit/>
          </a:bodyPr>
          <a:lstStyle/>
          <a:p>
            <a:pPr marL="0" marR="0" indent="0" algn="r" rtl="1">
              <a:lnSpc>
                <a:spcPct val="115000"/>
              </a:lnSpc>
              <a:spcBef>
                <a:spcPts val="0"/>
              </a:spcBef>
              <a:spcAft>
                <a:spcPts val="800"/>
              </a:spcAft>
              <a:buNone/>
            </a:pPr>
            <a:r>
              <a:rPr lang="ar-SA" sz="3000" kern="100" dirty="0">
                <a:effectLst/>
                <a:latin typeface="Aptos" panose="020B0004020202020204" pitchFamily="34" charset="0"/>
                <a:ea typeface="DengXian" panose="02010600030101010101" pitchFamily="2" charset="-122"/>
                <a:cs typeface="Arial" panose="020B0604020202020204" pitchFamily="34" charset="0"/>
              </a:rPr>
              <a:t>شهدت </a:t>
            </a:r>
            <a:r>
              <a:rPr lang="ar-SA" sz="3000" kern="100" dirty="0" err="1">
                <a:effectLst/>
                <a:latin typeface="Aptos" panose="020B0004020202020204" pitchFamily="34" charset="0"/>
                <a:ea typeface="DengXian" panose="02010600030101010101" pitchFamily="2" charset="-122"/>
                <a:cs typeface="Arial" panose="020B0604020202020204" pitchFamily="34" charset="0"/>
              </a:rPr>
              <a:t>ألفاريا</a:t>
            </a:r>
            <a:r>
              <a:rPr lang="ar-SA" sz="3000" kern="100" dirty="0">
                <a:effectLst/>
                <a:latin typeface="Aptos" panose="020B0004020202020204" pitchFamily="34" charset="0"/>
                <a:ea typeface="DengXian" panose="02010600030101010101" pitchFamily="2" charset="-122"/>
                <a:cs typeface="Arial" panose="020B0604020202020204" pitchFamily="34" charset="0"/>
              </a:rPr>
              <a:t> مؤخرًا تفشيًا واسع النطاق للحصبة في ثماني ولايات. ودفعهم تفشي المرض إلى تحليل بياناتهم. أدت انقطاعات التيار الكهربائي المطولة إلى شلل أنظمة جمع البيانات والإبلاغ، مما أدى إلى تعطيل تدفق المعلومات الصحية الحيوية. في غياب الكهرباء، تم نقل بيانات مراقبة الأمراض عبر مسؤولي نقل غير رسميين استخدموا أنظمة النقل العام التي كانت تعمل في المناطق الريفية بضع مرات فقط في الأسبوع</a:t>
            </a:r>
            <a:r>
              <a:rPr lang="en-IN" sz="3000" kern="100" dirty="0">
                <a:effectLst/>
                <a:latin typeface="Aptos" panose="020B0004020202020204" pitchFamily="34" charset="0"/>
                <a:ea typeface="DengXian" panose="02010600030101010101" pitchFamily="2" charset="-122"/>
                <a:cs typeface="Arial" panose="020B0604020202020204" pitchFamily="34" charset="0"/>
              </a:rPr>
              <a:t>.</a:t>
            </a:r>
          </a:p>
          <a:p>
            <a:pPr marL="0" indent="0">
              <a:buNone/>
            </a:pPr>
            <a:endParaRPr lang="en-US" sz="3000" dirty="0">
              <a:latin typeface="Arial"/>
              <a:cs typeface="Arial"/>
            </a:endParaRPr>
          </a:p>
        </p:txBody>
      </p:sp>
    </p:spTree>
    <p:extLst>
      <p:ext uri="{BB962C8B-B14F-4D97-AF65-F5344CB8AC3E}">
        <p14:creationId xmlns:p14="http://schemas.microsoft.com/office/powerpoint/2010/main" val="24024100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ar-001" dirty="0">
                <a:latin typeface="Arial"/>
                <a:cs typeface="Arial"/>
              </a:rPr>
              <a:t>السيناريو رقم 3</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737250"/>
            <a:ext cx="10516347" cy="3383304"/>
          </a:xfrm>
        </p:spPr>
        <p:txBody>
          <a:bodyPr vert="horz" lIns="91440" tIns="45720" rIns="91440" bIns="45720" rtlCol="0" anchor="t">
            <a:noAutofit/>
          </a:bodyPr>
          <a:lstStyle/>
          <a:p>
            <a:pPr marL="0" indent="0">
              <a:buNone/>
            </a:pPr>
            <a:r>
              <a:rPr lang="ar-SA" sz="3200" dirty="0">
                <a:effectLst/>
                <a:latin typeface="Aptos" panose="020B0004020202020204" pitchFamily="34" charset="0"/>
                <a:ea typeface="DengXian" panose="02010600030101010101" pitchFamily="2" charset="-122"/>
                <a:cs typeface="Arial" panose="020B0604020202020204" pitchFamily="34" charset="0"/>
              </a:rPr>
              <a:t>طبقت </a:t>
            </a:r>
            <a:r>
              <a:rPr lang="ar-SA" sz="3200" dirty="0" err="1">
                <a:effectLst/>
                <a:latin typeface="Aptos" panose="020B0004020202020204" pitchFamily="34" charset="0"/>
                <a:ea typeface="DengXian" panose="02010600030101010101" pitchFamily="2" charset="-122"/>
                <a:cs typeface="Arial" panose="020B0604020202020204" pitchFamily="34" charset="0"/>
              </a:rPr>
              <a:t>سيلفاريا</a:t>
            </a:r>
            <a:r>
              <a:rPr lang="ar-SA" sz="3200" dirty="0">
                <a:effectLst/>
                <a:latin typeface="Aptos" panose="020B0004020202020204" pitchFamily="34" charset="0"/>
                <a:ea typeface="DengXian" panose="02010600030101010101" pitchFamily="2" charset="-122"/>
                <a:cs typeface="Arial" panose="020B0604020202020204" pitchFamily="34" charset="0"/>
              </a:rPr>
              <a:t> غاية 7-1-7 لمدة عامين تقريبًا، وقامت بجمع البيانات في الوقت الفعلي خلال ستة عشر حالة تفشي للأمراض</a:t>
            </a:r>
            <a:r>
              <a:rPr lang="en-IN" sz="3200" dirty="0">
                <a:effectLst/>
                <a:latin typeface="Aptos" panose="020B0004020202020204" pitchFamily="34" charset="0"/>
                <a:ea typeface="DengXian" panose="02010600030101010101" pitchFamily="2" charset="-122"/>
                <a:cs typeface="Arial" panose="020B0604020202020204" pitchFamily="34" charset="0"/>
              </a:rPr>
              <a:t>. </a:t>
            </a:r>
            <a:r>
              <a:rPr lang="ar-SA" sz="3200" dirty="0">
                <a:effectLst/>
                <a:latin typeface="Aptos" panose="020B0004020202020204" pitchFamily="34" charset="0"/>
                <a:ea typeface="DengXian" panose="02010600030101010101" pitchFamily="2" charset="-122"/>
                <a:cs typeface="Arial" panose="020B0604020202020204" pitchFamily="34" charset="0"/>
              </a:rPr>
              <a:t>تشهد </a:t>
            </a:r>
            <a:r>
              <a:rPr lang="ar-SA" sz="3200" dirty="0" err="1">
                <a:effectLst/>
                <a:latin typeface="Aptos" panose="020B0004020202020204" pitchFamily="34" charset="0"/>
                <a:ea typeface="DengXian" panose="02010600030101010101" pitchFamily="2" charset="-122"/>
                <a:cs typeface="Arial" panose="020B0604020202020204" pitchFamily="34" charset="0"/>
              </a:rPr>
              <a:t>سيلفاريا</a:t>
            </a:r>
            <a:r>
              <a:rPr lang="ar-SA" sz="3200" dirty="0">
                <a:effectLst/>
                <a:latin typeface="Aptos" panose="020B0004020202020204" pitchFamily="34" charset="0"/>
                <a:ea typeface="DengXian" panose="02010600030101010101" pitchFamily="2" charset="-122"/>
                <a:cs typeface="Arial" panose="020B0604020202020204" pitchFamily="34" charset="0"/>
              </a:rPr>
              <a:t> صراعًا على طول حدودها مع </a:t>
            </a:r>
            <a:r>
              <a:rPr lang="ar-SA" sz="3200" dirty="0" err="1">
                <a:effectLst/>
                <a:latin typeface="Aptos" panose="020B0004020202020204" pitchFamily="34" charset="0"/>
                <a:ea typeface="DengXian" panose="02010600030101010101" pitchFamily="2" charset="-122"/>
                <a:cs typeface="Arial" panose="020B0604020202020204" pitchFamily="34" charset="0"/>
              </a:rPr>
              <a:t>فالدوريا</a:t>
            </a:r>
            <a:r>
              <a:rPr lang="ar-SA" sz="3200" dirty="0">
                <a:effectLst/>
                <a:latin typeface="Aptos" panose="020B0004020202020204" pitchFamily="34" charset="0"/>
                <a:ea typeface="DengXian" panose="02010600030101010101" pitchFamily="2" charset="-122"/>
                <a:cs typeface="Arial" panose="020B0604020202020204" pitchFamily="34" charset="0"/>
              </a:rPr>
              <a:t>. أدى الصراع المستمر إلى جعل العديد من المناطق خارج نطاق وصول العاملين في مجال الصحة العامة. ودون الوصول الآمن إلى مناطق الصراع، تبقى المعلومات الصحية الحيوية غير مُبلغ عنها، مما يجعل السلطات غير مدركة لظهور حالات تفشي الأمراض وغير قادرة على توزيع الموارد بشكل فعال</a:t>
            </a:r>
            <a:r>
              <a:rPr lang="en-IN" sz="3200" dirty="0">
                <a:effectLst/>
                <a:latin typeface="Aptos" panose="020B0004020202020204" pitchFamily="34" charset="0"/>
                <a:ea typeface="DengXian" panose="02010600030101010101" pitchFamily="2" charset="-122"/>
                <a:cs typeface="Arial" panose="020B0604020202020204" pitchFamily="34" charset="0"/>
              </a:rPr>
              <a:t>.</a:t>
            </a:r>
            <a:endParaRPr lang="en-US" sz="4400" dirty="0">
              <a:latin typeface="Arial"/>
              <a:cs typeface="Arial"/>
            </a:endParaRPr>
          </a:p>
        </p:txBody>
      </p:sp>
    </p:spTree>
    <p:extLst>
      <p:ext uri="{BB962C8B-B14F-4D97-AF65-F5344CB8AC3E}">
        <p14:creationId xmlns:p14="http://schemas.microsoft.com/office/powerpoint/2010/main" val="8989778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ar-001" dirty="0">
                <a:latin typeface="Arial"/>
                <a:cs typeface="Arial"/>
              </a:rPr>
              <a:t>السيناريو رقم 4</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302977"/>
            <a:ext cx="10516347" cy="2251850"/>
          </a:xfrm>
        </p:spPr>
        <p:txBody>
          <a:bodyPr vert="horz" lIns="91440" tIns="45720" rIns="91440" bIns="45720" rtlCol="0" anchor="t">
            <a:noAutofit/>
          </a:bodyPr>
          <a:lstStyle/>
          <a:p>
            <a:pPr marL="0" marR="0" indent="0" algn="r" rtl="1">
              <a:lnSpc>
                <a:spcPct val="115000"/>
              </a:lnSpc>
              <a:spcBef>
                <a:spcPts val="0"/>
              </a:spcBef>
              <a:spcAft>
                <a:spcPts val="800"/>
              </a:spcAft>
              <a:buNone/>
            </a:pPr>
            <a:r>
              <a:rPr lang="ar-SA" sz="3000" dirty="0">
                <a:effectLst/>
                <a:latin typeface="Aptos" panose="020B0004020202020204" pitchFamily="34" charset="0"/>
                <a:ea typeface="DengXian" panose="02010600030101010101" pitchFamily="2" charset="-122"/>
                <a:cs typeface="Arial" panose="020B0604020202020204" pitchFamily="34" charset="0"/>
              </a:rPr>
              <a:t>حللت </a:t>
            </a:r>
            <a:r>
              <a:rPr lang="ar-SA" sz="3000" dirty="0" err="1">
                <a:effectLst/>
                <a:latin typeface="Aptos" panose="020B0004020202020204" pitchFamily="34" charset="0"/>
                <a:ea typeface="DengXian" panose="02010600030101010101" pitchFamily="2" charset="-122"/>
                <a:cs typeface="Arial" panose="020B0604020202020204" pitchFamily="34" charset="0"/>
              </a:rPr>
              <a:t>ماريتونيا</a:t>
            </a:r>
            <a:r>
              <a:rPr lang="ar-SA" sz="3000" dirty="0">
                <a:effectLst/>
                <a:latin typeface="Aptos" panose="020B0004020202020204" pitchFamily="34" charset="0"/>
                <a:ea typeface="DengXian" panose="02010600030101010101" pitchFamily="2" charset="-122"/>
                <a:cs typeface="Arial" panose="020B0604020202020204" pitchFamily="34" charset="0"/>
              </a:rPr>
              <a:t> بيانات 7-1-7 من 21 حالة تفشٍ. </a:t>
            </a:r>
            <a:r>
              <a:rPr lang="ar-SA" sz="3000" dirty="0" err="1">
                <a:effectLst/>
                <a:latin typeface="Aptos" panose="020B0004020202020204" pitchFamily="34" charset="0"/>
                <a:ea typeface="DengXian" panose="02010600030101010101" pitchFamily="2" charset="-122"/>
                <a:cs typeface="Arial" panose="020B0604020202020204" pitchFamily="34" charset="0"/>
              </a:rPr>
              <a:t>وماريتونيا</a:t>
            </a:r>
            <a:r>
              <a:rPr lang="ar-SA" sz="3000" dirty="0">
                <a:effectLst/>
                <a:latin typeface="Aptos" panose="020B0004020202020204" pitchFamily="34" charset="0"/>
                <a:ea typeface="DengXian" panose="02010600030101010101" pitchFamily="2" charset="-122"/>
                <a:cs typeface="Arial" panose="020B0604020202020204" pitchFamily="34" charset="0"/>
              </a:rPr>
              <a:t> بلد يعاني من تفاوت هائل في الثروة. يميل الأثرياء إلى تلقي الرعاية في القطاع الخاص الذي يستخدم نظام مختبرات خاص. ولا تقوم المختبرات بإبلاغ الأنظمة الوطنية</a:t>
            </a:r>
            <a:r>
              <a:rPr lang="en-IN" sz="3000" dirty="0">
                <a:effectLst/>
                <a:latin typeface="Aptos" panose="020B0004020202020204" pitchFamily="34" charset="0"/>
                <a:ea typeface="DengXian" panose="02010600030101010101" pitchFamily="2" charset="-122"/>
                <a:cs typeface="Arial" panose="020B0604020202020204" pitchFamily="34" charset="0"/>
              </a:rPr>
              <a:t>.</a:t>
            </a:r>
            <a:endParaRPr lang="en-IN" sz="3000" kern="100" dirty="0">
              <a:effectLst/>
              <a:latin typeface="Aptos" panose="020B0004020202020204" pitchFamily="34" charset="0"/>
              <a:ea typeface="DengXian" panose="02010600030101010101" pitchFamily="2" charset="-122"/>
            </a:endParaRPr>
          </a:p>
        </p:txBody>
      </p:sp>
    </p:spTree>
    <p:extLst>
      <p:ext uri="{BB962C8B-B14F-4D97-AF65-F5344CB8AC3E}">
        <p14:creationId xmlns:p14="http://schemas.microsoft.com/office/powerpoint/2010/main" val="27687214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ar-001" dirty="0">
                <a:latin typeface="Arial"/>
                <a:cs typeface="Arial"/>
              </a:rPr>
              <a:t>السيناريو رقم 5</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904659"/>
            <a:ext cx="10516347" cy="3048486"/>
          </a:xfrm>
        </p:spPr>
        <p:txBody>
          <a:bodyPr vert="horz" lIns="91440" tIns="45720" rIns="91440" bIns="45720" rtlCol="0" anchor="t">
            <a:noAutofit/>
          </a:bodyPr>
          <a:lstStyle/>
          <a:p>
            <a:pPr marL="0" indent="0">
              <a:lnSpc>
                <a:spcPct val="100000"/>
              </a:lnSpc>
              <a:buNone/>
            </a:pPr>
            <a:r>
              <a:rPr lang="ar-SA" sz="3000" dirty="0" err="1">
                <a:effectLst/>
                <a:latin typeface="Aptos" panose="020B0004020202020204" pitchFamily="34" charset="0"/>
                <a:ea typeface="DengXian" panose="02010600030101010101" pitchFamily="2" charset="-122"/>
                <a:cs typeface="Arial" panose="020B0604020202020204" pitchFamily="34" charset="0"/>
              </a:rPr>
              <a:t>زاموندا</a:t>
            </a:r>
            <a:r>
              <a:rPr lang="ar-SA" sz="3000" dirty="0">
                <a:effectLst/>
                <a:latin typeface="Aptos" panose="020B0004020202020204" pitchFamily="34" charset="0"/>
                <a:ea typeface="DengXian" panose="02010600030101010101" pitchFamily="2" charset="-122"/>
                <a:cs typeface="Arial" panose="020B0604020202020204" pitchFamily="34" charset="0"/>
              </a:rPr>
              <a:t> بلد كبير يضم 15 مقاطعة</a:t>
            </a:r>
            <a:r>
              <a:rPr lang="en-IN" sz="3000" dirty="0">
                <a:effectLst/>
                <a:latin typeface="Aptos" panose="020B0004020202020204" pitchFamily="34" charset="0"/>
                <a:ea typeface="DengXian" panose="02010600030101010101" pitchFamily="2" charset="-122"/>
                <a:cs typeface="Arial" panose="020B0604020202020204" pitchFamily="34" charset="0"/>
              </a:rPr>
              <a:t>.</a:t>
            </a:r>
            <a:r>
              <a:rPr lang="ar-SA" sz="3000" dirty="0">
                <a:effectLst/>
                <a:latin typeface="Aptos" panose="020B0004020202020204" pitchFamily="34" charset="0"/>
                <a:ea typeface="DengXian" panose="02010600030101010101" pitchFamily="2" charset="-122"/>
                <a:cs typeface="Arial" panose="020B0604020202020204" pitchFamily="34" charset="0"/>
              </a:rPr>
              <a:t>لكل مقاطعة إدارة صحة عامة إقليمية، لكن الإدارات الأقرب إلى العاصمة</a:t>
            </a:r>
            <a:r>
              <a:rPr lang="ar-SA" sz="3000" dirty="0">
                <a:effectLst/>
                <a:ea typeface="DengXian" panose="02010600030101010101" pitchFamily="2" charset="-122"/>
                <a:cs typeface="Aptos" panose="020B0004020202020204" pitchFamily="34" charset="0"/>
              </a:rPr>
              <a:t> </a:t>
            </a:r>
            <a:r>
              <a:rPr lang="ar-SA" sz="3000" dirty="0">
                <a:effectLst/>
                <a:latin typeface="Aptos" panose="020B0004020202020204" pitchFamily="34" charset="0"/>
                <a:ea typeface="DengXian" panose="02010600030101010101" pitchFamily="2" charset="-122"/>
                <a:cs typeface="Arial" panose="020B0604020202020204" pitchFamily="34" charset="0"/>
              </a:rPr>
              <a:t>تكون مجهزة بشكل أفضل وتضم كوادر </a:t>
            </a:r>
            <a:r>
              <a:rPr lang="ar-SA" sz="3000" dirty="0" err="1">
                <a:effectLst/>
                <a:latin typeface="Aptos" panose="020B0004020202020204" pitchFamily="34" charset="0"/>
                <a:ea typeface="DengXian" panose="02010600030101010101" pitchFamily="2" charset="-122"/>
                <a:cs typeface="Arial" panose="020B0604020202020204" pitchFamily="34" charset="0"/>
              </a:rPr>
              <a:t>أفضل.أجرت</a:t>
            </a:r>
            <a:r>
              <a:rPr lang="ar-SA" sz="3000" dirty="0">
                <a:effectLst/>
                <a:latin typeface="Aptos" panose="020B0004020202020204" pitchFamily="34" charset="0"/>
                <a:ea typeface="DengXian" panose="02010600030101010101" pitchFamily="2" charset="-122"/>
                <a:cs typeface="Arial" panose="020B0604020202020204" pitchFamily="34" charset="0"/>
              </a:rPr>
              <a:t> البلد مراجعة </a:t>
            </a:r>
            <a:r>
              <a:rPr lang="ar-SA" sz="3000" dirty="0" err="1">
                <a:effectLst/>
                <a:latin typeface="Aptos" panose="020B0004020202020204" pitchFamily="34" charset="0"/>
                <a:ea typeface="DengXian" panose="02010600030101010101" pitchFamily="2" charset="-122"/>
                <a:cs typeface="Arial" panose="020B0604020202020204" pitchFamily="34" charset="0"/>
              </a:rPr>
              <a:t>استعادية</a:t>
            </a:r>
            <a:r>
              <a:rPr lang="ar-SA" sz="3000" dirty="0">
                <a:effectLst/>
                <a:latin typeface="Aptos" panose="020B0004020202020204" pitchFamily="34" charset="0"/>
                <a:ea typeface="DengXian" panose="02010600030101010101" pitchFamily="2" charset="-122"/>
                <a:cs typeface="Arial" panose="020B0604020202020204" pitchFamily="34" charset="0"/>
              </a:rPr>
              <a:t> لـ 13 حالة</a:t>
            </a:r>
            <a:r>
              <a:rPr lang="ar-SA" sz="3000" dirty="0">
                <a:effectLst/>
                <a:ea typeface="DengXian" panose="02010600030101010101" pitchFamily="2" charset="-122"/>
                <a:cs typeface="Aptos" panose="020B0004020202020204" pitchFamily="34" charset="0"/>
              </a:rPr>
              <a:t> </a:t>
            </a:r>
            <a:r>
              <a:rPr lang="ar-SA" sz="3000" dirty="0">
                <a:effectLst/>
                <a:latin typeface="Aptos" panose="020B0004020202020204" pitchFamily="34" charset="0"/>
                <a:ea typeface="DengXian" panose="02010600030101010101" pitchFamily="2" charset="-122"/>
                <a:cs typeface="Arial" panose="020B0604020202020204" pitchFamily="34" charset="0"/>
              </a:rPr>
              <a:t>تفشٍ، وظهر فيها حوالي 100 عائق. في كل حالة تفشٍّ، وجدوا تأخيرات مستمرة بسبب نقص</a:t>
            </a:r>
            <a:r>
              <a:rPr lang="ar-SA" sz="3000" dirty="0">
                <a:effectLst/>
                <a:ea typeface="DengXian" panose="02010600030101010101" pitchFamily="2" charset="-122"/>
                <a:cs typeface="Aptos" panose="020B0004020202020204" pitchFamily="34" charset="0"/>
              </a:rPr>
              <a:t> </a:t>
            </a:r>
            <a:r>
              <a:rPr lang="ar-SA" sz="3000" dirty="0">
                <a:effectLst/>
                <a:latin typeface="Aptos" panose="020B0004020202020204" pitchFamily="34" charset="0"/>
                <a:ea typeface="DengXian" panose="02010600030101010101" pitchFamily="2" charset="-122"/>
                <a:cs typeface="Arial" panose="020B0604020202020204" pitchFamily="34" charset="0"/>
              </a:rPr>
              <a:t>الإمدادات اللازمة لنقل العينات</a:t>
            </a:r>
            <a:r>
              <a:rPr lang="en-IN" sz="3000" dirty="0">
                <a:effectLst/>
                <a:latin typeface="Aptos" panose="020B0004020202020204" pitchFamily="34" charset="0"/>
                <a:ea typeface="DengXian" panose="02010600030101010101" pitchFamily="2" charset="-122"/>
                <a:cs typeface="Arial" panose="020B0604020202020204" pitchFamily="34" charset="0"/>
              </a:rPr>
              <a:t>. </a:t>
            </a:r>
            <a:endParaRPr lang="en-US" sz="3000" dirty="0">
              <a:latin typeface="Arial"/>
              <a:cs typeface="Arial"/>
            </a:endParaRPr>
          </a:p>
        </p:txBody>
      </p:sp>
    </p:spTree>
    <p:extLst>
      <p:ext uri="{BB962C8B-B14F-4D97-AF65-F5344CB8AC3E}">
        <p14:creationId xmlns:p14="http://schemas.microsoft.com/office/powerpoint/2010/main" val="21519019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ar-001">
                <a:latin typeface="Arial"/>
                <a:cs typeface="Arial"/>
              </a:rPr>
              <a:t>السيناريو رقم 6</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47115"/>
            <a:ext cx="10516347" cy="2563576"/>
          </a:xfrm>
        </p:spPr>
        <p:txBody>
          <a:bodyPr vert="horz" lIns="91440" tIns="45720" rIns="91440" bIns="45720" rtlCol="0" anchor="t">
            <a:noAutofit/>
          </a:bodyPr>
          <a:lstStyle/>
          <a:p>
            <a:pPr marL="0" marR="0" indent="0">
              <a:lnSpc>
                <a:spcPct val="115000"/>
              </a:lnSpc>
              <a:spcBef>
                <a:spcPts val="0"/>
              </a:spcBef>
              <a:spcAft>
                <a:spcPts val="800"/>
              </a:spcAft>
              <a:buNone/>
            </a:pPr>
            <a:r>
              <a:rPr lang="ar-SA" sz="3000" kern="100" dirty="0">
                <a:effectLst/>
                <a:latin typeface="Aptos" panose="020B0004020202020204" pitchFamily="34" charset="0"/>
                <a:ea typeface="DengXian" panose="02010600030101010101" pitchFamily="2" charset="-122"/>
              </a:rPr>
              <a:t>بدأت </a:t>
            </a:r>
            <a:r>
              <a:rPr lang="ar-SA" sz="3000" kern="100" dirty="0" err="1">
                <a:effectLst/>
                <a:latin typeface="Aptos" panose="020B0004020202020204" pitchFamily="34" charset="0"/>
                <a:ea typeface="DengXian" panose="02010600030101010101" pitchFamily="2" charset="-122"/>
              </a:rPr>
              <a:t>نوفوستان</a:t>
            </a:r>
            <a:r>
              <a:rPr lang="ar-SA" sz="3000" kern="100" dirty="0">
                <a:effectLst/>
                <a:latin typeface="Aptos" panose="020B0004020202020204" pitchFamily="34" charset="0"/>
                <a:ea typeface="DengXian" panose="02010600030101010101" pitchFamily="2" charset="-122"/>
              </a:rPr>
              <a:t> مؤخرًا استخدام</a:t>
            </a:r>
            <a:r>
              <a:rPr lang="en-IN" sz="3000" kern="100" dirty="0">
                <a:effectLst/>
                <a:latin typeface="Aptos" panose="020B0004020202020204" pitchFamily="34" charset="0"/>
                <a:ea typeface="DengXian" panose="02010600030101010101" pitchFamily="2" charset="-122"/>
              </a:rPr>
              <a:t> 7-1-7. </a:t>
            </a:r>
            <a:r>
              <a:rPr lang="ar-SA" sz="3000" kern="100" dirty="0">
                <a:effectLst/>
                <a:latin typeface="Aptos" panose="020B0004020202020204" pitchFamily="34" charset="0"/>
                <a:ea typeface="DengXian" panose="02010600030101010101" pitchFamily="2" charset="-122"/>
              </a:rPr>
              <a:t>ولديهم بيانات من سبعة حالات تفشي أمراض. في خمس من أحدث حالات التفشي، لم يتم اتخاذ تدابير للاستجابة الفعالة لتفشي المرض إلا من خلال الضغط المجتمعي. ولم تتم مشاركة المعلومات الحيوية بين الوكالات، وتعثرت جهود الاحتواء</a:t>
            </a:r>
            <a:r>
              <a:rPr lang="en-IN" sz="3000" kern="100" dirty="0">
                <a:effectLst/>
                <a:latin typeface="Aptos" panose="020B0004020202020204" pitchFamily="34" charset="0"/>
                <a:ea typeface="DengXian" panose="02010600030101010101" pitchFamily="2" charset="-122"/>
              </a:rPr>
              <a:t>.</a:t>
            </a:r>
          </a:p>
          <a:p>
            <a:pPr marL="0" marR="0" indent="0">
              <a:lnSpc>
                <a:spcPct val="115000"/>
              </a:lnSpc>
              <a:spcBef>
                <a:spcPts val="0"/>
              </a:spcBef>
              <a:spcAft>
                <a:spcPts val="800"/>
              </a:spcAft>
              <a:buNone/>
            </a:pPr>
            <a:r>
              <a:rPr lang="en-IN" sz="3000" kern="100" dirty="0">
                <a:effectLst/>
                <a:latin typeface="Aptos" panose="020B0004020202020204" pitchFamily="34" charset="0"/>
                <a:ea typeface="DengXian" panose="02010600030101010101" pitchFamily="2" charset="-122"/>
              </a:rPr>
              <a:t> </a:t>
            </a:r>
          </a:p>
        </p:txBody>
      </p:sp>
    </p:spTree>
    <p:extLst>
      <p:ext uri="{BB962C8B-B14F-4D97-AF65-F5344CB8AC3E}">
        <p14:creationId xmlns:p14="http://schemas.microsoft.com/office/powerpoint/2010/main" val="11203456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ar-001">
                <a:latin typeface="Arial"/>
                <a:cs typeface="Arial"/>
              </a:rPr>
              <a:t>السيناريو رقم 7</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35568"/>
            <a:ext cx="10510575" cy="2586668"/>
          </a:xfrm>
        </p:spPr>
        <p:txBody>
          <a:bodyPr vert="horz" lIns="91440" tIns="45720" rIns="91440" bIns="45720" rtlCol="0" anchor="t">
            <a:noAutofit/>
          </a:bodyPr>
          <a:lstStyle/>
          <a:p>
            <a:pPr marL="0" marR="0" indent="0">
              <a:lnSpc>
                <a:spcPct val="115000"/>
              </a:lnSpc>
              <a:spcBef>
                <a:spcPts val="0"/>
              </a:spcBef>
              <a:spcAft>
                <a:spcPts val="800"/>
              </a:spcAft>
              <a:buNone/>
            </a:pPr>
            <a:r>
              <a:rPr lang="ar-SA" sz="3000" kern="100" dirty="0">
                <a:effectLst/>
                <a:latin typeface="Aptos" panose="020B0004020202020204" pitchFamily="34" charset="0"/>
                <a:ea typeface="DengXian" panose="02010600030101010101" pitchFamily="2" charset="-122"/>
              </a:rPr>
              <a:t>استخدمت أندينا 7-1-7 خلال ثلاث حالات تفشٍ. وفي كل حالة تفشي لأحد الأمراض، اكتشفوا أن المجموعة العرقية </a:t>
            </a:r>
            <a:r>
              <a:rPr lang="ar-SA" sz="3000" kern="100" dirty="0" err="1">
                <a:effectLst/>
                <a:latin typeface="Aptos" panose="020B0004020202020204" pitchFamily="34" charset="0"/>
                <a:ea typeface="DengXian" panose="02010600030101010101" pitchFamily="2" charset="-122"/>
              </a:rPr>
              <a:t>الكورديليانية</a:t>
            </a:r>
            <a:r>
              <a:rPr lang="ar-SA" sz="3000" kern="100" dirty="0">
                <a:effectLst/>
                <a:latin typeface="Aptos" panose="020B0004020202020204" pitchFamily="34" charset="0"/>
                <a:ea typeface="DengXian" panose="02010600030101010101" pitchFamily="2" charset="-122"/>
              </a:rPr>
              <a:t> كانت حالتها أسوأ بكثير من حال عامة السكان. لقد كانت المجموعة </a:t>
            </a:r>
            <a:r>
              <a:rPr lang="ar-SA" sz="3000" kern="100" dirty="0" err="1">
                <a:effectLst/>
                <a:latin typeface="Aptos" panose="020B0004020202020204" pitchFamily="34" charset="0"/>
                <a:ea typeface="DengXian" panose="02010600030101010101" pitchFamily="2" charset="-122"/>
              </a:rPr>
              <a:t>الكورديليانية</a:t>
            </a:r>
            <a:r>
              <a:rPr lang="ar-SA" sz="3000" kern="100" dirty="0">
                <a:effectLst/>
                <a:latin typeface="Aptos" panose="020B0004020202020204" pitchFamily="34" charset="0"/>
                <a:ea typeface="DengXian" panose="02010600030101010101" pitchFamily="2" charset="-122"/>
              </a:rPr>
              <a:t> ضحايا للعديد من المظالم على يد الحكومة. وعادةً ما تتلقى المجموعة </a:t>
            </a:r>
            <a:r>
              <a:rPr lang="ar-SA" sz="3000" kern="100" dirty="0" err="1">
                <a:effectLst/>
                <a:latin typeface="Aptos" panose="020B0004020202020204" pitchFamily="34" charset="0"/>
                <a:ea typeface="DengXian" panose="02010600030101010101" pitchFamily="2" charset="-122"/>
              </a:rPr>
              <a:t>الكورديليانية</a:t>
            </a:r>
            <a:r>
              <a:rPr lang="ar-SA" sz="3000" kern="100" dirty="0">
                <a:effectLst/>
                <a:latin typeface="Aptos" panose="020B0004020202020204" pitchFamily="34" charset="0"/>
                <a:ea typeface="DengXian" panose="02010600030101010101" pitchFamily="2" charset="-122"/>
              </a:rPr>
              <a:t> الرعاية من معالج محلي بدلاً من الذهاب إلى المرافق الحكومية</a:t>
            </a:r>
            <a:r>
              <a:rPr lang="en-IN" sz="3000" kern="100" dirty="0">
                <a:effectLst/>
                <a:latin typeface="Aptos" panose="020B0004020202020204" pitchFamily="34" charset="0"/>
                <a:ea typeface="DengXian" panose="02010600030101010101" pitchFamily="2" charset="-122"/>
              </a:rPr>
              <a:t>.</a:t>
            </a:r>
          </a:p>
          <a:p>
            <a:pPr marL="0" marR="0" indent="0">
              <a:lnSpc>
                <a:spcPct val="115000"/>
              </a:lnSpc>
              <a:spcBef>
                <a:spcPts val="0"/>
              </a:spcBef>
              <a:spcAft>
                <a:spcPts val="800"/>
              </a:spcAft>
              <a:buNone/>
            </a:pPr>
            <a:r>
              <a:rPr lang="en-IN" sz="3000" kern="100" dirty="0">
                <a:effectLst/>
                <a:latin typeface="Aptos" panose="020B0004020202020204" pitchFamily="34" charset="0"/>
                <a:ea typeface="DengXian" panose="02010600030101010101" pitchFamily="2" charset="-122"/>
              </a:rPr>
              <a:t> </a:t>
            </a:r>
          </a:p>
        </p:txBody>
      </p:sp>
    </p:spTree>
    <p:extLst>
      <p:ext uri="{BB962C8B-B14F-4D97-AF65-F5344CB8AC3E}">
        <p14:creationId xmlns:p14="http://schemas.microsoft.com/office/powerpoint/2010/main" val="14841055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D8371-D963-23DA-FDEF-8A43E8CAAEDA}"/>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E28BC49-E3CA-54AC-90C7-C8440B043DAF}"/>
              </a:ext>
            </a:extLst>
          </p:cNvPr>
          <p:cNvSpPr>
            <a:spLocks noGrp="1"/>
          </p:cNvSpPr>
          <p:nvPr>
            <p:ph idx="1"/>
          </p:nvPr>
        </p:nvSpPr>
        <p:spPr>
          <a:xfrm>
            <a:off x="649434" y="2028409"/>
            <a:ext cx="6693029" cy="5326145"/>
          </a:xfrm>
        </p:spPr>
        <p:txBody>
          <a:bodyPr vert="horz" lIns="91440" tIns="45720" rIns="91440" bIns="45720" rtlCol="0" anchor="t">
            <a:noAutofit/>
          </a:bodyPr>
          <a:lstStyle/>
          <a:p>
            <a:r>
              <a:rPr lang="ar-001" dirty="0">
                <a:latin typeface="Arial"/>
                <a:cs typeface="Arial"/>
              </a:rPr>
              <a:t>ما الأفكار التي اكتسبتموها من هذا النشاط؟</a:t>
            </a:r>
          </a:p>
          <a:p>
            <a:r>
              <a:rPr lang="ar-001" dirty="0">
                <a:latin typeface="Arial"/>
                <a:cs typeface="Arial"/>
              </a:rPr>
              <a:t>كيف يمكن أن يساعدكم هذا النشاط في دعم/تنفيذ غاية 7-1-7؟</a:t>
            </a:r>
          </a:p>
        </p:txBody>
      </p:sp>
      <p:sp>
        <p:nvSpPr>
          <p:cNvPr id="5" name="Text Placeholder 4">
            <a:extLst>
              <a:ext uri="{FF2B5EF4-FFF2-40B4-BE49-F238E27FC236}">
                <a16:creationId xmlns:a16="http://schemas.microsoft.com/office/drawing/2014/main" id="{C5EB1F74-DC50-47D1-4AEF-360CD7FF1A56}"/>
              </a:ext>
            </a:extLst>
          </p:cNvPr>
          <p:cNvSpPr>
            <a:spLocks noGrp="1"/>
          </p:cNvSpPr>
          <p:nvPr>
            <p:ph type="body" sz="half" idx="10"/>
          </p:nvPr>
        </p:nvSpPr>
        <p:spPr>
          <a:xfrm>
            <a:off x="649434" y="1491918"/>
            <a:ext cx="6693029" cy="400639"/>
          </a:xfrm>
        </p:spPr>
        <p:txBody>
          <a:bodyPr vert="horz" lIns="91440" tIns="45720" rIns="91440" bIns="45720" rtlCol="0" anchor="t">
            <a:noAutofit/>
          </a:bodyPr>
          <a:lstStyle/>
          <a:p>
            <a:r>
              <a:rPr lang="ar-001">
                <a:latin typeface="Arial"/>
                <a:cs typeface="Arial"/>
              </a:rPr>
              <a:t>أسئلة لتحفيز الحوار:</a:t>
            </a:r>
          </a:p>
        </p:txBody>
      </p:sp>
      <p:sp>
        <p:nvSpPr>
          <p:cNvPr id="10" name="Title 1">
            <a:extLst>
              <a:ext uri="{FF2B5EF4-FFF2-40B4-BE49-F238E27FC236}">
                <a16:creationId xmlns:a16="http://schemas.microsoft.com/office/drawing/2014/main" id="{3B7D95F9-19F1-C335-A994-814DB400835F}"/>
              </a:ext>
            </a:extLst>
          </p:cNvPr>
          <p:cNvSpPr>
            <a:spLocks noGrp="1"/>
          </p:cNvSpPr>
          <p:nvPr>
            <p:ph type="title"/>
          </p:nvPr>
        </p:nvSpPr>
        <p:spPr>
          <a:xfrm>
            <a:off x="8281513" y="1952168"/>
            <a:ext cx="3467083" cy="2282808"/>
          </a:xfrm>
        </p:spPr>
        <p:txBody>
          <a:bodyPr/>
          <a:lstStyle/>
          <a:p>
            <a:pPr algn="ctr"/>
            <a:r>
              <a:rPr lang="ar-001">
                <a:latin typeface="Arial"/>
                <a:cs typeface="Arial"/>
              </a:rPr>
              <a:t>نقاش ختامي</a:t>
            </a:r>
          </a:p>
        </p:txBody>
      </p:sp>
      <p:pic>
        <p:nvPicPr>
          <p:cNvPr id="3" name="Graphic 2">
            <a:extLst>
              <a:ext uri="{FF2B5EF4-FFF2-40B4-BE49-F238E27FC236}">
                <a16:creationId xmlns:a16="http://schemas.microsoft.com/office/drawing/2014/main" id="{8AC81A13-8957-B7A1-3286-8DB854EC293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30033" y="2523969"/>
            <a:ext cx="960619" cy="910652"/>
          </a:xfrm>
          <a:prstGeom prst="rect">
            <a:avLst/>
          </a:prstGeom>
        </p:spPr>
      </p:pic>
    </p:spTree>
    <p:extLst>
      <p:ext uri="{BB962C8B-B14F-4D97-AF65-F5344CB8AC3E}">
        <p14:creationId xmlns:p14="http://schemas.microsoft.com/office/powerpoint/2010/main" val="36583530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3E24E-A43C-DA42-95C1-A50FFF4A6462}"/>
              </a:ext>
            </a:extLst>
          </p:cNvPr>
          <p:cNvSpPr>
            <a:spLocks noGrp="1"/>
          </p:cNvSpPr>
          <p:nvPr>
            <p:ph type="title"/>
          </p:nvPr>
        </p:nvSpPr>
        <p:spPr>
          <a:xfrm>
            <a:off x="415636" y="365126"/>
            <a:ext cx="11471564" cy="1087808"/>
          </a:xfrm>
        </p:spPr>
        <p:txBody>
          <a:bodyPr>
            <a:normAutofit/>
          </a:bodyPr>
          <a:lstStyle/>
          <a:p>
            <a:r>
              <a:rPr lang="ar-SA" sz="2900" dirty="0">
                <a:cs typeface="+mn-cs"/>
              </a:rPr>
              <a:t>مثال: استخدمت أوغندا 7-1-7 لتوجيه التخطيط وتحديد الأولويات</a:t>
            </a:r>
            <a:endParaRPr lang="ar-001" sz="2900" dirty="0">
              <a:cs typeface="+mn-cs"/>
            </a:endParaRPr>
          </a:p>
        </p:txBody>
      </p:sp>
      <p:sp>
        <p:nvSpPr>
          <p:cNvPr id="3" name="Content Placeholder 2">
            <a:extLst>
              <a:ext uri="{FF2B5EF4-FFF2-40B4-BE49-F238E27FC236}">
                <a16:creationId xmlns:a16="http://schemas.microsoft.com/office/drawing/2014/main" id="{A2DAB124-2A6A-3E99-4F66-AE06CF8E5AB1}"/>
              </a:ext>
            </a:extLst>
          </p:cNvPr>
          <p:cNvSpPr>
            <a:spLocks noGrp="1"/>
          </p:cNvSpPr>
          <p:nvPr>
            <p:ph idx="1"/>
          </p:nvPr>
        </p:nvSpPr>
        <p:spPr>
          <a:xfrm>
            <a:off x="839049" y="1453574"/>
            <a:ext cx="6796808" cy="4844431"/>
          </a:xfrm>
        </p:spPr>
        <p:txBody>
          <a:bodyPr vert="horz" lIns="91440" tIns="45720" rIns="91440" bIns="45720" rtlCol="0" anchor="t">
            <a:noAutofit/>
          </a:bodyPr>
          <a:lstStyle/>
          <a:p>
            <a:pPr>
              <a:lnSpc>
                <a:spcPct val="100000"/>
              </a:lnSpc>
            </a:pPr>
            <a:r>
              <a:rPr lang="ar-SA" sz="2000" b="1" dirty="0">
                <a:solidFill>
                  <a:schemeClr val="tx2"/>
                </a:solidFill>
                <a:latin typeface="Arial"/>
                <a:cs typeface="Arial"/>
              </a:rPr>
              <a:t>التحدي:</a:t>
            </a:r>
            <a:r>
              <a:rPr lang="ar-SA" sz="2000" dirty="0"/>
              <a:t> أثبتت خطة العمل الوطنية للأمن الصحي</a:t>
            </a:r>
            <a:r>
              <a:rPr lang="en-US" sz="2000" dirty="0"/>
              <a:t>(</a:t>
            </a:r>
            <a:r>
              <a:rPr lang="en-IN" sz="2000" dirty="0"/>
              <a:t>NAHPS) </a:t>
            </a:r>
            <a:r>
              <a:rPr lang="ar-SA" sz="2000" dirty="0"/>
              <a:t>التي تمتد لخمس سنوات لعام 2019 صعوبة تنفيذها. وبعد ثلاث سنوات، لم يتم تمويل وتنفيذ سوى عدد قليل جداً من الإجراءات العديدة المخطط لها.</a:t>
            </a:r>
            <a:endParaRPr lang="ar-001" sz="2000" dirty="0">
              <a:latin typeface="Arial"/>
              <a:cs typeface="Arial"/>
            </a:endParaRPr>
          </a:p>
          <a:p>
            <a:pPr>
              <a:lnSpc>
                <a:spcPct val="100000"/>
              </a:lnSpc>
            </a:pPr>
            <a:endParaRPr lang="en-US" sz="800" b="1" dirty="0">
              <a:solidFill>
                <a:schemeClr val="tx2"/>
              </a:solidFill>
              <a:cs typeface="Arial"/>
            </a:endParaRPr>
          </a:p>
          <a:p>
            <a:pPr>
              <a:lnSpc>
                <a:spcPct val="100000"/>
              </a:lnSpc>
            </a:pPr>
            <a:r>
              <a:rPr lang="ar-SA" sz="2000" b="1" dirty="0">
                <a:solidFill>
                  <a:schemeClr val="tx2"/>
                </a:solidFill>
                <a:latin typeface="Arial"/>
                <a:cs typeface="Arial"/>
              </a:rPr>
              <a:t>الابتكار الرئيسي: </a:t>
            </a:r>
            <a:r>
              <a:rPr lang="ar-SA" sz="2000" dirty="0"/>
              <a:t>تم تقسيم خطة العمل الوطنية للأمن الصحي إلى خطط عمل تشغيلية موجهة لمدة عام واحد. </a:t>
            </a:r>
            <a:r>
              <a:rPr lang="ar-SA" sz="2000" b="1" dirty="0">
                <a:solidFill>
                  <a:schemeClr val="accent1"/>
                </a:solidFill>
                <a:latin typeface="Arial"/>
                <a:cs typeface="Arial"/>
              </a:rPr>
              <a:t>ساعدت نتائج 7-1-7</a:t>
            </a:r>
            <a:r>
              <a:rPr lang="ar-SA" sz="2000" dirty="0"/>
              <a:t> من 45 حالة تفشي للأمراض في توجيه التخطيط التشغيلي.</a:t>
            </a:r>
            <a:endParaRPr lang="ar-001" sz="2000" dirty="0">
              <a:latin typeface="Arial"/>
            </a:endParaRPr>
          </a:p>
          <a:p>
            <a:pPr>
              <a:lnSpc>
                <a:spcPct val="100000"/>
              </a:lnSpc>
            </a:pPr>
            <a:endParaRPr lang="en-US" sz="800" dirty="0">
              <a:cs typeface="Arial"/>
            </a:endParaRPr>
          </a:p>
          <a:p>
            <a:pPr>
              <a:lnSpc>
                <a:spcPct val="100000"/>
              </a:lnSpc>
            </a:pPr>
            <a:r>
              <a:rPr lang="ar-SA" sz="2000" b="1" dirty="0">
                <a:solidFill>
                  <a:schemeClr val="tx2"/>
                </a:solidFill>
                <a:latin typeface="Arial"/>
                <a:cs typeface="Arial"/>
              </a:rPr>
              <a:t>النتيجة:</a:t>
            </a:r>
            <a:r>
              <a:rPr lang="ar-SA" sz="2000" dirty="0"/>
              <a:t> وضعت أوغندا خطة تشغيلية لبرنامج الصحة العامة الوطني للفترة 2022-2023، إذ يستهدف كل نشاط منها الثغرات ذات الأولوية، بما في ذلك تلك التي ظهرت من خلال استعراض 7-1-7. تضمنت الخطة التالية (2024/2025) أنشطة ذات أولوية قائمة على أساس 7-1-7 في 19 من أصل 152 (12٪) من الأنشطة الرئيسية و 37 من أصل 365 (10٪) من الأنشطة الفرعية.</a:t>
            </a:r>
            <a:endParaRPr lang="en-IN" sz="2000" dirty="0"/>
          </a:p>
          <a:p>
            <a:pPr>
              <a:lnSpc>
                <a:spcPct val="100000"/>
              </a:lnSpc>
            </a:pPr>
            <a:endParaRPr lang="ar-001" sz="2000" dirty="0">
              <a:latin typeface="Arial"/>
              <a:cs typeface="Arial"/>
            </a:endParaRPr>
          </a:p>
        </p:txBody>
      </p:sp>
      <p:sp>
        <p:nvSpPr>
          <p:cNvPr id="5" name="TextBox 4">
            <a:extLst>
              <a:ext uri="{FF2B5EF4-FFF2-40B4-BE49-F238E27FC236}">
                <a16:creationId xmlns:a16="http://schemas.microsoft.com/office/drawing/2014/main" id="{1862D63D-4982-11F0-1C99-EBC7152B30E7}"/>
              </a:ext>
            </a:extLst>
          </p:cNvPr>
          <p:cNvSpPr txBox="1"/>
          <p:nvPr/>
        </p:nvSpPr>
        <p:spPr>
          <a:xfrm>
            <a:off x="8059270" y="6018148"/>
            <a:ext cx="3399130" cy="461665"/>
          </a:xfrm>
          <a:prstGeom prst="rect">
            <a:avLst/>
          </a:prstGeom>
          <a:noFill/>
        </p:spPr>
        <p:txBody>
          <a:bodyPr wrap="square" lIns="91440" tIns="45720" rIns="91440" bIns="45720" anchor="t">
            <a:spAutoFit/>
          </a:bodyPr>
          <a:lstStyle/>
          <a:p>
            <a:pPr algn="ctr"/>
            <a:r>
              <a:rPr lang="ar-001" sz="1200" b="1" dirty="0">
                <a:solidFill>
                  <a:schemeClr val="tx2"/>
                </a:solidFill>
                <a:latin typeface="Arial"/>
                <a:cs typeface="Arial"/>
              </a:rPr>
              <a:t>دراسة الحالة متاحة على الموقع الإلكتروني </a:t>
            </a:r>
            <a:r>
              <a:rPr lang="en-US" sz="1200" b="1" dirty="0">
                <a:solidFill>
                  <a:schemeClr val="tx2"/>
                </a:solidFill>
                <a:latin typeface="Arial"/>
                <a:cs typeface="Arial"/>
              </a:rPr>
              <a:t>717alliance.org</a:t>
            </a:r>
          </a:p>
        </p:txBody>
      </p:sp>
      <p:pic>
        <p:nvPicPr>
          <p:cNvPr id="8" name="Picture 7">
            <a:extLst>
              <a:ext uri="{FF2B5EF4-FFF2-40B4-BE49-F238E27FC236}">
                <a16:creationId xmlns:a16="http://schemas.microsoft.com/office/drawing/2014/main" id="{14A3376D-C265-3315-93A4-FE175AE9EC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59270" y="1202207"/>
            <a:ext cx="3399130" cy="4798372"/>
          </a:xfrm>
          <a:prstGeom prst="rect">
            <a:avLst/>
          </a:prstGeom>
          <a:ln w="12700">
            <a:solidFill>
              <a:schemeClr val="tx2"/>
            </a:solidFill>
          </a:ln>
        </p:spPr>
      </p:pic>
    </p:spTree>
    <p:extLst>
      <p:ext uri="{BB962C8B-B14F-4D97-AF65-F5344CB8AC3E}">
        <p14:creationId xmlns:p14="http://schemas.microsoft.com/office/powerpoint/2010/main" val="263372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236F3-496F-7426-27AE-73A8A9EC05D2}"/>
            </a:ext>
          </a:extLst>
        </p:cNvPr>
        <p:cNvGrpSpPr/>
        <p:nvPr/>
      </p:nvGrpSpPr>
      <p:grpSpPr>
        <a:xfrm>
          <a:off x="0" y="0"/>
          <a:ext cx="0" cy="0"/>
          <a:chOff x="0" y="0"/>
          <a:chExt cx="0" cy="0"/>
        </a:xfrm>
      </p:grpSpPr>
      <p:graphicFrame>
        <p:nvGraphicFramePr>
          <p:cNvPr id="10" name="Diagram 9">
            <a:extLst>
              <a:ext uri="{FF2B5EF4-FFF2-40B4-BE49-F238E27FC236}">
                <a16:creationId xmlns:a16="http://schemas.microsoft.com/office/drawing/2014/main" id="{AF2D9F91-A174-A1EC-9257-50CA519810CD}"/>
              </a:ext>
            </a:extLst>
          </p:cNvPr>
          <p:cNvGraphicFramePr/>
          <p:nvPr>
            <p:extLst>
              <p:ext uri="{D42A27DB-BD31-4B8C-83A1-F6EECF244321}">
                <p14:modId xmlns:p14="http://schemas.microsoft.com/office/powerpoint/2010/main" val="1207382504"/>
              </p:ext>
            </p:extLst>
          </p:nvPr>
        </p:nvGraphicFramePr>
        <p:xfrm>
          <a:off x="415636" y="1395421"/>
          <a:ext cx="11360728" cy="19226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C32ED788-27EE-1ECE-FF24-F00AC1C8ECCA}"/>
              </a:ext>
            </a:extLst>
          </p:cNvPr>
          <p:cNvSpPr txBox="1"/>
          <p:nvPr/>
        </p:nvSpPr>
        <p:spPr>
          <a:xfrm>
            <a:off x="2231154" y="1273012"/>
            <a:ext cx="9596157" cy="400110"/>
          </a:xfrm>
          <a:prstGeom prst="rect">
            <a:avLst/>
          </a:prstGeom>
          <a:noFill/>
        </p:spPr>
        <p:txBody>
          <a:bodyPr wrap="square" lIns="91440" tIns="45720" rIns="91440" bIns="45720" rtlCol="0" anchor="t">
            <a:spAutoFit/>
          </a:bodyPr>
          <a:lstStyle/>
          <a:p>
            <a:r>
              <a:rPr lang="ar-SA" sz="2000" b="1" dirty="0">
                <a:solidFill>
                  <a:schemeClr val="tx2"/>
                </a:solidFill>
                <a:latin typeface="Arial"/>
                <a:cs typeface="Arial"/>
              </a:rPr>
              <a:t>كيف تم دمج عوائق برنامج 7-1-7 في أوغندا في التخطيط السنوي و </a:t>
            </a:r>
            <a:r>
              <a:rPr lang="en-US" sz="2000" b="1" dirty="0">
                <a:solidFill>
                  <a:schemeClr val="tx2"/>
                </a:solidFill>
                <a:latin typeface="Arial"/>
                <a:cs typeface="Arial"/>
              </a:rPr>
              <a:t>NAPHS</a:t>
            </a:r>
          </a:p>
        </p:txBody>
      </p:sp>
      <p:sp>
        <p:nvSpPr>
          <p:cNvPr id="12" name="TextBox 11">
            <a:extLst>
              <a:ext uri="{FF2B5EF4-FFF2-40B4-BE49-F238E27FC236}">
                <a16:creationId xmlns:a16="http://schemas.microsoft.com/office/drawing/2014/main" id="{7A5F2224-CA68-4294-599C-EB2FFDE332CE}"/>
              </a:ext>
            </a:extLst>
          </p:cNvPr>
          <p:cNvSpPr txBox="1"/>
          <p:nvPr/>
        </p:nvSpPr>
        <p:spPr>
          <a:xfrm>
            <a:off x="10192842" y="3118023"/>
            <a:ext cx="1624163" cy="400110"/>
          </a:xfrm>
          <a:prstGeom prst="rect">
            <a:avLst/>
          </a:prstGeom>
          <a:noFill/>
        </p:spPr>
        <p:txBody>
          <a:bodyPr wrap="none" rtlCol="0">
            <a:spAutoFit/>
          </a:bodyPr>
          <a:lstStyle/>
          <a:p>
            <a:pPr algn="r"/>
            <a:r>
              <a:rPr lang="ar-001" sz="2000" b="1">
                <a:solidFill>
                  <a:schemeClr val="tx2"/>
                </a:solidFill>
                <a:latin typeface="Arial" panose="020B0604020202020204" pitchFamily="34" charset="0"/>
                <a:cs typeface="Arial" panose="020B0604020202020204" pitchFamily="34" charset="0"/>
              </a:rPr>
              <a:t>مثال</a:t>
            </a:r>
          </a:p>
        </p:txBody>
      </p:sp>
      <p:grpSp>
        <p:nvGrpSpPr>
          <p:cNvPr id="21" name="Group 20">
            <a:extLst>
              <a:ext uri="{FF2B5EF4-FFF2-40B4-BE49-F238E27FC236}">
                <a16:creationId xmlns:a16="http://schemas.microsoft.com/office/drawing/2014/main" id="{F04F864A-A546-D0F7-DF75-35F79D964091}"/>
              </a:ext>
            </a:extLst>
          </p:cNvPr>
          <p:cNvGrpSpPr/>
          <p:nvPr/>
        </p:nvGrpSpPr>
        <p:grpSpPr>
          <a:xfrm>
            <a:off x="442829" y="2703417"/>
            <a:ext cx="11370814" cy="3488359"/>
            <a:chOff x="408912" y="2855479"/>
            <a:chExt cx="11370814" cy="3488359"/>
          </a:xfrm>
        </p:grpSpPr>
        <p:graphicFrame>
          <p:nvGraphicFramePr>
            <p:cNvPr id="13" name="Diagram 12">
              <a:extLst>
                <a:ext uri="{FF2B5EF4-FFF2-40B4-BE49-F238E27FC236}">
                  <a16:creationId xmlns:a16="http://schemas.microsoft.com/office/drawing/2014/main" id="{8E80AA2C-833C-AEAF-A46A-55938EE0CB6D}"/>
                </a:ext>
              </a:extLst>
            </p:cNvPr>
            <p:cNvGraphicFramePr/>
            <p:nvPr>
              <p:extLst>
                <p:ext uri="{D42A27DB-BD31-4B8C-83A1-F6EECF244321}">
                  <p14:modId xmlns:p14="http://schemas.microsoft.com/office/powerpoint/2010/main" val="667344275"/>
                </p:ext>
              </p:extLst>
            </p:nvPr>
          </p:nvGraphicFramePr>
          <p:xfrm>
            <a:off x="415636" y="2855479"/>
            <a:ext cx="11360728" cy="272950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Rectangle 13">
              <a:extLst>
                <a:ext uri="{FF2B5EF4-FFF2-40B4-BE49-F238E27FC236}">
                  <a16:creationId xmlns:a16="http://schemas.microsoft.com/office/drawing/2014/main" id="{AB7E3B16-5F60-E2E9-B6B0-C1907EE9140F}"/>
                </a:ext>
              </a:extLst>
            </p:cNvPr>
            <p:cNvSpPr/>
            <p:nvPr/>
          </p:nvSpPr>
          <p:spPr>
            <a:xfrm>
              <a:off x="9603454" y="4758388"/>
              <a:ext cx="2176272"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sz="1500">
                  <a:solidFill>
                    <a:schemeClr val="tx1"/>
                  </a:solidFill>
                  <a:latin typeface="Arial" panose="020B0604020202020204" pitchFamily="34" charset="0"/>
                  <a:cs typeface="Arial" panose="020B0604020202020204" pitchFamily="34" charset="0"/>
                </a:rPr>
                <a:t>عدم القدرة على تطبيق تعريفات الحالات في المرافق الصحية العامة والخاصة</a:t>
              </a:r>
            </a:p>
          </p:txBody>
        </p:sp>
        <p:sp>
          <p:nvSpPr>
            <p:cNvPr id="16" name="Rectangle 15">
              <a:extLst>
                <a:ext uri="{FF2B5EF4-FFF2-40B4-BE49-F238E27FC236}">
                  <a16:creationId xmlns:a16="http://schemas.microsoft.com/office/drawing/2014/main" id="{417F4C09-CDDE-CE79-A0BD-FA07991E66E4}"/>
                </a:ext>
              </a:extLst>
            </p:cNvPr>
            <p:cNvSpPr/>
            <p:nvPr/>
          </p:nvSpPr>
          <p:spPr>
            <a:xfrm>
              <a:off x="7438567" y="4760398"/>
              <a:ext cx="2144806"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sz="1500">
                  <a:solidFill>
                    <a:schemeClr val="tx1"/>
                  </a:solidFill>
                  <a:latin typeface="Arial" panose="020B0604020202020204" pitchFamily="34" charset="0"/>
                  <a:cs typeface="Arial" panose="020B0604020202020204" pitchFamily="34" charset="0"/>
                </a:rPr>
                <a:t>المراقبة</a:t>
              </a:r>
            </a:p>
          </p:txBody>
        </p:sp>
        <p:sp>
          <p:nvSpPr>
            <p:cNvPr id="17" name="Rectangle 16">
              <a:extLst>
                <a:ext uri="{FF2B5EF4-FFF2-40B4-BE49-F238E27FC236}">
                  <a16:creationId xmlns:a16="http://schemas.microsoft.com/office/drawing/2014/main" id="{B107D932-4B38-0687-844B-E8E264207F33}"/>
                </a:ext>
              </a:extLst>
            </p:cNvPr>
            <p:cNvSpPr/>
            <p:nvPr/>
          </p:nvSpPr>
          <p:spPr>
            <a:xfrm>
              <a:off x="5290399" y="4758387"/>
              <a:ext cx="2144806"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sz="1500">
                  <a:solidFill>
                    <a:schemeClr val="tx1"/>
                  </a:solidFill>
                  <a:latin typeface="Arial" panose="020B0604020202020204" pitchFamily="34" charset="0"/>
                  <a:cs typeface="Arial" panose="020B0604020202020204" pitchFamily="34" charset="0"/>
                </a:rPr>
                <a:t>تعزيز معرفة العاملين الصحيين في مجال المراقبة والاستجابة المتكاملة للأمراض (</a:t>
              </a:r>
              <a:r>
                <a:rPr lang="en-US" sz="1500">
                  <a:solidFill>
                    <a:schemeClr val="tx1"/>
                  </a:solidFill>
                  <a:latin typeface="Arial" panose="020B0604020202020204" pitchFamily="34" charset="0"/>
                  <a:cs typeface="Arial" panose="020B0604020202020204" pitchFamily="34" charset="0"/>
                </a:rPr>
                <a:t>IDSR)</a:t>
              </a:r>
            </a:p>
          </p:txBody>
        </p:sp>
        <p:sp>
          <p:nvSpPr>
            <p:cNvPr id="18" name="Rectangle 17">
              <a:extLst>
                <a:ext uri="{FF2B5EF4-FFF2-40B4-BE49-F238E27FC236}">
                  <a16:creationId xmlns:a16="http://schemas.microsoft.com/office/drawing/2014/main" id="{0E1F36A7-1745-6F25-590B-FF385810F867}"/>
                </a:ext>
              </a:extLst>
            </p:cNvPr>
            <p:cNvSpPr/>
            <p:nvPr/>
          </p:nvSpPr>
          <p:spPr>
            <a:xfrm>
              <a:off x="3134184" y="4758387"/>
              <a:ext cx="2157984"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sz="1500">
                  <a:solidFill>
                    <a:schemeClr val="tx1"/>
                  </a:solidFill>
                  <a:latin typeface="Arial" panose="020B0604020202020204" pitchFamily="34" charset="0"/>
                  <a:cs typeface="Arial" panose="020B0604020202020204" pitchFamily="34" charset="0"/>
                </a:rPr>
                <a:t>نعم</a:t>
              </a:r>
            </a:p>
          </p:txBody>
        </p:sp>
        <p:sp>
          <p:nvSpPr>
            <p:cNvPr id="19" name="Rectangle 18">
              <a:extLst>
                <a:ext uri="{FF2B5EF4-FFF2-40B4-BE49-F238E27FC236}">
                  <a16:creationId xmlns:a16="http://schemas.microsoft.com/office/drawing/2014/main" id="{B1B1978D-A0AC-A67B-59A9-D6FC0356E4D7}"/>
                </a:ext>
              </a:extLst>
            </p:cNvPr>
            <p:cNvSpPr/>
            <p:nvPr/>
          </p:nvSpPr>
          <p:spPr>
            <a:xfrm>
              <a:off x="408912" y="4762845"/>
              <a:ext cx="2718548"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sz="1400" dirty="0">
                  <a:solidFill>
                    <a:schemeClr val="tx1"/>
                  </a:solidFill>
                  <a:latin typeface="Arial" panose="020B0604020202020204" pitchFamily="34" charset="0"/>
                  <a:cs typeface="Arial" panose="020B0604020202020204" pitchFamily="34" charset="0"/>
                </a:rPr>
                <a:t>إعادة ترتيب أولويات الأنشطة الحالية ضمن خطة تشغيلية جديدة مدتها سنة واحدة:</a:t>
              </a:r>
            </a:p>
            <a:p>
              <a:pPr algn="ctr"/>
              <a:endParaRPr lang="en-US" sz="1400" dirty="0">
                <a:solidFill>
                  <a:schemeClr val="tx1"/>
                </a:solidFill>
                <a:latin typeface="Arial" panose="020B0604020202020204" pitchFamily="34" charset="0"/>
                <a:cs typeface="Arial" panose="020B0604020202020204" pitchFamily="34" charset="0"/>
              </a:endParaRPr>
            </a:p>
            <a:p>
              <a:pPr algn="ctr"/>
              <a:r>
                <a:rPr lang="ar-001" sz="1500" dirty="0">
                  <a:solidFill>
                    <a:schemeClr val="tx1"/>
                  </a:solidFill>
                  <a:latin typeface="Arial" panose="020B0604020202020204" pitchFamily="34" charset="0"/>
                  <a:cs typeface="Arial" panose="020B0604020202020204" pitchFamily="34" charset="0"/>
                </a:rPr>
                <a:t> التدريب والتوجيه على المستويات الوطنية والإقليمية والمحلية والمجتمعية</a:t>
              </a:r>
            </a:p>
          </p:txBody>
        </p:sp>
      </p:grpSp>
      <p:sp>
        <p:nvSpPr>
          <p:cNvPr id="5" name="Title 1">
            <a:extLst>
              <a:ext uri="{FF2B5EF4-FFF2-40B4-BE49-F238E27FC236}">
                <a16:creationId xmlns:a16="http://schemas.microsoft.com/office/drawing/2014/main" id="{367CF2C6-4A58-91BE-C80C-A3450E064DB8}"/>
              </a:ext>
            </a:extLst>
          </p:cNvPr>
          <p:cNvSpPr>
            <a:spLocks noGrp="1"/>
          </p:cNvSpPr>
          <p:nvPr>
            <p:ph type="title"/>
          </p:nvPr>
        </p:nvSpPr>
        <p:spPr>
          <a:xfrm>
            <a:off x="456277" y="365126"/>
            <a:ext cx="11360728" cy="1087808"/>
          </a:xfrm>
        </p:spPr>
        <p:txBody>
          <a:bodyPr>
            <a:normAutofit/>
          </a:bodyPr>
          <a:lstStyle/>
          <a:p>
            <a:r>
              <a:rPr lang="ar-SA" sz="2900" b="1" dirty="0">
                <a:effectLst/>
                <a:latin typeface="Aptos" panose="020B0004020202020204" pitchFamily="34" charset="0"/>
                <a:ea typeface="DengXian" panose="02010600030101010101" pitchFamily="2" charset="-122"/>
                <a:cs typeface="+mn-cs"/>
              </a:rPr>
              <a:t>مثال: استخدمت أوغندا 7-1-7 لتوجيه</a:t>
            </a:r>
            <a:r>
              <a:rPr lang="ar-SA" sz="2900" b="1" dirty="0">
                <a:effectLst/>
                <a:ea typeface="DengXian" panose="02010600030101010101" pitchFamily="2" charset="-122"/>
                <a:cs typeface="+mn-cs"/>
              </a:rPr>
              <a:t> </a:t>
            </a:r>
            <a:r>
              <a:rPr lang="ar-SA" sz="2900" b="1" dirty="0">
                <a:effectLst/>
                <a:latin typeface="Aptos" panose="020B0004020202020204" pitchFamily="34" charset="0"/>
                <a:ea typeface="DengXian" panose="02010600030101010101" pitchFamily="2" charset="-122"/>
                <a:cs typeface="+mn-cs"/>
              </a:rPr>
              <a:t>التخطيط وتحديد الأولويات</a:t>
            </a:r>
            <a:endParaRPr lang="ar-001" sz="2900" dirty="0">
              <a:cs typeface="+mn-cs"/>
            </a:endParaRPr>
          </a:p>
        </p:txBody>
      </p:sp>
      <p:sp>
        <p:nvSpPr>
          <p:cNvPr id="3" name="Rectangle 2">
            <a:extLst>
              <a:ext uri="{FF2B5EF4-FFF2-40B4-BE49-F238E27FC236}">
                <a16:creationId xmlns:a16="http://schemas.microsoft.com/office/drawing/2014/main" id="{AF373A98-AB30-5CC7-3014-457B3F34AB6F}"/>
              </a:ext>
            </a:extLst>
          </p:cNvPr>
          <p:cNvSpPr/>
          <p:nvPr/>
        </p:nvSpPr>
        <p:spPr>
          <a:xfrm>
            <a:off x="449553" y="3533737"/>
            <a:ext cx="2144806" cy="107258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ar-001" dirty="0">
                <a:latin typeface="Arial" panose="020B0604020202020204" pitchFamily="34" charset="0"/>
                <a:cs typeface="Arial" panose="020B0604020202020204" pitchFamily="34" charset="0"/>
              </a:rPr>
              <a:t> الأنشطة المحدثة </a:t>
            </a:r>
            <a:br>
              <a:rPr lang="en-US" dirty="0">
                <a:latin typeface="Arial" panose="020B0604020202020204" pitchFamily="34" charset="0"/>
                <a:cs typeface="Arial" panose="020B0604020202020204" pitchFamily="34" charset="0"/>
              </a:rPr>
            </a:br>
            <a:r>
              <a:rPr lang="ar-001" dirty="0">
                <a:latin typeface="Arial" panose="020B0604020202020204" pitchFamily="34" charset="0"/>
                <a:cs typeface="Arial" panose="020B0604020202020204" pitchFamily="34" charset="0"/>
              </a:rPr>
              <a:t>حسب النتيجة</a:t>
            </a:r>
            <a:endParaRPr lang="en-IN" dirty="0"/>
          </a:p>
        </p:txBody>
      </p:sp>
    </p:spTree>
    <p:extLst>
      <p:ext uri="{BB962C8B-B14F-4D97-AF65-F5344CB8AC3E}">
        <p14:creationId xmlns:p14="http://schemas.microsoft.com/office/powerpoint/2010/main" val="278528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8597152" y="2287596"/>
            <a:ext cx="3018323" cy="2282808"/>
          </a:xfrm>
        </p:spPr>
        <p:txBody>
          <a:bodyPr anchor="ctr">
            <a:normAutofit/>
          </a:bodyPr>
          <a:lstStyle/>
          <a:p>
            <a:r>
              <a:rPr lang="ar-SA" dirty="0">
                <a:cs typeface="+mn-cs"/>
              </a:rPr>
              <a:t>نظرة عامة على سلسلة التدريب الفني لغاية 7-1-7</a:t>
            </a:r>
            <a:endParaRPr lang="ar-001" dirty="0">
              <a:cs typeface="+mn-cs"/>
            </a:endParaRP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1859956" y="602764"/>
            <a:ext cx="5207683" cy="6001236"/>
          </a:xfrm>
        </p:spPr>
        <p:txBody>
          <a:bodyPr vert="horz" lIns="91440" tIns="45720" rIns="91440" bIns="45720" rtlCol="0" anchor="t">
            <a:normAutofit/>
          </a:bodyPr>
          <a:lstStyle/>
          <a:p>
            <a:pPr marL="0" indent="0">
              <a:buNone/>
            </a:pPr>
            <a:r>
              <a:rPr lang="ar-001" b="1" dirty="0">
                <a:solidFill>
                  <a:schemeClr val="tx2"/>
                </a:solidFill>
                <a:latin typeface="Arial"/>
                <a:cs typeface="Arial"/>
              </a:rPr>
              <a:t>اليوم 1</a:t>
            </a:r>
          </a:p>
          <a:p>
            <a:pPr marL="0" indent="0">
              <a:buNone/>
            </a:pPr>
            <a:r>
              <a:rPr lang="ar-SA" dirty="0">
                <a:effectLst/>
              </a:rPr>
              <a:t>مقدمة عن غاية 7-1-7 واستعراضات الإجراءات المبكرة</a:t>
            </a:r>
            <a:endParaRPr lang="ar-001" dirty="0">
              <a:solidFill>
                <a:schemeClr val="tx1"/>
              </a:solidFill>
              <a:latin typeface="Arial"/>
              <a:cs typeface="Arial"/>
            </a:endParaRPr>
          </a:p>
          <a:p>
            <a:pPr marL="0" indent="0">
              <a:buNone/>
            </a:pPr>
            <a:endParaRPr lang="en-US" dirty="0"/>
          </a:p>
          <a:p>
            <a:pPr marL="0" indent="0">
              <a:buNone/>
            </a:pPr>
            <a:r>
              <a:rPr lang="ar-001" b="1" dirty="0">
                <a:solidFill>
                  <a:schemeClr val="tx2"/>
                </a:solidFill>
                <a:latin typeface="Arial"/>
                <a:cs typeface="Arial"/>
              </a:rPr>
              <a:t>اليوم 2</a:t>
            </a:r>
          </a:p>
          <a:p>
            <a:pPr marL="0" indent="0">
              <a:buNone/>
            </a:pPr>
            <a:r>
              <a:rPr lang="ar-SA" dirty="0">
                <a:effectLst/>
              </a:rPr>
              <a:t>استخدام غاية 7-1-7 لتحسين الأداء</a:t>
            </a:r>
            <a:endParaRPr lang="ar-001" dirty="0">
              <a:solidFill>
                <a:schemeClr val="tx1"/>
              </a:solidFill>
              <a:latin typeface="Arial"/>
              <a:cs typeface="Arial"/>
            </a:endParaRPr>
          </a:p>
          <a:p>
            <a:pPr marL="0" indent="0">
              <a:buNone/>
            </a:pPr>
            <a:endParaRPr lang="en-US" sz="2000" b="1" dirty="0"/>
          </a:p>
          <a:p>
            <a:pPr marL="0" indent="0">
              <a:buNone/>
            </a:pPr>
            <a:r>
              <a:rPr lang="ar-001" b="1" dirty="0">
                <a:solidFill>
                  <a:schemeClr val="tx2"/>
                </a:solidFill>
                <a:latin typeface="Arial"/>
                <a:cs typeface="Arial"/>
              </a:rPr>
              <a:t>اليوم 3</a:t>
            </a:r>
          </a:p>
          <a:p>
            <a:pPr marL="0" indent="0">
              <a:buNone/>
            </a:pPr>
            <a:r>
              <a:rPr lang="ar-SA" dirty="0">
                <a:effectLst/>
              </a:rPr>
              <a:t>استخدام غاية 7-1-7 (تابع) + اعتماد غاية 7-1-7 للاستخدام الروتيني</a:t>
            </a:r>
            <a:endParaRPr lang="ar-001" dirty="0">
              <a:solidFill>
                <a:schemeClr val="tx1"/>
              </a:solidFill>
              <a:latin typeface="Arial"/>
              <a:cs typeface="Arial"/>
            </a:endParaRPr>
          </a:p>
          <a:p>
            <a:pPr marL="0" indent="0">
              <a:buNone/>
            </a:pPr>
            <a:endParaRPr lang="en-US" dirty="0">
              <a:solidFill>
                <a:schemeClr val="tx1"/>
              </a:solidFill>
              <a:latin typeface="Arial"/>
              <a:cs typeface="Arial"/>
            </a:endParaRPr>
          </a:p>
          <a:p>
            <a:pPr marL="0" indent="0">
              <a:buNone/>
            </a:pPr>
            <a:r>
              <a:rPr lang="ar-001" b="1" dirty="0">
                <a:solidFill>
                  <a:schemeClr val="tx2"/>
                </a:solidFill>
                <a:latin typeface="Arial"/>
                <a:cs typeface="Arial"/>
              </a:rPr>
              <a:t>اليوم 4</a:t>
            </a:r>
          </a:p>
          <a:p>
            <a:pPr marL="0" indent="0">
              <a:buNone/>
            </a:pPr>
            <a:r>
              <a:rPr lang="ar-SA" dirty="0">
                <a:effectLst/>
              </a:rPr>
              <a:t>التخطيط لاعتماد واستخدام غاية 7-1-7 + أنشطة إعادة الشرح من المتعلّم + الخطوات التالية</a:t>
            </a:r>
            <a:endParaRPr lang="ar-001" dirty="0">
              <a:solidFill>
                <a:schemeClr val="tx1"/>
              </a:solidFill>
              <a:latin typeface="Arial"/>
              <a:cs typeface="Arial"/>
            </a:endParaRPr>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576525" y="3344490"/>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10159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7983971" y="2287596"/>
            <a:ext cx="3360969" cy="2282808"/>
          </a:xfrm>
        </p:spPr>
        <p:txBody>
          <a:bodyPr anchor="ctr">
            <a:normAutofit/>
          </a:bodyPr>
          <a:lstStyle/>
          <a:p>
            <a:r>
              <a:rPr lang="ar-001" sz="3600" dirty="0">
                <a:latin typeface="Arial"/>
                <a:cs typeface="Arial"/>
              </a:rPr>
              <a:t>الغداء</a:t>
            </a:r>
            <a:endParaRPr lang="ar-001" sz="3600" dirty="0"/>
          </a:p>
        </p:txBody>
      </p:sp>
      <p:sp>
        <p:nvSpPr>
          <p:cNvPr id="4" name="Content Placeholder 3" hidden="1">
            <a:extLst>
              <a:ext uri="{FF2B5EF4-FFF2-40B4-BE49-F238E27FC236}">
                <a16:creationId xmlns:a16="http://schemas.microsoft.com/office/drawing/2014/main" id="{9F5FB49C-C19C-6906-5FFE-481BE1806653}"/>
              </a:ext>
            </a:extLst>
          </p:cNvPr>
          <p:cNvSpPr>
            <a:spLocks noGrp="1"/>
          </p:cNvSpPr>
          <p:nvPr>
            <p:ph idx="1"/>
          </p:nvPr>
        </p:nvSpPr>
        <p:spPr>
          <a:xfrm>
            <a:off x="6096000" y="1014134"/>
            <a:ext cx="6502120" cy="5326145"/>
          </a:xfrm>
        </p:spPr>
        <p:txBody>
          <a:bodyPr vert="horz" lIns="91440" tIns="45720" rIns="91440" bIns="45720" rtlCol="0" anchor="t">
            <a:noAutofit/>
          </a:bodyPr>
          <a:lstStyle/>
          <a:p>
            <a:endParaRPr lang="en-US" sz="2400" dirty="0">
              <a:cs typeface="Arial" panose="020B0604020202020204" pitchFamily="34" charset="0"/>
            </a:endParaRPr>
          </a:p>
          <a:p>
            <a:pPr marL="0" indent="0">
              <a:buNone/>
            </a:pPr>
            <a:endParaRPr lang="en-US" sz="3200" b="1" dirty="0">
              <a:solidFill>
                <a:schemeClr val="tx2"/>
              </a:solidFill>
              <a:latin typeface="Arial"/>
              <a:cs typeface="Arial"/>
            </a:endParaRPr>
          </a:p>
          <a:p>
            <a:endParaRPr lang="en-US" sz="2400" dirty="0">
              <a:latin typeface="Arial"/>
              <a:cs typeface="Arial"/>
            </a:endParaRPr>
          </a:p>
          <a:p>
            <a:pPr marL="0" indent="0">
              <a:buNone/>
            </a:pPr>
            <a:endParaRPr lang="en-US" sz="2400" dirty="0">
              <a:solidFill>
                <a:schemeClr val="accent1"/>
              </a:solidFill>
              <a:latin typeface="Arial"/>
              <a:cs typeface="Arial"/>
            </a:endParaRPr>
          </a:p>
          <a:p>
            <a:pPr marL="0" indent="0">
              <a:buNone/>
            </a:pPr>
            <a:endParaRPr lang="en-US" sz="2400" dirty="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1244009" y="1957699"/>
            <a:ext cx="5876853" cy="2529242"/>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indent="0" algn="r">
              <a:lnSpc>
                <a:spcPct val="100000"/>
              </a:lnSpc>
              <a:spcBef>
                <a:spcPts val="0"/>
              </a:spcBef>
              <a:buNone/>
            </a:pPr>
            <a:r>
              <a:rPr lang="ar-SA" sz="3200" b="1" dirty="0">
                <a:solidFill>
                  <a:schemeClr val="tx2"/>
                </a:solidFill>
                <a:latin typeface="Arial"/>
              </a:rPr>
              <a:t>هل لديك أسئلة؟ أضفها إلى لوحة طرح الأفكار والأسئلة</a:t>
            </a:r>
            <a:endParaRPr lang="en-US" sz="3200" b="1" dirty="0">
              <a:solidFill>
                <a:schemeClr val="tx2"/>
              </a:solidFill>
              <a:latin typeface="Arial"/>
            </a:endParaRPr>
          </a:p>
          <a:p>
            <a:pPr marL="0" marR="0" indent="0" algn="r">
              <a:lnSpc>
                <a:spcPct val="100000"/>
              </a:lnSpc>
              <a:spcBef>
                <a:spcPts val="0"/>
              </a:spcBef>
              <a:buNone/>
            </a:pPr>
            <a:endParaRPr lang="en-IN" sz="3200" b="1" dirty="0">
              <a:solidFill>
                <a:schemeClr val="tx2"/>
              </a:solidFill>
              <a:latin typeface="Arial"/>
            </a:endParaRPr>
          </a:p>
          <a:p>
            <a:pPr marL="0" indent="0">
              <a:lnSpc>
                <a:spcPct val="100000"/>
              </a:lnSpc>
              <a:spcBef>
                <a:spcPts val="0"/>
              </a:spcBef>
              <a:buNone/>
            </a:pPr>
            <a:r>
              <a:rPr lang="ar-SA" sz="3000" dirty="0">
                <a:effectLst/>
                <a:latin typeface="Aptos" panose="020B0004020202020204" pitchFamily="34" charset="0"/>
                <a:ea typeface="DengXian" panose="02010600030101010101" pitchFamily="2" charset="-122"/>
              </a:rPr>
              <a:t>سنجيب عن أسئلة اللوحة على مدار</a:t>
            </a:r>
            <a:r>
              <a:rPr lang="ar-SA" sz="3000" dirty="0">
                <a:effectLst/>
                <a:ea typeface="DengXian" panose="02010600030101010101" pitchFamily="2" charset="-122"/>
              </a:rPr>
              <a:t> </a:t>
            </a:r>
            <a:r>
              <a:rPr lang="ar-SA" sz="3000" dirty="0">
                <a:effectLst/>
                <a:latin typeface="Aptos" panose="020B0004020202020204" pitchFamily="34" charset="0"/>
                <a:ea typeface="DengXian" panose="02010600030101010101" pitchFamily="2" charset="-122"/>
              </a:rPr>
              <a:t>فترة التدريب</a:t>
            </a:r>
            <a:endParaRPr lang="en-US" sz="3000" dirty="0">
              <a:solidFill>
                <a:schemeClr val="tx1"/>
              </a:solidFil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1066256" y="4818474"/>
            <a:ext cx="605460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3000" dirty="0">
                <a:solidFill>
                  <a:srgbClr val="394D56"/>
                </a:solidFill>
                <a:latin typeface="Arial"/>
                <a:cs typeface="Arial"/>
              </a:rPr>
              <a:t>سنعاود البدء فورًا في تمام الساعة 13:00</a:t>
            </a:r>
          </a:p>
        </p:txBody>
      </p:sp>
    </p:spTree>
    <p:extLst>
      <p:ext uri="{BB962C8B-B14F-4D97-AF65-F5344CB8AC3E}">
        <p14:creationId xmlns:p14="http://schemas.microsoft.com/office/powerpoint/2010/main" val="29488688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ar-001" dirty="0">
                <a:latin typeface="Arial"/>
                <a:cs typeface="Arial"/>
              </a:rPr>
              <a:t>نشاط تمهيدي</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p:txBody>
          <a:bodyPr vert="horz" lIns="91440" tIns="45720" rIns="91440" bIns="45720" rtlCol="0" anchor="t">
            <a:noAutofit/>
          </a:bodyPr>
          <a:lstStyle/>
          <a:p>
            <a:pPr marL="0" marR="0" algn="r" rtl="1">
              <a:lnSpc>
                <a:spcPct val="100000"/>
              </a:lnSpc>
              <a:spcBef>
                <a:spcPts val="0"/>
              </a:spcBef>
              <a:spcAft>
                <a:spcPts val="800"/>
              </a:spcAft>
            </a:pPr>
            <a:r>
              <a:rPr lang="ar-SA" sz="2200" b="1" kern="100" dirty="0">
                <a:effectLst/>
                <a:latin typeface="Aptos" panose="020B0004020202020204" pitchFamily="34" charset="0"/>
                <a:ea typeface="DengXian" panose="02010600030101010101" pitchFamily="2" charset="-122"/>
                <a:cs typeface="Arial" panose="020B0604020202020204" pitchFamily="34" charset="0"/>
              </a:rPr>
              <a:t>اكتب اسم موسيقي أو ألبوم أو أغنية تحب الاستماع إليه/ا، واذكر بلده/ا، إما مباشرة على لوحة عرض قريبة أو على ورقة لاصقة يمكنك إضافتها إلى لوحة العرض</a:t>
            </a:r>
            <a:r>
              <a:rPr lang="en-IN" sz="2200" b="1" kern="100" dirty="0">
                <a:effectLst/>
                <a:latin typeface="Aptos" panose="020B0004020202020204" pitchFamily="34" charset="0"/>
                <a:ea typeface="DengXian" panose="02010600030101010101" pitchFamily="2" charset="-122"/>
                <a:cs typeface="Arial" panose="020B0604020202020204" pitchFamily="34" charset="0"/>
              </a:rPr>
              <a:t>.</a:t>
            </a:r>
            <a:endParaRPr lang="en-IN" sz="2200" kern="100" dirty="0">
              <a:effectLst/>
              <a:latin typeface="Aptos" panose="020B000402020202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27980987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a:xfrm>
            <a:off x="1701860" y="1909720"/>
            <a:ext cx="9703980" cy="2148666"/>
          </a:xfrm>
        </p:spPr>
        <p:txBody>
          <a:bodyPr>
            <a:normAutofit/>
          </a:bodyPr>
          <a:lstStyle/>
          <a:p>
            <a:r>
              <a:rPr lang="ar-001" sz="5400" dirty="0">
                <a:latin typeface="Arial"/>
                <a:cs typeface="Arial"/>
              </a:rPr>
              <a:t>لوحة طرح الأفكار والأسئلة</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1701860" y="4163478"/>
            <a:ext cx="9703980" cy="931688"/>
          </a:xfrm>
        </p:spPr>
        <p:txBody>
          <a:bodyPr vert="horz" lIns="91440" tIns="45720" rIns="91440" bIns="45720" rtlCol="0" anchor="t">
            <a:noAutofit/>
          </a:bodyPr>
          <a:lstStyle/>
          <a:p>
            <a:r>
              <a:rPr lang="ar-001" dirty="0">
                <a:latin typeface="Arial"/>
                <a:cs typeface="Arial"/>
              </a:rPr>
              <a:t>لنجب عن بعض الأسئلة</a:t>
            </a:r>
          </a:p>
        </p:txBody>
      </p:sp>
    </p:spTree>
    <p:extLst>
      <p:ext uri="{BB962C8B-B14F-4D97-AF65-F5344CB8AC3E}">
        <p14:creationId xmlns:p14="http://schemas.microsoft.com/office/powerpoint/2010/main" val="37684078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8061897" y="2287596"/>
            <a:ext cx="3467083" cy="2282808"/>
          </a:xfrm>
        </p:spPr>
        <p:txBody>
          <a:bodyPr anchor="ctr"/>
          <a:lstStyle/>
          <a:p>
            <a:pPr marL="0" marR="0" algn="r" rtl="1">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استعراض لوحة طرح الأفكار والأسئلة</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663020" y="1433227"/>
            <a:ext cx="6495979" cy="5024133"/>
          </a:xfrm>
        </p:spPr>
        <p:txBody>
          <a:bodyPr vert="horz" lIns="91440" tIns="45720" rIns="91440" bIns="45720" rtlCol="0" anchor="t">
            <a:noAutofit/>
          </a:bodyPr>
          <a:lstStyle/>
          <a:p>
            <a:pPr marL="0" indent="0">
              <a:buNone/>
            </a:pPr>
            <a:r>
              <a:rPr lang="ar-SA" b="1" dirty="0"/>
              <a:t>سؤال:</a:t>
            </a:r>
            <a:r>
              <a:rPr lang="ar-SA" dirty="0"/>
              <a:t> ما الذي ينبغي فعله إذا أشارت بروتوكولات البلد إلى ضرورة الإبلاغ الفوري عن حدث تم رصده على المستوى المحلي إلى مستويات متعددة من الحكومة (مثل مستوى المقاطعة والإقليم والمستوى الوطني)؟</a:t>
            </a:r>
            <a:endParaRPr lang="en-US" dirty="0"/>
          </a:p>
          <a:p>
            <a:pPr marL="0" indent="0">
              <a:buNone/>
            </a:pPr>
            <a:endParaRPr lang="en-IN" dirty="0"/>
          </a:p>
          <a:p>
            <a:pPr marL="0" indent="0">
              <a:buNone/>
            </a:pPr>
            <a:r>
              <a:rPr lang="ar-SA" b="1" dirty="0"/>
              <a:t>سؤال:</a:t>
            </a:r>
            <a:r>
              <a:rPr lang="ar-SA" dirty="0"/>
              <a:t> في حالات تفشي الأمراض التي تؤثر على أكثر من موقع واحد، هل ينبغي التعامل مع الحالة الأولى في كل موقع كحدث فريد وتقييمها بشكل منفصل وفقًا لغاية 7-1-7؟</a:t>
            </a:r>
            <a:endParaRPr lang="en-US" dirty="0"/>
          </a:p>
          <a:p>
            <a:pPr marL="0" indent="0">
              <a:buNone/>
            </a:pPr>
            <a:endParaRPr lang="en-IN" dirty="0"/>
          </a:p>
          <a:p>
            <a:pPr marL="0" indent="0">
              <a:buNone/>
            </a:pPr>
            <a:r>
              <a:rPr lang="ar-SA" b="1" dirty="0"/>
              <a:t>سؤال: </a:t>
            </a:r>
            <a:r>
              <a:rPr lang="ar-SA" dirty="0"/>
              <a:t>ماذا نفعل إذا اكتشفنا وجود حالة أخرى مرتبطة بدأت أعراضها قبل الحالة المرجعية؟ </a:t>
            </a:r>
            <a:endParaRPr lang="en-IN" dirty="0"/>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a:xfrm>
            <a:off x="465970" y="594724"/>
            <a:ext cx="6693029" cy="400639"/>
          </a:xfrm>
        </p:spPr>
        <p:txBody>
          <a:bodyPr vert="horz" lIns="91440" tIns="45720" rIns="91440" bIns="45720" rtlCol="0" anchor="t">
            <a:noAutofit/>
          </a:bodyPr>
          <a:lstStyle/>
          <a:p>
            <a:r>
              <a:rPr lang="ar-001" sz="2600" dirty="0">
                <a:latin typeface="Arial"/>
                <a:cs typeface="Arial"/>
              </a:rPr>
              <a:t>بعض الأسئلة/التعليقات:</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28310" y="3865672"/>
            <a:ext cx="10331569" cy="1149334"/>
          </a:xfrm>
        </p:spPr>
        <p:txBody>
          <a:bodyPr vert="horz" lIns="91440" tIns="45720" rIns="91440" bIns="45720" rtlCol="0" anchor="t">
            <a:noAutofit/>
          </a:bodyPr>
          <a:lstStyle/>
          <a:p>
            <a:pPr marL="0" marR="0" algn="r" rtl="1">
              <a:lnSpc>
                <a:spcPct val="115000"/>
              </a:lnSpc>
              <a:spcBef>
                <a:spcPts val="0"/>
              </a:spcBef>
              <a:spcAft>
                <a:spcPts val="800"/>
              </a:spcAft>
            </a:pPr>
            <a:r>
              <a:rPr lang="ar-SA" sz="4400" b="1" kern="100" dirty="0">
                <a:effectLst/>
                <a:latin typeface="Aptos" panose="020B0004020202020204" pitchFamily="34" charset="0"/>
                <a:ea typeface="DengXian" panose="02010600030101010101" pitchFamily="2" charset="-122"/>
                <a:cs typeface="Arial" panose="020B0604020202020204" pitchFamily="34" charset="0"/>
              </a:rPr>
              <a:t>العناصر الرئيسية لاعتماد غاية 7-1-7</a:t>
            </a:r>
          </a:p>
          <a:p>
            <a:pPr marL="0" marR="0" algn="r" rtl="1">
              <a:lnSpc>
                <a:spcPct val="115000"/>
              </a:lnSpc>
              <a:spcBef>
                <a:spcPts val="0"/>
              </a:spcBef>
              <a:spcAft>
                <a:spcPts val="800"/>
              </a:spcAft>
            </a:pPr>
            <a:r>
              <a:rPr lang="en-IN" sz="4400" kern="100" dirty="0">
                <a:effectLst/>
                <a:latin typeface="Aptos" panose="020B0004020202020204" pitchFamily="34" charset="0"/>
                <a:ea typeface="DengXian" panose="02010600030101010101" pitchFamily="2" charset="-122"/>
                <a:cs typeface="Arial" panose="020B0604020202020204" pitchFamily="34" charset="0"/>
              </a:rPr>
              <a:t> </a:t>
            </a:r>
          </a:p>
        </p:txBody>
      </p:sp>
    </p:spTree>
    <p:extLst>
      <p:ext uri="{BB962C8B-B14F-4D97-AF65-F5344CB8AC3E}">
        <p14:creationId xmlns:p14="http://schemas.microsoft.com/office/powerpoint/2010/main" val="34477250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A5CB8B-347B-D924-A14D-47D2760766DA}"/>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F8ADEA2F-4367-8373-02CF-746240BD0DC0}"/>
              </a:ext>
            </a:extLst>
          </p:cNvPr>
          <p:cNvSpPr>
            <a:spLocks noGrp="1"/>
          </p:cNvSpPr>
          <p:nvPr>
            <p:ph type="title"/>
          </p:nvPr>
        </p:nvSpPr>
        <p:spPr>
          <a:xfrm>
            <a:off x="319902" y="245753"/>
            <a:ext cx="11409024" cy="1087808"/>
          </a:xfrm>
        </p:spPr>
        <p:txBody>
          <a:bodyPr/>
          <a:lstStyle/>
          <a:p>
            <a:r>
              <a:rPr lang="ar-001" dirty="0">
                <a:latin typeface="Arial"/>
                <a:cs typeface="Arial"/>
              </a:rPr>
              <a:t>اعتبارات قبل التخطيط للاعتماد</a:t>
            </a:r>
          </a:p>
        </p:txBody>
      </p:sp>
      <p:sp>
        <p:nvSpPr>
          <p:cNvPr id="14" name="Right Arrow 13">
            <a:extLst>
              <a:ext uri="{FF2B5EF4-FFF2-40B4-BE49-F238E27FC236}">
                <a16:creationId xmlns:a16="http://schemas.microsoft.com/office/drawing/2014/main" id="{BFD691AC-2871-644D-2809-0841B3E3CE38}"/>
              </a:ext>
            </a:extLst>
          </p:cNvPr>
          <p:cNvSpPr/>
          <p:nvPr/>
        </p:nvSpPr>
        <p:spPr>
          <a:xfrm>
            <a:off x="4961671" y="1647759"/>
            <a:ext cx="2254005" cy="609599"/>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extLst>
              <a:ext uri="{FF2B5EF4-FFF2-40B4-BE49-F238E27FC236}">
                <a16:creationId xmlns:a16="http://schemas.microsoft.com/office/drawing/2014/main" id="{401DB467-EE50-8293-B748-8E686ECDAADB}"/>
              </a:ext>
            </a:extLst>
          </p:cNvPr>
          <p:cNvSpPr/>
          <p:nvPr/>
        </p:nvSpPr>
        <p:spPr>
          <a:xfrm rot="10800000">
            <a:off x="4921082" y="2326000"/>
            <a:ext cx="2254005" cy="609599"/>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DC6FA305-E78A-93E7-E7BD-650178CCC48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217860" y="1349620"/>
            <a:ext cx="1652953" cy="1652953"/>
          </a:xfrm>
          <a:prstGeom prst="rect">
            <a:avLst/>
          </a:prstGeom>
        </p:spPr>
      </p:pic>
      <p:pic>
        <p:nvPicPr>
          <p:cNvPr id="6" name="Graphic 5">
            <a:extLst>
              <a:ext uri="{FF2B5EF4-FFF2-40B4-BE49-F238E27FC236}">
                <a16:creationId xmlns:a16="http://schemas.microsoft.com/office/drawing/2014/main" id="{A2C6DB62-9FED-07AA-70F5-751E9B3B905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2" y="1364271"/>
            <a:ext cx="1682260" cy="1645627"/>
          </a:xfrm>
          <a:prstGeom prst="rect">
            <a:avLst/>
          </a:prstGeom>
        </p:spPr>
      </p:pic>
      <p:sp>
        <p:nvSpPr>
          <p:cNvPr id="12" name="Rounded Rectangle 6">
            <a:extLst>
              <a:ext uri="{FF2B5EF4-FFF2-40B4-BE49-F238E27FC236}">
                <a16:creationId xmlns:a16="http://schemas.microsoft.com/office/drawing/2014/main" id="{E44E1F48-B78A-81A5-DC47-CF1A100DB2D0}"/>
              </a:ext>
            </a:extLst>
          </p:cNvPr>
          <p:cNvSpPr/>
          <p:nvPr/>
        </p:nvSpPr>
        <p:spPr>
          <a:xfrm>
            <a:off x="6638529" y="3323075"/>
            <a:ext cx="5077529" cy="2658207"/>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28600" indent="-228600">
              <a:spcBef>
                <a:spcPts val="1000"/>
              </a:spcBef>
              <a:buFont typeface="Arial,Sans-Serif"/>
              <a:buChar char="•"/>
              <a:defRPr/>
            </a:pPr>
            <a:r>
              <a:rPr lang="ar-001" sz="2200" dirty="0">
                <a:solidFill>
                  <a:srgbClr val="394D56"/>
                </a:solidFill>
                <a:latin typeface="Arial"/>
                <a:cs typeface="Arial"/>
              </a:rPr>
              <a:t>تحدث حالات التفشي </a:t>
            </a:r>
            <a:r>
              <a:rPr lang="ar-001" sz="2200" b="1" dirty="0">
                <a:solidFill>
                  <a:srgbClr val="394D56"/>
                </a:solidFill>
                <a:latin typeface="Arial"/>
                <a:cs typeface="Arial"/>
              </a:rPr>
              <a:t>على المستوى المحلي</a:t>
            </a:r>
          </a:p>
          <a:p>
            <a:pPr marL="228600" indent="-228600">
              <a:spcBef>
                <a:spcPts val="1000"/>
              </a:spcBef>
              <a:buFont typeface="Arial,Sans-Serif"/>
              <a:buChar char="•"/>
              <a:defRPr/>
            </a:pPr>
            <a:r>
              <a:rPr lang="ar-001" sz="2200" dirty="0">
                <a:solidFill>
                  <a:srgbClr val="394D56"/>
                </a:solidFill>
                <a:latin typeface="Arial"/>
                <a:cs typeface="Arial"/>
              </a:rPr>
              <a:t>عادةً ما يتم رصد تفشي المرض والاستجابة له </a:t>
            </a:r>
            <a:r>
              <a:rPr lang="ar-001" sz="2200" b="1" dirty="0">
                <a:solidFill>
                  <a:srgbClr val="394D56"/>
                </a:solidFill>
                <a:latin typeface="Arial"/>
                <a:cs typeface="Arial"/>
              </a:rPr>
              <a:t>على المستوى المحلي</a:t>
            </a:r>
          </a:p>
          <a:p>
            <a:pPr marL="228600" indent="-228600">
              <a:spcBef>
                <a:spcPts val="1000"/>
              </a:spcBef>
              <a:buFont typeface="Arial,Sans-Serif"/>
              <a:buChar char="•"/>
              <a:defRPr/>
            </a:pPr>
            <a:r>
              <a:rPr lang="ar-001" sz="2200" dirty="0">
                <a:solidFill>
                  <a:srgbClr val="394D56"/>
                </a:solidFill>
                <a:latin typeface="Arial"/>
                <a:ea typeface="+mn-ea"/>
                <a:cs typeface="Arial"/>
              </a:rPr>
              <a:t>من الأفضل الوقاية من الأوبئة </a:t>
            </a:r>
            <a:r>
              <a:rPr kumimoji="0" lang="ar-001" sz="2200" i="0" u="none" strike="noStrike" cap="none" normalizeH="0" baseline="0" noProof="0" dirty="0">
                <a:ln>
                  <a:noFill/>
                </a:ln>
                <a:solidFill>
                  <a:srgbClr val="394D56"/>
                </a:solidFill>
                <a:effectLst/>
                <a:uLnTx/>
                <a:uFillTx/>
                <a:latin typeface="Arial"/>
                <a:ea typeface="+mn-ea"/>
                <a:cs typeface="Arial"/>
              </a:rPr>
              <a:t>و</a:t>
            </a:r>
            <a:r>
              <a:rPr lang="ar-001" sz="2200" dirty="0">
                <a:solidFill>
                  <a:srgbClr val="394D56"/>
                </a:solidFill>
                <a:latin typeface="Arial"/>
                <a:cs typeface="Arial"/>
              </a:rPr>
              <a:t>الجوائح </a:t>
            </a:r>
            <a:r>
              <a:rPr lang="ar-001" sz="2200" b="1" dirty="0">
                <a:solidFill>
                  <a:srgbClr val="394D56"/>
                </a:solidFill>
                <a:latin typeface="Arial"/>
                <a:cs typeface="Arial"/>
              </a:rPr>
              <a:t>على المستوى المحلي</a:t>
            </a:r>
          </a:p>
        </p:txBody>
      </p:sp>
      <p:sp>
        <p:nvSpPr>
          <p:cNvPr id="16" name="Rounded Rectangle 6">
            <a:extLst>
              <a:ext uri="{FF2B5EF4-FFF2-40B4-BE49-F238E27FC236}">
                <a16:creationId xmlns:a16="http://schemas.microsoft.com/office/drawing/2014/main" id="{63D8F17B-0CC2-1343-0131-ADFA4C63EF65}"/>
              </a:ext>
            </a:extLst>
          </p:cNvPr>
          <p:cNvSpPr/>
          <p:nvPr/>
        </p:nvSpPr>
        <p:spPr>
          <a:xfrm>
            <a:off x="541884" y="3321610"/>
            <a:ext cx="5011588" cy="2628899"/>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spcBef>
                <a:spcPts val="1000"/>
              </a:spcBef>
              <a:buFont typeface="Arial"/>
              <a:buChar char="•"/>
              <a:defRPr/>
            </a:pPr>
            <a:r>
              <a:rPr lang="ar-001" sz="2200" dirty="0">
                <a:solidFill>
                  <a:srgbClr val="394D56"/>
                </a:solidFill>
                <a:latin typeface="Arial"/>
                <a:cs typeface="Arial"/>
              </a:rPr>
              <a:t>غالبًا ما تتم إدارة الأنظمة والتوجيهات والقواعد التي تدعم رصد تفشي الأمراض والإبلاغ عنها والاستجابة لها على </a:t>
            </a:r>
            <a:r>
              <a:rPr lang="ar-001" sz="2200" b="1" dirty="0">
                <a:solidFill>
                  <a:srgbClr val="394D56"/>
                </a:solidFill>
                <a:latin typeface="Arial"/>
                <a:cs typeface="Arial"/>
              </a:rPr>
              <a:t>مستويات أعلى</a:t>
            </a:r>
            <a:r>
              <a:rPr lang="ar-001" sz="2200" dirty="0">
                <a:solidFill>
                  <a:srgbClr val="394D56"/>
                </a:solidFill>
                <a:latin typeface="Arial"/>
                <a:cs typeface="Arial"/>
              </a:rPr>
              <a:t> </a:t>
            </a:r>
            <a:r>
              <a:rPr lang="en-US" sz="2200" dirty="0">
                <a:solidFill>
                  <a:srgbClr val="394D56"/>
                </a:solidFill>
                <a:latin typeface="Arial"/>
                <a:cs typeface="Arial"/>
              </a:rPr>
              <a:t>)</a:t>
            </a:r>
            <a:r>
              <a:rPr lang="ar-001" sz="2200" dirty="0">
                <a:solidFill>
                  <a:srgbClr val="394D56"/>
                </a:solidFill>
                <a:latin typeface="Arial"/>
                <a:cs typeface="Arial"/>
              </a:rPr>
              <a:t>على سبيل المثال، المستوى الوطني، والإقليمي، وعلى مستوى المحافظات.</a:t>
            </a:r>
            <a:r>
              <a:rPr lang="en-US" sz="2200" dirty="0">
                <a:solidFill>
                  <a:srgbClr val="394D56"/>
                </a:solidFill>
                <a:latin typeface="Arial"/>
                <a:cs typeface="Arial"/>
              </a:rPr>
              <a:t>(</a:t>
            </a:r>
            <a:r>
              <a:rPr lang="ar-001" sz="2200" dirty="0">
                <a:solidFill>
                  <a:srgbClr val="394D56"/>
                </a:solidFill>
                <a:latin typeface="Arial"/>
                <a:cs typeface="Arial"/>
              </a:rPr>
              <a:t>...</a:t>
            </a:r>
          </a:p>
        </p:txBody>
      </p:sp>
    </p:spTree>
    <p:extLst>
      <p:ext uri="{BB962C8B-B14F-4D97-AF65-F5344CB8AC3E}">
        <p14:creationId xmlns:p14="http://schemas.microsoft.com/office/powerpoint/2010/main" val="219747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2" grpId="0" animBg="1"/>
      <p:bldP spid="1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85F6B-D3F7-800B-1E61-48FA1DED6811}"/>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C5DD5E0-14A3-A9F0-358A-5755B82898AD}"/>
              </a:ext>
            </a:extLst>
          </p:cNvPr>
          <p:cNvSpPr>
            <a:spLocks noGrp="1"/>
          </p:cNvSpPr>
          <p:nvPr>
            <p:ph idx="1"/>
          </p:nvPr>
        </p:nvSpPr>
        <p:spPr>
          <a:xfrm>
            <a:off x="559387" y="1153947"/>
            <a:ext cx="10874986" cy="508688"/>
          </a:xfrm>
        </p:spPr>
        <p:txBody>
          <a:bodyPr/>
          <a:lstStyle/>
          <a:p>
            <a:pPr marL="0" indent="0">
              <a:buNone/>
            </a:pPr>
            <a:r>
              <a:rPr lang="ar-001" sz="2400" b="1" dirty="0">
                <a:solidFill>
                  <a:schemeClr val="tx2"/>
                </a:solidFill>
              </a:rPr>
              <a:t>لقد اتخذت البلاد/ الولايات القضائية نهجًا مختلفة</a:t>
            </a:r>
          </a:p>
        </p:txBody>
      </p:sp>
      <p:sp>
        <p:nvSpPr>
          <p:cNvPr id="8" name="Title 1">
            <a:extLst>
              <a:ext uri="{FF2B5EF4-FFF2-40B4-BE49-F238E27FC236}">
                <a16:creationId xmlns:a16="http://schemas.microsoft.com/office/drawing/2014/main" id="{EF6E6366-8C87-4992-9830-9F0019829171}"/>
              </a:ext>
            </a:extLst>
          </p:cNvPr>
          <p:cNvSpPr>
            <a:spLocks noGrp="1"/>
          </p:cNvSpPr>
          <p:nvPr>
            <p:ph type="title"/>
          </p:nvPr>
        </p:nvSpPr>
        <p:spPr>
          <a:xfrm>
            <a:off x="319902" y="245753"/>
            <a:ext cx="11472048" cy="1087808"/>
          </a:xfrm>
        </p:spPr>
        <p:txBody>
          <a:bodyPr>
            <a:normAutofit/>
          </a:bodyPr>
          <a:lstStyle/>
          <a:p>
            <a:r>
              <a:rPr lang="ar-SA" b="1" dirty="0">
                <a:effectLst/>
                <a:latin typeface="Aptos" panose="020B0004020202020204" pitchFamily="34" charset="0"/>
                <a:ea typeface="DengXian" panose="02010600030101010101" pitchFamily="2" charset="-122"/>
                <a:cs typeface="Arial" panose="020B0604020202020204" pitchFamily="34" charset="0"/>
              </a:rPr>
              <a:t>على أي مستوى من الحكومة يجب البدء في اعتماد</a:t>
            </a:r>
            <a:r>
              <a:rPr lang="ar-SA" b="1" dirty="0">
                <a:effectLst/>
                <a:ea typeface="DengXian" panose="02010600030101010101" pitchFamily="2" charset="-122"/>
                <a:cs typeface="Aptos" panose="020B0004020202020204" pitchFamily="34" charset="0"/>
              </a:rPr>
              <a:t> </a:t>
            </a:r>
            <a:r>
              <a:rPr lang="ar-SA" b="1" dirty="0">
                <a:effectLst/>
                <a:latin typeface="Aptos" panose="020B0004020202020204" pitchFamily="34" charset="0"/>
                <a:ea typeface="DengXian" panose="02010600030101010101" pitchFamily="2" charset="-122"/>
                <a:cs typeface="Arial" panose="020B0604020202020204" pitchFamily="34" charset="0"/>
              </a:rPr>
              <a:t>نهج 7-1-7؟</a:t>
            </a:r>
            <a:endParaRPr lang="ar-001" dirty="0"/>
          </a:p>
        </p:txBody>
      </p:sp>
      <p:cxnSp>
        <p:nvCxnSpPr>
          <p:cNvPr id="4" name="Straight Connector 3">
            <a:extLst>
              <a:ext uri="{FF2B5EF4-FFF2-40B4-BE49-F238E27FC236}">
                <a16:creationId xmlns:a16="http://schemas.microsoft.com/office/drawing/2014/main" id="{6B2D5A5E-B732-BCE0-03EB-6498B61D715A}"/>
              </a:ext>
            </a:extLst>
          </p:cNvPr>
          <p:cNvCxnSpPr>
            <a:cxnSpLocks/>
          </p:cNvCxnSpPr>
          <p:nvPr/>
        </p:nvCxnSpPr>
        <p:spPr>
          <a:xfrm flipH="1">
            <a:off x="6077415" y="1805122"/>
            <a:ext cx="24780" cy="360646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EC1459D9-A625-35D3-A61E-96DD6E5E6CF9}"/>
              </a:ext>
            </a:extLst>
          </p:cNvPr>
          <p:cNvSpPr txBox="1"/>
          <p:nvPr/>
        </p:nvSpPr>
        <p:spPr>
          <a:xfrm>
            <a:off x="6261241" y="1801059"/>
            <a:ext cx="5646215" cy="430887"/>
          </a:xfrm>
          <a:prstGeom prst="rect">
            <a:avLst/>
          </a:prstGeom>
          <a:noFill/>
        </p:spPr>
        <p:txBody>
          <a:bodyPr wrap="square" lIns="91440" tIns="45720" rIns="91440" bIns="45720" rtlCol="0" anchor="t">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200" i="0" u="none" strike="noStrike" cap="none" normalizeH="0" baseline="0" noProof="0" dirty="0">
                <a:ln>
                  <a:noFill/>
                </a:ln>
                <a:effectLst/>
                <a:uLnTx/>
                <a:uFillTx/>
                <a:latin typeface="Arial"/>
                <a:cs typeface="Arial"/>
              </a:rPr>
              <a:t>أوغندا: من المستوى الوطني إلى المستوى دون الوطني</a:t>
            </a:r>
          </a:p>
        </p:txBody>
      </p:sp>
      <p:sp>
        <p:nvSpPr>
          <p:cNvPr id="16" name="TextBox 15">
            <a:extLst>
              <a:ext uri="{FF2B5EF4-FFF2-40B4-BE49-F238E27FC236}">
                <a16:creationId xmlns:a16="http://schemas.microsoft.com/office/drawing/2014/main" id="{A108D703-6492-4ECB-4BA1-C9FA3D28B554}"/>
              </a:ext>
            </a:extLst>
          </p:cNvPr>
          <p:cNvSpPr txBox="1"/>
          <p:nvPr/>
        </p:nvSpPr>
        <p:spPr>
          <a:xfrm>
            <a:off x="384163" y="1805902"/>
            <a:ext cx="5646215" cy="430887"/>
          </a:xfrm>
          <a:prstGeom prst="rect">
            <a:avLst/>
          </a:prstGeom>
          <a:noFill/>
        </p:spPr>
        <p:txBody>
          <a:bodyPr wrap="square" lIns="91440" tIns="45720" rIns="91440" bIns="45720" rtlCol="0" anchor="t">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200" i="0" u="none" strike="noStrike" cap="none" normalizeH="0" baseline="0" noProof="0" dirty="0">
                <a:ln>
                  <a:noFill/>
                </a:ln>
                <a:effectLst/>
                <a:uLnTx/>
                <a:uFillTx/>
                <a:latin typeface="Arial"/>
                <a:cs typeface="Arial"/>
              </a:rPr>
              <a:t>البرازيل: من المستوى دون الوطني إلى المستوى الوطني</a:t>
            </a:r>
          </a:p>
        </p:txBody>
      </p:sp>
      <p:pic>
        <p:nvPicPr>
          <p:cNvPr id="2" name="Picture 1">
            <a:extLst>
              <a:ext uri="{FF2B5EF4-FFF2-40B4-BE49-F238E27FC236}">
                <a16:creationId xmlns:a16="http://schemas.microsoft.com/office/drawing/2014/main" id="{631DD59C-E632-AB64-1E87-477D2EBBC1EB}"/>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7374565" y="2193226"/>
            <a:ext cx="3419566" cy="3329872"/>
          </a:xfrm>
          <a:prstGeom prst="rect">
            <a:avLst/>
          </a:prstGeom>
          <a:ln>
            <a:noFill/>
          </a:ln>
        </p:spPr>
      </p:pic>
      <p:sp>
        <p:nvSpPr>
          <p:cNvPr id="5" name="Rounded Rectangle 4">
            <a:extLst>
              <a:ext uri="{FF2B5EF4-FFF2-40B4-BE49-F238E27FC236}">
                <a16:creationId xmlns:a16="http://schemas.microsoft.com/office/drawing/2014/main" id="{29D4253E-775E-EC94-6086-BF855C49184F}"/>
              </a:ext>
            </a:extLst>
          </p:cNvPr>
          <p:cNvSpPr/>
          <p:nvPr/>
        </p:nvSpPr>
        <p:spPr>
          <a:xfrm>
            <a:off x="1318979" y="5739323"/>
            <a:ext cx="9085355" cy="508688"/>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dirty="0">
                <a:ln>
                  <a:noFill/>
                </a:ln>
                <a:solidFill>
                  <a:srgbClr val="618393"/>
                </a:solidFill>
                <a:effectLst/>
                <a:uLnTx/>
                <a:uFillTx/>
                <a:latin typeface="Arial"/>
                <a:ea typeface="+mn-ea"/>
                <a:cs typeface="Arial"/>
              </a:rPr>
              <a:t>ضع في اعتبارك دور المستويات المختلفة حتى عند بدء الاعتماد</a:t>
            </a:r>
          </a:p>
        </p:txBody>
      </p:sp>
      <p:pic>
        <p:nvPicPr>
          <p:cNvPr id="3" name="Picture 2" descr="Brazil Maps &amp; Facts - World Atlas">
            <a:extLst>
              <a:ext uri="{FF2B5EF4-FFF2-40B4-BE49-F238E27FC236}">
                <a16:creationId xmlns:a16="http://schemas.microsoft.com/office/drawing/2014/main" id="{2BDC6D7F-9744-EEDA-D8BE-0BA4AE58CF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79931" y="2234122"/>
            <a:ext cx="3805602" cy="3378890"/>
          </a:xfrm>
          <a:prstGeom prst="rect">
            <a:avLst/>
          </a:prstGeom>
        </p:spPr>
      </p:pic>
      <p:sp>
        <p:nvSpPr>
          <p:cNvPr id="9" name="Oval 8">
            <a:extLst>
              <a:ext uri="{FF2B5EF4-FFF2-40B4-BE49-F238E27FC236}">
                <a16:creationId xmlns:a16="http://schemas.microsoft.com/office/drawing/2014/main" id="{1F29B688-187C-2030-C04F-A30C86C51FAE}"/>
              </a:ext>
            </a:extLst>
          </p:cNvPr>
          <p:cNvSpPr/>
          <p:nvPr/>
        </p:nvSpPr>
        <p:spPr>
          <a:xfrm>
            <a:off x="1581833" y="2699966"/>
            <a:ext cx="381778" cy="92591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38FD2F7-964C-FA08-2039-DE0035D3E5F6}"/>
              </a:ext>
            </a:extLst>
          </p:cNvPr>
          <p:cNvSpPr/>
          <p:nvPr/>
        </p:nvSpPr>
        <p:spPr>
          <a:xfrm>
            <a:off x="2634974" y="2239890"/>
            <a:ext cx="647758" cy="21423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12B8611-065A-57B4-8318-63A8925C3767}"/>
              </a:ext>
            </a:extLst>
          </p:cNvPr>
          <p:cNvSpPr/>
          <p:nvPr/>
        </p:nvSpPr>
        <p:spPr>
          <a:xfrm>
            <a:off x="1858597" y="3357729"/>
            <a:ext cx="209250" cy="2681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88FC71E5-B922-6249-B1EC-C899ED58A8CA}"/>
              </a:ext>
            </a:extLst>
          </p:cNvPr>
          <p:cNvSpPr/>
          <p:nvPr/>
        </p:nvSpPr>
        <p:spPr>
          <a:xfrm rot="5040000">
            <a:off x="1234299" y="5087240"/>
            <a:ext cx="169712" cy="64195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5DFFE94-4E5E-797B-01D5-06D79EAAF054}"/>
              </a:ext>
            </a:extLst>
          </p:cNvPr>
          <p:cNvSpPr/>
          <p:nvPr/>
        </p:nvSpPr>
        <p:spPr>
          <a:xfrm>
            <a:off x="1799806" y="5076406"/>
            <a:ext cx="2494232" cy="3352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7C436AA-70D8-6920-43E4-93A25E46687F}"/>
              </a:ext>
            </a:extLst>
          </p:cNvPr>
          <p:cNvSpPr/>
          <p:nvPr/>
        </p:nvSpPr>
        <p:spPr>
          <a:xfrm rot="5400000">
            <a:off x="10091077" y="4375508"/>
            <a:ext cx="880375" cy="5257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F3AF540-265B-AC7B-497B-A2B0C0B24AD0}"/>
              </a:ext>
            </a:extLst>
          </p:cNvPr>
          <p:cNvSpPr/>
          <p:nvPr/>
        </p:nvSpPr>
        <p:spPr>
          <a:xfrm rot="5400000">
            <a:off x="9936520" y="4645083"/>
            <a:ext cx="880375" cy="5257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8603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5" grpId="0"/>
      <p:bldP spid="16" grpId="0"/>
      <p:bldP spid="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1000125" y="1776801"/>
            <a:ext cx="6240955" cy="2911331"/>
          </a:xfrm>
        </p:spPr>
        <p:txBody>
          <a:bodyPr vert="horz" lIns="91440" tIns="45720" rIns="91440" bIns="45720" rtlCol="0" anchor="t">
            <a:noAutofit/>
          </a:bodyPr>
          <a:lstStyle/>
          <a:p>
            <a:pPr>
              <a:lnSpc>
                <a:spcPct val="100000"/>
              </a:lnSpc>
            </a:pPr>
            <a:r>
              <a:rPr lang="ar-SA" sz="4000" b="1" dirty="0">
                <a:effectLst/>
                <a:latin typeface="Aptos" panose="020B0004020202020204" pitchFamily="34" charset="0"/>
                <a:ea typeface="DengXian" panose="02010600030101010101" pitchFamily="2" charset="-122"/>
                <a:cs typeface="Arial" panose="020B0604020202020204" pitchFamily="34" charset="0"/>
              </a:rPr>
              <a:t>ما العوامل التي ستأخذها في الاعتبار عند</a:t>
            </a:r>
            <a:r>
              <a:rPr lang="ar-SA" sz="4000" b="1" dirty="0">
                <a:effectLst/>
                <a:ea typeface="DengXian" panose="02010600030101010101" pitchFamily="2" charset="-122"/>
                <a:cs typeface="Aptos" panose="020B0004020202020204" pitchFamily="34" charset="0"/>
              </a:rPr>
              <a:t> </a:t>
            </a:r>
            <a:r>
              <a:rPr lang="ar-SA" sz="4000" b="1" dirty="0">
                <a:effectLst/>
                <a:latin typeface="Aptos" panose="020B0004020202020204" pitchFamily="34" charset="0"/>
                <a:ea typeface="DengXian" panose="02010600030101010101" pitchFamily="2" charset="-122"/>
                <a:cs typeface="Arial" panose="020B0604020202020204" pitchFamily="34" charset="0"/>
              </a:rPr>
              <a:t>التخطيط للاعتماد الأولي لغاية 7-1-7، مع وضع التوسع على المستوى الوطني/دون</a:t>
            </a:r>
            <a:r>
              <a:rPr lang="ar-SA" sz="4000" b="1" dirty="0">
                <a:effectLst/>
                <a:ea typeface="DengXian" panose="02010600030101010101" pitchFamily="2" charset="-122"/>
                <a:cs typeface="Aptos" panose="020B0004020202020204" pitchFamily="34" charset="0"/>
              </a:rPr>
              <a:t> </a:t>
            </a:r>
            <a:r>
              <a:rPr lang="ar-SA" sz="4000" b="1" dirty="0">
                <a:effectLst/>
                <a:latin typeface="Aptos" panose="020B0004020202020204" pitchFamily="34" charset="0"/>
                <a:ea typeface="DengXian" panose="02010600030101010101" pitchFamily="2" charset="-122"/>
                <a:cs typeface="Arial" panose="020B0604020202020204" pitchFamily="34" charset="0"/>
              </a:rPr>
              <a:t>الوطني في الاعتبار؟</a:t>
            </a:r>
            <a:endParaRPr lang="ar-001" sz="4000" dirty="0">
              <a:latin typeface="Arial"/>
              <a:cs typeface="Arial"/>
            </a:endParaRPr>
          </a:p>
        </p:txBody>
      </p:sp>
      <p:pic>
        <p:nvPicPr>
          <p:cNvPr id="4" name="Graphic 9">
            <a:extLst>
              <a:ext uri="{FF2B5EF4-FFF2-40B4-BE49-F238E27FC236}">
                <a16:creationId xmlns:a16="http://schemas.microsoft.com/office/drawing/2014/main" id="{D7265F53-249D-6282-7AF1-FC21AF7235A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66647" y="2232208"/>
            <a:ext cx="928659" cy="917898"/>
          </a:xfrm>
          <a:prstGeom prst="rect">
            <a:avLst/>
          </a:prstGeom>
        </p:spPr>
      </p:pic>
      <p:sp>
        <p:nvSpPr>
          <p:cNvPr id="8" name="Title 1">
            <a:extLst>
              <a:ext uri="{FF2B5EF4-FFF2-40B4-BE49-F238E27FC236}">
                <a16:creationId xmlns:a16="http://schemas.microsoft.com/office/drawing/2014/main" id="{B782313D-E286-51FB-D1D2-961BA69480FC}"/>
              </a:ext>
            </a:extLst>
          </p:cNvPr>
          <p:cNvSpPr txBox="1">
            <a:spLocks/>
          </p:cNvSpPr>
          <p:nvPr/>
        </p:nvSpPr>
        <p:spPr>
          <a:xfrm>
            <a:off x="8297435" y="1548808"/>
            <a:ext cx="3467083" cy="2282808"/>
          </a:xfrm>
          <a:prstGeom prst="rect">
            <a:avLst/>
          </a:prstGeom>
        </p:spPr>
        <p:txBody>
          <a:bodyPr vert="horz" lIns="91440" tIns="45720" rIns="91440" bIns="45720" rtlCol="0" anchor="b">
            <a:noAutofit/>
          </a:bodyPr>
          <a:lstStyle>
            <a:defPPr>
              <a:defRPr lang="en-US"/>
            </a:defPPr>
            <a:lvl1pPr marL="0"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001">
                <a:latin typeface="Arial"/>
                <a:cs typeface="Arial"/>
              </a:rPr>
              <a:t>مناقشة</a:t>
            </a:r>
          </a:p>
        </p:txBody>
      </p:sp>
    </p:spTree>
    <p:extLst>
      <p:ext uri="{BB962C8B-B14F-4D97-AF65-F5344CB8AC3E}">
        <p14:creationId xmlns:p14="http://schemas.microsoft.com/office/powerpoint/2010/main" val="27948534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25D28-643E-A2F4-1D4D-3448D541561F}"/>
              </a:ext>
            </a:extLst>
          </p:cNvPr>
          <p:cNvSpPr>
            <a:spLocks noGrp="1"/>
          </p:cNvSpPr>
          <p:nvPr>
            <p:ph type="title"/>
          </p:nvPr>
        </p:nvSpPr>
        <p:spPr>
          <a:xfrm>
            <a:off x="319901" y="245753"/>
            <a:ext cx="10910073" cy="1087808"/>
          </a:xfrm>
        </p:spPr>
        <p:txBody>
          <a:bodyPr/>
          <a:lstStyle/>
          <a:p>
            <a:r>
              <a:rPr lang="ar-001" dirty="0"/>
              <a:t>قبل التخطيط للاعتماد…</a:t>
            </a:r>
          </a:p>
        </p:txBody>
      </p:sp>
      <p:sp>
        <p:nvSpPr>
          <p:cNvPr id="6" name="Content Placeholder 5">
            <a:extLst>
              <a:ext uri="{FF2B5EF4-FFF2-40B4-BE49-F238E27FC236}">
                <a16:creationId xmlns:a16="http://schemas.microsoft.com/office/drawing/2014/main" id="{12FF5E51-316C-3AA5-1312-95AEF389BC57}"/>
              </a:ext>
            </a:extLst>
          </p:cNvPr>
          <p:cNvSpPr>
            <a:spLocks noGrp="1"/>
          </p:cNvSpPr>
          <p:nvPr>
            <p:ph idx="1"/>
          </p:nvPr>
        </p:nvSpPr>
        <p:spPr>
          <a:xfrm>
            <a:off x="691242" y="1066985"/>
            <a:ext cx="10036629" cy="4724029"/>
          </a:xfrm>
        </p:spPr>
        <p:txBody>
          <a:bodyPr/>
          <a:lstStyle/>
          <a:p>
            <a:pPr marL="0" indent="0">
              <a:buNone/>
            </a:pPr>
            <a:r>
              <a:rPr lang="ar-001" b="1" dirty="0">
                <a:solidFill>
                  <a:schemeClr val="tx2"/>
                </a:solidFill>
              </a:rPr>
              <a:t>ضع في اعتبارك نموذج الحوكمة</a:t>
            </a:r>
          </a:p>
          <a:p>
            <a:pPr marL="0" indent="0">
              <a:buNone/>
            </a:pPr>
            <a:endParaRPr lang="en-US" sz="1200" b="1" dirty="0">
              <a:solidFill>
                <a:schemeClr val="tx2"/>
              </a:solidFill>
            </a:endParaRPr>
          </a:p>
          <a:p>
            <a:r>
              <a:rPr lang="ar-001" dirty="0"/>
              <a:t>ما مدى مركزية/لا مركزية الحكم في البلد؟</a:t>
            </a:r>
          </a:p>
          <a:p>
            <a:endParaRPr lang="en-US" dirty="0"/>
          </a:p>
          <a:p>
            <a:r>
              <a:rPr lang="ar-001" dirty="0"/>
              <a:t>ما سلطات صنع القرار التي تتمتع بها مختلف مستويات الحكومة فيما يتعلق بالصحة العامة؟</a:t>
            </a:r>
          </a:p>
          <a:p>
            <a:endParaRPr lang="en-US" dirty="0"/>
          </a:p>
          <a:p>
            <a:r>
              <a:rPr lang="ar-001" dirty="0"/>
              <a:t> على أي مستوى حكومي يتم تنفيذ/تنسيق أنشطة رصد تفشي المرض والإبلاغ والاستجابة المبكرة الرئيسية؟</a:t>
            </a:r>
          </a:p>
          <a:p>
            <a:pPr marL="0" indent="0">
              <a:buNone/>
            </a:pPr>
            <a:endParaRPr lang="en-US" dirty="0"/>
          </a:p>
          <a:p>
            <a:endParaRPr lang="en-US" dirty="0"/>
          </a:p>
        </p:txBody>
      </p:sp>
      <p:sp>
        <p:nvSpPr>
          <p:cNvPr id="7" name="Rounded Rectangle 6">
            <a:extLst>
              <a:ext uri="{FF2B5EF4-FFF2-40B4-BE49-F238E27FC236}">
                <a16:creationId xmlns:a16="http://schemas.microsoft.com/office/drawing/2014/main" id="{E486E320-C311-29C7-4D2B-6E5D44CD0117}"/>
              </a:ext>
            </a:extLst>
          </p:cNvPr>
          <p:cNvSpPr/>
          <p:nvPr/>
        </p:nvSpPr>
        <p:spPr>
          <a:xfrm>
            <a:off x="1553322" y="5110843"/>
            <a:ext cx="9085355" cy="914400"/>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dirty="0">
                <a:ln>
                  <a:noFill/>
                </a:ln>
                <a:solidFill>
                  <a:srgbClr val="618393"/>
                </a:solidFill>
                <a:effectLst/>
                <a:uLnTx/>
                <a:uFillTx/>
                <a:latin typeface="Arial"/>
                <a:ea typeface="+mn-ea"/>
                <a:cs typeface="Arial"/>
              </a:rPr>
              <a:t> ضع هذه الأمور في اعتبارك عند التخطيط للاعتماد والتوسع</a:t>
            </a:r>
          </a:p>
        </p:txBody>
      </p:sp>
    </p:spTree>
    <p:extLst>
      <p:ext uri="{BB962C8B-B14F-4D97-AF65-F5344CB8AC3E}">
        <p14:creationId xmlns:p14="http://schemas.microsoft.com/office/powerpoint/2010/main" val="1976217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926072-A6FF-3F76-5767-EBBF553B2D10}"/>
              </a:ext>
            </a:extLst>
          </p:cNvPr>
          <p:cNvSpPr>
            <a:spLocks noGrp="1"/>
          </p:cNvSpPr>
          <p:nvPr>
            <p:ph type="title"/>
          </p:nvPr>
        </p:nvSpPr>
        <p:spPr>
          <a:xfrm>
            <a:off x="397769" y="356240"/>
            <a:ext cx="11213205" cy="1087808"/>
          </a:xfrm>
        </p:spPr>
        <p:txBody>
          <a:bodyPr/>
          <a:lstStyle/>
          <a:p>
            <a:pPr marL="0" marR="0" algn="r" rtl="1">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يمكن اعتماد 7-1-7 بشكل منهجي ومرن</a:t>
            </a:r>
            <a:br>
              <a:rPr lang="en-IN" kern="100" dirty="0">
                <a:effectLst/>
                <a:latin typeface="Aptos" panose="020B0004020202020204" pitchFamily="34" charset="0"/>
                <a:ea typeface="DengXian" panose="02010600030101010101" pitchFamily="2" charset="-122"/>
                <a:cs typeface="Arial" panose="020B0604020202020204" pitchFamily="34" charset="0"/>
              </a:rPr>
            </a:br>
            <a:r>
              <a:rPr lang="en-IN" kern="100" dirty="0">
                <a:effectLst/>
                <a:latin typeface="Aptos" panose="020B0004020202020204" pitchFamily="34" charset="0"/>
                <a:ea typeface="DengXian" panose="02010600030101010101" pitchFamily="2" charset="-122"/>
                <a:cs typeface="Arial" panose="020B0604020202020204" pitchFamily="34" charset="0"/>
              </a:rPr>
              <a:t> </a:t>
            </a:r>
          </a:p>
        </p:txBody>
      </p:sp>
      <p:sp>
        <p:nvSpPr>
          <p:cNvPr id="12" name="Title 1">
            <a:extLst>
              <a:ext uri="{FF2B5EF4-FFF2-40B4-BE49-F238E27FC236}">
                <a16:creationId xmlns:a16="http://schemas.microsoft.com/office/drawing/2014/main" id="{31D911E4-44DD-3213-364A-FEA23335E0F8}"/>
              </a:ext>
            </a:extLst>
          </p:cNvPr>
          <p:cNvSpPr txBox="1">
            <a:spLocks/>
          </p:cNvSpPr>
          <p:nvPr/>
        </p:nvSpPr>
        <p:spPr>
          <a:xfrm flipH="1">
            <a:off x="8397045" y="2745435"/>
            <a:ext cx="2111766" cy="1282691"/>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chemeClr val="tx1"/>
                </a:solidFill>
                <a:cs typeface="+mn-cs"/>
              </a:rPr>
              <a:t>إدراج غاية 7-1-7 في نظام الصحة العامة</a:t>
            </a:r>
            <a:endParaRPr lang="en-IN" sz="2000" b="0" dirty="0">
              <a:solidFill>
                <a:schemeClr val="tx1"/>
              </a:solidFill>
              <a:cs typeface="+mn-cs"/>
            </a:endParaRPr>
          </a:p>
          <a:p>
            <a:pPr algn="ctr">
              <a:defRPr/>
            </a:pPr>
            <a:r>
              <a:rPr lang="en-IN" sz="2000" b="0" dirty="0">
                <a:solidFill>
                  <a:schemeClr val="tx1"/>
                </a:solidFill>
                <a:cs typeface="+mn-cs"/>
              </a:rPr>
              <a:t> </a:t>
            </a:r>
          </a:p>
        </p:txBody>
      </p:sp>
      <p:sp>
        <p:nvSpPr>
          <p:cNvPr id="18" name="Title 1">
            <a:extLst>
              <a:ext uri="{FF2B5EF4-FFF2-40B4-BE49-F238E27FC236}">
                <a16:creationId xmlns:a16="http://schemas.microsoft.com/office/drawing/2014/main" id="{020A33D4-8799-9A9F-F31B-47C7DAF2A389}"/>
              </a:ext>
            </a:extLst>
          </p:cNvPr>
          <p:cNvSpPr txBox="1">
            <a:spLocks/>
          </p:cNvSpPr>
          <p:nvPr/>
        </p:nvSpPr>
        <p:spPr>
          <a:xfrm flipH="1">
            <a:off x="4995710" y="2720915"/>
            <a:ext cx="2345358" cy="956103"/>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tx1"/>
                </a:solidFill>
                <a:effectLst/>
                <a:uLnTx/>
                <a:uFillTx/>
                <a:latin typeface="Arial" panose="020B0604020202020204" pitchFamily="34" charset="0"/>
                <a:ea typeface="+mj-ea"/>
                <a:cs typeface="+mj-cs"/>
              </a:rPr>
              <a:t>تحديد أصحاب المصلحة والنظم القائمة</a:t>
            </a:r>
          </a:p>
        </p:txBody>
      </p:sp>
      <p:sp>
        <p:nvSpPr>
          <p:cNvPr id="22" name="Title 1">
            <a:extLst>
              <a:ext uri="{FF2B5EF4-FFF2-40B4-BE49-F238E27FC236}">
                <a16:creationId xmlns:a16="http://schemas.microsoft.com/office/drawing/2014/main" id="{7AAFB625-7DD9-4FC6-694E-33934F007B36}"/>
              </a:ext>
            </a:extLst>
          </p:cNvPr>
          <p:cNvSpPr txBox="1">
            <a:spLocks/>
          </p:cNvSpPr>
          <p:nvPr/>
        </p:nvSpPr>
        <p:spPr>
          <a:xfrm flipH="1">
            <a:off x="1447157" y="2727782"/>
            <a:ext cx="2518667" cy="941847"/>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tx1"/>
                </a:solidFill>
                <a:effectLst/>
                <a:uLnTx/>
                <a:uFillTx/>
                <a:latin typeface="Arial" panose="020B0604020202020204" pitchFamily="34" charset="0"/>
                <a:ea typeface="+mj-ea"/>
                <a:cs typeface="+mj-cs"/>
              </a:rPr>
              <a:t>إشراك أصحاب المصلحة</a:t>
            </a:r>
          </a:p>
        </p:txBody>
      </p:sp>
      <p:sp>
        <p:nvSpPr>
          <p:cNvPr id="24" name="Title 1">
            <a:extLst>
              <a:ext uri="{FF2B5EF4-FFF2-40B4-BE49-F238E27FC236}">
                <a16:creationId xmlns:a16="http://schemas.microsoft.com/office/drawing/2014/main" id="{2C236C23-880D-4C04-D128-F8BED5AB0D05}"/>
              </a:ext>
            </a:extLst>
          </p:cNvPr>
          <p:cNvSpPr txBox="1">
            <a:spLocks/>
          </p:cNvSpPr>
          <p:nvPr/>
        </p:nvSpPr>
        <p:spPr>
          <a:xfrm flipH="1">
            <a:off x="5608799" y="5104354"/>
            <a:ext cx="1119181" cy="676125"/>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tx1"/>
                </a:solidFill>
                <a:effectLst/>
                <a:uLnTx/>
                <a:uFillTx/>
                <a:latin typeface="Arial" panose="020B0604020202020204" pitchFamily="34" charset="0"/>
                <a:ea typeface="+mj-ea"/>
                <a:cs typeface="+mj-cs"/>
              </a:rPr>
              <a:t>تدريب الموظفين</a:t>
            </a:r>
          </a:p>
        </p:txBody>
      </p:sp>
      <p:sp>
        <p:nvSpPr>
          <p:cNvPr id="26" name="Title 1">
            <a:extLst>
              <a:ext uri="{FF2B5EF4-FFF2-40B4-BE49-F238E27FC236}">
                <a16:creationId xmlns:a16="http://schemas.microsoft.com/office/drawing/2014/main" id="{B3AF827F-E068-97F7-99E1-7152B250A66F}"/>
              </a:ext>
            </a:extLst>
          </p:cNvPr>
          <p:cNvSpPr txBox="1">
            <a:spLocks/>
          </p:cNvSpPr>
          <p:nvPr/>
        </p:nvSpPr>
        <p:spPr>
          <a:xfrm flipH="1">
            <a:off x="8397044" y="5151753"/>
            <a:ext cx="2111768"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chemeClr val="tx1"/>
                </a:solidFill>
                <a:cs typeface="+mn-cs"/>
              </a:rPr>
              <a:t>دمج غاية 7-1-7 في مسارات العمل</a:t>
            </a:r>
            <a:endParaRPr lang="en-IN" sz="2000" b="0" dirty="0">
              <a:solidFill>
                <a:schemeClr val="tx1"/>
              </a:solidFill>
              <a:cs typeface="+mn-cs"/>
            </a:endParaRPr>
          </a:p>
          <a:p>
            <a:pPr marL="0" marR="0" algn="r" rtl="1">
              <a:lnSpc>
                <a:spcPct val="115000"/>
              </a:lnSpc>
              <a:spcBef>
                <a:spcPts val="0"/>
              </a:spcBef>
              <a:spcAft>
                <a:spcPts val="800"/>
              </a:spcAft>
            </a:pPr>
            <a:r>
              <a:rPr lang="en-IN" sz="2000" kern="100" dirty="0">
                <a:effectLst/>
                <a:latin typeface="Aptos" panose="020B0004020202020204" pitchFamily="34" charset="0"/>
                <a:ea typeface="DengXian" panose="02010600030101010101" pitchFamily="2" charset="-122"/>
                <a:cs typeface="Arial" panose="020B0604020202020204" pitchFamily="34" charset="0"/>
              </a:rPr>
              <a:t> </a:t>
            </a:r>
          </a:p>
        </p:txBody>
      </p:sp>
      <p:sp>
        <p:nvSpPr>
          <p:cNvPr id="28" name="Title 1">
            <a:extLst>
              <a:ext uri="{FF2B5EF4-FFF2-40B4-BE49-F238E27FC236}">
                <a16:creationId xmlns:a16="http://schemas.microsoft.com/office/drawing/2014/main" id="{37CC2CE3-73AB-9B5C-126A-A5083E01EEE4}"/>
              </a:ext>
            </a:extLst>
          </p:cNvPr>
          <p:cNvSpPr txBox="1">
            <a:spLocks/>
          </p:cNvSpPr>
          <p:nvPr/>
        </p:nvSpPr>
        <p:spPr>
          <a:xfrm flipH="1">
            <a:off x="2146900" y="5151754"/>
            <a:ext cx="1119181"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001" sz="2000" b="0">
                <a:solidFill>
                  <a:schemeClr val="tx1"/>
                </a:solidFill>
              </a:rPr>
              <a:t>الاستخدام التجريبي</a:t>
            </a:r>
          </a:p>
        </p:txBody>
      </p:sp>
      <p:pic>
        <p:nvPicPr>
          <p:cNvPr id="30" name="Graphic 29">
            <a:extLst>
              <a:ext uri="{FF2B5EF4-FFF2-40B4-BE49-F238E27FC236}">
                <a16:creationId xmlns:a16="http://schemas.microsoft.com/office/drawing/2014/main" id="{F3EE7D14-0058-6811-FBD3-C8ABB89067E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8904288" y="1485116"/>
            <a:ext cx="1097280" cy="1097280"/>
          </a:xfrm>
          <a:prstGeom prst="rect">
            <a:avLst/>
          </a:prstGeom>
        </p:spPr>
      </p:pic>
      <p:pic>
        <p:nvPicPr>
          <p:cNvPr id="32" name="Graphic 31">
            <a:extLst>
              <a:ext uri="{FF2B5EF4-FFF2-40B4-BE49-F238E27FC236}">
                <a16:creationId xmlns:a16="http://schemas.microsoft.com/office/drawing/2014/main" id="{7065BAF5-6087-56D5-B9DC-6B0F30F71F1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2157850" y="1486151"/>
            <a:ext cx="1097280" cy="1097280"/>
          </a:xfrm>
          <a:prstGeom prst="rect">
            <a:avLst/>
          </a:prstGeom>
        </p:spPr>
      </p:pic>
      <p:pic>
        <p:nvPicPr>
          <p:cNvPr id="34" name="Graphic 33">
            <a:extLst>
              <a:ext uri="{FF2B5EF4-FFF2-40B4-BE49-F238E27FC236}">
                <a16:creationId xmlns:a16="http://schemas.microsoft.com/office/drawing/2014/main" id="{B46DAA40-7B83-7BBE-DB80-69850911105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flipH="1">
            <a:off x="5619749" y="1496804"/>
            <a:ext cx="1097280" cy="1097280"/>
          </a:xfrm>
          <a:prstGeom prst="rect">
            <a:avLst/>
          </a:prstGeom>
        </p:spPr>
      </p:pic>
      <p:pic>
        <p:nvPicPr>
          <p:cNvPr id="36" name="Graphic 35">
            <a:extLst>
              <a:ext uri="{FF2B5EF4-FFF2-40B4-BE49-F238E27FC236}">
                <a16:creationId xmlns:a16="http://schemas.microsoft.com/office/drawing/2014/main" id="{6CF6385A-FDBA-505C-E742-44BFAD72E52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8904288" y="3887899"/>
            <a:ext cx="1097280" cy="1097280"/>
          </a:xfrm>
          <a:prstGeom prst="rect">
            <a:avLst/>
          </a:prstGeom>
        </p:spPr>
      </p:pic>
      <p:pic>
        <p:nvPicPr>
          <p:cNvPr id="38" name="Graphic 37">
            <a:extLst>
              <a:ext uri="{FF2B5EF4-FFF2-40B4-BE49-F238E27FC236}">
                <a16:creationId xmlns:a16="http://schemas.microsoft.com/office/drawing/2014/main" id="{8796E3D4-A9CD-9691-7DA7-832EE1F59D3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619749" y="3887899"/>
            <a:ext cx="1097280" cy="1097280"/>
          </a:xfrm>
          <a:prstGeom prst="rect">
            <a:avLst/>
          </a:prstGeom>
        </p:spPr>
      </p:pic>
      <p:pic>
        <p:nvPicPr>
          <p:cNvPr id="40" name="Graphic 39">
            <a:extLst>
              <a:ext uri="{FF2B5EF4-FFF2-40B4-BE49-F238E27FC236}">
                <a16:creationId xmlns:a16="http://schemas.microsoft.com/office/drawing/2014/main" id="{79FCD694-B418-9AA6-1079-DB2344BE387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flipH="1">
            <a:off x="2157850" y="3887899"/>
            <a:ext cx="1097280" cy="1097280"/>
          </a:xfrm>
          <a:prstGeom prst="rect">
            <a:avLst/>
          </a:prstGeom>
        </p:spPr>
      </p:pic>
    </p:spTree>
    <p:extLst>
      <p:ext uri="{BB962C8B-B14F-4D97-AF65-F5344CB8AC3E}">
        <p14:creationId xmlns:p14="http://schemas.microsoft.com/office/powerpoint/2010/main" val="3474461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8267281" y="2287596"/>
            <a:ext cx="3306154" cy="2282808"/>
          </a:xfrm>
        </p:spPr>
        <p:txBody>
          <a:bodyPr anchor="ctr"/>
          <a:lstStyle/>
          <a:p>
            <a:r>
              <a:rPr lang="ar-SA" dirty="0">
                <a:effectLst/>
                <a:cs typeface="+mn-cs"/>
              </a:rPr>
              <a:t>أهداف التعلم الخاصة بورشة العمل</a:t>
            </a:r>
            <a:endParaRPr lang="ar-001" dirty="0">
              <a:latin typeface="Arial"/>
              <a:cs typeface="+mn-cs"/>
            </a:endParaRP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715062" y="1227276"/>
            <a:ext cx="6693028" cy="3801924"/>
          </a:xfrm>
        </p:spPr>
        <p:txBody>
          <a:bodyPr vert="horz" lIns="91440" tIns="45720" rIns="91440" bIns="45720" rtlCol="0" anchor="t">
            <a:noAutofit/>
          </a:bodyPr>
          <a:lstStyle/>
          <a:p>
            <a:pPr marL="342900" indent="-342900">
              <a:lnSpc>
                <a:spcPct val="113999"/>
              </a:lnSpc>
            </a:pPr>
            <a:r>
              <a:rPr lang="ar-SA" sz="2000" b="1" dirty="0">
                <a:latin typeface="Arial"/>
                <a:cs typeface="Arial"/>
              </a:rPr>
              <a:t>فهم غاية 7-1-7 ونهج تحسين الأداء واستعراضات الإجراءات المبكرة </a:t>
            </a:r>
            <a:r>
              <a:rPr lang="ar-SA" sz="2000" dirty="0">
                <a:latin typeface="Arial"/>
                <a:cs typeface="Arial"/>
              </a:rPr>
              <a:t>لرصد حالات تفشي الأمراض والإبلاغ عنها والاستجابة لها</a:t>
            </a:r>
            <a:endParaRPr lang="ar-001" sz="2000" dirty="0">
              <a:latin typeface="Arial"/>
              <a:cs typeface="Arial"/>
            </a:endParaRPr>
          </a:p>
          <a:p>
            <a:pPr marL="342900" indent="-342900">
              <a:lnSpc>
                <a:spcPct val="113999"/>
              </a:lnSpc>
            </a:pPr>
            <a:r>
              <a:rPr lang="ar-SA" sz="2000" dirty="0">
                <a:latin typeface="Arial"/>
                <a:cs typeface="Arial"/>
              </a:rPr>
              <a:t>شرح كيف تُسهم غاية 7-1-7 في </a:t>
            </a:r>
            <a:r>
              <a:rPr lang="ar-SA" sz="2000" b="1" dirty="0">
                <a:latin typeface="Arial"/>
                <a:cs typeface="Arial"/>
              </a:rPr>
              <a:t>تحسين أداء </a:t>
            </a:r>
            <a:r>
              <a:rPr lang="ar-SA" sz="2000" dirty="0">
                <a:latin typeface="Arial"/>
                <a:cs typeface="Arial"/>
              </a:rPr>
              <a:t>أنظمة مكافحة تفشي الأمراض</a:t>
            </a:r>
            <a:endParaRPr lang="ar-001" sz="2000" dirty="0">
              <a:latin typeface="Arial"/>
              <a:cs typeface="Arial"/>
            </a:endParaRPr>
          </a:p>
          <a:p>
            <a:pPr marL="342900" indent="-342900">
              <a:lnSpc>
                <a:spcPct val="113999"/>
              </a:lnSpc>
            </a:pPr>
            <a:r>
              <a:rPr lang="ar-SA" sz="2000" b="1" dirty="0">
                <a:latin typeface="Arial"/>
                <a:cs typeface="Arial"/>
              </a:rPr>
              <a:t>تحديد الفرص والتحديات </a:t>
            </a:r>
            <a:r>
              <a:rPr lang="ar-SA" sz="2000" dirty="0">
                <a:latin typeface="Arial"/>
                <a:cs typeface="Arial"/>
              </a:rPr>
              <a:t>فيما يتعلق بدعم الوعي بغاية 7-1-7 واعتمادها واستخدامها في عملك</a:t>
            </a:r>
            <a:endParaRPr lang="ar-001" sz="2000" dirty="0">
              <a:latin typeface="Arial"/>
              <a:cs typeface="Arial"/>
            </a:endParaRPr>
          </a:p>
          <a:p>
            <a:pPr marL="342900" indent="-342900">
              <a:lnSpc>
                <a:spcPct val="113999"/>
              </a:lnSpc>
            </a:pPr>
            <a:r>
              <a:rPr lang="ar-SA" sz="2000" b="1" dirty="0">
                <a:latin typeface="Arial"/>
                <a:cs typeface="Arial"/>
              </a:rPr>
              <a:t>تطبيق الخطوات الرئيسية والممارسات النموذجية </a:t>
            </a:r>
            <a:r>
              <a:rPr lang="ar-SA" sz="2000" dirty="0">
                <a:latin typeface="Arial"/>
                <a:cs typeface="Arial"/>
              </a:rPr>
              <a:t>لدعم اعتماد غاية 7-1-7 واستخدامها في مختلف البرامج والسياقات</a:t>
            </a:r>
            <a:endParaRPr lang="ar-001" sz="2000" dirty="0">
              <a:latin typeface="Arial"/>
              <a:cs typeface="Arial"/>
            </a:endParaRPr>
          </a:p>
          <a:p>
            <a:pPr marL="342900" indent="-342900">
              <a:lnSpc>
                <a:spcPct val="113999"/>
              </a:lnSpc>
            </a:pPr>
            <a:r>
              <a:rPr lang="ar-SA" sz="2000" b="1" dirty="0">
                <a:latin typeface="Arial"/>
                <a:cs typeface="Arial"/>
              </a:rPr>
              <a:t>وضع خطة </a:t>
            </a:r>
            <a:r>
              <a:rPr lang="ar-SA" sz="2000" dirty="0">
                <a:latin typeface="Arial"/>
                <a:cs typeface="Arial"/>
              </a:rPr>
              <a:t>لاعتماد غاية 7-1-7 واستخدامها بشكل روتيني في بلدك/ولايتك القضائية</a:t>
            </a:r>
            <a:endParaRPr lang="ar-001" sz="2000" dirty="0">
              <a:latin typeface="Arial"/>
              <a:cs typeface="Arial"/>
            </a:endParaRP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715061" y="528463"/>
            <a:ext cx="6693029" cy="400639"/>
          </a:xfrm>
        </p:spPr>
        <p:txBody>
          <a:bodyPr vert="horz" lIns="91440" tIns="45720" rIns="91440" bIns="45720" rtlCol="0" anchor="t">
            <a:noAutofit/>
          </a:bodyPr>
          <a:lstStyle/>
          <a:p>
            <a:r>
              <a:rPr lang="ar-001">
                <a:latin typeface="Arial"/>
                <a:cs typeface="Arial"/>
              </a:rPr>
              <a:t>بحلول نهاية التدريب، ينبغي أن تكونوا قادرين على ما يلي:</a:t>
            </a:r>
          </a:p>
        </p:txBody>
      </p:sp>
    </p:spTree>
    <p:extLst>
      <p:ext uri="{BB962C8B-B14F-4D97-AF65-F5344CB8AC3E}">
        <p14:creationId xmlns:p14="http://schemas.microsoft.com/office/powerpoint/2010/main" val="32869165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1697936" y="3043056"/>
            <a:ext cx="9703980" cy="1422952"/>
          </a:xfrm>
        </p:spPr>
        <p:txBody>
          <a:bodyPr/>
          <a:lstStyle/>
          <a:p>
            <a:r>
              <a:rPr lang="ar-001" sz="4800" dirty="0">
                <a:latin typeface="Arial"/>
                <a:cs typeface="Arial"/>
              </a:rPr>
              <a:t>عناصر الاعتماد</a:t>
            </a:r>
          </a:p>
        </p:txBody>
      </p:sp>
      <p:sp>
        <p:nvSpPr>
          <p:cNvPr id="9" name="Text Placeholder 2">
            <a:extLst>
              <a:ext uri="{FF2B5EF4-FFF2-40B4-BE49-F238E27FC236}">
                <a16:creationId xmlns:a16="http://schemas.microsoft.com/office/drawing/2014/main" id="{A01CEEDD-9B7C-282F-5B25-9DEA515EAF67}"/>
              </a:ext>
            </a:extLst>
          </p:cNvPr>
          <p:cNvSpPr>
            <a:spLocks noGrp="1"/>
          </p:cNvSpPr>
          <p:nvPr>
            <p:ph type="body" idx="1"/>
          </p:nvPr>
        </p:nvSpPr>
        <p:spPr>
          <a:xfrm>
            <a:off x="1697936" y="4470394"/>
            <a:ext cx="9703980" cy="931688"/>
          </a:xfrm>
        </p:spPr>
        <p:txBody>
          <a:bodyPr/>
          <a:lstStyle/>
          <a:p>
            <a:r>
              <a:rPr lang="ar-001" sz="3000" dirty="0"/>
              <a:t>نشاط</a:t>
            </a:r>
          </a:p>
        </p:txBody>
      </p:sp>
      <p:pic>
        <p:nvPicPr>
          <p:cNvPr id="11" name="Picture 10" descr="A light bulb in a circle&#10;&#10;AI-generated content may be incorrect.">
            <a:extLst>
              <a:ext uri="{FF2B5EF4-FFF2-40B4-BE49-F238E27FC236}">
                <a16:creationId xmlns:a16="http://schemas.microsoft.com/office/drawing/2014/main" id="{5D50E318-08D2-F825-DA00-A0617AAED6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35830" y="2631297"/>
            <a:ext cx="866086" cy="824950"/>
          </a:xfrm>
          <a:prstGeom prst="rect">
            <a:avLst/>
          </a:prstGeom>
        </p:spPr>
      </p:pic>
    </p:spTree>
    <p:extLst>
      <p:ext uri="{BB962C8B-B14F-4D97-AF65-F5344CB8AC3E}">
        <p14:creationId xmlns:p14="http://schemas.microsoft.com/office/powerpoint/2010/main" val="28903533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6493308" y="1226459"/>
            <a:ext cx="5157787" cy="486893"/>
          </a:xfrm>
        </p:spPr>
        <p:txBody>
          <a:bodyPr/>
          <a:lstStyle/>
          <a:p>
            <a:r>
              <a:rPr lang="ar-001">
                <a:latin typeface="Arial"/>
                <a:cs typeface="Arial"/>
              </a:rPr>
              <a:t>مهمة مجموعتكم</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540905" y="2148765"/>
            <a:ext cx="4895940" cy="3598619"/>
          </a:xfrm>
        </p:spPr>
        <p:txBody>
          <a:bodyPr vert="horz" lIns="91440" tIns="45720" rIns="91440" bIns="45720" rtlCol="0" anchor="t">
            <a:noAutofit/>
          </a:bodyPr>
          <a:lstStyle/>
          <a:p>
            <a:pPr marL="342900" indent="-342900"/>
            <a:endParaRPr lang="en-US" sz="2800">
              <a:latin typeface="Arial"/>
              <a:cs typeface="Arial"/>
            </a:endParaRPr>
          </a:p>
          <a:p>
            <a:pPr marL="342900" indent="-342900"/>
            <a:endParaRPr lang="en-US" sz="2800">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6744708" y="328839"/>
            <a:ext cx="4990092"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001" sz="3200" b="1" i="0" u="none" strike="noStrike" cap="none" normalizeH="0" baseline="0" noProof="0" dirty="0">
                <a:ln>
                  <a:noFill/>
                </a:ln>
                <a:solidFill>
                  <a:srgbClr val="3BB042"/>
                </a:solidFill>
                <a:effectLst/>
                <a:uLnTx/>
                <a:uFillTx/>
                <a:latin typeface="Arial"/>
                <a:ea typeface="+mj-ea"/>
                <a:cs typeface="Arial"/>
              </a:rPr>
              <a:t>عناصر </a:t>
            </a:r>
            <a:r>
              <a:rPr lang="ar-001" dirty="0">
                <a:latin typeface="Arial"/>
                <a:cs typeface="Arial"/>
              </a:rPr>
              <a:t>الاعتماد</a:t>
            </a:r>
          </a:p>
        </p:txBody>
      </p:sp>
      <p:sp>
        <p:nvSpPr>
          <p:cNvPr id="7" name="Content Placeholder 3">
            <a:extLst>
              <a:ext uri="{FF2B5EF4-FFF2-40B4-BE49-F238E27FC236}">
                <a16:creationId xmlns:a16="http://schemas.microsoft.com/office/drawing/2014/main" id="{D166EC97-C947-F9C2-B96A-9E89A6F29D1D}"/>
              </a:ext>
            </a:extLst>
          </p:cNvPr>
          <p:cNvSpPr txBox="1">
            <a:spLocks/>
          </p:cNvSpPr>
          <p:nvPr/>
        </p:nvSpPr>
        <p:spPr>
          <a:xfrm>
            <a:off x="6510740" y="1711693"/>
            <a:ext cx="5140355" cy="3598619"/>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1200"/>
              </a:spcAft>
              <a:buClr>
                <a:srgbClr val="3BB042"/>
              </a:buClr>
              <a:buSzTx/>
              <a:buFont typeface="Arial" panose="020B0604020202020204" pitchFamily="34" charset="0"/>
              <a:buChar char="•"/>
              <a:tabLst/>
              <a:defRPr/>
            </a:pPr>
            <a:endParaRPr kumimoji="0" lang="en-US" sz="2400" b="0" i="0" u="none" strike="noStrike" kern="1200" cap="none" spc="0" normalizeH="0" baseline="0" noProof="0" dirty="0">
              <a:ln>
                <a:noFill/>
              </a:ln>
              <a:solidFill>
                <a:srgbClr val="394D56"/>
              </a:solidFill>
              <a:effectLst/>
              <a:uLnTx/>
              <a:uFillTx/>
              <a:latin typeface="Arial"/>
              <a:ea typeface="+mn-ea"/>
              <a:cs typeface="Arial"/>
            </a:endParaRPr>
          </a:p>
          <a:p>
            <a:pPr marL="342900" marR="0" lvl="0" indent="-342900" algn="r" defTabSz="914400" rtl="1" eaLnBrk="1" fontAlgn="auto" latinLnBrk="0" hangingPunct="1">
              <a:lnSpc>
                <a:spcPct val="90000"/>
              </a:lnSpc>
              <a:spcBef>
                <a:spcPts val="1000"/>
              </a:spcBef>
              <a:spcAft>
                <a:spcPts val="1200"/>
              </a:spcAft>
              <a:buClr>
                <a:srgbClr val="3BB042"/>
              </a:buClr>
              <a:buSzTx/>
              <a:buFont typeface="Arial" panose="020B0604020202020204" pitchFamily="34" charset="0"/>
              <a:buChar char="•"/>
              <a:tabLst/>
              <a:defRPr/>
            </a:pPr>
            <a:r>
              <a:rPr kumimoji="0" lang="ar-001" sz="2400" b="0" i="0" u="none" strike="noStrike" cap="none" normalizeH="0" baseline="0" noProof="0" dirty="0">
                <a:ln>
                  <a:noFill/>
                </a:ln>
                <a:solidFill>
                  <a:srgbClr val="394D56"/>
                </a:solidFill>
                <a:effectLst/>
                <a:uLnTx/>
                <a:uFillTx/>
                <a:latin typeface="Arial"/>
                <a:ea typeface="+mn-ea"/>
                <a:cs typeface="Arial"/>
              </a:rPr>
              <a:t>ما الترتيب الأمثل لتنفيذ هذه العناصر؟ </a:t>
            </a:r>
          </a:p>
          <a:p>
            <a:pPr marL="342900" marR="0" lvl="0" indent="-342900" algn="r" rtl="1">
              <a:lnSpc>
                <a:spcPct val="115000"/>
              </a:lnSpc>
              <a:spcBef>
                <a:spcPts val="0"/>
              </a:spcBef>
              <a:spcAft>
                <a:spcPts val="1200"/>
              </a:spcAft>
              <a:buFont typeface="Arial" panose="020B0604020202020204" pitchFamily="34" charset="0"/>
              <a:buChar char="•"/>
              <a:tabLst>
                <a:tab pos="457200" algn="l"/>
              </a:tabLst>
            </a:pPr>
            <a:r>
              <a:rPr lang="ar-SA" sz="2400" kern="100" dirty="0">
                <a:effectLst/>
                <a:latin typeface="Aptos" panose="020B0004020202020204" pitchFamily="34" charset="0"/>
                <a:ea typeface="DengXian" panose="02010600030101010101" pitchFamily="2" charset="-122"/>
                <a:cs typeface="Arial" panose="020B0604020202020204" pitchFamily="34" charset="0"/>
              </a:rPr>
              <a:t>على لوحة العرض الخاصة بك، ضع</a:t>
            </a:r>
            <a:r>
              <a:rPr lang="ar-SA" sz="2400" kern="100" dirty="0">
                <a:effectLst/>
                <a:latin typeface="Aptos" panose="020B0004020202020204" pitchFamily="34" charset="0"/>
                <a:ea typeface="DengXian" panose="02010600030101010101" pitchFamily="2" charset="-122"/>
                <a:cs typeface="Times New Roman" panose="02020603050405020304" pitchFamily="18" charset="0"/>
              </a:rPr>
              <a:t> </a:t>
            </a:r>
            <a:r>
              <a:rPr lang="ar-SA" sz="2400" kern="100" dirty="0">
                <a:effectLst/>
                <a:latin typeface="Aptos" panose="020B0004020202020204" pitchFamily="34" charset="0"/>
                <a:ea typeface="DengXian" panose="02010600030101010101" pitchFamily="2" charset="-122"/>
                <a:cs typeface="Arial" panose="020B0604020202020204" pitchFamily="34" charset="0"/>
              </a:rPr>
              <a:t>العناصر بالترتيب الذي تعتقد أنه يجب تنفيذها به عن طريق كتابة أحرفها (انظر</a:t>
            </a:r>
            <a:r>
              <a:rPr lang="ar-SA" sz="2400" kern="100" dirty="0">
                <a:effectLst/>
                <a:latin typeface="Aptos" panose="020B0004020202020204" pitchFamily="34" charset="0"/>
                <a:ea typeface="DengXian" panose="02010600030101010101" pitchFamily="2" charset="-122"/>
                <a:cs typeface="Times New Roman" panose="02020603050405020304" pitchFamily="18" charset="0"/>
              </a:rPr>
              <a:t> </a:t>
            </a:r>
            <a:r>
              <a:rPr lang="ar-SA" sz="2400" kern="100" dirty="0">
                <a:effectLst/>
                <a:latin typeface="Aptos" panose="020B0004020202020204" pitchFamily="34" charset="0"/>
                <a:ea typeface="DengXian" panose="02010600030101010101" pitchFamily="2" charset="-122"/>
                <a:cs typeface="Arial" panose="020B0604020202020204" pitchFamily="34" charset="0"/>
              </a:rPr>
              <a:t>الجانب الأيسر) من</a:t>
            </a:r>
            <a:r>
              <a:rPr lang="ar-SA" sz="2400" kern="100" dirty="0">
                <a:effectLst/>
                <a:latin typeface="Aptos" panose="020B0004020202020204" pitchFamily="34" charset="0"/>
                <a:ea typeface="DengXian" panose="02010600030101010101" pitchFamily="2" charset="-122"/>
                <a:cs typeface="Times New Roman" panose="02020603050405020304" pitchFamily="18" charset="0"/>
              </a:rPr>
              <a:t> </a:t>
            </a:r>
            <a:r>
              <a:rPr lang="ar-SA" sz="2400" kern="100" dirty="0">
                <a:effectLst/>
                <a:latin typeface="Aptos" panose="020B0004020202020204" pitchFamily="34" charset="0"/>
                <a:ea typeface="DengXian" panose="02010600030101010101" pitchFamily="2" charset="-122"/>
                <a:cs typeface="Arial" panose="020B0604020202020204" pitchFamily="34" charset="0"/>
              </a:rPr>
              <a:t>الأعلى إلى الأسفل على ورقتك</a:t>
            </a:r>
            <a:r>
              <a:rPr lang="en-IN" sz="2400" kern="100" dirty="0">
                <a:effectLst/>
                <a:latin typeface="Aptos" panose="020B0004020202020204" pitchFamily="34" charset="0"/>
                <a:ea typeface="DengXian" panose="02010600030101010101" pitchFamily="2" charset="-122"/>
                <a:cs typeface="Times New Roman" panose="02020603050405020304" pitchFamily="18" charset="0"/>
              </a:rPr>
              <a:t>. </a:t>
            </a:r>
          </a:p>
          <a:p>
            <a:pPr marL="342900" marR="0" lvl="0" indent="-342900" algn="l" defTabSz="914400" rtl="0" eaLnBrk="1" fontAlgn="auto" latinLnBrk="0" hangingPunct="1">
              <a:lnSpc>
                <a:spcPct val="90000"/>
              </a:lnSpc>
              <a:spcBef>
                <a:spcPts val="1000"/>
              </a:spcBef>
              <a:spcAft>
                <a:spcPts val="1200"/>
              </a:spcAft>
              <a:buClr>
                <a:srgbClr val="3BB042"/>
              </a:buClr>
              <a:buSzTx/>
              <a:buFont typeface="Arial" panose="020B0604020202020204" pitchFamily="34" charset="0"/>
              <a:buChar char="•"/>
              <a:tabLst/>
              <a:defRPr/>
            </a:pPr>
            <a:endParaRPr lang="en-US" sz="2400" dirty="0">
              <a:latin typeface="Arial"/>
              <a:cs typeface="Arial"/>
            </a:endParaRPr>
          </a:p>
        </p:txBody>
      </p:sp>
      <p:sp>
        <p:nvSpPr>
          <p:cNvPr id="6" name="Rectangle 5">
            <a:extLst>
              <a:ext uri="{FF2B5EF4-FFF2-40B4-BE49-F238E27FC236}">
                <a16:creationId xmlns:a16="http://schemas.microsoft.com/office/drawing/2014/main" id="{A7F886EE-6A11-1893-B61B-7BA968375DB2}"/>
              </a:ext>
            </a:extLst>
          </p:cNvPr>
          <p:cNvSpPr/>
          <p:nvPr/>
        </p:nvSpPr>
        <p:spPr>
          <a:xfrm>
            <a:off x="701054" y="5079062"/>
            <a:ext cx="5394946" cy="133664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44D46E2-B66C-A406-7F52-D3F6D62A8A41}"/>
              </a:ext>
            </a:extLst>
          </p:cNvPr>
          <p:cNvSpPr/>
          <p:nvPr/>
        </p:nvSpPr>
        <p:spPr>
          <a:xfrm>
            <a:off x="701054" y="442296"/>
            <a:ext cx="5394946" cy="445627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6BA1BD8A-9EF8-19C9-7625-E5507F5BF21D}"/>
              </a:ext>
            </a:extLst>
          </p:cNvPr>
          <p:cNvSpPr>
            <a:spLocks noGrp="1"/>
          </p:cNvSpPr>
          <p:nvPr>
            <p:ph type="body" sz="quarter" idx="3"/>
          </p:nvPr>
        </p:nvSpPr>
        <p:spPr>
          <a:xfrm>
            <a:off x="1480848" y="721880"/>
            <a:ext cx="4516443" cy="480004"/>
          </a:xfrm>
        </p:spPr>
        <p:txBody>
          <a:bodyPr/>
          <a:lstStyle/>
          <a:p>
            <a:r>
              <a:rPr lang="ar-001" sz="2200" dirty="0">
                <a:latin typeface="Arial"/>
                <a:cs typeface="Arial"/>
              </a:rPr>
              <a:t> عناصر الاعتماد</a:t>
            </a:r>
          </a:p>
        </p:txBody>
      </p:sp>
      <p:sp>
        <p:nvSpPr>
          <p:cNvPr id="10" name="Content Placeholder 5">
            <a:extLst>
              <a:ext uri="{FF2B5EF4-FFF2-40B4-BE49-F238E27FC236}">
                <a16:creationId xmlns:a16="http://schemas.microsoft.com/office/drawing/2014/main" id="{0138C29D-69B3-ED81-828B-3CE7A0EABEAA}"/>
              </a:ext>
            </a:extLst>
          </p:cNvPr>
          <p:cNvSpPr>
            <a:spLocks noGrp="1"/>
          </p:cNvSpPr>
          <p:nvPr>
            <p:ph sz="quarter" idx="4"/>
          </p:nvPr>
        </p:nvSpPr>
        <p:spPr>
          <a:xfrm>
            <a:off x="889800" y="1293722"/>
            <a:ext cx="4983667" cy="3604849"/>
          </a:xfrm>
        </p:spPr>
        <p:txBody>
          <a:bodyPr vert="horz" lIns="91440" tIns="45720" rIns="91440" bIns="45720" rtlCol="0" anchor="t">
            <a:noAutofit/>
          </a:bodyPr>
          <a:lstStyle/>
          <a:p>
            <a:pPr marL="342900" marR="0" lvl="0" indent="-342900" algn="r" rtl="1">
              <a:lnSpc>
                <a:spcPct val="115000"/>
              </a:lnSpc>
              <a:spcBef>
                <a:spcPts val="0"/>
              </a:spcBef>
              <a:spcAft>
                <a:spcPts val="800"/>
              </a:spcAft>
              <a:buFont typeface="Arial,Sans-Serif" panose="020B0604020202020204"/>
              <a:buChar char="•"/>
              <a:tabLst>
                <a:tab pos="457200" algn="l"/>
              </a:tabLst>
            </a:pPr>
            <a:r>
              <a:rPr lang="ar-SA" sz="2400" b="1" dirty="0">
                <a:solidFill>
                  <a:schemeClr val="accent2"/>
                </a:solidFill>
                <a:latin typeface="Arial"/>
                <a:cs typeface="Arial"/>
              </a:rPr>
              <a:t>أ</a:t>
            </a:r>
            <a:r>
              <a:rPr lang="en-IN" sz="2400" b="1" kern="100" dirty="0">
                <a:effectLst/>
                <a:latin typeface="Aptos" panose="020B0004020202020204" pitchFamily="34" charset="0"/>
                <a:ea typeface="DengXian" panose="02010600030101010101" pitchFamily="2" charset="-122"/>
                <a:cs typeface="Arial" panose="020B0604020202020204" pitchFamily="34" charset="0"/>
              </a:rPr>
              <a:t> = </a:t>
            </a:r>
            <a:r>
              <a:rPr lang="ar-SA" sz="2400" b="1" kern="100" dirty="0">
                <a:effectLst/>
                <a:latin typeface="Aptos" panose="020B0004020202020204" pitchFamily="34" charset="0"/>
                <a:ea typeface="DengXian" panose="02010600030101010101" pitchFamily="2" charset="-122"/>
                <a:cs typeface="Arial" panose="020B0604020202020204" pitchFamily="34" charset="0"/>
              </a:rPr>
              <a:t>إشراك أصحاب المصلحة</a:t>
            </a:r>
            <a:endParaRPr lang="en-IN" sz="2400" kern="100" dirty="0">
              <a:effectLst/>
              <a:latin typeface="Aptos" panose="020B0004020202020204" pitchFamily="34" charset="0"/>
              <a:ea typeface="DengXian" panose="02010600030101010101" pitchFamily="2" charset="-122"/>
              <a:cs typeface="Arial" panose="020B0604020202020204" pitchFamily="34" charset="0"/>
            </a:endParaRPr>
          </a:p>
          <a:p>
            <a:pPr marL="342900" marR="0" lvl="0" indent="-342900" algn="r" rtl="1">
              <a:lnSpc>
                <a:spcPct val="115000"/>
              </a:lnSpc>
              <a:spcBef>
                <a:spcPts val="0"/>
              </a:spcBef>
              <a:spcAft>
                <a:spcPts val="800"/>
              </a:spcAft>
              <a:buFont typeface="Arial,Sans-Serif" panose="020B0604020202020204"/>
              <a:buChar char="•"/>
              <a:tabLst>
                <a:tab pos="457200" algn="l"/>
              </a:tabLst>
            </a:pPr>
            <a:r>
              <a:rPr lang="ar-SA" sz="2400" b="1" dirty="0">
                <a:solidFill>
                  <a:schemeClr val="accent2"/>
                </a:solidFill>
                <a:latin typeface="Arial"/>
                <a:cs typeface="Arial"/>
              </a:rPr>
              <a:t>ب</a:t>
            </a:r>
            <a:r>
              <a:rPr lang="en-IN" sz="2400" b="1" kern="100" dirty="0">
                <a:effectLst/>
                <a:latin typeface="Aptos" panose="020B0004020202020204" pitchFamily="34" charset="0"/>
                <a:ea typeface="DengXian" panose="02010600030101010101" pitchFamily="2" charset="-122"/>
                <a:cs typeface="Arial" panose="020B0604020202020204" pitchFamily="34" charset="0"/>
              </a:rPr>
              <a:t> = </a:t>
            </a:r>
            <a:r>
              <a:rPr lang="ar-SA" sz="2400" b="1" kern="100" dirty="0">
                <a:effectLst/>
                <a:latin typeface="Aptos" panose="020B0004020202020204" pitchFamily="34" charset="0"/>
                <a:ea typeface="DengXian" panose="02010600030101010101" pitchFamily="2" charset="-122"/>
                <a:cs typeface="Arial" panose="020B0604020202020204" pitchFamily="34" charset="0"/>
              </a:rPr>
              <a:t>الدمج في مسارات العمل</a:t>
            </a:r>
            <a:endParaRPr lang="en-IN" sz="2400" kern="100" dirty="0">
              <a:effectLst/>
              <a:latin typeface="Aptos" panose="020B0004020202020204" pitchFamily="34" charset="0"/>
              <a:ea typeface="DengXian" panose="02010600030101010101" pitchFamily="2" charset="-122"/>
              <a:cs typeface="Arial" panose="020B0604020202020204" pitchFamily="34" charset="0"/>
            </a:endParaRPr>
          </a:p>
          <a:p>
            <a:pPr marL="342900" marR="0" lvl="0" indent="-342900" algn="r" rtl="1">
              <a:lnSpc>
                <a:spcPct val="115000"/>
              </a:lnSpc>
              <a:spcBef>
                <a:spcPts val="0"/>
              </a:spcBef>
              <a:spcAft>
                <a:spcPts val="800"/>
              </a:spcAft>
              <a:buFont typeface="Arial,Sans-Serif" panose="020B0604020202020204"/>
              <a:buChar char="•"/>
              <a:tabLst>
                <a:tab pos="457200" algn="l"/>
              </a:tabLst>
            </a:pPr>
            <a:r>
              <a:rPr lang="ar-SA" sz="2400" b="1" dirty="0">
                <a:solidFill>
                  <a:schemeClr val="accent2"/>
                </a:solidFill>
                <a:latin typeface="Arial"/>
                <a:cs typeface="Arial"/>
              </a:rPr>
              <a:t>ج</a:t>
            </a:r>
            <a:r>
              <a:rPr lang="en-IN" sz="2400" b="1" kern="100" dirty="0">
                <a:effectLst/>
                <a:latin typeface="Aptos" panose="020B0004020202020204" pitchFamily="34" charset="0"/>
                <a:ea typeface="DengXian" panose="02010600030101010101" pitchFamily="2" charset="-122"/>
                <a:cs typeface="Arial" panose="020B0604020202020204" pitchFamily="34" charset="0"/>
              </a:rPr>
              <a:t> = </a:t>
            </a:r>
            <a:r>
              <a:rPr lang="ar-SA" sz="2400" b="1" kern="100" dirty="0">
                <a:effectLst/>
                <a:latin typeface="Aptos" panose="020B0004020202020204" pitchFamily="34" charset="0"/>
                <a:ea typeface="DengXian" panose="02010600030101010101" pitchFamily="2" charset="-122"/>
                <a:cs typeface="Arial" panose="020B0604020202020204" pitchFamily="34" charset="0"/>
              </a:rPr>
              <a:t>تحديد أصحاب المصلحة + النظم القائمة</a:t>
            </a:r>
            <a:endParaRPr lang="en-IN" sz="2400" kern="100" dirty="0">
              <a:effectLst/>
              <a:latin typeface="Aptos" panose="020B0004020202020204" pitchFamily="34" charset="0"/>
              <a:ea typeface="DengXian" panose="02010600030101010101" pitchFamily="2" charset="-122"/>
              <a:cs typeface="Arial" panose="020B0604020202020204" pitchFamily="34" charset="0"/>
            </a:endParaRPr>
          </a:p>
          <a:p>
            <a:pPr marL="342900" marR="0" lvl="0" indent="-342900" algn="r" rtl="1">
              <a:lnSpc>
                <a:spcPct val="115000"/>
              </a:lnSpc>
              <a:spcBef>
                <a:spcPts val="0"/>
              </a:spcBef>
              <a:spcAft>
                <a:spcPts val="800"/>
              </a:spcAft>
              <a:buFont typeface="Arial,Sans-Serif" panose="020B0604020202020204"/>
              <a:buChar char="•"/>
              <a:tabLst>
                <a:tab pos="457200" algn="l"/>
              </a:tabLst>
            </a:pPr>
            <a:r>
              <a:rPr lang="ar-SA" sz="2400" b="1" dirty="0">
                <a:solidFill>
                  <a:schemeClr val="accent2"/>
                </a:solidFill>
                <a:latin typeface="Arial"/>
                <a:cs typeface="Arial"/>
              </a:rPr>
              <a:t>د</a:t>
            </a:r>
            <a:r>
              <a:rPr lang="en-IN" sz="2400" b="1" kern="100" dirty="0">
                <a:effectLst/>
                <a:latin typeface="Aptos" panose="020B0004020202020204" pitchFamily="34" charset="0"/>
                <a:ea typeface="DengXian" panose="02010600030101010101" pitchFamily="2" charset="-122"/>
                <a:cs typeface="Arial" panose="020B0604020202020204" pitchFamily="34" charset="0"/>
              </a:rPr>
              <a:t> = </a:t>
            </a:r>
            <a:r>
              <a:rPr lang="ar-SA" sz="2400" b="1" kern="100" dirty="0">
                <a:effectLst/>
                <a:latin typeface="Aptos" panose="020B0004020202020204" pitchFamily="34" charset="0"/>
                <a:ea typeface="DengXian" panose="02010600030101010101" pitchFamily="2" charset="-122"/>
                <a:cs typeface="Arial" panose="020B0604020202020204" pitchFamily="34" charset="0"/>
              </a:rPr>
              <a:t>الاستخدام التجريبي</a:t>
            </a:r>
            <a:endParaRPr lang="en-IN" sz="2400" kern="100" dirty="0">
              <a:effectLst/>
              <a:latin typeface="Aptos" panose="020B0004020202020204" pitchFamily="34" charset="0"/>
              <a:ea typeface="DengXian" panose="02010600030101010101" pitchFamily="2" charset="-122"/>
              <a:cs typeface="Arial" panose="020B0604020202020204" pitchFamily="34" charset="0"/>
            </a:endParaRPr>
          </a:p>
          <a:p>
            <a:pPr marL="342900" marR="0" lvl="0" indent="-342900" algn="r" rtl="1">
              <a:lnSpc>
                <a:spcPct val="115000"/>
              </a:lnSpc>
              <a:spcBef>
                <a:spcPts val="0"/>
              </a:spcBef>
              <a:spcAft>
                <a:spcPts val="800"/>
              </a:spcAft>
              <a:buFont typeface="Arial,Sans-Serif" panose="020B0604020202020204"/>
              <a:buChar char="•"/>
              <a:tabLst>
                <a:tab pos="457200" algn="l"/>
              </a:tabLst>
            </a:pPr>
            <a:r>
              <a:rPr lang="ar-SA" sz="2400" b="1" dirty="0">
                <a:solidFill>
                  <a:schemeClr val="accent2"/>
                </a:solidFill>
                <a:latin typeface="Arial"/>
                <a:cs typeface="Arial"/>
              </a:rPr>
              <a:t>هـ</a:t>
            </a:r>
            <a:r>
              <a:rPr lang="en-IN" sz="2400" b="1" kern="100" dirty="0">
                <a:effectLst/>
                <a:latin typeface="Aptos" panose="020B0004020202020204" pitchFamily="34" charset="0"/>
                <a:ea typeface="DengXian" panose="02010600030101010101" pitchFamily="2" charset="-122"/>
                <a:cs typeface="Arial" panose="020B0604020202020204" pitchFamily="34" charset="0"/>
              </a:rPr>
              <a:t> = </a:t>
            </a:r>
            <a:r>
              <a:rPr lang="ar-SA" sz="2400" b="1" kern="100" dirty="0">
                <a:effectLst/>
                <a:latin typeface="Aptos" panose="020B0004020202020204" pitchFamily="34" charset="0"/>
                <a:ea typeface="DengXian" panose="02010600030101010101" pitchFamily="2" charset="-122"/>
                <a:cs typeface="Arial" panose="020B0604020202020204" pitchFamily="34" charset="0"/>
              </a:rPr>
              <a:t>إدراج 7-1-7 في نظام الصحة العامة</a:t>
            </a:r>
            <a:endParaRPr lang="en-IN" sz="2400" kern="100" dirty="0">
              <a:effectLst/>
              <a:latin typeface="Aptos" panose="020B0004020202020204" pitchFamily="34" charset="0"/>
              <a:ea typeface="DengXian" panose="02010600030101010101" pitchFamily="2" charset="-122"/>
              <a:cs typeface="Arial" panose="020B0604020202020204" pitchFamily="34" charset="0"/>
            </a:endParaRPr>
          </a:p>
          <a:p>
            <a:pPr marL="342900" marR="0" lvl="0" indent="-342900" algn="r" rtl="1">
              <a:lnSpc>
                <a:spcPct val="115000"/>
              </a:lnSpc>
              <a:spcBef>
                <a:spcPts val="0"/>
              </a:spcBef>
              <a:spcAft>
                <a:spcPts val="800"/>
              </a:spcAft>
              <a:buFont typeface="Arial,Sans-Serif" panose="020B0604020202020204"/>
              <a:buChar char="•"/>
              <a:tabLst>
                <a:tab pos="457200" algn="l"/>
              </a:tabLst>
            </a:pPr>
            <a:r>
              <a:rPr lang="ar-SA" sz="2400" b="1" dirty="0">
                <a:solidFill>
                  <a:schemeClr val="accent2"/>
                </a:solidFill>
                <a:latin typeface="Arial"/>
                <a:cs typeface="Arial"/>
              </a:rPr>
              <a:t>و</a:t>
            </a:r>
            <a:r>
              <a:rPr lang="en-IN" sz="2400" b="1" kern="100" dirty="0">
                <a:effectLst/>
                <a:latin typeface="Aptos" panose="020B0004020202020204" pitchFamily="34" charset="0"/>
                <a:ea typeface="DengXian" panose="02010600030101010101" pitchFamily="2" charset="-122"/>
                <a:cs typeface="Arial" panose="020B0604020202020204" pitchFamily="34" charset="0"/>
              </a:rPr>
              <a:t> = </a:t>
            </a:r>
            <a:r>
              <a:rPr lang="ar-SA" sz="2400" b="1" kern="100" dirty="0">
                <a:effectLst/>
                <a:latin typeface="Aptos" panose="020B0004020202020204" pitchFamily="34" charset="0"/>
                <a:ea typeface="DengXian" panose="02010600030101010101" pitchFamily="2" charset="-122"/>
                <a:cs typeface="Arial" panose="020B0604020202020204" pitchFamily="34" charset="0"/>
              </a:rPr>
              <a:t>تدريب الموظفين</a:t>
            </a:r>
            <a:endParaRPr lang="en-IN" sz="24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11" name="Text Placeholder 2">
            <a:extLst>
              <a:ext uri="{FF2B5EF4-FFF2-40B4-BE49-F238E27FC236}">
                <a16:creationId xmlns:a16="http://schemas.microsoft.com/office/drawing/2014/main" id="{839C81B1-3A1D-FB5D-B671-7A068735612C}"/>
              </a:ext>
            </a:extLst>
          </p:cNvPr>
          <p:cNvSpPr txBox="1">
            <a:spLocks/>
          </p:cNvSpPr>
          <p:nvPr/>
        </p:nvSpPr>
        <p:spPr>
          <a:xfrm>
            <a:off x="1060102" y="5170900"/>
            <a:ext cx="4813365" cy="434806"/>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000" dirty="0">
                <a:latin typeface="Arial"/>
                <a:cs typeface="Arial"/>
              </a:rPr>
              <a:t>التوقيت</a:t>
            </a:r>
          </a:p>
        </p:txBody>
      </p:sp>
      <p:sp>
        <p:nvSpPr>
          <p:cNvPr id="12" name="Content Placeholder 3">
            <a:extLst>
              <a:ext uri="{FF2B5EF4-FFF2-40B4-BE49-F238E27FC236}">
                <a16:creationId xmlns:a16="http://schemas.microsoft.com/office/drawing/2014/main" id="{D9663FC7-44DB-3921-DA92-DF88BCBF47DB}"/>
              </a:ext>
            </a:extLst>
          </p:cNvPr>
          <p:cNvSpPr txBox="1">
            <a:spLocks/>
          </p:cNvSpPr>
          <p:nvPr/>
        </p:nvSpPr>
        <p:spPr>
          <a:xfrm>
            <a:off x="1054696" y="5602851"/>
            <a:ext cx="4818771" cy="812853"/>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cs typeface="Arial" panose="020B0604020202020204" pitchFamily="34" charset="0"/>
              </a:rPr>
              <a:t> </a:t>
            </a:r>
            <a:r>
              <a:rPr lang="ar-001" sz="1800" dirty="0">
                <a:cs typeface="Arial" panose="020B0604020202020204" pitchFamily="34" charset="0"/>
              </a:rPr>
              <a:t>5دقائق: رتب الخطوات في مجموعتك</a:t>
            </a:r>
          </a:p>
          <a:p>
            <a:r>
              <a:rPr lang="ar-001" sz="1800" dirty="0">
                <a:cs typeface="Arial" panose="020B0604020202020204" pitchFamily="34" charset="0"/>
              </a:rPr>
              <a:t>دقيقتان: استعراض الجلسة العامة</a:t>
            </a:r>
          </a:p>
          <a:p>
            <a:pPr lvl="1"/>
            <a:endParaRPr lang="en-US" sz="1800" dirty="0">
              <a:cs typeface="Arial" panose="020B0604020202020204" pitchFamily="34" charset="0"/>
            </a:endParaRPr>
          </a:p>
        </p:txBody>
      </p:sp>
    </p:spTree>
    <p:extLst>
      <p:ext uri="{BB962C8B-B14F-4D97-AF65-F5344CB8AC3E}">
        <p14:creationId xmlns:p14="http://schemas.microsoft.com/office/powerpoint/2010/main" val="295874606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654BD-74C2-A33D-2C2B-0571C6615432}"/>
              </a:ext>
            </a:extLst>
          </p:cNvPr>
          <p:cNvSpPr>
            <a:spLocks noGrp="1"/>
          </p:cNvSpPr>
          <p:nvPr>
            <p:ph type="title"/>
          </p:nvPr>
        </p:nvSpPr>
        <p:spPr>
          <a:xfrm>
            <a:off x="437881" y="365125"/>
            <a:ext cx="11373119" cy="1325563"/>
          </a:xfrm>
        </p:spPr>
        <p:txBody>
          <a:bodyPr/>
          <a:lstStyle/>
          <a:p>
            <a:pPr marL="0" marR="0" algn="r" rtl="1">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يمكن اعتماد 7-1-7 بشكل منهجي ومرن</a:t>
            </a:r>
            <a:br>
              <a:rPr lang="en-IN" kern="100" dirty="0">
                <a:effectLst/>
                <a:latin typeface="Aptos" panose="020B0004020202020204" pitchFamily="34" charset="0"/>
                <a:ea typeface="DengXian" panose="02010600030101010101" pitchFamily="2" charset="-122"/>
                <a:cs typeface="Arial" panose="020B0604020202020204" pitchFamily="34" charset="0"/>
              </a:rPr>
            </a:br>
            <a:r>
              <a:rPr lang="en-IN" kern="100" dirty="0">
                <a:effectLst/>
                <a:latin typeface="Aptos" panose="020B0004020202020204" pitchFamily="34" charset="0"/>
                <a:ea typeface="DengXian" panose="02010600030101010101" pitchFamily="2" charset="-122"/>
                <a:cs typeface="Arial" panose="020B0604020202020204" pitchFamily="34" charset="0"/>
              </a:rPr>
              <a:t> </a:t>
            </a:r>
          </a:p>
        </p:txBody>
      </p:sp>
      <p:grpSp>
        <p:nvGrpSpPr>
          <p:cNvPr id="3" name="Group 2">
            <a:extLst>
              <a:ext uri="{FF2B5EF4-FFF2-40B4-BE49-F238E27FC236}">
                <a16:creationId xmlns:a16="http://schemas.microsoft.com/office/drawing/2014/main" id="{E49BD1BF-9788-E936-BBDF-6CF76A6FC5B2}"/>
              </a:ext>
            </a:extLst>
          </p:cNvPr>
          <p:cNvGrpSpPr/>
          <p:nvPr/>
        </p:nvGrpSpPr>
        <p:grpSpPr>
          <a:xfrm flipH="1">
            <a:off x="852538" y="1452653"/>
            <a:ext cx="10660747" cy="4878873"/>
            <a:chOff x="852538" y="1452653"/>
            <a:chExt cx="10660747" cy="4878873"/>
          </a:xfrm>
        </p:grpSpPr>
        <p:sp>
          <p:nvSpPr>
            <p:cNvPr id="52" name="Rounded Rectangle 51">
              <a:extLst>
                <a:ext uri="{FF2B5EF4-FFF2-40B4-BE49-F238E27FC236}">
                  <a16:creationId xmlns:a16="http://schemas.microsoft.com/office/drawing/2014/main" id="{DED63C2E-F583-FD3E-9F72-E87EC0295D11}"/>
                </a:ext>
              </a:extLst>
            </p:cNvPr>
            <p:cNvSpPr/>
            <p:nvPr/>
          </p:nvSpPr>
          <p:spPr>
            <a:xfrm>
              <a:off x="6612792" y="1452653"/>
              <a:ext cx="4900493" cy="4878873"/>
            </a:xfrm>
            <a:prstGeom prst="roundRect">
              <a:avLst>
                <a:gd name="adj" fmla="val 5305"/>
              </a:avLst>
            </a:prstGeom>
            <a:solidFill>
              <a:srgbClr val="DFE6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9" name="Oval 18">
              <a:extLst>
                <a:ext uri="{FF2B5EF4-FFF2-40B4-BE49-F238E27FC236}">
                  <a16:creationId xmlns:a16="http://schemas.microsoft.com/office/drawing/2014/main" id="{A0C3952A-151F-2B2F-ACAF-56E40B786F74}"/>
                </a:ext>
              </a:extLst>
            </p:cNvPr>
            <p:cNvSpPr/>
            <p:nvPr/>
          </p:nvSpPr>
          <p:spPr>
            <a:xfrm>
              <a:off x="7673038" y="2690588"/>
              <a:ext cx="2944368" cy="2945519"/>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46" name="Group 45">
              <a:extLst>
                <a:ext uri="{FF2B5EF4-FFF2-40B4-BE49-F238E27FC236}">
                  <a16:creationId xmlns:a16="http://schemas.microsoft.com/office/drawing/2014/main" id="{260401AB-A85E-C79B-337B-97C39507FBC1}"/>
                </a:ext>
              </a:extLst>
            </p:cNvPr>
            <p:cNvGrpSpPr/>
            <p:nvPr/>
          </p:nvGrpSpPr>
          <p:grpSpPr>
            <a:xfrm>
              <a:off x="852538" y="1452653"/>
              <a:ext cx="4900493" cy="4878873"/>
              <a:chOff x="852539" y="1452653"/>
              <a:chExt cx="4900493" cy="4878873"/>
            </a:xfrm>
          </p:grpSpPr>
          <p:sp>
            <p:nvSpPr>
              <p:cNvPr id="28" name="Rounded Rectangle 27">
                <a:extLst>
                  <a:ext uri="{FF2B5EF4-FFF2-40B4-BE49-F238E27FC236}">
                    <a16:creationId xmlns:a16="http://schemas.microsoft.com/office/drawing/2014/main" id="{2B230162-0E61-03EA-B05F-052CFC89AA08}"/>
                  </a:ext>
                </a:extLst>
              </p:cNvPr>
              <p:cNvSpPr/>
              <p:nvPr/>
            </p:nvSpPr>
            <p:spPr>
              <a:xfrm>
                <a:off x="852539" y="1452653"/>
                <a:ext cx="4900493" cy="4878873"/>
              </a:xfrm>
              <a:prstGeom prst="roundRect">
                <a:avLst>
                  <a:gd name="adj" fmla="val 5305"/>
                </a:avLst>
              </a:prstGeom>
              <a:solidFill>
                <a:srgbClr val="DFE6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29" name="TextBox 28">
                <a:extLst>
                  <a:ext uri="{FF2B5EF4-FFF2-40B4-BE49-F238E27FC236}">
                    <a16:creationId xmlns:a16="http://schemas.microsoft.com/office/drawing/2014/main" id="{E9469D15-D642-4AB9-AC2B-2D6B5770B66A}"/>
                  </a:ext>
                </a:extLst>
              </p:cNvPr>
              <p:cNvSpPr txBox="1"/>
              <p:nvPr/>
            </p:nvSpPr>
            <p:spPr>
              <a:xfrm>
                <a:off x="1730995" y="1785464"/>
                <a:ext cx="3143582" cy="461665"/>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400" b="1"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ليس بهذا الشكل تمامًا...</a:t>
                </a:r>
              </a:p>
            </p:txBody>
          </p:sp>
          <p:sp>
            <p:nvSpPr>
              <p:cNvPr id="40" name="Right Arrow 39">
                <a:extLst>
                  <a:ext uri="{FF2B5EF4-FFF2-40B4-BE49-F238E27FC236}">
                    <a16:creationId xmlns:a16="http://schemas.microsoft.com/office/drawing/2014/main" id="{4B2B8A82-6487-D052-F957-F58644E75B75}"/>
                  </a:ext>
                </a:extLst>
              </p:cNvPr>
              <p:cNvSpPr/>
              <p:nvPr/>
            </p:nvSpPr>
            <p:spPr>
              <a:xfrm>
                <a:off x="2138746" y="2962516"/>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2" name="Right Arrow 41">
                <a:extLst>
                  <a:ext uri="{FF2B5EF4-FFF2-40B4-BE49-F238E27FC236}">
                    <a16:creationId xmlns:a16="http://schemas.microsoft.com/office/drawing/2014/main" id="{AFADF6D8-D1CD-DF5B-984A-034B054BD924}"/>
                  </a:ext>
                </a:extLst>
              </p:cNvPr>
              <p:cNvSpPr/>
              <p:nvPr/>
            </p:nvSpPr>
            <p:spPr>
              <a:xfrm rot="10800000">
                <a:off x="3899434" y="4849438"/>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Right Arrow 42">
                <a:extLst>
                  <a:ext uri="{FF2B5EF4-FFF2-40B4-BE49-F238E27FC236}">
                    <a16:creationId xmlns:a16="http://schemas.microsoft.com/office/drawing/2014/main" id="{34D865B8-BCBE-4B88-76FA-B9380F913176}"/>
                  </a:ext>
                </a:extLst>
              </p:cNvPr>
              <p:cNvSpPr/>
              <p:nvPr/>
            </p:nvSpPr>
            <p:spPr>
              <a:xfrm rot="5400000" flipV="1">
                <a:off x="4779467" y="3867980"/>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4" name="Right Arrow 43">
                <a:extLst>
                  <a:ext uri="{FF2B5EF4-FFF2-40B4-BE49-F238E27FC236}">
                    <a16:creationId xmlns:a16="http://schemas.microsoft.com/office/drawing/2014/main" id="{EAA3E7EC-3CEB-0ED0-8274-CCE4D6176CA5}"/>
                  </a:ext>
                </a:extLst>
              </p:cNvPr>
              <p:cNvSpPr/>
              <p:nvPr/>
            </p:nvSpPr>
            <p:spPr>
              <a:xfrm rot="10800000">
                <a:off x="2112698" y="4849439"/>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59" name="TextBox 58">
              <a:extLst>
                <a:ext uri="{FF2B5EF4-FFF2-40B4-BE49-F238E27FC236}">
                  <a16:creationId xmlns:a16="http://schemas.microsoft.com/office/drawing/2014/main" id="{F3888E0C-0615-7607-B003-CE28FDF14A3A}"/>
                </a:ext>
              </a:extLst>
            </p:cNvPr>
            <p:cNvSpPr txBox="1"/>
            <p:nvPr/>
          </p:nvSpPr>
          <p:spPr>
            <a:xfrm>
              <a:off x="7426333" y="1776947"/>
              <a:ext cx="3273411" cy="461665"/>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400" b="1"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...وأقرب لهذا الشكل</a:t>
              </a:r>
            </a:p>
          </p:txBody>
        </p:sp>
        <p:pic>
          <p:nvPicPr>
            <p:cNvPr id="10" name="Graphic 9">
              <a:extLst>
                <a:ext uri="{FF2B5EF4-FFF2-40B4-BE49-F238E27FC236}">
                  <a16:creationId xmlns:a16="http://schemas.microsoft.com/office/drawing/2014/main" id="{3F1F707B-ECE7-A8B6-9193-FEE4B8801A4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86094" y="2643604"/>
              <a:ext cx="911180" cy="911428"/>
            </a:xfrm>
            <a:prstGeom prst="rect">
              <a:avLst/>
            </a:prstGeom>
          </p:spPr>
        </p:pic>
        <p:pic>
          <p:nvPicPr>
            <p:cNvPr id="12" name="Graphic 11">
              <a:extLst>
                <a:ext uri="{FF2B5EF4-FFF2-40B4-BE49-F238E27FC236}">
                  <a16:creationId xmlns:a16="http://schemas.microsoft.com/office/drawing/2014/main" id="{0C9B8D28-40E1-19E6-D3D9-A4F9AB435E1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800968" y="2642902"/>
              <a:ext cx="911180" cy="911428"/>
            </a:xfrm>
            <a:prstGeom prst="rect">
              <a:avLst/>
            </a:prstGeom>
          </p:spPr>
        </p:pic>
        <p:sp>
          <p:nvSpPr>
            <p:cNvPr id="14" name="Right Arrow 39">
              <a:extLst>
                <a:ext uri="{FF2B5EF4-FFF2-40B4-BE49-F238E27FC236}">
                  <a16:creationId xmlns:a16="http://schemas.microsoft.com/office/drawing/2014/main" id="{75657643-56A7-A8DA-1228-316555B394A7}"/>
                </a:ext>
              </a:extLst>
            </p:cNvPr>
            <p:cNvSpPr/>
            <p:nvPr/>
          </p:nvSpPr>
          <p:spPr>
            <a:xfrm>
              <a:off x="3945244" y="2910477"/>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7" name="Graphic 16">
              <a:extLst>
                <a:ext uri="{FF2B5EF4-FFF2-40B4-BE49-F238E27FC236}">
                  <a16:creationId xmlns:a16="http://schemas.microsoft.com/office/drawing/2014/main" id="{765F0207-F0A2-0426-103D-F361DCE5D1D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571600" y="2632249"/>
              <a:ext cx="915144" cy="917622"/>
            </a:xfrm>
            <a:prstGeom prst="rect">
              <a:avLst/>
            </a:prstGeom>
          </p:spPr>
        </p:pic>
        <p:pic>
          <p:nvPicPr>
            <p:cNvPr id="30" name="Graphic 29">
              <a:extLst>
                <a:ext uri="{FF2B5EF4-FFF2-40B4-BE49-F238E27FC236}">
                  <a16:creationId xmlns:a16="http://schemas.microsoft.com/office/drawing/2014/main" id="{CAB9E10D-9E43-E74A-BBC8-4A3ACB1C9A9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576219" y="4532192"/>
              <a:ext cx="915144" cy="917622"/>
            </a:xfrm>
            <a:prstGeom prst="rect">
              <a:avLst/>
            </a:prstGeom>
          </p:spPr>
        </p:pic>
        <p:pic>
          <p:nvPicPr>
            <p:cNvPr id="33" name="Graphic 32">
              <a:extLst>
                <a:ext uri="{FF2B5EF4-FFF2-40B4-BE49-F238E27FC236}">
                  <a16:creationId xmlns:a16="http://schemas.microsoft.com/office/drawing/2014/main" id="{64B42FE9-A9D3-51E0-E74C-E12A3A8355A3}"/>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flipH="1">
              <a:off x="2802520" y="4532192"/>
              <a:ext cx="915144" cy="917622"/>
            </a:xfrm>
            <a:prstGeom prst="rect">
              <a:avLst/>
            </a:prstGeom>
          </p:spPr>
        </p:pic>
        <p:pic>
          <p:nvPicPr>
            <p:cNvPr id="35" name="Graphic 34">
              <a:extLst>
                <a:ext uri="{FF2B5EF4-FFF2-40B4-BE49-F238E27FC236}">
                  <a16:creationId xmlns:a16="http://schemas.microsoft.com/office/drawing/2014/main" id="{70F04B57-08F8-58A8-677C-A1FEAFCD9F1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83744" y="4532191"/>
              <a:ext cx="915144" cy="917622"/>
            </a:xfrm>
            <a:prstGeom prst="rect">
              <a:avLst/>
            </a:prstGeom>
          </p:spPr>
        </p:pic>
        <p:pic>
          <p:nvPicPr>
            <p:cNvPr id="36" name="Graphic 35">
              <a:extLst>
                <a:ext uri="{FF2B5EF4-FFF2-40B4-BE49-F238E27FC236}">
                  <a16:creationId xmlns:a16="http://schemas.microsoft.com/office/drawing/2014/main" id="{E8A3D2E7-859E-30CE-3F66-FBD384B53AA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687508" y="2234725"/>
              <a:ext cx="911180" cy="911428"/>
            </a:xfrm>
            <a:prstGeom prst="rect">
              <a:avLst/>
            </a:prstGeom>
          </p:spPr>
        </p:pic>
        <p:pic>
          <p:nvPicPr>
            <p:cNvPr id="37" name="Graphic 36">
              <a:extLst>
                <a:ext uri="{FF2B5EF4-FFF2-40B4-BE49-F238E27FC236}">
                  <a16:creationId xmlns:a16="http://schemas.microsoft.com/office/drawing/2014/main" id="{5EAE1140-767A-C106-198D-DB8432123EE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857212" y="2971243"/>
              <a:ext cx="911180" cy="911428"/>
            </a:xfrm>
            <a:prstGeom prst="rect">
              <a:avLst/>
            </a:prstGeom>
          </p:spPr>
        </p:pic>
        <p:pic>
          <p:nvPicPr>
            <p:cNvPr id="38" name="Graphic 37">
              <a:extLst>
                <a:ext uri="{FF2B5EF4-FFF2-40B4-BE49-F238E27FC236}">
                  <a16:creationId xmlns:a16="http://schemas.microsoft.com/office/drawing/2014/main" id="{49CC2D34-91E8-6AF3-F2C5-68A64F2C0F5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856037" y="4304932"/>
              <a:ext cx="915144" cy="917622"/>
            </a:xfrm>
            <a:prstGeom prst="rect">
              <a:avLst/>
            </a:prstGeom>
          </p:spPr>
        </p:pic>
        <p:pic>
          <p:nvPicPr>
            <p:cNvPr id="39" name="Graphic 38">
              <a:extLst>
                <a:ext uri="{FF2B5EF4-FFF2-40B4-BE49-F238E27FC236}">
                  <a16:creationId xmlns:a16="http://schemas.microsoft.com/office/drawing/2014/main" id="{6D79BD37-54A8-62CF-37D5-020F1BDCF22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689779" y="4990630"/>
              <a:ext cx="915144" cy="917622"/>
            </a:xfrm>
            <a:prstGeom prst="rect">
              <a:avLst/>
            </a:prstGeom>
          </p:spPr>
        </p:pic>
        <p:pic>
          <p:nvPicPr>
            <p:cNvPr id="45" name="Graphic 44">
              <a:extLst>
                <a:ext uri="{FF2B5EF4-FFF2-40B4-BE49-F238E27FC236}">
                  <a16:creationId xmlns:a16="http://schemas.microsoft.com/office/drawing/2014/main" id="{6D924CAD-2CC9-7C6C-F61D-C4346472D09B}"/>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flipH="1">
              <a:off x="7455057" y="4302972"/>
              <a:ext cx="915144" cy="917622"/>
            </a:xfrm>
            <a:prstGeom prst="rect">
              <a:avLst/>
            </a:prstGeom>
          </p:spPr>
        </p:pic>
        <p:pic>
          <p:nvPicPr>
            <p:cNvPr id="47" name="Graphic 46">
              <a:extLst>
                <a:ext uri="{FF2B5EF4-FFF2-40B4-BE49-F238E27FC236}">
                  <a16:creationId xmlns:a16="http://schemas.microsoft.com/office/drawing/2014/main" id="{B017C4DE-6E21-EACD-9F15-EF5CFD788DEF}"/>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452329" y="2909069"/>
              <a:ext cx="915144" cy="917622"/>
            </a:xfrm>
            <a:prstGeom prst="rect">
              <a:avLst/>
            </a:prstGeom>
          </p:spPr>
        </p:pic>
      </p:grpSp>
    </p:spTree>
    <p:extLst>
      <p:ext uri="{BB962C8B-B14F-4D97-AF65-F5344CB8AC3E}">
        <p14:creationId xmlns:p14="http://schemas.microsoft.com/office/powerpoint/2010/main" val="393409286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29206-2D08-C023-F717-57C341A31F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27860D-3C4C-8BED-3951-D086EA75FC8E}"/>
              </a:ext>
            </a:extLst>
          </p:cNvPr>
          <p:cNvSpPr>
            <a:spLocks noGrp="1"/>
          </p:cNvSpPr>
          <p:nvPr>
            <p:ph type="title"/>
          </p:nvPr>
        </p:nvSpPr>
        <p:spPr>
          <a:xfrm>
            <a:off x="8345887" y="1759861"/>
            <a:ext cx="3467083" cy="1669139"/>
          </a:xfrm>
        </p:spPr>
        <p:txBody>
          <a:bodyPr/>
          <a:lstStyle/>
          <a:p>
            <a:pPr algn="ctr"/>
            <a:r>
              <a:rPr lang="ar-001" dirty="0"/>
              <a:t>اعتماد غاية 7-1-7</a:t>
            </a:r>
          </a:p>
        </p:txBody>
      </p:sp>
      <p:sp>
        <p:nvSpPr>
          <p:cNvPr id="3" name="Text Placeholder 4">
            <a:extLst>
              <a:ext uri="{FF2B5EF4-FFF2-40B4-BE49-F238E27FC236}">
                <a16:creationId xmlns:a16="http://schemas.microsoft.com/office/drawing/2014/main" id="{B422F40F-2428-6BED-2892-6FE312CE2EFB}"/>
              </a:ext>
            </a:extLst>
          </p:cNvPr>
          <p:cNvSpPr txBox="1">
            <a:spLocks/>
          </p:cNvSpPr>
          <p:nvPr/>
        </p:nvSpPr>
        <p:spPr>
          <a:xfrm>
            <a:off x="457201" y="560415"/>
            <a:ext cx="7030314" cy="685614"/>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a:ea typeface="+mn-ea"/>
                <a:cs typeface="Arial"/>
              </a:rPr>
              <a:t>ستجدون المزيد من التفاصيل عن كل عنصر من عناصر الاعتماد في مجموعة الأدوات الرقمية لغاية 7-1-7</a:t>
            </a:r>
          </a:p>
        </p:txBody>
      </p:sp>
      <p:pic>
        <p:nvPicPr>
          <p:cNvPr id="10" name="Picture 9">
            <a:extLst>
              <a:ext uri="{FF2B5EF4-FFF2-40B4-BE49-F238E27FC236}">
                <a16:creationId xmlns:a16="http://schemas.microsoft.com/office/drawing/2014/main" id="{57905B63-9E4A-6708-121B-EC45E4902CE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9289" y="1452166"/>
            <a:ext cx="3082794" cy="3453115"/>
          </a:xfrm>
          <a:prstGeom prst="rect">
            <a:avLst/>
          </a:prstGeom>
          <a:ln w="12700">
            <a:solidFill>
              <a:schemeClr val="tx2"/>
            </a:solidFill>
          </a:ln>
        </p:spPr>
      </p:pic>
      <p:sp>
        <p:nvSpPr>
          <p:cNvPr id="13" name="TextBox 12">
            <a:extLst>
              <a:ext uri="{FF2B5EF4-FFF2-40B4-BE49-F238E27FC236}">
                <a16:creationId xmlns:a16="http://schemas.microsoft.com/office/drawing/2014/main" id="{30403B19-0BE9-CE51-BD52-B1BC4C6282BE}"/>
              </a:ext>
            </a:extLst>
          </p:cNvPr>
          <p:cNvSpPr txBox="1"/>
          <p:nvPr/>
        </p:nvSpPr>
        <p:spPr>
          <a:xfrm>
            <a:off x="4260541" y="6054052"/>
            <a:ext cx="3230730" cy="307777"/>
          </a:xfrm>
          <a:prstGeom prst="rect">
            <a:avLst/>
          </a:prstGeom>
          <a:noFill/>
        </p:spPr>
        <p:txBody>
          <a:bodyPr wrap="square" lIns="91440" tIns="45720" rIns="91440" bIns="45720" anchor="t">
            <a:spAutoFit/>
          </a:bodyPr>
          <a:lstStyle/>
          <a:p>
            <a:r>
              <a:rPr lang="en-US" sz="1400">
                <a:latin typeface="Arial"/>
                <a:cs typeface="Arial"/>
              </a:rPr>
              <a:t>717alliance.org/digital-toolkit</a:t>
            </a:r>
          </a:p>
        </p:txBody>
      </p:sp>
      <p:pic>
        <p:nvPicPr>
          <p:cNvPr id="14" name="Picture 13">
            <a:extLst>
              <a:ext uri="{FF2B5EF4-FFF2-40B4-BE49-F238E27FC236}">
                <a16:creationId xmlns:a16="http://schemas.microsoft.com/office/drawing/2014/main" id="{DAE3D867-6E87-C787-CC75-BFBDDE3203B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353462" y="1947576"/>
            <a:ext cx="3518640" cy="3496552"/>
          </a:xfrm>
          <a:prstGeom prst="rect">
            <a:avLst/>
          </a:prstGeom>
          <a:ln w="12700">
            <a:solidFill>
              <a:schemeClr val="tx2"/>
            </a:solidFill>
          </a:ln>
        </p:spPr>
      </p:pic>
      <p:pic>
        <p:nvPicPr>
          <p:cNvPr id="15" name="Picture 14">
            <a:extLst>
              <a:ext uri="{FF2B5EF4-FFF2-40B4-BE49-F238E27FC236}">
                <a16:creationId xmlns:a16="http://schemas.microsoft.com/office/drawing/2014/main" id="{8FBC716D-2AC5-B9D7-908C-F30F9A38BB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56688" y="2512362"/>
            <a:ext cx="3230827" cy="3427176"/>
          </a:xfrm>
          <a:prstGeom prst="rect">
            <a:avLst/>
          </a:prstGeom>
          <a:ln w="12700">
            <a:solidFill>
              <a:schemeClr val="tx2"/>
            </a:solidFill>
          </a:ln>
        </p:spPr>
      </p:pic>
    </p:spTree>
    <p:extLst>
      <p:ext uri="{BB962C8B-B14F-4D97-AF65-F5344CB8AC3E}">
        <p14:creationId xmlns:p14="http://schemas.microsoft.com/office/powerpoint/2010/main" val="2118124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926072-A6FF-3F76-5767-EBBF553B2D10}"/>
              </a:ext>
            </a:extLst>
          </p:cNvPr>
          <p:cNvSpPr>
            <a:spLocks noGrp="1"/>
          </p:cNvSpPr>
          <p:nvPr>
            <p:ph type="title"/>
          </p:nvPr>
        </p:nvSpPr>
        <p:spPr>
          <a:xfrm>
            <a:off x="424273" y="350089"/>
            <a:ext cx="11129551" cy="1087808"/>
          </a:xfrm>
        </p:spPr>
        <p:txBody>
          <a:bodyPr/>
          <a:lstStyle/>
          <a:p>
            <a:r>
              <a:rPr lang="ar-SA" dirty="0">
                <a:cs typeface="+mn-cs"/>
              </a:rPr>
              <a:t>يمكن اعتماد 7-1-7 بشكل منهجي ومرن</a:t>
            </a:r>
            <a:endParaRPr lang="ar-001" dirty="0">
              <a:cs typeface="+mn-cs"/>
            </a:endParaRPr>
          </a:p>
        </p:txBody>
      </p:sp>
      <p:sp>
        <p:nvSpPr>
          <p:cNvPr id="17" name="Title 1">
            <a:extLst>
              <a:ext uri="{FF2B5EF4-FFF2-40B4-BE49-F238E27FC236}">
                <a16:creationId xmlns:a16="http://schemas.microsoft.com/office/drawing/2014/main" id="{6079EB9F-4339-D75A-D837-31F0D87B0E22}"/>
              </a:ext>
            </a:extLst>
          </p:cNvPr>
          <p:cNvSpPr txBox="1">
            <a:spLocks/>
          </p:cNvSpPr>
          <p:nvPr/>
        </p:nvSpPr>
        <p:spPr>
          <a:xfrm flipH="1">
            <a:off x="8249442" y="2726850"/>
            <a:ext cx="2389982" cy="1288886"/>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algn="ctr">
              <a:lnSpc>
                <a:spcPct val="115000"/>
              </a:lnSpc>
              <a:spcBef>
                <a:spcPts val="0"/>
              </a:spcBef>
              <a:spcAft>
                <a:spcPts val="800"/>
              </a:spcAft>
            </a:pPr>
            <a:r>
              <a:rPr lang="ar-SA" sz="2000" b="1" kern="100" dirty="0">
                <a:effectLst/>
                <a:latin typeface="Aptos" panose="020B0004020202020204" pitchFamily="34" charset="0"/>
                <a:ea typeface="DengXian" panose="02010600030101010101" pitchFamily="2" charset="-122"/>
                <a:cs typeface="Arial" panose="020B0604020202020204" pitchFamily="34" charset="0"/>
              </a:rPr>
              <a:t>إدراج غاية 7-1-7 في نظام الصحة العامة</a:t>
            </a:r>
            <a:endParaRPr lang="en-IN" sz="20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21" name="Title 1">
            <a:extLst>
              <a:ext uri="{FF2B5EF4-FFF2-40B4-BE49-F238E27FC236}">
                <a16:creationId xmlns:a16="http://schemas.microsoft.com/office/drawing/2014/main" id="{0B6C2604-A39B-60B4-09B4-6E162AAC0C94}"/>
              </a:ext>
            </a:extLst>
          </p:cNvPr>
          <p:cNvSpPr txBox="1">
            <a:spLocks/>
          </p:cNvSpPr>
          <p:nvPr/>
        </p:nvSpPr>
        <p:spPr>
          <a:xfrm flipH="1">
            <a:off x="4816052" y="2720915"/>
            <a:ext cx="2345358" cy="956103"/>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dirty="0">
                <a:ln>
                  <a:noFill/>
                </a:ln>
                <a:solidFill>
                  <a:srgbClr val="BFBFBF"/>
                </a:solidFill>
                <a:effectLst/>
                <a:uLnTx/>
                <a:uFillTx/>
                <a:cs typeface="Arial" panose="020B0604020202020204" pitchFamily="34" charset="0"/>
              </a:rPr>
              <a:t>تحديد أصحاب المصلحة والنظم القائمة</a:t>
            </a:r>
          </a:p>
        </p:txBody>
      </p:sp>
      <p:sp>
        <p:nvSpPr>
          <p:cNvPr id="23" name="Title 1">
            <a:extLst>
              <a:ext uri="{FF2B5EF4-FFF2-40B4-BE49-F238E27FC236}">
                <a16:creationId xmlns:a16="http://schemas.microsoft.com/office/drawing/2014/main" id="{F21F6A9F-7779-84B1-C930-58B22B1F5082}"/>
              </a:ext>
            </a:extLst>
          </p:cNvPr>
          <p:cNvSpPr txBox="1">
            <a:spLocks/>
          </p:cNvSpPr>
          <p:nvPr/>
        </p:nvSpPr>
        <p:spPr>
          <a:xfrm flipH="1">
            <a:off x="1267499" y="2727782"/>
            <a:ext cx="2518667" cy="941847"/>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dirty="0">
                <a:ln>
                  <a:noFill/>
                </a:ln>
                <a:solidFill>
                  <a:srgbClr val="BFBFBF"/>
                </a:solidFill>
                <a:effectLst/>
                <a:uLnTx/>
                <a:uFillTx/>
                <a:cs typeface="Arial" panose="020B0604020202020204" pitchFamily="34" charset="0"/>
              </a:rPr>
              <a:t>إشراك أصحاب المصلحة</a:t>
            </a:r>
          </a:p>
        </p:txBody>
      </p:sp>
      <p:sp>
        <p:nvSpPr>
          <p:cNvPr id="25" name="Title 1">
            <a:extLst>
              <a:ext uri="{FF2B5EF4-FFF2-40B4-BE49-F238E27FC236}">
                <a16:creationId xmlns:a16="http://schemas.microsoft.com/office/drawing/2014/main" id="{F1850554-1D4B-A9E1-CAD6-D6567A9F3DA8}"/>
              </a:ext>
            </a:extLst>
          </p:cNvPr>
          <p:cNvSpPr txBox="1">
            <a:spLocks/>
          </p:cNvSpPr>
          <p:nvPr/>
        </p:nvSpPr>
        <p:spPr>
          <a:xfrm flipH="1">
            <a:off x="5128986" y="5153915"/>
            <a:ext cx="1719488" cy="676125"/>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dirty="0">
                <a:ln>
                  <a:noFill/>
                </a:ln>
                <a:solidFill>
                  <a:srgbClr val="BFBFBF"/>
                </a:solidFill>
                <a:effectLst/>
                <a:uLnTx/>
                <a:uFillTx/>
                <a:cs typeface="Arial" panose="020B0604020202020204" pitchFamily="34" charset="0"/>
              </a:rPr>
              <a:t>تدريب الموظفين</a:t>
            </a:r>
          </a:p>
        </p:txBody>
      </p:sp>
      <p:sp>
        <p:nvSpPr>
          <p:cNvPr id="27" name="Title 1">
            <a:extLst>
              <a:ext uri="{FF2B5EF4-FFF2-40B4-BE49-F238E27FC236}">
                <a16:creationId xmlns:a16="http://schemas.microsoft.com/office/drawing/2014/main" id="{325985FC-B269-20DA-1557-533D0E577F9F}"/>
              </a:ext>
            </a:extLst>
          </p:cNvPr>
          <p:cNvSpPr txBox="1">
            <a:spLocks/>
          </p:cNvSpPr>
          <p:nvPr/>
        </p:nvSpPr>
        <p:spPr>
          <a:xfrm flipH="1">
            <a:off x="8414231" y="5151753"/>
            <a:ext cx="2072794"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rgbClr val="BFBFBF"/>
                </a:solidFill>
                <a:cs typeface="Arial" panose="020B0604020202020204" pitchFamily="34" charset="0"/>
              </a:rPr>
              <a:t>دمج غاية 7-1-7 في مسارات العمل</a:t>
            </a:r>
            <a:endParaRPr lang="en-IN" sz="2000" b="0" dirty="0">
              <a:solidFill>
                <a:srgbClr val="BFBFBF"/>
              </a:solidFill>
              <a:cs typeface="Arial" panose="020B0604020202020204" pitchFamily="34" charset="0"/>
            </a:endParaRPr>
          </a:p>
        </p:txBody>
      </p:sp>
      <p:sp>
        <p:nvSpPr>
          <p:cNvPr id="29" name="Title 1">
            <a:extLst>
              <a:ext uri="{FF2B5EF4-FFF2-40B4-BE49-F238E27FC236}">
                <a16:creationId xmlns:a16="http://schemas.microsoft.com/office/drawing/2014/main" id="{2A444420-29B1-9549-7B53-5C1F216EDB08}"/>
              </a:ext>
            </a:extLst>
          </p:cNvPr>
          <p:cNvSpPr txBox="1">
            <a:spLocks/>
          </p:cNvSpPr>
          <p:nvPr/>
        </p:nvSpPr>
        <p:spPr>
          <a:xfrm flipH="1">
            <a:off x="1490437" y="5151754"/>
            <a:ext cx="2094690"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001" sz="2000" b="0" dirty="0">
                <a:solidFill>
                  <a:srgbClr val="BFBFBF"/>
                </a:solidFill>
                <a:cs typeface="Arial" panose="020B0604020202020204" pitchFamily="34" charset="0"/>
              </a:rPr>
              <a:t>الاستخدام التجريبي</a:t>
            </a:r>
          </a:p>
        </p:txBody>
      </p:sp>
      <p:pic>
        <p:nvPicPr>
          <p:cNvPr id="31" name="Graphic 30">
            <a:extLst>
              <a:ext uri="{FF2B5EF4-FFF2-40B4-BE49-F238E27FC236}">
                <a16:creationId xmlns:a16="http://schemas.microsoft.com/office/drawing/2014/main" id="{099B7582-E77B-125D-1142-3005155BEC5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8901988" y="1485116"/>
            <a:ext cx="1097280" cy="1097280"/>
          </a:xfrm>
          <a:prstGeom prst="rect">
            <a:avLst/>
          </a:prstGeom>
        </p:spPr>
      </p:pic>
      <p:pic>
        <p:nvPicPr>
          <p:cNvPr id="33" name="Graphic 32">
            <a:extLst>
              <a:ext uri="{FF2B5EF4-FFF2-40B4-BE49-F238E27FC236}">
                <a16:creationId xmlns:a16="http://schemas.microsoft.com/office/drawing/2014/main" id="{3AA1F692-97B5-AAD0-1EC2-ADF71DBC821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1978192" y="1486151"/>
            <a:ext cx="1097280" cy="1097280"/>
          </a:xfrm>
          <a:prstGeom prst="rect">
            <a:avLst/>
          </a:prstGeom>
        </p:spPr>
      </p:pic>
      <p:pic>
        <p:nvPicPr>
          <p:cNvPr id="35" name="Graphic 34">
            <a:extLst>
              <a:ext uri="{FF2B5EF4-FFF2-40B4-BE49-F238E27FC236}">
                <a16:creationId xmlns:a16="http://schemas.microsoft.com/office/drawing/2014/main" id="{95EA23A5-75AF-B2F4-DDF0-04978EEE447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flipH="1">
            <a:off x="5440090" y="1496804"/>
            <a:ext cx="1097280" cy="1097280"/>
          </a:xfrm>
          <a:prstGeom prst="rect">
            <a:avLst/>
          </a:prstGeom>
        </p:spPr>
      </p:pic>
      <p:pic>
        <p:nvPicPr>
          <p:cNvPr id="37" name="Graphic 36">
            <a:extLst>
              <a:ext uri="{FF2B5EF4-FFF2-40B4-BE49-F238E27FC236}">
                <a16:creationId xmlns:a16="http://schemas.microsoft.com/office/drawing/2014/main" id="{1E0388E0-B77D-817C-80F1-B748EC5E140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8899717" y="3887899"/>
            <a:ext cx="1097280" cy="1097280"/>
          </a:xfrm>
          <a:prstGeom prst="rect">
            <a:avLst/>
          </a:prstGeom>
        </p:spPr>
      </p:pic>
      <p:pic>
        <p:nvPicPr>
          <p:cNvPr id="39" name="Graphic 38">
            <a:extLst>
              <a:ext uri="{FF2B5EF4-FFF2-40B4-BE49-F238E27FC236}">
                <a16:creationId xmlns:a16="http://schemas.microsoft.com/office/drawing/2014/main" id="{1C3C02B2-FBEC-930D-C265-E4A7A81905C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flipH="1">
            <a:off x="5469513" y="3887899"/>
            <a:ext cx="1097280" cy="1097280"/>
          </a:xfrm>
          <a:prstGeom prst="rect">
            <a:avLst/>
          </a:prstGeom>
        </p:spPr>
      </p:pic>
      <p:pic>
        <p:nvPicPr>
          <p:cNvPr id="41" name="Graphic 40">
            <a:extLst>
              <a:ext uri="{FF2B5EF4-FFF2-40B4-BE49-F238E27FC236}">
                <a16:creationId xmlns:a16="http://schemas.microsoft.com/office/drawing/2014/main" id="{48EE01CD-4C84-95E1-AAE8-FE057B6A590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flipH="1">
            <a:off x="1978192" y="3887899"/>
            <a:ext cx="1097280" cy="1097280"/>
          </a:xfrm>
          <a:prstGeom prst="rect">
            <a:avLst/>
          </a:prstGeom>
        </p:spPr>
      </p:pic>
    </p:spTree>
    <p:extLst>
      <p:ext uri="{BB962C8B-B14F-4D97-AF65-F5344CB8AC3E}">
        <p14:creationId xmlns:p14="http://schemas.microsoft.com/office/powerpoint/2010/main" val="926513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994627F5-7CFB-8A7F-5425-4A01601893D4}"/>
              </a:ext>
            </a:extLst>
          </p:cNvPr>
          <p:cNvSpPr/>
          <p:nvPr/>
        </p:nvSpPr>
        <p:spPr>
          <a:xfrm>
            <a:off x="2832699" y="4365731"/>
            <a:ext cx="2423093" cy="2285791"/>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2" name="Rounded Rectangle 31">
            <a:extLst>
              <a:ext uri="{FF2B5EF4-FFF2-40B4-BE49-F238E27FC236}">
                <a16:creationId xmlns:a16="http://schemas.microsoft.com/office/drawing/2014/main" id="{8791DE87-1A2A-0B25-C0C0-69A699F8FDDF}"/>
              </a:ext>
            </a:extLst>
          </p:cNvPr>
          <p:cNvSpPr/>
          <p:nvPr/>
        </p:nvSpPr>
        <p:spPr>
          <a:xfrm>
            <a:off x="496862" y="4365731"/>
            <a:ext cx="2194560" cy="2285791"/>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3" name="Rounded Rectangle 32">
            <a:extLst>
              <a:ext uri="{FF2B5EF4-FFF2-40B4-BE49-F238E27FC236}">
                <a16:creationId xmlns:a16="http://schemas.microsoft.com/office/drawing/2014/main" id="{C40920F9-9A36-E129-C1C0-6E172D629C69}"/>
              </a:ext>
            </a:extLst>
          </p:cNvPr>
          <p:cNvSpPr/>
          <p:nvPr/>
        </p:nvSpPr>
        <p:spPr>
          <a:xfrm>
            <a:off x="5397069" y="4368191"/>
            <a:ext cx="2009789" cy="2285791"/>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4" name="Text Placeholder 4">
            <a:extLst>
              <a:ext uri="{FF2B5EF4-FFF2-40B4-BE49-F238E27FC236}">
                <a16:creationId xmlns:a16="http://schemas.microsoft.com/office/drawing/2014/main" id="{4F3D5128-E4E5-9578-F123-4B8C8971BE29}"/>
              </a:ext>
            </a:extLst>
          </p:cNvPr>
          <p:cNvSpPr txBox="1">
            <a:spLocks/>
          </p:cNvSpPr>
          <p:nvPr/>
        </p:nvSpPr>
        <p:spPr>
          <a:xfrm>
            <a:off x="606851" y="594724"/>
            <a:ext cx="6693029" cy="400639"/>
          </a:xfrm>
          <a:prstGeom prst="rect">
            <a:avLst/>
          </a:prstGeom>
        </p:spPr>
        <p:txBody>
          <a:bodyPr vert="horz" lIns="91440" tIns="45720" rIns="91440" bIns="45720" rtlCol="0">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ar-SA" dirty="0"/>
              <a:t>تحديد مسؤول (مسؤولي) المناصرة في الحكومة</a:t>
            </a:r>
            <a:r>
              <a:rPr lang="en-IN" dirty="0"/>
              <a:t> </a:t>
            </a:r>
          </a:p>
        </p:txBody>
      </p:sp>
      <p:sp>
        <p:nvSpPr>
          <p:cNvPr id="35" name="Content Placeholder 2">
            <a:extLst>
              <a:ext uri="{FF2B5EF4-FFF2-40B4-BE49-F238E27FC236}">
                <a16:creationId xmlns:a16="http://schemas.microsoft.com/office/drawing/2014/main" id="{6D20345D-FE4D-0A5A-8A60-7078DC75E7BA}"/>
              </a:ext>
            </a:extLst>
          </p:cNvPr>
          <p:cNvSpPr txBox="1">
            <a:spLocks/>
          </p:cNvSpPr>
          <p:nvPr/>
        </p:nvSpPr>
        <p:spPr>
          <a:xfrm>
            <a:off x="606851" y="995363"/>
            <a:ext cx="6693029" cy="2695660"/>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394D56"/>
                </a:solidFill>
                <a:effectLst/>
                <a:uLnTx/>
                <a:uFillTx/>
                <a:latin typeface="Arial"/>
                <a:ea typeface="+mn-ea"/>
                <a:cs typeface="Arial"/>
              </a:rPr>
              <a:t>مسؤول حكومي رفيع المستوى</a:t>
            </a:r>
          </a:p>
          <a:p>
            <a:pPr marL="714375" marR="0" lvl="1" indent="-266700" algn="r" defTabSz="914400" rtl="1"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lang="ar-001" dirty="0">
                <a:solidFill>
                  <a:srgbClr val="29373D"/>
                </a:solidFill>
                <a:latin typeface="Arial"/>
                <a:ea typeface="+mn-ea"/>
                <a:cs typeface="Arial"/>
              </a:rPr>
              <a:t>مهتم </a:t>
            </a:r>
            <a:r>
              <a:rPr kumimoji="0" lang="ar-001" sz="2000" b="0" i="0" u="none" strike="noStrike" cap="none" normalizeH="0" baseline="0" noProof="0" dirty="0">
                <a:ln>
                  <a:noFill/>
                </a:ln>
                <a:solidFill>
                  <a:srgbClr val="29373D"/>
                </a:solidFill>
                <a:effectLst/>
                <a:uLnTx/>
                <a:uFillTx/>
                <a:latin typeface="Arial"/>
                <a:ea typeface="+mn-ea"/>
                <a:cs typeface="Arial"/>
              </a:rPr>
              <a:t>بالأمن الصحي وغاية 7-1-7</a:t>
            </a:r>
          </a:p>
          <a:p>
            <a:pPr marL="714375" marR="0" lvl="1" indent="-266700" algn="r" defTabSz="914400" rtl="1"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ar-001" sz="2000" b="1" i="0" u="none" strike="noStrike" cap="none" normalizeH="0" baseline="0" noProof="0" dirty="0">
                <a:ln>
                  <a:noFill/>
                </a:ln>
                <a:solidFill>
                  <a:srgbClr val="29373D"/>
                </a:solidFill>
                <a:effectLst/>
                <a:uLnTx/>
                <a:uFillTx/>
                <a:latin typeface="Arial"/>
                <a:ea typeface="+mn-ea"/>
                <a:cs typeface="Arial"/>
              </a:rPr>
              <a:t>رائد فكري </a:t>
            </a:r>
            <a:r>
              <a:rPr kumimoji="0" lang="ar-001" sz="2000" b="0" i="0" u="none" strike="noStrike" cap="none" normalizeH="0" baseline="0" noProof="0" dirty="0">
                <a:ln>
                  <a:noFill/>
                </a:ln>
                <a:solidFill>
                  <a:srgbClr val="29373D"/>
                </a:solidFill>
                <a:effectLst/>
                <a:uLnTx/>
                <a:uFillTx/>
                <a:latin typeface="Arial"/>
                <a:ea typeface="+mn-ea"/>
                <a:cs typeface="Arial"/>
              </a:rPr>
              <a:t>في مجال الصحة العامة </a:t>
            </a:r>
            <a:r>
              <a:rPr kumimoji="0" lang="ar-001" sz="2000" b="1" i="0" u="none" strike="noStrike" cap="none" normalizeH="0" noProof="0" dirty="0">
                <a:ln>
                  <a:noFill/>
                </a:ln>
                <a:solidFill>
                  <a:srgbClr val="29373D"/>
                </a:solidFill>
                <a:effectLst/>
                <a:uLnTx/>
                <a:uFillTx/>
                <a:latin typeface="Arial"/>
                <a:ea typeface="+mn-ea"/>
                <a:cs typeface="Arial"/>
              </a:rPr>
              <a:t> وله نفوذ يتيح له </a:t>
            </a:r>
            <a:r>
              <a:rPr kumimoji="0" lang="ar-001" sz="2000" b="0" i="0" u="none" strike="noStrike" cap="none" normalizeH="0" noProof="0" dirty="0">
                <a:ln>
                  <a:noFill/>
                </a:ln>
                <a:solidFill>
                  <a:srgbClr val="29373D"/>
                </a:solidFill>
                <a:effectLst/>
                <a:uLnTx/>
                <a:uFillTx/>
                <a:latin typeface="Arial"/>
                <a:ea typeface="+mn-ea"/>
                <a:cs typeface="Arial"/>
              </a:rPr>
              <a:t>جمع القطاعات المختلفة</a:t>
            </a:r>
          </a:p>
          <a:p>
            <a:pPr marL="714375" lvl="1" indent="-266700"/>
            <a:r>
              <a:rPr lang="ar-SA" dirty="0"/>
              <a:t>قادر على العمل</a:t>
            </a:r>
            <a:r>
              <a:rPr lang="en-IN" dirty="0"/>
              <a:t> / </a:t>
            </a:r>
            <a:r>
              <a:rPr lang="ar-SA" dirty="0"/>
              <a:t>التعاون مع أصحاب</a:t>
            </a:r>
            <a:r>
              <a:rPr lang="ar-SA" b="1" dirty="0"/>
              <a:t> المصلحة في مختلف القطاعات</a:t>
            </a:r>
            <a:endParaRPr kumimoji="0" lang="ar-001" sz="2000" b="1" i="0" u="none" strike="noStrike" cap="none" normalizeH="0" baseline="0" noProof="0" dirty="0">
              <a:ln>
                <a:noFill/>
              </a:ln>
              <a:solidFill>
                <a:srgbClr val="29373D"/>
              </a:solidFill>
              <a:effectLst/>
              <a:uLnTx/>
              <a:uFillTx/>
              <a:latin typeface="Arial"/>
              <a:ea typeface="+mn-ea"/>
              <a:cs typeface="Arial"/>
            </a:endParaRPr>
          </a:p>
          <a:p>
            <a:pPr marL="714375" marR="0" lvl="1" indent="-266700" algn="r" defTabSz="914400" rtl="1"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ar-001" sz="2000" b="1" i="0" u="none" strike="noStrike" cap="none" normalizeH="0" baseline="0" noProof="0" dirty="0">
                <a:ln>
                  <a:noFill/>
                </a:ln>
                <a:solidFill>
                  <a:srgbClr val="29373D"/>
                </a:solidFill>
                <a:effectLst/>
                <a:uLnTx/>
                <a:uFillTx/>
                <a:latin typeface="Arial"/>
                <a:ea typeface="+mn-ea"/>
                <a:cs typeface="Arial"/>
              </a:rPr>
              <a:t>متمكن في التواصل والإقناع، </a:t>
            </a:r>
            <a:r>
              <a:rPr kumimoji="0" lang="ar-001" sz="2000" b="0" i="0" u="none" strike="noStrike" cap="none" normalizeH="0" baseline="0" noProof="0" dirty="0">
                <a:ln>
                  <a:noFill/>
                </a:ln>
                <a:solidFill>
                  <a:srgbClr val="29373D"/>
                </a:solidFill>
                <a:effectLst/>
                <a:uLnTx/>
                <a:uFillTx/>
                <a:latin typeface="Arial"/>
                <a:ea typeface="+mn-ea"/>
                <a:cs typeface="Arial"/>
              </a:rPr>
              <a:t>مع مهارات قوية في مجال المناصرة والتفاوض</a:t>
            </a:r>
          </a:p>
        </p:txBody>
      </p:sp>
      <p:sp>
        <p:nvSpPr>
          <p:cNvPr id="36" name="TextBox 35">
            <a:extLst>
              <a:ext uri="{FF2B5EF4-FFF2-40B4-BE49-F238E27FC236}">
                <a16:creationId xmlns:a16="http://schemas.microsoft.com/office/drawing/2014/main" id="{4A6F3E74-FDA8-B6C7-5706-6ABB70634A74}"/>
              </a:ext>
            </a:extLst>
          </p:cNvPr>
          <p:cNvSpPr txBox="1"/>
          <p:nvPr/>
        </p:nvSpPr>
        <p:spPr>
          <a:xfrm>
            <a:off x="5756911" y="4405015"/>
            <a:ext cx="1290105" cy="369332"/>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dirty="0">
                <a:solidFill>
                  <a:srgbClr val="3BB041"/>
                </a:solidFill>
                <a:latin typeface="Arial"/>
                <a:cs typeface="Arial"/>
              </a:rPr>
              <a:t>أوغندا</a:t>
            </a:r>
          </a:p>
        </p:txBody>
      </p:sp>
      <p:sp>
        <p:nvSpPr>
          <p:cNvPr id="37" name="Text Placeholder 4">
            <a:extLst>
              <a:ext uri="{FF2B5EF4-FFF2-40B4-BE49-F238E27FC236}">
                <a16:creationId xmlns:a16="http://schemas.microsoft.com/office/drawing/2014/main" id="{EDEBCE1E-ACD1-67A9-6861-6017880C277E}"/>
              </a:ext>
            </a:extLst>
          </p:cNvPr>
          <p:cNvSpPr txBox="1">
            <a:spLocks/>
          </p:cNvSpPr>
          <p:nvPr/>
        </p:nvSpPr>
        <p:spPr>
          <a:xfrm>
            <a:off x="606851" y="3890365"/>
            <a:ext cx="6693029"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a:ln>
                  <a:noFill/>
                </a:ln>
                <a:solidFill>
                  <a:srgbClr val="628393"/>
                </a:solidFill>
                <a:effectLst/>
                <a:uLnTx/>
                <a:uFillTx/>
                <a:latin typeface="Arial"/>
                <a:cs typeface="Arial"/>
              </a:rPr>
              <a:t>أمثلة على مسؤولي المناصرة الحاليين في الحكومة</a:t>
            </a:r>
          </a:p>
        </p:txBody>
      </p:sp>
      <p:sp>
        <p:nvSpPr>
          <p:cNvPr id="38" name="TextBox 37">
            <a:extLst>
              <a:ext uri="{FF2B5EF4-FFF2-40B4-BE49-F238E27FC236}">
                <a16:creationId xmlns:a16="http://schemas.microsoft.com/office/drawing/2014/main" id="{1BCA2968-C052-08D6-3E93-8355316C7AC6}"/>
              </a:ext>
            </a:extLst>
          </p:cNvPr>
          <p:cNvSpPr txBox="1"/>
          <p:nvPr/>
        </p:nvSpPr>
        <p:spPr>
          <a:xfrm>
            <a:off x="3399193" y="4405015"/>
            <a:ext cx="1290105" cy="369332"/>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800" b="0" i="0" u="none" strike="noStrike" cap="none" normalizeH="0" baseline="0" noProof="0" dirty="0">
                <a:ln>
                  <a:noFill/>
                </a:ln>
                <a:solidFill>
                  <a:srgbClr val="3BB041"/>
                </a:solidFill>
                <a:effectLst/>
                <a:uLnTx/>
                <a:uFillTx/>
                <a:latin typeface="Arial"/>
                <a:cs typeface="Arial"/>
              </a:rPr>
              <a:t>كمبوديا</a:t>
            </a:r>
          </a:p>
        </p:txBody>
      </p:sp>
      <p:sp>
        <p:nvSpPr>
          <p:cNvPr id="39" name="TextBox 38">
            <a:extLst>
              <a:ext uri="{FF2B5EF4-FFF2-40B4-BE49-F238E27FC236}">
                <a16:creationId xmlns:a16="http://schemas.microsoft.com/office/drawing/2014/main" id="{9C8047A9-EACC-FAED-A3D1-CB5B1458310B}"/>
              </a:ext>
            </a:extLst>
          </p:cNvPr>
          <p:cNvSpPr txBox="1"/>
          <p:nvPr/>
        </p:nvSpPr>
        <p:spPr>
          <a:xfrm>
            <a:off x="830369" y="4405015"/>
            <a:ext cx="1527547" cy="369332"/>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800" b="0" i="0" u="none" strike="noStrike" cap="none" normalizeH="0" baseline="0" noProof="0" dirty="0">
                <a:ln>
                  <a:noFill/>
                </a:ln>
                <a:solidFill>
                  <a:srgbClr val="3BB041"/>
                </a:solidFill>
                <a:effectLst/>
                <a:uLnTx/>
                <a:uFillTx/>
                <a:latin typeface="Arial"/>
                <a:cs typeface="Arial"/>
              </a:rPr>
              <a:t>جنوب السودان</a:t>
            </a:r>
          </a:p>
        </p:txBody>
      </p:sp>
      <p:sp>
        <p:nvSpPr>
          <p:cNvPr id="40" name="TextBox 39">
            <a:extLst>
              <a:ext uri="{FF2B5EF4-FFF2-40B4-BE49-F238E27FC236}">
                <a16:creationId xmlns:a16="http://schemas.microsoft.com/office/drawing/2014/main" id="{05ABCA5E-D0BB-A630-B74A-835B823F2AA8}"/>
              </a:ext>
            </a:extLst>
          </p:cNvPr>
          <p:cNvSpPr txBox="1"/>
          <p:nvPr/>
        </p:nvSpPr>
        <p:spPr>
          <a:xfrm>
            <a:off x="5438921" y="4877395"/>
            <a:ext cx="1926085" cy="1400383"/>
          </a:xfrm>
          <a:prstGeom prst="rect">
            <a:avLst/>
          </a:prstGeom>
          <a:noFill/>
        </p:spPr>
        <p:txBody>
          <a:bodyPr wrap="square">
            <a:spAutoFit/>
          </a:bodyPr>
          <a:lstStyle/>
          <a:p>
            <a:pPr algn="ctr"/>
            <a:r>
              <a:rPr lang="ar-SA" sz="1700" dirty="0"/>
              <a:t>نائب مدير المعهد الوطني للصحة العامة</a:t>
            </a:r>
            <a:r>
              <a:rPr lang="en-IN" sz="1700" dirty="0"/>
              <a:t> </a:t>
            </a:r>
            <a:br>
              <a:rPr lang="en-IN" sz="1700" dirty="0"/>
            </a:br>
            <a:r>
              <a:rPr lang="ar-SA" sz="1700" dirty="0"/>
              <a:t>ومدير مركز عمليات الطوارئ الصحية العامة</a:t>
            </a:r>
            <a:endParaRPr lang="en-IN" sz="1700" dirty="0"/>
          </a:p>
          <a:p>
            <a:pPr algn="ctr"/>
            <a:r>
              <a:rPr lang="en-IN" sz="1700" dirty="0"/>
              <a:t> </a:t>
            </a:r>
          </a:p>
        </p:txBody>
      </p:sp>
      <p:sp>
        <p:nvSpPr>
          <p:cNvPr id="41" name="TextBox 40">
            <a:extLst>
              <a:ext uri="{FF2B5EF4-FFF2-40B4-BE49-F238E27FC236}">
                <a16:creationId xmlns:a16="http://schemas.microsoft.com/office/drawing/2014/main" id="{8C59C68C-80BB-198E-14EB-11ACE302427B}"/>
              </a:ext>
            </a:extLst>
          </p:cNvPr>
          <p:cNvSpPr txBox="1"/>
          <p:nvPr/>
        </p:nvSpPr>
        <p:spPr>
          <a:xfrm>
            <a:off x="2832699" y="4855562"/>
            <a:ext cx="2423093" cy="1661993"/>
          </a:xfrm>
          <a:prstGeom prst="rect">
            <a:avLst/>
          </a:prstGeom>
          <a:noFill/>
        </p:spPr>
        <p:txBody>
          <a:bodyPr wrap="square">
            <a:spAutoFit/>
          </a:bodyPr>
          <a:lstStyle/>
          <a:p>
            <a:pPr algn="ctr"/>
            <a:r>
              <a:rPr lang="ar-SA" sz="1700" dirty="0"/>
              <a:t>مدير إدارة الأمراض المعدية (وزارة الصحة)</a:t>
            </a:r>
            <a:br>
              <a:rPr lang="en-IN" sz="1700" dirty="0"/>
            </a:br>
            <a:r>
              <a:rPr lang="en-IN" sz="1700" dirty="0"/>
              <a:t> </a:t>
            </a:r>
            <a:r>
              <a:rPr lang="ar-SA" sz="1700" dirty="0"/>
              <a:t>والمتحدث الرسمي باسم وزارة الصحة بشأن تفشي الأمراض والاستجابة لها</a:t>
            </a:r>
            <a:endParaRPr lang="en-IN" sz="1700" dirty="0"/>
          </a:p>
          <a:p>
            <a:pPr algn="ctr"/>
            <a:r>
              <a:rPr lang="en-IN" sz="1700" dirty="0"/>
              <a:t> </a:t>
            </a:r>
          </a:p>
        </p:txBody>
      </p:sp>
      <p:sp>
        <p:nvSpPr>
          <p:cNvPr id="42" name="TextBox 41">
            <a:extLst>
              <a:ext uri="{FF2B5EF4-FFF2-40B4-BE49-F238E27FC236}">
                <a16:creationId xmlns:a16="http://schemas.microsoft.com/office/drawing/2014/main" id="{1FF13398-A491-9EA9-41EE-57164DAFA318}"/>
              </a:ext>
            </a:extLst>
          </p:cNvPr>
          <p:cNvSpPr txBox="1"/>
          <p:nvPr/>
        </p:nvSpPr>
        <p:spPr>
          <a:xfrm>
            <a:off x="505166" y="4860698"/>
            <a:ext cx="2177953" cy="877163"/>
          </a:xfrm>
          <a:prstGeom prst="rect">
            <a:avLst/>
          </a:prstGeom>
          <a:solidFill>
            <a:schemeClr val="bg2"/>
          </a:solidFill>
        </p:spPr>
        <p:txBody>
          <a:bodyPr wrap="square">
            <a:spAutoFit/>
          </a:bodyPr>
          <a:lstStyle/>
          <a:p>
            <a:pPr algn="ctr"/>
            <a:r>
              <a:rPr lang="ar-SA" sz="1700" dirty="0"/>
              <a:t>المدير العام للصحة الدولية والتنسيق (وزارة الصحة)</a:t>
            </a:r>
            <a:endParaRPr lang="en-IN" sz="1700" dirty="0"/>
          </a:p>
          <a:p>
            <a:pPr algn="ctr"/>
            <a:r>
              <a:rPr lang="en-IN" sz="1700" dirty="0"/>
              <a:t> </a:t>
            </a:r>
          </a:p>
        </p:txBody>
      </p:sp>
      <p:sp>
        <p:nvSpPr>
          <p:cNvPr id="4" name="Title 1">
            <a:extLst>
              <a:ext uri="{FF2B5EF4-FFF2-40B4-BE49-F238E27FC236}">
                <a16:creationId xmlns:a16="http://schemas.microsoft.com/office/drawing/2014/main" id="{FA90BEDF-C3F4-C6FD-D85C-6862A5948525}"/>
              </a:ext>
            </a:extLst>
          </p:cNvPr>
          <p:cNvSpPr txBox="1">
            <a:spLocks/>
          </p:cNvSpPr>
          <p:nvPr/>
        </p:nvSpPr>
        <p:spPr>
          <a:xfrm>
            <a:off x="8371107" y="3000300"/>
            <a:ext cx="3324031" cy="1562335"/>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إدراج غاية 7-1-7 في نظام الصحة العامة</a:t>
            </a:r>
            <a:endParaRPr lang="en-IN" kern="100" dirty="0">
              <a:effectLst/>
              <a:latin typeface="Aptos" panose="020B0004020202020204" pitchFamily="34" charset="0"/>
              <a:ea typeface="DengXian" panose="02010600030101010101" pitchFamily="2" charset="-122"/>
              <a:cs typeface="Arial" panose="020B0604020202020204" pitchFamily="34" charset="0"/>
            </a:endParaRPr>
          </a:p>
          <a:p>
            <a:pPr marL="0" marR="0" algn="ctr">
              <a:lnSpc>
                <a:spcPct val="115000"/>
              </a:lnSpc>
              <a:spcBef>
                <a:spcPts val="0"/>
              </a:spcBef>
              <a:spcAft>
                <a:spcPts val="800"/>
              </a:spcAft>
            </a:pPr>
            <a:r>
              <a:rPr lang="en-IN" kern="100" dirty="0">
                <a:effectLst/>
                <a:latin typeface="Aptos" panose="020B0004020202020204" pitchFamily="34" charset="0"/>
                <a:ea typeface="DengXian" panose="02010600030101010101" pitchFamily="2" charset="-122"/>
                <a:cs typeface="Arial" panose="020B0604020202020204" pitchFamily="34" charset="0"/>
              </a:rPr>
              <a:t> </a:t>
            </a:r>
          </a:p>
        </p:txBody>
      </p:sp>
      <p:pic>
        <p:nvPicPr>
          <p:cNvPr id="6" name="Graphic 5">
            <a:extLst>
              <a:ext uri="{FF2B5EF4-FFF2-40B4-BE49-F238E27FC236}">
                <a16:creationId xmlns:a16="http://schemas.microsoft.com/office/drawing/2014/main" id="{59863AB6-3454-CF6A-8C94-BE40C3B214A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77410" y="1882468"/>
            <a:ext cx="915144" cy="917622"/>
          </a:xfrm>
          <a:prstGeom prst="rect">
            <a:avLst/>
          </a:prstGeom>
        </p:spPr>
      </p:pic>
    </p:spTree>
    <p:extLst>
      <p:ext uri="{BB962C8B-B14F-4D97-AF65-F5344CB8AC3E}">
        <p14:creationId xmlns:p14="http://schemas.microsoft.com/office/powerpoint/2010/main" val="2035606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6" grpId="0"/>
      <p:bldP spid="37" grpId="0"/>
      <p:bldP spid="38" grpId="0"/>
      <p:bldP spid="39" grpId="0"/>
      <p:bldP spid="40" grpId="0"/>
      <p:bldP spid="41" grpId="0"/>
      <p:bldP spid="4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4">
            <a:extLst>
              <a:ext uri="{FF2B5EF4-FFF2-40B4-BE49-F238E27FC236}">
                <a16:creationId xmlns:a16="http://schemas.microsoft.com/office/drawing/2014/main" id="{608A4E5C-6797-27EF-C191-BF10EB3D2A34}"/>
              </a:ext>
            </a:extLst>
          </p:cNvPr>
          <p:cNvSpPr txBox="1">
            <a:spLocks/>
          </p:cNvSpPr>
          <p:nvPr/>
        </p:nvSpPr>
        <p:spPr>
          <a:xfrm>
            <a:off x="665108" y="594724"/>
            <a:ext cx="6842597" cy="70301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a:lnSpc>
                <a:spcPct val="115000"/>
              </a:lnSpc>
              <a:spcBef>
                <a:spcPts val="0"/>
              </a:spcBef>
              <a:spcAft>
                <a:spcPts val="800"/>
              </a:spcAft>
            </a:pPr>
            <a:r>
              <a:rPr lang="ar-SA" sz="2200" b="1" kern="100" dirty="0">
                <a:effectLst/>
                <a:latin typeface="Aptos" panose="020B0004020202020204" pitchFamily="34" charset="0"/>
                <a:ea typeface="DengXian" panose="02010600030101010101" pitchFamily="2" charset="-122"/>
                <a:cs typeface="Arial" panose="020B0604020202020204" pitchFamily="34" charset="0"/>
              </a:rPr>
              <a:t>اختر قائدًا فنيًا وفريقًا لتنسيق اعتماد 7-1-7 واستخدامها</a:t>
            </a:r>
            <a:endParaRPr lang="en-IN" sz="2200" kern="100" dirty="0">
              <a:effectLst/>
              <a:latin typeface="Aptos" panose="020B0004020202020204" pitchFamily="34" charset="0"/>
              <a:ea typeface="DengXian" panose="02010600030101010101" pitchFamily="2" charset="-122"/>
              <a:cs typeface="Arial" panose="020B0604020202020204" pitchFamily="34" charset="0"/>
            </a:endParaRPr>
          </a:p>
          <a:p>
            <a:pPr marL="0" marR="0">
              <a:lnSpc>
                <a:spcPct val="115000"/>
              </a:lnSpc>
              <a:spcBef>
                <a:spcPts val="0"/>
              </a:spcBef>
              <a:spcAft>
                <a:spcPts val="800"/>
              </a:spcAft>
            </a:pPr>
            <a:r>
              <a:rPr lang="en-IN" sz="2200" kern="100" dirty="0">
                <a:effectLst/>
                <a:latin typeface="Aptos" panose="020B0004020202020204" pitchFamily="34" charset="0"/>
                <a:ea typeface="DengXian" panose="02010600030101010101" pitchFamily="2" charset="-122"/>
                <a:cs typeface="Arial" panose="020B0604020202020204" pitchFamily="34" charset="0"/>
              </a:rPr>
              <a:t> </a:t>
            </a:r>
          </a:p>
        </p:txBody>
      </p:sp>
      <p:sp>
        <p:nvSpPr>
          <p:cNvPr id="11" name="Content Placeholder 12">
            <a:extLst>
              <a:ext uri="{FF2B5EF4-FFF2-40B4-BE49-F238E27FC236}">
                <a16:creationId xmlns:a16="http://schemas.microsoft.com/office/drawing/2014/main" id="{329B3704-A190-A3B0-BA0B-0B0DCF095D02}"/>
              </a:ext>
            </a:extLst>
          </p:cNvPr>
          <p:cNvSpPr>
            <a:spLocks noGrp="1"/>
          </p:cNvSpPr>
          <p:nvPr>
            <p:ph idx="1"/>
          </p:nvPr>
        </p:nvSpPr>
        <p:spPr>
          <a:xfrm>
            <a:off x="665108" y="1220036"/>
            <a:ext cx="6693029" cy="5350097"/>
          </a:xfrm>
        </p:spPr>
        <p:txBody>
          <a:bodyPr vert="horz" lIns="91440" tIns="45720" rIns="91440" bIns="45720" rtlCol="0" anchor="t">
            <a:noAutofit/>
          </a:bodyPr>
          <a:lstStyle/>
          <a:p>
            <a:r>
              <a:rPr lang="ar-001" sz="2000" dirty="0">
                <a:latin typeface="Arial"/>
                <a:cs typeface="Arial"/>
              </a:rPr>
              <a:t>يتمتع الفريق الناجح بما يلي</a:t>
            </a:r>
          </a:p>
          <a:p>
            <a:pPr lvl="1"/>
            <a:r>
              <a:rPr lang="ar-001" sz="1900" dirty="0"/>
              <a:t>النفوذ الذي يتيح له جمع مختلف أصحاب المصلحة</a:t>
            </a:r>
          </a:p>
          <a:p>
            <a:pPr lvl="1"/>
            <a:r>
              <a:rPr lang="ar-001" sz="1900" dirty="0">
                <a:latin typeface="Arial"/>
                <a:cs typeface="Arial"/>
              </a:rPr>
              <a:t>القدرة على توزيع المسؤوليات بوضوح</a:t>
            </a:r>
          </a:p>
          <a:p>
            <a:pPr lvl="1"/>
            <a:r>
              <a:rPr lang="ar-001" sz="1900" dirty="0">
                <a:latin typeface="Arial"/>
                <a:cs typeface="Arial"/>
              </a:rPr>
              <a:t>عدد موظفين كافٍ</a:t>
            </a:r>
          </a:p>
          <a:p>
            <a:pPr lvl="1"/>
            <a:endParaRPr lang="en-US" sz="600" dirty="0">
              <a:latin typeface="Arial"/>
              <a:cs typeface="Arial"/>
            </a:endParaRPr>
          </a:p>
          <a:p>
            <a:r>
              <a:rPr lang="ar-001" sz="2000" dirty="0">
                <a:latin typeface="Arial"/>
                <a:cs typeface="Arial"/>
              </a:rPr>
              <a:t>لاعتماد 7-1-7</a:t>
            </a:r>
          </a:p>
          <a:p>
            <a:pPr lvl="1"/>
            <a:r>
              <a:rPr lang="ar-001" sz="1900" dirty="0">
                <a:latin typeface="Arial"/>
                <a:cs typeface="Arial"/>
              </a:rPr>
              <a:t>تنفيذ و/أو تنسيق الأنشطة الرئيسية</a:t>
            </a:r>
          </a:p>
          <a:p>
            <a:pPr lvl="1"/>
            <a:r>
              <a:rPr lang="ar-001" sz="1900" dirty="0">
                <a:latin typeface="Arial"/>
                <a:cs typeface="Arial"/>
              </a:rPr>
              <a:t>تحديد الأدوار/ المسؤوليات بين أصحاب المصلحة</a:t>
            </a:r>
          </a:p>
          <a:p>
            <a:pPr lvl="1"/>
            <a:r>
              <a:rPr lang="ar-001" sz="1900" dirty="0">
                <a:latin typeface="Arial"/>
                <a:cs typeface="Arial"/>
              </a:rPr>
              <a:t>مراقبة التقدم</a:t>
            </a:r>
          </a:p>
          <a:p>
            <a:pPr lvl="1"/>
            <a:endParaRPr lang="en-US" sz="600" dirty="0">
              <a:latin typeface="Arial"/>
              <a:cs typeface="Arial"/>
            </a:endParaRPr>
          </a:p>
          <a:p>
            <a:r>
              <a:rPr lang="ar-001" sz="2000" dirty="0">
                <a:latin typeface="Arial"/>
                <a:cs typeface="Arial"/>
              </a:rPr>
              <a:t>لاستخدام 7-1-7</a:t>
            </a:r>
          </a:p>
          <a:p>
            <a:pPr lvl="1"/>
            <a:r>
              <a:rPr lang="ar-001" sz="1900" dirty="0">
                <a:latin typeface="Arial"/>
                <a:cs typeface="Arial"/>
              </a:rPr>
              <a:t>تنفيذ و/أو تنسيق الأنشطة الرئيسية</a:t>
            </a:r>
          </a:p>
          <a:p>
            <a:pPr lvl="1"/>
            <a:endParaRPr lang="en-US" sz="1800" dirty="0"/>
          </a:p>
          <a:p>
            <a:endParaRPr lang="en-US" sz="2000" dirty="0"/>
          </a:p>
          <a:p>
            <a:endParaRPr lang="en-US" sz="2000" dirty="0"/>
          </a:p>
        </p:txBody>
      </p:sp>
      <p:sp>
        <p:nvSpPr>
          <p:cNvPr id="12" name="Rounded Rectangle 11">
            <a:extLst>
              <a:ext uri="{FF2B5EF4-FFF2-40B4-BE49-F238E27FC236}">
                <a16:creationId xmlns:a16="http://schemas.microsoft.com/office/drawing/2014/main" id="{F51D8B1E-B13A-FB7C-85CF-8997D91A79C5}"/>
              </a:ext>
            </a:extLst>
          </p:cNvPr>
          <p:cNvSpPr/>
          <p:nvPr/>
        </p:nvSpPr>
        <p:spPr>
          <a:xfrm>
            <a:off x="513452" y="5542629"/>
            <a:ext cx="6994358" cy="1027504"/>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b="1" dirty="0">
                <a:solidFill>
                  <a:srgbClr val="618393"/>
                </a:solidFill>
                <a:latin typeface="Arial"/>
                <a:cs typeface="Arial"/>
              </a:rPr>
              <a:t>الفرق المتمركزة في مراكز عمليات الطوارئ، أو المعاهد الوطنية للصحة العامة، أو وحدات نشر فرق الاستجابة السريعة، أو الهياكل المماثلة غالبًا ما تكون مناسبة تمامًا</a:t>
            </a:r>
            <a:endParaRPr lang="en-IN" b="1" dirty="0">
              <a:solidFill>
                <a:srgbClr val="618393"/>
              </a:solidFill>
              <a:latin typeface="Arial"/>
              <a:cs typeface="Arial"/>
            </a:endParaRPr>
          </a:p>
        </p:txBody>
      </p:sp>
      <p:sp>
        <p:nvSpPr>
          <p:cNvPr id="8" name="Title 1">
            <a:extLst>
              <a:ext uri="{FF2B5EF4-FFF2-40B4-BE49-F238E27FC236}">
                <a16:creationId xmlns:a16="http://schemas.microsoft.com/office/drawing/2014/main" id="{97A16421-C02A-EF06-B3F8-0A38E1A5AD73}"/>
              </a:ext>
            </a:extLst>
          </p:cNvPr>
          <p:cNvSpPr txBox="1">
            <a:spLocks/>
          </p:cNvSpPr>
          <p:nvPr/>
        </p:nvSpPr>
        <p:spPr>
          <a:xfrm>
            <a:off x="8354517" y="3000300"/>
            <a:ext cx="3324031" cy="1562335"/>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إدراج غاية 7-1-7 في نظام الصحة العامة</a:t>
            </a:r>
            <a:endParaRPr lang="en-IN" kern="100" dirty="0">
              <a:effectLst/>
              <a:latin typeface="Aptos" panose="020B0004020202020204" pitchFamily="34" charset="0"/>
              <a:ea typeface="DengXian" panose="02010600030101010101" pitchFamily="2" charset="-122"/>
              <a:cs typeface="Arial" panose="020B0604020202020204" pitchFamily="34" charset="0"/>
            </a:endParaRPr>
          </a:p>
          <a:p>
            <a:pPr marL="0" marR="0" algn="ctr">
              <a:lnSpc>
                <a:spcPct val="115000"/>
              </a:lnSpc>
              <a:spcBef>
                <a:spcPts val="0"/>
              </a:spcBef>
              <a:spcAft>
                <a:spcPts val="800"/>
              </a:spcAft>
            </a:pPr>
            <a:r>
              <a:rPr lang="en-IN" kern="100" dirty="0">
                <a:effectLst/>
                <a:latin typeface="Aptos" panose="020B0004020202020204" pitchFamily="34" charset="0"/>
                <a:ea typeface="DengXian" panose="02010600030101010101" pitchFamily="2" charset="-122"/>
                <a:cs typeface="Arial" panose="020B0604020202020204" pitchFamily="34" charset="0"/>
              </a:rPr>
              <a:t> </a:t>
            </a:r>
          </a:p>
        </p:txBody>
      </p:sp>
      <p:pic>
        <p:nvPicPr>
          <p:cNvPr id="13" name="Graphic 12">
            <a:extLst>
              <a:ext uri="{FF2B5EF4-FFF2-40B4-BE49-F238E27FC236}">
                <a16:creationId xmlns:a16="http://schemas.microsoft.com/office/drawing/2014/main" id="{73B14194-CFE5-4145-943B-CB091717D3A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60820" y="1882468"/>
            <a:ext cx="915144" cy="917622"/>
          </a:xfrm>
          <a:prstGeom prst="rect">
            <a:avLst/>
          </a:prstGeom>
        </p:spPr>
      </p:pic>
    </p:spTree>
    <p:extLst>
      <p:ext uri="{BB962C8B-B14F-4D97-AF65-F5344CB8AC3E}">
        <p14:creationId xmlns:p14="http://schemas.microsoft.com/office/powerpoint/2010/main" val="34203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561974" y="1546050"/>
            <a:ext cx="6870425" cy="4148233"/>
          </a:xfrm>
        </p:spPr>
        <p:txBody>
          <a:bodyPr vert="horz" lIns="91440" tIns="45720" rIns="91440" bIns="45720" rtlCol="0" anchor="t">
            <a:noAutofit/>
          </a:bodyPr>
          <a:lstStyle/>
          <a:p>
            <a:pPr marL="0" marR="0">
              <a:lnSpc>
                <a:spcPct val="115000"/>
              </a:lnSpc>
              <a:spcBef>
                <a:spcPts val="0"/>
              </a:spcBef>
              <a:spcAft>
                <a:spcPts val="800"/>
              </a:spcAft>
            </a:pPr>
            <a:r>
              <a:rPr lang="ar-SA" sz="3200" b="1" kern="100" dirty="0">
                <a:effectLst/>
                <a:latin typeface="Aptos" panose="020B0004020202020204" pitchFamily="34" charset="0"/>
                <a:ea typeface="DengXian" panose="02010600030101010101" pitchFamily="2" charset="-122"/>
              </a:rPr>
              <a:t>لنفترض أنك تقود فريق تنسيق 7-1-7</a:t>
            </a:r>
            <a:r>
              <a:rPr lang="en-IN" sz="3200" b="1" kern="100" dirty="0">
                <a:effectLst/>
                <a:latin typeface="Aptos" panose="020B0004020202020204" pitchFamily="34" charset="0"/>
                <a:ea typeface="DengXian" panose="02010600030101010101" pitchFamily="2" charset="-122"/>
              </a:rPr>
              <a:t>.</a:t>
            </a:r>
            <a:endParaRPr lang="en-IN" sz="3200" kern="100" dirty="0">
              <a:effectLst/>
              <a:latin typeface="Aptos" panose="020B0004020202020204" pitchFamily="34" charset="0"/>
              <a:ea typeface="DengXian" panose="02010600030101010101" pitchFamily="2" charset="-122"/>
            </a:endParaRPr>
          </a:p>
          <a:p>
            <a:pPr>
              <a:lnSpc>
                <a:spcPct val="115000"/>
              </a:lnSpc>
              <a:spcBef>
                <a:spcPts val="0"/>
              </a:spcBef>
              <a:spcAft>
                <a:spcPts val="800"/>
              </a:spcAft>
            </a:pPr>
            <a:r>
              <a:rPr lang="en-IN" sz="3200" kern="100" dirty="0">
                <a:latin typeface="Aptos" panose="020B0004020202020204" pitchFamily="34" charset="0"/>
                <a:ea typeface="DengXian" panose="02010600030101010101" pitchFamily="2" charset="-122"/>
              </a:rPr>
              <a:t> </a:t>
            </a:r>
            <a:br>
              <a:rPr lang="en-IN" sz="3200" kern="100" dirty="0">
                <a:latin typeface="Aptos" panose="020B0004020202020204" pitchFamily="34" charset="0"/>
                <a:ea typeface="DengXian" panose="02010600030101010101" pitchFamily="2" charset="-122"/>
              </a:rPr>
            </a:br>
            <a:r>
              <a:rPr lang="ar-SA" sz="3200" kern="100" dirty="0">
                <a:latin typeface="Aptos" panose="020B0004020202020204" pitchFamily="34" charset="0"/>
                <a:ea typeface="DengXian" panose="02010600030101010101" pitchFamily="2" charset="-122"/>
              </a:rPr>
              <a:t>ما الاستراتيجيات التي ستستخدمها لضمان عدم إهمال أي فترة من فترات 7-1-7 - الرصد، أو الإبلاغ، أو الاستجابة المبكرة - عن غير قصد؟</a:t>
            </a:r>
            <a:r>
              <a:rPr lang="en-IN" sz="3200" kern="100" dirty="0">
                <a:latin typeface="Aptos" panose="020B0004020202020204" pitchFamily="34" charset="0"/>
                <a:ea typeface="DengXian" panose="02010600030101010101" pitchFamily="2" charset="-122"/>
              </a:rPr>
              <a:t> </a:t>
            </a:r>
          </a:p>
        </p:txBody>
      </p:sp>
      <p:pic>
        <p:nvPicPr>
          <p:cNvPr id="3" name="Graphic 9">
            <a:extLst>
              <a:ext uri="{FF2B5EF4-FFF2-40B4-BE49-F238E27FC236}">
                <a16:creationId xmlns:a16="http://schemas.microsoft.com/office/drawing/2014/main" id="{0E97C3EE-6CB9-B4B7-4B82-25074BB5A15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49354" y="2232208"/>
            <a:ext cx="928659" cy="917898"/>
          </a:xfrm>
          <a:prstGeom prst="rect">
            <a:avLst/>
          </a:prstGeom>
        </p:spPr>
      </p:pic>
      <p:sp>
        <p:nvSpPr>
          <p:cNvPr id="7" name="Title 1">
            <a:extLst>
              <a:ext uri="{FF2B5EF4-FFF2-40B4-BE49-F238E27FC236}">
                <a16:creationId xmlns:a16="http://schemas.microsoft.com/office/drawing/2014/main" id="{283D064F-4BC0-CF7D-839D-590917FB614B}"/>
              </a:ext>
            </a:extLst>
          </p:cNvPr>
          <p:cNvSpPr txBox="1">
            <a:spLocks/>
          </p:cNvSpPr>
          <p:nvPr/>
        </p:nvSpPr>
        <p:spPr>
          <a:xfrm>
            <a:off x="8280142" y="1548808"/>
            <a:ext cx="3467083" cy="2282808"/>
          </a:xfrm>
          <a:prstGeom prst="rect">
            <a:avLst/>
          </a:prstGeom>
        </p:spPr>
        <p:txBody>
          <a:bodyPr vert="horz" lIns="91440" tIns="45720" rIns="91440" bIns="45720" rtlCol="0" anchor="b">
            <a:noAutofit/>
          </a:bodyPr>
          <a:lstStyle>
            <a:defPPr>
              <a:defRPr lang="en-US"/>
            </a:defPPr>
            <a:lvl1pPr marL="0"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001" dirty="0">
                <a:latin typeface="Arial"/>
                <a:cs typeface="Arial"/>
              </a:rPr>
              <a:t>مناقشة</a:t>
            </a:r>
          </a:p>
        </p:txBody>
      </p:sp>
    </p:spTree>
    <p:extLst>
      <p:ext uri="{BB962C8B-B14F-4D97-AF65-F5344CB8AC3E}">
        <p14:creationId xmlns:p14="http://schemas.microsoft.com/office/powerpoint/2010/main" val="36082140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4F54C-8B61-82EA-BECB-48C358468E7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D2B83FC-00EA-26CD-436F-62478E5A192E}"/>
              </a:ext>
            </a:extLst>
          </p:cNvPr>
          <p:cNvSpPr>
            <a:spLocks noGrp="1"/>
          </p:cNvSpPr>
          <p:nvPr>
            <p:ph type="title"/>
          </p:nvPr>
        </p:nvSpPr>
        <p:spPr>
          <a:xfrm>
            <a:off x="424273" y="350089"/>
            <a:ext cx="11243851" cy="1087808"/>
          </a:xfrm>
        </p:spPr>
        <p:txBody>
          <a:bodyPr/>
          <a:lstStyle/>
          <a:p>
            <a:pPr marL="0" marR="0">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يمكن اعتماد 7-1-7 بشكل منهجي ومرن</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17" name="Title 1">
            <a:extLst>
              <a:ext uri="{FF2B5EF4-FFF2-40B4-BE49-F238E27FC236}">
                <a16:creationId xmlns:a16="http://schemas.microsoft.com/office/drawing/2014/main" id="{C1779321-48E0-4D0B-CAF1-D91DE5DB1394}"/>
              </a:ext>
            </a:extLst>
          </p:cNvPr>
          <p:cNvSpPr txBox="1">
            <a:spLocks/>
          </p:cNvSpPr>
          <p:nvPr/>
        </p:nvSpPr>
        <p:spPr>
          <a:xfrm flipH="1">
            <a:off x="8287542" y="2726850"/>
            <a:ext cx="2313782" cy="1288886"/>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rgbClr val="BFBFBF"/>
                </a:solidFill>
                <a:latin typeface="Arial"/>
                <a:cs typeface="Arial"/>
              </a:rPr>
              <a:t>إدراج غاية 7-1-7 في نظام الصحة العامة</a:t>
            </a:r>
            <a:endParaRPr lang="en-IN" sz="2000" b="0" dirty="0">
              <a:solidFill>
                <a:srgbClr val="BFBFBF"/>
              </a:solidFill>
              <a:latin typeface="Arial"/>
              <a:cs typeface="Arial"/>
            </a:endParaRPr>
          </a:p>
          <a:p>
            <a:pPr algn="ctr">
              <a:defRPr/>
            </a:pPr>
            <a:r>
              <a:rPr lang="en-IN" sz="2000" b="0" dirty="0">
                <a:solidFill>
                  <a:srgbClr val="BFBFBF"/>
                </a:solidFill>
                <a:latin typeface="Arial"/>
                <a:cs typeface="Arial"/>
              </a:rPr>
              <a:t> </a:t>
            </a:r>
          </a:p>
        </p:txBody>
      </p:sp>
      <p:sp>
        <p:nvSpPr>
          <p:cNvPr id="21" name="Title 1">
            <a:extLst>
              <a:ext uri="{FF2B5EF4-FFF2-40B4-BE49-F238E27FC236}">
                <a16:creationId xmlns:a16="http://schemas.microsoft.com/office/drawing/2014/main" id="{11BB5FD9-1279-7476-1ACA-581F544677F4}"/>
              </a:ext>
            </a:extLst>
          </p:cNvPr>
          <p:cNvSpPr txBox="1">
            <a:spLocks/>
          </p:cNvSpPr>
          <p:nvPr/>
        </p:nvSpPr>
        <p:spPr>
          <a:xfrm flipH="1">
            <a:off x="4723125" y="2720915"/>
            <a:ext cx="2531211" cy="949908"/>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i="0" u="none" strike="noStrike" cap="none" normalizeH="0" baseline="0" noProof="0">
                <a:ln>
                  <a:noFill/>
                </a:ln>
                <a:solidFill>
                  <a:schemeClr val="accent1"/>
                </a:solidFill>
                <a:effectLst/>
                <a:uLnTx/>
                <a:uFillTx/>
                <a:latin typeface="Arial"/>
                <a:cs typeface="Arial"/>
              </a:rPr>
              <a:t>تحديد أصحاب المصلحة والنظم القائمة</a:t>
            </a:r>
          </a:p>
        </p:txBody>
      </p:sp>
      <p:sp>
        <p:nvSpPr>
          <p:cNvPr id="23" name="Title 1">
            <a:extLst>
              <a:ext uri="{FF2B5EF4-FFF2-40B4-BE49-F238E27FC236}">
                <a16:creationId xmlns:a16="http://schemas.microsoft.com/office/drawing/2014/main" id="{4B9A2927-325C-4976-B567-CC4142C2F109}"/>
              </a:ext>
            </a:extLst>
          </p:cNvPr>
          <p:cNvSpPr txBox="1">
            <a:spLocks/>
          </p:cNvSpPr>
          <p:nvPr/>
        </p:nvSpPr>
        <p:spPr>
          <a:xfrm flipH="1">
            <a:off x="1267499" y="2727782"/>
            <a:ext cx="2518667" cy="941847"/>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rgbClr val="BFBFBF"/>
                </a:solidFill>
                <a:effectLst/>
                <a:uLnTx/>
                <a:uFillTx/>
                <a:latin typeface="Arial" panose="020B0604020202020204" pitchFamily="34" charset="0"/>
                <a:ea typeface="+mj-ea"/>
                <a:cs typeface="+mj-cs"/>
              </a:rPr>
              <a:t>إشراك أصحاب المصلحة</a:t>
            </a:r>
          </a:p>
        </p:txBody>
      </p:sp>
      <p:sp>
        <p:nvSpPr>
          <p:cNvPr id="25" name="Title 1">
            <a:extLst>
              <a:ext uri="{FF2B5EF4-FFF2-40B4-BE49-F238E27FC236}">
                <a16:creationId xmlns:a16="http://schemas.microsoft.com/office/drawing/2014/main" id="{9C4E90C2-9A18-6847-3C88-AADB53F5622C}"/>
              </a:ext>
            </a:extLst>
          </p:cNvPr>
          <p:cNvSpPr txBox="1">
            <a:spLocks/>
          </p:cNvSpPr>
          <p:nvPr/>
        </p:nvSpPr>
        <p:spPr>
          <a:xfrm flipH="1">
            <a:off x="4995636" y="5104354"/>
            <a:ext cx="1986188" cy="676125"/>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dirty="0">
                <a:ln>
                  <a:noFill/>
                </a:ln>
                <a:solidFill>
                  <a:srgbClr val="BFBFBF"/>
                </a:solidFill>
                <a:effectLst/>
                <a:uLnTx/>
                <a:uFillTx/>
                <a:latin typeface="Arial" panose="020B0604020202020204" pitchFamily="34" charset="0"/>
                <a:ea typeface="+mj-ea"/>
                <a:cs typeface="+mj-cs"/>
              </a:rPr>
              <a:t>تدريب الموظفين</a:t>
            </a:r>
          </a:p>
        </p:txBody>
      </p:sp>
      <p:sp>
        <p:nvSpPr>
          <p:cNvPr id="27" name="Title 1">
            <a:extLst>
              <a:ext uri="{FF2B5EF4-FFF2-40B4-BE49-F238E27FC236}">
                <a16:creationId xmlns:a16="http://schemas.microsoft.com/office/drawing/2014/main" id="{E2D781A7-5661-FBCC-4928-DE91FEFA3D5E}"/>
              </a:ext>
            </a:extLst>
          </p:cNvPr>
          <p:cNvSpPr txBox="1">
            <a:spLocks/>
          </p:cNvSpPr>
          <p:nvPr/>
        </p:nvSpPr>
        <p:spPr>
          <a:xfrm flipH="1">
            <a:off x="8373268" y="5169338"/>
            <a:ext cx="2142332"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rgbClr val="BFBFBF"/>
                </a:solidFill>
                <a:latin typeface="Arial"/>
                <a:cs typeface="Arial"/>
              </a:rPr>
              <a:t>دمج غاية 7-1-7 في مسارات العمل</a:t>
            </a:r>
            <a:endParaRPr lang="en-IN" sz="2000" b="0" dirty="0">
              <a:solidFill>
                <a:srgbClr val="BFBFBF"/>
              </a:solidFill>
              <a:latin typeface="Arial"/>
              <a:cs typeface="Arial"/>
            </a:endParaRPr>
          </a:p>
          <a:p>
            <a:pPr algn="ctr">
              <a:defRPr/>
            </a:pPr>
            <a:r>
              <a:rPr lang="en-IN" sz="2000" b="0" dirty="0">
                <a:solidFill>
                  <a:srgbClr val="BFBFBF"/>
                </a:solidFill>
                <a:latin typeface="Arial"/>
                <a:cs typeface="Arial"/>
              </a:rPr>
              <a:t> </a:t>
            </a:r>
          </a:p>
        </p:txBody>
      </p:sp>
      <p:sp>
        <p:nvSpPr>
          <p:cNvPr id="29" name="Title 1">
            <a:extLst>
              <a:ext uri="{FF2B5EF4-FFF2-40B4-BE49-F238E27FC236}">
                <a16:creationId xmlns:a16="http://schemas.microsoft.com/office/drawing/2014/main" id="{512A4FC8-A364-2C8D-F7CE-6D35F342C14F}"/>
              </a:ext>
            </a:extLst>
          </p:cNvPr>
          <p:cNvSpPr txBox="1">
            <a:spLocks/>
          </p:cNvSpPr>
          <p:nvPr/>
        </p:nvSpPr>
        <p:spPr>
          <a:xfrm flipH="1">
            <a:off x="1267499" y="5151754"/>
            <a:ext cx="2518666"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001" sz="2000" b="0" dirty="0">
                <a:solidFill>
                  <a:srgbClr val="BFBFBF"/>
                </a:solidFill>
              </a:rPr>
              <a:t>الاستخدام التجريبي</a:t>
            </a:r>
          </a:p>
        </p:txBody>
      </p:sp>
      <p:pic>
        <p:nvPicPr>
          <p:cNvPr id="31" name="Graphic 30">
            <a:extLst>
              <a:ext uri="{FF2B5EF4-FFF2-40B4-BE49-F238E27FC236}">
                <a16:creationId xmlns:a16="http://schemas.microsoft.com/office/drawing/2014/main" id="{41104DD4-CF8D-8646-1D1E-90E4F7D8E29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8895794" y="1485116"/>
            <a:ext cx="1097280" cy="1097280"/>
          </a:xfrm>
          <a:prstGeom prst="rect">
            <a:avLst/>
          </a:prstGeom>
        </p:spPr>
      </p:pic>
      <p:pic>
        <p:nvPicPr>
          <p:cNvPr id="33" name="Graphic 32">
            <a:extLst>
              <a:ext uri="{FF2B5EF4-FFF2-40B4-BE49-F238E27FC236}">
                <a16:creationId xmlns:a16="http://schemas.microsoft.com/office/drawing/2014/main" id="{FED3D43F-4891-DEB0-CF99-AE64278B445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1978193" y="1486151"/>
            <a:ext cx="1097280" cy="1097280"/>
          </a:xfrm>
          <a:prstGeom prst="rect">
            <a:avLst/>
          </a:prstGeom>
        </p:spPr>
      </p:pic>
      <p:pic>
        <p:nvPicPr>
          <p:cNvPr id="35" name="Graphic 34">
            <a:extLst>
              <a:ext uri="{FF2B5EF4-FFF2-40B4-BE49-F238E27FC236}">
                <a16:creationId xmlns:a16="http://schemas.microsoft.com/office/drawing/2014/main" id="{4F40D19D-56D8-5C15-A04E-6EA2D3AA24E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flipH="1">
            <a:off x="5440091" y="1496804"/>
            <a:ext cx="1097280" cy="1097280"/>
          </a:xfrm>
          <a:prstGeom prst="rect">
            <a:avLst/>
          </a:prstGeom>
        </p:spPr>
      </p:pic>
      <p:pic>
        <p:nvPicPr>
          <p:cNvPr id="37" name="Graphic 36">
            <a:extLst>
              <a:ext uri="{FF2B5EF4-FFF2-40B4-BE49-F238E27FC236}">
                <a16:creationId xmlns:a16="http://schemas.microsoft.com/office/drawing/2014/main" id="{9C51D5BF-60BF-EA65-6309-61EFC2CFB62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8895794" y="3887899"/>
            <a:ext cx="1097280" cy="1097280"/>
          </a:xfrm>
          <a:prstGeom prst="rect">
            <a:avLst/>
          </a:prstGeom>
        </p:spPr>
      </p:pic>
      <p:pic>
        <p:nvPicPr>
          <p:cNvPr id="39" name="Graphic 38">
            <a:extLst>
              <a:ext uri="{FF2B5EF4-FFF2-40B4-BE49-F238E27FC236}">
                <a16:creationId xmlns:a16="http://schemas.microsoft.com/office/drawing/2014/main" id="{3F6B15C2-A1A4-1A90-3B71-A0F2F62EF4D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440091" y="3887899"/>
            <a:ext cx="1097280" cy="1097280"/>
          </a:xfrm>
          <a:prstGeom prst="rect">
            <a:avLst/>
          </a:prstGeom>
        </p:spPr>
      </p:pic>
      <p:pic>
        <p:nvPicPr>
          <p:cNvPr id="41" name="Graphic 40">
            <a:extLst>
              <a:ext uri="{FF2B5EF4-FFF2-40B4-BE49-F238E27FC236}">
                <a16:creationId xmlns:a16="http://schemas.microsoft.com/office/drawing/2014/main" id="{A4E17E0A-234C-5593-6093-0696201CDC5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flipH="1">
            <a:off x="1978193" y="3887899"/>
            <a:ext cx="1097280" cy="1097280"/>
          </a:xfrm>
          <a:prstGeom prst="rect">
            <a:avLst/>
          </a:prstGeom>
        </p:spPr>
      </p:pic>
    </p:spTree>
    <p:extLst>
      <p:ext uri="{BB962C8B-B14F-4D97-AF65-F5344CB8AC3E}">
        <p14:creationId xmlns:p14="http://schemas.microsoft.com/office/powerpoint/2010/main" val="39036866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606FF-1E16-6DE7-307B-A5BF95C389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E7200A-44EE-6C02-21F9-EB5EF562E90E}"/>
              </a:ext>
            </a:extLst>
          </p:cNvPr>
          <p:cNvSpPr>
            <a:spLocks noGrp="1"/>
          </p:cNvSpPr>
          <p:nvPr>
            <p:ph type="title"/>
          </p:nvPr>
        </p:nvSpPr>
        <p:spPr>
          <a:xfrm>
            <a:off x="8054009" y="1763872"/>
            <a:ext cx="3889741" cy="2301393"/>
          </a:xfrm>
        </p:spPr>
        <p:txBody>
          <a:bodyPr/>
          <a:lstStyle/>
          <a:p>
            <a:pPr algn="ctr"/>
            <a:r>
              <a:rPr lang="ar-001">
                <a:latin typeface="Arial"/>
                <a:cs typeface="Arial"/>
              </a:rPr>
              <a:t>تحديد أصحاب المصلحة والنظم القائمة</a:t>
            </a:r>
          </a:p>
        </p:txBody>
      </p:sp>
      <p:sp>
        <p:nvSpPr>
          <p:cNvPr id="5" name="Text Placeholder 4">
            <a:extLst>
              <a:ext uri="{FF2B5EF4-FFF2-40B4-BE49-F238E27FC236}">
                <a16:creationId xmlns:a16="http://schemas.microsoft.com/office/drawing/2014/main" id="{E487F872-7DBC-5ED7-2426-C614969C0FBD}"/>
              </a:ext>
            </a:extLst>
          </p:cNvPr>
          <p:cNvSpPr>
            <a:spLocks noGrp="1"/>
          </p:cNvSpPr>
          <p:nvPr>
            <p:ph type="body" sz="half" idx="10"/>
          </p:nvPr>
        </p:nvSpPr>
        <p:spPr/>
        <p:txBody>
          <a:bodyPr/>
          <a:lstStyle/>
          <a:p>
            <a:r>
              <a:rPr lang="ar-001" dirty="0"/>
              <a:t>مجالات عمل غاية 7-1-7</a:t>
            </a:r>
          </a:p>
          <a:p>
            <a:endParaRPr lang="en-US" dirty="0"/>
          </a:p>
        </p:txBody>
      </p:sp>
      <p:graphicFrame>
        <p:nvGraphicFramePr>
          <p:cNvPr id="4" name="Diagram 3">
            <a:extLst>
              <a:ext uri="{FF2B5EF4-FFF2-40B4-BE49-F238E27FC236}">
                <a16:creationId xmlns:a16="http://schemas.microsoft.com/office/drawing/2014/main" id="{32B9606A-884E-87F3-21D2-13BB1CAA5515}"/>
              </a:ext>
            </a:extLst>
          </p:cNvPr>
          <p:cNvGraphicFramePr/>
          <p:nvPr>
            <p:extLst>
              <p:ext uri="{D42A27DB-BD31-4B8C-83A1-F6EECF244321}">
                <p14:modId xmlns:p14="http://schemas.microsoft.com/office/powerpoint/2010/main" val="525375875"/>
              </p:ext>
            </p:extLst>
          </p:nvPr>
        </p:nvGraphicFramePr>
        <p:xfrm>
          <a:off x="673026" y="1156436"/>
          <a:ext cx="6692256" cy="53731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6" name="Graphic 55">
            <a:extLst>
              <a:ext uri="{FF2B5EF4-FFF2-40B4-BE49-F238E27FC236}">
                <a16:creationId xmlns:a16="http://schemas.microsoft.com/office/drawing/2014/main" id="{1997E8C9-1664-1D80-ED7E-12FED861155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541307" y="1880901"/>
            <a:ext cx="915144" cy="917622"/>
          </a:xfrm>
          <a:prstGeom prst="rect">
            <a:avLst/>
          </a:prstGeom>
        </p:spPr>
      </p:pic>
    </p:spTree>
    <p:extLst>
      <p:ext uri="{BB962C8B-B14F-4D97-AF65-F5344CB8AC3E}">
        <p14:creationId xmlns:p14="http://schemas.microsoft.com/office/powerpoint/2010/main" val="342113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B5834E92-BB7B-4CB8-890D-3E90ECE2EAD0}"/>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graphicEl>
                                              <a:dgm id="{00E2F223-DDCF-41F6-B795-0C95E79E872D}"/>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B377CBE8-7D9C-419A-AF31-64D4069E175D}"/>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02A896E6-458C-4737-AAC3-E042C8C69BAF}"/>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graphicEl>
                                              <a:dgm id="{6705016C-A399-41F7-A1E4-7B3B36C883D2}"/>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graphicEl>
                                              <a:dgm id="{34DF019F-1535-4382-BBEA-83CDFA6A4A49}"/>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34EE295A-A9AB-40C2-8F58-1E653AD3E287}"/>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graphicEl>
                                              <a:dgm id="{E392D61E-F76C-4AC7-B6E8-3A313501A57B}"/>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graphicEl>
                                              <a:dgm id="{CC39B5E8-6C07-4E06-BC7F-D2967B044D1A}"/>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graphicEl>
                                              <a:dgm id="{E7A05813-6423-4201-8557-B3B685050F81}"/>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Graphic spid="4" grpId="0" uiExpand="1">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2F5C-11A2-80E9-02E3-559078F1547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410E2F-38C3-1EC3-AD0D-DE081871FB76}"/>
              </a:ext>
            </a:extLst>
          </p:cNvPr>
          <p:cNvSpPr>
            <a:spLocks noGrp="1"/>
          </p:cNvSpPr>
          <p:nvPr>
            <p:ph type="body" sz="half" idx="10"/>
          </p:nvPr>
        </p:nvSpPr>
        <p:spPr>
          <a:xfrm>
            <a:off x="1810870" y="2757673"/>
            <a:ext cx="5549153" cy="1346799"/>
          </a:xfrm>
        </p:spPr>
        <p:txBody>
          <a:bodyPr vert="horz" lIns="91440" tIns="45720" rIns="91440" bIns="45720" rtlCol="0" anchor="t">
            <a:noAutofit/>
          </a:bodyPr>
          <a:lstStyle/>
          <a:p>
            <a:r>
              <a:rPr lang="ar-SA" sz="4000" dirty="0">
                <a:effectLst/>
              </a:rPr>
              <a:t>ما أبرز النقاط المستفادة من أحداث الأمس؟</a:t>
            </a:r>
            <a:endParaRPr lang="ar-001" sz="4400" dirty="0">
              <a:latin typeface="Arial"/>
            </a:endParaRPr>
          </a:p>
        </p:txBody>
      </p:sp>
      <p:grpSp>
        <p:nvGrpSpPr>
          <p:cNvPr id="2" name="Group 1">
            <a:extLst>
              <a:ext uri="{FF2B5EF4-FFF2-40B4-BE49-F238E27FC236}">
                <a16:creationId xmlns:a16="http://schemas.microsoft.com/office/drawing/2014/main" id="{2F5FC64A-D3AE-45D8-76ED-04ABF24D8794}"/>
              </a:ext>
            </a:extLst>
          </p:cNvPr>
          <p:cNvGrpSpPr/>
          <p:nvPr/>
        </p:nvGrpSpPr>
        <p:grpSpPr>
          <a:xfrm>
            <a:off x="8269422" y="1548808"/>
            <a:ext cx="3467083" cy="2282808"/>
            <a:chOff x="8090126" y="1548808"/>
            <a:chExt cx="3467083" cy="2282808"/>
          </a:xfrm>
        </p:grpSpPr>
        <p:pic>
          <p:nvPicPr>
            <p:cNvPr id="10" name="Graphic 9">
              <a:extLst>
                <a:ext uri="{FF2B5EF4-FFF2-40B4-BE49-F238E27FC236}">
                  <a16:creationId xmlns:a16="http://schemas.microsoft.com/office/drawing/2014/main" id="{2D75AD17-BB9E-72D6-8E9C-2D73BD94632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359338" y="2232208"/>
              <a:ext cx="928659" cy="917898"/>
            </a:xfrm>
            <a:prstGeom prst="rect">
              <a:avLst/>
            </a:prstGeom>
          </p:spPr>
        </p:pic>
        <p:sp>
          <p:nvSpPr>
            <p:cNvPr id="13" name="Title 1">
              <a:extLst>
                <a:ext uri="{FF2B5EF4-FFF2-40B4-BE49-F238E27FC236}">
                  <a16:creationId xmlns:a16="http://schemas.microsoft.com/office/drawing/2014/main" id="{C4A0F749-C80C-3D8D-B29B-A8EE8EE0EBA7}"/>
                </a:ext>
              </a:extLst>
            </p:cNvPr>
            <p:cNvSpPr txBox="1">
              <a:spLocks/>
            </p:cNvSpPr>
            <p:nvPr/>
          </p:nvSpPr>
          <p:spPr>
            <a:xfrm>
              <a:off x="8090126" y="1548808"/>
              <a:ext cx="3467083" cy="2282808"/>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SA" dirty="0">
                  <a:effectLst/>
                  <a:cs typeface="+mn-cs"/>
                </a:rPr>
                <a:t>مناقشة </a:t>
              </a:r>
              <a:endParaRPr lang="ar-001" dirty="0">
                <a:latin typeface="Arial"/>
                <a:cs typeface="+mn-cs"/>
              </a:endParaRPr>
            </a:p>
          </p:txBody>
        </p:sp>
      </p:grpSp>
    </p:spTree>
    <p:extLst>
      <p:ext uri="{BB962C8B-B14F-4D97-AF65-F5344CB8AC3E}">
        <p14:creationId xmlns:p14="http://schemas.microsoft.com/office/powerpoint/2010/main" val="13836278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D1BCC-DA63-3EA9-FC29-5862CFF514A9}"/>
            </a:ext>
          </a:extLst>
        </p:cNvPr>
        <p:cNvGrpSpPr/>
        <p:nvPr/>
      </p:nvGrpSpPr>
      <p:grpSpPr>
        <a:xfrm>
          <a:off x="0" y="0"/>
          <a:ext cx="0" cy="0"/>
          <a:chOff x="0" y="0"/>
          <a:chExt cx="0" cy="0"/>
        </a:xfrm>
      </p:grpSpPr>
      <p:sp>
        <p:nvSpPr>
          <p:cNvPr id="7" name="Text Placeholder 4">
            <a:extLst>
              <a:ext uri="{FF2B5EF4-FFF2-40B4-BE49-F238E27FC236}">
                <a16:creationId xmlns:a16="http://schemas.microsoft.com/office/drawing/2014/main" id="{308BC18F-089B-686F-24B7-199B9C1D4BBA}"/>
              </a:ext>
            </a:extLst>
          </p:cNvPr>
          <p:cNvSpPr txBox="1">
            <a:spLocks/>
          </p:cNvSpPr>
          <p:nvPr/>
        </p:nvSpPr>
        <p:spPr>
          <a:xfrm>
            <a:off x="993676" y="2090658"/>
            <a:ext cx="6553181" cy="400639"/>
          </a:xfrm>
          <a:prstGeom prst="rect">
            <a:avLst/>
          </a:prstGeom>
        </p:spPr>
        <p:txBody>
          <a:bodyPr vert="horz" lIns="91440" tIns="45720" rIns="91440" bIns="45720" rtlCol="0">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ar-001" dirty="0"/>
              <a:t> قد يشمل أصحاب المصلحة ما يلي:</a:t>
            </a:r>
          </a:p>
          <a:p>
            <a:endParaRPr lang="en-US" dirty="0"/>
          </a:p>
        </p:txBody>
      </p:sp>
      <p:graphicFrame>
        <p:nvGraphicFramePr>
          <p:cNvPr id="9" name="Table 13">
            <a:extLst>
              <a:ext uri="{FF2B5EF4-FFF2-40B4-BE49-F238E27FC236}">
                <a16:creationId xmlns:a16="http://schemas.microsoft.com/office/drawing/2014/main" id="{CE3C8F3D-4902-2799-70C6-06305927C93D}"/>
              </a:ext>
            </a:extLst>
          </p:cNvPr>
          <p:cNvGraphicFramePr>
            <a:graphicFrameLocks noGrp="1"/>
          </p:cNvGraphicFramePr>
          <p:nvPr>
            <p:extLst>
              <p:ext uri="{D42A27DB-BD31-4B8C-83A1-F6EECF244321}">
                <p14:modId xmlns:p14="http://schemas.microsoft.com/office/powerpoint/2010/main" val="24343686"/>
              </p:ext>
            </p:extLst>
          </p:nvPr>
        </p:nvGraphicFramePr>
        <p:xfrm>
          <a:off x="548309" y="507684"/>
          <a:ext cx="6989242" cy="885218"/>
        </p:xfrm>
        <a:graphic>
          <a:graphicData uri="http://schemas.openxmlformats.org/drawingml/2006/table">
            <a:tbl>
              <a:tblPr rtl="1" firstRow="1" bandRow="1">
                <a:tableStyleId>{5C22544A-7EE6-4342-B048-85BDC9FD1C3A}</a:tableStyleId>
              </a:tblPr>
              <a:tblGrid>
                <a:gridCol w="6989242">
                  <a:extLst>
                    <a:ext uri="{9D8B030D-6E8A-4147-A177-3AD203B41FA5}">
                      <a16:colId xmlns:a16="http://schemas.microsoft.com/office/drawing/2014/main" val="86719991"/>
                    </a:ext>
                  </a:extLst>
                </a:gridCol>
              </a:tblGrid>
              <a:tr h="296833">
                <a:tc>
                  <a:txBody>
                    <a:bodyPr/>
                    <a:lstStyle/>
                    <a:p>
                      <a:pPr algn="ctr"/>
                      <a:r>
                        <a:rPr lang="ar-SA" sz="1800" b="1" kern="1200" dirty="0">
                          <a:solidFill>
                            <a:schemeClr val="lt1"/>
                          </a:solidFill>
                          <a:effectLst/>
                          <a:latin typeface="+mn-lt"/>
                          <a:ea typeface="+mn-ea"/>
                          <a:cs typeface="+mn-cs"/>
                        </a:rPr>
                        <a:t>مجالات العمل الرئيسية لاعتماد 7-1-7 واستخدامها</a:t>
                      </a:r>
                      <a:endParaRPr lang="en-IN" sz="1800" b="1" kern="1200" dirty="0">
                        <a:solidFill>
                          <a:schemeClr val="lt1"/>
                        </a:solidFill>
                        <a:effectLst/>
                        <a:latin typeface="+mn-lt"/>
                        <a:ea typeface="+mn-ea"/>
                        <a:cs typeface="+mn-cs"/>
                      </a:endParaRPr>
                    </a:p>
                  </a:txBody>
                  <a:tcPr/>
                </a:tc>
                <a:extLst>
                  <a:ext uri="{0D108BD9-81ED-4DB2-BD59-A6C34878D82A}">
                    <a16:rowId xmlns:a16="http://schemas.microsoft.com/office/drawing/2014/main" val="1331269829"/>
                  </a:ext>
                </a:extLst>
              </a:tr>
              <a:tr h="519458">
                <a:tc>
                  <a:txBody>
                    <a:bodyPr/>
                    <a:lstStyle/>
                    <a:p>
                      <a:r>
                        <a:rPr lang="ar-SA" sz="1800" b="0" kern="1200" dirty="0">
                          <a:solidFill>
                            <a:schemeClr val="dk1"/>
                          </a:solidFill>
                          <a:effectLst/>
                          <a:latin typeface="+mn-lt"/>
                          <a:ea typeface="+mn-ea"/>
                          <a:cs typeface="+mn-cs"/>
                        </a:rPr>
                        <a:t>التنسيق</a:t>
                      </a:r>
                      <a:r>
                        <a:rPr lang="en-IN" sz="1800" b="0" kern="1200" dirty="0">
                          <a:solidFill>
                            <a:schemeClr val="dk1"/>
                          </a:solidFill>
                          <a:effectLst/>
                          <a:latin typeface="+mn-lt"/>
                          <a:ea typeface="+mn-ea"/>
                          <a:cs typeface="+mn-cs"/>
                        </a:rPr>
                        <a:t> | </a:t>
                      </a:r>
                      <a:r>
                        <a:rPr lang="ar-SA" sz="1800" b="0" kern="1200" dirty="0">
                          <a:solidFill>
                            <a:schemeClr val="dk1"/>
                          </a:solidFill>
                          <a:effectLst/>
                          <a:latin typeface="+mn-lt"/>
                          <a:ea typeface="+mn-ea"/>
                          <a:cs typeface="+mn-cs"/>
                        </a:rPr>
                        <a:t>جمع البيانات وتحليلها</a:t>
                      </a:r>
                      <a:r>
                        <a:rPr lang="en-US" sz="1800" b="0" kern="1200" dirty="0">
                          <a:solidFill>
                            <a:schemeClr val="dk1"/>
                          </a:solidFill>
                          <a:effectLst/>
                          <a:latin typeface="+mn-lt"/>
                          <a:ea typeface="+mn-ea"/>
                          <a:cs typeface="+mn-cs"/>
                        </a:rPr>
                        <a:t> </a:t>
                      </a:r>
                      <a:r>
                        <a:rPr lang="en-IN" sz="1800" b="0" kern="1200" dirty="0">
                          <a:solidFill>
                            <a:schemeClr val="dk1"/>
                          </a:solidFill>
                          <a:effectLst/>
                          <a:latin typeface="+mn-lt"/>
                          <a:ea typeface="+mn-ea"/>
                          <a:cs typeface="+mn-cs"/>
                        </a:rPr>
                        <a:t>| </a:t>
                      </a:r>
                      <a:r>
                        <a:rPr lang="ar-SA" sz="1800" b="0" kern="1200" dirty="0">
                          <a:solidFill>
                            <a:schemeClr val="dk1"/>
                          </a:solidFill>
                          <a:effectLst/>
                          <a:latin typeface="+mn-lt"/>
                          <a:ea typeface="+mn-ea"/>
                          <a:cs typeface="+mn-cs"/>
                        </a:rPr>
                        <a:t>تحسين الأداء والتخطيط والتمويل</a:t>
                      </a:r>
                      <a:r>
                        <a:rPr lang="en-IN" sz="1800" b="0" kern="1200" dirty="0">
                          <a:solidFill>
                            <a:schemeClr val="dk1"/>
                          </a:solidFill>
                          <a:effectLst/>
                          <a:latin typeface="+mn-lt"/>
                          <a:ea typeface="+mn-ea"/>
                          <a:cs typeface="+mn-cs"/>
                        </a:rPr>
                        <a:t> | </a:t>
                      </a:r>
                      <a:r>
                        <a:rPr lang="ar-SA" sz="1800" b="0" kern="1200" dirty="0">
                          <a:solidFill>
                            <a:schemeClr val="dk1"/>
                          </a:solidFill>
                          <a:effectLst/>
                          <a:latin typeface="+mn-lt"/>
                          <a:ea typeface="+mn-ea"/>
                          <a:cs typeface="+mn-cs"/>
                        </a:rPr>
                        <a:t>التواصل والمناصرة</a:t>
                      </a:r>
                      <a:endParaRPr lang="en-IN" sz="1800" b="0" kern="1200" dirty="0">
                        <a:solidFill>
                          <a:schemeClr val="dk1"/>
                        </a:solidFill>
                        <a:effectLst/>
                        <a:latin typeface="+mn-lt"/>
                        <a:ea typeface="+mn-ea"/>
                        <a:cs typeface="+mn-cs"/>
                      </a:endParaRPr>
                    </a:p>
                  </a:txBody>
                  <a:tcPr>
                    <a:solidFill>
                      <a:schemeClr val="bg2"/>
                    </a:solidFill>
                  </a:tcPr>
                </a:tc>
                <a:extLst>
                  <a:ext uri="{0D108BD9-81ED-4DB2-BD59-A6C34878D82A}">
                    <a16:rowId xmlns:a16="http://schemas.microsoft.com/office/drawing/2014/main" val="1752448874"/>
                  </a:ext>
                </a:extLst>
              </a:tr>
            </a:tbl>
          </a:graphicData>
        </a:graphic>
      </p:graphicFrame>
      <p:sp>
        <p:nvSpPr>
          <p:cNvPr id="12" name="Content Placeholder 3">
            <a:extLst>
              <a:ext uri="{FF2B5EF4-FFF2-40B4-BE49-F238E27FC236}">
                <a16:creationId xmlns:a16="http://schemas.microsoft.com/office/drawing/2014/main" id="{C0E348D1-6A6C-FF04-2CF2-3CEEE6A99579}"/>
              </a:ext>
            </a:extLst>
          </p:cNvPr>
          <p:cNvSpPr txBox="1">
            <a:spLocks/>
          </p:cNvSpPr>
          <p:nvPr/>
        </p:nvSpPr>
        <p:spPr>
          <a:xfrm>
            <a:off x="548309" y="2513714"/>
            <a:ext cx="6989242" cy="3856606"/>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spcAft>
                <a:spcPts val="600"/>
              </a:spcAft>
            </a:pPr>
            <a:r>
              <a:rPr lang="ar-SA" sz="2000" dirty="0"/>
              <a:t>أصحاب المصلحة في مجال المراقبة والاستجابة</a:t>
            </a:r>
            <a:endParaRPr lang="en-IN" sz="2000" dirty="0"/>
          </a:p>
          <a:p>
            <a:pPr lvl="0">
              <a:lnSpc>
                <a:spcPct val="100000"/>
              </a:lnSpc>
              <a:spcAft>
                <a:spcPts val="600"/>
              </a:spcAft>
            </a:pPr>
            <a:r>
              <a:rPr lang="ar-SA" sz="2000" dirty="0"/>
              <a:t>فرق التأهب والتخطيط أو المراقبة والتقييم</a:t>
            </a:r>
            <a:endParaRPr lang="en-IN" sz="2000" dirty="0"/>
          </a:p>
          <a:p>
            <a:pPr lvl="0">
              <a:lnSpc>
                <a:spcPct val="100000"/>
              </a:lnSpc>
              <a:spcAft>
                <a:spcPts val="600"/>
              </a:spcAft>
            </a:pPr>
            <a:r>
              <a:rPr lang="ar-SA" sz="2000" dirty="0"/>
              <a:t>أصحاب المصلحة الحكوميون المسؤولون عن التنسيق المتعدد القطاعات، وصنّاع السياسات، والبرلمانيون</a:t>
            </a:r>
            <a:endParaRPr lang="en-IN" sz="2000" dirty="0"/>
          </a:p>
          <a:p>
            <a:pPr lvl="0">
              <a:lnSpc>
                <a:spcPct val="100000"/>
              </a:lnSpc>
              <a:spcAft>
                <a:spcPts val="600"/>
              </a:spcAft>
            </a:pPr>
            <a:r>
              <a:rPr lang="ar-SA" sz="2000" dirty="0"/>
              <a:t>أصحاب المصلحة المختصون بالتمويل</a:t>
            </a:r>
            <a:endParaRPr lang="en-IN" sz="2000" dirty="0"/>
          </a:p>
          <a:p>
            <a:pPr lvl="0">
              <a:lnSpc>
                <a:spcPct val="100000"/>
              </a:lnSpc>
              <a:spcAft>
                <a:spcPts val="600"/>
              </a:spcAft>
            </a:pPr>
            <a:r>
              <a:rPr lang="ar-SA" sz="2000" dirty="0"/>
              <a:t>أصحاب المصلحة في الأوساط البحثية والأكاديمية</a:t>
            </a:r>
            <a:endParaRPr lang="en-IN" sz="2000" dirty="0"/>
          </a:p>
          <a:p>
            <a:pPr lvl="0">
              <a:lnSpc>
                <a:spcPct val="100000"/>
              </a:lnSpc>
              <a:spcAft>
                <a:spcPts val="600"/>
              </a:spcAft>
            </a:pPr>
            <a:r>
              <a:rPr lang="ar-SA" sz="2000" dirty="0"/>
              <a:t>أصحاب المصلحة الآخرون ذوو الصلة</a:t>
            </a:r>
            <a:endParaRPr lang="en-IN" sz="2000" dirty="0"/>
          </a:p>
        </p:txBody>
      </p:sp>
      <p:sp>
        <p:nvSpPr>
          <p:cNvPr id="8" name="Title 1">
            <a:extLst>
              <a:ext uri="{FF2B5EF4-FFF2-40B4-BE49-F238E27FC236}">
                <a16:creationId xmlns:a16="http://schemas.microsoft.com/office/drawing/2014/main" id="{577009FE-D7C4-BA4A-3621-2AA6BB1D01B9}"/>
              </a:ext>
            </a:extLst>
          </p:cNvPr>
          <p:cNvSpPr txBox="1">
            <a:spLocks/>
          </p:cNvSpPr>
          <p:nvPr/>
        </p:nvSpPr>
        <p:spPr>
          <a:xfrm>
            <a:off x="8092709" y="1763872"/>
            <a:ext cx="3889741" cy="2301393"/>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a:latin typeface="Arial"/>
                <a:cs typeface="Arial"/>
              </a:rPr>
              <a:t>تحديد أصحاب المصلحة والنظم القائمة</a:t>
            </a:r>
          </a:p>
        </p:txBody>
      </p:sp>
      <p:pic>
        <p:nvPicPr>
          <p:cNvPr id="11" name="Graphic 10">
            <a:extLst>
              <a:ext uri="{FF2B5EF4-FFF2-40B4-BE49-F238E27FC236}">
                <a16:creationId xmlns:a16="http://schemas.microsoft.com/office/drawing/2014/main" id="{528956A5-521D-998A-45F1-C832F052C03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80007" y="1880901"/>
            <a:ext cx="915144" cy="917622"/>
          </a:xfrm>
          <a:prstGeom prst="rect">
            <a:avLst/>
          </a:prstGeom>
        </p:spPr>
      </p:pic>
    </p:spTree>
    <p:extLst>
      <p:ext uri="{BB962C8B-B14F-4D97-AF65-F5344CB8AC3E}">
        <p14:creationId xmlns:p14="http://schemas.microsoft.com/office/powerpoint/2010/main" val="240690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41655" y="388720"/>
            <a:ext cx="11482280" cy="1087808"/>
          </a:xfrm>
        </p:spPr>
        <p:txBody>
          <a:bodyPr>
            <a:normAutofit/>
          </a:bodyPr>
          <a:lstStyle/>
          <a:p>
            <a:pPr marL="0" marR="0">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داء النوم البشري الإفريقي</a:t>
            </a:r>
            <a:r>
              <a:rPr lang="en-IN" b="1" kern="100" dirty="0">
                <a:effectLst/>
                <a:latin typeface="Aptos" panose="020B0004020202020204" pitchFamily="34" charset="0"/>
                <a:ea typeface="DengXian" panose="02010600030101010101" pitchFamily="2" charset="-122"/>
                <a:cs typeface="Arial" panose="020B0604020202020204" pitchFamily="34" charset="0"/>
              </a:rPr>
              <a:t> (</a:t>
            </a:r>
            <a:r>
              <a:rPr lang="en-US" b="1" kern="100" dirty="0">
                <a:effectLst/>
                <a:latin typeface="Aptos" panose="020B0004020202020204" pitchFamily="34" charset="0"/>
                <a:ea typeface="DengXian" panose="02010600030101010101" pitchFamily="2" charset="-122"/>
                <a:cs typeface="Arial" panose="020B0604020202020204" pitchFamily="34" charset="0"/>
              </a:rPr>
              <a:t>HAT</a:t>
            </a:r>
            <a:r>
              <a:rPr lang="en-IN" b="1" kern="100" dirty="0">
                <a:effectLst/>
                <a:latin typeface="Aptos" panose="020B0004020202020204" pitchFamily="34" charset="0"/>
                <a:ea typeface="DengXian" panose="02010600030101010101" pitchFamily="2" charset="-122"/>
                <a:cs typeface="Arial" panose="020B0604020202020204" pitchFamily="34" charset="0"/>
              </a:rPr>
              <a:t>) | </a:t>
            </a:r>
            <a:r>
              <a:rPr lang="ar-SA" b="1" kern="100" dirty="0">
                <a:effectLst/>
                <a:latin typeface="Aptos" panose="020B0004020202020204" pitchFamily="34" charset="0"/>
                <a:ea typeface="DengXian" panose="02010600030101010101" pitchFamily="2" charset="-122"/>
                <a:cs typeface="Arial" panose="020B0604020202020204" pitchFamily="34" charset="0"/>
              </a:rPr>
              <a:t>إثيوبيا</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5867400" y="1300141"/>
            <a:ext cx="5661659" cy="4235680"/>
          </a:xfrm>
        </p:spPr>
        <p:txBody>
          <a:bodyPr vert="horz" lIns="91440" tIns="45720" rIns="91440" bIns="45720" rtlCol="0" anchor="t">
            <a:noAutofit/>
          </a:bodyPr>
          <a:lstStyle/>
          <a:p>
            <a:pPr>
              <a:lnSpc>
                <a:spcPct val="100000"/>
              </a:lnSpc>
            </a:pPr>
            <a:r>
              <a:rPr lang="ar-001" sz="2400" dirty="0">
                <a:solidFill>
                  <a:schemeClr val="tx1"/>
                </a:solidFill>
                <a:latin typeface="Arial"/>
                <a:cs typeface="Arial"/>
              </a:rPr>
              <a:t> ينتقل عن طريق </a:t>
            </a:r>
            <a:r>
              <a:rPr lang="ar-001" sz="2400" b="1" dirty="0">
                <a:solidFill>
                  <a:schemeClr val="tx1"/>
                </a:solidFill>
                <a:latin typeface="Arial"/>
                <a:cs typeface="Arial"/>
              </a:rPr>
              <a:t>ذباب التسي تسي</a:t>
            </a:r>
          </a:p>
          <a:p>
            <a:pPr>
              <a:lnSpc>
                <a:spcPct val="100000"/>
              </a:lnSpc>
            </a:pPr>
            <a:endParaRPr lang="en-US" sz="1200" b="1" dirty="0">
              <a:solidFill>
                <a:schemeClr val="tx1"/>
              </a:solidFill>
              <a:latin typeface="Arial"/>
              <a:cs typeface="Arial"/>
            </a:endParaRPr>
          </a:p>
          <a:p>
            <a:pPr>
              <a:lnSpc>
                <a:spcPct val="100000"/>
              </a:lnSpc>
            </a:pPr>
            <a:r>
              <a:rPr lang="ar-001" sz="2400" b="1" dirty="0">
                <a:solidFill>
                  <a:schemeClr val="tx1"/>
                </a:solidFill>
                <a:latin typeface="Arial"/>
                <a:cs typeface="Arial"/>
              </a:rPr>
              <a:t>أعراض غير محددة</a:t>
            </a:r>
          </a:p>
          <a:p>
            <a:pPr>
              <a:lnSpc>
                <a:spcPct val="100000"/>
              </a:lnSpc>
            </a:pPr>
            <a:endParaRPr lang="en-US" sz="1200" b="1" dirty="0">
              <a:solidFill>
                <a:schemeClr val="tx1"/>
              </a:solidFill>
              <a:latin typeface="Arial"/>
              <a:cs typeface="Arial"/>
            </a:endParaRPr>
          </a:p>
          <a:p>
            <a:pPr>
              <a:lnSpc>
                <a:spcPct val="100000"/>
              </a:lnSpc>
            </a:pPr>
            <a:r>
              <a:rPr lang="ar-SA" sz="2400" dirty="0"/>
              <a:t>حالات متفرقة في إثيوبيا بين عامي </a:t>
            </a:r>
            <a:r>
              <a:rPr lang="en-US" sz="2400" dirty="0"/>
              <a:t> </a:t>
            </a:r>
            <a:r>
              <a:rPr lang="en-IN" sz="2400" b="1" dirty="0"/>
              <a:t>1967</a:t>
            </a:r>
            <a:r>
              <a:rPr lang="ar-SA" sz="2400" b="1" dirty="0"/>
              <a:t>و 1991</a:t>
            </a:r>
            <a:endParaRPr lang="ar-001" sz="2400" b="1" dirty="0">
              <a:solidFill>
                <a:schemeClr val="tx1"/>
              </a:solidFill>
              <a:latin typeface="Arial"/>
              <a:cs typeface="Arial"/>
            </a:endParaRPr>
          </a:p>
          <a:p>
            <a:pPr>
              <a:lnSpc>
                <a:spcPct val="100000"/>
              </a:lnSpc>
            </a:pPr>
            <a:endParaRPr lang="en-US" sz="1200" b="1" dirty="0">
              <a:solidFill>
                <a:schemeClr val="tx1"/>
              </a:solidFill>
              <a:latin typeface="Arial"/>
              <a:cs typeface="Arial"/>
            </a:endParaRPr>
          </a:p>
          <a:p>
            <a:pPr>
              <a:lnSpc>
                <a:spcPct val="100000"/>
              </a:lnSpc>
            </a:pPr>
            <a:r>
              <a:rPr lang="ar-SA" sz="2400" b="1" dirty="0"/>
              <a:t>بعد</a:t>
            </a:r>
            <a:r>
              <a:rPr lang="en-IN" sz="2400" b="1" dirty="0"/>
              <a:t> 31 </a:t>
            </a:r>
            <a:r>
              <a:rPr lang="ar-SA" sz="2400" b="1" dirty="0"/>
              <a:t>عامًا، عاود داء النوم البشري الإفريقي الظهور </a:t>
            </a:r>
            <a:r>
              <a:rPr lang="ar-SA" sz="2400" dirty="0"/>
              <a:t>في مارس 2022</a:t>
            </a:r>
            <a:endParaRPr lang="ar-001" sz="2400" dirty="0">
              <a:solidFill>
                <a:schemeClr val="tx1"/>
              </a:solidFill>
              <a:latin typeface="Arial"/>
              <a:cs typeface="Arial"/>
            </a:endParaRPr>
          </a:p>
          <a:p>
            <a:pPr>
              <a:lnSpc>
                <a:spcPct val="100000"/>
              </a:lnSpc>
            </a:pPr>
            <a:endParaRPr lang="en-US" sz="1200" dirty="0">
              <a:solidFill>
                <a:schemeClr val="tx1"/>
              </a:solidFill>
              <a:latin typeface="Arial"/>
              <a:cs typeface="Arial"/>
            </a:endParaRPr>
          </a:p>
          <a:p>
            <a:pPr>
              <a:lnSpc>
                <a:spcPct val="100000"/>
              </a:lnSpc>
            </a:pPr>
            <a:r>
              <a:rPr lang="ar-001" sz="2400" dirty="0">
                <a:solidFill>
                  <a:schemeClr val="tx1"/>
                </a:solidFill>
                <a:latin typeface="Arial"/>
                <a:cs typeface="Arial"/>
              </a:rPr>
              <a:t>في </a:t>
            </a:r>
            <a:r>
              <a:rPr lang="ar-001" sz="2400" b="1" dirty="0">
                <a:solidFill>
                  <a:schemeClr val="tx1"/>
                </a:solidFill>
                <a:latin typeface="Arial"/>
                <a:cs typeface="Arial"/>
              </a:rPr>
              <a:t>منطقة مختلفة </a:t>
            </a:r>
            <a:r>
              <a:rPr lang="ar-001" sz="2400" dirty="0">
                <a:solidFill>
                  <a:schemeClr val="tx1"/>
                </a:solidFill>
                <a:latin typeface="Arial"/>
                <a:cs typeface="Arial"/>
              </a:rPr>
              <a:t>مقارنة بحالات العدوى السابقة</a:t>
            </a:r>
          </a:p>
          <a:p>
            <a:pPr>
              <a:lnSpc>
                <a:spcPct val="100000"/>
              </a:lnSpc>
            </a:pPr>
            <a:endParaRPr lang="en-US" sz="2400" dirty="0">
              <a:solidFill>
                <a:schemeClr val="tx1"/>
              </a:solidFill>
              <a:latin typeface="Arial"/>
              <a:cs typeface="Arial"/>
            </a:endParaRPr>
          </a:p>
        </p:txBody>
      </p:sp>
      <p:pic>
        <p:nvPicPr>
          <p:cNvPr id="1028" name="Picture 4">
            <a:extLst>
              <a:ext uri="{FF2B5EF4-FFF2-40B4-BE49-F238E27FC236}">
                <a16:creationId xmlns:a16="http://schemas.microsoft.com/office/drawing/2014/main" id="{B0FC74DB-B66E-8DE6-1788-1252C959561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3047" y="1476528"/>
            <a:ext cx="4975445" cy="403414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4EBA904-B7BA-2745-BCF9-A2A56DCEBD6F}"/>
              </a:ext>
            </a:extLst>
          </p:cNvPr>
          <p:cNvSpPr txBox="1"/>
          <p:nvPr/>
        </p:nvSpPr>
        <p:spPr>
          <a:xfrm>
            <a:off x="1318529" y="5579718"/>
            <a:ext cx="4252632" cy="276999"/>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noProof="0">
                <a:ln>
                  <a:noFill/>
                </a:ln>
                <a:solidFill>
                  <a:srgbClr val="384D56"/>
                </a:solidFill>
                <a:effectLst/>
                <a:uLnTx/>
                <a:uFillTx/>
                <a:latin typeface="Calibri" panose="020F0502020204030204"/>
                <a:ea typeface="+mn-ea"/>
                <a:cs typeface="+mn-cs"/>
              </a:rPr>
              <a:t>https://en.wikipedia.org/wiki/File:Map_of_zones_of_Ethiopia.svg</a:t>
            </a:r>
          </a:p>
        </p:txBody>
      </p:sp>
    </p:spTree>
    <p:extLst>
      <p:ext uri="{BB962C8B-B14F-4D97-AF65-F5344CB8AC3E}">
        <p14:creationId xmlns:p14="http://schemas.microsoft.com/office/powerpoint/2010/main" val="1479995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flipH="1">
            <a:off x="3709828" y="2213704"/>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flipH="1">
            <a:off x="7139199" y="1558328"/>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flipH="1">
            <a:off x="4171430" y="1558328"/>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flipH="1">
            <a:off x="1055400" y="1558328"/>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4171431" y="1503973"/>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7079566" y="1518134"/>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019383" y="1497471"/>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flipH="1">
            <a:off x="8511409" y="2385654"/>
            <a:ext cx="2046020"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srgbClr val="9B51E0"/>
                </a:solidFill>
                <a:effectLst/>
                <a:uLnTx/>
                <a:uFillTx/>
                <a:latin typeface="Arial" panose="020B0604020202020204" pitchFamily="34" charset="0"/>
                <a:ea typeface="+mn-ea"/>
                <a:cs typeface="Arial" panose="020B0604020202020204" pitchFamily="34" charset="0"/>
              </a:rPr>
              <a:t>تاريخ الظهور</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9B51E0"/>
                </a:solidFill>
                <a:effectLst/>
                <a:uLnTx/>
                <a:uFillTx/>
                <a:latin typeface="Arial"/>
                <a:ea typeface="+mn-ea"/>
                <a:cs typeface="Arial"/>
              </a:rPr>
              <a:t> </a:t>
            </a:r>
            <a:r>
              <a:rPr kumimoji="0" lang="ar-001" sz="1400" b="1" i="0" u="none" strike="noStrike" cap="none" normalizeH="0" baseline="0" noProof="0" dirty="0">
                <a:ln>
                  <a:noFill/>
                </a:ln>
                <a:solidFill>
                  <a:srgbClr val="9B51E0"/>
                </a:solidFill>
                <a:effectLst/>
                <a:uLnTx/>
                <a:uFillTx/>
                <a:latin typeface="Arial"/>
                <a:ea typeface="+mn-ea"/>
                <a:cs typeface="Arial"/>
              </a:rPr>
              <a:t>28 مارس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flipH="1">
            <a:off x="7778517" y="566059"/>
            <a:ext cx="2040307"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endParaRP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800" b="1" i="0" u="none" strike="noStrike" cap="none" normalizeH="0" baseline="0" noProof="0" dirty="0">
                <a:ln>
                  <a:noFill/>
                </a:ln>
                <a:solidFill>
                  <a:srgbClr val="CF2E2E"/>
                </a:solidFill>
                <a:effectLst/>
                <a:uLnTx/>
                <a:uFillTx/>
                <a:latin typeface="Arial"/>
                <a:cs typeface="Arial"/>
              </a:rPr>
              <a:t>الرصد</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srgbClr val="CF2E2E"/>
                </a:solidFill>
                <a:effectLst/>
                <a:uLnTx/>
                <a:uFillTx/>
                <a:latin typeface="Arial"/>
                <a:cs typeface="Arial"/>
              </a:rPr>
              <a:t>الغاية: 7 أيام</a:t>
            </a:r>
            <a:br>
              <a:rPr lang="ar-001" sz="1600" b="1" i="0" u="none" strike="noStrike" cap="none" normalizeH="0" baseline="0" noProof="0" dirty="0">
                <a:ln>
                  <a:noFill/>
                </a:ln>
                <a:effectLst/>
                <a:uLnTx/>
                <a:uFillTx/>
                <a:latin typeface="Arial" panose="020B0604020202020204" pitchFamily="34" charset="0"/>
                <a:cs typeface="Arial" panose="020B0604020202020204" pitchFamily="34" charset="0"/>
              </a:rPr>
            </a:br>
            <a:endParaRPr lang="ar-001" sz="1600" b="1" i="0" u="none" strike="noStrike" cap="none" normalizeH="0" baseline="0" noProof="0" dirty="0">
              <a:ln>
                <a:noFill/>
              </a:ln>
              <a:effectLst/>
              <a:uLnTx/>
              <a:uFillTx/>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flipH="1">
            <a:off x="5083244" y="566059"/>
            <a:ext cx="1441103"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br>
              <a:rPr lang="ar-001" sz="1600" b="1" i="0" u="none" strike="noStrike" cap="none" normalizeH="0" baseline="0" noProof="0" dirty="0">
                <a:ln>
                  <a:noFill/>
                </a:ln>
                <a:effectLst/>
                <a:uLnTx/>
                <a:uFillTx/>
                <a:latin typeface="Arial" panose="020B0604020202020204" pitchFamily="34" charset="0"/>
                <a:cs typeface="Arial" panose="020B0604020202020204" pitchFamily="34" charset="0"/>
              </a:rPr>
            </a:br>
            <a:r>
              <a:rPr kumimoji="0" lang="ar-001" sz="1800" b="1" i="0" u="none" strike="noStrike" cap="none" normalizeH="0" baseline="0" noProof="0" dirty="0">
                <a:ln>
                  <a:noFill/>
                </a:ln>
                <a:solidFill>
                  <a:srgbClr val="FCB900"/>
                </a:solidFill>
                <a:effectLst/>
                <a:uLnTx/>
                <a:uFillTx/>
                <a:latin typeface="Arial"/>
                <a:cs typeface="Arial"/>
              </a:rPr>
              <a:t>الإبلاغ</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srgbClr val="FCB900"/>
                </a:solidFill>
                <a:effectLst/>
                <a:uLnTx/>
                <a:uFillTx/>
                <a:latin typeface="Arial"/>
                <a:cs typeface="Arial"/>
              </a:rPr>
              <a:t>الغاية: يوم واحد</a:t>
            </a:r>
            <a:br>
              <a:rPr lang="ar-001" sz="1600" b="1" i="0" u="none" strike="noStrike" cap="none" normalizeH="0" baseline="0" noProof="0" dirty="0">
                <a:ln>
                  <a:noFill/>
                </a:ln>
                <a:effectLst/>
                <a:uLnTx/>
                <a:uFillTx/>
                <a:latin typeface="Arial" panose="020B0604020202020204" pitchFamily="34" charset="0"/>
                <a:cs typeface="Arial" panose="020B0604020202020204" pitchFamily="34" charset="0"/>
              </a:rPr>
            </a:br>
            <a:endParaRPr lang="ar-001" sz="1600" b="1" i="0" u="none" strike="noStrike" cap="none" normalizeH="0" baseline="0" noProof="0" dirty="0">
              <a:ln>
                <a:noFill/>
              </a:ln>
              <a:effectLst/>
              <a:uLnTx/>
              <a:uFillTx/>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flipH="1">
            <a:off x="2140457" y="566059"/>
            <a:ext cx="1652519"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br>
              <a:rPr lang="ar-001" sz="1600" b="1" i="0" u="none" strike="noStrike" cap="none" normalizeH="0" baseline="0" noProof="0" dirty="0">
                <a:ln>
                  <a:noFill/>
                </a:ln>
                <a:effectLst/>
                <a:uLnTx/>
                <a:uFillTx/>
                <a:latin typeface="Arial" panose="020B0604020202020204" pitchFamily="34" charset="0"/>
                <a:cs typeface="Arial" panose="020B0604020202020204" pitchFamily="34" charset="0"/>
              </a:rPr>
            </a:br>
            <a:r>
              <a:rPr kumimoji="0" lang="ar-001" sz="1800" b="1" i="0" u="none" strike="noStrike" cap="none" normalizeH="0" baseline="0" noProof="0" dirty="0">
                <a:ln>
                  <a:noFill/>
                </a:ln>
                <a:solidFill>
                  <a:srgbClr val="3BB041"/>
                </a:solidFill>
                <a:effectLst/>
                <a:uLnTx/>
                <a:uFillTx/>
                <a:latin typeface="Arial"/>
                <a:cs typeface="Arial"/>
              </a:rPr>
              <a:t>الاستجابة</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srgbClr val="3BB041"/>
                </a:solidFill>
                <a:effectLst/>
                <a:uLnTx/>
                <a:uFillTx/>
                <a:latin typeface="Arial"/>
                <a:cs typeface="Arial"/>
              </a:rPr>
              <a:t>الغاية: 7 أيام</a:t>
            </a:r>
            <a:br>
              <a:rPr lang="ar-001" sz="1600" b="1" i="0" u="none" strike="noStrike" cap="none" normalizeH="0" baseline="0" noProof="0" dirty="0">
                <a:ln>
                  <a:noFill/>
                </a:ln>
                <a:effectLst/>
                <a:uLnTx/>
                <a:uFillTx/>
                <a:latin typeface="Arial" panose="020B0604020202020204" pitchFamily="34" charset="0"/>
                <a:cs typeface="Arial" panose="020B0604020202020204" pitchFamily="34" charset="0"/>
              </a:rPr>
            </a:br>
            <a:endParaRPr lang="ar-001" sz="1600" b="1" i="0" u="none" strike="noStrike" cap="none" normalizeH="0" baseline="0" noProof="0" dirty="0">
              <a:ln>
                <a:noFill/>
              </a:ln>
              <a:effectLst/>
              <a:uLnTx/>
              <a:uFillTx/>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flipH="1">
            <a:off x="6206326" y="2401510"/>
            <a:ext cx="2294808"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تاريخ الرصد</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CF2E2E"/>
                </a:solidFill>
                <a:effectLst/>
                <a:uLnTx/>
                <a:uFillTx/>
                <a:latin typeface="Arial"/>
                <a:ea typeface="+mn-ea"/>
                <a:cs typeface="Arial"/>
              </a:rPr>
              <a:t> </a:t>
            </a:r>
            <a:r>
              <a:rPr kumimoji="0" lang="ar-001" sz="1400" b="1" i="0" u="none" strike="noStrike" cap="none" normalizeH="0" baseline="0" noProof="0" dirty="0">
                <a:ln>
                  <a:noFill/>
                </a:ln>
                <a:solidFill>
                  <a:srgbClr val="CF2E2E"/>
                </a:solidFill>
                <a:effectLst/>
                <a:uLnTx/>
                <a:uFillTx/>
                <a:latin typeface="Arial"/>
                <a:ea typeface="+mn-ea"/>
                <a:cs typeface="Arial"/>
              </a:rPr>
              <a:t>15 إبريل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flipH="1">
            <a:off x="3989766" y="2401510"/>
            <a:ext cx="2014871"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تاريخ الإبلاغ</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FCB900"/>
                </a:solidFill>
                <a:effectLst/>
                <a:uLnTx/>
                <a:uFillTx/>
                <a:latin typeface="Arial"/>
                <a:ea typeface="+mn-ea"/>
                <a:cs typeface="Arial"/>
              </a:rPr>
              <a:t> </a:t>
            </a:r>
            <a:r>
              <a:rPr kumimoji="0" lang="ar-001" sz="1400" b="1" i="0" u="none" strike="noStrike" cap="none" normalizeH="0" baseline="0" noProof="0" dirty="0">
                <a:ln>
                  <a:noFill/>
                </a:ln>
                <a:solidFill>
                  <a:srgbClr val="FCB900"/>
                </a:solidFill>
                <a:effectLst/>
                <a:uLnTx/>
                <a:uFillTx/>
                <a:latin typeface="Arial"/>
                <a:ea typeface="+mn-ea"/>
                <a:cs typeface="Arial"/>
              </a:rPr>
              <a:t>27 مايو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flipH="1">
            <a:off x="1389766" y="2410298"/>
            <a:ext cx="2139992"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تاريخ الاستجابة المبكرة</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3BB041"/>
                </a:solidFill>
                <a:effectLst/>
                <a:uLnTx/>
                <a:uFillTx/>
                <a:latin typeface="Arial"/>
                <a:ea typeface="+mn-ea"/>
                <a:cs typeface="Arial"/>
              </a:rPr>
              <a:t> </a:t>
            </a:r>
            <a:r>
              <a:rPr kumimoji="0" lang="ar-001" sz="1400" b="1" i="0" u="none" strike="noStrike" cap="none" normalizeH="0" baseline="0" noProof="0" dirty="0">
                <a:ln>
                  <a:noFill/>
                </a:ln>
                <a:solidFill>
                  <a:srgbClr val="3BB041"/>
                </a:solidFill>
                <a:effectLst/>
                <a:uLnTx/>
                <a:uFillTx/>
                <a:latin typeface="Arial"/>
                <a:ea typeface="+mn-ea"/>
                <a:cs typeface="Arial"/>
              </a:rPr>
              <a:t>27أغسطس 2022</a:t>
            </a:r>
          </a:p>
        </p:txBody>
      </p:sp>
      <p:sp>
        <p:nvSpPr>
          <p:cNvPr id="78" name="# DAYS">
            <a:extLst>
              <a:ext uri="{FF2B5EF4-FFF2-40B4-BE49-F238E27FC236}">
                <a16:creationId xmlns:a16="http://schemas.microsoft.com/office/drawing/2014/main" id="{44EE1BF1-05C4-9CBA-5165-C5471C3A5543}"/>
              </a:ext>
            </a:extLst>
          </p:cNvPr>
          <p:cNvSpPr txBox="1"/>
          <p:nvPr/>
        </p:nvSpPr>
        <p:spPr>
          <a:xfrm flipH="1">
            <a:off x="8211124" y="1662047"/>
            <a:ext cx="1319975"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a:ln>
                  <a:noFill/>
                </a:ln>
                <a:solidFill>
                  <a:srgbClr val="FFFFFF"/>
                </a:solidFill>
                <a:effectLst/>
                <a:uLnTx/>
                <a:uFillTx/>
                <a:latin typeface="Arial"/>
                <a:ea typeface="+mn-ea"/>
                <a:cs typeface="Arial"/>
              </a:rPr>
              <a:t> 17 يومًا</a:t>
            </a:r>
          </a:p>
        </p:txBody>
      </p:sp>
      <p:sp>
        <p:nvSpPr>
          <p:cNvPr id="79" name="# DAYS">
            <a:extLst>
              <a:ext uri="{FF2B5EF4-FFF2-40B4-BE49-F238E27FC236}">
                <a16:creationId xmlns:a16="http://schemas.microsoft.com/office/drawing/2014/main" id="{45325AEF-558F-2BCF-53EE-3E5C8646F701}"/>
              </a:ext>
            </a:extLst>
          </p:cNvPr>
          <p:cNvSpPr txBox="1"/>
          <p:nvPr/>
        </p:nvSpPr>
        <p:spPr>
          <a:xfrm flipH="1">
            <a:off x="5313419" y="1676736"/>
            <a:ext cx="1170476"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a:ln>
                  <a:noFill/>
                </a:ln>
                <a:solidFill>
                  <a:srgbClr val="FFFFFF"/>
                </a:solidFill>
                <a:effectLst/>
                <a:uLnTx/>
                <a:uFillTx/>
                <a:latin typeface="Arial"/>
                <a:ea typeface="+mn-ea"/>
                <a:cs typeface="Arial"/>
              </a:rPr>
              <a:t> 42 يومًا</a:t>
            </a:r>
          </a:p>
        </p:txBody>
      </p:sp>
      <p:sp>
        <p:nvSpPr>
          <p:cNvPr id="80" name="# DAYS">
            <a:extLst>
              <a:ext uri="{FF2B5EF4-FFF2-40B4-BE49-F238E27FC236}">
                <a16:creationId xmlns:a16="http://schemas.microsoft.com/office/drawing/2014/main" id="{7E8B51A0-829D-B7CF-3C91-02A9B904F165}"/>
              </a:ext>
            </a:extLst>
          </p:cNvPr>
          <p:cNvSpPr txBox="1"/>
          <p:nvPr/>
        </p:nvSpPr>
        <p:spPr>
          <a:xfrm flipH="1">
            <a:off x="2296604" y="1652277"/>
            <a:ext cx="1241428"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a:ln>
                  <a:noFill/>
                </a:ln>
                <a:solidFill>
                  <a:srgbClr val="FFFFFF"/>
                </a:solidFill>
                <a:effectLst/>
                <a:uLnTx/>
                <a:uFillTx/>
                <a:latin typeface="Arial"/>
                <a:ea typeface="+mn-ea"/>
                <a:cs typeface="Arial"/>
              </a:rPr>
              <a:t>56 يومًا</a:t>
            </a:r>
          </a:p>
        </p:txBody>
      </p:sp>
      <p:sp>
        <p:nvSpPr>
          <p:cNvPr id="81" name="Rounded Rectangle 53">
            <a:extLst>
              <a:ext uri="{FF2B5EF4-FFF2-40B4-BE49-F238E27FC236}">
                <a16:creationId xmlns:a16="http://schemas.microsoft.com/office/drawing/2014/main" id="{BBD240C7-D4ED-655F-25AD-2B63FD449143}"/>
              </a:ext>
            </a:extLst>
          </p:cNvPr>
          <p:cNvSpPr/>
          <p:nvPr/>
        </p:nvSpPr>
        <p:spPr>
          <a:xfrm flipH="1">
            <a:off x="7291580" y="3962814"/>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r" defTabSz="914446" rtl="1" eaLnBrk="1" fontAlgn="auto" latinLnBrk="0" hangingPunct="1">
              <a:lnSpc>
                <a:spcPct val="100000"/>
              </a:lnSpc>
              <a:spcBef>
                <a:spcPts val="0"/>
              </a:spcBef>
              <a:spcAft>
                <a:spcPts val="0"/>
              </a:spcAft>
              <a:buClrTx/>
              <a:buSzTx/>
              <a:buFontTx/>
              <a:buNone/>
              <a:tabLst/>
              <a:defRPr>
                <a:solidFill>
                  <a:srgbClr val="0C0F22"/>
                </a:solidFill>
              </a:defRPr>
            </a:pPr>
            <a:r>
              <a:rPr kumimoji="0" lang="ar-001" sz="1000" b="0" i="0" u="none" strike="noStrike" cap="none" normalizeH="0" baseline="0" noProof="0" dirty="0">
                <a:ln>
                  <a:noFill/>
                </a:ln>
                <a:solidFill>
                  <a:srgbClr val="0C0F22"/>
                </a:solidFill>
                <a:effectLst/>
                <a:uLnTx/>
                <a:uFillTx/>
                <a:latin typeface="Arial" panose="020B0604020202020204" pitchFamily="34" charset="0"/>
                <a:ea typeface="+mn-lt"/>
                <a:cs typeface="Arial" panose="020B0604020202020204" pitchFamily="34" charset="0"/>
              </a:rPr>
              <a:t>تشابه الأعراض مع الملاريا، إلخ؛</a:t>
            </a:r>
          </a:p>
          <a:p>
            <a:pPr marL="0" marR="0" lvl="0" indent="0" algn="r" defTabSz="914446" rtl="1" eaLnBrk="1" fontAlgn="auto" latinLnBrk="0" hangingPunct="1">
              <a:lnSpc>
                <a:spcPct val="100000"/>
              </a:lnSpc>
              <a:spcBef>
                <a:spcPts val="0"/>
              </a:spcBef>
              <a:spcAft>
                <a:spcPts val="0"/>
              </a:spcAft>
              <a:buClrTx/>
              <a:buSzTx/>
              <a:buFontTx/>
              <a:buNone/>
              <a:tabLst/>
              <a:defRPr>
                <a:solidFill>
                  <a:srgbClr val="0C0F22"/>
                </a:solidFill>
              </a:defRPr>
            </a:pPr>
            <a:r>
              <a:rPr kumimoji="0" lang="ar-001" sz="1000" b="0" i="0" u="none" strike="noStrike" cap="none" normalizeH="0" baseline="0" noProof="0" dirty="0">
                <a:ln>
                  <a:noFill/>
                </a:ln>
                <a:solidFill>
                  <a:srgbClr val="0C0F22"/>
                </a:solidFill>
                <a:effectLst/>
                <a:uLnTx/>
                <a:uFillTx/>
                <a:latin typeface="Arial" panose="020B0604020202020204" pitchFamily="34" charset="0"/>
                <a:ea typeface="+mn-lt"/>
                <a:cs typeface="Arial" panose="020B0604020202020204" pitchFamily="34" charset="0"/>
              </a:rPr>
              <a:t>ضعف الوعي بداء النوم الأفريقي البشري بين العاملين في القطاع الصحي؛</a:t>
            </a:r>
          </a:p>
          <a:p>
            <a:pPr marL="0" marR="0" lvl="0" indent="0" algn="r" defTabSz="914446" rtl="1" eaLnBrk="1" fontAlgn="auto" latinLnBrk="0" hangingPunct="1">
              <a:lnSpc>
                <a:spcPct val="100000"/>
              </a:lnSpc>
              <a:spcBef>
                <a:spcPts val="0"/>
              </a:spcBef>
              <a:spcAft>
                <a:spcPts val="0"/>
              </a:spcAft>
              <a:buClrTx/>
              <a:buSzTx/>
              <a:buFontTx/>
              <a:buNone/>
              <a:tabLst/>
              <a:defRPr>
                <a:solidFill>
                  <a:srgbClr val="0C0F22"/>
                </a:solidFill>
              </a:defRPr>
            </a:pPr>
            <a:r>
              <a:rPr kumimoji="0" lang="ar-001" sz="1000" b="0" i="0" u="none" strike="noStrike" cap="none" normalizeH="0" baseline="0" noProof="0" dirty="0">
                <a:ln>
                  <a:noFill/>
                </a:ln>
                <a:solidFill>
                  <a:srgbClr val="0C0F22"/>
                </a:solidFill>
                <a:effectLst/>
                <a:uLnTx/>
                <a:uFillTx/>
                <a:latin typeface="Arial" panose="020B0604020202020204" pitchFamily="34" charset="0"/>
                <a:ea typeface="+mn-lt"/>
                <a:cs typeface="Arial" panose="020B0604020202020204" pitchFamily="34" charset="0"/>
              </a:rPr>
              <a:t>ضعف سلوكيات طلب الرعاية الصحية لدى أفراد المجتمع</a:t>
            </a:r>
          </a:p>
        </p:txBody>
      </p:sp>
      <p:sp>
        <p:nvSpPr>
          <p:cNvPr id="82" name="Rounded Rectangle 54">
            <a:extLst>
              <a:ext uri="{FF2B5EF4-FFF2-40B4-BE49-F238E27FC236}">
                <a16:creationId xmlns:a16="http://schemas.microsoft.com/office/drawing/2014/main" id="{A40F2558-7C9A-CB2B-95E8-5D05163D3C35}"/>
              </a:ext>
            </a:extLst>
          </p:cNvPr>
          <p:cNvSpPr/>
          <p:nvPr/>
        </p:nvSpPr>
        <p:spPr>
          <a:xfrm flipH="1">
            <a:off x="7291580" y="3141326"/>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algn="r" rtl="1">
              <a:spcBef>
                <a:spcPts val="0"/>
              </a:spcBef>
            </a:pPr>
            <a:r>
              <a:rPr lang="ar-SA" sz="1000" kern="100" dirty="0">
                <a:effectLst/>
                <a:latin typeface="Aptos" panose="020B0004020202020204" pitchFamily="34" charset="0"/>
                <a:ea typeface="DengXian" panose="02010600030101010101" pitchFamily="2" charset="-122"/>
                <a:cs typeface="Arial" panose="020B0604020202020204" pitchFamily="34" charset="0"/>
              </a:rPr>
              <a:t>ضعف كفاءة كوادر المختبر في التحقق من داء النوم الأفريقي البشري</a:t>
            </a:r>
            <a:r>
              <a:rPr lang="en-IN" sz="1000" kern="100" dirty="0">
                <a:effectLst/>
                <a:latin typeface="Aptos" panose="020B0004020202020204" pitchFamily="34" charset="0"/>
                <a:ea typeface="DengXian" panose="02010600030101010101" pitchFamily="2" charset="-122"/>
                <a:cs typeface="Arial" panose="020B0604020202020204" pitchFamily="34" charset="0"/>
              </a:rPr>
              <a:t> (</a:t>
            </a:r>
            <a:r>
              <a:rPr lang="en-US" sz="1000" kern="100" dirty="0">
                <a:effectLst/>
                <a:latin typeface="Aptos" panose="020B0004020202020204" pitchFamily="34" charset="0"/>
                <a:ea typeface="DengXian" panose="02010600030101010101" pitchFamily="2" charset="-122"/>
                <a:cs typeface="Arial" panose="020B0604020202020204" pitchFamily="34" charset="0"/>
              </a:rPr>
              <a:t>HAT</a:t>
            </a:r>
            <a:r>
              <a:rPr lang="en-IN" sz="1000" kern="100" dirty="0">
                <a:effectLst/>
                <a:latin typeface="Aptos" panose="020B0004020202020204" pitchFamily="34" charset="0"/>
                <a:ea typeface="DengXian" panose="02010600030101010101" pitchFamily="2" charset="-122"/>
                <a:cs typeface="Arial" panose="020B0604020202020204" pitchFamily="34" charset="0"/>
              </a:rPr>
              <a:t>)</a:t>
            </a:r>
            <a:r>
              <a:rPr lang="ar-SA" sz="1000" kern="100" dirty="0">
                <a:effectLst/>
                <a:latin typeface="Aptos" panose="020B0004020202020204" pitchFamily="34" charset="0"/>
                <a:ea typeface="DengXian" panose="02010600030101010101" pitchFamily="2" charset="-122"/>
                <a:cs typeface="Arial" panose="020B0604020202020204" pitchFamily="34" charset="0"/>
              </a:rPr>
              <a:t>؛</a:t>
            </a:r>
            <a:endParaRPr lang="en-IN" sz="1000" kern="100" dirty="0">
              <a:effectLst/>
              <a:latin typeface="Aptos" panose="020B0004020202020204" pitchFamily="34" charset="0"/>
              <a:ea typeface="DengXian" panose="02010600030101010101" pitchFamily="2" charset="-122"/>
              <a:cs typeface="Arial" panose="020B0604020202020204" pitchFamily="34" charset="0"/>
            </a:endParaRPr>
          </a:p>
          <a:p>
            <a:pPr marL="0" marR="0" algn="r" rtl="1">
              <a:spcBef>
                <a:spcPts val="0"/>
              </a:spcBef>
            </a:pPr>
            <a:r>
              <a:rPr lang="ar-SA" sz="1000" kern="100" dirty="0">
                <a:effectLst/>
                <a:latin typeface="Aptos" panose="020B0004020202020204" pitchFamily="34" charset="0"/>
                <a:ea typeface="DengXian" panose="02010600030101010101" pitchFamily="2" charset="-122"/>
                <a:cs typeface="Arial" panose="020B0604020202020204" pitchFamily="34" charset="0"/>
              </a:rPr>
              <a:t>ضعف نظام الإحالة المخبرية</a:t>
            </a:r>
            <a:endParaRPr lang="en-IN" sz="10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83" name="Rounded Rectangle 62">
            <a:extLst>
              <a:ext uri="{FF2B5EF4-FFF2-40B4-BE49-F238E27FC236}">
                <a16:creationId xmlns:a16="http://schemas.microsoft.com/office/drawing/2014/main" id="{E881F6B6-175F-99BF-7E3F-A270234261C8}"/>
              </a:ext>
            </a:extLst>
          </p:cNvPr>
          <p:cNvSpPr/>
          <p:nvPr/>
        </p:nvSpPr>
        <p:spPr>
          <a:xfrm flipH="1">
            <a:off x="4162457" y="3958334"/>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r" defTabSz="914446" rtl="1" eaLnBrk="1" fontAlgn="auto" latinLnBrk="0" hangingPunct="1">
              <a:lnSpc>
                <a:spcPct val="100000"/>
              </a:lnSpc>
              <a:spcBef>
                <a:spcPts val="0"/>
              </a:spcBef>
              <a:spcAft>
                <a:spcPts val="0"/>
              </a:spcAft>
              <a:buClrTx/>
              <a:buSzTx/>
              <a:buFontTx/>
              <a:buNone/>
              <a:tabLst/>
              <a:defRPr>
                <a:solidFill>
                  <a:srgbClr val="0C0F22"/>
                </a:solidFill>
              </a:defRPr>
            </a:pPr>
            <a:r>
              <a:rPr kumimoji="0" lang="ar-001" sz="1000" b="0" i="0" u="none" strike="noStrike" cap="none" normalizeH="0" baseline="0" noProof="0" dirty="0">
                <a:ln>
                  <a:noFill/>
                </a:ln>
                <a:solidFill>
                  <a:srgbClr val="0C0F22"/>
                </a:solidFill>
                <a:effectLst/>
                <a:uLnTx/>
                <a:uFillTx/>
                <a:latin typeface="Arial" panose="020B0604020202020204" pitchFamily="34" charset="0"/>
                <a:ea typeface="+mn-lt"/>
                <a:cs typeface="Arial" panose="020B0604020202020204" pitchFamily="34" charset="0"/>
              </a:rPr>
              <a:t> لا يُعد داء النوم البشري الأفريقي مرضًا ذا أولوية في إثيوبيا؛</a:t>
            </a:r>
          </a:p>
          <a:p>
            <a:pPr marL="0" marR="0" lvl="0" indent="0" algn="r" defTabSz="914446" rtl="1" eaLnBrk="1" fontAlgn="auto" latinLnBrk="0" hangingPunct="1">
              <a:lnSpc>
                <a:spcPct val="100000"/>
              </a:lnSpc>
              <a:spcBef>
                <a:spcPts val="0"/>
              </a:spcBef>
              <a:spcAft>
                <a:spcPts val="0"/>
              </a:spcAft>
              <a:buClrTx/>
              <a:buSzTx/>
              <a:buFontTx/>
              <a:buNone/>
              <a:tabLst/>
              <a:defRPr>
                <a:solidFill>
                  <a:srgbClr val="0C0F22"/>
                </a:solidFill>
              </a:defRPr>
            </a:pPr>
            <a:r>
              <a:rPr kumimoji="0" lang="ar-001" sz="10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rPr>
              <a:t>إرشادات مراقبة داء النوم البشري الأفريقي غير متوفرة</a:t>
            </a:r>
          </a:p>
        </p:txBody>
      </p:sp>
      <p:sp>
        <p:nvSpPr>
          <p:cNvPr id="84" name="Rounded Rectangle 63">
            <a:extLst>
              <a:ext uri="{FF2B5EF4-FFF2-40B4-BE49-F238E27FC236}">
                <a16:creationId xmlns:a16="http://schemas.microsoft.com/office/drawing/2014/main" id="{FE5259CB-DB5D-280B-84A3-2D1F185E1D3F}"/>
              </a:ext>
            </a:extLst>
          </p:cNvPr>
          <p:cNvSpPr/>
          <p:nvPr/>
        </p:nvSpPr>
        <p:spPr>
          <a:xfrm flipH="1">
            <a:off x="4162456" y="3131049"/>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r" defTabSz="914446" rtl="1" eaLnBrk="1" fontAlgn="auto" latinLnBrk="0" hangingPunct="1">
              <a:lnSpc>
                <a:spcPct val="100000"/>
              </a:lnSpc>
              <a:spcBef>
                <a:spcPts val="0"/>
              </a:spcBef>
              <a:spcAft>
                <a:spcPts val="0"/>
              </a:spcAft>
              <a:buClrTx/>
              <a:buSzTx/>
              <a:buFontTx/>
              <a:buNone/>
              <a:tabLst/>
              <a:defRPr>
                <a:solidFill>
                  <a:srgbClr val="0C0F22"/>
                </a:solidFill>
              </a:defRPr>
            </a:pPr>
            <a:r>
              <a:rPr kumimoji="0" lang="ar-001" sz="10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rPr>
              <a:t> الفشل في الإبلاغ عن تهديد الصحة العامة إلى المستوى التالي</a:t>
            </a:r>
          </a:p>
        </p:txBody>
      </p:sp>
      <p:sp>
        <p:nvSpPr>
          <p:cNvPr id="85" name="Rounded Rectangle 65">
            <a:extLst>
              <a:ext uri="{FF2B5EF4-FFF2-40B4-BE49-F238E27FC236}">
                <a16:creationId xmlns:a16="http://schemas.microsoft.com/office/drawing/2014/main" id="{91765A92-66F6-4D5F-6895-EB26461DF78A}"/>
              </a:ext>
            </a:extLst>
          </p:cNvPr>
          <p:cNvSpPr/>
          <p:nvPr/>
        </p:nvSpPr>
        <p:spPr>
          <a:xfrm flipH="1">
            <a:off x="1105332" y="3962191"/>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r" defTabSz="914446" rtl="1" eaLnBrk="1" fontAlgn="auto" latinLnBrk="0" hangingPunct="1">
              <a:lnSpc>
                <a:spcPct val="100000"/>
              </a:lnSpc>
              <a:spcBef>
                <a:spcPts val="0"/>
              </a:spcBef>
              <a:spcAft>
                <a:spcPts val="0"/>
              </a:spcAft>
              <a:buClrTx/>
              <a:buSzPct val="100000"/>
              <a:buFontTx/>
              <a:buNone/>
              <a:tabLst/>
              <a:defRPr>
                <a:solidFill>
                  <a:srgbClr val="0C0F22"/>
                </a:solidFill>
              </a:defRPr>
            </a:pPr>
            <a:r>
              <a:rPr kumimoji="0" lang="ar-001" sz="1000" b="0" i="0" u="none" strike="noStrike" cap="none" normalizeH="0" baseline="0" noProof="0">
                <a:ln>
                  <a:noFill/>
                </a:ln>
                <a:solidFill>
                  <a:srgbClr val="0C0F22"/>
                </a:solidFill>
                <a:effectLst/>
                <a:uLnTx/>
                <a:uFillTx/>
                <a:latin typeface="Arial" panose="020B0604020202020204" pitchFamily="34" charset="0"/>
                <a:ea typeface="+mn-ea"/>
                <a:cs typeface="Arial" panose="020B0604020202020204" pitchFamily="34" charset="0"/>
              </a:rPr>
              <a:t>تأخير في التواصل بين المستويات المحلية والإقليمية والفدرالية</a:t>
            </a:r>
          </a:p>
        </p:txBody>
      </p:sp>
      <p:sp>
        <p:nvSpPr>
          <p:cNvPr id="86" name="TextBox 85">
            <a:extLst>
              <a:ext uri="{FF2B5EF4-FFF2-40B4-BE49-F238E27FC236}">
                <a16:creationId xmlns:a16="http://schemas.microsoft.com/office/drawing/2014/main" id="{D92F964C-1B04-BAF4-8D94-989982C6DF05}"/>
              </a:ext>
            </a:extLst>
          </p:cNvPr>
          <p:cNvSpPr txBox="1"/>
          <p:nvPr/>
        </p:nvSpPr>
        <p:spPr>
          <a:xfrm flipH="1">
            <a:off x="10582872" y="996945"/>
            <a:ext cx="1020750" cy="276999"/>
          </a:xfrm>
          <a:prstGeom prst="rect">
            <a:avLst/>
          </a:prstGeom>
          <a:noFill/>
        </p:spPr>
        <p:txBody>
          <a:bodyPr wrap="square">
            <a:spAutoFit/>
          </a:bodyPr>
          <a:lstStyle/>
          <a:p>
            <a:pPr marL="0" marR="0" lvl="0" indent="0"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الغاية</a:t>
            </a:r>
          </a:p>
        </p:txBody>
      </p:sp>
      <p:sp>
        <p:nvSpPr>
          <p:cNvPr id="87" name="TextBox 86">
            <a:extLst>
              <a:ext uri="{FF2B5EF4-FFF2-40B4-BE49-F238E27FC236}">
                <a16:creationId xmlns:a16="http://schemas.microsoft.com/office/drawing/2014/main" id="{EB8D3901-28C1-04CC-B364-3277FA50ADF6}"/>
              </a:ext>
            </a:extLst>
          </p:cNvPr>
          <p:cNvSpPr txBox="1"/>
          <p:nvPr/>
        </p:nvSpPr>
        <p:spPr>
          <a:xfrm flipH="1">
            <a:off x="10379883" y="1769763"/>
            <a:ext cx="1223739" cy="276999"/>
          </a:xfrm>
          <a:prstGeom prst="rect">
            <a:avLst/>
          </a:prstGeom>
          <a:noFill/>
        </p:spPr>
        <p:txBody>
          <a:bodyPr wrap="square">
            <a:spAutoFit/>
          </a:bodyPr>
          <a:lstStyle/>
          <a:p>
            <a:pPr marL="0" marR="0" lvl="0" indent="0"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الجدول الزمني</a:t>
            </a:r>
          </a:p>
        </p:txBody>
      </p:sp>
      <p:sp>
        <p:nvSpPr>
          <p:cNvPr id="88" name="TextBox 87">
            <a:extLst>
              <a:ext uri="{FF2B5EF4-FFF2-40B4-BE49-F238E27FC236}">
                <a16:creationId xmlns:a16="http://schemas.microsoft.com/office/drawing/2014/main" id="{F06A252A-D11E-E6BC-99B2-9C34733DB866}"/>
              </a:ext>
            </a:extLst>
          </p:cNvPr>
          <p:cNvSpPr txBox="1"/>
          <p:nvPr/>
        </p:nvSpPr>
        <p:spPr>
          <a:xfrm flipH="1">
            <a:off x="10235902" y="3138300"/>
            <a:ext cx="1367720" cy="276999"/>
          </a:xfrm>
          <a:prstGeom prst="rect">
            <a:avLst/>
          </a:prstGeom>
          <a:noFill/>
        </p:spPr>
        <p:txBody>
          <a:bodyPr wrap="square">
            <a:spAutoFit/>
          </a:bodyPr>
          <a:lstStyle/>
          <a:p>
            <a:pPr marL="0" marR="0" lvl="0" indent="0"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العوائق</a:t>
            </a:r>
          </a:p>
        </p:txBody>
      </p:sp>
      <p:sp>
        <p:nvSpPr>
          <p:cNvPr id="89" name="TextBox 88">
            <a:extLst>
              <a:ext uri="{FF2B5EF4-FFF2-40B4-BE49-F238E27FC236}">
                <a16:creationId xmlns:a16="http://schemas.microsoft.com/office/drawing/2014/main" id="{87DFD4B9-C7C2-2A6A-DE4E-C2379165760B}"/>
              </a:ext>
            </a:extLst>
          </p:cNvPr>
          <p:cNvSpPr txBox="1"/>
          <p:nvPr/>
        </p:nvSpPr>
        <p:spPr>
          <a:xfrm flipH="1">
            <a:off x="10086779" y="5955929"/>
            <a:ext cx="1516843" cy="276999"/>
          </a:xfrm>
          <a:prstGeom prst="rect">
            <a:avLst/>
          </a:prstGeom>
          <a:noFill/>
        </p:spPr>
        <p:txBody>
          <a:bodyPr wrap="square" lIns="91440" tIns="45720" rIns="91440" bIns="45720" anchor="t">
            <a:spAutoFit/>
          </a:bodyPr>
          <a:lstStyle/>
          <a:p>
            <a:pPr marL="0" marR="0" lvl="0" indent="0" defTabSz="914446" rtl="1" eaLnBrk="1" fontAlgn="auto" latinLnBrk="0" hangingPunct="1">
              <a:lnSpc>
                <a:spcPct val="100000"/>
              </a:lnSpc>
              <a:spcBef>
                <a:spcPts val="0"/>
              </a:spcBef>
              <a:spcAft>
                <a:spcPts val="0"/>
              </a:spcAft>
              <a:buClrTx/>
              <a:buSzTx/>
              <a:buFontTx/>
              <a:buNone/>
              <a:tabLst/>
              <a:defRPr/>
            </a:pPr>
            <a:r>
              <a:rPr lang="ar-001" sz="1200" b="1">
                <a:solidFill>
                  <a:srgbClr val="618393"/>
                </a:solidFill>
                <a:latin typeface="Arial"/>
                <a:cs typeface="Arial"/>
              </a:rPr>
              <a:t>الإجراءات</a:t>
            </a:r>
            <a:r>
              <a:rPr kumimoji="0" lang="ar-001" sz="1200" b="1" i="0" u="none" strike="noStrike" cap="none" normalizeH="0" baseline="0" noProof="0">
                <a:ln>
                  <a:noFill/>
                </a:ln>
                <a:solidFill>
                  <a:srgbClr val="618393"/>
                </a:solidFill>
                <a:effectLst/>
                <a:uLnTx/>
                <a:uFillTx/>
                <a:latin typeface="Arial"/>
                <a:cs typeface="Arial"/>
              </a:rPr>
              <a:t> التصحيحية</a:t>
            </a:r>
          </a:p>
        </p:txBody>
      </p:sp>
      <p:sp>
        <p:nvSpPr>
          <p:cNvPr id="90" name="Rounded Rectangle 75">
            <a:extLst>
              <a:ext uri="{FF2B5EF4-FFF2-40B4-BE49-F238E27FC236}">
                <a16:creationId xmlns:a16="http://schemas.microsoft.com/office/drawing/2014/main" id="{978BBFBC-67A6-25DD-6835-1B28D53F15E0}"/>
              </a:ext>
            </a:extLst>
          </p:cNvPr>
          <p:cNvSpPr/>
          <p:nvPr/>
        </p:nvSpPr>
        <p:spPr>
          <a:xfrm flipH="1">
            <a:off x="1116799" y="4960696"/>
            <a:ext cx="2843387"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r" defTabSz="914400" rtl="1" eaLnBrk="1" fontAlgn="base" latinLnBrk="0" hangingPunct="1">
              <a:lnSpc>
                <a:spcPct val="100000"/>
              </a:lnSpc>
              <a:spcBef>
                <a:spcPts val="0"/>
              </a:spcBef>
              <a:spcAft>
                <a:spcPts val="0"/>
              </a:spcAft>
              <a:buClrTx/>
              <a:buSzTx/>
              <a:buFontTx/>
              <a:buNone/>
              <a:tabLst/>
              <a:defRPr/>
            </a:pPr>
            <a:r>
              <a:rPr kumimoji="0" lang="ar-001" sz="1000" b="0" i="0" u="none" strike="noStrike" cap="none" normalizeH="0" baseline="0" noProof="0" dirty="0">
                <a:ln>
                  <a:noFill/>
                </a:ln>
                <a:solidFill>
                  <a:srgbClr val="0C0F22"/>
                </a:solidFill>
                <a:effectLst/>
                <a:uLnTx/>
                <a:uFillTx/>
                <a:latin typeface="Arial"/>
                <a:cs typeface="Arial"/>
              </a:rPr>
              <a:t>التنسيق/الميزانية من الصحة العامة على المستوى الإقليمي؛</a:t>
            </a:r>
          </a:p>
          <a:p>
            <a:pPr fontAlgn="base">
              <a:defRPr/>
            </a:pPr>
            <a:r>
              <a:rPr kumimoji="0" lang="ar-001" sz="1000" b="0" i="0" u="none" strike="noStrike" cap="none" normalizeH="0" baseline="0" noProof="0" dirty="0">
                <a:ln>
                  <a:noFill/>
                </a:ln>
                <a:solidFill>
                  <a:srgbClr val="0C0F22"/>
                </a:solidFill>
                <a:effectLst/>
                <a:uLnTx/>
                <a:uFillTx/>
                <a:latin typeface="Arial"/>
                <a:cs typeface="Arial"/>
              </a:rPr>
              <a:t>توفير الأدوية +إدارة الحالات من قبل منظمة الصحة العالمية</a:t>
            </a:r>
          </a:p>
          <a:p>
            <a:pPr marL="0" marR="0" lvl="0" indent="0" algn="r" defTabSz="914400" rtl="1" eaLnBrk="1" fontAlgn="base" latinLnBrk="0" hangingPunct="1">
              <a:lnSpc>
                <a:spcPct val="100000"/>
              </a:lnSpc>
              <a:spcBef>
                <a:spcPts val="0"/>
              </a:spcBef>
              <a:spcAft>
                <a:spcPts val="0"/>
              </a:spcAft>
              <a:buClrTx/>
              <a:buSzTx/>
              <a:buFontTx/>
              <a:buNone/>
              <a:tabLst/>
              <a:defRPr/>
            </a:pPr>
            <a:r>
              <a:rPr kumimoji="0" lang="ar-001" sz="1000" b="0" i="0" u="none" strike="noStrike" cap="none" normalizeH="0" baseline="0" noProof="0" dirty="0">
                <a:ln>
                  <a:noFill/>
                </a:ln>
                <a:solidFill>
                  <a:srgbClr val="0C0F22"/>
                </a:solidFill>
                <a:effectLst/>
                <a:uLnTx/>
                <a:uFillTx/>
                <a:latin typeface="Arial"/>
                <a:cs typeface="Arial"/>
              </a:rPr>
              <a:t>الدعم المالي من </a:t>
            </a:r>
            <a:r>
              <a:rPr kumimoji="0" lang="en-US" sz="1000" b="0" i="0" u="none" strike="noStrike" cap="none" normalizeH="0" baseline="0" noProof="0" dirty="0">
                <a:ln>
                  <a:noFill/>
                </a:ln>
                <a:solidFill>
                  <a:srgbClr val="0C0F22"/>
                </a:solidFill>
                <a:effectLst/>
                <a:uLnTx/>
                <a:uFillTx/>
                <a:latin typeface="Arial"/>
                <a:cs typeface="Arial"/>
              </a:rPr>
              <a:t>EPHI</a:t>
            </a:r>
            <a:r>
              <a:rPr kumimoji="0" lang="ar-001" sz="1000" b="0" i="0" u="none" strike="noStrike" cap="none" normalizeH="0" baseline="0" noProof="0" dirty="0">
                <a:ln>
                  <a:noFill/>
                </a:ln>
                <a:solidFill>
                  <a:srgbClr val="0C0F22"/>
                </a:solidFill>
                <a:effectLst/>
                <a:uLnTx/>
                <a:uFillTx/>
                <a:latin typeface="Arial"/>
                <a:cs typeface="Arial"/>
              </a:rPr>
              <a:t>؛</a:t>
            </a:r>
          </a:p>
          <a:p>
            <a:pPr marL="0" marR="0" lvl="0" indent="0" algn="r" defTabSz="914400" rtl="1" eaLnBrk="1" fontAlgn="base" latinLnBrk="0" hangingPunct="1">
              <a:lnSpc>
                <a:spcPct val="100000"/>
              </a:lnSpc>
              <a:spcBef>
                <a:spcPts val="0"/>
              </a:spcBef>
              <a:spcAft>
                <a:spcPts val="0"/>
              </a:spcAft>
              <a:buClrTx/>
              <a:buSzTx/>
              <a:buFontTx/>
              <a:buNone/>
              <a:tabLst/>
              <a:defRPr/>
            </a:pPr>
            <a:r>
              <a:rPr kumimoji="0" lang="ar-001" sz="1000" b="0" i="0" u="none" strike="noStrike" cap="none" normalizeH="0" baseline="0" noProof="0" dirty="0">
                <a:ln>
                  <a:noFill/>
                </a:ln>
                <a:solidFill>
                  <a:srgbClr val="000000"/>
                </a:solidFill>
                <a:effectLst/>
                <a:uLnTx/>
                <a:uFillTx/>
                <a:latin typeface="Arial"/>
                <a:cs typeface="Arial"/>
              </a:rPr>
              <a:t>التنسيق من قبل ممثلي </a:t>
            </a:r>
            <a:r>
              <a:rPr kumimoji="0" lang="en-US" sz="1000" b="0" i="0" u="none" strike="noStrike" cap="none" normalizeH="0" baseline="0" noProof="0" dirty="0">
                <a:ln>
                  <a:noFill/>
                </a:ln>
                <a:solidFill>
                  <a:srgbClr val="000000"/>
                </a:solidFill>
                <a:effectLst/>
                <a:uLnTx/>
                <a:uFillTx/>
                <a:latin typeface="Arial"/>
                <a:cs typeface="Arial"/>
              </a:rPr>
              <a:t>One Health</a:t>
            </a:r>
          </a:p>
        </p:txBody>
      </p:sp>
      <p:sp>
        <p:nvSpPr>
          <p:cNvPr id="96" name="Rounded Rectangle 92">
            <a:extLst>
              <a:ext uri="{FF2B5EF4-FFF2-40B4-BE49-F238E27FC236}">
                <a16:creationId xmlns:a16="http://schemas.microsoft.com/office/drawing/2014/main" id="{B8689A5B-0625-4824-6C45-9DA4ACE3779E}"/>
              </a:ext>
            </a:extLst>
          </p:cNvPr>
          <p:cNvSpPr/>
          <p:nvPr/>
        </p:nvSpPr>
        <p:spPr>
          <a:xfrm flipH="1">
            <a:off x="1116799" y="5937643"/>
            <a:ext cx="8827197" cy="628367"/>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marL="0" marR="0" lvl="0" indent="0" algn="r" defTabSz="914446" rtl="1" eaLnBrk="1" fontAlgn="auto" latinLnBrk="0" hangingPunct="1">
              <a:lnSpc>
                <a:spcPct val="100000"/>
              </a:lnSpc>
              <a:spcBef>
                <a:spcPts val="0"/>
              </a:spcBef>
              <a:spcAft>
                <a:spcPts val="0"/>
              </a:spcAft>
              <a:buClrTx/>
              <a:buSzTx/>
              <a:buFontTx/>
              <a:buNone/>
              <a:tabLst/>
              <a:defRPr/>
            </a:pPr>
            <a:r>
              <a:rPr lang="ar-SA" sz="1200" b="1" dirty="0">
                <a:effectLst/>
              </a:rPr>
              <a:t>الفورية:</a:t>
            </a:r>
            <a:r>
              <a:rPr lang="en-US" sz="1200" b="1" dirty="0">
                <a:effectLst/>
              </a:rPr>
              <a:t> </a:t>
            </a:r>
            <a:r>
              <a:rPr lang="ar-SA" sz="1200" dirty="0">
                <a:effectLst/>
              </a:rPr>
              <a:t>تدريب العاملين في القطاع الصحي، والمناصرة المجتمعية، وتعزيز قدرات المختبرات، والمبادئ التوجيهية المؤقتة بشأن داء النوم البشري الأفريقي</a:t>
            </a:r>
            <a:r>
              <a:rPr kumimoji="0" lang="ar-001" sz="1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a:t>
            </a:r>
          </a:p>
          <a:p>
            <a:pPr marL="0" marR="0" lvl="0" indent="0" algn="r" defTabSz="914446" rtl="1" eaLnBrk="1" fontAlgn="auto" latinLnBrk="0" hangingPunct="1">
              <a:lnSpc>
                <a:spcPct val="100000"/>
              </a:lnSpc>
              <a:spcBef>
                <a:spcPts val="0"/>
              </a:spcBef>
              <a:spcAft>
                <a:spcPts val="0"/>
              </a:spcAft>
              <a:buClrTx/>
              <a:buSzTx/>
              <a:buFontTx/>
              <a:buNone/>
              <a:tabLst/>
              <a:defRPr/>
            </a:pPr>
            <a:r>
              <a:rPr lang="ar-SA" sz="1200" b="1" dirty="0">
                <a:effectLst/>
              </a:rPr>
              <a:t>طويلة الأمد:</a:t>
            </a:r>
            <a:r>
              <a:rPr lang="ar-SA" sz="1200" dirty="0">
                <a:effectLst/>
              </a:rPr>
              <a:t> تدريب العاملين في القطاع الصحي على الأمراض الناشئة والمعاودة للظهور، وتوفير الأدوية، وزيادة تخصيص الميزانية، وبناء قدرات العاملين في القطاع الصحي في المناطق عالية الخطورة، وتجهيز مراكز العلاج</a:t>
            </a:r>
            <a:endParaRPr kumimoji="0" lang="ar-001" sz="1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97" name="TextBox 96">
            <a:extLst>
              <a:ext uri="{FF2B5EF4-FFF2-40B4-BE49-F238E27FC236}">
                <a16:creationId xmlns:a16="http://schemas.microsoft.com/office/drawing/2014/main" id="{A87F5133-642D-25E8-20E1-8FF7BAFB6C20}"/>
              </a:ext>
            </a:extLst>
          </p:cNvPr>
          <p:cNvSpPr txBox="1"/>
          <p:nvPr/>
        </p:nvSpPr>
        <p:spPr>
          <a:xfrm flipH="1">
            <a:off x="10505115" y="5055026"/>
            <a:ext cx="1098507" cy="276999"/>
          </a:xfrm>
          <a:prstGeom prst="rect">
            <a:avLst/>
          </a:prstGeom>
          <a:noFill/>
        </p:spPr>
        <p:txBody>
          <a:bodyPr wrap="square">
            <a:spAutoFit/>
          </a:bodyPr>
          <a:lstStyle/>
          <a:p>
            <a:pPr marL="0" marR="0" lvl="0" indent="0"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العوامل الممكّنة</a:t>
            </a:r>
          </a:p>
        </p:txBody>
      </p:sp>
      <p:sp>
        <p:nvSpPr>
          <p:cNvPr id="99" name="Rounded Rectangle 75">
            <a:extLst>
              <a:ext uri="{FF2B5EF4-FFF2-40B4-BE49-F238E27FC236}">
                <a16:creationId xmlns:a16="http://schemas.microsoft.com/office/drawing/2014/main" id="{402DB51E-4640-41F9-1A99-EE35DBD48CF6}"/>
              </a:ext>
            </a:extLst>
          </p:cNvPr>
          <p:cNvSpPr/>
          <p:nvPr/>
        </p:nvSpPr>
        <p:spPr>
          <a:xfrm flipH="1">
            <a:off x="1120606" y="3146073"/>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r" defTabSz="914446" rtl="1" eaLnBrk="1" fontAlgn="auto" latinLnBrk="0" hangingPunct="1">
              <a:lnSpc>
                <a:spcPct val="100000"/>
              </a:lnSpc>
              <a:spcBef>
                <a:spcPts val="0"/>
              </a:spcBef>
              <a:spcAft>
                <a:spcPts val="0"/>
              </a:spcAft>
              <a:buClrTx/>
              <a:buSzTx/>
              <a:buFontTx/>
              <a:buNone/>
              <a:tabLst/>
              <a:defRPr>
                <a:solidFill>
                  <a:srgbClr val="0C0F22"/>
                </a:solidFill>
              </a:defRPr>
            </a:pPr>
            <a:r>
              <a:rPr kumimoji="0" lang="ar-001" sz="1000" b="0" i="0" u="none" strike="noStrike" cap="none" normalizeH="0" baseline="0" noProof="0">
                <a:ln>
                  <a:noFill/>
                </a:ln>
                <a:solidFill>
                  <a:srgbClr val="0C0F22"/>
                </a:solidFill>
                <a:effectLst/>
                <a:uLnTx/>
                <a:uFillTx/>
                <a:latin typeface="Arial" panose="020B0604020202020204" pitchFamily="34" charset="0"/>
                <a:ea typeface="+mn-lt"/>
                <a:cs typeface="Arial" panose="020B0604020202020204" pitchFamily="34" charset="0"/>
              </a:rPr>
              <a:t>نقص عقار داء النوم الأفريقي في البلاد؛</a:t>
            </a:r>
          </a:p>
          <a:p>
            <a:pPr marL="0" marR="0" lvl="0" indent="0" algn="r" defTabSz="914446" rtl="1" eaLnBrk="1" fontAlgn="auto" latinLnBrk="0" hangingPunct="1">
              <a:lnSpc>
                <a:spcPct val="100000"/>
              </a:lnSpc>
              <a:spcBef>
                <a:spcPts val="0"/>
              </a:spcBef>
              <a:spcAft>
                <a:spcPts val="0"/>
              </a:spcAft>
              <a:buClrTx/>
              <a:buSzTx/>
              <a:buFontTx/>
              <a:buNone/>
              <a:tabLst/>
              <a:defRPr>
                <a:solidFill>
                  <a:srgbClr val="0C0F22"/>
                </a:solidFill>
              </a:defRPr>
            </a:pPr>
            <a:r>
              <a:rPr kumimoji="0" lang="ar-001" sz="1000" b="0" i="0" u="none" strike="noStrike" cap="none" normalizeH="0" baseline="0" noProof="0">
                <a:ln>
                  <a:noFill/>
                </a:ln>
                <a:solidFill>
                  <a:srgbClr val="0C0F22"/>
                </a:solidFill>
                <a:effectLst/>
                <a:uLnTx/>
                <a:uFillTx/>
                <a:latin typeface="Arial" panose="020B0604020202020204" pitchFamily="34" charset="0"/>
                <a:ea typeface="+mn-lt"/>
                <a:cs typeface="Arial" panose="020B0604020202020204" pitchFamily="34" charset="0"/>
              </a:rPr>
              <a:t>انقطاعات في إمدادات التشخيص</a:t>
            </a:r>
          </a:p>
        </p:txBody>
      </p:sp>
      <p:sp>
        <p:nvSpPr>
          <p:cNvPr id="100" name="Rounded Rectangle 62">
            <a:extLst>
              <a:ext uri="{FF2B5EF4-FFF2-40B4-BE49-F238E27FC236}">
                <a16:creationId xmlns:a16="http://schemas.microsoft.com/office/drawing/2014/main" id="{B29232C2-857B-9E08-17E4-2605FD4B512E}"/>
              </a:ext>
            </a:extLst>
          </p:cNvPr>
          <p:cNvSpPr/>
          <p:nvPr/>
        </p:nvSpPr>
        <p:spPr>
          <a:xfrm flipH="1">
            <a:off x="4162457" y="4960697"/>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r" defTabSz="914400" rtl="1" eaLnBrk="1" fontAlgn="base" latinLnBrk="0" hangingPunct="1">
              <a:lnSpc>
                <a:spcPct val="100000"/>
              </a:lnSpc>
              <a:spcBef>
                <a:spcPts val="0"/>
              </a:spcBef>
              <a:spcAft>
                <a:spcPts val="0"/>
              </a:spcAft>
              <a:buClrTx/>
              <a:buSzTx/>
              <a:buFontTx/>
              <a:buNone/>
              <a:tabLst/>
              <a:defRPr/>
            </a:pPr>
            <a:r>
              <a:rPr kumimoji="0" lang="ar-001" sz="1000" b="0" i="0" u="none" strike="noStrike" cap="none" normalizeH="0" baseline="0" noProof="0" dirty="0">
                <a:ln>
                  <a:noFill/>
                </a:ln>
                <a:solidFill>
                  <a:srgbClr val="0C0F22"/>
                </a:solidFill>
                <a:effectLst/>
                <a:uLnTx/>
                <a:uFillTx/>
                <a:latin typeface="Arial" panose="020B0604020202020204" pitchFamily="34" charset="0"/>
                <a:ea typeface="+mn-ea"/>
                <a:cs typeface="+mn-cs"/>
              </a:rPr>
              <a:t>توافر التواصل عبر الهاتف؛</a:t>
            </a:r>
          </a:p>
          <a:p>
            <a:pPr marL="0" marR="0" lvl="0" indent="0" algn="r" defTabSz="914400" rtl="1" eaLnBrk="1" fontAlgn="base" latinLnBrk="0" hangingPunct="1">
              <a:lnSpc>
                <a:spcPct val="100000"/>
              </a:lnSpc>
              <a:spcBef>
                <a:spcPts val="0"/>
              </a:spcBef>
              <a:spcAft>
                <a:spcPts val="0"/>
              </a:spcAft>
              <a:buClrTx/>
              <a:buSzTx/>
              <a:buFontTx/>
              <a:buNone/>
              <a:tabLst/>
              <a:defRPr/>
            </a:pPr>
            <a:r>
              <a:rPr kumimoji="0" lang="ar-001" sz="1000" b="0" i="0" u="none" strike="noStrike" cap="none" normalizeH="0" baseline="0" noProof="0" dirty="0">
                <a:ln>
                  <a:noFill/>
                </a:ln>
                <a:solidFill>
                  <a:srgbClr val="0C0F22"/>
                </a:solidFill>
                <a:effectLst/>
                <a:uLnTx/>
                <a:uFillTx/>
                <a:latin typeface="Arial" panose="020B0604020202020204" pitchFamily="34" charset="0"/>
                <a:ea typeface="+mn-ea"/>
                <a:cs typeface="+mn-cs"/>
              </a:rPr>
              <a:t>التواصل الجيد بين موظفي المستشفى الأولي</a:t>
            </a:r>
          </a:p>
        </p:txBody>
      </p:sp>
      <p:sp>
        <p:nvSpPr>
          <p:cNvPr id="104" name="Rounded Rectangle 62">
            <a:extLst>
              <a:ext uri="{FF2B5EF4-FFF2-40B4-BE49-F238E27FC236}">
                <a16:creationId xmlns:a16="http://schemas.microsoft.com/office/drawing/2014/main" id="{B1FEB18D-E7BB-8F00-07DA-B3604BC4D987}"/>
              </a:ext>
            </a:extLst>
          </p:cNvPr>
          <p:cNvSpPr/>
          <p:nvPr/>
        </p:nvSpPr>
        <p:spPr>
          <a:xfrm flipH="1">
            <a:off x="7291580" y="4960697"/>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marL="0" marR="0" algn="r" rtl="1">
              <a:lnSpc>
                <a:spcPct val="115000"/>
              </a:lnSpc>
              <a:spcBef>
                <a:spcPts val="0"/>
              </a:spcBef>
              <a:spcAft>
                <a:spcPts val="800"/>
              </a:spcAft>
            </a:pPr>
            <a:r>
              <a:rPr lang="ar-SA" sz="1000" kern="100" dirty="0">
                <a:effectLst/>
                <a:latin typeface="Aptos" panose="020B0004020202020204" pitchFamily="34" charset="0"/>
                <a:ea typeface="DengXian" panose="02010600030101010101" pitchFamily="2" charset="-122"/>
                <a:cs typeface="Arial" panose="020B0604020202020204" pitchFamily="34" charset="0"/>
              </a:rPr>
              <a:t>كادر عمل مُتحفز في المستشفى الأولي؛</a:t>
            </a:r>
            <a:endParaRPr lang="en-IN" sz="1000" kern="100" dirty="0">
              <a:effectLst/>
              <a:latin typeface="Aptos" panose="020B0004020202020204" pitchFamily="34" charset="0"/>
              <a:ea typeface="DengXian" panose="02010600030101010101" pitchFamily="2" charset="-122"/>
              <a:cs typeface="Arial" panose="020B0604020202020204" pitchFamily="34" charset="0"/>
            </a:endParaRPr>
          </a:p>
          <a:p>
            <a:r>
              <a:rPr lang="en-IN" sz="1000" dirty="0">
                <a:effectLst/>
                <a:latin typeface="Aptos" panose="020B0004020202020204" pitchFamily="34" charset="0"/>
                <a:ea typeface="DengXian" panose="02010600030101010101" pitchFamily="2" charset="-122"/>
                <a:cs typeface="Arial" panose="020B0604020202020204" pitchFamily="34" charset="0"/>
              </a:rPr>
              <a:t> </a:t>
            </a:r>
            <a:r>
              <a:rPr lang="ar-SA" sz="1000" dirty="0">
                <a:effectLst/>
                <a:latin typeface="Aptos" panose="020B0004020202020204" pitchFamily="34" charset="0"/>
                <a:ea typeface="DengXian" panose="02010600030101010101" pitchFamily="2" charset="-122"/>
                <a:cs typeface="Arial" panose="020B0604020202020204" pitchFamily="34" charset="0"/>
              </a:rPr>
              <a:t>دعم منظمة الصحة العالمية</a:t>
            </a:r>
            <a:r>
              <a:rPr lang="en-IN" sz="1000" dirty="0">
                <a:effectLst/>
                <a:latin typeface="Aptos" panose="020B0004020202020204" pitchFamily="34" charset="0"/>
                <a:ea typeface="DengXian" panose="02010600030101010101" pitchFamily="2" charset="-122"/>
                <a:cs typeface="Arial" panose="020B0604020202020204" pitchFamily="34" charset="0"/>
              </a:rPr>
              <a:t> (</a:t>
            </a:r>
            <a:r>
              <a:rPr lang="en-US" sz="1000" dirty="0">
                <a:effectLst/>
                <a:latin typeface="Aptos" panose="020B0004020202020204" pitchFamily="34" charset="0"/>
                <a:ea typeface="DengXian" panose="02010600030101010101" pitchFamily="2" charset="-122"/>
                <a:cs typeface="Arial" panose="020B0604020202020204" pitchFamily="34" charset="0"/>
              </a:rPr>
              <a:t>WHO</a:t>
            </a:r>
            <a:r>
              <a:rPr lang="en-IN" sz="1000" dirty="0">
                <a:effectLst/>
                <a:latin typeface="Aptos" panose="020B0004020202020204" pitchFamily="34" charset="0"/>
                <a:ea typeface="DengXian" panose="02010600030101010101" pitchFamily="2" charset="-122"/>
                <a:cs typeface="Arial" panose="020B0604020202020204" pitchFamily="34" charset="0"/>
              </a:rPr>
              <a:t>) </a:t>
            </a:r>
            <a:r>
              <a:rPr lang="ar-SA" sz="1000" dirty="0">
                <a:effectLst/>
                <a:latin typeface="Aptos" panose="020B0004020202020204" pitchFamily="34" charset="0"/>
                <a:ea typeface="DengXian" panose="02010600030101010101" pitchFamily="2" charset="-122"/>
                <a:cs typeface="Arial" panose="020B0604020202020204" pitchFamily="34" charset="0"/>
              </a:rPr>
              <a:t>والمعهد الإثيوبي للصحة العامة</a:t>
            </a:r>
            <a:r>
              <a:rPr lang="en-IN" sz="1000" dirty="0">
                <a:effectLst/>
                <a:latin typeface="Aptos" panose="020B0004020202020204" pitchFamily="34" charset="0"/>
                <a:ea typeface="DengXian" panose="02010600030101010101" pitchFamily="2" charset="-122"/>
                <a:cs typeface="Arial" panose="020B0604020202020204" pitchFamily="34" charset="0"/>
              </a:rPr>
              <a:t> (</a:t>
            </a:r>
            <a:r>
              <a:rPr lang="en-US" sz="1000" dirty="0">
                <a:effectLst/>
                <a:latin typeface="Aptos" panose="020B0004020202020204" pitchFamily="34" charset="0"/>
                <a:ea typeface="DengXian" panose="02010600030101010101" pitchFamily="2" charset="-122"/>
                <a:cs typeface="Arial" panose="020B0604020202020204" pitchFamily="34" charset="0"/>
              </a:rPr>
              <a:t>EPHI</a:t>
            </a:r>
            <a:r>
              <a:rPr lang="en-IN" sz="1000" dirty="0">
                <a:effectLst/>
                <a:latin typeface="Aptos" panose="020B0004020202020204" pitchFamily="34" charset="0"/>
                <a:ea typeface="DengXian" panose="02010600030101010101" pitchFamily="2" charset="-122"/>
                <a:cs typeface="Arial" panose="020B0604020202020204" pitchFamily="34" charset="0"/>
              </a:rPr>
              <a:t>) </a:t>
            </a:r>
            <a:r>
              <a:rPr lang="ar-SA" sz="1000" dirty="0">
                <a:effectLst/>
                <a:latin typeface="Aptos" panose="020B0004020202020204" pitchFamily="34" charset="0"/>
                <a:ea typeface="DengXian" panose="02010600030101010101" pitchFamily="2" charset="-122"/>
                <a:cs typeface="Arial" panose="020B0604020202020204" pitchFamily="34" charset="0"/>
              </a:rPr>
              <a:t>للتأكيد المخبري</a:t>
            </a:r>
            <a:endParaRPr kumimoji="0" lang="ar-001" sz="1000" i="0" u="none" strike="noStrike" cap="none" normalizeH="0" baseline="0" noProof="0" dirty="0">
              <a:ln>
                <a:noFill/>
              </a:ln>
              <a:solidFill>
                <a:srgbClr val="0C0F22"/>
              </a:solidFill>
              <a:effectLst/>
              <a:uLnTx/>
              <a:uFillTx/>
              <a:latin typeface="Arial" panose="020B0604020202020204" pitchFamily="34" charset="0"/>
              <a:ea typeface="+mn-ea"/>
              <a:cs typeface="+mn-cs"/>
            </a:endParaRPr>
          </a:p>
        </p:txBody>
      </p:sp>
      <p:sp>
        <p:nvSpPr>
          <p:cNvPr id="11" name="Oval 10">
            <a:extLst>
              <a:ext uri="{FF2B5EF4-FFF2-40B4-BE49-F238E27FC236}">
                <a16:creationId xmlns:a16="http://schemas.microsoft.com/office/drawing/2014/main" id="{331CECC1-2C37-F2EE-B66A-40BBAB005F43}"/>
              </a:ext>
            </a:extLst>
          </p:cNvPr>
          <p:cNvSpPr/>
          <p:nvPr/>
        </p:nvSpPr>
        <p:spPr>
          <a:xfrm flipH="1">
            <a:off x="9724164" y="1527235"/>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flipH="1">
            <a:off x="9909555" y="1689596"/>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flipH="1">
            <a:off x="9818825" y="310829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flipH="1">
            <a:off x="9818825" y="3924372"/>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flipH="1">
            <a:off x="6947805" y="310829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flipH="1">
            <a:off x="6947805" y="3924372"/>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flipH="1">
            <a:off x="3801482" y="310829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flipH="1">
            <a:off x="3801482" y="3924372"/>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807156" y="4932312"/>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936137" y="4932312"/>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819312" y="4932312"/>
            <a:ext cx="212232" cy="212232"/>
          </a:xfrm>
          <a:prstGeom prst="rect">
            <a:avLst/>
          </a:prstGeom>
        </p:spPr>
      </p:pic>
      <p:sp>
        <p:nvSpPr>
          <p:cNvPr id="2" name="Title 2">
            <a:extLst>
              <a:ext uri="{FF2B5EF4-FFF2-40B4-BE49-F238E27FC236}">
                <a16:creationId xmlns:a16="http://schemas.microsoft.com/office/drawing/2014/main" id="{063128E9-8C30-7BBD-72C6-33965D63B77A}"/>
              </a:ext>
            </a:extLst>
          </p:cNvPr>
          <p:cNvSpPr>
            <a:spLocks noGrp="1"/>
          </p:cNvSpPr>
          <p:nvPr>
            <p:ph type="title"/>
          </p:nvPr>
        </p:nvSpPr>
        <p:spPr>
          <a:xfrm>
            <a:off x="208814" y="202023"/>
            <a:ext cx="11602186" cy="1087808"/>
          </a:xfrm>
        </p:spPr>
        <p:txBody>
          <a:bodyPr>
            <a:normAutofit/>
          </a:bodyPr>
          <a:lstStyle/>
          <a:p>
            <a:pPr marL="0" marR="0">
              <a:lnSpc>
                <a:spcPct val="115000"/>
              </a:lnSpc>
              <a:spcBef>
                <a:spcPts val="0"/>
              </a:spcBef>
              <a:spcAft>
                <a:spcPts val="800"/>
              </a:spcAft>
            </a:pPr>
            <a:r>
              <a:rPr lang="ar-SA" b="1" dirty="0">
                <a:effectLst/>
                <a:latin typeface="Aptos" panose="020B0004020202020204" pitchFamily="34" charset="0"/>
                <a:ea typeface="DengXian" panose="02010600030101010101" pitchFamily="2" charset="-122"/>
                <a:cs typeface="Arial" panose="020B0604020202020204" pitchFamily="34" charset="0"/>
              </a:rPr>
              <a:t>داء النوم الأفريقي البشري</a:t>
            </a:r>
            <a:r>
              <a:rPr lang="en-US" b="1" dirty="0">
                <a:effectLst/>
                <a:latin typeface="Aptos" panose="020B0004020202020204" pitchFamily="34" charset="0"/>
                <a:ea typeface="DengXian" panose="02010600030101010101" pitchFamily="2" charset="-122"/>
                <a:cs typeface="Arial" panose="020B0604020202020204" pitchFamily="34" charset="0"/>
              </a:rPr>
              <a:t> </a:t>
            </a:r>
            <a:r>
              <a:rPr lang="en-IN" b="1" dirty="0">
                <a:effectLst/>
                <a:latin typeface="Aptos" panose="020B0004020202020204" pitchFamily="34" charset="0"/>
                <a:ea typeface="DengXian" panose="02010600030101010101" pitchFamily="2" charset="-122"/>
                <a:cs typeface="Arial" panose="020B0604020202020204" pitchFamily="34" charset="0"/>
              </a:rPr>
              <a:t>(</a:t>
            </a:r>
            <a:r>
              <a:rPr lang="en-US" b="1" dirty="0">
                <a:effectLst/>
                <a:latin typeface="Aptos" panose="020B0004020202020204" pitchFamily="34" charset="0"/>
                <a:ea typeface="DengXian" panose="02010600030101010101" pitchFamily="2" charset="-122"/>
                <a:cs typeface="Arial" panose="020B0604020202020204" pitchFamily="34" charset="0"/>
              </a:rPr>
              <a:t>HAT</a:t>
            </a:r>
            <a:r>
              <a:rPr lang="en-IN" b="1" dirty="0">
                <a:effectLst/>
                <a:latin typeface="Aptos" panose="020B0004020202020204" pitchFamily="34" charset="0"/>
                <a:ea typeface="DengXian" panose="02010600030101010101" pitchFamily="2" charset="-122"/>
                <a:cs typeface="Arial" panose="020B0604020202020204" pitchFamily="34" charset="0"/>
              </a:rPr>
              <a:t>) | </a:t>
            </a:r>
            <a:r>
              <a:rPr lang="ar-SA" b="1" dirty="0">
                <a:effectLst/>
                <a:latin typeface="Aptos" panose="020B0004020202020204" pitchFamily="34" charset="0"/>
                <a:ea typeface="DengXian" panose="02010600030101010101" pitchFamily="2" charset="-122"/>
                <a:cs typeface="Arial" panose="020B0604020202020204" pitchFamily="34" charset="0"/>
              </a:rPr>
              <a:t>إثيوبيا</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12241398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638175" y="2074167"/>
            <a:ext cx="6496051" cy="2911331"/>
          </a:xfrm>
        </p:spPr>
        <p:txBody>
          <a:bodyPr vert="horz" lIns="91440" tIns="45720" rIns="91440" bIns="45720" rtlCol="0" anchor="t">
            <a:noAutofit/>
          </a:bodyPr>
          <a:lstStyle/>
          <a:p>
            <a:pPr marL="0" marR="0" algn="r" rtl="1">
              <a:lnSpc>
                <a:spcPct val="115000"/>
              </a:lnSpc>
              <a:spcBef>
                <a:spcPts val="0"/>
              </a:spcBef>
              <a:spcAft>
                <a:spcPts val="800"/>
              </a:spcAft>
            </a:pPr>
            <a:r>
              <a:rPr lang="ar-SA" sz="3500" b="1" kern="100" dirty="0">
                <a:effectLst/>
                <a:latin typeface="Aptos" panose="020B0004020202020204" pitchFamily="34" charset="0"/>
                <a:ea typeface="DengXian" panose="02010600030101010101" pitchFamily="2" charset="-122"/>
                <a:cs typeface="Arial" panose="020B0604020202020204" pitchFamily="34" charset="0"/>
              </a:rPr>
              <a:t>إذا كنتَ تطبق غاية 7-1-7 في إثيوبيا، فمن ترغب في أن يكون جزءًا من مجموعة أصحاب المصلحة لهذا التفشي؟</a:t>
            </a:r>
            <a:endParaRPr lang="en-IN" sz="3500" kern="100" dirty="0">
              <a:effectLst/>
              <a:latin typeface="Aptos" panose="020B0004020202020204" pitchFamily="34" charset="0"/>
              <a:ea typeface="DengXian" panose="02010600030101010101" pitchFamily="2" charset="-122"/>
              <a:cs typeface="Arial" panose="020B0604020202020204" pitchFamily="34" charset="0"/>
            </a:endParaRPr>
          </a:p>
          <a:p>
            <a:pPr marL="0" marR="0" algn="r" rtl="1">
              <a:lnSpc>
                <a:spcPct val="115000"/>
              </a:lnSpc>
              <a:spcBef>
                <a:spcPts val="0"/>
              </a:spcBef>
              <a:spcAft>
                <a:spcPts val="800"/>
              </a:spcAft>
            </a:pPr>
            <a:r>
              <a:rPr lang="en-IN" sz="3500" kern="100" dirty="0">
                <a:effectLst/>
                <a:latin typeface="Aptos" panose="020B0004020202020204" pitchFamily="34" charset="0"/>
                <a:ea typeface="DengXian" panose="02010600030101010101" pitchFamily="2" charset="-122"/>
                <a:cs typeface="Arial" panose="020B0604020202020204" pitchFamily="34" charset="0"/>
              </a:rPr>
              <a:t> </a:t>
            </a:r>
          </a:p>
        </p:txBody>
      </p:sp>
      <p:pic>
        <p:nvPicPr>
          <p:cNvPr id="8" name="Graphic 9">
            <a:extLst>
              <a:ext uri="{FF2B5EF4-FFF2-40B4-BE49-F238E27FC236}">
                <a16:creationId xmlns:a16="http://schemas.microsoft.com/office/drawing/2014/main" id="{265E2420-6D86-BC4C-2586-A939EC951E8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03604" y="2232208"/>
            <a:ext cx="928659" cy="917898"/>
          </a:xfrm>
          <a:prstGeom prst="rect">
            <a:avLst/>
          </a:prstGeom>
        </p:spPr>
      </p:pic>
      <p:sp>
        <p:nvSpPr>
          <p:cNvPr id="10" name="Title 1">
            <a:extLst>
              <a:ext uri="{FF2B5EF4-FFF2-40B4-BE49-F238E27FC236}">
                <a16:creationId xmlns:a16="http://schemas.microsoft.com/office/drawing/2014/main" id="{6E069EC9-3CD4-4EBF-77C5-4B6184E5EEDA}"/>
              </a:ext>
            </a:extLst>
          </p:cNvPr>
          <p:cNvSpPr txBox="1">
            <a:spLocks/>
          </p:cNvSpPr>
          <p:nvPr/>
        </p:nvSpPr>
        <p:spPr>
          <a:xfrm>
            <a:off x="8334392" y="1548808"/>
            <a:ext cx="3467083" cy="2282808"/>
          </a:xfrm>
          <a:prstGeom prst="rect">
            <a:avLst/>
          </a:prstGeom>
        </p:spPr>
        <p:txBody>
          <a:bodyPr vert="horz" lIns="91440" tIns="45720" rIns="91440" bIns="45720" rtlCol="0" anchor="b">
            <a:noAutofit/>
          </a:bodyPr>
          <a:lstStyle>
            <a:defPPr>
              <a:defRPr lang="en-US"/>
            </a:defPPr>
            <a:lvl1pPr marL="0"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001">
                <a:latin typeface="Arial"/>
                <a:cs typeface="Arial"/>
              </a:rPr>
              <a:t>مناقشة</a:t>
            </a:r>
          </a:p>
        </p:txBody>
      </p:sp>
    </p:spTree>
    <p:extLst>
      <p:ext uri="{BB962C8B-B14F-4D97-AF65-F5344CB8AC3E}">
        <p14:creationId xmlns:p14="http://schemas.microsoft.com/office/powerpoint/2010/main" val="32672364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6DE8A-FBE3-5ABA-F0F8-16F4CB33BD33}"/>
            </a:ext>
          </a:extLst>
        </p:cNvPr>
        <p:cNvGrpSpPr/>
        <p:nvPr/>
      </p:nvGrpSpPr>
      <p:grpSpPr>
        <a:xfrm>
          <a:off x="0" y="0"/>
          <a:ext cx="0" cy="0"/>
          <a:chOff x="0" y="0"/>
          <a:chExt cx="0" cy="0"/>
        </a:xfrm>
      </p:grpSpPr>
      <p:sp>
        <p:nvSpPr>
          <p:cNvPr id="20" name="Rounded Rectangle 19">
            <a:extLst>
              <a:ext uri="{FF2B5EF4-FFF2-40B4-BE49-F238E27FC236}">
                <a16:creationId xmlns:a16="http://schemas.microsoft.com/office/drawing/2014/main" id="{81F0C4E0-DE11-7E8A-7AD9-33B13B89CF74}"/>
              </a:ext>
            </a:extLst>
          </p:cNvPr>
          <p:cNvSpPr/>
          <p:nvPr/>
        </p:nvSpPr>
        <p:spPr>
          <a:xfrm>
            <a:off x="829256" y="3869634"/>
            <a:ext cx="6696573" cy="279620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ext Placeholder 4">
            <a:extLst>
              <a:ext uri="{FF2B5EF4-FFF2-40B4-BE49-F238E27FC236}">
                <a16:creationId xmlns:a16="http://schemas.microsoft.com/office/drawing/2014/main" id="{80760D79-B4DB-9B8B-AD9D-926BE11BB98F}"/>
              </a:ext>
            </a:extLst>
          </p:cNvPr>
          <p:cNvSpPr>
            <a:spLocks noGrp="1"/>
          </p:cNvSpPr>
          <p:nvPr>
            <p:ph type="body" sz="half" idx="10"/>
          </p:nvPr>
        </p:nvSpPr>
        <p:spPr>
          <a:xfrm>
            <a:off x="654476" y="594724"/>
            <a:ext cx="6877077" cy="400639"/>
          </a:xfrm>
        </p:spPr>
        <p:txBody>
          <a:bodyPr/>
          <a:lstStyle/>
          <a:p>
            <a:pPr marL="0" marR="0" algn="r" rtl="1">
              <a:lnSpc>
                <a:spcPct val="100000"/>
              </a:lnSpc>
              <a:spcBef>
                <a:spcPts val="0"/>
              </a:spcBef>
              <a:spcAft>
                <a:spcPts val="800"/>
              </a:spcAft>
            </a:pPr>
            <a:r>
              <a:rPr lang="ar-SA" sz="2200" b="1" kern="100" dirty="0">
                <a:effectLst/>
                <a:latin typeface="Aptos" panose="020B0004020202020204" pitchFamily="34" charset="0"/>
                <a:ea typeface="DengXian" panose="02010600030101010101" pitchFamily="2" charset="-122"/>
                <a:cs typeface="Arial" panose="020B0604020202020204" pitchFamily="34" charset="0"/>
              </a:rPr>
              <a:t>قائمة أصحاب المصلحة لمكافحة تفشي داء النوم الأفريقي</a:t>
            </a:r>
            <a:r>
              <a:rPr lang="en-IN" sz="2200" b="1" kern="100" dirty="0">
                <a:effectLst/>
                <a:latin typeface="Aptos" panose="020B0004020202020204" pitchFamily="34" charset="0"/>
                <a:ea typeface="DengXian" panose="02010600030101010101" pitchFamily="2" charset="-122"/>
                <a:cs typeface="Arial" panose="020B0604020202020204" pitchFamily="34" charset="0"/>
              </a:rPr>
              <a:t> (</a:t>
            </a:r>
            <a:r>
              <a:rPr lang="en-US" sz="2200" b="1" kern="100" dirty="0">
                <a:effectLst/>
                <a:latin typeface="Aptos" panose="020B0004020202020204" pitchFamily="34" charset="0"/>
                <a:ea typeface="DengXian" panose="02010600030101010101" pitchFamily="2" charset="-122"/>
                <a:cs typeface="Arial" panose="020B0604020202020204" pitchFamily="34" charset="0"/>
              </a:rPr>
              <a:t>HAT</a:t>
            </a:r>
            <a:r>
              <a:rPr lang="en-IN" sz="2200" b="1" kern="100" dirty="0">
                <a:effectLst/>
                <a:latin typeface="Aptos" panose="020B0004020202020204" pitchFamily="34" charset="0"/>
                <a:ea typeface="DengXian" panose="02010600030101010101" pitchFamily="2" charset="-122"/>
                <a:cs typeface="Arial" panose="020B0604020202020204" pitchFamily="34" charset="0"/>
              </a:rPr>
              <a:t>) </a:t>
            </a:r>
            <a:r>
              <a:rPr lang="ar-SA" sz="2200" b="1" kern="100" dirty="0">
                <a:effectLst/>
                <a:latin typeface="Aptos" panose="020B0004020202020204" pitchFamily="34" charset="0"/>
                <a:ea typeface="DengXian" panose="02010600030101010101" pitchFamily="2" charset="-122"/>
                <a:cs typeface="Arial" panose="020B0604020202020204" pitchFamily="34" charset="0"/>
              </a:rPr>
              <a:t>باتباع نهج </a:t>
            </a:r>
            <a:r>
              <a:rPr lang="en-US" sz="2200" b="1" kern="100" dirty="0">
                <a:effectLst/>
                <a:latin typeface="Aptos" panose="020B0004020202020204" pitchFamily="34" charset="0"/>
                <a:ea typeface="DengXian" panose="02010600030101010101" pitchFamily="2" charset="-122"/>
                <a:cs typeface="Arial" panose="020B0604020202020204" pitchFamily="34" charset="0"/>
              </a:rPr>
              <a:t> One Health</a:t>
            </a:r>
            <a:r>
              <a:rPr lang="ar-SA" sz="2200" b="1" kern="100" dirty="0">
                <a:effectLst/>
                <a:latin typeface="Aptos" panose="020B0004020202020204" pitchFamily="34" charset="0"/>
                <a:ea typeface="DengXian" panose="02010600030101010101" pitchFamily="2" charset="-122"/>
                <a:cs typeface="Arial" panose="020B0604020202020204" pitchFamily="34" charset="0"/>
              </a:rPr>
              <a:t>في إثيوبيا</a:t>
            </a:r>
            <a:endParaRPr lang="en-IN" sz="2200" kern="100" dirty="0">
              <a:effectLst/>
              <a:latin typeface="Aptos" panose="020B0004020202020204" pitchFamily="34" charset="0"/>
              <a:ea typeface="DengXian" panose="02010600030101010101" pitchFamily="2" charset="-122"/>
              <a:cs typeface="Arial" panose="020B0604020202020204" pitchFamily="34" charset="0"/>
            </a:endParaRPr>
          </a:p>
          <a:p>
            <a:pPr marL="0" marR="0" algn="r" rtl="1">
              <a:lnSpc>
                <a:spcPct val="115000"/>
              </a:lnSpc>
              <a:spcBef>
                <a:spcPts val="0"/>
              </a:spcBef>
              <a:spcAft>
                <a:spcPts val="800"/>
              </a:spcAft>
            </a:pPr>
            <a:r>
              <a:rPr lang="en-IN" sz="2200" kern="100" dirty="0">
                <a:effectLst/>
                <a:latin typeface="Aptos" panose="020B0004020202020204" pitchFamily="34" charset="0"/>
                <a:ea typeface="DengXian" panose="02010600030101010101" pitchFamily="2" charset="-122"/>
                <a:cs typeface="Arial" panose="020B0604020202020204" pitchFamily="34" charset="0"/>
              </a:rPr>
              <a:t> </a:t>
            </a:r>
          </a:p>
        </p:txBody>
      </p:sp>
      <p:graphicFrame>
        <p:nvGraphicFramePr>
          <p:cNvPr id="11" name="Table 13">
            <a:extLst>
              <a:ext uri="{FF2B5EF4-FFF2-40B4-BE49-F238E27FC236}">
                <a16:creationId xmlns:a16="http://schemas.microsoft.com/office/drawing/2014/main" id="{448A7DC0-2E36-64AC-E90C-FD9E6B22ADF6}"/>
              </a:ext>
            </a:extLst>
          </p:cNvPr>
          <p:cNvGraphicFramePr>
            <a:graphicFrameLocks noGrp="1"/>
          </p:cNvGraphicFramePr>
          <p:nvPr>
            <p:extLst>
              <p:ext uri="{D42A27DB-BD31-4B8C-83A1-F6EECF244321}">
                <p14:modId xmlns:p14="http://schemas.microsoft.com/office/powerpoint/2010/main" val="1541466978"/>
              </p:ext>
            </p:extLst>
          </p:nvPr>
        </p:nvGraphicFramePr>
        <p:xfrm>
          <a:off x="3915754" y="1445070"/>
          <a:ext cx="3605684" cy="2194344"/>
        </p:xfrm>
        <a:graphic>
          <a:graphicData uri="http://schemas.openxmlformats.org/drawingml/2006/table">
            <a:tbl>
              <a:tblPr rtl="1" firstRow="1" bandRow="1">
                <a:tableStyleId>{5C22544A-7EE6-4342-B048-85BDC9FD1C3A}</a:tableStyleId>
              </a:tblPr>
              <a:tblGrid>
                <a:gridCol w="3605684">
                  <a:extLst>
                    <a:ext uri="{9D8B030D-6E8A-4147-A177-3AD203B41FA5}">
                      <a16:colId xmlns:a16="http://schemas.microsoft.com/office/drawing/2014/main" val="86719991"/>
                    </a:ext>
                  </a:extLst>
                </a:gridCol>
              </a:tblGrid>
              <a:tr h="365718">
                <a:tc>
                  <a:txBody>
                    <a:bodyPr/>
                    <a:lstStyle/>
                    <a:p>
                      <a:r>
                        <a:rPr lang="ar-001">
                          <a:latin typeface="Arial"/>
                        </a:rPr>
                        <a:t>في القطاعات المختلفة</a:t>
                      </a:r>
                    </a:p>
                  </a:txBody>
                  <a:tcPr/>
                </a:tc>
                <a:extLst>
                  <a:ext uri="{0D108BD9-81ED-4DB2-BD59-A6C34878D82A}">
                    <a16:rowId xmlns:a16="http://schemas.microsoft.com/office/drawing/2014/main" val="1331269829"/>
                  </a:ext>
                </a:extLst>
              </a:tr>
              <a:tr h="1828584">
                <a:tc>
                  <a:txBody>
                    <a:bodyPr/>
                    <a:lstStyle/>
                    <a:p>
                      <a:pPr marL="285750" indent="-285750">
                        <a:buFont typeface="Arial" panose="020B0604020202020204" pitchFamily="34" charset="0"/>
                        <a:buChar char="•"/>
                      </a:pPr>
                      <a:r>
                        <a:rPr lang="ar-001" sz="1800" dirty="0">
                          <a:latin typeface="Arial"/>
                        </a:rPr>
                        <a:t>وكالات الصحة العامة</a:t>
                      </a:r>
                    </a:p>
                    <a:p>
                      <a:pPr marL="285750" indent="-285750">
                        <a:buFont typeface="Arial" panose="020B0604020202020204" pitchFamily="34" charset="0"/>
                        <a:buChar char="•"/>
                      </a:pPr>
                      <a:r>
                        <a:rPr lang="ar-001" sz="1800" dirty="0">
                          <a:latin typeface="Arial"/>
                        </a:rPr>
                        <a:t>الوكالات الزراعية</a:t>
                      </a:r>
                    </a:p>
                    <a:p>
                      <a:pPr marL="285750" indent="-285750">
                        <a:buFont typeface="Arial" panose="020B0604020202020204" pitchFamily="34" charset="0"/>
                        <a:buChar char="•"/>
                      </a:pPr>
                      <a:r>
                        <a:rPr lang="ar-001" sz="1800" dirty="0">
                          <a:latin typeface="Arial"/>
                        </a:rPr>
                        <a:t>الوكالات البيئية</a:t>
                      </a:r>
                    </a:p>
                    <a:p>
                      <a:pPr marL="285750" indent="-285750">
                        <a:buFont typeface="Arial" panose="020B0604020202020204" pitchFamily="34" charset="0"/>
                        <a:buChar char="•"/>
                      </a:pPr>
                      <a:r>
                        <a:rPr lang="en-US" sz="1800" dirty="0">
                          <a:latin typeface="Arial"/>
                        </a:rPr>
                        <a:t>One Health</a:t>
                      </a:r>
                    </a:p>
                    <a:p>
                      <a:pPr marL="285750" indent="-285750">
                        <a:buFont typeface="Arial" panose="020B0604020202020204" pitchFamily="34" charset="0"/>
                        <a:buChar char="•"/>
                      </a:pPr>
                      <a:r>
                        <a:rPr lang="ar-001" sz="1800" dirty="0">
                          <a:latin typeface="Arial"/>
                        </a:rPr>
                        <a:t>المختبرات</a:t>
                      </a:r>
                    </a:p>
                    <a:p>
                      <a:pPr marL="285750" indent="-285750">
                        <a:buFont typeface="Arial" panose="020B0604020202020204" pitchFamily="34" charset="0"/>
                        <a:buChar char="•"/>
                      </a:pPr>
                      <a:r>
                        <a:rPr lang="ar-001" sz="1800" dirty="0">
                          <a:latin typeface="Arial"/>
                        </a:rPr>
                        <a:t>المؤسسات الأكاديمية</a:t>
                      </a:r>
                    </a:p>
                  </a:txBody>
                  <a:tcPr/>
                </a:tc>
                <a:extLst>
                  <a:ext uri="{0D108BD9-81ED-4DB2-BD59-A6C34878D82A}">
                    <a16:rowId xmlns:a16="http://schemas.microsoft.com/office/drawing/2014/main" val="1752448874"/>
                  </a:ext>
                </a:extLst>
              </a:tr>
            </a:tbl>
          </a:graphicData>
        </a:graphic>
      </p:graphicFrame>
      <p:sp>
        <p:nvSpPr>
          <p:cNvPr id="14" name="Content Placeholder 2">
            <a:extLst>
              <a:ext uri="{FF2B5EF4-FFF2-40B4-BE49-F238E27FC236}">
                <a16:creationId xmlns:a16="http://schemas.microsoft.com/office/drawing/2014/main" id="{77DD7E6F-7312-F178-9459-87447D7A5F6C}"/>
              </a:ext>
            </a:extLst>
          </p:cNvPr>
          <p:cNvSpPr>
            <a:spLocks noGrp="1"/>
          </p:cNvSpPr>
          <p:nvPr>
            <p:ph idx="1"/>
          </p:nvPr>
        </p:nvSpPr>
        <p:spPr>
          <a:xfrm>
            <a:off x="3915754" y="3973875"/>
            <a:ext cx="3459910" cy="2587725"/>
          </a:xfrm>
        </p:spPr>
        <p:txBody>
          <a:bodyPr vert="horz" lIns="91440" tIns="45720" rIns="91440" bIns="45720" rtlCol="0" anchor="t">
            <a:noAutofit/>
          </a:bodyPr>
          <a:lstStyle/>
          <a:p>
            <a:pPr marL="0" indent="0">
              <a:buNone/>
            </a:pPr>
            <a:r>
              <a:rPr lang="ar-001" sz="1900" b="1" dirty="0">
                <a:solidFill>
                  <a:schemeClr val="tx2"/>
                </a:solidFill>
                <a:latin typeface="Arial"/>
                <a:cs typeface="Arial"/>
              </a:rPr>
              <a:t>الأدوار الفردية</a:t>
            </a:r>
          </a:p>
          <a:p>
            <a:r>
              <a:rPr lang="ar-001" sz="1800" dirty="0">
                <a:solidFill>
                  <a:schemeClr val="tx1"/>
                </a:solidFill>
                <a:latin typeface="Arial"/>
                <a:cs typeface="Arial"/>
              </a:rPr>
              <a:t>خبراء الصحة العامة</a:t>
            </a:r>
          </a:p>
          <a:p>
            <a:r>
              <a:rPr lang="ar-SA" sz="1800" dirty="0"/>
              <a:t>علماء الأوبئة / علماء الأوبئة الميدانيون</a:t>
            </a:r>
            <a:endParaRPr lang="ar-001" sz="1800" dirty="0">
              <a:solidFill>
                <a:schemeClr val="tx1"/>
              </a:solidFill>
              <a:latin typeface="Arial"/>
              <a:cs typeface="Arial"/>
            </a:endParaRPr>
          </a:p>
          <a:p>
            <a:r>
              <a:rPr lang="ar-001" sz="1800" dirty="0">
                <a:solidFill>
                  <a:schemeClr val="tx1"/>
                </a:solidFill>
                <a:latin typeface="Arial"/>
                <a:cs typeface="Arial"/>
              </a:rPr>
              <a:t>الأطباء البيطريون</a:t>
            </a:r>
          </a:p>
          <a:p>
            <a:r>
              <a:rPr lang="ar-001" sz="1800" dirty="0">
                <a:solidFill>
                  <a:schemeClr val="tx1"/>
                </a:solidFill>
                <a:latin typeface="Arial"/>
                <a:cs typeface="Arial"/>
              </a:rPr>
              <a:t>فنيو المختبرات الطبية</a:t>
            </a:r>
          </a:p>
          <a:p>
            <a:r>
              <a:rPr lang="ar-001" sz="1800" dirty="0">
                <a:solidFill>
                  <a:schemeClr val="tx1"/>
                </a:solidFill>
                <a:latin typeface="Arial"/>
                <a:cs typeface="Arial"/>
              </a:rPr>
              <a:t>فنيو المختبرات البيطرية</a:t>
            </a:r>
          </a:p>
          <a:p>
            <a:r>
              <a:rPr lang="ar-001" sz="1800" dirty="0">
                <a:solidFill>
                  <a:schemeClr val="tx1"/>
                </a:solidFill>
                <a:latin typeface="Arial"/>
                <a:cs typeface="Arial"/>
              </a:rPr>
              <a:t>عالم أنثروبولوجيا طبية</a:t>
            </a:r>
          </a:p>
          <a:p>
            <a:endParaRPr lang="en-US" sz="1800" dirty="0">
              <a:solidFill>
                <a:schemeClr val="tx1"/>
              </a:solidFill>
              <a:latin typeface="Arial"/>
              <a:cs typeface="Arial"/>
            </a:endParaRPr>
          </a:p>
          <a:p>
            <a:endParaRPr lang="en-US" sz="1800" dirty="0">
              <a:solidFill>
                <a:schemeClr val="tx1"/>
              </a:solidFill>
              <a:cs typeface="Arial"/>
            </a:endParaRPr>
          </a:p>
          <a:p>
            <a:pPr lvl="1">
              <a:buFont typeface="Courier New" panose="020B0604020202020204" pitchFamily="34" charset="0"/>
              <a:buChar char="o"/>
            </a:pPr>
            <a:endParaRPr lang="en-US" sz="1800" dirty="0">
              <a:solidFill>
                <a:schemeClr val="tx1"/>
              </a:solidFill>
              <a:cs typeface="Arial"/>
            </a:endParaRPr>
          </a:p>
          <a:p>
            <a:pPr marL="0" indent="0">
              <a:buNone/>
            </a:pPr>
            <a:endParaRPr lang="en-US" sz="1800" dirty="0">
              <a:solidFill>
                <a:schemeClr val="tx1"/>
              </a:solidFill>
              <a:cs typeface="Arial"/>
            </a:endParaRPr>
          </a:p>
        </p:txBody>
      </p:sp>
      <p:sp>
        <p:nvSpPr>
          <p:cNvPr id="18" name="Content Placeholder 2">
            <a:extLst>
              <a:ext uri="{FF2B5EF4-FFF2-40B4-BE49-F238E27FC236}">
                <a16:creationId xmlns:a16="http://schemas.microsoft.com/office/drawing/2014/main" id="{7FA7448C-4A57-E9E5-6A03-C5D1371A6C5E}"/>
              </a:ext>
            </a:extLst>
          </p:cNvPr>
          <p:cNvSpPr txBox="1">
            <a:spLocks/>
          </p:cNvSpPr>
          <p:nvPr/>
        </p:nvSpPr>
        <p:spPr>
          <a:xfrm>
            <a:off x="893095" y="3949093"/>
            <a:ext cx="3221705" cy="2587725"/>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000" b="1" i="0" u="none" strike="noStrike" cap="none" normalizeH="0" baseline="0" noProof="0" dirty="0">
                <a:ln>
                  <a:noFill/>
                </a:ln>
                <a:solidFill>
                  <a:srgbClr val="618393"/>
                </a:solidFill>
                <a:effectLst/>
                <a:uLnTx/>
                <a:uFillTx/>
                <a:latin typeface="Arial"/>
                <a:ea typeface="+mn-ea"/>
                <a:cs typeface="Arial"/>
              </a:rPr>
              <a:t>  </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84D56"/>
                </a:solidFill>
                <a:effectLst/>
                <a:uLnTx/>
                <a:uFillTx/>
                <a:latin typeface="Arial"/>
                <a:ea typeface="+mn-ea"/>
                <a:cs typeface="Arial"/>
              </a:rPr>
              <a:t>أخصائيون في علم الحشرات البيطري</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84D56"/>
                </a:solidFill>
                <a:effectLst/>
                <a:uLnTx/>
                <a:uFillTx/>
                <a:latin typeface="Arial"/>
                <a:ea typeface="+mn-ea"/>
                <a:cs typeface="Arial"/>
              </a:rPr>
              <a:t>أخصائيون في علم الحشرات الطبية</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84D56"/>
                </a:solidFill>
                <a:effectLst/>
                <a:uLnTx/>
                <a:uFillTx/>
                <a:latin typeface="Arial"/>
                <a:ea typeface="+mn-ea"/>
                <a:cs typeface="Arial"/>
              </a:rPr>
              <a:t>البيئيون</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84D56"/>
                </a:solidFill>
                <a:effectLst/>
                <a:uLnTx/>
                <a:uFillTx/>
                <a:latin typeface="Arial"/>
                <a:ea typeface="+mn-ea"/>
                <a:cs typeface="Arial"/>
              </a:rPr>
              <a:t>خبراء الحياة البرية</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384D56"/>
                </a:solidFill>
                <a:effectLst/>
                <a:uLnTx/>
                <a:uFillTx/>
                <a:latin typeface="Arial"/>
                <a:ea typeface="+mn-ea"/>
                <a:cs typeface="Arial"/>
              </a:rPr>
              <a:t>خبراء التواصل بشأن المخاطر</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384D56"/>
                </a:solidFill>
                <a:effectLst/>
                <a:uLnTx/>
                <a:uFillTx/>
                <a:latin typeface="Arial" panose="020B0604020202020204" pitchFamily="34" charset="0"/>
                <a:ea typeface="+mn-ea"/>
                <a:cs typeface="Arial"/>
              </a:rPr>
              <a:t>…</a:t>
            </a:r>
          </a:p>
          <a:p>
            <a:pPr marL="685800" marR="0" lvl="1" indent="-228600" algn="l" defTabSz="914400" rtl="0" eaLnBrk="1" fontAlgn="auto" latinLnBrk="0" hangingPunct="1">
              <a:lnSpc>
                <a:spcPct val="90000"/>
              </a:lnSpc>
              <a:spcBef>
                <a:spcPts val="500"/>
              </a:spcBef>
              <a:spcAft>
                <a:spcPts val="0"/>
              </a:spcAft>
              <a:buClr>
                <a:srgbClr val="3BB042"/>
              </a:buClr>
              <a:buSzTx/>
              <a:buFont typeface="Courier New" panose="020B0604020202020204" pitchFamily="34" charset="0"/>
              <a:buChar char="o"/>
              <a:tabLst/>
              <a:defRPr/>
            </a:pPr>
            <a:endParaRPr kumimoji="0" lang="en-US" sz="20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a:endParaRPr>
          </a:p>
        </p:txBody>
      </p:sp>
      <p:graphicFrame>
        <p:nvGraphicFramePr>
          <p:cNvPr id="4" name="Table 13">
            <a:extLst>
              <a:ext uri="{FF2B5EF4-FFF2-40B4-BE49-F238E27FC236}">
                <a16:creationId xmlns:a16="http://schemas.microsoft.com/office/drawing/2014/main" id="{99E5C840-3D10-E8C0-8B45-999AB78CC9DC}"/>
              </a:ext>
            </a:extLst>
          </p:cNvPr>
          <p:cNvGraphicFramePr>
            <a:graphicFrameLocks noGrp="1"/>
          </p:cNvGraphicFramePr>
          <p:nvPr>
            <p:extLst>
              <p:ext uri="{D42A27DB-BD31-4B8C-83A1-F6EECF244321}">
                <p14:modId xmlns:p14="http://schemas.microsoft.com/office/powerpoint/2010/main" val="2880653598"/>
              </p:ext>
            </p:extLst>
          </p:nvPr>
        </p:nvGraphicFramePr>
        <p:xfrm>
          <a:off x="828410" y="1440187"/>
          <a:ext cx="3087344" cy="2201530"/>
        </p:xfrm>
        <a:graphic>
          <a:graphicData uri="http://schemas.openxmlformats.org/drawingml/2006/table">
            <a:tbl>
              <a:tblPr rtl="1" firstRow="1" bandRow="1">
                <a:tableStyleId>{5C22544A-7EE6-4342-B048-85BDC9FD1C3A}</a:tableStyleId>
              </a:tblPr>
              <a:tblGrid>
                <a:gridCol w="3087344">
                  <a:extLst>
                    <a:ext uri="{9D8B030D-6E8A-4147-A177-3AD203B41FA5}">
                      <a16:colId xmlns:a16="http://schemas.microsoft.com/office/drawing/2014/main" val="29389001"/>
                    </a:ext>
                  </a:extLst>
                </a:gridCol>
              </a:tblGrid>
              <a:tr h="358790">
                <a:tc>
                  <a:txBody>
                    <a:bodyPr/>
                    <a:lstStyle/>
                    <a:p>
                      <a:r>
                        <a:rPr lang="ar-001">
                          <a:latin typeface="Arial"/>
                        </a:rPr>
                        <a:t>في المستويات المختلفة</a:t>
                      </a:r>
                    </a:p>
                  </a:txBody>
                  <a:tcPr/>
                </a:tc>
                <a:extLst>
                  <a:ext uri="{0D108BD9-81ED-4DB2-BD59-A6C34878D82A}">
                    <a16:rowId xmlns:a16="http://schemas.microsoft.com/office/drawing/2014/main" val="1331269829"/>
                  </a:ext>
                </a:extLst>
              </a:tr>
              <a:tr h="1835770">
                <a:tc>
                  <a:txBody>
                    <a:bodyPr/>
                    <a:lstStyle/>
                    <a:p>
                      <a:pPr marL="285750" indent="-285750">
                        <a:buFont typeface="Arial" panose="020B0604020202020204" pitchFamily="34" charset="0"/>
                        <a:buChar char="•"/>
                      </a:pPr>
                      <a:r>
                        <a:rPr lang="ar-001" sz="1800" dirty="0">
                          <a:latin typeface="Arial"/>
                        </a:rPr>
                        <a:t>المقاطعة</a:t>
                      </a:r>
                    </a:p>
                    <a:p>
                      <a:pPr marL="285750" indent="-285750">
                        <a:buFont typeface="Arial" panose="020B0604020202020204" pitchFamily="34" charset="0"/>
                        <a:buChar char="•"/>
                      </a:pPr>
                      <a:r>
                        <a:rPr lang="ar-001" sz="1800" dirty="0">
                          <a:latin typeface="Arial"/>
                        </a:rPr>
                        <a:t>المنطقة</a:t>
                      </a:r>
                    </a:p>
                    <a:p>
                      <a:pPr marL="285750" indent="-285750">
                        <a:buFont typeface="Arial" panose="020B0604020202020204" pitchFamily="34" charset="0"/>
                        <a:buChar char="•"/>
                      </a:pPr>
                      <a:r>
                        <a:rPr lang="ar-001" sz="1800" dirty="0">
                          <a:latin typeface="Arial"/>
                        </a:rPr>
                        <a:t>الإقليم</a:t>
                      </a:r>
                    </a:p>
                    <a:p>
                      <a:pPr marL="285750" indent="-285750">
                        <a:buFont typeface="Arial" panose="020B0604020202020204" pitchFamily="34" charset="0"/>
                        <a:buChar char="•"/>
                      </a:pPr>
                      <a:r>
                        <a:rPr lang="ar-001" sz="1800" dirty="0">
                          <a:latin typeface="Arial"/>
                        </a:rPr>
                        <a:t>المستوى الوطني</a:t>
                      </a:r>
                    </a:p>
                    <a:p>
                      <a:pPr marL="285750" indent="-285750">
                        <a:buFont typeface="Arial" panose="020B0604020202020204" pitchFamily="34" charset="0"/>
                        <a:buChar char="•"/>
                      </a:pPr>
                      <a:r>
                        <a:rPr lang="ar-001" sz="1800" dirty="0">
                          <a:latin typeface="Arial"/>
                        </a:rPr>
                        <a:t>المستوى الدولي</a:t>
                      </a:r>
                    </a:p>
                  </a:txBody>
                  <a:tcPr/>
                </a:tc>
                <a:extLst>
                  <a:ext uri="{0D108BD9-81ED-4DB2-BD59-A6C34878D82A}">
                    <a16:rowId xmlns:a16="http://schemas.microsoft.com/office/drawing/2014/main" val="1752448874"/>
                  </a:ext>
                </a:extLst>
              </a:tr>
            </a:tbl>
          </a:graphicData>
        </a:graphic>
      </p:graphicFrame>
      <p:sp>
        <p:nvSpPr>
          <p:cNvPr id="6" name="Title 1">
            <a:extLst>
              <a:ext uri="{FF2B5EF4-FFF2-40B4-BE49-F238E27FC236}">
                <a16:creationId xmlns:a16="http://schemas.microsoft.com/office/drawing/2014/main" id="{6B992B1A-D13B-1971-73EA-91A14135DDD7}"/>
              </a:ext>
            </a:extLst>
          </p:cNvPr>
          <p:cNvSpPr>
            <a:spLocks noGrp="1"/>
          </p:cNvSpPr>
          <p:nvPr>
            <p:ph type="title"/>
          </p:nvPr>
        </p:nvSpPr>
        <p:spPr>
          <a:xfrm>
            <a:off x="8116388" y="1763872"/>
            <a:ext cx="3889741" cy="2301393"/>
          </a:xfrm>
        </p:spPr>
        <p:txBody>
          <a:bodyPr/>
          <a:lstStyle/>
          <a:p>
            <a:pPr algn="ctr"/>
            <a:r>
              <a:rPr lang="ar-001">
                <a:latin typeface="Arial"/>
                <a:cs typeface="Arial"/>
              </a:rPr>
              <a:t>تحديد أصحاب المصلحة والنظم القائمة</a:t>
            </a:r>
          </a:p>
        </p:txBody>
      </p:sp>
      <p:pic>
        <p:nvPicPr>
          <p:cNvPr id="10" name="Graphic 9">
            <a:extLst>
              <a:ext uri="{FF2B5EF4-FFF2-40B4-BE49-F238E27FC236}">
                <a16:creationId xmlns:a16="http://schemas.microsoft.com/office/drawing/2014/main" id="{FF4BA1E5-0F13-6FA6-77D5-E4E7F824E1C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91637" y="1880901"/>
            <a:ext cx="915144" cy="917622"/>
          </a:xfrm>
          <a:prstGeom prst="rect">
            <a:avLst/>
          </a:prstGeom>
        </p:spPr>
      </p:pic>
    </p:spTree>
    <p:extLst>
      <p:ext uri="{BB962C8B-B14F-4D97-AF65-F5344CB8AC3E}">
        <p14:creationId xmlns:p14="http://schemas.microsoft.com/office/powerpoint/2010/main" val="3181676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4" grpId="0" uiExpand="1" build="p"/>
      <p:bldP spid="1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453EB-A1D0-3D76-7E57-C873A58FF21D}"/>
            </a:ext>
          </a:extLst>
        </p:cNvPr>
        <p:cNvGrpSpPr/>
        <p:nvPr/>
      </p:nvGrpSpPr>
      <p:grpSpPr>
        <a:xfrm>
          <a:off x="0" y="0"/>
          <a:ext cx="0" cy="0"/>
          <a:chOff x="0" y="0"/>
          <a:chExt cx="0" cy="0"/>
        </a:xfrm>
      </p:grpSpPr>
      <p:sp>
        <p:nvSpPr>
          <p:cNvPr id="9" name="Rounded Rectangle 8">
            <a:extLst>
              <a:ext uri="{FF2B5EF4-FFF2-40B4-BE49-F238E27FC236}">
                <a16:creationId xmlns:a16="http://schemas.microsoft.com/office/drawing/2014/main" id="{63E9548F-C355-D3FE-7E53-6CBB69680546}"/>
              </a:ext>
            </a:extLst>
          </p:cNvPr>
          <p:cNvSpPr/>
          <p:nvPr/>
        </p:nvSpPr>
        <p:spPr>
          <a:xfrm>
            <a:off x="504981" y="1112891"/>
            <a:ext cx="2661401" cy="2091217"/>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5" name="Text Placeholder 4">
            <a:extLst>
              <a:ext uri="{FF2B5EF4-FFF2-40B4-BE49-F238E27FC236}">
                <a16:creationId xmlns:a16="http://schemas.microsoft.com/office/drawing/2014/main" id="{B90B1225-730E-D556-497E-6F7105D3EF41}"/>
              </a:ext>
            </a:extLst>
          </p:cNvPr>
          <p:cNvSpPr>
            <a:spLocks noGrp="1"/>
          </p:cNvSpPr>
          <p:nvPr>
            <p:ph type="body" sz="half" idx="10"/>
          </p:nvPr>
        </p:nvSpPr>
        <p:spPr/>
        <p:txBody>
          <a:bodyPr/>
          <a:lstStyle/>
          <a:p>
            <a:r>
              <a:rPr lang="ar-001" sz="2200" dirty="0"/>
              <a:t>تحديد أصحاب المصلحة / المؤسسات</a:t>
            </a:r>
          </a:p>
          <a:p>
            <a:endParaRPr lang="en-US" dirty="0"/>
          </a:p>
        </p:txBody>
      </p:sp>
      <p:sp>
        <p:nvSpPr>
          <p:cNvPr id="12" name="Text Placeholder 4">
            <a:extLst>
              <a:ext uri="{FF2B5EF4-FFF2-40B4-BE49-F238E27FC236}">
                <a16:creationId xmlns:a16="http://schemas.microsoft.com/office/drawing/2014/main" id="{6396011A-6639-A1F0-1B88-0E21F8609721}"/>
              </a:ext>
            </a:extLst>
          </p:cNvPr>
          <p:cNvSpPr txBox="1">
            <a:spLocks/>
          </p:cNvSpPr>
          <p:nvPr/>
        </p:nvSpPr>
        <p:spPr>
          <a:xfrm>
            <a:off x="839045" y="3539940"/>
            <a:ext cx="6693029" cy="400639"/>
          </a:xfrm>
          <a:prstGeom prst="rect">
            <a:avLst/>
          </a:prstGeom>
        </p:spPr>
        <p:txBody>
          <a:bodyPr vert="horz" lIns="91440" tIns="45720" rIns="91440" bIns="45720" rtlCol="0">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panose="020B0604020202020204" pitchFamily="34" charset="0"/>
                <a:ea typeface="+mn-ea"/>
                <a:cs typeface="+mn-cs"/>
              </a:rPr>
              <a:t>أداة تحديد أصحاب المصلحة</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dirty="0">
              <a:ln>
                <a:noFill/>
              </a:ln>
              <a:solidFill>
                <a:srgbClr val="628393"/>
              </a:solidFill>
              <a:effectLst/>
              <a:uLnTx/>
              <a:uFillTx/>
              <a:latin typeface="Arial" panose="020B0604020202020204" pitchFamily="34" charset="0"/>
              <a:ea typeface="+mn-ea"/>
              <a:cs typeface="+mn-cs"/>
            </a:endParaRPr>
          </a:p>
        </p:txBody>
      </p:sp>
      <p:graphicFrame>
        <p:nvGraphicFramePr>
          <p:cNvPr id="13" name="Table 13">
            <a:extLst>
              <a:ext uri="{FF2B5EF4-FFF2-40B4-BE49-F238E27FC236}">
                <a16:creationId xmlns:a16="http://schemas.microsoft.com/office/drawing/2014/main" id="{1F43902B-EF84-3415-9714-C2D858C02753}"/>
              </a:ext>
            </a:extLst>
          </p:cNvPr>
          <p:cNvGraphicFramePr>
            <a:graphicFrameLocks noGrp="1"/>
          </p:cNvGraphicFramePr>
          <p:nvPr>
            <p:extLst>
              <p:ext uri="{D42A27DB-BD31-4B8C-83A1-F6EECF244321}">
                <p14:modId xmlns:p14="http://schemas.microsoft.com/office/powerpoint/2010/main" val="3744977501"/>
              </p:ext>
            </p:extLst>
          </p:nvPr>
        </p:nvGraphicFramePr>
        <p:xfrm>
          <a:off x="3939309" y="1115113"/>
          <a:ext cx="3497867" cy="2103120"/>
        </p:xfrm>
        <a:graphic>
          <a:graphicData uri="http://schemas.openxmlformats.org/drawingml/2006/table">
            <a:tbl>
              <a:tblPr rtl="1" firstRow="1" bandRow="1">
                <a:tableStyleId>{5C22544A-7EE6-4342-B048-85BDC9FD1C3A}</a:tableStyleId>
              </a:tblPr>
              <a:tblGrid>
                <a:gridCol w="3497867">
                  <a:extLst>
                    <a:ext uri="{9D8B030D-6E8A-4147-A177-3AD203B41FA5}">
                      <a16:colId xmlns:a16="http://schemas.microsoft.com/office/drawing/2014/main" val="86719991"/>
                    </a:ext>
                  </a:extLst>
                </a:gridCol>
              </a:tblGrid>
              <a:tr h="326922">
                <a:tc>
                  <a:txBody>
                    <a:bodyPr/>
                    <a:lstStyle/>
                    <a:p>
                      <a:pPr rtl="1"/>
                      <a:r>
                        <a:rPr lang="ar-SA" sz="1800" b="1" kern="1200" dirty="0">
                          <a:solidFill>
                            <a:schemeClr val="lt1"/>
                          </a:solidFill>
                          <a:effectLst/>
                          <a:latin typeface="+mn-lt"/>
                          <a:ea typeface="+mn-ea"/>
                          <a:cs typeface="+mn-cs"/>
                        </a:rPr>
                        <a:t>مجالات العمل الرئيسية لاعتماد 7-1-7 واستخدامها</a:t>
                      </a:r>
                      <a:endParaRPr lang="en-IN" sz="1800" b="1" kern="1200" dirty="0">
                        <a:solidFill>
                          <a:schemeClr val="lt1"/>
                        </a:solidFill>
                        <a:effectLst/>
                        <a:latin typeface="+mn-lt"/>
                        <a:ea typeface="+mn-ea"/>
                        <a:cs typeface="+mn-cs"/>
                      </a:endParaRPr>
                    </a:p>
                  </a:txBody>
                  <a:tcPr/>
                </a:tc>
                <a:extLst>
                  <a:ext uri="{0D108BD9-81ED-4DB2-BD59-A6C34878D82A}">
                    <a16:rowId xmlns:a16="http://schemas.microsoft.com/office/drawing/2014/main" val="1331269829"/>
                  </a:ext>
                </a:extLst>
              </a:tr>
              <a:tr h="1307688">
                <a:tc>
                  <a:txBody>
                    <a:bodyPr/>
                    <a:lstStyle/>
                    <a:p>
                      <a:pPr marL="285750" indent="-285750">
                        <a:buFont typeface="Arial" panose="020B0604020202020204" pitchFamily="34" charset="0"/>
                        <a:buChar char="•"/>
                      </a:pPr>
                      <a:r>
                        <a:rPr lang="ar-001" dirty="0">
                          <a:latin typeface="Arial"/>
                        </a:rPr>
                        <a:t>التنسيق</a:t>
                      </a:r>
                    </a:p>
                    <a:p>
                      <a:pPr marL="285750" indent="-285750">
                        <a:buFont typeface="Arial" panose="020B0604020202020204" pitchFamily="34" charset="0"/>
                        <a:buChar char="•"/>
                      </a:pPr>
                      <a:r>
                        <a:rPr lang="ar-SA" sz="1800" kern="1200" dirty="0">
                          <a:solidFill>
                            <a:schemeClr val="dk1"/>
                          </a:solidFill>
                          <a:latin typeface="Arial"/>
                          <a:ea typeface="+mn-ea"/>
                          <a:cs typeface="+mn-cs"/>
                        </a:rPr>
                        <a:t>جمع البيانات + تحليلها</a:t>
                      </a:r>
                      <a:endParaRPr lang="ar-001" sz="1800" kern="1200" dirty="0">
                        <a:solidFill>
                          <a:schemeClr val="dk1"/>
                        </a:solidFill>
                        <a:latin typeface="Arial"/>
                        <a:ea typeface="+mn-ea"/>
                        <a:cs typeface="+mn-cs"/>
                      </a:endParaRPr>
                    </a:p>
                    <a:p>
                      <a:pPr marL="285750" indent="-285750">
                        <a:buFont typeface="Arial" panose="020B0604020202020204" pitchFamily="34" charset="0"/>
                        <a:buChar char="•"/>
                      </a:pPr>
                      <a:r>
                        <a:rPr lang="ar-001" dirty="0">
                          <a:latin typeface="Arial"/>
                        </a:rPr>
                        <a:t>تحسين الأداء</a:t>
                      </a:r>
                    </a:p>
                    <a:p>
                      <a:pPr marL="285750" indent="-285750">
                        <a:buFont typeface="Arial" panose="020B0604020202020204" pitchFamily="34" charset="0"/>
                        <a:buChar char="•"/>
                      </a:pPr>
                      <a:r>
                        <a:rPr lang="ar-001" dirty="0">
                          <a:latin typeface="Arial"/>
                        </a:rPr>
                        <a:t>التخطيط والتمويل</a:t>
                      </a:r>
                    </a:p>
                    <a:p>
                      <a:pPr marL="285750" indent="-285750">
                        <a:buFont typeface="Arial" panose="020B0604020202020204" pitchFamily="34" charset="0"/>
                        <a:buChar char="•"/>
                      </a:pPr>
                      <a:r>
                        <a:rPr lang="ar-001" dirty="0">
                          <a:latin typeface="Arial"/>
                        </a:rPr>
                        <a:t>التواصل + المناصرة</a:t>
                      </a:r>
                    </a:p>
                  </a:txBody>
                  <a:tcPr>
                    <a:solidFill>
                      <a:schemeClr val="bg2"/>
                    </a:solidFill>
                  </a:tcPr>
                </a:tc>
                <a:extLst>
                  <a:ext uri="{0D108BD9-81ED-4DB2-BD59-A6C34878D82A}">
                    <a16:rowId xmlns:a16="http://schemas.microsoft.com/office/drawing/2014/main" val="1752448874"/>
                  </a:ext>
                </a:extLst>
              </a:tr>
            </a:tbl>
          </a:graphicData>
        </a:graphic>
      </p:graphicFrame>
      <p:pic>
        <p:nvPicPr>
          <p:cNvPr id="4" name="Picture 3">
            <a:extLst>
              <a:ext uri="{FF2B5EF4-FFF2-40B4-BE49-F238E27FC236}">
                <a16:creationId xmlns:a16="http://schemas.microsoft.com/office/drawing/2014/main" id="{3219AF35-C9F1-EE8E-CED6-561E3EC64F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92263" y="3991983"/>
            <a:ext cx="3614174" cy="2064573"/>
          </a:xfrm>
          <a:prstGeom prst="rect">
            <a:avLst/>
          </a:prstGeom>
          <a:ln w="12700">
            <a:solidFill>
              <a:schemeClr val="tx2"/>
            </a:solidFill>
          </a:ln>
        </p:spPr>
      </p:pic>
      <p:pic>
        <p:nvPicPr>
          <p:cNvPr id="16" name="Picture 15">
            <a:extLst>
              <a:ext uri="{FF2B5EF4-FFF2-40B4-BE49-F238E27FC236}">
                <a16:creationId xmlns:a16="http://schemas.microsoft.com/office/drawing/2014/main" id="{04410E56-B0E9-957F-9348-CFB83BFF44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85560" y="4442275"/>
            <a:ext cx="3251616" cy="1751852"/>
          </a:xfrm>
          <a:prstGeom prst="rect">
            <a:avLst/>
          </a:prstGeom>
          <a:ln w="12700">
            <a:solidFill>
              <a:schemeClr val="tx2"/>
            </a:solidFill>
          </a:ln>
        </p:spPr>
      </p:pic>
      <p:sp>
        <p:nvSpPr>
          <p:cNvPr id="19" name="TextBox 18">
            <a:extLst>
              <a:ext uri="{FF2B5EF4-FFF2-40B4-BE49-F238E27FC236}">
                <a16:creationId xmlns:a16="http://schemas.microsoft.com/office/drawing/2014/main" id="{F8700793-DE7E-071B-8A0D-2823C1D9AB21}"/>
              </a:ext>
            </a:extLst>
          </p:cNvPr>
          <p:cNvSpPr txBox="1"/>
          <p:nvPr/>
        </p:nvSpPr>
        <p:spPr>
          <a:xfrm>
            <a:off x="4315557" y="6289667"/>
            <a:ext cx="3050498" cy="307777"/>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srgbClr val="384D56"/>
                </a:solidFill>
                <a:effectLst/>
                <a:uLnTx/>
                <a:uFillTx/>
                <a:latin typeface="Arial"/>
                <a:cs typeface="Arial"/>
              </a:rPr>
              <a:t>717alliance.org/digital-toolkit</a:t>
            </a:r>
            <a:r>
              <a:rPr kumimoji="0" lang="ar-001" sz="1400" b="0" i="0" u="none" strike="noStrike" cap="none" normalizeH="0" baseline="0" noProof="0" dirty="0">
                <a:ln>
                  <a:noFill/>
                </a:ln>
                <a:solidFill>
                  <a:srgbClr val="384D56"/>
                </a:solidFill>
                <a:effectLst/>
                <a:uLnTx/>
                <a:uFillTx/>
                <a:latin typeface="Arial"/>
                <a:cs typeface="Arial"/>
              </a:rPr>
              <a:t> </a:t>
            </a:r>
          </a:p>
        </p:txBody>
      </p:sp>
      <p:sp>
        <p:nvSpPr>
          <p:cNvPr id="8" name="TextBox 7">
            <a:extLst>
              <a:ext uri="{FF2B5EF4-FFF2-40B4-BE49-F238E27FC236}">
                <a16:creationId xmlns:a16="http://schemas.microsoft.com/office/drawing/2014/main" id="{557BC7D2-0043-9E77-C82E-890B521C2103}"/>
              </a:ext>
            </a:extLst>
          </p:cNvPr>
          <p:cNvSpPr txBox="1"/>
          <p:nvPr/>
        </p:nvSpPr>
        <p:spPr>
          <a:xfrm>
            <a:off x="678157" y="1419835"/>
            <a:ext cx="2382908" cy="1477328"/>
          </a:xfrm>
          <a:prstGeom prst="rect">
            <a:avLst/>
          </a:prstGeom>
          <a:noFill/>
        </p:spPr>
        <p:txBody>
          <a:bodyPr wrap="square" lIns="91440" tIns="45720" rIns="91440" bIns="45720" anchor="t">
            <a:spAutoFit/>
          </a:bodyPr>
          <a:lstStyle/>
          <a:p>
            <a:r>
              <a:rPr lang="ar-SA" dirty="0"/>
              <a:t>تحديد أصحاب المصلحة لكل دور ممن لديهم تأثير عالٍ، ولديهم إمّا</a:t>
            </a:r>
            <a:endParaRPr lang="en-IN" dirty="0"/>
          </a:p>
          <a:p>
            <a:r>
              <a:rPr lang="ar-SA" dirty="0"/>
              <a:t>1)</a:t>
            </a:r>
            <a:r>
              <a:rPr lang="en-US" dirty="0"/>
              <a:t> </a:t>
            </a:r>
            <a:r>
              <a:rPr lang="ar-SA" b="1" dirty="0"/>
              <a:t>اهتمام كبير</a:t>
            </a:r>
            <a:r>
              <a:rPr lang="ar-SA" dirty="0"/>
              <a:t> أو 2</a:t>
            </a:r>
            <a:r>
              <a:rPr lang="en-US" dirty="0"/>
              <a:t>(</a:t>
            </a:r>
            <a:r>
              <a:rPr lang="ar-SA" dirty="0"/>
              <a:t> </a:t>
            </a:r>
            <a:r>
              <a:rPr lang="ar-SA" b="1" dirty="0"/>
              <a:t>اهتمام منخفض بغاية 7-1-7 </a:t>
            </a:r>
            <a:endParaRPr kumimoji="0" lang="ar-001" sz="1800" b="1" i="0" u="none" strike="noStrike" cap="none" normalizeH="0" baseline="0" noProof="0" dirty="0">
              <a:ln>
                <a:noFill/>
              </a:ln>
              <a:solidFill>
                <a:srgbClr val="384D56"/>
              </a:solidFill>
              <a:effectLst/>
              <a:uLnTx/>
              <a:uFillTx/>
              <a:latin typeface="Arial"/>
            </a:endParaRPr>
          </a:p>
        </p:txBody>
      </p:sp>
      <p:sp>
        <p:nvSpPr>
          <p:cNvPr id="10" name="Right Arrow 9">
            <a:extLst>
              <a:ext uri="{FF2B5EF4-FFF2-40B4-BE49-F238E27FC236}">
                <a16:creationId xmlns:a16="http://schemas.microsoft.com/office/drawing/2014/main" id="{07D31F59-72D6-1987-5087-2570D5932598}"/>
              </a:ext>
            </a:extLst>
          </p:cNvPr>
          <p:cNvSpPr/>
          <p:nvPr/>
        </p:nvSpPr>
        <p:spPr>
          <a:xfrm flipH="1">
            <a:off x="3234783" y="1785264"/>
            <a:ext cx="598714" cy="446315"/>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B648F6AD-63C7-B4BA-3CB5-532271FBC1BE}"/>
              </a:ext>
            </a:extLst>
          </p:cNvPr>
          <p:cNvSpPr txBox="1">
            <a:spLocks/>
          </p:cNvSpPr>
          <p:nvPr/>
        </p:nvSpPr>
        <p:spPr>
          <a:xfrm>
            <a:off x="8111159" y="1763872"/>
            <a:ext cx="3889741" cy="2301393"/>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a:latin typeface="Arial"/>
                <a:cs typeface="Arial"/>
              </a:rPr>
              <a:t>تحديد أصحاب المصلحة والنظم القائمة</a:t>
            </a:r>
          </a:p>
        </p:txBody>
      </p:sp>
      <p:pic>
        <p:nvPicPr>
          <p:cNvPr id="18" name="Graphic 17">
            <a:extLst>
              <a:ext uri="{FF2B5EF4-FFF2-40B4-BE49-F238E27FC236}">
                <a16:creationId xmlns:a16="http://schemas.microsoft.com/office/drawing/2014/main" id="{72EA72A0-0C8C-A137-30D0-061FE3D4E4B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598457" y="1880901"/>
            <a:ext cx="915144" cy="917622"/>
          </a:xfrm>
          <a:prstGeom prst="rect">
            <a:avLst/>
          </a:prstGeom>
        </p:spPr>
      </p:pic>
    </p:spTree>
    <p:extLst>
      <p:ext uri="{BB962C8B-B14F-4D97-AF65-F5344CB8AC3E}">
        <p14:creationId xmlns:p14="http://schemas.microsoft.com/office/powerpoint/2010/main" val="170486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9" grpId="0"/>
      <p:bldP spid="8" grpId="0"/>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318598"/>
            <a:ext cx="10570066" cy="2148666"/>
          </a:xfrm>
        </p:spPr>
        <p:txBody>
          <a:bodyPr/>
          <a:lstStyle/>
          <a:p>
            <a:r>
              <a:rPr lang="ar-001" sz="5000" dirty="0">
                <a:latin typeface="Arial"/>
                <a:cs typeface="Arial"/>
              </a:rPr>
              <a:t>تحديد أصحاب المصلحة</a:t>
            </a:r>
          </a:p>
        </p:txBody>
      </p:sp>
      <p:sp>
        <p:nvSpPr>
          <p:cNvPr id="9" name="Text Placeholder 2">
            <a:extLst>
              <a:ext uri="{FF2B5EF4-FFF2-40B4-BE49-F238E27FC236}">
                <a16:creationId xmlns:a16="http://schemas.microsoft.com/office/drawing/2014/main" id="{31B42FC8-9090-070F-8954-3635F244627F}"/>
              </a:ext>
            </a:extLst>
          </p:cNvPr>
          <p:cNvSpPr txBox="1">
            <a:spLocks/>
          </p:cNvSpPr>
          <p:nvPr/>
        </p:nvSpPr>
        <p:spPr>
          <a:xfrm>
            <a:off x="831850" y="4470394"/>
            <a:ext cx="10570066" cy="931688"/>
          </a:xfrm>
          <a:prstGeom prst="rect">
            <a:avLst/>
          </a:prstGeom>
        </p:spPr>
        <p:txBody>
          <a:bodyPr vert="horz" lIns="91440" tIns="45720" rIns="91440" bIns="45720" rtlCol="0">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0" i="0" kern="1200">
                <a:solidFill>
                  <a:schemeClr val="tx1">
                    <a:tint val="75000"/>
                  </a:schemeClr>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0" i="0" kern="1200">
                <a:solidFill>
                  <a:schemeClr val="tx1">
                    <a:tint val="75000"/>
                  </a:schemeClr>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ar-001" sz="3000"/>
              <a:t>نشاط</a:t>
            </a:r>
          </a:p>
        </p:txBody>
      </p:sp>
      <p:pic>
        <p:nvPicPr>
          <p:cNvPr id="11" name="Picture 10" descr="A light bulb in a circle&#10;&#10;AI-generated content may be incorrect.">
            <a:extLst>
              <a:ext uri="{FF2B5EF4-FFF2-40B4-BE49-F238E27FC236}">
                <a16:creationId xmlns:a16="http://schemas.microsoft.com/office/drawing/2014/main" id="{E9DF2185-DB18-7DE0-AC0D-1C15E082E1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35830" y="2631297"/>
            <a:ext cx="866086" cy="824950"/>
          </a:xfrm>
          <a:prstGeom prst="rect">
            <a:avLst/>
          </a:prstGeom>
        </p:spPr>
      </p:pic>
    </p:spTree>
    <p:extLst>
      <p:ext uri="{BB962C8B-B14F-4D97-AF65-F5344CB8AC3E}">
        <p14:creationId xmlns:p14="http://schemas.microsoft.com/office/powerpoint/2010/main" val="410706254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130E36-3859-CF21-D264-D9E28D54D72A}"/>
              </a:ext>
            </a:extLst>
          </p:cNvPr>
          <p:cNvSpPr/>
          <p:nvPr/>
        </p:nvSpPr>
        <p:spPr>
          <a:xfrm>
            <a:off x="456935" y="807157"/>
            <a:ext cx="5758720" cy="5322710"/>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AD9F93-DF10-FBA2-833F-BFBA45C61662}"/>
              </a:ext>
            </a:extLst>
          </p:cNvPr>
          <p:cNvSpPr>
            <a:spLocks noGrp="1"/>
          </p:cNvSpPr>
          <p:nvPr>
            <p:ph type="title"/>
          </p:nvPr>
        </p:nvSpPr>
        <p:spPr>
          <a:xfrm>
            <a:off x="1143651" y="390110"/>
            <a:ext cx="10515600" cy="1001762"/>
          </a:xfrm>
        </p:spPr>
        <p:txBody>
          <a:bodyPr/>
          <a:lstStyle/>
          <a:p>
            <a:r>
              <a:rPr lang="ar-001">
                <a:latin typeface="Arial"/>
                <a:cs typeface="Arial"/>
              </a:rPr>
              <a:t>تحديد أصحاب المصلحة</a:t>
            </a: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6271485" y="1120147"/>
            <a:ext cx="5157787" cy="536601"/>
          </a:xfrm>
        </p:spPr>
        <p:txBody>
          <a:bodyPr/>
          <a:lstStyle/>
          <a:p>
            <a:r>
              <a:rPr lang="ar-001" dirty="0">
                <a:latin typeface="Arial"/>
                <a:cs typeface="Arial"/>
              </a:rPr>
              <a:t>مهمة مجموعتكم</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6515150" y="1802631"/>
            <a:ext cx="4914121" cy="2930962"/>
          </a:xfrm>
        </p:spPr>
        <p:txBody>
          <a:bodyPr vert="horz" lIns="91440" tIns="45720" rIns="91440" bIns="45720" rtlCol="0" anchor="t">
            <a:noAutofit/>
          </a:bodyPr>
          <a:lstStyle/>
          <a:p>
            <a:pPr marL="342900" indent="-342900">
              <a:lnSpc>
                <a:spcPct val="100000"/>
              </a:lnSpc>
            </a:pPr>
            <a:r>
              <a:rPr lang="ar-SA" sz="2000" dirty="0">
                <a:effectLst/>
                <a:latin typeface="Aptos" panose="020B0004020202020204" pitchFamily="34" charset="0"/>
                <a:ea typeface="DengXian" panose="02010600030101010101" pitchFamily="2" charset="-122"/>
                <a:cs typeface="Arial" panose="020B0604020202020204" pitchFamily="34" charset="0"/>
              </a:rPr>
              <a:t>فكر</a:t>
            </a:r>
            <a:r>
              <a:rPr lang="ar-SA" sz="2000" dirty="0">
                <a:effectLst/>
                <a:ea typeface="DengXian" panose="02010600030101010101" pitchFamily="2" charset="-122"/>
                <a:cs typeface="Aptos" panose="020B0004020202020204" pitchFamily="34" charset="0"/>
              </a:rPr>
              <a:t> </a:t>
            </a:r>
            <a:r>
              <a:rPr lang="ar-SA" sz="2000" dirty="0">
                <a:effectLst/>
                <a:latin typeface="Aptos" panose="020B0004020202020204" pitchFamily="34" charset="0"/>
                <a:ea typeface="DengXian" panose="02010600030101010101" pitchFamily="2" charset="-122"/>
                <a:cs typeface="Arial" panose="020B0604020202020204" pitchFamily="34" charset="0"/>
              </a:rPr>
              <a:t>في أصحاب المصلحة في بلدك/ولايتك القضائية الذين قد يكونون ذوي صلة بـ 7-1-7</a:t>
            </a:r>
            <a:r>
              <a:rPr lang="en-IN" sz="2000" dirty="0">
                <a:effectLst/>
                <a:latin typeface="Aptos" panose="020B0004020202020204" pitchFamily="34" charset="0"/>
                <a:ea typeface="DengXian" panose="02010600030101010101" pitchFamily="2" charset="-122"/>
                <a:cs typeface="Arial" panose="020B0604020202020204" pitchFamily="34" charset="0"/>
              </a:rPr>
              <a:t>.</a:t>
            </a:r>
            <a:endParaRPr lang="ar-001" sz="2000" dirty="0">
              <a:latin typeface="Arial"/>
              <a:cs typeface="Arial"/>
            </a:endParaRPr>
          </a:p>
          <a:p>
            <a:pPr marL="342900" indent="-342900"/>
            <a:r>
              <a:rPr lang="ar-SA" sz="2000" dirty="0">
                <a:effectLst/>
                <a:latin typeface="Aptos" panose="020B0004020202020204" pitchFamily="34" charset="0"/>
                <a:ea typeface="DengXian" panose="02010600030101010101" pitchFamily="2" charset="-122"/>
                <a:cs typeface="Arial" panose="020B0604020202020204" pitchFamily="34" charset="0"/>
              </a:rPr>
              <a:t>مجالات</a:t>
            </a:r>
            <a:r>
              <a:rPr lang="ar-SA" sz="2000" dirty="0">
                <a:effectLst/>
                <a:ea typeface="DengXian" panose="02010600030101010101" pitchFamily="2" charset="-122"/>
                <a:cs typeface="Aptos" panose="020B0004020202020204" pitchFamily="34" charset="0"/>
              </a:rPr>
              <a:t> </a:t>
            </a:r>
            <a:r>
              <a:rPr lang="ar-SA" sz="2000" dirty="0">
                <a:effectLst/>
                <a:latin typeface="Aptos" panose="020B0004020202020204" pitchFamily="34" charset="0"/>
                <a:ea typeface="DengXian" panose="02010600030101010101" pitchFamily="2" charset="-122"/>
                <a:cs typeface="Arial" panose="020B0604020202020204" pitchFamily="34" charset="0"/>
              </a:rPr>
              <a:t>العمل الرئيسية لاعتماد 7-1-7 واستخدامها</a:t>
            </a:r>
            <a:r>
              <a:rPr lang="ar-SA" sz="2000" dirty="0">
                <a:effectLst/>
                <a:ea typeface="DengXian" panose="02010600030101010101" pitchFamily="2" charset="-122"/>
                <a:cs typeface="Aptos" panose="020B0004020202020204" pitchFamily="34" charset="0"/>
              </a:rPr>
              <a:t> </a:t>
            </a:r>
            <a:r>
              <a:rPr lang="ar-SA" sz="2000" dirty="0">
                <a:effectLst/>
                <a:latin typeface="Aptos" panose="020B0004020202020204" pitchFamily="34" charset="0"/>
                <a:ea typeface="DengXian" panose="02010600030101010101" pitchFamily="2" charset="-122"/>
                <a:cs typeface="Arial" panose="020B0604020202020204" pitchFamily="34" charset="0"/>
              </a:rPr>
              <a:t>اكتب قائمة بأصحاب المصلحة ذوي الصلة على لوحة العرض الخاصة </a:t>
            </a:r>
            <a:r>
              <a:rPr lang="ar-SA" sz="2000" dirty="0" err="1">
                <a:effectLst/>
                <a:latin typeface="Aptos" panose="020B0004020202020204" pitchFamily="34" charset="0"/>
                <a:ea typeface="DengXian" panose="02010600030101010101" pitchFamily="2" charset="-122"/>
                <a:cs typeface="Arial" panose="020B0604020202020204" pitchFamily="34" charset="0"/>
              </a:rPr>
              <a:t>بك</a:t>
            </a:r>
            <a:r>
              <a:rPr lang="ar-SA" sz="2000" u="sng" dirty="0" err="1">
                <a:effectLst/>
                <a:latin typeface="Aptos" panose="020B0004020202020204" pitchFamily="34" charset="0"/>
                <a:ea typeface="DengXian" panose="02010600030101010101" pitchFamily="2" charset="-122"/>
                <a:cs typeface="Arial" panose="020B0604020202020204" pitchFamily="34" charset="0"/>
              </a:rPr>
              <a:t>حسب</a:t>
            </a:r>
            <a:r>
              <a:rPr lang="ar-SA" sz="2000" u="sng" dirty="0">
                <a:effectLst/>
                <a:ea typeface="DengXian" panose="02010600030101010101" pitchFamily="2" charset="-122"/>
                <a:cs typeface="Aptos" panose="020B0004020202020204" pitchFamily="34" charset="0"/>
              </a:rPr>
              <a:t> </a:t>
            </a:r>
            <a:r>
              <a:rPr lang="ar-SA" sz="2000" u="sng" dirty="0">
                <a:effectLst/>
                <a:latin typeface="Aptos" panose="020B0004020202020204" pitchFamily="34" charset="0"/>
                <a:ea typeface="DengXian" panose="02010600030101010101" pitchFamily="2" charset="-122"/>
                <a:cs typeface="Arial" panose="020B0604020202020204" pitchFamily="34" charset="0"/>
              </a:rPr>
              <a:t>مجال العمل في 7-1-7</a:t>
            </a:r>
            <a:r>
              <a:rPr lang="en-IN" sz="2000" dirty="0">
                <a:effectLst/>
                <a:latin typeface="Aptos" panose="020B0004020202020204" pitchFamily="34" charset="0"/>
                <a:ea typeface="DengXian" panose="02010600030101010101" pitchFamily="2" charset="-122"/>
                <a:cs typeface="Arial" panose="020B0604020202020204" pitchFamily="34" charset="0"/>
              </a:rPr>
              <a:t>:</a:t>
            </a:r>
            <a:endParaRPr lang="ar-001" sz="2000" dirty="0">
              <a:latin typeface="Arial"/>
              <a:cs typeface="Arial"/>
            </a:endParaRPr>
          </a:p>
          <a:p>
            <a:pPr marL="800100" lvl="1" indent="-342900"/>
            <a:r>
              <a:rPr lang="ar-001" b="1" dirty="0">
                <a:latin typeface="Arial"/>
                <a:cs typeface="Arial"/>
              </a:rPr>
              <a:t>تنسيق </a:t>
            </a:r>
            <a:r>
              <a:rPr lang="ar-001" dirty="0">
                <a:latin typeface="Arial"/>
                <a:cs typeface="Arial"/>
              </a:rPr>
              <a:t>أنشطة 7-1-7</a:t>
            </a:r>
          </a:p>
          <a:p>
            <a:pPr marL="800100" lvl="1" indent="-342900"/>
            <a:r>
              <a:rPr lang="ar-001" b="1" dirty="0">
                <a:latin typeface="Arial"/>
                <a:cs typeface="Arial"/>
              </a:rPr>
              <a:t>جمع البيانات وتحليلها</a:t>
            </a:r>
          </a:p>
          <a:p>
            <a:pPr marL="800100" lvl="1" indent="-342900"/>
            <a:r>
              <a:rPr lang="ar-001" b="1" dirty="0">
                <a:latin typeface="Arial"/>
                <a:cs typeface="Arial"/>
              </a:rPr>
              <a:t>تحسين الأداء</a:t>
            </a:r>
          </a:p>
          <a:p>
            <a:pPr marL="800100" lvl="1" indent="-342900"/>
            <a:r>
              <a:rPr lang="ar-001" b="1" dirty="0">
                <a:latin typeface="Arial"/>
                <a:cs typeface="Arial"/>
              </a:rPr>
              <a:t>التخطيط والتمويل</a:t>
            </a:r>
          </a:p>
          <a:p>
            <a:pPr marL="800100" lvl="1" indent="-342900"/>
            <a:r>
              <a:rPr lang="ar-001" b="1" dirty="0">
                <a:latin typeface="Arial"/>
                <a:cs typeface="Arial"/>
              </a:rPr>
              <a:t>التواصل والمناصرة</a:t>
            </a: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634144" y="995789"/>
            <a:ext cx="5499459" cy="660959"/>
          </a:xfrm>
        </p:spPr>
        <p:txBody>
          <a:bodyPr/>
          <a:lstStyle/>
          <a:p>
            <a:r>
              <a:rPr lang="ar-001" sz="2000">
                <a:latin typeface="Arial"/>
                <a:cs typeface="Arial"/>
              </a:rPr>
              <a:t>نصيحة: ضع في اعتبارك الأنواع التالية من أصحاب المصلحة</a:t>
            </a: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756431" y="1668094"/>
            <a:ext cx="5377092" cy="4382749"/>
          </a:xfrm>
        </p:spPr>
        <p:txBody>
          <a:bodyPr vert="horz" lIns="91440" tIns="45720" rIns="91440" bIns="45720" rtlCol="0" anchor="t">
            <a:noAutofit/>
          </a:bodyPr>
          <a:lstStyle/>
          <a:p>
            <a:pPr marL="285750" indent="-285750">
              <a:buFont typeface="Arial,Sans-Serif" panose="020B0604020202020204" pitchFamily="34" charset="0"/>
            </a:pPr>
            <a:r>
              <a:rPr lang="ar-001" sz="2000">
                <a:solidFill>
                  <a:schemeClr val="dk1"/>
                </a:solidFill>
                <a:latin typeface="Arial"/>
                <a:cs typeface="Arial"/>
              </a:rPr>
              <a:t>أصحاب المصلحة في مجال المراقبة/الاستجابة من قطاعات الصحة البشرية والحيوانية والبيئية؛ </a:t>
            </a:r>
          </a:p>
          <a:p>
            <a:pPr marL="285750" indent="-285750">
              <a:buFont typeface="Arial,Sans-Serif" panose="020B0604020202020204" pitchFamily="34" charset="0"/>
            </a:pPr>
            <a:r>
              <a:rPr lang="ar-001" sz="2000">
                <a:solidFill>
                  <a:schemeClr val="dk1"/>
                </a:solidFill>
                <a:latin typeface="Arial"/>
                <a:cs typeface="Arial"/>
              </a:rPr>
              <a:t>فرق التأهب والتخطيط أو المراقبة والتقييم </a:t>
            </a:r>
          </a:p>
          <a:p>
            <a:pPr marL="285750" indent="-285750">
              <a:buFont typeface="Arial,Sans-Serif" panose="020B0604020202020204" pitchFamily="34" charset="0"/>
            </a:pPr>
            <a:r>
              <a:rPr lang="ar-001" sz="2000">
                <a:solidFill>
                  <a:schemeClr val="dk1"/>
                </a:solidFill>
                <a:latin typeface="Arial"/>
                <a:cs typeface="Arial"/>
              </a:rPr>
              <a:t>أصحاب المصلحة المختصون بالتمويل</a:t>
            </a:r>
          </a:p>
          <a:p>
            <a:pPr marL="285750" indent="-285750">
              <a:buFont typeface="Arial,Sans-Serif" panose="020B0604020202020204" pitchFamily="34" charset="0"/>
            </a:pPr>
            <a:r>
              <a:rPr lang="ar-001" sz="2000">
                <a:solidFill>
                  <a:schemeClr val="dk1"/>
                </a:solidFill>
                <a:latin typeface="Arial"/>
                <a:cs typeface="Arial"/>
              </a:rPr>
              <a:t>أصحاب المصلحة الحكوميون المسؤولون عن التنسيق المتعدد القطاعات، وصنّاع السياسات، والبرلمانيون؛</a:t>
            </a:r>
          </a:p>
          <a:p>
            <a:pPr marL="285750" indent="-285750">
              <a:buFont typeface="Arial,Sans-Serif" panose="020B0604020202020204" pitchFamily="34" charset="0"/>
            </a:pPr>
            <a:r>
              <a:rPr lang="ar-001" sz="2000">
                <a:solidFill>
                  <a:schemeClr val="dk1"/>
                </a:solidFill>
                <a:latin typeface="Arial"/>
                <a:cs typeface="Arial"/>
              </a:rPr>
              <a:t>أصحاب المصلحة في الأوساط البحثية والأكاديمية</a:t>
            </a:r>
          </a:p>
          <a:p>
            <a:pPr marL="285750" indent="-285750">
              <a:buFont typeface="Arial,Sans-Serif" panose="020B0604020202020204" pitchFamily="34" charset="0"/>
            </a:pPr>
            <a:r>
              <a:rPr lang="ar-001" sz="2000">
                <a:solidFill>
                  <a:schemeClr val="dk1"/>
                </a:solidFill>
                <a:latin typeface="Arial"/>
                <a:cs typeface="Arial"/>
              </a:rPr>
              <a:t>أصحاب المصلحة المعنيون الآخرون، بما في ذلك جماعات المناصرة وممثلو المجتمع المدني والمجتمعات المحلية.</a:t>
            </a:r>
          </a:p>
        </p:txBody>
      </p:sp>
      <p:grpSp>
        <p:nvGrpSpPr>
          <p:cNvPr id="9" name="Group 8">
            <a:extLst>
              <a:ext uri="{FF2B5EF4-FFF2-40B4-BE49-F238E27FC236}">
                <a16:creationId xmlns:a16="http://schemas.microsoft.com/office/drawing/2014/main" id="{BD83095A-DA8A-0A23-E384-6F84997B1CD5}"/>
              </a:ext>
            </a:extLst>
          </p:cNvPr>
          <p:cNvGrpSpPr/>
          <p:nvPr/>
        </p:nvGrpSpPr>
        <p:grpSpPr>
          <a:xfrm>
            <a:off x="6715895" y="5210700"/>
            <a:ext cx="4713377" cy="1396674"/>
            <a:chOff x="6551713" y="5012583"/>
            <a:chExt cx="4713377" cy="1573761"/>
          </a:xfrm>
        </p:grpSpPr>
        <p:sp>
          <p:nvSpPr>
            <p:cNvPr id="10" name="Rectangle 9">
              <a:extLst>
                <a:ext uri="{FF2B5EF4-FFF2-40B4-BE49-F238E27FC236}">
                  <a16:creationId xmlns:a16="http://schemas.microsoft.com/office/drawing/2014/main" id="{1BA804A5-E38C-93F5-7DA8-DBEDB491226C}"/>
                </a:ext>
              </a:extLst>
            </p:cNvPr>
            <p:cNvSpPr/>
            <p:nvPr/>
          </p:nvSpPr>
          <p:spPr>
            <a:xfrm>
              <a:off x="6557070" y="5012583"/>
              <a:ext cx="4708020" cy="1323531"/>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6551713" y="5138081"/>
              <a:ext cx="4708019" cy="324240"/>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000" dirty="0">
                  <a:latin typeface="Arial"/>
                  <a:cs typeface="Arial"/>
                </a:rPr>
                <a:t>التوقيت</a:t>
              </a: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6813815" y="5440061"/>
              <a:ext cx="4290271" cy="1146283"/>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r" rtl="1">
                <a:lnSpc>
                  <a:spcPct val="100000"/>
                </a:lnSpc>
                <a:spcBef>
                  <a:spcPts val="0"/>
                </a:spcBef>
                <a:spcAft>
                  <a:spcPts val="600"/>
                </a:spcAft>
                <a:buFont typeface="Arial" panose="020B0604020202020204" pitchFamily="34" charset="0"/>
                <a:buChar char="•"/>
                <a:tabLst>
                  <a:tab pos="457200" algn="l"/>
                </a:tabLst>
              </a:pPr>
              <a:r>
                <a:rPr lang="en-IN" sz="2000" kern="100" dirty="0">
                  <a:effectLst/>
                  <a:latin typeface="Aptos" panose="020B0004020202020204" pitchFamily="34" charset="0"/>
                  <a:ea typeface="DengXian" panose="02010600030101010101" pitchFamily="2" charset="-122"/>
                </a:rPr>
                <a:t> 10</a:t>
              </a:r>
              <a:r>
                <a:rPr lang="ar-SA" sz="2000" kern="100" dirty="0">
                  <a:effectLst/>
                  <a:latin typeface="Aptos" panose="020B0004020202020204" pitchFamily="34" charset="0"/>
                  <a:ea typeface="DengXian" panose="02010600030101010101" pitchFamily="2" charset="-122"/>
                </a:rPr>
                <a:t>دقائق: تبادل الأفكار والكتابة</a:t>
              </a:r>
              <a:endParaRPr lang="en-IN" sz="2000" kern="100" dirty="0">
                <a:effectLst/>
                <a:latin typeface="Aptos" panose="020B0004020202020204" pitchFamily="34" charset="0"/>
                <a:ea typeface="DengXian" panose="02010600030101010101" pitchFamily="2" charset="-122"/>
              </a:endParaRPr>
            </a:p>
            <a:p>
              <a:pPr marL="342900" marR="0" lvl="0" indent="-342900" algn="r" rtl="1">
                <a:lnSpc>
                  <a:spcPct val="100000"/>
                </a:lnSpc>
                <a:spcBef>
                  <a:spcPts val="0"/>
                </a:spcBef>
                <a:spcAft>
                  <a:spcPts val="600"/>
                </a:spcAft>
                <a:buFont typeface="Arial" panose="020B0604020202020204" pitchFamily="34" charset="0"/>
                <a:buChar char="•"/>
                <a:tabLst>
                  <a:tab pos="457200" algn="l"/>
                </a:tabLst>
              </a:pPr>
              <a:r>
                <a:rPr lang="en-IN" sz="2000" kern="100" dirty="0">
                  <a:effectLst/>
                  <a:latin typeface="Aptos" panose="020B0004020202020204" pitchFamily="34" charset="0"/>
                  <a:ea typeface="DengXian" panose="02010600030101010101" pitchFamily="2" charset="-122"/>
                </a:rPr>
                <a:t> 5</a:t>
              </a:r>
              <a:r>
                <a:rPr lang="ar-SA" sz="2000" kern="100" dirty="0">
                  <a:effectLst/>
                  <a:latin typeface="Aptos" panose="020B0004020202020204" pitchFamily="34" charset="0"/>
                  <a:ea typeface="DengXian" panose="02010600030101010101" pitchFamily="2" charset="-122"/>
                </a:rPr>
                <a:t>دقائق: جولة في المعرض</a:t>
              </a:r>
              <a:endParaRPr lang="en-IN" sz="2000" kern="100" dirty="0">
                <a:effectLst/>
                <a:latin typeface="Aptos" panose="020B0004020202020204" pitchFamily="34" charset="0"/>
                <a:ea typeface="DengXian" panose="02010600030101010101" pitchFamily="2" charset="-122"/>
              </a:endParaRPr>
            </a:p>
          </p:txBody>
        </p:sp>
      </p:grpSp>
    </p:spTree>
    <p:extLst>
      <p:ext uri="{BB962C8B-B14F-4D97-AF65-F5344CB8AC3E}">
        <p14:creationId xmlns:p14="http://schemas.microsoft.com/office/powerpoint/2010/main" val="3356940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532257" y="1776801"/>
            <a:ext cx="6658991" cy="2911331"/>
          </a:xfrm>
        </p:spPr>
        <p:txBody>
          <a:bodyPr vert="horz" lIns="91440" tIns="45720" rIns="91440" bIns="45720" rtlCol="0" anchor="t">
            <a:noAutofit/>
          </a:bodyPr>
          <a:lstStyle/>
          <a:p>
            <a:pPr marL="0" marR="0">
              <a:lnSpc>
                <a:spcPct val="115000"/>
              </a:lnSpc>
              <a:spcBef>
                <a:spcPts val="0"/>
              </a:spcBef>
              <a:spcAft>
                <a:spcPts val="800"/>
              </a:spcAft>
            </a:pPr>
            <a:r>
              <a:rPr lang="ar-SA" sz="4000" b="1" kern="100" dirty="0">
                <a:effectLst/>
                <a:latin typeface="Aptos" panose="020B0004020202020204" pitchFamily="34" charset="0"/>
                <a:ea typeface="DengXian" panose="02010600030101010101" pitchFamily="2" charset="-122"/>
                <a:cs typeface="Arial" panose="020B0604020202020204" pitchFamily="34" charset="0"/>
              </a:rPr>
              <a:t>ماذا قد يحدث إذا تم إغفال أصحاب المصلحة الرئيسيين وعدم إشراكهم خلال التخطيط لاعتماد غاية 7-1-7 واستخدامها؟</a:t>
            </a:r>
            <a:endParaRPr lang="en-IN" sz="4000" kern="100" dirty="0">
              <a:effectLst/>
              <a:latin typeface="Aptos" panose="020B0004020202020204" pitchFamily="34" charset="0"/>
              <a:ea typeface="DengXian" panose="02010600030101010101" pitchFamily="2" charset="-122"/>
              <a:cs typeface="Arial" panose="020B0604020202020204" pitchFamily="34" charset="0"/>
            </a:endParaRPr>
          </a:p>
        </p:txBody>
      </p:sp>
      <p:pic>
        <p:nvPicPr>
          <p:cNvPr id="3" name="Graphic 9">
            <a:extLst>
              <a:ext uri="{FF2B5EF4-FFF2-40B4-BE49-F238E27FC236}">
                <a16:creationId xmlns:a16="http://schemas.microsoft.com/office/drawing/2014/main" id="{5EC754B2-1536-6FC8-1686-C8D94630914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461872" y="2232208"/>
            <a:ext cx="928659" cy="917898"/>
          </a:xfrm>
          <a:prstGeom prst="rect">
            <a:avLst/>
          </a:prstGeom>
        </p:spPr>
      </p:pic>
      <p:sp>
        <p:nvSpPr>
          <p:cNvPr id="8" name="Title 1">
            <a:extLst>
              <a:ext uri="{FF2B5EF4-FFF2-40B4-BE49-F238E27FC236}">
                <a16:creationId xmlns:a16="http://schemas.microsoft.com/office/drawing/2014/main" id="{BC185A07-76AC-BBB0-9522-CB66F4632DC4}"/>
              </a:ext>
            </a:extLst>
          </p:cNvPr>
          <p:cNvSpPr txBox="1">
            <a:spLocks/>
          </p:cNvSpPr>
          <p:nvPr/>
        </p:nvSpPr>
        <p:spPr>
          <a:xfrm>
            <a:off x="8192660" y="1548808"/>
            <a:ext cx="3467083" cy="2282808"/>
          </a:xfrm>
          <a:prstGeom prst="rect">
            <a:avLst/>
          </a:prstGeom>
        </p:spPr>
        <p:txBody>
          <a:bodyPr vert="horz" lIns="91440" tIns="45720" rIns="91440" bIns="45720" rtlCol="0" anchor="b">
            <a:noAutofit/>
          </a:bodyPr>
          <a:lstStyle>
            <a:defPPr>
              <a:defRPr lang="en-US"/>
            </a:defPPr>
            <a:lvl1pPr marL="0"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001">
                <a:latin typeface="Arial"/>
                <a:cs typeface="Arial"/>
              </a:rPr>
              <a:t>مناقشة</a:t>
            </a:r>
          </a:p>
        </p:txBody>
      </p:sp>
    </p:spTree>
    <p:extLst>
      <p:ext uri="{BB962C8B-B14F-4D97-AF65-F5344CB8AC3E}">
        <p14:creationId xmlns:p14="http://schemas.microsoft.com/office/powerpoint/2010/main" val="4368647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D8089-32F2-F372-39F4-C676F2EA078E}"/>
            </a:ext>
          </a:extLst>
        </p:cNvPr>
        <p:cNvGrpSpPr/>
        <p:nvPr/>
      </p:nvGrpSpPr>
      <p:grpSpPr>
        <a:xfrm>
          <a:off x="0" y="0"/>
          <a:ext cx="0" cy="0"/>
          <a:chOff x="0" y="0"/>
          <a:chExt cx="0" cy="0"/>
        </a:xfrm>
      </p:grpSpPr>
      <p:sp>
        <p:nvSpPr>
          <p:cNvPr id="15" name="Text Placeholder 4">
            <a:extLst>
              <a:ext uri="{FF2B5EF4-FFF2-40B4-BE49-F238E27FC236}">
                <a16:creationId xmlns:a16="http://schemas.microsoft.com/office/drawing/2014/main" id="{139E719D-6B63-E229-29D7-BEEC0F4C04F6}"/>
              </a:ext>
            </a:extLst>
          </p:cNvPr>
          <p:cNvSpPr txBox="1">
            <a:spLocks/>
          </p:cNvSpPr>
          <p:nvPr/>
        </p:nvSpPr>
        <p:spPr>
          <a:xfrm>
            <a:off x="716699" y="879253"/>
            <a:ext cx="6693029" cy="400639"/>
          </a:xfrm>
          <a:prstGeom prst="rect">
            <a:avLst/>
          </a:prstGeom>
        </p:spPr>
        <p:txBody>
          <a:bodyPr vert="horz" lIns="91440" tIns="45720" rIns="91440" bIns="45720" rtlCol="0">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panose="020B0604020202020204" pitchFamily="34" charset="0"/>
                <a:ea typeface="+mn-ea"/>
                <a:cs typeface="+mn-cs"/>
              </a:rPr>
              <a:t>فهم الأنظمة والمنصات والهياكل القائمة ذات الصلة بغاية 7-1-7</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dirty="0">
              <a:ln>
                <a:noFill/>
              </a:ln>
              <a:solidFill>
                <a:srgbClr val="628393"/>
              </a:solidFill>
              <a:effectLst/>
              <a:uLnTx/>
              <a:uFillTx/>
              <a:latin typeface="Arial" panose="020B0604020202020204" pitchFamily="34" charset="0"/>
              <a:ea typeface="+mn-ea"/>
              <a:cs typeface="+mn-cs"/>
            </a:endParaRPr>
          </a:p>
        </p:txBody>
      </p:sp>
      <p:sp>
        <p:nvSpPr>
          <p:cNvPr id="9" name="Title 1">
            <a:extLst>
              <a:ext uri="{FF2B5EF4-FFF2-40B4-BE49-F238E27FC236}">
                <a16:creationId xmlns:a16="http://schemas.microsoft.com/office/drawing/2014/main" id="{DF2964A0-4F77-4C60-665B-0883FDDFF7AB}"/>
              </a:ext>
            </a:extLst>
          </p:cNvPr>
          <p:cNvSpPr txBox="1">
            <a:spLocks/>
          </p:cNvSpPr>
          <p:nvPr/>
        </p:nvSpPr>
        <p:spPr>
          <a:xfrm>
            <a:off x="8118438" y="1763872"/>
            <a:ext cx="3889741" cy="2301393"/>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dirty="0">
                <a:latin typeface="Arial"/>
                <a:cs typeface="Arial"/>
              </a:rPr>
              <a:t>تحديد أصحاب المصلحة والنظم القائمة</a:t>
            </a:r>
          </a:p>
        </p:txBody>
      </p:sp>
      <p:pic>
        <p:nvPicPr>
          <p:cNvPr id="11" name="Graphic 10">
            <a:extLst>
              <a:ext uri="{FF2B5EF4-FFF2-40B4-BE49-F238E27FC236}">
                <a16:creationId xmlns:a16="http://schemas.microsoft.com/office/drawing/2014/main" id="{D978C8D1-1D23-D90D-3C30-082E55301B0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93687" y="1880901"/>
            <a:ext cx="915144" cy="917622"/>
          </a:xfrm>
          <a:prstGeom prst="rect">
            <a:avLst/>
          </a:prstGeom>
        </p:spPr>
      </p:pic>
      <p:grpSp>
        <p:nvGrpSpPr>
          <p:cNvPr id="2" name="Group 1">
            <a:extLst>
              <a:ext uri="{FF2B5EF4-FFF2-40B4-BE49-F238E27FC236}">
                <a16:creationId xmlns:a16="http://schemas.microsoft.com/office/drawing/2014/main" id="{E268E5E4-A3A6-FF82-A02A-BFB7349ADBA0}"/>
              </a:ext>
            </a:extLst>
          </p:cNvPr>
          <p:cNvGrpSpPr/>
          <p:nvPr/>
        </p:nvGrpSpPr>
        <p:grpSpPr>
          <a:xfrm flipH="1">
            <a:off x="716699" y="1880901"/>
            <a:ext cx="6382222" cy="4097846"/>
            <a:chOff x="5050574" y="1821593"/>
            <a:chExt cx="6382222" cy="4097846"/>
          </a:xfrm>
        </p:grpSpPr>
        <p:sp>
          <p:nvSpPr>
            <p:cNvPr id="5" name="Rectangle: Rounded Corners 4">
              <a:extLst>
                <a:ext uri="{FF2B5EF4-FFF2-40B4-BE49-F238E27FC236}">
                  <a16:creationId xmlns:a16="http://schemas.microsoft.com/office/drawing/2014/main" id="{43A4408F-93D7-EC8D-87E2-2C3221F9A72D}"/>
                </a:ext>
              </a:extLst>
            </p:cNvPr>
            <p:cNvSpPr/>
            <p:nvPr/>
          </p:nvSpPr>
          <p:spPr>
            <a:xfrm flipH="1">
              <a:off x="5377419" y="1821593"/>
              <a:ext cx="4035649" cy="72141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1600" dirty="0">
                  <a:solidFill>
                    <a:schemeClr val="bg1"/>
                  </a:solidFill>
                  <a:latin typeface="Arial"/>
                  <a:ea typeface="Calibri"/>
                  <a:cs typeface="Calibri"/>
                </a:rPr>
                <a:t>    </a:t>
              </a:r>
            </a:p>
          </p:txBody>
        </p:sp>
        <p:sp>
          <p:nvSpPr>
            <p:cNvPr id="7" name="Oval 6">
              <a:extLst>
                <a:ext uri="{FF2B5EF4-FFF2-40B4-BE49-F238E27FC236}">
                  <a16:creationId xmlns:a16="http://schemas.microsoft.com/office/drawing/2014/main" id="{183D4256-91FE-F6FF-A779-029B9425DECE}"/>
                </a:ext>
              </a:extLst>
            </p:cNvPr>
            <p:cNvSpPr/>
            <p:nvPr/>
          </p:nvSpPr>
          <p:spPr>
            <a:xfrm>
              <a:off x="5050574" y="182899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10" name="Rectangle: Rounded Corners 9">
              <a:extLst>
                <a:ext uri="{FF2B5EF4-FFF2-40B4-BE49-F238E27FC236}">
                  <a16:creationId xmlns:a16="http://schemas.microsoft.com/office/drawing/2014/main" id="{53678B9C-290C-55E7-D2B8-464EBD7E65D8}"/>
                </a:ext>
              </a:extLst>
            </p:cNvPr>
            <p:cNvSpPr/>
            <p:nvPr/>
          </p:nvSpPr>
          <p:spPr>
            <a:xfrm>
              <a:off x="5781327" y="2662672"/>
              <a:ext cx="401505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mn-lt"/>
                <a:cs typeface="+mn-lt"/>
              </a:endParaRPr>
            </a:p>
          </p:txBody>
        </p:sp>
        <p:sp>
          <p:nvSpPr>
            <p:cNvPr id="13" name="Oval 12">
              <a:extLst>
                <a:ext uri="{FF2B5EF4-FFF2-40B4-BE49-F238E27FC236}">
                  <a16:creationId xmlns:a16="http://schemas.microsoft.com/office/drawing/2014/main" id="{AEC3E8AC-6A63-4044-C66A-2EC9AB9EA325}"/>
                </a:ext>
              </a:extLst>
            </p:cNvPr>
            <p:cNvSpPr/>
            <p:nvPr/>
          </p:nvSpPr>
          <p:spPr>
            <a:xfrm>
              <a:off x="5416196" y="2665212"/>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16" name="Rectangle: Rounded Corners 15">
              <a:extLst>
                <a:ext uri="{FF2B5EF4-FFF2-40B4-BE49-F238E27FC236}">
                  <a16:creationId xmlns:a16="http://schemas.microsoft.com/office/drawing/2014/main" id="{6E6C4861-9341-AFDE-BE29-1FB0B61819A0}"/>
                </a:ext>
              </a:extLst>
            </p:cNvPr>
            <p:cNvSpPr/>
            <p:nvPr/>
          </p:nvSpPr>
          <p:spPr>
            <a:xfrm>
              <a:off x="6112993" y="3507498"/>
              <a:ext cx="4213301"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mn-lt"/>
                <a:cs typeface="+mn-lt"/>
              </a:endParaRPr>
            </a:p>
          </p:txBody>
        </p:sp>
        <p:sp>
          <p:nvSpPr>
            <p:cNvPr id="18" name="Oval 17">
              <a:extLst>
                <a:ext uri="{FF2B5EF4-FFF2-40B4-BE49-F238E27FC236}">
                  <a16:creationId xmlns:a16="http://schemas.microsoft.com/office/drawing/2014/main" id="{3401FD4A-E12E-8E56-DD7F-84D51A7631BE}"/>
                </a:ext>
              </a:extLst>
            </p:cNvPr>
            <p:cNvSpPr/>
            <p:nvPr/>
          </p:nvSpPr>
          <p:spPr>
            <a:xfrm>
              <a:off x="5743943" y="351200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20" name="Rectangle: Rounded Corners 19">
              <a:extLst>
                <a:ext uri="{FF2B5EF4-FFF2-40B4-BE49-F238E27FC236}">
                  <a16:creationId xmlns:a16="http://schemas.microsoft.com/office/drawing/2014/main" id="{77CBA9C9-2052-4599-83A5-45BEA4638E46}"/>
                </a:ext>
              </a:extLst>
            </p:cNvPr>
            <p:cNvSpPr/>
            <p:nvPr/>
          </p:nvSpPr>
          <p:spPr>
            <a:xfrm>
              <a:off x="6427733" y="4354203"/>
              <a:ext cx="4399154" cy="72663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1600">
                  <a:solidFill>
                    <a:schemeClr val="bg1"/>
                  </a:solidFill>
                  <a:latin typeface="Arial"/>
                  <a:ea typeface="+mn-lt"/>
                  <a:cs typeface="+mn-lt"/>
                </a:rPr>
                <a:t>    </a:t>
              </a:r>
            </a:p>
          </p:txBody>
        </p:sp>
        <p:sp>
          <p:nvSpPr>
            <p:cNvPr id="22" name="Oval 21">
              <a:extLst>
                <a:ext uri="{FF2B5EF4-FFF2-40B4-BE49-F238E27FC236}">
                  <a16:creationId xmlns:a16="http://schemas.microsoft.com/office/drawing/2014/main" id="{B695C163-E10D-8DE9-D4C9-660759E3F6E9}"/>
                </a:ext>
              </a:extLst>
            </p:cNvPr>
            <p:cNvSpPr/>
            <p:nvPr/>
          </p:nvSpPr>
          <p:spPr>
            <a:xfrm>
              <a:off x="6068090" y="4357956"/>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24" name="Rectangle: Rounded Corners 23">
              <a:extLst>
                <a:ext uri="{FF2B5EF4-FFF2-40B4-BE49-F238E27FC236}">
                  <a16:creationId xmlns:a16="http://schemas.microsoft.com/office/drawing/2014/main" id="{49AC7D80-13A3-C348-68F6-80884041E857}"/>
                </a:ext>
              </a:extLst>
            </p:cNvPr>
            <p:cNvSpPr/>
            <p:nvPr/>
          </p:nvSpPr>
          <p:spPr>
            <a:xfrm>
              <a:off x="6742471" y="5199029"/>
              <a:ext cx="4690325" cy="714243"/>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Calibri"/>
                <a:cs typeface="Calibri"/>
              </a:endParaRPr>
            </a:p>
          </p:txBody>
        </p:sp>
        <p:sp>
          <p:nvSpPr>
            <p:cNvPr id="26" name="Oval 25">
              <a:extLst>
                <a:ext uri="{FF2B5EF4-FFF2-40B4-BE49-F238E27FC236}">
                  <a16:creationId xmlns:a16="http://schemas.microsoft.com/office/drawing/2014/main" id="{FBECF7F9-B504-2DB4-E7A0-DDA1E5DFD1BC}"/>
                </a:ext>
              </a:extLst>
            </p:cNvPr>
            <p:cNvSpPr/>
            <p:nvPr/>
          </p:nvSpPr>
          <p:spPr>
            <a:xfrm>
              <a:off x="6382830" y="5202782"/>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3" name="TextBox 2">
              <a:extLst>
                <a:ext uri="{FF2B5EF4-FFF2-40B4-BE49-F238E27FC236}">
                  <a16:creationId xmlns:a16="http://schemas.microsoft.com/office/drawing/2014/main" id="{D11AE30E-73D4-2876-8123-A246A066F681}"/>
                </a:ext>
              </a:extLst>
            </p:cNvPr>
            <p:cNvSpPr txBox="1"/>
            <p:nvPr/>
          </p:nvSpPr>
          <p:spPr>
            <a:xfrm>
              <a:off x="5813987" y="2013023"/>
              <a:ext cx="341452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1600" dirty="0">
                  <a:solidFill>
                    <a:schemeClr val="bg1"/>
                  </a:solidFill>
                  <a:latin typeface="Arial"/>
                  <a:cs typeface="Arial"/>
                </a:rPr>
                <a:t>جمع بيانات التوقيت وحساب أداء غاية 7-1-7</a:t>
              </a:r>
            </a:p>
          </p:txBody>
        </p:sp>
        <p:sp>
          <p:nvSpPr>
            <p:cNvPr id="4" name="TextBox 3">
              <a:extLst>
                <a:ext uri="{FF2B5EF4-FFF2-40B4-BE49-F238E27FC236}">
                  <a16:creationId xmlns:a16="http://schemas.microsoft.com/office/drawing/2014/main" id="{EBF54E4B-85B6-5171-B37A-9B237967FC2E}"/>
                </a:ext>
              </a:extLst>
            </p:cNvPr>
            <p:cNvSpPr txBox="1"/>
            <p:nvPr/>
          </p:nvSpPr>
          <p:spPr>
            <a:xfrm>
              <a:off x="6152371" y="2853614"/>
              <a:ext cx="327598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1600" dirty="0">
                  <a:solidFill>
                    <a:schemeClr val="bg1"/>
                  </a:solidFill>
                  <a:latin typeface="Arial"/>
                  <a:cs typeface="Arial"/>
                </a:rPr>
                <a:t> تحديد العوائق والعوامل الممكّنة</a:t>
              </a:r>
            </a:p>
          </p:txBody>
        </p:sp>
        <p:sp>
          <p:nvSpPr>
            <p:cNvPr id="6" name="TextBox 5">
              <a:extLst>
                <a:ext uri="{FF2B5EF4-FFF2-40B4-BE49-F238E27FC236}">
                  <a16:creationId xmlns:a16="http://schemas.microsoft.com/office/drawing/2014/main" id="{568ACD67-81BD-5F60-0E05-76E1704BCAE7}"/>
                </a:ext>
              </a:extLst>
            </p:cNvPr>
            <p:cNvSpPr txBox="1"/>
            <p:nvPr/>
          </p:nvSpPr>
          <p:spPr>
            <a:xfrm>
              <a:off x="6547716" y="3694391"/>
              <a:ext cx="274897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1600" dirty="0">
                  <a:solidFill>
                    <a:schemeClr val="bg1"/>
                  </a:solidFill>
                  <a:latin typeface="Arial"/>
                </a:rPr>
                <a:t>تحديد الإجراءات الفورية وطويلة الأمد</a:t>
              </a:r>
            </a:p>
          </p:txBody>
        </p:sp>
        <p:sp>
          <p:nvSpPr>
            <p:cNvPr id="8" name="TextBox 7">
              <a:extLst>
                <a:ext uri="{FF2B5EF4-FFF2-40B4-BE49-F238E27FC236}">
                  <a16:creationId xmlns:a16="http://schemas.microsoft.com/office/drawing/2014/main" id="{2F37B5E8-CCE9-4C7B-D941-A59AFD3BD139}"/>
                </a:ext>
              </a:extLst>
            </p:cNvPr>
            <p:cNvSpPr txBox="1"/>
            <p:nvPr/>
          </p:nvSpPr>
          <p:spPr>
            <a:xfrm>
              <a:off x="6846395" y="4548242"/>
              <a:ext cx="386216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1600" dirty="0">
                  <a:solidFill>
                    <a:schemeClr val="bg1"/>
                  </a:solidFill>
                  <a:latin typeface="Arial"/>
                  <a:cs typeface="Arial"/>
                </a:rPr>
                <a:t> توحيد البيانات ومتابعة تقدم الإجراءات بشكل روتيني</a:t>
              </a:r>
            </a:p>
          </p:txBody>
        </p:sp>
        <p:sp>
          <p:nvSpPr>
            <p:cNvPr id="12" name="TextBox 11">
              <a:extLst>
                <a:ext uri="{FF2B5EF4-FFF2-40B4-BE49-F238E27FC236}">
                  <a16:creationId xmlns:a16="http://schemas.microsoft.com/office/drawing/2014/main" id="{606BB860-D144-EB24-27CE-5BE0C57EFF15}"/>
                </a:ext>
              </a:extLst>
            </p:cNvPr>
            <p:cNvSpPr txBox="1"/>
            <p:nvPr/>
          </p:nvSpPr>
          <p:spPr>
            <a:xfrm>
              <a:off x="7220910" y="5386873"/>
              <a:ext cx="400098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1600" dirty="0">
                  <a:solidFill>
                    <a:schemeClr val="bg1"/>
                  </a:solidFill>
                  <a:latin typeface="Arial"/>
                </a:rPr>
                <a:t>تحليل النتائج واستخدامها للتخطيط والتمويل والمناصرة</a:t>
              </a:r>
            </a:p>
          </p:txBody>
        </p:sp>
      </p:grpSp>
    </p:spTree>
    <p:extLst>
      <p:ext uri="{BB962C8B-B14F-4D97-AF65-F5344CB8AC3E}">
        <p14:creationId xmlns:p14="http://schemas.microsoft.com/office/powerpoint/2010/main" val="31675091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6290799"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3000" b="1" dirty="0">
                <a:solidFill>
                  <a:schemeClr val="tx2"/>
                </a:solidFill>
                <a:latin typeface="Arial"/>
                <a:cs typeface="Arial"/>
              </a:rPr>
              <a:t>سنتعلم من خلال...</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032405"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88216"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175509"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1776758" y="2485451"/>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ar-001" sz="3600">
                <a:latin typeface="Arial"/>
                <a:cs typeface="Arial"/>
              </a:rPr>
              <a:t>هذه ورشة عمل تفاعلية تشاركية.</a:t>
            </a:r>
            <a:br>
              <a:rPr lang="ar-001" sz="3600">
                <a:latin typeface="Arial"/>
                <a:cs typeface="Arial"/>
              </a:rPr>
            </a:br>
            <a:endParaRPr lang="ar-001"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9361589" y="4391491"/>
            <a:ext cx="1157260" cy="830997"/>
          </a:xfrm>
          <a:prstGeom prst="rect">
            <a:avLst/>
          </a:prstGeom>
          <a:noFill/>
        </p:spPr>
        <p:txBody>
          <a:bodyPr wrap="square" rtlCol="0">
            <a:spAutoFit/>
          </a:bodyPr>
          <a:lstStyle/>
          <a:p>
            <a:pPr algn="ctr"/>
            <a:r>
              <a:rPr lang="ar-SA" sz="2400" dirty="0">
                <a:effectLst/>
              </a:rPr>
              <a:t>أنشطة عملية </a:t>
            </a:r>
            <a:endParaRPr lang="ar-001" sz="2400" dirty="0">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9328D7B5-194F-55E3-F28F-328DC2B5E39D}"/>
              </a:ext>
            </a:extLst>
          </p:cNvPr>
          <p:cNvSpPr txBox="1"/>
          <p:nvPr/>
        </p:nvSpPr>
        <p:spPr>
          <a:xfrm>
            <a:off x="6452167" y="4310489"/>
            <a:ext cx="2100897" cy="830997"/>
          </a:xfrm>
          <a:prstGeom prst="rect">
            <a:avLst/>
          </a:prstGeom>
          <a:noFill/>
        </p:spPr>
        <p:txBody>
          <a:bodyPr wrap="square" rtlCol="0">
            <a:spAutoFit/>
          </a:bodyPr>
          <a:lstStyle/>
          <a:p>
            <a:pPr algn="ctr"/>
            <a:r>
              <a:rPr lang="ar-001" sz="2400" dirty="0">
                <a:latin typeface="Arial" panose="020B0604020202020204" pitchFamily="34" charset="0"/>
                <a:cs typeface="Arial" panose="020B0604020202020204" pitchFamily="34" charset="0"/>
              </a:rPr>
              <a:t>عروض تقديمية قصيرة</a:t>
            </a:r>
          </a:p>
        </p:txBody>
      </p:sp>
      <p:sp>
        <p:nvSpPr>
          <p:cNvPr id="24" name="TextBox 23">
            <a:extLst>
              <a:ext uri="{FF2B5EF4-FFF2-40B4-BE49-F238E27FC236}">
                <a16:creationId xmlns:a16="http://schemas.microsoft.com/office/drawing/2014/main" id="{867E2B5C-74C1-50BD-533E-9B65CB05A8ED}"/>
              </a:ext>
            </a:extLst>
          </p:cNvPr>
          <p:cNvSpPr txBox="1"/>
          <p:nvPr/>
        </p:nvSpPr>
        <p:spPr>
          <a:xfrm>
            <a:off x="4119204" y="4313145"/>
            <a:ext cx="1941410" cy="830997"/>
          </a:xfrm>
          <a:prstGeom prst="rect">
            <a:avLst/>
          </a:prstGeom>
          <a:noFill/>
        </p:spPr>
        <p:txBody>
          <a:bodyPr wrap="square" rtlCol="0">
            <a:spAutoFit/>
          </a:bodyPr>
          <a:lstStyle/>
          <a:p>
            <a:pPr algn="ctr"/>
            <a:r>
              <a:rPr lang="ar-001" sz="2400" dirty="0">
                <a:latin typeface="Arial" panose="020B0604020202020204" pitchFamily="34" charset="0"/>
                <a:cs typeface="Arial" panose="020B0604020202020204" pitchFamily="34" charset="0"/>
              </a:rPr>
              <a:t>مناقشات جماعية</a:t>
            </a:r>
          </a:p>
        </p:txBody>
      </p:sp>
      <p:sp>
        <p:nvSpPr>
          <p:cNvPr id="25" name="TextBox 24">
            <a:extLst>
              <a:ext uri="{FF2B5EF4-FFF2-40B4-BE49-F238E27FC236}">
                <a16:creationId xmlns:a16="http://schemas.microsoft.com/office/drawing/2014/main" id="{EF26C9C1-2005-2664-7DFF-8127C71952AF}"/>
              </a:ext>
            </a:extLst>
          </p:cNvPr>
          <p:cNvSpPr txBox="1"/>
          <p:nvPr/>
        </p:nvSpPr>
        <p:spPr>
          <a:xfrm>
            <a:off x="2068855" y="4309370"/>
            <a:ext cx="1517528" cy="830997"/>
          </a:xfrm>
          <a:prstGeom prst="rect">
            <a:avLst/>
          </a:prstGeom>
          <a:noFill/>
        </p:spPr>
        <p:txBody>
          <a:bodyPr wrap="square" rtlCol="0">
            <a:spAutoFit/>
          </a:bodyPr>
          <a:lstStyle/>
          <a:p>
            <a:pPr algn="ctr"/>
            <a:r>
              <a:rPr lang="ar-001" sz="2400" dirty="0">
                <a:latin typeface="Arial" panose="020B0604020202020204" pitchFamily="34" charset="0"/>
                <a:cs typeface="Arial" panose="020B0604020202020204" pitchFamily="34" charset="0"/>
              </a:rPr>
              <a:t>جلسات أسئلة وأجوبة</a:t>
            </a:r>
          </a:p>
        </p:txBody>
      </p:sp>
    </p:spTree>
    <p:extLst>
      <p:ext uri="{BB962C8B-B14F-4D97-AF65-F5344CB8AC3E}">
        <p14:creationId xmlns:p14="http://schemas.microsoft.com/office/powerpoint/2010/main" val="145602884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3FC67-A0FF-46D9-61F6-E4D19C256C4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A98AFDD-371C-E9A9-8981-3A86FEACEBDF}"/>
              </a:ext>
            </a:extLst>
          </p:cNvPr>
          <p:cNvSpPr>
            <a:spLocks noGrp="1"/>
          </p:cNvSpPr>
          <p:nvPr>
            <p:ph type="body" sz="half" idx="10"/>
          </p:nvPr>
        </p:nvSpPr>
        <p:spPr>
          <a:xfrm>
            <a:off x="635427" y="594724"/>
            <a:ext cx="6826398" cy="400639"/>
          </a:xfrm>
        </p:spPr>
        <p:txBody>
          <a:bodyPr/>
          <a:lstStyle/>
          <a:p>
            <a:r>
              <a:rPr lang="ar-001" sz="2200" dirty="0"/>
              <a:t>تحديد النظم القائمة</a:t>
            </a:r>
          </a:p>
          <a:p>
            <a:endParaRPr lang="en-US" dirty="0"/>
          </a:p>
        </p:txBody>
      </p:sp>
      <p:sp>
        <p:nvSpPr>
          <p:cNvPr id="12" name="Text Placeholder 4">
            <a:extLst>
              <a:ext uri="{FF2B5EF4-FFF2-40B4-BE49-F238E27FC236}">
                <a16:creationId xmlns:a16="http://schemas.microsoft.com/office/drawing/2014/main" id="{5CB061A6-A850-83E4-2368-1E3EBBCFD006}"/>
              </a:ext>
            </a:extLst>
          </p:cNvPr>
          <p:cNvSpPr txBox="1">
            <a:spLocks/>
          </p:cNvSpPr>
          <p:nvPr/>
        </p:nvSpPr>
        <p:spPr>
          <a:xfrm>
            <a:off x="635426" y="3429000"/>
            <a:ext cx="6693029" cy="400639"/>
          </a:xfrm>
          <a:prstGeom prst="rect">
            <a:avLst/>
          </a:prstGeom>
        </p:spPr>
        <p:txBody>
          <a:bodyPr vert="horz" lIns="91440" tIns="45720" rIns="91440" bIns="45720" rtlCol="0">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panose="020B0604020202020204" pitchFamily="34" charset="0"/>
                <a:ea typeface="+mn-ea"/>
                <a:cs typeface="+mn-cs"/>
              </a:rPr>
              <a:t>أداة تحديد</a:t>
            </a:r>
            <a:r>
              <a:rPr kumimoji="0" lang="ar-001" sz="2200" b="1" i="0" u="none" strike="noStrike" cap="none" normalizeH="0" noProof="0" dirty="0">
                <a:ln>
                  <a:noFill/>
                </a:ln>
                <a:solidFill>
                  <a:srgbClr val="628393"/>
                </a:solidFill>
                <a:effectLst/>
                <a:uLnTx/>
                <a:uFillTx/>
                <a:latin typeface="Arial" panose="020B0604020202020204" pitchFamily="34" charset="0"/>
                <a:ea typeface="+mn-ea"/>
                <a:cs typeface="+mn-cs"/>
              </a:rPr>
              <a:t> النظم القائمة</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dirty="0">
              <a:ln>
                <a:noFill/>
              </a:ln>
              <a:solidFill>
                <a:srgbClr val="628393"/>
              </a:solidFill>
              <a:effectLst/>
              <a:uLnTx/>
              <a:uFillTx/>
              <a:latin typeface="Arial" panose="020B0604020202020204" pitchFamily="34" charset="0"/>
              <a:ea typeface="+mn-ea"/>
              <a:cs typeface="+mn-cs"/>
            </a:endParaRPr>
          </a:p>
        </p:txBody>
      </p:sp>
      <p:sp>
        <p:nvSpPr>
          <p:cNvPr id="18" name="TextBox 17">
            <a:extLst>
              <a:ext uri="{FF2B5EF4-FFF2-40B4-BE49-F238E27FC236}">
                <a16:creationId xmlns:a16="http://schemas.microsoft.com/office/drawing/2014/main" id="{93A7DC39-A0E4-9AF8-E003-724279FF8715}"/>
              </a:ext>
            </a:extLst>
          </p:cNvPr>
          <p:cNvSpPr txBox="1"/>
          <p:nvPr/>
        </p:nvSpPr>
        <p:spPr>
          <a:xfrm>
            <a:off x="4238626" y="6325653"/>
            <a:ext cx="2647950" cy="307777"/>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srgbClr val="384D56"/>
                </a:solidFill>
                <a:effectLst/>
                <a:uLnTx/>
                <a:uFillTx/>
                <a:latin typeface="Calibri" panose="020F0502020204030204"/>
                <a:ea typeface="+mn-ea"/>
                <a:cs typeface="+mn-cs"/>
              </a:rPr>
              <a:t>717alliance.org/digital-toolkit</a:t>
            </a:r>
            <a:r>
              <a:rPr kumimoji="0" lang="ar-001" sz="1400" b="0" i="0" u="none" strike="noStrike" cap="none" normalizeH="0" baseline="0" noProof="0" dirty="0">
                <a:ln>
                  <a:noFill/>
                </a:ln>
                <a:solidFill>
                  <a:srgbClr val="384D56"/>
                </a:solidFill>
                <a:effectLst/>
                <a:uLnTx/>
                <a:uFillTx/>
                <a:latin typeface="Calibri" panose="020F0502020204030204"/>
                <a:ea typeface="+mn-ea"/>
                <a:cs typeface="+mn-cs"/>
              </a:rPr>
              <a:t> </a:t>
            </a:r>
          </a:p>
        </p:txBody>
      </p:sp>
      <p:pic>
        <p:nvPicPr>
          <p:cNvPr id="3" name="Picture 2">
            <a:extLst>
              <a:ext uri="{FF2B5EF4-FFF2-40B4-BE49-F238E27FC236}">
                <a16:creationId xmlns:a16="http://schemas.microsoft.com/office/drawing/2014/main" id="{949BE9CF-709D-8B19-165D-FBBC10C0682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400002" y="3976565"/>
            <a:ext cx="3361685" cy="1886072"/>
          </a:xfrm>
          <a:prstGeom prst="rect">
            <a:avLst/>
          </a:prstGeom>
          <a:ln w="12700">
            <a:solidFill>
              <a:schemeClr val="tx2"/>
            </a:solidFill>
          </a:ln>
        </p:spPr>
      </p:pic>
      <p:pic>
        <p:nvPicPr>
          <p:cNvPr id="9" name="Picture 8">
            <a:extLst>
              <a:ext uri="{FF2B5EF4-FFF2-40B4-BE49-F238E27FC236}">
                <a16:creationId xmlns:a16="http://schemas.microsoft.com/office/drawing/2014/main" id="{E3CAE840-FFA8-EF84-AB6B-EE6063DD75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57895" y="4221330"/>
            <a:ext cx="3251865" cy="2041945"/>
          </a:xfrm>
          <a:prstGeom prst="rect">
            <a:avLst/>
          </a:prstGeom>
          <a:ln w="12700">
            <a:solidFill>
              <a:schemeClr val="tx2"/>
            </a:solidFill>
          </a:ln>
        </p:spPr>
      </p:pic>
      <p:graphicFrame>
        <p:nvGraphicFramePr>
          <p:cNvPr id="4" name="Table 13">
            <a:extLst>
              <a:ext uri="{FF2B5EF4-FFF2-40B4-BE49-F238E27FC236}">
                <a16:creationId xmlns:a16="http://schemas.microsoft.com/office/drawing/2014/main" id="{FFE536E3-7326-E362-1FEB-BA6DED883528}"/>
              </a:ext>
            </a:extLst>
          </p:cNvPr>
          <p:cNvGraphicFramePr>
            <a:graphicFrameLocks noGrp="1"/>
          </p:cNvGraphicFramePr>
          <p:nvPr>
            <p:extLst>
              <p:ext uri="{D42A27DB-BD31-4B8C-83A1-F6EECF244321}">
                <p14:modId xmlns:p14="http://schemas.microsoft.com/office/powerpoint/2010/main" val="2552417787"/>
              </p:ext>
            </p:extLst>
          </p:nvPr>
        </p:nvGraphicFramePr>
        <p:xfrm>
          <a:off x="635426" y="1105407"/>
          <a:ext cx="6826398" cy="1828800"/>
        </p:xfrm>
        <a:graphic>
          <a:graphicData uri="http://schemas.openxmlformats.org/drawingml/2006/table">
            <a:tbl>
              <a:tblPr rtl="1" firstRow="1" bandRow="1">
                <a:tableStyleId>{5C22544A-7EE6-4342-B048-85BDC9FD1C3A}</a:tableStyleId>
              </a:tblPr>
              <a:tblGrid>
                <a:gridCol w="6826398">
                  <a:extLst>
                    <a:ext uri="{9D8B030D-6E8A-4147-A177-3AD203B41FA5}">
                      <a16:colId xmlns:a16="http://schemas.microsoft.com/office/drawing/2014/main" val="86719991"/>
                    </a:ext>
                  </a:extLst>
                </a:gridCol>
              </a:tblGrid>
              <a:tr h="228468">
                <a:tc>
                  <a:txBody>
                    <a:bodyPr/>
                    <a:lstStyle/>
                    <a:p>
                      <a:r>
                        <a:rPr lang="ar-001" sz="1800">
                          <a:latin typeface="Arial"/>
                        </a:rPr>
                        <a:t>المنصات/الأدوات/الاجتماعات/الهياكل القائمة المستخدمة من أجل...</a:t>
                      </a:r>
                    </a:p>
                  </a:txBody>
                  <a:tcPr/>
                </a:tc>
                <a:extLst>
                  <a:ext uri="{0D108BD9-81ED-4DB2-BD59-A6C34878D82A}">
                    <a16:rowId xmlns:a16="http://schemas.microsoft.com/office/drawing/2014/main" val="1331269829"/>
                  </a:ext>
                </a:extLst>
              </a:tr>
              <a:tr h="997861">
                <a:tc>
                  <a:txBody>
                    <a:bodyPr/>
                    <a:lstStyle/>
                    <a:p>
                      <a:pPr marL="285750" indent="-285750">
                        <a:buFont typeface="Arial" panose="020B0604020202020204" pitchFamily="34" charset="0"/>
                        <a:buChar char="•"/>
                      </a:pPr>
                      <a:r>
                        <a:rPr lang="ar-001" sz="1800">
                          <a:latin typeface="Arial"/>
                        </a:rPr>
                        <a:t>رصد تفشي الأمراض</a:t>
                      </a:r>
                    </a:p>
                    <a:p>
                      <a:pPr marL="285750" indent="-285750">
                        <a:buFont typeface="Arial" panose="020B0604020202020204" pitchFamily="34" charset="0"/>
                        <a:buChar char="•"/>
                      </a:pPr>
                      <a:r>
                        <a:rPr lang="ar-001" sz="1800">
                          <a:latin typeface="Arial"/>
                        </a:rPr>
                        <a:t>إبلاغ أصحاب المصلحة عند رصد تفشي الأمراض</a:t>
                      </a:r>
                    </a:p>
                    <a:p>
                      <a:pPr marL="285750" indent="-285750">
                        <a:buFont typeface="Arial" panose="020B0604020202020204" pitchFamily="34" charset="0"/>
                        <a:buChar char="•"/>
                      </a:pPr>
                      <a:r>
                        <a:rPr lang="ar-001" sz="1800">
                          <a:latin typeface="Arial"/>
                        </a:rPr>
                        <a:t>جمع المعلومات حول إجراءات الاستجابة المبكرة</a:t>
                      </a:r>
                    </a:p>
                    <a:p>
                      <a:pPr marL="285750" indent="-285750">
                        <a:buFont typeface="Arial" panose="020B0604020202020204" pitchFamily="34" charset="0"/>
                        <a:buChar char="•"/>
                      </a:pPr>
                      <a:r>
                        <a:rPr lang="ar-001" sz="1800">
                          <a:latin typeface="Arial"/>
                        </a:rPr>
                        <a:t>جمع أصحاب المصلحة في مجال الرصد والإبلاغ والاستجابة</a:t>
                      </a:r>
                    </a:p>
                    <a:p>
                      <a:pPr marL="285750" indent="-285750">
                        <a:buFont typeface="Arial" panose="020B0604020202020204" pitchFamily="34" charset="0"/>
                        <a:buChar char="•"/>
                      </a:pPr>
                      <a:r>
                        <a:rPr lang="ar-001" sz="1800">
                          <a:latin typeface="Arial"/>
                        </a:rPr>
                        <a:t>التخطيط والتمويل والمناصرة</a:t>
                      </a:r>
                    </a:p>
                  </a:txBody>
                  <a:tcPr/>
                </a:tc>
                <a:extLst>
                  <a:ext uri="{0D108BD9-81ED-4DB2-BD59-A6C34878D82A}">
                    <a16:rowId xmlns:a16="http://schemas.microsoft.com/office/drawing/2014/main" val="1752448874"/>
                  </a:ext>
                </a:extLst>
              </a:tr>
            </a:tbl>
          </a:graphicData>
        </a:graphic>
      </p:graphicFrame>
      <p:sp>
        <p:nvSpPr>
          <p:cNvPr id="13" name="Title 1">
            <a:extLst>
              <a:ext uri="{FF2B5EF4-FFF2-40B4-BE49-F238E27FC236}">
                <a16:creationId xmlns:a16="http://schemas.microsoft.com/office/drawing/2014/main" id="{A9B1222F-6B20-9372-D7E2-5D99599FEF82}"/>
              </a:ext>
            </a:extLst>
          </p:cNvPr>
          <p:cNvSpPr txBox="1">
            <a:spLocks/>
          </p:cNvSpPr>
          <p:nvPr/>
        </p:nvSpPr>
        <p:spPr>
          <a:xfrm>
            <a:off x="8107076" y="1763872"/>
            <a:ext cx="3889741" cy="2301393"/>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dirty="0">
                <a:latin typeface="Arial"/>
                <a:cs typeface="Arial"/>
              </a:rPr>
              <a:t>تحديد أصحاب المصلحة والنظم القائمة</a:t>
            </a:r>
          </a:p>
        </p:txBody>
      </p:sp>
      <p:pic>
        <p:nvPicPr>
          <p:cNvPr id="15" name="Graphic 14">
            <a:extLst>
              <a:ext uri="{FF2B5EF4-FFF2-40B4-BE49-F238E27FC236}">
                <a16:creationId xmlns:a16="http://schemas.microsoft.com/office/drawing/2014/main" id="{4FC62C25-854E-B44A-7B2F-39A3C1F6922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582325" y="1880901"/>
            <a:ext cx="915144" cy="917622"/>
          </a:xfrm>
          <a:prstGeom prst="rect">
            <a:avLst/>
          </a:prstGeom>
        </p:spPr>
      </p:pic>
    </p:spTree>
    <p:extLst>
      <p:ext uri="{BB962C8B-B14F-4D97-AF65-F5344CB8AC3E}">
        <p14:creationId xmlns:p14="http://schemas.microsoft.com/office/powerpoint/2010/main" val="3544732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FAA42-F8DB-D9D8-EEDB-D9B778F05B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1C9252-E233-3882-F44E-EB1EEDD7A005}"/>
              </a:ext>
            </a:extLst>
          </p:cNvPr>
          <p:cNvSpPr>
            <a:spLocks noGrp="1"/>
          </p:cNvSpPr>
          <p:nvPr>
            <p:ph type="title"/>
          </p:nvPr>
        </p:nvSpPr>
        <p:spPr>
          <a:xfrm>
            <a:off x="1568927" y="2317301"/>
            <a:ext cx="9703980" cy="2148666"/>
          </a:xfrm>
        </p:spPr>
        <p:txBody>
          <a:bodyPr/>
          <a:lstStyle/>
          <a:p>
            <a:r>
              <a:rPr lang="ar-001" sz="5000" dirty="0">
                <a:latin typeface="Arial"/>
                <a:cs typeface="Arial"/>
              </a:rPr>
              <a:t>تحديد النظم القائمة</a:t>
            </a:r>
          </a:p>
        </p:txBody>
      </p:sp>
      <p:sp>
        <p:nvSpPr>
          <p:cNvPr id="9" name="Text Placeholder 2">
            <a:extLst>
              <a:ext uri="{FF2B5EF4-FFF2-40B4-BE49-F238E27FC236}">
                <a16:creationId xmlns:a16="http://schemas.microsoft.com/office/drawing/2014/main" id="{4CA69DD6-F6FA-477F-D228-0501F2C7C5EC}"/>
              </a:ext>
            </a:extLst>
          </p:cNvPr>
          <p:cNvSpPr txBox="1">
            <a:spLocks/>
          </p:cNvSpPr>
          <p:nvPr/>
        </p:nvSpPr>
        <p:spPr>
          <a:xfrm>
            <a:off x="1568927" y="4470394"/>
            <a:ext cx="9703980" cy="931688"/>
          </a:xfrm>
          <a:prstGeom prst="rect">
            <a:avLst/>
          </a:prstGeom>
        </p:spPr>
        <p:txBody>
          <a:bodyPr vert="horz" lIns="91440" tIns="45720" rIns="91440" bIns="45720" rtlCol="0">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0" i="0" kern="1200">
                <a:solidFill>
                  <a:schemeClr val="tx1">
                    <a:tint val="75000"/>
                  </a:schemeClr>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0" i="0" kern="1200">
                <a:solidFill>
                  <a:schemeClr val="tx1">
                    <a:tint val="75000"/>
                  </a:schemeClr>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ar-001" sz="3000"/>
              <a:t>نشاط</a:t>
            </a:r>
          </a:p>
        </p:txBody>
      </p:sp>
      <p:pic>
        <p:nvPicPr>
          <p:cNvPr id="11" name="Picture 10" descr="A light bulb in a circle&#10;&#10;AI-generated content may be incorrect.">
            <a:extLst>
              <a:ext uri="{FF2B5EF4-FFF2-40B4-BE49-F238E27FC236}">
                <a16:creationId xmlns:a16="http://schemas.microsoft.com/office/drawing/2014/main" id="{6B4B473D-4199-9CEA-7BDC-BED0F6185B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06821" y="2631297"/>
            <a:ext cx="866086" cy="824950"/>
          </a:xfrm>
          <a:prstGeom prst="rect">
            <a:avLst/>
          </a:prstGeom>
        </p:spPr>
      </p:pic>
    </p:spTree>
    <p:extLst>
      <p:ext uri="{BB962C8B-B14F-4D97-AF65-F5344CB8AC3E}">
        <p14:creationId xmlns:p14="http://schemas.microsoft.com/office/powerpoint/2010/main" val="369115005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4A6BF-BC5A-EC10-3D70-89D1F0C73673}"/>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F252570-A70E-32D6-496A-5690ED4C0842}"/>
              </a:ext>
            </a:extLst>
          </p:cNvPr>
          <p:cNvSpPr/>
          <p:nvPr/>
        </p:nvSpPr>
        <p:spPr>
          <a:xfrm>
            <a:off x="540165" y="491709"/>
            <a:ext cx="4555693" cy="262184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55BE5A-8B1A-F484-4481-36D1F5648ADB}"/>
              </a:ext>
            </a:extLst>
          </p:cNvPr>
          <p:cNvSpPr>
            <a:spLocks noGrp="1"/>
          </p:cNvSpPr>
          <p:nvPr>
            <p:ph type="title"/>
          </p:nvPr>
        </p:nvSpPr>
        <p:spPr>
          <a:xfrm>
            <a:off x="115262" y="390110"/>
            <a:ext cx="11803273" cy="1001762"/>
          </a:xfrm>
        </p:spPr>
        <p:txBody>
          <a:bodyPr/>
          <a:lstStyle/>
          <a:p>
            <a:r>
              <a:rPr lang="ar-001" dirty="0">
                <a:latin typeface="Arial"/>
                <a:cs typeface="Arial"/>
              </a:rPr>
              <a:t>تحديد النظم القائمة</a:t>
            </a:r>
          </a:p>
        </p:txBody>
      </p:sp>
      <p:sp>
        <p:nvSpPr>
          <p:cNvPr id="3" name="Text Placeholder 2">
            <a:extLst>
              <a:ext uri="{FF2B5EF4-FFF2-40B4-BE49-F238E27FC236}">
                <a16:creationId xmlns:a16="http://schemas.microsoft.com/office/drawing/2014/main" id="{448693EB-78F9-4965-5959-F384F9313A94}"/>
              </a:ext>
            </a:extLst>
          </p:cNvPr>
          <p:cNvSpPr>
            <a:spLocks noGrp="1"/>
          </p:cNvSpPr>
          <p:nvPr>
            <p:ph type="body" idx="1"/>
          </p:nvPr>
        </p:nvSpPr>
        <p:spPr>
          <a:xfrm>
            <a:off x="6494048" y="1120147"/>
            <a:ext cx="5157787" cy="536601"/>
          </a:xfrm>
        </p:spPr>
        <p:txBody>
          <a:bodyPr/>
          <a:lstStyle/>
          <a:p>
            <a:r>
              <a:rPr lang="ar-001" dirty="0">
                <a:latin typeface="Arial"/>
                <a:cs typeface="Arial"/>
              </a:rPr>
              <a:t>مهمة طاولتكم</a:t>
            </a:r>
          </a:p>
        </p:txBody>
      </p:sp>
      <p:sp>
        <p:nvSpPr>
          <p:cNvPr id="4" name="Content Placeholder 3">
            <a:extLst>
              <a:ext uri="{FF2B5EF4-FFF2-40B4-BE49-F238E27FC236}">
                <a16:creationId xmlns:a16="http://schemas.microsoft.com/office/drawing/2014/main" id="{E263DA0B-2E3E-A23F-C6B4-AB61506C0197}"/>
              </a:ext>
            </a:extLst>
          </p:cNvPr>
          <p:cNvSpPr>
            <a:spLocks noGrp="1"/>
          </p:cNvSpPr>
          <p:nvPr>
            <p:ph sz="half" idx="2"/>
          </p:nvPr>
        </p:nvSpPr>
        <p:spPr>
          <a:xfrm>
            <a:off x="5676899" y="1802630"/>
            <a:ext cx="5974935" cy="4396691"/>
          </a:xfrm>
        </p:spPr>
        <p:txBody>
          <a:bodyPr vert="horz" lIns="91440" tIns="45720" rIns="91440" bIns="45720" rtlCol="0" anchor="t">
            <a:noAutofit/>
          </a:bodyPr>
          <a:lstStyle/>
          <a:p>
            <a:pPr marL="342900" indent="-342900"/>
            <a:r>
              <a:rPr lang="ar-SA" sz="2000" dirty="0">
                <a:effectLst/>
                <a:latin typeface="Aptos" panose="020B0004020202020204" pitchFamily="34" charset="0"/>
                <a:ea typeface="DengXian" panose="02010600030101010101" pitchFamily="2" charset="-122"/>
                <a:cs typeface="Arial" panose="020B0604020202020204" pitchFamily="34" charset="0"/>
              </a:rPr>
              <a:t>فكر في الأنظمة الموجودة في بلدك/ولايتك القضائية وقد تكون ذات صلة بغاية</a:t>
            </a:r>
            <a:r>
              <a:rPr lang="en-IN" sz="2000" dirty="0">
                <a:effectLst/>
                <a:latin typeface="Aptos" panose="020B0004020202020204" pitchFamily="34" charset="0"/>
                <a:ea typeface="DengXian" panose="02010600030101010101" pitchFamily="2" charset="-122"/>
                <a:cs typeface="Arial" panose="020B0604020202020204" pitchFamily="34" charset="0"/>
              </a:rPr>
              <a:t> 7-1-7.</a:t>
            </a:r>
            <a:endParaRPr lang="ar-001" sz="2000" dirty="0">
              <a:latin typeface="Arial"/>
              <a:cs typeface="Arial"/>
            </a:endParaRPr>
          </a:p>
          <a:p>
            <a:pPr marL="342900" indent="-342900"/>
            <a:r>
              <a:rPr lang="ar-SA" sz="2000" dirty="0">
                <a:effectLst/>
                <a:latin typeface="Aptos" panose="020B0004020202020204" pitchFamily="34" charset="0"/>
                <a:ea typeface="DengXian" panose="02010600030101010101" pitchFamily="2" charset="-122"/>
                <a:cs typeface="Arial" panose="020B0604020202020204" pitchFamily="34" charset="0"/>
              </a:rPr>
              <a:t>على</a:t>
            </a:r>
            <a:r>
              <a:rPr lang="ar-SA" sz="2000" dirty="0">
                <a:effectLst/>
                <a:ea typeface="DengXian" panose="02010600030101010101" pitchFamily="2" charset="-122"/>
                <a:cs typeface="Aptos" panose="020B0004020202020204" pitchFamily="34" charset="0"/>
              </a:rPr>
              <a:t> </a:t>
            </a:r>
            <a:r>
              <a:rPr lang="ar-SA" sz="2000" dirty="0">
                <a:effectLst/>
                <a:latin typeface="Aptos" panose="020B0004020202020204" pitchFamily="34" charset="0"/>
                <a:ea typeface="DengXian" panose="02010600030101010101" pitchFamily="2" charset="-122"/>
                <a:cs typeface="Arial" panose="020B0604020202020204" pitchFamily="34" charset="0"/>
              </a:rPr>
              <a:t>لوحة العرض الخاصة بك، اذكر من 1 إلى 3 أنظمة ذات صلة بما يلي</a:t>
            </a:r>
            <a:r>
              <a:rPr lang="en-IN" sz="2000" dirty="0">
                <a:effectLst/>
                <a:latin typeface="Aptos" panose="020B0004020202020204" pitchFamily="34" charset="0"/>
                <a:ea typeface="DengXian" panose="02010600030101010101" pitchFamily="2" charset="-122"/>
                <a:cs typeface="Arial" panose="020B0604020202020204" pitchFamily="34" charset="0"/>
              </a:rPr>
              <a:t>:</a:t>
            </a:r>
            <a:endParaRPr lang="ar-001" sz="2000" dirty="0">
              <a:latin typeface="Arial"/>
              <a:cs typeface="Arial"/>
            </a:endParaRPr>
          </a:p>
          <a:p>
            <a:pPr marL="742950" lvl="1" indent="-285750"/>
            <a:r>
              <a:rPr lang="ar-001" b="1" dirty="0">
                <a:latin typeface="Arial"/>
              </a:rPr>
              <a:t>رصد </a:t>
            </a:r>
            <a:r>
              <a:rPr lang="ar-001" dirty="0">
                <a:latin typeface="Arial"/>
              </a:rPr>
              <a:t>تفشي الأمراض</a:t>
            </a:r>
          </a:p>
          <a:p>
            <a:pPr marL="742950" lvl="1" indent="-285750"/>
            <a:r>
              <a:rPr lang="ar-001" b="1" dirty="0">
                <a:latin typeface="Arial"/>
              </a:rPr>
              <a:t>إبلاغ</a:t>
            </a:r>
            <a:r>
              <a:rPr lang="ar-001" dirty="0">
                <a:latin typeface="Arial"/>
              </a:rPr>
              <a:t> أصحاب المصلحة بشأن تفشي الأمراض</a:t>
            </a:r>
          </a:p>
          <a:p>
            <a:pPr marL="742950" lvl="1" indent="-285750"/>
            <a:r>
              <a:rPr lang="ar-001" b="1" dirty="0">
                <a:latin typeface="Arial"/>
              </a:rPr>
              <a:t>جمع المعلومات </a:t>
            </a:r>
            <a:r>
              <a:rPr lang="ar-001" dirty="0">
                <a:latin typeface="Arial"/>
              </a:rPr>
              <a:t>حول إجراءات الاستجابة المبكرة</a:t>
            </a:r>
          </a:p>
          <a:p>
            <a:pPr marL="742950" lvl="1" indent="-285750"/>
            <a:r>
              <a:rPr lang="ar-001" b="1" dirty="0">
                <a:latin typeface="Arial"/>
              </a:rPr>
              <a:t>جمع </a:t>
            </a:r>
            <a:r>
              <a:rPr lang="ar-001" dirty="0">
                <a:latin typeface="Arial"/>
              </a:rPr>
              <a:t>أصحاب المصلحة في مجال الرصد والإبلاغ والاستجابة</a:t>
            </a:r>
          </a:p>
          <a:p>
            <a:pPr marL="742950" lvl="1" indent="-285750"/>
            <a:r>
              <a:rPr lang="ar-001" b="1" dirty="0">
                <a:latin typeface="Arial"/>
              </a:rPr>
              <a:t>التخطيط والتمويل والمناصرة</a:t>
            </a:r>
          </a:p>
        </p:txBody>
      </p:sp>
      <p:sp>
        <p:nvSpPr>
          <p:cNvPr id="5" name="Text Placeholder 4">
            <a:extLst>
              <a:ext uri="{FF2B5EF4-FFF2-40B4-BE49-F238E27FC236}">
                <a16:creationId xmlns:a16="http://schemas.microsoft.com/office/drawing/2014/main" id="{AEC7DA32-4757-C08D-A56B-2D243465952E}"/>
              </a:ext>
            </a:extLst>
          </p:cNvPr>
          <p:cNvSpPr>
            <a:spLocks noGrp="1"/>
          </p:cNvSpPr>
          <p:nvPr>
            <p:ph type="body" sz="quarter" idx="3"/>
          </p:nvPr>
        </p:nvSpPr>
        <p:spPr>
          <a:xfrm>
            <a:off x="720733" y="731813"/>
            <a:ext cx="4159493" cy="389239"/>
          </a:xfrm>
        </p:spPr>
        <p:txBody>
          <a:bodyPr/>
          <a:lstStyle/>
          <a:p>
            <a:r>
              <a:rPr lang="ar-001" sz="2000" dirty="0">
                <a:latin typeface="Arial"/>
                <a:cs typeface="Arial"/>
              </a:rPr>
              <a:t>نصيحة: ضع في اعتبارك الأنواع التالية</a:t>
            </a:r>
          </a:p>
        </p:txBody>
      </p:sp>
      <p:sp>
        <p:nvSpPr>
          <p:cNvPr id="6" name="Content Placeholder 5">
            <a:extLst>
              <a:ext uri="{FF2B5EF4-FFF2-40B4-BE49-F238E27FC236}">
                <a16:creationId xmlns:a16="http://schemas.microsoft.com/office/drawing/2014/main" id="{99BC1809-F4E2-CBE3-B003-1DA8CE1C1C8B}"/>
              </a:ext>
            </a:extLst>
          </p:cNvPr>
          <p:cNvSpPr>
            <a:spLocks noGrp="1"/>
          </p:cNvSpPr>
          <p:nvPr>
            <p:ph sz="quarter" idx="4"/>
          </p:nvPr>
        </p:nvSpPr>
        <p:spPr>
          <a:xfrm>
            <a:off x="839661" y="1352648"/>
            <a:ext cx="3924038" cy="1760906"/>
          </a:xfrm>
        </p:spPr>
        <p:txBody>
          <a:bodyPr vert="horz" lIns="91440" tIns="45720" rIns="91440" bIns="45720" rtlCol="0" anchor="t">
            <a:noAutofit/>
          </a:bodyPr>
          <a:lstStyle/>
          <a:p>
            <a:pPr marL="285750" indent="-285750">
              <a:buFont typeface="Arial,Sans-Serif" panose="020B0604020202020204" pitchFamily="34" charset="0"/>
            </a:pPr>
            <a:r>
              <a:rPr lang="ar-001" sz="2000" dirty="0">
                <a:solidFill>
                  <a:schemeClr val="dk1"/>
                </a:solidFill>
                <a:latin typeface="Arial"/>
                <a:cs typeface="Arial"/>
              </a:rPr>
              <a:t>الأدوات</a:t>
            </a:r>
          </a:p>
          <a:p>
            <a:pPr marL="285750" indent="-285750">
              <a:buFont typeface="Arial,Sans-Serif" panose="020B0604020202020204" pitchFamily="34" charset="0"/>
            </a:pPr>
            <a:r>
              <a:rPr lang="ar-001" sz="2000" dirty="0">
                <a:solidFill>
                  <a:schemeClr val="dk1"/>
                </a:solidFill>
                <a:latin typeface="Arial"/>
                <a:cs typeface="Arial"/>
              </a:rPr>
              <a:t>المنصات</a:t>
            </a:r>
          </a:p>
          <a:p>
            <a:pPr marL="285750" indent="-285750">
              <a:buFont typeface="Arial,Sans-Serif" panose="020B0604020202020204" pitchFamily="34" charset="0"/>
            </a:pPr>
            <a:r>
              <a:rPr lang="ar-001" sz="2000" dirty="0">
                <a:solidFill>
                  <a:schemeClr val="dk1"/>
                </a:solidFill>
                <a:latin typeface="Arial"/>
                <a:cs typeface="Arial"/>
              </a:rPr>
              <a:t>الاجتماعات</a:t>
            </a:r>
          </a:p>
          <a:p>
            <a:pPr marL="285750" indent="-285750">
              <a:buFont typeface="Arial,Sans-Serif" panose="020B0604020202020204" pitchFamily="34" charset="0"/>
            </a:pPr>
            <a:r>
              <a:rPr lang="ar-001" sz="2000" dirty="0">
                <a:solidFill>
                  <a:schemeClr val="dk1"/>
                </a:solidFill>
                <a:latin typeface="Arial"/>
                <a:cs typeface="Arial"/>
              </a:rPr>
              <a:t>الهياكل</a:t>
            </a:r>
          </a:p>
          <a:p>
            <a:pPr marL="285750" indent="-285750">
              <a:buFont typeface="Arial,Sans-Serif" panose="020B0604020202020204" pitchFamily="34" charset="0"/>
            </a:pPr>
            <a:endParaRPr lang="en-US" sz="2000" dirty="0">
              <a:solidFill>
                <a:schemeClr val="dk1"/>
              </a:solidFill>
              <a:latin typeface="Arial"/>
              <a:cs typeface="Arial"/>
            </a:endParaRPr>
          </a:p>
        </p:txBody>
      </p:sp>
      <p:grpSp>
        <p:nvGrpSpPr>
          <p:cNvPr id="9" name="Group 8">
            <a:extLst>
              <a:ext uri="{FF2B5EF4-FFF2-40B4-BE49-F238E27FC236}">
                <a16:creationId xmlns:a16="http://schemas.microsoft.com/office/drawing/2014/main" id="{E84DDB5C-74E1-986C-AF08-7AE8890DC8D3}"/>
              </a:ext>
            </a:extLst>
          </p:cNvPr>
          <p:cNvGrpSpPr/>
          <p:nvPr/>
        </p:nvGrpSpPr>
        <p:grpSpPr>
          <a:xfrm>
            <a:off x="435092" y="3777244"/>
            <a:ext cx="4660766" cy="1583634"/>
            <a:chOff x="8148085" y="3472139"/>
            <a:chExt cx="4660766" cy="1784427"/>
          </a:xfrm>
        </p:grpSpPr>
        <p:sp>
          <p:nvSpPr>
            <p:cNvPr id="10" name="Rectangle 9">
              <a:extLst>
                <a:ext uri="{FF2B5EF4-FFF2-40B4-BE49-F238E27FC236}">
                  <a16:creationId xmlns:a16="http://schemas.microsoft.com/office/drawing/2014/main" id="{24748FC4-CD66-5602-633B-46CF3C264BDF}"/>
                </a:ext>
              </a:extLst>
            </p:cNvPr>
            <p:cNvSpPr/>
            <p:nvPr/>
          </p:nvSpPr>
          <p:spPr>
            <a:xfrm>
              <a:off x="8148085" y="3472139"/>
              <a:ext cx="4660766" cy="1603081"/>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a:extLst>
                <a:ext uri="{FF2B5EF4-FFF2-40B4-BE49-F238E27FC236}">
                  <a16:creationId xmlns:a16="http://schemas.microsoft.com/office/drawing/2014/main" id="{C9E74595-E9E2-B11D-A1B7-84FDCA5213C6}"/>
                </a:ext>
              </a:extLst>
            </p:cNvPr>
            <p:cNvSpPr txBox="1">
              <a:spLocks/>
            </p:cNvSpPr>
            <p:nvPr/>
          </p:nvSpPr>
          <p:spPr>
            <a:xfrm>
              <a:off x="8289228" y="3721778"/>
              <a:ext cx="4375281" cy="324240"/>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000" dirty="0">
                  <a:latin typeface="Arial"/>
                  <a:cs typeface="Arial"/>
                </a:rPr>
                <a:t>التوقيت</a:t>
              </a:r>
            </a:p>
          </p:txBody>
        </p:sp>
        <p:sp>
          <p:nvSpPr>
            <p:cNvPr id="13" name="Content Placeholder 3">
              <a:extLst>
                <a:ext uri="{FF2B5EF4-FFF2-40B4-BE49-F238E27FC236}">
                  <a16:creationId xmlns:a16="http://schemas.microsoft.com/office/drawing/2014/main" id="{31330377-2680-1E62-8898-E582966CF308}"/>
                </a:ext>
              </a:extLst>
            </p:cNvPr>
            <p:cNvSpPr txBox="1">
              <a:spLocks/>
            </p:cNvSpPr>
            <p:nvPr/>
          </p:nvSpPr>
          <p:spPr>
            <a:xfrm>
              <a:off x="8462724" y="4110283"/>
              <a:ext cx="4290271" cy="1146283"/>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1800" dirty="0">
                  <a:latin typeface="Arial"/>
                  <a:cs typeface="Arial"/>
                </a:rPr>
                <a:t>10دقائق: تبادل الأفكار والكتابة</a:t>
              </a:r>
              <a:endParaRPr lang="ar-001" sz="1800" dirty="0">
                <a:latin typeface="Arial"/>
                <a:cs typeface="Arial"/>
              </a:endParaRPr>
            </a:p>
            <a:p>
              <a:r>
                <a:rPr lang="ar-SA" sz="1800" dirty="0">
                  <a:latin typeface="Arial"/>
                  <a:cs typeface="Arial"/>
                </a:rPr>
                <a:t>5دقائق: جولة في المعرض </a:t>
              </a:r>
              <a:endParaRPr lang="ar-001" sz="1800" dirty="0">
                <a:latin typeface="Arial"/>
                <a:cs typeface="Arial"/>
              </a:endParaRPr>
            </a:p>
            <a:p>
              <a:pPr lvl="1"/>
              <a:endParaRPr lang="en-US" sz="1800" dirty="0">
                <a:cs typeface="Arial"/>
              </a:endParaRPr>
            </a:p>
          </p:txBody>
        </p:sp>
      </p:grpSp>
    </p:spTree>
    <p:extLst>
      <p:ext uri="{BB962C8B-B14F-4D97-AF65-F5344CB8AC3E}">
        <p14:creationId xmlns:p14="http://schemas.microsoft.com/office/powerpoint/2010/main" val="330169021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E038D-2E38-F21D-8CF5-F5DB1CB68FA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8C958AB-2BC9-E696-656E-67DD7AF53790}"/>
              </a:ext>
            </a:extLst>
          </p:cNvPr>
          <p:cNvSpPr>
            <a:spLocks noGrp="1"/>
          </p:cNvSpPr>
          <p:nvPr>
            <p:ph type="title"/>
          </p:nvPr>
        </p:nvSpPr>
        <p:spPr>
          <a:xfrm>
            <a:off x="424274" y="350089"/>
            <a:ext cx="11443876" cy="1087808"/>
          </a:xfrm>
        </p:spPr>
        <p:txBody>
          <a:bodyPr/>
          <a:lstStyle/>
          <a:p>
            <a:pPr marR="0" lvl="0" algn="r" rtl="1">
              <a:lnSpc>
                <a:spcPct val="115000"/>
              </a:lnSpc>
              <a:spcBef>
                <a:spcPts val="0"/>
              </a:spcBef>
              <a:spcAft>
                <a:spcPts val="800"/>
              </a:spcAft>
              <a:tabLst>
                <a:tab pos="457200" algn="l"/>
              </a:tabLst>
            </a:pPr>
            <a:r>
              <a:rPr lang="ar-SA" b="1" kern="100" dirty="0">
                <a:effectLst/>
                <a:latin typeface="Aptos" panose="020B0004020202020204" pitchFamily="34" charset="0"/>
                <a:ea typeface="DengXian" panose="02010600030101010101" pitchFamily="2" charset="-122"/>
                <a:cs typeface="Arial" panose="020B0604020202020204" pitchFamily="34" charset="0"/>
              </a:rPr>
              <a:t>يمكن اعتماد 7-1-7 بشكل منهجي ومرن</a:t>
            </a:r>
            <a:br>
              <a:rPr lang="en-IN" kern="100" dirty="0">
                <a:effectLst/>
                <a:latin typeface="Aptos" panose="020B0004020202020204" pitchFamily="34" charset="0"/>
                <a:ea typeface="DengXian" panose="02010600030101010101" pitchFamily="2" charset="-122"/>
                <a:cs typeface="Times New Roman" panose="02020603050405020304" pitchFamily="18" charset="0"/>
              </a:rPr>
            </a:br>
            <a:r>
              <a:rPr lang="en-IN" kern="100" dirty="0">
                <a:effectLst/>
                <a:latin typeface="Aptos" panose="020B0004020202020204" pitchFamily="34" charset="0"/>
                <a:ea typeface="DengXian" panose="02010600030101010101" pitchFamily="2" charset="-122"/>
                <a:cs typeface="Arial" panose="020B0604020202020204" pitchFamily="34" charset="0"/>
              </a:rPr>
              <a:t> </a:t>
            </a:r>
          </a:p>
        </p:txBody>
      </p:sp>
      <p:sp>
        <p:nvSpPr>
          <p:cNvPr id="17" name="Title 1">
            <a:extLst>
              <a:ext uri="{FF2B5EF4-FFF2-40B4-BE49-F238E27FC236}">
                <a16:creationId xmlns:a16="http://schemas.microsoft.com/office/drawing/2014/main" id="{A6A1E49B-1BBB-9A63-C53F-AA0AD669708B}"/>
              </a:ext>
            </a:extLst>
          </p:cNvPr>
          <p:cNvSpPr txBox="1">
            <a:spLocks/>
          </p:cNvSpPr>
          <p:nvPr/>
        </p:nvSpPr>
        <p:spPr>
          <a:xfrm flipH="1">
            <a:off x="8315680" y="2726850"/>
            <a:ext cx="2257506" cy="1288886"/>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algn="ctr" rtl="1">
              <a:lnSpc>
                <a:spcPct val="115000"/>
              </a:lnSpc>
              <a:spcBef>
                <a:spcPts val="0"/>
              </a:spcBef>
              <a:spcAft>
                <a:spcPts val="800"/>
              </a:spcAft>
            </a:pPr>
            <a:r>
              <a:rPr lang="ar-SA" sz="2000" b="0" dirty="0">
                <a:solidFill>
                  <a:srgbClr val="BFBFBF"/>
                </a:solidFill>
                <a:cs typeface="+mn-cs"/>
              </a:rPr>
              <a:t>إدراج غاية 7-1-7 في نظام الصحة العامة</a:t>
            </a:r>
            <a:endParaRPr lang="en-IN" sz="2000" b="0" dirty="0">
              <a:solidFill>
                <a:srgbClr val="BFBFBF"/>
              </a:solidFill>
              <a:cs typeface="+mn-cs"/>
            </a:endParaRPr>
          </a:p>
          <a:p>
            <a:pPr marL="0" marR="0" algn="r" rtl="1">
              <a:lnSpc>
                <a:spcPct val="115000"/>
              </a:lnSpc>
              <a:spcBef>
                <a:spcPts val="0"/>
              </a:spcBef>
              <a:spcAft>
                <a:spcPts val="800"/>
              </a:spcAft>
            </a:pPr>
            <a:r>
              <a:rPr lang="en-IN" sz="2000" kern="100" dirty="0">
                <a:effectLst/>
                <a:latin typeface="Aptos" panose="020B0004020202020204" pitchFamily="34" charset="0"/>
                <a:ea typeface="DengXian" panose="02010600030101010101" pitchFamily="2" charset="-122"/>
                <a:cs typeface="Arial" panose="020B0604020202020204" pitchFamily="34" charset="0"/>
              </a:rPr>
              <a:t> </a:t>
            </a:r>
          </a:p>
        </p:txBody>
      </p:sp>
      <p:sp>
        <p:nvSpPr>
          <p:cNvPr id="21" name="Title 1">
            <a:extLst>
              <a:ext uri="{FF2B5EF4-FFF2-40B4-BE49-F238E27FC236}">
                <a16:creationId xmlns:a16="http://schemas.microsoft.com/office/drawing/2014/main" id="{01B268D7-BFF8-1BF1-B064-FF72336173E5}"/>
              </a:ext>
            </a:extLst>
          </p:cNvPr>
          <p:cNvSpPr txBox="1">
            <a:spLocks/>
          </p:cNvSpPr>
          <p:nvPr/>
        </p:nvSpPr>
        <p:spPr>
          <a:xfrm flipH="1">
            <a:off x="4723125" y="2720915"/>
            <a:ext cx="2531211" cy="949908"/>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dirty="0">
                <a:ln>
                  <a:noFill/>
                </a:ln>
                <a:solidFill>
                  <a:schemeClr val="bg1">
                    <a:lumMod val="76000"/>
                  </a:schemeClr>
                </a:solidFill>
                <a:effectLst/>
                <a:uLnTx/>
                <a:uFillTx/>
                <a:latin typeface="Arial"/>
                <a:cs typeface="Arial"/>
              </a:rPr>
              <a:t>تحديد أصحاب المصلحة والنظم القائمة</a:t>
            </a:r>
          </a:p>
        </p:txBody>
      </p:sp>
      <p:sp>
        <p:nvSpPr>
          <p:cNvPr id="23" name="Title 1">
            <a:extLst>
              <a:ext uri="{FF2B5EF4-FFF2-40B4-BE49-F238E27FC236}">
                <a16:creationId xmlns:a16="http://schemas.microsoft.com/office/drawing/2014/main" id="{96EE865B-908A-45D6-A16F-1E179E25774A}"/>
              </a:ext>
            </a:extLst>
          </p:cNvPr>
          <p:cNvSpPr txBox="1">
            <a:spLocks/>
          </p:cNvSpPr>
          <p:nvPr/>
        </p:nvSpPr>
        <p:spPr>
          <a:xfrm flipH="1">
            <a:off x="1267499" y="2727782"/>
            <a:ext cx="2518667" cy="941847"/>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i="0" u="none" strike="noStrike" cap="none" normalizeH="0" baseline="0" noProof="0">
                <a:ln>
                  <a:noFill/>
                </a:ln>
                <a:solidFill>
                  <a:schemeClr val="accent1"/>
                </a:solidFill>
                <a:effectLst/>
                <a:uLnTx/>
                <a:uFillTx/>
                <a:latin typeface="Arial"/>
                <a:cs typeface="Arial"/>
              </a:rPr>
              <a:t>إشراك أصحاب المصلحة</a:t>
            </a:r>
          </a:p>
        </p:txBody>
      </p:sp>
      <p:sp>
        <p:nvSpPr>
          <p:cNvPr id="25" name="Title 1">
            <a:extLst>
              <a:ext uri="{FF2B5EF4-FFF2-40B4-BE49-F238E27FC236}">
                <a16:creationId xmlns:a16="http://schemas.microsoft.com/office/drawing/2014/main" id="{A3971710-E813-D7E8-1E60-030EBC1AF933}"/>
              </a:ext>
            </a:extLst>
          </p:cNvPr>
          <p:cNvSpPr txBox="1">
            <a:spLocks/>
          </p:cNvSpPr>
          <p:nvPr/>
        </p:nvSpPr>
        <p:spPr>
          <a:xfrm flipH="1">
            <a:off x="5429140" y="5104354"/>
            <a:ext cx="1119181" cy="676125"/>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rgbClr val="BFBFBF"/>
                </a:solidFill>
                <a:effectLst/>
                <a:uLnTx/>
                <a:uFillTx/>
                <a:latin typeface="Arial" panose="020B0604020202020204" pitchFamily="34" charset="0"/>
                <a:ea typeface="+mj-ea"/>
                <a:cs typeface="+mj-cs"/>
              </a:rPr>
              <a:t>تدريب الموظفين</a:t>
            </a:r>
          </a:p>
        </p:txBody>
      </p:sp>
      <p:sp>
        <p:nvSpPr>
          <p:cNvPr id="27" name="Title 1">
            <a:extLst>
              <a:ext uri="{FF2B5EF4-FFF2-40B4-BE49-F238E27FC236}">
                <a16:creationId xmlns:a16="http://schemas.microsoft.com/office/drawing/2014/main" id="{86FC3DAB-CE4E-ED2F-9497-8F10F57C8E90}"/>
              </a:ext>
            </a:extLst>
          </p:cNvPr>
          <p:cNvSpPr txBox="1">
            <a:spLocks/>
          </p:cNvSpPr>
          <p:nvPr/>
        </p:nvSpPr>
        <p:spPr>
          <a:xfrm flipH="1">
            <a:off x="8328069" y="5151753"/>
            <a:ext cx="2245118"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lnSpc>
                <a:spcPct val="115000"/>
              </a:lnSpc>
              <a:spcBef>
                <a:spcPts val="0"/>
              </a:spcBef>
              <a:spcAft>
                <a:spcPts val="800"/>
              </a:spcAft>
            </a:pPr>
            <a:r>
              <a:rPr lang="ar-SA" sz="2000" b="0" dirty="0">
                <a:solidFill>
                  <a:srgbClr val="BFBFBF"/>
                </a:solidFill>
                <a:cs typeface="+mn-cs"/>
              </a:rPr>
              <a:t>دمج غاية 7-1-7 في مسارات العمل</a:t>
            </a:r>
            <a:endParaRPr lang="en-IN" sz="2000" b="0" dirty="0">
              <a:solidFill>
                <a:srgbClr val="BFBFBF"/>
              </a:solidFill>
              <a:cs typeface="+mn-cs"/>
            </a:endParaRPr>
          </a:p>
          <a:p>
            <a:pPr algn="ctr">
              <a:lnSpc>
                <a:spcPct val="115000"/>
              </a:lnSpc>
              <a:spcBef>
                <a:spcPts val="0"/>
              </a:spcBef>
              <a:spcAft>
                <a:spcPts val="800"/>
              </a:spcAft>
            </a:pPr>
            <a:r>
              <a:rPr lang="en-IN" sz="2000" b="0" dirty="0">
                <a:solidFill>
                  <a:srgbClr val="BFBFBF"/>
                </a:solidFill>
                <a:cs typeface="+mn-cs"/>
              </a:rPr>
              <a:t> </a:t>
            </a:r>
          </a:p>
        </p:txBody>
      </p:sp>
      <p:sp>
        <p:nvSpPr>
          <p:cNvPr id="29" name="Title 1">
            <a:extLst>
              <a:ext uri="{FF2B5EF4-FFF2-40B4-BE49-F238E27FC236}">
                <a16:creationId xmlns:a16="http://schemas.microsoft.com/office/drawing/2014/main" id="{FEC29D89-AF50-675C-8488-3CF92694FF7A}"/>
              </a:ext>
            </a:extLst>
          </p:cNvPr>
          <p:cNvSpPr txBox="1">
            <a:spLocks/>
          </p:cNvSpPr>
          <p:nvPr/>
        </p:nvSpPr>
        <p:spPr>
          <a:xfrm flipH="1">
            <a:off x="1967242" y="5151754"/>
            <a:ext cx="1119181"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001" sz="2000" b="0">
                <a:solidFill>
                  <a:srgbClr val="BFBFBF"/>
                </a:solidFill>
              </a:rPr>
              <a:t>الاستخدام التجريبي</a:t>
            </a:r>
          </a:p>
        </p:txBody>
      </p:sp>
      <p:pic>
        <p:nvPicPr>
          <p:cNvPr id="31" name="Graphic 30">
            <a:extLst>
              <a:ext uri="{FF2B5EF4-FFF2-40B4-BE49-F238E27FC236}">
                <a16:creationId xmlns:a16="http://schemas.microsoft.com/office/drawing/2014/main" id="{EEF61DB0-92C7-764E-5663-4E638BA2CFB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8901988" y="1485116"/>
            <a:ext cx="1097280" cy="1097280"/>
          </a:xfrm>
          <a:prstGeom prst="rect">
            <a:avLst/>
          </a:prstGeom>
        </p:spPr>
      </p:pic>
      <p:pic>
        <p:nvPicPr>
          <p:cNvPr id="33" name="Graphic 32">
            <a:extLst>
              <a:ext uri="{FF2B5EF4-FFF2-40B4-BE49-F238E27FC236}">
                <a16:creationId xmlns:a16="http://schemas.microsoft.com/office/drawing/2014/main" id="{68267E4D-FC51-25BE-BC2D-47790A33FF2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1978193" y="1486151"/>
            <a:ext cx="1097280" cy="1097280"/>
          </a:xfrm>
          <a:prstGeom prst="rect">
            <a:avLst/>
          </a:prstGeom>
        </p:spPr>
      </p:pic>
      <p:pic>
        <p:nvPicPr>
          <p:cNvPr id="35" name="Graphic 34">
            <a:extLst>
              <a:ext uri="{FF2B5EF4-FFF2-40B4-BE49-F238E27FC236}">
                <a16:creationId xmlns:a16="http://schemas.microsoft.com/office/drawing/2014/main" id="{C68AB62A-A176-AB4F-B837-B39D082C7D8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flipH="1">
            <a:off x="5440091" y="1496804"/>
            <a:ext cx="1097280" cy="1097280"/>
          </a:xfrm>
          <a:prstGeom prst="rect">
            <a:avLst/>
          </a:prstGeom>
        </p:spPr>
      </p:pic>
      <p:pic>
        <p:nvPicPr>
          <p:cNvPr id="37" name="Graphic 36">
            <a:extLst>
              <a:ext uri="{FF2B5EF4-FFF2-40B4-BE49-F238E27FC236}">
                <a16:creationId xmlns:a16="http://schemas.microsoft.com/office/drawing/2014/main" id="{3FB51B36-AE7E-529C-E94E-B9FD4937888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8899717" y="3887899"/>
            <a:ext cx="1097280" cy="1097280"/>
          </a:xfrm>
          <a:prstGeom prst="rect">
            <a:avLst/>
          </a:prstGeom>
        </p:spPr>
      </p:pic>
      <p:pic>
        <p:nvPicPr>
          <p:cNvPr id="39" name="Graphic 38">
            <a:extLst>
              <a:ext uri="{FF2B5EF4-FFF2-40B4-BE49-F238E27FC236}">
                <a16:creationId xmlns:a16="http://schemas.microsoft.com/office/drawing/2014/main" id="{A40D7813-2187-DCD9-6392-926B9E4DDA2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440091" y="3887899"/>
            <a:ext cx="1097280" cy="1097280"/>
          </a:xfrm>
          <a:prstGeom prst="rect">
            <a:avLst/>
          </a:prstGeom>
        </p:spPr>
      </p:pic>
      <p:pic>
        <p:nvPicPr>
          <p:cNvPr id="41" name="Graphic 40">
            <a:extLst>
              <a:ext uri="{FF2B5EF4-FFF2-40B4-BE49-F238E27FC236}">
                <a16:creationId xmlns:a16="http://schemas.microsoft.com/office/drawing/2014/main" id="{00E15156-6B18-FBCA-4198-03F8F72FC10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flipH="1">
            <a:off x="1978193" y="3887899"/>
            <a:ext cx="1097280" cy="1097280"/>
          </a:xfrm>
          <a:prstGeom prst="rect">
            <a:avLst/>
          </a:prstGeom>
        </p:spPr>
      </p:pic>
    </p:spTree>
    <p:extLst>
      <p:ext uri="{BB962C8B-B14F-4D97-AF65-F5344CB8AC3E}">
        <p14:creationId xmlns:p14="http://schemas.microsoft.com/office/powerpoint/2010/main" val="26559943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A342A-635E-6CB0-672B-C78116A75493}"/>
            </a:ext>
          </a:extLst>
        </p:cNvPr>
        <p:cNvGrpSpPr/>
        <p:nvPr/>
      </p:nvGrpSpPr>
      <p:grpSpPr>
        <a:xfrm>
          <a:off x="0" y="0"/>
          <a:ext cx="0" cy="0"/>
          <a:chOff x="0" y="0"/>
          <a:chExt cx="0" cy="0"/>
        </a:xfrm>
      </p:grpSpPr>
      <p:pic>
        <p:nvPicPr>
          <p:cNvPr id="12" name="Graphic 11">
            <a:extLst>
              <a:ext uri="{FF2B5EF4-FFF2-40B4-BE49-F238E27FC236}">
                <a16:creationId xmlns:a16="http://schemas.microsoft.com/office/drawing/2014/main" id="{BF31A5CF-5BCE-53AC-1AC8-F2D47646AAE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404258" y="1882639"/>
            <a:ext cx="915144" cy="917622"/>
          </a:xfrm>
          <a:prstGeom prst="rect">
            <a:avLst/>
          </a:prstGeom>
        </p:spPr>
      </p:pic>
      <p:sp>
        <p:nvSpPr>
          <p:cNvPr id="2" name="Title 1">
            <a:extLst>
              <a:ext uri="{FF2B5EF4-FFF2-40B4-BE49-F238E27FC236}">
                <a16:creationId xmlns:a16="http://schemas.microsoft.com/office/drawing/2014/main" id="{80DA0921-D2E1-B844-D514-3C44E323C54D}"/>
              </a:ext>
            </a:extLst>
          </p:cNvPr>
          <p:cNvSpPr>
            <a:spLocks noGrp="1"/>
          </p:cNvSpPr>
          <p:nvPr>
            <p:ph type="title"/>
          </p:nvPr>
        </p:nvSpPr>
        <p:spPr>
          <a:xfrm>
            <a:off x="8128607" y="2299761"/>
            <a:ext cx="3467083" cy="1786595"/>
          </a:xfrm>
        </p:spPr>
        <p:txBody>
          <a:bodyPr/>
          <a:lstStyle/>
          <a:p>
            <a:pPr algn="ctr"/>
            <a:r>
              <a:rPr lang="ar-001" dirty="0"/>
              <a:t>إشراك أصحاب المصلحة</a:t>
            </a:r>
          </a:p>
        </p:txBody>
      </p:sp>
      <p:sp>
        <p:nvSpPr>
          <p:cNvPr id="3" name="Content Placeholder 2">
            <a:extLst>
              <a:ext uri="{FF2B5EF4-FFF2-40B4-BE49-F238E27FC236}">
                <a16:creationId xmlns:a16="http://schemas.microsoft.com/office/drawing/2014/main" id="{6FBFEBDE-2147-DF74-CF96-C7062AD56754}"/>
              </a:ext>
            </a:extLst>
          </p:cNvPr>
          <p:cNvSpPr>
            <a:spLocks noGrp="1"/>
          </p:cNvSpPr>
          <p:nvPr>
            <p:ph idx="1"/>
          </p:nvPr>
        </p:nvSpPr>
        <p:spPr>
          <a:xfrm>
            <a:off x="596311" y="1272477"/>
            <a:ext cx="6706844" cy="4691001"/>
          </a:xfrm>
        </p:spPr>
        <p:txBody>
          <a:bodyPr/>
          <a:lstStyle/>
          <a:p>
            <a:r>
              <a:rPr lang="ar-001" dirty="0"/>
              <a:t>إشراك أصحاب المصلحة بشكل مقصود استنادًا إلى قائمة أصحاب المصلحة</a:t>
            </a:r>
          </a:p>
          <a:p>
            <a:endParaRPr lang="en-US" dirty="0"/>
          </a:p>
          <a:p>
            <a:r>
              <a:rPr lang="ar-SA" dirty="0"/>
              <a:t>توجيه غاية 7-1-7 بما يتوافق مع مصالحهم/واجباتهم</a:t>
            </a:r>
            <a:endParaRPr lang="en-IN" dirty="0">
              <a:latin typeface="توجيه غاية 7-1-7 بما يتوافق مع مصالحهم/واجباتهم"/>
            </a:endParaRPr>
          </a:p>
          <a:p>
            <a:endParaRPr lang="en-US" dirty="0"/>
          </a:p>
          <a:p>
            <a:r>
              <a:rPr lang="ar-001" dirty="0"/>
              <a:t>تحديد الأدوار والمسؤوليات</a:t>
            </a:r>
          </a:p>
          <a:p>
            <a:endParaRPr lang="en-US" dirty="0"/>
          </a:p>
          <a:p>
            <a:r>
              <a:rPr lang="ar-SA" dirty="0"/>
              <a:t>وضع خطة لمواصلة المشاركة بناءً على دورهم في تنفيذ 7-1-7: كيفية المشاركة ومرات تكرارها</a:t>
            </a:r>
            <a:endParaRPr lang="ar-001" dirty="0"/>
          </a:p>
          <a:p>
            <a:endParaRPr lang="en-US" dirty="0"/>
          </a:p>
          <a:p>
            <a:r>
              <a:rPr lang="ar-001" dirty="0"/>
              <a:t>تحديث قائمة أصحاب المصلحة حسب الحاجة</a:t>
            </a:r>
          </a:p>
        </p:txBody>
      </p:sp>
      <p:sp>
        <p:nvSpPr>
          <p:cNvPr id="5" name="Text Placeholder 4">
            <a:extLst>
              <a:ext uri="{FF2B5EF4-FFF2-40B4-BE49-F238E27FC236}">
                <a16:creationId xmlns:a16="http://schemas.microsoft.com/office/drawing/2014/main" id="{ECBD8D2F-AEDE-8969-4B5A-DEE2724B1F15}"/>
              </a:ext>
            </a:extLst>
          </p:cNvPr>
          <p:cNvSpPr>
            <a:spLocks noGrp="1"/>
          </p:cNvSpPr>
          <p:nvPr>
            <p:ph type="body" sz="half" idx="10"/>
          </p:nvPr>
        </p:nvSpPr>
        <p:spPr/>
        <p:txBody>
          <a:bodyPr/>
          <a:lstStyle/>
          <a:p>
            <a:r>
              <a:rPr lang="ar-SA" dirty="0">
                <a:effectLst/>
              </a:rPr>
              <a:t>عرّف مجموعة واسعة من أصحاب المصلحة بغاية 7-1-7 في وقت مبكر </a:t>
            </a:r>
            <a:endParaRPr lang="ar-001" dirty="0"/>
          </a:p>
        </p:txBody>
      </p:sp>
    </p:spTree>
    <p:extLst>
      <p:ext uri="{BB962C8B-B14F-4D97-AF65-F5344CB8AC3E}">
        <p14:creationId xmlns:p14="http://schemas.microsoft.com/office/powerpoint/2010/main" val="336698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B0B51-9DB6-0CA7-AA80-2752CC5526FD}"/>
            </a:ext>
          </a:extLst>
        </p:cNvPr>
        <p:cNvGrpSpPr/>
        <p:nvPr/>
      </p:nvGrpSpPr>
      <p:grpSpPr>
        <a:xfrm>
          <a:off x="0" y="0"/>
          <a:ext cx="0" cy="0"/>
          <a:chOff x="0" y="0"/>
          <a:chExt cx="0" cy="0"/>
        </a:xfrm>
      </p:grpSpPr>
      <p:sp>
        <p:nvSpPr>
          <p:cNvPr id="17" name="Rounded Rectangle 16">
            <a:extLst>
              <a:ext uri="{FF2B5EF4-FFF2-40B4-BE49-F238E27FC236}">
                <a16:creationId xmlns:a16="http://schemas.microsoft.com/office/drawing/2014/main" id="{97AF5086-74F1-60E3-D15C-0169215184DD}"/>
              </a:ext>
            </a:extLst>
          </p:cNvPr>
          <p:cNvSpPr/>
          <p:nvPr/>
        </p:nvSpPr>
        <p:spPr>
          <a:xfrm>
            <a:off x="630197" y="1143274"/>
            <a:ext cx="6880109" cy="3018464"/>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06CB0202-6724-68E4-54CC-61A09F001D88}"/>
              </a:ext>
            </a:extLst>
          </p:cNvPr>
          <p:cNvSpPr>
            <a:spLocks noGrp="1"/>
          </p:cNvSpPr>
          <p:nvPr>
            <p:ph type="body" sz="half" idx="10"/>
          </p:nvPr>
        </p:nvSpPr>
        <p:spPr>
          <a:xfrm>
            <a:off x="489557" y="584796"/>
            <a:ext cx="6892223" cy="400639"/>
          </a:xfrm>
        </p:spPr>
        <p:txBody>
          <a:bodyPr/>
          <a:lstStyle/>
          <a:p>
            <a:r>
              <a:rPr lang="ar-001" dirty="0"/>
              <a:t>استخدم مجموعة متنوعة من الأساليب للتوعية/المشاركة</a:t>
            </a:r>
          </a:p>
        </p:txBody>
      </p:sp>
      <p:pic>
        <p:nvPicPr>
          <p:cNvPr id="9" name="Picture 8" descr="A group of people sitting at a long table&#10;&#10;Description automatically generated">
            <a:extLst>
              <a:ext uri="{FF2B5EF4-FFF2-40B4-BE49-F238E27FC236}">
                <a16:creationId xmlns:a16="http://schemas.microsoft.com/office/drawing/2014/main" id="{1091C04A-8A15-6C8B-7B1D-EA40A5E1F5B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29957" y="1830215"/>
            <a:ext cx="1994895" cy="1624361"/>
          </a:xfrm>
          <a:prstGeom prst="rect">
            <a:avLst/>
          </a:prstGeom>
        </p:spPr>
      </p:pic>
      <p:sp>
        <p:nvSpPr>
          <p:cNvPr id="10" name="TextBox 9">
            <a:extLst>
              <a:ext uri="{FF2B5EF4-FFF2-40B4-BE49-F238E27FC236}">
                <a16:creationId xmlns:a16="http://schemas.microsoft.com/office/drawing/2014/main" id="{EF580E2D-B2B5-4DEF-C57D-6718ADFAB954}"/>
              </a:ext>
            </a:extLst>
          </p:cNvPr>
          <p:cNvSpPr txBox="1"/>
          <p:nvPr/>
        </p:nvSpPr>
        <p:spPr>
          <a:xfrm>
            <a:off x="849218" y="3471647"/>
            <a:ext cx="1943982" cy="584775"/>
          </a:xfrm>
          <a:prstGeom prst="rect">
            <a:avLst/>
          </a:prstGeom>
          <a:noFill/>
          <a:ln w="38100">
            <a:noFill/>
          </a:ln>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ورش عمل كبيرة لأصحاب المصلحة</a:t>
            </a:r>
          </a:p>
        </p:txBody>
      </p:sp>
      <p:pic>
        <p:nvPicPr>
          <p:cNvPr id="11" name="Picture 10">
            <a:extLst>
              <a:ext uri="{FF2B5EF4-FFF2-40B4-BE49-F238E27FC236}">
                <a16:creationId xmlns:a16="http://schemas.microsoft.com/office/drawing/2014/main" id="{2974288E-5C26-7137-D779-2801DD37FA8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272867" y="1835218"/>
            <a:ext cx="1891407" cy="1630556"/>
          </a:xfrm>
          <a:prstGeom prst="rect">
            <a:avLst/>
          </a:prstGeom>
        </p:spPr>
      </p:pic>
      <p:pic>
        <p:nvPicPr>
          <p:cNvPr id="13" name="Picture 12" descr="A group of people sitting at a table&#10;&#10;Description automatically generated">
            <a:extLst>
              <a:ext uri="{FF2B5EF4-FFF2-40B4-BE49-F238E27FC236}">
                <a16:creationId xmlns:a16="http://schemas.microsoft.com/office/drawing/2014/main" id="{05C8A5DE-1A06-9CD9-DAE7-068F8603AA6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3205845" y="1830215"/>
            <a:ext cx="1726648" cy="1611971"/>
          </a:xfrm>
          <a:prstGeom prst="rect">
            <a:avLst/>
          </a:prstGeom>
          <a:extLst>
            <a:ext uri="{53640926-AAD7-44D8-BBD7-CCE9431645EC}">
              <a14:shadowObscured xmlns:a14="http://schemas.microsoft.com/office/drawing/2010/main"/>
            </a:ext>
          </a:extLst>
        </p:spPr>
      </p:pic>
      <p:sp>
        <p:nvSpPr>
          <p:cNvPr id="14" name="TextBox 13">
            <a:extLst>
              <a:ext uri="{FF2B5EF4-FFF2-40B4-BE49-F238E27FC236}">
                <a16:creationId xmlns:a16="http://schemas.microsoft.com/office/drawing/2014/main" id="{25CD9090-6F35-F302-EC7E-87CCFBFD7BDB}"/>
              </a:ext>
            </a:extLst>
          </p:cNvPr>
          <p:cNvSpPr txBox="1"/>
          <p:nvPr/>
        </p:nvSpPr>
        <p:spPr>
          <a:xfrm>
            <a:off x="3100528" y="3465451"/>
            <a:ext cx="1972471" cy="584775"/>
          </a:xfrm>
          <a:prstGeom prst="rect">
            <a:avLst/>
          </a:prstGeom>
          <a:noFill/>
          <a:ln w="38100">
            <a:noFill/>
          </a:ln>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اجتماعات فنية صغيرة</a:t>
            </a:r>
          </a:p>
        </p:txBody>
      </p:sp>
      <p:sp>
        <p:nvSpPr>
          <p:cNvPr id="15" name="TextBox 14">
            <a:extLst>
              <a:ext uri="{FF2B5EF4-FFF2-40B4-BE49-F238E27FC236}">
                <a16:creationId xmlns:a16="http://schemas.microsoft.com/office/drawing/2014/main" id="{6117145D-1842-D37E-B606-18DF0F6D8A87}"/>
              </a:ext>
            </a:extLst>
          </p:cNvPr>
          <p:cNvSpPr txBox="1"/>
          <p:nvPr/>
        </p:nvSpPr>
        <p:spPr>
          <a:xfrm>
            <a:off x="4996517" y="3502622"/>
            <a:ext cx="2435521" cy="584775"/>
          </a:xfrm>
          <a:prstGeom prst="rect">
            <a:avLst/>
          </a:prstGeom>
          <a:noFill/>
          <a:ln w="38100">
            <a:noFill/>
          </a:ln>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اجتماعات "فردية"</a:t>
            </a:r>
          </a:p>
        </p:txBody>
      </p:sp>
      <p:sp>
        <p:nvSpPr>
          <p:cNvPr id="18" name="Text Placeholder 4">
            <a:extLst>
              <a:ext uri="{FF2B5EF4-FFF2-40B4-BE49-F238E27FC236}">
                <a16:creationId xmlns:a16="http://schemas.microsoft.com/office/drawing/2014/main" id="{68D0F791-7A00-4DE2-0549-D8186674A431}"/>
              </a:ext>
            </a:extLst>
          </p:cNvPr>
          <p:cNvSpPr txBox="1">
            <a:spLocks/>
          </p:cNvSpPr>
          <p:nvPr/>
        </p:nvSpPr>
        <p:spPr>
          <a:xfrm>
            <a:off x="743831" y="1313895"/>
            <a:ext cx="6693029"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1800" b="1" i="0" u="none" strike="noStrike" cap="none" normalizeH="0" baseline="0" noProof="0" dirty="0">
                <a:ln>
                  <a:noFill/>
                </a:ln>
                <a:solidFill>
                  <a:srgbClr val="628393"/>
                </a:solidFill>
                <a:effectLst/>
                <a:uLnTx/>
                <a:uFillTx/>
                <a:latin typeface="Arial"/>
                <a:cs typeface="Arial"/>
              </a:rPr>
              <a:t>نموذج مميز: إشراك أصحاب المصلحة في كمبوديا</a:t>
            </a:r>
          </a:p>
        </p:txBody>
      </p:sp>
      <p:sp>
        <p:nvSpPr>
          <p:cNvPr id="19" name="Content Placeholder 2">
            <a:extLst>
              <a:ext uri="{FF2B5EF4-FFF2-40B4-BE49-F238E27FC236}">
                <a16:creationId xmlns:a16="http://schemas.microsoft.com/office/drawing/2014/main" id="{97509C36-1C60-F9A4-FC7A-2333993AD6B7}"/>
              </a:ext>
            </a:extLst>
          </p:cNvPr>
          <p:cNvSpPr>
            <a:spLocks noGrp="1"/>
          </p:cNvSpPr>
          <p:nvPr>
            <p:ph idx="1"/>
          </p:nvPr>
        </p:nvSpPr>
        <p:spPr>
          <a:xfrm>
            <a:off x="903943" y="4377797"/>
            <a:ext cx="6693029" cy="1918490"/>
          </a:xfrm>
        </p:spPr>
        <p:txBody>
          <a:bodyPr vert="horz" lIns="91440" tIns="45720" rIns="91440" bIns="45720" rtlCol="0" anchor="t">
            <a:noAutofit/>
          </a:bodyPr>
          <a:lstStyle/>
          <a:p>
            <a:pPr marL="0" indent="0">
              <a:buNone/>
            </a:pPr>
            <a:endParaRPr lang="en-US" sz="1200">
              <a:solidFill>
                <a:schemeClr val="tx1"/>
              </a:solidFill>
              <a:latin typeface="Arial"/>
              <a:cs typeface="Arial"/>
            </a:endParaRPr>
          </a:p>
          <a:p>
            <a:pPr>
              <a:buFont typeface="Arial"/>
            </a:pPr>
            <a:r>
              <a:rPr lang="ar-001" sz="2000">
                <a:solidFill>
                  <a:schemeClr val="tx1"/>
                </a:solidFill>
                <a:cs typeface="Arial"/>
              </a:rPr>
              <a:t>ضع في اعتبارك القيمة والوقت/الموارد لمختلف أنواع المشاركات</a:t>
            </a:r>
          </a:p>
          <a:p>
            <a:pPr>
              <a:buFont typeface="Arial"/>
            </a:pPr>
            <a:r>
              <a:rPr lang="ar-001" sz="2000">
                <a:solidFill>
                  <a:schemeClr val="tx1"/>
                </a:solidFill>
                <a:cs typeface="Arial"/>
              </a:rPr>
              <a:t>استخدم تمرين محاكاة في ورش عمل أصحاب المصلحة</a:t>
            </a:r>
          </a:p>
        </p:txBody>
      </p:sp>
      <p:pic>
        <p:nvPicPr>
          <p:cNvPr id="12" name="Graphic 11">
            <a:extLst>
              <a:ext uri="{FF2B5EF4-FFF2-40B4-BE49-F238E27FC236}">
                <a16:creationId xmlns:a16="http://schemas.microsoft.com/office/drawing/2014/main" id="{CFC219A2-6E09-D260-12D9-B494E684CF9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532400" y="1882639"/>
            <a:ext cx="915144" cy="917622"/>
          </a:xfrm>
          <a:prstGeom prst="rect">
            <a:avLst/>
          </a:prstGeom>
        </p:spPr>
      </p:pic>
      <p:sp>
        <p:nvSpPr>
          <p:cNvPr id="20" name="Title 1">
            <a:extLst>
              <a:ext uri="{FF2B5EF4-FFF2-40B4-BE49-F238E27FC236}">
                <a16:creationId xmlns:a16="http://schemas.microsoft.com/office/drawing/2014/main" id="{96E5A559-6FCF-692A-BB11-EA548FE2E562}"/>
              </a:ext>
            </a:extLst>
          </p:cNvPr>
          <p:cNvSpPr>
            <a:spLocks noGrp="1"/>
          </p:cNvSpPr>
          <p:nvPr>
            <p:ph type="title"/>
          </p:nvPr>
        </p:nvSpPr>
        <p:spPr>
          <a:xfrm>
            <a:off x="8549945" y="2299761"/>
            <a:ext cx="2880056" cy="1786595"/>
          </a:xfrm>
        </p:spPr>
        <p:txBody>
          <a:bodyPr/>
          <a:lstStyle/>
          <a:p>
            <a:pPr algn="ctr"/>
            <a:r>
              <a:rPr lang="ar-001" dirty="0"/>
              <a:t>إشراك أصحاب المصلحة</a:t>
            </a:r>
          </a:p>
        </p:txBody>
      </p:sp>
    </p:spTree>
    <p:extLst>
      <p:ext uri="{BB962C8B-B14F-4D97-AF65-F5344CB8AC3E}">
        <p14:creationId xmlns:p14="http://schemas.microsoft.com/office/powerpoint/2010/main" val="3997665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0" grpId="0"/>
      <p:bldP spid="14" grpId="0"/>
      <p:bldP spid="15" grpId="0"/>
      <p:bldP spid="1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6F30F-564B-96EB-C49C-B5B88B9DAE1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DC2232C-DF33-9EA0-E78D-24F3C4F7AAC8}"/>
              </a:ext>
            </a:extLst>
          </p:cNvPr>
          <p:cNvSpPr>
            <a:spLocks noGrp="1"/>
          </p:cNvSpPr>
          <p:nvPr>
            <p:ph type="body" sz="half" idx="10"/>
          </p:nvPr>
        </p:nvSpPr>
        <p:spPr>
          <a:xfrm>
            <a:off x="1066800" y="1973335"/>
            <a:ext cx="6202855" cy="2911331"/>
          </a:xfrm>
        </p:spPr>
        <p:txBody>
          <a:bodyPr vert="horz" lIns="91440" tIns="45720" rIns="91440" bIns="45720" rtlCol="0" anchor="ctr">
            <a:noAutofit/>
          </a:bodyPr>
          <a:lstStyle/>
          <a:p>
            <a:pPr>
              <a:lnSpc>
                <a:spcPct val="100000"/>
              </a:lnSpc>
              <a:spcBef>
                <a:spcPts val="0"/>
              </a:spcBef>
            </a:pPr>
            <a:r>
              <a:rPr lang="ar-001" sz="4000" dirty="0">
                <a:solidFill>
                  <a:schemeClr val="tx2"/>
                </a:solidFill>
                <a:latin typeface="Arial"/>
                <a:cs typeface="Arial"/>
              </a:rPr>
              <a:t>ما بعض الطرق الأخرى التي يمكنكم من خلالها إشراك أصحاب المصلحة للحصول على دعمهم لغاية 7-1-7؟</a:t>
            </a:r>
          </a:p>
        </p:txBody>
      </p:sp>
      <p:pic>
        <p:nvPicPr>
          <p:cNvPr id="8" name="Graphic 9">
            <a:extLst>
              <a:ext uri="{FF2B5EF4-FFF2-40B4-BE49-F238E27FC236}">
                <a16:creationId xmlns:a16="http://schemas.microsoft.com/office/drawing/2014/main" id="{00DFF38A-B480-F2E9-3E73-DFEF1290660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38072" y="2613208"/>
            <a:ext cx="928659" cy="917898"/>
          </a:xfrm>
          <a:prstGeom prst="rect">
            <a:avLst/>
          </a:prstGeom>
        </p:spPr>
      </p:pic>
      <p:sp>
        <p:nvSpPr>
          <p:cNvPr id="10" name="Title 1">
            <a:extLst>
              <a:ext uri="{FF2B5EF4-FFF2-40B4-BE49-F238E27FC236}">
                <a16:creationId xmlns:a16="http://schemas.microsoft.com/office/drawing/2014/main" id="{CD13BF61-A7F8-F384-336A-F262A52E79C4}"/>
              </a:ext>
            </a:extLst>
          </p:cNvPr>
          <p:cNvSpPr txBox="1">
            <a:spLocks/>
          </p:cNvSpPr>
          <p:nvPr/>
        </p:nvSpPr>
        <p:spPr>
          <a:xfrm>
            <a:off x="8268860" y="3629025"/>
            <a:ext cx="3467083" cy="583590"/>
          </a:xfrm>
          <a:prstGeom prst="rect">
            <a:avLst/>
          </a:prstGeom>
        </p:spPr>
        <p:txBody>
          <a:bodyPr vert="horz" lIns="91440" tIns="45720" rIns="91440" bIns="45720" rtlCol="0" anchor="b">
            <a:noAutofit/>
          </a:bodyPr>
          <a:lstStyle>
            <a:defPPr>
              <a:defRPr lang="en-US"/>
            </a:defPPr>
            <a:lvl1pPr marL="0"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001" dirty="0">
                <a:latin typeface="Arial"/>
                <a:cs typeface="Arial"/>
              </a:rPr>
              <a:t>مناقشة</a:t>
            </a:r>
          </a:p>
        </p:txBody>
      </p:sp>
    </p:spTree>
    <p:extLst>
      <p:ext uri="{BB962C8B-B14F-4D97-AF65-F5344CB8AC3E}">
        <p14:creationId xmlns:p14="http://schemas.microsoft.com/office/powerpoint/2010/main" val="266202431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D2FD4-8A73-8426-F7E0-D1D59770A71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779D204-BB96-059C-9809-C8381FFCEECD}"/>
              </a:ext>
            </a:extLst>
          </p:cNvPr>
          <p:cNvSpPr>
            <a:spLocks noGrp="1"/>
          </p:cNvSpPr>
          <p:nvPr>
            <p:ph type="title"/>
          </p:nvPr>
        </p:nvSpPr>
        <p:spPr>
          <a:xfrm>
            <a:off x="424274" y="350089"/>
            <a:ext cx="11310526" cy="1087808"/>
          </a:xfrm>
        </p:spPr>
        <p:txBody>
          <a:bodyPr/>
          <a:lstStyle/>
          <a:p>
            <a:pPr marL="0" marR="0">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يمكن اعتماد 7-1-7 بشكل منهجي ومرن</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17" name="Title 1">
            <a:extLst>
              <a:ext uri="{FF2B5EF4-FFF2-40B4-BE49-F238E27FC236}">
                <a16:creationId xmlns:a16="http://schemas.microsoft.com/office/drawing/2014/main" id="{962D2BDC-99BC-381E-E866-30859CB20E25}"/>
              </a:ext>
            </a:extLst>
          </p:cNvPr>
          <p:cNvSpPr txBox="1">
            <a:spLocks/>
          </p:cNvSpPr>
          <p:nvPr/>
        </p:nvSpPr>
        <p:spPr>
          <a:xfrm flipH="1">
            <a:off x="8719032" y="2726850"/>
            <a:ext cx="2193752" cy="1288886"/>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chemeClr val="bg1">
                    <a:lumMod val="76000"/>
                  </a:schemeClr>
                </a:solidFill>
                <a:latin typeface="Arial"/>
                <a:cs typeface="Arial"/>
              </a:rPr>
              <a:t>إدراج غاية 7-1-7 في نظام الصحة العامة</a:t>
            </a:r>
            <a:endParaRPr lang="en-IN" sz="2000" b="0" dirty="0">
              <a:solidFill>
                <a:schemeClr val="bg1">
                  <a:lumMod val="76000"/>
                </a:schemeClr>
              </a:solidFill>
              <a:latin typeface="Arial"/>
              <a:cs typeface="Arial"/>
            </a:endParaRPr>
          </a:p>
          <a:p>
            <a:pPr algn="ctr">
              <a:defRPr/>
            </a:pPr>
            <a:r>
              <a:rPr lang="en-IN" sz="2000" b="0" dirty="0">
                <a:solidFill>
                  <a:schemeClr val="bg1">
                    <a:lumMod val="76000"/>
                  </a:schemeClr>
                </a:solidFill>
                <a:latin typeface="Arial"/>
                <a:cs typeface="Arial"/>
              </a:rPr>
              <a:t> </a:t>
            </a:r>
          </a:p>
        </p:txBody>
      </p:sp>
      <p:sp>
        <p:nvSpPr>
          <p:cNvPr id="21" name="Title 1">
            <a:extLst>
              <a:ext uri="{FF2B5EF4-FFF2-40B4-BE49-F238E27FC236}">
                <a16:creationId xmlns:a16="http://schemas.microsoft.com/office/drawing/2014/main" id="{FD67B400-8A38-3EA1-6249-AAFDE28235D8}"/>
              </a:ext>
            </a:extLst>
          </p:cNvPr>
          <p:cNvSpPr txBox="1">
            <a:spLocks/>
          </p:cNvSpPr>
          <p:nvPr/>
        </p:nvSpPr>
        <p:spPr>
          <a:xfrm flipH="1">
            <a:off x="5094600" y="2720915"/>
            <a:ext cx="2531211" cy="949908"/>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dirty="0">
                <a:ln>
                  <a:noFill/>
                </a:ln>
                <a:solidFill>
                  <a:schemeClr val="bg1">
                    <a:lumMod val="76000"/>
                  </a:schemeClr>
                </a:solidFill>
                <a:effectLst/>
                <a:uLnTx/>
                <a:uFillTx/>
                <a:latin typeface="Arial"/>
                <a:cs typeface="Arial"/>
              </a:rPr>
              <a:t>تحديد أصحاب المصلحة والنظم القائمة</a:t>
            </a:r>
          </a:p>
        </p:txBody>
      </p:sp>
      <p:sp>
        <p:nvSpPr>
          <p:cNvPr id="23" name="Title 1">
            <a:extLst>
              <a:ext uri="{FF2B5EF4-FFF2-40B4-BE49-F238E27FC236}">
                <a16:creationId xmlns:a16="http://schemas.microsoft.com/office/drawing/2014/main" id="{C75FCBCB-57F0-B2AC-7F1C-DCEF56403EA7}"/>
              </a:ext>
            </a:extLst>
          </p:cNvPr>
          <p:cNvSpPr txBox="1">
            <a:spLocks/>
          </p:cNvSpPr>
          <p:nvPr/>
        </p:nvSpPr>
        <p:spPr>
          <a:xfrm flipH="1">
            <a:off x="1638974" y="2727782"/>
            <a:ext cx="2518667" cy="941847"/>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bg1">
                    <a:lumMod val="76000"/>
                  </a:schemeClr>
                </a:solidFill>
                <a:effectLst/>
                <a:uLnTx/>
                <a:uFillTx/>
                <a:latin typeface="Arial"/>
                <a:cs typeface="Arial"/>
              </a:rPr>
              <a:t>إشراك أصحاب المصلحة</a:t>
            </a:r>
          </a:p>
        </p:txBody>
      </p:sp>
      <p:sp>
        <p:nvSpPr>
          <p:cNvPr id="25" name="Title 1">
            <a:extLst>
              <a:ext uri="{FF2B5EF4-FFF2-40B4-BE49-F238E27FC236}">
                <a16:creationId xmlns:a16="http://schemas.microsoft.com/office/drawing/2014/main" id="{C292B0BB-BAAC-636A-0051-47BAF93D3548}"/>
              </a:ext>
            </a:extLst>
          </p:cNvPr>
          <p:cNvSpPr txBox="1">
            <a:spLocks/>
          </p:cNvSpPr>
          <p:nvPr/>
        </p:nvSpPr>
        <p:spPr>
          <a:xfrm flipH="1">
            <a:off x="5386161" y="5104354"/>
            <a:ext cx="1948088" cy="676125"/>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dirty="0">
                <a:ln>
                  <a:noFill/>
                </a:ln>
                <a:solidFill>
                  <a:srgbClr val="BFBFBF"/>
                </a:solidFill>
                <a:effectLst/>
                <a:uLnTx/>
                <a:uFillTx/>
                <a:latin typeface="Arial" panose="020B0604020202020204" pitchFamily="34" charset="0"/>
                <a:ea typeface="+mj-ea"/>
                <a:cs typeface="+mj-cs"/>
              </a:rPr>
              <a:t>تدريب الموظفين</a:t>
            </a:r>
          </a:p>
        </p:txBody>
      </p:sp>
      <p:sp>
        <p:nvSpPr>
          <p:cNvPr id="27" name="Title 1">
            <a:extLst>
              <a:ext uri="{FF2B5EF4-FFF2-40B4-BE49-F238E27FC236}">
                <a16:creationId xmlns:a16="http://schemas.microsoft.com/office/drawing/2014/main" id="{10F2A42D-5535-37CA-0B95-37D3202E7583}"/>
              </a:ext>
            </a:extLst>
          </p:cNvPr>
          <p:cNvSpPr txBox="1">
            <a:spLocks/>
          </p:cNvSpPr>
          <p:nvPr/>
        </p:nvSpPr>
        <p:spPr>
          <a:xfrm flipH="1">
            <a:off x="8719031" y="5151753"/>
            <a:ext cx="2206144"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dirty="0">
                <a:solidFill>
                  <a:schemeClr val="accent1"/>
                </a:solidFill>
                <a:latin typeface="Arial"/>
                <a:cs typeface="Arial"/>
              </a:rPr>
              <a:t>دمج غاية 7-1-7 في مسارات العمل</a:t>
            </a:r>
            <a:endParaRPr lang="en-IN" sz="2000" dirty="0">
              <a:solidFill>
                <a:schemeClr val="accent1"/>
              </a:solidFill>
              <a:latin typeface="Arial"/>
              <a:cs typeface="Arial"/>
            </a:endParaRPr>
          </a:p>
          <a:p>
            <a:pPr algn="ctr">
              <a:defRPr/>
            </a:pPr>
            <a:r>
              <a:rPr lang="en-IN" sz="2000" dirty="0">
                <a:solidFill>
                  <a:schemeClr val="accent1"/>
                </a:solidFill>
                <a:latin typeface="Arial"/>
                <a:cs typeface="Arial"/>
              </a:rPr>
              <a:t> </a:t>
            </a:r>
          </a:p>
        </p:txBody>
      </p:sp>
      <p:sp>
        <p:nvSpPr>
          <p:cNvPr id="29" name="Title 1">
            <a:extLst>
              <a:ext uri="{FF2B5EF4-FFF2-40B4-BE49-F238E27FC236}">
                <a16:creationId xmlns:a16="http://schemas.microsoft.com/office/drawing/2014/main" id="{A26979E3-B20D-772B-4894-092C0761C4A4}"/>
              </a:ext>
            </a:extLst>
          </p:cNvPr>
          <p:cNvSpPr txBox="1">
            <a:spLocks/>
          </p:cNvSpPr>
          <p:nvPr/>
        </p:nvSpPr>
        <p:spPr>
          <a:xfrm flipH="1">
            <a:off x="1789440" y="5151754"/>
            <a:ext cx="2239634"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001" sz="2000" b="0" dirty="0">
                <a:solidFill>
                  <a:srgbClr val="BFBFBF"/>
                </a:solidFill>
              </a:rPr>
              <a:t>الاستخدام التجريبي</a:t>
            </a:r>
          </a:p>
        </p:txBody>
      </p:sp>
      <p:pic>
        <p:nvPicPr>
          <p:cNvPr id="31" name="Graphic 30">
            <a:extLst>
              <a:ext uri="{FF2B5EF4-FFF2-40B4-BE49-F238E27FC236}">
                <a16:creationId xmlns:a16="http://schemas.microsoft.com/office/drawing/2014/main" id="{4C9D0C56-F0B5-A4A1-FF22-4C5A80B4658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9273463" y="1485116"/>
            <a:ext cx="1097280" cy="1097280"/>
          </a:xfrm>
          <a:prstGeom prst="rect">
            <a:avLst/>
          </a:prstGeom>
        </p:spPr>
      </p:pic>
      <p:pic>
        <p:nvPicPr>
          <p:cNvPr id="33" name="Graphic 32">
            <a:extLst>
              <a:ext uri="{FF2B5EF4-FFF2-40B4-BE49-F238E27FC236}">
                <a16:creationId xmlns:a16="http://schemas.microsoft.com/office/drawing/2014/main" id="{EF6E950F-05DD-62B2-6438-C81F3718152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2349667" y="1486151"/>
            <a:ext cx="1097280" cy="1097280"/>
          </a:xfrm>
          <a:prstGeom prst="rect">
            <a:avLst/>
          </a:prstGeom>
        </p:spPr>
      </p:pic>
      <p:pic>
        <p:nvPicPr>
          <p:cNvPr id="35" name="Graphic 34">
            <a:extLst>
              <a:ext uri="{FF2B5EF4-FFF2-40B4-BE49-F238E27FC236}">
                <a16:creationId xmlns:a16="http://schemas.microsoft.com/office/drawing/2014/main" id="{F87AC6A7-E7C4-385E-D8DC-BBD43D9585B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flipH="1">
            <a:off x="5811565" y="1496804"/>
            <a:ext cx="1097280" cy="1097280"/>
          </a:xfrm>
          <a:prstGeom prst="rect">
            <a:avLst/>
          </a:prstGeom>
        </p:spPr>
      </p:pic>
      <p:pic>
        <p:nvPicPr>
          <p:cNvPr id="37" name="Graphic 36">
            <a:extLst>
              <a:ext uri="{FF2B5EF4-FFF2-40B4-BE49-F238E27FC236}">
                <a16:creationId xmlns:a16="http://schemas.microsoft.com/office/drawing/2014/main" id="{66C09B1F-5A49-3476-29A7-2CFC84706C2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9271192" y="3887899"/>
            <a:ext cx="1097280" cy="1097280"/>
          </a:xfrm>
          <a:prstGeom prst="rect">
            <a:avLst/>
          </a:prstGeom>
        </p:spPr>
      </p:pic>
      <p:pic>
        <p:nvPicPr>
          <p:cNvPr id="39" name="Graphic 38">
            <a:extLst>
              <a:ext uri="{FF2B5EF4-FFF2-40B4-BE49-F238E27FC236}">
                <a16:creationId xmlns:a16="http://schemas.microsoft.com/office/drawing/2014/main" id="{BB00A1EE-5C13-C347-BE3E-ECEA9AEBDFC2}"/>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840988" y="3887899"/>
            <a:ext cx="1097280" cy="1097280"/>
          </a:xfrm>
          <a:prstGeom prst="rect">
            <a:avLst/>
          </a:prstGeom>
        </p:spPr>
      </p:pic>
      <p:pic>
        <p:nvPicPr>
          <p:cNvPr id="41" name="Graphic 40">
            <a:extLst>
              <a:ext uri="{FF2B5EF4-FFF2-40B4-BE49-F238E27FC236}">
                <a16:creationId xmlns:a16="http://schemas.microsoft.com/office/drawing/2014/main" id="{2F7E397E-CFBB-B717-50B3-72934DAF08B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flipH="1">
            <a:off x="2349667" y="3887899"/>
            <a:ext cx="1097280" cy="1097280"/>
          </a:xfrm>
          <a:prstGeom prst="rect">
            <a:avLst/>
          </a:prstGeom>
        </p:spPr>
      </p:pic>
    </p:spTree>
    <p:extLst>
      <p:ext uri="{BB962C8B-B14F-4D97-AF65-F5344CB8AC3E}">
        <p14:creationId xmlns:p14="http://schemas.microsoft.com/office/powerpoint/2010/main" val="34937324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7D867-F61E-17D4-BA1A-D6851883DC23}"/>
            </a:ext>
          </a:extLst>
        </p:cNvPr>
        <p:cNvGrpSpPr/>
        <p:nvPr/>
      </p:nvGrpSpPr>
      <p:grpSpPr>
        <a:xfrm>
          <a:off x="0" y="0"/>
          <a:ext cx="0" cy="0"/>
          <a:chOff x="0" y="0"/>
          <a:chExt cx="0" cy="0"/>
        </a:xfrm>
      </p:grpSpPr>
      <p:pic>
        <p:nvPicPr>
          <p:cNvPr id="43" name="Graphic 42">
            <a:extLst>
              <a:ext uri="{FF2B5EF4-FFF2-40B4-BE49-F238E27FC236}">
                <a16:creationId xmlns:a16="http://schemas.microsoft.com/office/drawing/2014/main" id="{7F72A03F-56D6-4846-BCFF-7C2B7A29741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589854" y="1880680"/>
            <a:ext cx="915144" cy="917622"/>
          </a:xfrm>
          <a:prstGeom prst="rect">
            <a:avLst/>
          </a:prstGeom>
        </p:spPr>
      </p:pic>
      <p:sp>
        <p:nvSpPr>
          <p:cNvPr id="2" name="Title 1">
            <a:extLst>
              <a:ext uri="{FF2B5EF4-FFF2-40B4-BE49-F238E27FC236}">
                <a16:creationId xmlns:a16="http://schemas.microsoft.com/office/drawing/2014/main" id="{62B816F9-2A6E-727D-7C6B-643B7348DF13}"/>
              </a:ext>
            </a:extLst>
          </p:cNvPr>
          <p:cNvSpPr>
            <a:spLocks noGrp="1"/>
          </p:cNvSpPr>
          <p:nvPr>
            <p:ph type="title"/>
          </p:nvPr>
        </p:nvSpPr>
        <p:spPr>
          <a:xfrm>
            <a:off x="8309582" y="2819227"/>
            <a:ext cx="3467083" cy="1259154"/>
          </a:xfrm>
        </p:spPr>
        <p:txBody>
          <a:body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دمج غاية 7-1-7 في مسارات العمل</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108" name="Oval 107">
            <a:extLst>
              <a:ext uri="{FF2B5EF4-FFF2-40B4-BE49-F238E27FC236}">
                <a16:creationId xmlns:a16="http://schemas.microsoft.com/office/drawing/2014/main" id="{6319ECB6-98FA-842E-7BD9-21BE3DB564C1}"/>
              </a:ext>
            </a:extLst>
          </p:cNvPr>
          <p:cNvSpPr/>
          <p:nvPr/>
        </p:nvSpPr>
        <p:spPr>
          <a:xfrm>
            <a:off x="1378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0" name="Oval 109">
            <a:extLst>
              <a:ext uri="{FF2B5EF4-FFF2-40B4-BE49-F238E27FC236}">
                <a16:creationId xmlns:a16="http://schemas.microsoft.com/office/drawing/2014/main" id="{2B39033C-6C84-F3B4-137A-9A99EB5B8343}"/>
              </a:ext>
            </a:extLst>
          </p:cNvPr>
          <p:cNvSpPr/>
          <p:nvPr/>
        </p:nvSpPr>
        <p:spPr>
          <a:xfrm>
            <a:off x="1351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1" name="TextBox 110">
            <a:extLst>
              <a:ext uri="{FF2B5EF4-FFF2-40B4-BE49-F238E27FC236}">
                <a16:creationId xmlns:a16="http://schemas.microsoft.com/office/drawing/2014/main" id="{9D0E600A-9B06-B744-1198-8BF2021DF01F}"/>
              </a:ext>
            </a:extLst>
          </p:cNvPr>
          <p:cNvSpPr txBox="1"/>
          <p:nvPr/>
        </p:nvSpPr>
        <p:spPr>
          <a:xfrm>
            <a:off x="1410010" y="1948447"/>
            <a:ext cx="1206810"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a:ea typeface="+mn-lt"/>
                <a:cs typeface="Arial"/>
              </a:rPr>
              <a:t>التخطيط والتمويل والمناصرة</a:t>
            </a:r>
          </a:p>
        </p:txBody>
      </p:sp>
      <p:sp>
        <p:nvSpPr>
          <p:cNvPr id="113" name="Oval 112">
            <a:extLst>
              <a:ext uri="{FF2B5EF4-FFF2-40B4-BE49-F238E27FC236}">
                <a16:creationId xmlns:a16="http://schemas.microsoft.com/office/drawing/2014/main" id="{B5657A79-624D-4742-5144-07F5E0FF3B50}"/>
              </a:ext>
            </a:extLst>
          </p:cNvPr>
          <p:cNvSpPr/>
          <p:nvPr/>
        </p:nvSpPr>
        <p:spPr>
          <a:xfrm>
            <a:off x="2984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4" name="TextBox 113">
            <a:extLst>
              <a:ext uri="{FF2B5EF4-FFF2-40B4-BE49-F238E27FC236}">
                <a16:creationId xmlns:a16="http://schemas.microsoft.com/office/drawing/2014/main" id="{DC04DD1E-AE13-E8D3-612F-39BE4C0A310A}"/>
              </a:ext>
            </a:extLst>
          </p:cNvPr>
          <p:cNvSpPr txBox="1"/>
          <p:nvPr/>
        </p:nvSpPr>
        <p:spPr>
          <a:xfrm>
            <a:off x="3041788" y="1154746"/>
            <a:ext cx="1206810" cy="307777"/>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ar-001" sz="1400" b="1" dirty="0">
                <a:solidFill>
                  <a:srgbClr val="444444"/>
                </a:solidFill>
                <a:latin typeface="Arial"/>
                <a:cs typeface="Arial"/>
              </a:rPr>
              <a:t> جمع البيانات</a:t>
            </a:r>
          </a:p>
        </p:txBody>
      </p:sp>
      <p:sp>
        <p:nvSpPr>
          <p:cNvPr id="116" name="Oval 115">
            <a:extLst>
              <a:ext uri="{FF2B5EF4-FFF2-40B4-BE49-F238E27FC236}">
                <a16:creationId xmlns:a16="http://schemas.microsoft.com/office/drawing/2014/main" id="{F2E7A1A3-5ED9-B82F-B4D5-085529783FC1}"/>
              </a:ext>
            </a:extLst>
          </p:cNvPr>
          <p:cNvSpPr/>
          <p:nvPr/>
        </p:nvSpPr>
        <p:spPr>
          <a:xfrm>
            <a:off x="4242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7" name="TextBox 116">
            <a:extLst>
              <a:ext uri="{FF2B5EF4-FFF2-40B4-BE49-F238E27FC236}">
                <a16:creationId xmlns:a16="http://schemas.microsoft.com/office/drawing/2014/main" id="{D85C84D6-AA2A-DE3E-00AD-9D540AA071F1}"/>
              </a:ext>
            </a:extLst>
          </p:cNvPr>
          <p:cNvSpPr txBox="1"/>
          <p:nvPr/>
        </p:nvSpPr>
        <p:spPr>
          <a:xfrm>
            <a:off x="4303130" y="5169108"/>
            <a:ext cx="120681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a:ea typeface="+mn-lt"/>
                <a:cs typeface="Arial"/>
              </a:rPr>
              <a:t>متابعة التقدم</a:t>
            </a:r>
          </a:p>
        </p:txBody>
      </p:sp>
      <p:sp>
        <p:nvSpPr>
          <p:cNvPr id="119" name="Oval 118">
            <a:extLst>
              <a:ext uri="{FF2B5EF4-FFF2-40B4-BE49-F238E27FC236}">
                <a16:creationId xmlns:a16="http://schemas.microsoft.com/office/drawing/2014/main" id="{F314808A-73FE-CD52-3A15-87342D10070A}"/>
              </a:ext>
            </a:extLst>
          </p:cNvPr>
          <p:cNvSpPr/>
          <p:nvPr/>
        </p:nvSpPr>
        <p:spPr>
          <a:xfrm>
            <a:off x="826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0" name="TextBox 119">
            <a:extLst>
              <a:ext uri="{FF2B5EF4-FFF2-40B4-BE49-F238E27FC236}">
                <a16:creationId xmlns:a16="http://schemas.microsoft.com/office/drawing/2014/main" id="{E49CBAA7-CDF1-691F-02A4-7627C30F882F}"/>
              </a:ext>
            </a:extLst>
          </p:cNvPr>
          <p:cNvSpPr txBox="1"/>
          <p:nvPr/>
        </p:nvSpPr>
        <p:spPr>
          <a:xfrm>
            <a:off x="703768" y="3623725"/>
            <a:ext cx="1578516"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a:ea typeface="+mn-lt"/>
                <a:cs typeface="Arial"/>
              </a:rPr>
              <a:t> توجيه التقييمات والأدوات الأخرى</a:t>
            </a:r>
          </a:p>
        </p:txBody>
      </p:sp>
      <p:sp>
        <p:nvSpPr>
          <p:cNvPr id="122" name="Oval 121">
            <a:extLst>
              <a:ext uri="{FF2B5EF4-FFF2-40B4-BE49-F238E27FC236}">
                <a16:creationId xmlns:a16="http://schemas.microsoft.com/office/drawing/2014/main" id="{FA9666B8-6093-F9DE-E9A7-1682FBC68692}"/>
              </a:ext>
            </a:extLst>
          </p:cNvPr>
          <p:cNvSpPr/>
          <p:nvPr/>
        </p:nvSpPr>
        <p:spPr>
          <a:xfrm>
            <a:off x="5284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3" name="TextBox 122">
            <a:extLst>
              <a:ext uri="{FF2B5EF4-FFF2-40B4-BE49-F238E27FC236}">
                <a16:creationId xmlns:a16="http://schemas.microsoft.com/office/drawing/2014/main" id="{76F31949-EFC6-7114-D10A-A646159D35E2}"/>
              </a:ext>
            </a:extLst>
          </p:cNvPr>
          <p:cNvSpPr txBox="1"/>
          <p:nvPr/>
        </p:nvSpPr>
        <p:spPr>
          <a:xfrm>
            <a:off x="5238595" y="3466791"/>
            <a:ext cx="141744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a:ea typeface="+mn-lt"/>
                <a:cs typeface="Arial"/>
              </a:rPr>
              <a:t> إجتماعات أصحاب المصلحة</a:t>
            </a:r>
          </a:p>
        </p:txBody>
      </p:sp>
      <p:sp>
        <p:nvSpPr>
          <p:cNvPr id="125" name="Oval 124">
            <a:extLst>
              <a:ext uri="{FF2B5EF4-FFF2-40B4-BE49-F238E27FC236}">
                <a16:creationId xmlns:a16="http://schemas.microsoft.com/office/drawing/2014/main" id="{D09824E5-C5C1-C732-73A9-6D37A3AD78F5}"/>
              </a:ext>
            </a:extLst>
          </p:cNvPr>
          <p:cNvSpPr/>
          <p:nvPr/>
        </p:nvSpPr>
        <p:spPr>
          <a:xfrm>
            <a:off x="4742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6" name="TextBox 125">
            <a:extLst>
              <a:ext uri="{FF2B5EF4-FFF2-40B4-BE49-F238E27FC236}">
                <a16:creationId xmlns:a16="http://schemas.microsoft.com/office/drawing/2014/main" id="{356459FB-4966-FFD4-2539-70AD92D12929}"/>
              </a:ext>
            </a:extLst>
          </p:cNvPr>
          <p:cNvSpPr txBox="1"/>
          <p:nvPr/>
        </p:nvSpPr>
        <p:spPr>
          <a:xfrm>
            <a:off x="4730597" y="1674505"/>
            <a:ext cx="1321246" cy="5667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R="0" algn="ctr">
              <a:lnSpc>
                <a:spcPct val="115000"/>
              </a:lnSpc>
              <a:spcBef>
                <a:spcPts val="0"/>
              </a:spcBef>
              <a:spcAft>
                <a:spcPts val="800"/>
              </a:spcAft>
            </a:pPr>
            <a:r>
              <a:rPr lang="ar-SA" sz="1400" b="1" dirty="0">
                <a:solidFill>
                  <a:srgbClr val="444444"/>
                </a:solidFill>
                <a:latin typeface="Arial"/>
                <a:ea typeface="+mn-lt"/>
                <a:cs typeface="Arial"/>
              </a:rPr>
              <a:t>التحقق من البيانات + توحيدها</a:t>
            </a:r>
            <a:endParaRPr lang="en-IN" sz="1400" b="1" dirty="0">
              <a:solidFill>
                <a:srgbClr val="444444"/>
              </a:solidFill>
              <a:latin typeface="Arial"/>
              <a:ea typeface="+mn-lt"/>
              <a:cs typeface="Arial"/>
            </a:endParaRPr>
          </a:p>
        </p:txBody>
      </p:sp>
      <p:sp>
        <p:nvSpPr>
          <p:cNvPr id="128" name="Oval 127">
            <a:extLst>
              <a:ext uri="{FF2B5EF4-FFF2-40B4-BE49-F238E27FC236}">
                <a16:creationId xmlns:a16="http://schemas.microsoft.com/office/drawing/2014/main" id="{E93D1E72-9C1C-3850-86B8-B6AD4DB0BAD3}"/>
              </a:ext>
            </a:extLst>
          </p:cNvPr>
          <p:cNvSpPr/>
          <p:nvPr/>
        </p:nvSpPr>
        <p:spPr>
          <a:xfrm>
            <a:off x="1964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9" name="TextBox 128">
            <a:extLst>
              <a:ext uri="{FF2B5EF4-FFF2-40B4-BE49-F238E27FC236}">
                <a16:creationId xmlns:a16="http://schemas.microsoft.com/office/drawing/2014/main" id="{12D27BD4-A65A-E92F-90DF-902FAFF81C41}"/>
              </a:ext>
            </a:extLst>
          </p:cNvPr>
          <p:cNvSpPr txBox="1"/>
          <p:nvPr/>
        </p:nvSpPr>
        <p:spPr>
          <a:xfrm>
            <a:off x="1955180" y="5272956"/>
            <a:ext cx="133690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a:ea typeface="+mn-lt"/>
                <a:cs typeface="Arial"/>
              </a:rPr>
              <a:t> تلخيص النتائج</a:t>
            </a:r>
          </a:p>
        </p:txBody>
      </p:sp>
      <p:sp>
        <p:nvSpPr>
          <p:cNvPr id="130" name="TextBox 129">
            <a:extLst>
              <a:ext uri="{FF2B5EF4-FFF2-40B4-BE49-F238E27FC236}">
                <a16:creationId xmlns:a16="http://schemas.microsoft.com/office/drawing/2014/main" id="{38E95FC9-AFE6-C97C-DD23-5C2D15A3DC56}"/>
              </a:ext>
            </a:extLst>
          </p:cNvPr>
          <p:cNvSpPr txBox="1"/>
          <p:nvPr/>
        </p:nvSpPr>
        <p:spPr>
          <a:xfrm>
            <a:off x="3039327" y="3299523"/>
            <a:ext cx="150417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2000" b="1" dirty="0">
                <a:solidFill>
                  <a:srgbClr val="444444"/>
                </a:solidFill>
                <a:latin typeface="Arial" panose="020B0604020202020204" pitchFamily="34" charset="0"/>
                <a:ea typeface="+mn-lt"/>
                <a:cs typeface="Arial" panose="020B0604020202020204" pitchFamily="34" charset="0"/>
              </a:rPr>
              <a:t> مسارات العمل</a:t>
            </a:r>
          </a:p>
        </p:txBody>
      </p:sp>
    </p:spTree>
    <p:extLst>
      <p:ext uri="{BB962C8B-B14F-4D97-AF65-F5344CB8AC3E}">
        <p14:creationId xmlns:p14="http://schemas.microsoft.com/office/powerpoint/2010/main" val="321030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10" grpId="0" animBg="1"/>
      <p:bldP spid="113" grpId="0" animBg="1"/>
      <p:bldP spid="116" grpId="0" animBg="1"/>
      <p:bldP spid="119" grpId="0" animBg="1"/>
      <p:bldP spid="122" grpId="0" animBg="1"/>
      <p:bldP spid="125" grpId="0" animBg="1"/>
      <p:bldP spid="128"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F6801-2F73-87F5-9725-3E582A487528}"/>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F01BB1A1-902D-69DE-1573-1701BD3B1862}"/>
              </a:ext>
            </a:extLst>
          </p:cNvPr>
          <p:cNvSpPr txBox="1">
            <a:spLocks/>
          </p:cNvSpPr>
          <p:nvPr/>
        </p:nvSpPr>
        <p:spPr>
          <a:xfrm>
            <a:off x="372669" y="383132"/>
            <a:ext cx="7028256"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28393"/>
                </a:solidFill>
                <a:effectLst/>
                <a:uLnTx/>
                <a:uFillTx/>
                <a:latin typeface="Arial"/>
                <a:ea typeface="+mn-ea"/>
                <a:cs typeface="Arial"/>
              </a:rPr>
              <a:t>العمليات</a:t>
            </a:r>
          </a:p>
        </p:txBody>
      </p:sp>
      <p:sp>
        <p:nvSpPr>
          <p:cNvPr id="6" name="Content Placeholder 11">
            <a:extLst>
              <a:ext uri="{FF2B5EF4-FFF2-40B4-BE49-F238E27FC236}">
                <a16:creationId xmlns:a16="http://schemas.microsoft.com/office/drawing/2014/main" id="{43A714E0-D9C1-F7A0-F1C7-00D283DE51CE}"/>
              </a:ext>
            </a:extLst>
          </p:cNvPr>
          <p:cNvSpPr>
            <a:spLocks noGrp="1"/>
          </p:cNvSpPr>
          <p:nvPr>
            <p:ph idx="1"/>
          </p:nvPr>
        </p:nvSpPr>
        <p:spPr>
          <a:xfrm>
            <a:off x="587801" y="826051"/>
            <a:ext cx="6536899" cy="5529709"/>
          </a:xfrm>
        </p:spPr>
        <p:txBody>
          <a:bodyPr/>
          <a:lstStyle/>
          <a:p>
            <a:r>
              <a:rPr lang="ar-001" dirty="0"/>
              <a:t>ما الذي يجب القيام به؟</a:t>
            </a:r>
          </a:p>
          <a:p>
            <a:r>
              <a:rPr lang="ar-001" dirty="0"/>
              <a:t>من المسؤول المكلف بذلك؟</a:t>
            </a:r>
          </a:p>
          <a:p>
            <a:r>
              <a:rPr lang="ar-001" dirty="0"/>
              <a:t>ما الدعم الذي يلزمه للقيام به؟</a:t>
            </a:r>
          </a:p>
        </p:txBody>
      </p:sp>
      <p:pic>
        <p:nvPicPr>
          <p:cNvPr id="59" name="Graphic 58">
            <a:extLst>
              <a:ext uri="{FF2B5EF4-FFF2-40B4-BE49-F238E27FC236}">
                <a16:creationId xmlns:a16="http://schemas.microsoft.com/office/drawing/2014/main" id="{9338DA36-E090-EF0B-BDD4-B02EBAA5D48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18429" y="1880680"/>
            <a:ext cx="915144" cy="917622"/>
          </a:xfrm>
          <a:prstGeom prst="rect">
            <a:avLst/>
          </a:prstGeom>
        </p:spPr>
      </p:pic>
      <p:sp>
        <p:nvSpPr>
          <p:cNvPr id="61" name="Title 1">
            <a:extLst>
              <a:ext uri="{FF2B5EF4-FFF2-40B4-BE49-F238E27FC236}">
                <a16:creationId xmlns:a16="http://schemas.microsoft.com/office/drawing/2014/main" id="{1FFA81F4-05C9-5F9E-E44A-47F7DBC30A80}"/>
              </a:ext>
            </a:extLst>
          </p:cNvPr>
          <p:cNvSpPr>
            <a:spLocks noGrp="1"/>
          </p:cNvSpPr>
          <p:nvPr>
            <p:ph type="title"/>
          </p:nvPr>
        </p:nvSpPr>
        <p:spPr>
          <a:xfrm>
            <a:off x="8338157" y="2819227"/>
            <a:ext cx="3467083" cy="1259154"/>
          </a:xfrm>
        </p:spPr>
        <p:txBody>
          <a:bodyPr/>
          <a:lstStyle/>
          <a:p>
            <a:pPr marL="0" marR="0" algn="ctr">
              <a:lnSpc>
                <a:spcPct val="115000"/>
              </a:lnSpc>
              <a:spcBef>
                <a:spcPts val="0"/>
              </a:spcBef>
              <a:spcAft>
                <a:spcPts val="800"/>
              </a:spcAft>
            </a:pPr>
            <a:r>
              <a:rPr lang="ar-SA" b="1" kern="100" dirty="0">
                <a:effectLst/>
                <a:latin typeface="Aptos" panose="020B0004020202020204" pitchFamily="34" charset="0"/>
                <a:ea typeface="DengXian" panose="02010600030101010101" pitchFamily="2" charset="-122"/>
                <a:cs typeface="Arial" panose="020B0604020202020204" pitchFamily="34" charset="0"/>
              </a:rPr>
              <a:t>دمج غاية 7-1-7 في مسارات العمل</a:t>
            </a:r>
            <a:endParaRPr lang="en-IN" kern="100" dirty="0">
              <a:effectLst/>
              <a:latin typeface="Aptos" panose="020B0004020202020204" pitchFamily="34" charset="0"/>
              <a:ea typeface="DengXian" panose="02010600030101010101" pitchFamily="2" charset="-122"/>
              <a:cs typeface="Arial" panose="020B0604020202020204" pitchFamily="34" charset="0"/>
            </a:endParaRPr>
          </a:p>
        </p:txBody>
      </p:sp>
      <p:grpSp>
        <p:nvGrpSpPr>
          <p:cNvPr id="121" name="Group 120">
            <a:extLst>
              <a:ext uri="{FF2B5EF4-FFF2-40B4-BE49-F238E27FC236}">
                <a16:creationId xmlns:a16="http://schemas.microsoft.com/office/drawing/2014/main" id="{2A52EBF0-6BB1-783D-C053-3775A929BF4E}"/>
              </a:ext>
            </a:extLst>
          </p:cNvPr>
          <p:cNvGrpSpPr/>
          <p:nvPr/>
        </p:nvGrpSpPr>
        <p:grpSpPr>
          <a:xfrm>
            <a:off x="1448121" y="2338703"/>
            <a:ext cx="4837912" cy="4094095"/>
            <a:chOff x="5204011" y="672216"/>
            <a:chExt cx="6142001" cy="5370290"/>
          </a:xfrm>
        </p:grpSpPr>
        <p:sp>
          <p:nvSpPr>
            <p:cNvPr id="90" name="Oval 89">
              <a:extLst>
                <a:ext uri="{FF2B5EF4-FFF2-40B4-BE49-F238E27FC236}">
                  <a16:creationId xmlns:a16="http://schemas.microsoft.com/office/drawing/2014/main" id="{9B0B008B-F9CA-4D2C-7D6E-70CD7D2D46C9}"/>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2" name="Oval 91">
              <a:extLst>
                <a:ext uri="{FF2B5EF4-FFF2-40B4-BE49-F238E27FC236}">
                  <a16:creationId xmlns:a16="http://schemas.microsoft.com/office/drawing/2014/main" id="{24922777-DC00-507C-6A7D-EB7B0D3485BC}"/>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4" name="TextBox 93">
              <a:extLst>
                <a:ext uri="{FF2B5EF4-FFF2-40B4-BE49-F238E27FC236}">
                  <a16:creationId xmlns:a16="http://schemas.microsoft.com/office/drawing/2014/main" id="{31964A06-43F0-95D2-61C8-D53F55775A62}"/>
                </a:ext>
              </a:extLst>
            </p:cNvPr>
            <p:cNvSpPr txBox="1"/>
            <p:nvPr/>
          </p:nvSpPr>
          <p:spPr>
            <a:xfrm>
              <a:off x="5886797" y="1888031"/>
              <a:ext cx="1404595"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التخطيط والتمويل والمناصرة</a:t>
              </a:r>
            </a:p>
          </p:txBody>
        </p:sp>
        <p:sp>
          <p:nvSpPr>
            <p:cNvPr id="96" name="Oval 95">
              <a:extLst>
                <a:ext uri="{FF2B5EF4-FFF2-40B4-BE49-F238E27FC236}">
                  <a16:creationId xmlns:a16="http://schemas.microsoft.com/office/drawing/2014/main" id="{D3957449-227D-E7A1-1CCF-1B9A2BBF8C90}"/>
                </a:ext>
              </a:extLst>
            </p:cNvPr>
            <p:cNvSpPr/>
            <p:nvPr/>
          </p:nvSpPr>
          <p:spPr>
            <a:xfrm>
              <a:off x="7564556" y="672216"/>
              <a:ext cx="1321246" cy="1272835"/>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8" name="TextBox 97">
              <a:extLst>
                <a:ext uri="{FF2B5EF4-FFF2-40B4-BE49-F238E27FC236}">
                  <a16:creationId xmlns:a16="http://schemas.microsoft.com/office/drawing/2014/main" id="{F0E2B057-F512-D0EC-F2F7-9BA01C747A03}"/>
                </a:ext>
              </a:extLst>
            </p:cNvPr>
            <p:cNvSpPr txBox="1"/>
            <p:nvPr/>
          </p:nvSpPr>
          <p:spPr>
            <a:xfrm>
              <a:off x="7570652" y="1126962"/>
              <a:ext cx="1309055" cy="3633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cs typeface="Arial"/>
                </a:rPr>
                <a:t>جمع البيانات</a:t>
              </a:r>
            </a:p>
          </p:txBody>
        </p:sp>
        <p:sp>
          <p:nvSpPr>
            <p:cNvPr id="100" name="Oval 99">
              <a:extLst>
                <a:ext uri="{FF2B5EF4-FFF2-40B4-BE49-F238E27FC236}">
                  <a16:creationId xmlns:a16="http://schemas.microsoft.com/office/drawing/2014/main" id="{583AD155-2D42-5318-F373-E98B0574EFAF}"/>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2" name="TextBox 101">
              <a:extLst>
                <a:ext uri="{FF2B5EF4-FFF2-40B4-BE49-F238E27FC236}">
                  <a16:creationId xmlns:a16="http://schemas.microsoft.com/office/drawing/2014/main" id="{C4382358-E06E-4889-6EE6-7CD4BBD14BA0}"/>
                </a:ext>
              </a:extLst>
            </p:cNvPr>
            <p:cNvSpPr txBox="1"/>
            <p:nvPr/>
          </p:nvSpPr>
          <p:spPr>
            <a:xfrm>
              <a:off x="8815718" y="5084711"/>
              <a:ext cx="1309055"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متابعة التقدم</a:t>
              </a:r>
            </a:p>
          </p:txBody>
        </p:sp>
        <p:sp>
          <p:nvSpPr>
            <p:cNvPr id="104" name="Oval 103">
              <a:extLst>
                <a:ext uri="{FF2B5EF4-FFF2-40B4-BE49-F238E27FC236}">
                  <a16:creationId xmlns:a16="http://schemas.microsoft.com/office/drawing/2014/main" id="{1BD25216-BF96-7890-4995-38132C989015}"/>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6" name="TextBox 105">
              <a:extLst>
                <a:ext uri="{FF2B5EF4-FFF2-40B4-BE49-F238E27FC236}">
                  <a16:creationId xmlns:a16="http://schemas.microsoft.com/office/drawing/2014/main" id="{A7543C52-E0DF-F171-28E5-F49586C82373}"/>
                </a:ext>
              </a:extLst>
            </p:cNvPr>
            <p:cNvSpPr txBox="1"/>
            <p:nvPr/>
          </p:nvSpPr>
          <p:spPr>
            <a:xfrm>
              <a:off x="5204011" y="3541368"/>
              <a:ext cx="1712222"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توجيه التقييمات والأدوات الأخرى</a:t>
              </a:r>
            </a:p>
          </p:txBody>
        </p:sp>
        <p:sp>
          <p:nvSpPr>
            <p:cNvPr id="108" name="Oval 107">
              <a:extLst>
                <a:ext uri="{FF2B5EF4-FFF2-40B4-BE49-F238E27FC236}">
                  <a16:creationId xmlns:a16="http://schemas.microsoft.com/office/drawing/2014/main" id="{E9BF2C35-0F72-A1DD-40D6-540E1AF0E69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0" name="TextBox 109">
              <a:extLst>
                <a:ext uri="{FF2B5EF4-FFF2-40B4-BE49-F238E27FC236}">
                  <a16:creationId xmlns:a16="http://schemas.microsoft.com/office/drawing/2014/main" id="{C0AECA75-7362-3D4B-2E15-2594E2C964DE}"/>
                </a:ext>
              </a:extLst>
            </p:cNvPr>
            <p:cNvSpPr txBox="1"/>
            <p:nvPr/>
          </p:nvSpPr>
          <p:spPr>
            <a:xfrm>
              <a:off x="9810595" y="3466792"/>
              <a:ext cx="1535417"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إجتماعات أصحاب المصلحة</a:t>
              </a:r>
            </a:p>
          </p:txBody>
        </p:sp>
        <p:sp>
          <p:nvSpPr>
            <p:cNvPr id="112" name="Oval 111">
              <a:extLst>
                <a:ext uri="{FF2B5EF4-FFF2-40B4-BE49-F238E27FC236}">
                  <a16:creationId xmlns:a16="http://schemas.microsoft.com/office/drawing/2014/main" id="{87A0668E-6863-3926-14A9-B5C523FDA347}"/>
                </a:ext>
              </a:extLst>
            </p:cNvPr>
            <p:cNvSpPr/>
            <p:nvPr/>
          </p:nvSpPr>
          <p:spPr>
            <a:xfrm>
              <a:off x="9314748" y="1321466"/>
              <a:ext cx="1321246" cy="1272835"/>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4" name="TextBox 113">
              <a:extLst>
                <a:ext uri="{FF2B5EF4-FFF2-40B4-BE49-F238E27FC236}">
                  <a16:creationId xmlns:a16="http://schemas.microsoft.com/office/drawing/2014/main" id="{CAEDD4E6-FB11-DDC0-75BB-6601466D8C55}"/>
                </a:ext>
              </a:extLst>
            </p:cNvPr>
            <p:cNvSpPr txBox="1"/>
            <p:nvPr/>
          </p:nvSpPr>
          <p:spPr>
            <a:xfrm>
              <a:off x="9253187" y="1645284"/>
              <a:ext cx="1444366" cy="6622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lgn="ctr">
                <a:lnSpc>
                  <a:spcPct val="115000"/>
                </a:lnSpc>
                <a:spcBef>
                  <a:spcPts val="0"/>
                </a:spcBef>
                <a:spcAft>
                  <a:spcPts val="800"/>
                </a:spcAft>
              </a:pPr>
              <a:r>
                <a:rPr lang="ar-SA" sz="1200" b="1" kern="100" dirty="0">
                  <a:effectLst/>
                  <a:latin typeface="Aptos" panose="020B0004020202020204" pitchFamily="34" charset="0"/>
                  <a:ea typeface="DengXian" panose="02010600030101010101" pitchFamily="2" charset="-122"/>
                  <a:cs typeface="Arial" panose="020B0604020202020204" pitchFamily="34" charset="0"/>
                </a:rPr>
                <a:t>التحقق من البيانات + توحيدها</a:t>
              </a:r>
              <a:endParaRPr lang="en-IN" sz="12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116" name="Oval 115">
              <a:extLst>
                <a:ext uri="{FF2B5EF4-FFF2-40B4-BE49-F238E27FC236}">
                  <a16:creationId xmlns:a16="http://schemas.microsoft.com/office/drawing/2014/main" id="{5DC0734D-6D2E-2B44-C17D-BD055B29E913}"/>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8" name="TextBox 117">
              <a:extLst>
                <a:ext uri="{FF2B5EF4-FFF2-40B4-BE49-F238E27FC236}">
                  <a16:creationId xmlns:a16="http://schemas.microsoft.com/office/drawing/2014/main" id="{ED1191FC-22A6-2489-19D2-757A0EE0292D}"/>
                </a:ext>
              </a:extLst>
            </p:cNvPr>
            <p:cNvSpPr txBox="1"/>
            <p:nvPr/>
          </p:nvSpPr>
          <p:spPr>
            <a:xfrm>
              <a:off x="6470034" y="5223345"/>
              <a:ext cx="1454882"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200" b="1" dirty="0">
                  <a:solidFill>
                    <a:srgbClr val="444444"/>
                  </a:solidFill>
                  <a:latin typeface="Arial"/>
                  <a:ea typeface="+mn-lt"/>
                  <a:cs typeface="Arial"/>
                </a:rPr>
                <a:t> تلخيص النتائج</a:t>
              </a:r>
            </a:p>
          </p:txBody>
        </p:sp>
        <p:sp>
          <p:nvSpPr>
            <p:cNvPr id="120" name="TextBox 119">
              <a:extLst>
                <a:ext uri="{FF2B5EF4-FFF2-40B4-BE49-F238E27FC236}">
                  <a16:creationId xmlns:a16="http://schemas.microsoft.com/office/drawing/2014/main" id="{CA7E8951-8FA3-2D8E-5FC6-BFB40DF94D71}"/>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ar-001" sz="1400" b="1" dirty="0">
                  <a:solidFill>
                    <a:srgbClr val="444444"/>
                  </a:solidFill>
                  <a:latin typeface="Arial" panose="020B0604020202020204" pitchFamily="34" charset="0"/>
                  <a:ea typeface="+mn-lt"/>
                  <a:cs typeface="Arial" panose="020B0604020202020204" pitchFamily="34" charset="0"/>
                </a:rPr>
                <a:t> مسارات العمل</a:t>
              </a:r>
            </a:p>
          </p:txBody>
        </p:sp>
      </p:grpSp>
    </p:spTree>
    <p:extLst>
      <p:ext uri="{BB962C8B-B14F-4D97-AF65-F5344CB8AC3E}">
        <p14:creationId xmlns:p14="http://schemas.microsoft.com/office/powerpoint/2010/main" val="23784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4" ma:contentTypeDescription="Create a new document." ma:contentTypeScope="" ma:versionID="1827fb999827c7afb550ec37460d6527">
  <xsd:schema xmlns:xsd="http://www.w3.org/2001/XMLSchema" xmlns:xs="http://www.w3.org/2001/XMLSchema" xmlns:p="http://schemas.microsoft.com/office/2006/metadata/properties" xmlns:ns1="http://schemas.microsoft.com/sharepoint/v3" xmlns:ns2="ca299543-0ab4-429f-8927-bf8e8716a0c2" xmlns:ns3="d27c8f07-e503-4122-80c5-e52ee84151d4" targetNamespace="http://schemas.microsoft.com/office/2006/metadata/properties" ma:root="true" ma:fieldsID="7ce67c3a285013c68dbfa87fed1af3d4" ns1:_="" ns2:_="" ns3:_="">
    <xsd:import namespace="http://schemas.microsoft.com/sharepoint/v3"/>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9" nillable="true" ma:displayName="Unified Compliance Policy Properties" ma:hidden="true" ma:internalName="_ip_UnifiedCompliancePolicyProperties">
      <xsd:simpleType>
        <xsd:restriction base="dms:Note"/>
      </xsd:simpleType>
    </xsd:element>
    <xsd:element name="_ip_UnifiedCompliancePolicyUIAction" ma:index="3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_ip_UnifiedCompliancePolicyUIAction xmlns="http://schemas.microsoft.com/sharepoint/v3" xsi:nil="true"/>
    <TranslatedLang xmlns="ca299543-0ab4-429f-8927-bf8e8716a0c2" xsi:nil="true"/>
    <Comments xmlns="ca299543-0ab4-429f-8927-bf8e8716a0c2"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DF92A846-49F8-4293-8DAD-9D7224AE05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3.xml><?xml version="1.0" encoding="utf-8"?>
<ds:datastoreItem xmlns:ds="http://schemas.openxmlformats.org/officeDocument/2006/customXml" ds:itemID="{F71F4A09-1546-4EDA-A191-DAA6C9960091}">
  <ds:schemaRefs>
    <ds:schemaRef ds:uri="http://schemas.openxmlformats.org/package/2006/metadata/core-properties"/>
    <ds:schemaRef ds:uri="http://purl.org/dc/dcmitype/"/>
    <ds:schemaRef ds:uri="http://schemas.microsoft.com/office/2006/metadata/properties"/>
    <ds:schemaRef ds:uri="http://www.w3.org/XML/1998/namespace"/>
    <ds:schemaRef ds:uri="http://purl.org/dc/elements/1.1/"/>
    <ds:schemaRef ds:uri="http://schemas.microsoft.com/office/2006/documentManagement/types"/>
    <ds:schemaRef ds:uri="http://schemas.microsoft.com/office/infopath/2007/PartnerControls"/>
    <ds:schemaRef ds:uri="http://purl.org/dc/terms/"/>
    <ds:schemaRef ds:uri="d27c8f07-e503-4122-80c5-e52ee84151d4"/>
    <ds:schemaRef ds:uri="ca299543-0ab4-429f-8927-bf8e8716a0c2"/>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717 Alliance 2</Template>
  <TotalTime>2031</TotalTime>
  <Words>26638</Words>
  <Application>Microsoft Macintosh PowerPoint</Application>
  <PresentationFormat>Widescreen</PresentationFormat>
  <Paragraphs>2660</Paragraphs>
  <Slides>139</Slides>
  <Notes>139</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139</vt:i4>
      </vt:variant>
    </vt:vector>
  </HeadingPairs>
  <TitlesOfParts>
    <vt:vector size="154" baseType="lpstr">
      <vt:lpstr>DengXian</vt:lpstr>
      <vt:lpstr>Aptos</vt:lpstr>
      <vt:lpstr>Arial</vt:lpstr>
      <vt:lpstr>Arial,Sans-Serif</vt:lpstr>
      <vt:lpstr>Calibri</vt:lpstr>
      <vt:lpstr>Courier New</vt:lpstr>
      <vt:lpstr>Helvetica Neue</vt:lpstr>
      <vt:lpstr>InterVariable</vt:lpstr>
      <vt:lpstr>Public Sans</vt:lpstr>
      <vt:lpstr>PublicSans-Thin</vt:lpstr>
      <vt:lpstr>Quattrocento Sans</vt:lpstr>
      <vt:lpstr>Symbol</vt:lpstr>
      <vt:lpstr>var( --e-global-typography-text-font-family )</vt:lpstr>
      <vt:lpstr>توجيه غاية 7-1-7 بما يتوافق مع مصالحهم/واجباتهم</vt:lpstr>
      <vt:lpstr>717 Alliance 2</vt:lpstr>
      <vt:lpstr>PowerPoint Presentation</vt:lpstr>
      <vt:lpstr>ملاحظات التدابير التنظيمية</vt:lpstr>
      <vt:lpstr>نشاط تمهيدي</vt:lpstr>
      <vt:lpstr>نشاط تمهيدي</vt:lpstr>
      <vt:lpstr>نشاط تمهيدي</vt:lpstr>
      <vt:lpstr>نظرة عامة على سلسلة التدريب الفني لغاية 7-1-7</vt:lpstr>
      <vt:lpstr>أهداف التعلم الخاصة بورشة العمل</vt:lpstr>
      <vt:lpstr>PowerPoint Presentation</vt:lpstr>
      <vt:lpstr>هذه ورشة عمل تفاعلية تشاركية. </vt:lpstr>
      <vt:lpstr>PowerPoint Presentation</vt:lpstr>
      <vt:lpstr>لوحة طرح الأفكار والأسئلة</vt:lpstr>
      <vt:lpstr>استعراض لوحة طرح الأفكار والأسئلة</vt:lpstr>
      <vt:lpstr>PowerPoint Presentation</vt:lpstr>
      <vt:lpstr>دورة حياة غاية 7-1-7</vt:lpstr>
      <vt:lpstr>PowerPoint Presentation</vt:lpstr>
      <vt:lpstr>PowerPoint Presentation</vt:lpstr>
      <vt:lpstr>PowerPoint Presentation</vt:lpstr>
      <vt:lpstr>PowerPoint Presentation</vt:lpstr>
      <vt:lpstr>PowerPoint Presentation</vt:lpstr>
      <vt:lpstr>PowerPoint Presentation</vt:lpstr>
      <vt:lpstr>توحيد البيانات + التحقق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نقاش ختامي</vt:lpstr>
      <vt:lpstr>PowerPoint Presentation</vt:lpstr>
      <vt:lpstr>PowerPoint Presentation</vt:lpstr>
      <vt:lpstr>PowerPoint Presentation</vt:lpstr>
      <vt:lpstr>استراحة لمدة 15دقيقة</vt:lpstr>
      <vt:lpstr>PowerPoint Presentation</vt:lpstr>
      <vt:lpstr>استخدام 7-1-7 في حالات تفشي أمراض متعددة يوفر معلومات قيّمة</vt:lpstr>
      <vt:lpstr>PowerPoint Presentation</vt:lpstr>
      <vt:lpstr>يساعد التحليل حسب نوع المرض على تحديد التحديات الخاصة بكل مرض </vt:lpstr>
      <vt:lpstr>PowerPoint Presentation</vt:lpstr>
      <vt:lpstr>PowerPoint Presentation</vt:lpstr>
      <vt:lpstr>تساعد التحليلات حسب فئات العوائق في توجيه الأولويات </vt:lpstr>
      <vt:lpstr>PowerPoint Presentation</vt:lpstr>
      <vt:lpstr>العوائق الشائعة التي توجه الإجراءات</vt:lpstr>
      <vt:lpstr>PowerPoint Presentation</vt:lpstr>
      <vt:lpstr>PowerPoint Presentation</vt:lpstr>
      <vt:lpstr>PowerPoint Presentation</vt:lpstr>
      <vt:lpstr>PowerPoint Presentation</vt:lpstr>
      <vt:lpstr>تصنيف العوائق والتخطيط على المدى الأطول</vt:lpstr>
      <vt:lpstr>PowerPoint Presentation</vt:lpstr>
      <vt:lpstr>السيناريو رقم 1</vt:lpstr>
      <vt:lpstr>السيناريو رقم 2</vt:lpstr>
      <vt:lpstr>السيناريو رقم 3</vt:lpstr>
      <vt:lpstr>السيناريو رقم 4</vt:lpstr>
      <vt:lpstr>السيناريو رقم 5</vt:lpstr>
      <vt:lpstr>السيناريو رقم 6</vt:lpstr>
      <vt:lpstr>السيناريو رقم 7</vt:lpstr>
      <vt:lpstr>نقاش ختامي</vt:lpstr>
      <vt:lpstr>مثال: استخدمت أوغندا 7-1-7 لتوجيه التخطيط وتحديد الأولويات</vt:lpstr>
      <vt:lpstr>مثال: استخدمت أوغندا 7-1-7 لتوجيه التخطيط وتحديد الأولويات</vt:lpstr>
      <vt:lpstr>الغداء</vt:lpstr>
      <vt:lpstr>نشاط تمهيدي</vt:lpstr>
      <vt:lpstr>لوحة طرح الأفكار والأسئلة</vt:lpstr>
      <vt:lpstr>استعراض لوحة طرح الأفكار والأسئلة</vt:lpstr>
      <vt:lpstr>PowerPoint Presentation</vt:lpstr>
      <vt:lpstr>اعتبارات قبل التخطيط للاعتماد</vt:lpstr>
      <vt:lpstr>على أي مستوى من الحكومة يجب البدء في اعتماد نهج 7-1-7؟</vt:lpstr>
      <vt:lpstr>PowerPoint Presentation</vt:lpstr>
      <vt:lpstr>قبل التخطيط للاعتماد…</vt:lpstr>
      <vt:lpstr>يمكن اعتماد 7-1-7 بشكل منهجي ومرن  </vt:lpstr>
      <vt:lpstr>عناصر الاعتماد</vt:lpstr>
      <vt:lpstr>PowerPoint Presentation</vt:lpstr>
      <vt:lpstr>يمكن اعتماد 7-1-7 بشكل منهجي ومرن  </vt:lpstr>
      <vt:lpstr>اعتماد غاية 7-1-7</vt:lpstr>
      <vt:lpstr>يمكن اعتماد 7-1-7 بشكل منهجي ومرن</vt:lpstr>
      <vt:lpstr>PowerPoint Presentation</vt:lpstr>
      <vt:lpstr>PowerPoint Presentation</vt:lpstr>
      <vt:lpstr>PowerPoint Presentation</vt:lpstr>
      <vt:lpstr>يمكن اعتماد 7-1-7 بشكل منهجي ومرن</vt:lpstr>
      <vt:lpstr>تحديد أصحاب المصلحة والنظم القائمة</vt:lpstr>
      <vt:lpstr>PowerPoint Presentation</vt:lpstr>
      <vt:lpstr>داء النوم البشري الإفريقي (HAT) | إثيوبيا</vt:lpstr>
      <vt:lpstr>داء النوم الأفريقي البشري (HAT) | إثيوبيا</vt:lpstr>
      <vt:lpstr>PowerPoint Presentation</vt:lpstr>
      <vt:lpstr>تحديد أصحاب المصلحة والنظم القائمة</vt:lpstr>
      <vt:lpstr>PowerPoint Presentation</vt:lpstr>
      <vt:lpstr>تحديد أصحاب المصلحة</vt:lpstr>
      <vt:lpstr>تحديد أصحاب المصلحة</vt:lpstr>
      <vt:lpstr>PowerPoint Presentation</vt:lpstr>
      <vt:lpstr>PowerPoint Presentation</vt:lpstr>
      <vt:lpstr>PowerPoint Presentation</vt:lpstr>
      <vt:lpstr>تحديد النظم القائمة</vt:lpstr>
      <vt:lpstr>تحديد النظم القائمة</vt:lpstr>
      <vt:lpstr>يمكن اعتماد 7-1-7 بشكل منهجي ومرن  </vt:lpstr>
      <vt:lpstr>إشراك أصحاب المصلحة</vt:lpstr>
      <vt:lpstr>إشراك أصحاب المصلحة</vt:lpstr>
      <vt:lpstr>PowerPoint Presentation</vt:lpstr>
      <vt:lpstr>يمكن اعتماد 7-1-7 بشكل منهجي ومرن</vt:lpstr>
      <vt:lpstr>دمج غاية 7-1-7 في مسارات العمل</vt:lpstr>
      <vt:lpstr>دمج غاية 7-1-7 في مسارات العمل</vt:lpstr>
      <vt:lpstr>دمج غاية 7-1-7 في مسارات العمل</vt:lpstr>
      <vt:lpstr>دمج غاية 7-1-7 في مسارات العمل</vt:lpstr>
      <vt:lpstr>دمج غاية 7-1-7 في مسارات العمل</vt:lpstr>
      <vt:lpstr>دمج غاية 7-1-7 في مسارات العمل</vt:lpstr>
      <vt:lpstr>دمج غاية 7-1-7 في مسارات العمل</vt:lpstr>
      <vt:lpstr>دمج غاية 7-1-7 في مسارات العمل</vt:lpstr>
      <vt:lpstr>دمج غاية 7-1-7 في مسارات العمل</vt:lpstr>
      <vt:lpstr>دمج غاية 7-1-7 في مسارات العمل</vt:lpstr>
      <vt:lpstr>دمج غاية 7-1-7 في مسارات العمل</vt:lpstr>
      <vt:lpstr>PowerPoint Presentation</vt:lpstr>
      <vt:lpstr>الدمج في مسار العمل على المستوى الوطني/دون الوطني</vt:lpstr>
      <vt:lpstr>الدمج في مسار العمل على المستوى الوطني/دون الوطني</vt:lpstr>
      <vt:lpstr>نقاش ختامي</vt:lpstr>
      <vt:lpstr>استراحة لمدة 15 دقيقة</vt:lpstr>
      <vt:lpstr>يمكن اعتماد 7-1-7 بشكل منهجي ومرن</vt:lpstr>
      <vt:lpstr>تدريب الموظفين</vt:lpstr>
      <vt:lpstr>PowerPoint Presentation</vt:lpstr>
      <vt:lpstr>PowerPoint Presentation</vt:lpstr>
      <vt:lpstr>PowerPoint Presentation</vt:lpstr>
      <vt:lpstr>يمكن اعتماد 7-1-7 بشكل منهجي ومرن</vt:lpstr>
      <vt:lpstr>الاستخدام التجريبي</vt:lpstr>
      <vt:lpstr>PowerPoint Presentation</vt:lpstr>
      <vt:lpstr>PowerPoint Presentation</vt:lpstr>
      <vt:lpstr>سرد الأحداث الحمى الصفراء، جنوب السودان، مستمرة </vt:lpstr>
      <vt:lpstr>PowerPoint Presentation</vt:lpstr>
      <vt:lpstr>الاستخدام التجريبي</vt:lpstr>
      <vt:lpstr>يمكن اعتماد 7-1-7 بشكل منهجي ومرن  </vt:lpstr>
      <vt:lpstr>خطة عمل اعتماد غاية 7-1-7</vt:lpstr>
      <vt:lpstr>PowerPoint Presentation</vt:lpstr>
      <vt:lpstr>احتياجات الموارد والموظفين لغاية 7-1-7</vt:lpstr>
      <vt:lpstr>احتياجات الموارد والموظفين لغاية 7-1-7</vt:lpstr>
      <vt:lpstr> 7-1-7 في آليات التمويل العالمية والإقليمية</vt:lpstr>
      <vt:lpstr>مناقشة جماعية صغيرة</vt:lpstr>
      <vt:lpstr>مناقشة: غاية 7-1-7 في عملكم</vt:lpstr>
      <vt:lpstr>خاتمة اليوم</vt:lpstr>
      <vt:lpstr> أهداف التعلم الخاصة بورشة العمل</vt:lpstr>
      <vt:lpstr>مواردنا</vt:lpstr>
      <vt:lpstr>غدًا </vt:lpstr>
      <vt:lpstr>الملاحظات الختامية</vt:lpstr>
      <vt:lpstr>شكرًا</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41</cp:revision>
  <dcterms:created xsi:type="dcterms:W3CDTF">2023-01-09T02:59:24Z</dcterms:created>
  <dcterms:modified xsi:type="dcterms:W3CDTF">2026-07-15T17:16:55Z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d2755a75-255a-477b-8674-c744275025d8</vt:lpwstr>
  </property>
</Properties>
</file>