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xml" ContentType="application/vnd.openxmlformats-officedocument.presentationml.tags+xml"/>
  <Override PartName="/ppt/notesSlides/notesSlide56.xml" ContentType="application/vnd.openxmlformats-officedocument.presentationml.notesSlide+xml"/>
  <Override PartName="/ppt/tags/tag2.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883" r:id="rId5"/>
  </p:sldMasterIdLst>
  <p:notesMasterIdLst>
    <p:notesMasterId r:id="rId130"/>
  </p:notesMasterIdLst>
  <p:sldIdLst>
    <p:sldId id="2147481472" r:id="rId6"/>
    <p:sldId id="2147481445" r:id="rId7"/>
    <p:sldId id="2147481218" r:id="rId8"/>
    <p:sldId id="2147481462" r:id="rId9"/>
    <p:sldId id="2147481203" r:id="rId10"/>
    <p:sldId id="2147481427" r:id="rId11"/>
    <p:sldId id="2147481428" r:id="rId12"/>
    <p:sldId id="2147481429" r:id="rId13"/>
    <p:sldId id="2147481430" r:id="rId14"/>
    <p:sldId id="2147481195" r:id="rId15"/>
    <p:sldId id="2147481196" r:id="rId16"/>
    <p:sldId id="2147481463" r:id="rId17"/>
    <p:sldId id="2147481446" r:id="rId18"/>
    <p:sldId id="2147481054" r:id="rId19"/>
    <p:sldId id="2147481260" r:id="rId20"/>
    <p:sldId id="2147481261" r:id="rId21"/>
    <p:sldId id="2147481265" r:id="rId22"/>
    <p:sldId id="2147480543" r:id="rId23"/>
    <p:sldId id="2147480546" r:id="rId24"/>
    <p:sldId id="2145705904" r:id="rId25"/>
    <p:sldId id="2147480542" r:id="rId26"/>
    <p:sldId id="2147480519" r:id="rId27"/>
    <p:sldId id="2147481431" r:id="rId28"/>
    <p:sldId id="2147481258" r:id="rId29"/>
    <p:sldId id="2145705787" r:id="rId30"/>
    <p:sldId id="2147481403" r:id="rId31"/>
    <p:sldId id="2147481404" r:id="rId32"/>
    <p:sldId id="2145705831" r:id="rId33"/>
    <p:sldId id="2147481406" r:id="rId34"/>
    <p:sldId id="2147480914" r:id="rId35"/>
    <p:sldId id="2145705835" r:id="rId36"/>
    <p:sldId id="2147481447" r:id="rId37"/>
    <p:sldId id="2145705813" r:id="rId38"/>
    <p:sldId id="2147481268" r:id="rId39"/>
    <p:sldId id="2145705817" r:id="rId40"/>
    <p:sldId id="2147481267" r:id="rId41"/>
    <p:sldId id="2147480987" r:id="rId42"/>
    <p:sldId id="2147481407" r:id="rId43"/>
    <p:sldId id="2147481114" r:id="rId44"/>
    <p:sldId id="2147480341" r:id="rId45"/>
    <p:sldId id="2147481465" r:id="rId46"/>
    <p:sldId id="2147481115" r:id="rId47"/>
    <p:sldId id="2147481116" r:id="rId48"/>
    <p:sldId id="2147481117" r:id="rId49"/>
    <p:sldId id="2147481118" r:id="rId50"/>
    <p:sldId id="2147481119" r:id="rId51"/>
    <p:sldId id="2147481120" r:id="rId52"/>
    <p:sldId id="2145706043" r:id="rId53"/>
    <p:sldId id="2147481466" r:id="rId54"/>
    <p:sldId id="2147481467" r:id="rId55"/>
    <p:sldId id="2147481362" r:id="rId56"/>
    <p:sldId id="2147481455" r:id="rId57"/>
    <p:sldId id="2147481440" r:id="rId58"/>
    <p:sldId id="2147481458" r:id="rId59"/>
    <p:sldId id="2147481471" r:id="rId60"/>
    <p:sldId id="2147480598" r:id="rId61"/>
    <p:sldId id="2147480565" r:id="rId62"/>
    <p:sldId id="2147481122" r:id="rId63"/>
    <p:sldId id="2147481125" r:id="rId64"/>
    <p:sldId id="2147481128" r:id="rId65"/>
    <p:sldId id="2147481127" r:id="rId66"/>
    <p:sldId id="2147481129" r:id="rId67"/>
    <p:sldId id="2147481130" r:id="rId68"/>
    <p:sldId id="2147481131" r:id="rId69"/>
    <p:sldId id="2147481132" r:id="rId70"/>
    <p:sldId id="2147481133" r:id="rId71"/>
    <p:sldId id="2147481126" r:id="rId72"/>
    <p:sldId id="2147481124" r:id="rId73"/>
    <p:sldId id="2147481397" r:id="rId74"/>
    <p:sldId id="2147481394" r:id="rId75"/>
    <p:sldId id="2147481456" r:id="rId76"/>
    <p:sldId id="2147480351" r:id="rId77"/>
    <p:sldId id="2145706129" r:id="rId78"/>
    <p:sldId id="2147481099" r:id="rId79"/>
    <p:sldId id="2145706137" r:id="rId80"/>
    <p:sldId id="2147481100" r:id="rId81"/>
    <p:sldId id="2147481101" r:id="rId82"/>
    <p:sldId id="2147480307" r:id="rId83"/>
    <p:sldId id="2147481102" r:id="rId84"/>
    <p:sldId id="2147481103" r:id="rId85"/>
    <p:sldId id="2147481104" r:id="rId86"/>
    <p:sldId id="2147481469" r:id="rId87"/>
    <p:sldId id="2145706326" r:id="rId88"/>
    <p:sldId id="2147480425" r:id="rId89"/>
    <p:sldId id="2147480656" r:id="rId90"/>
    <p:sldId id="2145705973" r:id="rId91"/>
    <p:sldId id="2147481402" r:id="rId92"/>
    <p:sldId id="2147480691" r:id="rId93"/>
    <p:sldId id="2147309668" r:id="rId94"/>
    <p:sldId id="2145705974" r:id="rId95"/>
    <p:sldId id="2147481388" r:id="rId96"/>
    <p:sldId id="2145706118" r:id="rId97"/>
    <p:sldId id="2147480672" r:id="rId98"/>
    <p:sldId id="2147481393" r:id="rId99"/>
    <p:sldId id="2147480667" r:id="rId100"/>
    <p:sldId id="2147481449" r:id="rId101"/>
    <p:sldId id="2145706119" r:id="rId102"/>
    <p:sldId id="2147481206" r:id="rId103"/>
    <p:sldId id="2145705957" r:id="rId104"/>
    <p:sldId id="2145705849" r:id="rId105"/>
    <p:sldId id="2147481434" r:id="rId106"/>
    <p:sldId id="2147481464" r:id="rId107"/>
    <p:sldId id="2147481470" r:id="rId108"/>
    <p:sldId id="2147481368" r:id="rId109"/>
    <p:sldId id="2147481454" r:id="rId110"/>
    <p:sldId id="2147481451" r:id="rId111"/>
    <p:sldId id="2147481460" r:id="rId112"/>
    <p:sldId id="2147481253" r:id="rId113"/>
    <p:sldId id="2147481254" r:id="rId114"/>
    <p:sldId id="2145705809" r:id="rId115"/>
    <p:sldId id="2147481255" r:id="rId116"/>
    <p:sldId id="2147481395" r:id="rId117"/>
    <p:sldId id="390" r:id="rId118"/>
    <p:sldId id="2147481257" r:id="rId119"/>
    <p:sldId id="2147481442" r:id="rId120"/>
    <p:sldId id="2147481474" r:id="rId121"/>
    <p:sldId id="2147480516" r:id="rId122"/>
    <p:sldId id="2147481444" r:id="rId123"/>
    <p:sldId id="2145705821" r:id="rId124"/>
    <p:sldId id="2145705815" r:id="rId125"/>
    <p:sldId id="322" r:id="rId126"/>
    <p:sldId id="323" r:id="rId127"/>
    <p:sldId id="324" r:id="rId128"/>
    <p:sldId id="325" r:id="rId129"/>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الترحيب، وأهداف التعلم، ونشاط تمهيدي" id="{CDF9D438-C8EA-8A42-9B34-E1EBE66B2E84}">
          <p14:sldIdLst>
            <p14:sldId id="2147481472"/>
            <p14:sldId id="2147481445"/>
            <p14:sldId id="2147481218"/>
            <p14:sldId id="2147481462"/>
            <p14:sldId id="2147481203"/>
            <p14:sldId id="2147481427"/>
            <p14:sldId id="2147481428"/>
            <p14:sldId id="2147481429"/>
            <p14:sldId id="2147481430"/>
            <p14:sldId id="2147481195"/>
            <p14:sldId id="2147481196"/>
            <p14:sldId id="2147481463"/>
            <p14:sldId id="2147481446"/>
            <p14:sldId id="2147481054"/>
          </p14:sldIdLst>
        </p14:section>
        <p14:section name="مقدمة عن غاية 7-1-7" id="{92E4C532-A9BC-3A4B-BC47-F6EFCADE9604}">
          <p14:sldIdLst>
            <p14:sldId id="2147481260"/>
            <p14:sldId id="2147481261"/>
            <p14:sldId id="2147481265"/>
            <p14:sldId id="2147480543"/>
            <p14:sldId id="2147480546"/>
            <p14:sldId id="2145705904"/>
            <p14:sldId id="2147480542"/>
            <p14:sldId id="2147480519"/>
            <p14:sldId id="2147481431"/>
            <p14:sldId id="2147481258"/>
            <p14:sldId id="2145705787"/>
            <p14:sldId id="2147481403"/>
            <p14:sldId id="2147481404"/>
            <p14:sldId id="2145705831"/>
            <p14:sldId id="2147481406"/>
            <p14:sldId id="2147480914"/>
            <p14:sldId id="2145705835"/>
            <p14:sldId id="2147481447"/>
            <p14:sldId id="2145705813"/>
            <p14:sldId id="2147481268"/>
            <p14:sldId id="2145705817"/>
            <p14:sldId id="2147481267"/>
            <p14:sldId id="2147480987"/>
          </p14:sldIdLst>
        </p14:section>
        <p14:section name="استراحة" id="{3EA4E4AA-1015-1D4F-9633-BF3E676BD0F0}">
          <p14:sldIdLst>
            <p14:sldId id="2147481407"/>
          </p14:sldIdLst>
        </p14:section>
        <p14:section name="مقدمة عن العمل الجماعي" id="{B426AE03-E642-4E46-AA30-022637F6D7F4}">
          <p14:sldIdLst>
            <p14:sldId id="2147481114"/>
            <p14:sldId id="2147480341"/>
          </p14:sldIdLst>
        </p14:section>
        <p14:section name="شرائح تمرين محاكاة (SimEx) غاية 7-1-7" id="{6575F2A7-8857-DA43-95BF-8CC19AAD2404}">
          <p14:sldIdLst>
            <p14:sldId id="2147481465"/>
            <p14:sldId id="2147481115"/>
            <p14:sldId id="2147481116"/>
            <p14:sldId id="2147481117"/>
            <p14:sldId id="2147481118"/>
            <p14:sldId id="2147481119"/>
          </p14:sldIdLst>
        </p14:section>
        <p14:section name="نقاش ختامي عام بشأن تمرين المحاكاة" id="{4B7D290F-4D5D-E640-9F80-9DECEE314E05}">
          <p14:sldIdLst>
            <p14:sldId id="2147481120"/>
          </p14:sldIdLst>
        </p14:section>
        <p14:section name="الغداء" id="{87F4E8ED-ED25-0545-8DB8-464395E10AED}">
          <p14:sldIdLst>
            <p14:sldId id="2145706043"/>
          </p14:sldIdLst>
        </p14:section>
        <p14:section name="نشاط تمهيدي بعد الظهيرة" id="{7FF07BD6-F027-1B48-BAF6-EBAA3F1EA269}">
          <p14:sldIdLst>
            <p14:sldId id="2147481466"/>
          </p14:sldIdLst>
        </p14:section>
        <p14:section name="لوحة طرح الأفكار والأسئلة/أسئلة وأجوبة" id="{35433E07-98DA-B444-81FF-AE0566142ABE}">
          <p14:sldIdLst>
            <p14:sldId id="2147481467"/>
            <p14:sldId id="2147481362"/>
            <p14:sldId id="2147481455"/>
          </p14:sldIdLst>
        </p14:section>
        <p14:section name="مناقشة جماعية (أو عرض تقديمي خاص بورشة العمل) رقم 1" id="{E2527729-9A4E-6546-8F68-BE5D105A8192}">
          <p14:sldIdLst>
            <p14:sldId id="2147481440"/>
            <p14:sldId id="2147481458"/>
          </p14:sldIdLst>
        </p14:section>
        <p14:section name="كيف تُحدث غاية 7-1-7 التغيير" id="{B8EB41C2-7358-AC4E-805C-35034167AD4A}">
          <p14:sldIdLst>
            <p14:sldId id="2147481471"/>
            <p14:sldId id="2147480598"/>
            <p14:sldId id="2147480565"/>
            <p14:sldId id="2147481122"/>
            <p14:sldId id="2147481125"/>
            <p14:sldId id="2147481128"/>
            <p14:sldId id="2147481127"/>
            <p14:sldId id="2147481129"/>
            <p14:sldId id="2147481130"/>
            <p14:sldId id="2147481131"/>
            <p14:sldId id="2147481132"/>
            <p14:sldId id="2147481133"/>
            <p14:sldId id="2147481126"/>
            <p14:sldId id="2147481124"/>
            <p14:sldId id="2147481397"/>
            <p14:sldId id="2147481394"/>
            <p14:sldId id="2147481456"/>
          </p14:sldIdLst>
        </p14:section>
        <p14:section name="نشاط المبادئ الرئيسية لغاية 7-1-7" id="{B4BC4124-37D9-7245-AA42-B415AC382C16}">
          <p14:sldIdLst>
            <p14:sldId id="2147480351"/>
            <p14:sldId id="2145706129"/>
            <p14:sldId id="2147481099"/>
            <p14:sldId id="2145706137"/>
            <p14:sldId id="2147481100"/>
            <p14:sldId id="2147481101"/>
            <p14:sldId id="2147480307"/>
            <p14:sldId id="2147481102"/>
            <p14:sldId id="2147481103"/>
            <p14:sldId id="2147481104"/>
          </p14:sldIdLst>
        </p14:section>
        <p14:section name="استراحة" id="{04FFA800-A466-8243-A22B-3FBE941B2C36}">
          <p14:sldIdLst>
            <p14:sldId id="2147481469"/>
          </p14:sldIdLst>
        </p14:section>
        <p14:section name="استخدام غاية 7-1-7 في حالات تفشي الأمراض الفردية والمتعددة" id="{78293F98-5487-504D-A2F0-553DFF6B23E0}">
          <p14:sldIdLst>
            <p14:sldId id="2145706326"/>
            <p14:sldId id="2147480425"/>
            <p14:sldId id="2147480656"/>
            <p14:sldId id="2145705973"/>
            <p14:sldId id="2147481402"/>
            <p14:sldId id="2147480691"/>
            <p14:sldId id="2147309668"/>
            <p14:sldId id="2145705974"/>
            <p14:sldId id="2147481388"/>
            <p14:sldId id="2145706118"/>
            <p14:sldId id="2147480672"/>
            <p14:sldId id="2147481393"/>
            <p14:sldId id="2147480667"/>
            <p14:sldId id="2147481449"/>
            <p14:sldId id="2145706119"/>
            <p14:sldId id="2147481206"/>
            <p14:sldId id="2145705957"/>
            <p14:sldId id="2145705849"/>
          </p14:sldIdLst>
        </p14:section>
        <p14:section name="غاية 7-1-7 وحالات تفشي الأمراض في الأخبار" id="{32CD29A4-2441-644B-A2CA-135E910DA11A}">
          <p14:sldIdLst>
            <p14:sldId id="2147481434"/>
            <p14:sldId id="2147481464"/>
          </p14:sldIdLst>
        </p14:section>
        <p14:section name="لوحة طرح الأفكار والأسئلة/أسئلة وأجوبة" id="{13620998-818E-DA40-AAF0-06152F9A2CC3}">
          <p14:sldIdLst>
            <p14:sldId id="2147481470"/>
            <p14:sldId id="2147481368"/>
            <p14:sldId id="2147481454"/>
          </p14:sldIdLst>
        </p14:section>
        <p14:section name="مناقشة جماعية" id="{EFA7C81C-7772-614B-9F9D-FC8F83B1361A}">
          <p14:sldIdLst>
            <p14:sldId id="2147481451"/>
            <p14:sldId id="2147481460"/>
          </p14:sldIdLst>
        </p14:section>
        <p14:section name="مقدمة عن تحالف 7-1-7" id="{0C751E3F-73C6-064B-AFCF-EF94EA775120}">
          <p14:sldIdLst>
            <p14:sldId id="2147481253"/>
            <p14:sldId id="2147481254"/>
            <p14:sldId id="2145705809"/>
            <p14:sldId id="2147481255"/>
            <p14:sldId id="2147481395"/>
            <p14:sldId id="390"/>
            <p14:sldId id="2147481257"/>
          </p14:sldIdLst>
        </p14:section>
        <p14:section name="الخاتمة والخطوات التالية" id="{44489C46-C638-B646-B8F8-C57711FB7609}">
          <p14:sldIdLst>
            <p14:sldId id="2147481442"/>
            <p14:sldId id="2147481474"/>
            <p14:sldId id="2147480516"/>
            <p14:sldId id="2147481444"/>
            <p14:sldId id="2145705821"/>
            <p14:sldId id="2145705815"/>
            <p14:sldId id="322"/>
            <p14:sldId id="323"/>
            <p14:sldId id="324"/>
            <p14:sldId id="32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71C30F46-2127-0053-54B2-C4CE55F58D37}" name="Mohammed Lamorde" initials="ML" userId="S::mlamorde@rtsl.org::811aea39-42ce-484b-8de4-43838b3df523"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8393"/>
    <a:srgbClr val="3BB041"/>
    <a:srgbClr val="384D56"/>
    <a:srgbClr val="4C4C4F"/>
    <a:srgbClr val="000000"/>
    <a:srgbClr val="D864C8"/>
    <a:srgbClr val="F79736"/>
    <a:srgbClr val="0192BC"/>
    <a:srgbClr val="ABA142"/>
    <a:srgbClr val="DA99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02B1B1-2C80-CE45-8F80-DCBDD63907EB}" v="3" dt="2026-07-15T17:18:05.9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93" autoAdjust="0"/>
    <p:restoredTop sz="96301" autoAdjust="0"/>
  </p:normalViewPr>
  <p:slideViewPr>
    <p:cSldViewPr snapToGrid="0">
      <p:cViewPr varScale="1">
        <p:scale>
          <a:sx n="122" d="100"/>
          <a:sy n="122" d="100"/>
        </p:scale>
        <p:origin x="42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tableStyles" Target="tableStyle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notesMaster" Target="notesMasters/notesMaster1.xml"/><Relationship Id="rId135" Type="http://schemas.microsoft.com/office/2016/11/relationships/changesInfo" Target="changesInfos/changesInfo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presProps" Target="presProps.xml"/><Relationship Id="rId136" Type="http://schemas.microsoft.com/office/2015/10/relationships/revisionInfo" Target="revisionInfo.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microsoft.com/office/2018/10/relationships/authors" Target="author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viewProps" Target="viewProp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modSld delMainMaster">
      <pc:chgData name="Marie Deveaux" userId="9fc0be8f-9df8-4ccb-8fb2-ba99b4811463" providerId="ADAL" clId="{494C91AC-F37A-5A9C-B1D8-605409247DBC}" dt="2026-07-15T17:18:05.940" v="7" actId="18331"/>
      <pc:docMkLst>
        <pc:docMk/>
      </pc:docMkLst>
      <pc:sldChg chg="modSp">
        <pc:chgData name="Marie Deveaux" userId="9fc0be8f-9df8-4ccb-8fb2-ba99b4811463" providerId="ADAL" clId="{494C91AC-F37A-5A9C-B1D8-605409247DBC}" dt="2026-07-15T17:18:05.940" v="7" actId="18331"/>
        <pc:sldMkLst>
          <pc:docMk/>
          <pc:sldMk cId="566914440" sldId="2145705813"/>
        </pc:sldMkLst>
        <pc:picChg chg="mod">
          <ac:chgData name="Marie Deveaux" userId="9fc0be8f-9df8-4ccb-8fb2-ba99b4811463" providerId="ADAL" clId="{494C91AC-F37A-5A9C-B1D8-605409247DBC}" dt="2026-07-15T17:18:05.940" v="7" actId="18331"/>
          <ac:picMkLst>
            <pc:docMk/>
            <pc:sldMk cId="566914440" sldId="2145705813"/>
            <ac:picMk id="7" creationId="{1EC3A33D-36E3-AAC1-9FBA-762610664B08}"/>
          </ac:picMkLst>
        </pc:picChg>
      </pc:sldChg>
      <pc:sldChg chg="modSp mod">
        <pc:chgData name="Marie Deveaux" userId="9fc0be8f-9df8-4ccb-8fb2-ba99b4811463" providerId="ADAL" clId="{494C91AC-F37A-5A9C-B1D8-605409247DBC}" dt="2026-07-15T17:17:49.213" v="6" actId="1076"/>
        <pc:sldMkLst>
          <pc:docMk/>
          <pc:sldMk cId="2950782117" sldId="2145705831"/>
        </pc:sldMkLst>
        <pc:picChg chg="mod">
          <ac:chgData name="Marie Deveaux" userId="9fc0be8f-9df8-4ccb-8fb2-ba99b4811463" providerId="ADAL" clId="{494C91AC-F37A-5A9C-B1D8-605409247DBC}" dt="2026-07-15T17:17:49.213" v="6" actId="1076"/>
          <ac:picMkLst>
            <pc:docMk/>
            <pc:sldMk cId="2950782117" sldId="2145705831"/>
            <ac:picMk id="6" creationId="{AEA9A87E-198E-CD20-AB50-F2C177D95496}"/>
          </ac:picMkLst>
        </pc:picChg>
      </pc:sldChg>
      <pc:sldChg chg="modSp">
        <pc:chgData name="Marie Deveaux" userId="9fc0be8f-9df8-4ccb-8fb2-ba99b4811463" providerId="ADAL" clId="{494C91AC-F37A-5A9C-B1D8-605409247DBC}" dt="2026-07-15T17:15:26.615" v="4" actId="18331"/>
        <pc:sldMkLst>
          <pc:docMk/>
          <pc:sldMk cId="1720213632" sldId="2147481054"/>
        </pc:sldMkLst>
        <pc:picChg chg="mod">
          <ac:chgData name="Marie Deveaux" userId="9fc0be8f-9df8-4ccb-8fb2-ba99b4811463" providerId="ADAL" clId="{494C91AC-F37A-5A9C-B1D8-605409247DBC}" dt="2026-07-15T17:15:26.615" v="4" actId="18331"/>
          <ac:picMkLst>
            <pc:docMk/>
            <pc:sldMk cId="1720213632" sldId="2147481054"/>
            <ac:picMk id="4" creationId="{4D91E695-B811-EF58-E167-44D6FA68CD4B}"/>
          </ac:picMkLst>
        </pc:picChg>
      </pc:sldChg>
      <pc:sldMasterChg chg="del">
        <pc:chgData name="Marie Deveaux" userId="9fc0be8f-9df8-4ccb-8fb2-ba99b4811463" providerId="ADAL" clId="{494C91AC-F37A-5A9C-B1D8-605409247DBC}" dt="2026-07-15T17:00:02.486" v="0" actId="2696"/>
        <pc:sldMasterMkLst>
          <pc:docMk/>
          <pc:sldMasterMk cId="3601369137" sldId="2147483983"/>
        </pc:sldMasterMkLst>
      </pc:sldMasterChg>
      <pc:sldMasterChg chg="del">
        <pc:chgData name="Marie Deveaux" userId="9fc0be8f-9df8-4ccb-8fb2-ba99b4811463" providerId="ADAL" clId="{494C91AC-F37A-5A9C-B1D8-605409247DBC}" dt="2026-07-15T17:00:04.156" v="1" actId="2696"/>
        <pc:sldMasterMkLst>
          <pc:docMk/>
          <pc:sldMasterMk cId="1977825953" sldId="2147484012"/>
        </pc:sldMasterMkLst>
      </pc:sldMasterChg>
      <pc:sldMasterChg chg="del">
        <pc:chgData name="Marie Deveaux" userId="9fc0be8f-9df8-4ccb-8fb2-ba99b4811463" providerId="ADAL" clId="{494C91AC-F37A-5A9C-B1D8-605409247DBC}" dt="2026-07-15T17:00:05.229" v="2" actId="2696"/>
        <pc:sldMasterMkLst>
          <pc:docMk/>
          <pc:sldMasterMk cId="3852036476" sldId="2147484046"/>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7/15/26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r" defTabSz="914400" rtl="1" eaLnBrk="1" latinLnBrk="0" hangingPunct="1">
      <a:defRPr sz="1200" b="0" i="0" kern="1200">
        <a:solidFill>
          <a:schemeClr val="tx1"/>
        </a:solidFill>
        <a:latin typeface="Arial" panose="020B0604020202020204" pitchFamily="34" charset="0"/>
        <a:ea typeface="+mn-ea"/>
        <a:cs typeface="+mn-cs"/>
      </a:defRPr>
    </a:lvl1pPr>
    <a:lvl2pPr marL="457200" algn="r" defTabSz="914400" rtl="1" eaLnBrk="1" latinLnBrk="0" hangingPunct="1">
      <a:defRPr sz="1200" b="0" i="0" kern="1200">
        <a:solidFill>
          <a:schemeClr val="tx1"/>
        </a:solidFill>
        <a:latin typeface="Arial" panose="020B0604020202020204" pitchFamily="34" charset="0"/>
        <a:ea typeface="+mn-ea"/>
        <a:cs typeface="+mn-cs"/>
      </a:defRPr>
    </a:lvl2pPr>
    <a:lvl3pPr marL="914400" algn="r" defTabSz="914400" rtl="1" eaLnBrk="1" latinLnBrk="0" hangingPunct="1">
      <a:defRPr sz="1200" b="0" i="0" kern="1200">
        <a:solidFill>
          <a:schemeClr val="tx1"/>
        </a:solidFill>
        <a:latin typeface="Arial" panose="020B0604020202020204" pitchFamily="34" charset="0"/>
        <a:ea typeface="+mn-ea"/>
        <a:cs typeface="+mn-cs"/>
      </a:defRPr>
    </a:lvl3pPr>
    <a:lvl4pPr marL="1371600" algn="r" defTabSz="914400" rtl="1" eaLnBrk="1" latinLnBrk="0" hangingPunct="1">
      <a:defRPr sz="1200" b="0" i="0" kern="1200">
        <a:solidFill>
          <a:schemeClr val="tx1"/>
        </a:solidFill>
        <a:latin typeface="Arial" panose="020B0604020202020204" pitchFamily="34" charset="0"/>
        <a:ea typeface="+mn-ea"/>
        <a:cs typeface="+mn-cs"/>
      </a:defRPr>
    </a:lvl4pPr>
    <a:lvl5pPr marL="1828800" algn="r" defTabSz="914400" rtl="1" eaLnBrk="1" latinLnBrk="0" hangingPunct="1">
      <a:defRPr sz="1200" b="0" i="0" kern="1200">
        <a:solidFill>
          <a:schemeClr val="tx1"/>
        </a:solidFill>
        <a:latin typeface="Arial" panose="020B0604020202020204" pitchFamily="34"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717alliance.org/%23subscribe"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s://forms.office.com/r/tcGyChMrwb?origin=lprLink"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who.int/about/general-programme-of-work/fourteenth%23:~:text=Once%20adopted%20by%20the%20World,years%20(2025%2D2028)."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s://thedocs.worldbank.org/en/doc/eac1acfe37285a29942e9bb513a4fb43-0200022022/related/PF-Results-Framework-with-Indicator-Reference-Sheets-Feb-09-2023.pdf" TargetMode="External"/><Relationship Id="rId5" Type="http://schemas.openxmlformats.org/officeDocument/2006/relationships/hyperlink" Target="https://www.worldbank.org/en/programs/financial-intermediary-fund-for-pandemic-prevention-preparedness-and-response-ppr-fif"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717alliance.org/resources/7-1-7-evidence-bas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preventepidemics.org/epidemics-that-didnt-happen/dengu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هذه المجموعة من الشرائح هي جزء من حزمة التدريب الفني لغاية 7-1-7، وهي عبارة عن ملف مضغوط (</a:t>
            </a:r>
            <a:r>
              <a:rPr lang="en-US" i="1">
                <a:latin typeface="Arial"/>
                <a:cs typeface="Arial"/>
              </a:rPr>
              <a:t>zip</a:t>
            </a:r>
            <a:r>
              <a:rPr lang="ar-001" i="1">
                <a:latin typeface="Arial"/>
                <a:cs typeface="Arial"/>
              </a:rPr>
              <a:t>) يحتوي على ملف اقرأني "</a:t>
            </a:r>
            <a:r>
              <a:rPr lang="en-US" i="1">
                <a:latin typeface="Arial"/>
                <a:cs typeface="Arial"/>
              </a:rPr>
              <a:t>readme</a:t>
            </a:r>
            <a:r>
              <a:rPr lang="ar-001" i="1">
                <a:latin typeface="Arial"/>
                <a:cs typeface="Arial"/>
              </a:rPr>
              <a:t>"، ومجلدات للعروض التقديمية (أي مجموعة الشرائح هذه)، والأنشطة المضمنة في هذه المجموعة، ونموذج لجدول أعمال يمكن تقديمه للمشاركين، ونموذج مفصل لجدول أعمال يمكن للمضيفين/المنسقين استخدامه.  يُرجى مراجعة جداول الأعمال ومجموعة الشرائح/الأنشطة ذات الصلة بما يتناسب مع سياقكم واحتياجاتكم.  </a:t>
            </a:r>
          </a:p>
          <a:p>
            <a:endParaRPr lang="en-US" i="1" dirty="0">
              <a:latin typeface="Arial"/>
              <a:cs typeface="Arial"/>
            </a:endParaRPr>
          </a:p>
          <a:p>
            <a:r>
              <a:rPr lang="ar-001" i="1">
                <a:latin typeface="Arial"/>
                <a:cs typeface="Arial"/>
              </a:rPr>
              <a:t>تحتوي هذه المجموعة من الشرائح على شرائح لليوم 1 من تدريب فني نموذجي مدته 4 أيام.  تركز شرائح اليوم 1 على توجيه المشاركين بشأن غاية 7-1-7، وهي تعادل بشكل أساسي شرائح/جدول أعمال تبلغ مدته 8 ساعات في حزمة التدريب التوجيهي لغاية 7-1-7.  </a:t>
            </a:r>
          </a:p>
          <a:p>
            <a:endParaRPr lang="en-US" i="1" dirty="0">
              <a:latin typeface="Arial"/>
              <a:cs typeface="Arial"/>
            </a:endParaRPr>
          </a:p>
          <a:p>
            <a:r>
              <a:rPr lang="ar-001" i="1">
                <a:latin typeface="Arial"/>
                <a:cs typeface="Arial"/>
              </a:rPr>
              <a:t>تم تقسيم هذه الشرائح إلى أقسام تتوافق مع جدول أعمال اليوم 1 النموذجي المرتبط بها في ملف إكسل الخاص بجدول أعمال ورشة عمل التدريب الفني.  تتضمن الأقسام الرئيسية لغاية 7-1-7 في هذه المجموعة من الشرائح ما يلي:</a:t>
            </a:r>
          </a:p>
          <a:p>
            <a:r>
              <a:rPr lang="ar-001" i="1">
                <a:latin typeface="Arial"/>
                <a:cs typeface="Arial"/>
              </a:rPr>
              <a:t> 1. الترحيب، وأهداف التعلم، ونشاط تمهيدي</a:t>
            </a:r>
            <a:br>
              <a:rPr lang="ar-001" i="1">
                <a:latin typeface="Arial"/>
                <a:cs typeface="Arial"/>
              </a:rPr>
            </a:br>
            <a:r>
              <a:rPr lang="ar-001" i="1">
                <a:latin typeface="Arial"/>
                <a:cs typeface="Arial"/>
              </a:rPr>
              <a:t>2. مقدمة عن غاية 7-1-7</a:t>
            </a:r>
          </a:p>
          <a:p>
            <a:r>
              <a:rPr lang="ar-001" i="1">
                <a:latin typeface="Arial"/>
                <a:cs typeface="Arial"/>
              </a:rPr>
              <a:t>3. شرائح نشاط المحاكاة النظرية لغاية 7-1-7</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4. كيف تُحدث غاية 7-1-7 التغيير</a:t>
            </a:r>
          </a:p>
          <a:p>
            <a:r>
              <a:rPr lang="ar-001" i="1">
                <a:latin typeface="Arial"/>
                <a:cs typeface="Arial"/>
              </a:rPr>
              <a:t>5. نشاط المبادئ الرئيسية لغاية 7-1-7</a:t>
            </a:r>
          </a:p>
          <a:p>
            <a:r>
              <a:rPr lang="ar-001" i="1">
                <a:latin typeface="Arial"/>
                <a:cs typeface="Arial"/>
              </a:rPr>
              <a:t>6. تطبيق 7-1-7 على حالات تفشي الأمراض الفردية والمتعددة</a:t>
            </a:r>
          </a:p>
          <a:p>
            <a:r>
              <a:rPr lang="ar-001" i="1">
                <a:latin typeface="Arial"/>
                <a:cs typeface="Arial"/>
              </a:rPr>
              <a:t>7. جلسات مناقشة</a:t>
            </a:r>
          </a:p>
          <a:p>
            <a:r>
              <a:rPr lang="ar-001" i="1">
                <a:latin typeface="Arial"/>
                <a:cs typeface="Arial"/>
              </a:rPr>
              <a:t>8. لوحة طرح الأفكار والأسئلة/جلسات الأسئلة والأجوبة</a:t>
            </a:r>
          </a:p>
          <a:p>
            <a:r>
              <a:rPr lang="ar-001" i="1">
                <a:latin typeface="Arial"/>
                <a:cs typeface="Arial"/>
              </a:rPr>
              <a:t>7. مقدمة عن تحالف 7-1-7</a:t>
            </a:r>
          </a:p>
          <a:p>
            <a:endParaRPr lang="en-US" i="1" dirty="0">
              <a:latin typeface="Arial"/>
              <a:cs typeface="Arial"/>
            </a:endParaRPr>
          </a:p>
          <a:p>
            <a:r>
              <a:rPr lang="ar-001" i="1">
                <a:latin typeface="Arial"/>
                <a:cs typeface="Arial"/>
              </a:rPr>
              <a:t>توجد أيضًا فترات استراحة (الغداء + استراحتان لتناول القهوة) وأنشطة تمهيدية مُضمنة.  </a:t>
            </a:r>
          </a:p>
          <a:p>
            <a:endParaRPr lang="en-US" i="1" dirty="0">
              <a:latin typeface="Arial"/>
              <a:cs typeface="Arial"/>
            </a:endParaRPr>
          </a:p>
          <a:p>
            <a:r>
              <a:rPr lang="ar-001" i="1">
                <a:latin typeface="Arial"/>
                <a:cs typeface="Arial"/>
              </a:rPr>
              <a:t>في كل شريحة، توجد ملاحظات مُضمنة يمكن قراءتها للحضور، مع تعليقات موجهة إلى المنسق/المقدم مكتوبة بخط مائل على النحو التالي: "[ملاحظة للمنسق: </a:t>
            </a:r>
            <a:r>
              <a:rPr lang="en-US" i="1">
                <a:latin typeface="Arial"/>
                <a:cs typeface="Arial"/>
              </a:rPr>
              <a:t>xxx</a:t>
            </a:r>
            <a:r>
              <a:rPr lang="ar-001" i="1">
                <a:latin typeface="Arial"/>
                <a:cs typeface="Arial"/>
              </a:rPr>
              <a:t>]".  </a:t>
            </a: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r>
              <a:rPr lang="ar-001" i="1">
                <a:latin typeface="Calibri"/>
                <a:ea typeface="Calibri"/>
                <a:cs typeface="Calibri"/>
              </a:rPr>
              <a:t>[ملاحظة للمنسق: قم بتعديل هذه الشريحة حسب الحاجة بناءً على جدول الأعمال النهائي لورشة العمل].</a:t>
            </a:r>
          </a:p>
          <a:p>
            <a:endParaRPr lang="en-US">
              <a:latin typeface="Calibri"/>
              <a:ea typeface="Calibri"/>
              <a:cs typeface="Calibri"/>
            </a:endParaRPr>
          </a:p>
          <a:p>
            <a:r>
              <a:rPr lang="ar-001">
                <a:latin typeface="Calibri"/>
                <a:ea typeface="Calibri"/>
                <a:cs typeface="Calibri"/>
              </a:rPr>
              <a:t>لدينا أيام قليلة مقبلة حافلة بالأحداث!  </a:t>
            </a:r>
          </a:p>
          <a:p>
            <a:endParaRPr lang="en-US">
              <a:latin typeface="Calibri"/>
              <a:ea typeface="Calibri"/>
              <a:cs typeface="Calibri"/>
            </a:endParaRPr>
          </a:p>
          <a:p>
            <a:r>
              <a:rPr lang="ar-001">
                <a:latin typeface="Arial"/>
                <a:cs typeface="Arial"/>
              </a:rPr>
              <a:t>سنقدم لكم هذا الصباح غاية 7-1-7 وسنقوم بنشاط محاكاة نظرية لممارسة الخطوات القليلة الأولى لاستخدام غاية 7-1-7 في حالة تفشي المرض.  بعد الظهيرة، سنتناول مبادئ 7-1-7 الرئيسية، وسنقدم نظرة عامة رفيعة المستوى عن الطرق التي يمكن من خلالها استخدام غاية 7-1-7 في حالات التفشي الفردية والمتعددة سواء في الوقت الفعلي أو بأثر رجعي، وسنمارس نشاطًا قصيرًا بشأن غاية 7-1-7 وحالات التفشي في العالم الحقيقي، وسيكون لدينا متسع من الوقت لعقد جلسات للمناقشات والأسئلة والأجوبة.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t>غدًا، سنركز على أول 3 خطوات من أصل 5 خطوات رئيسية لاستخدام غاية 7-1-7.  سنتناول عملية جمع بيانات غاية 7-1-7، وكيفية إجراء تحليلات جيدة للعوائق، وتحديد الإجراءات الفورية والطويلة الأمد.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في اليوم التالي، سنستكمل مناقشة خطوات استخدام غاية 7-1-7، مع التركيز على </a:t>
            </a:r>
            <a:r>
              <a:rPr lang="ar-001"/>
              <a:t>توحيد بيانات 7-1-7 وتتبع الإجراءات، </a:t>
            </a:r>
            <a:r>
              <a:rPr lang="ar-001">
                <a:latin typeface="Arial"/>
                <a:cs typeface="Arial"/>
              </a:rPr>
              <a:t>وكيفية استخدام نتائج 7-1-7 لتوجيه التخطيط والتمويل. سنستعرض أيضًا عناصر اعتماد غاية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t>في اليوم الأخير، سنعمل على التخطيط لاعتماد غاية 7-1-7 واستخدامها، وسنجري بعض أنشطة إعادة الشرح من المتعلّم، وسنناقش الخطوات التالية بعد مغادرة ورشة العمل.</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خلال الجلسات، سنتعرف على الدروس المستفادة من البلدان والولايات القضائية التي اعتمدت غاية 7-1-7 واستخدمتها في السنوات القليلة الماضية.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285750"/>
            <a:endParaRPr lang="en-US">
              <a:latin typeface="Arial"/>
              <a:cs typeface="Arial"/>
            </a:endParaRPr>
          </a:p>
          <a:p>
            <a:r>
              <a:rPr lang="ar-001">
                <a:latin typeface="Arial"/>
                <a:cs typeface="Arial"/>
              </a:rPr>
              <a:t>[انقر]</a:t>
            </a:r>
          </a:p>
          <a:p>
            <a:endParaRPr lang="en-US">
              <a:latin typeface="Arial"/>
              <a:cs typeface="Arial"/>
            </a:endParaRPr>
          </a:p>
          <a:p>
            <a:r>
              <a:rPr lang="ar-001">
                <a:latin typeface="Arial"/>
                <a:cs typeface="Arial"/>
              </a:rPr>
              <a:t>في هذا الموقف، قام الصليب الأحمر بتدريب العاملين الصحيين المجتمعيين على المراقبة المجتمعية، وعلى وجه الخصوص على تعريفات الحالات المجتمعية، والتي يسهل على المتطوعين الصحيين المجتمعيين استخدامها. وبناءً على ذلك، حددوا شخصًا اعتقدوا أنه قد يكون مصابًا بحمى الضنك، وأرسلوا ذلك الشخص مع عائلته على الفور لإجراء الفحص اللازم.</a:t>
            </a:r>
          </a:p>
          <a:p>
            <a:endParaRPr lang="en-US">
              <a:latin typeface="Arial"/>
              <a:cs typeface="Arial"/>
            </a:endParaRPr>
          </a:p>
          <a:p>
            <a:r>
              <a:rPr lang="ar-001">
                <a:latin typeface="Arial"/>
                <a:cs typeface="Arial"/>
              </a:rPr>
              <a:t> [انقر]</a:t>
            </a:r>
          </a:p>
          <a:p>
            <a:endParaRPr lang="en-US"/>
          </a:p>
          <a:p>
            <a:r>
              <a:rPr lang="ar-001">
                <a:latin typeface="Arial"/>
                <a:cs typeface="Arial"/>
              </a:rPr>
              <a:t>وافق العاملون بالمستشفى على هذا التقييم. وقاموا على الفور بإجراء الفحص للشخص المعني وأبلغوا المجتمع.</a:t>
            </a:r>
          </a:p>
          <a:p>
            <a:endParaRPr lang="en-US">
              <a:latin typeface="Arial"/>
              <a:cs typeface="Arial"/>
            </a:endParaRPr>
          </a:p>
          <a:p>
            <a:r>
              <a:rPr lang="ar-001">
                <a:latin typeface="Arial"/>
                <a:cs typeface="Arial"/>
              </a:rPr>
              <a:t> [انقر]</a:t>
            </a:r>
          </a:p>
          <a:p>
            <a:endParaRPr lang="en-US">
              <a:latin typeface="Arial"/>
              <a:cs typeface="Arial"/>
            </a:endParaRPr>
          </a:p>
          <a:p>
            <a:r>
              <a:rPr lang="ar-001">
                <a:latin typeface="Arial"/>
                <a:cs typeface="Arial"/>
              </a:rPr>
              <a:t> بدأ متطوعو الصحة المجتمعية بسرعة كبيرة في التواصل بشأن المخاطر، ثم ساعدوا على تحديد مواقع تجمعات المياه الراكدة وساعدوا أفراد المجتمع بشأن التخلص منها.  </a:t>
            </a:r>
          </a:p>
          <a:p>
            <a:endParaRPr lang="en-US">
              <a:latin typeface="Arial"/>
              <a:cs typeface="Arial"/>
            </a:endParaRPr>
          </a:p>
          <a:p>
            <a:r>
              <a:rPr lang="ar-001">
                <a:latin typeface="Arial"/>
                <a:cs typeface="Arial"/>
              </a:rPr>
              <a:t>[انقر]</a:t>
            </a:r>
          </a:p>
          <a:p>
            <a:endParaRPr lang="en-US">
              <a:latin typeface="Arial"/>
              <a:cs typeface="Arial"/>
            </a:endParaRPr>
          </a:p>
          <a:p>
            <a:r>
              <a:rPr lang="ar-001">
                <a:latin typeface="Arial"/>
                <a:cs typeface="Arial"/>
              </a:rPr>
              <a:t>لم يتم الإبلاغ عن أي حالات أخرى.</a:t>
            </a:r>
          </a:p>
          <a:p>
            <a:endParaRPr lang="en-US"/>
          </a:p>
          <a:p>
            <a:r>
              <a:rPr lang="ar-001"/>
              <a:t> [انقر]</a:t>
            </a:r>
          </a:p>
          <a:p>
            <a:endParaRPr lang="en-US"/>
          </a:p>
          <a:p>
            <a:pPr marL="0" indent="0">
              <a:buFont typeface="Arial" panose="020B0604020202020204" pitchFamily="34" charset="0"/>
              <a:buNone/>
            </a:pPr>
            <a:r>
              <a:rPr lang="ar-001">
                <a:latin typeface="Arial"/>
                <a:cs typeface="Arial"/>
              </a:rPr>
              <a:t>تم رصد حدث التفشي هذا، والإبلاغ عنه، والاستجابة المبكرة له بسرعة، ويعود ذلك جزئيًا إلى العمل القوي في مجال المراقبة والتواصل بشأن المخاطر والمشاركة المجتمعية.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3774269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D344-D8B5-B16C-4913-4972FC10D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37E04-B914-3417-DDE8-250924D9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99F94-88FF-1706-845A-1DBB58840C2D}"/>
              </a:ext>
            </a:extLst>
          </p:cNvPr>
          <p:cNvSpPr>
            <a:spLocks noGrp="1"/>
          </p:cNvSpPr>
          <p:nvPr>
            <p:ph type="body" idx="1"/>
          </p:nvPr>
        </p:nvSpPr>
        <p:spPr/>
        <p:txBody>
          <a:bodyPr/>
          <a:lstStyle/>
          <a:p>
            <a:pPr>
              <a:defRPr/>
            </a:pPr>
            <a:r>
              <a:rPr lang="ar-001" i="1">
                <a:latin typeface="Arial"/>
                <a:cs typeface="Arial"/>
              </a:rPr>
              <a:t>[ملاحظة للمنسق: لقد خصصنا 40 دقيقة إجمالاً لهذا النشاط - 5 دقائق لشرح هذه الشريحة وتقسيم المشاركين إلى مجموعات، و35 دقيقة للنشاط. حاول أن تكون المجموعات مكونة من 6 إلى 8 مشاركين إن أمكن. نوصي باختيار 3 سيناريوهات لتفشي المرض من مجلد "الأنشطة" ذي الصلة حتى لا يستغرق الإبلاغ بالنتائج وقتًا طويلاً. إذا كان عدد المجموعات أكثر من ثلاث، فستُعطى بعض المجموعات نفس السيناريو، (على سبيل المثال، إذا كان هناك خمس مجموعات، فستُعطى مجموعتان السيناريو 1، ومجموعتان السيناريو 2، ومجموعة واحدة السيناريو 3). في الجلسة العامة، اطلب من مجموعة واحدة لكل سيناريو لحالات التفشي أن تقدّم تقريرًا كاملاً بشأنه، ثم وجّه المجموعات الأخرى التي عملت على نفس السيناريو لإضافة أي نقاط مختلفة عن التقرير المُقدَّم. عدّل أوقات المناقشة الجماعية والجلسات العامة استنادًا إلى عدد المجموعات الموجودة لديك].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والآن نود أن نمارس نشاطًا قصيرًا لمساعدتكم على بدء التفكير في كيفية استخدام غاية 7-1-7 في حالات تفشي الأمراض في العالم الحقيقي. سيكون هذا نشاطًا جماعيًا لمدة 35 دقيقة.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ar-001">
                <a:latin typeface="Arial"/>
                <a:cs typeface="Arial"/>
              </a:rPr>
              <a:t> سنقوم الآن بتقسيمكم إلى [قل عدد المجموعات] مجموعات.  تذكروا أنه لا يوجد مُيسّر مُعيّن مُسبقًا لهذا النشاط.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وزّع صحائف الأنشطة الورقية بمجرد تقسيم الأفراد إلى مجموعات].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a:cs typeface="Arial"/>
            </a:endParaRPr>
          </a:p>
          <a:p>
            <a:endParaRPr lang="en-US"/>
          </a:p>
        </p:txBody>
      </p:sp>
      <p:sp>
        <p:nvSpPr>
          <p:cNvPr id="4" name="Slide Number Placeholder 3">
            <a:extLst>
              <a:ext uri="{FF2B5EF4-FFF2-40B4-BE49-F238E27FC236}">
                <a16:creationId xmlns:a16="http://schemas.microsoft.com/office/drawing/2014/main" id="{B7C71D92-FE57-C090-5527-ECAECDE284F2}"/>
              </a:ext>
            </a:extLst>
          </p:cNvPr>
          <p:cNvSpPr>
            <a:spLocks noGrp="1"/>
          </p:cNvSpPr>
          <p:nvPr>
            <p:ph type="sldNum" sz="quarter" idx="5"/>
          </p:nvPr>
        </p:nvSpPr>
        <p:spPr/>
        <p:txBody>
          <a:bodyPr/>
          <a:lstStyle/>
          <a:p>
            <a:fld id="{A1E75C25-C22B-D14A-8C88-D3C1CFA09A77}" type="slidenum">
              <a:rPr lang="en-US" smtClean="0"/>
              <a:pPr/>
              <a:t>101</a:t>
            </a:fld>
            <a:endParaRPr lang="en-US"/>
          </a:p>
        </p:txBody>
      </p:sp>
    </p:spTree>
    <p:extLst>
      <p:ext uri="{BB962C8B-B14F-4D97-AF65-F5344CB8AC3E}">
        <p14:creationId xmlns:p14="http://schemas.microsoft.com/office/powerpoint/2010/main" val="4953384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6F1C7-C20D-D81A-FA40-79F88EE2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4D0B3-93EB-944A-E5C8-30BFE0A17C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988FE-9007-E58C-B446-FDDD54D97088}"/>
              </a:ext>
            </a:extLst>
          </p:cNvPr>
          <p:cNvSpPr>
            <a:spLocks noGrp="1"/>
          </p:cNvSpPr>
          <p:nvPr>
            <p:ph type="body" idx="1"/>
          </p:nvPr>
        </p:nvSpPr>
        <p:spPr/>
        <p:txBody>
          <a:bodyPr/>
          <a:lstStyle/>
          <a:p>
            <a:endParaRPr lang="en-US">
              <a:cs typeface="Arial"/>
            </a:endParaRPr>
          </a:p>
          <a:p>
            <a:r>
              <a:rPr lang="ar-001"/>
              <a:t>الآن وقد أصبحتم في مجموعاتكم، سنبدأ النشاط.  </a:t>
            </a:r>
          </a:p>
          <a:p>
            <a:endParaRPr lang="en-US">
              <a:cs typeface="Arial"/>
            </a:endParaRPr>
          </a:p>
          <a:p>
            <a:r>
              <a:rPr lang="ar-001"/>
              <a:t>ستقومون بقراءة المقال بشكل مستقل خلال الدقائق العشر الأولى.  </a:t>
            </a:r>
          </a:p>
          <a:p>
            <a:endParaRPr lang="en-US">
              <a:cs typeface="Arial"/>
            </a:endParaRPr>
          </a:p>
          <a:p>
            <a:r>
              <a:rPr lang="ar-001"/>
              <a:t>بعد ذلك، ستناقشون المقال في مجموعاتكم لمدة 12 إلى 15 دقيقة.  ثم سنتواصل مع الجميع بعد حوالي 12 دقيقة ونرى ما إذا كنتم بحاجة إلى بضع دقائق إضافية.</a:t>
            </a:r>
          </a:p>
          <a:p>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t>وستناقشون الأسئلة المكتوبة هنا.</a:t>
            </a:r>
            <a:r>
              <a:rPr lang="ar-001">
                <a:latin typeface="Arial"/>
                <a:cs typeface="Arial"/>
              </a:rPr>
              <a:t> استخدموا خيالكم و/أو خبرتكم للإجابة إذا لم يحتوي المقال على معلومات كافية.</a:t>
            </a:r>
          </a:p>
          <a:p>
            <a:endParaRPr lang="en-US">
              <a:cs typeface="Arial"/>
            </a:endParaRPr>
          </a:p>
          <a:p>
            <a:pPr marL="342900" lvl="0" indent="-342900">
              <a:buFont typeface="Courier New" panose="020B0604020202020204" pitchFamily="34" charset="0"/>
              <a:buChar char="o"/>
            </a:pPr>
            <a:r>
              <a:rPr lang="ar-001" sz="1200">
                <a:latin typeface="Arial"/>
                <a:cs typeface="Arial"/>
              </a:rPr>
              <a:t>هل كان من الممكن أن يكون استخدام غاية 7-1-7 في </a:t>
            </a:r>
            <a:r>
              <a:rPr lang="ar-001" sz="1200">
                <a:solidFill>
                  <a:schemeClr val="accent1"/>
                </a:solidFill>
                <a:latin typeface="Arial"/>
                <a:cs typeface="Arial"/>
              </a:rPr>
              <a:t>الوقت الفعلي</a:t>
            </a:r>
            <a:r>
              <a:rPr lang="ar-001" sz="1200">
                <a:latin typeface="Arial"/>
                <a:cs typeface="Arial"/>
              </a:rPr>
              <a:t> أثناء استعراض الإجراء المبكر مفيدًا في إعادة ضبط المرحلة المبكرة من الاستجابة لحالة التفشي هذه؟  لماذا أو لم لا؟</a:t>
            </a:r>
          </a:p>
          <a:p>
            <a:pPr marL="342900" lvl="0" indent="-342900">
              <a:buFont typeface="Courier New" panose="020B0604020202020204" pitchFamily="34" charset="0"/>
              <a:buChar char="o"/>
            </a:pPr>
            <a:r>
              <a:rPr lang="ar-001" sz="1200">
                <a:cs typeface="Arial"/>
              </a:rPr>
              <a:t>على أي </a:t>
            </a:r>
            <a:r>
              <a:rPr lang="ar-001" sz="1200">
                <a:solidFill>
                  <a:schemeClr val="accent1"/>
                </a:solidFill>
                <a:cs typeface="Arial"/>
              </a:rPr>
              <a:t>مستوى من مستويات الحكومة</a:t>
            </a:r>
            <a:r>
              <a:rPr lang="ar-001" sz="1200">
                <a:cs typeface="Arial"/>
              </a:rPr>
              <a:t> قد يكون من المفيد تطبيق غاية 7-1-7 في حالة تفشي المرض هذه (على سبيل المثال، المستوى الوطني، المستوى دون الوطني، مناطق دون وطنية متعددة) ولماذا؟  </a:t>
            </a:r>
          </a:p>
          <a:p>
            <a:pPr marL="342900" lvl="0" indent="-342900">
              <a:buFont typeface="Courier New" panose="020B0604020202020204" pitchFamily="34" charset="0"/>
              <a:buChar char="o"/>
            </a:pPr>
            <a:r>
              <a:rPr lang="ar-001" sz="1200">
                <a:latin typeface="Arial"/>
                <a:cs typeface="Arial"/>
              </a:rPr>
              <a:t>كيف يمكن استخدام </a:t>
            </a:r>
            <a:r>
              <a:rPr lang="ar-001" sz="1200">
                <a:solidFill>
                  <a:schemeClr val="accent1"/>
                </a:solidFill>
                <a:latin typeface="Arial"/>
                <a:cs typeface="Arial"/>
              </a:rPr>
              <a:t>نتائج</a:t>
            </a:r>
            <a:r>
              <a:rPr lang="ar-001" sz="1200">
                <a:latin typeface="Arial"/>
                <a:cs typeface="Arial"/>
              </a:rPr>
              <a:t> 7-1-7 المستمدة من حالة التفشي هذه لتوجيه </a:t>
            </a:r>
            <a:r>
              <a:rPr lang="ar-001" sz="1200">
                <a:solidFill>
                  <a:schemeClr val="accent1"/>
                </a:solidFill>
                <a:latin typeface="Arial"/>
                <a:cs typeface="Arial"/>
              </a:rPr>
              <a:t>الإجراءات والتخطيط</a:t>
            </a:r>
            <a:r>
              <a:rPr lang="ar-001" sz="1200">
                <a:latin typeface="Arial"/>
                <a:cs typeface="Arial"/>
              </a:rPr>
              <a:t>؟</a:t>
            </a:r>
          </a:p>
          <a:p>
            <a:endParaRPr lang="en-US">
              <a:cs typeface="Arial"/>
            </a:endParaRPr>
          </a:p>
          <a:p>
            <a:r>
              <a:rPr lang="ar-001"/>
              <a:t>ثم سيكون لدينا من 2 إلى 3 دقائق لكل مجموعة للإبلاغ بالنتائج في الجلسة العامة مع ملخص موجز لمقالكم ومناقشتكم.  لذا تأكدوا من اختيار شخص ليكون هو المكلف بإبلاغ النتائج.</a:t>
            </a:r>
          </a:p>
          <a:p>
            <a:endParaRPr lang="en-US">
              <a:cs typeface="Arial"/>
            </a:endParaRPr>
          </a:p>
          <a:p>
            <a:r>
              <a:rPr lang="ar-001"/>
              <a:t>استمتعوا!</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8392E09F-3F83-5CDC-1F78-DC457095902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40679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F5D18-AA31-F56E-EF93-07ECC1045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F677A-F321-33A8-F4FC-B7046CF41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5F52F-D801-719E-AED7-3AA1E88B698B}"/>
              </a:ext>
            </a:extLst>
          </p:cNvPr>
          <p:cNvSpPr>
            <a:spLocks noGrp="1"/>
          </p:cNvSpPr>
          <p:nvPr>
            <p:ph type="body" idx="1"/>
          </p:nvPr>
        </p:nvSpPr>
        <p:spPr/>
        <p:txBody>
          <a:bodyPr/>
          <a:lstStyle/>
          <a:p>
            <a:r>
              <a:rPr lang="ar-001" i="1">
                <a:latin typeface="Arial"/>
                <a:cs typeface="Arial"/>
              </a:rPr>
              <a:t>[ملاحظة للمنسق: أعط الأولوية هنا للإجابة عن أي أسئلة متبقية طرحها المشاركون خلال جلسات الصباح وبعد الظهيرة. نوصي بتوحيد أسئلة لوحة طرح الأفكار والأسئلة إذا كانت هناك عدة أسئلة متشابهة. يمكنك البقاء على هذه الشريحة في أثناء الإجابة على أسئلة اللوحة شفهيًا. بعد هذه الشريحة، توجد شريحتان يمكنك استخدامهما مع الأسئلة الشائعة في حالة عدم وجود أسئلة أو وجود عدد قليل منها في لوحة طرح الأفكار والأسئلة].</a:t>
            </a:r>
          </a:p>
          <a:p>
            <a:endParaRPr lang="en-US"/>
          </a:p>
          <a:p>
            <a:r>
              <a:rPr lang="ar-001">
                <a:latin typeface="Arial"/>
                <a:cs typeface="Arial"/>
              </a:rPr>
              <a:t> والآن دعونا نستعرض بعض الأسئلة التي طرحتموها في لوحة طرح الأفكار والأسئلة أو التي سمعناها في أثناء المناقشات.</a:t>
            </a:r>
          </a:p>
          <a:p>
            <a:endParaRPr lang="en-US"/>
          </a:p>
          <a:p>
            <a:endParaRPr lang="en-US">
              <a:cs typeface="Arial"/>
            </a:endParaRP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4F255C04-894E-D76D-C89D-1E9E0300D8E2}"/>
              </a:ext>
            </a:extLst>
          </p:cNvPr>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70249857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6A44-AE77-5AFE-FC52-0030731C5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70170-A9C7-B248-94B1-ABC2FF7EB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98F30-7D22-90CA-9838-4DDBAAFA376D}"/>
              </a:ext>
            </a:extLst>
          </p:cNvPr>
          <p:cNvSpPr>
            <a:spLocks noGrp="1"/>
          </p:cNvSpPr>
          <p:nvPr>
            <p:ph type="body" idx="1"/>
          </p:nvPr>
        </p:nvSpPr>
        <p:spPr/>
        <p:txBody>
          <a:bodyPr/>
          <a:lstStyle/>
          <a:p>
            <a:pPr>
              <a:defRPr/>
            </a:pPr>
            <a:r>
              <a:rPr lang="ar-001" sz="2800" b="0" i="1">
                <a:latin typeface="Calibri"/>
                <a:ea typeface="Calibri"/>
                <a:cs typeface="Calibri"/>
              </a:rPr>
              <a:t>[ملاحظة للمنسق: لا تعرض هذه الأسئلة إلا إذا كان هناك وقت متبقٍ بعد الإجابة عن أسئلة اللوحة. إذا كانت أي من هذه الأسئلة مكررة من أسئلة اللوحة، فتخطاها.]</a:t>
            </a:r>
          </a:p>
          <a:p>
            <a:pPr>
              <a:defRPr/>
            </a:pPr>
            <a:endParaRPr lang="en-US" sz="2800" b="0">
              <a:latin typeface="Calibri"/>
              <a:ea typeface="Calibri"/>
              <a:cs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2800" b="0">
                <a:latin typeface="Calibri"/>
                <a:ea typeface="Calibri"/>
                <a:cs typeface="Calibri"/>
              </a:rPr>
              <a:t>دعونا نستعرض مزيدًا من الأسئلة الشائعة التي طُرحت في ورش عمل 7-1-7 السابقة.  </a:t>
            </a:r>
          </a:p>
          <a:p>
            <a:pPr>
              <a:defRPr/>
            </a:pPr>
            <a:endParaRPr lang="en-US" sz="2800" b="1">
              <a:latin typeface="Calibri"/>
              <a:ea typeface="Calibri"/>
              <a:cs typeface="Calibri"/>
            </a:endParaRPr>
          </a:p>
          <a:p>
            <a:pPr>
              <a:defRPr/>
            </a:pPr>
            <a:r>
              <a:rPr lang="ar-001" sz="2800" b="0">
                <a:latin typeface="Calibri"/>
                <a:ea typeface="Calibri"/>
                <a:cs typeface="Calibri"/>
              </a:rPr>
              <a:t>[انقر]</a:t>
            </a:r>
          </a:p>
          <a:p>
            <a:pPr>
              <a:defRPr/>
            </a:pPr>
            <a:endParaRPr lang="en-US" sz="2800" b="0">
              <a:latin typeface="Calibri"/>
              <a:ea typeface="Calibri"/>
              <a:cs typeface="Calibri"/>
            </a:endParaRPr>
          </a:p>
          <a:p>
            <a:pPr>
              <a:defRPr/>
            </a:pPr>
            <a:r>
              <a:rPr lang="ar-001" sz="2800" b="1">
                <a:solidFill>
                  <a:schemeClr val="tx1"/>
                </a:solidFill>
                <a:latin typeface="Arial"/>
                <a:cs typeface="Arial"/>
              </a:rPr>
              <a:t>هل تُحدد تواريخ إجراءات الاستجابة المبكرة بناءً على بدء هذه الإجراءات أم على اكتمالها؟</a:t>
            </a:r>
          </a:p>
          <a:p>
            <a:endParaRPr lang="en-US" sz="2800">
              <a:solidFill>
                <a:srgbClr val="29373D"/>
              </a:solidFill>
              <a:latin typeface="InterVariable"/>
            </a:endParaRPr>
          </a:p>
          <a:p>
            <a:r>
              <a:rPr lang="ar-001" sz="2800">
                <a:solidFill>
                  <a:srgbClr val="29373D"/>
                </a:solidFill>
                <a:latin typeface="InterVariable"/>
              </a:rPr>
              <a:t>[الإجابة]:  إن العديد من</a:t>
            </a:r>
            <a:r>
              <a:rPr lang="ar-001" sz="2800" b="0" i="0">
                <a:solidFill>
                  <a:srgbClr val="29373D"/>
                </a:solidFill>
                <a:effectLst/>
                <a:latin typeface="InterVariable"/>
              </a:rPr>
              <a:t> إجراءات الاستجابة المبكرة لغاية 7-1-7 تُحدد من خلال بدء النشاط (على سبيل المثال "بدء تدابير الصحة العامة المضادة المناسبة في المجتمعات المتضررة"). بالنسبة إلى هذه الحالات، يعتمد تاريخ المحطة الرئيسية على تاريخ بدء النشاط. "تاريخ استكمال إجراءات الاستجابة المبكرة" هو آخر تاريخ للمحطة الرئيسية من بين إجراءات الاستجابة المبكرة السبعة. ​</a:t>
            </a:r>
          </a:p>
          <a:p>
            <a:endParaRPr lang="en-US" sz="2800" b="0" i="0">
              <a:solidFill>
                <a:srgbClr val="29373D"/>
              </a:solidFill>
              <a:effectLst/>
              <a:latin typeface="InterVariable"/>
              <a:cs typeface="Arial"/>
            </a:endParaRPr>
          </a:p>
          <a:p>
            <a:r>
              <a:rPr lang="ar-001" sz="2800" b="0" i="0">
                <a:solidFill>
                  <a:srgbClr val="29373D"/>
                </a:solidFill>
                <a:effectLst/>
                <a:latin typeface="InterVariable"/>
                <a:cs typeface="Arial"/>
              </a:rPr>
              <a:t>[انقر]</a:t>
            </a:r>
          </a:p>
          <a:p>
            <a:endParaRPr lang="en-US" sz="2800" b="0" i="0">
              <a:solidFill>
                <a:srgbClr val="29373D"/>
              </a:solidFill>
              <a:effectLst/>
              <a:latin typeface="InterVariable"/>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b="1">
                <a:solidFill>
                  <a:schemeClr val="tx1"/>
                </a:solidFill>
                <a:latin typeface="Arial"/>
                <a:cs typeface="Arial"/>
              </a:rPr>
              <a:t>بعد ذلك، إذا كانت هناك حالة أخرى بدأت أعراضها في الظهور قبل الحالة الأولى، فكيف يمكننا حساب ذلك؟</a:t>
            </a:r>
          </a:p>
          <a:p>
            <a:pPr marL="0" marR="0" indent="0" algn="l" rtl="0" eaLnBrk="1" fontAlgn="auto" latinLnBrk="0" hangingPunct="1"/>
            <a:endParaRPr lang="en-US" sz="2800" b="0" i="0">
              <a:solidFill>
                <a:srgbClr val="29373D"/>
              </a:solidFill>
              <a:effectLst/>
              <a:latin typeface="InterVariable"/>
            </a:endParaRPr>
          </a:p>
          <a:p>
            <a:r>
              <a:rPr lang="ar-001" sz="2800">
                <a:solidFill>
                  <a:srgbClr val="29373D"/>
                </a:solidFill>
                <a:latin typeface="InterVariable"/>
              </a:rPr>
              <a:t>[الإجابة]:  </a:t>
            </a:r>
            <a:r>
              <a:rPr lang="ar-001" sz="2800" b="0" i="0">
                <a:solidFill>
                  <a:srgbClr val="29373D"/>
                </a:solidFill>
                <a:effectLst/>
                <a:latin typeface="InterVariable"/>
              </a:rPr>
              <a:t>يحدث هذا الوضع عادةً عند التحقيق في حالة تفشٍ؛ وقد يكشف مزيد من التحقيق عن وجود حالة واحدة أو أكثر مرتبطة وبائيًا قبل الحالة التي كان يُعتقد أنها الحالة المرجعية. بالنسبة إلى غاية 7-1-7، هذا يعني أن تاريخ الظهور سيتغير، وبالتالي سيتغير وقت الرصد، وهو الفرق بين تاريخ الظهور وتاريخ الرصد. نوصي بتحديث مقاييس 7-1-7 وتحليل العوائق المرتبطة بها عند الحصول على معلومات جديدة ذات صلة، مع الوضع في الاعتبار أنه من المحتمل وجود عوائق إضافية مهمة تتعلق بعدم رصد تلك الحالات المبكرة في البداية. </a:t>
            </a:r>
          </a:p>
          <a:p>
            <a:endParaRPr lang="en-US" sz="2800" b="0" i="0">
              <a:solidFill>
                <a:srgbClr val="29373D"/>
              </a:solidFill>
              <a:effectLst/>
              <a:latin typeface="InterVariable"/>
            </a:endParaRPr>
          </a:p>
          <a:p>
            <a:r>
              <a:rPr lang="ar-001" sz="2800" b="0" i="0">
                <a:solidFill>
                  <a:srgbClr val="29373D"/>
                </a:solidFill>
                <a:effectLst/>
                <a:latin typeface="InterVariable"/>
              </a:rPr>
              <a:t>[انقر]</a:t>
            </a:r>
          </a:p>
          <a:p>
            <a:endParaRPr lang="en-US" sz="2800" b="0" i="0">
              <a:solidFill>
                <a:srgbClr val="29373D"/>
              </a:solidFill>
              <a:effectLst/>
              <a:latin typeface="InterVariable"/>
            </a:endParaRPr>
          </a:p>
          <a:p>
            <a:r>
              <a:rPr lang="ar-001" sz="2800" b="1">
                <a:solidFill>
                  <a:schemeClr val="tx1"/>
                </a:solidFill>
                <a:latin typeface="Arial"/>
                <a:cs typeface="Arial"/>
              </a:rPr>
              <a:t>هل يشير الإبلاغ إلى الحالات المشتبه بها أم المؤكدة؟</a:t>
            </a:r>
          </a:p>
          <a:p>
            <a:endParaRPr lang="en-US" sz="2800" b="0" i="0">
              <a:solidFill>
                <a:schemeClr val="tx1"/>
              </a:solidFill>
              <a:effectLst/>
              <a:latin typeface="Arial"/>
              <a:cs typeface="Arial"/>
            </a:endParaRPr>
          </a:p>
          <a:p>
            <a:r>
              <a:rPr lang="ar-001" sz="2800">
                <a:solidFill>
                  <a:srgbClr val="29373D"/>
                </a:solidFill>
                <a:latin typeface="InterVariable"/>
              </a:rPr>
              <a:t>[الإجابة]:</a:t>
            </a:r>
            <a:r>
              <a:rPr lang="ar-001" sz="4000" b="0" i="0">
                <a:solidFill>
                  <a:srgbClr val="29373D"/>
                </a:solidFill>
                <a:effectLst/>
                <a:latin typeface="var( --e-global-typography-text-font-family )"/>
              </a:rPr>
              <a:t> يشير </a:t>
            </a:r>
            <a:r>
              <a:rPr lang="ar-001" sz="2800">
                <a:solidFill>
                  <a:srgbClr val="29373D"/>
                </a:solidFill>
                <a:latin typeface="InterVariable"/>
              </a:rPr>
              <a:t>الإبلاغ إلى أي حدث يحدده بلد أو ولاية قضائية أخرى على أنه يستوجب الإبلاغ.</a:t>
            </a:r>
            <a:r>
              <a:rPr lang="ar-001" sz="4000" b="0" i="0">
                <a:solidFill>
                  <a:srgbClr val="29373D"/>
                </a:solidFill>
                <a:effectLst/>
                <a:latin typeface="var( --e-global-typography-text-font-family )"/>
              </a:rPr>
              <a:t> ينبغي أن تحدد الإرشادات الحالية الأحداث التي تستوجب الإبلاغ استنادًا إلى، على سبيل المثال، الحالات المشتبه بها، أو الحالات المؤكدة، أو الأحداث التي تتجاوز صحة الإنسان مثل حالات نفوق الحيوانات الجماعية. تُعدّ الإرشادات الواضحة التي تحدد الأحداث التي تستوجب الإبلاغ أمرًا بالغ الأهمية لتنفيذ غاية 7-1-7. يمكن أيضًا استخدام غاية 7-1-7 لتحديد الحالات التي لا تكون فيها الإرشادات محددة بما فيه الكفاية، والتي ستستفيد من تحسين تعريفات الإبلاغ؛ ويمكن مناقشة ذلك في اجتماعات أصحاب المصلحة عند عرض نتائج 7-1-7.</a:t>
            </a:r>
          </a:p>
          <a:p>
            <a:pPr algn="r"/>
            <a:br>
              <a:rPr lang="ar-001" sz="4000" b="0" i="0">
                <a:effectLst/>
                <a:latin typeface="InterVariable"/>
              </a:rPr>
            </a:br>
            <a:endParaRPr lang="ar-001"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8D7DDE7A-FFBC-F5A1-BA6E-2C4E8544A577}"/>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7018461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6D71A-85D7-7755-5D32-C2D1B9D12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3B4FE-1787-06C2-19E5-31EACFB7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7B31E-73C8-A484-2392-416C67A4F93A}"/>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sz="4000" b="0" i="1">
                <a:latin typeface="Calibri"/>
                <a:ea typeface="Calibri"/>
                <a:cs typeface="Calibri"/>
              </a:rPr>
              <a:t>[ملاحظة للمنسق: لا تعرض هذه الأسئلة إلا إذا كان لا يزال هناك وقت متبقٍ بعد الجلسة. إذا كانت أي من هذه الأسئلة مكررة من أسئلة اللوحة، فتخطاها.]</a:t>
            </a:r>
          </a:p>
          <a:p>
            <a:endParaRPr lang="en-US" sz="4000">
              <a:solidFill>
                <a:srgbClr val="29373D"/>
              </a:solidFill>
              <a:latin typeface="InterVariable"/>
            </a:endParaRPr>
          </a:p>
          <a:p>
            <a:r>
              <a:rPr lang="ar-001" sz="4000">
                <a:solidFill>
                  <a:srgbClr val="29373D"/>
                </a:solidFill>
                <a:latin typeface="InterVariable"/>
              </a:rPr>
              <a:t>[انقر]</a:t>
            </a:r>
          </a:p>
          <a:p>
            <a:endParaRPr lang="en-US" sz="4000">
              <a:solidFill>
                <a:srgbClr val="29373D"/>
              </a:solidFill>
              <a:latin typeface="InterVariable"/>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4000" b="1">
                <a:solidFill>
                  <a:schemeClr val="tx1"/>
                </a:solidFill>
                <a:latin typeface="Arial"/>
                <a:cs typeface="Arial"/>
              </a:rPr>
              <a:t>ماذا لو قام طبيب بتحديد حالة مشتبه بها لأحد الأمراض الواجب الإبلاغ عنها، ولكن تبين أن المريض مصاب بمرض آخر يستوجب الإبلاغ عنه؟</a:t>
            </a:r>
          </a:p>
          <a:p>
            <a:endParaRPr lang="en-US" sz="4000">
              <a:solidFill>
                <a:srgbClr val="29373D"/>
              </a:solidFill>
              <a:latin typeface="InterVariable"/>
            </a:endParaRPr>
          </a:p>
          <a:p>
            <a:r>
              <a:rPr lang="ar-001" sz="4000">
                <a:solidFill>
                  <a:srgbClr val="29373D"/>
                </a:solidFill>
                <a:latin typeface="InterVariable"/>
              </a:rPr>
              <a:t>[الإجابة]:  يُعتبر</a:t>
            </a:r>
            <a:r>
              <a:rPr lang="ar-001" sz="4000" b="0" i="0">
                <a:solidFill>
                  <a:srgbClr val="29373D"/>
                </a:solidFill>
                <a:effectLst/>
                <a:latin typeface="InterVariable"/>
              </a:rPr>
              <a:t> التاريخ الذي حدد فيه الطبيب حالة مشتبه بها تستوفي تعريف الإبلاغ هو تاريخ الرصد. لا يهم إذا تبين أن السبب الحقيقي مختلف عما كان مشتبهًا به في البداية. ويشمل ذلك أي نوع من أنواع مجموعات الأمراض التي تستوفي إرشادات الإبلاغ، بما في ذلك تلك التي لم يُعرف سببها. </a:t>
            </a:r>
          </a:p>
          <a:p>
            <a:pPr marL="0" marR="0" indent="0" algn="l" rtl="0" eaLnBrk="1" fontAlgn="auto" latinLnBrk="0" hangingPunct="1"/>
            <a:endParaRPr lang="en-US" sz="2800" b="0" i="0">
              <a:solidFill>
                <a:srgbClr val="29373D"/>
              </a:solidFill>
              <a:effectLst/>
              <a:latin typeface="InterVariable"/>
            </a:endParaRPr>
          </a:p>
          <a:p>
            <a:pPr marL="0" marR="0" indent="0" algn="r" rtl="1" eaLnBrk="1" fontAlgn="auto" latinLnBrk="0" hangingPunct="1"/>
            <a:r>
              <a:rPr lang="ar-001" sz="2800" b="0" i="0">
                <a:solidFill>
                  <a:srgbClr val="29373D"/>
                </a:solidFill>
                <a:effectLst/>
                <a:latin typeface="InterVariable"/>
              </a:rPr>
              <a:t>[انقر]</a:t>
            </a:r>
          </a:p>
          <a:p>
            <a:pPr marL="0" marR="0" indent="0" algn="l" rtl="0" eaLnBrk="1" fontAlgn="auto" latinLnBrk="0" hangingPunct="1"/>
            <a:endParaRPr lang="en-US" sz="2800" b="0" i="0">
              <a:solidFill>
                <a:srgbClr val="29373D"/>
              </a:solidFill>
              <a:effectLst/>
              <a:latin typeface="InterVariable"/>
            </a:endParaRPr>
          </a:p>
          <a:p>
            <a:pPr marL="0" marR="0" indent="0" algn="r" rtl="1" eaLnBrk="1" fontAlgn="auto" latinLnBrk="0" hangingPunct="1"/>
            <a:r>
              <a:rPr lang="ar-001" sz="2800" b="1">
                <a:solidFill>
                  <a:schemeClr val="tx1"/>
                </a:solidFill>
                <a:latin typeface="Arial"/>
                <a:cs typeface="Arial"/>
              </a:rPr>
              <a:t>لماذا يتم تطبيق غاية 7-1-7 على جميع الأمراض بدلاً من وجود غايات خاصة بكل مرض؟</a:t>
            </a:r>
          </a:p>
          <a:p>
            <a:pPr marL="0" marR="0" indent="0" algn="l" rtl="0" eaLnBrk="1" fontAlgn="auto" latinLnBrk="0" hangingPunct="1"/>
            <a:endParaRPr lang="en-US" sz="2800" b="0" i="0">
              <a:solidFill>
                <a:srgbClr val="29373D"/>
              </a:solidFill>
              <a:effectLst/>
              <a:latin typeface="InterVariable"/>
            </a:endParaRPr>
          </a:p>
          <a:p>
            <a:r>
              <a:rPr lang="ar-001" sz="4000">
                <a:solidFill>
                  <a:srgbClr val="29373D"/>
                </a:solidFill>
                <a:latin typeface="InterVariable"/>
              </a:rPr>
              <a:t>[الإجابة]:  يمكن</a:t>
            </a:r>
            <a:r>
              <a:rPr lang="ar-001" sz="4000" b="0" i="0">
                <a:solidFill>
                  <a:srgbClr val="29373D"/>
                </a:solidFill>
                <a:effectLst/>
                <a:latin typeface="InterVariable"/>
              </a:rPr>
              <a:t> تطبيق غاية 7-1-7 على أي حدث تفشٍ لمرض معدٍ. على الرغم من وجود اختلافات بين الأمراض، فإن الهدف من اختيار غاية فردية تشمل جميع الأمراض هو تبسيط وتوحيد تقييم الأنظمة المشاركة في رصد حالات تفشي الأمراض والإبلاغ عنها والاستجابة المبكرة لها. يساعد هذا غاية 7-1-7 على التركيز على هدفها الأساسي المتمثل في تحسين أداء النظام من خلال استخدام مقاييس توقيت بسيطة وواضحة لتحديد العوائق التي تؤخر اتخاذ الإجراءات المناسبة واستكمال الإجراءات التصحيحية لحلها.</a:t>
            </a:r>
          </a:p>
          <a:p>
            <a:pPr algn="l"/>
            <a:endParaRPr lang="en-US" sz="4000" b="0" i="0">
              <a:solidFill>
                <a:srgbClr val="29373D"/>
              </a:solidFill>
              <a:effectLst/>
              <a:latin typeface="InterVariable"/>
            </a:endParaRPr>
          </a:p>
          <a:p>
            <a:pPr algn="r"/>
            <a:r>
              <a:rPr lang="ar-001" sz="4000" b="0" i="0">
                <a:solidFill>
                  <a:srgbClr val="29373D"/>
                </a:solidFill>
                <a:effectLst/>
                <a:latin typeface="InterVariable"/>
              </a:rPr>
              <a:t>وفي حين أن الإجراءات السريعة للرصد والاستجابة أسهل بالنسبة إلى بعض مسببات الأمراض مقارنة بغيرها، فإن استعراض التوقيت عبر مختلف الأمراض، والتجريب اللاحق لغاية 7-1-7 في مختلف البلدان عبر عديد من أنواع الأمراض، قد دعما فكرة أن غاية 7-1-7 طموحة ولكنها قابلة للتحقيق بالنسبة إلى معظم الأمراض المعدية. بالنسبة إلى عدد قليل من الأمراض التي قد يكون رصدها في غضون 7 أيام نادرًا أو مستحيلاً، سيظل التركيز منصبًا على إيجاد مجالات لتحسين السرعة لأن غاية 7-1-7 تتعلق في المقام الأول بتحسين الأداء.</a:t>
            </a:r>
          </a:p>
          <a:p>
            <a:pPr algn="l"/>
            <a:endParaRPr lang="en-US" sz="4000" b="0" i="0">
              <a:solidFill>
                <a:srgbClr val="29373D"/>
              </a:solidFill>
              <a:effectLst/>
              <a:latin typeface="InterVariable"/>
            </a:endParaRPr>
          </a:p>
          <a:p>
            <a:pPr algn="r"/>
            <a:r>
              <a:rPr lang="ar-001" sz="4000" b="0" i="0">
                <a:solidFill>
                  <a:srgbClr val="29373D"/>
                </a:solidFill>
                <a:effectLst/>
                <a:latin typeface="InterVariable"/>
              </a:rPr>
              <a:t>ويُعد تصنيف البيانات حسب نوع المرض طريقة بسيطة لإضافة الفروق الدقيقة والسياق الوبائي، إذا لزم الأمر، عند مناقشة نتائج التوقيت حسب نوع المرض.</a:t>
            </a:r>
          </a:p>
          <a:p>
            <a:pPr marL="0" marR="0" indent="0" algn="l" rtl="0" eaLnBrk="1" fontAlgn="auto" latinLnBrk="0" hangingPunct="1"/>
            <a:endParaRPr lang="en-US" sz="2800" b="0" i="0">
              <a:solidFill>
                <a:srgbClr val="29373D"/>
              </a:solidFill>
              <a:effectLst/>
              <a:latin typeface="InterVariable"/>
            </a:endParaRPr>
          </a:p>
          <a:p>
            <a:pPr algn="r">
              <a:spcAft>
                <a:spcPts val="1500"/>
              </a:spcAft>
            </a:pPr>
            <a:br>
              <a:rPr lang="ar-001" sz="4000" b="0" i="0">
                <a:effectLst/>
                <a:latin typeface="InterVariable"/>
              </a:rPr>
            </a:br>
            <a:endParaRPr lang="ar-001"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713FD65C-8E27-010C-16A4-77D590EB4EDE}"/>
              </a:ext>
            </a:extLst>
          </p:cNvPr>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266405503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تتضمن الشريحة التالية موضوعات نقاش جماعي لتناولها لمدة 30 دقيقة ضمن مناقشة جماعية صغيرة. لا تتردد في تغيير الأسئلة بناءً على طبيعة الحضور.  من الأفضل تقسيم المشاركين إلى مجموعات مكونة من 6 إلى 8 أفراد إن أمكن. يُرجى تعديل وقت مناقشة المجموعات الصغيرة + الجلسة العامة بناءً على عدد المجموعات.]  </a:t>
            </a:r>
          </a:p>
          <a:p>
            <a:endParaRPr lang="en-US"/>
          </a:p>
          <a:p>
            <a:endParaRPr lang="en-US"/>
          </a:p>
          <a:p>
            <a:r>
              <a:rPr lang="ar-001">
                <a:latin typeface="Arial"/>
                <a:cs typeface="Arial"/>
              </a:rPr>
              <a:t>الآن سننقسم إلى بضع مجموعات صغيرة لمناقشة غاية 7-1-7 وعملكم، وسنعود إلى الجلسة العامة لإجراء مناقشة جماعية أكبر.  </a:t>
            </a:r>
          </a:p>
          <a:p>
            <a:endParaRPr lang="en-US"/>
          </a:p>
          <a:p>
            <a:endParaRPr lang="en-US"/>
          </a:p>
          <a:p>
            <a:r>
              <a:rPr lang="ar-001" i="1">
                <a:latin typeface="Arial"/>
                <a:cs typeface="Arial"/>
              </a:rPr>
              <a:t>[ملاحظة للمنسق: قم بتقسيم المشاركين إلى مجموعات - إما عن طريق تعيينهم عشوائيًا (على سبيل المثال، اطلب من الأشخاص قول رقم من 1 إلى 3 إذا كنت ستشكل 3 مجموعات والانتقال إلى تلك المجموعات الثلاث) أو عن طريق جعلهم يختارون مجموعاتهم بأنفسهم.]</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106</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ar-001">
                <a:latin typeface="Arial"/>
                <a:cs typeface="Arial"/>
              </a:rPr>
              <a:t>إذًا، إليكم ما نود منكم فعله. تذكروا أن هذا </a:t>
            </a:r>
            <a:r>
              <a:rPr lang="ar-001" b="0">
                <a:latin typeface="Arial"/>
                <a:cs typeface="Arial"/>
              </a:rPr>
              <a:t>هو الوقت المخصص لإجراء </a:t>
            </a:r>
            <a:r>
              <a:rPr lang="ar-001" b="0">
                <a:solidFill>
                  <a:schemeClr val="tx1"/>
                </a:solidFill>
                <a:latin typeface="Arial"/>
                <a:cs typeface="Arial"/>
              </a:rPr>
              <a:t>مناقشة مفتوحة بشأن غاية 7-1-7 </a:t>
            </a:r>
            <a:r>
              <a:rPr lang="ar-001">
                <a:solidFill>
                  <a:schemeClr val="tx1"/>
                </a:solidFill>
                <a:latin typeface="Arial"/>
                <a:cs typeface="Arial"/>
              </a:rPr>
              <a:t>وكيفية ارتباطها بعملكم.  في مجموعاتكم، قدموا أنفسكم وتناقشوا في مجموعاتكم بشأن ما يلي: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lnSpc>
                <a:spcPct val="115000"/>
              </a:lnSpc>
              <a:spcBef>
                <a:spcPts val="0"/>
              </a:spcBef>
              <a:spcAft>
                <a:spcPts val="100"/>
              </a:spcAft>
              <a:buNone/>
              <a:defRPr/>
            </a:pPr>
            <a:r>
              <a:rPr kumimoji="0" lang="ar-001" sz="1200" b="1" i="0" u="none" strike="noStrike" cap="none" normalizeH="0" baseline="0" noProof="0">
                <a:ln>
                  <a:noFill/>
                </a:ln>
                <a:solidFill>
                  <a:schemeClr val="tx2"/>
                </a:solidFill>
                <a:effectLst/>
                <a:uLnTx/>
                <a:uFillTx/>
                <a:latin typeface="Arial"/>
                <a:ea typeface="Calibri"/>
                <a:cs typeface="Arial"/>
              </a:rPr>
              <a:t>كيف يمكن استخدام نهج 7-1-7 في عملكم لتعزيز أنظمة رصد حالات التفشي والإبلاغ عنها و/أو الاستجابة المبكرة</a:t>
            </a:r>
            <a:r>
              <a:rPr lang="ar-001" sz="1200" b="1">
                <a:solidFill>
                  <a:schemeClr val="tx2"/>
                </a:solidFill>
                <a:latin typeface="Arial"/>
                <a:ea typeface="Calibri"/>
                <a:cs typeface="Arial"/>
              </a:rPr>
              <a:t> لها؟</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ar-001" sz="1200" b="1">
                <a:solidFill>
                  <a:schemeClr val="tx2"/>
                </a:solidFill>
                <a:latin typeface="Arial"/>
                <a:cs typeface="Arial"/>
              </a:rPr>
              <a:t>ما الذي من شأنه أن يساعد على جعل نهج 7-1-7 قابلاً للتطبيق في مكان عملكم؟</a:t>
            </a:r>
          </a:p>
          <a:p>
            <a:pPr marL="0" indent="0">
              <a:lnSpc>
                <a:spcPct val="115000"/>
              </a:lnSpc>
              <a:spcBef>
                <a:spcPts val="0"/>
              </a:spcBef>
              <a:spcAft>
                <a:spcPts val="100"/>
              </a:spcAft>
              <a:buNone/>
              <a:defRPr/>
            </a:pPr>
            <a:endParaRPr lang="en-US">
              <a:solidFill>
                <a:schemeClr val="tx1"/>
              </a:solidFill>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chemeClr val="tx1"/>
                </a:solidFill>
                <a:latin typeface="Arial"/>
                <a:cs typeface="Arial"/>
              </a:rPr>
              <a:t>لديكم 30 دقيقة لهذه الجلسة.  خلال النصف الأول تقريبًا </a:t>
            </a:r>
            <a:r>
              <a:rPr lang="ar-001" i="1">
                <a:solidFill>
                  <a:schemeClr val="tx1"/>
                </a:solidFill>
                <a:latin typeface="Arial"/>
                <a:cs typeface="Arial"/>
              </a:rPr>
              <a:t>[ملاحظة للمنسق: حدد الوقت بدقة، مثلاً 15 دقيقة أو 20 دقيقة، استنادًا إلى عدد المجموعات إن أمكن</a:t>
            </a:r>
            <a:r>
              <a:rPr lang="ar-001">
                <a:solidFill>
                  <a:schemeClr val="tx1"/>
                </a:solidFill>
                <a:latin typeface="Arial"/>
                <a:cs typeface="Arial"/>
              </a:rPr>
              <a:t>]، ستناقشون هذه الأسئلة في المجموعة.  ثم في الجلسة العامة، سيكون لدينا وقت قصير، مدته دقيقتان أو أقل، لتقدم كل مجموعة تقريرها بالنتائج وللاستماع إلى ما توصلتم إليه.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chemeClr val="tx1"/>
                </a:solidFill>
                <a:latin typeface="Arial"/>
                <a:cs typeface="Arial"/>
              </a:rPr>
              <a:t>أتمنى أن تخوضوا محادثات رائعة!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تستضيف منظمة </a:t>
            </a:r>
            <a:r>
              <a:rPr lang="en-US">
                <a:latin typeface="Arial"/>
                <a:cs typeface="Arial"/>
              </a:rPr>
              <a:t>”Resolve to Save Lives“</a:t>
            </a:r>
            <a:r>
              <a:rPr lang="ar-001">
                <a:latin typeface="Arial"/>
                <a:cs typeface="Arial"/>
              </a:rPr>
              <a:t> أمانة تحالف 7-1-7، وترأسها مجموعة توجيهية فنية مكونة من ممثلي الدول والشركاء المعنيين.</a:t>
            </a:r>
          </a:p>
          <a:p>
            <a:endParaRPr lang="en-US">
              <a:cs typeface="Arial"/>
            </a:endParaRPr>
          </a:p>
          <a:p>
            <a:r>
              <a:rPr lang="ar-001" i="1">
                <a:latin typeface="Arial"/>
                <a:cs typeface="Arial"/>
              </a:rPr>
              <a:t>[ملاحظة للمنسق: اقرأ الشريحة]</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413886142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على الموقع الإلكتروني لتحالف 7-1-7، يمكنك العثور على مجموعة واسعة من الموارد لمساعدتك على فهم غاية 7-1-7، والبدء في اعتمادها واستخدامها.</a:t>
            </a:r>
          </a:p>
          <a:p>
            <a:pPr marL="171450" indent="-171450">
              <a:buFont typeface="Calibri"/>
              <a:buChar char="-"/>
            </a:pPr>
            <a:r>
              <a:rPr lang="ar-001">
                <a:latin typeface="Arial"/>
                <a:cs typeface="Arial"/>
              </a:rPr>
              <a:t> مجموعة أدوات رقمية لغاية 7-1-7 مليئة بالتفاصيل لمساعدة المنفذين،</a:t>
            </a:r>
          </a:p>
          <a:p>
            <a:pPr marL="171450" indent="-171450">
              <a:buFont typeface="Calibri"/>
              <a:buChar char="-"/>
            </a:pPr>
            <a:r>
              <a:rPr lang="ar-001">
                <a:latin typeface="Arial"/>
                <a:cs typeface="Arial"/>
              </a:rPr>
              <a:t> أسئلة شائعة،</a:t>
            </a:r>
          </a:p>
          <a:p>
            <a:pPr marL="171450" indent="-171450">
              <a:buFont typeface="Calibri"/>
              <a:buChar char="-"/>
            </a:pPr>
            <a:r>
              <a:rPr lang="ar-001">
                <a:latin typeface="Arial"/>
                <a:cs typeface="Arial"/>
              </a:rPr>
              <a:t> إحاطات قصيرة لصناع القرار،</a:t>
            </a:r>
          </a:p>
          <a:p>
            <a:pPr marL="171450" indent="-171450">
              <a:buFont typeface="Calibri"/>
              <a:buChar char="-"/>
            </a:pPr>
            <a:r>
              <a:rPr lang="ar-001">
                <a:latin typeface="Arial"/>
                <a:cs typeface="Arial"/>
              </a:rPr>
              <a:t> مواد تدريبية،</a:t>
            </a:r>
          </a:p>
          <a:p>
            <a:pPr marL="171450" indent="-171450">
              <a:buFont typeface="Calibri"/>
              <a:buChar char="-"/>
            </a:pPr>
            <a:r>
              <a:rPr lang="ar-001">
                <a:latin typeface="Arial"/>
                <a:cs typeface="Arial"/>
              </a:rPr>
              <a:t>دراسات حالة وقصص نجاح من جميع أنحاء العالم.</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1681371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r>
              <a:rPr lang="ar-001">
                <a:latin typeface="Arial"/>
                <a:cs typeface="Arial"/>
              </a:rPr>
              <a:t>بحلول نهاية التدريب، ينبغي أن تكونوا قادرين على ما يلي:</a:t>
            </a:r>
          </a:p>
          <a:p>
            <a:endParaRPr lang="en-US">
              <a:latin typeface="Arial"/>
              <a:cs typeface="Arial"/>
            </a:endParaRPr>
          </a:p>
          <a:p>
            <a:pPr marL="342900" indent="-342900">
              <a:lnSpc>
                <a:spcPct val="113999"/>
              </a:lnSpc>
              <a:buAutoNum type="arabicPeriod"/>
            </a:pPr>
            <a:r>
              <a:rPr lang="ar-001" sz="1200" b="0">
                <a:latin typeface="Arial"/>
                <a:cs typeface="Arial"/>
              </a:rPr>
              <a:t> فهم غاية 7-1-7 </a:t>
            </a:r>
            <a:r>
              <a:rPr lang="ar-001">
                <a:latin typeface="Arial"/>
                <a:cs typeface="Arial"/>
              </a:rPr>
              <a:t>ونهج </a:t>
            </a:r>
            <a:r>
              <a:rPr lang="ar-001" sz="1200" b="0">
                <a:latin typeface="Arial"/>
                <a:cs typeface="Arial"/>
              </a:rPr>
              <a:t>تحسين الأداء واستعراضات الإجراءات المبكرة لرصد حالات تفشي الأمراض والإبلاغ عنها والاستجابة لها.  </a:t>
            </a:r>
          </a:p>
          <a:p>
            <a:pPr marL="342900" indent="-342900">
              <a:lnSpc>
                <a:spcPct val="113999"/>
              </a:lnSpc>
              <a:buFont typeface="+mj-lt"/>
              <a:buAutoNum type="arabicPeriod"/>
            </a:pPr>
            <a:r>
              <a:rPr lang="ar-001" sz="1100" b="0">
                <a:latin typeface="Arial"/>
                <a:cs typeface="Arial"/>
              </a:rPr>
              <a:t>شرح كيف تُسهم غاية 7-1-7 في تحسين أداء أنظمة مكافحة تفشي الأمراض</a:t>
            </a:r>
          </a:p>
          <a:p>
            <a:pPr marL="342900" indent="-342900">
              <a:lnSpc>
                <a:spcPct val="113999"/>
              </a:lnSpc>
              <a:buFont typeface="+mj-lt"/>
              <a:buAutoNum type="arabicPeriod"/>
            </a:pPr>
            <a:r>
              <a:rPr lang="ar-001" sz="1100" b="0">
                <a:latin typeface="Arial"/>
                <a:cs typeface="Arial"/>
              </a:rPr>
              <a:t>تحديد الفرص والتحديات فيما يتعلق بدعم الوعي بغاية 7-1-7 واعتمادها واستخدامها في عملك</a:t>
            </a:r>
          </a:p>
          <a:p>
            <a:pPr marL="342900" indent="-342900">
              <a:lnSpc>
                <a:spcPct val="113999"/>
              </a:lnSpc>
              <a:buFont typeface="+mj-lt"/>
              <a:buAutoNum type="arabicPeriod"/>
            </a:pPr>
            <a:r>
              <a:rPr lang="ar-001" sz="1200" b="0">
                <a:latin typeface="Arial"/>
                <a:cs typeface="Arial"/>
              </a:rPr>
              <a:t>تطبيق الخطوات الرئيسية والممارسات النموذجية لدعم اعتماد غاية 7-1-7 واستخدامها في مختلف البرامج والسياقات</a:t>
            </a:r>
          </a:p>
          <a:p>
            <a:pPr marL="342900" indent="-342900">
              <a:lnSpc>
                <a:spcPct val="113999"/>
              </a:lnSpc>
              <a:buFont typeface="+mj-lt"/>
              <a:buAutoNum type="arabicPeriod"/>
            </a:pPr>
            <a:r>
              <a:rPr lang="ar-001" sz="1200" b="0">
                <a:latin typeface="Arial"/>
                <a:cs typeface="Arial"/>
              </a:rPr>
              <a:t>التخطيط لاعتماد غاية 7-1-7 </a:t>
            </a:r>
            <a:r>
              <a:rPr lang="ar-001">
                <a:latin typeface="Arial"/>
                <a:cs typeface="Arial"/>
              </a:rPr>
              <a:t>واستخدامها</a:t>
            </a:r>
            <a:r>
              <a:rPr lang="ar-001" sz="1200" b="0">
                <a:latin typeface="Arial"/>
                <a:cs typeface="Arial"/>
              </a:rPr>
              <a:t> بشكل روتيني في بلدك/ولايتك القضائية</a:t>
            </a: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ar-001">
                <a:latin typeface="Arial"/>
                <a:cs typeface="Arial"/>
              </a:rPr>
              <a:t> سنركز اليوم على هذين الهدفين الأولين. أما الهدف الثالث فهو متغلغل في جميع جوانب ورشة العمل.</a:t>
            </a: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اشترك في أخبار تحالف 7-1-7 </a:t>
            </a:r>
            <a:r>
              <a:rPr lang="en-US">
                <a:hlinkClick r:id="rId3"/>
              </a:rPr>
              <a:t>https://717alliance.org/#subscribe</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99334721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C7A4C-E440-19BA-0F6E-5E6C42E4C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127D9-1736-4C4F-7D4F-912ADE1DB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A4198-645A-D4B3-E1BB-34EE3ACF8887}"/>
              </a:ext>
            </a:extLst>
          </p:cNvPr>
          <p:cNvSpPr>
            <a:spLocks noGrp="1"/>
          </p:cNvSpPr>
          <p:nvPr>
            <p:ph type="body" idx="1"/>
          </p:nvPr>
        </p:nvSpPr>
        <p:spPr/>
        <p: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ar-001"/>
              <a:t>أكمل استمارة طلب للانضمام إلى مؤتمر الأطراف (</a:t>
            </a:r>
            <a:r>
              <a:rPr lang="en-US"/>
              <a:t>COP</a:t>
            </a:r>
            <a:r>
              <a:rPr lang="ar-001"/>
              <a:t>): </a:t>
            </a:r>
            <a:r>
              <a:rPr lang="en-US">
                <a:effectLst/>
                <a:hlinkClick r:id="rId3"/>
              </a:rPr>
              <a:t>https</a:t>
            </a:r>
            <a:r>
              <a:rPr lang="ar-001">
                <a:hlinkClick r:id="rId3"/>
              </a:rPr>
              <a:t>://</a:t>
            </a:r>
            <a:r>
              <a:rPr lang="en-US">
                <a:hlinkClick r:id="rId3"/>
              </a:rPr>
              <a:t>forms.office.com/r/tcGyChMrwb?origin=lprLink</a:t>
            </a:r>
          </a:p>
          <a:p>
            <a:pPr algn="just">
              <a:defRPr/>
            </a:pPr>
            <a:endParaRPr lang="en-US">
              <a:latin typeface="Helvetica Neue"/>
            </a:endParaRPr>
          </a:p>
          <a:p>
            <a:pPr marL="0" marR="0" lvl="0" indent="0" algn="just" defTabSz="914400">
              <a:lnSpc>
                <a:spcPct val="100000"/>
              </a:lnSpc>
              <a:spcBef>
                <a:spcPts val="0"/>
              </a:spcBef>
              <a:spcAft>
                <a:spcPts val="0"/>
              </a:spcAft>
              <a:buClrTx/>
              <a:buSzTx/>
              <a:buFontTx/>
              <a:buNone/>
              <a:tabLst/>
              <a:defRPr/>
            </a:pPr>
            <a:endParaRPr lang="en-US">
              <a:latin typeface="Helvetica Neue"/>
            </a:endParaRPr>
          </a:p>
          <a:p>
            <a:pPr algn="just"/>
            <a:endParaRPr lang="en-US">
              <a:cs typeface="Arial"/>
            </a:endParaRPr>
          </a:p>
          <a:p>
            <a:pPr algn="just"/>
            <a:r>
              <a:rPr lang="ar-001"/>
              <a:t>لدينا أيضًا نماذج موصى بها لجداول الأعمال متوفّرة استنادًا إلى التعلم من الدورات التدريبية التي قدمناها نحن وبلدان التحالف.   </a:t>
            </a:r>
          </a:p>
        </p:txBody>
      </p:sp>
      <p:sp>
        <p:nvSpPr>
          <p:cNvPr id="4" name="Slide Number Placeholder 3">
            <a:extLst>
              <a:ext uri="{FF2B5EF4-FFF2-40B4-BE49-F238E27FC236}">
                <a16:creationId xmlns:a16="http://schemas.microsoft.com/office/drawing/2014/main" id="{04059BA4-D209-C0F3-5335-340937BAECC3}"/>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687647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Calibri"/>
                <a:ea typeface="Calibri"/>
                <a:cs typeface="Calibri"/>
              </a:rPr>
              <a:t>[اترك هذه الشريحة معروضة لبضع دقائق في نهاية الجلسة للسماح للمشاركين بمسح رموز الاستجابة السريعة (</a:t>
            </a:r>
            <a:r>
              <a:rPr lang="en-US">
                <a:latin typeface="Calibri"/>
                <a:ea typeface="Calibri"/>
                <a:cs typeface="Calibri"/>
              </a:rPr>
              <a:t>QR codes)]</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177315982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نحن نقترب من نهاية التدريب.  شكرًا لكم على مشاركتكم طوال هذا اليوم.  سنختتم العرض ببضع شرائح إضافية لتلخيص ما قيل.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115</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CE46D-1A0E-8CB0-88CB-31ADFA0E4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4EE875-2CC6-FF8F-FB06-3A0153D3A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896381-F0CB-0E23-BC0F-6FA277CBDDB7}"/>
              </a:ext>
            </a:extLst>
          </p:cNvPr>
          <p:cNvSpPr>
            <a:spLocks noGrp="1"/>
          </p:cNvSpPr>
          <p:nvPr>
            <p:ph type="body" idx="1"/>
          </p:nvPr>
        </p:nvSpPr>
        <p:spPr/>
        <p:txBody>
          <a:bodyPr/>
          <a:lstStyle/>
          <a:p>
            <a:pPr algn="r" rtl="1" fontAlgn="base"/>
            <a:r>
              <a:rPr lang="ar-001">
                <a:latin typeface="Arial"/>
                <a:cs typeface="Arial"/>
              </a:rPr>
              <a:t>وها هي أهداف ورشة العمل مرة أخرى.  </a:t>
            </a:r>
          </a:p>
          <a:p>
            <a:endParaRPr lang="en-US">
              <a:latin typeface="Arial"/>
              <a:cs typeface="Arial"/>
            </a:endParaRPr>
          </a:p>
          <a:p>
            <a:pPr>
              <a:lnSpc>
                <a:spcPct val="113999"/>
              </a:lnSpc>
            </a:pPr>
            <a:r>
              <a:rPr lang="ar-001">
                <a:latin typeface="Arial"/>
                <a:cs typeface="Arial"/>
              </a:rPr>
              <a:t>أتمنى أن تتمكنوا بعد جلسات اليوم من:</a:t>
            </a:r>
          </a:p>
          <a:p>
            <a:pPr marL="342900" indent="-342900">
              <a:lnSpc>
                <a:spcPct val="113999"/>
              </a:lnSpc>
              <a:buFont typeface="Arial" panose="020B0604020202020204" pitchFamily="34" charset="0"/>
              <a:buChar char="•"/>
            </a:pPr>
            <a:r>
              <a:rPr lang="ar-001" sz="1200" b="0">
                <a:latin typeface="Arial"/>
                <a:cs typeface="Arial"/>
              </a:rPr>
              <a:t>فهم غاية 7-1-7 ونهج تحسين الأداء واستعراضات الإجراءات المبكرة لرصد حالات تفشي الأمراض والإبلاغ عنها والاستجابة لها</a:t>
            </a:r>
          </a:p>
          <a:p>
            <a:pPr marL="342900" indent="-342900">
              <a:lnSpc>
                <a:spcPct val="113999"/>
              </a:lnSpc>
              <a:buFont typeface="Arial" panose="020B0604020202020204" pitchFamily="34" charset="0"/>
              <a:buChar char="•"/>
            </a:pPr>
            <a:r>
              <a:rPr lang="ar-001" sz="1200">
                <a:latin typeface="Arial"/>
                <a:cs typeface="Arial"/>
              </a:rPr>
              <a:t>وشرح كيف تُسهم غاية 7-1-7 في </a:t>
            </a:r>
            <a:r>
              <a:rPr lang="ar-001" sz="1200" b="1">
                <a:latin typeface="Arial"/>
                <a:cs typeface="Arial"/>
              </a:rPr>
              <a:t>تحسين أداء </a:t>
            </a:r>
            <a:r>
              <a:rPr lang="ar-001" sz="1200">
                <a:latin typeface="Arial"/>
                <a:cs typeface="Arial"/>
              </a:rPr>
              <a:t>أنظمة مكافحة تفشي الأمراض</a:t>
            </a:r>
          </a:p>
          <a:p>
            <a:pPr marL="342900" indent="-342900">
              <a:lnSpc>
                <a:spcPct val="113999"/>
              </a:lnSpc>
              <a:buFont typeface="Arial" panose="020B0604020202020204" pitchFamily="34" charset="0"/>
              <a:buChar char="•"/>
            </a:pPr>
            <a:endParaRPr lang="en-US" sz="1200">
              <a:latin typeface="Arial"/>
              <a:cs typeface="Arial"/>
            </a:endParaRPr>
          </a:p>
          <a:p>
            <a:pPr marL="0" marR="0" lvl="0" indent="0" algn="r" defTabSz="914400" rtl="1" eaLnBrk="1" fontAlgn="auto" latinLnBrk="0" hangingPunct="1">
              <a:lnSpc>
                <a:spcPct val="113999"/>
              </a:lnSpc>
              <a:spcBef>
                <a:spcPts val="0"/>
              </a:spcBef>
              <a:spcAft>
                <a:spcPts val="0"/>
              </a:spcAft>
              <a:buClrTx/>
              <a:buSzTx/>
              <a:buFont typeface="Arial" panose="020B0604020202020204" pitchFamily="34" charset="0"/>
              <a:buNone/>
              <a:tabLst/>
              <a:defRPr/>
            </a:pPr>
            <a:r>
              <a:rPr lang="ar-001" sz="1200" b="0">
                <a:latin typeface="Arial"/>
                <a:cs typeface="Arial"/>
              </a:rPr>
              <a:t>بدأنا أيضًا في تحديد الفرص والتحديات فيما يتعلق بدعم الوعي بغاية 7-1-7 واعتمادها واستخدامها في عملكم</a:t>
            </a:r>
          </a:p>
          <a:p>
            <a:pPr marL="0" indent="0">
              <a:lnSpc>
                <a:spcPct val="113999"/>
              </a:lnSpc>
              <a:buFont typeface="Arial" panose="020B0604020202020204" pitchFamily="34" charset="0"/>
              <a:buNone/>
            </a:pPr>
            <a:endParaRPr lang="en-US" sz="1200">
              <a:latin typeface="Arial"/>
              <a:cs typeface="Arial"/>
            </a:endParaRPr>
          </a:p>
          <a:p>
            <a:pPr>
              <a:lnSpc>
                <a:spcPct val="113999"/>
              </a:lnSpc>
            </a:pPr>
            <a:r>
              <a:rPr lang="ar-001">
                <a:latin typeface="Arial"/>
                <a:cs typeface="Arial"/>
              </a:rPr>
              <a:t>وسنعزز هذه النقاط في الأيام المقبلة، بينما نبدأ أيضًا في التطرق إلى الأهداف اللاحقة هنا.  </a:t>
            </a: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1A7FAA03-67B6-0093-A59F-1A901C3B9AB3}"/>
              </a:ext>
            </a:extLst>
          </p:cNvPr>
          <p:cNvSpPr>
            <a:spLocks noGrp="1"/>
          </p:cNvSpPr>
          <p:nvPr>
            <p:ph type="sldNum" sz="quarter" idx="5"/>
          </p:nvPr>
        </p:nvSpPr>
        <p:spPr/>
        <p:txBody>
          <a:bodyPr/>
          <a:lstStyle/>
          <a:p>
            <a:fld id="{A1E75C25-C22B-D14A-8C88-D3C1CFA09A77}" type="slidenum">
              <a:rPr lang="en-US" smtClean="0"/>
              <a:pPr/>
              <a:t>116</a:t>
            </a:fld>
            <a:endParaRPr lang="en-US"/>
          </a:p>
        </p:txBody>
      </p:sp>
    </p:spTree>
    <p:extLst>
      <p:ext uri="{BB962C8B-B14F-4D97-AF65-F5344CB8AC3E}">
        <p14:creationId xmlns:p14="http://schemas.microsoft.com/office/powerpoint/2010/main" val="390028955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t>[ملاحظة للمنسق: قم بتعديل هذه الشريحة بناءً على جدول الأعمال النهائي لورشة العمل، بما في ذلك عدد الأيام وعناوين/محتويات الأيام والرسومات حسب الحاجة]</a:t>
            </a:r>
          </a:p>
          <a:p>
            <a:endParaRPr lang="en-US"/>
          </a:p>
          <a:p>
            <a:r>
              <a:rPr lang="ar-001">
                <a:latin typeface="Arial"/>
                <a:cs typeface="Arial"/>
              </a:rPr>
              <a:t>غدًا سنتعمق في استخدام غاية 7-1-7 لتحسين الأداء من خلال مناقشة الخطوات الثلاث الأولى - جمع بيانات التوقيت وحساب أداء 7-1-7؛ وتحديد العوائق والعوامل الممكّنة؛ وتحديد الإجراءات الفورية وطويلة الأمد.  </a:t>
            </a:r>
          </a:p>
          <a:p>
            <a:endParaRPr lang="en-US"/>
          </a:p>
          <a:p>
            <a:r>
              <a:rPr lang="ar-001"/>
              <a:t>ثم في اليوم التالي، سنتناول خطوتي الاستخدام الأخيرتين ونناقش العناصر الستة للاعتماد المنهجي لغاية 7-1-7.  </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 [ملاحظة للمنسق: اطلب من المتحدثين إلقاء أي ملاحظات ختامية لليوم].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118</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نحن ممتنون للغاية لمشاركتكم في ورشة العمل اليوم. شكرًا جزيلاً!</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تتضمن هذه الشرائح التكميلية تعريفات أكثر تفصيلاً لتواريخ المحطات الرئيسية لغاية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120</a:t>
            </a:fld>
            <a:endParaRPr lang="en-US"/>
          </a:p>
        </p:txBody>
      </p:sp>
    </p:spTree>
    <p:extLst>
      <p:ext uri="{BB962C8B-B14F-4D97-AF65-F5344CB8AC3E}">
        <p14:creationId xmlns:p14="http://schemas.microsoft.com/office/powerpoint/2010/main" val="423543377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121</a:t>
            </a:fld>
            <a:endParaRPr lang="en-US"/>
          </a:p>
        </p:txBody>
      </p:sp>
    </p:spTree>
    <p:extLst>
      <p:ext uri="{BB962C8B-B14F-4D97-AF65-F5344CB8AC3E}">
        <p14:creationId xmlns:p14="http://schemas.microsoft.com/office/powerpoint/2010/main" val="752777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2876D-9A69-F0B8-404B-95E99E932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A870F-4617-21E4-863F-765B93E5B8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3B49D-7B35-1C46-C6B4-1182D50B4F88}"/>
              </a:ext>
            </a:extLst>
          </p:cNvPr>
          <p:cNvSpPr>
            <a:spLocks noGrp="1"/>
          </p:cNvSpPr>
          <p:nvPr>
            <p:ph type="body" idx="1"/>
          </p:nvPr>
        </p:nvSpPr>
        <p:spPr/>
        <p:txBody>
          <a:bodyPr/>
          <a:lstStyle/>
          <a:p>
            <a:r>
              <a:rPr lang="ar-001"/>
              <a:t>والآن، دعوني أقدم لكم نظرة عامة موجزة عن كيفية تعلمنا معًا خلال هذا التدريب.</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B63DABAB-E953-7F16-0A5E-0819EC3EC299}"/>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38849357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122</a:t>
            </a:fld>
            <a:endParaRPr lang="en-US"/>
          </a:p>
        </p:txBody>
      </p:sp>
    </p:spTree>
    <p:extLst>
      <p:ext uri="{BB962C8B-B14F-4D97-AF65-F5344CB8AC3E}">
        <p14:creationId xmlns:p14="http://schemas.microsoft.com/office/powerpoint/2010/main" val="4074633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ar-001">
                <a:latin typeface="Arial"/>
                <a:cs typeface="Arial"/>
              </a:rPr>
              <a:t>التعلم النشط يكون أكثر فعالية عبر المشاركة الفعالة! </a:t>
            </a:r>
            <a:r>
              <a:rPr lang="ar-001">
                <a:latin typeface="Calibri"/>
                <a:ea typeface="Calibri"/>
                <a:cs typeface="Calibri"/>
              </a:rPr>
              <a:t>لقد صممنا هذا التدريب ليكون تفاعليًا للغاية، ولذلك نحتاج إلى مشاركتكم الفعالة! </a:t>
            </a:r>
          </a:p>
          <a:p>
            <a:endParaRPr lang="en-US">
              <a:latin typeface="Calibri"/>
              <a:ea typeface="Calibri"/>
              <a:cs typeface="Calibri"/>
            </a:endParaRPr>
          </a:p>
          <a:p>
            <a:r>
              <a:rPr lang="ar-001">
                <a:latin typeface="Calibri"/>
                <a:ea typeface="Calibri"/>
                <a:cs typeface="Calibri"/>
              </a:rPr>
              <a:t>يشمل هذا التدريب</a:t>
            </a:r>
            <a:r>
              <a:rPr lang="ar-001">
                <a:latin typeface="Arial"/>
                <a:cs typeface="Arial"/>
              </a:rPr>
              <a:t> مزيجًا من الأنشطة العملية، بما في ذلك نشاط محاكاة نظرية لتفشي المرض، وعروض تقديمية قصيرة، ومناقشات جماعية، وجلسات أسئلة وأجوبة.  </a:t>
            </a:r>
          </a:p>
          <a:p>
            <a:endParaRPr lang="en-US">
              <a:latin typeface="Arial"/>
              <a:cs typeface="Arial"/>
            </a:endParaRPr>
          </a:p>
          <a:p>
            <a:r>
              <a:rPr lang="ar-001">
                <a:latin typeface="Arial"/>
                <a:cs typeface="Arial"/>
              </a:rPr>
              <a:t>وقد أدرجنا أسئلة للمنقاشة طوال اليوم، بما في ذلك أثناء العروض التقديمية، لأن كل واحد منكم يمتلك ثروة من المعرفة والخبرة التي يمكننا جميعًا التعلم منها.  </a:t>
            </a:r>
          </a:p>
          <a:p>
            <a:endParaRPr lang="en-US">
              <a:latin typeface="Arial"/>
              <a:cs typeface="Arial"/>
            </a:endParaRPr>
          </a:p>
          <a:p>
            <a:r>
              <a:rPr lang="ar-001">
                <a:latin typeface="Arial"/>
                <a:cs typeface="Arial"/>
              </a:rPr>
              <a:t>لذا نرجو منكم الانضمام إلينا من خلال كونكم متعلمين ومشاركين فاعلين.  </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Calibri"/>
                <a:ea typeface="Calibri"/>
                <a:cs typeface="Calibri"/>
              </a:rPr>
              <a:t> خلال هذا التدريب، سنستخدم "لوحة طرح الأفكار والأسئلة" لجمع أسئلتكم وأفكاركم. لهذا الغرض، ستكتبون أسئلتكم في لوحة طرح الأفكار والأسئلة، إما مباشرة أو باستخدام ملاحظات لاصقة.  </a:t>
            </a:r>
          </a:p>
          <a:p>
            <a:endParaRPr lang="en-US">
              <a:latin typeface="Calibri"/>
              <a:ea typeface="Calibri"/>
              <a:cs typeface="Calibri"/>
            </a:endParaRPr>
          </a:p>
          <a:p>
            <a:r>
              <a:rPr lang="ar-001">
                <a:latin typeface="Calibri"/>
                <a:ea typeface="Calibri"/>
                <a:cs typeface="Calibri"/>
              </a:rPr>
              <a:t>وسنستخدم لوحة طرح الأفكار والأسئلة بشكل فعال لضمان تقديم إجابات لأسئلتكم. نحن نعلم أنه ستكون هناك أسئلة بشأن غاية 7-1-7، بما في ذلك كيفية استخدامها في مكان عملكم أو مع نوع معين من حالات تفشي الأمراض.</a:t>
            </a:r>
          </a:p>
          <a:p>
            <a:endParaRPr lang="en-US">
              <a:latin typeface="Calibri"/>
              <a:ea typeface="Calibri"/>
              <a:cs typeface="Calibri"/>
            </a:endParaRPr>
          </a:p>
          <a:p>
            <a:r>
              <a:rPr lang="ar-001">
                <a:latin typeface="Calibri"/>
                <a:ea typeface="Calibri"/>
                <a:cs typeface="Calibri"/>
              </a:rPr>
              <a:t>ستكون هناك أيضًا أوقات تعملون فيها ضمن مجموعات، وقد تطرحون سؤالاً يستحق المناقشة معًا. نود أن تصل هذه الأنواع من الأسئلة إلى لوحة طرح الأفكار والأسئلة أيضًا، حتى يتمكن الجميع من الاستفادة من السؤال والإجابة.</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ستعرّفكم هذه الجلسة على غاية 7-1-7. وهي توضح ما يلي:</a:t>
            </a:r>
          </a:p>
          <a:p>
            <a:pPr marL="171450" indent="-171450">
              <a:buFont typeface="Calibri"/>
              <a:buChar char="-"/>
            </a:pPr>
            <a:r>
              <a:rPr lang="ar-001">
                <a:latin typeface="Arial"/>
                <a:cs typeface="Arial"/>
              </a:rPr>
              <a:t>ماهية غاية 7-1-7 والأساس المنطقي وراءها</a:t>
            </a:r>
          </a:p>
          <a:p>
            <a:pPr marL="171450" indent="-171450">
              <a:buFont typeface="Calibri"/>
              <a:buChar char="-"/>
            </a:pPr>
            <a:r>
              <a:rPr lang="ar-001">
                <a:latin typeface="Arial"/>
                <a:cs typeface="Arial"/>
              </a:rPr>
              <a:t>كيف تتناسب غاية 7-1-7 مع مجال الأمن الصحي العالمي</a:t>
            </a:r>
          </a:p>
          <a:p>
            <a:pPr marL="171450" indent="-171450">
              <a:buFont typeface="Calibri"/>
              <a:buChar char="-"/>
            </a:pPr>
            <a:r>
              <a:rPr lang="ar-001">
                <a:latin typeface="Arial"/>
                <a:cs typeface="Arial"/>
              </a:rPr>
              <a:t> كيف يمكن اعتمادها واستخدامها من قِبل البلدان/الولايات القضائية.</a:t>
            </a:r>
          </a:p>
          <a:p>
            <a:pPr marL="171450" indent="-171450">
              <a:buFont typeface="Calibri"/>
              <a:buChar char="-"/>
            </a:pPr>
            <a:endParaRPr lang="en-US">
              <a:latin typeface="Arial"/>
              <a:cs typeface="Arial"/>
            </a:endParaRPr>
          </a:p>
          <a:p>
            <a:r>
              <a:rPr lang="ar-001">
                <a:latin typeface="Arial"/>
                <a:cs typeface="Arial"/>
              </a:rPr>
              <a:t> تُختتم الوحدة بمثال واقعي لتطبيق غاية 7-1-7 على حالة لتفشي المرض.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ar-001">
                <a:latin typeface="Arial"/>
                <a:cs typeface="Arial"/>
              </a:rPr>
              <a:t>يتمثل أحد الأهداف الرئيسية للصحة العامة في منع انتشار الأمراض المعدية. وبالنسبة إلى معظم الأمراض المعدية، تعد السرعة عاملاً بالغ الأهمية لوقف انتشارها. لن تتمكن أفضل الأنظمة الصحية في العالم من منع انتشار المرض إذا لم يتم رصده بسرعة كافية، وإذا لم تتعرف سلطات الصحة العامة على الحالات المبكرة بسرعة كافية، وإذا لم تستجب بسرعة كافية للسيطرة عليها.  </a:t>
            </a:r>
          </a:p>
          <a:p>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إن القدرة على الرصد والإبلاغ والاستجابة بسرعة كافية بين الحين والآخر لا تكفي بالنسبة إلى أي بلد أو ولاية قضائية للحفاظ على سلامتها من حالات تفشي الأمراض، بما في ذلك تلك التي تتطور إلى أوبئة أو جائحات. يجب أن تعمل الأنظمة المعنية برصد تفشي الأمراض وإيقافها بشكل جيد وسريع </a:t>
            </a:r>
            <a:r>
              <a:rPr lang="ar-001" b="1">
                <a:latin typeface="Arial"/>
                <a:cs typeface="Arial"/>
              </a:rPr>
              <a:t>ومتسق</a:t>
            </a:r>
            <a:r>
              <a:rPr lang="ar-001">
                <a:latin typeface="Arial"/>
                <a:cs typeface="Arial"/>
              </a:rPr>
              <a:t>.  </a:t>
            </a:r>
          </a:p>
          <a:p>
            <a:endParaRPr lang="en-US"/>
          </a:p>
          <a:p>
            <a:r>
              <a:rPr lang="ar-001">
                <a:latin typeface="Arial"/>
                <a:cs typeface="Arial"/>
              </a:rPr>
              <a:t>وهذا هو محور غاية 7-1-7: التحسين المستمر لسرعة عمل أنظمة رصد تفشي الأمراض والإبلاغ عنها والاستجابة المبكرة لها.  </a:t>
            </a:r>
          </a:p>
          <a:p>
            <a:endParaRPr lang="en-US"/>
          </a:p>
          <a:p>
            <a:r>
              <a:rPr lang="ar-001">
                <a:latin typeface="Arial"/>
                <a:cs typeface="Arial"/>
              </a:rPr>
              <a:t>فلنبدأ.  </a:t>
            </a:r>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ar-001" b="0" i="0">
                <a:latin typeface="Arial"/>
                <a:cs typeface="Arial"/>
              </a:rPr>
              <a:t>تتمثل غاية 7-1-7 </a:t>
            </a:r>
            <a:r>
              <a:rPr lang="ar-001">
                <a:latin typeface="Arial"/>
                <a:cs typeface="Arial"/>
              </a:rPr>
              <a:t>في</a:t>
            </a:r>
            <a:r>
              <a:rPr lang="ar-001" b="0" i="0">
                <a:latin typeface="Arial"/>
                <a:cs typeface="Arial"/>
              </a:rPr>
              <a:t> منح أنفسنا أفضل فرصة ممكنة لاكتشاف حالات تفشي الأمراض وإيقافها بسرعة.  </a:t>
            </a:r>
          </a:p>
          <a:p>
            <a:pPr>
              <a:defRPr/>
            </a:pPr>
            <a:endParaRPr lang="en-US" b="0" i="0" kern="1200">
              <a:latin typeface="Arial"/>
              <a:cs typeface="Arial"/>
            </a:endParaRPr>
          </a:p>
          <a:p>
            <a:pPr>
              <a:defRPr/>
            </a:pPr>
            <a:r>
              <a:rPr lang="ar-001" b="0" i="0">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ar-001" sz="1200" b="0" i="0">
                <a:latin typeface="Arial"/>
                <a:cs typeface="Arial"/>
              </a:rPr>
              <a:t>ا</a:t>
            </a:r>
            <a:r>
              <a:rPr lang="ar-001" sz="1200">
                <a:latin typeface="Arial"/>
                <a:cs typeface="Arial"/>
              </a:rPr>
              <a:t>لسرعة مهمة للغاية بالنسبة إلى الأمراض المعدية نظرًا لطبيعة نموها المتسارع.</a:t>
            </a:r>
            <a:r>
              <a:rPr lang="ar-001" sz="1200" b="0" i="0">
                <a:latin typeface="Arial"/>
                <a:cs typeface="Arial"/>
              </a:rPr>
              <a:t> وهذا يعني أن الرصد والاستجابة بأسرع ما يمكن في الأيام الأولى يمنحانا أفضل فرصة </a:t>
            </a:r>
            <a:r>
              <a:rPr lang="ar-001">
                <a:latin typeface="Arial"/>
                <a:cs typeface="Arial"/>
              </a:rPr>
              <a:t>لاحتواء تفشي المرض</a:t>
            </a:r>
            <a:r>
              <a:rPr lang="ar-001" sz="1200" b="0" i="0">
                <a:latin typeface="Arial"/>
                <a:cs typeface="Arial"/>
              </a:rPr>
              <a:t>.</a:t>
            </a:r>
            <a:r>
              <a:rPr lang="ar-001" sz="1200">
                <a:latin typeface="Arial"/>
                <a:cs typeface="Arial"/>
              </a:rPr>
              <a:t> </a:t>
            </a:r>
            <a:r>
              <a:rPr lang="ar-001" sz="1200" b="0" i="0">
                <a:latin typeface="Arial"/>
                <a:cs typeface="Arial"/>
              </a:rPr>
              <a:t>هذا النمو المتسارع يعني أيضًا أن التعديلات التي تُجرى في تلك الأيام الأولى بناءً على </a:t>
            </a:r>
            <a:r>
              <a:rPr lang="ar-001" sz="1200">
                <a:latin typeface="Arial"/>
                <a:cs typeface="Arial"/>
              </a:rPr>
              <a:t>استعراض الأداء في </a:t>
            </a:r>
            <a:r>
              <a:rPr lang="ar-001" sz="1200" b="0" i="0">
                <a:latin typeface="Arial"/>
                <a:cs typeface="Arial"/>
              </a:rPr>
              <a:t>الوقت الفعلي </a:t>
            </a:r>
            <a:r>
              <a:rPr lang="ar-001" sz="1200">
                <a:latin typeface="Arial"/>
                <a:cs typeface="Arial"/>
              </a:rPr>
              <a:t>أثناء تفشي المرض </a:t>
            </a:r>
            <a:r>
              <a:rPr lang="ar-001" sz="1200" b="0" i="0">
                <a:latin typeface="Arial"/>
                <a:cs typeface="Arial"/>
              </a:rPr>
              <a:t>قد يكون لها </a:t>
            </a:r>
            <a:r>
              <a:rPr lang="ar-001" sz="1200">
                <a:latin typeface="Arial"/>
                <a:cs typeface="Arial"/>
              </a:rPr>
              <a:t>"</a:t>
            </a:r>
            <a:r>
              <a:rPr lang="ar-001" sz="1200" b="0" i="0">
                <a:latin typeface="Arial"/>
                <a:cs typeface="Arial"/>
              </a:rPr>
              <a:t>أكبر تأثير</a:t>
            </a:r>
            <a:r>
              <a:rPr lang="ar-001" sz="1200">
                <a:latin typeface="Arial"/>
                <a:cs typeface="Arial"/>
              </a:rPr>
              <a:t>"</a:t>
            </a:r>
            <a:r>
              <a:rPr lang="ar-001" sz="1200" b="0" i="0">
                <a:latin typeface="Arial"/>
                <a:cs typeface="Arial"/>
              </a:rPr>
              <a:t>.</a:t>
            </a:r>
            <a:r>
              <a:rPr lang="ar-001" sz="1200">
                <a:latin typeface="Arial"/>
                <a:cs typeface="Arial"/>
              </a:rPr>
              <a:t> لهذا السبب تركز غاية 7-1-7  على السرعة: لأن السرعة في الأيام الأولى من تفشي المرض مهمة للغاية.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ar-001" sz="1200">
                <a:latin typeface="Arial"/>
                <a:cs typeface="Arial"/>
              </a:rPr>
              <a:t>يتمثل أحد المبادئ الأساسية </a:t>
            </a:r>
            <a:r>
              <a:rPr lang="ar-001">
                <a:latin typeface="Arial"/>
                <a:cs typeface="Arial"/>
              </a:rPr>
              <a:t>لغاية 7-1-7</a:t>
            </a:r>
            <a:r>
              <a:rPr lang="ar-001" sz="1200">
                <a:latin typeface="Arial"/>
                <a:cs typeface="Arial"/>
              </a:rPr>
              <a:t> في أن تقييم أداء الأحداث في العالم الحقيقي أثناء وقوعها يمكن أن يساعدنا على تعزيز الأنظمة اللازمة للرصد والإبلاغ والاستجابة بشكل مستمر خلال تلك </a:t>
            </a:r>
            <a:r>
              <a:rPr lang="ar-001">
                <a:latin typeface="Arial"/>
                <a:cs typeface="Arial"/>
              </a:rPr>
              <a:t>الأيام الأولى</a:t>
            </a:r>
            <a:r>
              <a:rPr lang="ar-001" sz="1200">
                <a:latin typeface="Arial"/>
                <a:cs typeface="Arial"/>
              </a:rPr>
              <a:t>. تُستخدم العديد من هذه الأنظمة يوميًا في البلدان/الولايات القضائية لمواجهة حالات تفشي الأمراض التي تتراوح بين الصغيرة والكبيرة. إن اعتبار كل حالة تفشٍّ فرصةً للتعلم والتحسين يجعل تحسين النظام جزءًا لا يتجزأ من عمل الصحة العامة في أي بلد أو ولاية قضائية.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b="0" i="0">
                <a:latin typeface="Arial"/>
                <a:cs typeface="Arial"/>
              </a:rPr>
              <a:t>تركز الغاية 7-1-7 على كيفية تحسين سرعة رصد حالة التفشي والإبلاغ عنها والاستجابة لها من خلال إجراء التحسينات على مستوى النظام. يشمل ذلك تقييم التوقيت وتحديد العوائق التي أدت إلى التأخير واتخاذ التدابير اللازمة.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effectLst/>
                <a:latin typeface="Helvetica Neue"/>
              </a:rPr>
              <a:t> والآن دعونا نتطرق إلى ماهية غاية 7-1-7 والمقاييس التي تشكل تلك الغاية.</a:t>
            </a:r>
          </a:p>
          <a:p>
            <a:endParaRPr lang="en-US">
              <a:effectLst/>
              <a:latin typeface="Helvetica Neue"/>
            </a:endParaRPr>
          </a:p>
          <a:p>
            <a:r>
              <a:rPr lang="ar-001">
                <a:effectLst/>
                <a:latin typeface="Helvetica Neue"/>
              </a:rPr>
              <a:t> [انقر]</a:t>
            </a:r>
          </a:p>
          <a:p>
            <a:endParaRPr lang="en-US">
              <a:effectLst/>
              <a:latin typeface="Helvetica Neue"/>
            </a:endParaRPr>
          </a:p>
          <a:p>
            <a:r>
              <a:rPr lang="ar-001">
                <a:effectLst/>
                <a:latin typeface="Helvetica Neue"/>
              </a:rPr>
              <a:t>هناك أربعة تواريخ رئيسية ضرورية عند احتساب أداء غاية 7-1-7.</a:t>
            </a:r>
          </a:p>
          <a:p>
            <a:endParaRPr lang="en-US">
              <a:effectLst/>
              <a:latin typeface="Helvetica Neue" panose="02000503000000020004" pitchFamily="2" charset="0"/>
            </a:endParaRPr>
          </a:p>
          <a:p>
            <a:r>
              <a:rPr lang="ar-001">
                <a:effectLst/>
                <a:latin typeface="Helvetica Neue"/>
              </a:rPr>
              <a:t> الأول هو تاريخ ظهور التهديد على الصحة العامة. ويستند هذا إلى ظهور أعراض الحالة الأولى للأمراض غير المتوطنة، أو عند حدوث زيادة محددة مسبقًا </a:t>
            </a:r>
            <a:r>
              <a:rPr lang="ar-001">
                <a:latin typeface="Arial"/>
                <a:cs typeface="Arial"/>
              </a:rPr>
              <a:t>في معدل الإصابة بالأمراض المتوطنة مقارنةً بالمعدلات الأساسية.  </a:t>
            </a:r>
            <a:br>
              <a:rPr lang="ar-001">
                <a:latin typeface="Arial"/>
                <a:cs typeface="Arial"/>
              </a:rPr>
            </a:br>
            <a:endParaRPr lang="ar-001">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التاريخ الثاني هو تاريخ الرصد.</a:t>
            </a:r>
            <a:r>
              <a:rPr lang="ar-001">
                <a:latin typeface="Arial"/>
                <a:cs typeface="Arial"/>
              </a:rPr>
              <a:t>تاريخ الرصد هو التاريخ الذي تم فيه تسجيل الحدث لأول مرة من قِبل أي مصدر أو نظام. قد يحدث ذلك على مستوى المجتمع أو المنشآت الصحية، من خلال مختبر، أو من خلال نظام المراقبة.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ينبغي ألا تتجاوز الفترة الزمنية بين ظهور المرض ورصده 7 أيام.  </a:t>
            </a:r>
          </a:p>
          <a:p>
            <a:endParaRPr lang="en-US">
              <a:effectLst/>
              <a:latin typeface="Helvetica Neue" panose="02000503000000020004" pitchFamily="2"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التاريخ الثالث هو تاريخ الإبلاغ. </a:t>
            </a:r>
            <a:r>
              <a:rPr lang="ar-001">
                <a:latin typeface="Arial"/>
                <a:cs typeface="Arial"/>
              </a:rPr>
              <a:t>هذا هو تاريخ الإبلاغ عن الحدث للمرة الأولى إلى هيئة الصحة العامة المسؤولة عن اتخاذ الإجراءات اللازمة. يمكن أن يحدث هذا على أي مستوى، وغالبًا ما يحدث على المستوى دون الوطني، على سبيل المثال على المستوى المحلي أو مستوى المقاطعة. تخيل أن مسؤول المراقبة في المقاطعة قد تم إبلاغه من قِبل طبيب عن حدث محتمل.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ينبغي ألا تتجاوز الفترة الزمنية بين رصد الحالة والإبلاغ عنها يومًا واحدًا.  </a:t>
            </a:r>
          </a:p>
          <a:p>
            <a:br>
              <a:rPr lang="ar-001">
                <a:effectLst/>
                <a:latin typeface="Helvetica Neue" panose="02000503000000020004" pitchFamily="2" charset="0"/>
              </a:rPr>
            </a:br>
            <a:r>
              <a:rPr lang="ar-001">
                <a:effectLst/>
                <a:latin typeface="Helvetica Neue"/>
              </a:rPr>
              <a:t>التاريخ الرابع هو تاريخ استكمال جميع إجراءات الاستجابة المبكرة المنطبقة لغاية 7-1-7.  لتحديد هذا التاريخ، </a:t>
            </a:r>
            <a:r>
              <a:rPr lang="ar-001">
                <a:latin typeface="Arial"/>
                <a:cs typeface="Arial"/>
              </a:rPr>
              <a:t>تحتاج إلى تقييم تواريخ إجراءات الاستجابة المبكرة السبعة المذكورة هنا واستخدام آخر تلك التواريخ. سنستعرض الإجراءات في الشريحة التالية. </a:t>
            </a:r>
          </a:p>
          <a:p>
            <a:endParaRPr lang="en-US">
              <a:cs typeface="Arial"/>
            </a:endParaRPr>
          </a:p>
          <a:p>
            <a:r>
              <a:rPr lang="ar-001">
                <a:latin typeface="Arial"/>
                <a:cs typeface="Arial"/>
              </a:rPr>
              <a:t>ينبغي ألا تتجاوز الفترة الزمنية بين الإبلاغ وإتمام جميع إجراءات الاستجابة المبكرة المنطبقة لغاية 7-1-7 سبعة أيام.  </a:t>
            </a:r>
          </a:p>
          <a:p>
            <a:br>
              <a:rPr lang="ar-001">
                <a:effectLst/>
                <a:latin typeface="Helvetica Neue" panose="02000503000000020004" pitchFamily="2" charset="0"/>
              </a:rPr>
            </a:br>
            <a:r>
              <a:rPr lang="ar-001">
                <a:effectLst/>
                <a:latin typeface="Helvetica Neue"/>
              </a:rPr>
              <a:t>تشكل هذه المقاييس الثلاثة مجتمعة غاية 7-1-7 الإجمالية. يساعدنا تقييم الأداء الفعلي مقابل غاية 7-1-7 على تحديد الجوانب التي نعتقد أن التباطؤ الحقيقي يحدث فيها.</a:t>
            </a:r>
          </a:p>
          <a:p>
            <a:pPr>
              <a:defRPr/>
            </a:pPr>
            <a:endParaRPr lang="en-US" b="0" i="0" kern="120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t>[ملاحظة للمنسق: اطلب من المتحدثين إلقاء أي ملاحظات افتتاحية].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3191549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b="0" i="0" u="none" strike="noStrike">
                <a:solidFill>
                  <a:srgbClr val="000000"/>
                </a:solidFill>
                <a:effectLst/>
                <a:latin typeface="Arial"/>
                <a:cs typeface="Arial"/>
              </a:rPr>
              <a:t>تمثل الفئات السبع لإجراءات الاستجابة المبكرة لغاية 7-1-7</a:t>
            </a:r>
            <a:r>
              <a:rPr lang="ar-001">
                <a:solidFill>
                  <a:srgbClr val="000000"/>
                </a:solidFill>
                <a:latin typeface="Arial"/>
                <a:cs typeface="Arial"/>
              </a:rPr>
              <a:t> وظائف </a:t>
            </a:r>
            <a:r>
              <a:rPr lang="ar-001" b="0" i="0" u="none" strike="noStrike">
                <a:solidFill>
                  <a:srgbClr val="000000"/>
                </a:solidFill>
                <a:effectLst/>
                <a:latin typeface="Arial"/>
                <a:cs typeface="Arial"/>
              </a:rPr>
              <a:t>الاستجابة الأساسية اللازمة في المرحلة المبكرة من معظم حالات تفشي الأمراض. تتراوح هذه الإجراءات بين بدء التحقيق أو نشر فريق تحقيق، وإجراء التحليلات الوبائية وتقييم المخاطر، والحصول على تأكيد مخبري، وإنشاء آلية تنسيق، وصولاً إلى تدابير المكافحة الأساسية اللازمة لاحتواء تفشي المرض، بدءًا من الوقاية من العدوى ومكافحتها وإدارة الحالات، وحتى تنفيذ تدابير الصحة العامة المضادة والتواصل بشأن المخاطر والمشاركة المجتمعية. </a:t>
            </a:r>
          </a:p>
          <a:p>
            <a:endParaRPr lang="en-US" b="0" i="0" u="none" strike="noStrike">
              <a:solidFill>
                <a:srgbClr val="000000"/>
              </a:solidFill>
              <a:effectLst/>
              <a:latin typeface="Arial" panose="020B0604020202020204" pitchFamily="34" charset="0"/>
            </a:endParaRPr>
          </a:p>
          <a:p>
            <a:r>
              <a:rPr lang="ar-001" b="0" i="0" u="none" strike="noStrike">
                <a:solidFill>
                  <a:srgbClr val="000000"/>
                </a:solidFill>
                <a:effectLst/>
                <a:latin typeface="Arial"/>
                <a:cs typeface="Arial"/>
              </a:rPr>
              <a:t>عادة ما تكون هذه الإجراءات ضمن ركائز مختلفة للاستجابة لتفشي المرض، وقد يتم تنفيذها من قِبل فرق مختلفة، ولكنها تشكل مجتمعة إجراءات يمكن أن يكون للتوقيت فيها تأثير كبير في القدرة على احتواء تفشي المرض والسيطرة عليه.  </a:t>
            </a:r>
          </a:p>
          <a:p>
            <a:endParaRPr lang="en-US" b="0" i="0" u="none" strike="noStrike">
              <a:solidFill>
                <a:srgbClr val="000000"/>
              </a:solidFill>
              <a:effectLst/>
              <a:latin typeface="Arial" panose="020B0604020202020204" pitchFamily="34" charset="0"/>
            </a:endParaRPr>
          </a:p>
          <a:p>
            <a:r>
              <a:rPr lang="ar-001" b="0" i="0" u="none" strike="noStrike">
                <a:solidFill>
                  <a:srgbClr val="000000"/>
                </a:solidFill>
                <a:effectLst/>
                <a:latin typeface="Arial"/>
                <a:cs typeface="Arial"/>
              </a:rPr>
              <a:t>لاحظ أن 4 من هذه الإجراءات تركز على بدء الأنشطة.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3541417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ar-001">
                <a:latin typeface="Arial"/>
                <a:cs typeface="Arial"/>
              </a:rPr>
              <a:t>والآن دعونا نستعرض بعض المصطلحات الرئيسية التي نستخدمها بانتظام عند مناقشة غاية 7-1-7 ونهج تحسين الأداء. عوائق غاية 7-1-7 هي العقبات والتحديات الأخرى التي تؤخر أنشطة الرصد أو الإبلاغ أو الاستجابة المبكرة. والجانب الآخر هو أن العوامل الممكّنة هي العمليات أو الأنظمة أو العلاقات أو العوامل الأخرى التي تسهل اتخاذ إجراءات فورية أو أنشطة فورية متعلقة بالرصد والإبلاغ والاستجابة المبكرة</a:t>
            </a:r>
          </a:p>
          <a:p>
            <a:endParaRPr lang="en-US"/>
          </a:p>
          <a:p>
            <a:r>
              <a:rPr lang="ar-001">
                <a:latin typeface="Arial"/>
                <a:cs typeface="Arial"/>
              </a:rPr>
              <a:t>[انقر]</a:t>
            </a:r>
          </a:p>
          <a:p>
            <a:endParaRPr lang="en-US"/>
          </a:p>
          <a:p>
            <a:r>
              <a:rPr lang="ar-001">
                <a:latin typeface="Arial"/>
                <a:cs typeface="Arial"/>
              </a:rPr>
              <a:t>من المهم أن نضع في اعتبارنا أن هذه العوائق والعوامل الممكّنة قد تكون فنية أو تشغيلية أو سياسية. وهذه العوامل والإجراءات التي سنناقشها لاحقًا هي جوهر استخدام غاية 7-1-7 لتحسين الأداء.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ar-001">
                <a:latin typeface="Arial"/>
                <a:cs typeface="Arial"/>
              </a:rPr>
              <a:t>وبمجرد تحديد العوائق، يتم تحديد الإجراءات التصحيحية لمعالجة تلك العوائق.  </a:t>
            </a:r>
          </a:p>
          <a:p>
            <a:endParaRPr lang="en-US">
              <a:latin typeface="Arial"/>
              <a:cs typeface="Arial"/>
            </a:endParaRPr>
          </a:p>
          <a:p>
            <a:r>
              <a:rPr lang="ar-001">
                <a:latin typeface="Arial"/>
                <a:cs typeface="Arial"/>
              </a:rPr>
              <a:t>الإجراءات الفورية لغاية 7-1-7 هي تلك التي يمكن اتخاذها بسرعة باستخدام الموارد الحالية من الأموال والموظفين والبرامج.  </a:t>
            </a:r>
          </a:p>
          <a:p>
            <a:endParaRPr lang="en-US">
              <a:latin typeface="Arial"/>
              <a:cs typeface="Arial"/>
            </a:endParaRPr>
          </a:p>
          <a:p>
            <a:r>
              <a:rPr lang="ar-001">
                <a:latin typeface="Arial"/>
                <a:cs typeface="Arial"/>
              </a:rPr>
              <a:t>أما الإجراءات طويلة الأمد، من ناحية أخرى، فتتطلب موارد إضافية وزيادة التوظيف. وقد تشمل مستويات مختلفة من الحكومة، أو قد تشمل شركاء خارجيين، أو أشياء تستغرق وقتًا أطول لإنجازها.</a:t>
            </a:r>
          </a:p>
          <a:p>
            <a:endParaRPr lang="en-US">
              <a:latin typeface="Arial"/>
              <a:cs typeface="Arial"/>
            </a:endParaRPr>
          </a:p>
          <a:p>
            <a:r>
              <a:rPr lang="ar-001">
                <a:latin typeface="Arial"/>
                <a:cs typeface="Arial"/>
              </a:rPr>
              <a:t> [انقر]</a:t>
            </a:r>
          </a:p>
          <a:p>
            <a:endParaRPr lang="en-US">
              <a:latin typeface="Arial"/>
              <a:cs typeface="Arial"/>
            </a:endParaRPr>
          </a:p>
          <a:p>
            <a:r>
              <a:rPr lang="ar-001">
                <a:latin typeface="Arial"/>
                <a:cs typeface="Arial"/>
              </a:rPr>
              <a:t>من الضروري أن تعمل الإجراءات المقترحة على معالجة العوائق المحددة بشكل مباشر. بعد انتهاء تفشي المرض، يكون من السهل إعداد قائمة طويلة بالأشياء التي سارت بشكل خاطئ، وإعداد قائمة منفصلة بما يجب إصلاحه. لكن التأكد من تضمين ما لم ينجح بشكل جيد، وخاصةً أن هذا الأمر يرتبط بشكل معقد بالعوائق المتعلقة بالسرعة فيما يتعلق بغاية 7-1-7 - وربط كل عائق بشكل مباشر بإجراء تصحيحي، هو أمر بالغ الأهمية لتقوية الأنظمة ذات الصلة.  </a:t>
            </a:r>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E362-A293-26ED-F7D4-167F44870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68F16-B96A-4707-066A-0D80EC434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6ACA1-4356-557B-6D42-9E142D534EC1}"/>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يجب ألا تتجاوز مدة المناقشة 3 دقائق. اطلب من الجمهور المشاركة؛ إذا لم يرفع أحد يده، فحاول اختيار فرد أو فردين. يساعد هذا عادة على زيادة المشاركة بمرور الوقت أثناء المناقشات]</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لنتوقف لبرهة لإجراء مناقشة قصيرة.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ar-001" sz="1200">
                <a:latin typeface="Arial"/>
                <a:cs typeface="Arial"/>
              </a:rPr>
              <a:t>تذكروا حالات تفشي الأمراض التي عملتم عليها أو لديكم علم بها.</a:t>
            </a:r>
          </a:p>
          <a:p>
            <a:endParaRPr lang="en-US" sz="1400">
              <a:latin typeface="Arial"/>
              <a:cs typeface="Arial"/>
            </a:endParaRPr>
          </a:p>
          <a:p>
            <a:r>
              <a:rPr lang="ar-001" sz="1200" b="0">
                <a:latin typeface="Arial"/>
                <a:cs typeface="Arial"/>
              </a:rPr>
              <a:t> هل يمكنكم التفكير في </a:t>
            </a:r>
            <a:r>
              <a:rPr lang="ar-001" sz="1200">
                <a:latin typeface="Arial"/>
                <a:cs typeface="Arial"/>
              </a:rPr>
              <a:t>عائق</a:t>
            </a:r>
            <a:r>
              <a:rPr lang="ar-001" sz="1200" b="0">
                <a:latin typeface="Arial"/>
                <a:cs typeface="Arial"/>
              </a:rPr>
              <a:t> أدى إلى إبطاء عملية الرصد أو الإبلاغ أو الاستجابة المبكرة؟</a:t>
            </a:r>
          </a:p>
          <a:p>
            <a:endParaRPr lang="en-US" sz="1200" b="0">
              <a:latin typeface="Arial"/>
              <a:cs typeface="Arial"/>
            </a:endParaRPr>
          </a:p>
          <a:p>
            <a:r>
              <a:rPr lang="ar-001" sz="1200" b="0">
                <a:latin typeface="Arial"/>
                <a:cs typeface="Arial"/>
              </a:rPr>
              <a:t> ما </a:t>
            </a:r>
            <a:r>
              <a:rPr lang="ar-001" sz="1200">
                <a:latin typeface="Arial"/>
                <a:cs typeface="Arial"/>
              </a:rPr>
              <a:t>الإجراء التصحيحي </a:t>
            </a:r>
            <a:r>
              <a:rPr lang="ar-001" sz="1200" b="0">
                <a:latin typeface="Arial"/>
                <a:cs typeface="Arial"/>
              </a:rPr>
              <a:t>الذي كان من الممكن أن يعالج هذه المشكلة؟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A42C265-C185-408C-D199-4EF01162BDF2}"/>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976207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كيف تتناسب غاية 7-1-7 مع العمل المستمر في مجال الأمن الصحي؟</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997788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ar-001" sz="1200" b="0" i="0" noProof="0">
                <a:solidFill>
                  <a:schemeClr val="tx1"/>
                </a:solidFill>
                <a:latin typeface="Arial"/>
                <a:cs typeface="Arial"/>
                <a:sym typeface="Source Sans Pro"/>
              </a:rPr>
              <a:t>هناك ثلاث طرق رئيسية تحسّن بها غاية 7-1-7 </a:t>
            </a:r>
            <a:r>
              <a:rPr lang="ar-001">
                <a:latin typeface="Arial"/>
                <a:cs typeface="Arial"/>
                <a:sym typeface="Source Sans Pro"/>
              </a:rPr>
              <a:t>مجال </a:t>
            </a:r>
            <a:r>
              <a:rPr lang="ar-001" sz="1200" b="0" i="0" noProof="0">
                <a:solidFill>
                  <a:schemeClr val="tx1"/>
                </a:solidFill>
                <a:latin typeface="Arial"/>
                <a:cs typeface="Arial"/>
                <a:sym typeface="Source Sans Pro"/>
              </a:rPr>
              <a:t>الأمن الصحي.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ar-001" sz="1200" b="0" i="0" noProof="0">
                <a:solidFill>
                  <a:schemeClr val="tx1"/>
                </a:solidFill>
                <a:latin typeface="Arial"/>
                <a:cs typeface="Arial"/>
                <a:sym typeface="Source Sans Pro"/>
              </a:rPr>
              <a:t>أولها هو التحسين المستمر للأداء، وهو جوهر غاية 7-1-7.  مع </a:t>
            </a:r>
            <a:r>
              <a:rPr lang="ar-001">
                <a:latin typeface="Arial"/>
                <a:cs typeface="Arial"/>
                <a:sym typeface="Source Sans Pro"/>
              </a:rPr>
              <a:t>الغاية</a:t>
            </a:r>
            <a:r>
              <a:rPr lang="ar-001" sz="1200" b="0" i="0" noProof="0">
                <a:solidFill>
                  <a:schemeClr val="tx1"/>
                </a:solidFill>
                <a:latin typeface="Arial"/>
                <a:cs typeface="Arial"/>
                <a:sym typeface="Source Sans Pro"/>
              </a:rPr>
              <a:t>، يتم اتباع عملية واضحة لتقييم التوقيت، وتحديد العوائق، وتحديد الإجراءات التي تدفع إلى التحسين المستمر مع كل حالة تفشٍّ.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ar-001" sz="1200" b="0" i="0" noProof="0">
                <a:solidFill>
                  <a:schemeClr val="tx1"/>
                </a:solidFill>
                <a:latin typeface="Arial"/>
                <a:cs typeface="Arial"/>
                <a:sym typeface="Source Sans Pro"/>
              </a:rPr>
              <a:t>بعد ذلك، يوفر تحليل بيانات 7-1-7 نتائج واضحة </a:t>
            </a:r>
            <a:r>
              <a:rPr lang="ar-001">
                <a:latin typeface="Arial"/>
                <a:cs typeface="Arial"/>
                <a:sym typeface="Source Sans Pro"/>
              </a:rPr>
              <a:t>وبسيطة </a:t>
            </a:r>
            <a:r>
              <a:rPr lang="ar-001" sz="1200" b="0" i="0" noProof="0">
                <a:solidFill>
                  <a:schemeClr val="tx1"/>
                </a:solidFill>
                <a:latin typeface="Arial"/>
                <a:cs typeface="Arial"/>
                <a:sym typeface="Source Sans Pro"/>
              </a:rPr>
              <a:t>لتوجيه عملية تحديد الأولويات، ويمكن استخدامه للدعوة إلى توفير الموارد والتدخلات على مستوى السياسات.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ar-001" sz="1200" b="0" i="0" noProof="0">
                <a:solidFill>
                  <a:schemeClr val="tx1"/>
                </a:solidFill>
                <a:latin typeface="Arial"/>
                <a:cs typeface="Arial"/>
                <a:sym typeface="Source Sans Pro"/>
              </a:rPr>
              <a:t>وأخيرًا، يمكن استخدام غاية 7-1-7 للمساءلة. يبسّط تقييم الأداء مقابل مقاييس بسيطة عملية المراقبة ويحسن الشفافية في إعداد التقارير، ما يسهل إثبات تأثير التدخلات.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0" indent="0">
              <a:lnSpc>
                <a:spcPct val="140000"/>
              </a:lnSpc>
              <a:buNone/>
            </a:pPr>
            <a:r>
              <a:rPr lang="ar-001" sz="1200" b="0" i="0" noProof="0">
                <a:solidFill>
                  <a:schemeClr val="tx1"/>
                </a:solidFill>
                <a:latin typeface="Arial"/>
                <a:cs typeface="Arial"/>
                <a:sym typeface="Source Sans Pro"/>
              </a:rPr>
              <a:t>تساهم هذه العوامل مجتمعة في تحسين الأمن الصحي.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EE3A-DB32-67A0-DA83-0F9B71763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1D82E-29E9-5AFF-0543-14DC15A5E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CC735-AEE4-593A-8ABD-09990EA4C70A}"/>
              </a:ext>
            </a:extLst>
          </p:cNvPr>
          <p:cNvSpPr>
            <a:spLocks noGrp="1"/>
          </p:cNvSpPr>
          <p:nvPr>
            <p:ph type="body" idx="1"/>
          </p:nvPr>
        </p:nvSpPr>
        <p:spPr/>
        <p:txBody>
          <a:bodyPr/>
          <a:lstStyle/>
          <a:p>
            <a:r>
              <a:rPr lang="ar-001"/>
              <a:t>يُعد استعراض أداء عمليات مكافحة حالات تفشي الأمراض معيارًا راسخًا منذ زمن طويل. وتهدف استعراضات الإجراءات اللاحقة، وهي أحد عناصر إطار الرصد والتقييم للوائح الصحية الدولية، واستعراضات الإجراءات المرحلية (</a:t>
            </a:r>
            <a:r>
              <a:rPr lang="en-US"/>
              <a:t>IARs</a:t>
            </a:r>
            <a:r>
              <a:rPr lang="ar-001"/>
              <a:t>) التي تم إنشاؤها مؤخرًا، إلى تحديد ما نجح وما لم ينجح أثناء تفشي المرض، والإجراءات التي يمكن اتخاذها للتحسين في الحدث التالي. ومع ذلك، فإن هذه الاستعراضات، التي تستغرق عادةً بضعة أيام، تُجرى عادةً في حالات تفشي الأمراض الكبيرة أو حالات تفشي الأمراض التي تثير قلقًا خاصًا، أو في حالة استعراضات الإجراءات المرحلية، في حالات تفشي الأمراض المطولة مثل كوفيد.</a:t>
            </a:r>
          </a:p>
          <a:p>
            <a:endParaRPr lang="en-US"/>
          </a:p>
          <a:p>
            <a:r>
              <a:rPr lang="ar-001"/>
              <a:t> يمكن أن تساهم نتائج غاية 7-1-7 في المناقشات المُجراة خلال استعراضات الإجراءات المرحلية واستعراضات الإجراءات اللاحقة، ويتضمن تحالف 7-1-7 إرشادات بشأن كيفية دمج نتائج 7-1-7 في هذه المناقشات.  </a:t>
            </a:r>
          </a:p>
          <a:p>
            <a:endParaRPr lang="en-US"/>
          </a:p>
          <a:p>
            <a:endParaRPr lang="en-US"/>
          </a:p>
          <a:p>
            <a:r>
              <a:rPr lang="ar-001"/>
              <a:t>لكننا نعلم أن البلدان حول العالم تشهد تفشي أمراض مختلفة كل يوم، وغالبًا ما تكون هذه من الأمراض التي كانت لدينا الوسائل لرصدها والسيطرة عليها لعقود عديدة. وهنا نعود إلى ذلك السؤال...</a:t>
            </a:r>
          </a:p>
          <a:p>
            <a:endParaRPr lang="en-US"/>
          </a:p>
          <a:p>
            <a:r>
              <a:rPr lang="ar-001"/>
              <a:t>[انقر]</a:t>
            </a:r>
          </a:p>
          <a:p>
            <a:endParaRPr lang="en-US"/>
          </a:p>
          <a:p>
            <a:r>
              <a:rPr lang="ar-001"/>
              <a:t> – "ماذا لو استطعنا جعل تحسين الأداء عادة من خلال استخدام كل حدث كفرصة للتعلم والتحسين". ماذا لو استطعنا إيجاد الثغرات ونقاط الضعف في أنظمة الرصد والإبلاغ والاستجابة لدينا ليس فقط من خلال استعراض حالات التفشي الكبيرة أو المطولة، ولكن من خلال البحث المنهجي في ما يحدث بشكل خاطئ (وما يحدث بشكل صحيح) عبر مجموعة واسعة من حالات التفشي التي تؤثر في المجتمعات والأفراد بانتظام، سواء كان ذلك بسبب الكوليرا أو حمى الضنك أو الحمى النزفية أو إنفلونزا الطيور </a:t>
            </a:r>
            <a:r>
              <a:rPr lang="en-US"/>
              <a:t>H5N1</a:t>
            </a:r>
            <a:r>
              <a:rPr lang="ar-001"/>
              <a:t> أو العدوى المكتسبة في المستشفيات أو السالمونيلا... والقائمة، بالطبع، تطول.</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F55A2EC-8394-F1FC-3585-BA29C2D78CF8}"/>
              </a:ext>
            </a:extLst>
          </p:cNvPr>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19125077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BAF9-1B17-CD74-9E8C-B49248215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3C51D-BFA5-AAFB-4A7D-12A9F3941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24795-13CF-E9A4-9D35-3FD623716AA8}"/>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وهنا يأتي دور استعراضات الإجراءات المبكرة. </a:t>
            </a:r>
            <a:r>
              <a:rPr lang="ar-001">
                <a:latin typeface="Arial"/>
                <a:cs typeface="Arial"/>
              </a:rPr>
              <a:t>وتهدف استعراضات الإجراءات المبكرة (</a:t>
            </a:r>
            <a:r>
              <a:rPr lang="en-US">
                <a:latin typeface="Arial"/>
                <a:cs typeface="Arial"/>
              </a:rPr>
              <a:t>EARs</a:t>
            </a:r>
            <a:r>
              <a:rPr lang="ar-001">
                <a:latin typeface="Arial"/>
                <a:cs typeface="Arial"/>
              </a:rPr>
              <a:t>)، التي تستفيد من غاية 7-1-7، إلى توسيع نطاق هذا الأساس القائم بالفعل لاستعراض الأداء في حالات تفشي الأمراض. نشرت </a:t>
            </a:r>
            <a:r>
              <a:rPr lang="ar-001"/>
              <a:t>منظمة الصحة العالمية إرشاداتها لاستعراضات الإجراءات المبكرة، والتي تتمحور حول نهج 7-1-7، في سبتمبر 2023.  ومنذ ذلك الحين، قام عدد متزايد من البلدان بإجراء استعراضات الإجراءات المبكرة لحالات تفشي الأمراض.  </a:t>
            </a:r>
          </a:p>
          <a:p>
            <a:endParaRPr lang="en-US"/>
          </a:p>
          <a:p>
            <a:r>
              <a:rPr lang="ar-001">
                <a:latin typeface="Arial"/>
                <a:cs typeface="Arial"/>
              </a:rPr>
              <a:t>هناك شيئان يميزان استعراضات الإجراءات المبكرة عن استعراضات الإجراءات المرحلية واستعراضات الإجراءات اللاحقة. أولاً، من المفترض استخدام استعراضات الإجراءات المبكرة في كل حالة تفشٍ. ومن خلال الاستفادة من غاية 7-1-7، فإنه من المستهدف أن يتم دمج عملية إجراء استعراضات الإجراءات المبكرة في النظم القائمة بحيث لا يكون إجراؤها لكل حالة تفشٍ أمرًا شاقًا، بل جزءًا لا يتجزأ من العمل اليومي لنظام الصحة العامة.</a:t>
            </a:r>
          </a:p>
          <a:p>
            <a:endParaRPr lang="en-US"/>
          </a:p>
          <a:p>
            <a:r>
              <a:rPr lang="ar-001">
                <a:latin typeface="Arial"/>
                <a:cs typeface="Arial"/>
              </a:rPr>
              <a:t>ثانيًا، تركز استعراضات الإجراءات المبكرة على سرعة رصد حالات تفشي الأمراض والإبلاغ عنها والاستجابة المبكرة لها من خلال مقاييس توقيت 7-1-7. من المستهدف أن يتم إجراء استعراضات الإجراءات المبكرة في الوقت الفعلي خلال المرحلة المبكرة من حالات تفشي المرض بدلاً من إجرائها بعد أن تصبح حالة تفشي المرض مطولة أو بعد أن تنتهي.</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E8D2869-9D69-F8BB-FDA5-16F6948433BA}"/>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1016328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إذًا، فإن استعراضات الإجراءات المبكرة التي تقوم بها منظمة الصحة العالمية:</a:t>
            </a:r>
          </a:p>
          <a:p>
            <a:endParaRPr lang="en-US"/>
          </a:p>
          <a:p>
            <a:r>
              <a:rPr lang="ar-001">
                <a:latin typeface="Arial"/>
                <a:cs typeface="Arial"/>
              </a:rPr>
              <a:t>- هي نوع رئيسي من "استعراض الإجراء" تُجريه منظمة الصحة العالمية بشأن تفشي الأمراض</a:t>
            </a:r>
          </a:p>
          <a:p>
            <a:endParaRPr lang="en-US">
              <a:latin typeface="Arial"/>
              <a:cs typeface="Arial"/>
            </a:endParaRPr>
          </a:p>
          <a:p>
            <a:r>
              <a:rPr lang="ar-001">
                <a:latin typeface="Arial"/>
                <a:cs typeface="Arial"/>
              </a:rPr>
              <a:t>- تدمج غاية 7-1-7 ومنهجيتها وأدواتها</a:t>
            </a:r>
          </a:p>
          <a:p>
            <a:endParaRPr lang="en-US">
              <a:latin typeface="Arial"/>
              <a:cs typeface="Arial"/>
            </a:endParaRPr>
          </a:p>
          <a:p>
            <a:r>
              <a:rPr lang="ar-001">
                <a:latin typeface="Arial"/>
                <a:cs typeface="Arial"/>
              </a:rPr>
              <a:t>- يمكن إجراؤها لجميع أحداث تفشي المرض، ومن الأفضل أن يتم ذلك في الوقت الفعلي خلال المرحلة المبكرة من تفشي المرض.</a:t>
            </a:r>
          </a:p>
          <a:p>
            <a:endParaRPr lang="en-US">
              <a:latin typeface="Arial"/>
              <a:cs typeface="Arial"/>
            </a:endParaRPr>
          </a:p>
          <a:p>
            <a:r>
              <a:rPr lang="ar-001">
                <a:latin typeface="Arial"/>
                <a:cs typeface="Arial"/>
              </a:rPr>
              <a:t>ستتعلمون في هذا التدريب أهمية استخدام غاية 7-1-7 في الوقت الفعلي كجزء من استعراضات الإجراءات المبكرة.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113083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يمكن إدراج نتائج غاية 7-1-7 أيضًا في التقييمات والخطط الأخرى.  على سبيل المثال، يمكن أن تكون نتائج غاية 7-1-7، وخاصة فيما يتعلق بالتوقيت والعوائق والإجراءات، مفيدة أثناء التقييمات الخارجية المشتركة (</a:t>
            </a:r>
            <a:r>
              <a:rPr lang="en-US"/>
              <a:t>JEE</a:t>
            </a:r>
            <a:r>
              <a:rPr lang="ar-001"/>
              <a:t>) وتقرير التقييم الذاتي السنوي للدول الأعضاء (</a:t>
            </a:r>
            <a:r>
              <a:rPr lang="en-US"/>
              <a:t>SPAR</a:t>
            </a:r>
            <a:r>
              <a:rPr lang="ar-001"/>
              <a:t>) واستعراضات الإجراءات المرحلية (</a:t>
            </a:r>
            <a:r>
              <a:rPr lang="en-US"/>
              <a:t>IARs</a:t>
            </a:r>
            <a:r>
              <a:rPr lang="ar-001"/>
              <a:t>) واستعراضات الإجراءات اللاحقة (</a:t>
            </a:r>
            <a:r>
              <a:rPr lang="en-US"/>
              <a:t>AARs</a:t>
            </a:r>
            <a:r>
              <a:rPr lang="ar-001"/>
              <a:t>) وغيرها من التقييمات والأدوات.</a:t>
            </a:r>
          </a:p>
          <a:p>
            <a:endParaRPr lang="en-US"/>
          </a:p>
          <a:p>
            <a:r>
              <a:rPr lang="ar-001"/>
              <a:t>يمكن أن تساعد نتائج 7-1-7 أيضًا بشأن تحديد الأولويات في الخطط السنوية مثل خطط العمل الوطنية للأمن الصحي ولمقترحات التمويل والمناصرة.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781501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ar-001" i="1">
                <a:latin typeface="Arial"/>
                <a:cs typeface="Arial"/>
              </a:rPr>
              <a:t>[ملاحظة للمنسق: يُرجى تضمين أي ملاحظات بشأن التدابير التنظيمية. وإذا لم تكن هناك حاجة إلى هذه الشريحة، فاحذفها]</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algn="r"/>
            <a:r>
              <a:rPr lang="ar-001" b="0" i="0">
                <a:solidFill>
                  <a:srgbClr val="29373D"/>
                </a:solidFill>
                <a:effectLst/>
                <a:latin typeface="InterVariable"/>
              </a:rPr>
              <a:t>لقد أصبح هناك اعتراف متزايد بأن التوقيت يمثل عاملاً مهمًا في تحسين أداء الأنظمة للرصد المبكر لحالات الطوارئ الصحية العامة والاستجابة لها.  على مدى السنوات القليلة الماضية، تم إدراج غاية 7-1-7 في عديد من الوثائق الإرشادية وأطر الأمن الصحي العالمي الرئيسية.</a:t>
            </a:r>
          </a:p>
          <a:p>
            <a:pPr algn="l"/>
            <a:endParaRPr lang="en-US" b="0" i="0">
              <a:solidFill>
                <a:srgbClr val="29373D"/>
              </a:solidFill>
              <a:effectLst/>
              <a:latin typeface="InterVariable"/>
            </a:endParaRPr>
          </a:p>
          <a:p>
            <a:pPr marL="171450" indent="-171450">
              <a:buFont typeface="Calibri"/>
              <a:buChar char="-"/>
            </a:pPr>
            <a:r>
              <a:rPr lang="ar-001" b="0" i="0">
                <a:solidFill>
                  <a:srgbClr val="29373D"/>
                </a:solidFill>
                <a:effectLst/>
                <a:latin typeface="InterVariable"/>
              </a:rPr>
              <a:t>تم دمج غاية 7-1-7 في </a:t>
            </a:r>
            <a:r>
              <a:rPr lang="ar-001" b="0" i="0">
                <a:solidFill>
                  <a:srgbClr val="25252C"/>
                </a:solidFill>
                <a:effectLst/>
                <a:latin typeface="InterVariable"/>
                <a:hlinkClick r:id="rId3"/>
              </a:rPr>
              <a:t>برنامج العمل العام الرابع عشر</a:t>
            </a:r>
            <a:r>
              <a:rPr lang="ar-001" b="0" i="0">
                <a:solidFill>
                  <a:srgbClr val="29373D"/>
                </a:solidFill>
                <a:effectLst/>
                <a:latin typeface="InterVariable"/>
              </a:rPr>
              <a:t> لمنظمة الصحة العالمية (</a:t>
            </a:r>
            <a:r>
              <a:rPr lang="en-US" b="0" i="0">
                <a:solidFill>
                  <a:srgbClr val="29373D"/>
                </a:solidFill>
                <a:effectLst/>
                <a:latin typeface="InterVariable"/>
              </a:rPr>
              <a:t>WHO</a:t>
            </a:r>
            <a:r>
              <a:rPr lang="ar-001" b="0" i="0">
                <a:solidFill>
                  <a:srgbClr val="29373D"/>
                </a:solidFill>
                <a:effectLst/>
                <a:latin typeface="InterVariable"/>
              </a:rPr>
              <a:t>) للفترة بين 2025 و2028 كمؤشر نتيجة مشترك. وتتماشى غاية 7-1-7 أيضًا مع </a:t>
            </a:r>
            <a:r>
              <a:rPr lang="ar-001" b="0" i="0">
                <a:solidFill>
                  <a:srgbClr val="25252C"/>
                </a:solidFill>
                <a:effectLst/>
                <a:latin typeface="InterVariable"/>
                <a:hlinkClick r:id="rId4"/>
              </a:rPr>
              <a:t>هدف المليار الثلاثي لحماية حالات الطوارئ الصحية</a:t>
            </a:r>
            <a:r>
              <a:rPr lang="ar-001" b="0" i="0">
                <a:solidFill>
                  <a:srgbClr val="29373D"/>
                </a:solidFill>
                <a:effectLst/>
                <a:latin typeface="InterVariable"/>
              </a:rPr>
              <a:t>، الذي أنشأ مقياسًا عالميًا جديدًا لرصد التهديدات الصحية العامة في الوقت المناسب والإبلاغ عنها والاستجابة لها.</a:t>
            </a:r>
          </a:p>
          <a:p>
            <a:endParaRPr lang="en-US">
              <a:solidFill>
                <a:srgbClr val="29373D"/>
              </a:solidFill>
              <a:latin typeface="InterVariable"/>
            </a:endParaRPr>
          </a:p>
          <a:p>
            <a:pPr marL="171450" indent="-171450">
              <a:buFont typeface="Calibri"/>
              <a:buChar char="-"/>
            </a:pPr>
            <a:r>
              <a:rPr lang="ar-001" b="0" i="0">
                <a:solidFill>
                  <a:srgbClr val="25252C"/>
                </a:solidFill>
                <a:effectLst/>
                <a:latin typeface="InterVariable"/>
                <a:hlinkClick r:id="rId5">
                  <a:extLst>
                    <a:ext uri="{A12FA001-AC4F-418D-AE19-62706E023703}">
                      <ahyp:hlinkClr xmlns:ahyp="http://schemas.microsoft.com/office/drawing/2018/hyperlinkcolor" val="tx"/>
                    </a:ext>
                  </a:extLst>
                </a:hlinkClick>
              </a:rPr>
              <a:t>إن صندوق مكافحة الجائحة</a:t>
            </a:r>
            <a:r>
              <a:rPr lang="ar-001" b="0" i="0">
                <a:solidFill>
                  <a:srgbClr val="29373D"/>
                </a:solidFill>
                <a:effectLst/>
                <a:latin typeface="InterVariable"/>
              </a:rPr>
              <a:t>، الذي يقدم تمويل المنح للمشروعات التي تسعى إلى تعزيز وظائف الوقاية من الأوبئة والتأهب لها والاستجابة لها،</a:t>
            </a:r>
            <a:r>
              <a:rPr lang="ar-001">
                <a:solidFill>
                  <a:srgbClr val="29373D"/>
                </a:solidFill>
                <a:latin typeface="InterVariable"/>
              </a:rPr>
              <a:t> أدرج أيضًا</a:t>
            </a:r>
            <a:r>
              <a:rPr lang="ar-001" b="0" i="0">
                <a:solidFill>
                  <a:srgbClr val="29373D"/>
                </a:solidFill>
                <a:effectLst/>
                <a:latin typeface="InterVariable"/>
              </a:rPr>
              <a:t> غاية 7-1-7 في </a:t>
            </a:r>
            <a:r>
              <a:rPr lang="ar-001" b="0" i="0">
                <a:solidFill>
                  <a:srgbClr val="25252C"/>
                </a:solidFill>
                <a:effectLst/>
                <a:latin typeface="InterVariable"/>
                <a:hlinkClick r:id="rId6"/>
              </a:rPr>
              <a:t>إطار نتائجه</a:t>
            </a:r>
            <a:r>
              <a:rPr lang="ar-001" b="0" i="0">
                <a:solidFill>
                  <a:srgbClr val="29373D"/>
                </a:solidFill>
                <a:effectLst/>
                <a:latin typeface="InterVariable"/>
              </a:rPr>
              <a:t>.</a:t>
            </a:r>
          </a:p>
          <a:p>
            <a:pPr algn="l"/>
            <a:endParaRPr lang="en-US" b="0" i="0">
              <a:solidFill>
                <a:srgbClr val="29373D"/>
              </a:solidFill>
              <a:effectLst/>
              <a:latin typeface="InterVariable"/>
            </a:endParaRPr>
          </a:p>
          <a:p>
            <a:pPr algn="r"/>
            <a:r>
              <a:rPr lang="ar-001" b="0" i="0">
                <a:solidFill>
                  <a:srgbClr val="29373D"/>
                </a:solidFill>
                <a:effectLst/>
                <a:latin typeface="InterVariable"/>
              </a:rPr>
              <a:t>تُقدم غاية 7-1-7 نهجًا تكميليًا وتقترح طريقة مبسطة لتقييم مدى جودة أنظمة الأمن الصحي في رصد تفشي الأمراض والاستجابة لها في ظروف العالم الحقيقي وفي الوقت الفعلي. فهي تساعد البلدان على جمع بيانات موثوقة لاتخاذ قرارات فورية من أجل تحسين التنسيق والأداء العام وتحديد أولويات استخدامها للموارد الحالية واحتياجات التمويل المستقبلية.</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69041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دعونا نناقش بإيجاز اعتماد غاية 7-1-7 واستخدامها.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F9D2E-BA27-95C6-BA58-6C048F771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F08F-0BEF-B6D4-01AC-EA4BFC01D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0EA9F-1EF7-3C4C-C5EC-20B4F4A9A1A9}"/>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يجب ألا تتجاوز مدة المناقشة 3 دقائق]</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لنتوقف لبرهة مرة أخرى لإجراء مناقشة قصيرة.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ar-001" sz="1200">
                <a:latin typeface="Arial"/>
                <a:cs typeface="Arial"/>
              </a:rPr>
              <a:t>فكروا فيما تعرفونه حتى الآن عن </a:t>
            </a:r>
            <a:r>
              <a:rPr lang="ar-001">
                <a:latin typeface="Arial"/>
                <a:cs typeface="Arial"/>
              </a:rPr>
              <a:t>غاية 7-1-7</a:t>
            </a:r>
            <a:r>
              <a:rPr lang="ar-001" sz="1200">
                <a:latin typeface="Arial"/>
                <a:cs typeface="Arial"/>
              </a:rPr>
              <a:t>.</a:t>
            </a:r>
          </a:p>
          <a:p>
            <a:endParaRPr lang="en-US" sz="1400">
              <a:latin typeface="Arial"/>
              <a:cs typeface="Arial"/>
            </a:endParaRPr>
          </a:p>
          <a:p>
            <a:r>
              <a:rPr lang="ar-001" sz="1200" b="0">
                <a:latin typeface="Arial"/>
                <a:cs typeface="Arial"/>
              </a:rPr>
              <a:t>ما الخطوات التي تعتقدون أنها ضرورية لتنفيذ غاية 7-1-7 بشكل فعال في نطاق ولايتكم القضائية/بلدكم؟</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DFA3FBE-4A9B-BE31-70C3-4A7681F05ABA}"/>
              </a:ext>
            </a:extLst>
          </p:cNvPr>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2569952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يوضح هذا الرسم البياني دورة حياة غاية 7-1-7 - الخطوات المطلوبة للتنفيذ الفعال لغاية 7-1-7.  </a:t>
            </a:r>
          </a:p>
          <a:p>
            <a:endParaRPr lang="en-US"/>
          </a:p>
          <a:p>
            <a:r>
              <a:rPr lang="ar-001">
                <a:latin typeface="Arial"/>
                <a:cs typeface="Arial"/>
              </a:rPr>
              <a:t>لكي يتم استخدام غاية 7-1-7 بشكل فعال ومستدام، من المهم أن تتبنى البلدان/ الولايات القضائية غاية 7-1-7 في النظم القائمة وأن تحصل على تأييد أصحاب المصلحة.  </a:t>
            </a:r>
          </a:p>
          <a:p>
            <a:endParaRPr lang="en-US"/>
          </a:p>
          <a:p>
            <a:r>
              <a:rPr lang="ar-001">
                <a:latin typeface="Arial"/>
                <a:cs typeface="Arial"/>
              </a:rPr>
              <a:t>إن غاية 7-1-7 هي عملية تحسين أداء مستمرة، بدءًا من تقييم التوقيت لحالات تفشي المرض وصولاً إلى تحليل نتائج 7-1-7 عبر حالات التفشي من أجل التخطيط والتمويل على المدى الطويل لدعم تحسينات الأنظمة.  </a:t>
            </a:r>
          </a:p>
          <a:p>
            <a:endParaRPr lang="en-US"/>
          </a:p>
          <a:p>
            <a:r>
              <a:rPr lang="ar-001">
                <a:latin typeface="Arial"/>
                <a:cs typeface="Arial"/>
              </a:rPr>
              <a:t>وأخيرًا، يمكن استخدام نتائج 7-1-7 للمناصرة على نطاق أوسع من أجل تحسين التوقيت والأداء في مجال الأمن الصحي.  </a:t>
            </a:r>
          </a:p>
          <a:p>
            <a:endParaRPr lang="en-US"/>
          </a:p>
          <a:p>
            <a:r>
              <a:rPr lang="ar-001">
                <a:latin typeface="Arial"/>
                <a:cs typeface="Arial"/>
              </a:rPr>
              <a:t>يتم تقديم وصف تفصيلي لكل خطوة من خطوات دورة حياة غاية 7-1-7 في وحدة "كيف تُحدث غاية 7-1-7 التغيير" المذكورة لاحقًا في مجموعة الشرائح هذه.  </a:t>
            </a:r>
          </a:p>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منذ أن تمت تجريبها مبدئيًا في عدد قليل من البلدان منذ عام 2021، يتم الآن استخدام غاية 7-1-7 في أكثر من 20 بلدًا في جميع أنحاء إفريقيا والأمريكتين وجنوب شرق آسيا والمحيط الهادئ.  </a:t>
            </a:r>
          </a:p>
          <a:p>
            <a:endParaRPr lang="en-US"/>
          </a:p>
          <a:p>
            <a:r>
              <a:rPr lang="ar-001"/>
              <a:t>وهناك اهتمام متزايد باستخدام غاية 7-1-7 لتحسين الأداء.  </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67779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مع ازدياد عدد البلدان التي تستخدم غاية 7-1-7، ظهرت العديد من الدروس المشتركة.</a:t>
            </a:r>
          </a:p>
          <a:p>
            <a:endParaRPr lang="en-US"/>
          </a:p>
          <a:p>
            <a:r>
              <a:rPr lang="ar-001"/>
              <a:t> وتتضمن بعض الدروس الرئيسية ما يلي: [اقرأ القائمة].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70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ar-001">
                <a:latin typeface="Arial"/>
                <a:cs typeface="Arial"/>
              </a:rPr>
              <a:t>والآن سنستعرض مثالاً واقعيًا لتطبيق غاية 7-1-7. سنناقش كيف تم تطبيق غاية 7-1-7 على تفشي فيروس الإيبولا في أوغندا عام 2022.</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هنا، سنطلعكم على نموذج شريحة تلخيصية لغاية 7-1-7، والتي توضح التوقيت، وأداء غاية 7-1-7، والعوائق/العوامل الممكّنة، والإجراءات اللازمة في حالة تفشي المرض.  </a:t>
            </a:r>
          </a:p>
          <a:p>
            <a:endParaRPr lang="en-US"/>
          </a:p>
          <a:p>
            <a:r>
              <a:rPr lang="ar-001">
                <a:latin typeface="Arial"/>
                <a:cs typeface="Arial"/>
              </a:rPr>
              <a:t>عندما واجهت أوغندا تفشي </a:t>
            </a:r>
            <a:r>
              <a:rPr lang="ar-001" b="1">
                <a:latin typeface="Arial"/>
                <a:cs typeface="Arial"/>
              </a:rPr>
              <a:t>مرض فيروس السودان </a:t>
            </a:r>
            <a:r>
              <a:rPr lang="ar-001">
                <a:latin typeface="Arial"/>
                <a:cs typeface="Arial"/>
              </a:rPr>
              <a:t>- وهو نوع من تفشي الإيبولا - في عام 2022، طبقت أولاً غاية 7-1-7 على تفشي المرض خلال استعراض الإجراء المبكر في غضون أيام قليلة من بدء الاستجابة.  وقد وجدوا في البداية أن الأمر استغرق 15 يومًا بين ظهور التفشي ورصده، وأقل من يوم واحد للإبلاغ، وأن مقياس الاستجابة لغاية 7-1-7 كان لا يزال "سيُحدَّد لاحقًا" أو لم يتم تحديده بعد لأنهم كانوا قد بدأوا الاستجابة منذ أيام قليلة فقط.  </a:t>
            </a:r>
          </a:p>
          <a:p>
            <a:endParaRPr lang="en-US"/>
          </a:p>
          <a:p>
            <a:r>
              <a:rPr lang="ar-001">
                <a:latin typeface="Arial"/>
                <a:cs typeface="Arial"/>
              </a:rPr>
              <a:t>ومع ذلك، خلال التحقيق في تفشي المرض، أدركوا أنهم أغفلوا بعض الحالات الأولية، بما في ذلك الحالة المرجعية.  عندما أعادوا تطبيق غاية 7-1-7 بعد حوالي 12 يومًا من بدء الاستجابة، وجدوا ما هو موضح في هذه الشريحة: 46 يومًا للرصد، وأقل من يوم واحد للإبلاغ، و9 أيام لإكمال إجراءات الاستجابة المبكرة لغاية 7-1-7.  </a:t>
            </a:r>
          </a:p>
          <a:p>
            <a:endParaRPr lang="en-US"/>
          </a:p>
          <a:p>
            <a:pPr algn="r" rtl="1" fontAlgn="base"/>
            <a:r>
              <a:rPr lang="ar-001" b="0" i="0">
                <a:solidFill>
                  <a:srgbClr val="444444"/>
                </a:solidFill>
                <a:effectLst/>
                <a:latin typeface="Arial"/>
                <a:cs typeface="Arial"/>
              </a:rPr>
              <a:t>وقد ساعدهم استخدام غاية 7-1-7 في تحديد </a:t>
            </a:r>
            <a:r>
              <a:rPr lang="ar-001">
                <a:latin typeface="Arial"/>
                <a:cs typeface="Arial"/>
              </a:rPr>
              <a:t>عائق مهم يتعلق بنقص المعرفة بتعريفات الحالات المشتبه بها في نظام المراقبة والاستجابة المتكاملة للأمراض في المرافق الصحية الخاصة.  وقد واجهوا عوائق أخرى تتعلق بالإرهاق الناتج عن المراقبة المجتمعية بسبب كوفيد، وعدم وجود أدوار واضحة للإبلاغ في بعض الأوضاع المتعلقة بالحالات المشتبه بها.  أما فيما يتعلق بالاستجابة، فقد وجدوا أنهم لا يملكون وحدات عزل تعمل بكامل طاقتها، وأن هناك تأخيرات في الحصول على الأموال اللازمة لفرق الاستجابة السريعة للقيام بتتبع المخالطين.</a:t>
            </a:r>
          </a:p>
          <a:p>
            <a:endParaRPr lang="en-US"/>
          </a:p>
          <a:p>
            <a:r>
              <a:rPr lang="ar-001">
                <a:latin typeface="Arial"/>
                <a:cs typeface="Arial"/>
              </a:rPr>
              <a:t>كذلك وجدوا عوامل ممكّنة، أو ما كان يعمل بشكل جيد، في أنظمتهم.  على الرغم من أن عملية الرصد استغرقت 46 يومًا، إلا أنهم نظروا في العوامل الممكّنة التي جعلت الأمر لا يستغرق وقتًا أطول، ووجدوا العديد من نقاط القوة عبر جميع المراحل الثلاث لدور المستشفى الإقليمي في تسريع عملية الرصد والإبلاغ والاستجابة.  </a:t>
            </a:r>
          </a:p>
          <a:p>
            <a:endParaRPr lang="en-US"/>
          </a:p>
          <a:p>
            <a:r>
              <a:rPr lang="ar-001">
                <a:latin typeface="Arial"/>
                <a:cs typeface="Arial"/>
              </a:rPr>
              <a:t>من بين الأمور التي قاموا بها بالفعل في أثناء تفشي المرض هو إشراك المرافق الخاصة بمجرد إدراكهم للفجوة في فهم تعريف الحالات في المرافق الخاصة. وهذه هي قوة استعراضات الإجراءات المبكرة - فهي تسهل إعادة ضبط الاستجابة للتفشي الحالي بدلاً من مجرد استخلاص دروس مستفادة للمساعدة بشأن حالات التفشي المستقبلية.  </a:t>
            </a:r>
          </a:p>
          <a:p>
            <a:endParaRPr lang="en-US"/>
          </a:p>
          <a:p>
            <a:r>
              <a:rPr lang="ar-001">
                <a:latin typeface="Arial"/>
                <a:cs typeface="Arial"/>
              </a:rPr>
              <a:t>لذلك، توصل مسؤولو الصحة العامة في أوغندا إلى إجراءات فورية وأخرى طويلة الأمد لمعالجة العوائق الرئيسية التي وجدوها على مستوى النظام.  على سبيل المثال، إجراء طويل الأمد لا يركز فقط على مرفق خاص واحد أو عدد قليل من المرافق التي ربما كانت مرتبطة بهذا التفشي المحدد، ولكن أيضًا على كيفية زيادة التدريبات على نظام المراقبة والاستجابة المتكاملة للأمراض للمرافق الخاصة على الصعيد الوطني.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سنأخذ استراحة لمدة 15 دقيقة الآن.</a:t>
            </a:r>
          </a:p>
          <a:p>
            <a:endParaRPr lang="en-US">
              <a:latin typeface="Arial"/>
              <a:cs typeface="Arial"/>
            </a:endParaRPr>
          </a:p>
          <a:p>
            <a:r>
              <a:rPr lang="ar-001">
                <a:latin typeface="Arial"/>
                <a:cs typeface="Arial"/>
              </a:rPr>
              <a:t> يُرجى إضافة أي أسئلة لديكم بشأن غاية 7-1-7 في لوحة طرح الأفكار والأسئلة. سنجيب عن أسئلتكم في وقت لاحق من اليوم.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خلال هذا التدريب، ستتاح لكم فرص لتطبيق ما تتعلمونه بشكل فوري.</a:t>
            </a:r>
          </a:p>
          <a:p>
            <a:endParaRPr lang="en-US"/>
          </a:p>
          <a:p>
            <a:r>
              <a:rPr lang="ar-001"/>
              <a:t> سنبدأ نشاط العمل الجماعي الأول بعد لحظات. لقد أردنا أن نقدم لكم بعض النصائح والتلميحات بشأن كيفية جعل العمل الجماعي مفيدًا وناجحًا قدر الإمكان.</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39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B612F-373A-BC4D-1F58-5A9DD4F3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09AEE-0089-0273-1323-A3E5068C7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CA5C7-17DE-5274-3884-F3E4B8C9421B}"/>
              </a:ext>
            </a:extLst>
          </p:cNvPr>
          <p:cNvSpPr>
            <a:spLocks noGrp="1"/>
          </p:cNvSpPr>
          <p:nvPr>
            <p:ph type="body" idx="1"/>
          </p:nvPr>
        </p:nvSpPr>
        <p:spPr/>
        <p:txBody>
          <a:bodyPr/>
          <a:lstStyle/>
          <a:p>
            <a:r>
              <a:rPr lang="ar-001" i="1">
                <a:latin typeface="Arial"/>
                <a:cs typeface="Arial"/>
              </a:rPr>
              <a:t>[ملاحظة للمنسق: نوصي بشدة بممارسة الأنشطة التمهيدية في الصباح وبعد الظهيرة. تفيد هذه الأنشطة في تنشيط الذهن، وهي تساعد المشاركين على التعرف على بعضهم بعضًا. توجد هنا مجموعة من الشرائح لنشاط تمهيدي أولي وجدنا أنه طريقة سريعة وممتعة ليتعرف المشاركون على بعضهم البعض قليلاً. لا تتردد في تعديل النص بما يتناسب مع سياقك].</a:t>
            </a: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5742F6B2-58B9-2A2E-1731-6964BBB6ADEC}"/>
              </a:ext>
            </a:extLst>
          </p:cNvPr>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1969504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قبل أن تنتقلوا إلى مجموعاتكم وتبدؤوا مناقشاتكم، أود أن أقترح عليكم أن تقرروا في مجموعاتكم من سيشغل الأدوار التالية:</a:t>
            </a:r>
          </a:p>
          <a:p>
            <a:pPr marL="171450" indent="-171450">
              <a:buFont typeface="Arial"/>
              <a:buChar char="•"/>
            </a:pPr>
            <a:r>
              <a:rPr lang="ar-001">
                <a:latin typeface="Arial"/>
                <a:cs typeface="Arial"/>
              </a:rPr>
              <a:t>قائد المناقشة:تم تعيين هذا الشخص مسبقًا للمشاركة في نشاط المحاكاة النظرية. أما بالنسبة إلى الأنشطة الأخرى، فلا يوجد مُيسِّر معين، لذا يُرجى اختيار شخص من مجموعتكم. سيقود النقاش، ويضمن حصول الجميع على فرصة ومسؤولية لإضافة أفكارهم. وسيقوم كذلك بمراعاة الوقت وتوجيهكم خلال الأنشطة.</a:t>
            </a:r>
          </a:p>
          <a:p>
            <a:pPr marL="171450" indent="-171450">
              <a:buFont typeface="Arial"/>
              <a:buChar char="•"/>
            </a:pPr>
            <a:r>
              <a:rPr lang="ar-001">
                <a:latin typeface="Arial"/>
                <a:cs typeface="Arial"/>
              </a:rPr>
              <a:t>مدوّن الملاحظات:يكون هذا الشخص مسؤولاً عن تدوين الملاحظات أثناء المناقشة. </a:t>
            </a:r>
          </a:p>
          <a:p>
            <a:pPr marL="171450" indent="-171450">
              <a:buFont typeface="Arial"/>
              <a:buChar char="•"/>
            </a:pPr>
            <a:r>
              <a:rPr lang="ar-001">
                <a:latin typeface="Arial"/>
                <a:cs typeface="Arial"/>
              </a:rPr>
              <a:t>المكلف بإبلاغ النتائج:يكون هذا الشخص - شخص آخر غير قائد المناقشة - مسؤولاً عن عرض نتائج الفريق في الجلسة العامة. ليس كل نشاط يتطلب تقديم تقرير.  </a:t>
            </a:r>
          </a:p>
          <a:p>
            <a:pPr marL="171450" indent="-171450">
              <a:buFont typeface="Arial"/>
              <a:buChar char="•"/>
            </a:pPr>
            <a:r>
              <a:rPr lang="ar-001">
                <a:latin typeface="Arial"/>
                <a:cs typeface="Arial"/>
              </a:rPr>
              <a:t>الأعضاء:هؤلاء الأشخاص مسؤولون عن إضافة أفكارهم وآرائهم وتحدياتهم إلى مناقشات الفريق. </a:t>
            </a:r>
          </a:p>
          <a:p>
            <a:endParaRPr lang="en-US">
              <a:cs typeface="Arial"/>
            </a:endParaRPr>
          </a:p>
          <a:p>
            <a:r>
              <a:rPr lang="ar-001">
                <a:latin typeface="Arial"/>
                <a:cs typeface="Arial"/>
              </a:rPr>
              <a:t>نشجعكم على تبادل الأدوار أثناء التدريب حتى تتاح للجميع فرصة المشاركة.ينبغي أن تتغير الأدوار مع كل نشاط.</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237559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r>
              <a:rPr lang="ar-001">
                <a:latin typeface="Arial"/>
                <a:cs typeface="Arial"/>
              </a:rPr>
              <a:t>أهلاً بكم في نشاط المحاكاة النظرية لغاية 7-1-7!  </a:t>
            </a:r>
          </a:p>
          <a:p>
            <a:endParaRPr lang="en-US">
              <a:cs typeface="Arial"/>
            </a:endParaRPr>
          </a:p>
          <a:p>
            <a:pPr>
              <a:defRPr/>
            </a:pPr>
            <a:r>
              <a:rPr lang="ar-001">
                <a:latin typeface="Arial"/>
                <a:cs typeface="Arial"/>
              </a:rPr>
              <a:t>لقد وجدنا في الماضي أن ممارسة نشاط محاكاة نظرية بعد تعلم المفاهيم الأساسية لغاية 7-1-7 كان مفيدًا جدًا للحصول على فهم حقيقي بشأن -</a:t>
            </a:r>
          </a:p>
          <a:p>
            <a:pPr marL="171450" indent="-171450">
              <a:buFont typeface="Calibri"/>
              <a:buChar char="-"/>
              <a:defRPr/>
            </a:pPr>
            <a:r>
              <a:rPr lang="ar-001">
                <a:latin typeface="Arial"/>
                <a:cs typeface="Arial"/>
              </a:rPr>
              <a:t>ما الذي يعنيه قياس مقاييس غاية 7-1-7</a:t>
            </a:r>
          </a:p>
          <a:p>
            <a:pPr marL="171450" indent="-171450">
              <a:buFont typeface="Calibri"/>
              <a:buChar char="-"/>
              <a:defRPr/>
            </a:pPr>
            <a:r>
              <a:rPr lang="ar-001">
                <a:latin typeface="Arial"/>
                <a:cs typeface="Arial"/>
              </a:rPr>
              <a:t>ما الذي يعنيه تحديد العوائق والعوامل الممكّنة</a:t>
            </a:r>
          </a:p>
          <a:p>
            <a:pPr marL="171450" indent="-171450">
              <a:buFont typeface="Calibri"/>
              <a:buChar char="-"/>
              <a:defRPr/>
            </a:pPr>
            <a:r>
              <a:rPr lang="ar-001">
                <a:latin typeface="Arial"/>
                <a:cs typeface="Arial"/>
              </a:rPr>
              <a:t>ما الذي يعنيه اختيار الإجراءات التصحيحية.</a:t>
            </a:r>
          </a:p>
          <a:p>
            <a:pPr>
              <a:defRPr/>
            </a:pPr>
            <a:endParaRPr lang="en-US">
              <a:latin typeface="Arial"/>
              <a:cs typeface="Arial"/>
            </a:endParaRPr>
          </a:p>
          <a:p>
            <a:pPr>
              <a:defRPr/>
            </a:pPr>
            <a:r>
              <a:rPr lang="ar-001">
                <a:latin typeface="Arial"/>
                <a:cs typeface="Arial"/>
              </a:rPr>
              <a:t> هذا هو نشاط محاكاة نظرية مبسط، لكننا نأمل أن يساعدكم على ترسيخ مفهوم غاية 7-1-7 لديكم، وخاصة فيما يتعلق ببعض المقاييس والتعريفات والمفاهيم الرئيسية. لذا نرجو منكم البقاء معنا خلال هذا النشاط والمشاركة بشكل نشط!</a:t>
            </a:r>
          </a:p>
          <a:p>
            <a:endParaRPr lang="en-US">
              <a:cs typeface="Arial"/>
            </a:endParaRPr>
          </a:p>
          <a:p>
            <a:r>
              <a:rPr lang="ar-001">
                <a:latin typeface="Arial"/>
                <a:cs typeface="Arial"/>
              </a:rPr>
              <a:t>نأمل أن توفر لكم ممارسة نشاط المحاكاة النظرية أساسًا رائعًا عندما تتعمقون أكثر في المحتوى المفصل لاعتماد غاية 7-1-7 واستخدامها.  </a:t>
            </a: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نأمل أن تستفيدوا من هذا النشاط في تحديد وتسجيل تواريخ المحطات الرئيسية لغاية 7-1-7، وحساب الأداء بناءً على تلك التواريخ لمقاييس الرصد والإبلاغ والاستجابة المبكرة، وأخيرًا تحديد العوائق والعوامل الممكّنة والإجراءات التصحيحية لتحسين الأداء.  ونتمنى لكم قضاء وقت ممتع أثناء القيام بذلك!</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بمجرد الانتهاء من هذه النظرة العامة، ستنتقلون إلى قاعات اجتماعات فرعية للعمل ضمن مجموعات صغيرة لإكمال نشاط المحاكاة النظرية.  </a:t>
            </a:r>
          </a:p>
          <a:p>
            <a:endParaRPr lang="en-US">
              <a:latin typeface="Arial"/>
              <a:cs typeface="Arial"/>
            </a:endParaRPr>
          </a:p>
          <a:p>
            <a:r>
              <a:rPr lang="ar-001">
                <a:latin typeface="Arial"/>
                <a:cs typeface="Arial"/>
              </a:rPr>
              <a:t>وستقضون 85 دقيقة في مجموعاتكم الصغيرة. يكون لكل مجموعة مُيسِّر، والذي سيقوم بتقديم نفسه في قاعة الاجتماعات الفرعية. بعد أن يقدم كل منكم تعريفًا موجزًا بنفسه، ستنتقلون إلى الجزء الرئيسي الأول من النشاط، حيث سيكون لديكم الوقت لقراءة السيناريو بمفردكم، والقيام ببعض العمل الفردي، ثم المناقشة كمجموعة.</a:t>
            </a:r>
          </a:p>
          <a:p>
            <a:endParaRPr lang="en-US">
              <a:latin typeface="Arial"/>
              <a:cs typeface="Arial"/>
            </a:endParaRPr>
          </a:p>
          <a:p>
            <a:r>
              <a:rPr lang="ar-001">
                <a:latin typeface="Arial"/>
                <a:cs typeface="Arial"/>
              </a:rPr>
              <a:t> في هذا الجزء، ستركزون على تحديد وتسجيل تواريخ المحطات الرئيسية لغاية 7-1-7 وحساب أداء غاية 7-1-7. يركز الجزء الرئيسي الثاني من النشاط على تحديد العوائق، والعوامل الممكّنة، والإجراءات التصحيحية، مع تخصيص بعض الوقت في النهاية لإجراء مناقشة جماعية صغيرة بشأن نشاط المحاكاة النظرية.  </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ar-001" sz="1800" b="0" i="0" u="none" strike="noStrike">
                <a:solidFill>
                  <a:srgbClr val="000000"/>
                </a:solidFill>
                <a:effectLst/>
                <a:latin typeface="Arial"/>
                <a:cs typeface="Arial"/>
              </a:rPr>
              <a:t>دعوني أصف بإيجاز ما ستركزون عليه في هذا النشاط.  </a:t>
            </a:r>
          </a:p>
          <a:p>
            <a:pPr fontAlgn="base"/>
            <a:endParaRPr lang="en-US" sz="1800" b="0" i="0" u="none" strike="noStrike">
              <a:solidFill>
                <a:srgbClr val="000000"/>
              </a:solidFill>
              <a:effectLst/>
              <a:latin typeface="Arial"/>
              <a:cs typeface="Arial"/>
            </a:endParaRPr>
          </a:p>
          <a:p>
            <a:pPr fontAlgn="base"/>
            <a:r>
              <a:rPr lang="ar-001" sz="1800" b="0" i="0" u="none" strike="noStrike">
                <a:solidFill>
                  <a:srgbClr val="000000"/>
                </a:solidFill>
                <a:effectLst/>
                <a:latin typeface="Arial"/>
                <a:cs typeface="Arial"/>
              </a:rPr>
              <a:t>[انقر]</a:t>
            </a:r>
          </a:p>
          <a:p>
            <a:pPr fontAlgn="base"/>
            <a:endParaRPr lang="en-US" sz="1800" b="0" i="0" u="none" strike="noStrike">
              <a:solidFill>
                <a:srgbClr val="000000"/>
              </a:solidFill>
              <a:effectLst/>
              <a:latin typeface="Arial"/>
              <a:cs typeface="Arial"/>
            </a:endParaRPr>
          </a:p>
          <a:p>
            <a:pPr fontAlgn="base"/>
            <a:r>
              <a:rPr lang="ar-001" sz="1800" b="0" i="0" u="none" strike="noStrike">
                <a:solidFill>
                  <a:srgbClr val="000000"/>
                </a:solidFill>
                <a:effectLst/>
                <a:latin typeface="Arial"/>
                <a:cs typeface="Arial"/>
              </a:rPr>
              <a:t>في </a:t>
            </a:r>
            <a:r>
              <a:rPr lang="ar-001" sz="1800">
                <a:latin typeface="Arial"/>
                <a:cs typeface="Arial"/>
              </a:rPr>
              <a:t>نشاط المحاكاة النظرية هذا</a:t>
            </a:r>
            <a:r>
              <a:rPr lang="ar-001" sz="1800" b="0" i="0" u="none" strike="noStrike">
                <a:solidFill>
                  <a:srgbClr val="000000"/>
                </a:solidFill>
                <a:effectLst/>
                <a:latin typeface="Arial"/>
                <a:cs typeface="Arial"/>
              </a:rPr>
              <a:t>، سنقوم بتطبيق غاية 7-1-7 على حدث مرضي وبلد وهميين. سنقوم بمحاكاة حالة </a:t>
            </a:r>
            <a:r>
              <a:rPr lang="ar-001" sz="1800">
                <a:solidFill>
                  <a:srgbClr val="000000"/>
                </a:solidFill>
                <a:latin typeface="Arial"/>
                <a:cs typeface="Arial"/>
              </a:rPr>
              <a:t>تفشي </a:t>
            </a:r>
            <a:r>
              <a:rPr lang="ar-001" sz="1800" b="0" i="0" u="none" strike="noStrike">
                <a:solidFill>
                  <a:srgbClr val="000000"/>
                </a:solidFill>
                <a:effectLst/>
                <a:latin typeface="Arial"/>
                <a:cs typeface="Arial"/>
              </a:rPr>
              <a:t>الحصبة </a:t>
            </a:r>
            <a:r>
              <a:rPr lang="ar-001" sz="1800">
                <a:solidFill>
                  <a:srgbClr val="000000"/>
                </a:solidFill>
                <a:latin typeface="Arial"/>
                <a:cs typeface="Arial"/>
              </a:rPr>
              <a:t>في </a:t>
            </a:r>
            <a:r>
              <a:rPr lang="ar-001" sz="1800" b="0" i="0" u="none" strike="noStrike">
                <a:solidFill>
                  <a:srgbClr val="000000"/>
                </a:solidFill>
                <a:effectLst/>
                <a:latin typeface="Arial"/>
                <a:cs typeface="Arial"/>
              </a:rPr>
              <a:t>إبيستان.  </a:t>
            </a:r>
          </a:p>
          <a:p>
            <a:pPr fontAlgn="base"/>
            <a:endParaRPr lang="en-US" sz="1800" b="0" i="0" u="none" strike="noStrike">
              <a:solidFill>
                <a:srgbClr val="000000"/>
              </a:solidFill>
              <a:effectLst/>
              <a:latin typeface="Arial"/>
              <a:cs typeface="Arial"/>
            </a:endParaRPr>
          </a:p>
          <a:p>
            <a:pPr fontAlgn="base"/>
            <a:r>
              <a:rPr lang="ar-001" sz="1800" b="0" i="0" u="none" strike="noStrike">
                <a:solidFill>
                  <a:srgbClr val="000000"/>
                </a:solidFill>
                <a:effectLst/>
                <a:latin typeface="Arial"/>
                <a:cs typeface="Arial"/>
              </a:rPr>
              <a:t>[انقر]</a:t>
            </a:r>
          </a:p>
          <a:p>
            <a:pPr algn="l" rtl="0" fontAlgn="base">
              <a:buFont typeface="Arial" panose="020B0604020202020204" pitchFamily="34" charset="0"/>
              <a:buNone/>
            </a:pPr>
            <a:endParaRPr lang="en-US" sz="1800" b="0" i="0">
              <a:solidFill>
                <a:srgbClr val="444444"/>
              </a:solidFill>
              <a:effectLst/>
              <a:latin typeface="Arial" panose="020B0604020202020204" pitchFamily="34" charset="0"/>
            </a:endParaRPr>
          </a:p>
          <a:p>
            <a:pPr algn="r" rtl="1" fontAlgn="base"/>
            <a:r>
              <a:rPr lang="ar-001" b="0" i="0" u="none" strike="noStrike">
                <a:solidFill>
                  <a:srgbClr val="000000"/>
                </a:solidFill>
                <a:effectLst/>
                <a:latin typeface="Arial"/>
                <a:cs typeface="Arial"/>
              </a:rPr>
              <a:t>سيتم إجراء النشاط في مجموعات صغيرة داخل قاعات اجتماعات فرعية. سيكون لديكم مُيسِّر في مجموعتكم</a:t>
            </a:r>
            <a:r>
              <a:rPr lang="ar-001">
                <a:solidFill>
                  <a:srgbClr val="000000"/>
                </a:solidFill>
                <a:latin typeface="Arial"/>
                <a:cs typeface="Arial"/>
              </a:rPr>
              <a:t>،</a:t>
            </a:r>
            <a:r>
              <a:rPr lang="ar-001" b="0" i="0" u="none" strike="noStrike">
                <a:solidFill>
                  <a:srgbClr val="000000"/>
                </a:solidFill>
                <a:effectLst/>
                <a:latin typeface="Arial"/>
                <a:cs typeface="Arial"/>
              </a:rPr>
              <a:t> والذي سيُعرِّف نفسه في بداية النشاط.  </a:t>
            </a:r>
          </a:p>
          <a:p>
            <a:pPr algn="l" rtl="0" fontAlgn="base"/>
            <a:endParaRPr lang="en-US" b="0" i="0" u="none" strike="noStrike">
              <a:solidFill>
                <a:srgbClr val="000000"/>
              </a:solidFill>
              <a:effectLst/>
              <a:latin typeface="Arial" panose="020B0604020202020204" pitchFamily="34" charset="0"/>
            </a:endParaRPr>
          </a:p>
          <a:p>
            <a:pPr algn="r" rtl="1" fontAlgn="base"/>
            <a:r>
              <a:rPr lang="ar-001" b="0" i="0" u="none" strike="noStrike">
                <a:solidFill>
                  <a:srgbClr val="000000"/>
                </a:solidFill>
                <a:effectLst/>
                <a:latin typeface="Arial"/>
                <a:cs typeface="Arial"/>
              </a:rPr>
              <a:t>سيتم إجراء النشاط على جزأين رئيسيين، الأول يركز على بيانات التوقيت وحساب غاية 7-1-7 والثاني على تحديد العوائق والعوامل الممكّنة والإجراءات.  </a:t>
            </a:r>
          </a:p>
          <a:p>
            <a:pPr algn="l" rtl="0" fontAlgn="base"/>
            <a:endParaRPr lang="en-US" b="0" i="0" u="none" strike="noStrike">
              <a:solidFill>
                <a:srgbClr val="000000"/>
              </a:solidFill>
              <a:effectLst/>
              <a:latin typeface="Arial"/>
              <a:cs typeface="Arial"/>
            </a:endParaRPr>
          </a:p>
          <a:p>
            <a:pPr algn="r" rtl="1" fontAlgn="base"/>
            <a:r>
              <a:rPr lang="ar-001" b="0" i="0" u="none" strike="noStrike">
                <a:solidFill>
                  <a:srgbClr val="000000"/>
                </a:solidFill>
                <a:effectLst/>
                <a:latin typeface="Arial"/>
                <a:cs typeface="Arial"/>
              </a:rPr>
              <a:t>[انقر]</a:t>
            </a:r>
          </a:p>
          <a:p>
            <a:pPr algn="l" rtl="0" fontAlgn="base"/>
            <a:endParaRPr lang="en-US" b="0" i="0" u="none" strike="noStrike">
              <a:solidFill>
                <a:srgbClr val="000000"/>
              </a:solidFill>
              <a:effectLst/>
              <a:latin typeface="Arial"/>
              <a:cs typeface="Arial"/>
            </a:endParaRPr>
          </a:p>
          <a:p>
            <a:pPr algn="r" rtl="1" fontAlgn="base"/>
            <a:r>
              <a:rPr lang="ar-001" b="0" i="0" u="none" strike="noStrike">
                <a:solidFill>
                  <a:srgbClr val="000000"/>
                </a:solidFill>
                <a:effectLst/>
                <a:latin typeface="Arial"/>
                <a:cs typeface="Arial"/>
              </a:rPr>
              <a:t>نأمل أن تشاركوا بشكل كامل من خلال العمل على النشاط والانضمام إلى المناقشات في مجموعتكم الفرعية.  </a:t>
            </a:r>
          </a:p>
          <a:p>
            <a:pPr algn="l" rtl="0" fontAlgn="base"/>
            <a:endParaRPr lang="en-US" b="0" i="0" u="none" strike="noStrike">
              <a:solidFill>
                <a:srgbClr val="000000"/>
              </a:solidFill>
              <a:effectLst/>
              <a:latin typeface="Arial"/>
              <a:cs typeface="Arial"/>
            </a:endParaRPr>
          </a:p>
          <a:p>
            <a:pPr algn="r" rtl="1" fontAlgn="base"/>
            <a:r>
              <a:rPr lang="ar-001" b="0" i="0" u="none" strike="noStrike">
                <a:solidFill>
                  <a:srgbClr val="000000"/>
                </a:solidFill>
                <a:effectLst/>
                <a:latin typeface="Arial"/>
                <a:cs typeface="Arial"/>
              </a:rPr>
              <a:t>[انقر]</a:t>
            </a:r>
          </a:p>
          <a:p>
            <a:pPr algn="r" rtl="1" fontAlgn="base"/>
            <a:r>
              <a:rPr lang="ar-001" b="0" i="0">
                <a:solidFill>
                  <a:srgbClr val="444444"/>
                </a:solidFill>
                <a:effectLst/>
                <a:latin typeface="Arial"/>
                <a:cs typeface="Arial"/>
              </a:rPr>
              <a:t>​</a:t>
            </a:r>
          </a:p>
          <a:p>
            <a:pPr algn="r" rtl="1" fontAlgn="base"/>
            <a:r>
              <a:rPr lang="ar-001" b="0" i="0">
                <a:solidFill>
                  <a:srgbClr val="444444"/>
                </a:solidFill>
                <a:effectLst/>
                <a:latin typeface="Arial"/>
                <a:cs typeface="Arial"/>
              </a:rPr>
              <a:t>يُرجى إدراج أسئلتكم بشأن غاية 7-1-7 في لوحة طرح الأفكار والأسئلة لمناقشتها في الجلسة العامة.  </a:t>
            </a:r>
          </a:p>
          <a:p>
            <a:pPr algn="l" rtl="0" fontAlgn="base"/>
            <a:endParaRPr lang="en-US" b="0" i="0">
              <a:solidFill>
                <a:srgbClr val="444444"/>
              </a:solidFill>
              <a:effectLst/>
              <a:latin typeface="Arial"/>
              <a:cs typeface="Arial"/>
            </a:endParaRPr>
          </a:p>
          <a:p>
            <a:pPr algn="r" rtl="1" fontAlgn="base"/>
            <a:r>
              <a:rPr lang="ar-001" b="0" i="0">
                <a:solidFill>
                  <a:srgbClr val="444444"/>
                </a:solidFill>
                <a:effectLst/>
                <a:latin typeface="Arial"/>
                <a:cs typeface="Arial"/>
              </a:rPr>
              <a:t>[انقر]</a:t>
            </a:r>
          </a:p>
          <a:p>
            <a:pPr algn="l" rtl="0" fontAlgn="base"/>
            <a:endParaRPr lang="en-US" b="0" i="0">
              <a:solidFill>
                <a:srgbClr val="444444"/>
              </a:solidFill>
              <a:effectLst/>
              <a:latin typeface="Arial"/>
              <a:cs typeface="Arial"/>
            </a:endParaRPr>
          </a:p>
          <a:p>
            <a:pPr algn="r" rtl="1" fontAlgn="base"/>
            <a:r>
              <a:rPr lang="ar-001" b="0" i="0">
                <a:solidFill>
                  <a:srgbClr val="444444"/>
                </a:solidFill>
                <a:effectLst/>
                <a:latin typeface="Arial"/>
                <a:cs typeface="Arial"/>
              </a:rPr>
              <a:t>تتضمن أداة تقييم غاية 7-1-7 تعريفات فنية موجزة في النشرات الخاصة بالمشاركين.  </a:t>
            </a: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1027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سيتم توجيهكم إلى وثيقتين ستستخدمونهما في هذا النشاط. </a:t>
            </a:r>
          </a:p>
          <a:p>
            <a:endParaRPr lang="en-US">
              <a:latin typeface="Arial"/>
              <a:cs typeface="Arial"/>
            </a:endParaRPr>
          </a:p>
          <a:p>
            <a:pPr marL="171450" indent="-171450">
              <a:buFont typeface="Calibri"/>
              <a:buChar char="-"/>
            </a:pPr>
            <a:r>
              <a:rPr lang="ar-001">
                <a:latin typeface="Arial"/>
                <a:cs typeface="Arial"/>
              </a:rPr>
              <a:t>الأولى هي دليل المشاركين. هذه وثيقة قصيرة توضح تفشي الحصبة المفترض في إبيستان.  </a:t>
            </a:r>
          </a:p>
          <a:p>
            <a:pPr marL="171450" indent="-171450">
              <a:buFont typeface="Calibri"/>
              <a:buChar char="-"/>
            </a:pPr>
            <a:r>
              <a:rPr lang="ar-001">
                <a:latin typeface="Arial"/>
                <a:cs typeface="Arial"/>
              </a:rPr>
              <a:t>أما الثانية فهي أداة تقييم غاية 7-1-7، حيث يمكنكم تسجيل تواريخ المحطات الرئيسية، وحساب الأداء، وتحديد العوائق، والعوامل الممكّنة، والإجراءات.  </a:t>
            </a:r>
          </a:p>
          <a:p>
            <a:pPr marL="171450" indent="-171450">
              <a:buFont typeface="Calibri"/>
              <a:buChar char="-"/>
            </a:pPr>
            <a:endParaRPr lang="en-US">
              <a:latin typeface="Arial"/>
              <a:cs typeface="Arial"/>
            </a:endParaRPr>
          </a:p>
          <a:p>
            <a:r>
              <a:rPr lang="ar-001">
                <a:latin typeface="Arial"/>
                <a:cs typeface="Arial"/>
              </a:rPr>
              <a:t>وستكملون أجزاء مختلفة من أداة التقييم في الجزأين 1 و2 من النشاط.  </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8823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سيشرح المُيسِّر الخطوات في المجموعة الصغيرة. بشكل عام، ستقومون بقراءة السيناريو، وإكمال أجزاء مختلفة من أداة التقييم في الجزأين 1 و2 من النشاط، وإجراء مناقشات خلال النشاط.  </a:t>
            </a:r>
          </a:p>
          <a:p>
            <a:endParaRPr lang="en-US">
              <a:cs typeface="Arial"/>
            </a:endParaRPr>
          </a:p>
          <a:p>
            <a:r>
              <a:rPr lang="ar-001">
                <a:latin typeface="Arial"/>
                <a:cs typeface="Arial"/>
              </a:rPr>
              <a:t>سننتقل الآن إلى المجموعات الفرعية. استمتعوا!  </a:t>
            </a: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إذا تم تخصيص وقت لنقاش ختامي عام، فضع في اعتبارك استخدام الأسئلة المدرجة هنا كنقاط انطلاق للمناقشة.]</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5639145B-36A2-B64E-A863-1842258BB77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88391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عدّل الوقت في النقطة العلوية إذا كان مختلفًا عن الساعة 13:00]</a:t>
            </a:r>
          </a:p>
          <a:p>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أتمنى أن تكونوا قد استمتعتم بالجلسة الصباحية! سنأخذ استراحة غداء الآن.  يُرجى العودة فورًا في موعد أقصاه الساعة [الواحدة ظهرًا (</a:t>
            </a:r>
            <a:r>
              <a:rPr lang="ar-001" i="1">
                <a:latin typeface="Arial"/>
                <a:cs typeface="Arial"/>
              </a:rPr>
              <a:t>أو أي وقت آخر</a:t>
            </a:r>
            <a:r>
              <a:rPr lang="ar-001">
                <a:latin typeface="Arial"/>
                <a:cs typeface="Arial"/>
              </a:rPr>
              <a:t>)].  </a:t>
            </a:r>
          </a:p>
          <a:p>
            <a:pPr marL="0" marR="0" lvl="0" indent="0" algn="r" defTabSz="914400" rtl="1" eaLnBrk="1" fontAlgn="auto" latinLnBrk="0" hangingPunct="1">
              <a:lnSpc>
                <a:spcPct val="100000"/>
              </a:lnSpc>
              <a:spcBef>
                <a:spcPts val="0"/>
              </a:spcBef>
              <a:spcAft>
                <a:spcPts val="0"/>
              </a:spcAft>
              <a:buClrTx/>
              <a:buSzTx/>
              <a:buFontTx/>
              <a:buNone/>
              <a:tabLst/>
              <a:defRPr/>
            </a:pPr>
            <a:br>
              <a:rPr lang="ar-001"/>
            </a:br>
            <a:r>
              <a:rPr lang="ar-001">
                <a:latin typeface="Arial"/>
                <a:cs typeface="Arial"/>
              </a:rPr>
              <a:t>ولا تنسوا أيضًا لوحة طرح الأفكار والأسئلة! يُرجى إضافة أي أسئلة لديكم بشأن غاية 7-1-7 في لوحة طرح الأفكار والأسئلة.  سنجيب عن أسئلتكم مباشرة بعد الغداء وفي وقت لاحق من اليوم.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ar-001" i="1">
                <a:latin typeface="Arial"/>
                <a:cs typeface="Arial"/>
              </a:rPr>
              <a:t>[ملاحظة للمنسق: نوصي بشدة بممارسة الأنشطة التمهيدية في الصباح وبعد الظهيرة. تفيد هذه الأنشطة في تنشيط الذهن، وهي تساعد المشاركين على التعرف على بعضهم بعضًا. تتضمن مجموعة الشرائح النموذجية هذه مجموعة من الشرائح مُخصصة لنشاط تمهيدي أولي. لا تتردد في تعديل النص بما يتناسب مع سياقك].</a:t>
            </a: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[ملاحظة للمنسق: لا تتردد في تعديل النص بما يتناسب مع الحضور الذي تتوقعه (على سبيل المثال، إذا كان هذا موجهًا لحضور من "</a:t>
            </a:r>
            <a:r>
              <a:rPr lang="en-US" i="1"/>
              <a:t>One Health</a:t>
            </a:r>
            <a:r>
              <a:rPr lang="ar-001" i="1"/>
              <a:t>"، فقد ترغب في استبدال "الصحة العامة" بـ "</a:t>
            </a:r>
            <a:r>
              <a:rPr lang="en-US" i="1"/>
              <a:t>One Health</a:t>
            </a:r>
            <a:r>
              <a:rPr lang="ar-001" i="1"/>
              <a:t>").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ar-001" i="1">
                <a:latin typeface="Arial"/>
                <a:cs typeface="Arial"/>
              </a:rPr>
              <a:t>[ملاحظة للمنسق: أعط الأولوية هنا للإجابة عن الأسئلة التي طرحها المشاركون خلال الجلسة الصباحية. نوصي بتوحيد أسئلة لوحة طرح الأفكار والأسئلة إذا كانت هناك عدة أسئلة متشابهة. يمكنك البقاء على هذه الشريحة في أثناء الإجابة على أسئلة اللوحة شفهيًا. بعد هذه الشريحة، توجد شريحتان يمكنك استخدامهما مع الأسئلة الشائعة في حالة عدم وجود أسئلة أو وجود عدد قليل منها في لوحة طرح الأفكار والأسئلة].</a:t>
            </a:r>
          </a:p>
          <a:p>
            <a:endParaRPr lang="en-US"/>
          </a:p>
          <a:p>
            <a:r>
              <a:rPr lang="ar-001">
                <a:latin typeface="Arial"/>
                <a:cs typeface="Arial"/>
              </a:rPr>
              <a:t> والآن دعونا نستعرض بعض الأسئلة التي طرحتموها في لوحة طرح الأفكار والأسئلة أو التي سمعناها في أثناء المناقشات.</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pPr>
              <a:defRPr/>
            </a:pPr>
            <a:r>
              <a:rPr lang="ar-001" b="0" i="1">
                <a:latin typeface="Calibri"/>
                <a:ea typeface="Calibri"/>
                <a:cs typeface="Calibri"/>
              </a:rPr>
              <a:t>[ملاحظة للمنسق: لا تعرض هذه الأسئلة إلا إذا كان هناك وقت متبقٍ بعد الإجابة عن أسئلة اللوحة. إذا كانت أي من هذه الأسئلة مكررة من أسئلة اللوحة، فتخطاها.]</a:t>
            </a:r>
          </a:p>
          <a:p>
            <a:pPr>
              <a:defRPr/>
            </a:pPr>
            <a:endParaRPr lang="en-US" b="0">
              <a:latin typeface="Calibri"/>
              <a:ea typeface="Calibri"/>
              <a:cs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Calibri"/>
                <a:ea typeface="Calibri"/>
                <a:cs typeface="Calibri"/>
              </a:rPr>
              <a:t>دعونا نستعرض بعض الأسئلة الشائعة التي طُرحت في ورش عمل 7-1-7 السابقة.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Calibri"/>
                <a:ea typeface="Calibri"/>
                <a:cs typeface="Calibri"/>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indent="0">
              <a:buNone/>
            </a:pPr>
            <a:r>
              <a:rPr lang="ar-001" b="1">
                <a:latin typeface="Calibri"/>
                <a:ea typeface="Calibri"/>
                <a:cs typeface="Calibri"/>
              </a:rPr>
              <a:t>أولاً، </a:t>
            </a:r>
            <a:r>
              <a:rPr lang="ar-001" b="1" i="0" u="none" strike="noStrike">
                <a:solidFill>
                  <a:srgbClr val="000000"/>
                </a:solidFill>
                <a:effectLst/>
                <a:latin typeface="Arial"/>
                <a:ea typeface="Calibri"/>
                <a:cs typeface="Arial"/>
              </a:rPr>
              <a:t>هل استخدام غاية 7-1-7 مخصص فقط لحالات تفشي الأمراض المعدية، أم أنها يمكن أن تكون مفيدة لأنواع أخرى من أحداث الصحة العامة، مثل الأمراض المزمنة والإصابات والصحة البيئية؟</a:t>
            </a:r>
          </a:p>
          <a:p>
            <a:pPr marL="0" indent="0">
              <a:buNone/>
            </a:pPr>
            <a:endParaRPr lang="en-US" i="0" u="none" strike="noStrike">
              <a:solidFill>
                <a:srgbClr val="000000"/>
              </a:solidFill>
              <a:effectLst/>
              <a:latin typeface="Arial"/>
              <a:cs typeface="Arial"/>
            </a:endParaRPr>
          </a:p>
          <a:p>
            <a:pPr marL="0" indent="0">
              <a:buNone/>
            </a:pPr>
            <a:r>
              <a:rPr lang="ar-001" i="0" u="none" strike="noStrike">
                <a:solidFill>
                  <a:srgbClr val="000000"/>
                </a:solidFill>
                <a:effectLst/>
                <a:latin typeface="Arial"/>
                <a:cs typeface="Arial"/>
              </a:rPr>
              <a:t>[الإجابة] نحن </a:t>
            </a:r>
            <a:r>
              <a:rPr lang="ar-001">
                <a:latin typeface="Arial"/>
                <a:cs typeface="Arial"/>
              </a:rPr>
              <a:t>نوصي باستخدام غاية 7-1-7 للأمراض المعدية، حيث تم تطوير هذا الغاية خصيصًا للأمراض المعدية.ومع ذلك، نعتقد أن المبادئ الرئيسية التي تقوم عليها غاية 7-1-7، وهي: التوقيت المناسب، والتقييم الفوري للحدث، وتحسين الأداء، تعتبر مهمة لجميع أنواع أحداث الصحة العامة.</a:t>
            </a:r>
          </a:p>
          <a:p>
            <a:pPr>
              <a:defRPr/>
            </a:pPr>
            <a:endParaRPr lang="en-US">
              <a:latin typeface="Calibri"/>
              <a:ea typeface="Calibri"/>
              <a:cs typeface="Calibri"/>
            </a:endParaRPr>
          </a:p>
          <a:p>
            <a:pPr>
              <a:defRPr/>
            </a:pPr>
            <a:r>
              <a:rPr lang="ar-001">
                <a:latin typeface="Calibri"/>
                <a:ea typeface="Calibri"/>
                <a:cs typeface="Calibri"/>
              </a:rPr>
              <a:t>[انقر]</a:t>
            </a:r>
          </a:p>
          <a:p>
            <a:pPr>
              <a:defRPr/>
            </a:pPr>
            <a:endParaRPr lang="en-US">
              <a:latin typeface="Calibri"/>
              <a:ea typeface="Calibri"/>
              <a:cs typeface="Calibri"/>
            </a:endParaRPr>
          </a:p>
          <a:p>
            <a:pPr marL="0" indent="0">
              <a:buNone/>
            </a:pPr>
            <a:r>
              <a:rPr lang="ar-001" b="1">
                <a:solidFill>
                  <a:srgbClr val="000000"/>
                </a:solidFill>
                <a:latin typeface="Arial"/>
                <a:cs typeface="Arial"/>
              </a:rPr>
              <a:t>بعد ذلك، هل تنطبق مقاييس التوقيت لغاية 7-1-7 على حالات الاستجابة للأمراض المتوطنة؟</a:t>
            </a:r>
          </a:p>
          <a:p>
            <a:pPr marL="0" indent="0">
              <a:buNone/>
            </a:pPr>
            <a:endParaRPr lang="en-US">
              <a:solidFill>
                <a:srgbClr val="000000"/>
              </a:solidFill>
              <a:latin typeface="Arial"/>
              <a:cs typeface="Arial"/>
            </a:endParaRPr>
          </a:p>
          <a:p>
            <a:pPr marL="0" indent="0">
              <a:buNone/>
            </a:pPr>
            <a:r>
              <a:rPr lang="ar-001">
                <a:solidFill>
                  <a:srgbClr val="000000"/>
                </a:solidFill>
                <a:latin typeface="Arial"/>
                <a:cs typeface="Arial"/>
              </a:rPr>
              <a:t>[الإجابة] </a:t>
            </a:r>
            <a:r>
              <a:rPr lang="ar-001">
                <a:latin typeface="Arial"/>
                <a:cs typeface="Arial"/>
              </a:rPr>
              <a:t>نعم، تنطبق غاية 7-1-7 على الأمراض المتوطنة.يتم تحديد ما إذا كان المرض متوطنًا أم لا من قِبل البلد أو الولاية القضائية المعنية.</a:t>
            </a:r>
            <a:r>
              <a:rPr lang="ar-001"/>
              <a:t> </a:t>
            </a:r>
            <a:br>
              <a:rPr lang="ar-001"/>
            </a:br>
            <a:endParaRPr lang="ar-001"/>
          </a:p>
          <a:p>
            <a:pPr>
              <a:defRPr/>
            </a:pPr>
            <a:r>
              <a:rPr lang="ar-001">
                <a:latin typeface="Arial"/>
                <a:cs typeface="Arial"/>
              </a:rPr>
              <a:t>بالنسبة إلى غاية 7-1-7، تبرز مسألة التوطن عند تحديد تاريخ الظهور. بالنسبة إلى الأمراض المتوطنة، فإن تاريخ الظهور هو التاريخ الذي حدث فيه ارتفاع محدد مسبقًا في معدل الحالات مقارنة بالمعدلات الأساسية. هنا، يكون "الارتفاع المحدد مسبقًا" و"المعدلات الأساسية" هما اللذان تحددهما البلد أو الولاية القضائية المعنية. </a:t>
            </a:r>
            <a:br>
              <a:rPr lang="ar-001"/>
            </a:br>
            <a:endParaRPr lang="ar-001"/>
          </a:p>
          <a:p>
            <a:pPr>
              <a:defRPr/>
            </a:pPr>
            <a:r>
              <a:rPr lang="ar-001">
                <a:latin typeface="Arial"/>
                <a:cs typeface="Arial"/>
              </a:rPr>
              <a:t>قد يؤثر التوطن أيضًا في كيفية وتوقيت رصد حالة التفشي. على سبيل المثال، في حالة المراقبة القائمة على المؤشرات، قد يكون تاريخ رصد تفشي مرض متوطن هو التاريخ الأول الذي قامت فيه الولاية القضائية بتجميع البيانات وتسجيل تجاوز عتبة الإصابة.</a:t>
            </a:r>
          </a:p>
          <a:p>
            <a:pPr>
              <a:defRPr/>
            </a:pPr>
            <a:endParaRPr lang="en-US">
              <a:cs typeface="Arial"/>
            </a:endParaRPr>
          </a:p>
          <a:p>
            <a:pPr>
              <a:defRPr/>
            </a:pPr>
            <a:r>
              <a:rPr lang="ar-001">
                <a:latin typeface="Arial"/>
                <a:cs typeface="Arial"/>
              </a:rPr>
              <a:t>لكن اسمحوا لي أن أضيف قليلاً إلى هذه الإجابة وأقدم لكم طريقة مختلفة قليلاً للتفكير في هذا الأمر فيما يتعلق بإستراتيجية الاستجابة. إذا كنتم تستجيبون لكل حالة جديدة على حدة، وإذا كنتم تحاولون احتواء كل حالة لمنع تفشي المرض، فعليكم تطبيق غاية 7-1-7 كما لو كانت الحالة لمرض غير متوطن.لكن إذا كنتم تتبعون مرضًا متوطنًا، على سبيل المثال الملاريا، ولا تقومون بإجراء تحقيق في تفشي المرض لكل حالة فردية ولكنكم تبحثون عن زيادة في الحالات، فعندئذٍ عليكم الرجوع إلى تعريف المرض المتوطن.لذا في كل بلد وولاية قضائية، فإن هذا القرار بشأن التوطن عند تطبيق غاية 7-1-7 يعتمد على الإستراتيجية المتفق عليها بشكل عام فيما يتعلق بكيفية الاستجابة لحالة فردية.لأن ما نحاول القيام به هنا هو التأكد من أن أنظمتكم تتفاعل بشكل مناسب بناءً على الطريقة التي تريدون بها بدء التحقيق في تفشي الأمراض والاستجابة لأي حالة.وأيًا كانت الإستراتيجية المتبعة في الولاية القضائية بشأن كيفية التعامل مع حالة جديدة فردية - هل تستجيبون لها أم تنتظرون حدوث زيادة في الحالات تتجاوز عتبة أساسية - فإنها ينبغي أن تحدد كيفية تعريفكم للحالات السبع الأولى من حيث كونها مرتبطة بمرض متوطن أو غير متوطن.  </a:t>
            </a:r>
          </a:p>
          <a:p>
            <a:pPr>
              <a:defRPr/>
            </a:pPr>
            <a:endParaRPr lang="en-US">
              <a:latin typeface="Arial"/>
              <a:cs typeface="Arial"/>
            </a:endParaRPr>
          </a:p>
          <a:p>
            <a:pPr>
              <a:defRPr/>
            </a:pPr>
            <a:r>
              <a:rPr lang="ar-001">
                <a:latin typeface="Arial"/>
                <a:cs typeface="Arial"/>
              </a:rPr>
              <a:t>[انقر]</a:t>
            </a:r>
          </a:p>
          <a:p>
            <a:pPr>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1">
                <a:latin typeface="Arial"/>
                <a:cs typeface="Arial"/>
              </a:rPr>
              <a:t>بعد ذلك</a:t>
            </a:r>
            <a:r>
              <a:rPr lang="ar-001" b="1">
                <a:solidFill>
                  <a:srgbClr val="000000"/>
                </a:solidFill>
                <a:latin typeface="Arial"/>
                <a:cs typeface="Arial"/>
              </a:rPr>
              <a:t>، ماذا لو لم تكن جميع الاستجابات السبع المبكرة ذات صلة بالموقف؟ كيف يمكن "إثبات" أن ليس كل النقاط السبع كانت ذات صلة؟</a:t>
            </a:r>
          </a:p>
          <a:p>
            <a:pPr>
              <a:defRPr/>
            </a:pPr>
            <a:endParaRPr lang="en-US">
              <a:latin typeface="Arial"/>
              <a:cs typeface="Arial"/>
            </a:endParaRPr>
          </a:p>
          <a:p>
            <a:pPr>
              <a:defRPr/>
            </a:pPr>
            <a:r>
              <a:rPr lang="ar-001" b="0">
                <a:cs typeface="Arial"/>
              </a:rPr>
              <a:t>[الإجابة] </a:t>
            </a:r>
            <a:r>
              <a:rPr lang="ar-001">
                <a:latin typeface="Arial"/>
                <a:cs typeface="Arial"/>
              </a:rPr>
              <a:t> سيكون هذا شيء يُدرج في سرديات أداة جمع البيانات، ثم يُطرح للنقاش عند استعراض بيانات غاية 7-1-7 خلال اجتماعات أصحاب المصلحة. يتمثل الهدف في الوصول فعلاً إلى </a:t>
            </a:r>
            <a:r>
              <a:rPr lang="ar-001" b="1">
                <a:latin typeface="Arial"/>
                <a:cs typeface="Arial"/>
              </a:rPr>
              <a:t>سبب</a:t>
            </a:r>
            <a:r>
              <a:rPr lang="ar-001">
                <a:latin typeface="Arial"/>
                <a:cs typeface="Arial"/>
              </a:rPr>
              <a:t> اتخاذ القرارات أو نجاح/فشل الأمور. لذلك، إذا لم يتم اتخاذ إجراء للاستجابة المبكرة، فسيكون ذلك جزءًا من النقاش المعني بالسبب. إذا كانت نتيجة تلك المناقشة هي أنه كان ينبغي اتخاذ هذا الإجراء، فإن ذلك سيحدد ما يجب فعله لضمان عدم إهماله في المستقبل. وإذا اعتُبر إجراءً ما غير قابل للتطبيق على حالة التفشي، فينبغي تسجيله على أنه غير منطبق (</a:t>
            </a:r>
            <a:r>
              <a:rPr lang="en-US">
                <a:latin typeface="Arial"/>
                <a:cs typeface="Arial"/>
              </a:rPr>
              <a:t>NA</a:t>
            </a:r>
            <a:r>
              <a:rPr lang="ar-001">
                <a:latin typeface="Arial"/>
                <a:cs typeface="Arial"/>
              </a:rPr>
              <a:t>) في عملية جمع البيانات لتمييزه عن البيانات المفقودة. </a:t>
            </a:r>
          </a:p>
          <a:p>
            <a:pPr>
              <a:defRPr/>
            </a:pPr>
            <a:br>
              <a:rPr lang="ar-001"/>
            </a:br>
            <a:endParaRPr lang="ar-001"/>
          </a:p>
          <a:p>
            <a:pPr>
              <a:defRPr/>
            </a:pPr>
            <a:endParaRPr lang="en-US">
              <a:cs typeface="Arial"/>
            </a:endParaRPr>
          </a:p>
          <a:p>
            <a:pPr>
              <a:defRPr/>
            </a:pPr>
            <a:br>
              <a:rPr lang="ar-001"/>
            </a:br>
            <a:endParaRPr lang="ar-001"/>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BF495-E67C-5F0C-CC2D-12E5D7620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C9F8A3-CB88-AE4C-42DF-5DC558F14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38147-54BF-FF18-3D41-E70832F19376}"/>
              </a:ext>
            </a:extLst>
          </p:cNvPr>
          <p:cNvSpPr>
            <a:spLocks noGrp="1"/>
          </p:cNvSpPr>
          <p:nvPr>
            <p:ph type="body" idx="1"/>
          </p:nvPr>
        </p:nvSpPr>
        <p:spPr/>
        <p:txBody>
          <a:bodyPr/>
          <a:lstStyle/>
          <a:p>
            <a:pPr>
              <a:defRPr/>
            </a:pPr>
            <a:r>
              <a:rPr lang="ar-001" b="0" i="1">
                <a:latin typeface="Calibri"/>
                <a:ea typeface="Calibri"/>
                <a:cs typeface="Calibri"/>
              </a:rPr>
              <a:t>[ملاحظة للمنسق: لا تعرض هذه الأسئلة إلا إذا كان لا يزال هناك وقت متبقٍ في الجلسة.  إذا كانت أي من هذه الأسئلة مكررة من أسئلة اللوحة، فتخطاها.]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Calibri"/>
                <a:ea typeface="Calibri"/>
                <a:cs typeface="Calibri"/>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1" i="0" u="none" strike="noStrike">
                <a:solidFill>
                  <a:srgbClr val="000000"/>
                </a:solidFill>
                <a:effectLst/>
                <a:latin typeface="Arial"/>
                <a:cs typeface="Arial"/>
              </a:rPr>
              <a:t>كيف تم اختيار غاية 7-1-7؟ لماذا لا نستخدم الغاية 10-2-10 أو 5-1-5 أو أي شيء آخر؟  </a:t>
            </a:r>
          </a:p>
          <a:p>
            <a:pPr>
              <a:defRPr/>
            </a:pPr>
            <a:endParaRPr lang="en-US" b="0">
              <a:latin typeface="Calibri"/>
              <a:ea typeface="Calibri"/>
              <a:cs typeface="Calibri"/>
            </a:endParaRPr>
          </a:p>
          <a:p>
            <a:pPr>
              <a:defRPr/>
            </a:pPr>
            <a:r>
              <a:rPr lang="ar-001" b="0">
                <a:latin typeface="Calibri"/>
                <a:ea typeface="Calibri"/>
                <a:cs typeface="Calibri"/>
              </a:rPr>
              <a:t>[الإجابة]:  </a:t>
            </a:r>
            <a:r>
              <a:rPr lang="ar-001" b="0" i="0">
                <a:effectLst/>
                <a:latin typeface="Arial"/>
                <a:ea typeface="Calibri"/>
                <a:cs typeface="Arial"/>
              </a:rPr>
              <a:t>عند وضع غاية 7-1-7، قامت منظمة "</a:t>
            </a:r>
            <a:r>
              <a:rPr lang="en-US" b="0" i="0">
                <a:effectLst/>
                <a:latin typeface="Arial"/>
                <a:ea typeface="Calibri"/>
                <a:cs typeface="Arial"/>
              </a:rPr>
              <a:t>Resolve to Save Lives</a:t>
            </a:r>
            <a:r>
              <a:rPr lang="ar-001" b="0" i="0">
                <a:effectLst/>
                <a:latin typeface="Arial"/>
                <a:ea typeface="Calibri"/>
                <a:cs typeface="Arial"/>
              </a:rPr>
              <a:t>" باستعراض بيانات التوقيت الحالية لحالات التفشي. وتضمن ذلك دراسة راجعت توقيت 296 حالة تفشٍّ حدثت خلال الفترة من 2017 إلى 2019، ووجدت أن متوسط وقت رصد الحالات 8 أيام، ومتوسط وقت الإبلاغ عنها هو 3 أيام. تم التحقق من صحة هذه البيانات التاريخية من خلال مقارنة متوسط فترات حضانة مسببات الأمراض القابلة لأن تصبح أوبئة. بالمقارنة مع البيانات المتعلقة بالرصد والإبلاغ، تتوفر بيانات منشورة أقل بشأن سرعة الاستجابة. أظهر استعراض لـ 41 حدثًا متعلقًا بالصحة العامة أن حوالي نصف الأحداث حققت غاية تتمثل في الرصد خلال 7 أيام، وأن حوالي ثلاثة أرباع الأحداث حققت غاية تتمثل في الإبلاغ خلال يوم واحد، وأن حوالي نصف الأحداث حققت غاية تتمثل في إكمال جميع إجراءات الاستجابة المبكرة خلال 7 أيام. تشير هذه البيانات إلى أن غاية 7-1-7 طموحة ولكنها قابلة للتحقيق بالنسبة إلى معظم الأحداث.</a:t>
            </a:r>
            <a:r>
              <a:rPr lang="ar-001">
                <a:latin typeface="Arial"/>
                <a:cs typeface="Arial"/>
              </a:rPr>
              <a:t> </a:t>
            </a:r>
            <a:r>
              <a:rPr lang="ar-001" b="0" i="0">
                <a:effectLst/>
                <a:latin typeface="Arial"/>
                <a:cs typeface="Arial"/>
              </a:rPr>
              <a:t>من بين هذه الأحداث الـ 41، لم يحقق سوى 27% منها غاية 7-1-7 العامة. وهذا يدل أيضًا على أن</a:t>
            </a:r>
            <a:r>
              <a:rPr lang="ar-001">
                <a:latin typeface="Arial"/>
                <a:cs typeface="Arial"/>
              </a:rPr>
              <a:t> البلدان كانت قادرة على رصد معظم حالات تفشي الأمراض والاستجابة لها بسرعة، لكنها لم تفعل ذلك بشكل متسق بعد. هنا تكمن أهمية نتائج 7-1-7 في توجيه الانتباه نحو التحسينات التي قد تكون الأكثر تأثيرًا في تقليل التأخيرات.</a:t>
            </a:r>
          </a:p>
          <a:p>
            <a:pPr>
              <a:defRPr/>
            </a:pPr>
            <a:endParaRPr lang="en-US">
              <a:solidFill>
                <a:srgbClr val="29373D"/>
              </a:solidFill>
              <a:latin typeface="Arial"/>
              <a:cs typeface="Arial"/>
            </a:endParaRPr>
          </a:p>
          <a:p>
            <a:pPr>
              <a:defRPr/>
            </a:pPr>
            <a:r>
              <a:rPr lang="ar-001" b="0" i="0">
                <a:solidFill>
                  <a:srgbClr val="29373D"/>
                </a:solidFill>
                <a:effectLst/>
                <a:latin typeface="Arial"/>
                <a:cs typeface="Arial"/>
              </a:rPr>
              <a:t>للحصول على مزيد من المعلومات، توجد </a:t>
            </a:r>
            <a:r>
              <a:rPr lang="ar-001" b="0" i="0">
                <a:solidFill>
                  <a:srgbClr val="29373D"/>
                </a:solidFill>
                <a:effectLst/>
                <a:latin typeface="Arial"/>
                <a:cs typeface="Arial"/>
                <a:hlinkClick r:id="rId3">
                  <a:extLst>
                    <a:ext uri="{A12FA001-AC4F-418D-AE19-62706E023703}">
                      <ahyp:hlinkClr xmlns:ahyp="http://schemas.microsoft.com/office/drawing/2018/hyperlinkcolor" val="tx"/>
                    </a:ext>
                  </a:extLst>
                </a:hlinkClick>
              </a:rPr>
              <a:t>صحيفة حقائق</a:t>
            </a:r>
            <a:r>
              <a:rPr lang="ar-001" b="0" i="0">
                <a:solidFill>
                  <a:srgbClr val="29373D"/>
                </a:solidFill>
                <a:effectLst/>
                <a:latin typeface="Arial"/>
                <a:cs typeface="Arial"/>
              </a:rPr>
              <a:t> على الموقع الإلكتروني لتحالف 7-1-7 بعنوان "</a:t>
            </a:r>
            <a:r>
              <a:rPr lang="en-US" b="0" i="0">
                <a:solidFill>
                  <a:srgbClr val="29373D"/>
                </a:solidFill>
                <a:effectLst/>
                <a:latin typeface="Arial"/>
                <a:cs typeface="Arial"/>
              </a:rPr>
              <a:t>Why 7-1-7</a:t>
            </a:r>
            <a:r>
              <a:rPr lang="ar-001" b="0" i="0">
                <a:solidFill>
                  <a:srgbClr val="29373D"/>
                </a:solidFill>
                <a:effectLst/>
                <a:latin typeface="Arial"/>
                <a:cs typeface="Arial"/>
              </a:rPr>
              <a:t>" والتي تتناول الأدلة على سبب اختيار كل مكون من مكونات الغاية.</a:t>
            </a:r>
          </a:p>
          <a:p>
            <a:pPr>
              <a:defRPr/>
            </a:pPr>
            <a:endParaRPr lang="en-US">
              <a:solidFill>
                <a:srgbClr val="29373D"/>
              </a:solidFill>
              <a:latin typeface="InterVariable"/>
            </a:endParaRPr>
          </a:p>
          <a:p>
            <a:pPr>
              <a:defRPr/>
            </a:pPr>
            <a:r>
              <a:rPr lang="ar-001">
                <a:solidFill>
                  <a:srgbClr val="29373D"/>
                </a:solidFill>
                <a:latin typeface="InterVariable"/>
              </a:rPr>
              <a:t> [انقر]</a:t>
            </a:r>
          </a:p>
          <a:p>
            <a:pPr>
              <a:defRPr/>
            </a:pPr>
            <a:endParaRPr lang="en-US">
              <a:solidFill>
                <a:srgbClr val="29373D"/>
              </a:solidFill>
              <a:latin typeface="InterVariable"/>
            </a:endParaRPr>
          </a:p>
          <a:p>
            <a:pPr marL="0" indent="0">
              <a:buNone/>
            </a:pPr>
            <a:r>
              <a:rPr lang="ar-001" b="1">
                <a:solidFill>
                  <a:srgbClr val="000000"/>
                </a:solidFill>
                <a:latin typeface="Arial"/>
                <a:cs typeface="Arial"/>
              </a:rPr>
              <a:t>لماذا لا تتضمن غاية 7-1-7 مقاييس للاستجابة لحالات التفشي بعد الأيام السبعة الأولى؟</a:t>
            </a:r>
          </a:p>
          <a:p>
            <a:pPr marL="0" indent="0">
              <a:buNone/>
            </a:pPr>
            <a:endParaRPr lang="en-US" b="1"/>
          </a:p>
          <a:p>
            <a:pPr>
              <a:defRPr/>
            </a:pPr>
            <a:r>
              <a:rPr lang="ar-001" b="0" i="0">
                <a:effectLst/>
              </a:rPr>
              <a:t>[الإجابة]:  تم تصميم غاية 7-1-7 خصيصًا للتركيز على تحسين مجموعة فرعية من الأنظمة المطلوبة لرصد حدث صحي عام وبدء استجابة فعالة مبكرة له. تُعد هذه الأنظمة بالغة الأهمية للسيطرة على تفشي الأمراض الجديدة قبل أن تتحول إلى أوبئة أو جائحات.لم يتم توسيع نطاق غاية 7-1-7 لتشمل الإجراءات والأهداف للمراحل اللاحقة من الاستجابة لأن إجراءات الاستجابة اللاحقة متغيرة للغاية اعتمادًا على تفاصيل الحدث.</a:t>
            </a:r>
          </a:p>
          <a:p>
            <a:pPr>
              <a:defRPr/>
            </a:pPr>
            <a:r>
              <a:rPr lang="ar-001">
                <a:latin typeface="Arial"/>
                <a:cs typeface="Arial"/>
              </a:rPr>
              <a:t>  </a:t>
            </a:r>
          </a:p>
          <a:p>
            <a:pPr>
              <a:defRPr/>
            </a:pPr>
            <a:r>
              <a:rPr lang="ar-001" b="0" i="0">
                <a:effectLst/>
                <a:latin typeface="Arial"/>
                <a:cs typeface="Arial"/>
              </a:rPr>
              <a:t>بالنسبة إلى الأحداث الكبيرة التي تتطلب استجابة مستمرة، من أفضل الممارسات تطبيق غاية 7-1-7 في الوقت الفعلي بعد الإبلاغ مباشرة لتحديد العوائق والإجراءات المطلوبة للمرحلة المبكرة من تفشي المرض. في وقت لاحق، قد تُجري البلدان استعراضات إجراءات مرحلية أو لاحقة (</a:t>
            </a:r>
            <a:r>
              <a:rPr lang="en-US" b="0" i="0">
                <a:effectLst/>
                <a:latin typeface="Arial"/>
                <a:cs typeface="Arial"/>
              </a:rPr>
              <a:t>IAR/AAR</a:t>
            </a:r>
            <a:r>
              <a:rPr lang="ar-001" b="0" i="0">
                <a:effectLst/>
                <a:latin typeface="Arial"/>
                <a:cs typeface="Arial"/>
              </a:rPr>
              <a:t>) لتحديد العوائق والإجراءات التصحيحية من أجل تحسين الأنظمة المشاركة في جميع مراحل الاستجابة. يمكن لنتائج غاية 7-1-7 إثراء هذه المناقشات المعنية باستعراضات الإجراءات المرحلية أو اللاحقة من خلال تسليط الضوء على العوائق والإجراءات التصحيحية المتعلقة بالمرحلة المبكرة من حالة التفشي</a:t>
            </a:r>
            <a:r>
              <a:rPr lang="ar-001">
                <a:latin typeface="Arial"/>
                <a:cs typeface="Arial"/>
              </a:rPr>
              <a:t>.</a:t>
            </a:r>
          </a:p>
          <a:p>
            <a:pPr>
              <a:defRPr/>
            </a:pPr>
            <a:endParaRPr lang="en-US">
              <a:cs typeface="Arial"/>
            </a:endParaRPr>
          </a:p>
          <a:p>
            <a:pPr>
              <a:defRPr/>
            </a:pPr>
            <a:endParaRPr lang="en-US">
              <a:cs typeface="Arial"/>
            </a:endParaRPr>
          </a:p>
          <a:p>
            <a:pPr>
              <a:defRPr/>
            </a:pPr>
            <a:br>
              <a:rPr lang="ar-001"/>
            </a:br>
            <a:endParaRPr lang="ar-001"/>
          </a:p>
        </p:txBody>
      </p:sp>
      <p:sp>
        <p:nvSpPr>
          <p:cNvPr id="4" name="Slide Number Placeholder 3">
            <a:extLst>
              <a:ext uri="{FF2B5EF4-FFF2-40B4-BE49-F238E27FC236}">
                <a16:creationId xmlns:a16="http://schemas.microsoft.com/office/drawing/2014/main" id="{0EEA1A73-9541-F4CA-169B-3BE6DFAECF2C}"/>
              </a:ext>
            </a:extLst>
          </p:cNvPr>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4008971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b="0" i="1"/>
              <a:t> [ملاحظة للمنسق: تتضمن الشريحة التالية موضوعات نقاش جماعي لتناولها لمدة 30 دقيقة ضمن مناقشة جماعية صغيرة.  </a:t>
            </a:r>
          </a:p>
          <a:p>
            <a:endParaRPr lang="en-US"/>
          </a:p>
          <a:p>
            <a:r>
              <a:rPr lang="ar-001" i="1"/>
              <a:t>استبدل هذه الشريحة والشرائح التالية بالعرض التقديمي (أو العروض التقديمية) إذا كان هناك عرض تقديمي خاص بورشة العمل.  على سبيل المثال، في بعض ورش العمل، قامت البلدان بتضمين عروض تقديمية قصيرة (على سبيل المثال، 5 دقائق) من إدارات الصحة المختلفة بشأن كيفية دمج غاية 7-1-7 في عملها الحالي؛ وقد تتضمن ورش العمل متعددة البلدان عروضًا تقديمية قصيرة (مثل 5-10 دقائق) بشأن أنظمتها لرصد حالات التفشي والإبلاغ عنها والاستجابة لها. إذا كانت هناك عدة عروض تقديمية، يمكن توزيعها على فترات زمنية أخرى أيضًا].  </a:t>
            </a:r>
          </a:p>
          <a:p>
            <a:endParaRPr lang="en-US" i="1"/>
          </a:p>
          <a:p>
            <a:endParaRPr lang="en-US"/>
          </a:p>
          <a:p>
            <a:r>
              <a:rPr lang="ar-001"/>
              <a:t>الآن سننقسم إلى بضع مجموعات صغيرة لمناقشة غاية 7-1-7 وعملكم، وسنعود إلى الجلسة العامة لإجراء مناقشة جماعية أكبر.  </a:t>
            </a:r>
          </a:p>
          <a:p>
            <a:endParaRPr lang="en-US"/>
          </a:p>
          <a:p>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i="1">
                <a:cs typeface="Arial"/>
              </a:rPr>
              <a:t>[ملاحظة للمنسق: من الأفضل تقسيم المشاركين إلى مجموعات مكونة من 6 إلى 8 أشخاص.  يُرجى تعديل وقت مناقشة المجموعات الصغيرة + الجلسة العامة بناءً على عدد المجموعات.  </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t>قم بتقسيم المشاركين إلى مجموعات - إما عن طريق تعيينهم عشوائيًا (على سبيل المثال، اطلب من الأشخاص قول رقم من 1 إلى 3 والانتقال إلى تلك المجموعات الثلاث) أو عن طريق جعلهم يختارون مجموعاتهم بأنفسهم.]</a:t>
            </a:r>
          </a:p>
          <a:p>
            <a:endParaRPr lang="en-US" i="1"/>
          </a:p>
          <a:p>
            <a:endParaRPr lang="en-US" i="1"/>
          </a:p>
          <a:p>
            <a:endParaRPr lang="en-US" i="1"/>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6468077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2040-B224-AAD6-9592-F18170908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1460E-38EB-58E6-AD70-606A0EC97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C9AF5-0027-F81F-FED3-329954757DE8}"/>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إذًا، إليكم ما نود منكم فعله. تذكروا أن هذا </a:t>
            </a:r>
            <a:r>
              <a:rPr lang="ar-001" b="0">
                <a:cs typeface="Arial"/>
              </a:rPr>
              <a:t>هو الوقت المخصص لإجراء </a:t>
            </a:r>
            <a:r>
              <a:rPr lang="ar-001" b="0">
                <a:solidFill>
                  <a:schemeClr val="tx1"/>
                </a:solidFill>
                <a:latin typeface="Arial"/>
                <a:cs typeface="Arial"/>
              </a:rPr>
              <a:t>مناقشة مفتوحة بشأن غاية 7-1-7 </a:t>
            </a:r>
            <a:r>
              <a:rPr lang="ar-001">
                <a:solidFill>
                  <a:schemeClr val="tx1"/>
                </a:solidFill>
                <a:latin typeface="Arial"/>
                <a:cs typeface="Arial"/>
              </a:rPr>
              <a:t>وكيفية ارتباطها بعملكم. في مجموعاتكم، قدموا أنفسكم  وتناقشوا في مجموعاتكم بشأن ما يلي: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171450" indent="-171450">
              <a:lnSpc>
                <a:spcPct val="115000"/>
              </a:lnSpc>
              <a:spcBef>
                <a:spcPts val="0"/>
              </a:spcBef>
              <a:spcAft>
                <a:spcPts val="100"/>
              </a:spcAft>
              <a:buFontTx/>
              <a:buChar char="-"/>
              <a:defRPr/>
            </a:pPr>
            <a:r>
              <a:rPr kumimoji="0" lang="ar-001" sz="1200" b="1" i="0" u="none" strike="noStrike" cap="none"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كيف طبقتم المبادئ المتعلقة بغاية 7-1-7 (مثل مقاييس التوقيت، وتقييم العوائق، وتحسين الأداء) على حالات تفشي الأمراض؟</a:t>
            </a:r>
          </a:p>
          <a:p>
            <a:pPr marL="171450" indent="-171450">
              <a:lnSpc>
                <a:spcPct val="115000"/>
              </a:lnSpc>
              <a:spcBef>
                <a:spcPts val="0"/>
              </a:spcBef>
              <a:spcAft>
                <a:spcPts val="100"/>
              </a:spcAft>
              <a:buFontTx/>
              <a:buChar char="-"/>
              <a:defRPr/>
            </a:pPr>
            <a:endParaRPr lang="en-US" sz="1000" b="1">
              <a:solidFill>
                <a:schemeClr val="tx2"/>
              </a:solidFill>
              <a:cs typeface="Arial" panose="020B0604020202020204" pitchFamily="34" charset="0"/>
            </a:endParaRPr>
          </a:p>
          <a:p>
            <a:pPr marL="171450" indent="-171450">
              <a:lnSpc>
                <a:spcPct val="115000"/>
              </a:lnSpc>
              <a:spcBef>
                <a:spcPts val="0"/>
              </a:spcBef>
              <a:spcAft>
                <a:spcPts val="100"/>
              </a:spcAft>
              <a:buFontTx/>
              <a:buChar char="-"/>
              <a:defRPr/>
            </a:pPr>
            <a:r>
              <a:rPr lang="ar-001" sz="1200" b="1">
                <a:solidFill>
                  <a:schemeClr val="tx2"/>
                </a:solidFill>
                <a:latin typeface="Arial"/>
                <a:cs typeface="Arial"/>
              </a:rPr>
              <a:t>ما خطوات استخدام غاية 7-1-7 التي تعتقدون أنها ستكون سهلة؟ صعبة؟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chemeClr val="tx1"/>
                </a:solidFill>
                <a:latin typeface="Arial"/>
                <a:cs typeface="Arial"/>
              </a:rPr>
              <a:t>لديكم 30 دقيقة لهذه الجلسة.  خلال النصف الأول تقريبًا [</a:t>
            </a:r>
            <a:r>
              <a:rPr lang="ar-001" i="1">
                <a:solidFill>
                  <a:schemeClr val="tx1"/>
                </a:solidFill>
                <a:latin typeface="Arial"/>
                <a:cs typeface="Arial"/>
              </a:rPr>
              <a:t>ملاحظة للمنسق: حدد الوقت بدقة، مثلاً 15 دقيقة أو 20 دقيقة، استنادًا إلى عدد المجموعات إن أمكن</a:t>
            </a:r>
            <a:r>
              <a:rPr lang="ar-001">
                <a:solidFill>
                  <a:schemeClr val="tx1"/>
                </a:solidFill>
                <a:latin typeface="Arial"/>
                <a:cs typeface="Arial"/>
              </a:rPr>
              <a:t>]، ستناقشون هذه الأسئلة في المجموعة.  ثم في الجلسة العامة، سيكون لدينا وقت قصير، مدته دقيقتان أو أقل، لتقدم كل مجموعة تقريرها بالنتائج وللاستماع إلى ما توصلتم إليه.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chemeClr val="tx1"/>
                </a:solidFill>
                <a:latin typeface="Arial"/>
                <a:cs typeface="Arial"/>
              </a:rPr>
              <a:t>أتمنى أن تخوضوا محادثات رائعة!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1E661AF0-FDDA-8FEB-EEB8-DDDE76F3951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05623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53AE-39AB-AF36-AE6B-0E927D519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C58A2-11C0-0886-CDCF-2E12B3143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55FD8-05AE-E6FD-DDBF-7E3707EDC465}"/>
              </a:ext>
            </a:extLst>
          </p:cNvPr>
          <p:cNvSpPr>
            <a:spLocks noGrp="1"/>
          </p:cNvSpPr>
          <p:nvPr>
            <p:ph type="body" idx="1"/>
          </p:nvPr>
        </p:nvSpPr>
        <p:spPr/>
        <p:txBody>
          <a:bodyPr/>
          <a:lstStyle/>
          <a:p>
            <a:r>
              <a:rPr lang="ar-001">
                <a:latin typeface="Arial"/>
                <a:cs typeface="Arial"/>
              </a:rPr>
              <a:t> مرحبًا!</a:t>
            </a:r>
          </a:p>
          <a:p>
            <a:endParaRPr lang="en-US"/>
          </a:p>
          <a:p>
            <a:r>
              <a:rPr lang="ar-001"/>
              <a:t> في هذه الوحدة من سلسلة تدريب غاية 7-1-7، سنستعرض نظرية التغيير الخاصة بنا لغاية 7-1-7 لنوضح لكم خطوة بخطوة كيف تُحدث غاية 7-1-7 التغيير.</a:t>
            </a:r>
          </a:p>
        </p:txBody>
      </p:sp>
      <p:sp>
        <p:nvSpPr>
          <p:cNvPr id="4" name="Slide Number Placeholder 3">
            <a:extLst>
              <a:ext uri="{FF2B5EF4-FFF2-40B4-BE49-F238E27FC236}">
                <a16:creationId xmlns:a16="http://schemas.microsoft.com/office/drawing/2014/main" id="{C049997D-3EC1-CD50-D946-5B38E322828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02325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قبل أن نخوض في تفاصيل غاية 7-1-7، دعونا أولاً نناقش بإيجاز ماهية نظرية التغيير.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solidFill>
                  <a:schemeClr val="tx1"/>
                </a:solidFill>
                <a:latin typeface="Arial"/>
                <a:cs typeface="Arial"/>
              </a:rPr>
              <a:t>إن نظرية التغيير أشبه بخارطة طريق </a:t>
            </a:r>
            <a:r>
              <a:rPr lang="ar-001" sz="1200" b="1">
                <a:solidFill>
                  <a:schemeClr val="tx1"/>
                </a:solidFill>
                <a:latin typeface="Arial"/>
                <a:cs typeface="Arial"/>
              </a:rPr>
              <a:t>لإجراء تغييرات اجتماعية كبيرة</a:t>
            </a:r>
            <a:r>
              <a:rPr lang="ar-001" sz="1200">
                <a:solidFill>
                  <a:schemeClr val="tx1"/>
                </a:solidFill>
                <a:latin typeface="Arial"/>
                <a:cs typeface="Arial"/>
              </a:rPr>
              <a:t>. وهي بمثابة خطة تساعد الفرق على معرفة ما يتعين عليهم فعله، وكيف يبدو النجاح، وكيفية تحقيقه.</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solidFill>
                  <a:schemeClr val="tx1"/>
                </a:solidFill>
                <a:latin typeface="Arial"/>
                <a:cs typeface="Arial"/>
              </a:rPr>
              <a:t>يتضمن وضع نظرية التغيير </a:t>
            </a:r>
            <a:r>
              <a:rPr lang="ar-001" sz="1200" b="1">
                <a:solidFill>
                  <a:schemeClr val="tx1"/>
                </a:solidFill>
                <a:latin typeface="Arial"/>
                <a:cs typeface="Arial"/>
              </a:rPr>
              <a:t>تحديد كيفية حدوث التغيير بوضوح</a:t>
            </a:r>
            <a:r>
              <a:rPr lang="ar-001" sz="1200">
                <a:solidFill>
                  <a:schemeClr val="tx1"/>
                </a:solidFill>
                <a:latin typeface="Arial"/>
                <a:cs typeface="Arial"/>
              </a:rPr>
              <a:t>. وهذا يساعد الأشخاص المسؤولين عن المشروعات على توضيح ما يريدون تحقيقه بوضوح، ومراعاة الإنصاف، وتحديد من يتخذ القرارات، ووضع طرق لقياس العملية والتعلم منها.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69185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56F-C1BB-6D62-853F-F438C2ED4D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BA56-5977-9E9A-0D2F-BE9A74F5B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EB9E-5512-A40B-9D5F-A2DE68D7244C}"/>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ولماذا تعتبر نظرية التغيير مهمة؟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solidFill>
                  <a:schemeClr val="tx1"/>
                </a:solidFill>
                <a:latin typeface="Arial"/>
                <a:cs typeface="Arial"/>
              </a:rPr>
              <a:t>تُعد نظرية التغيير </a:t>
            </a:r>
            <a:r>
              <a:rPr lang="ar-001" sz="1200" b="1">
                <a:solidFill>
                  <a:schemeClr val="tx1"/>
                </a:solidFill>
                <a:latin typeface="Arial"/>
                <a:cs typeface="Arial"/>
              </a:rPr>
              <a:t>أداة مفيدة للقياس والاختبار والتعلم</a:t>
            </a:r>
            <a:r>
              <a:rPr lang="ar-001" sz="1200">
                <a:solidFill>
                  <a:schemeClr val="tx1"/>
                </a:solidFill>
                <a:latin typeface="Arial"/>
                <a:cs typeface="Arial"/>
              </a:rPr>
              <a:t>. وهي تساعد الفرق على التحقق مما إذا كانت أفكارهم فعالة وفهم أين وكيف يتم إجراء تغيير عند توفر أدلة/معلومات جديدة.</a:t>
            </a:r>
          </a:p>
          <a:p>
            <a:endParaRPr lang="en-US"/>
          </a:p>
          <a:p>
            <a:r>
              <a:rPr lang="ar-001"/>
              <a:t> [انقر]</a:t>
            </a:r>
          </a:p>
          <a:p>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solidFill>
                  <a:schemeClr val="tx1"/>
                </a:solidFill>
                <a:latin typeface="Arial"/>
                <a:cs typeface="Arial"/>
              </a:rPr>
              <a:t>بالنسبة إلى المشروعات المعقدة حيث يمكن أن تكون الأمور غير مؤكدة، فإن نظرية التغيير تكون مفيدة بشكل خاص. إنها </a:t>
            </a:r>
            <a:r>
              <a:rPr lang="ar-001" sz="1200" b="1">
                <a:solidFill>
                  <a:schemeClr val="tx1"/>
                </a:solidFill>
                <a:latin typeface="Arial"/>
                <a:cs typeface="Arial"/>
              </a:rPr>
              <a:t>تعمل كدليل، يوضح الأهداف، ويوجه التعديلات، ويشير إلى فرص قياس التقدم</a:t>
            </a:r>
            <a:r>
              <a:rPr lang="ar-001" sz="1200">
                <a:solidFill>
                  <a:schemeClr val="tx1"/>
                </a:solidFill>
                <a:latin typeface="Arial"/>
                <a:cs typeface="Arial"/>
              </a:rPr>
              <a:t>.</a:t>
            </a:r>
          </a:p>
          <a:p>
            <a:endParaRPr lang="en-US"/>
          </a:p>
        </p:txBody>
      </p:sp>
      <p:sp>
        <p:nvSpPr>
          <p:cNvPr id="4" name="Slide Number Placeholder 3">
            <a:extLst>
              <a:ext uri="{FF2B5EF4-FFF2-40B4-BE49-F238E27FC236}">
                <a16:creationId xmlns:a16="http://schemas.microsoft.com/office/drawing/2014/main" id="{DF4A963E-5019-51D7-F595-8FA87345661F}"/>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69396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إذًا، مع وضع ذلك في الاعتبار، دعونا نلقي نظرة سريعة على الكيفية التي نعتقد أن غاية 7-1-7 تُحدث التغيير من خلالها.</a:t>
            </a:r>
          </a:p>
          <a:p>
            <a:endParaRPr lang="en-US">
              <a:latin typeface="Arial"/>
              <a:cs typeface="Arial"/>
            </a:endParaRPr>
          </a:p>
          <a:p>
            <a:r>
              <a:rPr lang="ar-001">
                <a:latin typeface="Arial"/>
                <a:cs typeface="Arial"/>
              </a:rPr>
              <a:t> تتضمن دورة حياة غاية 7-1-7 ثلاثة مكونات رئيسية، وهي: اعتماد غاية 7-1-7، واستخدام غاية 7-1-7، والمناصرة باستخدام غاية 7-1-7.  </a:t>
            </a:r>
          </a:p>
          <a:p>
            <a:endParaRPr lang="en-US">
              <a:latin typeface="Arial"/>
              <a:cs typeface="Arial"/>
            </a:endParaRPr>
          </a:p>
          <a:p>
            <a:r>
              <a:rPr lang="ar-001">
                <a:latin typeface="Arial"/>
                <a:cs typeface="Arial"/>
              </a:rPr>
              <a:t>هنا، سنقدم نظرة عامة موجزة عن هذه المكونات لشرح كيفية ملاءمتها ضمن دورة الحياة الشاملة لغاية 7-1-7. تتضمن مجموعة الأدوات الرقمية لغاية 7-1-7 والمواد التدريبية ذات الصلة معلومات متعمقة عن كل مكون من هذه المكونات.  </a:t>
            </a:r>
          </a:p>
          <a:p>
            <a:endParaRPr lang="en-US">
              <a:latin typeface="Arial"/>
              <a:cs typeface="Arial"/>
            </a:endParaRPr>
          </a:p>
          <a:p>
            <a:r>
              <a:rPr lang="ar-001">
                <a:latin typeface="Arial"/>
                <a:cs typeface="Arial"/>
              </a:rPr>
              <a:t>إذًا، دعونا نستعرض كل مكون من هذه المكونات.  </a:t>
            </a:r>
          </a:p>
          <a:p>
            <a:endParaRPr lang="en-US">
              <a:latin typeface="Arial"/>
              <a:cs typeface="Arial"/>
            </a:endParaRP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96491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أما المكون الأول، وهو اعتماد 7-1-7، فيتعلق بوضع الأساس للاستخدام المنتظم طويل الأمد لغاية 7-1-7 في بلد أو ولاية قضائية معينة. ويركز هذا المكون على الحصول على التأييد من أصحاب المصلحة الذين يمكنهم دفع التغيير لتحسين أنظمة رصد حالات تفشي الأمراض والإبلاغ عنها والاستجابة لها، ودمج غاية 7-1-7 في الأنظمة الروتينية.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ar-001">
                <a:latin typeface="Arial"/>
                <a:cs typeface="Arial"/>
              </a:rPr>
              <a:t>يُعد مكوّن الاعتماد بالغ الأهمية لنجاح واستدامة غاية 7-1-7: فكلما زاد الدعم من أصحاب المصلحة الرئيسيين، وتم دمج 7-1-7 بشكل أكبر في مسارات العمل والأنظمة اليومية، صارت غاية 7-1-7 أكثر فعالية في إحداث التغيير.</a:t>
            </a:r>
          </a:p>
          <a:p>
            <a:endParaRPr lang="en-US">
              <a:latin typeface="Arial"/>
              <a:cs typeface="Arial"/>
            </a:endParaRPr>
          </a:p>
          <a:p>
            <a:r>
              <a:rPr lang="ar-001">
                <a:latin typeface="Arial"/>
                <a:cs typeface="Arial"/>
              </a:rPr>
              <a:t>***</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نص إضافي: تتضمن خطوة الاعتماد تحديد مسؤول رئيسي حكومي وفريق فني لتنسيق غاية 7-1-7 في البلد أو الولاية القضائية، وتحديد أصحاب المصلحة والنظم القائمة، وإشراك أصحاب المصلحة المعنيين للحصول على التأييد، ودمج غاية 7-1-7 في مسارات العمل ذات الصلة، وتدريب الموظفين على غاية 7-1-7، وتجربة استخدامها.  </a:t>
            </a: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169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0A59-1D24-CD84-F0EB-420A8BCC8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88937-7AAF-BB15-D034-C7CC4A80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41BF3-B845-D427-7CAA-50E5E81AFD7F}"/>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[ملاحظة للمنسق: لا تتردد في تعديل النص بما يتناسب مع الحضور الذي تتوقعه]  </a:t>
            </a:r>
          </a:p>
          <a:p>
            <a:endParaRPr lang="en-US"/>
          </a:p>
        </p:txBody>
      </p:sp>
      <p:sp>
        <p:nvSpPr>
          <p:cNvPr id="4" name="Slide Number Placeholder 3">
            <a:extLst>
              <a:ext uri="{FF2B5EF4-FFF2-40B4-BE49-F238E27FC236}">
                <a16:creationId xmlns:a16="http://schemas.microsoft.com/office/drawing/2014/main" id="{FCC39892-8802-D23A-2BB7-3BFD7961D5E1}"/>
              </a:ext>
            </a:extLst>
          </p:cNvPr>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2168513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المكون التالي هو استخدام غاية 7-1-7 لتحسين الأداء. يتكون هذا المكون من 5 خطوات، حيث تنقلنا من جمع البيانات لحالة تفشي فردية وصولاً إلى توجيه قرارات التخطيط والتمويل الوطنية أو دون الوطنية بناءً على الدروس المستفادة من غاية 7-1-7 عبر حالات التفشي المتعددة. والآن، دعونا نناقش كل خطوة بإيجاز.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4387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تتمثل الخطوة الأولى في استخدام غاية 7-1-7 في جمع بيانات التوقيت المتعلقة بالرصد والإبلاغ وإجراءات الاستجابة المبكرة لحالات التفشي، بما في ذلك تواريخ المحطات الرئيسية وأسباب اختيارها.  </a:t>
            </a:r>
          </a:p>
          <a:p>
            <a:endParaRPr lang="en-US">
              <a:latin typeface="Arial"/>
              <a:cs typeface="Arial"/>
            </a:endParaRPr>
          </a:p>
          <a:p>
            <a:r>
              <a:rPr lang="ar-001">
                <a:latin typeface="Arial"/>
                <a:cs typeface="Arial"/>
              </a:rPr>
              <a:t>ثم يتم حساب أداء غاية 7-1-7 بناءً على 3 مقاييس:</a:t>
            </a:r>
          </a:p>
          <a:p>
            <a:r>
              <a:rPr lang="ar-001">
                <a:latin typeface="Arial"/>
                <a:cs typeface="Arial"/>
              </a:rPr>
              <a:t>1. المدة الزمنية المنقضية من ظهور المرض إلى رصده، مع وضع هدف ألا تتجاوز 7 أيام</a:t>
            </a:r>
          </a:p>
          <a:p>
            <a:r>
              <a:rPr lang="ar-001">
                <a:latin typeface="Arial"/>
                <a:cs typeface="Arial"/>
              </a:rPr>
              <a:t>2. المدة الزمنية المنقضية من رصد المرض إلى إبلاغ سلطات الصحة العامة، مع وضع هدف ألا تتجاوز يومًا واحدًا</a:t>
            </a:r>
          </a:p>
          <a:p>
            <a:r>
              <a:rPr lang="ar-001">
                <a:latin typeface="Arial"/>
                <a:cs typeface="Arial"/>
              </a:rPr>
              <a:t>و</a:t>
            </a:r>
          </a:p>
          <a:p>
            <a:r>
              <a:rPr lang="ar-001">
                <a:latin typeface="Arial"/>
                <a:cs typeface="Arial"/>
              </a:rPr>
              <a:t> 3. المدة الزمنية المنقضية من الإبلاغ إلى إكمال إجراءات الاستجابة المبكرة لغاية 7-1-7، مع وضع هدف ألا تتجاوز 7 أيام.</a:t>
            </a:r>
          </a:p>
          <a:p>
            <a:endParaRPr lang="en-US">
              <a:latin typeface="Arial"/>
              <a:cs typeface="Arial"/>
            </a:endParaRPr>
          </a:p>
          <a:p>
            <a:r>
              <a:rPr lang="ar-001">
                <a:latin typeface="Arial"/>
                <a:cs typeface="Arial"/>
              </a:rPr>
              <a:t> تشكل هذه المقاييس الثلاثة مجتمعة غاية 7-1-7 الإجمالية.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73640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بعد تقييم التوقيت بناءً على غاية 7-1-7، تتمثل الخطوة الثانية في تحديد العوائق والعوامل الممكّنة للرصد والإبلاغ واتخاذ إجراءات الاستجابة المبكرة في الوقت المناسب لحالة التفشي، مع الأخذ في الاعتبار أن العوائق والعوامل الممكّنة المحددة قد تكون حدثت عبر مجموعة من المجالات داخل الصحة العامة والقطاعات الأخرى.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99259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تتمثل الخطوة الثالثة في تحديد الإجراءات الفورية وطويلة الأمد التي يمكن أن تعالج العوائق التي تم تحديدها في الخطوة 2.  تعمل غاية 7-1-7 بشكل أفضل عندما يتم الانتهاء من تحديد هذه الإجراءات مع مجموعة واسعة من أصحاب المصلحة الذين يمكنهم المساعدة إما بشأن تنفيذ هذه الإجراءات أو دعم مناصرتها.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54022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بعد ذلك، يتم توحيد بيانات غاية 7-1-7 المُستمدة من حالات التفشي الفردية في قاعدة بيانات مركزية، وتتم مراقبة التقدم المحرز في تنفيذ الإجراءات المحددة عبر حالات التفشي. يساعد هذا على ضمان تنفيذ الإجراءات في الوقت المناسب، ويساعد أولئك الذين يواجهون صعوبات بشأن "تخطِ تلك الصعوبات" من خلال لفت انتباه أصحاب المصلحة المعنيين.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4503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وأخيرًا، في الخطوة 5، يمكن تحليل البيانات الموحدة عبر حالات تفشي الأمراض لتحديد الأنماط والاتجاهات في التوقيت والعوائق والإجراءات عبر مجموعة من الفئات المفيدة، بما في ذلك حسب مراحل الرصد والإبلاغ والاستجابة المبكرة؛ وحسب الموقع الجغرافي؛ وحسب نوع المرض؛ وبمرور الوقت، وغير ذلك.</a:t>
            </a:r>
          </a:p>
          <a:p>
            <a:endParaRPr lang="en-US">
              <a:latin typeface="Arial"/>
              <a:cs typeface="Arial"/>
            </a:endParaRPr>
          </a:p>
          <a:p>
            <a:endParaRPr lang="en-US">
              <a:latin typeface="Arial"/>
              <a:cs typeface="Arial"/>
            </a:endParaRPr>
          </a:p>
          <a:p>
            <a:r>
              <a:rPr lang="ar-001">
                <a:latin typeface="Arial"/>
                <a:cs typeface="Arial"/>
              </a:rPr>
              <a:t> ويمكن لنتائج 7-1-7 هذه أن تلعب دورًا مهمًا في مناقشات التخطيط والتمويل على المستويين الوطني ودون الوطني. توفر نتائج غاية 7-1-7 قاعدة أدلة لما يسبب التأخيرات أثناء تفشي الأمراض في العالم الحقيقي، وذلك فيما يتعلق بالرصد والإبلاغ والاستجابة خلال الأيام الأولى من حالات التفشي.  يمكن إدراج الإجراءات طويلة الأمد التي تتطلب موارد إضافية في مناقشات التخطيط والتمويل هذه. علاوة على ذلك، فإن نتائج 7-1-7 التي خضعت للتحليل، بما في ذلك تحديد العوائق الشائعة عبر حالات التفشي أو المناطق الجغرافية، تساعد البلدان والولايات القضائية على تحديد أولويات الإجراءات ذات التأثير من خلال اختيار الإجراءات التي من شأنها معالجة التأخيرات الشائعة في العالم الحقيقي.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9725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هذه هي الخطوات الخمس لاستخدام غاية 7-1-7 لتحسين الأداء.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0660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المكون الثالث من دورة حياة غاية 7-1-7 هو المناصرة باستخدام غاية 7-1-7.  </a:t>
            </a:r>
          </a:p>
          <a:p>
            <a:endParaRPr lang="en-US">
              <a:latin typeface="Arial"/>
              <a:cs typeface="Arial"/>
            </a:endParaRPr>
          </a:p>
          <a:p>
            <a:r>
              <a:rPr lang="ar-001">
                <a:latin typeface="Arial"/>
                <a:cs typeface="Arial"/>
              </a:rPr>
              <a:t>تُعتبر غاية 7-1-7 فعّالة في تعزيز نظم رصد حالات التفشي والإبلاغ والاستجابة المبكرة لأنها تركز على تحسين الأداء الموجّه استنادًا إلى نتائج مُستمدة من حالات تفشي واقعية. لكن استخدام نتائج غاية 7-1-7 لأغراض المناصرة ينطوي على إمكانية المساهمة في إحداث تغيير يتجاوز ذلك.يمكن استخدام النتائج المستخلصة من غاية 7-1-7 للدعوة إلى زيادة التمويل وتغيير السياسات لتعزيز الأمن الصحي على نطاق أوسع، ولتطبيق مبادئ حسن التوقيت وتحسين الأداء في مجالات أخرى من الصحة العامة والأمن الصحي. بالإضافة إلى ذلك، يمكن أن تساعد نتائج غاية 7-1-7 على دعم المساءلة.</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66161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هذه هي دورة الحياة الكاملة التي نعتقد أن غاية 7-1-7 تُحدث بها التغيير: من خلال اعتماد غاية 7-1-7 بشكل منهجي في بلد أو ولاية قضائية، واستخدام غاية 7-1-7 لتحسين أداء أنظمة رصد تفشي الأمراض والإبلاغ عنها والاستجابة المبكرة لها، والمناصرة باستخدام غاية 7-1-7 لتحسين التوقيت والأداء على نطاق أوسع في مجال الأمن الصحي.</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2981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t>في قسم "استخدام وحدات غاية 7-1-7"، سنتناول الخطوات الخمس الرئيسية لاستخدام غاية 717.  لقد رأيتم هذه الخطوات الخمس في منتصف نظرية التغيير تلك في الشريحة الأخيرة.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t>وفي وحدات الاستخدام، سنعرض لكم العديد من الأمثلة الأخرى للبلدان، وسنستعرض بعض الأنشطة التي ستتعرفون من خلالها على الأدوات والعمليات المستخدمة في ذلك.  </a:t>
            </a:r>
          </a:p>
          <a:p>
            <a:endParaRPr lang="en-US"/>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9FA3-DD62-A8CA-B214-D0B864F10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97124-DDAE-404B-6F70-F74C0BA67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84B1B7-6E87-DCB2-18F3-391B9491202B}"/>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 [ملاحظة للمنسق: لا تتردد في تعديل النص بما يتناسب مع الحضور الذي تتوقعه]  </a:t>
            </a:r>
          </a:p>
          <a:p>
            <a:endParaRPr lang="en-US"/>
          </a:p>
        </p:txBody>
      </p:sp>
      <p:sp>
        <p:nvSpPr>
          <p:cNvPr id="4" name="Slide Number Placeholder 3">
            <a:extLst>
              <a:ext uri="{FF2B5EF4-FFF2-40B4-BE49-F238E27FC236}">
                <a16:creationId xmlns:a16="http://schemas.microsoft.com/office/drawing/2014/main" id="{C19B7E06-E26D-4D7E-5EBD-14786BC1F4AE}"/>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617280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سنتناول في وحدات الاعتماد عناصر الاعتماد وكيفية دمج غاية 717 في الأنظمة الروتينية</a:t>
            </a:r>
          </a:p>
          <a:p>
            <a:endParaRPr lang="en-US"/>
          </a:p>
          <a:p>
            <a:r>
              <a:rPr lang="ar-001">
                <a:latin typeface="Arial"/>
                <a:cs typeface="Arial"/>
              </a:rPr>
              <a:t>العناصر الرئيسية لاعتماد غاية 7-1-7 هي:</a:t>
            </a:r>
          </a:p>
          <a:p>
            <a:pPr marL="171450" indent="-171450">
              <a:buFontTx/>
              <a:buChar char="-"/>
            </a:pPr>
            <a:r>
              <a:rPr lang="ar-001">
                <a:latin typeface="Arial"/>
                <a:cs typeface="Arial"/>
              </a:rPr>
              <a:t>إدراج غاية 7-1-7 في نظام الصحة العامة</a:t>
            </a:r>
          </a:p>
          <a:p>
            <a:pPr marL="171450" indent="-171450">
              <a:buFontTx/>
              <a:buChar char="-"/>
            </a:pPr>
            <a:r>
              <a:rPr lang="ar-001">
                <a:latin typeface="Arial"/>
                <a:cs typeface="Arial"/>
              </a:rPr>
              <a:t>تحديد أصحاب المصلحة والنظم القائمة</a:t>
            </a:r>
          </a:p>
          <a:p>
            <a:pPr marL="171450" indent="-171450">
              <a:buFontTx/>
              <a:buChar char="-"/>
            </a:pPr>
            <a:r>
              <a:rPr lang="ar-001">
                <a:latin typeface="Arial"/>
                <a:cs typeface="Arial"/>
              </a:rPr>
              <a:t>إشراك أصحاب المصلحة</a:t>
            </a:r>
          </a:p>
          <a:p>
            <a:pPr marL="171450" indent="-171450">
              <a:buFontTx/>
              <a:buChar char="-"/>
            </a:pPr>
            <a:r>
              <a:rPr lang="ar-001">
                <a:latin typeface="Arial"/>
                <a:cs typeface="Arial"/>
              </a:rPr>
              <a:t>دمج غاية 7-1-7 في مسارات العمل</a:t>
            </a:r>
          </a:p>
          <a:p>
            <a:pPr marL="171450" indent="-171450">
              <a:buFontTx/>
              <a:buChar char="-"/>
            </a:pPr>
            <a:r>
              <a:rPr lang="ar-001">
                <a:latin typeface="Arial"/>
                <a:cs typeface="Arial"/>
              </a:rPr>
              <a:t>تدريب الموظفين</a:t>
            </a:r>
          </a:p>
          <a:p>
            <a:pPr marL="171450" indent="-171450">
              <a:buFontTx/>
              <a:buChar char="-"/>
            </a:pPr>
            <a:r>
              <a:rPr lang="ar-001">
                <a:latin typeface="Arial"/>
                <a:cs typeface="Arial"/>
              </a:rPr>
              <a:t>والاستخدام التجريبي لغاية 7-1-7</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70</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AB614-2599-019B-6CF2-382CB3711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AAE05-C709-5A20-D583-5C4E33EF1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2EE6F-90EF-461C-749E-237DEE1F4151}"/>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يجب ألا تتجاوز مدة المناقشة 3 دقائق]</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الآن وقد شاهدتم دورة حياة غاية 7-1-7 كاملة، نود إجراء مناقشة موجزة.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200" i="0" u="none" strike="noStrike" cap="none" normalizeH="0" baseline="0" noProof="0">
                <a:ln>
                  <a:noFill/>
                </a:ln>
                <a:solidFill>
                  <a:schemeClr val="tx2"/>
                </a:solidFill>
                <a:effectLst/>
                <a:uLnTx/>
                <a:uFillTx/>
                <a:latin typeface="Arial"/>
                <a:ea typeface="Calibri"/>
                <a:cs typeface="Arial"/>
              </a:rPr>
              <a:t>كيف تتشابه/تختلف عملية 7-1-7 مقارنةً بحالات تفشي الأمراض التي عملتم عليها؟</a:t>
            </a:r>
          </a:p>
        </p:txBody>
      </p:sp>
      <p:sp>
        <p:nvSpPr>
          <p:cNvPr id="4" name="Slide Number Placeholder 3">
            <a:extLst>
              <a:ext uri="{FF2B5EF4-FFF2-40B4-BE49-F238E27FC236}">
                <a16:creationId xmlns:a16="http://schemas.microsoft.com/office/drawing/2014/main" id="{195F0C4B-7B5B-CEDE-5EF1-43C6F9795700}"/>
              </a:ext>
            </a:extLst>
          </p:cNvPr>
          <p:cNvSpPr>
            <a:spLocks noGrp="1"/>
          </p:cNvSpPr>
          <p:nvPr>
            <p:ph type="sldNum" sz="quarter" idx="5"/>
          </p:nvPr>
        </p:nvSpPr>
        <p:spPr/>
        <p:txBody>
          <a:bodyPr/>
          <a:lstStyle/>
          <a:p>
            <a:fld id="{A1E75C25-C22B-D14A-8C88-D3C1CFA09A77}" type="slidenum">
              <a:rPr lang="en-US" smtClean="0"/>
              <a:pPr/>
              <a:t>71</a:t>
            </a:fld>
            <a:endParaRPr lang="en-US"/>
          </a:p>
        </p:txBody>
      </p:sp>
    </p:spTree>
    <p:extLst>
      <p:ext uri="{BB962C8B-B14F-4D97-AF65-F5344CB8AC3E}">
        <p14:creationId xmlns:p14="http://schemas.microsoft.com/office/powerpoint/2010/main" val="18503381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في هذه الوحدة، ستتعرفون على المبادئ الرئيسية التي تجعل غاية 7-1-7 أكثر فعالية عند تنفيذها. لقد وضعنا ستة مبادئ هي، في الأساس، ما نعتبره السر الذي يجعل غاية 7-1-7 تعمل في مختلف البيئات وحالات تفشي الأمراض.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سنقدم لكم أولاً شرحًا موجزًا لهذه المبادئ الرئيسية الستة التي وجدت البلدان أنها مهمة للتنفيذ الفعال، ثم سنمارس نشاطًا سريعًا حيث سننقسم إلى 6 مجموعات، وسيتم تكليف كل مجموعة بمبدأ واحد لمناقشته والإبلاغ بالنتائج ذات الصلة.  </a:t>
            </a:r>
            <a:br>
              <a:rPr lang="ar-001"/>
            </a:br>
            <a:br>
              <a:rPr lang="ar-001"/>
            </a:br>
            <a:endParaRPr lang="ar-001"/>
          </a:p>
        </p:txBody>
      </p:sp>
      <p:sp>
        <p:nvSpPr>
          <p:cNvPr id="4" name="Slide Number Placeholder 3"/>
          <p:cNvSpPr>
            <a:spLocks noGrp="1"/>
          </p:cNvSpPr>
          <p:nvPr>
            <p:ph type="sldNum" sz="quarter" idx="5"/>
          </p:nvPr>
        </p:nvSpPr>
        <p:spPr/>
        <p:txBody>
          <a:bodyPr/>
          <a:lstStyle/>
          <a:p>
            <a:fld id="{A1E75C25-C22B-D14A-8C88-D3C1CFA09A77}" type="slidenum">
              <a:rPr lang="en-US" smtClean="0"/>
              <a:pPr/>
              <a:t>72</a:t>
            </a:fld>
            <a:endParaRPr lang="en-US"/>
          </a:p>
        </p:txBody>
      </p:sp>
    </p:spTree>
    <p:extLst>
      <p:ext uri="{BB962C8B-B14F-4D97-AF65-F5344CB8AC3E}">
        <p14:creationId xmlns:p14="http://schemas.microsoft.com/office/powerpoint/2010/main" val="15352255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سنستعرض الآن المبادئ الستة، ولكن دون الخوض في تفاصيل كثيرة عنها بعد.  أثناء استماعكم إليها، وفي مجموعاتكم الفرعية، حاولوا استخدام ما تتذكرونه من مثال إبيستان إذا كنتم قد قمتم بنشاط المحاكاة النظرية، إلى جانب ما تعرفونه بالفعل عن 7-1-7، للتفكير في سبب مساعدة هذا المبدأ على جعل غاية 7-1-7 أكثر فعالية.</a:t>
            </a:r>
          </a:p>
          <a:p>
            <a:endParaRPr lang="en-US">
              <a:latin typeface="Arial"/>
              <a:cs typeface="Arial"/>
            </a:endParaRPr>
          </a:p>
          <a:p>
            <a:r>
              <a:rPr lang="ar-001">
                <a:latin typeface="Arial"/>
                <a:cs typeface="Arial"/>
              </a:rPr>
              <a:t> [انقر]</a:t>
            </a:r>
          </a:p>
          <a:p>
            <a:endParaRPr lang="en-US">
              <a:latin typeface="Arial"/>
              <a:cs typeface="Arial"/>
            </a:endParaRPr>
          </a:p>
          <a:p>
            <a:r>
              <a:rPr lang="ar-001" i="1">
                <a:latin typeface="Arial"/>
                <a:cs typeface="Arial"/>
              </a:rPr>
              <a:t>[ملاحظة للمنسق: اقرأ كل مبدأ بصوت عالٍ، وانقر للانتقال إلى المبدأ التالي]</a:t>
            </a:r>
          </a:p>
          <a:p>
            <a:endParaRPr lang="en-US">
              <a:latin typeface="Arial"/>
              <a:cs typeface="Arial"/>
            </a:endParaRP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a:latin typeface="Arial"/>
                <a:cs typeface="Arial"/>
              </a:rPr>
              <a:t>فلنبدأ هذا النشاط! تذكروا أنه لا يوجد مُيسّر مُعيّن مُسبقًا لهذا النشاط.</a:t>
            </a:r>
          </a:p>
          <a:p>
            <a:pPr>
              <a:defRPr/>
            </a:pPr>
            <a:endParaRPr lang="en-US">
              <a:cs typeface="Arial" panose="020B0604020202020204" pitchFamily="34" charset="0"/>
            </a:endParaRPr>
          </a:p>
          <a:p>
            <a:r>
              <a:rPr lang="ar-001">
                <a:latin typeface="Arial"/>
                <a:cs typeface="Arial"/>
              </a:rPr>
              <a:t> سننقسم الآن إلى 6 مجموعات.  </a:t>
            </a:r>
          </a:p>
          <a:p>
            <a:endParaRPr lang="en-US">
              <a:cs typeface="Arial"/>
            </a:endParaRPr>
          </a:p>
          <a:p>
            <a:r>
              <a:rPr lang="ar-001" i="1">
                <a:latin typeface="Arial"/>
                <a:cs typeface="Arial"/>
              </a:rPr>
              <a:t>[ملاحظة للمنسق: قسّم المشاركين إلى مجموعات من 6 أشخاص].  </a:t>
            </a: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21158824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 اقرأ التعليمات بصوت عالٍ.  ولاحظ أن هذا نشاط سريع، لذا نوصي بتكرار التقرير القصير بهدوء عندما يحين وقت الإبلاغ بالنتائج، مع توجيه المجموعات بلطف للانتهاء إذا لزم الأمر!]</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0732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[ملاحظات للمنسق - استمع إلى تقرير نتائج المجموعة وقم بالرد عليه. بعض النقاط الرئيسية لهذا المبدأ مذكورة أدناه. من غير المرجح أن تتم تغطية كل هذه النقاط في تقرير الإبلاغ بالنتائج، وهذه القائمة ليست شاملة]</a:t>
            </a:r>
          </a:p>
          <a:p>
            <a:endParaRPr lang="en-US" i="1">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بعض النقاط الرئيسية (ليست شاملة):</a:t>
            </a:r>
          </a:p>
          <a:p>
            <a:pPr marL="171450" indent="-171450">
              <a:buFontTx/>
              <a:buChar char="-"/>
            </a:pPr>
            <a:r>
              <a:rPr lang="ar-001" i="1">
                <a:latin typeface="Calibri"/>
                <a:ea typeface="Calibri"/>
                <a:cs typeface="Calibri"/>
              </a:rPr>
              <a:t>إن مقاييس غاية 7-1-7 ليست سوى الخطوة الأولى - فالتحسين المستمر للأداء هو جوهر غاية 7-1-7.</a:t>
            </a:r>
          </a:p>
          <a:p>
            <a:pPr marL="171450" indent="-171450">
              <a:buFontTx/>
              <a:buChar char="-"/>
              <a:defRPr/>
            </a:pPr>
            <a:r>
              <a:rPr lang="ar-001" i="1">
                <a:latin typeface="Calibri"/>
                <a:ea typeface="Calibri"/>
                <a:cs typeface="Calibri"/>
              </a:rPr>
              <a:t> لتحقيق تحسين الأداء *المستمر*، يجب استخدام غاية 7-1-7 بشكل متكرر</a:t>
            </a:r>
          </a:p>
          <a:p>
            <a:pPr marL="171450" marR="0" lvl="0" indent="-171450" algn="r" defTabSz="914400">
              <a:lnSpc>
                <a:spcPct val="100000"/>
              </a:lnSpc>
              <a:spcBef>
                <a:spcPts val="0"/>
              </a:spcBef>
              <a:spcAft>
                <a:spcPts val="0"/>
              </a:spcAft>
              <a:buClrTx/>
              <a:buSzTx/>
              <a:buFontTx/>
              <a:buChar char="-"/>
              <a:tabLst/>
              <a:defRPr/>
            </a:pPr>
            <a:r>
              <a:rPr lang="ar-001" i="1">
                <a:latin typeface="Calibri"/>
                <a:ea typeface="Calibri"/>
                <a:cs typeface="Calibri"/>
              </a:rPr>
              <a:t> تكون غاية 7-1-7 أكثر فعالية عند استخدامها بانتظام لأكبر عدد ممكن من حالات التفشي.</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79448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[ملاحظات للمنسق - استمع إلى تقرير نتائج المجموعة وقم بالرد عليه. بعض النقاط الرئيسية لهذا المبدأ مذكورة أدناه. من غير المرجح أن تتم تغطية كل هذه النقاط في تقرير الإبلاغ بالنتائج، وهذه القائمة ليست شاملة]</a:t>
            </a:r>
          </a:p>
          <a:p>
            <a:endParaRPr lang="en-US" i="1">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بعض النقاط الرئيسية (ليست شاملة):</a:t>
            </a:r>
          </a:p>
          <a:p>
            <a:pPr marL="171450" indent="-171450">
              <a:buFontTx/>
              <a:buChar char="-"/>
            </a:pPr>
            <a:r>
              <a:rPr lang="ar-001" i="1">
                <a:latin typeface="Arial"/>
                <a:cs typeface="Arial"/>
              </a:rPr>
              <a:t>لا تكون غاية 7-1-7 فعالة إذا تم استخدامها كإجراء تأديبي لمعاقبة الأفراد أو الوحدات بناءً على أداء التوقيت أو العوائق وما إلى ذلك.  </a:t>
            </a:r>
          </a:p>
          <a:p>
            <a:pPr marL="171450" indent="-171450">
              <a:buFontTx/>
              <a:buChar char="-"/>
            </a:pPr>
            <a:r>
              <a:rPr lang="ar-001" i="1">
                <a:latin typeface="Arial"/>
                <a:cs typeface="Arial"/>
              </a:rPr>
              <a:t>تكون غاية 7-1-7 فعالة عندما تكون جزءًا من ثقافة التعلم والتحسين من خلال التقييم النزيه والشفاف</a:t>
            </a:r>
          </a:p>
          <a:p>
            <a:pPr marL="171450" indent="-171450">
              <a:buFontTx/>
              <a:buChar char="-"/>
            </a:pPr>
            <a:r>
              <a:rPr lang="ar-001" i="1">
                <a:latin typeface="Arial"/>
                <a:cs typeface="Arial"/>
              </a:rPr>
              <a:t>لا تتعلق غاية 7-1-7 بالأبطال أو الأشرار، بل تتعلق بفهم ما يعمل على مستوى النظام وما يحتاج إلى مزيد من التحسين.</a:t>
            </a:r>
          </a:p>
          <a:p>
            <a:pPr marL="171450" indent="-171450">
              <a:buFontTx/>
              <a:buChar char="-"/>
            </a:pPr>
            <a:r>
              <a:rPr lang="ar-001" i="1">
                <a:latin typeface="Arial"/>
                <a:cs typeface="Arial"/>
              </a:rPr>
              <a:t>يجب دمج غاية 7-1-7، كوسيلة للتعلم والتحسين بدلاً من كونها وسيلة للحكم والعقاب، في المناقشات منذ البداية، مع الحرص على فهم جميع أصحاب المصلحة لهذا الأمر.</a:t>
            </a:r>
          </a:p>
          <a:p>
            <a:pPr marL="171450" indent="-171450">
              <a:buFontTx/>
              <a:buChar char="-"/>
            </a:pPr>
            <a:endParaRPr lang="en-US" i="1">
              <a:latin typeface="Arial"/>
              <a:cs typeface="Arial"/>
            </a:endParaRPr>
          </a:p>
          <a:p>
            <a:pPr marL="171450" indent="-171450">
              <a:buFontTx/>
              <a:buChar char="-"/>
            </a:pPr>
            <a:endParaRPr lang="en-US" i="1">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631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[ملاحظات للمنسق - استمع إلى تقرير نتائج المجموعة وقم بالرد عليه. بعض النقاط الرئيسية لهذا المبدأ مذكورة أدناه. من غير المرجح أن تتم تغطية كل هذه النقاط في تقرير الإبلاغ بالنتائج، وهذه القائمة ليست شاملة]</a:t>
            </a:r>
          </a:p>
          <a:p>
            <a:endParaRPr lang="en-US" i="1">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بعض النقاط الرئيسية (ليست شاملة):</a:t>
            </a:r>
          </a:p>
          <a:p>
            <a:pPr marL="171450" indent="-171450">
              <a:buFontTx/>
              <a:buChar char="-"/>
            </a:pPr>
            <a:r>
              <a:rPr lang="ar-001" i="1">
                <a:latin typeface="Arial"/>
                <a:cs typeface="Arial"/>
              </a:rPr>
              <a:t>يُعد الرصد والإبلاغ والاستجابة المبكرة أمورًا بالغة الأهمية لاحتواء حالات التفشي بسرعة.  </a:t>
            </a:r>
          </a:p>
          <a:p>
            <a:pPr marL="628650" lvl="1" indent="-171450">
              <a:buFontTx/>
              <a:buChar char="-"/>
            </a:pPr>
            <a:r>
              <a:rPr lang="ar-001" i="1">
                <a:latin typeface="Arial"/>
                <a:cs typeface="Arial"/>
              </a:rPr>
              <a:t>إذا كانت واحدة أو اثنتان من المراحل الثلاث سريعة ولكن الأخرى (الأخريين) بطيئة، فمن المحتمل ألا يتم احتواء تفشي المرض بسرعة (على سبيل المثال، إذا كانت عملية الإبلاغ والاستجابة سريعتين ولكن استغرق الرصد وقتًا طويلاً، فقد تكون حالة التفشي قد انتشرت بالفعل إلى عدد أكبر بكثير من الناس)</a:t>
            </a:r>
          </a:p>
          <a:p>
            <a:pPr marL="171450" lvl="0" indent="-171450">
              <a:buFontTx/>
              <a:buChar char="-"/>
            </a:pPr>
            <a:r>
              <a:rPr lang="ar-001" i="1">
                <a:latin typeface="Arial"/>
                <a:cs typeface="Arial"/>
              </a:rPr>
              <a:t>جميع المراحل الثلاث ضرورية ولكن غالبًا ما يتم العمل عليها من قِبل أجزاء مختلفة من نظام الصحة العامة (مثل المراقبة مقابل الاستجابة). ينبغي أخذ هذا في الاعتبار عند النظر في تنسيق غاية 7-1-7، وجمع البيانات، وأصحاب المصلحة، وما إلى ذلك.  </a:t>
            </a:r>
          </a:p>
          <a:p>
            <a:pPr marL="171450" lvl="0" indent="-171450">
              <a:buFontTx/>
              <a:buChar char="-"/>
            </a:pPr>
            <a:endParaRPr lang="en-US" i="1">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210977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[ملاحظات للمنسق - استمع إلى تقرير نتائج المجموعة وقم بالرد عليه. بعض النقاط الرئيسية لهذا المبدأ مذكورة أدناه. من غير المرجح أن تتم تغطية كل هذه النقاط في تقرير الإبلاغ بالنتائج، وهذه القائمة ليست شاملة]</a:t>
            </a:r>
          </a:p>
          <a:p>
            <a:endParaRPr lang="en-US" i="1">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بعض النقاط الرئيسية (ليست شاملة):</a:t>
            </a:r>
          </a:p>
          <a:p>
            <a:pPr marL="171450" indent="-171450">
              <a:buFontTx/>
              <a:buChar char="-"/>
            </a:pPr>
            <a:r>
              <a:rPr lang="ar-001" i="1">
                <a:latin typeface="Arial"/>
                <a:cs typeface="Arial"/>
              </a:rPr>
              <a:t>من الناحية المثالية، ينبغي استخدام غاية 7-1-7 أثناء استعراض الإجراء المبكر، ما يعني استخدامها بعد وقت قصير من حدوث الإبلاغ. ويتيح ذلك فرصة لتحديد العوائق المبكرة ومعالجتها في الوقت الفعلي أثناء استمرار الاستجابة لحالة التفشي، ما يسمح بإعادة ضبط الاستجابة لهذا التفشي.  </a:t>
            </a:r>
          </a:p>
          <a:p>
            <a:pPr marL="171450" indent="-171450">
              <a:buFontTx/>
              <a:buChar char="-"/>
            </a:pPr>
            <a:r>
              <a:rPr lang="ar-001" i="1">
                <a:latin typeface="Arial"/>
                <a:cs typeface="Arial"/>
              </a:rPr>
              <a:t>يختلف هذا عن استعراضات الإجراءات المرحلية واستعراضات الإجراءات اللاحقة، والتي يتم إجراؤها بعد اكتمال المرحلة المبكرة من تفشي المرض. بالنسبة إلى تلك الاستعراضات، فإن أي فوائد لها من المرجح أن تكون قابلة للتطبيق فقط على حالات التفشي المستقبلية بدلاً من حالة التفشي التي تم استعراضها.</a:t>
            </a:r>
          </a:p>
          <a:p>
            <a:pPr marL="171450" indent="-171450">
              <a:buFontTx/>
              <a:buChar char="-"/>
            </a:pPr>
            <a:endParaRPr lang="en-US" i="1">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3950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DB482-29E6-99F7-5DE7-2CCB02644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9F661-7813-94FE-5192-DFCA6AA6C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1159-3FC1-D279-4389-1E3B496300A8}"/>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[ملاحظة للمنسق: لا تتردد في تعديل النص بما يتناسب مع الحضور الذي تتوقعه]  </a:t>
            </a:r>
          </a:p>
          <a:p>
            <a:endParaRPr lang="en-US"/>
          </a:p>
        </p:txBody>
      </p:sp>
      <p:sp>
        <p:nvSpPr>
          <p:cNvPr id="4" name="Slide Number Placeholder 3">
            <a:extLst>
              <a:ext uri="{FF2B5EF4-FFF2-40B4-BE49-F238E27FC236}">
                <a16:creationId xmlns:a16="http://schemas.microsoft.com/office/drawing/2014/main" id="{25BFDC71-AFA4-9CAC-2D15-23151032D04A}"/>
              </a:ext>
            </a:extLst>
          </p:cNvPr>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3927630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[ملاحظات للمنسق - استمع إلى تقرير نتائج المجموعة وقم بالرد عليه. بعض النقاط الرئيسية لهذا المبدأ مذكورة أدناه. من غير المرجح أن تتم تغطية كل هذه النقاط في تقرير الإبلاغ بالنتائج، وهذه القائمة ليست شاملة]</a:t>
            </a:r>
          </a:p>
          <a:p>
            <a:endParaRPr lang="en-US" i="1">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بعض النقاط الرئيسية (ليست شاملة):</a:t>
            </a:r>
          </a:p>
          <a:p>
            <a:r>
              <a:rPr lang="ar-001" i="1">
                <a:latin typeface="Arial"/>
                <a:cs typeface="Arial"/>
              </a:rPr>
              <a:t>- من الناحية المثالية، يتم اعتماد غاية 7-1-7 في الأنظمة ومسارات العمل القائمة. إن كيفية اعتماد غاية 7-1-7 هي عملية مرنة وتعتمد على سياق البلد (أي أنه لا توجد طريقة واحدة محددة يجب دمج غاية 7-1-7 بها، بل يجب دمجها بالطرق التي تكون أكثر منطقية بالنسبة إلى ذلك البلد/الولاية القضائية).  </a:t>
            </a:r>
          </a:p>
          <a:p>
            <a:pPr marL="628650" lvl="1" indent="-171450">
              <a:buFontTx/>
              <a:buChar char="-"/>
            </a:pPr>
            <a:r>
              <a:rPr lang="ar-001" i="1">
                <a:latin typeface="Arial"/>
                <a:cs typeface="Arial"/>
              </a:rPr>
              <a:t>على سبيل المثال، إذا تم جمع بيانات التفشي على الورق، فيمكن دمج جمع بيانات 7-1-7 في هذه الاستمارات الورقية.  وإذا تم جمع بيانات التفشي في نظام إلكتروني، فيمكن دمج متغيرات 7-1-7 في ذلك النظام.  يمكن إدراج وتنسيق غاية 7-1-7 من أي مكان يكون مناسبًا للبلد/الولاية القضائية، سواء في مركز عمليات الطوارئ، أو المعهد الوطني للصحة العامة، أو مع فرق الاستجابة السريعة، وما إلى ذلك. (ملاحظة: توجد مزيد من المعلومات عن هذا الموضوع في وحدات التدريب "اعتماد غاية 7-1-7" ومجموعة الأدوات الرقمية).</a:t>
            </a:r>
          </a:p>
          <a:p>
            <a:pPr marL="171450" lvl="0" indent="-171450">
              <a:buFontTx/>
              <a:buChar char="-"/>
            </a:pPr>
            <a:r>
              <a:rPr lang="ar-001" i="1">
                <a:latin typeface="Arial"/>
                <a:cs typeface="Arial"/>
              </a:rPr>
              <a:t>تُكمل غاية 7-1-7 الأدوات والتقييمات الحالية للأمن الصحي العالمي، وهي الآن مدمجة في أطر عمل ووثائق توجيهية مختلفة للأمن الصحي العالمي.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58243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[ملاحظات للمنسق - استمع إلى تقرير نتائج المجموعة وقم بالرد عليه. بعض النقاط الرئيسية لهذا المبدأ مذكورة أدناه. من غير المرجح أن تتم تغطية كل هذه النقاط في تقرير الإبلاغ بالنتائج، وهذه القائمة ليست شاملة]</a:t>
            </a:r>
          </a:p>
          <a:p>
            <a:endParaRPr lang="en-US" i="1">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Calibri"/>
                <a:ea typeface="Calibri"/>
                <a:cs typeface="Calibri"/>
              </a:rPr>
              <a:t>بعض النقاط الرئيسية (ليست شاملة):</a:t>
            </a:r>
          </a:p>
          <a:p>
            <a:r>
              <a:rPr lang="ar-001" i="1">
                <a:latin typeface="Arial"/>
                <a:cs typeface="Arial"/>
              </a:rPr>
              <a:t>- تركز غاية 7-1-7 على العوائق الواقعة على المستوى النظامي في مراحل الرصد والإبلاغ والاستجابة المبكرة. ومن المرجح أن توجد هذه العوائق عبر مستويات مختلفة من الحكومة وعبر قطاعات مختلفة. يتطلب ذلك إشراك مجموعة واسعة من أصحاب المصلحة للمساعدة على تحديد وتنفيذ الإجراءات ذات الصلة.  </a:t>
            </a:r>
          </a:p>
          <a:p>
            <a:r>
              <a:rPr lang="ar-001" i="1">
                <a:latin typeface="Arial"/>
                <a:cs typeface="Arial"/>
              </a:rPr>
              <a:t>- تكون غاية 7-1-7 أكثر نجاحًا عندما تحظى بتأييد واسع من مجموعة كبيرة من أصحاب المصلحة (على سبيل المثال من الجهات الحكومية وغير الحكومية؛ ومن مستويات مختلفة (المستوى المحلي، المقاطعة/الإقليم، المستوى الوطني)؛ القطاعات المختلفة (الصحة العامة، السياسة، سلسلة التوريد/اللوجستيات، القطاع السريري، المخبري، المستشفيات، القطاع القانوني، </a:t>
            </a:r>
            <a:r>
              <a:rPr lang="en-US" i="1">
                <a:latin typeface="Arial"/>
                <a:cs typeface="Arial"/>
              </a:rPr>
              <a:t>One Health</a:t>
            </a:r>
            <a:r>
              <a:rPr lang="ar-001" i="1">
                <a:latin typeface="Arial"/>
                <a:cs typeface="Arial"/>
              </a:rPr>
              <a:t>، إلخ)؛ الوظائف المختلفة (التخطيط السنوي، الجهات المانحة، مسؤولو التنفيذ، المناصرين، إلخ).</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40010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74C25-4D70-441D-AE02-BDED5C11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62BA8-ADEA-D957-3297-1A2C9CACF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BEA2A-512E-01DF-D4E8-2DF7C6D927B6}"/>
              </a:ext>
            </a:extLst>
          </p:cNvPr>
          <p:cNvSpPr>
            <a:spLocks noGrp="1"/>
          </p:cNvSpPr>
          <p:nvPr>
            <p:ph type="body" idx="1"/>
          </p:nvPr>
        </p:nvSpPr>
        <p:spPr/>
        <p:txBody>
          <a:bodyPr/>
          <a:lstStyle/>
          <a:p>
            <a:r>
              <a:rPr lang="ar-001">
                <a:latin typeface="Arial"/>
                <a:cs typeface="Arial"/>
              </a:rPr>
              <a:t>سنأخذ استراحة لمدة 15 دقيقة الآن.</a:t>
            </a:r>
          </a:p>
          <a:p>
            <a:endParaRPr lang="en-US">
              <a:latin typeface="Arial"/>
              <a:cs typeface="Arial"/>
            </a:endParaRPr>
          </a:p>
          <a:p>
            <a:r>
              <a:rPr lang="ar-001">
                <a:latin typeface="Arial"/>
                <a:cs typeface="Arial"/>
              </a:rPr>
              <a:t> يُرجى إضافة أي أسئلة لديكم بشأن غاية 7-1-7 في لوحة طرح الأفكار والأسئلة. سنجيب عن أسئلتكم في وقت لاحق من اليوم.  </a:t>
            </a:r>
          </a:p>
        </p:txBody>
      </p:sp>
      <p:sp>
        <p:nvSpPr>
          <p:cNvPr id="4" name="Slide Number Placeholder 3">
            <a:extLst>
              <a:ext uri="{FF2B5EF4-FFF2-40B4-BE49-F238E27FC236}">
                <a16:creationId xmlns:a16="http://schemas.microsoft.com/office/drawing/2014/main" id="{62BB94AC-D639-901A-F430-2AF947C2984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553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sz="1200" b="0" i="0" u="none" strike="noStrike">
                <a:solidFill>
                  <a:srgbClr val="000000"/>
                </a:solidFill>
                <a:effectLst/>
                <a:latin typeface="Arial" panose="020B0604020202020204" pitchFamily="34" charset="0"/>
              </a:rPr>
              <a:t>الآن وقد أصبح لديكم فكرة عما تنطوي عليه غاية 7-1-7، دعونا نعود خطوة إلى الوراء لنعطيكم صورة كاملة عن كيفية استخدام غاية 7-1-7 في أحداث تفشي الأمراض الفردية والمتعددة، سواء في الوقت الفعلي أو بأثر رجعي.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7304703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يجب ألا تتجاوز مدة المناقشة 3 دقائق]</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لنبدأ، دعونا نجري نقاشًا موجزًا لنستمع إلى أفكاركم بشأن هذا الموضوع. كيف يمكن استخدام نتائج غاية 7-1-7 المستمدة من حالات تفشي أمراض فردية مقابل حالات تفشي أمراض متعددة بشكل مختلف؟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84</a:t>
            </a:fld>
            <a:endParaRPr lang="en-US"/>
          </a:p>
        </p:txBody>
      </p:sp>
    </p:spTree>
    <p:extLst>
      <p:ext uri="{BB962C8B-B14F-4D97-AF65-F5344CB8AC3E}">
        <p14:creationId xmlns:p14="http://schemas.microsoft.com/office/powerpoint/2010/main" val="8804432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C6B2F-D527-6126-FA23-5A70D4185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FF3C4-B633-9616-EDC5-10AE92A87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182F2-0F76-5156-B787-B470B3C4CE1B}"/>
              </a:ext>
            </a:extLst>
          </p:cNvPr>
          <p:cNvSpPr>
            <a:spLocks noGrp="1"/>
          </p:cNvSpPr>
          <p:nvPr>
            <p:ph type="body" idx="1"/>
          </p:nvPr>
        </p:nvSpPr>
        <p:spPr/>
        <p:txBody>
          <a:bodyPr/>
          <a:lstStyle/>
          <a:p>
            <a:r>
              <a:rPr lang="ar-001">
                <a:latin typeface="Arial"/>
                <a:cs typeface="Arial"/>
              </a:rPr>
              <a:t>لنبدأ بشيء رأيتموه بالفعل - يمكن تقييم الأداء وتحسينه لأحداث تفشي الأمراض الفردية في الوقت الفعلي أو بأقرب ما يكون إلى الوقت الفعلي من خلال تطبيق غاية 7-1-7 في استعراضات الإجراءات المبكرة، أو </a:t>
            </a:r>
            <a:r>
              <a:rPr lang="en-US">
                <a:latin typeface="Arial"/>
                <a:cs typeface="Arial"/>
              </a:rPr>
              <a:t>EARs</a:t>
            </a:r>
            <a:r>
              <a:rPr lang="ar-001">
                <a:latin typeface="Arial"/>
                <a:cs typeface="Arial"/>
              </a:rPr>
              <a:t>. ويمكننا فعل ذلك لأنواع مختلفة من الأمراض. ومن خلال هذا التقييم في الوقت الفعلي لاستعراضات الإجراءات المبكرة، تتاح لنا فرصة لإعادة ضبط الاستجابة لحالات تفشي الأمراض أثناء حدوثها بناءً على ما نتعلمه عن تلك العوائق والعوامل الممكّنة المبكرة.  </a:t>
            </a:r>
          </a:p>
          <a:p>
            <a:endParaRPr lang="en-US"/>
          </a:p>
          <a:p>
            <a:r>
              <a:rPr lang="ar-001">
                <a:latin typeface="Arial"/>
                <a:cs typeface="Arial"/>
              </a:rPr>
              <a:t>[انقر]</a:t>
            </a:r>
          </a:p>
          <a:p>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بمجرد أن نبدأ في تطبيق استعراضات الإجراءات المبكرة على أحداث مختلفة، نقوم بتوحيد مقاييس التوقيت والسرديات والعوائق والعوامل الممكّنة والإجراءات لكل من هذه الحالات في قاعدة بيانات واحدة.  يتيح لنا هذا النظر في نتائج 7-1-7 عبر أحداث تفشي متعددة، ويمكننا تحليل النتائج من حالات التفشي هذه للتعرف على العوائق والعوامل الممكّنة الشائعة عبر حالات التفشي لتحديد أولويات الإجراءات.</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endParaRPr lang="en-US"/>
          </a:p>
          <a:p>
            <a:r>
              <a:rPr lang="ar-001">
                <a:latin typeface="Arial"/>
                <a:cs typeface="Arial"/>
              </a:rPr>
              <a:t>بالنسبة إلى الأحداث التي وقعت بالفعل في الماضي، يمكن أن تساعد غاية 7-1-7 على توجيه الاستعراضات لحالات التفشي تلك، سواء من خلال استعراضات الإجراءات اللاحقة أو استعراضات الإجراءات المرحلية أو عمليات استعراض أخرى.  تنطبق نفس عملية 7-1-7، على الرغم من أن الحصول على البيانات اللازمة قد يكون أكثر صعوبة اعتمادًا على وقت حدوث تفشي المرض ومدى جودة توثيق المعلومات والسرديات في الوقت المناسب.  ولهذا السبب نوصي بعدم تطبيق غاية 7-1-7 بأثر رجعي على حالات تفشي الأمراض التي حدثت منذ زمن بعيد أو التي تفتقر إلى كثير من المعلومات.  </a:t>
            </a:r>
          </a:p>
          <a:p>
            <a:endParaRPr lang="en-US"/>
          </a:p>
          <a:p>
            <a:r>
              <a:rPr lang="ar-001">
                <a:latin typeface="Arial"/>
                <a:cs typeface="Arial"/>
              </a:rPr>
              <a:t>[انقر]</a:t>
            </a:r>
          </a:p>
          <a:p>
            <a:endParaRPr lang="en-US"/>
          </a:p>
          <a:p>
            <a:r>
              <a:rPr lang="ar-001">
                <a:latin typeface="Arial"/>
                <a:cs typeface="Arial"/>
              </a:rPr>
              <a:t>وأخيرًا، يمكن أيضًا استخدام غاية 7-1-7 عند إجراء استعراض بأثر رجعي لحالات تفشي متعددة.  لقد ساعدت استعراضات كهذه على حشد الدعم من أجل استخدام مقاييس التوقيت لتحسين الأداء، وساعدت على تحديد العوائق الشائعة بسرعة، سواء كان التركيز على نوع معين من الأمراض أو منطقة جغرافية أو جميع الأحداث ذات الصلة في إطار زمني حديث.</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105B2771-27E3-C0DC-61A8-498ECB282FE4}"/>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4893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لنلق الآن نظرة على كيفية استخدام غاية 7-1-7 في أحداث تفشي الأمراض الفردية.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39372978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F6C4-33D0-BD8B-B9C3-69C433329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D6EEC-DCCB-42D7-D234-1DD259570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280CF-F95D-6176-7BD7-B80CF21CEEBB}"/>
              </a:ext>
            </a:extLst>
          </p:cNvPr>
          <p:cNvSpPr>
            <a:spLocks noGrp="1"/>
          </p:cNvSpPr>
          <p:nvPr>
            <p:ph type="body" idx="1"/>
          </p:nvPr>
        </p:nvSpPr>
        <p:spPr/>
        <p:txBody>
          <a:bodyPr/>
          <a:lstStyle/>
          <a:p>
            <a:r>
              <a:rPr lang="ar-001"/>
              <a:t>توضح هذه الشريحة الطرق التي يمكن من خلالها استخدام غاية 7-1-7 في حدث تفشي مرض فردي.</a:t>
            </a:r>
          </a:p>
          <a:p>
            <a:endParaRPr lang="en-US"/>
          </a:p>
          <a:p>
            <a:r>
              <a:rPr lang="ar-001">
                <a:latin typeface="Arial"/>
                <a:cs typeface="Arial"/>
              </a:rPr>
              <a:t> يمكن استخدام غاية 7-1-7 في الوقت الفعلي خلال المرحلة المبكرة من حالات التفشي (أو في وقت قريب من الوقت الفعلي) من خلال استعراض الإجراء المبكر، كما هو موضح على الجانب الأيمن من الشريحة.</a:t>
            </a:r>
          </a:p>
          <a:p>
            <a:endParaRPr lang="en-US"/>
          </a:p>
          <a:p>
            <a:r>
              <a:rPr lang="ar-001">
                <a:latin typeface="Arial"/>
                <a:cs typeface="Arial"/>
              </a:rPr>
              <a:t> ويمكن أيضًا استخدام غاية 7-1-7 بأثر رجعي. تذكروا أن غاية 7-1-7 تركز على المرحلة المبكرة من حالات التفشي، لذلك حتى عند تطبيق 7-1-7 بأثر رجعي إما خلال المراحل اللاحقة من حالات التفشي المطولة (على سبيل المثال أثناء استعراض الإجراء المرحلي) أو بعد انتهاء حالة التفشي (كما هو الحال في استعراض الإجراء اللاحق)، فإن تركيز المقاييس والعوائق/العوامل الممكّنة والإجراءات لا يزال يدور حول المرحلة المبكرة من حالة التفشي.</a:t>
            </a:r>
          </a:p>
          <a:p>
            <a:endParaRPr lang="en-US"/>
          </a:p>
          <a:p>
            <a:r>
              <a:rPr lang="ar-001"/>
              <a:t>وفي كلتا الحالتين، يمكن استخدام نتائج غاية 7-1-7 لإثراء المناقشات المُجراة بشأن المرحلة المبكرة من حالة تفشي المرض.</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BACF5-5C96-4050-CC43-DF92444CDB45}"/>
              </a:ext>
            </a:extLst>
          </p:cNvPr>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9977814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دعونا نستعرض كيف يبدو استخدام غاية 7-1-7 عمليًا في حدث تفشٍّ فردي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t>أولاً، تقومون بجمع بيانات 7-1-7 وتقييم الأداء مقابل غاية 7-1-7.</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 </a:t>
            </a:r>
            <a:br>
              <a:rPr lang="ar-001">
                <a:solidFill>
                  <a:srgbClr val="000000"/>
                </a:solidFill>
              </a:rPr>
            </a:br>
            <a:r>
              <a:rPr lang="ar-001">
                <a:solidFill>
                  <a:srgbClr val="000000"/>
                </a:solidFil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يمكن القيام بهذه الخطوة الأولى في الوقت الفعلي أثناء استعراض الإجراء المبكر أو بأثر رجعي كما هو الحال في استخدام نتائج 7-1-7 لإثراء المناقشات أثناء استعراض الإجراء اللاحق.</a:t>
            </a:r>
          </a:p>
          <a:p>
            <a:pPr>
              <a:defRPr/>
            </a:pPr>
            <a:endParaRPr lang="en-US">
              <a:solidFill>
                <a:srgbClr val="000000"/>
              </a:solidFill>
            </a:endParaRPr>
          </a:p>
          <a:p>
            <a:pPr>
              <a:defRPr/>
            </a:pPr>
            <a:r>
              <a:rPr lang="ar-001">
                <a:solidFill>
                  <a:srgbClr val="000000"/>
                </a:solidFill>
              </a:rPr>
              <a:t>[انقر]</a:t>
            </a:r>
          </a:p>
          <a:p>
            <a:pPr>
              <a:defRPr/>
            </a:pPr>
            <a:endParaRPr lang="en-US">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بعد ذلك، يتم تحديد العوائق والعوامل الممكّنة بناءً على المعرفة الميدانية بحالة تفشي المرض.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العوائق هي تلك العوامل التي أعاقت سرعة توقيت الرصد و/أو الإبلاغ و/أو اتخاذ إجراءات الاستجابة المبكرة.  تُعدّ العوامل الممكّنة ذات قيمة كبيرة في مجال المناصرة، حيث تسلط الضوء على التحسينات، وتساعد على تحديد الممارسات النموذجية، وتُظهر كيف يبدو النجاح.  </a:t>
            </a:r>
          </a:p>
          <a:p>
            <a:pPr>
              <a:defRPr/>
            </a:pPr>
            <a:endParaRPr lang="en-US">
              <a:solidFill>
                <a:srgbClr val="000000"/>
              </a:solidFill>
            </a:endParaRPr>
          </a:p>
          <a:p>
            <a:pPr>
              <a:defRPr/>
            </a:pPr>
            <a:r>
              <a:rPr lang="ar-001">
                <a:solidFill>
                  <a:srgbClr val="000000"/>
                </a:solidFill>
              </a:rPr>
              <a:t>[انقر]</a:t>
            </a:r>
          </a:p>
          <a:p>
            <a:pPr>
              <a:defRPr/>
            </a:pPr>
            <a:endParaRPr lang="en-US">
              <a:solidFill>
                <a:srgbClr val="000000"/>
              </a:solidFill>
            </a:endParaRPr>
          </a:p>
          <a:p>
            <a:pPr>
              <a:defRPr/>
            </a:pPr>
            <a:r>
              <a:rPr lang="ar-001">
                <a:solidFill>
                  <a:srgbClr val="000000"/>
                </a:solidFill>
              </a:rPr>
              <a:t>بعد ذلك، ينبغي تحديد وتنفيذ الإجراءات التصحيحية لمعالجة تلك العوائق.  </a:t>
            </a:r>
          </a:p>
          <a:p>
            <a:pPr>
              <a:defRPr/>
            </a:pPr>
            <a:endParaRPr lang="en-US">
              <a:solidFill>
                <a:srgbClr val="000000"/>
              </a:solidFill>
            </a:endParaRPr>
          </a:p>
          <a:p>
            <a:pPr>
              <a:defRPr/>
            </a:pPr>
            <a:r>
              <a:rPr lang="ar-001">
                <a:solidFill>
                  <a:srgbClr val="000000"/>
                </a:solidFill>
              </a:rPr>
              <a:t>[انقر]</a:t>
            </a:r>
          </a:p>
          <a:p>
            <a:pPr>
              <a:defRPr/>
            </a:pPr>
            <a:endParaRPr lang="en-US">
              <a:solidFill>
                <a:srgbClr val="000000"/>
              </a:solidFill>
            </a:endParaRPr>
          </a:p>
          <a:p>
            <a:pPr>
              <a:defRPr/>
            </a:pPr>
            <a:r>
              <a:rPr lang="ar-001">
                <a:solidFill>
                  <a:srgbClr val="000000"/>
                </a:solidFill>
              </a:rPr>
              <a:t>الإجراءات الفورية هي تلك التي يمكن تنفيذها في أسرع وقت ممكن باستخدام الموارد والموظفين المتاحين، بينما الإجراءات طويلة الأمد هي تلك التي ينبغي وضعها في الاعتبار للتخطيط وفرص التمويل لأنها تتطلب مزيد من الوقت أو الموظفين أو الدعم أو الموارد.  </a:t>
            </a:r>
          </a:p>
          <a:p>
            <a:endParaRPr lang="en-US"/>
          </a:p>
          <a:p>
            <a:pPr>
              <a:defRPr/>
            </a:pPr>
            <a:endParaRPr lang="en-US"/>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قم بتضمين هذه الشريحة إذا تم إجراء نشاط المحاكاة النظرية الخاص بالحصبة في إبيستان قبل هذا العرض التقديمي. وإذا تم استخدام سيناريو محاكاة نظرية مختلف، فقم بتحديث هذه الشريحة بالمعلومات من ذلك السيناريو. وإلا، يمكن حذف الإشارة إلى نشاط المحاكاة النظرية في العنوان والملاحظات، ومناقشة الشريحة كمثال على كيفية تمثيل نتائج 7-1-7 بوضوح في شريحة واحدة].  </a:t>
            </a:r>
          </a:p>
          <a:p>
            <a:endParaRPr lang="en-US"/>
          </a:p>
          <a:p>
            <a:r>
              <a:rPr lang="ar-001">
                <a:latin typeface="Arial"/>
                <a:cs typeface="Arial"/>
              </a:rPr>
              <a:t>فيما يلي مثال على شريحة ملخص غاية 7-1-7 لمحاكاة حالة تفشي الحصبة في إبيستان. يمكنكم أن تروا في هذه الشريحة أن بإمكانكم جمع وعرض جميع المعلومات الرئيسية المتعلقة بمقاييس 7-1-7 للرصد والإبلاغ والاستجابة المبكرة، وتواريخ المحطات الرئيسية، والعوائق، والعوامل الممكّنة، والإجراءات.  </a:t>
            </a:r>
          </a:p>
          <a:p>
            <a:endParaRPr lang="en-US"/>
          </a:p>
          <a:p>
            <a:r>
              <a:rPr lang="ar-001">
                <a:latin typeface="Arial"/>
                <a:cs typeface="Arial"/>
              </a:rPr>
              <a:t>إن القدرة على تلخيص النقاط الرئيسية لحالات التفشي بوضوح في شريحة واحدة جعلت من غاية 7-1-7 أداة اتصال قوية. ففي شريحة واحدة، يمكنكم تلخيص العديد من النتائج المهمة فيما يتعلق بالمرحلة المبكرة من تفشي المرض، وتضمين الخطوات الرئيسية التالية.  </a:t>
            </a:r>
          </a:p>
          <a:p>
            <a:endParaRPr lang="en-US"/>
          </a:p>
          <a:p>
            <a:r>
              <a:rPr lang="ar-001">
                <a:latin typeface="Arial"/>
                <a:cs typeface="Arial"/>
              </a:rPr>
              <a:t>وقد تم استخدام هذا النوع من الشرائح الآن للتواصل والمناصرة في مختلف البلدان التي تطبق غاية 7-1-7 لإشراك القيادات العليا والسياسيين والجهات المانحة والشركاء وأصحاب المصلحة الآخرين.</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72A3-C15F-6D0F-7E7A-D7679A893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C21E7D-7218-A98C-F1AE-89CDAA6E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EC1E1-6C71-44B6-9E66-121BA122C653}"/>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 [ملاحظة للمنسق: لا تتردد في تعديل النص بما يتناسب مع الحضور الذي تتوقعه]  </a:t>
            </a:r>
          </a:p>
          <a:p>
            <a:endParaRPr lang="en-US"/>
          </a:p>
        </p:txBody>
      </p:sp>
      <p:sp>
        <p:nvSpPr>
          <p:cNvPr id="4" name="Slide Number Placeholder 3">
            <a:extLst>
              <a:ext uri="{FF2B5EF4-FFF2-40B4-BE49-F238E27FC236}">
                <a16:creationId xmlns:a16="http://schemas.microsoft.com/office/drawing/2014/main" id="{12F7F748-7499-9D84-4E2D-457616161262}"/>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528974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 والآن دعونا نتحدث عن استخدام غاية 7-1-7 في أحداث تفشي الأمراض المتعددة.</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90</a:t>
            </a:fld>
            <a:endParaRPr lang="en-US"/>
          </a:p>
        </p:txBody>
      </p:sp>
    </p:spTree>
    <p:extLst>
      <p:ext uri="{BB962C8B-B14F-4D97-AF65-F5344CB8AC3E}">
        <p14:creationId xmlns:p14="http://schemas.microsoft.com/office/powerpoint/2010/main" val="5446187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ar-001" b="0">
                <a:latin typeface="Arial"/>
                <a:cs typeface="Arial"/>
              </a:rPr>
              <a:t> استخدام غاية 7-1-7 عبر حالات التفشي المتعددة يوفر معلومات قيّمة مستندة إلى الأدلة بشأن ما ينجح وما لا ينجح.  </a:t>
            </a:r>
          </a:p>
          <a:p>
            <a:endParaRPr lang="en-US" b="0"/>
          </a:p>
          <a:p>
            <a:r>
              <a:rPr lang="ar-001" b="0">
                <a:latin typeface="Arial"/>
                <a:cs typeface="Arial"/>
              </a:rPr>
              <a:t>[انقر]</a:t>
            </a:r>
          </a:p>
          <a:p>
            <a:endParaRPr lang="en-US" b="0"/>
          </a:p>
          <a:p>
            <a:r>
              <a:rPr lang="ar-001">
                <a:latin typeface="Arial"/>
                <a:cs typeface="Arial"/>
              </a:rPr>
              <a:t>بمجرد حصولكم على معلومات غاية 7-1-7 عبر عدد من أحداث التفشي في قاعدة بيانات واحدة، يمكنكم بدء استخدام المعلومات من قاعدة البيانات هذه لتقييم مدى سرعة الاستجابة عبر حالات تفشي الأمراض، والعوائق/العوامل الممكّنة الشائعة، والإجراءات التي يمكن أن تساعد على معالجة العوائق الواقعة على المستوى النظامي التي شوهدت عبر حالات التفشي المتعددة.  يمكنكم بدء التفكير في المتغيرات التي تهتمون بتجزئة المعلومات بناءً عليها - هل أنتم مهتمون بأوجه التشابه والاختلاف في التوقيت والعوائق عبر المناطق الجغرافية المختلفة؟ على جميع مستويات النظام الصحي؟ وفي مختلف الأوقات؟ عبر مختلف الأمراض؟   </a:t>
            </a:r>
          </a:p>
          <a:p>
            <a:endParaRPr lang="en-US"/>
          </a:p>
          <a:p>
            <a:r>
              <a:rPr lang="ar-001">
                <a:latin typeface="Arial"/>
                <a:cs typeface="Arial"/>
              </a:rPr>
              <a:t>[انقر]</a:t>
            </a:r>
          </a:p>
          <a:p>
            <a:endParaRPr lang="en-US"/>
          </a:p>
          <a:p>
            <a:r>
              <a:rPr lang="ar-001">
                <a:latin typeface="Arial"/>
                <a:cs typeface="Arial"/>
              </a:rPr>
              <a:t>إن تطبيق غاية 7-1-7 بانتظام على حالات تفشي الأمراض يتيح لكم بناء قاعدة أدلة لماهية ومكان وسبب العوائق والعوامل الممكّنة للرصد والإبلاغ والاستجابة المبكرة في الوقت المناسب. ويمكن استخدام هذا بدوره لإثراء التخطيط السنوي والتمويل وتقديم الطلبات للجهات المانحة وما إلى ذلك لتعزيز النظام الصحي.  </a:t>
            </a:r>
          </a:p>
          <a:p>
            <a:endParaRPr lang="en-US"/>
          </a:p>
          <a:p>
            <a:endParaRPr lang="en-US"/>
          </a:p>
          <a:p>
            <a:endParaRPr lang="en-US"/>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يمكن أن يساعد استخدام غاية 7-1-7 على تحديد العوائق والعوامل الممكّنة الشائعة عبر فئات الاهتمام، مثل نوع المرض أو الموقع الجغرافي أو الوقت.  </a:t>
            </a:r>
          </a:p>
          <a:p>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endParaRPr lang="en-US"/>
          </a:p>
          <a:p>
            <a:r>
              <a:rPr lang="ar-001">
                <a:latin typeface="Arial"/>
                <a:cs typeface="Arial"/>
              </a:rPr>
              <a:t>يمكن استخدام غاية 7-1-7 في حالات التفشي المتعددة بأثر رجعي، أو عن طريق توسيع قاعدة البيانات مع تطبيق 7-1-7 على مزيد من حالات التفشي في الوقت الفعلي.</a:t>
            </a:r>
          </a:p>
          <a:p>
            <a:endParaRPr lang="en-US">
              <a:latin typeface="Arial"/>
              <a:cs typeface="Arial"/>
            </a:endParaRPr>
          </a:p>
          <a:p>
            <a:r>
              <a:rPr lang="ar-001">
                <a:latin typeface="Arial"/>
                <a:cs typeface="Arial"/>
              </a:rPr>
              <a:t> [انقر]</a:t>
            </a:r>
          </a:p>
          <a:p>
            <a:endParaRPr lang="en-US"/>
          </a:p>
          <a:p>
            <a:r>
              <a:rPr lang="ar-001">
                <a:latin typeface="Arial"/>
                <a:cs typeface="Arial"/>
              </a:rPr>
              <a:t>في حال تطبيق غاية 7-1-7 بأثر رجعي، إليكم بعض النصائح:</a:t>
            </a:r>
          </a:p>
          <a:p>
            <a:endParaRPr lang="en-US"/>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1200" b="0" i="0" u="none" strike="noStrike" cap="none" normalizeH="0" baseline="0" noProof="0">
                <a:ln>
                  <a:noFill/>
                </a:ln>
                <a:solidFill>
                  <a:srgbClr val="394D56"/>
                </a:solidFill>
                <a:effectLst/>
                <a:uLnTx/>
                <a:uFillTx/>
                <a:latin typeface="Arial"/>
                <a:cs typeface="Arial"/>
              </a:rPr>
              <a:t> لا تستعرضوا حالات تفشي الأمراض التي حدثت منذ فترة طويلة جدًا، لأن المعلومات الأساسية اللازمة لغاية 7-1-7 غالبًا ما تكون مفقودة، وقد لا تصبح العوائق والدروس المستفادة ذات صلة.</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1200" b="0" i="0" u="none" strike="noStrike" cap="none" normalizeH="0" baseline="0" noProof="0">
                <a:ln>
                  <a:noFill/>
                </a:ln>
                <a:solidFill>
                  <a:srgbClr val="394D56"/>
                </a:solidFill>
                <a:effectLst/>
                <a:uLnTx/>
                <a:uFillTx/>
                <a:latin typeface="Arial"/>
                <a:cs typeface="Arial"/>
              </a:rPr>
              <a:t>تأكدوا من توفر بيانات كافية وعالية الجودة، لأن تحسين جودة البيانات قد يستغرق وقتًا طويلاً، بل قد يكون مستحيلاً.</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ar-001">
                <a:latin typeface="Arial"/>
                <a:cs typeface="Arial"/>
              </a:rPr>
              <a:t>احرصوا على توخي الحذر بشأن البيانات المفقودة، حيث من المحتمل أن تكون البيانات ذات الصلة مفقودة، لا سيما بالنسبة إلى السرديات والمعلومات اللازمة لتحديد العوائق التي يمكن اتخاذ إجراءات بشأنها.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ar-001">
                <a:latin typeface="Arial"/>
                <a:cs typeface="Arial"/>
              </a:rPr>
              <a:t>في حين أن الاستعراضات بأثر رجعي يمكن أن تساعد على حشد الدعم لغاية 7-1-7 في البداية، فإننا نوصي بالاستخدام المنتظم والفوري لغاية 7-1-7 بحيث تكون العوائق والإجراءات ذات صلة بالنظم القائمة ويتم دمج 7-1-7 بشكل مستدام في مسارات العمل اليومية.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1200" b="0" i="0" u="none" strike="noStrike" cap="none" normalizeH="0" baseline="0" noProof="0">
                <a:ln>
                  <a:noFill/>
                </a:ln>
                <a:solidFill>
                  <a:srgbClr val="394D56"/>
                </a:solidFill>
                <a:effectLst/>
                <a:uLnTx/>
                <a:uFillTx/>
                <a:latin typeface="Arial" panose="020B0604020202020204" pitchFamily="34" charset="0"/>
                <a:ea typeface="+mn-ea"/>
                <a:cs typeface="+mn-cs"/>
              </a:rPr>
              <a:t>[انقر]</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lang="en-US"/>
          </a:p>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ar-001">
                <a:latin typeface="Arial"/>
                <a:cs typeface="Arial"/>
              </a:rPr>
              <a:t>في حال تطبيق غاية 7-1-7 في الوقت الفعلي، إليكم بعض النصائح:</a:t>
            </a:r>
            <a:br>
              <a:rPr lang="ar-001"/>
            </a:br>
            <a:endParaRPr lang="ar-001"/>
          </a:p>
          <a:p>
            <a:pPr marL="171450" indent="-171450">
              <a:lnSpc>
                <a:spcPct val="90000"/>
              </a:lnSpc>
              <a:spcBef>
                <a:spcPts val="1000"/>
              </a:spcBef>
              <a:buClr>
                <a:srgbClr val="3BB042"/>
              </a:buClr>
              <a:buFont typeface="Arial" panose="020B0604020202020204" pitchFamily="34" charset="0"/>
              <a:buChar char="•"/>
              <a:defRPr/>
            </a:pPr>
            <a:r>
              <a:rPr kumimoji="0" lang="ar-001" sz="1200" b="0" i="0" u="none" strike="noStrike" cap="none" normalizeH="0" baseline="0" noProof="0">
                <a:ln>
                  <a:noFill/>
                </a:ln>
                <a:solidFill>
                  <a:srgbClr val="394D56"/>
                </a:solidFill>
                <a:effectLst/>
                <a:uLnTx/>
                <a:uFillTx/>
                <a:latin typeface="Arial"/>
                <a:cs typeface="Arial"/>
              </a:rPr>
              <a:t>احرصوا على إبقاء بيانات غاية 7-1-7 عبر جميع حالات التفشي محدّثة في قاعدة بيانات واحدة حتى يمكن تحليل المعلومات بسهولة</a:t>
            </a:r>
          </a:p>
          <a:p>
            <a:pPr marL="171450" indent="-171450">
              <a:lnSpc>
                <a:spcPct val="90000"/>
              </a:lnSpc>
              <a:spcBef>
                <a:spcPts val="1000"/>
              </a:spcBef>
              <a:buClr>
                <a:srgbClr val="3BB042"/>
              </a:buClr>
              <a:buFont typeface="Arial" panose="020B0604020202020204" pitchFamily="34" charset="0"/>
              <a:buChar char="•"/>
              <a:defRPr/>
            </a:pPr>
            <a:r>
              <a:rPr kumimoji="0" lang="ar-001" sz="1200" b="0" i="0" u="none" strike="noStrike" cap="none" normalizeH="0" baseline="0" noProof="0">
                <a:ln>
                  <a:noFill/>
                </a:ln>
                <a:solidFill>
                  <a:srgbClr val="394D56"/>
                </a:solidFill>
                <a:effectLst/>
                <a:uLnTx/>
                <a:uFillTx/>
                <a:latin typeface="Arial"/>
                <a:cs typeface="Arial"/>
              </a:rPr>
              <a:t> قوموا بإدراج فئات الاهتمام في قاعدة البيانات بشكل استباقي لتسهيل التحليل.  على سبيل المثال، تأكدوا من تضمين الموقع الجغرافي ونوع المرض، إلخ</a:t>
            </a:r>
            <a:r>
              <a:rPr lang="ar-001">
                <a:solidFill>
                  <a:srgbClr val="394D56"/>
                </a:solidFill>
                <a:latin typeface="Arial"/>
                <a:cs typeface="Arial"/>
              </a:rPr>
              <a:t>.</a:t>
            </a:r>
            <a:r>
              <a:rPr kumimoji="0" lang="ar-001" sz="1200" b="0" i="0" u="none" strike="noStrike" cap="none" normalizeH="0" baseline="0" noProof="0">
                <a:ln>
                  <a:noFill/>
                </a:ln>
                <a:solidFill>
                  <a:srgbClr val="394D56"/>
                </a:solidFill>
                <a:effectLst/>
                <a:uLnTx/>
                <a:uFillTx/>
                <a:latin typeface="Arial"/>
                <a:cs typeface="Arial"/>
              </a:rPr>
              <a:t> في قاعدة البيانات إذا كان سيتم تجزئة نتائج 7-1-7 حسب هذه الفئات</a:t>
            </a:r>
            <a:r>
              <a:rPr lang="ar-001">
                <a:solidFill>
                  <a:srgbClr val="394D56"/>
                </a:solidFill>
                <a:latin typeface="Arial"/>
                <a:cs typeface="Arial"/>
              </a:rPr>
              <a:t>.</a:t>
            </a:r>
          </a:p>
          <a:p>
            <a:pPr marL="171450" marR="0" lvl="0" indent="-171450" algn="r" defTabSz="914400">
              <a:lnSpc>
                <a:spcPct val="90000"/>
              </a:lnSpc>
              <a:spcBef>
                <a:spcPts val="1000"/>
              </a:spcBef>
              <a:spcAft>
                <a:spcPts val="0"/>
              </a:spcAft>
              <a:buClr>
                <a:srgbClr val="3BB042"/>
              </a:buClr>
              <a:buSzTx/>
              <a:buFont typeface="Arial" panose="020B0604020202020204" pitchFamily="34" charset="0"/>
              <a:buChar char="•"/>
              <a:tabLst/>
              <a:defRPr/>
            </a:pPr>
            <a:r>
              <a:rPr lang="ar-001">
                <a:latin typeface="Arial"/>
                <a:cs typeface="Arial"/>
              </a:rPr>
              <a:t>قوموا بتحليل البيانات بشكل روتيني بحيث يتم نشر النتائج ذات الصلة بانتظام ويتم دمجها في عملية صنع القرار في الوقت المناسب، كما هو الحال بالنسبة إلى مناقشات التمويل أو التخطيط السنوي.  </a:t>
            </a:r>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71836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دعونا نلقي نظرة على أنواع المعلومات التي يمكن أن توفرها لنا بيانات 7-1-7 المجمعة.  </a:t>
            </a:r>
          </a:p>
          <a:p>
            <a:endParaRPr lang="en-US">
              <a:latin typeface="Arial"/>
              <a:cs typeface="Arial"/>
            </a:endParaRPr>
          </a:p>
          <a:p>
            <a:r>
              <a:rPr lang="ar-001">
                <a:latin typeface="Arial"/>
                <a:cs typeface="Arial"/>
              </a:rPr>
              <a:t>ما يظهر هنا هو تحليل لـ 41 حدثًا في 5 بلدان تستخدم غاية7-1-7 تجريبيًا وقامت بتنفيذها على مدى عامين. على الرغم من أن هذا التحليل قد تم إجراؤه لبيانات من 5 بلدان، إلا أن البلد/الولاية القضائية التي تنفّذ غاية 7-1-7 يمكنها القيام بذلك باستخدام جميع معلوماتها الخاصة.  </a:t>
            </a:r>
          </a:p>
          <a:p>
            <a:endParaRPr lang="en-US">
              <a:latin typeface="Arial"/>
              <a:cs typeface="Arial"/>
            </a:endParaRPr>
          </a:p>
          <a:p>
            <a:r>
              <a:rPr lang="ar-001">
                <a:latin typeface="Arial"/>
                <a:cs typeface="Arial"/>
              </a:rPr>
              <a:t>أحد الأمور التي تبرز حقًا عند النظر إلى هذه النتائج هو أن البلد/الولاية القضائية يمكن أن تنظر إلى كل مرحلة - الرصد والإبلاغ والاستجابة المبكرة - بشكل منفصل وتعتقد أنها تقوم بعمل جيد. على سبيل المثال، حوالي نصف حالات تفشي الأمراض هنا تحقق الغاية فيما يتعلق بالرصد والاستجابة المبكرة، ونحو 75% تحقق الغاية للإبلاغ. وهذا ليس سيئًا. لكننا نعلم أن المراحل الثلاث جميعها - الرصد والإبلاغ والاستجابة المبكرة - يجب أن تكون سريعة للحصول على أفضل فرصة لدينا لاحتواء الفيروس.  </a:t>
            </a:r>
          </a:p>
          <a:p>
            <a:endParaRPr lang="en-US">
              <a:latin typeface="Arial"/>
              <a:cs typeface="Arial"/>
            </a:endParaRPr>
          </a:p>
          <a:p>
            <a:r>
              <a:rPr lang="ar-001">
                <a:latin typeface="Arial"/>
                <a:cs typeface="Arial"/>
              </a:rPr>
              <a:t>ويمكنكم أن تروا هنا أن 27% فقط من حالات تفشي المرض في هذه المجموعة من البيانات قد استوفت غاية 7-1-7 الإجمالية. وقد رأينا أرقامًا مماثلة في مختلف البلدان والمناطق الآن. يبين لنا هذا أنه لا يزال هناك مجال كبير للتحسين في جميع الأنظمة ذات الصلة بحيث يمكن أن تكون عمليات الرصد والإبلاغ والاستجابة المبكرة سريعة باستمرار. وهنا تكمن الإمكانات الكبيرة لغاية 7-1-7 في إحداث التغيير – من خلال المساعدة على تحديد أولويات التغييرات اللازمة لتعزيز الأنظمة التي يمكن أن تساعد بشأن تقليل توقيت هذه المراحل أثناء حالات التفشي.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0321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 مع تطبيق غاية 7-1-7 على مزيد من حالات تفشي الأمراض، يمكننا بدء تحديد الاختلافات بين فئات الاهتمام. ومن الأمثلة على ذلك النظر في نسبة تفشي الأمراض عبر أنواع الأمراض المختلفة التي تحقق الرصد في 7 أيام أو أقل، والإبلاغ في يوم واحد أو أقل، واتخاذ إجراءات الاستجابة المبكرة في 7 أيام أو أقل.    </a:t>
            </a:r>
          </a:p>
          <a:p>
            <a:r>
              <a:rPr lang="ar-001">
                <a:latin typeface="Arial"/>
                <a:cs typeface="Arial"/>
              </a:rPr>
              <a:t>  </a:t>
            </a:r>
          </a:p>
          <a:p>
            <a:r>
              <a:rPr lang="ar-001"/>
              <a:t>من خلال فحص هذه التجزئة، يمكننا بدء إجراء ملاحظات مفيدة. </a:t>
            </a:r>
          </a:p>
          <a:p>
            <a:endParaRPr lang="en-US"/>
          </a:p>
          <a:p>
            <a:r>
              <a:rPr lang="ar-001"/>
              <a:t>[انقر]</a:t>
            </a:r>
          </a:p>
          <a:p>
            <a:endParaRPr lang="en-US"/>
          </a:p>
          <a:p>
            <a:r>
              <a:rPr lang="ar-001"/>
              <a:t>في هذه المجموعة من البيانات، يبدو أن الأمراض المنقولة بالغذاء والماء يتم رصدها بسرعة نسبيًا، ولكن لم تتمكن أي من حالات التفشي من تحقيق غاية 7 أيام لإجراءات الاستجابة المبكرة. ويمكن لهذا النوع من المعلومات أن يساعد صناع القرار على معرفة المجالات التي قد تحتاج إلى تحسينات بطريقة أكثر دقة.    </a:t>
            </a:r>
          </a:p>
          <a:p>
            <a:endParaRPr lang="en-US"/>
          </a:p>
          <a:p>
            <a:r>
              <a:rPr lang="ar-001"/>
              <a:t>[انقر]</a:t>
            </a:r>
          </a:p>
          <a:p>
            <a:r>
              <a:rPr lang="ar-001">
                <a:latin typeface="Arial"/>
                <a:cs typeface="Arial"/>
              </a:rPr>
              <a:t>  </a:t>
            </a:r>
          </a:p>
          <a:p>
            <a:r>
              <a:rPr lang="ar-001"/>
              <a:t>كمثال آخر، دعونا ننظر إلى مرحلة الاستجابة المبكرة. يمكن ملاحظة اختلافات كبيرة في توقيت الاستجابة المبكرة للحمى النزفية الفيروسية مقابل الأمراض التي يمكن الوقاية منها باللقاحات في هذا التحليل. مرة أخرى، يبدأ هذا في توفير فروق دقيقة مفيدة؛ إذ يبدو أن توقيت إجراءات الاستجابة المبكرة يختلف اختلافًا كبيرًا حسب نوع المرض هنا، ويمكن استخدام هذا النوع من المعلومات من قِبل قادة الصحة العامة لتحديد المجالات التي يمكن أن تستفيد فيها الأنظمة من التحسين بشكل أكثر تحديدًا.    </a:t>
            </a:r>
          </a:p>
          <a:p>
            <a:r>
              <a:rPr lang="ar-001">
                <a:latin typeface="Arial"/>
                <a:cs typeface="Arial"/>
              </a:rPr>
              <a:t>  </a:t>
            </a:r>
          </a:p>
          <a:p>
            <a:r>
              <a:rPr lang="ar-001"/>
              <a:t>على الرغم من أن هذا يتعلق بـ 41 حدثًا في 5 بلدان، إلا أننا نأمل أن يعطيكم فكرة عن أنواع النتائج التي يمكن أن تساعدكم بشأن تحديد المجالات التي يجب تركيز الجهود عليها.   </a:t>
            </a:r>
          </a:p>
          <a:p>
            <a:r>
              <a:rPr lang="ar-001">
                <a:latin typeface="Arial"/>
                <a:cs typeface="Arial"/>
              </a:rPr>
              <a:t> </a:t>
            </a:r>
          </a:p>
          <a:p>
            <a:r>
              <a:rPr lang="ar-001">
                <a:latin typeface="Arial"/>
                <a:cs typeface="Arial"/>
              </a:rPr>
              <a:t>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2FF7-E6FE-7F48-FD08-3C8F9B94F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2304E-C90B-7501-CE14-D1EA2DEA8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C459B-D223-5EFE-4EB5-645A40D196CE}"/>
              </a:ext>
            </a:extLst>
          </p:cNvPr>
          <p:cNvSpPr>
            <a:spLocks noGrp="1"/>
          </p:cNvSpPr>
          <p:nvPr>
            <p:ph type="body" idx="1"/>
          </p:nvPr>
        </p:nvSpPr>
        <p:spPr/>
        <p:txBody>
          <a:bodyPr/>
          <a:lstStyle/>
          <a:p>
            <a:r>
              <a:rPr lang="ar-001">
                <a:latin typeface="Arial"/>
                <a:cs typeface="Arial"/>
              </a:rPr>
              <a:t>إليكم مثالاً آخر على نوع الرؤى التي يمكننا الحصول عليها عند استخدام غاية 7-1-7 عبر حالات التفشي المتعددة.  </a:t>
            </a:r>
          </a:p>
          <a:p>
            <a:endParaRPr lang="en-US">
              <a:cs typeface="Arial"/>
            </a:endParaRPr>
          </a:p>
          <a:p>
            <a:r>
              <a:rPr lang="ar-001">
                <a:latin typeface="Arial"/>
                <a:cs typeface="Arial"/>
              </a:rPr>
              <a:t>مع استخدام غاية 7-1-7 في مزيد من حالات التفشي، يمكن تجميع العوائق الخاصة بكل حالة تفشي في فئات عوائق لتحديد العوائق الشائعة. ويمكن بعد ذلك تجزئة تلك الفئات حسب المتغيرات ذات الأهمية، بما في ذلك نوع المرض، والمنطقة الجغرافية، ومستوى النظام الصحي (مثل المجتمع/المرفق الصحي، المقاطعة/الولاية/الإقليم، المستوى الوطني) وغيرها.  </a:t>
            </a:r>
          </a:p>
          <a:p>
            <a:endParaRPr lang="en-US">
              <a:latin typeface="Arial"/>
              <a:cs typeface="Arial"/>
            </a:endParaRPr>
          </a:p>
          <a:p>
            <a:r>
              <a:rPr lang="ar-001">
                <a:latin typeface="Arial"/>
                <a:cs typeface="Arial"/>
              </a:rPr>
              <a:t>[انقر]</a:t>
            </a:r>
          </a:p>
          <a:p>
            <a:endParaRPr lang="en-US">
              <a:latin typeface="Arial"/>
              <a:cs typeface="Arial"/>
            </a:endParaRPr>
          </a:p>
          <a:p>
            <a:r>
              <a:rPr lang="ar-001">
                <a:latin typeface="Arial"/>
                <a:cs typeface="Arial"/>
              </a:rPr>
              <a:t>يمكنكم هنا رؤية أمثلة لتحليلات العوائق بحسب مراحل غاية 7-1-7 للرصد والإبلاغ والاستجابة المبكرة، وكذلك بحسب مستوى النظام الصحي.  </a:t>
            </a:r>
          </a:p>
          <a:p>
            <a:br>
              <a:rPr lang="ar-001"/>
            </a:br>
            <a:r>
              <a:rPr lang="ar-001">
                <a:latin typeface="Arial"/>
                <a:cs typeface="Arial"/>
              </a:rPr>
              <a:t>يتيح هذا النوع من التحليل لصناع القرار رؤية أين ومتى تحدث العوائق الشائعة، ما يمكن أن يساعد على توجيه الإجراءات اللازمة لتحسين الأداء.  </a:t>
            </a:r>
          </a:p>
          <a:p>
            <a:endParaRPr lang="en-US">
              <a:cs typeface="Arial"/>
            </a:endParaRPr>
          </a:p>
        </p:txBody>
      </p:sp>
      <p:sp>
        <p:nvSpPr>
          <p:cNvPr id="4" name="Slide Number Placeholder 3">
            <a:extLst>
              <a:ext uri="{FF2B5EF4-FFF2-40B4-BE49-F238E27FC236}">
                <a16:creationId xmlns:a16="http://schemas.microsoft.com/office/drawing/2014/main" id="{6DE01DC6-44AB-00C1-1109-8CD2461B3D8C}"/>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3950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A734-2AF4-B3F5-9BA9-F257951B9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263F8-5DEF-6C58-BCA0-8920BC0CB8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39FC-0C04-74A6-49E9-33B0201444F0}"/>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يجب ألا تتجاوز مدة المناقشة 3 دقائق]</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بعد أن تعرفتم على بعض الأمور التي يمكنكم القيام بها باستخدام معلومات 7-1-7، دعونا نناقش بإيجاز كيفية استخدام بيانات 7-1-7 في بيئتكم. </a:t>
            </a:r>
            <a:br>
              <a:rPr lang="ar-001">
                <a:latin typeface="Arial"/>
                <a:cs typeface="Arial"/>
              </a:rPr>
            </a:br>
            <a:br>
              <a:rPr lang="ar-001">
                <a:latin typeface="Arial"/>
                <a:cs typeface="Arial"/>
              </a:rPr>
            </a:br>
            <a:r>
              <a:rPr lang="ar-001">
                <a:latin typeface="Arial"/>
                <a:cs typeface="Arial"/>
              </a:rPr>
              <a:t>ما أنواع التحليلات التي ستجرونها باستخدام معلومات 7-1-7 للمساعدة على تحسين أنظمة مكافحة تفشي الأمراض في بلدكم/ولايتكم القضائية؟</a:t>
            </a:r>
          </a:p>
        </p:txBody>
      </p:sp>
      <p:sp>
        <p:nvSpPr>
          <p:cNvPr id="4" name="Slide Number Placeholder 3">
            <a:extLst>
              <a:ext uri="{FF2B5EF4-FFF2-40B4-BE49-F238E27FC236}">
                <a16:creationId xmlns:a16="http://schemas.microsoft.com/office/drawing/2014/main" id="{53E01A81-62F7-49FA-5498-748898A24CF9}"/>
              </a:ext>
            </a:extLst>
          </p:cNvPr>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265589718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في هذه الوحدة، استعرضنا بإيجاز كيفية استخدام غاية 7-1-7 في حالات تفشي الأمراض الفردية والمتعددة.  </a:t>
            </a:r>
          </a:p>
          <a:p>
            <a:endParaRPr lang="en-US"/>
          </a:p>
          <a:p>
            <a:r>
              <a:rPr lang="ar-001"/>
              <a:t>والآن سنعرض مثالاً على الاستخدام الاستباقي لغاية 7-1-7 بناءً على تقييم المخاطر.</a:t>
            </a:r>
          </a:p>
        </p:txBody>
      </p:sp>
      <p:sp>
        <p:nvSpPr>
          <p:cNvPr id="4" name="Slide Number Placeholder 3"/>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221477521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يُعد كرنفال ريسيفي في البرازيل حدثًا ضخمًا يشارك فيه 2.5 مليون شخص على مدار 5 أيام.  </a:t>
            </a:r>
          </a:p>
          <a:p>
            <a:endParaRPr lang="en-US">
              <a:latin typeface="Arial"/>
              <a:cs typeface="Arial"/>
            </a:endParaRPr>
          </a:p>
          <a:p>
            <a:r>
              <a:rPr lang="ar-001">
                <a:latin typeface="Arial"/>
                <a:cs typeface="Arial"/>
              </a:rPr>
              <a:t>[انقر]</a:t>
            </a:r>
          </a:p>
          <a:p>
            <a:endParaRPr lang="en-US"/>
          </a:p>
          <a:p>
            <a:r>
              <a:rPr lang="ar-001">
                <a:latin typeface="Arial"/>
                <a:cs typeface="Arial"/>
              </a:rPr>
              <a:t>تنظم إدارة الصحة في ريسيفي 2500 اختصاصي لهذا الحدث، حيث يؤدون مجموعة متنوعة من الوظائف بما في ذلك تقديم الرعاية الصحية، وإجراء المراقبة الصحية، والعمل على منع الأمراض والإصابات.</a:t>
            </a:r>
          </a:p>
          <a:p>
            <a:endParaRPr lang="en-US"/>
          </a:p>
          <a:p>
            <a:r>
              <a:rPr lang="ar-001">
                <a:latin typeface="Arial"/>
                <a:cs typeface="Arial"/>
              </a:rPr>
              <a:t> وفي هذا السياق قررت ريسيفي تحضير الموظفين لاستخدام غاية 7-1-7 في الوقت الفعلي نظرًا إلى ارتفاع خطر انتشار المرض في هذا الحدث الذي يستمر لعدة أيام.</a:t>
            </a:r>
          </a:p>
          <a:p>
            <a:endParaRPr lang="en-US">
              <a:latin typeface="Arial"/>
              <a:cs typeface="Arial"/>
            </a:endParaRPr>
          </a:p>
          <a:p>
            <a:r>
              <a:rPr lang="ar-001">
                <a:latin typeface="Arial"/>
                <a:cs typeface="Arial"/>
              </a:rPr>
              <a:t> [انقر]</a:t>
            </a:r>
          </a:p>
          <a:p>
            <a:endParaRPr lang="en-US">
              <a:latin typeface="Arial"/>
              <a:cs typeface="Arial"/>
            </a:endParaRPr>
          </a:p>
          <a:p>
            <a:r>
              <a:rPr lang="ar-001">
                <a:latin typeface="Arial"/>
                <a:cs typeface="Arial"/>
              </a:rPr>
              <a:t> قاموا بتدريب مجموعة مختارة من موظفي الصحة العامة على غاية 7-1-7، وقاموا بتجربة أداة إلكترونية ولوحة معلومات لجمع البيانات وعرضها. كان هذا النظام الإلكتروني مستخدمًا بالفعل في ريسيفي، ومن خلال إضافة متغيرات غاية 7-1-7، تمكنوا من تجربة دمج متغيرات 7-1-7 الرئيسية في نظامهم.  </a:t>
            </a:r>
          </a:p>
          <a:p>
            <a:endParaRPr lang="en-US"/>
          </a:p>
          <a:p>
            <a:r>
              <a:rPr lang="ar-001">
                <a:latin typeface="Arial"/>
                <a:cs typeface="Arial"/>
              </a:rPr>
              <a:t>إن فكرة تحضير الموظفين مسبقًا لاستخدام غاية 7-1-7 في الأحداث ذات المخاطر العالية لانتشار المرض هي وسيلة لتحديد العوائق بسرعة ومعالجتها في الوقت الفعلي من خلال الإجراءات التصحيحية المناسبة.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42010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الآن، ما نريده حقًا هو الانتقال من إبطاء حالات التفشي والتخفيف من حدتها إلى منعها من أن تصبح حالات تفشٍ في المقام الأول. إن استخدام غاية 7-1-7 بانتظام يوفر إطار عمل لتعزيز تلك الأنظمة اللازمة في الأيام الأولى من حالات التفشي لوقف انتشارها. ومع تعزيز هذه الأنظمة التي تركز على الرصد والإبلاغ والاستجابة المبكرة، يصبح من المرجح أيضًا أن تكون قادرة على منع انتشار الحالات للحد من حدوث التفشي.  </a:t>
            </a:r>
          </a:p>
          <a:p>
            <a:endParaRPr lang="en-US"/>
          </a:p>
          <a:p>
            <a:pPr>
              <a:defRPr/>
            </a:pPr>
            <a:r>
              <a:rPr lang="ar-001">
                <a:latin typeface="Arial"/>
                <a:cs typeface="Arial"/>
              </a:rPr>
              <a:t>إليكم مثالاً على كيفية تمكن إندونيسيا من إيقاف تفشي حمى الضنك - من التقرير السنوي لمنظمة "</a:t>
            </a:r>
            <a:r>
              <a:rPr lang="en-US">
                <a:latin typeface="Arial"/>
                <a:cs typeface="Arial"/>
              </a:rPr>
              <a:t>Resolve to Save Lives</a:t>
            </a:r>
            <a:r>
              <a:rPr lang="ar-001">
                <a:latin typeface="Arial"/>
                <a:cs typeface="Arial"/>
              </a:rPr>
              <a:t>" بعنوان "الأوبئة التي لم تحدث" (</a:t>
            </a:r>
            <a:r>
              <a:rPr lang="en-US" sz="1200">
                <a:solidFill>
                  <a:srgbClr val="384D56"/>
                </a:solidFill>
                <a:latin typeface="Calibri" panose="020F0502020204030204"/>
                <a:hlinkClick r:id="rId3"/>
              </a:rPr>
              <a:t>preventepidemics</a:t>
            </a:r>
            <a:r>
              <a:rPr kumimoji="0" lang="ar-001" sz="1200" b="0" i="0" strike="noStrike" cap="none" normalizeH="0" baseline="0" noProof="0">
                <a:ln>
                  <a:noFill/>
                </a:ln>
                <a:solidFill>
                  <a:srgbClr val="384D56"/>
                </a:solidFill>
                <a:effectLst/>
                <a:uLnTx/>
                <a:uFillTx/>
                <a:latin typeface="Calibri" panose="020F0502020204030204"/>
                <a:hlinkClick r:id="rId3"/>
              </a:rPr>
              <a:t>.</a:t>
            </a:r>
            <a:r>
              <a:rPr kumimoji="0" lang="en-US" sz="1200" b="0" i="0" strike="noStrike" cap="none" normalizeH="0" baseline="0" noProof="0">
                <a:ln>
                  <a:noFill/>
                </a:ln>
                <a:solidFill>
                  <a:srgbClr val="384D56"/>
                </a:solidFill>
                <a:effectLst/>
                <a:uLnTx/>
                <a:uFillTx/>
                <a:latin typeface="Calibri" panose="020F0502020204030204"/>
                <a:hlinkClick r:id="rId3"/>
              </a:rPr>
              <a:t>org/epidemics-that-didnt-happen/dengue</a:t>
            </a:r>
            <a:r>
              <a:rPr kumimoji="0" lang="en-US" sz="1200" b="0" i="0" strike="noStrike" cap="none" normalizeH="0" baseline="0" noProof="0">
                <a:ln>
                  <a:noFill/>
                </a:ln>
                <a:solidFill>
                  <a:srgbClr val="384D56"/>
                </a:solidFill>
                <a:effectLst/>
                <a:uLnTx/>
                <a:uFillTx/>
                <a:latin typeface="Calibri" panose="020F0502020204030204"/>
              </a:rPr>
              <a:t>)</a:t>
            </a:r>
          </a:p>
          <a:p>
            <a:endParaRPr lang="en-US"/>
          </a:p>
          <a:p>
            <a:endParaRPr lang="en-US"/>
          </a:p>
          <a:p>
            <a:endParaRPr lang="en-US"/>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57153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1428259"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flipH="1">
            <a:off x="609600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flipH="1">
            <a:off x="-1"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4302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flipH="1">
            <a:off x="6096000" y="6010096"/>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flipH="1">
            <a:off x="0"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1650754" y="2259704"/>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1672979"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1672979"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295954"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295954"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flipH="1">
            <a:off x="6095999"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flipH="1">
            <a:off x="0"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r">
              <a:spcBef>
                <a:spcPts val="320"/>
              </a:spcBef>
              <a:spcAft>
                <a:spcPts val="0"/>
              </a:spcAft>
              <a:buClr>
                <a:srgbClr val="7F7F7F"/>
              </a:buClr>
              <a:buSzPts val="1600"/>
              <a:buFont typeface="Quattrocento Sans"/>
              <a:buNone/>
              <a:defRPr sz="1600"/>
            </a:lvl1pPr>
            <a:lvl2pPr marL="914400" lvl="1" indent="-228600" algn="r">
              <a:spcBef>
                <a:spcPts val="320"/>
              </a:spcBef>
              <a:spcAft>
                <a:spcPts val="0"/>
              </a:spcAft>
              <a:buClr>
                <a:srgbClr val="7F7F7F"/>
              </a:buClr>
              <a:buSzPts val="1600"/>
              <a:buFont typeface="Quattrocento Sans"/>
              <a:buNone/>
              <a:defRPr sz="1600"/>
            </a:lvl2pPr>
            <a:lvl3pPr marL="1371600" lvl="2" indent="-228600" algn="r">
              <a:spcBef>
                <a:spcPts val="320"/>
              </a:spcBef>
              <a:spcAft>
                <a:spcPts val="0"/>
              </a:spcAft>
              <a:buClr>
                <a:srgbClr val="7F7F7F"/>
              </a:buClr>
              <a:buSzPts val="1600"/>
              <a:buFont typeface="Quattrocento Sans"/>
              <a:buNone/>
              <a:defRPr sz="1600"/>
            </a:lvl3pPr>
            <a:lvl4pPr marL="1828800" lvl="3" indent="-228600" algn="r">
              <a:spcBef>
                <a:spcPts val="320"/>
              </a:spcBef>
              <a:spcAft>
                <a:spcPts val="0"/>
              </a:spcAft>
              <a:buClr>
                <a:srgbClr val="7F7F7F"/>
              </a:buClr>
              <a:buSzPts val="1600"/>
              <a:buFont typeface="Quattrocento Sans"/>
              <a:buNone/>
              <a:defRPr sz="1600"/>
            </a:lvl4pPr>
            <a:lvl5pPr marL="2286000" lvl="4" indent="-228600" algn="r">
              <a:spcBef>
                <a:spcPts val="320"/>
              </a:spcBef>
              <a:spcAft>
                <a:spcPts val="0"/>
              </a:spcAft>
              <a:buClr>
                <a:srgbClr val="7F7F7F"/>
              </a:buClr>
              <a:buSzPts val="1600"/>
              <a:buFont typeface="Quattrocento Sans"/>
              <a:buNone/>
              <a:defRPr sz="1600"/>
            </a:lvl5pPr>
            <a:lvl6pPr marL="2743200" lvl="5" indent="-342900" algn="r">
              <a:spcBef>
                <a:spcPts val="360"/>
              </a:spcBef>
              <a:spcAft>
                <a:spcPts val="0"/>
              </a:spcAft>
              <a:buClr>
                <a:schemeClr val="dk1"/>
              </a:buClr>
              <a:buSzPts val="1800"/>
              <a:buChar char="•"/>
              <a:defRPr/>
            </a:lvl6pPr>
            <a:lvl7pPr marL="3200400" lvl="6" indent="-342900" algn="r">
              <a:spcBef>
                <a:spcPts val="360"/>
              </a:spcBef>
              <a:spcAft>
                <a:spcPts val="0"/>
              </a:spcAft>
              <a:buClr>
                <a:schemeClr val="dk1"/>
              </a:buClr>
              <a:buSzPts val="1800"/>
              <a:buChar char="•"/>
              <a:defRPr/>
            </a:lvl7pPr>
            <a:lvl8pPr marL="3657600" lvl="7" indent="-342900" algn="r">
              <a:spcBef>
                <a:spcPts val="360"/>
              </a:spcBef>
              <a:spcAft>
                <a:spcPts val="0"/>
              </a:spcAft>
              <a:buClr>
                <a:schemeClr val="dk1"/>
              </a:buClr>
              <a:buSzPts val="1800"/>
              <a:buChar char="•"/>
              <a:defRPr/>
            </a:lvl8pPr>
            <a:lvl9pPr marL="4114800" lvl="8" indent="-342900" algn="r">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7/15/26</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235116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5546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userDrawn="1"/>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userDrawn="1"/>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2132853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79028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rot="16200000" flipH="1">
            <a:off x="4256485"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flipH="1">
            <a:off x="609600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flipH="1">
            <a:off x="0" y="5548387"/>
            <a:ext cx="4299285" cy="873775"/>
          </a:xfrm>
          <a:prstGeom prst="rect">
            <a:avLst/>
          </a:prstGeom>
        </p:spPr>
      </p:pic>
    </p:spTree>
    <p:extLst>
      <p:ext uri="{BB962C8B-B14F-4D97-AF65-F5344CB8AC3E}">
        <p14:creationId xmlns:p14="http://schemas.microsoft.com/office/powerpoint/2010/main" val="22770013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0242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16200000" flipH="1">
            <a:off x="4256484"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flipH="1">
            <a:off x="609600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flipH="1">
            <a:off x="0"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42688408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8042671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0863746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392673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5356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userDrawn="1"/>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5650261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userDrawn="1"/>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endParaRPr lang="en-US"/>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userDrawn="1"/>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3704345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19751934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userDrawn="1"/>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833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endParaRPr lang="en-US"/>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userDrawn="1"/>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endParaRPr lang="en-US"/>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userDrawn="1"/>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endParaRPr lang="en-US"/>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userDrawn="1"/>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051451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8524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5994525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9352478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78202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2617983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userDrawn="1"/>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userDrawn="1"/>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5679263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83DD1-C0DF-BA0F-262B-80E0D82DB0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B3DE45-FED2-7AFE-2F9D-1C24750A2F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4F49A6-0D14-3AD4-77E2-E2FD829EEB79}"/>
              </a:ext>
            </a:extLst>
          </p:cNvPr>
          <p:cNvSpPr>
            <a:spLocks noGrp="1"/>
          </p:cNvSpPr>
          <p:nvPr>
            <p:ph type="dt" sz="half" idx="10"/>
          </p:nvPr>
        </p:nvSpPr>
        <p:spPr/>
        <p:txBody>
          <a:bodyPr/>
          <a:lstStyle/>
          <a:p>
            <a:fld id="{7EBA8C60-6D63-46F0-B2A4-67DA7408F1C2}" type="datetimeFigureOut">
              <a:rPr lang="en-US" smtClean="0"/>
              <a:t>7/15/26</a:t>
            </a:fld>
            <a:endParaRPr lang="en-US"/>
          </a:p>
        </p:txBody>
      </p:sp>
      <p:sp>
        <p:nvSpPr>
          <p:cNvPr id="5" name="Footer Placeholder 4">
            <a:extLst>
              <a:ext uri="{FF2B5EF4-FFF2-40B4-BE49-F238E27FC236}">
                <a16:creationId xmlns:a16="http://schemas.microsoft.com/office/drawing/2014/main" id="{CDD97ABC-69B5-33C5-05E4-4CB1003FDA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E621B-CF90-C28C-7515-DCF0F25E3C3D}"/>
              </a:ext>
            </a:extLst>
          </p:cNvPr>
          <p:cNvSpPr>
            <a:spLocks noGrp="1"/>
          </p:cNvSpPr>
          <p:nvPr>
            <p:ph type="sldNum" sz="quarter" idx="12"/>
          </p:nvPr>
        </p:nvSpPr>
        <p:spPr/>
        <p:txBody>
          <a:bodyPr/>
          <a:lstStyle/>
          <a:p>
            <a:fld id="{2815E8AF-234A-4C2A-824A-CFADF6A51710}" type="slidenum">
              <a:rPr lang="en-US" smtClean="0"/>
              <a:t>‹#›</a:t>
            </a:fld>
            <a:endParaRPr lang="en-US"/>
          </a:p>
        </p:txBody>
      </p:sp>
    </p:spTree>
    <p:extLst>
      <p:ext uri="{BB962C8B-B14F-4D97-AF65-F5344CB8AC3E}">
        <p14:creationId xmlns:p14="http://schemas.microsoft.com/office/powerpoint/2010/main" val="6484353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r">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89" indent="-457189">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1679335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image" Target="../media/image1.emf"/><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theme" Target="../theme/theme2.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flipH="1">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7">
            <a:alphaModFix/>
          </a:blip>
          <a:stretch>
            <a:fillRect/>
          </a:stretch>
        </p:blipFill>
        <p:spPr>
          <a:xfrm>
            <a:off x="105855"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3904" r:id="rId24"/>
    <p:sldLayoutId id="2147484119" r:id="rId25"/>
  </p:sldLayoutIdLst>
  <p:txStyles>
    <p:title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4">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userDrawn="1"/>
        </p:nvPicPr>
        <p:blipFill>
          <a:blip r:embed="rId24">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4176289477"/>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758"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4080" r:id="rId21"/>
    <p:sldLayoutId id="2147484081" r:id="rId22"/>
  </p:sldLayoutIdLst>
  <p:txStyles>
    <p:title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101.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9.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97.png"/></Relationships>
</file>

<file path=ppt/slides/_rels/slide11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0.xml"/><Relationship Id="rId1" Type="http://schemas.openxmlformats.org/officeDocument/2006/relationships/slideLayout" Target="../slideLayouts/slideLayout4.xml"/><Relationship Id="rId4" Type="http://schemas.openxmlformats.org/officeDocument/2006/relationships/hyperlink" Target="mailto:717alliance@rtsl.org" TargetMode="External"/></Relationships>
</file>

<file path=ppt/slides/_rels/slide112.xml.rels><?xml version="1.0" encoding="UTF-8" standalone="yes"?>
<Relationships xmlns="http://schemas.openxmlformats.org/package/2006/relationships"><Relationship Id="rId3" Type="http://schemas.openxmlformats.org/officeDocument/2006/relationships/image" Target="../media/image99.svg"/><Relationship Id="rId2" Type="http://schemas.openxmlformats.org/officeDocument/2006/relationships/notesSlide" Target="../notesSlides/notesSlide111.xml"/><Relationship Id="rId1" Type="http://schemas.openxmlformats.org/officeDocument/2006/relationships/slideLayout" Target="../slideLayouts/slideLayout16.xml"/><Relationship Id="rId5" Type="http://schemas.openxmlformats.org/officeDocument/2006/relationships/image" Target="../media/image101.svg"/><Relationship Id="rId4" Type="http://schemas.openxmlformats.org/officeDocument/2006/relationships/image" Target="../media/image100.svg"/></Relationships>
</file>

<file path=ppt/slides/_rels/slide11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9.svg"/><Relationship Id="rId4" Type="http://schemas.openxmlformats.org/officeDocument/2006/relationships/image" Target="../media/image18.svg"/></Relationships>
</file>

<file path=ppt/slides/_rels/slide2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9.svg"/><Relationship Id="rId4" Type="http://schemas.openxmlformats.org/officeDocument/2006/relationships/image" Target="../media/image18.sv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6.xml"/><Relationship Id="rId6" Type="http://schemas.openxmlformats.org/officeDocument/2006/relationships/image" Target="../media/image26.svg"/><Relationship Id="rId5" Type="http://schemas.openxmlformats.org/officeDocument/2006/relationships/image" Target="../media/image25.jpeg"/><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1.png"/><Relationship Id="rId7" Type="http://schemas.openxmlformats.org/officeDocument/2006/relationships/image" Target="../media/image35.emf"/><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1.svg"/><Relationship Id="rId5" Type="http://schemas.openxmlformats.org/officeDocument/2006/relationships/image" Target="../media/image40.svg"/><Relationship Id="rId4" Type="http://schemas.openxmlformats.org/officeDocument/2006/relationships/image" Target="../media/image39.svg"/></Relationships>
</file>

<file path=ppt/slides/_rels/slide41.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image" Target="../media/image44.png"/><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17.xml"/><Relationship Id="rId5" Type="http://schemas.openxmlformats.org/officeDocument/2006/relationships/image" Target="../media/image16.svg"/><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7.png"/><Relationship Id="rId7"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47.png"/><Relationship Id="rId7" Type="http://schemas.openxmlformats.org/officeDocument/2006/relationships/image" Target="../media/image61.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49.png"/></Relationships>
</file>

<file path=ppt/slides/_rels/slide6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64.svg"/><Relationship Id="rId7" Type="http://schemas.openxmlformats.org/officeDocument/2006/relationships/image" Target="../media/image67.svg"/><Relationship Id="rId2" Type="http://schemas.openxmlformats.org/officeDocument/2006/relationships/notesSlide" Target="../notesSlides/notesSlide70.xml"/><Relationship Id="rId1" Type="http://schemas.openxmlformats.org/officeDocument/2006/relationships/slideLayout" Target="../slideLayouts/slideLayout15.xml"/><Relationship Id="rId6" Type="http://schemas.openxmlformats.org/officeDocument/2006/relationships/image" Target="../media/image66.svg"/><Relationship Id="rId5" Type="http://schemas.openxmlformats.org/officeDocument/2006/relationships/image" Target="../media/image19.svg"/><Relationship Id="rId4" Type="http://schemas.openxmlformats.org/officeDocument/2006/relationships/image" Target="../media/image65.svg"/></Relationships>
</file>

<file path=ppt/slides/_rels/slide7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74.xml"/><Relationship Id="rId1" Type="http://schemas.openxmlformats.org/officeDocument/2006/relationships/slideLayout" Target="../slideLayouts/slideLayout2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69.svg"/><Relationship Id="rId7" Type="http://schemas.openxmlformats.org/officeDocument/2006/relationships/image" Target="../media/image73.sv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72.svg"/><Relationship Id="rId5" Type="http://schemas.openxmlformats.org/officeDocument/2006/relationships/image" Target="../media/image71.svg"/><Relationship Id="rId4" Type="http://schemas.openxmlformats.org/officeDocument/2006/relationships/image" Target="../media/image70.sv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9.svg"/></Relationships>
</file>

<file path=ppt/slides/_rels/slide88.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tiff"/><Relationship Id="rId7" Type="http://schemas.openxmlformats.org/officeDocument/2006/relationships/image" Target="../media/image77.png"/><Relationship Id="rId2" Type="http://schemas.openxmlformats.org/officeDocument/2006/relationships/notesSlide" Target="../notesSlides/notesSlide88.xml"/><Relationship Id="rId1" Type="http://schemas.openxmlformats.org/officeDocument/2006/relationships/slideLayout" Target="../slideLayouts/slideLayout24.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76.png"/><Relationship Id="rId10" Type="http://schemas.openxmlformats.org/officeDocument/2006/relationships/image" Target="../media/image79.png"/><Relationship Id="rId4" Type="http://schemas.openxmlformats.org/officeDocument/2006/relationships/image" Target="../media/image75.png"/><Relationship Id="rId9" Type="http://schemas.microsoft.com/office/2007/relationships/hdphoto" Target="../media/hdphoto2.wdp"/></Relationships>
</file>

<file path=ppt/slides/_rels/slide8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9.xml"/><Relationship Id="rId1" Type="http://schemas.openxmlformats.org/officeDocument/2006/relationships/slideLayout" Target="../slideLayouts/slideLayout15.xml"/><Relationship Id="rId6" Type="http://schemas.openxmlformats.org/officeDocument/2006/relationships/image" Target="../media/image34.emf"/><Relationship Id="rId5" Type="http://schemas.openxmlformats.org/officeDocument/2006/relationships/image" Target="../media/image82.png"/><Relationship Id="rId4" Type="http://schemas.openxmlformats.org/officeDocument/2006/relationships/image" Target="../media/image81.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69.svg"/><Relationship Id="rId7" Type="http://schemas.openxmlformats.org/officeDocument/2006/relationships/image" Target="../media/image83.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72.svg"/><Relationship Id="rId5" Type="http://schemas.openxmlformats.org/officeDocument/2006/relationships/image" Target="../media/image71.svg"/><Relationship Id="rId4" Type="http://schemas.openxmlformats.org/officeDocument/2006/relationships/image" Target="../media/image70.svg"/></Relationships>
</file>

<file path=ppt/slides/_rels/slide92.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72.svg"/><Relationship Id="rId5" Type="http://schemas.openxmlformats.org/officeDocument/2006/relationships/image" Target="../media/image71.svg"/><Relationship Id="rId4" Type="http://schemas.openxmlformats.org/officeDocument/2006/relationships/image" Target="../media/image70.svg"/></Relationships>
</file>

<file path=ppt/slides/_rels/slide9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5.xml"/><Relationship Id="rId1" Type="http://schemas.openxmlformats.org/officeDocument/2006/relationships/slideLayout" Target="../slideLayouts/slideLayout17.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png"/></Relationships>
</file>

<file path=ppt/slides/_rels/slide9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90.png"/></Relationships>
</file>

<file path=ppt/slides/_rels/slide9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image" Target="../media/image9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5055541" y="2734590"/>
            <a:ext cx="5723584" cy="1749696"/>
          </a:xfrm>
        </p:spPr>
        <p:txBody>
          <a:bodyPr vert="horz" lIns="91440" tIns="45720" rIns="91440" bIns="45720" rtlCol="0" anchor="t">
            <a:noAutofit/>
          </a:bodyPr>
          <a:lstStyle/>
          <a:p>
            <a:pPr>
              <a:lnSpc>
                <a:spcPct val="110000"/>
              </a:lnSpc>
            </a:pPr>
            <a:r>
              <a:rPr lang="ar-001" sz="5000" dirty="0">
                <a:latin typeface="Arial"/>
                <a:cs typeface="Arial"/>
              </a:rPr>
              <a:t>ورشة عمل التدريب الفني لغاية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1635125" y="4493924"/>
            <a:ext cx="9144000" cy="539750"/>
          </a:xfrm>
        </p:spPr>
        <p:txBody>
          <a:bodyPr>
            <a:normAutofit/>
          </a:bodyPr>
          <a:lstStyle/>
          <a:p>
            <a:r>
              <a:rPr lang="ar-001" dirty="0">
                <a:latin typeface="Arial"/>
                <a:cs typeface="Arial"/>
              </a:rPr>
              <a:t>اعتماد غاية 7-1-7 واستخدامها</a:t>
            </a:r>
          </a:p>
        </p:txBody>
      </p:sp>
    </p:spTree>
    <p:extLst>
      <p:ext uri="{BB962C8B-B14F-4D97-AF65-F5344CB8AC3E}">
        <p14:creationId xmlns:p14="http://schemas.microsoft.com/office/powerpoint/2010/main" val="3399272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8857087" y="1508767"/>
            <a:ext cx="2779895" cy="2282808"/>
          </a:xfrm>
        </p:spPr>
        <p:txBody>
          <a:bodyPr anchor="b">
            <a:normAutofit/>
          </a:bodyPr>
          <a:lstStyle/>
          <a:p>
            <a:r>
              <a:rPr lang="ar-001" dirty="0"/>
              <a:t>نظرة عامة على سلسلة التدريب الفني لغاية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447472" y="602764"/>
            <a:ext cx="6770451" cy="6001236"/>
          </a:xfrm>
          <a:noFill/>
        </p:spPr>
        <p:txBody>
          <a:bodyPr vert="horz" lIns="91440" tIns="45720" rIns="91440" bIns="45720" rtlCol="0" anchor="t">
            <a:normAutofit/>
          </a:bodyPr>
          <a:lstStyle/>
          <a:p>
            <a:pPr marL="0" indent="0">
              <a:lnSpc>
                <a:spcPct val="110000"/>
              </a:lnSpc>
              <a:buNone/>
            </a:pPr>
            <a:r>
              <a:rPr lang="ar-001" b="1" dirty="0">
                <a:solidFill>
                  <a:schemeClr val="tx2"/>
                </a:solidFill>
                <a:latin typeface="Arial"/>
                <a:cs typeface="Arial"/>
              </a:rPr>
              <a:t>اليوم 1</a:t>
            </a:r>
          </a:p>
          <a:p>
            <a:pPr marL="0" indent="0">
              <a:buNone/>
            </a:pPr>
            <a:r>
              <a:rPr lang="ar-SA" dirty="0"/>
              <a:t>مقدمة عن غاية 7-1-7 واستعراضات الإجراءات المبكرة</a:t>
            </a:r>
            <a:endParaRPr lang="en-IN" dirty="0"/>
          </a:p>
          <a:p>
            <a:pPr marL="0" indent="0">
              <a:lnSpc>
                <a:spcPct val="110000"/>
              </a:lnSpc>
              <a:buNone/>
            </a:pPr>
            <a:endParaRPr lang="en-US" dirty="0"/>
          </a:p>
          <a:p>
            <a:pPr marL="0" indent="0">
              <a:lnSpc>
                <a:spcPct val="110000"/>
              </a:lnSpc>
              <a:buNone/>
            </a:pPr>
            <a:r>
              <a:rPr lang="ar-001" b="1" dirty="0">
                <a:solidFill>
                  <a:schemeClr val="tx2"/>
                </a:solidFill>
                <a:latin typeface="Arial"/>
                <a:cs typeface="Arial"/>
              </a:rPr>
              <a:t>اليوم 2</a:t>
            </a:r>
          </a:p>
          <a:p>
            <a:pPr marL="0" indent="0">
              <a:buNone/>
            </a:pPr>
            <a:r>
              <a:rPr lang="ar-SA" dirty="0"/>
              <a:t>استخدام غاية 7-1-7 لتحسين الأداء</a:t>
            </a:r>
            <a:endParaRPr lang="en-IN" dirty="0"/>
          </a:p>
          <a:p>
            <a:pPr marL="0" indent="0">
              <a:lnSpc>
                <a:spcPct val="110000"/>
              </a:lnSpc>
              <a:buNone/>
            </a:pPr>
            <a:endParaRPr lang="en-US" sz="1500" b="1" dirty="0"/>
          </a:p>
          <a:p>
            <a:pPr marL="0" indent="0">
              <a:lnSpc>
                <a:spcPct val="110000"/>
              </a:lnSpc>
              <a:buNone/>
            </a:pPr>
            <a:r>
              <a:rPr lang="ar-001" b="1" dirty="0">
                <a:solidFill>
                  <a:schemeClr val="tx2"/>
                </a:solidFill>
                <a:latin typeface="Arial"/>
                <a:cs typeface="Arial"/>
              </a:rPr>
              <a:t>اليوم 3</a:t>
            </a:r>
          </a:p>
          <a:p>
            <a:pPr marL="0" indent="0">
              <a:lnSpc>
                <a:spcPct val="110000"/>
              </a:lnSpc>
              <a:buNone/>
            </a:pPr>
            <a:r>
              <a:rPr lang="ar-SA" dirty="0"/>
              <a:t>استخدام غاية 7-1-7 (تابع) + اعتماد غاية 7-1-7 للاستخدام الروتيني</a:t>
            </a:r>
            <a:endParaRPr lang="en-US" dirty="0"/>
          </a:p>
          <a:p>
            <a:pPr marL="0" indent="0">
              <a:lnSpc>
                <a:spcPct val="110000"/>
              </a:lnSpc>
              <a:buNone/>
            </a:pPr>
            <a:endParaRPr lang="en-US" sz="1500" dirty="0">
              <a:solidFill>
                <a:schemeClr val="tx1"/>
              </a:solidFill>
              <a:latin typeface="Arial"/>
              <a:cs typeface="Arial"/>
            </a:endParaRPr>
          </a:p>
          <a:p>
            <a:pPr marL="0" indent="0">
              <a:lnSpc>
                <a:spcPct val="110000"/>
              </a:lnSpc>
              <a:buNone/>
            </a:pPr>
            <a:r>
              <a:rPr lang="ar-001" b="1" dirty="0">
                <a:solidFill>
                  <a:schemeClr val="tx2"/>
                </a:solidFill>
                <a:latin typeface="Arial"/>
                <a:cs typeface="Arial"/>
              </a:rPr>
              <a:t>اليوم 4</a:t>
            </a:r>
          </a:p>
          <a:p>
            <a:pPr marL="0" indent="0">
              <a:buNone/>
            </a:pPr>
            <a:r>
              <a:rPr lang="ar-SA" dirty="0"/>
              <a:t>التخطيط لاعتماد واستخدام غاية 7-1-7 + أنشطة إعادة الشرح من المتعلّم + الخطوات التالية</a:t>
            </a:r>
            <a:endParaRPr lang="en-IN" dirty="0"/>
          </a:p>
          <a:p>
            <a:pPr marL="0" indent="0">
              <a:lnSpc>
                <a:spcPct val="110000"/>
              </a:lnSpc>
              <a:buNone/>
            </a:pPr>
            <a:endParaRPr lang="en-US" dirty="0"/>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555018" y="501733"/>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D7B170-60A5-3481-9513-D3B35047AC5F}"/>
              </a:ext>
            </a:extLst>
          </p:cNvPr>
          <p:cNvSpPr/>
          <p:nvPr/>
        </p:nvSpPr>
        <p:spPr>
          <a:xfrm>
            <a:off x="817242" y="1306893"/>
            <a:ext cx="4180644" cy="4710631"/>
          </a:xfrm>
          <a:prstGeom prst="rect">
            <a:avLst/>
          </a:prstGeom>
          <a:solidFill>
            <a:srgbClr val="2E2E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txBox="1">
            <a:spLocks noGrp="1"/>
          </p:cNvSpPr>
          <p:nvPr>
            <p:ph type="title"/>
          </p:nvPr>
        </p:nvSpPr>
        <p:spPr>
          <a:xfrm>
            <a:off x="579521" y="365125"/>
            <a:ext cx="11032958" cy="513602"/>
          </a:xfrm>
          <a:prstGeom prst="rect">
            <a:avLst/>
          </a:prstGeom>
        </p:spPr>
        <p:txBody>
          <a:bodyPr vert="horz" wrap="square" lIns="0" tIns="74295" rIns="0" bIns="0" rtlCol="0">
            <a:spAutoFit/>
          </a:bodyPr>
          <a:lstStyle/>
          <a:p>
            <a:r>
              <a:rPr lang="ar-SA" sz="2850" dirty="0"/>
              <a:t>حمى الضنك</a:t>
            </a:r>
            <a:r>
              <a:rPr lang="en-IN" sz="2850" dirty="0"/>
              <a:t> | </a:t>
            </a:r>
            <a:r>
              <a:rPr lang="ar-SA" sz="2850" dirty="0"/>
              <a:t>إندونيسيا</a:t>
            </a:r>
            <a:r>
              <a:rPr lang="en-IN" sz="2850" dirty="0"/>
              <a:t>: </a:t>
            </a:r>
            <a:r>
              <a:rPr lang="ar-SA" sz="2850" dirty="0"/>
              <a:t>الرصد والإبلاغ والاستجابة بسرعة</a:t>
            </a:r>
            <a:endParaRPr lang="en-IN" sz="2850" dirty="0"/>
          </a:p>
        </p:txBody>
      </p:sp>
      <p:sp>
        <p:nvSpPr>
          <p:cNvPr id="22" name="Content Placeholder 2">
            <a:extLst>
              <a:ext uri="{FF2B5EF4-FFF2-40B4-BE49-F238E27FC236}">
                <a16:creationId xmlns:a16="http://schemas.microsoft.com/office/drawing/2014/main" id="{A830307F-8DAE-103D-68B4-7A9EF2D47F01}"/>
              </a:ext>
            </a:extLst>
          </p:cNvPr>
          <p:cNvSpPr>
            <a:spLocks noGrp="1"/>
          </p:cNvSpPr>
          <p:nvPr>
            <p:ph sz="half" idx="1"/>
          </p:nvPr>
        </p:nvSpPr>
        <p:spPr>
          <a:xfrm>
            <a:off x="5578997" y="1452708"/>
            <a:ext cx="5795761" cy="4897291"/>
          </a:xfrm>
        </p:spPr>
        <p:txBody>
          <a:bodyPr vert="horz" lIns="91440" tIns="45720" rIns="91440" bIns="45720" rtlCol="0" anchor="t">
            <a:normAutofit lnSpcReduction="10000"/>
          </a:bodyPr>
          <a:lstStyle/>
          <a:p>
            <a:pPr marL="285750" indent="-285750">
              <a:lnSpc>
                <a:spcPct val="110000"/>
              </a:lnSpc>
              <a:buFont typeface="Arial" panose="020B0604020202020204" pitchFamily="34" charset="0"/>
              <a:buChar char="•"/>
            </a:pPr>
            <a:r>
              <a:rPr lang="ar-001" sz="2400" dirty="0">
                <a:latin typeface="Arial"/>
                <a:cs typeface="Arial"/>
              </a:rPr>
              <a:t>أدى </a:t>
            </a:r>
            <a:r>
              <a:rPr lang="ar-001" sz="2400" b="1" dirty="0">
                <a:latin typeface="Arial"/>
                <a:cs typeface="Arial"/>
              </a:rPr>
              <a:t>متطوعو الصحة المجتمعية </a:t>
            </a:r>
            <a:r>
              <a:rPr lang="ar-001" sz="2400" dirty="0">
                <a:latin typeface="Arial"/>
                <a:cs typeface="Arial"/>
              </a:rPr>
              <a:t>المدربون على </a:t>
            </a:r>
            <a:r>
              <a:rPr lang="ar-001" sz="2400" b="1" dirty="0">
                <a:latin typeface="Arial"/>
                <a:cs typeface="Arial"/>
              </a:rPr>
              <a:t>المراقبة المجتمعية </a:t>
            </a:r>
            <a:r>
              <a:rPr lang="ar-001" sz="2400" dirty="0">
                <a:latin typeface="Arial"/>
                <a:cs typeface="Arial"/>
              </a:rPr>
              <a:t>من قبِل الصليب الأحمر دورًا بالغ الأهمية في مرحلة الرصد المبكر والإبلاغ.</a:t>
            </a:r>
          </a:p>
          <a:p>
            <a:pPr marL="285750" indent="-285750">
              <a:lnSpc>
                <a:spcPct val="110000"/>
              </a:lnSpc>
              <a:buFont typeface="Arial" panose="020B0604020202020204" pitchFamily="34" charset="0"/>
              <a:buChar char="•"/>
            </a:pPr>
            <a:endParaRPr lang="en-US" sz="700" dirty="0"/>
          </a:p>
          <a:p>
            <a:pPr marL="285750" indent="-285750">
              <a:lnSpc>
                <a:spcPct val="110000"/>
              </a:lnSpc>
              <a:buFont typeface="Arial" panose="020B0604020202020204" pitchFamily="34" charset="0"/>
              <a:buChar char="•"/>
            </a:pPr>
            <a:r>
              <a:rPr lang="ar-001" sz="2400" dirty="0">
                <a:latin typeface="Arial"/>
                <a:cs typeface="Arial"/>
              </a:rPr>
              <a:t>اشتبه العاملون بالمستشفى </a:t>
            </a:r>
            <a:r>
              <a:rPr lang="ar-001" sz="2400" b="1" dirty="0">
                <a:latin typeface="Arial"/>
                <a:cs typeface="Arial"/>
              </a:rPr>
              <a:t>في وجود إصابة بحمى الضنك </a:t>
            </a:r>
            <a:r>
              <a:rPr lang="ar-001" sz="2400" dirty="0">
                <a:latin typeface="Arial"/>
                <a:cs typeface="Arial"/>
              </a:rPr>
              <a:t>وقاموا </a:t>
            </a:r>
            <a:r>
              <a:rPr lang="ar-001" sz="2400" b="1" dirty="0">
                <a:latin typeface="Arial"/>
                <a:cs typeface="Arial"/>
              </a:rPr>
              <a:t>بإجراء الفحص اللازم</a:t>
            </a:r>
            <a:r>
              <a:rPr lang="ar-001" sz="2400" dirty="0">
                <a:latin typeface="Arial"/>
                <a:cs typeface="Arial"/>
              </a:rPr>
              <a:t> على الفور.</a:t>
            </a:r>
          </a:p>
          <a:p>
            <a:pPr marL="285750" indent="-285750">
              <a:lnSpc>
                <a:spcPct val="110000"/>
              </a:lnSpc>
              <a:buFont typeface="Arial" panose="020B0604020202020204" pitchFamily="34" charset="0"/>
              <a:buChar char="•"/>
            </a:pPr>
            <a:endParaRPr lang="en-US" sz="700" dirty="0"/>
          </a:p>
          <a:p>
            <a:pPr marL="285750" indent="-285750">
              <a:lnSpc>
                <a:spcPct val="110000"/>
              </a:lnSpc>
              <a:buFont typeface="Arial" panose="020B0604020202020204" pitchFamily="34" charset="0"/>
              <a:buChar char="•"/>
            </a:pPr>
            <a:r>
              <a:rPr lang="ar-001" sz="2400" dirty="0">
                <a:latin typeface="Arial"/>
                <a:cs typeface="Arial"/>
              </a:rPr>
              <a:t>بدأ متطوعو الصحة المجتمعية بسرعة عملية </a:t>
            </a:r>
            <a:r>
              <a:rPr lang="ar-001" sz="2400" b="1" dirty="0">
                <a:latin typeface="Arial"/>
                <a:cs typeface="Arial"/>
              </a:rPr>
              <a:t>التواصل بشأن المخاطر </a:t>
            </a:r>
            <a:r>
              <a:rPr lang="ar-001" sz="2400" dirty="0">
                <a:latin typeface="Arial"/>
                <a:cs typeface="Arial"/>
              </a:rPr>
              <a:t>وساعدوا على </a:t>
            </a:r>
            <a:r>
              <a:rPr lang="ar-001" sz="2400" b="1" dirty="0">
                <a:latin typeface="Arial"/>
                <a:cs typeface="Arial"/>
              </a:rPr>
              <a:t>الحد من مخاطر انتشار المرض في البيئة </a:t>
            </a:r>
            <a:r>
              <a:rPr lang="en-US" sz="2400" dirty="0">
                <a:latin typeface="Arial"/>
                <a:cs typeface="Arial"/>
              </a:rPr>
              <a:t>)</a:t>
            </a:r>
            <a:r>
              <a:rPr lang="ar-001" sz="2400" dirty="0">
                <a:latin typeface="Arial"/>
                <a:cs typeface="Arial"/>
              </a:rPr>
              <a:t>على سبيل المثال، القضاء على مواقع التكاثر المحتملة.</a:t>
            </a:r>
            <a:r>
              <a:rPr lang="en-US" sz="2400" dirty="0">
                <a:latin typeface="Arial"/>
                <a:cs typeface="Arial"/>
              </a:rPr>
              <a:t>(</a:t>
            </a:r>
            <a:endParaRPr lang="ar-001" sz="2400" dirty="0">
              <a:latin typeface="Arial"/>
              <a:cs typeface="Arial"/>
            </a:endParaRPr>
          </a:p>
          <a:p>
            <a:pPr marL="285750" indent="-285750">
              <a:lnSpc>
                <a:spcPct val="110000"/>
              </a:lnSpc>
              <a:buFont typeface="Arial" panose="020B0604020202020204" pitchFamily="34" charset="0"/>
              <a:buChar char="•"/>
            </a:pPr>
            <a:endParaRPr lang="en-US" sz="700" dirty="0"/>
          </a:p>
          <a:p>
            <a:pPr marL="285750" indent="-285750">
              <a:lnSpc>
                <a:spcPct val="110000"/>
              </a:lnSpc>
              <a:buFont typeface="Arial" panose="020B0604020202020204" pitchFamily="34" charset="0"/>
              <a:buChar char="•"/>
            </a:pPr>
            <a:r>
              <a:rPr lang="ar-001" sz="2400" dirty="0">
                <a:latin typeface="Arial"/>
                <a:cs typeface="Arial"/>
              </a:rPr>
              <a:t>لم يتم الإبلاغ عن </a:t>
            </a:r>
            <a:r>
              <a:rPr lang="ar-001" sz="2400" b="1" dirty="0">
                <a:latin typeface="Arial"/>
                <a:cs typeface="Arial"/>
              </a:rPr>
              <a:t>أي حالات أخرى من حمى الضنك</a:t>
            </a:r>
            <a:r>
              <a:rPr lang="ar-001" sz="2400" dirty="0">
                <a:latin typeface="Arial"/>
                <a:cs typeface="Arial"/>
              </a:rPr>
              <a:t>.</a:t>
            </a:r>
          </a:p>
          <a:p>
            <a:pPr>
              <a:lnSpc>
                <a:spcPct val="110000"/>
              </a:lnSpc>
            </a:pPr>
            <a:endParaRPr lang="en-US" sz="1800" dirty="0"/>
          </a:p>
        </p:txBody>
      </p:sp>
      <p:pic>
        <p:nvPicPr>
          <p:cNvPr id="6" name="Picture 5" descr="A group of icons with text&#10;&#10;AI-generated content may be incorrect.">
            <a:extLst>
              <a:ext uri="{FF2B5EF4-FFF2-40B4-BE49-F238E27FC236}">
                <a16:creationId xmlns:a16="http://schemas.microsoft.com/office/drawing/2014/main" id="{F100E8A4-D29E-F145-E5B2-8F0ADED5A9A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269423" y="3898362"/>
            <a:ext cx="1311220" cy="1056070"/>
          </a:xfrm>
          <a:prstGeom prst="rect">
            <a:avLst/>
          </a:prstGeom>
        </p:spPr>
      </p:pic>
      <p:pic>
        <p:nvPicPr>
          <p:cNvPr id="7" name="Picture 6" descr="A group of icons with text&#10;&#10;AI-generated content may be incorrect.">
            <a:extLst>
              <a:ext uri="{FF2B5EF4-FFF2-40B4-BE49-F238E27FC236}">
                <a16:creationId xmlns:a16="http://schemas.microsoft.com/office/drawing/2014/main" id="{7200A46A-4981-B2EB-BDC1-F04965A797B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270226" y="2102470"/>
            <a:ext cx="1356592" cy="1049292"/>
          </a:xfrm>
          <a:prstGeom prst="rect">
            <a:avLst/>
          </a:prstGeom>
        </p:spPr>
      </p:pic>
      <p:sp>
        <p:nvSpPr>
          <p:cNvPr id="2" name="TextBox 1">
            <a:extLst>
              <a:ext uri="{FF2B5EF4-FFF2-40B4-BE49-F238E27FC236}">
                <a16:creationId xmlns:a16="http://schemas.microsoft.com/office/drawing/2014/main" id="{DCC62DB6-72AB-E657-F1F6-770FA473FAD6}"/>
              </a:ext>
            </a:extLst>
          </p:cNvPr>
          <p:cNvSpPr txBox="1"/>
          <p:nvPr/>
        </p:nvSpPr>
        <p:spPr>
          <a:xfrm>
            <a:off x="916700" y="1530713"/>
            <a:ext cx="4007796" cy="307777"/>
          </a:xfrm>
          <a:prstGeom prst="rect">
            <a:avLst/>
          </a:prstGeom>
          <a:noFill/>
        </p:spPr>
        <p:txBody>
          <a:bodyPr wrap="square" rtlCol="0">
            <a:spAutoFit/>
          </a:bodyPr>
          <a:lstStyle/>
          <a:p>
            <a:pPr algn="ctr"/>
            <a:r>
              <a:rPr lang="ar-001" sz="1400" dirty="0">
                <a:solidFill>
                  <a:schemeClr val="bg1"/>
                </a:solidFill>
                <a:latin typeface="Arial" panose="020B0604020202020204" pitchFamily="34" charset="0"/>
                <a:cs typeface="Arial" panose="020B0604020202020204" pitchFamily="34" charset="0"/>
              </a:rPr>
              <a:t>عوامل التأهب الرئيسية</a:t>
            </a:r>
          </a:p>
        </p:txBody>
      </p:sp>
      <p:sp>
        <p:nvSpPr>
          <p:cNvPr id="3" name="TextBox 2">
            <a:extLst>
              <a:ext uri="{FF2B5EF4-FFF2-40B4-BE49-F238E27FC236}">
                <a16:creationId xmlns:a16="http://schemas.microsoft.com/office/drawing/2014/main" id="{588EB5B1-D04D-838A-2F37-127A2E867EFF}"/>
              </a:ext>
            </a:extLst>
          </p:cNvPr>
          <p:cNvSpPr txBox="1"/>
          <p:nvPr/>
        </p:nvSpPr>
        <p:spPr>
          <a:xfrm>
            <a:off x="916700" y="3108717"/>
            <a:ext cx="4007796" cy="261610"/>
          </a:xfrm>
          <a:prstGeom prst="rect">
            <a:avLst/>
          </a:prstGeom>
          <a:noFill/>
        </p:spPr>
        <p:txBody>
          <a:bodyPr wrap="square" rtlCol="0">
            <a:spAutoFit/>
          </a:bodyPr>
          <a:lstStyle/>
          <a:p>
            <a:pPr algn="ctr"/>
            <a:r>
              <a:rPr lang="ar-001" sz="1050" dirty="0">
                <a:solidFill>
                  <a:schemeClr val="bg1"/>
                </a:solidFill>
                <a:latin typeface="Arial" panose="020B0604020202020204" pitchFamily="34" charset="0"/>
                <a:cs typeface="Arial" panose="020B0604020202020204" pitchFamily="34" charset="0"/>
              </a:rPr>
              <a:t>التواصل بشأن المخاطر</a:t>
            </a:r>
          </a:p>
        </p:txBody>
      </p:sp>
      <p:sp>
        <p:nvSpPr>
          <p:cNvPr id="9" name="TextBox 8">
            <a:extLst>
              <a:ext uri="{FF2B5EF4-FFF2-40B4-BE49-F238E27FC236}">
                <a16:creationId xmlns:a16="http://schemas.microsoft.com/office/drawing/2014/main" id="{BC18C7CA-1968-8EB2-E071-FAE567EC26C9}"/>
              </a:ext>
            </a:extLst>
          </p:cNvPr>
          <p:cNvSpPr txBox="1"/>
          <p:nvPr/>
        </p:nvSpPr>
        <p:spPr>
          <a:xfrm>
            <a:off x="916700" y="4954432"/>
            <a:ext cx="4007796" cy="253916"/>
          </a:xfrm>
          <a:prstGeom prst="rect">
            <a:avLst/>
          </a:prstGeom>
          <a:noFill/>
        </p:spPr>
        <p:txBody>
          <a:bodyPr wrap="square" rtlCol="0">
            <a:spAutoFit/>
          </a:bodyPr>
          <a:lstStyle/>
          <a:p>
            <a:pPr algn="ctr"/>
            <a:r>
              <a:rPr lang="ar-001" sz="1050" dirty="0">
                <a:solidFill>
                  <a:schemeClr val="bg1"/>
                </a:solidFill>
                <a:latin typeface="Arial" panose="020B0604020202020204" pitchFamily="34" charset="0"/>
                <a:cs typeface="Arial" panose="020B0604020202020204" pitchFamily="34" charset="0"/>
              </a:rPr>
              <a:t>مراقبة الأمراض</a:t>
            </a:r>
          </a:p>
        </p:txBody>
      </p:sp>
    </p:spTree>
    <p:extLst>
      <p:ext uri="{BB962C8B-B14F-4D97-AF65-F5344CB8AC3E}">
        <p14:creationId xmlns:p14="http://schemas.microsoft.com/office/powerpoint/2010/main" val="20813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444E-EC7C-E230-9406-14CBABC5E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A838A-8475-4FAA-E4B7-341C63F70BE2}"/>
              </a:ext>
            </a:extLst>
          </p:cNvPr>
          <p:cNvSpPr>
            <a:spLocks noGrp="1"/>
          </p:cNvSpPr>
          <p:nvPr>
            <p:ph type="title"/>
          </p:nvPr>
        </p:nvSpPr>
        <p:spPr>
          <a:xfrm>
            <a:off x="1037047" y="3110301"/>
            <a:ext cx="10117905" cy="1460582"/>
          </a:xfrm>
        </p:spPr>
        <p:txBody>
          <a:bodyPr/>
          <a:lstStyle/>
          <a:p>
            <a:r>
              <a:rPr lang="ar-SA" sz="4800" dirty="0">
                <a:cs typeface="+mn-cs"/>
              </a:rPr>
              <a:t>غاية 7-1-7 وحالات تفشي الأمراض في الأخبار</a:t>
            </a:r>
            <a:endParaRPr lang="en-IN" sz="4800" dirty="0">
              <a:cs typeface="+mn-cs"/>
            </a:endParaRPr>
          </a:p>
        </p:txBody>
      </p:sp>
      <p:sp>
        <p:nvSpPr>
          <p:cNvPr id="3" name="Text Placeholder 2">
            <a:extLst>
              <a:ext uri="{FF2B5EF4-FFF2-40B4-BE49-F238E27FC236}">
                <a16:creationId xmlns:a16="http://schemas.microsoft.com/office/drawing/2014/main" id="{22FD1FF7-5728-F828-20ED-D14408D96459}"/>
              </a:ext>
            </a:extLst>
          </p:cNvPr>
          <p:cNvSpPr>
            <a:spLocks noGrp="1"/>
          </p:cNvSpPr>
          <p:nvPr>
            <p:ph type="body" idx="1"/>
          </p:nvPr>
        </p:nvSpPr>
        <p:spPr>
          <a:xfrm>
            <a:off x="1288664" y="4544114"/>
            <a:ext cx="9703980" cy="931688"/>
          </a:xfrm>
        </p:spPr>
        <p:txBody>
          <a:bodyPr/>
          <a:lstStyle/>
          <a:p>
            <a:r>
              <a:rPr lang="ar-001" sz="3000" dirty="0"/>
              <a:t>نشاط</a:t>
            </a:r>
          </a:p>
        </p:txBody>
      </p:sp>
      <p:pic>
        <p:nvPicPr>
          <p:cNvPr id="9" name="Graphic 8">
            <a:extLst>
              <a:ext uri="{FF2B5EF4-FFF2-40B4-BE49-F238E27FC236}">
                <a16:creationId xmlns:a16="http://schemas.microsoft.com/office/drawing/2014/main" id="{3581987E-D76F-FE80-DCF7-8349A983E5F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079015" y="2585797"/>
            <a:ext cx="913629" cy="909011"/>
          </a:xfrm>
          <a:prstGeom prst="rect">
            <a:avLst/>
          </a:prstGeom>
        </p:spPr>
      </p:pic>
    </p:spTree>
    <p:extLst>
      <p:ext uri="{BB962C8B-B14F-4D97-AF65-F5344CB8AC3E}">
        <p14:creationId xmlns:p14="http://schemas.microsoft.com/office/powerpoint/2010/main" val="18596340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8C83-E85D-8960-989E-0F9DA5155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53590-C50B-D03B-6D81-FB77ACA42060}"/>
              </a:ext>
            </a:extLst>
          </p:cNvPr>
          <p:cNvSpPr>
            <a:spLocks noGrp="1"/>
          </p:cNvSpPr>
          <p:nvPr>
            <p:ph type="title"/>
          </p:nvPr>
        </p:nvSpPr>
        <p:spPr>
          <a:xfrm>
            <a:off x="1308547" y="272368"/>
            <a:ext cx="10515600" cy="1001762"/>
          </a:xfrm>
        </p:spPr>
        <p:txBody>
          <a:bodyPr/>
          <a:lstStyle/>
          <a:p>
            <a:r>
              <a:rPr lang="ar-001" dirty="0">
                <a:latin typeface="Arial"/>
                <a:cs typeface="Arial"/>
              </a:rPr>
              <a:t>غاية 7-1-7 وحالات تفشي الأمراض في الأخبار</a:t>
            </a:r>
          </a:p>
        </p:txBody>
      </p:sp>
      <p:sp>
        <p:nvSpPr>
          <p:cNvPr id="4" name="Content Placeholder 3">
            <a:extLst>
              <a:ext uri="{FF2B5EF4-FFF2-40B4-BE49-F238E27FC236}">
                <a16:creationId xmlns:a16="http://schemas.microsoft.com/office/drawing/2014/main" id="{FAFDBF6F-C78C-5F42-541B-92DF022F8ABA}"/>
              </a:ext>
            </a:extLst>
          </p:cNvPr>
          <p:cNvSpPr>
            <a:spLocks noGrp="1"/>
          </p:cNvSpPr>
          <p:nvPr>
            <p:ph sz="half" idx="2"/>
          </p:nvPr>
        </p:nvSpPr>
        <p:spPr>
          <a:xfrm>
            <a:off x="428048" y="1327195"/>
            <a:ext cx="11345309" cy="4084734"/>
          </a:xfrm>
        </p:spPr>
        <p:txBody>
          <a:bodyPr vert="horz" lIns="91440" tIns="45720" rIns="91440" bIns="45720" rtlCol="0" anchor="t">
            <a:noAutofit/>
          </a:bodyPr>
          <a:lstStyle/>
          <a:p>
            <a:pPr lvl="0">
              <a:lnSpc>
                <a:spcPct val="110000"/>
              </a:lnSpc>
            </a:pPr>
            <a:r>
              <a:rPr lang="ar-SA" sz="2000" dirty="0"/>
              <a:t>بمفردكم، اقرؤوا </a:t>
            </a:r>
            <a:r>
              <a:rPr lang="ar-SA" sz="2000" b="1" dirty="0"/>
              <a:t>بشكل فردي المقال (المقالات) الإخباري</a:t>
            </a:r>
            <a:r>
              <a:rPr lang="ar-SA" sz="2000" dirty="0"/>
              <a:t> المخصص لفريقكم</a:t>
            </a:r>
            <a:r>
              <a:rPr lang="en-IN" sz="2000" dirty="0"/>
              <a:t>.</a:t>
            </a:r>
          </a:p>
          <a:p>
            <a:pPr lvl="0">
              <a:lnSpc>
                <a:spcPct val="110000"/>
              </a:lnSpc>
            </a:pPr>
            <a:r>
              <a:rPr lang="ar-SA" sz="2000" b="1" dirty="0"/>
              <a:t>ناقشوا</a:t>
            </a:r>
            <a:r>
              <a:rPr lang="ar-SA" sz="2000" dirty="0"/>
              <a:t> تطبيق غاية 7-1-7 على الوضع الموصوف في المقال</a:t>
            </a:r>
            <a:r>
              <a:rPr lang="en-IN" sz="2000" dirty="0"/>
              <a:t>.</a:t>
            </a:r>
          </a:p>
          <a:p>
            <a:pPr lvl="1">
              <a:lnSpc>
                <a:spcPct val="110000"/>
              </a:lnSpc>
              <a:buFont typeface="Courier New" panose="02070309020205020404" pitchFamily="49" charset="0"/>
              <a:buChar char="o"/>
            </a:pPr>
            <a:r>
              <a:rPr lang="ar-SA" dirty="0"/>
              <a:t>كيف كان من الممكن أن يكون استخدام غاية 7-1-7 في </a:t>
            </a:r>
            <a:r>
              <a:rPr lang="ar-SA" dirty="0">
                <a:solidFill>
                  <a:srgbClr val="3BB041"/>
                </a:solidFill>
              </a:rPr>
              <a:t>الوقت الفعلي</a:t>
            </a:r>
            <a:r>
              <a:rPr lang="ar-SA" dirty="0"/>
              <a:t> مفيدًا في المرحلة المبكرة من الاستجابة لحالة التفشي هذه؟</a:t>
            </a:r>
            <a:endParaRPr lang="en-IN" dirty="0"/>
          </a:p>
          <a:p>
            <a:pPr lvl="1">
              <a:lnSpc>
                <a:spcPct val="110000"/>
              </a:lnSpc>
              <a:buFont typeface="Courier New" panose="02070309020205020404" pitchFamily="49" charset="0"/>
              <a:buChar char="o"/>
            </a:pPr>
            <a:r>
              <a:rPr lang="ar-SA" dirty="0"/>
              <a:t>على أي </a:t>
            </a:r>
            <a:r>
              <a:rPr lang="ar-SA" dirty="0">
                <a:solidFill>
                  <a:srgbClr val="3BB041"/>
                </a:solidFill>
              </a:rPr>
              <a:t>مستوى من مستويات الحكومة</a:t>
            </a:r>
            <a:r>
              <a:rPr lang="ar-SA" dirty="0"/>
              <a:t> قد يكون من المفيد تطبيق غاية</a:t>
            </a:r>
            <a:r>
              <a:rPr lang="en-IN" dirty="0"/>
              <a:t> 7-1-7 </a:t>
            </a:r>
            <a:r>
              <a:rPr lang="ar-SA" dirty="0"/>
              <a:t>في حالة تفشي المرض هذه </a:t>
            </a:r>
            <a:r>
              <a:rPr lang="en-US" dirty="0"/>
              <a:t>)</a:t>
            </a:r>
            <a:r>
              <a:rPr lang="ar-SA" dirty="0"/>
              <a:t>على سبيل المثال، المستوى الوطني، المستوى دون الوطني، مناطق دون وطنية متعددة</a:t>
            </a:r>
            <a:r>
              <a:rPr lang="en-US" dirty="0"/>
              <a:t>(</a:t>
            </a:r>
            <a:r>
              <a:rPr lang="ar-SA" dirty="0"/>
              <a:t>ولماذا؟</a:t>
            </a:r>
            <a:r>
              <a:rPr lang="en-IN" dirty="0"/>
              <a:t>  </a:t>
            </a:r>
          </a:p>
          <a:p>
            <a:pPr lvl="1">
              <a:lnSpc>
                <a:spcPct val="110000"/>
              </a:lnSpc>
              <a:buFont typeface="Courier New" panose="02070309020205020404" pitchFamily="49" charset="0"/>
              <a:buChar char="o"/>
            </a:pPr>
            <a:r>
              <a:rPr lang="ar-SA" dirty="0"/>
              <a:t>كيف يمكن استخدام </a:t>
            </a:r>
            <a:r>
              <a:rPr lang="ar-SA" dirty="0">
                <a:solidFill>
                  <a:srgbClr val="3BB041"/>
                </a:solidFill>
              </a:rPr>
              <a:t>نتائج</a:t>
            </a:r>
            <a:r>
              <a:rPr lang="en-IN" dirty="0"/>
              <a:t> 7-1-7 </a:t>
            </a:r>
            <a:r>
              <a:rPr lang="ar-SA" dirty="0"/>
              <a:t>المستمدة من حالة التفشي هذه لتوجيه </a:t>
            </a:r>
            <a:r>
              <a:rPr lang="ar-SA" dirty="0">
                <a:solidFill>
                  <a:srgbClr val="3BB041"/>
                </a:solidFill>
              </a:rPr>
              <a:t>الإجراءات والتخطيط</a:t>
            </a:r>
            <a:r>
              <a:rPr lang="ar-SA" dirty="0"/>
              <a:t>؟</a:t>
            </a:r>
            <a:endParaRPr lang="en-IN" dirty="0"/>
          </a:p>
          <a:p>
            <a:pPr lvl="0">
              <a:lnSpc>
                <a:spcPct val="110000"/>
              </a:lnSpc>
            </a:pPr>
            <a:r>
              <a:rPr lang="ar-SA" sz="2000" dirty="0"/>
              <a:t>استخدموا خيالكم و/أو خبرتكم للإجابة إذا لم يحتوي المقال على معلومات كافية</a:t>
            </a:r>
            <a:r>
              <a:rPr lang="en-IN" sz="2000" dirty="0"/>
              <a:t>.</a:t>
            </a:r>
          </a:p>
          <a:p>
            <a:pPr lvl="0">
              <a:lnSpc>
                <a:spcPct val="110000"/>
              </a:lnSpc>
            </a:pPr>
            <a:r>
              <a:rPr lang="ar-SA" sz="2000" dirty="0"/>
              <a:t>في الجلسة العامة، </a:t>
            </a:r>
            <a:r>
              <a:rPr lang="ar-SA" sz="2000" b="1" dirty="0"/>
              <a:t>لخصوا</a:t>
            </a:r>
            <a:r>
              <a:rPr lang="ar-SA" sz="2000" dirty="0"/>
              <a:t> المقال ومناقشتكم بإيجاز</a:t>
            </a:r>
            <a:r>
              <a:rPr lang="en-IN" sz="2000" dirty="0"/>
              <a:t>.</a:t>
            </a:r>
          </a:p>
        </p:txBody>
      </p:sp>
      <p:grpSp>
        <p:nvGrpSpPr>
          <p:cNvPr id="5" name="Group 4">
            <a:extLst>
              <a:ext uri="{FF2B5EF4-FFF2-40B4-BE49-F238E27FC236}">
                <a16:creationId xmlns:a16="http://schemas.microsoft.com/office/drawing/2014/main" id="{170FB097-66D1-D7B7-9171-5FE54265B6BD}"/>
              </a:ext>
            </a:extLst>
          </p:cNvPr>
          <p:cNvGrpSpPr/>
          <p:nvPr/>
        </p:nvGrpSpPr>
        <p:grpSpPr>
          <a:xfrm>
            <a:off x="428048" y="4763523"/>
            <a:ext cx="11359075" cy="1668023"/>
            <a:chOff x="6645622" y="1044237"/>
            <a:chExt cx="3350883" cy="1668023"/>
          </a:xfrm>
        </p:grpSpPr>
        <p:sp>
          <p:nvSpPr>
            <p:cNvPr id="8" name="Rectangle 7">
              <a:extLst>
                <a:ext uri="{FF2B5EF4-FFF2-40B4-BE49-F238E27FC236}">
                  <a16:creationId xmlns:a16="http://schemas.microsoft.com/office/drawing/2014/main" id="{8DC60B0B-D6A7-A56B-E932-078AAA455A83}"/>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2B1345BD-D3D1-6D74-6FB4-70BF769F1448}"/>
                </a:ext>
              </a:extLst>
            </p:cNvPr>
            <p:cNvSpPr txBox="1">
              <a:spLocks/>
            </p:cNvSpPr>
            <p:nvPr/>
          </p:nvSpPr>
          <p:spPr>
            <a:xfrm>
              <a:off x="6696591" y="1110767"/>
              <a:ext cx="3169978" cy="461055"/>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000" b="1" i="0" u="none" strike="noStrike" cap="none" normalizeH="0" baseline="0" noProof="0" dirty="0">
                  <a:ln>
                    <a:noFill/>
                  </a:ln>
                  <a:solidFill>
                    <a:srgbClr val="628393"/>
                  </a:solidFill>
                  <a:effectLst/>
                  <a:uLnTx/>
                  <a:uFillTx/>
                  <a:latin typeface="Arial"/>
                  <a:ea typeface="+mn-ea"/>
                  <a:cs typeface="Arial"/>
                </a:rPr>
                <a:t>التوقيت </a:t>
              </a:r>
              <a:r>
                <a:rPr kumimoji="0" lang="en-US" sz="2000" b="1" i="0" u="none" strike="noStrike" cap="none" normalizeH="0" baseline="0" noProof="0" dirty="0">
                  <a:ln>
                    <a:noFill/>
                  </a:ln>
                  <a:solidFill>
                    <a:srgbClr val="628393"/>
                  </a:solidFill>
                  <a:effectLst/>
                  <a:uLnTx/>
                  <a:uFillTx/>
                  <a:latin typeface="Arial"/>
                  <a:ea typeface="+mn-ea"/>
                  <a:cs typeface="Arial"/>
                </a:rPr>
                <a:t>)</a:t>
              </a:r>
              <a:r>
                <a:rPr kumimoji="0" lang="ar-001" sz="2000" b="1" i="0" u="none" strike="noStrike" cap="none" normalizeH="0" baseline="0" noProof="0" dirty="0">
                  <a:ln>
                    <a:noFill/>
                  </a:ln>
                  <a:solidFill>
                    <a:srgbClr val="628393"/>
                  </a:solidFill>
                  <a:effectLst/>
                  <a:uLnTx/>
                  <a:uFillTx/>
                  <a:latin typeface="Arial"/>
                  <a:ea typeface="+mn-ea"/>
                  <a:cs typeface="Arial"/>
                </a:rPr>
                <a:t>إجمالي 35‏</a:t>
              </a:r>
              <a:r>
                <a:rPr kumimoji="0" lang="en-US" sz="2000" b="1" i="0" u="none" strike="noStrike" cap="none" normalizeH="0" baseline="0" noProof="0" dirty="0">
                  <a:ln>
                    <a:noFill/>
                  </a:ln>
                  <a:solidFill>
                    <a:srgbClr val="628393"/>
                  </a:solidFill>
                  <a:effectLst/>
                  <a:uLnTx/>
                  <a:uFillTx/>
                  <a:latin typeface="Arial"/>
                  <a:ea typeface="+mn-ea"/>
                  <a:cs typeface="Arial"/>
                </a:rPr>
                <a:t>‎</a:t>
              </a:r>
              <a:r>
                <a:rPr kumimoji="0" lang="ar-001" sz="2000" b="1" i="0" u="none" strike="noStrike" cap="none" normalizeH="0" baseline="0" noProof="0" dirty="0">
                  <a:ln>
                    <a:noFill/>
                  </a:ln>
                  <a:solidFill>
                    <a:srgbClr val="628393"/>
                  </a:solidFill>
                  <a:effectLst/>
                  <a:uLnTx/>
                  <a:uFillTx/>
                  <a:latin typeface="Arial"/>
                  <a:ea typeface="+mn-ea"/>
                  <a:cs typeface="Arial"/>
                </a:rPr>
                <a:t> دقيقة</a:t>
              </a:r>
              <a:r>
                <a:rPr kumimoji="0" lang="en-US" sz="2000" b="1" i="0" u="none" strike="noStrike" cap="none" normalizeH="0" baseline="0" noProof="0" dirty="0">
                  <a:ln>
                    <a:noFill/>
                  </a:ln>
                  <a:solidFill>
                    <a:srgbClr val="628393"/>
                  </a:solidFill>
                  <a:effectLst/>
                  <a:uLnTx/>
                  <a:uFillTx/>
                  <a:latin typeface="Arial"/>
                  <a:ea typeface="+mn-ea"/>
                  <a:cs typeface="Arial"/>
                </a:rPr>
                <a:t>(</a:t>
              </a:r>
              <a:endParaRPr kumimoji="0" lang="ar-001" sz="2000" b="1" i="0" u="none" strike="noStrike" cap="none" normalizeH="0" baseline="0" noProof="0" dirty="0">
                <a:ln>
                  <a:noFill/>
                </a:ln>
                <a:solidFill>
                  <a:srgbClr val="628393"/>
                </a:solidFill>
                <a:effectLst/>
                <a:uLnTx/>
                <a:uFillTx/>
                <a:latin typeface="Arial"/>
                <a:ea typeface="+mn-ea"/>
                <a:cs typeface="Arial"/>
              </a:endParaRPr>
            </a:p>
          </p:txBody>
        </p:sp>
        <p:sp>
          <p:nvSpPr>
            <p:cNvPr id="13" name="Content Placeholder 3">
              <a:extLst>
                <a:ext uri="{FF2B5EF4-FFF2-40B4-BE49-F238E27FC236}">
                  <a16:creationId xmlns:a16="http://schemas.microsoft.com/office/drawing/2014/main" id="{6C177E22-14F8-0517-B6C8-0CED5E051389}"/>
                </a:ext>
              </a:extLst>
            </p:cNvPr>
            <p:cNvSpPr txBox="1">
              <a:spLocks/>
            </p:cNvSpPr>
            <p:nvPr/>
          </p:nvSpPr>
          <p:spPr>
            <a:xfrm>
              <a:off x="6645622" y="1571083"/>
              <a:ext cx="3169978" cy="789909"/>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cap="none" normalizeH="0" baseline="0" noProof="0" dirty="0">
                  <a:ln>
                    <a:noFill/>
                  </a:ln>
                  <a:solidFill>
                    <a:srgbClr val="394D56"/>
                  </a:solidFill>
                  <a:effectLst/>
                  <a:uLnTx/>
                  <a:uFillTx/>
                  <a:latin typeface="Arial"/>
                  <a:ea typeface="+mn-ea"/>
                  <a:cs typeface="Arial"/>
                </a:rPr>
                <a:t> </a:t>
              </a:r>
              <a:r>
                <a:rPr kumimoji="0" lang="ar-001" sz="1800" b="0" i="0" u="none" strike="noStrike" cap="none" normalizeH="0" baseline="0" noProof="0" dirty="0">
                  <a:ln>
                    <a:noFill/>
                  </a:ln>
                  <a:solidFill>
                    <a:srgbClr val="394D56"/>
                  </a:solidFill>
                  <a:effectLst/>
                  <a:uLnTx/>
                  <a:uFillTx/>
                  <a:latin typeface="Arial"/>
                  <a:ea typeface="+mn-ea"/>
                  <a:cs typeface="Arial"/>
                </a:rPr>
                <a:t>10 دقائق</a:t>
              </a:r>
              <a:r>
                <a:rPr lang="ar-001" sz="1800" dirty="0">
                  <a:latin typeface="Arial"/>
                  <a:ea typeface="+mn-ea"/>
                  <a:cs typeface="Arial"/>
                </a:rPr>
                <a:t> لقراءة المقال</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cap="none" normalizeH="0" baseline="0" noProof="0" dirty="0">
                  <a:ln>
                    <a:noFill/>
                  </a:ln>
                  <a:solidFill>
                    <a:srgbClr val="394D56"/>
                  </a:solidFill>
                  <a:effectLst/>
                  <a:uLnTx/>
                  <a:uFillTx/>
                  <a:latin typeface="Arial"/>
                  <a:ea typeface="+mn-ea"/>
                  <a:cs typeface="Arial"/>
                </a:rPr>
                <a:t> </a:t>
              </a:r>
              <a:r>
                <a:rPr kumimoji="0" lang="ar-001" sz="1800" b="0" i="0" u="none" strike="noStrike" cap="none" normalizeH="0" baseline="0" noProof="0" dirty="0">
                  <a:ln>
                    <a:noFill/>
                  </a:ln>
                  <a:solidFill>
                    <a:srgbClr val="394D56"/>
                  </a:solidFill>
                  <a:effectLst/>
                  <a:uLnTx/>
                  <a:uFillTx/>
                  <a:latin typeface="Arial"/>
                  <a:ea typeface="+mn-ea"/>
                  <a:cs typeface="Arial"/>
                </a:rPr>
                <a:t>12 إلى 15 دقيقة للمناقشة في مجموعاتكم</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cap="none" normalizeH="0" baseline="0" noProof="0" dirty="0">
                  <a:ln>
                    <a:noFill/>
                  </a:ln>
                  <a:solidFill>
                    <a:srgbClr val="394D56"/>
                  </a:solidFill>
                  <a:effectLst/>
                  <a:uLnTx/>
                  <a:uFillTx/>
                  <a:latin typeface="Arial"/>
                  <a:ea typeface="+mn-ea"/>
                  <a:cs typeface="Arial"/>
                </a:rPr>
                <a:t> </a:t>
              </a:r>
              <a:r>
                <a:rPr kumimoji="0" lang="ar-001" sz="1800" b="0" i="0" u="none" strike="noStrike" cap="none" normalizeH="0" baseline="0" noProof="0" dirty="0">
                  <a:ln>
                    <a:noFill/>
                  </a:ln>
                  <a:solidFill>
                    <a:srgbClr val="394D56"/>
                  </a:solidFill>
                  <a:effectLst/>
                  <a:uLnTx/>
                  <a:uFillTx/>
                  <a:latin typeface="Arial"/>
                  <a:ea typeface="+mn-ea"/>
                  <a:cs typeface="Arial"/>
                </a:rPr>
                <a:t>10 إلى 15 دقيقة: الإبلاغ بالنتائج في الجلسة العامة 2</a:t>
              </a:r>
              <a:r>
                <a:rPr kumimoji="0" lang="en-US" sz="1800" b="0" i="0" u="none" strike="noStrike" cap="none" normalizeH="0" baseline="0" noProof="0" dirty="0">
                  <a:ln>
                    <a:noFill/>
                  </a:ln>
                  <a:solidFill>
                    <a:srgbClr val="394D56"/>
                  </a:solidFill>
                  <a:effectLst/>
                  <a:uLnTx/>
                  <a:uFillTx/>
                  <a:latin typeface="Arial"/>
                  <a:ea typeface="+mn-ea"/>
                  <a:cs typeface="Arial"/>
                </a:rPr>
                <a:t>)</a:t>
              </a:r>
              <a:r>
                <a:rPr kumimoji="0" lang="ar-001" sz="1800" b="0" i="0" u="none" strike="noStrike" cap="none" normalizeH="0" baseline="0" noProof="0" dirty="0">
                  <a:ln>
                    <a:noFill/>
                  </a:ln>
                  <a:solidFill>
                    <a:srgbClr val="394D56"/>
                  </a:solidFill>
                  <a:effectLst/>
                  <a:uLnTx/>
                  <a:uFillTx/>
                  <a:latin typeface="Arial"/>
                  <a:ea typeface="+mn-ea"/>
                  <a:cs typeface="Arial"/>
                </a:rPr>
                <a:t> إلى 3 دقائق لكل مجموعة</a:t>
              </a:r>
              <a:r>
                <a:rPr kumimoji="0" lang="en-US" sz="1800" b="0" i="0" u="none" strike="noStrike" cap="none" normalizeH="0" baseline="0" noProof="0" dirty="0">
                  <a:ln>
                    <a:noFill/>
                  </a:ln>
                  <a:solidFill>
                    <a:srgbClr val="394D56"/>
                  </a:solidFill>
                  <a:effectLst/>
                  <a:uLnTx/>
                  <a:uFillTx/>
                  <a:latin typeface="Arial"/>
                  <a:ea typeface="+mn-ea"/>
                  <a:cs typeface="Arial"/>
                </a:rPr>
                <a:t>(</a:t>
              </a:r>
              <a:endParaRPr kumimoji="0" lang="ar-001" sz="1800" b="0" i="0" u="none" strike="noStrike" cap="none" normalizeH="0" baseline="0" noProof="0" dirty="0">
                <a:ln>
                  <a:noFill/>
                </a:ln>
                <a:solidFill>
                  <a:srgbClr val="394D56"/>
                </a:solidFill>
                <a:effectLst/>
                <a:uLnTx/>
                <a:uFillTx/>
                <a:latin typeface="Arial"/>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
        <p:nvSpPr>
          <p:cNvPr id="12" name="Text Placeholder 2">
            <a:extLst>
              <a:ext uri="{FF2B5EF4-FFF2-40B4-BE49-F238E27FC236}">
                <a16:creationId xmlns:a16="http://schemas.microsoft.com/office/drawing/2014/main" id="{1491C842-B1D5-8634-5A2A-FB30D95BB2C5}"/>
              </a:ext>
            </a:extLst>
          </p:cNvPr>
          <p:cNvSpPr>
            <a:spLocks noGrp="1"/>
          </p:cNvSpPr>
          <p:nvPr>
            <p:ph type="body" idx="1"/>
          </p:nvPr>
        </p:nvSpPr>
        <p:spPr>
          <a:xfrm>
            <a:off x="6566347" y="426454"/>
            <a:ext cx="5157787" cy="823912"/>
          </a:xfrm>
        </p:spPr>
        <p:txBody>
          <a:bodyPr/>
          <a:lstStyle/>
          <a:p>
            <a:r>
              <a:rPr lang="ar-001" dirty="0">
                <a:latin typeface="Arial"/>
                <a:cs typeface="Arial"/>
              </a:rPr>
              <a:t>مهمة مجموعتكم</a:t>
            </a:r>
          </a:p>
        </p:txBody>
      </p:sp>
    </p:spTree>
    <p:extLst>
      <p:ext uri="{BB962C8B-B14F-4D97-AF65-F5344CB8AC3E}">
        <p14:creationId xmlns:p14="http://schemas.microsoft.com/office/powerpoint/2010/main" val="25200670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C5EF9-0D10-C65E-4DD7-FCA57DC85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1558B-FEF0-586A-B86F-AD85B70074B9}"/>
              </a:ext>
            </a:extLst>
          </p:cNvPr>
          <p:cNvSpPr>
            <a:spLocks noGrp="1"/>
          </p:cNvSpPr>
          <p:nvPr>
            <p:ph type="title"/>
          </p:nvPr>
        </p:nvSpPr>
        <p:spPr>
          <a:xfrm>
            <a:off x="1386327" y="1909720"/>
            <a:ext cx="9703980" cy="2148666"/>
          </a:xfrm>
        </p:spPr>
        <p:txBody>
          <a:bodyPr>
            <a:normAutofit/>
          </a:bodyPr>
          <a:lstStyle/>
          <a:p>
            <a:r>
              <a:rPr lang="ar-001" sz="5400" dirty="0">
                <a:latin typeface="Arial"/>
                <a:cs typeface="Arial"/>
              </a:rPr>
              <a:t>لوحة طرح الأفكار والأسئلة</a:t>
            </a:r>
          </a:p>
        </p:txBody>
      </p:sp>
      <p:sp>
        <p:nvSpPr>
          <p:cNvPr id="4" name="Text Placeholder 3">
            <a:extLst>
              <a:ext uri="{FF2B5EF4-FFF2-40B4-BE49-F238E27FC236}">
                <a16:creationId xmlns:a16="http://schemas.microsoft.com/office/drawing/2014/main" id="{19F6AD4F-BBDD-B439-E73C-0FFC2C310BED}"/>
              </a:ext>
            </a:extLst>
          </p:cNvPr>
          <p:cNvSpPr>
            <a:spLocks noGrp="1"/>
          </p:cNvSpPr>
          <p:nvPr>
            <p:ph type="body" idx="1"/>
          </p:nvPr>
        </p:nvSpPr>
        <p:spPr>
          <a:xfrm>
            <a:off x="1386327" y="4057153"/>
            <a:ext cx="9703980" cy="931688"/>
          </a:xfrm>
        </p:spPr>
        <p:txBody>
          <a:bodyPr vert="horz" lIns="91440" tIns="45720" rIns="91440" bIns="45720" rtlCol="0" anchor="t">
            <a:noAutofit/>
          </a:bodyPr>
          <a:lstStyle/>
          <a:p>
            <a:r>
              <a:rPr lang="ar-001">
                <a:latin typeface="Arial"/>
                <a:cs typeface="Arial"/>
              </a:rPr>
              <a:t> لنجب عن بعض الأسئلة</a:t>
            </a:r>
          </a:p>
        </p:txBody>
      </p:sp>
    </p:spTree>
    <p:extLst>
      <p:ext uri="{BB962C8B-B14F-4D97-AF65-F5344CB8AC3E}">
        <p14:creationId xmlns:p14="http://schemas.microsoft.com/office/powerpoint/2010/main" val="194630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8386-366C-183C-B86E-9B72395DF5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5BDB3-FD44-D984-0E16-C727320DE13D}"/>
              </a:ext>
            </a:extLst>
          </p:cNvPr>
          <p:cNvSpPr>
            <a:spLocks noGrp="1"/>
          </p:cNvSpPr>
          <p:nvPr>
            <p:ph type="title"/>
          </p:nvPr>
        </p:nvSpPr>
        <p:spPr>
          <a:xfrm>
            <a:off x="8020696" y="1437511"/>
            <a:ext cx="3467083" cy="2282808"/>
          </a:xfrm>
        </p:spPr>
        <p:txBody>
          <a:bodyPr/>
          <a:lstStyle/>
          <a:p>
            <a:r>
              <a:rPr lang="ar-001" dirty="0">
                <a:latin typeface="Arial"/>
                <a:cs typeface="Arial"/>
              </a:rPr>
              <a:t>استعراض لوحة طرح الأفكار والأسئلة</a:t>
            </a:r>
          </a:p>
        </p:txBody>
      </p:sp>
      <p:sp>
        <p:nvSpPr>
          <p:cNvPr id="3" name="Content Placeholder 2">
            <a:extLst>
              <a:ext uri="{FF2B5EF4-FFF2-40B4-BE49-F238E27FC236}">
                <a16:creationId xmlns:a16="http://schemas.microsoft.com/office/drawing/2014/main" id="{64844628-F470-9AD9-B455-780BFD0B98A6}"/>
              </a:ext>
            </a:extLst>
          </p:cNvPr>
          <p:cNvSpPr>
            <a:spLocks noGrp="1"/>
          </p:cNvSpPr>
          <p:nvPr>
            <p:ph idx="1"/>
          </p:nvPr>
        </p:nvSpPr>
        <p:spPr>
          <a:xfrm>
            <a:off x="889047" y="1715449"/>
            <a:ext cx="6333782" cy="5024133"/>
          </a:xfrm>
        </p:spPr>
        <p:txBody>
          <a:bodyPr vert="horz" lIns="91440" tIns="45720" rIns="91440" bIns="45720" rtlCol="0" anchor="t">
            <a:noAutofit/>
          </a:bodyPr>
          <a:lstStyle/>
          <a:p>
            <a:pPr marL="0" indent="0">
              <a:lnSpc>
                <a:spcPct val="110000"/>
              </a:lnSpc>
              <a:buNone/>
            </a:pPr>
            <a:r>
              <a:rPr lang="ar-001" sz="2400" b="1" i="0" u="none" strike="noStrike" dirty="0">
                <a:solidFill>
                  <a:schemeClr val="tx1"/>
                </a:solidFill>
                <a:effectLst/>
                <a:latin typeface="Arial"/>
                <a:cs typeface="Arial"/>
              </a:rPr>
              <a:t>سؤال</a:t>
            </a:r>
            <a:r>
              <a:rPr lang="ar-001" sz="2400" i="0" u="none" strike="noStrike" dirty="0">
                <a:solidFill>
                  <a:schemeClr val="tx1"/>
                </a:solidFill>
                <a:effectLst/>
                <a:latin typeface="Arial"/>
                <a:cs typeface="Arial"/>
              </a:rPr>
              <a:t>: </a:t>
            </a:r>
            <a:r>
              <a:rPr lang="ar-001" sz="2400" dirty="0">
                <a:solidFill>
                  <a:schemeClr val="tx1"/>
                </a:solidFill>
                <a:latin typeface="Arial"/>
                <a:cs typeface="Arial"/>
              </a:rPr>
              <a:t>هل تُحدد تواريخ إجراءات الاستجابة المبكرة بناءً على بدء هذه الإجراءات أم على اكتمالها؟</a:t>
            </a:r>
          </a:p>
          <a:p>
            <a:pPr marL="0" indent="0">
              <a:lnSpc>
                <a:spcPct val="110000"/>
              </a:lnSpc>
              <a:buNone/>
            </a:pPr>
            <a:endParaRPr lang="en-US" sz="2400" dirty="0">
              <a:solidFill>
                <a:schemeClr val="tx1"/>
              </a:solidFill>
              <a:cs typeface="Arial"/>
            </a:endParaRPr>
          </a:p>
          <a:p>
            <a:pPr marL="0" indent="0">
              <a:lnSpc>
                <a:spcPct val="110000"/>
              </a:lnSpc>
              <a:buNone/>
            </a:pPr>
            <a:r>
              <a:rPr lang="ar-001" sz="2400" b="1" dirty="0">
                <a:solidFill>
                  <a:schemeClr val="tx1"/>
                </a:solidFill>
                <a:latin typeface="Arial"/>
                <a:cs typeface="Arial"/>
              </a:rPr>
              <a:t>سؤال: </a:t>
            </a:r>
            <a:r>
              <a:rPr lang="ar-001" sz="2400" dirty="0">
                <a:solidFill>
                  <a:schemeClr val="tx1"/>
                </a:solidFill>
                <a:latin typeface="Arial"/>
                <a:cs typeface="Arial"/>
              </a:rPr>
              <a:t>إذا كانت هناك حالة أخرى بدأت أعراضها في الظهور قبل الحالة الأولى، فكيف يمكننا حساب ذلك؟</a:t>
            </a:r>
          </a:p>
          <a:p>
            <a:pPr marL="0" indent="0">
              <a:lnSpc>
                <a:spcPct val="110000"/>
              </a:lnSpc>
              <a:buNone/>
            </a:pPr>
            <a:endParaRPr lang="en-US" sz="2400" dirty="0">
              <a:solidFill>
                <a:schemeClr val="tx1"/>
              </a:solidFill>
              <a:cs typeface="Arial"/>
            </a:endParaRPr>
          </a:p>
          <a:p>
            <a:pPr marL="0" indent="0">
              <a:lnSpc>
                <a:spcPct val="110000"/>
              </a:lnSpc>
              <a:buNone/>
            </a:pPr>
            <a:r>
              <a:rPr lang="ar-001" sz="2400" b="1" dirty="0">
                <a:solidFill>
                  <a:schemeClr val="tx1"/>
                </a:solidFill>
                <a:latin typeface="Arial"/>
                <a:cs typeface="Arial"/>
              </a:rPr>
              <a:t>سؤال:</a:t>
            </a:r>
            <a:r>
              <a:rPr lang="ar-001" sz="2400" dirty="0">
                <a:solidFill>
                  <a:schemeClr val="tx1"/>
                </a:solidFill>
                <a:latin typeface="Arial"/>
                <a:cs typeface="Arial"/>
              </a:rPr>
              <a:t>هل يشير الإبلاغ إلى الحالات المشتبه بها أم المؤكدة؟</a:t>
            </a:r>
          </a:p>
        </p:txBody>
      </p:sp>
      <p:sp>
        <p:nvSpPr>
          <p:cNvPr id="5" name="Text Placeholder 4">
            <a:extLst>
              <a:ext uri="{FF2B5EF4-FFF2-40B4-BE49-F238E27FC236}">
                <a16:creationId xmlns:a16="http://schemas.microsoft.com/office/drawing/2014/main" id="{68598F67-7E18-E897-A123-F31CCB0D9CCD}"/>
              </a:ext>
            </a:extLst>
          </p:cNvPr>
          <p:cNvSpPr>
            <a:spLocks noGrp="1"/>
          </p:cNvSpPr>
          <p:nvPr>
            <p:ph type="body" sz="half" idx="10"/>
          </p:nvPr>
        </p:nvSpPr>
        <p:spPr>
          <a:xfrm>
            <a:off x="529800" y="594724"/>
            <a:ext cx="6693029" cy="400639"/>
          </a:xfrm>
        </p:spPr>
        <p:txBody>
          <a:bodyPr vert="horz" lIns="91440" tIns="45720" rIns="91440" bIns="45720" rtlCol="0" anchor="t">
            <a:noAutofit/>
          </a:bodyPr>
          <a:lstStyle/>
          <a:p>
            <a:r>
              <a:rPr lang="ar-001" sz="2600" dirty="0">
                <a:latin typeface="Arial"/>
                <a:cs typeface="Arial"/>
              </a:rPr>
              <a:t>بعض الأسئلة/التعليقات:</a:t>
            </a:r>
          </a:p>
        </p:txBody>
      </p:sp>
    </p:spTree>
    <p:extLst>
      <p:ext uri="{BB962C8B-B14F-4D97-AF65-F5344CB8AC3E}">
        <p14:creationId xmlns:p14="http://schemas.microsoft.com/office/powerpoint/2010/main" val="7145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F6C9-CC3E-E3F0-E164-2BEC54EE060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540C3-2B41-1C01-4350-12A6901D253E}"/>
              </a:ext>
            </a:extLst>
          </p:cNvPr>
          <p:cNvSpPr>
            <a:spLocks noGrp="1"/>
          </p:cNvSpPr>
          <p:nvPr>
            <p:ph idx="1"/>
          </p:nvPr>
        </p:nvSpPr>
        <p:spPr>
          <a:xfrm>
            <a:off x="743768" y="1837746"/>
            <a:ext cx="6693029" cy="5024133"/>
          </a:xfrm>
        </p:spPr>
        <p:txBody>
          <a:bodyPr vert="horz" lIns="91440" tIns="45720" rIns="91440" bIns="45720" rtlCol="0" anchor="t">
            <a:noAutofit/>
          </a:bodyPr>
          <a:lstStyle/>
          <a:p>
            <a:pPr marL="0" indent="0">
              <a:buNone/>
            </a:pPr>
            <a:r>
              <a:rPr lang="ar-001" sz="2400" b="1" i="0" u="none" strike="noStrike" dirty="0">
                <a:solidFill>
                  <a:schemeClr val="tx1"/>
                </a:solidFill>
                <a:effectLst/>
                <a:latin typeface="Arial"/>
                <a:cs typeface="Arial"/>
              </a:rPr>
              <a:t>سؤال</a:t>
            </a:r>
            <a:r>
              <a:rPr lang="ar-001" sz="2400" i="0" u="none" strike="noStrike" dirty="0">
                <a:solidFill>
                  <a:schemeClr val="tx1"/>
                </a:solidFill>
                <a:effectLst/>
                <a:latin typeface="Arial"/>
                <a:cs typeface="Arial"/>
              </a:rPr>
              <a:t>: </a:t>
            </a:r>
            <a:r>
              <a:rPr lang="ar-001" sz="2400" dirty="0">
                <a:solidFill>
                  <a:schemeClr val="tx1"/>
                </a:solidFill>
                <a:latin typeface="Arial"/>
                <a:cs typeface="Arial"/>
              </a:rPr>
              <a:t>ماذا لو قام طبيب بتحديد حالة مشتبه بها لأحد الأمراض الواجب الإبلاغ عنها، ولكن تبين أن المريض مصاب بمرض آخر يستوجب الإبلاغ عنه؟</a:t>
            </a:r>
          </a:p>
          <a:p>
            <a:pPr marL="0" indent="0">
              <a:buNone/>
            </a:pPr>
            <a:endParaRPr lang="en-US" sz="2400" dirty="0">
              <a:solidFill>
                <a:schemeClr val="tx1"/>
              </a:solidFill>
              <a:latin typeface="Arial"/>
              <a:cs typeface="Arial"/>
            </a:endParaRPr>
          </a:p>
          <a:p>
            <a:pPr marL="0" indent="0">
              <a:buNone/>
            </a:pPr>
            <a:r>
              <a:rPr lang="ar-001" sz="2400" b="1" dirty="0">
                <a:solidFill>
                  <a:schemeClr val="tx1"/>
                </a:solidFill>
                <a:latin typeface="Arial"/>
                <a:cs typeface="Arial"/>
              </a:rPr>
              <a:t>سؤال</a:t>
            </a:r>
            <a:r>
              <a:rPr lang="ar-001" sz="2400" dirty="0">
                <a:solidFill>
                  <a:schemeClr val="tx1"/>
                </a:solidFill>
                <a:latin typeface="Arial"/>
                <a:cs typeface="Arial"/>
              </a:rPr>
              <a:t>: لماذا يتم تطبيق غاية 7-1-7 على جميع الأمراض بدلاً من وجود غايات خاصة بكل مرض؟</a:t>
            </a:r>
          </a:p>
        </p:txBody>
      </p:sp>
      <p:sp>
        <p:nvSpPr>
          <p:cNvPr id="5" name="Text Placeholder 4">
            <a:extLst>
              <a:ext uri="{FF2B5EF4-FFF2-40B4-BE49-F238E27FC236}">
                <a16:creationId xmlns:a16="http://schemas.microsoft.com/office/drawing/2014/main" id="{307CB547-1932-4C06-430F-FCB8F8453819}"/>
              </a:ext>
            </a:extLst>
          </p:cNvPr>
          <p:cNvSpPr>
            <a:spLocks noGrp="1"/>
          </p:cNvSpPr>
          <p:nvPr>
            <p:ph type="body" sz="half" idx="10"/>
          </p:nvPr>
        </p:nvSpPr>
        <p:spPr>
          <a:xfrm>
            <a:off x="743768" y="594724"/>
            <a:ext cx="6693029" cy="400639"/>
          </a:xfrm>
        </p:spPr>
        <p:txBody>
          <a:bodyPr vert="horz" lIns="91440" tIns="45720" rIns="91440" bIns="45720" rtlCol="0" anchor="t">
            <a:noAutofit/>
          </a:bodyPr>
          <a:lstStyle/>
          <a:p>
            <a:r>
              <a:rPr lang="ar-001" sz="2600" dirty="0">
                <a:latin typeface="Arial"/>
                <a:cs typeface="Arial"/>
              </a:rPr>
              <a:t>بعض الأسئلة/التعليقات:</a:t>
            </a:r>
          </a:p>
        </p:txBody>
      </p:sp>
      <p:sp>
        <p:nvSpPr>
          <p:cNvPr id="7" name="Title 1">
            <a:extLst>
              <a:ext uri="{FF2B5EF4-FFF2-40B4-BE49-F238E27FC236}">
                <a16:creationId xmlns:a16="http://schemas.microsoft.com/office/drawing/2014/main" id="{6984FCBF-46E6-695D-4530-2C5FC5BC180E}"/>
              </a:ext>
            </a:extLst>
          </p:cNvPr>
          <p:cNvSpPr>
            <a:spLocks noGrp="1"/>
          </p:cNvSpPr>
          <p:nvPr>
            <p:ph type="title"/>
          </p:nvPr>
        </p:nvSpPr>
        <p:spPr>
          <a:xfrm>
            <a:off x="8101718" y="1437511"/>
            <a:ext cx="3467083" cy="2282808"/>
          </a:xfrm>
        </p:spPr>
        <p:txBody>
          <a:bodyPr/>
          <a:lstStyle/>
          <a:p>
            <a:r>
              <a:rPr lang="ar-001" dirty="0">
                <a:latin typeface="Arial"/>
                <a:cs typeface="Arial"/>
              </a:rPr>
              <a:t>استعراض لوحة طرح الأفكار والأسئلة</a:t>
            </a:r>
          </a:p>
        </p:txBody>
      </p:sp>
    </p:spTree>
    <p:extLst>
      <p:ext uri="{BB962C8B-B14F-4D97-AF65-F5344CB8AC3E}">
        <p14:creationId xmlns:p14="http://schemas.microsoft.com/office/powerpoint/2010/main" val="17038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1176874" y="2212706"/>
            <a:ext cx="10526171" cy="2148666"/>
          </a:xfrm>
        </p:spPr>
        <p:txBody>
          <a:bodyPr/>
          <a:lstStyle/>
          <a:p>
            <a:r>
              <a:rPr lang="ar-001" sz="4700" dirty="0">
                <a:latin typeface="Arial"/>
                <a:cs typeface="Arial"/>
              </a:rPr>
              <a:t>مناقشة جماعية صغيرة</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789799" y="2368322"/>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1255491" y="272368"/>
            <a:ext cx="10515600" cy="1001762"/>
          </a:xfrm>
        </p:spPr>
        <p:txBody>
          <a:bodyPr/>
          <a:lstStyle/>
          <a:p>
            <a:r>
              <a:rPr lang="ar-001" dirty="0">
                <a:latin typeface="Arial"/>
                <a:cs typeface="Arial"/>
              </a:rPr>
              <a:t>مناقشة: غاية 7-1-7 في عملكم</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6613304" y="619581"/>
            <a:ext cx="5157787" cy="823912"/>
          </a:xfrm>
        </p:spPr>
        <p:txBody>
          <a:bodyPr/>
          <a:lstStyle/>
          <a:p>
            <a:r>
              <a:rPr lang="ar-001" dirty="0">
                <a:latin typeface="Arial"/>
                <a:cs typeface="Arial"/>
              </a:rPr>
              <a:t>مهمة مجموعتكم</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1483360" y="1493585"/>
            <a:ext cx="9778986" cy="3115772"/>
          </a:xfrm>
        </p:spPr>
        <p:txBody>
          <a:bodyPr vert="horz" lIns="91440" tIns="45720" rIns="91440" bIns="45720" rtlCol="0" anchor="t">
            <a:noAutofit/>
          </a:bodyPr>
          <a:lstStyle/>
          <a:p>
            <a:r>
              <a:rPr lang="ar-SA" dirty="0"/>
              <a:t>هذا هو الوقت المخصص لإجراء </a:t>
            </a:r>
            <a:r>
              <a:rPr lang="ar-SA" b="1" dirty="0"/>
              <a:t>مناقشة مفتوحة </a:t>
            </a:r>
            <a:r>
              <a:rPr lang="ar-SA" dirty="0"/>
              <a:t>بشأن غاية</a:t>
            </a:r>
            <a:r>
              <a:rPr lang="en-IN" dirty="0"/>
              <a:t> 7-1-7 </a:t>
            </a:r>
            <a:r>
              <a:rPr lang="ar-SA" dirty="0"/>
              <a:t>وكيفية ارتباطها بعملكم</a:t>
            </a:r>
            <a:r>
              <a:rPr lang="en-IN" dirty="0"/>
              <a:t>.</a:t>
            </a:r>
          </a:p>
          <a:p>
            <a:r>
              <a:rPr lang="ar-SA" dirty="0"/>
              <a:t>قدموا أنفسكم، و</a:t>
            </a:r>
            <a:r>
              <a:rPr lang="ar-SA" b="1" dirty="0"/>
              <a:t>تناقشوا</a:t>
            </a:r>
            <a:r>
              <a:rPr lang="ar-SA" dirty="0"/>
              <a:t> في مجموعاتكم بشأن ما يلي</a:t>
            </a:r>
            <a:r>
              <a:rPr lang="en-IN" dirty="0"/>
              <a:t>:</a:t>
            </a:r>
          </a:p>
          <a:p>
            <a:pPr>
              <a:defRPr/>
            </a:pPr>
            <a:endParaRPr lang="en-US" sz="700" dirty="0">
              <a:solidFill>
                <a:schemeClr val="tx1"/>
              </a:solidFill>
              <a:latin typeface="Arial"/>
              <a:ea typeface="Calibri"/>
              <a:cs typeface="Arial"/>
            </a:endParaRPr>
          </a:p>
          <a:p>
            <a:pPr marL="0" indent="0">
              <a:lnSpc>
                <a:spcPct val="110000"/>
              </a:lnSpc>
              <a:buNone/>
            </a:pPr>
            <a:r>
              <a:rPr lang="ar-SA" b="1" dirty="0">
                <a:solidFill>
                  <a:srgbClr val="618393"/>
                </a:solidFill>
              </a:rPr>
              <a:t>كيف يمكن استخدام غاية 7-1-7 في عملكم لتعزيز أنظمة رصد حالات التفشي والإبلاغ عنها و/أو الاستجابة المبكرة لها؟</a:t>
            </a:r>
            <a:endParaRPr lang="en-IN" dirty="0">
              <a:solidFill>
                <a:srgbClr val="618393"/>
              </a:solidFill>
            </a:endParaRPr>
          </a:p>
          <a:p>
            <a:pPr marL="0" indent="0">
              <a:lnSpc>
                <a:spcPct val="110000"/>
              </a:lnSpc>
              <a:buNone/>
            </a:pPr>
            <a:r>
              <a:rPr lang="ar-SA" b="1" dirty="0">
                <a:solidFill>
                  <a:srgbClr val="618393"/>
                </a:solidFill>
              </a:rPr>
              <a:t>ما الذي من شأنه أن يساعد على جعل غاية 7-1-7 ونهج تحسين الأداء قابلين للتطبيق في مكان عملكم؟</a:t>
            </a:r>
            <a:endParaRPr lang="en-IN" dirty="0">
              <a:solidFill>
                <a:srgbClr val="618393"/>
              </a:solidFill>
            </a:endParaRPr>
          </a:p>
          <a:p>
            <a:pPr marL="0" indent="0">
              <a:buNone/>
            </a:pPr>
            <a:r>
              <a:rPr lang="en-IN" dirty="0"/>
              <a:t> </a:t>
            </a:r>
          </a:p>
          <a:p>
            <a:pPr marL="0" indent="0">
              <a:lnSpc>
                <a:spcPct val="115000"/>
              </a:lnSpc>
              <a:spcBef>
                <a:spcPts val="0"/>
              </a:spcBef>
              <a:spcAft>
                <a:spcPts val="100"/>
              </a:spcAft>
              <a:buNone/>
              <a:defRPr/>
            </a:pPr>
            <a:endParaRPr lang="ar-001" sz="2400" b="1" dirty="0">
              <a:solidFill>
                <a:schemeClr val="tx2"/>
              </a:solidFill>
              <a:latin typeface="Arial"/>
              <a:cs typeface="Arial"/>
            </a:endParaRPr>
          </a:p>
        </p:txBody>
      </p:sp>
      <p:grpSp>
        <p:nvGrpSpPr>
          <p:cNvPr id="5" name="Group 4">
            <a:extLst>
              <a:ext uri="{FF2B5EF4-FFF2-40B4-BE49-F238E27FC236}">
                <a16:creationId xmlns:a16="http://schemas.microsoft.com/office/drawing/2014/main" id="{19C39B1F-A27D-3B44-FF23-B6871BC725E0}"/>
              </a:ext>
            </a:extLst>
          </p:cNvPr>
          <p:cNvGrpSpPr/>
          <p:nvPr/>
        </p:nvGrpSpPr>
        <p:grpSpPr>
          <a:xfrm>
            <a:off x="143781" y="4605662"/>
            <a:ext cx="11639821" cy="1668023"/>
            <a:chOff x="6575056" y="1044237"/>
            <a:chExt cx="3421449"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575056" y="1212966"/>
              <a:ext cx="3169978" cy="461055"/>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000" b="1" i="0" u="none" strike="noStrike" cap="none" normalizeH="0" baseline="0" noProof="0" dirty="0">
                  <a:ln>
                    <a:noFill/>
                  </a:ln>
                  <a:solidFill>
                    <a:srgbClr val="628393"/>
                  </a:solidFill>
                  <a:effectLst/>
                  <a:uLnTx/>
                  <a:uFillTx/>
                  <a:latin typeface="Arial"/>
                  <a:ea typeface="+mn-ea"/>
                  <a:cs typeface="Arial"/>
                </a:rPr>
                <a:t>التوقيت </a:t>
              </a:r>
              <a:r>
                <a:rPr kumimoji="0" lang="en-US" sz="2000" b="1" i="0" u="none" strike="noStrike" cap="none" normalizeH="0" baseline="0" noProof="0" dirty="0">
                  <a:ln>
                    <a:noFill/>
                  </a:ln>
                  <a:solidFill>
                    <a:srgbClr val="628393"/>
                  </a:solidFill>
                  <a:effectLst/>
                  <a:uLnTx/>
                  <a:uFillTx/>
                  <a:latin typeface="Arial"/>
                  <a:ea typeface="+mn-ea"/>
                  <a:cs typeface="Arial"/>
                </a:rPr>
                <a:t>)</a:t>
              </a:r>
              <a:r>
                <a:rPr kumimoji="0" lang="ar-001" sz="2000" b="1" i="0" u="none" strike="noStrike" cap="none" normalizeH="0" baseline="0" noProof="0" dirty="0">
                  <a:ln>
                    <a:noFill/>
                  </a:ln>
                  <a:solidFill>
                    <a:srgbClr val="628393"/>
                  </a:solidFill>
                  <a:effectLst/>
                  <a:uLnTx/>
                  <a:uFillTx/>
                  <a:latin typeface="Arial"/>
                  <a:ea typeface="+mn-ea"/>
                  <a:cs typeface="Arial"/>
                </a:rPr>
                <a:t>إجمالي 30‏</a:t>
              </a:r>
              <a:r>
                <a:rPr kumimoji="0" lang="en-US" sz="2000" b="1" i="0" u="none" strike="noStrike" cap="none" normalizeH="0" baseline="0" noProof="0" dirty="0">
                  <a:ln>
                    <a:noFill/>
                  </a:ln>
                  <a:solidFill>
                    <a:srgbClr val="628393"/>
                  </a:solidFill>
                  <a:effectLst/>
                  <a:uLnTx/>
                  <a:uFillTx/>
                  <a:latin typeface="Arial"/>
                  <a:ea typeface="+mn-ea"/>
                  <a:cs typeface="Arial"/>
                </a:rPr>
                <a:t>‎</a:t>
              </a:r>
              <a:r>
                <a:rPr kumimoji="0" lang="ar-001" sz="2000" b="1" i="0" u="none" strike="noStrike" cap="none" normalizeH="0" baseline="0" noProof="0" dirty="0">
                  <a:ln>
                    <a:noFill/>
                  </a:ln>
                  <a:solidFill>
                    <a:srgbClr val="628393"/>
                  </a:solidFill>
                  <a:effectLst/>
                  <a:uLnTx/>
                  <a:uFillTx/>
                  <a:latin typeface="Arial"/>
                  <a:ea typeface="+mn-ea"/>
                  <a:cs typeface="Arial"/>
                </a:rPr>
                <a:t> دقيقة</a:t>
              </a:r>
              <a:r>
                <a:rPr kumimoji="0" lang="en-US" sz="2000" b="1" i="0" u="none" strike="noStrike" cap="none" normalizeH="0" baseline="0" noProof="0" dirty="0">
                  <a:ln>
                    <a:noFill/>
                  </a:ln>
                  <a:solidFill>
                    <a:srgbClr val="628393"/>
                  </a:solidFill>
                  <a:effectLst/>
                  <a:uLnTx/>
                  <a:uFillTx/>
                  <a:latin typeface="Arial"/>
                  <a:ea typeface="+mn-ea"/>
                  <a:cs typeface="Arial"/>
                </a:rPr>
                <a:t>(</a:t>
              </a:r>
              <a:endParaRPr kumimoji="0" lang="ar-001" sz="2000" b="1" i="0" u="none" strike="noStrike" cap="none" normalizeH="0" baseline="0" noProof="0" dirty="0">
                <a:ln>
                  <a:noFill/>
                </a:ln>
                <a:solidFill>
                  <a:srgbClr val="628393"/>
                </a:solidFill>
                <a:effectLst/>
                <a:uLnTx/>
                <a:uFillTx/>
                <a:latin typeface="Arial"/>
                <a:ea typeface="+mn-ea"/>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575056" y="1736659"/>
              <a:ext cx="3169978" cy="789909"/>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IN" sz="1800" dirty="0"/>
                <a:t>15-20 </a:t>
              </a:r>
              <a:r>
                <a:rPr lang="ar-SA" sz="1800" dirty="0"/>
                <a:t>دقيقة: مناقشة في مجموعات صغيرة</a:t>
              </a:r>
              <a:endParaRPr lang="en-IN" sz="1800" dirty="0"/>
            </a:p>
            <a:p>
              <a:pPr lvl="0"/>
              <a:r>
                <a:rPr lang="en-IN" sz="1800" dirty="0"/>
                <a:t>10-15 </a:t>
              </a:r>
              <a:r>
                <a:rPr lang="ar-SA" sz="1800" dirty="0"/>
                <a:t>دقيقة: الإبلاغ بالنتائج في الجلسة العامة (حوالي دقيقتين لكل مجموعة)</a:t>
              </a:r>
              <a:endParaRPr lang="en-IN" sz="1800" dirty="0"/>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i="0" u="none" strike="noStrike" kern="1200" cap="none" spc="0" normalizeH="0" baseline="0" noProof="0" dirty="0">
                <a:ln>
                  <a:noFill/>
                </a:ln>
                <a:solidFill>
                  <a:srgbClr val="394D56"/>
                </a:solidFill>
                <a:effectLst/>
                <a:uLnTx/>
                <a:uFillTx/>
                <a:latin typeface="Arial" panose="020B0604020202020204" pitchFamily="34" charset="0"/>
                <a:ea typeface="+mn-ea"/>
              </a:endParaRPr>
            </a:p>
          </p:txBody>
        </p:sp>
      </p:grpSp>
    </p:spTree>
    <p:extLst>
      <p:ext uri="{BB962C8B-B14F-4D97-AF65-F5344CB8AC3E}">
        <p14:creationId xmlns:p14="http://schemas.microsoft.com/office/powerpoint/2010/main" val="25455786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1444693" y="1909720"/>
            <a:ext cx="9703980" cy="2148666"/>
          </a:xfrm>
        </p:spPr>
        <p:txBody>
          <a:bodyPr>
            <a:normAutofit/>
          </a:bodyPr>
          <a:lstStyle/>
          <a:p>
            <a:r>
              <a:rPr lang="ar-001" dirty="0">
                <a:latin typeface="Arial"/>
                <a:cs typeface="Arial"/>
              </a:rPr>
              <a:t>تحالف 7-1-7</a:t>
            </a:r>
          </a:p>
        </p:txBody>
      </p:sp>
      <p:sp>
        <p:nvSpPr>
          <p:cNvPr id="5" name="Text Placeholder 4">
            <a:extLst>
              <a:ext uri="{FF2B5EF4-FFF2-40B4-BE49-F238E27FC236}">
                <a16:creationId xmlns:a16="http://schemas.microsoft.com/office/drawing/2014/main" id="{3C91C52E-B7F2-AD2B-B038-C82047B74B41}"/>
              </a:ext>
            </a:extLst>
          </p:cNvPr>
          <p:cNvSpPr>
            <a:spLocks noGrp="1"/>
          </p:cNvSpPr>
          <p:nvPr>
            <p:ph type="body" idx="1"/>
          </p:nvPr>
        </p:nvSpPr>
        <p:spPr>
          <a:xfrm>
            <a:off x="1444693" y="4085375"/>
            <a:ext cx="9703980" cy="931688"/>
          </a:xfrm>
        </p:spPr>
        <p:txBody>
          <a:bodyPr vert="horz" lIns="91440" tIns="45720" rIns="91440" bIns="45720" rtlCol="0" anchor="t">
            <a:noAutofit/>
          </a:bodyPr>
          <a:lstStyle/>
          <a:p>
            <a:r>
              <a:rPr lang="ar-001" sz="3600">
                <a:latin typeface="Arial"/>
                <a:cs typeface="Arial"/>
              </a:rPr>
              <a:t>الدعم الذي تحتاجون إليه للبدء</a:t>
            </a:r>
          </a:p>
        </p:txBody>
      </p:sp>
    </p:spTree>
    <p:extLst>
      <p:ext uri="{BB962C8B-B14F-4D97-AF65-F5344CB8AC3E}">
        <p14:creationId xmlns:p14="http://schemas.microsoft.com/office/powerpoint/2010/main" val="19963318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D125-14D0-4841-0EC2-5071A549E0CC}"/>
              </a:ext>
            </a:extLst>
          </p:cNvPr>
          <p:cNvSpPr>
            <a:spLocks noGrp="1"/>
          </p:cNvSpPr>
          <p:nvPr>
            <p:ph type="title"/>
          </p:nvPr>
        </p:nvSpPr>
        <p:spPr>
          <a:xfrm>
            <a:off x="1074215" y="494112"/>
            <a:ext cx="10515600" cy="1001762"/>
          </a:xfrm>
        </p:spPr>
        <p:txBody>
          <a:bodyPr anchor="t">
            <a:normAutofit/>
          </a:bodyPr>
          <a:lstStyle/>
          <a:p>
            <a:r>
              <a:rPr lang="ar-001" dirty="0"/>
              <a:t>تحالف 7-1-7</a:t>
            </a:r>
          </a:p>
        </p:txBody>
      </p:sp>
      <p:sp>
        <p:nvSpPr>
          <p:cNvPr id="3" name="Content Placeholder 2">
            <a:extLst>
              <a:ext uri="{FF2B5EF4-FFF2-40B4-BE49-F238E27FC236}">
                <a16:creationId xmlns:a16="http://schemas.microsoft.com/office/drawing/2014/main" id="{F838CAEB-AD83-8A4F-EE5F-0B9CEA5ABF55}"/>
              </a:ext>
            </a:extLst>
          </p:cNvPr>
          <p:cNvSpPr>
            <a:spLocks noGrp="1"/>
          </p:cNvSpPr>
          <p:nvPr>
            <p:ph sz="half" idx="1"/>
          </p:nvPr>
        </p:nvSpPr>
        <p:spPr>
          <a:xfrm>
            <a:off x="838198" y="1377919"/>
            <a:ext cx="10515601" cy="1811848"/>
          </a:xfrm>
        </p:spPr>
        <p:txBody>
          <a:bodyPr vert="horz" lIns="91440" tIns="45720" rIns="91440" bIns="45720" numCol="2" rtlCol="1" anchor="t">
            <a:normAutofit/>
          </a:bodyPr>
          <a:lstStyle/>
          <a:p>
            <a:pPr>
              <a:lnSpc>
                <a:spcPct val="120000"/>
              </a:lnSpc>
              <a:spcBef>
                <a:spcPts val="1600"/>
              </a:spcBef>
            </a:pPr>
            <a:r>
              <a:rPr lang="ar-001" sz="2000" dirty="0">
                <a:latin typeface="Arial"/>
                <a:cs typeface="Arial"/>
              </a:rPr>
              <a:t>توفير </a:t>
            </a:r>
            <a:r>
              <a:rPr lang="ar-001" sz="2000" dirty="0">
                <a:solidFill>
                  <a:schemeClr val="tx1"/>
                </a:solidFill>
                <a:latin typeface="Arial"/>
                <a:cs typeface="Arial"/>
              </a:rPr>
              <a:t>وتيسير المساعدة الفنية والتدريب الفني </a:t>
            </a:r>
          </a:p>
          <a:p>
            <a:pPr>
              <a:lnSpc>
                <a:spcPct val="120000"/>
              </a:lnSpc>
              <a:spcBef>
                <a:spcPts val="1600"/>
              </a:spcBef>
            </a:pPr>
            <a:r>
              <a:rPr lang="ar-001" sz="2000" dirty="0">
                <a:latin typeface="Arial"/>
                <a:cs typeface="Arial"/>
              </a:rPr>
              <a:t>إشراك الشركاء في مجتمعات الممارسة وشبكات التعلم الإقليمية</a:t>
            </a:r>
          </a:p>
          <a:p>
            <a:pPr>
              <a:lnSpc>
                <a:spcPct val="120000"/>
              </a:lnSpc>
              <a:spcBef>
                <a:spcPts val="1600"/>
              </a:spcBef>
              <a:buFont typeface="Arial" panose="020B0604020202020204" pitchFamily="34" charset="0"/>
              <a:buChar char="•"/>
            </a:pPr>
            <a:r>
              <a:rPr lang="ar-001" sz="2000" dirty="0">
                <a:latin typeface="Arial"/>
                <a:cs typeface="Arial"/>
              </a:rPr>
              <a:t>تطوير الموارد واستضافة مركزٍ إلكتروني يحتوي على التوجيهات والأدوات والمواد التدريبية ومجموعات النقاش اللازمة</a:t>
            </a:r>
          </a:p>
          <a:p>
            <a:pPr>
              <a:lnSpc>
                <a:spcPct val="120000"/>
              </a:lnSpc>
              <a:spcBef>
                <a:spcPts val="1600"/>
              </a:spcBef>
              <a:buFont typeface="Arial" panose="020B0604020202020204" pitchFamily="34" charset="0"/>
              <a:buChar char="•"/>
            </a:pPr>
            <a:r>
              <a:rPr lang="ar-001" sz="2000" dirty="0">
                <a:latin typeface="Arial"/>
                <a:cs typeface="Arial"/>
              </a:rPr>
              <a:t>إنشاء أدلة جديدة من خلال البحوث التشغيلية</a:t>
            </a:r>
          </a:p>
        </p:txBody>
      </p:sp>
      <p:pic>
        <p:nvPicPr>
          <p:cNvPr id="5" name="Picture 4" descr="A picture containing text, person&#10;&#10;Description automatically generated">
            <a:extLst>
              <a:ext uri="{FF2B5EF4-FFF2-40B4-BE49-F238E27FC236}">
                <a16:creationId xmlns:a16="http://schemas.microsoft.com/office/drawing/2014/main" id="{1941980A-B3EC-3F38-A4FB-0CEF3F2D71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07266" y="3668233"/>
            <a:ext cx="11718617" cy="2881423"/>
          </a:xfrm>
          <a:prstGeom prst="rect">
            <a:avLst/>
          </a:prstGeom>
        </p:spPr>
      </p:pic>
    </p:spTree>
    <p:extLst>
      <p:ext uri="{BB962C8B-B14F-4D97-AF65-F5344CB8AC3E}">
        <p14:creationId xmlns:p14="http://schemas.microsoft.com/office/powerpoint/2010/main" val="4276931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8935226" y="1227276"/>
            <a:ext cx="2603717" cy="2282808"/>
          </a:xfrm>
        </p:spPr>
        <p:txBody>
          <a:bodyPr/>
          <a:lstStyle/>
          <a:p>
            <a:br>
              <a:rPr lang="ar-001" dirty="0">
                <a:latin typeface="Arial"/>
                <a:cs typeface="Arial"/>
              </a:rPr>
            </a:br>
            <a:r>
              <a:rPr lang="ar-001" dirty="0">
                <a:latin typeface="Arial"/>
                <a:cs typeface="Arial"/>
              </a:rPr>
              <a:t>أهداف التعلم الخاصة بورشة العمل</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963037" y="1227276"/>
            <a:ext cx="6438835" cy="5469710"/>
          </a:xfrm>
        </p:spPr>
        <p:txBody>
          <a:bodyPr vert="horz" lIns="91440" tIns="45720" rIns="91440" bIns="45720" rtlCol="0" anchor="t">
            <a:noAutofit/>
          </a:bodyPr>
          <a:lstStyle/>
          <a:p>
            <a:pPr lvl="0">
              <a:lnSpc>
                <a:spcPct val="120000"/>
              </a:lnSpc>
            </a:pPr>
            <a:r>
              <a:rPr lang="ar-SA" sz="1800" b="1" dirty="0"/>
              <a:t>فهم غاية 7-1-7 ونهج تحسين الأداء واستعراضات الإجراءات المبكرة </a:t>
            </a:r>
            <a:r>
              <a:rPr lang="ar-SA" sz="1800" dirty="0"/>
              <a:t>لرصد حالات تفشي الأمراض والإبلاغ عنها والاستجابة لها</a:t>
            </a:r>
            <a:endParaRPr lang="en-IN" sz="1800" dirty="0"/>
          </a:p>
          <a:p>
            <a:pPr lvl="0">
              <a:lnSpc>
                <a:spcPct val="120000"/>
              </a:lnSpc>
            </a:pPr>
            <a:r>
              <a:rPr lang="ar-SA" sz="1800" dirty="0"/>
              <a:t>شرح كيف تُسهم غاية</a:t>
            </a:r>
            <a:r>
              <a:rPr lang="en-IN" sz="1800" dirty="0"/>
              <a:t> 7-1-7 </a:t>
            </a:r>
            <a:r>
              <a:rPr lang="ar-SA" sz="1800" dirty="0"/>
              <a:t>في </a:t>
            </a:r>
            <a:r>
              <a:rPr lang="ar-SA" sz="1800" b="1" dirty="0"/>
              <a:t>تحسين أداء </a:t>
            </a:r>
            <a:r>
              <a:rPr lang="ar-SA" sz="1800" dirty="0"/>
              <a:t>أنظمة مكافحة تفشي الأمراض</a:t>
            </a:r>
            <a:endParaRPr lang="en-IN" sz="1800" dirty="0"/>
          </a:p>
          <a:p>
            <a:pPr lvl="0">
              <a:lnSpc>
                <a:spcPct val="120000"/>
              </a:lnSpc>
            </a:pPr>
            <a:r>
              <a:rPr lang="ar-SA" sz="1800" b="1" dirty="0"/>
              <a:t>تحديد الفرص والتحديات</a:t>
            </a:r>
            <a:r>
              <a:rPr lang="en-IN" sz="1800" b="1" dirty="0"/>
              <a:t> </a:t>
            </a:r>
            <a:r>
              <a:rPr lang="ar-SA" sz="1800" dirty="0"/>
              <a:t>فيما يتعلق بدعم الوعي بغاية 7-1-7 واعتمادها واستخدامها في عملك</a:t>
            </a:r>
            <a:endParaRPr lang="en-IN" sz="1800" dirty="0"/>
          </a:p>
          <a:p>
            <a:pPr lvl="0">
              <a:lnSpc>
                <a:spcPct val="120000"/>
              </a:lnSpc>
            </a:pPr>
            <a:r>
              <a:rPr lang="ar-SA" sz="1800" b="1" dirty="0"/>
              <a:t>تطبيق الخطوات الرئيسية والممارسات النموذجية</a:t>
            </a:r>
            <a:r>
              <a:rPr lang="en-IN" sz="1800" b="1" dirty="0"/>
              <a:t> </a:t>
            </a:r>
            <a:r>
              <a:rPr lang="ar-SA" sz="1800" dirty="0"/>
              <a:t>لدعم اعتماد غاية 7-1-7 واستخدامها في مختلف البرامج والسياقات</a:t>
            </a:r>
            <a:endParaRPr lang="en-IN" sz="1800" dirty="0"/>
          </a:p>
          <a:p>
            <a:pPr>
              <a:lnSpc>
                <a:spcPct val="120000"/>
              </a:lnSpc>
            </a:pPr>
            <a:r>
              <a:rPr lang="ar-SA" sz="1800" b="1" dirty="0"/>
              <a:t>وضع خطة </a:t>
            </a:r>
            <a:r>
              <a:rPr lang="ar-SA" sz="1800" dirty="0"/>
              <a:t>لاعتماد غاية 7-1-7 واستخدامها بشكل روتيني في بلدك أو ولايتك القضائية</a:t>
            </a:r>
            <a:endParaRPr lang="en-IN" sz="1800" dirty="0"/>
          </a:p>
          <a:p>
            <a:pPr marL="342900" indent="-342900">
              <a:lnSpc>
                <a:spcPct val="130000"/>
              </a:lnSpc>
            </a:pPr>
            <a:endParaRPr lang="ar-001" sz="1800" dirty="0">
              <a:latin typeface="Arial"/>
              <a:cs typeface="Arial"/>
            </a:endParaRPr>
          </a:p>
          <a:p>
            <a:pPr marL="0" indent="0">
              <a:lnSpc>
                <a:spcPct val="130000"/>
              </a:lnSpc>
              <a:buNone/>
            </a:pPr>
            <a:endParaRPr lang="en-US" sz="1800" dirty="0">
              <a:latin typeface="Arial"/>
              <a:cs typeface="Arial"/>
            </a:endParaRPr>
          </a:p>
          <a:p>
            <a:pPr marL="342900" indent="-342900">
              <a:lnSpc>
                <a:spcPct val="130000"/>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653057" y="528463"/>
            <a:ext cx="6693029" cy="400639"/>
          </a:xfrm>
        </p:spPr>
        <p:txBody>
          <a:bodyPr vert="horz" lIns="91440" tIns="45720" rIns="91440" bIns="45720" rtlCol="0" anchor="t">
            <a:noAutofit/>
          </a:bodyPr>
          <a:lstStyle/>
          <a:p>
            <a:r>
              <a:rPr lang="ar-001">
                <a:latin typeface="Arial"/>
                <a:cs typeface="Arial"/>
              </a:rPr>
              <a:t>بحلول نهاية التدريب، ينبغي أن تكونوا قادرين على ما يلي:</a:t>
            </a:r>
          </a:p>
        </p:txBody>
      </p:sp>
    </p:spTree>
    <p:extLst>
      <p:ext uri="{BB962C8B-B14F-4D97-AF65-F5344CB8AC3E}">
        <p14:creationId xmlns:p14="http://schemas.microsoft.com/office/powerpoint/2010/main" val="328691652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8284692" y="401053"/>
            <a:ext cx="3467083" cy="630286"/>
          </a:xfrm>
        </p:spPr>
        <p:txBody>
          <a:bodyPr/>
          <a:lstStyle/>
          <a:p>
            <a:r>
              <a:rPr lang="ar-001" dirty="0">
                <a:latin typeface="Arial"/>
                <a:cs typeface="Arial"/>
              </a:rPr>
              <a:t>مواردنا</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7722515" y="1574644"/>
            <a:ext cx="4029260" cy="4882303"/>
          </a:xfrm>
        </p:spPr>
        <p:txBody>
          <a:bodyPr vert="horz" lIns="91440" tIns="45720" rIns="91440" bIns="45720" rtlCol="0" anchor="t">
            <a:normAutofit/>
          </a:bodyPr>
          <a:lstStyle/>
          <a:p>
            <a:pPr>
              <a:lnSpc>
                <a:spcPct val="110000"/>
              </a:lnSpc>
            </a:pPr>
            <a:r>
              <a:rPr lang="ar-001" b="1"/>
              <a:t>الموارد الخاصة بدعم التنفيذ متوفرة على </a:t>
            </a:r>
            <a:r>
              <a:rPr lang="en-US" b="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ar-001" b="1"/>
              <a:t>الروابط السريعة:</a:t>
            </a:r>
          </a:p>
          <a:p>
            <a:pPr>
              <a:lnSpc>
                <a:spcPct val="110000"/>
              </a:lnSpc>
            </a:pPr>
            <a:r>
              <a:rPr lang="ar-001" sz="1800" b="0">
                <a:solidFill>
                  <a:srgbClr val="39B142"/>
                </a:solidFill>
                <a:latin typeface="Arial"/>
                <a:cs typeface="Arial"/>
                <a:hlinkClick r:id="rId4">
                  <a:extLst>
                    <a:ext uri="{A12FA001-AC4F-418D-AE19-62706E023703}">
                      <ahyp:hlinkClr xmlns:ahyp="http://schemas.microsoft.com/office/drawing/2018/hyperlinkcolor" val="tx"/>
                    </a:ext>
                  </a:extLst>
                </a:hlinkClick>
              </a:rPr>
              <a:t>ابدأ هنا</a:t>
            </a:r>
          </a:p>
          <a:p>
            <a:pPr>
              <a:lnSpc>
                <a:spcPct val="110000"/>
              </a:lnSpc>
            </a:pPr>
            <a:r>
              <a:rPr lang="ar-001" sz="1800" b="0">
                <a:solidFill>
                  <a:srgbClr val="39B142"/>
                </a:solidFill>
                <a:latin typeface="Arial"/>
                <a:cs typeface="Arial"/>
                <a:hlinkClick r:id="rId5">
                  <a:extLst>
                    <a:ext uri="{A12FA001-AC4F-418D-AE19-62706E023703}">
                      <ahyp:hlinkClr xmlns:ahyp="http://schemas.microsoft.com/office/drawing/2018/hyperlinkcolor" val="tx"/>
                    </a:ext>
                  </a:extLst>
                </a:hlinkClick>
              </a:rPr>
              <a:t>حزمة الأدوات الإلكترونية لغاية 7-1-7</a:t>
            </a:r>
            <a:r>
              <a:rPr lang="ar-001" sz="1800" b="0">
                <a:solidFill>
                  <a:srgbClr val="39B142"/>
                </a:solidFill>
                <a:latin typeface="Arial"/>
                <a:cs typeface="Arial"/>
              </a:rPr>
              <a:t> </a:t>
            </a:r>
          </a:p>
          <a:p>
            <a:pPr>
              <a:lnSpc>
                <a:spcPct val="110000"/>
              </a:lnSpc>
            </a:pPr>
            <a:r>
              <a:rPr lang="ar-001" sz="1800" b="0">
                <a:solidFill>
                  <a:srgbClr val="3CB142"/>
                </a:solidFill>
                <a:latin typeface="Arial"/>
                <a:cs typeface="Arial"/>
                <a:hlinkClick r:id="rId6">
                  <a:extLst>
                    <a:ext uri="{A12FA001-AC4F-418D-AE19-62706E023703}">
                      <ahyp:hlinkClr xmlns:ahyp="http://schemas.microsoft.com/office/drawing/2018/hyperlinkcolor" val="tx"/>
                    </a:ext>
                  </a:extLst>
                </a:hlinkClick>
              </a:rPr>
              <a:t>إحاطات المناصرة لصناع القرار</a:t>
            </a:r>
          </a:p>
          <a:p>
            <a:pPr>
              <a:lnSpc>
                <a:spcPct val="110000"/>
              </a:lnSpc>
            </a:pPr>
            <a:r>
              <a:rPr lang="ar-001" sz="1800" b="0">
                <a:solidFill>
                  <a:srgbClr val="39B142"/>
                </a:solidFill>
                <a:latin typeface="Arial"/>
                <a:cs typeface="Arial"/>
                <a:hlinkClick r:id="rId7">
                  <a:extLst>
                    <a:ext uri="{A12FA001-AC4F-418D-AE19-62706E023703}">
                      <ahyp:hlinkClr xmlns:ahyp="http://schemas.microsoft.com/office/drawing/2018/hyperlinkcolor" val="tx"/>
                    </a:ext>
                  </a:extLst>
                </a:hlinkClick>
              </a:rPr>
              <a:t>الأسئلة الشائعة</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74849"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1268586" y="1959508"/>
            <a:ext cx="5513728" cy="3546311"/>
          </a:xfrm>
          <a:prstGeom prst="rect">
            <a:avLst/>
          </a:prstGeom>
        </p:spPr>
      </p:pic>
    </p:spTree>
    <p:extLst>
      <p:ext uri="{BB962C8B-B14F-4D97-AF65-F5344CB8AC3E}">
        <p14:creationId xmlns:p14="http://schemas.microsoft.com/office/powerpoint/2010/main" val="422949942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C96CEC3-595B-A974-4BEA-05120BE83316}"/>
              </a:ext>
            </a:extLst>
          </p:cNvPr>
          <p:cNvSpPr/>
          <p:nvPr/>
        </p:nvSpPr>
        <p:spPr>
          <a:xfrm>
            <a:off x="0" y="-26646"/>
            <a:ext cx="12192000" cy="688464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yellow circle with black background&#10;&#10;Description automatically generated">
            <a:extLst>
              <a:ext uri="{FF2B5EF4-FFF2-40B4-BE49-F238E27FC236}">
                <a16:creationId xmlns:a16="http://schemas.microsoft.com/office/drawing/2014/main" id="{B82AB18A-1AF5-BFBC-7751-159EC8437D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8107"/>
          <a:stretch/>
        </p:blipFill>
        <p:spPr>
          <a:xfrm>
            <a:off x="981323" y="493479"/>
            <a:ext cx="1824842" cy="6364522"/>
          </a:xfrm>
          <a:prstGeom prst="rect">
            <a:avLst/>
          </a:prstGeom>
        </p:spPr>
      </p:pic>
      <p:sp>
        <p:nvSpPr>
          <p:cNvPr id="17" name="Round Same Side Corner Rectangle 16">
            <a:extLst>
              <a:ext uri="{FF2B5EF4-FFF2-40B4-BE49-F238E27FC236}">
                <a16:creationId xmlns:a16="http://schemas.microsoft.com/office/drawing/2014/main" id="{A1578067-1374-DC28-8AEA-29DE09B22ACD}"/>
              </a:ext>
            </a:extLst>
          </p:cNvPr>
          <p:cNvSpPr/>
          <p:nvPr/>
        </p:nvSpPr>
        <p:spPr>
          <a:xfrm>
            <a:off x="1988055" y="1856321"/>
            <a:ext cx="9225197" cy="5001680"/>
          </a:xfrm>
          <a:prstGeom prst="round2SameRect">
            <a:avLst>
              <a:gd name="adj1" fmla="val 4441"/>
              <a:gd name="adj2" fmla="val 0"/>
            </a:avLst>
          </a:prstGeom>
          <a:solidFill>
            <a:schemeClr val="bg1"/>
          </a:solidFill>
          <a:ln>
            <a:noFill/>
          </a:ln>
          <a:effectLst>
            <a:outerShdw blurRad="101600" sx="102000" sy="102000" algn="ctr"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Content Placeholder 2">
            <a:extLst>
              <a:ext uri="{FF2B5EF4-FFF2-40B4-BE49-F238E27FC236}">
                <a16:creationId xmlns:a16="http://schemas.microsoft.com/office/drawing/2014/main" id="{3714D3FA-5C75-0729-3CFF-A46006B5CC4B}"/>
              </a:ext>
            </a:extLst>
          </p:cNvPr>
          <p:cNvSpPr>
            <a:spLocks noGrp="1"/>
          </p:cNvSpPr>
          <p:nvPr>
            <p:ph sz="half" idx="1"/>
          </p:nvPr>
        </p:nvSpPr>
        <p:spPr>
          <a:xfrm>
            <a:off x="3335843" y="2521400"/>
            <a:ext cx="7215372" cy="855788"/>
          </a:xfrm>
        </p:spPr>
        <p:txBody>
          <a:bodyPr vert="horz" lIns="91440" tIns="45720" rIns="91440" bIns="45720" rtlCol="0" anchor="t">
            <a:noAutofit/>
          </a:bodyPr>
          <a:lstStyle/>
          <a:p>
            <a:pPr marL="0" indent="0">
              <a:lnSpc>
                <a:spcPct val="100000"/>
              </a:lnSpc>
              <a:buNone/>
            </a:pPr>
            <a:r>
              <a:rPr lang="ar-001" sz="2000" b="1" dirty="0">
                <a:latin typeface="Arial"/>
                <a:cs typeface="Arial"/>
              </a:rPr>
              <a:t>للانضمام كشريك رسمي في تحالف 7-1-7، اطلب الدعم الفني، وقدّم طلبًا للحصول على منح صغيرة</a:t>
            </a:r>
          </a:p>
        </p:txBody>
      </p:sp>
      <p:sp>
        <p:nvSpPr>
          <p:cNvPr id="9" name="Content Placeholder 2">
            <a:extLst>
              <a:ext uri="{FF2B5EF4-FFF2-40B4-BE49-F238E27FC236}">
                <a16:creationId xmlns:a16="http://schemas.microsoft.com/office/drawing/2014/main" id="{FD3B2048-691F-FAAC-2240-4A4DD87A5324}"/>
              </a:ext>
            </a:extLst>
          </p:cNvPr>
          <p:cNvSpPr txBox="1">
            <a:spLocks/>
          </p:cNvSpPr>
          <p:nvPr/>
        </p:nvSpPr>
        <p:spPr>
          <a:xfrm>
            <a:off x="5611739" y="5400961"/>
            <a:ext cx="3176955" cy="541813"/>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ar-001" sz="1800" dirty="0">
                <a:latin typeface="Arial"/>
                <a:cs typeface="Arial"/>
              </a:rPr>
              <a:t>في أخبار التحالف وانضم إلى شبكة التعلم العالمية الخاصة بنا</a:t>
            </a:r>
          </a:p>
        </p:txBody>
      </p:sp>
      <p:sp>
        <p:nvSpPr>
          <p:cNvPr id="10" name="Content Placeholder 2">
            <a:extLst>
              <a:ext uri="{FF2B5EF4-FFF2-40B4-BE49-F238E27FC236}">
                <a16:creationId xmlns:a16="http://schemas.microsoft.com/office/drawing/2014/main" id="{05F5E7F4-2A55-18A2-2680-411BDD00BF76}"/>
              </a:ext>
            </a:extLst>
          </p:cNvPr>
          <p:cNvSpPr txBox="1">
            <a:spLocks/>
          </p:cNvSpPr>
          <p:nvPr/>
        </p:nvSpPr>
        <p:spPr>
          <a:xfrm>
            <a:off x="4158313" y="3441334"/>
            <a:ext cx="2721823" cy="507861"/>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US" sz="1800" dirty="0">
                <a:latin typeface="Arial"/>
                <a:cs typeface="Arial"/>
                <a:hlinkClick r:id="rId4"/>
              </a:rPr>
              <a:t>contact@717alliance.org</a:t>
            </a:r>
            <a:r>
              <a:rPr lang="ar-001" sz="1800" dirty="0">
                <a:latin typeface="Arial"/>
                <a:cs typeface="Arial"/>
              </a:rPr>
              <a:t>لبدء العملية</a:t>
            </a:r>
          </a:p>
        </p:txBody>
      </p:sp>
      <p:sp>
        <p:nvSpPr>
          <p:cNvPr id="5" name="Content Placeholder 2">
            <a:extLst>
              <a:ext uri="{FF2B5EF4-FFF2-40B4-BE49-F238E27FC236}">
                <a16:creationId xmlns:a16="http://schemas.microsoft.com/office/drawing/2014/main" id="{CB10D054-900F-6082-878D-436EBD637168}"/>
              </a:ext>
            </a:extLst>
          </p:cNvPr>
          <p:cNvSpPr txBox="1">
            <a:spLocks/>
          </p:cNvSpPr>
          <p:nvPr/>
        </p:nvSpPr>
        <p:spPr>
          <a:xfrm>
            <a:off x="3014584" y="4685695"/>
            <a:ext cx="7452756" cy="728437"/>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ar-001" sz="2000" b="1" dirty="0">
                <a:latin typeface="Arial"/>
                <a:cs typeface="Arial"/>
              </a:rPr>
              <a:t>للبقاء على اطلاع دائم بالأخبار والفرص المتاحة</a:t>
            </a:r>
          </a:p>
        </p:txBody>
      </p:sp>
      <p:sp>
        <p:nvSpPr>
          <p:cNvPr id="4" name="Rounded Rectangle 3">
            <a:extLst>
              <a:ext uri="{FF2B5EF4-FFF2-40B4-BE49-F238E27FC236}">
                <a16:creationId xmlns:a16="http://schemas.microsoft.com/office/drawing/2014/main" id="{9BA21D4A-4B3C-48F3-75E0-0DDCE51B0CE3}"/>
              </a:ext>
            </a:extLst>
          </p:cNvPr>
          <p:cNvSpPr/>
          <p:nvPr/>
        </p:nvSpPr>
        <p:spPr>
          <a:xfrm>
            <a:off x="7051598" y="3413746"/>
            <a:ext cx="3415742"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7742B2-A3C7-B818-1BD8-45DA72587666}"/>
              </a:ext>
            </a:extLst>
          </p:cNvPr>
          <p:cNvSpPr txBox="1"/>
          <p:nvPr/>
        </p:nvSpPr>
        <p:spPr>
          <a:xfrm>
            <a:off x="7051597" y="3433827"/>
            <a:ext cx="3415743" cy="369332"/>
          </a:xfrm>
          <a:prstGeom prst="rect">
            <a:avLst/>
          </a:prstGeom>
          <a:noFill/>
        </p:spPr>
        <p:txBody>
          <a:bodyPr wrap="square" lIns="91440" tIns="45720" rIns="91440" bIns="45720" rtlCol="0" anchor="t">
            <a:spAutoFit/>
          </a:bodyPr>
          <a:lstStyle/>
          <a:p>
            <a:pPr algn="ctr"/>
            <a:r>
              <a:rPr lang="ar-001" dirty="0">
                <a:solidFill>
                  <a:schemeClr val="bg1"/>
                </a:solidFill>
                <a:latin typeface="Arial"/>
                <a:cs typeface="Arial"/>
              </a:rPr>
              <a:t>يُرجى مراسلة أمانة التحالف عبر البريد الإلكتروني</a:t>
            </a:r>
          </a:p>
        </p:txBody>
      </p:sp>
      <p:sp>
        <p:nvSpPr>
          <p:cNvPr id="13" name="Rounded Rectangle 12">
            <a:extLst>
              <a:ext uri="{FF2B5EF4-FFF2-40B4-BE49-F238E27FC236}">
                <a16:creationId xmlns:a16="http://schemas.microsoft.com/office/drawing/2014/main" id="{FDBB5FD9-2B40-6D71-E157-17F350BCCCFB}"/>
              </a:ext>
            </a:extLst>
          </p:cNvPr>
          <p:cNvSpPr/>
          <p:nvPr/>
        </p:nvSpPr>
        <p:spPr>
          <a:xfrm>
            <a:off x="9022339" y="5295408"/>
            <a:ext cx="1445001"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39DD607-F69D-7C0B-D5B2-21EA0E577487}"/>
              </a:ext>
            </a:extLst>
          </p:cNvPr>
          <p:cNvSpPr txBox="1"/>
          <p:nvPr/>
        </p:nvSpPr>
        <p:spPr>
          <a:xfrm>
            <a:off x="9023107" y="5453900"/>
            <a:ext cx="1210588" cy="369332"/>
          </a:xfrm>
          <a:prstGeom prst="rect">
            <a:avLst/>
          </a:prstGeom>
          <a:noFill/>
        </p:spPr>
        <p:txBody>
          <a:bodyPr wrap="none" lIns="91440" tIns="45720" rIns="91440" bIns="45720" rtlCol="0" anchor="t">
            <a:spAutoFit/>
          </a:bodyPr>
          <a:lstStyle/>
          <a:p>
            <a:pPr algn="ctr"/>
            <a:r>
              <a:rPr lang="ar-001" dirty="0">
                <a:solidFill>
                  <a:schemeClr val="bg1"/>
                </a:solidFill>
                <a:latin typeface="Arial"/>
                <a:cs typeface="Arial"/>
              </a:rPr>
              <a:t>اشترك</a:t>
            </a:r>
          </a:p>
        </p:txBody>
      </p:sp>
      <p:sp>
        <p:nvSpPr>
          <p:cNvPr id="23" name="Title 1">
            <a:extLst>
              <a:ext uri="{FF2B5EF4-FFF2-40B4-BE49-F238E27FC236}">
                <a16:creationId xmlns:a16="http://schemas.microsoft.com/office/drawing/2014/main" id="{561D5D80-4F7F-D36F-1CCA-FDDB273B8528}"/>
              </a:ext>
            </a:extLst>
          </p:cNvPr>
          <p:cNvSpPr txBox="1">
            <a:spLocks/>
          </p:cNvSpPr>
          <p:nvPr/>
        </p:nvSpPr>
        <p:spPr>
          <a:xfrm>
            <a:off x="1081565" y="494112"/>
            <a:ext cx="10515600" cy="1001762"/>
          </a:xfrm>
          <a:prstGeom prst="rect">
            <a:avLst/>
          </a:prstGeom>
        </p:spPr>
        <p:txBody>
          <a:bodyPr anchor="t">
            <a:norm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t>الانضمام إلى التحالف</a:t>
            </a:r>
          </a:p>
        </p:txBody>
      </p:sp>
    </p:spTree>
    <p:extLst>
      <p:ext uri="{BB962C8B-B14F-4D97-AF65-F5344CB8AC3E}">
        <p14:creationId xmlns:p14="http://schemas.microsoft.com/office/powerpoint/2010/main" val="20345610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8F070-795B-96F7-5378-59E02A7FB48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7252F89-3A57-30B7-D042-BB5CFD6EA08B}"/>
              </a:ext>
            </a:extLst>
          </p:cNvPr>
          <p:cNvSpPr>
            <a:spLocks noGrp="1"/>
          </p:cNvSpPr>
          <p:nvPr>
            <p:ph type="title"/>
          </p:nvPr>
        </p:nvSpPr>
        <p:spPr>
          <a:xfrm>
            <a:off x="7952272" y="1302239"/>
            <a:ext cx="3846829" cy="2282808"/>
          </a:xfrm>
        </p:spPr>
        <p:txBody>
          <a:bodyPr/>
          <a:lstStyle/>
          <a:p>
            <a:r>
              <a:rPr lang="ar-001" dirty="0"/>
              <a:t>انضم إلى مجتمع الممارسة العالمي لغاية 7-1-7</a:t>
            </a:r>
          </a:p>
        </p:txBody>
      </p:sp>
      <p:sp>
        <p:nvSpPr>
          <p:cNvPr id="12" name="Content Placeholder 2">
            <a:extLst>
              <a:ext uri="{FF2B5EF4-FFF2-40B4-BE49-F238E27FC236}">
                <a16:creationId xmlns:a16="http://schemas.microsoft.com/office/drawing/2014/main" id="{8B9B6030-E1E1-E1A1-646E-9DC484CC2701}"/>
              </a:ext>
            </a:extLst>
          </p:cNvPr>
          <p:cNvSpPr>
            <a:spLocks noGrp="1"/>
          </p:cNvSpPr>
          <p:nvPr>
            <p:ph idx="1"/>
          </p:nvPr>
        </p:nvSpPr>
        <p:spPr>
          <a:xfrm>
            <a:off x="738151" y="1225415"/>
            <a:ext cx="6385477" cy="1271249"/>
          </a:xfrm>
        </p:spPr>
        <p:txBody>
          <a:bodyPr/>
          <a:lstStyle/>
          <a:p>
            <a:pPr marL="0" indent="0">
              <a:buNone/>
            </a:pPr>
            <a:r>
              <a:rPr lang="ar-SA" b="1" dirty="0">
                <a:solidFill>
                  <a:srgbClr val="618393"/>
                </a:solidFill>
              </a:rPr>
              <a:t>يستضيف تحالف 7-1-7 مجتمع ممارسةٍ عالمي لتسريع التعلم وضمان نجاح التنفيذ</a:t>
            </a:r>
            <a:endParaRPr lang="en-IN" dirty="0">
              <a:solidFill>
                <a:srgbClr val="618393"/>
              </a:solidFill>
            </a:endParaRPr>
          </a:p>
          <a:p>
            <a:pPr marL="0" indent="0">
              <a:buNone/>
            </a:pPr>
            <a:r>
              <a:rPr lang="en-IN" dirty="0">
                <a:solidFill>
                  <a:srgbClr val="618393"/>
                </a:solidFill>
              </a:rPr>
              <a:t> </a:t>
            </a:r>
          </a:p>
        </p:txBody>
      </p:sp>
      <p:sp>
        <p:nvSpPr>
          <p:cNvPr id="9" name="TextBox 8">
            <a:extLst>
              <a:ext uri="{FF2B5EF4-FFF2-40B4-BE49-F238E27FC236}">
                <a16:creationId xmlns:a16="http://schemas.microsoft.com/office/drawing/2014/main" id="{07C0B75C-C934-8BB8-3757-60FFC86DB9CE}"/>
              </a:ext>
            </a:extLst>
          </p:cNvPr>
          <p:cNvSpPr txBox="1"/>
          <p:nvPr/>
        </p:nvSpPr>
        <p:spPr>
          <a:xfrm>
            <a:off x="5357463" y="3959050"/>
            <a:ext cx="2180487" cy="923330"/>
          </a:xfrm>
          <a:prstGeom prst="rect">
            <a:avLst/>
          </a:prstGeom>
          <a:noFill/>
        </p:spPr>
        <p:txBody>
          <a:bodyPr wrap="square">
            <a:spAutoFit/>
          </a:bodyPr>
          <a:lstStyle/>
          <a:p>
            <a:pPr algn="ctr"/>
            <a:r>
              <a:rPr lang="ar-001" b="0" i="0" dirty="0">
                <a:solidFill>
                  <a:srgbClr val="29373D"/>
                </a:solidFill>
                <a:effectLst/>
                <a:latin typeface="Arial" panose="020B0604020202020204" pitchFamily="34" charset="0"/>
                <a:cs typeface="Arial" panose="020B0604020202020204" pitchFamily="34" charset="0"/>
              </a:rPr>
              <a:t>مصمم للفرق الفنية التي تستخدم غاية 7-1-7 </a:t>
            </a:r>
          </a:p>
        </p:txBody>
      </p:sp>
      <p:sp>
        <p:nvSpPr>
          <p:cNvPr id="10" name="TextBox 9">
            <a:extLst>
              <a:ext uri="{FF2B5EF4-FFF2-40B4-BE49-F238E27FC236}">
                <a16:creationId xmlns:a16="http://schemas.microsoft.com/office/drawing/2014/main" id="{7901EDB9-17B8-E5B0-352D-C8FFAF7AB113}"/>
              </a:ext>
            </a:extLst>
          </p:cNvPr>
          <p:cNvSpPr txBox="1"/>
          <p:nvPr/>
        </p:nvSpPr>
        <p:spPr>
          <a:xfrm>
            <a:off x="2840647" y="3959050"/>
            <a:ext cx="2180487" cy="923330"/>
          </a:xfrm>
          <a:prstGeom prst="rect">
            <a:avLst/>
          </a:prstGeom>
          <a:noFill/>
        </p:spPr>
        <p:txBody>
          <a:bodyPr wrap="square">
            <a:spAutoFit/>
          </a:bodyPr>
          <a:lstStyle/>
          <a:p>
            <a:pPr algn="ctr"/>
            <a:r>
              <a:rPr lang="ar-001" dirty="0">
                <a:solidFill>
                  <a:srgbClr val="29373D"/>
                </a:solidFill>
                <a:latin typeface="Arial" panose="020B0604020202020204" pitchFamily="34" charset="0"/>
                <a:cs typeface="Arial" panose="020B0604020202020204" pitchFamily="34" charset="0"/>
              </a:rPr>
              <a:t>مشاركات مجتمعية منتظمة مع تسليط الضوء على الدول ذات الصلة</a:t>
            </a:r>
          </a:p>
        </p:txBody>
      </p:sp>
      <p:sp>
        <p:nvSpPr>
          <p:cNvPr id="11" name="TextBox 10">
            <a:extLst>
              <a:ext uri="{FF2B5EF4-FFF2-40B4-BE49-F238E27FC236}">
                <a16:creationId xmlns:a16="http://schemas.microsoft.com/office/drawing/2014/main" id="{A7F2BC40-FE0A-7213-EDD2-E1D7E6CC28A9}"/>
              </a:ext>
            </a:extLst>
          </p:cNvPr>
          <p:cNvSpPr txBox="1"/>
          <p:nvPr/>
        </p:nvSpPr>
        <p:spPr>
          <a:xfrm>
            <a:off x="526865" y="3959050"/>
            <a:ext cx="2180487" cy="923330"/>
          </a:xfrm>
          <a:prstGeom prst="rect">
            <a:avLst/>
          </a:prstGeom>
          <a:noFill/>
        </p:spPr>
        <p:txBody>
          <a:bodyPr wrap="square">
            <a:spAutoFit/>
          </a:bodyPr>
          <a:lstStyle/>
          <a:p>
            <a:pPr algn="ctr"/>
            <a:r>
              <a:rPr lang="ar-001">
                <a:solidFill>
                  <a:srgbClr val="29373D"/>
                </a:solidFill>
                <a:latin typeface="Arial" panose="020B0604020202020204" pitchFamily="34" charset="0"/>
                <a:cs typeface="Arial" panose="020B0604020202020204" pitchFamily="34" charset="0"/>
              </a:rPr>
              <a:t>موارد ومنصات حصرية</a:t>
            </a:r>
          </a:p>
        </p:txBody>
      </p:sp>
      <p:pic>
        <p:nvPicPr>
          <p:cNvPr id="3" name="Graphic 2">
            <a:extLst>
              <a:ext uri="{FF2B5EF4-FFF2-40B4-BE49-F238E27FC236}">
                <a16:creationId xmlns:a16="http://schemas.microsoft.com/office/drawing/2014/main" id="{66831A32-3ED6-865C-4E54-911B2AE90B4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30898" y="2904346"/>
            <a:ext cx="914400" cy="914400"/>
          </a:xfrm>
          <a:prstGeom prst="rect">
            <a:avLst/>
          </a:prstGeom>
        </p:spPr>
      </p:pic>
      <p:pic>
        <p:nvPicPr>
          <p:cNvPr id="5" name="Graphic 4">
            <a:extLst>
              <a:ext uri="{FF2B5EF4-FFF2-40B4-BE49-F238E27FC236}">
                <a16:creationId xmlns:a16="http://schemas.microsoft.com/office/drawing/2014/main" id="{D2C20C64-A491-8880-6BBA-2E224235971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473691" y="2941904"/>
            <a:ext cx="914400" cy="914400"/>
          </a:xfrm>
          <a:prstGeom prst="rect">
            <a:avLst/>
          </a:prstGeom>
        </p:spPr>
      </p:pic>
      <p:pic>
        <p:nvPicPr>
          <p:cNvPr id="8" name="Graphic 7">
            <a:extLst>
              <a:ext uri="{FF2B5EF4-FFF2-40B4-BE49-F238E27FC236}">
                <a16:creationId xmlns:a16="http://schemas.microsoft.com/office/drawing/2014/main" id="{8490259B-D6AB-3935-9CC0-CF91243D30A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19518" y="2904346"/>
            <a:ext cx="914400" cy="914400"/>
          </a:xfrm>
          <a:prstGeom prst="rect">
            <a:avLst/>
          </a:prstGeom>
        </p:spPr>
      </p:pic>
    </p:spTree>
    <p:extLst>
      <p:ext uri="{BB962C8B-B14F-4D97-AF65-F5344CB8AC3E}">
        <p14:creationId xmlns:p14="http://schemas.microsoft.com/office/powerpoint/2010/main" val="15089062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D44FD-D591-7257-EA8E-7B740DEC628F}"/>
              </a:ext>
            </a:extLst>
          </p:cNvPr>
          <p:cNvSpPr>
            <a:spLocks noGrp="1"/>
          </p:cNvSpPr>
          <p:nvPr>
            <p:ph type="title"/>
          </p:nvPr>
        </p:nvSpPr>
        <p:spPr>
          <a:xfrm>
            <a:off x="189992" y="352934"/>
            <a:ext cx="11536680" cy="1087808"/>
          </a:xfrm>
        </p:spPr>
        <p:txBody>
          <a:bodyPr anchor="t">
            <a:normAutofit/>
          </a:bodyPr>
          <a:lstStyle/>
          <a:p>
            <a:r>
              <a:rPr lang="ar-SA" dirty="0">
                <a:cs typeface="+mn-cs"/>
              </a:rPr>
              <a:t>تتيح عضوية</a:t>
            </a:r>
            <a:r>
              <a:rPr lang="en-IN" dirty="0">
                <a:cs typeface="+mn-cs"/>
              </a:rPr>
              <a:t> COP </a:t>
            </a:r>
            <a:r>
              <a:rPr lang="ar-SA" dirty="0">
                <a:cs typeface="+mn-cs"/>
              </a:rPr>
              <a:t>الوصول إلى مستودعنا الإلكتروني</a:t>
            </a:r>
            <a:endParaRPr lang="en-IN" dirty="0">
              <a:cs typeface="+mn-cs"/>
            </a:endParaRPr>
          </a:p>
        </p:txBody>
      </p:sp>
      <p:pic>
        <p:nvPicPr>
          <p:cNvPr id="7" name="Picture Placeholder 6" descr="A screenshot of a web page&#10;&#10;Description automatically generated">
            <a:extLst>
              <a:ext uri="{FF2B5EF4-FFF2-40B4-BE49-F238E27FC236}">
                <a16:creationId xmlns:a16="http://schemas.microsoft.com/office/drawing/2014/main" id="{457F7353-14F5-A7E3-4D58-034580EE9449}"/>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b="-3786"/>
          <a:stretch/>
        </p:blipFill>
        <p:spPr>
          <a:xfrm>
            <a:off x="1051790" y="1176301"/>
            <a:ext cx="10088397" cy="5532103"/>
          </a:xfrm>
          <a:noFill/>
          <a:ln>
            <a:noFill/>
          </a:ln>
        </p:spPr>
      </p:pic>
    </p:spTree>
    <p:extLst>
      <p:ext uri="{BB962C8B-B14F-4D97-AF65-F5344CB8AC3E}">
        <p14:creationId xmlns:p14="http://schemas.microsoft.com/office/powerpoint/2010/main" val="338128269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D8F657-1238-355E-669A-8EDED0B51D70}"/>
              </a:ext>
            </a:extLst>
          </p:cNvPr>
          <p:cNvSpPr>
            <a:spLocks noGrp="1"/>
          </p:cNvSpPr>
          <p:nvPr>
            <p:ph idx="1"/>
          </p:nvPr>
        </p:nvSpPr>
        <p:spPr>
          <a:xfrm>
            <a:off x="838200" y="4378179"/>
            <a:ext cx="10515600" cy="1798784"/>
          </a:xfrm>
        </p:spPr>
        <p:txBody>
          <a:bodyPr vert="horz" lIns="91440" tIns="45720" rIns="91440" bIns="45720" rtlCol="0" anchor="t">
            <a:noAutofit/>
          </a:bodyPr>
          <a:lstStyle/>
          <a:p>
            <a:endParaRPr lang="en-US"/>
          </a:p>
          <a:p>
            <a:pPr marL="0" indent="0">
              <a:buNone/>
            </a:pPr>
            <a:endParaRPr lang="en-US">
              <a:latin typeface="Arial"/>
              <a:cs typeface="Arial"/>
            </a:endParaRPr>
          </a:p>
          <a:p>
            <a:pPr marL="0" indent="0">
              <a:buNone/>
            </a:pPr>
            <a:endParaRPr lang="en-US">
              <a:latin typeface="Arial"/>
              <a:cs typeface="Arial"/>
            </a:endParaRPr>
          </a:p>
          <a:p>
            <a:pPr marL="0" indent="0">
              <a:buNone/>
            </a:pPr>
            <a:endParaRPr lang="en-US">
              <a:latin typeface="Arial"/>
              <a:cs typeface="Arial"/>
            </a:endParaRPr>
          </a:p>
          <a:p>
            <a:endParaRPr lang="en-US"/>
          </a:p>
          <a:p>
            <a:endParaRPr lang="en-US">
              <a:cs typeface="Arial" panose="020B0604020202020204" pitchFamily="34" charset="0"/>
            </a:endParaRPr>
          </a:p>
          <a:p>
            <a:endParaRPr lang="en-US">
              <a:cs typeface="Arial"/>
            </a:endParaRPr>
          </a:p>
          <a:p>
            <a:endParaRPr lang="en-US">
              <a:cs typeface="Arial" panose="020B0604020202020204" pitchFamily="34" charset="0"/>
            </a:endParaRPr>
          </a:p>
          <a:p>
            <a:endParaRPr lang="en-US"/>
          </a:p>
          <a:p>
            <a:endParaRPr lang="en-US"/>
          </a:p>
          <a:p>
            <a:endParaRPr lang="en-US"/>
          </a:p>
          <a:p>
            <a:endParaRPr lang="en-US">
              <a:cs typeface="Arial"/>
            </a:endParaRPr>
          </a:p>
          <a:p>
            <a:endParaRPr lang="en-US">
              <a:cs typeface="Arial" panose="020B0604020202020204" pitchFamily="34" charset="0"/>
            </a:endParaRPr>
          </a:p>
        </p:txBody>
      </p:sp>
      <p:sp>
        <p:nvSpPr>
          <p:cNvPr id="4" name="Title 1">
            <a:extLst>
              <a:ext uri="{FF2B5EF4-FFF2-40B4-BE49-F238E27FC236}">
                <a16:creationId xmlns:a16="http://schemas.microsoft.com/office/drawing/2014/main" id="{190E3826-87C4-7AEF-D482-ACFF615228D9}"/>
              </a:ext>
            </a:extLst>
          </p:cNvPr>
          <p:cNvSpPr>
            <a:spLocks noGrp="1"/>
          </p:cNvSpPr>
          <p:nvPr>
            <p:ph type="title"/>
          </p:nvPr>
        </p:nvSpPr>
        <p:spPr>
          <a:xfrm>
            <a:off x="838200" y="365126"/>
            <a:ext cx="10934567" cy="1087808"/>
          </a:xfrm>
        </p:spPr>
        <p:txBody>
          <a:bodyPr/>
          <a:lstStyle/>
          <a:p>
            <a:r>
              <a:rPr lang="ar-001" dirty="0"/>
              <a:t>ابقَ على اتصال مع تحالف 7-1-7</a:t>
            </a:r>
          </a:p>
        </p:txBody>
      </p:sp>
      <p:graphicFrame>
        <p:nvGraphicFramePr>
          <p:cNvPr id="8" name="Table 7">
            <a:extLst>
              <a:ext uri="{FF2B5EF4-FFF2-40B4-BE49-F238E27FC236}">
                <a16:creationId xmlns:a16="http://schemas.microsoft.com/office/drawing/2014/main" id="{C3075820-C373-D0E1-6B7A-5931853B05A0}"/>
              </a:ext>
            </a:extLst>
          </p:cNvPr>
          <p:cNvGraphicFramePr>
            <a:graphicFrameLocks noGrp="1"/>
          </p:cNvGraphicFramePr>
          <p:nvPr>
            <p:extLst>
              <p:ext uri="{D42A27DB-BD31-4B8C-83A1-F6EECF244321}">
                <p14:modId xmlns:p14="http://schemas.microsoft.com/office/powerpoint/2010/main" val="2489983513"/>
              </p:ext>
            </p:extLst>
          </p:nvPr>
        </p:nvGraphicFramePr>
        <p:xfrm>
          <a:off x="489770" y="1235667"/>
          <a:ext cx="11219793" cy="4951476"/>
        </p:xfrm>
        <a:graphic>
          <a:graphicData uri="http://schemas.openxmlformats.org/drawingml/2006/table">
            <a:tbl>
              <a:tblPr rtl="1" firstRow="1" bandRow="1">
                <a:tableStyleId>{5C22544A-7EE6-4342-B048-85BDC9FD1C3A}</a:tableStyleId>
              </a:tblPr>
              <a:tblGrid>
                <a:gridCol w="3704844">
                  <a:extLst>
                    <a:ext uri="{9D8B030D-6E8A-4147-A177-3AD203B41FA5}">
                      <a16:colId xmlns:a16="http://schemas.microsoft.com/office/drawing/2014/main" val="3735970806"/>
                    </a:ext>
                  </a:extLst>
                </a:gridCol>
                <a:gridCol w="3771900">
                  <a:extLst>
                    <a:ext uri="{9D8B030D-6E8A-4147-A177-3AD203B41FA5}">
                      <a16:colId xmlns:a16="http://schemas.microsoft.com/office/drawing/2014/main" val="3066773078"/>
                    </a:ext>
                  </a:extLst>
                </a:gridCol>
                <a:gridCol w="3743049">
                  <a:extLst>
                    <a:ext uri="{9D8B030D-6E8A-4147-A177-3AD203B41FA5}">
                      <a16:colId xmlns:a16="http://schemas.microsoft.com/office/drawing/2014/main" val="1734528001"/>
                    </a:ext>
                  </a:extLst>
                </a:gridCol>
              </a:tblGrid>
              <a:tr h="3671316">
                <a:tc>
                  <a:txBody>
                    <a:bodyPr/>
                    <a:lstStyle/>
                    <a:p>
                      <a:endParaRPr lang="en-US"/>
                    </a:p>
                    <a:p>
                      <a:pPr lvl="0" algn="r" rtl="1">
                        <a:buNone/>
                      </a:pPr>
                      <a:endParaRPr lang="en-US"/>
                    </a:p>
                  </a:txBody>
                  <a:tcPr>
                    <a:solidFill>
                      <a:schemeClr val="bg2"/>
                    </a:solidFill>
                  </a:tcPr>
                </a:tc>
                <a:tc>
                  <a:txBody>
                    <a:bodyPr/>
                    <a:lstStyle/>
                    <a:p>
                      <a:endParaRPr lang="en-US"/>
                    </a:p>
                  </a:txBody>
                  <a:tcPr>
                    <a:solidFill>
                      <a:schemeClr val="bg2"/>
                    </a:solidFill>
                  </a:tcPr>
                </a:tc>
                <a:tc>
                  <a:txBody>
                    <a:bodyPr/>
                    <a:lstStyle/>
                    <a:p>
                      <a:endParaRPr lang="en-US"/>
                    </a:p>
                  </a:txBody>
                  <a:tcPr>
                    <a:solidFill>
                      <a:schemeClr val="bg2"/>
                    </a:solidFill>
                  </a:tcPr>
                </a:tc>
                <a:extLst>
                  <a:ext uri="{0D108BD9-81ED-4DB2-BD59-A6C34878D82A}">
                    <a16:rowId xmlns:a16="http://schemas.microsoft.com/office/drawing/2014/main" val="1988260568"/>
                  </a:ext>
                </a:extLst>
              </a:tr>
              <a:tr h="370840">
                <a:tc>
                  <a:txBody>
                    <a:bodyPr/>
                    <a:lstStyle/>
                    <a:p>
                      <a:pPr lvl="0" algn="r" rtl="1">
                        <a:buNone/>
                      </a:pPr>
                      <a:endParaRPr lang="en-US" sz="2200" b="0" i="0" u="none" strike="noStrike" kern="1200" noProof="0" dirty="0">
                        <a:solidFill>
                          <a:srgbClr val="394D56"/>
                        </a:solidFill>
                        <a:latin typeface="Arial"/>
                        <a:ea typeface="+mn-ea"/>
                        <a:cs typeface="+mn-cs"/>
                      </a:endParaRPr>
                    </a:p>
                    <a:p>
                      <a:pPr lvl="0" algn="ctr">
                        <a:lnSpc>
                          <a:spcPct val="100000"/>
                        </a:lnSpc>
                        <a:buNone/>
                      </a:pPr>
                      <a:r>
                        <a:rPr lang="ar-001" sz="2200" b="0" i="0" u="none" strike="noStrike" noProof="0" dirty="0">
                          <a:solidFill>
                            <a:srgbClr val="394D56"/>
                          </a:solidFill>
                          <a:latin typeface="Arial"/>
                          <a:ea typeface="+mn-ea"/>
                          <a:cs typeface="+mn-cs"/>
                        </a:rPr>
                        <a:t>الصفحة الرئيسية لتحالف 7-1-7</a:t>
                      </a:r>
                      <a:r>
                        <a:rPr lang="ar-001" sz="2800" b="0" i="0" u="none" strike="noStrike" noProof="0" dirty="0">
                          <a:solidFill>
                            <a:srgbClr val="394D56"/>
                          </a:solidFill>
                          <a:latin typeface="Arial"/>
                          <a:ea typeface="+mn-ea"/>
                          <a:cs typeface="+mn-cs"/>
                        </a:rPr>
                        <a:t> </a:t>
                      </a:r>
                      <a:br>
                        <a:rPr lang="ar-001" sz="2800" b="0" i="0" u="none" strike="noStrike" noProof="0" dirty="0">
                          <a:solidFill>
                            <a:srgbClr val="394D56"/>
                          </a:solidFill>
                          <a:latin typeface="Arial"/>
                          <a:ea typeface="+mn-ea"/>
                          <a:cs typeface="+mn-cs"/>
                        </a:rPr>
                      </a:br>
                      <a:endParaRPr lang="ar-001" sz="2800" b="0" i="0" u="none" strike="noStrike" noProof="0" dirty="0">
                        <a:solidFill>
                          <a:srgbClr val="394D56"/>
                        </a:solidFill>
                        <a:latin typeface="Arial"/>
                        <a:ea typeface="+mn-ea"/>
                        <a:cs typeface="+mn-cs"/>
                      </a:endParaRPr>
                    </a:p>
                  </a:txBody>
                  <a:tcPr anchor="ctr">
                    <a:solidFill>
                      <a:schemeClr val="bg2"/>
                    </a:solidFill>
                  </a:tcPr>
                </a:tc>
                <a:tc>
                  <a:txBody>
                    <a:bodyPr/>
                    <a:lstStyle/>
                    <a:p>
                      <a:pPr algn="r" rtl="1"/>
                      <a:endParaRPr lang="en-US" sz="2200" b="0" i="0" u="none" strike="noStrike" kern="1200" dirty="0">
                        <a:solidFill>
                          <a:srgbClr val="394D56"/>
                        </a:solidFill>
                        <a:latin typeface="Arial"/>
                        <a:ea typeface="+mn-ea"/>
                        <a:cs typeface="+mn-cs"/>
                      </a:endParaRPr>
                    </a:p>
                    <a:p>
                      <a:pPr lvl="0" algn="ctr">
                        <a:lnSpc>
                          <a:spcPct val="100000"/>
                        </a:lnSpc>
                        <a:buNone/>
                      </a:pPr>
                      <a:r>
                        <a:rPr lang="ar-001" sz="2200" b="0" i="0" u="none" strike="noStrike">
                          <a:solidFill>
                            <a:srgbClr val="394D56"/>
                          </a:solidFill>
                          <a:latin typeface="Arial"/>
                          <a:ea typeface="+mn-ea"/>
                          <a:cs typeface="+mn-cs"/>
                        </a:rPr>
                        <a:t>اشترك في تحديثات البريد الإلكتروني لتحالف 7-1-7</a:t>
                      </a:r>
                    </a:p>
                  </a:txBody>
                  <a:tcPr>
                    <a:solidFill>
                      <a:schemeClr val="bg2"/>
                    </a:solidFill>
                  </a:tcPr>
                </a:tc>
                <a:tc>
                  <a:txBody>
                    <a:bodyPr/>
                    <a:lstStyle/>
                    <a:p>
                      <a:pPr lvl="0" algn="r" rtl="1">
                        <a:buNone/>
                      </a:pPr>
                      <a:endParaRPr lang="en-US" sz="2200" dirty="0">
                        <a:latin typeface="Arial"/>
                      </a:endParaRPr>
                    </a:p>
                    <a:p>
                      <a:pPr lvl="0" algn="ctr">
                        <a:buNone/>
                      </a:pPr>
                      <a:r>
                        <a:rPr lang="ar-001" sz="2200" dirty="0">
                          <a:latin typeface="Arial"/>
                        </a:rPr>
                        <a:t>انضم إلى مجتمع الممارسة العالمي</a:t>
                      </a:r>
                      <a:br>
                        <a:rPr lang="en-US" sz="2200" dirty="0">
                          <a:latin typeface="Arial"/>
                        </a:rPr>
                      </a:br>
                      <a:r>
                        <a:rPr lang="ar-001" sz="2200" dirty="0">
                          <a:latin typeface="Arial"/>
                        </a:rPr>
                        <a:t> لغاية 7-1-7</a:t>
                      </a:r>
                    </a:p>
                  </a:txBody>
                  <a:tcPr>
                    <a:solidFill>
                      <a:schemeClr val="bg2"/>
                    </a:solidFill>
                  </a:tcPr>
                </a:tc>
                <a:extLst>
                  <a:ext uri="{0D108BD9-81ED-4DB2-BD59-A6C34878D82A}">
                    <a16:rowId xmlns:a16="http://schemas.microsoft.com/office/drawing/2014/main" val="401738293"/>
                  </a:ext>
                </a:extLst>
              </a:tr>
            </a:tbl>
          </a:graphicData>
        </a:graphic>
      </p:graphicFrame>
      <p:pic>
        <p:nvPicPr>
          <p:cNvPr id="5" name="Picture 4" descr="A qr code on a white background&#10;&#10;AI-generated content may be incorrect.">
            <a:extLst>
              <a:ext uri="{FF2B5EF4-FFF2-40B4-BE49-F238E27FC236}">
                <a16:creationId xmlns:a16="http://schemas.microsoft.com/office/drawing/2014/main" id="{9B97917E-6212-F1E6-1ABC-7139E03C0B2D}"/>
              </a:ext>
            </a:extLst>
          </p:cNvPr>
          <p:cNvPicPr>
            <a:picLocks noChangeAspect="1"/>
          </p:cNvPicPr>
          <p:nvPr/>
        </p:nvPicPr>
        <p:blipFill>
          <a:blip r:embed="rId3"/>
          <a:stretch>
            <a:fillRect/>
          </a:stretch>
        </p:blipFill>
        <p:spPr>
          <a:xfrm>
            <a:off x="922836" y="1717162"/>
            <a:ext cx="2857500" cy="2857500"/>
          </a:xfrm>
          <a:prstGeom prst="rect">
            <a:avLst/>
          </a:prstGeom>
          <a:ln>
            <a:noFill/>
          </a:ln>
        </p:spPr>
      </p:pic>
      <p:pic>
        <p:nvPicPr>
          <p:cNvPr id="6" name="Picture 5" descr="A qr code on a white background&#10;&#10;AI-generated content may be incorrect.">
            <a:extLst>
              <a:ext uri="{FF2B5EF4-FFF2-40B4-BE49-F238E27FC236}">
                <a16:creationId xmlns:a16="http://schemas.microsoft.com/office/drawing/2014/main" id="{DAEAFC21-28A8-40FA-5BFF-F235C959A4F5}"/>
              </a:ext>
            </a:extLst>
          </p:cNvPr>
          <p:cNvPicPr>
            <a:picLocks noChangeAspect="1"/>
          </p:cNvPicPr>
          <p:nvPr/>
        </p:nvPicPr>
        <p:blipFill>
          <a:blip r:embed="rId4"/>
          <a:stretch>
            <a:fillRect/>
          </a:stretch>
        </p:blipFill>
        <p:spPr>
          <a:xfrm>
            <a:off x="4665088" y="1716100"/>
            <a:ext cx="2857500" cy="2857500"/>
          </a:xfrm>
          <a:prstGeom prst="rect">
            <a:avLst/>
          </a:prstGeom>
          <a:ln>
            <a:noFill/>
          </a:ln>
        </p:spPr>
      </p:pic>
      <p:pic>
        <p:nvPicPr>
          <p:cNvPr id="7" name="Picture 6" descr="A qr code on a white background&#10;&#10;AI-generated content may be incorrect.">
            <a:extLst>
              <a:ext uri="{FF2B5EF4-FFF2-40B4-BE49-F238E27FC236}">
                <a16:creationId xmlns:a16="http://schemas.microsoft.com/office/drawing/2014/main" id="{5DC47202-7701-533C-16F7-347C4D728365}"/>
              </a:ext>
            </a:extLst>
          </p:cNvPr>
          <p:cNvPicPr>
            <a:picLocks noChangeAspect="1"/>
          </p:cNvPicPr>
          <p:nvPr/>
        </p:nvPicPr>
        <p:blipFill>
          <a:blip r:embed="rId5"/>
          <a:stretch>
            <a:fillRect/>
          </a:stretch>
        </p:blipFill>
        <p:spPr>
          <a:xfrm>
            <a:off x="8407340" y="1718178"/>
            <a:ext cx="2857500" cy="2857500"/>
          </a:xfrm>
          <a:prstGeom prst="rect">
            <a:avLst/>
          </a:prstGeom>
          <a:ln>
            <a:noFill/>
          </a:ln>
        </p:spPr>
      </p:pic>
    </p:spTree>
    <p:extLst>
      <p:ext uri="{BB962C8B-B14F-4D97-AF65-F5344CB8AC3E}">
        <p14:creationId xmlns:p14="http://schemas.microsoft.com/office/powerpoint/2010/main" val="77691151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a:xfrm>
            <a:off x="1410970" y="1909720"/>
            <a:ext cx="9703980" cy="2148666"/>
          </a:xfrm>
        </p:spPr>
        <p:txBody>
          <a:bodyPr/>
          <a:lstStyle/>
          <a:p>
            <a:r>
              <a:rPr lang="ar-001" dirty="0"/>
              <a:t>الخاتمة والخطوات التالية</a:t>
            </a:r>
          </a:p>
        </p:txBody>
      </p:sp>
      <p:sp>
        <p:nvSpPr>
          <p:cNvPr id="3" name="Text Placeholder 2">
            <a:extLst>
              <a:ext uri="{FF2B5EF4-FFF2-40B4-BE49-F238E27FC236}">
                <a16:creationId xmlns:a16="http://schemas.microsoft.com/office/drawing/2014/main" id="{38C5E196-E7CA-42BF-C1D6-76BA60B4DD52}"/>
              </a:ext>
            </a:extLst>
          </p:cNvPr>
          <p:cNvSpPr>
            <a:spLocks noGrp="1"/>
          </p:cNvSpPr>
          <p:nvPr>
            <p:ph type="body" idx="1"/>
          </p:nvPr>
        </p:nvSpPr>
        <p:spPr>
          <a:xfrm>
            <a:off x="1410970" y="4085375"/>
            <a:ext cx="9703980" cy="931688"/>
          </a:xfrm>
        </p:spPr>
        <p:txBody>
          <a:bodyPr/>
          <a:lstStyle/>
          <a:p>
            <a:endParaRPr lang="en-US"/>
          </a:p>
        </p:txBody>
      </p:sp>
    </p:spTree>
    <p:extLst>
      <p:ext uri="{BB962C8B-B14F-4D97-AF65-F5344CB8AC3E}">
        <p14:creationId xmlns:p14="http://schemas.microsoft.com/office/powerpoint/2010/main" val="31626132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AB4A9-A087-0948-A601-903F0497F3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30A5C9-596D-1B04-43BA-F7198E6E15F9}"/>
              </a:ext>
            </a:extLst>
          </p:cNvPr>
          <p:cNvSpPr>
            <a:spLocks noGrp="1"/>
          </p:cNvSpPr>
          <p:nvPr>
            <p:ph type="title"/>
          </p:nvPr>
        </p:nvSpPr>
        <p:spPr>
          <a:xfrm>
            <a:off x="8247559" y="1222973"/>
            <a:ext cx="3467083" cy="2282808"/>
          </a:xfrm>
        </p:spPr>
        <p:txBody>
          <a:bodyPr/>
          <a:lstStyle/>
          <a:p>
            <a:br>
              <a:rPr lang="ar-001" dirty="0">
                <a:latin typeface="Arial"/>
                <a:cs typeface="Arial"/>
              </a:rPr>
            </a:br>
            <a:r>
              <a:rPr lang="ar-001" dirty="0">
                <a:latin typeface="Arial"/>
                <a:cs typeface="Arial"/>
              </a:rPr>
              <a:t>أهداف التعلم الخاصة بورشة العمل</a:t>
            </a:r>
          </a:p>
        </p:txBody>
      </p:sp>
      <p:sp>
        <p:nvSpPr>
          <p:cNvPr id="4" name="Content Placeholder 3">
            <a:extLst>
              <a:ext uri="{FF2B5EF4-FFF2-40B4-BE49-F238E27FC236}">
                <a16:creationId xmlns:a16="http://schemas.microsoft.com/office/drawing/2014/main" id="{3AB36D69-831B-3E68-C041-2EC5DB1F402B}"/>
              </a:ext>
            </a:extLst>
          </p:cNvPr>
          <p:cNvSpPr>
            <a:spLocks noGrp="1"/>
          </p:cNvSpPr>
          <p:nvPr>
            <p:ph idx="1"/>
          </p:nvPr>
        </p:nvSpPr>
        <p:spPr>
          <a:xfrm>
            <a:off x="604404" y="1227276"/>
            <a:ext cx="6748816" cy="5469710"/>
          </a:xfrm>
        </p:spPr>
        <p:txBody>
          <a:bodyPr vert="horz" lIns="91440" tIns="45720" rIns="91440" bIns="45720" rtlCol="0" anchor="t">
            <a:noAutofit/>
          </a:bodyPr>
          <a:lstStyle/>
          <a:p>
            <a:pPr lvl="0">
              <a:lnSpc>
                <a:spcPct val="120000"/>
              </a:lnSpc>
            </a:pPr>
            <a:r>
              <a:rPr lang="ar-SA" sz="1800" b="1" dirty="0"/>
              <a:t>فهم غاية 7-1-7 ونهج تحسين الأداء واستعراضات الإجراءات المبكرة </a:t>
            </a:r>
            <a:r>
              <a:rPr lang="ar-SA" sz="1800" dirty="0"/>
              <a:t>لرصد حالات تفشي الأمراض والإبلاغ عنها والاستجابة لها</a:t>
            </a:r>
            <a:endParaRPr lang="en-IN" sz="1800" dirty="0"/>
          </a:p>
          <a:p>
            <a:pPr lvl="0">
              <a:lnSpc>
                <a:spcPct val="120000"/>
              </a:lnSpc>
            </a:pPr>
            <a:r>
              <a:rPr lang="ar-SA" sz="1800" dirty="0"/>
              <a:t>شرح كيف تُسهم غاية 7-1-7 في </a:t>
            </a:r>
            <a:r>
              <a:rPr lang="ar-SA" sz="1800" b="1" dirty="0"/>
              <a:t>تحسين أداء </a:t>
            </a:r>
            <a:r>
              <a:rPr lang="ar-SA" sz="1800" dirty="0"/>
              <a:t>أنظمة مكافحة تفشي الأمراض</a:t>
            </a:r>
            <a:endParaRPr lang="en-IN" sz="1800" dirty="0"/>
          </a:p>
          <a:p>
            <a:pPr lvl="0">
              <a:lnSpc>
                <a:spcPct val="120000"/>
              </a:lnSpc>
            </a:pPr>
            <a:r>
              <a:rPr lang="ar-SA" sz="1800" b="1" dirty="0"/>
              <a:t>تحديد الفرص والتحديات</a:t>
            </a:r>
            <a:r>
              <a:rPr lang="en-IN" sz="1800" b="1" dirty="0"/>
              <a:t> </a:t>
            </a:r>
            <a:r>
              <a:rPr lang="ar-SA" sz="1800" dirty="0"/>
              <a:t>فيما يتعلق بدعم الوعي بغاية 7-1-7 واعتمادها واستخدامها في عملك</a:t>
            </a:r>
            <a:endParaRPr lang="en-IN" sz="1800" dirty="0"/>
          </a:p>
          <a:p>
            <a:pPr lvl="0">
              <a:lnSpc>
                <a:spcPct val="120000"/>
              </a:lnSpc>
            </a:pPr>
            <a:r>
              <a:rPr lang="ar-SA" sz="1800" b="1" dirty="0"/>
              <a:t>تطبيق الخطوات الرئيسية والممارسات النموذجية</a:t>
            </a:r>
            <a:r>
              <a:rPr lang="en-IN" sz="1800" b="1" dirty="0"/>
              <a:t> </a:t>
            </a:r>
            <a:r>
              <a:rPr lang="ar-SA" sz="1800" dirty="0"/>
              <a:t>لدعم اعتماد غاية 7-1-7 واستخدامها في مختلف البرامج والسياقات</a:t>
            </a:r>
            <a:endParaRPr lang="en-IN" sz="1800" dirty="0"/>
          </a:p>
          <a:p>
            <a:pPr lvl="0">
              <a:lnSpc>
                <a:spcPct val="120000"/>
              </a:lnSpc>
            </a:pPr>
            <a:r>
              <a:rPr lang="ar-SA" sz="1800" b="1" dirty="0"/>
              <a:t>وضع خطة </a:t>
            </a:r>
            <a:r>
              <a:rPr lang="ar-SA" sz="1800" dirty="0"/>
              <a:t>لاعتماد غاية 7-1-7 واستخدامها بشكل روتيني في بلدك/ولايتك القضائية</a:t>
            </a:r>
            <a:endParaRPr lang="en-IN" sz="1800" dirty="0"/>
          </a:p>
          <a:p>
            <a:pPr marL="0" indent="0">
              <a:lnSpc>
                <a:spcPct val="120000"/>
              </a:lnSpc>
              <a:buNone/>
            </a:pPr>
            <a:r>
              <a:rPr lang="en-IN" sz="1800" dirty="0"/>
              <a:t> </a:t>
            </a:r>
          </a:p>
        </p:txBody>
      </p:sp>
      <p:sp>
        <p:nvSpPr>
          <p:cNvPr id="5" name="Text Placeholder 4">
            <a:extLst>
              <a:ext uri="{FF2B5EF4-FFF2-40B4-BE49-F238E27FC236}">
                <a16:creationId xmlns:a16="http://schemas.microsoft.com/office/drawing/2014/main" id="{879CC191-D4D1-5B20-DB5A-0368DF942ADD}"/>
              </a:ext>
            </a:extLst>
          </p:cNvPr>
          <p:cNvSpPr>
            <a:spLocks noGrp="1"/>
          </p:cNvSpPr>
          <p:nvPr>
            <p:ph type="body" sz="half" idx="10"/>
          </p:nvPr>
        </p:nvSpPr>
        <p:spPr>
          <a:xfrm>
            <a:off x="660191" y="528463"/>
            <a:ext cx="6693029" cy="400639"/>
          </a:xfrm>
        </p:spPr>
        <p:txBody>
          <a:bodyPr vert="horz" lIns="91440" tIns="45720" rIns="91440" bIns="45720" rtlCol="0" anchor="t">
            <a:noAutofit/>
          </a:bodyPr>
          <a:lstStyle/>
          <a:p>
            <a:r>
              <a:rPr lang="ar-001">
                <a:latin typeface="Arial"/>
                <a:cs typeface="Arial"/>
              </a:rPr>
              <a:t>بحلول نهاية التدريب، ينبغي أن تكونوا قادرين على ما يلي:</a:t>
            </a:r>
          </a:p>
        </p:txBody>
      </p:sp>
    </p:spTree>
    <p:extLst>
      <p:ext uri="{BB962C8B-B14F-4D97-AF65-F5344CB8AC3E}">
        <p14:creationId xmlns:p14="http://schemas.microsoft.com/office/powerpoint/2010/main" val="182733362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0BA5FE1-0717-52ED-2818-93B1BF42D4FB}"/>
              </a:ext>
            </a:extLst>
          </p:cNvPr>
          <p:cNvSpPr txBox="1">
            <a:spLocks/>
          </p:cNvSpPr>
          <p:nvPr/>
        </p:nvSpPr>
        <p:spPr>
          <a:xfrm>
            <a:off x="5850846" y="1625600"/>
            <a:ext cx="5502954" cy="1485900"/>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0" i="0" u="sng" strike="noStrike" cap="none" normalizeH="0" baseline="0" noProof="0" dirty="0">
                <a:ln>
                  <a:noFill/>
                </a:ln>
                <a:solidFill>
                  <a:srgbClr val="384D56"/>
                </a:solidFill>
                <a:effectLst/>
                <a:uLnTx/>
                <a:uFillTx/>
                <a:latin typeface="Arial" panose="020B0604020202020204" pitchFamily="34" charset="0"/>
                <a:ea typeface="+mn-ea"/>
                <a:cs typeface="+mn-cs"/>
              </a:rPr>
              <a:t>اليوم 2</a:t>
            </a:r>
          </a:p>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t>استخدام غاية 7-1-7 لتحسين الأداء</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highlight>
                <a:srgbClr val="FFFF00"/>
              </a:highligh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7113587" y="4197937"/>
            <a:ext cx="4240213" cy="1757960"/>
          </a:xfrm>
          <a:prstGeom prst="rect">
            <a:avLst/>
          </a:prstGeom>
        </p:spPr>
        <p:txBody>
          <a:bodyPr lIns="91440" tIns="45720" rIns="91440" bIns="45720" anchor="t"/>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ar-001" sz="2200" b="0" i="0" u="sng" strike="noStrike" cap="none" normalizeH="0" baseline="0" noProof="0" dirty="0">
                <a:ln>
                  <a:noFill/>
                </a:ln>
                <a:solidFill>
                  <a:srgbClr val="384D56"/>
                </a:solidFill>
                <a:effectLst/>
                <a:uLnTx/>
                <a:uFillTx/>
                <a:latin typeface="Arial" panose="020B0604020202020204" pitchFamily="34" charset="0"/>
                <a:ea typeface="+mn-ea"/>
                <a:cs typeface="+mn-cs"/>
              </a:rPr>
              <a:t>اليوم 3</a:t>
            </a:r>
          </a:p>
          <a:p>
            <a:pPr marL="0" indent="0">
              <a:lnSpc>
                <a:spcPct val="120000"/>
              </a:lnSpc>
              <a:buNone/>
              <a:defRPr/>
            </a:pPr>
            <a:r>
              <a:rPr lang="ar-SA" dirty="0"/>
              <a:t>استخدام غاية 7-1-7 (تابع) +  اعتماد غاية 7-1-7 للاستخدام الروتيني</a:t>
            </a:r>
            <a:endParaRPr lang="ar-001" dirty="0">
              <a:solidFill>
                <a:srgbClr val="384D56"/>
              </a:solidFill>
              <a:latin typeface="Arial"/>
              <a:cs typeface="Arial"/>
            </a:endParaRPr>
          </a:p>
          <a:p>
            <a:pPr marL="0" marR="0" lvl="0" indent="0" algn="l" defTabSz="914400" rtl="0" eaLnBrk="1" fontAlgn="auto" latinLnBrk="0" hangingPunct="1">
              <a:lnSpc>
                <a:spcPct val="12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id="{E55261B2-5715-81EF-339A-4547D499434D}"/>
              </a:ext>
            </a:extLst>
          </p:cNvPr>
          <p:cNvCxnSpPr/>
          <p:nvPr/>
        </p:nvCxnSpPr>
        <p:spPr>
          <a:xfrm>
            <a:off x="215900" y="3721100"/>
            <a:ext cx="1176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ar-001" dirty="0">
                <a:latin typeface="Arial"/>
                <a:cs typeface="Arial"/>
              </a:rPr>
              <a:t>ما سيتم عرضه خلال اليومين المقبلين</a:t>
            </a:r>
          </a:p>
          <a:p>
            <a:endParaRPr lang="en-US" dirty="0">
              <a:cs typeface="Arial"/>
            </a:endParaRPr>
          </a:p>
        </p:txBody>
      </p:sp>
      <p:pic>
        <p:nvPicPr>
          <p:cNvPr id="7" name="Picture 6">
            <a:extLst>
              <a:ext uri="{FF2B5EF4-FFF2-40B4-BE49-F238E27FC236}">
                <a16:creationId xmlns:a16="http://schemas.microsoft.com/office/drawing/2014/main" id="{8F04F4EA-8C63-318A-C0AA-5FD42722DE6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8874" y="4006641"/>
            <a:ext cx="4028193" cy="2398574"/>
          </a:xfrm>
          <a:prstGeom prst="rect">
            <a:avLst/>
          </a:prstGeom>
          <a:ln w="12700">
            <a:solidFill>
              <a:schemeClr val="tx2"/>
            </a:solidFill>
          </a:ln>
        </p:spPr>
      </p:pic>
      <p:pic>
        <p:nvPicPr>
          <p:cNvPr id="10" name="Picture 9">
            <a:extLst>
              <a:ext uri="{FF2B5EF4-FFF2-40B4-BE49-F238E27FC236}">
                <a16:creationId xmlns:a16="http://schemas.microsoft.com/office/drawing/2014/main" id="{D3D01918-C52D-4502-08E7-CFC248952B6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38874" y="1198723"/>
            <a:ext cx="3973230" cy="2198318"/>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a:xfrm>
            <a:off x="1542834" y="1909720"/>
            <a:ext cx="9703980" cy="2148666"/>
          </a:xfrm>
        </p:spPr>
        <p:txBody>
          <a:bodyPr/>
          <a:lstStyle/>
          <a:p>
            <a:r>
              <a:rPr lang="ar-001" dirty="0"/>
              <a:t>الملاحظات الختامية</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a:xfrm>
            <a:off x="1542834" y="4085375"/>
            <a:ext cx="9703980" cy="931688"/>
          </a:xfrm>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p:txBody>
          <a:bodyPr/>
          <a:lstStyle/>
          <a:p>
            <a:r>
              <a:rPr lang="ar-001">
                <a:latin typeface="Arial"/>
                <a:cs typeface="Arial"/>
              </a:rPr>
              <a:t>شكرًا</a:t>
            </a:r>
          </a:p>
        </p:txBody>
      </p:sp>
    </p:spTree>
    <p:extLst>
      <p:ext uri="{BB962C8B-B14F-4D97-AF65-F5344CB8AC3E}">
        <p14:creationId xmlns:p14="http://schemas.microsoft.com/office/powerpoint/2010/main" val="2726359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0F4E-165E-C827-7DCB-0FDA07FD36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C4A0D-4763-158F-5E0F-8024944694DE}"/>
              </a:ext>
            </a:extLst>
          </p:cNvPr>
          <p:cNvSpPr>
            <a:spLocks noGrp="1"/>
          </p:cNvSpPr>
          <p:nvPr>
            <p:ph type="title"/>
          </p:nvPr>
        </p:nvSpPr>
        <p:spPr>
          <a:xfrm>
            <a:off x="1600335" y="1909720"/>
            <a:ext cx="9703980" cy="2148666"/>
          </a:xfrm>
        </p:spPr>
        <p:txBody>
          <a:bodyPr>
            <a:normAutofit/>
          </a:bodyPr>
          <a:lstStyle/>
          <a:p>
            <a:r>
              <a:rPr lang="ar-001" dirty="0">
                <a:latin typeface="Arial"/>
                <a:cs typeface="Arial"/>
              </a:rPr>
              <a:t>منهجية التعلم والتدريس</a:t>
            </a:r>
          </a:p>
        </p:txBody>
      </p:sp>
      <p:sp>
        <p:nvSpPr>
          <p:cNvPr id="5" name="Content Placeholder 4">
            <a:extLst>
              <a:ext uri="{FF2B5EF4-FFF2-40B4-BE49-F238E27FC236}">
                <a16:creationId xmlns:a16="http://schemas.microsoft.com/office/drawing/2014/main" id="{DB96E094-39AA-230F-B56B-9D6B6F3C3EFA}"/>
              </a:ext>
            </a:extLst>
          </p:cNvPr>
          <p:cNvSpPr>
            <a:spLocks noGrp="1"/>
          </p:cNvSpPr>
          <p:nvPr>
            <p:ph type="body" idx="1"/>
          </p:nvPr>
        </p:nvSpPr>
        <p:spPr>
          <a:xfrm>
            <a:off x="1600335" y="4085375"/>
            <a:ext cx="9703980" cy="931688"/>
          </a:xfrm>
        </p:spPr>
        <p:txBody>
          <a:bodyPr vert="horz" lIns="91440" tIns="45720" rIns="91440" bIns="45720" rtlCol="0" anchor="t">
            <a:noAutofit/>
          </a:bodyPr>
          <a:lstStyle/>
          <a:p>
            <a:r>
              <a:rPr lang="ar-001">
                <a:latin typeface="Arial"/>
                <a:cs typeface="Arial"/>
              </a:rPr>
              <a:t> التعلم معًا</a:t>
            </a:r>
          </a:p>
          <a:p>
            <a:endParaRPr lang="en-US">
              <a:cs typeface="Arial"/>
            </a:endParaRPr>
          </a:p>
        </p:txBody>
      </p:sp>
    </p:spTree>
    <p:extLst>
      <p:ext uri="{BB962C8B-B14F-4D97-AF65-F5344CB8AC3E}">
        <p14:creationId xmlns:p14="http://schemas.microsoft.com/office/powerpoint/2010/main" val="42039318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1390650" y="2066888"/>
            <a:ext cx="9703980" cy="2148666"/>
          </a:xfrm>
        </p:spPr>
        <p:txBody>
          <a:bodyPr>
            <a:normAutofit/>
          </a:bodyPr>
          <a:lstStyle/>
          <a:p>
            <a:r>
              <a:rPr lang="ar-001" dirty="0"/>
              <a:t>شرائح تكميلية</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1390650" y="4142527"/>
            <a:ext cx="9703980" cy="931688"/>
          </a:xfrm>
        </p:spPr>
        <p:txBody>
          <a:bodyPr/>
          <a:lstStyle/>
          <a:p>
            <a:r>
              <a:rPr lang="ar-001" sz="3600"/>
              <a:t>تعريفات المحطات الرئيسية لغاية 7-1-7</a:t>
            </a:r>
          </a:p>
        </p:txBody>
      </p:sp>
    </p:spTree>
    <p:extLst>
      <p:ext uri="{BB962C8B-B14F-4D97-AF65-F5344CB8AC3E}">
        <p14:creationId xmlns:p14="http://schemas.microsoft.com/office/powerpoint/2010/main" val="245673227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967409" y="1199312"/>
            <a:ext cx="10386391" cy="4459377"/>
          </a:xfrm>
        </p:spPr>
        <p:txBody>
          <a:bodyPr>
            <a:noAutofit/>
          </a:bodyPr>
          <a:lstStyle/>
          <a:p>
            <a:pPr marR="0">
              <a:lnSpc>
                <a:spcPct val="110000"/>
              </a:lnSpc>
              <a:spcBef>
                <a:spcPts val="0"/>
              </a:spcBef>
              <a:spcAft>
                <a:spcPts val="0"/>
              </a:spcAft>
            </a:pPr>
            <a:r>
              <a:rPr lang="ar-001" sz="1800" b="1" dirty="0">
                <a:solidFill>
                  <a:srgbClr val="4C4C4F"/>
                </a:solidFill>
                <a:effectLst/>
                <a:ea typeface="Calibri" panose="020F0502020204030204" pitchFamily="34" charset="0"/>
                <a:cs typeface="Arial" panose="020B0604020202020204" pitchFamily="34" charset="0"/>
              </a:rPr>
              <a:t>للأمراض المتوطنة</a:t>
            </a:r>
            <a:r>
              <a:rPr lang="ar-001" sz="1800" dirty="0">
                <a:solidFill>
                  <a:srgbClr val="4C4C4F"/>
                </a:solidFill>
                <a:effectLst/>
                <a:ea typeface="Calibri" panose="020F0502020204030204" pitchFamily="34" charset="0"/>
                <a:cs typeface="Arial" panose="020B0604020202020204" pitchFamily="34" charset="0"/>
              </a:rPr>
              <a:t>: التاريخ الذي برزت فيه زيادة محددة مسبقًا في حالات الإصابة عن المعدلات الأساسية </a:t>
            </a:r>
            <a:r>
              <a:rPr lang="ar-001" sz="1800" b="1" dirty="0">
                <a:solidFill>
                  <a:srgbClr val="4C4C4F"/>
                </a:solidFill>
                <a:effectLst/>
                <a:ea typeface="Calibri" panose="020F0502020204030204" pitchFamily="34" charset="0"/>
                <a:cs typeface="Arial" panose="020B0604020202020204" pitchFamily="34" charset="0"/>
              </a:rPr>
              <a:t>لأحداث الصحة العامة الأخرى</a:t>
            </a:r>
            <a:r>
              <a:rPr lang="ar-001" sz="1800" dirty="0">
                <a:solidFill>
                  <a:srgbClr val="4C4C4F"/>
                </a:solidFill>
                <a:effectLst/>
                <a:ea typeface="Calibri" panose="020F0502020204030204" pitchFamily="34" charset="0"/>
                <a:cs typeface="Arial" panose="020B0604020202020204" pitchFamily="34" charset="0"/>
              </a:rPr>
              <a:t>: التاريخ الذي استوفى فيه التهديد للمرة الأولى المعايير اللازمة كحدث واجب الإبلاغ عنه بناءً على معايير الإبلاغ القطرية</a:t>
            </a:r>
          </a:p>
          <a:p>
            <a:pPr marR="0">
              <a:lnSpc>
                <a:spcPct val="110000"/>
              </a:lnSpc>
              <a:spcBef>
                <a:spcPts val="0"/>
              </a:spcBef>
              <a:spcAft>
                <a:spcPts val="0"/>
              </a:spcAft>
            </a:pPr>
            <a:r>
              <a:rPr lang="ar-001" sz="1800" b="1" dirty="0">
                <a:cs typeface="Arial" panose="020B0604020202020204" pitchFamily="34" charset="0"/>
              </a:rPr>
              <a:t>للأمراض غير المتوطنة</a:t>
            </a:r>
            <a:r>
              <a:rPr lang="ar-001" sz="1800" b="0" dirty="0">
                <a:cs typeface="Arial" panose="020B0604020202020204" pitchFamily="34" charset="0"/>
              </a:rPr>
              <a:t>: التاريخ الذي اختبرت فيه الحالة المرجعية أو الحالة الأولى المرتبطة بالوباء الأعراض للمرة الأولى</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524745"/>
            <a:ext cx="8654001" cy="2644138"/>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8273007" y="5401109"/>
            <a:ext cx="2149993"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206000" y="1199311"/>
            <a:ext cx="3575420" cy="743152"/>
          </a:xfrm>
          <a:prstGeom prst="rect">
            <a:avLst/>
          </a:prstGeom>
          <a:noFill/>
        </p:spPr>
        <p:txBody>
          <a:bodyPr wrap="square">
            <a:spAutoFit/>
          </a:bodyPr>
          <a:lstStyle/>
          <a:p>
            <a:pPr marL="0" marR="0" indent="0">
              <a:lnSpc>
                <a:spcPct val="110000"/>
              </a:lnSpc>
              <a:spcBef>
                <a:spcPts val="0"/>
              </a:spcBef>
              <a:spcAft>
                <a:spcPts val="0"/>
              </a:spcAft>
              <a:buNone/>
            </a:pPr>
            <a:br>
              <a:rPr lang="ar-001" sz="2000">
                <a:solidFill>
                  <a:srgbClr val="4C4C4F"/>
                </a:solidFill>
                <a:effectLst/>
                <a:latin typeface="Arial" panose="020B0604020202020204" pitchFamily="34" charset="0"/>
                <a:ea typeface="Calibri" panose="020F0502020204030204" pitchFamily="34" charset="0"/>
                <a:cs typeface="Arial" panose="020B0604020202020204" pitchFamily="34" charset="0"/>
              </a:rPr>
            </a:br>
            <a:endParaRPr lang="ar-001" sz="2000">
              <a:solidFill>
                <a:srgbClr val="4C4C4F"/>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itle 6">
            <a:extLst>
              <a:ext uri="{FF2B5EF4-FFF2-40B4-BE49-F238E27FC236}">
                <a16:creationId xmlns:a16="http://schemas.microsoft.com/office/drawing/2014/main" id="{C7FE8EFA-5899-3FF0-FED5-436483DFA2EC}"/>
              </a:ext>
            </a:extLst>
          </p:cNvPr>
          <p:cNvSpPr>
            <a:spLocks noGrp="1"/>
          </p:cNvSpPr>
          <p:nvPr>
            <p:ph type="title"/>
          </p:nvPr>
        </p:nvSpPr>
        <p:spPr/>
        <p:txBody>
          <a:bodyPr/>
          <a:lstStyle/>
          <a:p>
            <a:r>
              <a:rPr lang="ar-001"/>
              <a:t>تاريخ الظهور</a:t>
            </a:r>
          </a:p>
        </p:txBody>
      </p:sp>
    </p:spTree>
    <p:extLst>
      <p:ext uri="{BB962C8B-B14F-4D97-AF65-F5344CB8AC3E}">
        <p14:creationId xmlns:p14="http://schemas.microsoft.com/office/powerpoint/2010/main" val="23786942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1596444" y="1179682"/>
            <a:ext cx="9485124" cy="4286602"/>
          </a:xfrm>
        </p:spPr>
        <p:txBody>
          <a:bodyPr vert="horz" lIns="91440" tIns="45720" rIns="91440" bIns="45720" rtlCol="0" anchor="t">
            <a:normAutofit/>
          </a:bodyPr>
          <a:lstStyle/>
          <a:p>
            <a:pPr marL="0" indent="0" algn="r">
              <a:buNone/>
            </a:pPr>
            <a:r>
              <a:rPr lang="ar-001" dirty="0">
                <a:solidFill>
                  <a:srgbClr val="4C4C4F"/>
                </a:solidFill>
                <a:effectLst/>
                <a:ea typeface="Calibri" panose="020F0502020204030204" pitchFamily="34" charset="0"/>
              </a:rPr>
              <a:t>تاريخ تسجيل الحدث للمرة الأولى من قِبل أي مصدر أو في أي نظام</a:t>
            </a:r>
          </a:p>
          <a:p>
            <a:pPr marL="457200" indent="-457200">
              <a:buFont typeface="Arial" panose="020B0604020202020204" pitchFamily="34" charset="0"/>
              <a:buChar char="•"/>
            </a:pPr>
            <a:r>
              <a:rPr lang="ar-001" dirty="0">
                <a:solidFill>
                  <a:srgbClr val="4C4C4F"/>
                </a:solidFill>
                <a:latin typeface="Arial"/>
                <a:cs typeface="Arial"/>
              </a:rPr>
              <a:t>قد يحدث الرصد في بيئة مجتمعية، أو في أحد مرافق الرعاية الصحية، أو في المختبر، أو عن طريق أحد نظم المراقبة</a:t>
            </a:r>
          </a:p>
          <a:p>
            <a:pPr algn="l"/>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74055" y="3110635"/>
            <a:ext cx="9643890" cy="2946587"/>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6616523" y="5307562"/>
            <a:ext cx="125577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66EEE5E8-B81B-9488-9B7C-F35D87C116ED}"/>
              </a:ext>
            </a:extLst>
          </p:cNvPr>
          <p:cNvSpPr>
            <a:spLocks noGrp="1"/>
          </p:cNvSpPr>
          <p:nvPr>
            <p:ph type="title"/>
          </p:nvPr>
        </p:nvSpPr>
        <p:spPr/>
        <p:txBody>
          <a:bodyPr/>
          <a:lstStyle/>
          <a:p>
            <a:r>
              <a:rPr lang="ar-001"/>
              <a:t>تاريخ الرصد</a:t>
            </a:r>
          </a:p>
        </p:txBody>
      </p:sp>
    </p:spTree>
    <p:extLst>
      <p:ext uri="{BB962C8B-B14F-4D97-AF65-F5344CB8AC3E}">
        <p14:creationId xmlns:p14="http://schemas.microsoft.com/office/powerpoint/2010/main" val="295594583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989636" y="1151055"/>
            <a:ext cx="10212728" cy="3734291"/>
          </a:xfrm>
        </p:spPr>
        <p:txBody>
          <a:bodyPr vert="horz" lIns="91440" tIns="45720" rIns="91440" bIns="45720" rtlCol="0" anchor="t">
            <a:normAutofit/>
          </a:bodyPr>
          <a:lstStyle/>
          <a:p>
            <a:pPr marL="0" indent="0" algn="r">
              <a:buNone/>
            </a:pPr>
            <a:r>
              <a:rPr lang="ar-001" dirty="0">
                <a:solidFill>
                  <a:srgbClr val="4C4C4F"/>
                </a:solidFill>
                <a:effectLst/>
                <a:ea typeface="Calibri" panose="020F0502020204030204" pitchFamily="34" charset="0"/>
                <a:cs typeface="Arial" panose="020B0604020202020204" pitchFamily="34" charset="0"/>
              </a:rPr>
              <a:t>تاريخ الإبلاغ عن الحدث للمرة الأولى إلى هيئة الصحة العامة المسؤولة عن اتخاذ الإجراءات اللازمة</a:t>
            </a:r>
          </a:p>
          <a:p>
            <a:r>
              <a:rPr lang="ar-SA" dirty="0"/>
              <a:t>قد تكون هيئة الصحة العامة على أي مستوى (مثلاً، البلدية أو المقاطعة أو الولاية أو المنطقة أو المستوى الفيدرالي) إذا كانت مسؤولة عن اتخاذ الاجراءات</a:t>
            </a:r>
            <a:endParaRPr lang="en-IN" dirty="0"/>
          </a:p>
        </p:txBody>
      </p:sp>
      <p:pic>
        <p:nvPicPr>
          <p:cNvPr id="2" name="Picture 1">
            <a:extLst>
              <a:ext uri="{FF2B5EF4-FFF2-40B4-BE49-F238E27FC236}">
                <a16:creationId xmlns:a16="http://schemas.microsoft.com/office/drawing/2014/main" id="{74376E29-F2A6-1342-67B4-D5026E092FE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3588" y="2965111"/>
            <a:ext cx="9944823" cy="3038535"/>
          </a:xfrm>
          <a:prstGeom prst="rect">
            <a:avLst/>
          </a:prstGeom>
        </p:spPr>
      </p:pic>
      <p:sp>
        <p:nvSpPr>
          <p:cNvPr id="5" name="Oval 4">
            <a:extLst>
              <a:ext uri="{FF2B5EF4-FFF2-40B4-BE49-F238E27FC236}">
                <a16:creationId xmlns:a16="http://schemas.microsoft.com/office/drawing/2014/main" id="{86811640-9DA1-5B51-5E92-DCC5C8754C15}"/>
              </a:ext>
            </a:extLst>
          </p:cNvPr>
          <p:cNvSpPr/>
          <p:nvPr/>
        </p:nvSpPr>
        <p:spPr>
          <a:xfrm>
            <a:off x="5463751" y="5208040"/>
            <a:ext cx="1264496" cy="1050818"/>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5AE16F9D-EA5D-61A4-F6D0-E0964F89AC8A}"/>
              </a:ext>
            </a:extLst>
          </p:cNvPr>
          <p:cNvSpPr>
            <a:spLocks noGrp="1"/>
          </p:cNvSpPr>
          <p:nvPr>
            <p:ph type="title"/>
          </p:nvPr>
        </p:nvSpPr>
        <p:spPr/>
        <p:txBody>
          <a:bodyPr/>
          <a:lstStyle/>
          <a:p>
            <a:r>
              <a:rPr lang="ar-001" dirty="0">
                <a:cs typeface="Arial" panose="020B0604020202020204" pitchFamily="34" charset="0"/>
              </a:rPr>
              <a:t>تاريخ الإبلاغ</a:t>
            </a:r>
          </a:p>
        </p:txBody>
      </p:sp>
    </p:spTree>
    <p:extLst>
      <p:ext uri="{BB962C8B-B14F-4D97-AF65-F5344CB8AC3E}">
        <p14:creationId xmlns:p14="http://schemas.microsoft.com/office/powerpoint/2010/main" val="103905035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29622" y="4832095"/>
            <a:ext cx="10932755" cy="1873505"/>
          </a:xfrm>
        </p:spPr>
        <p:txBody>
          <a:bodyPr vert="horz" lIns="91440" tIns="45720" rIns="91440" bIns="45720" numCol="2" rtlCol="1" anchor="t">
            <a:normAutofit/>
          </a:bodyPr>
          <a:lstStyle/>
          <a:p>
            <a:pPr algn="r">
              <a:lnSpc>
                <a:spcPct val="100000"/>
              </a:lnSpc>
              <a:buFont typeface="Wingdings" pitchFamily="2" charset="2"/>
              <a:buChar char="ü"/>
            </a:pPr>
            <a:r>
              <a:rPr lang="ar-001" sz="1600" dirty="0">
                <a:solidFill>
                  <a:srgbClr val="4C4C4F"/>
                </a:solidFill>
                <a:ea typeface="Calibri" panose="020F0502020204030204" pitchFamily="34" charset="0"/>
              </a:rPr>
              <a:t>بدء التحقيق أو نشر فريق التحقيق/الاستجابة</a:t>
            </a:r>
          </a:p>
          <a:p>
            <a:pPr algn="r">
              <a:lnSpc>
                <a:spcPct val="100000"/>
              </a:lnSpc>
              <a:buFont typeface="Wingdings" pitchFamily="2" charset="2"/>
              <a:buChar char="ü"/>
            </a:pPr>
            <a:r>
              <a:rPr lang="ar-001" sz="1600" dirty="0">
                <a:solidFill>
                  <a:srgbClr val="4C4C4F"/>
                </a:solidFill>
                <a:effectLst/>
                <a:latin typeface="Arial"/>
                <a:ea typeface="Calibri"/>
                <a:cs typeface="Arial"/>
              </a:rPr>
              <a:t>إجراء تحليل وبائي وتقييم أولي للمخاطر</a:t>
            </a:r>
          </a:p>
          <a:p>
            <a:pPr algn="r">
              <a:lnSpc>
                <a:spcPct val="100000"/>
              </a:lnSpc>
              <a:buFont typeface="Wingdings" pitchFamily="2" charset="2"/>
              <a:buChar char="ü"/>
            </a:pPr>
            <a:r>
              <a:rPr lang="ar-001" sz="1600" dirty="0">
                <a:solidFill>
                  <a:srgbClr val="4C4C4F"/>
                </a:solidFill>
                <a:ea typeface="Calibri" panose="020F0502020204030204" pitchFamily="34" charset="0"/>
              </a:rPr>
              <a:t>الحصول على تأكيد مخبري لسبب التفشي</a:t>
            </a:r>
          </a:p>
          <a:p>
            <a:pPr lvl="0">
              <a:buFont typeface="Wingdings" panose="05000000000000000000" pitchFamily="2" charset="2"/>
              <a:buChar char="ü"/>
            </a:pPr>
            <a:r>
              <a:rPr lang="ar-SA" sz="1600" dirty="0"/>
              <a:t>تفعيل آلية إدارة الحالات المناسبة وتدابير الوقاية من العدوى</a:t>
            </a:r>
            <a:br>
              <a:rPr lang="en-US" sz="1600" dirty="0"/>
            </a:br>
            <a:r>
              <a:rPr lang="en-US" sz="1600" dirty="0"/>
              <a:t> </a:t>
            </a:r>
            <a:r>
              <a:rPr lang="ar-SA" sz="1600" dirty="0"/>
              <a:t>ومكافحتها</a:t>
            </a:r>
            <a:r>
              <a:rPr lang="en-IN" sz="1600" dirty="0"/>
              <a:t> (</a:t>
            </a:r>
            <a:r>
              <a:rPr lang="en-US" sz="1600" dirty="0"/>
              <a:t>IPC</a:t>
            </a:r>
            <a:r>
              <a:rPr lang="en-IN" sz="1600" dirty="0"/>
              <a:t>) </a:t>
            </a:r>
            <a:r>
              <a:rPr lang="ar-SA" sz="1600" dirty="0"/>
              <a:t>في المرافق الصحية</a:t>
            </a:r>
            <a:endParaRPr lang="en-IN" sz="1600" dirty="0"/>
          </a:p>
          <a:p>
            <a:pPr algn="r">
              <a:lnSpc>
                <a:spcPct val="100000"/>
              </a:lnSpc>
              <a:buFont typeface="Wingdings" pitchFamily="2" charset="2"/>
              <a:buChar char="ü"/>
            </a:pPr>
            <a:r>
              <a:rPr lang="ar-001" sz="1600" dirty="0">
                <a:solidFill>
                  <a:srgbClr val="4C4C4F"/>
                </a:solidFill>
                <a:ea typeface="Calibri" panose="020F0502020204030204" pitchFamily="34" charset="0"/>
              </a:rPr>
              <a:t>تفعيل تدابير الصحة العامة المضادة المناسبة في المجتمعات المتضررة</a:t>
            </a:r>
          </a:p>
          <a:p>
            <a:pPr algn="r">
              <a:lnSpc>
                <a:spcPct val="100000"/>
              </a:lnSpc>
              <a:buFont typeface="Wingdings" pitchFamily="2" charset="2"/>
              <a:buChar char="ü"/>
            </a:pPr>
            <a:r>
              <a:rPr lang="ar-001" sz="1600" dirty="0">
                <a:solidFill>
                  <a:srgbClr val="4C4C4F"/>
                </a:solidFill>
                <a:effectLst/>
                <a:latin typeface="Arial" panose="020B0604020202020204" pitchFamily="34" charset="0"/>
                <a:ea typeface="Calibri" panose="020F0502020204030204" pitchFamily="34" charset="0"/>
              </a:rPr>
              <a:t>تنفيذ ا</a:t>
            </a:r>
            <a:r>
              <a:rPr lang="ar-001" sz="1600" dirty="0">
                <a:solidFill>
                  <a:srgbClr val="4C4C4F"/>
                </a:solidFill>
                <a:ea typeface="Calibri" panose="020F0502020204030204" pitchFamily="34" charset="0"/>
              </a:rPr>
              <a:t>لأنشطة المناسبة للتواصل بشأن المخاطر والمشاركة المجتمعية</a:t>
            </a:r>
          </a:p>
          <a:p>
            <a:pPr algn="r">
              <a:lnSpc>
                <a:spcPct val="100000"/>
              </a:lnSpc>
              <a:buFont typeface="Wingdings" pitchFamily="2" charset="2"/>
              <a:buChar char="ü"/>
            </a:pPr>
            <a:r>
              <a:rPr lang="ar-001" sz="1600" dirty="0">
                <a:solidFill>
                  <a:srgbClr val="4C4C4F"/>
                </a:solidFill>
                <a:effectLst/>
                <a:latin typeface="Arial" panose="020B0604020202020204" pitchFamily="34" charset="0"/>
                <a:ea typeface="Calibri" panose="020F0502020204030204" pitchFamily="34" charset="0"/>
              </a:rPr>
              <a:t>إ</a:t>
            </a:r>
            <a:r>
              <a:rPr lang="ar-001" sz="1600" dirty="0">
                <a:solidFill>
                  <a:srgbClr val="4C4C4F"/>
                </a:solidFill>
                <a:ea typeface="Calibri" panose="020F0502020204030204" pitchFamily="34" charset="0"/>
              </a:rPr>
              <a:t>نشاء آلية تنسيق</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a:latin typeface="Arial" panose="020B0604020202020204" pitchFamily="34" charset="0"/>
            </a:endParaRPr>
          </a:p>
        </p:txBody>
      </p:sp>
      <p:pic>
        <p:nvPicPr>
          <p:cNvPr id="7" name="Picture 6">
            <a:extLst>
              <a:ext uri="{FF2B5EF4-FFF2-40B4-BE49-F238E27FC236}">
                <a16:creationId xmlns:a16="http://schemas.microsoft.com/office/drawing/2014/main" id="{B451C95F-40F5-4CDF-7217-A0055499C53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057639" y="1797958"/>
            <a:ext cx="8076720" cy="2467756"/>
          </a:xfrm>
          <a:prstGeom prst="rect">
            <a:avLst/>
          </a:prstGeom>
        </p:spPr>
      </p:pic>
      <p:sp>
        <p:nvSpPr>
          <p:cNvPr id="8" name="Oval 7">
            <a:extLst>
              <a:ext uri="{FF2B5EF4-FFF2-40B4-BE49-F238E27FC236}">
                <a16:creationId xmlns:a16="http://schemas.microsoft.com/office/drawing/2014/main" id="{26A4F612-D1DF-D9A4-2D56-C24A71CF9314}"/>
              </a:ext>
            </a:extLst>
          </p:cNvPr>
          <p:cNvSpPr/>
          <p:nvPr/>
        </p:nvSpPr>
        <p:spPr>
          <a:xfrm>
            <a:off x="2057639" y="3565169"/>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2718486" y="1152999"/>
            <a:ext cx="8281958" cy="400110"/>
          </a:xfrm>
          <a:prstGeom prst="rect">
            <a:avLst/>
          </a:prstGeom>
          <a:noFill/>
        </p:spPr>
        <p:txBody>
          <a:bodyPr wrap="square">
            <a:spAutoFit/>
          </a:bodyPr>
          <a:lstStyle/>
          <a:p>
            <a:pPr marL="0" indent="0" algn="r">
              <a:buNone/>
            </a:pPr>
            <a:r>
              <a:rPr lang="ar-001" sz="2000" dirty="0">
                <a:solidFill>
                  <a:srgbClr val="4C4C4F"/>
                </a:solidFill>
                <a:effectLst/>
                <a:latin typeface="Arial" panose="020B0604020202020204" pitchFamily="34" charset="0"/>
                <a:ea typeface="Calibri" panose="020F0502020204030204" pitchFamily="34" charset="0"/>
              </a:rPr>
              <a:t>تاريخ استكمال جميع إجراءات الاستجابة المبكرة المنطبقة</a:t>
            </a:r>
          </a:p>
        </p:txBody>
      </p:sp>
      <p:sp>
        <p:nvSpPr>
          <p:cNvPr id="9" name="Title 8">
            <a:extLst>
              <a:ext uri="{FF2B5EF4-FFF2-40B4-BE49-F238E27FC236}">
                <a16:creationId xmlns:a16="http://schemas.microsoft.com/office/drawing/2014/main" id="{006CDD43-EB03-51D0-2B52-75479B5A727B}"/>
              </a:ext>
            </a:extLst>
          </p:cNvPr>
          <p:cNvSpPr>
            <a:spLocks noGrp="1"/>
          </p:cNvSpPr>
          <p:nvPr>
            <p:ph type="title"/>
          </p:nvPr>
        </p:nvSpPr>
        <p:spPr/>
        <p:txBody>
          <a:bodyPr/>
          <a:lstStyle/>
          <a:p>
            <a:r>
              <a:rPr lang="ar-001"/>
              <a:t>تاريخ استكمال إجراءات الاستجابة المبكرة</a:t>
            </a:r>
          </a:p>
        </p:txBody>
      </p:sp>
      <p:sp>
        <p:nvSpPr>
          <p:cNvPr id="11" name="TextBox 10">
            <a:extLst>
              <a:ext uri="{FF2B5EF4-FFF2-40B4-BE49-F238E27FC236}">
                <a16:creationId xmlns:a16="http://schemas.microsoft.com/office/drawing/2014/main" id="{78D25CB8-1CCF-C7BF-3484-54103ABEFA81}"/>
              </a:ext>
            </a:extLst>
          </p:cNvPr>
          <p:cNvSpPr txBox="1"/>
          <p:nvPr/>
        </p:nvSpPr>
        <p:spPr>
          <a:xfrm>
            <a:off x="838200" y="4429283"/>
            <a:ext cx="6096000" cy="369332"/>
          </a:xfrm>
          <a:prstGeom prst="rect">
            <a:avLst/>
          </a:prstGeom>
          <a:noFill/>
        </p:spPr>
        <p:txBody>
          <a:bodyPr wrap="square">
            <a:spAutoFit/>
          </a:bodyPr>
          <a:lstStyle/>
          <a:p>
            <a:r>
              <a:rPr lang="ar-001" b="1" dirty="0">
                <a:solidFill>
                  <a:srgbClr val="3CB142"/>
                </a:solidFill>
                <a:latin typeface="Arial" panose="020B0604020202020204" pitchFamily="34" charset="0"/>
              </a:rPr>
              <a:t>إجراءات الاستجابة المبكرة لغاية 7-1-7</a:t>
            </a:r>
          </a:p>
        </p:txBody>
      </p:sp>
    </p:spTree>
    <p:extLst>
      <p:ext uri="{BB962C8B-B14F-4D97-AF65-F5344CB8AC3E}">
        <p14:creationId xmlns:p14="http://schemas.microsoft.com/office/powerpoint/2010/main" val="235071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6290799"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3000" b="1" dirty="0">
                <a:solidFill>
                  <a:schemeClr val="tx2"/>
                </a:solidFill>
                <a:latin typeface="Arial"/>
                <a:cs typeface="Arial"/>
              </a:rPr>
              <a:t>سنتعلم من خلال...</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012862"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607566"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964289"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1632921"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ar-001" sz="3600">
                <a:latin typeface="Arial"/>
                <a:cs typeface="Arial"/>
              </a:rPr>
              <a:t>هذه ورشة عمل تفاعلية تشاركية.</a:t>
            </a:r>
            <a:br>
              <a:rPr lang="ar-001" sz="3600">
                <a:latin typeface="Arial"/>
                <a:cs typeface="Arial"/>
              </a:rPr>
            </a:br>
            <a:endParaRPr lang="ar-001"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8721828" y="4391491"/>
            <a:ext cx="2787943" cy="461665"/>
          </a:xfrm>
          <a:prstGeom prst="rect">
            <a:avLst/>
          </a:prstGeom>
          <a:noFill/>
        </p:spPr>
        <p:txBody>
          <a:bodyPr wrap="none" rtlCol="0">
            <a:spAutoFit/>
          </a:bodyPr>
          <a:lstStyle/>
          <a:p>
            <a:pPr algn="ctr"/>
            <a:r>
              <a:rPr lang="ar-001" sz="2400" dirty="0">
                <a:latin typeface="Arial" panose="020B0604020202020204" pitchFamily="34" charset="0"/>
                <a:cs typeface="Arial" panose="020B0604020202020204" pitchFamily="34" charset="0"/>
              </a:rPr>
              <a:t>أنشطة عملية</a:t>
            </a:r>
          </a:p>
        </p:txBody>
      </p:sp>
      <p:sp>
        <p:nvSpPr>
          <p:cNvPr id="23" name="TextBox 22">
            <a:extLst>
              <a:ext uri="{FF2B5EF4-FFF2-40B4-BE49-F238E27FC236}">
                <a16:creationId xmlns:a16="http://schemas.microsoft.com/office/drawing/2014/main" id="{9328D7B5-194F-55E3-F28F-328DC2B5E39D}"/>
              </a:ext>
            </a:extLst>
          </p:cNvPr>
          <p:cNvSpPr txBox="1"/>
          <p:nvPr/>
        </p:nvSpPr>
        <p:spPr>
          <a:xfrm>
            <a:off x="6129821" y="4447316"/>
            <a:ext cx="2855269" cy="461665"/>
          </a:xfrm>
          <a:prstGeom prst="rect">
            <a:avLst/>
          </a:prstGeom>
          <a:noFill/>
        </p:spPr>
        <p:txBody>
          <a:bodyPr wrap="none" rtlCol="0">
            <a:spAutoFit/>
          </a:bodyPr>
          <a:lstStyle/>
          <a:p>
            <a:pPr algn="ctr"/>
            <a:r>
              <a:rPr lang="ar-001" sz="2400" dirty="0">
                <a:latin typeface="Arial" panose="020B0604020202020204" pitchFamily="34" charset="0"/>
                <a:cs typeface="Arial" panose="020B0604020202020204" pitchFamily="34" charset="0"/>
              </a:rPr>
              <a:t>عروض تقديمية قصيرة</a:t>
            </a:r>
          </a:p>
        </p:txBody>
      </p:sp>
      <p:sp>
        <p:nvSpPr>
          <p:cNvPr id="24" name="TextBox 23">
            <a:extLst>
              <a:ext uri="{FF2B5EF4-FFF2-40B4-BE49-F238E27FC236}">
                <a16:creationId xmlns:a16="http://schemas.microsoft.com/office/drawing/2014/main" id="{867E2B5C-74C1-50BD-533E-9B65CB05A8ED}"/>
              </a:ext>
            </a:extLst>
          </p:cNvPr>
          <p:cNvSpPr txBox="1"/>
          <p:nvPr/>
        </p:nvSpPr>
        <p:spPr>
          <a:xfrm>
            <a:off x="3571785" y="4386587"/>
            <a:ext cx="2719014" cy="461665"/>
          </a:xfrm>
          <a:prstGeom prst="rect">
            <a:avLst/>
          </a:prstGeom>
          <a:noFill/>
        </p:spPr>
        <p:txBody>
          <a:bodyPr wrap="none" rtlCol="0">
            <a:spAutoFit/>
          </a:bodyPr>
          <a:lstStyle/>
          <a:p>
            <a:pPr algn="ctr"/>
            <a:r>
              <a:rPr lang="ar-001" sz="2400" dirty="0">
                <a:latin typeface="Arial" panose="020B0604020202020204" pitchFamily="34" charset="0"/>
                <a:cs typeface="Arial" panose="020B0604020202020204" pitchFamily="34" charset="0"/>
              </a:rPr>
              <a:t>مناقشات جماعية</a:t>
            </a:r>
          </a:p>
        </p:txBody>
      </p:sp>
      <p:sp>
        <p:nvSpPr>
          <p:cNvPr id="25" name="TextBox 24">
            <a:extLst>
              <a:ext uri="{FF2B5EF4-FFF2-40B4-BE49-F238E27FC236}">
                <a16:creationId xmlns:a16="http://schemas.microsoft.com/office/drawing/2014/main" id="{EF26C9C1-2005-2664-7DFF-8127C71952AF}"/>
              </a:ext>
            </a:extLst>
          </p:cNvPr>
          <p:cNvSpPr txBox="1"/>
          <p:nvPr/>
        </p:nvSpPr>
        <p:spPr>
          <a:xfrm>
            <a:off x="1496873" y="4385178"/>
            <a:ext cx="2100896" cy="461665"/>
          </a:xfrm>
          <a:prstGeom prst="rect">
            <a:avLst/>
          </a:prstGeom>
          <a:noFill/>
        </p:spPr>
        <p:txBody>
          <a:bodyPr wrap="none" rtlCol="0">
            <a:spAutoFit/>
          </a:bodyPr>
          <a:lstStyle/>
          <a:p>
            <a:pPr algn="ctr"/>
            <a:r>
              <a:rPr lang="ar-001" sz="2400" dirty="0">
                <a:latin typeface="Arial" panose="020B0604020202020204" pitchFamily="34" charset="0"/>
                <a:cs typeface="Arial" panose="020B0604020202020204" pitchFamily="34" charset="0"/>
              </a:rPr>
              <a:t>جلسات أسئلة وأجوبة</a:t>
            </a:r>
          </a:p>
        </p:txBody>
      </p:sp>
    </p:spTree>
    <p:extLst>
      <p:ext uri="{BB962C8B-B14F-4D97-AF65-F5344CB8AC3E}">
        <p14:creationId xmlns:p14="http://schemas.microsoft.com/office/powerpoint/2010/main" val="1124383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6257290" y="341066"/>
            <a:ext cx="5326117" cy="5993524"/>
          </a:xfrm>
        </p:spPr>
      </p:pic>
      <p:sp>
        <p:nvSpPr>
          <p:cNvPr id="5" name="TextBox 4">
            <a:extLst>
              <a:ext uri="{FF2B5EF4-FFF2-40B4-BE49-F238E27FC236}">
                <a16:creationId xmlns:a16="http://schemas.microsoft.com/office/drawing/2014/main" id="{328A298E-33E8-79D5-FBDC-CB2F22D3FAD9}"/>
              </a:ext>
            </a:extLst>
          </p:cNvPr>
          <p:cNvSpPr txBox="1"/>
          <p:nvPr/>
        </p:nvSpPr>
        <p:spPr>
          <a:xfrm>
            <a:off x="379379" y="1012496"/>
            <a:ext cx="5124238" cy="61957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30000"/>
              </a:lnSpc>
            </a:pPr>
            <a:r>
              <a:rPr lang="ar-001" sz="2800" dirty="0">
                <a:latin typeface="Arial"/>
                <a:ea typeface="Calibri"/>
                <a:cs typeface="Arial"/>
              </a:rPr>
              <a:t>انشروا أسئلتكم وأفكاركم على</a:t>
            </a:r>
            <a:br>
              <a:rPr lang="en-US" sz="2800" dirty="0">
                <a:latin typeface="Arial"/>
                <a:ea typeface="Calibri"/>
                <a:cs typeface="Arial"/>
              </a:rPr>
            </a:br>
            <a:r>
              <a:rPr lang="ar-001" sz="2800" dirty="0">
                <a:latin typeface="Arial"/>
                <a:ea typeface="Calibri"/>
                <a:cs typeface="Arial"/>
              </a:rPr>
              <a:t> </a:t>
            </a:r>
            <a:r>
              <a:rPr lang="ar-001" sz="2800" b="1" dirty="0">
                <a:solidFill>
                  <a:schemeClr val="accent1"/>
                </a:solidFill>
                <a:latin typeface="Arial"/>
                <a:ea typeface="Calibri"/>
                <a:cs typeface="Arial"/>
              </a:rPr>
              <a:t>لوحة طرح الأفكار والأسئلة</a:t>
            </a:r>
            <a:r>
              <a:rPr lang="ar-001" sz="2800" dirty="0">
                <a:latin typeface="Arial"/>
                <a:ea typeface="Calibri"/>
                <a:cs typeface="Arial"/>
              </a:rPr>
              <a:t>.</a:t>
            </a:r>
          </a:p>
          <a:p>
            <a:pPr>
              <a:lnSpc>
                <a:spcPct val="130000"/>
              </a:lnSpc>
            </a:pPr>
            <a:endParaRPr lang="en-US" sz="2800" dirty="0">
              <a:latin typeface="Arial"/>
              <a:ea typeface="Calibri"/>
              <a:cs typeface="Arial"/>
            </a:endParaRPr>
          </a:p>
          <a:p>
            <a:pPr>
              <a:lnSpc>
                <a:spcPct val="130000"/>
              </a:lnSpc>
            </a:pPr>
            <a:r>
              <a:rPr lang="ar-001" sz="2800" dirty="0">
                <a:latin typeface="Arial"/>
                <a:ea typeface="Calibri"/>
                <a:cs typeface="Arial"/>
              </a:rPr>
              <a:t>سيتم الإجابة عنها:</a:t>
            </a:r>
          </a:p>
          <a:p>
            <a:pPr marL="285750" indent="-285750">
              <a:lnSpc>
                <a:spcPct val="130000"/>
              </a:lnSpc>
              <a:buFont typeface="Arial"/>
              <a:buChar char="•"/>
            </a:pPr>
            <a:r>
              <a:rPr lang="ar-001" sz="2800" dirty="0">
                <a:latin typeface="Arial"/>
                <a:ea typeface="Calibri"/>
                <a:cs typeface="Arial"/>
              </a:rPr>
              <a:t>في أوقات محددة خلال التدريب</a:t>
            </a:r>
          </a:p>
          <a:p>
            <a:pPr marL="285750" indent="-285750">
              <a:lnSpc>
                <a:spcPct val="130000"/>
              </a:lnSpc>
              <a:buFont typeface="Arial"/>
              <a:buChar char="•"/>
            </a:pPr>
            <a:r>
              <a:rPr lang="ar-001" sz="2800" dirty="0">
                <a:latin typeface="Arial"/>
                <a:ea typeface="Calibri"/>
                <a:cs typeface="Arial"/>
              </a:rPr>
              <a:t>من قِبل الخبراء خلال عروضهم التقديمية</a:t>
            </a:r>
          </a:p>
          <a:p>
            <a:pPr marL="285750" indent="-285750">
              <a:lnSpc>
                <a:spcPct val="130000"/>
              </a:lnSpc>
              <a:buFont typeface="Arial"/>
              <a:buChar char="•"/>
            </a:pPr>
            <a:r>
              <a:rPr lang="ar-SA" sz="2800" dirty="0"/>
              <a:t>بعد التدريب (على سبيل المثال: عبر البريد الإلكتروني) حسب الحاجة</a:t>
            </a:r>
            <a:endParaRPr lang="en-IN" sz="2800" dirty="0"/>
          </a:p>
          <a:p>
            <a:pPr marL="285750" indent="-285750">
              <a:lnSpc>
                <a:spcPct val="130000"/>
              </a:lnSpc>
              <a:buFont typeface="Arial"/>
              <a:buChar char="•"/>
            </a:pPr>
            <a:endParaRPr lang="ar-001" sz="2800" dirty="0">
              <a:latin typeface="Arial"/>
              <a:ea typeface="Calibri"/>
              <a:cs typeface="Arial"/>
            </a:endParaRPr>
          </a:p>
          <a:p>
            <a:pPr>
              <a:lnSpc>
                <a:spcPct val="130000"/>
              </a:lnSpc>
            </a:pPr>
            <a:endParaRPr lang="en-US" sz="2800" dirty="0">
              <a:latin typeface="Arial"/>
              <a:ea typeface="Calibri"/>
              <a:cs typeface="Arial"/>
            </a:endParaRPr>
          </a:p>
          <a:p>
            <a:pPr>
              <a:lnSpc>
                <a:spcPct val="130000"/>
              </a:lnSpc>
            </a:pPr>
            <a:endParaRPr lang="en-US" sz="2800" dirty="0">
              <a:latin typeface="Arial"/>
              <a:ea typeface="Calibri"/>
              <a:cs typeface="Arial"/>
            </a:endParaRPr>
          </a:p>
        </p:txBody>
      </p:sp>
    </p:spTree>
    <p:extLst>
      <p:ext uri="{BB962C8B-B14F-4D97-AF65-F5344CB8AC3E}">
        <p14:creationId xmlns:p14="http://schemas.microsoft.com/office/powerpoint/2010/main" val="1720213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1759897" y="3257829"/>
            <a:ext cx="9166225" cy="1149334"/>
          </a:xfrm>
        </p:spPr>
        <p:txBody>
          <a:bodyPr>
            <a:normAutofit/>
          </a:bodyPr>
          <a:lstStyle/>
          <a:p>
            <a:pPr>
              <a:lnSpc>
                <a:spcPct val="110000"/>
              </a:lnSpc>
            </a:pPr>
            <a:r>
              <a:rPr lang="ar-001" sz="5400" dirty="0">
                <a:cs typeface="Arial" panose="020B0604020202020204" pitchFamily="34" charset="0"/>
              </a:rPr>
              <a:t>مقدمة عن غاية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5136206" y="4086815"/>
            <a:ext cx="5687012" cy="966803"/>
          </a:xfrm>
        </p:spPr>
        <p:txBody>
          <a:bodyPr>
            <a:normAutofit/>
          </a:bodyPr>
          <a:lstStyle/>
          <a:p>
            <a:pPr>
              <a:lnSpc>
                <a:spcPct val="100000"/>
              </a:lnSpc>
            </a:pPr>
            <a:r>
              <a:rPr lang="ar-001" dirty="0">
                <a:latin typeface="Arial"/>
                <a:cs typeface="Arial"/>
              </a:rPr>
              <a:t>تعزيز الإجراءات المبكرة والفعالة لاحتواء حالات تفشي المرض من خلال غاية 7-1-7</a:t>
            </a:r>
          </a:p>
        </p:txBody>
      </p:sp>
    </p:spTree>
    <p:extLst>
      <p:ext uri="{BB962C8B-B14F-4D97-AF65-F5344CB8AC3E}">
        <p14:creationId xmlns:p14="http://schemas.microsoft.com/office/powerpoint/2010/main" val="3828014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1522513" y="2419713"/>
            <a:ext cx="9703980" cy="2018574"/>
          </a:xfrm>
        </p:spPr>
        <p:txBody>
          <a:bodyPr/>
          <a:lstStyle/>
          <a:p>
            <a:r>
              <a:rPr lang="ar-001" sz="5000" dirty="0"/>
              <a:t>كيف يمكننا اكتشاف حالات تفشي الأمراض وإيقافها بسرعة وبشكل متسق؟  </a:t>
            </a:r>
          </a:p>
        </p:txBody>
      </p:sp>
    </p:spTree>
    <p:extLst>
      <p:ext uri="{BB962C8B-B14F-4D97-AF65-F5344CB8AC3E}">
        <p14:creationId xmlns:p14="http://schemas.microsoft.com/office/powerpoint/2010/main" val="1967748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ar-001" sz="3600">
                <a:latin typeface="Arial"/>
                <a:cs typeface="Arial"/>
              </a:rPr>
              <a:t>تتمثل غاية 7-1-7 فيما يلي:</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ar-001" sz="3400" b="1">
                <a:solidFill>
                  <a:srgbClr val="4C4C4F"/>
                </a:solidFill>
                <a:ea typeface="Calibri" panose="020F0502020204030204" pitchFamily="34" charset="0"/>
              </a:rPr>
              <a:t> السرعة</a:t>
            </a:r>
            <a:r>
              <a:rPr lang="ar-001" sz="3400">
                <a:solidFill>
                  <a:srgbClr val="4C4C4F"/>
                </a:solidFill>
                <a:ea typeface="Calibri" panose="020F0502020204030204" pitchFamily="34" charset="0"/>
              </a:rPr>
              <a:t> خلال </a:t>
            </a:r>
            <a:r>
              <a:rPr lang="ar-001" sz="3400" b="1">
                <a:solidFill>
                  <a:srgbClr val="4C4C4F"/>
                </a:solidFill>
                <a:ea typeface="Calibri" panose="020F0502020204030204" pitchFamily="34" charset="0"/>
              </a:rPr>
              <a:t>الأيام الأولى </a:t>
            </a:r>
            <a:r>
              <a:rPr lang="ar-001" sz="3400">
                <a:solidFill>
                  <a:srgbClr val="4C4C4F"/>
                </a:solidFill>
                <a:ea typeface="Calibri" panose="020F0502020204030204" pitchFamily="34" charset="0"/>
              </a:rPr>
              <a:t>لتفشي المرض</a:t>
            </a:r>
          </a:p>
          <a:p>
            <a:pPr marL="0" indent="0">
              <a:lnSpc>
                <a:spcPct val="100000"/>
              </a:lnSpc>
              <a:buNone/>
            </a:pPr>
            <a:r>
              <a:rPr lang="ar-001" sz="3000">
                <a:solidFill>
                  <a:srgbClr val="4C4C4F"/>
                </a:solidFill>
                <a:latin typeface="Arial"/>
                <a:ea typeface="Calibri"/>
                <a:cs typeface="Arial"/>
              </a:rPr>
              <a:t>	...لأن الأمراض المعدية تنمو بشكل متسارع</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ar-001" sz="3400" b="1">
                <a:solidFill>
                  <a:srgbClr val="4C4C4F"/>
                </a:solidFill>
                <a:ea typeface="Calibri" panose="020F0502020204030204" pitchFamily="34" charset="0"/>
              </a:rPr>
              <a:t> التحسين المستمر للأداء</a:t>
            </a:r>
          </a:p>
          <a:p>
            <a:pPr marL="0" indent="0">
              <a:lnSpc>
                <a:spcPct val="100000"/>
              </a:lnSpc>
              <a:buNone/>
            </a:pPr>
            <a:r>
              <a:rPr lang="ar-001" sz="3000">
                <a:solidFill>
                  <a:srgbClr val="4C4C4F"/>
                </a:solidFill>
                <a:latin typeface="Arial"/>
                <a:ea typeface="Calibri"/>
                <a:cs typeface="Arial"/>
              </a:rPr>
              <a:t>	…لأن كل حالة تفشٍ يمكن أن تشكل فرصة للتعلم والتحسين</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dirty="0">
              <a:solidFill>
                <a:srgbClr val="4C4C4F"/>
              </a:solidFill>
            </a:endParaRPr>
          </a:p>
          <a:p>
            <a:pPr marL="0" indent="0" algn="l">
              <a:lnSpc>
                <a:spcPct val="100000"/>
              </a:lnSpc>
              <a:buNone/>
            </a:pPr>
            <a:endParaRPr lang="en-US" sz="2800" dirty="0"/>
          </a:p>
          <a:p>
            <a:pPr marL="514350" indent="-514350" algn="l">
              <a:lnSpc>
                <a:spcPct val="100000"/>
              </a:lnSpc>
            </a:pPr>
            <a:endParaRPr lang="en-US" sz="2800" dirty="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8303034"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تقييم التوقيت</a:t>
            </a:r>
          </a:p>
        </p:txBody>
      </p:sp>
      <p:sp>
        <p:nvSpPr>
          <p:cNvPr id="26" name="Rectangle 25">
            <a:extLst>
              <a:ext uri="{FF2B5EF4-FFF2-40B4-BE49-F238E27FC236}">
                <a16:creationId xmlns:a16="http://schemas.microsoft.com/office/drawing/2014/main" id="{DD45D316-5580-FB4F-DCE6-520EEBE2B03A}"/>
              </a:ext>
            </a:extLst>
          </p:cNvPr>
          <p:cNvSpPr/>
          <p:nvPr/>
        </p:nvSpPr>
        <p:spPr>
          <a:xfrm>
            <a:off x="1390374"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اتخاذ التدابير</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تحديد العوائق</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1390374" y="365126"/>
            <a:ext cx="10289007" cy="1087808"/>
          </a:xfrm>
        </p:spPr>
        <p:txBody>
          <a:bodyPr>
            <a:normAutofit/>
          </a:bodyPr>
          <a:lstStyle/>
          <a:p>
            <a:r>
              <a:rPr lang="ar-001" dirty="0">
                <a:latin typeface="Arial"/>
                <a:cs typeface="Arial"/>
              </a:rPr>
              <a:t> 7-1-7 هو نهج قائم على النظم لتحسين سرعة رصد حالات التفشي والإبلاغ عنها والاستجابة لها.</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61953"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951364" y="2510341"/>
            <a:ext cx="1362581" cy="1348684"/>
          </a:xfrm>
          <a:prstGeom prst="rect">
            <a:avLst/>
          </a:prstGeom>
        </p:spPr>
      </p:pic>
    </p:spTree>
    <p:extLst>
      <p:ext uri="{BB962C8B-B14F-4D97-AF65-F5344CB8AC3E}">
        <p14:creationId xmlns:p14="http://schemas.microsoft.com/office/powerpoint/2010/main" val="1598004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ar-001">
                <a:latin typeface="Arial"/>
                <a:cs typeface="Arial"/>
              </a:rPr>
              <a:t> مقاييس التوقيت والمحطات الرئيسية بحسب الغاية 7-1-7</a:t>
            </a: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31581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B2082-8599-A5C2-79E7-1A190C4AE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BA182-E2FE-DD7D-2C56-7A236BE9A154}"/>
              </a:ext>
            </a:extLst>
          </p:cNvPr>
          <p:cNvSpPr>
            <a:spLocks noGrp="1"/>
          </p:cNvSpPr>
          <p:nvPr>
            <p:ph type="title"/>
          </p:nvPr>
        </p:nvSpPr>
        <p:spPr>
          <a:xfrm>
            <a:off x="1551696" y="1936709"/>
            <a:ext cx="9703980" cy="2148666"/>
          </a:xfrm>
        </p:spPr>
        <p:txBody>
          <a:bodyPr/>
          <a:lstStyle/>
          <a:p>
            <a:r>
              <a:rPr lang="ar-001" dirty="0"/>
              <a:t>الملاحظات الافتتاحية</a:t>
            </a:r>
          </a:p>
        </p:txBody>
      </p:sp>
      <p:sp>
        <p:nvSpPr>
          <p:cNvPr id="3" name="Text Placeholder 2">
            <a:extLst>
              <a:ext uri="{FF2B5EF4-FFF2-40B4-BE49-F238E27FC236}">
                <a16:creationId xmlns:a16="http://schemas.microsoft.com/office/drawing/2014/main" id="{E0D945E1-3F34-7607-D501-60E02A1DC16D}"/>
              </a:ext>
            </a:extLst>
          </p:cNvPr>
          <p:cNvSpPr>
            <a:spLocks noGrp="1"/>
          </p:cNvSpPr>
          <p:nvPr>
            <p:ph type="body" idx="1"/>
          </p:nvPr>
        </p:nvSpPr>
        <p:spPr>
          <a:xfrm>
            <a:off x="1425237" y="4085375"/>
            <a:ext cx="9703980" cy="931688"/>
          </a:xfrm>
        </p:spPr>
        <p:txBody>
          <a:bodyPr/>
          <a:lstStyle/>
          <a:p>
            <a:endParaRPr lang="en-US" dirty="0"/>
          </a:p>
        </p:txBody>
      </p:sp>
    </p:spTree>
    <p:extLst>
      <p:ext uri="{BB962C8B-B14F-4D97-AF65-F5344CB8AC3E}">
        <p14:creationId xmlns:p14="http://schemas.microsoft.com/office/powerpoint/2010/main" val="1205807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ar-001">
                <a:latin typeface="Arial"/>
                <a:cs typeface="Arial"/>
              </a:rPr>
              <a:t> إجراءات الاستجابة المبكرة لغاية 7-1-7</a:t>
            </a:r>
          </a:p>
          <a:p>
            <a:endParaRPr lang="en-US">
              <a:cs typeface="Arial"/>
            </a:endParaRP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493410" y="1346322"/>
            <a:ext cx="10947661" cy="4941277"/>
          </a:xfrm>
        </p:spPr>
        <p:txBody>
          <a:bodyPr vert="horz" lIns="91440" tIns="45720" rIns="91440" bIns="45720" rtlCol="0" anchor="t">
            <a:noAutofit/>
          </a:bodyPr>
          <a:lstStyle/>
          <a:p>
            <a:pPr marL="514350" indent="-514350" algn="r">
              <a:lnSpc>
                <a:spcPct val="100000"/>
              </a:lnSpc>
              <a:buAutoNum type="arabicPeriod"/>
            </a:pPr>
            <a:r>
              <a:rPr lang="ar-001" sz="2400" dirty="0">
                <a:solidFill>
                  <a:srgbClr val="4C4C4F"/>
                </a:solidFill>
                <a:ea typeface="Calibri" panose="020F0502020204030204" pitchFamily="34" charset="0"/>
              </a:rPr>
              <a:t>بدء </a:t>
            </a:r>
            <a:r>
              <a:rPr lang="ar-001" sz="2400" b="1" dirty="0">
                <a:solidFill>
                  <a:srgbClr val="4C4C4F"/>
                </a:solidFill>
                <a:ea typeface="Calibri" panose="020F0502020204030204" pitchFamily="34" charset="0"/>
              </a:rPr>
              <a:t>التحقيق</a:t>
            </a:r>
            <a:r>
              <a:rPr lang="ar-001" sz="2400" dirty="0">
                <a:solidFill>
                  <a:srgbClr val="4C4C4F"/>
                </a:solidFill>
                <a:ea typeface="Calibri" panose="020F0502020204030204" pitchFamily="34" charset="0"/>
              </a:rPr>
              <a:t> أو </a:t>
            </a:r>
            <a:r>
              <a:rPr lang="ar-001" sz="2400" b="1" dirty="0">
                <a:solidFill>
                  <a:srgbClr val="4C4C4F"/>
                </a:solidFill>
                <a:ea typeface="Calibri" panose="020F0502020204030204" pitchFamily="34" charset="0"/>
              </a:rPr>
              <a:t>نشر فريق التحقيق/الاستجابة</a:t>
            </a:r>
          </a:p>
          <a:p>
            <a:pPr marL="514350" indent="-514350" algn="r">
              <a:lnSpc>
                <a:spcPct val="100000"/>
              </a:lnSpc>
              <a:buAutoNum type="arabicPeriod"/>
            </a:pPr>
            <a:r>
              <a:rPr lang="ar-001" sz="2400" dirty="0">
                <a:solidFill>
                  <a:srgbClr val="4C4C4F"/>
                </a:solidFill>
                <a:effectLst/>
                <a:latin typeface="Arial" panose="020B0604020202020204" pitchFamily="34" charset="0"/>
                <a:ea typeface="Calibri" panose="020F0502020204030204" pitchFamily="34" charset="0"/>
              </a:rPr>
              <a:t>إجراء </a:t>
            </a:r>
            <a:r>
              <a:rPr lang="ar-001" sz="2400" b="1" dirty="0">
                <a:solidFill>
                  <a:srgbClr val="4C4C4F"/>
                </a:solidFill>
                <a:effectLst/>
                <a:latin typeface="Arial" panose="020B0604020202020204" pitchFamily="34" charset="0"/>
                <a:ea typeface="Calibri" panose="020F0502020204030204" pitchFamily="34" charset="0"/>
              </a:rPr>
              <a:t>تحليل</a:t>
            </a:r>
            <a:r>
              <a:rPr lang="ar-001" sz="2400" dirty="0">
                <a:solidFill>
                  <a:srgbClr val="4C4C4F"/>
                </a:solidFill>
                <a:effectLst/>
                <a:latin typeface="Arial" panose="020B0604020202020204" pitchFamily="34" charset="0"/>
                <a:ea typeface="Calibri" panose="020F0502020204030204" pitchFamily="34" charset="0"/>
              </a:rPr>
              <a:t> وبائي و</a:t>
            </a:r>
            <a:r>
              <a:rPr lang="ar-001" sz="2400" b="1" dirty="0">
                <a:solidFill>
                  <a:srgbClr val="4C4C4F"/>
                </a:solidFill>
                <a:effectLst/>
                <a:latin typeface="Arial" panose="020B0604020202020204" pitchFamily="34" charset="0"/>
                <a:ea typeface="Calibri" panose="020F0502020204030204" pitchFamily="34" charset="0"/>
              </a:rPr>
              <a:t>تقييم أولي للمخاطر</a:t>
            </a:r>
          </a:p>
          <a:p>
            <a:pPr marL="514350" indent="-514350" algn="r">
              <a:lnSpc>
                <a:spcPct val="100000"/>
              </a:lnSpc>
              <a:buAutoNum type="arabicPeriod"/>
            </a:pPr>
            <a:r>
              <a:rPr lang="ar-001" sz="2400" dirty="0">
                <a:solidFill>
                  <a:srgbClr val="4C4C4F"/>
                </a:solidFill>
                <a:ea typeface="Calibri" panose="020F0502020204030204" pitchFamily="34" charset="0"/>
              </a:rPr>
              <a:t>الحصول على </a:t>
            </a:r>
            <a:r>
              <a:rPr lang="ar-001" sz="2400" b="1" dirty="0">
                <a:solidFill>
                  <a:srgbClr val="4C4C4F"/>
                </a:solidFill>
                <a:ea typeface="Calibri" panose="020F0502020204030204" pitchFamily="34" charset="0"/>
              </a:rPr>
              <a:t>تأكيد مخبري </a:t>
            </a:r>
            <a:r>
              <a:rPr lang="ar-001" sz="2400" dirty="0">
                <a:solidFill>
                  <a:srgbClr val="4C4C4F"/>
                </a:solidFill>
                <a:ea typeface="Calibri" panose="020F0502020204030204" pitchFamily="34" charset="0"/>
              </a:rPr>
              <a:t>لسبب التفشي</a:t>
            </a:r>
          </a:p>
          <a:p>
            <a:pPr marL="457200" lvl="0" indent="-457200">
              <a:buFont typeface="+mj-lt"/>
              <a:buAutoNum type="arabicPeriod"/>
            </a:pPr>
            <a:r>
              <a:rPr lang="ar-SA" sz="2400" dirty="0">
                <a:solidFill>
                  <a:srgbClr val="4C4C4F"/>
                </a:solidFill>
              </a:rPr>
              <a:t>تفعيل آلية </a:t>
            </a:r>
            <a:r>
              <a:rPr lang="ar-SA" sz="2400" b="1" dirty="0">
                <a:solidFill>
                  <a:srgbClr val="4C4C4F"/>
                </a:solidFill>
              </a:rPr>
              <a:t>إدارة الحالات المناسبة </a:t>
            </a:r>
            <a:r>
              <a:rPr lang="ar-SA" sz="2400" dirty="0">
                <a:solidFill>
                  <a:srgbClr val="4C4C4F"/>
                </a:solidFill>
              </a:rPr>
              <a:t>و</a:t>
            </a:r>
            <a:r>
              <a:rPr lang="ar-SA" sz="2400" b="1" dirty="0">
                <a:solidFill>
                  <a:srgbClr val="4C4C4F"/>
                </a:solidFill>
              </a:rPr>
              <a:t>تدابير الوقاية من العدوى ومكافحتها</a:t>
            </a:r>
            <a:r>
              <a:rPr lang="en-IN" sz="2400" b="1" dirty="0">
                <a:solidFill>
                  <a:srgbClr val="4C4C4F"/>
                </a:solidFill>
              </a:rPr>
              <a:t> (</a:t>
            </a:r>
            <a:r>
              <a:rPr lang="en-US" sz="2400" b="1" dirty="0">
                <a:solidFill>
                  <a:srgbClr val="4C4C4F"/>
                </a:solidFill>
              </a:rPr>
              <a:t>IPC)</a:t>
            </a:r>
            <a:r>
              <a:rPr lang="en-US" sz="2400" dirty="0">
                <a:solidFill>
                  <a:srgbClr val="4C4C4F"/>
                </a:solidFill>
              </a:rPr>
              <a:t> </a:t>
            </a:r>
            <a:r>
              <a:rPr lang="ar-SA" sz="2400" dirty="0">
                <a:solidFill>
                  <a:srgbClr val="4C4C4F"/>
                </a:solidFill>
              </a:rPr>
              <a:t>في المرافق الصحية</a:t>
            </a:r>
            <a:endParaRPr lang="en-IN" sz="2400" dirty="0">
              <a:solidFill>
                <a:srgbClr val="4C4C4F"/>
              </a:solidFill>
            </a:endParaRPr>
          </a:p>
          <a:p>
            <a:pPr marL="514350" indent="-514350">
              <a:lnSpc>
                <a:spcPct val="100000"/>
              </a:lnSpc>
              <a:buAutoNum type="arabicPeriod"/>
            </a:pPr>
            <a:r>
              <a:rPr lang="ar-001" sz="2400" dirty="0">
                <a:solidFill>
                  <a:srgbClr val="4C4C4F"/>
                </a:solidFill>
                <a:ea typeface="Calibri" panose="020F0502020204030204" pitchFamily="34" charset="0"/>
              </a:rPr>
              <a:t>تفعيل </a:t>
            </a:r>
            <a:r>
              <a:rPr lang="ar-001" sz="2400" b="1" dirty="0">
                <a:solidFill>
                  <a:srgbClr val="4C4C4F"/>
                </a:solidFill>
                <a:ea typeface="Calibri" panose="020F0502020204030204" pitchFamily="34" charset="0"/>
              </a:rPr>
              <a:t>تدابير الصحة العامة المضادة </a:t>
            </a:r>
            <a:r>
              <a:rPr lang="ar-001" sz="2400" dirty="0">
                <a:solidFill>
                  <a:srgbClr val="4C4C4F"/>
                </a:solidFill>
                <a:ea typeface="Calibri" panose="020F0502020204030204" pitchFamily="34" charset="0"/>
              </a:rPr>
              <a:t>المناسبة في المجتمعات المتضررة</a:t>
            </a:r>
          </a:p>
          <a:p>
            <a:pPr marL="514350" indent="-514350">
              <a:lnSpc>
                <a:spcPct val="100000"/>
              </a:lnSpc>
              <a:buAutoNum type="arabicPeriod"/>
            </a:pPr>
            <a:r>
              <a:rPr lang="ar-001" sz="2400" dirty="0">
                <a:solidFill>
                  <a:srgbClr val="4C4C4F"/>
                </a:solidFill>
                <a:ea typeface="Calibri" panose="020F0502020204030204" pitchFamily="34" charset="0"/>
              </a:rPr>
              <a:t>تنفيذ الأنشطة المناسبة </a:t>
            </a:r>
            <a:r>
              <a:rPr lang="ar-001" sz="2400" b="1" dirty="0">
                <a:solidFill>
                  <a:srgbClr val="4C4C4F"/>
                </a:solidFill>
                <a:ea typeface="Calibri" panose="020F0502020204030204" pitchFamily="34" charset="0"/>
              </a:rPr>
              <a:t>للتواصل بشأن المخاطر والمشاركة المجتمعية</a:t>
            </a:r>
          </a:p>
          <a:p>
            <a:pPr marL="514350" indent="-514350">
              <a:lnSpc>
                <a:spcPct val="100000"/>
              </a:lnSpc>
              <a:buAutoNum type="arabicPeriod"/>
            </a:pPr>
            <a:r>
              <a:rPr lang="ar-001" sz="2400" dirty="0">
                <a:solidFill>
                  <a:srgbClr val="4C4C4F"/>
                </a:solidFill>
                <a:ea typeface="Calibri" panose="020F0502020204030204" pitchFamily="34" charset="0"/>
              </a:rPr>
              <a:t>إنشاء </a:t>
            </a:r>
            <a:r>
              <a:rPr lang="ar-001" sz="2400" b="1" dirty="0">
                <a:solidFill>
                  <a:srgbClr val="4C4C4F"/>
                </a:solidFill>
                <a:ea typeface="Calibri" panose="020F0502020204030204" pitchFamily="34" charset="0"/>
              </a:rPr>
              <a:t>آلية تنسيق</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Tree>
    <p:extLst>
      <p:ext uri="{BB962C8B-B14F-4D97-AF65-F5344CB8AC3E}">
        <p14:creationId xmlns:p14="http://schemas.microsoft.com/office/powerpoint/2010/main" val="2064225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6480116"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rPr>
              <a:t>عوائق غاية 7-1-7</a:t>
            </a:r>
            <a:r>
              <a:rPr lang="ar-SA" sz="2000" dirty="0">
                <a:solidFill>
                  <a:srgbClr val="384D56"/>
                </a:solidFill>
              </a:rPr>
              <a:t> هي العقبات والتحديات الأخرى التي تؤخر أنشطة الرصد أو الإبلاغ أو الاستجابة المبكرة</a:t>
            </a:r>
            <a:r>
              <a:rPr lang="en-IN" sz="2000" dirty="0">
                <a:solidFill>
                  <a:srgbClr val="384D56"/>
                </a:solidFill>
              </a:rPr>
              <a:t>.</a:t>
            </a:r>
          </a:p>
          <a:p>
            <a:r>
              <a:rPr lang="en-IN" sz="2000" dirty="0">
                <a:solidFill>
                  <a:srgbClr val="384D56"/>
                </a:solidFill>
              </a:rPr>
              <a:t> </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900581"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latin typeface="Arial" panose="020B0604020202020204" pitchFamily="34" charset="0"/>
              </a:rPr>
              <a:t>عوامل غاية</a:t>
            </a:r>
            <a:r>
              <a:rPr lang="en-IN" sz="2000" b="1" dirty="0">
                <a:solidFill>
                  <a:srgbClr val="384D56"/>
                </a:solidFill>
                <a:latin typeface="Arial" panose="020B0604020202020204" pitchFamily="34" charset="0"/>
              </a:rPr>
              <a:t> 7-1-7 </a:t>
            </a:r>
            <a:r>
              <a:rPr lang="ar-SA" sz="2000" b="1" dirty="0">
                <a:solidFill>
                  <a:srgbClr val="384D56"/>
                </a:solidFill>
                <a:latin typeface="Arial" panose="020B0604020202020204" pitchFamily="34" charset="0"/>
              </a:rPr>
              <a:t>الممكنة</a:t>
            </a:r>
            <a:r>
              <a:rPr lang="ar-SA" sz="2000" dirty="0">
                <a:solidFill>
                  <a:srgbClr val="384D56"/>
                </a:solidFill>
                <a:latin typeface="Arial" panose="020B0604020202020204" pitchFamily="34" charset="0"/>
              </a:rPr>
              <a:t> هي العمليات أو الأنظمة أو العلاقات أو العوامل الأخرى التي تسهل الأنشطة الفورية المتعلقة بالرصد والإبلاغ والاستجابة المبكرة</a:t>
            </a:r>
            <a:r>
              <a:rPr lang="en-IN" sz="2000" dirty="0">
                <a:solidFill>
                  <a:srgbClr val="384D56"/>
                </a:solidFill>
                <a:latin typeface="Arial" panose="020B0604020202020204" pitchFamily="34" charset="0"/>
              </a:rPr>
              <a:t>.</a:t>
            </a:r>
          </a:p>
          <a:p>
            <a:r>
              <a:rPr lang="en-IN" sz="2000" dirty="0">
                <a:solidFill>
                  <a:srgbClr val="384D56"/>
                </a:solidFill>
                <a:latin typeface="Arial" panose="020B0604020202020204" pitchFamily="34" charset="0"/>
              </a:rPr>
              <a:t> </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207781"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843191" y="4769689"/>
            <a:ext cx="10248099" cy="461665"/>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400" b="1" i="0" u="none" strike="noStrike" cap="none" normalizeH="0" baseline="0" noProof="0" dirty="0">
                <a:ln>
                  <a:noFill/>
                </a:ln>
                <a:solidFill>
                  <a:schemeClr val="tx2"/>
                </a:solidFill>
                <a:effectLst/>
                <a:uLnTx/>
                <a:uFillTx/>
                <a:latin typeface="Arial"/>
                <a:cs typeface="Arial"/>
              </a:rPr>
              <a:t>قد تكون العوائق والعوامل الممكّنة فنية أو تشغيلية أو سياسية</a:t>
            </a:r>
            <a:r>
              <a:rPr lang="ar-001" sz="2400" b="1" dirty="0">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ar-001">
                <a:latin typeface="Arial"/>
                <a:cs typeface="Arial"/>
              </a:rPr>
              <a:t>العوائق والعوامل الممكّنة</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6428593"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latin typeface="Arial" panose="020B0604020202020204" pitchFamily="34" charset="0"/>
              </a:rPr>
              <a:t>إجراءات</a:t>
            </a:r>
            <a:r>
              <a:rPr lang="en-IN" sz="2000" b="1" dirty="0">
                <a:solidFill>
                  <a:srgbClr val="384D56"/>
                </a:solidFill>
                <a:latin typeface="Arial" panose="020B0604020202020204" pitchFamily="34" charset="0"/>
              </a:rPr>
              <a:t> 7-1-7 </a:t>
            </a:r>
            <a:r>
              <a:rPr lang="ar-SA" sz="2000" b="1" dirty="0">
                <a:solidFill>
                  <a:srgbClr val="384D56"/>
                </a:solidFill>
                <a:latin typeface="Arial" panose="020B0604020202020204" pitchFamily="34" charset="0"/>
              </a:rPr>
              <a:t>الفورية</a:t>
            </a:r>
            <a:r>
              <a:rPr lang="ar-SA" sz="2000" dirty="0">
                <a:solidFill>
                  <a:srgbClr val="384D56"/>
                </a:solidFill>
                <a:latin typeface="Arial" panose="020B0604020202020204" pitchFamily="34" charset="0"/>
              </a:rPr>
              <a:t> يمكن اتخاذها فورًا باستخدام الموارد الحالية من الأموال والموظفين والبرامج</a:t>
            </a:r>
            <a:r>
              <a:rPr lang="en-IN" sz="2000" dirty="0">
                <a:solidFill>
                  <a:srgbClr val="384D56"/>
                </a:solidFill>
                <a:latin typeface="Arial" panose="020B0604020202020204" pitchFamily="34" charset="0"/>
              </a:rPr>
              <a:t>.</a:t>
            </a:r>
          </a:p>
          <a:p>
            <a:r>
              <a:rPr lang="en-IN" sz="2000" dirty="0">
                <a:solidFill>
                  <a:srgbClr val="384D56"/>
                </a:solidFill>
                <a:latin typeface="Arial" panose="020B0604020202020204" pitchFamily="34" charset="0"/>
              </a:rPr>
              <a:t> </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703008"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latin typeface="Arial" panose="020B0604020202020204" pitchFamily="34" charset="0"/>
              </a:rPr>
              <a:t>إجراءات</a:t>
            </a:r>
            <a:r>
              <a:rPr lang="en-IN" sz="2000" b="1" dirty="0">
                <a:solidFill>
                  <a:srgbClr val="384D56"/>
                </a:solidFill>
                <a:latin typeface="Arial" panose="020B0604020202020204" pitchFamily="34" charset="0"/>
              </a:rPr>
              <a:t> 7-1-7 </a:t>
            </a:r>
            <a:r>
              <a:rPr lang="ar-SA" sz="2000" b="1" dirty="0">
                <a:solidFill>
                  <a:srgbClr val="384D56"/>
                </a:solidFill>
                <a:latin typeface="Arial" panose="020B0604020202020204" pitchFamily="34" charset="0"/>
              </a:rPr>
              <a:t>طويلة الأمد</a:t>
            </a:r>
            <a:r>
              <a:rPr lang="ar-SA" sz="2000" dirty="0">
                <a:solidFill>
                  <a:srgbClr val="384D56"/>
                </a:solidFill>
                <a:latin typeface="Arial" panose="020B0604020202020204" pitchFamily="34" charset="0"/>
              </a:rPr>
              <a:t> تتطلب موارد إضافية أو توظيفًا زائدًا وقد تحتاج إلى مشاركة مستويات حكومية مختلفة أو شركاء خارجيين</a:t>
            </a:r>
            <a:r>
              <a:rPr lang="en-IN" sz="2000" dirty="0">
                <a:solidFill>
                  <a:srgbClr val="384D56"/>
                </a:solidFill>
                <a:latin typeface="Arial" panose="020B0604020202020204" pitchFamily="34" charset="0"/>
              </a:rPr>
              <a:t>. </a:t>
            </a:r>
          </a:p>
          <a:p>
            <a:r>
              <a:rPr lang="en-IN" sz="2000" dirty="0">
                <a:solidFill>
                  <a:srgbClr val="384D56"/>
                </a:solidFill>
                <a:latin typeface="Arial" panose="020B0604020202020204" pitchFamily="34" charset="0"/>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ar-001" sz="2400" b="1" dirty="0">
                <a:solidFill>
                  <a:schemeClr val="tx2"/>
                </a:solidFill>
                <a:latin typeface="Arial"/>
                <a:cs typeface="Arial"/>
              </a:rPr>
              <a:t>ينبغي أن تعمل الإجراءات المقترحة على معالجة العوائق المحددة بشكل مباشر.</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ar-001" dirty="0">
                <a:latin typeface="Arial"/>
                <a:cs typeface="Arial"/>
              </a:rPr>
              <a:t>الإجراءات الفورية وطويلة الأمد</a:t>
            </a:r>
          </a:p>
          <a:p>
            <a:endParaRPr lang="en-US" dirty="0">
              <a:latin typeface="Arial"/>
              <a:cs typeface="Arial"/>
            </a:endParaRPr>
          </a:p>
          <a:p>
            <a:endParaRPr lang="en-US" dirty="0">
              <a:cs typeface="Arial"/>
            </a:endParaRPr>
          </a:p>
          <a:p>
            <a:endParaRPr lang="en-US" dirty="0">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BD9E-9B39-A6DB-5157-E6C78280D29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7C3D8DB-E40D-D41F-5366-A294BE3AC37D}"/>
              </a:ext>
            </a:extLst>
          </p:cNvPr>
          <p:cNvSpPr>
            <a:spLocks noGrp="1"/>
          </p:cNvSpPr>
          <p:nvPr>
            <p:ph type="title"/>
          </p:nvPr>
        </p:nvSpPr>
        <p:spPr>
          <a:xfrm>
            <a:off x="8590672" y="2515561"/>
            <a:ext cx="2903728" cy="1678959"/>
          </a:xfrm>
        </p:spPr>
        <p:txBody>
          <a:bodyPr/>
          <a:lstStyle/>
          <a:p>
            <a:pPr algn="ctr"/>
            <a:r>
              <a:rPr lang="ar-001" sz="3000">
                <a:latin typeface="Arial"/>
                <a:cs typeface="Arial"/>
              </a:rPr>
              <a:t>مناقشة</a:t>
            </a:r>
          </a:p>
        </p:txBody>
      </p:sp>
      <p:sp>
        <p:nvSpPr>
          <p:cNvPr id="5" name="Text Placeholder 4">
            <a:extLst>
              <a:ext uri="{FF2B5EF4-FFF2-40B4-BE49-F238E27FC236}">
                <a16:creationId xmlns:a16="http://schemas.microsoft.com/office/drawing/2014/main" id="{2DC9DFC0-4614-DBD0-D7BE-B1E2E3FC4468}"/>
              </a:ext>
            </a:extLst>
          </p:cNvPr>
          <p:cNvSpPr>
            <a:spLocks noGrp="1"/>
          </p:cNvSpPr>
          <p:nvPr>
            <p:ph type="body" sz="half" idx="2"/>
          </p:nvPr>
        </p:nvSpPr>
        <p:spPr>
          <a:xfrm>
            <a:off x="914400" y="1077921"/>
            <a:ext cx="6163266" cy="5131837"/>
          </a:xfrm>
        </p:spPr>
        <p:txBody>
          <a:bodyPr vert="horz" lIns="91440" tIns="45720" rIns="91440" bIns="45720" rtlCol="0" anchor="t">
            <a:noAutofit/>
          </a:bodyPr>
          <a:lstStyle/>
          <a:p>
            <a:pPr>
              <a:lnSpc>
                <a:spcPct val="110000"/>
              </a:lnSpc>
            </a:pPr>
            <a:r>
              <a:rPr lang="ar-001" sz="2600" dirty="0">
                <a:latin typeface="Arial"/>
                <a:cs typeface="Arial"/>
              </a:rPr>
              <a:t>تذكروا حالات تفشي الأمراض التي عملتم عليها أو لديكم علم بها.</a:t>
            </a:r>
          </a:p>
          <a:p>
            <a:pPr>
              <a:lnSpc>
                <a:spcPct val="110000"/>
              </a:lnSpc>
            </a:pPr>
            <a:endParaRPr lang="en-US" sz="4000" dirty="0">
              <a:latin typeface="Arial"/>
              <a:cs typeface="Arial"/>
            </a:endParaRPr>
          </a:p>
          <a:p>
            <a:pPr marL="514350" indent="-514350">
              <a:lnSpc>
                <a:spcPct val="110000"/>
              </a:lnSpc>
              <a:buChar char="•"/>
            </a:pPr>
            <a:r>
              <a:rPr lang="ar-001" sz="2600" b="0" dirty="0">
                <a:solidFill>
                  <a:schemeClr val="tx1"/>
                </a:solidFill>
                <a:latin typeface="Arial"/>
                <a:cs typeface="Arial"/>
              </a:rPr>
              <a:t>هل يمكنكم التفكير في </a:t>
            </a:r>
            <a:r>
              <a:rPr lang="ar-001" sz="2600" dirty="0">
                <a:solidFill>
                  <a:schemeClr val="tx1"/>
                </a:solidFill>
                <a:latin typeface="Arial"/>
                <a:cs typeface="Arial"/>
              </a:rPr>
              <a:t>عائق</a:t>
            </a:r>
            <a:r>
              <a:rPr lang="ar-001" sz="2600" b="0" dirty="0">
                <a:solidFill>
                  <a:schemeClr val="tx1"/>
                </a:solidFill>
                <a:latin typeface="Arial"/>
                <a:cs typeface="Arial"/>
              </a:rPr>
              <a:t> أدى إلى إبطاء عملية الرصد أو الإبلاغ أو الاستجابة المبكرة؟</a:t>
            </a:r>
          </a:p>
          <a:p>
            <a:pPr marL="514350" indent="-514350">
              <a:lnSpc>
                <a:spcPct val="110000"/>
              </a:lnSpc>
              <a:buChar char="•"/>
            </a:pPr>
            <a:endParaRPr lang="en-US" sz="2600" b="0" dirty="0">
              <a:solidFill>
                <a:schemeClr val="tx1"/>
              </a:solidFill>
              <a:latin typeface="Arial"/>
              <a:cs typeface="Arial"/>
            </a:endParaRPr>
          </a:p>
          <a:p>
            <a:pPr marL="514350" indent="-514350">
              <a:lnSpc>
                <a:spcPct val="110000"/>
              </a:lnSpc>
              <a:buChar char="•"/>
            </a:pPr>
            <a:r>
              <a:rPr lang="ar-001" sz="2600" b="0" dirty="0">
                <a:solidFill>
                  <a:schemeClr val="tx1"/>
                </a:solidFill>
                <a:latin typeface="Arial"/>
                <a:cs typeface="Arial"/>
              </a:rPr>
              <a:t>ما </a:t>
            </a:r>
            <a:r>
              <a:rPr lang="ar-001" sz="2600" dirty="0">
                <a:solidFill>
                  <a:schemeClr val="tx1"/>
                </a:solidFill>
                <a:latin typeface="Arial"/>
                <a:cs typeface="Arial"/>
              </a:rPr>
              <a:t>الإجراء التصحيحي </a:t>
            </a:r>
            <a:r>
              <a:rPr lang="ar-001" sz="2600" b="0" dirty="0">
                <a:solidFill>
                  <a:schemeClr val="tx1"/>
                </a:solidFill>
                <a:latin typeface="Arial"/>
                <a:cs typeface="Arial"/>
              </a:rPr>
              <a:t>الذي كان من الممكن أن يعالج هذه المشكلة؟</a:t>
            </a:r>
          </a:p>
        </p:txBody>
      </p:sp>
      <p:pic>
        <p:nvPicPr>
          <p:cNvPr id="2" name="Graphic 1">
            <a:extLst>
              <a:ext uri="{FF2B5EF4-FFF2-40B4-BE49-F238E27FC236}">
                <a16:creationId xmlns:a16="http://schemas.microsoft.com/office/drawing/2014/main" id="{A10DCEE1-2C42-49D6-3373-03C449A1FA2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84053" y="2514600"/>
            <a:ext cx="913246" cy="916710"/>
          </a:xfrm>
          <a:prstGeom prst="rect">
            <a:avLst/>
          </a:prstGeom>
        </p:spPr>
      </p:pic>
    </p:spTree>
    <p:extLst>
      <p:ext uri="{BB962C8B-B14F-4D97-AF65-F5344CB8AC3E}">
        <p14:creationId xmlns:p14="http://schemas.microsoft.com/office/powerpoint/2010/main" val="1212876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1804616" y="2354667"/>
            <a:ext cx="9703980" cy="2148666"/>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en-IN" dirty="0"/>
              <a:t> 7-1-7 </a:t>
            </a:r>
            <a:r>
              <a:rPr lang="ar-SA" dirty="0"/>
              <a:t>والأمن الصحي</a:t>
            </a:r>
            <a:endParaRPr lang="en-IN" dirty="0"/>
          </a:p>
          <a:p>
            <a:r>
              <a:rPr lang="en-IN" dirty="0"/>
              <a:t> </a:t>
            </a:r>
          </a:p>
        </p:txBody>
      </p:sp>
    </p:spTree>
    <p:extLst>
      <p:ext uri="{BB962C8B-B14F-4D97-AF65-F5344CB8AC3E}">
        <p14:creationId xmlns:p14="http://schemas.microsoft.com/office/powerpoint/2010/main" val="40934100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394519"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7435792"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394519"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394519"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7435792"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7435792"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705874" y="1722659"/>
            <a:ext cx="3811981" cy="890463"/>
          </a:xfrm>
          <a:prstGeom prst="rect">
            <a:avLst/>
          </a:prstGeom>
          <a:ln>
            <a:noFill/>
          </a:ln>
        </p:spPr>
        <p:txBody>
          <a:bodyPr anchor="ct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2400" b="1" i="0" u="none" strike="noStrike" cap="none" normalizeH="0" baseline="0" noProof="0" dirty="0">
                <a:ln>
                  <a:noFill/>
                </a:ln>
                <a:solidFill>
                  <a:srgbClr val="FFFFFF"/>
                </a:solidFill>
                <a:effectLst/>
                <a:uLnTx/>
                <a:uFillTx/>
                <a:cs typeface="Arial" panose="020B0604020202020204" pitchFamily="34" charset="0"/>
              </a:rPr>
              <a:t>تحسين الأداء</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1295591" y="1822225"/>
            <a:ext cx="5652344" cy="1054024"/>
          </a:xfrm>
          <a:prstGeom prst="rect">
            <a:avLst/>
          </a:prstGeom>
        </p:spPr>
        <p:txBody>
          <a:bodyPr lIns="91440" tIns="45720" rIns="91440" bIns="45720" anchor="t">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1800" b="0" i="0" u="none" strike="noStrike" cap="none" normalizeH="0" baseline="0" noProof="0" dirty="0">
                <a:ln>
                  <a:noFill/>
                </a:ln>
                <a:solidFill>
                  <a:srgbClr val="384D56"/>
                </a:solidFill>
                <a:effectLst/>
                <a:uLnTx/>
                <a:uFillTx/>
                <a:latin typeface="Arial"/>
                <a:ea typeface="+mn-ea"/>
                <a:cs typeface="Arial"/>
              </a:rPr>
              <a:t>يتم تحديد العوائق بسهولة، وتؤدي الإجراءات قصيرة وطويلة الأمد إلى تحسن سريع ومستمر مع كل حالة تفشي.</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705874" y="3755616"/>
            <a:ext cx="3811981" cy="443838"/>
          </a:xfrm>
          <a:prstGeom prst="rect">
            <a:avLst/>
          </a:prstGeom>
        </p:spPr>
        <p:txBody>
          <a:bodyP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2400" b="1" i="0" u="none" strike="noStrike" cap="none" normalizeH="0" baseline="0" noProof="0" dirty="0">
                <a:ln>
                  <a:noFill/>
                </a:ln>
                <a:solidFill>
                  <a:srgbClr val="FFFFFF"/>
                </a:solidFill>
                <a:effectLst/>
                <a:uLnTx/>
                <a:uFillTx/>
                <a:latin typeface="Arial" panose="020B0604020202020204" pitchFamily="34" charset="0"/>
                <a:ea typeface="+mn-ea"/>
                <a:cs typeface="+mn-cs"/>
              </a:rPr>
              <a:t>المناصرة</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1295591" y="3582010"/>
            <a:ext cx="5652344" cy="742000"/>
          </a:xfrm>
          <a:prstGeom prst="rect">
            <a:avLst/>
          </a:prstGeom>
        </p:spPr>
        <p:txBody>
          <a:bodyP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1800" b="0" i="0" u="none" strike="noStrike" cap="none" normalizeH="0" baseline="0" noProof="0" dirty="0">
                <a:ln>
                  <a:noFill/>
                </a:ln>
                <a:solidFill>
                  <a:srgbClr val="384D56"/>
                </a:solidFill>
                <a:effectLst/>
                <a:uLnTx/>
                <a:uFillTx/>
                <a:latin typeface="Arial" panose="020B0604020202020204" pitchFamily="34" charset="0"/>
                <a:ea typeface="+mn-ea"/>
                <a:cs typeface="+mn-cs"/>
              </a:rPr>
              <a:t>تساعد البيانات الواضحة التي تستند إلى مقاييس بسيطة على تحديد الأولويات وتُظهر الحاجة إلى الموارد والتدخلات على مستوى السياسات.</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705873" y="5536131"/>
            <a:ext cx="3811981" cy="442963"/>
          </a:xfrm>
          <a:prstGeom prst="rect">
            <a:avLst/>
          </a:prstGeom>
        </p:spPr>
        <p:txBody>
          <a:bodyP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2400" b="1" i="0" u="none" strike="noStrike" cap="none" normalizeH="0" baseline="0" noProof="0">
                <a:ln>
                  <a:noFill/>
                </a:ln>
                <a:solidFill>
                  <a:srgbClr val="FFFFFF"/>
                </a:solidFill>
                <a:effectLst/>
                <a:uLnTx/>
                <a:uFillTx/>
                <a:latin typeface="Arial" panose="020B0604020202020204" pitchFamily="34" charset="0"/>
                <a:ea typeface="+mn-ea"/>
                <a:cs typeface="+mn-cs"/>
              </a:rPr>
              <a:t>المساءلة </a:t>
            </a:r>
            <a:br>
              <a:rPr kumimoji="0" lang="ar-001" sz="2400" b="1" i="0" u="none" strike="noStrike" cap="none" normalizeH="0" baseline="0" noProof="0">
                <a:ln>
                  <a:noFill/>
                </a:ln>
                <a:solidFill>
                  <a:srgbClr val="FFFFFF"/>
                </a:solidFill>
                <a:effectLst/>
                <a:uLnTx/>
                <a:uFillTx/>
                <a:latin typeface="Arial" panose="020B0604020202020204" pitchFamily="34" charset="0"/>
                <a:ea typeface="+mn-ea"/>
                <a:cs typeface="+mn-cs"/>
              </a:rPr>
            </a:br>
            <a:endParaRPr kumimoji="0" lang="ar-001" sz="2400" b="1" i="0" u="none" strike="noStrike" cap="none"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1459149" y="5380846"/>
            <a:ext cx="5488786" cy="1163222"/>
          </a:xfrm>
          <a:prstGeom prst="rect">
            <a:avLst/>
          </a:prstGeom>
        </p:spPr>
        <p:txBody>
          <a:bodyP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1800" b="0" i="0" u="none" strike="noStrike" cap="none" normalizeH="0" baseline="0" noProof="0" dirty="0">
                <a:ln>
                  <a:noFill/>
                </a:ln>
                <a:solidFill>
                  <a:srgbClr val="384D56"/>
                </a:solidFill>
                <a:effectLst/>
                <a:uLnTx/>
                <a:uFillTx/>
                <a:latin typeface="Arial" panose="020B0604020202020204" pitchFamily="34" charset="0"/>
                <a:ea typeface="+mn-ea"/>
                <a:cs typeface="+mn-cs"/>
              </a:rPr>
              <a:t>يبسّط تقييم الأداء مقابل مقاييس بسيطة عملية المراقبة ويحسن الشفافية في إعداد التقارير، ما يسهل إثبات تأثير التدخلات.</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1295591" y="302373"/>
            <a:ext cx="10515600" cy="1087808"/>
          </a:xfrm>
        </p:spPr>
        <p:txBody>
          <a:bodyPr>
            <a:normAutofit/>
          </a:bodyPr>
          <a:lstStyle/>
          <a:p>
            <a:r>
              <a:rPr lang="ar-SA" dirty="0">
                <a:cs typeface="+mn-cs"/>
              </a:rPr>
              <a:t>كيف يمكن لغاية</a:t>
            </a:r>
            <a:r>
              <a:rPr lang="en-IN" dirty="0">
                <a:cs typeface="+mn-cs"/>
              </a:rPr>
              <a:t> 7-1-7 </a:t>
            </a:r>
            <a:r>
              <a:rPr lang="ar-SA" dirty="0">
                <a:cs typeface="+mn-cs"/>
              </a:rPr>
              <a:t>تحسين الأمن الصحي؟</a:t>
            </a:r>
            <a:endParaRPr lang="en-IN" dirty="0">
              <a:cs typeface="+mn-cs"/>
            </a:endParaRPr>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E494-6A3B-5252-8128-63CA2672E046}"/>
            </a:ext>
          </a:extLst>
        </p:cNvPr>
        <p:cNvGrpSpPr/>
        <p:nvPr/>
      </p:nvGrpSpPr>
      <p:grpSpPr>
        <a:xfrm>
          <a:off x="0" y="0"/>
          <a:ext cx="0" cy="0"/>
          <a:chOff x="0" y="0"/>
          <a:chExt cx="0" cy="0"/>
        </a:xfrm>
      </p:grpSpPr>
      <p:sp>
        <p:nvSpPr>
          <p:cNvPr id="5" name="Title 12">
            <a:extLst>
              <a:ext uri="{FF2B5EF4-FFF2-40B4-BE49-F238E27FC236}">
                <a16:creationId xmlns:a16="http://schemas.microsoft.com/office/drawing/2014/main" id="{CD456DC0-6D5B-81B9-B773-0C7DB77BA9ED}"/>
              </a:ext>
            </a:extLst>
          </p:cNvPr>
          <p:cNvSpPr>
            <a:spLocks noGrp="1"/>
          </p:cNvSpPr>
          <p:nvPr>
            <p:ph type="title"/>
          </p:nvPr>
        </p:nvSpPr>
        <p:spPr>
          <a:xfrm>
            <a:off x="100316" y="306230"/>
            <a:ext cx="11757212" cy="997095"/>
          </a:xfrm>
        </p:spPr>
        <p:txBody>
          <a:bodyPr>
            <a:noAutofit/>
          </a:bodyPr>
          <a:lstStyle/>
          <a:p>
            <a:r>
              <a:rPr lang="ar-SA" dirty="0">
                <a:cs typeface="+mn-cs"/>
              </a:rPr>
              <a:t>كيف تساعد غاية 7-1-7 بشأن تقييمات تفشي الأمراض الحالية؟</a:t>
            </a:r>
            <a:r>
              <a:rPr lang="en-IN" dirty="0">
                <a:cs typeface="+mn-cs"/>
              </a:rPr>
              <a:t>  </a:t>
            </a:r>
          </a:p>
        </p:txBody>
      </p:sp>
      <p:sp>
        <p:nvSpPr>
          <p:cNvPr id="35" name="Rectangle 34">
            <a:extLst>
              <a:ext uri="{FF2B5EF4-FFF2-40B4-BE49-F238E27FC236}">
                <a16:creationId xmlns:a16="http://schemas.microsoft.com/office/drawing/2014/main" id="{1AA21A43-D814-6D3A-5DA2-485E246B277E}"/>
              </a:ext>
            </a:extLst>
          </p:cNvPr>
          <p:cNvSpPr/>
          <p:nvPr/>
        </p:nvSpPr>
        <p:spPr>
          <a:xfrm>
            <a:off x="0" y="5387009"/>
            <a:ext cx="12192000" cy="14709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Graphic 36">
            <a:extLst>
              <a:ext uri="{FF2B5EF4-FFF2-40B4-BE49-F238E27FC236}">
                <a16:creationId xmlns:a16="http://schemas.microsoft.com/office/drawing/2014/main" id="{5232845A-B342-8475-8CE3-8A8E9D1C22C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10773115" y="5711164"/>
            <a:ext cx="457200" cy="457200"/>
          </a:xfrm>
          <a:prstGeom prst="rect">
            <a:avLst/>
          </a:prstGeom>
        </p:spPr>
      </p:pic>
      <p:sp>
        <p:nvSpPr>
          <p:cNvPr id="39" name="Google Shape;457;p55">
            <a:extLst>
              <a:ext uri="{FF2B5EF4-FFF2-40B4-BE49-F238E27FC236}">
                <a16:creationId xmlns:a16="http://schemas.microsoft.com/office/drawing/2014/main" id="{9E791990-6A75-D97F-24D4-3F2E3FE95673}"/>
              </a:ext>
            </a:extLst>
          </p:cNvPr>
          <p:cNvSpPr txBox="1"/>
          <p:nvPr/>
        </p:nvSpPr>
        <p:spPr>
          <a:xfrm>
            <a:off x="855904" y="5746046"/>
            <a:ext cx="10246036" cy="738664"/>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400"/>
              <a:buFontTx/>
              <a:buNone/>
              <a:tabLst/>
              <a:defRPr/>
            </a:pPr>
            <a:r>
              <a:rPr kumimoji="0" lang="ar-001" sz="2400" b="1" i="0" u="none" strike="noStrike" cap="none" normalizeH="0" baseline="0" noProof="0" dirty="0">
                <a:ln>
                  <a:noFill/>
                </a:ln>
                <a:effectLst/>
                <a:uLnTx/>
                <a:uFillTx/>
                <a:latin typeface="Arial"/>
                <a:ea typeface="Roboto"/>
                <a:cs typeface="Arial"/>
                <a:sym typeface="Roboto"/>
              </a:rPr>
              <a:t>ماذا لو استطعنا </a:t>
            </a:r>
            <a:r>
              <a:rPr lang="ar-001" sz="2400" b="1" dirty="0">
                <a:latin typeface="Arial"/>
                <a:ea typeface="Roboto"/>
                <a:cs typeface="Arial"/>
                <a:sym typeface="Roboto"/>
              </a:rPr>
              <a:t>جعل تحسين الأداء عادة من خلال استخدام </a:t>
            </a:r>
            <a:r>
              <a:rPr kumimoji="0" lang="ar-001" sz="2400" b="1" i="0" u="none" strike="noStrike" cap="none" normalizeH="0" baseline="0" noProof="0" dirty="0">
                <a:ln>
                  <a:noFill/>
                </a:ln>
                <a:solidFill>
                  <a:schemeClr val="accent1"/>
                </a:solidFill>
                <a:effectLst/>
                <a:uLnTx/>
                <a:uFillTx/>
                <a:latin typeface="Arial"/>
                <a:ea typeface="Roboto"/>
                <a:cs typeface="Arial"/>
                <a:sym typeface="Roboto"/>
              </a:rPr>
              <a:t>كل حدث </a:t>
            </a:r>
            <a:r>
              <a:rPr lang="ar-001" sz="2400" b="1" dirty="0">
                <a:latin typeface="Arial"/>
                <a:ea typeface="Roboto"/>
                <a:cs typeface="Arial"/>
                <a:sym typeface="Roboto"/>
              </a:rPr>
              <a:t>كفرصة </a:t>
            </a:r>
            <a:r>
              <a:rPr lang="ar-001" sz="2400" b="1" dirty="0">
                <a:solidFill>
                  <a:schemeClr val="accent1"/>
                </a:solidFill>
                <a:latin typeface="Arial"/>
                <a:ea typeface="Roboto"/>
                <a:cs typeface="Arial"/>
                <a:sym typeface="Roboto"/>
              </a:rPr>
              <a:t>للتعلم والتحسين</a:t>
            </a:r>
            <a:r>
              <a:rPr kumimoji="0" lang="ar-001" sz="2400" b="1" i="0" u="none" strike="noStrike" cap="none" normalizeH="0" baseline="0" noProof="0" dirty="0">
                <a:ln>
                  <a:noFill/>
                </a:ln>
                <a:effectLst/>
                <a:uLnTx/>
                <a:uFillTx/>
                <a:latin typeface="Arial"/>
                <a:ea typeface="Roboto"/>
                <a:cs typeface="Arial"/>
                <a:sym typeface="Roboto"/>
              </a:rPr>
              <a:t>؟</a:t>
            </a:r>
          </a:p>
        </p:txBody>
      </p:sp>
      <p:sp>
        <p:nvSpPr>
          <p:cNvPr id="60" name="Google Shape;445;p55">
            <a:extLst>
              <a:ext uri="{FF2B5EF4-FFF2-40B4-BE49-F238E27FC236}">
                <a16:creationId xmlns:a16="http://schemas.microsoft.com/office/drawing/2014/main" id="{A4F30EAD-C3D6-5C26-B9FE-73FA9F5D9997}"/>
              </a:ext>
            </a:extLst>
          </p:cNvPr>
          <p:cNvSpPr/>
          <p:nvPr/>
        </p:nvSpPr>
        <p:spPr>
          <a:xfrm>
            <a:off x="4093717"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dirty="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2" name="Google Shape;452;p55">
            <a:extLst>
              <a:ext uri="{FF2B5EF4-FFF2-40B4-BE49-F238E27FC236}">
                <a16:creationId xmlns:a16="http://schemas.microsoft.com/office/drawing/2014/main" id="{0AA91CAE-DE2D-7E35-D255-4FB40D6E197B}"/>
              </a:ext>
            </a:extLst>
          </p:cNvPr>
          <p:cNvSpPr/>
          <p:nvPr/>
        </p:nvSpPr>
        <p:spPr>
          <a:xfrm>
            <a:off x="4128676"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4" name="Google Shape;454;p55">
            <a:extLst>
              <a:ext uri="{FF2B5EF4-FFF2-40B4-BE49-F238E27FC236}">
                <a16:creationId xmlns:a16="http://schemas.microsoft.com/office/drawing/2014/main" id="{1374D25D-BB83-653F-D5EC-B26640E1ADAB}"/>
              </a:ext>
            </a:extLst>
          </p:cNvPr>
          <p:cNvSpPr/>
          <p:nvPr/>
        </p:nvSpPr>
        <p:spPr>
          <a:xfrm>
            <a:off x="10594221"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6" name="Google Shape;450;p55">
            <a:extLst>
              <a:ext uri="{FF2B5EF4-FFF2-40B4-BE49-F238E27FC236}">
                <a16:creationId xmlns:a16="http://schemas.microsoft.com/office/drawing/2014/main" id="{D4D90B25-C9E7-5CA8-AB14-3A89ADBD3B41}"/>
              </a:ext>
            </a:extLst>
          </p:cNvPr>
          <p:cNvSpPr txBox="1"/>
          <p:nvPr/>
        </p:nvSpPr>
        <p:spPr>
          <a:xfrm>
            <a:off x="777905" y="3322288"/>
            <a:ext cx="986800" cy="225767"/>
          </a:xfrm>
          <a:prstGeom prst="rect">
            <a:avLst/>
          </a:prstGeom>
          <a:noFill/>
          <a:ln>
            <a:noFill/>
          </a:ln>
        </p:spPr>
        <p:txBody>
          <a:bodyPr spcFirstLastPara="1" wrap="square" lIns="0" tIns="0" rIns="0" bIns="0" anchor="t" anchorCtr="0">
            <a:spAutoFit/>
          </a:bodyPr>
          <a:lstStyle/>
          <a:p>
            <a:pPr marL="0" marR="0" lvl="0" indent="-93131" algn="r" defTabSz="914400" rtl="1" eaLnBrk="1" fontAlgn="auto" latinLnBrk="0" hangingPunct="1">
              <a:lnSpc>
                <a:spcPct val="100000"/>
              </a:lnSpc>
              <a:spcBef>
                <a:spcPts val="0"/>
              </a:spcBef>
              <a:spcAft>
                <a:spcPts val="0"/>
              </a:spcAft>
              <a:buClr>
                <a:srgbClr val="384D56"/>
              </a:buClr>
              <a:buSzPts val="1100"/>
              <a:buFont typeface="Quattrocento Sans"/>
              <a:buChar char="​"/>
              <a:tabLst/>
              <a:defRPr/>
            </a:pPr>
            <a:r>
              <a:rPr kumimoji="0" lang="ar-001" sz="1467" b="1"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النهاية</a:t>
            </a:r>
          </a:p>
        </p:txBody>
      </p:sp>
      <p:sp>
        <p:nvSpPr>
          <p:cNvPr id="68" name="Google Shape;461;p55">
            <a:extLst>
              <a:ext uri="{FF2B5EF4-FFF2-40B4-BE49-F238E27FC236}">
                <a16:creationId xmlns:a16="http://schemas.microsoft.com/office/drawing/2014/main" id="{865066E4-D56F-DB66-C951-F5604613BFF2}"/>
              </a:ext>
            </a:extLst>
          </p:cNvPr>
          <p:cNvSpPr txBox="1"/>
          <p:nvPr/>
        </p:nvSpPr>
        <p:spPr>
          <a:xfrm>
            <a:off x="1727517" y="3350260"/>
            <a:ext cx="1222800" cy="184666"/>
          </a:xfrm>
          <a:prstGeom prst="rect">
            <a:avLst/>
          </a:prstGeom>
          <a:noFill/>
          <a:ln>
            <a:noFill/>
          </a:ln>
        </p:spPr>
        <p:txBody>
          <a:bodyPr spcFirstLastPara="1" wrap="square" lIns="0" tIns="0" rIns="0" bIns="0" anchor="t" anchorCtr="0">
            <a:spAutoFit/>
          </a:bodyPr>
          <a:lstStyle/>
          <a:p>
            <a:pPr marL="0" marR="0" lvl="0" indent="-76198" algn="ctr" defTabSz="914400" rtl="1" eaLnBrk="1" fontAlgn="auto" latinLnBrk="0" hangingPunct="1">
              <a:lnSpc>
                <a:spcPct val="100000"/>
              </a:lnSpc>
              <a:spcBef>
                <a:spcPts val="0"/>
              </a:spcBef>
              <a:spcAft>
                <a:spcPts val="0"/>
              </a:spcAft>
              <a:buClr>
                <a:srgbClr val="384D56"/>
              </a:buClr>
              <a:buSzPts val="900"/>
              <a:buFont typeface="Quattrocento Sans"/>
              <a:buChar char="​"/>
              <a:tabLst/>
              <a:defRPr/>
            </a:pPr>
            <a:r>
              <a:rPr kumimoji="0" lang="ar-001" sz="1200" b="0" i="1"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في غضون 3 أشهر</a:t>
            </a:r>
          </a:p>
        </p:txBody>
      </p:sp>
      <p:sp>
        <p:nvSpPr>
          <p:cNvPr id="70" name="Google Shape;449;p55">
            <a:extLst>
              <a:ext uri="{FF2B5EF4-FFF2-40B4-BE49-F238E27FC236}">
                <a16:creationId xmlns:a16="http://schemas.microsoft.com/office/drawing/2014/main" id="{B70A7284-B485-4384-4891-AF8AEA68E1D6}"/>
              </a:ext>
            </a:extLst>
          </p:cNvPr>
          <p:cNvSpPr txBox="1"/>
          <p:nvPr/>
        </p:nvSpPr>
        <p:spPr>
          <a:xfrm>
            <a:off x="5978922" y="3316116"/>
            <a:ext cx="1376594" cy="225767"/>
          </a:xfrm>
          <a:prstGeom prst="rect">
            <a:avLst/>
          </a:prstGeom>
          <a:noFill/>
          <a:ln>
            <a:noFill/>
          </a:ln>
        </p:spPr>
        <p:txBody>
          <a:bodyPr spcFirstLastPara="1" wrap="square" lIns="0" tIns="0" rIns="0" bIns="0" anchor="t" anchorCtr="0">
            <a:spAutoFit/>
          </a:bodyPr>
          <a:lstStyle/>
          <a:p>
            <a:pPr marL="0" marR="0" lvl="0" indent="-93131" algn="r" defTabSz="914400" rtl="1" eaLnBrk="1" fontAlgn="auto" latinLnBrk="0" hangingPunct="1">
              <a:lnSpc>
                <a:spcPct val="100000"/>
              </a:lnSpc>
              <a:spcBef>
                <a:spcPts val="0"/>
              </a:spcBef>
              <a:spcAft>
                <a:spcPts val="0"/>
              </a:spcAft>
              <a:buClr>
                <a:srgbClr val="384D56"/>
              </a:buClr>
              <a:buSzPts val="1100"/>
              <a:buFont typeface="Quattrocento Sans"/>
              <a:buChar char="​"/>
              <a:tabLst/>
              <a:defRPr/>
            </a:pPr>
            <a:r>
              <a:rPr kumimoji="0" lang="ar-001" sz="1467" b="1"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الظهور</a:t>
            </a:r>
          </a:p>
        </p:txBody>
      </p:sp>
      <p:sp>
        <p:nvSpPr>
          <p:cNvPr id="72" name="Google Shape;447;p55">
            <a:extLst>
              <a:ext uri="{FF2B5EF4-FFF2-40B4-BE49-F238E27FC236}">
                <a16:creationId xmlns:a16="http://schemas.microsoft.com/office/drawing/2014/main" id="{230F49C7-895C-68D2-0269-18B6930F29BD}"/>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لاحقًا </a:t>
            </a:r>
            <a:r>
              <a:rPr lang="ar-001" sz="1467" b="1">
                <a:solidFill>
                  <a:srgbClr val="384D56"/>
                </a:solidFill>
                <a:latin typeface="Arial" panose="020B0604020202020204" pitchFamily="34" charset="0"/>
                <a:ea typeface="Roboto"/>
                <a:cs typeface="Arial" panose="020B0604020202020204" pitchFamily="34" charset="0"/>
                <a:sym typeface="Roboto"/>
              </a:rPr>
              <a:t>أثناء </a:t>
            </a:r>
            <a:r>
              <a:rPr kumimoji="0" lang="ar-001"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الاستجابة</a:t>
            </a:r>
            <a:br>
              <a:rPr kumimoji="0" lang="ar-001"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ar-001"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62;p55">
            <a:extLst>
              <a:ext uri="{FF2B5EF4-FFF2-40B4-BE49-F238E27FC236}">
                <a16:creationId xmlns:a16="http://schemas.microsoft.com/office/drawing/2014/main" id="{F749DD63-40E7-A49E-35C4-D82E38C2FBC0}"/>
              </a:ext>
            </a:extLst>
          </p:cNvPr>
          <p:cNvSpPr txBox="1"/>
          <p:nvPr/>
        </p:nvSpPr>
        <p:spPr>
          <a:xfrm>
            <a:off x="1412926" y="4380981"/>
            <a:ext cx="2451729" cy="903068"/>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67" b="1"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بعد الاستجابة</a:t>
            </a:r>
          </a:p>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67" b="0"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التعلُّم من الاستجابة لتوجيه أنشطة التأهب وتعزيز الأنظمة الصحية</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76" name="Google Shape;457;p55">
            <a:extLst>
              <a:ext uri="{FF2B5EF4-FFF2-40B4-BE49-F238E27FC236}">
                <a16:creationId xmlns:a16="http://schemas.microsoft.com/office/drawing/2014/main" id="{8E055726-0A20-E76D-A452-EEEB5977D920}"/>
              </a:ext>
            </a:extLst>
          </p:cNvPr>
          <p:cNvSpPr txBox="1"/>
          <p:nvPr/>
        </p:nvSpPr>
        <p:spPr>
          <a:xfrm>
            <a:off x="3827600" y="1529203"/>
            <a:ext cx="3407576" cy="7397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ar-001" sz="1850" b="1" dirty="0">
                <a:solidFill>
                  <a:srgbClr val="384D56"/>
                </a:solidFill>
                <a:latin typeface="Arial"/>
                <a:ea typeface="Roboto"/>
                <a:cs typeface="Arial"/>
                <a:sym typeface="Roboto"/>
              </a:rPr>
              <a:t>استعراض</a:t>
            </a:r>
            <a:r>
              <a:rPr kumimoji="0" lang="ar-001" sz="1850" b="1" i="0" u="none" strike="noStrike" cap="none" normalizeH="0" baseline="0" noProof="0" dirty="0">
                <a:ln>
                  <a:noFill/>
                </a:ln>
                <a:solidFill>
                  <a:srgbClr val="384D56"/>
                </a:solidFill>
                <a:effectLst/>
                <a:uLnTx/>
                <a:uFillTx/>
                <a:latin typeface="Arial"/>
                <a:ea typeface="Roboto"/>
                <a:cs typeface="Arial"/>
                <a:sym typeface="Roboto"/>
              </a:rPr>
              <a:t> الإجراء المرحلي</a:t>
            </a:r>
            <a:br>
              <a:rPr lang="ar-001" sz="1850"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kumimoji="0" lang="ar-001" sz="1450" b="0" i="0" u="none" strike="noStrike" cap="none" normalizeH="0" baseline="0" noProof="0" dirty="0">
                <a:ln>
                  <a:noFill/>
                </a:ln>
                <a:solidFill>
                  <a:srgbClr val="384D56"/>
                </a:solidFill>
                <a:effectLst/>
                <a:uLnTx/>
                <a:uFillTx/>
                <a:latin typeface="Arial"/>
                <a:ea typeface="Roboto"/>
                <a:cs typeface="Arial"/>
                <a:sym typeface="Roboto"/>
              </a:rPr>
              <a:t>للاستجابات المطولة التي تتطلب تصحيح المسار</a:t>
            </a:r>
          </a:p>
        </p:txBody>
      </p:sp>
      <p:pic>
        <p:nvPicPr>
          <p:cNvPr id="78" name="Graphic 77">
            <a:extLst>
              <a:ext uri="{FF2B5EF4-FFF2-40B4-BE49-F238E27FC236}">
                <a16:creationId xmlns:a16="http://schemas.microsoft.com/office/drawing/2014/main" id="{CA882FBC-32E3-03B3-E6E9-8BBCAA1BE4E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188771" y="2418741"/>
            <a:ext cx="685800" cy="685800"/>
          </a:xfrm>
          <a:prstGeom prst="rect">
            <a:avLst/>
          </a:prstGeom>
        </p:spPr>
      </p:pic>
      <p:pic>
        <p:nvPicPr>
          <p:cNvPr id="80" name="Graphic 79">
            <a:extLst>
              <a:ext uri="{FF2B5EF4-FFF2-40B4-BE49-F238E27FC236}">
                <a16:creationId xmlns:a16="http://schemas.microsoft.com/office/drawing/2014/main" id="{834DB9C7-E97E-D465-33B2-B9501956775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727517" y="2418741"/>
            <a:ext cx="685800" cy="685800"/>
          </a:xfrm>
          <a:prstGeom prst="rect">
            <a:avLst/>
          </a:prstGeom>
        </p:spPr>
      </p:pic>
      <p:sp>
        <p:nvSpPr>
          <p:cNvPr id="82" name="Google Shape;448;p55">
            <a:extLst>
              <a:ext uri="{FF2B5EF4-FFF2-40B4-BE49-F238E27FC236}">
                <a16:creationId xmlns:a16="http://schemas.microsoft.com/office/drawing/2014/main" id="{E4FD2CD1-7607-E6FB-2FE8-F137C10BB060}"/>
              </a:ext>
            </a:extLst>
          </p:cNvPr>
          <p:cNvSpPr txBox="1"/>
          <p:nvPr/>
        </p:nvSpPr>
        <p:spPr>
          <a:xfrm>
            <a:off x="7831474" y="4376914"/>
            <a:ext cx="2762747" cy="672043"/>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50" b="1" i="0" u="none" strike="noStrike" cap="none" normalizeH="0" baseline="0" noProof="0" dirty="0">
                <a:ln>
                  <a:noFill/>
                </a:ln>
                <a:solidFill>
                  <a:srgbClr val="384D56"/>
                </a:solidFill>
                <a:effectLst/>
                <a:uLnTx/>
                <a:uFillTx/>
                <a:latin typeface="Arial"/>
                <a:ea typeface="Roboto"/>
                <a:cs typeface="Arial"/>
                <a:sym typeface="Roboto"/>
              </a:rPr>
              <a:t>في بداية الاستجابة</a:t>
            </a:r>
            <a:br>
              <a:rPr lang="ar-001" sz="1450" b="1"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br>
              <a:rPr lang="ar-001" sz="1450" b="0" i="0" u="none" strike="noStrike" cap="none" normalizeH="0" baseline="0" noProof="0" dirty="0">
                <a:ln>
                  <a:noFill/>
                </a:ln>
                <a:effectLst/>
                <a:uLnTx/>
                <a:uFillTx/>
                <a:latin typeface="Arial" panose="020B0604020202020204" pitchFamily="34" charset="0"/>
                <a:ea typeface="Roboto"/>
                <a:cs typeface="Arial" panose="020B0604020202020204" pitchFamily="34" charset="0"/>
              </a:rPr>
            </a:br>
            <a:endParaRPr lang="ar-001" sz="1450" b="0" i="0" u="none" strike="noStrike" cap="none" normalizeH="0" baseline="0" noProof="0" dirty="0">
              <a:ln>
                <a:noFill/>
              </a:ln>
              <a:effectLst/>
              <a:uLnTx/>
              <a:uFillTx/>
              <a:latin typeface="Arial" panose="020B0604020202020204" pitchFamily="34" charset="0"/>
              <a:ea typeface="Roboto"/>
              <a:cs typeface="Arial" panose="020B0604020202020204" pitchFamily="34" charset="0"/>
            </a:endParaRPr>
          </a:p>
        </p:txBody>
      </p:sp>
      <p:sp>
        <p:nvSpPr>
          <p:cNvPr id="84" name="Google Shape;452;p55">
            <a:extLst>
              <a:ext uri="{FF2B5EF4-FFF2-40B4-BE49-F238E27FC236}">
                <a16:creationId xmlns:a16="http://schemas.microsoft.com/office/drawing/2014/main" id="{C5F4BF68-DCAC-6733-642A-217BD4C005F7}"/>
              </a:ext>
            </a:extLst>
          </p:cNvPr>
          <p:cNvSpPr/>
          <p:nvPr/>
        </p:nvSpPr>
        <p:spPr>
          <a:xfrm>
            <a:off x="6968576"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0" name="Google Shape;444;p55">
            <a:extLst>
              <a:ext uri="{FF2B5EF4-FFF2-40B4-BE49-F238E27FC236}">
                <a16:creationId xmlns:a16="http://schemas.microsoft.com/office/drawing/2014/main" id="{343F5981-4ED9-AF24-AA2F-628A410141C9}"/>
              </a:ext>
            </a:extLst>
          </p:cNvPr>
          <p:cNvSpPr/>
          <p:nvPr/>
        </p:nvSpPr>
        <p:spPr>
          <a:xfrm>
            <a:off x="1152552"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2" name="Google Shape;453;p55">
            <a:extLst>
              <a:ext uri="{FF2B5EF4-FFF2-40B4-BE49-F238E27FC236}">
                <a16:creationId xmlns:a16="http://schemas.microsoft.com/office/drawing/2014/main" id="{7CAA4015-4EAC-CD00-12C6-1DF8AD18A70B}"/>
              </a:ext>
            </a:extLst>
          </p:cNvPr>
          <p:cNvSpPr/>
          <p:nvPr/>
        </p:nvSpPr>
        <p:spPr>
          <a:xfrm>
            <a:off x="1148906"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4" name="Google Shape;458;p55">
            <a:extLst>
              <a:ext uri="{FF2B5EF4-FFF2-40B4-BE49-F238E27FC236}">
                <a16:creationId xmlns:a16="http://schemas.microsoft.com/office/drawing/2014/main" id="{7880E272-0F12-DA2D-020A-D60CEFF04A3E}"/>
              </a:ext>
            </a:extLst>
          </p:cNvPr>
          <p:cNvSpPr txBox="1"/>
          <p:nvPr/>
        </p:nvSpPr>
        <p:spPr>
          <a:xfrm>
            <a:off x="313234" y="1527362"/>
            <a:ext cx="3514366" cy="73096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ar-001" sz="1850" b="1" dirty="0">
                <a:solidFill>
                  <a:srgbClr val="384D56"/>
                </a:solidFill>
                <a:latin typeface="Arial"/>
                <a:ea typeface="Roboto"/>
                <a:cs typeface="Arial"/>
                <a:sym typeface="Roboto"/>
              </a:rPr>
              <a:t>استعراض</a:t>
            </a:r>
            <a:r>
              <a:rPr kumimoji="0" lang="ar-001" sz="1850" b="1" i="0" u="none" strike="noStrike" cap="none" normalizeH="0" baseline="0" noProof="0" dirty="0">
                <a:ln>
                  <a:noFill/>
                </a:ln>
                <a:solidFill>
                  <a:srgbClr val="384D56"/>
                </a:solidFill>
                <a:effectLst/>
                <a:uLnTx/>
                <a:uFillTx/>
                <a:latin typeface="Arial"/>
                <a:ea typeface="Roboto"/>
                <a:cs typeface="Arial"/>
                <a:sym typeface="Roboto"/>
              </a:rPr>
              <a:t> الإجراء اللاحق</a:t>
            </a:r>
            <a:br>
              <a:rPr lang="ar-001" sz="1450"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kumimoji="0" lang="ar-001" sz="1450" b="0" i="0" u="none" strike="noStrike" cap="none" normalizeH="0" baseline="0" noProof="0" dirty="0">
                <a:ln>
                  <a:noFill/>
                </a:ln>
                <a:solidFill>
                  <a:srgbClr val="384D56"/>
                </a:solidFill>
                <a:effectLst/>
                <a:uLnTx/>
                <a:uFillTx/>
                <a:latin typeface="Arial"/>
                <a:ea typeface="Roboto"/>
                <a:cs typeface="Arial"/>
                <a:sym typeface="Roboto"/>
              </a:rPr>
              <a:t>للاستجابة لجميع الأحداث، بعد الإعلان الرسمي</a:t>
            </a:r>
            <a:br>
              <a:rPr kumimoji="0" lang="en-US" sz="1450" b="0" i="0" u="none" strike="noStrike" cap="none" normalizeH="0" baseline="0" noProof="0" dirty="0">
                <a:ln>
                  <a:noFill/>
                </a:ln>
                <a:solidFill>
                  <a:srgbClr val="384D56"/>
                </a:solidFill>
                <a:effectLst/>
                <a:uLnTx/>
                <a:uFillTx/>
                <a:latin typeface="Arial"/>
                <a:ea typeface="Roboto"/>
                <a:cs typeface="Arial"/>
                <a:sym typeface="Roboto"/>
              </a:rPr>
            </a:br>
            <a:r>
              <a:rPr kumimoji="0" lang="ar-001" sz="1450" b="0" i="0" u="none" strike="noStrike" cap="none" normalizeH="0" baseline="0" noProof="0" dirty="0">
                <a:ln>
                  <a:noFill/>
                </a:ln>
                <a:solidFill>
                  <a:srgbClr val="384D56"/>
                </a:solidFill>
                <a:effectLst/>
                <a:uLnTx/>
                <a:uFillTx/>
                <a:latin typeface="Arial"/>
                <a:ea typeface="Roboto"/>
                <a:cs typeface="Arial"/>
                <a:sym typeface="Roboto"/>
              </a:rPr>
              <a:t> عن </a:t>
            </a:r>
            <a:r>
              <a:rPr lang="ar-001" sz="1450" dirty="0">
                <a:solidFill>
                  <a:srgbClr val="384D56"/>
                </a:solidFill>
                <a:latin typeface="Arial"/>
                <a:ea typeface="Roboto"/>
                <a:cs typeface="Arial"/>
                <a:sym typeface="Roboto"/>
              </a:rPr>
              <a:t>انتهاء</a:t>
            </a:r>
            <a:r>
              <a:rPr kumimoji="0" lang="ar-001" sz="1450" b="0" i="0" u="none" strike="noStrike" cap="none" normalizeH="0" baseline="0" noProof="0" dirty="0">
                <a:ln>
                  <a:noFill/>
                </a:ln>
                <a:solidFill>
                  <a:srgbClr val="384D56"/>
                </a:solidFill>
                <a:effectLst/>
                <a:uLnTx/>
                <a:uFillTx/>
                <a:latin typeface="Arial"/>
                <a:ea typeface="Roboto"/>
                <a:cs typeface="Arial"/>
                <a:sym typeface="Roboto"/>
              </a:rPr>
              <a:t> الحدث</a:t>
            </a:r>
          </a:p>
        </p:txBody>
      </p:sp>
    </p:spTree>
    <p:extLst>
      <p:ext uri="{BB962C8B-B14F-4D97-AF65-F5344CB8AC3E}">
        <p14:creationId xmlns:p14="http://schemas.microsoft.com/office/powerpoint/2010/main" val="36750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B0F07-F791-9AF8-99EA-C16E769104B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BFC1376-A21A-258D-BA53-38E1158143C5}"/>
              </a:ext>
            </a:extLst>
          </p:cNvPr>
          <p:cNvSpPr txBox="1">
            <a:spLocks/>
          </p:cNvSpPr>
          <p:nvPr/>
        </p:nvSpPr>
        <p:spPr>
          <a:xfrm>
            <a:off x="1023216" y="302373"/>
            <a:ext cx="10735235" cy="997095"/>
          </a:xfrm>
          <a:prstGeom prst="rect">
            <a:avLst/>
          </a:prstGeom>
        </p:spPr>
        <p:txBody>
          <a:bodyPr vert="horz" lIns="91440" tIns="45720" rIns="91440" bIns="45720" rtlCol="0" anchor="t">
            <a:normAutofit fontScale="975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تستفيد استعراضات الإجراءات المبكرة الجديدة من غاية 7-1-7</a:t>
            </a:r>
          </a:p>
        </p:txBody>
      </p:sp>
      <p:sp>
        <p:nvSpPr>
          <p:cNvPr id="65" name="Google Shape;448;p55">
            <a:extLst>
              <a:ext uri="{FF2B5EF4-FFF2-40B4-BE49-F238E27FC236}">
                <a16:creationId xmlns:a16="http://schemas.microsoft.com/office/drawing/2014/main" id="{03053031-6763-B1ED-647B-BD6DF09EDCE8}"/>
              </a:ext>
            </a:extLst>
          </p:cNvPr>
          <p:cNvSpPr txBox="1"/>
          <p:nvPr/>
        </p:nvSpPr>
        <p:spPr>
          <a:xfrm>
            <a:off x="7908495" y="4395169"/>
            <a:ext cx="2762747" cy="903068"/>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67" b="1"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في بداية الاستجابة</a:t>
            </a:r>
          </a:p>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67" b="0"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الرصد والإبلاغ والاستجابة المبكرة</a:t>
            </a:r>
            <a:br>
              <a:rPr kumimoji="0" lang="ar-001" sz="1467" b="0"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ar-001" sz="1467" b="0"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6" name="Google Shape;457;p55">
            <a:extLst>
              <a:ext uri="{FF2B5EF4-FFF2-40B4-BE49-F238E27FC236}">
                <a16:creationId xmlns:a16="http://schemas.microsoft.com/office/drawing/2014/main" id="{00781E30-2B01-8DC8-1A94-EEDBF9251AB3}"/>
              </a:ext>
            </a:extLst>
          </p:cNvPr>
          <p:cNvSpPr txBox="1"/>
          <p:nvPr/>
        </p:nvSpPr>
        <p:spPr>
          <a:xfrm>
            <a:off x="8196687" y="1527716"/>
            <a:ext cx="2601326" cy="753715"/>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400"/>
              <a:buFontTx/>
              <a:buNone/>
              <a:tabLst/>
              <a:defRPr/>
            </a:pPr>
            <a:r>
              <a:rPr kumimoji="0" lang="ar-001" sz="1850" b="1" i="0" u="none" strike="noStrike" cap="none" normalizeH="0" baseline="0" noProof="0">
                <a:ln>
                  <a:noFill/>
                </a:ln>
                <a:solidFill>
                  <a:srgbClr val="384D56"/>
                </a:solidFill>
                <a:effectLst/>
                <a:uLnTx/>
                <a:uFillTx/>
                <a:latin typeface="Arial"/>
                <a:ea typeface="Roboto"/>
                <a:cs typeface="Arial"/>
                <a:sym typeface="Roboto"/>
              </a:rPr>
              <a:t>استعراض الإجراء المبكر </a:t>
            </a:r>
            <a:br>
              <a:rPr lang="ar-001" sz="1450" b="0"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rPr>
            </a:br>
            <a:r>
              <a:rPr lang="ar-001" sz="1450">
                <a:solidFill>
                  <a:srgbClr val="384D56"/>
                </a:solidFill>
                <a:latin typeface="Arial"/>
                <a:ea typeface="Roboto"/>
                <a:cs typeface="Arial"/>
              </a:rPr>
              <a:t>لجميع الأحداث، في الوقت الفعلي من أجل التحسين السريع</a:t>
            </a:r>
          </a:p>
        </p:txBody>
      </p:sp>
      <p:pic>
        <p:nvPicPr>
          <p:cNvPr id="78" name="Graphic 77">
            <a:extLst>
              <a:ext uri="{FF2B5EF4-FFF2-40B4-BE49-F238E27FC236}">
                <a16:creationId xmlns:a16="http://schemas.microsoft.com/office/drawing/2014/main" id="{9B862A3A-D2DF-2880-7336-557247B6B23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159894" y="2418741"/>
            <a:ext cx="685800" cy="685800"/>
          </a:xfrm>
          <a:prstGeom prst="rect">
            <a:avLst/>
          </a:prstGeom>
        </p:spPr>
      </p:pic>
      <p:sp>
        <p:nvSpPr>
          <p:cNvPr id="2" name="Rounded Rectangle 1">
            <a:extLst>
              <a:ext uri="{FF2B5EF4-FFF2-40B4-BE49-F238E27FC236}">
                <a16:creationId xmlns:a16="http://schemas.microsoft.com/office/drawing/2014/main" id="{A731D57C-232B-FFF3-17C8-716FA35723CB}"/>
              </a:ext>
            </a:extLst>
          </p:cNvPr>
          <p:cNvSpPr/>
          <p:nvPr/>
        </p:nvSpPr>
        <p:spPr>
          <a:xfrm>
            <a:off x="7740327" y="1299468"/>
            <a:ext cx="3595771" cy="1929507"/>
          </a:xfrm>
          <a:prstGeom prst="round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Google Shape;445;p55">
            <a:extLst>
              <a:ext uri="{FF2B5EF4-FFF2-40B4-BE49-F238E27FC236}">
                <a16:creationId xmlns:a16="http://schemas.microsoft.com/office/drawing/2014/main" id="{0341DA00-BAB9-0ECA-5BA2-3574C4DD2D1C}"/>
              </a:ext>
            </a:extLst>
          </p:cNvPr>
          <p:cNvSpPr/>
          <p:nvPr/>
        </p:nvSpPr>
        <p:spPr>
          <a:xfrm>
            <a:off x="4093717"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dirty="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36" name="Google Shape;454;p55">
            <a:extLst>
              <a:ext uri="{FF2B5EF4-FFF2-40B4-BE49-F238E27FC236}">
                <a16:creationId xmlns:a16="http://schemas.microsoft.com/office/drawing/2014/main" id="{26CC3FBB-4205-8712-F746-514AB4A7517E}"/>
              </a:ext>
            </a:extLst>
          </p:cNvPr>
          <p:cNvSpPr/>
          <p:nvPr/>
        </p:nvSpPr>
        <p:spPr>
          <a:xfrm>
            <a:off x="10594221"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37" name="Google Shape;450;p55">
            <a:extLst>
              <a:ext uri="{FF2B5EF4-FFF2-40B4-BE49-F238E27FC236}">
                <a16:creationId xmlns:a16="http://schemas.microsoft.com/office/drawing/2014/main" id="{598BE281-BE2E-D977-24BD-58A2A45F6E29}"/>
              </a:ext>
            </a:extLst>
          </p:cNvPr>
          <p:cNvSpPr txBox="1"/>
          <p:nvPr/>
        </p:nvSpPr>
        <p:spPr>
          <a:xfrm>
            <a:off x="777905" y="3322288"/>
            <a:ext cx="986800" cy="225767"/>
          </a:xfrm>
          <a:prstGeom prst="rect">
            <a:avLst/>
          </a:prstGeom>
          <a:noFill/>
          <a:ln>
            <a:noFill/>
          </a:ln>
        </p:spPr>
        <p:txBody>
          <a:bodyPr spcFirstLastPara="1" wrap="square" lIns="0" tIns="0" rIns="0" bIns="0" anchor="t" anchorCtr="0">
            <a:spAutoFit/>
          </a:bodyPr>
          <a:lstStyle/>
          <a:p>
            <a:pPr marL="0" marR="0" lvl="0" indent="-93131" algn="r" defTabSz="914400" rtl="1" eaLnBrk="1" fontAlgn="auto" latinLnBrk="0" hangingPunct="1">
              <a:lnSpc>
                <a:spcPct val="100000"/>
              </a:lnSpc>
              <a:spcBef>
                <a:spcPts val="0"/>
              </a:spcBef>
              <a:spcAft>
                <a:spcPts val="0"/>
              </a:spcAft>
              <a:buClr>
                <a:srgbClr val="384D56"/>
              </a:buClr>
              <a:buSzPts val="1100"/>
              <a:buFont typeface="Quattrocento Sans"/>
              <a:buChar char="​"/>
              <a:tabLst/>
              <a:defRPr/>
            </a:pPr>
            <a:r>
              <a:rPr kumimoji="0" lang="ar-001" sz="1467" b="1"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النهاية</a:t>
            </a:r>
          </a:p>
        </p:txBody>
      </p:sp>
      <p:sp>
        <p:nvSpPr>
          <p:cNvPr id="38" name="Google Shape;461;p55">
            <a:extLst>
              <a:ext uri="{FF2B5EF4-FFF2-40B4-BE49-F238E27FC236}">
                <a16:creationId xmlns:a16="http://schemas.microsoft.com/office/drawing/2014/main" id="{335F1995-73F9-6652-C8DA-B197C783EDC3}"/>
              </a:ext>
            </a:extLst>
          </p:cNvPr>
          <p:cNvSpPr txBox="1"/>
          <p:nvPr/>
        </p:nvSpPr>
        <p:spPr>
          <a:xfrm>
            <a:off x="1727517" y="3350260"/>
            <a:ext cx="1222800" cy="184666"/>
          </a:xfrm>
          <a:prstGeom prst="rect">
            <a:avLst/>
          </a:prstGeom>
          <a:noFill/>
          <a:ln>
            <a:noFill/>
          </a:ln>
        </p:spPr>
        <p:txBody>
          <a:bodyPr spcFirstLastPara="1" wrap="square" lIns="0" tIns="0" rIns="0" bIns="0" anchor="t" anchorCtr="0">
            <a:spAutoFit/>
          </a:bodyPr>
          <a:lstStyle/>
          <a:p>
            <a:pPr marL="0" marR="0" lvl="0" indent="-76198" algn="ctr" defTabSz="914400" rtl="1" eaLnBrk="1" fontAlgn="auto" latinLnBrk="0" hangingPunct="1">
              <a:lnSpc>
                <a:spcPct val="100000"/>
              </a:lnSpc>
              <a:spcBef>
                <a:spcPts val="0"/>
              </a:spcBef>
              <a:spcAft>
                <a:spcPts val="0"/>
              </a:spcAft>
              <a:buClr>
                <a:srgbClr val="384D56"/>
              </a:buClr>
              <a:buSzPts val="900"/>
              <a:buFont typeface="Quattrocento Sans"/>
              <a:buChar char="​"/>
              <a:tabLst/>
              <a:defRPr/>
            </a:pPr>
            <a:r>
              <a:rPr kumimoji="0" lang="ar-001" sz="1200" b="0" i="1"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في غضون 3 أشهر</a:t>
            </a:r>
          </a:p>
        </p:txBody>
      </p:sp>
      <p:sp>
        <p:nvSpPr>
          <p:cNvPr id="39" name="Google Shape;449;p55">
            <a:extLst>
              <a:ext uri="{FF2B5EF4-FFF2-40B4-BE49-F238E27FC236}">
                <a16:creationId xmlns:a16="http://schemas.microsoft.com/office/drawing/2014/main" id="{BBEA3970-9809-446A-7845-6CBFC0ED3DF1}"/>
              </a:ext>
            </a:extLst>
          </p:cNvPr>
          <p:cNvSpPr txBox="1"/>
          <p:nvPr/>
        </p:nvSpPr>
        <p:spPr>
          <a:xfrm>
            <a:off x="5978922" y="3316116"/>
            <a:ext cx="1376594" cy="225767"/>
          </a:xfrm>
          <a:prstGeom prst="rect">
            <a:avLst/>
          </a:prstGeom>
          <a:noFill/>
          <a:ln>
            <a:noFill/>
          </a:ln>
        </p:spPr>
        <p:txBody>
          <a:bodyPr spcFirstLastPara="1" wrap="square" lIns="0" tIns="0" rIns="0" bIns="0" anchor="t" anchorCtr="0">
            <a:spAutoFit/>
          </a:bodyPr>
          <a:lstStyle/>
          <a:p>
            <a:pPr marL="0" marR="0" lvl="0" indent="-93131" algn="r" defTabSz="914400" rtl="1" eaLnBrk="1" fontAlgn="auto" latinLnBrk="0" hangingPunct="1">
              <a:lnSpc>
                <a:spcPct val="100000"/>
              </a:lnSpc>
              <a:spcBef>
                <a:spcPts val="0"/>
              </a:spcBef>
              <a:spcAft>
                <a:spcPts val="0"/>
              </a:spcAft>
              <a:buClr>
                <a:srgbClr val="384D56"/>
              </a:buClr>
              <a:buSzPts val="1100"/>
              <a:buFont typeface="Quattrocento Sans"/>
              <a:buChar char="​"/>
              <a:tabLst/>
              <a:defRPr/>
            </a:pPr>
            <a:r>
              <a:rPr kumimoji="0" lang="ar-001" sz="1467" b="1"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الظهور</a:t>
            </a:r>
          </a:p>
        </p:txBody>
      </p:sp>
      <p:sp>
        <p:nvSpPr>
          <p:cNvPr id="40" name="Google Shape;447;p55">
            <a:extLst>
              <a:ext uri="{FF2B5EF4-FFF2-40B4-BE49-F238E27FC236}">
                <a16:creationId xmlns:a16="http://schemas.microsoft.com/office/drawing/2014/main" id="{1710168D-FBCA-5BC7-C204-B3627D85A9E3}"/>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لاحقًا </a:t>
            </a:r>
            <a:r>
              <a:rPr lang="ar-001" sz="1467" b="1">
                <a:solidFill>
                  <a:srgbClr val="384D56"/>
                </a:solidFill>
                <a:latin typeface="Arial" panose="020B0604020202020204" pitchFamily="34" charset="0"/>
                <a:ea typeface="Roboto"/>
                <a:cs typeface="Arial" panose="020B0604020202020204" pitchFamily="34" charset="0"/>
                <a:sym typeface="Roboto"/>
              </a:rPr>
              <a:t>أثناء </a:t>
            </a:r>
            <a:r>
              <a:rPr kumimoji="0" lang="ar-001"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الاستجابة</a:t>
            </a:r>
            <a:br>
              <a:rPr kumimoji="0" lang="ar-001"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ar-001"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41" name="Google Shape;462;p55">
            <a:extLst>
              <a:ext uri="{FF2B5EF4-FFF2-40B4-BE49-F238E27FC236}">
                <a16:creationId xmlns:a16="http://schemas.microsoft.com/office/drawing/2014/main" id="{60051F7E-6B0F-4A2D-1B85-742CDD9FA6F7}"/>
              </a:ext>
            </a:extLst>
          </p:cNvPr>
          <p:cNvSpPr txBox="1"/>
          <p:nvPr/>
        </p:nvSpPr>
        <p:spPr>
          <a:xfrm>
            <a:off x="1412926" y="4380981"/>
            <a:ext cx="2451729" cy="903068"/>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67" b="1"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بعد الاستجابة</a:t>
            </a:r>
          </a:p>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67" b="0" i="0"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التعلُّم من الاستجابة لتوجيه أنشطة التأهب وتعزيز الأنظمة الصحية</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42" name="Google Shape;457;p55">
            <a:extLst>
              <a:ext uri="{FF2B5EF4-FFF2-40B4-BE49-F238E27FC236}">
                <a16:creationId xmlns:a16="http://schemas.microsoft.com/office/drawing/2014/main" id="{39291A2F-770A-5C75-E0A9-9D1D5B0D9D4B}"/>
              </a:ext>
            </a:extLst>
          </p:cNvPr>
          <p:cNvSpPr txBox="1"/>
          <p:nvPr/>
        </p:nvSpPr>
        <p:spPr>
          <a:xfrm>
            <a:off x="3827600" y="1529203"/>
            <a:ext cx="3407576" cy="7397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ar-001" sz="1850" b="1" dirty="0">
                <a:solidFill>
                  <a:srgbClr val="384D56"/>
                </a:solidFill>
                <a:latin typeface="Arial"/>
                <a:ea typeface="Roboto"/>
                <a:cs typeface="Arial"/>
                <a:sym typeface="Roboto"/>
              </a:rPr>
              <a:t>استعراض</a:t>
            </a:r>
            <a:r>
              <a:rPr kumimoji="0" lang="ar-001" sz="1850" b="1" i="0" u="none" strike="noStrike" cap="none" normalizeH="0" baseline="0" noProof="0" dirty="0">
                <a:ln>
                  <a:noFill/>
                </a:ln>
                <a:solidFill>
                  <a:srgbClr val="384D56"/>
                </a:solidFill>
                <a:effectLst/>
                <a:uLnTx/>
                <a:uFillTx/>
                <a:latin typeface="Arial"/>
                <a:ea typeface="Roboto"/>
                <a:cs typeface="Arial"/>
                <a:sym typeface="Roboto"/>
              </a:rPr>
              <a:t> الإجراء المرحلي</a:t>
            </a:r>
            <a:br>
              <a:rPr lang="ar-001" sz="1850"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kumimoji="0" lang="ar-001" sz="1450" b="0" i="0" u="none" strike="noStrike" cap="none" normalizeH="0" baseline="0" noProof="0" dirty="0">
                <a:ln>
                  <a:noFill/>
                </a:ln>
                <a:solidFill>
                  <a:srgbClr val="384D56"/>
                </a:solidFill>
                <a:effectLst/>
                <a:uLnTx/>
                <a:uFillTx/>
                <a:latin typeface="Arial"/>
                <a:ea typeface="Roboto"/>
                <a:cs typeface="Arial"/>
                <a:sym typeface="Roboto"/>
              </a:rPr>
              <a:t>للاستجابات المطولة التي تتطلب تصحيح المسار</a:t>
            </a:r>
          </a:p>
        </p:txBody>
      </p:sp>
      <p:pic>
        <p:nvPicPr>
          <p:cNvPr id="43" name="Graphic 42">
            <a:extLst>
              <a:ext uri="{FF2B5EF4-FFF2-40B4-BE49-F238E27FC236}">
                <a16:creationId xmlns:a16="http://schemas.microsoft.com/office/drawing/2014/main" id="{59645E05-6B82-FBF1-754F-DEAB673922B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188771" y="2418741"/>
            <a:ext cx="685800" cy="685800"/>
          </a:xfrm>
          <a:prstGeom prst="rect">
            <a:avLst/>
          </a:prstGeom>
        </p:spPr>
      </p:pic>
      <p:pic>
        <p:nvPicPr>
          <p:cNvPr id="44" name="Graphic 43">
            <a:extLst>
              <a:ext uri="{FF2B5EF4-FFF2-40B4-BE49-F238E27FC236}">
                <a16:creationId xmlns:a16="http://schemas.microsoft.com/office/drawing/2014/main" id="{99F9723D-94E3-5EE6-E711-E80FFEB0BF2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727517" y="2418741"/>
            <a:ext cx="685800" cy="685800"/>
          </a:xfrm>
          <a:prstGeom prst="rect">
            <a:avLst/>
          </a:prstGeom>
        </p:spPr>
      </p:pic>
      <p:sp>
        <p:nvSpPr>
          <p:cNvPr id="46" name="Google Shape;452;p55">
            <a:extLst>
              <a:ext uri="{FF2B5EF4-FFF2-40B4-BE49-F238E27FC236}">
                <a16:creationId xmlns:a16="http://schemas.microsoft.com/office/drawing/2014/main" id="{D5083EB1-9312-66AB-2FC9-F92C4FF219F5}"/>
              </a:ext>
            </a:extLst>
          </p:cNvPr>
          <p:cNvSpPr/>
          <p:nvPr/>
        </p:nvSpPr>
        <p:spPr>
          <a:xfrm>
            <a:off x="6968576"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47" name="Google Shape;444;p55">
            <a:extLst>
              <a:ext uri="{FF2B5EF4-FFF2-40B4-BE49-F238E27FC236}">
                <a16:creationId xmlns:a16="http://schemas.microsoft.com/office/drawing/2014/main" id="{6D3FAE1E-8FC9-0E38-FD52-257C02EBFCF2}"/>
              </a:ext>
            </a:extLst>
          </p:cNvPr>
          <p:cNvSpPr/>
          <p:nvPr/>
        </p:nvSpPr>
        <p:spPr>
          <a:xfrm>
            <a:off x="1152552"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48" name="Google Shape;453;p55">
            <a:extLst>
              <a:ext uri="{FF2B5EF4-FFF2-40B4-BE49-F238E27FC236}">
                <a16:creationId xmlns:a16="http://schemas.microsoft.com/office/drawing/2014/main" id="{F70CC70D-4480-19A3-EEE0-C3468F32329D}"/>
              </a:ext>
            </a:extLst>
          </p:cNvPr>
          <p:cNvSpPr/>
          <p:nvPr/>
        </p:nvSpPr>
        <p:spPr>
          <a:xfrm>
            <a:off x="1148906"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49" name="Google Shape;458;p55">
            <a:extLst>
              <a:ext uri="{FF2B5EF4-FFF2-40B4-BE49-F238E27FC236}">
                <a16:creationId xmlns:a16="http://schemas.microsoft.com/office/drawing/2014/main" id="{C060245F-555B-956D-FC33-2AF4FADA0823}"/>
              </a:ext>
            </a:extLst>
          </p:cNvPr>
          <p:cNvSpPr txBox="1"/>
          <p:nvPr/>
        </p:nvSpPr>
        <p:spPr>
          <a:xfrm>
            <a:off x="313234" y="1527362"/>
            <a:ext cx="3514366" cy="73096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ar-001" sz="1850" b="1" dirty="0">
                <a:solidFill>
                  <a:srgbClr val="384D56"/>
                </a:solidFill>
                <a:latin typeface="Arial"/>
                <a:ea typeface="Roboto"/>
                <a:cs typeface="Arial"/>
                <a:sym typeface="Roboto"/>
              </a:rPr>
              <a:t>استعراض</a:t>
            </a:r>
            <a:r>
              <a:rPr kumimoji="0" lang="ar-001" sz="1850" b="1" i="0" u="none" strike="noStrike" cap="none" normalizeH="0" baseline="0" noProof="0" dirty="0">
                <a:ln>
                  <a:noFill/>
                </a:ln>
                <a:solidFill>
                  <a:srgbClr val="384D56"/>
                </a:solidFill>
                <a:effectLst/>
                <a:uLnTx/>
                <a:uFillTx/>
                <a:latin typeface="Arial"/>
                <a:ea typeface="Roboto"/>
                <a:cs typeface="Arial"/>
                <a:sym typeface="Roboto"/>
              </a:rPr>
              <a:t> الإجراء اللاحق</a:t>
            </a:r>
            <a:br>
              <a:rPr lang="ar-001" sz="1450"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kumimoji="0" lang="ar-001" sz="1450" b="0" i="0" u="none" strike="noStrike" cap="none" normalizeH="0" baseline="0" noProof="0" dirty="0">
                <a:ln>
                  <a:noFill/>
                </a:ln>
                <a:solidFill>
                  <a:srgbClr val="384D56"/>
                </a:solidFill>
                <a:effectLst/>
                <a:uLnTx/>
                <a:uFillTx/>
                <a:latin typeface="Arial"/>
                <a:ea typeface="Roboto"/>
                <a:cs typeface="Arial"/>
                <a:sym typeface="Roboto"/>
              </a:rPr>
              <a:t>للاستجابة لجميع الأحداث، بعد الإعلان الرسمي</a:t>
            </a:r>
            <a:br>
              <a:rPr kumimoji="0" lang="en-US" sz="1450" b="0" i="0" u="none" strike="noStrike" cap="none" normalizeH="0" baseline="0" noProof="0" dirty="0">
                <a:ln>
                  <a:noFill/>
                </a:ln>
                <a:solidFill>
                  <a:srgbClr val="384D56"/>
                </a:solidFill>
                <a:effectLst/>
                <a:uLnTx/>
                <a:uFillTx/>
                <a:latin typeface="Arial"/>
                <a:ea typeface="Roboto"/>
                <a:cs typeface="Arial"/>
                <a:sym typeface="Roboto"/>
              </a:rPr>
            </a:br>
            <a:r>
              <a:rPr kumimoji="0" lang="ar-001" sz="1450" b="0" i="0" u="none" strike="noStrike" cap="none" normalizeH="0" baseline="0" noProof="0" dirty="0">
                <a:ln>
                  <a:noFill/>
                </a:ln>
                <a:solidFill>
                  <a:srgbClr val="384D56"/>
                </a:solidFill>
                <a:effectLst/>
                <a:uLnTx/>
                <a:uFillTx/>
                <a:latin typeface="Arial"/>
                <a:ea typeface="Roboto"/>
                <a:cs typeface="Arial"/>
                <a:sym typeface="Roboto"/>
              </a:rPr>
              <a:t> عن </a:t>
            </a:r>
            <a:r>
              <a:rPr lang="ar-001" sz="1450" dirty="0">
                <a:solidFill>
                  <a:srgbClr val="384D56"/>
                </a:solidFill>
                <a:latin typeface="Arial"/>
                <a:ea typeface="Roboto"/>
                <a:cs typeface="Arial"/>
                <a:sym typeface="Roboto"/>
              </a:rPr>
              <a:t>انتهاء</a:t>
            </a:r>
            <a:r>
              <a:rPr kumimoji="0" lang="ar-001" sz="1450" b="0" i="0" u="none" strike="noStrike" cap="none" normalizeH="0" baseline="0" noProof="0" dirty="0">
                <a:ln>
                  <a:noFill/>
                </a:ln>
                <a:solidFill>
                  <a:srgbClr val="384D56"/>
                </a:solidFill>
                <a:effectLst/>
                <a:uLnTx/>
                <a:uFillTx/>
                <a:latin typeface="Arial"/>
                <a:ea typeface="Roboto"/>
                <a:cs typeface="Arial"/>
                <a:sym typeface="Roboto"/>
              </a:rPr>
              <a:t> الحدث</a:t>
            </a:r>
          </a:p>
        </p:txBody>
      </p:sp>
      <p:sp>
        <p:nvSpPr>
          <p:cNvPr id="34" name="Google Shape;452;p55">
            <a:extLst>
              <a:ext uri="{FF2B5EF4-FFF2-40B4-BE49-F238E27FC236}">
                <a16:creationId xmlns:a16="http://schemas.microsoft.com/office/drawing/2014/main" id="{F6538253-1E2F-EDE4-D4FA-49914A2EBD57}"/>
              </a:ext>
            </a:extLst>
          </p:cNvPr>
          <p:cNvSpPr/>
          <p:nvPr/>
        </p:nvSpPr>
        <p:spPr>
          <a:xfrm>
            <a:off x="3876131" y="3694666"/>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Tree>
    <p:extLst>
      <p:ext uri="{BB962C8B-B14F-4D97-AF65-F5344CB8AC3E}">
        <p14:creationId xmlns:p14="http://schemas.microsoft.com/office/powerpoint/2010/main" val="1781040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8035047" y="489856"/>
            <a:ext cx="3427378" cy="1623491"/>
          </a:xfrm>
        </p:spPr>
        <p:txBody>
          <a:bodyPr anchor="b">
            <a:normAutofit/>
          </a:bodyPr>
          <a:lstStyle/>
          <a:p>
            <a:r>
              <a:rPr lang="ar-001" dirty="0">
                <a:latin typeface="Arial"/>
                <a:cs typeface="Arial"/>
              </a:rPr>
              <a:t>إرشادات منظمة الصحة العالمية بشأن استعراض الإجراء المبكر</a:t>
            </a:r>
          </a:p>
        </p:txBody>
      </p:sp>
      <p:pic>
        <p:nvPicPr>
          <p:cNvPr id="6" name="Picture Placeholder 5">
            <a:extLst>
              <a:ext uri="{FF2B5EF4-FFF2-40B4-BE49-F238E27FC236}">
                <a16:creationId xmlns:a16="http://schemas.microsoft.com/office/drawing/2014/main" id="{AEA9A87E-198E-CD20-AB50-F2C177D95496}"/>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p:blipFill>
        <p:spPr>
          <a:xfrm>
            <a:off x="8287750" y="2215162"/>
            <a:ext cx="3094953" cy="4431973"/>
          </a:xfrm>
          <a:noFill/>
        </p:spPr>
      </p:pic>
      <p:sp>
        <p:nvSpPr>
          <p:cNvPr id="7" name="Text Placeholder 4">
            <a:extLst>
              <a:ext uri="{FF2B5EF4-FFF2-40B4-BE49-F238E27FC236}">
                <a16:creationId xmlns:a16="http://schemas.microsoft.com/office/drawing/2014/main" id="{E2ACD33B-BA6E-ED4F-5E0C-DD5A6628F031}"/>
              </a:ext>
            </a:extLst>
          </p:cNvPr>
          <p:cNvSpPr>
            <a:spLocks noGrp="1"/>
          </p:cNvSpPr>
          <p:nvPr>
            <p:ph type="body" sz="half" idx="2"/>
          </p:nvPr>
        </p:nvSpPr>
        <p:spPr>
          <a:xfrm>
            <a:off x="418301" y="727670"/>
            <a:ext cx="6693029" cy="400639"/>
          </a:xfrm>
        </p:spPr>
        <p:txBody>
          <a:bodyPr vert="horz" lIns="91440" tIns="45720" rIns="91440" bIns="45720" rtlCol="0" anchor="t">
            <a:noAutofit/>
          </a:bodyPr>
          <a:lstStyle/>
          <a:p>
            <a:r>
              <a:rPr lang="ar-001" sz="2400" dirty="0">
                <a:cs typeface="Arial"/>
              </a:rPr>
              <a:t> استعراضات الإجراءات المبكرة…</a:t>
            </a:r>
          </a:p>
        </p:txBody>
      </p:sp>
      <p:sp>
        <p:nvSpPr>
          <p:cNvPr id="5" name="Content Placeholder 3">
            <a:extLst>
              <a:ext uri="{FF2B5EF4-FFF2-40B4-BE49-F238E27FC236}">
                <a16:creationId xmlns:a16="http://schemas.microsoft.com/office/drawing/2014/main" id="{77639E1D-9C6E-48FA-D47E-24CA36C520B3}"/>
              </a:ext>
            </a:extLst>
          </p:cNvPr>
          <p:cNvSpPr txBox="1">
            <a:spLocks/>
          </p:cNvSpPr>
          <p:nvPr/>
        </p:nvSpPr>
        <p:spPr>
          <a:xfrm>
            <a:off x="1089498" y="1519311"/>
            <a:ext cx="6200839" cy="3333047"/>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a:lnSpc>
                <a:spcPct val="110000"/>
              </a:lnSpc>
            </a:pPr>
            <a:r>
              <a:rPr lang="ar-001" dirty="0">
                <a:latin typeface="Arial"/>
                <a:cs typeface="Arial"/>
              </a:rPr>
              <a:t>هي نوع رئيسي من "استعراض الإجراء" تُجريه منظمة الصحة العالمية بشأن تفشي الأمراض</a:t>
            </a:r>
          </a:p>
          <a:p>
            <a:pPr>
              <a:lnSpc>
                <a:spcPct val="110000"/>
              </a:lnSpc>
            </a:pPr>
            <a:endParaRPr lang="en-US" sz="1500" dirty="0">
              <a:latin typeface="Arial"/>
              <a:cs typeface="Arial"/>
            </a:endParaRPr>
          </a:p>
          <a:p>
            <a:r>
              <a:rPr lang="ar-SA" dirty="0"/>
              <a:t>تدمج غاية 7-1-7 ومنهجيتها وأدواتها</a:t>
            </a:r>
            <a:endParaRPr lang="en-IN" dirty="0"/>
          </a:p>
          <a:p>
            <a:pPr>
              <a:lnSpc>
                <a:spcPct val="110000"/>
              </a:lnSpc>
            </a:pPr>
            <a:endParaRPr lang="en-US" sz="1500" dirty="0">
              <a:latin typeface="Arial"/>
              <a:cs typeface="Arial"/>
            </a:endParaRPr>
          </a:p>
          <a:p>
            <a:pPr>
              <a:lnSpc>
                <a:spcPct val="110000"/>
              </a:lnSpc>
            </a:pPr>
            <a:r>
              <a:rPr lang="ar-001" dirty="0">
                <a:latin typeface="Arial"/>
                <a:cs typeface="Arial"/>
              </a:rPr>
              <a:t>يمكن إجراؤها لجميع أحداث تفشي الأمراض، ويفضل أن يكون ذلك في الوقت الفعلي خلال المرحلة المبكرة</a:t>
            </a:r>
          </a:p>
          <a:p>
            <a:pPr marL="0" indent="0">
              <a:lnSpc>
                <a:spcPct val="110000"/>
              </a:lnSpc>
              <a:buFont typeface="Arial" panose="020B0604020202020204" pitchFamily="34" charset="0"/>
              <a:buNone/>
            </a:pPr>
            <a:endParaRPr lang="en-US" dirty="0">
              <a:latin typeface="Arial"/>
              <a:cs typeface="Arial"/>
            </a:endParaRPr>
          </a:p>
        </p:txBody>
      </p:sp>
      <p:sp>
        <p:nvSpPr>
          <p:cNvPr id="10" name="Rounded Rectangle 9">
            <a:extLst>
              <a:ext uri="{FF2B5EF4-FFF2-40B4-BE49-F238E27FC236}">
                <a16:creationId xmlns:a16="http://schemas.microsoft.com/office/drawing/2014/main" id="{4D99FB18-6A8E-5CE9-007E-BEB09F3159D4}"/>
              </a:ext>
            </a:extLst>
          </p:cNvPr>
          <p:cNvSpPr/>
          <p:nvPr/>
        </p:nvSpPr>
        <p:spPr>
          <a:xfrm>
            <a:off x="418301" y="4768948"/>
            <a:ext cx="6693028" cy="136138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ar-SA" sz="2400" b="1" dirty="0">
                <a:solidFill>
                  <a:srgbClr val="3BB041"/>
                </a:solidFill>
              </a:rPr>
              <a:t>ستتعلمون في هذا التدريب أهمية استخدام غاية 7-1-7 في الوقت الفعلي كجزء من استعراضات الإجراءات المبكرة</a:t>
            </a:r>
            <a:endParaRPr lang="en-IN" sz="2400" dirty="0">
              <a:solidFill>
                <a:srgbClr val="3BB041"/>
              </a:solidFill>
            </a:endParaRPr>
          </a:p>
          <a:p>
            <a:pPr algn="ctr"/>
            <a:r>
              <a:rPr lang="en-IN" sz="2400" dirty="0">
                <a:solidFill>
                  <a:srgbClr val="3BB041"/>
                </a:solidFill>
              </a:rPr>
              <a:t> </a:t>
            </a:r>
          </a:p>
        </p:txBody>
      </p:sp>
    </p:spTree>
    <p:extLst>
      <p:ext uri="{BB962C8B-B14F-4D97-AF65-F5344CB8AC3E}">
        <p14:creationId xmlns:p14="http://schemas.microsoft.com/office/powerpoint/2010/main" val="2950782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682837-CA44-0C58-DBEE-7B3F1E5C31A2}"/>
              </a:ext>
            </a:extLst>
          </p:cNvPr>
          <p:cNvSpPr>
            <a:spLocks noGrp="1"/>
          </p:cNvSpPr>
          <p:nvPr>
            <p:ph type="body" idx="1"/>
          </p:nvPr>
        </p:nvSpPr>
        <p:spPr>
          <a:xfrm>
            <a:off x="6886628" y="1499193"/>
            <a:ext cx="4376635" cy="823912"/>
          </a:xfrm>
        </p:spPr>
        <p:txBody>
          <a:bodyPr/>
          <a:lstStyle/>
          <a:p>
            <a:pPr algn="ctr"/>
            <a:r>
              <a:rPr lang="ar-SA" sz="2200" dirty="0"/>
              <a:t>يمكن الاستشهاد بنتائج غاية 7-1-7 في التقييمات والأدوات الأخرى</a:t>
            </a:r>
            <a:endParaRPr lang="en-IN" sz="2200" dirty="0"/>
          </a:p>
        </p:txBody>
      </p:sp>
      <p:sp>
        <p:nvSpPr>
          <p:cNvPr id="5" name="Text Placeholder 4">
            <a:extLst>
              <a:ext uri="{FF2B5EF4-FFF2-40B4-BE49-F238E27FC236}">
                <a16:creationId xmlns:a16="http://schemas.microsoft.com/office/drawing/2014/main" id="{47859E13-F918-34C1-9537-B4D851793BDF}"/>
              </a:ext>
            </a:extLst>
          </p:cNvPr>
          <p:cNvSpPr>
            <a:spLocks noGrp="1"/>
          </p:cNvSpPr>
          <p:nvPr>
            <p:ph type="body" sz="quarter" idx="3"/>
          </p:nvPr>
        </p:nvSpPr>
        <p:spPr>
          <a:xfrm>
            <a:off x="372683" y="1544103"/>
            <a:ext cx="5163195" cy="823912"/>
          </a:xfrm>
        </p:spPr>
        <p:txBody>
          <a:bodyPr/>
          <a:lstStyle/>
          <a:p>
            <a:pPr algn="ctr"/>
            <a:r>
              <a:rPr lang="ar-SA" sz="2200" dirty="0"/>
              <a:t>يمكن أيضًا إضافة نتائج 7-1-7 إلى الخطط السنوية أو المساعدة بشأن تحديد أولوياتها </a:t>
            </a:r>
            <a:r>
              <a:rPr lang="en-IN" sz="2200" dirty="0"/>
              <a:t>) </a:t>
            </a:r>
            <a:r>
              <a:rPr lang="ar-SA" sz="2200" dirty="0"/>
              <a:t>مثل </a:t>
            </a:r>
            <a:r>
              <a:rPr lang="en-US" sz="2200" dirty="0"/>
              <a:t>.(</a:t>
            </a:r>
            <a:r>
              <a:rPr lang="en-IN" sz="2200" dirty="0"/>
              <a:t>NAPHS</a:t>
            </a:r>
          </a:p>
          <a:p>
            <a:pPr algn="ctr"/>
            <a:r>
              <a:rPr lang="en-IN" sz="2200" dirty="0"/>
              <a:t> </a:t>
            </a:r>
          </a:p>
        </p:txBody>
      </p:sp>
      <p:sp>
        <p:nvSpPr>
          <p:cNvPr id="8" name="Rounded Rectangle 1">
            <a:extLst>
              <a:ext uri="{FF2B5EF4-FFF2-40B4-BE49-F238E27FC236}">
                <a16:creationId xmlns:a16="http://schemas.microsoft.com/office/drawing/2014/main" id="{F0B5AC5A-0CF4-F03F-BA44-5FE7D6A267AC}"/>
              </a:ext>
            </a:extLst>
          </p:cNvPr>
          <p:cNvSpPr/>
          <p:nvPr/>
        </p:nvSpPr>
        <p:spPr>
          <a:xfrm>
            <a:off x="7755318" y="2544521"/>
            <a:ext cx="2641887" cy="1415813"/>
          </a:xfrm>
          <a:prstGeom prst="roundRect">
            <a:avLst>
              <a:gd name="adj" fmla="val 1674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defRPr/>
            </a:pPr>
            <a:r>
              <a:rPr kumimoji="0" lang="ar-001" sz="1600" b="1"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 نتائج غاية </a:t>
            </a:r>
            <a:r>
              <a:rPr lang="ar-001" sz="1600" b="1">
                <a:solidFill>
                  <a:prstClr val="black"/>
                </a:solidFill>
                <a:latin typeface="Arial" panose="020B0604020202020204" pitchFamily="34" charset="0"/>
                <a:cs typeface="Arial" panose="020B0604020202020204" pitchFamily="34" charset="0"/>
              </a:rPr>
              <a:t>7-1-7</a:t>
            </a:r>
            <a:br>
              <a:rPr lang="ar-001" sz="500" b="1" i="0" u="none" strike="noStrike" cap="none" normalizeH="0" baseline="0" noProof="0">
                <a:ln>
                  <a:noFill/>
                </a:ln>
                <a:effectLst/>
                <a:uLnTx/>
                <a:uFillTx/>
                <a:latin typeface="Arial" panose="020B0604020202020204" pitchFamily="34" charset="0"/>
                <a:cs typeface="Arial" panose="020B0604020202020204" pitchFamily="34" charset="0"/>
              </a:rPr>
            </a:br>
            <a:r>
              <a:rPr kumimoji="0" lang="ar-001" sz="1200" b="1"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العوائق </a:t>
            </a:r>
            <a:r>
              <a:rPr lang="ar-001" sz="1200" b="1">
                <a:solidFill>
                  <a:prstClr val="black"/>
                </a:solidFill>
                <a:latin typeface="Arial" panose="020B0604020202020204" pitchFamily="34" charset="0"/>
                <a:cs typeface="Arial" panose="020B0604020202020204" pitchFamily="34" charset="0"/>
              </a:rPr>
              <a:t>والإجراءات التصحيحية</a:t>
            </a:r>
          </a:p>
        </p:txBody>
      </p:sp>
      <p:pic>
        <p:nvPicPr>
          <p:cNvPr id="10" name="Picture 9" descr="Chart, bar chart&#10;&#10;Description automatically generated">
            <a:extLst>
              <a:ext uri="{FF2B5EF4-FFF2-40B4-BE49-F238E27FC236}">
                <a16:creationId xmlns:a16="http://schemas.microsoft.com/office/drawing/2014/main" id="{5B7E4AAB-5373-F48C-5824-D610D06FE0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33187" y="3156678"/>
            <a:ext cx="1768606" cy="627570"/>
          </a:xfrm>
          <a:prstGeom prst="rect">
            <a:avLst/>
          </a:prstGeom>
          <a:ln>
            <a:noFill/>
          </a:ln>
        </p:spPr>
      </p:pic>
      <p:sp>
        <p:nvSpPr>
          <p:cNvPr id="12" name="Rounded Rectangle 3">
            <a:extLst>
              <a:ext uri="{FF2B5EF4-FFF2-40B4-BE49-F238E27FC236}">
                <a16:creationId xmlns:a16="http://schemas.microsoft.com/office/drawing/2014/main" id="{25FD94ED-5564-09EF-FEDE-90A92DDEEB07}"/>
              </a:ext>
            </a:extLst>
          </p:cNvPr>
          <p:cNvSpPr/>
          <p:nvPr/>
        </p:nvSpPr>
        <p:spPr>
          <a:xfrm>
            <a:off x="7127431" y="4663739"/>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JEE</a:t>
            </a:r>
          </a:p>
        </p:txBody>
      </p:sp>
      <p:sp>
        <p:nvSpPr>
          <p:cNvPr id="14" name="Rounded Rectangle 4">
            <a:extLst>
              <a:ext uri="{FF2B5EF4-FFF2-40B4-BE49-F238E27FC236}">
                <a16:creationId xmlns:a16="http://schemas.microsoft.com/office/drawing/2014/main" id="{5B8C5B0E-3142-DA9B-89E5-C742C3917790}"/>
              </a:ext>
            </a:extLst>
          </p:cNvPr>
          <p:cNvSpPr/>
          <p:nvPr/>
        </p:nvSpPr>
        <p:spPr>
          <a:xfrm>
            <a:off x="7127431" y="5058148"/>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SPAR</a:t>
            </a:r>
          </a:p>
        </p:txBody>
      </p:sp>
      <p:sp>
        <p:nvSpPr>
          <p:cNvPr id="16" name="Rounded Rectangle 5">
            <a:extLst>
              <a:ext uri="{FF2B5EF4-FFF2-40B4-BE49-F238E27FC236}">
                <a16:creationId xmlns:a16="http://schemas.microsoft.com/office/drawing/2014/main" id="{37725DD7-D7A9-91E7-4A0C-0ED0DFB432BA}"/>
              </a:ext>
            </a:extLst>
          </p:cNvPr>
          <p:cNvSpPr/>
          <p:nvPr/>
        </p:nvSpPr>
        <p:spPr>
          <a:xfrm>
            <a:off x="7127431" y="5449883"/>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IAR/AAR</a:t>
            </a:r>
          </a:p>
        </p:txBody>
      </p:sp>
      <p:sp>
        <p:nvSpPr>
          <p:cNvPr id="18" name="Rounded Rectangle 6">
            <a:extLst>
              <a:ext uri="{FF2B5EF4-FFF2-40B4-BE49-F238E27FC236}">
                <a16:creationId xmlns:a16="http://schemas.microsoft.com/office/drawing/2014/main" id="{939BE757-07FF-EACB-2ED8-173CECA88D07}"/>
              </a:ext>
            </a:extLst>
          </p:cNvPr>
          <p:cNvSpPr/>
          <p:nvPr/>
        </p:nvSpPr>
        <p:spPr>
          <a:xfrm>
            <a:off x="8237132" y="4663739"/>
            <a:ext cx="1340681"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prstClr val="black"/>
                </a:solidFill>
                <a:effectLst/>
                <a:uLnTx/>
                <a:uFillTx/>
                <a:latin typeface="Arial" panose="020B0604020202020204" pitchFamily="34" charset="0"/>
                <a:cs typeface="Arial" panose="020B0604020202020204" pitchFamily="34" charset="0"/>
              </a:rPr>
              <a:t>المقاييس المرجعية</a:t>
            </a:r>
          </a:p>
        </p:txBody>
      </p:sp>
      <p:sp>
        <p:nvSpPr>
          <p:cNvPr id="20" name="Rounded Rectangle 7">
            <a:extLst>
              <a:ext uri="{FF2B5EF4-FFF2-40B4-BE49-F238E27FC236}">
                <a16:creationId xmlns:a16="http://schemas.microsoft.com/office/drawing/2014/main" id="{221FD135-1F77-112B-D461-03258E9FE31D}"/>
              </a:ext>
            </a:extLst>
          </p:cNvPr>
          <p:cNvSpPr/>
          <p:nvPr/>
        </p:nvSpPr>
        <p:spPr>
          <a:xfrm>
            <a:off x="8237133" y="5058148"/>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prstClr val="black"/>
                </a:solidFill>
                <a:effectLst/>
                <a:uLnTx/>
                <a:uFillTx/>
                <a:latin typeface="Arial" panose="020B0604020202020204" pitchFamily="34" charset="0"/>
                <a:cs typeface="Arial" panose="020B0604020202020204" pitchFamily="34" charset="0"/>
              </a:rPr>
              <a:t>تمرين المحاكاة</a:t>
            </a:r>
          </a:p>
        </p:txBody>
      </p:sp>
      <p:sp>
        <p:nvSpPr>
          <p:cNvPr id="22" name="Rounded Rectangle 8">
            <a:extLst>
              <a:ext uri="{FF2B5EF4-FFF2-40B4-BE49-F238E27FC236}">
                <a16:creationId xmlns:a16="http://schemas.microsoft.com/office/drawing/2014/main" id="{71E1F829-AF46-15DE-CA72-4E1E68694F35}"/>
              </a:ext>
            </a:extLst>
          </p:cNvPr>
          <p:cNvSpPr/>
          <p:nvPr/>
        </p:nvSpPr>
        <p:spPr>
          <a:xfrm>
            <a:off x="8237133" y="5449883"/>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STAR/VRAM</a:t>
            </a:r>
          </a:p>
        </p:txBody>
      </p:sp>
      <p:sp>
        <p:nvSpPr>
          <p:cNvPr id="24" name="Rounded Rectangle 9">
            <a:extLst>
              <a:ext uri="{FF2B5EF4-FFF2-40B4-BE49-F238E27FC236}">
                <a16:creationId xmlns:a16="http://schemas.microsoft.com/office/drawing/2014/main" id="{A7A0BCB3-025B-1F33-093D-E2CC3C8EDEC4}"/>
              </a:ext>
            </a:extLst>
          </p:cNvPr>
          <p:cNvSpPr/>
          <p:nvPr/>
        </p:nvSpPr>
        <p:spPr>
          <a:xfrm>
            <a:off x="9642088" y="4650056"/>
            <a:ext cx="1418113" cy="1118606"/>
          </a:xfrm>
          <a:prstGeom prst="roundRect">
            <a:avLst>
              <a:gd name="adj" fmla="val 1442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001" sz="1400" dirty="0">
                <a:solidFill>
                  <a:prstClr val="black"/>
                </a:solidFill>
                <a:latin typeface="Arial" panose="020B0604020202020204" pitchFamily="34" charset="0"/>
                <a:cs typeface="Arial" panose="020B0604020202020204" pitchFamily="34" charset="0"/>
              </a:rPr>
              <a:t>التقييمات</a:t>
            </a:r>
            <a:r>
              <a:rPr kumimoji="0" lang="ar-001" sz="1400" b="0" i="0" u="none" strike="noStrike" cap="none" normalizeH="0" baseline="0" noProof="0" dirty="0">
                <a:ln>
                  <a:noFill/>
                </a:ln>
                <a:solidFill>
                  <a:prstClr val="black"/>
                </a:solidFill>
                <a:effectLst/>
                <a:uLnTx/>
                <a:uFillTx/>
                <a:latin typeface="Arial" panose="020B0604020202020204" pitchFamily="34" charset="0"/>
                <a:cs typeface="Arial" panose="020B0604020202020204" pitchFamily="34" charset="0"/>
              </a:rPr>
              <a:t> والأدوات الأخرى</a:t>
            </a:r>
          </a:p>
        </p:txBody>
      </p:sp>
      <p:sp>
        <p:nvSpPr>
          <p:cNvPr id="25" name="Arrow: Down 24">
            <a:extLst>
              <a:ext uri="{FF2B5EF4-FFF2-40B4-BE49-F238E27FC236}">
                <a16:creationId xmlns:a16="http://schemas.microsoft.com/office/drawing/2014/main" id="{5567FF85-DCC0-0B89-3136-CDCD81BAC39C}"/>
              </a:ext>
            </a:extLst>
          </p:cNvPr>
          <p:cNvSpPr/>
          <p:nvPr/>
        </p:nvSpPr>
        <p:spPr>
          <a:xfrm>
            <a:off x="8989812" y="4073567"/>
            <a:ext cx="300390" cy="475618"/>
          </a:xfrm>
          <a:prstGeom prst="down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29" name="Picture 12">
            <a:extLst>
              <a:ext uri="{FF2B5EF4-FFF2-40B4-BE49-F238E27FC236}">
                <a16:creationId xmlns:a16="http://schemas.microsoft.com/office/drawing/2014/main" id="{F5B0EC7C-9FB4-9E2F-1848-B3CB41DA9BC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2687670" y="2568988"/>
            <a:ext cx="1002227" cy="1415576"/>
          </a:xfrm>
          <a:prstGeom prst="rect">
            <a:avLst/>
          </a:prstGeom>
          <a:ln>
            <a:solidFill>
              <a:schemeClr val="tx1"/>
            </a:solidFill>
          </a:ln>
        </p:spPr>
      </p:pic>
      <p:sp>
        <p:nvSpPr>
          <p:cNvPr id="30" name="Rounded Rectangle 31">
            <a:extLst>
              <a:ext uri="{FF2B5EF4-FFF2-40B4-BE49-F238E27FC236}">
                <a16:creationId xmlns:a16="http://schemas.microsoft.com/office/drawing/2014/main" id="{719977FF-C06A-58A4-390F-A240FFC2AD04}"/>
              </a:ext>
            </a:extLst>
          </p:cNvPr>
          <p:cNvSpPr/>
          <p:nvPr/>
        </p:nvSpPr>
        <p:spPr>
          <a:xfrm>
            <a:off x="1635739" y="4744865"/>
            <a:ext cx="3106282" cy="964804"/>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dirty="0">
                <a:ln>
                  <a:noFill/>
                </a:ln>
                <a:solidFill>
                  <a:prstClr val="black"/>
                </a:solidFill>
                <a:effectLst/>
                <a:uLnTx/>
                <a:uFillTx/>
                <a:latin typeface="Arial" panose="020B0604020202020204" pitchFamily="34" charset="0"/>
                <a:cs typeface="Arial" panose="020B0604020202020204" pitchFamily="34" charset="0"/>
              </a:rPr>
              <a:t>دراسات جدوى استثمارية على المستوى الوطني/دون الوطني أو مقترحات أخرى للتمويل والمناصرة</a:t>
            </a:r>
          </a:p>
        </p:txBody>
      </p:sp>
      <p:sp>
        <p:nvSpPr>
          <p:cNvPr id="35" name="Plus Sign 34">
            <a:extLst>
              <a:ext uri="{FF2B5EF4-FFF2-40B4-BE49-F238E27FC236}">
                <a16:creationId xmlns:a16="http://schemas.microsoft.com/office/drawing/2014/main" id="{FD7820D2-F392-9111-D067-9903A9769576}"/>
              </a:ext>
            </a:extLst>
          </p:cNvPr>
          <p:cNvSpPr/>
          <p:nvPr/>
        </p:nvSpPr>
        <p:spPr>
          <a:xfrm>
            <a:off x="2954281" y="4090713"/>
            <a:ext cx="461901" cy="478931"/>
          </a:xfrm>
          <a:prstGeom prst="mathPlus">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Title 12">
            <a:extLst>
              <a:ext uri="{FF2B5EF4-FFF2-40B4-BE49-F238E27FC236}">
                <a16:creationId xmlns:a16="http://schemas.microsoft.com/office/drawing/2014/main" id="{191746E8-9C60-CC28-82B7-CAC282695A9E}"/>
              </a:ext>
            </a:extLst>
          </p:cNvPr>
          <p:cNvSpPr txBox="1">
            <a:spLocks/>
          </p:cNvSpPr>
          <p:nvPr/>
        </p:nvSpPr>
        <p:spPr>
          <a:xfrm>
            <a:off x="264459" y="302373"/>
            <a:ext cx="11542727" cy="997095"/>
          </a:xfrm>
          <a:prstGeom prst="rect">
            <a:avLst/>
          </a:prstGeom>
        </p:spPr>
        <p:txBody>
          <a:bodyPr vert="horz" lIns="91440" tIns="45720" rIns="91440" bIns="45720" rtlCol="0" anchor="t">
            <a:normAutofit fontScale="975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cs typeface="Arial" panose="020B0604020202020204" pitchFamily="34" charset="0"/>
              </a:rPr>
              <a:t>يمكن إدراج نتائج غاية 7-1-7 في التقييمات والخطط الأخرى</a:t>
            </a:r>
          </a:p>
        </p:txBody>
      </p:sp>
      <p:cxnSp>
        <p:nvCxnSpPr>
          <p:cNvPr id="38" name="Straight Arrow Connector 37">
            <a:extLst>
              <a:ext uri="{FF2B5EF4-FFF2-40B4-BE49-F238E27FC236}">
                <a16:creationId xmlns:a16="http://schemas.microsoft.com/office/drawing/2014/main" id="{569A9F9E-7D07-2804-FC67-D72F420E28C3}"/>
              </a:ext>
            </a:extLst>
          </p:cNvPr>
          <p:cNvCxnSpPr/>
          <p:nvPr/>
        </p:nvCxnSpPr>
        <p:spPr>
          <a:xfrm>
            <a:off x="6021417" y="1494011"/>
            <a:ext cx="12510" cy="4645476"/>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3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a:xfrm>
            <a:off x="1551699" y="1909720"/>
            <a:ext cx="9703980" cy="2148666"/>
          </a:xfrm>
        </p:spPr>
        <p:txBody>
          <a:bodyPr>
            <a:normAutofit/>
          </a:bodyPr>
          <a:lstStyle/>
          <a:p>
            <a:r>
              <a:rPr lang="ar-001" dirty="0">
                <a:latin typeface="Arial"/>
                <a:cs typeface="Arial"/>
              </a:rPr>
              <a:t>ملاحظات التدابير التنظيمية</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a:xfrm>
            <a:off x="1551699" y="4085375"/>
            <a:ext cx="9703980" cy="931688"/>
          </a:xfrm>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F6FB2B8-EB62-F8AA-703F-968B1D98C0CE}"/>
              </a:ext>
            </a:extLst>
          </p:cNvPr>
          <p:cNvSpPr>
            <a:spLocks noGrp="1"/>
          </p:cNvSpPr>
          <p:nvPr>
            <p:ph type="title"/>
          </p:nvPr>
        </p:nvSpPr>
        <p:spPr>
          <a:xfrm>
            <a:off x="7929014" y="2752242"/>
            <a:ext cx="3960137" cy="1678959"/>
          </a:xfrm>
        </p:spPr>
        <p:txBody>
          <a:bodyPr/>
          <a:lstStyle/>
          <a:p>
            <a:pPr algn="ctr"/>
            <a:r>
              <a:rPr lang="ar-SA" sz="3000" dirty="0">
                <a:cs typeface="+mn-cs"/>
              </a:rPr>
              <a:t>غاية 7-1-7 في أطر وإرشادات الأمن الصحي</a:t>
            </a:r>
            <a:endParaRPr lang="en-IN" sz="3000" dirty="0">
              <a:cs typeface="+mn-cs"/>
            </a:endParaRPr>
          </a:p>
        </p:txBody>
      </p:sp>
      <p:pic>
        <p:nvPicPr>
          <p:cNvPr id="19" name="Content Placeholder 4">
            <a:extLst>
              <a:ext uri="{FF2B5EF4-FFF2-40B4-BE49-F238E27FC236}">
                <a16:creationId xmlns:a16="http://schemas.microsoft.com/office/drawing/2014/main" id="{B8992E82-41E6-48F4-FF9A-BAE8685E400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91245" y="2632607"/>
            <a:ext cx="991503" cy="1204759"/>
          </a:xfrm>
          <a:prstGeom prst="rect">
            <a:avLst/>
          </a:prstGeom>
          <a:noFill/>
        </p:spPr>
      </p:pic>
      <p:sp>
        <p:nvSpPr>
          <p:cNvPr id="34" name="Content Placeholder 3">
            <a:extLst>
              <a:ext uri="{FF2B5EF4-FFF2-40B4-BE49-F238E27FC236}">
                <a16:creationId xmlns:a16="http://schemas.microsoft.com/office/drawing/2014/main" id="{A268E8FD-6A49-5E8C-601D-D6C3434BE161}"/>
              </a:ext>
            </a:extLst>
          </p:cNvPr>
          <p:cNvSpPr txBox="1">
            <a:spLocks/>
          </p:cNvSpPr>
          <p:nvPr/>
        </p:nvSpPr>
        <p:spPr>
          <a:xfrm>
            <a:off x="4930847" y="2751163"/>
            <a:ext cx="5297395" cy="1217861"/>
          </a:xfrm>
          <a:prstGeom prst="rect">
            <a:avLst/>
          </a:prstGeom>
          <a:noFill/>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sz="1600">
              <a:solidFill>
                <a:schemeClr val="tx1"/>
              </a:solidFill>
              <a:latin typeface="Arial"/>
              <a:cs typeface="Arial"/>
            </a:endParaRPr>
          </a:p>
        </p:txBody>
      </p:sp>
      <p:sp>
        <p:nvSpPr>
          <p:cNvPr id="35" name="Content Placeholder 3">
            <a:extLst>
              <a:ext uri="{FF2B5EF4-FFF2-40B4-BE49-F238E27FC236}">
                <a16:creationId xmlns:a16="http://schemas.microsoft.com/office/drawing/2014/main" id="{0FEFB61C-64DC-EC90-6EC4-3436BACF5B0F}"/>
              </a:ext>
            </a:extLst>
          </p:cNvPr>
          <p:cNvSpPr txBox="1">
            <a:spLocks/>
          </p:cNvSpPr>
          <p:nvPr/>
        </p:nvSpPr>
        <p:spPr>
          <a:xfrm>
            <a:off x="4930847" y="4056863"/>
            <a:ext cx="5214890" cy="1130081"/>
          </a:xfrm>
          <a:prstGeom prst="rect">
            <a:avLst/>
          </a:prstGeom>
          <a:noFill/>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a:solidFill>
                <a:schemeClr val="tx1"/>
              </a:solidFill>
            </a:endParaRPr>
          </a:p>
        </p:txBody>
      </p:sp>
      <p:sp>
        <p:nvSpPr>
          <p:cNvPr id="38" name="Content Placeholder 3">
            <a:extLst>
              <a:ext uri="{FF2B5EF4-FFF2-40B4-BE49-F238E27FC236}">
                <a16:creationId xmlns:a16="http://schemas.microsoft.com/office/drawing/2014/main" id="{806A4617-691F-D2C9-3F35-28865B239DE2}"/>
              </a:ext>
            </a:extLst>
          </p:cNvPr>
          <p:cNvSpPr txBox="1">
            <a:spLocks/>
          </p:cNvSpPr>
          <p:nvPr/>
        </p:nvSpPr>
        <p:spPr>
          <a:xfrm>
            <a:off x="2149813" y="785103"/>
            <a:ext cx="5388479" cy="5606944"/>
          </a:xfrm>
          <a:prstGeom prst="rect">
            <a:avLst/>
          </a:prstGeom>
          <a:noFill/>
          <a:ln>
            <a:noFill/>
          </a:ln>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ar-SA" sz="1800" b="1" dirty="0"/>
              <a:t>برنامج العمل العالمي لمنظمة الصحة العالمية</a:t>
            </a:r>
            <a:r>
              <a:rPr lang="en-IN" sz="1800" b="1" dirty="0"/>
              <a:t> (</a:t>
            </a:r>
            <a:r>
              <a:rPr lang="en-US" sz="1800" b="1" dirty="0"/>
              <a:t>GPW14)</a:t>
            </a:r>
            <a:r>
              <a:rPr lang="en-IN" sz="1800" dirty="0"/>
              <a:t>: </a:t>
            </a:r>
            <a:r>
              <a:rPr lang="ar-SA" sz="1800" dirty="0"/>
              <a:t>يشمل غاية 7-1-7 كمؤشرٍ مشترك للنتائج</a:t>
            </a:r>
            <a:r>
              <a:rPr lang="en-IN" sz="1800" dirty="0"/>
              <a:t>.</a:t>
            </a:r>
          </a:p>
          <a:p>
            <a:pPr>
              <a:lnSpc>
                <a:spcPct val="120000"/>
              </a:lnSpc>
            </a:pPr>
            <a:r>
              <a:rPr lang="ar-SA" sz="1800" b="1" dirty="0"/>
              <a:t>استعراضات الإجراءات المبكرة لمنظمة الصحة العالمية</a:t>
            </a:r>
            <a:r>
              <a:rPr lang="en-IN" sz="1800" dirty="0"/>
              <a:t>: </a:t>
            </a:r>
            <a:r>
              <a:rPr lang="ar-SA" sz="1800" dirty="0"/>
              <a:t>دمج منهجية وأدوات غاية 7-1-7 من أجل تحقيق تحسينات سريعة في رصد حالات التفشي والاستجابة لها</a:t>
            </a:r>
            <a:r>
              <a:rPr lang="en-IN" sz="1800" dirty="0"/>
              <a:t>.</a:t>
            </a:r>
          </a:p>
          <a:p>
            <a:pPr>
              <a:lnSpc>
                <a:spcPct val="120000"/>
              </a:lnSpc>
            </a:pPr>
            <a:r>
              <a:rPr lang="ar-SA" sz="1800" b="1" dirty="0"/>
              <a:t>إستراتيجية الولايات المتحدة للأمن الصحي العالمي</a:t>
            </a:r>
            <a:r>
              <a:rPr lang="en-IN" sz="1800" dirty="0"/>
              <a:t>: </a:t>
            </a:r>
            <a:r>
              <a:rPr lang="ar-SA" sz="1800" dirty="0"/>
              <a:t>تسلط الضوء على تحليلات العوائق بحسب غاية 7-1-7 كطريقة رئيسية لرصد وتقييم التقدم المحرز نحو بناء قدرات النظام المنسق عالميًا</a:t>
            </a:r>
            <a:r>
              <a:rPr lang="en-IN" sz="1800" dirty="0"/>
              <a:t> (</a:t>
            </a:r>
            <a:r>
              <a:rPr lang="en-US" sz="1800" dirty="0"/>
              <a:t>GHS</a:t>
            </a:r>
            <a:r>
              <a:rPr lang="en-IN" sz="1800" dirty="0"/>
              <a:t>).</a:t>
            </a:r>
          </a:p>
          <a:p>
            <a:pPr>
              <a:lnSpc>
                <a:spcPct val="120000"/>
              </a:lnSpc>
            </a:pPr>
            <a:r>
              <a:rPr lang="ar-SA" sz="1800" b="1" dirty="0"/>
              <a:t>صندوق مكافحة الجائحة</a:t>
            </a:r>
            <a:r>
              <a:rPr lang="en-IN" sz="1800" dirty="0"/>
              <a:t>: </a:t>
            </a:r>
            <a:r>
              <a:rPr lang="ar-SA" sz="1800" dirty="0"/>
              <a:t>أُدرج غاية 7-1-7 في إطار النتائج مع مؤشرين تحت العنصر 1</a:t>
            </a:r>
            <a:r>
              <a:rPr lang="en-IN" sz="1800" dirty="0"/>
              <a:t>.</a:t>
            </a:r>
          </a:p>
          <a:p>
            <a:pPr>
              <a:lnSpc>
                <a:spcPct val="120000"/>
              </a:lnSpc>
            </a:pPr>
            <a:r>
              <a:rPr lang="en-IN" sz="1800" dirty="0"/>
              <a:t> </a:t>
            </a:r>
            <a:r>
              <a:rPr lang="ar-SA" sz="1800" dirty="0"/>
              <a:t>تتضمن منح </a:t>
            </a:r>
            <a:r>
              <a:rPr lang="ar-SA" sz="1800" b="1" dirty="0"/>
              <a:t>البنك الدولي </a:t>
            </a:r>
            <a:r>
              <a:rPr lang="ar-SA" sz="1800" dirty="0"/>
              <a:t>الأخرى ذات النهج البرنامجي متعدد المراحل الغاية 7-1-7 أيضًا</a:t>
            </a:r>
            <a:r>
              <a:rPr lang="en-IN" sz="1800" dirty="0"/>
              <a:t>.</a:t>
            </a:r>
          </a:p>
          <a:p>
            <a:pPr>
              <a:lnSpc>
                <a:spcPct val="120000"/>
              </a:lnSpc>
            </a:pPr>
            <a:r>
              <a:rPr lang="ar-SA" sz="1800" b="1" dirty="0"/>
              <a:t>الصندوق العالمي</a:t>
            </a:r>
            <a:r>
              <a:rPr lang="en-IN" sz="1800" dirty="0"/>
              <a:t>: </a:t>
            </a:r>
            <a:r>
              <a:rPr lang="ar-SA" sz="1800" dirty="0"/>
              <a:t>يدرج غاية 7-1-7 في إطار الرصد والتقييم الخاص به</a:t>
            </a:r>
            <a:r>
              <a:rPr lang="en-IN" sz="1800" dirty="0"/>
              <a:t>.</a:t>
            </a:r>
          </a:p>
          <a:p>
            <a:pPr marL="0" indent="0">
              <a:lnSpc>
                <a:spcPct val="120000"/>
              </a:lnSpc>
              <a:buNone/>
            </a:pPr>
            <a:r>
              <a:rPr lang="en-IN" sz="1800" dirty="0"/>
              <a:t> </a:t>
            </a:r>
          </a:p>
        </p:txBody>
      </p:sp>
      <p:pic>
        <p:nvPicPr>
          <p:cNvPr id="43" name="Picture Placeholder 13">
            <a:extLst>
              <a:ext uri="{FF2B5EF4-FFF2-40B4-BE49-F238E27FC236}">
                <a16:creationId xmlns:a16="http://schemas.microsoft.com/office/drawing/2014/main" id="{644ED6EF-16B7-5DAA-566B-D0D448970D9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93220" y="4118694"/>
            <a:ext cx="1038699" cy="1001652"/>
          </a:xfrm>
          <a:prstGeom prst="rect">
            <a:avLst/>
          </a:prstGeom>
          <a:ln>
            <a:noFill/>
          </a:ln>
        </p:spPr>
      </p:pic>
      <p:pic>
        <p:nvPicPr>
          <p:cNvPr id="44" name="Picture 43" descr="The Global Fund">
            <a:extLst>
              <a:ext uri="{FF2B5EF4-FFF2-40B4-BE49-F238E27FC236}">
                <a16:creationId xmlns:a16="http://schemas.microsoft.com/office/drawing/2014/main" id="{4B542830-017A-8D6D-01C7-B84F9C0FB6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9569" y="5394383"/>
            <a:ext cx="934855" cy="1001653"/>
          </a:xfrm>
          <a:prstGeom prst="rect">
            <a:avLst/>
          </a:prstGeom>
          <a:ln>
            <a:noFill/>
          </a:ln>
        </p:spPr>
      </p:pic>
      <p:pic>
        <p:nvPicPr>
          <p:cNvPr id="5" name="Graphic 4">
            <a:extLst>
              <a:ext uri="{FF2B5EF4-FFF2-40B4-BE49-F238E27FC236}">
                <a16:creationId xmlns:a16="http://schemas.microsoft.com/office/drawing/2014/main" id="{4DE52167-33D5-1A41-6B01-C7D96708C87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455369" y="1646522"/>
            <a:ext cx="914400" cy="914400"/>
          </a:xfrm>
          <a:prstGeom prst="rect">
            <a:avLst/>
          </a:prstGeom>
        </p:spPr>
      </p:pic>
      <p:pic>
        <p:nvPicPr>
          <p:cNvPr id="4" name="Picture 3">
            <a:extLst>
              <a:ext uri="{FF2B5EF4-FFF2-40B4-BE49-F238E27FC236}">
                <a16:creationId xmlns:a16="http://schemas.microsoft.com/office/drawing/2014/main" id="{222356DD-3B8E-0F69-2E8E-E8B8710125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13251" y="952362"/>
            <a:ext cx="969497" cy="1388319"/>
          </a:xfrm>
          <a:prstGeom prst="rect">
            <a:avLst/>
          </a:prstGeom>
        </p:spPr>
      </p:pic>
    </p:spTree>
    <p:extLst>
      <p:ext uri="{BB962C8B-B14F-4D97-AF65-F5344CB8AC3E}">
        <p14:creationId xmlns:p14="http://schemas.microsoft.com/office/powerpoint/2010/main" val="3337162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1658701" y="2354667"/>
            <a:ext cx="9703980" cy="2148666"/>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ar-SA" dirty="0">
                <a:cs typeface="+mn-cs"/>
              </a:rPr>
              <a:t>اعتماد غاية</a:t>
            </a:r>
            <a:r>
              <a:rPr lang="en-IN" dirty="0">
                <a:cs typeface="+mn-cs"/>
              </a:rPr>
              <a:t> 7-1-7 </a:t>
            </a:r>
            <a:r>
              <a:rPr lang="ar-SA" dirty="0">
                <a:cs typeface="+mn-cs"/>
              </a:rPr>
              <a:t>واستخدامها</a:t>
            </a:r>
            <a:endParaRPr lang="en-IN" dirty="0">
              <a:cs typeface="+mn-cs"/>
            </a:endParaRPr>
          </a:p>
        </p:txBody>
      </p:sp>
    </p:spTree>
    <p:extLst>
      <p:ext uri="{BB962C8B-B14F-4D97-AF65-F5344CB8AC3E}">
        <p14:creationId xmlns:p14="http://schemas.microsoft.com/office/powerpoint/2010/main" val="1721611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DB63-5A32-31F0-9AA9-11D723C033C8}"/>
            </a:ext>
          </a:extLst>
        </p:cNvPr>
        <p:cNvGrpSpPr/>
        <p:nvPr/>
      </p:nvGrpSpPr>
      <p:grpSpPr>
        <a:xfrm>
          <a:off x="0" y="0"/>
          <a:ext cx="0" cy="0"/>
          <a:chOff x="0" y="0"/>
          <a:chExt cx="0" cy="0"/>
        </a:xfrm>
      </p:grpSpPr>
      <p:sp>
        <p:nvSpPr>
          <p:cNvPr id="12" name="Title 1">
            <a:extLst>
              <a:ext uri="{FF2B5EF4-FFF2-40B4-BE49-F238E27FC236}">
                <a16:creationId xmlns:a16="http://schemas.microsoft.com/office/drawing/2014/main" id="{B94B70F9-A2AE-E43B-6639-3E40503DA54A}"/>
              </a:ext>
            </a:extLst>
          </p:cNvPr>
          <p:cNvSpPr>
            <a:spLocks noGrp="1"/>
          </p:cNvSpPr>
          <p:nvPr>
            <p:ph type="title"/>
          </p:nvPr>
        </p:nvSpPr>
        <p:spPr>
          <a:xfrm>
            <a:off x="8503123" y="2515561"/>
            <a:ext cx="2903728" cy="1678959"/>
          </a:xfrm>
        </p:spPr>
        <p:txBody>
          <a:bodyPr/>
          <a:lstStyle/>
          <a:p>
            <a:pPr algn="ctr"/>
            <a:r>
              <a:rPr lang="ar-001" sz="3000" dirty="0">
                <a:latin typeface="Arial"/>
                <a:cs typeface="Arial"/>
              </a:rPr>
              <a:t> مناقشة</a:t>
            </a:r>
          </a:p>
        </p:txBody>
      </p:sp>
      <p:sp>
        <p:nvSpPr>
          <p:cNvPr id="5" name="Text Placeholder 4">
            <a:extLst>
              <a:ext uri="{FF2B5EF4-FFF2-40B4-BE49-F238E27FC236}">
                <a16:creationId xmlns:a16="http://schemas.microsoft.com/office/drawing/2014/main" id="{828BCCD8-FFE7-CEFD-5ED3-D752FC3CECC6}"/>
              </a:ext>
            </a:extLst>
          </p:cNvPr>
          <p:cNvSpPr>
            <a:spLocks noGrp="1"/>
          </p:cNvSpPr>
          <p:nvPr>
            <p:ph type="body" sz="half" idx="2"/>
          </p:nvPr>
        </p:nvSpPr>
        <p:spPr>
          <a:xfrm>
            <a:off x="1050586" y="1392642"/>
            <a:ext cx="6126499" cy="5131837"/>
          </a:xfrm>
        </p:spPr>
        <p:txBody>
          <a:bodyPr vert="horz" lIns="91440" tIns="45720" rIns="91440" bIns="45720" rtlCol="0" anchor="t">
            <a:noAutofit/>
          </a:bodyPr>
          <a:lstStyle/>
          <a:p>
            <a:r>
              <a:rPr lang="ar-SA" sz="3000" dirty="0"/>
              <a:t>فكروا فيما تعرفونه حتى الآن عن غاية 7-1-7</a:t>
            </a:r>
            <a:r>
              <a:rPr lang="en-IN" sz="3000" dirty="0"/>
              <a:t>.</a:t>
            </a:r>
          </a:p>
          <a:p>
            <a:r>
              <a:rPr lang="en-IN" dirty="0"/>
              <a:t> </a:t>
            </a:r>
          </a:p>
          <a:p>
            <a:pPr>
              <a:lnSpc>
                <a:spcPct val="120000"/>
              </a:lnSpc>
            </a:pPr>
            <a:endParaRPr lang="en-US" sz="4000" dirty="0">
              <a:latin typeface="Arial"/>
              <a:cs typeface="Arial"/>
            </a:endParaRPr>
          </a:p>
          <a:p>
            <a:r>
              <a:rPr lang="ar-SA" b="0" dirty="0">
                <a:solidFill>
                  <a:srgbClr val="4C4C4F"/>
                </a:solidFill>
              </a:rPr>
              <a:t>ما الخطوات التي تعتقدون أنها ضرورية لتنفيذ غاية 7-1-7 بشكل فعال في نطاق ولايتكم القضائية/بلدكم؟</a:t>
            </a:r>
            <a:endParaRPr lang="en-IN" b="0" dirty="0">
              <a:solidFill>
                <a:srgbClr val="4C4C4F"/>
              </a:solidFill>
            </a:endParaRPr>
          </a:p>
          <a:p>
            <a:r>
              <a:rPr lang="en-IN" dirty="0"/>
              <a:t> </a:t>
            </a:r>
          </a:p>
        </p:txBody>
      </p:sp>
      <p:pic>
        <p:nvPicPr>
          <p:cNvPr id="10" name="Graphic 9">
            <a:extLst>
              <a:ext uri="{FF2B5EF4-FFF2-40B4-BE49-F238E27FC236}">
                <a16:creationId xmlns:a16="http://schemas.microsoft.com/office/drawing/2014/main" id="{2FFAC731-A93D-F792-32DC-6FA1BFE9C49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96504" y="2514600"/>
            <a:ext cx="913246" cy="916710"/>
          </a:xfrm>
          <a:prstGeom prst="rect">
            <a:avLst/>
          </a:prstGeom>
        </p:spPr>
      </p:pic>
    </p:spTree>
    <p:extLst>
      <p:ext uri="{BB962C8B-B14F-4D97-AF65-F5344CB8AC3E}">
        <p14:creationId xmlns:p14="http://schemas.microsoft.com/office/powerpoint/2010/main" val="3378831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8079729" y="742949"/>
            <a:ext cx="3467083" cy="1079491"/>
          </a:xfrm>
        </p:spPr>
        <p:txBody>
          <a:bodyPr/>
          <a:lstStyle/>
          <a:p>
            <a:r>
              <a:rPr lang="ar-001" dirty="0">
                <a:latin typeface="Arial"/>
                <a:cs typeface="Arial"/>
              </a:rPr>
              <a:t>التنفيذ القطري</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type="body" sz="half" idx="2"/>
          </p:nvPr>
        </p:nvSpPr>
        <p:spPr>
          <a:xfrm>
            <a:off x="8160061" y="2310726"/>
            <a:ext cx="3386751" cy="3804325"/>
          </a:xfrm>
        </p:spPr>
        <p:txBody>
          <a:bodyPr vert="horz" lIns="91440" tIns="45720" rIns="91440" bIns="45720" rtlCol="0" anchor="t">
            <a:noAutofit/>
          </a:bodyPr>
          <a:lstStyle/>
          <a:p>
            <a:pPr marL="342900" indent="-342900">
              <a:lnSpc>
                <a:spcPct val="120000"/>
              </a:lnSpc>
              <a:buFont typeface="Arial" panose="020B0604020202020204" pitchFamily="34" charset="0"/>
              <a:buChar char="•"/>
            </a:pPr>
            <a:r>
              <a:rPr lang="ar-SA" b="0" dirty="0"/>
              <a:t>تمت تجربتها في أوغندا ونيجيريا وإثيوبيا وسيراليون ورواندا والبرازيل والولايات المتحدة الأمريكية</a:t>
            </a:r>
            <a:r>
              <a:rPr lang="en-IN" b="0" dirty="0"/>
              <a:t> </a:t>
            </a:r>
          </a:p>
          <a:p>
            <a:pPr marL="342900" indent="-342900">
              <a:lnSpc>
                <a:spcPct val="120000"/>
              </a:lnSpc>
              <a:buFont typeface="Arial" panose="020B0604020202020204" pitchFamily="34" charset="0"/>
              <a:buChar char="•"/>
            </a:pPr>
            <a:r>
              <a:rPr lang="ar-SA" b="0" dirty="0"/>
              <a:t>بات أكثر من 20 بلدًا الآن تستخدم غاية 7-1-7، بما في ذلك في إفريقيا والأمريكتين ومنطقة جنوب شرق آسيا والمحيط الهادئ</a:t>
            </a:r>
            <a:r>
              <a:rPr lang="en-IN" b="0" dirty="0"/>
              <a:t>.</a:t>
            </a:r>
          </a:p>
        </p:txBody>
      </p:sp>
      <p:sp>
        <p:nvSpPr>
          <p:cNvPr id="5" name="TextBox 4">
            <a:extLst>
              <a:ext uri="{FF2B5EF4-FFF2-40B4-BE49-F238E27FC236}">
                <a16:creationId xmlns:a16="http://schemas.microsoft.com/office/drawing/2014/main" id="{E8A68CDC-5ABC-621B-B00E-470E08066429}"/>
              </a:ext>
            </a:extLst>
          </p:cNvPr>
          <p:cNvSpPr txBox="1"/>
          <p:nvPr/>
        </p:nvSpPr>
        <p:spPr>
          <a:xfrm>
            <a:off x="943584" y="1453108"/>
            <a:ext cx="6617376" cy="369332"/>
          </a:xfrm>
          <a:prstGeom prst="rect">
            <a:avLst/>
          </a:prstGeom>
          <a:noFill/>
        </p:spPr>
        <p:txBody>
          <a:bodyPr wrap="square" lIns="91440" tIns="45720" rIns="91440" bIns="45720" anchor="t">
            <a:spAutoFit/>
          </a:bodyPr>
          <a:lstStyle/>
          <a:p>
            <a:pPr algn="ctr"/>
            <a:r>
              <a:rPr lang="ar-SA" b="1" dirty="0"/>
              <a:t>مجتمع الممارسة العالمي لغاية 7-1-7 (ديسمبر 2024)</a:t>
            </a:r>
            <a:endParaRPr lang="en-IN" dirty="0"/>
          </a:p>
        </p:txBody>
      </p:sp>
      <p:pic>
        <p:nvPicPr>
          <p:cNvPr id="10" name="Graphic 9">
            <a:extLst>
              <a:ext uri="{FF2B5EF4-FFF2-40B4-BE49-F238E27FC236}">
                <a16:creationId xmlns:a16="http://schemas.microsoft.com/office/drawing/2014/main" id="{840D7C98-4549-9076-0B1C-E563AF426D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7641" y="2004702"/>
            <a:ext cx="6718959" cy="3400190"/>
          </a:xfrm>
          <a:prstGeom prst="rect">
            <a:avLst/>
          </a:prstGeom>
        </p:spPr>
      </p:pic>
    </p:spTree>
    <p:extLst>
      <p:ext uri="{BB962C8B-B14F-4D97-AF65-F5344CB8AC3E}">
        <p14:creationId xmlns:p14="http://schemas.microsoft.com/office/powerpoint/2010/main" val="316463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people in a classroom raising their hand&#10;&#10;Description automatically generated">
            <a:extLst>
              <a:ext uri="{FF2B5EF4-FFF2-40B4-BE49-F238E27FC236}">
                <a16:creationId xmlns:a16="http://schemas.microsoft.com/office/drawing/2014/main" id="{D9D50BF6-BA48-7A2B-7CF5-FB152A5A1FC6}"/>
              </a:ext>
            </a:extLst>
          </p:cNvPr>
          <p:cNvPicPr>
            <a:picLocks noGrp="1" noChangeAspect="1"/>
          </p:cNvPicPr>
          <p:nvPr>
            <p:ph type="pic" idx="1"/>
          </p:nvPr>
        </p:nvPicPr>
        <p:blipFill rotWithShape="1">
          <a:blip r:embed="rId3" cstate="screen">
            <a:extLst>
              <a:ext uri="{28A0092B-C50C-407E-A947-70E740481C1C}">
                <a14:useLocalDpi xmlns:a14="http://schemas.microsoft.com/office/drawing/2010/main"/>
              </a:ext>
            </a:extLst>
          </a:blip>
          <a:srcRect/>
          <a:stretch/>
        </p:blipFill>
        <p:spPr>
          <a:xfrm>
            <a:off x="0" y="0"/>
            <a:ext cx="5744066" cy="6556342"/>
          </a:xfrm>
        </p:spPr>
      </p:pic>
      <p:sp>
        <p:nvSpPr>
          <p:cNvPr id="13" name="Title 12">
            <a:extLst>
              <a:ext uri="{FF2B5EF4-FFF2-40B4-BE49-F238E27FC236}">
                <a16:creationId xmlns:a16="http://schemas.microsoft.com/office/drawing/2014/main" id="{49487CED-B950-EC7D-9110-08D1C5C75132}"/>
              </a:ext>
            </a:extLst>
          </p:cNvPr>
          <p:cNvSpPr>
            <a:spLocks noGrp="1"/>
          </p:cNvSpPr>
          <p:nvPr>
            <p:ph type="title"/>
          </p:nvPr>
        </p:nvSpPr>
        <p:spPr>
          <a:xfrm>
            <a:off x="6203008" y="681037"/>
            <a:ext cx="4205139" cy="1001762"/>
          </a:xfrm>
        </p:spPr>
        <p:txBody>
          <a:bodyPr/>
          <a:lstStyle/>
          <a:p>
            <a:r>
              <a:rPr lang="ar-001">
                <a:latin typeface="Arial"/>
                <a:cs typeface="Arial"/>
              </a:rPr>
              <a:t>الدروس المستفادة</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sz="half" idx="10"/>
          </p:nvPr>
        </p:nvSpPr>
        <p:spPr>
          <a:xfrm>
            <a:off x="6203009" y="1682799"/>
            <a:ext cx="5385896" cy="4597083"/>
          </a:xfrm>
        </p:spPr>
        <p:txBody>
          <a:bodyPr vert="horz" lIns="91440" tIns="45720" rIns="91440" bIns="45720" rtlCol="0" anchor="t">
            <a:normAutofit/>
          </a:bodyPr>
          <a:lstStyle/>
          <a:p>
            <a:pPr>
              <a:lnSpc>
                <a:spcPct val="110000"/>
              </a:lnSpc>
            </a:pPr>
            <a:r>
              <a:rPr lang="ar-001" dirty="0">
                <a:latin typeface="Arial"/>
                <a:cs typeface="Arial"/>
              </a:rPr>
              <a:t>الوصول إلى الغاية 7-1-7 </a:t>
            </a:r>
            <a:r>
              <a:rPr lang="ar-001" b="1" dirty="0">
                <a:latin typeface="Arial"/>
                <a:cs typeface="Arial"/>
              </a:rPr>
              <a:t>ممكن</a:t>
            </a:r>
            <a:r>
              <a:rPr lang="ar-001" dirty="0">
                <a:latin typeface="Arial"/>
                <a:cs typeface="Arial"/>
              </a:rPr>
              <a:t> في معظم حالات التفشي</a:t>
            </a:r>
          </a:p>
          <a:p>
            <a:pPr>
              <a:lnSpc>
                <a:spcPct val="110000"/>
              </a:lnSpc>
            </a:pPr>
            <a:r>
              <a:rPr lang="ar-001" dirty="0">
                <a:latin typeface="Arial"/>
                <a:cs typeface="Arial"/>
              </a:rPr>
              <a:t>إن وجود </a:t>
            </a:r>
            <a:r>
              <a:rPr lang="ar-001" b="1" dirty="0">
                <a:latin typeface="Arial"/>
                <a:cs typeface="Arial"/>
              </a:rPr>
              <a:t>مسؤول رئيسي </a:t>
            </a:r>
            <a:r>
              <a:rPr lang="ar-001" dirty="0">
                <a:latin typeface="Arial"/>
                <a:cs typeface="Arial"/>
              </a:rPr>
              <a:t>أمر بالغ الأهمية لحشد التأييد والتنفيذ على المستوى الرفيع </a:t>
            </a:r>
          </a:p>
          <a:p>
            <a:pPr>
              <a:lnSpc>
                <a:spcPct val="110000"/>
              </a:lnSpc>
            </a:pPr>
            <a:r>
              <a:rPr lang="ar-001" dirty="0">
                <a:latin typeface="Arial"/>
                <a:cs typeface="Arial"/>
              </a:rPr>
              <a:t>يتوجب على الجهات الفاعلة المعنية بعملية </a:t>
            </a:r>
            <a:r>
              <a:rPr lang="ar-001" b="1" dirty="0">
                <a:latin typeface="Arial"/>
                <a:cs typeface="Arial"/>
              </a:rPr>
              <a:t>المراقبة والاستجابة</a:t>
            </a:r>
            <a:r>
              <a:rPr lang="ar-001" dirty="0">
                <a:latin typeface="Arial"/>
                <a:cs typeface="Arial"/>
              </a:rPr>
              <a:t> العمل معًا لتحقيق غاية 7-1-7</a:t>
            </a:r>
          </a:p>
          <a:p>
            <a:pPr>
              <a:lnSpc>
                <a:spcPct val="110000"/>
              </a:lnSpc>
            </a:pPr>
            <a:r>
              <a:rPr lang="ar-001" dirty="0">
                <a:latin typeface="Arial"/>
                <a:cs typeface="Arial"/>
              </a:rPr>
              <a:t>يمكن معالجة العديد من العوائق الرئيسية </a:t>
            </a:r>
            <a:r>
              <a:rPr lang="ar-001" b="1" dirty="0">
                <a:latin typeface="Arial"/>
                <a:cs typeface="Arial"/>
              </a:rPr>
              <a:t>بتكلفة قليلة أو من دون أي تكلفة</a:t>
            </a:r>
          </a:p>
        </p:txBody>
      </p:sp>
    </p:spTree>
    <p:extLst>
      <p:ext uri="{BB962C8B-B14F-4D97-AF65-F5344CB8AC3E}">
        <p14:creationId xmlns:p14="http://schemas.microsoft.com/office/powerpoint/2010/main" val="3508003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1497796" y="2474589"/>
            <a:ext cx="9796176" cy="2148666"/>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001" dirty="0">
                <a:latin typeface="Arial"/>
                <a:cs typeface="Arial"/>
              </a:rPr>
              <a:t>التطبيق العملي لغاية 7-1-7</a:t>
            </a:r>
          </a:p>
          <a:p>
            <a:pPr>
              <a:defRPr/>
            </a:pPr>
            <a:r>
              <a:rPr kumimoji="0" lang="ar-001" sz="3600" b="1" i="0" u="none" strike="noStrike" cap="none" normalizeH="0" baseline="0" noProof="0" dirty="0">
                <a:ln>
                  <a:noFill/>
                </a:ln>
                <a:solidFill>
                  <a:schemeClr val="tx2"/>
                </a:solidFill>
                <a:effectLst/>
                <a:uLnTx/>
                <a:uFillTx/>
                <a:latin typeface="Arial"/>
                <a:ea typeface="+mj-ea"/>
                <a:cs typeface="Arial"/>
              </a:rPr>
              <a:t>تفشي </a:t>
            </a:r>
            <a:r>
              <a:rPr lang="ar-001" sz="3600" dirty="0">
                <a:solidFill>
                  <a:schemeClr val="tx2"/>
                </a:solidFill>
                <a:latin typeface="Arial"/>
                <a:ea typeface="+mj-ea"/>
                <a:cs typeface="Arial"/>
              </a:rPr>
              <a:t>الإيبولا، أوغندا</a:t>
            </a:r>
            <a:r>
              <a:rPr kumimoji="0" lang="ar-001" sz="3600" b="1" i="0" u="none" strike="noStrike" cap="none" normalizeH="0" baseline="0" noProof="0" dirty="0">
                <a:ln>
                  <a:noFill/>
                </a:ln>
                <a:solidFill>
                  <a:schemeClr val="tx2"/>
                </a:solidFill>
                <a:effectLst/>
                <a:uLnTx/>
                <a:uFillTx/>
                <a:latin typeface="Arial"/>
                <a:ea typeface="+mj-ea"/>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flipH="1">
            <a:off x="3226335"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flipH="1">
            <a:off x="6655706"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flipH="1">
            <a:off x="3687937"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flipH="1">
            <a:off x="571907"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687938"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596073"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3589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flipH="1">
            <a:off x="7982946" y="2140137"/>
            <a:ext cx="204602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ar-001" sz="1400" b="0">
                <a:solidFill>
                  <a:schemeClr val="accent6"/>
                </a:solidFill>
                <a:latin typeface="Arial" panose="020B0604020202020204" pitchFamily="34" charset="0"/>
                <a:cs typeface="Arial" panose="020B0604020202020204" pitchFamily="34" charset="0"/>
              </a:rPr>
              <a:t>تاريخ الظهور</a:t>
            </a:r>
          </a:p>
          <a:p>
            <a:pPr algn="ctr" defTabSz="914446">
              <a:defRPr/>
            </a:pPr>
            <a:r>
              <a:rPr lang="ar-001" sz="1400">
                <a:solidFill>
                  <a:schemeClr val="accent6"/>
                </a:solidFill>
                <a:latin typeface="Arial"/>
                <a:cs typeface="Arial"/>
              </a:rPr>
              <a:t>5 أغسطس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flipH="1">
            <a:off x="7250055" y="241034"/>
            <a:ext cx="1783190"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endParaRPr lang="en-US" sz="1600" dirty="0">
              <a:solidFill>
                <a:schemeClr val="accent2"/>
              </a:solidFill>
              <a:latin typeface="Arial" panose="020B0604020202020204" pitchFamily="34" charset="0"/>
              <a:cs typeface="Arial" panose="020B0604020202020204" pitchFamily="34" charset="0"/>
            </a:endParaRPr>
          </a:p>
          <a:p>
            <a:pPr algn="ctr" defTabSz="914446">
              <a:defRPr/>
            </a:pPr>
            <a:r>
              <a:rPr lang="ar-001" sz="2000" dirty="0">
                <a:solidFill>
                  <a:schemeClr val="accent2"/>
                </a:solidFill>
                <a:latin typeface="Arial" panose="020B0604020202020204" pitchFamily="34" charset="0"/>
                <a:cs typeface="Arial" panose="020B0604020202020204" pitchFamily="34" charset="0"/>
              </a:rPr>
              <a:t>الرصد</a:t>
            </a:r>
          </a:p>
          <a:p>
            <a:pPr algn="ctr" defTabSz="914446">
              <a:defRPr/>
            </a:pPr>
            <a:r>
              <a:rPr lang="ar-001" sz="1600" dirty="0">
                <a:solidFill>
                  <a:schemeClr val="accent2"/>
                </a:solidFill>
                <a:latin typeface="Arial" panose="020B0604020202020204" pitchFamily="34" charset="0"/>
                <a:cs typeface="Arial" panose="020B0604020202020204" pitchFamily="34" charset="0"/>
              </a:rPr>
              <a:t>الغاية: 7 أيام</a:t>
            </a:r>
            <a:br>
              <a:rPr lang="ar-001" sz="1600" dirty="0">
                <a:solidFill>
                  <a:schemeClr val="accent2"/>
                </a:solidFill>
                <a:latin typeface="Arial" panose="020B0604020202020204" pitchFamily="34" charset="0"/>
                <a:cs typeface="Arial" panose="020B0604020202020204" pitchFamily="34" charset="0"/>
              </a:rPr>
            </a:br>
            <a:endParaRPr lang="ar-001" sz="1600" dirty="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flipH="1">
            <a:off x="4554781" y="241034"/>
            <a:ext cx="1441103"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ar-001" sz="1600">
                <a:solidFill>
                  <a:schemeClr val="accent3"/>
                </a:solidFill>
                <a:latin typeface="Arial" panose="020B0604020202020204" pitchFamily="34" charset="0"/>
                <a:cs typeface="Arial" panose="020B0604020202020204" pitchFamily="34" charset="0"/>
              </a:rPr>
            </a:br>
            <a:r>
              <a:rPr lang="ar-001" sz="2000">
                <a:solidFill>
                  <a:schemeClr val="accent3"/>
                </a:solidFill>
                <a:latin typeface="Arial" panose="020B0604020202020204" pitchFamily="34" charset="0"/>
                <a:cs typeface="Arial" panose="020B0604020202020204" pitchFamily="34" charset="0"/>
              </a:rPr>
              <a:t>الإبلاغ</a:t>
            </a:r>
          </a:p>
          <a:p>
            <a:pPr algn="ctr" defTabSz="914446">
              <a:defRPr/>
            </a:pPr>
            <a:r>
              <a:rPr lang="ar-001" sz="1600">
                <a:solidFill>
                  <a:schemeClr val="accent3"/>
                </a:solidFill>
                <a:latin typeface="Arial" panose="020B0604020202020204" pitchFamily="34" charset="0"/>
                <a:cs typeface="Arial" panose="020B0604020202020204" pitchFamily="34" charset="0"/>
              </a:rPr>
              <a:t>الغاية: يوم واحد</a:t>
            </a:r>
            <a:br>
              <a:rPr lang="ar-001" sz="1600">
                <a:solidFill>
                  <a:schemeClr val="accent3"/>
                </a:solidFill>
                <a:latin typeface="Arial" panose="020B0604020202020204" pitchFamily="34" charset="0"/>
                <a:cs typeface="Arial" panose="020B0604020202020204" pitchFamily="34" charset="0"/>
              </a:rPr>
            </a:br>
            <a:endParaRPr lang="ar-001"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flipH="1">
            <a:off x="1611994" y="241034"/>
            <a:ext cx="1652519"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ar-001" sz="1600">
                <a:solidFill>
                  <a:schemeClr val="accent1"/>
                </a:solidFill>
                <a:latin typeface="Arial" panose="020B0604020202020204" pitchFamily="34" charset="0"/>
                <a:cs typeface="Arial" panose="020B0604020202020204" pitchFamily="34" charset="0"/>
              </a:rPr>
            </a:br>
            <a:r>
              <a:rPr lang="ar-001" sz="2000">
                <a:solidFill>
                  <a:schemeClr val="accent1"/>
                </a:solidFill>
                <a:latin typeface="Arial" panose="020B0604020202020204" pitchFamily="34" charset="0"/>
                <a:cs typeface="Arial" panose="020B0604020202020204" pitchFamily="34" charset="0"/>
              </a:rPr>
              <a:t>الاستجابة</a:t>
            </a:r>
          </a:p>
          <a:p>
            <a:pPr algn="ctr" defTabSz="914446">
              <a:defRPr/>
            </a:pPr>
            <a:r>
              <a:rPr lang="ar-001" sz="1600">
                <a:solidFill>
                  <a:schemeClr val="accent1"/>
                </a:solidFill>
                <a:latin typeface="Arial" panose="020B0604020202020204" pitchFamily="34" charset="0"/>
                <a:cs typeface="Arial" panose="020B0604020202020204" pitchFamily="34" charset="0"/>
              </a:rPr>
              <a:t>الغاية: 7 أيام</a:t>
            </a:r>
            <a:br>
              <a:rPr lang="ar-001" sz="1600">
                <a:solidFill>
                  <a:schemeClr val="accent1"/>
                </a:solidFill>
                <a:latin typeface="Arial" panose="020B0604020202020204" pitchFamily="34" charset="0"/>
                <a:cs typeface="Arial" panose="020B0604020202020204" pitchFamily="34" charset="0"/>
              </a:rPr>
            </a:br>
            <a:endParaRPr lang="ar-001"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flipH="1">
            <a:off x="5677863" y="2155993"/>
            <a:ext cx="2506428"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ar-001" sz="1400" b="0">
                <a:solidFill>
                  <a:schemeClr val="accent2"/>
                </a:solidFill>
                <a:latin typeface="Arial" panose="020B0604020202020204" pitchFamily="34" charset="0"/>
                <a:cs typeface="Arial" panose="020B0604020202020204" pitchFamily="34" charset="0"/>
              </a:rPr>
              <a:t>تاريخ الرصد</a:t>
            </a:r>
          </a:p>
          <a:p>
            <a:pPr algn="ctr" defTabSz="914446">
              <a:defRPr/>
            </a:pPr>
            <a:r>
              <a:rPr lang="ar-001" sz="1400">
                <a:solidFill>
                  <a:schemeClr val="accent2"/>
                </a:solidFill>
                <a:latin typeface="Arial"/>
                <a:cs typeface="Arial"/>
              </a:rPr>
              <a:t>17 سبتمبر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flipH="1">
            <a:off x="3461303" y="2155993"/>
            <a:ext cx="201487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ar-001" sz="1400" b="0">
                <a:solidFill>
                  <a:schemeClr val="accent3"/>
                </a:solidFill>
                <a:latin typeface="Arial" panose="020B0604020202020204" pitchFamily="34" charset="0"/>
                <a:cs typeface="Arial" panose="020B0604020202020204" pitchFamily="34" charset="0"/>
              </a:rPr>
              <a:t>تاريخ الإبلاغ</a:t>
            </a:r>
          </a:p>
          <a:p>
            <a:pPr algn="ctr" defTabSz="914446">
              <a:defRPr/>
            </a:pPr>
            <a:r>
              <a:rPr lang="ar-001" sz="1400">
                <a:solidFill>
                  <a:schemeClr val="accent3"/>
                </a:solidFill>
                <a:latin typeface="Arial"/>
                <a:cs typeface="Arial"/>
              </a:rPr>
              <a:t>17 سبتمبر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flipH="1">
            <a:off x="861303" y="2164781"/>
            <a:ext cx="2139992"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ar-001" sz="1400" b="0">
                <a:solidFill>
                  <a:schemeClr val="accent1"/>
                </a:solidFill>
                <a:latin typeface="Arial" panose="020B0604020202020204" pitchFamily="34" charset="0"/>
                <a:cs typeface="Arial" panose="020B0604020202020204" pitchFamily="34" charset="0"/>
              </a:rPr>
              <a:t>تاريخ الاستجابة المبكرة</a:t>
            </a:r>
          </a:p>
          <a:p>
            <a:pPr algn="ctr" defTabSz="914446">
              <a:defRPr/>
            </a:pPr>
            <a:r>
              <a:rPr lang="ar-001" sz="1400">
                <a:solidFill>
                  <a:schemeClr val="accent1"/>
                </a:solidFill>
                <a:latin typeface="Arial"/>
                <a:cs typeface="Arial"/>
              </a:rPr>
              <a:t>26 سبتمبر 2022</a:t>
            </a:r>
          </a:p>
        </p:txBody>
      </p:sp>
      <p:sp>
        <p:nvSpPr>
          <p:cNvPr id="78" name="# DAYS">
            <a:extLst>
              <a:ext uri="{FF2B5EF4-FFF2-40B4-BE49-F238E27FC236}">
                <a16:creationId xmlns:a16="http://schemas.microsoft.com/office/drawing/2014/main" id="{44EE1BF1-05C4-9CBA-5165-C5471C3A5543}"/>
              </a:ext>
            </a:extLst>
          </p:cNvPr>
          <p:cNvSpPr txBox="1"/>
          <p:nvPr/>
        </p:nvSpPr>
        <p:spPr>
          <a:xfrm flipH="1">
            <a:off x="7682661" y="1442531"/>
            <a:ext cx="1319976"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ar-001" sz="2200" dirty="0">
                <a:latin typeface="Arial"/>
                <a:cs typeface="Arial"/>
              </a:rPr>
              <a:t> 46 يومًا</a:t>
            </a:r>
          </a:p>
        </p:txBody>
      </p:sp>
      <p:sp>
        <p:nvSpPr>
          <p:cNvPr id="79" name="# DAYS">
            <a:extLst>
              <a:ext uri="{FF2B5EF4-FFF2-40B4-BE49-F238E27FC236}">
                <a16:creationId xmlns:a16="http://schemas.microsoft.com/office/drawing/2014/main" id="{45325AEF-558F-2BCF-53EE-3E5C8646F701}"/>
              </a:ext>
            </a:extLst>
          </p:cNvPr>
          <p:cNvSpPr txBox="1"/>
          <p:nvPr/>
        </p:nvSpPr>
        <p:spPr>
          <a:xfrm flipH="1">
            <a:off x="4784955" y="1457220"/>
            <a:ext cx="1686933"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ar-001" sz="2200" dirty="0">
                <a:latin typeface="Arial"/>
                <a:cs typeface="Arial"/>
              </a:rPr>
              <a:t> أقل من يوم واحد</a:t>
            </a:r>
          </a:p>
        </p:txBody>
      </p:sp>
      <p:sp>
        <p:nvSpPr>
          <p:cNvPr id="80" name="# DAYS">
            <a:extLst>
              <a:ext uri="{FF2B5EF4-FFF2-40B4-BE49-F238E27FC236}">
                <a16:creationId xmlns:a16="http://schemas.microsoft.com/office/drawing/2014/main" id="{7E8B51A0-829D-B7CF-3C91-02A9B904F165}"/>
              </a:ext>
            </a:extLst>
          </p:cNvPr>
          <p:cNvSpPr txBox="1"/>
          <p:nvPr/>
        </p:nvSpPr>
        <p:spPr>
          <a:xfrm flipH="1">
            <a:off x="2033310" y="1432761"/>
            <a:ext cx="711090"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dirty="0">
                <a:latin typeface="Arial"/>
                <a:cs typeface="Arial"/>
              </a:rPr>
              <a:t> </a:t>
            </a:r>
            <a:r>
              <a:rPr lang="ar-001" sz="2200" dirty="0">
                <a:latin typeface="Arial"/>
                <a:cs typeface="Arial"/>
              </a:rPr>
              <a:t>9 أيام</a:t>
            </a:r>
          </a:p>
        </p:txBody>
      </p:sp>
      <p:sp>
        <p:nvSpPr>
          <p:cNvPr id="81" name="Rounded Rectangle 53">
            <a:extLst>
              <a:ext uri="{FF2B5EF4-FFF2-40B4-BE49-F238E27FC236}">
                <a16:creationId xmlns:a16="http://schemas.microsoft.com/office/drawing/2014/main" id="{BBD240C7-D4ED-655F-25AD-2B63FD449143}"/>
              </a:ext>
            </a:extLst>
          </p:cNvPr>
          <p:cNvSpPr/>
          <p:nvPr/>
        </p:nvSpPr>
        <p:spPr>
          <a:xfrm flipH="1">
            <a:off x="680808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dirty="0">
                <a:latin typeface="Arial" panose="020B0604020202020204" pitchFamily="34" charset="0"/>
                <a:ea typeface="+mn-lt"/>
                <a:cs typeface="Arial" panose="020B0604020202020204" pitchFamily="34" charset="0"/>
              </a:rPr>
              <a:t>بسبب جائحة كوفيد، أصبحت المراقبة المجتمعية منهكة وفشلت في تحديد مجموعة الوفيات غير المعتادة</a:t>
            </a:r>
          </a:p>
        </p:txBody>
      </p:sp>
      <p:sp>
        <p:nvSpPr>
          <p:cNvPr id="82" name="Rounded Rectangle 54">
            <a:extLst>
              <a:ext uri="{FF2B5EF4-FFF2-40B4-BE49-F238E27FC236}">
                <a16:creationId xmlns:a16="http://schemas.microsoft.com/office/drawing/2014/main" id="{A40F2558-7C9A-CB2B-95E8-5D05163D3C35}"/>
              </a:ext>
            </a:extLst>
          </p:cNvPr>
          <p:cNvSpPr/>
          <p:nvPr/>
        </p:nvSpPr>
        <p:spPr>
          <a:xfrm flipH="1">
            <a:off x="6808087"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a:r>
              <a:rPr lang="ar-SA" sz="1200" dirty="0"/>
              <a:t>نقص المعرفة بتعريفات الحالات المشتبه بها في نظام المراقبة والاستجابة المتكاملة للأمراض</a:t>
            </a:r>
            <a:r>
              <a:rPr lang="en-IN" sz="1200" dirty="0"/>
              <a:t> (IDSR) </a:t>
            </a:r>
            <a:r>
              <a:rPr lang="ar-SA" sz="1200" dirty="0"/>
              <a:t>في المرافق الخاصة</a:t>
            </a:r>
            <a:endParaRPr lang="en-IN" sz="1200" dirty="0"/>
          </a:p>
        </p:txBody>
      </p:sp>
      <p:sp>
        <p:nvSpPr>
          <p:cNvPr id="83" name="Rounded Rectangle 62">
            <a:extLst>
              <a:ext uri="{FF2B5EF4-FFF2-40B4-BE49-F238E27FC236}">
                <a16:creationId xmlns:a16="http://schemas.microsoft.com/office/drawing/2014/main" id="{E881F6B6-175F-99BF-7E3F-A270234261C8}"/>
              </a:ext>
            </a:extLst>
          </p:cNvPr>
          <p:cNvSpPr/>
          <p:nvPr/>
        </p:nvSpPr>
        <p:spPr>
          <a:xfrm flipH="1">
            <a:off x="3678964"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a:latin typeface="Arial" panose="020B0604020202020204" pitchFamily="34" charset="0"/>
                <a:ea typeface="+mn-lt"/>
                <a:cs typeface="Arial" panose="020B0604020202020204" pitchFamily="34" charset="0"/>
              </a:rPr>
              <a:t>قلة استخدام الرسائل النصية المدفوعة مسبقًا لإبلاغ الموظفين الجدد</a:t>
            </a:r>
          </a:p>
        </p:txBody>
      </p:sp>
      <p:sp>
        <p:nvSpPr>
          <p:cNvPr id="84" name="Rounded Rectangle 63">
            <a:extLst>
              <a:ext uri="{FF2B5EF4-FFF2-40B4-BE49-F238E27FC236}">
                <a16:creationId xmlns:a16="http://schemas.microsoft.com/office/drawing/2014/main" id="{FE5259CB-DB5D-280B-84A3-2D1F185E1D3F}"/>
              </a:ext>
            </a:extLst>
          </p:cNvPr>
          <p:cNvSpPr/>
          <p:nvPr/>
        </p:nvSpPr>
        <p:spPr>
          <a:xfrm flipH="1">
            <a:off x="3678963"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a:latin typeface="Arial" panose="020B0604020202020204" pitchFamily="34" charset="0"/>
                <a:cs typeface="Arial" panose="020B0604020202020204" pitchFamily="34" charset="0"/>
              </a:rPr>
              <a:t>عدم وضوح الأدوار فيما يتعلق بالإبلاغ في حالة رصد حالة مشتبه بها في مركز الإحالة الإقليمي</a:t>
            </a:r>
          </a:p>
        </p:txBody>
      </p:sp>
      <p:sp>
        <p:nvSpPr>
          <p:cNvPr id="85" name="Rounded Rectangle 65">
            <a:extLst>
              <a:ext uri="{FF2B5EF4-FFF2-40B4-BE49-F238E27FC236}">
                <a16:creationId xmlns:a16="http://schemas.microsoft.com/office/drawing/2014/main" id="{91765A92-66F6-4D5F-6895-EB26461DF78A}"/>
              </a:ext>
            </a:extLst>
          </p:cNvPr>
          <p:cNvSpPr/>
          <p:nvPr/>
        </p:nvSpPr>
        <p:spPr>
          <a:xfrm flipH="1">
            <a:off x="621839"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ar-001" sz="1200">
                <a:latin typeface="Arial" panose="020B0604020202020204" pitchFamily="34" charset="0"/>
                <a:cs typeface="Arial" panose="020B0604020202020204" pitchFamily="34" charset="0"/>
              </a:rPr>
              <a:t>التأخيرات في الحصول على الأموال اللازمة لفريق الاستجابة السريعة لإجراء تتبع المخالطين</a:t>
            </a:r>
          </a:p>
        </p:txBody>
      </p:sp>
      <p:sp>
        <p:nvSpPr>
          <p:cNvPr id="86" name="TextBox 85">
            <a:extLst>
              <a:ext uri="{FF2B5EF4-FFF2-40B4-BE49-F238E27FC236}">
                <a16:creationId xmlns:a16="http://schemas.microsoft.com/office/drawing/2014/main" id="{D92F964C-1B04-BAF4-8D94-989982C6DF05}"/>
              </a:ext>
            </a:extLst>
          </p:cNvPr>
          <p:cNvSpPr txBox="1"/>
          <p:nvPr/>
        </p:nvSpPr>
        <p:spPr>
          <a:xfrm flipH="1">
            <a:off x="10119945" y="1015177"/>
            <a:ext cx="1020750" cy="276999"/>
          </a:xfrm>
          <a:prstGeom prst="rect">
            <a:avLst/>
          </a:prstGeom>
          <a:noFill/>
        </p:spPr>
        <p:txBody>
          <a:bodyPr wrap="square">
            <a:spAutoFit/>
          </a:bodyPr>
          <a:lstStyle/>
          <a:p>
            <a:pPr defTabSz="914446">
              <a:defRPr/>
            </a:pPr>
            <a:r>
              <a:rPr lang="ar-001" sz="1200" b="1">
                <a:solidFill>
                  <a:schemeClr val="tx2"/>
                </a:solidFill>
                <a:latin typeface="Arial" panose="020B0604020202020204" pitchFamily="34" charset="0"/>
                <a:cs typeface="Arial" panose="020B0604020202020204" pitchFamily="34" charset="0"/>
              </a:rPr>
              <a:t>الغاية</a:t>
            </a:r>
          </a:p>
        </p:txBody>
      </p:sp>
      <p:sp>
        <p:nvSpPr>
          <p:cNvPr id="87" name="TextBox 86">
            <a:extLst>
              <a:ext uri="{FF2B5EF4-FFF2-40B4-BE49-F238E27FC236}">
                <a16:creationId xmlns:a16="http://schemas.microsoft.com/office/drawing/2014/main" id="{EB8D3901-28C1-04CC-B364-3277FA50ADF6}"/>
              </a:ext>
            </a:extLst>
          </p:cNvPr>
          <p:cNvSpPr txBox="1"/>
          <p:nvPr/>
        </p:nvSpPr>
        <p:spPr>
          <a:xfrm flipH="1">
            <a:off x="9916956" y="1536200"/>
            <a:ext cx="1223739" cy="276999"/>
          </a:xfrm>
          <a:prstGeom prst="rect">
            <a:avLst/>
          </a:prstGeom>
          <a:noFill/>
        </p:spPr>
        <p:txBody>
          <a:bodyPr wrap="square">
            <a:spAutoFit/>
          </a:bodyPr>
          <a:lstStyle/>
          <a:p>
            <a:pPr defTabSz="914446">
              <a:defRPr/>
            </a:pPr>
            <a:r>
              <a:rPr lang="ar-001" sz="1200" b="1">
                <a:solidFill>
                  <a:schemeClr val="tx2"/>
                </a:solidFill>
                <a:latin typeface="Arial" panose="020B0604020202020204" pitchFamily="34" charset="0"/>
                <a:cs typeface="Arial" panose="020B0604020202020204" pitchFamily="34" charset="0"/>
              </a:rPr>
              <a:t>الجدول الزمني</a:t>
            </a:r>
          </a:p>
        </p:txBody>
      </p:sp>
      <p:sp>
        <p:nvSpPr>
          <p:cNvPr id="88" name="TextBox 87">
            <a:extLst>
              <a:ext uri="{FF2B5EF4-FFF2-40B4-BE49-F238E27FC236}">
                <a16:creationId xmlns:a16="http://schemas.microsoft.com/office/drawing/2014/main" id="{F06A252A-D11E-E6BC-99B2-9C34733DB866}"/>
              </a:ext>
            </a:extLst>
          </p:cNvPr>
          <p:cNvSpPr txBox="1"/>
          <p:nvPr/>
        </p:nvSpPr>
        <p:spPr>
          <a:xfrm flipH="1">
            <a:off x="9772975" y="2904737"/>
            <a:ext cx="1367720" cy="276999"/>
          </a:xfrm>
          <a:prstGeom prst="rect">
            <a:avLst/>
          </a:prstGeom>
          <a:noFill/>
        </p:spPr>
        <p:txBody>
          <a:bodyPr wrap="square">
            <a:spAutoFit/>
          </a:bodyPr>
          <a:lstStyle/>
          <a:p>
            <a:pPr defTabSz="914446">
              <a:defRPr/>
            </a:pPr>
            <a:r>
              <a:rPr lang="ar-001" sz="1200" b="1" dirty="0">
                <a:solidFill>
                  <a:schemeClr val="tx2"/>
                </a:solidFill>
                <a:latin typeface="Arial" panose="020B0604020202020204" pitchFamily="34" charset="0"/>
                <a:cs typeface="Arial" panose="020B0604020202020204" pitchFamily="34" charset="0"/>
              </a:rPr>
              <a:t>العوائق</a:t>
            </a:r>
          </a:p>
        </p:txBody>
      </p:sp>
      <p:sp>
        <p:nvSpPr>
          <p:cNvPr id="89" name="TextBox 88">
            <a:extLst>
              <a:ext uri="{FF2B5EF4-FFF2-40B4-BE49-F238E27FC236}">
                <a16:creationId xmlns:a16="http://schemas.microsoft.com/office/drawing/2014/main" id="{87DFD4B9-C7C2-2A6A-DE4E-C2379165760B}"/>
              </a:ext>
            </a:extLst>
          </p:cNvPr>
          <p:cNvSpPr txBox="1"/>
          <p:nvPr/>
        </p:nvSpPr>
        <p:spPr>
          <a:xfrm flipH="1">
            <a:off x="9836405" y="5722366"/>
            <a:ext cx="1304290" cy="461665"/>
          </a:xfrm>
          <a:prstGeom prst="rect">
            <a:avLst/>
          </a:prstGeom>
          <a:noFill/>
        </p:spPr>
        <p:txBody>
          <a:bodyPr wrap="square">
            <a:spAutoFit/>
          </a:bodyPr>
          <a:lstStyle/>
          <a:p>
            <a:pPr defTabSz="914446">
              <a:defRPr/>
            </a:pPr>
            <a:r>
              <a:rPr lang="ar-001" sz="1200" b="1" dirty="0">
                <a:solidFill>
                  <a:schemeClr val="tx2"/>
                </a:solidFill>
                <a:latin typeface="Arial" panose="020B0604020202020204" pitchFamily="34" charset="0"/>
                <a:cs typeface="Arial" panose="020B0604020202020204" pitchFamily="34" charset="0"/>
              </a:rPr>
              <a:t>الإجراءات التصحيحية</a:t>
            </a:r>
          </a:p>
        </p:txBody>
      </p:sp>
      <p:sp>
        <p:nvSpPr>
          <p:cNvPr id="90" name="Rounded Rectangle 75">
            <a:extLst>
              <a:ext uri="{FF2B5EF4-FFF2-40B4-BE49-F238E27FC236}">
                <a16:creationId xmlns:a16="http://schemas.microsoft.com/office/drawing/2014/main" id="{978BBFBC-67A6-25DD-6835-1B28D53F15E0}"/>
              </a:ext>
            </a:extLst>
          </p:cNvPr>
          <p:cNvSpPr/>
          <p:nvPr/>
        </p:nvSpPr>
        <p:spPr>
          <a:xfrm flipH="1">
            <a:off x="643421"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ar-001" sz="1200">
                <a:latin typeface="Arial" panose="020B0604020202020204" pitchFamily="34" charset="0"/>
                <a:ea typeface="+mn-lt"/>
                <a:cs typeface="Arial" panose="020B0604020202020204" pitchFamily="34" charset="0"/>
              </a:rPr>
              <a:t>قام مستشفى الإحالة الإقليمي بحشد الموارد اللازمة لإجراء تحقيق أولي في الوفيات بالمجتمع</a:t>
            </a:r>
          </a:p>
        </p:txBody>
      </p:sp>
      <p:sp>
        <p:nvSpPr>
          <p:cNvPr id="96" name="Rounded Rectangle 92">
            <a:extLst>
              <a:ext uri="{FF2B5EF4-FFF2-40B4-BE49-F238E27FC236}">
                <a16:creationId xmlns:a16="http://schemas.microsoft.com/office/drawing/2014/main" id="{B8689A5B-0625-4824-6C45-9DA4ACE3779E}"/>
              </a:ext>
            </a:extLst>
          </p:cNvPr>
          <p:cNvSpPr/>
          <p:nvPr/>
        </p:nvSpPr>
        <p:spPr>
          <a:xfrm flipH="1">
            <a:off x="6333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ar-001" sz="1200" b="1" dirty="0">
                <a:latin typeface="Arial" panose="020B0604020202020204" pitchFamily="34" charset="0"/>
                <a:cs typeface="Arial" panose="020B0604020202020204" pitchFamily="34" charset="0"/>
              </a:rPr>
              <a:t>الفورية</a:t>
            </a:r>
            <a:r>
              <a:rPr lang="ar-001" sz="1200" dirty="0">
                <a:latin typeface="Arial" panose="020B0604020202020204" pitchFamily="34" charset="0"/>
                <a:cs typeface="Arial" panose="020B0604020202020204" pitchFamily="34" charset="0"/>
              </a:rPr>
              <a:t>: تحديد مبنى ذي مرافق أفضل ليكون وحدة عزل؛ تحديد الشركاء الذين لديهم أموال متاحة لتتبع المخالطين</a:t>
            </a:r>
          </a:p>
          <a:p>
            <a:pPr defTabSz="914446">
              <a:defRPr/>
            </a:pPr>
            <a:r>
              <a:rPr lang="ar-001" sz="1200" b="1" dirty="0">
                <a:latin typeface="Arial" panose="020B0604020202020204" pitchFamily="34" charset="0"/>
                <a:cs typeface="Arial" panose="020B0604020202020204" pitchFamily="34" charset="0"/>
              </a:rPr>
              <a:t> طويلة الأمد</a:t>
            </a:r>
            <a:r>
              <a:rPr lang="ar-001" sz="1200" dirty="0">
                <a:latin typeface="Arial" panose="020B0604020202020204" pitchFamily="34" charset="0"/>
                <a:cs typeface="Arial" panose="020B0604020202020204" pitchFamily="34" charset="0"/>
              </a:rPr>
              <a:t>: زيادة التدريبات الوطنية على نظام المراقبة والاستجابة المتكاملة للأمراض لمقدمي الخدمات في المرافق الخاصة</a:t>
            </a:r>
          </a:p>
        </p:txBody>
      </p:sp>
      <p:sp>
        <p:nvSpPr>
          <p:cNvPr id="97" name="TextBox 96">
            <a:extLst>
              <a:ext uri="{FF2B5EF4-FFF2-40B4-BE49-F238E27FC236}">
                <a16:creationId xmlns:a16="http://schemas.microsoft.com/office/drawing/2014/main" id="{A87F5133-642D-25E8-20E1-8FF7BAFB6C20}"/>
              </a:ext>
            </a:extLst>
          </p:cNvPr>
          <p:cNvSpPr txBox="1"/>
          <p:nvPr/>
        </p:nvSpPr>
        <p:spPr>
          <a:xfrm flipH="1">
            <a:off x="10042188" y="4821463"/>
            <a:ext cx="1098507" cy="276999"/>
          </a:xfrm>
          <a:prstGeom prst="rect">
            <a:avLst/>
          </a:prstGeom>
          <a:noFill/>
        </p:spPr>
        <p:txBody>
          <a:bodyPr wrap="square">
            <a:spAutoFit/>
          </a:bodyPr>
          <a:lstStyle/>
          <a:p>
            <a:pPr defTabSz="914446">
              <a:defRPr/>
            </a:pPr>
            <a:r>
              <a:rPr lang="ar-001" sz="1200" b="1">
                <a:solidFill>
                  <a:schemeClr val="tx2"/>
                </a:solidFill>
                <a:latin typeface="Arial" panose="020B0604020202020204" pitchFamily="34" charset="0"/>
                <a:cs typeface="Arial" panose="020B0604020202020204" pitchFamily="34" charset="0"/>
              </a:rPr>
              <a:t>العوامل الممكّنة</a:t>
            </a:r>
          </a:p>
        </p:txBody>
      </p:sp>
      <p:sp>
        <p:nvSpPr>
          <p:cNvPr id="99" name="Rounded Rectangle 75">
            <a:extLst>
              <a:ext uri="{FF2B5EF4-FFF2-40B4-BE49-F238E27FC236}">
                <a16:creationId xmlns:a16="http://schemas.microsoft.com/office/drawing/2014/main" id="{402DB51E-4640-41F9-1A99-EE35DBD48CF6}"/>
              </a:ext>
            </a:extLst>
          </p:cNvPr>
          <p:cNvSpPr/>
          <p:nvPr/>
        </p:nvSpPr>
        <p:spPr>
          <a:xfrm flipH="1">
            <a:off x="637113"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a:latin typeface="Arial" panose="020B0604020202020204" pitchFamily="34" charset="0"/>
                <a:ea typeface="+mn-lt"/>
                <a:cs typeface="Arial" panose="020B0604020202020204" pitchFamily="34" charset="0"/>
              </a:rPr>
              <a:t>كانت وحدة العزل تعمل جزئيًا من دون مرافق صرف صحي</a:t>
            </a:r>
          </a:p>
        </p:txBody>
      </p:sp>
      <p:sp>
        <p:nvSpPr>
          <p:cNvPr id="100" name="Rounded Rectangle 62">
            <a:extLst>
              <a:ext uri="{FF2B5EF4-FFF2-40B4-BE49-F238E27FC236}">
                <a16:creationId xmlns:a16="http://schemas.microsoft.com/office/drawing/2014/main" id="{B29232C2-857B-9E08-17E4-2605FD4B512E}"/>
              </a:ext>
            </a:extLst>
          </p:cNvPr>
          <p:cNvSpPr/>
          <p:nvPr/>
        </p:nvSpPr>
        <p:spPr>
          <a:xfrm flipH="1">
            <a:off x="3678964"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a:latin typeface="Arial" panose="020B0604020202020204" pitchFamily="34" charset="0"/>
                <a:ea typeface="+mn-lt"/>
                <a:cs typeface="Arial" panose="020B0604020202020204" pitchFamily="34" charset="0"/>
              </a:rPr>
              <a:t>قام مستشفى الإحالة الإقليمي على الفور بالاتصال بفريق الاستجابة السريعة بالمقاطعة وإبلاغهم بالحالة.</a:t>
            </a:r>
          </a:p>
        </p:txBody>
      </p:sp>
      <p:sp>
        <p:nvSpPr>
          <p:cNvPr id="104" name="Rounded Rectangle 62">
            <a:extLst>
              <a:ext uri="{FF2B5EF4-FFF2-40B4-BE49-F238E27FC236}">
                <a16:creationId xmlns:a16="http://schemas.microsoft.com/office/drawing/2014/main" id="{B1FEB18D-E7BB-8F00-07DA-B3604BC4D987}"/>
              </a:ext>
            </a:extLst>
          </p:cNvPr>
          <p:cNvSpPr/>
          <p:nvPr/>
        </p:nvSpPr>
        <p:spPr>
          <a:xfrm flipH="1">
            <a:off x="680808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ar-001" sz="1200" dirty="0">
                <a:latin typeface="Arial" panose="020B0604020202020204" pitchFamily="34" charset="0"/>
                <a:ea typeface="+mn-lt"/>
                <a:cs typeface="Arial" panose="020B0604020202020204" pitchFamily="34" charset="0"/>
              </a:rPr>
              <a:t>مراقبة المتلازمات للأمراض الحموية الحادة في مركز الإحالة الإقليمي في موبيندي، الذي اشتبه في وجود إصابات بالحمى النزفية الفيروسية (</a:t>
            </a:r>
            <a:r>
              <a:rPr lang="en-US" sz="1200" dirty="0">
                <a:latin typeface="Arial" panose="020B0604020202020204" pitchFamily="34" charset="0"/>
                <a:ea typeface="+mn-lt"/>
                <a:cs typeface="Arial" panose="020B0604020202020204" pitchFamily="34" charset="0"/>
              </a:rPr>
              <a:t>VHF</a:t>
            </a:r>
            <a:r>
              <a:rPr lang="ar-001" sz="1200" dirty="0">
                <a:latin typeface="Arial" panose="020B0604020202020204" pitchFamily="34" charset="0"/>
                <a:ea typeface="+mn-lt"/>
                <a:cs typeface="Arial" panose="020B0604020202020204" pitchFamily="34" charset="0"/>
              </a:rPr>
              <a:t>) وأبلغ مسؤولي المقاطعة</a:t>
            </a:r>
          </a:p>
        </p:txBody>
      </p:sp>
      <p:sp>
        <p:nvSpPr>
          <p:cNvPr id="11" name="Oval 10">
            <a:extLst>
              <a:ext uri="{FF2B5EF4-FFF2-40B4-BE49-F238E27FC236}">
                <a16:creationId xmlns:a16="http://schemas.microsoft.com/office/drawing/2014/main" id="{331CECC1-2C37-F2EE-B66A-40BBAB005F43}"/>
              </a:ext>
            </a:extLst>
          </p:cNvPr>
          <p:cNvSpPr/>
          <p:nvPr/>
        </p:nvSpPr>
        <p:spPr>
          <a:xfrm flipH="1">
            <a:off x="9240671"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flipH="1">
            <a:off x="9426062"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flipH="1">
            <a:off x="9335332"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flipH="1">
            <a:off x="9335332"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flipH="1">
            <a:off x="6464312"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flipH="1">
            <a:off x="6464312"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flipH="1">
            <a:off x="3317989"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flipH="1">
            <a:off x="3317989"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9323663"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6452644"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3335819" y="4698749"/>
            <a:ext cx="212232" cy="212232"/>
          </a:xfrm>
          <a:prstGeom prst="rect">
            <a:avLst/>
          </a:prstGeom>
        </p:spPr>
      </p:pic>
    </p:spTree>
    <p:extLst>
      <p:ext uri="{BB962C8B-B14F-4D97-AF65-F5344CB8AC3E}">
        <p14:creationId xmlns:p14="http://schemas.microsoft.com/office/powerpoint/2010/main" val="903335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7768591" y="3159494"/>
            <a:ext cx="3467083" cy="539446"/>
          </a:xfrm>
        </p:spPr>
        <p:txBody>
          <a:bodyPr anchor="b">
            <a:normAutofit fontScale="90000"/>
          </a:bodyPr>
          <a:lstStyle/>
          <a:p>
            <a:r>
              <a:rPr lang="ar-001" dirty="0">
                <a:latin typeface="Arial"/>
                <a:cs typeface="Arial"/>
              </a:rPr>
              <a:t>استراحة لمدة 15 دقيقة</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525844" y="2051772"/>
            <a:ext cx="6502120" cy="3236418"/>
          </a:xfrm>
        </p:spPr>
        <p:txBody>
          <a:bodyPr vert="horz" lIns="91440" tIns="45720" rIns="91440" bIns="45720" rtlCol="0" anchor="t">
            <a:noAutofit/>
          </a:bodyPr>
          <a:lstStyle/>
          <a:p>
            <a:pPr marL="0" indent="0">
              <a:buNone/>
            </a:pPr>
            <a:r>
              <a:rPr lang="ar-001" sz="3200" b="1" dirty="0">
                <a:solidFill>
                  <a:schemeClr val="tx2"/>
                </a:solidFill>
                <a:latin typeface="Arial"/>
                <a:cs typeface="Arial"/>
              </a:rPr>
              <a:t>هل لديك أسئلة؟ أضفها إلى لوحة طرح الأفكار والأسئلة</a:t>
            </a:r>
          </a:p>
          <a:p>
            <a:pPr marL="0" indent="0">
              <a:buNone/>
            </a:pPr>
            <a:endParaRPr lang="en-US" sz="2800" dirty="0">
              <a:latin typeface="Arial"/>
              <a:cs typeface="Arial"/>
            </a:endParaRPr>
          </a:p>
          <a:p>
            <a:pPr marL="0" indent="0">
              <a:buNone/>
            </a:pPr>
            <a:r>
              <a:rPr lang="ar-001" sz="3000" dirty="0">
                <a:solidFill>
                  <a:schemeClr val="tx1"/>
                </a:solidFill>
                <a:latin typeface="Arial"/>
                <a:cs typeface="Arial"/>
              </a:rPr>
              <a:t>سنجيب عن أسئلة اللوحة على مدار فترة التدريب</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1580879" y="3043056"/>
            <a:ext cx="9703980" cy="1422952"/>
          </a:xfrm>
        </p:spPr>
        <p:txBody>
          <a:bodyPr/>
          <a:lstStyle/>
          <a:p>
            <a:r>
              <a:rPr lang="ar-001" sz="4000">
                <a:latin typeface="Arial"/>
                <a:cs typeface="Arial"/>
              </a:rPr>
              <a:t>العمل الجماعي</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580879" y="4438357"/>
            <a:ext cx="9703980" cy="931688"/>
          </a:xfrm>
        </p:spPr>
        <p:txBody>
          <a:bodyPr vert="horz" lIns="91440" tIns="45720" rIns="91440" bIns="45720" rtlCol="0" anchor="t">
            <a:noAutofit/>
          </a:bodyPr>
          <a:lstStyle/>
          <a:p>
            <a:r>
              <a:rPr lang="ar-001" sz="3000">
                <a:latin typeface="Arial"/>
                <a:cs typeface="Arial"/>
              </a:rPr>
              <a:t>نصائح وتلميحات للعمل الجماعي الناجح</a:t>
            </a:r>
          </a:p>
          <a:p>
            <a:endParaRPr lang="en-US" sz="3000">
              <a:cs typeface="Arial"/>
            </a:endParaRPr>
          </a:p>
        </p:txBody>
      </p:sp>
      <p:pic>
        <p:nvPicPr>
          <p:cNvPr id="5" name="Graphic 4">
            <a:extLst>
              <a:ext uri="{FF2B5EF4-FFF2-40B4-BE49-F238E27FC236}">
                <a16:creationId xmlns:a16="http://schemas.microsoft.com/office/drawing/2014/main" id="{A228D685-D524-27AF-D30C-8E70DFC412F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71230" y="2585797"/>
            <a:ext cx="913629" cy="909011"/>
          </a:xfrm>
          <a:prstGeom prst="rect">
            <a:avLst/>
          </a:prstGeom>
        </p:spPr>
      </p:pic>
    </p:spTree>
    <p:extLst>
      <p:ext uri="{BB962C8B-B14F-4D97-AF65-F5344CB8AC3E}">
        <p14:creationId xmlns:p14="http://schemas.microsoft.com/office/powerpoint/2010/main" val="1935130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10B7-0EB1-C476-FDE9-3990FD6FF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B44B-0279-1219-A84E-CB7765C866FC}"/>
              </a:ext>
            </a:extLst>
          </p:cNvPr>
          <p:cNvSpPr>
            <a:spLocks noGrp="1"/>
          </p:cNvSpPr>
          <p:nvPr>
            <p:ph type="title"/>
          </p:nvPr>
        </p:nvSpPr>
        <p:spPr>
          <a:xfrm>
            <a:off x="1551701" y="1909720"/>
            <a:ext cx="9703980" cy="2148666"/>
          </a:xfrm>
        </p:spPr>
        <p:txBody>
          <a:bodyPr>
            <a:normAutofit/>
          </a:bodyPr>
          <a:lstStyle/>
          <a:p>
            <a:r>
              <a:rPr lang="ar-001" dirty="0">
                <a:latin typeface="Arial"/>
                <a:cs typeface="Arial"/>
              </a:rPr>
              <a:t>نشاط تمهيدي</a:t>
            </a:r>
          </a:p>
        </p:txBody>
      </p:sp>
      <p:sp>
        <p:nvSpPr>
          <p:cNvPr id="5" name="Content Placeholder 4">
            <a:extLst>
              <a:ext uri="{FF2B5EF4-FFF2-40B4-BE49-F238E27FC236}">
                <a16:creationId xmlns:a16="http://schemas.microsoft.com/office/drawing/2014/main" id="{9176FFCF-349A-8A98-1A43-522C8F4FB616}"/>
              </a:ext>
            </a:extLst>
          </p:cNvPr>
          <p:cNvSpPr>
            <a:spLocks noGrp="1"/>
          </p:cNvSpPr>
          <p:nvPr>
            <p:ph type="body" idx="1"/>
          </p:nvPr>
        </p:nvSpPr>
        <p:spPr>
          <a:xfrm>
            <a:off x="1551701" y="4085375"/>
            <a:ext cx="9703980" cy="931688"/>
          </a:xfrm>
        </p:spPr>
        <p:txBody>
          <a:bodyPr/>
          <a:lstStyle/>
          <a:p>
            <a:endParaRPr lang="en-US"/>
          </a:p>
        </p:txBody>
      </p:sp>
    </p:spTree>
    <p:extLst>
      <p:ext uri="{BB962C8B-B14F-4D97-AF65-F5344CB8AC3E}">
        <p14:creationId xmlns:p14="http://schemas.microsoft.com/office/powerpoint/2010/main" val="139741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5982-7B3C-4073-CF5C-F0F64E4044CF}"/>
              </a:ext>
            </a:extLst>
          </p:cNvPr>
          <p:cNvSpPr>
            <a:spLocks noGrp="1"/>
          </p:cNvSpPr>
          <p:nvPr>
            <p:ph type="title"/>
          </p:nvPr>
        </p:nvSpPr>
        <p:spPr/>
        <p:txBody>
          <a:bodyPr/>
          <a:lstStyle/>
          <a:p>
            <a:r>
              <a:rPr lang="ar-001">
                <a:latin typeface="Arial"/>
                <a:cs typeface="Arial"/>
              </a:rPr>
              <a:t>مجموعة قاعة الاجتماعات الفرعية الخاصة بكم:</a:t>
            </a:r>
          </a:p>
        </p:txBody>
      </p:sp>
      <p:graphicFrame>
        <p:nvGraphicFramePr>
          <p:cNvPr id="16" name="Table 15">
            <a:extLst>
              <a:ext uri="{FF2B5EF4-FFF2-40B4-BE49-F238E27FC236}">
                <a16:creationId xmlns:a16="http://schemas.microsoft.com/office/drawing/2014/main" id="{B3085478-AB1D-4B4C-3125-0A4807F196CD}"/>
              </a:ext>
            </a:extLst>
          </p:cNvPr>
          <p:cNvGraphicFramePr>
            <a:graphicFrameLocks noGrp="1"/>
          </p:cNvGraphicFramePr>
          <p:nvPr>
            <p:extLst>
              <p:ext uri="{D42A27DB-BD31-4B8C-83A1-F6EECF244321}">
                <p14:modId xmlns:p14="http://schemas.microsoft.com/office/powerpoint/2010/main" val="4065509066"/>
              </p:ext>
            </p:extLst>
          </p:nvPr>
        </p:nvGraphicFramePr>
        <p:xfrm>
          <a:off x="959555" y="1373481"/>
          <a:ext cx="10330212" cy="3007210"/>
        </p:xfrm>
        <a:graphic>
          <a:graphicData uri="http://schemas.openxmlformats.org/drawingml/2006/table">
            <a:tbl>
              <a:tblPr rtl="1" firstRow="1" bandRow="1">
                <a:tableStyleId>{3B4B98B0-60AC-42C2-AFA5-B58CD77FA1E5}</a:tableStyleId>
              </a:tblPr>
              <a:tblGrid>
                <a:gridCol w="2582553">
                  <a:extLst>
                    <a:ext uri="{9D8B030D-6E8A-4147-A177-3AD203B41FA5}">
                      <a16:colId xmlns:a16="http://schemas.microsoft.com/office/drawing/2014/main" val="3164918759"/>
                    </a:ext>
                  </a:extLst>
                </a:gridCol>
                <a:gridCol w="2582553">
                  <a:extLst>
                    <a:ext uri="{9D8B030D-6E8A-4147-A177-3AD203B41FA5}">
                      <a16:colId xmlns:a16="http://schemas.microsoft.com/office/drawing/2014/main" val="1751180852"/>
                    </a:ext>
                  </a:extLst>
                </a:gridCol>
                <a:gridCol w="2582553">
                  <a:extLst>
                    <a:ext uri="{9D8B030D-6E8A-4147-A177-3AD203B41FA5}">
                      <a16:colId xmlns:a16="http://schemas.microsoft.com/office/drawing/2014/main" val="3483504573"/>
                    </a:ext>
                  </a:extLst>
                </a:gridCol>
                <a:gridCol w="2582553">
                  <a:extLst>
                    <a:ext uri="{9D8B030D-6E8A-4147-A177-3AD203B41FA5}">
                      <a16:colId xmlns:a16="http://schemas.microsoft.com/office/drawing/2014/main" val="4021456015"/>
                    </a:ext>
                  </a:extLst>
                </a:gridCol>
              </a:tblGrid>
              <a:tr h="1848970">
                <a:tc>
                  <a:txBody>
                    <a:bodyPr/>
                    <a:lstStyle/>
                    <a:p>
                      <a:pPr algn="r" rtl="1"/>
                      <a:endParaRPr lang="en-US"/>
                    </a:p>
                  </a:txBody>
                  <a:tcPr anchor="ctr"/>
                </a:tc>
                <a:tc>
                  <a:txBody>
                    <a:bodyPr/>
                    <a:lstStyle/>
                    <a:p>
                      <a:pPr algn="r" rtl="1"/>
                      <a:endParaRPr lang="en-US"/>
                    </a:p>
                  </a:txBody>
                  <a:tcPr anchor="ctr"/>
                </a:tc>
                <a:tc>
                  <a:txBody>
                    <a:bodyPr/>
                    <a:lstStyle/>
                    <a:p>
                      <a:pPr algn="r" rtl="1"/>
                      <a:endParaRPr lang="en-US"/>
                    </a:p>
                    <a:p>
                      <a:pPr lvl="0" algn="r" rtl="1">
                        <a:buNone/>
                      </a:pPr>
                      <a:endParaRPr lang="en-US"/>
                    </a:p>
                  </a:txBody>
                  <a:tcPr anchor="ctr"/>
                </a:tc>
                <a:tc>
                  <a:txBody>
                    <a:bodyPr/>
                    <a:lstStyle/>
                    <a:p>
                      <a:pPr algn="r" rtl="1"/>
                      <a:endParaRPr lang="en-US"/>
                    </a:p>
                  </a:txBody>
                  <a:tcPr anchor="ctr"/>
                </a:tc>
                <a:extLst>
                  <a:ext uri="{0D108BD9-81ED-4DB2-BD59-A6C34878D82A}">
                    <a16:rowId xmlns:a16="http://schemas.microsoft.com/office/drawing/2014/main" val="2819225560"/>
                  </a:ext>
                </a:extLst>
              </a:tr>
              <a:tr h="370840">
                <a:tc>
                  <a:txBody>
                    <a:bodyPr/>
                    <a:lstStyle/>
                    <a:p>
                      <a:pPr algn="ctr"/>
                      <a:r>
                        <a:rPr lang="ar-001" sz="2800" dirty="0">
                          <a:latin typeface="Arial"/>
                        </a:rPr>
                        <a:t>قائد المناقشة</a:t>
                      </a:r>
                    </a:p>
                  </a:txBody>
                  <a:tcPr anchor="ctr">
                    <a:solidFill>
                      <a:schemeClr val="bg2"/>
                    </a:solidFill>
                  </a:tcPr>
                </a:tc>
                <a:tc>
                  <a:txBody>
                    <a:bodyPr/>
                    <a:lstStyle/>
                    <a:p>
                      <a:pPr algn="ctr"/>
                      <a:r>
                        <a:rPr lang="ar-001" sz="2800" dirty="0">
                          <a:latin typeface="Arial"/>
                        </a:rPr>
                        <a:t>مدوّن الملاحظات</a:t>
                      </a:r>
                    </a:p>
                  </a:txBody>
                  <a:tcPr anchor="ctr">
                    <a:solidFill>
                      <a:schemeClr val="bg2"/>
                    </a:solidFill>
                  </a:tcPr>
                </a:tc>
                <a:tc>
                  <a:txBody>
                    <a:bodyPr/>
                    <a:lstStyle/>
                    <a:p>
                      <a:pPr algn="ctr"/>
                      <a:r>
                        <a:rPr lang="ar-001" sz="2800" dirty="0">
                          <a:latin typeface="Arial"/>
                        </a:rPr>
                        <a:t>المكلف بإبلاغ النتائج</a:t>
                      </a:r>
                    </a:p>
                  </a:txBody>
                  <a:tcPr anchor="ctr">
                    <a:solidFill>
                      <a:schemeClr val="bg2"/>
                    </a:solidFill>
                  </a:tcPr>
                </a:tc>
                <a:tc>
                  <a:txBody>
                    <a:bodyPr/>
                    <a:lstStyle/>
                    <a:p>
                      <a:pPr algn="ctr"/>
                      <a:r>
                        <a:rPr lang="ar-001" sz="2800" dirty="0">
                          <a:latin typeface="Arial"/>
                        </a:rPr>
                        <a:t>الأعضاء</a:t>
                      </a:r>
                    </a:p>
                  </a:txBody>
                  <a:tcPr anchor="ctr">
                    <a:solidFill>
                      <a:schemeClr val="bg2"/>
                    </a:solidFill>
                  </a:tcPr>
                </a:tc>
                <a:extLst>
                  <a:ext uri="{0D108BD9-81ED-4DB2-BD59-A6C34878D82A}">
                    <a16:rowId xmlns:a16="http://schemas.microsoft.com/office/drawing/2014/main" val="2732948694"/>
                  </a:ext>
                </a:extLst>
              </a:tr>
              <a:tr h="370840">
                <a:tc>
                  <a:txBody>
                    <a:bodyPr/>
                    <a:lstStyle/>
                    <a:p>
                      <a:pPr algn="ctr"/>
                      <a:r>
                        <a:rPr lang="ar-001">
                          <a:latin typeface="Arial"/>
                        </a:rPr>
                        <a:t>يقود النقاش ويحافظ على الوقت</a:t>
                      </a:r>
                    </a:p>
                  </a:txBody>
                  <a:tcPr anchor="ctr"/>
                </a:tc>
                <a:tc>
                  <a:txBody>
                    <a:bodyPr/>
                    <a:lstStyle/>
                    <a:p>
                      <a:pPr algn="ctr"/>
                      <a:r>
                        <a:rPr lang="ar-001">
                          <a:latin typeface="Arial"/>
                        </a:rPr>
                        <a:t>يدوّن الملاحظات على لوحة العرض حسب الحاجة</a:t>
                      </a:r>
                    </a:p>
                  </a:txBody>
                  <a:tcPr anchor="ctr"/>
                </a:tc>
                <a:tc>
                  <a:txBody>
                    <a:bodyPr/>
                    <a:lstStyle/>
                    <a:p>
                      <a:pPr algn="ctr"/>
                      <a:r>
                        <a:rPr lang="ar-001" dirty="0">
                          <a:latin typeface="Arial"/>
                        </a:rPr>
                        <a:t>مستعد لمشاركة نتائج المجموعة عند الطلب</a:t>
                      </a:r>
                    </a:p>
                  </a:txBody>
                  <a:tcPr anchor="ctr"/>
                </a:tc>
                <a:tc>
                  <a:txBody>
                    <a:bodyPr/>
                    <a:lstStyle/>
                    <a:p>
                      <a:pPr algn="ctr"/>
                      <a:r>
                        <a:rPr lang="ar-001" dirty="0">
                          <a:latin typeface="Arial"/>
                        </a:rPr>
                        <a:t>يضيفون أفكارهم وآرائهم وتحدياتهم إلى المناقشات.</a:t>
                      </a:r>
                    </a:p>
                  </a:txBody>
                  <a:tcPr anchor="ctr"/>
                </a:tc>
                <a:extLst>
                  <a:ext uri="{0D108BD9-81ED-4DB2-BD59-A6C34878D82A}">
                    <a16:rowId xmlns:a16="http://schemas.microsoft.com/office/drawing/2014/main" val="1984216193"/>
                  </a:ext>
                </a:extLst>
              </a:tr>
            </a:tbl>
          </a:graphicData>
        </a:graphic>
      </p:graphicFrame>
      <p:pic>
        <p:nvPicPr>
          <p:cNvPr id="17" name="Graphic 1" descr="Classroom with solid fill">
            <a:extLst>
              <a:ext uri="{FF2B5EF4-FFF2-40B4-BE49-F238E27FC236}">
                <a16:creationId xmlns:a16="http://schemas.microsoft.com/office/drawing/2014/main" id="{4D84B716-5EBF-62E4-8B46-53B2BA89FD7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62393" y="1774416"/>
            <a:ext cx="1262578" cy="1206265"/>
          </a:xfrm>
          <a:prstGeom prst="rect">
            <a:avLst/>
          </a:prstGeom>
        </p:spPr>
      </p:pic>
      <p:pic>
        <p:nvPicPr>
          <p:cNvPr id="18" name="Graphic 1" descr="Document with solid fill">
            <a:extLst>
              <a:ext uri="{FF2B5EF4-FFF2-40B4-BE49-F238E27FC236}">
                <a16:creationId xmlns:a16="http://schemas.microsoft.com/office/drawing/2014/main" id="{CFBA67FB-2EA4-DABC-A9C9-B160FF23E71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92272" y="1774418"/>
            <a:ext cx="1197576" cy="1197576"/>
          </a:xfrm>
          <a:prstGeom prst="rect">
            <a:avLst/>
          </a:prstGeom>
        </p:spPr>
      </p:pic>
      <p:pic>
        <p:nvPicPr>
          <p:cNvPr id="19" name="Graphic 1" descr="Teacher with solid fill">
            <a:extLst>
              <a:ext uri="{FF2B5EF4-FFF2-40B4-BE49-F238E27FC236}">
                <a16:creationId xmlns:a16="http://schemas.microsoft.com/office/drawing/2014/main" id="{286AB97D-3419-3F36-E090-EB5336734CF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291980" y="1815284"/>
            <a:ext cx="1127748" cy="1102326"/>
          </a:xfrm>
          <a:prstGeom prst="rect">
            <a:avLst/>
          </a:prstGeom>
        </p:spPr>
      </p:pic>
      <p:pic>
        <p:nvPicPr>
          <p:cNvPr id="22" name="Content Placeholder 3" descr="Customer review with solid fill">
            <a:extLst>
              <a:ext uri="{FF2B5EF4-FFF2-40B4-BE49-F238E27FC236}">
                <a16:creationId xmlns:a16="http://schemas.microsoft.com/office/drawing/2014/main" id="{FDC91889-E63D-4EFC-4CC3-C7F10DD672B3}"/>
              </a:ext>
            </a:extLst>
          </p:cNvPr>
          <p:cNvPicPr>
            <a:picLocks noGrp="1" noChangeAspect="1"/>
          </p:cNvPicPr>
          <p:nvPr/>
        </p:nvPicPr>
        <p:blipFill>
          <a:blip>
            <a:extLst>
              <a:ext uri="{96DAC541-7B7A-43D3-8B79-37D633B846F1}">
                <asvg:svgBlip xmlns:asvg="http://schemas.microsoft.com/office/drawing/2016/SVG/main" r:embed="rId6"/>
              </a:ext>
            </a:extLst>
          </a:blip>
          <a:stretch>
            <a:fillRect/>
          </a:stretch>
        </p:blipFill>
        <p:spPr>
          <a:xfrm>
            <a:off x="1686358" y="1879429"/>
            <a:ext cx="1001283" cy="989377"/>
          </a:xfrm>
          <a:prstGeom prst="rect">
            <a:avLst/>
          </a:prstGeom>
        </p:spPr>
      </p:pic>
    </p:spTree>
    <p:extLst>
      <p:ext uri="{BB962C8B-B14F-4D97-AF65-F5344CB8AC3E}">
        <p14:creationId xmlns:p14="http://schemas.microsoft.com/office/powerpoint/2010/main" val="42190401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1532241" y="3043056"/>
            <a:ext cx="9703980" cy="1422952"/>
          </a:xfrm>
        </p:spPr>
        <p:txBody>
          <a:bodyPr/>
          <a:lstStyle/>
          <a:p>
            <a:r>
              <a:rPr lang="ar-001" sz="4000" dirty="0">
                <a:latin typeface="Arial"/>
                <a:cs typeface="Arial"/>
              </a:rPr>
              <a:t>نشاط المحاكاة النظرية لغاية 7-1-7</a:t>
            </a: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1532241" y="4438357"/>
            <a:ext cx="9703980" cy="931688"/>
          </a:xfrm>
        </p:spPr>
        <p:txBody>
          <a:bodyPr/>
          <a:lstStyle/>
          <a:p>
            <a:r>
              <a:rPr lang="ar-001" sz="3000"/>
              <a:t>نشاط</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2592"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829770" y="1250390"/>
            <a:ext cx="10885931" cy="4351338"/>
          </a:xfrm>
          <a:prstGeom prst="rect">
            <a:avLst/>
          </a:prstGeom>
        </p:spPr>
        <p:txBody>
          <a:bodyPr vert="horz" lIns="91440" tIns="45720" rIns="91440" bIns="45720" rtlCol="0" anchor="t">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2400" b="1" i="0" u="none" strike="noStrike" cap="none" normalizeH="0" baseline="0" noProof="0" dirty="0">
                <a:ln>
                  <a:noFill/>
                </a:ln>
                <a:solidFill>
                  <a:schemeClr val="tx2"/>
                </a:solidFill>
                <a:effectLst/>
                <a:uLnTx/>
                <a:uFillTx/>
                <a:latin typeface="Arial"/>
                <a:ea typeface="+mn-ea"/>
                <a:cs typeface="Arial"/>
              </a:rPr>
              <a:t>يحاكي هذا النشاط استخدام غاية 7-1-7 ونهج تحسين الأداء.</a:t>
            </a:r>
            <a:br>
              <a:rPr lang="ar-001" sz="2400" b="1" i="0" u="none" strike="noStrike" cap="none" normalizeH="0" baseline="0" noProof="0" dirty="0">
                <a:ln>
                  <a:noFill/>
                </a:ln>
                <a:solidFill>
                  <a:schemeClr val="tx2"/>
                </a:solidFill>
                <a:effectLst/>
                <a:uLnTx/>
                <a:uFillTx/>
                <a:latin typeface="Arial" panose="020B0604020202020204" pitchFamily="34" charset="0"/>
                <a:ea typeface="+mn-ea"/>
                <a:cs typeface="Arial"/>
              </a:rPr>
            </a:br>
            <a:endParaRPr lang="ar-001" sz="2400" b="1" i="0" u="none" strike="noStrike" cap="none" normalizeH="0" baseline="0" noProof="0" dirty="0">
              <a:ln>
                <a:noFill/>
              </a:ln>
              <a:solidFill>
                <a:schemeClr val="tx2"/>
              </a:solidFill>
              <a:effectLst/>
              <a:uLnTx/>
              <a:uFillTx/>
              <a:latin typeface="Arial" panose="020B0604020202020204" pitchFamily="34" charset="0"/>
              <a:ea typeface="+mn-ea"/>
              <a:cs typeface="Arial"/>
            </a:endParaRPr>
          </a:p>
          <a:p>
            <a:pPr marL="187325" marR="0" lvl="1" indent="0" algn="r" defTabSz="914400" rtl="1"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ar-001" sz="2000" b="1" i="0" u="none" strike="noStrike" cap="none" normalizeH="0" baseline="0" noProof="0" dirty="0">
                <a:ln>
                  <a:noFill/>
                </a:ln>
                <a:solidFill>
                  <a:srgbClr val="384D56"/>
                </a:solidFill>
                <a:effectLst/>
                <a:uLnTx/>
                <a:uFillTx/>
                <a:latin typeface="Arial"/>
                <a:ea typeface="+mn-ea"/>
                <a:cs typeface="Arial"/>
              </a:rPr>
              <a:t>سيستخدم المشاركون أداة تقييم غاية 7-1-7 وسيشاركون في مناقشات لتحقيق ما يلي:</a:t>
            </a:r>
            <a:br>
              <a:rPr lang="ar-001" sz="2000" b="0" i="0" u="none" strike="noStrike" cap="none" normalizeH="0" baseline="0" noProof="0" dirty="0">
                <a:ln>
                  <a:noFill/>
                </a:ln>
                <a:effectLst/>
                <a:uLnTx/>
                <a:uFillTx/>
                <a:latin typeface="Arial" panose="020B0604020202020204" pitchFamily="34" charset="0"/>
                <a:ea typeface="+mn-ea"/>
                <a:cs typeface="Arial"/>
              </a:rPr>
            </a:br>
            <a:endParaRPr lang="ar-001" sz="2000" b="0" i="0" u="none" strike="noStrike" cap="none" normalizeH="0" baseline="0" noProof="0" dirty="0">
              <a:ln>
                <a:noFill/>
              </a:ln>
              <a:effectLst/>
              <a:uLnTx/>
              <a:uFillTx/>
              <a:latin typeface="Arial" panose="020B0604020202020204" pitchFamily="34" charset="0"/>
              <a:ea typeface="+mn-ea"/>
              <a:cs typeface="Arial"/>
            </a:endParaRPr>
          </a:p>
          <a:p>
            <a:pPr marL="630238" indent="-457200">
              <a:buFont typeface="+mj-lt"/>
              <a:buAutoNum type="arabicPeriod"/>
            </a:pPr>
            <a:r>
              <a:rPr lang="ar-SA" sz="1900" b="0" dirty="0">
                <a:solidFill>
                  <a:srgbClr val="384D56"/>
                </a:solidFill>
              </a:rPr>
              <a:t>تحديد وتسجيل تواريخ المحطات الرئيسية لغاية 7-1-7</a:t>
            </a:r>
            <a:endParaRPr lang="en-IN" sz="1900" b="0" dirty="0">
              <a:solidFill>
                <a:srgbClr val="384D56"/>
              </a:solidFill>
            </a:endParaRPr>
          </a:p>
          <a:p>
            <a:pPr marL="630238" indent="-457200">
              <a:buFont typeface="+mj-lt"/>
              <a:buAutoNum type="arabicPeriod"/>
            </a:pPr>
            <a:r>
              <a:rPr lang="ar-SA" sz="1900" b="0" dirty="0">
                <a:solidFill>
                  <a:srgbClr val="384D56"/>
                </a:solidFill>
              </a:rPr>
              <a:t>حساب أداء غاية 7-1-7 استنادًا إلى مراحل الرصد والإبلاغ والاستجابة</a:t>
            </a:r>
            <a:endParaRPr lang="en-IN" sz="1900" b="0" dirty="0">
              <a:solidFill>
                <a:srgbClr val="384D56"/>
              </a:solidFill>
            </a:endParaRPr>
          </a:p>
          <a:p>
            <a:pPr marL="630238" indent="-457200">
              <a:buFont typeface="+mj-lt"/>
              <a:buAutoNum type="arabicPeriod"/>
            </a:pPr>
            <a:r>
              <a:rPr lang="ar-SA" sz="1900" b="0" dirty="0">
                <a:solidFill>
                  <a:srgbClr val="384D56"/>
                </a:solidFill>
              </a:rPr>
              <a:t>تحديد العوائق/العوامل المُمكّنة وتحويلها إلى إجراءات لتحسين الأداء</a:t>
            </a:r>
            <a:endParaRPr lang="en-IN" sz="1900" b="0" dirty="0">
              <a:solidFill>
                <a:srgbClr val="384D56"/>
              </a:solidFill>
            </a:endParaRPr>
          </a:p>
          <a:p>
            <a:pPr marL="644525" marR="0" lvl="1" indent="-457200" algn="r" defTabSz="914400" rtl="1" eaLnBrk="1" fontAlgn="auto" latinLnBrk="0" hangingPunct="1">
              <a:lnSpc>
                <a:spcPct val="120000"/>
              </a:lnSpc>
              <a:spcBef>
                <a:spcPts val="500"/>
              </a:spcBef>
              <a:spcAft>
                <a:spcPts val="0"/>
              </a:spcAft>
              <a:buClrTx/>
              <a:buSzTx/>
              <a:buFont typeface="+mj-lt"/>
              <a:buAutoNum type="arabicPeriod"/>
              <a:tabLst/>
              <a:defRPr/>
            </a:pPr>
            <a:endParaRPr kumimoji="0" lang="ar-001" sz="1900" b="0" i="0" u="none" strike="noStrike" cap="none" normalizeH="0" baseline="0" noProof="0" dirty="0">
              <a:ln>
                <a:noFill/>
              </a:ln>
              <a:solidFill>
                <a:srgbClr val="384D56"/>
              </a:solidFill>
              <a:effectLst/>
              <a:uLnTx/>
              <a:uFillTx/>
              <a:latin typeface="Arial"/>
              <a:ea typeface="+mn-ea"/>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1577693" y="302373"/>
            <a:ext cx="9989457" cy="997095"/>
          </a:xfrm>
          <a:prstGeom prst="rect">
            <a:avLst/>
          </a:prstGeom>
        </p:spPr>
        <p:txBody>
          <a:bodyPr vert="horz" lIns="91440" tIns="45720" rIns="91440" bIns="45720" rtlCol="0" anchor="t">
            <a:normAutofit fontScale="975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الأهداف</a:t>
            </a:r>
          </a:p>
        </p:txBody>
      </p:sp>
    </p:spTree>
    <p:extLst>
      <p:ext uri="{BB962C8B-B14F-4D97-AF65-F5344CB8AC3E}">
        <p14:creationId xmlns:p14="http://schemas.microsoft.com/office/powerpoint/2010/main" val="27778346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338020971"/>
              </p:ext>
            </p:extLst>
          </p:nvPr>
        </p:nvGraphicFramePr>
        <p:xfrm>
          <a:off x="422400" y="1748519"/>
          <a:ext cx="11347200" cy="3525610"/>
        </p:xfrm>
        <a:graphic>
          <a:graphicData uri="http://schemas.openxmlformats.org/drawingml/2006/table">
            <a:tbl>
              <a:tblPr rtl="1" firstRow="1" firstCol="1" bandRow="1">
                <a:tableStyleId>{B301B821-A1FF-4177-AEE7-76D212191A09}</a:tableStyleId>
              </a:tblPr>
              <a:tblGrid>
                <a:gridCol w="946724">
                  <a:extLst>
                    <a:ext uri="{9D8B030D-6E8A-4147-A177-3AD203B41FA5}">
                      <a16:colId xmlns:a16="http://schemas.microsoft.com/office/drawing/2014/main" val="1249902058"/>
                    </a:ext>
                  </a:extLst>
                </a:gridCol>
                <a:gridCol w="7219705">
                  <a:extLst>
                    <a:ext uri="{9D8B030D-6E8A-4147-A177-3AD203B41FA5}">
                      <a16:colId xmlns:a16="http://schemas.microsoft.com/office/drawing/2014/main" val="938744880"/>
                    </a:ext>
                  </a:extLst>
                </a:gridCol>
                <a:gridCol w="1681842">
                  <a:extLst>
                    <a:ext uri="{9D8B030D-6E8A-4147-A177-3AD203B41FA5}">
                      <a16:colId xmlns:a16="http://schemas.microsoft.com/office/drawing/2014/main" val="1250547073"/>
                    </a:ext>
                  </a:extLst>
                </a:gridCol>
                <a:gridCol w="1498929">
                  <a:extLst>
                    <a:ext uri="{9D8B030D-6E8A-4147-A177-3AD203B41FA5}">
                      <a16:colId xmlns:a16="http://schemas.microsoft.com/office/drawing/2014/main" val="3984908602"/>
                    </a:ext>
                  </a:extLst>
                </a:gridCol>
              </a:tblGrid>
              <a:tr h="782410">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r" rtl="1">
                        <a:lnSpc>
                          <a:spcPct val="115000"/>
                        </a:lnSpc>
                        <a:spcBef>
                          <a:spcPts val="0"/>
                        </a:spcBef>
                        <a:spcAft>
                          <a:spcPts val="100"/>
                        </a:spcAft>
                      </a:pPr>
                      <a:endParaRPr lang="en-US" sz="2400">
                        <a:effectLst/>
                      </a:endParaRP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ar-001" sz="2400">
                          <a:effectLst/>
                        </a:rPr>
                        <a:t> الخطوة</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400">
                          <a:effectLst/>
                        </a:rPr>
                        <a:t>الموقع</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400">
                          <a:effectLst/>
                        </a:rPr>
                        <a:t>المدة</a:t>
                      </a:r>
                    </a:p>
                  </a:txBody>
                  <a:tcPr marL="68580" marR="68580" marT="0" marB="0" anchor="ctr"/>
                </a:tc>
                <a:extLst>
                  <a:ext uri="{0D108BD9-81ED-4DB2-BD59-A6C34878D82A}">
                    <a16:rowId xmlns:a16="http://schemas.microsoft.com/office/drawing/2014/main" val="4000264268"/>
                  </a:ext>
                </a:extLst>
              </a:tr>
              <a:tr h="548640">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 1</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ar-001" sz="2000">
                          <a:solidFill>
                            <a:srgbClr val="384D56"/>
                          </a:solidFill>
                          <a:effectLst/>
                        </a:rPr>
                        <a:t>نظرة عامة على النشاط</a:t>
                      </a:r>
                    </a:p>
                  </a:txBody>
                  <a:tcPr marL="68580" marR="68580" marT="0" marB="0" anchor="ctr">
                    <a:solidFill>
                      <a:schemeClr val="bg2"/>
                    </a:solidFill>
                  </a:tcP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الجلسة العامة</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dirty="0">
                          <a:solidFill>
                            <a:srgbClr val="384D56"/>
                          </a:solidFill>
                          <a:effectLst/>
                        </a:rPr>
                        <a:t> </a:t>
                      </a:r>
                      <a:r>
                        <a:rPr lang="ar-001" sz="2000" dirty="0">
                          <a:solidFill>
                            <a:srgbClr val="384D56"/>
                          </a:solidFill>
                          <a:effectLst/>
                        </a:rPr>
                        <a:t>5 دقائق</a:t>
                      </a:r>
                    </a:p>
                  </a:txBody>
                  <a:tcPr marL="68580" marR="68580" marT="0" marB="0" anchor="ctr">
                    <a:solidFill>
                      <a:schemeClr val="bg2"/>
                    </a:solidFill>
                  </a:tcPr>
                </a:tc>
                <a:extLst>
                  <a:ext uri="{0D108BD9-81ED-4DB2-BD59-A6C34878D82A}">
                    <a16:rowId xmlns:a16="http://schemas.microsoft.com/office/drawing/2014/main" val="2093039433"/>
                  </a:ext>
                </a:extLst>
              </a:tr>
              <a:tr h="548640">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2</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ar-001" sz="2000">
                          <a:solidFill>
                            <a:srgbClr val="384D56"/>
                          </a:solidFill>
                          <a:effectLst/>
                        </a:rPr>
                        <a:t>تعريفات شخصية موجزة</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rPr>
                        <a:t>مجموعة صغيرة</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dirty="0">
                          <a:solidFill>
                            <a:srgbClr val="384D56"/>
                          </a:solidFill>
                          <a:effectLst/>
                        </a:rPr>
                        <a:t> </a:t>
                      </a:r>
                      <a:r>
                        <a:rPr lang="ar-001" sz="2000" dirty="0">
                          <a:solidFill>
                            <a:srgbClr val="384D56"/>
                          </a:solidFill>
                          <a:effectLst/>
                        </a:rPr>
                        <a:t>5 دقائق</a:t>
                      </a:r>
                    </a:p>
                  </a:txBody>
                  <a:tcPr marL="68580" marR="68580" marT="0" marB="0" anchor="ctr"/>
                </a:tc>
                <a:extLst>
                  <a:ext uri="{0D108BD9-81ED-4DB2-BD59-A6C34878D82A}">
                    <a16:rowId xmlns:a16="http://schemas.microsoft.com/office/drawing/2014/main" val="641549739"/>
                  </a:ext>
                </a:extLst>
              </a:tr>
              <a:tr h="548640">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3</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ar-001" sz="2000" dirty="0">
                          <a:solidFill>
                            <a:srgbClr val="384D56"/>
                          </a:solidFill>
                          <a:effectLst/>
                        </a:rPr>
                        <a:t>الجزء 1: تسجيل تواريخ المحطات الرئيسية + حساب أداء غاية 7-1-7</a:t>
                      </a:r>
                    </a:p>
                  </a:txBody>
                  <a:tcPr marL="68580" marR="68580" marT="0" marB="0" anchor="ctr">
                    <a:solidFill>
                      <a:schemeClr val="bg2"/>
                    </a:solidFill>
                  </a:tcP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lvl="0" indent="0" algn="ctr" defTabSz="914400" rtl="1" eaLnBrk="1" fontAlgn="auto" latinLnBrk="0" hangingPunct="1">
                        <a:lnSpc>
                          <a:spcPct val="115000"/>
                        </a:lnSpc>
                        <a:spcBef>
                          <a:spcPts val="0"/>
                        </a:spcBef>
                        <a:spcAft>
                          <a:spcPts val="100"/>
                        </a:spcAft>
                        <a:buClrTx/>
                        <a:buSzTx/>
                        <a:buFontTx/>
                        <a:buNone/>
                        <a:tabLst/>
                        <a:defRPr/>
                      </a:pPr>
                      <a:r>
                        <a:rPr kumimoji="0" lang="ar-001" sz="2000" u="none" strike="noStrike" cap="none" normalizeH="0" baseline="0" noProof="0">
                          <a:ln>
                            <a:noFill/>
                          </a:ln>
                          <a:solidFill>
                            <a:srgbClr val="384D56"/>
                          </a:solidFill>
                          <a:effectLst/>
                          <a:uLnTx/>
                          <a:uFillTx/>
                        </a:rPr>
                        <a:t>مجموعة صغيرة</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rPr>
                        <a:t>45‏</a:t>
                      </a:r>
                      <a:r>
                        <a:rPr lang="en-US" sz="2000" dirty="0">
                          <a:solidFill>
                            <a:srgbClr val="384D56"/>
                          </a:solidFill>
                          <a:effectLst/>
                        </a:rPr>
                        <a:t>‎</a:t>
                      </a:r>
                      <a:r>
                        <a:rPr lang="ar-001" sz="2000" dirty="0">
                          <a:solidFill>
                            <a:srgbClr val="384D56"/>
                          </a:solidFill>
                          <a:effectLst/>
                        </a:rPr>
                        <a:t> دقيقة</a:t>
                      </a:r>
                    </a:p>
                  </a:txBody>
                  <a:tcPr marL="68580" marR="68580" marT="0" marB="0" anchor="ctr">
                    <a:solidFill>
                      <a:schemeClr val="bg2"/>
                    </a:solidFill>
                  </a:tcPr>
                </a:tc>
                <a:extLst>
                  <a:ext uri="{0D108BD9-81ED-4DB2-BD59-A6C34878D82A}">
                    <a16:rowId xmlns:a16="http://schemas.microsoft.com/office/drawing/2014/main" val="57759532"/>
                  </a:ext>
                </a:extLst>
              </a:tr>
              <a:tr h="548640">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4</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ar-001" sz="2000" dirty="0">
                          <a:solidFill>
                            <a:srgbClr val="384D56"/>
                          </a:solidFill>
                          <a:effectLst/>
                        </a:rPr>
                        <a:t>الجزء 2: تحديد العوائق والعوامل الممكّنة والإجراءات</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lvl="0" indent="0" algn="ctr" defTabSz="914400" rtl="1" eaLnBrk="1" fontAlgn="auto" latinLnBrk="0" hangingPunct="1">
                        <a:lnSpc>
                          <a:spcPct val="115000"/>
                        </a:lnSpc>
                        <a:spcBef>
                          <a:spcPts val="0"/>
                        </a:spcBef>
                        <a:spcAft>
                          <a:spcPts val="100"/>
                        </a:spcAft>
                        <a:buClrTx/>
                        <a:buSzTx/>
                        <a:buFontTx/>
                        <a:buNone/>
                        <a:tabLst/>
                        <a:defRPr/>
                      </a:pPr>
                      <a:r>
                        <a:rPr kumimoji="0" lang="ar-001" sz="2000" u="none" strike="noStrike" cap="none" normalizeH="0" baseline="0" noProof="0">
                          <a:ln>
                            <a:noFill/>
                          </a:ln>
                          <a:solidFill>
                            <a:srgbClr val="384D56"/>
                          </a:solidFill>
                          <a:effectLst/>
                          <a:uLnTx/>
                          <a:uFillTx/>
                        </a:rPr>
                        <a:t>مجموعة صغيرة</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rPr>
                        <a:t>25‏</a:t>
                      </a:r>
                      <a:r>
                        <a:rPr lang="en-US" sz="2000" dirty="0">
                          <a:solidFill>
                            <a:srgbClr val="384D56"/>
                          </a:solidFill>
                          <a:effectLst/>
                        </a:rPr>
                        <a:t>‎</a:t>
                      </a:r>
                      <a:r>
                        <a:rPr lang="ar-001" sz="2000" dirty="0">
                          <a:solidFill>
                            <a:srgbClr val="384D56"/>
                          </a:solidFill>
                          <a:effectLst/>
                        </a:rPr>
                        <a:t> دقيقة</a:t>
                      </a:r>
                    </a:p>
                  </a:txBody>
                  <a:tcPr marL="68580" marR="68580" marT="0" marB="0" anchor="ctr"/>
                </a:tc>
                <a:extLst>
                  <a:ext uri="{0D108BD9-81ED-4DB2-BD59-A6C34878D82A}">
                    <a16:rowId xmlns:a16="http://schemas.microsoft.com/office/drawing/2014/main" val="83718832"/>
                  </a:ext>
                </a:extLst>
              </a:tr>
              <a:tr h="548640">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5</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ar-001" sz="2000">
                          <a:solidFill>
                            <a:srgbClr val="384D56"/>
                          </a:solidFill>
                          <a:effectLst/>
                        </a:rPr>
                        <a:t>مناقشة جماعية صغيرة</a:t>
                      </a:r>
                    </a:p>
                  </a:txBody>
                  <a:tcPr marL="68580" marR="68580" marT="0" marB="0" anchor="ctr">
                    <a:solidFill>
                      <a:schemeClr val="bg2"/>
                    </a:solidFill>
                  </a:tcP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lvl="0" indent="0" algn="ctr" defTabSz="914400" rtl="1" eaLnBrk="1" fontAlgn="auto" latinLnBrk="0" hangingPunct="1">
                        <a:lnSpc>
                          <a:spcPct val="115000"/>
                        </a:lnSpc>
                        <a:spcBef>
                          <a:spcPts val="0"/>
                        </a:spcBef>
                        <a:spcAft>
                          <a:spcPts val="100"/>
                        </a:spcAft>
                        <a:buClrTx/>
                        <a:buSzTx/>
                        <a:buFontTx/>
                        <a:buNone/>
                        <a:tabLst/>
                        <a:defRPr/>
                      </a:pPr>
                      <a:r>
                        <a:rPr kumimoji="0" lang="ar-001" sz="2000" u="none" strike="noStrike" cap="none" normalizeH="0" baseline="0" noProof="0">
                          <a:ln>
                            <a:noFill/>
                          </a:ln>
                          <a:solidFill>
                            <a:srgbClr val="384D56"/>
                          </a:solidFill>
                          <a:effectLst/>
                          <a:uLnTx/>
                          <a:uFillTx/>
                        </a:rPr>
                        <a:t>مجموعة صغيرة</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rPr>
                        <a:t>10‏</a:t>
                      </a:r>
                      <a:r>
                        <a:rPr lang="en-US" sz="2000" dirty="0">
                          <a:solidFill>
                            <a:srgbClr val="384D56"/>
                          </a:solidFill>
                          <a:effectLst/>
                        </a:rPr>
                        <a:t>‎</a:t>
                      </a:r>
                      <a:r>
                        <a:rPr lang="ar-001" sz="2000" dirty="0">
                          <a:solidFill>
                            <a:srgbClr val="384D56"/>
                          </a:solidFill>
                          <a:effectLst/>
                        </a:rPr>
                        <a:t> دقائق</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1780143" y="302373"/>
            <a:ext cx="9989457" cy="997095"/>
          </a:xfrm>
          <a:prstGeom prst="rect">
            <a:avLst/>
          </a:prstGeom>
        </p:spPr>
        <p:txBody>
          <a:bodyPr vert="horz" lIns="91440" tIns="45720" rIns="91440" bIns="45720" rtlCol="0" anchor="t">
            <a:normAutofit fontScale="975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جدول الأعمال</a:t>
            </a:r>
          </a:p>
        </p:txBody>
      </p:sp>
    </p:spTree>
    <p:extLst>
      <p:ext uri="{BB962C8B-B14F-4D97-AF65-F5344CB8AC3E}">
        <p14:creationId xmlns:p14="http://schemas.microsoft.com/office/powerpoint/2010/main" val="27403701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57FCA145-95FC-D799-C36F-00824FBC7D0B}"/>
              </a:ext>
            </a:extLst>
          </p:cNvPr>
          <p:cNvSpPr txBox="1">
            <a:spLocks/>
          </p:cNvSpPr>
          <p:nvPr/>
        </p:nvSpPr>
        <p:spPr>
          <a:xfrm>
            <a:off x="1118541" y="1235504"/>
            <a:ext cx="9950888" cy="5031905"/>
          </a:xfrm>
          <a:prstGeom prst="rect">
            <a:avLst/>
          </a:prstGeom>
        </p:spPr>
        <p:txBody>
          <a:bodyPr vert="horz" lIns="91440" tIns="45720" rIns="91440" bIns="45720" rtlCol="0" anchor="t">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SA" sz="2200" b="0" dirty="0">
                <a:solidFill>
                  <a:srgbClr val="000000"/>
                </a:solidFill>
              </a:rPr>
              <a:t>سنقوم بإجراء نشاط في مجموعات صغيرة حيث يتم تطبيق غاية</a:t>
            </a:r>
            <a:r>
              <a:rPr lang="en-IN" sz="2200" b="0" dirty="0">
                <a:solidFill>
                  <a:srgbClr val="000000"/>
                </a:solidFill>
              </a:rPr>
              <a:t> 7-1-7 </a:t>
            </a:r>
            <a:r>
              <a:rPr lang="ar-SA" sz="2200" b="0" dirty="0">
                <a:solidFill>
                  <a:srgbClr val="000000"/>
                </a:solidFill>
              </a:rPr>
              <a:t>على </a:t>
            </a:r>
            <a:r>
              <a:rPr lang="ar-SA" sz="2200" dirty="0">
                <a:solidFill>
                  <a:srgbClr val="000000"/>
                </a:solidFill>
              </a:rPr>
              <a:t>حدث وبلد وهميين</a:t>
            </a:r>
            <a:r>
              <a:rPr lang="en-IN" sz="2200" b="0" dirty="0">
                <a:solidFill>
                  <a:srgbClr val="000000"/>
                </a:solidFill>
              </a:rPr>
              <a:t>. </a:t>
            </a:r>
            <a:r>
              <a:rPr lang="ar-SA" sz="2200" b="0" dirty="0">
                <a:solidFill>
                  <a:srgbClr val="000000"/>
                </a:solidFill>
              </a:rPr>
              <a:t>سنقوم بمحاكاة حالة </a:t>
            </a:r>
            <a:r>
              <a:rPr lang="ar-SA" sz="2200" dirty="0">
                <a:solidFill>
                  <a:srgbClr val="000000"/>
                </a:solidFill>
              </a:rPr>
              <a:t>الحصبة في إبيستان</a:t>
            </a:r>
            <a:r>
              <a:rPr lang="en-IN" sz="2200" b="0" dirty="0">
                <a:solidFill>
                  <a:srgbClr val="000000"/>
                </a:solidFill>
              </a:rPr>
              <a:t>.</a:t>
            </a:r>
          </a:p>
          <a:p>
            <a:pPr marL="514350" marR="0" lvl="0" indent="-342900" algn="r" defTabSz="914400" rtl="1"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ar-001" sz="2200" b="0" i="0" u="none" strike="noStrike" cap="none" normalizeH="0" baseline="0" noProof="0" dirty="0">
                <a:ln>
                  <a:noFill/>
                </a:ln>
                <a:solidFill>
                  <a:srgbClr val="000000"/>
                </a:solidFill>
                <a:effectLst/>
                <a:uLnTx/>
                <a:uFillTx/>
                <a:latin typeface="Arial"/>
                <a:cs typeface="Arial"/>
              </a:rPr>
              <a:t>سيتم إجراء النشاط على </a:t>
            </a:r>
            <a:r>
              <a:rPr kumimoji="0" lang="ar-001" sz="2200" b="1" i="0" u="none" strike="noStrike" cap="none" normalizeH="0" baseline="0" noProof="0" dirty="0">
                <a:ln>
                  <a:noFill/>
                </a:ln>
                <a:solidFill>
                  <a:srgbClr val="000000"/>
                </a:solidFill>
                <a:effectLst/>
                <a:uLnTx/>
                <a:uFillTx/>
                <a:latin typeface="Arial"/>
                <a:cs typeface="Arial"/>
              </a:rPr>
              <a:t>جزأين:</a:t>
            </a:r>
          </a:p>
          <a:p>
            <a:pPr marL="1200150" lvl="2" indent="-342900">
              <a:buClr>
                <a:srgbClr val="6577BA"/>
              </a:buClr>
              <a:defRPr/>
            </a:pPr>
            <a:r>
              <a:rPr lang="ar-SA" sz="2200" b="1" dirty="0">
                <a:latin typeface="Arial"/>
                <a:cs typeface="Arial"/>
              </a:rPr>
              <a:t>الجزء 1: تسجيل تواريخ محطات 7-1-7 الرئيسية وحساب غاية 7-1-7</a:t>
            </a:r>
          </a:p>
          <a:p>
            <a:pPr marL="1200150" lvl="2" indent="-342900">
              <a:buClr>
                <a:srgbClr val="6577BA"/>
              </a:buClr>
              <a:defRPr/>
            </a:pPr>
            <a:r>
              <a:rPr lang="ar-SA" sz="2200" b="1" dirty="0">
                <a:latin typeface="Arial"/>
                <a:cs typeface="Arial"/>
              </a:rPr>
              <a:t>الجزء 2: تحديد العوائق والعوامل الممكّنة والإجراءات</a:t>
            </a:r>
            <a:endParaRPr lang="en-US" sz="2200" b="1" dirty="0">
              <a:latin typeface="Arial"/>
              <a:cs typeface="Arial"/>
            </a:endParaRPr>
          </a:p>
          <a:p>
            <a:pPr marL="514350" marR="0" lvl="0" indent="-342900" algn="r" defTabSz="914400" rtl="1"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ar-001" sz="2200" b="0" i="0" u="none" strike="noStrike" cap="none" normalizeH="0" baseline="0" noProof="0" dirty="0">
                <a:ln>
                  <a:noFill/>
                </a:ln>
                <a:solidFill>
                  <a:srgbClr val="000000"/>
                </a:solidFill>
                <a:effectLst/>
                <a:uLnTx/>
                <a:uFillTx/>
                <a:latin typeface="Arial"/>
                <a:cs typeface="Arial"/>
              </a:rPr>
              <a:t>سنناقش في المجموعة الصغيرة والجلسة العامة كيفية ارتباط المفاهيم الواردة في نشاط المحاكاة النظرية هذا بعملكم.</a:t>
            </a:r>
          </a:p>
          <a:p>
            <a:pPr marL="514350" marR="0" lvl="0" indent="-342900" algn="r" defTabSz="914400" rtl="1"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ar-001" sz="2200" b="0" i="0" u="none" strike="noStrike" cap="none" normalizeH="0" baseline="0" noProof="0" dirty="0">
                <a:ln>
                  <a:noFill/>
                </a:ln>
                <a:solidFill>
                  <a:srgbClr val="000000"/>
                </a:solidFill>
                <a:effectLst/>
                <a:uLnTx/>
                <a:uFillTx/>
                <a:latin typeface="Arial"/>
                <a:cs typeface="Arial"/>
              </a:rPr>
              <a:t>سنبذل قصارى جهدنا للإجابة عن أسئلتكم في المجموعات الصغيرة، أو خلال الجلسة العامة، أو أثناء التواصل اللاحق. </a:t>
            </a:r>
          </a:p>
          <a:p>
            <a:pPr marL="514350" marR="0" lvl="0" indent="-342900" algn="r" defTabSz="914400" rtl="1"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ar-001" sz="2200" b="0" i="0" u="none" strike="noStrike" cap="none" normalizeH="0" baseline="0" noProof="0" dirty="0">
                <a:ln>
                  <a:noFill/>
                </a:ln>
                <a:solidFill>
                  <a:srgbClr val="000000"/>
                </a:solidFill>
                <a:effectLst/>
                <a:uLnTx/>
                <a:uFillTx/>
                <a:latin typeface="Arial"/>
                <a:cs typeface="Arial"/>
              </a:rPr>
              <a:t>تعريفات</a:t>
            </a:r>
            <a:r>
              <a:rPr kumimoji="0" lang="ar-001" sz="2200" b="1" i="0" u="none" strike="noStrike" cap="none" normalizeH="0" baseline="0" noProof="0" dirty="0">
                <a:ln>
                  <a:noFill/>
                </a:ln>
                <a:solidFill>
                  <a:srgbClr val="000000"/>
                </a:solidFill>
                <a:effectLst/>
                <a:uLnTx/>
                <a:uFillTx/>
                <a:latin typeface="Arial"/>
                <a:cs typeface="Arial"/>
              </a:rPr>
              <a:t> فنية موجزة </a:t>
            </a:r>
            <a:r>
              <a:rPr kumimoji="0" lang="ar-001" sz="2200" b="0" i="0" u="none" strike="noStrike" cap="none" normalizeH="0" baseline="0" noProof="0" dirty="0">
                <a:ln>
                  <a:noFill/>
                </a:ln>
                <a:solidFill>
                  <a:srgbClr val="000000"/>
                </a:solidFill>
                <a:effectLst/>
                <a:uLnTx/>
                <a:uFillTx/>
                <a:latin typeface="Arial"/>
                <a:cs typeface="Arial"/>
              </a:rPr>
              <a:t>مُدرجة </a:t>
            </a:r>
            <a:r>
              <a:rPr kumimoji="0" lang="ar-001" sz="2200" b="0" i="0" u="none" strike="noStrike" cap="none" normalizeH="0" noProof="0" dirty="0">
                <a:ln>
                  <a:noFill/>
                </a:ln>
                <a:solidFill>
                  <a:srgbClr val="000000"/>
                </a:solidFill>
                <a:effectLst/>
                <a:uLnTx/>
                <a:uFillTx/>
                <a:latin typeface="Arial"/>
                <a:cs typeface="Arial"/>
              </a:rPr>
              <a:t>في </a:t>
            </a:r>
            <a:r>
              <a:rPr lang="ar-001" sz="2200" b="0" dirty="0">
                <a:solidFill>
                  <a:srgbClr val="000000"/>
                </a:solidFill>
                <a:latin typeface="Arial"/>
                <a:cs typeface="Arial"/>
              </a:rPr>
              <a:t>أداة تقييم غاية</a:t>
            </a:r>
            <a:r>
              <a:rPr kumimoji="0" lang="ar-001" sz="2200" b="0" i="0" u="none" strike="noStrike" cap="none" normalizeH="0" baseline="0" noProof="0" dirty="0">
                <a:ln>
                  <a:noFill/>
                </a:ln>
                <a:solidFill>
                  <a:srgbClr val="000000"/>
                </a:solidFill>
                <a:effectLst/>
                <a:uLnTx/>
                <a:uFillTx/>
                <a:latin typeface="Arial"/>
                <a:cs typeface="Arial"/>
              </a:rPr>
              <a:t> 7-1-7. </a:t>
            </a:r>
          </a:p>
        </p:txBody>
      </p:sp>
      <p:sp>
        <p:nvSpPr>
          <p:cNvPr id="6" name="Title 12">
            <a:extLst>
              <a:ext uri="{FF2B5EF4-FFF2-40B4-BE49-F238E27FC236}">
                <a16:creationId xmlns:a16="http://schemas.microsoft.com/office/drawing/2014/main" id="{3D87C0A1-59A7-BC43-699F-79C4FD6B954D}"/>
              </a:ext>
            </a:extLst>
          </p:cNvPr>
          <p:cNvSpPr txBox="1">
            <a:spLocks/>
          </p:cNvSpPr>
          <p:nvPr/>
        </p:nvSpPr>
        <p:spPr>
          <a:xfrm>
            <a:off x="1587420" y="302373"/>
            <a:ext cx="9989457" cy="997095"/>
          </a:xfrm>
          <a:prstGeom prst="rect">
            <a:avLst/>
          </a:prstGeom>
        </p:spPr>
        <p:txBody>
          <a:bodyPr vert="horz" lIns="91440" tIns="45720" rIns="91440" bIns="45720" rtlCol="0" anchor="t">
            <a:normAutofit fontScale="975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نظرة عامة</a:t>
            </a:r>
          </a:p>
        </p:txBody>
      </p:sp>
    </p:spTree>
    <p:extLst>
      <p:ext uri="{BB962C8B-B14F-4D97-AF65-F5344CB8AC3E}">
        <p14:creationId xmlns:p14="http://schemas.microsoft.com/office/powerpoint/2010/main" val="203336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6142702" y="939531"/>
            <a:ext cx="5157787" cy="823912"/>
          </a:xfrm>
        </p:spPr>
        <p:txBody>
          <a:bodyPr/>
          <a:lstStyle/>
          <a:p>
            <a:r>
              <a:rPr lang="ar-001" dirty="0">
                <a:latin typeface="Arial"/>
                <a:cs typeface="Arial"/>
              </a:rPr>
              <a:t>دليل المشاركين</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6954308" y="1802658"/>
            <a:ext cx="4395958" cy="823912"/>
          </a:xfrm>
        </p:spPr>
        <p:txBody>
          <a:bodyPr vert="horz" lIns="91440" tIns="45720" rIns="91440" bIns="45720" rtlCol="0" anchor="t">
            <a:noAutofit/>
          </a:bodyPr>
          <a:lstStyle/>
          <a:p>
            <a:pPr marL="0" indent="0">
              <a:buNone/>
            </a:pPr>
            <a:r>
              <a:rPr lang="ar-001" sz="1800">
                <a:solidFill>
                  <a:schemeClr val="tx1"/>
                </a:solidFill>
                <a:latin typeface="Arial"/>
                <a:cs typeface="Arial"/>
              </a:rPr>
              <a:t>يصف نشاط محاكاة نظرية + سيناريو لحالة تفشٍ</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212062" y="721464"/>
            <a:ext cx="5157787" cy="823912"/>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ar-001" dirty="0">
                <a:latin typeface="Arial"/>
                <a:cs typeface="Arial"/>
              </a:rPr>
              <a:t>أداة تقييم غاية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212062" y="1545376"/>
            <a:ext cx="5157787" cy="823912"/>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10000"/>
              </a:lnSpc>
              <a:spcBef>
                <a:spcPts val="1000"/>
              </a:spcBef>
              <a:spcAft>
                <a:spcPts val="0"/>
              </a:spcAft>
              <a:buClr>
                <a:srgbClr val="3BB042"/>
              </a:buClr>
              <a:buSzTx/>
              <a:buFont typeface="Arial" panose="020B0604020202020204" pitchFamily="34" charset="0"/>
              <a:buNone/>
              <a:tabLst/>
              <a:defRPr/>
            </a:pPr>
            <a:r>
              <a:rPr kumimoji="0" lang="ar-001" sz="1800" b="0" i="0" u="none" strike="noStrike" cap="none" normalizeH="0" baseline="0" noProof="0" dirty="0">
                <a:ln>
                  <a:noFill/>
                </a:ln>
                <a:solidFill>
                  <a:schemeClr val="tx1"/>
                </a:solidFill>
                <a:effectLst/>
                <a:uLnTx/>
                <a:uFillTx/>
                <a:latin typeface="Arial"/>
                <a:cs typeface="Arial"/>
              </a:rPr>
              <a:t>أداة أساسية لتسجيل التواريخ، وحساب غاية 7-1-7، وتسجيل العوائق، والعوامل الممكّنة، والإجراءات</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1218141" y="241442"/>
            <a:ext cx="10515600" cy="1087808"/>
          </a:xfrm>
        </p:spPr>
        <p:txBody>
          <a:bodyPr/>
          <a:lstStyle/>
          <a:p>
            <a:r>
              <a:rPr lang="ar-001" dirty="0"/>
              <a:t>مواد للمشاركين</a:t>
            </a:r>
          </a:p>
        </p:txBody>
      </p:sp>
      <p:pic>
        <p:nvPicPr>
          <p:cNvPr id="2" name="Picture 1">
            <a:extLst>
              <a:ext uri="{FF2B5EF4-FFF2-40B4-BE49-F238E27FC236}">
                <a16:creationId xmlns:a16="http://schemas.microsoft.com/office/drawing/2014/main" id="{795EF4ED-2892-C26B-7D35-D1CBD319DF6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727159" y="2461532"/>
            <a:ext cx="2945604" cy="3700303"/>
          </a:xfrm>
          <a:prstGeom prst="rect">
            <a:avLst/>
          </a:prstGeom>
          <a:ln w="57150">
            <a:solidFill>
              <a:schemeClr val="bg2"/>
            </a:solidFill>
          </a:ln>
        </p:spPr>
      </p:pic>
      <p:pic>
        <p:nvPicPr>
          <p:cNvPr id="5" name="Picture 4">
            <a:extLst>
              <a:ext uri="{FF2B5EF4-FFF2-40B4-BE49-F238E27FC236}">
                <a16:creationId xmlns:a16="http://schemas.microsoft.com/office/drawing/2014/main" id="{BF17F98A-725F-2EF8-082D-8AD7DB163BC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873448" y="2506224"/>
            <a:ext cx="2645363" cy="3691842"/>
          </a:xfrm>
          <a:prstGeom prst="rect">
            <a:avLst/>
          </a:prstGeom>
          <a:ln w="57150">
            <a:solidFill>
              <a:schemeClr val="bg2"/>
            </a:solidFill>
          </a:ln>
        </p:spPr>
      </p:pic>
      <p:pic>
        <p:nvPicPr>
          <p:cNvPr id="6" name="Picture 5">
            <a:extLst>
              <a:ext uri="{FF2B5EF4-FFF2-40B4-BE49-F238E27FC236}">
                <a16:creationId xmlns:a16="http://schemas.microsoft.com/office/drawing/2014/main" id="{D1C4582E-9557-2D4C-01F8-F901AA8BC22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99535" y="2750223"/>
            <a:ext cx="2791784" cy="3595273"/>
          </a:xfrm>
          <a:prstGeom prst="rect">
            <a:avLst/>
          </a:prstGeom>
          <a:ln w="57150">
            <a:solidFill>
              <a:schemeClr val="bg2"/>
            </a:solidFill>
          </a:ln>
        </p:spPr>
      </p:pic>
    </p:spTree>
    <p:extLst>
      <p:ext uri="{BB962C8B-B14F-4D97-AF65-F5344CB8AC3E}">
        <p14:creationId xmlns:p14="http://schemas.microsoft.com/office/powerpoint/2010/main" val="1760486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AB9E57D-C47A-FD65-2EF8-6337CEA6AD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58425" y="2616740"/>
            <a:ext cx="1352323" cy="1873517"/>
          </a:xfrm>
          <a:prstGeom prst="rect">
            <a:avLst/>
          </a:prstGeom>
          <a:ln w="12700">
            <a:solidFill>
              <a:schemeClr val="tx2"/>
            </a:solidFill>
          </a:ln>
        </p:spPr>
      </p:pic>
      <p:pic>
        <p:nvPicPr>
          <p:cNvPr id="6" name="Picture 5">
            <a:extLst>
              <a:ext uri="{FF2B5EF4-FFF2-40B4-BE49-F238E27FC236}">
                <a16:creationId xmlns:a16="http://schemas.microsoft.com/office/drawing/2014/main" id="{70915407-AF57-2C12-D8BC-2BBD0A60D77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758426" y="494603"/>
            <a:ext cx="1352323" cy="1658688"/>
          </a:xfrm>
          <a:prstGeom prst="rect">
            <a:avLst/>
          </a:prstGeom>
          <a:ln w="12700">
            <a:solidFill>
              <a:schemeClr val="tx2"/>
            </a:solidFill>
          </a:ln>
        </p:spPr>
      </p:pic>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9406647" y="1857051"/>
            <a:ext cx="2336952" cy="2282808"/>
          </a:xfrm>
        </p:spPr>
        <p:txBody>
          <a:bodyPr anchor="ctr">
            <a:normAutofit/>
          </a:bodyPr>
          <a:lstStyle/>
          <a:p>
            <a:r>
              <a:rPr kumimoji="0" lang="ar-001" sz="3200" b="1" i="0" u="none" strike="noStrike" cap="none" normalizeH="0" baseline="0" noProof="0" dirty="0">
                <a:ln>
                  <a:noFill/>
                </a:ln>
                <a:solidFill>
                  <a:schemeClr val="accent1"/>
                </a:solidFill>
                <a:effectLst/>
                <a:uLnTx/>
                <a:uFillTx/>
                <a:latin typeface="Arial" panose="020B0604020202020204" pitchFamily="34" charset="0"/>
                <a:ea typeface="+mj-ea"/>
                <a:cs typeface="+mj-cs"/>
              </a:rPr>
              <a:t>تعليمات عامة</a:t>
            </a: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3813243" y="2938930"/>
            <a:ext cx="1752390" cy="1196671"/>
          </a:xfrm>
          <a:prstGeom prst="rect">
            <a:avLst/>
          </a:prstGeom>
        </p:spPr>
        <p:txBody>
          <a:bodyPr>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ar-001" sz="2000" b="1" i="0" u="none" strike="noStrike" cap="none" normalizeH="0" baseline="0" noProof="0" dirty="0">
                <a:ln>
                  <a:noFill/>
                </a:ln>
                <a:solidFill>
                  <a:srgbClr val="000000"/>
                </a:solidFill>
                <a:effectLst/>
                <a:uLnTx/>
                <a:uFillTx/>
                <a:latin typeface="Arial" panose="020B0604020202020204" pitchFamily="34" charset="0"/>
                <a:ea typeface="+mn-ea"/>
                <a:cs typeface="+mn-cs"/>
              </a:rPr>
              <a:t>إكمال خطوات أداة التقييم.</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3324715" y="5188233"/>
            <a:ext cx="2118774" cy="1168237"/>
          </a:xfrm>
          <a:prstGeom prst="rect">
            <a:avLst/>
          </a:prstGeom>
        </p:spPr>
        <p:txBody>
          <a:bodyPr>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ar-001" sz="2000" b="1" i="0" u="none" strike="noStrike" cap="none" normalizeH="0" baseline="0" noProof="0" dirty="0">
                <a:ln>
                  <a:noFill/>
                </a:ln>
                <a:solidFill>
                  <a:srgbClr val="000000"/>
                </a:solidFill>
                <a:effectLst/>
                <a:uLnTx/>
                <a:uFillTx/>
                <a:latin typeface="Arial" panose="020B0604020202020204" pitchFamily="34" charset="0"/>
                <a:ea typeface="+mn-ea"/>
                <a:cs typeface="+mn-cs"/>
              </a:rPr>
              <a:t>مناقشة الإجابات وتوثيقها.</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8" name="Oval 7">
            <a:extLst>
              <a:ext uri="{FF2B5EF4-FFF2-40B4-BE49-F238E27FC236}">
                <a16:creationId xmlns:a16="http://schemas.microsoft.com/office/drawing/2014/main" id="{4AEF9F46-E9A6-69A6-3557-EE1AC1431403}"/>
              </a:ext>
            </a:extLst>
          </p:cNvPr>
          <p:cNvSpPr/>
          <p:nvPr/>
        </p:nvSpPr>
        <p:spPr>
          <a:xfrm>
            <a:off x="5752725" y="702163"/>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800" b="1" i="0" u="none" strike="noStrike" cap="none"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19247" y="3030597"/>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800" b="1" i="0" u="none" strike="noStrike" cap="none" normalizeH="0" baseline="0" noProof="0">
                <a:ln>
                  <a:noFill/>
                </a:ln>
                <a:solidFill>
                  <a:srgbClr val="FFFFFF"/>
                </a:solidFill>
                <a:effectLst/>
                <a:uLnTx/>
                <a:uFillTx/>
                <a:latin typeface="Arial" panose="020B0604020202020204"/>
                <a:ea typeface="+mn-ea"/>
                <a:cs typeface="+mn-cs"/>
              </a:rPr>
              <a:t>2</a:t>
            </a:r>
          </a:p>
        </p:txBody>
      </p:sp>
      <p:sp>
        <p:nvSpPr>
          <p:cNvPr id="5" name="Oval 4">
            <a:extLst>
              <a:ext uri="{FF2B5EF4-FFF2-40B4-BE49-F238E27FC236}">
                <a16:creationId xmlns:a16="http://schemas.microsoft.com/office/drawing/2014/main" id="{99FF434B-D4A7-0C8D-6E8D-02E91E04E175}"/>
              </a:ext>
            </a:extLst>
          </p:cNvPr>
          <p:cNvSpPr/>
          <p:nvPr/>
        </p:nvSpPr>
        <p:spPr>
          <a:xfrm>
            <a:off x="5752725" y="5178997"/>
            <a:ext cx="516504" cy="516504"/>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800" b="1" i="0" u="none" strike="noStrike" cap="none"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3324715" y="758597"/>
            <a:ext cx="2283207" cy="764492"/>
          </a:xfrm>
          <a:prstGeom prst="rect">
            <a:avLst/>
          </a:prstGeom>
        </p:spPr>
        <p:txBody>
          <a:bodyPr lIns="91440" tIns="45720" rIns="91440" bIns="45720" anchor="t">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ar-001" sz="2000" b="1" i="0" u="none" strike="noStrike" cap="none" normalizeH="0" baseline="0" noProof="0" dirty="0">
                <a:ln>
                  <a:noFill/>
                </a:ln>
                <a:solidFill>
                  <a:srgbClr val="000000"/>
                </a:solidFill>
                <a:effectLst/>
                <a:uLnTx/>
                <a:uFillTx/>
                <a:latin typeface="Arial"/>
                <a:ea typeface="+mn-ea"/>
                <a:cs typeface="Arial"/>
              </a:rPr>
              <a:t>قراءة </a:t>
            </a:r>
            <a:r>
              <a:rPr lang="ar-001" sz="2000" dirty="0">
                <a:solidFill>
                  <a:srgbClr val="000000"/>
                </a:solidFill>
                <a:latin typeface="Arial"/>
                <a:ea typeface="+mn-ea"/>
                <a:cs typeface="Arial"/>
              </a:rPr>
              <a:t>السيناريو</a:t>
            </a:r>
            <a:r>
              <a:rPr kumimoji="0" lang="ar-001" sz="2000" b="1" i="0" u="none" strike="noStrike" cap="none" normalizeH="0" baseline="0" noProof="0" dirty="0">
                <a:ln>
                  <a:noFill/>
                </a:ln>
                <a:solidFill>
                  <a:srgbClr val="000000"/>
                </a:solidFill>
                <a:effectLst/>
                <a:uLnTx/>
                <a:uFillTx/>
                <a:latin typeface="Arial"/>
                <a:ea typeface="+mn-ea"/>
                <a:cs typeface="Arial"/>
              </a:rPr>
              <a:t>.</a:t>
            </a: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887136" y="5174901"/>
            <a:ext cx="1040789" cy="1000170"/>
          </a:xfrm>
          <a:prstGeom prst="rect">
            <a:avLst/>
          </a:prstGeom>
        </p:spPr>
      </p:pic>
    </p:spTree>
    <p:extLst>
      <p:ext uri="{BB962C8B-B14F-4D97-AF65-F5344CB8AC3E}">
        <p14:creationId xmlns:p14="http://schemas.microsoft.com/office/powerpoint/2010/main" val="2763143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8909890" y="2660926"/>
            <a:ext cx="2323989" cy="1734585"/>
          </a:xfrm>
        </p:spPr>
        <p:txBody>
          <a:bodyPr/>
          <a:lstStyle/>
          <a:p>
            <a:pPr algn="ctr"/>
            <a:r>
              <a:rPr lang="ar-001" dirty="0">
                <a:latin typeface="Arial"/>
                <a:cs typeface="Arial"/>
              </a:rPr>
              <a:t> نقاش ختامي لنشاط المحاكاة النظرية</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1225685" y="1871377"/>
            <a:ext cx="5944520" cy="3313684"/>
          </a:xfrm>
        </p:spPr>
        <p:txBody>
          <a:bodyPr vert="horz" lIns="91440" tIns="45720" rIns="91440" bIns="45720" rtlCol="0" anchor="t">
            <a:noAutofit/>
          </a:bodyPr>
          <a:lstStyle/>
          <a:p>
            <a:r>
              <a:rPr lang="ar-001" dirty="0">
                <a:latin typeface="Arial"/>
                <a:cs typeface="Arial"/>
              </a:rPr>
              <a:t>كيف يرتبط مثال نشاط المحاكاة النظرية هذا بعملكم الخاص؟</a:t>
            </a:r>
          </a:p>
          <a:p>
            <a:pPr marL="0" indent="0">
              <a:buNone/>
            </a:pPr>
            <a:endParaRPr lang="en-US" dirty="0">
              <a:latin typeface="Arial"/>
              <a:cs typeface="Arial"/>
            </a:endParaRPr>
          </a:p>
          <a:p>
            <a:r>
              <a:rPr lang="ar-001" dirty="0">
                <a:latin typeface="Arial"/>
                <a:cs typeface="Arial"/>
              </a:rPr>
              <a:t>ما الأفكار التي اكتسبتموها من هذا النشاط؟</a:t>
            </a:r>
          </a:p>
          <a:p>
            <a:endParaRPr lang="en-US" dirty="0">
              <a:latin typeface="Arial"/>
              <a:cs typeface="Arial"/>
            </a:endParaRPr>
          </a:p>
          <a:p>
            <a:r>
              <a:rPr lang="ar-001" dirty="0">
                <a:latin typeface="Arial"/>
                <a:cs typeface="Arial"/>
              </a:rPr>
              <a:t>كيف يمكن أن يساعدكم هذا النشاط وأنتم تفكرون في دعم/تنفيذ غاية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753464" y="1075963"/>
            <a:ext cx="6693029" cy="400639"/>
          </a:xfrm>
        </p:spPr>
        <p:txBody>
          <a:bodyPr vert="horz" lIns="91440" tIns="45720" rIns="91440" bIns="45720" rtlCol="0" anchor="t">
            <a:noAutofit/>
          </a:bodyPr>
          <a:lstStyle/>
          <a:p>
            <a:r>
              <a:rPr lang="ar-001" sz="2400" dirty="0">
                <a:latin typeface="Arial"/>
                <a:cs typeface="Arial"/>
              </a:rPr>
              <a:t>أسئلة لتحفيز الحوار</a:t>
            </a:r>
          </a:p>
        </p:txBody>
      </p:sp>
      <p:pic>
        <p:nvPicPr>
          <p:cNvPr id="8" name="Graphic 7">
            <a:extLst>
              <a:ext uri="{FF2B5EF4-FFF2-40B4-BE49-F238E27FC236}">
                <a16:creationId xmlns:a16="http://schemas.microsoft.com/office/drawing/2014/main" id="{DFFC6205-134A-6E4E-A2F2-2F2AC1F25A5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15071" y="1874255"/>
            <a:ext cx="913629" cy="909011"/>
          </a:xfrm>
          <a:prstGeom prst="rect">
            <a:avLst/>
          </a:prstGeom>
        </p:spPr>
      </p:pic>
    </p:spTree>
    <p:extLst>
      <p:ext uri="{BB962C8B-B14F-4D97-AF65-F5344CB8AC3E}">
        <p14:creationId xmlns:p14="http://schemas.microsoft.com/office/powerpoint/2010/main" val="1219877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7983971" y="1953306"/>
            <a:ext cx="3467083" cy="2282808"/>
          </a:xfrm>
        </p:spPr>
        <p:txBody>
          <a:bodyPr anchor="b">
            <a:normAutofit/>
          </a:bodyPr>
          <a:lstStyle/>
          <a:p>
            <a:r>
              <a:rPr lang="ar-001" sz="3600" dirty="0">
                <a:latin typeface="Arial"/>
                <a:cs typeface="Arial"/>
              </a:rPr>
              <a:t>الغداء</a:t>
            </a:r>
            <a:r>
              <a:rPr lang="ar-001" sz="3600" dirty="0"/>
              <a:t> </a:t>
            </a:r>
            <a:br>
              <a:rPr lang="ar-001" sz="3600" dirty="0"/>
            </a:br>
            <a:endParaRPr lang="ar-001" sz="3600" dirty="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740946" y="1957698"/>
            <a:ext cx="6502120" cy="3010641"/>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ar-001" sz="3200" b="1" dirty="0">
                <a:solidFill>
                  <a:schemeClr val="tx2"/>
                </a:solidFill>
                <a:latin typeface="Arial"/>
                <a:cs typeface="Arial"/>
              </a:rPr>
              <a:t>هل لديك أسئلة؟ أضفها إلى لوحة طرح الأفكار والأسئلة</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ar-001" sz="3000" dirty="0">
                <a:solidFill>
                  <a:schemeClr val="tx1"/>
                </a:solidFill>
                <a:latin typeface="Arial"/>
                <a:cs typeface="Arial"/>
              </a:rPr>
              <a:t>سنجيب عن أسئلة اللوحة على مدار فترة التدريب</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1188459" y="4818474"/>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3000" dirty="0">
                <a:solidFill>
                  <a:srgbClr val="394D56"/>
                </a:solidFill>
                <a:latin typeface="Arial"/>
                <a:cs typeface="Arial"/>
              </a:rPr>
              <a:t>سنعاود البدء فورًا في تمام الساعة 13:00</a:t>
            </a:r>
          </a:p>
        </p:txBody>
      </p:sp>
    </p:spTree>
    <p:extLst>
      <p:ext uri="{BB962C8B-B14F-4D97-AF65-F5344CB8AC3E}">
        <p14:creationId xmlns:p14="http://schemas.microsoft.com/office/powerpoint/2010/main" val="29488688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ar-001">
                <a:latin typeface="Arial"/>
                <a:cs typeface="Arial"/>
              </a:rPr>
              <a:t>نشاط تمهيدي</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a:xfrm>
            <a:off x="2772382" y="4085375"/>
            <a:ext cx="7763447" cy="931688"/>
          </a:xfrm>
        </p:spPr>
        <p:txBody>
          <a:bodyPr vert="horz" lIns="91440" tIns="45720" rIns="91440" bIns="45720" rtlCol="0" anchor="t">
            <a:noAutofit/>
          </a:bodyPr>
          <a:lstStyle/>
          <a:p>
            <a:r>
              <a:rPr lang="ar-001" dirty="0">
                <a:latin typeface="Arial"/>
                <a:cs typeface="Arial"/>
              </a:rPr>
              <a:t>إذا لم تتمكنوا من العمل في مجال الصحة العامة/الطب، فما الوظيفة التي ترغبون في الحصول عليها؟</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1188958" y="241442"/>
            <a:ext cx="10515600" cy="1087808"/>
          </a:xfrm>
        </p:spPr>
        <p:txBody>
          <a:bodyPr/>
          <a:lstStyle/>
          <a:p>
            <a:r>
              <a:rPr lang="ar-001" dirty="0"/>
              <a:t>أنشطة التعارف</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447472" y="1452934"/>
            <a:ext cx="10906328" cy="3565633"/>
          </a:xfrm>
        </p:spPr>
        <p:txBody>
          <a:bodyPr vert="horz" lIns="91440" tIns="45720" rIns="91440" bIns="45720" rtlCol="0" anchor="t">
            <a:noAutofit/>
          </a:bodyPr>
          <a:lstStyle/>
          <a:p>
            <a:pPr marL="0" indent="0">
              <a:lnSpc>
                <a:spcPct val="114000"/>
              </a:lnSpc>
              <a:buNone/>
            </a:pPr>
            <a:r>
              <a:rPr lang="ar-001" sz="3200" b="1" dirty="0">
                <a:solidFill>
                  <a:schemeClr val="tx2"/>
                </a:solidFill>
                <a:latin typeface="Arial"/>
                <a:cs typeface="Arial"/>
              </a:rPr>
              <a:t>قف إذا كنت...</a:t>
            </a:r>
          </a:p>
          <a:p>
            <a:r>
              <a:rPr lang="ar-SA" sz="3200" dirty="0"/>
              <a:t>عملت في مجال الصحة العامة</a:t>
            </a:r>
            <a:r>
              <a:rPr lang="en-IN" sz="3200" dirty="0"/>
              <a:t> (</a:t>
            </a:r>
            <a:r>
              <a:rPr lang="en-US" sz="3200" dirty="0"/>
              <a:t>PH</a:t>
            </a:r>
            <a:r>
              <a:rPr lang="en-IN" sz="3200" dirty="0"/>
              <a:t>) </a:t>
            </a:r>
            <a:r>
              <a:rPr lang="ar-SA" sz="3200" dirty="0"/>
              <a:t>لأكثر من عام</a:t>
            </a:r>
            <a:endParaRPr lang="en-IN" sz="3200" dirty="0"/>
          </a:p>
          <a:p>
            <a:pPr marL="622300"/>
            <a:r>
              <a:rPr lang="ar-SA" sz="3200" dirty="0"/>
              <a:t>عملت في مجال الصحة العامة لأكثر من 5 أعوام</a:t>
            </a:r>
            <a:endParaRPr lang="en-IN" sz="3200" dirty="0"/>
          </a:p>
          <a:p>
            <a:pPr marL="1079500"/>
            <a:r>
              <a:rPr lang="ar-SA" sz="3200" dirty="0"/>
              <a:t>عملت في مجال الصحة العامة لأكثر من 10 أعوام</a:t>
            </a:r>
            <a:endParaRPr lang="en-IN" sz="3200" dirty="0"/>
          </a:p>
          <a:p>
            <a:pPr marL="1439863"/>
            <a:r>
              <a:rPr lang="ar-SA" sz="3200" dirty="0"/>
              <a:t>عملت في مجال الصحة العامة لأكثر من 15 عامًا</a:t>
            </a:r>
            <a:endParaRPr lang="en-IN" sz="3200" dirty="0"/>
          </a:p>
          <a:p>
            <a:pPr marL="2149475"/>
            <a:r>
              <a:rPr lang="ar-SA" sz="3200" dirty="0"/>
              <a:t>عملت في هذا المجال لأكثر من 20 عامًا</a:t>
            </a:r>
            <a:endParaRPr lang="en-IN" sz="3200" dirty="0"/>
          </a:p>
          <a:p>
            <a:pPr lvl="4">
              <a:lnSpc>
                <a:spcPct val="113999"/>
              </a:lnSpc>
            </a:pPr>
            <a:endParaRPr lang="ar-001" sz="3200" dirty="0">
              <a:latin typeface="Arial"/>
              <a:cs typeface="Arial"/>
            </a:endParaRPr>
          </a:p>
          <a:p>
            <a:pPr marL="0" indent="0">
              <a:buNone/>
            </a:pPr>
            <a:endParaRPr lang="en-US" dirty="0">
              <a:cs typeface="Arial" panose="020B0604020202020204" pitchFamily="34" charset="0"/>
            </a:endParaRP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ar-001" sz="5400">
                <a:latin typeface="Arial"/>
                <a:cs typeface="Arial"/>
              </a:rPr>
              <a:t>لوحة طرح الأفكار والأسئلة</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ar-001">
                <a:latin typeface="Arial"/>
                <a:cs typeface="Arial"/>
              </a:rPr>
              <a:t> لنجب عن بعض الأسئلة</a:t>
            </a:r>
          </a:p>
        </p:txBody>
      </p:sp>
    </p:spTree>
    <p:extLst>
      <p:ext uri="{BB962C8B-B14F-4D97-AF65-F5344CB8AC3E}">
        <p14:creationId xmlns:p14="http://schemas.microsoft.com/office/powerpoint/2010/main" val="37684078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7968656" y="1433227"/>
            <a:ext cx="3467083" cy="2282808"/>
          </a:xfrm>
        </p:spPr>
        <p:txBody>
          <a:bodyPr/>
          <a:lstStyle/>
          <a:p>
            <a:r>
              <a:rPr lang="ar-001" dirty="0">
                <a:latin typeface="Arial"/>
                <a:cs typeface="Arial"/>
              </a:rPr>
              <a:t>استعراض لوحة طرح الأفكار والأسئلة</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555781" y="1433227"/>
            <a:ext cx="6693029" cy="5024133"/>
          </a:xfrm>
        </p:spPr>
        <p:txBody>
          <a:bodyPr vert="horz" lIns="91440" tIns="45720" rIns="91440" bIns="45720" rtlCol="0" anchor="t">
            <a:noAutofit/>
          </a:bodyPr>
          <a:lstStyle/>
          <a:p>
            <a:pPr marL="0" indent="0">
              <a:lnSpc>
                <a:spcPct val="120000"/>
              </a:lnSpc>
              <a:buNone/>
            </a:pPr>
            <a:r>
              <a:rPr lang="ar-SA" b="1" dirty="0"/>
              <a:t>سؤال</a:t>
            </a:r>
            <a:r>
              <a:rPr lang="en-IN" b="1" dirty="0"/>
              <a:t>: </a:t>
            </a:r>
            <a:r>
              <a:rPr lang="ar-SA" dirty="0"/>
              <a:t>هل استخدام غاية 7-1-7 مخصص فقط لحالات تفشي الأمراض المعدية، أم أنها يمكن أن تكون مفيدة لأنواع أخرى من أحداث الصحة العامة، مثل الأمراض المزمنة والإصابات والصحة البيئية؟</a:t>
            </a:r>
            <a:endParaRPr lang="en-US" dirty="0"/>
          </a:p>
          <a:p>
            <a:pPr marL="0" indent="0">
              <a:lnSpc>
                <a:spcPct val="120000"/>
              </a:lnSpc>
              <a:buNone/>
            </a:pPr>
            <a:endParaRPr lang="en-IN" dirty="0"/>
          </a:p>
          <a:p>
            <a:pPr marL="0" indent="0">
              <a:lnSpc>
                <a:spcPct val="120000"/>
              </a:lnSpc>
              <a:buNone/>
            </a:pPr>
            <a:r>
              <a:rPr lang="ar-SA" b="1" dirty="0"/>
              <a:t>سؤال</a:t>
            </a:r>
            <a:r>
              <a:rPr lang="en-IN" b="1" dirty="0"/>
              <a:t>: </a:t>
            </a:r>
            <a:r>
              <a:rPr lang="ar-SA" dirty="0"/>
              <a:t>هل تنطبق مقاييس التوقيت لغاية 7-1-7 على حالات الاستجابة للأمراض المتوطنة؟</a:t>
            </a:r>
            <a:endParaRPr lang="en-US" dirty="0"/>
          </a:p>
          <a:p>
            <a:pPr marL="0" indent="0">
              <a:lnSpc>
                <a:spcPct val="120000"/>
              </a:lnSpc>
              <a:buNone/>
            </a:pPr>
            <a:endParaRPr lang="en-IN" dirty="0"/>
          </a:p>
          <a:p>
            <a:pPr marL="0" indent="0">
              <a:lnSpc>
                <a:spcPct val="120000"/>
              </a:lnSpc>
              <a:buNone/>
            </a:pPr>
            <a:r>
              <a:rPr lang="ar-SA" b="1" dirty="0"/>
              <a:t>سؤال</a:t>
            </a:r>
            <a:r>
              <a:rPr lang="en-IN" b="1" dirty="0"/>
              <a:t>: </a:t>
            </a:r>
            <a:r>
              <a:rPr lang="ar-SA" dirty="0"/>
              <a:t>ماذا لو لم تكن جميع الاستجابات السبع المبكرة ذات صلة بالموقف؟ كيف يمكن</a:t>
            </a:r>
            <a:r>
              <a:rPr lang="en-IN" dirty="0"/>
              <a:t> "</a:t>
            </a:r>
            <a:r>
              <a:rPr lang="ar-SA" dirty="0"/>
              <a:t>إثبات</a:t>
            </a:r>
            <a:r>
              <a:rPr lang="en-IN" dirty="0"/>
              <a:t>" </a:t>
            </a:r>
            <a:r>
              <a:rPr lang="ar-SA" dirty="0"/>
              <a:t>أن ليس كل النقاط السبع كانت ذات صلة؟</a:t>
            </a:r>
            <a:endParaRPr lang="en-IN" dirty="0"/>
          </a:p>
          <a:p>
            <a:pPr marL="0" indent="0">
              <a:lnSpc>
                <a:spcPct val="120000"/>
              </a:lnSpc>
              <a:buNone/>
            </a:pPr>
            <a:r>
              <a:rPr lang="en-IN" dirty="0"/>
              <a:t> </a:t>
            </a: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a:xfrm>
            <a:off x="555781" y="594724"/>
            <a:ext cx="6693029" cy="400639"/>
          </a:xfrm>
        </p:spPr>
        <p:txBody>
          <a:bodyPr vert="horz" lIns="91440" tIns="45720" rIns="91440" bIns="45720" rtlCol="0" anchor="t">
            <a:noAutofit/>
          </a:bodyPr>
          <a:lstStyle/>
          <a:p>
            <a:r>
              <a:rPr lang="ar-001" sz="2600" dirty="0">
                <a:latin typeface="Arial"/>
                <a:cs typeface="Arial"/>
              </a:rPr>
              <a:t>بعض الأسئلة/التعليقات:</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9DD4C-DACC-B129-F823-FB80659795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DF6A49-8573-E154-89E6-874CA11B889D}"/>
              </a:ext>
            </a:extLst>
          </p:cNvPr>
          <p:cNvSpPr>
            <a:spLocks noGrp="1"/>
          </p:cNvSpPr>
          <p:nvPr>
            <p:ph idx="1"/>
          </p:nvPr>
        </p:nvSpPr>
        <p:spPr>
          <a:xfrm>
            <a:off x="1994170" y="1433227"/>
            <a:ext cx="5420010" cy="5024133"/>
          </a:xfrm>
        </p:spPr>
        <p:txBody>
          <a:bodyPr vert="horz" lIns="91440" tIns="45720" rIns="91440" bIns="45720" rtlCol="0" anchor="t">
            <a:noAutofit/>
          </a:bodyPr>
          <a:lstStyle/>
          <a:p>
            <a:pPr>
              <a:lnSpc>
                <a:spcPct val="120000"/>
              </a:lnSpc>
            </a:pPr>
            <a:r>
              <a:rPr lang="ar-SA" b="1" dirty="0"/>
              <a:t>سؤال</a:t>
            </a:r>
            <a:r>
              <a:rPr lang="en-IN" b="1" dirty="0"/>
              <a:t>: </a:t>
            </a:r>
            <a:r>
              <a:rPr lang="ar-SA" dirty="0"/>
              <a:t>كيف تم اختيار غاية 7-1-7؟ لماذا لا نستخدم الغاية 10-2-10 أو 5-1-5 أو أي شيء آخر؟</a:t>
            </a:r>
            <a:r>
              <a:rPr lang="en-IN" dirty="0"/>
              <a:t>  </a:t>
            </a:r>
          </a:p>
          <a:p>
            <a:pPr>
              <a:lnSpc>
                <a:spcPct val="120000"/>
              </a:lnSpc>
            </a:pPr>
            <a:endParaRPr lang="en-IN" dirty="0"/>
          </a:p>
          <a:p>
            <a:pPr>
              <a:lnSpc>
                <a:spcPct val="120000"/>
              </a:lnSpc>
            </a:pPr>
            <a:r>
              <a:rPr lang="ar-SA" b="1" dirty="0"/>
              <a:t>سؤال</a:t>
            </a:r>
            <a:r>
              <a:rPr lang="en-IN" b="1" dirty="0"/>
              <a:t>: </a:t>
            </a:r>
            <a:r>
              <a:rPr lang="ar-SA" dirty="0"/>
              <a:t>لماذا لا تتضمن غاية 7-1-7 مقاييس للاستجابة لحالات التفشي بعد الأيام السبعة الأولى؟</a:t>
            </a:r>
            <a:endParaRPr lang="en-IN" dirty="0"/>
          </a:p>
          <a:p>
            <a:pPr marL="0" indent="0">
              <a:lnSpc>
                <a:spcPct val="120000"/>
              </a:lnSpc>
              <a:buNone/>
            </a:pPr>
            <a:r>
              <a:rPr lang="en-IN" dirty="0"/>
              <a:t> </a:t>
            </a:r>
          </a:p>
        </p:txBody>
      </p:sp>
      <p:sp>
        <p:nvSpPr>
          <p:cNvPr id="5" name="Text Placeholder 4">
            <a:extLst>
              <a:ext uri="{FF2B5EF4-FFF2-40B4-BE49-F238E27FC236}">
                <a16:creationId xmlns:a16="http://schemas.microsoft.com/office/drawing/2014/main" id="{B88E14F6-5233-C8B4-D306-2177D8644DF0}"/>
              </a:ext>
            </a:extLst>
          </p:cNvPr>
          <p:cNvSpPr>
            <a:spLocks noGrp="1"/>
          </p:cNvSpPr>
          <p:nvPr>
            <p:ph type="body" sz="half" idx="10"/>
          </p:nvPr>
        </p:nvSpPr>
        <p:spPr>
          <a:xfrm>
            <a:off x="721151" y="594724"/>
            <a:ext cx="6693029" cy="400639"/>
          </a:xfrm>
        </p:spPr>
        <p:txBody>
          <a:bodyPr vert="horz" lIns="91440" tIns="45720" rIns="91440" bIns="45720" rtlCol="0" anchor="t">
            <a:noAutofit/>
          </a:bodyPr>
          <a:lstStyle/>
          <a:p>
            <a:r>
              <a:rPr lang="ar-001" sz="2600">
                <a:latin typeface="Arial"/>
                <a:cs typeface="Arial"/>
              </a:rPr>
              <a:t>بعض الأسئلة/التعليقات:</a:t>
            </a:r>
          </a:p>
        </p:txBody>
      </p:sp>
      <p:sp>
        <p:nvSpPr>
          <p:cNvPr id="9" name="Title 1">
            <a:extLst>
              <a:ext uri="{FF2B5EF4-FFF2-40B4-BE49-F238E27FC236}">
                <a16:creationId xmlns:a16="http://schemas.microsoft.com/office/drawing/2014/main" id="{FE77EBC5-8663-02B0-252D-41D31CFC2ABA}"/>
              </a:ext>
            </a:extLst>
          </p:cNvPr>
          <p:cNvSpPr txBox="1">
            <a:spLocks/>
          </p:cNvSpPr>
          <p:nvPr/>
        </p:nvSpPr>
        <p:spPr>
          <a:xfrm>
            <a:off x="8003766" y="1437511"/>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استعراض لوحة طرح الأفكار والأسئلة</a:t>
            </a:r>
          </a:p>
        </p:txBody>
      </p:sp>
    </p:spTree>
    <p:extLst>
      <p:ext uri="{BB962C8B-B14F-4D97-AF65-F5344CB8AC3E}">
        <p14:creationId xmlns:p14="http://schemas.microsoft.com/office/powerpoint/2010/main" val="12347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38149" y="2344410"/>
            <a:ext cx="10526171" cy="2148666"/>
          </a:xfrm>
        </p:spPr>
        <p:txBody>
          <a:bodyPr/>
          <a:lstStyle/>
          <a:p>
            <a:r>
              <a:rPr lang="ar-001" sz="4700" dirty="0">
                <a:latin typeface="Arial"/>
                <a:cs typeface="Arial"/>
              </a:rPr>
              <a:t>مناقشة جماعية صغيرة</a:t>
            </a:r>
          </a:p>
        </p:txBody>
      </p:sp>
      <p:pic>
        <p:nvPicPr>
          <p:cNvPr id="9" name="Graphic 8">
            <a:extLst>
              <a:ext uri="{FF2B5EF4-FFF2-40B4-BE49-F238E27FC236}">
                <a16:creationId xmlns:a16="http://schemas.microsoft.com/office/drawing/2014/main" id="{41CDA53F-D3B4-7CBE-A103-29FBCE62D43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053353" y="2550235"/>
            <a:ext cx="910967" cy="877874"/>
          </a:xfrm>
          <a:prstGeom prst="rect">
            <a:avLst/>
          </a:prstGeom>
        </p:spPr>
      </p:pic>
    </p:spTree>
    <p:extLst>
      <p:ext uri="{BB962C8B-B14F-4D97-AF65-F5344CB8AC3E}">
        <p14:creationId xmlns:p14="http://schemas.microsoft.com/office/powerpoint/2010/main" val="22807877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B7F2-2EBD-D89F-F336-04DA46235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57DF5-0BE8-2CC9-D0DC-1F715A9A1145}"/>
              </a:ext>
            </a:extLst>
          </p:cNvPr>
          <p:cNvSpPr>
            <a:spLocks noGrp="1"/>
          </p:cNvSpPr>
          <p:nvPr>
            <p:ph type="title"/>
          </p:nvPr>
        </p:nvSpPr>
        <p:spPr>
          <a:xfrm>
            <a:off x="1247735" y="272368"/>
            <a:ext cx="10515600" cy="1001762"/>
          </a:xfrm>
        </p:spPr>
        <p:txBody>
          <a:bodyPr/>
          <a:lstStyle/>
          <a:p>
            <a:r>
              <a:rPr lang="ar-SA" dirty="0">
                <a:cs typeface="+mn-cs"/>
              </a:rPr>
              <a:t>مناقشة</a:t>
            </a:r>
            <a:r>
              <a:rPr lang="en-IN" dirty="0">
                <a:cs typeface="+mn-cs"/>
              </a:rPr>
              <a:t>: </a:t>
            </a:r>
            <a:r>
              <a:rPr lang="ar-SA" dirty="0">
                <a:cs typeface="+mn-cs"/>
              </a:rPr>
              <a:t>غاية 7-1-7 في عملكم</a:t>
            </a:r>
            <a:endParaRPr lang="en-IN" dirty="0">
              <a:cs typeface="+mn-cs"/>
            </a:endParaRPr>
          </a:p>
        </p:txBody>
      </p:sp>
      <p:sp>
        <p:nvSpPr>
          <p:cNvPr id="3" name="Text Placeholder 2">
            <a:extLst>
              <a:ext uri="{FF2B5EF4-FFF2-40B4-BE49-F238E27FC236}">
                <a16:creationId xmlns:a16="http://schemas.microsoft.com/office/drawing/2014/main" id="{9569214E-809F-D0B9-2259-E0D6753046E4}"/>
              </a:ext>
            </a:extLst>
          </p:cNvPr>
          <p:cNvSpPr>
            <a:spLocks noGrp="1"/>
          </p:cNvSpPr>
          <p:nvPr>
            <p:ph type="body" idx="1"/>
          </p:nvPr>
        </p:nvSpPr>
        <p:spPr>
          <a:xfrm>
            <a:off x="6605548" y="619581"/>
            <a:ext cx="5157787" cy="823912"/>
          </a:xfrm>
        </p:spPr>
        <p:txBody>
          <a:bodyPr/>
          <a:lstStyle/>
          <a:p>
            <a:r>
              <a:rPr lang="ar-001" dirty="0">
                <a:latin typeface="Arial"/>
                <a:cs typeface="Arial"/>
              </a:rPr>
              <a:t>مهمة مجموعتكم</a:t>
            </a:r>
          </a:p>
        </p:txBody>
      </p:sp>
      <p:sp>
        <p:nvSpPr>
          <p:cNvPr id="4" name="Content Placeholder 3">
            <a:extLst>
              <a:ext uri="{FF2B5EF4-FFF2-40B4-BE49-F238E27FC236}">
                <a16:creationId xmlns:a16="http://schemas.microsoft.com/office/drawing/2014/main" id="{E13247EE-894F-1473-FCEA-3865CC8EAA86}"/>
              </a:ext>
            </a:extLst>
          </p:cNvPr>
          <p:cNvSpPr>
            <a:spLocks noGrp="1"/>
          </p:cNvSpPr>
          <p:nvPr>
            <p:ph sz="half" idx="2"/>
          </p:nvPr>
        </p:nvSpPr>
        <p:spPr>
          <a:xfrm>
            <a:off x="2101174" y="1493585"/>
            <a:ext cx="9368313" cy="3115772"/>
          </a:xfrm>
        </p:spPr>
        <p:txBody>
          <a:bodyPr vert="horz" lIns="91440" tIns="45720" rIns="91440" bIns="45720" rtlCol="0" anchor="t">
            <a:noAutofit/>
          </a:bodyPr>
          <a:lstStyle/>
          <a:p>
            <a:r>
              <a:rPr lang="ar-SA" dirty="0"/>
              <a:t>هذا هو الوقت المخصص لإجراء </a:t>
            </a:r>
            <a:r>
              <a:rPr lang="ar-SA" b="1" dirty="0"/>
              <a:t>مناقشة مفتوحة </a:t>
            </a:r>
            <a:r>
              <a:rPr lang="ar-SA" dirty="0"/>
              <a:t>بشأن غاية</a:t>
            </a:r>
            <a:r>
              <a:rPr lang="en-IN" dirty="0"/>
              <a:t> 7-1-7 </a:t>
            </a:r>
            <a:r>
              <a:rPr lang="ar-SA" dirty="0"/>
              <a:t>وكيفية ارتباطها بعملكم</a:t>
            </a:r>
            <a:r>
              <a:rPr lang="en-IN" dirty="0"/>
              <a:t>.</a:t>
            </a:r>
          </a:p>
          <a:p>
            <a:r>
              <a:rPr lang="ar-SA" dirty="0"/>
              <a:t>قدموا أنفسكم، و</a:t>
            </a:r>
            <a:r>
              <a:rPr lang="ar-SA" b="1" dirty="0"/>
              <a:t>تناقشوا</a:t>
            </a:r>
            <a:r>
              <a:rPr lang="ar-SA" dirty="0"/>
              <a:t> في مجموعاتكم بشأن ما يلي</a:t>
            </a:r>
            <a:r>
              <a:rPr lang="en-IN" dirty="0"/>
              <a:t>:</a:t>
            </a:r>
          </a:p>
          <a:p>
            <a:pPr marL="0" indent="0">
              <a:lnSpc>
                <a:spcPct val="115000"/>
              </a:lnSpc>
              <a:spcBef>
                <a:spcPts val="0"/>
              </a:spcBef>
              <a:spcAft>
                <a:spcPts val="100"/>
              </a:spcAft>
              <a:buNone/>
              <a:defRPr/>
            </a:pPr>
            <a:endParaRPr lang="en-US" noProof="0" dirty="0">
              <a:solidFill>
                <a:schemeClr val="tx1"/>
              </a:solidFill>
              <a:ea typeface="Calibri" panose="020F0502020204030204" pitchFamily="34" charset="0"/>
              <a:cs typeface="Arial" panose="020B0604020202020204" pitchFamily="34" charset="0"/>
              <a:sym typeface="Wingdings" pitchFamily="2" charset="2"/>
            </a:endParaRPr>
          </a:p>
          <a:p>
            <a:pPr marL="0" indent="0">
              <a:buNone/>
            </a:pPr>
            <a:r>
              <a:rPr lang="ar-SA" b="1" dirty="0">
                <a:solidFill>
                  <a:srgbClr val="618393"/>
                </a:solidFill>
              </a:rPr>
              <a:t>كيف طبقتم المبادئ المتعلقة بغاية 7-1-7 (مثل مقاييس التوقيت، وتقييم العوائق، وتحسين الأداء) على حالات تفشي الأمراض؟</a:t>
            </a:r>
            <a:endParaRPr lang="en-IN" dirty="0">
              <a:solidFill>
                <a:srgbClr val="618393"/>
              </a:solidFill>
            </a:endParaRPr>
          </a:p>
          <a:p>
            <a:pPr>
              <a:lnSpc>
                <a:spcPct val="115000"/>
              </a:lnSpc>
              <a:spcBef>
                <a:spcPts val="0"/>
              </a:spcBef>
              <a:spcAft>
                <a:spcPts val="100"/>
              </a:spcAft>
              <a:buFont typeface="Wingdings" pitchFamily="2" charset="2"/>
              <a:buChar char="à"/>
              <a:defRPr/>
            </a:pPr>
            <a:endParaRPr lang="en-US" sz="1600" b="1" dirty="0">
              <a:solidFill>
                <a:schemeClr val="tx2"/>
              </a:solidFill>
              <a:cs typeface="Arial" panose="020B0604020202020204" pitchFamily="34" charset="0"/>
            </a:endParaRPr>
          </a:p>
          <a:p>
            <a:pPr marL="0" indent="0">
              <a:buNone/>
            </a:pPr>
            <a:r>
              <a:rPr lang="ar-SA" b="1" dirty="0">
                <a:solidFill>
                  <a:srgbClr val="618393"/>
                </a:solidFill>
              </a:rPr>
              <a:t>ما خطوات استخدام غاية</a:t>
            </a:r>
            <a:r>
              <a:rPr lang="en-IN" b="1" dirty="0">
                <a:solidFill>
                  <a:srgbClr val="618393"/>
                </a:solidFill>
              </a:rPr>
              <a:t> 7-1-7 </a:t>
            </a:r>
            <a:r>
              <a:rPr lang="ar-SA" b="1" dirty="0">
                <a:solidFill>
                  <a:srgbClr val="618393"/>
                </a:solidFill>
              </a:rPr>
              <a:t>التي تعتقدون أنها ستكون سهلة؟ صعبة؟</a:t>
            </a:r>
            <a:endParaRPr lang="en-IN" dirty="0">
              <a:solidFill>
                <a:srgbClr val="618393"/>
              </a:solidFill>
            </a:endParaRPr>
          </a:p>
          <a:p>
            <a:pPr marL="0" indent="0">
              <a:buNone/>
            </a:pPr>
            <a:r>
              <a:rPr lang="en-IN" dirty="0"/>
              <a:t> </a:t>
            </a:r>
          </a:p>
        </p:txBody>
      </p:sp>
      <p:grpSp>
        <p:nvGrpSpPr>
          <p:cNvPr id="5" name="Group 4">
            <a:extLst>
              <a:ext uri="{FF2B5EF4-FFF2-40B4-BE49-F238E27FC236}">
                <a16:creationId xmlns:a16="http://schemas.microsoft.com/office/drawing/2014/main" id="{5C3D52DB-E9A2-0177-880B-E216F6400EB5}"/>
              </a:ext>
            </a:extLst>
          </p:cNvPr>
          <p:cNvGrpSpPr/>
          <p:nvPr/>
        </p:nvGrpSpPr>
        <p:grpSpPr>
          <a:xfrm>
            <a:off x="3984833" y="4549218"/>
            <a:ext cx="7330649" cy="1630394"/>
            <a:chOff x="7745548" y="1024989"/>
            <a:chExt cx="3350883" cy="1668023"/>
          </a:xfrm>
        </p:grpSpPr>
        <p:sp>
          <p:nvSpPr>
            <p:cNvPr id="8" name="Rectangle 7">
              <a:extLst>
                <a:ext uri="{FF2B5EF4-FFF2-40B4-BE49-F238E27FC236}">
                  <a16:creationId xmlns:a16="http://schemas.microsoft.com/office/drawing/2014/main" id="{F326BC7A-2106-5414-7AF7-A0ACFE0BB2DB}"/>
                </a:ext>
              </a:extLst>
            </p:cNvPr>
            <p:cNvSpPr/>
            <p:nvPr/>
          </p:nvSpPr>
          <p:spPr>
            <a:xfrm>
              <a:off x="7745548" y="1024989"/>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7C67CCD4-203A-943F-6A7F-4EE9ADEAF310}"/>
                </a:ext>
              </a:extLst>
            </p:cNvPr>
            <p:cNvSpPr txBox="1">
              <a:spLocks/>
            </p:cNvSpPr>
            <p:nvPr/>
          </p:nvSpPr>
          <p:spPr>
            <a:xfrm>
              <a:off x="7811286" y="1212966"/>
              <a:ext cx="3169978" cy="461055"/>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000" b="1" i="0" u="none" strike="noStrike" cap="none" normalizeH="0" baseline="0" noProof="0" dirty="0">
                  <a:ln>
                    <a:noFill/>
                  </a:ln>
                  <a:solidFill>
                    <a:srgbClr val="628393"/>
                  </a:solidFill>
                  <a:effectLst/>
                  <a:uLnTx/>
                  <a:uFillTx/>
                  <a:latin typeface="Arial"/>
                  <a:ea typeface="+mn-ea"/>
                  <a:cs typeface="Arial"/>
                </a:rPr>
                <a:t>التوقيت </a:t>
              </a:r>
              <a:r>
                <a:rPr kumimoji="0" lang="en-US" sz="2000" b="1" i="0" u="none" strike="noStrike" cap="none" normalizeH="0" baseline="0" noProof="0" dirty="0">
                  <a:ln>
                    <a:noFill/>
                  </a:ln>
                  <a:solidFill>
                    <a:srgbClr val="628393"/>
                  </a:solidFill>
                  <a:effectLst/>
                  <a:uLnTx/>
                  <a:uFillTx/>
                  <a:latin typeface="Arial"/>
                  <a:ea typeface="+mn-ea"/>
                  <a:cs typeface="Arial"/>
                </a:rPr>
                <a:t>)</a:t>
              </a:r>
              <a:r>
                <a:rPr kumimoji="0" lang="ar-001" sz="2000" b="1" i="0" u="none" strike="noStrike" cap="none" normalizeH="0" baseline="0" noProof="0" dirty="0">
                  <a:ln>
                    <a:noFill/>
                  </a:ln>
                  <a:solidFill>
                    <a:srgbClr val="628393"/>
                  </a:solidFill>
                  <a:effectLst/>
                  <a:uLnTx/>
                  <a:uFillTx/>
                  <a:latin typeface="Arial"/>
                  <a:ea typeface="+mn-ea"/>
                  <a:cs typeface="Arial"/>
                </a:rPr>
                <a:t>إجمالي 30‏</a:t>
              </a:r>
              <a:r>
                <a:rPr kumimoji="0" lang="en-US" sz="2000" b="1" i="0" u="none" strike="noStrike" cap="none" normalizeH="0" baseline="0" noProof="0" dirty="0">
                  <a:ln>
                    <a:noFill/>
                  </a:ln>
                  <a:solidFill>
                    <a:srgbClr val="628393"/>
                  </a:solidFill>
                  <a:effectLst/>
                  <a:uLnTx/>
                  <a:uFillTx/>
                  <a:latin typeface="Arial"/>
                  <a:ea typeface="+mn-ea"/>
                  <a:cs typeface="Arial"/>
                </a:rPr>
                <a:t>‎</a:t>
              </a:r>
              <a:r>
                <a:rPr kumimoji="0" lang="ar-001" sz="2000" b="1" i="0" u="none" strike="noStrike" cap="none" normalizeH="0" baseline="0" noProof="0" dirty="0">
                  <a:ln>
                    <a:noFill/>
                  </a:ln>
                  <a:solidFill>
                    <a:srgbClr val="628393"/>
                  </a:solidFill>
                  <a:effectLst/>
                  <a:uLnTx/>
                  <a:uFillTx/>
                  <a:latin typeface="Arial"/>
                  <a:ea typeface="+mn-ea"/>
                  <a:cs typeface="Arial"/>
                </a:rPr>
                <a:t> دقيقة</a:t>
              </a:r>
              <a:r>
                <a:rPr kumimoji="0" lang="en-US" sz="2000" b="1" i="0" u="none" strike="noStrike" cap="none" normalizeH="0" baseline="0" noProof="0" dirty="0">
                  <a:ln>
                    <a:noFill/>
                  </a:ln>
                  <a:solidFill>
                    <a:srgbClr val="628393"/>
                  </a:solidFill>
                  <a:effectLst/>
                  <a:uLnTx/>
                  <a:uFillTx/>
                  <a:latin typeface="Arial"/>
                  <a:ea typeface="+mn-ea"/>
                  <a:cs typeface="Arial"/>
                </a:rPr>
                <a:t>(</a:t>
              </a:r>
              <a:endParaRPr kumimoji="0" lang="ar-001" sz="2000" b="1" i="0" u="none" strike="noStrike" cap="none" normalizeH="0" baseline="0" noProof="0" dirty="0">
                <a:ln>
                  <a:noFill/>
                </a:ln>
                <a:solidFill>
                  <a:srgbClr val="628393"/>
                </a:solidFill>
                <a:effectLst/>
                <a:uLnTx/>
                <a:uFillTx/>
                <a:latin typeface="Arial"/>
                <a:ea typeface="+mn-ea"/>
                <a:cs typeface="Arial"/>
              </a:endParaRPr>
            </a:p>
          </p:txBody>
        </p:sp>
        <p:sp>
          <p:nvSpPr>
            <p:cNvPr id="13" name="Content Placeholder 3">
              <a:extLst>
                <a:ext uri="{FF2B5EF4-FFF2-40B4-BE49-F238E27FC236}">
                  <a16:creationId xmlns:a16="http://schemas.microsoft.com/office/drawing/2014/main" id="{D9C2FA35-5111-A244-8C1D-E9E684EC81C8}"/>
                </a:ext>
              </a:extLst>
            </p:cNvPr>
            <p:cNvSpPr txBox="1">
              <a:spLocks/>
            </p:cNvSpPr>
            <p:nvPr/>
          </p:nvSpPr>
          <p:spPr>
            <a:xfrm>
              <a:off x="7836001" y="1736659"/>
              <a:ext cx="3169978" cy="789909"/>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sz="1800" dirty="0">
                  <a:latin typeface="Arial"/>
                  <a:ea typeface="+mn-ea"/>
                  <a:cs typeface="Arial"/>
                </a:rPr>
                <a:t> </a:t>
              </a:r>
              <a:r>
                <a:rPr lang="ar-001" sz="1800" dirty="0">
                  <a:latin typeface="Arial"/>
                  <a:ea typeface="+mn-ea"/>
                  <a:cs typeface="Arial"/>
                </a:rPr>
                <a:t>15-20</a:t>
              </a:r>
              <a:r>
                <a:rPr kumimoji="0" lang="ar-001" sz="1800" b="0" i="0" u="none" strike="noStrike" cap="none" normalizeH="0" baseline="0" noProof="0" dirty="0">
                  <a:ln>
                    <a:noFill/>
                  </a:ln>
                  <a:solidFill>
                    <a:srgbClr val="394D56"/>
                  </a:solidFill>
                  <a:effectLst/>
                  <a:uLnTx/>
                  <a:uFillTx/>
                  <a:latin typeface="Arial"/>
                  <a:ea typeface="+mn-ea"/>
                  <a:cs typeface="Arial"/>
                </a:rPr>
                <a:t> دقيقة: مناقشة في مجموعات صغيرة</a:t>
              </a:r>
            </a:p>
            <a:p>
              <a:r>
                <a:rPr lang="en-IN" sz="1800" dirty="0"/>
                <a:t> 10-15 </a:t>
              </a:r>
              <a:r>
                <a:rPr lang="ar-SA" sz="1800" dirty="0"/>
                <a:t>دقيقة: الإبلاغ بالنتائج في الجلسة العامة (حوالي دقيقتين لكل مجموعة)</a:t>
              </a:r>
              <a:endParaRPr lang="en-IN" sz="1800" dirty="0"/>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9219511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69D2-21D3-26FF-9316-72B223D9233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4789BCA-BAAE-0362-7FEF-5EF9A62D4CAC}"/>
              </a:ext>
            </a:extLst>
          </p:cNvPr>
          <p:cNvSpPr>
            <a:spLocks noGrp="1"/>
          </p:cNvSpPr>
          <p:nvPr>
            <p:ph type="body" sz="quarter" idx="13"/>
          </p:nvPr>
        </p:nvSpPr>
        <p:spPr>
          <a:xfrm>
            <a:off x="1672979" y="3638829"/>
            <a:ext cx="9166225" cy="1149334"/>
          </a:xfrm>
        </p:spPr>
        <p:txBody>
          <a:bodyPr vert="horz" lIns="91440" tIns="45720" rIns="91440" bIns="45720" rtlCol="0" anchor="t">
            <a:noAutofit/>
          </a:bodyPr>
          <a:lstStyle/>
          <a:p>
            <a:r>
              <a:rPr lang="ar-SA" sz="5100" dirty="0"/>
              <a:t>كيف تُحدث غاية 7-1-7 التغيير</a:t>
            </a:r>
            <a:endParaRPr lang="en-IN" sz="5100" dirty="0"/>
          </a:p>
          <a:p>
            <a:r>
              <a:rPr lang="en-IN" sz="5100" dirty="0"/>
              <a:t> </a:t>
            </a:r>
          </a:p>
        </p:txBody>
      </p:sp>
      <p:sp>
        <p:nvSpPr>
          <p:cNvPr id="5" name="Text Placeholder 4">
            <a:extLst>
              <a:ext uri="{FF2B5EF4-FFF2-40B4-BE49-F238E27FC236}">
                <a16:creationId xmlns:a16="http://schemas.microsoft.com/office/drawing/2014/main" id="{3EA3121F-2210-48A1-D4AD-A07527BCF648}"/>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385949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8BA9A-9853-31D7-0A63-E03D7DFF17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A5F-E3B6-E981-292E-36F6C29C90B4}"/>
              </a:ext>
            </a:extLst>
          </p:cNvPr>
          <p:cNvSpPr>
            <a:spLocks noGrp="1"/>
          </p:cNvSpPr>
          <p:nvPr>
            <p:ph idx="1"/>
          </p:nvPr>
        </p:nvSpPr>
        <p:spPr>
          <a:xfrm>
            <a:off x="2363821" y="1542761"/>
            <a:ext cx="8106752" cy="4351338"/>
          </a:xfrm>
        </p:spPr>
        <p:txBody>
          <a:bodyPr vert="horz" lIns="91440" tIns="45720" rIns="91440" bIns="45720" rtlCol="0" anchor="t">
            <a:noAutofit/>
          </a:bodyPr>
          <a:lstStyle/>
          <a:p>
            <a:pPr>
              <a:lnSpc>
                <a:spcPct val="120000"/>
              </a:lnSpc>
              <a:spcBef>
                <a:spcPts val="0"/>
              </a:spcBef>
            </a:pPr>
            <a:r>
              <a:rPr lang="ar-001" sz="2400" dirty="0">
                <a:solidFill>
                  <a:schemeClr val="tx1"/>
                </a:solidFill>
                <a:latin typeface="Arial"/>
                <a:cs typeface="Arial"/>
              </a:rPr>
              <a:t>إن نظرية التغيير أشبه بخارطة طريق </a:t>
            </a:r>
            <a:r>
              <a:rPr lang="ar-001" sz="2400" b="1" dirty="0">
                <a:solidFill>
                  <a:schemeClr val="tx1"/>
                </a:solidFill>
                <a:latin typeface="Arial"/>
                <a:cs typeface="Arial"/>
              </a:rPr>
              <a:t>لإجراء تغييرات اجتماعية كبيرة</a:t>
            </a:r>
            <a:r>
              <a:rPr lang="ar-001" sz="2400" dirty="0">
                <a:solidFill>
                  <a:schemeClr val="tx1"/>
                </a:solidFill>
                <a:latin typeface="Arial"/>
                <a:cs typeface="Arial"/>
              </a:rPr>
              <a:t>. وهي بمثابة خطة تساعد الفرق على معرفة ما يتعين عليهم فعله، وكيف يبدو النجاح، وكيفية تحقيقه.</a:t>
            </a:r>
          </a:p>
          <a:p>
            <a:pPr>
              <a:lnSpc>
                <a:spcPct val="120000"/>
              </a:lnSpc>
              <a:spcBef>
                <a:spcPts val="0"/>
              </a:spcBef>
            </a:pPr>
            <a:endParaRPr lang="en-US" sz="2400" dirty="0">
              <a:solidFill>
                <a:schemeClr val="tx1"/>
              </a:solidFill>
              <a:latin typeface="Arial"/>
              <a:cs typeface="Arial"/>
            </a:endParaRPr>
          </a:p>
          <a:p>
            <a:pPr>
              <a:lnSpc>
                <a:spcPct val="120000"/>
              </a:lnSpc>
              <a:spcBef>
                <a:spcPts val="0"/>
              </a:spcBef>
            </a:pPr>
            <a:r>
              <a:rPr lang="ar-001" sz="2400" dirty="0">
                <a:solidFill>
                  <a:schemeClr val="tx1"/>
                </a:solidFill>
                <a:latin typeface="Arial"/>
                <a:cs typeface="Arial"/>
              </a:rPr>
              <a:t>يتضمن وضع نظرية التغيير </a:t>
            </a:r>
            <a:r>
              <a:rPr lang="ar-001" sz="2400" b="1" dirty="0">
                <a:solidFill>
                  <a:schemeClr val="tx1"/>
                </a:solidFill>
                <a:latin typeface="Arial"/>
                <a:cs typeface="Arial"/>
              </a:rPr>
              <a:t>تحديد كيفية حدوث التغيير بوضوح</a:t>
            </a:r>
            <a:r>
              <a:rPr lang="ar-001" sz="2400" dirty="0">
                <a:solidFill>
                  <a:schemeClr val="tx1"/>
                </a:solidFill>
                <a:latin typeface="Arial"/>
                <a:cs typeface="Arial"/>
              </a:rPr>
              <a:t>. وهذا يساعد الأشخاص المسؤولين عن المشروعات على توضيح ما يريدون تحقيقه بوضوح، ومراعاة الإنصاف، وتحديد من يتخذ القرارات، ووضع طرق لقياس العملية والتعلم منها.</a:t>
            </a:r>
          </a:p>
        </p:txBody>
      </p:sp>
      <p:sp>
        <p:nvSpPr>
          <p:cNvPr id="6" name="object 4">
            <a:extLst>
              <a:ext uri="{FF2B5EF4-FFF2-40B4-BE49-F238E27FC236}">
                <a16:creationId xmlns:a16="http://schemas.microsoft.com/office/drawing/2014/main" id="{472ACB37-D207-9D81-9DDB-842081EFA240}"/>
              </a:ext>
            </a:extLst>
          </p:cNvPr>
          <p:cNvSpPr txBox="1">
            <a:spLocks/>
          </p:cNvSpPr>
          <p:nvPr/>
        </p:nvSpPr>
        <p:spPr>
          <a:xfrm>
            <a:off x="5865608" y="365125"/>
            <a:ext cx="5537322" cy="539123"/>
          </a:xfrm>
          <a:prstGeom prst="rect">
            <a:avLst/>
          </a:prstGeom>
        </p:spPr>
        <p:txBody>
          <a:bodyPr vert="horz" wrap="square" lIns="0" tIns="74295" rIns="0" bIns="0" rtlCol="0" anchor="t">
            <a:sp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ar-001" dirty="0">
                <a:latin typeface="Arial"/>
                <a:cs typeface="Arial"/>
              </a:rPr>
              <a:t>ما المقصود بنظرية التغيير؟</a:t>
            </a:r>
          </a:p>
        </p:txBody>
      </p:sp>
    </p:spTree>
    <p:custDataLst>
      <p:tags r:id="rId1"/>
    </p:custDataLst>
    <p:extLst>
      <p:ext uri="{BB962C8B-B14F-4D97-AF65-F5344CB8AC3E}">
        <p14:creationId xmlns:p14="http://schemas.microsoft.com/office/powerpoint/2010/main" val="3480886557"/>
      </p:ext>
    </p:extLst>
  </p:cSld>
  <p:clrMapOvr>
    <a:masterClrMapping/>
  </p:clrMapOvr>
  <mc:AlternateContent xmlns:mc="http://schemas.openxmlformats.org/markup-compatibility/2006" xmlns:p14="http://schemas.microsoft.com/office/powerpoint/2010/main">
    <mc:Choice Requires="p14">
      <p:transition spd="slow" p14:dur="2000" advTm="39360"/>
    </mc:Choice>
    <mc:Fallback xmlns="">
      <p:transition spd="slow" advTm="39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8406-10C6-CEF8-AA3C-2D2F3BCF97B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1D431-21F0-E9D4-65F3-78FF2CA08D87}"/>
              </a:ext>
            </a:extLst>
          </p:cNvPr>
          <p:cNvSpPr>
            <a:spLocks noGrp="1"/>
          </p:cNvSpPr>
          <p:nvPr>
            <p:ph idx="1"/>
          </p:nvPr>
        </p:nvSpPr>
        <p:spPr>
          <a:xfrm>
            <a:off x="1940790" y="1717261"/>
            <a:ext cx="8304647" cy="4351338"/>
          </a:xfrm>
        </p:spPr>
        <p:txBody>
          <a:bodyPr vert="horz" lIns="91440" tIns="45720" rIns="91440" bIns="45720" rtlCol="0" anchor="t">
            <a:noAutofit/>
          </a:bodyPr>
          <a:lstStyle/>
          <a:p>
            <a:pPr>
              <a:lnSpc>
                <a:spcPct val="120000"/>
              </a:lnSpc>
            </a:pPr>
            <a:r>
              <a:rPr lang="ar-001" sz="2400" dirty="0">
                <a:solidFill>
                  <a:schemeClr val="tx1"/>
                </a:solidFill>
                <a:latin typeface="Arial"/>
                <a:cs typeface="Arial"/>
              </a:rPr>
              <a:t>تُعد نظرية التغيير </a:t>
            </a:r>
            <a:r>
              <a:rPr lang="ar-001" sz="2400" b="1" dirty="0">
                <a:solidFill>
                  <a:schemeClr val="tx1"/>
                </a:solidFill>
                <a:latin typeface="Arial"/>
                <a:cs typeface="Arial"/>
              </a:rPr>
              <a:t>أداة مفيدة للقياس والاختبار والتعلم</a:t>
            </a:r>
            <a:r>
              <a:rPr lang="ar-001" sz="2400" dirty="0">
                <a:solidFill>
                  <a:schemeClr val="tx1"/>
                </a:solidFill>
                <a:latin typeface="Arial"/>
                <a:cs typeface="Arial"/>
              </a:rPr>
              <a:t>. وهي تساعد الفرق على التحقق مما إذا كانت أفكارهم فعالة وفهم أين وكيف يتم إجراء تغيير عند توفر أدلة/معلومات جديدة.</a:t>
            </a:r>
          </a:p>
          <a:p>
            <a:pPr>
              <a:lnSpc>
                <a:spcPct val="120000"/>
              </a:lnSpc>
            </a:pPr>
            <a:endParaRPr lang="en-US" sz="2400" dirty="0">
              <a:solidFill>
                <a:schemeClr val="tx1"/>
              </a:solidFill>
              <a:latin typeface="Arial"/>
              <a:cs typeface="Arial"/>
            </a:endParaRPr>
          </a:p>
          <a:p>
            <a:pPr>
              <a:lnSpc>
                <a:spcPct val="120000"/>
              </a:lnSpc>
            </a:pPr>
            <a:r>
              <a:rPr lang="ar-001" sz="2400" dirty="0">
                <a:solidFill>
                  <a:schemeClr val="tx1"/>
                </a:solidFill>
                <a:latin typeface="Arial"/>
                <a:cs typeface="Arial"/>
              </a:rPr>
              <a:t> بالنسبة إلى المشروعات المعقدة حيث يمكن أن تكون الأمور غير مؤكدة، فإن نظرية التغيير تكون مفيدة بشكل خاص. إنها </a:t>
            </a:r>
            <a:r>
              <a:rPr lang="ar-001" sz="2400" b="1" dirty="0">
                <a:solidFill>
                  <a:schemeClr val="tx1"/>
                </a:solidFill>
                <a:latin typeface="Arial"/>
                <a:cs typeface="Arial"/>
              </a:rPr>
              <a:t>تعمل كدليل، يوضح الأهداف، ويوجه التعديلات، ويشير إلى فرص قياس التقدم</a:t>
            </a:r>
            <a:r>
              <a:rPr lang="ar-001" sz="2400" dirty="0">
                <a:solidFill>
                  <a:schemeClr val="tx1"/>
                </a:solidFill>
                <a:latin typeface="Arial"/>
                <a:cs typeface="Arial"/>
              </a:rPr>
              <a:t>.</a:t>
            </a:r>
          </a:p>
          <a:p>
            <a:pPr>
              <a:lnSpc>
                <a:spcPct val="120000"/>
              </a:lnSpc>
            </a:pPr>
            <a:endParaRPr lang="en-US" sz="4000" dirty="0">
              <a:solidFill>
                <a:schemeClr val="tx1"/>
              </a:solidFill>
              <a:latin typeface="Arial"/>
              <a:cs typeface="Arial" panose="020B0604020202020204" pitchFamily="34" charset="0"/>
            </a:endParaRPr>
          </a:p>
          <a:p>
            <a:pPr marL="0" indent="0">
              <a:lnSpc>
                <a:spcPct val="120000"/>
              </a:lnSpc>
              <a:buNone/>
            </a:pPr>
            <a:endParaRPr lang="en-US" sz="2400" dirty="0">
              <a:solidFill>
                <a:srgbClr val="000000"/>
              </a:solidFill>
              <a:latin typeface="Arial"/>
              <a:cs typeface="Arial"/>
            </a:endParaRPr>
          </a:p>
        </p:txBody>
      </p:sp>
      <p:sp>
        <p:nvSpPr>
          <p:cNvPr id="8" name="object 4">
            <a:extLst>
              <a:ext uri="{FF2B5EF4-FFF2-40B4-BE49-F238E27FC236}">
                <a16:creationId xmlns:a16="http://schemas.microsoft.com/office/drawing/2014/main" id="{7DA2BD3E-B850-7609-1EB8-1A42E34F48A5}"/>
              </a:ext>
            </a:extLst>
          </p:cNvPr>
          <p:cNvSpPr txBox="1">
            <a:spLocks/>
          </p:cNvSpPr>
          <p:nvPr/>
        </p:nvSpPr>
        <p:spPr>
          <a:xfrm>
            <a:off x="3637974" y="365125"/>
            <a:ext cx="8054231" cy="543547"/>
          </a:xfrm>
          <a:prstGeom prst="rect">
            <a:avLst/>
          </a:prstGeom>
        </p:spPr>
        <p:txBody>
          <a:bodyPr vert="horz" wrap="square" lIns="0" tIns="74295" rIns="0" bIns="0" rtlCol="0" anchor="t">
            <a:sp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ar-001" dirty="0">
                <a:latin typeface="Arial"/>
                <a:cs typeface="Arial"/>
              </a:rPr>
              <a:t>لماذا تعتبر نظرية التغيير مهمة؟</a:t>
            </a:r>
          </a:p>
        </p:txBody>
      </p:sp>
    </p:spTree>
    <p:custDataLst>
      <p:tags r:id="rId1"/>
    </p:custDataLst>
    <p:extLst>
      <p:ext uri="{BB962C8B-B14F-4D97-AF65-F5344CB8AC3E}">
        <p14:creationId xmlns:p14="http://schemas.microsoft.com/office/powerpoint/2010/main" val="624685678"/>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3B14E73-9D64-48D1-9B34-C8D9462ABC69}"/>
              </a:ext>
            </a:extLst>
          </p:cNvPr>
          <p:cNvGrpSpPr/>
          <p:nvPr/>
        </p:nvGrpSpPr>
        <p:grpSpPr>
          <a:xfrm>
            <a:off x="609600" y="342900"/>
            <a:ext cx="10972799" cy="6172200"/>
            <a:chOff x="609600" y="342900"/>
            <a:chExt cx="10972799" cy="617220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4787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22613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5912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83240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662814"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883004"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65385" y="136526"/>
            <a:ext cx="10515600" cy="1087808"/>
          </a:xfrm>
        </p:spPr>
        <p:txBody>
          <a:bodyPr/>
          <a:lstStyle/>
          <a:p>
            <a:r>
              <a:rPr lang="ar-001" dirty="0"/>
              <a:t>دورة حياة غاية 7-1-7</a:t>
            </a:r>
          </a:p>
        </p:txBody>
      </p:sp>
    </p:spTree>
    <p:extLst>
      <p:ext uri="{BB962C8B-B14F-4D97-AF65-F5344CB8AC3E}">
        <p14:creationId xmlns:p14="http://schemas.microsoft.com/office/powerpoint/2010/main" val="2228880971"/>
      </p:ext>
    </p:extLst>
  </p:cSld>
  <p:clrMapOvr>
    <a:masterClrMapping/>
  </p:clrMapOvr>
  <mc:AlternateContent xmlns:mc="http://schemas.openxmlformats.org/markup-compatibility/2006" xmlns:p14="http://schemas.microsoft.com/office/powerpoint/2010/main">
    <mc:Choice Requires="p14">
      <p:transition spd="slow" p14:dur="2000" advTm="37120"/>
    </mc:Choice>
    <mc:Fallback xmlns="">
      <p:transition spd="slow" advTm="3712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DF73717-1D29-44F2-6FC6-AE2AA19280C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6" name="Rectangle 5">
            <a:extLst>
              <a:ext uri="{FF2B5EF4-FFF2-40B4-BE49-F238E27FC236}">
                <a16:creationId xmlns:a16="http://schemas.microsoft.com/office/drawing/2014/main" id="{2FAD35B5-4161-BB1E-3FF5-913CEE94A4FE}"/>
              </a:ext>
            </a:extLst>
          </p:cNvPr>
          <p:cNvSpPr/>
          <p:nvPr/>
        </p:nvSpPr>
        <p:spPr>
          <a:xfrm>
            <a:off x="1498237"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2280831"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610712"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8343536"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794228" y="2186526"/>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633632"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853822"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C914AD06-869C-BBC4-85EC-07703A43A1F9}"/>
              </a:ext>
            </a:extLst>
          </p:cNvPr>
          <p:cNvSpPr>
            <a:spLocks noGrp="1"/>
          </p:cNvSpPr>
          <p:nvPr>
            <p:ph type="title"/>
          </p:nvPr>
        </p:nvSpPr>
        <p:spPr>
          <a:xfrm>
            <a:off x="1365385" y="136526"/>
            <a:ext cx="10515600" cy="1087808"/>
          </a:xfrm>
        </p:spPr>
        <p:txBody>
          <a:bodyPr/>
          <a:lstStyle/>
          <a:p>
            <a:r>
              <a:rPr lang="ar-001" dirty="0"/>
              <a:t>دورة حياة غاية 7-1-7</a:t>
            </a:r>
          </a:p>
        </p:txBody>
      </p:sp>
    </p:spTree>
    <p:extLst>
      <p:ext uri="{BB962C8B-B14F-4D97-AF65-F5344CB8AC3E}">
        <p14:creationId xmlns:p14="http://schemas.microsoft.com/office/powerpoint/2010/main" val="4132231346"/>
      </p:ext>
    </p:extLst>
  </p:cSld>
  <p:clrMapOvr>
    <a:masterClrMapping/>
  </p:clrMapOvr>
  <mc:AlternateContent xmlns:mc="http://schemas.openxmlformats.org/markup-compatibility/2006" xmlns:p14="http://schemas.microsoft.com/office/powerpoint/2010/main">
    <mc:Choice Requires="p14">
      <p:transition spd="slow" p14:dur="2000" advTm="43530"/>
    </mc:Choice>
    <mc:Fallback xmlns="">
      <p:transition spd="slow" advTm="4353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7132-38BC-036E-E409-C65D4C9B53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92DC996B-DFBD-91AE-A09C-A3AF8525A02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865D83F4-03A3-1641-BB0F-C8C97C814F04}"/>
              </a:ext>
            </a:extLst>
          </p:cNvPr>
          <p:cNvSpPr>
            <a:spLocks noGrp="1"/>
          </p:cNvSpPr>
          <p:nvPr>
            <p:ph type="title"/>
          </p:nvPr>
        </p:nvSpPr>
        <p:spPr>
          <a:xfrm>
            <a:off x="1062499" y="241442"/>
            <a:ext cx="10515600" cy="1087808"/>
          </a:xfrm>
        </p:spPr>
        <p:txBody>
          <a:bodyPr/>
          <a:lstStyle/>
          <a:p>
            <a:r>
              <a:rPr lang="ar-001" dirty="0"/>
              <a:t>أنشطة التعارف</a:t>
            </a:r>
          </a:p>
        </p:txBody>
      </p:sp>
      <p:sp>
        <p:nvSpPr>
          <p:cNvPr id="5" name="Content Placeholder 2">
            <a:extLst>
              <a:ext uri="{FF2B5EF4-FFF2-40B4-BE49-F238E27FC236}">
                <a16:creationId xmlns:a16="http://schemas.microsoft.com/office/drawing/2014/main" id="{1E615055-9B60-F856-CE36-417040F8DFE4}"/>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ar-001" sz="3200" b="1" dirty="0">
                <a:solidFill>
                  <a:schemeClr val="tx2"/>
                </a:solidFill>
                <a:latin typeface="Arial"/>
                <a:cs typeface="Arial"/>
              </a:rPr>
              <a:t>قف إذا كنت...</a:t>
            </a:r>
          </a:p>
          <a:p>
            <a:pPr>
              <a:lnSpc>
                <a:spcPct val="114000"/>
              </a:lnSpc>
            </a:pPr>
            <a:r>
              <a:rPr lang="ar-001" sz="3200" dirty="0">
                <a:latin typeface="Arial"/>
                <a:cs typeface="Arial"/>
              </a:rPr>
              <a:t>عملت في مجال مراقبة الأمراض</a:t>
            </a:r>
          </a:p>
          <a:p>
            <a:pPr lvl="1">
              <a:lnSpc>
                <a:spcPct val="113999"/>
              </a:lnSpc>
            </a:pPr>
            <a:r>
              <a:rPr lang="ar-001" sz="3200" dirty="0">
                <a:latin typeface="Arial"/>
                <a:cs typeface="Arial"/>
              </a:rPr>
              <a:t>استجبت لحالات تفشي الأمراض في الميدان</a:t>
            </a:r>
          </a:p>
          <a:p>
            <a:pPr lvl="2">
              <a:lnSpc>
                <a:spcPct val="113999"/>
              </a:lnSpc>
            </a:pPr>
            <a:r>
              <a:rPr lang="ar-001" sz="3200" dirty="0">
                <a:latin typeface="Arial"/>
                <a:cs typeface="Arial"/>
              </a:rPr>
              <a:t>عملت في مختبر أو برنامج قائم على المختبر</a:t>
            </a:r>
          </a:p>
          <a:p>
            <a:pPr lvl="3">
              <a:lnSpc>
                <a:spcPct val="113999"/>
              </a:lnSpc>
            </a:pPr>
            <a:r>
              <a:rPr lang="ar-001" sz="3200" dirty="0">
                <a:latin typeface="Arial"/>
                <a:cs typeface="Arial"/>
              </a:rPr>
              <a:t>أدرت برنامجًا</a:t>
            </a:r>
          </a:p>
          <a:p>
            <a:pPr marL="0" indent="0">
              <a:buNone/>
            </a:pPr>
            <a:endParaRPr lang="en-US" dirty="0">
              <a:cs typeface="Arial" panose="020B0604020202020204" pitchFamily="34" charset="0"/>
            </a:endParaRPr>
          </a:p>
        </p:txBody>
      </p:sp>
    </p:spTree>
    <p:extLst>
      <p:ext uri="{BB962C8B-B14F-4D97-AF65-F5344CB8AC3E}">
        <p14:creationId xmlns:p14="http://schemas.microsoft.com/office/powerpoint/2010/main" val="144284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grpSp>
        <p:nvGrpSpPr>
          <p:cNvPr id="33" name="Group 32">
            <a:extLst>
              <a:ext uri="{FF2B5EF4-FFF2-40B4-BE49-F238E27FC236}">
                <a16:creationId xmlns:a16="http://schemas.microsoft.com/office/drawing/2014/main" id="{8EB55F40-1A2E-A91F-4D06-1362E52FD756}"/>
              </a:ext>
            </a:extLst>
          </p:cNvPr>
          <p:cNvGrpSpPr/>
          <p:nvPr/>
        </p:nvGrpSpPr>
        <p:grpSpPr>
          <a:xfrm>
            <a:off x="741405" y="1466065"/>
            <a:ext cx="10521779" cy="4710667"/>
            <a:chOff x="741405" y="1466065"/>
            <a:chExt cx="10521779" cy="4710667"/>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841106" y="1466065"/>
              <a:ext cx="714479"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261667" y="3251217"/>
              <a:ext cx="696656" cy="716996"/>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39E85FC-1382-CA32-8070-A7568D5053B3}"/>
                </a:ext>
              </a:extLst>
            </p:cNvPr>
            <p:cNvSpPr/>
            <p:nvPr/>
          </p:nvSpPr>
          <p:spPr>
            <a:xfrm>
              <a:off x="1459330"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3105C697-30C5-856E-FC52-E22A4E3362CA}"/>
                </a:ext>
              </a:extLst>
            </p:cNvPr>
            <p:cNvSpPr/>
            <p:nvPr/>
          </p:nvSpPr>
          <p:spPr>
            <a:xfrm>
              <a:off x="2241924" y="5254571"/>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B35CD5A-E344-4DA3-1327-E250A20D0D4D}"/>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35194E79-4686-A08D-0392-544B84D45B47}"/>
                </a:ext>
              </a:extLst>
            </p:cNvPr>
            <p:cNvSpPr/>
            <p:nvPr/>
          </p:nvSpPr>
          <p:spPr>
            <a:xfrm>
              <a:off x="8304629"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727A83B-7362-09E3-8FD2-5AF4D527D560}"/>
                </a:ext>
              </a:extLst>
            </p:cNvPr>
            <p:cNvSpPr/>
            <p:nvPr/>
          </p:nvSpPr>
          <p:spPr>
            <a:xfrm>
              <a:off x="5484169" y="2522623"/>
              <a:ext cx="889173"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BEDE3152-7EEC-E6FD-A006-D7106A136083}"/>
                </a:ext>
              </a:extLst>
            </p:cNvPr>
            <p:cNvSpPr/>
            <p:nvPr/>
          </p:nvSpPr>
          <p:spPr>
            <a:xfrm>
              <a:off x="5526629" y="2522624"/>
              <a:ext cx="1329554" cy="1061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771006" y="4393523"/>
              <a:ext cx="807074" cy="757861"/>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811797" y="4219833"/>
              <a:ext cx="1111047" cy="886888"/>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516041" y="3193816"/>
              <a:ext cx="813606" cy="774397"/>
            </a:xfrm>
            <a:prstGeom prst="rect">
              <a:avLst/>
            </a:prstGeom>
          </p:spPr>
        </p:pic>
      </p:grpSp>
      <p:sp>
        <p:nvSpPr>
          <p:cNvPr id="7" name="Title 1">
            <a:extLst>
              <a:ext uri="{FF2B5EF4-FFF2-40B4-BE49-F238E27FC236}">
                <a16:creationId xmlns:a16="http://schemas.microsoft.com/office/drawing/2014/main" id="{18ECA8E9-8ED2-0658-80AC-35EE42F0AB9F}"/>
              </a:ext>
            </a:extLst>
          </p:cNvPr>
          <p:cNvSpPr>
            <a:spLocks noGrp="1"/>
          </p:cNvSpPr>
          <p:nvPr>
            <p:ph type="title"/>
          </p:nvPr>
        </p:nvSpPr>
        <p:spPr>
          <a:xfrm>
            <a:off x="1365385" y="136526"/>
            <a:ext cx="10515600" cy="1087808"/>
          </a:xfrm>
        </p:spPr>
        <p:txBody>
          <a:bodyPr/>
          <a:lstStyle/>
          <a:p>
            <a:r>
              <a:rPr lang="ar-001" dirty="0"/>
              <a:t>دورة حياة غاية 7-1-7</a:t>
            </a:r>
          </a:p>
        </p:txBody>
      </p:sp>
    </p:spTree>
    <p:extLst>
      <p:ext uri="{BB962C8B-B14F-4D97-AF65-F5344CB8AC3E}">
        <p14:creationId xmlns:p14="http://schemas.microsoft.com/office/powerpoint/2010/main" val="1027152178"/>
      </p:ext>
    </p:extLst>
  </p:cSld>
  <p:clrMapOvr>
    <a:masterClrMapping/>
  </p:clrMapOvr>
  <mc:AlternateContent xmlns:mc="http://schemas.openxmlformats.org/markup-compatibility/2006" xmlns:p14="http://schemas.microsoft.com/office/powerpoint/2010/main">
    <mc:Choice Requires="p14">
      <p:transition spd="slow" p14:dur="2000" advTm="21952"/>
    </mc:Choice>
    <mc:Fallback xmlns="">
      <p:transition spd="slow" advTm="21952"/>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7FB75D8-1972-FAE4-68D3-7E9423FCA7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F95339E-CA48-D67C-216A-051DCB1D4537}"/>
              </a:ext>
            </a:extLst>
          </p:cNvPr>
          <p:cNvSpPr/>
          <p:nvPr/>
        </p:nvSpPr>
        <p:spPr>
          <a:xfrm>
            <a:off x="1459327"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923121-C8FD-798D-E0FC-F9C1F64696E1}"/>
              </a:ext>
            </a:extLst>
          </p:cNvPr>
          <p:cNvSpPr/>
          <p:nvPr/>
        </p:nvSpPr>
        <p:spPr>
          <a:xfrm>
            <a:off x="2241921" y="5254571"/>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759875E-B2E3-FD75-7C80-3F56F7B02BFE}"/>
              </a:ext>
            </a:extLst>
          </p:cNvPr>
          <p:cNvSpPr/>
          <p:nvPr/>
        </p:nvSpPr>
        <p:spPr>
          <a:xfrm>
            <a:off x="7268664" y="5322668"/>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7E0D6E9-72CB-0B26-4C93-B0E672B6FDC5}"/>
              </a:ext>
            </a:extLst>
          </p:cNvPr>
          <p:cNvSpPr/>
          <p:nvPr/>
        </p:nvSpPr>
        <p:spPr>
          <a:xfrm>
            <a:off x="8304626"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itle 1">
            <a:extLst>
              <a:ext uri="{FF2B5EF4-FFF2-40B4-BE49-F238E27FC236}">
                <a16:creationId xmlns:a16="http://schemas.microsoft.com/office/drawing/2014/main" id="{03028DFE-5BC1-536C-D520-EE03C0881E83}"/>
              </a:ext>
            </a:extLst>
          </p:cNvPr>
          <p:cNvSpPr>
            <a:spLocks noGrp="1"/>
          </p:cNvSpPr>
          <p:nvPr>
            <p:ph type="title"/>
          </p:nvPr>
        </p:nvSpPr>
        <p:spPr>
          <a:xfrm>
            <a:off x="1365385" y="136526"/>
            <a:ext cx="10515600" cy="1087808"/>
          </a:xfrm>
        </p:spPr>
        <p:txBody>
          <a:bodyPr/>
          <a:lstStyle/>
          <a:p>
            <a:r>
              <a:rPr lang="ar-001" dirty="0"/>
              <a:t>دورة حياة غاية 7-1-7</a:t>
            </a:r>
          </a:p>
        </p:txBody>
      </p:sp>
    </p:spTree>
    <p:extLst>
      <p:ext uri="{BB962C8B-B14F-4D97-AF65-F5344CB8AC3E}">
        <p14:creationId xmlns:p14="http://schemas.microsoft.com/office/powerpoint/2010/main" val="2450310673"/>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5CD639C-E39F-1EB3-AA92-813A5F8B9DD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E5582003-6456-91B9-4947-634093C20521}"/>
              </a:ext>
            </a:extLst>
          </p:cNvPr>
          <p:cNvSpPr/>
          <p:nvPr/>
        </p:nvSpPr>
        <p:spPr>
          <a:xfrm>
            <a:off x="8463239" y="3706867"/>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74349A7-D03D-FDA6-5C80-FDA5DFE95125}"/>
              </a:ext>
            </a:extLst>
          </p:cNvPr>
          <p:cNvSpPr/>
          <p:nvPr/>
        </p:nvSpPr>
        <p:spPr>
          <a:xfrm>
            <a:off x="2183552" y="5196207"/>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C274222B-253C-39E7-3289-30DA8403F7AC}"/>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itle 1">
            <a:extLst>
              <a:ext uri="{FF2B5EF4-FFF2-40B4-BE49-F238E27FC236}">
                <a16:creationId xmlns:a16="http://schemas.microsoft.com/office/drawing/2014/main" id="{8E6BDCD4-16BD-D511-73AB-3E612AEB9503}"/>
              </a:ext>
            </a:extLst>
          </p:cNvPr>
          <p:cNvSpPr>
            <a:spLocks noGrp="1"/>
          </p:cNvSpPr>
          <p:nvPr>
            <p:ph type="title"/>
          </p:nvPr>
        </p:nvSpPr>
        <p:spPr>
          <a:xfrm>
            <a:off x="1365385" y="136526"/>
            <a:ext cx="10515600" cy="1087808"/>
          </a:xfrm>
        </p:spPr>
        <p:txBody>
          <a:bodyPr/>
          <a:lstStyle/>
          <a:p>
            <a:r>
              <a:rPr lang="ar-001" dirty="0"/>
              <a:t>دورة حياة غاية 7-1-7</a:t>
            </a:r>
          </a:p>
        </p:txBody>
      </p:sp>
    </p:spTree>
    <p:extLst>
      <p:ext uri="{BB962C8B-B14F-4D97-AF65-F5344CB8AC3E}">
        <p14:creationId xmlns:p14="http://schemas.microsoft.com/office/powerpoint/2010/main" val="3723154630"/>
      </p:ext>
    </p:extLst>
  </p:cSld>
  <p:clrMapOvr>
    <a:masterClrMapping/>
  </p:clrMapOvr>
  <mc:AlternateContent xmlns:mc="http://schemas.openxmlformats.org/markup-compatibility/2006" xmlns:p14="http://schemas.microsoft.com/office/powerpoint/2010/main">
    <mc:Choice Requires="p14">
      <p:transition spd="slow" p14:dur="2000" advTm="21866"/>
    </mc:Choice>
    <mc:Fallback xmlns="">
      <p:transition spd="slow" advTm="21866"/>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16AD674-F883-B7EF-B884-4933CA07537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FA1380F-2AE2-B743-C06C-D837C5B8D9F8}"/>
              </a:ext>
            </a:extLst>
          </p:cNvPr>
          <p:cNvSpPr/>
          <p:nvPr/>
        </p:nvSpPr>
        <p:spPr>
          <a:xfrm>
            <a:off x="8404873" y="3706866"/>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19116D5-D42B-CD66-C91C-84F0C0D352E8}"/>
              </a:ext>
            </a:extLst>
          </p:cNvPr>
          <p:cNvSpPr/>
          <p:nvPr/>
        </p:nvSpPr>
        <p:spPr>
          <a:xfrm>
            <a:off x="7631042" y="5318080"/>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CC63DD70-EA11-471A-2394-F51A1DC7F1DA}"/>
              </a:ext>
            </a:extLst>
          </p:cNvPr>
          <p:cNvSpPr>
            <a:spLocks noGrp="1"/>
          </p:cNvSpPr>
          <p:nvPr>
            <p:ph type="title"/>
          </p:nvPr>
        </p:nvSpPr>
        <p:spPr>
          <a:xfrm>
            <a:off x="1394568" y="136526"/>
            <a:ext cx="10515600" cy="1087808"/>
          </a:xfrm>
        </p:spPr>
        <p:txBody>
          <a:bodyPr/>
          <a:lstStyle/>
          <a:p>
            <a:r>
              <a:rPr lang="ar-001" dirty="0"/>
              <a:t>دورة حياة غاية 7-1-7</a:t>
            </a:r>
          </a:p>
        </p:txBody>
      </p:sp>
    </p:spTree>
    <p:extLst>
      <p:ext uri="{BB962C8B-B14F-4D97-AF65-F5344CB8AC3E}">
        <p14:creationId xmlns:p14="http://schemas.microsoft.com/office/powerpoint/2010/main" val="2279079723"/>
      </p:ext>
    </p:extLst>
  </p:cSld>
  <p:clrMapOvr>
    <a:masterClrMapping/>
  </p:clrMapOvr>
  <mc:AlternateContent xmlns:mc="http://schemas.openxmlformats.org/markup-compatibility/2006" xmlns:p14="http://schemas.microsoft.com/office/powerpoint/2010/main">
    <mc:Choice Requires="p14">
      <p:transition spd="slow" p14:dur="2000" advTm="20437"/>
    </mc:Choice>
    <mc:Fallback xmlns="">
      <p:transition spd="slow" advTm="20437"/>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71C4C98-311F-9B45-D2C9-2CFCAE39DA3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8D65F8D-2CAC-2EF2-9753-451D81C3DCE2}"/>
              </a:ext>
            </a:extLst>
          </p:cNvPr>
          <p:cNvSpPr/>
          <p:nvPr/>
        </p:nvSpPr>
        <p:spPr>
          <a:xfrm>
            <a:off x="8434057" y="3697139"/>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itle 1">
            <a:extLst>
              <a:ext uri="{FF2B5EF4-FFF2-40B4-BE49-F238E27FC236}">
                <a16:creationId xmlns:a16="http://schemas.microsoft.com/office/drawing/2014/main" id="{3F790AE3-1819-7CCA-90D5-F89A26E61055}"/>
              </a:ext>
            </a:extLst>
          </p:cNvPr>
          <p:cNvSpPr>
            <a:spLocks noGrp="1"/>
          </p:cNvSpPr>
          <p:nvPr>
            <p:ph type="title"/>
          </p:nvPr>
        </p:nvSpPr>
        <p:spPr>
          <a:xfrm>
            <a:off x="1394568" y="136526"/>
            <a:ext cx="10515600" cy="1087808"/>
          </a:xfrm>
        </p:spPr>
        <p:txBody>
          <a:bodyPr/>
          <a:lstStyle/>
          <a:p>
            <a:r>
              <a:rPr lang="ar-001" dirty="0"/>
              <a:t>دورة حياة غاية 7-1-7</a:t>
            </a:r>
          </a:p>
        </p:txBody>
      </p:sp>
    </p:spTree>
    <p:extLst>
      <p:ext uri="{BB962C8B-B14F-4D97-AF65-F5344CB8AC3E}">
        <p14:creationId xmlns:p14="http://schemas.microsoft.com/office/powerpoint/2010/main" val="1192941222"/>
      </p:ext>
    </p:extLst>
  </p:cSld>
  <p:clrMapOvr>
    <a:masterClrMapping/>
  </p:clrMapOvr>
  <mc:AlternateContent xmlns:mc="http://schemas.openxmlformats.org/markup-compatibility/2006" xmlns:p14="http://schemas.microsoft.com/office/powerpoint/2010/main">
    <mc:Choice Requires="p14">
      <p:transition spd="slow" p14:dur="2000" advTm="23690"/>
    </mc:Choice>
    <mc:Fallback xmlns="">
      <p:transition spd="slow" advTm="2369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241B9F6-3C94-22B3-F9B7-775442EEE22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33991DA9-F46C-C5E7-A3C1-B220C65FE7DE}"/>
              </a:ext>
            </a:extLst>
          </p:cNvPr>
          <p:cNvSpPr>
            <a:spLocks noGrp="1"/>
          </p:cNvSpPr>
          <p:nvPr>
            <p:ph type="title"/>
          </p:nvPr>
        </p:nvSpPr>
        <p:spPr>
          <a:xfrm>
            <a:off x="1394568" y="136526"/>
            <a:ext cx="10515600" cy="1087808"/>
          </a:xfrm>
        </p:spPr>
        <p:txBody>
          <a:bodyPr/>
          <a:lstStyle/>
          <a:p>
            <a:r>
              <a:rPr lang="ar-001" dirty="0"/>
              <a:t>دورة حياة غاية 7-1-7</a:t>
            </a:r>
          </a:p>
        </p:txBody>
      </p:sp>
    </p:spTree>
    <p:extLst>
      <p:ext uri="{BB962C8B-B14F-4D97-AF65-F5344CB8AC3E}">
        <p14:creationId xmlns:p14="http://schemas.microsoft.com/office/powerpoint/2010/main" val="1340157615"/>
      </p:ext>
    </p:extLst>
  </p:cSld>
  <p:clrMapOvr>
    <a:masterClrMapping/>
  </p:clrMapOvr>
  <mc:AlternateContent xmlns:mc="http://schemas.openxmlformats.org/markup-compatibility/2006" xmlns:p14="http://schemas.microsoft.com/office/powerpoint/2010/main">
    <mc:Choice Requires="p14">
      <p:transition spd="slow" p14:dur="2000" advTm="67242"/>
    </mc:Choice>
    <mc:Fallback xmlns="">
      <p:transition spd="slow" advTm="67242"/>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grpSp>
        <p:nvGrpSpPr>
          <p:cNvPr id="33" name="Group 32">
            <a:extLst>
              <a:ext uri="{FF2B5EF4-FFF2-40B4-BE49-F238E27FC236}">
                <a16:creationId xmlns:a16="http://schemas.microsoft.com/office/drawing/2014/main" id="{8EB55F40-1A2E-A91F-4D06-1362E52FD756}"/>
              </a:ext>
            </a:extLst>
          </p:cNvPr>
          <p:cNvGrpSpPr/>
          <p:nvPr/>
        </p:nvGrpSpPr>
        <p:grpSpPr>
          <a:xfrm>
            <a:off x="741405" y="2236573"/>
            <a:ext cx="10521779" cy="1089240"/>
            <a:chOff x="741405" y="2236573"/>
            <a:chExt cx="10521779" cy="108924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7" name="Title 1">
            <a:extLst>
              <a:ext uri="{FF2B5EF4-FFF2-40B4-BE49-F238E27FC236}">
                <a16:creationId xmlns:a16="http://schemas.microsoft.com/office/drawing/2014/main" id="{6E4F756C-AAA6-ACC0-DA5C-6D1D6A7A7362}"/>
              </a:ext>
            </a:extLst>
          </p:cNvPr>
          <p:cNvSpPr>
            <a:spLocks noGrp="1"/>
          </p:cNvSpPr>
          <p:nvPr>
            <p:ph type="title"/>
          </p:nvPr>
        </p:nvSpPr>
        <p:spPr>
          <a:xfrm>
            <a:off x="1394568" y="136526"/>
            <a:ext cx="10515600" cy="1087808"/>
          </a:xfrm>
        </p:spPr>
        <p:txBody>
          <a:bodyPr/>
          <a:lstStyle/>
          <a:p>
            <a:r>
              <a:rPr lang="ar-001" dirty="0"/>
              <a:t>دورة حياة غاية 7-1-7</a:t>
            </a:r>
          </a:p>
        </p:txBody>
      </p:sp>
      <p:pic>
        <p:nvPicPr>
          <p:cNvPr id="3" name="Picture 2">
            <a:extLst>
              <a:ext uri="{FF2B5EF4-FFF2-40B4-BE49-F238E27FC236}">
                <a16:creationId xmlns:a16="http://schemas.microsoft.com/office/drawing/2014/main" id="{9A26481D-52BF-494E-B4D6-B8B862EA15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90792" y="1460779"/>
            <a:ext cx="712936" cy="678519"/>
          </a:xfrm>
          <a:prstGeom prst="rect">
            <a:avLst/>
          </a:prstGeom>
        </p:spPr>
      </p:pic>
      <p:pic>
        <p:nvPicPr>
          <p:cNvPr id="8" name="Picture 7">
            <a:extLst>
              <a:ext uri="{FF2B5EF4-FFF2-40B4-BE49-F238E27FC236}">
                <a16:creationId xmlns:a16="http://schemas.microsoft.com/office/drawing/2014/main" id="{A50B2823-6CE9-0748-35FE-57090C0729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78511" y="3254801"/>
            <a:ext cx="677933" cy="697726"/>
          </a:xfrm>
          <a:prstGeom prst="rect">
            <a:avLst/>
          </a:prstGeom>
        </p:spPr>
      </p:pic>
      <p:pic>
        <p:nvPicPr>
          <p:cNvPr id="11" name="Picture 10">
            <a:extLst>
              <a:ext uri="{FF2B5EF4-FFF2-40B4-BE49-F238E27FC236}">
                <a16:creationId xmlns:a16="http://schemas.microsoft.com/office/drawing/2014/main" id="{F613A4A8-5D94-ECDA-C740-82E513A12B8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01670" y="4408054"/>
            <a:ext cx="833931" cy="783081"/>
          </a:xfrm>
          <a:prstGeom prst="rect">
            <a:avLst/>
          </a:prstGeom>
        </p:spPr>
      </p:pic>
      <p:pic>
        <p:nvPicPr>
          <p:cNvPr id="13" name="Picture 12">
            <a:extLst>
              <a:ext uri="{FF2B5EF4-FFF2-40B4-BE49-F238E27FC236}">
                <a16:creationId xmlns:a16="http://schemas.microsoft.com/office/drawing/2014/main" id="{7BCF445B-1707-293C-EEBE-07F710FD2D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2461" y="4172192"/>
            <a:ext cx="1183470" cy="944700"/>
          </a:xfrm>
          <a:prstGeom prst="rect">
            <a:avLst/>
          </a:prstGeom>
        </p:spPr>
      </p:pic>
      <p:pic>
        <p:nvPicPr>
          <p:cNvPr id="15" name="Picture 14">
            <a:extLst>
              <a:ext uri="{FF2B5EF4-FFF2-40B4-BE49-F238E27FC236}">
                <a16:creationId xmlns:a16="http://schemas.microsoft.com/office/drawing/2014/main" id="{D2DFDD6E-729E-02DA-5431-2E1EE939E73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04127" y="3205154"/>
            <a:ext cx="832478" cy="792359"/>
          </a:xfrm>
          <a:prstGeom prst="rect">
            <a:avLst/>
          </a:prstGeom>
        </p:spPr>
      </p:pic>
    </p:spTree>
    <p:extLst>
      <p:ext uri="{BB962C8B-B14F-4D97-AF65-F5344CB8AC3E}">
        <p14:creationId xmlns:p14="http://schemas.microsoft.com/office/powerpoint/2010/main" val="1459979458"/>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36E3FED-ECDF-9801-8AE3-7047292160E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5" name="Rectangle 4">
            <a:extLst>
              <a:ext uri="{FF2B5EF4-FFF2-40B4-BE49-F238E27FC236}">
                <a16:creationId xmlns:a16="http://schemas.microsoft.com/office/drawing/2014/main" id="{2AB0739C-B0F5-723D-4DE8-15E0F192E67A}"/>
              </a:ext>
            </a:extLst>
          </p:cNvPr>
          <p:cNvSpPr/>
          <p:nvPr/>
        </p:nvSpPr>
        <p:spPr>
          <a:xfrm>
            <a:off x="9064866" y="2145956"/>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527419"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2310013"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639894"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8440810" y="3185659"/>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552258" y="254734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811835" y="2267189"/>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F349C604-3778-8F4F-48C7-48A0B54BEB49}"/>
              </a:ext>
            </a:extLst>
          </p:cNvPr>
          <p:cNvSpPr>
            <a:spLocks noGrp="1"/>
          </p:cNvSpPr>
          <p:nvPr>
            <p:ph type="title"/>
          </p:nvPr>
        </p:nvSpPr>
        <p:spPr>
          <a:xfrm>
            <a:off x="1394568" y="136526"/>
            <a:ext cx="10515600" cy="1087808"/>
          </a:xfrm>
        </p:spPr>
        <p:txBody>
          <a:bodyPr/>
          <a:lstStyle/>
          <a:p>
            <a:r>
              <a:rPr lang="ar-001" dirty="0"/>
              <a:t>دورة حياة غاية 7-1-7</a:t>
            </a:r>
          </a:p>
        </p:txBody>
      </p:sp>
    </p:spTree>
    <p:extLst>
      <p:ext uri="{BB962C8B-B14F-4D97-AF65-F5344CB8AC3E}">
        <p14:creationId xmlns:p14="http://schemas.microsoft.com/office/powerpoint/2010/main" val="3602216449"/>
      </p:ext>
    </p:extLst>
  </p:cSld>
  <p:clrMapOvr>
    <a:masterClrMapping/>
  </p:clrMapOvr>
  <mc:AlternateContent xmlns:mc="http://schemas.openxmlformats.org/markup-compatibility/2006" xmlns:p14="http://schemas.microsoft.com/office/powerpoint/2010/main">
    <mc:Choice Requires="p14">
      <p:transition spd="slow" p14:dur="2000" advTm="48597"/>
    </mc:Choice>
    <mc:Fallback xmlns="">
      <p:transition spd="slow" advTm="48597"/>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6" name="Title 1">
            <a:extLst>
              <a:ext uri="{FF2B5EF4-FFF2-40B4-BE49-F238E27FC236}">
                <a16:creationId xmlns:a16="http://schemas.microsoft.com/office/drawing/2014/main" id="{4CB48E21-051F-7ABB-5565-5483239ADD8D}"/>
              </a:ext>
            </a:extLst>
          </p:cNvPr>
          <p:cNvSpPr txBox="1">
            <a:spLocks/>
          </p:cNvSpPr>
          <p:nvPr/>
        </p:nvSpPr>
        <p:spPr>
          <a:xfrm>
            <a:off x="1394568" y="136526"/>
            <a:ext cx="10515600" cy="1087808"/>
          </a:xfrm>
          <a:prstGeom prst="rect">
            <a:avLst/>
          </a:prstGeom>
        </p:spPr>
        <p:txBody>
          <a:bodyPr vert="horz" lIns="91440" tIns="45720" rIns="91440" bIns="45720" rtlCol="0" anchor="t">
            <a:norm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a:t>دورة حياة غاية 7-1-7</a:t>
            </a:r>
            <a:endParaRPr lang="ar-001" dirty="0"/>
          </a:p>
        </p:txBody>
      </p:sp>
    </p:spTree>
    <p:extLst>
      <p:ext uri="{BB962C8B-B14F-4D97-AF65-F5344CB8AC3E}">
        <p14:creationId xmlns:p14="http://schemas.microsoft.com/office/powerpoint/2010/main" val="1317018823"/>
      </p:ext>
    </p:extLst>
  </p:cSld>
  <p:clrMapOvr>
    <a:masterClrMapping/>
  </p:clrMapOvr>
  <mc:AlternateContent xmlns:mc="http://schemas.openxmlformats.org/markup-compatibility/2006" xmlns:p14="http://schemas.microsoft.com/office/powerpoint/2010/main">
    <mc:Choice Requires="p14">
      <p:transition spd="slow" p14:dur="2000" advTm="23242"/>
    </mc:Choice>
    <mc:Fallback xmlns="">
      <p:transition spd="slow" advTm="23242"/>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ar-001">
                <a:latin typeface="Arial"/>
                <a:cs typeface="Arial"/>
              </a:rPr>
              <a:t>الخطوات الرئيسية لاستخدام غاية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2985770" y="1591847"/>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ar-001" sz="2000" dirty="0">
                <a:solidFill>
                  <a:schemeClr val="bg1"/>
                </a:solidFill>
                <a:latin typeface="Arial" panose="020B0604020202020204" pitchFamily="34" charset="0"/>
                <a:ea typeface="Calibri"/>
                <a:cs typeface="Arial" panose="020B0604020202020204" pitchFamily="34" charset="0"/>
              </a:rPr>
              <a:t>   </a:t>
            </a:r>
            <a:r>
              <a:rPr lang="en-US" sz="2000" dirty="0">
                <a:solidFill>
                  <a:schemeClr val="bg1"/>
                </a:solidFill>
                <a:latin typeface="Arial" panose="020B0604020202020204" pitchFamily="34" charset="0"/>
                <a:ea typeface="Calibri"/>
                <a:cs typeface="Arial" panose="020B0604020202020204" pitchFamily="34" charset="0"/>
              </a:rPr>
              <a:t>  </a:t>
            </a:r>
            <a:r>
              <a:rPr lang="ar-001" sz="2000"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299" name="Oval 298">
            <a:extLst>
              <a:ext uri="{FF2B5EF4-FFF2-40B4-BE49-F238E27FC236}">
                <a16:creationId xmlns:a16="http://schemas.microsoft.com/office/drawing/2014/main" id="{758C4407-30A0-240E-77F9-078B2ACF0965}"/>
              </a:ext>
            </a:extLst>
          </p:cNvPr>
          <p:cNvSpPr/>
          <p:nvPr/>
        </p:nvSpPr>
        <p:spPr>
          <a:xfrm>
            <a:off x="10440945"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2736182"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a:t>
            </a:r>
            <a:r>
              <a:rPr lang="en-US" sz="2000" dirty="0">
                <a:solidFill>
                  <a:schemeClr val="bg1"/>
                </a:solidFill>
                <a:latin typeface="Arial" panose="020B0604020202020204" pitchFamily="34" charset="0"/>
                <a:ea typeface="+mn-lt"/>
                <a:cs typeface="Arial" panose="020B0604020202020204" pitchFamily="34" charset="0"/>
              </a:rPr>
              <a:t>  </a:t>
            </a:r>
            <a:r>
              <a:rPr lang="ar-001" sz="2000"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305" name="Oval 304">
            <a:extLst>
              <a:ext uri="{FF2B5EF4-FFF2-40B4-BE49-F238E27FC236}">
                <a16:creationId xmlns:a16="http://schemas.microsoft.com/office/drawing/2014/main" id="{96944A12-34E1-A031-177D-AAF43C7CD2AB}"/>
              </a:ext>
            </a:extLst>
          </p:cNvPr>
          <p:cNvSpPr/>
          <p:nvPr/>
        </p:nvSpPr>
        <p:spPr>
          <a:xfrm>
            <a:off x="10079729"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322352"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a:t>
            </a:r>
            <a:r>
              <a:rPr lang="en-US" sz="2000" dirty="0">
                <a:solidFill>
                  <a:schemeClr val="bg1"/>
                </a:solidFill>
                <a:latin typeface="Arial" panose="020B0604020202020204" pitchFamily="34" charset="0"/>
                <a:ea typeface="+mn-lt"/>
                <a:cs typeface="Arial" panose="020B0604020202020204" pitchFamily="34" charset="0"/>
              </a:rPr>
              <a:t>  </a:t>
            </a:r>
            <a:r>
              <a:rPr lang="ar-001" sz="2000"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308" name="Oval 307">
            <a:extLst>
              <a:ext uri="{FF2B5EF4-FFF2-40B4-BE49-F238E27FC236}">
                <a16:creationId xmlns:a16="http://schemas.microsoft.com/office/drawing/2014/main" id="{E3972C59-D00B-0F14-389F-D884823756F2}"/>
              </a:ext>
            </a:extLst>
          </p:cNvPr>
          <p:cNvSpPr/>
          <p:nvPr/>
        </p:nvSpPr>
        <p:spPr>
          <a:xfrm>
            <a:off x="9718513"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1956154"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a:t>
            </a:r>
            <a:r>
              <a:rPr lang="en-US" sz="2000" dirty="0">
                <a:solidFill>
                  <a:schemeClr val="bg1"/>
                </a:solidFill>
                <a:latin typeface="Arial" panose="020B0604020202020204" pitchFamily="34" charset="0"/>
                <a:ea typeface="+mn-lt"/>
                <a:cs typeface="Arial" panose="020B0604020202020204" pitchFamily="34" charset="0"/>
              </a:rPr>
              <a:t>  </a:t>
            </a:r>
            <a:r>
              <a:rPr lang="ar-001" sz="2000"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311" name="Oval 310">
            <a:extLst>
              <a:ext uri="{FF2B5EF4-FFF2-40B4-BE49-F238E27FC236}">
                <a16:creationId xmlns:a16="http://schemas.microsoft.com/office/drawing/2014/main" id="{09F9CA24-BCED-5B85-7301-2CB9F4BDF445}"/>
              </a:ext>
            </a:extLst>
          </p:cNvPr>
          <p:cNvSpPr/>
          <p:nvPr/>
        </p:nvSpPr>
        <p:spPr>
          <a:xfrm>
            <a:off x="9281394"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1580227"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900" dirty="0">
                <a:solidFill>
                  <a:schemeClr val="bg1"/>
                </a:solidFill>
                <a:latin typeface="Arial" panose="020B0604020202020204" pitchFamily="34" charset="0"/>
                <a:ea typeface="+mn-lt"/>
                <a:cs typeface="Arial" panose="020B0604020202020204" pitchFamily="34" charset="0"/>
              </a:rPr>
              <a:t>       </a:t>
            </a:r>
            <a:r>
              <a:rPr lang="en-US" sz="1900" dirty="0">
                <a:solidFill>
                  <a:schemeClr val="bg1"/>
                </a:solidFill>
                <a:latin typeface="Arial" panose="020B0604020202020204" pitchFamily="34" charset="0"/>
                <a:ea typeface="+mn-lt"/>
                <a:cs typeface="Arial" panose="020B0604020202020204" pitchFamily="34" charset="0"/>
              </a:rPr>
              <a:t>  </a:t>
            </a:r>
            <a:r>
              <a:rPr lang="ar-001" sz="1900"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314" name="Oval 313">
            <a:extLst>
              <a:ext uri="{FF2B5EF4-FFF2-40B4-BE49-F238E27FC236}">
                <a16:creationId xmlns:a16="http://schemas.microsoft.com/office/drawing/2014/main" id="{5B8228E8-F209-42FC-C016-80C82E8D2B77}"/>
              </a:ext>
            </a:extLst>
          </p:cNvPr>
          <p:cNvSpPr/>
          <p:nvPr/>
        </p:nvSpPr>
        <p:spPr>
          <a:xfrm>
            <a:off x="8920178"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040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9A9-3BA5-B201-A985-E2F79FE471B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ED5721-51C1-B4D0-4A01-8398C41B68F4}"/>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D52179D5-D642-A0EF-14DD-D8C6F8E70B79}"/>
              </a:ext>
            </a:extLst>
          </p:cNvPr>
          <p:cNvSpPr>
            <a:spLocks noGrp="1"/>
          </p:cNvSpPr>
          <p:nvPr>
            <p:ph type="title"/>
          </p:nvPr>
        </p:nvSpPr>
        <p:spPr>
          <a:xfrm>
            <a:off x="1479059" y="241442"/>
            <a:ext cx="10515600" cy="1087808"/>
          </a:xfrm>
        </p:spPr>
        <p:txBody>
          <a:bodyPr/>
          <a:lstStyle/>
          <a:p>
            <a:r>
              <a:rPr lang="ar-001" dirty="0"/>
              <a:t> أنشطة التعارف</a:t>
            </a:r>
          </a:p>
        </p:txBody>
      </p:sp>
      <p:sp>
        <p:nvSpPr>
          <p:cNvPr id="5" name="Content Placeholder 2">
            <a:extLst>
              <a:ext uri="{FF2B5EF4-FFF2-40B4-BE49-F238E27FC236}">
                <a16:creationId xmlns:a16="http://schemas.microsoft.com/office/drawing/2014/main" id="{F8183E99-9A18-91E9-FAF9-78BDBA62A20A}"/>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ar-001" sz="3200" b="1" dirty="0">
                <a:solidFill>
                  <a:schemeClr val="tx2"/>
                </a:solidFill>
                <a:latin typeface="Arial"/>
                <a:cs typeface="Arial"/>
              </a:rPr>
              <a:t>قف إذا كنت...</a:t>
            </a:r>
          </a:p>
          <a:p>
            <a:r>
              <a:rPr lang="ar-SA" sz="3200" dirty="0"/>
              <a:t>حاصل على درجة </a:t>
            </a:r>
            <a:r>
              <a:rPr lang="ar-SA" sz="3200" dirty="0">
                <a:latin typeface="Arial"/>
                <a:cs typeface="Arial"/>
              </a:rPr>
              <a:t>البكالوريوس في العلوم</a:t>
            </a:r>
            <a:endParaRPr lang="en-IN" sz="3200" dirty="0">
              <a:latin typeface="Arial"/>
              <a:cs typeface="Arial"/>
            </a:endParaRPr>
          </a:p>
          <a:p>
            <a:pPr marL="534988"/>
            <a:r>
              <a:rPr lang="ar-SA" sz="3200" dirty="0">
                <a:latin typeface="Arial"/>
                <a:cs typeface="Arial"/>
              </a:rPr>
              <a:t>حاصل على شهادة الدكتوراه في الطب</a:t>
            </a:r>
            <a:endParaRPr lang="en-IN" sz="3200" dirty="0">
              <a:latin typeface="Arial"/>
              <a:cs typeface="Arial"/>
            </a:endParaRPr>
          </a:p>
          <a:p>
            <a:pPr marL="895350"/>
            <a:r>
              <a:rPr lang="ar-SA" sz="3200" dirty="0">
                <a:latin typeface="Arial"/>
                <a:cs typeface="Arial"/>
              </a:rPr>
              <a:t>حاصل على درجة الماجستير في الصحة العامة</a:t>
            </a:r>
            <a:r>
              <a:rPr lang="en-US" sz="3200" dirty="0">
                <a:latin typeface="Arial"/>
                <a:cs typeface="Arial"/>
              </a:rPr>
              <a:t> </a:t>
            </a:r>
            <a:r>
              <a:rPr lang="en-IN" sz="3200" dirty="0">
                <a:latin typeface="Arial"/>
                <a:cs typeface="Arial"/>
              </a:rPr>
              <a:t> (MPH) </a:t>
            </a:r>
          </a:p>
          <a:p>
            <a:pPr marL="1254125" defTabSz="1254125"/>
            <a:r>
              <a:rPr lang="ar-SA" sz="3200" dirty="0">
                <a:latin typeface="Arial"/>
                <a:cs typeface="Arial"/>
              </a:rPr>
              <a:t>حاصل على نوع آخر من الشهادات </a:t>
            </a:r>
            <a:r>
              <a:rPr lang="ar-SA" sz="3200" dirty="0"/>
              <a:t>(أي نوع؟!)</a:t>
            </a:r>
            <a:endParaRPr lang="en-IN" sz="3200" dirty="0"/>
          </a:p>
          <a:p>
            <a:pPr lvl="3">
              <a:lnSpc>
                <a:spcPct val="113999"/>
              </a:lnSpc>
            </a:pPr>
            <a:endParaRPr lang="ar-001" sz="3200" dirty="0">
              <a:latin typeface="Arial"/>
              <a:cs typeface="Arial"/>
            </a:endParaRPr>
          </a:p>
          <a:p>
            <a:pPr marL="0" indent="0">
              <a:buNone/>
            </a:pPr>
            <a:endParaRPr lang="en-US" dirty="0">
              <a:cs typeface="Arial" panose="020B0604020202020204" pitchFamily="34" charset="0"/>
            </a:endParaRPr>
          </a:p>
        </p:txBody>
      </p:sp>
    </p:spTree>
    <p:extLst>
      <p:ext uri="{BB962C8B-B14F-4D97-AF65-F5344CB8AC3E}">
        <p14:creationId xmlns:p14="http://schemas.microsoft.com/office/powerpoint/2010/main" val="3531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8246414" y="2745435"/>
            <a:ext cx="2518667" cy="1282691"/>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SA" sz="2000" b="0" dirty="0">
                <a:solidFill>
                  <a:srgbClr val="384D56"/>
                </a:solidFill>
                <a:cs typeface="+mn-cs"/>
              </a:rPr>
              <a:t>إدراج غاية 7-1-7 في نظام الصحة العامة</a:t>
            </a:r>
            <a:endParaRPr lang="en-IN" sz="2000" b="0" dirty="0">
              <a:solidFill>
                <a:srgbClr val="384D56"/>
              </a:solidFill>
              <a:cs typeface="+mn-cs"/>
            </a:endParaRPr>
          </a:p>
          <a:p>
            <a:pPr algn="ctr"/>
            <a:r>
              <a:rPr lang="en-IN" sz="2000" b="0" dirty="0">
                <a:solidFill>
                  <a:srgbClr val="4C4C4F"/>
                </a:solidFill>
              </a:rPr>
              <a:t> </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dirty="0">
                <a:ln>
                  <a:noFill/>
                </a:ln>
                <a:solidFill>
                  <a:srgbClr val="384D56"/>
                </a:solidFill>
                <a:effectLst/>
                <a:uLnTx/>
                <a:uFillTx/>
                <a:latin typeface="Arial" panose="020B0604020202020204" pitchFamily="34" charset="0"/>
                <a:ea typeface="+mj-ea"/>
                <a:cs typeface="+mj-cs"/>
              </a:rPr>
              <a:t>تحديد</a:t>
            </a:r>
            <a:r>
              <a:rPr kumimoji="0" lang="ar-001" sz="2000" b="0" i="0" u="none" strike="noStrike" cap="none" normalizeH="0" baseline="0" noProof="0" dirty="0">
                <a:ln>
                  <a:noFill/>
                </a:ln>
                <a:solidFill>
                  <a:schemeClr val="tx1"/>
                </a:solidFill>
                <a:effectLst/>
                <a:uLnTx/>
                <a:uFillTx/>
                <a:latin typeface="Arial" panose="020B0604020202020204" pitchFamily="34" charset="0"/>
                <a:ea typeface="+mj-ea"/>
                <a:cs typeface="+mj-cs"/>
              </a:rPr>
              <a:t> أصحاب المصلحة والنظم القائمة</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1768620"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إشراك أصحاب المصلحة</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تدريب الموظفين</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8175603" y="5151753"/>
            <a:ext cx="2660290"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SA" sz="2000" b="0" dirty="0">
                <a:solidFill>
                  <a:srgbClr val="4C4C4F"/>
                </a:solidFill>
                <a:cs typeface="+mn-cs"/>
              </a:rPr>
              <a:t>دمج غاية 7-1-7 في مسارات العمل</a:t>
            </a:r>
            <a:endParaRPr lang="en-IN" sz="2000" b="0" dirty="0">
              <a:solidFill>
                <a:srgbClr val="4C4C4F"/>
              </a:solidFill>
              <a:cs typeface="+mn-cs"/>
            </a:endParaRPr>
          </a:p>
          <a:p>
            <a:pPr algn="ctr"/>
            <a:r>
              <a:rPr lang="en-IN" sz="2000" b="0" dirty="0">
                <a:solidFill>
                  <a:srgbClr val="4C4C4F"/>
                </a:solidFill>
                <a:cs typeface="+mn-cs"/>
              </a:rPr>
              <a:t> </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2457413" y="5151754"/>
            <a:ext cx="1119181"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b="0">
                <a:solidFill>
                  <a:schemeClr val="tx1"/>
                </a:solidFill>
              </a:rPr>
              <a:t>الاستخدام التجريبي</a:t>
            </a: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57108"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479314"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959379"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479314"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ar-001">
                <a:latin typeface="Arial"/>
                <a:cs typeface="Arial"/>
              </a:rPr>
              <a:t>العناصر الرئيسية لاعتماد غاية 7-1-7</a:t>
            </a:r>
          </a:p>
        </p:txBody>
      </p:sp>
    </p:spTree>
    <p:extLst>
      <p:ext uri="{BB962C8B-B14F-4D97-AF65-F5344CB8AC3E}">
        <p14:creationId xmlns:p14="http://schemas.microsoft.com/office/powerpoint/2010/main" val="31508015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1BA91-8F95-E456-ED35-30F683F5F78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13D64B3-8256-28F8-B463-4AE5321745D3}"/>
              </a:ext>
            </a:extLst>
          </p:cNvPr>
          <p:cNvSpPr>
            <a:spLocks noGrp="1"/>
          </p:cNvSpPr>
          <p:nvPr>
            <p:ph type="body" sz="half" idx="10"/>
          </p:nvPr>
        </p:nvSpPr>
        <p:spPr>
          <a:xfrm>
            <a:off x="405936" y="1974921"/>
            <a:ext cx="6727562" cy="2911331"/>
          </a:xfrm>
        </p:spPr>
        <p:txBody>
          <a:bodyPr vert="horz" lIns="91440" tIns="45720" rIns="91440" bIns="45720" rtlCol="0" anchor="t">
            <a:noAutofit/>
          </a:bodyPr>
          <a:lstStyle/>
          <a:p>
            <a:pPr marR="0" lvl="0" algn="r" defTabSz="914400" rtl="1" eaLnBrk="1" fontAlgn="auto" latinLnBrk="0" hangingPunct="1">
              <a:lnSpc>
                <a:spcPct val="115000"/>
              </a:lnSpc>
              <a:spcBef>
                <a:spcPts val="0"/>
              </a:spcBef>
              <a:spcAft>
                <a:spcPts val="100"/>
              </a:spcAft>
              <a:buClrTx/>
              <a:buSzTx/>
              <a:tabLst/>
              <a:defRPr/>
            </a:pPr>
            <a:r>
              <a:rPr kumimoji="0" lang="ar-001" sz="4000" i="0" u="none" strike="noStrike" cap="none" normalizeH="0" baseline="0" noProof="0" dirty="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كيف تتشابه/تختلف عملية 7-1-7 مقارنةً بحالات تفشي الأمراض التي عملتم عليها؟</a:t>
            </a:r>
          </a:p>
        </p:txBody>
      </p:sp>
      <p:pic>
        <p:nvPicPr>
          <p:cNvPr id="6" name="Graphic 5">
            <a:extLst>
              <a:ext uri="{FF2B5EF4-FFF2-40B4-BE49-F238E27FC236}">
                <a16:creationId xmlns:a16="http://schemas.microsoft.com/office/drawing/2014/main" id="{1131E141-6D2D-F5A1-5D51-F1232EE5EF9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25687" y="2514600"/>
            <a:ext cx="913246" cy="916710"/>
          </a:xfrm>
          <a:prstGeom prst="rect">
            <a:avLst/>
          </a:prstGeom>
        </p:spPr>
      </p:pic>
      <p:sp>
        <p:nvSpPr>
          <p:cNvPr id="8" name="Title 1">
            <a:extLst>
              <a:ext uri="{FF2B5EF4-FFF2-40B4-BE49-F238E27FC236}">
                <a16:creationId xmlns:a16="http://schemas.microsoft.com/office/drawing/2014/main" id="{70F5BA61-8A4D-D251-282B-589557CAF796}"/>
              </a:ext>
            </a:extLst>
          </p:cNvPr>
          <p:cNvSpPr>
            <a:spLocks noGrp="1"/>
          </p:cNvSpPr>
          <p:nvPr>
            <p:ph type="title"/>
          </p:nvPr>
        </p:nvSpPr>
        <p:spPr>
          <a:xfrm>
            <a:off x="8532306" y="2515561"/>
            <a:ext cx="2903728" cy="1678959"/>
          </a:xfrm>
        </p:spPr>
        <p:txBody>
          <a:bodyPr/>
          <a:lstStyle/>
          <a:p>
            <a:pPr algn="ctr"/>
            <a:r>
              <a:rPr lang="ar-001" sz="3000" dirty="0">
                <a:latin typeface="Arial"/>
                <a:cs typeface="Arial"/>
              </a:rPr>
              <a:t>مناقشة</a:t>
            </a:r>
          </a:p>
        </p:txBody>
      </p:sp>
    </p:spTree>
    <p:extLst>
      <p:ext uri="{BB962C8B-B14F-4D97-AF65-F5344CB8AC3E}">
        <p14:creationId xmlns:p14="http://schemas.microsoft.com/office/powerpoint/2010/main" val="26143811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D4DCA0-67F4-75B4-C547-27235B9C6172}"/>
              </a:ext>
            </a:extLst>
          </p:cNvPr>
          <p:cNvSpPr>
            <a:spLocks noGrp="1"/>
          </p:cNvSpPr>
          <p:nvPr>
            <p:ph type="body" sz="quarter" idx="13"/>
          </p:nvPr>
        </p:nvSpPr>
        <p:spPr/>
        <p:txBody>
          <a:bodyPr vert="horz" lIns="91440" tIns="45720" rIns="91440" bIns="45720" rtlCol="0" anchor="t">
            <a:normAutofit/>
          </a:bodyPr>
          <a:lstStyle/>
          <a:p>
            <a:r>
              <a:rPr lang="ar-001" sz="4500">
                <a:latin typeface="Arial"/>
                <a:cs typeface="Arial"/>
              </a:rPr>
              <a:t>المبادئ الرئيسية للتنفيذ الفعال لغاية 7-1-7</a:t>
            </a:r>
          </a:p>
          <a:p>
            <a:endParaRPr lang="en-US" dirty="0">
              <a:cs typeface="Arial"/>
            </a:endParaRPr>
          </a:p>
        </p:txBody>
      </p:sp>
    </p:spTree>
    <p:extLst>
      <p:ext uri="{BB962C8B-B14F-4D97-AF65-F5344CB8AC3E}">
        <p14:creationId xmlns:p14="http://schemas.microsoft.com/office/powerpoint/2010/main" val="35487785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ar-001">
                <a:latin typeface="Arial"/>
                <a:cs typeface="Arial"/>
              </a:rPr>
              <a:t>المبادئ الرئيسية</a:t>
            </a:r>
            <a:br>
              <a:rPr lang="ar-001"/>
            </a:br>
            <a:endParaRPr lang="ar-001"/>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9889395" cy="4235680"/>
          </a:xfrm>
        </p:spPr>
        <p:txBody>
          <a:bodyPr vert="horz" lIns="91440" tIns="45720" rIns="91440" bIns="45720" rtlCol="0" anchor="t">
            <a:noAutofit/>
          </a:bodyPr>
          <a:lstStyle/>
          <a:p>
            <a:pPr lvl="0">
              <a:lnSpc>
                <a:spcPct val="110000"/>
              </a:lnSpc>
            </a:pPr>
            <a:r>
              <a:rPr lang="ar-SA" sz="2400" dirty="0"/>
              <a:t>استخدام غاية 7-1-7 على الدوام لتحسين الأداء بشكلٍ مستمر</a:t>
            </a:r>
            <a:r>
              <a:rPr lang="en-IN" sz="2400" dirty="0"/>
              <a:t>.</a:t>
            </a:r>
          </a:p>
          <a:p>
            <a:pPr lvl="0">
              <a:lnSpc>
                <a:spcPct val="110000"/>
              </a:lnSpc>
            </a:pPr>
            <a:r>
              <a:rPr lang="ar-SA" sz="2400" dirty="0"/>
              <a:t>يتمثّل الغرض من غاية 7-1-7 في أن تكون فرصة للتعلم، وهي تتواءم بشكل أفضل مع التقييم غير العقابي والصادق والشفاف</a:t>
            </a:r>
            <a:r>
              <a:rPr lang="en-IN" sz="2400" dirty="0"/>
              <a:t>.</a:t>
            </a:r>
          </a:p>
          <a:p>
            <a:pPr lvl="0">
              <a:lnSpc>
                <a:spcPct val="110000"/>
              </a:lnSpc>
            </a:pPr>
            <a:r>
              <a:rPr lang="ar-SA" sz="2400" dirty="0"/>
              <a:t>تُعدّ كلّ مرحلة من مراحل غاية 7-1-7 - الرصد، والإبلاغ، والاستجابة المبكرة</a:t>
            </a:r>
            <a:r>
              <a:rPr lang="en-IN" sz="2400" dirty="0"/>
              <a:t> - </a:t>
            </a:r>
            <a:r>
              <a:rPr lang="ar-SA" sz="2400" dirty="0"/>
              <a:t>ضروريةً</a:t>
            </a:r>
            <a:r>
              <a:rPr lang="en-IN" sz="2400" dirty="0"/>
              <a:t>. </a:t>
            </a:r>
          </a:p>
          <a:p>
            <a:pPr lvl="0">
              <a:lnSpc>
                <a:spcPct val="110000"/>
              </a:lnSpc>
            </a:pPr>
            <a:r>
              <a:rPr lang="ar-SA" sz="2400" dirty="0"/>
              <a:t>كلما استُخدمت غاية 7-1-7 في وقت مبكر، زادت القدرة على ضبط الاستجابة لحالات التفشي</a:t>
            </a:r>
            <a:r>
              <a:rPr lang="en-IN" sz="2400" dirty="0"/>
              <a:t>.</a:t>
            </a:r>
          </a:p>
          <a:p>
            <a:pPr lvl="0">
              <a:lnSpc>
                <a:spcPct val="110000"/>
              </a:lnSpc>
            </a:pPr>
            <a:r>
              <a:rPr lang="ar-SA" sz="2400" dirty="0"/>
              <a:t>يمكن دمج غاية 7-1-7 بمرونة في الأنظمة ومسارات العمل القائمة؛ والتخطيط؛ وأطر العمل</a:t>
            </a:r>
            <a:r>
              <a:rPr lang="en-IN" sz="2400" dirty="0"/>
              <a:t>. </a:t>
            </a:r>
          </a:p>
          <a:p>
            <a:pPr lvl="0">
              <a:lnSpc>
                <a:spcPct val="110000"/>
              </a:lnSpc>
            </a:pPr>
            <a:r>
              <a:rPr lang="ar-SA" sz="2400" dirty="0"/>
              <a:t>إشراك مجموعة واسعة من أصحاب المصلحة لأن الغاية 7-1-7 تركز على معالجة مجموعة واسعة من العوائق النظامية</a:t>
            </a:r>
            <a:r>
              <a:rPr lang="en-IN" sz="2400" dirty="0"/>
              <a:t>.</a:t>
            </a:r>
          </a:p>
          <a:p>
            <a:pPr marL="0" indent="0">
              <a:lnSpc>
                <a:spcPct val="110000"/>
              </a:lnSpc>
              <a:buNone/>
            </a:pPr>
            <a:r>
              <a:rPr lang="en-IN" sz="2400" dirty="0"/>
              <a:t> </a:t>
            </a:r>
          </a:p>
        </p:txBody>
      </p:sp>
    </p:spTree>
    <p:extLst>
      <p:ext uri="{BB962C8B-B14F-4D97-AF65-F5344CB8AC3E}">
        <p14:creationId xmlns:p14="http://schemas.microsoft.com/office/powerpoint/2010/main" val="327763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1444693" y="3166745"/>
            <a:ext cx="9703980" cy="1422952"/>
          </a:xfrm>
        </p:spPr>
        <p:txBody>
          <a:bodyPr/>
          <a:lstStyle/>
          <a:p>
            <a:r>
              <a:rPr lang="ar-001" sz="5000">
                <a:latin typeface="Arial"/>
                <a:cs typeface="Arial"/>
              </a:rPr>
              <a:t>المبادئ الرئيسية لغاية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444693" y="4544114"/>
            <a:ext cx="9703980" cy="931688"/>
          </a:xfrm>
        </p:spPr>
        <p:txBody>
          <a:bodyPr/>
          <a:lstStyle/>
          <a:p>
            <a:r>
              <a:rPr lang="ar-001" sz="3000"/>
              <a:t>نشاط</a:t>
            </a:r>
          </a:p>
        </p:txBody>
      </p:sp>
      <p:pic>
        <p:nvPicPr>
          <p:cNvPr id="9" name="Graphic 8">
            <a:extLst>
              <a:ext uri="{FF2B5EF4-FFF2-40B4-BE49-F238E27FC236}">
                <a16:creationId xmlns:a16="http://schemas.microsoft.com/office/drawing/2014/main" id="{782FE5D8-BF5E-9E60-1209-298485BADFD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163562" y="2585797"/>
            <a:ext cx="913629" cy="909011"/>
          </a:xfrm>
          <a:prstGeom prst="rect">
            <a:avLst/>
          </a:prstGeom>
        </p:spPr>
      </p:pic>
    </p:spTree>
    <p:extLst>
      <p:ext uri="{BB962C8B-B14F-4D97-AF65-F5344CB8AC3E}">
        <p14:creationId xmlns:p14="http://schemas.microsoft.com/office/powerpoint/2010/main" val="3671529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1FEFFE-D025-2736-5612-EF9DC9F45483}"/>
              </a:ext>
            </a:extLst>
          </p:cNvPr>
          <p:cNvSpPr/>
          <p:nvPr/>
        </p:nvSpPr>
        <p:spPr>
          <a:xfrm>
            <a:off x="797719" y="3709859"/>
            <a:ext cx="10602586" cy="268177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a:ea typeface="Calibri"/>
              <a:cs typeface="Calibri"/>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67267" y="1019872"/>
            <a:ext cx="10451509" cy="2573163"/>
          </a:xfrm>
        </p:spPr>
        <p:txBody>
          <a:bodyPr vert="horz" lIns="91440" tIns="45720" rIns="91440" bIns="45720" rtlCol="0" anchor="t">
            <a:noAutofit/>
          </a:bodyPr>
          <a:lstStyle/>
          <a:p>
            <a:r>
              <a:rPr lang="ar-SA" sz="2000" b="1" dirty="0"/>
              <a:t>مهمتكم</a:t>
            </a:r>
            <a:r>
              <a:rPr lang="en-IN" sz="2000" b="1" dirty="0"/>
              <a:t>: </a:t>
            </a:r>
            <a:r>
              <a:rPr lang="ar-SA" sz="2000" dirty="0"/>
              <a:t>أمامكم</a:t>
            </a:r>
            <a:r>
              <a:rPr lang="en-IN" sz="2000" dirty="0"/>
              <a:t> 5 </a:t>
            </a:r>
            <a:r>
              <a:rPr lang="ar-SA" sz="2000" dirty="0"/>
              <a:t>دقائق للعمل مع من يجلسون على طاولاتكم من أجل</a:t>
            </a:r>
            <a:r>
              <a:rPr lang="en-IN" sz="2000" dirty="0"/>
              <a:t>:</a:t>
            </a:r>
          </a:p>
          <a:p>
            <a:pPr>
              <a:lnSpc>
                <a:spcPct val="100000"/>
              </a:lnSpc>
            </a:pPr>
            <a:r>
              <a:rPr lang="ar-001" sz="2000" dirty="0">
                <a:solidFill>
                  <a:schemeClr val="tx1"/>
                </a:solidFill>
                <a:latin typeface="Arial"/>
                <a:cs typeface="Arial"/>
              </a:rPr>
              <a:t>مناقشة وشرح المبدأ</a:t>
            </a:r>
          </a:p>
          <a:p>
            <a:pPr>
              <a:lnSpc>
                <a:spcPct val="100000"/>
              </a:lnSpc>
            </a:pPr>
            <a:r>
              <a:rPr lang="ar-001" sz="2000" dirty="0">
                <a:solidFill>
                  <a:schemeClr val="tx1"/>
                </a:solidFill>
                <a:latin typeface="Arial"/>
                <a:cs typeface="Arial"/>
              </a:rPr>
              <a:t>إن أمكن، قوموا بوصف كيف يرتبط ذلك بنجاح أو فشل إبيستان في نشاط المحاكاة النظرية أو في إعدادكم الخاص</a:t>
            </a:r>
          </a:p>
          <a:p>
            <a:pPr>
              <a:lnSpc>
                <a:spcPct val="100000"/>
              </a:lnSpc>
            </a:pPr>
            <a:r>
              <a:rPr lang="ar-001" sz="2000" dirty="0">
                <a:solidFill>
                  <a:schemeClr val="tx1"/>
                </a:solidFill>
                <a:latin typeface="Arial"/>
                <a:cs typeface="Arial"/>
              </a:rPr>
              <a:t>تعيين المكلف بإبلاغ النتائج من فريقكم.</a:t>
            </a:r>
          </a:p>
          <a:p>
            <a:pPr marL="0" indent="0">
              <a:lnSpc>
                <a:spcPct val="100000"/>
              </a:lnSpc>
              <a:buNone/>
            </a:pPr>
            <a:r>
              <a:rPr lang="ar-001" sz="2000" dirty="0">
                <a:solidFill>
                  <a:schemeClr val="tx1"/>
                </a:solidFill>
                <a:latin typeface="Arial"/>
                <a:cs typeface="Arial"/>
              </a:rPr>
              <a:t> سيكون أمام كل فريق دقيقتان للإبلاغ بالنتائج.</a:t>
            </a:r>
          </a:p>
          <a:p>
            <a:pPr marL="0" indent="0">
              <a:lnSpc>
                <a:spcPct val="100000"/>
              </a:lnSpc>
              <a:buNone/>
            </a:pPr>
            <a:endParaRPr lang="en-US" dirty="0">
              <a:solidFill>
                <a:schemeClr val="tx1"/>
              </a:solidFill>
              <a:latin typeface="Arial"/>
              <a:cs typeface="Arial"/>
            </a:endParaRPr>
          </a:p>
          <a:p>
            <a:pPr marL="0" indent="0">
              <a:lnSpc>
                <a:spcPct val="100000"/>
              </a:lnSpc>
              <a:buNone/>
            </a:pPr>
            <a:endParaRPr lang="en-US" dirty="0">
              <a:solidFill>
                <a:schemeClr val="tx1"/>
              </a:solidFill>
              <a:latin typeface="Arial"/>
              <a:cs typeface="Arial"/>
            </a:endParaRPr>
          </a:p>
        </p:txBody>
      </p:sp>
      <p:sp>
        <p:nvSpPr>
          <p:cNvPr id="9" name="Title 2">
            <a:extLst>
              <a:ext uri="{FF2B5EF4-FFF2-40B4-BE49-F238E27FC236}">
                <a16:creationId xmlns:a16="http://schemas.microsoft.com/office/drawing/2014/main" id="{2E775D1C-1DE5-8AA3-CB6C-2DE88C54FCCE}"/>
              </a:ext>
            </a:extLst>
          </p:cNvPr>
          <p:cNvSpPr>
            <a:spLocks noGrp="1"/>
          </p:cNvSpPr>
          <p:nvPr>
            <p:ph type="title"/>
          </p:nvPr>
        </p:nvSpPr>
        <p:spPr>
          <a:xfrm>
            <a:off x="2356129" y="241442"/>
            <a:ext cx="9404099" cy="766524"/>
          </a:xfrm>
        </p:spPr>
        <p:txBody>
          <a:bodyPr>
            <a:normAutofit/>
          </a:bodyPr>
          <a:lstStyle/>
          <a:p>
            <a:r>
              <a:rPr lang="ar-001" dirty="0">
                <a:latin typeface="Arial"/>
                <a:cs typeface="Arial"/>
              </a:rPr>
              <a:t> المبادئ الرئيسية</a:t>
            </a:r>
          </a:p>
        </p:txBody>
      </p:sp>
      <p:sp>
        <p:nvSpPr>
          <p:cNvPr id="3" name="TextBox 2">
            <a:extLst>
              <a:ext uri="{FF2B5EF4-FFF2-40B4-BE49-F238E27FC236}">
                <a16:creationId xmlns:a16="http://schemas.microsoft.com/office/drawing/2014/main" id="{1D1D2763-6C3F-88B1-9472-67AE0C8526B9}"/>
              </a:ext>
            </a:extLst>
          </p:cNvPr>
          <p:cNvSpPr txBox="1"/>
          <p:nvPr/>
        </p:nvSpPr>
        <p:spPr>
          <a:xfrm>
            <a:off x="978152" y="3828922"/>
            <a:ext cx="10229740" cy="22669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0000"/>
              </a:lnSpc>
            </a:pPr>
            <a:r>
              <a:rPr lang="ar-001" b="1" dirty="0">
                <a:latin typeface="Arial"/>
                <a:cs typeface="Arial"/>
              </a:rPr>
              <a:t>الواجبات</a:t>
            </a:r>
          </a:p>
          <a:p>
            <a:pPr>
              <a:lnSpc>
                <a:spcPct val="110000"/>
              </a:lnSpc>
            </a:pPr>
            <a:endParaRPr lang="en-US" sz="700" dirty="0">
              <a:latin typeface="Arial"/>
              <a:cs typeface="Arial"/>
            </a:endParaRPr>
          </a:p>
          <a:p>
            <a:pPr>
              <a:lnSpc>
                <a:spcPct val="120000"/>
              </a:lnSpc>
            </a:pPr>
            <a:r>
              <a:rPr lang="ar-SA" sz="1600" b="1" dirty="0"/>
              <a:t>المجموعة 1:</a:t>
            </a:r>
            <a:r>
              <a:rPr lang="en-US" sz="1600" b="1" dirty="0"/>
              <a:t> </a:t>
            </a:r>
            <a:r>
              <a:rPr lang="ar-SA" sz="1600" dirty="0"/>
              <a:t>استخدام غاية 7-1-7 على الدوام لتحسين الأداء بشكلٍ مستمر</a:t>
            </a:r>
            <a:r>
              <a:rPr lang="en-IN" sz="1600" dirty="0"/>
              <a:t>.</a:t>
            </a:r>
          </a:p>
          <a:p>
            <a:pPr>
              <a:lnSpc>
                <a:spcPct val="120000"/>
              </a:lnSpc>
            </a:pPr>
            <a:r>
              <a:rPr lang="ar-SA" sz="1600" b="1" dirty="0"/>
              <a:t>المجموعة 2:</a:t>
            </a:r>
            <a:r>
              <a:rPr lang="en-US" sz="1600" b="1" dirty="0"/>
              <a:t> </a:t>
            </a:r>
            <a:r>
              <a:rPr lang="ar-SA" sz="1600" dirty="0"/>
              <a:t>يتمثّل الغرض من الهدف 7-1-7 في أن يكون فرصة للتعلم وهو يتواءم بشكل أفضل مع التقييم غير العقابي والصادق والشفاف</a:t>
            </a:r>
            <a:r>
              <a:rPr lang="en-IN" sz="1600" dirty="0"/>
              <a:t>. ​</a:t>
            </a:r>
          </a:p>
          <a:p>
            <a:pPr>
              <a:lnSpc>
                <a:spcPct val="120000"/>
              </a:lnSpc>
            </a:pPr>
            <a:r>
              <a:rPr lang="ar-SA" sz="1600" b="1" dirty="0"/>
              <a:t>المجموعة 3:</a:t>
            </a:r>
            <a:r>
              <a:rPr lang="en-US" sz="1600" b="1" dirty="0"/>
              <a:t> </a:t>
            </a:r>
            <a:r>
              <a:rPr lang="ar-SA" sz="1600" dirty="0"/>
              <a:t>تُعدّ كلّ مرحلة من مراحل غاية 7-1-7 - الرصد، والإبلاغ، والاستجابة المبكرة - ضروريةً</a:t>
            </a:r>
            <a:r>
              <a:rPr lang="en-IN" sz="1600" dirty="0"/>
              <a:t>.</a:t>
            </a:r>
          </a:p>
          <a:p>
            <a:pPr>
              <a:lnSpc>
                <a:spcPct val="120000"/>
              </a:lnSpc>
            </a:pPr>
            <a:r>
              <a:rPr lang="ar-SA" sz="1600" b="1" dirty="0"/>
              <a:t>المجموعة 4: </a:t>
            </a:r>
            <a:r>
              <a:rPr lang="ar-SA" sz="1600" dirty="0"/>
              <a:t>كلما استُخدمت غاية 7-1-7 في وقت مبكر، زادت القدرة على ضبط الاستجابة لحالات التفشي</a:t>
            </a:r>
            <a:r>
              <a:rPr lang="en-IN" sz="1600" dirty="0"/>
              <a:t>. ​</a:t>
            </a:r>
          </a:p>
          <a:p>
            <a:pPr>
              <a:lnSpc>
                <a:spcPct val="120000"/>
              </a:lnSpc>
            </a:pPr>
            <a:r>
              <a:rPr lang="ar-SA" sz="1600" b="1" dirty="0"/>
              <a:t>المجموعة 5:</a:t>
            </a:r>
            <a:r>
              <a:rPr lang="en-US" sz="1600" b="1" dirty="0"/>
              <a:t> </a:t>
            </a:r>
            <a:r>
              <a:rPr lang="ar-SA" sz="1600" dirty="0"/>
              <a:t>يمكن دمج غاية 7-1-7 بمرونة في الأنظمة ومسارات العمل القائمة؛ والتخطيط؛ وأطر العمل</a:t>
            </a:r>
            <a:endParaRPr lang="en-IN" sz="1600" dirty="0"/>
          </a:p>
          <a:p>
            <a:pPr>
              <a:lnSpc>
                <a:spcPct val="120000"/>
              </a:lnSpc>
            </a:pPr>
            <a:r>
              <a:rPr lang="ar-SA" sz="1600" b="1" dirty="0"/>
              <a:t>المجموعة 6:</a:t>
            </a:r>
            <a:r>
              <a:rPr lang="en-US" sz="1600" b="1" dirty="0"/>
              <a:t> </a:t>
            </a:r>
            <a:r>
              <a:rPr lang="ar-SA" sz="1600" dirty="0"/>
              <a:t>إشراك مجموعة واسعة من أصحاب المصلحة لأن الغاية 7-1-7 تركز على معالجة مجموعة واسعة من العوائق النظامية</a:t>
            </a:r>
            <a:endParaRPr lang="en-IN" sz="1600" dirty="0"/>
          </a:p>
        </p:txBody>
      </p:sp>
    </p:spTree>
    <p:extLst>
      <p:ext uri="{BB962C8B-B14F-4D97-AF65-F5344CB8AC3E}">
        <p14:creationId xmlns:p14="http://schemas.microsoft.com/office/powerpoint/2010/main" val="31338194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3854369" y="2352663"/>
            <a:ext cx="5457789" cy="2345257"/>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4000"/>
              </a:lnSpc>
              <a:spcBef>
                <a:spcPts val="0"/>
              </a:spcBef>
              <a:spcAft>
                <a:spcPts val="0"/>
              </a:spcAft>
              <a:buClrTx/>
              <a:buSzTx/>
              <a:buFontTx/>
              <a:buNone/>
              <a:tabLst/>
              <a:defRPr/>
            </a:pPr>
            <a:r>
              <a:rPr kumimoji="0" lang="ar-001" sz="3000" b="1" i="0" u="none" strike="noStrike" cap="none" normalizeH="0" baseline="0" noProof="0" dirty="0">
                <a:ln>
                  <a:noFill/>
                </a:ln>
                <a:solidFill>
                  <a:schemeClr val="tx2"/>
                </a:solidFill>
                <a:effectLst/>
                <a:uLnTx/>
                <a:uFillTx/>
                <a:latin typeface="Arial"/>
                <a:ea typeface="+mn-ea"/>
                <a:cs typeface="Arial"/>
              </a:rPr>
              <a:t>المجموعة 1</a:t>
            </a:r>
          </a:p>
          <a:p>
            <a:pPr>
              <a:lnSpc>
                <a:spcPct val="113999"/>
              </a:lnSpc>
              <a:defRPr/>
            </a:pPr>
            <a:endParaRPr lang="en-US" sz="3000" b="1" dirty="0">
              <a:solidFill>
                <a:srgbClr val="3BB041"/>
              </a:solidFill>
              <a:latin typeface="Arial"/>
              <a:cs typeface="Arial"/>
            </a:endParaRPr>
          </a:p>
          <a:p>
            <a:r>
              <a:rPr lang="ar-SA" sz="3000" b="1" dirty="0">
                <a:solidFill>
                  <a:srgbClr val="3BB041"/>
                </a:solidFill>
              </a:rPr>
              <a:t>استخدام غاية 7-1-7 على الدوام لتحسين الأداء بشكلٍ مستمر</a:t>
            </a:r>
            <a:endParaRPr lang="en-IN" sz="3000" dirty="0">
              <a:solidFill>
                <a:srgbClr val="3BB041"/>
              </a:solidFill>
            </a:endParaRPr>
          </a:p>
          <a:p>
            <a:r>
              <a:rPr lang="en-IN" dirty="0"/>
              <a:t> </a:t>
            </a:r>
          </a:p>
        </p:txBody>
      </p:sp>
    </p:spTree>
    <p:extLst>
      <p:ext uri="{BB962C8B-B14F-4D97-AF65-F5344CB8AC3E}">
        <p14:creationId xmlns:p14="http://schemas.microsoft.com/office/powerpoint/2010/main" val="10181755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3020992" y="1998798"/>
            <a:ext cx="6658054" cy="2769989"/>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0000"/>
              </a:lnSpc>
              <a:spcBef>
                <a:spcPts val="0"/>
              </a:spcBef>
              <a:spcAft>
                <a:spcPts val="0"/>
              </a:spcAft>
              <a:buClrTx/>
              <a:buSzTx/>
              <a:buFontTx/>
              <a:buNone/>
              <a:tabLst/>
              <a:defRPr/>
            </a:pPr>
            <a:r>
              <a:rPr kumimoji="0" lang="ar-001" sz="3000" b="1" i="0" u="none" strike="noStrike" cap="none" normalizeH="0" baseline="0" noProof="0" dirty="0">
                <a:ln>
                  <a:noFill/>
                </a:ln>
                <a:solidFill>
                  <a:schemeClr val="tx2"/>
                </a:solidFill>
                <a:effectLst/>
                <a:uLnTx/>
                <a:uFillTx/>
                <a:latin typeface="Arial"/>
                <a:ea typeface="+mn-ea"/>
                <a:cs typeface="Arial"/>
              </a:rPr>
              <a:t> المجموعة 2</a:t>
            </a:r>
          </a:p>
          <a:p>
            <a:pPr>
              <a:lnSpc>
                <a:spcPct val="110000"/>
              </a:lnSpc>
              <a:defRPr/>
            </a:pPr>
            <a:endParaRPr lang="en-US" sz="3000" b="1" dirty="0">
              <a:solidFill>
                <a:schemeClr val="tx2"/>
              </a:solidFill>
              <a:latin typeface="Arial"/>
              <a:cs typeface="Arial"/>
            </a:endParaRPr>
          </a:p>
          <a:p>
            <a:r>
              <a:rPr lang="ar-SA" sz="3000" b="1" dirty="0">
                <a:solidFill>
                  <a:srgbClr val="3BB041"/>
                </a:solidFill>
              </a:rPr>
              <a:t>يتمثّل الغرض من غاية 7-1-7 في أن تكون فرصة للتعلم، وهي تتواءم بشكل أفضل مع التقييم غير العقابي والصادق والشفاف</a:t>
            </a:r>
            <a:endParaRPr lang="en-IN" sz="3000" dirty="0">
              <a:solidFill>
                <a:srgbClr val="3BB041"/>
              </a:solidFill>
            </a:endParaRPr>
          </a:p>
          <a:p>
            <a:r>
              <a:rPr lang="en-IN" dirty="0"/>
              <a:t> </a:t>
            </a:r>
          </a:p>
        </p:txBody>
      </p:sp>
    </p:spTree>
    <p:extLst>
      <p:ext uri="{BB962C8B-B14F-4D97-AF65-F5344CB8AC3E}">
        <p14:creationId xmlns:p14="http://schemas.microsoft.com/office/powerpoint/2010/main" val="24301274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636719" y="2223512"/>
            <a:ext cx="6924633" cy="2308324"/>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0000"/>
              </a:lnSpc>
              <a:spcBef>
                <a:spcPts val="0"/>
              </a:spcBef>
              <a:spcAft>
                <a:spcPts val="0"/>
              </a:spcAft>
              <a:buClrTx/>
              <a:buSzTx/>
              <a:buFontTx/>
              <a:buNone/>
              <a:tabLst/>
              <a:defRPr/>
            </a:pPr>
            <a:r>
              <a:rPr kumimoji="0" lang="ar-001" sz="3000" b="1" i="0" u="none" strike="noStrike" cap="none" normalizeH="0" baseline="0" noProof="0" dirty="0">
                <a:ln>
                  <a:noFill/>
                </a:ln>
                <a:solidFill>
                  <a:schemeClr val="tx2"/>
                </a:solidFill>
                <a:effectLst/>
                <a:uLnTx/>
                <a:uFillTx/>
                <a:latin typeface="Arial"/>
                <a:ea typeface="+mn-ea"/>
                <a:cs typeface="Arial"/>
              </a:rPr>
              <a:t>المجموعة 3</a:t>
            </a:r>
          </a:p>
          <a:p>
            <a:pPr>
              <a:lnSpc>
                <a:spcPct val="110000"/>
              </a:lnSpc>
              <a:defRPr/>
            </a:pPr>
            <a:endParaRPr lang="en-US" sz="3000" b="1" dirty="0">
              <a:solidFill>
                <a:schemeClr val="tx2"/>
              </a:solidFill>
              <a:latin typeface="Arial"/>
              <a:cs typeface="Arial"/>
            </a:endParaRPr>
          </a:p>
          <a:p>
            <a:r>
              <a:rPr lang="ar-SA" sz="3000" b="1" dirty="0">
                <a:solidFill>
                  <a:srgbClr val="3BB041"/>
                </a:solidFill>
              </a:rPr>
              <a:t>تُعدّ كلّ مرحلة من مراحل غاية 7-1-7 - الرصد، والإبلاغ، والاستجابة المبكرة - ضروريةً</a:t>
            </a:r>
            <a:endParaRPr lang="en-IN" sz="3000" dirty="0">
              <a:solidFill>
                <a:srgbClr val="3BB041"/>
              </a:solidFill>
            </a:endParaRPr>
          </a:p>
          <a:p>
            <a:r>
              <a:rPr lang="en-IN" dirty="0"/>
              <a:t> </a:t>
            </a:r>
          </a:p>
        </p:txBody>
      </p:sp>
    </p:spTree>
    <p:extLst>
      <p:ext uri="{BB962C8B-B14F-4D97-AF65-F5344CB8AC3E}">
        <p14:creationId xmlns:p14="http://schemas.microsoft.com/office/powerpoint/2010/main" val="8500998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785768" y="2230990"/>
            <a:ext cx="6620464" cy="2308324"/>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0000"/>
              </a:lnSpc>
              <a:spcBef>
                <a:spcPts val="0"/>
              </a:spcBef>
              <a:spcAft>
                <a:spcPts val="0"/>
              </a:spcAft>
              <a:buClrTx/>
              <a:buSzTx/>
              <a:buFontTx/>
              <a:buNone/>
              <a:tabLst/>
              <a:defRPr/>
            </a:pPr>
            <a:r>
              <a:rPr kumimoji="0" lang="ar-001" sz="3000" b="1" i="0" u="none" strike="noStrike" cap="none" normalizeH="0" baseline="0" noProof="0" dirty="0">
                <a:ln>
                  <a:noFill/>
                </a:ln>
                <a:solidFill>
                  <a:schemeClr val="tx2"/>
                </a:solidFill>
                <a:effectLst/>
                <a:uLnTx/>
                <a:uFillTx/>
                <a:latin typeface="Arial"/>
                <a:ea typeface="+mn-ea"/>
                <a:cs typeface="Arial"/>
              </a:rPr>
              <a:t>المجموعة 4</a:t>
            </a:r>
          </a:p>
          <a:p>
            <a:pPr>
              <a:lnSpc>
                <a:spcPct val="110000"/>
              </a:lnSpc>
              <a:defRPr/>
            </a:pPr>
            <a:endParaRPr lang="en-US" sz="3000" b="1" dirty="0">
              <a:solidFill>
                <a:srgbClr val="3BB041"/>
              </a:solidFill>
              <a:latin typeface="Arial"/>
              <a:cs typeface="Arial"/>
            </a:endParaRPr>
          </a:p>
          <a:p>
            <a:r>
              <a:rPr lang="ar-SA" sz="3000" b="1" dirty="0">
                <a:solidFill>
                  <a:srgbClr val="3BB041"/>
                </a:solidFill>
              </a:rPr>
              <a:t>كلما استُخدمت غاية 7-1-7 في وقت مبكر، زادت القدرة على ضبط الاستجابة لحالات التفشي</a:t>
            </a:r>
            <a:endParaRPr lang="en-IN" sz="3000" dirty="0">
              <a:solidFill>
                <a:srgbClr val="3BB041"/>
              </a:solidFill>
            </a:endParaRPr>
          </a:p>
          <a:p>
            <a:r>
              <a:rPr lang="en-IN" dirty="0"/>
              <a:t> </a:t>
            </a:r>
          </a:p>
        </p:txBody>
      </p:sp>
    </p:spTree>
    <p:extLst>
      <p:ext uri="{BB962C8B-B14F-4D97-AF65-F5344CB8AC3E}">
        <p14:creationId xmlns:p14="http://schemas.microsoft.com/office/powerpoint/2010/main" val="428986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EEB7B-FD86-5B36-7300-374B2179CAB5}"/>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5F910AAA-0076-89FC-9861-237200CA22DE}"/>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A93C3401-9C34-FDA8-24C1-0B6E2FC3F3B0}"/>
              </a:ext>
            </a:extLst>
          </p:cNvPr>
          <p:cNvSpPr>
            <a:spLocks noGrp="1"/>
          </p:cNvSpPr>
          <p:nvPr>
            <p:ph type="title"/>
          </p:nvPr>
        </p:nvSpPr>
        <p:spPr>
          <a:xfrm>
            <a:off x="1396050" y="241442"/>
            <a:ext cx="10515600" cy="1087808"/>
          </a:xfrm>
        </p:spPr>
        <p:txBody>
          <a:bodyPr/>
          <a:lstStyle/>
          <a:p>
            <a:r>
              <a:rPr lang="ar-001" dirty="0"/>
              <a:t>أنشطة التعارف</a:t>
            </a:r>
          </a:p>
        </p:txBody>
      </p:sp>
      <p:sp>
        <p:nvSpPr>
          <p:cNvPr id="5" name="Content Placeholder 2">
            <a:extLst>
              <a:ext uri="{FF2B5EF4-FFF2-40B4-BE49-F238E27FC236}">
                <a16:creationId xmlns:a16="http://schemas.microsoft.com/office/drawing/2014/main" id="{CEB97795-364C-FEED-8D0E-7E136510E86D}"/>
              </a:ext>
            </a:extLst>
          </p:cNvPr>
          <p:cNvSpPr>
            <a:spLocks noGrp="1"/>
          </p:cNvSpPr>
          <p:nvPr>
            <p:ph idx="1"/>
          </p:nvPr>
        </p:nvSpPr>
        <p:spPr>
          <a:xfrm>
            <a:off x="264268" y="1452934"/>
            <a:ext cx="11252200" cy="3565633"/>
          </a:xfrm>
        </p:spPr>
        <p:txBody>
          <a:bodyPr vert="horz" lIns="91440" tIns="45720" rIns="91440" bIns="45720" rtlCol="0" anchor="t">
            <a:noAutofit/>
          </a:bodyPr>
          <a:lstStyle/>
          <a:p>
            <a:pPr marL="0" indent="0">
              <a:lnSpc>
                <a:spcPct val="114000"/>
              </a:lnSpc>
              <a:buNone/>
            </a:pPr>
            <a:r>
              <a:rPr lang="ar-001" sz="3200" b="1" dirty="0">
                <a:solidFill>
                  <a:schemeClr val="tx2"/>
                </a:solidFill>
                <a:latin typeface="Arial"/>
                <a:cs typeface="Arial"/>
              </a:rPr>
              <a:t>قف إذا كنت...</a:t>
            </a:r>
          </a:p>
          <a:p>
            <a:r>
              <a:rPr lang="ar-SA" sz="3200" dirty="0"/>
              <a:t>تعمل (أو عملت سابقًا) على المستوى المحلي</a:t>
            </a:r>
            <a:endParaRPr lang="en-IN" sz="3200" dirty="0"/>
          </a:p>
          <a:p>
            <a:pPr marL="622300"/>
            <a:r>
              <a:rPr lang="ar-SA" sz="3200" dirty="0"/>
              <a:t>تعمل (أو عملت سابقًا) على المستوى دون الوطني (مثل الإقليم، المقاطعة، إلخ)</a:t>
            </a:r>
            <a:endParaRPr lang="en-IN" sz="3200" dirty="0"/>
          </a:p>
          <a:p>
            <a:pPr marL="1079500"/>
            <a:r>
              <a:rPr lang="ar-SA" sz="3200" dirty="0"/>
              <a:t>تعمل (أو عملت سابقًا) على المستوى الوطني</a:t>
            </a:r>
            <a:endParaRPr lang="en-IN" sz="3200" dirty="0"/>
          </a:p>
          <a:p>
            <a:pPr marL="1527175"/>
            <a:r>
              <a:rPr lang="ar-SA" sz="3200" dirty="0"/>
              <a:t>تعمل (أو عملت سابقًا) على المستوى الدولي</a:t>
            </a:r>
            <a:endParaRPr lang="en-IN" sz="3200" dirty="0"/>
          </a:p>
          <a:p>
            <a:pPr lvl="3">
              <a:lnSpc>
                <a:spcPct val="113999"/>
              </a:lnSpc>
            </a:pPr>
            <a:endParaRPr lang="ar-001" sz="3200" dirty="0">
              <a:latin typeface="Arial"/>
              <a:cs typeface="Arial"/>
            </a:endParaRPr>
          </a:p>
          <a:p>
            <a:pPr marL="1371600" lvl="3" indent="0">
              <a:lnSpc>
                <a:spcPct val="113999"/>
              </a:lnSpc>
              <a:buNone/>
            </a:pPr>
            <a:endParaRPr lang="en-US" sz="3200" dirty="0">
              <a:latin typeface="Arial"/>
              <a:cs typeface="Arial"/>
            </a:endParaRPr>
          </a:p>
          <a:p>
            <a:pPr marL="0" indent="0">
              <a:buNone/>
            </a:pPr>
            <a:endParaRPr lang="en-US" dirty="0">
              <a:cs typeface="Arial" panose="020B0604020202020204" pitchFamily="34" charset="0"/>
            </a:endParaRPr>
          </a:p>
        </p:txBody>
      </p:sp>
    </p:spTree>
    <p:extLst>
      <p:ext uri="{BB962C8B-B14F-4D97-AF65-F5344CB8AC3E}">
        <p14:creationId xmlns:p14="http://schemas.microsoft.com/office/powerpoint/2010/main" val="9163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4550" y="2230135"/>
            <a:ext cx="7175500" cy="2308324"/>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0000"/>
              </a:lnSpc>
              <a:spcBef>
                <a:spcPts val="0"/>
              </a:spcBef>
              <a:spcAft>
                <a:spcPts val="0"/>
              </a:spcAft>
              <a:buClrTx/>
              <a:buSzTx/>
              <a:buFontTx/>
              <a:buNone/>
              <a:tabLst/>
              <a:defRPr/>
            </a:pPr>
            <a:r>
              <a:rPr kumimoji="0" lang="ar-001" sz="3000" b="1" i="0" u="none" strike="noStrike" cap="none" normalizeH="0" baseline="0" noProof="0" dirty="0">
                <a:ln>
                  <a:noFill/>
                </a:ln>
                <a:solidFill>
                  <a:schemeClr val="tx2"/>
                </a:solidFill>
                <a:effectLst/>
                <a:uLnTx/>
                <a:uFillTx/>
                <a:latin typeface="Arial"/>
                <a:ea typeface="+mn-ea"/>
                <a:cs typeface="Arial"/>
              </a:rPr>
              <a:t>المجموعة 5</a:t>
            </a:r>
          </a:p>
          <a:p>
            <a:pPr>
              <a:lnSpc>
                <a:spcPct val="110000"/>
              </a:lnSpc>
              <a:defRPr/>
            </a:pPr>
            <a:endParaRPr lang="en-US" sz="3000" b="1" dirty="0">
              <a:solidFill>
                <a:schemeClr val="tx2"/>
              </a:solidFill>
              <a:latin typeface="Arial"/>
              <a:cs typeface="Arial"/>
            </a:endParaRPr>
          </a:p>
          <a:p>
            <a:r>
              <a:rPr lang="ar-SA" sz="3000" b="1" dirty="0">
                <a:solidFill>
                  <a:srgbClr val="3BB041"/>
                </a:solidFill>
              </a:rPr>
              <a:t>يمكن دمج غاية 7-1-7 بمرونة في الأنظمة ومسارات العمل القائمة؛ والتخطيط؛ وأطر العمل</a:t>
            </a:r>
            <a:endParaRPr lang="en-IN" sz="3000" dirty="0">
              <a:solidFill>
                <a:srgbClr val="3BB041"/>
              </a:solidFill>
            </a:endParaRPr>
          </a:p>
          <a:p>
            <a:r>
              <a:rPr lang="en-IN" dirty="0"/>
              <a:t> </a:t>
            </a:r>
          </a:p>
        </p:txBody>
      </p:sp>
    </p:spTree>
    <p:extLst>
      <p:ext uri="{BB962C8B-B14F-4D97-AF65-F5344CB8AC3E}">
        <p14:creationId xmlns:p14="http://schemas.microsoft.com/office/powerpoint/2010/main" val="7555815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0435" y="1995805"/>
            <a:ext cx="6451130" cy="2769989"/>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0000"/>
              </a:lnSpc>
              <a:spcBef>
                <a:spcPts val="0"/>
              </a:spcBef>
              <a:spcAft>
                <a:spcPts val="0"/>
              </a:spcAft>
              <a:buClrTx/>
              <a:buSzTx/>
              <a:buFontTx/>
              <a:buNone/>
              <a:tabLst/>
              <a:defRPr/>
            </a:pPr>
            <a:r>
              <a:rPr kumimoji="0" lang="ar-001" sz="3000" b="1" i="0" u="none" strike="noStrike" cap="none" normalizeH="0" baseline="0" noProof="0" dirty="0">
                <a:ln>
                  <a:noFill/>
                </a:ln>
                <a:solidFill>
                  <a:schemeClr val="tx2"/>
                </a:solidFill>
                <a:effectLst/>
                <a:uLnTx/>
                <a:uFillTx/>
                <a:latin typeface="Arial"/>
                <a:ea typeface="+mn-ea"/>
                <a:cs typeface="Arial"/>
              </a:rPr>
              <a:t>المجموعة 6</a:t>
            </a:r>
          </a:p>
          <a:p>
            <a:pPr>
              <a:lnSpc>
                <a:spcPct val="110000"/>
              </a:lnSpc>
              <a:defRPr/>
            </a:pPr>
            <a:endParaRPr lang="en-US" sz="3000" b="1" dirty="0">
              <a:solidFill>
                <a:srgbClr val="3BB041"/>
              </a:solidFill>
              <a:latin typeface="Arial"/>
              <a:cs typeface="Arial"/>
            </a:endParaRPr>
          </a:p>
          <a:p>
            <a:r>
              <a:rPr lang="ar-SA" sz="3000" b="1" dirty="0">
                <a:solidFill>
                  <a:srgbClr val="3BB041"/>
                </a:solidFill>
              </a:rPr>
              <a:t>إشراك مجموعة واسعة من أصحاب المصلحة لأن الغاية 7-1-7 تركز على معالجة مجموعة واسعة من العوائق على المستوى النظامي</a:t>
            </a:r>
            <a:r>
              <a:rPr lang="en-IN" sz="3000" b="1" dirty="0">
                <a:solidFill>
                  <a:srgbClr val="3BB041"/>
                </a:solidFill>
              </a:rPr>
              <a:t>.</a:t>
            </a:r>
            <a:endParaRPr lang="en-IN" sz="3000" dirty="0">
              <a:solidFill>
                <a:srgbClr val="3BB041"/>
              </a:solidFill>
            </a:endParaRPr>
          </a:p>
          <a:p>
            <a:r>
              <a:rPr lang="en-IN" dirty="0"/>
              <a:t> </a:t>
            </a:r>
          </a:p>
        </p:txBody>
      </p:sp>
    </p:spTree>
    <p:extLst>
      <p:ext uri="{BB962C8B-B14F-4D97-AF65-F5344CB8AC3E}">
        <p14:creationId xmlns:p14="http://schemas.microsoft.com/office/powerpoint/2010/main" val="17945100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016D-01BD-B162-E9B4-466BE32410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31726-8E8E-C389-690E-30605C9FDCFE}"/>
              </a:ext>
            </a:extLst>
          </p:cNvPr>
          <p:cNvSpPr>
            <a:spLocks noGrp="1"/>
          </p:cNvSpPr>
          <p:nvPr>
            <p:ph type="title"/>
          </p:nvPr>
        </p:nvSpPr>
        <p:spPr>
          <a:xfrm>
            <a:off x="8005135" y="3159494"/>
            <a:ext cx="3467083" cy="539446"/>
          </a:xfrm>
        </p:spPr>
        <p:txBody>
          <a:bodyPr anchor="b">
            <a:normAutofit fontScale="90000"/>
          </a:bodyPr>
          <a:lstStyle/>
          <a:p>
            <a:r>
              <a:rPr lang="ar-SA" dirty="0">
                <a:cs typeface="+mn-cs"/>
              </a:rPr>
              <a:t>استراحة لمدة 15 دقيقة</a:t>
            </a:r>
            <a:endParaRPr lang="en-IN" dirty="0">
              <a:cs typeface="+mn-cs"/>
            </a:endParaRPr>
          </a:p>
        </p:txBody>
      </p:sp>
      <p:sp>
        <p:nvSpPr>
          <p:cNvPr id="4" name="Content Placeholder 3">
            <a:extLst>
              <a:ext uri="{FF2B5EF4-FFF2-40B4-BE49-F238E27FC236}">
                <a16:creationId xmlns:a16="http://schemas.microsoft.com/office/drawing/2014/main" id="{84F239DF-6302-877C-C87E-782412429B13}"/>
              </a:ext>
            </a:extLst>
          </p:cNvPr>
          <p:cNvSpPr>
            <a:spLocks noGrp="1"/>
          </p:cNvSpPr>
          <p:nvPr>
            <p:ph idx="1"/>
          </p:nvPr>
        </p:nvSpPr>
        <p:spPr>
          <a:xfrm>
            <a:off x="719782" y="2051772"/>
            <a:ext cx="6502120" cy="3236418"/>
          </a:xfrm>
        </p:spPr>
        <p:txBody>
          <a:bodyPr vert="horz" lIns="91440" tIns="45720" rIns="91440" bIns="45720" rtlCol="0" anchor="t">
            <a:noAutofit/>
          </a:bodyPr>
          <a:lstStyle/>
          <a:p>
            <a:pPr marL="0" indent="0">
              <a:buNone/>
            </a:pPr>
            <a:r>
              <a:rPr lang="ar-001" sz="3200" b="1" dirty="0">
                <a:solidFill>
                  <a:schemeClr val="tx2"/>
                </a:solidFill>
                <a:latin typeface="Arial"/>
                <a:cs typeface="Arial"/>
              </a:rPr>
              <a:t>هل لديك أسئلة؟ أضفها إلى لوحة طرح الأفكار والأسئلة</a:t>
            </a:r>
          </a:p>
          <a:p>
            <a:pPr marL="0" indent="0">
              <a:buNone/>
            </a:pPr>
            <a:endParaRPr lang="en-US" sz="2800" dirty="0">
              <a:latin typeface="Arial"/>
              <a:cs typeface="Arial"/>
            </a:endParaRPr>
          </a:p>
          <a:p>
            <a:pPr marL="0" indent="0">
              <a:buNone/>
            </a:pPr>
            <a:r>
              <a:rPr lang="ar-001" sz="3000" dirty="0">
                <a:solidFill>
                  <a:schemeClr val="tx1"/>
                </a:solidFill>
                <a:latin typeface="Arial"/>
                <a:cs typeface="Arial"/>
              </a:rPr>
              <a:t>سنجيب عن أسئلة اللوحة على مدار فترة التدريب</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6213439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309AF5-D9B3-B261-AB56-B55262C57210}"/>
              </a:ext>
            </a:extLst>
          </p:cNvPr>
          <p:cNvSpPr>
            <a:spLocks noGrp="1"/>
          </p:cNvSpPr>
          <p:nvPr>
            <p:ph type="body" sz="quarter" idx="13"/>
          </p:nvPr>
        </p:nvSpPr>
        <p:spPr>
          <a:xfrm>
            <a:off x="2033081" y="3185722"/>
            <a:ext cx="8129187" cy="1887026"/>
          </a:xfrm>
        </p:spPr>
        <p:txBody>
          <a:bodyPr>
            <a:noAutofit/>
          </a:bodyPr>
          <a:lstStyle/>
          <a:p>
            <a:r>
              <a:rPr lang="ar-SA" dirty="0"/>
              <a:t>تطبيق</a:t>
            </a:r>
            <a:r>
              <a:rPr lang="en-IN" dirty="0"/>
              <a:t> 7-1-7 </a:t>
            </a:r>
            <a:r>
              <a:rPr lang="ar-SA" dirty="0"/>
              <a:t>على حالات تفشي الأمراض الفردية والمتعددة</a:t>
            </a:r>
            <a:endParaRPr lang="en-IN" dirty="0"/>
          </a:p>
          <a:p>
            <a:r>
              <a:rPr lang="en-IN" dirty="0"/>
              <a:t> </a:t>
            </a:r>
          </a:p>
        </p:txBody>
      </p:sp>
    </p:spTree>
    <p:extLst>
      <p:ext uri="{BB962C8B-B14F-4D97-AF65-F5344CB8AC3E}">
        <p14:creationId xmlns:p14="http://schemas.microsoft.com/office/powerpoint/2010/main" val="31358372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F96F-DADD-F699-945B-49BFBD48C7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364D439-DD42-1A32-29EC-E65971DF8410}"/>
              </a:ext>
            </a:extLst>
          </p:cNvPr>
          <p:cNvSpPr>
            <a:spLocks noGrp="1"/>
          </p:cNvSpPr>
          <p:nvPr>
            <p:ph type="body" sz="half" idx="10"/>
          </p:nvPr>
        </p:nvSpPr>
        <p:spPr>
          <a:xfrm>
            <a:off x="391616" y="2130571"/>
            <a:ext cx="6693029" cy="2599604"/>
          </a:xfrm>
        </p:spPr>
        <p:txBody>
          <a:bodyPr vert="horz" lIns="91440" tIns="45720" rIns="91440" bIns="45720" rtlCol="0" anchor="t">
            <a:noAutofit/>
          </a:bodyPr>
          <a:lstStyle/>
          <a:p>
            <a:pPr>
              <a:lnSpc>
                <a:spcPct val="120000"/>
              </a:lnSpc>
            </a:pPr>
            <a:r>
              <a:rPr lang="ar-001" sz="3600" dirty="0">
                <a:latin typeface="Arial"/>
                <a:cs typeface="Arial"/>
              </a:rPr>
              <a:t>كيف يمكن استخدام نتائج غاية 7-1-7 المستمدة من حالات تفشي أمراض فردية مقابل حالات تفشي أمراض متعددة بشكل مختلف؟</a:t>
            </a:r>
          </a:p>
        </p:txBody>
      </p:sp>
      <p:pic>
        <p:nvPicPr>
          <p:cNvPr id="4" name="Graphic 3">
            <a:extLst>
              <a:ext uri="{FF2B5EF4-FFF2-40B4-BE49-F238E27FC236}">
                <a16:creationId xmlns:a16="http://schemas.microsoft.com/office/drawing/2014/main" id="{149AE2DF-4F16-A7F3-67C1-4384915B310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47251" y="2514600"/>
            <a:ext cx="913246" cy="916710"/>
          </a:xfrm>
          <a:prstGeom prst="rect">
            <a:avLst/>
          </a:prstGeom>
        </p:spPr>
      </p:pic>
      <p:sp>
        <p:nvSpPr>
          <p:cNvPr id="7" name="Title 1">
            <a:extLst>
              <a:ext uri="{FF2B5EF4-FFF2-40B4-BE49-F238E27FC236}">
                <a16:creationId xmlns:a16="http://schemas.microsoft.com/office/drawing/2014/main" id="{8A7B5EA5-BA55-3879-C9D0-4CEC50CCEAC2}"/>
              </a:ext>
            </a:extLst>
          </p:cNvPr>
          <p:cNvSpPr>
            <a:spLocks noGrp="1"/>
          </p:cNvSpPr>
          <p:nvPr>
            <p:ph type="title"/>
          </p:nvPr>
        </p:nvSpPr>
        <p:spPr>
          <a:xfrm>
            <a:off x="8453870" y="2515561"/>
            <a:ext cx="2903728" cy="1678959"/>
          </a:xfrm>
        </p:spPr>
        <p:txBody>
          <a:bodyPr/>
          <a:lstStyle/>
          <a:p>
            <a:pPr algn="ctr"/>
            <a:r>
              <a:rPr lang="ar-001" sz="3000">
                <a:latin typeface="Arial"/>
                <a:cs typeface="Arial"/>
              </a:rPr>
              <a:t>مناقشة</a:t>
            </a:r>
          </a:p>
        </p:txBody>
      </p:sp>
    </p:spTree>
    <p:extLst>
      <p:ext uri="{BB962C8B-B14F-4D97-AF65-F5344CB8AC3E}">
        <p14:creationId xmlns:p14="http://schemas.microsoft.com/office/powerpoint/2010/main" val="13424431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D4C05-DF97-4A85-B622-EDA6D5749FB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07A25B-D592-D10C-3564-70F360F8AB44}"/>
              </a:ext>
            </a:extLst>
          </p:cNvPr>
          <p:cNvSpPr>
            <a:spLocks noGrp="1"/>
          </p:cNvSpPr>
          <p:nvPr>
            <p:ph type="title"/>
          </p:nvPr>
        </p:nvSpPr>
        <p:spPr>
          <a:xfrm>
            <a:off x="161280" y="186952"/>
            <a:ext cx="11775795" cy="857500"/>
          </a:xfrm>
        </p:spPr>
        <p:txBody>
          <a:bodyPr>
            <a:normAutofit/>
          </a:bodyPr>
          <a:lstStyle/>
          <a:p>
            <a:r>
              <a:rPr lang="ar-001" b="1">
                <a:cs typeface="Arial" panose="020B0604020202020204" pitchFamily="34" charset="0"/>
              </a:rPr>
              <a:t> تطبيق غاية 7-1-7 على أحداث تفشي الأمراض</a:t>
            </a:r>
          </a:p>
        </p:txBody>
      </p:sp>
      <p:cxnSp>
        <p:nvCxnSpPr>
          <p:cNvPr id="21" name="Straight Arrow Connector 20">
            <a:extLst>
              <a:ext uri="{FF2B5EF4-FFF2-40B4-BE49-F238E27FC236}">
                <a16:creationId xmlns:a16="http://schemas.microsoft.com/office/drawing/2014/main" id="{990FBEFA-0DC0-20D9-4347-217DC6AAD3EA}"/>
              </a:ext>
            </a:extLst>
          </p:cNvPr>
          <p:cNvCxnSpPr>
            <a:cxnSpLocks/>
          </p:cNvCxnSpPr>
          <p:nvPr/>
        </p:nvCxnSpPr>
        <p:spPr>
          <a:xfrm>
            <a:off x="950645"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89DA01-5307-59BB-9A0B-79CE43EF690C}"/>
              </a:ext>
            </a:extLst>
          </p:cNvPr>
          <p:cNvSpPr txBox="1"/>
          <p:nvPr/>
        </p:nvSpPr>
        <p:spPr>
          <a:xfrm rot="16200000">
            <a:off x="10288197" y="5324133"/>
            <a:ext cx="2517015" cy="461665"/>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400" b="1" i="0" strike="noStrike" cap="none"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أحداث متعددة</a:t>
            </a:r>
          </a:p>
        </p:txBody>
      </p:sp>
      <p:grpSp>
        <p:nvGrpSpPr>
          <p:cNvPr id="13" name="Group 12">
            <a:extLst>
              <a:ext uri="{FF2B5EF4-FFF2-40B4-BE49-F238E27FC236}">
                <a16:creationId xmlns:a16="http://schemas.microsoft.com/office/drawing/2014/main" id="{15680448-79FA-D0AA-99A4-2176C913299C}"/>
              </a:ext>
            </a:extLst>
          </p:cNvPr>
          <p:cNvGrpSpPr/>
          <p:nvPr/>
        </p:nvGrpSpPr>
        <p:grpSpPr>
          <a:xfrm>
            <a:off x="834279" y="3883953"/>
            <a:ext cx="4900298" cy="2386282"/>
            <a:chOff x="666831" y="3678303"/>
            <a:chExt cx="4900298" cy="2386282"/>
          </a:xfrm>
        </p:grpSpPr>
        <p:sp>
          <p:nvSpPr>
            <p:cNvPr id="9" name="Rounded Rectangle 8">
              <a:extLst>
                <a:ext uri="{FF2B5EF4-FFF2-40B4-BE49-F238E27FC236}">
                  <a16:creationId xmlns:a16="http://schemas.microsoft.com/office/drawing/2014/main" id="{1637AA59-FCE2-6C24-5275-CBB6C25EBFBA}"/>
                </a:ext>
              </a:extLst>
            </p:cNvPr>
            <p:cNvSpPr/>
            <p:nvPr/>
          </p:nvSpPr>
          <p:spPr>
            <a:xfrm>
              <a:off x="666831" y="3678303"/>
              <a:ext cx="4900298" cy="238628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a:p>
          </p:txBody>
        </p:sp>
        <p:grpSp>
          <p:nvGrpSpPr>
            <p:cNvPr id="11" name="Group 10">
              <a:extLst>
                <a:ext uri="{FF2B5EF4-FFF2-40B4-BE49-F238E27FC236}">
                  <a16:creationId xmlns:a16="http://schemas.microsoft.com/office/drawing/2014/main" id="{9600C007-8B38-3D9D-AA6A-2693AF414181}"/>
                </a:ext>
              </a:extLst>
            </p:cNvPr>
            <p:cNvGrpSpPr/>
            <p:nvPr/>
          </p:nvGrpSpPr>
          <p:grpSpPr>
            <a:xfrm>
              <a:off x="1112071" y="4175877"/>
              <a:ext cx="4117573" cy="1865033"/>
              <a:chOff x="815583" y="3831103"/>
              <a:chExt cx="4117573" cy="1865033"/>
            </a:xfrm>
          </p:grpSpPr>
          <p:pic>
            <p:nvPicPr>
              <p:cNvPr id="33" name="Graphic 32" descr="Covid-19 outline">
                <a:extLst>
                  <a:ext uri="{FF2B5EF4-FFF2-40B4-BE49-F238E27FC236}">
                    <a16:creationId xmlns:a16="http://schemas.microsoft.com/office/drawing/2014/main" id="{3FF1DDA6-F76F-5052-736D-BBE3DAE89E2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18756" y="4421790"/>
                <a:ext cx="914400" cy="914400"/>
              </a:xfrm>
              <a:prstGeom prst="rect">
                <a:avLst/>
              </a:prstGeom>
            </p:spPr>
          </p:pic>
          <p:pic>
            <p:nvPicPr>
              <p:cNvPr id="40" name="Graphic 39" descr="Germ outline">
                <a:extLst>
                  <a:ext uri="{FF2B5EF4-FFF2-40B4-BE49-F238E27FC236}">
                    <a16:creationId xmlns:a16="http://schemas.microsoft.com/office/drawing/2014/main" id="{BEF0D028-6BEE-89FB-0B5A-1C96BE0DB30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905273" y="4706350"/>
                <a:ext cx="914400" cy="914400"/>
              </a:xfrm>
              <a:prstGeom prst="rect">
                <a:avLst/>
              </a:prstGeom>
            </p:spPr>
          </p:pic>
          <p:pic>
            <p:nvPicPr>
              <p:cNvPr id="45" name="Graphic 44" descr="Germ outline">
                <a:extLst>
                  <a:ext uri="{FF2B5EF4-FFF2-40B4-BE49-F238E27FC236}">
                    <a16:creationId xmlns:a16="http://schemas.microsoft.com/office/drawing/2014/main" id="{047B4671-5D54-9B25-8258-D80E574C38C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017793" y="4781736"/>
                <a:ext cx="914400" cy="914400"/>
              </a:xfrm>
              <a:prstGeom prst="rect">
                <a:avLst/>
              </a:prstGeom>
            </p:spPr>
          </p:pic>
          <p:pic>
            <p:nvPicPr>
              <p:cNvPr id="47" name="Graphic 46" descr="Germ outline">
                <a:extLst>
                  <a:ext uri="{FF2B5EF4-FFF2-40B4-BE49-F238E27FC236}">
                    <a16:creationId xmlns:a16="http://schemas.microsoft.com/office/drawing/2014/main" id="{D1F8DC7D-59E8-7C4E-4CE7-7E35FBEBAD4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15583" y="4471183"/>
                <a:ext cx="914400" cy="914400"/>
              </a:xfrm>
              <a:prstGeom prst="rect">
                <a:avLst/>
              </a:prstGeom>
            </p:spPr>
          </p:pic>
          <p:pic>
            <p:nvPicPr>
              <p:cNvPr id="3" name="Graphic 2" descr="Germ outline">
                <a:extLst>
                  <a:ext uri="{FF2B5EF4-FFF2-40B4-BE49-F238E27FC236}">
                    <a16:creationId xmlns:a16="http://schemas.microsoft.com/office/drawing/2014/main" id="{07046DD2-2B68-E3D7-FA1E-B24F43AAA2F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800632" y="3879173"/>
                <a:ext cx="914400" cy="914400"/>
              </a:xfrm>
              <a:prstGeom prst="rect">
                <a:avLst/>
              </a:prstGeom>
            </p:spPr>
          </p:pic>
          <p:pic>
            <p:nvPicPr>
              <p:cNvPr id="8" name="Graphic 7" descr="Germ outline">
                <a:extLst>
                  <a:ext uri="{FF2B5EF4-FFF2-40B4-BE49-F238E27FC236}">
                    <a16:creationId xmlns:a16="http://schemas.microsoft.com/office/drawing/2014/main" id="{861F03AE-80B7-F93C-EBE0-DF13C0283B8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028358" y="3831103"/>
                <a:ext cx="914400" cy="914400"/>
              </a:xfrm>
              <a:prstGeom prst="rect">
                <a:avLst/>
              </a:prstGeom>
            </p:spPr>
          </p:pic>
        </p:grpSp>
        <p:sp>
          <p:nvSpPr>
            <p:cNvPr id="12" name="TextBox 11">
              <a:extLst>
                <a:ext uri="{FF2B5EF4-FFF2-40B4-BE49-F238E27FC236}">
                  <a16:creationId xmlns:a16="http://schemas.microsoft.com/office/drawing/2014/main" id="{69C9C828-73A7-DB90-1A92-216999102C50}"/>
                </a:ext>
              </a:extLst>
            </p:cNvPr>
            <p:cNvSpPr txBox="1"/>
            <p:nvPr/>
          </p:nvSpPr>
          <p:spPr>
            <a:xfrm>
              <a:off x="1920455" y="3752652"/>
              <a:ext cx="2808781" cy="323165"/>
            </a:xfrm>
            <a:prstGeom prst="rect">
              <a:avLst/>
            </a:prstGeom>
            <a:noFill/>
          </p:spPr>
          <p:txBody>
            <a:bodyPr wrap="none" rtlCol="0">
              <a:spAutoFit/>
            </a:bodyPr>
            <a:lstStyle/>
            <a:p>
              <a:pPr algn="r"/>
              <a:r>
                <a:rPr lang="ar-001" sz="1500" b="1" dirty="0">
                  <a:latin typeface="Arial" panose="020B0604020202020204" pitchFamily="34" charset="0"/>
                  <a:cs typeface="Arial" panose="020B0604020202020204" pitchFamily="34" charset="0"/>
                </a:rPr>
                <a:t>استعراض بأثر رجعي لحالات تفشي متعددة</a:t>
              </a:r>
            </a:p>
          </p:txBody>
        </p:sp>
      </p:grpSp>
      <p:grpSp>
        <p:nvGrpSpPr>
          <p:cNvPr id="15" name="Group 14">
            <a:extLst>
              <a:ext uri="{FF2B5EF4-FFF2-40B4-BE49-F238E27FC236}">
                <a16:creationId xmlns:a16="http://schemas.microsoft.com/office/drawing/2014/main" id="{DB8F74C3-0A34-CF87-95CA-1D8D45510AC9}"/>
              </a:ext>
            </a:extLst>
          </p:cNvPr>
          <p:cNvGrpSpPr/>
          <p:nvPr/>
        </p:nvGrpSpPr>
        <p:grpSpPr>
          <a:xfrm>
            <a:off x="825521" y="742860"/>
            <a:ext cx="4609822" cy="2653706"/>
            <a:chOff x="6989680" y="935233"/>
            <a:chExt cx="4609822" cy="2653706"/>
          </a:xfrm>
        </p:grpSpPr>
        <p:sp>
          <p:nvSpPr>
            <p:cNvPr id="25" name="TextBox 24">
              <a:extLst>
                <a:ext uri="{FF2B5EF4-FFF2-40B4-BE49-F238E27FC236}">
                  <a16:creationId xmlns:a16="http://schemas.microsoft.com/office/drawing/2014/main" id="{FDA16600-9199-0FB4-A0F9-ABAB7AAE3AB8}"/>
                </a:ext>
              </a:extLst>
            </p:cNvPr>
            <p:cNvSpPr txBox="1"/>
            <p:nvPr/>
          </p:nvSpPr>
          <p:spPr>
            <a:xfrm>
              <a:off x="8287803" y="935233"/>
              <a:ext cx="2517015" cy="400110"/>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000" b="1" i="0" strike="noStrike" cap="none"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أثر رجعي</a:t>
              </a:r>
            </a:p>
          </p:txBody>
        </p:sp>
        <p:grpSp>
          <p:nvGrpSpPr>
            <p:cNvPr id="42" name="Group 41">
              <a:extLst>
                <a:ext uri="{FF2B5EF4-FFF2-40B4-BE49-F238E27FC236}">
                  <a16:creationId xmlns:a16="http://schemas.microsoft.com/office/drawing/2014/main" id="{31175D4E-C22E-C222-91B0-B76F2AD78E41}"/>
                </a:ext>
              </a:extLst>
            </p:cNvPr>
            <p:cNvGrpSpPr/>
            <p:nvPr/>
          </p:nvGrpSpPr>
          <p:grpSpPr>
            <a:xfrm>
              <a:off x="6989681" y="2664950"/>
              <a:ext cx="2101131" cy="923989"/>
              <a:chOff x="2950114" y="2537876"/>
              <a:chExt cx="2101131" cy="923989"/>
            </a:xfrm>
          </p:grpSpPr>
          <p:sp>
            <p:nvSpPr>
              <p:cNvPr id="39" name="Rounded Rectangle 38">
                <a:extLst>
                  <a:ext uri="{FF2B5EF4-FFF2-40B4-BE49-F238E27FC236}">
                    <a16:creationId xmlns:a16="http://schemas.microsoft.com/office/drawing/2014/main" id="{3880D78F-949A-372B-7F2B-01A6C2F4CFE2}"/>
                  </a:ext>
                </a:extLst>
              </p:cNvPr>
              <p:cNvSpPr/>
              <p:nvPr/>
            </p:nvSpPr>
            <p:spPr>
              <a:xfrm>
                <a:off x="2950114" y="2537876"/>
                <a:ext cx="2079834"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C0EE1CB8-86E1-1D33-98A1-4B6B158E7483}"/>
                  </a:ext>
                </a:extLst>
              </p:cNvPr>
              <p:cNvGrpSpPr/>
              <p:nvPr/>
            </p:nvGrpSpPr>
            <p:grpSpPr>
              <a:xfrm>
                <a:off x="3101142" y="2547465"/>
                <a:ext cx="1950103" cy="914400"/>
                <a:chOff x="4263331" y="1329529"/>
                <a:chExt cx="1950103" cy="914400"/>
              </a:xfrm>
            </p:grpSpPr>
            <p:pic>
              <p:nvPicPr>
                <p:cNvPr id="4" name="Graphic 3" descr="Germ outline">
                  <a:extLst>
                    <a:ext uri="{FF2B5EF4-FFF2-40B4-BE49-F238E27FC236}">
                      <a16:creationId xmlns:a16="http://schemas.microsoft.com/office/drawing/2014/main" id="{1BBF73BA-4B90-EA8C-353C-6422FB1F6DB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263331" y="1329529"/>
                  <a:ext cx="914400" cy="914400"/>
                </a:xfrm>
                <a:prstGeom prst="rect">
                  <a:avLst/>
                </a:prstGeom>
              </p:spPr>
            </p:pic>
            <p:sp>
              <p:nvSpPr>
                <p:cNvPr id="27" name="TextBox 26">
                  <a:extLst>
                    <a:ext uri="{FF2B5EF4-FFF2-40B4-BE49-F238E27FC236}">
                      <a16:creationId xmlns:a16="http://schemas.microsoft.com/office/drawing/2014/main" id="{11722F09-31A3-D2D2-6A90-8D0AA3C433C6}"/>
                    </a:ext>
                  </a:extLst>
                </p:cNvPr>
                <p:cNvSpPr txBox="1"/>
                <p:nvPr/>
              </p:nvSpPr>
              <p:spPr>
                <a:xfrm>
                  <a:off x="5060554" y="1540978"/>
                  <a:ext cx="1152880" cy="492443"/>
                </a:xfrm>
                <a:prstGeom prst="rect">
                  <a:avLst/>
                </a:prstGeom>
                <a:noFill/>
              </p:spPr>
              <p:txBody>
                <a:bodyPr wrap="none" rtlCol="0">
                  <a:spAutoFit/>
                </a:bodyPr>
                <a:lstStyle/>
                <a:p>
                  <a:pPr algn="r"/>
                  <a:r>
                    <a:rPr lang="ar-001" sz="1300" b="1" dirty="0">
                      <a:latin typeface="Arial" panose="020B0604020202020204" pitchFamily="34" charset="0"/>
                      <a:cs typeface="Arial" panose="020B0604020202020204" pitchFamily="34" charset="0"/>
                    </a:rPr>
                    <a:t>استعراض الإجراء</a:t>
                  </a:r>
                  <a:br>
                    <a:rPr lang="en-US" sz="1300" b="1" dirty="0">
                      <a:latin typeface="Arial" panose="020B0604020202020204" pitchFamily="34" charset="0"/>
                      <a:cs typeface="Arial" panose="020B0604020202020204" pitchFamily="34" charset="0"/>
                    </a:rPr>
                  </a:br>
                  <a:r>
                    <a:rPr lang="ar-001" sz="1300" b="1" dirty="0">
                      <a:latin typeface="Arial" panose="020B0604020202020204" pitchFamily="34" charset="0"/>
                      <a:cs typeface="Arial" panose="020B0604020202020204" pitchFamily="34" charset="0"/>
                    </a:rPr>
                    <a:t> المرحلي (</a:t>
                  </a:r>
                  <a:r>
                    <a:rPr lang="en-US" sz="1300" b="1" dirty="0">
                      <a:latin typeface="Arial" panose="020B0604020202020204" pitchFamily="34" charset="0"/>
                      <a:cs typeface="Arial" panose="020B0604020202020204" pitchFamily="34" charset="0"/>
                    </a:rPr>
                    <a:t>IAR)</a:t>
                  </a:r>
                </a:p>
              </p:txBody>
            </p:sp>
          </p:grpSp>
        </p:grpSp>
        <p:grpSp>
          <p:nvGrpSpPr>
            <p:cNvPr id="43" name="Group 42">
              <a:extLst>
                <a:ext uri="{FF2B5EF4-FFF2-40B4-BE49-F238E27FC236}">
                  <a16:creationId xmlns:a16="http://schemas.microsoft.com/office/drawing/2014/main" id="{D74FA9E3-9189-1AEF-459E-181FDA040191}"/>
                </a:ext>
              </a:extLst>
            </p:cNvPr>
            <p:cNvGrpSpPr/>
            <p:nvPr/>
          </p:nvGrpSpPr>
          <p:grpSpPr>
            <a:xfrm>
              <a:off x="6989680" y="1546484"/>
              <a:ext cx="2255102" cy="914401"/>
              <a:chOff x="1050339" y="1351962"/>
              <a:chExt cx="2255102" cy="914401"/>
            </a:xfrm>
          </p:grpSpPr>
          <p:sp>
            <p:nvSpPr>
              <p:cNvPr id="31" name="Rounded Rectangle 30">
                <a:extLst>
                  <a:ext uri="{FF2B5EF4-FFF2-40B4-BE49-F238E27FC236}">
                    <a16:creationId xmlns:a16="http://schemas.microsoft.com/office/drawing/2014/main" id="{C8D7AE98-4AB6-618A-EEB5-9C8AEAF72884}"/>
                  </a:ext>
                </a:extLst>
              </p:cNvPr>
              <p:cNvSpPr/>
              <p:nvPr/>
            </p:nvSpPr>
            <p:spPr>
              <a:xfrm>
                <a:off x="1050339" y="1351962"/>
                <a:ext cx="2158854"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A2ED38B6-5150-79E7-2486-7788FA4CEE1B}"/>
                  </a:ext>
                </a:extLst>
              </p:cNvPr>
              <p:cNvSpPr txBox="1"/>
              <p:nvPr/>
            </p:nvSpPr>
            <p:spPr>
              <a:xfrm>
                <a:off x="2000202" y="1559408"/>
                <a:ext cx="1305239" cy="492443"/>
              </a:xfrm>
              <a:prstGeom prst="rect">
                <a:avLst/>
              </a:prstGeom>
              <a:noFill/>
            </p:spPr>
            <p:txBody>
              <a:bodyPr wrap="square" rtlCol="0">
                <a:spAutoFit/>
              </a:bodyPr>
              <a:lstStyle/>
              <a:p>
                <a:pPr algn="ctr"/>
                <a:r>
                  <a:rPr lang="ar-001" sz="1300" b="1" dirty="0">
                    <a:latin typeface="Arial" panose="020B0604020202020204" pitchFamily="34" charset="0"/>
                    <a:cs typeface="Arial" panose="020B0604020202020204" pitchFamily="34" charset="0"/>
                  </a:rPr>
                  <a:t>استعراض الإجراء</a:t>
                </a:r>
                <a:br>
                  <a:rPr lang="en-US" sz="1300" b="1" dirty="0">
                    <a:latin typeface="Arial" panose="020B0604020202020204" pitchFamily="34" charset="0"/>
                    <a:cs typeface="Arial" panose="020B0604020202020204" pitchFamily="34" charset="0"/>
                  </a:rPr>
                </a:br>
                <a:r>
                  <a:rPr lang="ar-001" sz="1300" b="1" dirty="0">
                    <a:latin typeface="Arial" panose="020B0604020202020204" pitchFamily="34" charset="0"/>
                    <a:cs typeface="Arial" panose="020B0604020202020204" pitchFamily="34" charset="0"/>
                  </a:rPr>
                  <a:t> اللاحق (</a:t>
                </a:r>
                <a:r>
                  <a:rPr lang="en-US" sz="1300" b="1" dirty="0">
                    <a:latin typeface="Arial" panose="020B0604020202020204" pitchFamily="34" charset="0"/>
                    <a:cs typeface="Arial" panose="020B0604020202020204" pitchFamily="34" charset="0"/>
                  </a:rPr>
                  <a:t>AAR)</a:t>
                </a:r>
              </a:p>
            </p:txBody>
          </p:sp>
          <p:pic>
            <p:nvPicPr>
              <p:cNvPr id="37" name="Graphic 36" descr="Covid-19 outline">
                <a:extLst>
                  <a:ext uri="{FF2B5EF4-FFF2-40B4-BE49-F238E27FC236}">
                    <a16:creationId xmlns:a16="http://schemas.microsoft.com/office/drawing/2014/main" id="{6F4A4D8A-6354-A9FD-8E77-A57AB8298D6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57825" y="1351963"/>
                <a:ext cx="914400" cy="914400"/>
              </a:xfrm>
              <a:prstGeom prst="rect">
                <a:avLst/>
              </a:prstGeom>
            </p:spPr>
          </p:pic>
        </p:grpSp>
        <p:grpSp>
          <p:nvGrpSpPr>
            <p:cNvPr id="49" name="Group 48">
              <a:extLst>
                <a:ext uri="{FF2B5EF4-FFF2-40B4-BE49-F238E27FC236}">
                  <a16:creationId xmlns:a16="http://schemas.microsoft.com/office/drawing/2014/main" id="{01FE571D-3609-BC3B-05E9-CF8FF9622268}"/>
                </a:ext>
              </a:extLst>
            </p:cNvPr>
            <p:cNvGrpSpPr/>
            <p:nvPr/>
          </p:nvGrpSpPr>
          <p:grpSpPr>
            <a:xfrm>
              <a:off x="9415393" y="1981024"/>
              <a:ext cx="2184109" cy="959721"/>
              <a:chOff x="3542282" y="1437146"/>
              <a:chExt cx="2184109" cy="959721"/>
            </a:xfrm>
          </p:grpSpPr>
          <p:sp>
            <p:nvSpPr>
              <p:cNvPr id="48" name="Rounded Rectangle 47">
                <a:extLst>
                  <a:ext uri="{FF2B5EF4-FFF2-40B4-BE49-F238E27FC236}">
                    <a16:creationId xmlns:a16="http://schemas.microsoft.com/office/drawing/2014/main" id="{EA3064BD-FE44-7499-90A0-2186D79ACE43}"/>
                  </a:ext>
                </a:extLst>
              </p:cNvPr>
              <p:cNvSpPr/>
              <p:nvPr/>
            </p:nvSpPr>
            <p:spPr>
              <a:xfrm>
                <a:off x="3542282" y="1437146"/>
                <a:ext cx="2184109"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Graphic 43" descr="Germ outline">
                <a:extLst>
                  <a:ext uri="{FF2B5EF4-FFF2-40B4-BE49-F238E27FC236}">
                    <a16:creationId xmlns:a16="http://schemas.microsoft.com/office/drawing/2014/main" id="{EE7C4FCA-16EE-69BF-6FDB-59AC24A73D9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543628" y="1482467"/>
                <a:ext cx="914400" cy="914400"/>
              </a:xfrm>
              <a:prstGeom prst="rect">
                <a:avLst/>
              </a:prstGeom>
            </p:spPr>
          </p:pic>
          <p:sp>
            <p:nvSpPr>
              <p:cNvPr id="46" name="TextBox 45">
                <a:extLst>
                  <a:ext uri="{FF2B5EF4-FFF2-40B4-BE49-F238E27FC236}">
                    <a16:creationId xmlns:a16="http://schemas.microsoft.com/office/drawing/2014/main" id="{443058D3-EC28-3FFF-E8C1-F0EBA6724B97}"/>
                  </a:ext>
                </a:extLst>
              </p:cNvPr>
              <p:cNvSpPr txBox="1"/>
              <p:nvPr/>
            </p:nvSpPr>
            <p:spPr>
              <a:xfrm>
                <a:off x="4337202" y="1635635"/>
                <a:ext cx="1278273" cy="553998"/>
              </a:xfrm>
              <a:prstGeom prst="rect">
                <a:avLst/>
              </a:prstGeom>
              <a:noFill/>
            </p:spPr>
            <p:txBody>
              <a:bodyPr wrap="square" rtlCol="0">
                <a:spAutoFit/>
              </a:bodyPr>
              <a:lstStyle/>
              <a:p>
                <a:pPr algn="r"/>
                <a:r>
                  <a:rPr lang="ar-001" sz="1500" b="1" dirty="0">
                    <a:latin typeface="Arial" panose="020B0604020202020204" pitchFamily="34" charset="0"/>
                    <a:cs typeface="Arial" panose="020B0604020202020204" pitchFamily="34" charset="0"/>
                  </a:rPr>
                  <a:t>استعراض غير رسمي</a:t>
                </a:r>
              </a:p>
            </p:txBody>
          </p:sp>
        </p:grpSp>
      </p:grpSp>
      <p:sp>
        <p:nvSpPr>
          <p:cNvPr id="90" name="Rounded Rectangle 89">
            <a:extLst>
              <a:ext uri="{FF2B5EF4-FFF2-40B4-BE49-F238E27FC236}">
                <a16:creationId xmlns:a16="http://schemas.microsoft.com/office/drawing/2014/main" id="{57368DC0-2F06-7241-0830-652622F27DC2}"/>
              </a:ext>
            </a:extLst>
          </p:cNvPr>
          <p:cNvSpPr/>
          <p:nvPr/>
        </p:nvSpPr>
        <p:spPr>
          <a:xfrm>
            <a:off x="6618657" y="4026151"/>
            <a:ext cx="4619445" cy="237866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Connector 22">
            <a:extLst>
              <a:ext uri="{FF2B5EF4-FFF2-40B4-BE49-F238E27FC236}">
                <a16:creationId xmlns:a16="http://schemas.microsoft.com/office/drawing/2014/main" id="{67730D61-9720-DC02-69CA-525AF26291CE}"/>
              </a:ext>
            </a:extLst>
          </p:cNvPr>
          <p:cNvCxnSpPr>
            <a:cxnSpLocks/>
          </p:cNvCxnSpPr>
          <p:nvPr/>
        </p:nvCxnSpPr>
        <p:spPr>
          <a:xfrm flipV="1">
            <a:off x="5989648" y="1300750"/>
            <a:ext cx="0" cy="5304142"/>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4424515-B86D-22C3-1BAC-0E3286C7D540}"/>
              </a:ext>
            </a:extLst>
          </p:cNvPr>
          <p:cNvGrpSpPr/>
          <p:nvPr/>
        </p:nvGrpSpPr>
        <p:grpSpPr>
          <a:xfrm>
            <a:off x="6862185" y="826566"/>
            <a:ext cx="4814930" cy="3317426"/>
            <a:chOff x="1380001" y="900029"/>
            <a:chExt cx="4814930" cy="3317426"/>
          </a:xfrm>
        </p:grpSpPr>
        <p:sp>
          <p:nvSpPr>
            <p:cNvPr id="29" name="TextBox 28">
              <a:extLst>
                <a:ext uri="{FF2B5EF4-FFF2-40B4-BE49-F238E27FC236}">
                  <a16:creationId xmlns:a16="http://schemas.microsoft.com/office/drawing/2014/main" id="{2F4F90F0-B832-14D1-CF13-30840A9E9B0E}"/>
                </a:ext>
              </a:extLst>
            </p:cNvPr>
            <p:cNvSpPr txBox="1"/>
            <p:nvPr/>
          </p:nvSpPr>
          <p:spPr>
            <a:xfrm rot="16200000">
              <a:off x="4705591" y="2728115"/>
              <a:ext cx="2517015" cy="461665"/>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400" b="1" i="0" strike="noStrike" cap="none"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حدث فردي</a:t>
              </a:r>
            </a:p>
          </p:txBody>
        </p:sp>
        <p:sp>
          <p:nvSpPr>
            <p:cNvPr id="26" name="TextBox 25">
              <a:extLst>
                <a:ext uri="{FF2B5EF4-FFF2-40B4-BE49-F238E27FC236}">
                  <a16:creationId xmlns:a16="http://schemas.microsoft.com/office/drawing/2014/main" id="{9BF7F431-1CFE-BDED-0E28-354C2B7576FB}"/>
                </a:ext>
              </a:extLst>
            </p:cNvPr>
            <p:cNvSpPr txBox="1"/>
            <p:nvPr/>
          </p:nvSpPr>
          <p:spPr>
            <a:xfrm>
              <a:off x="2254921" y="900029"/>
              <a:ext cx="2249885" cy="400110"/>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001" sz="2000" b="1" dirty="0">
                  <a:solidFill>
                    <a:schemeClr val="tx2"/>
                  </a:solidFill>
                  <a:latin typeface="Arial" panose="020B0604020202020204" pitchFamily="34" charset="0"/>
                  <a:cs typeface="Arial" panose="020B0604020202020204" pitchFamily="34" charset="0"/>
                </a:rPr>
                <a:t>الوقت الفعلي</a:t>
              </a:r>
            </a:p>
          </p:txBody>
        </p:sp>
        <p:sp>
          <p:nvSpPr>
            <p:cNvPr id="51" name="Rounded Rectangle 50">
              <a:extLst>
                <a:ext uri="{FF2B5EF4-FFF2-40B4-BE49-F238E27FC236}">
                  <a16:creationId xmlns:a16="http://schemas.microsoft.com/office/drawing/2014/main" id="{6D15927F-6AE4-3EAB-8C1A-368B0297FFB8}"/>
                </a:ext>
              </a:extLst>
            </p:cNvPr>
            <p:cNvSpPr/>
            <p:nvPr/>
          </p:nvSpPr>
          <p:spPr>
            <a:xfrm>
              <a:off x="1430286" y="2686409"/>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4E5158D7-F0B6-7E1D-C58F-2D1FFF244B09}"/>
                </a:ext>
              </a:extLst>
            </p:cNvPr>
            <p:cNvSpPr txBox="1"/>
            <p:nvPr/>
          </p:nvSpPr>
          <p:spPr>
            <a:xfrm>
              <a:off x="2163571" y="2963162"/>
              <a:ext cx="1152880" cy="492443"/>
            </a:xfrm>
            <a:prstGeom prst="rect">
              <a:avLst/>
            </a:prstGeom>
            <a:noFill/>
          </p:spPr>
          <p:txBody>
            <a:bodyPr wrap="none" rtlCol="0">
              <a:spAutoFit/>
            </a:bodyPr>
            <a:lstStyle/>
            <a:p>
              <a:pPr algn="r"/>
              <a:r>
                <a:rPr lang="ar-001" sz="1300" b="1" dirty="0">
                  <a:latin typeface="Arial" panose="020B0604020202020204" pitchFamily="34" charset="0"/>
                  <a:cs typeface="Arial" panose="020B0604020202020204" pitchFamily="34" charset="0"/>
                </a:rPr>
                <a:t>استعراض الإجراء</a:t>
              </a:r>
              <a:br>
                <a:rPr lang="en-US" sz="1300" b="1" dirty="0">
                  <a:latin typeface="Arial" panose="020B0604020202020204" pitchFamily="34" charset="0"/>
                  <a:cs typeface="Arial" panose="020B0604020202020204" pitchFamily="34" charset="0"/>
                </a:rPr>
              </a:br>
              <a:r>
                <a:rPr lang="ar-001" sz="1300" b="1" dirty="0">
                  <a:latin typeface="Arial" panose="020B0604020202020204" pitchFamily="34" charset="0"/>
                  <a:cs typeface="Arial" panose="020B0604020202020204" pitchFamily="34" charset="0"/>
                </a:rPr>
                <a:t> المبكر (</a:t>
              </a:r>
              <a:r>
                <a:rPr lang="en-US" sz="1300" b="1" dirty="0">
                  <a:latin typeface="Arial" panose="020B0604020202020204" pitchFamily="34" charset="0"/>
                  <a:cs typeface="Arial" panose="020B0604020202020204" pitchFamily="34" charset="0"/>
                </a:rPr>
                <a:t>EAR)</a:t>
              </a:r>
            </a:p>
          </p:txBody>
        </p:sp>
        <p:sp>
          <p:nvSpPr>
            <p:cNvPr id="56" name="Rounded Rectangle 55">
              <a:extLst>
                <a:ext uri="{FF2B5EF4-FFF2-40B4-BE49-F238E27FC236}">
                  <a16:creationId xmlns:a16="http://schemas.microsoft.com/office/drawing/2014/main" id="{FD047AF1-71B0-278D-2865-3B3C79A42FF2}"/>
                </a:ext>
              </a:extLst>
            </p:cNvPr>
            <p:cNvSpPr/>
            <p:nvPr/>
          </p:nvSpPr>
          <p:spPr>
            <a:xfrm>
              <a:off x="1430286" y="1549957"/>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E19D62D5-2A71-8AD2-579E-A264544A1CDC}"/>
                </a:ext>
              </a:extLst>
            </p:cNvPr>
            <p:cNvSpPr txBox="1"/>
            <p:nvPr/>
          </p:nvSpPr>
          <p:spPr>
            <a:xfrm>
              <a:off x="2144207" y="1722963"/>
              <a:ext cx="1152880" cy="492443"/>
            </a:xfrm>
            <a:prstGeom prst="rect">
              <a:avLst/>
            </a:prstGeom>
            <a:noFill/>
          </p:spPr>
          <p:txBody>
            <a:bodyPr wrap="none" rtlCol="0">
              <a:spAutoFit/>
            </a:bodyPr>
            <a:lstStyle/>
            <a:p>
              <a:pPr algn="r"/>
              <a:r>
                <a:rPr lang="ar-001" sz="1300" b="1" dirty="0">
                  <a:latin typeface="Arial" panose="020B0604020202020204" pitchFamily="34" charset="0"/>
                  <a:cs typeface="Arial" panose="020B0604020202020204" pitchFamily="34" charset="0"/>
                </a:rPr>
                <a:t>استعراض الإجراء</a:t>
              </a:r>
              <a:br>
                <a:rPr lang="en-US" sz="1300" b="1" dirty="0">
                  <a:latin typeface="Arial" panose="020B0604020202020204" pitchFamily="34" charset="0"/>
                  <a:cs typeface="Arial" panose="020B0604020202020204" pitchFamily="34" charset="0"/>
                </a:rPr>
              </a:br>
              <a:r>
                <a:rPr lang="ar-001" sz="1300" b="1" dirty="0">
                  <a:latin typeface="Arial" panose="020B0604020202020204" pitchFamily="34" charset="0"/>
                  <a:cs typeface="Arial" panose="020B0604020202020204" pitchFamily="34" charset="0"/>
                </a:rPr>
                <a:t> المبكر (</a:t>
              </a:r>
              <a:r>
                <a:rPr lang="en-US" sz="1300" b="1" dirty="0">
                  <a:latin typeface="Arial" panose="020B0604020202020204" pitchFamily="34" charset="0"/>
                  <a:cs typeface="Arial" panose="020B0604020202020204" pitchFamily="34" charset="0"/>
                </a:rPr>
                <a:t>EAR)</a:t>
              </a:r>
            </a:p>
          </p:txBody>
        </p:sp>
        <p:grpSp>
          <p:nvGrpSpPr>
            <p:cNvPr id="63" name="Group 62">
              <a:extLst>
                <a:ext uri="{FF2B5EF4-FFF2-40B4-BE49-F238E27FC236}">
                  <a16:creationId xmlns:a16="http://schemas.microsoft.com/office/drawing/2014/main" id="{62B697DC-27A3-DDB9-E026-C7DB2714DFB4}"/>
                </a:ext>
              </a:extLst>
            </p:cNvPr>
            <p:cNvGrpSpPr/>
            <p:nvPr/>
          </p:nvGrpSpPr>
          <p:grpSpPr>
            <a:xfrm>
              <a:off x="3400830" y="1549957"/>
              <a:ext cx="2029723" cy="914401"/>
              <a:chOff x="937870" y="1351962"/>
              <a:chExt cx="2029723" cy="914401"/>
            </a:xfrm>
          </p:grpSpPr>
          <p:sp>
            <p:nvSpPr>
              <p:cNvPr id="64" name="Rounded Rectangle 63">
                <a:extLst>
                  <a:ext uri="{FF2B5EF4-FFF2-40B4-BE49-F238E27FC236}">
                    <a16:creationId xmlns:a16="http://schemas.microsoft.com/office/drawing/2014/main" id="{70B18FFC-22A5-0301-DEB4-4FA1FF82FE55}"/>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5271B462-D44B-42B0-A698-D1D357D0B32F}"/>
                  </a:ext>
                </a:extLst>
              </p:cNvPr>
              <p:cNvSpPr txBox="1"/>
              <p:nvPr/>
            </p:nvSpPr>
            <p:spPr>
              <a:xfrm>
                <a:off x="937870" y="1449790"/>
                <a:ext cx="2029723" cy="492443"/>
              </a:xfrm>
              <a:prstGeom prst="rect">
                <a:avLst/>
              </a:prstGeom>
              <a:noFill/>
            </p:spPr>
            <p:txBody>
              <a:bodyPr wrap="square" rtlCol="0">
                <a:spAutoFit/>
              </a:bodyPr>
              <a:lstStyle/>
              <a:p>
                <a:pPr algn="r"/>
                <a:r>
                  <a:rPr lang="ar-001" sz="1300" b="1" dirty="0">
                    <a:latin typeface="Arial" panose="020B0604020202020204" pitchFamily="34" charset="0"/>
                    <a:cs typeface="Arial" panose="020B0604020202020204" pitchFamily="34" charset="0"/>
                  </a:rPr>
                  <a:t>استعراض الإجراء</a:t>
                </a:r>
                <a:br>
                  <a:rPr lang="en-US" sz="1300" b="1" dirty="0">
                    <a:latin typeface="Arial" panose="020B0604020202020204" pitchFamily="34" charset="0"/>
                    <a:cs typeface="Arial" panose="020B0604020202020204" pitchFamily="34" charset="0"/>
                  </a:rPr>
                </a:br>
                <a:r>
                  <a:rPr lang="ar-001" sz="1300" b="1" dirty="0">
                    <a:latin typeface="Arial" panose="020B0604020202020204" pitchFamily="34" charset="0"/>
                    <a:cs typeface="Arial" panose="020B0604020202020204" pitchFamily="34" charset="0"/>
                  </a:rPr>
                  <a:t> المبكر (</a:t>
                </a:r>
                <a:r>
                  <a:rPr lang="en-US" sz="1300" b="1" dirty="0">
                    <a:latin typeface="Arial" panose="020B0604020202020204" pitchFamily="34" charset="0"/>
                    <a:cs typeface="Arial" panose="020B0604020202020204" pitchFamily="34" charset="0"/>
                  </a:rPr>
                  <a:t>EAR)</a:t>
                </a:r>
              </a:p>
            </p:txBody>
          </p:sp>
          <p:pic>
            <p:nvPicPr>
              <p:cNvPr id="66" name="Graphic 65" descr="Covid-19 outline">
                <a:extLst>
                  <a:ext uri="{FF2B5EF4-FFF2-40B4-BE49-F238E27FC236}">
                    <a16:creationId xmlns:a16="http://schemas.microsoft.com/office/drawing/2014/main" id="{73DB286B-82C1-F59A-6B58-B7CECFD4548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92453" y="1351963"/>
                <a:ext cx="914400" cy="914400"/>
              </a:xfrm>
              <a:prstGeom prst="rect">
                <a:avLst/>
              </a:prstGeom>
            </p:spPr>
          </p:pic>
        </p:grpSp>
        <p:sp>
          <p:nvSpPr>
            <p:cNvPr id="68" name="Rounded Rectangle 67">
              <a:extLst>
                <a:ext uri="{FF2B5EF4-FFF2-40B4-BE49-F238E27FC236}">
                  <a16:creationId xmlns:a16="http://schemas.microsoft.com/office/drawing/2014/main" id="{44E10D5D-9342-378C-F2E3-22D4B5B1DB54}"/>
                </a:ext>
              </a:extLst>
            </p:cNvPr>
            <p:cNvSpPr/>
            <p:nvPr/>
          </p:nvSpPr>
          <p:spPr>
            <a:xfrm>
              <a:off x="3513300" y="267801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EB800F46-6EFC-35EA-A427-B904570874D3}"/>
                </a:ext>
              </a:extLst>
            </p:cNvPr>
            <p:cNvSpPr txBox="1"/>
            <p:nvPr/>
          </p:nvSpPr>
          <p:spPr>
            <a:xfrm>
              <a:off x="4188300" y="2901139"/>
              <a:ext cx="1152880" cy="492443"/>
            </a:xfrm>
            <a:prstGeom prst="rect">
              <a:avLst/>
            </a:prstGeom>
            <a:noFill/>
          </p:spPr>
          <p:txBody>
            <a:bodyPr wrap="none" rtlCol="0">
              <a:spAutoFit/>
            </a:bodyPr>
            <a:lstStyle/>
            <a:p>
              <a:pPr algn="r"/>
              <a:r>
                <a:rPr lang="ar-001" sz="1300" b="1" dirty="0">
                  <a:latin typeface="Arial" panose="020B0604020202020204" pitchFamily="34" charset="0"/>
                  <a:cs typeface="Arial" panose="020B0604020202020204" pitchFamily="34" charset="0"/>
                </a:rPr>
                <a:t>استعراض الإجراء</a:t>
              </a:r>
              <a:br>
                <a:rPr lang="en-US" sz="1300" b="1" dirty="0">
                  <a:latin typeface="Arial" panose="020B0604020202020204" pitchFamily="34" charset="0"/>
                  <a:cs typeface="Arial" panose="020B0604020202020204" pitchFamily="34" charset="0"/>
                </a:rPr>
              </a:br>
              <a:r>
                <a:rPr lang="ar-001" sz="1300" b="1" dirty="0">
                  <a:latin typeface="Arial" panose="020B0604020202020204" pitchFamily="34" charset="0"/>
                  <a:cs typeface="Arial" panose="020B0604020202020204" pitchFamily="34" charset="0"/>
                </a:rPr>
                <a:t> المبكر (</a:t>
              </a:r>
              <a:r>
                <a:rPr lang="en-US" sz="1300" b="1" dirty="0">
                  <a:latin typeface="Arial" panose="020B0604020202020204" pitchFamily="34" charset="0"/>
                  <a:cs typeface="Arial" panose="020B0604020202020204" pitchFamily="34" charset="0"/>
                </a:rPr>
                <a:t>EAR)</a:t>
              </a:r>
            </a:p>
          </p:txBody>
        </p:sp>
        <p:pic>
          <p:nvPicPr>
            <p:cNvPr id="71" name="Graphic 70" descr="Germ outline">
              <a:extLst>
                <a:ext uri="{FF2B5EF4-FFF2-40B4-BE49-F238E27FC236}">
                  <a16:creationId xmlns:a16="http://schemas.microsoft.com/office/drawing/2014/main" id="{49C2A1E1-76F8-7375-7B90-CF9CE49C635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485081" y="2733569"/>
              <a:ext cx="788144" cy="788144"/>
            </a:xfrm>
            <a:prstGeom prst="rect">
              <a:avLst/>
            </a:prstGeom>
          </p:spPr>
        </p:pic>
        <p:pic>
          <p:nvPicPr>
            <p:cNvPr id="73" name="Graphic 72" descr="Germ outline">
              <a:extLst>
                <a:ext uri="{FF2B5EF4-FFF2-40B4-BE49-F238E27FC236}">
                  <a16:creationId xmlns:a16="http://schemas.microsoft.com/office/drawing/2014/main" id="{426CC2BB-57AF-C368-796C-09488D93EDE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503298" y="2834185"/>
              <a:ext cx="751623" cy="751623"/>
            </a:xfrm>
            <a:prstGeom prst="rect">
              <a:avLst/>
            </a:prstGeom>
          </p:spPr>
        </p:pic>
        <p:pic>
          <p:nvPicPr>
            <p:cNvPr id="74" name="Graphic 73" descr="Germ outline">
              <a:extLst>
                <a:ext uri="{FF2B5EF4-FFF2-40B4-BE49-F238E27FC236}">
                  <a16:creationId xmlns:a16="http://schemas.microsoft.com/office/drawing/2014/main" id="{97AAC1D5-FC4C-7BB3-E408-F22E1FB3B4F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380001" y="1647784"/>
              <a:ext cx="795983" cy="795983"/>
            </a:xfrm>
            <a:prstGeom prst="rect">
              <a:avLst/>
            </a:prstGeom>
          </p:spPr>
        </p:pic>
      </p:grpSp>
      <p:pic>
        <p:nvPicPr>
          <p:cNvPr id="83" name="Graphic 82" descr="Covid-19 outline">
            <a:extLst>
              <a:ext uri="{FF2B5EF4-FFF2-40B4-BE49-F238E27FC236}">
                <a16:creationId xmlns:a16="http://schemas.microsoft.com/office/drawing/2014/main" id="{6309F901-0F99-EEDF-8C57-FAD4049F747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024279" y="4378546"/>
            <a:ext cx="914400" cy="914400"/>
          </a:xfrm>
          <a:prstGeom prst="rect">
            <a:avLst/>
          </a:prstGeom>
        </p:spPr>
      </p:pic>
      <p:pic>
        <p:nvPicPr>
          <p:cNvPr id="86" name="Graphic 85" descr="Germ outline">
            <a:extLst>
              <a:ext uri="{FF2B5EF4-FFF2-40B4-BE49-F238E27FC236}">
                <a16:creationId xmlns:a16="http://schemas.microsoft.com/office/drawing/2014/main" id="{213C0492-CECC-AD61-4BB7-086C6E11D5A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855362" y="5344684"/>
            <a:ext cx="914400" cy="914400"/>
          </a:xfrm>
          <a:prstGeom prst="rect">
            <a:avLst/>
          </a:prstGeom>
        </p:spPr>
      </p:pic>
      <p:pic>
        <p:nvPicPr>
          <p:cNvPr id="87" name="Graphic 86" descr="Germ outline">
            <a:extLst>
              <a:ext uri="{FF2B5EF4-FFF2-40B4-BE49-F238E27FC236}">
                <a16:creationId xmlns:a16="http://schemas.microsoft.com/office/drawing/2014/main" id="{6D69501B-DB4A-E478-AF84-F85880FCB30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950391" y="5398148"/>
            <a:ext cx="914400" cy="914400"/>
          </a:xfrm>
          <a:prstGeom prst="rect">
            <a:avLst/>
          </a:prstGeom>
        </p:spPr>
      </p:pic>
      <p:pic>
        <p:nvPicPr>
          <p:cNvPr id="88" name="Graphic 87" descr="Germ outline">
            <a:extLst>
              <a:ext uri="{FF2B5EF4-FFF2-40B4-BE49-F238E27FC236}">
                <a16:creationId xmlns:a16="http://schemas.microsoft.com/office/drawing/2014/main" id="{2412E530-7FF8-B9BD-9C81-8094A44D070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829414" y="4449396"/>
            <a:ext cx="914400" cy="914400"/>
          </a:xfrm>
          <a:prstGeom prst="rect">
            <a:avLst/>
          </a:prstGeom>
        </p:spPr>
      </p:pic>
      <p:sp>
        <p:nvSpPr>
          <p:cNvPr id="91" name="TextBox 90">
            <a:extLst>
              <a:ext uri="{FF2B5EF4-FFF2-40B4-BE49-F238E27FC236}">
                <a16:creationId xmlns:a16="http://schemas.microsoft.com/office/drawing/2014/main" id="{C43E6C3F-02DB-C933-CA68-B6DBF4AE7106}"/>
              </a:ext>
            </a:extLst>
          </p:cNvPr>
          <p:cNvSpPr txBox="1"/>
          <p:nvPr/>
        </p:nvSpPr>
        <p:spPr>
          <a:xfrm>
            <a:off x="7580507" y="4126231"/>
            <a:ext cx="2773515" cy="323165"/>
          </a:xfrm>
          <a:prstGeom prst="rect">
            <a:avLst/>
          </a:prstGeom>
          <a:noFill/>
        </p:spPr>
        <p:txBody>
          <a:bodyPr wrap="none" rtlCol="0">
            <a:spAutoFit/>
          </a:bodyPr>
          <a:lstStyle/>
          <a:p>
            <a:pPr algn="r"/>
            <a:r>
              <a:rPr lang="ar-001" sz="1500" b="1" dirty="0">
                <a:latin typeface="Arial" panose="020B0604020202020204" pitchFamily="34" charset="0"/>
                <a:cs typeface="Arial" panose="020B0604020202020204" pitchFamily="34" charset="0"/>
              </a:rPr>
              <a:t>قاعدة بيانات توحيد حالات تفشي الأمراض</a:t>
            </a:r>
          </a:p>
        </p:txBody>
      </p:sp>
      <p:sp>
        <p:nvSpPr>
          <p:cNvPr id="16" name="Curved Left Arrow 15">
            <a:extLst>
              <a:ext uri="{FF2B5EF4-FFF2-40B4-BE49-F238E27FC236}">
                <a16:creationId xmlns:a16="http://schemas.microsoft.com/office/drawing/2014/main" id="{A544F540-B822-EFCA-3AAA-D5C7D87F9086}"/>
              </a:ext>
            </a:extLst>
          </p:cNvPr>
          <p:cNvSpPr/>
          <p:nvPr/>
        </p:nvSpPr>
        <p:spPr>
          <a:xfrm flipH="1">
            <a:off x="6284425" y="2479355"/>
            <a:ext cx="765474" cy="2831328"/>
          </a:xfrm>
          <a:prstGeom prst="curvedLef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FD9970E8-7654-6E56-0AF4-A0F0E8828562}"/>
              </a:ext>
            </a:extLst>
          </p:cNvPr>
          <p:cNvCxnSpPr>
            <a:cxnSpLocks/>
          </p:cNvCxnSpPr>
          <p:nvPr/>
        </p:nvCxnSpPr>
        <p:spPr>
          <a:xfrm>
            <a:off x="6343306"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3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0" grpId="0" animBg="1"/>
      <p:bldP spid="91" grpId="0"/>
      <p:bldP spid="1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3229337" y="2683265"/>
            <a:ext cx="7896714" cy="2148666"/>
          </a:xfrm>
        </p:spPr>
        <p:txBody>
          <a:bodyPr/>
          <a:lstStyle/>
          <a:p>
            <a:r>
              <a:rPr lang="ar-SA" dirty="0">
                <a:cs typeface="+mn-cs"/>
              </a:rPr>
              <a:t>استخدام غاية 7-1-7 في أحداث تفشي الأمراض الفردية</a:t>
            </a:r>
            <a:endParaRPr lang="en-IN" dirty="0">
              <a:cs typeface="+mn-cs"/>
            </a:endParaRPr>
          </a:p>
        </p:txBody>
      </p:sp>
    </p:spTree>
    <p:extLst>
      <p:ext uri="{BB962C8B-B14F-4D97-AF65-F5344CB8AC3E}">
        <p14:creationId xmlns:p14="http://schemas.microsoft.com/office/powerpoint/2010/main" val="1907912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DD4E-499A-2871-D82D-72E1D8CC760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0A63029-3304-109B-5429-A131C01BDB1F}"/>
              </a:ext>
            </a:extLst>
          </p:cNvPr>
          <p:cNvSpPr txBox="1">
            <a:spLocks/>
          </p:cNvSpPr>
          <p:nvPr/>
        </p:nvSpPr>
        <p:spPr>
          <a:xfrm flipH="1">
            <a:off x="1796181" y="279224"/>
            <a:ext cx="9989457" cy="997095"/>
          </a:xfrm>
          <a:prstGeom prst="rect">
            <a:avLst/>
          </a:prstGeom>
        </p:spPr>
        <p:txBody>
          <a:bodyPr vert="horz" lIns="91440" tIns="45720" rIns="91440" bIns="45720" rtlCol="0" anchor="t">
            <a:normAutofit fontScale="97500" lnSpcReduction="100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SA" sz="3300" dirty="0">
                <a:cs typeface="+mn-cs"/>
              </a:rPr>
              <a:t>استخدام غاية 7-1-7 في حدث تفشي مرض فردي</a:t>
            </a:r>
            <a:endParaRPr lang="en-IN" sz="3300" dirty="0">
              <a:cs typeface="+mn-cs"/>
            </a:endParaRPr>
          </a:p>
          <a:p>
            <a:r>
              <a:rPr lang="en-IN" dirty="0">
                <a:cs typeface="+mn-cs"/>
              </a:rPr>
              <a:t> </a:t>
            </a:r>
          </a:p>
        </p:txBody>
      </p:sp>
      <p:sp>
        <p:nvSpPr>
          <p:cNvPr id="9" name="Google Shape;444;p55">
            <a:extLst>
              <a:ext uri="{FF2B5EF4-FFF2-40B4-BE49-F238E27FC236}">
                <a16:creationId xmlns:a16="http://schemas.microsoft.com/office/drawing/2014/main" id="{9A07CBFD-1748-B2D1-CA7B-CD27DAAA0481}"/>
              </a:ext>
            </a:extLst>
          </p:cNvPr>
          <p:cNvSpPr/>
          <p:nvPr/>
        </p:nvSpPr>
        <p:spPr>
          <a:xfrm flipH="1">
            <a:off x="889491" y="4486842"/>
            <a:ext cx="3616114" cy="514486"/>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1" name="Google Shape;445;p55">
            <a:extLst>
              <a:ext uri="{FF2B5EF4-FFF2-40B4-BE49-F238E27FC236}">
                <a16:creationId xmlns:a16="http://schemas.microsoft.com/office/drawing/2014/main" id="{77A7F626-6D42-8FF3-7310-4AE26493CD5D}"/>
              </a:ext>
            </a:extLst>
          </p:cNvPr>
          <p:cNvSpPr/>
          <p:nvPr/>
        </p:nvSpPr>
        <p:spPr>
          <a:xfrm flipH="1">
            <a:off x="3978099" y="449338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2898F25E-709B-A5C0-B6B3-E3B555CD59B4}"/>
              </a:ext>
            </a:extLst>
          </p:cNvPr>
          <p:cNvSpPr/>
          <p:nvPr/>
        </p:nvSpPr>
        <p:spPr>
          <a:xfrm flipH="1">
            <a:off x="10509655" y="448126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5" name="Google Shape;453;p55">
            <a:extLst>
              <a:ext uri="{FF2B5EF4-FFF2-40B4-BE49-F238E27FC236}">
                <a16:creationId xmlns:a16="http://schemas.microsoft.com/office/drawing/2014/main" id="{73B84AA4-38EC-92B9-0C8D-0752140074D8}"/>
              </a:ext>
            </a:extLst>
          </p:cNvPr>
          <p:cNvSpPr/>
          <p:nvPr/>
        </p:nvSpPr>
        <p:spPr>
          <a:xfrm flipH="1">
            <a:off x="906596" y="447683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CCC368EC-78CF-036C-F7B9-D73250CE9399}"/>
              </a:ext>
            </a:extLst>
          </p:cNvPr>
          <p:cNvSpPr/>
          <p:nvPr/>
        </p:nvSpPr>
        <p:spPr>
          <a:xfrm flipH="1">
            <a:off x="3978171" y="447392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90FCE2FC-BB2F-1703-975F-EB87BBC6ECB4}"/>
              </a:ext>
            </a:extLst>
          </p:cNvPr>
          <p:cNvSpPr txBox="1"/>
          <p:nvPr/>
        </p:nvSpPr>
        <p:spPr>
          <a:xfrm flipH="1">
            <a:off x="3484667" y="4154943"/>
            <a:ext cx="986800" cy="225767"/>
          </a:xfrm>
          <a:prstGeom prst="rect">
            <a:avLst/>
          </a:prstGeom>
          <a:noFill/>
          <a:ln>
            <a:noFill/>
          </a:ln>
        </p:spPr>
        <p:txBody>
          <a:bodyPr spcFirstLastPara="1" wrap="square" lIns="0" tIns="0" rIns="0" bIns="0" anchor="t" anchorCtr="0">
            <a:spAutoFit/>
          </a:bodyPr>
          <a:lstStyle/>
          <a:p>
            <a:pPr marL="0" marR="0" lvl="0" indent="-93131" algn="r" defTabSz="914400" rtl="1" eaLnBrk="1" fontAlgn="auto" latinLnBrk="0" hangingPunct="1">
              <a:lnSpc>
                <a:spcPct val="100000"/>
              </a:lnSpc>
              <a:spcBef>
                <a:spcPts val="0"/>
              </a:spcBef>
              <a:spcAft>
                <a:spcPts val="0"/>
              </a:spcAft>
              <a:buClr>
                <a:srgbClr val="384D56"/>
              </a:buClr>
              <a:buSzPts val="1100"/>
              <a:buFont typeface="Quattrocento Sans"/>
              <a:buChar char="​"/>
              <a:tabLst/>
              <a:defRPr/>
            </a:pPr>
            <a:r>
              <a:rPr kumimoji="0" lang="ar-001"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النهاية</a:t>
            </a:r>
          </a:p>
        </p:txBody>
      </p:sp>
      <p:sp>
        <p:nvSpPr>
          <p:cNvPr id="21" name="Google Shape;461;p55">
            <a:extLst>
              <a:ext uri="{FF2B5EF4-FFF2-40B4-BE49-F238E27FC236}">
                <a16:creationId xmlns:a16="http://schemas.microsoft.com/office/drawing/2014/main" id="{1D9EDF62-06C3-493D-04E7-66F19F7C640C}"/>
              </a:ext>
            </a:extLst>
          </p:cNvPr>
          <p:cNvSpPr txBox="1"/>
          <p:nvPr/>
        </p:nvSpPr>
        <p:spPr>
          <a:xfrm flipH="1">
            <a:off x="2653228" y="4204147"/>
            <a:ext cx="1222800" cy="184666"/>
          </a:xfrm>
          <a:prstGeom prst="rect">
            <a:avLst/>
          </a:prstGeom>
          <a:noFill/>
          <a:ln>
            <a:noFill/>
          </a:ln>
        </p:spPr>
        <p:txBody>
          <a:bodyPr spcFirstLastPara="1" wrap="square" lIns="0" tIns="0" rIns="0" bIns="0" anchor="t" anchorCtr="0">
            <a:spAutoFit/>
          </a:bodyPr>
          <a:lstStyle/>
          <a:p>
            <a:pPr marL="0" marR="0" lvl="0" indent="-76198" algn="ctr" defTabSz="914400" rtl="1" eaLnBrk="1" fontAlgn="auto" latinLnBrk="0" hangingPunct="1">
              <a:lnSpc>
                <a:spcPct val="100000"/>
              </a:lnSpc>
              <a:spcBef>
                <a:spcPts val="0"/>
              </a:spcBef>
              <a:spcAft>
                <a:spcPts val="0"/>
              </a:spcAft>
              <a:buClr>
                <a:srgbClr val="384D56"/>
              </a:buClr>
              <a:buSzPts val="900"/>
              <a:buFont typeface="Quattrocento Sans"/>
              <a:buChar char="​"/>
              <a:tabLst/>
              <a:defRPr/>
            </a:pPr>
            <a:r>
              <a:rPr kumimoji="0" lang="ar-001" sz="1200" b="0" i="1"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في غضون 3 أشهر</a:t>
            </a:r>
          </a:p>
        </p:txBody>
      </p:sp>
      <p:sp>
        <p:nvSpPr>
          <p:cNvPr id="23" name="Google Shape;449;p55">
            <a:extLst>
              <a:ext uri="{FF2B5EF4-FFF2-40B4-BE49-F238E27FC236}">
                <a16:creationId xmlns:a16="http://schemas.microsoft.com/office/drawing/2014/main" id="{BE271288-B722-588E-3256-E355FC57ACF8}"/>
              </a:ext>
            </a:extLst>
          </p:cNvPr>
          <p:cNvSpPr txBox="1"/>
          <p:nvPr/>
        </p:nvSpPr>
        <p:spPr>
          <a:xfrm flipH="1">
            <a:off x="9624652" y="4154942"/>
            <a:ext cx="1376594" cy="225767"/>
          </a:xfrm>
          <a:prstGeom prst="rect">
            <a:avLst/>
          </a:prstGeom>
          <a:noFill/>
          <a:ln>
            <a:noFill/>
          </a:ln>
        </p:spPr>
        <p:txBody>
          <a:bodyPr spcFirstLastPara="1" wrap="square" lIns="0" tIns="0" rIns="0" bIns="0" anchor="t" anchorCtr="0">
            <a:spAutoFit/>
          </a:bodyPr>
          <a:lstStyle/>
          <a:p>
            <a:pPr marL="0" marR="0" lvl="0" indent="-93131" algn="r" defTabSz="914400" rtl="1" eaLnBrk="1" fontAlgn="auto" latinLnBrk="0" hangingPunct="1">
              <a:lnSpc>
                <a:spcPct val="100000"/>
              </a:lnSpc>
              <a:spcBef>
                <a:spcPts val="0"/>
              </a:spcBef>
              <a:spcAft>
                <a:spcPts val="0"/>
              </a:spcAft>
              <a:buClr>
                <a:srgbClr val="384D56"/>
              </a:buClr>
              <a:buSzPts val="1100"/>
              <a:buFont typeface="Quattrocento Sans"/>
              <a:buChar char="​"/>
              <a:tabLst/>
              <a:defRPr/>
            </a:pPr>
            <a:r>
              <a:rPr kumimoji="0" lang="ar-001"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الظهور</a:t>
            </a:r>
          </a:p>
        </p:txBody>
      </p:sp>
      <p:sp>
        <p:nvSpPr>
          <p:cNvPr id="25" name="Google Shape;447;p55">
            <a:extLst>
              <a:ext uri="{FF2B5EF4-FFF2-40B4-BE49-F238E27FC236}">
                <a16:creationId xmlns:a16="http://schemas.microsoft.com/office/drawing/2014/main" id="{A7871C3A-693C-DDD6-9937-F7461BEC98B3}"/>
              </a:ext>
            </a:extLst>
          </p:cNvPr>
          <p:cNvSpPr txBox="1"/>
          <p:nvPr/>
        </p:nvSpPr>
        <p:spPr>
          <a:xfrm flipH="1">
            <a:off x="4505606" y="5159786"/>
            <a:ext cx="3013600" cy="451534"/>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لاحقًا أثناء الاستجابة</a:t>
            </a:r>
            <a:br>
              <a:rPr kumimoji="0" lang="ar-001"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ar-001"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27" name="Google Shape;462;p55">
            <a:extLst>
              <a:ext uri="{FF2B5EF4-FFF2-40B4-BE49-F238E27FC236}">
                <a16:creationId xmlns:a16="http://schemas.microsoft.com/office/drawing/2014/main" id="{FFAA5EA8-2381-E5BB-B237-A322A564086B}"/>
              </a:ext>
            </a:extLst>
          </p:cNvPr>
          <p:cNvSpPr txBox="1"/>
          <p:nvPr/>
        </p:nvSpPr>
        <p:spPr>
          <a:xfrm flipH="1">
            <a:off x="1135296" y="5160241"/>
            <a:ext cx="3229600" cy="446276"/>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50" b="1" i="0" u="none" strike="noStrike" cap="none" normalizeH="0" baseline="0" noProof="0">
                <a:ln>
                  <a:noFill/>
                </a:ln>
                <a:solidFill>
                  <a:srgbClr val="384D56"/>
                </a:solidFill>
                <a:effectLst/>
                <a:uLnTx/>
                <a:uFillTx/>
                <a:latin typeface="Arial"/>
                <a:ea typeface="Roboto"/>
                <a:cs typeface="Arial"/>
                <a:sym typeface="Roboto"/>
              </a:rPr>
              <a:t>بعد الاستجابة</a:t>
            </a:r>
            <a:br>
              <a:rPr lang="ar-001" sz="1450" b="0"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rPr>
            </a:br>
            <a:endParaRPr lang="ar-001" sz="1450" b="0"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endParaRPr>
          </a:p>
        </p:txBody>
      </p:sp>
      <p:sp>
        <p:nvSpPr>
          <p:cNvPr id="29" name="Google Shape;457;p55">
            <a:extLst>
              <a:ext uri="{FF2B5EF4-FFF2-40B4-BE49-F238E27FC236}">
                <a16:creationId xmlns:a16="http://schemas.microsoft.com/office/drawing/2014/main" id="{985ADF0A-81B7-4B28-969B-0DBD4F109D57}"/>
              </a:ext>
            </a:extLst>
          </p:cNvPr>
          <p:cNvSpPr txBox="1"/>
          <p:nvPr/>
        </p:nvSpPr>
        <p:spPr>
          <a:xfrm flipH="1">
            <a:off x="4196988" y="2513179"/>
            <a:ext cx="3407576" cy="50783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ar-001" sz="1850" b="1">
                <a:solidFill>
                  <a:srgbClr val="384D56"/>
                </a:solidFill>
                <a:latin typeface="Arial"/>
                <a:ea typeface="Roboto"/>
                <a:cs typeface="Arial"/>
                <a:sym typeface="Roboto"/>
              </a:rPr>
              <a:t>خلال الاستجابات المطولة </a:t>
            </a:r>
            <a:br>
              <a:rPr lang="ar-001" sz="1850" b="0"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rPr>
            </a:br>
            <a:r>
              <a:rPr lang="ar-001" sz="1450">
                <a:solidFill>
                  <a:srgbClr val="384D56"/>
                </a:solidFill>
                <a:latin typeface="Arial"/>
                <a:ea typeface="Roboto"/>
                <a:cs typeface="Arial"/>
                <a:sym typeface="Roboto"/>
              </a:rPr>
              <a:t>بما في ذلك استعراضات الإجراءات المرحلية</a:t>
            </a:r>
          </a:p>
        </p:txBody>
      </p:sp>
      <p:sp>
        <p:nvSpPr>
          <p:cNvPr id="31" name="Google Shape;458;p55">
            <a:extLst>
              <a:ext uri="{FF2B5EF4-FFF2-40B4-BE49-F238E27FC236}">
                <a16:creationId xmlns:a16="http://schemas.microsoft.com/office/drawing/2014/main" id="{27FB7B8C-7A94-7AB7-F7D5-17936C83CA26}"/>
              </a:ext>
            </a:extLst>
          </p:cNvPr>
          <p:cNvSpPr txBox="1"/>
          <p:nvPr/>
        </p:nvSpPr>
        <p:spPr>
          <a:xfrm flipH="1">
            <a:off x="902672" y="2495039"/>
            <a:ext cx="3491498" cy="50783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ar-001" sz="1850" b="1">
                <a:solidFill>
                  <a:srgbClr val="384D56"/>
                </a:solidFill>
                <a:latin typeface="Arial"/>
                <a:ea typeface="Roboto"/>
                <a:cs typeface="Arial"/>
                <a:sym typeface="Roboto"/>
              </a:rPr>
              <a:t>بعد انتهاء الحدث</a:t>
            </a:r>
          </a:p>
          <a:p>
            <a:pPr algn="ctr">
              <a:buSzPts val="1400"/>
              <a:defRPr/>
            </a:pPr>
            <a:r>
              <a:rPr lang="ar-001" sz="1450">
                <a:solidFill>
                  <a:srgbClr val="384D56"/>
                </a:solidFill>
                <a:latin typeface="Arial"/>
                <a:ea typeface="Roboto"/>
                <a:cs typeface="Arial"/>
                <a:sym typeface="Roboto"/>
              </a:rPr>
              <a:t>بما في ذلك استعراضات الإجراءات اللاحقة</a:t>
            </a:r>
          </a:p>
        </p:txBody>
      </p:sp>
      <p:pic>
        <p:nvPicPr>
          <p:cNvPr id="33" name="Graphic 32">
            <a:extLst>
              <a:ext uri="{FF2B5EF4-FFF2-40B4-BE49-F238E27FC236}">
                <a16:creationId xmlns:a16="http://schemas.microsoft.com/office/drawing/2014/main" id="{BAB796D0-A536-CCE7-C88D-8DD4394D18E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557593" y="3229535"/>
            <a:ext cx="685800" cy="685800"/>
          </a:xfrm>
          <a:prstGeom prst="rect">
            <a:avLst/>
          </a:prstGeom>
        </p:spPr>
      </p:pic>
      <p:pic>
        <p:nvPicPr>
          <p:cNvPr id="35" name="Graphic 34">
            <a:extLst>
              <a:ext uri="{FF2B5EF4-FFF2-40B4-BE49-F238E27FC236}">
                <a16:creationId xmlns:a16="http://schemas.microsoft.com/office/drawing/2014/main" id="{DB181B3D-3B53-0CAB-0CDA-A1AE6BCB90D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300950" y="3229535"/>
            <a:ext cx="685800" cy="685800"/>
          </a:xfrm>
          <a:prstGeom prst="rect">
            <a:avLst/>
          </a:prstGeom>
        </p:spPr>
      </p:pic>
      <p:sp>
        <p:nvSpPr>
          <p:cNvPr id="65" name="Google Shape;448;p55">
            <a:extLst>
              <a:ext uri="{FF2B5EF4-FFF2-40B4-BE49-F238E27FC236}">
                <a16:creationId xmlns:a16="http://schemas.microsoft.com/office/drawing/2014/main" id="{CBEE7825-475C-3AA3-0CAB-70F1E98031E5}"/>
              </a:ext>
            </a:extLst>
          </p:cNvPr>
          <p:cNvSpPr txBox="1"/>
          <p:nvPr/>
        </p:nvSpPr>
        <p:spPr>
          <a:xfrm flipH="1">
            <a:off x="7607070" y="5167547"/>
            <a:ext cx="2762747" cy="223138"/>
          </a:xfrm>
          <a:prstGeom prst="rect">
            <a:avLst/>
          </a:prstGeom>
          <a:noFill/>
          <a:ln>
            <a:noFill/>
          </a:ln>
        </p:spPr>
        <p:txBody>
          <a:bodyPr spcFirstLastPara="1" wrap="square" lIns="0" tIns="0" rIns="0" bIns="0" anchor="t" anchorCtr="0">
            <a:spAutoFit/>
          </a:bodyPr>
          <a:lstStyle/>
          <a:p>
            <a:pPr marL="0" marR="0" lvl="0" indent="0" algn="ctr" defTabSz="914400" rtl="1" eaLnBrk="1" fontAlgn="auto" latinLnBrk="0" hangingPunct="1">
              <a:lnSpc>
                <a:spcPct val="100000"/>
              </a:lnSpc>
              <a:spcBef>
                <a:spcPts val="0"/>
              </a:spcBef>
              <a:spcAft>
                <a:spcPts val="0"/>
              </a:spcAft>
              <a:buClr>
                <a:srgbClr val="384D56"/>
              </a:buClr>
              <a:buSzPts val="1100"/>
              <a:buFontTx/>
              <a:buNone/>
              <a:tabLst/>
              <a:defRPr/>
            </a:pPr>
            <a:r>
              <a:rPr kumimoji="0" lang="ar-001" sz="1450" b="1" i="0" u="none" strike="noStrike" cap="none" normalizeH="0" baseline="0" noProof="0">
                <a:ln>
                  <a:noFill/>
                </a:ln>
                <a:solidFill>
                  <a:srgbClr val="384D56"/>
                </a:solidFill>
                <a:effectLst/>
                <a:uLnTx/>
                <a:uFillTx/>
                <a:latin typeface="Arial"/>
                <a:ea typeface="Roboto"/>
                <a:cs typeface="Arial"/>
                <a:sym typeface="Roboto"/>
              </a:rPr>
              <a:t> في بداية الاستجابة</a:t>
            </a:r>
          </a:p>
        </p:txBody>
      </p:sp>
      <p:sp>
        <p:nvSpPr>
          <p:cNvPr id="74" name="Google Shape;452;p55">
            <a:extLst>
              <a:ext uri="{FF2B5EF4-FFF2-40B4-BE49-F238E27FC236}">
                <a16:creationId xmlns:a16="http://schemas.microsoft.com/office/drawing/2014/main" id="{10751207-DAD8-C0CE-11D9-71592AA7B9BF}"/>
              </a:ext>
            </a:extLst>
          </p:cNvPr>
          <p:cNvSpPr/>
          <p:nvPr/>
        </p:nvSpPr>
        <p:spPr>
          <a:xfrm flipH="1">
            <a:off x="7135084" y="446311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8BCA8641-04F8-EA5D-36B7-3A05AED056FF}"/>
              </a:ext>
            </a:extLst>
          </p:cNvPr>
          <p:cNvSpPr txBox="1"/>
          <p:nvPr/>
        </p:nvSpPr>
        <p:spPr>
          <a:xfrm flipH="1">
            <a:off x="7477262" y="2511692"/>
            <a:ext cx="3522550" cy="7951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ar-001" sz="1850" b="1">
                <a:solidFill>
                  <a:schemeClr val="accent1"/>
                </a:solidFill>
                <a:latin typeface="Arial"/>
                <a:ea typeface="Roboto"/>
                <a:cs typeface="Arial"/>
                <a:sym typeface="Roboto"/>
              </a:rPr>
              <a:t>الوقت الفعلي</a:t>
            </a:r>
            <a:r>
              <a:rPr lang="ar-001" sz="1450" b="0" i="0" u="none" strike="noStrike" cap="none" normalizeH="0" baseline="0" noProof="0">
                <a:ln>
                  <a:noFill/>
                </a:ln>
                <a:effectLst/>
                <a:uLnTx/>
                <a:uFillTx/>
                <a:latin typeface="Arial" panose="020B0604020202020204" pitchFamily="34" charset="0"/>
                <a:ea typeface="Roboto"/>
                <a:cs typeface="Arial" panose="020B0604020202020204" pitchFamily="34" charset="0"/>
              </a:rPr>
              <a:t> </a:t>
            </a:r>
            <a:br>
              <a:rPr lang="ar-001" sz="1450" b="0" i="0" u="none" strike="noStrike" cap="none" normalizeH="0" baseline="0" noProof="0">
                <a:ln>
                  <a:noFill/>
                </a:ln>
                <a:effectLst/>
                <a:uLnTx/>
                <a:uFillTx/>
                <a:latin typeface="Arial" panose="020B0604020202020204" pitchFamily="34" charset="0"/>
                <a:ea typeface="Roboto"/>
                <a:cs typeface="Arial" panose="020B0604020202020204" pitchFamily="34" charset="0"/>
              </a:rPr>
            </a:br>
            <a:r>
              <a:rPr lang="ar-001" sz="1450">
                <a:solidFill>
                  <a:srgbClr val="384D56"/>
                </a:solidFill>
                <a:latin typeface="Arial"/>
                <a:ea typeface="Roboto"/>
                <a:cs typeface="Arial"/>
              </a:rPr>
              <a:t>بما في ذلك استعراضات الإجراءات المبكرة</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endParaRPr kumimoji="0" lang="en-US" sz="18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pic>
        <p:nvPicPr>
          <p:cNvPr id="78" name="Graphic 77">
            <a:extLst>
              <a:ext uri="{FF2B5EF4-FFF2-40B4-BE49-F238E27FC236}">
                <a16:creationId xmlns:a16="http://schemas.microsoft.com/office/drawing/2014/main" id="{A1D659ED-D50F-EA9B-FD7B-52CB9262E72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895879" y="3229535"/>
            <a:ext cx="685800" cy="685800"/>
          </a:xfrm>
          <a:prstGeom prst="rect">
            <a:avLst/>
          </a:prstGeom>
        </p:spPr>
      </p:pic>
      <p:sp>
        <p:nvSpPr>
          <p:cNvPr id="3" name="Left Brace 2">
            <a:extLst>
              <a:ext uri="{FF2B5EF4-FFF2-40B4-BE49-F238E27FC236}">
                <a16:creationId xmlns:a16="http://schemas.microsoft.com/office/drawing/2014/main" id="{FEC894EC-4251-82E2-A587-8A6DBC259C07}"/>
              </a:ext>
            </a:extLst>
          </p:cNvPr>
          <p:cNvSpPr/>
          <p:nvPr/>
        </p:nvSpPr>
        <p:spPr>
          <a:xfrm rot="16200000" flipH="1">
            <a:off x="4000127" y="434977"/>
            <a:ext cx="652103" cy="3159757"/>
          </a:xfrm>
          <a:prstGeom prst="leftBrace">
            <a:avLst/>
          </a:prstGeom>
          <a:noFill/>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2B7A4B4-ABB4-4439-12EA-C4413FA8335C}"/>
              </a:ext>
            </a:extLst>
          </p:cNvPr>
          <p:cNvSpPr txBox="1"/>
          <p:nvPr/>
        </p:nvSpPr>
        <p:spPr>
          <a:xfrm flipH="1">
            <a:off x="2356573" y="1280657"/>
            <a:ext cx="3887313" cy="377026"/>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850" b="1" i="0" u="none" strike="noStrike" cap="none" normalizeH="0" baseline="0" noProof="0">
                <a:ln>
                  <a:noFill/>
                </a:ln>
                <a:solidFill>
                  <a:schemeClr val="accent1"/>
                </a:solidFill>
                <a:effectLst/>
                <a:uLnTx/>
                <a:uFillTx/>
                <a:latin typeface="Arial" panose="020B0604020202020204"/>
                <a:ea typeface="+mn-ea"/>
                <a:cs typeface="+mn-cs"/>
              </a:rPr>
              <a:t>أثر رجعي</a:t>
            </a:r>
          </a:p>
        </p:txBody>
      </p:sp>
    </p:spTree>
    <p:extLst>
      <p:ext uri="{BB962C8B-B14F-4D97-AF65-F5344CB8AC3E}">
        <p14:creationId xmlns:p14="http://schemas.microsoft.com/office/powerpoint/2010/main" val="190015152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1016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59549" y="1018425"/>
            <a:ext cx="3576191" cy="784830"/>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500" b="1" i="0" u="none" strike="noStrike" cap="none" normalizeH="0" baseline="0" noProof="0" dirty="0">
                <a:ln>
                  <a:noFill/>
                </a:ln>
                <a:solidFill>
                  <a:prstClr val="black"/>
                </a:solidFill>
                <a:effectLst/>
                <a:uLnTx/>
                <a:uFillTx/>
                <a:latin typeface="Arial"/>
                <a:cs typeface="Arial"/>
              </a:rPr>
              <a:t>الاستعراض بأثر رجعي </a:t>
            </a:r>
            <a:r>
              <a:rPr kumimoji="0" lang="ar-001" sz="1500" b="0" i="0" u="none" strike="noStrike" cap="none" normalizeH="0" baseline="0" noProof="0" dirty="0">
                <a:ln>
                  <a:noFill/>
                </a:ln>
                <a:solidFill>
                  <a:prstClr val="black"/>
                </a:solidFill>
                <a:effectLst/>
                <a:uLnTx/>
                <a:uFillTx/>
                <a:latin typeface="Arial"/>
                <a:cs typeface="Arial"/>
              </a:rPr>
              <a:t>مباشرة بعد انتهاء الاستجابة أو في استعراض الإجراء اللاحق للأحداث الأكبر.​</a:t>
            </a:r>
          </a:p>
        </p:txBody>
      </p:sp>
      <p:sp>
        <p:nvSpPr>
          <p:cNvPr id="17" name="Rounded Rectangle 16">
            <a:extLst>
              <a:ext uri="{FF2B5EF4-FFF2-40B4-BE49-F238E27FC236}">
                <a16:creationId xmlns:a16="http://schemas.microsoft.com/office/drawing/2014/main" id="{B5770A89-AB85-9B6B-58E0-654FB9869FFE}"/>
              </a:ext>
            </a:extLst>
          </p:cNvPr>
          <p:cNvSpPr/>
          <p:nvPr/>
        </p:nvSpPr>
        <p:spPr>
          <a:xfrm>
            <a:off x="1560429" y="1897507"/>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2772815" y="184726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72815"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3956051" y="1606985"/>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9"/>
            <a:stretch/>
          </p:blipFill>
          <p:spPr>
            <a:xfrm flipH="1">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1544242" y="1893830"/>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72796" y="2431261"/>
            <a:ext cx="9751715" cy="276999"/>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prstClr val="black"/>
                </a:solidFill>
                <a:effectLst/>
                <a:uLnTx/>
                <a:uFillTx/>
                <a:latin typeface="Arial"/>
                <a:cs typeface="Arial"/>
              </a:rPr>
              <a:t>الظهور             </a:t>
            </a:r>
            <a:r>
              <a:rPr kumimoji="0" lang="en-US" sz="1200" b="1" i="0" u="none" strike="noStrike" cap="none" normalizeH="0" baseline="0" noProof="0" dirty="0">
                <a:ln>
                  <a:noFill/>
                </a:ln>
                <a:solidFill>
                  <a:prstClr val="black"/>
                </a:solidFill>
                <a:effectLst/>
                <a:uLnTx/>
                <a:uFillTx/>
                <a:latin typeface="Arial"/>
                <a:cs typeface="Arial"/>
              </a:rPr>
              <a:t>           </a:t>
            </a:r>
            <a:r>
              <a:rPr kumimoji="0" lang="ar-001" sz="1200" b="1" i="0" u="none" strike="noStrike" cap="none" normalizeH="0" baseline="0" noProof="0" dirty="0">
                <a:ln>
                  <a:noFill/>
                </a:ln>
                <a:solidFill>
                  <a:prstClr val="black"/>
                </a:solidFill>
                <a:effectLst/>
                <a:uLnTx/>
                <a:uFillTx/>
                <a:latin typeface="Arial"/>
                <a:cs typeface="Arial"/>
              </a:rPr>
              <a:t>          الرصد </a:t>
            </a:r>
            <a:r>
              <a:rPr kumimoji="0" lang="en-US" sz="1200" b="1" i="0" u="none" strike="noStrike" cap="none" normalizeH="0" baseline="0" noProof="0" dirty="0">
                <a:ln>
                  <a:noFill/>
                </a:ln>
                <a:solidFill>
                  <a:prstClr val="black"/>
                </a:solidFill>
                <a:effectLst/>
                <a:uLnTx/>
                <a:uFillTx/>
                <a:latin typeface="Arial"/>
                <a:cs typeface="Arial"/>
              </a:rPr>
              <a:t>   </a:t>
            </a:r>
            <a:r>
              <a:rPr kumimoji="0" lang="ar-001" sz="1200" b="1" i="0" u="none" strike="noStrike" cap="none" normalizeH="0" baseline="0" noProof="0" dirty="0">
                <a:ln>
                  <a:noFill/>
                </a:ln>
                <a:solidFill>
                  <a:prstClr val="black"/>
                </a:solidFill>
                <a:effectLst/>
                <a:uLnTx/>
                <a:uFillTx/>
                <a:latin typeface="Arial"/>
                <a:cs typeface="Arial"/>
              </a:rPr>
              <a:t>  الإبلاغ                               </a:t>
            </a:r>
            <a:r>
              <a:rPr kumimoji="0" lang="en-US" sz="1200" b="1" i="0" u="none" strike="noStrike" cap="none" normalizeH="0" baseline="0" noProof="0" dirty="0">
                <a:ln>
                  <a:noFill/>
                </a:ln>
                <a:solidFill>
                  <a:prstClr val="black"/>
                </a:solidFill>
                <a:effectLst/>
                <a:uLnTx/>
                <a:uFillTx/>
                <a:latin typeface="Arial"/>
                <a:cs typeface="Arial"/>
              </a:rPr>
              <a:t>                 </a:t>
            </a:r>
            <a:r>
              <a:rPr kumimoji="0" lang="ar-001" sz="1200" b="1" i="0" u="none" strike="noStrike" cap="none" normalizeH="0" baseline="0" noProof="0" dirty="0">
                <a:ln>
                  <a:noFill/>
                </a:ln>
                <a:solidFill>
                  <a:prstClr val="black"/>
                </a:solidFill>
                <a:effectLst/>
                <a:uLnTx/>
                <a:uFillTx/>
                <a:latin typeface="Arial"/>
                <a:cs typeface="Arial"/>
              </a:rPr>
              <a:t>              الاستجابة                     </a:t>
            </a:r>
            <a:r>
              <a:rPr kumimoji="0" lang="en-US" sz="1200" b="1" i="0" u="none" strike="noStrike" cap="none" normalizeH="0" baseline="0" noProof="0" dirty="0">
                <a:ln>
                  <a:noFill/>
                </a:ln>
                <a:solidFill>
                  <a:prstClr val="black"/>
                </a:solidFill>
                <a:effectLst/>
                <a:uLnTx/>
                <a:uFillTx/>
                <a:latin typeface="Arial"/>
                <a:cs typeface="Arial"/>
              </a:rPr>
              <a:t>       </a:t>
            </a:r>
            <a:r>
              <a:rPr kumimoji="0" lang="ar-001" sz="1200" b="1" i="0" u="none" strike="noStrike" cap="none" normalizeH="0" baseline="0" noProof="0" dirty="0">
                <a:ln>
                  <a:noFill/>
                </a:ln>
                <a:solidFill>
                  <a:prstClr val="black"/>
                </a:solidFill>
                <a:effectLst/>
                <a:uLnTx/>
                <a:uFillTx/>
                <a:latin typeface="Arial"/>
                <a:cs typeface="Arial"/>
              </a:rPr>
              <a:t>         النهاية               بعد الحدث</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screen">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638150" y="2010065"/>
            <a:ext cx="306317" cy="306317"/>
          </a:xfrm>
          <a:prstGeom prst="rect">
            <a:avLst/>
          </a:prstGeom>
          <a:noFill/>
          <a:extLst>
            <a:ext uri="{909E8E84-426E-40DD-AFC4-6F175D3DCCD1}">
              <a14:hiddenFill xmlns:a14="http://schemas.microsoft.com/office/drawing/2010/main">
                <a:solidFill>
                  <a:srgbClr val="FFFFFF"/>
                </a:solidFill>
              </a14:hiddenFill>
            </a:ext>
          </a:extLst>
        </p:spPr>
      </p:pic>
      <p:sp>
        <p:nvSpPr>
          <p:cNvPr id="52" name="Rounded Rectangle 51">
            <a:extLst>
              <a:ext uri="{FF2B5EF4-FFF2-40B4-BE49-F238E27FC236}">
                <a16:creationId xmlns:a16="http://schemas.microsoft.com/office/drawing/2014/main" id="{FD4A9E59-5386-D2D6-C46B-D0ACC9EE9BE3}"/>
              </a:ext>
            </a:extLst>
          </p:cNvPr>
          <p:cNvSpPr/>
          <p:nvPr/>
        </p:nvSpPr>
        <p:spPr>
          <a:xfrm>
            <a:off x="2079016" y="5182053"/>
            <a:ext cx="3178050"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prstClr val="black"/>
                </a:solidFill>
                <a:effectLst/>
                <a:uLnTx/>
                <a:uFillTx/>
                <a:latin typeface="Arial"/>
                <a:cs typeface="Arial"/>
              </a:rPr>
              <a:t>الإجراءات طويلة الأمد</a:t>
            </a:r>
          </a:p>
        </p:txBody>
      </p:sp>
      <p:sp>
        <p:nvSpPr>
          <p:cNvPr id="54" name="TextBox 53">
            <a:extLst>
              <a:ext uri="{FF2B5EF4-FFF2-40B4-BE49-F238E27FC236}">
                <a16:creationId xmlns:a16="http://schemas.microsoft.com/office/drawing/2014/main" id="{AB3E9DF9-178F-D9AA-2B36-397CD12ECA9F}"/>
              </a:ext>
            </a:extLst>
          </p:cNvPr>
          <p:cNvSpPr txBox="1"/>
          <p:nvPr/>
        </p:nvSpPr>
        <p:spPr>
          <a:xfrm>
            <a:off x="1607876" y="5742095"/>
            <a:ext cx="3894131" cy="738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prstClr val="black"/>
                </a:solidFill>
                <a:effectLst/>
                <a:uLnTx/>
                <a:uFillTx/>
                <a:latin typeface="Arial"/>
                <a:cs typeface="Arial"/>
              </a:rPr>
              <a:t>الموارد اللازمة غير متوفرة حاليًا</a:t>
            </a:r>
            <a:br>
              <a:rPr lang="ar-001" sz="1400" b="0" i="0" u="none" strike="noStrike" cap="none" normalizeH="0" baseline="0" noProof="0" dirty="0">
                <a:ln>
                  <a:noFill/>
                </a:ln>
                <a:effectLst/>
                <a:uLnTx/>
                <a:uFillTx/>
                <a:latin typeface="Arial"/>
                <a:cs typeface="Arial"/>
              </a:rPr>
            </a:br>
            <a:br>
              <a:rPr lang="ar-001" sz="1400" b="0" i="0" u="none" strike="noStrike" cap="none" normalizeH="0" baseline="0" noProof="0" dirty="0">
                <a:ln>
                  <a:noFill/>
                </a:ln>
                <a:effectLst/>
                <a:uLnTx/>
                <a:uFillTx/>
                <a:latin typeface="Arial"/>
                <a:cs typeface="Arial"/>
              </a:rPr>
            </a:br>
            <a:endParaRPr lang="ar-001" sz="1400" b="0" i="0" u="none" strike="noStrike" cap="none" normalizeH="0" baseline="0" noProof="0" dirty="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9980331"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1" eaLnBrk="1" fontAlgn="auto" latinLnBrk="0" hangingPunct="1">
              <a:lnSpc>
                <a:spcPct val="90000"/>
              </a:lnSpc>
              <a:spcBef>
                <a:spcPct val="0"/>
              </a:spcBef>
              <a:spcAft>
                <a:spcPct val="35000"/>
              </a:spcAft>
              <a:buClrTx/>
              <a:buSzTx/>
              <a:buFontTx/>
              <a:buNone/>
              <a:tabLst/>
              <a:defRPr/>
            </a:pPr>
            <a:r>
              <a:rPr kumimoji="0" lang="ar-001" sz="1600" b="1" i="0" u="none" strike="noStrike" cap="none" normalizeH="0" baseline="0" noProof="0" dirty="0">
                <a:ln>
                  <a:noFill/>
                </a:ln>
                <a:solidFill>
                  <a:srgbClr val="FFFFFF"/>
                </a:solidFill>
                <a:effectLst/>
                <a:uLnTx/>
                <a:uFillTx/>
                <a:latin typeface="Arial"/>
                <a:cs typeface="Arial"/>
              </a:rPr>
              <a:t>جمع وتقييم أداء غاية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9980331"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algn="ctr"/>
              <a:r>
                <a:rPr lang="ar-SA" sz="1600" b="1" dirty="0"/>
                <a:t>استخدام أداء غاية  </a:t>
              </a:r>
              <a:r>
                <a:rPr lang="en-IN" sz="1600" b="1" dirty="0"/>
                <a:t>7-1-7 </a:t>
              </a:r>
              <a:r>
                <a:rPr lang="ar-SA" sz="1600" b="1" dirty="0"/>
                <a:t>لتحديد العوائق والعوامل الممكّنة</a:t>
              </a:r>
              <a:endParaRPr lang="en-IN" sz="1600" dirty="0"/>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9980331"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1" eaLnBrk="1" fontAlgn="auto" latinLnBrk="0" hangingPunct="1">
                <a:lnSpc>
                  <a:spcPct val="90000"/>
                </a:lnSpc>
                <a:spcBef>
                  <a:spcPct val="0"/>
                </a:spcBef>
                <a:spcAft>
                  <a:spcPct val="35000"/>
                </a:spcAft>
                <a:buClrTx/>
                <a:buSzTx/>
                <a:buFontTx/>
                <a:buNone/>
                <a:tabLst/>
                <a:defRPr/>
              </a:pPr>
              <a:r>
                <a:rPr kumimoji="0" lang="ar-001" sz="1600" b="1" i="0" u="none" strike="noStrike" cap="none" normalizeH="0" baseline="0" noProof="0" dirty="0">
                  <a:ln>
                    <a:noFill/>
                  </a:ln>
                  <a:solidFill>
                    <a:srgbClr val="FFFFFF"/>
                  </a:solidFill>
                  <a:effectLst/>
                  <a:uLnTx/>
                  <a:uFillTx/>
                  <a:latin typeface="Arial"/>
                  <a:cs typeface="Arial"/>
                </a:rPr>
                <a:t>تحديد الإجراءات وتنفيذها</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261018"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prstClr val="white"/>
                </a:solidFill>
                <a:effectLst/>
                <a:uLnTx/>
                <a:uFillTx/>
                <a:latin typeface="Arial"/>
                <a:cs typeface="Arial"/>
              </a:rPr>
              <a:t>توضع في الاعتبار للتخطيط وفرص التمويل</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flipH="1">
            <a:off x="7142033" y="5246022"/>
            <a:ext cx="299979" cy="319471"/>
          </a:xfrm>
          <a:prstGeom prst="rect">
            <a:avLst/>
          </a:prstGeom>
          <a:noFill/>
          <a:extLst>
            <a:ext uri="{909E8E84-426E-40DD-AFC4-6F175D3DCCD1}">
              <a14:hiddenFill xmlns:a14="http://schemas.microsoft.com/office/drawing/2010/main">
                <a:solidFill>
                  <a:srgbClr val="FFFFFF"/>
                </a:solidFill>
              </a14:hiddenFill>
            </a:ext>
          </a:extLst>
        </p:spPr>
      </p:pic>
      <p:sp>
        <p:nvSpPr>
          <p:cNvPr id="48" name="Rounded Rectangle 47">
            <a:extLst>
              <a:ext uri="{FF2B5EF4-FFF2-40B4-BE49-F238E27FC236}">
                <a16:creationId xmlns:a16="http://schemas.microsoft.com/office/drawing/2014/main" id="{9BC0C29F-1997-3A06-94C4-BF8B32F9E645}"/>
              </a:ext>
            </a:extLst>
          </p:cNvPr>
          <p:cNvSpPr/>
          <p:nvPr/>
        </p:nvSpPr>
        <p:spPr>
          <a:xfrm>
            <a:off x="4857955" y="3324293"/>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7238312" y="3324293"/>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screen">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6221711" y="3341696"/>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screen">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8996289" y="3369848"/>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7504390" y="3880383"/>
            <a:ext cx="1935963" cy="307777"/>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prstClr val="black"/>
                </a:solidFill>
                <a:effectLst/>
                <a:uLnTx/>
                <a:uFillTx/>
                <a:latin typeface="Arial"/>
                <a:cs typeface="Arial"/>
              </a:rPr>
              <a:t>تأخر سرعة التوقيت</a:t>
            </a:r>
          </a:p>
        </p:txBody>
      </p:sp>
      <p:sp>
        <p:nvSpPr>
          <p:cNvPr id="40" name="TextBox 39">
            <a:extLst>
              <a:ext uri="{FF2B5EF4-FFF2-40B4-BE49-F238E27FC236}">
                <a16:creationId xmlns:a16="http://schemas.microsoft.com/office/drawing/2014/main" id="{7533C251-2666-DF16-FCDF-68A0DB4F3B99}"/>
              </a:ext>
            </a:extLst>
          </p:cNvPr>
          <p:cNvSpPr txBox="1"/>
          <p:nvPr/>
        </p:nvSpPr>
        <p:spPr>
          <a:xfrm>
            <a:off x="4951754" y="3873366"/>
            <a:ext cx="1713017" cy="523220"/>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prstClr val="black"/>
                </a:solidFill>
                <a:effectLst/>
                <a:uLnTx/>
                <a:uFillTx/>
                <a:latin typeface="Arial"/>
                <a:cs typeface="Arial"/>
              </a:rPr>
              <a:t>تيسير سرعة التوقيت</a:t>
            </a:r>
          </a:p>
        </p:txBody>
      </p:sp>
      <p:sp>
        <p:nvSpPr>
          <p:cNvPr id="47" name="TextBox 46">
            <a:extLst>
              <a:ext uri="{FF2B5EF4-FFF2-40B4-BE49-F238E27FC236}">
                <a16:creationId xmlns:a16="http://schemas.microsoft.com/office/drawing/2014/main" id="{1998F271-0E42-2FC8-244E-B553B45624A4}"/>
              </a:ext>
            </a:extLst>
          </p:cNvPr>
          <p:cNvSpPr txBox="1"/>
          <p:nvPr/>
        </p:nvSpPr>
        <p:spPr>
          <a:xfrm>
            <a:off x="7601957" y="3409647"/>
            <a:ext cx="1483868" cy="338554"/>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prstClr val="black"/>
                </a:solidFill>
                <a:effectLst/>
                <a:uLnTx/>
                <a:uFillTx/>
                <a:latin typeface="Arial"/>
                <a:cs typeface="Arial"/>
              </a:rPr>
              <a:t>العوائق</a:t>
            </a:r>
          </a:p>
        </p:txBody>
      </p:sp>
      <p:sp>
        <p:nvSpPr>
          <p:cNvPr id="50" name="TextBox 49">
            <a:extLst>
              <a:ext uri="{FF2B5EF4-FFF2-40B4-BE49-F238E27FC236}">
                <a16:creationId xmlns:a16="http://schemas.microsoft.com/office/drawing/2014/main" id="{5DF4F045-7931-E4CE-32DA-E09BD977159E}"/>
              </a:ext>
            </a:extLst>
          </p:cNvPr>
          <p:cNvSpPr txBox="1"/>
          <p:nvPr/>
        </p:nvSpPr>
        <p:spPr>
          <a:xfrm>
            <a:off x="4807135" y="3417259"/>
            <a:ext cx="1483868" cy="338554"/>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prstClr val="black"/>
                </a:solidFill>
                <a:effectLst/>
                <a:uLnTx/>
                <a:uFillTx/>
                <a:latin typeface="Arial"/>
                <a:cs typeface="Arial"/>
              </a:rPr>
              <a:t>العوامل الممكّنة</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H="1" flipV="1">
            <a:off x="3897597" y="3573362"/>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424576" y="3280249"/>
            <a:ext cx="3067066" cy="523220"/>
          </a:xfrm>
          <a:prstGeom prst="rect">
            <a:avLst/>
          </a:prstGeom>
          <a:noFill/>
        </p:spPr>
        <p:txBody>
          <a:bodyPr wrap="square" lIns="91440" tIns="45720" rIns="91440" bIns="45720" anchor="t">
            <a:spAutoFit/>
          </a:bodyPr>
          <a:lstStyle/>
          <a:p>
            <a:r>
              <a:rPr lang="ar-SA" sz="1400" dirty="0"/>
              <a:t>تُستخدم لدعم أهداف المناصرة</a:t>
            </a:r>
            <a:br>
              <a:rPr lang="en-IN" sz="1400" dirty="0"/>
            </a:br>
            <a:r>
              <a:rPr lang="ar-SA" sz="1400" dirty="0"/>
              <a:t>(أفضل الممارسات، والتحسينات، وما إلى ذلك</a:t>
            </a:r>
            <a:r>
              <a:rPr lang="en-US" sz="1400" dirty="0"/>
              <a:t>(</a:t>
            </a:r>
            <a:r>
              <a:rPr lang="ar-SA" sz="1400" dirty="0"/>
              <a:t>.</a:t>
            </a:r>
            <a:endParaRPr lang="en-IN" sz="1400" dirty="0"/>
          </a:p>
        </p:txBody>
      </p:sp>
      <p:sp>
        <p:nvSpPr>
          <p:cNvPr id="2" name="TextBox 1">
            <a:extLst>
              <a:ext uri="{FF2B5EF4-FFF2-40B4-BE49-F238E27FC236}">
                <a16:creationId xmlns:a16="http://schemas.microsoft.com/office/drawing/2014/main" id="{893BA6EA-F434-8703-C100-250D8BAC2F69}"/>
              </a:ext>
            </a:extLst>
          </p:cNvPr>
          <p:cNvSpPr txBox="1"/>
          <p:nvPr/>
        </p:nvSpPr>
        <p:spPr>
          <a:xfrm>
            <a:off x="796093" y="226400"/>
            <a:ext cx="11061858" cy="553998"/>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30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عمليًا: استخدام غاية 7-1-7 في حدث تفشٍّ فردي</a:t>
            </a:r>
          </a:p>
        </p:txBody>
      </p:sp>
      <p:sp>
        <p:nvSpPr>
          <p:cNvPr id="18" name="TextBox 17">
            <a:extLst>
              <a:ext uri="{FF2B5EF4-FFF2-40B4-BE49-F238E27FC236}">
                <a16:creationId xmlns:a16="http://schemas.microsoft.com/office/drawing/2014/main" id="{158A2CA0-31B2-BDF0-F472-B9F52B61A9D2}"/>
              </a:ext>
            </a:extLst>
          </p:cNvPr>
          <p:cNvSpPr txBox="1"/>
          <p:nvPr/>
        </p:nvSpPr>
        <p:spPr>
          <a:xfrm>
            <a:off x="5384800" y="1004565"/>
            <a:ext cx="4124231" cy="784830"/>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500" b="1" i="0" u="none" strike="noStrike" cap="none" normalizeH="0" baseline="0" noProof="0" dirty="0">
                <a:ln>
                  <a:noFill/>
                </a:ln>
                <a:solidFill>
                  <a:prstClr val="black"/>
                </a:solidFill>
                <a:effectLst/>
                <a:uLnTx/>
                <a:uFillTx/>
                <a:latin typeface="Arial"/>
                <a:cs typeface="Arial"/>
              </a:rPr>
              <a:t>التنفيذ في الوقت الفعلي </a:t>
            </a:r>
            <a:br>
              <a:rPr lang="ar-001" sz="1500" b="0" i="0" u="none" strike="noStrike" cap="none" normalizeH="0" baseline="0" noProof="0" dirty="0">
                <a:ln>
                  <a:noFill/>
                </a:ln>
                <a:effectLst/>
                <a:uLnTx/>
                <a:uFillTx/>
                <a:latin typeface="Arial"/>
                <a:cs typeface="Arial" panose="020B0604020202020204" pitchFamily="34" charset="0"/>
              </a:rPr>
            </a:br>
            <a:r>
              <a:rPr kumimoji="0" lang="ar-001" sz="1500" b="0" i="0" u="none" strike="noStrike" cap="none" normalizeH="0" baseline="0" noProof="0" dirty="0">
                <a:ln>
                  <a:noFill/>
                </a:ln>
                <a:solidFill>
                  <a:prstClr val="black"/>
                </a:solidFill>
                <a:effectLst/>
                <a:uLnTx/>
                <a:uFillTx/>
                <a:latin typeface="Arial"/>
                <a:cs typeface="Arial"/>
              </a:rPr>
              <a:t>أثناء استعراض الإجراء المبكر لدعم الاستجابة المستمرة فور رصد الحدث</a:t>
            </a:r>
          </a:p>
        </p:txBody>
      </p:sp>
      <p:sp>
        <p:nvSpPr>
          <p:cNvPr id="51" name="Rounded Rectangle 50">
            <a:extLst>
              <a:ext uri="{FF2B5EF4-FFF2-40B4-BE49-F238E27FC236}">
                <a16:creationId xmlns:a16="http://schemas.microsoft.com/office/drawing/2014/main" id="{870D560B-9741-CBE1-A0A7-AE1EC064B198}"/>
              </a:ext>
            </a:extLst>
          </p:cNvPr>
          <p:cNvSpPr/>
          <p:nvPr/>
        </p:nvSpPr>
        <p:spPr>
          <a:xfrm>
            <a:off x="7523676"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prstClr val="black"/>
                </a:solidFill>
                <a:effectLst/>
                <a:uLnTx/>
                <a:uFillTx/>
                <a:latin typeface="Arial"/>
                <a:cs typeface="Arial"/>
              </a:rPr>
              <a:t>الإجراءات الفورية</a:t>
            </a:r>
          </a:p>
        </p:txBody>
      </p:sp>
      <p:sp>
        <p:nvSpPr>
          <p:cNvPr id="53" name="TextBox 52">
            <a:extLst>
              <a:ext uri="{FF2B5EF4-FFF2-40B4-BE49-F238E27FC236}">
                <a16:creationId xmlns:a16="http://schemas.microsoft.com/office/drawing/2014/main" id="{90D9A79A-8158-C47D-BD87-C9DE0AD1D6CE}"/>
              </a:ext>
            </a:extLst>
          </p:cNvPr>
          <p:cNvSpPr txBox="1"/>
          <p:nvPr/>
        </p:nvSpPr>
        <p:spPr>
          <a:xfrm>
            <a:off x="7341054" y="5732784"/>
            <a:ext cx="2595681" cy="523220"/>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prstClr val="black"/>
                </a:solidFill>
                <a:effectLst/>
                <a:uLnTx/>
                <a:uFillTx/>
                <a:latin typeface="Arial"/>
                <a:cs typeface="Arial"/>
              </a:rPr>
              <a:t>الموارد اللازمة متوفرة بالفعل</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777756"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prstClr val="white"/>
                </a:solidFill>
                <a:effectLst/>
                <a:uLnTx/>
                <a:uFillTx/>
                <a:latin typeface="Arial"/>
                <a:cs typeface="Arial"/>
              </a:rPr>
              <a:t>التنفيذ في أسرع وقت ممكن</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flipH="1">
            <a:off x="537100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544284" y="4183477"/>
            <a:ext cx="4799607" cy="906964"/>
            <a:chOff x="3198844" y="4183477"/>
            <a:chExt cx="4799607" cy="906964"/>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7998451" y="4183477"/>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53896945-59EB-1AFD-978F-282A7F104F48}"/>
              </a:ext>
            </a:extLst>
          </p:cNvPr>
          <p:cNvGrpSpPr/>
          <p:nvPr/>
        </p:nvGrpSpPr>
        <p:grpSpPr>
          <a:xfrm>
            <a:off x="392790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flipH="1">
            <a:off x="6880448" y="1437626"/>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flipH="1">
            <a:off x="385596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flipH="1">
            <a:off x="766465" y="1433735"/>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0590" y="1427325"/>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67978" y="1433735"/>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4442" y="1427325"/>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9298913" y="2191442"/>
            <a:ext cx="1638526"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9B51E0"/>
                </a:solidFill>
                <a:effectLst/>
                <a:uLnTx/>
                <a:uFillTx/>
                <a:latin typeface="Arial" panose="020B0604020202020204" pitchFamily="34" charset="0"/>
                <a:ea typeface="+mn-ea"/>
                <a:cs typeface="Arial" panose="020B0604020202020204" pitchFamily="34" charset="0"/>
              </a:rPr>
              <a:t>تاريخ الظهور</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9B51E0"/>
                </a:solidFill>
                <a:effectLst/>
                <a:uLnTx/>
                <a:uFillTx/>
                <a:latin typeface="Arial"/>
                <a:ea typeface="+mn-ea"/>
                <a:cs typeface="Arial"/>
              </a:rPr>
              <a:t>30 نوفمبر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7970581" y="830088"/>
            <a:ext cx="178319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الغاية: 7 أيام</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4952163" y="827352"/>
            <a:ext cx="1441103"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الغاية: يوم واحد</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1595858" y="787864"/>
            <a:ext cx="1652519"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الاستجابة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الغاية: 7 أيام</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5978371" y="2191442"/>
            <a:ext cx="2506428"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تاريخ 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CF2E2E"/>
                </a:solidFill>
                <a:effectLst/>
                <a:uLnTx/>
                <a:uFillTx/>
                <a:latin typeface="Arial"/>
                <a:ea typeface="+mn-ea"/>
                <a:cs typeface="Arial"/>
              </a:rPr>
              <a:t>8 ديسمبر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3193489" y="2191442"/>
            <a:ext cx="2014871"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تاريخ 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FCB900"/>
                </a:solidFill>
                <a:effectLst/>
                <a:uLnTx/>
                <a:uFillTx/>
                <a:latin typeface="Arial"/>
                <a:ea typeface="+mn-ea"/>
                <a:cs typeface="Arial"/>
              </a:rPr>
              <a:t>9 ديسمبر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720829" y="2191442"/>
            <a:ext cx="1638526"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تاريخ الاستجابة المبكرة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3BB041"/>
                </a:solidFill>
                <a:effectLst/>
                <a:uLnTx/>
                <a:uFillTx/>
                <a:latin typeface="Arial"/>
                <a:ea typeface="+mn-ea"/>
                <a:cs typeface="Arial"/>
              </a:rPr>
              <a:t>19 ديسمبر 2023</a:t>
            </a:r>
          </a:p>
        </p:txBody>
      </p:sp>
      <p:sp>
        <p:nvSpPr>
          <p:cNvPr id="78" name="# DAYS">
            <a:extLst>
              <a:ext uri="{FF2B5EF4-FFF2-40B4-BE49-F238E27FC236}">
                <a16:creationId xmlns:a16="http://schemas.microsoft.com/office/drawing/2014/main" id="{44EE1BF1-05C4-9CBA-5165-C5471C3A5543}"/>
              </a:ext>
            </a:extLst>
          </p:cNvPr>
          <p:cNvSpPr txBox="1"/>
          <p:nvPr/>
        </p:nvSpPr>
        <p:spPr>
          <a:xfrm>
            <a:off x="8484799" y="1545612"/>
            <a:ext cx="754755"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FFFFFF"/>
                </a:solidFill>
                <a:effectLst/>
                <a:uLnTx/>
                <a:uFillTx/>
                <a:latin typeface="Arial"/>
                <a:ea typeface="+mn-ea"/>
                <a:cs typeface="Arial"/>
              </a:rPr>
              <a:t> </a:t>
            </a:r>
            <a:r>
              <a:rPr kumimoji="0" lang="ar-001" sz="1600" b="1" i="0" u="none" strike="noStrike" cap="none" normalizeH="0" baseline="0" noProof="0" dirty="0">
                <a:ln>
                  <a:noFill/>
                </a:ln>
                <a:solidFill>
                  <a:srgbClr val="FFFFFF"/>
                </a:solidFill>
                <a:effectLst/>
                <a:uLnTx/>
                <a:uFillTx/>
                <a:latin typeface="Arial"/>
                <a:ea typeface="+mn-ea"/>
                <a:cs typeface="Arial"/>
              </a:rPr>
              <a:t>8 أيام</a:t>
            </a:r>
          </a:p>
        </p:txBody>
      </p:sp>
      <p:sp>
        <p:nvSpPr>
          <p:cNvPr id="79" name="# DAYS">
            <a:extLst>
              <a:ext uri="{FF2B5EF4-FFF2-40B4-BE49-F238E27FC236}">
                <a16:creationId xmlns:a16="http://schemas.microsoft.com/office/drawing/2014/main" id="{45325AEF-558F-2BCF-53EE-3E5C8646F701}"/>
              </a:ext>
            </a:extLst>
          </p:cNvPr>
          <p:cNvSpPr txBox="1"/>
          <p:nvPr/>
        </p:nvSpPr>
        <p:spPr>
          <a:xfrm>
            <a:off x="5153783" y="1545612"/>
            <a:ext cx="1048352"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a:ln>
                  <a:noFill/>
                </a:ln>
                <a:solidFill>
                  <a:srgbClr val="FFFFFF"/>
                </a:solidFill>
                <a:effectLst/>
                <a:uLnTx/>
                <a:uFillTx/>
                <a:latin typeface="Arial"/>
                <a:ea typeface="+mn-ea"/>
                <a:cs typeface="Arial"/>
              </a:rPr>
              <a:t> </a:t>
            </a:r>
            <a:r>
              <a:rPr kumimoji="0" lang="ar-001" sz="1600" b="1" i="0" u="none" strike="noStrike" cap="none" normalizeH="0" baseline="0" noProof="0">
                <a:ln>
                  <a:noFill/>
                </a:ln>
                <a:solidFill>
                  <a:srgbClr val="FFFFFF"/>
                </a:solidFill>
                <a:effectLst/>
                <a:uLnTx/>
                <a:uFillTx/>
                <a:latin typeface="Arial"/>
                <a:ea typeface="+mn-ea"/>
                <a:cs typeface="Arial"/>
              </a:rPr>
              <a:t>يوم واحد</a:t>
            </a:r>
          </a:p>
        </p:txBody>
      </p:sp>
      <p:sp>
        <p:nvSpPr>
          <p:cNvPr id="80" name="# DAYS">
            <a:extLst>
              <a:ext uri="{FF2B5EF4-FFF2-40B4-BE49-F238E27FC236}">
                <a16:creationId xmlns:a16="http://schemas.microsoft.com/office/drawing/2014/main" id="{7E8B51A0-829D-B7CF-3C91-02A9B904F165}"/>
              </a:ext>
            </a:extLst>
          </p:cNvPr>
          <p:cNvSpPr txBox="1"/>
          <p:nvPr/>
        </p:nvSpPr>
        <p:spPr>
          <a:xfrm>
            <a:off x="2014458" y="1610970"/>
            <a:ext cx="926277" cy="33855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srgbClr val="FFFFFF"/>
                </a:solidFill>
                <a:effectLst/>
                <a:uLnTx/>
                <a:uFillTx/>
                <a:latin typeface="Arial"/>
                <a:ea typeface="+mn-ea"/>
                <a:cs typeface="Arial"/>
              </a:rPr>
              <a:t>10 أيام</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7393427" y="2744984"/>
            <a:ext cx="320040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العوائق</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عدم وجود اشتباه سريري على الرغم من وجود سمة تشخيصية للحصبة</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محدودية الوعي بإرشادات المراقبة للأمراض ذات الأولوية</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العوامل الممكّنة</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التحرك السريع من قِبل الفريق الطبي بمجرد الاشتباه في الإصابة بالحصبة</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0755673" y="950462"/>
            <a:ext cx="1020750"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الغاية</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0552684" y="1680401"/>
            <a:ext cx="1223739"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الجدول الزمني</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0408703" y="2812826"/>
            <a:ext cx="1367720" cy="461665"/>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العوائق والعوامل الممكّنة</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0472133" y="5439300"/>
            <a:ext cx="1304290"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الإجراءات</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75630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فورية</a:t>
            </a:r>
            <a:r>
              <a:rPr kumimoji="0" lang="ar-001"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نشر تعريفات الحالات في المرافق الصحية للأمراض ذات الأولوية؛ ترجمة المواد الرئيسية إلى اللغات شائعة الاستخدام؛</a:t>
            </a:r>
          </a:p>
          <a:p>
            <a:pPr marL="0" marR="0" lvl="0" indent="0" algn="r" defTabSz="914400" rtl="1" eaLnBrk="1" fontAlgn="base" latinLnBrk="0" hangingPunct="1">
              <a:lnSpc>
                <a:spcPct val="100000"/>
              </a:lnSpc>
              <a:spcBef>
                <a:spcPts val="0"/>
              </a:spcBef>
              <a:spcAft>
                <a:spcPts val="0"/>
              </a:spcAft>
              <a:buClrTx/>
              <a:buSzTx/>
              <a:buFontTx/>
              <a:buNone/>
              <a:tabLst/>
              <a:defRPr/>
            </a:pPr>
            <a:endParaRPr kumimoji="0" lang="ar-001"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طويلة الأمد</a:t>
            </a:r>
            <a:r>
              <a:rPr kumimoji="0" lang="ar-001"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إجراء تدريبات تنشيطية بشأن تعريفات الحالات الرئيسية للعاملين الصحيين على مستوى المرافق؛ والترجمة المسبقة لرسائل الصحة العامة الأساسية إلى اللغات شائعة الاستخدام</a:t>
            </a:r>
          </a:p>
        </p:txBody>
      </p:sp>
      <p:sp>
        <p:nvSpPr>
          <p:cNvPr id="11" name="Oval 10">
            <a:extLst>
              <a:ext uri="{FF2B5EF4-FFF2-40B4-BE49-F238E27FC236}">
                <a16:creationId xmlns:a16="http://schemas.microsoft.com/office/drawing/2014/main" id="{331CECC1-2C37-F2EE-B66A-40BBAB005F43}"/>
              </a:ext>
            </a:extLst>
          </p:cNvPr>
          <p:cNvSpPr/>
          <p:nvPr/>
        </p:nvSpPr>
        <p:spPr>
          <a:xfrm>
            <a:off x="9930656" y="1440432"/>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0119536" y="1588782"/>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53853" y="98312"/>
            <a:ext cx="12064448" cy="649357"/>
          </a:xfrm>
          <a:prstGeom prst="rect">
            <a:avLst/>
          </a:prstGeom>
          <a:solidFill>
            <a:srgbClr val="FFFFFF">
              <a:alpha val="49804"/>
            </a:srgbClr>
          </a:solidFill>
        </p:spPr>
        <p:txBody>
          <a:bodyPr vert="horz" lIns="91440" tIns="45720" rIns="91440" bIns="45720" rtlCol="0"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ar-SA" sz="2700" b="1" dirty="0">
                <a:solidFill>
                  <a:srgbClr val="3BB041"/>
                </a:solidFill>
                <a:cs typeface="+mn-cs"/>
              </a:rPr>
              <a:t>الحصبة، إبيستان، 2023 (حالة تفشٍ وهمية من نشاط محاكاة نظرية)</a:t>
            </a:r>
            <a:endParaRPr lang="en-IN" sz="2700" dirty="0">
              <a:solidFill>
                <a:srgbClr val="3BB041"/>
              </a:solidFill>
              <a:cs typeface="+mn-cs"/>
            </a:endParaRPr>
          </a:p>
        </p:txBody>
      </p:sp>
      <p:sp>
        <p:nvSpPr>
          <p:cNvPr id="15" name="Rounded Rectangle 54">
            <a:extLst>
              <a:ext uri="{FF2B5EF4-FFF2-40B4-BE49-F238E27FC236}">
                <a16:creationId xmlns:a16="http://schemas.microsoft.com/office/drawing/2014/main" id="{CC2EE1CD-5731-FDF1-62C4-94367942E61C}"/>
              </a:ext>
            </a:extLst>
          </p:cNvPr>
          <p:cNvSpPr/>
          <p:nvPr/>
        </p:nvSpPr>
        <p:spPr>
          <a:xfrm>
            <a:off x="4200925" y="2751593"/>
            <a:ext cx="3076666"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العوائق</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عدم وجود بروتوكول لإبلاغ الموظفين السريريين ذوي المستوى الأدنى في غياب الطبيب المعالج</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العوامل الممكّنة</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تدريب تنشيطي عن المراقبة لكبار الموظفين السريريين بشأن بروتوكولات التصعيد وإعداد التقارير</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770340" y="2744982"/>
            <a:ext cx="3314749"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العوائق</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نقص التمويل لتوفير الوقود اللازم لنشر فريق الاستجابة السريعة</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عدم وجود بروتوكول/آلية لتسليم العينات إلى المختبر الوطني خلال عطلة نهاية الأسبوع</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نقص المواد الرئيسية المترجمة مسبقًا باللغات المحلية</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العوامل الممكّنة</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النشر السريع لفريق الاستجابة السريعة</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585748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B1BD5-DF79-21FF-5A83-B35C8CABE3BC}"/>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876F5F0-E1B6-A508-E77F-AC33CF4D6415}"/>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D8E1E3B-FFFF-6DB6-9100-B078E2F6CB54}"/>
              </a:ext>
            </a:extLst>
          </p:cNvPr>
          <p:cNvSpPr>
            <a:spLocks noGrp="1"/>
          </p:cNvSpPr>
          <p:nvPr>
            <p:ph type="title"/>
          </p:nvPr>
        </p:nvSpPr>
        <p:spPr>
          <a:xfrm>
            <a:off x="1396050" y="241442"/>
            <a:ext cx="10515600" cy="1087808"/>
          </a:xfrm>
        </p:spPr>
        <p:txBody>
          <a:bodyPr/>
          <a:lstStyle/>
          <a:p>
            <a:r>
              <a:rPr lang="ar-001" dirty="0"/>
              <a:t>أنشطة التعارف</a:t>
            </a:r>
          </a:p>
        </p:txBody>
      </p:sp>
      <p:sp>
        <p:nvSpPr>
          <p:cNvPr id="5" name="Content Placeholder 2">
            <a:extLst>
              <a:ext uri="{FF2B5EF4-FFF2-40B4-BE49-F238E27FC236}">
                <a16:creationId xmlns:a16="http://schemas.microsoft.com/office/drawing/2014/main" id="{3333D4C3-053D-97A3-F9F0-DBB41BE26A6F}"/>
              </a:ext>
            </a:extLst>
          </p:cNvPr>
          <p:cNvSpPr>
            <a:spLocks noGrp="1"/>
          </p:cNvSpPr>
          <p:nvPr>
            <p:ph idx="1"/>
          </p:nvPr>
        </p:nvSpPr>
        <p:spPr>
          <a:xfrm>
            <a:off x="255103" y="1452934"/>
            <a:ext cx="11252200" cy="3565633"/>
          </a:xfrm>
        </p:spPr>
        <p:txBody>
          <a:bodyPr vert="horz" lIns="91440" tIns="45720" rIns="91440" bIns="45720" rtlCol="0" anchor="t">
            <a:noAutofit/>
          </a:bodyPr>
          <a:lstStyle/>
          <a:p>
            <a:pPr marL="0" indent="0">
              <a:lnSpc>
                <a:spcPct val="114000"/>
              </a:lnSpc>
              <a:buNone/>
            </a:pPr>
            <a:r>
              <a:rPr lang="ar-001" sz="3200" b="1" dirty="0">
                <a:solidFill>
                  <a:schemeClr val="tx2"/>
                </a:solidFill>
                <a:latin typeface="Arial"/>
                <a:cs typeface="Arial"/>
              </a:rPr>
              <a:t>قف إذا كنت...</a:t>
            </a:r>
          </a:p>
          <a:p>
            <a:pPr>
              <a:lnSpc>
                <a:spcPct val="114000"/>
              </a:lnSpc>
            </a:pPr>
            <a:r>
              <a:rPr lang="ar-001" sz="3200" dirty="0">
                <a:latin typeface="Arial"/>
                <a:cs typeface="Arial"/>
              </a:rPr>
              <a:t>تمتلك حيوانًا أليفًا في المنزل</a:t>
            </a:r>
          </a:p>
          <a:p>
            <a:pPr lvl="1">
              <a:lnSpc>
                <a:spcPct val="113999"/>
              </a:lnSpc>
            </a:pPr>
            <a:r>
              <a:rPr lang="ar-SA" sz="3200" dirty="0"/>
              <a:t>تتحدث 3 لغات أو أكثر</a:t>
            </a:r>
            <a:endParaRPr lang="en-IN" sz="3200" dirty="0"/>
          </a:p>
          <a:p>
            <a:pPr lvl="2">
              <a:lnSpc>
                <a:spcPct val="113999"/>
              </a:lnSpc>
            </a:pPr>
            <a:r>
              <a:rPr lang="ar-001" sz="3200" dirty="0">
                <a:latin typeface="Arial"/>
                <a:cs typeface="Arial"/>
              </a:rPr>
              <a:t>غنيت كاريوكي في السنوات الثلاث الماضية</a:t>
            </a:r>
          </a:p>
          <a:p>
            <a:pPr lvl="3">
              <a:lnSpc>
                <a:spcPct val="113999"/>
              </a:lnSpc>
            </a:pPr>
            <a:r>
              <a:rPr lang="ar-001" sz="3200" dirty="0">
                <a:latin typeface="Arial"/>
                <a:cs typeface="Arial"/>
              </a:rPr>
              <a:t>تحب الرقص</a:t>
            </a:r>
          </a:p>
          <a:p>
            <a:pPr lvl="4">
              <a:lnSpc>
                <a:spcPct val="113999"/>
              </a:lnSpc>
            </a:pPr>
            <a:r>
              <a:rPr lang="ar-001" sz="3200" dirty="0">
                <a:latin typeface="Arial"/>
                <a:cs typeface="Arial"/>
              </a:rPr>
              <a:t>ترسم للتسلية</a:t>
            </a:r>
          </a:p>
          <a:p>
            <a:pPr marL="1371600" lvl="3" indent="0">
              <a:lnSpc>
                <a:spcPct val="113999"/>
              </a:lnSpc>
              <a:buNone/>
            </a:pPr>
            <a:endParaRPr lang="en-US" sz="3200" dirty="0">
              <a:latin typeface="Arial"/>
              <a:cs typeface="Arial"/>
            </a:endParaRPr>
          </a:p>
          <a:p>
            <a:pPr marL="0" indent="0">
              <a:buNone/>
            </a:pPr>
            <a:endParaRPr lang="en-US" dirty="0">
              <a:cs typeface="Arial" panose="020B0604020202020204" pitchFamily="34" charset="0"/>
            </a:endParaRPr>
          </a:p>
        </p:txBody>
      </p:sp>
    </p:spTree>
    <p:extLst>
      <p:ext uri="{BB962C8B-B14F-4D97-AF65-F5344CB8AC3E}">
        <p14:creationId xmlns:p14="http://schemas.microsoft.com/office/powerpoint/2010/main" val="31699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2233913" y="2706357"/>
            <a:ext cx="9054183" cy="2148666"/>
          </a:xfrm>
        </p:spPr>
        <p:txBody>
          <a:bodyPr/>
          <a:lstStyle/>
          <a:p>
            <a:r>
              <a:rPr lang="ar-SA" dirty="0">
                <a:cs typeface="+mn-cs"/>
              </a:rPr>
              <a:t>استخدام غاية 7-1-7 في أحداث تفشي الأمراض المتعددة</a:t>
            </a:r>
            <a:endParaRPr lang="en-IN" dirty="0">
              <a:cs typeface="+mn-cs"/>
            </a:endParaRPr>
          </a:p>
        </p:txBody>
      </p:sp>
    </p:spTree>
    <p:extLst>
      <p:ext uri="{BB962C8B-B14F-4D97-AF65-F5344CB8AC3E}">
        <p14:creationId xmlns:p14="http://schemas.microsoft.com/office/powerpoint/2010/main" val="23276507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161280" y="186952"/>
            <a:ext cx="11775795" cy="857500"/>
          </a:xfrm>
        </p:spPr>
        <p:txBody>
          <a:bodyPr>
            <a:normAutofit/>
          </a:bodyPr>
          <a:lstStyle/>
          <a:p>
            <a:r>
              <a:rPr lang="ar-SA" dirty="0">
                <a:cs typeface="+mn-cs"/>
              </a:rPr>
              <a:t>استخدام غاية 7-1-7 عبر حالات التفشي المتعددة يوفر معلومات قيّمة</a:t>
            </a:r>
            <a:endParaRPr lang="en-IN" dirty="0">
              <a:cs typeface="+mn-cs"/>
            </a:endParaRP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62970" y="1332432"/>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361539" y="3529614"/>
            <a:ext cx="4826962" cy="461665"/>
          </a:xfrm>
          <a:prstGeom prst="rect">
            <a:avLst/>
          </a:prstGeom>
          <a:noFill/>
        </p:spPr>
        <p:txBody>
          <a:bodyPr wrap="non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sz="2400">
                <a:solidFill>
                  <a:srgbClr val="384D56"/>
                </a:solidFill>
                <a:latin typeface="Arial"/>
                <a:cs typeface="Arial"/>
              </a:rPr>
              <a:t>قاعدة </a:t>
            </a:r>
            <a:r>
              <a:rPr kumimoji="0" lang="ar-001" sz="2400" i="0" u="none" strike="noStrike" cap="none" normalizeH="0" baseline="0" noProof="0">
                <a:ln>
                  <a:noFill/>
                </a:ln>
                <a:solidFill>
                  <a:srgbClr val="384D56"/>
                </a:solidFill>
                <a:effectLst/>
                <a:uLnTx/>
                <a:uFillTx/>
                <a:latin typeface="Arial"/>
                <a:cs typeface="Arial"/>
              </a:rPr>
              <a:t>توحيد بيانات غاية 7-1-7</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830997"/>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توسيع قاعدة الأدلة المتعلقة بماهية ومكان وسبب العوائق والعوامل الممكّنة للرصد والإبلاغ والاستجابة المبكرة في الوقت المناسب</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23090" y="4074520"/>
            <a:ext cx="9202021" cy="110174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E733D3-938A-9BC5-199F-B156B9DDACF9}"/>
              </a:ext>
            </a:extLst>
          </p:cNvPr>
          <p:cNvSpPr>
            <a:spLocks noGrp="1"/>
          </p:cNvSpPr>
          <p:nvPr>
            <p:ph type="title"/>
          </p:nvPr>
        </p:nvSpPr>
        <p:spPr>
          <a:xfrm>
            <a:off x="161280" y="186952"/>
            <a:ext cx="11775795" cy="857500"/>
          </a:xfrm>
        </p:spPr>
        <p:txBody>
          <a:bodyPr>
            <a:normAutofit/>
          </a:bodyPr>
          <a:lstStyle/>
          <a:p>
            <a:r>
              <a:rPr lang="ar-SA" dirty="0">
                <a:cs typeface="+mn-cs"/>
              </a:rPr>
              <a:t>استخدام غاية 7-1-7 في أحداث التفشي المتعددة</a:t>
            </a:r>
            <a:endParaRPr lang="en-IN" dirty="0">
              <a:cs typeface="+mn-cs"/>
            </a:endParaRPr>
          </a:p>
        </p:txBody>
      </p:sp>
      <p:sp>
        <p:nvSpPr>
          <p:cNvPr id="15" name="TextBox 14">
            <a:extLst>
              <a:ext uri="{FF2B5EF4-FFF2-40B4-BE49-F238E27FC236}">
                <a16:creationId xmlns:a16="http://schemas.microsoft.com/office/drawing/2014/main" id="{BD45E061-BBBF-C745-F14B-F66D9C83D27B}"/>
              </a:ext>
            </a:extLst>
          </p:cNvPr>
          <p:cNvSpPr txBox="1"/>
          <p:nvPr/>
        </p:nvSpPr>
        <p:spPr>
          <a:xfrm>
            <a:off x="1449080" y="1037049"/>
            <a:ext cx="9801253" cy="707886"/>
          </a:xfrm>
          <a:prstGeom prst="rect">
            <a:avLst/>
          </a:prstGeom>
          <a:noFill/>
        </p:spPr>
        <p:txBody>
          <a:bodyPr wrap="square" lIns="91440" tIns="45720" rIns="91440" bIns="45720" anchor="t">
            <a:spAutoFit/>
          </a:bodyPr>
          <a:lstStyle/>
          <a:p>
            <a:pPr>
              <a:spcBef>
                <a:spcPts val="1000"/>
              </a:spcBef>
              <a:defRPr/>
            </a:pPr>
            <a:r>
              <a:rPr kumimoji="0" lang="ar-001" sz="2000" b="1" i="0" u="none" strike="noStrike" cap="none" normalizeH="0" baseline="0" noProof="0" dirty="0">
                <a:ln>
                  <a:noFill/>
                </a:ln>
                <a:solidFill>
                  <a:srgbClr val="618393"/>
                </a:solidFill>
                <a:effectLst/>
                <a:uLnTx/>
                <a:uFillTx/>
                <a:latin typeface="Arial"/>
                <a:cs typeface="Arial"/>
              </a:rPr>
              <a:t>تساعد على تحديد العوائق والعوامل الممكّنة الشائعة عبر فئات الاهتمام</a:t>
            </a:r>
            <a:r>
              <a:rPr lang="ar-001" sz="2000" b="1" dirty="0">
                <a:solidFill>
                  <a:srgbClr val="618393"/>
                </a:solidFill>
                <a:latin typeface="Arial"/>
                <a:cs typeface="Arial"/>
              </a:rPr>
              <a:t> و</a:t>
            </a:r>
            <a:r>
              <a:rPr kumimoji="0" lang="ar-001" sz="2000" b="1" i="0" u="none" strike="noStrike" cap="none" normalizeH="0" baseline="0" noProof="0" dirty="0">
                <a:ln>
                  <a:noFill/>
                </a:ln>
                <a:solidFill>
                  <a:srgbClr val="618393"/>
                </a:solidFill>
                <a:effectLst/>
                <a:uLnTx/>
                <a:uFillTx/>
                <a:latin typeface="Arial"/>
                <a:cs typeface="Arial"/>
              </a:rPr>
              <a:t>الأداء بمرور الوقت</a:t>
            </a:r>
          </a:p>
        </p:txBody>
      </p:sp>
      <p:cxnSp>
        <p:nvCxnSpPr>
          <p:cNvPr id="21" name="Straight Arrow Connector 20">
            <a:extLst>
              <a:ext uri="{FF2B5EF4-FFF2-40B4-BE49-F238E27FC236}">
                <a16:creationId xmlns:a16="http://schemas.microsoft.com/office/drawing/2014/main" id="{754D5B71-DB06-8FA8-7D11-206EF13CA49A}"/>
              </a:ext>
            </a:extLst>
          </p:cNvPr>
          <p:cNvCxnSpPr>
            <a:cxnSpLocks/>
          </p:cNvCxnSpPr>
          <p:nvPr/>
        </p:nvCxnSpPr>
        <p:spPr>
          <a:xfrm>
            <a:off x="724889" y="3202894"/>
            <a:ext cx="10525444" cy="0"/>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10BC21D-61AB-1DBE-5019-4E377CE83B80}"/>
              </a:ext>
            </a:extLst>
          </p:cNvPr>
          <p:cNvSpPr txBox="1"/>
          <p:nvPr/>
        </p:nvSpPr>
        <p:spPr>
          <a:xfrm>
            <a:off x="7740793" y="2126816"/>
            <a:ext cx="1864735" cy="369332"/>
          </a:xfrm>
          <a:prstGeom prst="rect">
            <a:avLst/>
          </a:prstGeom>
          <a:noFill/>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b="1" i="0" u="none" strike="noStrike" cap="none" normalizeH="0" baseline="0" noProof="0" dirty="0">
                <a:ln>
                  <a:noFill/>
                </a:ln>
                <a:solidFill>
                  <a:srgbClr val="384D56"/>
                </a:solidFill>
                <a:effectLst/>
                <a:uLnTx/>
                <a:uFillTx/>
                <a:latin typeface="Arial"/>
                <a:cs typeface="Arial"/>
              </a:rPr>
              <a:t>أثر رجعي</a:t>
            </a:r>
          </a:p>
        </p:txBody>
      </p:sp>
      <p:sp>
        <p:nvSpPr>
          <p:cNvPr id="26" name="TextBox 25">
            <a:extLst>
              <a:ext uri="{FF2B5EF4-FFF2-40B4-BE49-F238E27FC236}">
                <a16:creationId xmlns:a16="http://schemas.microsoft.com/office/drawing/2014/main" id="{A4C9BAAF-2673-D274-C88A-C473A07087EE}"/>
              </a:ext>
            </a:extLst>
          </p:cNvPr>
          <p:cNvSpPr txBox="1"/>
          <p:nvPr/>
        </p:nvSpPr>
        <p:spPr>
          <a:xfrm>
            <a:off x="1909943" y="2126780"/>
            <a:ext cx="1793267" cy="369332"/>
          </a:xfrm>
          <a:prstGeom prst="rect">
            <a:avLst/>
          </a:prstGeom>
          <a:noFill/>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1" dirty="0">
                <a:solidFill>
                  <a:srgbClr val="384D56"/>
                </a:solidFill>
                <a:latin typeface="Arial"/>
                <a:cs typeface="Arial"/>
              </a:rPr>
              <a:t>الوقت الفعلي</a:t>
            </a:r>
          </a:p>
        </p:txBody>
      </p:sp>
      <p:pic>
        <p:nvPicPr>
          <p:cNvPr id="33" name="Graphic 32" descr="Covid-19 outline">
            <a:extLst>
              <a:ext uri="{FF2B5EF4-FFF2-40B4-BE49-F238E27FC236}">
                <a16:creationId xmlns:a16="http://schemas.microsoft.com/office/drawing/2014/main" id="{6AB7F616-256A-7D29-CB90-A4F298D028B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917518" y="2736262"/>
            <a:ext cx="914400" cy="914400"/>
          </a:xfrm>
          <a:prstGeom prst="rect">
            <a:avLst/>
          </a:prstGeom>
        </p:spPr>
      </p:pic>
      <p:pic>
        <p:nvPicPr>
          <p:cNvPr id="34" name="Graphic 33" descr="Covid-19 outline">
            <a:extLst>
              <a:ext uri="{FF2B5EF4-FFF2-40B4-BE49-F238E27FC236}">
                <a16:creationId xmlns:a16="http://schemas.microsoft.com/office/drawing/2014/main" id="{456A9471-E56A-9328-F5A7-18FBB9C754B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471139" y="2732669"/>
            <a:ext cx="914400" cy="914400"/>
          </a:xfrm>
          <a:prstGeom prst="rect">
            <a:avLst/>
          </a:prstGeom>
        </p:spPr>
      </p:pic>
      <p:pic>
        <p:nvPicPr>
          <p:cNvPr id="40" name="Graphic 39" descr="Germ outline">
            <a:extLst>
              <a:ext uri="{FF2B5EF4-FFF2-40B4-BE49-F238E27FC236}">
                <a16:creationId xmlns:a16="http://schemas.microsoft.com/office/drawing/2014/main" id="{42ECCAFB-488E-B19C-0D37-0F914286569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871750" y="2796169"/>
            <a:ext cx="914400" cy="914400"/>
          </a:xfrm>
          <a:prstGeom prst="rect">
            <a:avLst/>
          </a:prstGeom>
        </p:spPr>
      </p:pic>
      <p:pic>
        <p:nvPicPr>
          <p:cNvPr id="41" name="Graphic 40" descr="Germ outline">
            <a:extLst>
              <a:ext uri="{FF2B5EF4-FFF2-40B4-BE49-F238E27FC236}">
                <a16:creationId xmlns:a16="http://schemas.microsoft.com/office/drawing/2014/main" id="{C123D73C-3672-FB07-FBA3-ECC0269FEE6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703210" y="2796169"/>
            <a:ext cx="914400" cy="914400"/>
          </a:xfrm>
          <a:prstGeom prst="rect">
            <a:avLst/>
          </a:prstGeom>
        </p:spPr>
      </p:pic>
      <p:pic>
        <p:nvPicPr>
          <p:cNvPr id="45" name="Graphic 44" descr="Germ outline">
            <a:extLst>
              <a:ext uri="{FF2B5EF4-FFF2-40B4-BE49-F238E27FC236}">
                <a16:creationId xmlns:a16="http://schemas.microsoft.com/office/drawing/2014/main" id="{48D9493A-48E2-ED51-E2CF-A5BF40B2FAC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786150" y="2772495"/>
            <a:ext cx="914400" cy="914400"/>
          </a:xfrm>
          <a:prstGeom prst="rect">
            <a:avLst/>
          </a:prstGeom>
        </p:spPr>
      </p:pic>
      <p:pic>
        <p:nvPicPr>
          <p:cNvPr id="47" name="Graphic 46" descr="Germ outline">
            <a:extLst>
              <a:ext uri="{FF2B5EF4-FFF2-40B4-BE49-F238E27FC236}">
                <a16:creationId xmlns:a16="http://schemas.microsoft.com/office/drawing/2014/main" id="{6A500FB7-A920-C937-0A5D-17DA59E517A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903980" y="2736262"/>
            <a:ext cx="914400" cy="914400"/>
          </a:xfrm>
          <a:prstGeom prst="rect">
            <a:avLst/>
          </a:prstGeom>
        </p:spPr>
      </p:pic>
      <p:sp>
        <p:nvSpPr>
          <p:cNvPr id="5" name="Content Placeholder 3">
            <a:extLst>
              <a:ext uri="{FF2B5EF4-FFF2-40B4-BE49-F238E27FC236}">
                <a16:creationId xmlns:a16="http://schemas.microsoft.com/office/drawing/2014/main" id="{3E0A28D4-FA68-0253-C325-B9B7D309F186}"/>
              </a:ext>
            </a:extLst>
          </p:cNvPr>
          <p:cNvSpPr txBox="1">
            <a:spLocks/>
          </p:cNvSpPr>
          <p:nvPr/>
        </p:nvSpPr>
        <p:spPr>
          <a:xfrm>
            <a:off x="6482324" y="3867103"/>
            <a:ext cx="4889488" cy="2179147"/>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94D56"/>
                </a:solidFill>
                <a:effectLst/>
                <a:uLnTx/>
                <a:uFillTx/>
                <a:latin typeface="Arial" panose="020B0604020202020204" pitchFamily="34" charset="0"/>
                <a:ea typeface="+mn-ea"/>
                <a:cs typeface="+mn-cs"/>
              </a:rPr>
              <a:t>ينبغي عدم استعراض حالات تفشي الأمراض التي حدثت منذ فترة طويلة جدًا</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94D56"/>
                </a:solidFill>
                <a:effectLst/>
                <a:uLnTx/>
                <a:uFillTx/>
                <a:latin typeface="Arial" panose="020B0604020202020204" pitchFamily="34" charset="0"/>
                <a:ea typeface="+mn-ea"/>
                <a:cs typeface="+mn-cs"/>
              </a:rPr>
              <a:t>التأكد من توفر بيانات كافية وعالية الجودة</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ar-001" dirty="0"/>
              <a:t> توخي الحذر بشأن البيانات المفقودة</a:t>
            </a:r>
          </a:p>
        </p:txBody>
      </p:sp>
      <p:sp>
        <p:nvSpPr>
          <p:cNvPr id="14" name="Content Placeholder 3">
            <a:extLst>
              <a:ext uri="{FF2B5EF4-FFF2-40B4-BE49-F238E27FC236}">
                <a16:creationId xmlns:a16="http://schemas.microsoft.com/office/drawing/2014/main" id="{C27CFB81-B3A6-E786-F65C-3DABBA48A9D7}"/>
              </a:ext>
            </a:extLst>
          </p:cNvPr>
          <p:cNvSpPr txBox="1">
            <a:spLocks/>
          </p:cNvSpPr>
          <p:nvPr/>
        </p:nvSpPr>
        <p:spPr>
          <a:xfrm>
            <a:off x="590810" y="3815836"/>
            <a:ext cx="4889488" cy="2179147"/>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SA" dirty="0"/>
              <a:t>الحرص على إبقاء بيانات غاية 7-1-7 عبر جميع حالات التفشي محدّثة في قاعدة بيانات واحدة</a:t>
            </a:r>
            <a:endParaRPr lang="en-IN" dirty="0"/>
          </a:p>
          <a:p>
            <a:pPr lvl="0"/>
            <a:r>
              <a:rPr lang="ar-SA" dirty="0"/>
              <a:t>إدراج فئات الاهتمام في قاعدة البيانات بشكل استباقي</a:t>
            </a:r>
            <a:endParaRPr lang="en-IN" dirty="0"/>
          </a:p>
          <a:p>
            <a:pPr lvl="0"/>
            <a:r>
              <a:rPr lang="ar-SA" dirty="0"/>
              <a:t>تحليل البيانات بشكل روتيني</a:t>
            </a:r>
            <a:endParaRPr lang="en-IN" dirty="0"/>
          </a:p>
          <a:p>
            <a:pPr marL="0" indent="0">
              <a:buNone/>
            </a:pPr>
            <a:r>
              <a:rPr lang="en-IN" dirty="0"/>
              <a:t> </a:t>
            </a:r>
          </a:p>
        </p:txBody>
      </p:sp>
      <p:pic>
        <p:nvPicPr>
          <p:cNvPr id="17" name="Graphic 16" descr="Germ outline">
            <a:extLst>
              <a:ext uri="{FF2B5EF4-FFF2-40B4-BE49-F238E27FC236}">
                <a16:creationId xmlns:a16="http://schemas.microsoft.com/office/drawing/2014/main" id="{A741E29E-E8EC-6E0A-D653-24F0ACFECF2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617008" y="2732669"/>
            <a:ext cx="914400" cy="914400"/>
          </a:xfrm>
          <a:prstGeom prst="rect">
            <a:avLst/>
          </a:prstGeom>
        </p:spPr>
      </p:pic>
    </p:spTree>
    <p:extLst>
      <p:ext uri="{BB962C8B-B14F-4D97-AF65-F5344CB8AC3E}">
        <p14:creationId xmlns:p14="http://schemas.microsoft.com/office/powerpoint/2010/main" val="550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5" grpId="0"/>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FD7A8-8A5E-CE48-3187-DCF8187CC76A}"/>
              </a:ext>
            </a:extLst>
          </p:cNvPr>
          <p:cNvPicPr>
            <a:picLocks noChangeAspect="1"/>
          </p:cNvPicPr>
          <p:nvPr/>
        </p:nvPicPr>
        <p:blipFill>
          <a:blip r:embed="rId3"/>
          <a:srcRect/>
          <a:stretch/>
        </p:blipFill>
        <p:spPr>
          <a:xfrm>
            <a:off x="1540050" y="1459080"/>
            <a:ext cx="9119251" cy="3939838"/>
          </a:xfrm>
          <a:prstGeom prst="rect">
            <a:avLst/>
          </a:prstGeom>
        </p:spPr>
      </p:pic>
      <p:sp>
        <p:nvSpPr>
          <p:cNvPr id="8" name="TextBox 7">
            <a:extLst>
              <a:ext uri="{FF2B5EF4-FFF2-40B4-BE49-F238E27FC236}">
                <a16:creationId xmlns:a16="http://schemas.microsoft.com/office/drawing/2014/main" id="{96FF04F5-128B-8FBE-8CB1-27FBECC55901}"/>
              </a:ext>
            </a:extLst>
          </p:cNvPr>
          <p:cNvSpPr txBox="1"/>
          <p:nvPr/>
        </p:nvSpPr>
        <p:spPr>
          <a:xfrm>
            <a:off x="1551905" y="5848811"/>
            <a:ext cx="10127153" cy="58477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Bochner A</a:t>
            </a:r>
            <a:r>
              <a:rPr kumimoji="0" lang="ar-001" sz="1600" b="0" i="1" u="none" strike="noStrike" cap="none" normalizeH="0" baseline="0" noProof="0" dirty="0">
                <a:ln>
                  <a:noFill/>
                </a:ln>
                <a:solidFill>
                  <a:srgbClr val="FFFFFF">
                    <a:lumMod val="50000"/>
                  </a:srgbClr>
                </a:solidFill>
                <a:effectLst/>
                <a:uLnTx/>
                <a:uFillTx/>
                <a:latin typeface="Calibri" panose="020F0502020204030204"/>
                <a:ea typeface="+mn-ea"/>
                <a:cs typeface="+mn-cs"/>
              </a:rPr>
              <a:t>, </a:t>
            </a:r>
            <a:r>
              <a:rPr kumimoji="0" lang="en-US" sz="1600" b="0" i="1" u="none" strike="noStrike" cap="none" normalizeH="0" baseline="0" noProof="0" dirty="0">
                <a:ln>
                  <a:noFill/>
                </a:ln>
                <a:solidFill>
                  <a:srgbClr val="FFFFFF">
                    <a:lumMod val="50000"/>
                  </a:srgbClr>
                </a:solidFill>
                <a:effectLst/>
                <a:uLnTx/>
                <a:uFillTx/>
                <a:latin typeface="Calibri" panose="020F0502020204030204"/>
                <a:ea typeface="+mn-ea"/>
                <a:cs typeface="+mn-cs"/>
              </a:rPr>
              <a:t>et al</a:t>
            </a:r>
            <a:r>
              <a:rPr kumimoji="0" lang="ar-001" sz="1600" b="0" i="1" u="none" strike="noStrike" cap="none" normalizeH="0" baseline="0" noProof="0" dirty="0">
                <a:ln>
                  <a:noFill/>
                </a:ln>
                <a:solidFill>
                  <a:srgbClr val="FFFFFF">
                    <a:lumMod val="50000"/>
                  </a:srgbClr>
                </a:solidFill>
                <a:effectLst/>
                <a:uLnTx/>
                <a:uFillTx/>
                <a:latin typeface="Calibri" panose="020F0502020204030204"/>
                <a:ea typeface="+mn-ea"/>
                <a:cs typeface="+mn-cs"/>
              </a:rPr>
              <a:t>. “</a:t>
            </a:r>
            <a:r>
              <a:rPr kumimoji="0" lang="en-US" sz="1600" b="0" i="1" u="none" strike="noStrike" cap="none" normalizeH="0" baseline="0" noProof="0" dirty="0">
                <a:ln>
                  <a:noFill/>
                </a:ln>
                <a:solidFill>
                  <a:srgbClr val="FFFFFF">
                    <a:lumMod val="50000"/>
                  </a:srgbClr>
                </a:solidFill>
                <a:effectLst/>
                <a:uLnTx/>
                <a:uFillTx/>
                <a:latin typeface="Calibri" panose="020F0502020204030204"/>
                <a:ea typeface="+mn-ea"/>
                <a:cs typeface="+mn-cs"/>
              </a:rPr>
              <a:t>Implementation of the 7-1-7 target for detection, notification, and response to public health threats in five countries: a retrospective, observational study</a:t>
            </a:r>
            <a:r>
              <a:rPr kumimoji="0" lang="ar-001"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 </a:t>
            </a:r>
            <a:r>
              <a:rPr kumimoji="0" lang="en-US"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Lancet Global Health</a:t>
            </a:r>
            <a:r>
              <a:rPr kumimoji="0" lang="ar-001" sz="1600" b="0" i="1" u="none" strike="noStrike" cap="none" normalizeH="0" baseline="0" noProof="0" dirty="0">
                <a:ln>
                  <a:noFill/>
                </a:ln>
                <a:solidFill>
                  <a:srgbClr val="FFFFFF">
                    <a:lumMod val="50000"/>
                  </a:srgbClr>
                </a:solidFill>
                <a:effectLst/>
                <a:uLnTx/>
                <a:uFillTx/>
                <a:latin typeface="Calibri" panose="020F0502020204030204"/>
                <a:ea typeface="+mn-ea"/>
                <a:cs typeface="+mn-cs"/>
              </a:rPr>
              <a:t>.</a:t>
            </a:r>
            <a:r>
              <a:rPr kumimoji="0" lang="ar-001"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 يونيو 2023.</a:t>
            </a:r>
          </a:p>
        </p:txBody>
      </p:sp>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156006" y="358752"/>
            <a:ext cx="11835064" cy="567463"/>
          </a:xfrm>
          <a:prstGeom prst="rect">
            <a:avLst/>
          </a:prstGeom>
        </p:spPr>
        <p:txBody>
          <a:bodyPr vert="horz" wrap="square" lIns="0" tIns="74295" rIns="0" bIns="0" rtlCol="0">
            <a:spAutoFit/>
          </a:bodyPr>
          <a:lstStyle/>
          <a:p>
            <a:r>
              <a:rPr lang="ar-SA" dirty="0">
                <a:cs typeface="+mn-cs"/>
              </a:rPr>
              <a:t>أظهرت البيانات المُستمدة من 41 حدثًا في خمسة بلدان أن</a:t>
            </a:r>
            <a:r>
              <a:rPr lang="en-IN" dirty="0">
                <a:cs typeface="+mn-cs"/>
              </a:rPr>
              <a:t>...</a:t>
            </a:r>
          </a:p>
        </p:txBody>
      </p:sp>
    </p:spTree>
    <p:extLst>
      <p:ext uri="{BB962C8B-B14F-4D97-AF65-F5344CB8AC3E}">
        <p14:creationId xmlns:p14="http://schemas.microsoft.com/office/powerpoint/2010/main" val="17998719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189659" y="358752"/>
            <a:ext cx="11835064" cy="1051378"/>
          </a:xfrm>
          <a:prstGeom prst="rect">
            <a:avLst/>
          </a:prstGeom>
        </p:spPr>
        <p:txBody>
          <a:bodyPr vert="horz" wrap="square" lIns="0" tIns="74295" rIns="0" bIns="0" rtlCol="0">
            <a:spAutoFit/>
          </a:bodyPr>
          <a:lstStyle/>
          <a:p>
            <a:r>
              <a:rPr lang="ar-001" sz="2800" dirty="0">
                <a:latin typeface="Arial"/>
                <a:cs typeface="Arial"/>
              </a:rPr>
              <a:t>يساعد التحليل حسب نوع المرض على تحديد التحديات الخاصة بكل مرض</a:t>
            </a:r>
          </a:p>
          <a:p>
            <a:pPr marL="12700" marR="5080">
              <a:lnSpc>
                <a:spcPts val="3890"/>
              </a:lnSpc>
              <a:spcBef>
                <a:spcPts val="585"/>
              </a:spcBef>
            </a:pPr>
            <a:endParaRPr lang="en-US" spc="-5" dirty="0">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4115294441"/>
              </p:ext>
            </p:extLst>
          </p:nvPr>
        </p:nvGraphicFramePr>
        <p:xfrm>
          <a:off x="546595" y="1161388"/>
          <a:ext cx="11258866" cy="5260611"/>
        </p:xfrm>
        <a:graphic>
          <a:graphicData uri="http://schemas.openxmlformats.org/drawingml/2006/table">
            <a:tbl>
              <a:tblPr rtl="1"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r" fontAlgn="ctr"/>
                      <a:r>
                        <a:rPr lang="ar-001" sz="2000" b="1" dirty="0">
                          <a:solidFill>
                            <a:schemeClr val="bg1"/>
                          </a:solidFill>
                          <a:effectLst/>
                        </a:rPr>
                        <a:t> نوع المرض</a:t>
                      </a:r>
                    </a:p>
                  </a:txBody>
                  <a:tcPr marL="137160" marR="137160" marT="137160" marB="137160" anchor="ctr">
                    <a:solidFill>
                      <a:schemeClr val="accent1"/>
                    </a:solidFill>
                  </a:tcPr>
                </a:tc>
                <a:tc rowSpan="2">
                  <a:txBody>
                    <a:bodyPr/>
                    <a:lstStyle/>
                    <a:p>
                      <a:pPr algn="ctr" fontAlgn="ctr"/>
                      <a:r>
                        <a:rPr lang="ar-001" sz="1900" b="1" dirty="0">
                          <a:solidFill>
                            <a:schemeClr val="bg1"/>
                          </a:solidFill>
                          <a:effectLst/>
                        </a:rPr>
                        <a:t>عدد حالات تفشي المرض</a:t>
                      </a:r>
                    </a:p>
                    <a:p>
                      <a:pPr algn="ctr"/>
                      <a:r>
                        <a:rPr lang="en-IN" sz="1800" b="1" kern="1200" dirty="0">
                          <a:solidFill>
                            <a:schemeClr val="lt1"/>
                          </a:solidFill>
                          <a:effectLst/>
                          <a:latin typeface="+mn-lt"/>
                          <a:ea typeface="+mn-ea"/>
                          <a:cs typeface="+mn-cs"/>
                        </a:rPr>
                        <a:t>)</a:t>
                      </a:r>
                      <a:r>
                        <a:rPr lang="ar-SA" sz="1800" b="1" kern="1200" dirty="0">
                          <a:solidFill>
                            <a:schemeClr val="lt1"/>
                          </a:solidFill>
                          <a:effectLst/>
                          <a:latin typeface="+mn-lt"/>
                          <a:ea typeface="+mn-ea"/>
                          <a:cs typeface="+mn-cs"/>
                        </a:rPr>
                        <a:t>العدد = 41</a:t>
                      </a:r>
                      <a:r>
                        <a:rPr lang="en-IN" sz="1800" b="1" kern="1200" dirty="0">
                          <a:solidFill>
                            <a:schemeClr val="lt1"/>
                          </a:solidFill>
                          <a:effectLst/>
                          <a:latin typeface="+mn-lt"/>
                          <a:ea typeface="+mn-ea"/>
                          <a:cs typeface="+mn-cs"/>
                        </a:rPr>
                        <a:t>(</a:t>
                      </a:r>
                    </a:p>
                  </a:txBody>
                  <a:tcPr marL="137160" marR="137160" marT="137160" marB="137160" anchor="ctr">
                    <a:solidFill>
                      <a:schemeClr val="accent1"/>
                    </a:solidFill>
                  </a:tcPr>
                </a:tc>
                <a:tc gridSpan="4">
                  <a:txBody>
                    <a:bodyPr/>
                    <a:lstStyle/>
                    <a:p>
                      <a:pPr algn="ctr" fontAlgn="ctr"/>
                      <a:r>
                        <a:rPr lang="ar-001" sz="1900">
                          <a:solidFill>
                            <a:schemeClr val="bg1"/>
                          </a:solidFill>
                          <a:effectLst/>
                        </a:rPr>
                        <a:t>نسبة حالات التفشي التي تستوفي...</a:t>
                      </a:r>
                    </a:p>
                  </a:txBody>
                  <a:tcPr marL="137160" marR="137160" marT="137160" marB="137160" anchor="ctr">
                    <a:solidFill>
                      <a:schemeClr val="accent1"/>
                    </a:solidFill>
                  </a:tcPr>
                </a:tc>
                <a:tc hMerge="1">
                  <a:txBody>
                    <a:bodyPr/>
                    <a:lstStyle/>
                    <a:p>
                      <a:pPr marL="0" marR="0" lvl="0" indent="0" algn="r" defTabSz="914400" rtl="1"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r" rtl="1"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r" rtl="1"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ar-001" sz="1900" b="1" dirty="0">
                          <a:solidFill>
                            <a:schemeClr val="bg1"/>
                          </a:solidFill>
                          <a:effectLst/>
                        </a:rPr>
                        <a:t>غاية الرصد</a:t>
                      </a:r>
                    </a:p>
                  </a:txBody>
                  <a:tcPr marL="137160" marR="137160" marT="137160" marB="137160" anchor="ctr">
                    <a:solidFill>
                      <a:schemeClr val="accent1"/>
                    </a:solidFill>
                  </a:tcPr>
                </a:tc>
                <a:tc>
                  <a:txBody>
                    <a:bodyPr/>
                    <a:lstStyle/>
                    <a:p>
                      <a:pPr algn="ctr" fontAlgn="ctr"/>
                      <a:r>
                        <a:rPr lang="ar-001" sz="1900" b="1">
                          <a:solidFill>
                            <a:schemeClr val="bg1"/>
                          </a:solidFill>
                          <a:effectLst/>
                        </a:rPr>
                        <a:t>غاية الإبلاغ</a:t>
                      </a:r>
                    </a:p>
                  </a:txBody>
                  <a:tcPr marL="137160" marR="137160" marT="137160" marB="137160" anchor="ctr">
                    <a:solidFill>
                      <a:schemeClr val="accent1"/>
                    </a:solidFill>
                  </a:tcPr>
                </a:tc>
                <a:tc>
                  <a:txBody>
                    <a:bodyPr/>
                    <a:lstStyle/>
                    <a:p>
                      <a:pPr algn="ctr" fontAlgn="ctr"/>
                      <a:r>
                        <a:rPr lang="ar-001" sz="1900" b="1">
                          <a:solidFill>
                            <a:schemeClr val="bg1"/>
                          </a:solidFill>
                          <a:effectLst/>
                        </a:rPr>
                        <a:t>غاية الاستجابة المبكرة</a:t>
                      </a:r>
                    </a:p>
                  </a:txBody>
                  <a:tcPr marL="137160" marR="137160" marT="137160" marB="137160" anchor="ctr">
                    <a:solidFill>
                      <a:schemeClr val="accent1"/>
                    </a:solidFill>
                  </a:tcPr>
                </a:tc>
                <a:tc>
                  <a:txBody>
                    <a:bodyPr/>
                    <a:lstStyle/>
                    <a:p>
                      <a:pPr algn="ctr" fontAlgn="ctr"/>
                      <a:r>
                        <a:rPr lang="ar-001" sz="1900" b="1">
                          <a:solidFill>
                            <a:schemeClr val="bg1"/>
                          </a:solidFill>
                          <a:effectLst/>
                        </a:rPr>
                        <a:t>غاية 7-1-7 الإجمالية</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r"/>
                      <a:r>
                        <a:rPr lang="ar-001" sz="1800" b="1" i="1">
                          <a:solidFill>
                            <a:schemeClr val="tx1"/>
                          </a:solidFill>
                          <a:effectLst/>
                        </a:rPr>
                        <a:t>الكل</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r"/>
                      <a:r>
                        <a:rPr lang="ar-001" sz="1800" b="1">
                          <a:solidFill>
                            <a:schemeClr val="tx1"/>
                          </a:solidFill>
                          <a:effectLst/>
                        </a:rPr>
                        <a:t>الحمى النزفية الفيروسية</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r"/>
                      <a:r>
                        <a:rPr lang="ar-001" sz="1800" b="1">
                          <a:solidFill>
                            <a:schemeClr val="tx1"/>
                          </a:solidFill>
                          <a:effectLst/>
                        </a:rPr>
                        <a:t>يمكن الوقاية منه باللقاح</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r"/>
                      <a:r>
                        <a:rPr lang="ar-001" sz="1800" b="1">
                          <a:solidFill>
                            <a:schemeClr val="tx1"/>
                          </a:solidFill>
                          <a:effectLst/>
                        </a:rPr>
                        <a:t>يصيب الجهاز التنفسي</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r"/>
                      <a:r>
                        <a:rPr lang="ar-001" sz="1800" b="1">
                          <a:solidFill>
                            <a:schemeClr val="tx1"/>
                          </a:solidFill>
                          <a:effectLst/>
                        </a:rPr>
                        <a:t>منقول بالغذاء أو منقول بالماء</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r"/>
                      <a:r>
                        <a:rPr lang="ar-001" sz="1800" b="1">
                          <a:solidFill>
                            <a:schemeClr val="tx1"/>
                          </a:solidFill>
                          <a:effectLst/>
                        </a:rPr>
                        <a:t>منقول بالنواقل</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r"/>
                      <a:r>
                        <a:rPr lang="ar-001" sz="1800" b="1">
                          <a:solidFill>
                            <a:schemeClr val="tx1"/>
                          </a:solidFill>
                          <a:effectLst/>
                        </a:rPr>
                        <a:t>أحداث أخرى*</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dirty="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2372802" y="4806356"/>
            <a:ext cx="4864993" cy="54368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2724756" y="3144773"/>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9ED63-7AA2-273F-4E9C-A3B92D9B9CC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4CA8CF-0D4E-33B2-EB6B-3D3FD3152C4E}"/>
              </a:ext>
            </a:extLst>
          </p:cNvPr>
          <p:cNvSpPr>
            <a:spLocks noGrp="1"/>
          </p:cNvSpPr>
          <p:nvPr>
            <p:ph type="title"/>
          </p:nvPr>
        </p:nvSpPr>
        <p:spPr>
          <a:xfrm>
            <a:off x="8329787" y="1511429"/>
            <a:ext cx="3547415" cy="1079491"/>
          </a:xfrm>
        </p:spPr>
        <p:txBody>
          <a:bodyPr>
            <a:normAutofit fontScale="90000"/>
          </a:bodyPr>
          <a:lstStyle/>
          <a:p>
            <a:r>
              <a:rPr lang="ar-001" dirty="0">
                <a:latin typeface="Arial"/>
                <a:cs typeface="Arial"/>
              </a:rPr>
              <a:t>تحليلات العوائق تُسلط الضوء على التحديات الواقعة على المستوى النظامي</a:t>
            </a:r>
          </a:p>
        </p:txBody>
      </p:sp>
      <p:sp>
        <p:nvSpPr>
          <p:cNvPr id="3" name="Content Placeholder 2">
            <a:extLst>
              <a:ext uri="{FF2B5EF4-FFF2-40B4-BE49-F238E27FC236}">
                <a16:creationId xmlns:a16="http://schemas.microsoft.com/office/drawing/2014/main" id="{ABF18C29-3213-705D-9D6F-AF4C07D9FE6B}"/>
              </a:ext>
            </a:extLst>
          </p:cNvPr>
          <p:cNvSpPr>
            <a:spLocks noGrp="1"/>
          </p:cNvSpPr>
          <p:nvPr>
            <p:ph type="body" sz="half" idx="2"/>
          </p:nvPr>
        </p:nvSpPr>
        <p:spPr>
          <a:xfrm>
            <a:off x="8410119" y="2842988"/>
            <a:ext cx="3467083" cy="3028361"/>
          </a:xfrm>
        </p:spPr>
        <p:txBody>
          <a:bodyPr vert="horz" lIns="91440" tIns="45720" rIns="91440" bIns="45720" rtlCol="0" anchor="t">
            <a:noAutofit/>
          </a:bodyPr>
          <a:lstStyle/>
          <a:p>
            <a:pPr>
              <a:lnSpc>
                <a:spcPct val="110000"/>
              </a:lnSpc>
            </a:pPr>
            <a:r>
              <a:rPr lang="ar-001" b="0" dirty="0">
                <a:solidFill>
                  <a:schemeClr val="tx1"/>
                </a:solidFill>
                <a:latin typeface="Arial"/>
                <a:cs typeface="Arial"/>
              </a:rPr>
              <a:t> يمكن فهم الاحتياجات من خلال:</a:t>
            </a:r>
          </a:p>
          <a:p>
            <a:pPr marL="342900" indent="-342900">
              <a:lnSpc>
                <a:spcPct val="110000"/>
              </a:lnSpc>
              <a:buFont typeface="Arial" panose="020B0604020202020204" pitchFamily="34" charset="0"/>
              <a:buChar char="•"/>
            </a:pPr>
            <a:r>
              <a:rPr lang="ar-001" b="0" dirty="0">
                <a:solidFill>
                  <a:schemeClr val="tx1"/>
                </a:solidFill>
                <a:latin typeface="Arial"/>
                <a:cs typeface="Arial"/>
              </a:rPr>
              <a:t>مستوى النظام الصحي</a:t>
            </a:r>
          </a:p>
          <a:p>
            <a:pPr marL="342900" indent="-342900">
              <a:lnSpc>
                <a:spcPct val="110000"/>
              </a:lnSpc>
              <a:buFont typeface="Arial" panose="020B0604020202020204" pitchFamily="34" charset="0"/>
              <a:buChar char="•"/>
            </a:pPr>
            <a:r>
              <a:rPr lang="ar-001" b="0" dirty="0">
                <a:solidFill>
                  <a:schemeClr val="tx1"/>
                </a:solidFill>
                <a:latin typeface="Arial"/>
                <a:cs typeface="Arial"/>
              </a:rPr>
              <a:t>نوع المرض</a:t>
            </a:r>
          </a:p>
          <a:p>
            <a:pPr marL="342900" indent="-342900">
              <a:lnSpc>
                <a:spcPct val="110000"/>
              </a:lnSpc>
              <a:buFont typeface="Arial" panose="020B0604020202020204" pitchFamily="34" charset="0"/>
              <a:buChar char="•"/>
            </a:pPr>
            <a:r>
              <a:rPr lang="ar-001" b="0" dirty="0">
                <a:solidFill>
                  <a:schemeClr val="tx1"/>
                </a:solidFill>
                <a:latin typeface="Arial"/>
                <a:cs typeface="Arial"/>
              </a:rPr>
              <a:t>الرصد </a:t>
            </a:r>
            <a:r>
              <a:rPr lang="ar-001" b="0" dirty="0">
                <a:solidFill>
                  <a:srgbClr val="384D56"/>
                </a:solidFill>
                <a:latin typeface="Arial"/>
                <a:cs typeface="Arial"/>
              </a:rPr>
              <a:t>والإبلاغ</a:t>
            </a:r>
            <a:r>
              <a:rPr lang="ar-001" b="0" dirty="0">
                <a:solidFill>
                  <a:schemeClr val="tx1"/>
                </a:solidFill>
                <a:latin typeface="Arial"/>
                <a:cs typeface="Arial"/>
              </a:rPr>
              <a:t> والاستجابة</a:t>
            </a:r>
          </a:p>
          <a:p>
            <a:pPr marL="342900" indent="-342900">
              <a:lnSpc>
                <a:spcPct val="110000"/>
              </a:lnSpc>
              <a:buFont typeface="Arial" panose="020B0604020202020204" pitchFamily="34" charset="0"/>
              <a:buChar char="•"/>
            </a:pPr>
            <a:r>
              <a:rPr lang="ar-001" b="0" dirty="0">
                <a:solidFill>
                  <a:schemeClr val="tx1"/>
                </a:solidFill>
                <a:latin typeface="Arial"/>
                <a:cs typeface="Arial"/>
              </a:rPr>
              <a:t>المنطقة الجغرافية</a:t>
            </a:r>
            <a:endParaRPr lang="en-US" b="0" dirty="0">
              <a:solidFill>
                <a:schemeClr val="tx1"/>
              </a:solidFill>
              <a:latin typeface="Arial"/>
              <a:cs typeface="Arial"/>
            </a:endParaRPr>
          </a:p>
          <a:p>
            <a:pPr marL="342900" indent="-342900">
              <a:lnSpc>
                <a:spcPct val="110000"/>
              </a:lnSpc>
              <a:buFont typeface="Arial" panose="020B0604020202020204" pitchFamily="34" charset="0"/>
              <a:buChar char="•"/>
            </a:pPr>
            <a:r>
              <a:rPr lang="ar-SA" b="0" dirty="0">
                <a:solidFill>
                  <a:srgbClr val="384D56"/>
                </a:solidFill>
              </a:rPr>
              <a:t>نقاط الضعف (مثل الجنس، العرق)</a:t>
            </a:r>
            <a:r>
              <a:rPr lang="en-IN" b="0" dirty="0">
                <a:solidFill>
                  <a:srgbClr val="384D56"/>
                </a:solidFill>
              </a:rPr>
              <a:t> </a:t>
            </a:r>
          </a:p>
          <a:p>
            <a:pPr marL="285750" indent="-285750">
              <a:lnSpc>
                <a:spcPct val="110000"/>
              </a:lnSpc>
              <a:spcBef>
                <a:spcPts val="1000"/>
              </a:spcBef>
              <a:buFont typeface="Arial" panose="020B0604020202020204" pitchFamily="34" charset="0"/>
              <a:buChar char="•"/>
            </a:pPr>
            <a:endParaRPr lang="en-US" b="0" dirty="0">
              <a:solidFill>
                <a:schemeClr val="tx1"/>
              </a:solidFill>
            </a:endParaRPr>
          </a:p>
        </p:txBody>
      </p:sp>
      <p:sp>
        <p:nvSpPr>
          <p:cNvPr id="2" name="TextBox 1">
            <a:extLst>
              <a:ext uri="{FF2B5EF4-FFF2-40B4-BE49-F238E27FC236}">
                <a16:creationId xmlns:a16="http://schemas.microsoft.com/office/drawing/2014/main" id="{E22EA42B-2EF9-9759-57DD-7513ABAEB76E}"/>
              </a:ext>
            </a:extLst>
          </p:cNvPr>
          <p:cNvSpPr txBox="1"/>
          <p:nvPr/>
        </p:nvSpPr>
        <p:spPr>
          <a:xfrm>
            <a:off x="451638" y="300303"/>
            <a:ext cx="7062944" cy="553998"/>
          </a:xfrm>
          <a:prstGeom prst="rect">
            <a:avLst/>
          </a:prstGeom>
          <a:noFill/>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3000" b="1" i="0" u="none" strike="noStrike" cap="none" normalizeH="0" baseline="0" noProof="0" dirty="0">
                <a:ln>
                  <a:noFill/>
                </a:ln>
                <a:solidFill>
                  <a:srgbClr val="3BB041"/>
                </a:solidFill>
                <a:effectLst/>
                <a:uLnTx/>
                <a:uFillTx/>
                <a:latin typeface="Calibri" panose="020F0502020204030204"/>
                <a:ea typeface="+mn-ea"/>
                <a:cs typeface="+mn-cs"/>
              </a:rPr>
              <a:t>أمثلة على تحليلات العوائق حسب</a:t>
            </a:r>
          </a:p>
        </p:txBody>
      </p:sp>
      <p:pic>
        <p:nvPicPr>
          <p:cNvPr id="4" name="Picture 3">
            <a:extLst>
              <a:ext uri="{FF2B5EF4-FFF2-40B4-BE49-F238E27FC236}">
                <a16:creationId xmlns:a16="http://schemas.microsoft.com/office/drawing/2014/main" id="{183EDFC8-61E1-A563-B516-6E28D5A2850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63936" y="4137927"/>
            <a:ext cx="5168898" cy="2160872"/>
          </a:xfrm>
          <a:prstGeom prst="rect">
            <a:avLst/>
          </a:prstGeom>
        </p:spPr>
      </p:pic>
      <p:pic>
        <p:nvPicPr>
          <p:cNvPr id="5" name="Picture 4">
            <a:extLst>
              <a:ext uri="{FF2B5EF4-FFF2-40B4-BE49-F238E27FC236}">
                <a16:creationId xmlns:a16="http://schemas.microsoft.com/office/drawing/2014/main" id="{EDBF90CD-2FDF-B898-E2FA-DE55303B1C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9833" y="1098814"/>
            <a:ext cx="4697105" cy="2915086"/>
          </a:xfrm>
          <a:prstGeom prst="rect">
            <a:avLst/>
          </a:prstGeom>
        </p:spPr>
      </p:pic>
      <p:sp>
        <p:nvSpPr>
          <p:cNvPr id="9" name="TextBox 8">
            <a:extLst>
              <a:ext uri="{FF2B5EF4-FFF2-40B4-BE49-F238E27FC236}">
                <a16:creationId xmlns:a16="http://schemas.microsoft.com/office/drawing/2014/main" id="{4184F3EC-1F61-C07D-B3A1-8BB206949860}"/>
              </a:ext>
            </a:extLst>
          </p:cNvPr>
          <p:cNvSpPr txBox="1"/>
          <p:nvPr/>
        </p:nvSpPr>
        <p:spPr>
          <a:xfrm>
            <a:off x="5838099" y="1355738"/>
            <a:ext cx="1531188" cy="369332"/>
          </a:xfrm>
          <a:prstGeom prst="rect">
            <a:avLst/>
          </a:prstGeom>
          <a:noFill/>
        </p:spPr>
        <p:txBody>
          <a:bodyPr wrap="non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800" b="0" i="0" u="none" strike="noStrike" cap="none" normalizeH="0" baseline="0" noProof="0" dirty="0">
                <a:ln>
                  <a:noFill/>
                </a:ln>
                <a:solidFill>
                  <a:prstClr val="black">
                    <a:lumMod val="65000"/>
                    <a:lumOff val="35000"/>
                  </a:prstClr>
                </a:solidFill>
                <a:effectLst/>
                <a:uLnTx/>
                <a:uFillTx/>
                <a:latin typeface="Arial"/>
                <a:cs typeface="Arial"/>
              </a:rPr>
              <a:t>مرحلة غاية 7-1-7</a:t>
            </a:r>
          </a:p>
        </p:txBody>
      </p:sp>
      <p:sp>
        <p:nvSpPr>
          <p:cNvPr id="10" name="TextBox 9">
            <a:extLst>
              <a:ext uri="{FF2B5EF4-FFF2-40B4-BE49-F238E27FC236}">
                <a16:creationId xmlns:a16="http://schemas.microsoft.com/office/drawing/2014/main" id="{F801F57C-0E19-2BEA-B28D-5871864B5084}"/>
              </a:ext>
            </a:extLst>
          </p:cNvPr>
          <p:cNvSpPr txBox="1"/>
          <p:nvPr/>
        </p:nvSpPr>
        <p:spPr>
          <a:xfrm>
            <a:off x="5839872" y="3828556"/>
            <a:ext cx="1674710" cy="646331"/>
          </a:xfrm>
          <a:prstGeom prst="rect">
            <a:avLst/>
          </a:prstGeom>
          <a:noFill/>
        </p:spPr>
        <p:txBody>
          <a:bodyPr wrap="square" lIns="91440" tIns="45720" rIns="91440" bIns="45720" rtlCol="0" anchor="t">
            <a:spAutoFit/>
          </a:bodyPr>
          <a:lstStyle/>
          <a:p>
            <a:pPr>
              <a:defRPr/>
            </a:pPr>
            <a:r>
              <a:rPr kumimoji="0" lang="ar-001" sz="1800" b="0" i="0" u="none" strike="noStrike" cap="none" normalizeH="0" baseline="0" noProof="0" dirty="0">
                <a:ln>
                  <a:noFill/>
                </a:ln>
                <a:solidFill>
                  <a:prstClr val="black">
                    <a:lumMod val="65000"/>
                    <a:lumOff val="35000"/>
                  </a:prstClr>
                </a:solidFill>
                <a:effectLst/>
                <a:uLnTx/>
                <a:uFillTx/>
                <a:latin typeface="Arial"/>
                <a:cs typeface="Arial"/>
              </a:rPr>
              <a:t>مستوى النظام</a:t>
            </a:r>
          </a:p>
          <a:p>
            <a:pPr>
              <a:defRPr/>
            </a:pPr>
            <a:r>
              <a:rPr kumimoji="0" lang="ar-001" sz="1800" b="0" i="0" u="none" strike="noStrike" cap="none" normalizeH="0" baseline="0" noProof="0" dirty="0">
                <a:ln>
                  <a:noFill/>
                </a:ln>
                <a:solidFill>
                  <a:prstClr val="black">
                    <a:lumMod val="65000"/>
                    <a:lumOff val="35000"/>
                  </a:prstClr>
                </a:solidFill>
                <a:effectLst/>
                <a:uLnTx/>
                <a:uFillTx/>
                <a:latin typeface="Arial"/>
                <a:cs typeface="Arial"/>
              </a:rPr>
              <a:t>الصحي</a:t>
            </a:r>
          </a:p>
        </p:txBody>
      </p:sp>
      <p:pic>
        <p:nvPicPr>
          <p:cNvPr id="15" name="Picture 14">
            <a:extLst>
              <a:ext uri="{FF2B5EF4-FFF2-40B4-BE49-F238E27FC236}">
                <a16:creationId xmlns:a16="http://schemas.microsoft.com/office/drawing/2014/main" id="{AB17D064-9AC8-3165-FB57-27BB21AB4E80}"/>
              </a:ext>
            </a:extLst>
          </p:cNvPr>
          <p:cNvPicPr>
            <a:picLocks noChangeAspect="1"/>
          </p:cNvPicPr>
          <p:nvPr/>
        </p:nvPicPr>
        <p:blipFill>
          <a:blip r:embed="rId5"/>
          <a:stretch>
            <a:fillRect/>
          </a:stretch>
        </p:blipFill>
        <p:spPr>
          <a:xfrm>
            <a:off x="4919763" y="4547914"/>
            <a:ext cx="2273300" cy="1847850"/>
          </a:xfrm>
          <a:prstGeom prst="rect">
            <a:avLst/>
          </a:prstGeom>
        </p:spPr>
      </p:pic>
      <p:pic>
        <p:nvPicPr>
          <p:cNvPr id="16" name="Picture 15">
            <a:extLst>
              <a:ext uri="{FF2B5EF4-FFF2-40B4-BE49-F238E27FC236}">
                <a16:creationId xmlns:a16="http://schemas.microsoft.com/office/drawing/2014/main" id="{A5285E2A-0B5E-C2E3-7E9D-9987328E2A2E}"/>
              </a:ext>
            </a:extLst>
          </p:cNvPr>
          <p:cNvPicPr>
            <a:picLocks noChangeAspect="1"/>
          </p:cNvPicPr>
          <p:nvPr/>
        </p:nvPicPr>
        <p:blipFill>
          <a:blip r:embed="rId6"/>
          <a:stretch>
            <a:fillRect/>
          </a:stretch>
        </p:blipFill>
        <p:spPr>
          <a:xfrm>
            <a:off x="5839872" y="1725043"/>
            <a:ext cx="1397000" cy="1308100"/>
          </a:xfrm>
          <a:prstGeom prst="rect">
            <a:avLst/>
          </a:prstGeom>
        </p:spPr>
      </p:pic>
    </p:spTree>
    <p:extLst>
      <p:ext uri="{BB962C8B-B14F-4D97-AF65-F5344CB8AC3E}">
        <p14:creationId xmlns:p14="http://schemas.microsoft.com/office/powerpoint/2010/main" val="1143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73AD-0A3B-1DA6-2DEE-01814F7A21A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F3DF149-B575-89E6-6448-BDD9F852003E}"/>
              </a:ext>
            </a:extLst>
          </p:cNvPr>
          <p:cNvSpPr>
            <a:spLocks noGrp="1"/>
          </p:cNvSpPr>
          <p:nvPr>
            <p:ph type="body" sz="half" idx="10"/>
          </p:nvPr>
        </p:nvSpPr>
        <p:spPr>
          <a:xfrm>
            <a:off x="1361440" y="1974921"/>
            <a:ext cx="5783349" cy="2911331"/>
          </a:xfrm>
        </p:spPr>
        <p:txBody>
          <a:bodyPr vert="horz" lIns="91440" tIns="45720" rIns="91440" bIns="45720" rtlCol="0" anchor="t">
            <a:noAutofit/>
          </a:bodyPr>
          <a:lstStyle/>
          <a:p>
            <a:pPr>
              <a:lnSpc>
                <a:spcPct val="120000"/>
              </a:lnSpc>
            </a:pPr>
            <a:r>
              <a:rPr lang="ar-001" sz="4000" dirty="0">
                <a:latin typeface="Arial"/>
                <a:cs typeface="Arial"/>
              </a:rPr>
              <a:t>ما أنواع التحليلات التي ستجرونها باستخدام معلومات 7-1-7 للمساعدة على تحسين أنظمة مكافحة تفشي الأمراض في بلدكم/ولايتكم القضائية؟</a:t>
            </a:r>
          </a:p>
        </p:txBody>
      </p:sp>
      <p:pic>
        <p:nvPicPr>
          <p:cNvPr id="6" name="Graphic 5">
            <a:extLst>
              <a:ext uri="{FF2B5EF4-FFF2-40B4-BE49-F238E27FC236}">
                <a16:creationId xmlns:a16="http://schemas.microsoft.com/office/drawing/2014/main" id="{B1F296AA-E63D-97E8-0D3C-0D715C31F08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32389" y="2514600"/>
            <a:ext cx="913246" cy="916710"/>
          </a:xfrm>
          <a:prstGeom prst="rect">
            <a:avLst/>
          </a:prstGeom>
        </p:spPr>
      </p:pic>
      <p:sp>
        <p:nvSpPr>
          <p:cNvPr id="8" name="Title 1">
            <a:extLst>
              <a:ext uri="{FF2B5EF4-FFF2-40B4-BE49-F238E27FC236}">
                <a16:creationId xmlns:a16="http://schemas.microsoft.com/office/drawing/2014/main" id="{2537E214-65AC-0488-E2E5-5CC21EDA679E}"/>
              </a:ext>
            </a:extLst>
          </p:cNvPr>
          <p:cNvSpPr>
            <a:spLocks noGrp="1"/>
          </p:cNvSpPr>
          <p:nvPr>
            <p:ph type="title"/>
          </p:nvPr>
        </p:nvSpPr>
        <p:spPr>
          <a:xfrm>
            <a:off x="8539008" y="2515561"/>
            <a:ext cx="2903728" cy="1678959"/>
          </a:xfrm>
        </p:spPr>
        <p:txBody>
          <a:bodyPr/>
          <a:lstStyle/>
          <a:p>
            <a:pPr algn="ctr"/>
            <a:r>
              <a:rPr lang="ar-001" sz="3000">
                <a:latin typeface="Arial"/>
                <a:cs typeface="Arial"/>
              </a:rPr>
              <a:t>مناقشة</a:t>
            </a:r>
          </a:p>
        </p:txBody>
      </p:sp>
    </p:spTree>
    <p:extLst>
      <p:ext uri="{BB962C8B-B14F-4D97-AF65-F5344CB8AC3E}">
        <p14:creationId xmlns:p14="http://schemas.microsoft.com/office/powerpoint/2010/main" val="106781686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1920240" y="2781402"/>
            <a:ext cx="8615590" cy="2148666"/>
          </a:xfrm>
        </p:spPr>
        <p:txBody>
          <a:bodyPr/>
          <a:lstStyle/>
          <a:p>
            <a:r>
              <a:rPr lang="ar-SA" dirty="0">
                <a:cs typeface="+mn-cs"/>
              </a:rPr>
              <a:t>استخدام غاية 7-1-7 بشكل استباقي بناءً على تقييم المخاطر</a:t>
            </a:r>
            <a:endParaRPr lang="en-IN" dirty="0">
              <a:cs typeface="+mn-cs"/>
            </a:endParaRPr>
          </a:p>
        </p:txBody>
      </p:sp>
    </p:spTree>
    <p:extLst>
      <p:ext uri="{BB962C8B-B14F-4D97-AF65-F5344CB8AC3E}">
        <p14:creationId xmlns:p14="http://schemas.microsoft.com/office/powerpoint/2010/main" val="9313030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8186831" y="3186670"/>
            <a:ext cx="3235358" cy="2085707"/>
          </a:xfrm>
        </p:spPr>
        <p:txBody>
          <a:bodyPr>
            <a:normAutofit/>
          </a:bodyPr>
          <a:lstStyle/>
          <a:p>
            <a:r>
              <a:rPr lang="ar-SA" dirty="0">
                <a:cs typeface="+mn-cs"/>
              </a:rPr>
              <a:t>الاستخدام الاستباقي لغاية 7-1-7 في ريسيفي، البرازيل</a:t>
            </a:r>
            <a:endParaRPr lang="en-IN" dirty="0">
              <a:cs typeface="+mn-cs"/>
            </a:endParaRPr>
          </a:p>
        </p:txBody>
      </p:sp>
      <p:sp>
        <p:nvSpPr>
          <p:cNvPr id="5" name="Content Placeholder 3">
            <a:extLst>
              <a:ext uri="{FF2B5EF4-FFF2-40B4-BE49-F238E27FC236}">
                <a16:creationId xmlns:a16="http://schemas.microsoft.com/office/drawing/2014/main" id="{E62C156B-8438-D827-1037-E66ACDEF2E66}"/>
              </a:ext>
            </a:extLst>
          </p:cNvPr>
          <p:cNvSpPr txBox="1">
            <a:spLocks/>
          </p:cNvSpPr>
          <p:nvPr/>
        </p:nvSpPr>
        <p:spPr>
          <a:xfrm>
            <a:off x="503394" y="661370"/>
            <a:ext cx="6705600" cy="2035302"/>
          </a:xfrm>
          <a:prstGeom prst="rect">
            <a:avLst/>
          </a:prstGeom>
        </p:spPr>
        <p:txBody>
          <a:bodyPr lIns="91440" tIns="45720" rIns="91440" bIns="45720" anchor="t"/>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ar-001" dirty="0">
                <a:latin typeface="Arial"/>
                <a:cs typeface="Arial"/>
              </a:rPr>
              <a:t>كرنفال: 2.5</a:t>
            </a:r>
            <a:r>
              <a:rPr kumimoji="0" lang="ar-001" sz="2200" b="0" i="0" u="none" strike="noStrike" cap="none" normalizeH="0" baseline="0" noProof="0" dirty="0">
                <a:ln>
                  <a:noFill/>
                </a:ln>
                <a:solidFill>
                  <a:srgbClr val="394D56"/>
                </a:solidFill>
                <a:effectLst/>
                <a:uLnTx/>
                <a:uFillTx/>
                <a:latin typeface="Arial"/>
                <a:cs typeface="Arial"/>
              </a:rPr>
              <a:t> مليون محتفل على مدى 5 أيام</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94D56"/>
                </a:solidFill>
                <a:effectLst/>
                <a:uLnTx/>
                <a:uFillTx/>
                <a:latin typeface="Arial"/>
                <a:cs typeface="Arial"/>
              </a:rPr>
              <a:t>إدارة الصحة في ريسيفي</a:t>
            </a:r>
          </a:p>
          <a:p>
            <a:pPr lvl="1">
              <a:spcBef>
                <a:spcPts val="1000"/>
              </a:spcBef>
              <a:defRPr/>
            </a:pPr>
            <a:r>
              <a:rPr kumimoji="0" lang="en-US" sz="2000" b="0" i="0" u="none" strike="noStrike" cap="none" normalizeH="0" baseline="0" noProof="0" dirty="0">
                <a:ln>
                  <a:noFill/>
                </a:ln>
                <a:solidFill>
                  <a:srgbClr val="394D56"/>
                </a:solidFill>
                <a:effectLst/>
                <a:uLnTx/>
                <a:uFillTx/>
                <a:latin typeface="Arial"/>
                <a:cs typeface="Arial"/>
                <a:sym typeface="Wingdings" pitchFamily="2" charset="2"/>
              </a:rPr>
              <a:t> </a:t>
            </a:r>
            <a:r>
              <a:rPr kumimoji="0" lang="ar-001" sz="2000" b="0" i="0" u="none" strike="noStrike" cap="none" normalizeH="0" baseline="0" noProof="0" dirty="0">
                <a:ln>
                  <a:noFill/>
                </a:ln>
                <a:solidFill>
                  <a:srgbClr val="394D56"/>
                </a:solidFill>
                <a:effectLst/>
                <a:uLnTx/>
                <a:uFillTx/>
                <a:latin typeface="Arial"/>
                <a:cs typeface="Arial"/>
                <a:sym typeface="Wingdings" pitchFamily="2" charset="2"/>
              </a:rPr>
              <a:t>2500 اختصاصي</a:t>
            </a:r>
            <a:r>
              <a:rPr lang="ar-001" dirty="0">
                <a:latin typeface="Arial"/>
                <a:cs typeface="Arial"/>
                <a:sym typeface="Wingdings" pitchFamily="2" charset="2"/>
              </a:rPr>
              <a:t> تم تدريبهم على غاية 7-1-7</a:t>
            </a:r>
          </a:p>
          <a:p>
            <a:pPr marL="685800" marR="0" lvl="1"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latin typeface="Arial"/>
                <a:cs typeface="Arial"/>
                <a:sym typeface="Wingdings" pitchFamily="2" charset="2"/>
              </a:rPr>
              <a:t>الرعاية الصحية، والمراقبة الصحية، والوقاية من الأمراض والإصابات، والتقييم الفوري</a:t>
            </a:r>
          </a:p>
        </p:txBody>
      </p:sp>
      <p:pic>
        <p:nvPicPr>
          <p:cNvPr id="6" name="Picture 5">
            <a:extLst>
              <a:ext uri="{FF2B5EF4-FFF2-40B4-BE49-F238E27FC236}">
                <a16:creationId xmlns:a16="http://schemas.microsoft.com/office/drawing/2014/main" id="{68C7D690-9094-A674-6722-304BBFC202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25"/>
          <a:stretch/>
        </p:blipFill>
        <p:spPr>
          <a:xfrm>
            <a:off x="9026328" y="1049990"/>
            <a:ext cx="2061139" cy="2381012"/>
          </a:xfrm>
          <a:prstGeom prst="rect">
            <a:avLst/>
          </a:prstGeom>
        </p:spPr>
      </p:pic>
      <p:pic>
        <p:nvPicPr>
          <p:cNvPr id="2" name="Picture 1">
            <a:extLst>
              <a:ext uri="{FF2B5EF4-FFF2-40B4-BE49-F238E27FC236}">
                <a16:creationId xmlns:a16="http://schemas.microsoft.com/office/drawing/2014/main" id="{2A004746-7080-3583-EF71-D89799FD2C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8531" y="2741941"/>
            <a:ext cx="6116405" cy="3463675"/>
          </a:xfrm>
          <a:prstGeom prst="rect">
            <a:avLst/>
          </a:prstGeom>
          <a:ln w="12700">
            <a:solidFill>
              <a:schemeClr val="tx2"/>
            </a:solidFill>
          </a:ln>
        </p:spPr>
      </p:pic>
      <p:sp>
        <p:nvSpPr>
          <p:cNvPr id="4" name="TextBox 3">
            <a:extLst>
              <a:ext uri="{FF2B5EF4-FFF2-40B4-BE49-F238E27FC236}">
                <a16:creationId xmlns:a16="http://schemas.microsoft.com/office/drawing/2014/main" id="{CAA231FB-A3BC-5D6B-5333-16BC0F8223BB}"/>
              </a:ext>
            </a:extLst>
          </p:cNvPr>
          <p:cNvSpPr txBox="1"/>
          <p:nvPr/>
        </p:nvSpPr>
        <p:spPr>
          <a:xfrm>
            <a:off x="1302803" y="6277541"/>
            <a:ext cx="5762133" cy="584775"/>
          </a:xfrm>
          <a:prstGeom prst="rect">
            <a:avLst/>
          </a:prstGeom>
          <a:noFill/>
        </p:spPr>
        <p:txBody>
          <a:bodyPr wrap="square" lIns="91440" tIns="45720" rIns="91440" bIns="45720" rtlCol="0" anchor="t">
            <a:spAutoFit/>
          </a:bodyPr>
          <a:lstStyle/>
          <a:p>
            <a:r>
              <a:rPr lang="ar-SA" sz="1600" dirty="0">
                <a:solidFill>
                  <a:srgbClr val="618393"/>
                </a:solidFill>
              </a:rPr>
              <a:t>لوحة معلومات للمراقبة</a:t>
            </a:r>
            <a:r>
              <a:rPr lang="en-IN" sz="1600" dirty="0">
                <a:solidFill>
                  <a:srgbClr val="618393"/>
                </a:solidFill>
              </a:rPr>
              <a:t> + </a:t>
            </a:r>
            <a:r>
              <a:rPr lang="ar-SA" sz="1600" dirty="0">
                <a:solidFill>
                  <a:srgbClr val="618393"/>
                </a:solidFill>
              </a:rPr>
              <a:t>التقييم في الوقت الفعلي</a:t>
            </a:r>
            <a:endParaRPr lang="en-IN" sz="1600" dirty="0">
              <a:solidFill>
                <a:srgbClr val="618393"/>
              </a:solidFill>
            </a:endParaRPr>
          </a:p>
          <a:p>
            <a:r>
              <a:rPr lang="en-IN" sz="1600" dirty="0">
                <a:solidFill>
                  <a:srgbClr val="618393"/>
                </a:solidFill>
              </a:rPr>
              <a:t> </a:t>
            </a:r>
          </a:p>
        </p:txBody>
      </p:sp>
    </p:spTree>
    <p:extLst>
      <p:ext uri="{BB962C8B-B14F-4D97-AF65-F5344CB8AC3E}">
        <p14:creationId xmlns:p14="http://schemas.microsoft.com/office/powerpoint/2010/main" val="128763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8022842" y="1511429"/>
            <a:ext cx="3547415" cy="2726939"/>
          </a:xfrm>
        </p:spPr>
        <p:txBody>
          <a:bodyPr>
            <a:normAutofit/>
          </a:bodyPr>
          <a:lstStyle/>
          <a:p>
            <a:r>
              <a:rPr lang="ar-SA" dirty="0">
                <a:cs typeface="+mn-cs"/>
              </a:rPr>
              <a:t>من غاية 7-1-7 إلى</a:t>
            </a:r>
            <a:r>
              <a:rPr lang="en-IN" dirty="0">
                <a:cs typeface="+mn-cs"/>
              </a:rPr>
              <a:t> "</a:t>
            </a:r>
            <a:r>
              <a:rPr lang="ar-SA" dirty="0">
                <a:cs typeface="+mn-cs"/>
              </a:rPr>
              <a:t>الأوبئة التي لم تحدث</a:t>
            </a:r>
            <a:r>
              <a:rPr lang="en-IN" dirty="0">
                <a:cs typeface="+mn-cs"/>
              </a:rPr>
              <a:t>"</a:t>
            </a:r>
          </a:p>
        </p:txBody>
      </p:sp>
      <p:pic>
        <p:nvPicPr>
          <p:cNvPr id="21" name="Picture 20">
            <a:extLst>
              <a:ext uri="{FF2B5EF4-FFF2-40B4-BE49-F238E27FC236}">
                <a16:creationId xmlns:a16="http://schemas.microsoft.com/office/drawing/2014/main" id="{FA1693F6-BE93-D924-4D05-62995870DE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742" y="953415"/>
            <a:ext cx="7071949" cy="2957499"/>
          </a:xfrm>
          <a:prstGeom prst="rect">
            <a:avLst/>
          </a:prstGeom>
        </p:spPr>
      </p:pic>
      <p:sp>
        <p:nvSpPr>
          <p:cNvPr id="27" name="Rectangle 26">
            <a:extLst>
              <a:ext uri="{FF2B5EF4-FFF2-40B4-BE49-F238E27FC236}">
                <a16:creationId xmlns:a16="http://schemas.microsoft.com/office/drawing/2014/main" id="{21E6D7CF-D71A-2E6B-3BA1-4C2E8BD6DAFE}"/>
              </a:ext>
            </a:extLst>
          </p:cNvPr>
          <p:cNvSpPr/>
          <p:nvPr/>
        </p:nvSpPr>
        <p:spPr>
          <a:xfrm>
            <a:off x="621743" y="953415"/>
            <a:ext cx="6384757" cy="905149"/>
          </a:xfrm>
          <a:prstGeom prst="rect">
            <a:avLst/>
          </a:prstGeom>
          <a:solidFill>
            <a:srgbClr val="212521">
              <a:alpha val="4077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4500" b="1" i="0" u="none" strike="noStrike" cap="none" normalizeH="0" baseline="0" noProof="0" dirty="0">
                <a:ln>
                  <a:noFill/>
                </a:ln>
                <a:solidFill>
                  <a:srgbClr val="FFFFFF"/>
                </a:solidFill>
                <a:effectLst/>
                <a:uLnTx/>
                <a:uFillTx/>
                <a:latin typeface="Public Sans" pitchFamily="2" charset="77"/>
                <a:ea typeface="+mn-ea"/>
                <a:cs typeface="+mn-cs"/>
              </a:rPr>
              <a:t>حمى الضنك | إندونيسيا</a:t>
            </a:r>
          </a:p>
        </p:txBody>
      </p:sp>
      <p:pic>
        <p:nvPicPr>
          <p:cNvPr id="3" name="Picture 2" descr="A yellow bar with white text&#10;&#10;AI-generated content may be incorrect.">
            <a:extLst>
              <a:ext uri="{FF2B5EF4-FFF2-40B4-BE49-F238E27FC236}">
                <a16:creationId xmlns:a16="http://schemas.microsoft.com/office/drawing/2014/main" id="{4F2B974D-AAF5-4C3A-718F-A415C50138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1049" y="3911121"/>
            <a:ext cx="7071591" cy="1717767"/>
          </a:xfrm>
          <a:prstGeom prst="rect">
            <a:avLst/>
          </a:prstGeom>
        </p:spPr>
      </p:pic>
    </p:spTree>
    <p:extLst>
      <p:ext uri="{BB962C8B-B14F-4D97-AF65-F5344CB8AC3E}">
        <p14:creationId xmlns:p14="http://schemas.microsoft.com/office/powerpoint/2010/main" val="32651191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7.8|12.5"/>
</p:tagLst>
</file>

<file path=ppt/tags/tag2.xml><?xml version="1.0" encoding="utf-8"?>
<p:tagLst xmlns:a="http://schemas.openxmlformats.org/drawingml/2006/main" xmlns:r="http://schemas.openxmlformats.org/officeDocument/2006/relationships" xmlns:p="http://schemas.openxmlformats.org/presentationml/2006/main">
  <p:tag name="TIMING" val="|3|14.8"/>
</p:tagLst>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717 Alliance">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id="{F4743D73-683A-4F4B-A57A-DD8E2B0C46CF}" vid="{C5BE6EC7-9D46-1F47-BA88-1B2A8441584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_ip_UnifiedCompliancePolicyUIAction xmlns="http://schemas.microsoft.com/sharepoint/v3" xsi:nil="true"/>
    <TranslatedLang xmlns="ca299543-0ab4-429f-8927-bf8e8716a0c2" xsi:nil="true"/>
    <Comments xmlns="ca299543-0ab4-429f-8927-bf8e8716a0c2"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F71F4A09-1546-4EDA-A191-DAA6C9960091}">
  <ds:schemaRefs>
    <ds:schemaRef ds:uri="ca299543-0ab4-429f-8927-bf8e8716a0c2"/>
    <ds:schemaRef ds:uri="http://schemas.openxmlformats.org/package/2006/metadata/core-properties"/>
    <ds:schemaRef ds:uri="http://schemas.microsoft.com/office/2006/documentManagement/types"/>
    <ds:schemaRef ds:uri="d27c8f07-e503-4122-80c5-e52ee84151d4"/>
    <ds:schemaRef ds:uri="http://schemas.microsoft.com/office/2006/metadata/properties"/>
    <ds:schemaRef ds:uri="http://purl.org/dc/dcmitype/"/>
    <ds:schemaRef ds:uri="http://purl.org/dc/elements/1.1/"/>
    <ds:schemaRef ds:uri="http://schemas.microsoft.com/office/infopath/2007/PartnerControls"/>
    <ds:schemaRef ds:uri="http://schemas.microsoft.com/sharepoint/v3"/>
    <ds:schemaRef ds:uri="http://www.w3.org/XML/1998/namespace"/>
    <ds:schemaRef ds:uri="http://purl.org/dc/terms/"/>
  </ds:schemaRefs>
</ds:datastoreItem>
</file>

<file path=customXml/itemProps3.xml><?xml version="1.0" encoding="utf-8"?>
<ds:datastoreItem xmlns:ds="http://schemas.openxmlformats.org/officeDocument/2006/customXml" ds:itemID="{EE32242B-AAE8-43EC-AEEE-83E068DCA0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717 Alliance 2</Template>
  <TotalTime>735</TotalTime>
  <Words>18258</Words>
  <Application>Microsoft Macintosh PowerPoint</Application>
  <PresentationFormat>Widescreen</PresentationFormat>
  <Paragraphs>1684</Paragraphs>
  <Slides>124</Slides>
  <Notes>120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124</vt:i4>
      </vt:variant>
    </vt:vector>
  </HeadingPairs>
  <TitlesOfParts>
    <vt:vector size="136" baseType="lpstr">
      <vt:lpstr>Aptos</vt:lpstr>
      <vt:lpstr>Arial</vt:lpstr>
      <vt:lpstr>Calibri</vt:lpstr>
      <vt:lpstr>Courier New</vt:lpstr>
      <vt:lpstr>Helvetica Neue</vt:lpstr>
      <vt:lpstr>InterVariable</vt:lpstr>
      <vt:lpstr>Public Sans</vt:lpstr>
      <vt:lpstr>Quattrocento Sans</vt:lpstr>
      <vt:lpstr>var( --e-global-typography-text-font-family )</vt:lpstr>
      <vt:lpstr>Wingdings</vt:lpstr>
      <vt:lpstr>717 Alliance 2</vt:lpstr>
      <vt:lpstr>717 Alliance</vt:lpstr>
      <vt:lpstr>PowerPoint Presentation</vt:lpstr>
      <vt:lpstr>الملاحظات الافتتاحية</vt:lpstr>
      <vt:lpstr>ملاحظات التدابير التنظيمية</vt:lpstr>
      <vt:lpstr>نشاط تمهيدي</vt:lpstr>
      <vt:lpstr>أنشطة التعارف</vt:lpstr>
      <vt:lpstr>أنشطة التعارف</vt:lpstr>
      <vt:lpstr> أنشطة التعارف</vt:lpstr>
      <vt:lpstr>أنشطة التعارف</vt:lpstr>
      <vt:lpstr>أنشطة التعارف</vt:lpstr>
      <vt:lpstr>نظرة عامة على سلسلة التدريب الفني لغاية 7-1-7</vt:lpstr>
      <vt:lpstr> أهداف التعلم الخاصة بورشة العمل</vt:lpstr>
      <vt:lpstr>منهجية التعلم والتدريس</vt:lpstr>
      <vt:lpstr>هذه ورشة عمل تفاعلية تشاركية. </vt:lpstr>
      <vt:lpstr>PowerPoint Presentation</vt:lpstr>
      <vt:lpstr>PowerPoint Presentation</vt:lpstr>
      <vt:lpstr>كيف يمكننا اكتشاف حالات تفشي الأمراض وإيقافها بسرعة وبشكل متسق؟  </vt:lpstr>
      <vt:lpstr>تتمثل غاية 7-1-7 فيما يلي:</vt:lpstr>
      <vt:lpstr> 7-1-7 هو نهج قائم على النظم لتحسين سرعة رصد حالات التفشي والإبلاغ عنها والاستجابة لها. </vt:lpstr>
      <vt:lpstr> مقاييس التوقيت والمحطات الرئيسية بحسب الغاية 7-1-7  </vt:lpstr>
      <vt:lpstr> إجراءات الاستجابة المبكرة لغاية 7-1-7 </vt:lpstr>
      <vt:lpstr>العوائق والعوامل الممكّنة </vt:lpstr>
      <vt:lpstr>الإجراءات الفورية وطويلة الأمد   </vt:lpstr>
      <vt:lpstr>مناقشة</vt:lpstr>
      <vt:lpstr>PowerPoint Presentation</vt:lpstr>
      <vt:lpstr>كيف يمكن لغاية 7-1-7 تحسين الأمن الصحي؟</vt:lpstr>
      <vt:lpstr>كيف تساعد غاية 7-1-7 بشأن تقييمات تفشي الأمراض الحالية؟  </vt:lpstr>
      <vt:lpstr>PowerPoint Presentation</vt:lpstr>
      <vt:lpstr>إرشادات منظمة الصحة العالمية بشأن استعراض الإجراء المبكر</vt:lpstr>
      <vt:lpstr>PowerPoint Presentation</vt:lpstr>
      <vt:lpstr>غاية 7-1-7 في أطر وإرشادات الأمن الصحي</vt:lpstr>
      <vt:lpstr>PowerPoint Presentation</vt:lpstr>
      <vt:lpstr> مناقشة</vt:lpstr>
      <vt:lpstr>PowerPoint Presentation</vt:lpstr>
      <vt:lpstr>التنفيذ القطري</vt:lpstr>
      <vt:lpstr>الدروس المستفادة</vt:lpstr>
      <vt:lpstr>PowerPoint Presentation</vt:lpstr>
      <vt:lpstr>PowerPoint Presentation</vt:lpstr>
      <vt:lpstr>استراحة لمدة 15 دقيقة</vt:lpstr>
      <vt:lpstr>العمل الجماعي</vt:lpstr>
      <vt:lpstr>مجموعة قاعة الاجتماعات الفرعية الخاصة بكم:</vt:lpstr>
      <vt:lpstr>نشاط المحاكاة النظرية لغاية 7-1-7</vt:lpstr>
      <vt:lpstr>PowerPoint Presentation</vt:lpstr>
      <vt:lpstr>PowerPoint Presentation</vt:lpstr>
      <vt:lpstr>PowerPoint Presentation</vt:lpstr>
      <vt:lpstr>مواد للمشاركين</vt:lpstr>
      <vt:lpstr>تعليمات عامة</vt:lpstr>
      <vt:lpstr> نقاش ختامي لنشاط المحاكاة النظرية</vt:lpstr>
      <vt:lpstr>الغداء  </vt:lpstr>
      <vt:lpstr>نشاط تمهيدي</vt:lpstr>
      <vt:lpstr>لوحة طرح الأفكار والأسئلة</vt:lpstr>
      <vt:lpstr>استعراض لوحة طرح الأفكار والأسئلة</vt:lpstr>
      <vt:lpstr>PowerPoint Presentation</vt:lpstr>
      <vt:lpstr>مناقشة جماعية صغيرة</vt:lpstr>
      <vt:lpstr>مناقشة: غاية 7-1-7 في عملكم</vt:lpstr>
      <vt:lpstr>PowerPoint Presentation</vt:lpstr>
      <vt:lpstr>PowerPoint Presentation</vt:lpstr>
      <vt:lpstr>PowerPoint Presentation</vt:lpstr>
      <vt:lpstr>دورة حياة غاية 7-1-7</vt:lpstr>
      <vt:lpstr>دورة حياة غاية 7-1-7</vt:lpstr>
      <vt:lpstr>دورة حياة غاية 7-1-7</vt:lpstr>
      <vt:lpstr>دورة حياة غاية 7-1-7</vt:lpstr>
      <vt:lpstr>دورة حياة غاية 7-1-7</vt:lpstr>
      <vt:lpstr>دورة حياة غاية 7-1-7</vt:lpstr>
      <vt:lpstr>دورة حياة غاية 7-1-7</vt:lpstr>
      <vt:lpstr>دورة حياة غاية 7-1-7</vt:lpstr>
      <vt:lpstr>دورة حياة غاية 7-1-7</vt:lpstr>
      <vt:lpstr>دورة حياة غاية 7-1-7</vt:lpstr>
      <vt:lpstr>PowerPoint Presentation</vt:lpstr>
      <vt:lpstr>الخطوات الرئيسية لاستخدام غاية 7-1-7 </vt:lpstr>
      <vt:lpstr>العناصر الرئيسية لاعتماد غاية 7-1-7</vt:lpstr>
      <vt:lpstr>مناقشة</vt:lpstr>
      <vt:lpstr>PowerPoint Presentation</vt:lpstr>
      <vt:lpstr>المبادئ الرئيسية </vt:lpstr>
      <vt:lpstr>المبادئ الرئيسية لغاية 7-1-7</vt:lpstr>
      <vt:lpstr> المبادئ الرئيسية</vt:lpstr>
      <vt:lpstr>PowerPoint Presentation</vt:lpstr>
      <vt:lpstr>PowerPoint Presentation</vt:lpstr>
      <vt:lpstr>PowerPoint Presentation</vt:lpstr>
      <vt:lpstr>PowerPoint Presentation</vt:lpstr>
      <vt:lpstr>PowerPoint Presentation</vt:lpstr>
      <vt:lpstr>PowerPoint Presentation</vt:lpstr>
      <vt:lpstr>استراحة لمدة 15 دقيقة</vt:lpstr>
      <vt:lpstr>PowerPoint Presentation</vt:lpstr>
      <vt:lpstr>مناقشة</vt:lpstr>
      <vt:lpstr> تطبيق غاية 7-1-7 على أحداث تفشي الأمراض</vt:lpstr>
      <vt:lpstr>استخدام غاية 7-1-7 في أحداث تفشي الأمراض الفردية</vt:lpstr>
      <vt:lpstr>PowerPoint Presentation</vt:lpstr>
      <vt:lpstr>PowerPoint Presentation</vt:lpstr>
      <vt:lpstr>PowerPoint Presentation</vt:lpstr>
      <vt:lpstr>استخدام غاية 7-1-7 في أحداث تفشي الأمراض المتعددة</vt:lpstr>
      <vt:lpstr>استخدام غاية 7-1-7 عبر حالات التفشي المتعددة يوفر معلومات قيّمة</vt:lpstr>
      <vt:lpstr>استخدام غاية 7-1-7 في أحداث التفشي المتعددة</vt:lpstr>
      <vt:lpstr>أظهرت البيانات المُستمدة من 41 حدثًا في خمسة بلدان أن...</vt:lpstr>
      <vt:lpstr>يساعد التحليل حسب نوع المرض على تحديد التحديات الخاصة بكل مرض </vt:lpstr>
      <vt:lpstr>تحليلات العوائق تُسلط الضوء على التحديات الواقعة على المستوى النظامي</vt:lpstr>
      <vt:lpstr>مناقشة</vt:lpstr>
      <vt:lpstr>استخدام غاية 7-1-7 بشكل استباقي بناءً على تقييم المخاطر</vt:lpstr>
      <vt:lpstr>الاستخدام الاستباقي لغاية 7-1-7 في ريسيفي، البرازيل</vt:lpstr>
      <vt:lpstr>من غاية 7-1-7 إلى "الأوبئة التي لم تحدث"</vt:lpstr>
      <vt:lpstr>حمى الضنك | إندونيسيا: الرصد والإبلاغ والاستجابة بسرعة</vt:lpstr>
      <vt:lpstr>غاية 7-1-7 وحالات تفشي الأمراض في الأخبار</vt:lpstr>
      <vt:lpstr>غاية 7-1-7 وحالات تفشي الأمراض في الأخبار</vt:lpstr>
      <vt:lpstr>لوحة طرح الأفكار والأسئلة</vt:lpstr>
      <vt:lpstr>استعراض لوحة طرح الأفكار والأسئلة</vt:lpstr>
      <vt:lpstr>استعراض لوحة طرح الأفكار والأسئلة</vt:lpstr>
      <vt:lpstr>مناقشة جماعية صغيرة</vt:lpstr>
      <vt:lpstr>مناقشة: غاية 7-1-7 في عملكم</vt:lpstr>
      <vt:lpstr>تحالف 7-1-7</vt:lpstr>
      <vt:lpstr>تحالف 7-1-7</vt:lpstr>
      <vt:lpstr>مواردنا</vt:lpstr>
      <vt:lpstr>PowerPoint Presentation</vt:lpstr>
      <vt:lpstr>انضم إلى مجتمع الممارسة العالمي لغاية 7-1-7</vt:lpstr>
      <vt:lpstr>تتيح عضوية COP الوصول إلى مستودعنا الإلكتروني</vt:lpstr>
      <vt:lpstr>ابقَ على اتصال مع تحالف 7-1-7</vt:lpstr>
      <vt:lpstr>الخاتمة والخطوات التالية</vt:lpstr>
      <vt:lpstr> أهداف التعلم الخاصة بورشة العمل</vt:lpstr>
      <vt:lpstr>ما سيتم عرضه خلال اليومين المقبلين </vt:lpstr>
      <vt:lpstr>الملاحظات الختامية</vt:lpstr>
      <vt:lpstr>شكرًا</vt:lpstr>
      <vt:lpstr>شرائح تكميلية</vt:lpstr>
      <vt:lpstr>تاريخ الظهور</vt:lpstr>
      <vt:lpstr>تاريخ الرصد</vt:lpstr>
      <vt:lpstr>تاريخ الإبلاغ</vt:lpstr>
      <vt:lpstr>تاريخ استكمال إجراءات الاستجابة المبكرة</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1</cp:revision>
  <dcterms:created xsi:type="dcterms:W3CDTF">2023-01-09T02:59:24Z</dcterms:created>
  <dcterms:modified xsi:type="dcterms:W3CDTF">2026-07-15T17:18:06Z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Order">
    <vt:lpwstr>21330600.0000000</vt:lpwstr>
  </property>
  <property fmtid="{D5CDD505-2E9C-101B-9397-08002B2CF9AE}" pid="12" name="xd_ProgID">
    <vt:lpwstr/>
  </property>
  <property fmtid="{D5CDD505-2E9C-101B-9397-08002B2CF9AE}" pid="13" name="ComplianceAssetId">
    <vt:lpwstr/>
  </property>
  <property fmtid="{D5CDD505-2E9C-101B-9397-08002B2CF9AE}" pid="14" name="TemplateUrl">
    <vt:lpwstr/>
  </property>
  <property fmtid="{D5CDD505-2E9C-101B-9397-08002B2CF9AE}" pid="15" name="_ExtendedDescription">
    <vt:lpwstr/>
  </property>
  <property fmtid="{D5CDD505-2E9C-101B-9397-08002B2CF9AE}" pid="16" name="xd_Signature">
    <vt:lpwstr/>
  </property>
  <property fmtid="{D5CDD505-2E9C-101B-9397-08002B2CF9AE}" pid="17" name="_dlc_DocIdItemGuid">
    <vt:lpwstr>850c8aff-21fc-4916-9d84-2a3d98c50671</vt:lpwstr>
  </property>
  <property fmtid="{D5CDD505-2E9C-101B-9397-08002B2CF9AE}" pid="18" name="TriggerFlowInfo">
    <vt:lpwstr/>
  </property>
</Properties>
</file>