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66"/>
  </p:notesMasterIdLst>
  <p:sldIdLst>
    <p:sldId id="2147480400" r:id="rId5"/>
    <p:sldId id="2147481218" r:id="rId6"/>
    <p:sldId id="2147481486" r:id="rId7"/>
    <p:sldId id="2147481203" r:id="rId8"/>
    <p:sldId id="2147481195" r:id="rId9"/>
    <p:sldId id="2147481196" r:id="rId10"/>
    <p:sldId id="2147480426" r:id="rId11"/>
    <p:sldId id="2147481593" r:id="rId12"/>
    <p:sldId id="2147481474" r:id="rId13"/>
    <p:sldId id="2147481475" r:id="rId14"/>
    <p:sldId id="2147481476" r:id="rId15"/>
    <p:sldId id="2147481477" r:id="rId16"/>
    <p:sldId id="2147481614" r:id="rId17"/>
    <p:sldId id="2147481615" r:id="rId18"/>
    <p:sldId id="2145705813" r:id="rId19"/>
    <p:sldId id="2147481481" r:id="rId20"/>
    <p:sldId id="2147481627" r:id="rId21"/>
    <p:sldId id="2147481618" r:id="rId22"/>
    <p:sldId id="2147481620" r:id="rId23"/>
    <p:sldId id="2147481626" r:id="rId24"/>
    <p:sldId id="2147481625" r:id="rId25"/>
    <p:sldId id="2147480964" r:id="rId26"/>
    <p:sldId id="2145706043" r:id="rId27"/>
    <p:sldId id="2147481466" r:id="rId28"/>
    <p:sldId id="2147481467" r:id="rId29"/>
    <p:sldId id="2145706078" r:id="rId30"/>
    <p:sldId id="2145706218" r:id="rId31"/>
    <p:sldId id="2145706219" r:id="rId32"/>
    <p:sldId id="2145706411" r:id="rId33"/>
    <p:sldId id="2145706250" r:id="rId34"/>
    <p:sldId id="2147481594" r:id="rId35"/>
    <p:sldId id="2145706251" r:id="rId36"/>
    <p:sldId id="2147481598" r:id="rId37"/>
    <p:sldId id="2147481599" r:id="rId38"/>
    <p:sldId id="2147480546" r:id="rId39"/>
    <p:sldId id="2147481601" r:id="rId40"/>
    <p:sldId id="2147481602" r:id="rId41"/>
    <p:sldId id="2147481595" r:id="rId42"/>
    <p:sldId id="2145706348" r:id="rId43"/>
    <p:sldId id="2145706129" r:id="rId44"/>
    <p:sldId id="2147481596" r:id="rId45"/>
    <p:sldId id="2147481597" r:id="rId46"/>
    <p:sldId id="2147481603" r:id="rId47"/>
    <p:sldId id="2147481604" r:id="rId48"/>
    <p:sldId id="2147481608" r:id="rId49"/>
    <p:sldId id="2147481606" r:id="rId50"/>
    <p:sldId id="2147481607" r:id="rId51"/>
    <p:sldId id="2147481609" r:id="rId52"/>
    <p:sldId id="2147481610" r:id="rId53"/>
    <p:sldId id="2147481394" r:id="rId54"/>
    <p:sldId id="2147481612" r:id="rId55"/>
    <p:sldId id="2147481613" r:id="rId56"/>
    <p:sldId id="2147481485" r:id="rId57"/>
    <p:sldId id="2147481451" r:id="rId58"/>
    <p:sldId id="2147481460" r:id="rId59"/>
    <p:sldId id="2147481442" r:id="rId60"/>
    <p:sldId id="2147481524" r:id="rId61"/>
    <p:sldId id="2145705809" r:id="rId62"/>
    <p:sldId id="2147481443" r:id="rId63"/>
    <p:sldId id="2147481444" r:id="rId64"/>
    <p:sldId id="2145705821" r:id="rId65"/>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الترحيب، وأهداف التعلم، ونشاط تمهيدي" id="{CDF9D438-C8EA-8A42-9B34-E1EBE66B2E84}">
          <p14:sldIdLst>
            <p14:sldId id="2147480400"/>
            <p14:sldId id="2147481218"/>
            <p14:sldId id="2147481486"/>
            <p14:sldId id="2147481203"/>
            <p14:sldId id="2147481195"/>
            <p14:sldId id="2147481196"/>
            <p14:sldId id="2147480426"/>
            <p14:sldId id="2147481593"/>
            <p14:sldId id="2147481474"/>
            <p14:sldId id="2147481475"/>
          </p14:sldIdLst>
        </p14:section>
        <p14:section name="لوحة طرح الأفكار والأسئلة" id="{07DA9C2B-3979-B345-BF27-B27A501284CA}">
          <p14:sldIdLst>
            <p14:sldId id="2147481476"/>
            <p14:sldId id="2147481477"/>
          </p14:sldIdLst>
        </p14:section>
        <p14:section name="ملخص اعتماد غاية 7-1-7 واستخدامها" id="{B426AE03-E642-4E46-AA30-022637F6D7F4}">
          <p14:sldIdLst>
            <p14:sldId id="2147481614"/>
            <p14:sldId id="2147481615"/>
            <p14:sldId id="2145705813"/>
            <p14:sldId id="2147481481"/>
            <p14:sldId id="2147481627"/>
          </p14:sldIdLst>
        </p14:section>
        <p14:section name="نشاط: التخطيط لاعتماد واستخدام غاية 7-1-7" id="{4746D8C6-C7EF-0041-A969-DF5BDBED97C2}">
          <p14:sldIdLst>
            <p14:sldId id="2147481618"/>
            <p14:sldId id="2147481620"/>
            <p14:sldId id="2147481626"/>
            <p14:sldId id="2147481625"/>
          </p14:sldIdLst>
        </p14:section>
        <p14:section name="الإبلاغ بالنتائج: التخطيط لاعتماد واستخدام غاية 7-1-7" id="{EAF6CDF8-AFBB-3645-AA26-60148FC68C89}">
          <p14:sldIdLst>
            <p14:sldId id="2147480964"/>
          </p14:sldIdLst>
        </p14:section>
        <p14:section name="الغداء" id="{87F4E8ED-ED25-0545-8DB8-464395E10AED}">
          <p14:sldIdLst>
            <p14:sldId id="2145706043"/>
          </p14:sldIdLst>
        </p14:section>
        <p14:section name="نشاط تمهيدي بعد الظهيرة" id="{7FF07BD6-F027-1B48-BAF6-EBAA3F1EA269}">
          <p14:sldIdLst>
            <p14:sldId id="2147481466"/>
          </p14:sldIdLst>
        </p14:section>
        <p14:section name="لوحة طرح الأفكار والأسئلة/أسئلة وأجوبة" id="{35433E07-98DA-B444-81FF-AE0566142ABE}">
          <p14:sldIdLst>
            <p14:sldId id="2147481467"/>
          </p14:sldIdLst>
        </p14:section>
        <p14:section name="تدريب الآخرين" id="{7D5B990A-FD15-7F4D-A88C-39E9F7712AF4}">
          <p14:sldIdLst>
            <p14:sldId id="2145706078"/>
            <p14:sldId id="2145706218"/>
            <p14:sldId id="2145706219"/>
            <p14:sldId id="2145706411"/>
            <p14:sldId id="2145706250"/>
          </p14:sldIdLst>
        </p14:section>
        <p14:section name="أنشطة إعادة الشرح من المتعلّم" id="{77C981DC-0322-BD49-AF8B-B85E3F0228A8}">
          <p14:sldIdLst>
            <p14:sldId id="2147481594"/>
            <p14:sldId id="2145706251"/>
            <p14:sldId id="2147481598"/>
            <p14:sldId id="2147481599"/>
            <p14:sldId id="2147480546"/>
            <p14:sldId id="2147481601"/>
            <p14:sldId id="2147481602"/>
            <p14:sldId id="2147481595"/>
            <p14:sldId id="2145706348"/>
            <p14:sldId id="2145706129"/>
            <p14:sldId id="2147481596"/>
            <p14:sldId id="2147481597"/>
            <p14:sldId id="2147481603"/>
            <p14:sldId id="2147481604"/>
            <p14:sldId id="2147481608"/>
            <p14:sldId id="2147481606"/>
            <p14:sldId id="2147481607"/>
            <p14:sldId id="2147481609"/>
            <p14:sldId id="2147481610"/>
            <p14:sldId id="2147481394"/>
            <p14:sldId id="2147481612"/>
            <p14:sldId id="2147481613"/>
          </p14:sldIdLst>
        </p14:section>
        <p14:section name="استراحة" id="{4E6F375E-C71A-9C48-B320-DA07AE741D84}">
          <p14:sldIdLst>
            <p14:sldId id="2147481485"/>
          </p14:sldIdLst>
        </p14:section>
        <p14:section name="مناقشة جماعية" id="{EFA7C81C-7772-614B-9F9D-FC8F83B1361A}">
          <p14:sldIdLst>
            <p14:sldId id="2147481451"/>
            <p14:sldId id="2147481460"/>
          </p14:sldIdLst>
        </p14:section>
        <p14:section name="الخاتمة والخطوات التالية" id="{44489C46-C638-B646-B8F8-C57711FB7609}">
          <p14:sldIdLst>
            <p14:sldId id="2147481442"/>
            <p14:sldId id="2147481524"/>
            <p14:sldId id="2145705809"/>
            <p14:sldId id="2147481443"/>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864C8"/>
    <a:srgbClr val="E18F5F"/>
    <a:srgbClr val="E38181"/>
    <a:srgbClr val="ABA142"/>
    <a:srgbClr val="0192BC"/>
    <a:srgbClr val="DC749F"/>
    <a:srgbClr val="F79736"/>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90" autoAdjust="0"/>
    <p:restoredTop sz="95068" autoAdjust="0"/>
  </p:normalViewPr>
  <p:slideViewPr>
    <p:cSldViewPr snapToGrid="0">
      <p:cViewPr varScale="1">
        <p:scale>
          <a:sx n="121" d="100"/>
          <a:sy n="121" d="100"/>
        </p:scale>
        <p:origin x="75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delMainMaster">
      <pc:chgData name="Marie Deveaux" userId="9fc0be8f-9df8-4ccb-8fb2-ba99b4811463" providerId="ADAL" clId="{494C91AC-F37A-5A9C-B1D8-605409247DBC}" dt="2026-07-15T17:03:18.703" v="2" actId="2696"/>
      <pc:docMkLst>
        <pc:docMk/>
      </pc:docMkLst>
      <pc:sldMasterChg chg="del">
        <pc:chgData name="Marie Deveaux" userId="9fc0be8f-9df8-4ccb-8fb2-ba99b4811463" providerId="ADAL" clId="{494C91AC-F37A-5A9C-B1D8-605409247DBC}" dt="2026-07-15T17:03:16.110" v="0" actId="2696"/>
        <pc:sldMasterMkLst>
          <pc:docMk/>
          <pc:sldMasterMk cId="3601369137" sldId="2147483983"/>
        </pc:sldMasterMkLst>
      </pc:sldMasterChg>
      <pc:sldMasterChg chg="del">
        <pc:chgData name="Marie Deveaux" userId="9fc0be8f-9df8-4ccb-8fb2-ba99b4811463" providerId="ADAL" clId="{494C91AC-F37A-5A9C-B1D8-605409247DBC}" dt="2026-07-15T17:03:17.598" v="1" actId="2696"/>
        <pc:sldMasterMkLst>
          <pc:docMk/>
          <pc:sldMasterMk cId="1977825953" sldId="2147484012"/>
        </pc:sldMasterMkLst>
      </pc:sldMasterChg>
      <pc:sldMasterChg chg="del">
        <pc:chgData name="Marie Deveaux" userId="9fc0be8f-9df8-4ccb-8fb2-ba99b4811463" providerId="ADAL" clId="{494C91AC-F37A-5A9C-B1D8-605409247DBC}" dt="2026-07-15T17:03:18.703" v="2" actId="2696"/>
        <pc:sldMasterMkLst>
          <pc:docMk/>
          <pc:sldMasterMk cId="3852036476" sldId="2147484046"/>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7/15/26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r" defTabSz="914400" rtl="1" eaLnBrk="1" latinLnBrk="0" hangingPunct="1">
      <a:defRPr sz="1200" b="0" i="0" kern="1200">
        <a:solidFill>
          <a:schemeClr val="tx1"/>
        </a:solidFill>
        <a:latin typeface="Arial" panose="020B0604020202020204" pitchFamily="34" charset="0"/>
        <a:ea typeface="+mn-ea"/>
        <a:cs typeface="+mn-cs"/>
      </a:defRPr>
    </a:lvl1pPr>
    <a:lvl2pPr marL="457200" algn="r" defTabSz="914400" rtl="1" eaLnBrk="1" latinLnBrk="0" hangingPunct="1">
      <a:defRPr sz="1200" b="0" i="0" kern="1200">
        <a:solidFill>
          <a:schemeClr val="tx1"/>
        </a:solidFill>
        <a:latin typeface="Arial" panose="020B0604020202020204" pitchFamily="34" charset="0"/>
        <a:ea typeface="+mn-ea"/>
        <a:cs typeface="+mn-cs"/>
      </a:defRPr>
    </a:lvl2pPr>
    <a:lvl3pPr marL="914400" algn="r" defTabSz="914400" rtl="1" eaLnBrk="1" latinLnBrk="0" hangingPunct="1">
      <a:defRPr sz="1200" b="0" i="0" kern="1200">
        <a:solidFill>
          <a:schemeClr val="tx1"/>
        </a:solidFill>
        <a:latin typeface="Arial" panose="020B0604020202020204" pitchFamily="34" charset="0"/>
        <a:ea typeface="+mn-ea"/>
        <a:cs typeface="+mn-cs"/>
      </a:defRPr>
    </a:lvl3pPr>
    <a:lvl4pPr marL="1371600" algn="r" defTabSz="914400" rtl="1" eaLnBrk="1" latinLnBrk="0" hangingPunct="1">
      <a:defRPr sz="1200" b="0" i="0" kern="1200">
        <a:solidFill>
          <a:schemeClr val="tx1"/>
        </a:solidFill>
        <a:latin typeface="Arial" panose="020B0604020202020204" pitchFamily="34" charset="0"/>
        <a:ea typeface="+mn-ea"/>
        <a:cs typeface="+mn-cs"/>
      </a:defRPr>
    </a:lvl4pPr>
    <a:lvl5pPr marL="1828800" algn="r" defTabSz="914400" rtl="1" eaLnBrk="1" latinLnBrk="0" hangingPunct="1">
      <a:defRPr sz="1200" b="0" i="0" kern="1200">
        <a:solidFill>
          <a:schemeClr val="tx1"/>
        </a:solidFill>
        <a:latin typeface="Arial" panose="020B0604020202020204"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7" Type="http://schemas.openxmlformats.org/officeDocument/2006/relationships/hyperlink" Target="https://thedocs.worldbank.org/en/doc/eac1acfe37285a29942e9bb513a4fb43-0200022022/related/PF-Results-Framework-with-Indicator-Reference-Sheets-Feb-09-2023.pdf"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worldbank.org/en/programs/financial-intermediary-fund-for-pandemic-prevention-preparedness-and-response-ppr-fif" TargetMode="External"/><Relationship Id="rId5" Type="http://schemas.openxmlformats.org/officeDocument/2006/relationships/hyperlink" Target="https://www.who.int/europe/about-us/our-work/sustainable-development-goals/targets-of-sustainable-development-goal-3"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dirty="0">
                <a:latin typeface="Arial"/>
                <a:cs typeface="Arial"/>
              </a:rPr>
              <a:t>[ملاحظة للمنسق: هذه المجموعة من الشرائح هي جزء من حزمة التدريب الفني لغاية 7-1-7، وهي عبارة عن ملف مضغوط (</a:t>
            </a:r>
            <a:r>
              <a:rPr lang="en-US" i="1" dirty="0">
                <a:latin typeface="Arial"/>
                <a:cs typeface="Arial"/>
              </a:rPr>
              <a:t>zip</a:t>
            </a:r>
            <a:r>
              <a:rPr lang="ar-001" i="1" dirty="0">
                <a:latin typeface="Arial"/>
                <a:cs typeface="Arial"/>
              </a:rPr>
              <a:t>) يحتوي على ملف "اقرأني" (</a:t>
            </a:r>
            <a:r>
              <a:rPr lang="en-US" i="1" dirty="0">
                <a:latin typeface="Arial"/>
                <a:cs typeface="Arial"/>
              </a:rPr>
              <a:t>read-me</a:t>
            </a:r>
            <a:r>
              <a:rPr lang="ar-001" i="1" dirty="0">
                <a:latin typeface="Arial"/>
                <a:cs typeface="Arial"/>
              </a:rPr>
              <a:t>)، ومجلدات للعروض التقديمية (أي مجموعة الشرائح هذه)، والأنشطة المضمنة في هذه المجموعة، ونموذج لجدول أعمال يمكن تقديمه للمشاركين، ونموذج مفصل لجدول أعمال يمكن للمضيفين/المنسقين استخدامه.] يُرجى مراجعة جداول الأعمال ومجموعة الشرائح/الأنشطة ذات الصلة بما يتناسب مع سياقكم واحتياجاتكم.  </a:t>
            </a:r>
          </a:p>
          <a:p>
            <a:endParaRPr lang="en-US" i="1" dirty="0">
              <a:latin typeface="Arial"/>
              <a:cs typeface="Arial"/>
            </a:endParaRPr>
          </a:p>
          <a:p>
            <a:r>
              <a:rPr lang="ar-001" i="1" dirty="0">
                <a:latin typeface="Arial"/>
                <a:cs typeface="Arial"/>
              </a:rPr>
              <a:t>تحتوي هذه المجموعة من الشرائح على شرائح لليوم 4 من تدريب فني نموذجي مدته 4 أيام. تركز شرائح اليوم 4 على 1) التخطيط لاعتماد واستخدام غاية 7-1-7 و 2) أنشطة إعادة الشرح من المتعلّم.</a:t>
            </a:r>
          </a:p>
          <a:p>
            <a:endParaRPr lang="en-US" i="1" dirty="0">
              <a:latin typeface="Arial"/>
              <a:cs typeface="Arial"/>
            </a:endParaRPr>
          </a:p>
          <a:p>
            <a:r>
              <a:rPr lang="ar-001" i="1" dirty="0">
                <a:latin typeface="Arial"/>
                <a:cs typeface="Arial"/>
              </a:rPr>
              <a:t> يُرجى ملاحظة أن الأيام من 1 إلى 3 من هذا التدريب الفني تُعتبر مواد أساسية لتعريف المشاركين بغاية 7-1-7 وتعليمهم كيفية اعتمادها واستخدامها في سياقهم. شرائح اليوم 4 هذه اختيارية. يُرجى مراجعة ملف "اقرأني" الخاص بالتدريب الفني بعناية لاكتساب فهم أفضل لمدى استخدام هذه الشرائح والتوقيت المناسب لذلك بناءً على طبيعة الحضور المستهدف، والنتيجة المرجوة من ورشة العمل، والقيود الزمنية ذات الصلة.  </a:t>
            </a:r>
          </a:p>
          <a:p>
            <a:endParaRPr lang="en-US" i="1" dirty="0">
              <a:latin typeface="Arial"/>
              <a:cs typeface="Arial"/>
            </a:endParaRPr>
          </a:p>
          <a:p>
            <a:r>
              <a:rPr lang="ar-001" i="1" dirty="0">
                <a:latin typeface="Arial"/>
                <a:cs typeface="Arial"/>
              </a:rPr>
              <a:t>تم تقسيم هذه الشرائح إلى أقسام تتوافق مع جدول أعمال اليوم 4 النموذجي المرتبط بها في ملف إكسل الخاص بجدول أعمال ورشة العمل الفنية.</a:t>
            </a:r>
          </a:p>
          <a:p>
            <a:endParaRPr lang="en-US" i="1" dirty="0">
              <a:latin typeface="Arial"/>
              <a:cs typeface="Arial"/>
            </a:endParaRPr>
          </a:p>
          <a:p>
            <a:r>
              <a:rPr lang="ar-001" i="1" dirty="0">
                <a:latin typeface="Arial"/>
                <a:cs typeface="Arial"/>
              </a:rPr>
              <a:t> تتضمن الأقسام الرئيسية لغاية 7-1-7 في هذه المجموعة من الشرائح ما يلي:</a:t>
            </a:r>
          </a:p>
          <a:p>
            <a:r>
              <a:rPr lang="ar-001" i="1" dirty="0">
                <a:latin typeface="Arial"/>
                <a:cs typeface="Arial"/>
              </a:rPr>
              <a:t> 1. الترحيب، وأهداف التعلم، ونشاط تمهيدي</a:t>
            </a:r>
            <a:br>
              <a:rPr lang="ar-001" i="1" dirty="0">
                <a:latin typeface="Arial"/>
                <a:cs typeface="Arial"/>
              </a:rPr>
            </a:br>
            <a:r>
              <a:rPr lang="ar-001" i="1" dirty="0">
                <a:latin typeface="Arial"/>
                <a:cs typeface="Arial"/>
              </a:rPr>
              <a:t>2. لوحة طرح الأفكار والأسئلة الصباحية</a:t>
            </a:r>
          </a:p>
          <a:p>
            <a:r>
              <a:rPr lang="ar-001" i="1" dirty="0">
                <a:latin typeface="Arial"/>
                <a:cs typeface="Arial"/>
              </a:rPr>
              <a:t> 3. ملخص اعتماد غاية 7-1-7 واستخدامها</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latin typeface="Arial"/>
                <a:cs typeface="Arial"/>
              </a:rPr>
              <a:t>4. نشاط: التخطيط لاعتماد واستخدام غاية 7-1-7</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latin typeface="Arial"/>
                <a:cs typeface="Arial"/>
              </a:rPr>
              <a:t>5. مقدمة عن تدريب الآخرين</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latin typeface="Arial"/>
                <a:cs typeface="Arial"/>
              </a:rPr>
              <a:t>6. نشاط: شرائح إعادة الشرح من المتعلّم</a:t>
            </a:r>
          </a:p>
          <a:p>
            <a:r>
              <a:rPr lang="ar-001" i="1" dirty="0">
                <a:latin typeface="Arial"/>
                <a:cs typeface="Arial"/>
              </a:rPr>
              <a:t>7. جلسة المناقشة</a:t>
            </a:r>
          </a:p>
          <a:p>
            <a:endParaRPr lang="en-US" i="1" dirty="0">
              <a:latin typeface="Arial"/>
              <a:cs typeface="Arial"/>
            </a:endParaRPr>
          </a:p>
          <a:p>
            <a:r>
              <a:rPr lang="ar-001" i="1" dirty="0">
                <a:latin typeface="Arial"/>
                <a:cs typeface="Arial"/>
              </a:rPr>
              <a:t>توجد أيضًا شرائح لفترات الاستراحة (الغداء + استراحتان لتناول القهوة) وشرائح مُخصصة للأنشطة التمهيدية.  </a:t>
            </a:r>
          </a:p>
          <a:p>
            <a:endParaRPr lang="en-US" i="1" dirty="0">
              <a:latin typeface="Arial"/>
              <a:cs typeface="Arial"/>
            </a:endParaRPr>
          </a:p>
          <a:p>
            <a:r>
              <a:rPr lang="ar-001" i="1" dirty="0">
                <a:latin typeface="Arial"/>
                <a:cs typeface="Arial"/>
              </a:rPr>
              <a:t>في كل شريحة، توجد ملاحظات مُضمنة يمكن قراءتها للحضور، مع تعليقات موجهة إلى المنسق/المقدم مكتوبة على النحو التالي: "[ملاحظة للمنسق: </a:t>
            </a:r>
            <a:r>
              <a:rPr lang="en-US" i="1" dirty="0">
                <a:latin typeface="Arial"/>
                <a:cs typeface="Arial"/>
              </a:rPr>
              <a:t>xxx</a:t>
            </a:r>
            <a:r>
              <a:rPr lang="ar-001" i="1" dirty="0">
                <a:latin typeface="Arial"/>
                <a:cs typeface="Arial"/>
              </a:rPr>
              <a:t>]".  </a:t>
            </a:r>
          </a:p>
          <a:p>
            <a:endParaRPr lang="en-US" i="1" dirty="0">
              <a:latin typeface="Arial"/>
              <a:cs typeface="Arial"/>
            </a:endParaRPr>
          </a:p>
          <a:p>
            <a:endParaRPr lang="en-US" i="1" dirty="0">
              <a:latin typeface="Arial"/>
              <a:cs typeface="Arial"/>
            </a:endParaRPr>
          </a:p>
          <a:p>
            <a:endParaRPr lang="en-US" i="1" dirty="0">
              <a:latin typeface="Arial"/>
              <a:cs typeface="Arial"/>
            </a:endParaRPr>
          </a:p>
          <a:p>
            <a:endParaRPr lang="en-US" i="1" dirty="0">
              <a:latin typeface="Arial"/>
              <a:cs typeface="Arial"/>
            </a:endParaRP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سنواصل استخدام "لوحة طرح الأفكار والأسئلة" لجمع أسئلتكم وأفكاركم، والإجابة عنها من خلال العروض التقديمية وجلسات الأسئلة والأجوبة المخصصة. </a:t>
            </a:r>
          </a:p>
          <a:p>
            <a:r>
              <a:rPr lang="ar-001">
                <a:latin typeface="Arial"/>
                <a:cs typeface="Arial"/>
              </a:rPr>
              <a:t> </a:t>
            </a:r>
          </a:p>
          <a:p>
            <a:r>
              <a:rPr lang="ar-001">
                <a:latin typeface="Arial"/>
                <a:cs typeface="Arial"/>
              </a:rPr>
              <a:t>يُرجى إضافة أي أسئلة لديكم بشأن غاية 7-1-7 في لوحة طرح الأفكار والأسئلة على مدار اليوم. لا تنسوا طرح أي أسئلة متبقية لديكم حتى نتمكن من الإجابة عنها قبل اختتام ورشة العمل!</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ar-001" i="1" dirty="0">
                <a:latin typeface="Arial"/>
                <a:cs typeface="Arial"/>
              </a:rPr>
              <a:t>[ملاحظة للمنسق: أعط الأولوية هنا للإجابة عن الأسئلة التي طرحها المشاركون في جلسة اليوم السابق. نوصي بتوحيد أسئلة لوحة طرح الأفكار والأسئلة إذا كانت هناك عدة أسئلة متشابهة. يمكنك البقاء على هذه الشريحة في أثناء الإجابة على أسئلة اللوحة شفهيًا. بعد هذه الشريحة، توجد شريحة واحدة يمكنك استخدامها مع الأسئلة الشائعة في حالة عدم وجود أسئلة أو وجود عدد قليل منها في لوحة طرح الأفكار والأسئلة].</a:t>
            </a:r>
          </a:p>
          <a:p>
            <a:endParaRPr lang="en-US" dirty="0"/>
          </a:p>
          <a:p>
            <a:r>
              <a:rPr lang="ar-001" dirty="0">
                <a:latin typeface="Arial"/>
                <a:cs typeface="Arial"/>
              </a:rPr>
              <a:t> والآن دعونا نستعرض بعض الأسئلة التي طرحتموها في لوحة طرح الأفكار والأسئلة أو التي سمعناها في أثناء المناقشات.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ar-001" i="1">
                <a:latin typeface="Arial"/>
                <a:cs typeface="Arial"/>
              </a:rPr>
              <a:t>[ملاحظة للمنسق: لا تعرض هذه الأسئلة إلا إذا كان هناك وقت متبقٍ بعد الإجابة عن أسئلة اللوحة. إذا كانت أي من هذه الأسئلة مكررة من أسئلة اللوحة، فتخطاها.]</a:t>
            </a:r>
          </a:p>
          <a:p>
            <a:pPr>
              <a:defRPr/>
            </a:pPr>
            <a:endParaRPr lang="en-US" dirty="0">
              <a:latin typeface="Calibri"/>
              <a:ea typeface="Calibri"/>
              <a:cs typeface="Calibri"/>
            </a:endParaRPr>
          </a:p>
          <a:p>
            <a:pPr>
              <a:defRPr/>
            </a:pPr>
            <a:r>
              <a:rPr lang="ar-001" b="0">
                <a:latin typeface="Arial"/>
                <a:ea typeface="Calibri"/>
                <a:cs typeface="Arial"/>
              </a:rPr>
              <a:t>دعونا نستعرض بعض الأسئلة الشائعة التي طُرحت في ورش عمل 7-1-7 السابقة.</a:t>
            </a:r>
          </a:p>
          <a:p>
            <a:pPr>
              <a:defRPr/>
            </a:pPr>
            <a:endParaRPr lang="en-US" dirty="0">
              <a:latin typeface="Arial"/>
              <a:ea typeface="Calibri"/>
              <a:cs typeface="Arial"/>
            </a:endParaRPr>
          </a:p>
          <a:p>
            <a:pPr>
              <a:defRPr/>
            </a:pPr>
            <a:r>
              <a:rPr lang="ar-001">
                <a:latin typeface="Arial"/>
                <a:ea typeface="Calibri"/>
                <a:cs typeface="Arial"/>
              </a:rPr>
              <a:t> [انقر]</a:t>
            </a:r>
          </a:p>
          <a:p>
            <a:pPr>
              <a:defRPr/>
            </a:pPr>
            <a:endParaRPr lang="en-US" b="1" dirty="0">
              <a:latin typeface="Arial"/>
              <a:cs typeface="Arial"/>
            </a:endParaRPr>
          </a:p>
          <a:p>
            <a:pPr marL="0" indent="0">
              <a:buNone/>
            </a:pPr>
            <a:r>
              <a:rPr lang="ar-001" b="1">
                <a:latin typeface="Arial"/>
                <a:cs typeface="Arial"/>
              </a:rPr>
              <a:t> أولاً، </a:t>
            </a:r>
            <a:r>
              <a:rPr lang="ar-001" b="1">
                <a:solidFill>
                  <a:srgbClr val="000000"/>
                </a:solidFill>
                <a:latin typeface="Arial"/>
                <a:cs typeface="Arial"/>
              </a:rPr>
              <a:t>كيف يمكن استخدام غاية 7-1-7 عبر مختلف مستويات إدارة الصحة العامة؟</a:t>
            </a:r>
          </a:p>
          <a:p>
            <a:pPr>
              <a:defRPr/>
            </a:pPr>
            <a:endParaRPr lang="en-US" dirty="0">
              <a:latin typeface="Arial"/>
              <a:cs typeface="Arial"/>
            </a:endParaRPr>
          </a:p>
          <a:p>
            <a:r>
              <a:rPr lang="ar-001">
                <a:solidFill>
                  <a:srgbClr val="29373D"/>
                </a:solidFill>
                <a:latin typeface="Arial"/>
                <a:cs typeface="Arial"/>
              </a:rPr>
              <a:t>[الإجابة] يجب على كل بلد أن يحدد الأدوار التي ستضطلع بها مختلف مستويات نظام الصحة العامة في تطبيق نهج 7-1-7. عند تحديد الأدوار والمسؤوليات، ينبغي مراعاة مستويات نظام الصحة العامة التي يُتوقع إبلاغها فورًا بأي حدث صحي عام جديد، ومستويات الحكومة المسؤولة عادةً عن إجراءات الاستجابة المبكرة السبعة، بما في ذلك التحقيق الأولي، ومستويات الحكومة التي تمتلك الموارد المالية اللازمة لمعالجة العوائق أثناء الاستجابة الجارية، ومستويات الحكومة المشاركة في وضع خطط العمل الوطنية للأمن الصحي أو غيرها من الخطط التشغيلية التي تحدد ما هو مطلوب لتحسين الأنظمة المعنية بالرصد والإبلاغ والاستجابة.</a:t>
            </a:r>
            <a:br>
              <a:rPr lang="ar-001"/>
            </a:br>
            <a:br>
              <a:rPr lang="ar-001"/>
            </a:br>
            <a:r>
              <a:rPr lang="ar-001">
                <a:solidFill>
                  <a:srgbClr val="29373D"/>
                </a:solidFill>
                <a:latin typeface="Arial"/>
                <a:cs typeface="Arial"/>
              </a:rPr>
              <a:t>تقع مسؤولية التحقيق الأولي والاستجابة على المستوى المحلي (مثل البلدية أو المقاطعة) في معظم الحالات التي يتم فيها تطبيق نهج 7-1-7. ولذلك، اعتُبر من المهم تدريب الموظفين المعنيين، على سبيل المثال، فرق الاستجابة السريعة، على هذا المستوى لاستخدام ذلك النهج.عادةً ما تقدم المستويات العليا من الحكومة الدعم الفني والمالي للمستوى المحلي. إنّ عقد اجتماع لأصحاب المصلحة من المستويات العليا بعد فترة وجيزة من الإبلاغ، لمراجعة التقدم المحرز نحو إكمال إجراءات الاستجابة المبكرة السبعة، يمكن أن يؤدي دورًا فعالاً في الوصول إلى الموارد اللازمة لمعالجة العوائق وتحسين الاستجابة المستمرة. بالإضافة إلى ذلك، يمكن للمستويات العليا من الحكومة استخدام نهج 7-1-7 لمراقبة أداء الولايات القضائية الصحية العامة المحلية وتحديد تلك التي تحتاج إلى دعم إضافي، فضلاً عن تحديد العوائق المشتركة بين ولايات قضائية متعددة والذي يتطلب اتخاذ إجراءات ذات أولوية.</a:t>
            </a:r>
          </a:p>
          <a:p>
            <a:endParaRPr lang="en-US" dirty="0">
              <a:solidFill>
                <a:srgbClr val="29373D"/>
              </a:solidFill>
              <a:latin typeface="InterVariable"/>
              <a:ea typeface="Calibri"/>
              <a:cs typeface="Arial" panose="020B0604020202020204" pitchFamily="34" charset="0"/>
            </a:endParaRPr>
          </a:p>
          <a:p>
            <a:pPr>
              <a:defRPr/>
            </a:pPr>
            <a:r>
              <a:rPr lang="ar-001">
                <a:latin typeface="Arial"/>
                <a:cs typeface="Arial"/>
              </a:rPr>
              <a:t>[انقر]</a:t>
            </a:r>
          </a:p>
          <a:p>
            <a:pPr>
              <a:defRPr/>
            </a:pPr>
            <a:endParaRPr lang="en-US" dirty="0">
              <a:latin typeface="Calibri"/>
              <a:ea typeface="Calibri"/>
              <a:cs typeface="Calibri"/>
            </a:endParaRPr>
          </a:p>
          <a:p>
            <a:r>
              <a:rPr lang="ar-001" b="1">
                <a:solidFill>
                  <a:srgbClr val="000000"/>
                </a:solidFill>
                <a:latin typeface="Arial"/>
                <a:cs typeface="Arial"/>
              </a:rPr>
              <a:t> بعد ذلك، كيف تدعم غاية 7-1-7 تحقيق الغايات الأخرى؟ </a:t>
            </a:r>
          </a:p>
          <a:p>
            <a:pPr marL="0" indent="0">
              <a:buNone/>
            </a:pPr>
            <a:endParaRPr lang="en-US" dirty="0">
              <a:solidFill>
                <a:srgbClr val="000000"/>
              </a:solidFill>
              <a:latin typeface="Arial"/>
              <a:cs typeface="Arial"/>
            </a:endParaRPr>
          </a:p>
          <a:p>
            <a:r>
              <a:rPr lang="ar-001">
                <a:solidFill>
                  <a:srgbClr val="000000"/>
                </a:solidFill>
                <a:latin typeface="Arial"/>
                <a:cs typeface="Arial"/>
              </a:rPr>
              <a:t>[الإجابة] </a:t>
            </a:r>
            <a:r>
              <a:rPr lang="ar-001">
                <a:solidFill>
                  <a:srgbClr val="000000"/>
                </a:solidFill>
              </a:rPr>
              <a:t>لقد أصبح هناك اعتراف متزايد بأن التوقيت يمثل عاملاً مهمًا في تحسين أداء الأنظمة للرصد المبكر لحالات الطوارئ الصحية العامة والاستجابة لها.</a:t>
            </a:r>
          </a:p>
          <a:p>
            <a:endParaRPr lang="en-US" dirty="0">
              <a:solidFill>
                <a:srgbClr val="000000"/>
              </a:solidFill>
            </a:endParaRPr>
          </a:p>
          <a:p>
            <a:r>
              <a:rPr lang="ar-001">
                <a:solidFill>
                  <a:srgbClr val="000000"/>
                </a:solidFill>
                <a:latin typeface="Arial"/>
                <a:cs typeface="Arial"/>
              </a:rPr>
              <a:t>تم دمج غاية 7-1-7 في </a:t>
            </a:r>
            <a:r>
              <a:rPr lang="ar-001">
                <a:solidFill>
                  <a:srgbClr val="000000"/>
                </a:solidFill>
                <a:latin typeface="Arial"/>
                <a:cs typeface="Arial"/>
                <a:hlinkClick r:id="rId3"/>
              </a:rPr>
              <a:t>برنامج العمل العام الرابع عشر لمنظمة الصحة العالمية (</a:t>
            </a:r>
            <a:r>
              <a:rPr lang="en-US">
                <a:solidFill>
                  <a:srgbClr val="000000"/>
                </a:solidFill>
                <a:latin typeface="Arial"/>
                <a:cs typeface="Arial"/>
                <a:hlinkClick r:id="rId3"/>
              </a:rPr>
              <a:t>WHO)</a:t>
            </a:r>
            <a:r>
              <a:rPr lang="ar-001">
                <a:solidFill>
                  <a:srgbClr val="000000"/>
                </a:solidFill>
                <a:latin typeface="Arial"/>
                <a:cs typeface="Arial"/>
              </a:rPr>
              <a:t> للفترة بين 2025 و2028 كمؤشر نتيجة مشترك. وتتماشى غاية 7-1-7 أيضًا مع </a:t>
            </a:r>
            <a:r>
              <a:rPr lang="ar-001">
                <a:solidFill>
                  <a:srgbClr val="000000"/>
                </a:solidFill>
                <a:latin typeface="Arial"/>
                <a:cs typeface="Arial"/>
                <a:hlinkClick r:id="rId4"/>
              </a:rPr>
              <a:t>هدف المليار الثلاثي لحماية حالات الطوارئ الصحية</a:t>
            </a:r>
            <a:r>
              <a:rPr lang="ar-001">
                <a:solidFill>
                  <a:srgbClr val="000000"/>
                </a:solidFill>
                <a:latin typeface="Arial"/>
                <a:cs typeface="Arial"/>
              </a:rPr>
              <a:t>، الذي أنشأ مقياسًا عالميًا جديدًا لرصد التهديدات الصحية العامة في الوقت المناسب والإبلاغ عنها والاستجابة لها.</a:t>
            </a:r>
          </a:p>
          <a:p>
            <a:endParaRPr lang="en-US" dirty="0">
              <a:solidFill>
                <a:srgbClr val="000000"/>
              </a:solidFill>
            </a:endParaRPr>
          </a:p>
          <a:p>
            <a:r>
              <a:rPr lang="ar-001">
                <a:solidFill>
                  <a:srgbClr val="000000"/>
                </a:solidFill>
                <a:latin typeface="Arial"/>
                <a:cs typeface="Arial"/>
              </a:rPr>
              <a:t>وهي تُسهم أيضًا في تحقيق </a:t>
            </a:r>
            <a:r>
              <a:rPr lang="ar-001">
                <a:solidFill>
                  <a:srgbClr val="000000"/>
                </a:solidFill>
                <a:latin typeface="Arial"/>
                <a:cs typeface="Arial"/>
                <a:hlinkClick r:id="rId5"/>
              </a:rPr>
              <a:t>الهدف الثالث من أهداف التنمية المستدامة، وتحديدًا الغاية 3.3</a:t>
            </a:r>
            <a:r>
              <a:rPr lang="ar-001">
                <a:solidFill>
                  <a:srgbClr val="000000"/>
                </a:solidFill>
                <a:latin typeface="Arial"/>
                <a:cs typeface="Arial"/>
              </a:rPr>
              <a:t>، والتي تهدف إلى إنهاء أوبئة الأمراض المعدية وتعزيز قدرة البلد على الإنذار المبكر والحد من المخاطر وإدارة المخاطر الصحية الوطنية والعالمية.</a:t>
            </a:r>
          </a:p>
          <a:p>
            <a:endParaRPr lang="en-US" dirty="0">
              <a:solidFill>
                <a:srgbClr val="000000"/>
              </a:solidFill>
            </a:endParaRPr>
          </a:p>
          <a:p>
            <a:r>
              <a:rPr lang="ar-001">
                <a:solidFill>
                  <a:srgbClr val="000000"/>
                </a:solidFill>
                <a:latin typeface="Arial"/>
                <a:cs typeface="Arial"/>
                <a:hlinkClick r:id="rId6"/>
              </a:rPr>
              <a:t>إن صندوق مكافحة الجائحة</a:t>
            </a:r>
            <a:r>
              <a:rPr lang="ar-001">
                <a:solidFill>
                  <a:srgbClr val="000000"/>
                </a:solidFill>
                <a:latin typeface="Arial"/>
                <a:cs typeface="Arial"/>
              </a:rPr>
              <a:t>، الذي يقدم تمويل المنح للمشروعات التي تسعى إلى تعزيز وظائف الوقاية من الأوبئة والتأهب لها والاستجابة لها، أدرج أيضًا غاية 7-1-7 في </a:t>
            </a:r>
            <a:r>
              <a:rPr lang="ar-001">
                <a:solidFill>
                  <a:srgbClr val="000000"/>
                </a:solidFill>
                <a:latin typeface="Arial"/>
                <a:cs typeface="Arial"/>
                <a:hlinkClick r:id="rId7"/>
              </a:rPr>
              <a:t>إطار نتائجه</a:t>
            </a:r>
            <a:r>
              <a:rPr lang="ar-001">
                <a:solidFill>
                  <a:srgbClr val="000000"/>
                </a:solidFill>
                <a:latin typeface="Arial"/>
                <a:cs typeface="Arial"/>
              </a:rPr>
              <a:t>.</a:t>
            </a:r>
          </a:p>
          <a:p>
            <a:endParaRPr lang="en-US" dirty="0">
              <a:solidFill>
                <a:srgbClr val="000000"/>
              </a:solidFill>
            </a:endParaRPr>
          </a:p>
          <a:p>
            <a:r>
              <a:rPr lang="ar-001">
                <a:solidFill>
                  <a:srgbClr val="000000"/>
                </a:solidFill>
                <a:latin typeface="Arial"/>
                <a:cs typeface="Arial"/>
              </a:rPr>
              <a:t>تُقدم غاية 7-1-7 نهجًا تكميليًا وتقترح طريقة مبسطة لتقييم مدى جودة أنظمة الأمن الصحي في رصد تفشي الأمراض والاستجابة لها في ظروف العالم الحقيقي وفي الوقت الفعلي. فهي تساعد البلدان على جمع بيانات موثوقة لاتخاذ قرارات فورية من أجل تحسين التنسيق والأداء العام وتحديد أولويات استخدامها للموارد الحالية واحتياجات التمويل المستقبلية.</a:t>
            </a:r>
          </a:p>
          <a:p>
            <a:pPr algn="l">
              <a:buNone/>
            </a:pPr>
            <a:endParaRPr lang="en-US" b="0" i="0" dirty="0">
              <a:solidFill>
                <a:srgbClr val="000000"/>
              </a:solidFill>
              <a:effectLst/>
              <a:latin typeface="Arial"/>
              <a:cs typeface="Arial"/>
            </a:endParaRPr>
          </a:p>
          <a:p>
            <a:endParaRPr lang="en-US" dirty="0">
              <a:solidFill>
                <a:srgbClr val="000000"/>
              </a:solidFill>
              <a:latin typeface="Arial"/>
              <a:cs typeface="Arial"/>
            </a:endParaRPr>
          </a:p>
          <a:p>
            <a:endParaRPr lang="en-US" dirty="0">
              <a:solidFill>
                <a:srgbClr val="000000"/>
              </a:solidFill>
              <a:latin typeface="Arial"/>
              <a:cs typeface="Arial"/>
            </a:endParaRPr>
          </a:p>
          <a:p>
            <a:endParaRPr lang="en-US"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AC02B-B2E7-DDC9-2174-D3B4067B9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FBAB9F-4674-D46B-CB7F-7BEC0E4117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78106-E0DF-8084-18F7-852C96EFBAC2}"/>
              </a:ext>
            </a:extLst>
          </p:cNvPr>
          <p:cNvSpPr>
            <a:spLocks noGrp="1"/>
          </p:cNvSpPr>
          <p:nvPr>
            <p:ph type="body" idx="1"/>
          </p:nvPr>
        </p:nvSpPr>
        <p:spPr/>
        <p:txBody>
          <a:bodyPr/>
          <a:lstStyle/>
          <a:p>
            <a:r>
              <a:rPr lang="ar-001" b="0" i="1" u="none" strike="noStrike">
                <a:solidFill>
                  <a:srgbClr val="000000"/>
                </a:solidFill>
                <a:effectLst/>
                <a:latin typeface="Arial"/>
                <a:cs typeface="Arial"/>
              </a:rPr>
              <a:t>[ملاحظة للمنسق: لقد خصصنا 20 دقيقة لهذا </a:t>
            </a:r>
            <a:r>
              <a:rPr lang="ar-001" i="1">
                <a:solidFill>
                  <a:srgbClr val="000000"/>
                </a:solidFill>
                <a:latin typeface="Arial"/>
                <a:cs typeface="Arial"/>
              </a:rPr>
              <a:t>النشاط:</a:t>
            </a:r>
          </a:p>
          <a:p>
            <a:pPr marL="171450" indent="-171450">
              <a:buFont typeface="Arial"/>
              <a:buChar char="•"/>
            </a:pPr>
            <a:r>
              <a:rPr lang="ar-001" b="0" i="1" u="none" strike="noStrike">
                <a:solidFill>
                  <a:srgbClr val="000000"/>
                </a:solidFill>
                <a:effectLst/>
                <a:latin typeface="Arial"/>
                <a:cs typeface="Arial"/>
              </a:rPr>
              <a:t>بضع دقائق لتقديم التعليمات وتقسيم المشاركين إلى مجموعات</a:t>
            </a:r>
            <a:r>
              <a:rPr lang="ar-001" i="1">
                <a:solidFill>
                  <a:srgbClr val="000000"/>
                </a:solidFill>
                <a:latin typeface="Arial"/>
                <a:cs typeface="Arial"/>
              </a:rPr>
              <a:t> من 6-8 أشخاص</a:t>
            </a:r>
            <a:r>
              <a:rPr lang="ar-001" b="0" i="1" u="none" strike="noStrike">
                <a:solidFill>
                  <a:srgbClr val="000000"/>
                </a:solidFill>
                <a:effectLst/>
                <a:latin typeface="Arial"/>
                <a:cs typeface="Arial"/>
              </a:rPr>
              <a:t>،</a:t>
            </a:r>
          </a:p>
          <a:p>
            <a:pPr marL="171450" indent="-171450">
              <a:buFont typeface="Arial"/>
              <a:buChar char="•"/>
            </a:pPr>
            <a:r>
              <a:rPr lang="ar-001" b="0" i="1" u="none" strike="noStrike">
                <a:solidFill>
                  <a:srgbClr val="000000"/>
                </a:solidFill>
                <a:effectLst/>
                <a:latin typeface="Arial"/>
                <a:cs typeface="Arial"/>
              </a:rPr>
              <a:t> وحوالي 15 دقيقة للعبة،</a:t>
            </a:r>
          </a:p>
          <a:p>
            <a:pPr marL="171450" indent="-171450">
              <a:buFont typeface="Arial"/>
              <a:buChar char="•"/>
            </a:pPr>
            <a:r>
              <a:rPr lang="ar-001" b="0" i="1" u="none" strike="noStrike">
                <a:solidFill>
                  <a:srgbClr val="000000"/>
                </a:solidFill>
                <a:effectLst/>
                <a:latin typeface="Arial"/>
                <a:cs typeface="Arial"/>
              </a:rPr>
              <a:t> ثم دقيقتان أخيرتان لمراجعة بعض الشرائح.</a:t>
            </a:r>
          </a:p>
          <a:p>
            <a:r>
              <a:rPr lang="ar-001" b="0" i="1" u="none" strike="noStrike">
                <a:solidFill>
                  <a:srgbClr val="000000"/>
                </a:solidFill>
                <a:effectLst/>
                <a:latin typeface="Arial"/>
                <a:cs typeface="Arial"/>
              </a:rPr>
              <a:t> ستجهز كل مجموعة سؤالين لطرحهما على المجموعات الأخرى بشأن ما تعلموه عن غاية 7-1-7 خلال ورشة العمل. توجد في النهاية بعض الشرائح السريعة التي يمكنك مراجعتها لتذكيرهم بالأمور الرئيسية التي تعلموها حتى الآن</a:t>
            </a:r>
            <a:r>
              <a:rPr lang="ar-001" i="1">
                <a:solidFill>
                  <a:srgbClr val="000000"/>
                </a:solidFill>
                <a:latin typeface="Arial"/>
                <a:cs typeface="Arial"/>
              </a:rPr>
              <a:t>.]</a:t>
            </a:r>
          </a:p>
          <a:p>
            <a:endParaRPr lang="en-US" b="0" i="0" u="none" strike="noStrike" dirty="0">
              <a:solidFill>
                <a:srgbClr val="000000"/>
              </a:solidFill>
              <a:effectLst/>
              <a:latin typeface="Arial" panose="020B0604020202020204" pitchFamily="34" charset="0"/>
            </a:endParaRPr>
          </a:p>
          <a:p>
            <a:endParaRPr lang="en-US" b="0" i="0" u="none" strike="noStrike" dirty="0">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سنلعب لعبة قصيرة لمراجعة الأمور التي تعلمناها في ورشة العمل حتى الآن</a:t>
            </a:r>
            <a:r>
              <a:rPr lang="ar-001">
                <a:solidFill>
                  <a:srgbClr val="000000"/>
                </a:solidFill>
                <a:latin typeface="Arial"/>
                <a:cs typeface="Arial"/>
              </a:rPr>
              <a:t>.</a:t>
            </a:r>
          </a:p>
          <a:p>
            <a:endParaRPr lang="en-US" b="0" i="0" u="none" strike="noStrike" dirty="0">
              <a:solidFill>
                <a:srgbClr val="000000"/>
              </a:solidFill>
              <a:effectLst/>
              <a:latin typeface="Arial" panose="020B0604020202020204" pitchFamily="34" charset="0"/>
            </a:endParaRPr>
          </a:p>
          <a:p>
            <a:endParaRPr lang="en-US" b="0" i="0" u="none" strike="noStrike" dirty="0">
              <a:solidFill>
                <a:srgbClr val="000000"/>
              </a:solidFill>
              <a:effectLst/>
              <a:cs typeface="Arial" panose="020B0604020202020204" pitchFamily="34" charset="0"/>
            </a:endParaRPr>
          </a:p>
        </p:txBody>
      </p:sp>
      <p:sp>
        <p:nvSpPr>
          <p:cNvPr id="4" name="Slide Number Placeholder 3">
            <a:extLst>
              <a:ext uri="{FF2B5EF4-FFF2-40B4-BE49-F238E27FC236}">
                <a16:creationId xmlns:a16="http://schemas.microsoft.com/office/drawing/2014/main" id="{4D2D52D5-E65A-DF35-D7D2-6B88D1F8635A}"/>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607702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16000-2ADD-AF29-A564-2DBE3DE548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F011C9-2782-0F5A-8FC0-15C957E21F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A91F1A-5B1B-4CC5-1242-4A57EEDB3DD9}"/>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0" u="none" strike="noStrike" dirty="0">
                <a:solidFill>
                  <a:srgbClr val="000000"/>
                </a:solidFill>
                <a:effectLst/>
                <a:latin typeface="Arial"/>
                <a:cs typeface="Arial"/>
              </a:rPr>
              <a:t>الآن وقد انقسمتم إلى مجموعات، إليكم ما ستفعلونه. ستجهز كل مجموعة سؤالَي </a:t>
            </a:r>
            <a:r>
              <a:rPr lang="ar-001" dirty="0">
                <a:latin typeface="Arial"/>
                <a:cs typeface="Arial"/>
              </a:rPr>
              <a:t>اختبار لطرحهما على زملائكم المشاركين بشأن شيء تعلمتموه بخصوص غاية 7-1-7 خلال هذه الورشة. تذكروا الدروس التي تعلمتموها خلال هذه الورشة بشأن تقديم غاية 7-1-7، وخطوات الاستخدام الرئيسية، وعناصر الاعتماد أثناء صياغة أسئلتكم.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dirty="0">
                <a:latin typeface="Arial"/>
                <a:cs typeface="Arial"/>
              </a:rPr>
              <a:t>واتبعوا القاعدة الذهبية ولا تجعلوا الأسئلة مستحيلة الإجابة!  سيُتاح لكم 3 دقائق لذلك.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a:defRPr/>
            </a:pPr>
            <a:r>
              <a:rPr lang="ar-001" dirty="0">
                <a:latin typeface="Arial"/>
                <a:cs typeface="Arial"/>
              </a:rPr>
              <a:t>بعدها، سنلعب اللعبة. ستطرح المجموعة الأولى سؤالها الأول. ستتاح الفرصة للمجموعات الأخرى للإجابة. ستتاح الفرصة للمجموعة التي يرفع أفرادها أيديهم أولاً للإجابة. إذا كانوا على صواب، فسيحصلون على نقطة.  إذا كانت إجابتهم خاطئة، فستكون هناك فرصة للمجموعة التالية التي يرفع أفرادها أيديهم بأسرع وقت.  المجموعة التي تجيب بشكل صحيح أولاً ستحصل على نقطة. ثم ستطرح المجموعة الثانية سؤالها الأول وهكذا، حتى ينفد الوقت أو تنفد الأسئلة. </a:t>
            </a:r>
            <a:br>
              <a:rPr lang="ar-001" dirty="0">
                <a:latin typeface="Arial"/>
                <a:cs typeface="Arial"/>
              </a:rPr>
            </a:br>
            <a:br>
              <a:rPr lang="ar-001" dirty="0">
                <a:latin typeface="Arial"/>
                <a:cs typeface="Arial"/>
              </a:rPr>
            </a:br>
            <a:r>
              <a:rPr lang="ar-001" dirty="0">
                <a:latin typeface="Arial"/>
                <a:cs typeface="Arial"/>
              </a:rPr>
              <a:t>يُرجى تخطي أي أسئلة مكررة.</a:t>
            </a:r>
          </a:p>
          <a:p>
            <a:endParaRPr lang="en-US" dirty="0">
              <a:latin typeface="Arial"/>
              <a:cs typeface="Arial"/>
            </a:endParaRPr>
          </a:p>
          <a:p>
            <a:r>
              <a:rPr lang="ar-001" dirty="0">
                <a:latin typeface="Arial"/>
                <a:cs typeface="Arial"/>
              </a:rPr>
              <a:t> المجموعة التي تحصل على أكبر عدد من النقاط ستفوز وستحظى بحق التباهي مدى الحياة!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ar-001" b="0" i="0" u="none" strike="noStrike" dirty="0">
                <a:solidFill>
                  <a:srgbClr val="000000"/>
                </a:solidFill>
                <a:effectLst/>
                <a:latin typeface="Arial"/>
                <a:cs typeface="Arial"/>
              </a:rPr>
              <a:t>تفضلوا وصيغوا سؤاليكم الآن!</a:t>
            </a:r>
          </a:p>
          <a:p>
            <a:endParaRPr lang="en-US" b="0" i="0" u="none" strike="noStrike" dirty="0">
              <a:solidFill>
                <a:srgbClr val="000000"/>
              </a:solidFill>
              <a:effectLst/>
              <a:latin typeface="Arial" panose="020B0604020202020204" pitchFamily="34" charset="0"/>
            </a:endParaRPr>
          </a:p>
          <a:p>
            <a:r>
              <a:rPr lang="ar-001" b="0" i="1" u="none" strike="noStrike" dirty="0">
                <a:solidFill>
                  <a:srgbClr val="000000"/>
                </a:solidFill>
                <a:effectLst/>
                <a:latin typeface="Arial"/>
                <a:cs typeface="Arial"/>
              </a:rPr>
              <a:t>[ملاحظة للمنسق: امنحهم 3 دقائق لصياغة الأسئلة. ثم العب معهم اللعبة على مدار الـ 12 دقيقة التالية. بمجرد انتهاء الوقت، انتقل إلى الشريحة التالية. فيما يلي بعض الأسئلة التي يمكنك طرحها في حال احتجت إلى أسئلة بخصوص موضوعات معينة أو كنت بحاجة إلى حسم التعادل. إذا لم تكن بحاجة إلى ذلك، فلا تشارك هذه الأسئلة حتى يمكن للمشاركين في اللعبة توجيه الأسئلة</a:t>
            </a:r>
            <a:r>
              <a:rPr lang="ar-001" i="1" dirty="0">
                <a:solidFill>
                  <a:srgbClr val="000000"/>
                </a:solidFill>
                <a:latin typeface="Arial"/>
                <a:cs typeface="Arial"/>
              </a:rPr>
              <a:t>.</a:t>
            </a:r>
          </a:p>
          <a:p>
            <a:endParaRPr lang="en-US" b="0" i="1" u="none" strike="noStrike" dirty="0">
              <a:solidFill>
                <a:srgbClr val="000000"/>
              </a:solidFill>
              <a:effectLst/>
              <a:latin typeface="Arial" panose="020B0604020202020204" pitchFamily="34" charset="0"/>
            </a:endParaRPr>
          </a:p>
          <a:p>
            <a:r>
              <a:rPr lang="ar-001" b="0" i="1" u="none" strike="noStrike" dirty="0">
                <a:solidFill>
                  <a:srgbClr val="000000"/>
                </a:solidFill>
                <a:effectLst/>
                <a:latin typeface="Arial"/>
                <a:cs typeface="Arial"/>
              </a:rPr>
              <a:t>أسئلة احتياطية للمُيسِّر (للاستخدام عند الحاجة فقط)</a:t>
            </a:r>
          </a:p>
          <a:p>
            <a:pPr marL="228600" indent="-228600">
              <a:buAutoNum type="arabicPeriod"/>
            </a:pPr>
            <a:r>
              <a:rPr lang="ar-001" b="0" i="1" u="none" strike="noStrike" dirty="0">
                <a:solidFill>
                  <a:srgbClr val="000000"/>
                </a:solidFill>
                <a:effectLst/>
                <a:latin typeface="Arial"/>
                <a:cs typeface="Arial"/>
              </a:rPr>
              <a:t>ما الفرق بين الإجراءات الفورية والإجراءات طويلة الأمد؟</a:t>
            </a:r>
          </a:p>
          <a:p>
            <a:pPr marL="228600" indent="-228600">
              <a:buAutoNum type="arabicPeriod"/>
            </a:pPr>
            <a:r>
              <a:rPr lang="ar-001" b="0" i="1" u="none" strike="noStrike" dirty="0">
                <a:solidFill>
                  <a:srgbClr val="000000"/>
                </a:solidFill>
                <a:effectLst/>
                <a:latin typeface="Arial"/>
                <a:cs typeface="Arial"/>
              </a:rPr>
              <a:t>ما المقصود بالعامل المُمكّن؟</a:t>
            </a:r>
          </a:p>
          <a:p>
            <a:pPr marL="228600" indent="-228600">
              <a:buAutoNum type="arabicPeriod"/>
            </a:pPr>
            <a:r>
              <a:rPr lang="ar-001" b="0" i="1" u="none" strike="noStrike" dirty="0">
                <a:solidFill>
                  <a:srgbClr val="000000"/>
                </a:solidFill>
                <a:effectLst/>
                <a:latin typeface="Arial"/>
                <a:cs typeface="Arial"/>
              </a:rPr>
              <a:t>اذكر فرقَين بين استعراضات الإجراءات المبكرة واستعراضات الإجراءات</a:t>
            </a:r>
          </a:p>
          <a:p>
            <a:pPr marL="228600" indent="-228600">
              <a:buAutoNum type="arabicPeriod"/>
            </a:pPr>
            <a:r>
              <a:rPr lang="ar-001" b="0" i="1" u="none" strike="noStrike" dirty="0">
                <a:solidFill>
                  <a:srgbClr val="000000"/>
                </a:solidFill>
                <a:effectLst/>
                <a:latin typeface="Arial"/>
                <a:cs typeface="Arial"/>
              </a:rPr>
              <a:t>متى يكون تاريخ ظهور المرض في غاية 7-1-7 بالنسبة إلى مرض غير متوطن؟</a:t>
            </a:r>
          </a:p>
          <a:p>
            <a:pPr marL="228600" indent="-228600">
              <a:buAutoNum type="arabicPeriod"/>
            </a:pPr>
            <a:r>
              <a:rPr lang="ar-001" b="0" i="1" u="none" strike="noStrike" dirty="0">
                <a:solidFill>
                  <a:srgbClr val="000000"/>
                </a:solidFill>
                <a:effectLst/>
                <a:latin typeface="Arial"/>
                <a:cs typeface="Arial"/>
              </a:rPr>
              <a:t>ما مستوى النظام الصحي الذي يتم فيه الإبلاغ عبر غاية 7-1-7؟</a:t>
            </a:r>
          </a:p>
          <a:p>
            <a:pPr marL="228600" indent="-228600">
              <a:buAutoNum type="arabicPeriod"/>
            </a:pPr>
            <a:r>
              <a:rPr lang="ar-001" b="0" i="1" u="none" strike="noStrike" dirty="0">
                <a:solidFill>
                  <a:srgbClr val="000000"/>
                </a:solidFill>
                <a:effectLst/>
                <a:latin typeface="Arial"/>
                <a:cs typeface="Arial"/>
              </a:rPr>
              <a:t>إلام يرمز اختصار </a:t>
            </a:r>
            <a:r>
              <a:rPr lang="en-US" b="0" i="1" u="none" strike="noStrike" dirty="0">
                <a:solidFill>
                  <a:srgbClr val="000000"/>
                </a:solidFill>
                <a:effectLst/>
                <a:latin typeface="Arial"/>
                <a:cs typeface="Arial"/>
              </a:rPr>
              <a:t>SMART</a:t>
            </a:r>
            <a:r>
              <a:rPr lang="ar-001" b="0" i="1" u="none" strike="noStrike" dirty="0">
                <a:solidFill>
                  <a:srgbClr val="000000"/>
                </a:solidFill>
                <a:effectLst/>
                <a:latin typeface="Arial"/>
                <a:cs typeface="Arial"/>
              </a:rPr>
              <a:t>؟</a:t>
            </a:r>
          </a:p>
          <a:p>
            <a:pPr marL="228600" indent="-228600">
              <a:buAutoNum type="arabicPeriod"/>
            </a:pPr>
            <a:r>
              <a:rPr lang="ar-001" b="0" i="1" u="none" strike="noStrike" dirty="0">
                <a:solidFill>
                  <a:srgbClr val="000000"/>
                </a:solidFill>
                <a:effectLst/>
                <a:latin typeface="Arial"/>
                <a:cs typeface="Arial"/>
              </a:rPr>
              <a:t>ما المعايير الأربعة لتحديد العائق الجيد؟</a:t>
            </a:r>
          </a:p>
          <a:p>
            <a:pPr marL="228600" indent="-228600">
              <a:buAutoNum type="arabicPeriod"/>
            </a:pPr>
            <a:r>
              <a:rPr lang="ar-001" b="0" i="1" u="none" strike="noStrike" dirty="0">
                <a:solidFill>
                  <a:srgbClr val="000000"/>
                </a:solidFill>
                <a:effectLst/>
                <a:latin typeface="Arial"/>
                <a:cs typeface="Arial"/>
              </a:rPr>
              <a:t>اذكر 4 من العناصر الستة الرئيسية للاعتماد</a:t>
            </a:r>
          </a:p>
          <a:p>
            <a:pPr marL="228600" indent="-228600">
              <a:buAutoNum type="arabicPeriod"/>
            </a:pPr>
            <a:endParaRPr lang="en-US" b="0" i="1" u="none" strike="noStrike" dirty="0">
              <a:solidFill>
                <a:srgbClr val="000000"/>
              </a:solidFill>
              <a:effectLst/>
              <a:latin typeface="Arial" panose="020B0604020202020204" pitchFamily="34" charset="0"/>
            </a:endParaRPr>
          </a:p>
          <a:p>
            <a:pPr marL="228600" indent="-228600">
              <a:buAutoNum type="arabicPeriod"/>
            </a:pPr>
            <a:endParaRPr lang="en-US" b="0" i="1" u="none" strike="noStrike" dirty="0">
              <a:solidFill>
                <a:srgbClr val="000000"/>
              </a:solidFill>
              <a:effectLst/>
              <a:latin typeface="Arial" panose="020B0604020202020204" pitchFamily="34" charset="0"/>
            </a:endParaRPr>
          </a:p>
          <a:p>
            <a:pPr marL="228600" indent="-228600">
              <a:buAutoNum type="arabicPeriod"/>
            </a:pPr>
            <a:endParaRPr lang="en-US" b="0" i="1" u="none" strike="noStrike" dirty="0">
              <a:solidFill>
                <a:srgbClr val="000000"/>
              </a:solidFill>
              <a:effectLst/>
              <a:latin typeface="Arial" panose="020B0604020202020204" pitchFamily="34" charset="0"/>
            </a:endParaRPr>
          </a:p>
          <a:p>
            <a:pPr marL="228600" indent="-228600">
              <a:buAutoNum type="arabicPeriod"/>
            </a:pPr>
            <a:endParaRPr lang="en-US" b="0" i="1" u="none" strike="noStrike" dirty="0">
              <a:solidFill>
                <a:srgbClr val="000000"/>
              </a:solidFill>
              <a:effectLst/>
              <a:latin typeface="Arial" panose="020B0604020202020204" pitchFamily="34" charset="0"/>
            </a:endParaRPr>
          </a:p>
          <a:p>
            <a:endParaRPr lang="en-US" b="0" i="1" u="none" strike="noStrike" dirty="0">
              <a:solidFill>
                <a:srgbClr val="000000"/>
              </a:solidFill>
              <a:effectLst/>
              <a:latin typeface="Arial" panose="020B0604020202020204" pitchFamily="34" charset="0"/>
            </a:endParaRPr>
          </a:p>
          <a:p>
            <a:endParaRPr lang="en-US" b="0" i="1" u="none" strike="noStrike" dirty="0">
              <a:solidFill>
                <a:srgbClr val="000000"/>
              </a:solidFill>
              <a:effectLst/>
              <a:latin typeface="Arial" panose="020B0604020202020204" pitchFamily="34" charset="0"/>
            </a:endParaRPr>
          </a:p>
          <a:p>
            <a:endParaRPr lang="en-US" b="0" i="1" u="none" strike="noStrike" dirty="0">
              <a:solidFill>
                <a:srgbClr val="000000"/>
              </a:solidFill>
              <a:effectLst/>
              <a:latin typeface="Arial" panose="020B0604020202020204" pitchFamily="34" charset="0"/>
            </a:endParaRPr>
          </a:p>
          <a:p>
            <a:endParaRPr lang="en-US" b="0" i="0" u="none" strike="noStrike" dirty="0">
              <a:solidFill>
                <a:srgbClr val="000000"/>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E6356646-E695-D03D-AF02-829C1FE41556}"/>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35312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الشرائح القليلة التالية مخصصة فقط للمراجعة السريعة - لا تضيع الكثير من الوقت عليها!]</a:t>
            </a:r>
          </a:p>
          <a:p>
            <a:endParaRPr lang="en-US" dirty="0">
              <a:latin typeface="Arial"/>
              <a:cs typeface="Arial"/>
            </a:endParaRPr>
          </a:p>
          <a:p>
            <a:r>
              <a:rPr lang="ar-001">
                <a:solidFill>
                  <a:srgbClr val="212121"/>
                </a:solidFill>
              </a:rPr>
              <a:t>سأعرض لكم الشرائح الرئيسية الثلاث التي تناولناها خلال هذه الورشة. والآن، أود منكم التفكير فيما إذا كانت لديكم أي أسئلة عالقة بشأن ما تعلمناه.</a:t>
            </a:r>
          </a:p>
          <a:p>
            <a:endParaRPr lang="en-US" dirty="0">
              <a:solidFill>
                <a:srgbClr val="212121"/>
              </a:solidFill>
            </a:endParaRPr>
          </a:p>
          <a:p>
            <a:r>
              <a:rPr lang="ar-001">
                <a:solidFill>
                  <a:srgbClr val="212121"/>
                </a:solidFill>
              </a:rPr>
              <a:t> أولاً، شريحة دورة الحياة هذه، بدءًا من اعتماد غاية 7-1-7، مرورًا باستخدامها كجزء من دورة أداء مستمرة، وأخيرًا استخدامها لمناصرة تحسين التوقيت والأداء على نطاق أوسع.</a:t>
            </a:r>
          </a:p>
          <a:p>
            <a:endParaRPr lang="en-US" dirty="0">
              <a:solidFill>
                <a:srgbClr val="212121"/>
              </a:solidFill>
            </a:endParaRPr>
          </a:p>
          <a:p>
            <a:r>
              <a:rPr lang="ar-001">
                <a:solidFill>
                  <a:srgbClr val="212121"/>
                </a:solidFill>
              </a:rPr>
              <a:t> هل لديكم أي أسئلة بخصوص ذلك؟</a:t>
            </a:r>
          </a:p>
          <a:p>
            <a:endParaRPr lang="en-US" dirty="0">
              <a:solidFill>
                <a:srgbClr val="212121"/>
              </a:solidFill>
            </a:endParaRPr>
          </a:p>
          <a:p>
            <a:r>
              <a:rPr lang="ar-001" i="1">
                <a:solidFill>
                  <a:srgbClr val="212121"/>
                </a:solidFill>
                <a:latin typeface="Arial"/>
                <a:cs typeface="Arial"/>
              </a:rPr>
              <a:t> [ملاحظة للمنسق: إذا طرحوا سؤالاً (أسئلة) يستغرق وقتًا طويلاً للإجابة عنه، فأخبرهم أنك ستضيفه إلى لوحة طرح الأفكار والأسئلة وستجيب عنه لاحقًا.]</a:t>
            </a: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ar-001" dirty="0">
                <a:solidFill>
                  <a:srgbClr val="212121"/>
                </a:solidFill>
              </a:rPr>
              <a:t>بعد ذلك، إليكم الخطوات الخمس الرئيسية لاستخدام غاية 7-1-7 التي ناقشناها بالتفصيل خلال ورشة العمل هذه. هل لديكم أي أسئلة بخصوص هذا الموضوع؟</a:t>
            </a:r>
          </a:p>
          <a:p>
            <a:endParaRPr lang="en-US" b="0" i="0" u="none" strike="noStrike" dirty="0">
              <a:solidFill>
                <a:srgbClr val="212121"/>
              </a:solidFill>
              <a:effectLst/>
              <a:latin typeface="Aptos" panose="020B0004020202020204" pitchFamily="34" charset="0"/>
              <a:cs typeface="Arial"/>
            </a:endParaRPr>
          </a:p>
          <a:p>
            <a:r>
              <a:rPr lang="ar-001" b="0" i="1" u="none" strike="noStrike" dirty="0">
                <a:solidFill>
                  <a:srgbClr val="212121"/>
                </a:solidFill>
                <a:effectLst/>
                <a:latin typeface="Aptos"/>
                <a:cs typeface="Arial"/>
              </a:rPr>
              <a:t> [ملاحظة للمنسق: إذا طرحوا سؤالاً (أسئلة) يستغرق وقتًا طويلاً للإجابة عنه، فأخبرهم أنك ستضيفه إلى لوحة طرح الأفكار والأسئلة وستجيب عنه لاحقًا].  </a:t>
            </a: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16</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a:t>وأخيرًا، إليكم العناصر الستة الرئيسية لاعتماد غاية 7-1-7 بشكل منهجي. هل لديكم أي أسئلة بشأن ما تروه؟</a:t>
            </a:r>
          </a:p>
          <a:p>
            <a:pPr>
              <a:defRPr/>
            </a:pPr>
            <a:endParaRPr lang="en-US" dirty="0"/>
          </a:p>
          <a:p>
            <a:pPr>
              <a:defRPr/>
            </a:pPr>
            <a:r>
              <a:rPr lang="ar-001" i="1"/>
              <a:t>[ملاحظة للمنسق: إذا طرحوا سؤالاً (أسئلة) يستغرق وقتًا طويلاً للإجابة عنه، فأخبرهم أنك ستضيفه إلى لوحة طرح الأفكار والأسئلة وستجيب عنه لاحقًا].</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dirty="0">
                <a:latin typeface="Arial"/>
                <a:cs typeface="Arial"/>
              </a:rPr>
              <a:t>[ملاحظة للمنسق: </a:t>
            </a:r>
            <a:r>
              <a:rPr lang="ar-001" b="1" i="1" dirty="0">
                <a:latin typeface="Arial"/>
                <a:cs typeface="Arial"/>
              </a:rPr>
              <a:t>يُرجى مراجعة ملف "اقرأني" الخاص بهذا النشاط في حزمة التدريب الفني لغاية 7-1-7 للحصول على توجيهات بخصوص هذا النشاط الاختياري</a:t>
            </a:r>
            <a:r>
              <a:rPr lang="ar-001" i="1" dirty="0">
                <a:latin typeface="Arial"/>
                <a:cs typeface="Arial"/>
              </a:rPr>
              <a:t>. يمكنك إما إظهار إحدى الشرائح الثلاث التالية، أو يمكنك إنشاء نشاطك الخاص بناءً على ما هو مفيد في سياقك عن طريق مواءمة النشاط ليناسب احتياجاتك. ستحتاج إلى تعديل محتوى الشريحتين التاليتين، سواء في الشريحة أو في الملاحظات، بناءً على ما تقرر أنه أفضل استغلال لهذا الوقت بالنظر إلى طبيعة الحضور في ورشة العمل والنتائج المرجوة من هذه الجلسة. تفترض الشرائح الحالية تخصيص 90 دقيقة للنشاط + 45 دقيقة للإبلاغ بالنتائج/المناقشة اللاحقة. فيما يلي بعض الملاحظات النموذجية للمشاركين، ولكن يُرجى تعديلها بناءً على نشاطكم المحدد.]</a:t>
            </a:r>
          </a:p>
          <a:p>
            <a:endParaRPr lang="en-US" dirty="0"/>
          </a:p>
          <a:p>
            <a:r>
              <a:rPr lang="ar-001" dirty="0">
                <a:latin typeface="Arial"/>
                <a:cs typeface="Arial"/>
              </a:rPr>
              <a:t>سنمارس الآن نشاطًا يساعدنا بشأن اتخاذ خطوات ملموسة للتخطيط للاعتماد المنهجي والاستخدام الروتيني لغاية 7-1-7.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9716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06BC4-86E5-2FD2-0955-9DD6077CD7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2E73C-AE02-AD5A-049D-628549739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304EB-6F6C-CC03-BC46-DE557FE9FE3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هذا هو الخيار 1 من أصل 3.</a:t>
            </a:r>
            <a:r>
              <a:rPr lang="ar-001" b="0" i="1">
                <a:latin typeface="Arial"/>
                <a:cs typeface="Arial"/>
              </a:rPr>
              <a:t> يُرجى مراجعة ملف "اقرأني" الخاص بهذا النشاط في حزمة التدريب الفني لغاية 7-1-7 للحصول على التوجيهات ذات الصلة</a:t>
            </a:r>
            <a:r>
              <a:rPr lang="ar-001" i="1">
                <a:latin typeface="Arial"/>
                <a:cs typeface="Arial"/>
              </a:rPr>
              <a:t>. أظهِر هذه الشريحة إذا كنت ترغب في استخدام الخيار 1، وحررها حسب الرغبة. يمكنك إظهار الشريحة بالنقر بزر الماوس الأيمن عليها واختيار "إظهار الشريحة". يمكنك أيضًا إنشاء نشاطك الخاص بناءً على ما هو مفيد في سياقك عن طريق تعديل هذه الشريحة.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قسّم المشاركين إلى مجموعات، بحيث تضم كل مجموعة من 6 إلى 8 أفراد. يمكن تخصيص الموضوع نفسه لمجموعات متعددة. ينبغي النظر في وضع المشاركين في مجموعات أصحاب المصلحة مقابل مجموعات النظم القائمة بناءً على مجالات عملهم/معرفتهم/خبرتهم بدلاً من التوزيع العشوائي. زوِّد المجموعات بأدوات التحديد المناسبة لغاية 7-1-7 أو بدائلها.]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الآن وقد أصبحتم في مجموعاتكم، سيكون لديكم 90 دقيقة لهذا الجزء من النشاط. بالنسبة إلى من هم في مجموعة (مجموعات) أصحاب المصلحة، ستجرون تحديدًا شاملاً لأصحاب المصلحة ذوي الصلة بغاية 7-1-7 في بلدكم أو ولايتكم القضائية. تذكروا أن تفكروا في مجالات العمل الرئيسية الخمسة للغاية 7-1-7: التنسيق؛ وجمع البيانات وتحليلها؛ وتحسين الأداء؛ والتخطيط والتمويل؛ والتواصل والمناصرة. حددوا جميع أصحاب المصلحة ذوي الصلة الذين يمكنكم التفكير فيهم، الحكوميين وغير الحكوميين، وفي جميع القطاعات ذات الصلة. استخدموا أداة تحديد أصحاب المصلحة لغاية 7-1-7.  </a:t>
            </a:r>
            <a:br>
              <a:rPr lang="ar-001">
                <a:latin typeface="Arial"/>
                <a:cs typeface="Arial"/>
              </a:rPr>
            </a:br>
            <a:br>
              <a:rPr lang="ar-001">
                <a:latin typeface="Arial"/>
                <a:cs typeface="Arial"/>
              </a:rPr>
            </a:br>
            <a:r>
              <a:rPr lang="ar-001">
                <a:latin typeface="Arial"/>
                <a:cs typeface="Arial"/>
              </a:rPr>
              <a:t>سيقوم أعضاء مجموعات النظم القائمة منكم بالأمر نفسه، ولكن بالنسبة إلى </a:t>
            </a:r>
            <a:r>
              <a:rPr lang="ar-001" b="0">
                <a:latin typeface="Arial"/>
                <a:cs typeface="Arial"/>
              </a:rPr>
              <a:t>النظم القائمة في بلدكم أو ولايتكم القضائية. استخدموا أداة تحديد النظم القائمة لغاية 7-1-7 وأكملوا عملية التحديد عبر المجالات الخمسة ذات الصلة: </a:t>
            </a:r>
            <a:r>
              <a:rPr lang="ar-001" b="0">
                <a:latin typeface="Arial"/>
              </a:rPr>
              <a:t>رصد حالات تفشي الأمراض؛ وإبلاغ أصحاب المصلحة بحالات تفشي الأمراض؛ وجمع المعلومات بشأن إجراءات الاستجابة المبكرة؛ وجمع أصحاب المصلحة في مجال الرصد والإبلاغ والاستجابة؛ والتخطيط والتمويل والمناصرة.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rPr>
              <a:t>اقضوا حوالي 35 دقيقة في عملية التحديد.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a:defRPr/>
            </a:pPr>
            <a:r>
              <a:rPr lang="ar-001" b="0">
                <a:latin typeface="Arial"/>
              </a:rPr>
              <a:t>بعد ذلك، خصصوا حوالي 40 دقيقة </a:t>
            </a:r>
            <a:r>
              <a:rPr lang="ar-001">
                <a:latin typeface="Arial"/>
              </a:rPr>
              <a:t>لوضع</a:t>
            </a:r>
            <a:r>
              <a:rPr lang="ar-001" b="0">
                <a:latin typeface="Arial"/>
              </a:rPr>
              <a:t> خطط تفصيلية. بالنسبة إلى مجموعة (مجموعات) أصحاب المصلحة، ركزوا على كيفية إشراك أصحاب المصلحة الذين حددتموهم، بما في ذلك الجداول الزمنية والأنشطة المحددة. بالنسبة إلى مجموعة (مجموعات) النظم القائمة، خططوا لكيفية البدء بالضبط في دمج غاية 7-1-7 في النظم ذات الصلة، بما في ذلك تحديد ما سيتم استخدامه من الأدوات والمنصات وغيرها. ضعوا خطة تتضمن جداول زمنية وأنشطة محددة.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rPr>
              <a:t>لكل مجموعة، اختاروا فردًا للإبلاغ بالنتائج في الجلسة المقبلة.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rPr>
              <a:t>وستُتاح لكم 15 دقيقة للاستراحة يمكن لمجموعتكم أخذها في أي وقت خلال هذه الدقائق التسعين.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rPr>
              <a:t>هيا فلتبدأوا.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EAEBF2CE-8A87-3AA8-3630-9C68A9FA0AF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5337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ar-001" i="1">
                <a:latin typeface="Arial"/>
                <a:cs typeface="Arial"/>
              </a:rPr>
              <a:t>[ملاحظة للمنسق: يُرجى تضمين أي ملاحظات بشأن التدابير التنظيمية. وإذا لم تكن هناك حاجة إلى هذه الشريحة، فاحذفها.]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06BC4-86E5-2FD2-0955-9DD6077CD7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22E73C-AE02-AD5A-049D-628549739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304EB-6F6C-CC03-BC46-DE557FE9FE3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هذا هو الخيار 2 من أصل 3.</a:t>
            </a:r>
            <a:r>
              <a:rPr lang="ar-001" b="0" i="1">
                <a:latin typeface="Arial"/>
                <a:cs typeface="Arial"/>
              </a:rPr>
              <a:t> يُرجى مراجعة ملف "اقرأني" الخاص بهذا النشاط في حزمة التدريب الفني لغاية 7-1-7 للحصول على التوجيهات ذات الصلة</a:t>
            </a:r>
            <a:r>
              <a:rPr lang="ar-001" i="1">
                <a:latin typeface="Arial"/>
                <a:cs typeface="Arial"/>
              </a:rPr>
              <a:t>. أظهِر هذه الشريحة إذا كنت ترغب في استخدام الخيار 2، وحررها حسب الرغبة. يمكنك إظهار الشريحة بالنقر بزر الماوس الأيمن عليها واختيار "إظهار الشريحة".  يمكنك أيضًا إنشاء نشاطك الخاص بناءً على ما هو مفيد في سياقك عن طريق تعديل هذه الشريحة.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a:defRPr/>
            </a:pPr>
            <a:r>
              <a:rPr lang="ar-001" i="1">
                <a:latin typeface="Arial"/>
                <a:cs typeface="Arial"/>
              </a:rPr>
              <a:t>قسّم المشاركين إلى مجموعات، بحيث تضم كل مجموعة من 6 إلى 8 أفراد. يمكن تخصيص الموضوع نفسه لمجموعات متعددة. ينبغي النظر في وضع المشاركين في مجموعات بناءً على مجالات عملهم/معرفتهم/خبرتهم بدلاً من التوزيع العشوائي.]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a:defRPr/>
            </a:pPr>
            <a:r>
              <a:rPr lang="ar-001">
                <a:latin typeface="Arial"/>
                <a:cs typeface="Arial"/>
              </a:rPr>
              <a:t>الآن وقد أصبحتم في مجموعاتكم، سيكون لديكم 90 دقيقة لهذا الجزء من النشاط. يركز هذا النشاط على جوانب البيانات الخاصة بغاية 7-1-7، بدءًا من متغيرات البيانات وجمعها وصولاً إلى توحيدها وتحليلها. سيتم تقسيمكم إلى مجالات موضوعات محددة متعلقة بالبيانات. نود أن نستغل هذا الوقت للبدء في وضع خطط فعلية، وربما حتى تغييرات فعلية، لكيفية دمج غاية 7-1-7 في مسارات عمل البيانات لدينا.  </a:t>
            </a:r>
          </a:p>
          <a:p>
            <a:pPr>
              <a:defRPr/>
            </a:pPr>
            <a:endParaRPr lang="en-US" dirty="0">
              <a:latin typeface="Arial"/>
              <a:cs typeface="Arial"/>
            </a:endParaRPr>
          </a:p>
          <a:p>
            <a:pPr>
              <a:defRPr/>
            </a:pPr>
            <a:r>
              <a:rPr lang="ar-001">
                <a:latin typeface="Arial"/>
                <a:cs typeface="Arial"/>
              </a:rPr>
              <a:t>نود منكم، في مجموعاتكم، أن تحددوا كيفية دمج غاية 7-1-7 في مجال موضوعكم. نود منكم أن تكونوا دقيقين بشأن التغييرات التي ينبغي إجراؤها، وأن تقترحوا تغييرات على النماذج والأنظمة والأدوات القائمة، وما إلى ذلك. ونود منكم كذلك إعداد عرض تقديمي قصير، من شريحة إلى شريحتين، للإبلاغ بالنتائج في الجلسة التالية. </a:t>
            </a:r>
            <a:r>
              <a:rPr lang="ar-001" b="0">
                <a:latin typeface="Arial"/>
              </a:rPr>
              <a:t>لكل مجموعة، اختاروا فردًا للإبلاغ بالنتائج في الجلسة المقبلة.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a:defRPr/>
            </a:pPr>
            <a:r>
              <a:rPr lang="ar-001">
                <a:latin typeface="Arial"/>
                <a:cs typeface="Arial"/>
              </a:rPr>
              <a:t>[انقر]</a:t>
            </a:r>
          </a:p>
          <a:p>
            <a:pPr>
              <a:defRPr/>
            </a:pPr>
            <a:endParaRPr lang="en-US" dirty="0"/>
          </a:p>
          <a:p>
            <a:pPr>
              <a:defRPr/>
            </a:pPr>
            <a:r>
              <a:rPr lang="ar-001">
                <a:latin typeface="Arial"/>
                <a:cs typeface="Arial"/>
              </a:rPr>
              <a:t>ستجدون الاطلاع على الأقسام ذات الصلة من مجموعة الأدوات الرقمية لغاية 7-1-7، بما في ذلك قسم الاعتماد والخطوات 1 و 4 و 5 من قسم الاستخدام، مفيدًا.</a:t>
            </a:r>
          </a:p>
          <a:p>
            <a:pPr>
              <a:defRPr/>
            </a:pPr>
            <a:endParaRPr lang="en-US" dirty="0"/>
          </a:p>
          <a:p>
            <a:pPr>
              <a:defRPr/>
            </a:pPr>
            <a:r>
              <a:rPr lang="ar-001">
                <a:latin typeface="Arial"/>
                <a:cs typeface="Arial"/>
              </a:rPr>
              <a:t> ستتاح لكم 90 دقيقة لإكمال هذا النشاط، بما في ذلك استراحة لمدة 15 دقيقة يمكنكم أخذها في أي وقت تكون فيه مجموعتكم جاهزة لذلك.</a:t>
            </a:r>
          </a:p>
          <a:p>
            <a:pPr>
              <a:defRPr/>
            </a:pPr>
            <a:endParaRPr lang="en-US" dirty="0"/>
          </a:p>
          <a:p>
            <a:pPr>
              <a:defRPr/>
            </a:pPr>
            <a:r>
              <a:rPr lang="ar-001">
                <a:latin typeface="Arial"/>
                <a:cs typeface="Arial"/>
              </a:rPr>
              <a:t> [انقر]</a:t>
            </a:r>
          </a:p>
          <a:p>
            <a:pPr>
              <a:defRPr/>
            </a:pPr>
            <a:endParaRPr lang="en-US" dirty="0"/>
          </a:p>
          <a:p>
            <a:pPr>
              <a:defRPr/>
            </a:pPr>
            <a:r>
              <a:rPr lang="ar-001">
                <a:latin typeface="Arial"/>
                <a:cs typeface="Arial"/>
              </a:rPr>
              <a:t>يتم تخصيص موضوعات محددة لكل مجموعة. الموضوعات الرئيسية هي: بيانات غاية 7-1-7 مقابل البيانات القائمة؛ وجمع بيانات غاية 7-1-7؛ وتوحيد بيانات غاية 7-1-7؛ وتحليل بيانات غاية 7-1-7. لقد أدرجنا أنواع الأسئلة التي قد ترغبون في محاولة الإجابة عنها أسفل كل موضوع من هذه الموضوعات. هذه مجرد اقتراحات، ولستم مُطالبين بالإجابة عن كل سؤال منها، ويمكنكم اختيار أسئلة مختلفة تمامًا. سنترك هذه الشريحة معروضة حتى تتمكنوا من قراءة الاقتراحات ذات الصلة بمجموعتكم بمجرد بدء النشاط.</a:t>
            </a:r>
          </a:p>
          <a:p>
            <a:pPr>
              <a:defRPr/>
            </a:pPr>
            <a:endParaRPr lang="en-US" dirty="0"/>
          </a:p>
          <a:p>
            <a:pPr marL="0" marR="0" lvl="0" indent="0" algn="r" defTabSz="914400">
              <a:lnSpc>
                <a:spcPct val="100000"/>
              </a:lnSpc>
              <a:spcBef>
                <a:spcPts val="0"/>
              </a:spcBef>
              <a:spcAft>
                <a:spcPts val="0"/>
              </a:spcAft>
              <a:buClrTx/>
              <a:buSzTx/>
              <a:buFontTx/>
              <a:buNone/>
              <a:tabLst/>
              <a:defRPr/>
            </a:pPr>
            <a:r>
              <a:rPr lang="ar-001" b="0">
                <a:latin typeface="Arial"/>
              </a:rPr>
              <a:t> هيا فلتبدأوا.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EAEBF2CE-8A87-3AA8-3630-9C68A9FA0AF3}"/>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25337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9AD83-44B7-999C-0788-FF900173D6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91CEA3-BA5B-67B6-DD8E-A7D614FCC8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C56ABB-35D6-57D1-7408-4E1CD95DD511}"/>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هذا هو الخيار 3 من أصل 3.</a:t>
            </a:r>
            <a:r>
              <a:rPr lang="ar-001" b="0" i="1">
                <a:latin typeface="Arial"/>
                <a:cs typeface="Arial"/>
              </a:rPr>
              <a:t> يُرجى مراجعة ملف "اقرأني" الخاص بهذا النشاط في حزمة التدريب الفني لغاية 7-1-7 للحصول على التوجيهات ذات الصلة</a:t>
            </a:r>
            <a:r>
              <a:rPr lang="ar-001" i="1">
                <a:latin typeface="Arial"/>
                <a:cs typeface="Arial"/>
              </a:rPr>
              <a:t>. أظهِر هذه الشريحة إذا كنت ترغب في استخدام الخيار 3، وحررها حسب الرغبة. يمكنك إظهار الشريحة بالنقر بزر الماوس الأيمن عليها واختيار "إظهار الشريحة". يمكنك أيضًا إنشاء نشاطك الخاص بناءً على ما هو مفيد في سياقك عن طريق تعديل هذه الشريحة.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في البداية، قسّم المشاركين إلى مجموعات، بحيث تضم كل مجموعة من 6 إلى 8 أفراد. سيتم تقسيم المشاركين إلى مجموعات مختلفة لاحقًا خلال النشاط.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الآن وقد تم تقسيمكم إلى مجموعاتكم الأولية، سيكون لديكم 90 دقيقة لهذا الجزء من النشاط. يركز هذا النشاط على دمج غاية 7-1-7 في وثائق السياسة ذات الصلة، وإجراءات التشغيل القياسية، والتوجيهات، وغيرها من الوثائق في البلد أو الولاية القضائية للمساعدة على جعلها أكثر فعالية واستدامة. نود أن نستغل هذا الوقت للبدء في تقديم توصيات بشأن كيفية دمج غاية 7-1-7 في هذه الأنواع من الوثائق. إليكم ما سنفعله:</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001">
              <a:latin typeface="Arial"/>
              <a:cs typeface="Arial"/>
            </a:endParaRPr>
          </a:p>
          <a:p>
            <a:pPr>
              <a:defRPr/>
            </a:pPr>
            <a:r>
              <a:rPr lang="ar-001">
                <a:latin typeface="Arial"/>
                <a:cs typeface="Arial"/>
              </a:rPr>
              <a:t> خلال أول 20 دقيقة، ستقومون في مجموعاتكم </a:t>
            </a:r>
            <a:r>
              <a:rPr lang="ar-001" sz="1200">
                <a:latin typeface="Arial"/>
                <a:cs typeface="Arial"/>
              </a:rPr>
              <a:t>بتحديد السياسات القائمة، أو إجراءات التشغيل القياسية، أو التوجيهات، أو أطر العمل، أو غيرها من الوثائق التي تعتقدون أنها ذات صلة بغاية 7-1-7. ثم سنجتمع جميعًا في جلسة عامة ونقدم تقارير موجزة لإعداد قائمة مجمعة واحدة. سنرتب القائمة حسب الأولوية بناءً على أهمية الوثائق اللازمة لفعالية غاية 7-1-7. سنختار بعد ذلك وثيقة واحدة من هذه الوثائق لكل مجموعة ونقسمكم إلى مجموعات جديدة. سنقسمكم إلى مجموعات بناءً على مجالات عملكم وخبراتكم. وبعد استراحة مدتها 15 دقيقة، سيتاح لكم 45 دقيقة في هذه المجموعات الجديدة لوضع توصيات بشأن كيفية دمج غاية 7-1-7 في الوثيقة المخصصة لمجموعتكم. قد يشمل ذلك وضع خطة لكيفية/مكان ملاءمة غاية 7-1-7 بأفضل شكل في الوثيقة؛ وأصحاب المصلحة الذين يجب إشراكهم لإجراء مثل هذه التغييرات أو التوصية بها؛ وجدول زمني؛ وما إلى ذلك.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rPr>
              <a:t>لكل مجموعة، اختاروا فردًا للإبلاغ بالنتائج في الجلسة المقبلة.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a:latin typeface="Arial"/>
              </a:rPr>
              <a:t>هيا فلتبدأوا!</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Arial"/>
              <a:cs typeface="Arial"/>
            </a:endParaRPr>
          </a:p>
          <a:p>
            <a:pPr>
              <a:defRPr/>
            </a:pPr>
            <a:r>
              <a:rPr lang="ar-001" b="0" i="1">
                <a:latin typeface="Arial"/>
                <a:cs typeface="Arial"/>
              </a:rPr>
              <a:t>[ملاحظة للمنسق: حاول تتبع الوقت وإعطاء المشاركين تنبيهات قبل بدء الجزء التالي من النشاط.  بالنسبة إلى المجموعات الثانية، </a:t>
            </a:r>
            <a:r>
              <a:rPr lang="ar-001" i="1">
                <a:latin typeface="Arial"/>
                <a:cs typeface="Arial"/>
              </a:rPr>
              <a:t>اجعل المشاركين ينضمون إلى المجموعة التي تعمل على ما هم أكثر دراية به و/أو لديهم صلاحية لتغييره.]</a:t>
            </a:r>
          </a:p>
          <a:p>
            <a:pPr>
              <a:defRPr/>
            </a:pPr>
            <a:endParaRPr lang="en-US" dirty="0"/>
          </a:p>
          <a:p>
            <a:pPr>
              <a:defRPr/>
            </a:pPr>
            <a:r>
              <a:rPr lang="ar-001" i="1">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A179C20C-CF27-D83C-9BFB-FBA3AF8A9021}"/>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59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a:latin typeface="Arial"/>
                <a:cs typeface="Arial"/>
              </a:rPr>
              <a:t>[ملاحظة للمنسق: تم تخصيص 45 دقيقة لعملية الإبلاغ بالنتائج/المناقشة هذه. لقد اقترحنا تقديم تقرير للإبلاغ بالنتائج من كل مجموعة متبوعًا بسؤال أو سؤالين ثم إجراء مناقشة، ولكن يمكن تعديل ذلك بناءً على ما هو مناسب للنشاط الذي اخترته. خطط لهيكل عملية الإبلاغ بالنتائج والوقت المخصص لكل مجموعة بناءً على عدد المجموعات والوقت المخصص لهذه العملية في جدول أعمالك].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فلنبدأ جلسة الإبلاغ بالنتائج والمناقشة بخصوص النشاط الذي أكملناه للتو.</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سنطلب أولاً من شخص واحد من كل مجموعة تقديم تقرير موجز يلخص النتائج الرئيسية لنشاط التخطيط.  يجب ألا يتجاوز كل تقرير إبلاغ مدة </a:t>
            </a:r>
            <a:r>
              <a:rPr lang="ar-001" b="1">
                <a:latin typeface="Arial"/>
                <a:cs typeface="Arial"/>
              </a:rPr>
              <a:t>[</a:t>
            </a:r>
            <a:r>
              <a:rPr lang="ar-001" b="1" i="1">
                <a:latin typeface="Arial"/>
                <a:cs typeface="Arial"/>
              </a:rPr>
              <a:t>ملاحظة للمنسق: اذكر عدد الدقائق المخصصة</a:t>
            </a:r>
            <a:r>
              <a:rPr lang="ar-001" i="1">
                <a:latin typeface="Arial"/>
                <a:cs typeface="Arial"/>
              </a:rPr>
              <a:t>].</a:t>
            </a:r>
            <a:r>
              <a:rPr lang="ar-001">
                <a:latin typeface="Arial"/>
                <a:cs typeface="Arial"/>
              </a:rPr>
              <a:t> يُرجى الالتزام بالوقت المحدد، حيث لدينا كثير من الأمور التي يجب إنجازها خلال هذه الجلسة!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سنحاول تخصيص وقت لسؤال أو سؤالين بعد كل تقرير إبلاغ بالنتائج.  وبعد الانتهاء من تقديم تقارير الإبلاغ بالنتائج، سنُجري مناقشة جماعية لمناقشة النتائج الإجمالية عبر المجموعات، والأسئلة، والخطوات التالية، وما إلى ذلك.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فلنبدأ.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64678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 [ملاحظة للمنسق: عدّل الوقت في النقطة العلوية إذا كان مختلفًا عن الساعة 13:00.]</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أتمنى أن تكونوا قد استمتعتم بالجلسة الصباحية. سنأخذ استراحة غداء الآن. يُرجى العودة فورًا في موعد أقصاه الساعة [الواحدة ظهرًا (أو أي وقت آخر)].  </a:t>
            </a:r>
          </a:p>
          <a:p>
            <a:pPr>
              <a:defRPr/>
            </a:pPr>
            <a:br>
              <a:rPr lang="ar-001"/>
            </a:br>
            <a:r>
              <a:rPr lang="ar-001">
                <a:latin typeface="Arial"/>
                <a:cs typeface="Arial"/>
              </a:rPr>
              <a:t>ولا تنسوا أيضًا لوحة طرح الأفكار والأسئلة. يُرجى إضافة أي أسئلة لديكم بشأن غاية 7-1-7 في لوحة طرح الأفكار والأسئلة. سنجيب عن أسئلتكم مباشرة بعد الغداء وفي وقت لاحق من اليوم.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ar-001" i="1">
                <a:latin typeface="Arial"/>
                <a:cs typeface="Arial"/>
              </a:rPr>
              <a:t> [ملاحظة للمنسق: لقد قمنا بتضمين نشاط تمهيدي كاستراحة حركية سيضيف خلاله المشاركون أفلامًا أو برامج تلفزيونية إلى لوحة عرض ورقية. يمكنك أيضًا التفكير في طباعة القائمة وإرسالها إلى المشاركين كقائمة مشاهدة لورشة العمل.]</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ar-001" i="1">
                <a:latin typeface="Arial"/>
                <a:cs typeface="Arial"/>
              </a:rPr>
              <a:t> [ملاحظة للمنسق: هذه هي لوحة طرح الأفكار والأسئلة الأخيرة. إننا لم نقم بتضمين أي أسئلة/أجوبة مكتوبة مسبقًا. ابقَ في هذه الشريحة وتعامل مع أي أسئلة إضافية.  وفي حالة عدم وجود أي أسئلة في لوحة طرح الأفكار والأسئلة، فاسأل عما إذا كانت هناك أي أسئلة إضافية. حاول أن تجعل الجلسة قصيرة ومركزة - لا تزيد عن 10 دقائق من الناحية المثالية.]</a:t>
            </a:r>
          </a:p>
          <a:p>
            <a:endParaRPr lang="en-US" dirty="0"/>
          </a:p>
          <a:p>
            <a:r>
              <a:rPr lang="ar-001">
                <a:latin typeface="Arial"/>
                <a:cs typeface="Arial"/>
              </a:rPr>
              <a:t>الآن دعونا نتناول أي أسئلة متبقية لديكم.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يُرجى مراجعة ملف "اقرأني (حزمة التدريب الفني لغاية 7-1-7)" للحصول على تفاصيل بخصوص هذه الجلسة. هذه الجلسة مخصصة لحضور </a:t>
            </a:r>
            <a:r>
              <a:rPr lang="ar-001" b="1" i="1">
                <a:latin typeface="Arial"/>
                <a:cs typeface="Arial"/>
              </a:rPr>
              <a:t>قد يقومون لاحقًا بتيسير تدريبات 7-1-7 بأنفسهم</a:t>
            </a:r>
            <a:r>
              <a:rPr lang="ar-001" i="1">
                <a:latin typeface="Arial"/>
                <a:cs typeface="Arial"/>
              </a:rPr>
              <a:t>. يبدأ الأمر بهذه الجلسة القصيرة عن نصائح بخصوص كيفية تيسير أحد التدريبات، ثم يتم تضمين بعض أنشطة إعادة الشرح من المتعلم.]</a:t>
            </a:r>
          </a:p>
          <a:p>
            <a:endParaRPr lang="en-US" dirty="0"/>
          </a:p>
          <a:p>
            <a:r>
              <a:rPr lang="ar-001">
                <a:latin typeface="Arial"/>
                <a:cs typeface="Arial"/>
              </a:rPr>
              <a:t>سنعقد الآن جلسة قصيرة بشأن بعض الممارسات النموذجية والتحديات الشائعة عند تدريب الآخرين. قد يكون بعضكم مدربين ذوي خبرة، بينما قد يكون البعض الآخر حديثي العهد بالتدريب. نأمل أن تكون هذه جلسة ممتعة لكم جميعًا!</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80463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ماذا رأيتمونا نفعل في أثناء قيامنا بتعليمكم هذه المواد التي ترونها كممارسة نموذجية؟</a:t>
            </a:r>
          </a:p>
          <a:p>
            <a:endParaRPr lang="en-US" dirty="0">
              <a:cs typeface="Arial"/>
            </a:endParaRPr>
          </a:p>
          <a:p>
            <a:r>
              <a:rPr lang="ar-001">
                <a:latin typeface="Arial"/>
                <a:cs typeface="Arial"/>
              </a:rPr>
              <a:t>هناك أربع ممارسات نموذجية رئيسية نأمل أن تتبعوها في أثناء تدريب الآخرين. وهي عبارة عن:</a:t>
            </a:r>
          </a:p>
          <a:p>
            <a:endParaRPr lang="en-US" dirty="0">
              <a:latin typeface="Arial"/>
              <a:cs typeface="Arial"/>
            </a:endParaRPr>
          </a:p>
          <a:p>
            <a:r>
              <a:rPr lang="ar-001">
                <a:latin typeface="Arial"/>
                <a:cs typeface="Arial"/>
              </a:rPr>
              <a:t>[انقر]</a:t>
            </a:r>
          </a:p>
          <a:p>
            <a:endParaRPr lang="en-US" dirty="0">
              <a:cs typeface="Arial"/>
            </a:endParaRPr>
          </a:p>
          <a:p>
            <a:pPr marL="171450" indent="-171450">
              <a:buFont typeface="Arial"/>
              <a:buChar char="•"/>
            </a:pPr>
            <a:r>
              <a:rPr lang="ar-001">
                <a:latin typeface="Arial"/>
                <a:cs typeface="Arial"/>
              </a:rPr>
              <a:t>التدريب بفعالية: نأمل أن نكون قد قدمنا لكم نموذجًا للممارسات الجيدة بخصوص التدريب الفعال. سيتذكر الأشخاص قدرًا أكبر بكثير إذا تمكنوا من استخدام ما يتعلمونه في نفس اللحظة. خصصوا وقتًا ومساحة لذلك.</a:t>
            </a:r>
          </a:p>
          <a:p>
            <a:pPr marL="171450" indent="-171450">
              <a:buFont typeface="Arial"/>
              <a:buChar char="•"/>
            </a:pPr>
            <a:endParaRPr lang="en-US" dirty="0">
              <a:latin typeface="Arial"/>
              <a:cs typeface="Arial"/>
            </a:endParaRPr>
          </a:p>
          <a:p>
            <a:pPr marL="0" indent="0">
              <a:buFont typeface="Arial"/>
              <a:buNone/>
            </a:pPr>
            <a:r>
              <a:rPr lang="ar-001">
                <a:latin typeface="Arial"/>
                <a:cs typeface="Arial"/>
              </a:rPr>
              <a:t>[انقر]</a:t>
            </a:r>
          </a:p>
          <a:p>
            <a:pPr marL="171450" indent="-171450">
              <a:buFont typeface="Arial"/>
              <a:buChar char="•"/>
            </a:pPr>
            <a:endParaRPr lang="en-US" dirty="0">
              <a:cs typeface="Arial"/>
            </a:endParaRPr>
          </a:p>
          <a:p>
            <a:pPr marL="171450" indent="-171450">
              <a:buFont typeface="Arial"/>
              <a:buChar char="•"/>
            </a:pPr>
            <a:r>
              <a:rPr lang="ar-001">
                <a:latin typeface="Arial"/>
                <a:cs typeface="Arial"/>
              </a:rPr>
              <a:t>التدريب النشط والإعداد يسيران جنبًا إلى جنب. نأمل أن تدركوا أهمية الإعداد لهذه الجلسات لضمان أن يتوفر لكم الوقت والمساحة اللازمين لإجراء تدريب فعال. نعلم أن هذا يشكل تحديًا أكبر </a:t>
            </a:r>
          </a:p>
          <a:p>
            <a:pPr marL="171450" indent="-171450">
              <a:buFont typeface="Arial"/>
              <a:buChar char="•"/>
            </a:pPr>
            <a:endParaRPr lang="en-US" dirty="0">
              <a:latin typeface="Arial"/>
              <a:cs typeface="Arial"/>
            </a:endParaRPr>
          </a:p>
          <a:p>
            <a:pPr marL="0" indent="0">
              <a:buFont typeface="Arial"/>
              <a:buNone/>
            </a:pPr>
            <a:r>
              <a:rPr lang="ar-001">
                <a:latin typeface="Arial"/>
                <a:cs typeface="Arial"/>
              </a:rPr>
              <a:t>[انقر]</a:t>
            </a:r>
          </a:p>
          <a:p>
            <a:pPr marL="171450" indent="-171450">
              <a:buFont typeface="Arial"/>
              <a:buChar char="•"/>
            </a:pPr>
            <a:endParaRPr lang="en-US" dirty="0">
              <a:cs typeface="Arial"/>
            </a:endParaRPr>
          </a:p>
          <a:p>
            <a:pPr marL="171450" indent="-171450">
              <a:buFont typeface="Arial"/>
              <a:buChar char="•"/>
            </a:pPr>
            <a:r>
              <a:rPr lang="ar-001">
                <a:latin typeface="Arial"/>
                <a:cs typeface="Arial"/>
              </a:rPr>
              <a:t>نشجعكم أيضًا على التأكد من احتواء القاعة على الأشخاص المناسبين لكل جلسة فيما يخص غاية 7-1-7، فإننا عادةً ما نشجع وجود عدد أكبر من الحضور في جلسة تعريفية ليتعرف الأشخاص على غاية 7-1-7. مع ذلك، ليس من الضروري أن يكون الجميع حاضرين للتعمق في كيفية استخدام غاية 7-1-7 أو تعلم كيفية تدريب الآخرين على غاية 7-1-7. وينطبق الأمر نفسه عليكم. </a:t>
            </a:r>
          </a:p>
          <a:p>
            <a:pPr marL="171450" indent="-171450">
              <a:buFont typeface="Arial"/>
              <a:buChar char="•"/>
            </a:pPr>
            <a:endParaRPr lang="en-US" dirty="0">
              <a:latin typeface="Arial"/>
              <a:cs typeface="Arial"/>
            </a:endParaRPr>
          </a:p>
          <a:p>
            <a:pPr marL="0" indent="0">
              <a:buFont typeface="Arial"/>
              <a:buNone/>
            </a:pPr>
            <a:r>
              <a:rPr lang="ar-001">
                <a:latin typeface="Arial"/>
                <a:cs typeface="Arial"/>
              </a:rPr>
              <a:t>[انقر]</a:t>
            </a:r>
          </a:p>
          <a:p>
            <a:pPr marL="171450" indent="-171450">
              <a:buFont typeface="Arial"/>
              <a:buChar char="•"/>
            </a:pPr>
            <a:endParaRPr lang="en-US" dirty="0">
              <a:cs typeface="Arial"/>
            </a:endParaRPr>
          </a:p>
          <a:p>
            <a:pPr marL="171450" indent="-171450">
              <a:buFont typeface="Arial"/>
              <a:buChar char="•"/>
            </a:pPr>
            <a:r>
              <a:rPr lang="ar-001">
                <a:latin typeface="Arial"/>
                <a:cs typeface="Arial"/>
              </a:rPr>
              <a:t>نأمل أيضًا أن نكون قد أبدينا لكم التحلي بالتواضع، ونأمل أن تفعلوا الشيء نفسه. لا يوجد شخص واحد خبير في كل ما يخص غاية 7-1-7، ولا يمكن لأحد أن يكون كذلك. ونستخدم لوحة طرح الأفكار والأسئلة للإقرار بأننا قد نحتاج إلى البحث عن إجابات لأسئلتكم. نشجعكم على أن تفعلوا الشيء نفسه. من فضلكم لا تدعوا مستوى فهمكم أو قلة خبرتكم في تطبيق غاية 7-1-7 يمنعاكم من نشر هذه المعلومة.</a:t>
            </a:r>
          </a:p>
          <a:p>
            <a:pPr marL="171450" indent="-171450">
              <a:buFont typeface="Arial"/>
              <a:buChar char="•"/>
            </a:pPr>
            <a:endParaRPr lang="en-US" dirty="0">
              <a:cs typeface="Arial"/>
            </a:endParaRPr>
          </a:p>
          <a:p>
            <a:pPr marL="171450" indent="-171450">
              <a:buFont typeface="Arial"/>
              <a:buChar char="•"/>
            </a:pPr>
            <a:endParaRPr lang="en-US" dirty="0">
              <a:cs typeface="Arial"/>
            </a:endParaRPr>
          </a:p>
          <a:p>
            <a:pPr marL="171450" indent="-171450">
              <a:buFont typeface="Arial"/>
              <a:buChar char="•"/>
            </a:pPr>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375326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لا تتردد في تغيير الملاحظات الواردة هنا لتكون مناسبة للحضور.]</a:t>
            </a:r>
          </a:p>
          <a:p>
            <a:endParaRPr lang="en-US" dirty="0">
              <a:latin typeface="Arial"/>
              <a:cs typeface="Arial"/>
            </a:endParaRPr>
          </a:p>
          <a:p>
            <a:r>
              <a:rPr lang="ar-001">
                <a:latin typeface="Arial"/>
                <a:cs typeface="Arial"/>
              </a:rPr>
              <a:t>ما برأيكم بعض التحديات والعوائق الشائعة عند إجراء التدريب؟</a:t>
            </a:r>
          </a:p>
          <a:p>
            <a:endParaRPr lang="en-US" dirty="0">
              <a:cs typeface="Arial"/>
            </a:endParaRPr>
          </a:p>
          <a:p>
            <a:r>
              <a:rPr lang="ar-001">
                <a:latin typeface="Arial"/>
                <a:cs typeface="Arial"/>
              </a:rPr>
              <a:t>إن التحديات الثلاثة التي سنركز عليها التي ظهرت مرارًا وتكرارًا في تدريبات 7-1-7 هي: المقاومة، والإصرار، وديناميكيات القوة والسياسة. </a:t>
            </a:r>
          </a:p>
          <a:p>
            <a:endParaRPr lang="en-US" dirty="0">
              <a:cs typeface="Arial"/>
            </a:endParaRPr>
          </a:p>
          <a:p>
            <a:r>
              <a:rPr lang="ar-001">
                <a:latin typeface="Arial"/>
                <a:cs typeface="Arial"/>
              </a:rPr>
              <a:t>دعونا نتحدث عما نقصده بخصوص كل منها. </a:t>
            </a:r>
          </a:p>
          <a:p>
            <a:endParaRPr lang="en-US" dirty="0">
              <a:latin typeface="Arial"/>
              <a:cs typeface="Arial"/>
            </a:endParaRPr>
          </a:p>
          <a:p>
            <a:r>
              <a:rPr lang="ar-001">
                <a:latin typeface="Arial"/>
                <a:cs typeface="Arial"/>
              </a:rPr>
              <a:t>بالنسبة إلى المقاومة - ففي بعض الأحيان، يواجه الناس التغيير بالمقاومة. فقد يرون أن الوضع الحالي جيد بما يكفي، أو يشعرون بأن التغيير يتطلب جهدًا كبيرًا، أو ربما لا يقتنعون بأن غاية 7-1-7 هي النهج الأفضل.يمكن أن تساعد الجلسات أو التوجيه أو الإرشاد على تعزيز التعلم وتوفير فرص لطرح الأسئلة والحصول على التوضيحات.</a:t>
            </a:r>
          </a:p>
          <a:p>
            <a:pPr lvl="1"/>
            <a:endParaRPr lang="en-US" b="1" dirty="0">
              <a:cs typeface="Arial"/>
            </a:endParaRPr>
          </a:p>
          <a:p>
            <a:r>
              <a:rPr lang="ar-001">
                <a:latin typeface="Arial"/>
                <a:cs typeface="Arial"/>
              </a:rPr>
              <a:t>أما فيما يخص الإصرار - ففي بعض الأحيان، يُصرّ بعض الأشخاص على تنفيذ الأمور بطريقتهم الخاصة، حتى وإن لم تكن متوافقة مع الطريقة المحددة لتطبيق غاية 7-1-7. على سبيل المثال، قد يُصرّ أحدهم على استخدام طريقة معينة في الحساب، أو التمسك بتعريف مختلف - حتى وإن كان ذلك لا يتماشى مع ما هو متّبع عند استخدام غاية 7-1-7.  </a:t>
            </a:r>
          </a:p>
          <a:p>
            <a:endParaRPr lang="en-US" dirty="0">
              <a:latin typeface="Arial"/>
              <a:cs typeface="Arial"/>
            </a:endParaRPr>
          </a:p>
          <a:p>
            <a:r>
              <a:rPr lang="ar-001">
                <a:latin typeface="Arial"/>
                <a:cs typeface="Arial"/>
              </a:rPr>
              <a:t>وأخيرًا، نرى أيضًا أنه يمكن أن تكون هناك ديناميكيات قوة وسياسة معينة مثيرة للاهتمام في القاعة. قد يرجع ذلك إلى حضور مشرفين مع بعض الأشخاص في القاعة، ما يدفعهم إلى تجنّب معارضة آراء مشرفيهم، أو قد يحضر بعض ممثلي المنظمات الاجتماعات برفقة الجهات المموّلة لهم. وقد يترددون في التحدث عن المشكلات التي يواجهونها.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9561323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b="0" i="1" u="none" strike="noStrike">
                <a:solidFill>
                  <a:srgbClr val="000000"/>
                </a:solidFill>
                <a:effectLst/>
                <a:latin typeface="Arial" panose="020B0604020202020204" pitchFamily="34" charset="0"/>
              </a:rPr>
              <a:t>[ملاحظة للمنسق: لقد خصصنا حوالي 20 دقيقة إجمالاً لهذا النشاط - دقيقتان لشرح الشريحة التالية وتقسيم المشاركين إلى مجموعات، و 8 دقائق داخل المجموعات للمناقشة، و 8 دقائق للإبلاغ بالنتائج، ودقيقتان كوقت إضافي احتياطي. حاول أن تكون المجموعات مكونة من 6 إلى 8 مشاركين إن أمكن. هناك ثلاثة سيناريوهات. إذا كان عدد المجموعات أكثر من ثلاث، فستُعطى بعض المجموعات نفس مجموعة السيناريوهات، (على سبيل المثال، إذا كان هناك خمس مجموعات، فستُعطى مجموعتان السيناريو 1، ومجموعتان السيناريو 2، ومجموعة واحدة السيناريو 3). في الجلسة العامة، اطلب من مجموعة واحدة لكل سيناريو أن تقدّم تقريرًا بشأنه، ثم وجّه المجموعات الأخرى التي عملت على نفس السيناريو لإضافة أي نقاط مختلفة عن التقرير المُقدَّم. عدّل أوقات المناقشة الجماعية والجلسات العامة حسب الحاجة استنادًا إلى عدد المجموعات الموجودة لديك].  </a:t>
            </a:r>
            <a:r>
              <a:rPr lang="ar-001" b="0" i="1">
                <a:solidFill>
                  <a:srgbClr val="000000"/>
                </a:solidFill>
                <a:effectLst/>
                <a:latin typeface="Arial" panose="020B0604020202020204" pitchFamily="34" charset="0"/>
              </a:rPr>
              <a:t>​</a:t>
            </a:r>
          </a:p>
          <a:p>
            <a:endParaRPr lang="en-US" dirty="0"/>
          </a:p>
          <a:p>
            <a:r>
              <a:rPr lang="ar-001"/>
              <a:t>سننفذ الآن نشاطًا جماعيًا قصيرًا في مجموعات صغيرة، ستفكّرون خلاله في كيفية تيسير التدريب عند مواجهتكم لبعض هذه التحديات.  </a:t>
            </a:r>
          </a:p>
          <a:p>
            <a:endParaRPr lang="en-US" dirty="0"/>
          </a:p>
          <a:p>
            <a:endParaRPr lang="en-US" dirty="0"/>
          </a:p>
          <a:p>
            <a:r>
              <a:rPr lang="ar-001" i="1"/>
              <a:t>[ملاحظة للمنسق: قسّم المشاركين الآن إلى مجموعات صغيرة].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694023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ar-001" i="1">
                <a:latin typeface="Arial"/>
                <a:cs typeface="Arial"/>
              </a:rPr>
              <a:t>[ملاحظة للمنسق: نوصي بشدة بممارسة الأنشطة التمهيدية في الصباح وبعد الظهيرة. تفيد هذه الأنشطة في تنشيط الذهن، وهي تساعد المشاركين على التعرف على بعضهم بعضًا. لا تتردد في تعديل النص بما يتناسب مع سياقك].</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a:cs typeface="Arial"/>
            </a:endParaRPr>
          </a:p>
          <a:p>
            <a:r>
              <a:rPr lang="ar-001">
                <a:latin typeface="Arial"/>
                <a:cs typeface="Arial"/>
              </a:rPr>
              <a:t>في هذا النشاط، نود منكم أن تفكروا في كيفية استجابتكم لبعض هذه التحديات الشائعة.في مجموعاتكم، تبادلوا الأفكار بشأن الطرق التي يمكنكم من خلالها التعامل مع كلٍ من هذه التحديات الشائعة إذا ظهرت خلال التدريب. سيكون لديكم 8 دقائق لتبادل الأفكار، ثم سيكون لدينا 8 دقائق للتناقش معًا.  </a:t>
            </a:r>
          </a:p>
          <a:p>
            <a:endParaRPr lang="en-US" dirty="0">
              <a:latin typeface="Arial"/>
              <a:cs typeface="Arial"/>
            </a:endParaRPr>
          </a:p>
          <a:p>
            <a:r>
              <a:rPr lang="ar-001" i="1">
                <a:latin typeface="Arial"/>
                <a:cs typeface="Arial"/>
              </a:rPr>
              <a:t>[ملاحظة للمنسق: بعد 8 دقائق، اطلب من كل مجموعة تقديم تقارير قصيرة. إذا كان لدى مجموعات متعددة نفس السيناريو، فاسأل المجموعات اللاحقة عما إذا كان لديها أي شيء تضيفه.]</a:t>
            </a:r>
          </a:p>
          <a:p>
            <a:endParaRPr lang="en-US" i="1" dirty="0">
              <a:latin typeface="Arial"/>
              <a:cs typeface="Arial"/>
            </a:endParaRPr>
          </a:p>
          <a:p>
            <a:r>
              <a:rPr lang="ar-001" b="1" i="1">
                <a:latin typeface="Arial"/>
                <a:cs typeface="Arial"/>
              </a:rPr>
              <a:t>فيما يلي بعض الملاحظات التي ستساعدك على تيسير المناقشة العامة.</a:t>
            </a:r>
            <a:r>
              <a:rPr lang="ar-001" i="1">
                <a:latin typeface="Arial"/>
                <a:cs typeface="Arial"/>
              </a:rPr>
              <a:t> يمكنك توجيه الحضور إلى بعض هذه النقاط إذا لم يتم التطرق إليها في أثناء مناقشة التقارير. اقرأوا هذه النقاط بنفسكم قبل بدء النشاط إن أمكن.</a:t>
            </a:r>
          </a:p>
          <a:p>
            <a:endParaRPr lang="en-US" i="1" dirty="0">
              <a:latin typeface="Arial"/>
              <a:cs typeface="Arial"/>
            </a:endParaRPr>
          </a:p>
          <a:p>
            <a:r>
              <a:rPr lang="ar-001" i="1">
                <a:latin typeface="Arial"/>
                <a:cs typeface="Arial"/>
              </a:rPr>
              <a:t>فيما يخص المقاومة - </a:t>
            </a:r>
          </a:p>
          <a:p>
            <a:pPr marL="171450" indent="-171450">
              <a:buFont typeface="Arial" panose="020B0604020202020204" pitchFamily="34" charset="0"/>
              <a:buChar char="•"/>
            </a:pPr>
            <a:endParaRPr lang="en-US" i="1" dirty="0">
              <a:latin typeface="Arial"/>
              <a:cs typeface="Arial"/>
            </a:endParaRPr>
          </a:p>
          <a:p>
            <a:pPr marL="628650" lvl="1" indent="-171450">
              <a:buFont typeface="Arial" panose="020B0604020202020204" pitchFamily="34" charset="0"/>
              <a:buChar char="•"/>
            </a:pPr>
            <a:r>
              <a:rPr lang="ar-001" b="1" i="1">
                <a:latin typeface="Arial"/>
                <a:cs typeface="Arial"/>
              </a:rPr>
              <a:t>إظهار الصلة</a:t>
            </a:r>
            <a:r>
              <a:rPr lang="ar-001" i="1">
                <a:latin typeface="Arial"/>
                <a:cs typeface="Arial"/>
              </a:rPr>
              <a:t>: أظهروا للمشاركين كيف سيفيدهم التدريب على الصعيدين الشخصي والمهني. سلطوا الضوء على التطبيقات العملية للمعرفة والمهارات التي سيكتسبونها.</a:t>
            </a:r>
          </a:p>
          <a:p>
            <a:pPr marL="628650" lvl="1" indent="-171450">
              <a:buFont typeface="Arial" panose="020B0604020202020204" pitchFamily="34" charset="0"/>
              <a:buChar char="•"/>
            </a:pPr>
            <a:r>
              <a:rPr lang="ar-001" b="1" i="1">
                <a:latin typeface="Arial"/>
                <a:cs typeface="Arial"/>
              </a:rPr>
              <a:t>تناول المخاوف</a:t>
            </a:r>
            <a:r>
              <a:rPr lang="ar-001" i="1">
                <a:latin typeface="Arial"/>
                <a:cs typeface="Arial"/>
              </a:rPr>
              <a:t>: أنشئوا بيئة منفتحة وخالية من إصدار الأحكام تتيح للمشاركين التعبير بحرية عن مخاوفهم وتحفّظاتهم. تناولوا هذه المخاوف وقدموا أدلة لتبديد الشكوك.</a:t>
            </a:r>
          </a:p>
          <a:p>
            <a:pPr marL="628650" lvl="1" indent="-171450">
              <a:buFont typeface="Arial" panose="020B0604020202020204" pitchFamily="34" charset="0"/>
              <a:buChar char="•"/>
            </a:pPr>
            <a:r>
              <a:rPr lang="ar-001" b="1" i="1">
                <a:latin typeface="Arial"/>
                <a:cs typeface="Arial"/>
              </a:rPr>
              <a:t>تقدير الخبرات</a:t>
            </a:r>
            <a:r>
              <a:rPr lang="ar-001" i="1">
                <a:latin typeface="Arial"/>
                <a:cs typeface="Arial"/>
              </a:rPr>
              <a:t>: احترموا خبرات ومعارف المشاركين. قدّروا كفاءاتهم، وأتيحوا لهم الفرصة لمشاركة أفكارهم وتجاربهم.</a:t>
            </a:r>
          </a:p>
          <a:p>
            <a:pPr marL="628650" lvl="1" indent="-171450">
              <a:buFont typeface="Arial" panose="020B0604020202020204" pitchFamily="34" charset="0"/>
              <a:buChar char="•"/>
            </a:pPr>
            <a:r>
              <a:rPr lang="ar-001" b="1" i="1">
                <a:latin typeface="Arial"/>
                <a:cs typeface="Arial"/>
              </a:rPr>
              <a:t>دعم الأقران</a:t>
            </a:r>
            <a:r>
              <a:rPr lang="ar-001" i="1">
                <a:latin typeface="Arial"/>
                <a:cs typeface="Arial"/>
              </a:rPr>
              <a:t>: شجعوا الدعم والتعاون بين الأقران. غالبًا ما يشعر المشاركون براحة أكبر في التعلم من زملائهم ومعهم. وقد يجد أولئك الذين يقاومون أن الانضمام إلى مجتمع الممارسة مفيد أو قد </a:t>
            </a:r>
          </a:p>
          <a:p>
            <a:pPr marL="628650" lvl="1" indent="-171450">
              <a:buFont typeface="Arial" panose="020B0604020202020204" pitchFamily="34" charset="0"/>
              <a:buChar char="•"/>
            </a:pPr>
            <a:r>
              <a:rPr lang="ar-001" b="1" i="1">
                <a:latin typeface="Arial"/>
                <a:cs typeface="Arial"/>
              </a:rPr>
              <a:t>تجسيد السلوك النموذجي</a:t>
            </a:r>
            <a:r>
              <a:rPr lang="ar-001" i="1">
                <a:latin typeface="Arial"/>
                <a:cs typeface="Arial"/>
              </a:rPr>
              <a:t>: قدموا نموذجًا يُحتذى به بإظهار الحماس والالتزام بالتدريب. فقد يُشجّع حماسكم المشاركين ويلهمهم.</a:t>
            </a:r>
          </a:p>
          <a:p>
            <a:pPr marL="628650" lvl="1" indent="-171450">
              <a:buFont typeface="Arial" panose="020B0604020202020204" pitchFamily="34" charset="0"/>
              <a:buChar char="•"/>
            </a:pPr>
            <a:r>
              <a:rPr lang="ar-001" b="1" i="1">
                <a:latin typeface="Arial"/>
                <a:cs typeface="Arial"/>
              </a:rPr>
              <a:t>تضمين أمثلة من العالم الحقيقي</a:t>
            </a:r>
            <a:r>
              <a:rPr lang="ar-001" i="1">
                <a:latin typeface="Arial"/>
                <a:cs typeface="Arial"/>
              </a:rPr>
              <a:t>: استخدموا أمثلة واقعية ودراسات حالة تُلامس واقع المشاركين. فالتطبيقات العملية تساعد على سد الفجوة بين النظرية والممارسة.</a:t>
            </a:r>
          </a:p>
          <a:p>
            <a:pPr marL="628650" lvl="1" indent="-171450">
              <a:buFont typeface="Arial" panose="020B0604020202020204" pitchFamily="34" charset="0"/>
              <a:buChar char="•"/>
            </a:pPr>
            <a:r>
              <a:rPr lang="ar-001" b="1" i="1">
                <a:latin typeface="Arial"/>
                <a:cs typeface="Arial"/>
              </a:rPr>
              <a:t>ركزوا على أوجه الاستفادة (ماذا سأستفيد؟ "</a:t>
            </a:r>
            <a:r>
              <a:rPr lang="en-US" b="1" i="1">
                <a:latin typeface="Arial"/>
                <a:cs typeface="Arial"/>
              </a:rPr>
              <a:t>WIIFM")</a:t>
            </a:r>
            <a:r>
              <a:rPr lang="ar-001" i="1">
                <a:latin typeface="Arial"/>
                <a:cs typeface="Arial"/>
              </a:rPr>
              <a:t>: أظهِروا للمشاركين فوائد التدريب بشكل واضح، مع التركيز على الكيفية التي يمكن للتدريب من خلالها أن يُحسّن أداءهم الوظيفي، وآفاقهم المهنية، وجودة عملهم.</a:t>
            </a:r>
          </a:p>
          <a:p>
            <a:pPr marL="628650" lvl="1" indent="-171450">
              <a:buFont typeface="Arial" panose="020B0604020202020204" pitchFamily="34" charset="0"/>
              <a:buChar char="•"/>
            </a:pPr>
            <a:r>
              <a:rPr lang="ar-001" b="1" i="1">
                <a:latin typeface="Arial"/>
                <a:cs typeface="Arial"/>
              </a:rPr>
              <a:t>المتابعة والدعم</a:t>
            </a:r>
            <a:r>
              <a:rPr lang="ar-001" i="1">
                <a:latin typeface="Arial"/>
                <a:cs typeface="Arial"/>
              </a:rPr>
              <a:t>: قدموا الدعم والموارد بشكل مستمر بعد التدريب. يمكن أن تساعد جلسات المتابعة أو التوجيه أو الإرشاد على تعزيز التعلم وتوفير فرص لطرح الأسئلة والحصول على التوضيحات.</a:t>
            </a:r>
          </a:p>
          <a:p>
            <a:pPr marL="628650" lvl="1" indent="-171450">
              <a:buFont typeface="Arial" panose="020B0604020202020204" pitchFamily="34" charset="0"/>
              <a:buChar char="•"/>
            </a:pPr>
            <a:r>
              <a:rPr lang="ar-001" b="1" i="1">
                <a:latin typeface="Arial"/>
                <a:cs typeface="Arial"/>
              </a:rPr>
              <a:t>المثابرة</a:t>
            </a:r>
            <a:r>
              <a:rPr lang="ar-001" i="1">
                <a:latin typeface="Arial"/>
                <a:cs typeface="Arial"/>
              </a:rPr>
              <a:t>: في بعض الأحيان، قد لا تزول المقاومة على الفور. تحلّوا بالصبر والمثابرة، وواصلوا العمل مع المشاركين الذين يُبدون مقاومة لمساعدتهم على التغلب على مخاوفهم</a:t>
            </a:r>
          </a:p>
          <a:p>
            <a:pPr lvl="1"/>
            <a:endParaRPr lang="en-US" i="1" dirty="0">
              <a:latin typeface="Arial"/>
              <a:cs typeface="Arial"/>
            </a:endParaRPr>
          </a:p>
          <a:p>
            <a:r>
              <a:rPr lang="ar-001" i="1">
                <a:latin typeface="Arial"/>
                <a:cs typeface="Arial"/>
              </a:rPr>
              <a:t>فيما يخص الإصرار - </a:t>
            </a:r>
          </a:p>
          <a:p>
            <a:pPr lvl="1"/>
            <a:endParaRPr lang="en-US" b="1" i="1" dirty="0">
              <a:latin typeface="Arial"/>
              <a:cs typeface="Arial"/>
            </a:endParaRPr>
          </a:p>
          <a:p>
            <a:pPr marL="628650" lvl="1" indent="-171450">
              <a:buFont typeface="Arial" panose="020B0604020202020204" pitchFamily="34" charset="0"/>
              <a:buChar char="•"/>
            </a:pPr>
            <a:r>
              <a:rPr lang="ar-001" b="1" i="1">
                <a:latin typeface="Arial"/>
                <a:cs typeface="Arial"/>
              </a:rPr>
              <a:t>الإنصات الإيجابي: </a:t>
            </a:r>
            <a:r>
              <a:rPr lang="ar-001" i="1">
                <a:latin typeface="Arial"/>
                <a:cs typeface="Arial"/>
              </a:rPr>
              <a:t>ابدأوا بالاستماع بشكل إيجابي لوجهة نظر المشاركين. أظهروا أنكم تقدرون مساهماتهم وتفهمون وجهة نظرهم. فهذا من شأنه أن يساعد على بناء علاقة ودية وتقليل التعامل بدفاعية.</a:t>
            </a:r>
          </a:p>
          <a:p>
            <a:pPr marL="628650" lvl="1" indent="-171450">
              <a:buFont typeface="Arial" panose="020B0604020202020204" pitchFamily="34" charset="0"/>
              <a:buChar char="•"/>
            </a:pPr>
            <a:r>
              <a:rPr lang="ar-001" b="1" i="1">
                <a:latin typeface="Arial"/>
                <a:cs typeface="Arial"/>
              </a:rPr>
              <a:t>اعترفوا بخبراتهم: </a:t>
            </a:r>
            <a:r>
              <a:rPr lang="ar-001" i="1">
                <a:latin typeface="Arial"/>
                <a:cs typeface="Arial"/>
              </a:rPr>
              <a:t>إذا كان لدى أحد المشاركين خبرة في الموضوع المعني، فاعترفوا بخبراته ومساهماته. فهذا من شأنه أن يساعده على الشعور بالتقدير وأن آراءه مسموعة.</a:t>
            </a:r>
          </a:p>
          <a:p>
            <a:pPr marL="628650" lvl="1" indent="-171450">
              <a:buFont typeface="Arial" panose="020B0604020202020204" pitchFamily="34" charset="0"/>
              <a:buChar char="•"/>
            </a:pPr>
            <a:r>
              <a:rPr lang="ar-001" b="1" i="1">
                <a:latin typeface="Arial"/>
                <a:cs typeface="Arial"/>
              </a:rPr>
              <a:t>تشجيع المناقشة: </a:t>
            </a:r>
            <a:r>
              <a:rPr lang="ar-001" i="1">
                <a:latin typeface="Arial"/>
                <a:cs typeface="Arial"/>
              </a:rPr>
              <a:t>شجعوا المناقشة والحوار بشكل مفتوح في إطار من الاحترام المتبادل. أكدوا على أن بيئة التدريب هي مكان لتبادل وجهات النظر والأفكار المختلفة.</a:t>
            </a:r>
          </a:p>
          <a:p>
            <a:pPr marL="628650" lvl="1" indent="-171450">
              <a:buFont typeface="Arial" panose="020B0604020202020204" pitchFamily="34" charset="0"/>
              <a:buChar char="•"/>
            </a:pPr>
            <a:r>
              <a:rPr lang="ar-001" b="1" i="1">
                <a:latin typeface="Arial"/>
                <a:cs typeface="Arial"/>
              </a:rPr>
              <a:t>تقديم البدائل: </a:t>
            </a:r>
            <a:r>
              <a:rPr lang="ar-001" i="1">
                <a:latin typeface="Arial"/>
                <a:cs typeface="Arial"/>
              </a:rPr>
              <a:t>قدّموا وجهات النظر أو الأساليب البديلة بطريقة ودية يمكن أن تُكمّل أسلوب المشاركين أو تعززه. وتجنّبوا استخدام نبرة تصادمية أو استخفافية.</a:t>
            </a:r>
          </a:p>
          <a:p>
            <a:pPr marL="628650" lvl="1" indent="-171450">
              <a:buFont typeface="Arial" panose="020B0604020202020204" pitchFamily="34" charset="0"/>
              <a:buChar char="•"/>
            </a:pPr>
            <a:r>
              <a:rPr lang="ar-001" b="1" i="1">
                <a:latin typeface="Arial"/>
                <a:cs typeface="Arial"/>
              </a:rPr>
              <a:t>استخدام دراسات حالة: </a:t>
            </a:r>
            <a:r>
              <a:rPr lang="ar-001" i="1">
                <a:latin typeface="Arial"/>
                <a:cs typeface="Arial"/>
              </a:rPr>
              <a:t>شارِكوا دراسات حالة أو أمثلة واقعية توضّح أساليب مختلفة ونتائجها. فهذا من شأنه أن يساعد المشاركين على رؤية الفوائد المحتملة للأساليب البديلة.</a:t>
            </a:r>
          </a:p>
          <a:p>
            <a:pPr marL="628650" lvl="1" indent="-171450">
              <a:buFont typeface="Arial" panose="020B0604020202020204" pitchFamily="34" charset="0"/>
              <a:buChar char="•"/>
            </a:pPr>
            <a:r>
              <a:rPr lang="ar-001" b="1" i="1">
                <a:latin typeface="Arial"/>
                <a:cs typeface="Arial"/>
              </a:rPr>
              <a:t>الأنشطة الجماعية: </a:t>
            </a:r>
            <a:r>
              <a:rPr lang="ar-001" i="1">
                <a:latin typeface="Arial"/>
                <a:cs typeface="Arial"/>
              </a:rPr>
              <a:t>ادمجوا أنشطة أو تمارين جماعية تتطلب التعاون وتبادل الأفكار. فهذا من شأنه أن يساعد المشاركين على دراسة الأساليب المختلفة ومقارنتها في أثناء التعاون.</a:t>
            </a:r>
          </a:p>
          <a:p>
            <a:pPr marL="628650" lvl="1" indent="-171450">
              <a:buFont typeface="Arial" panose="020B0604020202020204" pitchFamily="34" charset="0"/>
              <a:buChar char="•"/>
            </a:pPr>
            <a:r>
              <a:rPr lang="ar-001" b="1" i="1">
                <a:latin typeface="Arial"/>
                <a:cs typeface="Arial"/>
              </a:rPr>
              <a:t>ملاحظات الأقران:</a:t>
            </a:r>
            <a:r>
              <a:rPr lang="ar-001" i="1">
                <a:latin typeface="Arial"/>
                <a:cs typeface="Arial"/>
              </a:rPr>
              <a:t> شجعوا المشاركين على تقديم ملاحظات لبعضهم بعضًا. فالملاحظات البنّاءة من الأقران يمكن أن تؤثر بشكل فعال في توسيع آفاق التفكير وتقبّل الأفكار المختلفة.</a:t>
            </a:r>
          </a:p>
          <a:p>
            <a:pPr marL="628650" lvl="1" indent="-171450">
              <a:buFont typeface="Arial" panose="020B0604020202020204" pitchFamily="34" charset="0"/>
              <a:buChar char="•"/>
            </a:pPr>
            <a:r>
              <a:rPr lang="ar-001" b="1" i="1">
                <a:latin typeface="Arial"/>
                <a:cs typeface="Arial"/>
              </a:rPr>
              <a:t>طرح الأسئلة: </a:t>
            </a:r>
            <a:r>
              <a:rPr lang="ar-001" i="1">
                <a:latin typeface="Arial"/>
                <a:cs typeface="Arial"/>
              </a:rPr>
              <a:t>اطرحوا أسئلة محفّزة للتفكير تشجع على التفكير النقدي والتأمل الذاتي. فهذا من شأنه أن يساعد المشاركين على إعادة تقييم وجهات نظرهم.</a:t>
            </a:r>
          </a:p>
          <a:p>
            <a:pPr marL="628650" lvl="1" indent="-171450">
              <a:buFont typeface="Arial" panose="020B0604020202020204" pitchFamily="34" charset="0"/>
              <a:buChar char="•"/>
            </a:pPr>
            <a:r>
              <a:rPr lang="ar-001" b="1" i="1">
                <a:latin typeface="Arial"/>
                <a:cs typeface="Arial"/>
              </a:rPr>
              <a:t>النهج المتوازن: </a:t>
            </a:r>
            <a:r>
              <a:rPr lang="ar-001" i="1">
                <a:latin typeface="Arial"/>
                <a:cs typeface="Arial"/>
              </a:rPr>
              <a:t>إذا كان أسلوب أحد المشاركين يضيف قيمة، فابحثوا عن طرق لدمجه ضمن التدريب، مع تقديم أساليب أخرى أيضًا. اسعوا إلى اتباع نهج متوازن يجمع بين أفضل عناصر الإستراتيجيات المختلفة.</a:t>
            </a:r>
          </a:p>
          <a:p>
            <a:pPr marL="628650" lvl="1" indent="-171450">
              <a:buFont typeface="Arial" panose="020B0604020202020204" pitchFamily="34" charset="0"/>
              <a:buChar char="•"/>
            </a:pPr>
            <a:r>
              <a:rPr lang="ar-001" b="1" i="1">
                <a:latin typeface="Arial"/>
                <a:cs typeface="Arial"/>
              </a:rPr>
              <a:t>دمج البيانات والأدلة: </a:t>
            </a:r>
            <a:r>
              <a:rPr lang="ar-001" i="1">
                <a:latin typeface="Arial"/>
                <a:cs typeface="Arial"/>
              </a:rPr>
              <a:t>استخدموا البيانات والأدلة لدعم أو نقد النُهُج المختلفة. أظهروا للمشاركين أن القرارات يجب أن تستند إلى الحقائق والنتائج.</a:t>
            </a:r>
          </a:p>
          <a:p>
            <a:pPr marL="628650" lvl="1" indent="-171450">
              <a:buFont typeface="Arial" panose="020B0604020202020204" pitchFamily="34" charset="0"/>
              <a:buChar char="•"/>
            </a:pPr>
            <a:r>
              <a:rPr lang="ar-001" b="1" i="1">
                <a:latin typeface="Arial"/>
                <a:cs typeface="Arial"/>
              </a:rPr>
              <a:t>المناقشات الخاصة: </a:t>
            </a:r>
            <a:r>
              <a:rPr lang="ar-001" i="1">
                <a:latin typeface="Arial"/>
                <a:cs typeface="Arial"/>
              </a:rPr>
              <a:t>قدموا مناقشات فردية إذا لزم الأمر لتناول مخاوف أحد المشاركين وآرائه بشكل خاص. فقد يقلل هذا من رهبة مخاطبة المجموعة بأكملها.</a:t>
            </a:r>
          </a:p>
          <a:p>
            <a:endParaRPr lang="en-US" i="1" dirty="0">
              <a:latin typeface="Arial"/>
              <a:cs typeface="Arial"/>
            </a:endParaRPr>
          </a:p>
          <a:p>
            <a:r>
              <a:rPr lang="ar-001" i="1">
                <a:latin typeface="Arial"/>
                <a:cs typeface="Arial"/>
              </a:rPr>
              <a:t>فيما يخص ديناميكيات القوة والسياسة - </a:t>
            </a:r>
          </a:p>
          <a:p>
            <a:endParaRPr lang="en-US" i="1" dirty="0">
              <a:latin typeface="Arial"/>
              <a:cs typeface="Arial"/>
            </a:endParaRPr>
          </a:p>
          <a:p>
            <a:pPr marL="628650" lvl="1" indent="-171450">
              <a:buFont typeface="Arial" panose="020B0604020202020204" pitchFamily="34" charset="0"/>
              <a:buChar char="•"/>
            </a:pPr>
            <a:r>
              <a:rPr lang="ar-001" b="1" i="1">
                <a:latin typeface="Arial"/>
                <a:cs typeface="Arial"/>
              </a:rPr>
              <a:t>وضع قواعد أساسية واضحة</a:t>
            </a:r>
            <a:r>
              <a:rPr lang="ar-001" i="1">
                <a:latin typeface="Arial"/>
                <a:cs typeface="Arial"/>
              </a:rPr>
              <a:t>: ضعوا قواعد أساسية واضحة في بداية التدريب تُؤكّد على الاحترام، والإنصات الإيجابي، والمشاركة المتساوية تأكدوا من أن جميع المشاركين يفهمون هذه القواعد ويوافقون عليها.</a:t>
            </a:r>
          </a:p>
          <a:p>
            <a:pPr marL="628650" lvl="1" indent="-171450">
              <a:buFont typeface="Arial" panose="020B0604020202020204" pitchFamily="34" charset="0"/>
              <a:buChar char="•"/>
            </a:pPr>
            <a:r>
              <a:rPr lang="ar-001" b="1" i="1">
                <a:latin typeface="Arial"/>
                <a:cs typeface="Arial"/>
              </a:rPr>
              <a:t>تناوب الأدوار القيادية</a:t>
            </a:r>
            <a:r>
              <a:rPr lang="ar-001" i="1">
                <a:latin typeface="Arial"/>
                <a:cs typeface="Arial"/>
              </a:rPr>
              <a:t>:إذا كانت ديناميكية القوة ناتجة عن تولي فرد معين دورًا قياديًا، فشجعوا على تناوب المسؤوليات القيادية بين مختلف المشاركين لتوزيع النفوذ بشكل أكثر توازنًا.</a:t>
            </a:r>
          </a:p>
          <a:p>
            <a:pPr marL="628650" lvl="1" indent="-171450">
              <a:buFont typeface="Arial" panose="020B0604020202020204" pitchFamily="34" charset="0"/>
              <a:buChar char="•"/>
            </a:pPr>
            <a:r>
              <a:rPr lang="ar-001" b="1" i="1">
                <a:latin typeface="Arial"/>
                <a:cs typeface="Arial"/>
              </a:rPr>
              <a:t>ممارسة أنشطة في مجموعات صغيرة</a:t>
            </a:r>
            <a:r>
              <a:rPr lang="ar-001" i="1">
                <a:latin typeface="Arial"/>
                <a:cs typeface="Arial"/>
              </a:rPr>
              <a:t>:استخدموا أنشطة جماعية صغيرة تتيح للمشاركين التعاون في بيئة تقل فيها الرهبة. فهذا من شأنه أن يقلل من تأثير المشاركين المهيمنين. فكروا في تحديد المجموعات مسبقًا لضمان فصل الأفراد الذين تربطهم علاقة مباشرة في التسلسل القيادي.</a:t>
            </a:r>
          </a:p>
          <a:p>
            <a:pPr marL="628650" lvl="1" indent="-171450">
              <a:buFont typeface="Arial" panose="020B0604020202020204" pitchFamily="34" charset="0"/>
              <a:buChar char="•"/>
            </a:pPr>
            <a:r>
              <a:rPr lang="ar-001" b="1" i="1">
                <a:latin typeface="Arial"/>
                <a:cs typeface="Arial"/>
              </a:rPr>
              <a:t>المجموعات الثنائية والمشاركة: </a:t>
            </a:r>
            <a:r>
              <a:rPr lang="ar-001" i="1">
                <a:latin typeface="Arial"/>
                <a:cs typeface="Arial"/>
              </a:rPr>
              <a:t>قسموا المشاركين إلى مجموعات ثنائية واطلبوا منهم مشاركة أفكارهم مع بعضهم بعضًا قبل مناقشتها في المجموعة الأكبر. فهذا من شأنه أن يساعد المشاركين الانطوائيين على التعبير عن آرائهم والحد من هيمنة الآخرين.</a:t>
            </a:r>
          </a:p>
          <a:p>
            <a:pPr marL="628650" lvl="1" indent="-171450">
              <a:buFont typeface="Arial" panose="020B0604020202020204" pitchFamily="34" charset="0"/>
              <a:buChar char="•"/>
            </a:pPr>
            <a:r>
              <a:rPr lang="ar-001" b="1" i="1">
                <a:latin typeface="Arial"/>
                <a:cs typeface="Arial"/>
              </a:rPr>
              <a:t>التدخل عند الضرورة</a:t>
            </a:r>
            <a:r>
              <a:rPr lang="ar-001" i="1">
                <a:latin typeface="Arial"/>
                <a:cs typeface="Arial"/>
              </a:rPr>
              <a:t>: بصفتكم مُيسِّرين، كونوا مستعدّين للتدخل عند ملاحظة ديناميكيات قوة معرقلة للتدريب. تناولوا المشكلة بشكل فردي إذا لزم الأمر، وقدّموا ملاحظات لمساعدة المشاركين على فهم تأثير سلوكهم.</a:t>
            </a:r>
          </a:p>
          <a:p>
            <a:pPr marL="628650" lvl="1" indent="-171450">
              <a:buFont typeface="Arial" panose="020B0604020202020204" pitchFamily="34" charset="0"/>
              <a:buChar char="•"/>
            </a:pPr>
            <a:r>
              <a:rPr lang="ar-001" b="1" i="1">
                <a:latin typeface="Arial"/>
                <a:cs typeface="Arial"/>
              </a:rPr>
              <a:t>التأكيد على الشمولية</a:t>
            </a:r>
            <a:r>
              <a:rPr lang="ar-001" i="1">
                <a:latin typeface="Arial"/>
                <a:cs typeface="Arial"/>
              </a:rPr>
              <a:t>: أبرزوا أهمية الشمولية وتنوع وجهات النظر. شجعوا المشاركين على تقدير قيمة وجهات النظر المختلفة. أقروا بأن الأشخاص الذين يشغلون أدوارًا مختلفة سنكون لديهم أفكار مختلفة بشأن كيفية تطبيق غاية 7-1-7. </a:t>
            </a:r>
          </a:p>
          <a:p>
            <a:endParaRPr lang="en-US" i="1" dirty="0">
              <a:cs typeface="Arial"/>
            </a:endParaRPr>
          </a:p>
          <a:p>
            <a:endParaRPr lang="en-US" i="1"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1863684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21A0B-053B-490A-DB56-10F8A19236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4B0808-4A20-1FB8-9B8D-B62A9214C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1F9CB5-DDEF-9A96-D0BB-DA213860C200}"/>
              </a:ext>
            </a:extLst>
          </p:cNvPr>
          <p:cNvSpPr>
            <a:spLocks noGrp="1"/>
          </p:cNvSpPr>
          <p:nvPr>
            <p:ph type="body" idx="1"/>
          </p:nvPr>
        </p:nvSpPr>
        <p:spPr/>
        <p:txBody>
          <a:bodyPr/>
          <a:lstStyle/>
          <a:p>
            <a:r>
              <a:rPr lang="ar-001" b="0" i="1" u="none" strike="noStrike">
                <a:solidFill>
                  <a:srgbClr val="000000"/>
                </a:solidFill>
                <a:effectLst/>
                <a:latin typeface="Arial"/>
                <a:cs typeface="Arial"/>
              </a:rPr>
              <a:t>[ملاحظة للمنسق: هذا نشاط اختياري موجه للمشاركين الذين سيقومون بدورهم بتيسير تدريبات 7-1-7 في المستقبل. سيشكلون مجموعات مكونة من 3 أفراد، وستتاح لهم الفرصة لإعادة شرح 4 شرائح رئيسية لغاية 7-1-7: 1- المبادئ الرئيسية؛ 2- غاية 7-1-7؛ 3- استخدام 7-1-7؛ و 4- اعتماد غاية 7-1-7. تتكون كل جلسة فرعية لنشاط إعادة الشرح من المتعلّم من إحدى الشرائح المذكورة أعلاه وتستغرق حوالي 20 دقيقة، مع تخصيص 90 دقيقة إجمالاً لهذه الجلسة. يمكنك اختيار عدد أقل من الشرائح لنشاط إعادة الشرح من المتعلّم أو اختيار شرائح مختلفة ليعيد المتعلمين شرحها استنادًا إلى احتياجاتك. يُرجى مراجعة ملف "اقرأني" لحزمة التدريب الفني لغاية 7-1-7 لمزيد من التفاصيل بشأن هذا النشاط].  </a:t>
            </a:r>
          </a:p>
          <a:p>
            <a:endParaRPr lang="en-US" b="0" i="0" u="none" strike="noStrike" dirty="0">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سنستعرض الآن سلسلة من سيناريوهات إعادة الشرح من المتعلّم. تُعد هذه السيناريوهات طريقة جيدة للمساعدة على تعزيز فهمكم للمفاهيم الرئيسية لغاية 7-1-7، وتساعدكم على التحدث عن هذه المفاهيم مع الآخرين.  </a:t>
            </a:r>
          </a:p>
          <a:p>
            <a:endParaRPr lang="en-US" b="0" i="0" u="none" strike="noStrike" dirty="0">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هذا نشاط جماعي صغير سننقسم فيه إلى مجموعات مكونة من 3 أفراد. قد تضم مجموعة أو اثنتان فردين فقط بدلاً من ثلاثة في النهاية، وهذا أمر مقبول تمامًا.  </a:t>
            </a:r>
          </a:p>
          <a:p>
            <a:endParaRPr lang="en-US" b="0" i="0" u="none" strike="noStrike" dirty="0">
              <a:solidFill>
                <a:srgbClr val="000000"/>
              </a:solidFill>
              <a:effectLst/>
              <a:latin typeface="Arial" panose="020B0604020202020204" pitchFamily="34" charset="0"/>
            </a:endParaRPr>
          </a:p>
          <a:p>
            <a:r>
              <a:rPr lang="ar-001" b="0" i="1" u="none" strike="noStrike">
                <a:solidFill>
                  <a:srgbClr val="000000"/>
                </a:solidFill>
                <a:effectLst/>
                <a:latin typeface="Arial"/>
                <a:cs typeface="Arial"/>
              </a:rPr>
              <a:t>[ملاحظة للمنسق: اطلب من المشاركين الانقسام إلى مجموعات صغيرة مكونة من 3 أفراد.]</a:t>
            </a:r>
          </a:p>
        </p:txBody>
      </p:sp>
      <p:sp>
        <p:nvSpPr>
          <p:cNvPr id="4" name="Slide Number Placeholder 3">
            <a:extLst>
              <a:ext uri="{FF2B5EF4-FFF2-40B4-BE49-F238E27FC236}">
                <a16:creationId xmlns:a16="http://schemas.microsoft.com/office/drawing/2014/main" id="{64471123-87B8-0A7A-1A7B-C90FE2F65B3B}"/>
              </a:ext>
            </a:extLst>
          </p:cNvPr>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862132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سنجري أنشطة إعادة الشرح من المتعلّم في مجموعاتكم الصغيرة. تستند أنشطة إعادة الشرح من المتعلّم إلى شرائح المحاضرات الرئيسية التي اطلعتم عليها خلال ورشة العمل هذه.  </a:t>
            </a:r>
          </a:p>
          <a:p>
            <a:endParaRPr lang="en-US">
              <a:latin typeface="Arial"/>
              <a:cs typeface="Arial"/>
            </a:endParaRPr>
          </a:p>
          <a:p>
            <a:r>
              <a:rPr lang="ar-001">
                <a:latin typeface="Arial"/>
                <a:cs typeface="Arial"/>
              </a:rPr>
              <a:t>يتم تخصيص 20 دقيقة لكل سيناريو من سيناريوهات إعادة الشرح من المتعلّم، ويتكون من شريحة واحدة يعيد المتعلم شرحها. ستُخصّص الدقائق العشر الأولى لتمثيل الأدوار في نشاط إعادة الشرح من المتعلّم. بعد ذلك، سيكون لديكم 5 دقائق للمناقشة ضمن مجموعاتكم الصغيرة، تليها 5 دقائق للمناقشة في الجلسة العامة.  </a:t>
            </a:r>
          </a:p>
          <a:p>
            <a:endParaRPr lang="en-US">
              <a:latin typeface="Arial"/>
              <a:cs typeface="Arial"/>
            </a:endParaRPr>
          </a:p>
          <a:p>
            <a:r>
              <a:rPr lang="ar-001">
                <a:latin typeface="Arial"/>
                <a:cs typeface="Arial"/>
              </a:rPr>
              <a:t>خلال فترة العشر دقائق المخصصة لتمثيل الأدوار، ستتناوبون على أدوار:</a:t>
            </a:r>
          </a:p>
          <a:p>
            <a:pPr marL="171450" indent="-171450">
              <a:buFontTx/>
              <a:buChar char="-"/>
            </a:pPr>
            <a:r>
              <a:rPr lang="ar-001">
                <a:latin typeface="Arial"/>
                <a:cs typeface="Arial"/>
              </a:rPr>
              <a:t>المُيسِّر الذي سيشرح الشريحة</a:t>
            </a:r>
          </a:p>
          <a:p>
            <a:pPr marL="171450" indent="-171450">
              <a:buFontTx/>
              <a:buChar char="-"/>
            </a:pPr>
            <a:r>
              <a:rPr lang="ar-001">
                <a:latin typeface="Arial"/>
                <a:cs typeface="Arial"/>
              </a:rPr>
              <a:t>المشارك صعب الطباع الذي سيطرح أسئلة بناءً على نوع محدد مثل المقاوم أو المُصِرّ أو مستعرض القوة</a:t>
            </a:r>
          </a:p>
          <a:p>
            <a:pPr marL="171450" indent="-171450">
              <a:buFontTx/>
              <a:buChar char="-"/>
            </a:pPr>
            <a:r>
              <a:rPr lang="ar-001">
                <a:latin typeface="Arial"/>
                <a:cs typeface="Arial"/>
              </a:rPr>
              <a:t>والمراقب الذي سيشارك ملاحظاته بشأن نشاط إعادة الشرح من المتعلّم خلال المناقشة الجماعية الصغيرة.  </a:t>
            </a:r>
          </a:p>
          <a:p>
            <a:endParaRPr lang="en-US">
              <a:latin typeface="Arial"/>
              <a:cs typeface="Arial"/>
            </a:endParaRPr>
          </a:p>
          <a:p>
            <a:r>
              <a:rPr lang="ar-001">
                <a:latin typeface="Arial"/>
                <a:cs typeface="Arial"/>
              </a:rPr>
              <a:t>نريد أن تتاح لكلٍ منكم فرصة شرح الشريحة، لذا ستكون هذه جلسات إعادة شرح قصيرة مدتها حوالي 3 دقائق حتى تتمكنوا من تبادل تأدية جميع هذه الأدوار لكل من سيناريوهات إعادة الشرح من المتعلّم.  </a:t>
            </a:r>
          </a:p>
          <a:p>
            <a:endParaRPr lang="en-US">
              <a:latin typeface="Arial"/>
              <a:cs typeface="Arial"/>
            </a:endParaRPr>
          </a:p>
          <a:p>
            <a:r>
              <a:rPr lang="ar-001">
                <a:latin typeface="Arial"/>
                <a:cs typeface="Arial"/>
              </a:rPr>
              <a:t>إذا كان لديكم شخصان فقط في مجموعاتكم، فلا تقلقوا يمكنكم تخطي دور المراقب.  </a:t>
            </a:r>
          </a:p>
          <a:p>
            <a:endParaRPr lang="en-US">
              <a:latin typeface="Arial"/>
              <a:cs typeface="Arial"/>
            </a:endParaRPr>
          </a:p>
          <a:p>
            <a:r>
              <a:rPr lang="ar-001">
                <a:latin typeface="Arial"/>
                <a:cs typeface="Arial"/>
              </a:rPr>
              <a:t>فلنبدأ.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3466946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E2C7-19E8-FFCC-C01C-BC5076DC5D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4C27E-FFA1-080E-0350-20367E93B0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C769B5-6B67-7CE8-E37E-1E31B8E2761D}"/>
              </a:ext>
            </a:extLst>
          </p:cNvPr>
          <p:cNvSpPr>
            <a:spLocks noGrp="1"/>
          </p:cNvSpPr>
          <p:nvPr>
            <p:ph type="body" idx="1"/>
          </p:nvPr>
        </p:nvSpPr>
        <p:spPr/>
        <p:txBody>
          <a:bodyPr/>
          <a:lstStyle/>
          <a:p>
            <a:r>
              <a:rPr lang="ar-001">
                <a:latin typeface="Arial"/>
                <a:cs typeface="Arial"/>
              </a:rPr>
              <a:t>سيركز نشاط إعادة الشرح من المتعلّم هذا على وصف تواريخ المحطات الرئيسية والمقاييس الثلاثة التي تشكل غاية 7-1-7.  </a:t>
            </a:r>
          </a:p>
        </p:txBody>
      </p:sp>
      <p:sp>
        <p:nvSpPr>
          <p:cNvPr id="4" name="Slide Number Placeholder 3">
            <a:extLst>
              <a:ext uri="{FF2B5EF4-FFF2-40B4-BE49-F238E27FC236}">
                <a16:creationId xmlns:a16="http://schemas.microsoft.com/office/drawing/2014/main" id="{8C0DCE81-369F-03D5-F6A4-F9F1EC436294}"/>
              </a:ext>
            </a:extLst>
          </p:cNvPr>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36356937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0A53E-16C1-81F9-853F-DA7642D110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3BD3CF-880D-EEEF-2050-220B609D1E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5819B0-5B44-340C-007F-6396398F8674}"/>
              </a:ext>
            </a:extLst>
          </p:cNvPr>
          <p:cNvSpPr>
            <a:spLocks noGrp="1"/>
          </p:cNvSpPr>
          <p:nvPr>
            <p:ph type="body" idx="1"/>
          </p:nvPr>
        </p:nvSpPr>
        <p:spPr/>
        <p:txBody>
          <a:bodyPr/>
          <a:lstStyle/>
          <a:p>
            <a:r>
              <a:rPr lang="ar-001">
                <a:latin typeface="Arial"/>
                <a:cs typeface="Arial"/>
              </a:rPr>
              <a:t>سنتبع التعليمات التي شرحتها بخصوص أنشطة إعادة الشرح من المتعلّم هذه. في مجموعاتكم الصغيرة، وزعوا الأدوار الأولية للمُيسِّر، والمشارك صعب الطباع، والمراقب.  </a:t>
            </a:r>
          </a:p>
          <a:p>
            <a:endParaRPr lang="en-US" dirty="0">
              <a:latin typeface="Arial"/>
              <a:cs typeface="Arial"/>
            </a:endParaRPr>
          </a:p>
          <a:p>
            <a:r>
              <a:rPr lang="ar-001">
                <a:latin typeface="Arial"/>
                <a:cs typeface="Arial"/>
              </a:rPr>
              <a:t>ستجرون نشاطًا لإعادة الشرح من المتعلّم للشريحة التي توضح المقاييس الثلاثة التي تشكل غاية 7-1-7، مع تواريخ المحطات الرئيسية.  </a:t>
            </a:r>
          </a:p>
          <a:p>
            <a:endParaRPr lang="en-US" dirty="0">
              <a:latin typeface="Arial"/>
              <a:cs typeface="Arial"/>
            </a:endParaRPr>
          </a:p>
          <a:p>
            <a:r>
              <a:rPr lang="ar-001">
                <a:latin typeface="Arial"/>
                <a:cs typeface="Arial"/>
              </a:rPr>
              <a:t>في هذا السيناريو، سيكون نوع المشارك صعب الطباع هو المقاوم. تذكروا أن هذا يعني كونه شخصًا مقاومًا للتغيير، مثل عدم اقتناعه بأن غاية 7-1-7 تمثل نهجًا مفيدًا.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سيقوم المُيسِّر بشرح الشريحة لمدة دقيقة أو دقيقتين وسيطرح المشارك صعب الطباع سؤالاً أو سؤالين مؤديًا لدور المقاوم في هذه الحالة، وبعد ذلك سيحاول المُيسِّر الإجابة عن الأسئلة المطروحة. لدور المُيسِّر، تذكروا أن تشرحوا محتوى الشريحة، ولا تكتفوا بقراءتها فقط!  </a:t>
            </a:r>
          </a:p>
          <a:p>
            <a:endParaRPr lang="en-US" dirty="0">
              <a:latin typeface="Arial"/>
              <a:cs typeface="Arial"/>
            </a:endParaRPr>
          </a:p>
          <a:p>
            <a:r>
              <a:rPr lang="ar-001">
                <a:latin typeface="Arial"/>
                <a:cs typeface="Arial"/>
              </a:rPr>
              <a:t>إجمالاً، من المفترض أن يستغرق الأمر حوالي 3 دقائق. لاحظوا أن المراقب سيكتفي بالملاحظة في الوقت الحالي، وسيقدم تعليقاته لاحقًا خلال المناقشة الجماعية.  </a:t>
            </a:r>
          </a:p>
          <a:p>
            <a:endParaRPr lang="en-US" dirty="0">
              <a:latin typeface="Arial"/>
              <a:cs typeface="Arial"/>
            </a:endParaRPr>
          </a:p>
          <a:p>
            <a:r>
              <a:rPr lang="ar-001">
                <a:latin typeface="Arial"/>
                <a:cs typeface="Arial"/>
              </a:rPr>
              <a:t>ثم ستتبادلون جميعًا الأدوار وتكررون الأمر. من المفترض أن يمنحكم هذا وقتًا كافيًا ليؤدّي الثلاثة أفراد في المجموعة كل دور لهذه الشريحة، وذلك خلال مدة إجمالية تقارب 10 دقائق.  </a:t>
            </a:r>
          </a:p>
          <a:p>
            <a:endParaRPr lang="en-US" dirty="0">
              <a:latin typeface="Arial"/>
              <a:cs typeface="Arial"/>
            </a:endParaRPr>
          </a:p>
          <a:p>
            <a:r>
              <a:rPr lang="ar-001">
                <a:latin typeface="Arial"/>
                <a:cs typeface="Arial"/>
              </a:rPr>
              <a:t>ثم سنُجري مناقشة لمدة 5 دقائق في مجموعاتكم، تليها مناقشة لمدة 5 دقائق في الجلسة العامة.  </a:t>
            </a:r>
          </a:p>
          <a:p>
            <a:endParaRPr lang="en-US" dirty="0">
              <a:latin typeface="Arial"/>
              <a:cs typeface="Arial"/>
            </a:endParaRPr>
          </a:p>
          <a:p>
            <a:r>
              <a:rPr lang="ar-001" i="1">
                <a:latin typeface="Arial"/>
                <a:cs typeface="Arial"/>
              </a:rPr>
              <a:t>[ملاحظة للمنسق: انتقل إلى الشريحة التالية ثم توقف عند تلك الشريحة لمدة 10 دقائق].  </a:t>
            </a:r>
          </a:p>
          <a:p>
            <a:endParaRPr lang="en-US" dirty="0">
              <a:latin typeface="Arial"/>
              <a:cs typeface="Arial"/>
            </a:endParaRPr>
          </a:p>
        </p:txBody>
      </p:sp>
      <p:sp>
        <p:nvSpPr>
          <p:cNvPr id="4" name="Slide Number Placeholder 3">
            <a:extLst>
              <a:ext uri="{FF2B5EF4-FFF2-40B4-BE49-F238E27FC236}">
                <a16:creationId xmlns:a16="http://schemas.microsoft.com/office/drawing/2014/main" id="{3D1D24C7-8899-AA08-5605-1DBF67E0F146}"/>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1390967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b="0" i="0">
                <a:latin typeface="Arial"/>
                <a:cs typeface="Arial"/>
              </a:rPr>
              <a:t>فلنبدأ. لديكم 10 دقائق </a:t>
            </a:r>
            <a:r>
              <a:rPr lang="ar-001">
                <a:latin typeface="Arial"/>
                <a:cs typeface="Arial"/>
              </a:rPr>
              <a:t>– </a:t>
            </a:r>
            <a:r>
              <a:rPr lang="ar-001" b="0" i="0">
                <a:latin typeface="Arial"/>
                <a:cs typeface="Arial"/>
              </a:rPr>
              <a:t>تذكروا، عليكم تبادل الأدوار بحيث تتاح لكل منكم فرصة لشرح الشريحة.  </a:t>
            </a:r>
          </a:p>
          <a:p>
            <a:pPr>
              <a:defRPr/>
            </a:pPr>
            <a:endParaRPr lang="en-US" b="0" i="0" kern="1200" dirty="0">
              <a:latin typeface="Arial"/>
              <a:cs typeface="Arial"/>
            </a:endParaRPr>
          </a:p>
          <a:p>
            <a:pPr>
              <a:defRPr/>
            </a:pPr>
            <a:r>
              <a:rPr lang="ar-001" b="0" i="1">
                <a:latin typeface="Arial"/>
                <a:cs typeface="Arial"/>
              </a:rPr>
              <a:t>[ملاحظة للمنسق: في نهاية العشر دقائق، اجذب انتباه الجميع وانتقل إلى الشريحة التالية. سيجرون مناقشة جماعية صغيرة</a:t>
            </a:r>
            <a:r>
              <a:rPr lang="ar-001" i="1">
                <a:latin typeface="Arial"/>
                <a:cs typeface="Arial"/>
              </a:rPr>
              <a:t>.]</a:t>
            </a:r>
            <a:r>
              <a:rPr lang="ar-001" b="0" i="1">
                <a:latin typeface="Arial"/>
                <a:cs typeface="Arial"/>
              </a:rPr>
              <a:t>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518521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3F654-B8C3-5FCE-8E2D-5387E8920E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155E6E-08FA-808B-338C-51E3D8D6D0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D20286-56B5-17C5-ABF6-751291E83B55}"/>
              </a:ext>
            </a:extLst>
          </p:cNvPr>
          <p:cNvSpPr>
            <a:spLocks noGrp="1"/>
          </p:cNvSpPr>
          <p:nvPr>
            <p:ph type="body" idx="1"/>
          </p:nvPr>
        </p:nvSpPr>
        <p:spPr/>
        <p:txBody>
          <a:bodyPr/>
          <a:lstStyle/>
          <a:p>
            <a:r>
              <a:rPr lang="ar-001">
                <a:latin typeface="Arial"/>
                <a:cs typeface="Arial"/>
              </a:rPr>
              <a:t>والآن، نريد منكم في مجموعاتكم مناقشة نشاط تمثيل الأدوار الذي أجريتموه للتو. فيما يلي بعض الأسئلة للمناقشة:</a:t>
            </a:r>
          </a:p>
          <a:p>
            <a:endParaRPr lang="en-US" dirty="0">
              <a:latin typeface="Arial"/>
              <a:cs typeface="Arial"/>
            </a:endParaRPr>
          </a:p>
          <a:p>
            <a:pPr marL="628650" lvl="1" indent="-171450">
              <a:buFont typeface="Arial" panose="020B0604020202020204" pitchFamily="34" charset="0"/>
              <a:buChar char="•"/>
            </a:pPr>
            <a:r>
              <a:rPr lang="ar-001" sz="1200">
                <a:latin typeface="Arial"/>
                <a:cs typeface="Arial"/>
              </a:rPr>
              <a:t>ما الملاحظات التي لدى المراقب؟</a:t>
            </a:r>
          </a:p>
          <a:p>
            <a:pPr marL="628650" lvl="1" indent="-171450">
              <a:buFont typeface="Arial" panose="020B0604020202020204" pitchFamily="34" charset="0"/>
              <a:buChar char="•"/>
            </a:pPr>
            <a:r>
              <a:rPr lang="ar-001" sz="1200">
                <a:latin typeface="Arial"/>
                <a:cs typeface="Arial"/>
              </a:rPr>
              <a:t>ما الذي سار على ما يرام في نشاط تمثيل الأدوار؟</a:t>
            </a:r>
          </a:p>
          <a:p>
            <a:pPr marL="628650" lvl="1" indent="-171450">
              <a:buFont typeface="Arial" panose="020B0604020202020204" pitchFamily="34" charset="0"/>
              <a:buChar char="•"/>
            </a:pPr>
            <a:r>
              <a:rPr lang="ar-001" sz="1200">
                <a:latin typeface="Arial"/>
                <a:cs typeface="Arial"/>
              </a:rPr>
              <a:t>ما الأسئلة التي تعتقدون أن المشاركين قد يطرحونها بشأن هذا الموضوع؟</a:t>
            </a:r>
          </a:p>
          <a:p>
            <a:endParaRPr lang="en-US" dirty="0">
              <a:latin typeface="Arial"/>
              <a:cs typeface="Arial"/>
            </a:endParaRPr>
          </a:p>
          <a:p>
            <a:r>
              <a:rPr lang="ar-001">
                <a:latin typeface="Arial"/>
                <a:cs typeface="Arial"/>
              </a:rPr>
              <a:t>إذا كانت لديكم أي أسئلة بشأن غاية 7-1-7 ولستم متأكدين من كيفية الإجابة عنها، فأضيفوها إلى لوحة طرح الأفكار والأسئلة.  </a:t>
            </a:r>
          </a:p>
          <a:p>
            <a:endParaRPr lang="en-US" dirty="0">
              <a:latin typeface="Arial"/>
              <a:cs typeface="Arial"/>
            </a:endParaRPr>
          </a:p>
          <a:p>
            <a:r>
              <a:rPr lang="ar-001">
                <a:latin typeface="Arial"/>
                <a:cs typeface="Arial"/>
              </a:rPr>
              <a:t>ابدؤوا الآن المناقشة ضمن مجموعاتكم.  سيكون لديكم 5 دقائق، وبعدها سنجري مناقشة في الجلسة العامة بشأن سيناريو إعادة الشرح من المتعلّم هذا.  </a:t>
            </a:r>
          </a:p>
          <a:p>
            <a:endParaRPr lang="en-US" dirty="0">
              <a:latin typeface="Arial"/>
              <a:cs typeface="Arial"/>
            </a:endParaRPr>
          </a:p>
          <a:p>
            <a:pPr>
              <a:defRPr/>
            </a:pPr>
            <a:r>
              <a:rPr lang="ar-001" b="0" i="1">
                <a:latin typeface="Arial"/>
                <a:cs typeface="Arial"/>
              </a:rPr>
              <a:t>[ملاحظة للمنسق: في نهاية الخمس دقائق، اجذب انتباه الجميع وانتقل إلى الشريحة التالية. ستتولى الآن تيسير مناقشة في الجلسة العامة</a:t>
            </a:r>
            <a:r>
              <a:rPr lang="ar-001" i="1">
                <a:latin typeface="Arial"/>
                <a:cs typeface="Arial"/>
              </a:rPr>
              <a:t>.]</a:t>
            </a:r>
          </a:p>
        </p:txBody>
      </p:sp>
      <p:sp>
        <p:nvSpPr>
          <p:cNvPr id="4" name="Slide Number Placeholder 3">
            <a:extLst>
              <a:ext uri="{FF2B5EF4-FFF2-40B4-BE49-F238E27FC236}">
                <a16:creationId xmlns:a16="http://schemas.microsoft.com/office/drawing/2014/main" id="{299E2269-9100-06EF-2F6E-1C2052D4C222}"/>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2617066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EF418-97AE-B68D-0BEE-2D3133588D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799770-621A-85FB-5A1E-101CD129B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95432-5CA0-E604-B6BB-A298E6126A10}"/>
              </a:ext>
            </a:extLst>
          </p:cNvPr>
          <p:cNvSpPr>
            <a:spLocks noGrp="1"/>
          </p:cNvSpPr>
          <p:nvPr>
            <p:ph type="body" idx="1"/>
          </p:nvPr>
        </p:nvSpPr>
        <p:spPr/>
        <p:txBody>
          <a:bodyPr/>
          <a:lstStyle/>
          <a:p>
            <a:r>
              <a:rPr lang="ar-001" i="1">
                <a:latin typeface="Arial"/>
                <a:cs typeface="Arial"/>
              </a:rPr>
              <a:t>[ملاحظة للمنسق: شجع المشاركين على التطوع بالإجابات. إذا ساد الصمت في القاعة، يمكنك بلطف اختيار مشارك أو اثنين لمشاركة آرائهم من أجل بدء المناقشة. لديك 5 دقائق للمناقشة.]</a:t>
            </a:r>
          </a:p>
          <a:p>
            <a:endParaRPr lang="en-US" dirty="0">
              <a:latin typeface="Arial"/>
              <a:cs typeface="Arial"/>
            </a:endParaRPr>
          </a:p>
          <a:p>
            <a:r>
              <a:rPr lang="ar-001">
                <a:latin typeface="Arial"/>
                <a:cs typeface="Arial"/>
              </a:rPr>
              <a:t>ممتاز، فلنناقش هذا السيناريو معًا الآن.</a:t>
            </a:r>
          </a:p>
          <a:p>
            <a:endParaRPr lang="en-US" dirty="0">
              <a:latin typeface="Arial"/>
              <a:cs typeface="Arial"/>
            </a:endParaRPr>
          </a:p>
          <a:p>
            <a:r>
              <a:rPr lang="ar-001">
                <a:latin typeface="Arial"/>
                <a:cs typeface="Arial"/>
              </a:rPr>
              <a:t> إليكم بعض الأسئلة التي يمكن التفكير فيها:</a:t>
            </a:r>
          </a:p>
          <a:p>
            <a:pPr marL="171450" indent="-171450">
              <a:buFont typeface="Arial" panose="020B0604020202020204" pitchFamily="34" charset="0"/>
              <a:buChar char="•"/>
            </a:pPr>
            <a:r>
              <a:rPr lang="ar-001" sz="1200">
                <a:latin typeface="Arial"/>
                <a:cs typeface="Arial"/>
              </a:rPr>
              <a:t>ما الذي سار بشكل جيد؟</a:t>
            </a:r>
          </a:p>
          <a:p>
            <a:pPr marL="171450" indent="-171450">
              <a:buFont typeface="Arial" panose="020B0604020202020204" pitchFamily="34" charset="0"/>
              <a:buChar char="•"/>
            </a:pPr>
            <a:r>
              <a:rPr lang="ar-001" sz="1200">
                <a:latin typeface="Arial"/>
                <a:cs typeface="Arial"/>
              </a:rPr>
              <a:t>ما الذي كان يمثل تحديًا؟</a:t>
            </a:r>
          </a:p>
          <a:p>
            <a:pPr marL="171450" indent="-171450">
              <a:buFont typeface="Arial" panose="020B0604020202020204" pitchFamily="34" charset="0"/>
              <a:buChar char="•"/>
            </a:pPr>
            <a:r>
              <a:rPr lang="ar-001" sz="1200">
                <a:latin typeface="Arial"/>
                <a:cs typeface="Arial"/>
              </a:rPr>
              <a:t>ما الأسئلة التي طُرحت بالنسبة إليكم؟</a:t>
            </a:r>
          </a:p>
          <a:p>
            <a:endParaRPr lang="en-US" dirty="0">
              <a:latin typeface="Arial"/>
              <a:cs typeface="Arial"/>
            </a:endParaRPr>
          </a:p>
          <a:p>
            <a:r>
              <a:rPr lang="ar-001" i="1">
                <a:latin typeface="Arial"/>
                <a:cs typeface="Arial"/>
              </a:rPr>
              <a:t>[ملاحظة للمنسق: بعد 5 دقائق، انتقل إلى الشريحة التالية.]</a:t>
            </a:r>
          </a:p>
        </p:txBody>
      </p:sp>
      <p:sp>
        <p:nvSpPr>
          <p:cNvPr id="4" name="Slide Number Placeholder 3">
            <a:extLst>
              <a:ext uri="{FF2B5EF4-FFF2-40B4-BE49-F238E27FC236}">
                <a16:creationId xmlns:a16="http://schemas.microsoft.com/office/drawing/2014/main" id="{D3C22753-81F2-02B8-A679-719BEA909A6A}"/>
              </a:ext>
            </a:extLst>
          </p:cNvPr>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2389248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سيركز نشاط إعادة الشرح من المتعلّم هذا على وصف المبادئ الرئيسية لاعتماد غاية 7-1-7 واستخدامها بفعالية.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38</a:t>
            </a:fld>
            <a:endParaRPr lang="en-US"/>
          </a:p>
        </p:txBody>
      </p:sp>
    </p:spTree>
    <p:extLst>
      <p:ext uri="{BB962C8B-B14F-4D97-AF65-F5344CB8AC3E}">
        <p14:creationId xmlns:p14="http://schemas.microsoft.com/office/powerpoint/2010/main" val="12500652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سنتبع التعليمات التي شرحتها بخصوص أنشطة إعادة الشرح من المتعلّم هذه.  في مجموعاتكم الصغيرة، وزعوا الأدوار الأولية للمُيسِّر، والمشارك صعب الطباع، والمراقب.  </a:t>
            </a:r>
          </a:p>
          <a:p>
            <a:endParaRPr lang="en-US" dirty="0">
              <a:latin typeface="Arial"/>
              <a:cs typeface="Arial"/>
            </a:endParaRPr>
          </a:p>
          <a:p>
            <a:r>
              <a:rPr lang="ar-001">
                <a:latin typeface="Arial"/>
                <a:cs typeface="Arial"/>
              </a:rPr>
              <a:t>ستجرون نشاطًا لإعادة الشرح من المتعلّم لشريحة المبادئ الرئيسية الستة لغاية 7-1-7.  </a:t>
            </a:r>
          </a:p>
          <a:p>
            <a:endParaRPr lang="en-US" dirty="0">
              <a:latin typeface="Arial"/>
              <a:cs typeface="Arial"/>
            </a:endParaRPr>
          </a:p>
          <a:p>
            <a:r>
              <a:rPr lang="ar-001">
                <a:latin typeface="Arial"/>
                <a:cs typeface="Arial"/>
              </a:rPr>
              <a:t>في هذا السيناريو، سيكون نوع المشارك صعب الطباع هو المقاوم. تذكروا أن هذا يعني كونه شخصًا مقاومًا للتغيير، مثل عدم اقتناعه بأن غاية 7-1-7 تمثل نهجًا مفيدًا.  </a:t>
            </a:r>
          </a:p>
          <a:p>
            <a:endParaRPr lang="en-US" dirty="0">
              <a:latin typeface="Arial"/>
              <a:cs typeface="Arial"/>
            </a:endParaRPr>
          </a:p>
          <a:p>
            <a:r>
              <a:rPr lang="ar-001">
                <a:latin typeface="Arial"/>
                <a:cs typeface="Arial"/>
              </a:rPr>
              <a:t>سيقوم المُيسِّر بشرح الشريحة لمدة دقيقة أو دقيقتين وسيطرح المشارك صعب الطباع سؤالاً أو سؤالين مؤديًا لدور المقاوم في هذه الحالة، وبعد ذلك سيحاول المُيسِّر الإجابة عن الأسئلة المطروحة. لدور المُيسِّر، تذكروا أن تشرحوا محتوى الشريحة، ولا تكتفوا بقراءتها فقط!  </a:t>
            </a:r>
          </a:p>
          <a:p>
            <a:endParaRPr lang="en-US" dirty="0">
              <a:latin typeface="Arial"/>
              <a:cs typeface="Arial"/>
            </a:endParaRPr>
          </a:p>
          <a:p>
            <a:r>
              <a:rPr lang="ar-001">
                <a:latin typeface="Arial"/>
                <a:cs typeface="Arial"/>
              </a:rPr>
              <a:t>إجمالاً، من المفترض أن يستغرق الأمر حوالي 3 دقائق. لاحظوا أن المراقب سيكتفي بالملاحظة في الوقت الحالي، وسيقدم تعليقاته لاحقًا خلال المناقشة الجماعية.  </a:t>
            </a:r>
          </a:p>
          <a:p>
            <a:endParaRPr lang="en-US" dirty="0">
              <a:latin typeface="Arial"/>
              <a:cs typeface="Arial"/>
            </a:endParaRPr>
          </a:p>
          <a:p>
            <a:r>
              <a:rPr lang="ar-001">
                <a:latin typeface="Arial"/>
                <a:cs typeface="Arial"/>
              </a:rPr>
              <a:t>ثم ستتبادلون جميعًا الأدوار وتكررون الأمر. من المفترض أن يمنحكم هذا وقتًا كافيًا ليؤدّي الثلاثة أفراد في المجموعة كل دور لهذه الشريحة، وذلك خلال مدة إجمالية تقارب 10 دقائق.  </a:t>
            </a:r>
          </a:p>
          <a:p>
            <a:endParaRPr lang="en-US" dirty="0">
              <a:latin typeface="Arial"/>
              <a:cs typeface="Arial"/>
            </a:endParaRPr>
          </a:p>
          <a:p>
            <a:r>
              <a:rPr lang="ar-001">
                <a:latin typeface="Arial"/>
                <a:cs typeface="Arial"/>
              </a:rPr>
              <a:t>ثم سنُجري مناقشة لمدة 5 دقائق في مجموعاتكم، تليها مناقشة لمدة 5 دقائق في الجلسة العامة.  </a:t>
            </a:r>
          </a:p>
          <a:p>
            <a:endParaRPr lang="en-US" dirty="0">
              <a:latin typeface="Arial"/>
              <a:cs typeface="Arial"/>
            </a:endParaRPr>
          </a:p>
          <a:p>
            <a:r>
              <a:rPr lang="ar-001" i="1">
                <a:latin typeface="Arial"/>
                <a:cs typeface="Arial"/>
              </a:rPr>
              <a:t>[ملاحظة للمنسق: انتقل إلى الشريحة التالية ثم توقف عند تلك الشريحة لمدة 10 دقائق].  </a:t>
            </a: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39</a:t>
            </a:fld>
            <a:endParaRPr lang="en-US"/>
          </a:p>
        </p:txBody>
      </p:sp>
    </p:spTree>
    <p:extLst>
      <p:ext uri="{BB962C8B-B14F-4D97-AF65-F5344CB8AC3E}">
        <p14:creationId xmlns:p14="http://schemas.microsoft.com/office/powerpoint/2010/main" val="187307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latin typeface="Arial"/>
                <a:cs typeface="Arial"/>
              </a:rPr>
              <a:t>[ملاحظة للمنسق: لا تتردد في تعديل النص بما يتناسب مع الحضور الذي تتوقعه. خصص حوالي 3-5 دقائق لهذا النشاط التمهيدي في مجموعاتهم الصغيرة.]  </a:t>
            </a:r>
          </a:p>
          <a:p>
            <a:endParaRPr lang="en-US" dirty="0"/>
          </a:p>
          <a:p>
            <a:r>
              <a:rPr lang="ar-001" dirty="0">
                <a:latin typeface="Arial"/>
                <a:cs typeface="Arial"/>
              </a:rPr>
              <a:t>فلينقسم الجميع بسرعة إلى مجموعات من 2-3 أشخاص. سيقدم أحدكم ثلاث "حقائق" عن نفسه، اثنتان منها صحيحتان وواحدة غير صحيحة. سيتعين على الشخص أو الشخصين الآخرين تخمين أيها غير صحيح.  </a:t>
            </a:r>
          </a:p>
          <a:p>
            <a:endParaRPr lang="en-US" dirty="0"/>
          </a:p>
          <a:p>
            <a:r>
              <a:rPr lang="ar-001" dirty="0">
                <a:latin typeface="Arial"/>
                <a:cs typeface="Arial"/>
              </a:rPr>
              <a:t>ثم كرروا ذلك مع الشخص التالي. سأعلن انتهاء الوقت خلال دقائق قليلة، ثم سنبدأ ورشة العمل!</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0">
                <a:latin typeface="Arial"/>
                <a:cs typeface="Arial"/>
              </a:rPr>
              <a:t>فلنبدأ.  لديكم 10 دقائق - تذكروا، عليكم تبادل الأدوار بحيث تتاح لكل منكم فرصة لشرح الشريحة.  </a:t>
            </a:r>
          </a:p>
          <a:p>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i="1">
                <a:latin typeface="Arial"/>
                <a:cs typeface="Arial"/>
              </a:rPr>
              <a:t>[ملاحظة للمنسق: في نهاية العشر دقائق، اجذب انتباه الجميع وانتقل إلى الشريحة التالية. سيجرون مناقشة جماعية صغيرة</a:t>
            </a:r>
            <a:r>
              <a:rPr lang="ar-001" i="1">
                <a:latin typeface="Arial"/>
                <a:cs typeface="Arial"/>
              </a:rPr>
              <a:t>.]</a:t>
            </a: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6D93F-F920-7426-E34E-934382DE9F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011A97-2A2E-90A1-6935-BDC427A391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0F1158-68DB-AA64-3F8F-0220B58CE65A}"/>
              </a:ext>
            </a:extLst>
          </p:cNvPr>
          <p:cNvSpPr>
            <a:spLocks noGrp="1"/>
          </p:cNvSpPr>
          <p:nvPr>
            <p:ph type="body" idx="1"/>
          </p:nvPr>
        </p:nvSpPr>
        <p:spPr/>
        <p:txBody>
          <a:bodyPr/>
          <a:lstStyle/>
          <a:p>
            <a:endParaRPr lang="en-US" dirty="0">
              <a:latin typeface="Arial"/>
              <a:cs typeface="Arial"/>
            </a:endParaRPr>
          </a:p>
          <a:p>
            <a:r>
              <a:rPr lang="ar-001">
                <a:latin typeface="Arial"/>
                <a:cs typeface="Arial"/>
              </a:rPr>
              <a:t> والآن، نريد منكم في مجموعاتكم مناقشة نشاط تمثيل الأدوار الذي أجريتموه للتو.  فيما يلي بعض الأسئلة للمناقشة:</a:t>
            </a:r>
          </a:p>
          <a:p>
            <a:endParaRPr lang="en-US" dirty="0">
              <a:latin typeface="Arial"/>
              <a:cs typeface="Arial"/>
            </a:endParaRPr>
          </a:p>
          <a:p>
            <a:pPr marL="628650" lvl="1" indent="-171450">
              <a:buFont typeface="Arial" panose="020B0604020202020204" pitchFamily="34" charset="0"/>
              <a:buChar char="•"/>
            </a:pPr>
            <a:r>
              <a:rPr lang="ar-001" sz="1200">
                <a:latin typeface="Arial"/>
                <a:cs typeface="Arial"/>
              </a:rPr>
              <a:t>ما الملاحظات التي لدى المراقب؟</a:t>
            </a:r>
          </a:p>
          <a:p>
            <a:pPr marL="628650" lvl="1" indent="-171450">
              <a:buFont typeface="Arial" panose="020B0604020202020204" pitchFamily="34" charset="0"/>
              <a:buChar char="•"/>
            </a:pPr>
            <a:r>
              <a:rPr lang="ar-001" sz="1200">
                <a:latin typeface="Arial"/>
                <a:cs typeface="Arial"/>
              </a:rPr>
              <a:t>ما الذي سار على ما يرام في نشاط تمثيل الأدوار؟</a:t>
            </a:r>
          </a:p>
          <a:p>
            <a:pPr marL="628650" lvl="1" indent="-171450">
              <a:buFont typeface="Arial" panose="020B0604020202020204" pitchFamily="34" charset="0"/>
              <a:buChar char="•"/>
            </a:pPr>
            <a:r>
              <a:rPr lang="ar-001" sz="1200">
                <a:latin typeface="Arial"/>
                <a:cs typeface="Arial"/>
              </a:rPr>
              <a:t>ما الأسئلة التي تعتقدون أن المشاركين قد يطرحونها بشأن هذا الموضوع؟</a:t>
            </a:r>
          </a:p>
          <a:p>
            <a:endParaRPr lang="en-US" dirty="0">
              <a:latin typeface="Arial"/>
              <a:cs typeface="Arial"/>
            </a:endParaRPr>
          </a:p>
          <a:p>
            <a:r>
              <a:rPr lang="ar-001">
                <a:latin typeface="Arial"/>
                <a:cs typeface="Arial"/>
              </a:rPr>
              <a:t>إذا كانت لديكم أي أسئلة بشأن غاية 7-1-7 ولستم متأكدين من كيفية الإجابة عنها، فأضيفوها إلى لوحة طرح الأفكار والأسئلة.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i="1">
                <a:latin typeface="Arial"/>
                <a:cs typeface="Arial"/>
              </a:rPr>
              <a:t>[ملاحظة للمنسق: في نهاية الخمس دقائق، اجذب انتباه الجميع وانتقل إلى الشريحة التالية. ستتولى الآن تيسير مناقشة في الجلسة العامة].  </a:t>
            </a:r>
          </a:p>
          <a:p>
            <a:endParaRPr lang="en-US" dirty="0">
              <a:latin typeface="Arial"/>
              <a:cs typeface="Arial"/>
            </a:endParaRPr>
          </a:p>
        </p:txBody>
      </p:sp>
      <p:sp>
        <p:nvSpPr>
          <p:cNvPr id="4" name="Slide Number Placeholder 3">
            <a:extLst>
              <a:ext uri="{FF2B5EF4-FFF2-40B4-BE49-F238E27FC236}">
                <a16:creationId xmlns:a16="http://schemas.microsoft.com/office/drawing/2014/main" id="{E12C1CA5-1DC8-AA4E-2952-86C3E52E8E07}"/>
              </a:ext>
            </a:extLst>
          </p:cNvPr>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22969175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D774D-6664-D432-675C-6FB22B911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B51BE-2E4A-F4DA-7091-57CECE06A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6883CD-890E-9494-2C6F-E249F83A3593}"/>
              </a:ext>
            </a:extLst>
          </p:cNvPr>
          <p:cNvSpPr>
            <a:spLocks noGrp="1"/>
          </p:cNvSpPr>
          <p:nvPr>
            <p:ph type="body" idx="1"/>
          </p:nvPr>
        </p:nvSpPr>
        <p:spPr/>
        <p:txBody>
          <a:bodyPr/>
          <a:lstStyle/>
          <a:p>
            <a:r>
              <a:rPr lang="ar-001" i="1">
                <a:latin typeface="Arial"/>
                <a:cs typeface="Arial"/>
              </a:rPr>
              <a:t>[ملاحظة للمنسق: شجع المشاركين على التطوع بالإجابات. إذا ساد الصمت في القاعة، يمكنك بلطف اختيار مشارك أو اثنين لمشاركة آرائهم من أجل بدء المناقشة. لديك 5 دقائق للمناقشة.]</a:t>
            </a:r>
          </a:p>
          <a:p>
            <a:endParaRPr lang="en-US" dirty="0">
              <a:latin typeface="Arial"/>
              <a:cs typeface="Arial"/>
            </a:endParaRPr>
          </a:p>
          <a:p>
            <a:r>
              <a:rPr lang="ar-001">
                <a:latin typeface="Arial"/>
                <a:cs typeface="Arial"/>
              </a:rPr>
              <a:t>ممتاز، فلنناقش هذا السيناريو معًا الآن.</a:t>
            </a:r>
          </a:p>
          <a:p>
            <a:endParaRPr lang="en-US" dirty="0">
              <a:latin typeface="Arial"/>
              <a:cs typeface="Arial"/>
            </a:endParaRPr>
          </a:p>
          <a:p>
            <a:r>
              <a:rPr lang="ar-001">
                <a:latin typeface="Arial"/>
                <a:cs typeface="Arial"/>
              </a:rPr>
              <a:t> إليكم بعض الأسئلة التي يمكن التفكير فيها:</a:t>
            </a:r>
          </a:p>
          <a:p>
            <a:pPr marL="171450" indent="-171450">
              <a:buFont typeface="Arial" panose="020B0604020202020204" pitchFamily="34" charset="0"/>
              <a:buChar char="•"/>
            </a:pPr>
            <a:r>
              <a:rPr lang="ar-001" sz="1200">
                <a:latin typeface="Arial"/>
                <a:cs typeface="Arial"/>
              </a:rPr>
              <a:t>ما الذي سار بشكل جيد؟</a:t>
            </a:r>
          </a:p>
          <a:p>
            <a:pPr marL="171450" indent="-171450">
              <a:buFont typeface="Arial" panose="020B0604020202020204" pitchFamily="34" charset="0"/>
              <a:buChar char="•"/>
            </a:pPr>
            <a:r>
              <a:rPr lang="ar-001" sz="1200">
                <a:latin typeface="Arial"/>
                <a:cs typeface="Arial"/>
              </a:rPr>
              <a:t>ما الذي كان يمثل تحديًا؟</a:t>
            </a:r>
          </a:p>
          <a:p>
            <a:pPr marL="171450" indent="-171450">
              <a:buFont typeface="Arial" panose="020B0604020202020204" pitchFamily="34" charset="0"/>
              <a:buChar char="•"/>
            </a:pPr>
            <a:r>
              <a:rPr lang="ar-001" sz="1200">
                <a:latin typeface="Arial"/>
                <a:cs typeface="Arial"/>
              </a:rPr>
              <a:t>ما الأسئلة التي طُرحت بالنسبة إليكم؟</a:t>
            </a:r>
          </a:p>
          <a:p>
            <a:endParaRPr lang="en-US" dirty="0">
              <a:latin typeface="Arial"/>
              <a:cs typeface="Arial"/>
            </a:endParaRPr>
          </a:p>
          <a:p>
            <a:r>
              <a:rPr lang="ar-001" i="1">
                <a:latin typeface="Arial"/>
                <a:cs typeface="Arial"/>
              </a:rPr>
              <a:t>[ملاحظة للمنسق: بعد 5 دقائق، انتقل إلى الشريحة التالية].  </a:t>
            </a:r>
          </a:p>
          <a:p>
            <a:endParaRPr lang="en-US" dirty="0">
              <a:latin typeface="Arial"/>
              <a:cs typeface="Arial"/>
            </a:endParaRPr>
          </a:p>
        </p:txBody>
      </p:sp>
      <p:sp>
        <p:nvSpPr>
          <p:cNvPr id="4" name="Slide Number Placeholder 3">
            <a:extLst>
              <a:ext uri="{FF2B5EF4-FFF2-40B4-BE49-F238E27FC236}">
                <a16:creationId xmlns:a16="http://schemas.microsoft.com/office/drawing/2014/main" id="{DE1C26D8-9FBA-5F2F-0C9D-C5E95D0D984D}"/>
              </a:ext>
            </a:extLst>
          </p:cNvPr>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576608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E3143-BC85-4C57-C6B0-E6D38E9450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952DC4-D170-35AE-5180-E48EA569D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C18236-8148-E126-C659-D9D0296447D3}"/>
              </a:ext>
            </a:extLst>
          </p:cNvPr>
          <p:cNvSpPr>
            <a:spLocks noGrp="1"/>
          </p:cNvSpPr>
          <p:nvPr>
            <p:ph type="body" idx="1"/>
          </p:nvPr>
        </p:nvSpPr>
        <p:spPr/>
        <p:txBody>
          <a:bodyPr/>
          <a:lstStyle/>
          <a:p>
            <a:pPr>
              <a:defRPr/>
            </a:pPr>
            <a:r>
              <a:rPr lang="ar-001">
                <a:latin typeface="Arial"/>
                <a:cs typeface="Arial"/>
              </a:rPr>
              <a:t>سيركز نشاط إعادة الشرح من المتعلّم هذا على وصف الخطوات الرئيسية الخمس لاستخدام غاية 7-1-7.  </a:t>
            </a:r>
          </a:p>
          <a:p>
            <a:endParaRPr lang="en-US"/>
          </a:p>
        </p:txBody>
      </p:sp>
      <p:sp>
        <p:nvSpPr>
          <p:cNvPr id="4" name="Slide Number Placeholder 3">
            <a:extLst>
              <a:ext uri="{FF2B5EF4-FFF2-40B4-BE49-F238E27FC236}">
                <a16:creationId xmlns:a16="http://schemas.microsoft.com/office/drawing/2014/main" id="{6DF6EF32-4DC0-29FF-29E4-0C53CEF3806B}"/>
              </a:ext>
            </a:extLst>
          </p:cNvPr>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1756595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76C99-1701-1ACF-C9F1-B5FEBC8419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911903-B868-D691-F2B4-7168711A3E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4A2D7-8D2D-5EAE-28BA-35C33D259452}"/>
              </a:ext>
            </a:extLst>
          </p:cNvPr>
          <p:cNvSpPr>
            <a:spLocks noGrp="1"/>
          </p:cNvSpPr>
          <p:nvPr>
            <p:ph type="body" idx="1"/>
          </p:nvPr>
        </p:nvSpPr>
        <p:spPr/>
        <p:txBody>
          <a:bodyPr/>
          <a:lstStyle/>
          <a:p>
            <a:r>
              <a:rPr lang="ar-001">
                <a:latin typeface="Arial"/>
                <a:cs typeface="Arial"/>
              </a:rPr>
              <a:t> سنتبع التعليمات التي شرحتها بخصوص أنشطة إعادة الشرح من المتعلّم هذه. في مجموعاتكم الصغيرة، وزعوا الأدوار الأولية للمُيسِّر، والمشارك صعب الطباع، والمراقب.  </a:t>
            </a:r>
          </a:p>
          <a:p>
            <a:endParaRPr lang="en-US" dirty="0">
              <a:latin typeface="Arial"/>
              <a:cs typeface="Arial"/>
            </a:endParaRPr>
          </a:p>
          <a:p>
            <a:r>
              <a:rPr lang="ar-001">
                <a:latin typeface="Arial"/>
                <a:cs typeface="Arial"/>
              </a:rPr>
              <a:t>ستجرون نشاطًا لإعادة الشرح من المتعلّم لشريحة الخطوات الرئيسية الخمس لاستخدام غاية 7-1-7.  </a:t>
            </a:r>
          </a:p>
          <a:p>
            <a:endParaRPr lang="en-US" dirty="0">
              <a:latin typeface="Arial"/>
              <a:cs typeface="Arial"/>
            </a:endParaRPr>
          </a:p>
          <a:p>
            <a:r>
              <a:rPr lang="ar-001">
                <a:latin typeface="Arial"/>
                <a:cs typeface="Arial"/>
              </a:rPr>
              <a:t>في هذا السيناريو، سيكون نوع المشارك صعب الطباع هو المُصِرّ. تذكروا، هذا يعني شخصًا يُصرّ على تنفيذ الأمور بطريقته الخاصة، حتى وإن لم تكن متوافقة مع الطريقة المحددة لكيفية تطبيق غاية 7-1-7.  </a:t>
            </a:r>
          </a:p>
          <a:p>
            <a:endParaRPr lang="en-US" dirty="0">
              <a:latin typeface="Arial"/>
              <a:cs typeface="Arial"/>
            </a:endParaRPr>
          </a:p>
          <a:p>
            <a:r>
              <a:rPr lang="ar-001">
                <a:latin typeface="Arial"/>
                <a:cs typeface="Arial"/>
              </a:rPr>
              <a:t>سيقوم المُيسِّر بشرح الشريحة لمدة دقيقة أو دقيقتين وسيطرح المشارك صعب الطباع سؤالاً أو سؤالين مؤديًا لدور المُصِر في هذه الحالة، وبعد ذلك سيحاول المُيسِّر الإجابة عن الأسئلة المطروحة. لدور المُيسِّر، تذكروا أن تشرحوا محتوى الشريحة، ولا تكتفوا بقراءتها فقط!  </a:t>
            </a:r>
          </a:p>
          <a:p>
            <a:endParaRPr lang="en-US" dirty="0">
              <a:latin typeface="Arial"/>
              <a:cs typeface="Arial"/>
            </a:endParaRPr>
          </a:p>
          <a:p>
            <a:r>
              <a:rPr lang="ar-001">
                <a:latin typeface="Arial"/>
                <a:cs typeface="Arial"/>
              </a:rPr>
              <a:t>إجمالاً، من المفترض أن يستغرق الأمر حوالي 3 دقائق. لاحظوا أن المراقب سيكتفي بالملاحظة في الوقت الحالي، وسيقدم تعليقاته لاحقًا خلال المناقشة الجماعية.  </a:t>
            </a:r>
          </a:p>
          <a:p>
            <a:endParaRPr lang="en-US" dirty="0">
              <a:latin typeface="Arial"/>
              <a:cs typeface="Arial"/>
            </a:endParaRPr>
          </a:p>
          <a:p>
            <a:r>
              <a:rPr lang="ar-001">
                <a:latin typeface="Arial"/>
                <a:cs typeface="Arial"/>
              </a:rPr>
              <a:t>ثم ستتبادلون جميعًا الأدوار وتكررون الأمر. من المفترض أن يمنحكم هذا وقتًا كافيًا ليؤدّي الثلاثة أفراد في المجموعة كل دور لهذه الشريحة، وذلك خلال مدة إجمالية تقارب 10 دقائق.  </a:t>
            </a:r>
          </a:p>
          <a:p>
            <a:endParaRPr lang="en-US" dirty="0">
              <a:latin typeface="Arial"/>
              <a:cs typeface="Arial"/>
            </a:endParaRPr>
          </a:p>
          <a:p>
            <a:r>
              <a:rPr lang="ar-001">
                <a:latin typeface="Arial"/>
                <a:cs typeface="Arial"/>
              </a:rPr>
              <a:t>ثم سنُجري مناقشة لمدة 5 دقائق في مجموعاتكم، تليها مناقشة لمدة 5 دقائق في الجلسة العامة.  </a:t>
            </a:r>
          </a:p>
          <a:p>
            <a:endParaRPr lang="en-US" dirty="0">
              <a:latin typeface="Arial"/>
              <a:cs typeface="Arial"/>
            </a:endParaRPr>
          </a:p>
          <a:p>
            <a:r>
              <a:rPr lang="ar-001" i="1">
                <a:latin typeface="Arial"/>
                <a:cs typeface="Arial"/>
              </a:rPr>
              <a:t>[ملاحظة للمنسق: انتقل إلى الشريحة التالية ثم توقف عند تلك الشريحة لمدة 10 دقائق.]</a:t>
            </a: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3FFB108C-0B49-377F-16B1-3191BE262770}"/>
              </a:ext>
            </a:extLst>
          </p:cNvPr>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8762218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3FA6B-96F4-4C06-0603-8459501DA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461988-E0F1-2EBE-9261-812A48E528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A3E997-4669-E74B-927A-D8B6E94BA40B}"/>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b="0" i="0">
                <a:latin typeface="Arial"/>
                <a:cs typeface="Arial"/>
              </a:rPr>
              <a:t>فلنبدأ. لديكم 10 دقائق - تذكروا، عليكم تبادل الأدوار بحيث تتاح لكل منكم فرصة لشرح الشريحة.  </a:t>
            </a:r>
          </a:p>
          <a:p>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i="1">
                <a:latin typeface="Arial"/>
                <a:cs typeface="Arial"/>
              </a:rPr>
              <a:t>[ملاحظة للمنسق: في نهاية العشر دقائق، اجذب انتباه الجميع وانتقل إلى الشريحة التالية. سيجرون مناقشة جماعية صغيرة].  </a:t>
            </a:r>
          </a:p>
          <a:p>
            <a:endParaRPr lang="en-US" dirty="0">
              <a:cs typeface="Arial"/>
            </a:endParaRPr>
          </a:p>
          <a:p>
            <a:endParaRPr lang="en-US" dirty="0"/>
          </a:p>
        </p:txBody>
      </p:sp>
      <p:sp>
        <p:nvSpPr>
          <p:cNvPr id="4" name="Slide Number Placeholder 3">
            <a:extLst>
              <a:ext uri="{FF2B5EF4-FFF2-40B4-BE49-F238E27FC236}">
                <a16:creationId xmlns:a16="http://schemas.microsoft.com/office/drawing/2014/main" id="{B6F794D8-3245-E15D-4DC3-792D8C7EF896}"/>
              </a:ext>
            </a:extLst>
          </p:cNvPr>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1997959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6A410-9B9A-9E4A-5D26-F020187F4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EBF60-3E4E-BC9F-6EB4-CA3077817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69584C-078D-E055-7DA9-1E3FDC93991F}"/>
              </a:ext>
            </a:extLst>
          </p:cNvPr>
          <p:cNvSpPr>
            <a:spLocks noGrp="1"/>
          </p:cNvSpPr>
          <p:nvPr>
            <p:ph type="body" idx="1"/>
          </p:nvPr>
        </p:nvSpPr>
        <p:spPr/>
        <p:txBody>
          <a:bodyPr/>
          <a:lstStyle/>
          <a:p>
            <a:r>
              <a:rPr lang="ar-001">
                <a:latin typeface="Arial"/>
                <a:cs typeface="Arial"/>
              </a:rPr>
              <a:t>والآن، نريد منكم في مجموعاتكم مناقشة نشاط تمثيل الأدوار الذي أجريتموه للتو.  فيما يلي بعض الأسئلة للمناقشة:</a:t>
            </a:r>
          </a:p>
          <a:p>
            <a:endParaRPr lang="en-US" dirty="0">
              <a:latin typeface="Arial"/>
              <a:cs typeface="Arial"/>
            </a:endParaRPr>
          </a:p>
          <a:p>
            <a:pPr marL="628650" lvl="1" indent="-171450">
              <a:buFont typeface="Arial" panose="020B0604020202020204" pitchFamily="34" charset="0"/>
              <a:buChar char="•"/>
            </a:pPr>
            <a:r>
              <a:rPr lang="ar-001" sz="1200">
                <a:latin typeface="Arial"/>
                <a:cs typeface="Arial"/>
              </a:rPr>
              <a:t>ما الملاحظات التي لدى المراقب؟</a:t>
            </a:r>
          </a:p>
          <a:p>
            <a:pPr marL="628650" lvl="1" indent="-171450">
              <a:buFont typeface="Arial" panose="020B0604020202020204" pitchFamily="34" charset="0"/>
              <a:buChar char="•"/>
            </a:pPr>
            <a:r>
              <a:rPr lang="ar-001" sz="1200">
                <a:latin typeface="Arial"/>
                <a:cs typeface="Arial"/>
              </a:rPr>
              <a:t>ما الذي سار على ما يرام في نشاط تمثيل الأدوار؟</a:t>
            </a:r>
          </a:p>
          <a:p>
            <a:pPr marL="628650" lvl="1" indent="-171450">
              <a:buFont typeface="Arial" panose="020B0604020202020204" pitchFamily="34" charset="0"/>
              <a:buChar char="•"/>
            </a:pPr>
            <a:r>
              <a:rPr lang="ar-001" sz="1200">
                <a:latin typeface="Arial"/>
                <a:cs typeface="Arial"/>
              </a:rPr>
              <a:t>ما الأسئلة التي تعتقدون أن المشاركين قد يطرحونها بشأن هذا الموضوع؟</a:t>
            </a:r>
          </a:p>
          <a:p>
            <a:endParaRPr lang="en-US" dirty="0">
              <a:latin typeface="Arial"/>
              <a:cs typeface="Arial"/>
            </a:endParaRPr>
          </a:p>
          <a:p>
            <a:r>
              <a:rPr lang="ar-001">
                <a:latin typeface="Arial"/>
                <a:cs typeface="Arial"/>
              </a:rPr>
              <a:t>إذا كانت لديكم أي أسئلة بشأن غاية 7-1-7 ولستم متأكدين من كيفية الإجابة عنها، فأضيفوها إلى لوحة طرح الأفكار والأسئلة.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i="1">
                <a:latin typeface="Arial"/>
                <a:cs typeface="Arial"/>
              </a:rPr>
              <a:t>[ملاحظة للمنسق: في نهاية الخمس دقائق، اجذب انتباه الجميع وانتقل إلى الشريحة التالية. ستتولى الآن تيسير مناقشة في الجلسة العامة].  </a:t>
            </a:r>
          </a:p>
          <a:p>
            <a:endParaRPr lang="en-US" dirty="0">
              <a:latin typeface="Arial"/>
              <a:cs typeface="Arial"/>
            </a:endParaRPr>
          </a:p>
        </p:txBody>
      </p:sp>
      <p:sp>
        <p:nvSpPr>
          <p:cNvPr id="4" name="Slide Number Placeholder 3">
            <a:extLst>
              <a:ext uri="{FF2B5EF4-FFF2-40B4-BE49-F238E27FC236}">
                <a16:creationId xmlns:a16="http://schemas.microsoft.com/office/drawing/2014/main" id="{CE63076C-961A-A364-2874-5DFE17D19DAF}"/>
              </a:ext>
            </a:extLst>
          </p:cNvPr>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32163765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A583A-4E1B-1E80-4A72-8A6610DA81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03BB7-672B-9D70-6126-5D00FF95FE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155BF8-B044-86E5-5602-6D7ED9FA261A}"/>
              </a:ext>
            </a:extLst>
          </p:cNvPr>
          <p:cNvSpPr>
            <a:spLocks noGrp="1"/>
          </p:cNvSpPr>
          <p:nvPr>
            <p:ph type="body" idx="1"/>
          </p:nvPr>
        </p:nvSpPr>
        <p:spPr/>
        <p:txBody>
          <a:bodyPr/>
          <a:lstStyle/>
          <a:p>
            <a:r>
              <a:rPr lang="ar-001" i="1">
                <a:latin typeface="Arial"/>
                <a:cs typeface="Arial"/>
              </a:rPr>
              <a:t>[ملاحظة للمنسق: شجع المشاركين على التطوع بالإجابات. إذا ساد الصمت في القاعة، يمكنك بلطف اختيار مشارك أو اثنين لمشاركة آرائهم من أجل بدء المناقشة. لديك 5 دقائق للمناقشة.]</a:t>
            </a:r>
          </a:p>
          <a:p>
            <a:endParaRPr lang="en-US" dirty="0">
              <a:latin typeface="Arial"/>
              <a:cs typeface="Arial"/>
            </a:endParaRPr>
          </a:p>
          <a:p>
            <a:r>
              <a:rPr lang="ar-001">
                <a:latin typeface="Arial"/>
                <a:cs typeface="Arial"/>
              </a:rPr>
              <a:t>ممتاز، فلنناقش هذا السيناريو معًا الآن.</a:t>
            </a:r>
          </a:p>
          <a:p>
            <a:endParaRPr lang="en-US" dirty="0">
              <a:latin typeface="Arial"/>
              <a:cs typeface="Arial"/>
            </a:endParaRPr>
          </a:p>
          <a:p>
            <a:r>
              <a:rPr lang="ar-001">
                <a:latin typeface="Arial"/>
                <a:cs typeface="Arial"/>
              </a:rPr>
              <a:t> إليكم بعض الأسئلة التي يمكن التفكير فيها:</a:t>
            </a:r>
          </a:p>
          <a:p>
            <a:pPr marL="171450" indent="-171450">
              <a:buFont typeface="Arial" panose="020B0604020202020204" pitchFamily="34" charset="0"/>
              <a:buChar char="•"/>
            </a:pPr>
            <a:r>
              <a:rPr lang="ar-001" sz="1200">
                <a:latin typeface="Arial"/>
                <a:cs typeface="Arial"/>
              </a:rPr>
              <a:t>ما الذي سار بشكل جيد؟</a:t>
            </a:r>
          </a:p>
          <a:p>
            <a:pPr marL="171450" indent="-171450">
              <a:buFont typeface="Arial" panose="020B0604020202020204" pitchFamily="34" charset="0"/>
              <a:buChar char="•"/>
            </a:pPr>
            <a:r>
              <a:rPr lang="ar-001" sz="1200">
                <a:latin typeface="Arial"/>
                <a:cs typeface="Arial"/>
              </a:rPr>
              <a:t>ما الذي كان يمثل تحديًا؟</a:t>
            </a:r>
          </a:p>
          <a:p>
            <a:pPr marL="171450" indent="-171450">
              <a:buFont typeface="Arial" panose="020B0604020202020204" pitchFamily="34" charset="0"/>
              <a:buChar char="•"/>
            </a:pPr>
            <a:r>
              <a:rPr lang="ar-001" sz="1200">
                <a:latin typeface="Arial"/>
                <a:cs typeface="Arial"/>
              </a:rPr>
              <a:t>ما الأسئلة التي طُرحت بالنسبة إليكم؟</a:t>
            </a:r>
          </a:p>
          <a:p>
            <a:endParaRPr lang="en-US" dirty="0">
              <a:latin typeface="Arial"/>
              <a:cs typeface="Arial"/>
            </a:endParaRPr>
          </a:p>
          <a:p>
            <a:r>
              <a:rPr lang="ar-001" i="1">
                <a:latin typeface="Arial"/>
                <a:cs typeface="Arial"/>
              </a:rPr>
              <a:t>[ملاحظة للمنسق: بعد 5 دقائق، انتقل إلى الشريحة التالية.]</a:t>
            </a: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F93B3B19-5E1B-E98E-E7E5-801692B675C4}"/>
              </a:ext>
            </a:extLst>
          </p:cNvPr>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28407153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02C5-3F33-4999-CA16-C06FA82E91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1AD615-0EC2-4079-CD64-0CB6512793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4BC9CA-E628-7F51-DE36-0CDB5E38857F}"/>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t>سيركز سيناريو إعادة الشرح من المتعلّم هذا على وصف العناصر الرئيسية الستة لاعتماد غاية 7-1-7 بشكل منهجي.  </a:t>
            </a:r>
          </a:p>
          <a:p>
            <a:endParaRPr lang="en-US"/>
          </a:p>
        </p:txBody>
      </p:sp>
      <p:sp>
        <p:nvSpPr>
          <p:cNvPr id="4" name="Slide Number Placeholder 3">
            <a:extLst>
              <a:ext uri="{FF2B5EF4-FFF2-40B4-BE49-F238E27FC236}">
                <a16:creationId xmlns:a16="http://schemas.microsoft.com/office/drawing/2014/main" id="{762093CF-F037-1060-DE9C-37EB79AB6E0A}"/>
              </a:ext>
            </a:extLst>
          </p:cNvPr>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23054214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BA7F2-348B-3DD5-79B8-CB5CEC27F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46BDC0-5257-502C-B84C-C4B524ACB2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B3742-6709-22AC-B805-0579A6E3FFA4}"/>
              </a:ext>
            </a:extLst>
          </p:cNvPr>
          <p:cNvSpPr>
            <a:spLocks noGrp="1"/>
          </p:cNvSpPr>
          <p:nvPr>
            <p:ph type="body" idx="1"/>
          </p:nvPr>
        </p:nvSpPr>
        <p:spPr/>
        <p:txBody>
          <a:bodyPr/>
          <a:lstStyle/>
          <a:p>
            <a:r>
              <a:rPr lang="ar-001">
                <a:latin typeface="Arial"/>
                <a:cs typeface="Arial"/>
              </a:rPr>
              <a:t>سنتبع التعليمات التي شرحتها بخصوص أنشطة إعادة الشرح من المتعلّم هذه.  في مجموعاتكم الصغيرة، وزعوا الأدوار الأولية للمُيسِّر، والمشارك صعب الطباع، والمراقب.  </a:t>
            </a:r>
          </a:p>
          <a:p>
            <a:endParaRPr lang="en-US" dirty="0">
              <a:latin typeface="Arial"/>
              <a:cs typeface="Arial"/>
            </a:endParaRPr>
          </a:p>
          <a:p>
            <a:r>
              <a:rPr lang="ar-001">
                <a:latin typeface="Arial"/>
                <a:cs typeface="Arial"/>
              </a:rPr>
              <a:t>ستجرون نشاطًا لإعادة الشرح من المتعلم لشريحة العناصر الرئيسية الستة لاعتماد غاية 7-1-7 بشكل منهجي.</a:t>
            </a:r>
          </a:p>
          <a:p>
            <a:endParaRPr lang="en-US" dirty="0">
              <a:latin typeface="Arial"/>
              <a:cs typeface="Arial"/>
            </a:endParaRPr>
          </a:p>
          <a:p>
            <a:r>
              <a:rPr lang="ar-001">
                <a:latin typeface="Arial"/>
                <a:cs typeface="Arial"/>
              </a:rPr>
              <a:t>في هذا السيناريو، سيدور نوع المشارك صعب الطباع حول ديناميكيات القوة.  تذكروا، هذا يعني المواقف التي يكون فيها اختلال في موازين القوة في القاعة، وقد يتردد أحد الأشخاص في التحدث عن المشكلات التي يواجهها، أو على النقيض من ذلك، قد يكون حازمًا بشكل مفرط.  </a:t>
            </a:r>
          </a:p>
          <a:p>
            <a:endParaRPr lang="en-US" dirty="0">
              <a:latin typeface="Arial"/>
              <a:cs typeface="Arial"/>
            </a:endParaRPr>
          </a:p>
          <a:p>
            <a:r>
              <a:rPr lang="ar-001">
                <a:latin typeface="Arial"/>
                <a:cs typeface="Arial"/>
              </a:rPr>
              <a:t>سيقوم المُيسِّر بشرح الشريحة لمدة دقيقة أو دقيقتين وسيطرح المشارك صعب الطباع سؤالاً أو سؤالين مؤديًا لدور المُصِر في هذه الحالة، وبعد ذلك سيحاول المُيسِّر الإجابة عن الأسئلة المطروحة. لدور المُيسِّر، تذكروا أن تشرحوا محتوى الشريحة، ولا تكتفوا بقراءتها فقط!  </a:t>
            </a:r>
          </a:p>
          <a:p>
            <a:endParaRPr lang="en-US" dirty="0">
              <a:latin typeface="Arial"/>
              <a:cs typeface="Arial"/>
            </a:endParaRPr>
          </a:p>
          <a:p>
            <a:r>
              <a:rPr lang="ar-001">
                <a:latin typeface="Arial"/>
                <a:cs typeface="Arial"/>
              </a:rPr>
              <a:t>إجمالاً، من المفترض أن يستغرق الأمر حوالي 3 دقائق. لاحظوا أن المراقب سيكتفي بالملاحظة في الوقت الحالي، وسيقدم تعليقاته لاحقًا خلال المناقشة الجماعية.  </a:t>
            </a:r>
          </a:p>
          <a:p>
            <a:endParaRPr lang="en-US" dirty="0">
              <a:latin typeface="Arial"/>
              <a:cs typeface="Arial"/>
            </a:endParaRPr>
          </a:p>
          <a:p>
            <a:r>
              <a:rPr lang="ar-001">
                <a:latin typeface="Arial"/>
                <a:cs typeface="Arial"/>
              </a:rPr>
              <a:t>ثم ستتبادلون جميعًا الأدوار وتكررون الأمر. من المفترض أن يمنحكم هذا وقتًا كافيًا ليؤدّي الثلاثة أفراد في المجموعة كل دور لهذه الشريحة، وذلك خلال مدة إجمالية تقارب 10 دقائق.  </a:t>
            </a:r>
          </a:p>
          <a:p>
            <a:endParaRPr lang="en-US" dirty="0">
              <a:latin typeface="Arial"/>
              <a:cs typeface="Arial"/>
            </a:endParaRPr>
          </a:p>
          <a:p>
            <a:r>
              <a:rPr lang="ar-001">
                <a:latin typeface="Arial"/>
                <a:cs typeface="Arial"/>
              </a:rPr>
              <a:t>ثم سنُجري مناقشة لمدة 5 دقائق في مجموعاتكم، تليها مناقشة لمدة 5 دقائق في الجلسة العامة.  </a:t>
            </a:r>
          </a:p>
          <a:p>
            <a:endParaRPr lang="en-US" dirty="0">
              <a:latin typeface="Arial"/>
              <a:cs typeface="Arial"/>
            </a:endParaRPr>
          </a:p>
          <a:p>
            <a:r>
              <a:rPr lang="ar-001" i="1">
                <a:latin typeface="Arial"/>
                <a:cs typeface="Arial"/>
              </a:rPr>
              <a:t>[ملاحظة للمنسق: انتقل إلى الشريحة التالية ثم توقف عند تلك الشريحة لمدة 10 دقائق].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a:extLst>
              <a:ext uri="{FF2B5EF4-FFF2-40B4-BE49-F238E27FC236}">
                <a16:creationId xmlns:a16="http://schemas.microsoft.com/office/drawing/2014/main" id="{1F52A6F5-3D91-5F01-90FC-E7B03832AE10}"/>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410127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ar-001" i="1" dirty="0">
                <a:solidFill>
                  <a:srgbClr val="000000"/>
                </a:solidFill>
                <a:latin typeface="Arial"/>
                <a:cs typeface="Arial"/>
              </a:rPr>
              <a:t>[ملاحظة للمنسق: عدِّل هذه الشريحة حسب الحاجة، بما في ذلك تعديل اليوم 4 إذا لم يتم تضمين أنشطة التخطيط أو أنشطة إعادة الشرح من المتعلّم في ورشة العمل.]  </a:t>
            </a:r>
          </a:p>
          <a:p>
            <a:r>
              <a:rPr lang="ar-001" dirty="0">
                <a:solidFill>
                  <a:srgbClr val="000000"/>
                </a:solidFill>
                <a:latin typeface="Arial"/>
                <a:cs typeface="Arial"/>
              </a:rPr>
              <a:t> </a:t>
            </a:r>
          </a:p>
          <a:p>
            <a:r>
              <a:rPr lang="ar-001" dirty="0">
                <a:solidFill>
                  <a:srgbClr val="000000"/>
                </a:solidFill>
                <a:latin typeface="Arial"/>
                <a:cs typeface="Arial"/>
              </a:rPr>
              <a:t>أهلاً بكم في اليوم 4 من تدريبنا!  </a:t>
            </a:r>
          </a:p>
          <a:p>
            <a:endParaRPr lang="en-US" dirty="0">
              <a:solidFill>
                <a:srgbClr val="000000"/>
              </a:solidFill>
              <a:latin typeface="Arial"/>
              <a:cs typeface="Arial"/>
            </a:endParaRPr>
          </a:p>
          <a:p>
            <a:r>
              <a:rPr lang="ar-001" dirty="0">
                <a:solidFill>
                  <a:srgbClr val="000000"/>
                </a:solidFill>
                <a:latin typeface="Arial"/>
                <a:cs typeface="Arial"/>
              </a:rPr>
              <a:t>سنركز اليوم </a:t>
            </a:r>
            <a:r>
              <a:rPr lang="ar-001" b="0" i="0" u="none" strike="noStrike" dirty="0">
                <a:solidFill>
                  <a:srgbClr val="000000"/>
                </a:solidFill>
                <a:effectLst/>
                <a:latin typeface="Arial"/>
                <a:cs typeface="Arial"/>
              </a:rPr>
              <a:t>على التخطيط لاعتماد غاية 7-1-7 واستخدامها، وبعض جلسات إعادة الشرح من المتعلّم للمساعدة على ترسيخ المفاهيم الأساسية، والخطوات التالية بعد انتهاء ورشة العمل هذه.  </a:t>
            </a:r>
          </a:p>
          <a:p>
            <a:pPr algn="l" rtl="0" fontAlgn="base">
              <a:buNone/>
            </a:pPr>
            <a:endParaRPr lang="en-US" b="0" i="0" dirty="0">
              <a:solidFill>
                <a:srgbClr val="444444"/>
              </a:solidFill>
              <a:effectLst/>
              <a:latin typeface="Arial" panose="020B0604020202020204" pitchFamily="34" charset="0"/>
            </a:endParaRPr>
          </a:p>
          <a:p>
            <a:pPr algn="r" rtl="1" fontAlgn="base">
              <a:buNone/>
            </a:pPr>
            <a:r>
              <a:rPr lang="ar-001" b="0" i="0" dirty="0">
                <a:solidFill>
                  <a:srgbClr val="444444"/>
                </a:solidFill>
                <a:effectLst/>
                <a:latin typeface="Arial"/>
                <a:cs typeface="Arial"/>
              </a:rPr>
              <a:t>​​</a:t>
            </a:r>
          </a:p>
          <a:p>
            <a:endParaRPr lang="en-US" dirty="0">
              <a:solidFill>
                <a:srgbClr val="000000"/>
              </a:solidFill>
              <a:latin typeface="Arial"/>
              <a:cs typeface="Arial"/>
            </a:endParaRPr>
          </a:p>
          <a:p>
            <a:endParaRPr lang="en-US" dirty="0">
              <a:solidFill>
                <a:srgbClr val="000000"/>
              </a:solidFill>
              <a:latin typeface="Arial"/>
              <a:cs typeface="Arial"/>
            </a:endParaRPr>
          </a:p>
          <a:p>
            <a:r>
              <a:rPr lang="ar-001" dirty="0">
                <a:solidFill>
                  <a:srgbClr val="000000"/>
                </a:solidFill>
                <a:latin typeface="Arial"/>
                <a:cs typeface="Arial"/>
              </a:rPr>
              <a:t> </a:t>
            </a:r>
            <a:r>
              <a:rPr lang="ar-001" b="0" i="0" dirty="0">
                <a:solidFill>
                  <a:srgbClr val="444444"/>
                </a:solidFill>
                <a:effectLst/>
                <a:latin typeface="Arial"/>
                <a:cs typeface="Arial"/>
              </a:rPr>
              <a:t>​</a:t>
            </a:r>
          </a:p>
          <a:p>
            <a:pPr algn="r" rtl="1" fontAlgn="base"/>
            <a:r>
              <a:rPr lang="ar-001" b="0" i="0" dirty="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b="0" i="0">
                <a:latin typeface="Arial"/>
                <a:cs typeface="Arial"/>
              </a:rPr>
              <a:t>فلنبدأ. لديكم 10 دقائق </a:t>
            </a:r>
            <a:r>
              <a:rPr lang="ar-001">
                <a:latin typeface="Arial"/>
                <a:cs typeface="Arial"/>
              </a:rPr>
              <a:t>– </a:t>
            </a:r>
            <a:r>
              <a:rPr lang="ar-001" b="0" i="0">
                <a:latin typeface="Arial"/>
                <a:cs typeface="Arial"/>
              </a:rPr>
              <a:t>تذكروا، عليكم تبادل الأدوار بحيث تتاح لكل منكم فرصة لشرح الشريحة.  </a:t>
            </a:r>
          </a:p>
          <a:p>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i="1">
                <a:latin typeface="Arial"/>
                <a:cs typeface="Arial"/>
              </a:rPr>
              <a:t>[ملاحظة للمنسق: في نهاية العشر دقائق، اجذب انتباه الجميع وانتقل إلى الشريحة التالية. سيجرون مناقشة جماعية صغيرة].  </a:t>
            </a:r>
          </a:p>
          <a:p>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31604-13F1-BAE4-B1B9-6EFF185F41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4C6DD-1659-0811-4432-DA3418AB7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07B60A-D755-4E12-13A0-957E85FE9586}"/>
              </a:ext>
            </a:extLst>
          </p:cNvPr>
          <p:cNvSpPr>
            <a:spLocks noGrp="1"/>
          </p:cNvSpPr>
          <p:nvPr>
            <p:ph type="body" idx="1"/>
          </p:nvPr>
        </p:nvSpPr>
        <p:spPr/>
        <p:txBody>
          <a:bodyPr/>
          <a:lstStyle/>
          <a:p>
            <a:r>
              <a:rPr lang="ar-001">
                <a:latin typeface="Arial"/>
                <a:cs typeface="Arial"/>
              </a:rPr>
              <a:t>والآن، نريد منكم في مجموعاتكم مناقشة نشاط تمثيل الأدوار الذي أجريتموه للتو.  فيما يلي بعض الأسئلة للمناقشة:</a:t>
            </a:r>
          </a:p>
          <a:p>
            <a:endParaRPr lang="en-US" dirty="0">
              <a:latin typeface="Arial"/>
              <a:cs typeface="Arial"/>
            </a:endParaRPr>
          </a:p>
          <a:p>
            <a:pPr marL="628650" lvl="1" indent="-171450">
              <a:buFont typeface="Arial" panose="020B0604020202020204" pitchFamily="34" charset="0"/>
              <a:buChar char="•"/>
            </a:pPr>
            <a:r>
              <a:rPr lang="ar-001" sz="1200">
                <a:latin typeface="Arial"/>
                <a:cs typeface="Arial"/>
              </a:rPr>
              <a:t>ما الملاحظات التي لدى المراقب؟</a:t>
            </a:r>
          </a:p>
          <a:p>
            <a:pPr marL="628650" lvl="1" indent="-171450">
              <a:buFont typeface="Arial" panose="020B0604020202020204" pitchFamily="34" charset="0"/>
              <a:buChar char="•"/>
            </a:pPr>
            <a:r>
              <a:rPr lang="ar-001" sz="1200">
                <a:latin typeface="Arial"/>
                <a:cs typeface="Arial"/>
              </a:rPr>
              <a:t>ما الذي سار على ما يرام في نشاط تمثيل الأدوار؟</a:t>
            </a:r>
          </a:p>
          <a:p>
            <a:pPr marL="628650" lvl="1" indent="-171450">
              <a:buFont typeface="Arial" panose="020B0604020202020204" pitchFamily="34" charset="0"/>
              <a:buChar char="•"/>
            </a:pPr>
            <a:r>
              <a:rPr lang="ar-001" sz="1200">
                <a:latin typeface="Arial"/>
                <a:cs typeface="Arial"/>
              </a:rPr>
              <a:t>ما الأسئلة التي تعتقدون أن المشاركين قد يطرحونها بشأن هذا الموضوع؟</a:t>
            </a:r>
          </a:p>
          <a:p>
            <a:endParaRPr lang="en-US" dirty="0">
              <a:latin typeface="Arial"/>
              <a:cs typeface="Arial"/>
            </a:endParaRPr>
          </a:p>
          <a:p>
            <a:r>
              <a:rPr lang="ar-001">
                <a:latin typeface="Arial"/>
                <a:cs typeface="Arial"/>
              </a:rPr>
              <a:t>إذا كانت لديكم أي أسئلة بشأن غاية 7-1-7 ولستم متأكدين من كيفية الإجابة عنها، فأضيفوها إلى لوحة طرح الأفكار والأسئلة.  </a:t>
            </a:r>
          </a:p>
          <a:p>
            <a:endParaRPr lang="en-US" dirty="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b="0" i="1">
                <a:latin typeface="Arial"/>
                <a:cs typeface="Arial"/>
              </a:rPr>
              <a:t>[ملاحظة للمنسق: في نهاية الخمس دقائق، اجذب انتباه الجميع وانتقل إلى الشريحة التالية. ستتولى الآن تيسير مناقشة في الجلسة العامة</a:t>
            </a:r>
            <a:r>
              <a:rPr lang="ar-001" i="1">
                <a:latin typeface="Arial"/>
                <a:cs typeface="Arial"/>
              </a:rPr>
              <a:t>.]</a:t>
            </a:r>
            <a:r>
              <a:rPr lang="ar-001" b="0" i="1">
                <a:latin typeface="Arial"/>
                <a:cs typeface="Arial"/>
              </a:rPr>
              <a:t>  </a:t>
            </a:r>
          </a:p>
          <a:p>
            <a:endParaRPr lang="en-US" dirty="0">
              <a:latin typeface="Arial"/>
              <a:cs typeface="Arial"/>
            </a:endParaRPr>
          </a:p>
        </p:txBody>
      </p:sp>
      <p:sp>
        <p:nvSpPr>
          <p:cNvPr id="4" name="Slide Number Placeholder 3">
            <a:extLst>
              <a:ext uri="{FF2B5EF4-FFF2-40B4-BE49-F238E27FC236}">
                <a16:creationId xmlns:a16="http://schemas.microsoft.com/office/drawing/2014/main" id="{307C2722-76B3-5450-0109-522B8996B76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694325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A7BC2-186F-927E-2E46-C74C153245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3B3A98-FB43-2B9B-E513-CD6D313706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70BBE8-706A-A48D-A9C5-12600C3B0507}"/>
              </a:ext>
            </a:extLst>
          </p:cNvPr>
          <p:cNvSpPr>
            <a:spLocks noGrp="1"/>
          </p:cNvSpPr>
          <p:nvPr>
            <p:ph type="body" idx="1"/>
          </p:nvPr>
        </p:nvSpPr>
        <p:spPr/>
        <p:txBody>
          <a:bodyPr/>
          <a:lstStyle/>
          <a:p>
            <a:r>
              <a:rPr lang="ar-001" i="1">
                <a:latin typeface="Arial"/>
                <a:cs typeface="Arial"/>
              </a:rPr>
              <a:t>[ملاحظة للمنسق: شجع المشاركين على التطوع بالإجابات. إذا ساد الصمت في القاعة، يمكنك بلطف اختيار مشارك أو اثنين لمشاركة آرائهم من أجل بدء المناقشة. لديك 5 دقائق للمناقشة.]</a:t>
            </a:r>
          </a:p>
          <a:p>
            <a:endParaRPr lang="en-US" dirty="0">
              <a:latin typeface="Arial"/>
              <a:cs typeface="Arial"/>
            </a:endParaRPr>
          </a:p>
          <a:p>
            <a:r>
              <a:rPr lang="ar-001">
                <a:latin typeface="Arial"/>
                <a:cs typeface="Arial"/>
              </a:rPr>
              <a:t>ممتاز، فلنناقش هذا السيناريو معًا الآن.</a:t>
            </a:r>
          </a:p>
          <a:p>
            <a:endParaRPr lang="en-US" dirty="0">
              <a:latin typeface="Arial"/>
              <a:cs typeface="Arial"/>
            </a:endParaRPr>
          </a:p>
          <a:p>
            <a:r>
              <a:rPr lang="ar-001">
                <a:latin typeface="Arial"/>
                <a:cs typeface="Arial"/>
              </a:rPr>
              <a:t> إليكم بعض الأسئلة التي يمكن التفكير فيها:</a:t>
            </a:r>
          </a:p>
          <a:p>
            <a:pPr marL="171450" indent="-171450">
              <a:buFont typeface="Arial" panose="020B0604020202020204" pitchFamily="34" charset="0"/>
              <a:buChar char="•"/>
            </a:pPr>
            <a:r>
              <a:rPr lang="ar-001" sz="1200">
                <a:latin typeface="Arial"/>
                <a:cs typeface="Arial"/>
              </a:rPr>
              <a:t>ما الذي سار بشكل جيد؟</a:t>
            </a:r>
          </a:p>
          <a:p>
            <a:pPr marL="171450" indent="-171450">
              <a:buFont typeface="Arial" panose="020B0604020202020204" pitchFamily="34" charset="0"/>
              <a:buChar char="•"/>
            </a:pPr>
            <a:r>
              <a:rPr lang="ar-001" sz="1200">
                <a:latin typeface="Arial"/>
                <a:cs typeface="Arial"/>
              </a:rPr>
              <a:t>ما الذي كان يمثل تحديًا؟</a:t>
            </a:r>
          </a:p>
          <a:p>
            <a:pPr marL="171450" indent="-171450">
              <a:buFont typeface="Arial" panose="020B0604020202020204" pitchFamily="34" charset="0"/>
              <a:buChar char="•"/>
            </a:pPr>
            <a:r>
              <a:rPr lang="ar-001" sz="1200">
                <a:latin typeface="Arial"/>
                <a:cs typeface="Arial"/>
              </a:rPr>
              <a:t>ما الأسئلة التي طُرحت بالنسبة إليكم؟</a:t>
            </a:r>
          </a:p>
          <a:p>
            <a:endParaRPr lang="en-US" dirty="0">
              <a:latin typeface="Arial"/>
              <a:cs typeface="Arial"/>
            </a:endParaRPr>
          </a:p>
          <a:p>
            <a:r>
              <a:rPr lang="ar-001" i="1">
                <a:latin typeface="Arial"/>
                <a:cs typeface="Arial"/>
              </a:rPr>
              <a:t>[ملاحظة للمنسق: بعد 5 دقائق، انتقل إلى الشريحة التالية.]</a:t>
            </a:r>
          </a:p>
          <a:p>
            <a:endParaRPr lang="en-US" dirty="0">
              <a:latin typeface="Arial"/>
              <a:cs typeface="Arial"/>
            </a:endParaRPr>
          </a:p>
        </p:txBody>
      </p:sp>
      <p:sp>
        <p:nvSpPr>
          <p:cNvPr id="4" name="Slide Number Placeholder 3">
            <a:extLst>
              <a:ext uri="{FF2B5EF4-FFF2-40B4-BE49-F238E27FC236}">
                <a16:creationId xmlns:a16="http://schemas.microsoft.com/office/drawing/2014/main" id="{59494951-EF14-B9C2-87E9-378E4EC3F56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10360041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ar-001">
                <a:latin typeface="Arial"/>
                <a:cs typeface="Arial"/>
              </a:rPr>
              <a:t>سنأخذ استراحة لمدة 15 دقيقة الآن.</a:t>
            </a:r>
          </a:p>
          <a:p>
            <a:endParaRPr lang="en-US">
              <a:latin typeface="Arial"/>
              <a:cs typeface="Arial"/>
            </a:endParaRPr>
          </a:p>
          <a:p>
            <a:r>
              <a:rPr lang="ar-001">
                <a:latin typeface="Arial"/>
                <a:cs typeface="Arial"/>
              </a:rPr>
              <a:t> يرجى إضافة أي أسئلة لديكم بشأن نهج 7-1-7 إلى لوحة طرح الأفكار والأسئلة حتى نتمكن من مواصلة الإجابة عليها.    </a:t>
            </a: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i="1">
                <a:latin typeface="Arial"/>
                <a:cs typeface="Arial"/>
              </a:rPr>
              <a:t>[ملاحظة للمنسق: تتضمن الشريحة التالية موضوعات نقاش جماعي لتناولها لمدة 30 دقيقة ضمن مناقشة جماعية صغيرة. لا تتردد في تغيير الأسئلة بناءً على طبيعة الحضور. من الأفضل تقسيم المشاركين إلى مجموعات مكونة من 6 إلى 8 أفراد إن أمكن. يُرجى تعديل وقت مناقشة المجموعات الصغيرة + الجلسة العامة بناءً على عدد المجموعات.]  </a:t>
            </a:r>
          </a:p>
          <a:p>
            <a:endParaRPr lang="en-US" dirty="0"/>
          </a:p>
          <a:p>
            <a:r>
              <a:rPr lang="ar-001">
                <a:latin typeface="Arial"/>
                <a:cs typeface="Arial"/>
              </a:rPr>
              <a:t>الآن سننقسم إلى بضع مجموعات صغيرة لإجراء مناقشتنا الجماعية الصغيرة النهائية، وسنعود إلى الجلسة العامة لإجراء مناقشة جماعية أكبر.  </a:t>
            </a:r>
          </a:p>
          <a:p>
            <a:endParaRPr lang="en-US" dirty="0"/>
          </a:p>
          <a:p>
            <a:r>
              <a:rPr lang="ar-001" i="1">
                <a:latin typeface="Arial"/>
                <a:cs typeface="Arial"/>
              </a:rPr>
              <a:t>[ملاحظة للمنسق: قم بتقسيم المشاركين إلى مجموعات - إما عن طريق تعيينهم عشوائيًا (على سبيل المثال، اطلب من الأشخاص قول رقم من 1 إلى 3 إذا كنت ستشكل 3 مجموعات والانتقال إلى تلك المجموعات الثلاث) أو عن طريق جعلهم يختارون مجموعاتهم بأنفسهم.]</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ar-001">
                <a:latin typeface="Arial"/>
                <a:cs typeface="Arial"/>
              </a:rPr>
              <a:t> إذًا، إليكم ما نود منكم فعله. تذكروا أن هذا </a:t>
            </a:r>
            <a:r>
              <a:rPr lang="ar-001" b="0">
                <a:latin typeface="Arial"/>
                <a:cs typeface="Arial"/>
              </a:rPr>
              <a:t>هو الوقت المخصص لإجراء </a:t>
            </a:r>
            <a:r>
              <a:rPr lang="ar-001" b="0">
                <a:solidFill>
                  <a:schemeClr val="tx1"/>
                </a:solidFill>
                <a:latin typeface="Arial"/>
                <a:cs typeface="Arial"/>
              </a:rPr>
              <a:t>مناقشة مفتوحة بشأن غاية 7-1-7 </a:t>
            </a:r>
            <a:r>
              <a:rPr lang="ar-001">
                <a:solidFill>
                  <a:schemeClr val="tx1"/>
                </a:solidFill>
                <a:latin typeface="Arial"/>
                <a:cs typeface="Arial"/>
              </a:rPr>
              <a:t>وكيفية ارتباطها بعملكم.  في مجموعاتكم، قدموا أنفسكم وتناقشوا في مجموعاتكم بشأن ما يلي: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buNone/>
            </a:pPr>
            <a:r>
              <a:rPr lang="ar-001" sz="1200" b="1">
                <a:solidFill>
                  <a:schemeClr val="tx2"/>
                </a:solidFill>
                <a:latin typeface="Arial"/>
                <a:cs typeface="Arial"/>
              </a:rPr>
              <a:t>ما الإستراتيجيات التي يمكن أن تساعد على جعل اعتماد غاية 7-1-7 واستخدامها </a:t>
            </a:r>
            <a:r>
              <a:rPr lang="ar-001" sz="1200" b="1" u="sng">
                <a:solidFill>
                  <a:schemeClr val="tx2"/>
                </a:solidFill>
                <a:latin typeface="Arial"/>
                <a:cs typeface="Arial"/>
              </a:rPr>
              <a:t>مستدامًا</a:t>
            </a:r>
            <a:r>
              <a:rPr lang="ar-001" sz="1200" b="1">
                <a:solidFill>
                  <a:schemeClr val="tx2"/>
                </a:solidFill>
                <a:latin typeface="Arial"/>
                <a:cs typeface="Arial"/>
              </a:rPr>
              <a:t> في أماكن عملكم؟</a:t>
            </a:r>
          </a:p>
          <a:p>
            <a:pPr marL="0" indent="0">
              <a:buNone/>
            </a:pPr>
            <a:endParaRPr lang="en-US" sz="200" dirty="0">
              <a:solidFill>
                <a:schemeClr val="tx2"/>
              </a:solidFill>
              <a:effectLst/>
              <a:cs typeface="Arial" panose="020B0604020202020204" pitchFamily="34" charset="0"/>
            </a:endParaRPr>
          </a:p>
          <a:p>
            <a:pPr marL="0" indent="0">
              <a:buNone/>
            </a:pPr>
            <a:r>
              <a:rPr lang="ar-001" sz="1200" b="1">
                <a:solidFill>
                  <a:schemeClr val="tx2"/>
                </a:solidFill>
                <a:effectLst/>
                <a:latin typeface="Arial"/>
                <a:cs typeface="Arial"/>
              </a:rPr>
              <a:t>كيف يمكنكم بدء استخدام أسس 7-1-7 (التوقيت والتحسين المستمر للأداء) في عملكم حتى في الوقت الحالي؟</a:t>
            </a:r>
          </a:p>
          <a:p>
            <a:pPr marL="0" indent="0">
              <a:lnSpc>
                <a:spcPct val="115000"/>
              </a:lnSpc>
              <a:spcBef>
                <a:spcPts val="0"/>
              </a:spcBef>
              <a:spcAft>
                <a:spcPts val="100"/>
              </a:spcAft>
              <a:buNone/>
              <a:defRPr/>
            </a:pPr>
            <a:endParaRPr lang="en-US" dirty="0">
              <a:solidFill>
                <a:schemeClr val="tx1"/>
              </a:solidFill>
              <a:latin typeface="Arial"/>
              <a:cs typeface="Arial"/>
            </a:endParaRPr>
          </a:p>
          <a:p>
            <a:pPr>
              <a:defRPr/>
            </a:pPr>
            <a:r>
              <a:rPr lang="ar-001">
                <a:solidFill>
                  <a:schemeClr val="tx1"/>
                </a:solidFill>
                <a:latin typeface="Arial"/>
                <a:cs typeface="Arial"/>
              </a:rPr>
              <a:t>لديكم 30 دقيقة لهذا التمرين. خلال النصف الأول تقريبًا </a:t>
            </a:r>
            <a:r>
              <a:rPr lang="ar-001" i="1">
                <a:solidFill>
                  <a:schemeClr val="tx1"/>
                </a:solidFill>
                <a:latin typeface="Arial"/>
                <a:cs typeface="Arial"/>
              </a:rPr>
              <a:t>[ملاحظة للمنسق: حدد الوقت بدقة، مثلاً 15 دقيقة أو 20 دقيقة، استنادًا إلى </a:t>
            </a:r>
            <a:r>
              <a:rPr lang="ar-001" i="1">
                <a:latin typeface="Arial"/>
                <a:cs typeface="Arial"/>
              </a:rPr>
              <a:t>عدد المجموعات </a:t>
            </a:r>
            <a:r>
              <a:rPr lang="ar-001" i="1">
                <a:solidFill>
                  <a:schemeClr val="tx1"/>
                </a:solidFill>
                <a:latin typeface="Arial"/>
                <a:cs typeface="Arial"/>
              </a:rPr>
              <a:t>إن أمكن]،</a:t>
            </a:r>
            <a:r>
              <a:rPr lang="ar-001">
                <a:solidFill>
                  <a:schemeClr val="tx1"/>
                </a:solidFill>
                <a:latin typeface="Arial"/>
                <a:cs typeface="Arial"/>
              </a:rPr>
              <a:t> ستناقشون هذه الأسئلة في المجموعة. ثم في الجلسة العامة، سيكون لدينا وقت قصير، مدته دقيقتان أو أقل، لتقدم كل مجموعة تقريرها بالنتائج وللاستماع إلى ما توصلتم إليه.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chemeClr val="tx1"/>
                </a:solidFill>
                <a:latin typeface="Arial"/>
                <a:cs typeface="Arial"/>
              </a:rPr>
              <a:t>أتمنى أن تخوضوا محادثات رائعة!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شكرًا لكم على مشاركتكم طوال هذا اليوم. سنختتم العرض ببضع شرائح إضافية لتلخيص ما قيل.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ar-001" i="1">
                <a:latin typeface="Arial"/>
                <a:cs typeface="Arial"/>
              </a:rPr>
              <a:t>[ملاحظة للمنسق: إذا كان هناك وقت، نوصي بسؤال المشاركين عما إذا كانوا يعتقدون أن كل هدف من هذه الأهداف قد تحقق. تذكر أن تحدّث هذه الشريحة بأهداف ورشة العمل المنقحة إذا عدلت جدول الأعمال والمواد (على سبيل المثال، إذا لم يكن المشاركون يساعدون بشأن وضع خطة للاعتماد/الاستخدام، أو إذا قمت بإزالة مواد الدراسة المتعمقة للاعتماد، وما إلى ذلك)].</a:t>
            </a:r>
          </a:p>
          <a:p>
            <a:endParaRPr lang="en-US" dirty="0">
              <a:latin typeface="Calibri"/>
              <a:ea typeface="Calibri"/>
              <a:cs typeface="Calibri"/>
            </a:endParaRPr>
          </a:p>
          <a:p>
            <a:r>
              <a:rPr lang="ar-001"/>
              <a:t> والآن، دعونا نراجع أهداف التعلم مرة أخرى ونرى ما إذا كنتم تعتقدون أننا حققناها.</a:t>
            </a:r>
          </a:p>
          <a:p>
            <a:endParaRPr lang="en-US" sz="1200" b="0" dirty="0">
              <a:latin typeface="Calibri"/>
              <a:ea typeface="Calibri"/>
              <a:cs typeface="Calibri"/>
            </a:endParaRPr>
          </a:p>
          <a:p>
            <a:pPr marL="171450" indent="-171450">
              <a:buFont typeface="Arial" panose="020B0604020202020204" pitchFamily="34" charset="0"/>
              <a:buChar char="•"/>
            </a:pPr>
            <a:r>
              <a:rPr lang="ar-001" sz="1200" b="0">
                <a:latin typeface="Arial"/>
                <a:cs typeface="Arial"/>
              </a:rPr>
              <a:t> فهم نهج تحسين الأداء لغاية 7-1-7 واستعراضات الإجراءات المبكرة لرصد حالات تفشي الأمراض والإبلاغ عنها والاستجابة لها</a:t>
            </a:r>
          </a:p>
          <a:p>
            <a:pPr marL="628650" lvl="1" indent="-171450">
              <a:buFont typeface="Arial" panose="020B0604020202020204" pitchFamily="34" charset="0"/>
              <a:buChar char="•"/>
            </a:pPr>
            <a:r>
              <a:rPr lang="ar-001" sz="1200" b="0">
                <a:latin typeface="Arial"/>
                <a:cs typeface="Arial"/>
              </a:rPr>
              <a:t>لقد ركزنا على هذا في البداية وحاولنا تعزيزه طوال ورشة العمل. هل تعتقدون أننا حققنا هذا الهدف؟</a:t>
            </a:r>
          </a:p>
          <a:p>
            <a:pPr marL="628650" lvl="1" indent="-171450">
              <a:buFont typeface="Arial" panose="020B0604020202020204" pitchFamily="34" charset="0"/>
              <a:buChar char="•"/>
            </a:pPr>
            <a:endParaRPr lang="en-US" sz="1200" b="0" dirty="0">
              <a:latin typeface="Arial"/>
              <a:cs typeface="Arial"/>
            </a:endParaRPr>
          </a:p>
          <a:p>
            <a:pPr marL="171450" lvl="0" indent="-171450">
              <a:buFont typeface="Arial" panose="020B0604020202020204" pitchFamily="34" charset="0"/>
              <a:buChar char="•"/>
            </a:pPr>
            <a:r>
              <a:rPr lang="ar-001" sz="1200" b="0">
                <a:latin typeface="Arial"/>
                <a:cs typeface="Arial"/>
              </a:rPr>
              <a:t>شرح كيف يُسهم نهج 7-1-7 في تحسين أداء أنظمة مكافحة تفشي الأمراض</a:t>
            </a:r>
          </a:p>
          <a:p>
            <a:pPr marL="628650" lvl="1" indent="-171450">
              <a:buFont typeface="Arial" panose="020B0604020202020204" pitchFamily="34" charset="0"/>
              <a:buChar char="•"/>
            </a:pPr>
            <a:r>
              <a:rPr lang="ar-001" sz="1200" b="0">
                <a:latin typeface="Arial"/>
                <a:cs typeface="Arial"/>
              </a:rPr>
              <a:t>هل تشعرون أنكم قادرين على شرح هذا الآن؟</a:t>
            </a:r>
          </a:p>
          <a:p>
            <a:pPr marL="628650" lvl="1" indent="-171450">
              <a:buFont typeface="Arial" panose="020B0604020202020204" pitchFamily="34" charset="0"/>
              <a:buChar char="•"/>
            </a:pPr>
            <a:endParaRPr lang="en-US" sz="1200" b="0" dirty="0">
              <a:latin typeface="Arial"/>
              <a:cs typeface="Arial"/>
            </a:endParaRPr>
          </a:p>
          <a:p>
            <a:pPr marL="342900" indent="-342900">
              <a:lnSpc>
                <a:spcPct val="113999"/>
              </a:lnSpc>
              <a:buFont typeface="Arial" panose="020B0604020202020204" pitchFamily="34" charset="0"/>
              <a:buChar char="•"/>
            </a:pPr>
            <a:r>
              <a:rPr lang="ar-001" sz="1200" b="0">
                <a:latin typeface="Arial"/>
                <a:cs typeface="Arial"/>
              </a:rPr>
              <a:t> تحديد الفرص والتحديات فيما يتعلق بدعم الوعي بغاية 7-1-7 واعتمادها واستخدامها في عملك</a:t>
            </a:r>
          </a:p>
          <a:p>
            <a:pPr marL="800100" lvl="1" indent="-342900">
              <a:lnSpc>
                <a:spcPct val="113999"/>
              </a:lnSpc>
              <a:buFont typeface="Arial" panose="020B0604020202020204" pitchFamily="34" charset="0"/>
              <a:buChar char="•"/>
            </a:pPr>
            <a:r>
              <a:rPr lang="ar-001" sz="1200" b="0">
                <a:latin typeface="Arial"/>
                <a:cs typeface="Arial"/>
              </a:rPr>
              <a:t>لقد ركزنا على هذا الأمر طوال ورشة العمل، بما في ذلك خلال بعض جلسات المناقشة. هل ترون أننا حققنا هذا الهدف؟</a:t>
            </a:r>
          </a:p>
          <a:p>
            <a:pPr marL="800100" lvl="1" indent="-342900">
              <a:lnSpc>
                <a:spcPct val="113999"/>
              </a:lnSpc>
              <a:buFont typeface="Arial" panose="020B0604020202020204" pitchFamily="34" charset="0"/>
              <a:buChar char="•"/>
            </a:pPr>
            <a:endParaRPr lang="en-US" sz="1200" b="0" dirty="0">
              <a:latin typeface="Arial"/>
              <a:cs typeface="Arial"/>
            </a:endParaRPr>
          </a:p>
          <a:p>
            <a:pPr marL="342900" lvl="0" indent="-342900">
              <a:lnSpc>
                <a:spcPct val="113999"/>
              </a:lnSpc>
              <a:buFont typeface="Arial" panose="020B0604020202020204" pitchFamily="34" charset="0"/>
              <a:buChar char="•"/>
            </a:pPr>
            <a:r>
              <a:rPr lang="ar-001" sz="1200" b="0">
                <a:latin typeface="Arial"/>
                <a:cs typeface="Arial"/>
              </a:rPr>
              <a:t>تطبيق الخطوات الرئيسية والممارسات النموذجية لدعم اعتماد غاية 7-1-7 واستخدامها في مختلف البرامج والسياقات</a:t>
            </a:r>
          </a:p>
          <a:p>
            <a:pPr marL="800100" lvl="1" indent="-342900">
              <a:lnSpc>
                <a:spcPct val="113999"/>
              </a:lnSpc>
              <a:buFont typeface="Arial" panose="020B0604020202020204" pitchFamily="34" charset="0"/>
              <a:buChar char="•"/>
            </a:pPr>
            <a:r>
              <a:rPr lang="ar-001" sz="1200" b="0">
                <a:latin typeface="Arial"/>
                <a:cs typeface="Arial"/>
              </a:rPr>
              <a:t>لقد تناولنا هذا الموضوع خلال دراساتنا المتعمقة للاعتماد والاستخدام. هل تشعرون بأننا حققنا هذا الهدف؟  </a:t>
            </a:r>
          </a:p>
          <a:p>
            <a:pPr marL="800100" lvl="1" indent="-342900">
              <a:lnSpc>
                <a:spcPct val="113999"/>
              </a:lnSpc>
              <a:buFont typeface="Arial" panose="020B0604020202020204" pitchFamily="34" charset="0"/>
              <a:buChar char="•"/>
            </a:pPr>
            <a:endParaRPr lang="en-US" sz="1200" b="0" dirty="0">
              <a:latin typeface="Arial"/>
              <a:cs typeface="Arial"/>
            </a:endParaRPr>
          </a:p>
          <a:p>
            <a:pPr marL="342900" lvl="0" indent="-342900">
              <a:lnSpc>
                <a:spcPct val="113999"/>
              </a:lnSpc>
              <a:buFont typeface="Arial" panose="020B0604020202020204" pitchFamily="34" charset="0"/>
              <a:buChar char="•"/>
            </a:pPr>
            <a:r>
              <a:rPr lang="ar-001" sz="1200" b="0">
                <a:latin typeface="Arial"/>
                <a:cs typeface="Arial"/>
              </a:rPr>
              <a:t>وضع خطة لاعتماد غاية 7-1-7 واستخدامها بشكل روتيني في بلدك/ولايتك القضائية</a:t>
            </a:r>
          </a:p>
          <a:p>
            <a:pPr marL="800100" lvl="1" indent="-342900">
              <a:lnSpc>
                <a:spcPct val="113999"/>
              </a:lnSpc>
              <a:buFont typeface="Arial" panose="020B0604020202020204" pitchFamily="34" charset="0"/>
              <a:buChar char="•"/>
            </a:pPr>
            <a:r>
              <a:rPr lang="ar-001" sz="1200" b="0">
                <a:latin typeface="Arial"/>
                <a:cs typeface="Arial"/>
              </a:rPr>
              <a:t>لقد ناقشنا بعض جوانب هذا الأمر طوال الورشة، ثم خصصنا وقتًا هذا الصباح للتركيز على هذا الهدف. هل ترون أننا حققناه؟</a:t>
            </a: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مجرد تذكير بأنه على الموقع الإلكتروني لتحالف 7-1-7، يمكنك العثور على مجموعة واسعة من الموارد لمساعدتك على فهم غاية 7-1-7، والبدء في اعتمادها واستخدامها.  توجد تفاصيل بشأن خطوات الاستخدام وعناصر الاعتماد التي استعرضناها خلال ورشة العمل والتي يمكنك الرجوع إليها في مجموعة الأدوات الرقمية لغاية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057C-A19E-2283-781C-35AF2BB1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4B273-45BA-6905-6626-D90AD6389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875-B1D6-01B0-BE39-B193BC19DCFE}"/>
              </a:ext>
            </a:extLst>
          </p:cNvPr>
          <p:cNvSpPr>
            <a:spLocks noGrp="1"/>
          </p:cNvSpPr>
          <p:nvPr>
            <p:ph type="body" idx="1"/>
          </p:nvPr>
        </p:nvSpPr>
        <p:spPr/>
        <p:txBody>
          <a:bodyPr/>
          <a:lstStyle/>
          <a:p>
            <a:pPr algn="just"/>
            <a:r>
              <a:rPr lang="ar-001" i="1">
                <a:latin typeface="Arial"/>
                <a:cs typeface="Arial"/>
              </a:rPr>
              <a:t>[ملاحظة للمنسق: يُرجى ملء هذه الشريحة بأي خطوات تالية - توفر النقاط الحالية اقتراحات للمحتوى يتعين استبدالها بالخطوات التالية الفعلية. أزل التظليل الأصفر من الشريحة بمجرد اكتمالها.].  </a:t>
            </a:r>
          </a:p>
          <a:p>
            <a:pPr algn="just"/>
            <a:endParaRPr lang="en-US" dirty="0">
              <a:cs typeface="Arial" panose="020B0604020202020204" pitchFamily="34" charset="0"/>
            </a:endParaRPr>
          </a:p>
          <a:p>
            <a:pPr algn="just"/>
            <a:r>
              <a:rPr lang="ar-001">
                <a:latin typeface="Arial"/>
                <a:cs typeface="Arial"/>
              </a:rPr>
              <a:t>والآن ونحن نختتم، دعونا نستعرض معًا بعض الخطوات التالية، حتى تكون لديكم رؤية واضحة لما هو قادم بخصوص غاية 7-1-7، ودوركم.  </a:t>
            </a:r>
          </a:p>
          <a:p>
            <a:pPr algn="just"/>
            <a:endParaRPr lang="en-US" dirty="0">
              <a:cs typeface="Arial" panose="020B0604020202020204" pitchFamily="34" charset="0"/>
            </a:endParaRPr>
          </a:p>
          <a:p>
            <a:pPr algn="just"/>
            <a:r>
              <a:rPr lang="ar-001" i="1">
                <a:latin typeface="Arial"/>
                <a:cs typeface="Arial"/>
              </a:rPr>
              <a:t>[ملاحظة للمنسق: اشرح الخطوات التالية]</a:t>
            </a:r>
          </a:p>
        </p:txBody>
      </p:sp>
      <p:sp>
        <p:nvSpPr>
          <p:cNvPr id="4" name="Slide Number Placeholder 3">
            <a:extLst>
              <a:ext uri="{FF2B5EF4-FFF2-40B4-BE49-F238E27FC236}">
                <a16:creationId xmlns:a16="http://schemas.microsoft.com/office/drawing/2014/main" id="{B31A9168-CFEE-1A34-82A5-D0068D4B5501}"/>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2529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001" b="0" i="0" u="none" strike="noStrike" dirty="0">
                <a:solidFill>
                  <a:srgbClr val="000000"/>
                </a:solidFill>
                <a:effectLst/>
                <a:latin typeface="Arial"/>
                <a:cs typeface="Arial"/>
              </a:rPr>
              <a:t>فلنراجع أهداف التعلم الخاصة بورشة العمل مرة أخرى. </a:t>
            </a:r>
            <a:r>
              <a:rPr lang="ar-001" dirty="0">
                <a:latin typeface="Arial"/>
                <a:cs typeface="Arial"/>
              </a:rPr>
              <a:t>بحلول نهاية اليوم، ينبغي أن تكونوا قادرين على ما يلي:</a:t>
            </a:r>
          </a:p>
          <a:p>
            <a:endParaRPr lang="en-US" dirty="0">
              <a:latin typeface="Arial"/>
              <a:cs typeface="Arial"/>
            </a:endParaRPr>
          </a:p>
          <a:p>
            <a:pPr marL="342900" indent="-342900">
              <a:lnSpc>
                <a:spcPct val="113999"/>
              </a:lnSpc>
              <a:buAutoNum type="arabicPeriod"/>
            </a:pPr>
            <a:r>
              <a:rPr lang="ar-001" sz="1200" b="0" dirty="0">
                <a:latin typeface="Arial"/>
                <a:cs typeface="Arial"/>
              </a:rPr>
              <a:t> فهم غاية 7-1-7 </a:t>
            </a:r>
            <a:r>
              <a:rPr lang="ar-001" dirty="0">
                <a:latin typeface="Arial"/>
                <a:cs typeface="Arial"/>
              </a:rPr>
              <a:t>ونهج تحسين</a:t>
            </a:r>
            <a:r>
              <a:rPr lang="ar-001" sz="1200" b="0" dirty="0">
                <a:latin typeface="Arial"/>
                <a:cs typeface="Arial"/>
              </a:rPr>
              <a:t> الأداء واستعراضات الإجراءات المبكرة لرصد حالات تفشي الأمراض والإبلاغ عنها والاستجابة لها  </a:t>
            </a:r>
          </a:p>
          <a:p>
            <a:pPr marL="342900" indent="-342900">
              <a:lnSpc>
                <a:spcPct val="113999"/>
              </a:lnSpc>
              <a:buFont typeface="+mj-lt"/>
              <a:buAutoNum type="arabicPeriod"/>
            </a:pPr>
            <a:r>
              <a:rPr lang="ar-001" sz="1100" b="0" dirty="0">
                <a:latin typeface="Arial"/>
                <a:cs typeface="Arial"/>
              </a:rPr>
              <a:t>شرح كيف تُسهم غاية 7-1-7 في تحسين أداء أنظمة مكافحة تفشي الأمراض</a:t>
            </a:r>
          </a:p>
          <a:p>
            <a:pPr marL="342900" indent="-342900">
              <a:lnSpc>
                <a:spcPct val="113999"/>
              </a:lnSpc>
              <a:buFont typeface="+mj-lt"/>
              <a:buAutoNum type="arabicPeriod"/>
            </a:pPr>
            <a:r>
              <a:rPr lang="ar-001" sz="1100" b="0" dirty="0">
                <a:latin typeface="Arial"/>
                <a:cs typeface="Arial"/>
              </a:rPr>
              <a:t>تحديد الفرص والتحديات فيما يتعلق بدعم الوعي بغاية 7-1-7 واعتمادها واستخدامها في عملك</a:t>
            </a:r>
          </a:p>
          <a:p>
            <a:pPr marL="342900" indent="-342900">
              <a:lnSpc>
                <a:spcPct val="113999"/>
              </a:lnSpc>
              <a:buFont typeface="+mj-lt"/>
              <a:buAutoNum type="arabicPeriod"/>
            </a:pPr>
            <a:r>
              <a:rPr lang="ar-001" sz="1200" b="0" dirty="0">
                <a:latin typeface="Arial"/>
                <a:cs typeface="Arial"/>
              </a:rPr>
              <a:t>تطبيق الخطوات الرئيسية والممارسات النموذجية لدعم اعتماد غاية 7-1-7 واستخدامها في مختلف البرامج والسياقات</a:t>
            </a:r>
          </a:p>
          <a:p>
            <a:pPr marL="342900" indent="-342900">
              <a:lnSpc>
                <a:spcPct val="113999"/>
              </a:lnSpc>
              <a:buFont typeface="+mj-lt"/>
              <a:buAutoNum type="arabicPeriod"/>
            </a:pPr>
            <a:r>
              <a:rPr lang="ar-001" sz="1200" b="0" dirty="0">
                <a:latin typeface="Arial"/>
                <a:cs typeface="Arial"/>
              </a:rPr>
              <a:t>التخطيط لاعتماد غاية 7-1-7 واستخدامها بشكل روتيني في </a:t>
            </a:r>
            <a:r>
              <a:rPr lang="ar-001" dirty="0">
                <a:latin typeface="Arial"/>
                <a:cs typeface="Arial"/>
              </a:rPr>
              <a:t>بلدك أو ولايتك القضائية</a:t>
            </a:r>
          </a:p>
          <a:p>
            <a:pPr marL="342900" indent="-342900">
              <a:lnSpc>
                <a:spcPct val="113999"/>
              </a:lnSpc>
              <a:buAutoNum type="arabicPeriod"/>
            </a:pPr>
            <a:endParaRPr lang="en-US" sz="1200" b="0" i="0" dirty="0">
              <a:solidFill>
                <a:srgbClr val="000000"/>
              </a:solidFill>
              <a:effectLst/>
              <a:latin typeface="Arial"/>
              <a:cs typeface="Arial"/>
            </a:endParaRPr>
          </a:p>
          <a:p>
            <a:pPr>
              <a:lnSpc>
                <a:spcPct val="113999"/>
              </a:lnSpc>
            </a:pPr>
            <a:r>
              <a:rPr lang="ar-001" dirty="0">
                <a:latin typeface="Arial"/>
                <a:cs typeface="Arial"/>
              </a:rPr>
              <a:t> لقد غطينا أول هدفين في المواد التمهيدية واستمررنا في تعزيزهما طوال ورشة العمل، أما الهدف الثالث فقد تم دمجه في جميع مراحل الورشة. وقد غطينا الهدف الرابع خلال اليومين الماضيين. على الرغم من أننا أجرينا مناقشات عديدة بخصوص كيفية التخطيط لاعتماد غاية 7-1-7 واستخدامها، إلا أننا سنركز اليوم على هذا الأمر.  </a:t>
            </a:r>
          </a:p>
          <a:p>
            <a:pPr>
              <a:lnSpc>
                <a:spcPct val="113999"/>
              </a:lnSpc>
            </a:pPr>
            <a:endParaRPr lang="en-US" b="0" i="0" dirty="0">
              <a:solidFill>
                <a:srgbClr val="444444"/>
              </a:solidFill>
              <a:effectLst/>
              <a:latin typeface="Arial"/>
              <a:ea typeface="Calibri"/>
              <a:cs typeface="Arial"/>
            </a:endParaRPr>
          </a:p>
          <a:p>
            <a:pPr>
              <a:lnSpc>
                <a:spcPct val="113999"/>
              </a:lnSpc>
            </a:pPr>
            <a:endParaRPr lang="en-US" b="0" i="0" dirty="0">
              <a:solidFill>
                <a:srgbClr val="444444"/>
              </a:solidFill>
              <a:effectLst/>
              <a:latin typeface="Arial"/>
              <a:ea typeface="Calibri"/>
              <a:cs typeface="Arial"/>
            </a:endParaRPr>
          </a:p>
          <a:p>
            <a:pPr algn="just"/>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t>[ملاحظة للمنسق: اطلب من المتحدثين إلقاء أي ملاحظات ختامية لليوم وورشة العمل].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نحن ممتنون للغاية لمشاركتكم في ورشة العمل الفنية لغاية 7-1-7. شكرًا جزيلاً!</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i="1" dirty="0">
                <a:latin typeface="Arial"/>
                <a:cs typeface="Arial"/>
              </a:rPr>
              <a:t>[ملاحظة للمنسق: يجب ألا تتجاوز مدة المناقشة 3 دقائق.</a:t>
            </a:r>
            <a:r>
              <a:rPr lang="ar-001" sz="1200" b="0" i="1" dirty="0">
                <a:latin typeface="Arial"/>
                <a:cs typeface="Arial"/>
              </a:rPr>
              <a:t> شجّع الحضور على المشاركة وانتظر الردود. إذا لم يرفع أحد يده، فقم باستدعاء مشارك أو اثنين </a:t>
            </a:r>
            <a:r>
              <a:rPr lang="ar-001" i="1" dirty="0">
                <a:latin typeface="Arial"/>
                <a:cs typeface="Arial"/>
              </a:rPr>
              <a:t>بلطف</a:t>
            </a:r>
            <a:r>
              <a:rPr lang="ar-001" sz="1200" b="0" i="1" dirty="0">
                <a:latin typeface="Arial"/>
                <a:cs typeface="Arial"/>
              </a:rPr>
              <a:t> لبدء المناقشة. هذا الأمر ضروري، لا سيما في هذه الأسئلة المبكرة، لضبط وتيرة ورشة العمل نحو المشاركة الفعالة</a:t>
            </a:r>
            <a:r>
              <a:rPr lang="ar-001" i="1" dirty="0">
                <a:latin typeface="Arial"/>
                <a:cs typeface="Arial"/>
              </a:rPr>
              <a:t>.]</a:t>
            </a:r>
          </a:p>
          <a:p>
            <a:endParaRPr lang="en-US" dirty="0"/>
          </a:p>
          <a:p>
            <a:r>
              <a:rPr lang="ar-001" dirty="0">
                <a:latin typeface="Arial"/>
                <a:cs typeface="Arial"/>
              </a:rPr>
              <a:t>والآن، أريد أن أسمع منكم عن أبرز النقاط التي استفدتموها من أحداث الأمس.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D9D3-7B0C-FF21-B8CC-B20F180D83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D9201D-32C6-22F9-B77A-54251FABA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928AF2-23EF-7CF4-FBB3-45FF9F735E93}"/>
              </a:ext>
            </a:extLst>
          </p:cNvPr>
          <p:cNvSpPr>
            <a:spLocks noGrp="1"/>
          </p:cNvSpPr>
          <p:nvPr>
            <p:ph type="body" idx="1"/>
          </p:nvPr>
        </p:nvSpPr>
        <p:spPr/>
        <p:txBody>
          <a:bodyPr/>
          <a:lstStyle/>
          <a:p>
            <a:pPr>
              <a:defRPr/>
            </a:pPr>
            <a:r>
              <a:rPr lang="ar-001" i="1" dirty="0">
                <a:latin typeface="Arial"/>
                <a:cs typeface="Arial"/>
              </a:rPr>
              <a:t>[ملاحظة للمنسق: يجب ألا تتجاوز مدة المناقشة 3 دقائق. إذا لم يكن الحضور كبيرًا جدًا، ففكر في جعل الجميع يقفون. اطلب منهم ذكر نقطة بارزة واحدة، بحيث لا يُسمح لهم بالجلوس إلا بعد ذكر نقطة بارزة واحدة فريدة (أي من دون تكرار). وبمجرد جلوس الجميع، انتقل إلى الشريحة التالية.]</a:t>
            </a:r>
          </a:p>
          <a:p>
            <a:pPr>
              <a:defRPr/>
            </a:pPr>
            <a:r>
              <a:rPr lang="ar-001" i="1" dirty="0">
                <a:latin typeface="Arial"/>
                <a:cs typeface="Arial"/>
              </a:rPr>
              <a:t> </a:t>
            </a:r>
          </a:p>
          <a:p>
            <a:r>
              <a:rPr lang="ar-001" dirty="0">
                <a:latin typeface="Arial"/>
                <a:cs typeface="Arial"/>
              </a:rPr>
              <a:t>والآن، أريد أن أسمع منكم عن أبرز النقاط التي استفدتموها من ورشة العمل بأكملها.  </a:t>
            </a:r>
          </a:p>
          <a:p>
            <a:endParaRPr lang="en-US" dirty="0">
              <a:latin typeface="Arial"/>
              <a:cs typeface="Arial"/>
            </a:endParaRPr>
          </a:p>
          <a:p>
            <a:endParaRPr lang="en-US" dirty="0"/>
          </a:p>
        </p:txBody>
      </p:sp>
      <p:sp>
        <p:nvSpPr>
          <p:cNvPr id="4" name="Slide Number Placeholder 3">
            <a:extLst>
              <a:ext uri="{FF2B5EF4-FFF2-40B4-BE49-F238E27FC236}">
                <a16:creationId xmlns:a16="http://schemas.microsoft.com/office/drawing/2014/main" id="{B2ADB8B7-5EDA-BF9C-EE2B-A0415F31D85E}"/>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35304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ar-001">
                <a:latin typeface="Arial"/>
                <a:cs typeface="Arial"/>
              </a:rPr>
              <a:t>مجرد تذكير سريع بأننا صممنا هذا التدريب ليكون تفاعليًا للغاية، ولذلك نحتاج إلى مشاركتكم الفعالة!</a:t>
            </a:r>
          </a:p>
          <a:p>
            <a:endParaRPr lang="en-US">
              <a:latin typeface="Arial"/>
              <a:cs typeface="Arial"/>
            </a:endParaRPr>
          </a:p>
          <a:p>
            <a:r>
              <a:rPr lang="ar-001">
                <a:latin typeface="Arial"/>
                <a:cs typeface="Arial"/>
              </a:rPr>
              <a:t> لذا نرجو منكم الانضمام إلينا من خلال كونكم متعلمين ومشاركين فاعلين خلال أنشطتنا العملية ومناقشاتنا وجلسات الأسئلة والأجوبة.</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flipH="1">
            <a:off x="1577419"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7821065"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flipH="1">
            <a:off x="609600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flipH="1">
            <a:off x="0"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userDrawn="1">
            <p:ph type="body" sz="quarter" idx="13" hasCustomPrompt="1"/>
          </p:nvPr>
        </p:nvSpPr>
        <p:spPr>
          <a:xfrm>
            <a:off x="2051051"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userDrawn="1">
            <p:ph type="body" sz="quarter" idx="14" hasCustomPrompt="1"/>
          </p:nvPr>
        </p:nvSpPr>
        <p:spPr>
          <a:xfrm>
            <a:off x="2073276"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userDrawn="1">
            <p:ph type="body" sz="quarter" idx="15" hasCustomPrompt="1"/>
          </p:nvPr>
        </p:nvSpPr>
        <p:spPr>
          <a:xfrm>
            <a:off x="2073276"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flipH="1">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flipH="1">
            <a:off x="257665"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userDrawn="1">
            <p:ph type="title"/>
          </p:nvPr>
        </p:nvSpPr>
        <p:spPr>
          <a:xfrm>
            <a:off x="8061897" y="995363"/>
            <a:ext cx="3467083" cy="2282808"/>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userDrawn="1">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userDrawn="1">
            <p:ph type="body" sz="half" idx="2" hasCustomPrompt="1"/>
          </p:nvPr>
        </p:nvSpPr>
        <p:spPr>
          <a:xfrm>
            <a:off x="8061897"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userDrawn="1">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r">
              <a:spcBef>
                <a:spcPts val="320"/>
              </a:spcBef>
              <a:spcAft>
                <a:spcPts val="0"/>
              </a:spcAft>
              <a:buClr>
                <a:srgbClr val="7F7F7F"/>
              </a:buClr>
              <a:buSzPts val="1600"/>
              <a:buFont typeface="Quattrocento Sans"/>
              <a:buNone/>
              <a:defRPr sz="1600"/>
            </a:lvl1pPr>
            <a:lvl2pPr marL="914400" lvl="1" indent="-228600" algn="r">
              <a:spcBef>
                <a:spcPts val="320"/>
              </a:spcBef>
              <a:spcAft>
                <a:spcPts val="0"/>
              </a:spcAft>
              <a:buClr>
                <a:srgbClr val="7F7F7F"/>
              </a:buClr>
              <a:buSzPts val="1600"/>
              <a:buFont typeface="Quattrocento Sans"/>
              <a:buNone/>
              <a:defRPr sz="1600"/>
            </a:lvl2pPr>
            <a:lvl3pPr marL="1371600" lvl="2" indent="-228600" algn="r">
              <a:spcBef>
                <a:spcPts val="320"/>
              </a:spcBef>
              <a:spcAft>
                <a:spcPts val="0"/>
              </a:spcAft>
              <a:buClr>
                <a:srgbClr val="7F7F7F"/>
              </a:buClr>
              <a:buSzPts val="1600"/>
              <a:buFont typeface="Quattrocento Sans"/>
              <a:buNone/>
              <a:defRPr sz="1600"/>
            </a:lvl3pPr>
            <a:lvl4pPr marL="1828800" lvl="3" indent="-228600" algn="r">
              <a:spcBef>
                <a:spcPts val="320"/>
              </a:spcBef>
              <a:spcAft>
                <a:spcPts val="0"/>
              </a:spcAft>
              <a:buClr>
                <a:srgbClr val="7F7F7F"/>
              </a:buClr>
              <a:buSzPts val="1600"/>
              <a:buFont typeface="Quattrocento Sans"/>
              <a:buNone/>
              <a:defRPr sz="1600"/>
            </a:lvl4pPr>
            <a:lvl5pPr marL="2286000" lvl="4" indent="-228600" algn="r">
              <a:spcBef>
                <a:spcPts val="320"/>
              </a:spcBef>
              <a:spcAft>
                <a:spcPts val="0"/>
              </a:spcAft>
              <a:buClr>
                <a:srgbClr val="7F7F7F"/>
              </a:buClr>
              <a:buSzPts val="1600"/>
              <a:buFont typeface="Quattrocento Sans"/>
              <a:buNone/>
              <a:defRPr sz="1600"/>
            </a:lvl5pPr>
            <a:lvl6pPr marL="2743200" lvl="5" indent="-342900" algn="r">
              <a:spcBef>
                <a:spcPts val="360"/>
              </a:spcBef>
              <a:spcAft>
                <a:spcPts val="0"/>
              </a:spcAft>
              <a:buClr>
                <a:schemeClr val="dk1"/>
              </a:buClr>
              <a:buSzPts val="1800"/>
              <a:buChar char="•"/>
              <a:defRPr/>
            </a:lvl6pPr>
            <a:lvl7pPr marL="3200400" lvl="6" indent="-342900" algn="r">
              <a:spcBef>
                <a:spcPts val="360"/>
              </a:spcBef>
              <a:spcAft>
                <a:spcPts val="0"/>
              </a:spcAft>
              <a:buClr>
                <a:schemeClr val="dk1"/>
              </a:buClr>
              <a:buSzPts val="1800"/>
              <a:buChar char="•"/>
              <a:defRPr/>
            </a:lvl7pPr>
            <a:lvl8pPr marL="3657600" lvl="7" indent="-342900" algn="r">
              <a:spcBef>
                <a:spcPts val="360"/>
              </a:spcBef>
              <a:spcAft>
                <a:spcPts val="0"/>
              </a:spcAft>
              <a:buClr>
                <a:schemeClr val="dk1"/>
              </a:buClr>
              <a:buSzPts val="1800"/>
              <a:buChar char="•"/>
              <a:defRPr/>
            </a:lvl8pPr>
            <a:lvl9pPr marL="4114800" lvl="8" indent="-342900" algn="r">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16200000" flipH="1">
            <a:off x="4256484"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49" y="1909720"/>
            <a:ext cx="10717999"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49" y="4085375"/>
            <a:ext cx="10717999"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flipH="1">
            <a:off x="609600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flipH="1">
            <a:off x="0"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flipH="1">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flipH="1">
            <a:off x="84876"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15.svg"/><Relationship Id="rId5" Type="http://schemas.openxmlformats.org/officeDocument/2006/relationships/image" Target="../media/image14.svg"/><Relationship Id="rId4" Type="http://schemas.openxmlformats.org/officeDocument/2006/relationships/image" Target="../media/image13.sv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15.svg"/><Relationship Id="rId5" Type="http://schemas.openxmlformats.org/officeDocument/2006/relationships/image" Target="../media/image14.svg"/><Relationship Id="rId4" Type="http://schemas.openxmlformats.org/officeDocument/2006/relationships/image" Target="../media/image13.sv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717alliance.org/" TargetMode="External"/><Relationship Id="rId7"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17.xml"/><Relationship Id="rId6" Type="http://schemas.openxmlformats.org/officeDocument/2006/relationships/hyperlink" Target="https://717alliance.org/faq/" TargetMode="External"/><Relationship Id="rId5" Type="http://schemas.openxmlformats.org/officeDocument/2006/relationships/hyperlink" Target="https://717alliance.org/resource-library/?category=advocacy-briefs" TargetMode="External"/><Relationship Id="rId4" Type="http://schemas.openxmlformats.org/officeDocument/2006/relationships/hyperlink" Target="https://717alliance.org/get-started/"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5029200" y="2734590"/>
            <a:ext cx="5818093" cy="1749696"/>
          </a:xfrm>
        </p:spPr>
        <p:txBody>
          <a:bodyPr vert="horz" lIns="91440" tIns="45720" rIns="91440" bIns="45720" rtlCol="0" anchor="t">
            <a:noAutofit/>
          </a:bodyPr>
          <a:lstStyle/>
          <a:p>
            <a:pPr marR="0">
              <a:lnSpc>
                <a:spcPct val="110000"/>
              </a:lnSpc>
              <a:spcAft>
                <a:spcPts val="800"/>
              </a:spcAft>
            </a:pPr>
            <a:r>
              <a:rPr lang="ar-SA" sz="5000" dirty="0">
                <a:latin typeface="Arial"/>
                <a:cs typeface="Arial"/>
              </a:rPr>
              <a:t>ورشة عمل التدريب الفني لغاية</a:t>
            </a:r>
            <a:r>
              <a:rPr lang="en-IN" sz="5000" dirty="0">
                <a:latin typeface="Arial"/>
                <a:cs typeface="Arial"/>
              </a:rPr>
              <a:t> 7-1-7 </a:t>
            </a:r>
          </a:p>
          <a:p>
            <a:pPr marR="0">
              <a:lnSpc>
                <a:spcPct val="110000"/>
              </a:lnSpc>
              <a:spcAft>
                <a:spcPts val="800"/>
              </a:spcAft>
            </a:pPr>
            <a:r>
              <a:rPr lang="en-IN" sz="5000" dirty="0">
                <a:latin typeface="Arial"/>
                <a:cs typeface="Arial"/>
              </a:rPr>
              <a:t>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872568" cy="539750"/>
          </a:xfrm>
        </p:spPr>
        <p:txBody>
          <a:bodyPr>
            <a:normAutofit/>
          </a:bodyPr>
          <a:lstStyle/>
          <a:p>
            <a:r>
              <a:rPr lang="ar-SA" dirty="0">
                <a:latin typeface="Arial"/>
                <a:cs typeface="Arial"/>
              </a:rPr>
              <a:t>اعتماد غاية 7-1-7 واستخدامها</a:t>
            </a:r>
            <a:endParaRPr lang="ar-001" dirty="0">
              <a:latin typeface="Arial"/>
              <a:cs typeface="Arial"/>
            </a:endParaRP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6406827"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596077" y="1012496"/>
            <a:ext cx="5388582"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2800" dirty="0">
                <a:latin typeface="Arial"/>
                <a:ea typeface="Calibri"/>
                <a:cs typeface="Arial"/>
              </a:rPr>
              <a:t>انشروا أسئلتكم وأفكاركم على </a:t>
            </a:r>
            <a:r>
              <a:rPr lang="ar-001" sz="2800" b="1" dirty="0">
                <a:solidFill>
                  <a:schemeClr val="accent1"/>
                </a:solidFill>
                <a:latin typeface="Arial"/>
                <a:ea typeface="Calibri"/>
                <a:cs typeface="Arial"/>
              </a:rPr>
              <a:t>لوحة طرح الأفكار والأسئلة</a:t>
            </a:r>
            <a:r>
              <a:rPr lang="ar-001" sz="2800" dirty="0">
                <a:latin typeface="Arial"/>
                <a:ea typeface="Calibri"/>
                <a:cs typeface="Arial"/>
              </a:rPr>
              <a:t>.</a:t>
            </a:r>
          </a:p>
          <a:p>
            <a:endParaRPr lang="en-US" sz="2800" dirty="0">
              <a:latin typeface="Arial"/>
              <a:ea typeface="Calibri"/>
              <a:cs typeface="Arial"/>
            </a:endParaRPr>
          </a:p>
          <a:p>
            <a:r>
              <a:rPr lang="ar-001" sz="2800" dirty="0">
                <a:latin typeface="Arial"/>
                <a:ea typeface="Calibri"/>
                <a:cs typeface="Arial"/>
              </a:rPr>
              <a:t>سيتم الإجابة عنها:</a:t>
            </a:r>
          </a:p>
          <a:p>
            <a:pPr marL="285750" indent="-285750">
              <a:buFont typeface="Arial"/>
              <a:buChar char="•"/>
            </a:pPr>
            <a:r>
              <a:rPr lang="ar-001" sz="2800" dirty="0">
                <a:latin typeface="Arial"/>
                <a:ea typeface="Calibri"/>
                <a:cs typeface="Arial"/>
              </a:rPr>
              <a:t>في أوقات محددة خلال التدريب</a:t>
            </a:r>
          </a:p>
          <a:p>
            <a:pPr marL="285750" indent="-285750">
              <a:buFont typeface="Arial"/>
              <a:buChar char="•"/>
            </a:pPr>
            <a:r>
              <a:rPr lang="ar-001" sz="2800" dirty="0">
                <a:latin typeface="Arial"/>
                <a:ea typeface="Calibri"/>
                <a:cs typeface="Arial"/>
              </a:rPr>
              <a:t>من قِبل الخبراء خلال عروضهم التقديمية</a:t>
            </a:r>
          </a:p>
          <a:p>
            <a:pPr marL="285750" indent="-285750">
              <a:buFont typeface="Arial"/>
              <a:buChar char="•"/>
            </a:pPr>
            <a:r>
              <a:rPr lang="ar-SA" sz="2800" dirty="0">
                <a:latin typeface="Arial"/>
                <a:ea typeface="Calibri"/>
                <a:cs typeface="Arial"/>
              </a:rPr>
              <a:t>بعد التدريب (على سبيل المثال: عبر البريد الإلكتروني) حسب الحاجة</a:t>
            </a:r>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ar-001" sz="540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10717998" cy="931688"/>
          </a:xfrm>
        </p:spPr>
        <p:txBody>
          <a:bodyPr vert="horz" lIns="91440" tIns="45720" rIns="91440" bIns="45720" rtlCol="0" anchor="t">
            <a:noAutofit/>
          </a:bodyPr>
          <a:lstStyle/>
          <a:p>
            <a:r>
              <a:rPr lang="ar-001" dirty="0">
                <a:latin typeface="Arial"/>
                <a:cs typeface="Arial"/>
              </a:rPr>
              <a:t>لنجب عن بعض الأسئلة</a:t>
            </a:r>
          </a:p>
        </p:txBody>
      </p:sp>
    </p:spTree>
    <p:extLst>
      <p:ext uri="{BB962C8B-B14F-4D97-AF65-F5344CB8AC3E}">
        <p14:creationId xmlns:p14="http://schemas.microsoft.com/office/powerpoint/2010/main" val="1821848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7964253" y="1437511"/>
            <a:ext cx="3467083" cy="2282808"/>
          </a:xfrm>
        </p:spPr>
        <p:txBody>
          <a:bodyPr/>
          <a:lstStyle/>
          <a:p>
            <a:r>
              <a:rPr lang="ar-001" dirty="0">
                <a:latin typeface="Arial"/>
                <a:cs typeface="Arial"/>
              </a:rPr>
              <a:t>استعراض لوحة طرح الأفكار والأسئلة</a:t>
            </a: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461175" y="1433227"/>
            <a:ext cx="6693029" cy="5024133"/>
          </a:xfrm>
        </p:spPr>
        <p:txBody>
          <a:bodyPr vert="horz" lIns="91440" tIns="45720" rIns="91440" bIns="45720" rtlCol="0" anchor="t">
            <a:noAutofit/>
          </a:bodyPr>
          <a:lstStyle/>
          <a:p>
            <a:pPr marL="0" indent="0">
              <a:buNone/>
            </a:pPr>
            <a:r>
              <a:rPr lang="ar-SA" b="1" dirty="0"/>
              <a:t>سؤال:</a:t>
            </a:r>
            <a:r>
              <a:rPr lang="ar-SA" dirty="0"/>
              <a:t> كيف يمكن استخدام غاية 7-1-7 عبر مختلف مستويات إدارة الصحة العامة؟ </a:t>
            </a:r>
            <a:endParaRPr lang="ar-001" dirty="0">
              <a:solidFill>
                <a:srgbClr val="000000"/>
              </a:solidFill>
              <a:latin typeface="Arial"/>
              <a:cs typeface="Arial"/>
            </a:endParaRPr>
          </a:p>
          <a:p>
            <a:pPr marL="0" indent="0">
              <a:buNone/>
            </a:pPr>
            <a:endParaRPr lang="en-US" sz="2400" dirty="0">
              <a:solidFill>
                <a:srgbClr val="000000"/>
              </a:solidFill>
              <a:latin typeface="Arial"/>
              <a:cs typeface="Arial"/>
            </a:endParaRPr>
          </a:p>
          <a:p>
            <a:pPr marL="0" indent="0">
              <a:buNone/>
            </a:pPr>
            <a:r>
              <a:rPr lang="ar-SA" b="1" dirty="0"/>
              <a:t>سؤال: </a:t>
            </a:r>
            <a:r>
              <a:rPr lang="ar-SA" dirty="0"/>
              <a:t>كيف تدعم غاية 7-1-7 تحقيق الغايات الأخرى؟</a:t>
            </a:r>
            <a:endParaRPr lang="ar-001" dirty="0">
              <a:solidFill>
                <a:srgbClr val="000000"/>
              </a:solidFill>
              <a:latin typeface="Arial"/>
              <a:cs typeface="Arial"/>
            </a:endParaRPr>
          </a:p>
          <a:p>
            <a:pPr marL="0" indent="0">
              <a:buNone/>
            </a:pPr>
            <a:endParaRPr lang="en-US" sz="2400" dirty="0">
              <a:solidFill>
                <a:srgbClr val="000000"/>
              </a:solidFill>
              <a:cs typeface="Arial"/>
            </a:endParaRPr>
          </a:p>
          <a:p>
            <a:pPr marL="0" indent="0">
              <a:buNone/>
            </a:pPr>
            <a:endParaRPr lang="en-US" dirty="0">
              <a:solidFill>
                <a:srgbClr val="000000"/>
              </a:solidFill>
            </a:endParaRPr>
          </a:p>
          <a:p>
            <a:pPr marL="0" indent="0">
              <a:buNone/>
            </a:pPr>
            <a:endParaRPr lang="en-US" dirty="0">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461175" y="594724"/>
            <a:ext cx="6693029" cy="400639"/>
          </a:xfrm>
        </p:spPr>
        <p:txBody>
          <a:bodyPr vert="horz" lIns="91440" tIns="45720" rIns="91440" bIns="45720" rtlCol="0" anchor="t">
            <a:noAutofit/>
          </a:bodyPr>
          <a:lstStyle/>
          <a:p>
            <a:r>
              <a:rPr lang="ar-001" sz="2600">
                <a:latin typeface="Arial"/>
                <a:cs typeface="Arial"/>
              </a:rPr>
              <a:t>بعض الأسئلة/التعليقات:</a:t>
            </a: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C2E82-ED97-E414-8E57-84E53DBAEB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FD5A5E-1A47-188D-3391-F0BCAEE6A73D}"/>
              </a:ext>
            </a:extLst>
          </p:cNvPr>
          <p:cNvSpPr>
            <a:spLocks noGrp="1"/>
          </p:cNvSpPr>
          <p:nvPr>
            <p:ph type="title"/>
          </p:nvPr>
        </p:nvSpPr>
        <p:spPr>
          <a:xfrm>
            <a:off x="1602814" y="2200006"/>
            <a:ext cx="9703980" cy="2148666"/>
          </a:xfrm>
        </p:spPr>
        <p:txBody>
          <a:bodyPr/>
          <a:lstStyle/>
          <a:p>
            <a:r>
              <a:rPr lang="ar-001" sz="5000" dirty="0">
                <a:latin typeface="Arial"/>
                <a:cs typeface="Arial"/>
              </a:rPr>
              <a:t>"لعبة التلخيص"</a:t>
            </a:r>
          </a:p>
        </p:txBody>
      </p:sp>
      <p:sp>
        <p:nvSpPr>
          <p:cNvPr id="3" name="Text Placeholder 2">
            <a:extLst>
              <a:ext uri="{FF2B5EF4-FFF2-40B4-BE49-F238E27FC236}">
                <a16:creationId xmlns:a16="http://schemas.microsoft.com/office/drawing/2014/main" id="{DC6682FC-EF60-0ECD-036C-C3F35393D99D}"/>
              </a:ext>
            </a:extLst>
          </p:cNvPr>
          <p:cNvSpPr>
            <a:spLocks noGrp="1"/>
          </p:cNvSpPr>
          <p:nvPr>
            <p:ph type="body" idx="1"/>
          </p:nvPr>
        </p:nvSpPr>
        <p:spPr>
          <a:xfrm>
            <a:off x="1602814" y="4375661"/>
            <a:ext cx="9703980" cy="931688"/>
          </a:xfrm>
        </p:spPr>
        <p:txBody>
          <a:bodyPr/>
          <a:lstStyle/>
          <a:p>
            <a:r>
              <a:rPr lang="ar-001" sz="3000"/>
              <a:t>نشاط</a:t>
            </a:r>
          </a:p>
        </p:txBody>
      </p:sp>
      <p:pic>
        <p:nvPicPr>
          <p:cNvPr id="5" name="Picture 4" descr="A light bulb in a circle&#10;&#10;AI-generated content may be incorrect.">
            <a:extLst>
              <a:ext uri="{FF2B5EF4-FFF2-40B4-BE49-F238E27FC236}">
                <a16:creationId xmlns:a16="http://schemas.microsoft.com/office/drawing/2014/main" id="{C56F7F67-51D0-7855-DC6D-06451CBB9A6C}"/>
              </a:ext>
            </a:extLst>
          </p:cNvPr>
          <p:cNvPicPr>
            <a:picLocks noChangeAspect="1"/>
          </p:cNvPicPr>
          <p:nvPr/>
        </p:nvPicPr>
        <p:blipFill>
          <a:blip r:embed="rId3"/>
          <a:stretch>
            <a:fillRect/>
          </a:stretch>
        </p:blipFill>
        <p:spPr>
          <a:xfrm>
            <a:off x="10440708" y="2607224"/>
            <a:ext cx="866086" cy="824950"/>
          </a:xfrm>
          <a:prstGeom prst="rect">
            <a:avLst/>
          </a:prstGeom>
        </p:spPr>
      </p:pic>
    </p:spTree>
    <p:extLst>
      <p:ext uri="{BB962C8B-B14F-4D97-AF65-F5344CB8AC3E}">
        <p14:creationId xmlns:p14="http://schemas.microsoft.com/office/powerpoint/2010/main" val="1314114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C3B27-BAAF-0CBC-7E82-1A35C0D2176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2482D61-E5E9-3C74-7743-E49765B2D10A}"/>
              </a:ext>
            </a:extLst>
          </p:cNvPr>
          <p:cNvSpPr/>
          <p:nvPr/>
        </p:nvSpPr>
        <p:spPr>
          <a:xfrm>
            <a:off x="582706" y="1247913"/>
            <a:ext cx="4344723" cy="1846469"/>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FDEF0F-049E-287A-D1D7-C769EC5FB904}"/>
              </a:ext>
            </a:extLst>
          </p:cNvPr>
          <p:cNvSpPr>
            <a:spLocks noGrp="1"/>
          </p:cNvSpPr>
          <p:nvPr>
            <p:ph type="title"/>
          </p:nvPr>
        </p:nvSpPr>
        <p:spPr>
          <a:xfrm>
            <a:off x="1093694" y="287822"/>
            <a:ext cx="10515600" cy="1001762"/>
          </a:xfrm>
        </p:spPr>
        <p:txBody>
          <a:bodyPr/>
          <a:lstStyle/>
          <a:p>
            <a:r>
              <a:rPr lang="ar-001">
                <a:latin typeface="Arial"/>
                <a:cs typeface="Arial"/>
              </a:rPr>
              <a:t>"لعبة التلخيص"</a:t>
            </a:r>
          </a:p>
        </p:txBody>
      </p:sp>
      <p:sp>
        <p:nvSpPr>
          <p:cNvPr id="3" name="Text Placeholder 2">
            <a:extLst>
              <a:ext uri="{FF2B5EF4-FFF2-40B4-BE49-F238E27FC236}">
                <a16:creationId xmlns:a16="http://schemas.microsoft.com/office/drawing/2014/main" id="{115E80D7-E2D6-4B3F-3085-F3F2F4A9A59B}"/>
              </a:ext>
            </a:extLst>
          </p:cNvPr>
          <p:cNvSpPr>
            <a:spLocks noGrp="1"/>
          </p:cNvSpPr>
          <p:nvPr>
            <p:ph type="body" idx="1"/>
          </p:nvPr>
        </p:nvSpPr>
        <p:spPr>
          <a:xfrm>
            <a:off x="5536457" y="877628"/>
            <a:ext cx="6072837" cy="823912"/>
          </a:xfrm>
        </p:spPr>
        <p:txBody>
          <a:bodyPr/>
          <a:lstStyle/>
          <a:p>
            <a:r>
              <a:rPr lang="ar-001" dirty="0">
                <a:latin typeface="Arial"/>
                <a:cs typeface="Arial"/>
              </a:rPr>
              <a:t>اللعبة</a:t>
            </a:r>
          </a:p>
        </p:txBody>
      </p:sp>
      <p:sp>
        <p:nvSpPr>
          <p:cNvPr id="4" name="Content Placeholder 3">
            <a:extLst>
              <a:ext uri="{FF2B5EF4-FFF2-40B4-BE49-F238E27FC236}">
                <a16:creationId xmlns:a16="http://schemas.microsoft.com/office/drawing/2014/main" id="{1187902E-6D89-E0BC-9675-8399EC0122F5}"/>
              </a:ext>
            </a:extLst>
          </p:cNvPr>
          <p:cNvSpPr>
            <a:spLocks noGrp="1"/>
          </p:cNvSpPr>
          <p:nvPr>
            <p:ph sz="half" idx="2"/>
          </p:nvPr>
        </p:nvSpPr>
        <p:spPr>
          <a:xfrm>
            <a:off x="5208494" y="1837610"/>
            <a:ext cx="6400800" cy="4456509"/>
          </a:xfrm>
        </p:spPr>
        <p:txBody>
          <a:bodyPr vert="horz" lIns="91440" tIns="45720" rIns="91440" bIns="45720" rtlCol="0" anchor="t">
            <a:noAutofit/>
          </a:bodyPr>
          <a:lstStyle/>
          <a:p>
            <a:r>
              <a:rPr lang="ar-SA" sz="2000" dirty="0">
                <a:latin typeface="Arial"/>
                <a:cs typeface="Arial"/>
              </a:rPr>
              <a:t>في مجموعاتكم، اكتبوا سؤالين قصيرين لطرحهما على زملائكم المشاركين بشأن شيء تعلمتموه بخصوص غاية 7-1-7 خلال هذه الورشة</a:t>
            </a:r>
            <a:r>
              <a:rPr lang="en-IN" sz="2000" dirty="0">
                <a:latin typeface="Arial"/>
                <a:cs typeface="Arial"/>
              </a:rPr>
              <a:t>.</a:t>
            </a:r>
            <a:endParaRPr lang="ar-001" sz="2000" dirty="0">
              <a:latin typeface="Arial"/>
              <a:cs typeface="Arial"/>
            </a:endParaRPr>
          </a:p>
          <a:p>
            <a:r>
              <a:rPr lang="ar-001" dirty="0">
                <a:latin typeface="Arial"/>
                <a:cs typeface="Arial"/>
              </a:rPr>
              <a:t> ستطرح المجموعة الأولى أحد أسئلتها على المجموعات الأخرى.</a:t>
            </a:r>
          </a:p>
          <a:p>
            <a:pPr lvl="1"/>
            <a:r>
              <a:rPr lang="ar-001" dirty="0">
                <a:latin typeface="Arial"/>
                <a:cs typeface="Arial"/>
              </a:rPr>
              <a:t> المجموعة التي يرفع أفرادها أيديهم أولاً ويجيبون بشكل صحيح سيحصلون على نقطة.</a:t>
            </a:r>
          </a:p>
          <a:p>
            <a:r>
              <a:rPr lang="ar-001" dirty="0">
                <a:latin typeface="Arial"/>
                <a:cs typeface="Arial"/>
              </a:rPr>
              <a:t> ثم ستطرح المجموعة التالية سؤالها الأول، وهكذا.</a:t>
            </a:r>
          </a:p>
          <a:p>
            <a:r>
              <a:rPr lang="ar-001" dirty="0">
                <a:latin typeface="Arial"/>
                <a:cs typeface="Arial"/>
              </a:rPr>
              <a:t> كرروا ذلك حتى يتم الانتهاء من جميع الأسئلة أو حتى ينتهي الوقت.</a:t>
            </a:r>
          </a:p>
          <a:p>
            <a:r>
              <a:rPr lang="ar-001" dirty="0">
                <a:latin typeface="Arial"/>
                <a:cs typeface="Arial"/>
              </a:rPr>
              <a:t>المجموعة التي يحصل أفرادها على أكبر عدد من النقاط تفوز!</a:t>
            </a:r>
          </a:p>
          <a:p>
            <a:endParaRPr lang="en-US" b="1" dirty="0">
              <a:latin typeface="Arial"/>
              <a:cs typeface="Arial"/>
            </a:endParaRPr>
          </a:p>
        </p:txBody>
      </p:sp>
      <p:sp>
        <p:nvSpPr>
          <p:cNvPr id="5" name="Text Placeholder 4">
            <a:extLst>
              <a:ext uri="{FF2B5EF4-FFF2-40B4-BE49-F238E27FC236}">
                <a16:creationId xmlns:a16="http://schemas.microsoft.com/office/drawing/2014/main" id="{BB8D3860-47B1-A085-2F6D-704DAFA13D67}"/>
              </a:ext>
            </a:extLst>
          </p:cNvPr>
          <p:cNvSpPr>
            <a:spLocks noGrp="1"/>
          </p:cNvSpPr>
          <p:nvPr>
            <p:ph type="body" sz="quarter" idx="3"/>
          </p:nvPr>
        </p:nvSpPr>
        <p:spPr>
          <a:xfrm>
            <a:off x="775083" y="1048865"/>
            <a:ext cx="3941736" cy="823912"/>
          </a:xfrm>
        </p:spPr>
        <p:txBody>
          <a:bodyPr/>
          <a:lstStyle/>
          <a:p>
            <a:r>
              <a:rPr lang="ar-001" dirty="0">
                <a:latin typeface="Arial"/>
                <a:cs typeface="Arial"/>
              </a:rPr>
              <a:t>التوقيت</a:t>
            </a:r>
          </a:p>
        </p:txBody>
      </p:sp>
      <p:sp>
        <p:nvSpPr>
          <p:cNvPr id="6" name="Content Placeholder 5">
            <a:extLst>
              <a:ext uri="{FF2B5EF4-FFF2-40B4-BE49-F238E27FC236}">
                <a16:creationId xmlns:a16="http://schemas.microsoft.com/office/drawing/2014/main" id="{A3394140-0302-5B75-2236-9B93AE6DADB5}"/>
              </a:ext>
            </a:extLst>
          </p:cNvPr>
          <p:cNvSpPr>
            <a:spLocks noGrp="1"/>
          </p:cNvSpPr>
          <p:nvPr>
            <p:ph sz="quarter" idx="4"/>
          </p:nvPr>
        </p:nvSpPr>
        <p:spPr>
          <a:xfrm>
            <a:off x="775083" y="1933253"/>
            <a:ext cx="3941736" cy="1352388"/>
          </a:xfrm>
        </p:spPr>
        <p:txBody>
          <a:bodyPr vert="horz" lIns="91440" tIns="45720" rIns="91440" bIns="45720" rtlCol="0" anchor="t">
            <a:noAutofit/>
          </a:bodyPr>
          <a:lstStyle/>
          <a:p>
            <a:pPr marR="0" lvl="0">
              <a:spcAft>
                <a:spcPts val="800"/>
              </a:spcAft>
              <a:tabLst>
                <a:tab pos="457200" algn="l"/>
              </a:tabLst>
            </a:pPr>
            <a:r>
              <a:rPr lang="en-IN" sz="2000" dirty="0">
                <a:latin typeface="Arial"/>
                <a:cs typeface="Arial"/>
              </a:rPr>
              <a:t> 3</a:t>
            </a:r>
            <a:r>
              <a:rPr lang="ar-SA" sz="2000" dirty="0">
                <a:latin typeface="Arial"/>
                <a:cs typeface="Arial"/>
              </a:rPr>
              <a:t>دقائق لصياغة الأسئلة</a:t>
            </a:r>
            <a:endParaRPr lang="en-IN" sz="2000" dirty="0">
              <a:latin typeface="Arial"/>
              <a:cs typeface="Arial"/>
            </a:endParaRPr>
          </a:p>
          <a:p>
            <a:r>
              <a:rPr lang="en-IN" sz="2000" dirty="0">
                <a:latin typeface="Arial"/>
                <a:cs typeface="Arial"/>
              </a:rPr>
              <a:t> 12</a:t>
            </a:r>
            <a:r>
              <a:rPr lang="ar-SA" sz="2000" dirty="0">
                <a:latin typeface="Arial"/>
                <a:cs typeface="Arial"/>
              </a:rPr>
              <a:t>دقيقة لممارسة اللعبة</a:t>
            </a:r>
            <a:endParaRPr lang="ar-001" sz="2000" dirty="0">
              <a:latin typeface="Arial"/>
              <a:cs typeface="Arial"/>
            </a:endParaRPr>
          </a:p>
        </p:txBody>
      </p:sp>
    </p:spTree>
    <p:extLst>
      <p:ext uri="{BB962C8B-B14F-4D97-AF65-F5344CB8AC3E}">
        <p14:creationId xmlns:p14="http://schemas.microsoft.com/office/powerpoint/2010/main" val="2963939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rcRect/>
          <a:stretch/>
        </p:blipFill>
        <p:spPr>
          <a:xfrm>
            <a:off x="372332" y="238124"/>
            <a:ext cx="11447336" cy="6439126"/>
          </a:xfrm>
          <a:prstGeom prst="rect">
            <a:avLst/>
          </a:prstGeom>
          <a:noFill/>
        </p:spPr>
      </p:pic>
      <p:sp>
        <p:nvSpPr>
          <p:cNvPr id="3" name="Title 1">
            <a:extLst>
              <a:ext uri="{FF2B5EF4-FFF2-40B4-BE49-F238E27FC236}">
                <a16:creationId xmlns:a16="http://schemas.microsoft.com/office/drawing/2014/main" id="{DFC04ADF-F06C-4548-18B1-864183BCBF12}"/>
              </a:ext>
            </a:extLst>
          </p:cNvPr>
          <p:cNvSpPr>
            <a:spLocks noGrp="1"/>
          </p:cNvSpPr>
          <p:nvPr>
            <p:ph type="title"/>
          </p:nvPr>
        </p:nvSpPr>
        <p:spPr>
          <a:xfrm>
            <a:off x="139699" y="136526"/>
            <a:ext cx="11447336" cy="1087808"/>
          </a:xfrm>
        </p:spPr>
        <p:txBody>
          <a:bodyPr/>
          <a:lstStyle/>
          <a:p>
            <a:pPr>
              <a:spcBef>
                <a:spcPts val="0"/>
              </a:spcBef>
            </a:pPr>
            <a:r>
              <a:rPr lang="ar-001" dirty="0"/>
              <a:t>دورة حياة غاية 7-1-7</a:t>
            </a:r>
          </a:p>
        </p:txBody>
      </p:sp>
    </p:spTree>
    <p:extLst>
      <p:ext uri="{BB962C8B-B14F-4D97-AF65-F5344CB8AC3E}">
        <p14:creationId xmlns:p14="http://schemas.microsoft.com/office/powerpoint/2010/main" val="566914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667BC043-CAAB-E121-DFBC-B4856EE4F9D4}"/>
              </a:ext>
            </a:extLst>
          </p:cNvPr>
          <p:cNvGrpSpPr/>
          <p:nvPr/>
        </p:nvGrpSpPr>
        <p:grpSpPr>
          <a:xfrm flipH="1">
            <a:off x="1804986" y="1456081"/>
            <a:ext cx="9554124" cy="4104069"/>
            <a:chOff x="1060915" y="1456081"/>
            <a:chExt cx="9554124" cy="4104069"/>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dirty="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dirty="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3" name="Title 1">
            <a:extLst>
              <a:ext uri="{FF2B5EF4-FFF2-40B4-BE49-F238E27FC236}">
                <a16:creationId xmlns:a16="http://schemas.microsoft.com/office/drawing/2014/main" id="{A6336362-D20A-7A08-41C4-AACD7F61C1D1}"/>
              </a:ext>
            </a:extLst>
          </p:cNvPr>
          <p:cNvSpPr txBox="1">
            <a:spLocks/>
          </p:cNvSpPr>
          <p:nvPr/>
        </p:nvSpPr>
        <p:spPr>
          <a:xfrm>
            <a:off x="139699" y="136526"/>
            <a:ext cx="11783360" cy="1087808"/>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ar-SA" dirty="0">
                <a:latin typeface="Arial"/>
                <a:cs typeface="Arial"/>
              </a:rPr>
              <a:t>إن استخدام غاية 7-1-7 بسيط وتكراري</a:t>
            </a:r>
            <a:endParaRPr lang="ar-001" dirty="0">
              <a:latin typeface="Arial"/>
              <a:cs typeface="Arial"/>
            </a:endParaRPr>
          </a:p>
        </p:txBody>
      </p:sp>
    </p:spTree>
    <p:extLst>
      <p:ext uri="{BB962C8B-B14F-4D97-AF65-F5344CB8AC3E}">
        <p14:creationId xmlns:p14="http://schemas.microsoft.com/office/powerpoint/2010/main" val="1845589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397769" y="356240"/>
            <a:ext cx="11301171" cy="558160"/>
          </a:xfrm>
        </p:spPr>
        <p:txBody>
          <a:bodyPr/>
          <a:lstStyle/>
          <a:p>
            <a:r>
              <a:rPr lang="ar-SA" dirty="0">
                <a:cs typeface="+mn-cs"/>
              </a:rPr>
              <a:t>يمكن اعتماد 7-1-7 بشكل منهجي ومرن</a:t>
            </a:r>
            <a:endParaRPr lang="ar-001" dirty="0">
              <a:cs typeface="+mn-cs"/>
            </a:endParaRP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flipH="1">
            <a:off x="8997799" y="2745435"/>
            <a:ext cx="2199118" cy="1282691"/>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chemeClr val="tx1"/>
                </a:solidFill>
                <a:cs typeface="+mn-cs"/>
              </a:rPr>
              <a:t>إدراج غاية 7-1-7 في نظام الصحة العامة</a:t>
            </a:r>
            <a:endParaRPr lang="ar-001" sz="2000" b="0" dirty="0">
              <a:solidFill>
                <a:schemeClr val="tx1"/>
              </a:solidFill>
              <a:cs typeface="+mn-cs"/>
            </a:endParaRP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flipH="1">
            <a:off x="5462782" y="2720915"/>
            <a:ext cx="2345358" cy="956103"/>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تحديد أصحاب المصلحة والنظم القائمة</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flipH="1">
            <a:off x="1914229"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إشراك أصحاب المصلحة</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flipH="1">
            <a:off x="6075870" y="5104354"/>
            <a:ext cx="1119181"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تدريب الموظفين</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flipH="1">
            <a:off x="8997798" y="5151753"/>
            <a:ext cx="2199120"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chemeClr val="tx1"/>
                </a:solidFill>
                <a:cs typeface="+mn-cs"/>
              </a:rPr>
              <a:t>دمج غاية 7-1-7 في مسارات العمل</a:t>
            </a:r>
            <a:endParaRPr lang="ar-001" sz="2000" b="0" dirty="0">
              <a:solidFill>
                <a:schemeClr val="tx1"/>
              </a:solidFill>
              <a:cs typeface="+mn-cs"/>
            </a:endParaRP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flipH="1">
            <a:off x="2624922" y="5151754"/>
            <a:ext cx="1119181"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a:solidFill>
                  <a:schemeClr val="tx1"/>
                </a:solidFill>
              </a:rPr>
              <a:t>الاستخدام التجريبي</a:t>
            </a: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9548718"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2624922"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6086820"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9546447"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116243"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2624922"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257605" y="2141124"/>
            <a:ext cx="10063458" cy="2148666"/>
          </a:xfrm>
        </p:spPr>
        <p:txBody>
          <a:bodyPr/>
          <a:lstStyle/>
          <a:p>
            <a:r>
              <a:rPr lang="ar-SA" sz="4900" dirty="0">
                <a:latin typeface="Arial"/>
                <a:cs typeface="Arial"/>
              </a:rPr>
              <a:t>التخطيط لاعتماد غاية 7-1-7 + استخدامها</a:t>
            </a:r>
            <a:endParaRPr lang="ar-001" sz="4900" dirty="0">
              <a:latin typeface="Arial"/>
              <a:cs typeface="Arial"/>
            </a:endParaRP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617083" y="4287586"/>
            <a:ext cx="9703980" cy="931688"/>
          </a:xfrm>
        </p:spPr>
        <p:txBody>
          <a:bodyPr/>
          <a:lstStyle/>
          <a:p>
            <a:r>
              <a:rPr lang="ar-001" sz="3000"/>
              <a:t>نشاط</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a:stretch>
            <a:fillRect/>
          </a:stretch>
        </p:blipFill>
        <p:spPr>
          <a:xfrm>
            <a:off x="10454977" y="2390395"/>
            <a:ext cx="866086" cy="824950"/>
          </a:xfrm>
          <a:prstGeom prst="rect">
            <a:avLst/>
          </a:prstGeom>
        </p:spPr>
      </p:pic>
    </p:spTree>
    <p:extLst>
      <p:ext uri="{BB962C8B-B14F-4D97-AF65-F5344CB8AC3E}">
        <p14:creationId xmlns:p14="http://schemas.microsoft.com/office/powerpoint/2010/main" val="1426755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5CC3E-9476-CD1A-BA28-C219AAD01C9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FEE1529-6021-20A8-75D7-B405301AA8B1}"/>
              </a:ext>
            </a:extLst>
          </p:cNvPr>
          <p:cNvSpPr>
            <a:spLocks noGrp="1"/>
          </p:cNvSpPr>
          <p:nvPr>
            <p:ph type="body" idx="1"/>
          </p:nvPr>
        </p:nvSpPr>
        <p:spPr>
          <a:xfrm>
            <a:off x="6486915" y="1075128"/>
            <a:ext cx="5157787" cy="486893"/>
          </a:xfrm>
        </p:spPr>
        <p:txBody>
          <a:bodyPr/>
          <a:lstStyle/>
          <a:p>
            <a:r>
              <a:rPr lang="ar-SA" dirty="0">
                <a:latin typeface="Arial"/>
                <a:cs typeface="Arial"/>
              </a:rPr>
              <a:t>مجموعة (مجموعات) أصحاب المصلحة</a:t>
            </a:r>
            <a:endParaRPr lang="ar-001" dirty="0">
              <a:latin typeface="Arial"/>
              <a:cs typeface="Arial"/>
            </a:endParaRPr>
          </a:p>
        </p:txBody>
      </p:sp>
      <p:sp>
        <p:nvSpPr>
          <p:cNvPr id="4" name="Content Placeholder 3">
            <a:extLst>
              <a:ext uri="{FF2B5EF4-FFF2-40B4-BE49-F238E27FC236}">
                <a16:creationId xmlns:a16="http://schemas.microsoft.com/office/drawing/2014/main" id="{EB0A342A-6C71-0066-6500-FB782F2F3991}"/>
              </a:ext>
            </a:extLst>
          </p:cNvPr>
          <p:cNvSpPr>
            <a:spLocks noGrp="1"/>
          </p:cNvSpPr>
          <p:nvPr>
            <p:ph sz="half" idx="2"/>
          </p:nvPr>
        </p:nvSpPr>
        <p:spPr>
          <a:xfrm>
            <a:off x="6657974" y="1716116"/>
            <a:ext cx="4986727" cy="2595908"/>
          </a:xfrm>
        </p:spPr>
        <p:txBody>
          <a:bodyPr vert="horz" lIns="91440" tIns="45720" rIns="91440" bIns="45720" rtlCol="0" anchor="t">
            <a:noAutofit/>
          </a:bodyPr>
          <a:lstStyle/>
          <a:p>
            <a:pPr marL="514350" indent="-514350">
              <a:buFont typeface="+mj-lt"/>
              <a:buAutoNum type="arabicPeriod"/>
            </a:pPr>
            <a:r>
              <a:rPr lang="ar-SA" dirty="0">
                <a:latin typeface="Arial"/>
                <a:cs typeface="Arial"/>
              </a:rPr>
              <a:t>إجراء تحديد شامل لأصحاب المصلحة ذوي الصلة بغاية 7-1-7</a:t>
            </a:r>
            <a:endParaRPr lang="ar-001" dirty="0">
              <a:latin typeface="Arial"/>
              <a:cs typeface="Arial"/>
            </a:endParaRPr>
          </a:p>
          <a:p>
            <a:pPr lvl="1"/>
            <a:r>
              <a:rPr lang="ar-SA" dirty="0">
                <a:latin typeface="Arial"/>
                <a:cs typeface="Arial"/>
              </a:rPr>
              <a:t>إكمال أداة تحديد أصحاب المصلحة لغاية</a:t>
            </a:r>
            <a:br>
              <a:rPr lang="en-US" dirty="0">
                <a:latin typeface="Arial"/>
                <a:cs typeface="Arial"/>
              </a:rPr>
            </a:br>
            <a:r>
              <a:rPr lang="en-US" dirty="0">
                <a:latin typeface="Arial"/>
                <a:cs typeface="Arial"/>
              </a:rPr>
              <a:t>)</a:t>
            </a:r>
            <a:r>
              <a:rPr lang="en-IN" dirty="0">
                <a:latin typeface="Arial"/>
                <a:cs typeface="Arial"/>
              </a:rPr>
              <a:t> 7-1-7 </a:t>
            </a:r>
            <a:r>
              <a:rPr lang="ar-SA" dirty="0">
                <a:latin typeface="Arial"/>
                <a:cs typeface="Arial"/>
              </a:rPr>
              <a:t>أو بديلاً عنها</a:t>
            </a:r>
            <a:r>
              <a:rPr lang="en-US" dirty="0">
                <a:latin typeface="Arial"/>
                <a:cs typeface="Arial"/>
              </a:rPr>
              <a:t>(</a:t>
            </a:r>
            <a:endParaRPr lang="ar-001" dirty="0">
              <a:latin typeface="Arial"/>
              <a:cs typeface="Arial"/>
            </a:endParaRPr>
          </a:p>
          <a:p>
            <a:pPr marL="457200" indent="-457200">
              <a:buFont typeface="+mj-lt"/>
              <a:buAutoNum type="arabicPeriod"/>
            </a:pPr>
            <a:r>
              <a:rPr lang="ar-001" dirty="0">
                <a:latin typeface="Arial"/>
                <a:cs typeface="Arial"/>
              </a:rPr>
              <a:t>إعداد خطة مفصلة لكيفية إشراك أصحاب المصلحة هؤلاء، بما في ذلك الجداول الزمنية والأنشطة المحددة</a:t>
            </a:r>
          </a:p>
          <a:p>
            <a:pPr marL="457200" indent="-457200">
              <a:buFont typeface="+mj-lt"/>
              <a:buAutoNum type="arabicPeriod"/>
            </a:pPr>
            <a:r>
              <a:rPr lang="ar-001" dirty="0">
                <a:latin typeface="Arial"/>
                <a:cs typeface="Arial"/>
              </a:rPr>
              <a:t>اختيار شخص واحد للإبلاغ بالنتائج أمام الحضور العام</a:t>
            </a:r>
            <a:endParaRPr lang="en-US" sz="2600" dirty="0">
              <a:cs typeface="Arial"/>
            </a:endParaRPr>
          </a:p>
        </p:txBody>
      </p:sp>
      <p:sp>
        <p:nvSpPr>
          <p:cNvPr id="43" name="Title 1">
            <a:extLst>
              <a:ext uri="{FF2B5EF4-FFF2-40B4-BE49-F238E27FC236}">
                <a16:creationId xmlns:a16="http://schemas.microsoft.com/office/drawing/2014/main" id="{189E7FD6-8C51-8441-B385-1B5BEB697AF5}"/>
              </a:ext>
            </a:extLst>
          </p:cNvPr>
          <p:cNvSpPr txBox="1">
            <a:spLocks/>
          </p:cNvSpPr>
          <p:nvPr/>
        </p:nvSpPr>
        <p:spPr>
          <a:xfrm>
            <a:off x="379824" y="328839"/>
            <a:ext cx="11193047"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001" sz="3200" b="1" i="0" u="none" strike="noStrike" cap="none" normalizeH="0" baseline="0" noProof="0" dirty="0">
                <a:ln>
                  <a:noFill/>
                </a:ln>
                <a:solidFill>
                  <a:srgbClr val="3BB042"/>
                </a:solidFill>
                <a:effectLst/>
                <a:uLnTx/>
                <a:uFillTx/>
                <a:latin typeface="Arial"/>
                <a:ea typeface="+mj-ea"/>
                <a:cs typeface="Arial"/>
              </a:rPr>
              <a:t>التخطيط لاعتماد واستخدام غاية 7-1-7</a:t>
            </a:r>
          </a:p>
        </p:txBody>
      </p:sp>
      <p:sp>
        <p:nvSpPr>
          <p:cNvPr id="2" name="Rectangle 1">
            <a:extLst>
              <a:ext uri="{FF2B5EF4-FFF2-40B4-BE49-F238E27FC236}">
                <a16:creationId xmlns:a16="http://schemas.microsoft.com/office/drawing/2014/main" id="{AF25D802-0C4B-CE38-BC36-49C1DEAD497A}"/>
              </a:ext>
            </a:extLst>
          </p:cNvPr>
          <p:cNvSpPr/>
          <p:nvPr/>
        </p:nvSpPr>
        <p:spPr>
          <a:xfrm>
            <a:off x="379825" y="5250741"/>
            <a:ext cx="11553673" cy="115005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Content Placeholder 3">
            <a:extLst>
              <a:ext uri="{FF2B5EF4-FFF2-40B4-BE49-F238E27FC236}">
                <a16:creationId xmlns:a16="http://schemas.microsoft.com/office/drawing/2014/main" id="{3E4720AB-D60B-3C3C-5C31-2B2C58CF4296}"/>
              </a:ext>
            </a:extLst>
          </p:cNvPr>
          <p:cNvSpPr txBox="1">
            <a:spLocks/>
          </p:cNvSpPr>
          <p:nvPr/>
        </p:nvSpPr>
        <p:spPr>
          <a:xfrm>
            <a:off x="258501" y="5950268"/>
            <a:ext cx="11553674" cy="512392"/>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sp>
        <p:nvSpPr>
          <p:cNvPr id="8" name="Text Placeholder 2">
            <a:extLst>
              <a:ext uri="{FF2B5EF4-FFF2-40B4-BE49-F238E27FC236}">
                <a16:creationId xmlns:a16="http://schemas.microsoft.com/office/drawing/2014/main" id="{E4AE6D81-436B-7DAB-9287-D73EAE84F83C}"/>
              </a:ext>
            </a:extLst>
          </p:cNvPr>
          <p:cNvSpPr txBox="1">
            <a:spLocks/>
          </p:cNvSpPr>
          <p:nvPr/>
        </p:nvSpPr>
        <p:spPr>
          <a:xfrm>
            <a:off x="885534" y="1075129"/>
            <a:ext cx="5157787" cy="486893"/>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SA" dirty="0">
                <a:latin typeface="Arial"/>
                <a:cs typeface="Arial"/>
              </a:rPr>
              <a:t>مجموعة (مجموعات) النظم القائمة</a:t>
            </a:r>
            <a:endParaRPr lang="ar-001" dirty="0">
              <a:latin typeface="Arial"/>
              <a:cs typeface="Arial"/>
            </a:endParaRPr>
          </a:p>
        </p:txBody>
      </p:sp>
      <p:sp>
        <p:nvSpPr>
          <p:cNvPr id="10" name="Content Placeholder 3">
            <a:extLst>
              <a:ext uri="{FF2B5EF4-FFF2-40B4-BE49-F238E27FC236}">
                <a16:creationId xmlns:a16="http://schemas.microsoft.com/office/drawing/2014/main" id="{0CEE5417-A713-3A45-A1A6-DEC8DC0C0E15}"/>
              </a:ext>
            </a:extLst>
          </p:cNvPr>
          <p:cNvSpPr txBox="1">
            <a:spLocks/>
          </p:cNvSpPr>
          <p:nvPr/>
        </p:nvSpPr>
        <p:spPr>
          <a:xfrm>
            <a:off x="347989" y="1717434"/>
            <a:ext cx="5695332" cy="2311641"/>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7675" indent="-447675">
              <a:buFont typeface="+mj-lt"/>
              <a:buAutoNum type="arabicPeriod"/>
            </a:pPr>
            <a:r>
              <a:rPr lang="ar-SA" dirty="0">
                <a:latin typeface="Arial"/>
                <a:cs typeface="Arial"/>
              </a:rPr>
              <a:t>إجراء تحديد شامل للنظم القائمة ذات الصلة بغاية 7-1-7</a:t>
            </a:r>
            <a:endParaRPr lang="ar-001" dirty="0">
              <a:latin typeface="Arial"/>
              <a:cs typeface="Arial"/>
            </a:endParaRPr>
          </a:p>
          <a:p>
            <a:pPr lvl="1"/>
            <a:r>
              <a:rPr lang="ar-SA" dirty="0">
                <a:latin typeface="Arial"/>
                <a:cs typeface="Arial"/>
              </a:rPr>
              <a:t>إكمال أداة تحديد النظم القائمة لغاية</a:t>
            </a:r>
            <a:r>
              <a:rPr lang="en-US" dirty="0">
                <a:latin typeface="Arial"/>
                <a:cs typeface="Arial"/>
              </a:rPr>
              <a:t>)</a:t>
            </a:r>
            <a:r>
              <a:rPr lang="en-IN" dirty="0">
                <a:latin typeface="Arial"/>
                <a:cs typeface="Arial"/>
              </a:rPr>
              <a:t> 7-1-7 </a:t>
            </a:r>
            <a:r>
              <a:rPr lang="ar-SA" dirty="0">
                <a:latin typeface="Arial"/>
                <a:cs typeface="Arial"/>
              </a:rPr>
              <a:t>أو بديلاً عنها</a:t>
            </a:r>
            <a:r>
              <a:rPr lang="en-IN" dirty="0">
                <a:latin typeface="Arial"/>
                <a:cs typeface="Arial"/>
              </a:rPr>
              <a:t>(</a:t>
            </a:r>
            <a:endParaRPr lang="ar-001" dirty="0">
              <a:latin typeface="Arial"/>
              <a:cs typeface="Arial"/>
            </a:endParaRPr>
          </a:p>
          <a:p>
            <a:pPr marL="447675" indent="-447675">
              <a:buFont typeface="+mj-lt"/>
              <a:buAutoNum type="arabicPeriod"/>
            </a:pPr>
            <a:r>
              <a:rPr lang="ar-SA" dirty="0">
                <a:latin typeface="Arial"/>
                <a:cs typeface="Arial"/>
              </a:rPr>
              <a:t>إعداد خطة مفصلة لكيفية دمج غاية 7-1-7 في الأنظمة ذات الصلة، بما في ذلك الجداول الزمنية والأنشطة المحددة</a:t>
            </a:r>
            <a:endParaRPr lang="ar-001" dirty="0">
              <a:latin typeface="Arial"/>
              <a:cs typeface="Arial"/>
            </a:endParaRPr>
          </a:p>
          <a:p>
            <a:pPr marL="447675" indent="-447675">
              <a:buFont typeface="+mj-lt"/>
              <a:buAutoNum type="arabicPeriod"/>
            </a:pPr>
            <a:r>
              <a:rPr lang="ar-SA" dirty="0">
                <a:latin typeface="Arial"/>
                <a:cs typeface="Arial"/>
              </a:rPr>
              <a:t>اختيار شخص واحد للإبلاغ بالنتائج أمام الحضور العام</a:t>
            </a:r>
            <a:endParaRPr lang="en-US" sz="2600" dirty="0">
              <a:cs typeface="Arial"/>
            </a:endParaRPr>
          </a:p>
        </p:txBody>
      </p:sp>
      <p:sp>
        <p:nvSpPr>
          <p:cNvPr id="12" name="TextBox 11">
            <a:extLst>
              <a:ext uri="{FF2B5EF4-FFF2-40B4-BE49-F238E27FC236}">
                <a16:creationId xmlns:a16="http://schemas.microsoft.com/office/drawing/2014/main" id="{2A0BED0C-4794-F44C-6499-BCFD2CFC7BD3}"/>
              </a:ext>
            </a:extLst>
          </p:cNvPr>
          <p:cNvSpPr txBox="1"/>
          <p:nvPr/>
        </p:nvSpPr>
        <p:spPr>
          <a:xfrm>
            <a:off x="547299" y="5394883"/>
            <a:ext cx="11097404" cy="861774"/>
          </a:xfrm>
          <a:prstGeom prst="rect">
            <a:avLst/>
          </a:prstGeom>
          <a:noFill/>
        </p:spPr>
        <p:txBody>
          <a:bodyPr wrap="square" lIns="91440" tIns="45720" rIns="91440" bIns="45720" anchor="t">
            <a:spAutoFit/>
          </a:bodyPr>
          <a:lstStyle/>
          <a:p>
            <a:pPr marL="0" indent="0">
              <a:buNone/>
            </a:pPr>
            <a:r>
              <a:rPr lang="ar-SA" sz="2000" b="1" dirty="0">
                <a:solidFill>
                  <a:schemeClr val="tx2"/>
                </a:solidFill>
                <a:latin typeface="Arial"/>
                <a:cs typeface="Arial"/>
              </a:rPr>
              <a:t>نصيحة:</a:t>
            </a:r>
            <a:r>
              <a:rPr lang="ar-SA" sz="2000" dirty="0">
                <a:effectLst/>
              </a:rPr>
              <a:t> يُرجى مراجعة قسم الاعتماد في مجموعة الأدوات الرقمية لغاية 7-1-7 للحصول على التوجيهات ذات الصلة </a:t>
            </a:r>
            <a:endParaRPr lang="ar-001" sz="2000" dirty="0">
              <a:latin typeface="Arial"/>
              <a:cs typeface="Arial"/>
            </a:endParaRPr>
          </a:p>
          <a:p>
            <a:pPr marL="0" indent="0">
              <a:buNone/>
            </a:pPr>
            <a:endParaRPr lang="en-US" sz="1000" dirty="0">
              <a:latin typeface="Arial"/>
              <a:cs typeface="Arial"/>
            </a:endParaRPr>
          </a:p>
          <a:p>
            <a:r>
              <a:rPr lang="ar-SA" sz="2000" b="1" dirty="0">
                <a:solidFill>
                  <a:schemeClr val="tx2"/>
                </a:solidFill>
                <a:latin typeface="Arial"/>
                <a:cs typeface="Arial"/>
              </a:rPr>
              <a:t>التوقيت</a:t>
            </a:r>
            <a:r>
              <a:rPr lang="ar-SA" sz="2000" dirty="0">
                <a:effectLst/>
              </a:rPr>
              <a:t> </a:t>
            </a:r>
            <a:r>
              <a:rPr lang="ar-SA" sz="2000" b="1" dirty="0">
                <a:solidFill>
                  <a:schemeClr val="tx2"/>
                </a:solidFill>
                <a:latin typeface="Arial"/>
                <a:cs typeface="Arial"/>
              </a:rPr>
              <a:t>:</a:t>
            </a:r>
            <a:r>
              <a:rPr lang="ar-SA" sz="2000" dirty="0">
                <a:effectLst/>
              </a:rPr>
              <a:t> 35 دقيقة للتحديد؛ 40</a:t>
            </a:r>
            <a:r>
              <a:rPr lang="en-US" sz="2000" dirty="0">
                <a:effectLst/>
              </a:rPr>
              <a:t> </a:t>
            </a:r>
            <a:r>
              <a:rPr lang="ar-SA" sz="2000" dirty="0">
                <a:effectLst/>
              </a:rPr>
              <a:t>دقيقة للتخطيط ؛ 15</a:t>
            </a:r>
            <a:r>
              <a:rPr lang="en-US" sz="2000" dirty="0">
                <a:effectLst/>
              </a:rPr>
              <a:t> </a:t>
            </a:r>
            <a:r>
              <a:rPr lang="ar-SA" sz="2000" dirty="0">
                <a:effectLst/>
              </a:rPr>
              <a:t>دقيقة استراحة (يمكنك أخذها وقتما تشاء) </a:t>
            </a:r>
            <a:endParaRPr lang="ar-001" sz="2000" dirty="0">
              <a:latin typeface="Arial"/>
              <a:cs typeface="Arial"/>
            </a:endParaRPr>
          </a:p>
        </p:txBody>
      </p:sp>
      <p:cxnSp>
        <p:nvCxnSpPr>
          <p:cNvPr id="14" name="Straight Connector 13">
            <a:extLst>
              <a:ext uri="{FF2B5EF4-FFF2-40B4-BE49-F238E27FC236}">
                <a16:creationId xmlns:a16="http://schemas.microsoft.com/office/drawing/2014/main" id="{C6889CDC-D0F2-4C5B-C0E4-77835FD4D2B3}"/>
              </a:ext>
            </a:extLst>
          </p:cNvPr>
          <p:cNvCxnSpPr>
            <a:cxnSpLocks/>
          </p:cNvCxnSpPr>
          <p:nvPr/>
        </p:nvCxnSpPr>
        <p:spPr>
          <a:xfrm>
            <a:off x="6488494" y="1648998"/>
            <a:ext cx="0" cy="288975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34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nodePh="1">
                                  <p:stCondLst>
                                    <p:cond delay="0"/>
                                  </p:stCondLst>
                                  <p:endCondLst>
                                    <p:cond evt="begin" delay="0">
                                      <p:tn val="7"/>
                                    </p:cond>
                                  </p:end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pPr marL="0" marR="0">
              <a:spcAft>
                <a:spcPts val="800"/>
              </a:spcAft>
            </a:pPr>
            <a:r>
              <a:rPr lang="ar-SA" dirty="0">
                <a:latin typeface="Arial"/>
                <a:cs typeface="Arial"/>
              </a:rPr>
              <a:t>ملاحظات التدابير التنظيمية</a:t>
            </a:r>
            <a:endParaRPr lang="en-IN" dirty="0">
              <a:latin typeface="Arial"/>
              <a:cs typeface="Arial"/>
            </a:endParaRP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5CC3E-9476-CD1A-BA28-C219AAD01C9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189E7FD6-8C51-8441-B385-1B5BEB697AF5}"/>
              </a:ext>
            </a:extLst>
          </p:cNvPr>
          <p:cNvSpPr txBox="1">
            <a:spLocks/>
          </p:cNvSpPr>
          <p:nvPr/>
        </p:nvSpPr>
        <p:spPr>
          <a:xfrm>
            <a:off x="2487024" y="328839"/>
            <a:ext cx="9415104"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001" sz="3200" b="1" i="0" u="none" strike="noStrike" cap="none" normalizeH="0" baseline="0" noProof="0" dirty="0">
                <a:ln>
                  <a:noFill/>
                </a:ln>
                <a:solidFill>
                  <a:srgbClr val="3BB042"/>
                </a:solidFill>
                <a:effectLst/>
                <a:uLnTx/>
                <a:uFillTx/>
                <a:latin typeface="Arial"/>
                <a:ea typeface="+mj-ea"/>
                <a:cs typeface="Arial"/>
              </a:rPr>
              <a:t>التخطيط لاعتماد واستخدام غاية 7-1-7</a:t>
            </a:r>
          </a:p>
        </p:txBody>
      </p:sp>
      <p:sp>
        <p:nvSpPr>
          <p:cNvPr id="2" name="Rectangle 1">
            <a:extLst>
              <a:ext uri="{FF2B5EF4-FFF2-40B4-BE49-F238E27FC236}">
                <a16:creationId xmlns:a16="http://schemas.microsoft.com/office/drawing/2014/main" id="{AF25D802-0C4B-CE38-BC36-49C1DEAD497A}"/>
              </a:ext>
            </a:extLst>
          </p:cNvPr>
          <p:cNvSpPr/>
          <p:nvPr/>
        </p:nvSpPr>
        <p:spPr>
          <a:xfrm>
            <a:off x="7519470" y="4105887"/>
            <a:ext cx="4292709" cy="223494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A0BED0C-4794-F44C-6499-BCFD2CFC7BD3}"/>
              </a:ext>
            </a:extLst>
          </p:cNvPr>
          <p:cNvSpPr txBox="1"/>
          <p:nvPr/>
        </p:nvSpPr>
        <p:spPr>
          <a:xfrm>
            <a:off x="7668830" y="4197950"/>
            <a:ext cx="4013839" cy="2031325"/>
          </a:xfrm>
          <a:prstGeom prst="rect">
            <a:avLst/>
          </a:prstGeom>
          <a:noFill/>
        </p:spPr>
        <p:txBody>
          <a:bodyPr wrap="square" lIns="91440" tIns="45720" rIns="91440" bIns="45720" anchor="t">
            <a:spAutoFit/>
          </a:bodyPr>
          <a:lstStyle/>
          <a:p>
            <a:r>
              <a:rPr lang="ar-SA" b="1" dirty="0">
                <a:solidFill>
                  <a:schemeClr val="tx2"/>
                </a:solidFill>
                <a:latin typeface="Arial"/>
                <a:cs typeface="Arial"/>
              </a:rPr>
              <a:t>نصيحة</a:t>
            </a:r>
            <a:r>
              <a:rPr lang="en-IN" b="1" dirty="0">
                <a:solidFill>
                  <a:schemeClr val="tx2"/>
                </a:solidFill>
                <a:latin typeface="Arial"/>
                <a:cs typeface="Arial"/>
              </a:rPr>
              <a:t>: </a:t>
            </a:r>
            <a:r>
              <a:rPr lang="ar-SA" dirty="0">
                <a:solidFill>
                  <a:srgbClr val="394D56"/>
                </a:solidFill>
                <a:latin typeface="Arial"/>
                <a:cs typeface="Arial"/>
              </a:rPr>
              <a:t>يُرجى مراجعة الأقسام ذات الصلة من مجموعة الأدوات الرقمية لغاية 7-1-7، بما في ذلك قسم الاعتماد والخطوات 1 و 4 و 5 من قسم الاستخدام</a:t>
            </a:r>
            <a:endParaRPr lang="en-US" dirty="0">
              <a:solidFill>
                <a:srgbClr val="394D56"/>
              </a:solidFill>
              <a:latin typeface="Arial"/>
              <a:cs typeface="Arial"/>
            </a:endParaRPr>
          </a:p>
          <a:p>
            <a:endParaRPr lang="en-US" dirty="0">
              <a:solidFill>
                <a:srgbClr val="394D56"/>
              </a:solidFill>
              <a:latin typeface="Arial"/>
              <a:cs typeface="Arial"/>
            </a:endParaRPr>
          </a:p>
          <a:p>
            <a:r>
              <a:rPr lang="ar-SA" b="1" dirty="0">
                <a:solidFill>
                  <a:schemeClr val="tx2"/>
                </a:solidFill>
                <a:latin typeface="Arial"/>
                <a:cs typeface="Arial"/>
              </a:rPr>
              <a:t>التوقيت</a:t>
            </a:r>
            <a:r>
              <a:rPr lang="en-IN" dirty="0">
                <a:solidFill>
                  <a:srgbClr val="394D56"/>
                </a:solidFill>
                <a:latin typeface="Arial"/>
                <a:cs typeface="Arial"/>
              </a:rPr>
              <a:t> 90</a:t>
            </a:r>
            <a:r>
              <a:rPr lang="en-IN" b="1" dirty="0">
                <a:solidFill>
                  <a:schemeClr val="tx2"/>
                </a:solidFill>
                <a:latin typeface="Arial"/>
                <a:cs typeface="Arial"/>
              </a:rPr>
              <a:t>:</a:t>
            </a:r>
            <a:r>
              <a:rPr lang="en-IN" dirty="0">
                <a:solidFill>
                  <a:srgbClr val="394D56"/>
                </a:solidFill>
                <a:latin typeface="Arial"/>
                <a:cs typeface="Arial"/>
              </a:rPr>
              <a:t> </a:t>
            </a:r>
            <a:r>
              <a:rPr lang="ar-SA" dirty="0">
                <a:solidFill>
                  <a:srgbClr val="394D56"/>
                </a:solidFill>
                <a:latin typeface="Arial"/>
                <a:cs typeface="Arial"/>
              </a:rPr>
              <a:t>دقيقة (بما في ذلك استراحة لمدة </a:t>
            </a:r>
            <a:r>
              <a:rPr lang="en-IN" dirty="0">
                <a:solidFill>
                  <a:srgbClr val="394D56"/>
                </a:solidFill>
                <a:latin typeface="Arial"/>
                <a:cs typeface="Arial"/>
              </a:rPr>
              <a:t>15 </a:t>
            </a:r>
            <a:r>
              <a:rPr lang="ar-SA" dirty="0">
                <a:solidFill>
                  <a:srgbClr val="394D56"/>
                </a:solidFill>
                <a:latin typeface="Arial"/>
                <a:cs typeface="Arial"/>
              </a:rPr>
              <a:t>دقيقة يمكن أخذها في أي وقت</a:t>
            </a:r>
            <a:r>
              <a:rPr lang="en-IN" dirty="0">
                <a:solidFill>
                  <a:srgbClr val="394D56"/>
                </a:solidFill>
                <a:latin typeface="Arial"/>
                <a:cs typeface="Arial"/>
              </a:rPr>
              <a:t>(</a:t>
            </a:r>
            <a:endParaRPr lang="ar-001" dirty="0">
              <a:solidFill>
                <a:srgbClr val="394D56"/>
              </a:solidFill>
              <a:latin typeface="Arial"/>
              <a:cs typeface="Arial"/>
            </a:endParaRPr>
          </a:p>
        </p:txBody>
      </p:sp>
      <p:sp>
        <p:nvSpPr>
          <p:cNvPr id="15" name="Text Placeholder 2">
            <a:extLst>
              <a:ext uri="{FF2B5EF4-FFF2-40B4-BE49-F238E27FC236}">
                <a16:creationId xmlns:a16="http://schemas.microsoft.com/office/drawing/2014/main" id="{3E9CEDB7-F7AC-1CD8-07C5-77193B490EF7}"/>
              </a:ext>
            </a:extLst>
          </p:cNvPr>
          <p:cNvSpPr>
            <a:spLocks noGrp="1"/>
          </p:cNvSpPr>
          <p:nvPr>
            <p:ph type="body" idx="1"/>
          </p:nvPr>
        </p:nvSpPr>
        <p:spPr>
          <a:xfrm>
            <a:off x="6524882" y="973794"/>
            <a:ext cx="5157787" cy="486893"/>
          </a:xfrm>
        </p:spPr>
        <p:txBody>
          <a:bodyPr/>
          <a:lstStyle/>
          <a:p>
            <a:r>
              <a:rPr lang="ar-001" dirty="0">
                <a:latin typeface="Arial"/>
                <a:cs typeface="Arial"/>
              </a:rPr>
              <a:t>مهمتكم</a:t>
            </a:r>
          </a:p>
        </p:txBody>
      </p:sp>
      <p:sp>
        <p:nvSpPr>
          <p:cNvPr id="16" name="Content Placeholder 3">
            <a:extLst>
              <a:ext uri="{FF2B5EF4-FFF2-40B4-BE49-F238E27FC236}">
                <a16:creationId xmlns:a16="http://schemas.microsoft.com/office/drawing/2014/main" id="{5BC58C9B-EEF5-D23D-05EF-0F6693689E7A}"/>
              </a:ext>
            </a:extLst>
          </p:cNvPr>
          <p:cNvSpPr>
            <a:spLocks noGrp="1"/>
          </p:cNvSpPr>
          <p:nvPr>
            <p:ph sz="half" idx="2"/>
          </p:nvPr>
        </p:nvSpPr>
        <p:spPr>
          <a:xfrm>
            <a:off x="7553814" y="1505613"/>
            <a:ext cx="4258361" cy="2401267"/>
          </a:xfrm>
        </p:spPr>
        <p:txBody>
          <a:bodyPr vert="horz" lIns="91440" tIns="45720" rIns="91440" bIns="45720" rtlCol="0" anchor="t">
            <a:noAutofit/>
          </a:bodyPr>
          <a:lstStyle/>
          <a:p>
            <a:pPr marL="457200" indent="-457200">
              <a:buFont typeface="+mj-lt"/>
              <a:buAutoNum type="arabicPeriod"/>
            </a:pPr>
            <a:r>
              <a:rPr lang="ar-SA" sz="2000" dirty="0">
                <a:latin typeface="Arial"/>
                <a:cs typeface="Arial"/>
              </a:rPr>
              <a:t>حددوا كيفية دمج غاية 7-1-7 في مجال موضوعكم. كونوا دقيقين. احرصوا على إجراء التغييرات المقترحة على النماذج الحالية إذا لزم الأمر</a:t>
            </a:r>
            <a:endParaRPr lang="ar-001" sz="2000" dirty="0">
              <a:latin typeface="Arial"/>
              <a:cs typeface="Arial"/>
            </a:endParaRPr>
          </a:p>
          <a:p>
            <a:pPr marL="457200" indent="-457200">
              <a:buFont typeface="+mj-lt"/>
              <a:buAutoNum type="arabicPeriod"/>
            </a:pPr>
            <a:r>
              <a:rPr lang="ar-SA" sz="2000" dirty="0">
                <a:latin typeface="Arial"/>
                <a:cs typeface="Arial"/>
              </a:rPr>
              <a:t>أعِدّوا عرضًا تقديميًا قصيرًا (شريحة أو شريحتين) للإبلاغ بالنتائج خلال الجلسة المقبلة</a:t>
            </a:r>
            <a:endParaRPr lang="ar-001" sz="2000" dirty="0">
              <a:latin typeface="Arial"/>
              <a:cs typeface="Arial"/>
            </a:endParaRPr>
          </a:p>
        </p:txBody>
      </p:sp>
      <p:sp>
        <p:nvSpPr>
          <p:cNvPr id="18" name="TextBox 17">
            <a:extLst>
              <a:ext uri="{FF2B5EF4-FFF2-40B4-BE49-F238E27FC236}">
                <a16:creationId xmlns:a16="http://schemas.microsoft.com/office/drawing/2014/main" id="{62451E84-A631-4A62-8113-A080D6817704}"/>
              </a:ext>
            </a:extLst>
          </p:cNvPr>
          <p:cNvSpPr txBox="1"/>
          <p:nvPr/>
        </p:nvSpPr>
        <p:spPr>
          <a:xfrm>
            <a:off x="379821" y="973794"/>
            <a:ext cx="6954533" cy="5616922"/>
          </a:xfrm>
          <a:prstGeom prst="rect">
            <a:avLst/>
          </a:prstGeom>
          <a:noFill/>
        </p:spPr>
        <p:txBody>
          <a:bodyPr wrap="square" lIns="91440" tIns="45720" rIns="91440" bIns="45720" anchor="t">
            <a:spAutoFit/>
          </a:bodyPr>
          <a:lstStyle/>
          <a:p>
            <a:r>
              <a:rPr lang="ar-SA" sz="2300" b="1" dirty="0">
                <a:solidFill>
                  <a:schemeClr val="tx2"/>
                </a:solidFill>
                <a:latin typeface="Arial"/>
                <a:cs typeface="Arial"/>
              </a:rPr>
              <a:t>المجموعات المتخصصة في موضوعات محددة (مع اقتراحات)</a:t>
            </a:r>
            <a:endParaRPr lang="ar-001" sz="2300" b="1" dirty="0">
              <a:solidFill>
                <a:schemeClr val="tx2"/>
              </a:solidFill>
              <a:latin typeface="Arial"/>
              <a:cs typeface="Arial"/>
            </a:endParaRPr>
          </a:p>
          <a:p>
            <a:pPr marL="0" indent="0">
              <a:buNone/>
            </a:pPr>
            <a:endParaRPr lang="en-US" sz="1000" b="1" dirty="0">
              <a:solidFill>
                <a:schemeClr val="tx2"/>
              </a:solidFill>
              <a:latin typeface="Arial"/>
              <a:cs typeface="Arial"/>
            </a:endParaRPr>
          </a:p>
          <a:p>
            <a:pPr>
              <a:buClr>
                <a:schemeClr val="accent1"/>
              </a:buClr>
            </a:pPr>
            <a:r>
              <a:rPr lang="ar-SA" sz="2000" b="1" dirty="0">
                <a:latin typeface="Arial"/>
                <a:cs typeface="Arial"/>
              </a:rPr>
              <a:t>بيانات غاية 7-1-7 مقابل البيانات القائمة</a:t>
            </a:r>
            <a:endParaRPr lang="ar-001" sz="2000" b="1" dirty="0">
              <a:latin typeface="Arial"/>
              <a:cs typeface="Arial"/>
            </a:endParaRPr>
          </a:p>
          <a:p>
            <a:pPr marL="342900" indent="-342900">
              <a:buClr>
                <a:schemeClr val="accent1"/>
              </a:buClr>
              <a:buFont typeface="Arial" panose="020B0604020202020204" pitchFamily="34" charset="0"/>
              <a:buChar char="•"/>
            </a:pPr>
            <a:r>
              <a:rPr lang="ar-SA" dirty="0">
                <a:latin typeface="Arial"/>
                <a:cs typeface="Arial"/>
              </a:rPr>
              <a:t>كيف تتوافق البيانات القائمة مع متغيرات غاية 7-1-7 وتعريفاتها؟</a:t>
            </a:r>
            <a:r>
              <a:rPr lang="en-IN" dirty="0">
                <a:latin typeface="Arial"/>
                <a:cs typeface="Arial"/>
              </a:rPr>
              <a:t>  </a:t>
            </a:r>
            <a:r>
              <a:rPr lang="ar-SA" dirty="0">
                <a:latin typeface="Arial"/>
                <a:cs typeface="Arial"/>
              </a:rPr>
              <a:t>ما بيانات </a:t>
            </a:r>
            <a:br>
              <a:rPr lang="en-US" dirty="0">
                <a:latin typeface="Arial"/>
                <a:cs typeface="Arial"/>
              </a:rPr>
            </a:br>
            <a:r>
              <a:rPr lang="ar-SA" dirty="0">
                <a:latin typeface="Arial"/>
                <a:cs typeface="Arial"/>
              </a:rPr>
              <a:t>غاية</a:t>
            </a:r>
            <a:r>
              <a:rPr lang="en-IN" dirty="0">
                <a:latin typeface="Arial"/>
                <a:cs typeface="Arial"/>
              </a:rPr>
              <a:t> 7-1-7 </a:t>
            </a:r>
            <a:r>
              <a:rPr lang="ar-SA" dirty="0">
                <a:latin typeface="Arial"/>
                <a:cs typeface="Arial"/>
              </a:rPr>
              <a:t>التي تم جمعها بالفعل؟ ما المفقود منها؟ ما المختلف وكيف يمكن التوفيق بين الاختلافات؟</a:t>
            </a:r>
            <a:endParaRPr lang="ar-001" dirty="0">
              <a:latin typeface="Arial"/>
              <a:cs typeface="Arial"/>
            </a:endParaRPr>
          </a:p>
          <a:p>
            <a:pPr>
              <a:buClr>
                <a:schemeClr val="accent1"/>
              </a:buClr>
            </a:pPr>
            <a:r>
              <a:rPr lang="ar-001" sz="2000" b="1" dirty="0">
                <a:latin typeface="Arial"/>
                <a:cs typeface="Arial"/>
              </a:rPr>
              <a:t>جمع بيانات غاية 7-1-7</a:t>
            </a:r>
          </a:p>
          <a:p>
            <a:pPr marL="342900" indent="-342900">
              <a:buClr>
                <a:schemeClr val="accent1"/>
              </a:buClr>
              <a:buFont typeface="Arial" panose="020B0604020202020204" pitchFamily="34" charset="0"/>
              <a:buChar char="•"/>
            </a:pPr>
            <a:r>
              <a:rPr lang="ar-SA" dirty="0">
                <a:latin typeface="Arial"/>
                <a:cs typeface="Arial"/>
              </a:rPr>
              <a:t>من سيقوم بجمع بيانات 7-1-7، ومتى، وباستخدام أي نموذج (نماذج)، وكيف ستتدفق المعلومات إلى فريق تنسيق 7-1-7؟ إذا تم استخدام نموذج قائم، فكيف سيجري تعديله ليشمل بيانات غاية 7-1-7؟</a:t>
            </a:r>
            <a:endParaRPr lang="ar-001" dirty="0">
              <a:latin typeface="Arial"/>
              <a:cs typeface="Arial"/>
            </a:endParaRPr>
          </a:p>
          <a:p>
            <a:pPr>
              <a:buClr>
                <a:schemeClr val="accent1"/>
              </a:buClr>
            </a:pPr>
            <a:r>
              <a:rPr lang="ar-001" sz="2000" b="1" dirty="0">
                <a:latin typeface="Arial"/>
                <a:cs typeface="Arial"/>
              </a:rPr>
              <a:t> توحيد بيانات غاية 7-1-7</a:t>
            </a:r>
          </a:p>
          <a:p>
            <a:pPr marL="342900" indent="-342900">
              <a:buClr>
                <a:schemeClr val="accent1"/>
              </a:buClr>
              <a:buFont typeface="Arial" panose="020B0604020202020204" pitchFamily="34" charset="0"/>
              <a:buChar char="•"/>
            </a:pPr>
            <a:r>
              <a:rPr lang="ar-001" dirty="0">
                <a:latin typeface="Arial"/>
                <a:cs typeface="Arial"/>
              </a:rPr>
              <a:t>من سيقوم بتوحيد البيانات وفي أي قاعدة بيانات وكم مرة؟ ما التغييرات المطلوبة لقاعدة البيانات؟ من سيقوم بالتحقق من البيانات/تصحيحها وكيف؟  </a:t>
            </a:r>
          </a:p>
          <a:p>
            <a:pPr>
              <a:buClr>
                <a:schemeClr val="accent1"/>
              </a:buClr>
            </a:pPr>
            <a:r>
              <a:rPr lang="ar-001" sz="2000" b="1" dirty="0">
                <a:latin typeface="Arial"/>
                <a:cs typeface="Arial"/>
              </a:rPr>
              <a:t>تحليل بيانات غاية 7-1-7</a:t>
            </a:r>
          </a:p>
          <a:p>
            <a:pPr marL="342900" indent="-342900">
              <a:buClr>
                <a:schemeClr val="accent1"/>
              </a:buClr>
              <a:buFont typeface="Arial" panose="020B0604020202020204" pitchFamily="34" charset="0"/>
              <a:buChar char="•"/>
            </a:pPr>
            <a:r>
              <a:rPr lang="ar-001" dirty="0">
                <a:latin typeface="Arial"/>
                <a:cs typeface="Arial"/>
              </a:rPr>
              <a:t>من سيقوم بتحليل البيانات الموحدة، ومتى، وباستخدام ماذا؟ ما أنواع التحليلات التي ستُجرى؟ ما المتغيرات الإضافية المطلوبة لتلك التحليلات؟ كيف سيتم كتابة النتائج ونشرها؟ </a:t>
            </a:r>
          </a:p>
          <a:p>
            <a:pPr marL="800100" lvl="1" indent="-342900">
              <a:buClr>
                <a:schemeClr val="accent1"/>
              </a:buClr>
              <a:buFont typeface="Arial" panose="020B0604020202020204" pitchFamily="34" charset="0"/>
              <a:buChar char="•"/>
            </a:pPr>
            <a:endParaRPr lang="en-US" sz="2200" dirty="0">
              <a:latin typeface="Arial" panose="020B0604020202020204" pitchFamily="34" charset="0"/>
              <a:cs typeface="Arial" panose="020B0604020202020204" pitchFamily="34" charset="0"/>
            </a:endParaRPr>
          </a:p>
          <a:p>
            <a:pPr marL="342900" indent="-342900"/>
            <a:endParaRPr lang="en-US" sz="2600" dirty="0">
              <a:cs typeface="Arial"/>
            </a:endParaRPr>
          </a:p>
        </p:txBody>
      </p:sp>
    </p:spTree>
    <p:extLst>
      <p:ext uri="{BB962C8B-B14F-4D97-AF65-F5344CB8AC3E}">
        <p14:creationId xmlns:p14="http://schemas.microsoft.com/office/powerpoint/2010/main" val="2974516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034D1-4976-A3B2-3B13-44948F9CF0F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EAAED82-722B-0637-CA26-06C0BBE80B31}"/>
              </a:ext>
            </a:extLst>
          </p:cNvPr>
          <p:cNvSpPr>
            <a:spLocks noGrp="1"/>
          </p:cNvSpPr>
          <p:nvPr>
            <p:ph type="body" idx="1"/>
          </p:nvPr>
        </p:nvSpPr>
        <p:spPr>
          <a:xfrm>
            <a:off x="6753544" y="1075128"/>
            <a:ext cx="5157787" cy="486893"/>
          </a:xfrm>
        </p:spPr>
        <p:txBody>
          <a:bodyPr/>
          <a:lstStyle/>
          <a:p>
            <a:r>
              <a:rPr lang="ar-001" dirty="0">
                <a:latin typeface="Arial"/>
                <a:cs typeface="Arial"/>
              </a:rPr>
              <a:t>مهمتكم</a:t>
            </a:r>
          </a:p>
        </p:txBody>
      </p:sp>
      <p:sp>
        <p:nvSpPr>
          <p:cNvPr id="4" name="Content Placeholder 3">
            <a:extLst>
              <a:ext uri="{FF2B5EF4-FFF2-40B4-BE49-F238E27FC236}">
                <a16:creationId xmlns:a16="http://schemas.microsoft.com/office/drawing/2014/main" id="{B9656F13-233E-CBFB-7449-1BD8A9494382}"/>
              </a:ext>
            </a:extLst>
          </p:cNvPr>
          <p:cNvSpPr>
            <a:spLocks noGrp="1"/>
          </p:cNvSpPr>
          <p:nvPr>
            <p:ph sz="half" idx="2"/>
          </p:nvPr>
        </p:nvSpPr>
        <p:spPr>
          <a:xfrm>
            <a:off x="4867204" y="1638737"/>
            <a:ext cx="7044127" cy="4890424"/>
          </a:xfrm>
        </p:spPr>
        <p:txBody>
          <a:bodyPr vert="horz" lIns="91440" tIns="45720" rIns="91440" bIns="45720" rtlCol="0" anchor="t">
            <a:noAutofit/>
          </a:bodyPr>
          <a:lstStyle/>
          <a:p>
            <a:pPr marL="514350" indent="-514350">
              <a:buFont typeface="+mj-lt"/>
              <a:buAutoNum type="arabicPeriod"/>
            </a:pPr>
            <a:r>
              <a:rPr lang="ar-SA" dirty="0">
                <a:effectLst/>
              </a:rPr>
              <a:t>في مجموعاتكم الصغيرة، حددوا السياسات الحالية، أو إجراءات التشغيل القياسية، أو التوجيهات، أو أطر العمل، أو الوثائق الأخرى في البلد/الولاية القضائية ذات الصلة بغاية 7-1-7 (20 دقيقة)</a:t>
            </a:r>
            <a:endParaRPr lang="ar-001" dirty="0">
              <a:latin typeface="Arial"/>
              <a:cs typeface="Arial"/>
            </a:endParaRPr>
          </a:p>
          <a:p>
            <a:pPr marL="457200" indent="-457200">
              <a:buFont typeface="+mj-lt"/>
              <a:buAutoNum type="arabicPeriod"/>
            </a:pPr>
            <a:r>
              <a:rPr lang="ar-SA" dirty="0">
                <a:effectLst/>
              </a:rPr>
              <a:t>سنقدم في الجلسة العامة تقارير موجزة لوضع قائمة مجمعة، مرتبة حسب الأولوية</a:t>
            </a:r>
            <a:endParaRPr lang="ar-001" dirty="0">
              <a:latin typeface="Arial"/>
              <a:cs typeface="Arial"/>
            </a:endParaRPr>
          </a:p>
          <a:p>
            <a:pPr marL="457200" indent="-457200">
              <a:buFont typeface="+mj-lt"/>
              <a:buAutoNum type="arabicPeriod"/>
            </a:pPr>
            <a:r>
              <a:rPr lang="ar-SA" dirty="0">
                <a:effectLst/>
              </a:rPr>
              <a:t>سننقسم إلى مجموعات جديدة، مع تخصيص سياسة / إجراء تشغيل قياسي / توجيهات / ما إلى ذلك لكل مجموعة</a:t>
            </a:r>
            <a:endParaRPr lang="ar-001" dirty="0">
              <a:latin typeface="Arial"/>
              <a:cs typeface="Arial"/>
            </a:endParaRPr>
          </a:p>
          <a:p>
            <a:pPr marL="457200" indent="-457200">
              <a:buFont typeface="+mj-lt"/>
              <a:buAutoNum type="arabicPeriod"/>
            </a:pPr>
            <a:r>
              <a:rPr lang="ar-SA" dirty="0">
                <a:effectLst/>
              </a:rPr>
              <a:t>ستقوم كل مجموعة بوضع توصيات بخصوص أفضل السبل لدمج غاية 7-1-7 في الوثيقة التي اختارتها</a:t>
            </a:r>
            <a:endParaRPr lang="ar-001" dirty="0">
              <a:latin typeface="Arial"/>
              <a:cs typeface="Arial"/>
            </a:endParaRPr>
          </a:p>
          <a:p>
            <a:pPr lvl="1"/>
            <a:r>
              <a:rPr lang="ar-SA" dirty="0">
                <a:effectLst/>
              </a:rPr>
              <a:t>قد يشمل ذلك وضع خطة لكيفية/مكان ملاءمة غاية 7-1-7 بأفضل شكل في الوثيقة؛ وأصحاب المصلحة الذين يجب إشراكهم لإجراء مثل هذه التغييرات أو التوصية بها؛ وجدول زمني؛ وما إلى ذلك.  </a:t>
            </a:r>
            <a:endParaRPr lang="ar-001" dirty="0">
              <a:latin typeface="Arial"/>
              <a:cs typeface="Arial"/>
            </a:endParaRPr>
          </a:p>
          <a:p>
            <a:pPr marL="457200" indent="-457200">
              <a:buFont typeface="+mj-lt"/>
              <a:buAutoNum type="arabicPeriod"/>
            </a:pPr>
            <a:r>
              <a:rPr lang="ar-SA" dirty="0">
                <a:effectLst/>
              </a:rPr>
              <a:t>حددوا شخصًا للإبلاغ بالنتائج </a:t>
            </a:r>
            <a:endParaRPr lang="en-US" sz="1000" dirty="0">
              <a:latin typeface="Arial"/>
              <a:cs typeface="Arial"/>
            </a:endParaRPr>
          </a:p>
          <a:p>
            <a:pPr marL="457200" lvl="1" indent="0">
              <a:buNone/>
            </a:pPr>
            <a:endParaRPr lang="en-US" sz="2400" dirty="0">
              <a:cs typeface="Arial"/>
            </a:endParaRPr>
          </a:p>
          <a:p>
            <a:pPr marL="342900" indent="-342900"/>
            <a:endParaRPr lang="en-US" sz="2600" dirty="0">
              <a:cs typeface="Arial"/>
            </a:endParaRPr>
          </a:p>
          <a:p>
            <a:pPr marL="342900" indent="-342900"/>
            <a:endParaRPr lang="en-US" sz="2600" dirty="0">
              <a:cs typeface="Arial"/>
            </a:endParaRPr>
          </a:p>
        </p:txBody>
      </p:sp>
      <p:sp>
        <p:nvSpPr>
          <p:cNvPr id="43" name="Title 1">
            <a:extLst>
              <a:ext uri="{FF2B5EF4-FFF2-40B4-BE49-F238E27FC236}">
                <a16:creationId xmlns:a16="http://schemas.microsoft.com/office/drawing/2014/main" id="{7D2039B5-BD96-E432-CBFE-7D633A71B631}"/>
              </a:ext>
            </a:extLst>
          </p:cNvPr>
          <p:cNvSpPr txBox="1">
            <a:spLocks/>
          </p:cNvSpPr>
          <p:nvPr/>
        </p:nvSpPr>
        <p:spPr>
          <a:xfrm>
            <a:off x="379824" y="328839"/>
            <a:ext cx="11531507" cy="1320159"/>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001" sz="3200" b="1" i="0" u="none" strike="noStrike" cap="none" normalizeH="0" baseline="0" noProof="0" dirty="0">
                <a:ln>
                  <a:noFill/>
                </a:ln>
                <a:solidFill>
                  <a:srgbClr val="3BB042"/>
                </a:solidFill>
                <a:effectLst/>
                <a:uLnTx/>
                <a:uFillTx/>
                <a:latin typeface="Arial"/>
                <a:ea typeface="+mj-ea"/>
                <a:cs typeface="Arial"/>
              </a:rPr>
              <a:t>التخطيط لاعتماد واستخدام غاية 7-1-7</a:t>
            </a:r>
          </a:p>
        </p:txBody>
      </p:sp>
      <p:sp>
        <p:nvSpPr>
          <p:cNvPr id="11" name="Rectangle 10">
            <a:extLst>
              <a:ext uri="{FF2B5EF4-FFF2-40B4-BE49-F238E27FC236}">
                <a16:creationId xmlns:a16="http://schemas.microsoft.com/office/drawing/2014/main" id="{6CA0B979-5BE2-118A-5521-099F60DBFBEB}"/>
              </a:ext>
            </a:extLst>
          </p:cNvPr>
          <p:cNvSpPr/>
          <p:nvPr/>
        </p:nvSpPr>
        <p:spPr>
          <a:xfrm>
            <a:off x="379824" y="1648998"/>
            <a:ext cx="4346588" cy="390871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0A61BD2E-41A3-424D-B29B-34DC4C38B21E}"/>
              </a:ext>
            </a:extLst>
          </p:cNvPr>
          <p:cNvSpPr txBox="1">
            <a:spLocks/>
          </p:cNvSpPr>
          <p:nvPr/>
        </p:nvSpPr>
        <p:spPr>
          <a:xfrm>
            <a:off x="476215" y="1562021"/>
            <a:ext cx="4244468" cy="645243"/>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sz="2200" dirty="0">
                <a:latin typeface="Arial"/>
                <a:cs typeface="Arial"/>
              </a:rPr>
              <a:t>التوقيت</a:t>
            </a:r>
          </a:p>
        </p:txBody>
      </p:sp>
      <p:sp>
        <p:nvSpPr>
          <p:cNvPr id="15" name="Content Placeholder 3">
            <a:extLst>
              <a:ext uri="{FF2B5EF4-FFF2-40B4-BE49-F238E27FC236}">
                <a16:creationId xmlns:a16="http://schemas.microsoft.com/office/drawing/2014/main" id="{EEFD7D03-CCE9-E5C4-54DA-3E20F817B769}"/>
              </a:ext>
            </a:extLst>
          </p:cNvPr>
          <p:cNvSpPr txBox="1">
            <a:spLocks/>
          </p:cNvSpPr>
          <p:nvPr/>
        </p:nvSpPr>
        <p:spPr>
          <a:xfrm>
            <a:off x="636566" y="2259995"/>
            <a:ext cx="3924426" cy="368073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dirty="0"/>
              <a:t>20 دقيقة لتحديد السياسات/ إجراءات التشغيل القياسية / التوجيهات ذات الصلة وما إلى ذلك.</a:t>
            </a:r>
            <a:endParaRPr lang="ar-001" sz="2000" dirty="0">
              <a:latin typeface="Arial"/>
              <a:cs typeface="Arial"/>
            </a:endParaRPr>
          </a:p>
          <a:p>
            <a:r>
              <a:rPr lang="ar-SA" sz="2000" dirty="0"/>
              <a:t>10 دقائق لتوحيد القائمة</a:t>
            </a:r>
            <a:endParaRPr lang="ar-001" sz="2000" dirty="0">
              <a:latin typeface="Arial"/>
              <a:cs typeface="Arial"/>
            </a:endParaRPr>
          </a:p>
          <a:p>
            <a:r>
              <a:rPr lang="ar-SA" sz="2000" dirty="0"/>
              <a:t>استراحة لمدة 15 دقيقة</a:t>
            </a:r>
            <a:endParaRPr lang="ar-001" sz="2000" dirty="0">
              <a:latin typeface="Arial"/>
              <a:cs typeface="Arial"/>
            </a:endParaRPr>
          </a:p>
          <a:p>
            <a:r>
              <a:rPr lang="ar-SA" sz="2000" dirty="0"/>
              <a:t>45 دقيقة لوضع خطة / توصيات لدمج السياسات / إجراءات التشغيل القياسية / التوجيهات المختارة لغاية 7-1-7.</a:t>
            </a:r>
            <a:endParaRPr lang="ar-001" sz="2000" dirty="0">
              <a:latin typeface="Arial"/>
              <a:cs typeface="Arial"/>
            </a:endParaRPr>
          </a:p>
          <a:p>
            <a:pPr lvl="1"/>
            <a:endParaRPr lang="en-US" dirty="0">
              <a:cs typeface="Arial"/>
            </a:endParaRPr>
          </a:p>
        </p:txBody>
      </p:sp>
    </p:spTree>
    <p:extLst>
      <p:ext uri="{BB962C8B-B14F-4D97-AF65-F5344CB8AC3E}">
        <p14:creationId xmlns:p14="http://schemas.microsoft.com/office/powerpoint/2010/main" val="81879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667831" y="1796748"/>
            <a:ext cx="6693029" cy="1420643"/>
          </a:xfrm>
        </p:spPr>
        <p:txBody>
          <a:bodyPr vert="horz" lIns="91440" tIns="45720" rIns="91440" bIns="45720" rtlCol="0" anchor="t">
            <a:noAutofit/>
          </a:bodyPr>
          <a:lstStyle/>
          <a:p>
            <a:r>
              <a:rPr lang="ar-001" dirty="0">
                <a:latin typeface="Arial"/>
                <a:cs typeface="Arial"/>
              </a:rPr>
              <a:t>تلخيص نتائج مجموعتك بإيجاز من نشاط التخطيط</a:t>
            </a:r>
          </a:p>
          <a:p>
            <a:r>
              <a:rPr lang="ar-SA" dirty="0">
                <a:effectLst/>
              </a:rPr>
              <a:t>الإجابة عن سؤال أو سؤالين من أسئلة الحضور (إذا كان هناك وقت)</a:t>
            </a:r>
            <a:endParaRPr lang="ar-001" dirty="0">
              <a:latin typeface="Arial"/>
              <a:cs typeface="Arial"/>
            </a:endParaRPr>
          </a:p>
          <a:p>
            <a:pPr marL="0" indent="0">
              <a:buNone/>
            </a:pPr>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667831" y="1260256"/>
            <a:ext cx="6693029" cy="400639"/>
          </a:xfrm>
        </p:spPr>
        <p:txBody>
          <a:bodyPr vert="horz" lIns="91440" tIns="45720" rIns="91440" bIns="45720" rtlCol="0" anchor="t">
            <a:noAutofit/>
          </a:bodyPr>
          <a:lstStyle/>
          <a:p>
            <a:r>
              <a:rPr lang="ar-001" sz="2200" dirty="0">
                <a:latin typeface="Arial"/>
                <a:cs typeface="Arial"/>
              </a:rPr>
              <a:t>الإبلاغ بالنتائج من كل مجموعة</a:t>
            </a: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8701792" y="2526706"/>
            <a:ext cx="2889574" cy="2282808"/>
          </a:xfrm>
        </p:spPr>
        <p:txBody>
          <a:bodyPr/>
          <a:lstStyle/>
          <a:p>
            <a:pPr algn="ctr"/>
            <a:r>
              <a:rPr lang="ar-SA" dirty="0">
                <a:effectLst/>
              </a:rPr>
              <a:t>إبلاغ بالنتائج + مناقشة</a:t>
            </a:r>
            <a:endParaRPr lang="ar-001" dirty="0">
              <a:latin typeface="Arial"/>
              <a:cs typeface="Arial"/>
            </a:endParaRPr>
          </a:p>
        </p:txBody>
      </p:sp>
      <p:pic>
        <p:nvPicPr>
          <p:cNvPr id="12" name="Picture 11" descr="A light bulb in a circle&#10;&#10;AI-generated content may be incorrect.">
            <a:extLst>
              <a:ext uri="{FF2B5EF4-FFF2-40B4-BE49-F238E27FC236}">
                <a16:creationId xmlns:a16="http://schemas.microsoft.com/office/drawing/2014/main" id="{F705DAE8-8F0D-9F59-A112-795DF7977D58}"/>
              </a:ext>
            </a:extLst>
          </p:cNvPr>
          <p:cNvPicPr>
            <a:picLocks noChangeAspect="1"/>
          </p:cNvPicPr>
          <p:nvPr/>
        </p:nvPicPr>
        <p:blipFill>
          <a:blip r:embed="rId3"/>
          <a:stretch>
            <a:fillRect/>
          </a:stretch>
        </p:blipFill>
        <p:spPr>
          <a:xfrm>
            <a:off x="9657898" y="2414937"/>
            <a:ext cx="977362" cy="977685"/>
          </a:xfrm>
          <a:prstGeom prst="rect">
            <a:avLst/>
          </a:prstGeom>
        </p:spPr>
      </p:pic>
      <p:sp>
        <p:nvSpPr>
          <p:cNvPr id="6" name="Text Placeholder 4">
            <a:extLst>
              <a:ext uri="{FF2B5EF4-FFF2-40B4-BE49-F238E27FC236}">
                <a16:creationId xmlns:a16="http://schemas.microsoft.com/office/drawing/2014/main" id="{3A0EA536-ED16-445F-42E7-68848A220126}"/>
              </a:ext>
            </a:extLst>
          </p:cNvPr>
          <p:cNvSpPr txBox="1">
            <a:spLocks/>
          </p:cNvSpPr>
          <p:nvPr/>
        </p:nvSpPr>
        <p:spPr>
          <a:xfrm>
            <a:off x="667831" y="3640610"/>
            <a:ext cx="6693029" cy="400639"/>
          </a:xfrm>
          <a:prstGeom prst="rect">
            <a:avLst/>
          </a:prstGeom>
        </p:spPr>
        <p:txBody>
          <a:bodyPr vert="horz" lIns="91440" tIns="45720" rIns="91440" bIns="45720" rtlCol="0" anchor="t">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ar-001" sz="2200" dirty="0">
                <a:latin typeface="Arial"/>
                <a:cs typeface="Arial"/>
              </a:rPr>
              <a:t>مناقشة</a:t>
            </a:r>
          </a:p>
        </p:txBody>
      </p:sp>
      <p:sp>
        <p:nvSpPr>
          <p:cNvPr id="7" name="Content Placeholder 3">
            <a:extLst>
              <a:ext uri="{FF2B5EF4-FFF2-40B4-BE49-F238E27FC236}">
                <a16:creationId xmlns:a16="http://schemas.microsoft.com/office/drawing/2014/main" id="{6F801133-0F22-B326-30A1-D8E06CED9445}"/>
              </a:ext>
            </a:extLst>
          </p:cNvPr>
          <p:cNvSpPr txBox="1">
            <a:spLocks/>
          </p:cNvSpPr>
          <p:nvPr/>
        </p:nvSpPr>
        <p:spPr>
          <a:xfrm>
            <a:off x="667831" y="4187997"/>
            <a:ext cx="6693029" cy="142064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ar-SA" dirty="0">
                <a:effectLst/>
              </a:rPr>
              <a:t>جلسة مناقشة عامة موجزة بعد تقديم التقارير لمناقشة النتائج الإجمالية / الأسئلة / الخطوات التالية</a:t>
            </a:r>
            <a:endParaRPr lang="ar-001" dirty="0">
              <a:latin typeface="Arial"/>
              <a:cs typeface="Arial"/>
            </a:endParaRPr>
          </a:p>
          <a:p>
            <a:pPr marL="0" indent="0">
              <a:buFont typeface="Arial" panose="020B0604020202020204" pitchFamily="34" charset="0"/>
              <a:buNone/>
            </a:pPr>
            <a:endParaRPr lang="en-US" dirty="0">
              <a:latin typeface="Arial"/>
              <a:cs typeface="Arial"/>
            </a:endParaRPr>
          </a:p>
          <a:p>
            <a:endParaRPr lang="en-US" dirty="0">
              <a:latin typeface="Arial"/>
              <a:cs typeface="Arial"/>
            </a:endParaRPr>
          </a:p>
          <a:p>
            <a:endParaRPr lang="en-US" dirty="0">
              <a:latin typeface="Arial"/>
              <a:cs typeface="Arial"/>
            </a:endParaRPr>
          </a:p>
        </p:txBody>
      </p:sp>
    </p:spTree>
    <p:extLst>
      <p:ext uri="{BB962C8B-B14F-4D97-AF65-F5344CB8AC3E}">
        <p14:creationId xmlns:p14="http://schemas.microsoft.com/office/powerpoint/2010/main" val="3898215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7862226" y="1953306"/>
            <a:ext cx="3738103" cy="2282808"/>
          </a:xfrm>
        </p:spPr>
        <p:txBody>
          <a:bodyPr anchor="b">
            <a:normAutofit/>
          </a:bodyPr>
          <a:lstStyle/>
          <a:p>
            <a:r>
              <a:rPr lang="ar-001" sz="3600" dirty="0">
                <a:latin typeface="Arial"/>
                <a:cs typeface="Arial"/>
              </a:rPr>
              <a:t>الغداء</a:t>
            </a:r>
            <a:r>
              <a:rPr lang="ar-001" sz="3600" dirty="0"/>
              <a:t> </a:t>
            </a:r>
            <a:br>
              <a:rPr lang="ar-001" sz="3600" dirty="0"/>
            </a:br>
            <a:endParaRPr lang="ar-001" sz="3600" dirty="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740946" y="1957698"/>
            <a:ext cx="6502120" cy="3587913"/>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SA" sz="3200" b="1" dirty="0">
                <a:solidFill>
                  <a:schemeClr val="tx2"/>
                </a:solidFill>
                <a:latin typeface="Arial"/>
                <a:cs typeface="Arial"/>
              </a:rPr>
              <a:t>هل لديك أسئلة؟ أضفها إلى لوحة طرح الأفكار والأسئلة</a:t>
            </a:r>
            <a:endParaRPr lang="ar-001" sz="3200" b="1" dirty="0">
              <a:solidFill>
                <a:schemeClr val="tx2"/>
              </a:solidFill>
              <a:latin typeface="Arial"/>
              <a:cs typeface="Arial"/>
            </a:endParaRP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ar-SA" sz="3000" dirty="0">
                <a:effectLst/>
              </a:rPr>
              <a:t>سنجيب عن أسئلة اللوحة على مدار فترة التدريب</a:t>
            </a:r>
            <a:endParaRPr lang="ar-001" sz="3000" dirty="0">
              <a:solidFill>
                <a:schemeClr val="tx1"/>
              </a:solidFill>
              <a:latin typeface="Arial"/>
              <a:cs typeface="Arial"/>
            </a:endParaRP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1188459" y="4818474"/>
            <a:ext cx="605460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SA" sz="3200" dirty="0">
                <a:effectLst/>
              </a:rPr>
              <a:t>سنعاود البدء فورًا في تمام الساعة 13:00</a:t>
            </a:r>
            <a:endParaRPr lang="ar-001" sz="3000" dirty="0">
              <a:solidFill>
                <a:srgbClr val="394D56"/>
              </a:solidFill>
              <a:latin typeface="Arial"/>
              <a:cs typeface="Arial"/>
            </a:endParaRPr>
          </a:p>
        </p:txBody>
      </p:sp>
    </p:spTree>
    <p:extLst>
      <p:ext uri="{BB962C8B-B14F-4D97-AF65-F5344CB8AC3E}">
        <p14:creationId xmlns:p14="http://schemas.microsoft.com/office/powerpoint/2010/main" val="2948868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831849" y="1909720"/>
            <a:ext cx="10717999" cy="2148666"/>
          </a:xfrm>
        </p:spPr>
        <p:txBody>
          <a:bodyPr>
            <a:normAutofit/>
          </a:bodyPr>
          <a:lstStyle/>
          <a:p>
            <a:r>
              <a:rPr lang="ar-001">
                <a:latin typeface="Arial"/>
                <a:cs typeface="Arial"/>
              </a:rPr>
              <a:t>نشاط تمهيدي</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2565059" y="4076814"/>
            <a:ext cx="8984789" cy="940249"/>
          </a:xfrm>
        </p:spPr>
        <p:txBody>
          <a:bodyPr vert="horz" lIns="91440" tIns="45720" rIns="91440" bIns="45720" rtlCol="0" anchor="t">
            <a:noAutofit/>
          </a:bodyPr>
          <a:lstStyle/>
          <a:p>
            <a:pPr algn="r" rtl="1" fontAlgn="base">
              <a:lnSpc>
                <a:spcPct val="100000"/>
              </a:lnSpc>
              <a:spcBef>
                <a:spcPts val="0"/>
              </a:spcBef>
              <a:buNone/>
            </a:pPr>
            <a:r>
              <a:rPr lang="ar-001" sz="2200" b="1" i="0" u="none" strike="noStrike" dirty="0">
                <a:solidFill>
                  <a:srgbClr val="618393"/>
                </a:solidFill>
                <a:effectLst/>
                <a:latin typeface="Arial"/>
                <a:cs typeface="Arial"/>
              </a:rPr>
              <a:t>اكتب اسم فيلم أو مسلسل تلفزيوني تحبه على لوحة عرض ورقية قريبة أو على ورقة لاصقة يمكنك إضافتها إلى لوحة العرض الورقية</a:t>
            </a:r>
          </a:p>
          <a:p>
            <a:pPr algn="r" rtl="1" fontAlgn="base">
              <a:lnSpc>
                <a:spcPts val="1350"/>
              </a:lnSpc>
              <a:buNone/>
            </a:pPr>
            <a:r>
              <a:rPr lang="ar-001" sz="1800" b="0" i="0" dirty="0">
                <a:solidFill>
                  <a:srgbClr val="384D56"/>
                </a:solidFill>
                <a:effectLst/>
                <a:latin typeface="Arial"/>
                <a:cs typeface="Arial"/>
              </a:rPr>
              <a:t>​</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a:xfrm>
            <a:off x="831849" y="1909720"/>
            <a:ext cx="10717999" cy="2148666"/>
          </a:xfrm>
        </p:spPr>
        <p:txBody>
          <a:bodyPr>
            <a:normAutofit/>
          </a:bodyPr>
          <a:lstStyle/>
          <a:p>
            <a:r>
              <a:rPr lang="ar-001" sz="5400">
                <a:latin typeface="Arial"/>
                <a:cs typeface="Arial"/>
              </a:rPr>
              <a:t>لوحة طرح الأفكار والأسئلة</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1845868" y="4057153"/>
            <a:ext cx="9703980" cy="931688"/>
          </a:xfrm>
        </p:spPr>
        <p:txBody>
          <a:bodyPr vert="horz" lIns="91440" tIns="45720" rIns="91440" bIns="45720" rtlCol="0" anchor="t">
            <a:noAutofit/>
          </a:bodyPr>
          <a:lstStyle/>
          <a:p>
            <a:r>
              <a:rPr lang="ar-001" dirty="0">
                <a:latin typeface="Arial"/>
                <a:cs typeface="Arial"/>
              </a:rPr>
              <a:t> لنجب عن بعض الأسئلة</a:t>
            </a:r>
          </a:p>
        </p:txBody>
      </p:sp>
    </p:spTree>
    <p:extLst>
      <p:ext uri="{BB962C8B-B14F-4D97-AF65-F5344CB8AC3E}">
        <p14:creationId xmlns:p14="http://schemas.microsoft.com/office/powerpoint/2010/main" val="3768407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2608729" y="3432347"/>
            <a:ext cx="8453718" cy="1902772"/>
          </a:xfrm>
        </p:spPr>
        <p:txBody>
          <a:bodyPr vert="horz" lIns="91440" tIns="45720" rIns="91440" bIns="45720" rtlCol="0" anchor="t">
            <a:normAutofit/>
          </a:bodyPr>
          <a:lstStyle/>
          <a:p>
            <a:pPr>
              <a:lnSpc>
                <a:spcPct val="110000"/>
              </a:lnSpc>
            </a:pPr>
            <a:r>
              <a:rPr lang="ar-SA" sz="4400" dirty="0">
                <a:latin typeface="Arial"/>
                <a:cs typeface="Arial"/>
              </a:rPr>
              <a:t>تدريب الآخرين: </a:t>
            </a:r>
            <a:br>
              <a:rPr lang="en-US" sz="4400" dirty="0">
                <a:latin typeface="Arial"/>
                <a:cs typeface="Arial"/>
              </a:rPr>
            </a:br>
            <a:r>
              <a:rPr lang="ar-SA" sz="4400" dirty="0">
                <a:latin typeface="Arial"/>
                <a:cs typeface="Arial"/>
              </a:rPr>
              <a:t>الممارسات النموذجية والتحديات الشائعة</a:t>
            </a:r>
            <a:endParaRPr lang="ar-001" sz="4400" dirty="0">
              <a:latin typeface="Arial"/>
              <a:cs typeface="Arial"/>
            </a:endParaRPr>
          </a:p>
        </p:txBody>
      </p:sp>
    </p:spTree>
    <p:extLst>
      <p:ext uri="{BB962C8B-B14F-4D97-AF65-F5344CB8AC3E}">
        <p14:creationId xmlns:p14="http://schemas.microsoft.com/office/powerpoint/2010/main" val="2520459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31F88-5EAF-3F35-3584-68E09AACCAB6}"/>
              </a:ext>
            </a:extLst>
          </p:cNvPr>
          <p:cNvSpPr>
            <a:spLocks noGrp="1"/>
          </p:cNvSpPr>
          <p:nvPr>
            <p:ph type="title"/>
          </p:nvPr>
        </p:nvSpPr>
        <p:spPr>
          <a:xfrm>
            <a:off x="1357243" y="365126"/>
            <a:ext cx="10036898" cy="1087808"/>
          </a:xfrm>
        </p:spPr>
        <p:txBody>
          <a:bodyPr/>
          <a:lstStyle/>
          <a:p>
            <a:r>
              <a:rPr lang="ar-001" dirty="0">
                <a:latin typeface="Arial"/>
                <a:cs typeface="Arial"/>
              </a:rPr>
              <a:t>الممارسات النموذجية</a:t>
            </a:r>
          </a:p>
        </p:txBody>
      </p:sp>
      <p:sp>
        <p:nvSpPr>
          <p:cNvPr id="3" name="Content Placeholder 2">
            <a:extLst>
              <a:ext uri="{FF2B5EF4-FFF2-40B4-BE49-F238E27FC236}">
                <a16:creationId xmlns:a16="http://schemas.microsoft.com/office/drawing/2014/main" id="{A8CA41A4-426F-A360-BB8A-C1D2DA57398C}"/>
              </a:ext>
            </a:extLst>
          </p:cNvPr>
          <p:cNvSpPr>
            <a:spLocks noGrp="1"/>
          </p:cNvSpPr>
          <p:nvPr>
            <p:ph idx="1"/>
          </p:nvPr>
        </p:nvSpPr>
        <p:spPr>
          <a:xfrm>
            <a:off x="1357244" y="1637886"/>
            <a:ext cx="9454192" cy="4351338"/>
          </a:xfrm>
        </p:spPr>
        <p:txBody>
          <a:bodyPr vert="horz" lIns="91440" tIns="45720" rIns="91440" bIns="45720" rtlCol="0" anchor="t">
            <a:noAutofit/>
          </a:bodyPr>
          <a:lstStyle/>
          <a:p>
            <a:r>
              <a:rPr lang="ar-SA" sz="3200" dirty="0"/>
              <a:t>التدريب بفعالية!  </a:t>
            </a:r>
            <a:endParaRPr lang="ar-001" sz="3200" dirty="0">
              <a:latin typeface="Arial"/>
              <a:cs typeface="Arial"/>
            </a:endParaRPr>
          </a:p>
          <a:p>
            <a:r>
              <a:rPr lang="ar-001" sz="3200" dirty="0">
                <a:latin typeface="Arial"/>
                <a:cs typeface="Arial"/>
              </a:rPr>
              <a:t>الإعداد</a:t>
            </a:r>
          </a:p>
          <a:p>
            <a:r>
              <a:rPr lang="ar-SA" sz="3200" dirty="0"/>
              <a:t>التفكير في الحاضرين في القاعة</a:t>
            </a:r>
            <a:endParaRPr lang="ar-001" sz="3200" dirty="0">
              <a:latin typeface="Arial"/>
              <a:cs typeface="Arial"/>
            </a:endParaRPr>
          </a:p>
          <a:p>
            <a:r>
              <a:rPr lang="ar-001" sz="3200" dirty="0">
                <a:latin typeface="Arial"/>
                <a:cs typeface="Arial"/>
              </a:rPr>
              <a:t>التحلي بالتواضع</a:t>
            </a:r>
          </a:p>
          <a:p>
            <a:endParaRPr lang="en-US" dirty="0">
              <a:cs typeface="Arial"/>
            </a:endParaRPr>
          </a:p>
        </p:txBody>
      </p:sp>
    </p:spTree>
    <p:extLst>
      <p:ext uri="{BB962C8B-B14F-4D97-AF65-F5344CB8AC3E}">
        <p14:creationId xmlns:p14="http://schemas.microsoft.com/office/powerpoint/2010/main" val="57459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E8994-EFFA-13A2-0B3A-446DC8D8990B}"/>
              </a:ext>
            </a:extLst>
          </p:cNvPr>
          <p:cNvSpPr>
            <a:spLocks noGrp="1"/>
          </p:cNvSpPr>
          <p:nvPr>
            <p:ph type="title"/>
          </p:nvPr>
        </p:nvSpPr>
        <p:spPr>
          <a:xfrm>
            <a:off x="838200" y="365126"/>
            <a:ext cx="10564906" cy="1087808"/>
          </a:xfrm>
        </p:spPr>
        <p:txBody>
          <a:bodyPr/>
          <a:lstStyle/>
          <a:p>
            <a:r>
              <a:rPr lang="ar-001" dirty="0">
                <a:latin typeface="Arial"/>
                <a:cs typeface="Arial"/>
              </a:rPr>
              <a:t>التحديات الشائعة</a:t>
            </a:r>
          </a:p>
        </p:txBody>
      </p:sp>
      <p:sp>
        <p:nvSpPr>
          <p:cNvPr id="3" name="Content Placeholder 2">
            <a:extLst>
              <a:ext uri="{FF2B5EF4-FFF2-40B4-BE49-F238E27FC236}">
                <a16:creationId xmlns:a16="http://schemas.microsoft.com/office/drawing/2014/main" id="{3A577D1D-259A-13E0-7915-23A71442B5E7}"/>
              </a:ext>
            </a:extLst>
          </p:cNvPr>
          <p:cNvSpPr>
            <a:spLocks noGrp="1"/>
          </p:cNvSpPr>
          <p:nvPr>
            <p:ph idx="1"/>
          </p:nvPr>
        </p:nvSpPr>
        <p:spPr>
          <a:xfrm>
            <a:off x="1456635" y="1715190"/>
            <a:ext cx="9336871" cy="4351338"/>
          </a:xfrm>
        </p:spPr>
        <p:txBody>
          <a:bodyPr vert="horz" lIns="91440" tIns="45720" rIns="91440" bIns="45720" rtlCol="0" anchor="t">
            <a:noAutofit/>
          </a:bodyPr>
          <a:lstStyle/>
          <a:p>
            <a:r>
              <a:rPr lang="ar-001" sz="3200" dirty="0">
                <a:latin typeface="Arial"/>
                <a:cs typeface="Arial"/>
              </a:rPr>
              <a:t>المقاومة</a:t>
            </a:r>
          </a:p>
          <a:p>
            <a:r>
              <a:rPr lang="ar-001" sz="3200" dirty="0">
                <a:latin typeface="Arial"/>
                <a:cs typeface="Arial"/>
              </a:rPr>
              <a:t>الإصرار</a:t>
            </a:r>
          </a:p>
          <a:p>
            <a:r>
              <a:rPr lang="ar-001" sz="3200" dirty="0">
                <a:latin typeface="Arial"/>
                <a:cs typeface="Arial"/>
              </a:rPr>
              <a:t>ديناميكيات القوة والسياسة</a:t>
            </a:r>
          </a:p>
          <a:p>
            <a:endParaRPr lang="en-US" dirty="0">
              <a:latin typeface="Arial"/>
              <a:cs typeface="Arial"/>
            </a:endParaRPr>
          </a:p>
          <a:p>
            <a:endParaRPr lang="en-US" dirty="0">
              <a:latin typeface="Arial"/>
              <a:cs typeface="Arial"/>
            </a:endParaRPr>
          </a:p>
          <a:p>
            <a:endParaRPr lang="en-US" dirty="0">
              <a:latin typeface="Arial"/>
              <a:cs typeface="Arial"/>
            </a:endParaRPr>
          </a:p>
        </p:txBody>
      </p:sp>
    </p:spTree>
    <p:extLst>
      <p:ext uri="{BB962C8B-B14F-4D97-AF65-F5344CB8AC3E}">
        <p14:creationId xmlns:p14="http://schemas.microsoft.com/office/powerpoint/2010/main" val="72900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1575923" y="2148635"/>
            <a:ext cx="9703980" cy="2148666"/>
          </a:xfrm>
        </p:spPr>
        <p:txBody>
          <a:bodyPr/>
          <a:lstStyle/>
          <a:p>
            <a:r>
              <a:rPr lang="ar-001" sz="5000">
                <a:latin typeface="Arial"/>
                <a:cs typeface="Arial"/>
              </a:rPr>
              <a:t>التحديات الشائعة</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1575923" y="4375661"/>
            <a:ext cx="9703980" cy="931688"/>
          </a:xfrm>
        </p:spPr>
        <p:txBody>
          <a:bodyPr/>
          <a:lstStyle/>
          <a:p>
            <a:r>
              <a:rPr lang="ar-001" sz="3000"/>
              <a:t>نشاط</a:t>
            </a:r>
          </a:p>
        </p:txBody>
      </p:sp>
      <p:pic>
        <p:nvPicPr>
          <p:cNvPr id="7" name="Picture 6" descr="A light bulb in a circle&#10;&#10;AI-generated content may be incorrect.">
            <a:extLst>
              <a:ext uri="{FF2B5EF4-FFF2-40B4-BE49-F238E27FC236}">
                <a16:creationId xmlns:a16="http://schemas.microsoft.com/office/drawing/2014/main" id="{88685D64-280F-F428-A18D-4781E040084F}"/>
              </a:ext>
            </a:extLst>
          </p:cNvPr>
          <p:cNvPicPr>
            <a:picLocks noChangeAspect="1"/>
          </p:cNvPicPr>
          <p:nvPr/>
        </p:nvPicPr>
        <p:blipFill>
          <a:blip r:embed="rId3"/>
          <a:stretch>
            <a:fillRect/>
          </a:stretch>
        </p:blipFill>
        <p:spPr>
          <a:xfrm>
            <a:off x="10413817" y="2390395"/>
            <a:ext cx="866086" cy="824950"/>
          </a:xfrm>
          <a:prstGeom prst="rect">
            <a:avLst/>
          </a:prstGeom>
        </p:spPr>
      </p:pic>
    </p:spTree>
    <p:extLst>
      <p:ext uri="{BB962C8B-B14F-4D97-AF65-F5344CB8AC3E}">
        <p14:creationId xmlns:p14="http://schemas.microsoft.com/office/powerpoint/2010/main" val="2178146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ar-001" dirty="0">
                <a:latin typeface="Arial"/>
                <a:cs typeface="Arial"/>
              </a:rPr>
              <a:t>نشاط تمهيدي</a:t>
            </a:r>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10717998" cy="947900"/>
          </a:xfrm>
        </p:spPr>
        <p:txBody>
          <a:bodyPr vert="horz" lIns="91440" tIns="45720" rIns="91440" bIns="45720" rtlCol="0" anchor="t">
            <a:noAutofit/>
          </a:bodyPr>
          <a:lstStyle/>
          <a:p>
            <a:r>
              <a:rPr lang="ar-001" dirty="0"/>
              <a:t>حقيقتان وكذبة</a:t>
            </a: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38007EB-61F8-07CF-BAF0-763A55C99628}"/>
              </a:ext>
            </a:extLst>
          </p:cNvPr>
          <p:cNvSpPr/>
          <p:nvPr/>
        </p:nvSpPr>
        <p:spPr>
          <a:xfrm>
            <a:off x="549965" y="1214783"/>
            <a:ext cx="5223565" cy="236330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AE8994-EFFA-13A2-0B3A-446DC8D8990B}"/>
              </a:ext>
            </a:extLst>
          </p:cNvPr>
          <p:cNvSpPr>
            <a:spLocks noGrp="1"/>
          </p:cNvSpPr>
          <p:nvPr>
            <p:ph type="title"/>
          </p:nvPr>
        </p:nvSpPr>
        <p:spPr/>
        <p:txBody>
          <a:bodyPr/>
          <a:lstStyle/>
          <a:p>
            <a:r>
              <a:rPr lang="ar-001" dirty="0">
                <a:latin typeface="Arial"/>
                <a:cs typeface="Arial"/>
              </a:rPr>
              <a:t>التحديات الشائعة</a:t>
            </a:r>
          </a:p>
        </p:txBody>
      </p:sp>
      <p:sp>
        <p:nvSpPr>
          <p:cNvPr id="6" name="Text Placeholder 5">
            <a:extLst>
              <a:ext uri="{FF2B5EF4-FFF2-40B4-BE49-F238E27FC236}">
                <a16:creationId xmlns:a16="http://schemas.microsoft.com/office/drawing/2014/main" id="{B5912D50-DC75-BD74-96E7-D650751501F6}"/>
              </a:ext>
            </a:extLst>
          </p:cNvPr>
          <p:cNvSpPr>
            <a:spLocks noGrp="1"/>
          </p:cNvSpPr>
          <p:nvPr>
            <p:ph type="body" idx="1"/>
          </p:nvPr>
        </p:nvSpPr>
        <p:spPr>
          <a:xfrm>
            <a:off x="6194425" y="1049261"/>
            <a:ext cx="5157787" cy="823912"/>
          </a:xfrm>
        </p:spPr>
        <p:txBody>
          <a:bodyPr/>
          <a:lstStyle/>
          <a:p>
            <a:r>
              <a:rPr lang="ar-001" dirty="0">
                <a:latin typeface="Arial"/>
                <a:cs typeface="Arial"/>
              </a:rPr>
              <a:t>مهمة مجموعتكم</a:t>
            </a:r>
          </a:p>
        </p:txBody>
      </p:sp>
      <p:sp>
        <p:nvSpPr>
          <p:cNvPr id="3" name="Content Placeholder 2">
            <a:extLst>
              <a:ext uri="{FF2B5EF4-FFF2-40B4-BE49-F238E27FC236}">
                <a16:creationId xmlns:a16="http://schemas.microsoft.com/office/drawing/2014/main" id="{3A577D1D-259A-13E0-7915-23A71442B5E7}"/>
              </a:ext>
            </a:extLst>
          </p:cNvPr>
          <p:cNvSpPr>
            <a:spLocks noGrp="1"/>
          </p:cNvSpPr>
          <p:nvPr>
            <p:ph sz="half" idx="2"/>
          </p:nvPr>
        </p:nvSpPr>
        <p:spPr>
          <a:xfrm>
            <a:off x="6194425" y="2003270"/>
            <a:ext cx="5157787" cy="4402414"/>
          </a:xfrm>
        </p:spPr>
        <p:txBody>
          <a:bodyPr vert="horz" lIns="91440" tIns="45720" rIns="91440" bIns="45720" rtlCol="0" anchor="t">
            <a:noAutofit/>
          </a:bodyPr>
          <a:lstStyle/>
          <a:p>
            <a:pPr marL="0" indent="0">
              <a:buNone/>
            </a:pPr>
            <a:r>
              <a:rPr lang="ar-001" sz="2400" dirty="0">
                <a:latin typeface="Arial"/>
                <a:cs typeface="Arial"/>
              </a:rPr>
              <a:t>في مجموعاتكم، تبادلوا الأفكار بشأن الطرق التي يمكنكم من خلالها التعامل مع هذه التحديات الشائعة إذا ظهرت في التدريب.</a:t>
            </a:r>
          </a:p>
          <a:p>
            <a:pPr marL="0" indent="0">
              <a:buNone/>
            </a:pPr>
            <a:endParaRPr lang="en-US" sz="1800" dirty="0">
              <a:latin typeface="Arial"/>
              <a:cs typeface="Arial"/>
            </a:endParaRPr>
          </a:p>
          <a:p>
            <a:r>
              <a:rPr lang="ar-SA" sz="2400" dirty="0"/>
              <a:t>السيناريو 1: المقاومة</a:t>
            </a:r>
            <a:endParaRPr lang="ar-001" sz="2400" dirty="0"/>
          </a:p>
          <a:p>
            <a:r>
              <a:rPr lang="ar-SA" sz="2400" dirty="0"/>
              <a:t>السيناريو 2: الإصرار</a:t>
            </a:r>
            <a:endParaRPr lang="ar-001" sz="2400" dirty="0"/>
          </a:p>
          <a:p>
            <a:r>
              <a:rPr lang="ar-SA" sz="2400" dirty="0"/>
              <a:t>السيناريو 3: ديناميكيات القوة والسياسة</a:t>
            </a:r>
            <a:endParaRPr lang="ar-001" sz="2400" dirty="0"/>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7" name="Text Placeholder 6">
            <a:extLst>
              <a:ext uri="{FF2B5EF4-FFF2-40B4-BE49-F238E27FC236}">
                <a16:creationId xmlns:a16="http://schemas.microsoft.com/office/drawing/2014/main" id="{DEF3F74E-426D-A944-795C-0978491167FE}"/>
              </a:ext>
            </a:extLst>
          </p:cNvPr>
          <p:cNvSpPr>
            <a:spLocks noGrp="1"/>
          </p:cNvSpPr>
          <p:nvPr>
            <p:ph type="body" sz="quarter" idx="3"/>
          </p:nvPr>
        </p:nvSpPr>
        <p:spPr>
          <a:xfrm>
            <a:off x="858079" y="1366887"/>
            <a:ext cx="4682110" cy="512749"/>
          </a:xfrm>
        </p:spPr>
        <p:txBody>
          <a:bodyPr/>
          <a:lstStyle/>
          <a:p>
            <a:r>
              <a:rPr lang="ar-001" dirty="0">
                <a:latin typeface="Arial"/>
                <a:cs typeface="Arial"/>
              </a:rPr>
              <a:t>التوقيت</a:t>
            </a:r>
          </a:p>
        </p:txBody>
      </p:sp>
      <p:sp>
        <p:nvSpPr>
          <p:cNvPr id="8" name="Content Placeholder 7">
            <a:extLst>
              <a:ext uri="{FF2B5EF4-FFF2-40B4-BE49-F238E27FC236}">
                <a16:creationId xmlns:a16="http://schemas.microsoft.com/office/drawing/2014/main" id="{25F4B9B0-74FB-9CA6-A8C2-651679CC8532}"/>
              </a:ext>
            </a:extLst>
          </p:cNvPr>
          <p:cNvSpPr>
            <a:spLocks noGrp="1"/>
          </p:cNvSpPr>
          <p:nvPr>
            <p:ph sz="quarter" idx="4"/>
          </p:nvPr>
        </p:nvSpPr>
        <p:spPr>
          <a:xfrm>
            <a:off x="549965" y="2146835"/>
            <a:ext cx="4858648" cy="823912"/>
          </a:xfrm>
        </p:spPr>
        <p:txBody>
          <a:bodyPr vert="horz" lIns="91440" tIns="45720" rIns="91440" bIns="45720" rtlCol="0" anchor="t">
            <a:noAutofit/>
          </a:bodyPr>
          <a:lstStyle/>
          <a:p>
            <a:r>
              <a:rPr lang="ar-SA" dirty="0">
                <a:effectLst/>
              </a:rPr>
              <a:t>6 دقائق لتبادل الأفكار </a:t>
            </a:r>
            <a:endParaRPr lang="en-US" dirty="0">
              <a:effectLst/>
            </a:endParaRPr>
          </a:p>
          <a:p>
            <a:r>
              <a:rPr lang="ar-SA" dirty="0">
                <a:effectLst/>
              </a:rPr>
              <a:t>12 دقيقة لتقديم التقارير والمناقشة (إجمالاً) </a:t>
            </a:r>
            <a:endParaRPr lang="ar-001" dirty="0">
              <a:latin typeface="Arial"/>
              <a:cs typeface="Arial"/>
            </a:endParaRPr>
          </a:p>
        </p:txBody>
      </p:sp>
    </p:spTree>
    <p:extLst>
      <p:ext uri="{BB962C8B-B14F-4D97-AF65-F5344CB8AC3E}">
        <p14:creationId xmlns:p14="http://schemas.microsoft.com/office/powerpoint/2010/main" val="20600316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0D97C-5A72-0417-C250-66D9900FA5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35364A-EC9A-2C40-ABAB-241078ACA3D1}"/>
              </a:ext>
            </a:extLst>
          </p:cNvPr>
          <p:cNvSpPr>
            <a:spLocks noGrp="1"/>
          </p:cNvSpPr>
          <p:nvPr>
            <p:ph type="title"/>
          </p:nvPr>
        </p:nvSpPr>
        <p:spPr>
          <a:xfrm>
            <a:off x="831849" y="2133745"/>
            <a:ext cx="10678833" cy="2148666"/>
          </a:xfrm>
        </p:spPr>
        <p:txBody>
          <a:bodyPr/>
          <a:lstStyle/>
          <a:p>
            <a:r>
              <a:rPr lang="ar-SA" sz="5000" dirty="0">
                <a:latin typeface="Arial"/>
                <a:cs typeface="Arial"/>
              </a:rPr>
              <a:t>مقدمة عن إعادة الشرح من المتعلم لغاية 7-1-7</a:t>
            </a:r>
            <a:endParaRPr lang="ar-001" sz="5000" dirty="0">
              <a:latin typeface="Arial"/>
              <a:cs typeface="Arial"/>
            </a:endParaRPr>
          </a:p>
        </p:txBody>
      </p:sp>
      <p:sp>
        <p:nvSpPr>
          <p:cNvPr id="3" name="Text Placeholder 2">
            <a:extLst>
              <a:ext uri="{FF2B5EF4-FFF2-40B4-BE49-F238E27FC236}">
                <a16:creationId xmlns:a16="http://schemas.microsoft.com/office/drawing/2014/main" id="{6C19FD7B-9BA3-C317-FA17-3E27D3DBC4E1}"/>
              </a:ext>
            </a:extLst>
          </p:cNvPr>
          <p:cNvSpPr>
            <a:spLocks noGrp="1"/>
          </p:cNvSpPr>
          <p:nvPr>
            <p:ph type="body" idx="1"/>
          </p:nvPr>
        </p:nvSpPr>
        <p:spPr>
          <a:xfrm>
            <a:off x="1806702" y="4375661"/>
            <a:ext cx="9703980" cy="931688"/>
          </a:xfrm>
        </p:spPr>
        <p:txBody>
          <a:bodyPr/>
          <a:lstStyle/>
          <a:p>
            <a:r>
              <a:rPr lang="ar-001" sz="3000" dirty="0"/>
              <a:t>نشاط</a:t>
            </a:r>
          </a:p>
        </p:txBody>
      </p:sp>
      <p:pic>
        <p:nvPicPr>
          <p:cNvPr id="7" name="Picture 6" descr="A light bulb in a circle&#10;&#10;AI-generated content may be incorrect.">
            <a:extLst>
              <a:ext uri="{FF2B5EF4-FFF2-40B4-BE49-F238E27FC236}">
                <a16:creationId xmlns:a16="http://schemas.microsoft.com/office/drawing/2014/main" id="{DC734044-0930-A6A6-DB19-70BC3BD4E70D}"/>
              </a:ext>
            </a:extLst>
          </p:cNvPr>
          <p:cNvPicPr>
            <a:picLocks noChangeAspect="1"/>
          </p:cNvPicPr>
          <p:nvPr/>
        </p:nvPicPr>
        <p:blipFill>
          <a:blip r:embed="rId3"/>
          <a:stretch>
            <a:fillRect/>
          </a:stretch>
        </p:blipFill>
        <p:spPr>
          <a:xfrm>
            <a:off x="10644596" y="2390395"/>
            <a:ext cx="866086" cy="824950"/>
          </a:xfrm>
          <a:prstGeom prst="rect">
            <a:avLst/>
          </a:prstGeom>
        </p:spPr>
      </p:pic>
    </p:spTree>
    <p:extLst>
      <p:ext uri="{BB962C8B-B14F-4D97-AF65-F5344CB8AC3E}">
        <p14:creationId xmlns:p14="http://schemas.microsoft.com/office/powerpoint/2010/main" val="6850507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BA1E5DA-4E4B-F421-4EA4-135B22AFEE02}"/>
              </a:ext>
            </a:extLst>
          </p:cNvPr>
          <p:cNvSpPr/>
          <p:nvPr/>
        </p:nvSpPr>
        <p:spPr>
          <a:xfrm>
            <a:off x="298658" y="1214783"/>
            <a:ext cx="5223565"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1DB611-3043-42AC-7571-9B3D4743B3FD}"/>
              </a:ext>
            </a:extLst>
          </p:cNvPr>
          <p:cNvSpPr>
            <a:spLocks noGrp="1"/>
          </p:cNvSpPr>
          <p:nvPr>
            <p:ph type="title"/>
          </p:nvPr>
        </p:nvSpPr>
        <p:spPr>
          <a:xfrm>
            <a:off x="6517340" y="287822"/>
            <a:ext cx="5283905" cy="671402"/>
          </a:xfrm>
        </p:spPr>
        <p:txBody>
          <a:bodyPr/>
          <a:lstStyle/>
          <a:p>
            <a:r>
              <a:rPr lang="ar-SA" dirty="0">
                <a:effectLst/>
                <a:cs typeface="+mn-cs"/>
              </a:rPr>
              <a:t>إعادة الشرح من المتعلّم لمواد 7-1-7</a:t>
            </a:r>
            <a:endParaRPr lang="ar-001" dirty="0">
              <a:latin typeface="Arial"/>
              <a:cs typeface="+mn-cs"/>
            </a:endParaRPr>
          </a:p>
        </p:txBody>
      </p:sp>
      <p:sp>
        <p:nvSpPr>
          <p:cNvPr id="3" name="Text Placeholder 2">
            <a:extLst>
              <a:ext uri="{FF2B5EF4-FFF2-40B4-BE49-F238E27FC236}">
                <a16:creationId xmlns:a16="http://schemas.microsoft.com/office/drawing/2014/main" id="{B8E7B07F-16F5-0A38-1A02-885D924685EB}"/>
              </a:ext>
            </a:extLst>
          </p:cNvPr>
          <p:cNvSpPr>
            <a:spLocks noGrp="1"/>
          </p:cNvSpPr>
          <p:nvPr>
            <p:ph type="body" idx="1"/>
          </p:nvPr>
        </p:nvSpPr>
        <p:spPr>
          <a:xfrm>
            <a:off x="5728409" y="877628"/>
            <a:ext cx="6072837" cy="823912"/>
          </a:xfrm>
        </p:spPr>
        <p:txBody>
          <a:bodyPr/>
          <a:lstStyle/>
          <a:p>
            <a:r>
              <a:rPr lang="ar-001" dirty="0">
                <a:latin typeface="Arial"/>
                <a:cs typeface="Arial"/>
              </a:rPr>
              <a:t>في مجموعاتكم ثلاثية الأفراد</a:t>
            </a:r>
          </a:p>
        </p:txBody>
      </p:sp>
      <p:sp>
        <p:nvSpPr>
          <p:cNvPr id="4" name="Content Placeholder 3">
            <a:extLst>
              <a:ext uri="{FF2B5EF4-FFF2-40B4-BE49-F238E27FC236}">
                <a16:creationId xmlns:a16="http://schemas.microsoft.com/office/drawing/2014/main" id="{4300BAF6-8B41-4C3F-A64B-30C3FF805B46}"/>
              </a:ext>
            </a:extLst>
          </p:cNvPr>
          <p:cNvSpPr>
            <a:spLocks noGrp="1"/>
          </p:cNvSpPr>
          <p:nvPr>
            <p:ph sz="half" idx="2"/>
          </p:nvPr>
        </p:nvSpPr>
        <p:spPr>
          <a:xfrm>
            <a:off x="5728409" y="1837611"/>
            <a:ext cx="6072837" cy="3684588"/>
          </a:xfrm>
        </p:spPr>
        <p:txBody>
          <a:bodyPr vert="horz" lIns="91440" tIns="45720" rIns="91440" bIns="45720" rtlCol="0" anchor="t">
            <a:noAutofit/>
          </a:bodyPr>
          <a:lstStyle/>
          <a:p>
            <a:pPr>
              <a:lnSpc>
                <a:spcPct val="100000"/>
              </a:lnSpc>
            </a:pPr>
            <a:r>
              <a:rPr lang="ar-001" dirty="0">
                <a:latin typeface="Arial"/>
                <a:cs typeface="Arial"/>
              </a:rPr>
              <a:t>سنجري أنشطة لإعادة الشرح من المتعلّم للدروس المستفادة بشكل سريع استنادًا إلى شرائح المحاضرة. </a:t>
            </a:r>
          </a:p>
          <a:p>
            <a:pPr>
              <a:lnSpc>
                <a:spcPct val="100000"/>
              </a:lnSpc>
            </a:pPr>
            <a:r>
              <a:rPr lang="ar-001" dirty="0">
                <a:latin typeface="Arial"/>
                <a:cs typeface="Arial"/>
              </a:rPr>
              <a:t>في كل سيناريو من سيناريوهات إعادة الشرح من المتعلّم، ستؤدون الأدوار التالية:</a:t>
            </a:r>
          </a:p>
          <a:p>
            <a:pPr lvl="1">
              <a:lnSpc>
                <a:spcPct val="100000"/>
              </a:lnSpc>
            </a:pPr>
            <a:r>
              <a:rPr lang="ar-SA" b="1" dirty="0">
                <a:effectLst/>
              </a:rPr>
              <a:t>المُيسِّر</a:t>
            </a:r>
            <a:r>
              <a:rPr lang="ar-SA" dirty="0">
                <a:effectLst/>
              </a:rPr>
              <a:t> (يشرح الشريحة)</a:t>
            </a:r>
            <a:endParaRPr lang="ar-001" dirty="0">
              <a:latin typeface="Arial"/>
              <a:cs typeface="Arial"/>
            </a:endParaRPr>
          </a:p>
          <a:p>
            <a:pPr lvl="1">
              <a:lnSpc>
                <a:spcPct val="100000"/>
              </a:lnSpc>
            </a:pPr>
            <a:r>
              <a:rPr lang="ar-SA" b="1" dirty="0">
                <a:effectLst/>
              </a:rPr>
              <a:t>المشارك صعب الطباع </a:t>
            </a:r>
            <a:r>
              <a:rPr lang="ar-SA" dirty="0">
                <a:effectLst/>
              </a:rPr>
              <a:t>(يطرح أسئلة بناءً على "النوع" </a:t>
            </a:r>
            <a:br>
              <a:rPr lang="en-US" dirty="0">
                <a:effectLst/>
              </a:rPr>
            </a:br>
            <a:r>
              <a:rPr lang="ar-SA" dirty="0">
                <a:effectLst/>
              </a:rPr>
              <a:t>(مقاوم، مُصِرّ، مستعرض القوة)</a:t>
            </a:r>
            <a:r>
              <a:rPr lang="en-US" dirty="0">
                <a:effectLst/>
              </a:rPr>
              <a:t>(</a:t>
            </a:r>
            <a:endParaRPr lang="ar-001" dirty="0">
              <a:latin typeface="Arial"/>
              <a:cs typeface="Arial"/>
            </a:endParaRPr>
          </a:p>
          <a:p>
            <a:pPr lvl="1">
              <a:lnSpc>
                <a:spcPct val="100000"/>
              </a:lnSpc>
            </a:pPr>
            <a:r>
              <a:rPr lang="ar-SA" b="1" dirty="0">
                <a:effectLst/>
              </a:rPr>
              <a:t>المراقب</a:t>
            </a:r>
            <a:r>
              <a:rPr lang="ar-SA" dirty="0">
                <a:effectLst/>
              </a:rPr>
              <a:t> (يشارك الملاحظات خلال المناقشة)</a:t>
            </a:r>
            <a:endParaRPr lang="ar-001" dirty="0">
              <a:latin typeface="Arial"/>
              <a:cs typeface="Arial"/>
            </a:endParaRPr>
          </a:p>
          <a:p>
            <a:pPr>
              <a:lnSpc>
                <a:spcPct val="100000"/>
              </a:lnSpc>
            </a:pPr>
            <a:r>
              <a:rPr lang="ar-SA" dirty="0">
                <a:effectLst/>
              </a:rPr>
              <a:t>تناوبوا الأدوار في مجموعتكم الثلاثية بحيث يؤدي كل شخص كل دور من الأدوار في كل شريحة لنشاط إعادة الشرح من المتعلّم.  </a:t>
            </a:r>
            <a:endParaRPr lang="ar-001" dirty="0">
              <a:latin typeface="Arial"/>
              <a:cs typeface="Arial"/>
            </a:endParaRPr>
          </a:p>
        </p:txBody>
      </p:sp>
      <p:sp>
        <p:nvSpPr>
          <p:cNvPr id="5" name="Text Placeholder 4">
            <a:extLst>
              <a:ext uri="{FF2B5EF4-FFF2-40B4-BE49-F238E27FC236}">
                <a16:creationId xmlns:a16="http://schemas.microsoft.com/office/drawing/2014/main" id="{C5092303-8BE5-05DA-F9BE-D1D030A2C29B}"/>
              </a:ext>
            </a:extLst>
          </p:cNvPr>
          <p:cNvSpPr>
            <a:spLocks noGrp="1"/>
          </p:cNvSpPr>
          <p:nvPr>
            <p:ph type="body" sz="quarter" idx="3"/>
          </p:nvPr>
        </p:nvSpPr>
        <p:spPr>
          <a:xfrm>
            <a:off x="461104" y="1380565"/>
            <a:ext cx="4980178" cy="492212"/>
          </a:xfrm>
        </p:spPr>
        <p:txBody>
          <a:bodyPr/>
          <a:lstStyle/>
          <a:p>
            <a:r>
              <a:rPr lang="ar-001" dirty="0">
                <a:latin typeface="Arial"/>
                <a:cs typeface="Arial"/>
              </a:rPr>
              <a:t>التوقيت</a:t>
            </a:r>
          </a:p>
        </p:txBody>
      </p:sp>
      <p:sp>
        <p:nvSpPr>
          <p:cNvPr id="6" name="Content Placeholder 5">
            <a:extLst>
              <a:ext uri="{FF2B5EF4-FFF2-40B4-BE49-F238E27FC236}">
                <a16:creationId xmlns:a16="http://schemas.microsoft.com/office/drawing/2014/main" id="{07717E4A-844D-40A0-7436-29FA12CEECD1}"/>
              </a:ext>
            </a:extLst>
          </p:cNvPr>
          <p:cNvSpPr>
            <a:spLocks noGrp="1"/>
          </p:cNvSpPr>
          <p:nvPr>
            <p:ph sz="quarter" idx="4"/>
          </p:nvPr>
        </p:nvSpPr>
        <p:spPr>
          <a:xfrm>
            <a:off x="630437" y="1933253"/>
            <a:ext cx="4736393" cy="1352388"/>
          </a:xfrm>
        </p:spPr>
        <p:txBody>
          <a:bodyPr vert="horz" lIns="91440" tIns="45720" rIns="91440" bIns="45720" rtlCol="0" anchor="t">
            <a:noAutofit/>
          </a:bodyPr>
          <a:lstStyle/>
          <a:p>
            <a:r>
              <a:rPr lang="ar-SA" sz="2000" dirty="0">
                <a:latin typeface="Arial"/>
                <a:cs typeface="Arial"/>
              </a:rPr>
              <a:t>10 دقائق لتمثيل الأدوار </a:t>
            </a:r>
            <a:endParaRPr lang="en-US" sz="2000" dirty="0">
              <a:latin typeface="Arial"/>
              <a:cs typeface="Arial"/>
            </a:endParaRPr>
          </a:p>
          <a:p>
            <a:r>
              <a:rPr lang="ar-SA" sz="2000" dirty="0">
                <a:latin typeface="Arial"/>
                <a:cs typeface="Arial"/>
              </a:rPr>
              <a:t>مناقشة لمدة 5 دقائق في مجموعاتكم </a:t>
            </a:r>
            <a:endParaRPr lang="en-US" sz="2000" dirty="0">
              <a:latin typeface="Arial"/>
              <a:cs typeface="Arial"/>
            </a:endParaRPr>
          </a:p>
          <a:p>
            <a:r>
              <a:rPr lang="ar-SA" sz="2000" dirty="0">
                <a:latin typeface="Arial"/>
                <a:cs typeface="Arial"/>
              </a:rPr>
              <a:t>مناقشة لمدة 5 دقائق في الجلسة العامة </a:t>
            </a:r>
            <a:endParaRPr lang="ar-001" sz="2000" dirty="0">
              <a:latin typeface="Arial"/>
              <a:cs typeface="Arial"/>
            </a:endParaRPr>
          </a:p>
        </p:txBody>
      </p:sp>
    </p:spTree>
    <p:extLst>
      <p:ext uri="{BB962C8B-B14F-4D97-AF65-F5344CB8AC3E}">
        <p14:creationId xmlns:p14="http://schemas.microsoft.com/office/powerpoint/2010/main" val="3756285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0D728-688E-6C06-84C9-817ACE5202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401341-D5CF-EB3F-3C41-2AF1B8EE784C}"/>
              </a:ext>
            </a:extLst>
          </p:cNvPr>
          <p:cNvSpPr>
            <a:spLocks noGrp="1"/>
          </p:cNvSpPr>
          <p:nvPr>
            <p:ph type="title"/>
          </p:nvPr>
        </p:nvSpPr>
        <p:spPr/>
        <p:txBody>
          <a:bodyPr/>
          <a:lstStyle/>
          <a:p>
            <a:r>
              <a:rPr lang="ar-001" dirty="0"/>
              <a:t>غاية 7-1-7</a:t>
            </a:r>
          </a:p>
        </p:txBody>
      </p:sp>
      <p:sp>
        <p:nvSpPr>
          <p:cNvPr id="3" name="Text Placeholder 2">
            <a:extLst>
              <a:ext uri="{FF2B5EF4-FFF2-40B4-BE49-F238E27FC236}">
                <a16:creationId xmlns:a16="http://schemas.microsoft.com/office/drawing/2014/main" id="{D285643F-76F5-6734-1D83-9D8AA9021FE7}"/>
              </a:ext>
            </a:extLst>
          </p:cNvPr>
          <p:cNvSpPr>
            <a:spLocks noGrp="1"/>
          </p:cNvSpPr>
          <p:nvPr>
            <p:ph type="body" idx="1"/>
          </p:nvPr>
        </p:nvSpPr>
        <p:spPr/>
        <p:txBody>
          <a:bodyPr vert="horz" lIns="91440" tIns="45720" rIns="91440" bIns="45720" rtlCol="0" anchor="t">
            <a:noAutofit/>
          </a:bodyPr>
          <a:lstStyle/>
          <a:p>
            <a:r>
              <a:rPr lang="ar-001" sz="3000">
                <a:latin typeface="Arial"/>
                <a:cs typeface="Arial"/>
              </a:rPr>
              <a:t>إعادة الشرح من المتعلّم</a:t>
            </a:r>
          </a:p>
        </p:txBody>
      </p:sp>
    </p:spTree>
    <p:extLst>
      <p:ext uri="{BB962C8B-B14F-4D97-AF65-F5344CB8AC3E}">
        <p14:creationId xmlns:p14="http://schemas.microsoft.com/office/powerpoint/2010/main" val="7712958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64F7C-2C28-F079-0AFF-55580093B9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C19DDF-135E-F846-D08C-C5FD8EAFB0F4}"/>
              </a:ext>
            </a:extLst>
          </p:cNvPr>
          <p:cNvSpPr>
            <a:spLocks noGrp="1"/>
          </p:cNvSpPr>
          <p:nvPr>
            <p:ph type="title"/>
          </p:nvPr>
        </p:nvSpPr>
        <p:spPr>
          <a:xfrm>
            <a:off x="259216" y="256268"/>
            <a:ext cx="11512729" cy="1001762"/>
          </a:xfrm>
        </p:spPr>
        <p:txBody>
          <a:bodyPr/>
          <a:lstStyle/>
          <a:p>
            <a:r>
              <a:rPr lang="ar-SA" dirty="0">
                <a:effectLst/>
                <a:cs typeface="+mn-cs"/>
              </a:rPr>
              <a:t>نشاط إعادة الشرح من المتعلّم على غاية 7-1-7</a:t>
            </a:r>
            <a:endParaRPr lang="ar-001" dirty="0">
              <a:latin typeface="Arial"/>
              <a:cs typeface="+mn-cs"/>
            </a:endParaRPr>
          </a:p>
        </p:txBody>
      </p:sp>
      <p:sp>
        <p:nvSpPr>
          <p:cNvPr id="3" name="Text Placeholder 2">
            <a:extLst>
              <a:ext uri="{FF2B5EF4-FFF2-40B4-BE49-F238E27FC236}">
                <a16:creationId xmlns:a16="http://schemas.microsoft.com/office/drawing/2014/main" id="{7B611A14-D49E-84F1-59CB-202EFF0F2A01}"/>
              </a:ext>
            </a:extLst>
          </p:cNvPr>
          <p:cNvSpPr>
            <a:spLocks noGrp="1"/>
          </p:cNvSpPr>
          <p:nvPr>
            <p:ph type="body" idx="1"/>
          </p:nvPr>
        </p:nvSpPr>
        <p:spPr>
          <a:xfrm>
            <a:off x="6614158"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2E5F2311-E861-9873-2672-66E4DBC477AC}"/>
              </a:ext>
            </a:extLst>
          </p:cNvPr>
          <p:cNvSpPr>
            <a:spLocks noGrp="1"/>
          </p:cNvSpPr>
          <p:nvPr>
            <p:ph sz="half" idx="2"/>
          </p:nvPr>
        </p:nvSpPr>
        <p:spPr>
          <a:xfrm>
            <a:off x="5535842" y="1905492"/>
            <a:ext cx="6236103" cy="4173325"/>
          </a:xfrm>
        </p:spPr>
        <p:txBody>
          <a:bodyPr vert="horz" lIns="91440" tIns="45720" rIns="91440" bIns="45720" rtlCol="0" anchor="t">
            <a:noAutofit/>
          </a:bodyPr>
          <a:lstStyle/>
          <a:p>
            <a:r>
              <a:rPr lang="ar-001" dirty="0">
                <a:latin typeface="Arial"/>
                <a:cs typeface="Arial"/>
              </a:rPr>
              <a:t>حددوا الأدوار الأولية لكل شخص:</a:t>
            </a:r>
          </a:p>
          <a:p>
            <a:pPr lvl="1"/>
            <a:r>
              <a:rPr lang="ar-001" sz="2200" dirty="0">
                <a:latin typeface="Arial"/>
                <a:cs typeface="Arial"/>
              </a:rPr>
              <a:t>المُيسِّر: اشرح الشريحة المختارة</a:t>
            </a:r>
          </a:p>
          <a:p>
            <a:pPr lvl="1"/>
            <a:r>
              <a:rPr lang="ar-SA" sz="2000" dirty="0">
                <a:effectLst/>
              </a:rPr>
              <a:t>نوع المشارك صعب الطباع: </a:t>
            </a:r>
            <a:r>
              <a:rPr lang="ar-SA" sz="2000" b="1" dirty="0">
                <a:effectLst/>
              </a:rPr>
              <a:t>المقاوم</a:t>
            </a:r>
            <a:endParaRPr lang="ar-001" sz="2200" b="1" dirty="0">
              <a:latin typeface="Arial"/>
              <a:cs typeface="Arial"/>
            </a:endParaRPr>
          </a:p>
          <a:p>
            <a:pPr lvl="1"/>
            <a:r>
              <a:rPr lang="ar-001" sz="2200" dirty="0">
                <a:latin typeface="Arial"/>
                <a:cs typeface="Arial"/>
              </a:rPr>
              <a:t>المراقب</a:t>
            </a:r>
          </a:p>
          <a:p>
            <a:r>
              <a:rPr lang="ar-001" dirty="0">
                <a:latin typeface="Arial"/>
                <a:cs typeface="Arial"/>
              </a:rPr>
              <a:t>يُتاح للمُيسِّر من دقيقة إلى دقيقتين تقريبًا لشرح الشريحة</a:t>
            </a:r>
          </a:p>
          <a:p>
            <a:pPr lvl="1"/>
            <a:r>
              <a:rPr lang="ar-001" dirty="0">
                <a:latin typeface="Arial"/>
                <a:cs typeface="Arial"/>
              </a:rPr>
              <a:t>اشرح الشريحة، لا تكتفِ بقراءتها فقط!</a:t>
            </a:r>
          </a:p>
          <a:p>
            <a:r>
              <a:rPr lang="ar-SA" dirty="0">
                <a:effectLst/>
              </a:rPr>
              <a:t>سيطرح المشارك صعب الطباع أسئلة بناءً على "نوعه".</a:t>
            </a:r>
            <a:endParaRPr lang="ar-001" dirty="0">
              <a:latin typeface="Arial"/>
              <a:cs typeface="Arial"/>
            </a:endParaRPr>
          </a:p>
          <a:p>
            <a:r>
              <a:rPr lang="ar-001" dirty="0">
                <a:latin typeface="Arial"/>
                <a:cs typeface="Arial"/>
              </a:rPr>
              <a:t> قوموا بتناوب الأدوار وكرروا ذلك مرتين إضافيتين حتى يتمكن كل شخص من أن يكون مُيسِّرًا إن أمكن.</a:t>
            </a:r>
          </a:p>
        </p:txBody>
      </p:sp>
      <p:pic>
        <p:nvPicPr>
          <p:cNvPr id="8" name="Picture 7">
            <a:extLst>
              <a:ext uri="{FF2B5EF4-FFF2-40B4-BE49-F238E27FC236}">
                <a16:creationId xmlns:a16="http://schemas.microsoft.com/office/drawing/2014/main" id="{B58E58E2-796C-9D27-D1F9-6328E6885744}"/>
              </a:ext>
            </a:extLst>
          </p:cNvPr>
          <p:cNvPicPr>
            <a:picLocks noChangeAspect="1"/>
          </p:cNvPicPr>
          <p:nvPr/>
        </p:nvPicPr>
        <p:blipFill>
          <a:blip r:embed="rId3"/>
          <a:srcRect/>
          <a:stretch/>
        </p:blipFill>
        <p:spPr>
          <a:xfrm>
            <a:off x="435077" y="1222960"/>
            <a:ext cx="4999155" cy="2812025"/>
          </a:xfrm>
          <a:prstGeom prst="rect">
            <a:avLst/>
          </a:prstGeom>
          <a:ln w="12700">
            <a:solidFill>
              <a:schemeClr val="tx2"/>
            </a:solidFill>
          </a:ln>
        </p:spPr>
      </p:pic>
      <p:sp>
        <p:nvSpPr>
          <p:cNvPr id="15" name="Rectangle 14">
            <a:extLst>
              <a:ext uri="{FF2B5EF4-FFF2-40B4-BE49-F238E27FC236}">
                <a16:creationId xmlns:a16="http://schemas.microsoft.com/office/drawing/2014/main" id="{D4A14CF6-BD87-DE70-7898-F3DAB44E06CB}"/>
              </a:ext>
            </a:extLst>
          </p:cNvPr>
          <p:cNvSpPr/>
          <p:nvPr/>
        </p:nvSpPr>
        <p:spPr>
          <a:xfrm>
            <a:off x="420055"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C632139E-431C-DAC3-8FD7-1DF1059635B1}"/>
              </a:ext>
            </a:extLst>
          </p:cNvPr>
          <p:cNvSpPr txBox="1">
            <a:spLocks/>
          </p:cNvSpPr>
          <p:nvPr/>
        </p:nvSpPr>
        <p:spPr>
          <a:xfrm>
            <a:off x="498114" y="3946434"/>
            <a:ext cx="4880429"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dirty="0">
                <a:latin typeface="Arial"/>
                <a:cs typeface="Arial"/>
              </a:rPr>
              <a:t>التوقيت</a:t>
            </a:r>
          </a:p>
        </p:txBody>
      </p:sp>
      <p:sp>
        <p:nvSpPr>
          <p:cNvPr id="17" name="Content Placeholder 5">
            <a:extLst>
              <a:ext uri="{FF2B5EF4-FFF2-40B4-BE49-F238E27FC236}">
                <a16:creationId xmlns:a16="http://schemas.microsoft.com/office/drawing/2014/main" id="{8F3E1444-E42A-057D-FC6C-237B40C6E598}"/>
              </a:ext>
            </a:extLst>
          </p:cNvPr>
          <p:cNvSpPr>
            <a:spLocks noGrp="1"/>
          </p:cNvSpPr>
          <p:nvPr>
            <p:ph sz="quarter" idx="4"/>
          </p:nvPr>
        </p:nvSpPr>
        <p:spPr>
          <a:xfrm>
            <a:off x="515987" y="4832209"/>
            <a:ext cx="4776556" cy="1445128"/>
          </a:xfrm>
        </p:spPr>
        <p:txBody>
          <a:bodyPr vert="horz" lIns="91440" tIns="45720" rIns="91440" bIns="45720" rtlCol="0" anchor="t">
            <a:noAutofit/>
          </a:bodyPr>
          <a:lstStyle/>
          <a:p>
            <a:r>
              <a:rPr lang="ar-SA" sz="2000" dirty="0">
                <a:latin typeface="Arial"/>
                <a:cs typeface="Arial"/>
              </a:rPr>
              <a:t>10 دقائق لتمثيل الأدوار</a:t>
            </a:r>
            <a:endParaRPr lang="ar-001" sz="2000" dirty="0">
              <a:latin typeface="Arial"/>
              <a:cs typeface="Arial"/>
            </a:endParaRPr>
          </a:p>
          <a:p>
            <a:pPr lvl="1"/>
            <a:r>
              <a:rPr lang="ar-SA" sz="1800" dirty="0">
                <a:latin typeface="Arial"/>
                <a:cs typeface="Arial"/>
              </a:rPr>
              <a:t>حوالي 3 دقائق لكل شخص</a:t>
            </a:r>
            <a:endParaRPr lang="ar-001" sz="1800" dirty="0">
              <a:latin typeface="Arial"/>
              <a:cs typeface="Arial"/>
            </a:endParaRPr>
          </a:p>
          <a:p>
            <a:r>
              <a:rPr lang="ar-SA" sz="2000" dirty="0">
                <a:latin typeface="Arial"/>
                <a:cs typeface="Arial"/>
              </a:rPr>
              <a:t>مناقشة لمدة 5 دقائق في مجموعاتكم</a:t>
            </a:r>
            <a:endParaRPr lang="ar-001" sz="2000" dirty="0">
              <a:latin typeface="Arial"/>
              <a:cs typeface="Arial"/>
            </a:endParaRPr>
          </a:p>
          <a:p>
            <a:r>
              <a:rPr lang="ar-SA" sz="2000" dirty="0">
                <a:latin typeface="Arial"/>
                <a:cs typeface="Arial"/>
              </a:rPr>
              <a:t>مناقشة لمدة 5 دقائق في الجلسة العامة </a:t>
            </a:r>
            <a:endParaRPr lang="ar-001" sz="2000" dirty="0">
              <a:latin typeface="Arial"/>
              <a:cs typeface="Arial"/>
            </a:endParaRPr>
          </a:p>
        </p:txBody>
      </p:sp>
    </p:spTree>
    <p:extLst>
      <p:ext uri="{BB962C8B-B14F-4D97-AF65-F5344CB8AC3E}">
        <p14:creationId xmlns:p14="http://schemas.microsoft.com/office/powerpoint/2010/main" val="1167871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a:ln>
            <a:noFill/>
          </a:ln>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ar-SA" dirty="0">
                <a:effectLst/>
                <a:cs typeface="+mn-cs"/>
              </a:rPr>
              <a:t>مقاييس التوقيت والمحطات الرئيسية بحسب الغاية 7-1-7</a:t>
            </a:r>
            <a:endParaRPr lang="en-US" dirty="0">
              <a:cs typeface="+mn-cs"/>
            </a:endParaRPr>
          </a:p>
        </p:txBody>
      </p:sp>
    </p:spTree>
    <p:extLst>
      <p:ext uri="{BB962C8B-B14F-4D97-AF65-F5344CB8AC3E}">
        <p14:creationId xmlns:p14="http://schemas.microsoft.com/office/powerpoint/2010/main" val="1462173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CA601-056F-E9F0-2634-BA51445CE8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85B451-45B2-5CE8-5295-60D2AC87DF6E}"/>
              </a:ext>
            </a:extLst>
          </p:cNvPr>
          <p:cNvSpPr>
            <a:spLocks noGrp="1"/>
          </p:cNvSpPr>
          <p:nvPr>
            <p:ph type="title"/>
          </p:nvPr>
        </p:nvSpPr>
        <p:spPr>
          <a:xfrm>
            <a:off x="1124017" y="256268"/>
            <a:ext cx="10515600" cy="1001762"/>
          </a:xfrm>
        </p:spPr>
        <p:txBody>
          <a:bodyPr/>
          <a:lstStyle/>
          <a:p>
            <a:r>
              <a:rPr lang="ar-001" dirty="0">
                <a:latin typeface="Arial"/>
                <a:cs typeface="Arial"/>
              </a:rPr>
              <a:t>مناقشة ثلاثية بشأن غاية 7-1-7</a:t>
            </a:r>
          </a:p>
        </p:txBody>
      </p:sp>
      <p:sp>
        <p:nvSpPr>
          <p:cNvPr id="3" name="Text Placeholder 2">
            <a:extLst>
              <a:ext uri="{FF2B5EF4-FFF2-40B4-BE49-F238E27FC236}">
                <a16:creationId xmlns:a16="http://schemas.microsoft.com/office/drawing/2014/main" id="{76B90518-9C0A-4F16-62C7-18FA20B856B2}"/>
              </a:ext>
            </a:extLst>
          </p:cNvPr>
          <p:cNvSpPr>
            <a:spLocks noGrp="1"/>
          </p:cNvSpPr>
          <p:nvPr>
            <p:ph type="body" idx="1"/>
          </p:nvPr>
        </p:nvSpPr>
        <p:spPr>
          <a:xfrm>
            <a:off x="6481830"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46B93160-3755-9B37-E5CD-F080B2A7D2D6}"/>
              </a:ext>
            </a:extLst>
          </p:cNvPr>
          <p:cNvSpPr>
            <a:spLocks noGrp="1"/>
          </p:cNvSpPr>
          <p:nvPr>
            <p:ph sz="half" idx="2"/>
          </p:nvPr>
        </p:nvSpPr>
        <p:spPr>
          <a:xfrm>
            <a:off x="3469344" y="1856331"/>
            <a:ext cx="8170273" cy="4222486"/>
          </a:xfrm>
        </p:spPr>
        <p:txBody>
          <a:bodyPr vert="horz" lIns="91440" tIns="45720" rIns="91440" bIns="45720" rtlCol="0" anchor="t">
            <a:noAutofit/>
          </a:bodyPr>
          <a:lstStyle/>
          <a:p>
            <a:r>
              <a:rPr lang="ar-SA" sz="2400" dirty="0">
                <a:effectLst/>
              </a:rPr>
              <a:t>ناقشوا تمثيل الأدوار. أسئلة مقترحة للمناقشة: </a:t>
            </a:r>
            <a:endParaRPr lang="ar-001" sz="2400" dirty="0">
              <a:latin typeface="Arial"/>
              <a:cs typeface="Arial"/>
            </a:endParaRPr>
          </a:p>
          <a:p>
            <a:pPr lvl="1"/>
            <a:r>
              <a:rPr lang="ar-001" sz="2400" dirty="0">
                <a:latin typeface="Arial"/>
                <a:cs typeface="Arial"/>
              </a:rPr>
              <a:t>ما الملاحظات التي لدى المراقب؟</a:t>
            </a:r>
          </a:p>
          <a:p>
            <a:pPr lvl="1"/>
            <a:r>
              <a:rPr lang="ar-001" sz="2400" dirty="0">
                <a:latin typeface="Arial"/>
                <a:cs typeface="Arial"/>
              </a:rPr>
              <a:t>ما الذي سار على ما يرام في نشاط تمثيل الأدوار؟</a:t>
            </a:r>
          </a:p>
          <a:p>
            <a:pPr lvl="1"/>
            <a:r>
              <a:rPr lang="ar-001" sz="2400" dirty="0">
                <a:latin typeface="Arial"/>
                <a:cs typeface="Arial"/>
              </a:rPr>
              <a:t>ما الأسئلة التي تعتقدون أن المشاركين قد يطرحونها بشأن هذا الموضوع؟</a:t>
            </a:r>
          </a:p>
          <a:p>
            <a:pPr lvl="1"/>
            <a:endParaRPr lang="en-US" sz="2400" dirty="0">
              <a:latin typeface="Arial"/>
              <a:cs typeface="Arial"/>
            </a:endParaRPr>
          </a:p>
          <a:p>
            <a:r>
              <a:rPr lang="ar-001" sz="2400" dirty="0">
                <a:latin typeface="Arial"/>
                <a:cs typeface="Arial"/>
              </a:rPr>
              <a:t>احرصوا على إضافة أي أسئلة لديكم في لوحة طرح الأفكار والأسئلة</a:t>
            </a:r>
          </a:p>
        </p:txBody>
      </p:sp>
      <p:sp>
        <p:nvSpPr>
          <p:cNvPr id="13" name="Rectangle 12">
            <a:extLst>
              <a:ext uri="{FF2B5EF4-FFF2-40B4-BE49-F238E27FC236}">
                <a16:creationId xmlns:a16="http://schemas.microsoft.com/office/drawing/2014/main" id="{86177C48-5C8D-ECB8-77CF-371C72E01B7A}"/>
              </a:ext>
            </a:extLst>
          </p:cNvPr>
          <p:cNvSpPr/>
          <p:nvPr/>
        </p:nvSpPr>
        <p:spPr>
          <a:xfrm>
            <a:off x="1234676" y="1299111"/>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8529C6A6-0A7A-CF2A-3E79-F372B9B72EE3}"/>
              </a:ext>
            </a:extLst>
          </p:cNvPr>
          <p:cNvSpPr>
            <a:spLocks noGrp="1"/>
          </p:cNvSpPr>
          <p:nvPr>
            <p:ph type="body" sz="quarter" idx="3"/>
          </p:nvPr>
        </p:nvSpPr>
        <p:spPr>
          <a:xfrm>
            <a:off x="1377138" y="1268534"/>
            <a:ext cx="1837015" cy="823912"/>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BA91FF3E-4444-5F61-ECD1-66A0E2D6E9B7}"/>
              </a:ext>
            </a:extLst>
          </p:cNvPr>
          <p:cNvSpPr>
            <a:spLocks noGrp="1"/>
          </p:cNvSpPr>
          <p:nvPr>
            <p:ph sz="quarter" idx="4"/>
          </p:nvPr>
        </p:nvSpPr>
        <p:spPr>
          <a:xfrm>
            <a:off x="1377138" y="2092446"/>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2738763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FD093-B8A1-CD8A-45CD-B51F9A580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338C2F-F289-2523-4EC7-06AFC0443E2C}"/>
              </a:ext>
            </a:extLst>
          </p:cNvPr>
          <p:cNvSpPr>
            <a:spLocks noGrp="1"/>
          </p:cNvSpPr>
          <p:nvPr>
            <p:ph type="title"/>
          </p:nvPr>
        </p:nvSpPr>
        <p:spPr>
          <a:xfrm>
            <a:off x="1119827" y="256268"/>
            <a:ext cx="10515600" cy="1001762"/>
          </a:xfrm>
        </p:spPr>
        <p:txBody>
          <a:bodyPr/>
          <a:lstStyle/>
          <a:p>
            <a:r>
              <a:rPr lang="ar-001" dirty="0">
                <a:latin typeface="Arial"/>
                <a:cs typeface="Arial"/>
              </a:rPr>
              <a:t>مناقشة عامة بشأن غاية 7-1-7</a:t>
            </a:r>
          </a:p>
        </p:txBody>
      </p:sp>
      <p:sp>
        <p:nvSpPr>
          <p:cNvPr id="3" name="Text Placeholder 2">
            <a:extLst>
              <a:ext uri="{FF2B5EF4-FFF2-40B4-BE49-F238E27FC236}">
                <a16:creationId xmlns:a16="http://schemas.microsoft.com/office/drawing/2014/main" id="{297D00BA-DE80-CB3E-E6B1-CBC3E724A255}"/>
              </a:ext>
            </a:extLst>
          </p:cNvPr>
          <p:cNvSpPr>
            <a:spLocks noGrp="1"/>
          </p:cNvSpPr>
          <p:nvPr>
            <p:ph type="body" idx="1"/>
          </p:nvPr>
        </p:nvSpPr>
        <p:spPr>
          <a:xfrm>
            <a:off x="5778115" y="973592"/>
            <a:ext cx="5157787" cy="823912"/>
          </a:xfrm>
        </p:spPr>
        <p:txBody>
          <a:bodyPr/>
          <a:lstStyle/>
          <a:p>
            <a:r>
              <a:rPr lang="ar-001" dirty="0">
                <a:latin typeface="Arial"/>
                <a:cs typeface="Arial"/>
              </a:rPr>
              <a:t>أسئلة المناقشة</a:t>
            </a:r>
          </a:p>
        </p:txBody>
      </p:sp>
      <p:sp>
        <p:nvSpPr>
          <p:cNvPr id="4" name="Content Placeholder 3">
            <a:extLst>
              <a:ext uri="{FF2B5EF4-FFF2-40B4-BE49-F238E27FC236}">
                <a16:creationId xmlns:a16="http://schemas.microsoft.com/office/drawing/2014/main" id="{21917D54-6520-3EDD-4959-076C1BE34A1B}"/>
              </a:ext>
            </a:extLst>
          </p:cNvPr>
          <p:cNvSpPr>
            <a:spLocks noGrp="1"/>
          </p:cNvSpPr>
          <p:nvPr>
            <p:ph sz="half" idx="2"/>
          </p:nvPr>
        </p:nvSpPr>
        <p:spPr>
          <a:xfrm>
            <a:off x="3071731" y="1905492"/>
            <a:ext cx="7864171" cy="4173325"/>
          </a:xfrm>
        </p:spPr>
        <p:txBody>
          <a:bodyPr vert="horz" lIns="91440" tIns="45720" rIns="91440" bIns="45720" rtlCol="0" anchor="t">
            <a:noAutofit/>
          </a:bodyPr>
          <a:lstStyle/>
          <a:p>
            <a:r>
              <a:rPr lang="ar-001" sz="2400" dirty="0">
                <a:latin typeface="Arial"/>
                <a:cs typeface="Arial"/>
              </a:rPr>
              <a:t>ما الذي سار بشكل جيد؟</a:t>
            </a:r>
          </a:p>
          <a:p>
            <a:r>
              <a:rPr lang="ar-001" sz="2400" dirty="0">
                <a:latin typeface="Arial"/>
                <a:cs typeface="Arial"/>
              </a:rPr>
              <a:t>ما الذي كان يمثل تحديًا؟</a:t>
            </a:r>
          </a:p>
          <a:p>
            <a:r>
              <a:rPr lang="ar-001" sz="2400" dirty="0">
                <a:latin typeface="Arial"/>
                <a:cs typeface="Arial"/>
              </a:rPr>
              <a:t>ما الأسئلة التي طُرحت بالنسبة إليكم؟</a:t>
            </a:r>
          </a:p>
        </p:txBody>
      </p:sp>
      <p:sp>
        <p:nvSpPr>
          <p:cNvPr id="13" name="Rectangle 12">
            <a:extLst>
              <a:ext uri="{FF2B5EF4-FFF2-40B4-BE49-F238E27FC236}">
                <a16:creationId xmlns:a16="http://schemas.microsoft.com/office/drawing/2014/main" id="{700D37B3-4290-8C1E-ACAD-E4D1B3E6A26E}"/>
              </a:ext>
            </a:extLst>
          </p:cNvPr>
          <p:cNvSpPr/>
          <p:nvPr/>
        </p:nvSpPr>
        <p:spPr>
          <a:xfrm>
            <a:off x="1853387"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C1B264B9-E8DC-E2B8-779D-F18A7CA616D0}"/>
              </a:ext>
            </a:extLst>
          </p:cNvPr>
          <p:cNvSpPr>
            <a:spLocks noGrp="1"/>
          </p:cNvSpPr>
          <p:nvPr>
            <p:ph type="body" sz="quarter" idx="3"/>
          </p:nvPr>
        </p:nvSpPr>
        <p:spPr>
          <a:xfrm>
            <a:off x="1995849" y="1243953"/>
            <a:ext cx="1837015" cy="823912"/>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47F59155-8D56-0564-5D16-0F8A2E11F7D9}"/>
              </a:ext>
            </a:extLst>
          </p:cNvPr>
          <p:cNvSpPr>
            <a:spLocks noGrp="1"/>
          </p:cNvSpPr>
          <p:nvPr>
            <p:ph sz="quarter" idx="4"/>
          </p:nvPr>
        </p:nvSpPr>
        <p:spPr>
          <a:xfrm>
            <a:off x="1995849"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29033502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98142-23DA-FA7E-EFAC-9EB7206341A1}"/>
              </a:ext>
            </a:extLst>
          </p:cNvPr>
          <p:cNvSpPr>
            <a:spLocks noGrp="1"/>
          </p:cNvSpPr>
          <p:nvPr>
            <p:ph type="title"/>
          </p:nvPr>
        </p:nvSpPr>
        <p:spPr/>
        <p:txBody>
          <a:bodyPr/>
          <a:lstStyle/>
          <a:p>
            <a:r>
              <a:rPr lang="ar-001" dirty="0"/>
              <a:t>المبادئ الرئيسية لغاية 7-1-7</a:t>
            </a:r>
          </a:p>
        </p:txBody>
      </p:sp>
      <p:sp>
        <p:nvSpPr>
          <p:cNvPr id="3" name="Text Placeholder 2">
            <a:extLst>
              <a:ext uri="{FF2B5EF4-FFF2-40B4-BE49-F238E27FC236}">
                <a16:creationId xmlns:a16="http://schemas.microsoft.com/office/drawing/2014/main" id="{8455F8F7-CEAD-A801-5125-570FD61B202B}"/>
              </a:ext>
            </a:extLst>
          </p:cNvPr>
          <p:cNvSpPr>
            <a:spLocks noGrp="1"/>
          </p:cNvSpPr>
          <p:nvPr>
            <p:ph type="body" idx="1"/>
          </p:nvPr>
        </p:nvSpPr>
        <p:spPr/>
        <p:txBody>
          <a:bodyPr vert="horz" lIns="91440" tIns="45720" rIns="91440" bIns="45720" rtlCol="0" anchor="t">
            <a:noAutofit/>
          </a:bodyPr>
          <a:lstStyle/>
          <a:p>
            <a:r>
              <a:rPr lang="ar-001" sz="3000">
                <a:latin typeface="Arial"/>
                <a:cs typeface="Arial"/>
              </a:rPr>
              <a:t>إعادة الشرح من المتعلّم</a:t>
            </a:r>
          </a:p>
        </p:txBody>
      </p:sp>
    </p:spTree>
    <p:extLst>
      <p:ext uri="{BB962C8B-B14F-4D97-AF65-F5344CB8AC3E}">
        <p14:creationId xmlns:p14="http://schemas.microsoft.com/office/powerpoint/2010/main" val="2517611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B611-3043-42AC-7571-9B3D4743B3FD}"/>
              </a:ext>
            </a:extLst>
          </p:cNvPr>
          <p:cNvSpPr>
            <a:spLocks noGrp="1"/>
          </p:cNvSpPr>
          <p:nvPr>
            <p:ph type="title"/>
          </p:nvPr>
        </p:nvSpPr>
        <p:spPr>
          <a:xfrm>
            <a:off x="1209717" y="256268"/>
            <a:ext cx="10515600" cy="1001762"/>
          </a:xfrm>
        </p:spPr>
        <p:txBody>
          <a:bodyPr/>
          <a:lstStyle/>
          <a:p>
            <a:r>
              <a:rPr lang="ar-SA" dirty="0">
                <a:effectLst/>
                <a:cs typeface="+mn-cs"/>
              </a:rPr>
              <a:t>إعادة الشرح من المتعلّم لمبادئ 7-1-7 الرئيسية</a:t>
            </a:r>
            <a:endParaRPr lang="ar-001" dirty="0">
              <a:latin typeface="Arial"/>
              <a:cs typeface="+mn-cs"/>
            </a:endParaRPr>
          </a:p>
        </p:txBody>
      </p:sp>
      <p:sp>
        <p:nvSpPr>
          <p:cNvPr id="3" name="Text Placeholder 2">
            <a:extLst>
              <a:ext uri="{FF2B5EF4-FFF2-40B4-BE49-F238E27FC236}">
                <a16:creationId xmlns:a16="http://schemas.microsoft.com/office/drawing/2014/main" id="{B8E7B07F-16F5-0A38-1A02-885D924685EB}"/>
              </a:ext>
            </a:extLst>
          </p:cNvPr>
          <p:cNvSpPr>
            <a:spLocks noGrp="1"/>
          </p:cNvSpPr>
          <p:nvPr>
            <p:ph type="body" idx="1"/>
          </p:nvPr>
        </p:nvSpPr>
        <p:spPr>
          <a:xfrm>
            <a:off x="6567530"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4300BAF6-8B41-4C3F-A64B-30C3FF805B46}"/>
              </a:ext>
            </a:extLst>
          </p:cNvPr>
          <p:cNvSpPr>
            <a:spLocks noGrp="1"/>
          </p:cNvSpPr>
          <p:nvPr>
            <p:ph sz="half" idx="2"/>
          </p:nvPr>
        </p:nvSpPr>
        <p:spPr>
          <a:xfrm>
            <a:off x="5489214" y="1905492"/>
            <a:ext cx="6236103" cy="4173325"/>
          </a:xfrm>
        </p:spPr>
        <p:txBody>
          <a:bodyPr vert="horz" lIns="91440" tIns="45720" rIns="91440" bIns="45720" rtlCol="0" anchor="t">
            <a:noAutofit/>
          </a:bodyPr>
          <a:lstStyle/>
          <a:p>
            <a:pPr>
              <a:lnSpc>
                <a:spcPct val="100000"/>
              </a:lnSpc>
            </a:pPr>
            <a:r>
              <a:rPr lang="ar-001" dirty="0">
                <a:latin typeface="Arial"/>
                <a:cs typeface="Arial"/>
              </a:rPr>
              <a:t>حددوا الأدوار الأولية لكل شخص:</a:t>
            </a:r>
          </a:p>
          <a:p>
            <a:pPr lvl="1">
              <a:lnSpc>
                <a:spcPct val="100000"/>
              </a:lnSpc>
            </a:pPr>
            <a:r>
              <a:rPr lang="ar-001" sz="2200" dirty="0">
                <a:latin typeface="Arial"/>
                <a:cs typeface="Arial"/>
              </a:rPr>
              <a:t>المُيسِّر: اشرح الشريحة المختارة</a:t>
            </a:r>
          </a:p>
          <a:p>
            <a:pPr lvl="1">
              <a:lnSpc>
                <a:spcPct val="100000"/>
              </a:lnSpc>
            </a:pPr>
            <a:r>
              <a:rPr lang="ar-001" sz="2200" dirty="0">
                <a:latin typeface="Arial"/>
                <a:cs typeface="Arial"/>
              </a:rPr>
              <a:t>نوع المشارك صعب الطباع:</a:t>
            </a:r>
            <a:r>
              <a:rPr lang="ar-001" sz="2200" b="1" dirty="0">
                <a:latin typeface="Arial"/>
                <a:cs typeface="Arial"/>
              </a:rPr>
              <a:t> المقاوم</a:t>
            </a:r>
          </a:p>
          <a:p>
            <a:pPr lvl="1">
              <a:lnSpc>
                <a:spcPct val="100000"/>
              </a:lnSpc>
            </a:pPr>
            <a:r>
              <a:rPr lang="ar-001" sz="2200" dirty="0">
                <a:latin typeface="Arial"/>
                <a:cs typeface="Arial"/>
              </a:rPr>
              <a:t>المراقب</a:t>
            </a:r>
          </a:p>
          <a:p>
            <a:pPr>
              <a:lnSpc>
                <a:spcPct val="100000"/>
              </a:lnSpc>
            </a:pPr>
            <a:r>
              <a:rPr lang="ar-001" dirty="0">
                <a:latin typeface="Arial"/>
                <a:cs typeface="Arial"/>
              </a:rPr>
              <a:t>يُتاح للمُيسِّر من دقيقة إلى دقيقتين تقريبًا لشرح الشريحة</a:t>
            </a:r>
          </a:p>
          <a:p>
            <a:pPr lvl="1">
              <a:lnSpc>
                <a:spcPct val="100000"/>
              </a:lnSpc>
            </a:pPr>
            <a:r>
              <a:rPr lang="ar-001" dirty="0">
                <a:latin typeface="Arial"/>
                <a:cs typeface="Arial"/>
              </a:rPr>
              <a:t>اشرح الشريحة، لا تكتفِ بقراءتها فقط!</a:t>
            </a:r>
          </a:p>
          <a:p>
            <a:pPr>
              <a:lnSpc>
                <a:spcPct val="100000"/>
              </a:lnSpc>
            </a:pPr>
            <a:r>
              <a:rPr lang="ar-SA" dirty="0">
                <a:effectLst/>
              </a:rPr>
              <a:t>سيطرح المشارك صعب الطباع أسئلة بناءً على "نوعه".</a:t>
            </a:r>
            <a:endParaRPr lang="ar-001" dirty="0">
              <a:latin typeface="Arial"/>
              <a:cs typeface="Arial"/>
            </a:endParaRPr>
          </a:p>
          <a:p>
            <a:pPr>
              <a:lnSpc>
                <a:spcPct val="100000"/>
              </a:lnSpc>
            </a:pPr>
            <a:r>
              <a:rPr lang="ar-SA" dirty="0">
                <a:effectLst/>
              </a:rPr>
              <a:t>قوموا بتناوب الأدوار وكرروا ذلك مرتين إضافيتين حتى يتمكن كل شخص من أن يكون مُيسِّرًا إن أمكن. </a:t>
            </a:r>
            <a:endParaRPr lang="ar-001" dirty="0">
              <a:latin typeface="Arial"/>
              <a:cs typeface="Arial"/>
            </a:endParaRPr>
          </a:p>
        </p:txBody>
      </p:sp>
      <p:pic>
        <p:nvPicPr>
          <p:cNvPr id="7" name="Picture 6">
            <a:extLst>
              <a:ext uri="{FF2B5EF4-FFF2-40B4-BE49-F238E27FC236}">
                <a16:creationId xmlns:a16="http://schemas.microsoft.com/office/drawing/2014/main" id="{C1249F43-01B2-1722-8D9E-64695C90F9A5}"/>
              </a:ext>
            </a:extLst>
          </p:cNvPr>
          <p:cNvPicPr>
            <a:picLocks noChangeAspect="1"/>
          </p:cNvPicPr>
          <p:nvPr/>
        </p:nvPicPr>
        <p:blipFill>
          <a:blip r:embed="rId3"/>
          <a:srcRect/>
          <a:stretch/>
        </p:blipFill>
        <p:spPr>
          <a:xfrm>
            <a:off x="419054" y="1187769"/>
            <a:ext cx="5029200" cy="2828925"/>
          </a:xfrm>
          <a:prstGeom prst="rect">
            <a:avLst/>
          </a:prstGeom>
          <a:ln w="12700">
            <a:solidFill>
              <a:schemeClr val="tx2"/>
            </a:solidFill>
          </a:ln>
        </p:spPr>
      </p:pic>
      <p:sp>
        <p:nvSpPr>
          <p:cNvPr id="15" name="Rectangle 14">
            <a:extLst>
              <a:ext uri="{FF2B5EF4-FFF2-40B4-BE49-F238E27FC236}">
                <a16:creationId xmlns:a16="http://schemas.microsoft.com/office/drawing/2014/main" id="{854B1077-4A16-B147-AEB6-DF18D94112B8}"/>
              </a:ext>
            </a:extLst>
          </p:cNvPr>
          <p:cNvSpPr/>
          <p:nvPr/>
        </p:nvSpPr>
        <p:spPr>
          <a:xfrm>
            <a:off x="386770"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BD5EC59F-972E-3F1C-8184-437C42485874}"/>
              </a:ext>
            </a:extLst>
          </p:cNvPr>
          <p:cNvSpPr>
            <a:spLocks noGrp="1"/>
          </p:cNvSpPr>
          <p:nvPr>
            <p:ph type="body" sz="quarter" idx="3"/>
          </p:nvPr>
        </p:nvSpPr>
        <p:spPr>
          <a:xfrm>
            <a:off x="464829" y="3946434"/>
            <a:ext cx="4880429" cy="823912"/>
          </a:xfrm>
        </p:spPr>
        <p:txBody>
          <a:bodyPr/>
          <a:lstStyle/>
          <a:p>
            <a:r>
              <a:rPr lang="ar-001">
                <a:latin typeface="Arial"/>
                <a:cs typeface="Arial"/>
              </a:rPr>
              <a:t>التوقيت</a:t>
            </a:r>
          </a:p>
        </p:txBody>
      </p:sp>
      <p:sp>
        <p:nvSpPr>
          <p:cNvPr id="17" name="Content Placeholder 5">
            <a:extLst>
              <a:ext uri="{FF2B5EF4-FFF2-40B4-BE49-F238E27FC236}">
                <a16:creationId xmlns:a16="http://schemas.microsoft.com/office/drawing/2014/main" id="{7E3CE493-902C-14A1-8086-407D882F54A9}"/>
              </a:ext>
            </a:extLst>
          </p:cNvPr>
          <p:cNvSpPr>
            <a:spLocks noGrp="1"/>
          </p:cNvSpPr>
          <p:nvPr>
            <p:ph sz="quarter" idx="4"/>
          </p:nvPr>
        </p:nvSpPr>
        <p:spPr>
          <a:xfrm>
            <a:off x="482702" y="4832209"/>
            <a:ext cx="4776556" cy="1445128"/>
          </a:xfrm>
        </p:spPr>
        <p:txBody>
          <a:bodyPr vert="horz" lIns="91440" tIns="45720" rIns="91440" bIns="45720" rtlCol="0" anchor="t">
            <a:noAutofit/>
          </a:bodyPr>
          <a:lstStyle/>
          <a:p>
            <a:r>
              <a:rPr lang="ar-SA" sz="2000" dirty="0">
                <a:effectLst/>
              </a:rPr>
              <a:t>10 دقائق لتمثيل الأدوار</a:t>
            </a:r>
            <a:endParaRPr lang="ar-001" sz="2000" dirty="0">
              <a:latin typeface="Arial"/>
              <a:cs typeface="Arial"/>
            </a:endParaRPr>
          </a:p>
          <a:p>
            <a:pPr lvl="1"/>
            <a:r>
              <a:rPr lang="ar-SA" sz="1800" dirty="0">
                <a:effectLst/>
              </a:rPr>
              <a:t>حوالي 3 دقائق لكل شخص</a:t>
            </a:r>
            <a:endParaRPr lang="ar-001" sz="1800" dirty="0">
              <a:latin typeface="Arial"/>
              <a:cs typeface="Arial"/>
            </a:endParaRPr>
          </a:p>
          <a:p>
            <a:r>
              <a:rPr lang="ar-SA" sz="2000" dirty="0">
                <a:effectLst/>
              </a:rPr>
              <a:t>مناقشة لمدة 5 دقائق في مجموعاتكم</a:t>
            </a:r>
            <a:endParaRPr lang="ar-001" sz="2000" dirty="0">
              <a:latin typeface="Arial"/>
              <a:cs typeface="Arial"/>
            </a:endParaRPr>
          </a:p>
          <a:p>
            <a:r>
              <a:rPr lang="ar-SA" sz="2000" dirty="0">
                <a:effectLst/>
              </a:rPr>
              <a:t>مناقشة لمدة 5 دقائق في الجلسة العامة</a:t>
            </a:r>
            <a:endParaRPr lang="ar-001" sz="2000" dirty="0">
              <a:latin typeface="Arial"/>
              <a:cs typeface="Arial"/>
            </a:endParaRPr>
          </a:p>
        </p:txBody>
      </p:sp>
    </p:spTree>
    <p:extLst>
      <p:ext uri="{BB962C8B-B14F-4D97-AF65-F5344CB8AC3E}">
        <p14:creationId xmlns:p14="http://schemas.microsoft.com/office/powerpoint/2010/main" val="2270159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492949" cy="1087808"/>
          </a:xfrm>
        </p:spPr>
        <p:txBody>
          <a:bodyPr/>
          <a:lstStyle/>
          <a:p>
            <a:r>
              <a:rPr lang="ar-001" dirty="0"/>
              <a:t> نشاط تمهيدي</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439400" cy="4179240"/>
          </a:xfrm>
        </p:spPr>
        <p:txBody>
          <a:bodyPr vert="horz" lIns="91440" tIns="45720" rIns="91440" bIns="45720" rtlCol="0" anchor="t">
            <a:noAutofit/>
          </a:bodyPr>
          <a:lstStyle/>
          <a:p>
            <a:pPr marL="0" indent="0">
              <a:lnSpc>
                <a:spcPct val="114000"/>
              </a:lnSpc>
              <a:buNone/>
            </a:pPr>
            <a:r>
              <a:rPr lang="ar-SA" sz="3200" b="1" dirty="0">
                <a:solidFill>
                  <a:schemeClr val="tx2"/>
                </a:solidFill>
                <a:latin typeface="Arial"/>
                <a:cs typeface="Arial"/>
              </a:rPr>
              <a:t>انقسموا إلى مجموعات من 2-3 أشخاص</a:t>
            </a:r>
            <a:endParaRPr lang="ar-001" sz="3200" b="1" dirty="0">
              <a:solidFill>
                <a:schemeClr val="tx2"/>
              </a:solidFill>
              <a:latin typeface="Arial"/>
              <a:cs typeface="Arial"/>
            </a:endParaRPr>
          </a:p>
          <a:p>
            <a:pPr marL="0" indent="0">
              <a:lnSpc>
                <a:spcPct val="113999"/>
              </a:lnSpc>
              <a:buNone/>
            </a:pPr>
            <a:endParaRPr lang="en-US" sz="1200" b="1" dirty="0">
              <a:solidFill>
                <a:schemeClr val="tx2"/>
              </a:solidFill>
              <a:latin typeface="Arial"/>
              <a:cs typeface="Arial"/>
            </a:endParaRPr>
          </a:p>
          <a:p>
            <a:pPr>
              <a:lnSpc>
                <a:spcPct val="114000"/>
              </a:lnSpc>
            </a:pPr>
            <a:r>
              <a:rPr lang="ar-SA" sz="3200" dirty="0">
                <a:latin typeface="Arial"/>
                <a:cs typeface="Arial"/>
              </a:rPr>
              <a:t>سيشارك شخص واحد ثلاث "حقائق" عن نفسه - اثنتان منها صحيحتان وواحدة غير صحيحة</a:t>
            </a:r>
            <a:endParaRPr lang="ar-001" sz="3200" dirty="0">
              <a:latin typeface="Arial"/>
              <a:cs typeface="Arial"/>
            </a:endParaRPr>
          </a:p>
          <a:p>
            <a:pPr>
              <a:lnSpc>
                <a:spcPct val="114000"/>
              </a:lnSpc>
            </a:pPr>
            <a:r>
              <a:rPr lang="ar-SA" sz="3200" dirty="0">
                <a:latin typeface="Arial"/>
                <a:cs typeface="Arial"/>
              </a:rPr>
              <a:t>يحاول باقي أفراد المجموعة تخمين أيها غير صحيح</a:t>
            </a:r>
            <a:endParaRPr lang="ar-001" sz="3200" dirty="0">
              <a:latin typeface="Arial"/>
              <a:cs typeface="Arial"/>
            </a:endParaRPr>
          </a:p>
          <a:p>
            <a:pPr>
              <a:lnSpc>
                <a:spcPct val="114000"/>
              </a:lnSpc>
            </a:pPr>
            <a:r>
              <a:rPr lang="ar-SA" sz="3200" dirty="0">
                <a:latin typeface="Arial"/>
                <a:cs typeface="Arial"/>
              </a:rPr>
              <a:t>تناوبوا الأدوار حتى ينتهي الوقت</a:t>
            </a:r>
            <a:r>
              <a:rPr lang="en-IN" sz="3200" dirty="0">
                <a:latin typeface="Arial"/>
                <a:cs typeface="Arial"/>
              </a:rPr>
              <a:t>!</a:t>
            </a:r>
            <a:endParaRPr lang="ar-001" sz="3200" dirty="0">
              <a:latin typeface="Arial"/>
              <a:cs typeface="Arial"/>
            </a:endParaRPr>
          </a:p>
        </p:txBody>
      </p:sp>
    </p:spTree>
    <p:extLst>
      <p:ext uri="{BB962C8B-B14F-4D97-AF65-F5344CB8AC3E}">
        <p14:creationId xmlns:p14="http://schemas.microsoft.com/office/powerpoint/2010/main" val="3507705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ar-001">
                <a:latin typeface="Arial"/>
                <a:cs typeface="Arial"/>
              </a:rPr>
              <a:t>المبادئ الرئيسية</a:t>
            </a:r>
            <a:br>
              <a:rPr lang="ar-001"/>
            </a:br>
            <a:endParaRPr lang="ar-001"/>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947003" cy="4859134"/>
          </a:xfrm>
        </p:spPr>
        <p:txBody>
          <a:bodyPr vert="horz" lIns="91440" tIns="45720" rIns="91440" bIns="45720" rtlCol="0" anchor="t">
            <a:noAutofit/>
          </a:bodyPr>
          <a:lstStyle/>
          <a:p>
            <a:pPr>
              <a:lnSpc>
                <a:spcPct val="100000"/>
              </a:lnSpc>
            </a:pPr>
            <a:r>
              <a:rPr lang="ar-SA" sz="2400" dirty="0">
                <a:effectLst/>
              </a:rPr>
              <a:t>استخدام غاية 7-1-7 على الدوام لتحسين الأداء بشكلٍ مستمر.</a:t>
            </a:r>
            <a:endParaRPr lang="ar-001" sz="2400" dirty="0">
              <a:solidFill>
                <a:schemeClr val="tx1"/>
              </a:solidFill>
              <a:latin typeface="Arial"/>
              <a:cs typeface="Arial"/>
            </a:endParaRPr>
          </a:p>
          <a:p>
            <a:pPr>
              <a:lnSpc>
                <a:spcPct val="100000"/>
              </a:lnSpc>
            </a:pPr>
            <a:r>
              <a:rPr lang="ar-SA" sz="2400" dirty="0">
                <a:effectLst/>
              </a:rPr>
              <a:t>يتمثّل الغرض من غاية 7-1-7 في أن تكون فرصة للتعلم، وهي </a:t>
            </a:r>
            <a:r>
              <a:rPr lang="ar-SA" sz="2400" dirty="0" err="1">
                <a:effectLst/>
              </a:rPr>
              <a:t>تتواءم</a:t>
            </a:r>
            <a:r>
              <a:rPr lang="ar-SA" sz="2400" dirty="0">
                <a:effectLst/>
              </a:rPr>
              <a:t> بشكل أفضل مع التقييم غير العقابي والصادق والشفاف.</a:t>
            </a:r>
            <a:endParaRPr lang="ar-001" sz="2400" dirty="0">
              <a:latin typeface="Arial"/>
              <a:cs typeface="Arial"/>
            </a:endParaRPr>
          </a:p>
          <a:p>
            <a:pPr>
              <a:lnSpc>
                <a:spcPct val="100000"/>
              </a:lnSpc>
            </a:pPr>
            <a:r>
              <a:rPr lang="ar-SA" sz="2400" dirty="0">
                <a:effectLst/>
              </a:rPr>
              <a:t>تُعدّ كلّ مرحلة من مراحل غاية 7-1-7 - الرصد، والإبلاغ، والاستجابة المبكرة - ضروريةً. </a:t>
            </a:r>
            <a:endParaRPr lang="ar-001" sz="2400" dirty="0">
              <a:solidFill>
                <a:schemeClr val="tx1"/>
              </a:solidFill>
              <a:latin typeface="Arial"/>
              <a:cs typeface="Arial"/>
            </a:endParaRPr>
          </a:p>
          <a:p>
            <a:pPr>
              <a:lnSpc>
                <a:spcPct val="100000"/>
              </a:lnSpc>
            </a:pPr>
            <a:r>
              <a:rPr lang="ar-SA" sz="2400" dirty="0">
                <a:effectLst/>
              </a:rPr>
              <a:t>كلما استُخدمت غاية 7-1-7 في وقت مبكر، زادت القدرة على ضبط الاستجابة لحالات التفشي.</a:t>
            </a:r>
            <a:endParaRPr lang="ar-001" sz="2400" dirty="0">
              <a:solidFill>
                <a:schemeClr val="tx1"/>
              </a:solidFill>
              <a:latin typeface="Arial"/>
              <a:cs typeface="Arial"/>
            </a:endParaRPr>
          </a:p>
          <a:p>
            <a:pPr>
              <a:lnSpc>
                <a:spcPct val="100000"/>
              </a:lnSpc>
            </a:pPr>
            <a:r>
              <a:rPr lang="ar-SA" sz="2400" dirty="0">
                <a:effectLst/>
              </a:rPr>
              <a:t>يمكن دمج غاية 7-1-7 بمرونة في الأنظمة ومسارات العمل القائمة؛ والتخطيط؛ وأطر العمل.</a:t>
            </a:r>
            <a:endParaRPr lang="ar-001" sz="2400" dirty="0">
              <a:solidFill>
                <a:schemeClr val="tx1"/>
              </a:solidFill>
              <a:latin typeface="Arial"/>
              <a:cs typeface="Arial"/>
            </a:endParaRPr>
          </a:p>
          <a:p>
            <a:pPr>
              <a:lnSpc>
                <a:spcPct val="100000"/>
              </a:lnSpc>
            </a:pPr>
            <a:r>
              <a:rPr lang="ar-SA" sz="2400" dirty="0">
                <a:effectLst/>
              </a:rPr>
              <a:t>إشراك مجموعة واسعة من أصحاب المصلحة لأن الغاية 7-1-7 تركز على معالجة مجموعة واسعة من العوائق النظامية.</a:t>
            </a:r>
            <a:endParaRPr lang="ar-001" sz="2400" dirty="0">
              <a:solidFill>
                <a:schemeClr val="tx1"/>
              </a:solidFill>
              <a:latin typeface="Arial"/>
              <a:cs typeface="Arial"/>
            </a:endParaRPr>
          </a:p>
        </p:txBody>
      </p:sp>
    </p:spTree>
    <p:extLst>
      <p:ext uri="{BB962C8B-B14F-4D97-AF65-F5344CB8AC3E}">
        <p14:creationId xmlns:p14="http://schemas.microsoft.com/office/powerpoint/2010/main" val="32776359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F45A5-825A-892C-6E5D-A0FD007F6B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B25FC9-1340-270D-9F6B-56D082865F37}"/>
              </a:ext>
            </a:extLst>
          </p:cNvPr>
          <p:cNvSpPr>
            <a:spLocks noGrp="1"/>
          </p:cNvSpPr>
          <p:nvPr>
            <p:ph type="title"/>
          </p:nvPr>
        </p:nvSpPr>
        <p:spPr>
          <a:xfrm>
            <a:off x="259216" y="256268"/>
            <a:ext cx="11368007" cy="1001762"/>
          </a:xfrm>
        </p:spPr>
        <p:txBody>
          <a:bodyPr/>
          <a:lstStyle/>
          <a:p>
            <a:r>
              <a:rPr lang="ar-SA" dirty="0">
                <a:effectLst/>
                <a:cs typeface="+mn-cs"/>
              </a:rPr>
              <a:t>مناقشة ثلاثية بشأن المبادئ الرئيسية لغاية 7-1-7</a:t>
            </a:r>
            <a:endParaRPr lang="ar-001" dirty="0">
              <a:latin typeface="Arial"/>
              <a:cs typeface="+mn-cs"/>
            </a:endParaRPr>
          </a:p>
        </p:txBody>
      </p:sp>
      <p:sp>
        <p:nvSpPr>
          <p:cNvPr id="3" name="Text Placeholder 2">
            <a:extLst>
              <a:ext uri="{FF2B5EF4-FFF2-40B4-BE49-F238E27FC236}">
                <a16:creationId xmlns:a16="http://schemas.microsoft.com/office/drawing/2014/main" id="{5412F363-9F2D-15DF-9178-3CE5B7A85AFF}"/>
              </a:ext>
            </a:extLst>
          </p:cNvPr>
          <p:cNvSpPr>
            <a:spLocks noGrp="1"/>
          </p:cNvSpPr>
          <p:nvPr>
            <p:ph type="body" idx="1"/>
          </p:nvPr>
        </p:nvSpPr>
        <p:spPr>
          <a:xfrm>
            <a:off x="6469436"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E043206A-C577-67DB-EA43-704526AACF3B}"/>
              </a:ext>
            </a:extLst>
          </p:cNvPr>
          <p:cNvSpPr>
            <a:spLocks noGrp="1"/>
          </p:cNvSpPr>
          <p:nvPr>
            <p:ph sz="half" idx="2"/>
          </p:nvPr>
        </p:nvSpPr>
        <p:spPr>
          <a:xfrm>
            <a:off x="3763052" y="1905492"/>
            <a:ext cx="7864171" cy="4173325"/>
          </a:xfrm>
        </p:spPr>
        <p:txBody>
          <a:bodyPr vert="horz" lIns="91440" tIns="45720" rIns="91440" bIns="45720" rtlCol="0" anchor="t">
            <a:noAutofit/>
          </a:bodyPr>
          <a:lstStyle/>
          <a:p>
            <a:r>
              <a:rPr lang="ar-001" sz="2400">
                <a:latin typeface="Arial"/>
                <a:cs typeface="Arial"/>
              </a:rPr>
              <a:t>ناقشوا تمثيل الأدوار. أسئلة مقترحة للمناقشة:</a:t>
            </a:r>
          </a:p>
          <a:p>
            <a:pPr lvl="1"/>
            <a:r>
              <a:rPr lang="ar-001" sz="2400">
                <a:latin typeface="Arial"/>
                <a:cs typeface="Arial"/>
              </a:rPr>
              <a:t>ما الملاحظات التي لدى المراقب؟</a:t>
            </a:r>
          </a:p>
          <a:p>
            <a:pPr lvl="1"/>
            <a:r>
              <a:rPr lang="ar-001" sz="2400">
                <a:latin typeface="Arial"/>
                <a:cs typeface="Arial"/>
              </a:rPr>
              <a:t>ما الذي سار على ما يرام في نشاط تمثيل الأدوار؟</a:t>
            </a:r>
          </a:p>
          <a:p>
            <a:pPr lvl="1"/>
            <a:r>
              <a:rPr lang="ar-001" sz="2400">
                <a:latin typeface="Arial"/>
                <a:cs typeface="Arial"/>
              </a:rPr>
              <a:t>ما الأسئلة التي تعتقدون أن المشاركين قد يطرحونها بشأن هذا الموضوع؟</a:t>
            </a:r>
          </a:p>
          <a:p>
            <a:pPr lvl="1"/>
            <a:endParaRPr lang="en-US" sz="2400" dirty="0">
              <a:latin typeface="Arial"/>
              <a:cs typeface="Arial"/>
            </a:endParaRPr>
          </a:p>
          <a:p>
            <a:r>
              <a:rPr lang="ar-001" sz="2400">
                <a:latin typeface="Arial"/>
                <a:cs typeface="Arial"/>
              </a:rPr>
              <a:t>احرصوا على إضافة أي أسئلة لديكم في لوحة طرح الأفكار والأسئلة</a:t>
            </a:r>
          </a:p>
        </p:txBody>
      </p:sp>
      <p:sp>
        <p:nvSpPr>
          <p:cNvPr id="13" name="Rectangle 12">
            <a:extLst>
              <a:ext uri="{FF2B5EF4-FFF2-40B4-BE49-F238E27FC236}">
                <a16:creationId xmlns:a16="http://schemas.microsoft.com/office/drawing/2014/main" id="{4C941654-4462-3206-56EB-22D954D545A8}"/>
              </a:ext>
            </a:extLst>
          </p:cNvPr>
          <p:cNvSpPr/>
          <p:nvPr/>
        </p:nvSpPr>
        <p:spPr>
          <a:xfrm>
            <a:off x="1059865"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EF5FD36F-D71D-0885-DA52-02AFFC5D015B}"/>
              </a:ext>
            </a:extLst>
          </p:cNvPr>
          <p:cNvSpPr>
            <a:spLocks noGrp="1"/>
          </p:cNvSpPr>
          <p:nvPr>
            <p:ph type="body" sz="quarter" idx="3"/>
          </p:nvPr>
        </p:nvSpPr>
        <p:spPr>
          <a:xfrm>
            <a:off x="1202327" y="1243953"/>
            <a:ext cx="1837015" cy="823912"/>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71088C99-F8EA-0F20-DAC0-B6DF6F19D52E}"/>
              </a:ext>
            </a:extLst>
          </p:cNvPr>
          <p:cNvSpPr>
            <a:spLocks noGrp="1"/>
          </p:cNvSpPr>
          <p:nvPr>
            <p:ph sz="quarter" idx="4"/>
          </p:nvPr>
        </p:nvSpPr>
        <p:spPr>
          <a:xfrm>
            <a:off x="1202327"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42184630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E4B18-3794-556C-CAC8-CC40586B1A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9C059C-43D9-27F3-BD60-08E9D7C5D8C2}"/>
              </a:ext>
            </a:extLst>
          </p:cNvPr>
          <p:cNvSpPr>
            <a:spLocks noGrp="1"/>
          </p:cNvSpPr>
          <p:nvPr>
            <p:ph type="title"/>
          </p:nvPr>
        </p:nvSpPr>
        <p:spPr>
          <a:xfrm>
            <a:off x="1015836" y="256268"/>
            <a:ext cx="10515600" cy="1001762"/>
          </a:xfrm>
        </p:spPr>
        <p:txBody>
          <a:bodyPr/>
          <a:lstStyle/>
          <a:p>
            <a:r>
              <a:rPr lang="ar-SA" dirty="0">
                <a:effectLst/>
                <a:cs typeface="+mn-cs"/>
              </a:rPr>
              <a:t>مناقشة عامة بشأن المبادئ الرئيسية لغاية 7-1-7</a:t>
            </a:r>
            <a:endParaRPr lang="ar-001" dirty="0">
              <a:latin typeface="Arial"/>
              <a:cs typeface="+mn-cs"/>
            </a:endParaRPr>
          </a:p>
        </p:txBody>
      </p:sp>
      <p:sp>
        <p:nvSpPr>
          <p:cNvPr id="3" name="Text Placeholder 2">
            <a:extLst>
              <a:ext uri="{FF2B5EF4-FFF2-40B4-BE49-F238E27FC236}">
                <a16:creationId xmlns:a16="http://schemas.microsoft.com/office/drawing/2014/main" id="{334C198D-E6BA-F79F-45CD-047699F445C6}"/>
              </a:ext>
            </a:extLst>
          </p:cNvPr>
          <p:cNvSpPr>
            <a:spLocks noGrp="1"/>
          </p:cNvSpPr>
          <p:nvPr>
            <p:ph type="body" idx="1"/>
          </p:nvPr>
        </p:nvSpPr>
        <p:spPr>
          <a:xfrm>
            <a:off x="6373649" y="973592"/>
            <a:ext cx="5157787" cy="823912"/>
          </a:xfrm>
        </p:spPr>
        <p:txBody>
          <a:bodyPr/>
          <a:lstStyle/>
          <a:p>
            <a:r>
              <a:rPr lang="ar-001" dirty="0">
                <a:latin typeface="Arial"/>
                <a:cs typeface="Arial"/>
              </a:rPr>
              <a:t>أسئلة المناقشة</a:t>
            </a:r>
          </a:p>
        </p:txBody>
      </p:sp>
      <p:sp>
        <p:nvSpPr>
          <p:cNvPr id="4" name="Content Placeholder 3">
            <a:extLst>
              <a:ext uri="{FF2B5EF4-FFF2-40B4-BE49-F238E27FC236}">
                <a16:creationId xmlns:a16="http://schemas.microsoft.com/office/drawing/2014/main" id="{D112EBED-657F-1572-C86A-FAADFDF67A44}"/>
              </a:ext>
            </a:extLst>
          </p:cNvPr>
          <p:cNvSpPr>
            <a:spLocks noGrp="1"/>
          </p:cNvSpPr>
          <p:nvPr>
            <p:ph sz="half" idx="2"/>
          </p:nvPr>
        </p:nvSpPr>
        <p:spPr>
          <a:xfrm>
            <a:off x="3667265" y="1905492"/>
            <a:ext cx="7864171" cy="4173325"/>
          </a:xfrm>
        </p:spPr>
        <p:txBody>
          <a:bodyPr vert="horz" lIns="91440" tIns="45720" rIns="91440" bIns="45720" rtlCol="0" anchor="t">
            <a:noAutofit/>
          </a:bodyPr>
          <a:lstStyle/>
          <a:p>
            <a:r>
              <a:rPr lang="ar-001" sz="2400">
                <a:latin typeface="Arial"/>
                <a:cs typeface="Arial"/>
              </a:rPr>
              <a:t>ما الذي سار بشكل جيد؟</a:t>
            </a:r>
          </a:p>
          <a:p>
            <a:r>
              <a:rPr lang="ar-001" sz="2400">
                <a:latin typeface="Arial"/>
                <a:cs typeface="Arial"/>
              </a:rPr>
              <a:t>ما الذي كان يمثل تحديًا؟</a:t>
            </a:r>
          </a:p>
          <a:p>
            <a:r>
              <a:rPr lang="ar-001" sz="2400">
                <a:latin typeface="Arial"/>
                <a:cs typeface="Arial"/>
              </a:rPr>
              <a:t>ما الأسئلة التي طُرحت بالنسبة إليكم؟</a:t>
            </a:r>
          </a:p>
        </p:txBody>
      </p:sp>
      <p:sp>
        <p:nvSpPr>
          <p:cNvPr id="13" name="Rectangle 12">
            <a:extLst>
              <a:ext uri="{FF2B5EF4-FFF2-40B4-BE49-F238E27FC236}">
                <a16:creationId xmlns:a16="http://schemas.microsoft.com/office/drawing/2014/main" id="{91F2B360-064B-9E76-ECCF-1F669BEC35BA}"/>
              </a:ext>
            </a:extLst>
          </p:cNvPr>
          <p:cNvSpPr/>
          <p:nvPr/>
        </p:nvSpPr>
        <p:spPr>
          <a:xfrm>
            <a:off x="1508101"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2DB3913F-367C-017B-F687-5B009D6530E3}"/>
              </a:ext>
            </a:extLst>
          </p:cNvPr>
          <p:cNvSpPr>
            <a:spLocks noGrp="1"/>
          </p:cNvSpPr>
          <p:nvPr>
            <p:ph type="body" sz="quarter" idx="3"/>
          </p:nvPr>
        </p:nvSpPr>
        <p:spPr>
          <a:xfrm>
            <a:off x="1650563" y="1243953"/>
            <a:ext cx="1837015" cy="823912"/>
          </a:xfrm>
        </p:spPr>
        <p:txBody>
          <a:bodyPr/>
          <a:lstStyle/>
          <a:p>
            <a:r>
              <a:rPr lang="ar-001">
                <a:latin typeface="Arial"/>
                <a:cs typeface="Arial"/>
              </a:rPr>
              <a:t>التوقيت</a:t>
            </a:r>
          </a:p>
        </p:txBody>
      </p:sp>
      <p:sp>
        <p:nvSpPr>
          <p:cNvPr id="16" name="Content Placeholder 5">
            <a:extLst>
              <a:ext uri="{FF2B5EF4-FFF2-40B4-BE49-F238E27FC236}">
                <a16:creationId xmlns:a16="http://schemas.microsoft.com/office/drawing/2014/main" id="{AE0DA26C-54C5-8604-F4E1-E8DB85E09405}"/>
              </a:ext>
            </a:extLst>
          </p:cNvPr>
          <p:cNvSpPr>
            <a:spLocks noGrp="1"/>
          </p:cNvSpPr>
          <p:nvPr>
            <p:ph sz="quarter" idx="4"/>
          </p:nvPr>
        </p:nvSpPr>
        <p:spPr>
          <a:xfrm>
            <a:off x="1650563"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20764700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A0024-DBDF-99DB-4B47-89FF5141DD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A81126-3861-DB4F-67F9-55F6AA98FF83}"/>
              </a:ext>
            </a:extLst>
          </p:cNvPr>
          <p:cNvSpPr>
            <a:spLocks noGrp="1"/>
          </p:cNvSpPr>
          <p:nvPr>
            <p:ph type="title"/>
          </p:nvPr>
        </p:nvSpPr>
        <p:spPr/>
        <p:txBody>
          <a:bodyPr/>
          <a:lstStyle/>
          <a:p>
            <a:r>
              <a:rPr lang="ar-001"/>
              <a:t>استخدام غاية 7-1-7</a:t>
            </a:r>
          </a:p>
        </p:txBody>
      </p:sp>
      <p:sp>
        <p:nvSpPr>
          <p:cNvPr id="3" name="Text Placeholder 2">
            <a:extLst>
              <a:ext uri="{FF2B5EF4-FFF2-40B4-BE49-F238E27FC236}">
                <a16:creationId xmlns:a16="http://schemas.microsoft.com/office/drawing/2014/main" id="{5C84B3FD-AF22-4EB2-B20E-2810BE5AF11D}"/>
              </a:ext>
            </a:extLst>
          </p:cNvPr>
          <p:cNvSpPr>
            <a:spLocks noGrp="1"/>
          </p:cNvSpPr>
          <p:nvPr>
            <p:ph type="body" idx="1"/>
          </p:nvPr>
        </p:nvSpPr>
        <p:spPr/>
        <p:txBody>
          <a:bodyPr vert="horz" lIns="91440" tIns="45720" rIns="91440" bIns="45720" rtlCol="0" anchor="t">
            <a:noAutofit/>
          </a:bodyPr>
          <a:lstStyle/>
          <a:p>
            <a:r>
              <a:rPr lang="ar-001" sz="3000">
                <a:latin typeface="Arial"/>
                <a:cs typeface="Arial"/>
              </a:rPr>
              <a:t>إعادة الشرح من المتعلّم</a:t>
            </a:r>
          </a:p>
        </p:txBody>
      </p:sp>
    </p:spTree>
    <p:extLst>
      <p:ext uri="{BB962C8B-B14F-4D97-AF65-F5344CB8AC3E}">
        <p14:creationId xmlns:p14="http://schemas.microsoft.com/office/powerpoint/2010/main" val="3839092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EA20B-2614-A51F-503B-4A08438C54F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B80AE2B-C185-3843-D778-7BB8AC3C37CB}"/>
              </a:ext>
            </a:extLst>
          </p:cNvPr>
          <p:cNvPicPr>
            <a:picLocks noChangeAspect="1"/>
          </p:cNvPicPr>
          <p:nvPr/>
        </p:nvPicPr>
        <p:blipFill>
          <a:blip r:embed="rId3"/>
          <a:srcRect/>
          <a:stretch/>
        </p:blipFill>
        <p:spPr>
          <a:xfrm>
            <a:off x="478518" y="1125430"/>
            <a:ext cx="5029200" cy="2828925"/>
          </a:xfrm>
          <a:prstGeom prst="rect">
            <a:avLst/>
          </a:prstGeom>
          <a:ln w="12700">
            <a:solidFill>
              <a:schemeClr val="tx2"/>
            </a:solidFill>
          </a:ln>
        </p:spPr>
      </p:pic>
      <p:sp>
        <p:nvSpPr>
          <p:cNvPr id="2" name="Title 1">
            <a:extLst>
              <a:ext uri="{FF2B5EF4-FFF2-40B4-BE49-F238E27FC236}">
                <a16:creationId xmlns:a16="http://schemas.microsoft.com/office/drawing/2014/main" id="{9703E274-C98E-2F0C-2E73-28C02CED5C72}"/>
              </a:ext>
            </a:extLst>
          </p:cNvPr>
          <p:cNvSpPr>
            <a:spLocks noGrp="1"/>
          </p:cNvSpPr>
          <p:nvPr>
            <p:ph type="title"/>
          </p:nvPr>
        </p:nvSpPr>
        <p:spPr>
          <a:xfrm>
            <a:off x="259216" y="256268"/>
            <a:ext cx="11512729" cy="1001762"/>
          </a:xfrm>
        </p:spPr>
        <p:txBody>
          <a:bodyPr/>
          <a:lstStyle/>
          <a:p>
            <a:r>
              <a:rPr lang="ar-SA" dirty="0">
                <a:effectLst/>
                <a:cs typeface="+mn-cs"/>
              </a:rPr>
              <a:t>إعادة الشرح من المتعلّم لاستخدام غاية 7-1-7</a:t>
            </a:r>
            <a:endParaRPr lang="ar-001" dirty="0">
              <a:latin typeface="Arial"/>
              <a:cs typeface="+mn-cs"/>
            </a:endParaRPr>
          </a:p>
        </p:txBody>
      </p:sp>
      <p:sp>
        <p:nvSpPr>
          <p:cNvPr id="3" name="Text Placeholder 2">
            <a:extLst>
              <a:ext uri="{FF2B5EF4-FFF2-40B4-BE49-F238E27FC236}">
                <a16:creationId xmlns:a16="http://schemas.microsoft.com/office/drawing/2014/main" id="{EEFB3D5F-9A35-DE5E-1FB9-FA43D5F71835}"/>
              </a:ext>
            </a:extLst>
          </p:cNvPr>
          <p:cNvSpPr>
            <a:spLocks noGrp="1"/>
          </p:cNvSpPr>
          <p:nvPr>
            <p:ph type="body" idx="1"/>
          </p:nvPr>
        </p:nvSpPr>
        <p:spPr>
          <a:xfrm>
            <a:off x="6555695"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5CD332FF-DC6B-2CDA-D24E-4778536EEFD5}"/>
              </a:ext>
            </a:extLst>
          </p:cNvPr>
          <p:cNvSpPr>
            <a:spLocks noGrp="1"/>
          </p:cNvSpPr>
          <p:nvPr>
            <p:ph sz="half" idx="2"/>
          </p:nvPr>
        </p:nvSpPr>
        <p:spPr>
          <a:xfrm>
            <a:off x="5547902" y="1905492"/>
            <a:ext cx="6165580" cy="4173325"/>
          </a:xfrm>
        </p:spPr>
        <p:txBody>
          <a:bodyPr vert="horz" lIns="91440" tIns="45720" rIns="91440" bIns="45720" rtlCol="0" anchor="t">
            <a:noAutofit/>
          </a:bodyPr>
          <a:lstStyle/>
          <a:p>
            <a:r>
              <a:rPr lang="ar-SA" dirty="0">
                <a:effectLst/>
              </a:rPr>
              <a:t>حددوا الأدوار الأولية لكل شخص:</a:t>
            </a:r>
            <a:endParaRPr lang="ar-001" dirty="0">
              <a:latin typeface="Arial"/>
              <a:cs typeface="Arial"/>
            </a:endParaRPr>
          </a:p>
          <a:p>
            <a:pPr lvl="1"/>
            <a:r>
              <a:rPr lang="ar-001" sz="2200" dirty="0">
                <a:latin typeface="Arial"/>
                <a:cs typeface="Arial"/>
              </a:rPr>
              <a:t>المُيسِّر: اشرح الشريحة المختارة</a:t>
            </a:r>
          </a:p>
          <a:p>
            <a:pPr lvl="1"/>
            <a:r>
              <a:rPr lang="ar-001" sz="2200" dirty="0">
                <a:latin typeface="Arial"/>
                <a:cs typeface="Arial"/>
              </a:rPr>
              <a:t>نوع المشارك صعب الطباع:</a:t>
            </a:r>
            <a:r>
              <a:rPr lang="ar-001" sz="2200" b="1" dirty="0">
                <a:latin typeface="Arial"/>
                <a:cs typeface="Arial"/>
              </a:rPr>
              <a:t> المُصِرّ</a:t>
            </a:r>
          </a:p>
          <a:p>
            <a:pPr lvl="1"/>
            <a:r>
              <a:rPr lang="ar-001" sz="2200" dirty="0">
                <a:latin typeface="Arial"/>
                <a:cs typeface="Arial"/>
              </a:rPr>
              <a:t>المراقب</a:t>
            </a:r>
          </a:p>
          <a:p>
            <a:r>
              <a:rPr lang="ar-001" dirty="0">
                <a:latin typeface="Arial"/>
                <a:cs typeface="Arial"/>
              </a:rPr>
              <a:t>يُتاح للمُيسِّر من دقيقة إلى دقيقتين تقريبًا لشرح الشريحة</a:t>
            </a:r>
          </a:p>
          <a:p>
            <a:pPr lvl="1"/>
            <a:r>
              <a:rPr lang="ar-001" dirty="0">
                <a:latin typeface="Arial"/>
                <a:cs typeface="Arial"/>
              </a:rPr>
              <a:t>اشرح الشريحة، لا تكتفِ بقراءتها فقط!</a:t>
            </a:r>
          </a:p>
          <a:p>
            <a:r>
              <a:rPr lang="ar-SA" dirty="0">
                <a:effectLst/>
              </a:rPr>
              <a:t>سيطرح المشارك صعب الطباع أسئلة بناءً على "نوعه".</a:t>
            </a:r>
            <a:endParaRPr lang="ar-001" dirty="0">
              <a:latin typeface="Arial"/>
              <a:cs typeface="Arial"/>
            </a:endParaRPr>
          </a:p>
          <a:p>
            <a:r>
              <a:rPr lang="ar-SA" dirty="0">
                <a:effectLst/>
              </a:rPr>
              <a:t>قوموا بتناوب الأدوار وكرروا ذلك مرتين إضافيتين حتى يتمكن كل شخص من أن يكون مُيسِّرًا إن أمكن.</a:t>
            </a:r>
            <a:endParaRPr lang="ar-001" dirty="0">
              <a:latin typeface="Arial"/>
              <a:cs typeface="Arial"/>
            </a:endParaRPr>
          </a:p>
        </p:txBody>
      </p:sp>
      <p:sp>
        <p:nvSpPr>
          <p:cNvPr id="15" name="Rectangle 14">
            <a:extLst>
              <a:ext uri="{FF2B5EF4-FFF2-40B4-BE49-F238E27FC236}">
                <a16:creationId xmlns:a16="http://schemas.microsoft.com/office/drawing/2014/main" id="{08A1378C-29F3-A976-CCB8-3A75F828EF70}"/>
              </a:ext>
            </a:extLst>
          </p:cNvPr>
          <p:cNvSpPr/>
          <p:nvPr/>
        </p:nvSpPr>
        <p:spPr>
          <a:xfrm>
            <a:off x="478518"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F17C5C59-5AD5-CE92-0784-9F2853141285}"/>
              </a:ext>
            </a:extLst>
          </p:cNvPr>
          <p:cNvSpPr>
            <a:spLocks noGrp="1"/>
          </p:cNvSpPr>
          <p:nvPr>
            <p:ph type="body" sz="quarter" idx="3"/>
          </p:nvPr>
        </p:nvSpPr>
        <p:spPr>
          <a:xfrm>
            <a:off x="556577" y="3946434"/>
            <a:ext cx="4880429" cy="823912"/>
          </a:xfrm>
        </p:spPr>
        <p:txBody>
          <a:bodyPr/>
          <a:lstStyle/>
          <a:p>
            <a:r>
              <a:rPr lang="ar-001" dirty="0">
                <a:latin typeface="Arial"/>
                <a:cs typeface="Arial"/>
              </a:rPr>
              <a:t>التوقيت</a:t>
            </a:r>
          </a:p>
        </p:txBody>
      </p:sp>
      <p:sp>
        <p:nvSpPr>
          <p:cNvPr id="17" name="Content Placeholder 5">
            <a:extLst>
              <a:ext uri="{FF2B5EF4-FFF2-40B4-BE49-F238E27FC236}">
                <a16:creationId xmlns:a16="http://schemas.microsoft.com/office/drawing/2014/main" id="{D8269F5A-7197-766A-DFE2-017546D68574}"/>
              </a:ext>
            </a:extLst>
          </p:cNvPr>
          <p:cNvSpPr>
            <a:spLocks noGrp="1"/>
          </p:cNvSpPr>
          <p:nvPr>
            <p:ph sz="quarter" idx="4"/>
          </p:nvPr>
        </p:nvSpPr>
        <p:spPr>
          <a:xfrm>
            <a:off x="574450" y="4832209"/>
            <a:ext cx="4776556" cy="1445128"/>
          </a:xfrm>
        </p:spPr>
        <p:txBody>
          <a:bodyPr vert="horz" lIns="91440" tIns="45720" rIns="91440" bIns="45720" rtlCol="0" anchor="t">
            <a:noAutofit/>
          </a:bodyPr>
          <a:lstStyle/>
          <a:p>
            <a:r>
              <a:rPr lang="ar-SA" sz="2000" dirty="0">
                <a:effectLst/>
              </a:rPr>
              <a:t>10 دقائق لتمثيل الأدوار</a:t>
            </a:r>
            <a:endParaRPr lang="ar-001" sz="2000" dirty="0">
              <a:latin typeface="Arial"/>
              <a:cs typeface="Arial"/>
            </a:endParaRPr>
          </a:p>
          <a:p>
            <a:pPr lvl="1"/>
            <a:r>
              <a:rPr lang="ar-SA" sz="1800" dirty="0">
                <a:effectLst/>
              </a:rPr>
              <a:t>حوالي 3 دقائق لكل شخص</a:t>
            </a:r>
            <a:endParaRPr lang="ar-001" sz="1800" dirty="0">
              <a:latin typeface="Arial"/>
              <a:cs typeface="Arial"/>
            </a:endParaRPr>
          </a:p>
          <a:p>
            <a:r>
              <a:rPr lang="ar-SA" sz="2000" dirty="0">
                <a:effectLst/>
              </a:rPr>
              <a:t>مناقشة لمدة 5 دقائق في مجموعاتكم</a:t>
            </a:r>
            <a:endParaRPr lang="ar-001" sz="2000" dirty="0">
              <a:latin typeface="Arial"/>
              <a:cs typeface="Arial"/>
            </a:endParaRPr>
          </a:p>
          <a:p>
            <a:r>
              <a:rPr lang="ar-SA" sz="2000" dirty="0">
                <a:effectLst/>
              </a:rPr>
              <a:t>مناقشة لمدة 5 دقائق في الجلسة العامة</a:t>
            </a:r>
            <a:endParaRPr lang="ar-001" sz="2000" dirty="0">
              <a:latin typeface="Arial"/>
              <a:cs typeface="Arial"/>
            </a:endParaRPr>
          </a:p>
        </p:txBody>
      </p:sp>
    </p:spTree>
    <p:extLst>
      <p:ext uri="{BB962C8B-B14F-4D97-AF65-F5344CB8AC3E}">
        <p14:creationId xmlns:p14="http://schemas.microsoft.com/office/powerpoint/2010/main" val="2625336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078BF-7A64-253E-FC51-AEFC598DE4E7}"/>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802907DA-22EB-548B-5972-46E3AFA9ABAB}"/>
              </a:ext>
            </a:extLst>
          </p:cNvPr>
          <p:cNvSpPr>
            <a:spLocks noGrp="1"/>
          </p:cNvSpPr>
          <p:nvPr>
            <p:ph type="title"/>
          </p:nvPr>
        </p:nvSpPr>
        <p:spPr>
          <a:xfrm>
            <a:off x="838200" y="365126"/>
            <a:ext cx="10842812" cy="585133"/>
          </a:xfrm>
        </p:spPr>
        <p:txBody>
          <a:bodyPr/>
          <a:lstStyle/>
          <a:p>
            <a:r>
              <a:rPr lang="ar-SA" dirty="0">
                <a:effectLst/>
                <a:cs typeface="+mn-cs"/>
              </a:rPr>
              <a:t>الخطوات الرئيسية لاستخدام غاية 7-1-7 </a:t>
            </a:r>
            <a:endParaRPr lang="en-US" dirty="0">
              <a:cs typeface="+mn-cs"/>
            </a:endParaRPr>
          </a:p>
        </p:txBody>
      </p:sp>
      <p:sp>
        <p:nvSpPr>
          <p:cNvPr id="297" name="Rectangle: Rounded Corners 296">
            <a:extLst>
              <a:ext uri="{FF2B5EF4-FFF2-40B4-BE49-F238E27FC236}">
                <a16:creationId xmlns:a16="http://schemas.microsoft.com/office/drawing/2014/main" id="{0224F8B7-7C85-FD50-48C8-7405B3764008}"/>
              </a:ext>
            </a:extLst>
          </p:cNvPr>
          <p:cNvSpPr/>
          <p:nvPr/>
        </p:nvSpPr>
        <p:spPr>
          <a:xfrm flipH="1">
            <a:off x="3012490" y="1591847"/>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7FD12368-65C8-A859-FDBA-1D15690E3E09}"/>
              </a:ext>
            </a:extLst>
          </p:cNvPr>
          <p:cNvSpPr/>
          <p:nvPr/>
        </p:nvSpPr>
        <p:spPr>
          <a:xfrm flipH="1">
            <a:off x="10547681"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4" name="Rectangle: Rounded Corners 303">
            <a:extLst>
              <a:ext uri="{FF2B5EF4-FFF2-40B4-BE49-F238E27FC236}">
                <a16:creationId xmlns:a16="http://schemas.microsoft.com/office/drawing/2014/main" id="{64E4702F-9D47-3435-F77A-7FF099B3D4AC}"/>
              </a:ext>
            </a:extLst>
          </p:cNvPr>
          <p:cNvSpPr/>
          <p:nvPr/>
        </p:nvSpPr>
        <p:spPr>
          <a:xfrm flipH="1">
            <a:off x="2678735"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A16B7D5E-A3A4-E5CE-2988-170F0CECE361}"/>
              </a:ext>
            </a:extLst>
          </p:cNvPr>
          <p:cNvSpPr/>
          <p:nvPr/>
        </p:nvSpPr>
        <p:spPr>
          <a:xfrm flipH="1">
            <a:off x="10178814"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7" name="Rectangle: Rounded Corners 306">
            <a:extLst>
              <a:ext uri="{FF2B5EF4-FFF2-40B4-BE49-F238E27FC236}">
                <a16:creationId xmlns:a16="http://schemas.microsoft.com/office/drawing/2014/main" id="{C83382B5-B1E6-E1C6-E2E3-76CB3EB76C91}"/>
              </a:ext>
            </a:extLst>
          </p:cNvPr>
          <p:cNvSpPr/>
          <p:nvPr/>
        </p:nvSpPr>
        <p:spPr>
          <a:xfrm flipH="1">
            <a:off x="2353264"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3CBE6EDE-BC77-3993-8F55-F36EF0D62AAC}"/>
              </a:ext>
            </a:extLst>
          </p:cNvPr>
          <p:cNvSpPr/>
          <p:nvPr/>
        </p:nvSpPr>
        <p:spPr>
          <a:xfrm flipH="1">
            <a:off x="9862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0" name="Rectangle: Rounded Corners 309">
            <a:extLst>
              <a:ext uri="{FF2B5EF4-FFF2-40B4-BE49-F238E27FC236}">
                <a16:creationId xmlns:a16="http://schemas.microsoft.com/office/drawing/2014/main" id="{5EEA4DC9-46E2-6E9B-16AB-A4E2B999934B}"/>
              </a:ext>
            </a:extLst>
          </p:cNvPr>
          <p:cNvSpPr/>
          <p:nvPr/>
        </p:nvSpPr>
        <p:spPr>
          <a:xfrm flipH="1">
            <a:off x="2038524"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1E98E395-E7B8-71B5-ADC7-E024391CD5B7}"/>
              </a:ext>
            </a:extLst>
          </p:cNvPr>
          <p:cNvSpPr/>
          <p:nvPr/>
        </p:nvSpPr>
        <p:spPr>
          <a:xfrm flipH="1">
            <a:off x="9537963"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3" name="Rectangle: Rounded Corners 312">
            <a:extLst>
              <a:ext uri="{FF2B5EF4-FFF2-40B4-BE49-F238E27FC236}">
                <a16:creationId xmlns:a16="http://schemas.microsoft.com/office/drawing/2014/main" id="{5F61547D-5040-D6A3-3779-3E4AF0113204}"/>
              </a:ext>
            </a:extLst>
          </p:cNvPr>
          <p:cNvSpPr/>
          <p:nvPr/>
        </p:nvSpPr>
        <p:spPr>
          <a:xfrm flipH="1">
            <a:off x="1723786"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A51B74FC-7FAF-871B-7D93-2C1A3CD76DA1}"/>
              </a:ext>
            </a:extLst>
          </p:cNvPr>
          <p:cNvSpPr/>
          <p:nvPr/>
        </p:nvSpPr>
        <p:spPr>
          <a:xfrm flipH="1">
            <a:off x="9223223"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28503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E4A8F-0E35-2886-A8B7-237AEDB96B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B1F2DA-59C3-C10A-FC1E-39B1A6FB84AE}"/>
              </a:ext>
            </a:extLst>
          </p:cNvPr>
          <p:cNvSpPr>
            <a:spLocks noGrp="1"/>
          </p:cNvSpPr>
          <p:nvPr>
            <p:ph type="title"/>
          </p:nvPr>
        </p:nvSpPr>
        <p:spPr>
          <a:xfrm>
            <a:off x="1264024" y="256268"/>
            <a:ext cx="10515600" cy="1001762"/>
          </a:xfrm>
        </p:spPr>
        <p:txBody>
          <a:bodyPr/>
          <a:lstStyle/>
          <a:p>
            <a:r>
              <a:rPr lang="ar-001" dirty="0">
                <a:latin typeface="Arial"/>
                <a:cs typeface="Arial"/>
              </a:rPr>
              <a:t>مناقشة ثلاثية بشأن استخدام غاية 7-1-7</a:t>
            </a:r>
          </a:p>
        </p:txBody>
      </p:sp>
      <p:sp>
        <p:nvSpPr>
          <p:cNvPr id="3" name="Text Placeholder 2">
            <a:extLst>
              <a:ext uri="{FF2B5EF4-FFF2-40B4-BE49-F238E27FC236}">
                <a16:creationId xmlns:a16="http://schemas.microsoft.com/office/drawing/2014/main" id="{C38EBFB5-63F0-E6E4-1DC1-91DD006B0EE2}"/>
              </a:ext>
            </a:extLst>
          </p:cNvPr>
          <p:cNvSpPr>
            <a:spLocks noGrp="1"/>
          </p:cNvSpPr>
          <p:nvPr>
            <p:ph type="body" idx="1"/>
          </p:nvPr>
        </p:nvSpPr>
        <p:spPr>
          <a:xfrm>
            <a:off x="6621837" y="973592"/>
            <a:ext cx="5157787" cy="823912"/>
          </a:xfrm>
        </p:spPr>
        <p:txBody>
          <a:bodyPr/>
          <a:lstStyle/>
          <a:p>
            <a:r>
              <a:rPr lang="ar-001">
                <a:latin typeface="Arial"/>
                <a:cs typeface="Arial"/>
              </a:rPr>
              <a:t>في مجموعتكم</a:t>
            </a:r>
          </a:p>
        </p:txBody>
      </p:sp>
      <p:sp>
        <p:nvSpPr>
          <p:cNvPr id="4" name="Content Placeholder 3">
            <a:extLst>
              <a:ext uri="{FF2B5EF4-FFF2-40B4-BE49-F238E27FC236}">
                <a16:creationId xmlns:a16="http://schemas.microsoft.com/office/drawing/2014/main" id="{015510B9-3C55-CC45-7332-E69989E39C13}"/>
              </a:ext>
            </a:extLst>
          </p:cNvPr>
          <p:cNvSpPr>
            <a:spLocks noGrp="1"/>
          </p:cNvSpPr>
          <p:nvPr>
            <p:ph sz="half" idx="2"/>
          </p:nvPr>
        </p:nvSpPr>
        <p:spPr>
          <a:xfrm>
            <a:off x="3915453" y="1905492"/>
            <a:ext cx="7864171" cy="4173325"/>
          </a:xfrm>
        </p:spPr>
        <p:txBody>
          <a:bodyPr vert="horz" lIns="91440" tIns="45720" rIns="91440" bIns="45720" rtlCol="0" anchor="t">
            <a:noAutofit/>
          </a:bodyPr>
          <a:lstStyle/>
          <a:p>
            <a:r>
              <a:rPr lang="ar-SA" sz="2400" dirty="0">
                <a:effectLst/>
              </a:rPr>
              <a:t>ناقشوا تمثيل الأدوار. أسئلة مقترحة للمناقشة:</a:t>
            </a:r>
            <a:endParaRPr lang="ar-001" sz="2400" dirty="0">
              <a:latin typeface="Arial"/>
              <a:cs typeface="Arial"/>
            </a:endParaRPr>
          </a:p>
          <a:p>
            <a:pPr lvl="1"/>
            <a:r>
              <a:rPr lang="ar-001" sz="2400" dirty="0">
                <a:latin typeface="Arial"/>
                <a:cs typeface="Arial"/>
              </a:rPr>
              <a:t>ما الملاحظات التي لدى المراقب؟</a:t>
            </a:r>
          </a:p>
          <a:p>
            <a:pPr lvl="1"/>
            <a:r>
              <a:rPr lang="ar-001" sz="2400" dirty="0">
                <a:latin typeface="Arial"/>
                <a:cs typeface="Arial"/>
              </a:rPr>
              <a:t>ما الذي سار على ما يرام في نشاط تمثيل الأدوار؟</a:t>
            </a:r>
          </a:p>
          <a:p>
            <a:pPr lvl="1"/>
            <a:r>
              <a:rPr lang="ar-001" sz="2400" dirty="0">
                <a:latin typeface="Arial"/>
                <a:cs typeface="Arial"/>
              </a:rPr>
              <a:t>ما الأسئلة التي تعتقدون أن المشاركين قد يطرحونها بشأن هذا الموضوع؟</a:t>
            </a:r>
          </a:p>
          <a:p>
            <a:r>
              <a:rPr lang="ar-SA" sz="2400" dirty="0">
                <a:effectLst/>
              </a:rPr>
              <a:t>احرصوا على إضافة أي أسئلة لديكم في لوحة طرح الأفكار والأسئلة </a:t>
            </a:r>
            <a:endParaRPr lang="ar-001" sz="2400" dirty="0">
              <a:latin typeface="Arial"/>
              <a:cs typeface="Arial"/>
            </a:endParaRPr>
          </a:p>
        </p:txBody>
      </p:sp>
      <p:sp>
        <p:nvSpPr>
          <p:cNvPr id="13" name="Rectangle 12">
            <a:extLst>
              <a:ext uri="{FF2B5EF4-FFF2-40B4-BE49-F238E27FC236}">
                <a16:creationId xmlns:a16="http://schemas.microsoft.com/office/drawing/2014/main" id="{F2C6BA7C-0FC9-43D1-6FF9-6929347D4CAE}"/>
              </a:ext>
            </a:extLst>
          </p:cNvPr>
          <p:cNvSpPr/>
          <p:nvPr/>
        </p:nvSpPr>
        <p:spPr>
          <a:xfrm>
            <a:off x="1300332"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B1CBD70E-46F0-3063-68BA-04939D0306C3}"/>
              </a:ext>
            </a:extLst>
          </p:cNvPr>
          <p:cNvSpPr>
            <a:spLocks noGrp="1"/>
          </p:cNvSpPr>
          <p:nvPr>
            <p:ph type="body" sz="quarter" idx="3"/>
          </p:nvPr>
        </p:nvSpPr>
        <p:spPr>
          <a:xfrm>
            <a:off x="1442794" y="1243953"/>
            <a:ext cx="1837015" cy="823912"/>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3D8D8120-821B-D1DE-48AC-1D69B0402129}"/>
              </a:ext>
            </a:extLst>
          </p:cNvPr>
          <p:cNvSpPr>
            <a:spLocks noGrp="1"/>
          </p:cNvSpPr>
          <p:nvPr>
            <p:ph sz="quarter" idx="4"/>
          </p:nvPr>
        </p:nvSpPr>
        <p:spPr>
          <a:xfrm>
            <a:off x="1442794"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28028366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F5216-A66B-667A-4BB3-7C5AD7B504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D933FF-B2C6-B1D3-D916-12ACC38B8ED3}"/>
              </a:ext>
            </a:extLst>
          </p:cNvPr>
          <p:cNvSpPr>
            <a:spLocks noGrp="1"/>
          </p:cNvSpPr>
          <p:nvPr>
            <p:ph type="title"/>
          </p:nvPr>
        </p:nvSpPr>
        <p:spPr>
          <a:xfrm>
            <a:off x="1266456" y="256268"/>
            <a:ext cx="10515600" cy="1001762"/>
          </a:xfrm>
        </p:spPr>
        <p:txBody>
          <a:bodyPr/>
          <a:lstStyle/>
          <a:p>
            <a:r>
              <a:rPr lang="ar-001" dirty="0">
                <a:latin typeface="Arial"/>
                <a:cs typeface="Arial"/>
              </a:rPr>
              <a:t>مناقشة عامة بشأن استخدام غاية 7-1-7</a:t>
            </a:r>
          </a:p>
        </p:txBody>
      </p:sp>
      <p:sp>
        <p:nvSpPr>
          <p:cNvPr id="3" name="Text Placeholder 2">
            <a:extLst>
              <a:ext uri="{FF2B5EF4-FFF2-40B4-BE49-F238E27FC236}">
                <a16:creationId xmlns:a16="http://schemas.microsoft.com/office/drawing/2014/main" id="{381300DF-87B1-1052-E6EB-6C55689CB3DA}"/>
              </a:ext>
            </a:extLst>
          </p:cNvPr>
          <p:cNvSpPr>
            <a:spLocks noGrp="1"/>
          </p:cNvSpPr>
          <p:nvPr>
            <p:ph type="body" idx="1"/>
          </p:nvPr>
        </p:nvSpPr>
        <p:spPr>
          <a:xfrm>
            <a:off x="6624269" y="973592"/>
            <a:ext cx="5157787" cy="823912"/>
          </a:xfrm>
        </p:spPr>
        <p:txBody>
          <a:bodyPr/>
          <a:lstStyle/>
          <a:p>
            <a:r>
              <a:rPr lang="ar-001" dirty="0">
                <a:latin typeface="Arial"/>
                <a:cs typeface="Arial"/>
              </a:rPr>
              <a:t>أسئلة المناقشة</a:t>
            </a:r>
          </a:p>
        </p:txBody>
      </p:sp>
      <p:sp>
        <p:nvSpPr>
          <p:cNvPr id="4" name="Content Placeholder 3">
            <a:extLst>
              <a:ext uri="{FF2B5EF4-FFF2-40B4-BE49-F238E27FC236}">
                <a16:creationId xmlns:a16="http://schemas.microsoft.com/office/drawing/2014/main" id="{6A0D7B54-A1A2-3C9A-1C2D-FDCD38926CE8}"/>
              </a:ext>
            </a:extLst>
          </p:cNvPr>
          <p:cNvSpPr>
            <a:spLocks noGrp="1"/>
          </p:cNvSpPr>
          <p:nvPr>
            <p:ph sz="half" idx="2"/>
          </p:nvPr>
        </p:nvSpPr>
        <p:spPr>
          <a:xfrm>
            <a:off x="3917885" y="1905492"/>
            <a:ext cx="7864171" cy="4173325"/>
          </a:xfrm>
        </p:spPr>
        <p:txBody>
          <a:bodyPr vert="horz" lIns="91440" tIns="45720" rIns="91440" bIns="45720" rtlCol="0" anchor="t">
            <a:noAutofit/>
          </a:bodyPr>
          <a:lstStyle/>
          <a:p>
            <a:r>
              <a:rPr lang="ar-001" sz="2400">
                <a:latin typeface="Arial"/>
                <a:cs typeface="Arial"/>
              </a:rPr>
              <a:t>ما الذي سار بشكل جيد؟</a:t>
            </a:r>
          </a:p>
          <a:p>
            <a:r>
              <a:rPr lang="ar-001" sz="2400">
                <a:latin typeface="Arial"/>
                <a:cs typeface="Arial"/>
              </a:rPr>
              <a:t>ما الذي كان يمثل تحديًا؟</a:t>
            </a:r>
          </a:p>
          <a:p>
            <a:r>
              <a:rPr lang="ar-001" sz="2400">
                <a:latin typeface="Arial"/>
                <a:cs typeface="Arial"/>
              </a:rPr>
              <a:t>ما الأسئلة التي طُرحت بالنسبة إليكم؟</a:t>
            </a:r>
          </a:p>
        </p:txBody>
      </p:sp>
      <p:sp>
        <p:nvSpPr>
          <p:cNvPr id="13" name="Rectangle 12">
            <a:extLst>
              <a:ext uri="{FF2B5EF4-FFF2-40B4-BE49-F238E27FC236}">
                <a16:creationId xmlns:a16="http://schemas.microsoft.com/office/drawing/2014/main" id="{644CEF8F-6F7F-C99D-B4E2-0A35B9DA3B7A}"/>
              </a:ext>
            </a:extLst>
          </p:cNvPr>
          <p:cNvSpPr/>
          <p:nvPr/>
        </p:nvSpPr>
        <p:spPr>
          <a:xfrm>
            <a:off x="1660502"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E122962F-D4C8-5971-6EE7-E653DF8A085A}"/>
              </a:ext>
            </a:extLst>
          </p:cNvPr>
          <p:cNvSpPr>
            <a:spLocks noGrp="1"/>
          </p:cNvSpPr>
          <p:nvPr>
            <p:ph type="body" sz="quarter" idx="3"/>
          </p:nvPr>
        </p:nvSpPr>
        <p:spPr>
          <a:xfrm>
            <a:off x="1802964" y="1243953"/>
            <a:ext cx="1837015" cy="823912"/>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36F56B9A-09D9-3677-AF4A-15EE803F3465}"/>
              </a:ext>
            </a:extLst>
          </p:cNvPr>
          <p:cNvSpPr>
            <a:spLocks noGrp="1"/>
          </p:cNvSpPr>
          <p:nvPr>
            <p:ph sz="quarter" idx="4"/>
          </p:nvPr>
        </p:nvSpPr>
        <p:spPr>
          <a:xfrm>
            <a:off x="1802964"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10685966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618DA-E266-B0E8-EA24-599CD16BF0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5DA86-0681-5795-F1BA-D31F19FBEE01}"/>
              </a:ext>
            </a:extLst>
          </p:cNvPr>
          <p:cNvSpPr>
            <a:spLocks noGrp="1"/>
          </p:cNvSpPr>
          <p:nvPr>
            <p:ph type="title"/>
          </p:nvPr>
        </p:nvSpPr>
        <p:spPr/>
        <p:txBody>
          <a:bodyPr/>
          <a:lstStyle/>
          <a:p>
            <a:r>
              <a:rPr lang="ar-SA" dirty="0">
                <a:effectLst/>
                <a:cs typeface="+mn-cs"/>
              </a:rPr>
              <a:t>اعتماد غاية 7-1-7</a:t>
            </a:r>
            <a:endParaRPr lang="ar-001" dirty="0">
              <a:cs typeface="+mn-cs"/>
            </a:endParaRPr>
          </a:p>
        </p:txBody>
      </p:sp>
      <p:sp>
        <p:nvSpPr>
          <p:cNvPr id="3" name="Text Placeholder 2">
            <a:extLst>
              <a:ext uri="{FF2B5EF4-FFF2-40B4-BE49-F238E27FC236}">
                <a16:creationId xmlns:a16="http://schemas.microsoft.com/office/drawing/2014/main" id="{5DEE024F-9DA3-A11B-527A-7E3CF5CC08AF}"/>
              </a:ext>
            </a:extLst>
          </p:cNvPr>
          <p:cNvSpPr>
            <a:spLocks noGrp="1"/>
          </p:cNvSpPr>
          <p:nvPr>
            <p:ph type="body" idx="1"/>
          </p:nvPr>
        </p:nvSpPr>
        <p:spPr/>
        <p:txBody>
          <a:bodyPr vert="horz" lIns="91440" tIns="45720" rIns="91440" bIns="45720" rtlCol="0" anchor="t">
            <a:noAutofit/>
          </a:bodyPr>
          <a:lstStyle/>
          <a:p>
            <a:r>
              <a:rPr lang="ar-001" sz="3000">
                <a:latin typeface="Arial"/>
                <a:cs typeface="Arial"/>
              </a:rPr>
              <a:t>إعادة الشرح من المتعلّم</a:t>
            </a:r>
          </a:p>
        </p:txBody>
      </p:sp>
    </p:spTree>
    <p:extLst>
      <p:ext uri="{BB962C8B-B14F-4D97-AF65-F5344CB8AC3E}">
        <p14:creationId xmlns:p14="http://schemas.microsoft.com/office/powerpoint/2010/main" val="16165671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9C7AD-0FA2-BF22-D043-F473F77D1BF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B897E73-14B1-4B90-0BC4-0E927CA3F57C}"/>
              </a:ext>
            </a:extLst>
          </p:cNvPr>
          <p:cNvPicPr>
            <a:picLocks noChangeAspect="1"/>
          </p:cNvPicPr>
          <p:nvPr/>
        </p:nvPicPr>
        <p:blipFill>
          <a:blip r:embed="rId3"/>
          <a:srcRect/>
          <a:stretch/>
        </p:blipFill>
        <p:spPr>
          <a:xfrm>
            <a:off x="548642" y="1210630"/>
            <a:ext cx="5029200" cy="2828925"/>
          </a:xfrm>
          <a:prstGeom prst="rect">
            <a:avLst/>
          </a:prstGeom>
          <a:ln w="12700">
            <a:solidFill>
              <a:schemeClr val="tx2"/>
            </a:solidFill>
          </a:ln>
        </p:spPr>
      </p:pic>
      <p:sp>
        <p:nvSpPr>
          <p:cNvPr id="12" name="Rectangle 11">
            <a:extLst>
              <a:ext uri="{FF2B5EF4-FFF2-40B4-BE49-F238E27FC236}">
                <a16:creationId xmlns:a16="http://schemas.microsoft.com/office/drawing/2014/main" id="{50871390-E618-970F-741F-E81905E9B3CB}"/>
              </a:ext>
            </a:extLst>
          </p:cNvPr>
          <p:cNvSpPr/>
          <p:nvPr/>
        </p:nvSpPr>
        <p:spPr>
          <a:xfrm>
            <a:off x="549231" y="4193280"/>
            <a:ext cx="5029200" cy="22423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8BCFAB-5148-2766-2951-7CAB5EDAB783}"/>
              </a:ext>
            </a:extLst>
          </p:cNvPr>
          <p:cNvSpPr>
            <a:spLocks noGrp="1"/>
          </p:cNvSpPr>
          <p:nvPr>
            <p:ph type="title"/>
          </p:nvPr>
        </p:nvSpPr>
        <p:spPr>
          <a:xfrm>
            <a:off x="259217" y="256268"/>
            <a:ext cx="11512140" cy="1001762"/>
          </a:xfrm>
        </p:spPr>
        <p:txBody>
          <a:bodyPr/>
          <a:lstStyle/>
          <a:p>
            <a:r>
              <a:rPr lang="ar-001" dirty="0">
                <a:latin typeface="Arial"/>
                <a:cs typeface="Arial"/>
              </a:rPr>
              <a:t>إعادة الشرح من المتعلّم لاعتماد غاية 7-1-7</a:t>
            </a:r>
          </a:p>
        </p:txBody>
      </p:sp>
      <p:sp>
        <p:nvSpPr>
          <p:cNvPr id="3" name="Text Placeholder 2">
            <a:extLst>
              <a:ext uri="{FF2B5EF4-FFF2-40B4-BE49-F238E27FC236}">
                <a16:creationId xmlns:a16="http://schemas.microsoft.com/office/drawing/2014/main" id="{8B4DF200-B5CE-7427-1679-DA10C1D94E75}"/>
              </a:ext>
            </a:extLst>
          </p:cNvPr>
          <p:cNvSpPr>
            <a:spLocks noGrp="1"/>
          </p:cNvSpPr>
          <p:nvPr>
            <p:ph type="body" idx="1"/>
          </p:nvPr>
        </p:nvSpPr>
        <p:spPr>
          <a:xfrm>
            <a:off x="6613570"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C1706F03-6C23-C291-6A60-061474E40351}"/>
              </a:ext>
            </a:extLst>
          </p:cNvPr>
          <p:cNvSpPr>
            <a:spLocks noGrp="1"/>
          </p:cNvSpPr>
          <p:nvPr>
            <p:ph sz="half" idx="2"/>
          </p:nvPr>
        </p:nvSpPr>
        <p:spPr>
          <a:xfrm>
            <a:off x="5702351" y="1905492"/>
            <a:ext cx="6069006" cy="4173325"/>
          </a:xfrm>
        </p:spPr>
        <p:txBody>
          <a:bodyPr vert="horz" lIns="91440" tIns="45720" rIns="91440" bIns="45720" rtlCol="0" anchor="t">
            <a:noAutofit/>
          </a:bodyPr>
          <a:lstStyle/>
          <a:p>
            <a:r>
              <a:rPr lang="ar-SA" dirty="0">
                <a:effectLst/>
              </a:rPr>
              <a:t>حددوا الأدوار الأولية لكل شخص:</a:t>
            </a:r>
            <a:endParaRPr lang="ar-001" dirty="0">
              <a:latin typeface="Arial"/>
              <a:cs typeface="Arial"/>
            </a:endParaRPr>
          </a:p>
          <a:p>
            <a:pPr lvl="1"/>
            <a:r>
              <a:rPr lang="ar-SA" sz="2200" dirty="0">
                <a:effectLst/>
              </a:rPr>
              <a:t>المُيسِّر: اشرح الشريحة المختارة</a:t>
            </a:r>
            <a:endParaRPr lang="ar-001" sz="2200" dirty="0">
              <a:latin typeface="Arial"/>
              <a:cs typeface="Arial"/>
            </a:endParaRPr>
          </a:p>
          <a:p>
            <a:pPr lvl="1"/>
            <a:r>
              <a:rPr lang="ar-SA" sz="2200" dirty="0">
                <a:effectLst/>
              </a:rPr>
              <a:t>نوع المشارك صعب الطباع: مستعرض القوة</a:t>
            </a:r>
            <a:endParaRPr lang="ar-001" sz="2200" b="1" dirty="0">
              <a:latin typeface="Arial"/>
              <a:cs typeface="Arial"/>
            </a:endParaRPr>
          </a:p>
          <a:p>
            <a:pPr lvl="1"/>
            <a:r>
              <a:rPr lang="ar-001" sz="2200" dirty="0">
                <a:latin typeface="Arial"/>
                <a:cs typeface="Arial"/>
              </a:rPr>
              <a:t>المراقب</a:t>
            </a:r>
          </a:p>
          <a:p>
            <a:r>
              <a:rPr lang="ar-001" dirty="0">
                <a:latin typeface="Arial"/>
                <a:cs typeface="Arial"/>
              </a:rPr>
              <a:t>يُتاح للمُيسِّر من دقيقة إلى دقيقتين تقريبًا لشرح الشريحة</a:t>
            </a:r>
          </a:p>
          <a:p>
            <a:pPr lvl="1"/>
            <a:r>
              <a:rPr lang="ar-SA" dirty="0">
                <a:effectLst/>
              </a:rPr>
              <a:t>اشرح الشريحة، لا تكتفِ بقراءتها فقط!</a:t>
            </a:r>
            <a:endParaRPr lang="ar-001" dirty="0">
              <a:latin typeface="Arial"/>
              <a:cs typeface="Arial"/>
            </a:endParaRPr>
          </a:p>
          <a:p>
            <a:r>
              <a:rPr lang="ar-SA" dirty="0">
                <a:effectLst/>
              </a:rPr>
              <a:t>سيطرح المشارك صعب الطباع أسئلة بناءً على "نوعه".</a:t>
            </a:r>
            <a:endParaRPr lang="ar-001" dirty="0">
              <a:latin typeface="Arial"/>
              <a:cs typeface="Arial"/>
            </a:endParaRPr>
          </a:p>
          <a:p>
            <a:r>
              <a:rPr lang="ar-SA" dirty="0">
                <a:effectLst/>
              </a:rPr>
              <a:t>قوموا بتناوب الأدوار وكرروا ذلك مرتين إضافيتين حتى يتمكن كل شخص من أن يكون مُيسِّرًا إن أمكن. </a:t>
            </a:r>
            <a:endParaRPr lang="ar-001" dirty="0">
              <a:latin typeface="Arial"/>
              <a:cs typeface="Arial"/>
            </a:endParaRPr>
          </a:p>
        </p:txBody>
      </p:sp>
      <p:sp>
        <p:nvSpPr>
          <p:cNvPr id="5" name="Text Placeholder 4">
            <a:extLst>
              <a:ext uri="{FF2B5EF4-FFF2-40B4-BE49-F238E27FC236}">
                <a16:creationId xmlns:a16="http://schemas.microsoft.com/office/drawing/2014/main" id="{7BFAAF56-FF77-2DB8-B628-8A36F31E4C1A}"/>
              </a:ext>
            </a:extLst>
          </p:cNvPr>
          <p:cNvSpPr>
            <a:spLocks noGrp="1"/>
          </p:cNvSpPr>
          <p:nvPr>
            <p:ph type="body" sz="quarter" idx="3"/>
          </p:nvPr>
        </p:nvSpPr>
        <p:spPr>
          <a:xfrm>
            <a:off x="627290" y="3946434"/>
            <a:ext cx="4880429" cy="823912"/>
          </a:xfrm>
        </p:spPr>
        <p:txBody>
          <a:bodyPr/>
          <a:lstStyle/>
          <a:p>
            <a:r>
              <a:rPr lang="ar-001">
                <a:latin typeface="Arial"/>
                <a:cs typeface="Arial"/>
              </a:rPr>
              <a:t>التوقيت</a:t>
            </a:r>
          </a:p>
        </p:txBody>
      </p:sp>
      <p:sp>
        <p:nvSpPr>
          <p:cNvPr id="6" name="Content Placeholder 5">
            <a:extLst>
              <a:ext uri="{FF2B5EF4-FFF2-40B4-BE49-F238E27FC236}">
                <a16:creationId xmlns:a16="http://schemas.microsoft.com/office/drawing/2014/main" id="{8988422D-5320-6CEA-D302-6551FD71F834}"/>
              </a:ext>
            </a:extLst>
          </p:cNvPr>
          <p:cNvSpPr>
            <a:spLocks noGrp="1"/>
          </p:cNvSpPr>
          <p:nvPr>
            <p:ph sz="quarter" idx="4"/>
          </p:nvPr>
        </p:nvSpPr>
        <p:spPr>
          <a:xfrm>
            <a:off x="645163" y="4832209"/>
            <a:ext cx="4776556" cy="1445128"/>
          </a:xfrm>
        </p:spPr>
        <p:txBody>
          <a:bodyPr vert="horz" lIns="91440" tIns="45720" rIns="91440" bIns="45720" rtlCol="0" anchor="t">
            <a:noAutofit/>
          </a:bodyPr>
          <a:lstStyle/>
          <a:p>
            <a:r>
              <a:rPr lang="ar-SA" sz="2000" dirty="0">
                <a:effectLst/>
              </a:rPr>
              <a:t>10 دقائق لتمثيل الأدوار </a:t>
            </a:r>
            <a:endParaRPr lang="ar-001" sz="2000" dirty="0">
              <a:latin typeface="Arial"/>
              <a:cs typeface="Arial"/>
            </a:endParaRPr>
          </a:p>
          <a:p>
            <a:pPr lvl="1"/>
            <a:r>
              <a:rPr lang="ar-SA" sz="1800" dirty="0">
                <a:effectLst/>
              </a:rPr>
              <a:t>حوالي 3 دقائق لكل شخص</a:t>
            </a:r>
            <a:endParaRPr lang="ar-001" sz="1800" dirty="0">
              <a:latin typeface="Arial"/>
              <a:cs typeface="Arial"/>
            </a:endParaRPr>
          </a:p>
          <a:p>
            <a:r>
              <a:rPr lang="ar-SA" sz="2000" dirty="0">
                <a:effectLst/>
              </a:rPr>
              <a:t>مناقشة لمدة 5 دقائق في مجموعاتكم</a:t>
            </a:r>
            <a:endParaRPr lang="ar-001" sz="2000" dirty="0">
              <a:latin typeface="Arial"/>
              <a:cs typeface="Arial"/>
            </a:endParaRPr>
          </a:p>
          <a:p>
            <a:r>
              <a:rPr lang="ar-SA" sz="2000" dirty="0">
                <a:effectLst/>
              </a:rPr>
              <a:t>مناقشة لمدة 5 دقائق في الجلسة العامة</a:t>
            </a:r>
            <a:endParaRPr lang="ar-001" sz="2000" dirty="0">
              <a:latin typeface="Arial"/>
              <a:cs typeface="Arial"/>
            </a:endParaRPr>
          </a:p>
        </p:txBody>
      </p:sp>
    </p:spTree>
    <p:extLst>
      <p:ext uri="{BB962C8B-B14F-4D97-AF65-F5344CB8AC3E}">
        <p14:creationId xmlns:p14="http://schemas.microsoft.com/office/powerpoint/2010/main" val="3667831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8408894" y="1508767"/>
            <a:ext cx="3183067" cy="2282808"/>
          </a:xfrm>
        </p:spPr>
        <p:txBody>
          <a:bodyPr anchor="b">
            <a:normAutofit/>
          </a:bodyPr>
          <a:lstStyle/>
          <a:p>
            <a:r>
              <a:rPr lang="ar-SA" dirty="0">
                <a:cs typeface="+mn-cs"/>
              </a:rPr>
              <a:t>نظرة عامة على سلسلة التدريب الفني لغاية 7-1-7</a:t>
            </a:r>
            <a:endParaRPr lang="ar-001" dirty="0">
              <a:cs typeface="+mn-cs"/>
            </a:endParaRP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762000" y="602764"/>
            <a:ext cx="6463553" cy="6001236"/>
          </a:xfrm>
          <a:noFill/>
        </p:spPr>
        <p:txBody>
          <a:bodyPr vert="horz" lIns="91440" tIns="45720" rIns="91440" bIns="45720" rtlCol="0" anchor="t">
            <a:normAutofit/>
          </a:bodyPr>
          <a:lstStyle/>
          <a:p>
            <a:pPr marL="0" indent="0">
              <a:buNone/>
            </a:pPr>
            <a:r>
              <a:rPr lang="ar-001" b="1" dirty="0">
                <a:solidFill>
                  <a:schemeClr val="tx2"/>
                </a:solidFill>
                <a:latin typeface="Arial"/>
                <a:cs typeface="Arial"/>
              </a:rPr>
              <a:t>اليوم 1</a:t>
            </a:r>
          </a:p>
          <a:p>
            <a:pPr marL="0" indent="0">
              <a:buNone/>
            </a:pPr>
            <a:r>
              <a:rPr lang="ar-SA" dirty="0">
                <a:solidFill>
                  <a:schemeClr val="tx1"/>
                </a:solidFill>
                <a:latin typeface="Arial"/>
                <a:cs typeface="Arial"/>
              </a:rPr>
              <a:t>مقدمة عن غاية 7-1-7 واستعراضات الإجراءات المبكرة</a:t>
            </a:r>
            <a:endParaRPr lang="en-US" dirty="0">
              <a:solidFill>
                <a:schemeClr val="tx1"/>
              </a:solidFill>
              <a:latin typeface="Arial"/>
              <a:cs typeface="Arial"/>
            </a:endParaRPr>
          </a:p>
          <a:p>
            <a:pPr marL="0" indent="0">
              <a:buNone/>
            </a:pPr>
            <a:endParaRPr lang="en-US" dirty="0">
              <a:solidFill>
                <a:schemeClr val="tx1"/>
              </a:solidFill>
              <a:latin typeface="Arial"/>
              <a:cs typeface="Arial"/>
            </a:endParaRPr>
          </a:p>
          <a:p>
            <a:pPr marL="0" indent="0">
              <a:buNone/>
            </a:pPr>
            <a:r>
              <a:rPr lang="ar-001" b="1" dirty="0">
                <a:solidFill>
                  <a:schemeClr val="tx2"/>
                </a:solidFill>
                <a:latin typeface="Arial"/>
                <a:cs typeface="Arial"/>
              </a:rPr>
              <a:t>اليوم 2</a:t>
            </a:r>
          </a:p>
          <a:p>
            <a:pPr marL="0" indent="0">
              <a:buNone/>
            </a:pPr>
            <a:r>
              <a:rPr lang="ar-SA" dirty="0">
                <a:solidFill>
                  <a:schemeClr val="tx1"/>
                </a:solidFill>
                <a:latin typeface="Arial"/>
                <a:cs typeface="Arial"/>
              </a:rPr>
              <a:t>استخدام غاية 7-1-7 لتحسين الأداء</a:t>
            </a:r>
            <a:endParaRPr lang="ar-001" dirty="0">
              <a:solidFill>
                <a:schemeClr val="tx1"/>
              </a:solidFill>
              <a:latin typeface="Arial"/>
              <a:cs typeface="Arial"/>
            </a:endParaRPr>
          </a:p>
          <a:p>
            <a:pPr marL="0" indent="0">
              <a:buNone/>
            </a:pPr>
            <a:endParaRPr lang="en-US" sz="2000" b="1" dirty="0"/>
          </a:p>
          <a:p>
            <a:pPr marL="0" indent="0">
              <a:buNone/>
            </a:pPr>
            <a:r>
              <a:rPr lang="ar-001" b="1" dirty="0">
                <a:solidFill>
                  <a:schemeClr val="tx2"/>
                </a:solidFill>
                <a:latin typeface="Arial"/>
                <a:cs typeface="Arial"/>
              </a:rPr>
              <a:t>اليوم 3</a:t>
            </a:r>
          </a:p>
          <a:p>
            <a:pPr marL="0" indent="0">
              <a:buNone/>
            </a:pPr>
            <a:r>
              <a:rPr lang="ar-SA" dirty="0">
                <a:solidFill>
                  <a:schemeClr val="tx1"/>
                </a:solidFill>
                <a:latin typeface="Arial"/>
                <a:cs typeface="Arial"/>
              </a:rPr>
              <a:t>استخدام غاية 7-1-7 (تابع) + اعتماد غاية 7-1-7 للاستخدام الروتيني</a:t>
            </a:r>
            <a:endParaRPr lang="ar-001" dirty="0">
              <a:solidFill>
                <a:schemeClr val="tx1"/>
              </a:solidFill>
              <a:latin typeface="Arial"/>
              <a:cs typeface="Arial"/>
            </a:endParaRPr>
          </a:p>
          <a:p>
            <a:pPr marL="0" indent="0">
              <a:buNone/>
            </a:pPr>
            <a:endParaRPr lang="en-US" dirty="0">
              <a:solidFill>
                <a:schemeClr val="tx1"/>
              </a:solidFill>
              <a:latin typeface="Arial"/>
              <a:cs typeface="Arial"/>
            </a:endParaRPr>
          </a:p>
          <a:p>
            <a:pPr marL="0" indent="0">
              <a:buNone/>
            </a:pPr>
            <a:r>
              <a:rPr lang="ar-001" b="1" dirty="0">
                <a:solidFill>
                  <a:schemeClr val="tx2"/>
                </a:solidFill>
                <a:latin typeface="Arial"/>
                <a:cs typeface="Arial"/>
              </a:rPr>
              <a:t>اليوم 4</a:t>
            </a:r>
          </a:p>
          <a:p>
            <a:pPr marL="0" indent="0">
              <a:buNone/>
            </a:pPr>
            <a:r>
              <a:rPr lang="ar-SA" dirty="0">
                <a:solidFill>
                  <a:schemeClr val="tx1"/>
                </a:solidFill>
                <a:latin typeface="Arial"/>
                <a:cs typeface="Arial"/>
              </a:rPr>
              <a:t>التخطيط لاعتماد واستخدام غاية</a:t>
            </a:r>
            <a:r>
              <a:rPr lang="en-IN" dirty="0">
                <a:solidFill>
                  <a:schemeClr val="tx1"/>
                </a:solidFill>
                <a:latin typeface="Arial"/>
                <a:cs typeface="Arial"/>
              </a:rPr>
              <a:t> 7-1-7 + </a:t>
            </a:r>
            <a:r>
              <a:rPr lang="ar-SA" dirty="0">
                <a:solidFill>
                  <a:schemeClr val="tx1"/>
                </a:solidFill>
                <a:latin typeface="Arial"/>
                <a:cs typeface="Arial"/>
              </a:rPr>
              <a:t>أنشطة إعادة الشرح من المتعلّم + الخطوات التالية</a:t>
            </a:r>
            <a:endParaRPr lang="en-US" dirty="0">
              <a:solidFill>
                <a:schemeClr val="tx1"/>
              </a:solidFill>
              <a:latin typeface="Arial"/>
              <a:cs typeface="Arial"/>
            </a:endParaRP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562842" y="4337401"/>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flipH="1">
            <a:off x="8754275" y="2745435"/>
            <a:ext cx="2358893" cy="1282691"/>
          </a:xfrm>
          <a:prstGeom prst="rect">
            <a:avLst/>
          </a:prstGeom>
          <a:ln>
            <a:noFill/>
          </a:ln>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2000" b="0" dirty="0">
                <a:solidFill>
                  <a:schemeClr val="tx1"/>
                </a:solidFill>
                <a:cs typeface="+mn-cs"/>
              </a:rPr>
              <a:t>إدراج غاية 7-1-7 في نظام الصحة العامة </a:t>
            </a:r>
            <a:endParaRPr lang="ar-001" sz="2000" b="0" dirty="0">
              <a:solidFill>
                <a:schemeClr val="tx1"/>
              </a:solidFill>
              <a:cs typeface="+mn-cs"/>
            </a:endParaRP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flipH="1">
            <a:off x="5301417" y="2720915"/>
            <a:ext cx="2345358" cy="956103"/>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تحديد أصحاب المصلحة والنظم القائمة</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flipH="1">
            <a:off x="1752864" y="2727782"/>
            <a:ext cx="2518667" cy="941847"/>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إشراك أصحاب المصلحة</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flipH="1">
            <a:off x="5914505" y="5104354"/>
            <a:ext cx="1119181" cy="676125"/>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001" sz="2000" b="0" i="0" u="none" strike="noStrike" cap="none" normalizeH="0" baseline="0" noProof="0">
                <a:ln>
                  <a:noFill/>
                </a:ln>
                <a:solidFill>
                  <a:schemeClr val="tx1"/>
                </a:solidFill>
                <a:effectLst/>
                <a:uLnTx/>
                <a:uFillTx/>
                <a:latin typeface="Arial" panose="020B0604020202020204" pitchFamily="34" charset="0"/>
                <a:ea typeface="+mj-ea"/>
                <a:cs typeface="+mj-cs"/>
              </a:rPr>
              <a:t>تدريب الموظفين</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flipH="1">
            <a:off x="8758818" y="5151753"/>
            <a:ext cx="2354350"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defRPr/>
            </a:pPr>
            <a:r>
              <a:rPr lang="ar-SA" sz="2000" b="0" dirty="0">
                <a:solidFill>
                  <a:schemeClr val="tx1"/>
                </a:solidFill>
                <a:cs typeface="+mn-cs"/>
              </a:rPr>
              <a:t>دمج غاية 7-1-7 في مسارات العمل </a:t>
            </a:r>
            <a:endParaRPr lang="ar-001" sz="2000" b="0" dirty="0">
              <a:solidFill>
                <a:schemeClr val="tx1"/>
              </a:solidFill>
              <a:cs typeface="+mn-cs"/>
            </a:endParaRP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flipH="1">
            <a:off x="2463557" y="5151754"/>
            <a:ext cx="1119181" cy="858991"/>
          </a:xfrm>
          <a:prstGeom prst="rect">
            <a:avLst/>
          </a:prstGeom>
        </p:spPr>
        <p:txBody>
          <a:bodyPr vert="horz" lIns="91440" tIns="45720" rIns="91440" bIns="45720" rtlCol="0" anchor="t">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001" sz="2000" b="0" dirty="0">
                <a:solidFill>
                  <a:schemeClr val="tx1"/>
                </a:solidFill>
              </a:rPr>
              <a:t>الاستخدام التجريبي</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flipH="1">
            <a:off x="9387353"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246355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5925455"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938508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54878"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flipH="1">
            <a:off x="246355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a:xfrm>
            <a:off x="838199" y="365126"/>
            <a:ext cx="10878671" cy="1087808"/>
          </a:xfrm>
        </p:spPr>
        <p:txBody>
          <a:bodyPr/>
          <a:lstStyle/>
          <a:p>
            <a:r>
              <a:rPr lang="ar-SA" dirty="0">
                <a:effectLst/>
                <a:cs typeface="+mn-cs"/>
              </a:rPr>
              <a:t>الخطوات الرئيسية لاعتماد غاية 7-1-7</a:t>
            </a:r>
            <a:endParaRPr lang="ar-001" dirty="0">
              <a:latin typeface="Arial"/>
              <a:cs typeface="+mn-cs"/>
            </a:endParaRPr>
          </a:p>
        </p:txBody>
      </p:sp>
    </p:spTree>
    <p:extLst>
      <p:ext uri="{BB962C8B-B14F-4D97-AF65-F5344CB8AC3E}">
        <p14:creationId xmlns:p14="http://schemas.microsoft.com/office/powerpoint/2010/main" val="3150801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FAF0C-64CA-A19A-263F-41C8258980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1DEE1C-3BFE-8037-CD84-7D610430E05D}"/>
              </a:ext>
            </a:extLst>
          </p:cNvPr>
          <p:cNvSpPr>
            <a:spLocks noGrp="1"/>
          </p:cNvSpPr>
          <p:nvPr>
            <p:ph type="title"/>
          </p:nvPr>
        </p:nvSpPr>
        <p:spPr>
          <a:xfrm>
            <a:off x="259216" y="256268"/>
            <a:ext cx="11368007" cy="1001762"/>
          </a:xfrm>
        </p:spPr>
        <p:txBody>
          <a:bodyPr/>
          <a:lstStyle/>
          <a:p>
            <a:r>
              <a:rPr lang="ar-SA" dirty="0">
                <a:effectLst/>
                <a:cs typeface="+mn-cs"/>
              </a:rPr>
              <a:t>مناقشة ثلاثية بشأن اعتماد غاية 7-1-7</a:t>
            </a:r>
            <a:endParaRPr lang="ar-001" dirty="0">
              <a:latin typeface="Arial"/>
              <a:cs typeface="+mn-cs"/>
            </a:endParaRPr>
          </a:p>
        </p:txBody>
      </p:sp>
      <p:sp>
        <p:nvSpPr>
          <p:cNvPr id="3" name="Text Placeholder 2">
            <a:extLst>
              <a:ext uri="{FF2B5EF4-FFF2-40B4-BE49-F238E27FC236}">
                <a16:creationId xmlns:a16="http://schemas.microsoft.com/office/drawing/2014/main" id="{1FE60268-4EAA-5E95-77FC-B89075AE7F21}"/>
              </a:ext>
            </a:extLst>
          </p:cNvPr>
          <p:cNvSpPr>
            <a:spLocks noGrp="1"/>
          </p:cNvSpPr>
          <p:nvPr>
            <p:ph type="body" idx="1"/>
          </p:nvPr>
        </p:nvSpPr>
        <p:spPr>
          <a:xfrm>
            <a:off x="6469436" y="973592"/>
            <a:ext cx="5157787" cy="823912"/>
          </a:xfrm>
        </p:spPr>
        <p:txBody>
          <a:bodyPr/>
          <a:lstStyle/>
          <a:p>
            <a:r>
              <a:rPr lang="ar-001" dirty="0">
                <a:latin typeface="Arial"/>
                <a:cs typeface="Arial"/>
              </a:rPr>
              <a:t>في مجموعتكم</a:t>
            </a:r>
          </a:p>
        </p:txBody>
      </p:sp>
      <p:sp>
        <p:nvSpPr>
          <p:cNvPr id="4" name="Content Placeholder 3">
            <a:extLst>
              <a:ext uri="{FF2B5EF4-FFF2-40B4-BE49-F238E27FC236}">
                <a16:creationId xmlns:a16="http://schemas.microsoft.com/office/drawing/2014/main" id="{57ABED58-1F68-96FD-58D8-CE52BBD10001}"/>
              </a:ext>
            </a:extLst>
          </p:cNvPr>
          <p:cNvSpPr>
            <a:spLocks noGrp="1"/>
          </p:cNvSpPr>
          <p:nvPr>
            <p:ph sz="half" idx="2"/>
          </p:nvPr>
        </p:nvSpPr>
        <p:spPr>
          <a:xfrm>
            <a:off x="3763052" y="1905492"/>
            <a:ext cx="7864171" cy="4173325"/>
          </a:xfrm>
        </p:spPr>
        <p:txBody>
          <a:bodyPr vert="horz" lIns="91440" tIns="45720" rIns="91440" bIns="45720" rtlCol="0" anchor="t">
            <a:noAutofit/>
          </a:bodyPr>
          <a:lstStyle/>
          <a:p>
            <a:r>
              <a:rPr lang="ar-SA" sz="2400" dirty="0">
                <a:effectLst/>
              </a:rPr>
              <a:t>ناقشوا تمثيل الأدوار. أسئلة مقترحة للمناقشة:</a:t>
            </a:r>
            <a:endParaRPr lang="ar-001" sz="2400" dirty="0">
              <a:latin typeface="Arial"/>
              <a:cs typeface="Arial"/>
            </a:endParaRPr>
          </a:p>
          <a:p>
            <a:pPr lvl="1"/>
            <a:r>
              <a:rPr lang="ar-SA" sz="2400" dirty="0">
                <a:effectLst/>
              </a:rPr>
              <a:t>ما الملاحظات التي لدى المراقب؟</a:t>
            </a:r>
            <a:endParaRPr lang="ar-001" sz="2400" dirty="0">
              <a:latin typeface="Arial"/>
              <a:cs typeface="Arial"/>
            </a:endParaRPr>
          </a:p>
          <a:p>
            <a:pPr lvl="1"/>
            <a:r>
              <a:rPr lang="ar-SA" sz="2400" dirty="0">
                <a:effectLst/>
              </a:rPr>
              <a:t>ما الذي سار على ما يرام في نشاط تمثيل الأدوار؟</a:t>
            </a:r>
            <a:endParaRPr lang="ar-001" sz="2400" dirty="0">
              <a:latin typeface="Arial"/>
              <a:cs typeface="Arial"/>
            </a:endParaRPr>
          </a:p>
          <a:p>
            <a:pPr lvl="1"/>
            <a:r>
              <a:rPr lang="ar-SA" sz="2400" dirty="0">
                <a:effectLst/>
              </a:rPr>
              <a:t>ما الأسئلة التي تعتقدون أن المشاركين قد يطرحونها بشأن هذا الموضوع؟</a:t>
            </a:r>
            <a:endParaRPr lang="ar-001" sz="2400" dirty="0">
              <a:latin typeface="Arial"/>
              <a:cs typeface="Arial"/>
            </a:endParaRPr>
          </a:p>
          <a:p>
            <a:r>
              <a:rPr lang="ar-SA" sz="2400" dirty="0">
                <a:effectLst/>
              </a:rPr>
              <a:t>احرصوا على إضافة أي أسئلة لديكم في لوحة طرح الأفكار والأسئلة</a:t>
            </a:r>
            <a:endParaRPr lang="ar-001" sz="2400" dirty="0">
              <a:latin typeface="Arial"/>
              <a:cs typeface="Arial"/>
            </a:endParaRPr>
          </a:p>
        </p:txBody>
      </p:sp>
      <p:sp>
        <p:nvSpPr>
          <p:cNvPr id="13" name="Rectangle 12">
            <a:extLst>
              <a:ext uri="{FF2B5EF4-FFF2-40B4-BE49-F238E27FC236}">
                <a16:creationId xmlns:a16="http://schemas.microsoft.com/office/drawing/2014/main" id="{EE2E5544-B75D-5024-D668-7805C74D4AAB}"/>
              </a:ext>
            </a:extLst>
          </p:cNvPr>
          <p:cNvSpPr/>
          <p:nvPr/>
        </p:nvSpPr>
        <p:spPr>
          <a:xfrm>
            <a:off x="826783"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A9CCDBD2-A00B-7907-638C-A8F222708763}"/>
              </a:ext>
            </a:extLst>
          </p:cNvPr>
          <p:cNvSpPr>
            <a:spLocks noGrp="1"/>
          </p:cNvSpPr>
          <p:nvPr>
            <p:ph type="body" sz="quarter" idx="3"/>
          </p:nvPr>
        </p:nvSpPr>
        <p:spPr>
          <a:xfrm>
            <a:off x="969245" y="1479175"/>
            <a:ext cx="1837015" cy="588689"/>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99368CBE-7340-7ED2-A3FB-2B16BDC0FB71}"/>
              </a:ext>
            </a:extLst>
          </p:cNvPr>
          <p:cNvSpPr>
            <a:spLocks noGrp="1"/>
          </p:cNvSpPr>
          <p:nvPr>
            <p:ph sz="quarter" idx="4"/>
          </p:nvPr>
        </p:nvSpPr>
        <p:spPr>
          <a:xfrm>
            <a:off x="969245"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29608698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E099E-3653-94AB-BE0B-EDC3989793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7D030D-9A8B-89A6-B194-32DA46759C7B}"/>
              </a:ext>
            </a:extLst>
          </p:cNvPr>
          <p:cNvSpPr>
            <a:spLocks noGrp="1"/>
          </p:cNvSpPr>
          <p:nvPr>
            <p:ph type="title"/>
          </p:nvPr>
        </p:nvSpPr>
        <p:spPr>
          <a:xfrm>
            <a:off x="1086760" y="256268"/>
            <a:ext cx="10515600" cy="1001762"/>
          </a:xfrm>
        </p:spPr>
        <p:txBody>
          <a:bodyPr/>
          <a:lstStyle/>
          <a:p>
            <a:r>
              <a:rPr lang="ar-001" dirty="0">
                <a:latin typeface="Arial"/>
                <a:cs typeface="Arial"/>
              </a:rPr>
              <a:t>مناقشة عامة بشأن اعتماد غاية 7-1-7</a:t>
            </a:r>
          </a:p>
        </p:txBody>
      </p:sp>
      <p:sp>
        <p:nvSpPr>
          <p:cNvPr id="3" name="Text Placeholder 2">
            <a:extLst>
              <a:ext uri="{FF2B5EF4-FFF2-40B4-BE49-F238E27FC236}">
                <a16:creationId xmlns:a16="http://schemas.microsoft.com/office/drawing/2014/main" id="{E7F4918C-D701-3A47-807C-4D98A2CCB515}"/>
              </a:ext>
            </a:extLst>
          </p:cNvPr>
          <p:cNvSpPr>
            <a:spLocks noGrp="1"/>
          </p:cNvSpPr>
          <p:nvPr>
            <p:ph type="body" idx="1"/>
          </p:nvPr>
        </p:nvSpPr>
        <p:spPr>
          <a:xfrm>
            <a:off x="6444573" y="973592"/>
            <a:ext cx="5157787" cy="823912"/>
          </a:xfrm>
        </p:spPr>
        <p:txBody>
          <a:bodyPr/>
          <a:lstStyle/>
          <a:p>
            <a:r>
              <a:rPr lang="ar-001">
                <a:latin typeface="Arial"/>
                <a:cs typeface="Arial"/>
              </a:rPr>
              <a:t>أسئلة المناقشة</a:t>
            </a:r>
          </a:p>
        </p:txBody>
      </p:sp>
      <p:sp>
        <p:nvSpPr>
          <p:cNvPr id="4" name="Content Placeholder 3">
            <a:extLst>
              <a:ext uri="{FF2B5EF4-FFF2-40B4-BE49-F238E27FC236}">
                <a16:creationId xmlns:a16="http://schemas.microsoft.com/office/drawing/2014/main" id="{D7908551-06D2-53DF-9643-2C14340DDFB2}"/>
              </a:ext>
            </a:extLst>
          </p:cNvPr>
          <p:cNvSpPr>
            <a:spLocks noGrp="1"/>
          </p:cNvSpPr>
          <p:nvPr>
            <p:ph sz="half" idx="2"/>
          </p:nvPr>
        </p:nvSpPr>
        <p:spPr>
          <a:xfrm>
            <a:off x="3738189" y="1905492"/>
            <a:ext cx="7864171" cy="4173325"/>
          </a:xfrm>
        </p:spPr>
        <p:txBody>
          <a:bodyPr vert="horz" lIns="91440" tIns="45720" rIns="91440" bIns="45720" rtlCol="0" anchor="t">
            <a:noAutofit/>
          </a:bodyPr>
          <a:lstStyle/>
          <a:p>
            <a:r>
              <a:rPr lang="ar-001" sz="2400">
                <a:latin typeface="Arial"/>
                <a:cs typeface="Arial"/>
              </a:rPr>
              <a:t>ما الذي سار بشكل جيد؟</a:t>
            </a:r>
          </a:p>
          <a:p>
            <a:r>
              <a:rPr lang="ar-001" sz="2400">
                <a:latin typeface="Arial"/>
                <a:cs typeface="Arial"/>
              </a:rPr>
              <a:t>ما الذي كان يمثل تحديًا؟</a:t>
            </a:r>
          </a:p>
          <a:p>
            <a:r>
              <a:rPr lang="ar-001" sz="2400">
                <a:latin typeface="Arial"/>
                <a:cs typeface="Arial"/>
              </a:rPr>
              <a:t>ما الأسئلة التي طُرحت بالنسبة إليكم؟</a:t>
            </a:r>
          </a:p>
        </p:txBody>
      </p:sp>
      <p:sp>
        <p:nvSpPr>
          <p:cNvPr id="13" name="Rectangle 12">
            <a:extLst>
              <a:ext uri="{FF2B5EF4-FFF2-40B4-BE49-F238E27FC236}">
                <a16:creationId xmlns:a16="http://schemas.microsoft.com/office/drawing/2014/main" id="{BBCBDF3C-7FA5-E033-0A00-FCB79CD76556}"/>
              </a:ext>
            </a:extLst>
          </p:cNvPr>
          <p:cNvSpPr/>
          <p:nvPr/>
        </p:nvSpPr>
        <p:spPr>
          <a:xfrm>
            <a:off x="1248125" y="1274530"/>
            <a:ext cx="2054088" cy="17674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a:extLst>
              <a:ext uri="{FF2B5EF4-FFF2-40B4-BE49-F238E27FC236}">
                <a16:creationId xmlns:a16="http://schemas.microsoft.com/office/drawing/2014/main" id="{BE7CB163-00C7-8986-D48F-7F2CB4C45EA5}"/>
              </a:ext>
            </a:extLst>
          </p:cNvPr>
          <p:cNvSpPr>
            <a:spLocks noGrp="1"/>
          </p:cNvSpPr>
          <p:nvPr>
            <p:ph type="body" sz="quarter" idx="3"/>
          </p:nvPr>
        </p:nvSpPr>
        <p:spPr>
          <a:xfrm>
            <a:off x="1390587" y="1515035"/>
            <a:ext cx="1837015" cy="552830"/>
          </a:xfrm>
        </p:spPr>
        <p:txBody>
          <a:bodyPr/>
          <a:lstStyle/>
          <a:p>
            <a:r>
              <a:rPr lang="ar-001" dirty="0">
                <a:latin typeface="Arial"/>
                <a:cs typeface="Arial"/>
              </a:rPr>
              <a:t>التوقيت</a:t>
            </a:r>
          </a:p>
        </p:txBody>
      </p:sp>
      <p:sp>
        <p:nvSpPr>
          <p:cNvPr id="16" name="Content Placeholder 5">
            <a:extLst>
              <a:ext uri="{FF2B5EF4-FFF2-40B4-BE49-F238E27FC236}">
                <a16:creationId xmlns:a16="http://schemas.microsoft.com/office/drawing/2014/main" id="{F5A70E8F-1F7E-DF3E-79A0-BF18B522993D}"/>
              </a:ext>
            </a:extLst>
          </p:cNvPr>
          <p:cNvSpPr>
            <a:spLocks noGrp="1"/>
          </p:cNvSpPr>
          <p:nvPr>
            <p:ph sz="quarter" idx="4"/>
          </p:nvPr>
        </p:nvSpPr>
        <p:spPr>
          <a:xfrm>
            <a:off x="1390587" y="2067865"/>
            <a:ext cx="1737623" cy="724936"/>
          </a:xfrm>
        </p:spPr>
        <p:txBody>
          <a:bodyPr vert="horz" lIns="91440" tIns="45720" rIns="91440" bIns="45720" rtlCol="0" anchor="t">
            <a:noAutofit/>
          </a:bodyPr>
          <a:lstStyle/>
          <a:p>
            <a:r>
              <a:rPr lang="ar-SA" dirty="0">
                <a:effectLst/>
              </a:rPr>
              <a:t>5 دقائق  </a:t>
            </a:r>
            <a:endParaRPr lang="ar-001" dirty="0">
              <a:latin typeface="Arial"/>
              <a:cs typeface="Arial"/>
            </a:endParaRPr>
          </a:p>
        </p:txBody>
      </p:sp>
    </p:spTree>
    <p:extLst>
      <p:ext uri="{BB962C8B-B14F-4D97-AF65-F5344CB8AC3E}">
        <p14:creationId xmlns:p14="http://schemas.microsoft.com/office/powerpoint/2010/main" val="15587875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8169312" y="3159494"/>
            <a:ext cx="3467083" cy="539446"/>
          </a:xfrm>
        </p:spPr>
        <p:txBody>
          <a:bodyPr anchor="b">
            <a:normAutofit/>
          </a:bodyPr>
          <a:lstStyle/>
          <a:p>
            <a:r>
              <a:rPr lang="ar-SA" sz="2900" dirty="0">
                <a:latin typeface="Arial"/>
                <a:cs typeface="Arial"/>
              </a:rPr>
              <a:t>استراحة لمدة 15 دقيقة</a:t>
            </a:r>
            <a:endParaRPr lang="ar-001" sz="2900" dirty="0">
              <a:latin typeface="Arial"/>
              <a:cs typeface="Arial"/>
            </a:endParaRP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699040" y="2051772"/>
            <a:ext cx="6502120" cy="3236418"/>
          </a:xfrm>
        </p:spPr>
        <p:txBody>
          <a:bodyPr vert="horz" lIns="91440" tIns="45720" rIns="91440" bIns="45720" rtlCol="0" anchor="t">
            <a:noAutofit/>
          </a:bodyPr>
          <a:lstStyle/>
          <a:p>
            <a:pPr marL="0" indent="0">
              <a:buNone/>
            </a:pPr>
            <a:r>
              <a:rPr lang="ar-SA" sz="3200" b="1" dirty="0">
                <a:solidFill>
                  <a:schemeClr val="tx2"/>
                </a:solidFill>
                <a:latin typeface="Arial"/>
                <a:cs typeface="Arial"/>
              </a:rPr>
              <a:t>هل لديك أسئلة؟ أضفها إلى لوحة طرح الأفكار والأسئلة </a:t>
            </a:r>
            <a:endParaRPr lang="ar-001" sz="3200" b="1" dirty="0">
              <a:solidFill>
                <a:schemeClr val="tx2"/>
              </a:solidFill>
              <a:latin typeface="Arial"/>
              <a:cs typeface="Arial"/>
            </a:endParaRPr>
          </a:p>
          <a:p>
            <a:pPr marL="0" indent="0">
              <a:buNone/>
            </a:pPr>
            <a:endParaRPr lang="en-US" sz="2800" dirty="0">
              <a:latin typeface="Arial"/>
              <a:cs typeface="Arial"/>
            </a:endParaRPr>
          </a:p>
          <a:p>
            <a:pPr marL="0" indent="0">
              <a:buNone/>
            </a:pPr>
            <a:r>
              <a:rPr lang="ar-001" sz="3000" dirty="0">
                <a:solidFill>
                  <a:schemeClr val="tx1"/>
                </a:solidFill>
                <a:latin typeface="Arial"/>
                <a:cs typeface="Arial"/>
              </a:rPr>
              <a:t>سنجيب عن أسئلة اللوحة على مدار فترة التدريب</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ar-001" sz="4700" dirty="0">
                <a:latin typeface="Arial"/>
                <a:cs typeface="Arial"/>
              </a:rPr>
              <a:t>مناقشة جماعية صغيرة</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91542"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1268005" y="272368"/>
            <a:ext cx="10515600" cy="1001762"/>
          </a:xfrm>
        </p:spPr>
        <p:txBody>
          <a:bodyPr/>
          <a:lstStyle/>
          <a:p>
            <a:r>
              <a:rPr lang="ar-SA" dirty="0">
                <a:latin typeface="Arial"/>
                <a:cs typeface="+mn-cs"/>
              </a:rPr>
              <a:t>مناقشة: غاية 7-1-7 في عملكم</a:t>
            </a:r>
            <a:endParaRPr lang="ar-001" dirty="0">
              <a:latin typeface="Arial"/>
              <a:cs typeface="+mn-cs"/>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6625818" y="619581"/>
            <a:ext cx="5157787" cy="823912"/>
          </a:xfrm>
        </p:spPr>
        <p:txBody>
          <a:bodyPr/>
          <a:lstStyle/>
          <a:p>
            <a:r>
              <a:rPr lang="ar-001">
                <a:latin typeface="Arial"/>
                <a:cs typeface="Arial"/>
              </a:rPr>
              <a:t>مهمة مجموعتكم</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999293" y="1493585"/>
            <a:ext cx="10238936" cy="3115772"/>
          </a:xfrm>
        </p:spPr>
        <p:txBody>
          <a:bodyPr vert="horz" lIns="91440" tIns="45720" rIns="91440" bIns="45720" rtlCol="0" anchor="t">
            <a:noAutofit/>
          </a:bodyPr>
          <a:lstStyle/>
          <a:p>
            <a:r>
              <a:rPr lang="ar-SA" dirty="0">
                <a:effectLst/>
              </a:rPr>
              <a:t>هذا هو الوقت المخصص لإجراء </a:t>
            </a:r>
            <a:r>
              <a:rPr lang="ar-SA" b="1" dirty="0">
                <a:effectLst/>
              </a:rPr>
              <a:t>مناقشة مفتوحة</a:t>
            </a:r>
            <a:r>
              <a:rPr lang="ar-SA" dirty="0">
                <a:effectLst/>
              </a:rPr>
              <a:t> بشأن غاية 7-1-7 وكيفية ارتباطها بعملكم.</a:t>
            </a:r>
            <a:endParaRPr lang="ar-001" dirty="0">
              <a:solidFill>
                <a:schemeClr val="tx1"/>
              </a:solidFill>
              <a:latin typeface="Arial"/>
              <a:cs typeface="Arial"/>
            </a:endParaRPr>
          </a:p>
          <a:p>
            <a:r>
              <a:rPr lang="ar-SA" dirty="0">
                <a:effectLst/>
              </a:rPr>
              <a:t>قدموا أنفسكم، و</a:t>
            </a:r>
            <a:r>
              <a:rPr lang="ar-SA" b="1" dirty="0">
                <a:effectLst/>
              </a:rPr>
              <a:t>تناقشو</a:t>
            </a:r>
            <a:r>
              <a:rPr lang="ar-SA" dirty="0">
                <a:effectLst/>
              </a:rPr>
              <a:t>ا في مجموعاتكم بشأن ما يلي:</a:t>
            </a:r>
            <a:endParaRPr lang="ar-001" dirty="0">
              <a:solidFill>
                <a:schemeClr val="tx1"/>
              </a:solidFill>
              <a:latin typeface="Arial"/>
              <a:cs typeface="Arial"/>
            </a:endParaRPr>
          </a:p>
          <a:p>
            <a:pPr>
              <a:defRPr/>
            </a:pPr>
            <a:endParaRPr lang="en-US" sz="700" dirty="0">
              <a:solidFill>
                <a:schemeClr val="tx1"/>
              </a:solidFill>
              <a:latin typeface="Arial"/>
              <a:ea typeface="Calibri"/>
              <a:cs typeface="Arial"/>
            </a:endParaRPr>
          </a:p>
          <a:p>
            <a:pPr marL="0" indent="0">
              <a:buNone/>
            </a:pPr>
            <a:r>
              <a:rPr lang="ar-SA" sz="2400" b="1" dirty="0">
                <a:solidFill>
                  <a:schemeClr val="tx2"/>
                </a:solidFill>
                <a:cs typeface="Arial" panose="020B0604020202020204" pitchFamily="34" charset="0"/>
              </a:rPr>
              <a:t>ما الإستراتيجيات التي يمكن أن تساعد على جعل اعتماد غاية 7-1-7 واستخدامها </a:t>
            </a:r>
            <a:r>
              <a:rPr lang="ar-SA" sz="2400" b="1" u="sng" dirty="0">
                <a:solidFill>
                  <a:schemeClr val="tx2"/>
                </a:solidFill>
                <a:cs typeface="Arial" panose="020B0604020202020204" pitchFamily="34" charset="0"/>
              </a:rPr>
              <a:t>مستدامًا</a:t>
            </a:r>
            <a:r>
              <a:rPr lang="ar-SA" sz="2400" b="1" dirty="0">
                <a:solidFill>
                  <a:schemeClr val="tx2"/>
                </a:solidFill>
                <a:cs typeface="Arial" panose="020B0604020202020204" pitchFamily="34" charset="0"/>
              </a:rPr>
              <a:t> في أماكن عملكم؟</a:t>
            </a:r>
            <a:endParaRPr lang="ar-001" sz="2400" b="1" dirty="0">
              <a:solidFill>
                <a:schemeClr val="tx2"/>
              </a:solidFill>
              <a:cs typeface="Arial" panose="020B0604020202020204" pitchFamily="34" charset="0"/>
            </a:endParaRPr>
          </a:p>
          <a:p>
            <a:pPr marL="0" indent="0">
              <a:buNone/>
            </a:pPr>
            <a:endParaRPr lang="en-US" sz="700" dirty="0">
              <a:solidFill>
                <a:schemeClr val="tx2"/>
              </a:solidFill>
              <a:effectLst/>
              <a:cs typeface="Arial" panose="020B0604020202020204" pitchFamily="34" charset="0"/>
            </a:endParaRPr>
          </a:p>
          <a:p>
            <a:pPr marL="0" indent="0">
              <a:buNone/>
            </a:pPr>
            <a:r>
              <a:rPr lang="ar-SA" sz="2400" b="1" dirty="0">
                <a:solidFill>
                  <a:schemeClr val="tx2"/>
                </a:solidFill>
                <a:cs typeface="Arial" panose="020B0604020202020204" pitchFamily="34" charset="0"/>
              </a:rPr>
              <a:t>كيف يمكنكم بدء استخدام أسس 7-1-7 (التوقيت والتحسين المستمر للأداء) في عملكم حتى في الوقت الحالي؟</a:t>
            </a:r>
            <a:endParaRPr lang="ar-001" sz="2400" b="1" dirty="0">
              <a:solidFill>
                <a:schemeClr val="tx2"/>
              </a:solidFill>
              <a:cs typeface="Arial" panose="020B0604020202020204" pitchFamily="34" charset="0"/>
            </a:endParaRPr>
          </a:p>
        </p:txBody>
      </p:sp>
      <p:grpSp>
        <p:nvGrpSpPr>
          <p:cNvPr id="5" name="Group 4">
            <a:extLst>
              <a:ext uri="{FF2B5EF4-FFF2-40B4-BE49-F238E27FC236}">
                <a16:creationId xmlns:a16="http://schemas.microsoft.com/office/drawing/2014/main" id="{19C39B1F-A27D-3B44-FF23-B6871BC725E0}"/>
              </a:ext>
            </a:extLst>
          </p:cNvPr>
          <p:cNvGrpSpPr/>
          <p:nvPr/>
        </p:nvGrpSpPr>
        <p:grpSpPr>
          <a:xfrm>
            <a:off x="0" y="4605662"/>
            <a:ext cx="11783604" cy="1668023"/>
            <a:chOff x="6532792" y="1044237"/>
            <a:chExt cx="3463713"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532792" y="1284686"/>
              <a:ext cx="3169978" cy="461055"/>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ar-SA" sz="2000" dirty="0">
                  <a:latin typeface="Arial"/>
                  <a:cs typeface="Arial"/>
                </a:rPr>
                <a:t>التوقيت (إجمالي 30‏‎ دقيقة) </a:t>
              </a:r>
              <a:endParaRPr lang="ar-001" sz="2000" dirty="0">
                <a:latin typeface="Arial"/>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532792" y="1808379"/>
              <a:ext cx="3169978" cy="789909"/>
            </a:xfrm>
            <a:prstGeom prst="rect">
              <a:avLst/>
            </a:prstGeom>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ar-SA" sz="1800" dirty="0">
                  <a:latin typeface="Arial"/>
                  <a:cs typeface="Arial"/>
                </a:rPr>
                <a:t>15-20 دقيقة: مناقشة في مجموعات صغيرة </a:t>
              </a:r>
              <a:endParaRPr lang="ar-001" sz="1800" dirty="0">
                <a:latin typeface="Arial"/>
                <a:cs typeface="Arial"/>
              </a:endParaRPr>
            </a:p>
            <a:p>
              <a:pPr>
                <a:defRPr/>
              </a:pPr>
              <a:r>
                <a:rPr lang="ar-SA" sz="1800" dirty="0">
                  <a:latin typeface="Arial"/>
                  <a:cs typeface="Arial"/>
                </a:rPr>
                <a:t>10-15 دقيقة: الإبلاغ بالنتائج في الجلسة العامة (حوالي دقيقتين لكل مجموعة) </a:t>
              </a:r>
              <a:endParaRPr lang="en-US" sz="1800" dirty="0">
                <a:latin typeface="Arial"/>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ar-001" dirty="0"/>
              <a:t>خاتمة اليوم</a:t>
            </a:r>
          </a:p>
        </p:txBody>
      </p:sp>
    </p:spTree>
    <p:extLst>
      <p:ext uri="{BB962C8B-B14F-4D97-AF65-F5344CB8AC3E}">
        <p14:creationId xmlns:p14="http://schemas.microsoft.com/office/powerpoint/2010/main" val="31626132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p:txBody>
          <a:bodyPr/>
          <a:lstStyle/>
          <a:p>
            <a:br>
              <a:rPr lang="ar-SA" dirty="0">
                <a:effectLst/>
                <a:cs typeface="+mn-cs"/>
              </a:rPr>
            </a:br>
            <a:r>
              <a:rPr lang="ar-SA" dirty="0">
                <a:effectLst/>
                <a:cs typeface="+mn-cs"/>
              </a:rPr>
              <a:t>أهداف التعلم الخاصة بورشة العمل</a:t>
            </a:r>
            <a:endParaRPr lang="ar-001" dirty="0">
              <a:latin typeface="Arial"/>
              <a:cs typeface="+mn-cs"/>
            </a:endParaRP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586681" y="1427397"/>
            <a:ext cx="6748816" cy="5469710"/>
          </a:xfrm>
        </p:spPr>
        <p:txBody>
          <a:bodyPr vert="horz" lIns="91440" tIns="45720" rIns="91440" bIns="45720" rtlCol="0" anchor="t">
            <a:noAutofit/>
          </a:bodyPr>
          <a:lstStyle/>
          <a:p>
            <a:pPr marL="342900" indent="-342900">
              <a:lnSpc>
                <a:spcPct val="113999"/>
              </a:lnSpc>
            </a:pPr>
            <a:r>
              <a:rPr lang="ar-SA" sz="1800" b="1" dirty="0">
                <a:latin typeface="Arial"/>
                <a:cs typeface="Arial"/>
              </a:rPr>
              <a:t>فهم نهج تحسين الأداء لغاية 7-1-7 واستعراضات الإجراءات المبكرة </a:t>
            </a:r>
            <a:r>
              <a:rPr lang="ar-SA" sz="1800" dirty="0">
                <a:latin typeface="Arial"/>
                <a:cs typeface="Arial"/>
              </a:rPr>
              <a:t>لرصد حالات تفشي الأمراض والإبلاغ عنها والاستجابة لها</a:t>
            </a:r>
            <a:endParaRPr lang="ar-001" sz="1800" dirty="0">
              <a:latin typeface="Arial"/>
              <a:cs typeface="Arial"/>
            </a:endParaRPr>
          </a:p>
          <a:p>
            <a:pPr marL="342900" indent="-342900">
              <a:lnSpc>
                <a:spcPct val="113999"/>
              </a:lnSpc>
            </a:pPr>
            <a:r>
              <a:rPr lang="ar-SA" sz="1800" dirty="0">
                <a:latin typeface="Arial"/>
                <a:cs typeface="Arial"/>
              </a:rPr>
              <a:t>شرح كيف يُسهم نهج 7-1-7 في </a:t>
            </a:r>
            <a:r>
              <a:rPr lang="ar-SA" sz="1800" b="1" dirty="0">
                <a:latin typeface="Arial"/>
                <a:cs typeface="Arial"/>
              </a:rPr>
              <a:t>تحسين أداء </a:t>
            </a:r>
            <a:r>
              <a:rPr lang="ar-SA" sz="1800" dirty="0">
                <a:latin typeface="Arial"/>
                <a:cs typeface="Arial"/>
              </a:rPr>
              <a:t>أنظمة مكافحة تفشي الأمراض</a:t>
            </a:r>
            <a:endParaRPr lang="ar-001" sz="1800" dirty="0">
              <a:latin typeface="Arial"/>
              <a:cs typeface="Arial"/>
            </a:endParaRPr>
          </a:p>
          <a:p>
            <a:pPr marL="342900" indent="-342900">
              <a:lnSpc>
                <a:spcPct val="113999"/>
              </a:lnSpc>
            </a:pPr>
            <a:r>
              <a:rPr lang="ar-SA" sz="1800" b="1" dirty="0">
                <a:latin typeface="Arial"/>
                <a:cs typeface="Arial"/>
              </a:rPr>
              <a:t>تحديد الفرص والتحديات </a:t>
            </a:r>
            <a:r>
              <a:rPr lang="ar-SA" sz="1800" dirty="0">
                <a:latin typeface="Arial"/>
                <a:cs typeface="Arial"/>
              </a:rPr>
              <a:t>فيما يتعلق بدعم الوعي بغاية 7-1-7 واعتمادها واستخدامها في عملك</a:t>
            </a:r>
            <a:endParaRPr lang="ar-001" sz="1800" dirty="0">
              <a:latin typeface="Arial"/>
              <a:cs typeface="Arial"/>
            </a:endParaRPr>
          </a:p>
          <a:p>
            <a:pPr marL="342900" indent="-342900">
              <a:lnSpc>
                <a:spcPct val="113999"/>
              </a:lnSpc>
            </a:pPr>
            <a:r>
              <a:rPr lang="ar-SA" sz="1800" b="1" dirty="0">
                <a:latin typeface="Arial"/>
                <a:cs typeface="Arial"/>
              </a:rPr>
              <a:t>تطبيق الخطوات الرئيسية والممارسات النموذجية </a:t>
            </a:r>
            <a:r>
              <a:rPr lang="ar-SA" sz="1800" dirty="0">
                <a:latin typeface="Arial"/>
                <a:cs typeface="Arial"/>
              </a:rPr>
              <a:t>لدعم اعتماد غاية 7-1-7 واستخدامها في مختلف البرامج والسياقات</a:t>
            </a:r>
            <a:endParaRPr lang="ar-001" sz="1800" dirty="0">
              <a:latin typeface="Arial"/>
              <a:cs typeface="Arial"/>
            </a:endParaRPr>
          </a:p>
          <a:p>
            <a:pPr marL="342900" indent="-342900">
              <a:lnSpc>
                <a:spcPct val="113999"/>
              </a:lnSpc>
            </a:pPr>
            <a:r>
              <a:rPr lang="ar-SA" sz="1800" b="1" dirty="0">
                <a:latin typeface="Arial"/>
                <a:cs typeface="Arial"/>
              </a:rPr>
              <a:t>وضع خطة </a:t>
            </a:r>
            <a:r>
              <a:rPr lang="ar-SA" sz="1800" dirty="0">
                <a:latin typeface="Arial"/>
                <a:cs typeface="Arial"/>
              </a:rPr>
              <a:t>لاعتماد غاية 7-1-7 واستخدامها بشكل روتيني في بلدك/ولايتك القضائية</a:t>
            </a:r>
            <a:endParaRPr lang="ar-001" sz="1800" dirty="0">
              <a:latin typeface="Arial"/>
              <a:cs typeface="Arial"/>
            </a:endParaRP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642468" y="728584"/>
            <a:ext cx="6693029" cy="400639"/>
          </a:xfrm>
        </p:spPr>
        <p:txBody>
          <a:bodyPr vert="horz" lIns="91440" tIns="45720" rIns="91440" bIns="45720" rtlCol="0" anchor="t">
            <a:noAutofit/>
          </a:bodyPr>
          <a:lstStyle/>
          <a:p>
            <a:r>
              <a:rPr lang="ar-001" dirty="0">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21276806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8330563" y="401053"/>
            <a:ext cx="3467083" cy="630286"/>
          </a:xfrm>
        </p:spPr>
        <p:txBody>
          <a:bodyPr/>
          <a:lstStyle/>
          <a:p>
            <a:r>
              <a:rPr lang="ar-001">
                <a:latin typeface="Arial"/>
                <a:cs typeface="Arial"/>
              </a:rPr>
              <a:t>مواردنا</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7768386" y="1574644"/>
            <a:ext cx="4029260" cy="4882303"/>
          </a:xfrm>
        </p:spPr>
        <p:txBody>
          <a:bodyPr vert="horz" lIns="91440" tIns="45720" rIns="91440" bIns="45720" rtlCol="0" anchor="t">
            <a:normAutofit/>
          </a:bodyPr>
          <a:lstStyle/>
          <a:p>
            <a:pPr>
              <a:lnSpc>
                <a:spcPct val="110000"/>
              </a:lnSpc>
            </a:pPr>
            <a:r>
              <a:rPr lang="ar-001" b="1" dirty="0"/>
              <a:t>إن الموارد الخاصة بدعم التنفيذ متوفرة على </a:t>
            </a:r>
            <a:br>
              <a:rPr lang="ar-001" b="1" dirty="0"/>
            </a:br>
            <a:r>
              <a:rPr lang="en-US"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ar-001" b="1" dirty="0"/>
              <a:t>الروابط السريعة:</a:t>
            </a:r>
          </a:p>
          <a:p>
            <a:pPr>
              <a:lnSpc>
                <a:spcPct val="110000"/>
              </a:lnSpc>
            </a:pPr>
            <a:r>
              <a:rPr lang="ar-001"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ابدأ هنا</a:t>
            </a:r>
          </a:p>
          <a:p>
            <a:pPr>
              <a:lnSpc>
                <a:spcPct val="110000"/>
              </a:lnSpc>
            </a:pPr>
            <a:r>
              <a:rPr lang="ar-SA" sz="1800" b="0" u="sng" dirty="0">
                <a:solidFill>
                  <a:srgbClr val="39B142"/>
                </a:solidFill>
                <a:latin typeface="Arial"/>
                <a:cs typeface="Arial"/>
              </a:rPr>
              <a:t>حزمة الأدوات الإلكترونية لغاية 7-1-7</a:t>
            </a:r>
            <a:r>
              <a:rPr lang="ar-SA" sz="1800" b="0" dirty="0">
                <a:solidFill>
                  <a:srgbClr val="39B142"/>
                </a:solidFill>
                <a:latin typeface="Arial"/>
                <a:cs typeface="Arial"/>
              </a:rPr>
              <a:t> </a:t>
            </a:r>
            <a:r>
              <a:rPr lang="ar-SA" sz="1800" b="0" u="sng" dirty="0">
                <a:solidFill>
                  <a:srgbClr val="39B142"/>
                </a:solidFill>
                <a:latin typeface="Arial"/>
                <a:cs typeface="Arial"/>
              </a:rPr>
              <a:t> </a:t>
            </a:r>
            <a:endParaRPr lang="ar-001" sz="1800" b="0" u="sng" dirty="0">
              <a:solidFill>
                <a:srgbClr val="39B142"/>
              </a:solidFill>
              <a:latin typeface="Arial"/>
              <a:cs typeface="Arial"/>
            </a:endParaRPr>
          </a:p>
          <a:p>
            <a:pPr>
              <a:lnSpc>
                <a:spcPct val="110000"/>
              </a:lnSpc>
            </a:pPr>
            <a:r>
              <a:rPr lang="ar-001" sz="1800" b="0" dirty="0">
                <a:solidFill>
                  <a:srgbClr val="3CB142"/>
                </a:solidFill>
                <a:latin typeface="Arial"/>
                <a:cs typeface="Arial"/>
                <a:hlinkClick r:id="rId5">
                  <a:extLst>
                    <a:ext uri="{A12FA001-AC4F-418D-AE19-62706E023703}">
                      <ahyp:hlinkClr xmlns:ahyp="http://schemas.microsoft.com/office/drawing/2018/hyperlinkcolor" val="tx"/>
                    </a:ext>
                  </a:extLst>
                </a:hlinkClick>
              </a:rPr>
              <a:t>إحاطات المناصرة لصناع القرار</a:t>
            </a:r>
          </a:p>
          <a:p>
            <a:pPr>
              <a:lnSpc>
                <a:spcPct val="110000"/>
              </a:lnSpc>
            </a:pPr>
            <a:r>
              <a:rPr lang="ar-001" sz="1800" b="0" dirty="0">
                <a:solidFill>
                  <a:srgbClr val="39B142"/>
                </a:solidFill>
                <a:latin typeface="Arial"/>
                <a:cs typeface="Arial"/>
                <a:hlinkClick r:id="rId6">
                  <a:extLst>
                    <a:ext uri="{A12FA001-AC4F-418D-AE19-62706E023703}">
                      <ahyp:hlinkClr xmlns:ahyp="http://schemas.microsoft.com/office/drawing/2018/hyperlinkcolor" val="tx"/>
                    </a:ext>
                  </a:extLst>
                </a:hlinkClick>
              </a:rPr>
              <a:t>الأسئلة الشائعة</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7"/>
          <a:stretch>
            <a:fillRect/>
          </a:stretch>
        </p:blipFill>
        <p:spPr>
          <a:xfrm>
            <a:off x="290135"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8"/>
          <a:srcRect l="208" t="9588" r="-208" b="2063"/>
          <a:stretch/>
        </p:blipFill>
        <p:spPr>
          <a:xfrm>
            <a:off x="1283872"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E903-74F2-A143-CAC4-3E7555EE0E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0FF58-14BB-8AEC-458D-40DC28643B34}"/>
              </a:ext>
            </a:extLst>
          </p:cNvPr>
          <p:cNvSpPr>
            <a:spLocks noGrp="1"/>
          </p:cNvSpPr>
          <p:nvPr>
            <p:ph type="title"/>
          </p:nvPr>
        </p:nvSpPr>
        <p:spPr/>
        <p:txBody>
          <a:bodyPr/>
          <a:lstStyle/>
          <a:p>
            <a:r>
              <a:rPr lang="ar-001" dirty="0">
                <a:latin typeface="Arial"/>
                <a:cs typeface="Arial"/>
              </a:rPr>
              <a:t>الخطوات التالية</a:t>
            </a:r>
          </a:p>
        </p:txBody>
      </p:sp>
      <p:sp>
        <p:nvSpPr>
          <p:cNvPr id="4" name="Content Placeholder 3">
            <a:extLst>
              <a:ext uri="{FF2B5EF4-FFF2-40B4-BE49-F238E27FC236}">
                <a16:creationId xmlns:a16="http://schemas.microsoft.com/office/drawing/2014/main" id="{483B8C64-76A2-398C-11F5-38E74FCBDE72}"/>
              </a:ext>
            </a:extLst>
          </p:cNvPr>
          <p:cNvSpPr>
            <a:spLocks noGrp="1"/>
          </p:cNvSpPr>
          <p:nvPr>
            <p:ph idx="1"/>
          </p:nvPr>
        </p:nvSpPr>
        <p:spPr>
          <a:xfrm>
            <a:off x="663020" y="1366400"/>
            <a:ext cx="6693029" cy="5326145"/>
          </a:xfrm>
        </p:spPr>
        <p:txBody>
          <a:bodyPr vert="horz" lIns="91440" tIns="45720" rIns="91440" bIns="45720" rtlCol="0" anchor="t">
            <a:noAutofit/>
          </a:bodyPr>
          <a:lstStyle/>
          <a:p>
            <a:pPr marL="342900" indent="-342900">
              <a:lnSpc>
                <a:spcPct val="113999"/>
              </a:lnSpc>
            </a:pPr>
            <a:r>
              <a:rPr lang="ar-SA" sz="2400" dirty="0">
                <a:effectLst/>
                <a:highlight>
                  <a:srgbClr val="FFFF00"/>
                </a:highlight>
              </a:rPr>
              <a:t>[أدرج الخطوات التالية ذات الصلة بالمشاركين في ورشة العمل] </a:t>
            </a:r>
            <a:endParaRPr lang="ar-001" sz="2400" dirty="0">
              <a:highlight>
                <a:srgbClr val="FFFF00"/>
              </a:highlight>
              <a:latin typeface="Arial"/>
              <a:cs typeface="Arial"/>
            </a:endParaRPr>
          </a:p>
          <a:p>
            <a:pPr marL="342900" indent="-342900">
              <a:lnSpc>
                <a:spcPct val="113999"/>
              </a:lnSpc>
            </a:pPr>
            <a:r>
              <a:rPr lang="ar-SA" sz="2400" dirty="0">
                <a:effectLst/>
                <a:highlight>
                  <a:srgbClr val="FFFF00"/>
                </a:highlight>
              </a:rPr>
              <a:t>[أدرج الخطوات التالية لتنفيذ غاية 7-1-7 في الولاية القضائية / البلد / عبر البلدان حسب الاقتضاء استنادًا إلى طبيعة الحضور]</a:t>
            </a:r>
            <a:endParaRPr lang="ar-001" sz="2400" dirty="0">
              <a:highlight>
                <a:srgbClr val="FFFF00"/>
              </a:highlight>
              <a:latin typeface="Arial"/>
              <a:cs typeface="Arial"/>
            </a:endParaRPr>
          </a:p>
          <a:p>
            <a:pPr marL="342900" indent="-342900">
              <a:lnSpc>
                <a:spcPct val="113999"/>
              </a:lnSpc>
            </a:pPr>
            <a:r>
              <a:rPr lang="ar-SA" sz="2400" dirty="0">
                <a:effectLst/>
                <a:highlight>
                  <a:srgbClr val="FFFF00"/>
                </a:highlight>
              </a:rPr>
              <a:t>[أدرج أي أنشطة/فرص قادمة ذات صلة بغاية 7-1-7 للمشاركين]</a:t>
            </a:r>
            <a:endParaRPr lang="ar-001" sz="2400" dirty="0">
              <a:highlight>
                <a:srgbClr val="FFFF00"/>
              </a:highlight>
              <a:latin typeface="Arial"/>
              <a:cs typeface="Arial"/>
            </a:endParaRPr>
          </a:p>
        </p:txBody>
      </p:sp>
      <p:sp>
        <p:nvSpPr>
          <p:cNvPr id="5" name="Text Placeholder 4">
            <a:extLst>
              <a:ext uri="{FF2B5EF4-FFF2-40B4-BE49-F238E27FC236}">
                <a16:creationId xmlns:a16="http://schemas.microsoft.com/office/drawing/2014/main" id="{1BCB8DEE-2E26-997A-D75F-2CD71ED1FC0D}"/>
              </a:ext>
            </a:extLst>
          </p:cNvPr>
          <p:cNvSpPr>
            <a:spLocks noGrp="1"/>
          </p:cNvSpPr>
          <p:nvPr>
            <p:ph type="body" sz="half" idx="10"/>
          </p:nvPr>
        </p:nvSpPr>
        <p:spPr>
          <a:xfrm>
            <a:off x="663019" y="594724"/>
            <a:ext cx="6693029" cy="400639"/>
          </a:xfrm>
        </p:spPr>
        <p:txBody>
          <a:bodyPr vert="horz" lIns="91440" tIns="45720" rIns="91440" bIns="45720" rtlCol="0" anchor="t">
            <a:noAutofit/>
          </a:bodyPr>
          <a:lstStyle/>
          <a:p>
            <a:r>
              <a:rPr lang="ar-001" sz="2600" dirty="0">
                <a:latin typeface="Arial"/>
                <a:cs typeface="Arial"/>
              </a:rPr>
              <a:t>بعد ورشة العمل هذه...</a:t>
            </a:r>
          </a:p>
        </p:txBody>
      </p:sp>
    </p:spTree>
    <p:extLst>
      <p:ext uri="{BB962C8B-B14F-4D97-AF65-F5344CB8AC3E}">
        <p14:creationId xmlns:p14="http://schemas.microsoft.com/office/powerpoint/2010/main" val="569426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7989375" y="1674373"/>
            <a:ext cx="3467083" cy="2282808"/>
          </a:xfrm>
        </p:spPr>
        <p:txBody>
          <a:bodyPr/>
          <a:lstStyle/>
          <a:p>
            <a:br>
              <a:rPr lang="ar-001" dirty="0">
                <a:latin typeface="Arial"/>
                <a:cs typeface="Arial"/>
              </a:rPr>
            </a:br>
            <a:r>
              <a:rPr lang="ar-001" dirty="0">
                <a:latin typeface="Arial"/>
                <a:cs typeface="Arial"/>
              </a:rPr>
              <a:t>أهداف التعلم الخاصة بورشة العمل</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577716" y="1227276"/>
            <a:ext cx="6748816" cy="5469710"/>
          </a:xfrm>
        </p:spPr>
        <p:txBody>
          <a:bodyPr vert="horz" lIns="91440" tIns="45720" rIns="91440" bIns="45720" rtlCol="0" anchor="t">
            <a:noAutofit/>
          </a:bodyPr>
          <a:lstStyle/>
          <a:p>
            <a:pPr marL="342900" indent="-342900">
              <a:lnSpc>
                <a:spcPct val="113999"/>
              </a:lnSpc>
            </a:pPr>
            <a:r>
              <a:rPr lang="ar-SA" sz="2000" b="1" dirty="0">
                <a:latin typeface="Arial"/>
                <a:cs typeface="Arial"/>
              </a:rPr>
              <a:t>فهم غاية 7-1-7 ونهج تحسين الأداء واستعراضات الإجراءات المبكرة </a:t>
            </a:r>
            <a:r>
              <a:rPr lang="ar-SA" sz="2000" dirty="0">
                <a:latin typeface="Arial"/>
                <a:cs typeface="Arial"/>
              </a:rPr>
              <a:t>لرصد حالات تفشي الأمراض والإبلاغ عنها والاستجابة لها</a:t>
            </a:r>
            <a:endParaRPr lang="ar-001" sz="2000" dirty="0">
              <a:latin typeface="Arial"/>
              <a:cs typeface="Arial"/>
            </a:endParaRPr>
          </a:p>
          <a:p>
            <a:pPr marL="342900" indent="-342900">
              <a:lnSpc>
                <a:spcPct val="113999"/>
              </a:lnSpc>
            </a:pPr>
            <a:r>
              <a:rPr lang="ar-SA" sz="2000" dirty="0">
                <a:latin typeface="Aptos" panose="020B0004020202020204" pitchFamily="34" charset="0"/>
                <a:ea typeface="DengXian" panose="02010600030101010101" pitchFamily="2" charset="-122"/>
                <a:cs typeface="Arial" panose="020B0604020202020204" pitchFamily="34" charset="0"/>
              </a:rPr>
              <a:t>شرح كيف تُسهم غاية 7-1-7 في </a:t>
            </a:r>
            <a:r>
              <a:rPr lang="ar-SA" sz="2000" b="1" dirty="0">
                <a:latin typeface="Aptos" panose="020B0004020202020204" pitchFamily="34" charset="0"/>
                <a:ea typeface="DengXian" panose="02010600030101010101" pitchFamily="2" charset="-122"/>
                <a:cs typeface="Arial" panose="020B0604020202020204" pitchFamily="34" charset="0"/>
              </a:rPr>
              <a:t>تحسين أداء </a:t>
            </a:r>
            <a:r>
              <a:rPr lang="ar-SA" sz="2000" dirty="0">
                <a:latin typeface="Aptos" panose="020B0004020202020204" pitchFamily="34" charset="0"/>
                <a:ea typeface="DengXian" panose="02010600030101010101" pitchFamily="2" charset="-122"/>
                <a:cs typeface="Arial" panose="020B0604020202020204" pitchFamily="34" charset="0"/>
              </a:rPr>
              <a:t>أنظمة مكافحة تفشي الأمراض</a:t>
            </a:r>
            <a:endParaRPr lang="ar-001" sz="2000" dirty="0">
              <a:latin typeface="Aptos" panose="020B0004020202020204" pitchFamily="34" charset="0"/>
              <a:ea typeface="DengXian" panose="02010600030101010101" pitchFamily="2" charset="-122"/>
              <a:cs typeface="Arial" panose="020B0604020202020204" pitchFamily="34" charset="0"/>
            </a:endParaRPr>
          </a:p>
          <a:p>
            <a:pPr marL="342900" indent="-342900">
              <a:lnSpc>
                <a:spcPct val="113999"/>
              </a:lnSpc>
            </a:pPr>
            <a:r>
              <a:rPr lang="ar-SA" sz="2000" b="1" dirty="0">
                <a:effectLst/>
                <a:latin typeface="Aptos" panose="020B0004020202020204" pitchFamily="34" charset="0"/>
                <a:ea typeface="DengXian" panose="02010600030101010101" pitchFamily="2" charset="-122"/>
                <a:cs typeface="Arial" panose="020B0604020202020204" pitchFamily="34" charset="0"/>
              </a:rPr>
              <a:t>تحديد</a:t>
            </a:r>
            <a:r>
              <a:rPr lang="ar-SA" sz="2000" b="1" dirty="0">
                <a:effectLst/>
                <a:ea typeface="DengXian" panose="02010600030101010101" pitchFamily="2" charset="-122"/>
                <a:cs typeface="Aptos" panose="020B0004020202020204" pitchFamily="34" charset="0"/>
              </a:rPr>
              <a:t> </a:t>
            </a:r>
            <a:r>
              <a:rPr lang="ar-SA" sz="2000" b="1" dirty="0">
                <a:effectLst/>
                <a:latin typeface="Aptos" panose="020B0004020202020204" pitchFamily="34" charset="0"/>
                <a:ea typeface="DengXian" panose="02010600030101010101" pitchFamily="2" charset="-122"/>
                <a:cs typeface="Arial" panose="020B0604020202020204" pitchFamily="34" charset="0"/>
              </a:rPr>
              <a:t>الفرص والتحديات</a:t>
            </a:r>
            <a:r>
              <a:rPr lang="en-IN" sz="2000" b="1" dirty="0">
                <a:effectLst/>
                <a:latin typeface="Aptos" panose="020B0004020202020204" pitchFamily="34" charset="0"/>
                <a:ea typeface="DengXian" panose="02010600030101010101" pitchFamily="2" charset="-122"/>
                <a:cs typeface="Arial" panose="020B06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فيما يتعلق بدعم الوعي بغاية 7-1-7</a:t>
            </a:r>
            <a:r>
              <a:rPr lang="ar-SA" sz="2000" dirty="0">
                <a:effectLst/>
                <a:ea typeface="DengXian" panose="02010600030101010101" pitchFamily="2" charset="-122"/>
                <a:cs typeface="Aptos" panose="020B0004020202020204" pitchFamily="34" charset="0"/>
              </a:rPr>
              <a:t> </a:t>
            </a:r>
            <a:r>
              <a:rPr lang="ar-SA" sz="2000" dirty="0">
                <a:effectLst/>
                <a:latin typeface="Aptos" panose="020B0004020202020204" pitchFamily="34" charset="0"/>
                <a:ea typeface="DengXian" panose="02010600030101010101" pitchFamily="2" charset="-122"/>
                <a:cs typeface="Arial" panose="020B0604020202020204" pitchFamily="34" charset="0"/>
              </a:rPr>
              <a:t>واعتمادها واستخدامها في عملك</a:t>
            </a:r>
            <a:endParaRPr lang="ar-001" sz="2000" dirty="0">
              <a:latin typeface="Arial"/>
              <a:cs typeface="Arial"/>
            </a:endParaRPr>
          </a:p>
          <a:p>
            <a:pPr marL="342900" indent="-342900">
              <a:lnSpc>
                <a:spcPct val="113999"/>
              </a:lnSpc>
            </a:pPr>
            <a:r>
              <a:rPr lang="ar-SA" sz="2000" b="1" dirty="0">
                <a:latin typeface="Aptos" panose="020B0004020202020204" pitchFamily="34" charset="0"/>
                <a:ea typeface="DengXian" panose="02010600030101010101" pitchFamily="2" charset="-122"/>
                <a:cs typeface="Arial" panose="020B0604020202020204" pitchFamily="34" charset="0"/>
              </a:rPr>
              <a:t>تطبيق الخطوات الرئيسية والممارسات النموذجية</a:t>
            </a:r>
            <a:r>
              <a:rPr lang="en-IN" sz="2000" b="1" dirty="0">
                <a:latin typeface="Aptos" panose="020B0004020202020204" pitchFamily="34" charset="0"/>
                <a:ea typeface="DengXian" panose="02010600030101010101" pitchFamily="2" charset="-122"/>
                <a:cs typeface="Arial" panose="020B0604020202020204" pitchFamily="34" charset="0"/>
              </a:rPr>
              <a:t> </a:t>
            </a:r>
            <a:r>
              <a:rPr lang="ar-SA" sz="2000" b="1" dirty="0">
                <a:latin typeface="Aptos" panose="020B0004020202020204" pitchFamily="34" charset="0"/>
                <a:ea typeface="DengXian" panose="02010600030101010101" pitchFamily="2" charset="-122"/>
                <a:cs typeface="Arial" panose="020B0604020202020204" pitchFamily="34" charset="0"/>
              </a:rPr>
              <a:t>لدعم اعتماد غاية </a:t>
            </a:r>
            <a:r>
              <a:rPr lang="ar-SA" sz="2000" dirty="0">
                <a:latin typeface="Aptos" panose="020B0004020202020204" pitchFamily="34" charset="0"/>
                <a:ea typeface="DengXian" panose="02010600030101010101" pitchFamily="2" charset="-122"/>
                <a:cs typeface="Arial" panose="020B0604020202020204" pitchFamily="34" charset="0"/>
              </a:rPr>
              <a:t>7-1-7 واستخدامها في مختلف البرامج والسياقات</a:t>
            </a:r>
            <a:endParaRPr lang="ar-001" sz="2000" dirty="0">
              <a:latin typeface="Aptos" panose="020B0004020202020204" pitchFamily="34" charset="0"/>
              <a:ea typeface="DengXian" panose="02010600030101010101" pitchFamily="2" charset="-122"/>
              <a:cs typeface="Arial" panose="020B0604020202020204" pitchFamily="34" charset="0"/>
            </a:endParaRPr>
          </a:p>
          <a:p>
            <a:pPr marL="342900" indent="-342900">
              <a:lnSpc>
                <a:spcPct val="113999"/>
              </a:lnSpc>
            </a:pPr>
            <a:r>
              <a:rPr lang="ar-SA" sz="2000" b="1" dirty="0">
                <a:latin typeface="Aptos" panose="020B0004020202020204" pitchFamily="34" charset="0"/>
                <a:ea typeface="DengXian" panose="02010600030101010101" pitchFamily="2" charset="-122"/>
                <a:cs typeface="Arial" panose="020B0604020202020204" pitchFamily="34" charset="0"/>
              </a:rPr>
              <a:t>وضع خطة </a:t>
            </a:r>
            <a:r>
              <a:rPr lang="ar-SA" sz="2000" dirty="0">
                <a:latin typeface="Aptos" panose="020B0004020202020204" pitchFamily="34" charset="0"/>
                <a:ea typeface="DengXian" panose="02010600030101010101" pitchFamily="2" charset="-122"/>
                <a:cs typeface="Arial" panose="020B0604020202020204" pitchFamily="34" charset="0"/>
              </a:rPr>
              <a:t>لاعتماد غاية 7-1-7 واستخدامها بشكل روتيني في بلدك أو ولايتك القضائية</a:t>
            </a:r>
            <a:endParaRPr lang="ar-001" sz="2000" dirty="0">
              <a:latin typeface="Aptos" panose="020B0004020202020204" pitchFamily="34" charset="0"/>
              <a:ea typeface="DengXian" panose="02010600030101010101" pitchFamily="2" charset="-122"/>
              <a:cs typeface="Arial" panose="020B0604020202020204" pitchFamily="34" charset="0"/>
            </a:endParaRPr>
          </a:p>
          <a:p>
            <a:pPr marL="0" indent="0">
              <a:lnSpc>
                <a:spcPct val="113999"/>
              </a:lnSpc>
              <a:buNone/>
            </a:pPr>
            <a:endParaRPr lang="en-US" sz="2000" dirty="0">
              <a:latin typeface="Arial"/>
              <a:cs typeface="Arial"/>
            </a:endParaRPr>
          </a:p>
          <a:p>
            <a:pPr marL="342900" indent="-342900">
              <a:lnSpc>
                <a:spcPct val="113999"/>
              </a:lnSpc>
            </a:pPr>
            <a:endParaRPr lang="en-US" sz="2000" dirty="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633503" y="528463"/>
            <a:ext cx="6693029" cy="400639"/>
          </a:xfrm>
        </p:spPr>
        <p:txBody>
          <a:bodyPr vert="horz" lIns="91440" tIns="45720" rIns="91440" bIns="45720" rtlCol="0" anchor="t">
            <a:noAutofit/>
          </a:bodyPr>
          <a:lstStyle/>
          <a:p>
            <a:r>
              <a:rPr lang="ar-001" dirty="0">
                <a:latin typeface="Arial"/>
                <a:cs typeface="Arial"/>
              </a:rPr>
              <a:t>بحلول نهاية التدريب، ينبغي أن تكونوا قادرين على ما يلي:</a:t>
            </a:r>
          </a:p>
        </p:txBody>
      </p:sp>
    </p:spTree>
    <p:extLst>
      <p:ext uri="{BB962C8B-B14F-4D97-AF65-F5344CB8AC3E}">
        <p14:creationId xmlns:p14="http://schemas.microsoft.com/office/powerpoint/2010/main" val="32869165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ar-001" dirty="0"/>
              <a:t>الملاحظات الختامية</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ar-001">
                <a:latin typeface="Arial"/>
                <a:cs typeface="Arial"/>
              </a:rPr>
              <a:t>شكرً!</a:t>
            </a:r>
          </a:p>
        </p:txBody>
      </p:sp>
    </p:spTree>
    <p:extLst>
      <p:ext uri="{BB962C8B-B14F-4D97-AF65-F5344CB8AC3E}">
        <p14:creationId xmlns:p14="http://schemas.microsoft.com/office/powerpoint/2010/main" val="2726359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1604682" y="2757673"/>
            <a:ext cx="5692588" cy="1346799"/>
          </a:xfrm>
        </p:spPr>
        <p:txBody>
          <a:bodyPr vert="horz" lIns="91440" tIns="45720" rIns="91440" bIns="45720" rtlCol="0" anchor="t">
            <a:noAutofit/>
          </a:bodyPr>
          <a:lstStyle/>
          <a:p>
            <a:r>
              <a:rPr lang="ar-001" sz="4000" dirty="0">
                <a:latin typeface="Arial"/>
                <a:cs typeface="Arial"/>
              </a:rPr>
              <a:t>ما أبرز النقاط المستفادة من أحداث الأمس؟</a:t>
            </a:r>
          </a:p>
        </p:txBody>
      </p:sp>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64141"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8394929"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a:latin typeface="Arial"/>
                <a:cs typeface="Arial"/>
              </a:rPr>
              <a:t>مناقشة</a:t>
            </a:r>
          </a:p>
        </p:txBody>
      </p:sp>
    </p:spTree>
    <p:extLst>
      <p:ext uri="{BB962C8B-B14F-4D97-AF65-F5344CB8AC3E}">
        <p14:creationId xmlns:p14="http://schemas.microsoft.com/office/powerpoint/2010/main" val="1383627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EF62F-83B1-AC8E-B030-6F9643B3BF0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79C194-8C26-296E-1EFE-4DBC9C27BE0D}"/>
              </a:ext>
            </a:extLst>
          </p:cNvPr>
          <p:cNvSpPr>
            <a:spLocks noGrp="1"/>
          </p:cNvSpPr>
          <p:nvPr>
            <p:ph type="body" sz="half" idx="10"/>
          </p:nvPr>
        </p:nvSpPr>
        <p:spPr>
          <a:xfrm>
            <a:off x="468489" y="2757673"/>
            <a:ext cx="6693029" cy="1346799"/>
          </a:xfrm>
        </p:spPr>
        <p:txBody>
          <a:bodyPr vert="horz" lIns="91440" tIns="45720" rIns="91440" bIns="45720" rtlCol="0" anchor="t">
            <a:noAutofit/>
          </a:bodyPr>
          <a:lstStyle/>
          <a:p>
            <a:r>
              <a:rPr lang="ar-001" sz="4000" dirty="0">
                <a:latin typeface="Arial"/>
                <a:cs typeface="Arial"/>
              </a:rPr>
              <a:t>ما بعض أبرز النقاط المستفادة من ورشة العمل بأكملها؟</a:t>
            </a:r>
          </a:p>
        </p:txBody>
      </p:sp>
      <p:pic>
        <p:nvPicPr>
          <p:cNvPr id="10" name="Graphic 9">
            <a:extLst>
              <a:ext uri="{FF2B5EF4-FFF2-40B4-BE49-F238E27FC236}">
                <a16:creationId xmlns:a16="http://schemas.microsoft.com/office/drawing/2014/main" id="{5D10D2ED-222F-BD3E-AA30-397747E70CC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46209" y="2232208"/>
            <a:ext cx="928659" cy="917898"/>
          </a:xfrm>
          <a:prstGeom prst="rect">
            <a:avLst/>
          </a:prstGeom>
        </p:spPr>
      </p:pic>
      <p:sp>
        <p:nvSpPr>
          <p:cNvPr id="13" name="Title 1">
            <a:extLst>
              <a:ext uri="{FF2B5EF4-FFF2-40B4-BE49-F238E27FC236}">
                <a16:creationId xmlns:a16="http://schemas.microsoft.com/office/drawing/2014/main" id="{B7154AB8-F68E-78F6-98E8-DB2F3DDA4C9F}"/>
              </a:ext>
            </a:extLst>
          </p:cNvPr>
          <p:cNvSpPr txBox="1">
            <a:spLocks/>
          </p:cNvSpPr>
          <p:nvPr/>
        </p:nvSpPr>
        <p:spPr>
          <a:xfrm>
            <a:off x="8376997" y="1548808"/>
            <a:ext cx="3467083" cy="2282808"/>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ar-001" dirty="0">
                <a:latin typeface="Arial"/>
                <a:cs typeface="Arial"/>
              </a:rPr>
              <a:t>مناقشة</a:t>
            </a:r>
          </a:p>
        </p:txBody>
      </p:sp>
    </p:spTree>
    <p:extLst>
      <p:ext uri="{BB962C8B-B14F-4D97-AF65-F5344CB8AC3E}">
        <p14:creationId xmlns:p14="http://schemas.microsoft.com/office/powerpoint/2010/main" val="344325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1077188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ar-001" sz="3000" b="1" dirty="0">
                <a:solidFill>
                  <a:schemeClr val="tx2"/>
                </a:solidFill>
                <a:latin typeface="Arial"/>
                <a:cs typeface="Arial"/>
              </a:rPr>
              <a:t>سنتعلم من خلال...</a:t>
            </a:r>
          </a:p>
        </p:txBody>
      </p:sp>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ar-001" sz="3600" dirty="0">
                <a:latin typeface="Arial"/>
                <a:cs typeface="Arial"/>
              </a:rPr>
              <a:t>هذه ورشة عمل تفاعلية تشاركية.</a:t>
            </a:r>
            <a:br>
              <a:rPr lang="ar-001" sz="3600" dirty="0">
                <a:latin typeface="Arial"/>
                <a:cs typeface="Arial"/>
              </a:rPr>
            </a:br>
            <a:endParaRPr lang="ar-001" sz="3600" dirty="0">
              <a:latin typeface="Arial"/>
              <a:cs typeface="Arial"/>
            </a:endParaRPr>
          </a:p>
        </p:txBody>
      </p:sp>
      <p:grpSp>
        <p:nvGrpSpPr>
          <p:cNvPr id="4" name="Group 3">
            <a:extLst>
              <a:ext uri="{FF2B5EF4-FFF2-40B4-BE49-F238E27FC236}">
                <a16:creationId xmlns:a16="http://schemas.microsoft.com/office/drawing/2014/main" id="{A673AD1B-B287-07D1-76BB-AB41B3F69B55}"/>
              </a:ext>
            </a:extLst>
          </p:cNvPr>
          <p:cNvGrpSpPr/>
          <p:nvPr/>
        </p:nvGrpSpPr>
        <p:grpSpPr>
          <a:xfrm flipH="1">
            <a:off x="1684364" y="2555308"/>
            <a:ext cx="9105994" cy="2723005"/>
            <a:chOff x="1552591" y="2555308"/>
            <a:chExt cx="9105994" cy="2723005"/>
          </a:xfrm>
        </p:grpSpPr>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29784" y="2556427"/>
              <a:ext cx="1828801" cy="1825038"/>
            </a:xfrm>
            <a:prstGeom prst="rect">
              <a:avLst/>
            </a:prstGeom>
          </p:spPr>
        </p:pic>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ar-001" sz="2400">
                  <a:latin typeface="Arial" panose="020B0604020202020204" pitchFamily="34" charset="0"/>
                  <a:cs typeface="Arial" panose="020B0604020202020204" pitchFamily="34" charset="0"/>
                </a:rPr>
                <a:t>أنشطة</a:t>
              </a:r>
            </a:p>
            <a:p>
              <a:pPr algn="ctr"/>
              <a:r>
                <a:rPr lang="ar-001" sz="2400">
                  <a:latin typeface="Arial" panose="020B0604020202020204" pitchFamily="34" charset="0"/>
                  <a:cs typeface="Arial" panose="020B0604020202020204" pitchFamily="34" charset="0"/>
                </a:rPr>
                <a:t> عملية</a:t>
              </a:r>
            </a:p>
          </p:txBody>
        </p:sp>
        <p:sp>
          <p:nvSpPr>
            <p:cNvPr id="23" name="TextBox 22">
              <a:extLst>
                <a:ext uri="{FF2B5EF4-FFF2-40B4-BE49-F238E27FC236}">
                  <a16:creationId xmlns:a16="http://schemas.microsoft.com/office/drawing/2014/main" id="{9328D7B5-194F-55E3-F28F-328DC2B5E39D}"/>
                </a:ext>
              </a:extLst>
            </p:cNvPr>
            <p:cNvSpPr txBox="1"/>
            <p:nvPr/>
          </p:nvSpPr>
          <p:spPr>
            <a:xfrm>
              <a:off x="4046681" y="4447316"/>
              <a:ext cx="1823158" cy="830997"/>
            </a:xfrm>
            <a:prstGeom prst="rect">
              <a:avLst/>
            </a:prstGeom>
            <a:noFill/>
          </p:spPr>
          <p:txBody>
            <a:bodyPr wrap="square" rtlCol="0">
              <a:spAutoFit/>
            </a:bodyPr>
            <a:lstStyle/>
            <a:p>
              <a:pPr algn="ctr"/>
              <a:r>
                <a:rPr lang="ar-001" sz="2400" dirty="0">
                  <a:latin typeface="Arial" panose="020B0604020202020204" pitchFamily="34" charset="0"/>
                  <a:cs typeface="Arial" panose="020B0604020202020204" pitchFamily="34" charset="0"/>
                </a:rPr>
                <a:t>عروض تقديمية قصيرة</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820690" y="4387843"/>
              <a:ext cx="1402554" cy="830997"/>
            </a:xfrm>
            <a:prstGeom prst="rect">
              <a:avLst/>
            </a:prstGeom>
            <a:noFill/>
          </p:spPr>
          <p:txBody>
            <a:bodyPr wrap="square" rtlCol="0">
              <a:spAutoFit/>
            </a:bodyPr>
            <a:lstStyle/>
            <a:p>
              <a:pPr algn="ctr"/>
              <a:r>
                <a:rPr lang="ar-001" sz="2400" dirty="0">
                  <a:latin typeface="Arial" panose="020B0604020202020204" pitchFamily="34" charset="0"/>
                  <a:cs typeface="Arial" panose="020B0604020202020204" pitchFamily="34" charset="0"/>
                </a:rPr>
                <a:t>مناقشات جماعية</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006255" y="4385178"/>
              <a:ext cx="1467310" cy="830997"/>
            </a:xfrm>
            <a:prstGeom prst="rect">
              <a:avLst/>
            </a:prstGeom>
            <a:noFill/>
          </p:spPr>
          <p:txBody>
            <a:bodyPr wrap="square" rtlCol="0">
              <a:spAutoFit/>
            </a:bodyPr>
            <a:lstStyle/>
            <a:p>
              <a:pPr algn="ctr"/>
              <a:r>
                <a:rPr lang="ar-001" sz="2400" dirty="0">
                  <a:latin typeface="Arial" panose="020B0604020202020204" pitchFamily="34" charset="0"/>
                  <a:cs typeface="Arial" panose="020B0604020202020204" pitchFamily="34" charset="0"/>
                </a:rPr>
                <a:t>جلسات أسئلة وأجوبة</a:t>
              </a:r>
            </a:p>
          </p:txBody>
        </p:sp>
      </p:grpSp>
    </p:spTree>
    <p:extLst>
      <p:ext uri="{BB962C8B-B14F-4D97-AF65-F5344CB8AC3E}">
        <p14:creationId xmlns:p14="http://schemas.microsoft.com/office/powerpoint/2010/main" val="1456028842"/>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CC4FAFBC-9201-43CF-9798-51E46956F1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1F4A09-1546-4EDA-A191-DAA6C9960091}">
  <ds:schemaRefs>
    <ds:schemaRef ds:uri="http://purl.org/dc/dcmitype/"/>
    <ds:schemaRef ds:uri="http://schemas.microsoft.com/sharepoint/v3"/>
    <ds:schemaRef ds:uri="http://schemas.microsoft.com/office/2006/documentManagement/types"/>
    <ds:schemaRef ds:uri="http://schemas.microsoft.com/office/2006/metadata/properties"/>
    <ds:schemaRef ds:uri="http://purl.org/dc/elements/1.1/"/>
    <ds:schemaRef ds:uri="http://purl.org/dc/terms/"/>
    <ds:schemaRef ds:uri="http://www.w3.org/XML/1998/namespace"/>
    <ds:schemaRef ds:uri="d27c8f07-e503-4122-80c5-e52ee84151d4"/>
    <ds:schemaRef ds:uri="http://schemas.microsoft.com/office/infopath/2007/PartnerControls"/>
    <ds:schemaRef ds:uri="http://schemas.openxmlformats.org/package/2006/metadata/core-properties"/>
    <ds:schemaRef ds:uri="ca299543-0ab4-429f-8927-bf8e8716a0c2"/>
  </ds:schemaRefs>
</ds:datastoreItem>
</file>

<file path=docProps/app.xml><?xml version="1.0" encoding="utf-8"?>
<Properties xmlns="http://schemas.openxmlformats.org/officeDocument/2006/extended-properties" xmlns:vt="http://schemas.openxmlformats.org/officeDocument/2006/docPropsVTypes">
  <Template>717 Alliance 2</Template>
  <TotalTime>308</TotalTime>
  <Words>11199</Words>
  <Application>Microsoft Macintosh PowerPoint</Application>
  <PresentationFormat>Widescreen</PresentationFormat>
  <Paragraphs>973</Paragraphs>
  <Slides>61</Slides>
  <Notes>61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DengXian</vt:lpstr>
      <vt:lpstr>Aptos</vt:lpstr>
      <vt:lpstr>Arial</vt:lpstr>
      <vt:lpstr>Calibri</vt:lpstr>
      <vt:lpstr>InterVariable</vt:lpstr>
      <vt:lpstr>Quattrocento Sans</vt:lpstr>
      <vt:lpstr>717 Alliance 2</vt:lpstr>
      <vt:lpstr>PowerPoint Presentation</vt:lpstr>
      <vt:lpstr>ملاحظات التدابير التنظيمية</vt:lpstr>
      <vt:lpstr>نشاط تمهيدي</vt:lpstr>
      <vt:lpstr> نشاط تمهيدي</vt:lpstr>
      <vt:lpstr>نظرة عامة على سلسلة التدريب الفني لغاية 7-1-7</vt:lpstr>
      <vt:lpstr> أهداف التعلم الخاصة بورشة العمل</vt:lpstr>
      <vt:lpstr>PowerPoint Presentation</vt:lpstr>
      <vt:lpstr>PowerPoint Presentation</vt:lpstr>
      <vt:lpstr>هذه ورشة عمل تفاعلية تشاركية. </vt:lpstr>
      <vt:lpstr>PowerPoint Presentation</vt:lpstr>
      <vt:lpstr>لوحة طرح الأفكار والأسئلة</vt:lpstr>
      <vt:lpstr>استعراض لوحة طرح الأفكار والأسئلة</vt:lpstr>
      <vt:lpstr>"لعبة التلخيص"</vt:lpstr>
      <vt:lpstr>"لعبة التلخيص"</vt:lpstr>
      <vt:lpstr>دورة حياة غاية 7-1-7</vt:lpstr>
      <vt:lpstr>PowerPoint Presentation</vt:lpstr>
      <vt:lpstr>يمكن اعتماد 7-1-7 بشكل منهجي ومرن</vt:lpstr>
      <vt:lpstr>التخطيط لاعتماد غاية 7-1-7 + استخدامها</vt:lpstr>
      <vt:lpstr>PowerPoint Presentation</vt:lpstr>
      <vt:lpstr>PowerPoint Presentation</vt:lpstr>
      <vt:lpstr>PowerPoint Presentation</vt:lpstr>
      <vt:lpstr>إبلاغ بالنتائج + مناقشة</vt:lpstr>
      <vt:lpstr>الغداء  </vt:lpstr>
      <vt:lpstr>نشاط تمهيدي</vt:lpstr>
      <vt:lpstr>لوحة طرح الأفكار والأسئلة</vt:lpstr>
      <vt:lpstr>PowerPoint Presentation</vt:lpstr>
      <vt:lpstr>الممارسات النموذجية</vt:lpstr>
      <vt:lpstr>التحديات الشائعة</vt:lpstr>
      <vt:lpstr>التحديات الشائعة</vt:lpstr>
      <vt:lpstr>التحديات الشائعة</vt:lpstr>
      <vt:lpstr>مقدمة عن إعادة الشرح من المتعلم لغاية 7-1-7</vt:lpstr>
      <vt:lpstr>إعادة الشرح من المتعلّم لمواد 7-1-7</vt:lpstr>
      <vt:lpstr>غاية 7-1-7</vt:lpstr>
      <vt:lpstr>نشاط إعادة الشرح من المتعلّم على غاية 7-1-7</vt:lpstr>
      <vt:lpstr>مقاييس التوقيت والمحطات الرئيسية بحسب الغاية 7-1-7</vt:lpstr>
      <vt:lpstr>مناقشة ثلاثية بشأن غاية 7-1-7</vt:lpstr>
      <vt:lpstr>مناقشة عامة بشأن غاية 7-1-7</vt:lpstr>
      <vt:lpstr>المبادئ الرئيسية لغاية 7-1-7</vt:lpstr>
      <vt:lpstr>إعادة الشرح من المتعلّم لمبادئ 7-1-7 الرئيسية</vt:lpstr>
      <vt:lpstr>المبادئ الرئيسية </vt:lpstr>
      <vt:lpstr>مناقشة ثلاثية بشأن المبادئ الرئيسية لغاية 7-1-7</vt:lpstr>
      <vt:lpstr>مناقشة عامة بشأن المبادئ الرئيسية لغاية 7-1-7</vt:lpstr>
      <vt:lpstr>استخدام غاية 7-1-7</vt:lpstr>
      <vt:lpstr>إعادة الشرح من المتعلّم لاستخدام غاية 7-1-7</vt:lpstr>
      <vt:lpstr>الخطوات الرئيسية لاستخدام غاية 7-1-7 </vt:lpstr>
      <vt:lpstr>مناقشة ثلاثية بشأن استخدام غاية 7-1-7</vt:lpstr>
      <vt:lpstr>مناقشة عامة بشأن استخدام غاية 7-1-7</vt:lpstr>
      <vt:lpstr>اعتماد غاية 7-1-7</vt:lpstr>
      <vt:lpstr>إعادة الشرح من المتعلّم لاعتماد غاية 7-1-7</vt:lpstr>
      <vt:lpstr>الخطوات الرئيسية لاعتماد غاية 7-1-7</vt:lpstr>
      <vt:lpstr>مناقشة ثلاثية بشأن اعتماد غاية 7-1-7</vt:lpstr>
      <vt:lpstr>مناقشة عامة بشأن اعتماد غاية 7-1-7</vt:lpstr>
      <vt:lpstr>استراحة لمدة 15 دقيقة</vt:lpstr>
      <vt:lpstr>مناقشة جماعية صغيرة</vt:lpstr>
      <vt:lpstr>مناقشة: غاية 7-1-7 في عملكم</vt:lpstr>
      <vt:lpstr>خاتمة اليوم</vt:lpstr>
      <vt:lpstr> أهداف التعلم الخاصة بورشة العمل</vt:lpstr>
      <vt:lpstr>مواردنا</vt:lpstr>
      <vt:lpstr>الخطوات التالية</vt:lpstr>
      <vt:lpstr>الملاحظات الختامية</vt:lpstr>
      <vt:lpstr>شكرً!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2</cp:revision>
  <dcterms:created xsi:type="dcterms:W3CDTF">2023-01-09T02:59:24Z</dcterms:created>
  <dcterms:modified xsi:type="dcterms:W3CDTF">2026-07-15T17:03:23Z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MSIP_Label_defa4170-0d19-0005-0004-bc88714345d2_Tag">
    <vt:lpwstr>10, 3, 0, 2</vt:lpwstr>
  </property>
  <property fmtid="{D5CDD505-2E9C-101B-9397-08002B2CF9AE}" pid="12" name="_dlc_DocIdItemGuid">
    <vt:lpwstr>5aba5f52-990f-4947-a2e4-11343224e973</vt:lpwstr>
  </property>
</Properties>
</file>