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16"/>
  </p:notesMasterIdLst>
  <p:sldIdLst>
    <p:sldId id="2147480400" r:id="rId5"/>
    <p:sldId id="2147481218" r:id="rId6"/>
    <p:sldId id="2147481486" r:id="rId7"/>
    <p:sldId id="2147481609" r:id="rId8"/>
    <p:sldId id="2147481196" r:id="rId9"/>
    <p:sldId id="2147480426" r:id="rId10"/>
    <p:sldId id="2147481474" r:id="rId11"/>
    <p:sldId id="2147481475" r:id="rId12"/>
    <p:sldId id="2147481476" r:id="rId13"/>
    <p:sldId id="2147481477" r:id="rId14"/>
    <p:sldId id="279" r:id="rId15"/>
    <p:sldId id="2147481160" r:id="rId16"/>
    <p:sldId id="2147481481" r:id="rId17"/>
    <p:sldId id="2147481489" r:id="rId18"/>
    <p:sldId id="2147481520" r:id="rId19"/>
    <p:sldId id="2147481521" r:id="rId20"/>
    <p:sldId id="2145706023" r:id="rId21"/>
    <p:sldId id="2145706024" r:id="rId22"/>
    <p:sldId id="2145706030" r:id="rId23"/>
    <p:sldId id="2145706120" r:id="rId24"/>
    <p:sldId id="2147480312" r:id="rId25"/>
    <p:sldId id="2147480989" r:id="rId26"/>
    <p:sldId id="2147480588" r:id="rId27"/>
    <p:sldId id="2145706018" r:id="rId28"/>
    <p:sldId id="2147480315" r:id="rId29"/>
    <p:sldId id="2147481208" r:id="rId30"/>
    <p:sldId id="2147481209" r:id="rId31"/>
    <p:sldId id="2147481210" r:id="rId32"/>
    <p:sldId id="2147481211" r:id="rId33"/>
    <p:sldId id="2147481212" r:id="rId34"/>
    <p:sldId id="2147481213" r:id="rId35"/>
    <p:sldId id="2147481214" r:id="rId36"/>
    <p:sldId id="2147480964" r:id="rId37"/>
    <p:sldId id="2147481490" r:id="rId38"/>
    <p:sldId id="2147481407" r:id="rId39"/>
    <p:sldId id="2145706413" r:id="rId40"/>
    <p:sldId id="2145706037" r:id="rId41"/>
    <p:sldId id="2147480589" r:id="rId42"/>
    <p:sldId id="2147480398" r:id="rId43"/>
    <p:sldId id="2147481523" r:id="rId44"/>
    <p:sldId id="2145706121" r:id="rId45"/>
    <p:sldId id="2147480609" r:id="rId46"/>
    <p:sldId id="2145706233" r:id="rId47"/>
    <p:sldId id="2147481518" r:id="rId48"/>
    <p:sldId id="2147481535" r:id="rId49"/>
    <p:sldId id="2147481562" r:id="rId50"/>
    <p:sldId id="2147481563" r:id="rId51"/>
    <p:sldId id="2147481564" r:id="rId52"/>
    <p:sldId id="2147481567" r:id="rId53"/>
    <p:sldId id="2147481568" r:id="rId54"/>
    <p:sldId id="2147481529" r:id="rId55"/>
    <p:sldId id="2147481560" r:id="rId56"/>
    <p:sldId id="2147481561" r:id="rId57"/>
    <p:sldId id="2147481565" r:id="rId58"/>
    <p:sldId id="2147481566" r:id="rId59"/>
    <p:sldId id="2147481569" r:id="rId60"/>
    <p:sldId id="2145706329" r:id="rId61"/>
    <p:sldId id="2145706331" r:id="rId62"/>
    <p:sldId id="2147480963" r:id="rId63"/>
    <p:sldId id="2147480370" r:id="rId64"/>
    <p:sldId id="2147481015" r:id="rId65"/>
    <p:sldId id="2147480973" r:id="rId66"/>
    <p:sldId id="2145706043" r:id="rId67"/>
    <p:sldId id="2147481466" r:id="rId68"/>
    <p:sldId id="2147481467" r:id="rId69"/>
    <p:sldId id="2147481362" r:id="rId70"/>
    <p:sldId id="2145706414" r:id="rId71"/>
    <p:sldId id="2147480619" r:id="rId72"/>
    <p:sldId id="2147480590" r:id="rId73"/>
    <p:sldId id="2147480621" r:id="rId74"/>
    <p:sldId id="2147481537" r:id="rId75"/>
    <p:sldId id="2147481596" r:id="rId76"/>
    <p:sldId id="2147481597" r:id="rId77"/>
    <p:sldId id="2147481598" r:id="rId78"/>
    <p:sldId id="2147481599" r:id="rId79"/>
    <p:sldId id="2147481600" r:id="rId80"/>
    <p:sldId id="2147481601" r:id="rId81"/>
    <p:sldId id="2147481602" r:id="rId82"/>
    <p:sldId id="2147481603" r:id="rId83"/>
    <p:sldId id="2147481604" r:id="rId84"/>
    <p:sldId id="2147481605" r:id="rId85"/>
    <p:sldId id="2147481606" r:id="rId86"/>
    <p:sldId id="2147481607" r:id="rId87"/>
    <p:sldId id="2147480419" r:id="rId88"/>
    <p:sldId id="2147481059" r:id="rId89"/>
    <p:sldId id="2145706332" r:id="rId90"/>
    <p:sldId id="2147481215" r:id="rId91"/>
    <p:sldId id="2147480966" r:id="rId92"/>
    <p:sldId id="2147481608" r:id="rId93"/>
    <p:sldId id="2147481610" r:id="rId94"/>
    <p:sldId id="2147480430" r:id="rId95"/>
    <p:sldId id="2145706280" r:id="rId96"/>
    <p:sldId id="2147480318" r:id="rId97"/>
    <p:sldId id="2147480974" r:id="rId98"/>
    <p:sldId id="2147481465" r:id="rId99"/>
    <p:sldId id="2147481115" r:id="rId100"/>
    <p:sldId id="2147481116" r:id="rId101"/>
    <p:sldId id="2147481118" r:id="rId102"/>
    <p:sldId id="2147481119" r:id="rId103"/>
    <p:sldId id="2147481570" r:id="rId104"/>
    <p:sldId id="2147481451" r:id="rId105"/>
    <p:sldId id="2147481460" r:id="rId106"/>
    <p:sldId id="2147481442" r:id="rId107"/>
    <p:sldId id="2147481524" r:id="rId108"/>
    <p:sldId id="2145705809" r:id="rId109"/>
    <p:sldId id="2147480516" r:id="rId110"/>
    <p:sldId id="2147481444" r:id="rId111"/>
    <p:sldId id="2145705821" r:id="rId112"/>
    <p:sldId id="2145705815" r:id="rId113"/>
    <p:sldId id="2147481571" r:id="rId114"/>
    <p:sldId id="2147481573" r:id="rId1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oas-vindas, objetivos de aprendizado e quebra-gelo" id="{CDF9D438-C8EA-8A42-9B34-E1EBE66B2E84}">
          <p14:sldIdLst>
            <p14:sldId id="2147480400"/>
            <p14:sldId id="2147481218"/>
            <p14:sldId id="2147481486"/>
            <p14:sldId id="2147481609"/>
            <p14:sldId id="2147481196"/>
            <p14:sldId id="2147480426"/>
            <p14:sldId id="2147481474"/>
            <p14:sldId id="2147481475"/>
          </p14:sldIdLst>
        </p14:section>
        <p14:section name="Estacionamento" id="{07DA9C2B-3979-B345-BF27-B27A501284CA}">
          <p14:sldIdLst>
            <p14:sldId id="2147481476"/>
            <p14:sldId id="2147481477"/>
          </p14:sldIdLst>
        </p14:section>
        <p14:section name="Introdução ao uso do 7-1-7" id="{B426AE03-E642-4E46-AA30-022637F6D7F4}">
          <p14:sldIdLst>
            <p14:sldId id="279"/>
            <p14:sldId id="2147481160"/>
            <p14:sldId id="2147481481"/>
            <p14:sldId id="2147481489"/>
          </p14:sldIdLst>
        </p14:section>
        <p14:section name="Passo 1: coletar dados + calcular o desempenho" id="{4746D8C6-C7EF-0041-A969-DF5BDBED97C2}">
          <p14:sldIdLst>
            <p14:sldId id="2147481520"/>
            <p14:sldId id="2147481521"/>
            <p14:sldId id="2145706023"/>
            <p14:sldId id="2145706024"/>
            <p14:sldId id="2145706030"/>
            <p14:sldId id="2145706120"/>
            <p14:sldId id="2147480312"/>
            <p14:sldId id="2147480989"/>
            <p14:sldId id="2147480588"/>
            <p14:sldId id="2145706018"/>
            <p14:sldId id="2147480315"/>
            <p14:sldId id="2147481208"/>
            <p14:sldId id="2147481209"/>
            <p14:sldId id="2147481210"/>
            <p14:sldId id="2147481211"/>
            <p14:sldId id="2147481212"/>
            <p14:sldId id="2147481213"/>
            <p14:sldId id="2147481214"/>
            <p14:sldId id="2147480964"/>
            <p14:sldId id="2147481490"/>
          </p14:sldIdLst>
        </p14:section>
        <p14:section name="Intervalo" id="{3EA4E4AA-1015-1D4F-9633-BF3E676BD0F0}">
          <p14:sldIdLst>
            <p14:sldId id="2147481407"/>
          </p14:sldIdLst>
        </p14:section>
        <p14:section name="Passo 2 - Identificar gargalos e facilitadores" id="{EAF6CDF8-AFBB-3645-AA26-60148FC68C89}">
          <p14:sldIdLst>
            <p14:sldId id="2145706413"/>
            <p14:sldId id="2145706037"/>
            <p14:sldId id="2147480589"/>
            <p14:sldId id="2147480398"/>
            <p14:sldId id="2147481523"/>
            <p14:sldId id="2145706121"/>
            <p14:sldId id="2147480609"/>
            <p14:sldId id="2145706233"/>
            <p14:sldId id="2147481518"/>
            <p14:sldId id="2147481535"/>
            <p14:sldId id="2147481562"/>
            <p14:sldId id="2147481563"/>
            <p14:sldId id="2147481564"/>
            <p14:sldId id="2147481567"/>
            <p14:sldId id="2147481568"/>
            <p14:sldId id="2147481529"/>
            <p14:sldId id="2147481560"/>
            <p14:sldId id="2147481561"/>
            <p14:sldId id="2147481565"/>
            <p14:sldId id="2147481566"/>
            <p14:sldId id="2147481569"/>
            <p14:sldId id="2145706329"/>
            <p14:sldId id="2145706331"/>
            <p14:sldId id="2147480963"/>
            <p14:sldId id="2147480370"/>
            <p14:sldId id="2147481015"/>
            <p14:sldId id="2147480973"/>
          </p14:sldIdLst>
        </p14:section>
        <p14:section name="Almoço" id="{87F4E8ED-ED25-0545-8DB8-464395E10AED}">
          <p14:sldIdLst>
            <p14:sldId id="2145706043"/>
          </p14:sldIdLst>
        </p14:section>
        <p14:section name="Quebra-gelo da tarde" id="{7FF07BD6-F027-1B48-BAF6-EBAA3F1EA269}">
          <p14:sldIdLst>
            <p14:sldId id="2147481466"/>
          </p14:sldIdLst>
        </p14:section>
        <p14:section name="Estacionamento / Perguntas e Respostas" id="{35433E07-98DA-B444-81FF-AE0566142ABE}">
          <p14:sldIdLst>
            <p14:sldId id="2147481467"/>
            <p14:sldId id="2147481362"/>
          </p14:sldIdLst>
        </p14:section>
        <p14:section name="Passo 3: Determinar ações " id="{7D5B990A-FD15-7F4D-A88C-39E9F7712AF4}">
          <p14:sldIdLst>
            <p14:sldId id="2145706414"/>
            <p14:sldId id="2147480619"/>
            <p14:sldId id="2147480590"/>
            <p14:sldId id="2147480621"/>
            <p14:sldId id="2147481537"/>
            <p14:sldId id="2147481596"/>
            <p14:sldId id="2147481597"/>
            <p14:sldId id="2147481598"/>
            <p14:sldId id="2147481599"/>
            <p14:sldId id="2147481600"/>
            <p14:sldId id="2147481601"/>
            <p14:sldId id="2147481602"/>
            <p14:sldId id="2147481603"/>
            <p14:sldId id="2147481604"/>
            <p14:sldId id="2147481605"/>
            <p14:sldId id="2147481606"/>
            <p14:sldId id="2147481607"/>
            <p14:sldId id="2147480419"/>
            <p14:sldId id="2147481059"/>
            <p14:sldId id="2145706332"/>
            <p14:sldId id="2147481215"/>
            <p14:sldId id="2147480966"/>
            <p14:sldId id="2147481608"/>
            <p14:sldId id="2147481610"/>
            <p14:sldId id="2147480430"/>
            <p14:sldId id="2145706280"/>
            <p14:sldId id="2147480318"/>
            <p14:sldId id="2147480974"/>
          </p14:sldIdLst>
        </p14:section>
        <p14:section name="Atividade: Aplicando o 7-1-7 ao seu próprio evento" id="{5016C6B1-3C29-F14B-9D6F-0E72B38F72D5}">
          <p14:sldIdLst>
            <p14:sldId id="2147481465"/>
            <p14:sldId id="2147481115"/>
            <p14:sldId id="2147481116"/>
            <p14:sldId id="2147481118"/>
            <p14:sldId id="2147481119"/>
            <p14:sldId id="2147481570"/>
          </p14:sldIdLst>
        </p14:section>
        <p14:section name="Discussão em grupo" id="{EFA7C81C-7772-614B-9F9D-FC8F83B1361A}">
          <p14:sldIdLst>
            <p14:sldId id="2147481451"/>
            <p14:sldId id="2147481460"/>
          </p14:sldIdLst>
        </p14:section>
        <p14:section name="Encerramento e próximos passos" id="{44489C46-C638-B646-B8F8-C57711FB7609}">
          <p14:sldIdLst>
            <p14:sldId id="2147481442"/>
            <p14:sldId id="2147481524"/>
            <p14:sldId id="2145705809"/>
            <p14:sldId id="2147480516"/>
            <p14:sldId id="2147481444"/>
            <p14:sldId id="2145705821"/>
          </p14:sldIdLst>
        </p14:section>
        <p14:section name="Slides complementares: Apresentando sua própria atividade de achados do 7-1-7" id="{6E1E5F52-ED82-3847-B300-3C17EE9600D4}">
          <p14:sldIdLst>
            <p14:sldId id="2145705815"/>
            <p14:sldId id="2147481571"/>
            <p14:sldId id="21474815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2BC"/>
    <a:srgbClr val="000000"/>
    <a:srgbClr val="DC749F"/>
    <a:srgbClr val="D864C8"/>
    <a:srgbClr val="E18F5F"/>
    <a:srgbClr val="E38181"/>
    <a:srgbClr val="F79736"/>
    <a:srgbClr val="ABA142"/>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7B7ECC-5331-1C4A-AED4-99EB36079732}" v="1" dt="2026-03-24T21:29:37.0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69" autoAdjust="0"/>
    <p:restoredTop sz="94694"/>
  </p:normalViewPr>
  <p:slideViewPr>
    <p:cSldViewPr snapToGrid="0">
      <p:cViewPr varScale="1">
        <p:scale>
          <a:sx n="107" d="100"/>
          <a:sy n="107" d="100"/>
        </p:scale>
        <p:origin x="728"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microsoft.com/office/2018/10/relationships/authors" Target="author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heme" Target="theme/theme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modSld delMainMaster">
      <pc:chgData name="Marie Deveaux" userId="9fc0be8f-9df8-4ccb-8fb2-ba99b4811463" providerId="ADAL" clId="{494C91AC-F37A-5A9C-B1D8-605409247DBC}" dt="2026-03-24T21:29:23.295" v="4" actId="2696"/>
      <pc:docMkLst>
        <pc:docMk/>
      </pc:docMkLst>
      <pc:sldChg chg="modSp mod">
        <pc:chgData name="Marie Deveaux" userId="9fc0be8f-9df8-4ccb-8fb2-ba99b4811463" providerId="ADAL" clId="{494C91AC-F37A-5A9C-B1D8-605409247DBC}" dt="2026-03-24T21:01:14.595" v="1" actId="1076"/>
        <pc:sldMkLst>
          <pc:docMk/>
          <pc:sldMk cId="1119122011" sldId="2147480400"/>
        </pc:sldMkLst>
        <pc:spChg chg="mod">
          <ac:chgData name="Marie Deveaux" userId="9fc0be8f-9df8-4ccb-8fb2-ba99b4811463" providerId="ADAL" clId="{494C91AC-F37A-5A9C-B1D8-605409247DBC}" dt="2026-03-24T21:01:14.595" v="1" actId="1076"/>
          <ac:spMkLst>
            <pc:docMk/>
            <pc:sldMk cId="1119122011" sldId="2147480400"/>
            <ac:spMk id="3" creationId="{6FCB29A9-8F84-23F8-F74A-3915DFB6DB5A}"/>
          </ac:spMkLst>
        </pc:spChg>
        <pc:spChg chg="mod">
          <ac:chgData name="Marie Deveaux" userId="9fc0be8f-9df8-4ccb-8fb2-ba99b4811463" providerId="ADAL" clId="{494C91AC-F37A-5A9C-B1D8-605409247DBC}" dt="2026-03-24T21:01:14.595" v="1" actId="1076"/>
          <ac:spMkLst>
            <pc:docMk/>
            <pc:sldMk cId="1119122011" sldId="2147480400"/>
            <ac:spMk id="5" creationId="{E6971593-170C-A362-34EF-AE33984F13B7}"/>
          </ac:spMkLst>
        </pc:spChg>
      </pc:sldChg>
      <pc:sldMasterChg chg="del">
        <pc:chgData name="Marie Deveaux" userId="9fc0be8f-9df8-4ccb-8fb2-ba99b4811463" providerId="ADAL" clId="{494C91AC-F37A-5A9C-B1D8-605409247DBC}" dt="2026-03-24T21:29:16.093" v="2" actId="2696"/>
        <pc:sldMasterMkLst>
          <pc:docMk/>
          <pc:sldMasterMk cId="3601369137" sldId="2147483983"/>
        </pc:sldMasterMkLst>
      </pc:sldMasterChg>
      <pc:sldMasterChg chg="del">
        <pc:chgData name="Marie Deveaux" userId="9fc0be8f-9df8-4ccb-8fb2-ba99b4811463" providerId="ADAL" clId="{494C91AC-F37A-5A9C-B1D8-605409247DBC}" dt="2026-03-24T21:29:19.924" v="3" actId="2696"/>
        <pc:sldMasterMkLst>
          <pc:docMk/>
          <pc:sldMasterMk cId="1977825953" sldId="2147484012"/>
        </pc:sldMasterMkLst>
      </pc:sldMasterChg>
      <pc:sldMasterChg chg="del">
        <pc:chgData name="Marie Deveaux" userId="9fc0be8f-9df8-4ccb-8fb2-ba99b4811463" providerId="ADAL" clId="{494C91AC-F37A-5A9C-B1D8-605409247DBC}" dt="2026-03-24T21:29:23.295" v="4" actId="2696"/>
        <pc:sldMasterMkLst>
          <pc:docMk/>
          <pc:sldMasterMk cId="3852036476" sldId="2147484046"/>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3/24/26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este slide deck faz parte de um Pacote de Treinamento Técnico do 7-1-7, que é um arquivo zip com um arquivo leia-me e pastas para apresentações (por exemplo, este slide deck), atividades que estão incluídas neste slide deck, uma agenda de exemplo que pode ser fornecida aos participantes e uma agenda de exemplo detalhada que pode ser usada pelos anfitriões/moderadores. Por favor, revise as agendas e os slides/atividades correspondentes de acordo com seu contexto e necessidades.  </a:t>
            </a:r>
          </a:p>
          <a:p>
            <a:endParaRPr lang="en-US" i="1">
              <a:latin typeface="Arial"/>
              <a:cs typeface="Arial"/>
            </a:endParaRPr>
          </a:p>
          <a:p>
            <a:r>
              <a:rPr lang="pt-BR" i="1">
                <a:latin typeface="Arial"/>
                <a:cs typeface="Arial"/>
              </a:rPr>
              <a:t>Este slide deck contém slides do dia 2 de um exemplo de treinamento técnico de 4 dias. Os slides do dia 2 focam nos primeiros 3 dos 5 passos para usar o 7-1-7.  Esses slides são separados em seções que correspondem à agenda do dia 2 de exemplo associada no arquivo Excel da agenda do workshop técnico. </a:t>
            </a:r>
          </a:p>
          <a:p>
            <a:endParaRPr lang="en-US" i="1">
              <a:latin typeface="Arial"/>
              <a:cs typeface="Arial"/>
            </a:endParaRPr>
          </a:p>
          <a:p>
            <a:r>
              <a:rPr lang="pt-BR" i="1">
                <a:latin typeface="Arial"/>
                <a:cs typeface="Arial"/>
              </a:rPr>
              <a:t>As principais seções 7-1-7 neste slide deck incluem: </a:t>
            </a:r>
          </a:p>
          <a:p>
            <a:r>
              <a:rPr lang="pt-BR" i="1">
                <a:latin typeface="Arial"/>
                <a:cs typeface="Arial"/>
              </a:rPr>
              <a:t>1. Boas-vindas, objetivos de aprendizado e quebra-gelo</a:t>
            </a:r>
            <a:br>
              <a:rPr lang="pt-BR" i="1">
                <a:latin typeface="Arial"/>
                <a:cs typeface="Arial"/>
              </a:rPr>
            </a:br>
            <a:r>
              <a:rPr lang="pt-BR" i="1">
                <a:latin typeface="Arial"/>
                <a:cs typeface="Arial"/>
              </a:rPr>
              <a:t>2. Estacionamento da manhã </a:t>
            </a:r>
          </a:p>
          <a:p>
            <a:r>
              <a:rPr lang="pt-BR" i="1">
                <a:latin typeface="Arial"/>
                <a:cs typeface="Arial"/>
              </a:rPr>
              <a:t>3. Introdução ao uso do 7-1-7 para melhoria de desempenho</a:t>
            </a: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4. Passo 1: Coletar dados de pontualidade e calcular o desempenho 7-1-7</a:t>
            </a:r>
          </a:p>
          <a:p>
            <a:r>
              <a:rPr lang="pt-BR" i="1">
                <a:latin typeface="Arial"/>
                <a:cs typeface="Arial"/>
              </a:rPr>
              <a:t>5. Passo 2: Identificar gargalos e facilitadores</a:t>
            </a:r>
          </a:p>
          <a:p>
            <a:r>
              <a:rPr lang="pt-BR" i="1">
                <a:latin typeface="Arial"/>
                <a:cs typeface="Arial"/>
              </a:rPr>
              <a:t>6. Passo 3: Determinar ações imediatas e de longo prazo</a:t>
            </a:r>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9. Estacionamento da tarde </a:t>
            </a:r>
          </a:p>
          <a:p>
            <a:r>
              <a:rPr lang="pt-BR" i="1">
                <a:latin typeface="Arial"/>
                <a:cs typeface="Arial"/>
              </a:rPr>
              <a:t>7. Exercício "Traga seus próprios dados"</a:t>
            </a:r>
          </a:p>
          <a:p>
            <a:r>
              <a:rPr lang="pt-BR" i="1">
                <a:latin typeface="Arial"/>
                <a:cs typeface="Arial"/>
              </a:rPr>
              <a:t>8. Sessão de discussão</a:t>
            </a:r>
          </a:p>
          <a:p>
            <a:endParaRPr lang="en-US" i="1">
              <a:latin typeface="Arial"/>
              <a:cs typeface="Arial"/>
            </a:endParaRPr>
          </a:p>
          <a:p>
            <a:r>
              <a:rPr lang="pt-BR" i="1">
                <a:latin typeface="Arial"/>
                <a:cs typeface="Arial"/>
              </a:rPr>
              <a:t>Também estão incluídos slides para intervalos (almoço + dois intervalos para café) e slides para quebrar o gelo.  </a:t>
            </a:r>
          </a:p>
          <a:p>
            <a:endParaRPr lang="en-US" i="1">
              <a:latin typeface="Arial"/>
              <a:cs typeface="Arial"/>
            </a:endParaRPr>
          </a:p>
          <a:p>
            <a:r>
              <a:rPr lang="pt-BR" i="1">
                <a:latin typeface="Arial"/>
                <a:cs typeface="Arial"/>
              </a:rPr>
              <a:t>Em cada slide, são incluídas notas que podem ser lidas para o público, com comentários ao moderador/apresentador escritos em itálico como “[nota para o moderador: xxx]”.  </a:t>
            </a:r>
          </a:p>
          <a:p>
            <a:endParaRPr lang="en-US" i="1">
              <a:latin typeface="Arial"/>
              <a:cs typeface="Arial"/>
            </a:endParaRPr>
          </a:p>
          <a:p>
            <a:endParaRPr lang="en-US" i="1">
              <a:latin typeface="Arial"/>
              <a:cs typeface="Arial"/>
            </a:endParaRPr>
          </a:p>
          <a:p>
            <a:endParaRPr lang="en-US" i="1">
              <a:latin typeface="Arial"/>
              <a:cs typeface="Arial"/>
            </a:endParaRPr>
          </a:p>
          <a:p>
            <a:r>
              <a:rPr lang="pt-BR" i="1">
                <a:latin typeface="Arial"/>
                <a:cs typeface="Arial"/>
              </a:rPr>
              <a:t> </a:t>
            </a:r>
          </a:p>
          <a:p>
            <a:endParaRPr lang="en-US" i="1">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pt-BR" i="1">
                <a:latin typeface="Arial"/>
                <a:cs typeface="Arial"/>
              </a:rPr>
              <a:t>[Nota para o moderador: mostre essas perguntas somente se ainda houver tempo depois que as perguntas do estacionamento forem respondidas. Se alguma dessas perguntas for repetida das perguntas do estacionamento, pule-as aqui.]</a:t>
            </a:r>
          </a:p>
          <a:p>
            <a:pPr>
              <a:defRPr/>
            </a:pPr>
            <a:endParaRPr lang="en-US">
              <a:latin typeface="Calibri"/>
              <a:ea typeface="Calibri"/>
              <a:cs typeface="Calibri"/>
            </a:endParaRPr>
          </a:p>
          <a:p>
            <a:pPr>
              <a:defRPr/>
            </a:pPr>
            <a:r>
              <a:rPr lang="pt-BR" b="0">
                <a:latin typeface="Arial"/>
                <a:ea typeface="Calibri"/>
                <a:cs typeface="Arial"/>
              </a:rPr>
              <a:t>Vamos analisar algumas perguntas comuns que surgiram em workshops anteriores do 7-1-7. </a:t>
            </a:r>
          </a:p>
          <a:p>
            <a:pPr>
              <a:defRPr/>
            </a:pPr>
            <a:endParaRPr lang="en-US">
              <a:latin typeface="Arial"/>
              <a:ea typeface="Calibri"/>
              <a:cs typeface="Arial"/>
            </a:endParaRPr>
          </a:p>
          <a:p>
            <a:pPr>
              <a:defRPr/>
            </a:pPr>
            <a:r>
              <a:rPr lang="pt-BR">
                <a:latin typeface="Arial"/>
                <a:ea typeface="Calibri"/>
                <a:cs typeface="Arial"/>
              </a:rPr>
              <a:t>[CLIQUE] </a:t>
            </a:r>
          </a:p>
          <a:p>
            <a:pPr>
              <a:defRPr/>
            </a:pPr>
            <a:endParaRPr lang="en-US" b="1">
              <a:latin typeface="Arial"/>
              <a:cs typeface="Arial"/>
            </a:endParaRPr>
          </a:p>
          <a:p>
            <a:pPr>
              <a:defRPr/>
            </a:pPr>
            <a:r>
              <a:rPr lang="pt-BR" b="1">
                <a:latin typeface="Arial"/>
                <a:cs typeface="Arial"/>
              </a:rPr>
              <a:t>Primeiro, qual é o papel da confirmação laboratorial na detecção? </a:t>
            </a:r>
          </a:p>
          <a:p>
            <a:pPr>
              <a:defRPr/>
            </a:pPr>
            <a:endParaRPr lang="en-US">
              <a:latin typeface="Arial"/>
              <a:cs typeface="Arial"/>
            </a:endParaRPr>
          </a:p>
          <a:p>
            <a:pPr>
              <a:defRPr/>
            </a:pPr>
            <a:r>
              <a:rPr lang="pt-BR">
                <a:latin typeface="Arial"/>
                <a:cs typeface="Arial"/>
              </a:rPr>
              <a:t>[Resposta] No 7-1-7, a data de confirmação laboratorial é incluída como uma das ações de resposta precoce do 7-1-7. A data de detecção é a data em que o evento de saúde pública é registrado pela primeira vez por qualquer fonte ou sistema. Cada jurisdição que implementa o 7-1-7 terá seus próprios critérios para definir eventos específicos de saúde pública notificáveis. Para algumas jurisdições, casos suspeitos de doenças serão eventos notificáveis, e a detecção geralmente ocorrerá antes da confirmação laboratorial, por exemplo, quando alguém identifica e registra um caso suspeito em um prontuário clínico ou formulário de requisição de laboratório. Para algumas jurisdições, casos confirmados, em vez de suspeitos, de doenças serão eventos notificáveis, e a detecção geralmente ocorrerá na data em que um teste de laboratório for realizado e o resultado positivo for registrado.</a:t>
            </a:r>
          </a:p>
          <a:p>
            <a:pPr>
              <a:defRPr/>
            </a:pPr>
            <a:endParaRPr lang="en-US">
              <a:ea typeface="Calibri"/>
              <a:cs typeface="Arial" panose="020B0604020202020204" pitchFamily="34" charset="0"/>
            </a:endParaRPr>
          </a:p>
          <a:p>
            <a:pPr>
              <a:defRPr/>
            </a:pPr>
            <a:r>
              <a:rPr lang="pt-BR">
                <a:latin typeface="Arial"/>
                <a:cs typeface="Arial"/>
              </a:rPr>
              <a:t>[CLIQUE] </a:t>
            </a:r>
          </a:p>
          <a:p>
            <a:pPr>
              <a:defRPr/>
            </a:pPr>
            <a:endParaRPr lang="en-US">
              <a:latin typeface="Calibri"/>
              <a:ea typeface="Calibri"/>
              <a:cs typeface="Calibri"/>
            </a:endParaRPr>
          </a:p>
          <a:p>
            <a:pPr marL="0" indent="0">
              <a:buNone/>
            </a:pPr>
            <a:r>
              <a:rPr lang="pt-BR" b="1">
                <a:solidFill>
                  <a:srgbClr val="000000"/>
                </a:solidFill>
              </a:rPr>
              <a:t>A seguir, o 7-1-7 se aplica no contexto de One Health? As autoridades de saúde podem usar o 7-1-7 para surtos em setores de saúde animal e humana?</a:t>
            </a:r>
          </a:p>
          <a:p>
            <a:pPr marL="0" indent="0">
              <a:buNone/>
            </a:pPr>
            <a:endParaRPr lang="en-US">
              <a:solidFill>
                <a:srgbClr val="000000"/>
              </a:solidFill>
              <a:latin typeface="Arial"/>
              <a:cs typeface="Arial"/>
            </a:endParaRPr>
          </a:p>
          <a:p>
            <a:r>
              <a:rPr lang="pt-BR">
                <a:solidFill>
                  <a:srgbClr val="000000"/>
                </a:solidFill>
                <a:latin typeface="Arial"/>
                <a:cs typeface="Arial"/>
              </a:rPr>
              <a:t>[Resposta] Muitos surtos resultam de doenças zoonóticas. A meta 7-1-7 oferece uma oportunidade para intervenções multissetoriais direcionadas usando a abordagem One Health.</a:t>
            </a:r>
            <a:br>
              <a:rPr lang="pt-BR"/>
            </a:br>
            <a:br>
              <a:rPr lang="pt-BR"/>
            </a:br>
            <a:r>
              <a:rPr lang="pt-BR">
                <a:solidFill>
                  <a:srgbClr val="000000"/>
                </a:solidFill>
                <a:latin typeface="Arial"/>
                <a:cs typeface="Arial"/>
              </a:rPr>
              <a:t>O ideal é que a meta 7-1-7 seja adotada e usada em todos os setores relevantes da One Health, e o envolvimento regular das partes interessadas seja facilitado por meio de mecanismos governamentais multissetoriais da One Health. Essa integração de sistemas permite que os parceiros da One Health avaliem consistentemente a meta 7-1-7 para doenças zoonóticas, incluindo a identificação de qual setor detectou a doença primeiro e quando a notificação multissetorial foi iniciada.</a:t>
            </a:r>
            <a:br>
              <a:rPr lang="pt-BR"/>
            </a:br>
            <a:br>
              <a:rPr lang="pt-BR"/>
            </a:br>
            <a:r>
              <a:rPr lang="pt-BR">
                <a:solidFill>
                  <a:srgbClr val="000000"/>
                </a:solidFill>
                <a:latin typeface="Arial"/>
                <a:cs typeface="Arial"/>
              </a:rPr>
              <a:t>Além disso, os setores podem colaborar em ações conjuntas de resposta precoce, incluindo quando mobilizar equipes multissetoriais de resposta rápida, como conduzir avaliações de risco conjuntas, iniciar confirmação laboratorial, controle de prevenção de infecções e comunicação de risco consistente.</a:t>
            </a:r>
          </a:p>
          <a:p>
            <a:endParaRPr lang="en-US">
              <a:solidFill>
                <a:srgbClr val="29373D"/>
              </a:solidFill>
              <a:latin typeface="InterVariable"/>
              <a:cs typeface="Arial"/>
            </a:endParaRPr>
          </a:p>
          <a:p>
            <a:endParaRPr lang="en-US">
              <a:solidFill>
                <a:srgbClr val="000000"/>
              </a:solidFill>
              <a:latin typeface="Arial"/>
              <a:cs typeface="Arial"/>
            </a:endParaRPr>
          </a:p>
          <a:p>
            <a:pPr>
              <a:defRPr/>
            </a:pPr>
            <a:endParaRPr lang="en-US">
              <a:cs typeface="Arial"/>
            </a:endParaRPr>
          </a:p>
          <a:p>
            <a:pPr>
              <a:defRPr/>
            </a:pPr>
            <a:br>
              <a:rPr lang="pt-BR"/>
            </a:br>
            <a:endParaRPr lang="pt-BR"/>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B2954-3259-3610-B471-41D13253A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E91EF-2A9A-1049-8D35-56E8B4CD09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43103-A2D1-7051-F418-AC84693603CD}"/>
              </a:ext>
            </a:extLst>
          </p:cNvPr>
          <p:cNvSpPr>
            <a:spLocks noGrp="1"/>
          </p:cNvSpPr>
          <p:nvPr>
            <p:ph type="body" idx="1"/>
          </p:nvPr>
        </p:nvSpPr>
        <p:spPr/>
        <p:txBody>
          <a:bodyPr/>
          <a:lstStyle/>
          <a:p>
            <a:r>
              <a:rPr lang="pt-BR"/>
              <a:t>Deixaremos este slide aberto para que você possa ver a agenda completa de atividades. Também listamos os números dos slides a serem preenchidos no Modelo de Slide de Revisão de Evento para as diferentes partes da atividade.  </a:t>
            </a:r>
          </a:p>
          <a:p>
            <a:endParaRPr lang="en-US"/>
          </a:p>
          <a:p>
            <a:r>
              <a:rPr lang="pt-BR"/>
              <a:t>Vamos começar! </a:t>
            </a:r>
          </a:p>
          <a:p>
            <a:endParaRPr lang="en-US"/>
          </a:p>
          <a:p>
            <a:r>
              <a:rPr lang="pt-BR" i="1"/>
              <a:t>[Nota para o moderador: peça aos participantes que se dividam em pequenos grupos agora, caso ainda não o tenham feito, e certifique-se de distribuir os materiais dos participantes neste momento. Além disso, não se esqueça de anunciar quando eles devem passar para o próximo passo, com base nos horários listados neste slide. Recomendamos também que você circule entre os diferentes grupos para ver se eles têm dúvidas e sugerir que eles acelerem caso pareçam estar atrasados].  </a:t>
            </a:r>
          </a:p>
        </p:txBody>
      </p:sp>
      <p:sp>
        <p:nvSpPr>
          <p:cNvPr id="4" name="Slide Number Placeholder 3">
            <a:extLst>
              <a:ext uri="{FF2B5EF4-FFF2-40B4-BE49-F238E27FC236}">
                <a16:creationId xmlns:a16="http://schemas.microsoft.com/office/drawing/2014/main" id="{848569B4-CCC1-60D4-D0D7-D074152CA0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7957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O próximo slide inclui tópicos de discussão em grupo para uma discussão em pequenos grupos de 30 minutos. Fique à vontade para mudar as perguntas de acordo com o público. O ideal é dividir os participantes em grupos de 6 a 8 pessoas, se possível. Ajuste o tempo para a discussão em pequenos grupos + plenária com base no número de grupos.]  </a:t>
            </a:r>
          </a:p>
          <a:p>
            <a:endParaRPr lang="en-US"/>
          </a:p>
          <a:p>
            <a:endParaRPr lang="en-US"/>
          </a:p>
          <a:p>
            <a:r>
              <a:rPr lang="pt-BR">
                <a:latin typeface="Arial"/>
                <a:cs typeface="Arial"/>
              </a:rPr>
              <a:t>Agora vamos nos dividir em alguns grupos pequenos para discutir o 7-1-7 e seu trabalho, e voltaremos ao plenário para uma discussão em grupo maior.  </a:t>
            </a:r>
          </a:p>
          <a:p>
            <a:endParaRPr lang="en-US"/>
          </a:p>
          <a:p>
            <a:endParaRPr lang="en-US"/>
          </a:p>
          <a:p>
            <a:r>
              <a:rPr lang="pt-BR" i="1">
                <a:latin typeface="Arial"/>
                <a:cs typeface="Arial"/>
              </a:rPr>
              <a:t>[Nota para o moderador: Divida os participantes em grupos, seja designando-os aleatoriamente (por exemplo, peça para as pessoas dizerem um número de 1 a 3 se você tiver 3 grupos e passar para esses três grupos) ou peça que escolham seus próprios grupos.]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pt-BR">
                <a:latin typeface="Arial"/>
                <a:cs typeface="Arial"/>
              </a:rPr>
              <a:t>Então, aqui está o que gostaríamos que vocês fizessem. Lembrem-se de que este é o momento para uma discussão aberta sobre o 7-1-7 e como ele se relaciona com o trabalho de vocês.</a:t>
            </a:r>
            <a:r>
              <a:rPr lang="pt-BR">
                <a:solidFill>
                  <a:schemeClr val="tx1"/>
                </a:solidFill>
                <a:latin typeface="Arial"/>
                <a:cs typeface="Arial"/>
              </a:rPr>
              <a:t>  Em seus grupos, apresentem-se</a:t>
            </a:r>
            <a:r>
              <a:rPr lang="pt-BR">
                <a:latin typeface="Arial"/>
                <a:cs typeface="Arial"/>
              </a:rPr>
              <a:t> </a:t>
            </a:r>
            <a:r>
              <a:rPr lang="pt-BR">
                <a:solidFill>
                  <a:schemeClr val="tx1"/>
                </a:solidFill>
                <a:latin typeface="Arial"/>
                <a:cs typeface="Arial"/>
              </a:rPr>
              <a:t>e discutam em seus grupos: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buNone/>
            </a:pPr>
            <a:r>
              <a:rPr lang="pt-BR" sz="1200" b="1">
                <a:solidFill>
                  <a:schemeClr val="tx2"/>
                </a:solidFill>
                <a:effectLst/>
                <a:cs typeface="Arial" panose="020B0604020202020204" pitchFamily="34" charset="0"/>
              </a:rPr>
              <a:t>Quais são algumas oportunidades e desafios que você prevê ao usar o 7-1-7 onde você trabalha?  ​</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pt-BR" sz="1200" b="1">
                <a:solidFill>
                  <a:schemeClr val="tx2"/>
                </a:solidFill>
                <a:latin typeface="Arial"/>
                <a:cs typeface="Arial"/>
              </a:rPr>
              <a:t>Como a identificação de 1) gargalos e 2) facilitadores pode ajudar a fortalecer o desempenho dos sistemas de surtos onde você trabalha?</a:t>
            </a:r>
          </a:p>
          <a:p>
            <a:pPr marL="0" indent="0">
              <a:lnSpc>
                <a:spcPct val="115000"/>
              </a:lnSpc>
              <a:spcBef>
                <a:spcPts val="0"/>
              </a:spcBef>
              <a:spcAft>
                <a:spcPts val="100"/>
              </a:spcAft>
              <a:buNone/>
              <a:defRPr/>
            </a:pPr>
            <a:endParaRPr lang="en-US">
              <a:solidFill>
                <a:schemeClr val="tx1"/>
              </a:solidFill>
              <a:latin typeface="Arial"/>
              <a:cs typeface="Arial"/>
            </a:endParaRPr>
          </a:p>
          <a:p>
            <a:pPr>
              <a:defRPr/>
            </a:pPr>
            <a:r>
              <a:rPr lang="pt-BR">
                <a:solidFill>
                  <a:schemeClr val="tx1"/>
                </a:solidFill>
                <a:latin typeface="Arial"/>
                <a:cs typeface="Arial"/>
              </a:rPr>
              <a:t>Vocês têm cerca de 30 minutos para esta tarefa. Durante a primeira metade </a:t>
            </a:r>
            <a:r>
              <a:rPr lang="pt-BR" i="1">
                <a:solidFill>
                  <a:schemeClr val="tx1"/>
                </a:solidFill>
                <a:latin typeface="Arial"/>
                <a:cs typeface="Arial"/>
              </a:rPr>
              <a:t>[nota ao moderador: informe o tempo exato, por exemplo, 15 min, 20 min com base no número de grupos, se possível]</a:t>
            </a:r>
            <a:r>
              <a:rPr lang="pt-BR">
                <a:solidFill>
                  <a:schemeClr val="tx1"/>
                </a:solidFill>
                <a:latin typeface="Arial"/>
                <a:cs typeface="Arial"/>
              </a:rPr>
              <a:t>], vocês discutirão essas questões no grupo. Então, em plenário, teremos </a:t>
            </a:r>
            <a:r>
              <a:rPr lang="pt-BR">
                <a:latin typeface="Arial"/>
                <a:cs typeface="Arial"/>
              </a:rPr>
              <a:t>apenas</a:t>
            </a:r>
            <a:r>
              <a:rPr lang="pt-BR">
                <a:solidFill>
                  <a:schemeClr val="tx1"/>
                </a:solidFill>
                <a:latin typeface="Arial"/>
                <a:cs typeface="Arial"/>
              </a:rPr>
              <a:t> </a:t>
            </a:r>
            <a:r>
              <a:rPr lang="pt-BR">
                <a:latin typeface="Arial"/>
                <a:cs typeface="Arial"/>
              </a:rPr>
              <a:t>2 minutos</a:t>
            </a:r>
            <a:r>
              <a:rPr lang="pt-BR">
                <a:solidFill>
                  <a:schemeClr val="tx1"/>
                </a:solidFill>
                <a:latin typeface="Arial"/>
                <a:cs typeface="Arial"/>
              </a:rPr>
              <a:t> ou menos para cada grupo relatar e aqui está o que todos vocês elaboraram.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Espero que vocês tenham ótimas conversas!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Obrigado por participar durante todo este dia. Temos mais alguns slides para finalizar.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pt-BR"/>
              <a:t>Agora, vamos revisar os objetivos de aprendizado novamente e ver onde você acha que estamos.  </a:t>
            </a:r>
          </a:p>
          <a:p>
            <a:r>
              <a:rPr lang="pt-BR">
                <a:latin typeface="Arial"/>
                <a:cs typeface="Arial"/>
              </a:rPr>
              <a:t> </a:t>
            </a:r>
          </a:p>
          <a:p>
            <a:r>
              <a:rPr lang="pt-BR">
                <a:latin typeface="Arial"/>
                <a:cs typeface="Arial"/>
              </a:rPr>
              <a:t>Os três primeiros objetivos que temos abordado desde que começamos a apresentar a meta 7-1-7 para você.  O foco de hoje foi aplicar os principais passos e práticas de modelo para usar o 7-1-7.  Hoje, abordamos os três primeiros passos para usar o 7-1-7.  </a:t>
            </a:r>
          </a:p>
          <a:p>
            <a:pPr algn="just"/>
            <a:endParaRPr lang="en-US">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Apenas um lembrete de que, no site da 7-1-7 Alliance, você pode encontrar uma ampla variedade de recursos para ajudar você a entender a meta 7-1-7 e começar a adotá-la e usá-la. Há detalhes sobre as etapas de uso que abordamos hoje que você pode revisar no kit de ferramentas digital.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t>[Nota para o moderador: ajuste este slide com base na agenda final do workshop, incluindo o número de dias, os títulos/conteúdos dos dias e os gráficos, conforme necessário]</a:t>
            </a:r>
          </a:p>
          <a:p>
            <a:endParaRPr lang="en-US"/>
          </a:p>
          <a:p>
            <a:r>
              <a:rPr lang="pt-BR">
                <a:latin typeface="Arial"/>
                <a:cs typeface="Arial"/>
              </a:rPr>
              <a:t>Amanhã, continuaremos nosso mergulho profundo no uso do 7-1-7 discutindo os dois últimos passos: consolidação rotineira de dados e monitoramento do progresso das ações, e síntese e uso dos resultados do 7-1-7 para planejamento, financiamento e defesa. Também abordaremos os 6 componentes principais para adotar o 7-1-7 em sistemas de rotina.</a:t>
            </a:r>
          </a:p>
          <a:p>
            <a:endParaRPr lang="en-US"/>
          </a:p>
          <a:p>
            <a:r>
              <a:rPr lang="pt-BR"/>
              <a:t>No dia seguinte, começaremos a planejar a adoção e o uso do 7-1-7, atividades de “teach-back” e discutiremos os próximos passos.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t>[Nota para o moderador: peça aos palestrantes que façam os comentários finais do dia].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Estamos muito gratos pela sua participação no workshop de treinamento técnico do 7-1-7 de hoje. Obrigado e até amanhã!</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t>[Nota para o moderador: Esses slides complementares incluem uma atividade onde os participantes podem praticar a apresentação de achados do 7-1-7 usando o Modelo de Slide de Revisão de Evento 7-1-7 concluído na atividade "Aplicando o 7-1-7 aos seus próprios dados".  </a:t>
            </a:r>
          </a:p>
          <a:p>
            <a:endParaRPr lang="en-US"/>
          </a:p>
          <a:p>
            <a:r>
              <a:rPr lang="pt-BR" i="1">
                <a:latin typeface="Arial"/>
                <a:cs typeface="Arial"/>
              </a:rPr>
              <a:t>Leia o documento “Comece aqui” para a atividade “Aplicando o 7-1-7 aos seus próprios dados” para obter mais detalhes (encontrado no pacote de treinamento técnico do 7-1-7 para download), incluindo recomendações sobre quando esta atividade deve ou não ser incluída. Se os organizadores do workshop tiverem escolhido incluir esta atividade no workshop, os dois slides a seguir podem ser copiados/colados no local apropriado do slide principal.  Um local sugerido é no lugar da discussão em grupo, logo antes do encerramento do dia, mas isso dependerá da agenda final selecionada pelos organizadores.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2035897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detalhar como usar o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CD97-6DCF-6006-3576-8C1EB115D0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9C1D3-0474-A266-F85B-8EE0A711D5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B7342-DBE0-34D8-E8D2-77E9A771BEA6}"/>
              </a:ext>
            </a:extLst>
          </p:cNvPr>
          <p:cNvSpPr>
            <a:spLocks noGrp="1"/>
          </p:cNvSpPr>
          <p:nvPr>
            <p:ph type="body" idx="1"/>
          </p:nvPr>
        </p:nvSpPr>
        <p:spPr/>
        <p:txBody>
          <a:bodyPr/>
          <a:lstStyle/>
          <a:p>
            <a:r>
              <a:rPr lang="pt-BR" i="1">
                <a:latin typeface="Arial"/>
                <a:cs typeface="Arial"/>
              </a:rPr>
              <a:t>[Nota para o moderador: se esta atividade estiver incluída no workshop, conduza-a diretamente após a atividade ‘Aplicando o 7-1-7 aos seus próprios dados’. Nesta atividade, os grupos da atividade "Aplicando o 7-1-7 aos seus próprios dados" formarão duplas para apresentar os slides do Modelo de Revisão de Eventos 7-1-7 concluídos uns aos outros. Se houver um número ímpar de grupos, considere ter um grupo apresentando para um facilitador do workshop ou ter três grupos juntos (embora eles precisem apresentar mais rapidamente para permanecerem dentro do tempo estipulado).]</a:t>
            </a:r>
          </a:p>
          <a:p>
            <a:endParaRPr lang="en-US">
              <a:latin typeface="Arial"/>
              <a:cs typeface="Arial"/>
            </a:endParaRPr>
          </a:p>
          <a:p>
            <a:pPr>
              <a:defRPr/>
            </a:pPr>
            <a:r>
              <a:rPr lang="pt-BR">
                <a:latin typeface="Arial"/>
                <a:cs typeface="Arial"/>
              </a:rPr>
              <a:t>Ser capaz de apresentar de forma clara e sucinta os achados do 7-1-7 às principais partes interessadas é uma parte importante do que torna o 7-1-7 eficaz.  Nesta atividade, você terá a oportunidade de apresentar seus achados do 7-1-7 dos surtos nos quais você acabou de trabalhar para um colega de grupo. Ao apresentar os slides sobre o surto, você poderá discutir o surto, a oportunidade, os gargalos, os facilitadores e as ações.  </a:t>
            </a:r>
          </a:p>
          <a:p>
            <a:pPr>
              <a:defRPr/>
            </a:pPr>
            <a:r>
              <a:rPr lang="pt-BR">
                <a:latin typeface="Arial"/>
                <a:cs typeface="Arial"/>
              </a:rPr>
              <a:t> </a:t>
            </a:r>
          </a:p>
          <a:p>
            <a:pPr>
              <a:defRPr/>
            </a:pPr>
            <a:r>
              <a:rPr lang="pt-BR">
                <a:latin typeface="Arial"/>
                <a:cs typeface="Arial"/>
              </a:rPr>
              <a:t> </a:t>
            </a:r>
          </a:p>
        </p:txBody>
      </p:sp>
      <p:sp>
        <p:nvSpPr>
          <p:cNvPr id="4" name="Slide Number Placeholder 3">
            <a:extLst>
              <a:ext uri="{FF2B5EF4-FFF2-40B4-BE49-F238E27FC236}">
                <a16:creationId xmlns:a16="http://schemas.microsoft.com/office/drawing/2014/main" id="{A58A727A-8FEE-BFD8-A2C5-37DECF3E8C3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1271801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56745-5B8F-027A-E9CF-D13F5FE4A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A1FFC6-30E6-3049-5735-31BE5CC6BE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6960B4-FA8B-D74E-18C6-F3B526CBA7B6}"/>
              </a:ext>
            </a:extLst>
          </p:cNvPr>
          <p:cNvSpPr>
            <a:spLocks noGrp="1"/>
          </p:cNvSpPr>
          <p:nvPr>
            <p:ph type="body" idx="1"/>
          </p:nvPr>
        </p:nvSpPr>
        <p:spPr/>
        <p:txBody>
          <a:bodyPr/>
          <a:lstStyle/>
          <a:p>
            <a:r>
              <a:rPr lang="pt-BR">
                <a:latin typeface="Arial"/>
                <a:cs typeface="Arial"/>
              </a:rPr>
              <a:t>Esta é uma atividade de 30 minutos. Durante esta atividade, seu grupo formará duplas com outro grupo. Em seguida, uma pessoa designada de um grupo apresentará seu Modelo de Slide de Revisão de Evento 7-1-7 concluído ao outro grupo por cerca de 8 a 10 minutos. O outro grupo deve fazer perguntas para estimular uma discussão. Tente manter isso em 15 minutos. Depois disso, uma pessoa designada do segundo grupo apresentará seu Modelo de Slide de Revisão de Evento 7-1-7 concluído ao primeiro grupo por cerca de 8 a 10 minutos, seguido de algumas perguntas e discussão entre o grupo.  </a:t>
            </a:r>
          </a:p>
          <a:p>
            <a:r>
              <a:rPr lang="pt-BR">
                <a:latin typeface="Arial"/>
                <a:cs typeface="Arial"/>
              </a:rPr>
              <a:t> </a:t>
            </a:r>
          </a:p>
          <a:p>
            <a:r>
              <a:rPr lang="pt-BR">
                <a:latin typeface="Arial"/>
                <a:cs typeface="Arial"/>
              </a:rPr>
              <a:t>Vamos começar!</a:t>
            </a:r>
          </a:p>
        </p:txBody>
      </p:sp>
      <p:sp>
        <p:nvSpPr>
          <p:cNvPr id="4" name="Slide Number Placeholder 3">
            <a:extLst>
              <a:ext uri="{FF2B5EF4-FFF2-40B4-BE49-F238E27FC236}">
                <a16:creationId xmlns:a16="http://schemas.microsoft.com/office/drawing/2014/main" id="{A73EA5C5-92E6-FC95-B39C-A61D96FB7E79}"/>
              </a:ext>
            </a:extLst>
          </p:cNvPr>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030530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Você pode ver os cinco passos principais para usar o 7-1-7 formando um círculo no meio do ciclo de vida.  </a:t>
            </a:r>
          </a:p>
          <a:p>
            <a:endParaRPr lang="en-US">
              <a:latin typeface="Arial"/>
              <a:cs typeface="Arial"/>
            </a:endParaRPr>
          </a:p>
          <a:p>
            <a:r>
              <a:rPr lang="pt-BR">
                <a:latin typeface="Arial"/>
                <a:cs typeface="Arial"/>
              </a:rPr>
              <a:t>Este círculo é um lembrete de que o 7-1-7 é sobre melhoria de desempenho </a:t>
            </a:r>
            <a:r>
              <a:rPr lang="pt-BR" b="1">
                <a:latin typeface="Arial"/>
                <a:cs typeface="Arial"/>
              </a:rPr>
              <a:t>contínua</a:t>
            </a:r>
            <a:r>
              <a:rPr lang="pt-BR">
                <a:latin typeface="Arial"/>
                <a:cs typeface="Arial"/>
              </a:rPr>
              <a:t>. É mais eficaz quando usado regularmente. Em outras palavras, o ideal é que você não use o 7-1-7 apenas uma vez ou para um surto, mas continuamente como parte do processo de operações regulares de gerenciamento de surtos.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Estes cinco passos para usar o 7-1-7 são simples de seguir e iterativos. Vamos analisar cada um deles em detalhes. Hoje abordaremos os três primeiros e amanhã os dois restantes.  </a:t>
            </a: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C0A4B-8A94-B042-49EC-CC31D707A2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2C2B8-62C8-7EC7-B329-8869CD8F0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B88E1-6854-FC53-65B6-15F400543120}"/>
              </a:ext>
            </a:extLst>
          </p:cNvPr>
          <p:cNvSpPr>
            <a:spLocks noGrp="1"/>
          </p:cNvSpPr>
          <p:nvPr>
            <p:ph type="body" idx="1"/>
          </p:nvPr>
        </p:nvSpPr>
        <p:spPr/>
        <p:txBody>
          <a:bodyPr/>
          <a:lstStyle/>
          <a:p>
            <a:r>
              <a:rPr lang="pt-BR" i="1">
                <a:latin typeface="Arial"/>
                <a:cs typeface="Arial"/>
              </a:rPr>
              <a:t>[Nota ao moderador: </a:t>
            </a:r>
            <a:r>
              <a:rPr lang="pt-BR" b="1" i="1">
                <a:latin typeface="Arial"/>
                <a:cs typeface="Arial"/>
              </a:rPr>
              <a:t>ajuste este slide e estas notas se não for fazer o exercício 'traga seus próprios dados' conforme descrito aqui</a:t>
            </a:r>
            <a:r>
              <a:rPr lang="pt-BR" i="1">
                <a:latin typeface="Arial"/>
                <a:cs typeface="Arial"/>
              </a:rPr>
              <a:t>. Recomendamos fortemente que os participantes sejam solicitados, antes do workshop, a trazer informações sobre um surto no qual eles ou suas equipes trabalharam, mas, caso não o façam, considere manter a atividade e distribuir os cenários pré-escritos no pacote de atividades para esta atividade]. </a:t>
            </a:r>
          </a:p>
          <a:p>
            <a:endParaRPr lang="en-US"/>
          </a:p>
          <a:p>
            <a:r>
              <a:rPr lang="pt-BR">
                <a:latin typeface="Arial"/>
                <a:cs typeface="Arial"/>
              </a:rPr>
              <a:t>Vamos discutir brevemente como faremos as atividades para esta parte do treinamento.  </a:t>
            </a:r>
          </a:p>
          <a:p>
            <a:endParaRPr lang="en-US"/>
          </a:p>
          <a:p>
            <a:r>
              <a:rPr lang="pt-BR">
                <a:latin typeface="Arial"/>
                <a:cs typeface="Arial"/>
              </a:rPr>
              <a:t>[CLIQUE]</a:t>
            </a:r>
          </a:p>
          <a:p>
            <a:endParaRPr lang="en-US"/>
          </a:p>
          <a:p>
            <a:r>
              <a:rPr lang="pt-BR">
                <a:latin typeface="Arial"/>
                <a:cs typeface="Arial"/>
              </a:rPr>
              <a:t>Temos atividades para cada um dos passos de uso. Algumas dessas atividades serão realizadas em plenário e outras em pequenos grupos. Essas atividades se concentrarão em garantir que você entenda os conceitos por trás dos passos de uso do 7-1-7.  </a:t>
            </a:r>
          </a:p>
          <a:p>
            <a:endParaRPr lang="en-US"/>
          </a:p>
          <a:p>
            <a:r>
              <a:rPr lang="pt-BR">
                <a:latin typeface="Arial"/>
                <a:cs typeface="Arial"/>
              </a:rPr>
              <a:t>[CLIQUE]</a:t>
            </a:r>
          </a:p>
          <a:p>
            <a:endParaRPr lang="en-US"/>
          </a:p>
          <a:p>
            <a:r>
              <a:rPr lang="pt-BR">
                <a:latin typeface="Arial"/>
                <a:cs typeface="Arial"/>
              </a:rPr>
              <a:t>Mais tarde, no mesmo dia, teremos uma atividade mais longa, na qual você poderá aplicar o 7-1-7 a um surto no qual você ou outras pessoas do seu grupo trabalharam ou do qual têm conhecimento. Se o seu grupo não tiver um surto para trabalhar, temos alguns cenários que você pode selecionar. O objetivo desta atividade é mostrar como a aplicação do 7-1-7 funciona em surtos com os quais você já está familiarizado, o que pode ser estimulante para ajudá-lo a ver o valor real do 7-1-7 e a identificar quaisquer pontos de confusão.</a:t>
            </a:r>
          </a:p>
          <a:p>
            <a:endParaRPr lang="en-US"/>
          </a:p>
          <a:p>
            <a:endParaRPr lang="en-US"/>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9643A5F5-0AD5-49B9-FD16-0F3E0C77EA37}"/>
              </a:ext>
            </a:extLst>
          </p:cNvPr>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2561307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2D12C-85AF-6E1D-B477-5F22D0F466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7372A-E53E-2213-93B1-6841E50C84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037188-995F-1A23-A57A-D3DB982B70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O primeiro passo para usar o 7-1-7 é coletar dados de pontualidade e calcular o desempenho do 7-1-7.  </a:t>
            </a:r>
          </a:p>
        </p:txBody>
      </p:sp>
      <p:sp>
        <p:nvSpPr>
          <p:cNvPr id="4" name="Slide Number Placeholder 3">
            <a:extLst>
              <a:ext uri="{FF2B5EF4-FFF2-40B4-BE49-F238E27FC236}">
                <a16:creationId xmlns:a16="http://schemas.microsoft.com/office/drawing/2014/main" id="{8261F0B9-7447-6043-F901-120AB46B02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86133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A82BD-C782-9128-E6A7-FDEF0B39F7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FA1851-A92C-5D9F-9B56-C4022417C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4FF9A-D161-B14B-B0FF-21FA1FDE13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Quais dados precisamos para o 7-1-7 e as Revisões de Ação Precoce? Não é necessária uma grande quantidade de informações, mas *o que* é coletado é importante. Então, pense novamente no exercício de mesa do 7-1-7 ou em outros exemplos de 7-1-7 que você viu. Primeiro, precisamos das principais datas de marcos do 7-1-7. Algumas dessas datas podem já estar coletadas em sistemas existentes. Mas outras podem não estar — vemos isso especialmente nas datas das ações de resposta precoce do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outro dado importante que é necessário, e que muitas vezes não está nos sistemas existentes, são as narrativas. Se você fez o exercício de mesa, vai se lembrar de que discutimos os motivos pelos quais cada data foi escolhida. São descrições curtas que começam contando a história da atualidade do surto e o que estava causando gargalos ou contribuindo para os facilitadores.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 forma* como os dados 7-1-7 são coletados é flexível, e diferentes países usam abordagens diferentes. A 7-1-7 Alliance tem uma Ferramenta de Avaliação disponível; esta é a ferramenta usada no exercício de mesa. Alguns países adaptaram essa ferramenta integrando-a ao formulário de notificação existente que já está sendo usado por suas equipes de resposta rápida. Você pode ver um exemplo disso na imagem do meio. Também temos exemplos de coleta de dados digitais, como visto à direita, e continuamos vendo mais integração do 7-1-7 em sistemas de dados eletrônicos.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diga a próxima linha se as sessões do 7-1-7 sobre adoção estiverem incluídas no workshop]</a:t>
            </a:r>
            <a:br>
              <a:rPr lang="pt-BR" i="1">
                <a:latin typeface="Arial"/>
                <a:cs typeface="Arial"/>
              </a:rPr>
            </a:br>
            <a:endParaRPr lang="pt-BR"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Falaremos mais sobre esses tipos de decisões sobre como coletar dados do 7-1-7 nas sessões sobre adoção do 7-1-7 em sistemas de rotina.  </a:t>
            </a:r>
            <a:br>
              <a:rPr lang="pt-BR"/>
            </a:br>
            <a:endParaRPr lang="pt-BR"/>
          </a:p>
          <a:p>
            <a:endParaRPr lang="en-US">
              <a:cs typeface="Arial"/>
            </a:endParaRPr>
          </a:p>
        </p:txBody>
      </p:sp>
      <p:sp>
        <p:nvSpPr>
          <p:cNvPr id="4" name="Slide Number Placeholder 3">
            <a:extLst>
              <a:ext uri="{FF2B5EF4-FFF2-40B4-BE49-F238E27FC236}">
                <a16:creationId xmlns:a16="http://schemas.microsoft.com/office/drawing/2014/main" id="{F52675CC-9FC7-D597-D21C-8E109D2389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5644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BR">
                <a:latin typeface="Arial"/>
                <a:cs typeface="Arial"/>
              </a:rPr>
              <a:t>Agora vamos revisar as definições de datas de marcos novamente. Mais detalhes dessas definições estão incluídos no Guia de Referência de Marcos do 7-1-7 no site da 7-1-7 Alliance.  </a:t>
            </a:r>
          </a:p>
          <a:p>
            <a:pPr algn="just"/>
            <a:endParaRPr lang="en-US">
              <a:latin typeface="Arial"/>
              <a:cs typeface="Arial"/>
            </a:endParaRPr>
          </a:p>
          <a:p>
            <a:pPr algn="just"/>
            <a:r>
              <a:rPr lang="pt-BR">
                <a:latin typeface="Arial"/>
                <a:cs typeface="Arial"/>
              </a:rPr>
              <a:t>Para uma doença endêmica, a data de surgimento é baseada em quando ocorreu um aumento predeterminado na incidência de casos em relação às taxas de referência.  </a:t>
            </a:r>
          </a:p>
          <a:p>
            <a:pPr algn="just"/>
            <a:br>
              <a:rPr lang="pt-BR">
                <a:latin typeface="Arial"/>
                <a:cs typeface="Arial"/>
              </a:rPr>
            </a:br>
            <a:r>
              <a:rPr lang="pt-BR">
                <a:latin typeface="Arial"/>
                <a:cs typeface="Arial"/>
              </a:rPr>
              <a:t>Para uma doença não endêmica, os dados são quando o primeiro caso apresentou os primeiros sintomas.  </a:t>
            </a:r>
          </a:p>
          <a:p>
            <a:pPr>
              <a:buNone/>
            </a:pPr>
            <a:endParaRPr lang="en-US">
              <a:effectLst/>
              <a:latin typeface="Arial" panose="020B0604020202020204" pitchFamily="34" charset="0"/>
            </a:endParaRPr>
          </a:p>
          <a:p>
            <a:r>
              <a:rPr lang="pt-BR">
                <a:effectLst/>
                <a:latin typeface="Arial"/>
                <a:cs typeface="Arial"/>
              </a:rPr>
              <a:t>A data de surgimento geralmente é desconhecida quando um surto é detectado pela primeira vez. As informações epidemiológicas coletadas durante a investigação do surto devem ser usadas para determinar a data, com base nas informações disponíveis. A data pode mudar à medida que mais informações são aprendidas, como quando casos anteriores são identificados. Se as datas forem atualizadas, lembre-se de atualizar também os dados do 7-1-7.  </a:t>
            </a:r>
          </a:p>
          <a:p>
            <a:pPr algn="just"/>
            <a:endParaRPr lang="en-US">
              <a:latin typeface="Arial"/>
              <a:cs typeface="Arial"/>
            </a:endParaRPr>
          </a:p>
          <a:p>
            <a:pPr algn="just"/>
            <a:endParaRPr lang="en-US">
              <a:latin typeface="Arial"/>
              <a:cs typeface="Arial"/>
            </a:endParaRP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900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pt-BR">
                <a:effectLst/>
                <a:latin typeface="Arial"/>
                <a:cs typeface="Arial"/>
              </a:rPr>
              <a:t>A data de detecção é a data em que o surto foi registrado pela primeira vez por qualquer fonte ou sistema. As fontes e os sistemas devem ser clínicos ou relacionados à saúde pública. A detecção pode acontecer no nível comunitário ou de unidade de saúde, por meio de um laboratório, por meio do sistema de vigilância ou em outro lugar. </a:t>
            </a:r>
          </a:p>
          <a:p>
            <a:pPr>
              <a:buNone/>
            </a:pPr>
            <a:endParaRPr lang="en-US">
              <a:effectLst/>
              <a:latin typeface="Arial" panose="020B0604020202020204" pitchFamily="34" charset="0"/>
            </a:endParaRPr>
          </a:p>
          <a:p>
            <a:r>
              <a:rPr lang="pt-BR">
                <a:effectLst/>
                <a:latin typeface="Arial"/>
                <a:cs typeface="Arial"/>
              </a:rPr>
              <a:t>Para vigilância baseada em indicadores, a data de detecção seria quando os dados do caso ou incidência foram registrados, como em um livro de registro, formulário de investigação de caso ou formulário de requisição de laboratório. </a:t>
            </a:r>
          </a:p>
          <a:p>
            <a:endParaRPr lang="en-US"/>
          </a:p>
          <a:p>
            <a:pPr>
              <a:buNone/>
            </a:pPr>
            <a:r>
              <a:rPr lang="pt-BR">
                <a:effectLst/>
                <a:latin typeface="Arial"/>
                <a:cs typeface="Arial"/>
              </a:rPr>
              <a:t>Para vigilância baseada em eventos, a data de detecção seria quando as informações do evento foram registradas pela primeira vez, por exemplo detectadas por um sistema de varredura de mídia, registradas por um agente comunitário de saúde ou registradas por um operador de linha direta. </a:t>
            </a:r>
          </a:p>
          <a:p>
            <a:endParaRPr lang="en-US">
              <a:effectLst/>
              <a:latin typeface="Arial" panose="020B0604020202020204" pitchFamily="34" charset="0"/>
            </a:endParaRPr>
          </a:p>
          <a:p>
            <a:r>
              <a:rPr lang="pt-BR">
                <a:effectLst/>
                <a:latin typeface="Arial"/>
                <a:cs typeface="Arial"/>
              </a:rPr>
              <a:t>Observe que, para o 7-1-7, a data de detecção não se baseia estritamente na confirmação laboratorial; ela pode se basear na suspeita do evento. A confirmação laboratorial está incluída como uma ação de resposta precoce no 7-1-7. Entretanto, em contextos onde a definição de um evento notificável é um caso confirmado, a confirmação laboratorial pode ocorrer na mesma data da detecção.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3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A data de notificação é a data em que o evento foi relatado pela primeira vez a uma autoridade de saúde pública responsável pela ação. </a:t>
            </a:r>
            <a:r>
              <a:rPr lang="pt-BR">
                <a:effectLst/>
                <a:latin typeface="Arial" panose="020B0604020202020204" pitchFamily="34" charset="0"/>
              </a:rPr>
              <a:t>Muitas vezes, a jurisdição de saúde pública mais imediata (cidade, distrito) será a autoridade de saúde pública responsável pela ação e a primeira autoridade de saúde pública a ser notificada. A notificação das autoridades de saúde responsáveis pode ser de um ambiente clínico para um oficial de vigilância distrital. No caso de vigilância baseada em eventos ou quando os surtos são detectados centralmente, a notificação a uma autoridade responsável pode ser do nível central para o nível subnacional. </a:t>
            </a:r>
          </a:p>
          <a:p>
            <a:pPr>
              <a:buNone/>
            </a:pPr>
            <a:endParaRPr lang="en-US">
              <a:effectLst/>
              <a:latin typeface="Arial" panose="020B0604020202020204" pitchFamily="34" charset="0"/>
            </a:endParaRPr>
          </a:p>
          <a:p>
            <a:pPr>
              <a:buNone/>
            </a:pPr>
            <a:r>
              <a:rPr lang="pt-BR">
                <a:effectLst/>
                <a:latin typeface="Arial" panose="020B0604020202020204" pitchFamily="34" charset="0"/>
              </a:rPr>
              <a:t>Para países que exigem a notificação de eventos notificáveis a vários níveis de governo encarregados de diferentes ações, a data mais próxima em que qualquer uma dessas autoridades de saúde pública foi notificada seria a data de notificação. Em algumas orientações, esta etapa pode ser referida como 'reporte' a uma autoridade de saúde pública ou equipe distrital de saúde. </a:t>
            </a:r>
          </a:p>
          <a:p>
            <a:pPr>
              <a:buNone/>
            </a:pPr>
            <a:endParaRPr lang="en-US">
              <a:effectLst/>
              <a:latin typeface="Arial" panose="020B0604020202020204" pitchFamily="34" charset="0"/>
            </a:endParaRPr>
          </a:p>
          <a:p>
            <a:r>
              <a:rPr lang="pt-BR">
                <a:effectLst/>
                <a:latin typeface="Arial" panose="020B0604020202020204" pitchFamily="34" charset="0"/>
              </a:rPr>
              <a:t>Esta etapa não deve ser confundida com a notificação à OMS, conforme definido pelo Regulamento Sanitário Internacional (2005), o que normalmente só é feito depois que as autoridades locais ou nacionais de saúde pública tomam conhecimento de um evento.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30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pt-BR" i="1">
                <a:latin typeface="Arial"/>
                <a:cs typeface="Arial"/>
              </a:rPr>
              <a:t>[Nota para o moderador: inclua quaisquer notas de organização. Se não for necessário, exclua este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pt-BR">
                <a:effectLst/>
                <a:latin typeface="Arial"/>
                <a:cs typeface="Arial"/>
              </a:rPr>
              <a:t>A data de conclusão da ação de resposta precoce é a última data em que todas as ações aplicáveis de resposta precoce do 7-1-7 ocorreram: </a:t>
            </a:r>
          </a:p>
          <a:p>
            <a:endParaRPr lang="en-US">
              <a:latin typeface="Arial"/>
              <a:cs typeface="Arial"/>
            </a:endParaRPr>
          </a:p>
          <a:p>
            <a:pPr>
              <a:spcAft>
                <a:spcPts val="623"/>
              </a:spcAft>
              <a:buFont typeface="+mj-lt"/>
              <a:buAutoNum type="arabicPeriod"/>
            </a:pPr>
            <a:r>
              <a:rPr lang="pt-BR">
                <a:latin typeface="Arial"/>
                <a:cs typeface="Arial"/>
              </a:rPr>
              <a:t> </a:t>
            </a:r>
            <a:r>
              <a:rPr lang="pt-BR">
                <a:effectLst/>
                <a:latin typeface="Arial"/>
                <a:cs typeface="Arial"/>
              </a:rPr>
              <a:t>Iniciar investigação ou implantar uma equipe de investigação/resposta; </a:t>
            </a:r>
          </a:p>
          <a:p>
            <a:pPr>
              <a:spcAft>
                <a:spcPts val="623"/>
              </a:spcAft>
              <a:buFont typeface="+mj-lt"/>
              <a:buAutoNum type="arabicPeriod"/>
            </a:pPr>
            <a:r>
              <a:rPr lang="pt-BR">
                <a:latin typeface="Arial"/>
                <a:cs typeface="Arial"/>
              </a:rPr>
              <a:t> </a:t>
            </a:r>
            <a:r>
              <a:rPr lang="pt-BR">
                <a:effectLst/>
                <a:latin typeface="Arial"/>
                <a:cs typeface="Arial"/>
              </a:rPr>
              <a:t>Realizar análise epidemiológica e avaliação inicial de risco; </a:t>
            </a:r>
          </a:p>
          <a:p>
            <a:pPr>
              <a:spcAft>
                <a:spcPts val="623"/>
              </a:spcAft>
              <a:buFont typeface="+mj-lt"/>
              <a:buAutoNum type="arabicPeriod"/>
            </a:pPr>
            <a:r>
              <a:rPr lang="pt-BR">
                <a:latin typeface="Arial"/>
                <a:cs typeface="Arial"/>
              </a:rPr>
              <a:t> </a:t>
            </a:r>
            <a:r>
              <a:rPr lang="pt-BR">
                <a:effectLst/>
                <a:latin typeface="Arial"/>
                <a:cs typeface="Arial"/>
              </a:rPr>
              <a:t>Obter confirmação laboratorial da etiologia do surto; </a:t>
            </a:r>
          </a:p>
          <a:p>
            <a:pPr>
              <a:spcAft>
                <a:spcPts val="623"/>
              </a:spcAft>
              <a:buFont typeface="+mj-lt"/>
              <a:buAutoNum type="arabicPeriod"/>
            </a:pPr>
            <a:r>
              <a:rPr lang="pt-BR">
                <a:latin typeface="Arial"/>
                <a:cs typeface="Arial"/>
              </a:rPr>
              <a:t> </a:t>
            </a:r>
            <a:r>
              <a:rPr lang="pt-BR">
                <a:effectLst/>
                <a:latin typeface="Arial"/>
                <a:cs typeface="Arial"/>
              </a:rPr>
              <a:t>Iniciar medidas apropriadas de gestão de casos e prevenção e controle de infecções (IPC) nas unidades de saúde; </a:t>
            </a:r>
          </a:p>
          <a:p>
            <a:pPr>
              <a:spcAft>
                <a:spcPts val="623"/>
              </a:spcAft>
              <a:buFont typeface="+mj-lt"/>
              <a:buAutoNum type="arabicPeriod"/>
            </a:pPr>
            <a:r>
              <a:rPr lang="pt-BR">
                <a:latin typeface="Arial"/>
                <a:cs typeface="Arial"/>
              </a:rPr>
              <a:t> </a:t>
            </a:r>
            <a:r>
              <a:rPr lang="pt-BR">
                <a:effectLst/>
                <a:latin typeface="Arial"/>
                <a:cs typeface="Arial"/>
              </a:rPr>
              <a:t>Iniciar contramedidas apropriadas de saúde pública nas comunidades afetadas; </a:t>
            </a:r>
          </a:p>
          <a:p>
            <a:pPr>
              <a:spcAft>
                <a:spcPts val="623"/>
              </a:spcAft>
              <a:buFont typeface="+mj-lt"/>
              <a:buAutoNum type="arabicPeriod"/>
            </a:pPr>
            <a:r>
              <a:rPr lang="pt-BR">
                <a:latin typeface="Arial"/>
                <a:cs typeface="Arial"/>
              </a:rPr>
              <a:t> </a:t>
            </a:r>
            <a:r>
              <a:rPr lang="pt-BR">
                <a:effectLst/>
                <a:latin typeface="Arial"/>
                <a:cs typeface="Arial"/>
              </a:rPr>
              <a:t>Iniciar atividades de comunicação de risco ou engajamento da comunidade; </a:t>
            </a:r>
          </a:p>
          <a:p>
            <a:pPr>
              <a:buFont typeface="+mj-lt"/>
              <a:buAutoNum type="arabicPeriod"/>
            </a:pPr>
            <a:r>
              <a:rPr lang="pt-BR">
                <a:latin typeface="Arial"/>
                <a:cs typeface="Arial"/>
              </a:rPr>
              <a:t> </a:t>
            </a:r>
            <a:r>
              <a:rPr lang="pt-BR">
                <a:effectLst/>
                <a:latin typeface="Arial"/>
                <a:cs typeface="Arial"/>
              </a:rPr>
              <a:t>Estabelecer um mecanismo de coordenação. </a:t>
            </a:r>
          </a:p>
          <a:p>
            <a:pPr>
              <a:buFont typeface="+mj-lt"/>
              <a:buAutoNum type="arabicPeriod"/>
            </a:pPr>
            <a:endParaRPr lang="en-US">
              <a:effectLst/>
              <a:latin typeface="Arial" panose="020B0604020202020204" pitchFamily="34" charset="0"/>
              <a:cs typeface="Arial"/>
            </a:endParaRPr>
          </a:p>
          <a:p>
            <a:pPr>
              <a:buFont typeface="+mj-lt"/>
              <a:buNone/>
            </a:pPr>
            <a:r>
              <a:rPr lang="pt-BR">
                <a:latin typeface="Arial"/>
                <a:cs typeface="Arial"/>
              </a:rPr>
              <a:t>Então, </a:t>
            </a:r>
            <a:r>
              <a:rPr lang="pt-BR">
                <a:effectLst/>
                <a:latin typeface="Arial"/>
                <a:cs typeface="Arial"/>
              </a:rPr>
              <a:t>para determinar esta data de marco, </a:t>
            </a:r>
            <a:r>
              <a:rPr lang="pt-BR">
                <a:latin typeface="Arial"/>
                <a:cs typeface="Arial"/>
              </a:rPr>
              <a:t>você precisa avaliar as datas das sete ações de resposta precoce aqui e usar a última dessas datas.  Essas ações de resposta precoce constituem as principais atividades de resposta normalmente necessárias para conter um surto em sua fase inicial.  </a:t>
            </a:r>
          </a:p>
          <a:p>
            <a:pPr>
              <a:buFont typeface="+mj-lt"/>
              <a:buAutoNum type="arabicPeriod"/>
            </a:pPr>
            <a:endParaRPr lang="en-US">
              <a:effectLst/>
              <a:latin typeface="Arial" panose="020B0604020202020204" pitchFamily="34" charset="0"/>
            </a:endParaRPr>
          </a:p>
          <a:p>
            <a:pPr>
              <a:buNone/>
            </a:pPr>
            <a:r>
              <a:rPr lang="pt-BR">
                <a:effectLst/>
                <a:latin typeface="Arial"/>
                <a:cs typeface="Arial"/>
              </a:rPr>
              <a:t>Observe que a maioria das ações de resposta precoce do 7-1-7 se concentram em iniciar e não em concluir uma ação. Por exemplo, se a distribuição da vacina começar em 5 de maio e terminar em 20 de maio, a data para “Iniciar medidas de saúde pública apropriadas nas comunidades afetadas” seria 5 de maio. </a:t>
            </a:r>
          </a:p>
          <a:p>
            <a:pPr>
              <a:buNone/>
            </a:pPr>
            <a:endParaRPr lang="en-US">
              <a:effectLst/>
              <a:latin typeface="Arial" panose="020B0604020202020204" pitchFamily="34" charset="0"/>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6019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falar sobre as datas de marcos do surto de Ebola de 2022 em Uganda. </a:t>
            </a:r>
          </a:p>
          <a:p>
            <a:endParaRPr lang="en-US" b="0" i="0">
              <a:solidFill>
                <a:srgbClr val="000000"/>
              </a:solidFill>
              <a:effectLst/>
              <a:latin typeface="Arial" panose="020B0604020202020204" pitchFamily="34" charset="0"/>
              <a:cs typeface="Arial"/>
            </a:endParaRPr>
          </a:p>
          <a:p>
            <a:r>
              <a:rPr lang="pt-BR">
                <a:solidFill>
                  <a:srgbClr val="000000"/>
                </a:solidFill>
              </a:rPr>
              <a:t>[CLIQUE]</a:t>
            </a:r>
          </a:p>
          <a:p>
            <a:endParaRPr lang="en-US">
              <a:solidFill>
                <a:srgbClr val="000000"/>
              </a:solidFill>
            </a:endParaRPr>
          </a:p>
          <a:p>
            <a:r>
              <a:rPr lang="pt-BR">
                <a:solidFill>
                  <a:srgbClr val="000000"/>
                </a:solidFill>
              </a:rPr>
              <a:t>Para esse surto, a equipe de saúde pública acionou o 7-1-7 por meio de uma Revisão de Ação Precoce apenas alguns dias após ser notificada do surto. Quando fizeram isso, descobriram que levaram 15 dias para detectar o surto, menos de 1 dia para notificar as autoridades de saúde pública responsáveis pela ação, e o tempo para responder ainda estava "a ser determinado", porque eles ainda estavam nos primeiros dias de resposta quando aplicaram o 7-1-7 pela primeira vez. </a:t>
            </a:r>
          </a:p>
          <a:p>
            <a:endParaRPr lang="en-US">
              <a:solidFill>
                <a:srgbClr val="000000"/>
              </a:solidFill>
            </a:endParaRPr>
          </a:p>
          <a:p>
            <a:r>
              <a:rPr lang="pt-BR">
                <a:solidFill>
                  <a:srgbClr val="000000"/>
                </a:solidFill>
                <a:latin typeface="Arial"/>
                <a:cs typeface="Arial"/>
              </a:rPr>
              <a:t>Então, após a investigação e o rastreamento de contatos terem sido concluídos, cerca de 12 dias após o surto ter sido detectado, eles reaplicaram o 7-1-7. </a:t>
            </a:r>
          </a:p>
          <a:p>
            <a:endParaRPr lang="en-US">
              <a:solidFill>
                <a:srgbClr val="000000"/>
              </a:solidFill>
            </a:endParaRPr>
          </a:p>
          <a:p>
            <a:r>
              <a:rPr lang="pt-BR">
                <a:solidFill>
                  <a:srgbClr val="000000"/>
                </a:solidFill>
                <a:latin typeface="Arial"/>
                <a:cs typeface="Arial"/>
              </a:rPr>
              <a:t>[CLIQUE]</a:t>
            </a:r>
          </a:p>
          <a:p>
            <a:endParaRPr lang="en-US">
              <a:solidFill>
                <a:srgbClr val="000000"/>
              </a:solidFill>
            </a:endParaRPr>
          </a:p>
          <a:p>
            <a:r>
              <a:rPr lang="pt-BR">
                <a:solidFill>
                  <a:srgbClr val="000000"/>
                </a:solidFill>
                <a:latin typeface="Arial"/>
                <a:cs typeface="Arial"/>
              </a:rPr>
              <a:t>Os números haviam mudado. O que eles descobriram durante a investigação foi que o caso índice era, na verdade, um indivíduo diferente, algumas gerações antes, com sintomas começando 46 dias antes do surto ser detectado. O tempo de notificação continuou o mesmo e, até então, eles já haviam concluído a resposta precoce e notaram que o tempo para concluir as ações de resposta precoce do 7-1-7 era de 9 dias. </a:t>
            </a:r>
          </a:p>
          <a:p>
            <a:br>
              <a:rPr lang="pt-BR"/>
            </a:br>
            <a:r>
              <a:rPr lang="pt-BR">
                <a:solidFill>
                  <a:srgbClr val="000000"/>
                </a:solidFill>
                <a:latin typeface="Arial"/>
                <a:cs typeface="Arial"/>
              </a:rPr>
              <a:t>Acompanharemos esse surto pelo resto do dia, abordando os gargalos, os facilitadores e as sessões de ação. </a:t>
            </a:r>
          </a:p>
          <a:p>
            <a:endParaRPr lang="en-US">
              <a:solidFill>
                <a:srgbClr val="000000"/>
              </a:solidFill>
            </a:endParaRPr>
          </a:p>
          <a:p>
            <a:endParaRPr lang="en-US" b="0" i="0">
              <a:solidFill>
                <a:srgbClr val="000000"/>
              </a:solidFill>
              <a:effectLst/>
              <a:latin typeface="Arial"/>
              <a:cs typeface="Arial"/>
            </a:endParaRPr>
          </a:p>
          <a:p>
            <a:endParaRPr lang="en-US">
              <a:solidFill>
                <a:srgbClr val="000000"/>
              </a:solidFill>
              <a:latin typeface="Arial"/>
              <a:ea typeface="Calibri" panose="020F0502020204030204" pitchFamily="34" charset="0"/>
              <a:cs typeface="Arial"/>
            </a:endParaRPr>
          </a:p>
          <a:p>
            <a:endParaRPr lang="en-US">
              <a:solidFill>
                <a:srgbClr val="444444"/>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2703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ver outro exemplo. Este é para um surto gastrointestinal não especificado que ocorreu em uma jurisdição nos EUA.  </a:t>
            </a:r>
          </a:p>
          <a:p>
            <a:endParaRPr lang="en-US"/>
          </a:p>
          <a:p>
            <a:r>
              <a:rPr lang="pt-BR">
                <a:latin typeface="Arial"/>
                <a:cs typeface="Arial"/>
              </a:rPr>
              <a:t>[CLIQUE]</a:t>
            </a:r>
          </a:p>
          <a:p>
            <a:endParaRPr lang="en-US">
              <a:cs typeface="Arial"/>
            </a:endParaRPr>
          </a:p>
          <a:p>
            <a:r>
              <a:rPr lang="pt-BR">
                <a:latin typeface="Arial"/>
                <a:cs typeface="Arial"/>
              </a:rPr>
              <a:t>O almoço foi servido em um abrigo para migrantes em 22 de novembro. A equipe do abrigo chamou os serviços de emergência quando cerca de 20 pessoas começaram a vomitar uma hora depois do almoço. </a:t>
            </a:r>
          </a:p>
          <a:p>
            <a:endParaRPr lang="en-US"/>
          </a:p>
          <a:p>
            <a:r>
              <a:rPr lang="pt-BR">
                <a:latin typeface="Arial"/>
                <a:cs typeface="Arial"/>
              </a:rPr>
              <a:t>Os serviços de emergência notificaram o departamento de saúde pública após chegarem ao local e identificarem mais de 20 indivíduos com sintomas gastrointestinais graves. </a:t>
            </a:r>
          </a:p>
          <a:p>
            <a:endParaRPr lang="en-US"/>
          </a:p>
          <a:p>
            <a:r>
              <a:rPr lang="pt-BR">
                <a:latin typeface="Arial"/>
                <a:cs typeface="Arial"/>
              </a:rPr>
              <a:t>Naquele dia, a equipe do departamento de saúde pública foi ao abrigo devido ao número e à gravidade das doenças relatadas. Eles iniciaram investigações de casos e contatos de 73 indivíduos expostos e coletaram amostras de alimentos e do ambiente para testes. Quando fizeram a análise 7-1-7, descobriram que atingiram a meta completa, com detecção e notificação em menos de um dia e ações de resposta precoce concluídas em 5 dias. </a:t>
            </a:r>
          </a:p>
          <a:p>
            <a:endParaRPr lang="en-US"/>
          </a:p>
          <a:p>
            <a:r>
              <a:rPr lang="pt-BR">
                <a:latin typeface="Arial"/>
                <a:cs typeface="Arial"/>
              </a:rPr>
              <a:t>[CLIQUE]</a:t>
            </a:r>
          </a:p>
          <a:p>
            <a:endParaRPr lang="en-US"/>
          </a:p>
          <a:p>
            <a:r>
              <a:rPr lang="pt-BR">
                <a:latin typeface="Arial"/>
                <a:cs typeface="Arial"/>
              </a:rPr>
              <a:t>Este exemplo é uma ótima demonstração de por que é útil fazer uma análise completa do 7-1-7, mesmo quando a meta total é atingida. Eles aprenderam muito por meio da análise de gargalos e facilitadores. Eles encontraram vários facilitadores que permitiram rapidez, incluindo relatórios iniciais rápidos aos serviços de emergência e forte cooperação das diferentes entidades envolvidas. Mas também identificaram que a notificação rápida ao departamento de saúde pública foi em parte devido à sorte – um dos socorristas trabalhava no departamento de saúde pública e fez a notificação. Além disso, eles identificaram alguns gargalos que atrasavam um pouco o tempo de resposta. </a:t>
            </a:r>
          </a:p>
          <a:p>
            <a:endParaRPr lang="en-US"/>
          </a:p>
          <a:p>
            <a:r>
              <a:rPr lang="pt-BR">
                <a:latin typeface="Arial"/>
                <a:cs typeface="Arial"/>
              </a:rPr>
              <a:t>[CLIQUE]</a:t>
            </a:r>
          </a:p>
          <a:p>
            <a:endParaRPr lang="en-US"/>
          </a:p>
          <a:p>
            <a:r>
              <a:rPr lang="pt-BR">
                <a:latin typeface="Arial"/>
                <a:cs typeface="Arial"/>
              </a:rPr>
              <a:t>Então, com base na análise 7-1-7, a jurisdição criou ações que poderiam tornar a resposta ainda mais rápida e um protocolo de notificação robusto que não dependesse de uma entidade intermediária — neste caso, serviços de emergência — para fazer a notificação.</a:t>
            </a:r>
          </a:p>
          <a:p>
            <a:pPr marL="285750" indent="-285750">
              <a:buFont typeface="Arial,Sans-Serif"/>
              <a:buChar char="•"/>
            </a:pPr>
            <a:endParaRPr lang="en-US"/>
          </a:p>
          <a:p>
            <a:pPr marL="285750" indent="-285750">
              <a:buFont typeface="Arial,Sans-Serif"/>
              <a:buChar char="•"/>
            </a:pPr>
            <a:endParaRPr lang="en-US"/>
          </a:p>
          <a:p>
            <a:pPr marL="285750" indent="-285750">
              <a:buFont typeface="Arial,Sans-Serif"/>
              <a:buChar char="•"/>
            </a:pPr>
            <a:endParaRPr lang="en-US" sz="1200" b="0" i="0" u="none" strike="noStrike">
              <a:solidFill>
                <a:srgbClr val="4B4C4F"/>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3D14F-53CB-78FB-B363-FF66C4F2A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F803A-C341-EE1E-8E7C-36EB900A24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D44566-C825-7800-5B96-92DC63C1182E}"/>
              </a:ext>
            </a:extLst>
          </p:cNvPr>
          <p:cNvSpPr>
            <a:spLocks noGrp="1"/>
          </p:cNvSpPr>
          <p:nvPr>
            <p:ph type="body" idx="1"/>
          </p:nvPr>
        </p:nvSpPr>
        <p:spPr/>
        <p:txBody>
          <a:bodyPr/>
          <a:lstStyle/>
          <a:p>
            <a:r>
              <a:rPr lang="pt-BR">
                <a:latin typeface="Arial"/>
                <a:cs typeface="Arial"/>
              </a:rPr>
              <a:t>Gostaria de fazer uma pausa por um momento para destacar a importância dessas narrativas.  </a:t>
            </a:r>
          </a:p>
          <a:p>
            <a:endParaRPr lang="en-US">
              <a:latin typeface="Arial"/>
              <a:cs typeface="Arial"/>
            </a:endParaRPr>
          </a:p>
          <a:p>
            <a:r>
              <a:rPr lang="pt-BR">
                <a:latin typeface="Arial"/>
                <a:cs typeface="Arial"/>
              </a:rPr>
              <a:t>Falamos muito sobre datas de marcos, mas o que realmente impulsiona o ciclo de melhoria de desempenho são as narrativas. Depois de sabermos uma data, precisamos saber o “porquê” dessa data. Por que a detecção levou apenas 1 dia? Por que levou 10 dias? 40 dias? Falaremos mais sobre isso quando falarmos sobre os gargalos e facilitadores, mas a ênfase aqui é um lembrete de garantir que as narrativas sejam coletadas como parte da coleta de dados do 7-1-7 e da Revisão de Ação Precoce.  </a:t>
            </a:r>
          </a:p>
        </p:txBody>
      </p:sp>
      <p:sp>
        <p:nvSpPr>
          <p:cNvPr id="4" name="Slide Number Placeholder 3">
            <a:extLst>
              <a:ext uri="{FF2B5EF4-FFF2-40B4-BE49-F238E27FC236}">
                <a16:creationId xmlns:a16="http://schemas.microsoft.com/office/drawing/2014/main" id="{BB44750B-7457-747E-F782-62B96181E8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0697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Depois de ter as datas e narrativas dos marcos, você calcula as métricas de pontualidade e avalia a meta 7-1-7. Observe novamente que temos 3 métricas: dias para detectar, dias para notificar e dias para concluir ações de resposta precoce. Juntas, elas constituem a meta geral 7-1-7.  </a:t>
            </a:r>
          </a:p>
          <a:p>
            <a:endParaRPr lang="en-US"/>
          </a:p>
          <a:p>
            <a:r>
              <a:rPr lang="pt-BR">
                <a:latin typeface="Arial"/>
                <a:cs typeface="Arial"/>
              </a:rPr>
              <a:t>Para melhorar o desempenho, é essencial analisar cada uma dessas métricas individualmente, mas também analisar a meta geral 7-1-7. A meta geral é aumentar a pontualidade em toda a sequência, desde o surgimento de um surto até o momento em que as autoridades de saúde pública o descobrem e quando ações são tomadas para controlar o surto. </a:t>
            </a:r>
          </a:p>
          <a:p>
            <a:endParaRPr lang="en-US"/>
          </a:p>
          <a:p>
            <a:r>
              <a:rPr lang="pt-BR">
                <a:latin typeface="Arial"/>
                <a:cs typeface="Arial"/>
              </a:rPr>
              <a:t>A meta geral 7-1-7 é garantir que não haja elos fracos em toda essa sequência, porque, no final das contas, mesmo que você seja rápido em duas das três métricas, as chances de um surto sair do controle ainda são altas se você não for rápido em todas as três.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747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alocamos 35 minutos no total para esta atividade – alguns minutos para explicar o próximo slide e dividir os participantes em grupos, e 30 minutos para a atividade, mais alguns minutos para o intervalo. Tente ter grupos de 6 a 8 participantes, se possível. Recomendamos usar os 3 cenários da pasta 'Atividades' associada para que o relatório não demore muito. Se houver mais de 3 grupos, alguns grupos receberão o mesmo cenário (por exemplo, se houver 5 grupos, o cenário 1 será dado a dois grupos; o cenário 2 a dois grupos e o cenário 3 a um grupo). Em plenário, peça para um grupo por cenário de surto apresentar um relatório completo, e grupos adicionais que tenham o mesmo cenário acrescentarem algo diferente do relatório daquele grupo. Ajuste os horários das discussões em grupo e das plenárias com base no número de grupos que você 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vamos para a nossa primeira atividade da manhã. Faremos uma pequena atividade em grupo para identificar as datas de marcos do 7-1-7. </a:t>
            </a:r>
            <a:r>
              <a:rPr lang="pt-BR">
                <a:effectLst/>
                <a:latin typeface="Arial"/>
                <a:cs typeface="Arial"/>
              </a:rPr>
              <a:t>Esta será uma atividade em grupo de 30 minutos. </a:t>
            </a:r>
          </a:p>
          <a:p>
            <a:endParaRPr lang="en-US">
              <a:effectLst/>
            </a:endParaRPr>
          </a:p>
          <a:p>
            <a:r>
              <a:rPr lang="pt-BR">
                <a:effectLst/>
                <a:latin typeface="Arial"/>
                <a:cs typeface="Arial"/>
              </a:rPr>
              <a:t>Vamos dividir vocês em [diga o número de grupos] grupos agora. Lembre-se de que não há um facilitador de grupo pré-designado para esta atividade.  </a:t>
            </a:r>
          </a:p>
          <a:p>
            <a:endParaRPr lang="en-US">
              <a:effectLst/>
            </a:endParaRPr>
          </a:p>
          <a:p>
            <a:r>
              <a:rPr lang="pt-BR" i="1">
                <a:effectLst/>
                <a:latin typeface="Arial"/>
                <a:cs typeface="Arial"/>
              </a:rPr>
              <a:t>[Nota para o moderador: distribua as folhas de atividades em papel quando as pessoas estiverem em grupos].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64709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effectLst/>
                <a:latin typeface="Arial"/>
                <a:cs typeface="Arial"/>
              </a:rPr>
              <a:t>Agora que vocês estão em seus grupos, começaremos a atividade.  </a:t>
            </a:r>
          </a:p>
          <a:p>
            <a:endParaRPr lang="en-US">
              <a:effectLst/>
            </a:endParaRPr>
          </a:p>
          <a:p>
            <a:r>
              <a:rPr lang="pt-BR">
                <a:effectLst/>
                <a:latin typeface="Arial"/>
                <a:cs typeface="Arial"/>
              </a:rPr>
              <a:t>Nos primeiros 20 minutos, você lerá alguns cenários curtos e identificará datas de marcos do 7-1-7. Esses cenários têm um pouco da complexidade que vemos no mundo real e podem levar à discussão sobre as datas. Use o Guia de Referência de Datas de Marcos do 7-1-7 disponível na sua mesa para obter orientações adicionais. Você discutirá as respostas em seu grupo. Não se esqueça de designar um membro do grupo para apresentar o relatório em plenário.  </a:t>
            </a:r>
          </a:p>
          <a:p>
            <a:endParaRPr lang="en-US">
              <a:effectLst/>
            </a:endParaRPr>
          </a:p>
          <a:p>
            <a:r>
              <a:rPr lang="pt-BR">
                <a:effectLst/>
                <a:latin typeface="Arial"/>
                <a:cs typeface="Arial"/>
              </a:rPr>
              <a:t>Em seguida, teremos 3 minutos para cada grupo apresentar um breve resumo do seu artigo e discussão em plenário. Para qualquer grupo em que os cenários que você tinha já foram discutidos em plenário, perguntaremos se você tem alguma dúvida ou outro comentário sobre o que já foi discutido.  </a:t>
            </a:r>
          </a:p>
          <a:p>
            <a:endParaRPr lang="en-US">
              <a:effectLst/>
            </a:endParaRPr>
          </a:p>
          <a:p>
            <a:r>
              <a:rPr lang="pt-BR">
                <a:effectLst/>
                <a:latin typeface="Arial"/>
                <a:cs typeface="Arial"/>
              </a:rPr>
              <a:t>Divirtam-se!</a:t>
            </a: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94997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pt-BR">
                <a:latin typeface="Arial"/>
                <a:ea typeface="Calibri"/>
                <a:cs typeface="Arial"/>
              </a:rPr>
              <a:t>Agora, vamos começar a revisar as respostas para cada um dos cenários. Incluímos cada cenário aqui – você pode ler junto. Vamos começar com o Grupo 1.  </a:t>
            </a:r>
          </a:p>
          <a:p>
            <a:pPr marL="0" indent="0" algn="just">
              <a:buNone/>
            </a:pPr>
            <a:endParaRPr lang="en-US">
              <a:latin typeface="Arial"/>
              <a:ea typeface="Calibri"/>
              <a:cs typeface="Arial"/>
            </a:endParaRPr>
          </a:p>
          <a:p>
            <a:pPr marL="0" indent="0" algn="just">
              <a:buNone/>
            </a:pPr>
            <a:r>
              <a:rPr lang="pt-BR">
                <a:latin typeface="Arial"/>
                <a:ea typeface="Calibri"/>
                <a:cs typeface="Arial"/>
              </a:rPr>
              <a:t>O relator do seu grupo pode compartilhar um pouco sobre o primeiro cenário que você teve, sua resposta e por que você decidiu por essa resposta?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C – </a:t>
            </a:r>
            <a:r>
              <a:rPr lang="pt-BR" sz="1200" b="0" i="1">
                <a:latin typeface="Arial"/>
                <a:ea typeface="Calibri"/>
                <a:cs typeface="Arial"/>
              </a:rPr>
              <a:t>15 de janeiro, pois foi quando o limite foi ultrapassado no Distrito Central. Se eles obtiverem uma resposta diferente, converse brevemente com eles sobre isso, terminando com a indicação da resposta correta com base nas definições do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pt-BR">
                <a:latin typeface="Arial"/>
                <a:ea typeface="Calibri"/>
                <a:cs typeface="Arial"/>
              </a:rPr>
              <a:t>Agora, vamos analisar o segundo exemplo sobre o Zika em San Lorenzo.  </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D – 18 de </a:t>
            </a:r>
            <a:r>
              <a:rPr lang="pt-BR" sz="1200" b="0" i="1">
                <a:latin typeface="Arial"/>
                <a:ea typeface="Calibri"/>
                <a:cs typeface="Arial"/>
              </a:rPr>
              <a:t>dezembro, pois foi quando os dados agregados indicaram que o limite de incidência foi ultrapassado. Se eles obtiverem uma resposta diferente, converse brevemente com eles sobre isso, terminando com a indicação da resposta correta com base nas definições do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sz="1200" b="0" i="1">
                <a:latin typeface="Arial"/>
                <a:ea typeface="Calibri"/>
                <a:cs typeface="Arial"/>
              </a:rPr>
              <a:t>*** Se houver outros grupos com os mesmos cenários, pergunte se eles têm alguma pergunta ou comentário adicional sobre os cenários neste slide]. </a:t>
            </a: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3696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pt-BR">
                <a:latin typeface="Arial"/>
                <a:ea typeface="Calibri"/>
                <a:cs typeface="Arial"/>
              </a:rPr>
              <a:t>Agora, poderia compartilhar um pouco sobre esse cenário de Kasulu, sua resposta e por que você decidiu por essa resposta?</a:t>
            </a:r>
          </a:p>
          <a:p>
            <a:pPr marL="0" indent="0" algn="just">
              <a:buNone/>
            </a:pPr>
            <a:endParaRPr lang="en-US">
              <a:latin typeface="Arial"/>
              <a:ea typeface="Calibri"/>
              <a:cs typeface="Arial"/>
            </a:endParaRPr>
          </a:p>
          <a:p>
            <a:pPr algn="just">
              <a:defRPr/>
            </a:pPr>
            <a:r>
              <a:rPr lang="pt-BR" i="1">
                <a:latin typeface="Arial"/>
                <a:ea typeface="Calibri"/>
                <a:cs typeface="Arial"/>
              </a:rPr>
              <a:t>[Nota ao moderador: a resposta é D – 29 de maio, pois o laboratório comunicou o resultado às autoridades de saúde pública. </a:t>
            </a:r>
            <a:r>
              <a:rPr lang="pt-BR" sz="1200" b="0" i="1">
                <a:latin typeface="Arial"/>
                <a:ea typeface="Calibri"/>
                <a:cs typeface="Arial"/>
              </a:rPr>
              <a:t>Se eles obtiverem uma resposta diferente, converse brevemente com eles sobre isso, terminando com a indicação da resposta correta com base nas definições do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pt-BR">
                <a:latin typeface="Arial"/>
                <a:ea typeface="Calibri"/>
                <a:cs typeface="Arial"/>
              </a:rPr>
              <a:t>Agora, vamos analisar este último exemplo.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D – </a:t>
            </a:r>
            <a:r>
              <a:rPr lang="pt-BR" sz="1200" b="0" i="1">
                <a:latin typeface="Arial"/>
                <a:ea typeface="Calibri"/>
                <a:cs typeface="Arial"/>
              </a:rPr>
              <a:t>17 de março, pois diz que eles tomaram todas as ações relevantes e a última das ações (confirmação do laboratório) foi em 17 de março. Se eles obtiverem uma resposta diferente, converse brevemente com eles sobre isso, terminando com a indicação da resposta correta com base nas definições do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sz="1200" b="0" i="1">
                <a:latin typeface="Arial"/>
                <a:ea typeface="Calibri"/>
                <a:cs typeface="Arial"/>
              </a:rPr>
              <a:t>*** Se houver outros grupos com os mesmos cenários, pergunte se eles têm alguma pergunta ou comentário adicional sobre os cenários neste slide].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1818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pt-BR">
                <a:latin typeface="Arial"/>
                <a:ea typeface="Calibri"/>
                <a:cs typeface="Arial"/>
              </a:rPr>
              <a:t>Vamos passar para o Grupo 2 agora.  </a:t>
            </a:r>
          </a:p>
          <a:p>
            <a:pPr marL="0" indent="0" algn="just">
              <a:buNone/>
            </a:pPr>
            <a:endParaRPr lang="en-US">
              <a:latin typeface="Arial"/>
              <a:ea typeface="Calibri"/>
              <a:cs typeface="Arial"/>
            </a:endParaRPr>
          </a:p>
          <a:p>
            <a:pPr marL="0" indent="0" algn="just">
              <a:buNone/>
            </a:pPr>
            <a:r>
              <a:rPr lang="pt-BR">
                <a:latin typeface="Arial"/>
                <a:ea typeface="Calibri"/>
                <a:cs typeface="Arial"/>
              </a:rPr>
              <a:t>O relator do seu grupo pode compartilhar um pouco sobre o primeiro cenário que você teve, sua resposta e por que você decidiu por essa resposta?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A – </a:t>
            </a:r>
            <a:r>
              <a:rPr lang="pt-BR" sz="1200" b="0" i="1">
                <a:latin typeface="Arial"/>
                <a:ea typeface="Calibri"/>
                <a:cs typeface="Arial"/>
              </a:rPr>
              <a:t>12 de setembro, </a:t>
            </a:r>
            <a:r>
              <a:rPr lang="pt-BR" sz="1200" b="0" i="1">
                <a:solidFill>
                  <a:schemeClr val="tx1"/>
                </a:solidFill>
                <a:latin typeface="Arial"/>
                <a:ea typeface="Calibri"/>
                <a:cs typeface="Arial"/>
              </a:rPr>
              <a:t>pois foi quando ele desenvolveu febre</a:t>
            </a:r>
            <a:r>
              <a:rPr lang="pt-BR" i="1">
                <a:latin typeface="Arial"/>
                <a:ea typeface="Calibri"/>
                <a:cs typeface="Arial"/>
              </a:rPr>
              <a:t>.</a:t>
            </a:r>
            <a:r>
              <a:rPr lang="pt-BR" sz="1200" b="0" i="1">
                <a:latin typeface="Arial"/>
                <a:ea typeface="Calibri"/>
                <a:cs typeface="Arial"/>
              </a:rPr>
              <a:t> Se eles obtiverem uma resposta diferente, converse brevemente com eles sobre isso, terminando com a indicação da resposta correta com base nas definições do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pt-BR">
                <a:latin typeface="Arial"/>
                <a:ea typeface="Calibri"/>
                <a:cs typeface="Arial"/>
              </a:rPr>
              <a:t>Agora, vamos analisar este segundo exemplo sobre a tuberculose em Monteau.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A -</a:t>
            </a:r>
            <a:r>
              <a:rPr lang="pt-BR" sz="1200" b="0" i="1">
                <a:latin typeface="Arial"/>
                <a:ea typeface="Calibri"/>
                <a:cs typeface="Arial"/>
              </a:rPr>
              <a:t> 2 de fevereiro, pois esta é a data em que a médica suspeitou de tuberculose e solicitou os exames. Os participantes podem mencionar que não está claro se a médica registrou algo quando fez o teste cutâneo. Nesse cenário, é provável que o tenha feito porque um teste foi solicitado, mas esse é um ponto válido e os pesquisadores idealmente identificariam um registro escrito. Se eles obtiverem uma resposta diferente, converse brevemente com eles sobre isso, terminando com a indicação da resposta correta com base nas definições do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sz="1200" b="0" i="1">
                <a:latin typeface="Arial"/>
                <a:ea typeface="Calibri"/>
                <a:cs typeface="Arial"/>
              </a:rPr>
              <a:t>*** Se houver outros grupos com os mesmos cenários, pergunte se eles têm alguma pergunta ou comentário adicional sobre os cenários neste slide]. </a:t>
            </a: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97208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pt-BR" i="1">
                <a:latin typeface="Arial"/>
                <a:cs typeface="Arial"/>
              </a:rPr>
              <a:t>[Nota para o moderador: recomendamos fortemente quebra-gelos pela manhã e à tarde. Eles são úteis como energizantes e para que os participantes se conheçam. Incluímos aqui uma atividade para quebrar o gelo que descobrimos ser uma maneira rápida e divertida para os participantes se conhecerem um pouco. Sinta-se à vontade para revisar de acordo com seu contexto. Se o grupo for grande, considere pedir (ou convocar) alguns voluntários para falar em vez de fazer com que todos os participantes respondam].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pt-BR">
                <a:latin typeface="Arial"/>
                <a:ea typeface="Calibri"/>
                <a:cs typeface="Arial"/>
              </a:rPr>
              <a:t>Agora, poderia compartilhar um pouco sobre esse cenário de Kasulu, sua resposta e por que você decidiu por essa resposta?</a:t>
            </a:r>
          </a:p>
          <a:p>
            <a:pPr marL="0" indent="0" algn="just">
              <a:buNone/>
            </a:pPr>
            <a:endParaRPr lang="en-US">
              <a:latin typeface="Arial"/>
              <a:ea typeface="Calibri"/>
              <a:cs typeface="Arial"/>
            </a:endParaRPr>
          </a:p>
          <a:p>
            <a:pPr algn="just">
              <a:defRPr/>
            </a:pPr>
            <a:r>
              <a:rPr lang="pt-BR" i="1">
                <a:latin typeface="Arial"/>
                <a:ea typeface="Calibri"/>
                <a:cs typeface="Arial"/>
              </a:rPr>
              <a:t>[Nota para o moderador: a resposta é A – 3 de junho, porque foi quando ela marcou a caixa no aplicativo para enviar o relatório ao agente de vigilância. </a:t>
            </a:r>
            <a:r>
              <a:rPr lang="pt-BR" sz="1200" b="0" i="1">
                <a:latin typeface="Arial"/>
                <a:ea typeface="Calibri"/>
                <a:cs typeface="Arial"/>
              </a:rPr>
              <a:t>Se eles obtiverem uma resposta diferente, converse brevemente com eles sobre isso, terminando com a indicação da resposta correta com base nas definições do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pt-BR">
                <a:latin typeface="Arial"/>
                <a:ea typeface="Calibri"/>
                <a:cs typeface="Arial"/>
              </a:rPr>
              <a:t>Agora, vamos analisar este último exemplo.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D – 20</a:t>
            </a:r>
            <a:r>
              <a:rPr lang="pt-BR" sz="1200" b="0" i="1">
                <a:latin typeface="Arial"/>
                <a:ea typeface="Calibri"/>
                <a:cs typeface="Arial"/>
              </a:rPr>
              <a:t> de julho, se todas as outras ações de resposta precoce fossem consideradas desnecessárias. Se eles obtiverem uma resposta diferente, converse brevemente com eles sobre isso, terminando com a indicação da resposta correta com base nas definições do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sz="1200" b="0" i="1">
                <a:latin typeface="Arial"/>
                <a:ea typeface="Calibri"/>
                <a:cs typeface="Arial"/>
              </a:rPr>
              <a:t>*** Se houver outros grupos com os mesmos cenários, pergunte se eles têm alguma pergunta ou comentário adicional sobre os cenários neste slide].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5721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pt-BR">
                <a:latin typeface="Arial"/>
                <a:ea typeface="Calibri"/>
                <a:cs typeface="Arial"/>
              </a:rPr>
              <a:t>Vamos passar para o Grupo 3 agora.  </a:t>
            </a:r>
          </a:p>
          <a:p>
            <a:pPr marL="0" indent="0" algn="just">
              <a:buNone/>
            </a:pPr>
            <a:endParaRPr lang="en-US">
              <a:latin typeface="Arial"/>
              <a:ea typeface="Calibri"/>
              <a:cs typeface="Arial"/>
            </a:endParaRPr>
          </a:p>
          <a:p>
            <a:pPr marL="0" indent="0" algn="just">
              <a:buNone/>
            </a:pPr>
            <a:r>
              <a:rPr lang="pt-BR">
                <a:latin typeface="Arial"/>
                <a:ea typeface="Calibri"/>
                <a:cs typeface="Arial"/>
              </a:rPr>
              <a:t>O relator do seu grupo pode compartilhar um pouco sobre o primeiro cenário que você teve, sua resposta e por que você decidiu por essa resposta?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C – 1º de março, </a:t>
            </a:r>
            <a:r>
              <a:rPr lang="pt-BR" sz="1200" b="0" i="1">
                <a:latin typeface="Arial"/>
                <a:ea typeface="Calibri"/>
                <a:cs typeface="Arial"/>
              </a:rPr>
              <a:t>pois foi quando o primeiro cliente adoeceu. Se ele recebeu uma resposta diferente, converse brevemente com ele sobre isso, terminando com a indicação da resposta correta com base nas definições do 7-1-7.]</a:t>
            </a:r>
          </a:p>
          <a:p>
            <a:pPr marL="0" indent="0" algn="just">
              <a:buNone/>
            </a:pPr>
            <a:endParaRPr lang="en-US">
              <a:latin typeface="Arial"/>
              <a:ea typeface="Calibri"/>
              <a:cs typeface="Arial"/>
            </a:endParaRPr>
          </a:p>
          <a:p>
            <a:pPr marL="0" indent="0" algn="just">
              <a:buNone/>
            </a:pPr>
            <a:r>
              <a:rPr lang="pt-BR">
                <a:latin typeface="Arial"/>
                <a:ea typeface="Calibri"/>
                <a:cs typeface="Arial"/>
              </a:rPr>
              <a:t>Agora, vamos analisar este segundo exemplo sobre suspeita de meningite.</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A –</a:t>
            </a:r>
            <a:r>
              <a:rPr lang="pt-BR" b="0" i="1">
                <a:latin typeface="Arial"/>
                <a:ea typeface="Calibri"/>
                <a:cs typeface="Arial"/>
              </a:rPr>
              <a:t> </a:t>
            </a:r>
            <a:r>
              <a:rPr lang="pt-BR" i="1">
                <a:latin typeface="Arial"/>
                <a:ea typeface="Calibri"/>
                <a:cs typeface="Arial"/>
              </a:rPr>
              <a:t>12</a:t>
            </a:r>
            <a:r>
              <a:rPr lang="pt-BR" sz="1200" b="0" i="1">
                <a:latin typeface="Arial"/>
                <a:ea typeface="Calibri"/>
                <a:cs typeface="Arial"/>
              </a:rPr>
              <a:t> de abril, pois foi quando a agente comunitária de saúde suspeitou e registrou o caso. Se eles obtiverem uma resposta diferente, converse brevemente com eles sobre isso, terminando com a indicação da resposta correta com base nas definições do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sz="1200" b="0" i="1">
                <a:latin typeface="Arial"/>
                <a:ea typeface="Calibri"/>
                <a:cs typeface="Arial"/>
              </a:rPr>
              <a:t>*** Se houver outros grupos com os mesmos cenários, pergunte se eles têm alguma pergunta ou comentário adicional sobre os cenários neste slide].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81089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pt-BR">
                <a:latin typeface="Arial"/>
                <a:ea typeface="Calibri"/>
                <a:cs typeface="Arial"/>
              </a:rPr>
              <a:t>Agora você pode compartilhar um pouco sobre esse cenário no grupo de bate-papo, sua resposta e por que você decidiu por essa resposta?</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C – </a:t>
            </a:r>
            <a:r>
              <a:rPr lang="pt-BR" sz="1200" b="0" i="1">
                <a:latin typeface="Arial"/>
                <a:ea typeface="Calibri"/>
                <a:cs typeface="Arial"/>
              </a:rPr>
              <a:t>9 de setembro, quando Jillian inseriu as informações para investigação.  </a:t>
            </a:r>
            <a:r>
              <a:rPr lang="pt-BR" i="1">
                <a:latin typeface="Arial"/>
                <a:ea typeface="Calibri"/>
                <a:cs typeface="Arial"/>
              </a:rPr>
              <a:t>Embora Jillian tenha tomado conhecimento da mensagem do WhatsApp um dia antes, o sistema de saúde pública foi notificado sobre o caso quando ela inseriu as informações para investigação no dia 9.</a:t>
            </a:r>
            <a:r>
              <a:rPr lang="pt-BR" sz="1200" b="0" i="1">
                <a:latin typeface="Arial"/>
                <a:ea typeface="Calibri"/>
                <a:cs typeface="Arial"/>
              </a:rPr>
              <a:t>  Se eles obtiverem uma resposta diferente, converse brevemente com eles sobre isso, terminando com a indicação da resposta correta com base nas definições do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pt-BR">
                <a:latin typeface="Arial"/>
                <a:ea typeface="Calibri"/>
                <a:cs typeface="Arial"/>
              </a:rPr>
              <a:t>Agora, vamos analisar este último exemplo.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i="1">
                <a:latin typeface="Arial"/>
                <a:ea typeface="Calibri"/>
                <a:cs typeface="Arial"/>
              </a:rPr>
              <a:t>[Nota ao moderador: a resposta é D – 16 de outubro, quando o SitRep foi publicado, e o nível de avaliação foi considerado baixo.</a:t>
            </a:r>
            <a:r>
              <a:rPr lang="pt-BR" sz="1200" b="0" i="1">
                <a:latin typeface="Arial"/>
                <a:ea typeface="Calibri"/>
                <a:cs typeface="Arial"/>
              </a:rPr>
              <a:t> Os participantes podem mencionar que isso nem deveria ser considerado um surto ou outras questões com base em protocolos/normas de onde eles vêm. Isso pode levar a uma discussão interessante, mas tente mantê-la curta. Se eles obtiverem uma resposta diferente, converse brevemente com eles sobre isso, terminando com a indicação da resposta correta com base nas definições do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sz="1200" b="0" i="1">
                <a:latin typeface="Arial"/>
                <a:ea typeface="Calibri"/>
                <a:cs typeface="Arial"/>
              </a:rPr>
              <a:t>*** Se houver outros grupos com os mesmos cenários, pergunte se eles têm alguma pergunta ou comentário adicional sobre os cenários neste slide]. </a:t>
            </a: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59933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1" u="none" strike="noStrike">
                <a:solidFill>
                  <a:srgbClr val="000000"/>
                </a:solidFill>
                <a:effectLst/>
                <a:latin typeface="Arial" panose="020B0604020202020204" pitchFamily="34" charset="0"/>
              </a:rPr>
              <a:t>[Nota para o moderador: se houver tempo para um debate de aproximadamente 5 minutos, considere usar as perguntas listadas aqui como estímulos para discussão.]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Então, temos algumas dicas do que fazer e do que não fazer com base na experiência que países e jurisdições tiveram na implementação do 7-1-7.  </a:t>
            </a:r>
          </a:p>
          <a:p>
            <a:endParaRPr lang="en-US">
              <a:latin typeface="Arial"/>
              <a:cs typeface="Arial"/>
            </a:endParaRPr>
          </a:p>
          <a:p>
            <a:r>
              <a:rPr lang="pt-BR">
                <a:latin typeface="Arial"/>
                <a:cs typeface="Arial"/>
              </a:rPr>
              <a:t>[CLIQUE]</a:t>
            </a:r>
          </a:p>
          <a:p>
            <a:endParaRPr lang="en-US"/>
          </a:p>
          <a:p>
            <a:pPr marL="171450" indent="-171450">
              <a:buFont typeface="Calibri"/>
              <a:buChar char="-"/>
            </a:pPr>
            <a:r>
              <a:rPr lang="pt-BR">
                <a:latin typeface="Arial"/>
                <a:cs typeface="Arial"/>
              </a:rPr>
              <a:t>Primeiro, não negligencie as narrativas ao coletar dados do 7-1-7. Isso exigirá treinamento de pessoal e monitoramento da coleta de dados para detectar dados ausentes, especialmente porque a coleta de narrativas pode não ter sido uma parte normal da coleta de dados anteriormente. Colete informações narrativas daqueles com conhecimento de campo para cada intervalo do 7-1-7.  </a:t>
            </a:r>
          </a:p>
          <a:p>
            <a:pPr marL="171450" indent="-171450">
              <a:buFont typeface="Calibri"/>
              <a:buChar char="-"/>
            </a:pPr>
            <a:endParaRPr lang="en-US">
              <a:latin typeface="Arial"/>
              <a:cs typeface="Arial"/>
            </a:endParaRPr>
          </a:p>
          <a:p>
            <a:pPr marL="171450" indent="-171450">
              <a:buFont typeface="Calibri"/>
              <a:buChar char="-"/>
            </a:pPr>
            <a:r>
              <a:rPr lang="pt-BR">
                <a:latin typeface="Arial"/>
                <a:cs typeface="Arial"/>
              </a:rPr>
              <a:t>[CLIQUE]</a:t>
            </a:r>
          </a:p>
          <a:p>
            <a:endParaRPr lang="en-US"/>
          </a:p>
          <a:p>
            <a:pPr marL="171450" indent="-171450">
              <a:buFont typeface="Calibri"/>
              <a:buChar char="-"/>
            </a:pPr>
            <a:r>
              <a:rPr lang="pt-BR">
                <a:latin typeface="Arial"/>
                <a:cs typeface="Arial"/>
              </a:rPr>
              <a:t>A segunda dica é não ficar fixado nos números. Claro, você quer saber se algo levou 5 dias em vez de 30 dias, mas não fique pensando se levou 39 em vez de 40 ou, francamente, até mesmo 6 em vez de 8. O importante são os gargalos e os facilitadores, e tratar cada surto como uma oportunidade para melhorar o desempenho. É por isso que também dizemos coletar gargalos e facilitadores para cada intervalo. Por exemplo, se a detecção ocorreu em 3 dias, você pode pensar “Ótimo! Cumprimos a meta”. Mas qual foi o motivo de serem 3 dias e não 1? Houve algum gargalo a ser considerado aqui? </a:t>
            </a:r>
          </a:p>
          <a:p>
            <a:endParaRPr lang="en-US">
              <a:latin typeface="Arial"/>
              <a:cs typeface="Arial"/>
            </a:endParaRPr>
          </a:p>
          <a:p>
            <a:r>
              <a:rPr lang="pt-BR">
                <a:latin typeface="Arial"/>
                <a:cs typeface="Arial"/>
              </a:rPr>
              <a:t>Isso ajuda a manter o foco na melhoria do desempenho – como podemos continuar ficando mais rápidos. Muitas vezes, mesmo quando você atinge a meta, você poderia ter sido mais rápido. E se você não atingisse a meta, ainda haveria coisas que o ajudariam a não atrasá-lo ainda mais. O que descobrimos é que quando os países fazem isso, eles percebem que mesmo quando as coisas estão lentas, há partes do sistema que estão funcionando bem. E isso é igualmente importante para a melhoria do desempenho porque ajuda a criar uma base de evidências sobre o que está funcionando.  </a:t>
            </a:r>
          </a:p>
          <a:p>
            <a:endParaRPr lang="en-US"/>
          </a:p>
          <a:p>
            <a:r>
              <a:rPr lang="pt-BR">
                <a:latin typeface="Arial"/>
                <a:cs typeface="Arial"/>
              </a:rPr>
              <a:t>[CLIQUE]</a:t>
            </a:r>
          </a:p>
          <a:p>
            <a:endParaRPr lang="en-US"/>
          </a:p>
          <a:p>
            <a:pPr marL="171450" indent="-171450">
              <a:buFont typeface="Calibri"/>
              <a:buChar char="-"/>
            </a:pPr>
            <a:r>
              <a:rPr lang="pt-BR">
                <a:latin typeface="Arial"/>
                <a:cs typeface="Arial"/>
              </a:rPr>
              <a:t>Agora, este último trata novamente de garantir que todos os três intervalos — detecção, notificação e resposta precoce — sejam priorizados para coleta de dados de alta qualidade e para avaliação de gargalos. A localização do 7-1-7 no sistema de saúde pública pode ser importante para isso. O ideal é que a equipe 7-1-7 esteja situada em uma parte do sistema onde a vigilância e a resposta se encontram, como um centro de operações de emergência ou estrutura semelhante. Mas se, digamos, o 7-1-7 estiver situado dentro da equipe de vigilância, então a equipe do 7-1-7 pode precisar prestar atenção especial em como as ações de resposta precoce do 7-1-7 são registradas para garantir que as pessoas certas estejam envolvidas e que dados de alta qualidade estejam sendo registrados para as ações de resposta antecipada.  </a:t>
            </a:r>
          </a:p>
          <a:p>
            <a:endParaRPr lang="en-US"/>
          </a:p>
          <a:p>
            <a:endParaRPr lang="en-US"/>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7810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Teremos um intervalo de 15 minutos agora. </a:t>
            </a:r>
          </a:p>
          <a:p>
            <a:endParaRPr lang="en-US">
              <a:latin typeface="Arial"/>
              <a:cs typeface="Arial"/>
            </a:endParaRPr>
          </a:p>
          <a:p>
            <a:r>
              <a:rPr lang="pt-BR">
                <a:latin typeface="Arial"/>
                <a:cs typeface="Arial"/>
              </a:rPr>
              <a:t>Por favor, adicione quaisquer dúvidas que você tenha sobre a abordagem 7-1-7 ao estacionamento. Responderemos às suas perguntas mais tarde.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falar sobre o próximo passo, que é identificar gargalos e facilitadores. Este é um passo crítico para o objetivo final de melhoria de desempenho, e o que aprendemos com países e jurisdições que implementam o 7-1-7 é que realizar este passo é muito importante, mas não é tão fácil quanto parece.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65229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ea typeface="Calibri"/>
                <a:cs typeface="Arial"/>
              </a:rPr>
              <a:t>Já falamos sobre isso antes, mas quero revisar rapidamente essas definições aqui novamente. </a:t>
            </a:r>
          </a:p>
          <a:p>
            <a:endParaRPr lang="en-US">
              <a:latin typeface="Calibri"/>
              <a:ea typeface="Calibri"/>
              <a:cs typeface="Calibri"/>
            </a:endParaRPr>
          </a:p>
          <a:p>
            <a:endParaRPr lang="en-US">
              <a:latin typeface="Calibri"/>
              <a:ea typeface="Calibri"/>
              <a:cs typeface="Calibri"/>
            </a:endParaRPr>
          </a:p>
          <a:p>
            <a:r>
              <a:rPr lang="pt-BR">
                <a:latin typeface="Arial"/>
                <a:cs typeface="Arial"/>
              </a:rPr>
              <a:t>Lembre-se de que os gargalos do 7-1-7 são barreiras, desafios ou outros obstáculos que atrasam a notificação de detecção ou atividades de resposta precoce. E o outro lado é que os facilitadores são processos, sistemas, relacionamentos ou outros fatores que facilitam a ação rápida, a detecção rápida, a notificação ou atividades de resposta precoce.  </a:t>
            </a:r>
          </a:p>
          <a:p>
            <a:endParaRPr lang="en-US">
              <a:latin typeface="Arial"/>
              <a:cs typeface="Arial"/>
            </a:endParaRPr>
          </a:p>
          <a:p>
            <a:r>
              <a:rPr lang="pt-BR">
                <a:latin typeface="Arial"/>
                <a:cs typeface="Arial"/>
              </a:rPr>
              <a:t>Então, os gargalos nos ajudam a encontrar o que não está funcionando bem, e os facilitadores nos ajudam a encontrar o que está funcionando bem. </a:t>
            </a:r>
          </a:p>
          <a:p>
            <a:endParaRPr lang="en-US">
              <a:cs typeface="Arial"/>
            </a:endParaRPr>
          </a:p>
          <a:p>
            <a:r>
              <a:rPr lang="pt-BR">
                <a:latin typeface="Arial"/>
                <a:cs typeface="Arial"/>
              </a:rPr>
              <a:t>[CLIQUE]</a:t>
            </a:r>
            <a:br>
              <a:rPr lang="pt-BR"/>
            </a:br>
            <a:br>
              <a:rPr lang="pt-BR"/>
            </a:br>
            <a:r>
              <a:rPr lang="pt-BR">
                <a:latin typeface="Arial"/>
                <a:cs typeface="Arial"/>
              </a:rPr>
              <a:t>É importante observar que os gargalos e facilitadores podem ser técnicos, operacionais ou políticos. </a:t>
            </a:r>
          </a:p>
          <a:p>
            <a:endParaRPr lang="en-US"/>
          </a:p>
          <a:p>
            <a:endParaRPr lang="en-US">
              <a:ea typeface="Calibri"/>
              <a:cs typeface="Arial"/>
            </a:endParaRPr>
          </a:p>
          <a:p>
            <a:endParaRPr lang="en-US">
              <a:ea typeface="Calibri"/>
              <a:cs typeface="Arial"/>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51326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B1F96-79D3-5256-AE70-605584BDC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98121C-EC28-77C3-705E-2674C1BEF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C7EEA-72B7-CE81-2056-82588B497F68}"/>
              </a:ext>
            </a:extLst>
          </p:cNvPr>
          <p:cNvSpPr>
            <a:spLocks noGrp="1"/>
          </p:cNvSpPr>
          <p:nvPr>
            <p:ph type="body" idx="1"/>
          </p:nvPr>
        </p:nvSpPr>
        <p:spPr/>
        <p:txBody>
          <a:bodyPr/>
          <a:lstStyle/>
          <a:p>
            <a:r>
              <a:rPr lang="pt-BR">
                <a:latin typeface="Arial"/>
                <a:cs typeface="Arial"/>
              </a:rPr>
              <a:t>Gostaria de fazer uma pausa novamente para destacar a importância dos gargalos para a melhoria do desempenho. Sem uma boa análise de gargalos, é muito difícil identificar as ações corretivas corretas, e o ciclo de melhoria de desempenho é interrompido. </a:t>
            </a:r>
          </a:p>
          <a:p>
            <a:endParaRPr lang="en-US">
              <a:latin typeface="Arial"/>
              <a:cs typeface="Arial"/>
            </a:endParaRPr>
          </a:p>
          <a:p>
            <a:r>
              <a:rPr lang="pt-BR">
                <a:latin typeface="Arial"/>
                <a:cs typeface="Arial"/>
              </a:rPr>
              <a:t>Uma boa análise de gargalos não é muito difícil de fazer, mas requer ter as informações corretas e saber como chegar à causa raiz. Então, nesta seção, falaremos brevemente sobre o que constitui uma boa análise de gargalos, porque isso é uma grande parte do que tornará a melhoria de desempenho eficaz ou ineficaz.  </a:t>
            </a:r>
          </a:p>
          <a:p>
            <a:endParaRPr lang="en-US"/>
          </a:p>
          <a:p>
            <a:endParaRPr lang="en-US"/>
          </a:p>
        </p:txBody>
      </p:sp>
      <p:sp>
        <p:nvSpPr>
          <p:cNvPr id="4" name="Slide Number Placeholder 3">
            <a:extLst>
              <a:ext uri="{FF2B5EF4-FFF2-40B4-BE49-F238E27FC236}">
                <a16:creationId xmlns:a16="http://schemas.microsoft.com/office/drawing/2014/main" id="{2B96C642-F4B1-CBB5-C935-300F2DD1AC1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77259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Vamos rever novamente este surto de Ebola em Uganda em 2022. Vou destacar alguns gargalos importantes que surgiram devido ao uso do 7-1-7 em tempo real em Uganda para uma Revisão de Ação Precoce.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A primeira é que, por meio da investigação, como mencionei na seção anterior, eles encontraram um gargalo importante relacionado à falta de conhecimento das definições de casos suspeitos de IDSR em unidades de saúde privadas. Eles também tiveram outros gargalos em torno da fadiga da vigilância comunitária devido à covid e da falta de funções claras para algumas situações relacionadas a casos suspeitos. Em termos de resposta, eles descobriram que não tinham unidades de isolamento totalmente funcionais e atrasos no acesso a fundos para que as equipes de resposta rápida fizessem o rastreamento de contatos.</a:t>
            </a:r>
          </a:p>
          <a:p>
            <a:endParaRPr lang="en-US"/>
          </a:p>
          <a:p>
            <a:r>
              <a:rPr lang="pt-BR">
                <a:latin typeface="Arial"/>
                <a:cs typeface="Arial"/>
              </a:rPr>
              <a:t>Eles também descobriram o que estava funcionando bem em seu sistema. Embora a detecção tenha levado 46 dias, eles analisaram os fatores que fizeram com que ela não demorasse ainda mais e encontraram vários pontos fortes em todos os três intervalos do 7-1-7 para o papel do hospital regional na aceleração da detecção, notificação e resposta precoce. Veremos as ações para esse surto na próxima seção.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4981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pt-BR" i="1">
                <a:solidFill>
                  <a:srgbClr val="000000"/>
                </a:solidFill>
                <a:latin typeface="Arial"/>
                <a:cs typeface="Arial"/>
              </a:rPr>
              <a:t>[Nota para o moderador: ajuste este slide conforme necessário, incluindo a edição do dia 4 se atividades de planejamento ou “teach back” não estiverem incluídas no workshop].  </a:t>
            </a:r>
          </a:p>
          <a:p>
            <a:r>
              <a:rPr lang="pt-BR">
                <a:solidFill>
                  <a:srgbClr val="000000"/>
                </a:solidFill>
                <a:latin typeface="Arial"/>
                <a:cs typeface="Arial"/>
              </a:rPr>
              <a:t> </a:t>
            </a:r>
          </a:p>
          <a:p>
            <a:r>
              <a:rPr lang="pt-BR">
                <a:solidFill>
                  <a:srgbClr val="000000"/>
                </a:solidFill>
                <a:latin typeface="Arial"/>
                <a:cs typeface="Arial"/>
              </a:rPr>
              <a:t>Bem-vindos ao segundo dia do nosso treinamento!  </a:t>
            </a:r>
          </a:p>
          <a:p>
            <a:endParaRPr lang="en-US">
              <a:solidFill>
                <a:srgbClr val="000000"/>
              </a:solidFill>
              <a:latin typeface="Arial"/>
              <a:cs typeface="Arial"/>
            </a:endParaRPr>
          </a:p>
          <a:p>
            <a:r>
              <a:rPr lang="pt-BR">
                <a:solidFill>
                  <a:srgbClr val="000000"/>
                </a:solidFill>
                <a:latin typeface="Arial"/>
                <a:cs typeface="Arial"/>
              </a:rPr>
              <a:t>Hoje, vamos discutir três dos cinco passos para usar a meta 7-1-7.</a:t>
            </a:r>
            <a:r>
              <a:rPr lang="pt-BR" b="0" i="0" u="none" strike="noStrike">
                <a:solidFill>
                  <a:srgbClr val="000000"/>
                </a:solidFill>
                <a:effectLst/>
                <a:latin typeface="Arial"/>
                <a:cs typeface="Arial"/>
              </a:rPr>
              <a:t> Abordaremos a coleta de dados 7-1-7, como conduzir boas análises de gargalos e facilitadores e como determinar ações imediatas e de longo prazo.  </a:t>
            </a:r>
          </a:p>
          <a:p>
            <a:pPr algn="l" rtl="0" fontAlgn="base">
              <a:buNone/>
            </a:pPr>
            <a:endParaRPr lang="en-US" b="0" i="0">
              <a:solidFill>
                <a:srgbClr val="444444"/>
              </a:solidFill>
              <a:effectLst/>
              <a:latin typeface="Arial" panose="020B0604020202020204" pitchFamily="34" charset="0"/>
            </a:endParaRPr>
          </a:p>
          <a:p>
            <a:pPr algn="l" rtl="0" fontAlgn="base">
              <a:buNone/>
            </a:pPr>
            <a:r>
              <a:rPr lang="pt-BR" b="0" i="0">
                <a:effectLst/>
                <a:latin typeface="Arial"/>
                <a:cs typeface="Arial"/>
              </a:rPr>
              <a:t>Amanhã, concluiremos a discussão sobre os passos de uso do 7-1-7, com foco em como os dados do 7-1-7 podem ser consolidados entre surtos, como as ações podem ser rastreadas e como as conclusões do 7-1-7 podem ser usadas para informar o planejamento e o financiamento.</a:t>
            </a:r>
            <a:r>
              <a:rPr lang="pt-BR" b="0" i="0" u="none" strike="noStrike">
                <a:solidFill>
                  <a:srgbClr val="000000"/>
                </a:solidFill>
                <a:effectLst/>
                <a:latin typeface="Arial"/>
                <a:cs typeface="Arial"/>
              </a:rPr>
              <a:t> Também abordaremos os componentes da adoção do 7-1-7 em sistemas de rotina. </a:t>
            </a:r>
            <a:r>
              <a:rPr lang="pt-BR" b="0" i="0">
                <a:solidFill>
                  <a:srgbClr val="444444"/>
                </a:solidFill>
                <a:effectLst/>
                <a:latin typeface="Arial"/>
                <a:cs typeface="Arial"/>
              </a:rPr>
              <a:t>​</a:t>
            </a:r>
          </a:p>
          <a:p>
            <a:pPr algn="l" rtl="0" fontAlgn="base">
              <a:buNone/>
            </a:pPr>
            <a:r>
              <a:rPr lang="pt-BR" b="0" i="0">
                <a:solidFill>
                  <a:srgbClr val="444444"/>
                </a:solidFill>
                <a:effectLst/>
                <a:latin typeface="Arial"/>
                <a:cs typeface="Arial"/>
              </a:rPr>
              <a:t>​</a:t>
            </a:r>
          </a:p>
          <a:p>
            <a:pPr fontAlgn="base"/>
            <a:r>
              <a:rPr lang="pt-BR">
                <a:solidFill>
                  <a:srgbClr val="000000"/>
                </a:solidFill>
                <a:latin typeface="Arial"/>
                <a:cs typeface="Arial"/>
              </a:rPr>
              <a:t>No último dia, continuaremos as discussões sobre planejamento e teremos tempo para alguns exercícios de "teach back”.  </a:t>
            </a:r>
          </a:p>
          <a:p>
            <a:r>
              <a:rPr lang="pt-BR" b="0" i="0">
                <a:solidFill>
                  <a:srgbClr val="444444"/>
                </a:solidFill>
                <a:effectLst/>
                <a:latin typeface="Arial"/>
                <a:cs typeface="Arial"/>
              </a:rPr>
              <a:t>​</a:t>
            </a:r>
          </a:p>
          <a:p>
            <a:pPr algn="l" rtl="0" fontAlgn="base">
              <a:buNone/>
            </a:pPr>
            <a:r>
              <a:rPr lang="pt-BR" b="0" i="0" u="none" strike="noStrike">
                <a:solidFill>
                  <a:srgbClr val="000000"/>
                </a:solidFill>
                <a:effectLst/>
                <a:latin typeface="Arial"/>
                <a:cs typeface="Arial"/>
              </a:rPr>
              <a:t>Ao longo das sessões, incorporamos lições de países e jurisdições que adotaram e usaram o 7-1-7 nos últimos anos. </a:t>
            </a:r>
            <a:r>
              <a:rPr lang="pt-BR" b="0" i="0">
                <a:solidFill>
                  <a:srgbClr val="444444"/>
                </a:solidFill>
                <a:effectLst/>
                <a:latin typeface="Arial"/>
                <a:cs typeface="Arial"/>
              </a:rPr>
              <a:t>​</a:t>
            </a:r>
          </a:p>
          <a:p>
            <a:pPr algn="l" rtl="0" fontAlgn="base"/>
            <a:r>
              <a:rPr lang="pt-BR"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dar uma olhada em outro exemplo agora. Este é sobre difteria em dois estados da Nigéria. Este é um exemplo interessante porque mostra quão diferentes as experiências de dois estados vizinhos podem ser em termos de pontualidade e que, para o surto de amostra, as métricas e os gargalos podem parecer muito diferentes.</a:t>
            </a:r>
          </a:p>
          <a:p>
            <a:endParaRPr lang="en-US"/>
          </a:p>
          <a:p>
            <a:r>
              <a:rPr lang="pt-BR">
                <a:latin typeface="Arial"/>
                <a:cs typeface="Arial"/>
              </a:rPr>
              <a:t>[CLIQUE]</a:t>
            </a:r>
          </a:p>
          <a:p>
            <a:endParaRPr lang="en-US"/>
          </a:p>
          <a:p>
            <a:r>
              <a:rPr lang="pt-BR">
                <a:latin typeface="Arial"/>
                <a:cs typeface="Arial"/>
              </a:rPr>
              <a:t>Neste surto, o estado 2 detectou um surto de difteria rapidamente – em 5 dias. Enquanto conduziam a investigação, eles perceberam que esse surto poderia ter se espalhado do estado vizinho. Acontece que o estado vizinho estava tendo um surto de difteria, mas devido a alguns gargalos — incluindo vigilância, suspeita clínica e fraca capacidade laboratorial — esse surto não foi detectado até que souberam do surto do Estado 2. No entanto, assim que souberam do ocorrido, eles imediatamente notificaram as autoridades de saúde pública apropriadas para que respondessem em nível nacional. Por outro lado, o estado 2, que detectou o surto rapidamente, não notificou devido à comunicação inadequada entre o nível estadual e o nacional. Ambos os estados também tiveram facilitadores para os intervalos em que se moveram rapidamente. O nível nacional apoiou uma resposta, e a análise do 7-1-7 identificou alguns gargalos que poderiam ter tornado a resposta mais rápida. </a:t>
            </a:r>
          </a:p>
          <a:p>
            <a:endParaRPr lang="en-US"/>
          </a:p>
          <a:p>
            <a:r>
              <a:rPr lang="pt-BR">
                <a:latin typeface="Arial"/>
                <a:cs typeface="Arial"/>
              </a:rPr>
              <a:t>Esse tipo de análise, entre estados, permitiu que cada estado visse o que estava funcionando bem e o que não estava, e para o que não estava, eles tinham um exemplo vizinho de quais sistemas e processos ajudaram a garantir a pontualidade.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18189459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BR" b="0">
                <a:latin typeface="Arial"/>
                <a:cs typeface="Arial"/>
              </a:rPr>
              <a:t>Vamos reservar um momento para revisar algumas dicas para identificar gargalos e facilitadores.  </a:t>
            </a:r>
          </a:p>
          <a:p>
            <a:pPr algn="just"/>
            <a:endParaRPr lang="en-US" b="0">
              <a:latin typeface="Arial"/>
              <a:cs typeface="Arial"/>
            </a:endParaRPr>
          </a:p>
          <a:p>
            <a:pPr marL="171450" indent="-171450" algn="just">
              <a:buFont typeface="Calibri"/>
              <a:buChar char="-"/>
            </a:pPr>
            <a:r>
              <a:rPr lang="pt-BR" b="0">
                <a:latin typeface="Arial"/>
                <a:cs typeface="Arial"/>
              </a:rPr>
              <a:t>O primeiro passo é garantir que os gargalos e os facilitadores sejam discutidos para CADA um dos intervalos do 7-1-7, independentemente de a meta ter sido atingida ou não. Se a meta foi atingida, ainda pode haver gargalos que impediram que a resposta fosse ainda mais rápida, e os facilitadores podem ajudar a documentar o que está funcionando bem no sistema. Se a meta não foi atingida, os gargalos são importantes para identificar o que causa atrasos, enquanto os facilitadores ainda podem apontar partes do sistema que estão funcionando para que o atraso não seja ainda maior. Você verá na Ferramenta de Avaliação do 7-1-7, há 6 caixas para preencher nessa seção: gargalos para detecção, notificação e resposta precoce e facilitadores para os mesmos intervalos. Tente completar todas as caixas.  </a:t>
            </a:r>
          </a:p>
          <a:p>
            <a:pPr algn="just"/>
            <a:endParaRPr lang="en-US" b="0">
              <a:latin typeface="Arial"/>
              <a:cs typeface="Arial"/>
            </a:endParaRPr>
          </a:p>
          <a:p>
            <a:pPr marL="171450" indent="-171450" algn="just">
              <a:buFont typeface="Calibri"/>
              <a:buChar char="-"/>
            </a:pPr>
            <a:r>
              <a:rPr lang="pt-BR" b="0">
                <a:latin typeface="Arial"/>
                <a:cs typeface="Arial"/>
              </a:rPr>
              <a:t>Segundo, certifique-se de usar as narrativas que foram documentadas durante a coleta de dados. O objetivo dessas narrativas é ajudar a contar uma história sobre a época do surto – o que aconteceu, quando e por quê.  </a:t>
            </a:r>
          </a:p>
          <a:p>
            <a:pPr algn="just"/>
            <a:endParaRPr lang="en-US" b="0">
              <a:latin typeface="Arial"/>
              <a:cs typeface="Arial"/>
            </a:endParaRPr>
          </a:p>
          <a:p>
            <a:pPr marL="171450" indent="-171450" algn="just">
              <a:buFont typeface="Calibri"/>
              <a:buChar char="-"/>
            </a:pPr>
            <a:r>
              <a:rPr lang="pt-BR">
                <a:latin typeface="Arial"/>
                <a:cs typeface="Arial"/>
              </a:rPr>
              <a:t>Por fim, realize sessões participativas, se possível, com as pessoas que estavam no local e estavam envolvidas na investigação e na resposta precoce. É provável que ninguém tenha todas as informações, especialmente informações detalhadas, sobre o que causou atrasos durante os três intervalos. Se as sessões participativas não forem possíveis, certifique-se de coletar informações do maior número possível de pessoas relevantes e conhecedoras do surto.  </a:t>
            </a:r>
          </a:p>
          <a:p>
            <a:pPr algn="just"/>
            <a:endParaRPr lang="en-US" b="1">
              <a:latin typeface="Arial"/>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1166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8FFD-9397-1C46-CA01-2F4700CBA7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69827-E6EC-677A-9227-FBC1A5426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A662A-C6EC-75B6-A7BC-ECAC84ADF3F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Então, quais critérios os gargalos devem atender para que sejam o mais úteis possível para a melhoria do desempenho?  Eles deveriam…</a:t>
            </a:r>
            <a:br>
              <a:rPr lang="pt-BR"/>
            </a:br>
            <a:br>
              <a:rPr lang="pt-BR"/>
            </a:br>
            <a:r>
              <a:rPr lang="pt-BR">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Tx/>
              <a:buNone/>
            </a:pPr>
            <a:r>
              <a:rPr lang="pt-BR">
                <a:latin typeface="Arial"/>
                <a:cs typeface="Arial"/>
              </a:rPr>
              <a:t>Ser específicos. É difícil, se não impossível, resolver gargalos vagos.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pPr marL="0" indent="0">
              <a:buFont typeface="Arial" panose="020B0604020202020204" pitchFamily="34" charset="0"/>
              <a:buNone/>
            </a:pPr>
            <a:endParaRPr lang="en-US">
              <a:cs typeface="Arial"/>
            </a:endParaRPr>
          </a:p>
          <a:p>
            <a:r>
              <a:rPr lang="pt-BR">
                <a:latin typeface="Arial"/>
                <a:cs typeface="Arial"/>
              </a:rPr>
              <a:t>Ser acionáveis. Queremos chegar aos gargalos para os quais nenhuma ação pode ser tomada.  </a:t>
            </a:r>
          </a:p>
          <a:p>
            <a:pPr marL="0" indent="0">
              <a:buFont typeface="Arial" panose="020B0604020202020204" pitchFamily="34" charset="0"/>
              <a:buNone/>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pt-BR">
                <a:latin typeface="Arial"/>
                <a:cs typeface="Arial"/>
              </a:rPr>
              <a:t>Identificar causas raiz. Não queremos agir superficialmente, mas queremos realmente entender a causa raiz dos atrasos. Até o ponto de serem acionáveis.</a:t>
            </a:r>
          </a:p>
          <a:p>
            <a:pPr marL="0" indent="0">
              <a:buFont typeface="Arial" panose="020B0604020202020204" pitchFamily="34" charset="0"/>
              <a:buNone/>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pt-BR">
                <a:latin typeface="Arial"/>
                <a:cs typeface="Arial"/>
              </a:rPr>
              <a:t>Focar no nível do sistema. Não estamos procurando vilões ou heróis, estamos procurando causas e sistemas. Portanto, o gargalo não deve se concentrar nos indivíduos, mas no nível do sistema.  </a:t>
            </a:r>
          </a:p>
          <a:p>
            <a:pPr marL="0" indent="0">
              <a:buFont typeface="Arial" panose="020B0604020202020204" pitchFamily="34" charset="0"/>
              <a:buNone/>
            </a:pPr>
            <a:endParaRPr lang="en-US">
              <a:cs typeface="Arial"/>
            </a:endParaRPr>
          </a:p>
          <a:p>
            <a:r>
              <a:rPr lang="pt-BR">
                <a:latin typeface="Arial"/>
                <a:cs typeface="Arial"/>
              </a:rPr>
              <a:t>[CLIQUE]</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Se não houver informações suficientes para identificar gargalos que atendam a esses critérios, procure rapidamente mais informações de pessoas que tenham conhecimento do que estava acontecendo no local. Sem informações adequadas, a melhoria efetiva do desempenho é muito mais difícil.  </a:t>
            </a:r>
          </a:p>
          <a:p>
            <a:endParaRPr lang="en-US">
              <a:cs typeface="Arial"/>
            </a:endParaRPr>
          </a:p>
          <a:p>
            <a:pPr>
              <a:defRPr/>
            </a:pPr>
            <a:r>
              <a:rPr lang="pt-BR">
                <a:latin typeface="Arial"/>
                <a:cs typeface="Arial"/>
              </a:rPr>
              <a:t>[CLIQUE]</a:t>
            </a:r>
            <a:br>
              <a:rPr lang="pt-BR"/>
            </a:br>
            <a:br>
              <a:rPr lang="pt-BR"/>
            </a:br>
            <a:r>
              <a:rPr lang="pt-BR">
                <a:latin typeface="Arial"/>
                <a:cs typeface="Arial"/>
              </a:rPr>
              <a:t>Agora, eu identifiquei alguns gargalos do exercício de simulação sobre sarampo 7-1-7. Para manter o exercício de mesa simples, alguns dos gargalos eram vagos ou sugeriam algum tipo de atraso, mas não explicavam o porquê. </a:t>
            </a:r>
          </a:p>
          <a:p>
            <a:pPr>
              <a:defRPr/>
            </a:pPr>
            <a:endParaRPr lang="en-US">
              <a:latin typeface="Arial"/>
              <a:cs typeface="Arial"/>
            </a:endParaRPr>
          </a:p>
          <a:p>
            <a:pPr marL="0" marR="0" lvl="0" indent="0" algn="l" defTabSz="914400">
              <a:lnSpc>
                <a:spcPct val="100000"/>
              </a:lnSpc>
              <a:spcBef>
                <a:spcPts val="0"/>
              </a:spcBef>
              <a:spcAft>
                <a:spcPts val="0"/>
              </a:spcAft>
              <a:buClrTx/>
              <a:buSzTx/>
              <a:buFontTx/>
              <a:buNone/>
              <a:tabLst/>
              <a:defRPr/>
            </a:pPr>
            <a:r>
              <a:rPr lang="pt-BR">
                <a:latin typeface="Arial"/>
                <a:cs typeface="Arial"/>
              </a:rPr>
              <a:t>Vamos começar com o atraso no transporte da amostra. Neste cenário, declaramos que houve uma diferença de 2 dias entre o momento em que a amostra foi enviada e quando chegou ao laboratório. Se você estivesse no local fazendo uma investigação e coletando informações, incluindo narrativas relevantes para o 7-1-7, você gostaria de se aprofundar mais nisso porque "atraso no transporte de espécimes" não é útil, não é acionável. O que podemos propor como ação corretiva? Não sabemos porque o gargalo é muito vago. Agora, digamos que descobrimos mais e que a amostra foi atrasada por dois dias porque não havia um protocolo para entrega de amostras no fim de semana ao laboratório nacional. Isso é algo que atende aos critérios de um bom gargalo e para o qual ações podem ser identificadas para evitar atrasos semelhantes no futuro. Acabei de inventar esse gargalo prático, e em breve você fará um exercício semelhante, onde criará seu próprio conjunto diferente de razões para esse atraso, para pensar em como fazer análises de gargalos.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br>
            <a:r>
              <a:rPr lang="pt-BR">
                <a:latin typeface="Arial"/>
                <a:cs typeface="Arial"/>
              </a:rPr>
              <a:t>[CLIQUE]</a:t>
            </a:r>
            <a:br>
              <a:rPr lang="pt-BR"/>
            </a:br>
            <a:br>
              <a:rPr lang="pt-BR"/>
            </a:br>
            <a:r>
              <a:rPr lang="pt-BR">
                <a:latin typeface="Arial"/>
                <a:cs typeface="Arial"/>
              </a:rPr>
              <a:t>Outro exemplo é um atraso nas atividades de comunicação de risco como parte da resposta. Dizer apenas que houve um atraso é vago e não é passível de ação. Ao especificar que isso ocorreu devido à falta de materiais pré-traduzidos importantes nos idiomas locais, isso novamente se transforma em um gargalo que outros podem usar para identificar e desenvolver ações relevantes para melhoria de desempenho.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Algo a ter em mente sobre gargalos é que documentá-los também contribui para construir uma base de evidências sobre o que está aumentando o tempo de detecção, notificação ou resposta precoce, mesmo que isso possa ser a norma no momento no país ou jurisdição, porque isso pode ajudar na defesa de ações de longo prazo. </a:t>
            </a:r>
          </a:p>
          <a:p>
            <a:endParaRPr lang="en-US">
              <a:cs typeface="Arial"/>
            </a:endParaRPr>
          </a:p>
          <a:p>
            <a:r>
              <a:rPr lang="pt-BR">
                <a:latin typeface="Arial"/>
                <a:cs typeface="Arial"/>
              </a:rPr>
              <a:t>[CLIQUE]</a:t>
            </a:r>
          </a:p>
          <a:p>
            <a:br>
              <a:rPr lang="pt-BR"/>
            </a:br>
            <a:r>
              <a:rPr lang="pt-BR">
                <a:latin typeface="Arial"/>
                <a:cs typeface="Arial"/>
              </a:rPr>
              <a:t>Sei que muito do que eu disse neste slide pode parecer óbvio, mas gargalos vagos e sem ação são um desafio comum. Até mesmo países que já fazem o 7-1-7 há algum tempo descobriram que precisam permanecer vigilantes quanto à qualidade de suas análises de gargalos. Como eu disse antes, fazer uma boa análise de gargalos não é difícil, mas requer os dados certos e saber como chegar a uma causa raiz acionável.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39EC6355-4D90-0BE7-79DC-8C74B6D585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51880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Existem algumas maneiras diferentes de chegar à causa raiz. Aqui gostaríamos de mostrar a abordagem dos 5 porquês.  </a:t>
            </a:r>
          </a:p>
          <a:p>
            <a:endParaRPr lang="en-US"/>
          </a:p>
          <a:p>
            <a:r>
              <a:rPr lang="pt-BR">
                <a:latin typeface="Arial"/>
                <a:cs typeface="Arial"/>
              </a:rPr>
              <a:t>[CLIQUE]</a:t>
            </a:r>
          </a:p>
          <a:p>
            <a:endParaRPr lang="en-US"/>
          </a:p>
          <a:p>
            <a:r>
              <a:rPr lang="pt-BR">
                <a:latin typeface="Arial"/>
                <a:cs typeface="Arial"/>
              </a:rPr>
              <a:t>Vamos dar um exemplo de fora do mundo da saúde. Por que cheguei atrasado ao trabalho hoje?</a:t>
            </a:r>
          </a:p>
          <a:p>
            <a:endParaRPr lang="en-US"/>
          </a:p>
          <a:p>
            <a:r>
              <a:rPr lang="pt-BR">
                <a:latin typeface="Arial"/>
                <a:cs typeface="Arial"/>
              </a:rPr>
              <a:t>[CLIQUE]</a:t>
            </a:r>
          </a:p>
          <a:p>
            <a:endParaRPr lang="en-US"/>
          </a:p>
          <a:p>
            <a:r>
              <a:rPr lang="pt-BR">
                <a:latin typeface="Arial"/>
                <a:cs typeface="Arial"/>
              </a:rPr>
              <a:t>Perdi o meu ônibus? Por quê?</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br>
            <a:r>
              <a:rPr lang="pt-BR">
                <a:latin typeface="Arial"/>
                <a:cs typeface="Arial"/>
              </a:rPr>
              <a:t>[CLIQUE]</a:t>
            </a:r>
          </a:p>
          <a:p>
            <a:endParaRPr lang="en-US"/>
          </a:p>
          <a:p>
            <a:r>
              <a:rPr lang="pt-BR">
                <a:latin typeface="Arial"/>
                <a:cs typeface="Arial"/>
              </a:rPr>
              <a:t>Saí de casa tarde? Por quê?</a:t>
            </a:r>
          </a:p>
          <a:p>
            <a:endParaRPr lang="en-US"/>
          </a:p>
          <a:p>
            <a:r>
              <a:rPr lang="pt-BR">
                <a:latin typeface="Arial"/>
                <a:cs typeface="Arial"/>
              </a:rPr>
              <a:t>[CLIQUE]</a:t>
            </a:r>
          </a:p>
          <a:p>
            <a:endParaRPr lang="en-US"/>
          </a:p>
          <a:p>
            <a:r>
              <a:rPr lang="pt-BR">
                <a:latin typeface="Arial"/>
                <a:cs typeface="Arial"/>
              </a:rPr>
              <a:t>Meu alarme não tocou? Por quê?</a:t>
            </a:r>
          </a:p>
          <a:p>
            <a:endParaRPr lang="en-US"/>
          </a:p>
          <a:p>
            <a:r>
              <a:rPr lang="pt-BR">
                <a:latin typeface="Arial"/>
                <a:cs typeface="Arial"/>
              </a:rPr>
              <a:t>[CLIQUE]</a:t>
            </a:r>
          </a:p>
          <a:p>
            <a:endParaRPr lang="en-US"/>
          </a:p>
          <a:p>
            <a:r>
              <a:rPr lang="pt-BR">
                <a:latin typeface="Arial"/>
                <a:cs typeface="Arial"/>
              </a:rPr>
              <a:t>Esqueci de programar o alarme do meu celular ontem à noite. Por quê?</a:t>
            </a:r>
          </a:p>
          <a:p>
            <a:endParaRPr lang="en-US"/>
          </a:p>
          <a:p>
            <a:r>
              <a:rPr lang="pt-BR">
                <a:latin typeface="Arial"/>
                <a:cs typeface="Arial"/>
              </a:rPr>
              <a:t>[CLIQUE]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Meu telefone estava sem bateria.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a:p>
          <a:p>
            <a:r>
              <a:rPr lang="pt-BR">
                <a:latin typeface="Arial"/>
                <a:cs typeface="Arial"/>
              </a:rPr>
              <a:t>Perguntamos por quê 5 vezes. E chegamos a um gargalo que é específico e acionável.  </a:t>
            </a:r>
          </a:p>
          <a:p>
            <a:endParaRPr lang="en-US"/>
          </a:p>
          <a:p>
            <a:r>
              <a:rPr lang="pt-BR">
                <a:latin typeface="Arial"/>
                <a:cs typeface="Arial"/>
              </a:rPr>
              <a:t>[CLIQUE]</a:t>
            </a:r>
          </a:p>
          <a:p>
            <a:endParaRPr lang="en-US"/>
          </a:p>
          <a:p>
            <a:r>
              <a:rPr lang="pt-BR">
                <a:latin typeface="Arial"/>
                <a:cs typeface="Arial"/>
              </a:rPr>
              <a:t>A partir disso, podemos elaborar uma ação corretiva que possa resolver o gargalo, como ter um carregador ao lado da cama para carregar o telefone durante a noite.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br>
            <a:r>
              <a:rPr lang="pt-BR">
                <a:latin typeface="Arial"/>
                <a:cs typeface="Arial"/>
              </a:rPr>
              <a:t>[CLIQUE]</a:t>
            </a:r>
          </a:p>
          <a:p>
            <a:endParaRPr lang="en-US"/>
          </a:p>
          <a:p>
            <a:r>
              <a:rPr lang="pt-BR">
                <a:latin typeface="Arial"/>
                <a:cs typeface="Arial"/>
              </a:rPr>
              <a:t>É importante observar que todos os 5 porquês podem não ser necessários. Você deve parar quando o gargalo atender aos critérios de causa raiz específica, acionável e em nível de sistema. </a:t>
            </a:r>
          </a:p>
          <a:p>
            <a:endParaRPr lang="en-US"/>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260099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F86FD-0081-2235-A80B-A468D8E19E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DC4D2A-9ED0-FBAD-2405-3B701CF5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3552C7-F9CB-7CD8-DE56-C1E384C0E9B7}"/>
              </a:ext>
            </a:extLst>
          </p:cNvPr>
          <p:cNvSpPr>
            <a:spLocks noGrp="1"/>
          </p:cNvSpPr>
          <p:nvPr>
            <p:ph type="body" idx="1"/>
          </p:nvPr>
        </p:nvSpPr>
        <p:spPr/>
        <p:txBody>
          <a:bodyPr/>
          <a:lstStyle/>
          <a:p>
            <a:pPr>
              <a:defRPr/>
            </a:pPr>
            <a:r>
              <a:rPr lang="pt-BR" i="1">
                <a:latin typeface="Arial"/>
                <a:cs typeface="Arial"/>
              </a:rPr>
              <a:t>[Nota para o moderador: a primeira parte desta atividade será realizada em plenário, e a segunda parte envolverá trabalho em pequenos grupos. Reservamos cerca de 25 minutos para esta atividade (alguns minutos para explicar a atividade e dividir os grupos em grupos e 20 minutos para a atividade).  Nesta atividade, há 10 gargalos, cada um em um slide. Os cinco primeiros atendem aos critérios de um bom gargalo e os cinco segundos não.  Na primeira parte desta atividade, em plenário, você examinará rapidamente cada gargalo e pedirá aos participantes que levantem a mão se acharem que o gargalo atende aos critérios de um gargalo bem escrito. Para os cinco primeiros, eles devem dizer sim e, se não, direcionar rapidamente a conversa para explicar por que o gargalo atende aos critérios.  Isso deve levar cerca de 5 minutos. A próxima parte será em pequenos grupos - tente ter grupos de 6 a 8 participantes, se possível. Cada grupo selecionará entre os 5 gargalos mal escritos e identificará o que está errado com o gargalo e como pode corrigi-lo. Cada um deles fará um relatório de 1 minuto. Atribua um dos cinco gargalos a cada grupo. O mesmo gargalo pode ser atribuído a mais de um grupo se houver &gt; 5 grupos; se houver menos de 5 grupos, sinta-se à vontade para pular alguns dos 5 gargalos ou atribuir mais de 1 a cada grupo.]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r>
              <a:rPr lang="pt-BR">
                <a:latin typeface="Calibri"/>
                <a:ea typeface="Calibri"/>
                <a:cs typeface="Calibri"/>
              </a:rPr>
              <a:t>Agora faremos uma atividade rápida para ajudar a tornar mais concreto o que aprendemos sobre critérios de gargalo.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3032B370-8C32-4416-A672-18B4306E09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75667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78716-A8D8-89E1-C308-5AD69E57D8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ADB32-A971-3CB9-539E-025BB0BD2A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8574C-FCAA-D05C-9854-E9EB34B51D29}"/>
              </a:ext>
            </a:extLst>
          </p:cNvPr>
          <p:cNvSpPr>
            <a:spLocks noGrp="1"/>
          </p:cNvSpPr>
          <p:nvPr>
            <p:ph type="body" idx="1"/>
          </p:nvPr>
        </p:nvSpPr>
        <p:spPr/>
        <p:txBody>
          <a:bodyPr/>
          <a:lstStyle/>
          <a:p>
            <a:r>
              <a:rPr lang="pt-BR">
                <a:latin typeface="Arial"/>
                <a:cs typeface="Arial"/>
              </a:rPr>
              <a:t>Nesta atividade, veremos 10 gargalos reais. </a:t>
            </a:r>
          </a:p>
          <a:p>
            <a:endParaRPr lang="en-US">
              <a:latin typeface="Arial"/>
              <a:cs typeface="Arial"/>
            </a:endParaRPr>
          </a:p>
          <a:p>
            <a:r>
              <a:rPr lang="pt-BR">
                <a:latin typeface="Arial"/>
                <a:cs typeface="Arial"/>
              </a:rPr>
              <a:t>Primeiro, vou examinar cada gargalo rapidamente. Em cada slide, lerei o gargalo e, então, pedirei que você levante a mão se acha que ele atende aos critérios de um gargalo bem escrito ou não. Lembre-se de que gargalos bem escritos são aqueles que são específicos, acionáveis, identificam as causas raiz e se concentram no nível do sistema. </a:t>
            </a:r>
          </a:p>
          <a:p>
            <a:endParaRPr lang="en-US">
              <a:latin typeface="Arial"/>
              <a:cs typeface="Arial"/>
            </a:endParaRPr>
          </a:p>
          <a:p>
            <a:r>
              <a:rPr lang="pt-BR">
                <a:latin typeface="Arial"/>
                <a:cs typeface="Arial"/>
              </a:rPr>
              <a:t>Depois, dividiremos em pequenos grupos de 6 a 8 participantes. Atribuirei a cada grupo um dos gargalos mal escritos. Vocês terão 5 minutos no seu grupo para discutir quais critérios vocês acreditam que não foram atendidos e como podem corrigir o gargalo. Talvez você precise usar sua imaginação se não fornecer informações suficientes!  </a:t>
            </a:r>
          </a:p>
          <a:p>
            <a:r>
              <a:rPr lang="pt-BR">
                <a:latin typeface="Arial"/>
                <a:cs typeface="Arial"/>
              </a:rPr>
              <a:t> </a:t>
            </a:r>
          </a:p>
          <a:p>
            <a:r>
              <a:rPr lang="pt-BR"/>
              <a:t>Depois, retornaremos ao plenário para um breve relatório de cada grupo. Cada grupo terá cerca de um minuto para explicar quais critérios não foram atendidos e quaisquer correções sugeridas. Não há facilitadores em seus grupos. Certifique-se de selecionar alguém que fará o relatório durante a sessão plenária.  </a:t>
            </a:r>
          </a:p>
        </p:txBody>
      </p:sp>
      <p:sp>
        <p:nvSpPr>
          <p:cNvPr id="4" name="Slide Number Placeholder 3">
            <a:extLst>
              <a:ext uri="{FF2B5EF4-FFF2-40B4-BE49-F238E27FC236}">
                <a16:creationId xmlns:a16="http://schemas.microsoft.com/office/drawing/2014/main" id="{8995F782-4DED-14E0-82A5-0192BC62830F}"/>
              </a:ext>
            </a:extLst>
          </p:cNvPr>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22625727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0AB9E-B24C-8A11-47AF-AF4AB7DCB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A34C63-3F28-6354-48A9-2D36DCD37B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84A69E-2EE4-600D-BD3A-0FF6904391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t>[Nota para o moderador: isso atende aos critérios para um BOM gargalo.  Pode haver discussão sobre maneiras adicionais de melhorá-lo, mas mantenha a discussão bem curta (por exemplo, 1 comentário) e oriente os participantes a identificar isso como um gargalo bem escrito].   </a:t>
            </a:r>
          </a:p>
        </p:txBody>
      </p:sp>
      <p:sp>
        <p:nvSpPr>
          <p:cNvPr id="4" name="Slide Number Placeholder 3">
            <a:extLst>
              <a:ext uri="{FF2B5EF4-FFF2-40B4-BE49-F238E27FC236}">
                <a16:creationId xmlns:a16="http://schemas.microsoft.com/office/drawing/2014/main" id="{49D1F15B-EE78-45AA-79A4-1E7597865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840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5302B-C03C-2E14-4B83-FC0823DC71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3BC4C-7DD9-5807-3B3E-213D42ACEE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2ECEE2-ECF1-9DE4-0ECC-24E17A2A1D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atende aos critérios para um BOM gargalo. Pode haver discussão sobre maneiras adicionais de melhorá-lo, mas mantenha a discussão bem curta (por exemplo, 1 comentário) e oriente os participantes a identificar isso como um gargalo bem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F411C63-1DEC-3988-7FB1-CB80F43CC54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2773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44ABF-FF04-7B81-834C-D1B5C058F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59809D-5190-9A9C-9A77-4232B71D9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2D18D1-0D16-9DCD-B71E-8E6AE7CCE2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atende aos critérios para um BOM gargalo. Pode haver discussão sobre maneiras adicionais de melhorá-lo, mas mantenha a discussão bem curta (por exemplo, 1 comentário) e oriente os participantes a identificar isso como um gargalo bem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84E41A3-CFA8-7B2C-DC37-F63714B2853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478992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B8277-34D3-4CCE-4087-503FF7FDC4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74C8E8-484E-0AE5-FB3B-348BB5FC8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5BD959-AC1C-5517-D727-65A39D5DED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atende aos critérios para um BOM gargalo. Pode haver discussão sobre maneiras adicionais de melhorá-lo, mas mantenha a discussão bem curta (por exemplo, 1 comentário) e oriente os participantes a identificar isso como um gargalo bem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1DC3663-9E28-DD28-2755-79089DE28D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96624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pt-BR" b="0" i="0" u="none" strike="noStrike">
                <a:solidFill>
                  <a:srgbClr val="000000"/>
                </a:solidFill>
                <a:effectLst/>
                <a:latin typeface="Arial"/>
                <a:cs typeface="Arial"/>
              </a:rPr>
              <a:t>Vamos rever novamente os objetivos de aprendizado do nosso workshop. </a:t>
            </a:r>
            <a:r>
              <a:rPr lang="pt-BR">
                <a:latin typeface="Arial"/>
                <a:cs typeface="Arial"/>
              </a:rPr>
              <a:t>Ao final deste treinamento, você deverá ser capaz de: </a:t>
            </a:r>
          </a:p>
          <a:p>
            <a:endParaRPr lang="en-US">
              <a:latin typeface="Arial"/>
              <a:cs typeface="Arial"/>
            </a:endParaRPr>
          </a:p>
          <a:p>
            <a:pPr marL="342900" indent="-342900">
              <a:lnSpc>
                <a:spcPct val="113999"/>
              </a:lnSpc>
              <a:buAutoNum type="arabicPeriod"/>
            </a:pPr>
            <a:r>
              <a:rPr lang="pt-BR">
                <a:latin typeface="Arial"/>
                <a:cs typeface="Arial"/>
              </a:rPr>
              <a:t>Compreender a abordagem de melhoria de desempenho e metas 7-1-7 e as Revisões de Ação Precoce para detecção, notificação e resposta a surtos.</a:t>
            </a:r>
            <a:r>
              <a:rPr lang="pt-BR" sz="1200" b="0">
                <a:latin typeface="Arial"/>
                <a:cs typeface="Arial"/>
              </a:rPr>
              <a:t>  </a:t>
            </a:r>
          </a:p>
          <a:p>
            <a:pPr marL="342900" indent="-342900">
              <a:lnSpc>
                <a:spcPct val="113999"/>
              </a:lnSpc>
              <a:buFont typeface="+mj-lt"/>
              <a:buAutoNum type="arabicPeriod"/>
            </a:pPr>
            <a:r>
              <a:rPr lang="pt-BR" sz="1100" b="0">
                <a:latin typeface="Arial"/>
                <a:cs typeface="Arial"/>
              </a:rPr>
              <a:t>Explicar como o 7-1-7 impulsiona a melhoria do desempenho dos sistemas de surtos</a:t>
            </a:r>
          </a:p>
          <a:p>
            <a:pPr marL="342900" indent="-342900">
              <a:lnSpc>
                <a:spcPct val="113999"/>
              </a:lnSpc>
              <a:buFont typeface="+mj-lt"/>
              <a:buAutoNum type="arabicPeriod"/>
            </a:pPr>
            <a:r>
              <a:rPr lang="pt-BR" sz="1100" b="0">
                <a:latin typeface="Arial"/>
                <a:cs typeface="Arial"/>
              </a:rPr>
              <a:t>Identificar oportunidades e desafios para apoiar a conscientização, adoção e uso do 7-1-7 em seu trabalho</a:t>
            </a:r>
          </a:p>
          <a:p>
            <a:pPr marL="342900" indent="-342900">
              <a:lnSpc>
                <a:spcPct val="113999"/>
              </a:lnSpc>
              <a:buFont typeface="+mj-lt"/>
              <a:buAutoNum type="arabicPeriod"/>
            </a:pPr>
            <a:r>
              <a:rPr lang="pt-BR" sz="1200" b="0">
                <a:latin typeface="Arial"/>
                <a:cs typeface="Arial"/>
              </a:rPr>
              <a:t>Aplicar os passos principais e práticas modelo para dar suporte ao uso da adoção do 7-1-7 em programas e contextos</a:t>
            </a:r>
          </a:p>
          <a:p>
            <a:pPr marL="342900" indent="-342900">
              <a:lnSpc>
                <a:spcPct val="113999"/>
              </a:lnSpc>
              <a:buFont typeface="+mj-lt"/>
              <a:buAutoNum type="arabicPeriod"/>
            </a:pPr>
            <a:r>
              <a:rPr lang="pt-BR">
                <a:latin typeface="Arial"/>
                <a:cs typeface="Arial"/>
              </a:rPr>
              <a:t>Planejar a adoção e uso rotineiro da meta 7-1-7 em seu país ou jurisdição </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pt-BR">
                <a:latin typeface="Arial"/>
                <a:cs typeface="Arial"/>
              </a:rPr>
              <a:t>Os dois primeiros objetivos foram abordados nos materiais introdutórios e continuaremos a reforçar no restante do workshop, e o terceiro objetivo está presente ao longo do workshop. Hoje vamos aplicar os passos e práticas do modelo de uso do 7-1-7. </a:t>
            </a:r>
            <a:r>
              <a:rPr lang="pt-BR" b="0" i="0">
                <a:solidFill>
                  <a:srgbClr val="444444"/>
                </a:solidFill>
                <a:effectLst/>
                <a:latin typeface="Arial"/>
                <a:cs typeface="Arial"/>
              </a:rPr>
              <a:t>​</a:t>
            </a: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AA89E-7151-721B-83D9-EBC51E684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BC2834-4E4A-37DA-D343-5F8DCC0202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494B3D-1FE8-716F-26BA-B0C8DE2D76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atende aos critérios para um BOM gargalo. Pode haver discussão sobre maneiras adicionais de melhorá-lo, mas mantenha a discussão bem curta (por exemplo, 1 comentário) e oriente os participantes a identificar isso como um gargalo bem escrito].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487D5BD0-CEFB-5727-8A7F-3248DBD92E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94210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CCB49-B1DE-E8FB-F849-9F75F0A0D5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5F9162-D0C1-7338-F424-DEED8F4636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BC32A-AF81-7F62-841F-36216450AB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 bom gargalo. Não gaste muito tempo nisso se houver discordância. Você pode afirmar que haverá mais discussão sobre isso durante a segunda parte da atividade.]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653E722-C87B-43FF-0F09-3220EC6A4D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970625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4FA0E-CB83-7466-BF5A-CDC6200E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948C7-CD5F-B2E4-6172-995C6D4443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78EBC-ECCD-FC10-236B-7AE5089687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 bom gargalo. Não gaste muito tempo nisso se houver discordância. Você pode afirmar que haverá mais discussão sobre isso durante a segunda parte da atividade.]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DDE32FF-67BE-8237-1F04-6702884BA0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07320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FD2A7-AB88-B6F5-2618-5CA079BC4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63B09-9FDC-C237-070C-687A45937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6F7B55-8368-9DB7-E918-D7DA853B9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 bom gargalo. Não gaste muito tempo nisso se houver discordância. Você pode afirmar que haverá mais discussão sobre isso durante a segunda parte da atividade.]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5F9FEBA4-B94C-65BB-2E9D-77537D9CF5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175339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7408B-0812-9170-63D7-1C66D712E3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F017E8-C479-F13E-E973-962E5B9178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670ED5-7021-E0CB-D01B-A80CBD3C3E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 bom gargalo. Não gaste muito tempo nisso se houver discordância. Você pode afirmar que haverá mais discussão sobre isso durante a segunda parte da atividade.]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07A0E93-25BF-CDC8-B2E2-66992E24BF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091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16E9D-7672-6ABF-AED4-FDA224460B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B56F0D-A657-D0F1-C253-D050202066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CDB8CD-B524-8DB1-20AA-DE25669058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 bom gargalo. Não gaste muito tempo nisso se houver discordância. Você pode afirmar que haverá mais discussão sobre isso durante a segunda parte da atividade.]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8505432-3BFC-EAFE-4085-11E3725BC3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94004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C6C1E-BC64-7284-DCD0-61BF7FBF17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ACDAA0-7E44-3B52-FDDF-597A15B87E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BC067-1707-8EDE-1281-0C96ECA3E570}"/>
              </a:ext>
            </a:extLst>
          </p:cNvPr>
          <p:cNvSpPr>
            <a:spLocks noGrp="1"/>
          </p:cNvSpPr>
          <p:nvPr>
            <p:ph type="body" idx="1"/>
          </p:nvPr>
        </p:nvSpPr>
        <p:spPr/>
        <p:txBody>
          <a:bodyPr/>
          <a:lstStyle/>
          <a:p>
            <a:pPr>
              <a:defRPr/>
            </a:pPr>
            <a:r>
              <a:rPr lang="pt-BR" i="1"/>
              <a:t>[Nota para o moderador: divida as pessoas em grupos de 6 a 8 participantes. Atribua um dos cinco gargalos a cada grupo. O mesmo gargalo pode ser atribuído a mais de um grupo se houver &gt; 5 grupos; se houver menos de 5 grupos, sinta-se à vontade para pular alguns dos 5 gargalos ou atribuir mais de 1 a cada grupo.] </a:t>
            </a:r>
          </a:p>
          <a:p>
            <a:pPr>
              <a:defRPr/>
            </a:pPr>
            <a:r>
              <a:rPr lang="pt-BR">
                <a:latin typeface="Arial"/>
                <a:cs typeface="Arial"/>
              </a:rPr>
              <a:t> </a:t>
            </a:r>
          </a:p>
          <a:p>
            <a:pPr>
              <a:defRPr/>
            </a:pPr>
            <a:r>
              <a:rPr lang="pt-BR">
                <a:latin typeface="Arial"/>
                <a:cs typeface="Arial"/>
              </a:rPr>
              <a:t>Em seus pequenos grupos, vocês identificarão por que o gargalo atribuído não atendeu aos critérios e por quê. Em seguida, discuta também como você pode melhorar esse gargalo. Vocês terão 5 minutos para isso. Depois, retornaremos ao plenário para um relatório de cada grupo.  </a:t>
            </a:r>
          </a:p>
          <a:p>
            <a:pPr>
              <a:defRPr/>
            </a:pPr>
            <a:r>
              <a:rPr lang="pt-BR">
                <a:latin typeface="Arial"/>
                <a:cs typeface="Arial"/>
              </a:rPr>
              <a:t> </a:t>
            </a:r>
          </a:p>
          <a:p>
            <a:pPr>
              <a:defRPr/>
            </a:pPr>
            <a:r>
              <a:rPr lang="pt-BR" i="1">
                <a:latin typeface="Arial"/>
                <a:cs typeface="Arial"/>
              </a:rPr>
              <a:t>[Nota para o moderador: fique neste slide para o relatório. Certifique-se de manter os relatórios curtos, com 1 a 2 minutos por grupo (mais perto de 1 minuto se houver mais de 5 grupos).]  </a:t>
            </a:r>
          </a:p>
          <a:p>
            <a:pPr>
              <a:defRPr/>
            </a:pPr>
            <a:r>
              <a:rPr lang="pt-BR">
                <a:latin typeface="Arial"/>
                <a:cs typeface="Arial"/>
              </a:rPr>
              <a:t> </a:t>
            </a:r>
          </a:p>
          <a:p>
            <a:pPr>
              <a:defRPr/>
            </a:pPr>
            <a:r>
              <a:rPr lang="pt-BR">
                <a:latin typeface="Arial"/>
                <a:cs typeface="Arial"/>
              </a:rPr>
              <a:t>Ótimo, agora vamos fazer o relatório de cada grupo. Lembre-se, esses relatórios são rápidos – cerca de 1 minuto por grupo! Vamos começar com o grupo 1.  </a:t>
            </a:r>
          </a:p>
          <a:p>
            <a:pPr>
              <a:defRPr/>
            </a:pPr>
            <a:r>
              <a:rPr lang="pt-BR">
                <a:latin typeface="Arial"/>
                <a:cs typeface="Arial"/>
              </a:rPr>
              <a:t> </a:t>
            </a:r>
          </a:p>
          <a:p>
            <a:pPr>
              <a:defRPr/>
            </a:pPr>
            <a:r>
              <a:rPr lang="pt-BR" i="1">
                <a:latin typeface="Arial"/>
                <a:cs typeface="Arial"/>
              </a:rPr>
              <a:t>[Nota para o moderador: analise cada grupo restante depois que o grupo 1 terminar.] </a:t>
            </a:r>
          </a:p>
        </p:txBody>
      </p:sp>
      <p:sp>
        <p:nvSpPr>
          <p:cNvPr id="4" name="Slide Number Placeholder 3">
            <a:extLst>
              <a:ext uri="{FF2B5EF4-FFF2-40B4-BE49-F238E27FC236}">
                <a16:creationId xmlns:a16="http://schemas.microsoft.com/office/drawing/2014/main" id="{E53A24AC-23BB-B5D8-6FA7-700320B36F29}"/>
              </a:ext>
            </a:extLst>
          </p:cNvPr>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4073519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alocamos 20 minutos no total para esta atividade – alguns minutos para explicar o próximo slide e dividir os participantes em grupos, e 18 minutos para a atividade. Tente ter grupos de 6 a 8 participantes, se possível. Os grupos precisarão de flipcharts ou papel grande em suas mesas. Nesta atividade, os participantes concluirão seu cenário de gargalo e depois trabalharão em cenários de grupos vizinhos].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vamos entrar em nossa atividade de gargalo usando a abordagem dos 5 porquês.  Faremos uma pequena atividade em grupo para criar gargalos que atendam aos critérios de um bom gargalo. </a:t>
            </a:r>
            <a:r>
              <a:rPr lang="pt-BR">
                <a:effectLst/>
                <a:latin typeface="Arial"/>
                <a:cs typeface="Arial"/>
              </a:rPr>
              <a:t>Esta será uma atividade em grupo de cerca de 15 minutos. </a:t>
            </a:r>
          </a:p>
          <a:p>
            <a:endParaRPr lang="en-US">
              <a:effectLst/>
            </a:endParaRPr>
          </a:p>
          <a:p>
            <a:r>
              <a:rPr lang="pt-BR">
                <a:effectLst/>
                <a:latin typeface="Arial"/>
                <a:cs typeface="Arial"/>
              </a:rPr>
              <a:t>Vamos dividir vocês em [diga o número de grupos] grupos agora. Lembre-se de que não há um facilitador de grupo pré-designado para esta atividade.  </a:t>
            </a: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panose="020B0604020202020204" pitchFamily="34" charset="0"/>
            </a:endParaRPr>
          </a:p>
          <a:p>
            <a:endParaRPr lang="en-US"/>
          </a:p>
          <a:p>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943299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Em seus grupos, vocês farão uma análise dos cinco "porquês" do vago gargalo "atrasos no transporte de espécimes". </a:t>
            </a:r>
          </a:p>
          <a:p>
            <a:endParaRPr lang="en-US">
              <a:latin typeface="Arial"/>
              <a:cs typeface="Arial"/>
            </a:endParaRPr>
          </a:p>
          <a:p>
            <a:r>
              <a:rPr lang="pt-BR">
                <a:latin typeface="Arial"/>
                <a:cs typeface="Arial"/>
              </a:rPr>
              <a:t>Imagine que você e seu grupo são os responsáveis por descobrir o motivo do atraso na entrega da amostra. Você está entrevistando pessoas que têm conhecimento sobre o assunto com o objetivo de determinar a causa raiz do problema. Escreva “Atraso no transporte de amostras” no topo do seu flipchart. Em seguida, use sua imaginação para criar as etapas subsequentes de uma análise de 5 porquês até atingir os critérios de um bom gargalo. Escreva cada passo. Não existem respostas certas ou erradas. E, de fato, esperamos que cada grupo produza uma série diferente de 5 porquês. Você pode ser criativo. Sinta-se à vontade para usar sua própria experiência relacionada a esse gargalo ou seu próprio conhecimento dos locais em que você trabalha. </a:t>
            </a:r>
          </a:p>
          <a:p>
            <a:endParaRPr lang="en-US">
              <a:latin typeface="Arial"/>
              <a:ea typeface="Calibri"/>
              <a:cs typeface="Arial"/>
            </a:endParaRPr>
          </a:p>
          <a:p>
            <a:r>
              <a:rPr lang="pt-BR">
                <a:latin typeface="Arial"/>
                <a:cs typeface="Arial"/>
              </a:rPr>
              <a:t>Caso surjam dúvidas, sinta-se à vontade para inserir no estacionamento. </a:t>
            </a:r>
          </a:p>
          <a:p>
            <a:endParaRPr lang="en-US">
              <a:latin typeface="Arial"/>
              <a:cs typeface="Arial"/>
            </a:endParaRPr>
          </a:p>
          <a:p>
            <a:r>
              <a:rPr lang="pt-BR">
                <a:latin typeface="Arial"/>
                <a:cs typeface="Arial"/>
              </a:rPr>
              <a:t>Você terá 10 minutos para fazer isso. Em seguida, cada grupo passará para o flipchart do próximo grupo. Você terá 7 minutos para verificar a análise de gargalos de acordo com os 4 critérios. Se você tiver sugestões ou edições, adicione-as ao flipchart com um marcador de cor diferente.  </a:t>
            </a:r>
          </a:p>
          <a:p>
            <a:pPr lvl="1"/>
            <a:endParaRPr lang="en-US">
              <a:latin typeface="Arial"/>
              <a:ea typeface="Calibri"/>
              <a:cs typeface="Arial"/>
            </a:endParaRPr>
          </a:p>
          <a:p>
            <a:pPr algn="just"/>
            <a:r>
              <a:rPr lang="pt-BR">
                <a:latin typeface="Arial"/>
                <a:ea typeface="Calibri"/>
                <a:cs typeface="Arial"/>
              </a:rPr>
              <a:t>Não teremos um relatório, mas usaremos os mesmos flipcharts na próxima atividade.  </a:t>
            </a: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39579490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u="none" strike="noStrike">
                <a:solidFill>
                  <a:srgbClr val="000000"/>
                </a:solidFill>
                <a:latin typeface="Arial"/>
                <a:cs typeface="Arial"/>
              </a:rPr>
              <a:t>[Nota para o moderador: se houver tempo para um debate de aproximadamente 5 minutos, considere usar as perguntas listadas aqui como estímulos para discussão.]</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6218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limite a discussão a um máximo de 3 minutos. </a:t>
            </a:r>
            <a:r>
              <a:rPr lang="pt-BR" sz="1200" b="0" i="1">
                <a:latin typeface="Arial"/>
                <a:cs typeface="Arial"/>
              </a:rPr>
              <a:t>Incentive um retorno e aguarde as respostas. </a:t>
            </a:r>
            <a:r>
              <a:rPr lang="pt-BR" i="1">
                <a:latin typeface="Arial"/>
                <a:cs typeface="Arial"/>
              </a:rPr>
              <a:t>Se ninguém levantar a mão, peça gentilmente a um ou dois participantes para iniciar a discussão.</a:t>
            </a:r>
            <a:r>
              <a:rPr lang="pt-BR" sz="1200" b="0" i="1">
                <a:latin typeface="Arial"/>
                <a:cs typeface="Arial"/>
              </a:rPr>
              <a:t> </a:t>
            </a:r>
            <a:r>
              <a:rPr lang="pt-BR" i="1">
                <a:latin typeface="Arial"/>
                <a:cs typeface="Arial"/>
              </a:rPr>
              <a:t>Isso é importante, especialmente para essas perguntas iniciais, a fim de definir o tom do workshop para uma participação ativa.]</a:t>
            </a:r>
            <a:r>
              <a:rPr lang="pt-BR" sz="1200" b="0" i="1">
                <a:latin typeface="Arial"/>
                <a:cs typeface="Arial"/>
              </a:rPr>
              <a:t> </a:t>
            </a:r>
          </a:p>
          <a:p>
            <a:endParaRPr lang="en-US"/>
          </a:p>
          <a:p>
            <a:r>
              <a:rPr lang="pt-BR">
                <a:latin typeface="Arial"/>
                <a:cs typeface="Arial"/>
              </a:rPr>
              <a:t>Agora, quero ouvir de vocês quais foram os principais aprendizados de ontem.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vamos analisar os 5 porquês relacionados à detecção e resposta a surtos, examinando o mesmo tópico de atraso no transporte de amostras.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a:latin typeface="Arial"/>
              <a:cs typeface="Arial"/>
            </a:endParaRPr>
          </a:p>
          <a:p>
            <a:r>
              <a:rPr lang="pt-BR">
                <a:latin typeface="Arial"/>
                <a:cs typeface="Arial"/>
              </a:rPr>
              <a:t>Por que houve um atraso no transporte da amostra? Porque havia falta de bolsas de gelo para o transporte das amostras.  </a:t>
            </a:r>
          </a:p>
          <a:p>
            <a:endParaRPr lang="en-US">
              <a:latin typeface="Arial"/>
              <a:cs typeface="Arial"/>
            </a:endParaRPr>
          </a:p>
          <a:p>
            <a:r>
              <a:rPr lang="pt-BR">
                <a:latin typeface="Arial"/>
                <a:cs typeface="Arial"/>
              </a:rPr>
              <a:t>[CLIQUE]</a:t>
            </a:r>
            <a:br>
              <a:rPr lang="pt-BR">
                <a:latin typeface="Arial"/>
                <a:cs typeface="Arial"/>
              </a:rPr>
            </a:br>
            <a:endParaRPr lang="pt-BR">
              <a:latin typeface="Arial"/>
              <a:cs typeface="Arial"/>
            </a:endParaRPr>
          </a:p>
          <a:p>
            <a:r>
              <a:rPr lang="pt-BR">
                <a:latin typeface="Arial"/>
                <a:cs typeface="Arial"/>
              </a:rPr>
              <a:t>Por quê? Porque as bolsas de gelo não foram reabastecidas.  </a:t>
            </a:r>
          </a:p>
          <a:p>
            <a:endParaRPr lang="en-US">
              <a:latin typeface="Arial"/>
              <a:cs typeface="Arial"/>
            </a:endParaRPr>
          </a:p>
          <a:p>
            <a:r>
              <a:rPr lang="pt-BR">
                <a:latin typeface="Arial"/>
                <a:cs typeface="Arial"/>
              </a:rPr>
              <a:t>[CLIQUE]</a:t>
            </a:r>
            <a:br>
              <a:rPr lang="pt-BR">
                <a:latin typeface="Arial"/>
                <a:cs typeface="Arial"/>
              </a:rPr>
            </a:br>
            <a:endParaRPr lang="pt-BR">
              <a:latin typeface="Arial"/>
              <a:cs typeface="Arial"/>
            </a:endParaRPr>
          </a:p>
          <a:p>
            <a:r>
              <a:rPr lang="pt-BR">
                <a:latin typeface="Arial"/>
                <a:cs typeface="Arial"/>
              </a:rPr>
              <a:t>Por quê? Porque nenhum pedido de reabastecimento foi feito.  </a:t>
            </a:r>
          </a:p>
          <a:p>
            <a:endParaRPr lang="en-US">
              <a:latin typeface="Arial"/>
              <a:cs typeface="Arial"/>
            </a:endParaRPr>
          </a:p>
          <a:p>
            <a:r>
              <a:rPr lang="pt-BR">
                <a:latin typeface="Arial"/>
                <a:cs typeface="Arial"/>
              </a:rPr>
              <a:t>[CLIQUE]</a:t>
            </a:r>
            <a:br>
              <a:rPr lang="pt-BR">
                <a:latin typeface="Arial"/>
                <a:cs typeface="Arial"/>
              </a:rPr>
            </a:br>
            <a:endParaRPr lang="pt-BR">
              <a:latin typeface="Arial"/>
              <a:cs typeface="Arial"/>
            </a:endParaRPr>
          </a:p>
          <a:p>
            <a:r>
              <a:rPr lang="pt-BR">
                <a:latin typeface="Arial"/>
                <a:cs typeface="Arial"/>
              </a:rPr>
              <a:t>Por quê? Porque não havia mecanismo de monitoramento para esse tipo de fornecimento.  </a:t>
            </a:r>
          </a:p>
          <a:p>
            <a:endParaRPr lang="en-US">
              <a:latin typeface="Arial"/>
              <a:cs typeface="Arial"/>
            </a:endParaRPr>
          </a:p>
          <a:p>
            <a:r>
              <a:rPr lang="pt-BR">
                <a:latin typeface="Arial"/>
                <a:cs typeface="Arial"/>
              </a:rPr>
              <a:t>[CLIQUE]</a:t>
            </a:r>
            <a:br>
              <a:rPr lang="pt-BR">
                <a:latin typeface="Arial"/>
                <a:cs typeface="Arial"/>
              </a:rPr>
            </a:br>
            <a:endParaRPr lang="pt-BR">
              <a:latin typeface="Arial"/>
              <a:cs typeface="Arial"/>
            </a:endParaRPr>
          </a:p>
          <a:p>
            <a:r>
              <a:rPr lang="pt-BR">
                <a:latin typeface="Arial"/>
                <a:cs typeface="Arial"/>
              </a:rPr>
              <a:t>Por quê? Porque não havia POPs para direcionar o trabalho</a:t>
            </a:r>
          </a:p>
          <a:p>
            <a:endParaRPr lang="en-US">
              <a:latin typeface="Arial"/>
              <a:cs typeface="Arial"/>
            </a:endParaRPr>
          </a:p>
          <a:p>
            <a:r>
              <a:rPr lang="pt-BR">
                <a:latin typeface="Arial"/>
                <a:cs typeface="Arial"/>
              </a:rPr>
              <a:t>[CLIQUE]</a:t>
            </a:r>
          </a:p>
          <a:p>
            <a:br>
              <a:rPr lang="pt-BR">
                <a:latin typeface="Arial"/>
                <a:cs typeface="Arial"/>
              </a:rPr>
            </a:br>
            <a:r>
              <a:rPr lang="pt-BR">
                <a:latin typeface="Arial"/>
                <a:cs typeface="Arial"/>
              </a:rPr>
              <a:t>A partir disso, podemos chegar a uma causa raiz de gargalo acionável, o que nos permite propor ações corretivas, como ter um POP para tais situações.  </a:t>
            </a:r>
          </a:p>
          <a:p>
            <a:endParaRPr lang="en-US">
              <a:latin typeface="Arial"/>
              <a:cs typeface="Arial"/>
            </a:endParaRPr>
          </a:p>
          <a:p>
            <a:endParaRPr lang="en-US">
              <a:latin typeface="Arial"/>
              <a:cs typeface="Arial"/>
            </a:endParaRPr>
          </a:p>
          <a:p>
            <a:endParaRPr lang="en-US">
              <a:latin typeface="Arial"/>
              <a:cs typeface="Arial"/>
            </a:endParaRPr>
          </a:p>
          <a:p>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09805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dedicar um momento para focar nos facilitadores. Como mencionei anteriormente, coletar informações sobre facilitadores durante todos os três intervalos do 7-1-7 pode gerar informações valiosas.  </a:t>
            </a:r>
          </a:p>
          <a:p>
            <a:endParaRPr lang="en-US"/>
          </a:p>
          <a:p>
            <a:r>
              <a:rPr lang="pt-BR">
                <a:latin typeface="Arial"/>
                <a:cs typeface="Arial"/>
              </a:rPr>
              <a:t>[CLIQUE]</a:t>
            </a:r>
          </a:p>
          <a:p>
            <a:endParaRPr lang="en-US"/>
          </a:p>
          <a:p>
            <a:r>
              <a:rPr lang="pt-BR">
                <a:latin typeface="Arial"/>
                <a:cs typeface="Arial"/>
              </a:rPr>
              <a:t>Os facilitadores mostram o que está funcionando no sistema e o que pode ser possível quando o sistema funciona bem. Lembre-se do exemplo anterior da difteria.  Enquanto a detecção levou 199 dias no Estado 1, levou apenas 1 dia no Estado 2. O que permitiu a detecção rápida no segundo estado e essas descobertas podem ser usadas para ajudar a melhorar o desempenho da detecção no primeiro estado e em outros lugares? Por outro lado, a notificação levou 109 dias no estado 2, mas apenas 1 dia no estado 1. Identificar o que permitiu que a notificação fosse feita em um dia no estado 1 pode ser tão útil quanto o gargalo que levou ao atraso no estado 2.  </a:t>
            </a:r>
            <a:br>
              <a:rPr lang="pt-BR"/>
            </a:br>
            <a:endParaRPr lang="pt-BR"/>
          </a:p>
          <a:p>
            <a:r>
              <a:rPr lang="pt-BR">
                <a:latin typeface="Arial"/>
                <a:cs typeface="Arial"/>
              </a:rPr>
              <a:t>[CLIQUE]</a:t>
            </a:r>
          </a:p>
          <a:p>
            <a:endParaRPr lang="en-US"/>
          </a:p>
          <a:p>
            <a:r>
              <a:rPr lang="pt-BR">
                <a:latin typeface="Arial"/>
                <a:cs typeface="Arial"/>
              </a:rPr>
              <a:t>Você também pode usar a abordagem dos 5 porquês para facilitadores. Qual foi a causa raiz do sucesso? Documentar isso é importante para que um país ou jurisdição crie uma base de evidências sobre o que está funcionando e por quê.  </a:t>
            </a:r>
          </a:p>
          <a:p>
            <a:endParaRPr lang="en-US"/>
          </a:p>
          <a:p>
            <a:r>
              <a:rPr lang="pt-BR">
                <a:latin typeface="Arial"/>
                <a:cs typeface="Arial"/>
              </a:rPr>
              <a:t>Usar a abordagem dos 5 porquês para facilitadores também é útil porque pode ajudar a identificar se a velocidade foi devido ao forte desempenho do sistema ou ao acaso.  Vimos jurisdições que perceberam que sua rápida detecção, notificação ou resposta precoce para um surto específico se deveu à sorte e identificaram ações para garantir que a velocidade se devesse ao bom funcionamento do sistema e não apenas ao acaso.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a:p>
          <a:p>
            <a:r>
              <a:rPr lang="pt-BR">
                <a:latin typeface="Arial"/>
                <a:cs typeface="Arial"/>
              </a:rPr>
              <a:t>Embora seja fácil focar nos gargalos do 7-1-7, é útil e importante garantir desde o início que a identificação dos facilitadores seja uma parte essencial do processo 7-1-7.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29243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pt-BR" b="0" i="1">
                <a:effectLst/>
                <a:latin typeface="Arial" panose="020B0604020202020204" pitchFamily="34" charset="0"/>
              </a:rPr>
              <a:t>[Nota para o moderador: limite a discussão a um máximo de 3 minutos]</a:t>
            </a:r>
          </a:p>
          <a:p>
            <a:pPr algn="l" rtl="0" fontAlgn="base">
              <a:buNone/>
            </a:pPr>
            <a:r>
              <a:rPr lang="pt-BR" b="0" i="0">
                <a:solidFill>
                  <a:srgbClr val="444444"/>
                </a:solidFill>
                <a:effectLst/>
                <a:latin typeface="Arial" panose="020B0604020202020204" pitchFamily="34" charset="0"/>
              </a:rPr>
              <a:t>​</a:t>
            </a:r>
          </a:p>
          <a:p>
            <a:pPr algn="l" rtl="0" fontAlgn="base">
              <a:buNone/>
            </a:pPr>
            <a:r>
              <a:rPr lang="pt-BR" b="0" i="0" u="none" strike="noStrike">
                <a:solidFill>
                  <a:srgbClr val="000000"/>
                </a:solidFill>
                <a:effectLst/>
                <a:latin typeface="Arial" panose="020B0604020202020204" pitchFamily="34" charset="0"/>
              </a:rPr>
              <a:t>Vamos fazer uma pausa para uma breve discussão. </a:t>
            </a:r>
            <a:r>
              <a:rPr lang="pt-BR" b="0" i="0">
                <a:solidFill>
                  <a:srgbClr val="444444"/>
                </a:solidFill>
                <a:effectLst/>
                <a:latin typeface="Arial" panose="020B0604020202020204" pitchFamily="34" charset="0"/>
              </a:rPr>
              <a:t>​</a:t>
            </a:r>
          </a:p>
          <a:p>
            <a:pPr algn="l" rtl="0" fontAlgn="base">
              <a:buNone/>
            </a:pPr>
            <a:r>
              <a:rPr lang="pt-BR" b="0" i="0">
                <a:solidFill>
                  <a:srgbClr val="444444"/>
                </a:solidFill>
                <a:effectLst/>
                <a:latin typeface="Arial" panose="020B0604020202020204" pitchFamily="34" charset="0"/>
              </a:rPr>
              <a:t>​</a:t>
            </a:r>
          </a:p>
          <a:p>
            <a:r>
              <a:rPr lang="pt-BR" sz="1200">
                <a:latin typeface="Arial"/>
                <a:cs typeface="Arial"/>
              </a:rPr>
              <a:t>Recomendamos o uso de sessões participativas para revisar e discutir dados do 7-1-7, bem como gargalos, facilitadores e suas causas raiz. </a:t>
            </a:r>
          </a:p>
          <a:p>
            <a:pPr algn="l" rtl="0" fontAlgn="base">
              <a:buNone/>
            </a:pPr>
            <a:r>
              <a:rPr lang="pt-BR" b="0" i="0">
                <a:solidFill>
                  <a:srgbClr val="444444"/>
                </a:solidFill>
                <a:effectLst/>
                <a:latin typeface="Arial" panose="020B0604020202020204" pitchFamily="34" charset="0"/>
              </a:rPr>
              <a:t>​</a:t>
            </a:r>
          </a:p>
          <a:p>
            <a:r>
              <a:rPr lang="pt-BR" sz="1200">
                <a:latin typeface="Arial"/>
                <a:cs typeface="Arial"/>
              </a:rPr>
              <a:t>Quem deve acha que estar envolvido na identificação de gargalos, facilitadores e causas raiz?</a:t>
            </a:r>
          </a:p>
          <a:p>
            <a:pPr algn="l" rtl="0" fontAlgn="base"/>
            <a:r>
              <a:rPr lang="pt-BR" b="0" i="0">
                <a:solidFill>
                  <a:srgbClr val="444444"/>
                </a:solidFill>
                <a:effectLst/>
                <a:latin typeface="Arial" panose="020B0604020202020204" pitchFamily="34" charset="0"/>
              </a:rPr>
              <a:t>​</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40997050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latin typeface="Arial"/>
                <a:cs typeface="Arial"/>
              </a:rPr>
              <a:t>[Nota para o moderador: ajuste o horário no marcador superior se for diferente de 13h]</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Espero que você tenha gostado da sessão da manhã. Teremos uma pausa para almoço agora. Por favor, retorne prontamente até [</a:t>
            </a:r>
            <a:r>
              <a:rPr lang="pt-BR" i="1">
                <a:latin typeface="Arial"/>
                <a:cs typeface="Arial"/>
              </a:rPr>
              <a:t>13h (ou outro horário</a:t>
            </a:r>
            <a:r>
              <a:rPr lang="pt-BR">
                <a:latin typeface="Arial"/>
                <a:cs typeface="Arial"/>
              </a:rPr>
              <a:t>)].  </a:t>
            </a:r>
          </a:p>
          <a:p>
            <a:pPr>
              <a:defRPr/>
            </a:pPr>
            <a:br>
              <a:rPr lang="pt-BR"/>
            </a:br>
            <a:r>
              <a:rPr lang="pt-BR">
                <a:latin typeface="Arial"/>
                <a:cs typeface="Arial"/>
              </a:rPr>
              <a:t>Além disso, não se esqueça do estacionamento. Por favor, adicione quaisquer dúvidas que você tenha sobre a meta 7-1-7 ao estacionamento. Responderemos às suas perguntas logo após o almoço e mais tarde.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pt-BR" i="1">
                <a:latin typeface="Arial"/>
                <a:cs typeface="Arial"/>
              </a:rPr>
              <a:t>[Nota para o moderador: incluímos um quebra-gelo de pausa para movimento. Recomendamos que você peça a um participante que se voluntarie com antecedência para liderar uma pausa para movimento. Pode ser uma dança (vídeos de dança na internet podem ser projetados para os participantes acompanharem), um alongamento ou outro tipo de movimento. Sinta-se à vontade para revisar de acordo com seu contexto].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64</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pt-BR" i="1">
                <a:latin typeface="Arial"/>
                <a:cs typeface="Arial"/>
              </a:rPr>
              <a:t>[Nota para o moderador: priorize responder aqui às perguntas feitas pelos participantes durante a sessão da manhã. Recomendamos consolidar as perguntas do estacionamento caso haja várias semelhantes. Você pode permanecer neste slide enquanto responde verbalmente às perguntas do estacionamento. Após este slide, há um slide que você pode usar com perguntas frequentes, caso haja poucas ou nenhuma pergunta no estacionamento]. </a:t>
            </a:r>
          </a:p>
          <a:p>
            <a:endParaRPr lang="en-US"/>
          </a:p>
          <a:p>
            <a:r>
              <a:rPr lang="pt-BR">
                <a:latin typeface="Arial"/>
                <a:cs typeface="Arial"/>
              </a:rPr>
              <a:t>Agora, vamos rever algumas das perguntas que você postou no estacionamento ou que ouvimos durante as discussões.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65</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pt-BR" i="1">
                <a:solidFill>
                  <a:srgbClr val="000000"/>
                </a:solidFill>
                <a:latin typeface="Arial"/>
                <a:cs typeface="Arial"/>
              </a:rPr>
              <a:t>[Nota para o moderador: mostre essas perguntas somente se ainda houver tempo depois que as perguntas do estacionamento forem respondidas. Se alguma dessas perguntas for repetida das perguntas do estacionamento, pule-as aqui.]</a:t>
            </a:r>
          </a:p>
          <a:p>
            <a:endParaRPr lang="en-US">
              <a:solidFill>
                <a:srgbClr val="000000"/>
              </a:solidFill>
            </a:endParaRPr>
          </a:p>
          <a:p>
            <a:r>
              <a:rPr lang="pt-BR">
                <a:solidFill>
                  <a:srgbClr val="000000"/>
                </a:solidFill>
              </a:rPr>
              <a:t>Vamos analisar algumas perguntas comuns que surgiram em workshops anteriores do 7-1-7. </a:t>
            </a:r>
          </a:p>
          <a:p>
            <a:endParaRPr lang="en-US">
              <a:solidFill>
                <a:srgbClr val="000000"/>
              </a:solidFill>
            </a:endParaRPr>
          </a:p>
          <a:p>
            <a:r>
              <a:rPr lang="pt-BR">
                <a:solidFill>
                  <a:srgbClr val="000000"/>
                </a:solidFill>
              </a:rPr>
              <a:t>[CLIQUE]</a:t>
            </a:r>
          </a:p>
          <a:p>
            <a:endParaRPr lang="en-US">
              <a:solidFill>
                <a:srgbClr val="000000"/>
              </a:solidFill>
            </a:endParaRPr>
          </a:p>
          <a:p>
            <a:r>
              <a:rPr lang="pt-BR" b="1">
                <a:solidFill>
                  <a:srgbClr val="000000"/>
                </a:solidFill>
                <a:latin typeface="Arial"/>
                <a:cs typeface="Arial"/>
              </a:rPr>
              <a:t>Primeiro, a data da notificação é a data em que a informação chega ao nível nacional, provincial ou local?</a:t>
            </a:r>
          </a:p>
          <a:p>
            <a:endParaRPr lang="en-US">
              <a:solidFill>
                <a:srgbClr val="000000"/>
              </a:solidFill>
              <a:latin typeface="Arial"/>
              <a:cs typeface="Arial"/>
            </a:endParaRPr>
          </a:p>
          <a:p>
            <a:r>
              <a:rPr lang="pt-BR">
                <a:solidFill>
                  <a:srgbClr val="000000"/>
                </a:solidFill>
                <a:latin typeface="Arial"/>
                <a:cs typeface="Arial"/>
              </a:rPr>
              <a:t>[</a:t>
            </a:r>
            <a:r>
              <a:rPr lang="pt-BR" i="0" u="none" strike="noStrike">
                <a:solidFill>
                  <a:srgbClr val="000000"/>
                </a:solidFill>
                <a:effectLst/>
                <a:latin typeface="Arial"/>
                <a:cs typeface="Arial"/>
              </a:rPr>
              <a:t>Resposta</a:t>
            </a:r>
            <a:r>
              <a:rPr lang="pt-BR">
                <a:solidFill>
                  <a:srgbClr val="000000"/>
                </a:solidFill>
                <a:latin typeface="Arial"/>
                <a:cs typeface="Arial"/>
              </a:rPr>
              <a:t>] </a:t>
            </a:r>
            <a:r>
              <a:rPr lang="pt-BR">
                <a:solidFill>
                  <a:srgbClr val="000000"/>
                </a:solidFill>
              </a:rPr>
              <a:t>A data de notificação é a data em que a informação chega à primeira autoridade de saúde pública responsável pela ação. Isso dependerá de como a governança no país/jurisdição estiver configurada. Em muitos casos, isso ocorre no nível local/distrital. Em alguns casos, pode ir direto para o nível nacional.  </a:t>
            </a:r>
          </a:p>
          <a:p>
            <a:br>
              <a:rPr lang="pt-BR">
                <a:solidFill>
                  <a:srgbClr val="000000"/>
                </a:solidFill>
              </a:rPr>
            </a:br>
            <a:r>
              <a:rPr lang="pt-BR">
                <a:solidFill>
                  <a:srgbClr val="000000"/>
                </a:solidFill>
              </a:rPr>
              <a:t>[CLIQUE]</a:t>
            </a:r>
          </a:p>
          <a:p>
            <a:endParaRPr lang="en-US">
              <a:solidFill>
                <a:srgbClr val="000000"/>
              </a:solidFill>
            </a:endParaRPr>
          </a:p>
          <a:p>
            <a:r>
              <a:rPr lang="pt-BR" b="1">
                <a:solidFill>
                  <a:srgbClr val="000000"/>
                </a:solidFill>
                <a:latin typeface="Arial"/>
                <a:cs typeface="Arial"/>
              </a:rPr>
              <a:t>Agora, e se um médico identificar um caso suspeito de uma doença notificável, mas descobrir que o paciente tem uma doença notificável diferente?</a:t>
            </a:r>
          </a:p>
          <a:p>
            <a:endParaRPr lang="en-US">
              <a:solidFill>
                <a:srgbClr val="000000"/>
              </a:solidFill>
            </a:endParaRPr>
          </a:p>
          <a:p>
            <a:r>
              <a:rPr lang="pt-BR">
                <a:solidFill>
                  <a:srgbClr val="000000"/>
                </a:solidFill>
              </a:rPr>
              <a:t>[Resposta] A data em que o médico identificou um caso suspeito que atende à definição de notificação seria a data de detecção. Não importa se a verdadeira etiologia acaba sendo diferente daquela inicialmente suspeitada. Isso inclui qualquer tipo de aglomerado de doenças que atenda às diretrizes de notificação, incluindo aquelas de etiologia desconhecida. </a:t>
            </a:r>
          </a:p>
          <a:p>
            <a:r>
              <a:rPr lang="pt-BR">
                <a:solidFill>
                  <a:srgbClr val="000000"/>
                </a:solidFill>
                <a:latin typeface="Arial"/>
                <a:cs typeface="Arial"/>
              </a:rPr>
              <a:t> </a:t>
            </a:r>
          </a:p>
          <a:p>
            <a:pPr>
              <a:defRPr/>
            </a:pPr>
            <a:r>
              <a:rPr lang="pt-BR">
                <a:latin typeface="Arial"/>
                <a:cs typeface="Arial"/>
              </a:rPr>
              <a:t>[CLIQUE] </a:t>
            </a:r>
          </a:p>
          <a:p>
            <a:pPr>
              <a:defRPr/>
            </a:pPr>
            <a:endParaRPr lang="en-US">
              <a:latin typeface="Arial"/>
              <a:cs typeface="Arial"/>
            </a:endParaRPr>
          </a:p>
          <a:p>
            <a:pPr>
              <a:defRPr/>
            </a:pPr>
            <a:r>
              <a:rPr lang="pt-BR" b="1">
                <a:latin typeface="Arial"/>
                <a:cs typeface="Arial"/>
              </a:rPr>
              <a:t>Por fim, o que você faria se todos os itens de ação de resposta eficaz, exceto um, fossem concluídos rapidamente, digamos em 5 dias, mas um item de ação de resposta eficaz fosse concluído muito mais tarde, digamos no dia 30?</a:t>
            </a:r>
          </a:p>
          <a:p>
            <a:pPr>
              <a:defRPr/>
            </a:pPr>
            <a:endParaRPr lang="en-US"/>
          </a:p>
          <a:p>
            <a:pPr>
              <a:defRPr/>
            </a:pPr>
            <a:r>
              <a:rPr lang="pt-BR"/>
              <a:t>[Resposta] O principal determinante é decidir se a ação realizada no dia 30 deveria ter sido realizada como parte da resposta precoce. Às vezes, uma ação de resposta eficaz pode não ser apropriada para a resposta precoce, mas pode se tornar apropriada posteriormente, após o evento ter mudado ou o surto ter se espalhado. Cabe às partes interessadas determinar, com base em seu julgamento profissional, se uma ação deveria ter sido realizada como parte da resposta precoce ou se essa ação não era inicialmente aplicável. Se a ação concluída no dia 30 deveria ter sido realizada como parte da resposta precoce, então registrar 30 dias para o marco de conclusão da ação de resposta precoce seria apropriado. Se a ação concluída no dia 30 não tivesse sido apropriada como parte da resposta precoce, mas se tornou necessária mais tarde, então registrar a data mais recente das outras ações relevantes de resposta precoce (por exemplo, 5 neste caso) seria apropriado.</a:t>
            </a:r>
          </a:p>
          <a:p>
            <a:pPr>
              <a:defRPr/>
            </a:pPr>
            <a:br>
              <a:rPr lang="pt-BR"/>
            </a:br>
            <a:endParaRPr lang="pt-B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66</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que vimos como identificar gargalos e facilitadores, vamos para a próxima etapa: determinar ações imediatas e de longo prazo.</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69190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DAAAC-EE9F-C7D1-EC4A-543499B3D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9DB74-0B43-E878-99F7-FBF8AF897B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E8765F-0BD8-9A70-BE98-7288DBCA2F43}"/>
              </a:ext>
            </a:extLst>
          </p:cNvPr>
          <p:cNvSpPr>
            <a:spLocks noGrp="1"/>
          </p:cNvSpPr>
          <p:nvPr>
            <p:ph type="body" idx="1"/>
          </p:nvPr>
        </p:nvSpPr>
        <p:spPr/>
        <p:txBody>
          <a:bodyPr/>
          <a:lstStyle/>
          <a:p>
            <a:pPr algn="just"/>
            <a:r>
              <a:rPr lang="pt-BR"/>
              <a:t>Vamos rever novamente as definições de ações imediatas e de longo prazo.  Quando você ouve sobre ações imediatas para o 7-1-7, essas são aquelas que </a:t>
            </a:r>
            <a:r>
              <a:rPr kumimoji="0" lang="pt-BR" sz="1200" b="0" i="0" u="none" strike="noStrike" cap="none" normalizeH="0" baseline="0" noProof="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podem ser tomadas imediatamente com fundos, pessoal e programas existentes.  </a:t>
            </a:r>
            <a:r>
              <a:rPr lang="pt-BR" sz="1200">
                <a:solidFill>
                  <a:prstClr val="black">
                    <a:lumMod val="65000"/>
                    <a:lumOff val="35000"/>
                  </a:prstClr>
                </a:solidFill>
              </a:rPr>
              <a:t>Ações de longo prazo exigem recursos ou pessoal adicionais e podem exigir o envolvimento de diferentes níveis de governo ou parceiros externos.</a:t>
            </a:r>
            <a:r>
              <a:rPr lang="pt-BR" sz="1200">
                <a:solidFill>
                  <a:prstClr val="black">
                    <a:lumMod val="65000"/>
                    <a:lumOff val="35000"/>
                  </a:prstClr>
                </a:solidFill>
                <a:latin typeface="Arial"/>
                <a:cs typeface="Arial"/>
              </a:rPr>
              <a:t>  </a:t>
            </a:r>
          </a:p>
          <a:p>
            <a:pPr algn="just"/>
            <a:endParaRPr lang="en-US" sz="1200">
              <a:solidFill>
                <a:prstClr val="black">
                  <a:lumMod val="65000"/>
                  <a:lumOff val="35000"/>
                </a:prstClr>
              </a:solidFill>
              <a:latin typeface="Arial"/>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t-BR" b="0" i="0">
                <a:effectLst/>
                <a:latin typeface="Arial" panose="020B0604020202020204" pitchFamily="34" charset="0"/>
              </a:rPr>
              <a:t>[CLIQUE]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a:ea typeface="+mn-ea"/>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pt-BR" b="0" i="0" u="none" strike="noStrike">
                <a:solidFill>
                  <a:srgbClr val="000000"/>
                </a:solidFill>
                <a:effectLst/>
                <a:latin typeface="Arial" panose="020B0604020202020204" pitchFamily="34" charset="0"/>
              </a:rPr>
              <a:t>Depois que os gargalos são identificados, ações corretivas são identificadas para lidar com eles.  Vincular diretamente cada ação corretiva a um gargalo é muito importante para fortalecer os sistemas associados. </a:t>
            </a:r>
            <a:r>
              <a:rPr lang="pt-BR" b="0" i="0">
                <a:solidFill>
                  <a:srgbClr val="444444"/>
                </a:solidFill>
                <a:effectLst/>
                <a:latin typeface="Arial" panose="020B0604020202020204" pitchFamily="34" charset="0"/>
              </a:rPr>
              <a:t>​</a:t>
            </a:r>
          </a:p>
          <a:p>
            <a:pPr algn="l" rtl="0" fontAlgn="base">
              <a:buNone/>
            </a:pPr>
            <a:endParaRPr lang="en-US" b="0" i="0">
              <a:solidFill>
                <a:srgbClr val="444444"/>
              </a:solidFill>
              <a:effectLst/>
              <a:latin typeface="Calibri" panose="020F0502020204030204" pitchFamily="34" charset="0"/>
            </a:endParaRPr>
          </a:p>
          <a:p>
            <a:pPr algn="l" rtl="0" fontAlgn="base">
              <a:buNone/>
            </a:pPr>
            <a:r>
              <a:rPr lang="pt-BR" b="0" i="0">
                <a:solidFill>
                  <a:srgbClr val="444444"/>
                </a:solidFill>
                <a:effectLst/>
                <a:latin typeface="Arial" panose="020B0604020202020204" pitchFamily="34" charset="0"/>
              </a:rPr>
              <a:t>​</a:t>
            </a:r>
          </a:p>
          <a:p>
            <a:pPr algn="l" rtl="0" fontAlgn="base">
              <a:buNone/>
            </a:pPr>
            <a:r>
              <a:rPr lang="pt-BR" b="0" i="0">
                <a:solidFill>
                  <a:srgbClr val="444444"/>
                </a:solidFill>
                <a:effectLst/>
                <a:latin typeface="Arial" panose="020B0604020202020204" pitchFamily="34" charset="0"/>
              </a:rPr>
              <a:t>​</a:t>
            </a:r>
          </a:p>
          <a:p>
            <a:pPr algn="l" rtl="0" fontAlgn="base">
              <a:buNone/>
            </a:pPr>
            <a:r>
              <a:rPr lang="pt-BR" b="0" i="0">
                <a:solidFill>
                  <a:srgbClr val="444444"/>
                </a:solidFill>
                <a:effectLst/>
                <a:latin typeface="Arial" panose="020B0604020202020204" pitchFamily="34" charset="0"/>
              </a:rPr>
              <a:t>​</a:t>
            </a:r>
          </a:p>
          <a:p>
            <a:pPr algn="l" rtl="0" fontAlgn="base">
              <a:buNone/>
            </a:pPr>
            <a:r>
              <a:rPr lang="pt-BR" b="0" i="0">
                <a:solidFill>
                  <a:srgbClr val="444444"/>
                </a:solidFill>
                <a:effectLst/>
                <a:latin typeface="Arial" panose="020B0604020202020204" pitchFamily="34" charset="0"/>
              </a:rPr>
              <a:t>​</a:t>
            </a:r>
          </a:p>
          <a:p>
            <a:pPr algn="l" rtl="0" fontAlgn="base"/>
            <a:r>
              <a:rPr lang="pt-BR" b="0" i="0">
                <a:solidFill>
                  <a:srgbClr val="444444"/>
                </a:solidFill>
                <a:effectLst/>
                <a:latin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0F869A-E341-35D6-51DD-AC71B0F86B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62467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28016-2F5D-FE56-FE96-D855EF1A37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F4930-24EC-0058-0493-198D2B6EE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9541C-0BD5-D8E7-FE0E-CDBC85071DE8}"/>
              </a:ext>
            </a:extLst>
          </p:cNvPr>
          <p:cNvSpPr>
            <a:spLocks noGrp="1"/>
          </p:cNvSpPr>
          <p:nvPr>
            <p:ph type="body" idx="1"/>
          </p:nvPr>
        </p:nvSpPr>
        <p:spPr/>
        <p:txBody>
          <a:bodyPr/>
          <a:lstStyle/>
          <a:p>
            <a:r>
              <a:rPr lang="pt-BR">
                <a:latin typeface="Arial"/>
                <a:cs typeface="Arial"/>
              </a:rPr>
              <a:t>Gostaria de reservar um momento para destacar o quão importante é selecionar as ações certas para melhorar o desempenho. Se você coletou ótimas informações e as utilizou para executar uma ótima análise de gargalos, a melhoria do desempenho ainda será interrompida se as ações não resolverem os atrasos reais, ou forem muito vagas ou inviáveis. Selecionar cuidadosamente ações para abordar diretamente os gargalos pode parecer óbvio ou fácil, mas aprendemos que realizar essa etapa exige treinamento, prática e vigilância.  </a:t>
            </a:r>
          </a:p>
        </p:txBody>
      </p:sp>
      <p:sp>
        <p:nvSpPr>
          <p:cNvPr id="4" name="Slide Number Placeholder 3">
            <a:extLst>
              <a:ext uri="{FF2B5EF4-FFF2-40B4-BE49-F238E27FC236}">
                <a16:creationId xmlns:a16="http://schemas.microsoft.com/office/drawing/2014/main" id="{742A3FB9-1A41-3605-04D5-25F3C8EC36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2358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pt-BR">
                <a:latin typeface="Arial"/>
                <a:cs typeface="Arial"/>
              </a:rPr>
              <a:t>Apenas um rápido lembrete de que projetamos este treinamento para ser altamente interativo e, para isso, precisamos da sua participação ativa! </a:t>
            </a:r>
          </a:p>
          <a:p>
            <a:endParaRPr lang="en-US">
              <a:latin typeface="Arial"/>
              <a:cs typeface="Arial"/>
            </a:endParaRPr>
          </a:p>
          <a:p>
            <a:r>
              <a:rPr lang="pt-BR">
                <a:latin typeface="Arial"/>
                <a:cs typeface="Arial"/>
              </a:rPr>
              <a:t>Então, junte-se a nós e seja um aluno e participante ativo durante nossas atividades práticas, discussões e sessões de perguntas e respostas.</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A2E8-0A05-68B5-2856-0505E06BC9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A1E86-3858-11E3-65E4-9F0DDFAD5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67A549-03A8-AA0E-6161-201F5D6AF0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Então, como identificamos ações de forma ponderada?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Queremos garantir que as ações propostas sigam os critérios SMART, que sejam específicas, mensuráveis, atingíveis, relevantes e com prazo determinado. Isso ajuda a garantir que sejam ações úteis, mas também que você possa rastreá-las e que haja uma autoridade responsável por essas ações.  </a:t>
            </a:r>
          </a:p>
          <a:p>
            <a:endParaRPr lang="en-US">
              <a:latin typeface="Arial"/>
              <a:cs typeface="Arial"/>
            </a:endParaRPr>
          </a:p>
          <a:p>
            <a:endParaRPr lang="en-US">
              <a:cs typeface="Arial"/>
            </a:endParaRPr>
          </a:p>
          <a:p>
            <a:r>
              <a:rPr lang="pt-BR">
                <a:latin typeface="Arial"/>
                <a:cs typeface="Arial"/>
              </a:rPr>
              <a:t>[CLIQUE]</a:t>
            </a:r>
          </a:p>
          <a:p>
            <a:endParaRPr lang="en-US">
              <a:latin typeface="Arial"/>
              <a:cs typeface="Arial"/>
            </a:endParaRPr>
          </a:p>
          <a:p>
            <a:r>
              <a:rPr lang="pt-BR">
                <a:latin typeface="Arial"/>
                <a:cs typeface="Arial"/>
              </a:rPr>
              <a:t>Na Ferramenta de Avaliação do 7-1-7, você pode ver na imagem à esquerda que você tem a ação, o gargalo, a autoridade responsável, a data de início prevista e a data de término prevista para as ações imediatas. </a:t>
            </a:r>
          </a:p>
          <a:p>
            <a:endParaRPr lang="en-US">
              <a:latin typeface="Arial"/>
              <a:cs typeface="Arial"/>
            </a:endParaRPr>
          </a:p>
          <a:p>
            <a:r>
              <a:rPr lang="pt-BR">
                <a:latin typeface="Arial"/>
                <a:cs typeface="Arial"/>
              </a:rPr>
              <a:t>Para a imagem de ações de longo prazo à direita, há uma coluna para identificar onde estão as oportunidades de planejamento e financiamento.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effectLst/>
                <a:latin typeface="Helvetica"/>
                <a:cs typeface="Helvetica"/>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a:defRPr/>
            </a:pPr>
            <a:r>
              <a:rPr lang="pt-BR">
                <a:solidFill>
                  <a:srgbClr val="000000"/>
                </a:solidFill>
                <a:effectLst/>
                <a:latin typeface="Helvetica"/>
                <a:cs typeface="Helvetica"/>
              </a:rPr>
              <a:t>Vamos dar um exemplo. </a:t>
            </a:r>
            <a:r>
              <a:rPr lang="pt-BR">
                <a:latin typeface="Arial"/>
                <a:cs typeface="Arial"/>
              </a:rPr>
              <a:t>Treinar a equipe do Centro de Operações de Emergência é uma ação vaga. O que podemos fazer com isso? E como você responsabiliza alguém por isso? Como você planeja isso? Uma ação mais bem definida seria elaborar e oferecer um treinamento de três dias sobre protocolos de gerenciamento de emergências para cinco funcionários do centro de operações de emergência até o próximo trimestre. Isso é específico. </a:t>
            </a:r>
            <a:r>
              <a:rPr lang="pt-BR"/>
              <a:t>Também utiliza a linguagem do planejamento.</a:t>
            </a:r>
            <a:r>
              <a:rPr lang="pt-BR">
                <a:solidFill>
                  <a:srgbClr val="000000"/>
                </a:solidFill>
                <a:effectLst/>
                <a:latin typeface="Helvetica"/>
                <a:cs typeface="Helvetica"/>
              </a:rPr>
              <a:t> Quando uma ação é bem escrita, você pode avaliá-la sem que a equipe de linha de frente ou técnica precise estar presente. Ter ações muito claras significa que mesmo que o indivíduo que as escreveu não esteja presente, o planejamento e o orçamento podem continuar.  </a:t>
            </a:r>
          </a:p>
          <a:p>
            <a:pPr>
              <a:defRPr/>
            </a:pPr>
            <a:endParaRPr lang="en-US">
              <a:solidFill>
                <a:srgbClr val="000000"/>
              </a:solidFill>
              <a:latin typeface="Helvetica"/>
              <a:cs typeface="Helvetica"/>
            </a:endParaRPr>
          </a:p>
          <a:p>
            <a:pPr>
              <a:defRPr/>
            </a:pPr>
            <a:endParaRPr lang="en-US">
              <a:solidFill>
                <a:srgbClr val="000000"/>
              </a:solidFill>
              <a:latin typeface="Helvetica"/>
              <a:cs typeface="Helvetica"/>
            </a:endParaRPr>
          </a:p>
        </p:txBody>
      </p:sp>
      <p:sp>
        <p:nvSpPr>
          <p:cNvPr id="4" name="Slide Number Placeholder 3">
            <a:extLst>
              <a:ext uri="{FF2B5EF4-FFF2-40B4-BE49-F238E27FC236}">
                <a16:creationId xmlns:a16="http://schemas.microsoft.com/office/drawing/2014/main" id="{D2AAFCE5-8BFB-7AAE-743C-C437063066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892623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D5650-D74B-F21B-0041-F64633150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2DB9B-03CA-FD6B-0486-42AAA2A6CF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6EB68-787A-CCAC-2E37-28C64F1CC254}"/>
              </a:ext>
            </a:extLst>
          </p:cNvPr>
          <p:cNvSpPr>
            <a:spLocks noGrp="1"/>
          </p:cNvSpPr>
          <p:nvPr>
            <p:ph type="body" idx="1"/>
          </p:nvPr>
        </p:nvSpPr>
        <p:spPr/>
        <p:txBody>
          <a:bodyPr/>
          <a:lstStyle/>
          <a:p>
            <a:pPr>
              <a:defRPr/>
            </a:pPr>
            <a:r>
              <a:rPr lang="pt-BR" i="1">
                <a:latin typeface="Arial"/>
                <a:cs typeface="Arial"/>
              </a:rPr>
              <a:t>[Nota para o moderador: esta atividade, que se concentra em ações, é muito semelhante à atividade anterior para corrigir gargalos mal escritos. A primeira parte desta atividade será realizada em plenário, e a segunda parte envolverá trabalho em pequenos grupos. Reservamos cerca de 25 minutos para esta atividade (alguns minutos para explicar a atividade e dividir os grupos em grupos e 20 minutos para a atividade). . Nesta atividade, há 10 ações, cada uma em um slide. As cinco primeiras atendem aos critérios de uma ação SMART e as cinco segundas não. Na primeira parte desta atividade, em plenário, você analisará rapidamente cada ação e pedirá aos participantes que levantem a mão se acharem que a ação atende aos critérios de uma ação SMART.   Para as cinco primeiras, eles devem dizer sim e, se não, direcionar rapidamente a conversa para explicar por que a ação atende aos critérios. Isso deve levar cerca de 5 minutos. A próxima parte será em pequenos grupos - tente ter grupos de 6 a 8 participantes, se possível. Cada grupo selecionará entre as 5 ações mal escritas e identificará o que está errado com a ação e como pode corrigi-lo.  Cada um deles fará um relatório de 1 minuto.  Atribua uma das cinco ações a cada grupo. A mesma ação pode ser atribuída a mais de um grupo se houver &gt; 5 grupos; se houver menos de 5 grupos, sinta-se à vontade para pular algumas das 5 ações ou atribuir mais de 1 a cada grupo.]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Agora faremos uma atividade rápida para ajudar a tornar mais concreto o que aprendemos sobre critérios de ações SMART.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a:extLst>
              <a:ext uri="{FF2B5EF4-FFF2-40B4-BE49-F238E27FC236}">
                <a16:creationId xmlns:a16="http://schemas.microsoft.com/office/drawing/2014/main" id="{519346FF-6AAB-9BE0-AC95-F04865C2E1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64826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E1CD5-D143-BBD0-D809-1284A5FA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806D7-791A-643C-9811-04951BD8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625E3-964F-0328-5BE1-F850B489E829}"/>
              </a:ext>
            </a:extLst>
          </p:cNvPr>
          <p:cNvSpPr>
            <a:spLocks noGrp="1"/>
          </p:cNvSpPr>
          <p:nvPr>
            <p:ph type="body" idx="1"/>
          </p:nvPr>
        </p:nvSpPr>
        <p:spPr/>
        <p:txBody>
          <a:bodyPr/>
          <a:lstStyle/>
          <a:p>
            <a:r>
              <a:rPr lang="pt-BR">
                <a:latin typeface="Arial"/>
                <a:cs typeface="Arial"/>
              </a:rPr>
              <a:t>Esta atividade é semelhante à que fizemos sobre correção de gargalos! </a:t>
            </a:r>
          </a:p>
          <a:p>
            <a:r>
              <a:rPr lang="pt-BR">
                <a:latin typeface="Arial"/>
                <a:cs typeface="Arial"/>
              </a:rPr>
              <a:t> </a:t>
            </a:r>
          </a:p>
          <a:p>
            <a:r>
              <a:rPr lang="pt-BR">
                <a:latin typeface="Arial"/>
                <a:cs typeface="Arial"/>
              </a:rPr>
              <a:t>Nesta atividade, veremos 10 ações corretivas. Primeiro, vou examinar cada ação rapidamente. Em cada slide, lerei a ação e, então, pedirei que você levante a mão se acha que ela atende aos critérios de uma ação SMART ou não. Lembre-se de que ações SMART são específicas, mensuráveis, atingíveis, relevantes e com prazo definido. Depois, dividiremos em pequenos grupos de 6 a 8 participantes. Atribuirei a cada grupo uma das ações mal escritos.  Vocês terão 5 minutos no seu grupo para discutir quais critérios vocês acreditam que não foram atendidos e como podem corrigir a ação. Talvez você precise usar sua imaginação se não fornecer informações suficientes!  </a:t>
            </a:r>
          </a:p>
          <a:p>
            <a:r>
              <a:rPr lang="pt-BR">
                <a:latin typeface="Arial"/>
                <a:cs typeface="Arial"/>
              </a:rPr>
              <a:t> </a:t>
            </a:r>
          </a:p>
          <a:p>
            <a:r>
              <a:rPr lang="pt-BR">
                <a:latin typeface="Arial"/>
                <a:cs typeface="Arial"/>
              </a:rPr>
              <a:t>Depois, retornaremos ao plenário para um breve relatório de cada grupo. Cada grupo terá cerca de um minuto para explicar quais critérios não foram atendidos e quaisquer correções sugeridas. Não há facilitadores em seus grupos. Certifique-se de selecionar alguém que fará o relatório durante a sessão plenária.  </a:t>
            </a:r>
          </a:p>
        </p:txBody>
      </p:sp>
      <p:sp>
        <p:nvSpPr>
          <p:cNvPr id="4" name="Slide Number Placeholder 3">
            <a:extLst>
              <a:ext uri="{FF2B5EF4-FFF2-40B4-BE49-F238E27FC236}">
                <a16:creationId xmlns:a16="http://schemas.microsoft.com/office/drawing/2014/main" id="{7CE176E6-E5F5-0939-67CB-984552998EAA}"/>
              </a:ext>
            </a:extLst>
          </p:cNvPr>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27941684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37FE7-D780-2D04-8A18-38C5B2FC19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4CB2D6-B6A8-D0C8-B682-9AE998135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7282E-93FD-5457-93BC-A7FF774956E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atende aos critérios para uma boa ação SMART. Pode haver discussão sobre maneiras adicionais de melhorá-lo, mas mantenha a discussão bem curta (por exemplo, 1 comentário) e oriente os participantes a identificar isso como uma ação SMART].   </a:t>
            </a:r>
          </a:p>
        </p:txBody>
      </p:sp>
      <p:sp>
        <p:nvSpPr>
          <p:cNvPr id="4" name="Slide Number Placeholder 3">
            <a:extLst>
              <a:ext uri="{FF2B5EF4-FFF2-40B4-BE49-F238E27FC236}">
                <a16:creationId xmlns:a16="http://schemas.microsoft.com/office/drawing/2014/main" id="{96EA537D-4E28-8CA8-B6B0-3906943B56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55463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F47CB-1FD1-B649-FEA8-32F2AABC22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7D4B5-619E-486A-9769-645118432B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B20FA6-FEEA-AE8B-B6CB-C16C11683F6E}"/>
              </a:ext>
            </a:extLst>
          </p:cNvPr>
          <p:cNvSpPr>
            <a:spLocks noGrp="1"/>
          </p:cNvSpPr>
          <p:nvPr>
            <p:ph type="body" idx="1"/>
          </p:nvPr>
        </p:nvSpPr>
        <p:spPr/>
        <p:txBody>
          <a:bodyPr/>
          <a:lstStyle/>
          <a:p>
            <a:pPr>
              <a:defRPr/>
            </a:pPr>
            <a:r>
              <a:rPr lang="pt-BR" i="1"/>
              <a:t>[Nota para o moderador: isso atende aos critérios para uma boa ação SMART. Pode haver discussão sobre maneiras adicionais de melhorá-lo, mas mantenha a discussão bem curta (por exemplo, 1 comentário) e oriente os participantes a identificar isso como uma ação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0299987-7963-8FF2-F398-42DC0BE08D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637619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B2DF-1839-BFD8-5AD1-3977B7A74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6A8E64-13F3-17E9-F731-31B9BEFF57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B529B-0149-9842-A6C3-043840400C53}"/>
              </a:ext>
            </a:extLst>
          </p:cNvPr>
          <p:cNvSpPr>
            <a:spLocks noGrp="1"/>
          </p:cNvSpPr>
          <p:nvPr>
            <p:ph type="body" idx="1"/>
          </p:nvPr>
        </p:nvSpPr>
        <p:spPr/>
        <p:txBody>
          <a:bodyPr/>
          <a:lstStyle/>
          <a:p>
            <a:pPr>
              <a:defRPr/>
            </a:pPr>
            <a:r>
              <a:rPr lang="pt-BR" i="1">
                <a:latin typeface="Arial"/>
                <a:cs typeface="Arial"/>
              </a:rPr>
              <a:t>[Nota para o moderador: isso atende aos critérios para uma boa ação SMART. Pode haver discussão sobre maneiras adicionais de melhorá-lo, mas mantenha a discussão bem curta (por exemplo, 1 comentário) e oriente os participantes a identificar isso como uma ação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4A65638-8808-3EA9-D5D1-032C81BE62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44296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55E15-02A0-8C9B-972C-9170BDC5EC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6F62E-91B4-C3D2-4FA6-54C1806C0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28BFBA-317F-9EDB-A038-8F1340E55F37}"/>
              </a:ext>
            </a:extLst>
          </p:cNvPr>
          <p:cNvSpPr>
            <a:spLocks noGrp="1"/>
          </p:cNvSpPr>
          <p:nvPr>
            <p:ph type="body" idx="1"/>
          </p:nvPr>
        </p:nvSpPr>
        <p:spPr/>
        <p:txBody>
          <a:bodyPr/>
          <a:lstStyle/>
          <a:p>
            <a:pPr>
              <a:defRPr/>
            </a:pPr>
            <a:r>
              <a:rPr lang="pt-BR" i="1">
                <a:latin typeface="Arial"/>
                <a:cs typeface="Arial"/>
              </a:rPr>
              <a:t>[Nota para o moderador: isso atende aos critérios para uma boa ação SMART. Pode haver discussão sobre maneiras adicionais de melhorá-lo, mas mantenha a discussão bem curta (por exemplo, 1 comentário) e oriente os participantes a identificar isso como uma ação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55A72F43-D014-DF52-FC65-DC46FB88ED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47550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1E160-80FC-37CC-563F-2323BF1A5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0F29B-E79E-CDF8-A2B7-B42468D911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C970D-6070-0A1A-B829-3F3F59BD42AA}"/>
              </a:ext>
            </a:extLst>
          </p:cNvPr>
          <p:cNvSpPr>
            <a:spLocks noGrp="1"/>
          </p:cNvSpPr>
          <p:nvPr>
            <p:ph type="body" idx="1"/>
          </p:nvPr>
        </p:nvSpPr>
        <p:spPr/>
        <p:txBody>
          <a:bodyPr/>
          <a:lstStyle/>
          <a:p>
            <a:pPr>
              <a:defRPr/>
            </a:pPr>
            <a:r>
              <a:rPr lang="pt-BR" i="1">
                <a:latin typeface="Arial"/>
                <a:cs typeface="Arial"/>
              </a:rPr>
              <a:t>[Nota para o moderador: isso atende aos critérios para uma boa ação SMART. Pode haver discussão sobre maneiras adicionais de melhorá-lo, mas mantenha a discussão bem curta (por exemplo, 1 comentário) e oriente os participantes a identificar isso como uma ação SMART].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AA8D5679-68B4-025E-E010-4B8C13DB3A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84660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FFC49-DC99-C45B-D1FD-461868B179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B48674-8664-9254-247D-54230866E3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5DDE3-FD8F-F30F-D7F2-A93F422478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uma ação SMART. Não gaste muito tempo nisso se houver discordância. Você pode afirmar que haverá mais discussão sobre isso durante a segunda parte da atividade.]</a:t>
            </a:r>
          </a:p>
        </p:txBody>
      </p:sp>
      <p:sp>
        <p:nvSpPr>
          <p:cNvPr id="4" name="Slide Number Placeholder 3">
            <a:extLst>
              <a:ext uri="{FF2B5EF4-FFF2-40B4-BE49-F238E27FC236}">
                <a16:creationId xmlns:a16="http://schemas.microsoft.com/office/drawing/2014/main" id="{599B43C2-202E-B892-B7BB-A4A975DE8F4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49935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7B7F3-EDE3-D0FC-4AF2-5D802AAD4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4A304-010E-56E6-4138-9C369C782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E65C61-870B-77BE-76AF-8498B1E858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uma ação SMART. Não gaste muito tempo nisso se houver discordância. Você pode afirmar que haverá mais discussão sobre isso durante a segunda parte da atividade.]</a:t>
            </a:r>
          </a:p>
        </p:txBody>
      </p:sp>
      <p:sp>
        <p:nvSpPr>
          <p:cNvPr id="4" name="Slide Number Placeholder 3">
            <a:extLst>
              <a:ext uri="{FF2B5EF4-FFF2-40B4-BE49-F238E27FC236}">
                <a16:creationId xmlns:a16="http://schemas.microsoft.com/office/drawing/2014/main" id="{3F4F5ADB-F53A-D9CA-2182-CC6A354C25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853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Continuaremos a usar o "Estacionamento" para coletar suas perguntas e ideias e respondê-las por meio de apresentações e sessões de perguntas e respostas dedicadas.  </a:t>
            </a:r>
          </a:p>
          <a:p>
            <a:r>
              <a:rPr lang="pt-BR">
                <a:latin typeface="Arial"/>
                <a:cs typeface="Arial"/>
              </a:rPr>
              <a:t> </a:t>
            </a:r>
          </a:p>
          <a:p>
            <a:r>
              <a:rPr lang="pt-BR">
                <a:latin typeface="Arial"/>
                <a:cs typeface="Arial"/>
              </a:rPr>
              <a:t>Por favor, deixe suas dúvidas sobre o 7-1-7 no estacionamento durante o dia.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836F3-5192-858A-2D2A-E7015235B6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E32BC5-3D2C-92C2-B2F4-50ED7D4306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6C8415-3E70-630A-CB4C-06E43AA07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uma ação SMART. Não gaste muito tempo nisso se houver discordância. Você pode afirmar que haverá mais discussão sobre isso durante a segunda parte da atividade.]</a:t>
            </a:r>
          </a:p>
        </p:txBody>
      </p:sp>
      <p:sp>
        <p:nvSpPr>
          <p:cNvPr id="4" name="Slide Number Placeholder 3">
            <a:extLst>
              <a:ext uri="{FF2B5EF4-FFF2-40B4-BE49-F238E27FC236}">
                <a16:creationId xmlns:a16="http://schemas.microsoft.com/office/drawing/2014/main" id="{FB0A5BC2-9C6E-8B21-5C03-1EF0EBECED9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21578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6161C-8F8E-6C36-7088-9446F3AE82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AA0C71-7C0E-A8F9-9FF8-80AD5E8D3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B4CC2-2813-A290-6AA8-3C14FAECB9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uma ação SMART. Não gaste muito tempo nisso se houver discordância. Você pode afirmar que haverá mais discussão sobre isso durante a segunda parte da atividade.]</a:t>
            </a:r>
          </a:p>
        </p:txBody>
      </p:sp>
      <p:sp>
        <p:nvSpPr>
          <p:cNvPr id="4" name="Slide Number Placeholder 3">
            <a:extLst>
              <a:ext uri="{FF2B5EF4-FFF2-40B4-BE49-F238E27FC236}">
                <a16:creationId xmlns:a16="http://schemas.microsoft.com/office/drawing/2014/main" id="{0A1AD35B-52F4-9802-6C70-51CB56369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90282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C3C64-5952-0E0E-1B7C-622C56FA8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B4317-E21F-ADF2-1E6F-F2C3CA7FE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3C1CF5-97C9-E628-817E-C52AA12173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isso NÃO atende aos critérios de uma ação SMART. Não gaste muito tempo nisso se houver discordância. Você pode afirmar que haverá mais discussão sobre isso durante a segunda parte da atividade.]</a:t>
            </a:r>
          </a:p>
        </p:txBody>
      </p:sp>
      <p:sp>
        <p:nvSpPr>
          <p:cNvPr id="4" name="Slide Number Placeholder 3">
            <a:extLst>
              <a:ext uri="{FF2B5EF4-FFF2-40B4-BE49-F238E27FC236}">
                <a16:creationId xmlns:a16="http://schemas.microsoft.com/office/drawing/2014/main" id="{B68AE35C-A9AF-E9E1-C51D-61F1ABE7ED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56130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0C2C5-595D-42D9-166A-6D2CF8329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93F72-4316-90E0-7051-1179ACAC08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9CB8B-C33C-C695-BBAC-3762BB5E41DB}"/>
              </a:ext>
            </a:extLst>
          </p:cNvPr>
          <p:cNvSpPr>
            <a:spLocks noGrp="1"/>
          </p:cNvSpPr>
          <p:nvPr>
            <p:ph type="body" idx="1"/>
          </p:nvPr>
        </p:nvSpPr>
        <p:spPr/>
        <p:txBody>
          <a:bodyPr/>
          <a:lstStyle/>
          <a:p>
            <a:pPr>
              <a:defRPr/>
            </a:pPr>
            <a:r>
              <a:rPr lang="pt-BR" i="1">
                <a:latin typeface="Arial"/>
                <a:cs typeface="Arial"/>
              </a:rPr>
              <a:t>[Nota para o moderador: divida as pessoas em grupos de 6 a 8 participantes. Atribua uma das cinco ações a cada grupo.  A mesma ação pode ser atribuída a mais de um grupo se houver &gt; 5 grupos; se houver menos de 5 grupos, sinta-se à vontade para pular algumas das 5 ações ou atribuir mais de 1 a cada grupo.] </a:t>
            </a:r>
          </a:p>
          <a:p>
            <a:pPr>
              <a:defRPr/>
            </a:pPr>
            <a:r>
              <a:rPr lang="pt-BR">
                <a:latin typeface="Arial"/>
                <a:cs typeface="Arial"/>
              </a:rPr>
              <a:t> </a:t>
            </a:r>
          </a:p>
          <a:p>
            <a:pPr>
              <a:defRPr/>
            </a:pPr>
            <a:r>
              <a:rPr lang="pt-BR">
                <a:latin typeface="Arial"/>
                <a:cs typeface="Arial"/>
              </a:rPr>
              <a:t>Em seus pequenos grupos, vocês identificarão por que a ação atribuída não atendeu aos critérios e por quê. Em seguida, discuta também como você pode melhorar essa ação.  Vocês terão 5 minutos para isso.  </a:t>
            </a:r>
          </a:p>
          <a:p>
            <a:pPr>
              <a:defRPr/>
            </a:pPr>
            <a:r>
              <a:rPr lang="pt-BR">
                <a:latin typeface="Arial"/>
                <a:cs typeface="Arial"/>
              </a:rPr>
              <a:t> </a:t>
            </a:r>
          </a:p>
          <a:p>
            <a:pPr>
              <a:defRPr/>
            </a:pPr>
            <a:r>
              <a:rPr lang="pt-BR">
                <a:latin typeface="Arial"/>
                <a:cs typeface="Arial"/>
              </a:rPr>
              <a:t>Depois, retornaremos ao plenário para um relatório de cada grupo.  </a:t>
            </a:r>
          </a:p>
          <a:p>
            <a:pPr>
              <a:defRPr/>
            </a:pPr>
            <a:r>
              <a:rPr lang="pt-BR">
                <a:latin typeface="Arial"/>
                <a:cs typeface="Arial"/>
              </a:rPr>
              <a:t> </a:t>
            </a:r>
          </a:p>
          <a:p>
            <a:pPr>
              <a:defRPr/>
            </a:pPr>
            <a:r>
              <a:rPr lang="pt-BR" i="1">
                <a:latin typeface="Arial"/>
                <a:cs typeface="Arial"/>
              </a:rPr>
              <a:t>[Nota para o moderador: fique neste slide para o relatório. Certifique-se de manter os relatórios curtos, com 1 a 2 minutos por grupo (mais perto de 1 minuto se houver mais de 5 grupos).] </a:t>
            </a:r>
          </a:p>
          <a:p>
            <a:pPr>
              <a:defRPr/>
            </a:pPr>
            <a:r>
              <a:rPr lang="pt-BR">
                <a:latin typeface="Arial"/>
                <a:cs typeface="Arial"/>
              </a:rPr>
              <a:t> </a:t>
            </a:r>
          </a:p>
          <a:p>
            <a:pPr>
              <a:defRPr/>
            </a:pPr>
            <a:r>
              <a:rPr lang="pt-BR">
                <a:latin typeface="Arial"/>
                <a:cs typeface="Arial"/>
              </a:rPr>
              <a:t>Ótimo, agora vamos fazer o relatório de cada grupo.  Lembre-se, esses relatórios são rápidos – cerca de 1 minuto por grupo! Vamos começar com o grupo 1.  </a:t>
            </a:r>
          </a:p>
          <a:p>
            <a:pPr>
              <a:defRPr/>
            </a:pPr>
            <a:r>
              <a:rPr lang="pt-BR">
                <a:latin typeface="Arial"/>
                <a:cs typeface="Arial"/>
              </a:rPr>
              <a:t> </a:t>
            </a:r>
          </a:p>
          <a:p>
            <a:pPr>
              <a:defRPr/>
            </a:pPr>
            <a:r>
              <a:rPr lang="pt-BR">
                <a:latin typeface="Arial"/>
                <a:cs typeface="Arial"/>
              </a:rPr>
              <a:t> </a:t>
            </a:r>
          </a:p>
          <a:p>
            <a:pPr>
              <a:defRPr/>
            </a:pPr>
            <a:r>
              <a:rPr lang="pt-BR">
                <a:latin typeface="Arial"/>
                <a:cs typeface="Arial"/>
              </a:rPr>
              <a:t> </a:t>
            </a:r>
          </a:p>
          <a:p>
            <a:pPr>
              <a:defRPr/>
            </a:pPr>
            <a:r>
              <a:rPr lang="pt-BR" i="1"/>
              <a:t>[Nota para o moderador: analise cada grupo restante depois que o grupo 1 terminar.]</a:t>
            </a:r>
          </a:p>
        </p:txBody>
      </p:sp>
      <p:sp>
        <p:nvSpPr>
          <p:cNvPr id="4" name="Slide Number Placeholder 3">
            <a:extLst>
              <a:ext uri="{FF2B5EF4-FFF2-40B4-BE49-F238E27FC236}">
                <a16:creationId xmlns:a16="http://schemas.microsoft.com/office/drawing/2014/main" id="{F3A37CE6-0A3C-2FCC-70DA-AE107D223AFE}"/>
              </a:ext>
            </a:extLst>
          </p:cNvPr>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10044458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Então, voltemos ao exemplo do Ebola em Uganda.  </a:t>
            </a:r>
          </a:p>
          <a:p>
            <a:endParaRPr lang="en-US"/>
          </a:p>
          <a:p>
            <a:r>
              <a:rPr lang="pt-BR">
                <a:latin typeface="Arial"/>
                <a:cs typeface="Arial"/>
              </a:rPr>
              <a:t>Uma das coisas que eles realmente fizeram enquanto o surto estava acontecendo foi retirar as instalações privadas quando perceberam a lacuna na compreensão da definição de caso nessas instalações. Como fizeram isso como uma Revisão de Ação Precoce durante a parte inicial da resposta, eles conseguiram recalibrar a resposta dessa maneira.  </a:t>
            </a:r>
          </a:p>
          <a:p>
            <a:endParaRPr lang="en-US"/>
          </a:p>
          <a:p>
            <a:r>
              <a:rPr lang="pt-BR">
                <a:latin typeface="Arial"/>
                <a:cs typeface="Arial"/>
              </a:rPr>
              <a:t>Em seguida, eles elaboraram ações adicionais imediatas e de longo prazo para abordar os principais gargalos que encontraram no nível do sistema.  Então, em vez de focar apenas nas instalações privadas próximas associadas ao surto por meio de ações imediatas, eles também decidiram por uma ação de longo prazo de aumento dos treinamentos de IDSR para instalações privadas em todo o país, porque reconheceram que essa era uma questão nacional.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39094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pt-BR">
                <a:latin typeface="Arial"/>
                <a:cs typeface="Arial"/>
              </a:rPr>
              <a:t>Agora quero compartilhar outro exemplo com vocês: este é de um surto de C. Auris em um hospital em uma jurisdição dos EUA em 2023.  </a:t>
            </a:r>
          </a:p>
          <a:p>
            <a:pPr marL="0" indent="0">
              <a:buFont typeface="Arial" panose="020B0604020202020204" pitchFamily="34" charset="0"/>
              <a:buNone/>
            </a:pPr>
            <a:endParaRPr lang="en-US"/>
          </a:p>
          <a:p>
            <a:pPr marL="0" indent="0">
              <a:buFont typeface="Arial" panose="020B0604020202020204" pitchFamily="34" charset="0"/>
              <a:buNone/>
            </a:pPr>
            <a:r>
              <a:rPr lang="pt-BR">
                <a:latin typeface="Arial"/>
                <a:cs typeface="Arial"/>
              </a:rPr>
              <a:t>[CLIQUE]</a:t>
            </a:r>
          </a:p>
          <a:p>
            <a:pPr marL="0" indent="0">
              <a:buFont typeface="Arial" panose="020B0604020202020204" pitchFamily="34" charset="0"/>
              <a:buNone/>
            </a:pPr>
            <a:endParaRPr lang="en-US"/>
          </a:p>
          <a:p>
            <a:pPr marL="0" indent="0">
              <a:buFont typeface="Arial" panose="020B0604020202020204" pitchFamily="34" charset="0"/>
              <a:buNone/>
            </a:pPr>
            <a:r>
              <a:rPr lang="pt-BR">
                <a:latin typeface="Arial"/>
                <a:cs typeface="Arial"/>
              </a:rPr>
              <a:t>Um paciente diabético apresentou inchaço no pé e no tornozelo em 10 de fevereiro. Ele foi a um pronto-socorro em 13 de fevereiro e foi imediatamente encaminhado ao hospital. Ele foi internado no hospital porque suspeitaram de uma possível infecção por C. auris. Portanto, a detecção levou 3 dias a partir do surgimento dos sintomas.  </a:t>
            </a:r>
          </a:p>
          <a:p>
            <a:pPr marL="0" indent="0">
              <a:buFont typeface="Arial" panose="020B0604020202020204" pitchFamily="34" charset="0"/>
              <a:buNone/>
            </a:pPr>
            <a:endParaRPr lang="en-US"/>
          </a:p>
          <a:p>
            <a:pPr>
              <a:defRPr/>
            </a:pPr>
            <a:r>
              <a:rPr lang="pt-BR">
                <a:latin typeface="Arial"/>
                <a:cs typeface="Arial"/>
              </a:rPr>
              <a:t>O hospital fez uma cultura para teste de C. Auris em 15 de fevereiro. Um resultado laboratorial positivo só ficou disponível em 4 de março no sistema de prontuário eletrônico acessível à enfermeira de saúde pública, o que significa que a notificação levou 19 dias. No entanto, o laboratório não notificou o hospital sobre os resultados, e o sistema estava fora do ar no dia em que os resultados ficaram disponíveis, então a enfermeira de saúde pública não conseguiu ver os resultados até 6 de março.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a:defRPr/>
            </a:pPr>
            <a:r>
              <a:rPr lang="pt-BR">
                <a:latin typeface="Arial"/>
                <a:cs typeface="Arial"/>
              </a:rPr>
              <a:t>Quando ela viu, agiu imediatamente. Ela contatou a enfermeira de prevenção de infecções do hospital e o epidemiologista estadual, que então começaram a organizar o gerenciamento de casos e a prevenção de infecções com o hospital. Os testes de outros pacientes foram iniciados em 13 de março.  </a:t>
            </a:r>
          </a:p>
          <a:p>
            <a:pPr marL="0" indent="0">
              <a:buFont typeface="Arial" panose="020B0604020202020204" pitchFamily="34" charset="0"/>
              <a:buNone/>
            </a:pPr>
            <a:endParaRPr lang="en-US"/>
          </a:p>
          <a:p>
            <a:r>
              <a:rPr lang="pt-BR">
                <a:latin typeface="Arial"/>
                <a:cs typeface="Arial"/>
              </a:rPr>
              <a:t>A jurisdição conduziu uma análise 7-1-7 durante o surto e isso foi o que eles determinaram.  </a:t>
            </a:r>
          </a:p>
          <a:p>
            <a:endParaRPr lang="en-US"/>
          </a:p>
          <a:p>
            <a:r>
              <a:rPr lang="pt-BR">
                <a:latin typeface="Arial"/>
                <a:cs typeface="Arial"/>
              </a:rPr>
              <a:t>[CLIQUE]</a:t>
            </a:r>
          </a:p>
          <a:p>
            <a:endParaRPr lang="en-US"/>
          </a:p>
          <a:p>
            <a:r>
              <a:rPr lang="pt-BR">
                <a:latin typeface="Arial"/>
                <a:cs typeface="Arial"/>
              </a:rPr>
              <a:t>A detecção foi bastante rápida porque o paciente procurou atendimento rapidamente e foi encaminhado ao hospital rapidamente.  </a:t>
            </a:r>
          </a:p>
          <a:p>
            <a:endParaRPr lang="en-US"/>
          </a:p>
          <a:p>
            <a:r>
              <a:rPr lang="pt-BR">
                <a:latin typeface="Arial"/>
                <a:cs typeface="Arial"/>
              </a:rPr>
              <a:t>Embora o hospital suspeitasse de uma infecção fúngica, houve um atraso bastante grande na notificação devido a um atraso de alguns dias na cultura da ferida, seguido pelo fato de o laboratório não alertar o hospital sobre o resultado, já que o sistema de prontuário médico estava inativo quando o resultado ficou disponível.  </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pt-BR" sz="1200" b="0" i="0" u="none" strike="noStrike" cap="none" normalizeH="0" baseline="0" noProof="0">
                <a:ln>
                  <a:noFill/>
                </a:ln>
                <a:solidFill>
                  <a:srgbClr val="0C0F22"/>
                </a:solidFill>
                <a:effectLst/>
                <a:uLnTx/>
                <a:uFillTx/>
                <a:latin typeface="Arial"/>
                <a:cs typeface="Arial"/>
                <a:sym typeface="Calibri"/>
              </a:rPr>
              <a:t>Assim que a enfermeira de saúde pública descobriu os resultados, eles mobilizaram uma resposta. No entanto, o hospital demorou relativamente a testar outros contatos e a se comunicar com agências de referência depois que o paciente recebeu alta. </a:t>
            </a:r>
            <a:r>
              <a:rPr lang="pt-BR">
                <a:latin typeface="Arial"/>
                <a:cs typeface="Arial"/>
                <a:sym typeface="Calibri"/>
              </a:rPr>
              <a:t>A análise 7-1-7 também constatou que, enquanto o paciente estava internado e os resultados dos exames laboratoriais estavam pendentes, o hospital não realizou controles de prevenção de infecções, o que significa que não implementou seus protocolos.</a:t>
            </a:r>
            <a:r>
              <a:rPr kumimoji="0" lang="pt-BR" sz="1200" b="0" i="0" u="none" strike="noStrike" cap="none" normalizeH="0" baseline="0" noProof="0">
                <a:ln>
                  <a:noFill/>
                </a:ln>
                <a:solidFill>
                  <a:srgbClr val="0C0F22"/>
                </a:solidFill>
                <a:effectLst/>
                <a:uLnTx/>
                <a:uFillTx/>
                <a:latin typeface="Arial"/>
                <a:cs typeface="Arial"/>
                <a:sym typeface="Calibri"/>
              </a:rPr>
              <a:t>  </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pt-BR" sz="1200" b="0" i="0" u="none" strike="noStrike" cap="none" normalizeH="0" baseline="0" noProof="0">
                <a:ln>
                  <a:noFill/>
                </a:ln>
                <a:solidFill>
                  <a:srgbClr val="0C0F22"/>
                </a:solidFill>
                <a:effectLst/>
                <a:uLnTx/>
                <a:uFillTx/>
                <a:latin typeface="Arial"/>
                <a:cs typeface="Arial"/>
                <a:sym typeface="Calibri"/>
              </a:rPr>
              <a:t>[CLIQUE]</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 typeface="Calibri"/>
              <a:buNone/>
              <a:tabLst/>
              <a:defRPr>
                <a:solidFill>
                  <a:srgbClr val="0C0F22"/>
                </a:solidFill>
              </a:defRPr>
            </a:pPr>
            <a:r>
              <a:rPr kumimoji="0" lang="pt-BR" sz="1200" b="0" i="0" u="none" strike="noStrike" cap="none" normalizeH="0" baseline="0" noProof="0">
                <a:ln>
                  <a:noFill/>
                </a:ln>
                <a:solidFill>
                  <a:srgbClr val="0C0F22"/>
                </a:solidFill>
                <a:effectLst/>
                <a:uLnTx/>
                <a:uFillTx/>
                <a:latin typeface="Arial"/>
                <a:cs typeface="Arial"/>
                <a:sym typeface="Calibri"/>
              </a:rPr>
              <a:t>Com base na análise 7-1-7, </a:t>
            </a:r>
            <a:r>
              <a:rPr kumimoji="0" lang="pt-BR" sz="1200" b="0" i="0" u="none" strike="noStrike" cap="none" normalizeH="0" baseline="0" noProof="0">
                <a:ln>
                  <a:noFill/>
                </a:ln>
                <a:solidFill>
                  <a:prstClr val="black"/>
                </a:solidFill>
                <a:effectLst/>
                <a:uLnTx/>
                <a:uFillTx/>
                <a:latin typeface="Arial"/>
                <a:cs typeface="Arial"/>
                <a:sym typeface="Calibri"/>
              </a:rPr>
              <a:t>o departamento de saúde pública identificou ações imediatas e de longo prazo, especialmente para abordar alguns dos problemas de comunicação em nível de sistema relacionados à notificação.  </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alocamos 20 minutos no total para esta atividade – 2 minutos para explicar o próximo slide e dividir os participantes em grupos, e 18 minutos para a atividade. Coloque os participantes nos mesmos grupos da atividade gargalo (tente ter grupos de 6 a 8 participantes, se possível). No início desta atividade, peça aos grupos que se desloquem para um flipchart dois grupos à frente (por exemplo, o grupo 1 vai para o flipchart do grupo 3). Na atividade de gargalo anterior </a:t>
            </a:r>
            <a:r>
              <a:rPr lang="pt-BR" i="1">
                <a:solidFill>
                  <a:srgbClr val="000000"/>
                </a:solidFill>
                <a:effectLst/>
                <a:latin typeface="Helvetica"/>
                <a:cs typeface="Helvetica"/>
              </a:rPr>
              <a:t>(“identificando bons gargalos: usando a abordagem dos 5 porquês</a:t>
            </a:r>
            <a:r>
              <a:rPr lang="pt-BR" i="1">
                <a:solidFill>
                  <a:srgbClr val="000000"/>
                </a:solidFill>
                <a:latin typeface="Helvetica"/>
                <a:cs typeface="Helvetica"/>
              </a:rPr>
              <a:t>”),</a:t>
            </a:r>
            <a:r>
              <a:rPr lang="pt-BR" i="1">
                <a:latin typeface="Arial"/>
                <a:cs typeface="Arial"/>
              </a:rPr>
              <a:t> eles trabalharam em seu próprio flipchart na primeira metade da atividade e no flipchart do grupo vizinho na segunda metade. Nesta atividade, eles trabalharão em 2 flipcharts adicionais que ainda não viram, se possível. Se houver menos de 4 grupos no total para a atividade, então é aceitável que os grupos trabalhem em flipcharts que já tenham encontrado antes (por exemplo, o grupo 1 pode acabar com o mesmo flipchart em que trabalhou anteriormente na atividade de gargalo dos 5 porquês). Nesta atividade, os participantes determinarão ações imediatas e de longo prazo com base em uma análise de gargalos durante a atividade anterior e, então, editarão o conjunto de atividades de outro grupo para atender aos critérios smart.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vamos entrar em nossa atividade de seleção de ações imediatas e de longo prazo. Faremos uma pequena atividade em grupo para identificar ações corretivas com base na atividade de gargalo que você fez anteriormente em seus flipcharts. </a:t>
            </a:r>
            <a:r>
              <a:rPr lang="pt-BR">
                <a:effectLst/>
                <a:latin typeface="Arial"/>
                <a:cs typeface="Arial"/>
              </a:rPr>
              <a:t>Esta será uma atividade em grupo de cerca de 15 minutos. </a:t>
            </a:r>
          </a:p>
          <a:p>
            <a:endParaRPr lang="en-US">
              <a:effectLst/>
            </a:endParaRPr>
          </a:p>
          <a:p>
            <a:r>
              <a:rPr lang="pt-BR">
                <a:effectLst/>
                <a:latin typeface="Arial"/>
                <a:cs typeface="Arial"/>
              </a:rPr>
              <a:t>Vocês estarão nos mesmos grupos em que estavam na atividade de gargalo. Lembre-se de que não há um facilitador de grupo pré-designado para esta atividade. Queremos que todos se levantem e se movam com seu grupo para um flipchart a dois grupos de distância.</a:t>
            </a:r>
            <a:r>
              <a:rPr lang="pt-BR">
                <a:latin typeface="Arial"/>
                <a:cs typeface="Arial"/>
              </a:rPr>
              <a:t> </a:t>
            </a:r>
            <a:r>
              <a:rPr lang="pt-BR">
                <a:effectLst/>
                <a:latin typeface="Arial"/>
                <a:cs typeface="Arial"/>
              </a:rPr>
              <a:t>Então</a:t>
            </a:r>
            <a:r>
              <a:rPr lang="pt-BR">
                <a:latin typeface="Arial"/>
                <a:cs typeface="Arial"/>
              </a:rPr>
              <a:t>,</a:t>
            </a:r>
            <a:r>
              <a:rPr lang="pt-BR">
                <a:effectLst/>
                <a:latin typeface="Arial"/>
                <a:cs typeface="Arial"/>
              </a:rPr>
              <a:t> </a:t>
            </a:r>
            <a:r>
              <a:rPr lang="pt-BR">
                <a:latin typeface="Arial"/>
                <a:cs typeface="Arial"/>
              </a:rPr>
              <a:t>o grupo</a:t>
            </a:r>
            <a:r>
              <a:rPr lang="pt-BR">
                <a:effectLst/>
                <a:latin typeface="Arial"/>
                <a:cs typeface="Arial"/>
              </a:rPr>
              <a:t> 1 se moverá por dois flipcharts e assim por diante. Dessa forma, você terá a oportunidade de ver e trabalhar em um conjunto de análises de gargalos que ainda não viu.  </a:t>
            </a:r>
          </a:p>
          <a:p>
            <a:endParaRPr lang="en-US">
              <a:effectLst/>
            </a:endParaRPr>
          </a:p>
          <a:p>
            <a:r>
              <a:rPr lang="pt-BR" i="1">
                <a:effectLst/>
                <a:latin typeface="Arial"/>
                <a:cs typeface="Arial"/>
              </a:rPr>
              <a:t>[Nota para o moderador: certifique-se de que a mudança para os flipcharts apropriados seja feita rapidamente e, em seguida, passe para o próximo slide</a:t>
            </a:r>
            <a:r>
              <a:rPr lang="pt-BR" i="1">
                <a:latin typeface="Arial"/>
                <a:cs typeface="Arial"/>
              </a:rPr>
              <a:t>.]</a:t>
            </a:r>
            <a:r>
              <a:rPr lang="pt-BR" i="1">
                <a:effectLst/>
                <a:latin typeface="Arial"/>
                <a:cs typeface="Arial"/>
              </a:rPr>
              <a:t>  </a:t>
            </a:r>
          </a:p>
          <a:p>
            <a:endParaRPr lang="en-US">
              <a:effectLst/>
            </a:endParaRP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9720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que gostaríamos que você fizesse agora é considerar os gargalos do exercício anterior.  </a:t>
            </a:r>
          </a:p>
          <a:p>
            <a:endParaRPr lang="en-US">
              <a:latin typeface="Arial"/>
              <a:cs typeface="Arial"/>
            </a:endParaRPr>
          </a:p>
          <a:p>
            <a:r>
              <a:rPr lang="pt-BR">
                <a:latin typeface="Arial"/>
                <a:cs typeface="Arial"/>
              </a:rPr>
              <a:t>Primeiro, queremos que você leia os gargalos no flipchart. Lembre-se de que cada grupo imaginou seu próprio cenário de gargalo, então o flipchart à sua frente pode parecer bem diferente do gargalo que seu grupo criou no exercício anterior. Proponha ações imediatas e/ou de longo prazo para o(s) gargalo(s) no flipchart e lembre-se de considerar a sigla SMART para garantir que o que você está propondo seja detalhado o suficiente – específico, mensurável, atingível, relevante e com prazo definido.  </a:t>
            </a:r>
          </a:p>
          <a:p>
            <a:br>
              <a:rPr lang="pt-BR">
                <a:latin typeface="Arial"/>
                <a:cs typeface="Arial"/>
              </a:rPr>
            </a:br>
            <a:r>
              <a:rPr lang="pt-BR">
                <a:latin typeface="Arial"/>
                <a:cs typeface="Arial"/>
              </a:rPr>
              <a:t>Então, quando solicitado, você passará para um flipchart vizinho, de preferência um no qual você ainda não tenha trabalhado. Em seguida, você revisará as ações listadas no flipchart e fará as edições necessárias.  </a:t>
            </a:r>
          </a:p>
          <a:p>
            <a:endParaRPr lang="en-US">
              <a:latin typeface="Arial"/>
              <a:cs typeface="Arial"/>
            </a:endParaRPr>
          </a:p>
          <a:p>
            <a:r>
              <a:rPr lang="pt-BR">
                <a:latin typeface="Arial"/>
                <a:cs typeface="Arial"/>
              </a:rPr>
              <a:t>Você terá 10 minutos para ler a análise de gargalos e escrever ações imediatas e de longo prazo que atendam aos critérios SMART. Então, quando solicitado, você passará para o próximo flipchart, após o qual terá 7 minutos para editar as ações de um flipchart vizinho.  </a:t>
            </a:r>
          </a:p>
          <a:p>
            <a:endParaRPr lang="en-US">
              <a:latin typeface="Arial"/>
              <a:cs typeface="Arial"/>
            </a:endParaRPr>
          </a:p>
          <a:p>
            <a:r>
              <a:rPr lang="pt-BR">
                <a:latin typeface="Arial"/>
                <a:cs typeface="Arial"/>
              </a:rPr>
              <a:t>Vamos começar!</a:t>
            </a:r>
          </a:p>
          <a:p>
            <a:endParaRPr lang="en-US">
              <a:latin typeface="Arial"/>
              <a:cs typeface="Arial"/>
            </a:endParaRPr>
          </a:p>
          <a:p>
            <a:r>
              <a:rPr lang="pt-BR" i="1">
                <a:latin typeface="Arial"/>
                <a:cs typeface="Arial"/>
              </a:rPr>
              <a:t>[Nota para o moderador: no final da atividade, peça aos participantes que retornem aos seus lugares.]</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405937686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0" i="1" u="none" strike="noStrike">
                <a:solidFill>
                  <a:srgbClr val="000000"/>
                </a:solidFill>
                <a:effectLst/>
                <a:latin typeface="Arial" panose="020B0604020202020204" pitchFamily="34" charset="0"/>
              </a:rPr>
              <a:t>[Nota para o moderador: se houver tempo para um debriefing, considere usar as perguntas listadas aqui como estímulos para discussão – essas perguntas reúnem as atividades de gargalo e ação. Tente manter o debriefing em 10 minutos ou menos, mas seja bem breve ou pule-o se estiver atrasado.]</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34747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5DBC5-9584-D5AF-4B3F-506C6278C8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670B4F-CC23-DAD7-8E3F-2467A740D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5F6065-C0BC-D673-589F-565DD8F2AF29}"/>
              </a:ext>
            </a:extLst>
          </p:cNvPr>
          <p:cNvSpPr>
            <a:spLocks noGrp="1"/>
          </p:cNvSpPr>
          <p:nvPr>
            <p:ph type="body" idx="1"/>
          </p:nvPr>
        </p:nvSpPr>
        <p:spPr/>
        <p:txBody>
          <a:bodyPr/>
          <a:lstStyle/>
          <a:p>
            <a:r>
              <a:rPr lang="pt-BR">
                <a:latin typeface="Arial"/>
                <a:cs typeface="Arial"/>
              </a:rPr>
              <a:t>Obrigado por participar dessa atividade. Esperamos que agora você tenha um bom entendimento de como fazer uma análise de gargalos eficaz e propor ações corretivas bem escritas.  </a:t>
            </a:r>
          </a:p>
          <a:p>
            <a:endParaRPr lang="en-US">
              <a:latin typeface="Arial"/>
              <a:cs typeface="Arial"/>
            </a:endParaRPr>
          </a:p>
          <a:p>
            <a:r>
              <a:rPr lang="pt-BR">
                <a:latin typeface="Arial"/>
                <a:cs typeface="Arial"/>
              </a:rPr>
              <a:t>Aqueles com conhecimento profundo do que aconteceu no surto geralmente são os que propõem as ações. Por exemplo, em alguns casos, são as equipes de resposta rápida em campo, que têm conhecimento do que aconteceu no surto, que propõem algumas ações iniciais com base no que estão observando. E depois?   </a:t>
            </a:r>
          </a:p>
          <a:p>
            <a:endParaRPr lang="en-US">
              <a:latin typeface="Arial"/>
              <a:cs typeface="Arial"/>
            </a:endParaRPr>
          </a:p>
          <a:p>
            <a:r>
              <a:rPr lang="pt-BR">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 próxima parte é muito importante. As ações propostas precisam ser acordadas e finalizadas pelo conjunto certo de partes interessadas. O primeiro passo é reunir as partes interessadas relevantes. Em nossa orientação e treinamento sobre como adotar o 7-1-7, explicamos como selecionar a reunião certa para isso, de preferência uma reunião que já exista. Os países descobriram que reunir um grupo diversificado de partes interessadas que têm um papel nos sistemas de surtos — incluindo de diferentes departamentos, diferentes setores, governamentais e não governamentais — torna o 7-1-7 mais eficaz.  </a:t>
            </a:r>
          </a:p>
          <a:p>
            <a:endParaRPr lang="en-US">
              <a:latin typeface="Arial"/>
              <a:cs typeface="Arial"/>
            </a:endParaRPr>
          </a:p>
        </p:txBody>
      </p:sp>
      <p:sp>
        <p:nvSpPr>
          <p:cNvPr id="4" name="Slide Number Placeholder 3">
            <a:extLst>
              <a:ext uri="{FF2B5EF4-FFF2-40B4-BE49-F238E27FC236}">
                <a16:creationId xmlns:a16="http://schemas.microsoft.com/office/drawing/2014/main" id="{7F4CFB88-4E6B-3133-09CB-AC8EF50613B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6465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pt-BR" i="1">
                <a:latin typeface="Arial"/>
                <a:cs typeface="Arial"/>
              </a:rPr>
              <a:t>[Nota para o moderador: priorize responder aqui às perguntas feitas pelos participantes na sessão do dia anterior. Recomendamos consolidar as perguntas do estacionamento caso haja várias semelhantes. Você pode permanecer neste slide enquanto responde verbalmente às perguntas do estacionamento. Após este slide, há um slide que você pode usar com perguntas frequentes, caso haja poucas ou nenhuma pergunta no estacionamento]. </a:t>
            </a:r>
          </a:p>
          <a:p>
            <a:endParaRPr lang="en-US"/>
          </a:p>
          <a:p>
            <a:r>
              <a:rPr lang="pt-BR">
                <a:latin typeface="Arial"/>
                <a:cs typeface="Arial"/>
              </a:rPr>
              <a:t>Agora, vamos rever algumas das perguntas que você postou no estacionamento ou que ouvimos durante as discussões.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1A42E-AB32-8AD1-9D64-87BD6DAD6D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7F470-1E33-8CD5-788B-C0404FE5BA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1D591-787C-ED57-72F6-E3C206C91784}"/>
              </a:ext>
            </a:extLst>
          </p:cNvPr>
          <p:cNvSpPr>
            <a:spLocks noGrp="1"/>
          </p:cNvSpPr>
          <p:nvPr>
            <p:ph type="body" idx="1"/>
          </p:nvPr>
        </p:nvSpPr>
        <p:spPr/>
        <p:txBody>
          <a:bodyPr/>
          <a:lstStyle/>
          <a:p>
            <a:r>
              <a:rPr lang="pt-BR">
                <a:latin typeface="Arial"/>
                <a:cs typeface="Arial"/>
              </a:rPr>
              <a:t>O próximo passo é apresentar os achados do 7-1-7 de um surto para esse conjunto de partes interessadas. </a:t>
            </a:r>
          </a:p>
          <a:p>
            <a:endParaRPr lang="en-US">
              <a:latin typeface="Arial"/>
              <a:cs typeface="Arial"/>
            </a:endParaRPr>
          </a:p>
          <a:p>
            <a:r>
              <a:rPr lang="pt-BR">
                <a:latin typeface="Arial"/>
                <a:cs typeface="Arial"/>
              </a:rPr>
              <a:t>O modelo de slide de revisão de eventos 7-1-7 – disponível no site da 7-1-7 Alliance – é uma ferramenta que resume a narrativa do surto, métricas de pontualidade, gargalos, facilitadores e ações propostas em uma apresentação para facilitar essa discussão. Este ou um modelo semelhante pode ser usado para uma breve apresentação de 10 minutos para as partes interessadas, a fim de explicar as descobertas gerais de um surto e determinar as ações finais.  </a:t>
            </a:r>
          </a:p>
          <a:p>
            <a:r>
              <a:rPr lang="pt-BR">
                <a:latin typeface="Arial"/>
                <a:cs typeface="Arial"/>
              </a:rPr>
              <a:t> </a:t>
            </a:r>
          </a:p>
          <a:p>
            <a:r>
              <a:rPr lang="pt-BR">
                <a:latin typeface="Arial"/>
                <a:cs typeface="Arial"/>
              </a:rPr>
              <a:t>Os países descobriram que esse tipo de apresentação de revisão de eventos 7-1-7 para as partes interessadas desempenhou um papel importante para tornar o 7-1-7 eficaz. Isso ocorre porque ele permite que diversas partes interessadas entendam de forma rápida e clara o que funcionou bem e o que não funcionou bem em um surto e, então, permite que elas se concentrem na tomada de decisões para priorizar e finalizar as ações propostas.</a:t>
            </a:r>
          </a:p>
          <a:p>
            <a:endParaRPr lang="en-US">
              <a:latin typeface="Arial"/>
              <a:cs typeface="Arial"/>
            </a:endParaRPr>
          </a:p>
          <a:p>
            <a:endParaRPr lang="en-US">
              <a:latin typeface="Arial"/>
              <a:cs typeface="Arial"/>
            </a:endParaRPr>
          </a:p>
        </p:txBody>
      </p:sp>
      <p:sp>
        <p:nvSpPr>
          <p:cNvPr id="4" name="Slide Number Placeholder 3">
            <a:extLst>
              <a:ext uri="{FF2B5EF4-FFF2-40B4-BE49-F238E27FC236}">
                <a16:creationId xmlns:a16="http://schemas.microsoft.com/office/drawing/2014/main" id="{51998319-8D27-44F9-8092-92987ECC10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88484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pt-BR" b="0" i="1">
                <a:effectLst/>
                <a:latin typeface="Arial" panose="020B0604020202020204" pitchFamily="34" charset="0"/>
              </a:rPr>
              <a:t>[Nota para o moderador: limite a discussão a um máximo de 3 minutos]</a:t>
            </a:r>
          </a:p>
          <a:p>
            <a:pPr algn="l" rtl="0" fontAlgn="base">
              <a:buNone/>
            </a:pPr>
            <a:r>
              <a:rPr lang="pt-BR" b="0" i="0">
                <a:solidFill>
                  <a:srgbClr val="444444"/>
                </a:solidFill>
                <a:effectLst/>
                <a:latin typeface="Arial" panose="020B0604020202020204" pitchFamily="34" charset="0"/>
              </a:rPr>
              <a:t>​</a:t>
            </a:r>
          </a:p>
          <a:p>
            <a:pPr algn="l" rtl="0" fontAlgn="base">
              <a:buNone/>
            </a:pPr>
            <a:r>
              <a:rPr lang="pt-BR" b="0" i="0" u="none" strike="noStrike">
                <a:solidFill>
                  <a:srgbClr val="000000"/>
                </a:solidFill>
                <a:effectLst/>
                <a:latin typeface="Arial" panose="020B0604020202020204" pitchFamily="34" charset="0"/>
              </a:rPr>
              <a:t>Vamos fazer uma breve pausa para uma rápida pergunta de discussão.  </a:t>
            </a:r>
          </a:p>
          <a:p>
            <a:pPr algn="l" rtl="0" fontAlgn="base">
              <a:buNone/>
            </a:pPr>
            <a:r>
              <a:rPr lang="pt-BR" b="0" i="0">
                <a:solidFill>
                  <a:srgbClr val="444444"/>
                </a:solidFill>
                <a:effectLst/>
                <a:latin typeface="Arial" panose="020B0604020202020204" pitchFamily="34" charset="0"/>
              </a:rPr>
              <a:t>​</a:t>
            </a:r>
          </a:p>
          <a:p>
            <a:r>
              <a:rPr lang="pt-BR" sz="1200">
                <a:latin typeface="Arial"/>
                <a:cs typeface="Arial"/>
              </a:rPr>
              <a:t>Quais são algumas das partes interessadas que precisariam opinar na seleção de ações?</a:t>
            </a:r>
          </a:p>
          <a:p>
            <a:pPr algn="l" rtl="0" fontAlgn="base">
              <a:buNone/>
            </a:pPr>
            <a:r>
              <a:rPr lang="pt-BR" b="0" i="0">
                <a:solidFill>
                  <a:srgbClr val="444444"/>
                </a:solidFill>
                <a:effectLst/>
                <a:latin typeface="Arial" panose="020B0604020202020204" pitchFamily="34" charset="0"/>
              </a:rPr>
              <a:t>​</a:t>
            </a:r>
          </a:p>
          <a:p>
            <a:pPr algn="l" rtl="0" fontAlgn="base"/>
            <a:r>
              <a:rPr lang="pt-BR" b="0" i="0">
                <a:solidFill>
                  <a:srgbClr val="444444"/>
                </a:solidFill>
                <a:effectLst/>
                <a:latin typeface="Arial" panose="020B0604020202020204" pitchFamily="34" charset="0"/>
              </a:rPr>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136580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a:solidFill>
                  <a:srgbClr val="4C4C4F"/>
                </a:solidFill>
                <a:latin typeface="Arial"/>
                <a:cs typeface="Arial"/>
              </a:rPr>
              <a:t>Depois que os achados do 7-1-7 forem apresentados durante a reunião, as partes interessadas devem analisar as ações propostas e acordar um conjunto final de ações.  </a:t>
            </a:r>
          </a:p>
          <a:p>
            <a:pPr>
              <a:defRPr/>
            </a:pPr>
            <a:r>
              <a:rPr lang="pt-BR">
                <a:solidFill>
                  <a:srgbClr val="4C4C4F"/>
                </a:solidFill>
                <a:latin typeface="Arial"/>
                <a:cs typeface="Arial"/>
              </a:rPr>
              <a:t> </a:t>
            </a:r>
          </a:p>
          <a:p>
            <a:pPr>
              <a:defRPr/>
            </a:pPr>
            <a:r>
              <a:rPr lang="pt-BR">
                <a:solidFill>
                  <a:srgbClr val="4C4C4F"/>
                </a:solidFill>
                <a:latin typeface="Arial"/>
                <a:cs typeface="Arial"/>
              </a:rPr>
              <a:t>[CLIQUE] </a:t>
            </a:r>
          </a:p>
          <a:p>
            <a:pPr>
              <a:defRPr/>
            </a:pPr>
            <a:r>
              <a:rPr lang="pt-BR">
                <a:solidFill>
                  <a:srgbClr val="4C4C4F"/>
                </a:solidFill>
                <a:latin typeface="Arial"/>
                <a:cs typeface="Arial"/>
              </a:rPr>
              <a:t> </a:t>
            </a:r>
          </a:p>
          <a:p>
            <a:pPr>
              <a:defRPr/>
            </a:pPr>
            <a:r>
              <a:rPr lang="pt-BR">
                <a:solidFill>
                  <a:srgbClr val="4C4C4F"/>
                </a:solidFill>
                <a:latin typeface="Arial"/>
                <a:cs typeface="Arial"/>
              </a:rPr>
              <a:t>Eles devem selecionar uma autoridade responsável pelas ações. Quem tem autoridade para atribuir tarefas? Quem pode responsabilizar as pessoas? </a:t>
            </a:r>
          </a:p>
          <a:p>
            <a:pPr>
              <a:defRPr/>
            </a:pPr>
            <a:r>
              <a:rPr lang="pt-BR">
                <a:solidFill>
                  <a:srgbClr val="4C4C4F"/>
                </a:solidFill>
                <a:latin typeface="Arial"/>
                <a:cs typeface="Arial"/>
              </a:rPr>
              <a:t> </a:t>
            </a:r>
          </a:p>
          <a:p>
            <a:pPr>
              <a:defRPr/>
            </a:pPr>
            <a:r>
              <a:rPr lang="pt-BR">
                <a:solidFill>
                  <a:srgbClr val="4C4C4F"/>
                </a:solidFill>
                <a:latin typeface="Arial"/>
                <a:cs typeface="Arial"/>
              </a:rPr>
              <a:t>É bom ser específico aqui, e é importante garantir que eles tenham os recursos necessários para poder implementar quaisquer ações imediatas. </a:t>
            </a:r>
          </a:p>
          <a:p>
            <a:pPr>
              <a:defRPr/>
            </a:pPr>
            <a:r>
              <a:rPr lang="pt-BR">
                <a:solidFill>
                  <a:srgbClr val="4C4C4F"/>
                </a:solidFill>
                <a:latin typeface="Arial"/>
                <a:cs typeface="Arial"/>
              </a:rPr>
              <a:t> </a:t>
            </a:r>
          </a:p>
          <a:p>
            <a:pPr>
              <a:defRPr/>
            </a:pPr>
            <a:r>
              <a:rPr lang="pt-BR">
                <a:solidFill>
                  <a:srgbClr val="4C4C4F"/>
                </a:solidFill>
                <a:latin typeface="Arial"/>
                <a:cs typeface="Arial"/>
              </a:rPr>
              <a:t>[CLIQUE] </a:t>
            </a:r>
          </a:p>
          <a:p>
            <a:pPr>
              <a:defRPr/>
            </a:pPr>
            <a:r>
              <a:rPr lang="pt-BR">
                <a:solidFill>
                  <a:srgbClr val="4C4C4F"/>
                </a:solidFill>
                <a:latin typeface="Arial"/>
                <a:cs typeface="Arial"/>
              </a:rPr>
              <a:t> </a:t>
            </a:r>
          </a:p>
          <a:p>
            <a:pPr>
              <a:defRPr/>
            </a:pPr>
            <a:r>
              <a:rPr lang="pt-BR">
                <a:solidFill>
                  <a:srgbClr val="4C4C4F"/>
                </a:solidFill>
                <a:latin typeface="Arial"/>
                <a:cs typeface="Arial"/>
              </a:rPr>
              <a:t>E, finalmente, datas para ações imediatas e possíveis oportunidades futuras devem ser incluídas para ações de longo prazo. </a:t>
            </a:r>
          </a:p>
          <a:p>
            <a:pPr>
              <a:defRPr/>
            </a:pPr>
            <a:r>
              <a:rPr lang="pt-BR">
                <a:solidFill>
                  <a:srgbClr val="4C4C4F"/>
                </a:solidFill>
                <a:latin typeface="Arial"/>
                <a:cs typeface="Arial"/>
              </a:rPr>
              <a:t> </a:t>
            </a:r>
          </a:p>
          <a:p>
            <a:pPr>
              <a:defRPr/>
            </a:pPr>
            <a:r>
              <a:rPr lang="pt-BR">
                <a:solidFill>
                  <a:srgbClr val="4C4C4F"/>
                </a:solidFill>
                <a:latin typeface="Arial"/>
                <a:cs typeface="Arial"/>
              </a:rPr>
              <a:t> </a:t>
            </a:r>
          </a:p>
          <a:p>
            <a:pPr>
              <a:defRPr/>
            </a:pPr>
            <a:r>
              <a:rPr lang="pt-BR">
                <a:solidFill>
                  <a:srgbClr val="4C4C4F"/>
                </a:solidFill>
                <a:latin typeface="Arial"/>
                <a:cs typeface="Arial"/>
              </a:rPr>
              <a:t> </a:t>
            </a:r>
          </a:p>
          <a:p>
            <a:pPr>
              <a:defRPr/>
            </a:pPr>
            <a:r>
              <a:rPr lang="pt-BR">
                <a:solidFill>
                  <a:srgbClr val="4C4C4F"/>
                </a:solidFill>
                <a:latin typeface="Arial"/>
                <a:cs typeface="Arial"/>
              </a:rPr>
              <a:t> </a:t>
            </a:r>
          </a:p>
          <a:p>
            <a:pPr>
              <a:defRPr/>
            </a:pPr>
            <a:r>
              <a:rPr lang="pt-BR">
                <a:solidFill>
                  <a:srgbClr val="4C4C4F"/>
                </a:solidFill>
                <a:latin typeface="Arial"/>
                <a:cs typeface="Arial"/>
              </a:rPr>
              <a:t> </a:t>
            </a:r>
          </a:p>
          <a:p>
            <a:pPr>
              <a:spcBef>
                <a:spcPts val="1000"/>
              </a:spcBef>
              <a:defRPr/>
            </a:pPr>
            <a:r>
              <a:rPr lang="pt-BR">
                <a:solidFill>
                  <a:srgbClr val="4C4C4F"/>
                </a:solidFill>
                <a:latin typeface="Arial"/>
                <a:cs typeface="Arial"/>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45242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BR">
                <a:latin typeface="Arial"/>
                <a:cs typeface="Arial"/>
              </a:rPr>
              <a:t>Vejamos um exemplo de surto de sarampo em uma jurisdição dos EUA para uma demonstração simples e eficaz de como a identificação de gargalos por meio do 7-1-7 e a implementação de ações podem levar a melhorias.   </a:t>
            </a:r>
          </a:p>
          <a:p>
            <a:endParaRPr lang="en-US">
              <a:cs typeface="Arial"/>
            </a:endParaRPr>
          </a:p>
          <a:p>
            <a:r>
              <a:rPr lang="pt-BR">
                <a:latin typeface="Arial"/>
                <a:cs typeface="Arial"/>
              </a:rPr>
              <a:t>[CLIQUE] </a:t>
            </a:r>
          </a:p>
          <a:p>
            <a:endParaRPr lang="en-US">
              <a:latin typeface="Arial"/>
              <a:cs typeface="Arial"/>
            </a:endParaRPr>
          </a:p>
          <a:p>
            <a:r>
              <a:rPr lang="pt-BR">
                <a:latin typeface="Arial"/>
                <a:cs typeface="Arial"/>
              </a:rPr>
              <a:t>Um departamento de saúde local não tinha o número de telefone correto no aeroporto para solicitar os manifestos de voo, o que atrasou a investigação do surto de sarampo em vários dias. </a:t>
            </a:r>
          </a:p>
          <a:p>
            <a:endParaRPr lang="en-US"/>
          </a:p>
          <a:p>
            <a:r>
              <a:rPr lang="pt-BR">
                <a:latin typeface="Arial"/>
                <a:cs typeface="Arial"/>
              </a:rPr>
              <a:t>Quando eles aplicaram o 7-1-7, perceberam que um dos principais gargalos era a falta de um número de telefone, o que atrasou sua chegada ao aeroporto para pegar o manifesto do voo.</a:t>
            </a:r>
          </a:p>
          <a:p>
            <a:endParaRPr lang="en-US"/>
          </a:p>
          <a:p>
            <a:r>
              <a:rPr lang="pt-BR">
                <a:latin typeface="Arial"/>
                <a:cs typeface="Arial"/>
              </a:rPr>
              <a:t>[CLIQUE]</a:t>
            </a:r>
          </a:p>
          <a:p>
            <a:endParaRPr lang="en-US"/>
          </a:p>
          <a:p>
            <a:r>
              <a:rPr lang="pt-BR">
                <a:latin typeface="Arial"/>
                <a:cs typeface="Arial"/>
              </a:rPr>
              <a:t>Então eles decidiram e implementaram uma ação imediata de contato com o aeroporto para obter o número de telefone correto. </a:t>
            </a:r>
          </a:p>
          <a:p>
            <a:endParaRPr lang="en-US"/>
          </a:p>
          <a:p>
            <a:r>
              <a:rPr lang="pt-BR">
                <a:latin typeface="Arial"/>
                <a:cs typeface="Arial"/>
              </a:rPr>
              <a:t>[CLIQUE]</a:t>
            </a:r>
          </a:p>
          <a:p>
            <a:endParaRPr lang="en-US"/>
          </a:p>
          <a:p>
            <a:r>
              <a:rPr lang="pt-BR">
                <a:latin typeface="Arial"/>
                <a:cs typeface="Arial"/>
              </a:rPr>
              <a:t>Durante um surto de mpox alguns meses depois, o departamento de saúde conseguiu solicitar e receber um manifesto de voo em menos de um dia, o que permitiu que eles conduzissem uma investigação rápida para o próximo surto. </a:t>
            </a:r>
          </a:p>
          <a:p>
            <a:endParaRPr lang="en-US"/>
          </a:p>
          <a:p>
            <a:endParaRPr lang="en-US"/>
          </a:p>
          <a:p>
            <a:endParaRPr lang="en-US"/>
          </a:p>
          <a:p>
            <a:endParaRPr lang="en-US">
              <a:cs typeface="Arial"/>
            </a:endParaRP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618393"/>
              </a:solidFill>
              <a:effectLst/>
              <a:uLnTx/>
              <a:uFillTx/>
              <a:latin typeface="Arial" panose="020B0604020202020204" pitchFamily="34" charset="0"/>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388472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pt-BR" b="0" i="1">
                <a:effectLst/>
                <a:latin typeface="Arial" panose="020B0604020202020204" pitchFamily="34" charset="0"/>
              </a:rPr>
              <a:t>[Nota para o moderador: limite a discussão a um máximo de 3 minutos]</a:t>
            </a:r>
          </a:p>
          <a:p>
            <a:pPr algn="l" rtl="0" fontAlgn="base">
              <a:buNone/>
            </a:pPr>
            <a:r>
              <a:rPr lang="pt-BR" b="0" i="0">
                <a:solidFill>
                  <a:srgbClr val="444444"/>
                </a:solidFill>
                <a:effectLst/>
                <a:latin typeface="Arial" panose="020B0604020202020204" pitchFamily="34" charset="0"/>
              </a:rPr>
              <a:t>​</a:t>
            </a:r>
          </a:p>
          <a:p>
            <a:pPr algn="l" rtl="0" fontAlgn="base">
              <a:buNone/>
            </a:pPr>
            <a:r>
              <a:rPr lang="pt-BR" b="0" i="0" u="none" strike="noStrike">
                <a:solidFill>
                  <a:srgbClr val="000000"/>
                </a:solidFill>
                <a:effectLst/>
                <a:latin typeface="Arial" panose="020B0604020202020204" pitchFamily="34" charset="0"/>
              </a:rPr>
              <a:t>Vamos fazer uma nova pausa para uma breve discussão. </a:t>
            </a:r>
            <a:r>
              <a:rPr lang="pt-BR" b="0" i="0">
                <a:solidFill>
                  <a:srgbClr val="444444"/>
                </a:solidFill>
                <a:effectLst/>
                <a:latin typeface="Arial" panose="020B0604020202020204" pitchFamily="34" charset="0"/>
              </a:rPr>
              <a:t>​</a:t>
            </a:r>
          </a:p>
          <a:p>
            <a:pPr algn="l" rtl="0" fontAlgn="base">
              <a:buNone/>
            </a:pPr>
            <a:r>
              <a:rPr lang="pt-BR" b="0" i="0">
                <a:solidFill>
                  <a:srgbClr val="444444"/>
                </a:solidFill>
                <a:effectLst/>
                <a:latin typeface="Arial" panose="020B0604020202020204" pitchFamily="34" charset="0"/>
              </a:rPr>
              <a:t>​</a:t>
            </a:r>
          </a:p>
          <a:p>
            <a:r>
              <a:rPr lang="pt-BR" sz="1200">
                <a:latin typeface="Arial"/>
                <a:cs typeface="Arial"/>
              </a:rPr>
              <a:t>Que estratégias você acha que ajudariam a garantir que as ações propostas recebam o apoio necessário para alocação e implementação de recursos?</a:t>
            </a:r>
          </a:p>
          <a:p>
            <a:pPr algn="l" rtl="0" fontAlgn="base">
              <a:buNone/>
            </a:pPr>
            <a:r>
              <a:rPr lang="pt-BR" b="0" i="0">
                <a:solidFill>
                  <a:srgbClr val="444444"/>
                </a:solidFill>
                <a:effectLst/>
                <a:latin typeface="Arial" panose="020B0604020202020204" pitchFamily="34" charset="0"/>
              </a:rPr>
              <a:t>​</a:t>
            </a:r>
          </a:p>
          <a:p>
            <a:pPr algn="l" rtl="0" fontAlgn="base"/>
            <a:r>
              <a:rPr lang="pt-BR" b="0" i="0">
                <a:solidFill>
                  <a:srgbClr val="444444"/>
                </a:solidFill>
                <a:effectLst/>
                <a:latin typeface="Arial" panose="020B0604020202020204" pitchFamily="34" charset="0"/>
              </a:rPr>
              <a:t>​</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94</a:t>
            </a:fld>
            <a:endParaRPr lang="en-US"/>
          </a:p>
        </p:txBody>
      </p:sp>
    </p:spTree>
    <p:extLst>
      <p:ext uri="{BB962C8B-B14F-4D97-AF65-F5344CB8AC3E}">
        <p14:creationId xmlns:p14="http://schemas.microsoft.com/office/powerpoint/2010/main" val="16246661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i="1">
                <a:latin typeface="Arial"/>
                <a:cs typeface="Arial"/>
              </a:rPr>
              <a:t>[Nota para o moderador: leia o documento ‘Comece aqui’ na pasta de atividades ‘Aplicando o 7-1-7 aos seus próprios dados’ antes de realizar esta atividade. </a:t>
            </a:r>
            <a:r>
              <a:rPr lang="pt-BR" i="1">
                <a:solidFill>
                  <a:srgbClr val="FFFFFF"/>
                </a:solidFill>
                <a:effectLst/>
                <a:latin typeface="Helvetica" pitchFamily="2" charset="0"/>
                <a:cs typeface="Arial"/>
              </a:rPr>
              <a:t>Por favor, seja flexível na forma como você cria seus grupos para esta atividade. Gostaríamos que uma pessoa em cada grupo tivesse dados de um surto que pudessem usar neste exercício, se possível. No entanto, dependendo dos participantes, pode fazer sentido realizar essa atividade em duplas, pequenos grupos ou até mesmo em plenário (se não houver muitos participantes). </a:t>
            </a:r>
            <a:r>
              <a:rPr lang="pt-BR" i="1">
                <a:latin typeface="Arial"/>
                <a:cs typeface="Arial"/>
              </a:rPr>
              <a:t>Observe também que as notas neste e nos slides seguintes pressupõem que a preparação pré-workshop foi enviada aos participantes com antecedência e que pelo menos alguns trouxeram surtos para trabalhar. Caso contrário, revise esses slides e notas adequadamente para enfatizar que eles aplicarão o 7-1-7 a cenários pré-escritos que podem escolher]. </a:t>
            </a:r>
          </a:p>
          <a:p>
            <a:endParaRPr lang="en-US">
              <a:latin typeface="Arial"/>
              <a:cs typeface="Arial"/>
            </a:endParaRPr>
          </a:p>
          <a:p>
            <a:r>
              <a:rPr lang="pt-BR">
                <a:latin typeface="Arial"/>
                <a:cs typeface="Arial"/>
              </a:rPr>
              <a:t>Bem-vindo à atividade onde você poderá aplicar o 7-1-7 aos seus próprios dados!</a:t>
            </a:r>
          </a:p>
          <a:p>
            <a:endParaRPr lang="en-US">
              <a:cs typeface="Arial"/>
            </a:endParaRPr>
          </a:p>
          <a:p>
            <a:pPr>
              <a:defRPr/>
            </a:pPr>
            <a:r>
              <a:rPr lang="pt-BR">
                <a:latin typeface="Arial"/>
                <a:cs typeface="Arial"/>
              </a:rPr>
              <a:t>Esta atividade lhe dará a oportunidade de usar o que aprendeu hoje — sobre datas de marcos, gargalos, facilitadores e ações — e aplicá-lo a um surto no mundo real. Se você conseguiu concluir a preparação prévia ao trabalho ou trouxe informações sobre um surto, ótimo! Se ninguém no seu grupo tiver um surto, você pode escolher entre alguns cenários de surto pré-escritos.  </a:t>
            </a:r>
          </a:p>
          <a:p>
            <a:pPr>
              <a:defRPr/>
            </a:pPr>
            <a:endParaRPr lang="en-US">
              <a:latin typeface="Arial"/>
              <a:cs typeface="Arial"/>
            </a:endParaRPr>
          </a:p>
          <a:p>
            <a:pPr>
              <a:defRPr/>
            </a:pPr>
            <a:r>
              <a:rPr lang="pt-BR">
                <a:latin typeface="Arial"/>
                <a:cs typeface="Arial"/>
              </a:rPr>
              <a:t>Descobrimos no passado que esse exercício pode ser bastante energizante, pois você começa a ver como o 7-1-7 pode ser usado em diferentes cenários.  </a:t>
            </a:r>
          </a:p>
          <a:p>
            <a:pPr>
              <a:defRPr/>
            </a:pPr>
            <a:endParaRPr lang="en-US">
              <a:latin typeface="Arial"/>
              <a:cs typeface="Arial"/>
            </a:endParaRPr>
          </a:p>
          <a:p>
            <a:pPr>
              <a:defRPr/>
            </a:pPr>
            <a:endParaRPr lang="en-US">
              <a:latin typeface="Arial"/>
              <a:cs typeface="Arial"/>
            </a:endParaRP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solidFill>
                  <a:srgbClr val="000000"/>
                </a:solidFill>
                <a:latin typeface="Arial"/>
                <a:cs typeface="Arial"/>
              </a:rPr>
              <a:t>Na atividade de mesa, usamos uma simulação simples de surto para que você pudesse começar a praticar o 7-1-7.  Nesta atividade, você praticará ainda mais essas habilidades em surtos do mundo real. Nesta atividade, você identificará novamente as datas de marcos e calculará o desempenho do 7-1-7, identificando gargalos e facilitadores e determinando ações.  Mas vamos realmente enfatizar a existência de gargalos e ações de alta qualidade.  Isso significa que vamos praticar a identificação e a escrita de gargalos que sejam específicos, acionáveis, de causa raiz e de nível de sistema.  E vamos escrever ações SMART, que sejam </a:t>
            </a:r>
            <a:r>
              <a:rPr lang="pt-BR">
                <a:solidFill>
                  <a:srgbClr val="000000"/>
                </a:solidFill>
              </a:rPr>
              <a:t>específicas, mensuráveis, atingíveis, relevantes e com prazo definido.  </a:t>
            </a:r>
          </a:p>
          <a:p>
            <a:r>
              <a:rPr lang="pt-BR">
                <a:solidFill>
                  <a:srgbClr val="000000"/>
                </a:solidFill>
                <a:latin typeface="Arial"/>
                <a:cs typeface="Arial"/>
              </a:rPr>
              <a:t> </a:t>
            </a:r>
          </a:p>
          <a:p>
            <a:r>
              <a:rPr lang="pt-BR">
                <a:solidFill>
                  <a:srgbClr val="000000"/>
                </a:solidFill>
                <a:latin typeface="Arial"/>
                <a:cs typeface="Arial"/>
              </a:rPr>
              <a:t>Observe que não há facilitadores de mesa designados para esta atividade. </a:t>
            </a:r>
          </a:p>
          <a:p>
            <a:r>
              <a:rPr lang="pt-BR">
                <a:solidFill>
                  <a:srgbClr val="000000"/>
                </a:solidFill>
                <a:latin typeface="Arial"/>
                <a:cs typeface="Arial"/>
              </a:rPr>
              <a:t> </a:t>
            </a:r>
          </a:p>
          <a:p>
            <a:r>
              <a:rPr lang="pt-BR" i="1">
                <a:solidFill>
                  <a:srgbClr val="000000"/>
                </a:solidFill>
                <a:latin typeface="Arial"/>
                <a:cs typeface="Arial"/>
              </a:rPr>
              <a:t>[Nota para o moderador: para a sessão após esta atividade, os organizadores do workshop têm a opção de conduzir uma discussão em grupo sobre o uso geral do 7-1-7 ou fazer com que os participantes pratiquem a apresentação de seus slides desta atividade. Se os organizadores tiverem selecionado praticar as apresentações após esta atividade, você pode dizer: “Depois de fazermos esta parte da atividade, dividiremos os grupos em pares para que vocês pratiquem a apresentação dos achados do 7-1-7 uns aos outros.”]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Temos uma hora e 45 minutos para esta atividade.  </a:t>
            </a:r>
          </a:p>
          <a:p>
            <a:endParaRPr lang="en-US"/>
          </a:p>
          <a:p>
            <a:r>
              <a:rPr lang="pt-BR">
                <a:latin typeface="Arial"/>
                <a:cs typeface="Arial"/>
              </a:rPr>
              <a:t>Assim que terminar de discutir a atividade em plenário, vamos nos dividir em pequenos grupos. Vocês farão algumas breves apresentações e selecionarão um surto para trabalhar. Se mais de um membro do seu grupo trouxe um surto para esta atividade, forneça uma breve descrição de cada surto e selecione um para esta atividade. Se ninguém no seu grupo tiver um surto, selecione um de um conjunto de cenários pré-escritos que podemos fornecer a você.  </a:t>
            </a:r>
          </a:p>
          <a:p>
            <a:endParaRPr lang="en-US"/>
          </a:p>
          <a:p>
            <a:r>
              <a:rPr lang="pt-BR">
                <a:latin typeface="Arial"/>
                <a:cs typeface="Arial"/>
              </a:rPr>
              <a:t>Em seguida, você dedicará tempo à aplicação do 7-1-7 ao surto selecionado, incluindo a identificação de métricas de pontualidade, gargalos, facilitadores e ações.  Sugerimos quanto tempo achamos que cada parte da atividade levará. Como parte desta atividade, seu grupo preencherá os slides designados do Modelo de Slides de Revisão de Eventos 7-1-7.  </a:t>
            </a:r>
          </a:p>
          <a:p>
            <a:endParaRPr lang="en-US"/>
          </a:p>
          <a:p>
            <a:r>
              <a:rPr lang="pt-BR">
                <a:latin typeface="Arial"/>
                <a:cs typeface="Arial"/>
              </a:rPr>
              <a:t>Também incluímos um intervalo de 15 minutos durante esta sessão. Você pode fazer essa pausa quando seu grupo estiver em um bom momento.  </a:t>
            </a:r>
          </a:p>
          <a:p>
            <a:endParaRPr lang="en-US"/>
          </a:p>
          <a:p>
            <a:r>
              <a:rPr lang="pt-BR"/>
              <a:t>Quando estivermos próximos do tempo sugerido para cada parte, faremos um anúncio.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Você será guiado para dois documentos que usará para esta atividade. </a:t>
            </a:r>
          </a:p>
          <a:p>
            <a:endParaRPr lang="en-US">
              <a:latin typeface="Arial"/>
              <a:cs typeface="Arial"/>
            </a:endParaRPr>
          </a:p>
          <a:p>
            <a:pPr marL="171450" indent="-171450">
              <a:buFont typeface="Calibri"/>
              <a:buChar char="-"/>
            </a:pPr>
            <a:r>
              <a:rPr lang="pt-BR">
                <a:latin typeface="Arial"/>
                <a:cs typeface="Arial"/>
              </a:rPr>
              <a:t>O primeiro é o Guia do Participante. Este é um pequeno documento que orienta os participantes durante a atividade. Lembre-se de que não há um facilitador designado para esta atividade, então seu grupo lerá estas instruções e prosseguirá com a atividade.  </a:t>
            </a:r>
          </a:p>
          <a:p>
            <a:pPr marL="171450" indent="-171450">
              <a:buFont typeface="Calibri"/>
              <a:buChar char="-"/>
            </a:pPr>
            <a:endParaRPr lang="en-US">
              <a:latin typeface="Arial"/>
              <a:cs typeface="Arial"/>
            </a:endParaRPr>
          </a:p>
          <a:p>
            <a:pPr marL="171450" indent="-171450">
              <a:buFont typeface="Calibri"/>
              <a:buChar char="-"/>
            </a:pPr>
            <a:r>
              <a:rPr lang="pt-BR">
                <a:latin typeface="Arial"/>
                <a:cs typeface="Arial"/>
              </a:rPr>
              <a:t>O segundo é o Modelo de Slide de Revisão de Eventos 7-1-7, onde você pode registrar datas de marcos, calcular o desempenho e identificar gargalos, facilitadores e ações para apresentar às partes interessadas.  </a:t>
            </a:r>
          </a:p>
          <a:p>
            <a:pPr marL="171450" indent="-171450">
              <a:buFont typeface="Calibri"/>
              <a:buChar char="-"/>
            </a:pPr>
            <a:endParaRPr lang="en-US">
              <a:latin typeface="Arial"/>
              <a:cs typeface="Arial"/>
            </a:endParaRPr>
          </a:p>
          <a:p>
            <a:r>
              <a:rPr lang="pt-BR">
                <a:latin typeface="Arial"/>
                <a:cs typeface="Arial"/>
              </a:rPr>
              <a:t>Você completará diferentes partes do Modelo de Slide de Revisão de Eventos 7-1-7 nas diferentes partes da atividade. Há caixas removíveis nos slides do modelo para que você saiba quando preencherá cada slide e também quais slides serão pulados para esta atividade.  </a:t>
            </a:r>
          </a:p>
          <a:p>
            <a:endParaRPr lang="en-US">
              <a:latin typeface="Arial"/>
              <a:cs typeface="Arial"/>
            </a:endParaRPr>
          </a:p>
          <a:p>
            <a:r>
              <a:rPr lang="pt-BR" i="1">
                <a:latin typeface="Arial"/>
                <a:cs typeface="Arial"/>
              </a:rPr>
              <a:t>[Nota para o moderador: agora você deve informar aos participantes como eles acessarão o Modelo de Slide de Revisão de Eventos 7-1-7 com base em como os organizadores do workshop planejaram o acesso, por exemplo, por e-mail antes do workshop, por meio de um link, cópia impressa, etc.]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60521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estão algumas instruções gerais para o seu trabalho em grupo. O guia do participante orienta você pelas diferentes partes da atividade. Para cada parte, leia as instruções no guia. Depois, discuta as perguntas ou sugestões no seu grupo. Para as partes 2 a 4, você será solicitado a inserir informações no Modelo de Slide de Revisão de Eventos 7-1-7. </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Se estiver usando um dos cenários pré-escritos, talvez seja necessário usar sua imaginação para criar gargalos que atendam aos critérios. Sua equipe pode usar experiências reais com surtos para ajudar a imaginar detalhes relevantes.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r>
              <a:rPr lang="pt-BR">
                <a:latin typeface="Arial"/>
                <a:cs typeface="Arial"/>
              </a:rPr>
              <a:t>Lembre-se, o que estamos focando aqui não é apenas que você seja capaz de identificar gargalos, facilitadores e ações, mas que você seja capaz de escrever ações de alta qualidade que atendam aos critérios de um bom gargalo e uma ação SMART. Portanto, certifique-se de se concentrar na qualidade dos gargalos e ações que você está propondo.  </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5.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68.png"/></Relationships>
</file>

<file path=ppt/slides/_rels/slide10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tiff"/></Relationships>
</file>

<file path=ppt/slides/_rels/slide2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35.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40.png"/><Relationship Id="rId4" Type="http://schemas.openxmlformats.org/officeDocument/2006/relationships/image" Target="../media/image39.tiff"/></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45.svg"/><Relationship Id="rId5" Type="http://schemas.openxmlformats.org/officeDocument/2006/relationships/image" Target="../media/image44.svg"/><Relationship Id="rId4" Type="http://schemas.openxmlformats.org/officeDocument/2006/relationships/image" Target="../media/image43.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notesSlide" Target="../notesSlides/notesSlide61.xml"/><Relationship Id="rId1" Type="http://schemas.openxmlformats.org/officeDocument/2006/relationships/slideLayout" Target="../slideLayouts/slideLayout15.xml"/><Relationship Id="rId4" Type="http://schemas.openxmlformats.org/officeDocument/2006/relationships/image" Target="../media/image47.png"/></Relationships>
</file>

<file path=ppt/slides/_rels/slide6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s/_rels/slide70.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2.svg"/></Relationships>
</file>

<file path=ppt/slides/_rels/slide7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37.png"/></Relationships>
</file>

<file path=ppt/slides/_rels/slide8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tiff"/></Relationships>
</file>

<file path=ppt/slides/_rels/slide8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9.xml"/><Relationship Id="rId1" Type="http://schemas.openxmlformats.org/officeDocument/2006/relationships/slideLayout" Target="../slideLayouts/slideLayout15.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0.xml"/><Relationship Id="rId1" Type="http://schemas.openxmlformats.org/officeDocument/2006/relationships/slideLayout" Target="../slideLayouts/slideLayout15.xml"/><Relationship Id="rId5" Type="http://schemas.openxmlformats.org/officeDocument/2006/relationships/image" Target="../media/image57.png"/><Relationship Id="rId4" Type="http://schemas.openxmlformats.org/officeDocument/2006/relationships/image" Target="../media/image56.png"/></Relationships>
</file>

<file path=ppt/slides/_rels/slide9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93.xml"/><Relationship Id="rId1" Type="http://schemas.openxmlformats.org/officeDocument/2006/relationships/slideLayout" Target="../slideLayouts/slideLayout17.xml"/><Relationship Id="rId4" Type="http://schemas.openxmlformats.org/officeDocument/2006/relationships/image" Target="../media/image60.jpeg"/></Relationships>
</file>

<file path=ppt/slides/_rels/slide9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8.xml"/><Relationship Id="rId1"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image" Target="../media/image63.png"/></Relationships>
</file>

<file path=ppt/slides/_rels/slide9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99.xml"/><Relationship Id="rId1" Type="http://schemas.openxmlformats.org/officeDocument/2006/relationships/slideLayout" Target="../slideLayouts/slideLayout17.xml"/><Relationship Id="rId5" Type="http://schemas.openxmlformats.org/officeDocument/2006/relationships/image" Target="../media/image66.png"/><Relationship Id="rId4" Type="http://schemas.openxmlformats.org/officeDocument/2006/relationships/image" Target="../media/image6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3175653"/>
            <a:ext cx="8211906" cy="1749696"/>
          </a:xfrm>
        </p:spPr>
        <p:txBody>
          <a:bodyPr vert="horz" lIns="91440" tIns="45720" rIns="91440" bIns="45720" rtlCol="0" anchor="t">
            <a:noAutofit/>
          </a:bodyPr>
          <a:lstStyle/>
          <a:p>
            <a:pPr>
              <a:lnSpc>
                <a:spcPct val="110000"/>
              </a:lnSpc>
            </a:pPr>
            <a:r>
              <a:rPr lang="pt-BR" sz="5000" dirty="0">
                <a:latin typeface="Arial"/>
                <a:cs typeface="Arial"/>
              </a:rPr>
              <a:t>Workshop de treinamento técnico do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827411"/>
            <a:ext cx="9144000" cy="539750"/>
          </a:xfrm>
        </p:spPr>
        <p:txBody>
          <a:bodyPr>
            <a:normAutofit/>
          </a:bodyPr>
          <a:lstStyle/>
          <a:p>
            <a:r>
              <a:rPr lang="pt-BR" dirty="0">
                <a:latin typeface="Arial"/>
                <a:cs typeface="Arial"/>
              </a:rPr>
              <a:t>Adoção e uso da meta 7-1-7</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578829" y="1437511"/>
            <a:ext cx="3288321" cy="2282808"/>
          </a:xfrm>
        </p:spPr>
        <p:txBody>
          <a:bodyPr/>
          <a:lstStyle/>
          <a:p>
            <a:r>
              <a:rPr lang="pt-BR" dirty="0">
                <a:latin typeface="Arial"/>
                <a:cs typeface="Arial"/>
              </a:rPr>
              <a:t>Revise o estacionamento</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5115351" y="1839627"/>
            <a:ext cx="5743149" cy="5024133"/>
          </a:xfrm>
        </p:spPr>
        <p:txBody>
          <a:bodyPr vert="horz" lIns="91440" tIns="45720" rIns="91440" bIns="45720" rtlCol="0" anchor="t">
            <a:noAutofit/>
          </a:bodyPr>
          <a:lstStyle/>
          <a:p>
            <a:pPr marL="0" indent="0">
              <a:buNone/>
            </a:pPr>
            <a:r>
              <a:rPr lang="pt-BR" sz="2400" b="1" i="0" u="none" strike="noStrike" dirty="0">
                <a:solidFill>
                  <a:srgbClr val="000000"/>
                </a:solidFill>
                <a:effectLst/>
                <a:latin typeface="Arial"/>
                <a:cs typeface="Arial"/>
              </a:rPr>
              <a:t>P: </a:t>
            </a:r>
            <a:r>
              <a:rPr lang="pt-BR" sz="2400" i="0" u="none" strike="noStrike" dirty="0">
                <a:solidFill>
                  <a:srgbClr val="000000"/>
                </a:solidFill>
                <a:effectLst/>
                <a:latin typeface="Arial"/>
                <a:cs typeface="Arial"/>
              </a:rPr>
              <a:t>Qual é o papel da confirmação laboratorial na detecção?</a:t>
            </a:r>
          </a:p>
          <a:p>
            <a:pPr marL="0" indent="0">
              <a:buNone/>
            </a:pPr>
            <a:endParaRPr lang="en-US" sz="2400" dirty="0">
              <a:solidFill>
                <a:srgbClr val="000000"/>
              </a:solidFill>
              <a:latin typeface="Arial"/>
              <a:cs typeface="Arial"/>
            </a:endParaRPr>
          </a:p>
          <a:p>
            <a:pPr marL="0" indent="0">
              <a:buNone/>
            </a:pPr>
            <a:r>
              <a:rPr lang="pt-BR" sz="2400" b="1" dirty="0">
                <a:solidFill>
                  <a:srgbClr val="000000"/>
                </a:solidFill>
                <a:latin typeface="Arial"/>
                <a:cs typeface="Arial"/>
              </a:rPr>
              <a:t>P: </a:t>
            </a:r>
            <a:r>
              <a:rPr lang="pt-BR" sz="2400" dirty="0">
                <a:solidFill>
                  <a:srgbClr val="000000"/>
                </a:solidFill>
                <a:latin typeface="Arial"/>
                <a:cs typeface="Arial"/>
              </a:rPr>
              <a:t>O 7-1-7 se aplica no contexto de </a:t>
            </a:r>
            <a:r>
              <a:rPr lang="pt-BR" sz="2400" dirty="0" err="1">
                <a:solidFill>
                  <a:srgbClr val="000000"/>
                </a:solidFill>
                <a:latin typeface="Arial"/>
                <a:cs typeface="Arial"/>
              </a:rPr>
              <a:t>One</a:t>
            </a:r>
            <a:r>
              <a:rPr lang="pt-BR" sz="2400" dirty="0">
                <a:solidFill>
                  <a:srgbClr val="000000"/>
                </a:solidFill>
                <a:latin typeface="Arial"/>
                <a:cs typeface="Arial"/>
              </a:rPr>
              <a:t> Health? As autoridades de saúde podem usar o 7-1-7 para surtos em setores de saúde animal e humana?</a:t>
            </a: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a:xfrm>
            <a:off x="4835951" y="1039224"/>
            <a:ext cx="6693029" cy="400639"/>
          </a:xfrm>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31BDF-3EFF-0F14-CA46-1B63F8DFF4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6CEB9A15-9220-2361-1DD7-328A65E05D37}"/>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B16D3A71-9131-D881-EC97-64443074F47D}"/>
              </a:ext>
            </a:extLst>
          </p:cNvPr>
          <p:cNvGraphicFramePr>
            <a:graphicFrameLocks noGrp="1"/>
          </p:cNvGraphicFramePr>
          <p:nvPr>
            <p:extLst>
              <p:ext uri="{D42A27DB-BD31-4B8C-83A1-F6EECF244321}">
                <p14:modId xmlns:p14="http://schemas.microsoft.com/office/powerpoint/2010/main" val="3870857845"/>
              </p:ext>
            </p:extLst>
          </p:nvPr>
        </p:nvGraphicFramePr>
        <p:xfrm>
          <a:off x="484859" y="1044386"/>
          <a:ext cx="11090046" cy="4843713"/>
        </p:xfrm>
        <a:graphic>
          <a:graphicData uri="http://schemas.openxmlformats.org/drawingml/2006/table">
            <a:tbl>
              <a:tblPr firstRow="1" firstCol="1" bandRow="1">
                <a:tableStyleId>{B301B821-A1FF-4177-AEE7-76D212191A09}</a:tableStyleId>
              </a:tblPr>
              <a:tblGrid>
                <a:gridCol w="744589">
                  <a:extLst>
                    <a:ext uri="{9D8B030D-6E8A-4147-A177-3AD203B41FA5}">
                      <a16:colId xmlns:a16="http://schemas.microsoft.com/office/drawing/2014/main" val="1249902058"/>
                    </a:ext>
                  </a:extLst>
                </a:gridCol>
                <a:gridCol w="3661702">
                  <a:extLst>
                    <a:ext uri="{9D8B030D-6E8A-4147-A177-3AD203B41FA5}">
                      <a16:colId xmlns:a16="http://schemas.microsoft.com/office/drawing/2014/main" val="938744880"/>
                    </a:ext>
                  </a:extLst>
                </a:gridCol>
                <a:gridCol w="2352567">
                  <a:extLst>
                    <a:ext uri="{9D8B030D-6E8A-4147-A177-3AD203B41FA5}">
                      <a16:colId xmlns:a16="http://schemas.microsoft.com/office/drawing/2014/main" val="1250547073"/>
                    </a:ext>
                  </a:extLst>
                </a:gridCol>
                <a:gridCol w="2165594">
                  <a:extLst>
                    <a:ext uri="{9D8B030D-6E8A-4147-A177-3AD203B41FA5}">
                      <a16:colId xmlns:a16="http://schemas.microsoft.com/office/drawing/2014/main" val="3984908602"/>
                    </a:ext>
                  </a:extLst>
                </a:gridCol>
                <a:gridCol w="2165594">
                  <a:extLst>
                    <a:ext uri="{9D8B030D-6E8A-4147-A177-3AD203B41FA5}">
                      <a16:colId xmlns:a16="http://schemas.microsoft.com/office/drawing/2014/main" val="3877178858"/>
                    </a:ext>
                  </a:extLst>
                </a:gridCol>
              </a:tblGrid>
              <a:tr h="91796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l" rtl="0">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pt-BR" sz="2400">
                          <a:effectLst/>
                        </a:rPr>
                        <a:t>Passo</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Local</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Duração </a:t>
                      </a:r>
                    </a:p>
                  </a:txBody>
                  <a:tcPr marL="68580" marR="68580" marT="0" marB="0" anchor="ctr"/>
                </a:tc>
                <a:tc>
                  <a:txBody>
                    <a:bodyPr/>
                    <a:lstStyle/>
                    <a:p>
                      <a:pPr marL="0" marR="0" algn="ctr">
                        <a:lnSpc>
                          <a:spcPct val="115000"/>
                        </a:lnSpc>
                        <a:spcBef>
                          <a:spcPts val="0"/>
                        </a:spcBef>
                        <a:spcAft>
                          <a:spcPts val="100"/>
                        </a:spcAft>
                      </a:pPr>
                      <a:r>
                        <a:rPr lang="pt-BR" sz="2400">
                          <a:effectLst/>
                        </a:rPr>
                        <a:t>No. do slide a preencher</a:t>
                      </a:r>
                    </a:p>
                  </a:txBody>
                  <a:tcPr marL="68580" marR="68580" marT="0" marB="0" anchor="ctr"/>
                </a:tc>
                <a:extLst>
                  <a:ext uri="{0D108BD9-81ED-4DB2-BD59-A6C34878D82A}">
                    <a16:rowId xmlns:a16="http://schemas.microsoft.com/office/drawing/2014/main" val="4000264268"/>
                  </a:ext>
                </a:extLst>
              </a:tr>
              <a:tr h="64369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dirty="0">
                          <a:solidFill>
                            <a:srgbClr val="384D56"/>
                          </a:solidFill>
                          <a:effectLst/>
                          <a:latin typeface="Arial" panose="020B0604020202020204" pitchFamily="34" charset="0"/>
                          <a:cs typeface="Arial" panose="020B0604020202020204" pitchFamily="34" charset="0"/>
                        </a:rPr>
                        <a:t>Visão geral da atividade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Plenário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5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a:solidFill>
                            <a:srgbClr val="384D56"/>
                          </a:solidFill>
                          <a:effectLst/>
                          <a:latin typeface="Arial" panose="020B0604020202020204" pitchFamily="34" charset="0"/>
                          <a:cs typeface="Arial" panose="020B0604020202020204" pitchFamily="34" charset="0"/>
                        </a:rPr>
                        <a:t>Breves apresentações pessoais + seleção de surtos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~10 min</a:t>
                      </a:r>
                    </a:p>
                  </a:txBody>
                  <a:tcPr marL="68580" marR="68580" marT="0" marB="0" anchor="ctr"/>
                </a:tc>
                <a:tc>
                  <a:txBody>
                    <a:body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a:t>
                      </a:r>
                    </a:p>
                  </a:txBody>
                  <a:tcPr marL="68580" marR="68580" marT="0" marB="0" anchor="ctr"/>
                </a:tc>
                <a:extLst>
                  <a:ext uri="{0D108BD9-81ED-4DB2-BD59-A6C34878D82A}">
                    <a16:rowId xmlns:a16="http://schemas.microsoft.com/office/drawing/2014/main" val="641549739"/>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dirty="0">
                          <a:solidFill>
                            <a:srgbClr val="384D56"/>
                          </a:solidFill>
                          <a:effectLst/>
                          <a:latin typeface="Arial" panose="020B0604020202020204" pitchFamily="34" charset="0"/>
                          <a:cs typeface="Arial" panose="020B0604020202020204" pitchFamily="34" charset="0"/>
                        </a:rPr>
                        <a:t>Preencha os dados de pontualidade no ‘Modelo de Slide de Revisão de Eventos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~20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1, 6, 7</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dirty="0">
                          <a:solidFill>
                            <a:srgbClr val="384D56"/>
                          </a:solidFill>
                          <a:effectLst/>
                          <a:latin typeface="Arial" panose="020B0604020202020204" pitchFamily="34" charset="0"/>
                          <a:cs typeface="Arial" panose="020B0604020202020204" pitchFamily="34" charset="0"/>
                        </a:rPr>
                        <a:t>Identificar gargalos e facilitadores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~30 min</a:t>
                      </a:r>
                    </a:p>
                  </a:txBody>
                  <a:tcPr marL="68580" marR="68580" marT="0" marB="0" anchor="ctr"/>
                </a:tc>
                <a:tc>
                  <a:txBody>
                    <a:body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9</a:t>
                      </a:r>
                    </a:p>
                  </a:txBody>
                  <a:tcPr marL="68580" marR="68580" marT="0" marB="0" anchor="ctr"/>
                </a:tc>
                <a:extLst>
                  <a:ext uri="{0D108BD9-81ED-4DB2-BD59-A6C34878D82A}">
                    <a16:rowId xmlns:a16="http://schemas.microsoft.com/office/drawing/2014/main" val="837188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dirty="0">
                          <a:solidFill>
                            <a:srgbClr val="384D56"/>
                          </a:solidFill>
                          <a:effectLst/>
                          <a:latin typeface="Arial" panose="020B0604020202020204" pitchFamily="34" charset="0"/>
                          <a:cs typeface="Arial" panose="020B0604020202020204" pitchFamily="34" charset="0"/>
                        </a:rPr>
                        <a:t>Determinar ações imediatas e de longo prazo</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~30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pt-BR" sz="2000" dirty="0">
                          <a:solidFill>
                            <a:srgbClr val="384D56"/>
                          </a:solidFill>
                          <a:effectLst/>
                          <a:latin typeface="Arial" panose="020B0604020202020204" pitchFamily="34" charset="0"/>
                          <a:cs typeface="Arial" panose="020B0604020202020204" pitchFamily="34" charset="0"/>
                        </a:rPr>
                        <a:t>11, 12</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466821C5-6CF4-63EA-D3A2-42C7A6CBACDE}"/>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Agenda</a:t>
            </a:r>
          </a:p>
        </p:txBody>
      </p:sp>
      <p:sp>
        <p:nvSpPr>
          <p:cNvPr id="5" name="TextBox 4">
            <a:extLst>
              <a:ext uri="{FF2B5EF4-FFF2-40B4-BE49-F238E27FC236}">
                <a16:creationId xmlns:a16="http://schemas.microsoft.com/office/drawing/2014/main" id="{6F83A313-B497-AFBE-404C-8FD35654C3A8}"/>
              </a:ext>
            </a:extLst>
          </p:cNvPr>
          <p:cNvSpPr txBox="1"/>
          <p:nvPr/>
        </p:nvSpPr>
        <p:spPr>
          <a:xfrm>
            <a:off x="1179323" y="5975901"/>
            <a:ext cx="8639234" cy="416140"/>
          </a:xfrm>
          <a:prstGeom prst="rect">
            <a:avLst/>
          </a:prstGeom>
          <a:noFill/>
        </p:spPr>
        <p:txBody>
          <a:bodyPr wrap="square">
            <a:spAutoFit/>
          </a:bodyPr>
          <a:lstStyle/>
          <a:p>
            <a:pPr marL="0" marR="0" algn="l">
              <a:lnSpc>
                <a:spcPct val="115000"/>
              </a:lnSpc>
              <a:spcBef>
                <a:spcPts val="0"/>
              </a:spcBef>
              <a:spcAft>
                <a:spcPts val="100"/>
              </a:spcAft>
            </a:pPr>
            <a:r>
              <a:rPr lang="pt-BR" sz="2000" b="1">
                <a:solidFill>
                  <a:schemeClr val="tx2"/>
                </a:solidFill>
                <a:effectLst/>
                <a:latin typeface="Arial" panose="020B0604020202020204" pitchFamily="34" charset="0"/>
                <a:cs typeface="Arial" panose="020B0604020202020204" pitchFamily="34" charset="0"/>
              </a:rPr>
              <a:t>E um intervalo de 15 minutos!   </a:t>
            </a:r>
          </a:p>
        </p:txBody>
      </p:sp>
    </p:spTree>
    <p:extLst>
      <p:ext uri="{BB962C8B-B14F-4D97-AF65-F5344CB8AC3E}">
        <p14:creationId xmlns:p14="http://schemas.microsoft.com/office/powerpoint/2010/main" val="38854588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285663"/>
            <a:ext cx="10526171" cy="2148666"/>
          </a:xfrm>
        </p:spPr>
        <p:txBody>
          <a:bodyPr/>
          <a:lstStyle/>
          <a:p>
            <a:r>
              <a:rPr lang="pt-BR" sz="4700">
                <a:latin typeface="Arial"/>
                <a:cs typeface="Arial"/>
              </a:rPr>
              <a:t>Discussão em pequenos grupos</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0533" y="2587194"/>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pt-BR">
                <a:latin typeface="Arial"/>
                <a:cs typeface="Arial"/>
              </a:rPr>
              <a:t>Discussão: 7-1-7 no seu trabalho</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pt-BR">
                <a:latin typeface="Arial"/>
                <a:cs typeface="Arial"/>
              </a:rPr>
              <a:t>Sua tarefa em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049439"/>
          </a:xfrm>
        </p:spPr>
        <p:txBody>
          <a:bodyPr vert="horz" lIns="91440" tIns="45720" rIns="91440" bIns="45720" rtlCol="0" anchor="t">
            <a:noAutofit/>
          </a:bodyPr>
          <a:lstStyle/>
          <a:p>
            <a:r>
              <a:rPr lang="pt-BR" dirty="0">
                <a:solidFill>
                  <a:schemeClr val="tx1"/>
                </a:solidFill>
                <a:latin typeface="Arial"/>
                <a:cs typeface="Arial"/>
              </a:rPr>
              <a:t>Este é o seu momento para uma </a:t>
            </a:r>
            <a:r>
              <a:rPr lang="pt-BR" b="1" dirty="0">
                <a:solidFill>
                  <a:schemeClr val="tx1"/>
                </a:solidFill>
                <a:latin typeface="Arial"/>
                <a:cs typeface="Arial"/>
              </a:rPr>
              <a:t>discussão aberta </a:t>
            </a:r>
            <a:r>
              <a:rPr lang="pt-BR" dirty="0">
                <a:solidFill>
                  <a:schemeClr val="tx1"/>
                </a:solidFill>
                <a:latin typeface="Arial"/>
                <a:cs typeface="Arial"/>
              </a:rPr>
              <a:t>sobre o 7-1-7 e como ele se relaciona com seu trabalho.</a:t>
            </a:r>
          </a:p>
          <a:p>
            <a:r>
              <a:rPr lang="pt-BR" dirty="0">
                <a:solidFill>
                  <a:schemeClr val="tx1"/>
                </a:solidFill>
                <a:latin typeface="Arial"/>
                <a:cs typeface="Arial"/>
              </a:rPr>
              <a:t>Apresentem-se e </a:t>
            </a:r>
            <a:r>
              <a:rPr lang="pt-BR" b="1" dirty="0">
                <a:solidFill>
                  <a:schemeClr val="tx1"/>
                </a:solidFill>
                <a:latin typeface="Arial"/>
                <a:cs typeface="Arial"/>
              </a:rPr>
              <a:t>discutam</a:t>
            </a:r>
            <a:r>
              <a:rPr lang="pt-BR" dirty="0">
                <a:solidFill>
                  <a:schemeClr val="tx1"/>
                </a:solidFill>
                <a:latin typeface="Arial"/>
                <a:cs typeface="Arial"/>
              </a:rPr>
              <a:t> em seus grupos:</a:t>
            </a:r>
          </a:p>
          <a:p>
            <a:pPr>
              <a:defRPr/>
            </a:pPr>
            <a:endParaRPr lang="en-US" sz="700" dirty="0">
              <a:solidFill>
                <a:schemeClr val="tx1"/>
              </a:solidFill>
              <a:latin typeface="Arial"/>
              <a:ea typeface="Calibri"/>
              <a:cs typeface="Arial"/>
            </a:endParaRPr>
          </a:p>
          <a:p>
            <a:pPr marL="0" indent="0">
              <a:buNone/>
            </a:pPr>
            <a:r>
              <a:rPr lang="pt-BR" sz="2400" b="1" dirty="0">
                <a:solidFill>
                  <a:schemeClr val="tx2"/>
                </a:solidFill>
                <a:effectLst/>
                <a:cs typeface="Arial" panose="020B0604020202020204" pitchFamily="34" charset="0"/>
              </a:rPr>
              <a:t>Quais são algumas oportunidades e desafios que você prevê ao usar o 7-1-7 onde você trabalha?  ​</a:t>
            </a:r>
          </a:p>
          <a:p>
            <a:pPr marL="0" indent="0">
              <a:lnSpc>
                <a:spcPct val="115000"/>
              </a:lnSpc>
              <a:spcBef>
                <a:spcPts val="0"/>
              </a:spcBef>
              <a:spcAft>
                <a:spcPts val="100"/>
              </a:spcAft>
              <a:buNone/>
              <a:defRPr/>
            </a:pPr>
            <a:endParaRPr lang="en-US" sz="7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pt-BR" sz="2400" b="1" dirty="0">
                <a:solidFill>
                  <a:schemeClr val="tx2"/>
                </a:solidFill>
                <a:latin typeface="Arial"/>
                <a:cs typeface="Arial"/>
              </a:rPr>
              <a:t>Como a identificação de 1) gargalos e 2) facilitadores pode ajudar a fortalecer o desempenho dos sistemas de surtos onde você trabalha</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90879" y="4734129"/>
            <a:ext cx="11483835" cy="1499294"/>
            <a:chOff x="6647689" y="1172704"/>
            <a:chExt cx="3375598" cy="1499294"/>
          </a:xfrm>
        </p:grpSpPr>
        <p:sp>
          <p:nvSpPr>
            <p:cNvPr id="8" name="Rectangle 7">
              <a:extLst>
                <a:ext uri="{FF2B5EF4-FFF2-40B4-BE49-F238E27FC236}">
                  <a16:creationId xmlns:a16="http://schemas.microsoft.com/office/drawing/2014/main" id="{949E77BC-5DCC-4EA8-6316-98E09EBB5EEB}"/>
                </a:ext>
              </a:extLst>
            </p:cNvPr>
            <p:cNvSpPr/>
            <p:nvPr/>
          </p:nvSpPr>
          <p:spPr>
            <a:xfrm>
              <a:off x="6647689" y="1172704"/>
              <a:ext cx="3350883" cy="149929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(30 min no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800" dirty="0">
                  <a:latin typeface="Arial"/>
                  <a:ea typeface="+mn-ea"/>
                  <a:cs typeface="Arial"/>
                </a:rPr>
                <a:t>15-20</a:t>
              </a:r>
              <a:r>
                <a:rPr kumimoji="0" lang="pt-BR" sz="1800" b="0" i="0" u="none" strike="noStrike" cap="none" normalizeH="0" baseline="0" noProof="0" dirty="0">
                  <a:ln>
                    <a:noFill/>
                  </a:ln>
                  <a:solidFill>
                    <a:srgbClr val="394D56"/>
                  </a:solidFill>
                  <a:effectLst/>
                  <a:uLnTx/>
                  <a:uFillTx/>
                  <a:latin typeface="Arial"/>
                  <a:ea typeface="+mn-ea"/>
                  <a:cs typeface="Arial"/>
                </a:rPr>
                <a:t> minutos: discussão em pequenos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394D56"/>
                  </a:solidFill>
                  <a:effectLst/>
                  <a:uLnTx/>
                  <a:uFillTx/>
                  <a:latin typeface="Arial"/>
                  <a:ea typeface="+mn-ea"/>
                  <a:cs typeface="Arial"/>
                </a:rPr>
                <a:t>10-15 min: relatório em plenário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pt-BR"/>
              <a:t>Resumo de hoje</a:t>
            </a:r>
          </a:p>
        </p:txBody>
      </p:sp>
    </p:spTree>
    <p:extLst>
      <p:ext uri="{BB962C8B-B14F-4D97-AF65-F5344CB8AC3E}">
        <p14:creationId xmlns:p14="http://schemas.microsoft.com/office/powerpoint/2010/main" val="31626132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a:xfrm>
            <a:off x="515799" y="1871663"/>
            <a:ext cx="3467083" cy="2282808"/>
          </a:xfrm>
        </p:spPr>
        <p:txBody>
          <a:bodyPr/>
          <a:lstStyle/>
          <a:p>
            <a:br>
              <a:rPr lang="pt-BR">
                <a:latin typeface="Arial"/>
                <a:cs typeface="Arial"/>
              </a:rPr>
            </a:br>
            <a:r>
              <a:rPr lang="pt-BR">
                <a:latin typeface="Arial"/>
                <a:cs typeface="Arial"/>
              </a:rPr>
              <a:t>Objetivos de aprendizado do workshop</a:t>
            </a: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4810551" y="1709876"/>
            <a:ext cx="6723416" cy="4187010"/>
          </a:xfrm>
        </p:spPr>
        <p:txBody>
          <a:bodyPr vert="horz" lIns="91440" tIns="45720" rIns="91440" bIns="45720" rtlCol="0" anchor="t">
            <a:noAutofit/>
          </a:bodyPr>
          <a:lstStyle/>
          <a:p>
            <a:pPr marL="342900" indent="-342900">
              <a:lnSpc>
                <a:spcPct val="113999"/>
              </a:lnSpc>
            </a:pPr>
            <a:r>
              <a:rPr lang="pt-BR" sz="1800" b="1">
                <a:latin typeface="Arial"/>
                <a:cs typeface="Arial"/>
              </a:rPr>
              <a:t>Compreender a abordagem de melhoria de desempenho e metas 7-1-7 e as Revisões de Ação Precoce</a:t>
            </a:r>
            <a:r>
              <a:rPr lang="pt-BR" sz="1800">
                <a:latin typeface="Arial"/>
                <a:cs typeface="Arial"/>
              </a:rPr>
              <a:t> para detecção, notificação e resposta a surtos</a:t>
            </a:r>
          </a:p>
          <a:p>
            <a:pPr marL="342900" indent="-342900">
              <a:lnSpc>
                <a:spcPct val="113999"/>
              </a:lnSpc>
            </a:pPr>
            <a:r>
              <a:rPr lang="pt-BR" sz="1800">
                <a:latin typeface="Arial"/>
                <a:cs typeface="Arial"/>
              </a:rPr>
              <a:t>Explicar como o 7-1-7 impulsiona a </a:t>
            </a:r>
            <a:r>
              <a:rPr lang="pt-BR" sz="1800" b="1">
                <a:latin typeface="Arial"/>
                <a:cs typeface="Arial"/>
              </a:rPr>
              <a:t>melhoria do desempenho</a:t>
            </a:r>
            <a:r>
              <a:rPr lang="pt-BR" sz="1800">
                <a:latin typeface="Arial"/>
                <a:cs typeface="Arial"/>
              </a:rPr>
              <a:t> dos sistemas de surtos</a:t>
            </a:r>
          </a:p>
          <a:p>
            <a:pPr marL="342900" indent="-342900">
              <a:lnSpc>
                <a:spcPct val="113999"/>
              </a:lnSpc>
            </a:pPr>
            <a:r>
              <a:rPr lang="pt-BR" sz="1800" b="1">
                <a:latin typeface="Arial"/>
                <a:cs typeface="Arial"/>
              </a:rPr>
              <a:t>Identificar oportunidades e desafios</a:t>
            </a:r>
            <a:r>
              <a:rPr lang="pt-BR" sz="1800">
                <a:latin typeface="Arial"/>
                <a:cs typeface="Arial"/>
              </a:rPr>
              <a:t> para apoiar a conscientização, adoção e uso do 7-1-7 em seu trabalho</a:t>
            </a:r>
          </a:p>
          <a:p>
            <a:pPr marL="342900" indent="-342900">
              <a:lnSpc>
                <a:spcPct val="113999"/>
              </a:lnSpc>
            </a:pPr>
            <a:r>
              <a:rPr lang="pt-BR" sz="1800" b="1">
                <a:latin typeface="Arial"/>
                <a:cs typeface="Arial"/>
              </a:rPr>
              <a:t>Aplicar os passos principais e práticas modelo</a:t>
            </a:r>
            <a:r>
              <a:rPr lang="pt-BR" sz="1800">
                <a:latin typeface="Arial"/>
                <a:cs typeface="Arial"/>
              </a:rPr>
              <a:t> para dar suporte ao uso da adoção do 7-1-7 em programas e contextos</a:t>
            </a:r>
          </a:p>
          <a:p>
            <a:pPr marL="342900" indent="-342900">
              <a:lnSpc>
                <a:spcPct val="113999"/>
              </a:lnSpc>
            </a:pPr>
            <a:r>
              <a:rPr lang="pt-BR" sz="1800" b="1">
                <a:latin typeface="Arial"/>
                <a:cs typeface="Arial"/>
              </a:rPr>
              <a:t>Desenvolver um plano</a:t>
            </a:r>
            <a:r>
              <a:rPr lang="pt-BR" sz="1800">
                <a:latin typeface="Arial"/>
                <a:cs typeface="Arial"/>
              </a:rPr>
              <a:t> para adoção e uso rotineiro da meta 7-1-7 em seu país/jurisdição</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833263"/>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212768063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640695"/>
            <a:ext cx="5022997" cy="630286"/>
          </a:xfrm>
        </p:spPr>
        <p:txBody>
          <a:bodyPr/>
          <a:lstStyle/>
          <a:p>
            <a:r>
              <a:rPr lang="pt-BR" dirty="0">
                <a:latin typeface="Arial"/>
                <a:cs typeface="Arial"/>
              </a:rPr>
              <a:t>Nossos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3743380" cy="4882303"/>
          </a:xfrm>
        </p:spPr>
        <p:txBody>
          <a:bodyPr vert="horz" lIns="91440" tIns="45720" rIns="91440" bIns="45720" rtlCol="0" anchor="t">
            <a:normAutofit/>
          </a:bodyPr>
          <a:lstStyle/>
          <a:p>
            <a:pPr>
              <a:lnSpc>
                <a:spcPct val="110000"/>
              </a:lnSpc>
            </a:pPr>
            <a:r>
              <a:rPr lang="pt-BR" dirty="0"/>
              <a:t>Os recursos para apoiar a implementação estão </a:t>
            </a:r>
            <a:br>
              <a:rPr lang="pt-BR" dirty="0"/>
            </a:br>
            <a:r>
              <a:rPr lang="pt-BR" dirty="0"/>
              <a:t>disponíveis em</a:t>
            </a:r>
            <a:r>
              <a:rPr lang="pt-BR" b="1" dirty="0"/>
              <a:t> </a:t>
            </a:r>
            <a:r>
              <a:rPr lang="pt-BR"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pt-BR" b="1" dirty="0"/>
              <a:t>Links rápidos:</a:t>
            </a:r>
          </a:p>
          <a:p>
            <a:pPr>
              <a:lnSpc>
                <a:spcPct val="110000"/>
              </a:lnSpc>
            </a:pPr>
            <a:r>
              <a:rPr lang="pt-BR"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Comece aqui</a:t>
            </a:r>
          </a:p>
          <a:p>
            <a:pPr>
              <a:lnSpc>
                <a:spcPct val="110000"/>
              </a:lnSpc>
            </a:pPr>
            <a:r>
              <a:rPr lang="pt-BR" sz="18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de ferramentas online do 7-1-7</a:t>
            </a:r>
            <a:r>
              <a:rPr lang="pt-BR" sz="1800" b="0" dirty="0">
                <a:solidFill>
                  <a:srgbClr val="39B142"/>
                </a:solidFill>
                <a:latin typeface="Arial"/>
                <a:cs typeface="Arial"/>
              </a:rPr>
              <a:t> </a:t>
            </a:r>
          </a:p>
          <a:p>
            <a:pPr>
              <a:lnSpc>
                <a:spcPct val="110000"/>
              </a:lnSpc>
            </a:pPr>
            <a: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Resumos de defesa para tomadores de decisão</a:t>
            </a:r>
          </a:p>
          <a:p>
            <a:pPr>
              <a:lnSpc>
                <a:spcPct val="110000"/>
              </a:lnSpc>
            </a:pPr>
            <a:r>
              <a:rPr lang="pt-BR" sz="18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839790" y="1625600"/>
            <a:ext cx="5502954" cy="148590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0" i="0" u="sng" strike="noStrike" cap="none" normalizeH="0" baseline="0" noProof="0">
                <a:ln>
                  <a:noFill/>
                </a:ln>
                <a:solidFill>
                  <a:srgbClr val="384D56"/>
                </a:solidFill>
                <a:effectLst/>
                <a:uLnTx/>
                <a:uFillTx/>
                <a:latin typeface="Arial"/>
                <a:cs typeface="Arial"/>
              </a:rPr>
              <a:t>Dia 3</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a:solidFill>
                  <a:srgbClr val="384D56"/>
                </a:solidFill>
                <a:latin typeface="Arial"/>
                <a:cs typeface="Arial"/>
              </a:rPr>
              <a:t>Usando a meta 7-1-7 (continuação) + Adotando o 7-1-7 para uso rotineiro</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1" y="4197937"/>
            <a:ext cx="6104466" cy="17579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0" i="0" u="sng" strike="noStrike" cap="none" normalizeH="0" baseline="0" noProof="0" dirty="0">
                <a:ln>
                  <a:noFill/>
                </a:ln>
                <a:solidFill>
                  <a:srgbClr val="384D56"/>
                </a:solidFill>
                <a:effectLst/>
                <a:uLnTx/>
                <a:uFillTx/>
                <a:latin typeface="Arial" panose="020B0604020202020204" pitchFamily="34" charset="0"/>
                <a:ea typeface="+mn-ea"/>
                <a:cs typeface="+mn-cs"/>
              </a:rPr>
              <a:t>Dia 4</a:t>
            </a:r>
          </a:p>
          <a:p>
            <a:pPr marL="0" indent="0">
              <a:buNone/>
            </a:pPr>
            <a:r>
              <a:rPr lang="pt-BR" dirty="0">
                <a:solidFill>
                  <a:schemeClr val="tx1"/>
                </a:solidFill>
                <a:latin typeface="Arial"/>
                <a:cs typeface="Arial"/>
              </a:rPr>
              <a:t>Planejamento para a adoção e uso do 7-1-7 + atividades de “</a:t>
            </a:r>
            <a:r>
              <a:rPr lang="pt-BR" dirty="0" err="1">
                <a:solidFill>
                  <a:schemeClr val="tx1"/>
                </a:solidFill>
                <a:latin typeface="Arial"/>
                <a:cs typeface="Arial"/>
              </a:rPr>
              <a:t>teach-back</a:t>
            </a:r>
            <a:r>
              <a:rPr lang="pt-BR" dirty="0">
                <a:solidFill>
                  <a:schemeClr val="tx1"/>
                </a:solidFill>
                <a:latin typeface="Arial"/>
                <a:cs typeface="Arial"/>
              </a:rPr>
              <a:t>” + próximos passos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pt-BR">
                <a:latin typeface="Arial"/>
                <a:cs typeface="Arial"/>
              </a:rPr>
              <a:t>O que acontecerá nos próximos dois dias</a:t>
            </a:r>
          </a:p>
          <a:p>
            <a:endParaRPr lang="en-US">
              <a:cs typeface="Arial"/>
            </a:endParaRPr>
          </a:p>
        </p:txBody>
      </p:sp>
      <p:pic>
        <p:nvPicPr>
          <p:cNvPr id="4" name="Picture 3">
            <a:extLst>
              <a:ext uri="{FF2B5EF4-FFF2-40B4-BE49-F238E27FC236}">
                <a16:creationId xmlns:a16="http://schemas.microsoft.com/office/drawing/2014/main" id="{2EBFB3E0-E8A4-E8DF-4F83-12274B38CEF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466013" y="1207459"/>
            <a:ext cx="4120019" cy="2189581"/>
          </a:xfrm>
          <a:prstGeom prst="rect">
            <a:avLst/>
          </a:prstGeom>
          <a:ln w="12700">
            <a:solidFill>
              <a:schemeClr val="tx2"/>
            </a:solidFill>
          </a:ln>
        </p:spPr>
      </p:pic>
      <p:pic>
        <p:nvPicPr>
          <p:cNvPr id="2" name="Picture 1">
            <a:extLst>
              <a:ext uri="{FF2B5EF4-FFF2-40B4-BE49-F238E27FC236}">
                <a16:creationId xmlns:a16="http://schemas.microsoft.com/office/drawing/2014/main" id="{41906028-8DF3-F4B1-CDBF-9DFCB463EBC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471233" y="4006641"/>
            <a:ext cx="4114798" cy="2300312"/>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pt-BR"/>
              <a:t>Comentários finais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798324"/>
            <a:ext cx="5361037" cy="2148666"/>
          </a:xfrm>
        </p:spPr>
        <p:txBody>
          <a:bodyPr/>
          <a:lstStyle/>
          <a:p>
            <a:r>
              <a:rPr lang="pt-BR">
                <a:latin typeface="Arial"/>
                <a:cs typeface="Arial"/>
              </a:rPr>
              <a:t>Vejo vocês amanhã!</a:t>
            </a:r>
          </a:p>
        </p:txBody>
      </p:sp>
    </p:spTree>
    <p:extLst>
      <p:ext uri="{BB962C8B-B14F-4D97-AF65-F5344CB8AC3E}">
        <p14:creationId xmlns:p14="http://schemas.microsoft.com/office/powerpoint/2010/main" val="27263595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1519909"/>
            <a:ext cx="9703980" cy="2148666"/>
          </a:xfrm>
        </p:spPr>
        <p:txBody>
          <a:bodyPr>
            <a:normAutofit/>
          </a:bodyPr>
          <a:lstStyle/>
          <a:p>
            <a:r>
              <a:rPr lang="pt-BR"/>
              <a:t>Slides complementares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3636079"/>
            <a:ext cx="9703980" cy="1572093"/>
          </a:xfrm>
        </p:spPr>
        <p:txBody>
          <a:bodyPr/>
          <a:lstStyle/>
          <a:p>
            <a:r>
              <a:rPr lang="pt-BR" sz="3200" dirty="0"/>
              <a:t>Atividade para apresentar os achados do 7-1-7 às partes interessadas </a:t>
            </a:r>
          </a:p>
          <a:p>
            <a:r>
              <a:rPr lang="pt-BR" sz="2000" dirty="0"/>
              <a:t>(acompanhamento da atividade ‘Aplicando o 7-1-7 aos seus próprios dados’)</a:t>
            </a:r>
          </a:p>
        </p:txBody>
      </p:sp>
    </p:spTree>
    <p:extLst>
      <p:ext uri="{BB962C8B-B14F-4D97-AF65-F5344CB8AC3E}">
        <p14:creationId xmlns:p14="http://schemas.microsoft.com/office/powerpoint/2010/main" val="3549601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a:xfrm>
            <a:off x="952500" y="2271322"/>
            <a:ext cx="8201025" cy="1887026"/>
          </a:xfrm>
        </p:spPr>
        <p:txBody>
          <a:bodyPr anchor="b"/>
          <a:lstStyle/>
          <a:p>
            <a:r>
              <a:rPr lang="pt-BR" dirty="0">
                <a:latin typeface="Arial"/>
                <a:cs typeface="Arial"/>
              </a:rPr>
              <a:t>Principais passos para usar o 7-1-7</a:t>
            </a:r>
          </a:p>
        </p:txBody>
      </p:sp>
    </p:spTree>
    <p:extLst>
      <p:ext uri="{BB962C8B-B14F-4D97-AF65-F5344CB8AC3E}">
        <p14:creationId xmlns:p14="http://schemas.microsoft.com/office/powerpoint/2010/main" val="25780581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182B7-B154-FB22-86CE-9F9B2AA943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B2B118-2365-C5A1-8FAE-EB963E61322C}"/>
              </a:ext>
            </a:extLst>
          </p:cNvPr>
          <p:cNvSpPr>
            <a:spLocks noGrp="1"/>
          </p:cNvSpPr>
          <p:nvPr>
            <p:ph type="title"/>
          </p:nvPr>
        </p:nvSpPr>
        <p:spPr>
          <a:xfrm>
            <a:off x="831850" y="3097167"/>
            <a:ext cx="9446683" cy="1422952"/>
          </a:xfrm>
        </p:spPr>
        <p:txBody>
          <a:bodyPr/>
          <a:lstStyle/>
          <a:p>
            <a:r>
              <a:rPr lang="pt-BR" sz="4000" dirty="0">
                <a:latin typeface="Arial"/>
                <a:cs typeface="Arial"/>
              </a:rPr>
              <a:t>Apresentando dados de eventos 7-1-7 às partes interessadas</a:t>
            </a:r>
          </a:p>
        </p:txBody>
      </p:sp>
      <p:sp>
        <p:nvSpPr>
          <p:cNvPr id="3" name="Text Placeholder 2">
            <a:extLst>
              <a:ext uri="{FF2B5EF4-FFF2-40B4-BE49-F238E27FC236}">
                <a16:creationId xmlns:a16="http://schemas.microsoft.com/office/drawing/2014/main" id="{525568E9-3EFF-05C0-37AA-10E7698CCCB8}"/>
              </a:ext>
            </a:extLst>
          </p:cNvPr>
          <p:cNvSpPr>
            <a:spLocks noGrp="1"/>
          </p:cNvSpPr>
          <p:nvPr>
            <p:ph type="body" idx="1"/>
          </p:nvPr>
        </p:nvSpPr>
        <p:spPr>
          <a:xfrm>
            <a:off x="831850" y="4568668"/>
            <a:ext cx="9703980" cy="931688"/>
          </a:xfrm>
        </p:spPr>
        <p:txBody>
          <a:bodyPr/>
          <a:lstStyle/>
          <a:p>
            <a:r>
              <a:rPr lang="pt-BR" sz="3000"/>
              <a:t>Atividade</a:t>
            </a:r>
          </a:p>
        </p:txBody>
      </p:sp>
      <p:pic>
        <p:nvPicPr>
          <p:cNvPr id="5" name="Graphic 4">
            <a:extLst>
              <a:ext uri="{FF2B5EF4-FFF2-40B4-BE49-F238E27FC236}">
                <a16:creationId xmlns:a16="http://schemas.microsoft.com/office/drawing/2014/main" id="{AB3E76E8-8838-29A2-2836-B6057A76B17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4736" y="2190206"/>
            <a:ext cx="913629" cy="909011"/>
          </a:xfrm>
          <a:prstGeom prst="rect">
            <a:avLst/>
          </a:prstGeom>
        </p:spPr>
      </p:pic>
    </p:spTree>
    <p:extLst>
      <p:ext uri="{BB962C8B-B14F-4D97-AF65-F5344CB8AC3E}">
        <p14:creationId xmlns:p14="http://schemas.microsoft.com/office/powerpoint/2010/main" val="24421604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62951-7040-241F-2675-E633D1B30FD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49DF-B5F4-FC1D-A0A7-445444604835}"/>
              </a:ext>
            </a:extLst>
          </p:cNvPr>
          <p:cNvSpPr>
            <a:spLocks noGrp="1"/>
          </p:cNvSpPr>
          <p:nvPr>
            <p:ph type="body" idx="1"/>
          </p:nvPr>
        </p:nvSpPr>
        <p:spPr>
          <a:xfrm>
            <a:off x="381246" y="1226459"/>
            <a:ext cx="5157787" cy="486893"/>
          </a:xfrm>
        </p:spPr>
        <p:txBody>
          <a:bodyPr/>
          <a:lstStyle/>
          <a:p>
            <a:r>
              <a:rPr lang="pt-BR">
                <a:latin typeface="Arial"/>
                <a:cs typeface="Arial"/>
              </a:rPr>
              <a:t>Sua tarefa em grupo</a:t>
            </a:r>
          </a:p>
        </p:txBody>
      </p:sp>
      <p:sp>
        <p:nvSpPr>
          <p:cNvPr id="4" name="Content Placeholder 3">
            <a:extLst>
              <a:ext uri="{FF2B5EF4-FFF2-40B4-BE49-F238E27FC236}">
                <a16:creationId xmlns:a16="http://schemas.microsoft.com/office/drawing/2014/main" id="{EC1A5519-AC3F-A62E-4D70-058F353E8AC8}"/>
              </a:ext>
            </a:extLst>
          </p:cNvPr>
          <p:cNvSpPr>
            <a:spLocks noGrp="1"/>
          </p:cNvSpPr>
          <p:nvPr>
            <p:ph sz="half" idx="2"/>
          </p:nvPr>
        </p:nvSpPr>
        <p:spPr>
          <a:xfrm>
            <a:off x="386707" y="1868546"/>
            <a:ext cx="11406364" cy="2720388"/>
          </a:xfrm>
        </p:spPr>
        <p:txBody>
          <a:bodyPr vert="horz" lIns="91440" tIns="45720" rIns="91440" bIns="45720" rtlCol="0" anchor="t">
            <a:noAutofit/>
          </a:bodyPr>
          <a:lstStyle/>
          <a:p>
            <a:pPr marL="342900" indent="-342900"/>
            <a:r>
              <a:rPr lang="pt-BR" sz="2400" dirty="0">
                <a:latin typeface="Arial"/>
                <a:cs typeface="Arial"/>
              </a:rPr>
              <a:t>Forme pares com outro grupo</a:t>
            </a:r>
          </a:p>
          <a:p>
            <a:pPr marL="342900" indent="-342900"/>
            <a:r>
              <a:rPr lang="pt-BR" sz="2400" dirty="0">
                <a:solidFill>
                  <a:srgbClr val="384D56"/>
                </a:solidFill>
                <a:latin typeface="Arial"/>
                <a:cs typeface="Arial"/>
              </a:rPr>
              <a:t>O Grupo 1 apresentará os Slides de Revisão de Evento 7-1-7 concluídos ao Grupo 2.  Reserve cerca de 10 minutos para apresentar os slides.  O Grupo 2 pode fazer perguntas por alguns minutos depois.</a:t>
            </a:r>
          </a:p>
          <a:p>
            <a:pPr marL="342900" indent="-342900"/>
            <a:r>
              <a:rPr lang="pt-BR" sz="2400" dirty="0">
                <a:solidFill>
                  <a:srgbClr val="384D56"/>
                </a:solidFill>
                <a:latin typeface="Arial"/>
                <a:cs typeface="Arial"/>
              </a:rPr>
              <a:t>O Grupo 2 apresentará então seus Slides de Revisão de Evento ao Grupo 1. Reserve cerca de 10 minutos para apresentar os slides. O Grupo 2 pode fazer perguntas por alguns minutos depois. </a:t>
            </a:r>
            <a:endParaRPr lang="en-US" sz="2500" dirty="0">
              <a:latin typeface="Arial"/>
              <a:cs typeface="Arial"/>
            </a:endParaRPr>
          </a:p>
        </p:txBody>
      </p:sp>
      <p:sp>
        <p:nvSpPr>
          <p:cNvPr id="26" name="Rectangle 25">
            <a:extLst>
              <a:ext uri="{FF2B5EF4-FFF2-40B4-BE49-F238E27FC236}">
                <a16:creationId xmlns:a16="http://schemas.microsoft.com/office/drawing/2014/main" id="{9D760EA1-8863-EE7F-B084-BB628FB689F8}"/>
              </a:ext>
            </a:extLst>
          </p:cNvPr>
          <p:cNvSpPr/>
          <p:nvPr/>
        </p:nvSpPr>
        <p:spPr>
          <a:xfrm>
            <a:off x="379594" y="4814506"/>
            <a:ext cx="8714144" cy="14063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588A3F62-9F39-0F5A-52C4-6984536AC13B}"/>
              </a:ext>
            </a:extLst>
          </p:cNvPr>
          <p:cNvSpPr txBox="1">
            <a:spLocks/>
          </p:cNvSpPr>
          <p:nvPr/>
        </p:nvSpPr>
        <p:spPr>
          <a:xfrm>
            <a:off x="1006539" y="4966906"/>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36" name="Content Placeholder 3">
            <a:extLst>
              <a:ext uri="{FF2B5EF4-FFF2-40B4-BE49-F238E27FC236}">
                <a16:creationId xmlns:a16="http://schemas.microsoft.com/office/drawing/2014/main" id="{5C774813-C3D2-8BDB-0CAE-51C35B8FCF36}"/>
              </a:ext>
            </a:extLst>
          </p:cNvPr>
          <p:cNvSpPr txBox="1">
            <a:spLocks/>
          </p:cNvSpPr>
          <p:nvPr/>
        </p:nvSpPr>
        <p:spPr>
          <a:xfrm>
            <a:off x="954787" y="5401712"/>
            <a:ext cx="8714145" cy="74289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dirty="0">
                <a:latin typeface="Arial"/>
                <a:cs typeface="Arial"/>
              </a:rPr>
              <a:t>~15 minutos: O primeiro grupo apresenta slides e responde a perguntas</a:t>
            </a:r>
          </a:p>
          <a:p>
            <a:r>
              <a:rPr lang="pt-BR" sz="1800" dirty="0">
                <a:latin typeface="Arial"/>
                <a:cs typeface="Arial"/>
              </a:rPr>
              <a:t>~15 minutos: O segundo grupo apresenta slides e responde a perguntas</a:t>
            </a:r>
          </a:p>
          <a:p>
            <a:pPr lvl="1"/>
            <a:endParaRPr lang="en-US" dirty="0">
              <a:latin typeface="Arial"/>
              <a:cs typeface="Arial"/>
            </a:endParaRPr>
          </a:p>
          <a:p>
            <a:endParaRPr lang="en-US" sz="1800" dirty="0">
              <a:cs typeface="Arial"/>
            </a:endParaRPr>
          </a:p>
          <a:p>
            <a:pPr lvl="1"/>
            <a:endParaRPr lang="en-US" sz="1800" dirty="0">
              <a:cs typeface="Arial"/>
            </a:endParaRPr>
          </a:p>
        </p:txBody>
      </p:sp>
      <p:sp>
        <p:nvSpPr>
          <p:cNvPr id="43" name="Title 1">
            <a:extLst>
              <a:ext uri="{FF2B5EF4-FFF2-40B4-BE49-F238E27FC236}">
                <a16:creationId xmlns:a16="http://schemas.microsoft.com/office/drawing/2014/main" id="{0AAC9358-C43A-070A-87E2-CFC3B38D71DB}"/>
              </a:ext>
            </a:extLst>
          </p:cNvPr>
          <p:cNvSpPr txBox="1">
            <a:spLocks/>
          </p:cNvSpPr>
          <p:nvPr/>
        </p:nvSpPr>
        <p:spPr>
          <a:xfrm>
            <a:off x="379824" y="328839"/>
            <a:ext cx="11812175"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2800" dirty="0">
                <a:latin typeface="Arial"/>
                <a:cs typeface="Arial"/>
              </a:rPr>
              <a:t>Apresentando dados de eventos 7-1-7 às partes interessadas</a:t>
            </a:r>
          </a:p>
        </p:txBody>
      </p:sp>
    </p:spTree>
    <p:extLst>
      <p:ext uri="{BB962C8B-B14F-4D97-AF65-F5344CB8AC3E}">
        <p14:creationId xmlns:p14="http://schemas.microsoft.com/office/powerpoint/2010/main" val="2270584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pPr>
              <a:spcBef>
                <a:spcPts val="0"/>
              </a:spcBef>
            </a:pPr>
            <a:r>
              <a:rPr lang="pt-BR"/>
              <a:t>O ciclo de vida do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dirty="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Identificar gargalos e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dirty="0">
                <a:solidFill>
                  <a:schemeClr val="bg1"/>
                </a:solidFill>
                <a:latin typeface="Arial"/>
                <a:ea typeface="+mn-lt"/>
                <a:cs typeface="+mn-lt"/>
              </a:rPr>
              <a:t>        </a:t>
            </a:r>
            <a:r>
              <a:rPr lang="pt-BR" dirty="0">
                <a:solidFill>
                  <a:schemeClr val="bg1"/>
                </a:solidFill>
                <a:latin typeface="Arial"/>
                <a:ea typeface="+mn-lt"/>
                <a:cs typeface="+mn-lt"/>
              </a:rPr>
              <a:t>Consolidar dados e monitorar o progresso das ações rotineiramente </a:t>
            </a:r>
            <a:endParaRPr lang="pt-BR" sz="2000" dirty="0">
              <a:solidFill>
                <a:schemeClr val="bg1"/>
              </a:solidFill>
              <a:latin typeface="Arial"/>
              <a:ea typeface="+mn-lt"/>
              <a:cs typeface="+mn-lt"/>
            </a:endParaRP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Sintetizar e utilizar os resultados para planejamento, financiamento</a:t>
            </a:r>
            <a:br>
              <a:rPr lang="pt-BR" dirty="0">
                <a:solidFill>
                  <a:schemeClr val="bg1"/>
                </a:solidFill>
                <a:latin typeface="Arial"/>
                <a:ea typeface="+mn-lt"/>
                <a:cs typeface="+mn-lt"/>
              </a:rPr>
            </a:br>
            <a:r>
              <a:rPr lang="pt-BR" dirty="0">
                <a:solidFill>
                  <a:schemeClr val="bg1"/>
                </a:solidFill>
                <a:latin typeface="Arial"/>
                <a:ea typeface="+mn-lt"/>
                <a:cs typeface="+mn-lt"/>
              </a:rPr>
              <a:t>        e defesa </a:t>
            </a: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pt-BR">
                <a:latin typeface="Arial"/>
                <a:cs typeface="Arial"/>
              </a:rPr>
              <a:t>Usar o 7-1-7 é simples e iterativo</a:t>
            </a:r>
          </a:p>
        </p:txBody>
      </p:sp>
    </p:spTree>
    <p:extLst>
      <p:ext uri="{BB962C8B-B14F-4D97-AF65-F5344CB8AC3E}">
        <p14:creationId xmlns:p14="http://schemas.microsoft.com/office/powerpoint/2010/main" val="1845589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C7C48-7377-DF8C-70CE-70B1A54CFEA4}"/>
            </a:ext>
          </a:extLst>
        </p:cNvPr>
        <p:cNvGrpSpPr/>
        <p:nvPr/>
      </p:nvGrpSpPr>
      <p:grpSpPr>
        <a:xfrm>
          <a:off x="0" y="0"/>
          <a:ext cx="0" cy="0"/>
          <a:chOff x="0" y="0"/>
          <a:chExt cx="0" cy="0"/>
        </a:xfrm>
      </p:grpSpPr>
      <p:sp>
        <p:nvSpPr>
          <p:cNvPr id="19" name="Title 3">
            <a:extLst>
              <a:ext uri="{FF2B5EF4-FFF2-40B4-BE49-F238E27FC236}">
                <a16:creationId xmlns:a16="http://schemas.microsoft.com/office/drawing/2014/main" id="{913474D4-4103-32FA-4A11-22FC0EDBFDE8}"/>
              </a:ext>
            </a:extLst>
          </p:cNvPr>
          <p:cNvSpPr>
            <a:spLocks noGrp="1"/>
          </p:cNvSpPr>
          <p:nvPr>
            <p:ph type="title"/>
          </p:nvPr>
        </p:nvSpPr>
        <p:spPr>
          <a:xfrm>
            <a:off x="255102" y="365126"/>
            <a:ext cx="11424279" cy="740650"/>
          </a:xfrm>
        </p:spPr>
        <p:txBody>
          <a:bodyPr>
            <a:noAutofit/>
          </a:bodyPr>
          <a:lstStyle/>
          <a:p>
            <a:r>
              <a:rPr lang="pt-BR" sz="3600">
                <a:latin typeface="Arial"/>
                <a:cs typeface="Arial"/>
              </a:rPr>
              <a:t>Atividades de hoje</a:t>
            </a:r>
          </a:p>
        </p:txBody>
      </p:sp>
      <p:sp>
        <p:nvSpPr>
          <p:cNvPr id="7" name="Content Placeholder 3">
            <a:extLst>
              <a:ext uri="{FF2B5EF4-FFF2-40B4-BE49-F238E27FC236}">
                <a16:creationId xmlns:a16="http://schemas.microsoft.com/office/drawing/2014/main" id="{D2848ABB-6939-43DC-7114-04AB4FFA9385}"/>
              </a:ext>
            </a:extLst>
          </p:cNvPr>
          <p:cNvSpPr>
            <a:spLocks noGrp="1"/>
          </p:cNvSpPr>
          <p:nvPr>
            <p:ph idx="1"/>
          </p:nvPr>
        </p:nvSpPr>
        <p:spPr>
          <a:xfrm>
            <a:off x="987489" y="1708978"/>
            <a:ext cx="10216278" cy="4607008"/>
          </a:xfrm>
        </p:spPr>
        <p:txBody>
          <a:bodyPr vert="horz" lIns="91440" tIns="45720" rIns="91440" bIns="45720" rtlCol="0" anchor="t">
            <a:noAutofit/>
          </a:bodyPr>
          <a:lstStyle/>
          <a:p>
            <a:pPr marL="0" indent="0">
              <a:lnSpc>
                <a:spcPct val="113999"/>
              </a:lnSpc>
              <a:buNone/>
            </a:pPr>
            <a:r>
              <a:rPr lang="pt-BR" sz="2600" u="sng" dirty="0">
                <a:latin typeface="Arial"/>
                <a:cs typeface="Arial"/>
              </a:rPr>
              <a:t>Dois tipos de atividades </a:t>
            </a:r>
          </a:p>
          <a:p>
            <a:pPr marL="342900" indent="-342900">
              <a:lnSpc>
                <a:spcPct val="113999"/>
              </a:lnSpc>
            </a:pPr>
            <a:r>
              <a:rPr lang="pt-BR" sz="2600" dirty="0">
                <a:latin typeface="Arial"/>
                <a:cs typeface="Arial"/>
              </a:rPr>
              <a:t>Atividades práticas para praticar os três primeiros passos do 7-1-7 em pequenos grupos e plenário</a:t>
            </a:r>
          </a:p>
          <a:p>
            <a:pPr marL="0" indent="0">
              <a:lnSpc>
                <a:spcPct val="113999"/>
              </a:lnSpc>
              <a:buNone/>
            </a:pPr>
            <a:endParaRPr lang="en-US" sz="2600" dirty="0">
              <a:latin typeface="Arial"/>
              <a:cs typeface="Arial"/>
            </a:endParaRPr>
          </a:p>
          <a:p>
            <a:pPr marL="342900" indent="-342900">
              <a:lnSpc>
                <a:spcPct val="113999"/>
              </a:lnSpc>
            </a:pPr>
            <a:r>
              <a:rPr lang="pt-BR" sz="2600" dirty="0">
                <a:latin typeface="Arial"/>
                <a:cs typeface="Arial"/>
              </a:rPr>
              <a:t>Aplicar os três primeiros passos do 7-1-7 aos </a:t>
            </a:r>
            <a:r>
              <a:rPr lang="pt-BR" sz="2600" u="sng" dirty="0">
                <a:latin typeface="Arial"/>
                <a:cs typeface="Arial"/>
              </a:rPr>
              <a:t>seus próprios dados</a:t>
            </a:r>
            <a:r>
              <a:rPr lang="pt-BR" sz="2600" dirty="0">
                <a:latin typeface="Arial"/>
                <a:cs typeface="Arial"/>
              </a:rPr>
              <a:t> (ou cenários </a:t>
            </a:r>
            <a:r>
              <a:rPr lang="pt-BR" sz="2600" dirty="0" err="1">
                <a:latin typeface="Arial"/>
                <a:cs typeface="Arial"/>
              </a:rPr>
              <a:t>pré</a:t>
            </a:r>
            <a:r>
              <a:rPr lang="pt-BR" sz="2600" dirty="0">
                <a:latin typeface="Arial"/>
                <a:cs typeface="Arial"/>
              </a:rPr>
              <a:t>-escritos, conforme necessário)</a:t>
            </a:r>
          </a:p>
          <a:p>
            <a:pPr marL="342900" indent="-342900">
              <a:lnSpc>
                <a:spcPct val="113999"/>
              </a:lnSpc>
            </a:pPr>
            <a:endParaRPr lang="en-US" sz="600" dirty="0">
              <a:latin typeface="Arial"/>
              <a:cs typeface="Arial"/>
            </a:endParaRPr>
          </a:p>
        </p:txBody>
      </p:sp>
    </p:spTree>
    <p:extLst>
      <p:ext uri="{BB962C8B-B14F-4D97-AF65-F5344CB8AC3E}">
        <p14:creationId xmlns:p14="http://schemas.microsoft.com/office/powerpoint/2010/main" val="4034990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E724A-A6CA-6BBC-0B45-A2F5F1A57B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BD5B6E-ED2F-81B7-F490-6BE7442864C8}"/>
              </a:ext>
            </a:extLst>
          </p:cNvPr>
          <p:cNvSpPr>
            <a:spLocks noGrp="1"/>
          </p:cNvSpPr>
          <p:nvPr>
            <p:ph type="title"/>
          </p:nvPr>
        </p:nvSpPr>
        <p:spPr>
          <a:xfrm>
            <a:off x="437882" y="365125"/>
            <a:ext cx="10915918" cy="1325563"/>
          </a:xfrm>
        </p:spPr>
        <p:txBody>
          <a:bodyPr/>
          <a:lstStyle/>
          <a:p>
            <a:r>
              <a:rPr lang="pt-BR"/>
              <a:t>Usar o 7-1-7 é simples e iterativo</a:t>
            </a:r>
          </a:p>
        </p:txBody>
      </p:sp>
      <p:sp>
        <p:nvSpPr>
          <p:cNvPr id="29" name="Rectangle: Rounded Corners 28">
            <a:extLst>
              <a:ext uri="{FF2B5EF4-FFF2-40B4-BE49-F238E27FC236}">
                <a16:creationId xmlns:a16="http://schemas.microsoft.com/office/drawing/2014/main" id="{F0831C91-9AB0-DDA7-4999-69FD20A6F0D2}"/>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b="1" dirty="0">
                <a:solidFill>
                  <a:schemeClr val="bg1"/>
                </a:solidFill>
                <a:latin typeface="Arial"/>
                <a:ea typeface="Calibri"/>
                <a:cs typeface="Calibri"/>
              </a:rPr>
              <a:t>     Coletar dados de pontualidade e calcular o desempenho 7-1-7 </a:t>
            </a:r>
          </a:p>
        </p:txBody>
      </p:sp>
      <p:sp>
        <p:nvSpPr>
          <p:cNvPr id="31" name="Oval 30">
            <a:extLst>
              <a:ext uri="{FF2B5EF4-FFF2-40B4-BE49-F238E27FC236}">
                <a16:creationId xmlns:a16="http://schemas.microsoft.com/office/drawing/2014/main" id="{B861318E-AB49-8CF3-8783-B92197ED6132}"/>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75F23B82-ECDE-413F-79F3-3A4FDBECD182}"/>
              </a:ext>
            </a:extLst>
          </p:cNvPr>
          <p:cNvSpPr/>
          <p:nvPr/>
        </p:nvSpPr>
        <p:spPr>
          <a:xfrm>
            <a:off x="1797863" y="2303355"/>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Identificar gargalos e facilitadores</a:t>
            </a:r>
          </a:p>
        </p:txBody>
      </p:sp>
      <p:sp>
        <p:nvSpPr>
          <p:cNvPr id="35" name="Oval 34">
            <a:extLst>
              <a:ext uri="{FF2B5EF4-FFF2-40B4-BE49-F238E27FC236}">
                <a16:creationId xmlns:a16="http://schemas.microsoft.com/office/drawing/2014/main" id="{E7750ED4-93FD-A808-396C-4268EF45AD5B}"/>
              </a:ext>
            </a:extLst>
          </p:cNvPr>
          <p:cNvSpPr/>
          <p:nvPr/>
        </p:nvSpPr>
        <p:spPr>
          <a:xfrm>
            <a:off x="1426537" y="2305895"/>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24C592F-7E3A-C010-7166-8DF29B84B08F}"/>
              </a:ext>
            </a:extLst>
          </p:cNvPr>
          <p:cNvSpPr/>
          <p:nvPr/>
        </p:nvSpPr>
        <p:spPr>
          <a:xfrm>
            <a:off x="2123334" y="3148181"/>
            <a:ext cx="7862227" cy="712341"/>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Determinar ações imediatas e de longo prazo </a:t>
            </a:r>
          </a:p>
        </p:txBody>
      </p:sp>
      <p:sp>
        <p:nvSpPr>
          <p:cNvPr id="39" name="Oval 38">
            <a:extLst>
              <a:ext uri="{FF2B5EF4-FFF2-40B4-BE49-F238E27FC236}">
                <a16:creationId xmlns:a16="http://schemas.microsoft.com/office/drawing/2014/main" id="{88EA4F15-CE5B-B50A-40D4-29E451B3A331}"/>
              </a:ext>
            </a:extLst>
          </p:cNvPr>
          <p:cNvSpPr/>
          <p:nvPr/>
        </p:nvSpPr>
        <p:spPr>
          <a:xfrm>
            <a:off x="1754284" y="3152687"/>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FAA6364-50CC-41BA-94C0-CE12AE0BA585}"/>
              </a:ext>
            </a:extLst>
          </p:cNvPr>
          <p:cNvSpPr/>
          <p:nvPr/>
        </p:nvSpPr>
        <p:spPr>
          <a:xfrm>
            <a:off x="2438074" y="3994886"/>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Consolidar dados e monitorar o progresso das ações rotineiramente </a:t>
            </a:r>
          </a:p>
        </p:txBody>
      </p:sp>
      <p:sp>
        <p:nvSpPr>
          <p:cNvPr id="43" name="Oval 42">
            <a:extLst>
              <a:ext uri="{FF2B5EF4-FFF2-40B4-BE49-F238E27FC236}">
                <a16:creationId xmlns:a16="http://schemas.microsoft.com/office/drawing/2014/main" id="{7AC59B97-78C2-2993-BC9C-3A6081D20E46}"/>
              </a:ext>
            </a:extLst>
          </p:cNvPr>
          <p:cNvSpPr/>
          <p:nvPr/>
        </p:nvSpPr>
        <p:spPr>
          <a:xfrm>
            <a:off x="2078431" y="3998639"/>
            <a:ext cx="722431" cy="719933"/>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19C99F5A-1971-6579-27F3-F8131404FACD}"/>
              </a:ext>
            </a:extLst>
          </p:cNvPr>
          <p:cNvSpPr/>
          <p:nvPr/>
        </p:nvSpPr>
        <p:spPr>
          <a:xfrm>
            <a:off x="2752812" y="4839712"/>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Sintetizar e utilizar os resultados para planejamento, financiamento </a:t>
            </a:r>
            <a:br>
              <a:rPr lang="pt-BR" dirty="0">
                <a:solidFill>
                  <a:schemeClr val="bg1"/>
                </a:solidFill>
                <a:latin typeface="Arial"/>
                <a:ea typeface="+mn-lt"/>
                <a:cs typeface="+mn-lt"/>
              </a:rPr>
            </a:br>
            <a:r>
              <a:rPr lang="pt-BR" dirty="0">
                <a:solidFill>
                  <a:schemeClr val="bg1"/>
                </a:solidFill>
                <a:latin typeface="Arial"/>
                <a:ea typeface="+mn-lt"/>
                <a:cs typeface="+mn-lt"/>
              </a:rPr>
              <a:t>        e defesa </a:t>
            </a:r>
          </a:p>
        </p:txBody>
      </p:sp>
      <p:sp>
        <p:nvSpPr>
          <p:cNvPr id="47" name="Oval 46">
            <a:extLst>
              <a:ext uri="{FF2B5EF4-FFF2-40B4-BE49-F238E27FC236}">
                <a16:creationId xmlns:a16="http://schemas.microsoft.com/office/drawing/2014/main" id="{C0369FEB-C44C-EB91-9FF3-7F2504CB991C}"/>
              </a:ext>
            </a:extLst>
          </p:cNvPr>
          <p:cNvSpPr/>
          <p:nvPr/>
        </p:nvSpPr>
        <p:spPr>
          <a:xfrm>
            <a:off x="2393171" y="4843465"/>
            <a:ext cx="722431" cy="716657"/>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56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1890E-119C-C9E2-6EAD-812F39E66CB3}"/>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444A4BCD-F54A-EA3B-BF1C-E69CEFE9122B}"/>
              </a:ext>
            </a:extLst>
          </p:cNvPr>
          <p:cNvSpPr txBox="1">
            <a:spLocks/>
          </p:cNvSpPr>
          <p:nvPr/>
        </p:nvSpPr>
        <p:spPr>
          <a:xfrm>
            <a:off x="445250" y="1551909"/>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mn-cs"/>
              </a:rPr>
              <a:t>Coletar dados de pontualidade</a:t>
            </a:r>
          </a:p>
        </p:txBody>
      </p:sp>
      <p:sp>
        <p:nvSpPr>
          <p:cNvPr id="20" name="Content Placeholder 2">
            <a:extLst>
              <a:ext uri="{FF2B5EF4-FFF2-40B4-BE49-F238E27FC236}">
                <a16:creationId xmlns:a16="http://schemas.microsoft.com/office/drawing/2014/main" id="{BFB74EAF-6435-EFF8-F23E-5C06F7465674}"/>
              </a:ext>
            </a:extLst>
          </p:cNvPr>
          <p:cNvSpPr txBox="1">
            <a:spLocks/>
          </p:cNvSpPr>
          <p:nvPr/>
        </p:nvSpPr>
        <p:spPr>
          <a:xfrm>
            <a:off x="614968" y="1998290"/>
            <a:ext cx="10959454" cy="286354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94D56"/>
                </a:solidFill>
                <a:effectLst/>
                <a:uLnTx/>
                <a:uFillTx/>
                <a:latin typeface="Arial" panose="020B0604020202020204" pitchFamily="34" charset="0"/>
                <a:ea typeface="+mn-ea"/>
                <a:cs typeface="+mn-cs"/>
              </a:rPr>
              <a:t>Datas de surgimento, detecção, notificação e sete ações de resposta precoce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94D56"/>
                </a:solidFill>
                <a:effectLst/>
                <a:uLnTx/>
                <a:uFillTx/>
                <a:latin typeface="Arial" panose="020B0604020202020204" pitchFamily="34" charset="0"/>
                <a:ea typeface="+mn-ea"/>
                <a:cs typeface="+mn-cs"/>
              </a:rPr>
              <a:t>Narrativas para explicar o motivo de cada seleção de data e quaisquer observações importantes, e para identificar gargalos/facilitadores</a:t>
            </a: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grpSp>
        <p:nvGrpSpPr>
          <p:cNvPr id="7" name="Group 6">
            <a:extLst>
              <a:ext uri="{FF2B5EF4-FFF2-40B4-BE49-F238E27FC236}">
                <a16:creationId xmlns:a16="http://schemas.microsoft.com/office/drawing/2014/main" id="{60D52361-0C7C-B80B-6453-33B5620FA688}"/>
              </a:ext>
            </a:extLst>
          </p:cNvPr>
          <p:cNvGrpSpPr/>
          <p:nvPr/>
        </p:nvGrpSpPr>
        <p:grpSpPr>
          <a:xfrm>
            <a:off x="617578" y="3410412"/>
            <a:ext cx="10758912" cy="2952541"/>
            <a:chOff x="1528997" y="3253131"/>
            <a:chExt cx="9759479" cy="3192640"/>
          </a:xfrm>
        </p:grpSpPr>
        <p:sp>
          <p:nvSpPr>
            <p:cNvPr id="26" name="Rounded Rectangle 25">
              <a:extLst>
                <a:ext uri="{FF2B5EF4-FFF2-40B4-BE49-F238E27FC236}">
                  <a16:creationId xmlns:a16="http://schemas.microsoft.com/office/drawing/2014/main" id="{4313B371-2756-AC5C-3C50-D6FBFFE6A708}"/>
                </a:ext>
              </a:extLst>
            </p:cNvPr>
            <p:cNvSpPr/>
            <p:nvPr/>
          </p:nvSpPr>
          <p:spPr>
            <a:xfrm>
              <a:off x="1528997" y="3253131"/>
              <a:ext cx="9759479" cy="3192640"/>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pic>
          <p:nvPicPr>
            <p:cNvPr id="16" name="Picture 15">
              <a:extLst>
                <a:ext uri="{FF2B5EF4-FFF2-40B4-BE49-F238E27FC236}">
                  <a16:creationId xmlns:a16="http://schemas.microsoft.com/office/drawing/2014/main" id="{2C313D14-C552-BDEC-7C0B-6939070977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7804" y="4277686"/>
              <a:ext cx="1466749" cy="2010184"/>
            </a:xfrm>
            <a:prstGeom prst="rect">
              <a:avLst/>
            </a:prstGeom>
            <a:solidFill>
              <a:schemeClr val="bg2"/>
            </a:solidFill>
            <a:ln w="38100">
              <a:noFill/>
            </a:ln>
          </p:spPr>
        </p:pic>
        <p:sp>
          <p:nvSpPr>
            <p:cNvPr id="22" name="TextBox 21">
              <a:extLst>
                <a:ext uri="{FF2B5EF4-FFF2-40B4-BE49-F238E27FC236}">
                  <a16:creationId xmlns:a16="http://schemas.microsoft.com/office/drawing/2014/main" id="{A7C44684-03DD-3F21-E8F6-986A52E10405}"/>
                </a:ext>
              </a:extLst>
            </p:cNvPr>
            <p:cNvSpPr txBox="1"/>
            <p:nvPr/>
          </p:nvSpPr>
          <p:spPr>
            <a:xfrm>
              <a:off x="1786587" y="3857207"/>
              <a:ext cx="2304221" cy="369332"/>
            </a:xfrm>
            <a:prstGeom prst="rect">
              <a:avLst/>
            </a:prstGeom>
            <a:solidFill>
              <a:schemeClr val="bg2"/>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1" i="0" u="none" strike="noStrike" cap="none" normalizeH="0" baseline="0" noProof="0">
                  <a:ln>
                    <a:noFill/>
                  </a:ln>
                  <a:solidFill>
                    <a:srgbClr val="384D56"/>
                  </a:solidFill>
                  <a:effectLst/>
                  <a:uLnTx/>
                  <a:uFillTx/>
                  <a:latin typeface="Calibri" panose="020F0502020204030204"/>
                  <a:ea typeface="+mn-ea"/>
                  <a:cs typeface="+mn-cs"/>
                </a:rPr>
                <a:t>Ferramenta de avaliação 7-1-7</a:t>
              </a:r>
            </a:p>
          </p:txBody>
        </p:sp>
        <p:pic>
          <p:nvPicPr>
            <p:cNvPr id="23" name="Picture 22">
              <a:extLst>
                <a:ext uri="{FF2B5EF4-FFF2-40B4-BE49-F238E27FC236}">
                  <a16:creationId xmlns:a16="http://schemas.microsoft.com/office/drawing/2014/main" id="{ABDA0B57-CFC4-E702-A51F-37A136B639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10970" y="4570345"/>
              <a:ext cx="1119876" cy="1690021"/>
            </a:xfrm>
            <a:prstGeom prst="rect">
              <a:avLst/>
            </a:prstGeom>
            <a:solidFill>
              <a:schemeClr val="bg2"/>
            </a:solidFill>
            <a:ln w="38100">
              <a:noFill/>
            </a:ln>
          </p:spPr>
        </p:pic>
        <p:pic>
          <p:nvPicPr>
            <p:cNvPr id="24" name="Picture 23">
              <a:extLst>
                <a:ext uri="{FF2B5EF4-FFF2-40B4-BE49-F238E27FC236}">
                  <a16:creationId xmlns:a16="http://schemas.microsoft.com/office/drawing/2014/main" id="{1CD22A55-4316-17C4-C048-C3579BD427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1084" y="4795419"/>
              <a:ext cx="1202095" cy="1530278"/>
            </a:xfrm>
            <a:prstGeom prst="rect">
              <a:avLst/>
            </a:prstGeom>
            <a:solidFill>
              <a:schemeClr val="bg2"/>
            </a:solidFill>
            <a:ln w="38100">
              <a:noFill/>
            </a:ln>
          </p:spPr>
        </p:pic>
        <p:sp>
          <p:nvSpPr>
            <p:cNvPr id="25" name="TextBox 24">
              <a:extLst>
                <a:ext uri="{FF2B5EF4-FFF2-40B4-BE49-F238E27FC236}">
                  <a16:creationId xmlns:a16="http://schemas.microsoft.com/office/drawing/2014/main" id="{68E39F6C-4481-029E-33B6-4D91075723EB}"/>
                </a:ext>
              </a:extLst>
            </p:cNvPr>
            <p:cNvSpPr txBox="1"/>
            <p:nvPr/>
          </p:nvSpPr>
          <p:spPr>
            <a:xfrm>
              <a:off x="4553545" y="3818024"/>
              <a:ext cx="3673221" cy="698890"/>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1" i="0" u="none" strike="noStrike" cap="none" normalizeH="0" baseline="0" noProof="0" dirty="0">
                  <a:ln>
                    <a:noFill/>
                  </a:ln>
                  <a:solidFill>
                    <a:srgbClr val="384D56"/>
                  </a:solidFill>
                  <a:effectLst/>
                  <a:uLnTx/>
                  <a:uFillTx/>
                  <a:latin typeface="Calibri" panose="020F0502020204030204"/>
                  <a:ea typeface="+mn-ea"/>
                  <a:cs typeface="+mn-cs"/>
                </a:rPr>
                <a:t>Relatório da equipe de resposta rápida adaptado ao país com dados do 7-1-7</a:t>
              </a:r>
            </a:p>
          </p:txBody>
        </p:sp>
        <p:sp>
          <p:nvSpPr>
            <p:cNvPr id="27" name="TextBox 26">
              <a:extLst>
                <a:ext uri="{FF2B5EF4-FFF2-40B4-BE49-F238E27FC236}">
                  <a16:creationId xmlns:a16="http://schemas.microsoft.com/office/drawing/2014/main" id="{86E6D2BD-462A-E556-E5FF-33DAC9B355C9}"/>
                </a:ext>
              </a:extLst>
            </p:cNvPr>
            <p:cNvSpPr txBox="1"/>
            <p:nvPr/>
          </p:nvSpPr>
          <p:spPr>
            <a:xfrm>
              <a:off x="8473499" y="3863424"/>
              <a:ext cx="2257606" cy="369332"/>
            </a:xfrm>
            <a:prstGeom prst="rect">
              <a:avLst/>
            </a:prstGeom>
            <a:solidFill>
              <a:schemeClr val="bg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1" i="0" u="none" strike="noStrike" cap="none" normalizeH="0" baseline="0" noProof="0" dirty="0">
                  <a:ln>
                    <a:noFill/>
                  </a:ln>
                  <a:solidFill>
                    <a:srgbClr val="384D56"/>
                  </a:solidFill>
                  <a:effectLst/>
                  <a:uLnTx/>
                  <a:uFillTx/>
                  <a:latin typeface="Calibri" panose="020F0502020204030204"/>
                  <a:ea typeface="+mn-ea"/>
                  <a:cs typeface="+mn-cs"/>
                </a:rPr>
                <a:t>Coleta de dados digitais</a:t>
              </a:r>
            </a:p>
          </p:txBody>
        </p:sp>
        <p:sp>
          <p:nvSpPr>
            <p:cNvPr id="28" name="Text Placeholder 4">
              <a:extLst>
                <a:ext uri="{FF2B5EF4-FFF2-40B4-BE49-F238E27FC236}">
                  <a16:creationId xmlns:a16="http://schemas.microsoft.com/office/drawing/2014/main" id="{4324E8EB-534F-E458-0A15-E45C431EB52D}"/>
                </a:ext>
              </a:extLst>
            </p:cNvPr>
            <p:cNvSpPr txBox="1">
              <a:spLocks/>
            </p:cNvSpPr>
            <p:nvPr/>
          </p:nvSpPr>
          <p:spPr>
            <a:xfrm>
              <a:off x="1709969" y="3392877"/>
              <a:ext cx="7994050" cy="376777"/>
            </a:xfrm>
            <a:prstGeom prst="rect">
              <a:avLst/>
            </a:prstGeom>
            <a:solidFill>
              <a:schemeClr val="bg2"/>
            </a:solidFill>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3BB041"/>
                  </a:solidFill>
                  <a:effectLst/>
                  <a:uLnTx/>
                  <a:uFillTx/>
                  <a:latin typeface="Arial" panose="020B0604020202020204" pitchFamily="34" charset="0"/>
                  <a:ea typeface="+mn-ea"/>
                  <a:cs typeface="+mn-cs"/>
                </a:rPr>
                <a:t>Exemplos de formulários de coleta de dados do 7-1-7</a:t>
              </a:r>
            </a:p>
          </p:txBody>
        </p:sp>
        <p:pic>
          <p:nvPicPr>
            <p:cNvPr id="3" name="Picture 2">
              <a:extLst>
                <a:ext uri="{FF2B5EF4-FFF2-40B4-BE49-F238E27FC236}">
                  <a16:creationId xmlns:a16="http://schemas.microsoft.com/office/drawing/2014/main" id="{1C54D54F-4063-ED2D-F6F7-163C2B07A3C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94770" y="4314091"/>
              <a:ext cx="1090482" cy="1548190"/>
            </a:xfrm>
            <a:prstGeom prst="rect">
              <a:avLst/>
            </a:prstGeom>
            <a:solidFill>
              <a:schemeClr val="bg2"/>
            </a:solidFill>
            <a:ln w="38100">
              <a:noFill/>
            </a:ln>
          </p:spPr>
        </p:pic>
        <p:pic>
          <p:nvPicPr>
            <p:cNvPr id="4" name="Picture 3">
              <a:extLst>
                <a:ext uri="{FF2B5EF4-FFF2-40B4-BE49-F238E27FC236}">
                  <a16:creationId xmlns:a16="http://schemas.microsoft.com/office/drawing/2014/main" id="{D85352A3-BB60-42ED-644F-1405963F7A0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388833" y="4798697"/>
              <a:ext cx="1172598" cy="1530278"/>
            </a:xfrm>
            <a:prstGeom prst="rect">
              <a:avLst/>
            </a:prstGeom>
            <a:solidFill>
              <a:schemeClr val="bg2"/>
            </a:solidFill>
            <a:ln w="38100">
              <a:noFill/>
            </a:ln>
          </p:spPr>
        </p:pic>
      </p:grpSp>
      <p:sp>
        <p:nvSpPr>
          <p:cNvPr id="5" name="Rectangle: Rounded Corners 4">
            <a:extLst>
              <a:ext uri="{FF2B5EF4-FFF2-40B4-BE49-F238E27FC236}">
                <a16:creationId xmlns:a16="http://schemas.microsoft.com/office/drawing/2014/main" id="{89ED2CE5-B199-B78F-13C6-58C2E1B81448}"/>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9" name="Oval 8">
            <a:extLst>
              <a:ext uri="{FF2B5EF4-FFF2-40B4-BE49-F238E27FC236}">
                <a16:creationId xmlns:a16="http://schemas.microsoft.com/office/drawing/2014/main" id="{28FC57E7-C58B-D646-69BD-9ABD78E87392}"/>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983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2480" y="1390922"/>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mn-cs"/>
              </a:rPr>
              <a:t>Definição: data de surgimento </a:t>
            </a:r>
          </a:p>
        </p:txBody>
      </p:sp>
      <p:pic>
        <p:nvPicPr>
          <p:cNvPr id="2" name="Picture 1">
            <a:extLst>
              <a:ext uri="{FF2B5EF4-FFF2-40B4-BE49-F238E27FC236}">
                <a16:creationId xmlns:a16="http://schemas.microsoft.com/office/drawing/2014/main" id="{B5C09792-60AA-D8CB-FEDA-3D4291D3DE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911285" y="3845564"/>
            <a:ext cx="8654001" cy="2644138"/>
          </a:xfrm>
          <a:prstGeom prst="rect">
            <a:avLst/>
          </a:prstGeom>
          <a:ln>
            <a:noFill/>
          </a:ln>
        </p:spPr>
      </p:pic>
      <p:sp>
        <p:nvSpPr>
          <p:cNvPr id="3" name="Oval 2">
            <a:extLst>
              <a:ext uri="{FF2B5EF4-FFF2-40B4-BE49-F238E27FC236}">
                <a16:creationId xmlns:a16="http://schemas.microsoft.com/office/drawing/2014/main" id="{0758A13A-DD88-8138-4F05-49E8E93DD88E}"/>
              </a:ext>
            </a:extLst>
          </p:cNvPr>
          <p:cNvSpPr/>
          <p:nvPr/>
        </p:nvSpPr>
        <p:spPr>
          <a:xfrm>
            <a:off x="2082734" y="5721928"/>
            <a:ext cx="2641666"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442480" y="1791561"/>
            <a:ext cx="11454650" cy="3576438"/>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Doenças endêmicas</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data em que ocorreu um aumento predeterminado na incidência de casos em relação às taxas de referência</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6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Doenças não endêmicas: </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data em que o caso índice ou o primeiro caso epidemiologicamente relacionado apresentou sintomas pela primeira vez</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600" b="1"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endParaRP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Outros eventos de saúde pública</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data em que a ameaça atendeu pela primeira vez aos critérios como um evento notificável com base nos padrões de notificação do país</a:t>
            </a:r>
          </a:p>
        </p:txBody>
      </p:sp>
      <p:sp>
        <p:nvSpPr>
          <p:cNvPr id="6" name="Rectangle: Rounded Corners 5">
            <a:extLst>
              <a:ext uri="{FF2B5EF4-FFF2-40B4-BE49-F238E27FC236}">
                <a16:creationId xmlns:a16="http://schemas.microsoft.com/office/drawing/2014/main" id="{BE1F6DC2-BC39-6C22-007B-673A41866C5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9" name="Oval 8">
            <a:extLst>
              <a:ext uri="{FF2B5EF4-FFF2-40B4-BE49-F238E27FC236}">
                <a16:creationId xmlns:a16="http://schemas.microsoft.com/office/drawing/2014/main" id="{B6B0FF4A-63F8-EBE8-2A6F-3B80B90921CC}"/>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338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636302"/>
            <a:ext cx="8654001" cy="2644138"/>
          </a:xfrm>
          <a:prstGeom prst="rect">
            <a:avLst/>
          </a:prstGeom>
          <a:ln>
            <a:no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mn-cs"/>
              </a:rPr>
              <a:t>Definição: data de detecção </a:t>
            </a:r>
          </a:p>
        </p:txBody>
      </p:sp>
      <p:sp>
        <p:nvSpPr>
          <p:cNvPr id="3" name="Oval 2">
            <a:extLst>
              <a:ext uri="{FF2B5EF4-FFF2-40B4-BE49-F238E27FC236}">
                <a16:creationId xmlns:a16="http://schemas.microsoft.com/office/drawing/2014/main" id="{0758A13A-DD88-8138-4F05-49E8E93DD88E}"/>
              </a:ext>
            </a:extLst>
          </p:cNvPr>
          <p:cNvSpPr/>
          <p:nvPr/>
        </p:nvSpPr>
        <p:spPr>
          <a:xfrm>
            <a:off x="4511040" y="5561546"/>
            <a:ext cx="1115060"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29163" y="2362200"/>
            <a:ext cx="11370737" cy="3296488"/>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pt-BR" sz="2000" b="0" i="0" strike="noStrike" cap="none"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Data em que o evento </a:t>
            </a:r>
            <a:r>
              <a:rPr kumimoji="0" lang="pt-BR" sz="2000" b="0" i="0" u="sng" strike="noStrike" cap="none"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é registrado pela primeira vez por qualquer fonte ou em qualquer sistema</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A detecção pode ocorrer em um ambiente comunitário, em um estabelecimento de saúde, em um laboratório ou em um sistema de vigilância  </a:t>
            </a:r>
          </a:p>
        </p:txBody>
      </p:sp>
      <p:sp>
        <p:nvSpPr>
          <p:cNvPr id="5" name="Rectangle: Rounded Corners 4">
            <a:extLst>
              <a:ext uri="{FF2B5EF4-FFF2-40B4-BE49-F238E27FC236}">
                <a16:creationId xmlns:a16="http://schemas.microsoft.com/office/drawing/2014/main" id="{D4026783-5EC0-4DCF-B553-D972EE95851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9" name="Oval 8">
            <a:extLst>
              <a:ext uri="{FF2B5EF4-FFF2-40B4-BE49-F238E27FC236}">
                <a16:creationId xmlns:a16="http://schemas.microsoft.com/office/drawing/2014/main" id="{3E35FC26-3585-8EF3-61C9-6EC19B93EEBB}"/>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939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636302"/>
            <a:ext cx="8654001" cy="2644138"/>
          </a:xfrm>
          <a:prstGeom prst="rect">
            <a:avLst/>
          </a:prstGeom>
          <a:ln>
            <a:solidFill>
              <a:schemeClr val="bg1"/>
            </a:solid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mn-cs"/>
              </a:rPr>
              <a:t>Definição: data de notificação </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29164" y="2362200"/>
            <a:ext cx="10983780" cy="3296488"/>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pt-BR" sz="2000" b="0" i="0" strike="noStrike" cap="none" normalizeH="0" baseline="0" noProof="0" dirty="0">
                <a:ln>
                  <a:noFill/>
                </a:ln>
                <a:solidFill>
                  <a:srgbClr val="4C4C4F"/>
                </a:solidFill>
                <a:effectLst/>
                <a:uLnTx/>
                <a:uFillTx/>
                <a:latin typeface="Arial"/>
                <a:ea typeface="Calibri"/>
                <a:cs typeface="Arial"/>
              </a:rPr>
              <a:t>Data em que o evento é </a:t>
            </a:r>
            <a:r>
              <a:rPr kumimoji="0" lang="pt-BR" sz="2000" b="0" i="0" u="sng" strike="noStrike" cap="none" normalizeH="0" baseline="0" noProof="0" dirty="0">
                <a:ln>
                  <a:noFill/>
                </a:ln>
                <a:solidFill>
                  <a:srgbClr val="4C4C4F"/>
                </a:solidFill>
                <a:effectLst/>
                <a:uLnTx/>
                <a:uFillTx/>
                <a:latin typeface="Arial"/>
                <a:ea typeface="Calibri"/>
                <a:cs typeface="Arial"/>
              </a:rPr>
              <a:t>notificado pela primeira vez a uma autoridade de saúde pública responsável pela ação</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lang="pt-BR" sz="1800" dirty="0">
                <a:solidFill>
                  <a:srgbClr val="4C4C4F"/>
                </a:solidFill>
                <a:latin typeface="Arial"/>
                <a:ea typeface="Calibri"/>
                <a:cs typeface="Arial"/>
              </a:rPr>
              <a:t>A autoridade de saúde pública pode estar em qualquer nível (por exemplo, municipal, distrital, estadual, regional ou federal) se for responsável pela ação</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endParaRPr>
          </a:p>
        </p:txBody>
      </p:sp>
      <p:sp>
        <p:nvSpPr>
          <p:cNvPr id="2" name="Oval 1">
            <a:extLst>
              <a:ext uri="{FF2B5EF4-FFF2-40B4-BE49-F238E27FC236}">
                <a16:creationId xmlns:a16="http://schemas.microsoft.com/office/drawing/2014/main" id="{778DCD44-A975-C933-9F66-7114F1A5C459}"/>
              </a:ext>
            </a:extLst>
          </p:cNvPr>
          <p:cNvSpPr/>
          <p:nvPr/>
        </p:nvSpPr>
        <p:spPr>
          <a:xfrm>
            <a:off x="5497254" y="5554751"/>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Rectangle: Rounded Corners 4">
            <a:extLst>
              <a:ext uri="{FF2B5EF4-FFF2-40B4-BE49-F238E27FC236}">
                <a16:creationId xmlns:a16="http://schemas.microsoft.com/office/drawing/2014/main" id="{27E36CDE-5676-C29F-9C9E-625C491AE8C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9" name="Oval 8">
            <a:extLst>
              <a:ext uri="{FF2B5EF4-FFF2-40B4-BE49-F238E27FC236}">
                <a16:creationId xmlns:a16="http://schemas.microsoft.com/office/drawing/2014/main" id="{219456E0-D05F-DDA0-EF47-B19E3DF7EAE9}"/>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4969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pt-BR">
                <a:latin typeface="Arial"/>
                <a:cs typeface="Arial"/>
              </a:rPr>
              <a:t>Notas de organização</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8098675"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mn-cs"/>
              </a:rPr>
              <a:t>Definição: data de conclusão da resposta precoce </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18354" y="2333064"/>
            <a:ext cx="11370737" cy="3757964"/>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pt-BR" sz="2000" b="0" i="0" strike="noStrike" cap="none"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Data em que </a:t>
            </a:r>
            <a:r>
              <a:rPr kumimoji="0" lang="pt-BR" sz="2000" b="0" i="0" u="sng" strike="noStrike" cap="none"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todas as ações de resposta precoce aplicáveis foram concluídas</a:t>
            </a:r>
          </a:p>
        </p:txBody>
      </p:sp>
      <p:pic>
        <p:nvPicPr>
          <p:cNvPr id="5" name="Picture 4">
            <a:extLst>
              <a:ext uri="{FF2B5EF4-FFF2-40B4-BE49-F238E27FC236}">
                <a16:creationId xmlns:a16="http://schemas.microsoft.com/office/drawing/2014/main" id="{1C8D14B3-FB68-EF81-D166-1A1E9BEE130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060581" y="6017318"/>
            <a:ext cx="1739900" cy="428507"/>
          </a:xfrm>
          <a:prstGeom prst="rect">
            <a:avLst/>
          </a:prstGeom>
        </p:spPr>
      </p:pic>
      <p:sp>
        <p:nvSpPr>
          <p:cNvPr id="7" name="Oval 6">
            <a:extLst>
              <a:ext uri="{FF2B5EF4-FFF2-40B4-BE49-F238E27FC236}">
                <a16:creationId xmlns:a16="http://schemas.microsoft.com/office/drawing/2014/main" id="{C57ED1D8-C439-038E-3C59-58F14CC51955}"/>
              </a:ext>
            </a:extLst>
          </p:cNvPr>
          <p:cNvSpPr/>
          <p:nvPr/>
        </p:nvSpPr>
        <p:spPr>
          <a:xfrm>
            <a:off x="9060581" y="6040980"/>
            <a:ext cx="1791339" cy="510769"/>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2" name="Graphic 11">
            <a:extLst>
              <a:ext uri="{FF2B5EF4-FFF2-40B4-BE49-F238E27FC236}">
                <a16:creationId xmlns:a16="http://schemas.microsoft.com/office/drawing/2014/main" id="{C1740407-6522-1A28-F8ED-BD48F2CD6E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66178" y="1536700"/>
            <a:ext cx="1631746" cy="4709117"/>
          </a:xfrm>
          <a:prstGeom prst="rect">
            <a:avLst/>
          </a:prstGeom>
        </p:spPr>
      </p:pic>
      <p:sp>
        <p:nvSpPr>
          <p:cNvPr id="3" name="Content Placeholder 2">
            <a:extLst>
              <a:ext uri="{FF2B5EF4-FFF2-40B4-BE49-F238E27FC236}">
                <a16:creationId xmlns:a16="http://schemas.microsoft.com/office/drawing/2014/main" id="{100C24B4-C54A-2D79-AD6E-888E4EE531A2}"/>
              </a:ext>
            </a:extLst>
          </p:cNvPr>
          <p:cNvSpPr txBox="1">
            <a:spLocks/>
          </p:cNvSpPr>
          <p:nvPr/>
        </p:nvSpPr>
        <p:spPr>
          <a:xfrm>
            <a:off x="689251" y="2856186"/>
            <a:ext cx="9241280" cy="4328297"/>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Iniciar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investigação</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ou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implantar uma equipe de investigação/resposta</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Realizar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análise</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epidemiológica e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avaliação inicial de risco</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Obter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confirmação laboratorial</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da etiologia do surto</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Iniciar medidas apropriadas de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gestão de casos</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e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prevenção e controle de infecções (IPC)</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nas unidades de saúde</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Iniciar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contramedidas apropriadas de saúde pública</a:t>
            </a: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nas comunidades afetadas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Iniciar atividades de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comunicação de risco e engajamento da comunidade</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Estabelecer um </a:t>
            </a:r>
            <a:r>
              <a:rPr kumimoji="0" lang="pt-BR"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mecanismo de coordenação</a:t>
            </a:r>
          </a:p>
        </p:txBody>
      </p:sp>
      <p:sp>
        <p:nvSpPr>
          <p:cNvPr id="6" name="Rectangle: Rounded Corners 5">
            <a:extLst>
              <a:ext uri="{FF2B5EF4-FFF2-40B4-BE49-F238E27FC236}">
                <a16:creationId xmlns:a16="http://schemas.microsoft.com/office/drawing/2014/main" id="{8A7FADA1-A255-32A2-E181-63281315F456}"/>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10" name="Oval 9">
            <a:extLst>
              <a:ext uri="{FF2B5EF4-FFF2-40B4-BE49-F238E27FC236}">
                <a16:creationId xmlns:a16="http://schemas.microsoft.com/office/drawing/2014/main" id="{66B62130-7FF8-114A-55BB-706102A4708C}"/>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4179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3" y="280306"/>
            <a:ext cx="10515600" cy="1087808"/>
          </a:xfrm>
        </p:spPr>
        <p:txBody>
          <a:bodyPr/>
          <a:lstStyle/>
          <a:p>
            <a:r>
              <a:rPr lang="pt-BR">
                <a:latin typeface="Arial"/>
                <a:cs typeface="Arial"/>
              </a:rPr>
              <a:t>Surto da doença do vírus do Sudão | Uganda | 2022</a:t>
            </a:r>
          </a:p>
        </p:txBody>
      </p:sp>
      <p:pic>
        <p:nvPicPr>
          <p:cNvPr id="40" name="Picture 39">
            <a:extLst>
              <a:ext uri="{FF2B5EF4-FFF2-40B4-BE49-F238E27FC236}">
                <a16:creationId xmlns:a16="http://schemas.microsoft.com/office/drawing/2014/main" id="{9F626B38-D51F-808C-7ACF-FFBBDA6D606F}"/>
              </a:ext>
            </a:extLst>
          </p:cNvPr>
          <p:cNvPicPr>
            <a:picLocks noChangeAspect="1"/>
          </p:cNvPicPr>
          <p:nvPr/>
        </p:nvPicPr>
        <p:blipFill>
          <a:blip r:embed="rId3" cstate="screen">
            <a:extLst>
              <a:ext uri="{28A0092B-C50C-407E-A947-70E740481C1C}">
                <a14:useLocalDpi xmlns:a14="http://schemas.microsoft.com/office/drawing/2010/main"/>
              </a:ext>
            </a:extLst>
          </a:blip>
          <a:srcRect l="313" r="313"/>
          <a:stretch/>
        </p:blipFill>
        <p:spPr>
          <a:xfrm>
            <a:off x="1255389" y="1546559"/>
            <a:ext cx="9685138" cy="1637544"/>
          </a:xfrm>
          <a:prstGeom prst="rect">
            <a:avLst/>
          </a:prstGeom>
          <a:ln>
            <a:noFill/>
          </a:ln>
        </p:spPr>
      </p:pic>
      <p:pic>
        <p:nvPicPr>
          <p:cNvPr id="41" name="Picture 40">
            <a:extLst>
              <a:ext uri="{FF2B5EF4-FFF2-40B4-BE49-F238E27FC236}">
                <a16:creationId xmlns:a16="http://schemas.microsoft.com/office/drawing/2014/main" id="{A5B6D928-EF23-C4CE-4D0B-D104AE90B524}"/>
              </a:ext>
            </a:extLst>
          </p:cNvPr>
          <p:cNvPicPr>
            <a:picLocks noChangeAspect="1"/>
          </p:cNvPicPr>
          <p:nvPr/>
        </p:nvPicPr>
        <p:blipFill>
          <a:blip r:embed="rId4" cstate="screen">
            <a:extLst>
              <a:ext uri="{28A0092B-C50C-407E-A947-70E740481C1C}">
                <a14:useLocalDpi xmlns:a14="http://schemas.microsoft.com/office/drawing/2010/main"/>
              </a:ext>
            </a:extLst>
          </a:blip>
          <a:srcRect t="-538" r="329" b="1"/>
          <a:stretch>
            <a:fillRect/>
          </a:stretch>
        </p:blipFill>
        <p:spPr>
          <a:xfrm>
            <a:off x="1255389" y="4047626"/>
            <a:ext cx="9525007" cy="2493873"/>
          </a:xfrm>
          <a:prstGeom prst="rect">
            <a:avLst/>
          </a:prstGeom>
          <a:ln>
            <a:noFill/>
          </a:ln>
        </p:spPr>
      </p:pic>
      <p:sp>
        <p:nvSpPr>
          <p:cNvPr id="42" name="TextBox 41">
            <a:extLst>
              <a:ext uri="{FF2B5EF4-FFF2-40B4-BE49-F238E27FC236}">
                <a16:creationId xmlns:a16="http://schemas.microsoft.com/office/drawing/2014/main" id="{A04963E9-59BE-81B4-E4B9-A22D6F2ACC3C}"/>
              </a:ext>
            </a:extLst>
          </p:cNvPr>
          <p:cNvSpPr txBox="1"/>
          <p:nvPr/>
        </p:nvSpPr>
        <p:spPr>
          <a:xfrm>
            <a:off x="296213" y="1010653"/>
            <a:ext cx="3758529"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384D56"/>
                </a:solidFill>
                <a:effectLst/>
                <a:uLnTx/>
                <a:uFillTx/>
                <a:latin typeface="Calibri" panose="020F0502020204030204"/>
                <a:ea typeface="+mn-ea"/>
                <a:cs typeface="+mn-cs"/>
              </a:rPr>
              <a:t>Poucos dias depois da resposta…</a:t>
            </a:r>
          </a:p>
        </p:txBody>
      </p:sp>
      <p:sp>
        <p:nvSpPr>
          <p:cNvPr id="43" name="TextBox 42">
            <a:extLst>
              <a:ext uri="{FF2B5EF4-FFF2-40B4-BE49-F238E27FC236}">
                <a16:creationId xmlns:a16="http://schemas.microsoft.com/office/drawing/2014/main" id="{B8B6425B-98D6-ABC3-C98A-4D77B24137A3}"/>
              </a:ext>
            </a:extLst>
          </p:cNvPr>
          <p:cNvSpPr txBox="1"/>
          <p:nvPr/>
        </p:nvSpPr>
        <p:spPr>
          <a:xfrm>
            <a:off x="296212" y="3429000"/>
            <a:ext cx="5073505"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384D56"/>
                </a:solidFill>
                <a:effectLst/>
                <a:uLnTx/>
                <a:uFillTx/>
                <a:latin typeface="Calibri" panose="020F0502020204030204"/>
                <a:ea typeface="+mn-ea"/>
                <a:cs typeface="+mn-cs"/>
              </a:rPr>
              <a:t>Após a resposta precoce ter sido concluída…</a:t>
            </a:r>
          </a:p>
        </p:txBody>
      </p:sp>
      <p:cxnSp>
        <p:nvCxnSpPr>
          <p:cNvPr id="45" name="Straight Connector 44">
            <a:extLst>
              <a:ext uri="{FF2B5EF4-FFF2-40B4-BE49-F238E27FC236}">
                <a16:creationId xmlns:a16="http://schemas.microsoft.com/office/drawing/2014/main" id="{69B11AC9-86CF-E337-11B0-0E7DC5F72C05}"/>
              </a:ext>
            </a:extLst>
          </p:cNvPr>
          <p:cNvCxnSpPr>
            <a:cxnSpLocks/>
          </p:cNvCxnSpPr>
          <p:nvPr/>
        </p:nvCxnSpPr>
        <p:spPr>
          <a:xfrm>
            <a:off x="221683" y="3401834"/>
            <a:ext cx="1175140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152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196470"/>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196982"/>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195947"/>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198588"/>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199194"/>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197071"/>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368192" y="1921982"/>
            <a:ext cx="1926352"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Data de surgimento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9B51E0"/>
                </a:solidFill>
                <a:effectLst/>
                <a:uLnTx/>
                <a:uFillTx/>
                <a:latin typeface="Arial"/>
                <a:ea typeface="+mn-ea"/>
                <a:cs typeface="Arial"/>
              </a:rPr>
              <a:t>22 de novembro de 2021</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590388"/>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DETECTAR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Meta: 7 dias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587209"/>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NOTIFICAR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Meta: 1 dia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587209"/>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Meta: 7 dias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1951299"/>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0"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Data de detecção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CF2E2E"/>
                </a:solidFill>
                <a:effectLst/>
                <a:uLnTx/>
                <a:uFillTx/>
                <a:latin typeface="Arial"/>
                <a:ea typeface="+mn-ea"/>
                <a:cs typeface="Arial"/>
              </a:rPr>
              <a:t>22 de novembro de 2021</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1951299"/>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0"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Data de notificação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FCB900"/>
                </a:solidFill>
                <a:effectLst/>
                <a:uLnTx/>
                <a:uFillTx/>
                <a:latin typeface="Arial"/>
                <a:ea typeface="+mn-ea"/>
                <a:cs typeface="Arial"/>
              </a:rPr>
              <a:t>22 de novembro de 2021</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776058" y="1932346"/>
            <a:ext cx="1921593"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Data da resposta precoce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3BB041"/>
                </a:solidFill>
                <a:effectLst/>
                <a:uLnTx/>
                <a:uFillTx/>
                <a:latin typeface="Arial"/>
                <a:ea typeface="+mn-ea"/>
                <a:cs typeface="Arial"/>
              </a:rPr>
              <a:t>27 de novembro de 2021</a:t>
            </a:r>
          </a:p>
        </p:txBody>
      </p:sp>
      <p:sp>
        <p:nvSpPr>
          <p:cNvPr id="78" name="# DAYS">
            <a:extLst>
              <a:ext uri="{FF2B5EF4-FFF2-40B4-BE49-F238E27FC236}">
                <a16:creationId xmlns:a16="http://schemas.microsoft.com/office/drawing/2014/main" id="{44EE1BF1-05C4-9CBA-5165-C5471C3A5543}"/>
              </a:ext>
            </a:extLst>
          </p:cNvPr>
          <p:cNvSpPr txBox="1"/>
          <p:nvPr/>
        </p:nvSpPr>
        <p:spPr>
          <a:xfrm>
            <a:off x="2935439" y="1312553"/>
            <a:ext cx="87498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&lt;1 DIA</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305469"/>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&lt;1 DIA</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372826"/>
            <a:ext cx="812464"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srgbClr val="FFFFFF"/>
                </a:solidFill>
                <a:effectLst/>
                <a:uLnTx/>
                <a:uFillTx/>
                <a:latin typeface="Arial"/>
                <a:ea typeface="+mn-ea"/>
                <a:cs typeface="Arial"/>
              </a:rPr>
              <a:t>5 DIAS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504841"/>
            <a:ext cx="2336080"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A equipe do abrigo reportou rapidamente as doenças aos socorristas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710319"/>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440258"/>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572683"/>
            <a:ext cx="1505932"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GARGALOS</a:t>
            </a:r>
            <a:r>
              <a:rPr kumimoji="0" lang="pt-BR" sz="1200" b="1" i="0" u="none" strike="noStrike" cap="none" normalizeH="0" noProof="0" dirty="0">
                <a:ln>
                  <a:noFill/>
                </a:ln>
                <a:solidFill>
                  <a:srgbClr val="618393"/>
                </a:solidFill>
                <a:effectLst/>
                <a:uLnTx/>
                <a:uFillTx/>
                <a:latin typeface="Arial" panose="020B0604020202020204" pitchFamily="34" charset="0"/>
                <a:ea typeface="+mn-ea"/>
                <a:cs typeface="Arial" panose="020B0604020202020204" pitchFamily="34" charset="0"/>
              </a:rPr>
              <a:t> </a:t>
            </a: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&amp;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668422"/>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AÇÕES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716298"/>
            <a:ext cx="9987433" cy="790519"/>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IMEDIATAS</a:t>
            </a:r>
            <a:r>
              <a:rPr kumimoji="0" lang="pt-BR" sz="120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a:t>
            </a:r>
            <a:r>
              <a:rPr kumimoji="0" lang="pt-BR"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Desenvolver pesquisas/questionários digitalizados/pré-elaborados, realizar divulgação pública em mídias sociais/pôsteres; treinamento sobre notificação/relatórios </a:t>
            </a: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PRAZO MAIS LONGO:</a:t>
            </a:r>
            <a:r>
              <a:rPr kumimoji="0" lang="pt-BR"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Garantir melhores sistemas de intérpretes capazes de lidar com múltiplas entrevistas; novo programa para pesquisas; trabalhar com a polícia/abrigos para garantir protocolos de notificação adequados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195275"/>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343625"/>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113546" y="2490953"/>
            <a:ext cx="2982669"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Surto ocorreu fora do horário comercial</a:t>
            </a: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A equipe do abrigo não notificou o departamento de saúde pública</a:t>
            </a: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1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Boa comunicação entre os socorristas e o departamento de saúde pública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O diretor do departamento de saúde pública é médico e pôde auxiliar os socorristas no local</a:t>
            </a: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7209261" y="2504838"/>
            <a:ext cx="4428557" cy="3154573"/>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Armazenamento/transporte de amostras durante o fim de semana prolongado</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Disponibilidade de pessoal nas instalações do laboratório</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Coordenação da investigação com equipe limitada do abrigo</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Pesquisa precisou ser criada/modificada durante a investigação</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Materiais de investigação em papel</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Barreiras linguísticas durante a investigação</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Não existiam materiais educativos específicos do departamento de saúde pública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Os alimentos puderam ser armazenados para testes</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diretor do abrigo tinha um relacionamento preexistente com o departamento de saúde pública</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fornecedor de serviços de buffet sem licença estava disposto a cooperar</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0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departamento de saúde pública conseguiu mobilizar rapidamente uma equipe para responder</a:t>
            </a:r>
          </a:p>
        </p:txBody>
      </p:sp>
      <p:sp>
        <p:nvSpPr>
          <p:cNvPr id="2" name="Title 1">
            <a:extLst>
              <a:ext uri="{FF2B5EF4-FFF2-40B4-BE49-F238E27FC236}">
                <a16:creationId xmlns:a16="http://schemas.microsoft.com/office/drawing/2014/main" id="{9DC60CFD-5533-832C-D80D-5E34EC728036}"/>
              </a:ext>
            </a:extLst>
          </p:cNvPr>
          <p:cNvSpPr txBox="1">
            <a:spLocks/>
          </p:cNvSpPr>
          <p:nvPr/>
        </p:nvSpPr>
        <p:spPr>
          <a:xfrm>
            <a:off x="75514" y="-1340"/>
            <a:ext cx="11868836"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kumimoji="0" lang="pt-BR" sz="2800" b="1" i="0" u="none" strike="noStrike" cap="none" normalizeH="0" baseline="0" noProof="0" dirty="0">
                <a:ln>
                  <a:noFill/>
                </a:ln>
                <a:solidFill>
                  <a:srgbClr val="3BB041"/>
                </a:solidFill>
                <a:effectLst/>
                <a:uLnTx/>
                <a:uFillTx/>
                <a:latin typeface="Arial"/>
                <a:cs typeface="Arial"/>
                <a:sym typeface="Calibri"/>
              </a:rPr>
              <a:t>Surto gastrointestinal não especificado </a:t>
            </a:r>
            <a:r>
              <a:rPr lang="pt-BR" sz="2800" b="1" dirty="0">
                <a:solidFill>
                  <a:srgbClr val="3BB041"/>
                </a:solidFill>
                <a:latin typeface="Arial"/>
                <a:cs typeface="Arial"/>
                <a:sym typeface="Calibri"/>
              </a:rPr>
              <a:t>| </a:t>
            </a:r>
            <a:r>
              <a:rPr kumimoji="0" lang="pt-BR" sz="2800" b="1" i="0" u="none" strike="noStrike" cap="none" normalizeH="0" baseline="0" noProof="0" dirty="0">
                <a:ln>
                  <a:noFill/>
                </a:ln>
                <a:solidFill>
                  <a:srgbClr val="3BB041"/>
                </a:solidFill>
                <a:effectLst/>
                <a:uLnTx/>
                <a:uFillTx/>
                <a:latin typeface="Arial"/>
                <a:cs typeface="Arial"/>
                <a:sym typeface="Calibri"/>
              </a:rPr>
              <a:t>Jurisdição </a:t>
            </a:r>
            <a:r>
              <a:rPr lang="pt-BR" sz="2800" b="1" dirty="0">
                <a:solidFill>
                  <a:srgbClr val="3BB041"/>
                </a:solidFill>
                <a:latin typeface="Arial"/>
                <a:cs typeface="Arial"/>
                <a:sym typeface="Calibri"/>
              </a:rPr>
              <a:t>nos EUA</a:t>
            </a:r>
            <a:r>
              <a:rPr kumimoji="0" lang="pt-BR" sz="2800" b="1" i="0" u="none" strike="noStrike" cap="none" normalizeH="0" baseline="0" noProof="0" dirty="0">
                <a:ln>
                  <a:noFill/>
                </a:ln>
                <a:solidFill>
                  <a:srgbClr val="3BB041"/>
                </a:solidFill>
                <a:effectLst/>
                <a:uLnTx/>
                <a:uFillTx/>
                <a:latin typeface="Arial"/>
                <a:cs typeface="Arial"/>
                <a:sym typeface="Calibri"/>
              </a:rPr>
              <a:t> </a:t>
            </a:r>
            <a:r>
              <a:rPr lang="pt-BR" sz="2800" b="1" dirty="0">
                <a:solidFill>
                  <a:srgbClr val="3BB041"/>
                </a:solidFill>
                <a:latin typeface="Arial"/>
                <a:cs typeface="Arial"/>
                <a:sym typeface="Calibri"/>
              </a:rPr>
              <a:t>| </a:t>
            </a:r>
            <a:r>
              <a:rPr kumimoji="0" lang="pt-BR" sz="2800" b="1" i="0" u="none" strike="noStrike" cap="none" normalizeH="0" baseline="0" noProof="0" dirty="0">
                <a:ln>
                  <a:noFill/>
                </a:ln>
                <a:solidFill>
                  <a:srgbClr val="3BB041"/>
                </a:solidFill>
                <a:effectLst/>
                <a:uLnTx/>
                <a:uFillTx/>
                <a:latin typeface="Arial"/>
                <a:cs typeface="Arial"/>
                <a:sym typeface="Calibri"/>
              </a:rPr>
              <a:t>2021 </a:t>
            </a:r>
          </a:p>
        </p:txBody>
      </p:sp>
    </p:spTree>
    <p:extLst>
      <p:ext uri="{BB962C8B-B14F-4D97-AF65-F5344CB8AC3E}">
        <p14:creationId xmlns:p14="http://schemas.microsoft.com/office/powerpoint/2010/main" val="342464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0D765-0981-B8AC-33C8-547530F3DB32}"/>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D63BB72-06C5-8B26-7698-5D0EAF27C12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56747" y="2325117"/>
            <a:ext cx="2645115" cy="2683860"/>
          </a:xfrm>
          <a:prstGeom prst="rect">
            <a:avLst/>
          </a:prstGeom>
        </p:spPr>
      </p:pic>
      <p:sp>
        <p:nvSpPr>
          <p:cNvPr id="12" name="Rounded Rectangle 11">
            <a:extLst>
              <a:ext uri="{FF2B5EF4-FFF2-40B4-BE49-F238E27FC236}">
                <a16:creationId xmlns:a16="http://schemas.microsoft.com/office/drawing/2014/main" id="{389C50CA-0BB6-2781-318F-B76B1F35F618}"/>
              </a:ext>
            </a:extLst>
          </p:cNvPr>
          <p:cNvSpPr/>
          <p:nvPr/>
        </p:nvSpPr>
        <p:spPr>
          <a:xfrm>
            <a:off x="3678587" y="2325191"/>
            <a:ext cx="7608539"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4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 coleta de narrativas é essencial para a melhoria do desempenho</a:t>
            </a:r>
          </a:p>
        </p:txBody>
      </p:sp>
      <p:sp>
        <p:nvSpPr>
          <p:cNvPr id="3" name="Rectangle: Rounded Corners 2">
            <a:extLst>
              <a:ext uri="{FF2B5EF4-FFF2-40B4-BE49-F238E27FC236}">
                <a16:creationId xmlns:a16="http://schemas.microsoft.com/office/drawing/2014/main" id="{D39C1355-4930-C04B-DDE8-0E4A6894E23A}"/>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7" name="Oval 6">
            <a:extLst>
              <a:ext uri="{FF2B5EF4-FFF2-40B4-BE49-F238E27FC236}">
                <a16:creationId xmlns:a16="http://schemas.microsoft.com/office/drawing/2014/main" id="{AB74CDD1-95F9-FBCE-4658-C43C503E070E}"/>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035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49" y="1681611"/>
            <a:ext cx="8936875"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mn-cs"/>
              </a:rPr>
              <a:t>Calcular as métricas de pontualidade e a meta do 7-1-7</a:t>
            </a:r>
          </a:p>
        </p:txBody>
      </p:sp>
      <p:sp>
        <p:nvSpPr>
          <p:cNvPr id="20" name="Content Placeholder 2">
            <a:extLst>
              <a:ext uri="{FF2B5EF4-FFF2-40B4-BE49-F238E27FC236}">
                <a16:creationId xmlns:a16="http://schemas.microsoft.com/office/drawing/2014/main" id="{CC5212F2-1642-DE54-BD7A-7980924A98EF}"/>
              </a:ext>
            </a:extLst>
          </p:cNvPr>
          <p:cNvSpPr txBox="1">
            <a:spLocks/>
          </p:cNvSpPr>
          <p:nvPr/>
        </p:nvSpPr>
        <p:spPr>
          <a:xfrm>
            <a:off x="6843747" y="2681972"/>
            <a:ext cx="4213719" cy="2887274"/>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94D56"/>
                </a:solidFill>
                <a:effectLst/>
                <a:uLnTx/>
                <a:uFillTx/>
                <a:latin typeface="Arial" panose="020B0604020202020204" pitchFamily="34" charset="0"/>
                <a:ea typeface="+mn-ea"/>
                <a:cs typeface="+mn-cs"/>
              </a:rPr>
              <a:t>Três métricas de pontualidade do 7-1-7</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394D56"/>
                </a:solidFill>
                <a:effectLst/>
                <a:uLnTx/>
                <a:uFillTx/>
                <a:latin typeface="Arial" panose="020B0604020202020204" pitchFamily="34" charset="0"/>
                <a:ea typeface="+mn-ea"/>
                <a:cs typeface="+mn-cs"/>
              </a:rPr>
              <a:t>Dias para detectar </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394D56"/>
                </a:solidFill>
                <a:effectLst/>
                <a:uLnTx/>
                <a:uFillTx/>
                <a:latin typeface="Arial" panose="020B0604020202020204" pitchFamily="34" charset="0"/>
                <a:ea typeface="+mn-ea"/>
                <a:cs typeface="+mn-cs"/>
              </a:rPr>
              <a:t>Dias para notificar</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394D56"/>
                </a:solidFill>
                <a:effectLst/>
                <a:uLnTx/>
                <a:uFillTx/>
                <a:latin typeface="Arial" panose="020B0604020202020204" pitchFamily="34" charset="0"/>
                <a:ea typeface="+mn-ea"/>
                <a:cs typeface="+mn-cs"/>
              </a:rPr>
              <a:t>Dias para concluir ações de resposta precoce.  </a:t>
            </a:r>
          </a:p>
          <a:p>
            <a:pPr marL="457200" marR="0" lvl="1" indent="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94D56"/>
                </a:solidFill>
                <a:effectLst/>
                <a:uLnTx/>
                <a:uFillTx/>
                <a:latin typeface="Arial" panose="020B0604020202020204" pitchFamily="34" charset="0"/>
                <a:ea typeface="+mn-ea"/>
                <a:cs typeface="+mn-cs"/>
              </a:rPr>
              <a:t>Uma meta geral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A2A13FFD-12FE-2FFC-076F-43F8F4D5C55C}"/>
              </a:ext>
            </a:extLst>
          </p:cNvPr>
          <p:cNvSpPr txBox="1"/>
          <p:nvPr/>
        </p:nvSpPr>
        <p:spPr>
          <a:xfrm>
            <a:off x="802283" y="5983579"/>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628393"/>
                </a:solidFill>
                <a:effectLst/>
                <a:uLnTx/>
                <a:uFillTx/>
                <a:latin typeface="Calibri" panose="020F0502020204030204"/>
                <a:ea typeface="+mn-ea"/>
                <a:cs typeface="+mn-cs"/>
              </a:rPr>
              <a:t>Ferramenta de avaliação do 7-1-7</a:t>
            </a:r>
          </a:p>
        </p:txBody>
      </p:sp>
      <p:pic>
        <p:nvPicPr>
          <p:cNvPr id="5" name="Picture 4">
            <a:extLst>
              <a:ext uri="{FF2B5EF4-FFF2-40B4-BE49-F238E27FC236}">
                <a16:creationId xmlns:a16="http://schemas.microsoft.com/office/drawing/2014/main" id="{1E5244BB-0A69-B808-3212-C69B19C4DE86}"/>
              </a:ext>
            </a:extLst>
          </p:cNvPr>
          <p:cNvPicPr>
            <a:picLocks noChangeAspect="1"/>
          </p:cNvPicPr>
          <p:nvPr/>
        </p:nvPicPr>
        <p:blipFill>
          <a:blip r:embed="rId3"/>
          <a:srcRect/>
          <a:stretch/>
        </p:blipFill>
        <p:spPr>
          <a:xfrm>
            <a:off x="582628" y="2155411"/>
            <a:ext cx="6070170" cy="3755006"/>
          </a:xfrm>
          <a:prstGeom prst="rect">
            <a:avLst/>
          </a:prstGeom>
          <a:ln w="38100">
            <a:noFill/>
          </a:ln>
        </p:spPr>
      </p:pic>
      <p:sp>
        <p:nvSpPr>
          <p:cNvPr id="4" name="Rectangle: Rounded Corners 3">
            <a:extLst>
              <a:ext uri="{FF2B5EF4-FFF2-40B4-BE49-F238E27FC236}">
                <a16:creationId xmlns:a16="http://schemas.microsoft.com/office/drawing/2014/main" id="{1D40894C-3F63-03E1-E66E-D38585915D0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8" name="Oval 7">
            <a:extLst>
              <a:ext uri="{FF2B5EF4-FFF2-40B4-BE49-F238E27FC236}">
                <a16:creationId xmlns:a16="http://schemas.microsoft.com/office/drawing/2014/main" id="{7060EA15-C1ED-1500-D607-C4F52EC5AF49}"/>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6661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700282" y="1728537"/>
            <a:ext cx="10491718" cy="2148666"/>
          </a:xfrm>
        </p:spPr>
        <p:txBody>
          <a:bodyPr/>
          <a:lstStyle/>
          <a:p>
            <a:r>
              <a:rPr lang="pt-BR" sz="4200" dirty="0">
                <a:latin typeface="Arial"/>
                <a:cs typeface="Arial"/>
              </a:rPr>
              <a:t>Identificar datas de marcos do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784350" y="3877203"/>
            <a:ext cx="9703980" cy="931688"/>
          </a:xfrm>
        </p:spPr>
        <p:txBody>
          <a:bodyPr vert="horz" lIns="91440" tIns="45720" rIns="91440" bIns="45720" rtlCol="0" anchor="t">
            <a:noAutofit/>
          </a:bodyPr>
          <a:lstStyle/>
          <a:p>
            <a:r>
              <a:rPr lang="pt-BR" sz="3000" dirty="0">
                <a:latin typeface="Arial"/>
                <a:cs typeface="Arial"/>
              </a:rPr>
              <a:t>Atividade</a:t>
            </a:r>
          </a:p>
        </p:txBody>
      </p:sp>
      <p:pic>
        <p:nvPicPr>
          <p:cNvPr id="4" name="Picture 3" descr="A light bulb in a circle&#10;&#10;AI-generated content may be incorrect.">
            <a:extLst>
              <a:ext uri="{FF2B5EF4-FFF2-40B4-BE49-F238E27FC236}">
                <a16:creationId xmlns:a16="http://schemas.microsoft.com/office/drawing/2014/main" id="{66CC8BF5-F686-4986-5971-3D18AC890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390395"/>
            <a:ext cx="866086" cy="824950"/>
          </a:xfrm>
          <a:prstGeom prst="rect">
            <a:avLst/>
          </a:prstGeom>
        </p:spPr>
      </p:pic>
    </p:spTree>
    <p:extLst>
      <p:ext uri="{BB962C8B-B14F-4D97-AF65-F5344CB8AC3E}">
        <p14:creationId xmlns:p14="http://schemas.microsoft.com/office/powerpoint/2010/main" val="1235438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6354158" y="1252354"/>
            <a:ext cx="5414600" cy="50152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27617" y="1248889"/>
            <a:ext cx="5157787" cy="455406"/>
          </a:xfrm>
        </p:spPr>
        <p:txBody>
          <a:bodyPr/>
          <a:lstStyle/>
          <a:p>
            <a:r>
              <a:rPr lang="pt-BR">
                <a:latin typeface="Arial"/>
                <a:cs typeface="Arial"/>
              </a:rPr>
              <a:t>Sua tarefa em grupo</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42607" y="1898750"/>
            <a:ext cx="5726540" cy="4297746"/>
          </a:xfrm>
        </p:spPr>
        <p:txBody>
          <a:bodyPr vert="horz" lIns="91440" tIns="45720" rIns="91440" bIns="45720" rtlCol="0" anchor="t">
            <a:noAutofit/>
          </a:bodyPr>
          <a:lstStyle/>
          <a:p>
            <a:r>
              <a:rPr lang="pt-BR" sz="2400" dirty="0">
                <a:solidFill>
                  <a:schemeClr val="tx1"/>
                </a:solidFill>
                <a:latin typeface="Arial"/>
                <a:cs typeface="Arial"/>
              </a:rPr>
              <a:t>Leia cada cenário curto em sua folha de atividades de 2 páginas</a:t>
            </a:r>
          </a:p>
          <a:p>
            <a:r>
              <a:rPr lang="pt-BR" sz="2400" dirty="0">
                <a:solidFill>
                  <a:schemeClr val="tx1"/>
                </a:solidFill>
                <a:latin typeface="Arial"/>
                <a:cs typeface="Arial"/>
              </a:rPr>
              <a:t>Use o </a:t>
            </a:r>
            <a:r>
              <a:rPr lang="pt-BR" sz="2400" i="1" dirty="0">
                <a:solidFill>
                  <a:schemeClr val="tx1"/>
                </a:solidFill>
                <a:latin typeface="Arial"/>
                <a:cs typeface="Arial"/>
              </a:rPr>
              <a:t>Guia de Referência de Datas de Marcos do 7-1-7</a:t>
            </a:r>
            <a:r>
              <a:rPr lang="pt-BR" sz="2400" dirty="0">
                <a:solidFill>
                  <a:schemeClr val="tx1"/>
                </a:solidFill>
                <a:latin typeface="Arial"/>
                <a:cs typeface="Arial"/>
              </a:rPr>
              <a:t> para ajudar a determinar a data de marco designada para cada cenário </a:t>
            </a:r>
          </a:p>
          <a:p>
            <a:r>
              <a:rPr lang="pt-BR" sz="2400" dirty="0">
                <a:solidFill>
                  <a:schemeClr val="tx1"/>
                </a:solidFill>
                <a:latin typeface="Arial"/>
                <a:cs typeface="Arial"/>
              </a:rPr>
              <a:t>Discuta em seu grupo</a:t>
            </a:r>
          </a:p>
          <a:p>
            <a:r>
              <a:rPr lang="pt-BR" sz="2400" dirty="0">
                <a:solidFill>
                  <a:schemeClr val="tx1"/>
                </a:solidFill>
                <a:latin typeface="Arial"/>
                <a:cs typeface="Arial"/>
              </a:rPr>
              <a:t>Circule a resposta que você acha que está correta</a:t>
            </a:r>
          </a:p>
          <a:p>
            <a:r>
              <a:rPr lang="pt-BR" sz="2400" dirty="0">
                <a:solidFill>
                  <a:schemeClr val="tx1"/>
                </a:solidFill>
                <a:latin typeface="Arial"/>
                <a:cs typeface="Arial"/>
              </a:rPr>
              <a:t>Designe um membro do grupo para apresentar o relatório em plenário</a:t>
            </a:r>
          </a:p>
        </p:txBody>
      </p:sp>
      <p:sp>
        <p:nvSpPr>
          <p:cNvPr id="12" name="Content Placeholder 11">
            <a:extLst>
              <a:ext uri="{FF2B5EF4-FFF2-40B4-BE49-F238E27FC236}">
                <a16:creationId xmlns:a16="http://schemas.microsoft.com/office/drawing/2014/main" id="{721B612F-B6D1-285A-7EBB-F84E2023A3D9}"/>
              </a:ext>
            </a:extLst>
          </p:cNvPr>
          <p:cNvSpPr>
            <a:spLocks noGrp="1"/>
          </p:cNvSpPr>
          <p:nvPr>
            <p:ph sz="quarter" idx="4"/>
          </p:nvPr>
        </p:nvSpPr>
        <p:spPr>
          <a:xfrm>
            <a:off x="6836702" y="2064271"/>
            <a:ext cx="4693333" cy="3995436"/>
          </a:xfrm>
        </p:spPr>
        <p:txBody>
          <a:bodyPr vert="horz" lIns="91440" tIns="45720" rIns="91440" bIns="45720" rtlCol="0" anchor="t">
            <a:noAutofit/>
          </a:bodyPr>
          <a:lstStyle/>
          <a:p>
            <a:r>
              <a:rPr lang="pt-BR">
                <a:latin typeface="Arial"/>
                <a:cs typeface="Arial"/>
              </a:rPr>
              <a:t>20 minutos para discutir e documentar suas respostas.</a:t>
            </a:r>
          </a:p>
          <a:p>
            <a:r>
              <a:rPr lang="pt-BR">
                <a:latin typeface="Arial"/>
                <a:cs typeface="Arial"/>
              </a:rPr>
              <a:t>Relatório de até 3 minutos por grupo em plenário. </a:t>
            </a:r>
          </a:p>
        </p:txBody>
      </p:sp>
      <p:sp>
        <p:nvSpPr>
          <p:cNvPr id="17" name="Text Placeholder 16">
            <a:extLst>
              <a:ext uri="{FF2B5EF4-FFF2-40B4-BE49-F238E27FC236}">
                <a16:creationId xmlns:a16="http://schemas.microsoft.com/office/drawing/2014/main" id="{78DFF414-3090-6A8A-0BC4-B5A447032D96}"/>
              </a:ext>
            </a:extLst>
          </p:cNvPr>
          <p:cNvSpPr>
            <a:spLocks noGrp="1"/>
          </p:cNvSpPr>
          <p:nvPr>
            <p:ph type="body" sz="quarter" idx="3"/>
          </p:nvPr>
        </p:nvSpPr>
        <p:spPr>
          <a:xfrm>
            <a:off x="6596143" y="1047008"/>
            <a:ext cx="5183188" cy="823912"/>
          </a:xfrm>
        </p:spPr>
        <p:txBody>
          <a:bodyPr/>
          <a:lstStyle/>
          <a:p>
            <a:r>
              <a:rPr lang="pt-BR">
                <a:latin typeface="Arial"/>
                <a:cs typeface="Arial"/>
              </a:rPr>
              <a:t>Tempo</a:t>
            </a:r>
          </a:p>
        </p:txBody>
      </p:sp>
      <p:sp>
        <p:nvSpPr>
          <p:cNvPr id="5" name="Rectangle: Rounded Corners 4">
            <a:extLst>
              <a:ext uri="{FF2B5EF4-FFF2-40B4-BE49-F238E27FC236}">
                <a16:creationId xmlns:a16="http://schemas.microsoft.com/office/drawing/2014/main" id="{445269F5-0833-803C-B1ED-467D49F76EF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7" name="Oval 6">
            <a:extLst>
              <a:ext uri="{FF2B5EF4-FFF2-40B4-BE49-F238E27FC236}">
                <a16:creationId xmlns:a16="http://schemas.microsoft.com/office/drawing/2014/main" id="{0692EEEF-1040-3BC8-21EB-CDFACF0F5464}"/>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118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pt-BR">
                <a:solidFill>
                  <a:srgbClr val="3BB041"/>
                </a:solidFill>
                <a:latin typeface="Arial"/>
                <a:cs typeface="Arial"/>
              </a:rPr>
              <a:t>Cenário 1</a:t>
            </a:r>
            <a:r>
              <a:rPr lang="pt-BR" sz="3200" b="1">
                <a:solidFill>
                  <a:srgbClr val="3BB041"/>
                </a:solidFill>
                <a:latin typeface="Arial"/>
                <a:cs typeface="Arial"/>
              </a:rPr>
              <a:t>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3341427011"/>
              </p:ext>
            </p:extLst>
          </p:nvPr>
        </p:nvGraphicFramePr>
        <p:xfrm>
          <a:off x="227717" y="934842"/>
          <a:ext cx="11725744" cy="5532969"/>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174460">
                <a:tc>
                  <a:txBody>
                    <a:bodyPr/>
                    <a:lstStyle/>
                    <a:p>
                      <a:pPr lvl="0" algn="l">
                        <a:lnSpc>
                          <a:spcPct val="100000"/>
                        </a:lnSpc>
                        <a:spcBef>
                          <a:spcPts val="0"/>
                        </a:spcBef>
                        <a:spcAft>
                          <a:spcPts val="0"/>
                        </a:spcAft>
                        <a:buNone/>
                      </a:pPr>
                      <a:r>
                        <a:rPr lang="pt-BR" sz="1400" b="0" i="0" u="none" strike="noStrike" noProof="0" dirty="0" err="1">
                          <a:solidFill>
                            <a:srgbClr val="384D56"/>
                          </a:solidFill>
                          <a:effectLst/>
                          <a:latin typeface="Arial"/>
                          <a:cs typeface="Arial"/>
                        </a:rPr>
                        <a:t>Novarica</a:t>
                      </a:r>
                      <a:r>
                        <a:rPr lang="pt-BR" sz="1400" b="1" i="0" u="none" strike="noStrike" noProof="0" dirty="0">
                          <a:solidFill>
                            <a:schemeClr val="tx1"/>
                          </a:solidFill>
                          <a:effectLst/>
                          <a:latin typeface="Arial"/>
                          <a:cs typeface="Arial"/>
                        </a:rPr>
                        <a:t> </a:t>
                      </a:r>
                      <a:r>
                        <a:rPr lang="pt-BR" sz="1400" b="0" i="0" u="none" strike="noStrike" noProof="0" dirty="0">
                          <a:solidFill>
                            <a:schemeClr val="tx1"/>
                          </a:solidFill>
                          <a:effectLst/>
                          <a:latin typeface="Arial"/>
                          <a:cs typeface="Arial"/>
                        </a:rPr>
                        <a:t> é um país endêmico de malária com nove distritos. Em 15 de janeiro, o Distrito Central ultrapassou o limite de alerta de 50 casos por 100.000 habitantes. </a:t>
                      </a:r>
                    </a:p>
                    <a:p>
                      <a:pPr lvl="0" algn="l" rtl="0">
                        <a:lnSpc>
                          <a:spcPct val="100000"/>
                        </a:lnSpc>
                        <a:spcBef>
                          <a:spcPts val="0"/>
                        </a:spcBef>
                        <a:spcAft>
                          <a:spcPts val="0"/>
                        </a:spcAft>
                        <a:buNone/>
                      </a:pPr>
                      <a:endParaRPr lang="en-US" sz="1400" b="0" i="0" u="none" strike="noStrike" kern="1200" noProof="0" dirty="0">
                        <a:solidFill>
                          <a:schemeClr val="tx1"/>
                        </a:solidFill>
                        <a:effectLst/>
                        <a:latin typeface="Arial"/>
                        <a:cs typeface="Arial"/>
                      </a:endParaRPr>
                    </a:p>
                    <a:p>
                      <a:pPr lvl="0" algn="l">
                        <a:lnSpc>
                          <a:spcPct val="100000"/>
                        </a:lnSpc>
                        <a:spcBef>
                          <a:spcPts val="0"/>
                        </a:spcBef>
                        <a:spcAft>
                          <a:spcPts val="0"/>
                        </a:spcAft>
                        <a:buNone/>
                      </a:pPr>
                      <a:r>
                        <a:rPr lang="pt-BR" sz="1400" b="0" i="0" u="none" strike="noStrike" noProof="0" dirty="0">
                          <a:solidFill>
                            <a:schemeClr val="tx1"/>
                          </a:solidFill>
                          <a:effectLst/>
                          <a:latin typeface="Arial"/>
                          <a:cs typeface="Arial"/>
                        </a:rPr>
                        <a:t>Os dois distritos vizinhos, Norte e Sul, ultrapassaram o limite nos dias 16 e 17 de janeiro, </a:t>
                      </a:r>
                      <a:r>
                        <a:rPr lang="pt-BR" sz="1400" b="0" i="0" u="none" strike="noStrike" noProof="0" dirty="0">
                          <a:solidFill>
                            <a:srgbClr val="384D56"/>
                          </a:solidFill>
                          <a:effectLst/>
                          <a:latin typeface="Arial"/>
                          <a:cs typeface="Arial"/>
                        </a:rPr>
                        <a:t>respectivamente. </a:t>
                      </a:r>
                      <a:r>
                        <a:rPr lang="pt-BR" sz="1400" b="0" i="0" u="none" strike="noStrike" noProof="0" dirty="0">
                          <a:solidFill>
                            <a:schemeClr val="tx1"/>
                          </a:solidFill>
                          <a:effectLst/>
                          <a:latin typeface="Arial"/>
                          <a:cs typeface="Arial"/>
                        </a:rPr>
                        <a:t>No entanto, o limite para todo o país nunca foi superado.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pt-BR" sz="1400" dirty="0">
                          <a:latin typeface="Arial"/>
                          <a:cs typeface="Arial"/>
                        </a:rPr>
                        <a:t>Qual é a data de surgimento no Distrito Central?</a:t>
                      </a:r>
                    </a:p>
                    <a:p>
                      <a:pPr lvl="0" algn="l" rtl="0">
                        <a:buNone/>
                      </a:pPr>
                      <a:endParaRPr lang="en-US" sz="1400" dirty="0">
                        <a:latin typeface="Arial"/>
                        <a:cs typeface="Arial"/>
                      </a:endParaRPr>
                    </a:p>
                    <a:p>
                      <a:pPr marL="342900" indent="-342900">
                        <a:buFont typeface="+mj-lt"/>
                        <a:buAutoNum type="alphaUcPeriod"/>
                      </a:pPr>
                      <a:r>
                        <a:rPr lang="pt-BR" sz="1400" b="0" dirty="0">
                          <a:latin typeface="Arial"/>
                          <a:cs typeface="Arial"/>
                        </a:rPr>
                        <a:t>Não há nenhuma, pois a malária é endêmica.</a:t>
                      </a:r>
                    </a:p>
                    <a:p>
                      <a:pPr marL="342900" indent="-342900">
                        <a:buFont typeface="+mj-lt"/>
                        <a:buAutoNum type="alphaUcPeriod"/>
                      </a:pPr>
                      <a:r>
                        <a:rPr lang="pt-BR" sz="1400" b="0" dirty="0">
                          <a:latin typeface="Arial"/>
                          <a:cs typeface="Arial"/>
                        </a:rPr>
                        <a:t>Não há nenhuma, pois o limite nunca foi superado pelo país.</a:t>
                      </a:r>
                    </a:p>
                    <a:p>
                      <a:pPr marL="342900" indent="-342900">
                        <a:buFont typeface="+mj-lt"/>
                        <a:buAutoNum type="alphaUcPeriod"/>
                      </a:pPr>
                      <a:r>
                        <a:rPr lang="pt-BR" sz="1400" b="0" dirty="0">
                          <a:latin typeface="Arial"/>
                          <a:cs typeface="Arial"/>
                        </a:rPr>
                        <a:t>15 de janeiro, pois foi quando o limite foi ultrapassado no Distrito Central.</a:t>
                      </a:r>
                    </a:p>
                    <a:p>
                      <a:pPr marL="342900" indent="-342900">
                        <a:buFont typeface="+mj-lt"/>
                        <a:buAutoNum type="alphaUcPeriod"/>
                      </a:pPr>
                      <a:r>
                        <a:rPr lang="pt-BR" sz="1400" b="0" dirty="0">
                          <a:latin typeface="Arial"/>
                          <a:cs typeface="Arial"/>
                        </a:rPr>
                        <a:t>17 de janeiro, pois foi quando três distritos ultrapassaram o limite.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3358509">
                <a:tc>
                  <a:txBody>
                    <a:bodyPr/>
                    <a:lstStyle/>
                    <a:p>
                      <a:r>
                        <a:rPr lang="pt-BR" sz="1400" b="0" dirty="0">
                          <a:latin typeface="Arial"/>
                          <a:cs typeface="Arial"/>
                        </a:rPr>
                        <a:t>O vírus Zika é endêmico </a:t>
                      </a:r>
                      <a:r>
                        <a:rPr lang="pt-BR" sz="1400" b="0" i="0" u="none" strike="noStrike" noProof="0" dirty="0">
                          <a:solidFill>
                            <a:srgbClr val="384D56"/>
                          </a:solidFill>
                          <a:latin typeface="Arial"/>
                          <a:cs typeface="Arial"/>
                        </a:rPr>
                        <a:t>no país centro-americano de San Lorenzo</a:t>
                      </a:r>
                      <a:r>
                        <a:rPr lang="pt-BR" sz="1400" b="0" dirty="0">
                          <a:latin typeface="Arial"/>
                          <a:cs typeface="Arial"/>
                        </a:rPr>
                        <a:t>. Toda semana, cada estado agrega relatórios de seus distritos sobre casos de Zika. Quando novos casos ultrapassam 1.000 em todo o estado, o Conselho Estadual de Saúde inicia uma resposta ao surto. Além disso, os prestadores de serviços de saúde do país devem rastrear e relatar casos positivos de microcefalia.</a:t>
                      </a:r>
                      <a:r>
                        <a:rPr lang="pt-BR" sz="1400" b="0" i="0" u="none" strike="noStrike" noProof="0" dirty="0">
                          <a:solidFill>
                            <a:srgbClr val="384D56"/>
                          </a:solidFill>
                          <a:latin typeface="Arial"/>
                          <a:cs typeface="Arial"/>
                        </a:rPr>
                        <a:t> </a:t>
                      </a:r>
                    </a:p>
                    <a:p>
                      <a:pPr lvl="0" algn="l" rtl="0">
                        <a:buNone/>
                      </a:pPr>
                      <a:endParaRPr lang="en-US" sz="1400" b="0" dirty="0">
                        <a:latin typeface="Arial"/>
                        <a:cs typeface="Arial"/>
                      </a:endParaRPr>
                    </a:p>
                    <a:p>
                      <a:pPr lvl="0">
                        <a:buNone/>
                      </a:pPr>
                      <a:r>
                        <a:rPr lang="pt-BR" sz="1400" b="0" dirty="0">
                          <a:latin typeface="Arial"/>
                          <a:cs typeface="Arial"/>
                        </a:rPr>
                        <a:t>Na segunda-feira, 11 de dezembro, a Clínica Valle Verde documentou três novos casos de microcefalia. A Clínica Valle Verde relatou seus casos ao Conselho Estadual de Saúde na quinta-feira, 14 de dezembro, conforme o cronograma. Eles incluíram uma nota com seu relatório sobre os casos incomuns de microcefalia em Valle Verde. Conforme o cronograma, o Conselho Estadual de Saúde publicou seu relatório semanal em seu site na segunda-feira seguinte, 18 de dezembro. Foram registrados 1.002 casos de Zika em todo o estado na semana de 11 a 15 de dezembro. Eles ativaram sua resposta em 20 de dezembro.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pt-BR" sz="1400" b="1" dirty="0">
                          <a:latin typeface="Arial"/>
                          <a:cs typeface="Arial"/>
                        </a:rPr>
                        <a:t>Qual é a data da detecção?</a:t>
                      </a:r>
                    </a:p>
                    <a:p>
                      <a:pPr lvl="0" algn="l" rtl="0">
                        <a:buNone/>
                      </a:pPr>
                      <a:endParaRPr lang="en-US" sz="1400" b="1" dirty="0">
                        <a:latin typeface="Arial"/>
                        <a:cs typeface="Arial"/>
                      </a:endParaRPr>
                    </a:p>
                    <a:p>
                      <a:pPr marL="228600" indent="-228600">
                        <a:buFont typeface="+mj-lt"/>
                        <a:buAutoNum type="alphaUcPeriod"/>
                      </a:pPr>
                      <a:r>
                        <a:rPr lang="pt-BR" sz="1400" b="0" dirty="0">
                          <a:latin typeface="Arial"/>
                          <a:cs typeface="Arial"/>
                        </a:rPr>
                        <a:t>Não há uma data de detecção, pois o Zika é endêmico em San Lorenzo. </a:t>
                      </a:r>
                    </a:p>
                    <a:p>
                      <a:pPr marL="228600" indent="-228600">
                        <a:buFont typeface="+mj-lt"/>
                        <a:buAutoNum type="alphaUcPeriod"/>
                      </a:pPr>
                      <a:r>
                        <a:rPr lang="pt-BR" sz="1400" b="0" dirty="0">
                          <a:latin typeface="Arial"/>
                          <a:cs typeface="Arial"/>
                        </a:rPr>
                        <a:t>11 de dezembro, pois foi quando a clínica documentou os casos. </a:t>
                      </a:r>
                    </a:p>
                    <a:p>
                      <a:pPr marL="228600" indent="-228600">
                        <a:buFont typeface="+mj-lt"/>
                        <a:buAutoNum type="alphaUcPeriod"/>
                      </a:pPr>
                      <a:r>
                        <a:rPr lang="pt-BR" sz="1400" b="0" dirty="0">
                          <a:latin typeface="Arial"/>
                          <a:cs typeface="Arial"/>
                        </a:rPr>
                        <a:t>14 de dezembro, pois foi quando o Estado tomou conhecimento dos casos em Valle Verde. </a:t>
                      </a:r>
                    </a:p>
                    <a:p>
                      <a:pPr marL="228600" indent="-228600">
                        <a:buFont typeface="+mj-lt"/>
                        <a:buAutoNum type="alphaUcPeriod"/>
                      </a:pPr>
                      <a:r>
                        <a:rPr lang="pt-BR" sz="1400" b="0" dirty="0">
                          <a:latin typeface="Arial"/>
                          <a:cs typeface="Arial"/>
                        </a:rPr>
                        <a:t>18 de dezembro, pois foi quando os dados agregados indicaram que o limite de incidência foi ultrapassado.</a:t>
                      </a:r>
                    </a:p>
                    <a:p>
                      <a:pPr marL="228600" indent="-228600">
                        <a:buFont typeface="+mj-lt"/>
                        <a:buAutoNum type="alphaUcPeriod"/>
                      </a:pPr>
                      <a:r>
                        <a:rPr lang="pt-BR" sz="1400" b="0" dirty="0">
                          <a:latin typeface="Arial"/>
                          <a:cs typeface="Arial"/>
                        </a:rPr>
                        <a:t>20 de dezembro, pois foi quando a resposta começou.</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835397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pt-BR" dirty="0">
                <a:solidFill>
                  <a:srgbClr val="3BB041"/>
                </a:solidFill>
                <a:latin typeface="Arial"/>
                <a:cs typeface="Arial"/>
              </a:rPr>
              <a:t>Cenário 1</a:t>
            </a:r>
            <a:r>
              <a:rPr lang="pt-BR" sz="3200" b="1" dirty="0">
                <a:solidFill>
                  <a:srgbClr val="3BB041"/>
                </a:solidFill>
                <a:latin typeface="Arial"/>
                <a:cs typeface="Arial"/>
              </a:rPr>
              <a:t>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3375080166"/>
              </p:ext>
            </p:extLst>
          </p:nvPr>
        </p:nvGraphicFramePr>
        <p:xfrm>
          <a:off x="227717" y="934843"/>
          <a:ext cx="11725744" cy="509016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pt-BR" sz="1400" b="0" dirty="0">
                          <a:latin typeface="Arial"/>
                          <a:ea typeface="+mn-ea"/>
                          <a:cs typeface="Arial"/>
                        </a:rPr>
                        <a:t>A clínica em </a:t>
                      </a:r>
                      <a:r>
                        <a:rPr lang="pt-BR" sz="1400" b="0" dirty="0" err="1">
                          <a:latin typeface="Arial"/>
                          <a:ea typeface="+mn-ea"/>
                          <a:cs typeface="Arial"/>
                        </a:rPr>
                        <a:t>Kasulu</a:t>
                      </a:r>
                      <a:r>
                        <a:rPr lang="pt-BR" sz="1400" b="0" dirty="0">
                          <a:latin typeface="Arial"/>
                          <a:ea typeface="+mn-ea"/>
                          <a:cs typeface="Arial"/>
                        </a:rPr>
                        <a:t> atendeu um paciente com sintomas consistentes com </a:t>
                      </a:r>
                      <a:r>
                        <a:rPr lang="pt-BR" sz="1400" b="0" dirty="0" err="1">
                          <a:latin typeface="Arial"/>
                          <a:ea typeface="+mn-ea"/>
                          <a:cs typeface="Arial"/>
                        </a:rPr>
                        <a:t>mpox</a:t>
                      </a:r>
                      <a:r>
                        <a:rPr lang="pt-BR" sz="1400" b="0" dirty="0">
                          <a:latin typeface="Arial"/>
                          <a:ea typeface="+mn-ea"/>
                          <a:cs typeface="Arial"/>
                        </a:rPr>
                        <a:t>. Eles enviaram a amostra para testes em 26 de maio. </a:t>
                      </a:r>
                      <a:r>
                        <a:rPr lang="pt-BR" sz="1400" b="0" dirty="0">
                          <a:solidFill>
                            <a:schemeClr val="tx1"/>
                          </a:solidFill>
                          <a:latin typeface="Arial"/>
                          <a:ea typeface="+mn-ea"/>
                          <a:cs typeface="Arial"/>
                        </a:rPr>
                        <a:t>O laboratório testou a amostra e informou, conforme o protocolo, à autoridade de saúde pública e ao médico que a amostra era positiva para </a:t>
                      </a:r>
                      <a:r>
                        <a:rPr lang="pt-BR" sz="1400" b="0" dirty="0" err="1">
                          <a:solidFill>
                            <a:schemeClr val="tx1"/>
                          </a:solidFill>
                          <a:latin typeface="Arial"/>
                          <a:ea typeface="+mn-ea"/>
                          <a:cs typeface="Arial"/>
                        </a:rPr>
                        <a:t>mpox</a:t>
                      </a:r>
                      <a:r>
                        <a:rPr lang="pt-BR" sz="1400" b="0" dirty="0">
                          <a:solidFill>
                            <a:schemeClr val="tx1"/>
                          </a:solidFill>
                          <a:latin typeface="Arial"/>
                          <a:ea typeface="+mn-ea"/>
                          <a:cs typeface="Arial"/>
                        </a:rPr>
                        <a:t> em 29 de maio.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400" dirty="0">
                          <a:latin typeface="Arial"/>
                          <a:cs typeface="Arial"/>
                        </a:rPr>
                        <a:t>Qual é a data de notificação?</a:t>
                      </a:r>
                    </a:p>
                    <a:p>
                      <a:pPr marL="228600" indent="-228600">
                        <a:buFont typeface="+mj-lt"/>
                        <a:buAutoNum type="alphaUcPeriod"/>
                      </a:pPr>
                      <a:r>
                        <a:rPr lang="pt-BR" sz="1400" b="0" dirty="0">
                          <a:latin typeface="Arial"/>
                          <a:cs typeface="Arial"/>
                        </a:rPr>
                        <a:t>26 de maio, pois foi quando o médico suspeitou de </a:t>
                      </a:r>
                      <a:r>
                        <a:rPr lang="pt-BR" sz="1400" b="0" dirty="0" err="1">
                          <a:latin typeface="Arial"/>
                          <a:cs typeface="Arial"/>
                        </a:rPr>
                        <a:t>mpox</a:t>
                      </a:r>
                      <a:r>
                        <a:rPr lang="pt-BR" sz="1400" b="0" dirty="0">
                          <a:latin typeface="Arial"/>
                          <a:cs typeface="Arial"/>
                        </a:rPr>
                        <a:t>.</a:t>
                      </a:r>
                    </a:p>
                    <a:p>
                      <a:pPr marL="228600" indent="-228600">
                        <a:buFont typeface="+mj-lt"/>
                        <a:buAutoNum type="alphaUcPeriod"/>
                      </a:pPr>
                      <a:r>
                        <a:rPr lang="pt-BR" sz="1400" b="0" dirty="0">
                          <a:latin typeface="Arial"/>
                          <a:cs typeface="Arial"/>
                        </a:rPr>
                        <a:t>26 de maio, pois foi quando o teste deu positivo. </a:t>
                      </a:r>
                    </a:p>
                    <a:p>
                      <a:pPr marL="228600" indent="-228600">
                        <a:buFont typeface="+mj-lt"/>
                        <a:buAutoNum type="alphaUcPeriod"/>
                      </a:pPr>
                      <a:r>
                        <a:rPr lang="pt-BR" sz="1400" b="0" dirty="0">
                          <a:latin typeface="Arial"/>
                          <a:cs typeface="Arial"/>
                        </a:rPr>
                        <a:t>26 de maio, pois foi quando o médico registrou o resultado positivo do teste no prontuário do paciente. </a:t>
                      </a:r>
                    </a:p>
                    <a:p>
                      <a:pPr marL="228600" lvl="0" indent="-228600">
                        <a:buAutoNum type="alphaUcPeriod"/>
                      </a:pPr>
                      <a:r>
                        <a:rPr lang="pt-BR" sz="1400" b="0" i="0" u="none" strike="noStrike" noProof="0" dirty="0">
                          <a:solidFill>
                            <a:srgbClr val="384D56"/>
                          </a:solidFill>
                          <a:latin typeface="Arial"/>
                          <a:cs typeface="Arial"/>
                        </a:rPr>
                        <a:t>29 de maio, pois o laboratório comunicou o resultado às autoridades de saúde pública.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pt-BR" sz="1400" b="0" i="0">
                          <a:solidFill>
                            <a:schemeClr val="tx1"/>
                          </a:solidFill>
                          <a:effectLst/>
                          <a:latin typeface="Arial"/>
                          <a:ea typeface="+mn-ea"/>
                          <a:cs typeface="Arial"/>
                        </a:rPr>
                        <a:t>No início de março de 2023, as autoridades de saúde em Kazalabad receberam relatos de um número excepcionalmente alto de pacientes apresentando sintomas respiratórios graves. Surgiram preocupações sobre um possível surto, o que levou ao envio imediato de uma Equipe de Resposta Rápida. </a:t>
                      </a:r>
                    </a:p>
                    <a:p>
                      <a:pPr lvl="0" algn="l" rtl="0">
                        <a:buNone/>
                      </a:pPr>
                      <a:endParaRPr lang="en-US" sz="1400" b="0" i="0" kern="1200">
                        <a:solidFill>
                          <a:schemeClr val="tx1"/>
                        </a:solidFill>
                        <a:effectLst/>
                        <a:latin typeface="Arial"/>
                        <a:ea typeface="+mn-ea"/>
                        <a:cs typeface="Arial"/>
                      </a:endParaRPr>
                    </a:p>
                    <a:p>
                      <a:pPr lvl="0">
                        <a:buNone/>
                      </a:pPr>
                      <a:r>
                        <a:rPr lang="pt-BR" sz="1400" b="0" i="0">
                          <a:solidFill>
                            <a:schemeClr val="tx1"/>
                          </a:solidFill>
                          <a:effectLst/>
                          <a:latin typeface="Arial"/>
                          <a:ea typeface="+mn-ea"/>
                          <a:cs typeface="Arial"/>
                        </a:rPr>
                        <a:t>A RRT, composta por epidemiologistas, profissionais de saúde e equipe de apoio logístico, foi ativada em 13 de março. A equipe se reuniu rapidamente no Centro de Operações de Emergência do Departamento de Saúde para avaliar a extensão do surto e formular um plano de resposta. Eles tomaram todas as ações relevantes. Em 14 de março de 2023, as investigações de campo começaram quando a RRT visitou áreas afetadas para coletar amostras, conduzir entrevistas e uma avaliação de risco, além de identificar possíveis fontes do surto. Em 15 de março, mensagens de saúde pública foram disseminadas para informar os moradores sobre medidas preventivas e incentivar atenção médica imediata para os sintomas. Os resultados dos testes de laboratório foram confirmados em 17 de março.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400" b="1" dirty="0">
                          <a:latin typeface="Arial"/>
                          <a:cs typeface="Arial"/>
                        </a:rPr>
                        <a:t>Qual é a data de conclusão da ação de resposta precoce?</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pt-BR" sz="1400" b="0" dirty="0">
                          <a:latin typeface="Arial"/>
                          <a:cs typeface="Arial"/>
                        </a:rPr>
                        <a:t>13 de março</a:t>
                      </a:r>
                    </a:p>
                    <a:p>
                      <a:pPr marL="228600" marR="0" lvl="0" indent="-228600" algn="l" rtl="0" eaLnBrk="1" fontAlgn="auto" latinLnBrk="0" hangingPunct="1">
                        <a:lnSpc>
                          <a:spcPct val="100000"/>
                        </a:lnSpc>
                        <a:spcBef>
                          <a:spcPts val="0"/>
                        </a:spcBef>
                        <a:spcAft>
                          <a:spcPts val="0"/>
                        </a:spcAft>
                        <a:buClrTx/>
                        <a:buSzTx/>
                        <a:buFont typeface="+mj-lt"/>
                        <a:buAutoNum type="alphaUcPeriod"/>
                      </a:pPr>
                      <a:r>
                        <a:rPr lang="pt-BR" sz="1400" b="0" dirty="0">
                          <a:latin typeface="Arial"/>
                          <a:cs typeface="Arial"/>
                        </a:rPr>
                        <a:t>14 de março </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pt-BR" sz="1400" b="0" dirty="0">
                          <a:latin typeface="Arial"/>
                          <a:cs typeface="Arial"/>
                        </a:rPr>
                        <a:t>15 de março </a:t>
                      </a:r>
                    </a:p>
                    <a:p>
                      <a:pPr marL="228600" marR="0" lvl="0" indent="-228600" algn="l">
                        <a:lnSpc>
                          <a:spcPct val="100000"/>
                        </a:lnSpc>
                        <a:spcBef>
                          <a:spcPts val="0"/>
                        </a:spcBef>
                        <a:spcAft>
                          <a:spcPts val="0"/>
                        </a:spcAft>
                        <a:buClrTx/>
                        <a:buSzTx/>
                        <a:buAutoNum type="alphaUcPeriod"/>
                      </a:pPr>
                      <a:r>
                        <a:rPr lang="pt-BR" sz="1400" b="0" dirty="0">
                          <a:latin typeface="Arial"/>
                          <a:cs typeface="Arial"/>
                        </a:rPr>
                        <a:t>17 de março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1374576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pt-BR">
                <a:solidFill>
                  <a:srgbClr val="3BB041"/>
                </a:solidFill>
                <a:latin typeface="Arial"/>
                <a:cs typeface="Arial"/>
              </a:rPr>
              <a:t>Cenário 2</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475037491"/>
              </p:ext>
            </p:extLst>
          </p:nvPr>
        </p:nvGraphicFramePr>
        <p:xfrm>
          <a:off x="227717" y="846494"/>
          <a:ext cx="11725744" cy="5601051"/>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602063">
                <a:tc>
                  <a:txBody>
                    <a:bodyPr/>
                    <a:lstStyle/>
                    <a:p>
                      <a:r>
                        <a:rPr lang="pt-BR" sz="1400" b="0" dirty="0">
                          <a:latin typeface="Arial"/>
                          <a:ea typeface="+mn-ea"/>
                          <a:cs typeface="Arial"/>
                        </a:rPr>
                        <a:t>Robert</a:t>
                      </a:r>
                      <a:r>
                        <a:rPr lang="pt-BR" sz="1400" dirty="0">
                          <a:latin typeface="Arial"/>
                          <a:ea typeface="+mn-ea"/>
                          <a:cs typeface="Arial"/>
                        </a:rPr>
                        <a:t> </a:t>
                      </a:r>
                      <a:r>
                        <a:rPr lang="pt-BR" sz="1400" b="0" i="0" dirty="0">
                          <a:solidFill>
                            <a:schemeClr val="tx1"/>
                          </a:solidFill>
                          <a:effectLst/>
                          <a:latin typeface="Arial"/>
                          <a:ea typeface="+mn-ea"/>
                          <a:cs typeface="Arial"/>
                        </a:rPr>
                        <a:t>é o caso índice de Ebola em seu país, </a:t>
                      </a:r>
                      <a:r>
                        <a:rPr lang="pt-BR" sz="1400" b="0" i="0" dirty="0" err="1">
                          <a:solidFill>
                            <a:schemeClr val="tx1"/>
                          </a:solidFill>
                          <a:effectLst/>
                          <a:latin typeface="Arial"/>
                          <a:ea typeface="+mn-ea"/>
                          <a:cs typeface="Arial"/>
                        </a:rPr>
                        <a:t>Zephyria</a:t>
                      </a:r>
                      <a:r>
                        <a:rPr lang="pt-BR" sz="1400" b="0" i="0" dirty="0">
                          <a:solidFill>
                            <a:schemeClr val="tx1"/>
                          </a:solidFill>
                          <a:effectLst/>
                          <a:latin typeface="Arial"/>
                          <a:ea typeface="+mn-ea"/>
                          <a:cs typeface="Arial"/>
                        </a:rPr>
                        <a:t>. Ele teve febre em 12 de setembro. Ele foi ao médico em 14 de setembro, quando sua diarreia piorou. O profissional de saúde imediatamente suspeitou de Ebola e coletou sangue para um teste em 14 de setembro. O laboratório confirmou que Robert tem Ebola em 18 de setembro.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pt-BR" sz="1400" b="1" dirty="0">
                          <a:latin typeface="Arial"/>
                          <a:cs typeface="Arial"/>
                        </a:rPr>
                        <a:t>Qual é a data de surgimento?</a:t>
                      </a:r>
                    </a:p>
                    <a:p>
                      <a:pPr marL="342900" indent="-342900">
                        <a:buFont typeface="+mj-lt"/>
                        <a:buAutoNum type="alphaUcPeriod"/>
                      </a:pPr>
                      <a:r>
                        <a:rPr lang="pt-BR" sz="1400" b="0" dirty="0">
                          <a:latin typeface="Arial"/>
                          <a:cs typeface="Arial"/>
                        </a:rPr>
                        <a:t>12 de setembro, </a:t>
                      </a:r>
                      <a:r>
                        <a:rPr lang="pt-BR" sz="1400" b="0" dirty="0">
                          <a:solidFill>
                            <a:schemeClr val="tx1"/>
                          </a:solidFill>
                          <a:latin typeface="Arial"/>
                          <a:cs typeface="Arial"/>
                        </a:rPr>
                        <a:t>pois foi quando ele desenvolveu febre.</a:t>
                      </a:r>
                    </a:p>
                    <a:p>
                      <a:pPr marL="342900" lvl="0" indent="-342900">
                        <a:buAutoNum type="alphaUcPeriod"/>
                      </a:pPr>
                      <a:r>
                        <a:rPr lang="pt-BR" sz="1400" b="0" dirty="0">
                          <a:latin typeface="Arial"/>
                          <a:cs typeface="Arial"/>
                        </a:rPr>
                        <a:t>14 de setembro, pois foi quando Robert foi ao posto de saúde.</a:t>
                      </a:r>
                    </a:p>
                    <a:p>
                      <a:pPr marL="342900" indent="-342900">
                        <a:buFont typeface="+mj-lt"/>
                        <a:buAutoNum type="alphaUcPeriod"/>
                      </a:pPr>
                      <a:r>
                        <a:rPr lang="pt-BR" sz="1400" b="0" dirty="0">
                          <a:latin typeface="Arial"/>
                          <a:cs typeface="Arial"/>
                        </a:rPr>
                        <a:t>14 de setembro, pois o profissional de saúde suspeitou de Ebola.</a:t>
                      </a:r>
                    </a:p>
                    <a:p>
                      <a:pPr marL="342900" indent="-342900">
                        <a:buFont typeface="+mj-lt"/>
                        <a:buAutoNum type="alphaUcPeriod"/>
                      </a:pPr>
                      <a:r>
                        <a:rPr lang="pt-BR" sz="1400" b="0" dirty="0">
                          <a:latin typeface="Arial"/>
                          <a:cs typeface="Arial"/>
                        </a:rPr>
                        <a:t>14 de setembro, pois o profissional de saúde fez o teste para Ebola.</a:t>
                      </a:r>
                    </a:p>
                    <a:p>
                      <a:pPr marL="342900" indent="-342900">
                        <a:buFont typeface="+mj-lt"/>
                        <a:buAutoNum type="alphaUcPeriod"/>
                      </a:pPr>
                      <a:r>
                        <a:rPr lang="pt-BR" sz="1400" b="0" dirty="0">
                          <a:latin typeface="Arial"/>
                          <a:cs typeface="Arial"/>
                        </a:rPr>
                        <a:t>18 de setembro, pois é a data da confirmação laboratorial.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998988">
                <a:tc>
                  <a:txBody>
                    <a:bodyPr/>
                    <a:lstStyle/>
                    <a:p>
                      <a:r>
                        <a:rPr lang="pt-BR" sz="1400">
                          <a:latin typeface="Arial"/>
                          <a:cs typeface="Arial"/>
                        </a:rPr>
                        <a:t>A tuberculose não é endêmica em Monteau. É uma doença de notificação compulsória. Theresa procurou atendimento médico com uma tosse persistente. A médica suspeitou de tuberculose, embora ela tenha recebido vacina contra tuberculose quando criança. A médica fez um teste cutâneo de tuberculose em 2 de fevereiro e pediu que ela retornasse em 4 de fevereiro para que os resultados fossem lidos. A médica sabia que o teste cutâneo poderia ser positivo devido à vacina, então ela simultaneamente solicitou um exame de sangue. </a:t>
                      </a:r>
                    </a:p>
                    <a:p>
                      <a:pPr lvl="0" algn="l" rtl="0">
                        <a:buNone/>
                      </a:pPr>
                      <a:endParaRPr lang="en-US" sz="1400">
                        <a:latin typeface="Arial"/>
                        <a:cs typeface="Arial"/>
                      </a:endParaRPr>
                    </a:p>
                    <a:p>
                      <a:pPr lvl="0">
                        <a:buNone/>
                      </a:pPr>
                      <a:r>
                        <a:rPr lang="pt-BR" sz="1400">
                          <a:latin typeface="Arial"/>
                          <a:cs typeface="Arial"/>
                        </a:rPr>
                        <a:t>Theresa retornou ao consultório em 6 de fevereiro e o teste cutâneo foi positivo. O laboratório comunicou um teste positivo em 8 de fevereiro. A médica foi informada do resultado em 9 de fevereiro e registrou o resultado em seu prontuário médico. Ela informou Theresa sobre o teste de laboratório positivo em 9 de fevereiro.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pt-BR" sz="1400" b="1" dirty="0">
                          <a:latin typeface="Arial"/>
                          <a:cs typeface="Arial"/>
                        </a:rPr>
                        <a:t>Qual é a data da detecção?</a:t>
                      </a:r>
                    </a:p>
                    <a:p>
                      <a:pPr marL="228600" indent="-228600">
                        <a:buFont typeface="+mj-lt"/>
                        <a:buAutoNum type="alphaUcPeriod"/>
                      </a:pPr>
                      <a:r>
                        <a:rPr lang="pt-BR" sz="1400" b="0" dirty="0">
                          <a:latin typeface="Arial"/>
                          <a:cs typeface="Arial"/>
                        </a:rPr>
                        <a:t>2 de fevereiro, pois esta é a data em que a médica suspeitou de tuberculose e solicitou os exames.</a:t>
                      </a:r>
                    </a:p>
                    <a:p>
                      <a:pPr marL="228600" indent="-228600">
                        <a:buFont typeface="+mj-lt"/>
                        <a:buAutoNum type="alphaUcPeriod"/>
                      </a:pPr>
                      <a:r>
                        <a:rPr lang="pt-BR" sz="1400" b="0" dirty="0">
                          <a:latin typeface="Arial"/>
                          <a:cs typeface="Arial"/>
                        </a:rPr>
                        <a:t>4 de fevereiro, pois essa é a data em que o teste cutâneo foi recebido como positivo. </a:t>
                      </a:r>
                    </a:p>
                    <a:p>
                      <a:pPr marL="228600" indent="-228600">
                        <a:buFont typeface="+mj-lt"/>
                        <a:buAutoNum type="alphaUcPeriod"/>
                      </a:pPr>
                      <a:r>
                        <a:rPr lang="pt-BR" sz="1400" b="0" dirty="0">
                          <a:latin typeface="Arial"/>
                          <a:cs typeface="Arial"/>
                        </a:rPr>
                        <a:t>8 de fevereiro, pois foi quando o resultado do laboratório foi registrado.</a:t>
                      </a:r>
                    </a:p>
                    <a:p>
                      <a:pPr marL="228600" indent="-228600">
                        <a:buFont typeface="+mj-lt"/>
                        <a:buAutoNum type="alphaUcPeriod"/>
                      </a:pPr>
                      <a:r>
                        <a:rPr lang="pt-BR" sz="1400" b="0" dirty="0">
                          <a:latin typeface="Arial"/>
                          <a:cs typeface="Arial"/>
                        </a:rPr>
                        <a:t>9 de fevereiro, pois foi quando a médica foi informada e registrou o resultado no prontuário médico de </a:t>
                      </a:r>
                      <a:r>
                        <a:rPr lang="pt-BR" sz="1400" b="0" dirty="0" err="1">
                          <a:latin typeface="Arial"/>
                          <a:cs typeface="Arial"/>
                        </a:rPr>
                        <a:t>Theresa</a:t>
                      </a:r>
                      <a:r>
                        <a:rPr lang="pt-BR" sz="1400" b="0" dirty="0">
                          <a:latin typeface="Arial"/>
                          <a:cs typeface="Arial"/>
                        </a:rPr>
                        <a:t>.</a:t>
                      </a:r>
                    </a:p>
                    <a:p>
                      <a:pPr marL="228600" indent="-228600">
                        <a:buFont typeface="+mj-lt"/>
                        <a:buAutoNum type="alphaUcPeriod"/>
                      </a:pPr>
                      <a:r>
                        <a:rPr lang="pt-BR" sz="1400" b="0" dirty="0">
                          <a:latin typeface="Arial"/>
                          <a:cs typeface="Arial"/>
                        </a:rPr>
                        <a:t>9 de fevereiro, pois foi quando </a:t>
                      </a:r>
                      <a:r>
                        <a:rPr lang="pt-BR" sz="1400" b="0" dirty="0" err="1">
                          <a:latin typeface="Arial"/>
                          <a:cs typeface="Arial"/>
                        </a:rPr>
                        <a:t>Theresa</a:t>
                      </a:r>
                      <a:r>
                        <a:rPr lang="pt-BR" sz="1400" b="0" dirty="0">
                          <a:latin typeface="Arial"/>
                          <a:cs typeface="Arial"/>
                        </a:rPr>
                        <a:t> foi informada.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191310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r>
              <a:rPr lang="pt-BR" dirty="0">
                <a:latin typeface="Arial"/>
                <a:cs typeface="Arial"/>
              </a:rPr>
              <a:t>Diga uma coisa divertida ou relaxante que você gosta de fazer quando não está trabalhando</a:t>
            </a:r>
          </a:p>
          <a:p>
            <a:endParaRPr lang="en-US" dirty="0">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pt-BR">
                <a:solidFill>
                  <a:srgbClr val="3BB041"/>
                </a:solidFill>
                <a:latin typeface="Arial"/>
                <a:cs typeface="Arial"/>
              </a:rPr>
              <a:t>Cenário 2</a:t>
            </a:r>
            <a:r>
              <a:rPr lang="pt-BR" sz="3200" b="1">
                <a:solidFill>
                  <a:srgbClr val="3BB041"/>
                </a:solidFill>
                <a:latin typeface="Arial"/>
                <a:cs typeface="Arial"/>
              </a:rPr>
              <a:t>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869125938"/>
              </p:ext>
            </p:extLst>
          </p:nvPr>
        </p:nvGraphicFramePr>
        <p:xfrm>
          <a:off x="227717" y="956930"/>
          <a:ext cx="11725744" cy="487680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pt-BR" sz="1400" b="0" dirty="0">
                          <a:latin typeface="Arial"/>
                          <a:cs typeface="Arial"/>
                        </a:rPr>
                        <a:t>O programa de agentes comunitários de saúde em </a:t>
                      </a:r>
                      <a:r>
                        <a:rPr lang="pt-BR" sz="1400" b="0" dirty="0" err="1">
                          <a:latin typeface="Arial"/>
                          <a:cs typeface="Arial"/>
                        </a:rPr>
                        <a:t>Marula</a:t>
                      </a:r>
                      <a:r>
                        <a:rPr lang="pt-BR" sz="1400" b="0" dirty="0">
                          <a:latin typeface="Arial"/>
                          <a:cs typeface="Arial"/>
                        </a:rPr>
                        <a:t> desempenha um papel ativo na vigilância comunitária da febre de Lassa. Eles são instruídos a encaminhar casos suspeitos de febre de Lassa diretamente ao agente de vigilância por meio de uma mensagem em seu aplicativo. </a:t>
                      </a:r>
                    </a:p>
                    <a:p>
                      <a:pPr lvl="0" algn="l" rtl="0">
                        <a:buNone/>
                      </a:pPr>
                      <a:endParaRPr lang="en-US" sz="1400" b="0" dirty="0">
                        <a:latin typeface="Arial"/>
                        <a:cs typeface="Arial"/>
                      </a:endParaRPr>
                    </a:p>
                    <a:p>
                      <a:pPr lvl="0">
                        <a:buNone/>
                      </a:pPr>
                      <a:r>
                        <a:rPr lang="pt-BR" sz="1400" b="0" dirty="0">
                          <a:latin typeface="Arial"/>
                          <a:cs typeface="Arial"/>
                        </a:rPr>
                        <a:t>Grace suspeitou de um caso de febre de Lassa em sua comunidade. Ela preencheu os campos no aplicativo e marcou adequadamente a caixa para enviar um relatório ao agente de vigilância em 3 de junho. Ela também relatou verbalmente o caso a sua supervisora durante o check-in em 4 de junho. A supervisora incluiu isso em seu relatório ao centro de saúde local no final da semana, 7 de junho. A unidade de saúde incluiu informações sobre o caso suspeito em seu relatório semanal ao departamento de saúde em 14 de junho.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400" b="1" dirty="0">
                          <a:latin typeface="Arial"/>
                          <a:cs typeface="Arial"/>
                        </a:rPr>
                        <a:t>Qual é a data de notificação?</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pt-BR" sz="1400" b="0" dirty="0">
                          <a:latin typeface="Arial"/>
                          <a:cs typeface="Arial"/>
                        </a:rPr>
                        <a:t>3 de junho</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pt-BR" sz="1400" b="0" dirty="0">
                          <a:latin typeface="Arial"/>
                          <a:cs typeface="Arial"/>
                        </a:rPr>
                        <a:t>4 de junho</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pt-BR" sz="1400" b="0" dirty="0">
                          <a:latin typeface="Arial"/>
                          <a:cs typeface="Arial"/>
                        </a:rPr>
                        <a:t>7 de junho</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pt-BR" sz="1400" b="0" dirty="0">
                          <a:latin typeface="Arial"/>
                          <a:cs typeface="Arial"/>
                        </a:rPr>
                        <a:t>14 de junho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pt-BR" sz="1400" b="0" i="0">
                          <a:solidFill>
                            <a:schemeClr val="tx1"/>
                          </a:solidFill>
                          <a:effectLst/>
                          <a:latin typeface="Arial"/>
                          <a:ea typeface="+mn-ea"/>
                          <a:cs typeface="Arial"/>
                        </a:rPr>
                        <a:t>Em 15 de julho, um surto de cólera foi detectado no estado de Guidell. A Equipe de Resposta Rápida foi ativada em 16 de julho. Eles iniciaram uma campanha na mídia para alertar as pessoas sobre o surto. </a:t>
                      </a:r>
                    </a:p>
                    <a:p>
                      <a:pPr lvl="0" algn="l" rtl="0">
                        <a:buNone/>
                      </a:pPr>
                      <a:endParaRPr lang="en-US" sz="1400" b="0" i="0" kern="1200">
                        <a:solidFill>
                          <a:schemeClr val="tx1"/>
                        </a:solidFill>
                        <a:effectLst/>
                        <a:latin typeface="Arial"/>
                        <a:ea typeface="+mn-ea"/>
                        <a:cs typeface="Arial"/>
                      </a:endParaRPr>
                    </a:p>
                    <a:p>
                      <a:pPr lvl="0">
                        <a:buNone/>
                      </a:pPr>
                      <a:r>
                        <a:rPr lang="pt-BR" sz="1400" b="0" i="0">
                          <a:solidFill>
                            <a:schemeClr val="tx1"/>
                          </a:solidFill>
                          <a:effectLst/>
                          <a:latin typeface="Arial"/>
                          <a:ea typeface="+mn-ea"/>
                          <a:cs typeface="Arial"/>
                        </a:rPr>
                        <a:t>Em 17 de julho, o estado vizinho de Bibolo registrou seu primeiro caso suspeito de cólera. Eles ativaram seu Centro de Operações de Emergência e imediatamente lançaram sua própria equipe de resposta em 18 de julho. Eles começaram a distribuir solução de reidratação oral para as famílias em 20 de julho</a:t>
                      </a:r>
                      <a:r>
                        <a:rPr lang="pt-BR" sz="1400" b="0" i="0" baseline="30000">
                          <a:solidFill>
                            <a:schemeClr val="tx1"/>
                          </a:solidFill>
                          <a:effectLst/>
                          <a:latin typeface="Arial"/>
                          <a:ea typeface="+mn-ea"/>
                          <a:cs typeface="Arial"/>
                        </a:rPr>
                        <a:t> </a:t>
                      </a:r>
                      <a:r>
                        <a:rPr lang="pt-BR" sz="1400" b="0" i="0">
                          <a:solidFill>
                            <a:schemeClr val="tx1"/>
                          </a:solidFill>
                          <a:effectLst/>
                          <a:latin typeface="Arial"/>
                          <a:ea typeface="+mn-ea"/>
                          <a:cs typeface="Arial"/>
                        </a:rPr>
                        <a:t>e tiveram confirmação laboratorial do caso no mesmo dia.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pt-BR" sz="1400" b="1" dirty="0">
                          <a:latin typeface="Arial"/>
                          <a:cs typeface="Arial"/>
                        </a:rPr>
                        <a:t>Qual é a data de conclusão da ação de resposta precoce em </a:t>
                      </a:r>
                      <a:r>
                        <a:rPr lang="pt-BR" sz="1400" b="1" dirty="0" err="1">
                          <a:latin typeface="Arial"/>
                          <a:cs typeface="Arial"/>
                        </a:rPr>
                        <a:t>Bibolo</a:t>
                      </a:r>
                      <a:r>
                        <a:rPr lang="pt-BR" sz="1400" b="1" dirty="0">
                          <a:latin typeface="Arial"/>
                          <a:cs typeface="Arial"/>
                        </a:rPr>
                        <a:t>?</a:t>
                      </a:r>
                    </a:p>
                    <a:p>
                      <a:pPr marL="228600" lvl="0" indent="-228600">
                        <a:buFont typeface="+mj-lt"/>
                        <a:buAutoNum type="alphaUcPeriod"/>
                      </a:pPr>
                      <a:r>
                        <a:rPr lang="pt-BR" sz="1400" b="0" dirty="0">
                          <a:latin typeface="Arial"/>
                          <a:cs typeface="Arial"/>
                        </a:rPr>
                        <a:t>17 de julho, quando distribuíram água sanitária.</a:t>
                      </a:r>
                    </a:p>
                    <a:p>
                      <a:pPr marL="228600" lvl="0" indent="-228600">
                        <a:buFont typeface="+mj-lt"/>
                        <a:buAutoNum type="alphaUcPeriod"/>
                      </a:pPr>
                      <a:r>
                        <a:rPr lang="pt-BR" sz="1400" b="0" dirty="0">
                          <a:latin typeface="Arial"/>
                          <a:cs typeface="Arial"/>
                        </a:rPr>
                        <a:t>18 de julho, quando receberam a confirmação laboratorial do caso. </a:t>
                      </a:r>
                    </a:p>
                    <a:p>
                      <a:pPr marL="228600" lvl="0" indent="-228600">
                        <a:buFont typeface="+mj-lt"/>
                        <a:buAutoNum type="alphaUcPeriod"/>
                      </a:pPr>
                      <a:r>
                        <a:rPr lang="pt-BR" sz="1400" b="0" dirty="0">
                          <a:latin typeface="Arial"/>
                          <a:cs typeface="Arial"/>
                        </a:rPr>
                        <a:t>19 de julho, quando lançaram a Equipe de Resposta.</a:t>
                      </a:r>
                    </a:p>
                    <a:p>
                      <a:pPr marL="228600" lvl="0" indent="-228600">
                        <a:buAutoNum type="alphaUcPeriod"/>
                      </a:pPr>
                      <a:r>
                        <a:rPr lang="pt-BR" sz="1400" b="0" dirty="0">
                          <a:latin typeface="Arial"/>
                          <a:cs typeface="Arial"/>
                        </a:rPr>
                        <a:t>Se todas as outras ações de resposta precoce forem consideradas desnecessárias, 20 de julho.</a:t>
                      </a:r>
                    </a:p>
                    <a:p>
                      <a:pPr marL="228600" lvl="0" indent="-228600" algn="l" rtl="0">
                        <a:buAutoNum type="alphaUcPeriod"/>
                      </a:pPr>
                      <a:endParaRPr lang="en-US" sz="1400" b="0" dirty="0">
                        <a:latin typeface="Arial" panose="020B0604020202020204" pitchFamily="34" charset="0"/>
                        <a:cs typeface="Arial" panose="020B0604020202020204" pitchFamily="34" charset="0"/>
                      </a:endParaRPr>
                    </a:p>
                    <a:p>
                      <a:pPr marL="228600" lvl="0" indent="-228600" algn="l" rtl="0">
                        <a:buAutoNum type="alphaUcPeriod"/>
                      </a:pPr>
                      <a:endParaRPr lang="en-US" sz="1400" b="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21926708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pt-BR">
                <a:solidFill>
                  <a:srgbClr val="3BB041"/>
                </a:solidFill>
                <a:latin typeface="Arial"/>
                <a:cs typeface="Arial"/>
              </a:rPr>
              <a:t>Cenário 3</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549202642"/>
              </p:ext>
            </p:extLst>
          </p:nvPr>
        </p:nvGraphicFramePr>
        <p:xfrm>
          <a:off x="233239" y="945886"/>
          <a:ext cx="11725744" cy="5134816"/>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357990">
                <a:tc>
                  <a:txBody>
                    <a:bodyPr/>
                    <a:lstStyle/>
                    <a:p>
                      <a:r>
                        <a:rPr lang="pt-BR" sz="1400" b="0" i="0" dirty="0">
                          <a:solidFill>
                            <a:schemeClr val="tx1"/>
                          </a:solidFill>
                          <a:effectLst/>
                          <a:latin typeface="Arial"/>
                          <a:ea typeface="+mn-ea"/>
                          <a:cs typeface="Arial"/>
                        </a:rPr>
                        <a:t>O </a:t>
                      </a:r>
                      <a:r>
                        <a:rPr lang="pt-BR" sz="1400" b="0" i="0" dirty="0" err="1">
                          <a:solidFill>
                            <a:schemeClr val="tx1"/>
                          </a:solidFill>
                          <a:effectLst/>
                          <a:latin typeface="Arial"/>
                          <a:ea typeface="+mn-ea"/>
                          <a:cs typeface="Arial"/>
                        </a:rPr>
                        <a:t>Mabel’s</a:t>
                      </a:r>
                      <a:r>
                        <a:rPr lang="pt-BR" sz="1400" b="0" i="0" dirty="0">
                          <a:solidFill>
                            <a:schemeClr val="tx1"/>
                          </a:solidFill>
                          <a:effectLst/>
                          <a:latin typeface="Arial"/>
                          <a:ea typeface="+mn-ea"/>
                          <a:cs typeface="Arial"/>
                        </a:rPr>
                        <a:t> é um movimentado restaurante de beira de estrada, perto de uma movimentada rodoviária. Um de seus clientes adoeceu e foi ao médico em 1º de março. Ele foi internado e recebeu fluidos intravenosos. Ele não se recuperou rapidamente, então foi testado para salmonela em 2 de março. O teste saiu em 2 de março, confirmando sua infecção por salmonela. </a:t>
                      </a:r>
                    </a:p>
                    <a:p>
                      <a:pPr lvl="0" algn="l" rtl="0">
                        <a:buNone/>
                      </a:pPr>
                      <a:endParaRPr lang="en-US" sz="1400" b="0" i="0" kern="1200" dirty="0">
                        <a:solidFill>
                          <a:schemeClr val="tx1"/>
                        </a:solidFill>
                        <a:effectLst/>
                        <a:latin typeface="Arial"/>
                        <a:ea typeface="+mn-ea"/>
                        <a:cs typeface="Arial"/>
                      </a:endParaRPr>
                    </a:p>
                    <a:p>
                      <a:pPr lvl="0">
                        <a:buNone/>
                      </a:pPr>
                      <a:r>
                        <a:rPr lang="pt-BR" sz="1400" b="0" i="0" dirty="0">
                          <a:solidFill>
                            <a:schemeClr val="tx1"/>
                          </a:solidFill>
                          <a:effectLst/>
                          <a:latin typeface="Arial"/>
                          <a:ea typeface="+mn-ea"/>
                          <a:cs typeface="Arial"/>
                        </a:rPr>
                        <a:t>Depois que outro cliente de Mabel adoeceu em 3 de março, Mabel foi questionada sobre onde ela obtém seus alimentos. Mabel e as autoridades determinaram que sua alface era a fonte da contaminação. Ela a comprou no supermercado em 29 de abril. Os investigadores descobriram que uma fazenda local entregou a alface ao supermercado em 28 de abril</a:t>
                      </a:r>
                      <a:r>
                        <a:rPr lang="pt-BR" sz="1400" b="0" i="0" baseline="0" dirty="0">
                          <a:solidFill>
                            <a:schemeClr val="tx1"/>
                          </a:solidFill>
                          <a:effectLst/>
                          <a:latin typeface="Arial"/>
                          <a:ea typeface="+mn-ea"/>
                          <a:cs typeface="Arial"/>
                        </a:rPr>
                        <a:t>.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pt-BR" sz="1400" b="1">
                          <a:latin typeface="Arial"/>
                          <a:cs typeface="Arial"/>
                        </a:rPr>
                        <a:t>Qual é a data de surgimento?</a:t>
                      </a:r>
                    </a:p>
                    <a:p>
                      <a:pPr marL="228600" lvl="0" indent="-228600">
                        <a:buFont typeface="+mj-lt"/>
                        <a:buAutoNum type="alphaUcPeriod"/>
                      </a:pPr>
                      <a:r>
                        <a:rPr lang="pt-BR" sz="1400" b="0">
                          <a:latin typeface="Arial"/>
                          <a:cs typeface="Arial"/>
                        </a:rPr>
                        <a:t>28 de abril, pois essa é a data mais antiga conhecida em que a alface entrou em circulação.</a:t>
                      </a:r>
                    </a:p>
                    <a:p>
                      <a:pPr marL="228600" lvl="0" indent="-228600">
                        <a:buFont typeface="+mj-lt"/>
                        <a:buAutoNum type="alphaUcPeriod"/>
                      </a:pPr>
                      <a:r>
                        <a:rPr lang="pt-BR" sz="1400" b="0">
                          <a:latin typeface="Arial"/>
                          <a:cs typeface="Arial"/>
                        </a:rPr>
                        <a:t>29 de abril, pois essa é a data mais antiga conhecida em que a alface foi usada no Mabel's.</a:t>
                      </a:r>
                    </a:p>
                    <a:p>
                      <a:pPr marL="228600" lvl="0" indent="-228600">
                        <a:buFont typeface="+mj-lt"/>
                        <a:buAutoNum type="alphaUcPeriod"/>
                      </a:pPr>
                      <a:r>
                        <a:rPr lang="pt-BR" sz="1400" b="0">
                          <a:latin typeface="Arial"/>
                          <a:cs typeface="Arial"/>
                        </a:rPr>
                        <a:t>1º de março, pois foi quando o primeiro cliente adoeceu.</a:t>
                      </a:r>
                    </a:p>
                    <a:p>
                      <a:pPr marL="228600" lvl="0" indent="-228600">
                        <a:buFont typeface="+mj-lt"/>
                        <a:buAutoNum type="alphaUcPeriod"/>
                      </a:pPr>
                      <a:r>
                        <a:rPr lang="pt-BR" sz="1400" b="0">
                          <a:latin typeface="Arial"/>
                          <a:cs typeface="Arial"/>
                        </a:rPr>
                        <a:t>3 de março, pois foi quando a contaminação foi associada ao Mabel’s.</a:t>
                      </a:r>
                    </a:p>
                    <a:p>
                      <a:pPr marL="228600" lvl="0" indent="-228600" algn="l" rtl="0">
                        <a:buFont typeface="+mj-lt"/>
                        <a:buAutoNum type="alphaUcPeriod"/>
                      </a:pPr>
                      <a:endParaRPr lang="en-US" sz="140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696416">
                <a:tc>
                  <a:txBody>
                    <a:bodyPr/>
                    <a:lstStyle/>
                    <a:p>
                      <a:r>
                        <a:rPr lang="pt-BR" sz="1400" b="0" i="0">
                          <a:solidFill>
                            <a:schemeClr val="tx1"/>
                          </a:solidFill>
                          <a:effectLst/>
                          <a:latin typeface="Arial"/>
                          <a:ea typeface="+mn-ea"/>
                          <a:cs typeface="Arial"/>
                        </a:rPr>
                        <a:t>Uma agente comunitária de saúde estava em sua ronda em 12 de abril. Ela visitou uma família com uma criança pequena que, segundo ela, tinha meningite devido à erupção cutânea e rigidez no pescoço. </a:t>
                      </a:r>
                    </a:p>
                    <a:p>
                      <a:pPr lvl="0" algn="l" rtl="0">
                        <a:buNone/>
                      </a:pPr>
                      <a:endParaRPr lang="en-US" sz="1400" b="0" i="0" kern="1200">
                        <a:solidFill>
                          <a:schemeClr val="tx1"/>
                        </a:solidFill>
                        <a:effectLst/>
                        <a:latin typeface="Arial"/>
                        <a:ea typeface="+mn-ea"/>
                        <a:cs typeface="Arial"/>
                      </a:endParaRPr>
                    </a:p>
                    <a:p>
                      <a:pPr lvl="0">
                        <a:buNone/>
                      </a:pPr>
                      <a:r>
                        <a:rPr lang="pt-BR" sz="1400" b="0" i="0">
                          <a:solidFill>
                            <a:schemeClr val="tx1"/>
                          </a:solidFill>
                          <a:effectLst/>
                          <a:latin typeface="Arial"/>
                          <a:ea typeface="+mn-ea"/>
                          <a:cs typeface="Arial"/>
                        </a:rPr>
                        <a:t>Ela registrou suas suspeitas no aplicativo que usa para documentar seu trabalho. Ela ajudou a família a providenciar o transporte para o hospital no dia seguinte, onde, de fato, o médico confirmou suas suspeitas. </a:t>
                      </a:r>
                    </a:p>
                    <a:p>
                      <a:pPr lvl="0" algn="l" rtl="0">
                        <a:buNone/>
                      </a:pPr>
                      <a:endParaRPr lang="en-US" sz="1400" b="0" i="0" kern="1200">
                        <a:solidFill>
                          <a:schemeClr val="tx1"/>
                        </a:solidFill>
                        <a:effectLst/>
                        <a:latin typeface="Arial"/>
                        <a:ea typeface="+mn-ea"/>
                        <a:cs typeface="Arial"/>
                      </a:endParaRPr>
                    </a:p>
                    <a:p>
                      <a:pPr lvl="0">
                        <a:buNone/>
                      </a:pPr>
                      <a:r>
                        <a:rPr lang="pt-BR" sz="1400" b="0" i="0">
                          <a:solidFill>
                            <a:schemeClr val="tx1"/>
                          </a:solidFill>
                          <a:effectLst/>
                          <a:latin typeface="Arial"/>
                          <a:ea typeface="+mn-ea"/>
                          <a:cs typeface="Arial"/>
                        </a:rPr>
                        <a:t>O médico relatou o caso ao departamento de saúde local, conforme o protocolo, em 13 de abril.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pt-BR" sz="1400" b="1" dirty="0">
                          <a:latin typeface="Arial"/>
                          <a:cs typeface="Arial"/>
                        </a:rPr>
                        <a:t>Qual é a data da detecção?</a:t>
                      </a:r>
                    </a:p>
                    <a:p>
                      <a:pPr marL="228600" lvl="0" indent="-228600">
                        <a:buFont typeface="+mj-lt"/>
                        <a:buAutoNum type="alphaUcPeriod"/>
                      </a:pPr>
                      <a:r>
                        <a:rPr lang="pt-BR" sz="1400" b="0" dirty="0">
                          <a:latin typeface="Arial"/>
                          <a:cs typeface="Arial"/>
                        </a:rPr>
                        <a:t>12 de abril, pois foi quando a agente comunitária de saúde suspeitou e registrou o caso.</a:t>
                      </a:r>
                    </a:p>
                    <a:p>
                      <a:pPr marL="228600" lvl="0" indent="-228600">
                        <a:buFont typeface="+mj-lt"/>
                        <a:buAutoNum type="alphaUcPeriod"/>
                      </a:pPr>
                      <a:r>
                        <a:rPr lang="pt-BR" sz="1400" b="0" dirty="0">
                          <a:latin typeface="Arial"/>
                          <a:cs typeface="Arial"/>
                        </a:rPr>
                        <a:t>13 de abril, pois foi quando o diagnóstico oficial foi feito.</a:t>
                      </a:r>
                    </a:p>
                    <a:p>
                      <a:pPr marL="228600" lvl="0" indent="-228600">
                        <a:buFont typeface="+mj-lt"/>
                        <a:buAutoNum type="alphaUcPeriod"/>
                      </a:pPr>
                      <a:r>
                        <a:rPr lang="pt-BR" sz="1400" b="0" dirty="0">
                          <a:latin typeface="Arial"/>
                          <a:cs typeface="Arial"/>
                        </a:rPr>
                        <a:t>13 de abril, pois foi quando o departamento de saúde foi alertado. </a:t>
                      </a:r>
                    </a:p>
                    <a:p>
                      <a:pPr marL="228600" lvl="0" indent="-228600" algn="l" rtl="0">
                        <a:buFont typeface="+mj-lt"/>
                        <a:buAutoNum type="alphaUcPeriod"/>
                      </a:pPr>
                      <a:endParaRPr lang="en-US" sz="140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569492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pt-BR">
                <a:solidFill>
                  <a:srgbClr val="3BB041"/>
                </a:solidFill>
                <a:latin typeface="Arial"/>
                <a:cs typeface="Arial"/>
              </a:rPr>
              <a:t>Cenário 3</a:t>
            </a:r>
            <a:r>
              <a:rPr lang="pt-BR" sz="3200" b="1">
                <a:solidFill>
                  <a:srgbClr val="3BB041"/>
                </a:solidFill>
                <a:latin typeface="Arial"/>
                <a:cs typeface="Arial"/>
              </a:rPr>
              <a:t> </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125298800"/>
              </p:ext>
            </p:extLst>
          </p:nvPr>
        </p:nvGraphicFramePr>
        <p:xfrm>
          <a:off x="247090" y="827799"/>
          <a:ext cx="11725743" cy="5730240"/>
        </p:xfrm>
        <a:graphic>
          <a:graphicData uri="http://schemas.openxmlformats.org/drawingml/2006/table">
            <a:tbl>
              <a:tblPr firstRow="1" bandRow="1">
                <a:tableStyleId>{3B4B98B0-60AC-42C2-AFA5-B58CD77FA1E5}</a:tableStyleId>
              </a:tblPr>
              <a:tblGrid>
                <a:gridCol w="7330698">
                  <a:extLst>
                    <a:ext uri="{9D8B030D-6E8A-4147-A177-3AD203B41FA5}">
                      <a16:colId xmlns:a16="http://schemas.microsoft.com/office/drawing/2014/main" val="2142690213"/>
                    </a:ext>
                  </a:extLst>
                </a:gridCol>
                <a:gridCol w="4395045">
                  <a:extLst>
                    <a:ext uri="{9D8B030D-6E8A-4147-A177-3AD203B41FA5}">
                      <a16:colId xmlns:a16="http://schemas.microsoft.com/office/drawing/2014/main" val="2237694787"/>
                    </a:ext>
                  </a:extLst>
                </a:gridCol>
              </a:tblGrid>
              <a:tr h="370840">
                <a:tc>
                  <a:txBody>
                    <a:bodyPr/>
                    <a:lstStyle/>
                    <a:p>
                      <a:r>
                        <a:rPr lang="pt-BR" sz="1400" b="0" i="0" dirty="0">
                          <a:solidFill>
                            <a:schemeClr val="tx1"/>
                          </a:solidFill>
                          <a:effectLst/>
                          <a:latin typeface="Arial"/>
                          <a:ea typeface="+mn-ea"/>
                          <a:cs typeface="Arial"/>
                        </a:rPr>
                        <a:t>Uma equipe local de vigilância de saúde pública incorporou “investigações de rumores” em suas práticas de vigilância baseadas em eventos. Um dos membros da equipe faz parte de um grande grupo do WhatsApp que conversa principalmente sobre atividades e eventos locais para crianças. Na terça-feira, 8 de setembro, uma integrante enviou uma mensagem sobre o fechamento da creche de seu filho por alguns dias (desde sexta-feira, 4 de setembro) porque “todo mundo está com diarreia”. Houve uma grande onda de mensagens de outros pais cujos filhos frequentavam a mesma creche e cujos filhos estavam doentes, além de outras mensagens de pais que diziam que seus filhos estavam bem. Houve outras mensagens sobre como não era diarreia, mas vômito. Houve outras mensagens também dizendo que apenas os professores ficaram doentes. </a:t>
                      </a:r>
                      <a:r>
                        <a:rPr lang="pt-BR" sz="1400" b="0" i="0" dirty="0" err="1">
                          <a:solidFill>
                            <a:schemeClr val="tx1"/>
                          </a:solidFill>
                          <a:effectLst/>
                          <a:latin typeface="Arial"/>
                          <a:ea typeface="+mn-ea"/>
                          <a:cs typeface="Arial"/>
                        </a:rPr>
                        <a:t>Jillian</a:t>
                      </a:r>
                      <a:r>
                        <a:rPr lang="pt-BR" sz="1400" b="0" i="0" dirty="0">
                          <a:solidFill>
                            <a:schemeClr val="tx1"/>
                          </a:solidFill>
                          <a:effectLst/>
                          <a:latin typeface="Arial"/>
                          <a:ea typeface="+mn-ea"/>
                          <a:cs typeface="Arial"/>
                        </a:rPr>
                        <a:t>, a integrante da equipe de vigilância, decidiu investigar os rumores e inseriu as informações no sistema de dados para sinalizar a necessidade de uma investigação assim que ela começasse a trabalhar na quarta-feira, 9 de setembro.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pt-BR" sz="1400" b="1">
                          <a:latin typeface="Arial"/>
                          <a:cs typeface="Arial"/>
                        </a:rPr>
                        <a:t>Qual é a data de notificação?</a:t>
                      </a:r>
                    </a:p>
                    <a:p>
                      <a:pPr marL="228600" lvl="0" indent="-228600">
                        <a:buFont typeface="+mj-lt"/>
                        <a:buAutoNum type="alphaUcPeriod"/>
                      </a:pPr>
                      <a:r>
                        <a:rPr lang="pt-BR" sz="1400" b="0">
                          <a:latin typeface="Arial"/>
                          <a:cs typeface="Arial"/>
                        </a:rPr>
                        <a:t>4 de setembro, quando a escola fechou.</a:t>
                      </a:r>
                    </a:p>
                    <a:p>
                      <a:pPr marL="228600" lvl="0" indent="-228600">
                        <a:buFont typeface="+mj-lt"/>
                        <a:buAutoNum type="alphaUcPeriod"/>
                      </a:pPr>
                      <a:r>
                        <a:rPr lang="pt-BR" sz="1400" b="0">
                          <a:latin typeface="Arial"/>
                          <a:cs typeface="Arial"/>
                        </a:rPr>
                        <a:t>8 de setembro, quando os rumores começaram no grupo do WhatsApp.</a:t>
                      </a:r>
                    </a:p>
                    <a:p>
                      <a:pPr marL="228600" lvl="0" indent="-228600">
                        <a:buFont typeface="+mj-lt"/>
                        <a:buAutoNum type="alphaUcPeriod"/>
                      </a:pPr>
                      <a:r>
                        <a:rPr lang="pt-BR" sz="1400" b="0">
                          <a:latin typeface="Arial"/>
                          <a:cs typeface="Arial"/>
                        </a:rPr>
                        <a:t>9 de setembro, quando Jillian inseriu as informações para investigação.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pt-BR" sz="1400">
                          <a:latin typeface="Arial"/>
                          <a:cs typeface="Arial"/>
                        </a:rPr>
                        <a:t>A equipe de saúde pública do campo de refugiados de Maidalon realiza regularmente rastreios de doenças parasitárias </a:t>
                      </a:r>
                      <a:r>
                        <a:rPr lang="pt-BR" sz="1400" b="0" i="0" u="none" strike="noStrike" noProof="0">
                          <a:solidFill>
                            <a:srgbClr val="384D56"/>
                          </a:solidFill>
                          <a:latin typeface="Arial"/>
                          <a:cs typeface="Arial"/>
                        </a:rPr>
                        <a:t>na admissão</a:t>
                      </a:r>
                      <a:r>
                        <a:rPr lang="pt-BR" sz="1400">
                          <a:latin typeface="Arial"/>
                          <a:cs typeface="Arial"/>
                        </a:rPr>
                        <a:t>. </a:t>
                      </a:r>
                      <a:r>
                        <a:rPr lang="pt-BR" sz="1400" b="0" i="0" u="none" strike="noStrike" noProof="0">
                          <a:solidFill>
                            <a:srgbClr val="384D56"/>
                          </a:solidFill>
                          <a:latin typeface="Arial"/>
                          <a:cs typeface="Arial"/>
                        </a:rPr>
                        <a:t>Eles normalmente veem uma taxa de positividade de cerca de 3%.</a:t>
                      </a:r>
                      <a:r>
                        <a:rPr lang="pt-BR" sz="1400">
                          <a:latin typeface="Arial"/>
                          <a:cs typeface="Arial"/>
                        </a:rPr>
                        <a:t> Eles geralmente ficam sobrecarregados quando há um fluxo de recém-chegados ou escassez de suprimentos. Em uma dessas ocasiões, em 13 de outubro, eles testaram as amostras do período de três dias anterior. Com esse lote, o técnico de laboratório ficou alarmado porque a taxa de positividade saltou para 8%. Ele alertou seu supervisor. Seu supervisor fez uma consulta à equipe de admissão em 14 de outubro. A equipe de admissão respondeu em 15 de outubro para informar ao supervisor que eles sabiam que um grupo de refugiados estava chegando de uma área com uma infecção parasitária conhecida. Eles trataram preventivamente todos daquele grupo. Posteriormente, eles testaram novamente uma parte do grupo, e todos os testes deram negativo. Em 16 de outubro, o supervisor escreveu um SitRep para registrar os eventos e documentar um nível de avaliação de baixo risco.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indent="0">
                        <a:buFontTx/>
                        <a:buNone/>
                      </a:pPr>
                      <a:r>
                        <a:rPr lang="pt-BR" sz="1400" b="1" dirty="0">
                          <a:latin typeface="Arial"/>
                          <a:cs typeface="Arial"/>
                        </a:rPr>
                        <a:t>Qual é a data de conclusão da ação de resposta precoce?</a:t>
                      </a:r>
                    </a:p>
                    <a:p>
                      <a:pPr marL="228600" indent="-228600">
                        <a:buFont typeface="+mj-lt"/>
                        <a:buAutoNum type="alphaUcPeriod"/>
                      </a:pPr>
                      <a:r>
                        <a:rPr lang="pt-BR" sz="1400" b="0" dirty="0">
                          <a:latin typeface="Arial"/>
                          <a:cs typeface="Arial"/>
                        </a:rPr>
                        <a:t>13 de outubro,</a:t>
                      </a:r>
                      <a:r>
                        <a:rPr lang="pt-BR" sz="1400" b="0" baseline="30000" dirty="0">
                          <a:latin typeface="Arial"/>
                          <a:cs typeface="Arial"/>
                        </a:rPr>
                        <a:t> </a:t>
                      </a:r>
                      <a:r>
                        <a:rPr lang="pt-BR" sz="1400" b="0" baseline="0" dirty="0">
                          <a:latin typeface="Arial"/>
                          <a:cs typeface="Arial"/>
                        </a:rPr>
                        <a:t>quando o técnico de laboratório alertou seu supervisor.</a:t>
                      </a:r>
                    </a:p>
                    <a:p>
                      <a:pPr marL="228600" indent="-228600">
                        <a:buFont typeface="+mj-lt"/>
                        <a:buAutoNum type="alphaUcPeriod"/>
                      </a:pPr>
                      <a:r>
                        <a:rPr lang="pt-BR" sz="1400" b="0" baseline="0" dirty="0">
                          <a:latin typeface="Arial"/>
                          <a:cs typeface="Arial"/>
                        </a:rPr>
                        <a:t>14 de outubro, quando a equipe de admissão foi consultada. </a:t>
                      </a:r>
                    </a:p>
                    <a:p>
                      <a:pPr marL="228600" indent="-228600">
                        <a:buFont typeface="+mj-lt"/>
                        <a:buAutoNum type="alphaUcPeriod"/>
                      </a:pPr>
                      <a:r>
                        <a:rPr lang="pt-BR" sz="1400" b="0" baseline="0" dirty="0">
                          <a:latin typeface="Arial"/>
                          <a:cs typeface="Arial"/>
                        </a:rPr>
                        <a:t>15 de outubro, quando a equipe de admissão respondeu. </a:t>
                      </a:r>
                    </a:p>
                    <a:p>
                      <a:pPr marL="228600" indent="-228600">
                        <a:buFont typeface="+mj-lt"/>
                        <a:buAutoNum type="alphaUcPeriod"/>
                      </a:pPr>
                      <a:r>
                        <a:rPr lang="pt-BR" sz="1400" b="0" baseline="0" dirty="0">
                          <a:latin typeface="Arial"/>
                          <a:cs typeface="Arial"/>
                        </a:rPr>
                        <a:t>16 de outubro, quando o </a:t>
                      </a:r>
                      <a:r>
                        <a:rPr lang="pt-BR" sz="1400" b="0" baseline="0" dirty="0" err="1">
                          <a:latin typeface="Arial"/>
                          <a:cs typeface="Arial"/>
                        </a:rPr>
                        <a:t>SitRep</a:t>
                      </a:r>
                      <a:r>
                        <a:rPr lang="pt-BR" sz="1400" b="0" baseline="0" dirty="0">
                          <a:latin typeface="Arial"/>
                          <a:cs typeface="Arial"/>
                        </a:rPr>
                        <a:t> foi publicado, e o nível de avaliação foi considerado baixo.</a:t>
                      </a:r>
                    </a:p>
                    <a:p>
                      <a:pPr marL="228600" indent="-228600">
                        <a:buFont typeface="+mj-lt"/>
                        <a:buAutoNum type="alphaUcPeriod"/>
                      </a:pPr>
                      <a:r>
                        <a:rPr lang="pt-BR" sz="1400" b="0" baseline="0" dirty="0">
                          <a:latin typeface="Arial"/>
                          <a:cs typeface="Arial"/>
                        </a:rPr>
                        <a:t>Não há data porque não houve investigação ou resposta oficial.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3938907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482219" y="1952168"/>
            <a:ext cx="3467083" cy="2282808"/>
          </a:xfrm>
        </p:spPr>
        <p:txBody>
          <a:bodyPr/>
          <a:lstStyle/>
          <a:p>
            <a:pPr algn="ctr"/>
            <a:r>
              <a:rPr lang="pt-BR">
                <a:latin typeface="Arial"/>
                <a:cs typeface="Arial"/>
              </a:rPr>
              <a:t>Debriefing</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409409"/>
            <a:ext cx="7022674" cy="5326145"/>
          </a:xfrm>
        </p:spPr>
        <p:txBody>
          <a:bodyPr vert="horz" lIns="91440" tIns="45720" rIns="91440" bIns="45720" rtlCol="0" anchor="t">
            <a:noAutofit/>
          </a:bodyPr>
          <a:lstStyle/>
          <a:p>
            <a:r>
              <a:rPr lang="pt-BR" sz="2400" dirty="0">
                <a:latin typeface="Arial"/>
                <a:cs typeface="Arial"/>
              </a:rPr>
              <a:t>Que insights você obteve com essa atividade?</a:t>
            </a:r>
          </a:p>
          <a:p>
            <a:endParaRPr lang="en-US" sz="2400" dirty="0">
              <a:latin typeface="Arial"/>
              <a:cs typeface="Arial"/>
            </a:endParaRPr>
          </a:p>
          <a:p>
            <a:r>
              <a:rPr lang="pt-BR" sz="2400" dirty="0">
                <a:latin typeface="Arial"/>
                <a:cs typeface="Arial"/>
              </a:rPr>
              <a:t>Como esta atividade pode ajudar você a apoiar/implementar o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pt-BR" sz="2200">
                <a:latin typeface="Arial"/>
                <a:cs typeface="Arial"/>
              </a:rPr>
              <a:t>Perguntas para inspirar conversas:</a:t>
            </a:r>
          </a:p>
        </p:txBody>
      </p:sp>
      <p:pic>
        <p:nvPicPr>
          <p:cNvPr id="3" name="Picture 2" descr="A light bulb in a circle&#10;&#10;AI-generated content may be incorrect.">
            <a:extLst>
              <a:ext uri="{FF2B5EF4-FFF2-40B4-BE49-F238E27FC236}">
                <a16:creationId xmlns:a16="http://schemas.microsoft.com/office/drawing/2014/main" id="{79B42DE6-8263-1E01-0DC8-AC4E58E7B214}"/>
              </a:ext>
            </a:extLst>
          </p:cNvPr>
          <p:cNvPicPr>
            <a:picLocks noChangeAspect="1"/>
          </p:cNvPicPr>
          <p:nvPr/>
        </p:nvPicPr>
        <p:blipFill>
          <a:blip r:embed="rId3"/>
          <a:stretch>
            <a:fillRect/>
          </a:stretch>
        </p:blipFill>
        <p:spPr>
          <a:xfrm>
            <a:off x="1724133" y="2414937"/>
            <a:ext cx="977362" cy="977685"/>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1520724" y="1713589"/>
            <a:ext cx="5157787" cy="823912"/>
          </a:xfrm>
        </p:spPr>
        <p:txBody>
          <a:bodyPr/>
          <a:lstStyle/>
          <a:p>
            <a:r>
              <a:rPr lang="pt-BR" u="sng">
                <a:latin typeface="Arial"/>
                <a:cs typeface="Arial"/>
              </a:rPr>
              <a:t>O que não fazer</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9789" y="2505075"/>
            <a:ext cx="3600634" cy="3684588"/>
          </a:xfrm>
        </p:spPr>
        <p:txBody>
          <a:bodyPr vert="horz" lIns="91440" tIns="45720" rIns="91440" bIns="45720" rtlCol="0" anchor="t">
            <a:noAutofit/>
          </a:bodyPr>
          <a:lstStyle/>
          <a:p>
            <a:pPr marL="0" indent="0">
              <a:buNone/>
            </a:pPr>
            <a:endParaRPr lang="en-US" sz="1200" dirty="0"/>
          </a:p>
          <a:p>
            <a:pPr marL="0" indent="0">
              <a:buNone/>
            </a:pPr>
            <a:r>
              <a:rPr lang="pt-BR" sz="2000" dirty="0">
                <a:latin typeface="Arial"/>
                <a:cs typeface="Arial"/>
              </a:rPr>
              <a:t>Desconsiderar as narrativas que informam os gargalos e os facilitadores</a:t>
            </a:r>
          </a:p>
          <a:p>
            <a:pPr marL="0" indent="0">
              <a:buNone/>
            </a:pPr>
            <a:endParaRPr lang="en-US" sz="2000" dirty="0">
              <a:cs typeface="Arial"/>
            </a:endParaRPr>
          </a:p>
          <a:p>
            <a:pPr marL="0" indent="0">
              <a:buNone/>
            </a:pPr>
            <a:r>
              <a:rPr lang="pt-BR" sz="2000" dirty="0">
                <a:latin typeface="Arial"/>
                <a:cs typeface="Arial"/>
              </a:rPr>
              <a:t>Fixar-se em números-alvo específicos do 7-1-7</a:t>
            </a:r>
          </a:p>
          <a:p>
            <a:pPr marL="0" indent="0">
              <a:buNone/>
            </a:pPr>
            <a:endParaRPr lang="en-US" sz="2000" dirty="0"/>
          </a:p>
          <a:p>
            <a:pPr marL="0" indent="0">
              <a:buNone/>
            </a:pPr>
            <a:r>
              <a:rPr lang="pt-BR" sz="2000" dirty="0">
                <a:latin typeface="Arial"/>
                <a:cs typeface="Arial"/>
              </a:rPr>
              <a:t>Focar apenas na detecção ou apenas na notificação ou apenas na resposta precoce</a:t>
            </a:r>
          </a:p>
          <a:p>
            <a:pPr marL="0" indent="0">
              <a:buNone/>
            </a:pPr>
            <a:endParaRPr lang="en-US" dirty="0"/>
          </a:p>
          <a:p>
            <a:pPr marL="0" indent="0">
              <a:buNone/>
            </a:pPr>
            <a:endParaRPr lang="en-US" dirty="0"/>
          </a:p>
        </p:txBody>
      </p:sp>
      <p:sp>
        <p:nvSpPr>
          <p:cNvPr id="5" name="Text Placeholder 4">
            <a:extLst>
              <a:ext uri="{FF2B5EF4-FFF2-40B4-BE49-F238E27FC236}">
                <a16:creationId xmlns:a16="http://schemas.microsoft.com/office/drawing/2014/main" id="{7FB246AE-52A7-26C6-7FEA-7F99C71A202D}"/>
              </a:ext>
            </a:extLst>
          </p:cNvPr>
          <p:cNvSpPr>
            <a:spLocks noGrp="1"/>
          </p:cNvSpPr>
          <p:nvPr>
            <p:ph type="body" sz="quarter" idx="3"/>
          </p:nvPr>
        </p:nvSpPr>
        <p:spPr>
          <a:xfrm>
            <a:off x="5773286" y="1739437"/>
            <a:ext cx="5183188" cy="823912"/>
          </a:xfrm>
        </p:spPr>
        <p:txBody>
          <a:bodyPr/>
          <a:lstStyle/>
          <a:p>
            <a:r>
              <a:rPr lang="pt-BR" u="sng"/>
              <a:t>O que fazer</a:t>
            </a:r>
          </a:p>
        </p:txBody>
      </p:sp>
      <p:sp>
        <p:nvSpPr>
          <p:cNvPr id="6" name="Content Placeholder 5">
            <a:extLst>
              <a:ext uri="{FF2B5EF4-FFF2-40B4-BE49-F238E27FC236}">
                <a16:creationId xmlns:a16="http://schemas.microsoft.com/office/drawing/2014/main" id="{FFD4FA7A-06CF-7D00-5B08-6FC7E49FCDAC}"/>
              </a:ext>
            </a:extLst>
          </p:cNvPr>
          <p:cNvSpPr>
            <a:spLocks noGrp="1"/>
          </p:cNvSpPr>
          <p:nvPr>
            <p:ph sz="quarter" idx="4"/>
          </p:nvPr>
        </p:nvSpPr>
        <p:spPr>
          <a:xfrm>
            <a:off x="5486400" y="2640685"/>
            <a:ext cx="5807261" cy="3630927"/>
          </a:xfrm>
        </p:spPr>
        <p:txBody>
          <a:bodyPr vert="horz" lIns="91440" tIns="45720" rIns="91440" bIns="45720" rtlCol="0" anchor="t">
            <a:noAutofit/>
          </a:bodyPr>
          <a:lstStyle/>
          <a:p>
            <a:pPr marL="0" indent="0">
              <a:buNone/>
            </a:pPr>
            <a:endParaRPr lang="en-US" sz="1200" dirty="0"/>
          </a:p>
          <a:p>
            <a:pPr marL="0" indent="0">
              <a:buNone/>
            </a:pPr>
            <a:r>
              <a:rPr lang="pt-BR" sz="2000" dirty="0">
                <a:latin typeface="Arial"/>
                <a:cs typeface="Arial"/>
              </a:rPr>
              <a:t>Coletar informações sobre gargalos e facilitadores com pessoas que têm </a:t>
            </a:r>
            <a:r>
              <a:rPr lang="pt-BR" sz="2000" u="sng" dirty="0">
                <a:latin typeface="Arial"/>
                <a:cs typeface="Arial"/>
              </a:rPr>
              <a:t>conhecimento “de campo”</a:t>
            </a:r>
            <a:r>
              <a:rPr lang="pt-BR" sz="2000" dirty="0">
                <a:latin typeface="Arial"/>
                <a:cs typeface="Arial"/>
              </a:rPr>
              <a:t> de cada intervalo do 7-1-7 </a:t>
            </a:r>
          </a:p>
          <a:p>
            <a:pPr marL="0" indent="0">
              <a:buNone/>
            </a:pPr>
            <a:endParaRPr lang="en-US" sz="2000" dirty="0"/>
          </a:p>
          <a:p>
            <a:pPr marL="0" indent="0">
              <a:buNone/>
            </a:pPr>
            <a:r>
              <a:rPr lang="pt-BR" sz="2000" dirty="0">
                <a:latin typeface="Arial"/>
                <a:cs typeface="Arial"/>
              </a:rPr>
              <a:t>Tratar cada surto como uma oportunidade para melhorar o desempenho</a:t>
            </a:r>
          </a:p>
          <a:p>
            <a:pPr marL="0" indent="0">
              <a:buNone/>
            </a:pPr>
            <a:endParaRPr lang="en-US" sz="2000" dirty="0">
              <a:cs typeface="Arial"/>
            </a:endParaRPr>
          </a:p>
          <a:p>
            <a:pPr marL="0" indent="0">
              <a:buNone/>
            </a:pPr>
            <a:r>
              <a:rPr lang="pt-BR" sz="2000" dirty="0">
                <a:latin typeface="Arial"/>
                <a:cs typeface="Arial"/>
              </a:rPr>
              <a:t>Certificar-se de que os sistemas estejam funcionando para coleta de dados de alta qualidade em todos os 3 intervalos</a:t>
            </a:r>
          </a:p>
        </p:txBody>
      </p:sp>
      <p:sp>
        <p:nvSpPr>
          <p:cNvPr id="9" name="Right Arrow 8">
            <a:extLst>
              <a:ext uri="{FF2B5EF4-FFF2-40B4-BE49-F238E27FC236}">
                <a16:creationId xmlns:a16="http://schemas.microsoft.com/office/drawing/2014/main" id="{7D3B6155-9EBB-B2F0-AFB7-A31C2A1A3D94}"/>
              </a:ext>
            </a:extLst>
          </p:cNvPr>
          <p:cNvSpPr/>
          <p:nvPr/>
        </p:nvSpPr>
        <p:spPr>
          <a:xfrm>
            <a:off x="4441934" y="2941639"/>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ight Arrow 9">
            <a:extLst>
              <a:ext uri="{FF2B5EF4-FFF2-40B4-BE49-F238E27FC236}">
                <a16:creationId xmlns:a16="http://schemas.microsoft.com/office/drawing/2014/main" id="{E6B84352-BFB1-3F10-8A33-A9D5A8EE51E7}"/>
              </a:ext>
            </a:extLst>
          </p:cNvPr>
          <p:cNvSpPr/>
          <p:nvPr/>
        </p:nvSpPr>
        <p:spPr>
          <a:xfrm>
            <a:off x="4441934" y="4092576"/>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ight Arrow 10">
            <a:extLst>
              <a:ext uri="{FF2B5EF4-FFF2-40B4-BE49-F238E27FC236}">
                <a16:creationId xmlns:a16="http://schemas.microsoft.com/office/drawing/2014/main" id="{FF367520-E9B3-93AC-A590-A976D167D86B}"/>
              </a:ext>
            </a:extLst>
          </p:cNvPr>
          <p:cNvSpPr/>
          <p:nvPr/>
        </p:nvSpPr>
        <p:spPr>
          <a:xfrm>
            <a:off x="4441934" y="5285582"/>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 name="Graphic 22" descr="Sunglasses face outline outline">
            <a:extLst>
              <a:ext uri="{FF2B5EF4-FFF2-40B4-BE49-F238E27FC236}">
                <a16:creationId xmlns:a16="http://schemas.microsoft.com/office/drawing/2014/main" id="{9F6F006D-16E2-67E9-EA23-F8C677F2B6B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137509" y="2022214"/>
            <a:ext cx="638784" cy="644188"/>
          </a:xfrm>
          <a:prstGeom prst="rect">
            <a:avLst/>
          </a:prstGeom>
        </p:spPr>
      </p:pic>
      <p:pic>
        <p:nvPicPr>
          <p:cNvPr id="25" name="Graphic 24" descr="Sad face outline outline">
            <a:extLst>
              <a:ext uri="{FF2B5EF4-FFF2-40B4-BE49-F238E27FC236}">
                <a16:creationId xmlns:a16="http://schemas.microsoft.com/office/drawing/2014/main" id="{55EF2095-144D-BC7D-20C9-38A3086542C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773" y="1990962"/>
            <a:ext cx="644188" cy="644188"/>
          </a:xfrm>
          <a:prstGeom prst="rect">
            <a:avLst/>
          </a:prstGeom>
        </p:spPr>
      </p:pic>
      <p:sp>
        <p:nvSpPr>
          <p:cNvPr id="8" name="Rectangle: Rounded Corners 7">
            <a:extLst>
              <a:ext uri="{FF2B5EF4-FFF2-40B4-BE49-F238E27FC236}">
                <a16:creationId xmlns:a16="http://schemas.microsoft.com/office/drawing/2014/main" id="{B419D6FA-F42A-BDDA-CBBC-E69735F76BC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Calibri"/>
                <a:cs typeface="Calibri"/>
              </a:rPr>
              <a:t>     Coletar dados de pontualidade e calcular o desempenho 7-1-7 </a:t>
            </a:r>
          </a:p>
        </p:txBody>
      </p:sp>
      <p:sp>
        <p:nvSpPr>
          <p:cNvPr id="13" name="Oval 12">
            <a:extLst>
              <a:ext uri="{FF2B5EF4-FFF2-40B4-BE49-F238E27FC236}">
                <a16:creationId xmlns:a16="http://schemas.microsoft.com/office/drawing/2014/main" id="{9AC65CFE-B7F3-D4DB-1A49-3815BA3FA8E0}"/>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599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39732" y="2890022"/>
            <a:ext cx="5456268" cy="539446"/>
          </a:xfrm>
        </p:spPr>
        <p:txBody>
          <a:bodyPr anchor="b">
            <a:normAutofit/>
          </a:bodyPr>
          <a:lstStyle/>
          <a:p>
            <a:r>
              <a:rPr lang="pt-BR" sz="2400" dirty="0">
                <a:latin typeface="Arial"/>
                <a:cs typeface="Arial"/>
              </a:rPr>
              <a:t>Intervalo de 15 minutos</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dirty="0">
                <a:solidFill>
                  <a:schemeClr val="tx2"/>
                </a:solidFill>
                <a:latin typeface="Arial"/>
                <a:cs typeface="Arial"/>
              </a:rPr>
              <a:t>Tem alguma dúvida? Adicione-a ao nosso estacionamento</a:t>
            </a:r>
          </a:p>
          <a:p>
            <a:pPr marL="0" indent="0">
              <a:buNone/>
            </a:pPr>
            <a:endParaRPr lang="en-US" sz="2800" dirty="0">
              <a:latin typeface="Arial"/>
              <a:cs typeface="Arial"/>
            </a:endParaRPr>
          </a:p>
          <a:p>
            <a:pPr marL="0" indent="0">
              <a:buNone/>
            </a:pPr>
            <a:r>
              <a:rPr lang="pt-BR" sz="3000" dirty="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2" y="365125"/>
            <a:ext cx="10915918" cy="1325563"/>
          </a:xfrm>
        </p:spPr>
        <p:txBody>
          <a:bodyPr/>
          <a:lstStyle/>
          <a:p>
            <a:r>
              <a:rPr lang="pt-BR"/>
              <a:t>Usar o 7-1-7 é simples e iterativo</a:t>
            </a:r>
          </a:p>
        </p:txBody>
      </p:sp>
      <p:sp>
        <p:nvSpPr>
          <p:cNvPr id="49" name="Rectangle: Rounded Corners 48">
            <a:extLst>
              <a:ext uri="{FF2B5EF4-FFF2-40B4-BE49-F238E27FC236}">
                <a16:creationId xmlns:a16="http://schemas.microsoft.com/office/drawing/2014/main" id="{9B41349D-1E1F-3D7E-F8E6-305618004A79}"/>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2000">
                <a:solidFill>
                  <a:schemeClr val="bg1"/>
                </a:solidFill>
                <a:latin typeface="Arial"/>
                <a:ea typeface="Calibri"/>
                <a:cs typeface="Calibri"/>
              </a:rPr>
              <a:t>     Coletar dados de pontualidade e calcular o desempenho 7-1-7 </a:t>
            </a:r>
          </a:p>
        </p:txBody>
      </p:sp>
      <p:sp>
        <p:nvSpPr>
          <p:cNvPr id="51" name="Oval 50">
            <a:extLst>
              <a:ext uri="{FF2B5EF4-FFF2-40B4-BE49-F238E27FC236}">
                <a16:creationId xmlns:a16="http://schemas.microsoft.com/office/drawing/2014/main" id="{C27AFCB0-44B5-AB66-E1D9-97E269993E16}"/>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E1593F73-90E4-8218-B800-869949FF2C3C}"/>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b="1" dirty="0">
                <a:solidFill>
                  <a:schemeClr val="bg1"/>
                </a:solidFill>
                <a:latin typeface="Arial"/>
                <a:ea typeface="+mn-lt"/>
                <a:cs typeface="+mn-lt"/>
              </a:rPr>
              <a:t>    Identificar gargalos e facilitadores</a:t>
            </a:r>
          </a:p>
        </p:txBody>
      </p:sp>
      <p:sp>
        <p:nvSpPr>
          <p:cNvPr id="55" name="Oval 54">
            <a:extLst>
              <a:ext uri="{FF2B5EF4-FFF2-40B4-BE49-F238E27FC236}">
                <a16:creationId xmlns:a16="http://schemas.microsoft.com/office/drawing/2014/main" id="{C6048F29-7D03-D889-A644-1A25353FFEF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Rounded Corners 56">
            <a:extLst>
              <a:ext uri="{FF2B5EF4-FFF2-40B4-BE49-F238E27FC236}">
                <a16:creationId xmlns:a16="http://schemas.microsoft.com/office/drawing/2014/main" id="{4B917380-C961-DFC8-9FB2-3D0D6448B322}"/>
              </a:ext>
            </a:extLst>
          </p:cNvPr>
          <p:cNvSpPr/>
          <p:nvPr/>
        </p:nvSpPr>
        <p:spPr>
          <a:xfrm>
            <a:off x="2123334" y="3148181"/>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Determinar ações imediatas e de longo prazo </a:t>
            </a:r>
          </a:p>
        </p:txBody>
      </p:sp>
      <p:sp>
        <p:nvSpPr>
          <p:cNvPr id="59" name="Oval 58">
            <a:extLst>
              <a:ext uri="{FF2B5EF4-FFF2-40B4-BE49-F238E27FC236}">
                <a16:creationId xmlns:a16="http://schemas.microsoft.com/office/drawing/2014/main" id="{D62017A5-4A39-C607-5AFB-E71456FCB407}"/>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E18CE4FA-4554-EB3E-AABE-E47027C04A1E}"/>
              </a:ext>
            </a:extLst>
          </p:cNvPr>
          <p:cNvSpPr/>
          <p:nvPr/>
        </p:nvSpPr>
        <p:spPr>
          <a:xfrm>
            <a:off x="2438074" y="3994886"/>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dirty="0">
                <a:solidFill>
                  <a:schemeClr val="bg1"/>
                </a:solidFill>
                <a:latin typeface="Arial"/>
                <a:ea typeface="+mn-lt"/>
                <a:cs typeface="+mn-lt"/>
              </a:rPr>
              <a:t>        Consolidar dados e monitorar o progresso das ações</a:t>
            </a:r>
            <a:br>
              <a:rPr lang="pt-BR" sz="2000" dirty="0">
                <a:solidFill>
                  <a:schemeClr val="bg1"/>
                </a:solidFill>
                <a:latin typeface="Arial"/>
                <a:ea typeface="+mn-lt"/>
                <a:cs typeface="+mn-lt"/>
              </a:rPr>
            </a:br>
            <a:r>
              <a:rPr lang="pt-BR" sz="2000" dirty="0">
                <a:solidFill>
                  <a:schemeClr val="bg1"/>
                </a:solidFill>
                <a:latin typeface="Arial"/>
                <a:ea typeface="+mn-lt"/>
                <a:cs typeface="+mn-lt"/>
              </a:rPr>
              <a:t>         rotineiramente </a:t>
            </a:r>
          </a:p>
        </p:txBody>
      </p:sp>
      <p:sp>
        <p:nvSpPr>
          <p:cNvPr id="63" name="Oval 62">
            <a:extLst>
              <a:ext uri="{FF2B5EF4-FFF2-40B4-BE49-F238E27FC236}">
                <a16:creationId xmlns:a16="http://schemas.microsoft.com/office/drawing/2014/main" id="{49012F4F-6552-AE7E-D94F-7E3958C074B6}"/>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9E3CDD74-45F4-5D49-0E04-B6E639DF5DF4}"/>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900" dirty="0">
                <a:solidFill>
                  <a:schemeClr val="bg1"/>
                </a:solidFill>
                <a:latin typeface="Arial"/>
                <a:ea typeface="+mn-lt"/>
                <a:cs typeface="+mn-lt"/>
              </a:rPr>
              <a:t>       Sintetizar e utilizar os resultados para planejamento,</a:t>
            </a:r>
            <a:br>
              <a:rPr lang="pt-BR" sz="1900" dirty="0">
                <a:solidFill>
                  <a:schemeClr val="bg1"/>
                </a:solidFill>
                <a:latin typeface="Arial"/>
                <a:ea typeface="+mn-lt"/>
                <a:cs typeface="+mn-lt"/>
              </a:rPr>
            </a:br>
            <a:r>
              <a:rPr lang="pt-BR" sz="1900" dirty="0">
                <a:solidFill>
                  <a:schemeClr val="bg1"/>
                </a:solidFill>
                <a:latin typeface="Arial"/>
                <a:ea typeface="+mn-lt"/>
                <a:cs typeface="+mn-lt"/>
              </a:rPr>
              <a:t>         financiamento e defesa </a:t>
            </a:r>
          </a:p>
        </p:txBody>
      </p:sp>
      <p:sp>
        <p:nvSpPr>
          <p:cNvPr id="67" name="Oval 66">
            <a:extLst>
              <a:ext uri="{FF2B5EF4-FFF2-40B4-BE49-F238E27FC236}">
                <a16:creationId xmlns:a16="http://schemas.microsoft.com/office/drawing/2014/main" id="{116E9233-3426-2C0D-808C-2123584B9FF1}"/>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6801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a:extLst>
              <a:ext uri="{FF2B5EF4-FFF2-40B4-BE49-F238E27FC236}">
                <a16:creationId xmlns:a16="http://schemas.microsoft.com/office/drawing/2014/main" id="{CBD383BB-5EFB-FFD8-4399-4E5B856A94A9}"/>
              </a:ext>
            </a:extLst>
          </p:cNvPr>
          <p:cNvSpPr/>
          <p:nvPr/>
        </p:nvSpPr>
        <p:spPr>
          <a:xfrm>
            <a:off x="651623" y="2185392"/>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076598F7-285D-0724-54C0-E3B3AAEB0769}"/>
              </a:ext>
            </a:extLst>
          </p:cNvPr>
          <p:cNvSpPr/>
          <p:nvPr/>
        </p:nvSpPr>
        <p:spPr>
          <a:xfrm>
            <a:off x="1142639" y="23407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Gargalos do 7-1-7</a:t>
            </a:r>
            <a:r>
              <a:rPr kumimoji="0" lang="pt-BR" sz="2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são barreiras, desafios ou outros obstáculos que atrasam as atividades de detecção, notificação ou resposta precoce.</a:t>
            </a:r>
          </a:p>
        </p:txBody>
      </p:sp>
      <p:sp>
        <p:nvSpPr>
          <p:cNvPr id="14" name="Rounded Rectangle 13">
            <a:extLst>
              <a:ext uri="{FF2B5EF4-FFF2-40B4-BE49-F238E27FC236}">
                <a16:creationId xmlns:a16="http://schemas.microsoft.com/office/drawing/2014/main" id="{7F5AD2B0-F3A9-D63C-A47B-2B42E52C3582}"/>
              </a:ext>
            </a:extLst>
          </p:cNvPr>
          <p:cNvSpPr/>
          <p:nvPr/>
        </p:nvSpPr>
        <p:spPr>
          <a:xfrm>
            <a:off x="6322977" y="23408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Facilitadores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processos, sistemas, relacionamentos ou outros fatores que facilitam a detecção rápida, notificação ou atividades de resposta precoce.</a:t>
            </a:r>
          </a:p>
        </p:txBody>
      </p:sp>
      <p:cxnSp>
        <p:nvCxnSpPr>
          <p:cNvPr id="25" name="Straight Connector 24">
            <a:extLst>
              <a:ext uri="{FF2B5EF4-FFF2-40B4-BE49-F238E27FC236}">
                <a16:creationId xmlns:a16="http://schemas.microsoft.com/office/drawing/2014/main" id="{05FCE6CC-8BB3-380B-19FB-7A07A9F0CE82}"/>
              </a:ext>
            </a:extLst>
          </p:cNvPr>
          <p:cNvCxnSpPr/>
          <p:nvPr/>
        </p:nvCxnSpPr>
        <p:spPr>
          <a:xfrm>
            <a:off x="6061055" y="23032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8CDD3EA-AF20-FCAF-BDFD-B2FA6E7D8E87}"/>
              </a:ext>
            </a:extLst>
          </p:cNvPr>
          <p:cNvSpPr txBox="1"/>
          <p:nvPr/>
        </p:nvSpPr>
        <p:spPr>
          <a:xfrm>
            <a:off x="1140006" y="5061789"/>
            <a:ext cx="1098531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rgbClr val="3BB041"/>
                </a:solidFill>
                <a:effectLst/>
                <a:uLnTx/>
                <a:uFillTx/>
                <a:latin typeface="Arial"/>
                <a:ea typeface="+mn-ea"/>
                <a:cs typeface="Arial"/>
              </a:rPr>
              <a:t>Gargalos e facilitadores podem ser técnicos, operacionais ou políticos.</a:t>
            </a:r>
          </a:p>
        </p:txBody>
      </p:sp>
      <p:sp>
        <p:nvSpPr>
          <p:cNvPr id="5" name="Rectangle: Rounded Corners 4">
            <a:extLst>
              <a:ext uri="{FF2B5EF4-FFF2-40B4-BE49-F238E27FC236}">
                <a16:creationId xmlns:a16="http://schemas.microsoft.com/office/drawing/2014/main" id="{7E7072FA-16D4-7E06-5092-C11F17680787}"/>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dirty="0">
                <a:solidFill>
                  <a:schemeClr val="bg1"/>
                </a:solidFill>
                <a:latin typeface="Arial"/>
                <a:ea typeface="+mn-lt"/>
                <a:cs typeface="+mn-lt"/>
              </a:rPr>
              <a:t>    Identificar gargalos e facilitadores</a:t>
            </a:r>
          </a:p>
        </p:txBody>
      </p:sp>
      <p:sp>
        <p:nvSpPr>
          <p:cNvPr id="7" name="Oval 6">
            <a:extLst>
              <a:ext uri="{FF2B5EF4-FFF2-40B4-BE49-F238E27FC236}">
                <a16:creationId xmlns:a16="http://schemas.microsoft.com/office/drawing/2014/main" id="{7CDB2CD3-B306-C35B-F1F5-ECF037A5F1BF}"/>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674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52CFC-1442-6D09-68DE-53263964126E}"/>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8936C52-3327-A5CE-BE16-2943FF391B1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44034" y="2215337"/>
            <a:ext cx="2748437" cy="2735521"/>
          </a:xfrm>
          <a:prstGeom prst="rect">
            <a:avLst/>
          </a:prstGeom>
        </p:spPr>
      </p:pic>
      <p:sp>
        <p:nvSpPr>
          <p:cNvPr id="12" name="Rounded Rectangle 11">
            <a:extLst>
              <a:ext uri="{FF2B5EF4-FFF2-40B4-BE49-F238E27FC236}">
                <a16:creationId xmlns:a16="http://schemas.microsoft.com/office/drawing/2014/main" id="{3B43D104-DA0D-4C88-4016-A996301BF057}"/>
              </a:ext>
            </a:extLst>
          </p:cNvPr>
          <p:cNvSpPr/>
          <p:nvPr/>
        </p:nvSpPr>
        <p:spPr>
          <a:xfrm>
            <a:off x="3252958" y="2325191"/>
            <a:ext cx="8513413"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Uma boa análise de gargalos é essencial para a melhoria do desempenho</a:t>
            </a:r>
          </a:p>
        </p:txBody>
      </p:sp>
      <p:sp>
        <p:nvSpPr>
          <p:cNvPr id="10" name="Rectangle: Rounded Corners 9">
            <a:extLst>
              <a:ext uri="{FF2B5EF4-FFF2-40B4-BE49-F238E27FC236}">
                <a16:creationId xmlns:a16="http://schemas.microsoft.com/office/drawing/2014/main" id="{55F9C2DD-E173-5FFD-3111-B2B9B0D69B2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Identificar gargalos e facilitadores</a:t>
            </a:r>
          </a:p>
        </p:txBody>
      </p:sp>
      <p:sp>
        <p:nvSpPr>
          <p:cNvPr id="13" name="Oval 12">
            <a:extLst>
              <a:ext uri="{FF2B5EF4-FFF2-40B4-BE49-F238E27FC236}">
                <a16:creationId xmlns:a16="http://schemas.microsoft.com/office/drawing/2014/main" id="{B3CCF3A1-0AAA-8001-3CAE-A1AFFE8486C6}"/>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7318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2" y="280306"/>
            <a:ext cx="11219469" cy="1087808"/>
          </a:xfrm>
        </p:spPr>
        <p:txBody>
          <a:bodyPr/>
          <a:lstStyle/>
          <a:p>
            <a:r>
              <a:rPr lang="pt-BR" dirty="0">
                <a:latin typeface="Arial"/>
                <a:cs typeface="Arial"/>
              </a:rPr>
              <a:t>Surto da doença do vírus do Sudão | Uganda | 2022</a:t>
            </a:r>
          </a:p>
        </p:txBody>
      </p:sp>
      <p:pic>
        <p:nvPicPr>
          <p:cNvPr id="3" name="Picture 2">
            <a:extLst>
              <a:ext uri="{FF2B5EF4-FFF2-40B4-BE49-F238E27FC236}">
                <a16:creationId xmlns:a16="http://schemas.microsoft.com/office/drawing/2014/main" id="{83F9BB38-FFFA-B8A2-AE9C-F275035AFA13}"/>
              </a:ext>
            </a:extLst>
          </p:cNvPr>
          <p:cNvPicPr>
            <a:picLocks noChangeAspect="1"/>
          </p:cNvPicPr>
          <p:nvPr/>
        </p:nvPicPr>
        <p:blipFill>
          <a:blip r:embed="rId3" cstate="screen">
            <a:extLst>
              <a:ext uri="{28A0092B-C50C-407E-A947-70E740481C1C}">
                <a14:useLocalDpi xmlns:a14="http://schemas.microsoft.com/office/drawing/2010/main"/>
              </a:ext>
            </a:extLst>
          </a:blip>
          <a:srcRect t="6675" b="6675"/>
          <a:stretch/>
        </p:blipFill>
        <p:spPr>
          <a:xfrm>
            <a:off x="335784" y="901727"/>
            <a:ext cx="11219469" cy="2340557"/>
          </a:xfrm>
          <a:prstGeom prst="rect">
            <a:avLst/>
          </a:prstGeom>
          <a:ln>
            <a:noFill/>
          </a:ln>
        </p:spPr>
      </p:pic>
      <p:pic>
        <p:nvPicPr>
          <p:cNvPr id="4" name="Picture 3">
            <a:extLst>
              <a:ext uri="{FF2B5EF4-FFF2-40B4-BE49-F238E27FC236}">
                <a16:creationId xmlns:a16="http://schemas.microsoft.com/office/drawing/2014/main" id="{B6CF5268-D64C-E3A8-B58E-55AC891472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76424" y="3281304"/>
            <a:ext cx="11219469" cy="2931342"/>
          </a:xfrm>
          <a:prstGeom prst="rect">
            <a:avLst/>
          </a:prstGeom>
          <a:ln>
            <a:noFill/>
          </a:ln>
        </p:spPr>
      </p:pic>
    </p:spTree>
    <p:extLst>
      <p:ext uri="{BB962C8B-B14F-4D97-AF65-F5344CB8AC3E}">
        <p14:creationId xmlns:p14="http://schemas.microsoft.com/office/powerpoint/2010/main" val="3527422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3" y="1508767"/>
            <a:ext cx="3535432" cy="2282808"/>
          </a:xfrm>
        </p:spPr>
        <p:txBody>
          <a:bodyPr anchor="b">
            <a:normAutofit/>
          </a:bodyPr>
          <a:lstStyle/>
          <a:p>
            <a:r>
              <a:rPr lang="pt-BR" dirty="0"/>
              <a:t>Visão geral da série de treinamento técnico do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6509265" cy="6001236"/>
          </a:xfrm>
          <a:noFill/>
        </p:spPr>
        <p:txBody>
          <a:bodyPr vert="horz" lIns="91440" tIns="45720" rIns="91440" bIns="45720" rtlCol="0" anchor="t">
            <a:normAutofit/>
          </a:bodyPr>
          <a:lstStyle/>
          <a:p>
            <a:pPr marL="0" indent="0">
              <a:buNone/>
            </a:pPr>
            <a:r>
              <a:rPr lang="pt-BR" b="1" dirty="0">
                <a:solidFill>
                  <a:schemeClr val="tx2"/>
                </a:solidFill>
                <a:latin typeface="Arial"/>
                <a:cs typeface="Arial"/>
              </a:rPr>
              <a:t>Dia 1</a:t>
            </a:r>
          </a:p>
          <a:p>
            <a:pPr marL="0" indent="0">
              <a:buNone/>
            </a:pPr>
            <a:r>
              <a:rPr lang="pt-BR" dirty="0">
                <a:solidFill>
                  <a:schemeClr val="tx1"/>
                </a:solidFill>
                <a:latin typeface="Arial"/>
                <a:cs typeface="Arial"/>
              </a:rPr>
              <a:t>Uma introdução à meta 7-1-7 e às Revisões de Ação Precoce</a:t>
            </a:r>
          </a:p>
          <a:p>
            <a:pPr marL="0" indent="0">
              <a:buNone/>
            </a:pPr>
            <a:endParaRPr lang="en-US" dirty="0"/>
          </a:p>
          <a:p>
            <a:pPr marL="0" indent="0">
              <a:buNone/>
            </a:pPr>
            <a:r>
              <a:rPr lang="pt-BR" b="1" dirty="0">
                <a:solidFill>
                  <a:schemeClr val="tx2"/>
                </a:solidFill>
                <a:latin typeface="Arial"/>
                <a:cs typeface="Arial"/>
              </a:rPr>
              <a:t>Dia 2</a:t>
            </a:r>
          </a:p>
          <a:p>
            <a:pPr marL="0" indent="0">
              <a:buNone/>
            </a:pPr>
            <a:r>
              <a:rPr lang="pt-BR" dirty="0">
                <a:solidFill>
                  <a:schemeClr val="tx1"/>
                </a:solidFill>
                <a:latin typeface="Arial"/>
                <a:cs typeface="Arial"/>
              </a:rPr>
              <a:t>Usando a meta 7-1-7 para melhoria de desempenho</a:t>
            </a:r>
          </a:p>
          <a:p>
            <a:pPr marL="0" indent="0">
              <a:buNone/>
            </a:pPr>
            <a:endParaRPr lang="en-US" sz="2000" b="1" dirty="0"/>
          </a:p>
          <a:p>
            <a:pPr marL="0" indent="0">
              <a:buNone/>
            </a:pPr>
            <a:r>
              <a:rPr lang="pt-BR" b="1" dirty="0">
                <a:solidFill>
                  <a:schemeClr val="tx2"/>
                </a:solidFill>
                <a:latin typeface="Arial"/>
                <a:cs typeface="Arial"/>
              </a:rPr>
              <a:t>Dia 3</a:t>
            </a:r>
          </a:p>
          <a:p>
            <a:pPr marL="0" indent="0">
              <a:buNone/>
            </a:pPr>
            <a:r>
              <a:rPr lang="pt-BR" dirty="0">
                <a:solidFill>
                  <a:schemeClr val="tx1"/>
                </a:solidFill>
                <a:latin typeface="Arial"/>
                <a:cs typeface="Arial"/>
              </a:rPr>
              <a:t>Usando a meta 7-1-7 (continuação) + adotando o 7-1-7 para uso rotineiro</a:t>
            </a:r>
          </a:p>
          <a:p>
            <a:pPr marL="0" indent="0">
              <a:buNone/>
            </a:pPr>
            <a:endParaRPr lang="en-US" dirty="0">
              <a:solidFill>
                <a:schemeClr val="tx1"/>
              </a:solidFill>
              <a:latin typeface="Arial"/>
              <a:cs typeface="Arial"/>
            </a:endParaRPr>
          </a:p>
          <a:p>
            <a:pPr marL="0" indent="0">
              <a:buNone/>
            </a:pPr>
            <a:r>
              <a:rPr lang="pt-BR" b="1" dirty="0">
                <a:solidFill>
                  <a:schemeClr val="tx2"/>
                </a:solidFill>
                <a:latin typeface="Arial"/>
                <a:cs typeface="Arial"/>
              </a:rPr>
              <a:t>Dia 4</a:t>
            </a:r>
          </a:p>
          <a:p>
            <a:pPr marL="0" indent="0">
              <a:buNone/>
            </a:pPr>
            <a:r>
              <a:rPr lang="pt-BR" dirty="0">
                <a:solidFill>
                  <a:schemeClr val="tx1"/>
                </a:solidFill>
                <a:latin typeface="Arial"/>
                <a:cs typeface="Arial"/>
              </a:rPr>
              <a:t>Planejamento para a adoção e uso do 7-1-7 + atividades de “</a:t>
            </a:r>
            <a:r>
              <a:rPr lang="pt-BR" dirty="0" err="1">
                <a:solidFill>
                  <a:schemeClr val="tx1"/>
                </a:solidFill>
                <a:latin typeface="Arial"/>
                <a:cs typeface="Arial"/>
              </a:rPr>
              <a:t>teach-back</a:t>
            </a:r>
            <a:r>
              <a:rPr lang="pt-BR" dirty="0">
                <a:solidFill>
                  <a:schemeClr val="tx1"/>
                </a:solidFill>
                <a:latin typeface="Arial"/>
                <a:cs typeface="Arial"/>
              </a:rPr>
              <a:t>” + próximos passos</a:t>
            </a: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711557" y="2099210"/>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36127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750BD1F-B7FC-7492-697E-FEF9E4BCAAF6}"/>
              </a:ext>
            </a:extLst>
          </p:cNvPr>
          <p:cNvGrpSpPr/>
          <p:nvPr/>
        </p:nvGrpSpPr>
        <p:grpSpPr>
          <a:xfrm>
            <a:off x="3541101" y="2798674"/>
            <a:ext cx="5850398" cy="1074222"/>
            <a:chOff x="3513433" y="2485526"/>
            <a:chExt cx="5850398" cy="911788"/>
          </a:xfrm>
        </p:grpSpPr>
        <p:cxnSp>
          <p:nvCxnSpPr>
            <p:cNvPr id="5" name="Straight Connector 4">
              <a:extLst>
                <a:ext uri="{FF2B5EF4-FFF2-40B4-BE49-F238E27FC236}">
                  <a16:creationId xmlns:a16="http://schemas.microsoft.com/office/drawing/2014/main" id="{0864CF8C-1E62-69F0-BFD1-C2A9D1A74A71}"/>
                </a:ext>
              </a:extLst>
            </p:cNvPr>
            <p:cNvCxnSpPr>
              <a:cxnSpLocks/>
            </p:cNvCxnSpPr>
            <p:nvPr/>
          </p:nvCxnSpPr>
          <p:spPr>
            <a:xfrm>
              <a:off x="3513433" y="2513101"/>
              <a:ext cx="0" cy="884213"/>
            </a:xfrm>
            <a:prstGeom prst="line">
              <a:avLst/>
            </a:prstGeom>
            <a:noFill/>
            <a:ln w="31750" cap="flat" cmpd="sng" algn="ctr">
              <a:solidFill>
                <a:schemeClr val="accent4"/>
              </a:solidFill>
              <a:prstDash val="sysDot"/>
            </a:ln>
            <a:effectLst/>
          </p:spPr>
        </p:cxnSp>
        <p:cxnSp>
          <p:nvCxnSpPr>
            <p:cNvPr id="6" name="Straight Connector 5">
              <a:extLst>
                <a:ext uri="{FF2B5EF4-FFF2-40B4-BE49-F238E27FC236}">
                  <a16:creationId xmlns:a16="http://schemas.microsoft.com/office/drawing/2014/main" id="{E1EAF8E8-C3E8-1F16-B30A-B0161A795184}"/>
                </a:ext>
              </a:extLst>
            </p:cNvPr>
            <p:cNvCxnSpPr>
              <a:cxnSpLocks/>
            </p:cNvCxnSpPr>
            <p:nvPr/>
          </p:nvCxnSpPr>
          <p:spPr>
            <a:xfrm>
              <a:off x="6286004" y="2513101"/>
              <a:ext cx="0" cy="884213"/>
            </a:xfrm>
            <a:prstGeom prst="line">
              <a:avLst/>
            </a:prstGeom>
            <a:noFill/>
            <a:ln w="31750" cap="flat" cmpd="sng" algn="ctr">
              <a:solidFill>
                <a:schemeClr val="accent4"/>
              </a:solidFill>
              <a:prstDash val="sysDot"/>
            </a:ln>
            <a:effectLst/>
          </p:spPr>
        </p:cxnSp>
        <p:cxnSp>
          <p:nvCxnSpPr>
            <p:cNvPr id="7" name="Straight Connector 6">
              <a:extLst>
                <a:ext uri="{FF2B5EF4-FFF2-40B4-BE49-F238E27FC236}">
                  <a16:creationId xmlns:a16="http://schemas.microsoft.com/office/drawing/2014/main" id="{8D729B7D-0023-ADA9-342D-3B53714B4E7F}"/>
                </a:ext>
              </a:extLst>
            </p:cNvPr>
            <p:cNvCxnSpPr>
              <a:cxnSpLocks/>
            </p:cNvCxnSpPr>
            <p:nvPr/>
          </p:nvCxnSpPr>
          <p:spPr>
            <a:xfrm>
              <a:off x="9363831" y="2485526"/>
              <a:ext cx="0" cy="884213"/>
            </a:xfrm>
            <a:prstGeom prst="line">
              <a:avLst/>
            </a:prstGeom>
            <a:noFill/>
            <a:ln w="31750" cap="flat" cmpd="sng" algn="ctr">
              <a:solidFill>
                <a:schemeClr val="accent4"/>
              </a:solidFill>
              <a:prstDash val="sysDot"/>
            </a:ln>
            <a:effectLst/>
          </p:spPr>
        </p:cxnSp>
      </p:grpSp>
      <p:sp>
        <p:nvSpPr>
          <p:cNvPr id="8" name="Rounded Rectangle">
            <a:extLst>
              <a:ext uri="{FF2B5EF4-FFF2-40B4-BE49-F238E27FC236}">
                <a16:creationId xmlns:a16="http://schemas.microsoft.com/office/drawing/2014/main" id="{7D037180-641C-6284-702C-DA816F7C6558}"/>
              </a:ext>
            </a:extLst>
          </p:cNvPr>
          <p:cNvSpPr/>
          <p:nvPr/>
        </p:nvSpPr>
        <p:spPr>
          <a:xfrm>
            <a:off x="1904116" y="2120660"/>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9" name="Rounded Rectangle">
            <a:extLst>
              <a:ext uri="{FF2B5EF4-FFF2-40B4-BE49-F238E27FC236}">
                <a16:creationId xmlns:a16="http://schemas.microsoft.com/office/drawing/2014/main" id="{99582A1C-BDC6-47A9-45D1-831F5C9FBE87}"/>
              </a:ext>
            </a:extLst>
          </p:cNvPr>
          <p:cNvSpPr/>
          <p:nvPr/>
        </p:nvSpPr>
        <p:spPr>
          <a:xfrm>
            <a:off x="4536729" y="2120660"/>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10" name="Rounded Rectangle">
            <a:extLst>
              <a:ext uri="{FF2B5EF4-FFF2-40B4-BE49-F238E27FC236}">
                <a16:creationId xmlns:a16="http://schemas.microsoft.com/office/drawing/2014/main" id="{9BC9A782-6886-C0EC-257F-15E05503E638}"/>
              </a:ext>
            </a:extLst>
          </p:cNvPr>
          <p:cNvSpPr/>
          <p:nvPr/>
        </p:nvSpPr>
        <p:spPr>
          <a:xfrm>
            <a:off x="7449147" y="2120660"/>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11" name="Image" descr="Image">
            <a:extLst>
              <a:ext uri="{FF2B5EF4-FFF2-40B4-BE49-F238E27FC236}">
                <a16:creationId xmlns:a16="http://schemas.microsoft.com/office/drawing/2014/main" id="{92D49221-3259-12F7-5F74-A4A087658D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09961" y="2066305"/>
            <a:ext cx="736117" cy="736117"/>
          </a:xfrm>
          <a:prstGeom prst="rect">
            <a:avLst/>
          </a:prstGeom>
          <a:ln w="12700">
            <a:miter lim="400000"/>
          </a:ln>
        </p:spPr>
      </p:pic>
      <p:pic>
        <p:nvPicPr>
          <p:cNvPr id="12" name="Image" descr="Image">
            <a:extLst>
              <a:ext uri="{FF2B5EF4-FFF2-40B4-BE49-F238E27FC236}">
                <a16:creationId xmlns:a16="http://schemas.microsoft.com/office/drawing/2014/main" id="{C4854211-8918-DD82-724E-699F82DDC4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1156" y="2080466"/>
            <a:ext cx="716787" cy="718208"/>
          </a:xfrm>
          <a:prstGeom prst="rect">
            <a:avLst/>
          </a:prstGeom>
          <a:ln w="12700">
            <a:noFill/>
            <a:miter lim="400000"/>
          </a:ln>
        </p:spPr>
      </p:pic>
      <p:pic>
        <p:nvPicPr>
          <p:cNvPr id="13" name="Image" descr="Image">
            <a:extLst>
              <a:ext uri="{FF2B5EF4-FFF2-40B4-BE49-F238E27FC236}">
                <a16:creationId xmlns:a16="http://schemas.microsoft.com/office/drawing/2014/main" id="{13CBF852-CAEA-6C86-720F-012056FF6E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5507" y="2059803"/>
            <a:ext cx="742619" cy="742619"/>
          </a:xfrm>
          <a:prstGeom prst="rect">
            <a:avLst/>
          </a:prstGeom>
          <a:ln w="12700">
            <a:miter lim="400000"/>
          </a:ln>
        </p:spPr>
      </p:pic>
      <p:sp>
        <p:nvSpPr>
          <p:cNvPr id="15" name="Outbreak Emergence">
            <a:extLst>
              <a:ext uri="{FF2B5EF4-FFF2-40B4-BE49-F238E27FC236}">
                <a16:creationId xmlns:a16="http://schemas.microsoft.com/office/drawing/2014/main" id="{D4E6726D-0C5A-A6D4-C63E-DC9E00918FE8}"/>
              </a:ext>
            </a:extLst>
          </p:cNvPr>
          <p:cNvSpPr txBox="1"/>
          <p:nvPr/>
        </p:nvSpPr>
        <p:spPr>
          <a:xfrm>
            <a:off x="2755801" y="1128391"/>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pt-BR" sz="2000">
                <a:solidFill>
                  <a:schemeClr val="accent2"/>
                </a:solidFill>
                <a:latin typeface="Arial" panose="020B0604020202020204" pitchFamily="34" charset="0"/>
                <a:cs typeface="Arial" panose="020B0604020202020204" pitchFamily="34" charset="0"/>
              </a:rPr>
              <a:t>DETECTAR</a:t>
            </a:r>
          </a:p>
          <a:p>
            <a:pPr algn="ctr" defTabSz="914446">
              <a:defRPr/>
            </a:pPr>
            <a:r>
              <a:rPr lang="pt-BR" sz="1600">
                <a:solidFill>
                  <a:schemeClr val="accent2"/>
                </a:solidFill>
                <a:latin typeface="Arial" panose="020B0604020202020204" pitchFamily="34" charset="0"/>
                <a:cs typeface="Arial" panose="020B0604020202020204" pitchFamily="34" charset="0"/>
              </a:rPr>
              <a:t>Meta: 7 dias</a:t>
            </a:r>
            <a:br>
              <a:rPr lang="pt-BR" sz="1600">
                <a:solidFill>
                  <a:schemeClr val="accent2"/>
                </a:solidFill>
                <a:latin typeface="Arial" panose="020B0604020202020204" pitchFamily="34" charset="0"/>
                <a:cs typeface="Arial" panose="020B0604020202020204" pitchFamily="34" charset="0"/>
              </a:rPr>
            </a:br>
            <a:endParaRPr lang="pt-BR" sz="1600">
              <a:solidFill>
                <a:schemeClr val="accent2"/>
              </a:solidFill>
              <a:latin typeface="Arial" panose="020B0604020202020204" pitchFamily="34" charset="0"/>
              <a:cs typeface="Arial" panose="020B0604020202020204" pitchFamily="34" charset="0"/>
            </a:endParaRPr>
          </a:p>
        </p:txBody>
      </p:sp>
      <p:sp>
        <p:nvSpPr>
          <p:cNvPr id="16" name="Outbreak Emergence">
            <a:extLst>
              <a:ext uri="{FF2B5EF4-FFF2-40B4-BE49-F238E27FC236}">
                <a16:creationId xmlns:a16="http://schemas.microsoft.com/office/drawing/2014/main" id="{AB87B0BC-7C16-B6E5-F017-FC6CC335B924}"/>
              </a:ext>
            </a:extLst>
          </p:cNvPr>
          <p:cNvSpPr txBox="1"/>
          <p:nvPr/>
        </p:nvSpPr>
        <p:spPr>
          <a:xfrm>
            <a:off x="5556654" y="1128391"/>
            <a:ext cx="1652519"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3"/>
                </a:solidFill>
                <a:latin typeface="Arial" panose="020B0604020202020204" pitchFamily="34" charset="0"/>
                <a:cs typeface="Arial" panose="020B0604020202020204" pitchFamily="34" charset="0"/>
              </a:rPr>
            </a:br>
            <a:r>
              <a:rPr lang="pt-BR" sz="2000" dirty="0">
                <a:solidFill>
                  <a:schemeClr val="accent3"/>
                </a:solidFill>
                <a:latin typeface="Arial" panose="020B0604020202020204" pitchFamily="34" charset="0"/>
                <a:cs typeface="Arial" panose="020B0604020202020204" pitchFamily="34" charset="0"/>
              </a:rPr>
              <a:t>NOTIFICAR</a:t>
            </a:r>
          </a:p>
          <a:p>
            <a:pPr algn="ctr" defTabSz="914446">
              <a:defRPr/>
            </a:pPr>
            <a:r>
              <a:rPr lang="pt-BR" sz="1600" dirty="0">
                <a:solidFill>
                  <a:schemeClr val="accent3"/>
                </a:solidFill>
                <a:latin typeface="Arial" panose="020B0604020202020204" pitchFamily="34" charset="0"/>
                <a:cs typeface="Arial" panose="020B0604020202020204" pitchFamily="34" charset="0"/>
              </a:rPr>
              <a:t>Meta: 1 dia</a:t>
            </a:r>
            <a:br>
              <a:rPr lang="pt-BR" sz="1600" dirty="0">
                <a:solidFill>
                  <a:schemeClr val="accent3"/>
                </a:solidFill>
                <a:latin typeface="Arial" panose="020B0604020202020204" pitchFamily="34" charset="0"/>
                <a:cs typeface="Arial" panose="020B0604020202020204" pitchFamily="34" charset="0"/>
              </a:rPr>
            </a:br>
            <a:endParaRPr lang="pt-BR" sz="1600" dirty="0">
              <a:solidFill>
                <a:schemeClr val="accent3"/>
              </a:solidFill>
              <a:latin typeface="Arial" panose="020B0604020202020204" pitchFamily="34" charset="0"/>
              <a:cs typeface="Arial" panose="020B0604020202020204" pitchFamily="34" charset="0"/>
            </a:endParaRPr>
          </a:p>
        </p:txBody>
      </p:sp>
      <p:sp>
        <p:nvSpPr>
          <p:cNvPr id="17" name="Outbreak Emergence">
            <a:extLst>
              <a:ext uri="{FF2B5EF4-FFF2-40B4-BE49-F238E27FC236}">
                <a16:creationId xmlns:a16="http://schemas.microsoft.com/office/drawing/2014/main" id="{E1132EE8-60FE-BDCD-27E9-997D44212D79}"/>
              </a:ext>
            </a:extLst>
          </p:cNvPr>
          <p:cNvSpPr txBox="1"/>
          <p:nvPr/>
        </p:nvSpPr>
        <p:spPr>
          <a:xfrm>
            <a:off x="8394020" y="1136646"/>
            <a:ext cx="1994957"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1"/>
                </a:solidFill>
                <a:latin typeface="Arial" panose="020B0604020202020204" pitchFamily="34" charset="0"/>
                <a:cs typeface="Arial" panose="020B0604020202020204" pitchFamily="34" charset="0"/>
              </a:rPr>
            </a:br>
            <a:r>
              <a:rPr lang="pt-BR" sz="2000" dirty="0">
                <a:solidFill>
                  <a:schemeClr val="accent1"/>
                </a:solidFill>
                <a:latin typeface="Arial" panose="020B0604020202020204" pitchFamily="34" charset="0"/>
                <a:cs typeface="Arial" panose="020B0604020202020204" pitchFamily="34" charset="0"/>
              </a:rPr>
              <a:t>RESPONDER</a:t>
            </a:r>
          </a:p>
          <a:p>
            <a:pPr algn="ctr" defTabSz="914446">
              <a:defRPr/>
            </a:pPr>
            <a:r>
              <a:rPr lang="pt-BR" sz="1600" dirty="0">
                <a:solidFill>
                  <a:schemeClr val="accent1"/>
                </a:solidFill>
                <a:latin typeface="Arial" panose="020B0604020202020204" pitchFamily="34" charset="0"/>
                <a:cs typeface="Arial" panose="020B0604020202020204" pitchFamily="34" charset="0"/>
              </a:rPr>
              <a:t>Meta: 7 dias</a:t>
            </a:r>
            <a:br>
              <a:rPr lang="pt-BR" sz="1600" dirty="0">
                <a:solidFill>
                  <a:schemeClr val="accent1"/>
                </a:solidFill>
                <a:latin typeface="Arial" panose="020B0604020202020204" pitchFamily="34" charset="0"/>
                <a:cs typeface="Arial" panose="020B0604020202020204" pitchFamily="34" charset="0"/>
              </a:rPr>
            </a:br>
            <a:endParaRPr lang="pt-BR" sz="1600" dirty="0">
              <a:solidFill>
                <a:schemeClr val="accent1"/>
              </a:solidFill>
              <a:latin typeface="Arial" panose="020B0604020202020204" pitchFamily="34" charset="0"/>
              <a:cs typeface="Arial" panose="020B0604020202020204" pitchFamily="34" charset="0"/>
            </a:endParaRPr>
          </a:p>
        </p:txBody>
      </p:sp>
      <p:sp>
        <p:nvSpPr>
          <p:cNvPr id="21" name="# DAYS">
            <a:extLst>
              <a:ext uri="{FF2B5EF4-FFF2-40B4-BE49-F238E27FC236}">
                <a16:creationId xmlns:a16="http://schemas.microsoft.com/office/drawing/2014/main" id="{D66F4095-99D2-5A88-1053-60FF0F191524}"/>
              </a:ext>
            </a:extLst>
          </p:cNvPr>
          <p:cNvSpPr txBox="1"/>
          <p:nvPr/>
        </p:nvSpPr>
        <p:spPr>
          <a:xfrm>
            <a:off x="2633322" y="2149779"/>
            <a:ext cx="1815559"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1600" dirty="0">
                <a:latin typeface="Arial"/>
                <a:cs typeface="Arial"/>
              </a:rPr>
              <a:t> Estado 1: 199 dias</a:t>
            </a:r>
          </a:p>
          <a:p>
            <a:pPr defTabSz="914446">
              <a:defRPr/>
            </a:pPr>
            <a:r>
              <a:rPr lang="pt-BR" sz="1600" dirty="0">
                <a:latin typeface="Arial"/>
                <a:cs typeface="Arial"/>
              </a:rPr>
              <a:t>Estado 2: 5 dias </a:t>
            </a:r>
          </a:p>
        </p:txBody>
      </p:sp>
      <p:sp>
        <p:nvSpPr>
          <p:cNvPr id="23" name="# DAYS">
            <a:extLst>
              <a:ext uri="{FF2B5EF4-FFF2-40B4-BE49-F238E27FC236}">
                <a16:creationId xmlns:a16="http://schemas.microsoft.com/office/drawing/2014/main" id="{1355C8ED-8B63-9C9E-2FBE-51AB6199D5E8}"/>
              </a:ext>
            </a:extLst>
          </p:cNvPr>
          <p:cNvSpPr txBox="1"/>
          <p:nvPr/>
        </p:nvSpPr>
        <p:spPr>
          <a:xfrm>
            <a:off x="8843244" y="2214609"/>
            <a:ext cx="111389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11 dias</a:t>
            </a:r>
          </a:p>
        </p:txBody>
      </p:sp>
      <p:sp>
        <p:nvSpPr>
          <p:cNvPr id="25" name="Rounded Rectangle 54">
            <a:extLst>
              <a:ext uri="{FF2B5EF4-FFF2-40B4-BE49-F238E27FC236}">
                <a16:creationId xmlns:a16="http://schemas.microsoft.com/office/drawing/2014/main" id="{7870C4C2-DAEA-8BA6-A43F-30A41165F9C8}"/>
              </a:ext>
            </a:extLst>
          </p:cNvPr>
          <p:cNvSpPr/>
          <p:nvPr/>
        </p:nvSpPr>
        <p:spPr>
          <a:xfrm>
            <a:off x="2153595" y="3703658"/>
            <a:ext cx="2872334" cy="2675327"/>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pPr>
            <a:r>
              <a:rPr lang="pt-BR" sz="1200" b="1" dirty="0">
                <a:solidFill>
                  <a:srgbClr val="0F0F0F"/>
                </a:solidFill>
                <a:latin typeface="Arial"/>
                <a:ea typeface="+mn-lt"/>
                <a:cs typeface="Arial"/>
              </a:rPr>
              <a:t>GARGALOS</a:t>
            </a:r>
          </a:p>
          <a:p>
            <a:pPr marL="171450" indent="-171450" defTabSz="914446">
              <a:buFont typeface="Arial"/>
              <a:buChar char="•"/>
              <a:defRPr/>
            </a:pPr>
            <a:r>
              <a:rPr lang="pt-BR" sz="1200" dirty="0">
                <a:solidFill>
                  <a:srgbClr val="000000"/>
                </a:solidFill>
                <a:latin typeface="Arial"/>
                <a:ea typeface="+mn-lt"/>
                <a:cs typeface="Arial"/>
              </a:rPr>
              <a:t>Falta de ferramentas de vigilância</a:t>
            </a:r>
          </a:p>
          <a:p>
            <a:pPr marL="171450" indent="-171450" defTabSz="914446">
              <a:buFont typeface="Arial"/>
              <a:buChar char="•"/>
              <a:defRPr/>
            </a:pPr>
            <a:r>
              <a:rPr lang="pt-BR" sz="1200" dirty="0">
                <a:solidFill>
                  <a:srgbClr val="0C0F22"/>
                </a:solidFill>
                <a:latin typeface="Arial"/>
                <a:ea typeface="+mn-lt"/>
                <a:cs typeface="Arial"/>
              </a:rPr>
              <a:t>Índice baixo de suspeição por profissionais de saúde</a:t>
            </a:r>
          </a:p>
          <a:p>
            <a:pPr marL="171450" indent="-171450" defTabSz="914446">
              <a:buFont typeface="Arial"/>
              <a:buChar char="•"/>
              <a:defRPr/>
            </a:pPr>
            <a:r>
              <a:rPr lang="pt-BR" sz="1200" dirty="0">
                <a:solidFill>
                  <a:srgbClr val="0C0F22"/>
                </a:solidFill>
                <a:latin typeface="Arial"/>
                <a:ea typeface="Calibri" panose="020F0502020204030204"/>
                <a:cs typeface="Arial"/>
              </a:rPr>
              <a:t>Vigilância mal coordenada nas unidades de saúde</a:t>
            </a:r>
          </a:p>
          <a:p>
            <a:pPr marL="171450" indent="-171450" defTabSz="914446">
              <a:buFont typeface="Arial"/>
              <a:buChar char="•"/>
              <a:defRPr/>
            </a:pPr>
            <a:endParaRPr lang="en-US" sz="1200" kern="0" dirty="0">
              <a:solidFill>
                <a:srgbClr val="0C0F22"/>
              </a:solidFill>
              <a:latin typeface="Arial"/>
              <a:ea typeface="Calibri" panose="020F0502020204030204"/>
              <a:cs typeface="Arial"/>
            </a:endParaRPr>
          </a:p>
          <a:p>
            <a:pPr defTabSz="914446">
              <a:defRPr/>
            </a:pPr>
            <a:r>
              <a:rPr lang="pt-BR" sz="1200" b="1" dirty="0">
                <a:solidFill>
                  <a:srgbClr val="0C0F22"/>
                </a:solidFill>
                <a:latin typeface="Arial"/>
                <a:ea typeface="Calibri" panose="020F0502020204030204"/>
                <a:cs typeface="Arial"/>
              </a:rPr>
              <a:t>FACILITADORES</a:t>
            </a:r>
          </a:p>
          <a:p>
            <a:pPr marL="171450" indent="-171450" defTabSz="914446">
              <a:buFont typeface="Arial"/>
              <a:buChar char="•"/>
              <a:defRPr/>
            </a:pPr>
            <a:r>
              <a:rPr lang="pt-BR" sz="1200" dirty="0">
                <a:solidFill>
                  <a:srgbClr val="0C0F22"/>
                </a:solidFill>
                <a:latin typeface="Arial"/>
                <a:ea typeface="Calibri" panose="020F0502020204030204"/>
                <a:cs typeface="Arial"/>
              </a:rPr>
              <a:t>Disponibilidade de CPHL em Lagos</a:t>
            </a:r>
          </a:p>
          <a:p>
            <a:pPr defTabSz="914446">
              <a:defRPr/>
            </a:pPr>
            <a:endParaRPr lang="en-US" sz="1200" b="1" kern="0" dirty="0">
              <a:solidFill>
                <a:srgbClr val="0C0F22"/>
              </a:solidFill>
              <a:latin typeface="Arial"/>
              <a:ea typeface="Calibri" panose="020F0502020204030204"/>
              <a:cs typeface="Arial"/>
            </a:endParaRPr>
          </a:p>
        </p:txBody>
      </p:sp>
      <p:sp>
        <p:nvSpPr>
          <p:cNvPr id="27" name="Rounded Rectangle 63">
            <a:extLst>
              <a:ext uri="{FF2B5EF4-FFF2-40B4-BE49-F238E27FC236}">
                <a16:creationId xmlns:a16="http://schemas.microsoft.com/office/drawing/2014/main" id="{ABB9D014-1F8E-9CD7-ECB4-7144FF20EDA8}"/>
              </a:ext>
            </a:extLst>
          </p:cNvPr>
          <p:cNvSpPr/>
          <p:nvPr/>
        </p:nvSpPr>
        <p:spPr>
          <a:xfrm>
            <a:off x="5231421" y="3701487"/>
            <a:ext cx="2915526" cy="2685604"/>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solidFill>
                  <a:srgbClr val="0C0F22"/>
                </a:solidFill>
              </a:defRPr>
            </a:pPr>
            <a:r>
              <a:rPr lang="pt-BR" sz="1200" b="1">
                <a:solidFill>
                  <a:srgbClr val="0F0F0F"/>
                </a:solidFill>
                <a:latin typeface="Arial"/>
                <a:cs typeface="Arial"/>
              </a:rPr>
              <a:t>GARGALOS</a:t>
            </a:r>
          </a:p>
          <a:p>
            <a:pPr marL="171450" indent="-171450" defTabSz="914446">
              <a:buFont typeface="Arial"/>
              <a:buChar char="•"/>
              <a:defRPr>
                <a:solidFill>
                  <a:srgbClr val="0C0F22"/>
                </a:solidFill>
              </a:defRPr>
            </a:pPr>
            <a:r>
              <a:rPr lang="pt-BR" sz="1200">
                <a:latin typeface="Arial"/>
                <a:cs typeface="Arial"/>
              </a:rPr>
              <a:t>Comunicação deficiente entre o estado e o NCDC</a:t>
            </a:r>
          </a:p>
          <a:p>
            <a:pPr defTabSz="914446">
              <a:defRPr>
                <a:solidFill>
                  <a:srgbClr val="0C0F22"/>
                </a:solidFill>
              </a:defRPr>
            </a:pPr>
            <a:endParaRPr lang="en-US" sz="1200" kern="0">
              <a:latin typeface="Arial"/>
              <a:cs typeface="Arial"/>
            </a:endParaRPr>
          </a:p>
          <a:p>
            <a:pPr defTabSz="914446">
              <a:defRPr>
                <a:solidFill>
                  <a:srgbClr val="0C0F22"/>
                </a:solidFill>
              </a:defRPr>
            </a:pPr>
            <a:r>
              <a:rPr lang="pt-BR" sz="1200" b="1">
                <a:latin typeface="Arial"/>
                <a:cs typeface="Arial"/>
              </a:rPr>
              <a:t>FACILITADORES</a:t>
            </a:r>
          </a:p>
          <a:p>
            <a:pPr marL="171450" indent="-171450" defTabSz="914446">
              <a:buFont typeface="Arial"/>
              <a:buChar char="•"/>
              <a:defRPr>
                <a:solidFill>
                  <a:srgbClr val="0C0F22"/>
                </a:solidFill>
              </a:defRPr>
            </a:pPr>
            <a:r>
              <a:rPr lang="pt-BR" sz="1200">
                <a:latin typeface="Arial"/>
                <a:cs typeface="Arial"/>
              </a:rPr>
              <a:t>Capacidade de cultivar </a:t>
            </a:r>
            <a:r>
              <a:rPr lang="pt-BR" sz="1200" i="1">
                <a:latin typeface="Arial"/>
                <a:cs typeface="Arial"/>
              </a:rPr>
              <a:t>Corynebacterium spp.</a:t>
            </a:r>
          </a:p>
          <a:p>
            <a:pPr marL="171450" indent="-171450" defTabSz="914446">
              <a:buFont typeface="Arial"/>
              <a:buChar char="•"/>
              <a:defRPr>
                <a:solidFill>
                  <a:srgbClr val="0C0F22"/>
                </a:solidFill>
              </a:defRPr>
            </a:pPr>
            <a:r>
              <a:rPr lang="pt-BR" sz="1200">
                <a:latin typeface="Arial"/>
                <a:cs typeface="Arial"/>
              </a:rPr>
              <a:t>Proatividade dos clínicos em relatar casos ao SMOH e ao NCDC</a:t>
            </a:r>
          </a:p>
          <a:p>
            <a:pPr algn="ctr" defTabSz="914446">
              <a:defRPr>
                <a:solidFill>
                  <a:srgbClr val="0C0F22"/>
                </a:solidFill>
              </a:defRPr>
            </a:pPr>
            <a:endParaRPr lang="en-US" sz="1200" i="1" kern="0">
              <a:latin typeface="Arial"/>
              <a:cs typeface="Arial"/>
            </a:endParaRPr>
          </a:p>
          <a:p>
            <a:pPr algn="ctr" defTabSz="914446">
              <a:defRPr>
                <a:solidFill>
                  <a:srgbClr val="0C0F22"/>
                </a:solidFill>
              </a:defRPr>
            </a:pPr>
            <a:endParaRPr lang="en-US" sz="1200" b="1" kern="0">
              <a:latin typeface="Arial"/>
              <a:cs typeface="Arial"/>
            </a:endParaRPr>
          </a:p>
        </p:txBody>
      </p:sp>
      <p:sp>
        <p:nvSpPr>
          <p:cNvPr id="29" name="TextBox 28">
            <a:extLst>
              <a:ext uri="{FF2B5EF4-FFF2-40B4-BE49-F238E27FC236}">
                <a16:creationId xmlns:a16="http://schemas.microsoft.com/office/drawing/2014/main" id="{569E22FF-8090-4FFE-03D3-7FCDCE11CB55}"/>
              </a:ext>
            </a:extLst>
          </p:cNvPr>
          <p:cNvSpPr txBox="1"/>
          <p:nvPr/>
        </p:nvSpPr>
        <p:spPr>
          <a:xfrm>
            <a:off x="461305" y="1497834"/>
            <a:ext cx="1020750" cy="276999"/>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META</a:t>
            </a:r>
          </a:p>
        </p:txBody>
      </p:sp>
      <p:sp>
        <p:nvSpPr>
          <p:cNvPr id="30" name="TextBox 29">
            <a:extLst>
              <a:ext uri="{FF2B5EF4-FFF2-40B4-BE49-F238E27FC236}">
                <a16:creationId xmlns:a16="http://schemas.microsoft.com/office/drawing/2014/main" id="{5EBFD849-DEAB-61FB-9F24-9411AA0AD8F6}"/>
              </a:ext>
            </a:extLst>
          </p:cNvPr>
          <p:cNvSpPr txBox="1"/>
          <p:nvPr/>
        </p:nvSpPr>
        <p:spPr>
          <a:xfrm>
            <a:off x="461305" y="2332095"/>
            <a:ext cx="1439462" cy="461665"/>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LINHA DO TEMPO</a:t>
            </a:r>
          </a:p>
        </p:txBody>
      </p:sp>
      <p:sp>
        <p:nvSpPr>
          <p:cNvPr id="36" name="Rounded Rectangle 75">
            <a:extLst>
              <a:ext uri="{FF2B5EF4-FFF2-40B4-BE49-F238E27FC236}">
                <a16:creationId xmlns:a16="http://schemas.microsoft.com/office/drawing/2014/main" id="{2E919328-8806-5FF2-5744-B886A096B5ED}"/>
              </a:ext>
            </a:extLst>
          </p:cNvPr>
          <p:cNvSpPr/>
          <p:nvPr/>
        </p:nvSpPr>
        <p:spPr>
          <a:xfrm>
            <a:off x="8363632" y="3708405"/>
            <a:ext cx="2865696" cy="265898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solidFill>
                  <a:srgbClr val="0C0F22"/>
                </a:solidFill>
              </a:defRPr>
            </a:pPr>
            <a:r>
              <a:rPr lang="pt-BR" sz="1200" b="1">
                <a:solidFill>
                  <a:srgbClr val="0F0F0F"/>
                </a:solidFill>
                <a:latin typeface="Arial"/>
                <a:ea typeface="+mn-lt"/>
                <a:cs typeface="Arial"/>
              </a:rPr>
              <a:t>GARGALOS</a:t>
            </a:r>
          </a:p>
          <a:p>
            <a:pPr marL="171450" indent="-171450" defTabSz="914446">
              <a:buFont typeface="Arial"/>
              <a:buChar char="•"/>
              <a:defRPr>
                <a:solidFill>
                  <a:srgbClr val="0C0F22"/>
                </a:solidFill>
              </a:defRPr>
            </a:pPr>
            <a:r>
              <a:rPr lang="pt-BR" sz="1200">
                <a:latin typeface="Arial"/>
                <a:ea typeface="+mn-lt"/>
                <a:cs typeface="Arial"/>
              </a:rPr>
              <a:t>Indisponibilidade de DAT no país</a:t>
            </a:r>
          </a:p>
          <a:p>
            <a:pPr marL="171450" indent="-171450" defTabSz="914446">
              <a:buFont typeface="Arial"/>
              <a:buChar char="•"/>
              <a:defRPr>
                <a:solidFill>
                  <a:srgbClr val="0C0F22"/>
                </a:solidFill>
              </a:defRPr>
            </a:pPr>
            <a:r>
              <a:rPr lang="pt-BR" sz="1200">
                <a:latin typeface="Arial"/>
                <a:cs typeface="Arial"/>
              </a:rPr>
              <a:t>Atraso na autorização do NAFDAC para DAT</a:t>
            </a:r>
          </a:p>
          <a:p>
            <a:pPr marL="171450" indent="-171450" defTabSz="914446">
              <a:buFont typeface="Arial"/>
              <a:buChar char="•"/>
              <a:defRPr>
                <a:solidFill>
                  <a:srgbClr val="0C0F22"/>
                </a:solidFill>
              </a:defRPr>
            </a:pPr>
            <a:r>
              <a:rPr lang="pt-BR" sz="1200">
                <a:latin typeface="Arial"/>
                <a:ea typeface="Calibri"/>
                <a:cs typeface="Arial"/>
              </a:rPr>
              <a:t>Nenhuma orientação nacional sobre vigilância da difteria e resposta a surtos (vacinação, uso de DAT, etc.)</a:t>
            </a:r>
          </a:p>
          <a:p>
            <a:pPr defTabSz="914446">
              <a:defRPr>
                <a:solidFill>
                  <a:srgbClr val="0C0F22"/>
                </a:solidFill>
              </a:defRPr>
            </a:pPr>
            <a:endParaRPr lang="en-US" sz="1200" kern="0">
              <a:latin typeface="Arial"/>
              <a:ea typeface="Calibri"/>
              <a:cs typeface="Arial"/>
            </a:endParaRPr>
          </a:p>
        </p:txBody>
      </p:sp>
      <p:sp>
        <p:nvSpPr>
          <p:cNvPr id="39" name="Oval 38">
            <a:extLst>
              <a:ext uri="{FF2B5EF4-FFF2-40B4-BE49-F238E27FC236}">
                <a16:creationId xmlns:a16="http://schemas.microsoft.com/office/drawing/2014/main" id="{030E9A6B-0F1F-F1A3-71B4-B894F83D885A}"/>
              </a:ext>
            </a:extLst>
          </p:cNvPr>
          <p:cNvSpPr/>
          <p:nvPr/>
        </p:nvSpPr>
        <p:spPr>
          <a:xfrm>
            <a:off x="1884237" y="2089567"/>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40" name="Picture 39">
            <a:extLst>
              <a:ext uri="{FF2B5EF4-FFF2-40B4-BE49-F238E27FC236}">
                <a16:creationId xmlns:a16="http://schemas.microsoft.com/office/drawing/2014/main" id="{DCF63125-7902-4A53-1316-6E0C43751F3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87933" y="2251928"/>
            <a:ext cx="320021" cy="356250"/>
          </a:xfrm>
          <a:prstGeom prst="rect">
            <a:avLst/>
          </a:prstGeom>
        </p:spPr>
      </p:pic>
      <p:sp>
        <p:nvSpPr>
          <p:cNvPr id="52" name="# DAYS">
            <a:extLst>
              <a:ext uri="{FF2B5EF4-FFF2-40B4-BE49-F238E27FC236}">
                <a16:creationId xmlns:a16="http://schemas.microsoft.com/office/drawing/2014/main" id="{F28265A6-C650-65DD-D0FB-EDB9D9CDA81C}"/>
              </a:ext>
            </a:extLst>
          </p:cNvPr>
          <p:cNvSpPr txBox="1"/>
          <p:nvPr/>
        </p:nvSpPr>
        <p:spPr>
          <a:xfrm>
            <a:off x="5427655" y="2137047"/>
            <a:ext cx="1815560"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1600">
                <a:latin typeface="Arial"/>
                <a:cs typeface="Arial"/>
              </a:rPr>
              <a:t> Estado 1: 1 dia</a:t>
            </a:r>
          </a:p>
          <a:p>
            <a:pPr defTabSz="914446">
              <a:defRPr/>
            </a:pPr>
            <a:r>
              <a:rPr lang="pt-BR" sz="1600">
                <a:latin typeface="Arial"/>
                <a:cs typeface="Arial"/>
              </a:rPr>
              <a:t>Estado 2: 109 dias </a:t>
            </a:r>
          </a:p>
        </p:txBody>
      </p:sp>
      <p:sp>
        <p:nvSpPr>
          <p:cNvPr id="3" name="Title 10">
            <a:extLst>
              <a:ext uri="{FF2B5EF4-FFF2-40B4-BE49-F238E27FC236}">
                <a16:creationId xmlns:a16="http://schemas.microsoft.com/office/drawing/2014/main" id="{1854E7FC-A3EA-F3C6-D82F-739B4C3F75D4}"/>
              </a:ext>
            </a:extLst>
          </p:cNvPr>
          <p:cNvSpPr txBox="1">
            <a:spLocks/>
          </p:cNvSpPr>
          <p:nvPr/>
        </p:nvSpPr>
        <p:spPr>
          <a:xfrm>
            <a:off x="293541" y="337895"/>
            <a:ext cx="11579087" cy="13255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kern="1200">
                <a:solidFill>
                  <a:srgbClr val="3D9D45"/>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pt-BR" sz="3200" b="1" i="0" u="none" strike="noStrike" cap="none" normalizeH="0" baseline="0" noProof="0">
                <a:ln>
                  <a:noFill/>
                </a:ln>
                <a:solidFill>
                  <a:srgbClr val="3BB041"/>
                </a:solidFill>
                <a:effectLst/>
                <a:uLnTx/>
                <a:uFillTx/>
                <a:latin typeface="Arial" panose="020B0604020202020204" pitchFamily="34" charset="0"/>
                <a:ea typeface="+mj-ea"/>
                <a:cs typeface="Arial" panose="020B0604020202020204" pitchFamily="34" charset="0"/>
              </a:rPr>
              <a:t>Difteria em 2 estados | Nigéria </a:t>
            </a:r>
          </a:p>
        </p:txBody>
      </p:sp>
      <p:sp>
        <p:nvSpPr>
          <p:cNvPr id="14" name="TextBox 13">
            <a:extLst>
              <a:ext uri="{FF2B5EF4-FFF2-40B4-BE49-F238E27FC236}">
                <a16:creationId xmlns:a16="http://schemas.microsoft.com/office/drawing/2014/main" id="{350ACA85-878C-C87C-5631-AC34CF88606C}"/>
              </a:ext>
            </a:extLst>
          </p:cNvPr>
          <p:cNvSpPr txBox="1"/>
          <p:nvPr/>
        </p:nvSpPr>
        <p:spPr>
          <a:xfrm>
            <a:off x="553894" y="3721382"/>
            <a:ext cx="2246606"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GARGALOS &amp; FACILITADORES</a:t>
            </a:r>
          </a:p>
        </p:txBody>
      </p:sp>
    </p:spTree>
    <p:extLst>
      <p:ext uri="{BB962C8B-B14F-4D97-AF65-F5344CB8AC3E}">
        <p14:creationId xmlns:p14="http://schemas.microsoft.com/office/powerpoint/2010/main" val="1618432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4" name="Text Placeholder 4">
            <a:extLst>
              <a:ext uri="{FF2B5EF4-FFF2-40B4-BE49-F238E27FC236}">
                <a16:creationId xmlns:a16="http://schemas.microsoft.com/office/drawing/2014/main" id="{ABEB5661-E0B3-5A6D-9E22-B0ED1A97D8F7}"/>
              </a:ext>
            </a:extLst>
          </p:cNvPr>
          <p:cNvSpPr txBox="1">
            <a:spLocks/>
          </p:cNvSpPr>
          <p:nvPr/>
        </p:nvSpPr>
        <p:spPr>
          <a:xfrm>
            <a:off x="5975079" y="2213980"/>
            <a:ext cx="5180595" cy="3034724"/>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mn-cs"/>
              </a:rPr>
              <a:t>Identificar gargalos/facilitadores para </a:t>
            </a:r>
            <a:r>
              <a:rPr kumimoji="0" lang="pt-BR" sz="2200" b="0" i="0" u="sng" strike="noStrike" cap="none" normalizeH="0" baseline="0" noProof="0" dirty="0">
                <a:ln>
                  <a:noFill/>
                </a:ln>
                <a:solidFill>
                  <a:srgbClr val="384D56"/>
                </a:solidFill>
                <a:effectLst/>
                <a:uLnTx/>
                <a:uFillTx/>
                <a:latin typeface="Arial" panose="020B0604020202020204" pitchFamily="34" charset="0"/>
                <a:ea typeface="+mn-ea"/>
                <a:cs typeface="+mn-cs"/>
              </a:rPr>
              <a:t>cada</a:t>
            </a: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mn-cs"/>
              </a:rPr>
              <a:t> intervalo do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mn-cs"/>
              </a:rPr>
              <a:t>Usar narrativas da coleta de dados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mn-cs"/>
              </a:rPr>
              <a:t>Realizar sessões participativas com os envolvidos na investigação inicial e na resposta precoce</a:t>
            </a:r>
          </a:p>
        </p:txBody>
      </p:sp>
      <p:pic>
        <p:nvPicPr>
          <p:cNvPr id="37" name="Picture 36">
            <a:extLst>
              <a:ext uri="{FF2B5EF4-FFF2-40B4-BE49-F238E27FC236}">
                <a16:creationId xmlns:a16="http://schemas.microsoft.com/office/drawing/2014/main" id="{5EF81455-981F-8F7F-28FB-44A73661DAAA}"/>
              </a:ext>
            </a:extLst>
          </p:cNvPr>
          <p:cNvPicPr>
            <a:picLocks noChangeAspect="1"/>
          </p:cNvPicPr>
          <p:nvPr/>
        </p:nvPicPr>
        <p:blipFill>
          <a:blip r:embed="rId3" cstate="screen">
            <a:extLst>
              <a:ext uri="{28A0092B-C50C-407E-A947-70E740481C1C}">
                <a14:useLocalDpi xmlns:a14="http://schemas.microsoft.com/office/drawing/2010/main"/>
              </a:ext>
            </a:extLst>
          </a:blip>
          <a:srcRect l="801" r="801"/>
          <a:stretch/>
        </p:blipFill>
        <p:spPr>
          <a:xfrm>
            <a:off x="602066" y="2108200"/>
            <a:ext cx="5042949" cy="3238500"/>
          </a:xfrm>
          <a:prstGeom prst="rect">
            <a:avLst/>
          </a:prstGeom>
          <a:ln w="38100">
            <a:noFill/>
          </a:ln>
        </p:spPr>
      </p:pic>
      <p:sp>
        <p:nvSpPr>
          <p:cNvPr id="39" name="TextBox 38">
            <a:extLst>
              <a:ext uri="{FF2B5EF4-FFF2-40B4-BE49-F238E27FC236}">
                <a16:creationId xmlns:a16="http://schemas.microsoft.com/office/drawing/2014/main" id="{5154ED3D-F271-A56A-9F35-B541FA245000}"/>
              </a:ext>
            </a:extLst>
          </p:cNvPr>
          <p:cNvSpPr txBox="1"/>
          <p:nvPr/>
        </p:nvSpPr>
        <p:spPr>
          <a:xfrm>
            <a:off x="721128" y="5242261"/>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628393"/>
                </a:solidFill>
                <a:effectLst/>
                <a:uLnTx/>
                <a:uFillTx/>
                <a:latin typeface="Calibri" panose="020F0502020204030204"/>
                <a:ea typeface="+mn-ea"/>
                <a:cs typeface="+mn-cs"/>
              </a:rPr>
              <a:t>Ferramenta de avaliação do 7-1-7</a:t>
            </a:r>
          </a:p>
        </p:txBody>
      </p:sp>
      <p:sp>
        <p:nvSpPr>
          <p:cNvPr id="4" name="Rectangle: Rounded Corners 3">
            <a:extLst>
              <a:ext uri="{FF2B5EF4-FFF2-40B4-BE49-F238E27FC236}">
                <a16:creationId xmlns:a16="http://schemas.microsoft.com/office/drawing/2014/main" id="{68170F1B-45EC-8C52-DF2C-766793EAE625}"/>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Identificar gargalos e facilitadores</a:t>
            </a:r>
          </a:p>
        </p:txBody>
      </p:sp>
      <p:sp>
        <p:nvSpPr>
          <p:cNvPr id="6" name="Oval 5">
            <a:extLst>
              <a:ext uri="{FF2B5EF4-FFF2-40B4-BE49-F238E27FC236}">
                <a16:creationId xmlns:a16="http://schemas.microsoft.com/office/drawing/2014/main" id="{AEC96FC4-D998-2A22-DB7B-3DB137761ED1}"/>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92578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2C3FC-933D-B78E-ED2B-1E78D09677E7}"/>
            </a:ext>
          </a:extLst>
        </p:cNvPr>
        <p:cNvGrpSpPr/>
        <p:nvPr/>
      </p:nvGrpSpPr>
      <p:grpSpPr>
        <a:xfrm>
          <a:off x="0" y="0"/>
          <a:ext cx="0" cy="0"/>
          <a:chOff x="0" y="0"/>
          <a:chExt cx="0" cy="0"/>
        </a:xfrm>
      </p:grpSpPr>
      <p:sp>
        <p:nvSpPr>
          <p:cNvPr id="14" name="Rounded Rectangle 13">
            <a:extLst>
              <a:ext uri="{FF2B5EF4-FFF2-40B4-BE49-F238E27FC236}">
                <a16:creationId xmlns:a16="http://schemas.microsoft.com/office/drawing/2014/main" id="{46A22C5F-CBA6-F388-DD70-D0467D81280A}"/>
              </a:ext>
            </a:extLst>
          </p:cNvPr>
          <p:cNvSpPr/>
          <p:nvPr/>
        </p:nvSpPr>
        <p:spPr>
          <a:xfrm>
            <a:off x="5757316" y="5275202"/>
            <a:ext cx="605478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0" i="0" u="none" strike="noStrike" cap="none" normalizeH="0" baseline="0" noProof="0" dirty="0">
                <a:ln>
                  <a:noFill/>
                </a:ln>
                <a:solidFill>
                  <a:srgbClr val="384D56"/>
                </a:solidFill>
                <a:effectLst/>
                <a:uLnTx/>
                <a:uFillTx/>
                <a:latin typeface="Arial"/>
                <a:ea typeface="+mn-ea"/>
                <a:cs typeface="Arial"/>
              </a:rPr>
              <a:t>Gargalos vagos e não acionáveis são um</a:t>
            </a:r>
            <a:br>
              <a:rPr kumimoji="0" lang="pt-BR" b="0" i="0" u="none" strike="noStrike" cap="none" normalizeH="0" baseline="0" noProof="0" dirty="0">
                <a:ln>
                  <a:noFill/>
                </a:ln>
                <a:solidFill>
                  <a:srgbClr val="384D56"/>
                </a:solidFill>
                <a:effectLst/>
                <a:uLnTx/>
                <a:uFillTx/>
                <a:latin typeface="Arial"/>
                <a:ea typeface="+mn-ea"/>
                <a:cs typeface="Arial"/>
              </a:rPr>
            </a:br>
            <a:r>
              <a:rPr kumimoji="0" lang="pt-BR" b="0" i="0" u="none" strike="noStrike" cap="none" normalizeH="0" baseline="0" noProof="0" dirty="0">
                <a:ln>
                  <a:noFill/>
                </a:ln>
                <a:solidFill>
                  <a:srgbClr val="384D56"/>
                </a:solidFill>
                <a:effectLst/>
                <a:uLnTx/>
                <a:uFillTx/>
                <a:latin typeface="Arial"/>
                <a:ea typeface="+mn-ea"/>
                <a:cs typeface="Arial"/>
              </a:rPr>
              <a:t> </a:t>
            </a:r>
            <a:r>
              <a:rPr kumimoji="0" lang="pt-BR" b="1" i="0" u="none" strike="noStrike" cap="none" normalizeH="0" baseline="0" noProof="0" dirty="0">
                <a:ln>
                  <a:noFill/>
                </a:ln>
                <a:solidFill>
                  <a:srgbClr val="384D56"/>
                </a:solidFill>
                <a:effectLst/>
                <a:uLnTx/>
                <a:uFillTx/>
                <a:latin typeface="Arial"/>
                <a:ea typeface="+mn-ea"/>
                <a:cs typeface="Arial"/>
              </a:rPr>
              <a:t>desafio comum</a:t>
            </a:r>
          </a:p>
        </p:txBody>
      </p:sp>
      <p:sp>
        <p:nvSpPr>
          <p:cNvPr id="2" name="Text Placeholder 4">
            <a:extLst>
              <a:ext uri="{FF2B5EF4-FFF2-40B4-BE49-F238E27FC236}">
                <a16:creationId xmlns:a16="http://schemas.microsoft.com/office/drawing/2014/main" id="{2B8FB31E-9703-BA7F-C789-304594193481}"/>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EFC0ED4C-E046-389F-43AD-B97DD48D3B5B}"/>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6CA06DBA-1E54-C8E4-C2B0-77D117D8384C}"/>
              </a:ext>
            </a:extLst>
          </p:cNvPr>
          <p:cNvSpPr txBox="1">
            <a:spLocks/>
          </p:cNvSpPr>
          <p:nvPr/>
        </p:nvSpPr>
        <p:spPr>
          <a:xfrm>
            <a:off x="476414" y="1684932"/>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mn-cs"/>
              </a:rPr>
              <a:t>Os gargalos selecionados devem…</a:t>
            </a:r>
          </a:p>
        </p:txBody>
      </p:sp>
      <p:sp>
        <p:nvSpPr>
          <p:cNvPr id="11" name="Text Placeholder 4">
            <a:extLst>
              <a:ext uri="{FF2B5EF4-FFF2-40B4-BE49-F238E27FC236}">
                <a16:creationId xmlns:a16="http://schemas.microsoft.com/office/drawing/2014/main" id="{1DA46846-362E-7406-3476-99B7EF8ADAA7}"/>
              </a:ext>
            </a:extLst>
          </p:cNvPr>
          <p:cNvSpPr txBox="1">
            <a:spLocks/>
          </p:cNvSpPr>
          <p:nvPr/>
        </p:nvSpPr>
        <p:spPr>
          <a:xfrm>
            <a:off x="572775" y="2379573"/>
            <a:ext cx="10582086" cy="240554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Ser específicos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Ser acionáveis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Identificar causas raiz</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Focar no nível do sistema</a:t>
            </a:r>
          </a:p>
        </p:txBody>
      </p:sp>
      <p:cxnSp>
        <p:nvCxnSpPr>
          <p:cNvPr id="15" name="Straight Connector 14">
            <a:extLst>
              <a:ext uri="{FF2B5EF4-FFF2-40B4-BE49-F238E27FC236}">
                <a16:creationId xmlns:a16="http://schemas.microsoft.com/office/drawing/2014/main" id="{0BD3E852-D291-8602-CED0-A8887FFC70B2}"/>
              </a:ext>
            </a:extLst>
          </p:cNvPr>
          <p:cNvCxnSpPr/>
          <p:nvPr/>
        </p:nvCxnSpPr>
        <p:spPr>
          <a:xfrm>
            <a:off x="5503027" y="1578129"/>
            <a:ext cx="0" cy="46267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descr="Checkbox Crossed outline">
            <a:extLst>
              <a:ext uri="{FF2B5EF4-FFF2-40B4-BE49-F238E27FC236}">
                <a16:creationId xmlns:a16="http://schemas.microsoft.com/office/drawing/2014/main" id="{34439A9A-0247-5A85-F78B-A7D5B566C47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747464" y="2000162"/>
            <a:ext cx="769441" cy="769441"/>
          </a:xfrm>
          <a:prstGeom prst="rect">
            <a:avLst/>
          </a:prstGeom>
        </p:spPr>
      </p:pic>
      <p:sp>
        <p:nvSpPr>
          <p:cNvPr id="18" name="Text Placeholder 4">
            <a:extLst>
              <a:ext uri="{FF2B5EF4-FFF2-40B4-BE49-F238E27FC236}">
                <a16:creationId xmlns:a16="http://schemas.microsoft.com/office/drawing/2014/main" id="{C6CD8C41-5E8B-5098-52D6-EDB55B84CC4B}"/>
              </a:ext>
            </a:extLst>
          </p:cNvPr>
          <p:cNvSpPr txBox="1">
            <a:spLocks/>
          </p:cNvSpPr>
          <p:nvPr/>
        </p:nvSpPr>
        <p:spPr>
          <a:xfrm>
            <a:off x="5823467" y="1683962"/>
            <a:ext cx="5269142"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mn-cs"/>
              </a:rPr>
              <a:t>Exemplos</a:t>
            </a:r>
            <a:r>
              <a:rPr kumimoji="0" lang="pt-BR" sz="2200" b="1" i="0" u="none" strike="noStrike" cap="none" normalizeH="0" noProof="0">
                <a:ln>
                  <a:noFill/>
                </a:ln>
                <a:solidFill>
                  <a:srgbClr val="618393"/>
                </a:solidFill>
                <a:effectLst/>
                <a:uLnTx/>
                <a:uFillTx/>
                <a:latin typeface="Arial" panose="020B0604020202020204" pitchFamily="34" charset="0"/>
                <a:ea typeface="+mn-ea"/>
                <a:cs typeface="+mn-cs"/>
              </a:rPr>
              <a:t> de gargalos</a:t>
            </a:r>
          </a:p>
        </p:txBody>
      </p:sp>
      <p:pic>
        <p:nvPicPr>
          <p:cNvPr id="20" name="Graphic 19">
            <a:extLst>
              <a:ext uri="{FF2B5EF4-FFF2-40B4-BE49-F238E27FC236}">
                <a16:creationId xmlns:a16="http://schemas.microsoft.com/office/drawing/2014/main" id="{6310E9C8-61F3-EC11-239A-56C36748F3E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698714" y="2663665"/>
            <a:ext cx="832949" cy="832949"/>
          </a:xfrm>
          <a:prstGeom prst="rect">
            <a:avLst/>
          </a:prstGeom>
        </p:spPr>
      </p:pic>
      <p:sp>
        <p:nvSpPr>
          <p:cNvPr id="22" name="TextBox 21">
            <a:extLst>
              <a:ext uri="{FF2B5EF4-FFF2-40B4-BE49-F238E27FC236}">
                <a16:creationId xmlns:a16="http://schemas.microsoft.com/office/drawing/2014/main" id="{BB1B6C27-78FD-D2D0-8F3B-02C274C5C67A}"/>
              </a:ext>
            </a:extLst>
          </p:cNvPr>
          <p:cNvSpPr txBox="1"/>
          <p:nvPr/>
        </p:nvSpPr>
        <p:spPr>
          <a:xfrm>
            <a:off x="6544340" y="2165968"/>
            <a:ext cx="533399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200" b="0" i="0" u="none" strike="noStrike" cap="none" normalizeH="0" baseline="0" noProof="0" dirty="0">
                <a:ln>
                  <a:noFill/>
                </a:ln>
                <a:solidFill>
                  <a:srgbClr val="384D56"/>
                </a:solidFill>
                <a:effectLst/>
                <a:uLnTx/>
                <a:uFillTx/>
                <a:latin typeface="Arial"/>
                <a:ea typeface="+mn-ea"/>
                <a:cs typeface="Arial"/>
              </a:rPr>
              <a:t>Atraso no transporte de amostras</a:t>
            </a:r>
          </a:p>
        </p:txBody>
      </p:sp>
      <p:sp>
        <p:nvSpPr>
          <p:cNvPr id="24" name="TextBox 23">
            <a:extLst>
              <a:ext uri="{FF2B5EF4-FFF2-40B4-BE49-F238E27FC236}">
                <a16:creationId xmlns:a16="http://schemas.microsoft.com/office/drawing/2014/main" id="{321CBA47-B5D3-647D-6340-E1A7A6545FA7}"/>
              </a:ext>
            </a:extLst>
          </p:cNvPr>
          <p:cNvSpPr txBox="1"/>
          <p:nvPr/>
        </p:nvSpPr>
        <p:spPr>
          <a:xfrm>
            <a:off x="6565902" y="3827998"/>
            <a:ext cx="533399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200" b="0" i="0" u="none" strike="noStrike" cap="none" normalizeH="0" baseline="0" noProof="0">
                <a:ln>
                  <a:noFill/>
                </a:ln>
                <a:solidFill>
                  <a:srgbClr val="384D56"/>
                </a:solidFill>
                <a:effectLst/>
                <a:uLnTx/>
                <a:uFillTx/>
                <a:latin typeface="Arial"/>
                <a:ea typeface="+mn-ea"/>
                <a:cs typeface="Arial"/>
              </a:rPr>
              <a:t>Atraso na comunicação de risco</a:t>
            </a:r>
          </a:p>
        </p:txBody>
      </p:sp>
      <p:sp>
        <p:nvSpPr>
          <p:cNvPr id="25" name="Rounded Rectangle 24">
            <a:extLst>
              <a:ext uri="{FF2B5EF4-FFF2-40B4-BE49-F238E27FC236}">
                <a16:creationId xmlns:a16="http://schemas.microsoft.com/office/drawing/2014/main" id="{518A694D-3DA8-EBC2-BAD0-D80442610E38}"/>
              </a:ext>
            </a:extLst>
          </p:cNvPr>
          <p:cNvSpPr/>
          <p:nvPr/>
        </p:nvSpPr>
        <p:spPr>
          <a:xfrm>
            <a:off x="140480" y="5275202"/>
            <a:ext cx="5164699"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1" i="0" u="none" strike="noStrike" cap="none" normalizeH="0" baseline="0" noProof="0" dirty="0">
                <a:ln>
                  <a:noFill/>
                </a:ln>
                <a:solidFill>
                  <a:srgbClr val="384D56"/>
                </a:solidFill>
                <a:effectLst/>
                <a:uLnTx/>
                <a:uFillTx/>
                <a:latin typeface="Arial"/>
                <a:ea typeface="+mn-ea"/>
                <a:cs typeface="Arial"/>
              </a:rPr>
              <a:t>Procure mais informações </a:t>
            </a:r>
            <a:r>
              <a:rPr kumimoji="0" lang="pt-BR" b="0" i="0" u="none" strike="noStrike" cap="none" normalizeH="0" baseline="0" noProof="0" dirty="0">
                <a:ln>
                  <a:noFill/>
                </a:ln>
                <a:solidFill>
                  <a:srgbClr val="384D56"/>
                </a:solidFill>
                <a:effectLst/>
                <a:uLnTx/>
                <a:uFillTx/>
                <a:latin typeface="Arial"/>
                <a:ea typeface="+mn-ea"/>
                <a:cs typeface="Arial"/>
              </a:rPr>
              <a:t>se os </a:t>
            </a:r>
            <a:br>
              <a:rPr kumimoji="0" lang="pt-BR" b="0" i="0" u="none" strike="noStrike" cap="none" normalizeH="0" baseline="0" noProof="0" dirty="0">
                <a:ln>
                  <a:noFill/>
                </a:ln>
                <a:solidFill>
                  <a:srgbClr val="384D56"/>
                </a:solidFill>
                <a:effectLst/>
                <a:uLnTx/>
                <a:uFillTx/>
                <a:latin typeface="Arial"/>
                <a:ea typeface="+mn-ea"/>
                <a:cs typeface="Arial"/>
              </a:rPr>
            </a:br>
            <a:r>
              <a:rPr kumimoji="0" lang="pt-BR" b="0" i="0" u="none" strike="noStrike" cap="none" normalizeH="0" baseline="0" noProof="0" dirty="0">
                <a:ln>
                  <a:noFill/>
                </a:ln>
                <a:solidFill>
                  <a:srgbClr val="384D56"/>
                </a:solidFill>
                <a:effectLst/>
                <a:uLnTx/>
                <a:uFillTx/>
                <a:latin typeface="Arial"/>
                <a:ea typeface="+mn-ea"/>
                <a:cs typeface="Arial"/>
              </a:rPr>
              <a:t>gargalos não atenderem a </a:t>
            </a:r>
            <a:br>
              <a:rPr kumimoji="0" lang="pt-BR" b="0" i="0" u="none" strike="noStrike" cap="none" normalizeH="0" baseline="0" noProof="0" dirty="0">
                <a:ln>
                  <a:noFill/>
                </a:ln>
                <a:solidFill>
                  <a:srgbClr val="384D56"/>
                </a:solidFill>
                <a:effectLst/>
                <a:uLnTx/>
                <a:uFillTx/>
                <a:latin typeface="Arial"/>
                <a:ea typeface="+mn-ea"/>
                <a:cs typeface="Arial"/>
              </a:rPr>
            </a:br>
            <a:r>
              <a:rPr kumimoji="0" lang="pt-BR" b="0" i="0" u="none" strike="noStrike" cap="none" normalizeH="0" baseline="0" noProof="0" dirty="0">
                <a:ln>
                  <a:noFill/>
                </a:ln>
                <a:solidFill>
                  <a:srgbClr val="384D56"/>
                </a:solidFill>
                <a:effectLst/>
                <a:uLnTx/>
                <a:uFillTx/>
                <a:latin typeface="Arial"/>
                <a:ea typeface="+mn-ea"/>
                <a:cs typeface="Arial"/>
              </a:rPr>
              <a:t>esses critérios</a:t>
            </a:r>
          </a:p>
        </p:txBody>
      </p:sp>
      <p:pic>
        <p:nvPicPr>
          <p:cNvPr id="8" name="Graphic 7" descr="Warning with solid fill">
            <a:extLst>
              <a:ext uri="{FF2B5EF4-FFF2-40B4-BE49-F238E27FC236}">
                <a16:creationId xmlns:a16="http://schemas.microsoft.com/office/drawing/2014/main" id="{7DD0134D-EF07-0D79-5F04-867FAFAAF3E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826323" y="5305842"/>
            <a:ext cx="794915" cy="794915"/>
          </a:xfrm>
          <a:prstGeom prst="rect">
            <a:avLst/>
          </a:prstGeom>
        </p:spPr>
      </p:pic>
      <p:sp>
        <p:nvSpPr>
          <p:cNvPr id="7" name="TextBox 6">
            <a:extLst>
              <a:ext uri="{FF2B5EF4-FFF2-40B4-BE49-F238E27FC236}">
                <a16:creationId xmlns:a16="http://schemas.microsoft.com/office/drawing/2014/main" id="{2FB3F0E9-51CE-867F-E6BC-CF55EB3A339D}"/>
              </a:ext>
            </a:extLst>
          </p:cNvPr>
          <p:cNvSpPr txBox="1"/>
          <p:nvPr/>
        </p:nvSpPr>
        <p:spPr>
          <a:xfrm>
            <a:off x="6544340" y="2700664"/>
            <a:ext cx="5333998"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200" b="0" i="0" u="none" strike="noStrike" cap="none" normalizeH="0" baseline="0" noProof="0" dirty="0">
                <a:ln>
                  <a:noFill/>
                </a:ln>
                <a:solidFill>
                  <a:srgbClr val="384D56"/>
                </a:solidFill>
                <a:effectLst/>
                <a:uLnTx/>
                <a:uFillTx/>
                <a:latin typeface="Arial"/>
                <a:ea typeface="+mn-ea"/>
                <a:cs typeface="Arial"/>
              </a:rPr>
              <a:t>Falta de protocolo/mecanismo para entrega de amostras ao laboratório nacional no fim de semana </a:t>
            </a:r>
          </a:p>
        </p:txBody>
      </p:sp>
      <p:sp>
        <p:nvSpPr>
          <p:cNvPr id="13" name="TextBox 12">
            <a:extLst>
              <a:ext uri="{FF2B5EF4-FFF2-40B4-BE49-F238E27FC236}">
                <a16:creationId xmlns:a16="http://schemas.microsoft.com/office/drawing/2014/main" id="{AF7D70D9-C7DF-1CF3-0F2A-8ACB47BA517B}"/>
              </a:ext>
            </a:extLst>
          </p:cNvPr>
          <p:cNvSpPr txBox="1"/>
          <p:nvPr/>
        </p:nvSpPr>
        <p:spPr>
          <a:xfrm>
            <a:off x="6534726" y="4322602"/>
            <a:ext cx="5333998"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200" b="0" i="0" u="none" strike="noStrike" cap="none" normalizeH="0" baseline="0" noProof="0">
                <a:ln>
                  <a:noFill/>
                </a:ln>
                <a:solidFill>
                  <a:srgbClr val="384D56"/>
                </a:solidFill>
                <a:effectLst/>
                <a:uLnTx/>
                <a:uFillTx/>
                <a:latin typeface="Arial"/>
                <a:ea typeface="+mn-ea"/>
                <a:cs typeface="Arial"/>
              </a:rPr>
              <a:t>Falta de materiais pré-traduzidos essenciais em línguas locais </a:t>
            </a:r>
          </a:p>
        </p:txBody>
      </p:sp>
      <p:pic>
        <p:nvPicPr>
          <p:cNvPr id="19" name="Graphic 18" descr="Checkbox Crossed outline">
            <a:extLst>
              <a:ext uri="{FF2B5EF4-FFF2-40B4-BE49-F238E27FC236}">
                <a16:creationId xmlns:a16="http://schemas.microsoft.com/office/drawing/2014/main" id="{218B24A5-4782-7519-26E5-2EE8CCE9F70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722167" y="3676156"/>
            <a:ext cx="769441" cy="769441"/>
          </a:xfrm>
          <a:prstGeom prst="rect">
            <a:avLst/>
          </a:prstGeom>
        </p:spPr>
      </p:pic>
      <p:pic>
        <p:nvPicPr>
          <p:cNvPr id="21" name="Graphic 20">
            <a:extLst>
              <a:ext uri="{FF2B5EF4-FFF2-40B4-BE49-F238E27FC236}">
                <a16:creationId xmlns:a16="http://schemas.microsoft.com/office/drawing/2014/main" id="{7F5144B2-E1E7-B5A0-065E-96B05DE92BE7}"/>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690412" y="4242810"/>
            <a:ext cx="832949" cy="832949"/>
          </a:xfrm>
          <a:prstGeom prst="rect">
            <a:avLst/>
          </a:prstGeom>
        </p:spPr>
      </p:pic>
      <p:pic>
        <p:nvPicPr>
          <p:cNvPr id="27" name="Graphic 26" descr="Magnifying glass with solid fill">
            <a:extLst>
              <a:ext uri="{FF2B5EF4-FFF2-40B4-BE49-F238E27FC236}">
                <a16:creationId xmlns:a16="http://schemas.microsoft.com/office/drawing/2014/main" id="{6384B35B-41C1-86A0-45C2-37556AB3F6E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78260" y="5286368"/>
            <a:ext cx="914400" cy="914400"/>
          </a:xfrm>
          <a:prstGeom prst="rect">
            <a:avLst/>
          </a:prstGeom>
        </p:spPr>
      </p:pic>
      <p:cxnSp>
        <p:nvCxnSpPr>
          <p:cNvPr id="29" name="Straight Connector 28">
            <a:extLst>
              <a:ext uri="{FF2B5EF4-FFF2-40B4-BE49-F238E27FC236}">
                <a16:creationId xmlns:a16="http://schemas.microsoft.com/office/drawing/2014/main" id="{63D0593E-0605-BAE5-914B-3D5C9677A754}"/>
              </a:ext>
            </a:extLst>
          </p:cNvPr>
          <p:cNvCxnSpPr>
            <a:cxnSpLocks/>
          </p:cNvCxnSpPr>
          <p:nvPr/>
        </p:nvCxnSpPr>
        <p:spPr>
          <a:xfrm>
            <a:off x="5503027" y="3759036"/>
            <a:ext cx="61216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6C06EFDB-BDCC-D452-DE47-3405AD6F4139}"/>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Identificar gargalos e facilitadores</a:t>
            </a:r>
          </a:p>
        </p:txBody>
      </p:sp>
      <p:sp>
        <p:nvSpPr>
          <p:cNvPr id="10" name="Oval 9">
            <a:extLst>
              <a:ext uri="{FF2B5EF4-FFF2-40B4-BE49-F238E27FC236}">
                <a16:creationId xmlns:a16="http://schemas.microsoft.com/office/drawing/2014/main" id="{EE13DD6F-1FFB-FAF1-2B7D-A23397636361}"/>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286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build="p"/>
      <p:bldP spid="18" grpId="0"/>
      <p:bldP spid="22" grpId="0"/>
      <p:bldP spid="24" grpId="0"/>
      <p:bldP spid="25" grpId="0" animBg="1"/>
      <p:bldP spid="7"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A0B5D2FC-391C-5E41-BAA7-2F14C6747411}"/>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81A79A44-FCE1-3B44-8939-8B846D37506C}"/>
              </a:ext>
            </a:extLst>
          </p:cNvPr>
          <p:cNvSpPr txBox="1">
            <a:spLocks/>
          </p:cNvSpPr>
          <p:nvPr/>
        </p:nvSpPr>
        <p:spPr>
          <a:xfrm>
            <a:off x="448191" y="1697011"/>
            <a:ext cx="10938851" cy="321138"/>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mn-cs"/>
              </a:rPr>
              <a:t>Como lidar com gargalos acionáveis: experimente a abordagem dos 5 porquês</a:t>
            </a:r>
          </a:p>
        </p:txBody>
      </p:sp>
      <p:sp>
        <p:nvSpPr>
          <p:cNvPr id="5" name="TextBox 4">
            <a:extLst>
              <a:ext uri="{FF2B5EF4-FFF2-40B4-BE49-F238E27FC236}">
                <a16:creationId xmlns:a16="http://schemas.microsoft.com/office/drawing/2014/main" id="{C8CAB5E8-A234-C77D-7938-7284D309A5BE}"/>
              </a:ext>
            </a:extLst>
          </p:cNvPr>
          <p:cNvSpPr txBox="1"/>
          <p:nvPr/>
        </p:nvSpPr>
        <p:spPr>
          <a:xfrm>
            <a:off x="0" y="2167655"/>
            <a:ext cx="9041979" cy="2407326"/>
          </a:xfrm>
          <a:prstGeom prst="rect">
            <a:avLst/>
          </a:prstGeom>
          <a:noFill/>
        </p:spPr>
        <p:txBody>
          <a:bodyPr wrap="square" lIns="91440" tIns="45720" rIns="91440" bIns="45720" anchor="t">
            <a:spAutoFit/>
          </a:bodyPr>
          <a:lstStyle/>
          <a:p>
            <a:pPr marL="457200" marR="0" lvl="1" indent="0" algn="l" defTabSz="914400" rtl="0" eaLnBrk="1" fontAlgn="auto" latinLnBrk="0" hangingPunct="1">
              <a:lnSpc>
                <a:spcPct val="90000"/>
              </a:lnSpc>
              <a:spcBef>
                <a:spcPts val="500"/>
              </a:spcBef>
              <a:spcAft>
                <a:spcPts val="0"/>
              </a:spcAft>
              <a:buClr>
                <a:srgbClr val="3BB042"/>
              </a:buClr>
              <a:buSzTx/>
              <a:buFontTx/>
              <a:buNone/>
              <a:tabLst/>
              <a:defRPr/>
            </a:pPr>
            <a:r>
              <a:rPr kumimoji="0" lang="pt-BR" sz="2400" b="0" i="0" u="none" strike="noStrike" cap="none" normalizeH="0" baseline="0" noProof="0" dirty="0">
                <a:ln>
                  <a:noFill/>
                </a:ln>
                <a:solidFill>
                  <a:srgbClr val="394D56"/>
                </a:solidFill>
                <a:effectLst/>
                <a:uLnTx/>
                <a:uFillTx/>
                <a:latin typeface="Arial"/>
                <a:ea typeface="+mn-ea"/>
                <a:cs typeface="Arial"/>
              </a:rPr>
              <a:t>Cheguei atrasado ao trabalho hoje.</a:t>
            </a:r>
            <a:r>
              <a:rPr kumimoji="0" lang="pt-BR" sz="2400" b="0" i="0" u="none" strike="noStrike" cap="none" normalizeH="0" noProof="0" dirty="0">
                <a:ln>
                  <a:noFill/>
                </a:ln>
                <a:solidFill>
                  <a:srgbClr val="394D56"/>
                </a:solidFill>
                <a:effectLst/>
                <a:uLnTx/>
                <a:uFillTx/>
                <a:latin typeface="Arial"/>
                <a:ea typeface="+mn-ea"/>
                <a:cs typeface="Arial"/>
              </a:rPr>
              <a:t> </a:t>
            </a:r>
            <a:r>
              <a:rPr kumimoji="0" lang="pt-BR" sz="2400" b="0" i="0" u="none" strike="noStrike" cap="none" normalizeH="0" noProof="0" dirty="0">
                <a:ln>
                  <a:noFill/>
                </a:ln>
                <a:solidFill>
                  <a:srgbClr val="DC749F"/>
                </a:solidFill>
                <a:effectLst/>
                <a:uLnTx/>
                <a:uFillTx/>
                <a:latin typeface="Arial"/>
                <a:ea typeface="+mn-ea"/>
                <a:cs typeface="Arial"/>
              </a:rPr>
              <a:t>Por quê?</a:t>
            </a:r>
          </a:p>
          <a:p>
            <a:pPr marL="1143000" marR="0" lvl="2"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400" b="0" i="0" u="none" strike="noStrike" cap="none" normalizeH="0" baseline="0" noProof="0" dirty="0">
                <a:ln>
                  <a:noFill/>
                </a:ln>
                <a:solidFill>
                  <a:srgbClr val="394D56"/>
                </a:solidFill>
                <a:effectLst/>
                <a:uLnTx/>
                <a:uFillTx/>
                <a:latin typeface="Arial"/>
                <a:ea typeface="+mn-ea"/>
                <a:cs typeface="Arial"/>
              </a:rPr>
              <a:t>Perdi o ônibus. </a:t>
            </a:r>
            <a:r>
              <a:rPr kumimoji="0" lang="pt-BR" sz="2400" b="0" i="0" u="none" strike="noStrike" cap="none" normalizeH="0" baseline="0" noProof="0" dirty="0">
                <a:ln>
                  <a:noFill/>
                </a:ln>
                <a:solidFill>
                  <a:srgbClr val="DC749F"/>
                </a:solidFill>
                <a:effectLst/>
                <a:uLnTx/>
                <a:uFillTx/>
                <a:latin typeface="Arial"/>
                <a:ea typeface="+mn-ea"/>
                <a:cs typeface="Arial"/>
              </a:rPr>
              <a:t>Por quê?</a:t>
            </a:r>
          </a:p>
          <a:p>
            <a:pPr marL="1600200" marR="0" lvl="3"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400" b="0" i="0" u="none" strike="noStrike" cap="none" normalizeH="0" baseline="0" noProof="0" dirty="0">
                <a:ln>
                  <a:noFill/>
                </a:ln>
                <a:solidFill>
                  <a:srgbClr val="394D56"/>
                </a:solidFill>
                <a:effectLst/>
                <a:uLnTx/>
                <a:uFillTx/>
                <a:latin typeface="Arial"/>
                <a:ea typeface="+mn-ea"/>
                <a:cs typeface="Arial"/>
              </a:rPr>
              <a:t>Saí de casa tarde. </a:t>
            </a:r>
            <a:r>
              <a:rPr kumimoji="0" lang="pt-BR" sz="2400" b="0" i="0" u="none" strike="noStrike" cap="none" normalizeH="0" baseline="0" noProof="0" dirty="0">
                <a:ln>
                  <a:noFill/>
                </a:ln>
                <a:solidFill>
                  <a:srgbClr val="DC749F"/>
                </a:solidFill>
                <a:effectLst/>
                <a:uLnTx/>
                <a:uFillTx/>
                <a:latin typeface="Arial"/>
                <a:ea typeface="+mn-ea"/>
                <a:cs typeface="Arial"/>
              </a:rPr>
              <a:t>Por quê?</a:t>
            </a:r>
          </a:p>
          <a:p>
            <a:pPr marL="2057400" marR="0" lvl="4"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400" b="0" i="0" u="none" strike="noStrike" cap="none" normalizeH="0" baseline="0" noProof="0" dirty="0">
                <a:ln>
                  <a:noFill/>
                </a:ln>
                <a:solidFill>
                  <a:srgbClr val="394D56"/>
                </a:solidFill>
                <a:effectLst/>
                <a:uLnTx/>
                <a:uFillTx/>
                <a:latin typeface="Arial"/>
                <a:ea typeface="+mn-ea"/>
                <a:cs typeface="Arial"/>
              </a:rPr>
              <a:t>Meu alarme não tocou. </a:t>
            </a:r>
            <a:r>
              <a:rPr lang="pt-BR" sz="2400" dirty="0">
                <a:solidFill>
                  <a:srgbClr val="DC749F"/>
                </a:solidFill>
                <a:latin typeface="Arial"/>
                <a:ea typeface="+mn-ea"/>
                <a:cs typeface="Arial"/>
              </a:rPr>
              <a:t>Por quê?</a:t>
            </a:r>
          </a:p>
          <a:p>
            <a:pPr marL="2514600" marR="0" lvl="5"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400" b="0" i="0" u="none" strike="noStrike" cap="none" normalizeH="0" baseline="0" noProof="0" dirty="0">
                <a:ln>
                  <a:noFill/>
                </a:ln>
                <a:solidFill>
                  <a:srgbClr val="394D56"/>
                </a:solidFill>
                <a:effectLst/>
                <a:uLnTx/>
                <a:uFillTx/>
                <a:latin typeface="Arial"/>
                <a:ea typeface="+mn-ea"/>
                <a:cs typeface="Arial"/>
              </a:rPr>
              <a:t>Esqueci de programar o alarme do meu celular ontem à noite. </a:t>
            </a:r>
            <a:r>
              <a:rPr kumimoji="0" lang="pt-BR" sz="2400" b="0" i="0" u="none" strike="noStrike" cap="none" normalizeH="0" baseline="0" noProof="0" dirty="0">
                <a:ln>
                  <a:noFill/>
                </a:ln>
                <a:solidFill>
                  <a:srgbClr val="DC749F"/>
                </a:solidFill>
                <a:effectLst/>
                <a:uLnTx/>
                <a:uFillTx/>
                <a:latin typeface="Arial"/>
                <a:ea typeface="+mn-ea"/>
                <a:cs typeface="Arial"/>
              </a:rPr>
              <a:t>Por quê?</a:t>
            </a:r>
          </a:p>
          <a:p>
            <a:pPr marL="2971800" marR="0" lvl="6"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pt-BR" sz="2400" b="0" i="0" u="none" strike="noStrike" cap="none" normalizeH="0" baseline="0" noProof="0" dirty="0">
                <a:ln>
                  <a:noFill/>
                </a:ln>
                <a:solidFill>
                  <a:srgbClr val="394D56"/>
                </a:solidFill>
                <a:effectLst/>
                <a:uLnTx/>
                <a:uFillTx/>
                <a:latin typeface="Arial"/>
                <a:ea typeface="+mn-ea"/>
                <a:cs typeface="Arial"/>
              </a:rPr>
              <a:t>Meu telefone estava sem bateria</a:t>
            </a:r>
          </a:p>
        </p:txBody>
      </p:sp>
      <p:sp>
        <p:nvSpPr>
          <p:cNvPr id="7" name="TextBox 6">
            <a:extLst>
              <a:ext uri="{FF2B5EF4-FFF2-40B4-BE49-F238E27FC236}">
                <a16:creationId xmlns:a16="http://schemas.microsoft.com/office/drawing/2014/main" id="{0D3C7AB1-E555-4FEB-4E55-6E8DE8ABEC72}"/>
              </a:ext>
            </a:extLst>
          </p:cNvPr>
          <p:cNvSpPr txBox="1"/>
          <p:nvPr/>
        </p:nvSpPr>
        <p:spPr>
          <a:xfrm>
            <a:off x="9203172" y="2870642"/>
            <a:ext cx="2709642"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200" b="0"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Ajuda a resolver gargalos acionáveis com foco nas causas raiz</a:t>
            </a:r>
          </a:p>
        </p:txBody>
      </p:sp>
      <p:sp>
        <p:nvSpPr>
          <p:cNvPr id="8" name="Right Brace 7">
            <a:extLst>
              <a:ext uri="{FF2B5EF4-FFF2-40B4-BE49-F238E27FC236}">
                <a16:creationId xmlns:a16="http://schemas.microsoft.com/office/drawing/2014/main" id="{A1C6B4FD-B462-B1B8-2E8A-14B5409E23C3}"/>
              </a:ext>
            </a:extLst>
          </p:cNvPr>
          <p:cNvSpPr/>
          <p:nvPr/>
        </p:nvSpPr>
        <p:spPr>
          <a:xfrm>
            <a:off x="8423980" y="2454188"/>
            <a:ext cx="691661" cy="2279458"/>
          </a:xfrm>
          <a:prstGeom prst="rightBrace">
            <a:avLst>
              <a:gd name="adj1" fmla="val 91384"/>
              <a:gd name="adj2" fmla="val 50000"/>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C596419-700B-BBAC-4C2D-C937159A343C}"/>
              </a:ext>
            </a:extLst>
          </p:cNvPr>
          <p:cNvSpPr txBox="1"/>
          <p:nvPr/>
        </p:nvSpPr>
        <p:spPr>
          <a:xfrm>
            <a:off x="734468" y="5698193"/>
            <a:ext cx="10550648" cy="76944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200" b="1" u="none" strike="noStrike" cap="none" normalizeH="0" baseline="0" noProof="0">
                <a:ln>
                  <a:noFill/>
                </a:ln>
                <a:solidFill>
                  <a:srgbClr val="DC749F"/>
                </a:solidFill>
                <a:effectLst/>
                <a:uLnTx/>
                <a:uFillTx/>
                <a:latin typeface="Arial"/>
                <a:cs typeface="Arial"/>
              </a:rPr>
              <a:t>Dica: todos os 5 porquês podem não ser necessários. Pare quando o gargalo atender aos critérios (específico, acionável, causa raiz, nível de sistema)</a:t>
            </a:r>
          </a:p>
        </p:txBody>
      </p:sp>
      <p:sp>
        <p:nvSpPr>
          <p:cNvPr id="4" name="Text Placeholder 4">
            <a:extLst>
              <a:ext uri="{FF2B5EF4-FFF2-40B4-BE49-F238E27FC236}">
                <a16:creationId xmlns:a16="http://schemas.microsoft.com/office/drawing/2014/main" id="{CC8D7DBB-EF2A-25B0-C5AE-7CB7F01BE650}"/>
              </a:ext>
            </a:extLst>
          </p:cNvPr>
          <p:cNvSpPr txBox="1">
            <a:spLocks/>
          </p:cNvSpPr>
          <p:nvPr/>
        </p:nvSpPr>
        <p:spPr>
          <a:xfrm>
            <a:off x="489077" y="4980224"/>
            <a:ext cx="11423737"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b="1" dirty="0">
                <a:solidFill>
                  <a:srgbClr val="618393"/>
                </a:solidFill>
                <a:latin typeface="Arial"/>
                <a:cs typeface="Arial"/>
              </a:rPr>
              <a:t>Ação corretiva proposta: colocar o carregador na mesa de cabeceira para carregamento durante a noite  </a:t>
            </a:r>
          </a:p>
        </p:txBody>
      </p:sp>
      <p:sp>
        <p:nvSpPr>
          <p:cNvPr id="10" name="Rectangle: Rounded Corners 9">
            <a:extLst>
              <a:ext uri="{FF2B5EF4-FFF2-40B4-BE49-F238E27FC236}">
                <a16:creationId xmlns:a16="http://schemas.microsoft.com/office/drawing/2014/main" id="{ABCDCF62-1AB3-5A0D-FAFE-769409997BF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Identificar gargalos e facilitadores</a:t>
            </a:r>
          </a:p>
        </p:txBody>
      </p:sp>
      <p:sp>
        <p:nvSpPr>
          <p:cNvPr id="12" name="Oval 11">
            <a:extLst>
              <a:ext uri="{FF2B5EF4-FFF2-40B4-BE49-F238E27FC236}">
                <a16:creationId xmlns:a16="http://schemas.microsoft.com/office/drawing/2014/main" id="{06D364BA-46DD-6FE8-3486-25602AEB6DB6}"/>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747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92046-65F4-2C6B-7A90-3B9D881DA1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CFCC3-71B8-0245-F6AF-B3390491FA56}"/>
              </a:ext>
            </a:extLst>
          </p:cNvPr>
          <p:cNvSpPr>
            <a:spLocks noGrp="1"/>
          </p:cNvSpPr>
          <p:nvPr>
            <p:ph type="title"/>
          </p:nvPr>
        </p:nvSpPr>
        <p:spPr>
          <a:xfrm>
            <a:off x="831850" y="3604021"/>
            <a:ext cx="9703980" cy="959484"/>
          </a:xfrm>
        </p:spPr>
        <p:txBody>
          <a:bodyPr/>
          <a:lstStyle/>
          <a:p>
            <a:r>
              <a:rPr lang="pt-BR" sz="5000">
                <a:latin typeface="Arial"/>
                <a:cs typeface="Arial"/>
              </a:rPr>
              <a:t>É um bom gargalo?</a:t>
            </a:r>
          </a:p>
        </p:txBody>
      </p:sp>
      <p:sp>
        <p:nvSpPr>
          <p:cNvPr id="3" name="Text Placeholder 2">
            <a:extLst>
              <a:ext uri="{FF2B5EF4-FFF2-40B4-BE49-F238E27FC236}">
                <a16:creationId xmlns:a16="http://schemas.microsoft.com/office/drawing/2014/main" id="{3436049C-CBCA-C038-B455-190CEA33E054}"/>
              </a:ext>
            </a:extLst>
          </p:cNvPr>
          <p:cNvSpPr>
            <a:spLocks noGrp="1"/>
          </p:cNvSpPr>
          <p:nvPr>
            <p:ph type="body" idx="1"/>
          </p:nvPr>
        </p:nvSpPr>
        <p:spPr>
          <a:xfrm>
            <a:off x="831850" y="4571758"/>
            <a:ext cx="9703980" cy="931688"/>
          </a:xfrm>
        </p:spPr>
        <p:txBody>
          <a:bodyPr/>
          <a:lstStyle/>
          <a:p>
            <a:r>
              <a:rPr lang="pt-BR" sz="3000"/>
              <a:t>Atividade</a:t>
            </a:r>
          </a:p>
        </p:txBody>
      </p:sp>
      <p:pic>
        <p:nvPicPr>
          <p:cNvPr id="7" name="Picture 6" descr="A light bulb in a circle&#10;&#10;AI-generated content may be incorrect.">
            <a:extLst>
              <a:ext uri="{FF2B5EF4-FFF2-40B4-BE49-F238E27FC236}">
                <a16:creationId xmlns:a16="http://schemas.microsoft.com/office/drawing/2014/main" id="{2EB7CE4C-9CF0-4857-EA94-0615C1223D2F}"/>
              </a:ext>
            </a:extLst>
          </p:cNvPr>
          <p:cNvPicPr>
            <a:picLocks noChangeAspect="1"/>
          </p:cNvPicPr>
          <p:nvPr/>
        </p:nvPicPr>
        <p:blipFill>
          <a:blip r:embed="rId3"/>
          <a:stretch>
            <a:fillRect/>
          </a:stretch>
        </p:blipFill>
        <p:spPr>
          <a:xfrm>
            <a:off x="831423" y="2671881"/>
            <a:ext cx="945074" cy="932482"/>
          </a:xfrm>
          <a:prstGeom prst="rect">
            <a:avLst/>
          </a:prstGeom>
        </p:spPr>
      </p:pic>
    </p:spTree>
    <p:extLst>
      <p:ext uri="{BB962C8B-B14F-4D97-AF65-F5344CB8AC3E}">
        <p14:creationId xmlns:p14="http://schemas.microsoft.com/office/powerpoint/2010/main" val="34658689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96376-AAB8-4CD5-5585-AF5B3E2F108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DFDB6B1-4752-F57E-CD78-82A6CAABAF68}"/>
              </a:ext>
            </a:extLst>
          </p:cNvPr>
          <p:cNvSpPr/>
          <p:nvPr/>
        </p:nvSpPr>
        <p:spPr>
          <a:xfrm>
            <a:off x="6366214"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6FE716-BB26-876C-6A2A-81EEEAF1AFFB}"/>
              </a:ext>
            </a:extLst>
          </p:cNvPr>
          <p:cNvSpPr/>
          <p:nvPr/>
        </p:nvSpPr>
        <p:spPr>
          <a:xfrm>
            <a:off x="6333787"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808D009-0A41-7703-ABFE-7FC47559ABD4}"/>
              </a:ext>
            </a:extLst>
          </p:cNvPr>
          <p:cNvSpPr>
            <a:spLocks noGrp="1"/>
          </p:cNvSpPr>
          <p:nvPr>
            <p:ph type="body" idx="1"/>
          </p:nvPr>
        </p:nvSpPr>
        <p:spPr>
          <a:xfrm>
            <a:off x="471349" y="715920"/>
            <a:ext cx="5157787" cy="455406"/>
          </a:xfrm>
        </p:spPr>
        <p:txBody>
          <a:bodyPr/>
          <a:lstStyle/>
          <a:p>
            <a:r>
              <a:rPr lang="pt-BR">
                <a:latin typeface="Arial"/>
                <a:cs typeface="Arial"/>
              </a:rPr>
              <a:t>Sua tarefa</a:t>
            </a:r>
          </a:p>
        </p:txBody>
      </p:sp>
      <p:sp>
        <p:nvSpPr>
          <p:cNvPr id="4" name="Content Placeholder 3">
            <a:extLst>
              <a:ext uri="{FF2B5EF4-FFF2-40B4-BE49-F238E27FC236}">
                <a16:creationId xmlns:a16="http://schemas.microsoft.com/office/drawing/2014/main" id="{0B0930EB-66AE-0823-7CF4-2F2CF3D1A10E}"/>
              </a:ext>
            </a:extLst>
          </p:cNvPr>
          <p:cNvSpPr>
            <a:spLocks noGrp="1"/>
          </p:cNvSpPr>
          <p:nvPr>
            <p:ph sz="half" idx="2"/>
          </p:nvPr>
        </p:nvSpPr>
        <p:spPr>
          <a:xfrm>
            <a:off x="457192" y="1222992"/>
            <a:ext cx="5616711" cy="4990269"/>
          </a:xfrm>
        </p:spPr>
        <p:txBody>
          <a:bodyPr vert="horz" lIns="91440" tIns="45720" rIns="91440" bIns="45720" rtlCol="0" anchor="t">
            <a:noAutofit/>
          </a:bodyPr>
          <a:lstStyle/>
          <a:p>
            <a:pPr marL="342900" indent="-342900"/>
            <a:r>
              <a:rPr lang="pt-BR" b="1" dirty="0">
                <a:latin typeface="Arial"/>
                <a:cs typeface="Arial"/>
              </a:rPr>
              <a:t>Em plenário: </a:t>
            </a:r>
            <a:r>
              <a:rPr lang="pt-BR" dirty="0">
                <a:latin typeface="Arial"/>
                <a:cs typeface="Arial"/>
              </a:rPr>
              <a:t>analise rapidamente 10 gargalos e decida se cada um atende aos critérios para um gargalo bem escrito ou não</a:t>
            </a:r>
          </a:p>
          <a:p>
            <a:pPr marL="342900" indent="-342900"/>
            <a:endParaRPr lang="en-US" dirty="0">
              <a:latin typeface="Arial"/>
              <a:cs typeface="Arial"/>
            </a:endParaRPr>
          </a:p>
          <a:p>
            <a:pPr marL="342900" indent="-342900"/>
            <a:r>
              <a:rPr lang="pt-BR" b="1" dirty="0">
                <a:latin typeface="Arial"/>
                <a:cs typeface="Arial"/>
              </a:rPr>
              <a:t>Em pequenos grupos</a:t>
            </a:r>
            <a:r>
              <a:rPr lang="pt-BR" dirty="0">
                <a:latin typeface="Arial"/>
                <a:cs typeface="Arial"/>
              </a:rPr>
              <a:t>: Para o gargalo “ruim” atribuído a você, identifique quais critérios não foram atendidos e como você pode corrigi-los (use sua imaginação, se necessário!)</a:t>
            </a:r>
          </a:p>
          <a:p>
            <a:pPr marL="342900" indent="-342900"/>
            <a:endParaRPr lang="en-US" dirty="0">
              <a:latin typeface="Arial"/>
              <a:cs typeface="Arial"/>
            </a:endParaRPr>
          </a:p>
          <a:p>
            <a:pPr marL="342900" indent="-342900"/>
            <a:r>
              <a:rPr lang="pt-BR" b="1" dirty="0">
                <a:latin typeface="Arial"/>
                <a:cs typeface="Arial"/>
              </a:rPr>
              <a:t>Em plenário</a:t>
            </a:r>
            <a:r>
              <a:rPr lang="pt-BR" dirty="0">
                <a:latin typeface="Arial"/>
                <a:cs typeface="Arial"/>
              </a:rPr>
              <a:t>: Relatório breve de cada grupo, incluindo quais critérios não foram atendidos e por quê, e quaisquer correções sugeridas</a:t>
            </a:r>
          </a:p>
        </p:txBody>
      </p:sp>
      <p:sp>
        <p:nvSpPr>
          <p:cNvPr id="5" name="Text Placeholder 4">
            <a:extLst>
              <a:ext uri="{FF2B5EF4-FFF2-40B4-BE49-F238E27FC236}">
                <a16:creationId xmlns:a16="http://schemas.microsoft.com/office/drawing/2014/main" id="{21DB2788-42CD-A893-8529-3E18F8BCD94B}"/>
              </a:ext>
            </a:extLst>
          </p:cNvPr>
          <p:cNvSpPr>
            <a:spLocks noGrp="1"/>
          </p:cNvSpPr>
          <p:nvPr>
            <p:ph type="body" sz="quarter" idx="3"/>
          </p:nvPr>
        </p:nvSpPr>
        <p:spPr>
          <a:xfrm>
            <a:off x="6520048" y="721880"/>
            <a:ext cx="4392618" cy="823912"/>
          </a:xfrm>
        </p:spPr>
        <p:txBody>
          <a:bodyPr/>
          <a:lstStyle/>
          <a:p>
            <a:r>
              <a:rPr lang="pt-BR" sz="2000">
                <a:latin typeface="Arial"/>
                <a:cs typeface="Arial"/>
              </a:rPr>
              <a:t>Dica: Considere o seguinte</a:t>
            </a:r>
          </a:p>
        </p:txBody>
      </p:sp>
      <p:sp>
        <p:nvSpPr>
          <p:cNvPr id="6" name="Content Placeholder 5">
            <a:extLst>
              <a:ext uri="{FF2B5EF4-FFF2-40B4-BE49-F238E27FC236}">
                <a16:creationId xmlns:a16="http://schemas.microsoft.com/office/drawing/2014/main" id="{7489A0F6-D620-51C7-3C4A-C730AF752220}"/>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pt-BR" sz="1800" b="1" dirty="0">
                <a:solidFill>
                  <a:schemeClr val="dk1"/>
                </a:solidFill>
                <a:latin typeface="Arial"/>
                <a:cs typeface="Arial"/>
              </a:rPr>
              <a:t>Critérios de bons gargalos:</a:t>
            </a:r>
          </a:p>
          <a:p>
            <a:pPr marL="285750" indent="-285750">
              <a:buFont typeface="Arial,Sans-Serif" panose="020B0604020202020204" pitchFamily="34" charset="0"/>
            </a:pPr>
            <a:r>
              <a:rPr lang="pt-BR" sz="1800" dirty="0">
                <a:solidFill>
                  <a:schemeClr val="dk1"/>
                </a:solidFill>
                <a:latin typeface="Arial"/>
                <a:cs typeface="Arial"/>
              </a:rPr>
              <a:t>Ser específicos</a:t>
            </a:r>
          </a:p>
          <a:p>
            <a:pPr marL="285750" indent="-285750">
              <a:buFont typeface="Arial,Sans-Serif" panose="020B0604020202020204" pitchFamily="34" charset="0"/>
            </a:pPr>
            <a:r>
              <a:rPr lang="pt-BR" sz="1800" dirty="0">
                <a:solidFill>
                  <a:schemeClr val="dk1"/>
                </a:solidFill>
                <a:latin typeface="Arial"/>
                <a:cs typeface="Arial"/>
              </a:rPr>
              <a:t>Ser acionáveis</a:t>
            </a:r>
          </a:p>
          <a:p>
            <a:pPr marL="285750" indent="-285750">
              <a:buFont typeface="Arial,Sans-Serif" panose="020B0604020202020204" pitchFamily="34" charset="0"/>
            </a:pPr>
            <a:r>
              <a:rPr lang="pt-BR" sz="1800" dirty="0">
                <a:solidFill>
                  <a:schemeClr val="dk1"/>
                </a:solidFill>
                <a:latin typeface="Arial"/>
                <a:cs typeface="Arial"/>
              </a:rPr>
              <a:t>Identificar causas raiz</a:t>
            </a:r>
          </a:p>
          <a:p>
            <a:pPr marL="285750" indent="-285750">
              <a:buFont typeface="Arial,Sans-Serif" panose="020B0604020202020204" pitchFamily="34" charset="0"/>
            </a:pPr>
            <a:r>
              <a:rPr lang="pt-BR" sz="1800" dirty="0">
                <a:solidFill>
                  <a:schemeClr val="dk1"/>
                </a:solidFill>
                <a:latin typeface="Arial"/>
                <a:cs typeface="Arial"/>
              </a:rPr>
              <a:t>Focar no nível do sistema</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A1791309-9622-3CE0-137E-0F6F4C34EE8E}"/>
              </a:ext>
            </a:extLst>
          </p:cNvPr>
          <p:cNvSpPr txBox="1">
            <a:spLocks/>
          </p:cNvSpPr>
          <p:nvPr/>
        </p:nvSpPr>
        <p:spPr>
          <a:xfrm>
            <a:off x="6524764" y="39774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13" name="Content Placeholder 3">
            <a:extLst>
              <a:ext uri="{FF2B5EF4-FFF2-40B4-BE49-F238E27FC236}">
                <a16:creationId xmlns:a16="http://schemas.microsoft.com/office/drawing/2014/main" id="{E855AAB5-0EFD-0ED2-9330-31438A06BC24}"/>
              </a:ext>
            </a:extLst>
          </p:cNvPr>
          <p:cNvSpPr txBox="1">
            <a:spLocks/>
          </p:cNvSpPr>
          <p:nvPr/>
        </p:nvSpPr>
        <p:spPr>
          <a:xfrm>
            <a:off x="6519358" y="4409446"/>
            <a:ext cx="4780303" cy="155262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dirty="0">
                <a:latin typeface="Arial"/>
                <a:cs typeface="Arial"/>
              </a:rPr>
              <a:t>5 minutos: ‘Este é um gargalo bem escrito’ rápido no plenário</a:t>
            </a:r>
          </a:p>
          <a:p>
            <a:r>
              <a:rPr lang="pt-BR" sz="1800" dirty="0">
                <a:latin typeface="Arial"/>
                <a:cs typeface="Arial"/>
              </a:rPr>
              <a:t>5 minutos: Trabalho em grupo pequeno </a:t>
            </a:r>
          </a:p>
          <a:p>
            <a:r>
              <a:rPr lang="pt-BR" sz="1800" dirty="0">
                <a:latin typeface="Arial"/>
                <a:cs typeface="Arial"/>
              </a:rPr>
              <a:t>10 minutos: Relatório de ~1 a 2 minutos de cada grupo </a:t>
            </a:r>
          </a:p>
          <a:p>
            <a:pPr lvl="1"/>
            <a:endParaRPr lang="en-US" sz="1800" dirty="0">
              <a:cs typeface="Arial"/>
            </a:endParaRPr>
          </a:p>
        </p:txBody>
      </p:sp>
    </p:spTree>
    <p:extLst>
      <p:ext uri="{BB962C8B-B14F-4D97-AF65-F5344CB8AC3E}">
        <p14:creationId xmlns:p14="http://schemas.microsoft.com/office/powerpoint/2010/main" val="4053674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94BF9-7CF0-AF62-D431-2BB14A291CE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AEF9851-5515-F517-58C9-8A1B9DD753ED}"/>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2650828B-EC31-2CF6-EA26-58B6EDA4D067}"/>
              </a:ext>
            </a:extLst>
          </p:cNvPr>
          <p:cNvSpPr txBox="1">
            <a:spLocks/>
          </p:cNvSpPr>
          <p:nvPr/>
        </p:nvSpPr>
        <p:spPr>
          <a:xfrm>
            <a:off x="429848"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dirty="0">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dirty="0">
                <a:ln>
                  <a:noFill/>
                </a:ln>
                <a:solidFill>
                  <a:schemeClr val="accent1"/>
                </a:solidFill>
                <a:effectLst/>
                <a:uLnTx/>
                <a:uFillTx/>
                <a:latin typeface="Arial" panose="020B0604020202020204" pitchFamily="34" charset="0"/>
                <a:ea typeface="+mn-ea"/>
                <a:cs typeface="+mn-cs"/>
              </a:rPr>
              <a:t>Ser específico </a:t>
            </a:r>
            <a:r>
              <a:rPr lang="pt-BR" dirty="0">
                <a:solidFill>
                  <a:srgbClr val="384D56"/>
                </a:solidFill>
              </a:rPr>
              <a:t>|  </a:t>
            </a:r>
            <a:r>
              <a:rPr kumimoji="0" lang="pt-BR" sz="2200" b="0" i="0" u="none" strike="noStrike" cap="none" normalizeH="0" baseline="0" noProof="0" dirty="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dirty="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dirty="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1DFE3CF6-D30B-3F11-FB34-5BD6120098AF}"/>
              </a:ext>
            </a:extLst>
          </p:cNvPr>
          <p:cNvSpPr txBox="1"/>
          <p:nvPr/>
        </p:nvSpPr>
        <p:spPr>
          <a:xfrm>
            <a:off x="746164" y="1720312"/>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dirty="0">
                <a:solidFill>
                  <a:schemeClr val="tx2"/>
                </a:solidFill>
                <a:latin typeface="Arial"/>
                <a:cs typeface="Arial"/>
              </a:rPr>
              <a:t>Não há procedimentos operacionais padrão (</a:t>
            </a:r>
            <a:r>
              <a:rPr lang="pt-BR" sz="3600" b="1" dirty="0" err="1">
                <a:solidFill>
                  <a:schemeClr val="tx2"/>
                </a:solidFill>
                <a:latin typeface="Arial"/>
                <a:cs typeface="Arial"/>
              </a:rPr>
              <a:t>POPs</a:t>
            </a:r>
            <a:r>
              <a:rPr lang="pt-BR" sz="3600" b="1" dirty="0">
                <a:solidFill>
                  <a:schemeClr val="tx2"/>
                </a:solidFill>
                <a:latin typeface="Arial"/>
                <a:cs typeface="Arial"/>
              </a:rPr>
              <a:t>) ou treinamentos para que as unidades de saúde privadas notifiquem o PHEOC regional sobre doenças de notificação obrigatória.</a:t>
            </a:r>
          </a:p>
        </p:txBody>
      </p:sp>
    </p:spTree>
    <p:extLst>
      <p:ext uri="{BB962C8B-B14F-4D97-AF65-F5344CB8AC3E}">
        <p14:creationId xmlns:p14="http://schemas.microsoft.com/office/powerpoint/2010/main" val="16146467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47326-BA60-4D0A-E35C-F9D65377394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1BEDE656-8F15-1F95-07F6-99275B981A65}"/>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04406420-89A2-48EE-CBCF-F97C9C6A8F0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435E9EF0-72CE-D2FB-5C2C-4028A97A528B}"/>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Baixo conhecimento clínico da definição de caso de H5N1 devido ao primeiro caso no país em vinte anos </a:t>
            </a:r>
          </a:p>
        </p:txBody>
      </p:sp>
    </p:spTree>
    <p:extLst>
      <p:ext uri="{BB962C8B-B14F-4D97-AF65-F5344CB8AC3E}">
        <p14:creationId xmlns:p14="http://schemas.microsoft.com/office/powerpoint/2010/main" val="31534106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807A-86D3-F82B-B03E-9AD5EDE380F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D890D75-9332-97BC-6088-53563D802B6B}"/>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23C6081D-316A-637B-161B-ECB15DCA0842}"/>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D56D55F1-651B-63EF-897F-08DE90615597}"/>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Ninguém designado para autorizar o uso de fundos de investigação de surtos em fins de semana ou feriados</a:t>
            </a:r>
          </a:p>
        </p:txBody>
      </p:sp>
    </p:spTree>
    <p:extLst>
      <p:ext uri="{BB962C8B-B14F-4D97-AF65-F5344CB8AC3E}">
        <p14:creationId xmlns:p14="http://schemas.microsoft.com/office/powerpoint/2010/main" val="35287530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37D9E-A723-ECF1-0C0F-61637B8325D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016CBD8C-8050-F21A-FB2E-7A5401F373EA}"/>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F7CF86C1-2C99-C094-B037-A4903FCE575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EE426D9B-B291-0495-8E6D-4B7E7439AED9}"/>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pt-BR" sz="3600" b="1" i="0" u="none" strike="noStrike" cap="none" normalizeH="0" baseline="0" noProof="0">
                <a:ln>
                  <a:noFill/>
                </a:ln>
                <a:solidFill>
                  <a:schemeClr val="tx2"/>
                </a:solidFill>
                <a:effectLst/>
                <a:uLnTx/>
                <a:uFillTx/>
                <a:latin typeface="Arial"/>
                <a:ea typeface="+mn-ea"/>
                <a:cs typeface="Arial"/>
              </a:rPr>
              <a:t>Não</a:t>
            </a:r>
            <a:r>
              <a:rPr lang="pt-BR" sz="3600" b="1">
                <a:solidFill>
                  <a:schemeClr val="tx2"/>
                </a:solidFill>
                <a:latin typeface="Arial"/>
                <a:ea typeface="+mn-ea"/>
                <a:cs typeface="Arial"/>
              </a:rPr>
              <a:t> fornecimento regional de kits de coleta de amostras de sangue devido ao estoque apenas em nível nacional</a:t>
            </a:r>
          </a:p>
        </p:txBody>
      </p:sp>
    </p:spTree>
    <p:extLst>
      <p:ext uri="{BB962C8B-B14F-4D97-AF65-F5344CB8AC3E}">
        <p14:creationId xmlns:p14="http://schemas.microsoft.com/office/powerpoint/2010/main" val="3257599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222973"/>
            <a:ext cx="3467083" cy="2282808"/>
          </a:xfrm>
        </p:spPr>
        <p:txBody>
          <a:bodyPr/>
          <a:lstStyle/>
          <a:p>
            <a:br>
              <a:rPr lang="pt-BR">
                <a:latin typeface="Arial"/>
                <a:cs typeface="Arial"/>
              </a:rPr>
            </a:br>
            <a:r>
              <a:rPr lang="pt-BR">
                <a:latin typeface="Arial"/>
                <a:cs typeface="Arial"/>
              </a:rPr>
              <a:t>Objetivos de aprendizado do workshop</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pt-BR" sz="1800" b="1">
                <a:latin typeface="Arial"/>
                <a:cs typeface="Arial"/>
              </a:rPr>
              <a:t>Compreender a abordagem de melhoria de desempenho e metas 7-1-7 e as Revisões de Ação Precoce</a:t>
            </a:r>
            <a:r>
              <a:rPr lang="pt-BR" sz="1800">
                <a:latin typeface="Arial"/>
                <a:cs typeface="Arial"/>
              </a:rPr>
              <a:t> para detecção, notificação e resposta a surtos</a:t>
            </a:r>
          </a:p>
          <a:p>
            <a:pPr marL="342900" indent="-342900">
              <a:lnSpc>
                <a:spcPct val="113999"/>
              </a:lnSpc>
            </a:pPr>
            <a:r>
              <a:rPr lang="pt-BR" sz="1800">
                <a:latin typeface="Arial"/>
                <a:cs typeface="Arial"/>
              </a:rPr>
              <a:t>Explicar como o 7-1-7 impulsiona a </a:t>
            </a:r>
            <a:r>
              <a:rPr lang="pt-BR" sz="1800" b="1">
                <a:latin typeface="Arial"/>
                <a:cs typeface="Arial"/>
              </a:rPr>
              <a:t>melhoria do desempenho</a:t>
            </a:r>
            <a:r>
              <a:rPr lang="pt-BR" sz="1800">
                <a:latin typeface="Arial"/>
                <a:cs typeface="Arial"/>
              </a:rPr>
              <a:t> dos sistemas de surtos</a:t>
            </a:r>
          </a:p>
          <a:p>
            <a:pPr marL="342900" indent="-342900">
              <a:lnSpc>
                <a:spcPct val="113999"/>
              </a:lnSpc>
            </a:pPr>
            <a:r>
              <a:rPr lang="pt-BR" sz="1800" b="1">
                <a:latin typeface="Arial"/>
                <a:cs typeface="Arial"/>
              </a:rPr>
              <a:t>Identificar oportunidades e desafios</a:t>
            </a:r>
            <a:r>
              <a:rPr lang="pt-BR" sz="1800">
                <a:latin typeface="Arial"/>
                <a:cs typeface="Arial"/>
              </a:rPr>
              <a:t> para apoiar a conscientização, adoção e uso do 7-1-7 em seu trabalho</a:t>
            </a:r>
          </a:p>
          <a:p>
            <a:pPr marL="342900" indent="-342900">
              <a:lnSpc>
                <a:spcPct val="113999"/>
              </a:lnSpc>
            </a:pPr>
            <a:r>
              <a:rPr lang="pt-BR" sz="1800" b="1">
                <a:latin typeface="Arial"/>
                <a:cs typeface="Arial"/>
              </a:rPr>
              <a:t>Aplicar os passos principais e práticas modelo</a:t>
            </a:r>
            <a:r>
              <a:rPr lang="pt-BR" sz="1800">
                <a:latin typeface="Arial"/>
                <a:cs typeface="Arial"/>
              </a:rPr>
              <a:t> para dar suporte ao uso da adoção do 7-1-7 em programas e contextos</a:t>
            </a:r>
          </a:p>
          <a:p>
            <a:pPr marL="342900" indent="-342900">
              <a:lnSpc>
                <a:spcPct val="113999"/>
              </a:lnSpc>
            </a:pPr>
            <a:r>
              <a:rPr lang="pt-BR" sz="1800" b="1">
                <a:latin typeface="Arial"/>
                <a:cs typeface="Arial"/>
              </a:rPr>
              <a:t>Desenvolver um plano</a:t>
            </a:r>
            <a:r>
              <a:rPr lang="pt-BR" sz="1800">
                <a:latin typeface="Arial"/>
                <a:cs typeface="Arial"/>
              </a:rPr>
              <a:t> para adoção e uso rotineiro da meta 7-1-7 em seu país/jurisdição</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32869165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4ACD7-F169-5304-9849-FCB997A7684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A67E10B-2FC7-A7E3-6BF7-C017EB2C1C3E}"/>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1A6A628D-370B-E03E-DF21-E36160DED2CE}"/>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3B588BF1-696D-1808-4510-5819C5FB8F42}"/>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Não há opção para registrar um caso de mpox no sistema de vigilância eletrônica baseado em casos</a:t>
            </a:r>
          </a:p>
        </p:txBody>
      </p:sp>
    </p:spTree>
    <p:extLst>
      <p:ext uri="{BB962C8B-B14F-4D97-AF65-F5344CB8AC3E}">
        <p14:creationId xmlns:p14="http://schemas.microsoft.com/office/powerpoint/2010/main" val="39817984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5850D-E198-735F-B46B-05EC07AC036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F7A1670-C00B-0A99-6EC2-B161E433786B}"/>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6689E2C3-CD9D-C6DB-98CD-D3A621E3D916}"/>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C62DB847-8F06-BA3B-20A5-672E19312EE3}"/>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Longa duração entre a coleta da amostra e a confirmação laboratorial</a:t>
            </a:r>
          </a:p>
        </p:txBody>
      </p:sp>
    </p:spTree>
    <p:extLst>
      <p:ext uri="{BB962C8B-B14F-4D97-AF65-F5344CB8AC3E}">
        <p14:creationId xmlns:p14="http://schemas.microsoft.com/office/powerpoint/2010/main" val="26563267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8BC4D-BEED-BA30-5BD9-07836DCA93D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BDDF373-3A90-9922-2DB5-491E0299A67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8A14D25B-D8A1-C23F-AFB9-CDC067DD20F7}"/>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5A69A811-B8C8-AD71-1CFA-DEB180B7097E}"/>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Atraso na ida do paciente ao posto de saúde</a:t>
            </a:r>
          </a:p>
        </p:txBody>
      </p:sp>
    </p:spTree>
    <p:extLst>
      <p:ext uri="{BB962C8B-B14F-4D97-AF65-F5344CB8AC3E}">
        <p14:creationId xmlns:p14="http://schemas.microsoft.com/office/powerpoint/2010/main" val="1652718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366B7-9818-C55A-5886-EE80C0565EB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A63D8A5-6A85-EDF1-F5CF-0CFD5901BD05}"/>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552F8181-3171-2D2B-D092-2796F5738EE1}"/>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E04DD2FF-AC81-FF26-5F2F-DB2C0A11DFBE}"/>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Identificação tardia do caso pelo agente comunitário de saúde</a:t>
            </a:r>
          </a:p>
        </p:txBody>
      </p:sp>
    </p:spTree>
    <p:extLst>
      <p:ext uri="{BB962C8B-B14F-4D97-AF65-F5344CB8AC3E}">
        <p14:creationId xmlns:p14="http://schemas.microsoft.com/office/powerpoint/2010/main" val="35981573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868FC-3EC5-FE7E-D83A-39B0FBAA3664}"/>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25E5018-965B-1AA9-5BDE-35ED449EBD6D}"/>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BC05F25F-B343-0855-D841-E0BE91006386}"/>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A6213FB9-87D2-D41C-5A3E-44B39C7AFE72}"/>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Sachês de SRO não estavam disponíveis para distribuição</a:t>
            </a:r>
          </a:p>
        </p:txBody>
      </p:sp>
    </p:spTree>
    <p:extLst>
      <p:ext uri="{BB962C8B-B14F-4D97-AF65-F5344CB8AC3E}">
        <p14:creationId xmlns:p14="http://schemas.microsoft.com/office/powerpoint/2010/main" val="9261254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3F8DC-50D5-3CFE-1C26-0F8BF1994770}"/>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D504B48-48B5-33C9-465C-63AB9EE859B0}"/>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 bom gargalo?</a:t>
            </a:r>
          </a:p>
        </p:txBody>
      </p:sp>
      <p:sp>
        <p:nvSpPr>
          <p:cNvPr id="2" name="Text Placeholder 4">
            <a:extLst>
              <a:ext uri="{FF2B5EF4-FFF2-40B4-BE49-F238E27FC236}">
                <a16:creationId xmlns:a16="http://schemas.microsoft.com/office/drawing/2014/main" id="{937DA3FB-695B-D2DB-07E1-8CBFAB8A8A07}"/>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 bom gargalo</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específico </a:t>
            </a:r>
            <a:r>
              <a:rPr lang="pt-BR">
                <a:solidFill>
                  <a:srgbClr val="384D56"/>
                </a:solidFill>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Ser acionável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Identificar causas raiz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  </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Focar no nível do sistema</a:t>
            </a:r>
          </a:p>
        </p:txBody>
      </p:sp>
      <p:sp>
        <p:nvSpPr>
          <p:cNvPr id="3" name="TextBox 2">
            <a:extLst>
              <a:ext uri="{FF2B5EF4-FFF2-40B4-BE49-F238E27FC236}">
                <a16:creationId xmlns:a16="http://schemas.microsoft.com/office/drawing/2014/main" id="{D5602A59-B3E9-3CD0-6A47-45A15369F746}"/>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ea typeface="+mn-ea"/>
                <a:cs typeface="Arial"/>
              </a:rPr>
              <a:t>O médico principal do hospital local </a:t>
            </a:r>
            <a:r>
              <a:rPr kumimoji="0" lang="pt-BR" sz="3600" b="1" i="0" u="none" strike="noStrike" cap="none" normalizeH="0" baseline="0" noProof="0">
                <a:ln>
                  <a:noFill/>
                </a:ln>
                <a:solidFill>
                  <a:schemeClr val="tx2"/>
                </a:solidFill>
                <a:effectLst/>
                <a:uLnTx/>
                <a:uFillTx/>
                <a:latin typeface="Arial"/>
                <a:ea typeface="+mn-ea"/>
                <a:cs typeface="Arial"/>
              </a:rPr>
              <a:t>não relatou o caso ao departamento de saúde pública por duas semanas</a:t>
            </a:r>
          </a:p>
        </p:txBody>
      </p:sp>
    </p:spTree>
    <p:extLst>
      <p:ext uri="{BB962C8B-B14F-4D97-AF65-F5344CB8AC3E}">
        <p14:creationId xmlns:p14="http://schemas.microsoft.com/office/powerpoint/2010/main" val="882402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1E784-D5C8-2B1A-CA4C-69789C5C593A}"/>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B83C2CF2-8781-299F-906E-51D7ED1428C9}"/>
              </a:ext>
            </a:extLst>
          </p:cNvPr>
          <p:cNvSpPr/>
          <p:nvPr/>
        </p:nvSpPr>
        <p:spPr>
          <a:xfrm>
            <a:off x="8031186" y="687280"/>
            <a:ext cx="3844534"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C9FACBDF-CBA5-86BE-A8B8-ADB58A275D31}"/>
              </a:ext>
            </a:extLst>
          </p:cNvPr>
          <p:cNvSpPr>
            <a:spLocks noGrp="1"/>
          </p:cNvSpPr>
          <p:nvPr>
            <p:ph type="body" idx="1"/>
          </p:nvPr>
        </p:nvSpPr>
        <p:spPr>
          <a:xfrm>
            <a:off x="503765" y="4811979"/>
            <a:ext cx="5157787" cy="455406"/>
          </a:xfrm>
        </p:spPr>
        <p:txBody>
          <a:bodyPr/>
          <a:lstStyle/>
          <a:p>
            <a:r>
              <a:rPr lang="pt-BR" dirty="0">
                <a:latin typeface="Arial"/>
                <a:cs typeface="Arial"/>
              </a:rPr>
              <a:t>Em seu grupos...</a:t>
            </a:r>
          </a:p>
        </p:txBody>
      </p:sp>
      <p:sp>
        <p:nvSpPr>
          <p:cNvPr id="4" name="Content Placeholder 3">
            <a:extLst>
              <a:ext uri="{FF2B5EF4-FFF2-40B4-BE49-F238E27FC236}">
                <a16:creationId xmlns:a16="http://schemas.microsoft.com/office/drawing/2014/main" id="{0AF26AAE-5BD3-9B9B-5377-8D5326422EF5}"/>
              </a:ext>
            </a:extLst>
          </p:cNvPr>
          <p:cNvSpPr>
            <a:spLocks noGrp="1"/>
          </p:cNvSpPr>
          <p:nvPr>
            <p:ph sz="half" idx="2"/>
          </p:nvPr>
        </p:nvSpPr>
        <p:spPr>
          <a:xfrm>
            <a:off x="503765" y="1035396"/>
            <a:ext cx="7344836" cy="3419867"/>
          </a:xfrm>
        </p:spPr>
        <p:txBody>
          <a:bodyPr vert="horz" lIns="91440" tIns="45720" rIns="91440" bIns="45720" rtlCol="0" anchor="t">
            <a:noAutofit/>
          </a:bodyPr>
          <a:lstStyle/>
          <a:p>
            <a:pPr marL="457200" indent="-457200">
              <a:buFont typeface="+mj-lt"/>
              <a:buAutoNum type="arabicPeriod"/>
            </a:pPr>
            <a:r>
              <a:rPr lang="pt-BR" sz="2300" dirty="0">
                <a:latin typeface="Arial"/>
                <a:cs typeface="Arial"/>
              </a:rPr>
              <a:t>Longa duração entre a coleta da amostra e a confirmação laboratorial</a:t>
            </a:r>
          </a:p>
          <a:p>
            <a:pPr marL="457200" indent="-457200">
              <a:buFont typeface="+mj-lt"/>
              <a:buAutoNum type="arabicPeriod"/>
            </a:pPr>
            <a:r>
              <a:rPr lang="pt-BR" sz="2300" dirty="0">
                <a:latin typeface="Arial"/>
                <a:cs typeface="Arial"/>
              </a:rPr>
              <a:t>Atraso na ida do paciente ao posto de saúde</a:t>
            </a:r>
          </a:p>
          <a:p>
            <a:pPr marL="457200" indent="-457200">
              <a:buFont typeface="+mj-lt"/>
              <a:buAutoNum type="arabicPeriod"/>
            </a:pPr>
            <a:r>
              <a:rPr lang="pt-BR" sz="2300" dirty="0">
                <a:latin typeface="Arial"/>
                <a:cs typeface="Arial"/>
              </a:rPr>
              <a:t>Identificação tardia do caso pelo agente comunitário de saúde</a:t>
            </a:r>
          </a:p>
          <a:p>
            <a:pPr marL="457200" indent="-457200">
              <a:buFont typeface="+mj-lt"/>
              <a:buAutoNum type="arabicPeriod"/>
            </a:pPr>
            <a:r>
              <a:rPr lang="pt-BR" sz="2300" dirty="0">
                <a:latin typeface="Arial"/>
                <a:cs typeface="Arial"/>
              </a:rPr>
              <a:t>Sachês de SRO não estavam disponíveis para distribuição</a:t>
            </a:r>
          </a:p>
          <a:p>
            <a:pPr marL="457200" indent="-457200">
              <a:buFont typeface="+mj-lt"/>
              <a:buAutoNum type="arabicPeriod"/>
            </a:pPr>
            <a:r>
              <a:rPr lang="pt-BR" sz="2300" dirty="0">
                <a:latin typeface="Arial"/>
                <a:cs typeface="Arial"/>
              </a:rPr>
              <a:t>O médico principal do hospital local não relatou o caso ao departamento de saúde pública por duas semanas</a:t>
            </a:r>
          </a:p>
        </p:txBody>
      </p:sp>
      <p:sp>
        <p:nvSpPr>
          <p:cNvPr id="5" name="Text Placeholder 4">
            <a:extLst>
              <a:ext uri="{FF2B5EF4-FFF2-40B4-BE49-F238E27FC236}">
                <a16:creationId xmlns:a16="http://schemas.microsoft.com/office/drawing/2014/main" id="{30E482D8-F020-5729-FCB6-F7DE88E46087}"/>
              </a:ext>
            </a:extLst>
          </p:cNvPr>
          <p:cNvSpPr>
            <a:spLocks noGrp="1"/>
          </p:cNvSpPr>
          <p:nvPr>
            <p:ph type="body" sz="quarter" idx="3"/>
          </p:nvPr>
        </p:nvSpPr>
        <p:spPr>
          <a:xfrm>
            <a:off x="8217447" y="425587"/>
            <a:ext cx="3655787" cy="823912"/>
          </a:xfrm>
        </p:spPr>
        <p:txBody>
          <a:bodyPr/>
          <a:lstStyle/>
          <a:p>
            <a:r>
              <a:rPr lang="pt-BR" sz="2000">
                <a:latin typeface="Arial"/>
                <a:cs typeface="Arial"/>
              </a:rPr>
              <a:t>Dica: Considere o seguinte</a:t>
            </a:r>
          </a:p>
        </p:txBody>
      </p:sp>
      <p:sp>
        <p:nvSpPr>
          <p:cNvPr id="6" name="Content Placeholder 5">
            <a:extLst>
              <a:ext uri="{FF2B5EF4-FFF2-40B4-BE49-F238E27FC236}">
                <a16:creationId xmlns:a16="http://schemas.microsoft.com/office/drawing/2014/main" id="{512721D6-6DD8-F44E-466D-CAA4C5801FB4}"/>
              </a:ext>
            </a:extLst>
          </p:cNvPr>
          <p:cNvSpPr>
            <a:spLocks noGrp="1"/>
          </p:cNvSpPr>
          <p:nvPr>
            <p:ph sz="quarter" idx="4"/>
          </p:nvPr>
        </p:nvSpPr>
        <p:spPr>
          <a:xfrm>
            <a:off x="8219933" y="1339407"/>
            <a:ext cx="3655787" cy="1938773"/>
          </a:xfrm>
        </p:spPr>
        <p:txBody>
          <a:bodyPr vert="horz" lIns="91440" tIns="45720" rIns="91440" bIns="45720" rtlCol="0" anchor="t">
            <a:noAutofit/>
          </a:bodyPr>
          <a:lstStyle/>
          <a:p>
            <a:pPr marL="0" indent="0">
              <a:buNone/>
            </a:pPr>
            <a:r>
              <a:rPr lang="pt-BR" sz="1800" b="1" dirty="0">
                <a:solidFill>
                  <a:schemeClr val="dk1"/>
                </a:solidFill>
                <a:latin typeface="Arial"/>
                <a:cs typeface="Arial"/>
              </a:rPr>
              <a:t>Critérios de bons gargalos:</a:t>
            </a:r>
          </a:p>
          <a:p>
            <a:pPr marL="285750" indent="-285750">
              <a:buFont typeface="Arial,Sans-Serif" panose="020B0604020202020204" pitchFamily="34" charset="0"/>
            </a:pPr>
            <a:r>
              <a:rPr lang="pt-BR" sz="1800" dirty="0">
                <a:solidFill>
                  <a:schemeClr val="dk1"/>
                </a:solidFill>
                <a:latin typeface="Arial"/>
                <a:cs typeface="Arial"/>
              </a:rPr>
              <a:t>Ser específicos</a:t>
            </a:r>
          </a:p>
          <a:p>
            <a:pPr marL="285750" indent="-285750">
              <a:buFont typeface="Arial,Sans-Serif" panose="020B0604020202020204" pitchFamily="34" charset="0"/>
            </a:pPr>
            <a:r>
              <a:rPr lang="pt-BR" sz="1800" dirty="0">
                <a:solidFill>
                  <a:schemeClr val="dk1"/>
                </a:solidFill>
                <a:latin typeface="Arial"/>
                <a:cs typeface="Arial"/>
              </a:rPr>
              <a:t>Ser acionáveis</a:t>
            </a:r>
          </a:p>
          <a:p>
            <a:pPr marL="285750" indent="-285750">
              <a:buFont typeface="Arial,Sans-Serif" panose="020B0604020202020204" pitchFamily="34" charset="0"/>
            </a:pPr>
            <a:r>
              <a:rPr lang="pt-BR" sz="1800" dirty="0">
                <a:solidFill>
                  <a:schemeClr val="dk1"/>
                </a:solidFill>
                <a:latin typeface="Arial"/>
                <a:cs typeface="Arial"/>
              </a:rPr>
              <a:t>Identificar causas raiz</a:t>
            </a:r>
          </a:p>
          <a:p>
            <a:pPr marL="285750" indent="-285750">
              <a:buFont typeface="Arial,Sans-Serif" panose="020B0604020202020204" pitchFamily="34" charset="0"/>
            </a:pPr>
            <a:r>
              <a:rPr lang="pt-BR" sz="1800" dirty="0">
                <a:solidFill>
                  <a:schemeClr val="dk1"/>
                </a:solidFill>
                <a:latin typeface="Arial"/>
                <a:cs typeface="Arial"/>
              </a:rPr>
              <a:t>Focar no nível do sistema</a:t>
            </a:r>
          </a:p>
          <a:p>
            <a:pPr marL="0" indent="0">
              <a:buNone/>
            </a:pPr>
            <a:endParaRPr lang="en-US" sz="2000" dirty="0">
              <a:solidFill>
                <a:schemeClr val="dk1"/>
              </a:solidFill>
              <a:latin typeface="Arial"/>
              <a:cs typeface="Arial"/>
            </a:endParaRPr>
          </a:p>
        </p:txBody>
      </p:sp>
      <p:sp>
        <p:nvSpPr>
          <p:cNvPr id="19" name="Text Placeholder 2">
            <a:extLst>
              <a:ext uri="{FF2B5EF4-FFF2-40B4-BE49-F238E27FC236}">
                <a16:creationId xmlns:a16="http://schemas.microsoft.com/office/drawing/2014/main" id="{DC083DEF-C001-565C-E733-E08B5DE24A45}"/>
              </a:ext>
            </a:extLst>
          </p:cNvPr>
          <p:cNvSpPr txBox="1">
            <a:spLocks/>
          </p:cNvSpPr>
          <p:nvPr/>
        </p:nvSpPr>
        <p:spPr>
          <a:xfrm>
            <a:off x="455140" y="460069"/>
            <a:ext cx="5157787"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a:latin typeface="Arial"/>
                <a:cs typeface="Arial"/>
              </a:rPr>
              <a:t>Atribuições de gargalo</a:t>
            </a:r>
          </a:p>
        </p:txBody>
      </p:sp>
      <p:sp>
        <p:nvSpPr>
          <p:cNvPr id="20" name="Content Placeholder 3">
            <a:extLst>
              <a:ext uri="{FF2B5EF4-FFF2-40B4-BE49-F238E27FC236}">
                <a16:creationId xmlns:a16="http://schemas.microsoft.com/office/drawing/2014/main" id="{BE1FF1F1-5FF5-8D83-7014-838A21C14398}"/>
              </a:ext>
            </a:extLst>
          </p:cNvPr>
          <p:cNvSpPr txBox="1">
            <a:spLocks/>
          </p:cNvSpPr>
          <p:nvPr/>
        </p:nvSpPr>
        <p:spPr>
          <a:xfrm>
            <a:off x="552390" y="5350756"/>
            <a:ext cx="10478561"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2300" dirty="0">
                <a:latin typeface="Arial"/>
                <a:cs typeface="Arial"/>
              </a:rPr>
              <a:t>Quais “critérios de bons gargalo” não são atendidos para o gargalo atribuído? Por quê?</a:t>
            </a:r>
          </a:p>
          <a:p>
            <a:r>
              <a:rPr lang="pt-BR" sz="2300" dirty="0">
                <a:latin typeface="Arial"/>
                <a:cs typeface="Arial"/>
              </a:rPr>
              <a:t>Como você pode melhorar esse gargalo? </a:t>
            </a:r>
          </a:p>
        </p:txBody>
      </p:sp>
    </p:spTree>
    <p:extLst>
      <p:ext uri="{BB962C8B-B14F-4D97-AF65-F5344CB8AC3E}">
        <p14:creationId xmlns:p14="http://schemas.microsoft.com/office/powerpoint/2010/main" val="31752934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073748" y="2354667"/>
            <a:ext cx="9458786" cy="2148666"/>
          </a:xfrm>
        </p:spPr>
        <p:txBody>
          <a:bodyPr/>
          <a:lstStyle/>
          <a:p>
            <a:r>
              <a:rPr lang="pt-BR" sz="4200" dirty="0">
                <a:latin typeface="Arial"/>
                <a:cs typeface="Arial"/>
              </a:rPr>
              <a:t>Identificando bons gargalos: usando a abordagem dos 5 porquês</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822450" y="4628260"/>
            <a:ext cx="9703980" cy="931688"/>
          </a:xfrm>
        </p:spPr>
        <p:txBody>
          <a:bodyPr/>
          <a:lstStyle/>
          <a:p>
            <a:r>
              <a:rPr lang="pt-BR" sz="3000"/>
              <a:t>Atividade</a:t>
            </a:r>
          </a:p>
        </p:txBody>
      </p:sp>
      <p:pic>
        <p:nvPicPr>
          <p:cNvPr id="5" name="Picture 4" descr="A light bulb in a circle&#10;&#10;AI-generated content may be incorrect.">
            <a:extLst>
              <a:ext uri="{FF2B5EF4-FFF2-40B4-BE49-F238E27FC236}">
                <a16:creationId xmlns:a16="http://schemas.microsoft.com/office/drawing/2014/main" id="{79B1FB94-A039-B6C5-F8FC-0268F3CB42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159486"/>
            <a:ext cx="866086" cy="824950"/>
          </a:xfrm>
          <a:prstGeom prst="rect">
            <a:avLst/>
          </a:prstGeom>
        </p:spPr>
      </p:pic>
    </p:spTree>
    <p:extLst>
      <p:ext uri="{BB962C8B-B14F-4D97-AF65-F5344CB8AC3E}">
        <p14:creationId xmlns:p14="http://schemas.microsoft.com/office/powerpoint/2010/main" val="9765280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7019577" y="38094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467CC35-54AD-C26E-DA00-18D068DAE9E8}"/>
              </a:ext>
            </a:extLst>
          </p:cNvPr>
          <p:cNvSpPr/>
          <p:nvPr/>
        </p:nvSpPr>
        <p:spPr>
          <a:xfrm>
            <a:off x="6987150" y="9073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576557" y="1090386"/>
            <a:ext cx="5157787" cy="455406"/>
          </a:xfrm>
        </p:spPr>
        <p:txBody>
          <a:bodyPr/>
          <a:lstStyle/>
          <a:p>
            <a:r>
              <a:rPr lang="pt-BR">
                <a:latin typeface="Arial"/>
                <a:cs typeface="Arial"/>
              </a:rPr>
              <a:t>Sua atribuição na mesa</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37503" y="1853277"/>
            <a:ext cx="6410972" cy="4682784"/>
          </a:xfrm>
        </p:spPr>
        <p:txBody>
          <a:bodyPr vert="horz" lIns="91440" tIns="45720" rIns="91440" bIns="45720" rtlCol="0" anchor="t">
            <a:noAutofit/>
          </a:bodyPr>
          <a:lstStyle/>
          <a:p>
            <a:pPr marL="342900" indent="-342900"/>
            <a:r>
              <a:rPr lang="pt-BR" dirty="0">
                <a:latin typeface="Arial"/>
                <a:cs typeface="Arial"/>
              </a:rPr>
              <a:t>Use o gargalo vago: </a:t>
            </a:r>
            <a:r>
              <a:rPr lang="pt-BR" b="1" dirty="0">
                <a:latin typeface="Arial"/>
                <a:cs typeface="Arial"/>
              </a:rPr>
              <a:t>“Atraso no transporte de amostras”</a:t>
            </a:r>
          </a:p>
          <a:p>
            <a:pPr marL="342900" indent="-342900"/>
            <a:r>
              <a:rPr lang="pt-BR" dirty="0">
                <a:latin typeface="Arial"/>
                <a:cs typeface="Arial"/>
              </a:rPr>
              <a:t>Finja que você está entrevistando pessoas que entendem desse atraso. </a:t>
            </a:r>
          </a:p>
          <a:p>
            <a:pPr marL="342900" indent="-342900"/>
            <a:r>
              <a:rPr lang="pt-BR" dirty="0">
                <a:latin typeface="Arial"/>
                <a:cs typeface="Arial"/>
              </a:rPr>
              <a:t>Use sua imaginação para elaborar uma análise de 5 porquês para o atraso no transporte da amostra para atender aos critérios à direita</a:t>
            </a:r>
          </a:p>
          <a:p>
            <a:pPr marL="342900" indent="-342900"/>
            <a:r>
              <a:rPr lang="pt-BR" dirty="0">
                <a:latin typeface="Arial"/>
                <a:cs typeface="Arial"/>
              </a:rPr>
              <a:t>Quando solicitado, todos os grupos irão girar para o </a:t>
            </a:r>
            <a:r>
              <a:rPr lang="pt-BR" dirty="0" err="1">
                <a:latin typeface="Arial"/>
                <a:cs typeface="Arial"/>
              </a:rPr>
              <a:t>flipchart</a:t>
            </a:r>
            <a:r>
              <a:rPr lang="pt-BR" dirty="0">
                <a:latin typeface="Arial"/>
                <a:cs typeface="Arial"/>
              </a:rPr>
              <a:t> do grupo ao lado deles</a:t>
            </a:r>
          </a:p>
          <a:p>
            <a:pPr marL="342900" indent="-342900"/>
            <a:r>
              <a:rPr lang="pt-BR" dirty="0">
                <a:latin typeface="Arial"/>
                <a:cs typeface="Arial"/>
              </a:rPr>
              <a:t>Revise a análise dos 5 porquês do grupo e ofereça edições/correções conforme necessário</a:t>
            </a: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7173411" y="645680"/>
            <a:ext cx="4392618" cy="823912"/>
          </a:xfrm>
        </p:spPr>
        <p:txBody>
          <a:bodyPr/>
          <a:lstStyle/>
          <a:p>
            <a:r>
              <a:rPr lang="pt-BR" sz="2000">
                <a:latin typeface="Arial"/>
                <a:cs typeface="Arial"/>
              </a:rPr>
              <a:t>Dica: Considere o seguinte</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7175897" y="1559500"/>
            <a:ext cx="4777128" cy="1938773"/>
          </a:xfrm>
        </p:spPr>
        <p:txBody>
          <a:bodyPr vert="horz" lIns="91440" tIns="45720" rIns="91440" bIns="45720" rtlCol="0" anchor="t">
            <a:noAutofit/>
          </a:bodyPr>
          <a:lstStyle/>
          <a:p>
            <a:pPr marL="0" indent="0">
              <a:buNone/>
            </a:pPr>
            <a:r>
              <a:rPr lang="pt-BR" sz="1800" b="1" dirty="0">
                <a:solidFill>
                  <a:schemeClr val="dk1"/>
                </a:solidFill>
                <a:latin typeface="Arial"/>
                <a:cs typeface="Arial"/>
              </a:rPr>
              <a:t>Critérios de bons gargalos:</a:t>
            </a:r>
          </a:p>
          <a:p>
            <a:pPr marL="285750" indent="-285750">
              <a:buFont typeface="Arial,Sans-Serif" panose="020B0604020202020204" pitchFamily="34" charset="0"/>
            </a:pPr>
            <a:r>
              <a:rPr lang="pt-BR" sz="1800" dirty="0">
                <a:solidFill>
                  <a:schemeClr val="dk1"/>
                </a:solidFill>
                <a:latin typeface="Arial"/>
                <a:cs typeface="Arial"/>
              </a:rPr>
              <a:t>Ser específicos</a:t>
            </a:r>
          </a:p>
          <a:p>
            <a:pPr marL="285750" indent="-285750">
              <a:buFont typeface="Arial,Sans-Serif" panose="020B0604020202020204" pitchFamily="34" charset="0"/>
            </a:pPr>
            <a:r>
              <a:rPr lang="pt-BR" sz="1800" dirty="0">
                <a:solidFill>
                  <a:schemeClr val="dk1"/>
                </a:solidFill>
                <a:latin typeface="Arial"/>
                <a:cs typeface="Arial"/>
              </a:rPr>
              <a:t>Ser acionáveis</a:t>
            </a:r>
          </a:p>
          <a:p>
            <a:pPr marL="285750" indent="-285750">
              <a:buFont typeface="Arial,Sans-Serif" panose="020B0604020202020204" pitchFamily="34" charset="0"/>
            </a:pPr>
            <a:r>
              <a:rPr lang="pt-BR" sz="1800" dirty="0">
                <a:solidFill>
                  <a:schemeClr val="dk1"/>
                </a:solidFill>
                <a:latin typeface="Arial"/>
                <a:cs typeface="Arial"/>
              </a:rPr>
              <a:t>Identificar causas raiz</a:t>
            </a:r>
          </a:p>
          <a:p>
            <a:pPr marL="285750" indent="-285750">
              <a:buFont typeface="Arial,Sans-Serif" panose="020B0604020202020204" pitchFamily="34" charset="0"/>
            </a:pPr>
            <a:r>
              <a:rPr lang="pt-BR" sz="1800" dirty="0">
                <a:solidFill>
                  <a:schemeClr val="dk1"/>
                </a:solidFill>
                <a:latin typeface="Arial"/>
                <a:cs typeface="Arial"/>
              </a:rPr>
              <a:t>Focar no nível do sistema</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7178127" y="39012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7172721" y="4333246"/>
            <a:ext cx="4780303" cy="12466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dirty="0">
                <a:latin typeface="Arial"/>
                <a:cs typeface="Arial"/>
              </a:rPr>
              <a:t>10 minutos: Identificar gargalos</a:t>
            </a:r>
          </a:p>
          <a:p>
            <a:r>
              <a:rPr lang="pt-BR" sz="1800" dirty="0">
                <a:latin typeface="Arial"/>
                <a:cs typeface="Arial"/>
              </a:rPr>
              <a:t>1 minuto: ao nosso comando, vá para o </a:t>
            </a:r>
            <a:r>
              <a:rPr lang="pt-BR" sz="1800" dirty="0" err="1">
                <a:latin typeface="Arial"/>
                <a:cs typeface="Arial"/>
              </a:rPr>
              <a:t>flipchart</a:t>
            </a:r>
            <a:r>
              <a:rPr lang="pt-BR" sz="1800" dirty="0">
                <a:latin typeface="Arial"/>
                <a:cs typeface="Arial"/>
              </a:rPr>
              <a:t> de um grupo vizinho</a:t>
            </a:r>
          </a:p>
          <a:p>
            <a:r>
              <a:rPr lang="pt-BR" sz="1800" dirty="0">
                <a:latin typeface="Arial"/>
                <a:cs typeface="Arial"/>
              </a:rPr>
              <a:t>7 minutos: Verifique o gargalo de acordo com os critérios e edite se necessário</a:t>
            </a:r>
          </a:p>
          <a:p>
            <a:pPr lvl="1"/>
            <a:endParaRPr lang="en-US" sz="1800" dirty="0">
              <a:cs typeface="Arial"/>
            </a:endParaRPr>
          </a:p>
        </p:txBody>
      </p:sp>
      <p:sp>
        <p:nvSpPr>
          <p:cNvPr id="8" name="Title 1">
            <a:extLst>
              <a:ext uri="{FF2B5EF4-FFF2-40B4-BE49-F238E27FC236}">
                <a16:creationId xmlns:a16="http://schemas.microsoft.com/office/drawing/2014/main" id="{B2BB8CFD-4232-B2E4-CCA7-B0F6F69BA93D}"/>
              </a:ext>
            </a:extLst>
          </p:cNvPr>
          <p:cNvSpPr txBox="1">
            <a:spLocks/>
          </p:cNvSpPr>
          <p:nvPr/>
        </p:nvSpPr>
        <p:spPr>
          <a:xfrm>
            <a:off x="437882" y="365125"/>
            <a:ext cx="8887093"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dirty="0">
                <a:latin typeface="Arial"/>
                <a:cs typeface="Arial"/>
              </a:rPr>
              <a:t>Identificação de gargalos</a:t>
            </a:r>
          </a:p>
        </p:txBody>
      </p:sp>
    </p:spTree>
    <p:extLst>
      <p:ext uri="{BB962C8B-B14F-4D97-AF65-F5344CB8AC3E}">
        <p14:creationId xmlns:p14="http://schemas.microsoft.com/office/powerpoint/2010/main" val="1992317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505985" y="1548808"/>
            <a:ext cx="3467083" cy="2282808"/>
          </a:xfrm>
        </p:spPr>
        <p:txBody>
          <a:bodyPr/>
          <a:lstStyle/>
          <a:p>
            <a:pPr algn="ctr"/>
            <a:r>
              <a:rPr lang="pt-BR">
                <a:latin typeface="Arial"/>
                <a:cs typeface="Arial"/>
              </a:rPr>
              <a:t>Debriefing</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5087065" y="2288181"/>
            <a:ext cx="6693029" cy="5326145"/>
          </a:xfrm>
        </p:spPr>
        <p:txBody>
          <a:bodyPr vert="horz" lIns="91440" tIns="45720" rIns="91440" bIns="45720" rtlCol="0" anchor="t">
            <a:noAutofit/>
          </a:bodyPr>
          <a:lstStyle/>
          <a:p>
            <a:r>
              <a:rPr lang="pt-BR" sz="2400" dirty="0">
                <a:latin typeface="Arial"/>
                <a:cs typeface="Arial"/>
              </a:rPr>
              <a:t>Que insights você obteve com essa atividade?</a:t>
            </a:r>
          </a:p>
          <a:p>
            <a:endParaRPr lang="en-US" sz="2400" dirty="0">
              <a:latin typeface="Arial"/>
              <a:cs typeface="Arial"/>
            </a:endParaRPr>
          </a:p>
          <a:p>
            <a:r>
              <a:rPr lang="pt-BR" sz="2400" dirty="0">
                <a:latin typeface="Arial"/>
                <a:cs typeface="Arial"/>
              </a:rPr>
              <a:t>Como esta atividade pode ajudar você a apoiar/implementar o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pt-BR" sz="2200">
                <a:latin typeface="Arial"/>
                <a:cs typeface="Arial"/>
              </a:rPr>
              <a:t>Perguntas para inspirar conversas:</a:t>
            </a:r>
          </a:p>
        </p:txBody>
      </p:sp>
      <p:pic>
        <p:nvPicPr>
          <p:cNvPr id="6" name="Picture 5" descr="A light bulb in a circle&#10;&#10;AI-generated content may be incorrect.">
            <a:extLst>
              <a:ext uri="{FF2B5EF4-FFF2-40B4-BE49-F238E27FC236}">
                <a16:creationId xmlns:a16="http://schemas.microsoft.com/office/drawing/2014/main" id="{B3CD6B67-83FD-CFE3-0B41-920AF38E0826}"/>
              </a:ext>
            </a:extLst>
          </p:cNvPr>
          <p:cNvPicPr>
            <a:picLocks noChangeAspect="1"/>
          </p:cNvPicPr>
          <p:nvPr/>
        </p:nvPicPr>
        <p:blipFill>
          <a:blip r:embed="rId3"/>
          <a:stretch>
            <a:fillRect/>
          </a:stretch>
        </p:blipFill>
        <p:spPr>
          <a:xfrm>
            <a:off x="1767525" y="2210070"/>
            <a:ext cx="911676" cy="900056"/>
          </a:xfrm>
          <a:prstGeom prst="rect">
            <a:avLst/>
          </a:prstGeom>
        </p:spPr>
      </p:pic>
    </p:spTree>
    <p:extLst>
      <p:ext uri="{BB962C8B-B14F-4D97-AF65-F5344CB8AC3E}">
        <p14:creationId xmlns:p14="http://schemas.microsoft.com/office/powerpoint/2010/main" val="2408784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pt-BR" sz="4000">
                <a:latin typeface="Arial"/>
                <a:cs typeface="Arial"/>
              </a:rPr>
              <a:t>Qual foi a sua principal lição do primeiro dia?</a:t>
            </a:r>
          </a:p>
        </p:txBody>
      </p:sp>
      <p:pic>
        <p:nvPicPr>
          <p:cNvPr id="3" name="Graphic 2">
            <a:extLst>
              <a:ext uri="{FF2B5EF4-FFF2-40B4-BE49-F238E27FC236}">
                <a16:creationId xmlns:a16="http://schemas.microsoft.com/office/drawing/2014/main" id="{A57674CE-6A0A-D989-6C31-C8C93AA9CB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E4343B62-47FC-CB83-A372-5E359E64E4D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13836278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6AD4-AD0B-0F5A-0DC9-BB568617AC77}"/>
              </a:ext>
            </a:extLst>
          </p:cNvPr>
          <p:cNvSpPr>
            <a:spLocks noGrp="1"/>
          </p:cNvSpPr>
          <p:nvPr>
            <p:ph type="title"/>
          </p:nvPr>
        </p:nvSpPr>
        <p:spPr/>
        <p:txBody>
          <a:bodyPr>
            <a:normAutofit fontScale="90000"/>
          </a:bodyPr>
          <a:lstStyle/>
          <a:p>
            <a:pPr>
              <a:defRPr/>
            </a:pPr>
            <a:r>
              <a:rPr lang="pt-BR">
                <a:solidFill>
                  <a:srgbClr val="3BB041"/>
                </a:solidFill>
                <a:latin typeface="Arial"/>
                <a:cs typeface="Arial"/>
              </a:rPr>
              <a:t>Exemplo: </a:t>
            </a:r>
            <a:r>
              <a:rPr lang="pt-BR">
                <a:latin typeface="Arial"/>
                <a:cs typeface="Arial"/>
              </a:rPr>
              <a:t>Atraso no transporte de amostras</a:t>
            </a:r>
            <a:br>
              <a:rPr lang="pt-BR">
                <a:latin typeface="Arial"/>
                <a:cs typeface="Arial"/>
              </a:rPr>
            </a:br>
            <a:br>
              <a:rPr lang="pt-BR">
                <a:latin typeface="Arial"/>
                <a:cs typeface="Arial"/>
              </a:rPr>
            </a:br>
            <a:endParaRPr lang="pt-BR">
              <a:latin typeface="Arial"/>
              <a:cs typeface="Arial"/>
            </a:endParaRPr>
          </a:p>
        </p:txBody>
      </p:sp>
      <p:sp>
        <p:nvSpPr>
          <p:cNvPr id="5" name="Bent-Up Arrow 4">
            <a:extLst>
              <a:ext uri="{FF2B5EF4-FFF2-40B4-BE49-F238E27FC236}">
                <a16:creationId xmlns:a16="http://schemas.microsoft.com/office/drawing/2014/main" id="{69566C59-59D6-7D62-76ED-19371DAA2BA3}"/>
              </a:ext>
            </a:extLst>
          </p:cNvPr>
          <p:cNvSpPr/>
          <p:nvPr/>
        </p:nvSpPr>
        <p:spPr>
          <a:xfrm rot="5400000">
            <a:off x="678987" y="1889089"/>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7" name="Freeform 6">
            <a:extLst>
              <a:ext uri="{FF2B5EF4-FFF2-40B4-BE49-F238E27FC236}">
                <a16:creationId xmlns:a16="http://schemas.microsoft.com/office/drawing/2014/main" id="{7E725D07-9CBA-B871-59E3-503D8548324D}"/>
              </a:ext>
            </a:extLst>
          </p:cNvPr>
          <p:cNvSpPr/>
          <p:nvPr/>
        </p:nvSpPr>
        <p:spPr>
          <a:xfrm>
            <a:off x="1814354" y="1347730"/>
            <a:ext cx="10095706"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pt-BR" sz="2000" dirty="0">
                <a:solidFill>
                  <a:srgbClr val="384D56">
                    <a:hueOff val="0"/>
                    <a:satOff val="0"/>
                    <a:lumOff val="0"/>
                    <a:alphaOff val="0"/>
                  </a:srgbClr>
                </a:solidFill>
                <a:latin typeface="Arial"/>
                <a:cs typeface="Arial"/>
              </a:rPr>
              <a:t> </a:t>
            </a:r>
            <a:r>
              <a:rPr kumimoji="0" lang="pt-BR" sz="2000" b="0" i="0" u="none" strike="noStrike" cap="none" normalizeH="0" baseline="0" noProof="0" dirty="0">
                <a:ln>
                  <a:noFill/>
                </a:ln>
                <a:solidFill>
                  <a:srgbClr val="384D56">
                    <a:hueOff val="0"/>
                    <a:satOff val="0"/>
                    <a:lumOff val="0"/>
                    <a:alphaOff val="0"/>
                  </a:srgbClr>
                </a:solidFill>
                <a:effectLst/>
                <a:uLnTx/>
                <a:uFillTx/>
                <a:latin typeface="Arial"/>
                <a:cs typeface="Arial"/>
              </a:rPr>
              <a:t>Falta de bolsas de gelo para envio de amostras</a:t>
            </a:r>
          </a:p>
        </p:txBody>
      </p:sp>
      <p:sp>
        <p:nvSpPr>
          <p:cNvPr id="6" name="Freeform 5">
            <a:extLst>
              <a:ext uri="{FF2B5EF4-FFF2-40B4-BE49-F238E27FC236}">
                <a16:creationId xmlns:a16="http://schemas.microsoft.com/office/drawing/2014/main" id="{EF76C231-7759-F711-AB5E-6B5383641CE9}"/>
              </a:ext>
            </a:extLst>
          </p:cNvPr>
          <p:cNvSpPr/>
          <p:nvPr/>
        </p:nvSpPr>
        <p:spPr>
          <a:xfrm>
            <a:off x="341834" y="1273118"/>
            <a:ext cx="155981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pt-BR" sz="2400" i="0" u="none" strike="noStrike" cap="none" normalizeH="0" baseline="0" noProof="0" dirty="0">
                <a:ln>
                  <a:noFill/>
                </a:ln>
                <a:solidFill>
                  <a:srgbClr val="FFFFFF"/>
                </a:solidFill>
                <a:effectLst/>
                <a:uLnTx/>
                <a:uFillTx/>
                <a:latin typeface="Arial"/>
                <a:cs typeface="Arial"/>
              </a:rPr>
              <a:t>Por quê?</a:t>
            </a:r>
          </a:p>
        </p:txBody>
      </p:sp>
      <p:sp>
        <p:nvSpPr>
          <p:cNvPr id="8" name="Bent-Up Arrow 7">
            <a:extLst>
              <a:ext uri="{FF2B5EF4-FFF2-40B4-BE49-F238E27FC236}">
                <a16:creationId xmlns:a16="http://schemas.microsoft.com/office/drawing/2014/main" id="{3DA315AF-E2F9-8722-9AF3-5FDBA8AE9B28}"/>
              </a:ext>
            </a:extLst>
          </p:cNvPr>
          <p:cNvSpPr/>
          <p:nvPr/>
        </p:nvSpPr>
        <p:spPr>
          <a:xfrm rot="5400000">
            <a:off x="1899863" y="2767890"/>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0" name="Freeform 9">
            <a:extLst>
              <a:ext uri="{FF2B5EF4-FFF2-40B4-BE49-F238E27FC236}">
                <a16:creationId xmlns:a16="http://schemas.microsoft.com/office/drawing/2014/main" id="{A9F77705-938A-90BF-B5BB-C000ED5FE9D7}"/>
              </a:ext>
            </a:extLst>
          </p:cNvPr>
          <p:cNvSpPr/>
          <p:nvPr/>
        </p:nvSpPr>
        <p:spPr>
          <a:xfrm>
            <a:off x="3035233" y="2226531"/>
            <a:ext cx="8874827"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pt-BR" sz="2000" dirty="0">
                <a:solidFill>
                  <a:srgbClr val="384D56">
                    <a:hueOff val="0"/>
                    <a:satOff val="0"/>
                    <a:lumOff val="0"/>
                    <a:alphaOff val="0"/>
                  </a:srgbClr>
                </a:solidFill>
                <a:latin typeface="Arial"/>
                <a:cs typeface="Arial"/>
              </a:rPr>
              <a:t> </a:t>
            </a:r>
            <a:r>
              <a:rPr kumimoji="0" lang="pt-BR" sz="2000" b="0" i="0" u="none" strike="noStrike" cap="none" normalizeH="0" baseline="0" noProof="0" dirty="0">
                <a:ln>
                  <a:noFill/>
                </a:ln>
                <a:solidFill>
                  <a:srgbClr val="384D56">
                    <a:hueOff val="0"/>
                    <a:satOff val="0"/>
                    <a:lumOff val="0"/>
                    <a:alphaOff val="0"/>
                  </a:srgbClr>
                </a:solidFill>
                <a:effectLst/>
                <a:uLnTx/>
                <a:uFillTx/>
                <a:latin typeface="Arial"/>
                <a:cs typeface="Arial"/>
              </a:rPr>
              <a:t>As bolsas de gelo não foram reabastecidas</a:t>
            </a:r>
          </a:p>
        </p:txBody>
      </p:sp>
      <p:sp>
        <p:nvSpPr>
          <p:cNvPr id="9" name="Freeform 8">
            <a:extLst>
              <a:ext uri="{FF2B5EF4-FFF2-40B4-BE49-F238E27FC236}">
                <a16:creationId xmlns:a16="http://schemas.microsoft.com/office/drawing/2014/main" id="{C59D1659-8930-9F93-4CEF-146F701E5793}"/>
              </a:ext>
            </a:extLst>
          </p:cNvPr>
          <p:cNvSpPr/>
          <p:nvPr/>
        </p:nvSpPr>
        <p:spPr>
          <a:xfrm>
            <a:off x="1562711" y="2151919"/>
            <a:ext cx="155981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pt-BR" sz="2400" i="0" u="none" strike="noStrike" cap="none" normalizeH="0" baseline="0" noProof="0" dirty="0">
                <a:ln>
                  <a:noFill/>
                </a:ln>
                <a:solidFill>
                  <a:srgbClr val="FFFFFF"/>
                </a:solidFill>
                <a:effectLst/>
                <a:uLnTx/>
                <a:uFillTx/>
                <a:latin typeface="Arial"/>
                <a:cs typeface="Arial"/>
              </a:rPr>
              <a:t>Por quê?</a:t>
            </a:r>
          </a:p>
        </p:txBody>
      </p:sp>
      <p:sp>
        <p:nvSpPr>
          <p:cNvPr id="11" name="Bent-Up Arrow 10">
            <a:extLst>
              <a:ext uri="{FF2B5EF4-FFF2-40B4-BE49-F238E27FC236}">
                <a16:creationId xmlns:a16="http://schemas.microsoft.com/office/drawing/2014/main" id="{BA83FD6E-9B35-3E77-BBEE-4524E2C18E25}"/>
              </a:ext>
            </a:extLst>
          </p:cNvPr>
          <p:cNvSpPr/>
          <p:nvPr/>
        </p:nvSpPr>
        <p:spPr>
          <a:xfrm rot="5400000">
            <a:off x="3120740" y="3646691"/>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3" name="Freeform 12">
            <a:extLst>
              <a:ext uri="{FF2B5EF4-FFF2-40B4-BE49-F238E27FC236}">
                <a16:creationId xmlns:a16="http://schemas.microsoft.com/office/drawing/2014/main" id="{5609DBD8-A196-BFF4-A2F7-497C7F2680A6}"/>
              </a:ext>
            </a:extLst>
          </p:cNvPr>
          <p:cNvSpPr/>
          <p:nvPr/>
        </p:nvSpPr>
        <p:spPr>
          <a:xfrm>
            <a:off x="4256109" y="3105332"/>
            <a:ext cx="7653951"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pt-BR" sz="2000" dirty="0">
                <a:solidFill>
                  <a:srgbClr val="384D56">
                    <a:hueOff val="0"/>
                    <a:satOff val="0"/>
                    <a:lumOff val="0"/>
                    <a:alphaOff val="0"/>
                  </a:srgbClr>
                </a:solidFill>
                <a:latin typeface="Arial"/>
                <a:cs typeface="Arial"/>
              </a:rPr>
              <a:t> </a:t>
            </a:r>
            <a:r>
              <a:rPr kumimoji="0" lang="pt-BR" sz="2000" b="0" i="0" u="none" strike="noStrike" cap="none" normalizeH="0" baseline="0" noProof="0" dirty="0">
                <a:ln>
                  <a:noFill/>
                </a:ln>
                <a:solidFill>
                  <a:srgbClr val="384D56">
                    <a:hueOff val="0"/>
                    <a:satOff val="0"/>
                    <a:lumOff val="0"/>
                    <a:alphaOff val="0"/>
                  </a:srgbClr>
                </a:solidFill>
                <a:effectLst/>
                <a:uLnTx/>
                <a:uFillTx/>
                <a:latin typeface="Arial"/>
                <a:cs typeface="Arial"/>
              </a:rPr>
              <a:t>Nenhum pedido de reabastecimento foi feito</a:t>
            </a:r>
          </a:p>
        </p:txBody>
      </p:sp>
      <p:sp>
        <p:nvSpPr>
          <p:cNvPr id="12" name="Freeform 11">
            <a:extLst>
              <a:ext uri="{FF2B5EF4-FFF2-40B4-BE49-F238E27FC236}">
                <a16:creationId xmlns:a16="http://schemas.microsoft.com/office/drawing/2014/main" id="{FDD68CAF-E182-E4F0-64EC-30A65A9BA5F3}"/>
              </a:ext>
            </a:extLst>
          </p:cNvPr>
          <p:cNvSpPr/>
          <p:nvPr/>
        </p:nvSpPr>
        <p:spPr>
          <a:xfrm>
            <a:off x="2783588" y="3030721"/>
            <a:ext cx="1559811"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pt-BR" sz="2400" i="0" u="none" strike="noStrike" cap="none" normalizeH="0" baseline="0" noProof="0" dirty="0">
                <a:ln>
                  <a:noFill/>
                </a:ln>
                <a:solidFill>
                  <a:srgbClr val="FFFFFF"/>
                </a:solidFill>
                <a:effectLst/>
                <a:uLnTx/>
                <a:uFillTx/>
                <a:latin typeface="Arial"/>
                <a:cs typeface="Arial"/>
              </a:rPr>
              <a:t>Por quê?</a:t>
            </a:r>
          </a:p>
        </p:txBody>
      </p:sp>
      <p:sp>
        <p:nvSpPr>
          <p:cNvPr id="14" name="Bent-Up Arrow 13">
            <a:extLst>
              <a:ext uri="{FF2B5EF4-FFF2-40B4-BE49-F238E27FC236}">
                <a16:creationId xmlns:a16="http://schemas.microsoft.com/office/drawing/2014/main" id="{4CC60484-9917-E62A-15BF-0E8269746D6E}"/>
              </a:ext>
            </a:extLst>
          </p:cNvPr>
          <p:cNvSpPr/>
          <p:nvPr/>
        </p:nvSpPr>
        <p:spPr>
          <a:xfrm rot="5400000">
            <a:off x="4341616" y="4525492"/>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6" name="Freeform 15">
            <a:extLst>
              <a:ext uri="{FF2B5EF4-FFF2-40B4-BE49-F238E27FC236}">
                <a16:creationId xmlns:a16="http://schemas.microsoft.com/office/drawing/2014/main" id="{39E27282-396D-AE3E-B70C-51699B1798E6}"/>
              </a:ext>
            </a:extLst>
          </p:cNvPr>
          <p:cNvSpPr/>
          <p:nvPr/>
        </p:nvSpPr>
        <p:spPr>
          <a:xfrm>
            <a:off x="5476986" y="3984134"/>
            <a:ext cx="6433074"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pt-BR" sz="2000" dirty="0">
                <a:solidFill>
                  <a:srgbClr val="384D56">
                    <a:hueOff val="0"/>
                    <a:satOff val="0"/>
                    <a:lumOff val="0"/>
                    <a:alphaOff val="0"/>
                  </a:srgbClr>
                </a:solidFill>
                <a:latin typeface="Arial"/>
                <a:cs typeface="Arial"/>
              </a:rPr>
              <a:t> </a:t>
            </a:r>
            <a:r>
              <a:rPr kumimoji="0" lang="pt-BR" sz="2000" b="0" i="0" u="none" strike="noStrike" cap="none" normalizeH="0" baseline="0" noProof="0" dirty="0">
                <a:ln>
                  <a:noFill/>
                </a:ln>
                <a:solidFill>
                  <a:srgbClr val="384D56">
                    <a:hueOff val="0"/>
                    <a:satOff val="0"/>
                    <a:lumOff val="0"/>
                    <a:alphaOff val="0"/>
                  </a:srgbClr>
                </a:solidFill>
                <a:effectLst/>
                <a:uLnTx/>
                <a:uFillTx/>
                <a:latin typeface="Arial"/>
                <a:cs typeface="Arial"/>
              </a:rPr>
              <a:t>Nenhum mecanismo de monitoramento para esse tipo de fornecimento</a:t>
            </a:r>
          </a:p>
        </p:txBody>
      </p:sp>
      <p:sp>
        <p:nvSpPr>
          <p:cNvPr id="15" name="Freeform 14">
            <a:extLst>
              <a:ext uri="{FF2B5EF4-FFF2-40B4-BE49-F238E27FC236}">
                <a16:creationId xmlns:a16="http://schemas.microsoft.com/office/drawing/2014/main" id="{8B0FB764-DC4F-DCBA-C22D-7B0549CDFA8F}"/>
              </a:ext>
            </a:extLst>
          </p:cNvPr>
          <p:cNvSpPr/>
          <p:nvPr/>
        </p:nvSpPr>
        <p:spPr>
          <a:xfrm>
            <a:off x="4004464" y="3909522"/>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pt-BR" sz="2400" i="0" u="none" strike="noStrike" cap="none" normalizeH="0" baseline="0" noProof="0" dirty="0">
                <a:ln>
                  <a:noFill/>
                </a:ln>
                <a:solidFill>
                  <a:srgbClr val="FFFFFF"/>
                </a:solidFill>
                <a:effectLst/>
                <a:uLnTx/>
                <a:uFillTx/>
                <a:latin typeface="Arial"/>
                <a:cs typeface="Arial"/>
              </a:rPr>
              <a:t>Por quê</a:t>
            </a:r>
          </a:p>
        </p:txBody>
      </p:sp>
      <p:sp>
        <p:nvSpPr>
          <p:cNvPr id="18" name="Freeform 17">
            <a:extLst>
              <a:ext uri="{FF2B5EF4-FFF2-40B4-BE49-F238E27FC236}">
                <a16:creationId xmlns:a16="http://schemas.microsoft.com/office/drawing/2014/main" id="{82CB26A4-C215-32BA-EA97-58AC146962BC}"/>
              </a:ext>
            </a:extLst>
          </p:cNvPr>
          <p:cNvSpPr/>
          <p:nvPr/>
        </p:nvSpPr>
        <p:spPr>
          <a:xfrm>
            <a:off x="6697862" y="4862935"/>
            <a:ext cx="5212198"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pt-BR" sz="2000" dirty="0">
                <a:solidFill>
                  <a:srgbClr val="384D56">
                    <a:hueOff val="0"/>
                    <a:satOff val="0"/>
                    <a:lumOff val="0"/>
                    <a:alphaOff val="0"/>
                  </a:srgbClr>
                </a:solidFill>
                <a:latin typeface="Arial"/>
                <a:cs typeface="Arial"/>
              </a:rPr>
              <a:t> </a:t>
            </a:r>
            <a:r>
              <a:rPr kumimoji="0" lang="pt-BR" sz="2000" b="0" i="0" u="none" strike="noStrike" cap="none" normalizeH="0" baseline="0" noProof="0" dirty="0">
                <a:ln>
                  <a:noFill/>
                </a:ln>
                <a:solidFill>
                  <a:srgbClr val="384D56">
                    <a:hueOff val="0"/>
                    <a:satOff val="0"/>
                    <a:lumOff val="0"/>
                    <a:alphaOff val="0"/>
                  </a:srgbClr>
                </a:solidFill>
                <a:effectLst/>
                <a:uLnTx/>
                <a:uFillTx/>
                <a:latin typeface="Arial"/>
                <a:cs typeface="Arial"/>
              </a:rPr>
              <a:t>Nenhum POP para direcionar o trabalho</a:t>
            </a:r>
          </a:p>
        </p:txBody>
      </p:sp>
      <p:sp>
        <p:nvSpPr>
          <p:cNvPr id="17" name="Freeform 16">
            <a:extLst>
              <a:ext uri="{FF2B5EF4-FFF2-40B4-BE49-F238E27FC236}">
                <a16:creationId xmlns:a16="http://schemas.microsoft.com/office/drawing/2014/main" id="{5788962A-A0ED-408B-241C-EF2756BEB68F}"/>
              </a:ext>
            </a:extLst>
          </p:cNvPr>
          <p:cNvSpPr/>
          <p:nvPr/>
        </p:nvSpPr>
        <p:spPr>
          <a:xfrm>
            <a:off x="5225342" y="4788323"/>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pt-BR" sz="2400" i="0" u="none" strike="noStrike" cap="none" normalizeH="0" baseline="0" noProof="0" dirty="0">
                <a:ln>
                  <a:noFill/>
                </a:ln>
                <a:solidFill>
                  <a:srgbClr val="FFFFFF"/>
                </a:solidFill>
                <a:effectLst/>
                <a:uLnTx/>
                <a:uFillTx/>
                <a:latin typeface="Arial"/>
                <a:cs typeface="Arial"/>
              </a:rPr>
              <a:t>Por quê</a:t>
            </a:r>
          </a:p>
        </p:txBody>
      </p:sp>
      <p:sp>
        <p:nvSpPr>
          <p:cNvPr id="4" name="Text Placeholder 4">
            <a:extLst>
              <a:ext uri="{FF2B5EF4-FFF2-40B4-BE49-F238E27FC236}">
                <a16:creationId xmlns:a16="http://schemas.microsoft.com/office/drawing/2014/main" id="{5D485757-0DDD-FC50-5A66-D25B2B8B5A2C}"/>
              </a:ext>
            </a:extLst>
          </p:cNvPr>
          <p:cNvSpPr txBox="1">
            <a:spLocks/>
          </p:cNvSpPr>
          <p:nvPr/>
        </p:nvSpPr>
        <p:spPr>
          <a:xfrm>
            <a:off x="384131" y="5816972"/>
            <a:ext cx="11423737"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sz="2000" b="1" dirty="0">
                <a:solidFill>
                  <a:srgbClr val="618393"/>
                </a:solidFill>
                <a:latin typeface="Arial"/>
                <a:cs typeface="Arial"/>
              </a:rPr>
              <a:t>Ação corretiva proposta: implementar um POP para monitoramento de fornecimento </a:t>
            </a:r>
          </a:p>
        </p:txBody>
      </p:sp>
    </p:spTree>
    <p:extLst>
      <p:ext uri="{BB962C8B-B14F-4D97-AF65-F5344CB8AC3E}">
        <p14:creationId xmlns:p14="http://schemas.microsoft.com/office/powerpoint/2010/main" val="943231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6" grpId="0" animBg="1"/>
      <p:bldP spid="8" grpId="0" animBg="1"/>
      <p:bldP spid="10" grpId="0" animBg="1"/>
      <p:bldP spid="9" grpId="0" animBg="1"/>
      <p:bldP spid="11" grpId="0" animBg="1"/>
      <p:bldP spid="13" grpId="0" animBg="1"/>
      <p:bldP spid="12" grpId="0" animBg="1"/>
      <p:bldP spid="14" grpId="0" animBg="1"/>
      <p:bldP spid="16" grpId="0" animBg="1"/>
      <p:bldP spid="15" grpId="0" animBg="1"/>
      <p:bldP spid="18" grpId="0" animBg="1"/>
      <p:bldP spid="1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10EEBF8C-AC72-40CD-C871-F0C40C42E1C9}"/>
              </a:ext>
            </a:extLst>
          </p:cNvPr>
          <p:cNvSpPr txBox="1">
            <a:spLocks/>
          </p:cNvSpPr>
          <p:nvPr/>
        </p:nvSpPr>
        <p:spPr>
          <a:xfrm>
            <a:off x="628735" y="1714131"/>
            <a:ext cx="6314990" cy="338342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400" b="1" i="0" u="none" strike="noStrike" cap="none" normalizeH="0" baseline="0" noProof="0" dirty="0">
                <a:ln>
                  <a:noFill/>
                </a:ln>
                <a:solidFill>
                  <a:srgbClr val="618393"/>
                </a:solidFill>
                <a:effectLst/>
                <a:uLnTx/>
                <a:uFillTx/>
                <a:latin typeface="Arial"/>
                <a:ea typeface="+mn-ea"/>
                <a:cs typeface="Arial"/>
              </a:rPr>
              <a:t>Não subestime o valor dos facilitadores! </a:t>
            </a: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r>
              <a:rPr kumimoji="0" lang="pt-BR" sz="2200" b="0" i="0" u="none" strike="noStrike" cap="none" normalizeH="0" baseline="0" noProof="0" dirty="0">
                <a:ln>
                  <a:noFill/>
                </a:ln>
                <a:solidFill>
                  <a:srgbClr val="384D56"/>
                </a:solidFill>
                <a:effectLst/>
                <a:uLnTx/>
                <a:uFillTx/>
                <a:latin typeface="Arial"/>
                <a:ea typeface="+mn-ea"/>
                <a:cs typeface="Arial"/>
              </a:rPr>
              <a:t>Mostra o que está funcionando, o que é possível</a:t>
            </a: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r>
              <a:rPr kumimoji="0" lang="pt-BR" sz="2200" b="0" i="0" u="none" strike="noStrike" cap="none" normalizeH="0" baseline="0" noProof="0" dirty="0">
                <a:ln>
                  <a:noFill/>
                </a:ln>
                <a:solidFill>
                  <a:srgbClr val="384D56"/>
                </a:solidFill>
                <a:effectLst/>
                <a:uLnTx/>
                <a:uFillTx/>
                <a:latin typeface="Arial"/>
                <a:ea typeface="+mn-ea"/>
                <a:cs typeface="Arial"/>
              </a:rPr>
              <a:t>Pode ajudar a informar a discussão </a:t>
            </a:r>
            <a:br>
              <a:rPr kumimoji="0" lang="pt-BR" sz="2200" b="0" i="0" u="none" strike="noStrike" cap="none" normalizeH="0" baseline="0" noProof="0" dirty="0">
                <a:ln>
                  <a:noFill/>
                </a:ln>
                <a:solidFill>
                  <a:srgbClr val="384D56"/>
                </a:solidFill>
                <a:effectLst/>
                <a:uLnTx/>
                <a:uFillTx/>
                <a:latin typeface="Arial"/>
                <a:ea typeface="+mn-ea"/>
                <a:cs typeface="Arial"/>
              </a:rPr>
            </a:br>
            <a:r>
              <a:rPr kumimoji="0" lang="pt-BR" sz="2200" b="0" i="0" u="none" strike="noStrike" cap="none" normalizeH="0" baseline="0" noProof="0" dirty="0">
                <a:ln>
                  <a:noFill/>
                </a:ln>
                <a:solidFill>
                  <a:srgbClr val="384D56"/>
                </a:solidFill>
                <a:effectLst/>
                <a:uLnTx/>
                <a:uFillTx/>
                <a:latin typeface="Arial"/>
                <a:ea typeface="+mn-ea"/>
                <a:cs typeface="Arial"/>
              </a:rPr>
              <a:t>sobre ações corretivas para gargalos</a:t>
            </a:r>
          </a:p>
          <a:p>
            <a:pPr marL="285750" indent="-285750">
              <a:buFont typeface="Arial"/>
              <a:buChar char="•"/>
              <a:defRPr/>
            </a:pPr>
            <a:r>
              <a:rPr kumimoji="0" lang="pt-BR" sz="2200" b="0" i="0" u="none" strike="noStrike" cap="none" normalizeH="0" baseline="0" noProof="0" dirty="0">
                <a:ln>
                  <a:noFill/>
                </a:ln>
                <a:solidFill>
                  <a:srgbClr val="384D56"/>
                </a:solidFill>
                <a:effectLst/>
                <a:uLnTx/>
                <a:uFillTx/>
                <a:latin typeface="Arial"/>
                <a:ea typeface="+mn-ea"/>
                <a:cs typeface="Arial"/>
              </a:rPr>
              <a:t>Pergunte os 5 </a:t>
            </a:r>
            <a:r>
              <a:rPr lang="pt-BR" dirty="0">
                <a:solidFill>
                  <a:srgbClr val="384D56"/>
                </a:solidFill>
                <a:latin typeface="Arial"/>
                <a:ea typeface="+mn-ea"/>
                <a:cs typeface="Arial"/>
              </a:rPr>
              <a:t>porquês:</a:t>
            </a:r>
            <a:r>
              <a:rPr kumimoji="0" lang="pt-BR" sz="2200" b="0" i="0" u="none" strike="noStrike" cap="none" normalizeH="0" baseline="0" noProof="0" dirty="0">
                <a:ln>
                  <a:noFill/>
                </a:ln>
                <a:solidFill>
                  <a:srgbClr val="384D56"/>
                </a:solidFill>
                <a:effectLst/>
                <a:uLnTx/>
                <a:uFillTx/>
                <a:latin typeface="Arial"/>
                <a:ea typeface="+mn-ea"/>
                <a:cs typeface="Arial"/>
              </a:rPr>
              <a:t> o sucesso foi </a:t>
            </a:r>
            <a:br>
              <a:rPr kumimoji="0" lang="pt-BR" sz="2200" b="0" i="0" u="none" strike="noStrike" cap="none" normalizeH="0" baseline="0" noProof="0" dirty="0">
                <a:ln>
                  <a:noFill/>
                </a:ln>
                <a:solidFill>
                  <a:srgbClr val="384D56"/>
                </a:solidFill>
                <a:effectLst/>
                <a:uLnTx/>
                <a:uFillTx/>
                <a:latin typeface="Arial"/>
                <a:ea typeface="+mn-ea"/>
                <a:cs typeface="Arial"/>
              </a:rPr>
            </a:br>
            <a:r>
              <a:rPr kumimoji="0" lang="pt-BR" sz="2200" b="0" i="0" u="none" strike="noStrike" cap="none" normalizeH="0" baseline="0" noProof="0" dirty="0">
                <a:ln>
                  <a:noFill/>
                </a:ln>
                <a:solidFill>
                  <a:srgbClr val="384D56"/>
                </a:solidFill>
                <a:effectLst/>
                <a:uLnTx/>
                <a:uFillTx/>
                <a:latin typeface="Arial"/>
                <a:ea typeface="+mn-ea"/>
                <a:cs typeface="Arial"/>
              </a:rPr>
              <a:t>devido ao sistema ou ao acaso?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dirty="0">
              <a:ln>
                <a:noFill/>
              </a:ln>
              <a:solidFill>
                <a:srgbClr val="384D56"/>
              </a:solidFill>
              <a:effectLst/>
              <a:uLnTx/>
              <a:uFillTx/>
              <a:latin typeface="Arial"/>
              <a:ea typeface="+mn-ea"/>
              <a:cs typeface="Arial"/>
            </a:endParaRPr>
          </a:p>
        </p:txBody>
      </p:sp>
      <p:sp>
        <p:nvSpPr>
          <p:cNvPr id="20" name="Rounded Rectangle 19">
            <a:extLst>
              <a:ext uri="{FF2B5EF4-FFF2-40B4-BE49-F238E27FC236}">
                <a16:creationId xmlns:a16="http://schemas.microsoft.com/office/drawing/2014/main" id="{FC9815C8-B1FA-68BA-6895-6845F9B9638F}"/>
              </a:ext>
            </a:extLst>
          </p:cNvPr>
          <p:cNvSpPr/>
          <p:nvPr/>
        </p:nvSpPr>
        <p:spPr>
          <a:xfrm>
            <a:off x="887185" y="5403234"/>
            <a:ext cx="7359348"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200" b="0" i="0" u="none" strike="noStrike" cap="none" normalizeH="0" baseline="0" noProof="0" dirty="0">
                <a:ln>
                  <a:noFill/>
                </a:ln>
                <a:solidFill>
                  <a:srgbClr val="384D56"/>
                </a:solidFill>
                <a:effectLst/>
                <a:uLnTx/>
                <a:uFillTx/>
                <a:latin typeface="Arial"/>
                <a:ea typeface="+mn-ea"/>
                <a:cs typeface="Arial"/>
              </a:rPr>
              <a:t>Faça da identificação dos</a:t>
            </a:r>
            <a:br>
              <a:rPr kumimoji="0" lang="pt-BR" sz="2200" b="0" i="0" u="none" strike="noStrike" cap="none" normalizeH="0" baseline="0" noProof="0" dirty="0">
                <a:ln>
                  <a:noFill/>
                </a:ln>
                <a:solidFill>
                  <a:srgbClr val="384D56"/>
                </a:solidFill>
                <a:effectLst/>
                <a:uLnTx/>
                <a:uFillTx/>
                <a:latin typeface="Arial"/>
                <a:ea typeface="+mn-ea"/>
                <a:cs typeface="Arial"/>
              </a:rPr>
            </a:br>
            <a:r>
              <a:rPr kumimoji="0" lang="pt-BR" sz="2200" b="0" i="0" u="none" strike="noStrike" cap="none" normalizeH="0" baseline="0" noProof="0" dirty="0">
                <a:ln>
                  <a:noFill/>
                </a:ln>
                <a:solidFill>
                  <a:srgbClr val="384D56"/>
                </a:solidFill>
                <a:effectLst/>
                <a:uLnTx/>
                <a:uFillTx/>
                <a:latin typeface="Arial"/>
                <a:ea typeface="+mn-ea"/>
                <a:cs typeface="Arial"/>
              </a:rPr>
              <a:t> facilitadores uma parte central  do processo</a:t>
            </a:r>
          </a:p>
        </p:txBody>
      </p:sp>
      <p:pic>
        <p:nvPicPr>
          <p:cNvPr id="6" name="Graphic 5" descr="Lightbulb and gear outline">
            <a:extLst>
              <a:ext uri="{FF2B5EF4-FFF2-40B4-BE49-F238E27FC236}">
                <a16:creationId xmlns:a16="http://schemas.microsoft.com/office/drawing/2014/main" id="{7092054B-0BF9-EB3C-D29B-3940FD5079F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7185" y="5465612"/>
            <a:ext cx="811976" cy="811976"/>
          </a:xfrm>
          <a:prstGeom prst="rect">
            <a:avLst/>
          </a:prstGeom>
        </p:spPr>
      </p:pic>
      <p:sp>
        <p:nvSpPr>
          <p:cNvPr id="3" name="Rectangle: Rounded Corners 2">
            <a:extLst>
              <a:ext uri="{FF2B5EF4-FFF2-40B4-BE49-F238E27FC236}">
                <a16:creationId xmlns:a16="http://schemas.microsoft.com/office/drawing/2014/main" id="{DC1463EE-B6F0-54DA-6181-1C4EB33C14E4}"/>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Identificar gargalos e facilitadores</a:t>
            </a:r>
          </a:p>
        </p:txBody>
      </p:sp>
      <p:sp>
        <p:nvSpPr>
          <p:cNvPr id="5" name="Oval 4">
            <a:extLst>
              <a:ext uri="{FF2B5EF4-FFF2-40B4-BE49-F238E27FC236}">
                <a16:creationId xmlns:a16="http://schemas.microsoft.com/office/drawing/2014/main" id="{74D4896D-C823-978B-3386-715E7FEDDDFC}"/>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F2BEBB1D-7C73-3D86-0D89-A71A69E2FD5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463518" y="2625538"/>
            <a:ext cx="4692395" cy="2419330"/>
          </a:xfrm>
          <a:prstGeom prst="rect">
            <a:avLst/>
          </a:prstGeom>
          <a:ln w="12700">
            <a:solidFill>
              <a:schemeClr val="tx2"/>
            </a:solidFill>
          </a:ln>
        </p:spPr>
      </p:pic>
    </p:spTree>
    <p:extLst>
      <p:ext uri="{BB962C8B-B14F-4D97-AF65-F5344CB8AC3E}">
        <p14:creationId xmlns:p14="http://schemas.microsoft.com/office/powerpoint/2010/main" val="369893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4915131" y="1186000"/>
            <a:ext cx="6693029" cy="4474767"/>
          </a:xfrm>
        </p:spPr>
        <p:txBody>
          <a:bodyPr vert="horz" lIns="91440" tIns="45720" rIns="91440" bIns="45720" rtlCol="0" anchor="t">
            <a:noAutofit/>
          </a:bodyPr>
          <a:lstStyle/>
          <a:p>
            <a:r>
              <a:rPr lang="pt-BR" sz="3200">
                <a:latin typeface="Arial"/>
                <a:cs typeface="Arial"/>
              </a:rPr>
              <a:t>Recomendamos o uso de sessões participativas para revisar e discutir dados do 7-1-7, bem como gargalos, facilitadores e suas causas raiz. </a:t>
            </a:r>
          </a:p>
          <a:p>
            <a:endParaRPr lang="en-US" sz="3600" dirty="0">
              <a:latin typeface="Arial"/>
              <a:cs typeface="Arial"/>
            </a:endParaRPr>
          </a:p>
          <a:p>
            <a:r>
              <a:rPr lang="pt-BR" sz="3200">
                <a:latin typeface="Arial"/>
                <a:cs typeface="Arial"/>
              </a:rPr>
              <a:t>Quem deve estar envolvido na identificação de gargalos, facilitadores e causas raiz?</a:t>
            </a:r>
          </a:p>
        </p:txBody>
      </p:sp>
      <p:pic>
        <p:nvPicPr>
          <p:cNvPr id="3" name="Graphic 2">
            <a:extLst>
              <a:ext uri="{FF2B5EF4-FFF2-40B4-BE49-F238E27FC236}">
                <a16:creationId xmlns:a16="http://schemas.microsoft.com/office/drawing/2014/main" id="{0D687708-0AD8-7472-FFA9-963E1D863A7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4" name="Title 1">
            <a:extLst>
              <a:ext uri="{FF2B5EF4-FFF2-40B4-BE49-F238E27FC236}">
                <a16:creationId xmlns:a16="http://schemas.microsoft.com/office/drawing/2014/main" id="{0373FF25-7456-4013-0414-FA7ED6C9DBFF}"/>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1775495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88857" y="1961965"/>
            <a:ext cx="3467083" cy="2282808"/>
          </a:xfrm>
        </p:spPr>
        <p:txBody>
          <a:bodyPr anchor="b">
            <a:normAutofit/>
          </a:bodyPr>
          <a:lstStyle/>
          <a:p>
            <a:pPr algn="ctr"/>
            <a:r>
              <a:rPr lang="pt-BR" sz="3600">
                <a:latin typeface="Arial"/>
                <a:cs typeface="Arial"/>
              </a:rPr>
              <a:t>Almoço </a:t>
            </a:r>
            <a:br>
              <a:rPr lang="pt-BR" sz="3600"/>
            </a:br>
            <a:endParaRPr lang="pt-B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716398"/>
            <a:ext cx="6502120" cy="35059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pt-BR" sz="3200" b="1">
                <a:solidFill>
                  <a:schemeClr val="tx2"/>
                </a:solidFill>
                <a:latin typeface="Arial"/>
                <a:cs typeface="Arial"/>
              </a:rPr>
              <a:t>Tem alguma dúvida? Adicione-a ao nosso estacionamento</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pt-BR" sz="300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500021"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dirty="0">
                <a:solidFill>
                  <a:srgbClr val="394D56"/>
                </a:solidFill>
                <a:latin typeface="Arial"/>
                <a:cs typeface="Arial"/>
              </a:rPr>
              <a:t>Reiniciaremos pontualmente às 13h</a:t>
            </a:r>
          </a:p>
        </p:txBody>
      </p:sp>
    </p:spTree>
    <p:extLst>
      <p:ext uri="{BB962C8B-B14F-4D97-AF65-F5344CB8AC3E}">
        <p14:creationId xmlns:p14="http://schemas.microsoft.com/office/powerpoint/2010/main" val="29488688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pt-BR">
                <a:latin typeface="Arial"/>
                <a:cs typeface="Arial"/>
              </a:rPr>
              <a:t>Pausa para movimento de 4 minutos</a:t>
            </a: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37684078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50897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pt-BR" b="1" i="0" u="none" strike="noStrike">
                <a:solidFill>
                  <a:srgbClr val="000000"/>
                </a:solidFill>
                <a:effectLst/>
                <a:latin typeface="Arial"/>
                <a:cs typeface="Arial"/>
              </a:rPr>
              <a:t>P: </a:t>
            </a:r>
            <a:r>
              <a:rPr lang="pt-BR" i="0" u="none" strike="noStrike">
                <a:solidFill>
                  <a:srgbClr val="000000"/>
                </a:solidFill>
                <a:effectLst/>
              </a:rPr>
              <a:t>A data da notificação é a data em que a informação chega ao nível nacional, provincial ou local?</a:t>
            </a:r>
          </a:p>
          <a:p>
            <a:pPr marL="0" indent="0">
              <a:buNone/>
            </a:pPr>
            <a:endParaRPr lang="en-US" dirty="0">
              <a:solidFill>
                <a:srgbClr val="000000"/>
              </a:solidFill>
              <a:latin typeface="Arial"/>
              <a:cs typeface="Arial"/>
            </a:endParaRPr>
          </a:p>
          <a:p>
            <a:pPr marL="0" indent="0">
              <a:buNone/>
            </a:pPr>
            <a:r>
              <a:rPr lang="pt-BR" b="1">
                <a:solidFill>
                  <a:srgbClr val="000000"/>
                </a:solidFill>
                <a:latin typeface="Arial"/>
                <a:cs typeface="Arial"/>
              </a:rPr>
              <a:t>P</a:t>
            </a:r>
            <a:r>
              <a:rPr lang="pt-BR">
                <a:solidFill>
                  <a:srgbClr val="000000"/>
                </a:solidFill>
                <a:latin typeface="Arial"/>
                <a:cs typeface="Arial"/>
              </a:rPr>
              <a:t>: </a:t>
            </a:r>
            <a:r>
              <a:rPr lang="pt-BR">
                <a:solidFill>
                  <a:srgbClr val="000000"/>
                </a:solidFill>
              </a:rPr>
              <a:t>E se um médico identificar um caso suspeito de uma doença notificável, mas descobrir que o cliente tem uma doença notificável diferente?</a:t>
            </a:r>
          </a:p>
          <a:p>
            <a:pPr marL="0" indent="0">
              <a:buNone/>
            </a:pPr>
            <a:endParaRPr lang="en-US" dirty="0">
              <a:solidFill>
                <a:srgbClr val="000000"/>
              </a:solidFill>
              <a:cs typeface="Arial"/>
            </a:endParaRPr>
          </a:p>
          <a:p>
            <a:pPr marL="0" lvl="0" indent="0">
              <a:lnSpc>
                <a:spcPct val="100000"/>
              </a:lnSpc>
              <a:spcBef>
                <a:spcPts val="0"/>
              </a:spcBef>
              <a:buClrTx/>
              <a:buNone/>
              <a:defRPr/>
            </a:pPr>
            <a:r>
              <a:rPr lang="pt-BR" b="1">
                <a:solidFill>
                  <a:srgbClr val="000000"/>
                </a:solidFill>
                <a:latin typeface="Arial"/>
                <a:cs typeface="Arial"/>
              </a:rPr>
              <a:t>P:</a:t>
            </a:r>
            <a:r>
              <a:rPr lang="pt-BR">
                <a:solidFill>
                  <a:srgbClr val="000000"/>
                </a:solidFill>
                <a:latin typeface="Arial"/>
                <a:cs typeface="Arial"/>
              </a:rPr>
              <a:t> </a:t>
            </a:r>
            <a:r>
              <a:rPr lang="pt-BR">
                <a:solidFill>
                  <a:srgbClr val="000000"/>
                </a:solidFill>
                <a:latin typeface="Arial"/>
                <a:cs typeface="Arial" panose="020B0604020202020204" pitchFamily="34" charset="0"/>
              </a:rPr>
              <a:t>O que você faria se todos os itens de ação de resposta eficaz, exceto um, fossem concluídos rapidamente, digamos em 5 dias, mas um item de ação de resposta eficaz fosse concluído muito mais tarde, digamos no dia 30?</a:t>
            </a: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A5459B-A537-805C-D2D2-25F4369BE2A7}"/>
              </a:ext>
            </a:extLst>
          </p:cNvPr>
          <p:cNvSpPr>
            <a:spLocks noGrp="1"/>
          </p:cNvSpPr>
          <p:nvPr>
            <p:ph type="title"/>
          </p:nvPr>
        </p:nvSpPr>
        <p:spPr>
          <a:xfrm>
            <a:off x="437882" y="365125"/>
            <a:ext cx="10915918" cy="1325563"/>
          </a:xfrm>
        </p:spPr>
        <p:txBody>
          <a:bodyPr/>
          <a:lstStyle/>
          <a:p>
            <a:r>
              <a:rPr lang="pt-BR"/>
              <a:t>Usar EARs e a meta 7-1-7 é simples e iterativo</a:t>
            </a:r>
          </a:p>
        </p:txBody>
      </p:sp>
      <p:sp>
        <p:nvSpPr>
          <p:cNvPr id="110" name="Rectangle: Rounded Corners 109">
            <a:extLst>
              <a:ext uri="{FF2B5EF4-FFF2-40B4-BE49-F238E27FC236}">
                <a16:creationId xmlns:a16="http://schemas.microsoft.com/office/drawing/2014/main" id="{8BC70BBB-2CE6-D99E-7767-BD3119509ED2}"/>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2000">
                <a:solidFill>
                  <a:schemeClr val="bg1"/>
                </a:solidFill>
                <a:latin typeface="Arial"/>
                <a:ea typeface="Calibri"/>
                <a:cs typeface="Calibri"/>
              </a:rPr>
              <a:t>     Coletar dados de pontualidade e calcular o desempenho 7-1-7 </a:t>
            </a:r>
          </a:p>
        </p:txBody>
      </p:sp>
      <p:sp>
        <p:nvSpPr>
          <p:cNvPr id="112" name="Oval 111">
            <a:extLst>
              <a:ext uri="{FF2B5EF4-FFF2-40B4-BE49-F238E27FC236}">
                <a16:creationId xmlns:a16="http://schemas.microsoft.com/office/drawing/2014/main" id="{38DB9D6D-6004-BE24-D9D3-39FFC013F785}"/>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Rounded Corners 113">
            <a:extLst>
              <a:ext uri="{FF2B5EF4-FFF2-40B4-BE49-F238E27FC236}">
                <a16:creationId xmlns:a16="http://schemas.microsoft.com/office/drawing/2014/main" id="{EA3CDA03-F2A7-7C21-ACDE-5206E95F7239}"/>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a:solidFill>
                  <a:schemeClr val="bg1"/>
                </a:solidFill>
                <a:latin typeface="Arial"/>
                <a:ea typeface="+mn-lt"/>
                <a:cs typeface="+mn-lt"/>
              </a:rPr>
              <a:t>    Identificar gargalos e facilitadores</a:t>
            </a:r>
          </a:p>
        </p:txBody>
      </p:sp>
      <p:sp>
        <p:nvSpPr>
          <p:cNvPr id="116" name="Oval 115">
            <a:extLst>
              <a:ext uri="{FF2B5EF4-FFF2-40B4-BE49-F238E27FC236}">
                <a16:creationId xmlns:a16="http://schemas.microsoft.com/office/drawing/2014/main" id="{9EBBCB06-D8E0-F233-79A1-01E9DF4FE406}"/>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Rounded Corners 117">
            <a:extLst>
              <a:ext uri="{FF2B5EF4-FFF2-40B4-BE49-F238E27FC236}">
                <a16:creationId xmlns:a16="http://schemas.microsoft.com/office/drawing/2014/main" id="{3678B7F6-6A0C-7A03-616B-174621AA72A6}"/>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b="1">
                <a:solidFill>
                  <a:schemeClr val="bg1"/>
                </a:solidFill>
                <a:latin typeface="Arial"/>
                <a:ea typeface="+mn-lt"/>
                <a:cs typeface="+mn-lt"/>
              </a:rPr>
              <a:t>     Determinar ações imediatas e de longo prazo </a:t>
            </a:r>
          </a:p>
        </p:txBody>
      </p:sp>
      <p:sp>
        <p:nvSpPr>
          <p:cNvPr id="120" name="Oval 119">
            <a:extLst>
              <a:ext uri="{FF2B5EF4-FFF2-40B4-BE49-F238E27FC236}">
                <a16:creationId xmlns:a16="http://schemas.microsoft.com/office/drawing/2014/main" id="{D6B0989D-4E30-7A0D-2222-3C969F8AE81A}"/>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Rounded Corners 121">
            <a:extLst>
              <a:ext uri="{FF2B5EF4-FFF2-40B4-BE49-F238E27FC236}">
                <a16:creationId xmlns:a16="http://schemas.microsoft.com/office/drawing/2014/main" id="{0C76D7C8-953E-C169-F4E0-922D78CF9D8D}"/>
              </a:ext>
            </a:extLst>
          </p:cNvPr>
          <p:cNvSpPr/>
          <p:nvPr/>
        </p:nvSpPr>
        <p:spPr>
          <a:xfrm>
            <a:off x="2438074" y="3994886"/>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000" dirty="0">
                <a:solidFill>
                  <a:schemeClr val="bg1"/>
                </a:solidFill>
                <a:latin typeface="Arial"/>
                <a:ea typeface="+mn-lt"/>
                <a:cs typeface="+mn-lt"/>
              </a:rPr>
              <a:t>        Consolidar dados e monitorar o progresso das ações</a:t>
            </a:r>
            <a:br>
              <a:rPr lang="pt-BR" sz="2000" dirty="0">
                <a:solidFill>
                  <a:schemeClr val="bg1"/>
                </a:solidFill>
                <a:latin typeface="Arial"/>
                <a:ea typeface="+mn-lt"/>
                <a:cs typeface="+mn-lt"/>
              </a:rPr>
            </a:br>
            <a:r>
              <a:rPr lang="pt-BR" sz="2000" dirty="0">
                <a:solidFill>
                  <a:schemeClr val="bg1"/>
                </a:solidFill>
                <a:latin typeface="Arial"/>
                <a:ea typeface="+mn-lt"/>
                <a:cs typeface="+mn-lt"/>
              </a:rPr>
              <a:t>         rotineiramente </a:t>
            </a:r>
          </a:p>
        </p:txBody>
      </p:sp>
      <p:sp>
        <p:nvSpPr>
          <p:cNvPr id="124" name="Oval 123">
            <a:extLst>
              <a:ext uri="{FF2B5EF4-FFF2-40B4-BE49-F238E27FC236}">
                <a16:creationId xmlns:a16="http://schemas.microsoft.com/office/drawing/2014/main" id="{7AC283BB-980C-D19A-489C-F3606A5196A0}"/>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Rounded Corners 125">
            <a:extLst>
              <a:ext uri="{FF2B5EF4-FFF2-40B4-BE49-F238E27FC236}">
                <a16:creationId xmlns:a16="http://schemas.microsoft.com/office/drawing/2014/main" id="{5D6BB48F-C50B-A3FB-C46C-0CE338DF797A}"/>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900" dirty="0">
                <a:solidFill>
                  <a:schemeClr val="bg1"/>
                </a:solidFill>
                <a:latin typeface="Arial"/>
                <a:ea typeface="+mn-lt"/>
                <a:cs typeface="+mn-lt"/>
              </a:rPr>
              <a:t>       Sintetizar e utilizar os resultados para planejamento,</a:t>
            </a:r>
            <a:br>
              <a:rPr lang="pt-BR" sz="1900" dirty="0">
                <a:solidFill>
                  <a:schemeClr val="bg1"/>
                </a:solidFill>
                <a:latin typeface="Arial"/>
                <a:ea typeface="+mn-lt"/>
                <a:cs typeface="+mn-lt"/>
              </a:rPr>
            </a:br>
            <a:r>
              <a:rPr lang="pt-BR" sz="1900" dirty="0">
                <a:solidFill>
                  <a:schemeClr val="bg1"/>
                </a:solidFill>
                <a:latin typeface="Arial"/>
                <a:ea typeface="+mn-lt"/>
                <a:cs typeface="+mn-lt"/>
              </a:rPr>
              <a:t>        financiamento e defesa </a:t>
            </a:r>
          </a:p>
        </p:txBody>
      </p:sp>
      <p:sp>
        <p:nvSpPr>
          <p:cNvPr id="128" name="Oval 127">
            <a:extLst>
              <a:ext uri="{FF2B5EF4-FFF2-40B4-BE49-F238E27FC236}">
                <a16:creationId xmlns:a16="http://schemas.microsoft.com/office/drawing/2014/main" id="{96F68916-51C2-0DE6-171F-1D6378D2C220}"/>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80877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4977C-A3D9-8939-A41D-EF257EA9034A}"/>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89FC61A-B9AB-9AFE-D150-43D9A4F44D75}"/>
              </a:ext>
            </a:extLst>
          </p:cNvPr>
          <p:cNvSpPr/>
          <p:nvPr/>
        </p:nvSpPr>
        <p:spPr>
          <a:xfrm>
            <a:off x="971950" y="2118846"/>
            <a:ext cx="10248099" cy="2272451"/>
          </a:xfrm>
          <a:prstGeom prst="roundRect">
            <a:avLst>
              <a:gd name="adj" fmla="val 5305"/>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3DDC3B19-E5EB-7922-25C2-FADB3BFBCC0F}"/>
              </a:ext>
            </a:extLst>
          </p:cNvPr>
          <p:cNvSpPr/>
          <p:nvPr/>
        </p:nvSpPr>
        <p:spPr>
          <a:xfrm>
            <a:off x="1413471" y="2451955"/>
            <a:ext cx="4372400" cy="167122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000000"/>
                </a:solidFill>
                <a:effectLst/>
                <a:uLnTx/>
                <a:uFillTx/>
                <a:latin typeface="Arial"/>
                <a:cs typeface="Arial"/>
              </a:rPr>
              <a:t>Ações imediatas do 7-1-7</a:t>
            </a:r>
            <a:r>
              <a:rPr kumimoji="0" lang="pt-BR" sz="2000" b="0" i="0" u="none" strike="noStrike" cap="none" normalizeH="0" baseline="0" noProof="0">
                <a:ln>
                  <a:noFill/>
                </a:ln>
                <a:solidFill>
                  <a:srgbClr val="000000"/>
                </a:solidFill>
                <a:effectLst/>
                <a:uLnTx/>
                <a:uFillTx/>
                <a:latin typeface="Arial"/>
                <a:cs typeface="Arial"/>
              </a:rPr>
              <a:t> podem ser tomadas imediatamente com fundos, pessoal e programas existentes.</a:t>
            </a:r>
          </a:p>
        </p:txBody>
      </p:sp>
      <p:sp>
        <p:nvSpPr>
          <p:cNvPr id="14" name="Rounded Rectangle 13">
            <a:extLst>
              <a:ext uri="{FF2B5EF4-FFF2-40B4-BE49-F238E27FC236}">
                <a16:creationId xmlns:a16="http://schemas.microsoft.com/office/drawing/2014/main" id="{5EFFC6DA-6E1E-9E9F-6E50-9AF52E58414A}"/>
              </a:ext>
            </a:extLst>
          </p:cNvPr>
          <p:cNvSpPr/>
          <p:nvPr/>
        </p:nvSpPr>
        <p:spPr>
          <a:xfrm>
            <a:off x="6213265" y="2492342"/>
            <a:ext cx="4861211" cy="158760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000000"/>
                </a:solidFill>
                <a:effectLst/>
                <a:uLnTx/>
                <a:uFillTx/>
                <a:latin typeface="Arial"/>
                <a:ea typeface="+mn-ea"/>
                <a:cs typeface="Arial"/>
              </a:rPr>
              <a:t>Ações de longo prazo do 7-1-7 </a:t>
            </a:r>
            <a:r>
              <a:rPr kumimoji="0" lang="pt-BR" sz="2000" i="0" u="none" strike="noStrike" cap="none" normalizeH="0" baseline="0" noProof="0">
                <a:ln>
                  <a:noFill/>
                </a:ln>
                <a:solidFill>
                  <a:srgbClr val="000000"/>
                </a:solidFill>
                <a:effectLst/>
                <a:uLnTx/>
                <a:uFillTx/>
                <a:latin typeface="Arial"/>
                <a:ea typeface="+mn-ea"/>
                <a:cs typeface="Arial"/>
              </a:rPr>
              <a:t>requerem recursos ou pessoal adicionais e</a:t>
            </a:r>
            <a:r>
              <a:rPr kumimoji="0" lang="pt-BR" sz="2000" b="0" i="0" u="none" strike="noStrike" cap="none" normalizeH="0" baseline="0" noProof="0">
                <a:ln>
                  <a:noFill/>
                </a:ln>
                <a:solidFill>
                  <a:srgbClr val="000000"/>
                </a:solidFill>
                <a:effectLst/>
                <a:uLnTx/>
                <a:uFillTx/>
                <a:latin typeface="Arial"/>
                <a:ea typeface="+mn-ea"/>
                <a:cs typeface="Arial"/>
              </a:rPr>
              <a:t> podem exigir o envolvimento de diferentes níveis de governo ou de parceiros externos. </a:t>
            </a:r>
          </a:p>
        </p:txBody>
      </p:sp>
      <p:cxnSp>
        <p:nvCxnSpPr>
          <p:cNvPr id="25" name="Straight Connector 24">
            <a:extLst>
              <a:ext uri="{FF2B5EF4-FFF2-40B4-BE49-F238E27FC236}">
                <a16:creationId xmlns:a16="http://schemas.microsoft.com/office/drawing/2014/main" id="{2479DF2C-37DD-2AA2-DFD0-2DCF253FDB76}"/>
              </a:ext>
            </a:extLst>
          </p:cNvPr>
          <p:cNvCxnSpPr>
            <a:cxnSpLocks/>
          </p:cNvCxnSpPr>
          <p:nvPr/>
        </p:nvCxnSpPr>
        <p:spPr>
          <a:xfrm>
            <a:off x="5949379" y="2409221"/>
            <a:ext cx="10808" cy="175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F557345-3510-1FA5-3BCC-1A5907E2092C}"/>
              </a:ext>
            </a:extLst>
          </p:cNvPr>
          <p:cNvSpPr txBox="1"/>
          <p:nvPr/>
        </p:nvSpPr>
        <p:spPr>
          <a:xfrm>
            <a:off x="0" y="5061789"/>
            <a:ext cx="12192000" cy="46166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a:ln>
                  <a:noFill/>
                </a:ln>
                <a:solidFill>
                  <a:srgbClr val="3BB041"/>
                </a:solidFill>
                <a:effectLst/>
                <a:uLnTx/>
                <a:uFillTx/>
                <a:latin typeface="Arial"/>
                <a:ea typeface="+mn-ea"/>
                <a:cs typeface="Arial"/>
              </a:rPr>
              <a:t>As ações propostas devem abordar diretamente os gargalos identificados </a:t>
            </a:r>
          </a:p>
        </p:txBody>
      </p:sp>
      <p:sp>
        <p:nvSpPr>
          <p:cNvPr id="6" name="Rectangle: Rounded Corners 5">
            <a:extLst>
              <a:ext uri="{FF2B5EF4-FFF2-40B4-BE49-F238E27FC236}">
                <a16:creationId xmlns:a16="http://schemas.microsoft.com/office/drawing/2014/main" id="{8DE59094-6A6C-139F-1F14-48C0B509A9F7}"/>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Determinar ações imediatas e de longo prazo </a:t>
            </a:r>
          </a:p>
        </p:txBody>
      </p:sp>
      <p:sp>
        <p:nvSpPr>
          <p:cNvPr id="8" name="Oval 7">
            <a:extLst>
              <a:ext uri="{FF2B5EF4-FFF2-40B4-BE49-F238E27FC236}">
                <a16:creationId xmlns:a16="http://schemas.microsoft.com/office/drawing/2014/main" id="{9BBE48F8-8D48-3FF5-C0F4-FCE7FDC1382D}"/>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853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0DFDB-C8A4-576B-EBC4-D0C705118433}"/>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27C05053-D46F-4035-1DCA-8EC2FCD73E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43947" y="1976402"/>
            <a:ext cx="2858216" cy="2903420"/>
          </a:xfrm>
          <a:prstGeom prst="rect">
            <a:avLst/>
          </a:prstGeom>
        </p:spPr>
      </p:pic>
      <p:sp>
        <p:nvSpPr>
          <p:cNvPr id="11" name="Rounded Rectangle 10">
            <a:extLst>
              <a:ext uri="{FF2B5EF4-FFF2-40B4-BE49-F238E27FC236}">
                <a16:creationId xmlns:a16="http://schemas.microsoft.com/office/drawing/2014/main" id="{50BE9575-3ADE-ADBB-2F93-58FFC1154597}"/>
              </a:ext>
            </a:extLst>
          </p:cNvPr>
          <p:cNvSpPr/>
          <p:nvPr/>
        </p:nvSpPr>
        <p:spPr>
          <a:xfrm>
            <a:off x="3081508" y="2325189"/>
            <a:ext cx="8939042"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4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 seleção cuidadosa das ações é essencial para a melhoria do desempenho</a:t>
            </a:r>
          </a:p>
        </p:txBody>
      </p:sp>
      <p:sp>
        <p:nvSpPr>
          <p:cNvPr id="3" name="Rectangle: Rounded Corners 2">
            <a:extLst>
              <a:ext uri="{FF2B5EF4-FFF2-40B4-BE49-F238E27FC236}">
                <a16:creationId xmlns:a16="http://schemas.microsoft.com/office/drawing/2014/main" id="{722DCAD2-8CCF-9B70-CE19-91AF9B92B5B8}"/>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Determinar ações imediatas e de longo prazo </a:t>
            </a:r>
          </a:p>
        </p:txBody>
      </p:sp>
      <p:sp>
        <p:nvSpPr>
          <p:cNvPr id="7" name="Oval 6">
            <a:extLst>
              <a:ext uri="{FF2B5EF4-FFF2-40B4-BE49-F238E27FC236}">
                <a16:creationId xmlns:a16="http://schemas.microsoft.com/office/drawing/2014/main" id="{39E35EED-1329-F779-5179-1D2ED5708CCE}"/>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473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b="1">
                <a:solidFill>
                  <a:schemeClr val="tx2"/>
                </a:solidFill>
                <a:latin typeface="Arial"/>
                <a:cs typeface="Arial"/>
              </a:rPr>
              <a:t>Aprenderemos através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300569" y="2555308"/>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780215" y="2562805"/>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181503" y="2562805"/>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9062630" y="2674866"/>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pt-BR" sz="3600">
                <a:latin typeface="Arial"/>
                <a:cs typeface="Arial"/>
              </a:rPr>
              <a:t>Este é um workshop interativo e participativo</a:t>
            </a:r>
            <a:br>
              <a:rPr lang="pt-BR" sz="3600">
                <a:latin typeface="Arial"/>
                <a:cs typeface="Arial"/>
              </a:rPr>
            </a:br>
            <a:endParaRPr lang="pt-BR"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568876" y="4469794"/>
            <a:ext cx="1439818" cy="707886"/>
          </a:xfrm>
          <a:prstGeom prst="rect">
            <a:avLst/>
          </a:prstGeom>
          <a:noFill/>
        </p:spPr>
        <p:txBody>
          <a:bodyPr wrap="none" rtlCol="0">
            <a:spAutoFit/>
          </a:bodyPr>
          <a:lstStyle/>
          <a:p>
            <a:pPr algn="ctr"/>
            <a:r>
              <a:rPr lang="pt-BR" sz="2000" dirty="0">
                <a:latin typeface="Arial" panose="020B0604020202020204" pitchFamily="34" charset="0"/>
                <a:cs typeface="Arial" panose="020B0604020202020204" pitchFamily="34" charset="0"/>
              </a:rPr>
              <a:t>Atividades </a:t>
            </a:r>
            <a:br>
              <a:rPr lang="pt-BR" sz="2000" dirty="0">
                <a:latin typeface="Arial" panose="020B0604020202020204" pitchFamily="34" charset="0"/>
                <a:cs typeface="Arial" panose="020B0604020202020204" pitchFamily="34" charset="0"/>
              </a:rPr>
            </a:br>
            <a:r>
              <a:rPr lang="pt-BR" sz="2000" dirty="0">
                <a:latin typeface="Arial" panose="020B0604020202020204" pitchFamily="34" charset="0"/>
                <a:cs typeface="Arial" panose="020B0604020202020204" pitchFamily="34" charset="0"/>
              </a:rPr>
              <a:t>práticas </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711813" y="4469794"/>
            <a:ext cx="1965603" cy="707886"/>
          </a:xfrm>
          <a:prstGeom prst="rect">
            <a:avLst/>
          </a:prstGeom>
          <a:noFill/>
        </p:spPr>
        <p:txBody>
          <a:bodyPr wrap="none" rtlCol="0">
            <a:spAutoFit/>
          </a:bodyPr>
          <a:lstStyle/>
          <a:p>
            <a:pPr algn="ctr"/>
            <a:r>
              <a:rPr lang="pt-BR" sz="2000" dirty="0">
                <a:latin typeface="Arial" panose="020B0604020202020204" pitchFamily="34" charset="0"/>
                <a:cs typeface="Arial" panose="020B0604020202020204" pitchFamily="34" charset="0"/>
              </a:rPr>
              <a:t>Apresentações </a:t>
            </a:r>
            <a:br>
              <a:rPr lang="pt-BR" sz="2000" dirty="0">
                <a:latin typeface="Arial" panose="020B0604020202020204" pitchFamily="34" charset="0"/>
                <a:cs typeface="Arial" panose="020B0604020202020204" pitchFamily="34" charset="0"/>
              </a:rPr>
            </a:br>
            <a:r>
              <a:rPr lang="pt-BR" sz="2000" dirty="0">
                <a:latin typeface="Arial" panose="020B0604020202020204" pitchFamily="34" charset="0"/>
                <a:cs typeface="Arial" panose="020B0604020202020204" pitchFamily="34" charset="0"/>
              </a:rPr>
              <a:t>curtas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425420" y="4499904"/>
            <a:ext cx="1568058" cy="707886"/>
          </a:xfrm>
          <a:prstGeom prst="rect">
            <a:avLst/>
          </a:prstGeom>
          <a:noFill/>
        </p:spPr>
        <p:txBody>
          <a:bodyPr wrap="none" rtlCol="0">
            <a:spAutoFit/>
          </a:bodyPr>
          <a:lstStyle/>
          <a:p>
            <a:pPr algn="ctr"/>
            <a:r>
              <a:rPr lang="pt-BR" sz="2000" dirty="0">
                <a:latin typeface="Arial" panose="020B0604020202020204" pitchFamily="34" charset="0"/>
                <a:cs typeface="Arial" panose="020B0604020202020204" pitchFamily="34" charset="0"/>
              </a:rPr>
              <a:t>Discussões </a:t>
            </a:r>
            <a:br>
              <a:rPr lang="pt-BR" sz="2000" dirty="0">
                <a:latin typeface="Arial" panose="020B0604020202020204" pitchFamily="34" charset="0"/>
                <a:cs typeface="Arial" panose="020B0604020202020204" pitchFamily="34" charset="0"/>
              </a:rPr>
            </a:br>
            <a:r>
              <a:rPr lang="pt-BR" sz="2000" dirty="0">
                <a:latin typeface="Arial" panose="020B0604020202020204" pitchFamily="34" charset="0"/>
                <a:cs typeface="Arial" panose="020B0604020202020204" pitchFamily="34" charset="0"/>
              </a:rPr>
              <a:t>em grupo</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609508" y="4546070"/>
            <a:ext cx="2735044" cy="707886"/>
          </a:xfrm>
          <a:prstGeom prst="rect">
            <a:avLst/>
          </a:prstGeom>
          <a:noFill/>
        </p:spPr>
        <p:txBody>
          <a:bodyPr wrap="none" rtlCol="0">
            <a:spAutoFit/>
          </a:bodyPr>
          <a:lstStyle/>
          <a:p>
            <a:pPr algn="ctr"/>
            <a:r>
              <a:rPr lang="pt-BR" sz="2000" dirty="0">
                <a:latin typeface="Arial" panose="020B0604020202020204" pitchFamily="34" charset="0"/>
                <a:cs typeface="Arial" panose="020B0604020202020204" pitchFamily="34" charset="0"/>
              </a:rPr>
              <a:t>Sessões de perguntas</a:t>
            </a:r>
            <a:br>
              <a:rPr lang="pt-BR" sz="2000" dirty="0">
                <a:latin typeface="Arial" panose="020B0604020202020204" pitchFamily="34" charset="0"/>
                <a:cs typeface="Arial" panose="020B0604020202020204" pitchFamily="34" charset="0"/>
              </a:rPr>
            </a:br>
            <a:r>
              <a:rPr lang="pt-BR" sz="2000" dirty="0">
                <a:latin typeface="Arial" panose="020B0604020202020204" pitchFamily="34" charset="0"/>
                <a:cs typeface="Arial" panose="020B0604020202020204" pitchFamily="34" charset="0"/>
              </a:rPr>
              <a:t>e respostas</a:t>
            </a:r>
          </a:p>
        </p:txBody>
      </p:sp>
    </p:spTree>
    <p:extLst>
      <p:ext uri="{BB962C8B-B14F-4D97-AF65-F5344CB8AC3E}">
        <p14:creationId xmlns:p14="http://schemas.microsoft.com/office/powerpoint/2010/main" val="14560288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AA77C-F7BD-D22B-355C-434F52046DB3}"/>
            </a:ext>
          </a:extLst>
        </p:cNvPr>
        <p:cNvGrpSpPr/>
        <p:nvPr/>
      </p:nvGrpSpPr>
      <p:grpSpPr>
        <a:xfrm>
          <a:off x="0" y="0"/>
          <a:ext cx="0" cy="0"/>
          <a:chOff x="0" y="0"/>
          <a:chExt cx="0" cy="0"/>
        </a:xfrm>
      </p:grpSpPr>
      <p:sp>
        <p:nvSpPr>
          <p:cNvPr id="11" name="Rounded Rectangle 10">
            <a:extLst>
              <a:ext uri="{FF2B5EF4-FFF2-40B4-BE49-F238E27FC236}">
                <a16:creationId xmlns:a16="http://schemas.microsoft.com/office/drawing/2014/main" id="{EBA30505-AD57-1E34-49E6-A3B77D28A40A}"/>
              </a:ext>
            </a:extLst>
          </p:cNvPr>
          <p:cNvSpPr/>
          <p:nvPr/>
        </p:nvSpPr>
        <p:spPr>
          <a:xfrm>
            <a:off x="700589" y="5127307"/>
            <a:ext cx="10936321" cy="118310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Text Placeholder 4">
            <a:extLst>
              <a:ext uri="{FF2B5EF4-FFF2-40B4-BE49-F238E27FC236}">
                <a16:creationId xmlns:a16="http://schemas.microsoft.com/office/drawing/2014/main" id="{89BC50F2-7070-1305-6734-A48F5277839C}"/>
              </a:ext>
            </a:extLst>
          </p:cNvPr>
          <p:cNvSpPr txBox="1">
            <a:spLocks/>
          </p:cNvSpPr>
          <p:nvPr/>
        </p:nvSpPr>
        <p:spPr>
          <a:xfrm>
            <a:off x="3171603" y="258006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4" name="Text Placeholder 4">
            <a:extLst>
              <a:ext uri="{FF2B5EF4-FFF2-40B4-BE49-F238E27FC236}">
                <a16:creationId xmlns:a16="http://schemas.microsoft.com/office/drawing/2014/main" id="{5AB7EC76-8637-B593-4719-5B918FF4438D}"/>
              </a:ext>
            </a:extLst>
          </p:cNvPr>
          <p:cNvSpPr txBox="1">
            <a:spLocks/>
          </p:cNvSpPr>
          <p:nvPr/>
        </p:nvSpPr>
        <p:spPr>
          <a:xfrm>
            <a:off x="897512" y="1617149"/>
            <a:ext cx="7840090"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a:ln>
                  <a:noFill/>
                </a:ln>
                <a:solidFill>
                  <a:srgbClr val="618393"/>
                </a:solidFill>
                <a:effectLst/>
                <a:uLnTx/>
                <a:uFillTx/>
                <a:latin typeface="Arial" panose="020B0604020202020204" pitchFamily="34" charset="0"/>
                <a:ea typeface="+mn-ea"/>
                <a:cs typeface="+mn-cs"/>
              </a:rPr>
              <a:t>Propor ações imediatas e de longo prazo que sejam…</a:t>
            </a:r>
          </a:p>
        </p:txBody>
      </p:sp>
      <p:sp>
        <p:nvSpPr>
          <p:cNvPr id="2" name="TextBox 1">
            <a:extLst>
              <a:ext uri="{FF2B5EF4-FFF2-40B4-BE49-F238E27FC236}">
                <a16:creationId xmlns:a16="http://schemas.microsoft.com/office/drawing/2014/main" id="{B431C11C-7C43-E64E-D0AC-B0B9FA543E3A}"/>
              </a:ext>
            </a:extLst>
          </p:cNvPr>
          <p:cNvSpPr txBox="1"/>
          <p:nvPr/>
        </p:nvSpPr>
        <p:spPr>
          <a:xfrm>
            <a:off x="897511" y="2122865"/>
            <a:ext cx="4911223" cy="28315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Específicas (</a:t>
            </a:r>
            <a:r>
              <a:rPr kumimoji="0" lang="pt-BR" sz="2800" b="1" i="0" u="none" strike="noStrike" cap="none" normalizeH="0" baseline="0" noProof="0" dirty="0" err="1">
                <a:ln>
                  <a:noFill/>
                </a:ln>
                <a:solidFill>
                  <a:srgbClr val="3BB041"/>
                </a:solidFill>
                <a:effectLst/>
                <a:uLnTx/>
                <a:uFillTx/>
                <a:latin typeface="Arial" panose="020B0604020202020204" pitchFamily="34" charset="0"/>
                <a:ea typeface="+mn-ea"/>
                <a:cs typeface="Arial" panose="020B0604020202020204" pitchFamily="34" charset="0"/>
              </a:rPr>
              <a:t>S</a:t>
            </a:r>
            <a:r>
              <a:rPr kumimoji="0" lang="pt-BR" b="1" i="0" u="none" strike="noStrike" cap="none" normalizeH="0" baseline="0" noProof="0" dirty="0" err="1">
                <a:ln>
                  <a:noFill/>
                </a:ln>
                <a:solidFill>
                  <a:srgbClr val="29373D"/>
                </a:solidFill>
                <a:effectLst/>
                <a:uLnTx/>
                <a:uFillTx/>
                <a:latin typeface="Arial" panose="020B0604020202020204" pitchFamily="34" charset="0"/>
                <a:ea typeface="+mn-ea"/>
                <a:cs typeface="Arial" panose="020B0604020202020204" pitchFamily="34" charset="0"/>
              </a:rPr>
              <a:t>pecific</a:t>
            </a: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Mensuráveis (</a:t>
            </a:r>
            <a:r>
              <a:rPr kumimoji="0" lang="pt-BR" sz="2800" b="0" i="0" u="none" strike="noStrike" cap="none" normalizeH="0" baseline="0" noProof="0" dirty="0" err="1">
                <a:ln>
                  <a:noFill/>
                </a:ln>
                <a:solidFill>
                  <a:srgbClr val="3BB041"/>
                </a:solidFill>
                <a:effectLst/>
                <a:uLnTx/>
                <a:uFillTx/>
                <a:latin typeface="Arial" panose="020B0604020202020204" pitchFamily="34" charset="0"/>
                <a:ea typeface="+mn-ea"/>
                <a:cs typeface="Arial" panose="020B0604020202020204" pitchFamily="34" charset="0"/>
              </a:rPr>
              <a:t>M</a:t>
            </a:r>
            <a:r>
              <a:rPr kumimoji="0" lang="pt-BR" b="0" i="0" u="none" strike="noStrike" cap="none" normalizeH="0" baseline="0" noProof="0" dirty="0" err="1">
                <a:ln>
                  <a:noFill/>
                </a:ln>
                <a:solidFill>
                  <a:srgbClr val="29373D"/>
                </a:solidFill>
                <a:effectLst/>
                <a:uLnTx/>
                <a:uFillTx/>
                <a:latin typeface="Arial" panose="020B0604020202020204" pitchFamily="34" charset="0"/>
                <a:ea typeface="+mn-ea"/>
                <a:cs typeface="Arial" panose="020B0604020202020204" pitchFamily="34" charset="0"/>
              </a:rPr>
              <a:t>easurable</a:t>
            </a: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Atingíveis (</a:t>
            </a:r>
            <a:r>
              <a:rPr kumimoji="0" lang="pt-BR" sz="2800" b="0" i="0" u="none" strike="noStrike" cap="none" normalizeH="0" baseline="0" noProof="0" dirty="0" err="1">
                <a:ln>
                  <a:noFill/>
                </a:ln>
                <a:solidFill>
                  <a:srgbClr val="3BB041"/>
                </a:solidFill>
                <a:effectLst/>
                <a:uLnTx/>
                <a:uFillTx/>
                <a:latin typeface="Arial" panose="020B0604020202020204" pitchFamily="34" charset="0"/>
                <a:ea typeface="+mn-ea"/>
                <a:cs typeface="Arial" panose="020B0604020202020204" pitchFamily="34" charset="0"/>
              </a:rPr>
              <a:t>A</a:t>
            </a:r>
            <a:r>
              <a:rPr kumimoji="0" lang="pt-BR" b="0" i="0" u="none" strike="noStrike" cap="none" normalizeH="0" baseline="0" noProof="0" dirty="0" err="1">
                <a:ln>
                  <a:noFill/>
                </a:ln>
                <a:solidFill>
                  <a:srgbClr val="29373D"/>
                </a:solidFill>
                <a:effectLst/>
                <a:uLnTx/>
                <a:uFillTx/>
                <a:latin typeface="Arial" panose="020B0604020202020204" pitchFamily="34" charset="0"/>
                <a:ea typeface="+mn-ea"/>
                <a:cs typeface="Arial" panose="020B0604020202020204" pitchFamily="34" charset="0"/>
              </a:rPr>
              <a:t>chievable</a:t>
            </a: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Relevantes (</a:t>
            </a:r>
            <a:r>
              <a:rPr kumimoji="0" lang="pt-BR" sz="2800" b="0" i="0" u="none" strike="noStrike" cap="none" normalizeH="0" baseline="0" noProof="0" dirty="0" err="1">
                <a:ln>
                  <a:noFill/>
                </a:ln>
                <a:solidFill>
                  <a:srgbClr val="3BB041"/>
                </a:solidFill>
                <a:effectLst/>
                <a:uLnTx/>
                <a:uFillTx/>
                <a:latin typeface="Arial" panose="020B0604020202020204" pitchFamily="34" charset="0"/>
                <a:ea typeface="+mn-ea"/>
                <a:cs typeface="Arial" panose="020B0604020202020204" pitchFamily="34" charset="0"/>
              </a:rPr>
              <a:t>R</a:t>
            </a:r>
            <a:r>
              <a:rPr kumimoji="0" lang="pt-BR" b="0" i="0" u="none" strike="noStrike" cap="none" normalizeH="0" baseline="0" noProof="0" dirty="0" err="1">
                <a:ln>
                  <a:noFill/>
                </a:ln>
                <a:solidFill>
                  <a:srgbClr val="29373D"/>
                </a:solidFill>
                <a:effectLst/>
                <a:uLnTx/>
                <a:uFillTx/>
                <a:latin typeface="Arial" panose="020B0604020202020204" pitchFamily="34" charset="0"/>
                <a:ea typeface="+mn-ea"/>
                <a:cs typeface="Arial" panose="020B0604020202020204" pitchFamily="34" charset="0"/>
              </a:rPr>
              <a:t>elevant</a:t>
            </a: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Com prazo determinado (</a:t>
            </a:r>
            <a:r>
              <a:rPr kumimoji="0" lang="pt-BR" sz="28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T</a:t>
            </a:r>
            <a:r>
              <a:rPr kumimoji="0" lang="pt-BR" b="0" i="0" u="none" strike="noStrike" cap="none"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rPr>
              <a:t>ime-</a:t>
            </a:r>
            <a:r>
              <a:rPr kumimoji="0" lang="pt-BR" b="0" i="0" u="none" strike="noStrike" cap="none" normalizeH="0" baseline="0" noProof="0" dirty="0" err="1">
                <a:ln>
                  <a:noFill/>
                </a:ln>
                <a:solidFill>
                  <a:srgbClr val="29373D"/>
                </a:solidFill>
                <a:effectLst/>
                <a:uLnTx/>
                <a:uFillTx/>
                <a:latin typeface="Arial" panose="020B0604020202020204" pitchFamily="34" charset="0"/>
                <a:ea typeface="+mn-ea"/>
                <a:cs typeface="Arial" panose="020B0604020202020204" pitchFamily="34" charset="0"/>
              </a:rPr>
              <a:t>bound</a:t>
            </a:r>
            <a:r>
              <a:rPr kumimoji="0" lang="pt-BR" sz="1600" b="0" i="0" u="none" strike="noStrike" cap="none" normalizeH="0" baseline="0" noProof="0" dirty="0">
                <a:ln>
                  <a:noFill/>
                </a:ln>
                <a:effectLst/>
                <a:uLnTx/>
                <a:uFillTx/>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endParaRPr>
          </a:p>
        </p:txBody>
      </p:sp>
      <p:pic>
        <p:nvPicPr>
          <p:cNvPr id="9" name="Graphic 8" descr="Checkbox Checked with solid fill">
            <a:extLst>
              <a:ext uri="{FF2B5EF4-FFF2-40B4-BE49-F238E27FC236}">
                <a16:creationId xmlns:a16="http://schemas.microsoft.com/office/drawing/2014/main" id="{B0E015B9-C88E-E52F-492A-D9A05684A60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15948" y="5260355"/>
            <a:ext cx="914400" cy="914400"/>
          </a:xfrm>
          <a:prstGeom prst="rect">
            <a:avLst/>
          </a:prstGeom>
        </p:spPr>
      </p:pic>
      <p:pic>
        <p:nvPicPr>
          <p:cNvPr id="10" name="Graphic 9" descr="Checkbox Crossed outline">
            <a:extLst>
              <a:ext uri="{FF2B5EF4-FFF2-40B4-BE49-F238E27FC236}">
                <a16:creationId xmlns:a16="http://schemas.microsoft.com/office/drawing/2014/main" id="{806342BE-9BE1-32C4-1371-F332748CDEC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93781" y="5265941"/>
            <a:ext cx="914400" cy="914400"/>
          </a:xfrm>
          <a:prstGeom prst="rect">
            <a:avLst/>
          </a:prstGeom>
        </p:spPr>
      </p:pic>
      <p:sp>
        <p:nvSpPr>
          <p:cNvPr id="12" name="TextBox 11">
            <a:extLst>
              <a:ext uri="{FF2B5EF4-FFF2-40B4-BE49-F238E27FC236}">
                <a16:creationId xmlns:a16="http://schemas.microsoft.com/office/drawing/2014/main" id="{BFBC05C7-4331-9D50-6B9C-DCE601D6BCC2}"/>
              </a:ext>
            </a:extLst>
          </p:cNvPr>
          <p:cNvSpPr txBox="1"/>
          <p:nvPr/>
        </p:nvSpPr>
        <p:spPr>
          <a:xfrm>
            <a:off x="1908181" y="5425621"/>
            <a:ext cx="3569248" cy="58477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noProof="0" dirty="0">
                <a:ln>
                  <a:noFill/>
                </a:ln>
                <a:solidFill>
                  <a:srgbClr val="384D56"/>
                </a:solidFill>
                <a:effectLst/>
                <a:uLnTx/>
                <a:uFillTx/>
                <a:latin typeface="Arial"/>
                <a:ea typeface="+mn-ea"/>
                <a:cs typeface="Arial"/>
              </a:rPr>
              <a:t>Treinar a equipe do Centro de Operações de Emergência</a:t>
            </a:r>
          </a:p>
        </p:txBody>
      </p:sp>
      <p:pic>
        <p:nvPicPr>
          <p:cNvPr id="15" name="Picture 14">
            <a:extLst>
              <a:ext uri="{FF2B5EF4-FFF2-40B4-BE49-F238E27FC236}">
                <a16:creationId xmlns:a16="http://schemas.microsoft.com/office/drawing/2014/main" id="{FA42E3EF-9EA4-8CDC-E523-2E87B742512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821318" y="2265683"/>
            <a:ext cx="3555112" cy="1933553"/>
          </a:xfrm>
          <a:prstGeom prst="rect">
            <a:avLst/>
          </a:prstGeom>
          <a:ln w="6350">
            <a:solidFill>
              <a:schemeClr val="tx2"/>
            </a:solidFill>
          </a:ln>
        </p:spPr>
      </p:pic>
      <p:pic>
        <p:nvPicPr>
          <p:cNvPr id="16" name="Picture 15">
            <a:extLst>
              <a:ext uri="{FF2B5EF4-FFF2-40B4-BE49-F238E27FC236}">
                <a16:creationId xmlns:a16="http://schemas.microsoft.com/office/drawing/2014/main" id="{FC04706C-E289-3ED9-D887-08B4A7F63D5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489351" y="2261860"/>
            <a:ext cx="3147559" cy="1933553"/>
          </a:xfrm>
          <a:prstGeom prst="rect">
            <a:avLst/>
          </a:prstGeom>
          <a:ln w="6350">
            <a:solidFill>
              <a:schemeClr val="tx2"/>
            </a:solidFill>
          </a:ln>
        </p:spPr>
      </p:pic>
      <p:sp>
        <p:nvSpPr>
          <p:cNvPr id="18" name="TextBox 17">
            <a:extLst>
              <a:ext uri="{FF2B5EF4-FFF2-40B4-BE49-F238E27FC236}">
                <a16:creationId xmlns:a16="http://schemas.microsoft.com/office/drawing/2014/main" id="{37B51AA5-F1CE-6D4C-1162-3F0F4510EE1C}"/>
              </a:ext>
            </a:extLst>
          </p:cNvPr>
          <p:cNvSpPr txBox="1"/>
          <p:nvPr/>
        </p:nvSpPr>
        <p:spPr>
          <a:xfrm>
            <a:off x="4817557" y="4344925"/>
            <a:ext cx="1917961" cy="307777"/>
          </a:xfrm>
          <a:prstGeom prst="rect">
            <a:avLst/>
          </a:prstGeom>
          <a:noFill/>
        </p:spPr>
        <p:txBody>
          <a:bodyPr wrap="none" lIns="91440" tIns="45720" rIns="91440" bIns="45720" rtlCol="0" anchor="t">
            <a:spAutoFit/>
          </a:bodyPr>
          <a:lstStyle/>
          <a:p>
            <a:pPr>
              <a:defRPr/>
            </a:pPr>
            <a:r>
              <a:rPr kumimoji="0" lang="pt-BR" sz="1400" b="1" i="0" u="none" strike="noStrike" cap="none" normalizeH="0" baseline="0" noProof="0" dirty="0">
                <a:ln>
                  <a:noFill/>
                </a:ln>
                <a:solidFill>
                  <a:srgbClr val="628393"/>
                </a:solidFill>
                <a:effectLst/>
                <a:uLnTx/>
                <a:uFillTx/>
                <a:latin typeface="Calibri" panose="020F0502020204030204"/>
                <a:ea typeface="+mn-ea"/>
                <a:cs typeface="+mn-cs"/>
              </a:rPr>
              <a:t>  </a:t>
            </a:r>
            <a:r>
              <a:rPr lang="pt-BR" sz="1400" b="1" dirty="0">
                <a:solidFill>
                  <a:srgbClr val="628393"/>
                </a:solidFill>
                <a:latin typeface="Calibri" panose="020F0502020204030204"/>
                <a:ea typeface="+mn-ea"/>
                <a:cs typeface="+mn-cs"/>
              </a:rPr>
              <a:t>Ferramenta de avaliação do 7-1-7</a:t>
            </a:r>
          </a:p>
        </p:txBody>
      </p:sp>
      <p:sp>
        <p:nvSpPr>
          <p:cNvPr id="8" name="Rectangle 1">
            <a:extLst>
              <a:ext uri="{FF2B5EF4-FFF2-40B4-BE49-F238E27FC236}">
                <a16:creationId xmlns:a16="http://schemas.microsoft.com/office/drawing/2014/main" id="{13BC5C18-1B55-0CE2-33D6-29CB76AA85E6}"/>
              </a:ext>
            </a:extLst>
          </p:cNvPr>
          <p:cNvSpPr>
            <a:spLocks noChangeArrowheads="1"/>
          </p:cNvSpPr>
          <p:nvPr/>
        </p:nvSpPr>
        <p:spPr bwMode="auto">
          <a:xfrm>
            <a:off x="2641602" y="62612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pt-BR" sz="1800" b="0" i="0" u="none" strike="noStrike" cap="none" normalizeH="0" baseline="0" noProof="0">
                <a:ln>
                  <a:noFill/>
                </a:ln>
                <a:solidFill>
                  <a:srgbClr val="384D56"/>
                </a:solidFill>
                <a:effectLst/>
                <a:uLnTx/>
                <a:uFillTx/>
                <a:latin typeface="Arial" panose="020B0604020202020204" pitchFamily="34" charset="0"/>
                <a:ea typeface="+mn-ea"/>
                <a:cs typeface="+mn-cs"/>
              </a:rPr>
            </a:br>
            <a:endParaRPr kumimoji="0" lang="pt-BR" sz="1800" b="0" i="0" u="none" strike="noStrike" cap="none" normalizeH="0" baseline="0" noProof="0">
              <a:ln>
                <a:noFill/>
              </a:ln>
              <a:solidFill>
                <a:srgbClr val="384D56"/>
              </a:solidFill>
              <a:effectLst/>
              <a:uLnTx/>
              <a:uFillTx/>
              <a:latin typeface="Arial" panose="020B0604020202020204" pitchFamily="34" charset="0"/>
              <a:ea typeface="+mn-ea"/>
              <a:cs typeface="+mn-cs"/>
            </a:endParaRPr>
          </a:p>
        </p:txBody>
      </p:sp>
      <p:sp>
        <p:nvSpPr>
          <p:cNvPr id="13" name="TextBox 12">
            <a:extLst>
              <a:ext uri="{FF2B5EF4-FFF2-40B4-BE49-F238E27FC236}">
                <a16:creationId xmlns:a16="http://schemas.microsoft.com/office/drawing/2014/main" id="{5D08E26E-AA57-C93F-053F-E3DF6D94686C}"/>
              </a:ext>
            </a:extLst>
          </p:cNvPr>
          <p:cNvSpPr txBox="1"/>
          <p:nvPr/>
        </p:nvSpPr>
        <p:spPr>
          <a:xfrm>
            <a:off x="5808735" y="5278628"/>
            <a:ext cx="5928878" cy="830997"/>
          </a:xfrm>
          <a:prstGeom prst="rect">
            <a:avLst/>
          </a:prstGeom>
          <a:noFill/>
        </p:spPr>
        <p:txBody>
          <a:bodyPr wrap="square" lIns="91440" tIns="45720" rIns="91440" bIns="45720" rtlCol="0" anchor="t">
            <a:spAutoFit/>
          </a:bodyPr>
          <a:lstStyle/>
          <a:p>
            <a:pPr>
              <a:defRPr/>
            </a:pPr>
            <a:r>
              <a:rPr lang="pt-BR" sz="1600" dirty="0">
                <a:solidFill>
                  <a:srgbClr val="384D56"/>
                </a:solidFill>
                <a:latin typeface="Arial"/>
                <a:ea typeface="+mn-ea"/>
                <a:cs typeface="Arial"/>
              </a:rPr>
              <a:t>Elaborar e ministrar um treinamento de 3 dias sobre protocolos de gerenciamento de emergência para cinco funcionários do Centro de Operações de Emergência até o próximo trimestre</a:t>
            </a:r>
          </a:p>
        </p:txBody>
      </p:sp>
      <p:sp>
        <p:nvSpPr>
          <p:cNvPr id="7" name="Rectangle: Rounded Corners 6">
            <a:extLst>
              <a:ext uri="{FF2B5EF4-FFF2-40B4-BE49-F238E27FC236}">
                <a16:creationId xmlns:a16="http://schemas.microsoft.com/office/drawing/2014/main" id="{C5F59524-C1D2-B197-051F-0703AEFE8C01}"/>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Determinar ações imediatas e de longo prazo </a:t>
            </a:r>
          </a:p>
        </p:txBody>
      </p:sp>
      <p:sp>
        <p:nvSpPr>
          <p:cNvPr id="17" name="Oval 16">
            <a:extLst>
              <a:ext uri="{FF2B5EF4-FFF2-40B4-BE49-F238E27FC236}">
                <a16:creationId xmlns:a16="http://schemas.microsoft.com/office/drawing/2014/main" id="{E96EE3D2-FA9D-5FA6-430B-D8F597B854DF}"/>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495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2" grpId="0"/>
      <p:bldP spid="18"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E04AB-5466-AD47-7104-9FCF31D74C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CDBD6-4B55-DAF9-A1AE-194A6B1CC651}"/>
              </a:ext>
            </a:extLst>
          </p:cNvPr>
          <p:cNvSpPr>
            <a:spLocks noGrp="1"/>
          </p:cNvSpPr>
          <p:nvPr>
            <p:ph type="title"/>
          </p:nvPr>
        </p:nvSpPr>
        <p:spPr>
          <a:xfrm>
            <a:off x="831850" y="3344249"/>
            <a:ext cx="9957979" cy="1219256"/>
          </a:xfrm>
        </p:spPr>
        <p:txBody>
          <a:bodyPr/>
          <a:lstStyle/>
          <a:p>
            <a:r>
              <a:rPr lang="pt-BR" sz="5000">
                <a:latin typeface="Arial"/>
                <a:cs typeface="Arial"/>
              </a:rPr>
              <a:t>É uma ação corretiva SMART?</a:t>
            </a:r>
          </a:p>
        </p:txBody>
      </p:sp>
      <p:sp>
        <p:nvSpPr>
          <p:cNvPr id="3" name="Text Placeholder 2">
            <a:extLst>
              <a:ext uri="{FF2B5EF4-FFF2-40B4-BE49-F238E27FC236}">
                <a16:creationId xmlns:a16="http://schemas.microsoft.com/office/drawing/2014/main" id="{29AB9DA1-B647-C14A-A926-DEB7B9A8A35F}"/>
              </a:ext>
            </a:extLst>
          </p:cNvPr>
          <p:cNvSpPr>
            <a:spLocks noGrp="1"/>
          </p:cNvSpPr>
          <p:nvPr>
            <p:ph type="body" idx="1"/>
          </p:nvPr>
        </p:nvSpPr>
        <p:spPr>
          <a:xfrm>
            <a:off x="831850" y="4571758"/>
            <a:ext cx="9703980" cy="931688"/>
          </a:xfrm>
        </p:spPr>
        <p:txBody>
          <a:bodyPr/>
          <a:lstStyle/>
          <a:p>
            <a:r>
              <a:rPr lang="pt-BR" sz="3000"/>
              <a:t>Atividade</a:t>
            </a:r>
          </a:p>
        </p:txBody>
      </p:sp>
      <p:pic>
        <p:nvPicPr>
          <p:cNvPr id="4" name="Picture 3" descr="A light bulb in a circle&#10;&#10;AI-generated content may be incorrect.">
            <a:extLst>
              <a:ext uri="{FF2B5EF4-FFF2-40B4-BE49-F238E27FC236}">
                <a16:creationId xmlns:a16="http://schemas.microsoft.com/office/drawing/2014/main" id="{0FD24573-ADAC-6928-ABFE-C639D5B689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0104" y="1810019"/>
            <a:ext cx="866775" cy="828675"/>
          </a:xfrm>
          <a:prstGeom prst="rect">
            <a:avLst/>
          </a:prstGeom>
        </p:spPr>
      </p:pic>
    </p:spTree>
    <p:extLst>
      <p:ext uri="{BB962C8B-B14F-4D97-AF65-F5344CB8AC3E}">
        <p14:creationId xmlns:p14="http://schemas.microsoft.com/office/powerpoint/2010/main" val="3207685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7FB13-6396-D77C-013B-75238F012BF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CF5B838-3ADE-6996-FFFF-244FDA41D199}"/>
              </a:ext>
            </a:extLst>
          </p:cNvPr>
          <p:cNvSpPr/>
          <p:nvPr/>
        </p:nvSpPr>
        <p:spPr>
          <a:xfrm>
            <a:off x="6753353" y="3819386"/>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A61B193-694A-9946-00A6-3BEA7E2E1A26}"/>
              </a:ext>
            </a:extLst>
          </p:cNvPr>
          <p:cNvSpPr/>
          <p:nvPr/>
        </p:nvSpPr>
        <p:spPr>
          <a:xfrm>
            <a:off x="6720926" y="648362"/>
            <a:ext cx="5004340" cy="299675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27FBEBA-8D1E-98D4-5F7F-CC2D8D6D582D}"/>
              </a:ext>
            </a:extLst>
          </p:cNvPr>
          <p:cNvSpPr>
            <a:spLocks noGrp="1"/>
          </p:cNvSpPr>
          <p:nvPr>
            <p:ph type="body" idx="1"/>
          </p:nvPr>
        </p:nvSpPr>
        <p:spPr>
          <a:xfrm>
            <a:off x="466731" y="755175"/>
            <a:ext cx="5157787" cy="455406"/>
          </a:xfrm>
        </p:spPr>
        <p:txBody>
          <a:bodyPr/>
          <a:lstStyle/>
          <a:p>
            <a:r>
              <a:rPr lang="pt-BR">
                <a:latin typeface="Arial"/>
                <a:cs typeface="Arial"/>
              </a:rPr>
              <a:t>Sua tarefa</a:t>
            </a:r>
          </a:p>
        </p:txBody>
      </p:sp>
      <p:sp>
        <p:nvSpPr>
          <p:cNvPr id="4" name="Content Placeholder 3">
            <a:extLst>
              <a:ext uri="{FF2B5EF4-FFF2-40B4-BE49-F238E27FC236}">
                <a16:creationId xmlns:a16="http://schemas.microsoft.com/office/drawing/2014/main" id="{67E278B7-D5BA-DB63-EC90-995FDF4AC6AF}"/>
              </a:ext>
            </a:extLst>
          </p:cNvPr>
          <p:cNvSpPr>
            <a:spLocks noGrp="1"/>
          </p:cNvSpPr>
          <p:nvPr>
            <p:ph sz="half" idx="2"/>
          </p:nvPr>
        </p:nvSpPr>
        <p:spPr>
          <a:xfrm>
            <a:off x="466731" y="1300489"/>
            <a:ext cx="6058682" cy="4990269"/>
          </a:xfrm>
        </p:spPr>
        <p:txBody>
          <a:bodyPr vert="horz" lIns="91440" tIns="45720" rIns="91440" bIns="45720" rtlCol="0" anchor="t">
            <a:noAutofit/>
          </a:bodyPr>
          <a:lstStyle/>
          <a:p>
            <a:pPr marL="342900" indent="-342900"/>
            <a:r>
              <a:rPr lang="pt-BR" b="1" dirty="0">
                <a:latin typeface="Arial"/>
                <a:cs typeface="Arial"/>
              </a:rPr>
              <a:t>Em plenário: </a:t>
            </a:r>
            <a:r>
              <a:rPr lang="pt-BR" dirty="0">
                <a:latin typeface="Arial"/>
                <a:cs typeface="Arial"/>
              </a:rPr>
              <a:t>execute 10 ações rapidamente e decida se cada ação atende aos critérios de uma ação SMART ou não</a:t>
            </a:r>
          </a:p>
          <a:p>
            <a:pPr marL="342900" indent="-342900"/>
            <a:endParaRPr lang="en-US" dirty="0">
              <a:latin typeface="Arial"/>
              <a:cs typeface="Arial"/>
            </a:endParaRPr>
          </a:p>
          <a:p>
            <a:pPr marL="342900" indent="-342900"/>
            <a:r>
              <a:rPr lang="pt-BR" b="1" dirty="0">
                <a:latin typeface="Arial"/>
                <a:cs typeface="Arial"/>
              </a:rPr>
              <a:t>Em pequenos grupos</a:t>
            </a:r>
            <a:r>
              <a:rPr lang="pt-BR" dirty="0">
                <a:latin typeface="Arial"/>
                <a:cs typeface="Arial"/>
              </a:rPr>
              <a:t>: Para a ação “ruim” atribuída a você, identifique quais critérios não foram atendidos e como você pode corrigi-los (use sua imaginação, se necessário!)</a:t>
            </a:r>
          </a:p>
          <a:p>
            <a:pPr marL="342900" indent="-342900"/>
            <a:endParaRPr lang="en-US" dirty="0">
              <a:latin typeface="Arial"/>
              <a:cs typeface="Arial"/>
            </a:endParaRPr>
          </a:p>
          <a:p>
            <a:pPr marL="342900" indent="-342900"/>
            <a:r>
              <a:rPr lang="pt-BR" b="1" dirty="0">
                <a:latin typeface="Arial"/>
                <a:cs typeface="Arial"/>
              </a:rPr>
              <a:t>Em plenário</a:t>
            </a:r>
            <a:r>
              <a:rPr lang="pt-BR" dirty="0">
                <a:latin typeface="Arial"/>
                <a:cs typeface="Arial"/>
              </a:rPr>
              <a:t>: Relatório breve de cada grupo, incluindo quais critérios não foram atendidos e por quê, e quaisquer correções sugeridas</a:t>
            </a:r>
          </a:p>
        </p:txBody>
      </p:sp>
      <p:sp>
        <p:nvSpPr>
          <p:cNvPr id="5" name="Text Placeholder 4">
            <a:extLst>
              <a:ext uri="{FF2B5EF4-FFF2-40B4-BE49-F238E27FC236}">
                <a16:creationId xmlns:a16="http://schemas.microsoft.com/office/drawing/2014/main" id="{BB283C5C-B3FD-8C3C-5570-136FA002EE9A}"/>
              </a:ext>
            </a:extLst>
          </p:cNvPr>
          <p:cNvSpPr>
            <a:spLocks noGrp="1"/>
          </p:cNvSpPr>
          <p:nvPr>
            <p:ph type="body" sz="quarter" idx="3"/>
          </p:nvPr>
        </p:nvSpPr>
        <p:spPr>
          <a:xfrm>
            <a:off x="6907187" y="386669"/>
            <a:ext cx="4392618" cy="823912"/>
          </a:xfrm>
        </p:spPr>
        <p:txBody>
          <a:bodyPr/>
          <a:lstStyle/>
          <a:p>
            <a:r>
              <a:rPr lang="pt-BR" sz="2000">
                <a:latin typeface="Arial"/>
                <a:cs typeface="Arial"/>
              </a:rPr>
              <a:t>Dica: Considere o seguinte</a:t>
            </a:r>
          </a:p>
        </p:txBody>
      </p:sp>
      <p:sp>
        <p:nvSpPr>
          <p:cNvPr id="6" name="Content Placeholder 5">
            <a:extLst>
              <a:ext uri="{FF2B5EF4-FFF2-40B4-BE49-F238E27FC236}">
                <a16:creationId xmlns:a16="http://schemas.microsoft.com/office/drawing/2014/main" id="{07E6A4D0-53FA-AE1A-5300-565C754A4F46}"/>
              </a:ext>
            </a:extLst>
          </p:cNvPr>
          <p:cNvSpPr>
            <a:spLocks noGrp="1"/>
          </p:cNvSpPr>
          <p:nvPr>
            <p:ph sz="quarter" idx="4"/>
          </p:nvPr>
        </p:nvSpPr>
        <p:spPr>
          <a:xfrm>
            <a:off x="6909673" y="1300489"/>
            <a:ext cx="4777128" cy="1938773"/>
          </a:xfrm>
        </p:spPr>
        <p:txBody>
          <a:bodyPr vert="horz" lIns="91440" tIns="45720" rIns="91440" bIns="45720" rtlCol="0" anchor="t">
            <a:noAutofit/>
          </a:bodyPr>
          <a:lstStyle/>
          <a:p>
            <a:pPr marL="0" indent="0">
              <a:buNone/>
            </a:pPr>
            <a:r>
              <a:rPr lang="pt-BR" sz="1800" b="1">
                <a:solidFill>
                  <a:schemeClr val="dk1"/>
                </a:solidFill>
                <a:latin typeface="Arial"/>
                <a:cs typeface="Arial"/>
              </a:rPr>
              <a:t>Critérios de ação SMART:</a:t>
            </a:r>
          </a:p>
          <a:p>
            <a:pPr marL="285750" indent="-285750">
              <a:buFont typeface="Arial,Sans-Serif" panose="020B0604020202020204" pitchFamily="34" charset="0"/>
            </a:pPr>
            <a:r>
              <a:rPr lang="pt-BR" sz="1800">
                <a:solidFill>
                  <a:schemeClr val="dk1"/>
                </a:solidFill>
                <a:latin typeface="Arial"/>
                <a:cs typeface="Arial"/>
              </a:rPr>
              <a:t>Específica</a:t>
            </a:r>
          </a:p>
          <a:p>
            <a:pPr marL="285750" indent="-285750">
              <a:buFont typeface="Arial,Sans-Serif" panose="020B0604020202020204" pitchFamily="34" charset="0"/>
            </a:pPr>
            <a:r>
              <a:rPr lang="pt-BR" sz="1800">
                <a:solidFill>
                  <a:schemeClr val="dk1"/>
                </a:solidFill>
                <a:latin typeface="Arial"/>
                <a:cs typeface="Arial"/>
              </a:rPr>
              <a:t>Mensurável</a:t>
            </a:r>
          </a:p>
          <a:p>
            <a:pPr marL="285750" indent="-285750">
              <a:buFont typeface="Arial,Sans-Serif" panose="020B0604020202020204" pitchFamily="34" charset="0"/>
            </a:pPr>
            <a:r>
              <a:rPr lang="pt-BR" sz="1800">
                <a:solidFill>
                  <a:schemeClr val="dk1"/>
                </a:solidFill>
                <a:latin typeface="Arial"/>
                <a:cs typeface="Arial"/>
              </a:rPr>
              <a:t>Atingível</a:t>
            </a:r>
          </a:p>
          <a:p>
            <a:pPr marL="285750" indent="-285750">
              <a:buFont typeface="Arial,Sans-Serif" panose="020B0604020202020204" pitchFamily="34" charset="0"/>
            </a:pPr>
            <a:r>
              <a:rPr lang="pt-BR" sz="1800">
                <a:solidFill>
                  <a:schemeClr val="dk1"/>
                </a:solidFill>
                <a:latin typeface="Arial"/>
                <a:cs typeface="Arial"/>
              </a:rPr>
              <a:t>Relevante</a:t>
            </a:r>
          </a:p>
          <a:p>
            <a:pPr marL="285750" indent="-285750">
              <a:buFont typeface="Arial,Sans-Serif" panose="020B0604020202020204" pitchFamily="34" charset="0"/>
            </a:pPr>
            <a:r>
              <a:rPr lang="pt-BR" sz="1800">
                <a:solidFill>
                  <a:schemeClr val="dk1"/>
                </a:solidFill>
                <a:latin typeface="Arial"/>
                <a:cs typeface="Arial"/>
              </a:rPr>
              <a:t>Com prazo definido</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64AA4C6B-9CBA-9967-37C7-73BBF35A8A95}"/>
              </a:ext>
            </a:extLst>
          </p:cNvPr>
          <p:cNvSpPr txBox="1">
            <a:spLocks/>
          </p:cNvSpPr>
          <p:nvPr/>
        </p:nvSpPr>
        <p:spPr>
          <a:xfrm>
            <a:off x="6911903" y="3911224"/>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13" name="Content Placeholder 3">
            <a:extLst>
              <a:ext uri="{FF2B5EF4-FFF2-40B4-BE49-F238E27FC236}">
                <a16:creationId xmlns:a16="http://schemas.microsoft.com/office/drawing/2014/main" id="{036F5763-522D-528A-C581-AE9E182DBFF6}"/>
              </a:ext>
            </a:extLst>
          </p:cNvPr>
          <p:cNvSpPr txBox="1">
            <a:spLocks/>
          </p:cNvSpPr>
          <p:nvPr/>
        </p:nvSpPr>
        <p:spPr>
          <a:xfrm>
            <a:off x="6906499" y="4351834"/>
            <a:ext cx="4561602" cy="1688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dirty="0">
                <a:latin typeface="Arial"/>
                <a:cs typeface="Arial"/>
              </a:rPr>
              <a:t>5 minutos: ‘Esta é uma ação SMART’ breve no plenário</a:t>
            </a:r>
          </a:p>
          <a:p>
            <a:r>
              <a:rPr lang="pt-BR" sz="1800" dirty="0">
                <a:latin typeface="Arial"/>
                <a:cs typeface="Arial"/>
              </a:rPr>
              <a:t>5 minutos: Trabalho em grupo pequeno </a:t>
            </a:r>
          </a:p>
          <a:p>
            <a:r>
              <a:rPr lang="pt-BR" sz="1800" dirty="0">
                <a:latin typeface="Arial"/>
                <a:cs typeface="Arial"/>
              </a:rPr>
              <a:t>10 minutos: Relatório de ~1 a 2 minutos de cada grupo </a:t>
            </a:r>
          </a:p>
          <a:p>
            <a:pPr lvl="1"/>
            <a:endParaRPr lang="en-US" sz="1800" dirty="0">
              <a:cs typeface="Arial"/>
            </a:endParaRPr>
          </a:p>
        </p:txBody>
      </p:sp>
    </p:spTree>
    <p:extLst>
      <p:ext uri="{BB962C8B-B14F-4D97-AF65-F5344CB8AC3E}">
        <p14:creationId xmlns:p14="http://schemas.microsoft.com/office/powerpoint/2010/main" val="25208945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476E9-661D-D953-1482-1622377CC0B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B506DB1-B061-07A0-3D7F-0B5FDC4BF4C6}"/>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828089A6-38BC-557B-571A-53F0B1039880}"/>
              </a:ext>
            </a:extLst>
          </p:cNvPr>
          <p:cNvSpPr txBox="1"/>
          <p:nvPr/>
        </p:nvSpPr>
        <p:spPr>
          <a:xfrm>
            <a:off x="746164" y="1687854"/>
            <a:ext cx="10699668" cy="2565831"/>
          </a:xfrm>
          <a:prstGeom prst="rect">
            <a:avLst/>
          </a:prstGeom>
          <a:noFill/>
        </p:spPr>
        <p:txBody>
          <a:bodyPr wrap="square" lIns="91440" tIns="45720" rIns="91440" bIns="45720" anchor="t">
            <a:spAutoFit/>
          </a:bodyPr>
          <a:lstStyle/>
          <a:p>
            <a:pPr algn="ctr">
              <a:lnSpc>
                <a:spcPct val="113999"/>
              </a:lnSpc>
              <a:defRPr/>
            </a:pPr>
            <a:r>
              <a:rPr lang="pt-BR" sz="3600" b="1" dirty="0">
                <a:solidFill>
                  <a:schemeClr val="tx2"/>
                </a:solidFill>
                <a:effectLst/>
                <a:latin typeface="Arial" panose="020B0604020202020204" pitchFamily="34" charset="0"/>
                <a:cs typeface="Arial" panose="020B0604020202020204" pitchFamily="34" charset="0"/>
              </a:rPr>
              <a:t>Desenvolver e disseminar POP para notificação de doenças de notificação compulsória nos fins de semana e feriados para todos os 10 hospitais de referência em até 30 dias</a:t>
            </a:r>
          </a:p>
          <a:p>
            <a:pPr marL="0" marR="0" lvl="0" indent="0" algn="ctr" defTabSz="914400" rtl="0" eaLnBrk="1" fontAlgn="auto" latinLnBrk="0" hangingPunct="1">
              <a:lnSpc>
                <a:spcPct val="113999"/>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5903681A-C635-E72A-89F1-7309C20D5389}"/>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4257004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41F8-4340-82E7-0525-5F248E01E3C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40B3CB8-3A00-93C8-1670-629303E3B6F2}"/>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04425FF1-F01D-D4F0-F953-5CF9575D1058}"/>
              </a:ext>
            </a:extLst>
          </p:cNvPr>
          <p:cNvSpPr txBox="1"/>
          <p:nvPr/>
        </p:nvSpPr>
        <p:spPr>
          <a:xfrm>
            <a:off x="1354156" y="2461876"/>
            <a:ext cx="9483685"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dirty="0">
                <a:solidFill>
                  <a:schemeClr val="tx2"/>
                </a:solidFill>
                <a:latin typeface="Arial"/>
                <a:cs typeface="Arial"/>
              </a:rPr>
              <a:t>Vacinar 80% da população elegível na área de influência de </a:t>
            </a:r>
            <a:r>
              <a:rPr lang="pt-BR" sz="3600" b="1" dirty="0" err="1">
                <a:solidFill>
                  <a:schemeClr val="tx2"/>
                </a:solidFill>
                <a:latin typeface="Arial"/>
                <a:cs typeface="Arial"/>
              </a:rPr>
              <a:t>Perisa</a:t>
            </a:r>
            <a:r>
              <a:rPr lang="pt-BR" sz="3600" b="1" dirty="0">
                <a:solidFill>
                  <a:schemeClr val="tx2"/>
                </a:solidFill>
                <a:latin typeface="Arial"/>
                <a:cs typeface="Arial"/>
              </a:rPr>
              <a:t> contra a febre amarela em 6 meses</a:t>
            </a:r>
          </a:p>
        </p:txBody>
      </p:sp>
      <p:sp>
        <p:nvSpPr>
          <p:cNvPr id="5" name="Text Placeholder 4">
            <a:extLst>
              <a:ext uri="{FF2B5EF4-FFF2-40B4-BE49-F238E27FC236}">
                <a16:creationId xmlns:a16="http://schemas.microsoft.com/office/drawing/2014/main" id="{358081AC-EAA3-5E61-6694-946003984839}"/>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19031391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5032-0773-DF82-7340-DF7AD4E7D8B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DB53DCD-9AA5-B912-4EFA-597044564FF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A26B0B95-B9D7-7BBA-DEE7-9888A108EAB4}"/>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Contratar agente de vigilância adicional para o COE provincial de Rohania nos próximos dois meses  </a:t>
            </a:r>
          </a:p>
        </p:txBody>
      </p:sp>
      <p:sp>
        <p:nvSpPr>
          <p:cNvPr id="5" name="Text Placeholder 4">
            <a:extLst>
              <a:ext uri="{FF2B5EF4-FFF2-40B4-BE49-F238E27FC236}">
                <a16:creationId xmlns:a16="http://schemas.microsoft.com/office/drawing/2014/main" id="{DB0A1DA5-716E-E4CC-28D3-921E7080200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4799464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40E5E-700A-9CC5-BB6B-678CF7F6D04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909A8DE-95B0-67D2-BC45-E184FC926B6B}"/>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93312F6A-08D6-9B29-5957-C16881BD75C3}"/>
              </a:ext>
            </a:extLst>
          </p:cNvPr>
          <p:cNvSpPr txBox="1"/>
          <p:nvPr/>
        </p:nvSpPr>
        <p:spPr>
          <a:xfrm>
            <a:off x="746165" y="2514519"/>
            <a:ext cx="10699668"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Desenvolver e fornecer treinamento de 1 dia sobre definições de casos de doenças notificáveis para todos os gerentes de ACS do distrito até o final do ano</a:t>
            </a:r>
          </a:p>
        </p:txBody>
      </p:sp>
      <p:sp>
        <p:nvSpPr>
          <p:cNvPr id="5" name="Text Placeholder 4">
            <a:extLst>
              <a:ext uri="{FF2B5EF4-FFF2-40B4-BE49-F238E27FC236}">
                <a16:creationId xmlns:a16="http://schemas.microsoft.com/office/drawing/2014/main" id="{2CC06237-93F9-76C6-4EB7-EBDAE705AC5E}"/>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20166078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CCC66-0D17-9667-5CD1-6A98335E1B8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4EFA5558-66ED-441F-042A-3D43BC0AF0F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1B9948AA-09B2-B1DD-AF98-AEE423E70C62}"/>
              </a:ext>
            </a:extLst>
          </p:cNvPr>
          <p:cNvSpPr txBox="1"/>
          <p:nvPr/>
        </p:nvSpPr>
        <p:spPr>
          <a:xfrm>
            <a:off x="746165" y="2514519"/>
            <a:ext cx="10699668"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Divulgar a “Lista de Verificação de Investigação e Resposta a Surtos” a todos os membros das equipes nacionais e distritais de resposta rápida até o 3º trimestre  </a:t>
            </a:r>
          </a:p>
        </p:txBody>
      </p:sp>
      <p:sp>
        <p:nvSpPr>
          <p:cNvPr id="5" name="Text Placeholder 4">
            <a:extLst>
              <a:ext uri="{FF2B5EF4-FFF2-40B4-BE49-F238E27FC236}">
                <a16:creationId xmlns:a16="http://schemas.microsoft.com/office/drawing/2014/main" id="{6C4F1738-F71D-2F35-6616-C8D883C98862}"/>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8821074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0C049-7866-2E34-B28C-1F1500EFEEF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BDF7DA0-637E-5636-0BFD-FF399AAAE79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6D9B6F51-EEAE-07AE-14B3-A72C9AA3999F}"/>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Melhorar a disponibilidade de kits de coleta de amostras</a:t>
            </a:r>
          </a:p>
        </p:txBody>
      </p:sp>
      <p:sp>
        <p:nvSpPr>
          <p:cNvPr id="5" name="Text Placeholder 4">
            <a:extLst>
              <a:ext uri="{FF2B5EF4-FFF2-40B4-BE49-F238E27FC236}">
                <a16:creationId xmlns:a16="http://schemas.microsoft.com/office/drawing/2014/main" id="{39A8F02E-598D-7D72-7EC7-7FF15C8A6F64}"/>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8113652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94EB9-570F-ACB7-B9D3-42E5027A1D7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061AE48-C55B-1294-A4B7-CBD8B724A903}"/>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C3B8D32D-D4B8-15E2-C9B1-E55CE9539479}"/>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Adicionar variáveis relevantes ao sistema eletrônico</a:t>
            </a:r>
          </a:p>
        </p:txBody>
      </p:sp>
      <p:sp>
        <p:nvSpPr>
          <p:cNvPr id="5" name="Text Placeholder 4">
            <a:extLst>
              <a:ext uri="{FF2B5EF4-FFF2-40B4-BE49-F238E27FC236}">
                <a16:creationId xmlns:a16="http://schemas.microsoft.com/office/drawing/2014/main" id="{20250DD9-55AD-A76C-3638-3CF8DD94739F}"/>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751025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5717627" y="1002971"/>
            <a:ext cx="5924626"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2800" dirty="0">
                <a:latin typeface="Arial"/>
                <a:ea typeface="Calibri"/>
                <a:cs typeface="Arial"/>
              </a:rPr>
              <a:t>Publique suas perguntas e ideias no </a:t>
            </a:r>
            <a:r>
              <a:rPr lang="pt-BR" sz="2800" b="1" dirty="0">
                <a:solidFill>
                  <a:schemeClr val="accent1"/>
                </a:solidFill>
                <a:latin typeface="Arial"/>
                <a:ea typeface="Calibri"/>
                <a:cs typeface="Arial"/>
              </a:rPr>
              <a:t>estacionamento</a:t>
            </a:r>
            <a:r>
              <a:rPr lang="pt-BR" sz="2800" dirty="0">
                <a:latin typeface="Arial"/>
                <a:ea typeface="Calibri"/>
                <a:cs typeface="Arial"/>
              </a:rPr>
              <a:t>.</a:t>
            </a:r>
          </a:p>
          <a:p>
            <a:endParaRPr lang="en-US" sz="2800" dirty="0">
              <a:latin typeface="Arial"/>
              <a:ea typeface="Calibri"/>
              <a:cs typeface="Arial"/>
            </a:endParaRPr>
          </a:p>
          <a:p>
            <a:r>
              <a:rPr lang="pt-BR" sz="2800" dirty="0">
                <a:latin typeface="Arial"/>
                <a:ea typeface="Calibri"/>
                <a:cs typeface="Arial"/>
              </a:rPr>
              <a:t>Elas serão respondidas:</a:t>
            </a:r>
          </a:p>
          <a:p>
            <a:pPr marL="285750" indent="-285750">
              <a:buFont typeface="Arial"/>
              <a:buChar char="•"/>
            </a:pPr>
            <a:r>
              <a:rPr lang="pt-BR" sz="2800" dirty="0">
                <a:latin typeface="Arial"/>
                <a:ea typeface="Calibri"/>
                <a:cs typeface="Arial"/>
              </a:rPr>
              <a:t>Em momentos específicos durante o treinamento</a:t>
            </a:r>
          </a:p>
          <a:p>
            <a:pPr marL="285750" indent="-285750">
              <a:buFont typeface="Arial"/>
              <a:buChar char="•"/>
            </a:pPr>
            <a:r>
              <a:rPr lang="pt-BR" sz="2800" dirty="0">
                <a:latin typeface="Arial"/>
                <a:ea typeface="Calibri"/>
                <a:cs typeface="Arial"/>
              </a:rPr>
              <a:t>Por especialistas durante suas apresentações</a:t>
            </a:r>
          </a:p>
          <a:p>
            <a:pPr marL="285750" indent="-285750">
              <a:buFont typeface="Arial"/>
              <a:buChar char="•"/>
            </a:pPr>
            <a:r>
              <a:rPr lang="pt-BR" sz="2800" dirty="0">
                <a:latin typeface="Arial"/>
                <a:ea typeface="Calibri"/>
                <a:cs typeface="Arial"/>
              </a:rPr>
              <a:t>Após o treinamento (por exemplo, via e-mail), conforme necessário</a:t>
            </a:r>
          </a:p>
          <a:p>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643CB-682B-5D72-A627-A199DE74BD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3971DE7-3C58-6FE1-C2C5-5A962487A39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7CF8F494-20D6-2364-04D3-517AC880A6E5}"/>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Distribuir mosquiteiros tratados com inseticida às famílias</a:t>
            </a:r>
          </a:p>
        </p:txBody>
      </p:sp>
      <p:sp>
        <p:nvSpPr>
          <p:cNvPr id="5" name="Text Placeholder 4">
            <a:extLst>
              <a:ext uri="{FF2B5EF4-FFF2-40B4-BE49-F238E27FC236}">
                <a16:creationId xmlns:a16="http://schemas.microsoft.com/office/drawing/2014/main" id="{72B0191D-2796-25F0-8322-125072EF5A81}"/>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7496823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7175-4B40-6876-1936-E5E0FCA2A7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8DE8362-22C5-7E98-BC66-078A8B68688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6236F1BA-B74F-D331-FB4B-AFA295E390C0}"/>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Acelerar o tempo de transporte de amostras na província de Gondor na próxima semana</a:t>
            </a:r>
          </a:p>
        </p:txBody>
      </p:sp>
      <p:sp>
        <p:nvSpPr>
          <p:cNvPr id="5" name="Text Placeholder 4">
            <a:extLst>
              <a:ext uri="{FF2B5EF4-FFF2-40B4-BE49-F238E27FC236}">
                <a16:creationId xmlns:a16="http://schemas.microsoft.com/office/drawing/2014/main" id="{DC4CA4E0-236E-557A-B43F-1FAD62298585}"/>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42554809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28D51-476F-3EAD-445A-C64E52EB1F8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472EBAE-918C-5DB6-7A12-182FB75DB401}"/>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pt-BR" sz="3000" b="1">
                <a:solidFill>
                  <a:schemeClr val="accent1"/>
                </a:solidFill>
                <a:latin typeface="Arial"/>
                <a:cs typeface="Arial"/>
              </a:rPr>
              <a:t>Isso atende aos critérios de uma ação SMART?</a:t>
            </a:r>
          </a:p>
        </p:txBody>
      </p:sp>
      <p:sp>
        <p:nvSpPr>
          <p:cNvPr id="3" name="TextBox 2">
            <a:extLst>
              <a:ext uri="{FF2B5EF4-FFF2-40B4-BE49-F238E27FC236}">
                <a16:creationId xmlns:a16="http://schemas.microsoft.com/office/drawing/2014/main" id="{7FA97DCB-3B00-147D-0748-CAE4969686FC}"/>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pt-BR" sz="3600" b="1">
                <a:solidFill>
                  <a:schemeClr val="tx2"/>
                </a:solidFill>
                <a:latin typeface="Arial"/>
                <a:cs typeface="Arial"/>
              </a:rPr>
              <a:t>Realizar o envolvimento da comunidade em relação às doenças preveníveis por vacinação em todas as províncias</a:t>
            </a:r>
          </a:p>
        </p:txBody>
      </p:sp>
      <p:sp>
        <p:nvSpPr>
          <p:cNvPr id="5" name="Text Placeholder 4">
            <a:extLst>
              <a:ext uri="{FF2B5EF4-FFF2-40B4-BE49-F238E27FC236}">
                <a16:creationId xmlns:a16="http://schemas.microsoft.com/office/drawing/2014/main" id="{52387B38-5E3B-ECE7-6978-2FB2FC00A25A}"/>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pt-BR" b="1" u="sng">
                <a:solidFill>
                  <a:schemeClr val="tx2"/>
                </a:solidFill>
              </a:rPr>
              <a:t>Critérios para uma ação SMART</a:t>
            </a:r>
          </a:p>
          <a:p>
            <a:pPr marL="0" lvl="0" indent="0" algn="ctr">
              <a:buNone/>
              <a:defRPr/>
            </a:pP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Específica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S</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pecific)</a:t>
            </a:r>
            <a:r>
              <a:rPr kumimoji="0" lang="pt-BR" sz="2200" b="0" i="0" u="none" strike="noStrike" cap="none" normalizeH="0" noProof="0">
                <a:ln>
                  <a:noFill/>
                </a:ln>
                <a:solidFill>
                  <a:schemeClr val="accent1"/>
                </a:solidFill>
                <a:effectLst/>
                <a:uLnTx/>
                <a:uFillTx/>
                <a:latin typeface="Arial" panose="020B0604020202020204" pitchFamily="34" charset="0"/>
                <a:ea typeface="+mn-ea"/>
                <a:cs typeface="+mn-cs"/>
              </a:rPr>
              <a:t> </a:t>
            </a:r>
            <a:r>
              <a:rPr lang="pt-BR">
                <a:solidFill>
                  <a:srgbClr val="384D56"/>
                </a:solidFill>
              </a:rPr>
              <a:t>|  </a:t>
            </a:r>
            <a:r>
              <a:rPr lang="pt-BR">
                <a:solidFill>
                  <a:schemeClr val="accent1"/>
                </a:solidFill>
              </a:rPr>
              <a:t>Mensurável (</a:t>
            </a:r>
            <a:r>
              <a:rPr lang="pt-BR" b="1">
                <a:solidFill>
                  <a:schemeClr val="accent1"/>
                </a:solidFill>
              </a:rPr>
              <a:t>M</a:t>
            </a:r>
            <a:r>
              <a:rPr lang="pt-BR">
                <a:solidFill>
                  <a:schemeClr val="accent1"/>
                </a:solidFill>
              </a:rPr>
              <a:t>easurable)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Atingível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A</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chievable) </a:t>
            </a:r>
            <a:r>
              <a:rPr kumimoji="0" lang="pt-BR" sz="2200" b="0" i="0" u="none" strike="noStrike" cap="none" normalizeH="0" baseline="0" noProof="0">
                <a:ln>
                  <a:noFill/>
                </a:ln>
                <a:solidFill>
                  <a:srgbClr val="384D56"/>
                </a:solidFill>
                <a:effectLst/>
                <a:uLnTx/>
                <a:uFillTx/>
                <a:latin typeface="Arial" panose="020B0604020202020204" pitchFamily="34" charset="0"/>
                <a:ea typeface="+mn-ea"/>
                <a:cs typeface="+mn-cs"/>
              </a:rPr>
              <a:t>|  </a:t>
            </a:r>
            <a:r>
              <a:rPr lang="pt-BR">
                <a:solidFill>
                  <a:schemeClr val="accent1"/>
                </a:solidFill>
              </a:rPr>
              <a:t>Relevante (</a:t>
            </a:r>
            <a:r>
              <a:rPr lang="pt-BR" b="1">
                <a:solidFill>
                  <a:schemeClr val="accent1"/>
                </a:solidFill>
              </a:rPr>
              <a:t>R</a:t>
            </a:r>
            <a:r>
              <a:rPr lang="pt-BR">
                <a:solidFill>
                  <a:schemeClr val="accent1"/>
                </a:solidFill>
              </a:rPr>
              <a:t>elevant) </a:t>
            </a:r>
            <a:r>
              <a:rPr lang="pt-BR">
                <a:solidFill>
                  <a:srgbClr val="384D56"/>
                </a:solidFill>
              </a:rPr>
              <a:t>| </a:t>
            </a:r>
            <a:r>
              <a:rPr kumimoji="0" lang="pt-BR" sz="2200" i="0" u="none" strike="noStrike" cap="none" normalizeH="0" baseline="0" noProof="0">
                <a:ln>
                  <a:noFill/>
                </a:ln>
                <a:solidFill>
                  <a:schemeClr val="accent1"/>
                </a:solidFill>
                <a:effectLst/>
                <a:uLnTx/>
                <a:uFillTx/>
                <a:latin typeface="Arial" panose="020B0604020202020204" pitchFamily="34" charset="0"/>
                <a:ea typeface="+mn-ea"/>
                <a:cs typeface="+mn-cs"/>
              </a:rPr>
              <a:t>Com prazo definido (</a:t>
            </a:r>
            <a:r>
              <a:rPr kumimoji="0" lang="pt-BR" sz="2200" b="1" i="0" u="none" strike="noStrike" cap="none" normalizeH="0" baseline="0" noProof="0">
                <a:ln>
                  <a:noFill/>
                </a:ln>
                <a:solidFill>
                  <a:schemeClr val="accent1"/>
                </a:solidFill>
                <a:effectLst/>
                <a:uLnTx/>
                <a:uFillTx/>
                <a:latin typeface="Arial" panose="020B0604020202020204" pitchFamily="34" charset="0"/>
                <a:ea typeface="+mn-ea"/>
                <a:cs typeface="+mn-cs"/>
              </a:rPr>
              <a:t>T</a:t>
            </a:r>
            <a:r>
              <a:rPr kumimoji="0" lang="pt-BR" sz="2200" b="0" i="0" u="none" strike="noStrike" cap="none"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19504845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7827D-891F-FCDB-5E2E-A06E517A383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4992112-83D8-817B-5B16-95AAB2CA4FA4}"/>
              </a:ext>
            </a:extLst>
          </p:cNvPr>
          <p:cNvSpPr>
            <a:spLocks noGrp="1"/>
          </p:cNvSpPr>
          <p:nvPr>
            <p:ph type="body" idx="1"/>
          </p:nvPr>
        </p:nvSpPr>
        <p:spPr>
          <a:xfrm>
            <a:off x="455139" y="4812664"/>
            <a:ext cx="5157787" cy="455406"/>
          </a:xfrm>
        </p:spPr>
        <p:txBody>
          <a:bodyPr/>
          <a:lstStyle/>
          <a:p>
            <a:r>
              <a:rPr lang="pt-BR">
                <a:latin typeface="Arial"/>
                <a:cs typeface="Arial"/>
              </a:rPr>
              <a:t>Em seu grupo...</a:t>
            </a:r>
          </a:p>
        </p:txBody>
      </p:sp>
      <p:sp>
        <p:nvSpPr>
          <p:cNvPr id="4" name="Content Placeholder 3">
            <a:extLst>
              <a:ext uri="{FF2B5EF4-FFF2-40B4-BE49-F238E27FC236}">
                <a16:creationId xmlns:a16="http://schemas.microsoft.com/office/drawing/2014/main" id="{CAB14F38-C97F-0A1B-4818-DB213EB93301}"/>
              </a:ext>
            </a:extLst>
          </p:cNvPr>
          <p:cNvSpPr>
            <a:spLocks noGrp="1"/>
          </p:cNvSpPr>
          <p:nvPr>
            <p:ph sz="half" idx="2"/>
          </p:nvPr>
        </p:nvSpPr>
        <p:spPr>
          <a:xfrm>
            <a:off x="503764" y="1148907"/>
            <a:ext cx="6879169" cy="3419867"/>
          </a:xfrm>
        </p:spPr>
        <p:txBody>
          <a:bodyPr vert="horz" lIns="91440" tIns="45720" rIns="91440" bIns="45720" rtlCol="0" anchor="t">
            <a:noAutofit/>
          </a:bodyPr>
          <a:lstStyle/>
          <a:p>
            <a:pPr marL="457200" indent="-457200">
              <a:buFont typeface="+mj-lt"/>
              <a:buAutoNum type="arabicPeriod"/>
            </a:pPr>
            <a:r>
              <a:rPr lang="pt-BR" sz="2000" dirty="0">
                <a:solidFill>
                  <a:schemeClr val="tx1"/>
                </a:solidFill>
                <a:effectLst/>
                <a:cs typeface="Arial" panose="020B0604020202020204" pitchFamily="34" charset="0"/>
              </a:rPr>
              <a:t>Melhorar a disponibilidade de kits de coleta de amostras</a:t>
            </a:r>
          </a:p>
          <a:p>
            <a:pPr marL="457200" indent="-457200">
              <a:buFont typeface="+mj-lt"/>
              <a:buAutoNum type="arabicPeriod"/>
            </a:pPr>
            <a:r>
              <a:rPr lang="pt-BR" sz="2000" dirty="0">
                <a:solidFill>
                  <a:schemeClr val="tx1"/>
                </a:solidFill>
                <a:effectLst/>
                <a:cs typeface="Arial" panose="020B0604020202020204" pitchFamily="34" charset="0"/>
              </a:rPr>
              <a:t>Adicionar variáveis relevantes ao sistema eletrônico</a:t>
            </a:r>
          </a:p>
          <a:p>
            <a:pPr marL="457200" indent="-457200">
              <a:buFont typeface="+mj-lt"/>
              <a:buAutoNum type="arabicPeriod"/>
            </a:pPr>
            <a:r>
              <a:rPr lang="pt-BR" sz="2000" dirty="0">
                <a:solidFill>
                  <a:schemeClr val="tx1"/>
                </a:solidFill>
                <a:latin typeface="Arial"/>
                <a:cs typeface="Arial"/>
              </a:rPr>
              <a:t>Distribuir mosquiteiros tratados com inseticida às famílias</a:t>
            </a:r>
          </a:p>
          <a:p>
            <a:pPr marL="457200" indent="-457200">
              <a:buFont typeface="+mj-lt"/>
              <a:buAutoNum type="arabicPeriod"/>
            </a:pPr>
            <a:r>
              <a:rPr lang="pt-BR" sz="2000" dirty="0">
                <a:solidFill>
                  <a:schemeClr val="tx1"/>
                </a:solidFill>
                <a:effectLst/>
                <a:cs typeface="Arial" panose="020B0604020202020204" pitchFamily="34" charset="0"/>
              </a:rPr>
              <a:t>Acelerar o tempo de transporte de amostras na província de </a:t>
            </a:r>
            <a:r>
              <a:rPr lang="pt-BR" sz="2000" dirty="0" err="1">
                <a:solidFill>
                  <a:schemeClr val="tx1"/>
                </a:solidFill>
                <a:effectLst/>
                <a:cs typeface="Arial" panose="020B0604020202020204" pitchFamily="34" charset="0"/>
              </a:rPr>
              <a:t>Gondor</a:t>
            </a:r>
            <a:r>
              <a:rPr lang="pt-BR" sz="2000" dirty="0">
                <a:solidFill>
                  <a:schemeClr val="tx1"/>
                </a:solidFill>
                <a:effectLst/>
                <a:cs typeface="Arial" panose="020B0604020202020204" pitchFamily="34" charset="0"/>
              </a:rPr>
              <a:t> na próxima semana</a:t>
            </a:r>
          </a:p>
          <a:p>
            <a:pPr marL="457200" indent="-457200">
              <a:buFont typeface="+mj-lt"/>
              <a:buAutoNum type="arabicPeriod"/>
            </a:pPr>
            <a:r>
              <a:rPr lang="pt-BR" sz="2000" dirty="0">
                <a:solidFill>
                  <a:schemeClr val="tx1"/>
                </a:solidFill>
                <a:effectLst/>
                <a:cs typeface="Arial" panose="020B0604020202020204" pitchFamily="34" charset="0"/>
              </a:rPr>
              <a:t>Realizar o envolvimento da comunidade em relação às doenças preveníveis por vacinação em todas as províncias</a:t>
            </a:r>
          </a:p>
          <a:p>
            <a:pPr marL="457200" indent="-457200">
              <a:buFont typeface="+mj-lt"/>
              <a:buAutoNum type="arabicPeriod"/>
            </a:pPr>
            <a:endParaRPr lang="en-US" sz="2400" dirty="0">
              <a:solidFill>
                <a:schemeClr val="tx1"/>
              </a:solidFill>
              <a:cs typeface="Arial" panose="020B0604020202020204" pitchFamily="34" charset="0"/>
            </a:endParaRPr>
          </a:p>
        </p:txBody>
      </p:sp>
      <p:sp>
        <p:nvSpPr>
          <p:cNvPr id="19" name="Text Placeholder 2">
            <a:extLst>
              <a:ext uri="{FF2B5EF4-FFF2-40B4-BE49-F238E27FC236}">
                <a16:creationId xmlns:a16="http://schemas.microsoft.com/office/drawing/2014/main" id="{44C7FEE2-1C4E-0917-3A3C-FCD748B18464}"/>
              </a:ext>
            </a:extLst>
          </p:cNvPr>
          <p:cNvSpPr txBox="1">
            <a:spLocks/>
          </p:cNvSpPr>
          <p:nvPr/>
        </p:nvSpPr>
        <p:spPr>
          <a:xfrm>
            <a:off x="455140" y="408480"/>
            <a:ext cx="5157787"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a:latin typeface="Arial"/>
                <a:cs typeface="Arial"/>
              </a:rPr>
              <a:t>Atribuições de ação</a:t>
            </a:r>
          </a:p>
        </p:txBody>
      </p:sp>
      <p:sp>
        <p:nvSpPr>
          <p:cNvPr id="20" name="Content Placeholder 3">
            <a:extLst>
              <a:ext uri="{FF2B5EF4-FFF2-40B4-BE49-F238E27FC236}">
                <a16:creationId xmlns:a16="http://schemas.microsoft.com/office/drawing/2014/main" id="{162B6F0D-6B25-20FF-3272-898805E6CA04}"/>
              </a:ext>
            </a:extLst>
          </p:cNvPr>
          <p:cNvSpPr txBox="1">
            <a:spLocks/>
          </p:cNvSpPr>
          <p:nvPr/>
        </p:nvSpPr>
        <p:spPr>
          <a:xfrm>
            <a:off x="503764" y="5351441"/>
            <a:ext cx="11369470"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2000" dirty="0">
                <a:latin typeface="Arial"/>
                <a:cs typeface="Arial"/>
              </a:rPr>
              <a:t>Quais critérios de ação SMART não foram atendidos para sua ação atribuída?  Por quê?</a:t>
            </a:r>
          </a:p>
          <a:p>
            <a:r>
              <a:rPr lang="pt-BR" sz="2000" dirty="0">
                <a:latin typeface="Arial"/>
                <a:cs typeface="Arial"/>
              </a:rPr>
              <a:t>Como você pode melhorar essa ação? </a:t>
            </a:r>
          </a:p>
        </p:txBody>
      </p:sp>
      <p:sp>
        <p:nvSpPr>
          <p:cNvPr id="10" name="Rectangle 9">
            <a:extLst>
              <a:ext uri="{FF2B5EF4-FFF2-40B4-BE49-F238E27FC236}">
                <a16:creationId xmlns:a16="http://schemas.microsoft.com/office/drawing/2014/main" id="{7E8FC7F5-A392-C5F5-5BF3-CDCA025E8F4B}"/>
              </a:ext>
            </a:extLst>
          </p:cNvPr>
          <p:cNvSpPr/>
          <p:nvPr/>
        </p:nvSpPr>
        <p:spPr>
          <a:xfrm>
            <a:off x="8162587" y="262795"/>
            <a:ext cx="3832189" cy="3716538"/>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4">
            <a:extLst>
              <a:ext uri="{FF2B5EF4-FFF2-40B4-BE49-F238E27FC236}">
                <a16:creationId xmlns:a16="http://schemas.microsoft.com/office/drawing/2014/main" id="{775E61D5-DE55-1EEA-320C-EA525AACF592}"/>
              </a:ext>
            </a:extLst>
          </p:cNvPr>
          <p:cNvSpPr>
            <a:spLocks noGrp="1"/>
          </p:cNvSpPr>
          <p:nvPr>
            <p:ph type="body" sz="quarter" idx="3"/>
          </p:nvPr>
        </p:nvSpPr>
        <p:spPr>
          <a:xfrm>
            <a:off x="8348848" y="1103"/>
            <a:ext cx="3645928" cy="823912"/>
          </a:xfrm>
        </p:spPr>
        <p:txBody>
          <a:bodyPr/>
          <a:lstStyle/>
          <a:p>
            <a:r>
              <a:rPr lang="pt-BR" sz="2000">
                <a:latin typeface="Arial"/>
                <a:cs typeface="Arial"/>
              </a:rPr>
              <a:t>Dica: Considere o seguinte</a:t>
            </a:r>
          </a:p>
        </p:txBody>
      </p:sp>
      <p:sp>
        <p:nvSpPr>
          <p:cNvPr id="12" name="Content Placeholder 5">
            <a:extLst>
              <a:ext uri="{FF2B5EF4-FFF2-40B4-BE49-F238E27FC236}">
                <a16:creationId xmlns:a16="http://schemas.microsoft.com/office/drawing/2014/main" id="{0093FF93-37C6-2139-EE43-E91FC396060F}"/>
              </a:ext>
            </a:extLst>
          </p:cNvPr>
          <p:cNvSpPr>
            <a:spLocks noGrp="1"/>
          </p:cNvSpPr>
          <p:nvPr>
            <p:ph sz="quarter" idx="4"/>
          </p:nvPr>
        </p:nvSpPr>
        <p:spPr>
          <a:xfrm>
            <a:off x="8351334" y="914923"/>
            <a:ext cx="3307265" cy="1938773"/>
          </a:xfrm>
        </p:spPr>
        <p:txBody>
          <a:bodyPr vert="horz" lIns="91440" tIns="45720" rIns="91440" bIns="45720" rtlCol="0" anchor="t">
            <a:noAutofit/>
          </a:bodyPr>
          <a:lstStyle/>
          <a:p>
            <a:pPr marL="0" indent="0">
              <a:buNone/>
            </a:pPr>
            <a:r>
              <a:rPr lang="pt-BR" sz="2000" b="1">
                <a:solidFill>
                  <a:schemeClr val="dk1"/>
                </a:solidFill>
                <a:latin typeface="Arial"/>
                <a:cs typeface="Arial"/>
              </a:rPr>
              <a:t>Critérios de ação SMART:</a:t>
            </a:r>
          </a:p>
          <a:p>
            <a:pPr marL="285750" indent="-285750">
              <a:buFont typeface="Arial,Sans-Serif" panose="020B0604020202020204" pitchFamily="34" charset="0"/>
            </a:pPr>
            <a:r>
              <a:rPr lang="pt-BR" sz="2000">
                <a:solidFill>
                  <a:schemeClr val="dk1"/>
                </a:solidFill>
                <a:latin typeface="Arial"/>
                <a:cs typeface="Arial"/>
              </a:rPr>
              <a:t>Específicas (</a:t>
            </a:r>
            <a:r>
              <a:rPr lang="pt-BR" sz="2000" b="1">
                <a:solidFill>
                  <a:schemeClr val="dk1"/>
                </a:solidFill>
                <a:latin typeface="Arial"/>
                <a:cs typeface="Arial"/>
              </a:rPr>
              <a:t>S</a:t>
            </a:r>
            <a:r>
              <a:rPr lang="pt-BR" sz="2000">
                <a:solidFill>
                  <a:schemeClr val="dk1"/>
                </a:solidFill>
                <a:latin typeface="Arial"/>
                <a:cs typeface="Arial"/>
              </a:rPr>
              <a:t>pecific)</a:t>
            </a:r>
          </a:p>
          <a:p>
            <a:pPr marL="285750" indent="-285750">
              <a:buFont typeface="Arial,Sans-Serif" panose="020B0604020202020204" pitchFamily="34" charset="0"/>
            </a:pPr>
            <a:r>
              <a:rPr lang="pt-BR" sz="2000">
                <a:solidFill>
                  <a:schemeClr val="dk1"/>
                </a:solidFill>
                <a:latin typeface="Arial"/>
                <a:cs typeface="Arial"/>
              </a:rPr>
              <a:t>Mensuráveis (</a:t>
            </a:r>
            <a:r>
              <a:rPr lang="pt-BR" sz="2000" b="1">
                <a:solidFill>
                  <a:schemeClr val="dk1"/>
                </a:solidFill>
                <a:latin typeface="Arial"/>
                <a:cs typeface="Arial"/>
              </a:rPr>
              <a:t>M</a:t>
            </a:r>
            <a:r>
              <a:rPr lang="pt-BR" sz="2000">
                <a:solidFill>
                  <a:schemeClr val="dk1"/>
                </a:solidFill>
                <a:latin typeface="Arial"/>
                <a:cs typeface="Arial"/>
              </a:rPr>
              <a:t>easurable)</a:t>
            </a:r>
          </a:p>
          <a:p>
            <a:pPr marL="285750" indent="-285750">
              <a:buFont typeface="Arial,Sans-Serif" panose="020B0604020202020204" pitchFamily="34" charset="0"/>
            </a:pPr>
            <a:r>
              <a:rPr lang="pt-BR" sz="2000">
                <a:solidFill>
                  <a:schemeClr val="dk1"/>
                </a:solidFill>
                <a:latin typeface="Arial"/>
                <a:cs typeface="Arial"/>
              </a:rPr>
              <a:t>Atingíveis (</a:t>
            </a:r>
            <a:r>
              <a:rPr lang="pt-BR" sz="2000" b="1">
                <a:solidFill>
                  <a:schemeClr val="dk1"/>
                </a:solidFill>
                <a:latin typeface="Arial"/>
                <a:cs typeface="Arial"/>
              </a:rPr>
              <a:t>A</a:t>
            </a:r>
            <a:r>
              <a:rPr lang="pt-BR" sz="2000">
                <a:solidFill>
                  <a:schemeClr val="dk1"/>
                </a:solidFill>
                <a:latin typeface="Arial"/>
                <a:cs typeface="Arial"/>
              </a:rPr>
              <a:t>chievable)</a:t>
            </a:r>
          </a:p>
          <a:p>
            <a:pPr marL="285750" indent="-285750">
              <a:buFont typeface="Arial,Sans-Serif" panose="020B0604020202020204" pitchFamily="34" charset="0"/>
            </a:pPr>
            <a:r>
              <a:rPr lang="pt-BR" sz="2000">
                <a:solidFill>
                  <a:schemeClr val="dk1"/>
                </a:solidFill>
                <a:latin typeface="Arial"/>
                <a:cs typeface="Arial"/>
              </a:rPr>
              <a:t>Relevantes (</a:t>
            </a:r>
            <a:r>
              <a:rPr lang="pt-BR" sz="2000" b="1">
                <a:solidFill>
                  <a:schemeClr val="dk1"/>
                </a:solidFill>
                <a:latin typeface="Arial"/>
                <a:cs typeface="Arial"/>
              </a:rPr>
              <a:t>R</a:t>
            </a:r>
            <a:r>
              <a:rPr lang="pt-BR" sz="2000">
                <a:solidFill>
                  <a:schemeClr val="dk1"/>
                </a:solidFill>
                <a:latin typeface="Arial"/>
                <a:cs typeface="Arial"/>
              </a:rPr>
              <a:t>elevant)</a:t>
            </a:r>
          </a:p>
          <a:p>
            <a:pPr marL="285750" indent="-285750">
              <a:buFont typeface="Arial,Sans-Serif" panose="020B0604020202020204" pitchFamily="34" charset="0"/>
            </a:pPr>
            <a:r>
              <a:rPr lang="pt-BR" sz="2000">
                <a:solidFill>
                  <a:schemeClr val="dk1"/>
                </a:solidFill>
                <a:latin typeface="Arial"/>
                <a:cs typeface="Arial"/>
              </a:rPr>
              <a:t>Com prazo determinado (</a:t>
            </a:r>
            <a:r>
              <a:rPr lang="pt-BR" sz="2000" b="1">
                <a:solidFill>
                  <a:schemeClr val="dk1"/>
                </a:solidFill>
                <a:latin typeface="Arial"/>
                <a:cs typeface="Arial"/>
              </a:rPr>
              <a:t>T</a:t>
            </a:r>
            <a:r>
              <a:rPr lang="pt-BR" sz="2000">
                <a:solidFill>
                  <a:schemeClr val="dk1"/>
                </a:solidFill>
                <a:latin typeface="Arial"/>
                <a:cs typeface="Arial"/>
              </a:rPr>
              <a:t>ime-bound)</a:t>
            </a:r>
          </a:p>
          <a:p>
            <a:pPr marL="0" indent="0">
              <a:buNone/>
            </a:pPr>
            <a:endParaRPr lang="en-US" sz="2000">
              <a:solidFill>
                <a:schemeClr val="dk1"/>
              </a:solidFill>
              <a:latin typeface="Arial"/>
              <a:cs typeface="Arial"/>
            </a:endParaRPr>
          </a:p>
        </p:txBody>
      </p:sp>
    </p:spTree>
    <p:extLst>
      <p:ext uri="{BB962C8B-B14F-4D97-AF65-F5344CB8AC3E}">
        <p14:creationId xmlns:p14="http://schemas.microsoft.com/office/powerpoint/2010/main" val="5528621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3" y="216806"/>
            <a:ext cx="10515600" cy="1087808"/>
          </a:xfrm>
        </p:spPr>
        <p:txBody>
          <a:bodyPr/>
          <a:lstStyle/>
          <a:p>
            <a:r>
              <a:rPr lang="pt-BR">
                <a:latin typeface="Arial"/>
                <a:cs typeface="Arial"/>
              </a:rPr>
              <a:t>Surto da doença do vírus do Sudão | Uganda | 2022</a:t>
            </a:r>
          </a:p>
        </p:txBody>
      </p:sp>
      <p:pic>
        <p:nvPicPr>
          <p:cNvPr id="3" name="Picture 2">
            <a:extLst>
              <a:ext uri="{FF2B5EF4-FFF2-40B4-BE49-F238E27FC236}">
                <a16:creationId xmlns:a16="http://schemas.microsoft.com/office/drawing/2014/main" id="{83F9BB38-FFFA-B8A2-AE9C-F275035AFA13}"/>
              </a:ext>
            </a:extLst>
          </p:cNvPr>
          <p:cNvPicPr>
            <a:picLocks noChangeAspect="1"/>
          </p:cNvPicPr>
          <p:nvPr/>
        </p:nvPicPr>
        <p:blipFill>
          <a:blip r:embed="rId3" cstate="screen">
            <a:extLst>
              <a:ext uri="{28A0092B-C50C-407E-A947-70E740481C1C}">
                <a14:useLocalDpi xmlns:a14="http://schemas.microsoft.com/office/drawing/2010/main"/>
              </a:ext>
            </a:extLst>
          </a:blip>
          <a:srcRect t="6675" b="6675"/>
          <a:stretch/>
        </p:blipFill>
        <p:spPr>
          <a:xfrm>
            <a:off x="617621" y="950144"/>
            <a:ext cx="10479599" cy="2210589"/>
          </a:xfrm>
          <a:prstGeom prst="rect">
            <a:avLst/>
          </a:prstGeom>
          <a:ln>
            <a:noFill/>
          </a:ln>
        </p:spPr>
      </p:pic>
      <p:pic>
        <p:nvPicPr>
          <p:cNvPr id="4" name="Picture 3">
            <a:extLst>
              <a:ext uri="{FF2B5EF4-FFF2-40B4-BE49-F238E27FC236}">
                <a16:creationId xmlns:a16="http://schemas.microsoft.com/office/drawing/2014/main" id="{B6CF5268-D64C-E3A8-B58E-55AC891472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17621" y="3166030"/>
            <a:ext cx="10756797" cy="2810458"/>
          </a:xfrm>
          <a:prstGeom prst="rect">
            <a:avLst/>
          </a:prstGeom>
          <a:ln>
            <a:noFill/>
          </a:ln>
        </p:spPr>
      </p:pic>
      <p:pic>
        <p:nvPicPr>
          <p:cNvPr id="8" name="Picture 7">
            <a:extLst>
              <a:ext uri="{FF2B5EF4-FFF2-40B4-BE49-F238E27FC236}">
                <a16:creationId xmlns:a16="http://schemas.microsoft.com/office/drawing/2014/main" id="{C62199EE-5B81-632F-FD64-C53034B0D3B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17620" y="5976488"/>
            <a:ext cx="10756797" cy="585537"/>
          </a:xfrm>
          <a:prstGeom prst="rect">
            <a:avLst/>
          </a:prstGeom>
          <a:ln>
            <a:noFill/>
          </a:ln>
        </p:spPr>
      </p:pic>
      <p:sp>
        <p:nvSpPr>
          <p:cNvPr id="5" name="Rectangle 4">
            <a:extLst>
              <a:ext uri="{FF2B5EF4-FFF2-40B4-BE49-F238E27FC236}">
                <a16:creationId xmlns:a16="http://schemas.microsoft.com/office/drawing/2014/main" id="{3F9F9B81-848C-6B06-8315-2F3A8B684BE3}"/>
              </a:ext>
            </a:extLst>
          </p:cNvPr>
          <p:cNvSpPr/>
          <p:nvPr/>
        </p:nvSpPr>
        <p:spPr>
          <a:xfrm>
            <a:off x="332214" y="5926472"/>
            <a:ext cx="1434977" cy="548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CA9890-CEBD-A609-C0CF-8C168717C3CB}"/>
              </a:ext>
            </a:extLst>
          </p:cNvPr>
          <p:cNvSpPr txBox="1"/>
          <p:nvPr/>
        </p:nvSpPr>
        <p:spPr>
          <a:xfrm>
            <a:off x="620703" y="6065229"/>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AÇÕES</a:t>
            </a:r>
          </a:p>
        </p:txBody>
      </p:sp>
    </p:spTree>
    <p:extLst>
      <p:ext uri="{BB962C8B-B14F-4D97-AF65-F5344CB8AC3E}">
        <p14:creationId xmlns:p14="http://schemas.microsoft.com/office/powerpoint/2010/main" val="8937530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857560"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Data de surgimento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9B51E0"/>
                </a:solidFill>
                <a:effectLst/>
                <a:uLnTx/>
                <a:uFillTx/>
                <a:latin typeface="Arial"/>
                <a:ea typeface="+mn-ea"/>
                <a:cs typeface="Arial"/>
              </a:rPr>
              <a:t>10 de fevereiro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Meta: 7 dias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NOTIFICAR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Meta: 1 dia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Meta: 7 dias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0"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Data de detecção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CF2E2E"/>
                </a:solidFill>
                <a:effectLst/>
                <a:uLnTx/>
                <a:uFillTx/>
                <a:latin typeface="Arial"/>
                <a:ea typeface="+mn-ea"/>
                <a:cs typeface="Arial"/>
              </a:rPr>
              <a:t>13 de fevereiro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0"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Data de notificação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FCB900"/>
                </a:solidFill>
                <a:effectLst/>
                <a:uLnTx/>
                <a:uFillTx/>
                <a:latin typeface="Arial"/>
                <a:ea typeface="+mn-ea"/>
                <a:cs typeface="Arial"/>
              </a:rPr>
              <a:t>4 de março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697567" y="2169591"/>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Data da resposta precoce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3BB041"/>
                </a:solidFill>
                <a:effectLst/>
                <a:uLnTx/>
                <a:uFillTx/>
                <a:latin typeface="Arial"/>
                <a:ea typeface="+mn-ea"/>
                <a:cs typeface="Arial"/>
              </a:rPr>
              <a:t>13 de março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dirty="0">
                <a:ln>
                  <a:noFill/>
                </a:ln>
                <a:solidFill>
                  <a:srgbClr val="FFFFFF"/>
                </a:solidFill>
                <a:effectLst/>
                <a:uLnTx/>
                <a:uFillTx/>
                <a:latin typeface="Arial"/>
                <a:ea typeface="+mn-ea"/>
                <a:cs typeface="Arial"/>
              </a:rPr>
              <a:t> </a:t>
            </a:r>
            <a:r>
              <a:rPr kumimoji="0" lang="pt-BR" sz="1600" b="1" i="0" u="none" strike="noStrike" cap="none" normalizeH="0" baseline="0" noProof="0" dirty="0">
                <a:ln>
                  <a:noFill/>
                </a:ln>
                <a:solidFill>
                  <a:srgbClr val="FFFFFF"/>
                </a:solidFill>
                <a:effectLst/>
                <a:uLnTx/>
                <a:uFillTx/>
                <a:latin typeface="Arial"/>
                <a:ea typeface="+mn-ea"/>
                <a:cs typeface="Arial"/>
              </a:rPr>
              <a:t>3 DIAS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19 DIAS</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srgbClr val="FFFFFF"/>
                </a:solidFill>
                <a:effectLst/>
                <a:uLnTx/>
                <a:uFillTx/>
                <a:latin typeface="Arial"/>
                <a:ea typeface="+mn-ea"/>
                <a:cs typeface="Arial"/>
              </a:rPr>
              <a:t>9 DIAS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2348780" cy="269431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R="0" lvl="0" algn="l" defTabSz="914400" rtl="0" eaLnBrk="1" fontAlgn="auto" latinLnBrk="0" hangingPunct="0">
              <a:lnSpc>
                <a:spcPct val="100000"/>
              </a:lnSpc>
              <a:spcBef>
                <a:spcPts val="0"/>
              </a:spcBef>
              <a:spcAft>
                <a:spcPts val="0"/>
              </a:spcAft>
              <a:buClrTx/>
              <a:buSzPct val="100000"/>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O paciente foi encaminhado ao Pronto-Socorro com relativa rapidez</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1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A equipe de atendimento de urgência encaminhou o paciente imediatamente para o hospital</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638526"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2" y="2812826"/>
            <a:ext cx="1638525"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GARGALOS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E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AÇÕES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599019"/>
            <a:ext cx="9837523" cy="860012"/>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IMEDIATAS</a:t>
            </a:r>
            <a:r>
              <a:rPr kumimoji="0" lang="pt-BR" sz="110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a:t>
            </a: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Comunicar ao hospital sobre a notificação de alerta do laboratório; melhorar a comunicação com os parceiros hospitalares sobre relatórios e notificações do laboratório</a:t>
            </a: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PRAZO MAIS LONGO:</a:t>
            </a: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Trabalho de modernização de dados para melhorar os sistemas de dados de saúde pública, hospitalares e laboratoriais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155677" y="2751593"/>
            <a:ext cx="3131669" cy="2667070"/>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Atraso na cultura da ferida</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laboratório não alertou o hospital/sistema sobre o resultado</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sistema de prontuário médico eletrônico caiu no dia em que os resultados estavam disponíveis, então a enfermeira de saúde pública não conseguiu ver os prontuários do hospital</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A cultura fúngica requer 10-15 dias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Enfermeira de doenças transmissíveis agiu imediatamente ao saber do resultado</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7429824" y="2744982"/>
            <a:ext cx="4220310" cy="2694318"/>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hospital demorou a testar outros contatos </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hospital demorou a se comunicar com as agências de encaminhamento depois que o paciente recebeu alta para casa.</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Falha na implementação de controles de infecção nas instalações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1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Enfermeira especializada em doenças transmissíveis enviou um fax com alertas e informações antes do evento.</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pt-BR"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O CD notificou a agência de saúde local sobre o diagnóstico e a necessidade de procedimento de controle de infecção ao realizar serviços de atendimento domiciliar para tratamento de feridas. </a:t>
            </a:r>
          </a:p>
        </p:txBody>
      </p:sp>
      <p:sp>
        <p:nvSpPr>
          <p:cNvPr id="3" name="Title 1">
            <a:extLst>
              <a:ext uri="{FF2B5EF4-FFF2-40B4-BE49-F238E27FC236}">
                <a16:creationId xmlns:a16="http://schemas.microsoft.com/office/drawing/2014/main" id="{46E324C1-0DAC-524E-E017-A96E552FA33A}"/>
              </a:ext>
            </a:extLst>
          </p:cNvPr>
          <p:cNvSpPr txBox="1">
            <a:spLocks/>
          </p:cNvSpPr>
          <p:nvPr/>
        </p:nvSpPr>
        <p:spPr>
          <a:xfrm>
            <a:off x="75514" y="-1340"/>
            <a:ext cx="9196306"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kumimoji="0" lang="pt-BR" sz="2800" b="1" i="0" u="none" strike="noStrike" cap="none" normalizeH="0" baseline="0" noProof="0">
                <a:ln>
                  <a:noFill/>
                </a:ln>
                <a:solidFill>
                  <a:srgbClr val="3BB041"/>
                </a:solidFill>
                <a:effectLst/>
                <a:uLnTx/>
                <a:uFillTx/>
                <a:latin typeface="Arial"/>
                <a:cs typeface="Arial"/>
                <a:sym typeface="Calibri"/>
              </a:rPr>
              <a:t>C. Auris </a:t>
            </a:r>
            <a:r>
              <a:rPr lang="pt-BR" sz="2800" b="1">
                <a:solidFill>
                  <a:srgbClr val="3BB041"/>
                </a:solidFill>
                <a:latin typeface="Arial"/>
                <a:cs typeface="Arial"/>
                <a:sym typeface="Calibri"/>
              </a:rPr>
              <a:t>| </a:t>
            </a:r>
            <a:r>
              <a:rPr kumimoji="0" lang="pt-BR" sz="2800" b="1" i="0" u="none" strike="noStrike" cap="none" normalizeH="0" baseline="0" noProof="0">
                <a:ln>
                  <a:noFill/>
                </a:ln>
                <a:solidFill>
                  <a:srgbClr val="3BB041"/>
                </a:solidFill>
                <a:effectLst/>
                <a:uLnTx/>
                <a:uFillTx/>
                <a:latin typeface="Arial"/>
                <a:cs typeface="Arial"/>
                <a:sym typeface="Calibri"/>
              </a:rPr>
              <a:t>Jurisdição nos EUA </a:t>
            </a:r>
            <a:r>
              <a:rPr lang="pt-BR" sz="2800" b="1">
                <a:solidFill>
                  <a:srgbClr val="3BB041"/>
                </a:solidFill>
                <a:latin typeface="Arial"/>
                <a:cs typeface="Arial"/>
                <a:sym typeface="Calibri"/>
              </a:rPr>
              <a:t>| </a:t>
            </a:r>
            <a:r>
              <a:rPr kumimoji="0" lang="pt-BR" sz="2800" b="1" i="0" u="none" strike="noStrike" cap="none" normalizeH="0" baseline="0" noProof="0">
                <a:ln>
                  <a:noFill/>
                </a:ln>
                <a:solidFill>
                  <a:srgbClr val="3BB041"/>
                </a:solidFill>
                <a:effectLst/>
                <a:uLnTx/>
                <a:uFillTx/>
                <a:latin typeface="Arial"/>
                <a:cs typeface="Arial"/>
                <a:sym typeface="Calibri"/>
              </a:rPr>
              <a:t>2023 </a:t>
            </a:r>
          </a:p>
        </p:txBody>
      </p:sp>
    </p:spTree>
    <p:extLst>
      <p:ext uri="{BB962C8B-B14F-4D97-AF65-F5344CB8AC3E}">
        <p14:creationId xmlns:p14="http://schemas.microsoft.com/office/powerpoint/2010/main" val="381456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04806"/>
            <a:ext cx="9703980" cy="2148666"/>
          </a:xfrm>
        </p:spPr>
        <p:txBody>
          <a:bodyPr/>
          <a:lstStyle/>
          <a:p>
            <a:r>
              <a:rPr lang="pt-BR" sz="5000">
                <a:latin typeface="Arial"/>
                <a:cs typeface="Arial"/>
              </a:rPr>
              <a:t>Seleção de ações imediatas e de longo prazo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54830"/>
            <a:ext cx="9703980" cy="931688"/>
          </a:xfrm>
        </p:spPr>
        <p:txBody>
          <a:bodyPr/>
          <a:lstStyle/>
          <a:p>
            <a:r>
              <a:rPr lang="pt-BR" sz="3000"/>
              <a:t>Atividade</a:t>
            </a:r>
          </a:p>
        </p:txBody>
      </p:sp>
      <p:pic>
        <p:nvPicPr>
          <p:cNvPr id="5" name="Picture 4" descr="A light bulb in a circle&#10;&#10;AI-generated content may be incorrect.">
            <a:extLst>
              <a:ext uri="{FF2B5EF4-FFF2-40B4-BE49-F238E27FC236}">
                <a16:creationId xmlns:a16="http://schemas.microsoft.com/office/drawing/2014/main" id="{EB5F2A4B-7BAB-E26D-E7F2-087FD045E0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613" y="2087563"/>
            <a:ext cx="866775" cy="828675"/>
          </a:xfrm>
          <a:prstGeom prst="rect">
            <a:avLst/>
          </a:prstGeom>
        </p:spPr>
      </p:pic>
    </p:spTree>
    <p:extLst>
      <p:ext uri="{BB962C8B-B14F-4D97-AF65-F5344CB8AC3E}">
        <p14:creationId xmlns:p14="http://schemas.microsoft.com/office/powerpoint/2010/main" val="36541749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226459"/>
            <a:ext cx="5157787" cy="486893"/>
          </a:xfrm>
        </p:spPr>
        <p:txBody>
          <a:bodyPr/>
          <a:lstStyle/>
          <a:p>
            <a:r>
              <a:rPr lang="pt-BR">
                <a:latin typeface="Arial"/>
                <a:cs typeface="Arial"/>
              </a:rPr>
              <a:t>Sua atribuição na mesa</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86707" y="1868545"/>
            <a:ext cx="5709293" cy="3962301"/>
          </a:xfrm>
        </p:spPr>
        <p:txBody>
          <a:bodyPr vert="horz" lIns="91440" tIns="45720" rIns="91440" bIns="45720" rtlCol="0" anchor="t">
            <a:noAutofit/>
          </a:bodyPr>
          <a:lstStyle/>
          <a:p>
            <a:pPr marL="342900" indent="-342900"/>
            <a:r>
              <a:rPr lang="pt-BR" sz="2500" dirty="0">
                <a:latin typeface="Arial"/>
                <a:cs typeface="Arial"/>
              </a:rPr>
              <a:t>Leia as análises de gargalos no </a:t>
            </a:r>
            <a:r>
              <a:rPr lang="pt-BR" sz="2500" dirty="0" err="1">
                <a:latin typeface="Arial"/>
                <a:cs typeface="Arial"/>
              </a:rPr>
              <a:t>flipchart</a:t>
            </a:r>
            <a:r>
              <a:rPr lang="pt-BR" sz="2500" dirty="0">
                <a:latin typeface="Arial"/>
                <a:cs typeface="Arial"/>
              </a:rPr>
              <a:t>.</a:t>
            </a:r>
          </a:p>
          <a:p>
            <a:pPr marL="342900" indent="-342900"/>
            <a:r>
              <a:rPr lang="pt-BR" sz="2500" dirty="0">
                <a:latin typeface="Arial"/>
                <a:cs typeface="Arial"/>
              </a:rPr>
              <a:t>Proponha ações imediatas e/ou de longo prazo, conforme apropriado, que atendam aos critérios à direita</a:t>
            </a:r>
          </a:p>
          <a:p>
            <a:pPr marL="342900" indent="-342900"/>
            <a:r>
              <a:rPr lang="pt-BR" sz="2500" dirty="0">
                <a:latin typeface="Arial"/>
                <a:cs typeface="Arial"/>
              </a:rPr>
              <a:t>Quando solicitado, passe para um </a:t>
            </a:r>
            <a:r>
              <a:rPr lang="pt-BR" sz="2500" dirty="0" err="1">
                <a:latin typeface="Arial"/>
                <a:cs typeface="Arial"/>
              </a:rPr>
              <a:t>flipchart</a:t>
            </a:r>
            <a:r>
              <a:rPr lang="pt-BR" sz="2500" dirty="0">
                <a:latin typeface="Arial"/>
                <a:cs typeface="Arial"/>
              </a:rPr>
              <a:t> vizinho.  </a:t>
            </a:r>
          </a:p>
          <a:p>
            <a:pPr marL="342900" indent="-342900"/>
            <a:r>
              <a:rPr lang="pt-BR" sz="2500" dirty="0">
                <a:latin typeface="Arial"/>
                <a:cs typeface="Arial"/>
              </a:rPr>
              <a:t>Revise as ações do grupo e ofereça edições/correções conforme necessário</a:t>
            </a:r>
          </a:p>
          <a:p>
            <a:pPr marL="342900" indent="-342900"/>
            <a:endParaRPr lang="en-US" sz="2500" dirty="0">
              <a:latin typeface="Arial"/>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6366214" y="39872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604C87C-2BEE-AC17-F381-B7113F2C345A}"/>
              </a:ext>
            </a:extLst>
          </p:cNvPr>
          <p:cNvSpPr/>
          <p:nvPr/>
        </p:nvSpPr>
        <p:spPr>
          <a:xfrm>
            <a:off x="6362815" y="794888"/>
            <a:ext cx="4975312" cy="301032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6520048" y="489651"/>
            <a:ext cx="4392618"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dirty="0">
                <a:latin typeface="Arial"/>
                <a:cs typeface="Arial"/>
              </a:rPr>
              <a:t>Dica: Considere o seguinte</a:t>
            </a:r>
          </a:p>
        </p:txBody>
      </p:sp>
      <p:sp>
        <p:nvSpPr>
          <p:cNvPr id="32" name="Content Placeholder 5">
            <a:extLst>
              <a:ext uri="{FF2B5EF4-FFF2-40B4-BE49-F238E27FC236}">
                <a16:creationId xmlns:a16="http://schemas.microsoft.com/office/drawing/2014/main" id="{CC4BF418-36F9-B464-9179-43570D2FEEBD}"/>
              </a:ext>
            </a:extLst>
          </p:cNvPr>
          <p:cNvSpPr txBox="1">
            <a:spLocks/>
          </p:cNvSpPr>
          <p:nvPr/>
        </p:nvSpPr>
        <p:spPr>
          <a:xfrm>
            <a:off x="6522534" y="1403471"/>
            <a:ext cx="4798899" cy="243279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t-BR" sz="2000" b="1" dirty="0">
                <a:solidFill>
                  <a:schemeClr val="dk1"/>
                </a:solidFill>
                <a:latin typeface="Arial"/>
                <a:cs typeface="Arial"/>
              </a:rPr>
              <a:t>Critérios de boas ações:</a:t>
            </a:r>
          </a:p>
          <a:p>
            <a:pPr marL="285750" indent="-285750">
              <a:buFont typeface="Arial"/>
              <a:buChar char="•"/>
            </a:pPr>
            <a:r>
              <a:rPr lang="pt-BR" sz="1600" dirty="0">
                <a:solidFill>
                  <a:schemeClr val="dk1"/>
                </a:solidFill>
                <a:latin typeface="Arial"/>
                <a:cs typeface="Arial"/>
              </a:rPr>
              <a:t>Inteligente (</a:t>
            </a:r>
            <a:r>
              <a:rPr lang="pt-BR" sz="1600" b="1" dirty="0" err="1">
                <a:solidFill>
                  <a:schemeClr val="dk1"/>
                </a:solidFill>
                <a:latin typeface="Arial"/>
                <a:cs typeface="Arial"/>
              </a:rPr>
              <a:t>S</a:t>
            </a:r>
            <a:r>
              <a:rPr lang="pt-BR" sz="1600" dirty="0" err="1">
                <a:solidFill>
                  <a:schemeClr val="dk1"/>
                </a:solidFill>
                <a:latin typeface="Arial"/>
                <a:cs typeface="Arial"/>
              </a:rPr>
              <a:t>mart</a:t>
            </a:r>
            <a:r>
              <a:rPr lang="pt-BR" sz="1600" dirty="0">
                <a:solidFill>
                  <a:schemeClr val="dk1"/>
                </a:solidFill>
                <a:latin typeface="Arial"/>
                <a:cs typeface="Arial"/>
              </a:rPr>
              <a:t>)</a:t>
            </a:r>
          </a:p>
          <a:p>
            <a:pPr marL="285750" indent="-285750">
              <a:buFont typeface="Arial"/>
              <a:buChar char="•"/>
            </a:pPr>
            <a:r>
              <a:rPr lang="pt-BR" sz="1600" dirty="0">
                <a:solidFill>
                  <a:schemeClr val="dk1"/>
                </a:solidFill>
                <a:latin typeface="Arial"/>
                <a:cs typeface="Arial"/>
              </a:rPr>
              <a:t>Mensurável (</a:t>
            </a:r>
            <a:r>
              <a:rPr lang="pt-BR" sz="1600" b="1" dirty="0" err="1">
                <a:solidFill>
                  <a:schemeClr val="dk1"/>
                </a:solidFill>
                <a:latin typeface="Arial"/>
                <a:cs typeface="Arial"/>
              </a:rPr>
              <a:t>M</a:t>
            </a:r>
            <a:r>
              <a:rPr lang="pt-BR" sz="1600" dirty="0" err="1">
                <a:solidFill>
                  <a:schemeClr val="dk1"/>
                </a:solidFill>
                <a:latin typeface="Arial"/>
                <a:cs typeface="Arial"/>
              </a:rPr>
              <a:t>easurable</a:t>
            </a:r>
            <a:r>
              <a:rPr lang="pt-BR" sz="1600" dirty="0">
                <a:solidFill>
                  <a:schemeClr val="dk1"/>
                </a:solidFill>
                <a:latin typeface="Arial"/>
                <a:cs typeface="Arial"/>
              </a:rPr>
              <a:t>) </a:t>
            </a:r>
          </a:p>
          <a:p>
            <a:pPr marL="285750" indent="-285750">
              <a:buFont typeface="Arial"/>
              <a:buChar char="•"/>
            </a:pPr>
            <a:r>
              <a:rPr lang="pt-BR" sz="1600" dirty="0">
                <a:solidFill>
                  <a:schemeClr val="dk1"/>
                </a:solidFill>
                <a:latin typeface="Arial"/>
                <a:cs typeface="Arial"/>
              </a:rPr>
              <a:t>Atingível (</a:t>
            </a:r>
            <a:r>
              <a:rPr lang="pt-BR" sz="1600" b="1" dirty="0" err="1">
                <a:solidFill>
                  <a:schemeClr val="dk1"/>
                </a:solidFill>
                <a:latin typeface="Arial"/>
                <a:cs typeface="Arial"/>
              </a:rPr>
              <a:t>A</a:t>
            </a:r>
            <a:r>
              <a:rPr lang="pt-BR" sz="1600" dirty="0" err="1">
                <a:solidFill>
                  <a:schemeClr val="dk1"/>
                </a:solidFill>
                <a:latin typeface="Arial"/>
                <a:cs typeface="Arial"/>
              </a:rPr>
              <a:t>chievable</a:t>
            </a:r>
            <a:r>
              <a:rPr lang="pt-BR" sz="1600" dirty="0">
                <a:solidFill>
                  <a:schemeClr val="dk1"/>
                </a:solidFill>
                <a:latin typeface="Arial"/>
                <a:cs typeface="Arial"/>
              </a:rPr>
              <a:t>)</a:t>
            </a:r>
          </a:p>
          <a:p>
            <a:pPr marL="285750" indent="-285750">
              <a:buFont typeface="Arial"/>
              <a:buChar char="•"/>
            </a:pPr>
            <a:r>
              <a:rPr lang="pt-BR" sz="1600" dirty="0">
                <a:solidFill>
                  <a:schemeClr val="dk1"/>
                </a:solidFill>
                <a:latin typeface="Arial"/>
                <a:cs typeface="Arial"/>
              </a:rPr>
              <a:t>Relevante (</a:t>
            </a:r>
            <a:r>
              <a:rPr lang="pt-BR" sz="1600" b="1" dirty="0" err="1">
                <a:solidFill>
                  <a:schemeClr val="dk1"/>
                </a:solidFill>
                <a:latin typeface="Arial"/>
                <a:cs typeface="Arial"/>
              </a:rPr>
              <a:t>R</a:t>
            </a:r>
            <a:r>
              <a:rPr lang="pt-BR" sz="1600" dirty="0" err="1">
                <a:solidFill>
                  <a:schemeClr val="dk1"/>
                </a:solidFill>
                <a:latin typeface="Arial"/>
                <a:cs typeface="Arial"/>
              </a:rPr>
              <a:t>elevant</a:t>
            </a:r>
            <a:r>
              <a:rPr lang="pt-BR" sz="1600" dirty="0">
                <a:solidFill>
                  <a:schemeClr val="dk1"/>
                </a:solidFill>
                <a:latin typeface="Arial"/>
                <a:cs typeface="Arial"/>
              </a:rPr>
              <a:t>)</a:t>
            </a:r>
          </a:p>
          <a:p>
            <a:pPr marL="285750" indent="-285750">
              <a:buFont typeface="Arial"/>
              <a:buChar char="•"/>
            </a:pPr>
            <a:r>
              <a:rPr lang="pt-BR" sz="1600" dirty="0">
                <a:solidFill>
                  <a:schemeClr val="dk1"/>
                </a:solidFill>
                <a:latin typeface="Arial"/>
                <a:cs typeface="Arial"/>
              </a:rPr>
              <a:t>Prazo definido (</a:t>
            </a:r>
            <a:r>
              <a:rPr lang="pt-BR" sz="1600" b="1" dirty="0">
                <a:solidFill>
                  <a:schemeClr val="dk1"/>
                </a:solidFill>
                <a:latin typeface="Arial"/>
                <a:cs typeface="Arial"/>
              </a:rPr>
              <a:t>T</a:t>
            </a:r>
            <a:r>
              <a:rPr lang="pt-BR" sz="1600" dirty="0">
                <a:solidFill>
                  <a:schemeClr val="dk1"/>
                </a:solidFill>
                <a:latin typeface="Arial"/>
                <a:cs typeface="Arial"/>
              </a:rPr>
              <a:t>ime-</a:t>
            </a:r>
            <a:r>
              <a:rPr lang="pt-BR" sz="1600" dirty="0" err="1">
                <a:solidFill>
                  <a:schemeClr val="dk1"/>
                </a:solidFill>
                <a:latin typeface="Arial"/>
                <a:cs typeface="Arial"/>
              </a:rPr>
              <a:t>bound</a:t>
            </a:r>
            <a:r>
              <a:rPr lang="pt-BR" sz="1600" dirty="0">
                <a:solidFill>
                  <a:schemeClr val="dk1"/>
                </a:solidFill>
                <a:latin typeface="Arial"/>
                <a:cs typeface="Arial"/>
              </a:rPr>
              <a:t>)</a:t>
            </a:r>
          </a:p>
          <a:p>
            <a:pPr marL="285750" indent="-285750">
              <a:buFont typeface="Arial"/>
              <a:buChar char="•"/>
            </a:pPr>
            <a:endParaRPr lang="en-US" sz="1600" dirty="0">
              <a:solidFill>
                <a:schemeClr val="dk1"/>
              </a:solidFill>
              <a:latin typeface="Arial"/>
              <a:cs typeface="Arial"/>
            </a:endParaRPr>
          </a:p>
          <a:p>
            <a:pPr marL="0" indent="0">
              <a:buNone/>
            </a:pPr>
            <a:endParaRPr lang="en-US" sz="1600" b="1" dirty="0">
              <a:solidFill>
                <a:schemeClr val="dk1"/>
              </a:solidFill>
              <a:latin typeface="Arial"/>
              <a:cs typeface="Arial"/>
            </a:endParaRPr>
          </a:p>
          <a:p>
            <a:pPr marL="0" indent="0">
              <a:buFont typeface="Arial" panose="020B0604020202020204" pitchFamily="34" charset="0"/>
              <a:buNone/>
            </a:pPr>
            <a:endParaRPr lang="en-US" sz="2000" dirty="0">
              <a:solidFill>
                <a:schemeClr val="dk1"/>
              </a:solidFill>
              <a:latin typeface="Arial"/>
              <a:cs typeface="Arial"/>
            </a:endParaRPr>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6524764" y="40790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a:latin typeface="Arial"/>
                <a:cs typeface="Arial"/>
              </a:rPr>
              <a:t>Tempo</a:t>
            </a: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6519359" y="4511046"/>
            <a:ext cx="4254892" cy="166758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600" dirty="0">
                <a:latin typeface="Arial"/>
                <a:cs typeface="Arial"/>
              </a:rPr>
              <a:t>10 minutos: Escrever ação(</a:t>
            </a:r>
            <a:r>
              <a:rPr lang="pt-BR" sz="1600" dirty="0" err="1">
                <a:latin typeface="Arial"/>
                <a:cs typeface="Arial"/>
              </a:rPr>
              <a:t>ões</a:t>
            </a:r>
            <a:r>
              <a:rPr lang="pt-BR" sz="1600" dirty="0">
                <a:latin typeface="Arial"/>
                <a:cs typeface="Arial"/>
              </a:rPr>
              <a:t>)</a:t>
            </a:r>
          </a:p>
          <a:p>
            <a:r>
              <a:rPr lang="pt-BR" sz="1600" dirty="0">
                <a:latin typeface="Arial"/>
                <a:cs typeface="Arial"/>
              </a:rPr>
              <a:t>1 minuto: ao nosso comando, vá para o </a:t>
            </a:r>
            <a:r>
              <a:rPr lang="pt-BR" sz="1600" dirty="0" err="1">
                <a:latin typeface="Arial"/>
                <a:cs typeface="Arial"/>
              </a:rPr>
              <a:t>flipchart</a:t>
            </a:r>
            <a:r>
              <a:rPr lang="pt-BR" sz="1600" dirty="0">
                <a:latin typeface="Arial"/>
                <a:cs typeface="Arial"/>
              </a:rPr>
              <a:t> de um grupo vizinho</a:t>
            </a:r>
          </a:p>
          <a:p>
            <a:r>
              <a:rPr lang="pt-BR" sz="1600" dirty="0">
                <a:latin typeface="Arial"/>
                <a:cs typeface="Arial"/>
              </a:rPr>
              <a:t>7 minutos: Verifique a(s) ação(</a:t>
            </a:r>
            <a:r>
              <a:rPr lang="pt-BR" sz="1600" dirty="0" err="1">
                <a:latin typeface="Arial"/>
                <a:cs typeface="Arial"/>
              </a:rPr>
              <a:t>ões</a:t>
            </a:r>
            <a:r>
              <a:rPr lang="pt-BR" sz="1600" dirty="0">
                <a:latin typeface="Arial"/>
                <a:cs typeface="Arial"/>
              </a:rPr>
              <a:t>) de acordo com os critérios e edite se necessário</a:t>
            </a:r>
          </a:p>
          <a:p>
            <a:pPr lvl="1"/>
            <a:endParaRPr lang="en-US" dirty="0">
              <a:latin typeface="Arial"/>
              <a:cs typeface="Arial"/>
            </a:endParaRPr>
          </a:p>
          <a:p>
            <a:endParaRPr lang="en-US" sz="1800" dirty="0">
              <a:cs typeface="Arial"/>
            </a:endParaRPr>
          </a:p>
          <a:p>
            <a:pPr lvl="1"/>
            <a:endParaRPr lang="en-US" sz="1800" dirty="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Seleção de ações</a:t>
            </a:r>
          </a:p>
        </p:txBody>
      </p:sp>
    </p:spTree>
    <p:extLst>
      <p:ext uri="{BB962C8B-B14F-4D97-AF65-F5344CB8AC3E}">
        <p14:creationId xmlns:p14="http://schemas.microsoft.com/office/powerpoint/2010/main" val="27643408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503099" y="1833563"/>
            <a:ext cx="3467083" cy="2282808"/>
          </a:xfrm>
        </p:spPr>
        <p:txBody>
          <a:bodyPr/>
          <a:lstStyle/>
          <a:p>
            <a:pPr algn="ctr"/>
            <a:r>
              <a:rPr lang="pt-BR">
                <a:latin typeface="Arial"/>
                <a:cs typeface="Arial"/>
              </a:rPr>
              <a:t>Debriefing</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2" y="2130009"/>
            <a:ext cx="6407782" cy="2621045"/>
          </a:xfrm>
        </p:spPr>
        <p:txBody>
          <a:bodyPr vert="horz" lIns="91440" tIns="45720" rIns="91440" bIns="45720" rtlCol="0" anchor="t">
            <a:noAutofit/>
          </a:bodyPr>
          <a:lstStyle/>
          <a:p>
            <a:r>
              <a:rPr lang="pt-BR" dirty="0">
                <a:latin typeface="Arial"/>
                <a:cs typeface="Arial"/>
              </a:rPr>
              <a:t>Que insights você obteve sobre a identificação de </a:t>
            </a:r>
            <a:r>
              <a:rPr lang="pt-BR" b="1" dirty="0">
                <a:latin typeface="Arial"/>
                <a:cs typeface="Arial"/>
              </a:rPr>
              <a:t>gargalos</a:t>
            </a:r>
            <a:r>
              <a:rPr lang="pt-BR" dirty="0">
                <a:latin typeface="Arial"/>
                <a:cs typeface="Arial"/>
              </a:rPr>
              <a:t> que são causa raiz, nível de sistema, específicos e acionáveis?  </a:t>
            </a:r>
          </a:p>
          <a:p>
            <a:r>
              <a:rPr lang="pt-BR" dirty="0">
                <a:latin typeface="Arial"/>
                <a:cs typeface="Arial"/>
              </a:rPr>
              <a:t>Que insights você obteve sobre a elaboração de </a:t>
            </a:r>
            <a:r>
              <a:rPr lang="pt-BR" b="1" dirty="0">
                <a:latin typeface="Arial"/>
                <a:cs typeface="Arial"/>
              </a:rPr>
              <a:t>ações</a:t>
            </a:r>
            <a:r>
              <a:rPr lang="pt-BR" dirty="0">
                <a:latin typeface="Arial"/>
                <a:cs typeface="Arial"/>
              </a:rPr>
              <a:t> SMART?</a:t>
            </a:r>
          </a:p>
          <a:p>
            <a:r>
              <a:rPr lang="pt-BR" dirty="0">
                <a:latin typeface="Arial"/>
                <a:cs typeface="Arial"/>
              </a:rPr>
              <a:t>Como estas atividades podem ajudar você a apoiar/implementar o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pt-BR">
                <a:latin typeface="Arial"/>
                <a:cs typeface="Arial"/>
              </a:rPr>
              <a:t>Perguntas para inspirar conversas:</a:t>
            </a:r>
          </a:p>
        </p:txBody>
      </p:sp>
      <p:pic>
        <p:nvPicPr>
          <p:cNvPr id="10" name="Picture 9" descr="A light bulb in a circle&#10;&#10;AI-generated content may be incorrect.">
            <a:extLst>
              <a:ext uri="{FF2B5EF4-FFF2-40B4-BE49-F238E27FC236}">
                <a16:creationId xmlns:a16="http://schemas.microsoft.com/office/drawing/2014/main" id="{746D1C27-262D-F8F1-562A-D09CA0E39A65}"/>
              </a:ext>
            </a:extLst>
          </p:cNvPr>
          <p:cNvPicPr>
            <a:picLocks noChangeAspect="1"/>
          </p:cNvPicPr>
          <p:nvPr/>
        </p:nvPicPr>
        <p:blipFill>
          <a:blip r:embed="rId3"/>
          <a:stretch>
            <a:fillRect/>
          </a:stretch>
        </p:blipFill>
        <p:spPr>
          <a:xfrm>
            <a:off x="1757712" y="2509433"/>
            <a:ext cx="945074" cy="932482"/>
          </a:xfrm>
          <a:prstGeom prst="rect">
            <a:avLst/>
          </a:prstGeom>
        </p:spPr>
      </p:pic>
    </p:spTree>
    <p:extLst>
      <p:ext uri="{BB962C8B-B14F-4D97-AF65-F5344CB8AC3E}">
        <p14:creationId xmlns:p14="http://schemas.microsoft.com/office/powerpoint/2010/main" val="24841971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0B758-8C1F-EBB7-0A50-05DCD7693466}"/>
            </a:ext>
          </a:extLst>
        </p:cNvPr>
        <p:cNvGrpSpPr/>
        <p:nvPr/>
      </p:nvGrpSpPr>
      <p:grpSpPr>
        <a:xfrm>
          <a:off x="0" y="0"/>
          <a:ext cx="0" cy="0"/>
          <a:chOff x="0" y="0"/>
          <a:chExt cx="0" cy="0"/>
        </a:xfrm>
      </p:grpSpPr>
      <p:sp>
        <p:nvSpPr>
          <p:cNvPr id="32" name="Text Placeholder 4">
            <a:extLst>
              <a:ext uri="{FF2B5EF4-FFF2-40B4-BE49-F238E27FC236}">
                <a16:creationId xmlns:a16="http://schemas.microsoft.com/office/drawing/2014/main" id="{B5A3DF43-3DB3-454E-1427-A45972D002DF}"/>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pic>
        <p:nvPicPr>
          <p:cNvPr id="1026" name="Picture 2" descr="A group of people sitting at a table&#10;&#10;Description automatically generated">
            <a:extLst>
              <a:ext uri="{FF2B5EF4-FFF2-40B4-BE49-F238E27FC236}">
                <a16:creationId xmlns:a16="http://schemas.microsoft.com/office/drawing/2014/main" id="{24935E4E-A206-6317-53B8-E2D38CF8EF5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a14:imgEffect>
                    <a14:imgEffect>
                      <a14:brightnessContrast bright="17000"/>
                    </a14:imgEffect>
                  </a14:imgLayer>
                </a14:imgProps>
              </a:ext>
              <a:ext uri="{28A0092B-C50C-407E-A947-70E740481C1C}">
                <a14:useLocalDpi xmlns:a14="http://schemas.microsoft.com/office/drawing/2010/main"/>
              </a:ext>
            </a:extLst>
          </a:blip>
          <a:srcRect/>
          <a:stretch>
            <a:fillRect/>
          </a:stretch>
        </p:blipFill>
        <p:spPr bwMode="auto">
          <a:xfrm>
            <a:off x="1838536" y="2866709"/>
            <a:ext cx="5590964" cy="292463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D207347-EBA0-6982-D314-225BC776F608}"/>
              </a:ext>
            </a:extLst>
          </p:cNvPr>
          <p:cNvSpPr txBox="1"/>
          <p:nvPr/>
        </p:nvSpPr>
        <p:spPr>
          <a:xfrm>
            <a:off x="1735710" y="2433925"/>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3BB041"/>
                </a:solidFill>
                <a:effectLst/>
                <a:uLnTx/>
                <a:uFillTx/>
                <a:latin typeface="Arial"/>
                <a:ea typeface="+mn-ea"/>
                <a:cs typeface="Arial"/>
              </a:rPr>
              <a:t>1. Convocar reunião com as partes interessadas</a:t>
            </a:r>
          </a:p>
        </p:txBody>
      </p:sp>
      <p:sp>
        <p:nvSpPr>
          <p:cNvPr id="11" name="Text Placeholder 4">
            <a:extLst>
              <a:ext uri="{FF2B5EF4-FFF2-40B4-BE49-F238E27FC236}">
                <a16:creationId xmlns:a16="http://schemas.microsoft.com/office/drawing/2014/main" id="{80925D20-216A-E413-76B9-F62AE32E3252}"/>
              </a:ext>
            </a:extLst>
          </p:cNvPr>
          <p:cNvSpPr txBox="1">
            <a:spLocks/>
          </p:cNvSpPr>
          <p:nvPr/>
        </p:nvSpPr>
        <p:spPr>
          <a:xfrm>
            <a:off x="948310" y="1685958"/>
            <a:ext cx="10735690" cy="40011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Envolver as partes interessadas para concordar e priorizar as ações propostas</a:t>
            </a:r>
          </a:p>
        </p:txBody>
      </p:sp>
      <p:sp>
        <p:nvSpPr>
          <p:cNvPr id="5" name="Rectangle: Rounded Corners 4">
            <a:extLst>
              <a:ext uri="{FF2B5EF4-FFF2-40B4-BE49-F238E27FC236}">
                <a16:creationId xmlns:a16="http://schemas.microsoft.com/office/drawing/2014/main" id="{C6EA8C0E-BF47-BD75-D380-4680EFFC07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Determinar ações imediatas e de longo prazo </a:t>
            </a:r>
          </a:p>
        </p:txBody>
      </p:sp>
      <p:sp>
        <p:nvSpPr>
          <p:cNvPr id="13" name="Oval 12">
            <a:extLst>
              <a:ext uri="{FF2B5EF4-FFF2-40B4-BE49-F238E27FC236}">
                <a16:creationId xmlns:a16="http://schemas.microsoft.com/office/drawing/2014/main" id="{2A5887B4-72F8-DD09-1F21-4DB8C7185640}"/>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83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pt-BR" sz="5400" dirty="0">
                <a:latin typeface="Arial"/>
                <a:cs typeface="Arial"/>
              </a:rPr>
              <a:t>Estacionamento </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dirty="0">
                <a:latin typeface="Arial"/>
                <a:cs typeface="Arial"/>
              </a:rPr>
              <a:t>Vamos responder algumas perguntas</a:t>
            </a:r>
          </a:p>
        </p:txBody>
      </p:sp>
    </p:spTree>
    <p:extLst>
      <p:ext uri="{BB962C8B-B14F-4D97-AF65-F5344CB8AC3E}">
        <p14:creationId xmlns:p14="http://schemas.microsoft.com/office/powerpoint/2010/main" val="18218486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58BE6-03C7-208A-4325-193345BF1D5A}"/>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95972A4-3360-B398-7C92-039488805473}"/>
              </a:ext>
            </a:extLst>
          </p:cNvPr>
          <p:cNvSpPr txBox="1"/>
          <p:nvPr/>
        </p:nvSpPr>
        <p:spPr>
          <a:xfrm>
            <a:off x="1265809" y="2408525"/>
            <a:ext cx="837063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dirty="0">
                <a:ln>
                  <a:noFill/>
                </a:ln>
                <a:solidFill>
                  <a:srgbClr val="3BB041"/>
                </a:solidFill>
                <a:effectLst/>
                <a:uLnTx/>
                <a:uFillTx/>
                <a:latin typeface="Arial"/>
                <a:ea typeface="+mn-ea"/>
                <a:cs typeface="Arial"/>
              </a:rPr>
              <a:t>2. Apresentar os resultados do 7-1-7 / EAR às partes interessadas </a:t>
            </a:r>
          </a:p>
        </p:txBody>
      </p:sp>
      <p:sp>
        <p:nvSpPr>
          <p:cNvPr id="32" name="Text Placeholder 4">
            <a:extLst>
              <a:ext uri="{FF2B5EF4-FFF2-40B4-BE49-F238E27FC236}">
                <a16:creationId xmlns:a16="http://schemas.microsoft.com/office/drawing/2014/main" id="{5109A7EC-1B30-87D9-7E03-111C6593B656}"/>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6FF50082-B0EE-A3AD-9B01-510ACF15B575}"/>
              </a:ext>
            </a:extLst>
          </p:cNvPr>
          <p:cNvSpPr txBox="1"/>
          <p:nvPr/>
        </p:nvSpPr>
        <p:spPr>
          <a:xfrm>
            <a:off x="6332846" y="6237653"/>
            <a:ext cx="330359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628393"/>
                </a:solidFill>
                <a:effectLst/>
                <a:uLnTx/>
                <a:uFillTx/>
                <a:latin typeface="Arial" panose="020B0604020202020204" pitchFamily="34" charset="0"/>
                <a:ea typeface="+mn-ea"/>
                <a:cs typeface="Arial" panose="020B0604020202020204" pitchFamily="34" charset="0"/>
              </a:rPr>
              <a:t>    Modelo de slide de revisão de evento 7-1-7</a:t>
            </a:r>
          </a:p>
        </p:txBody>
      </p:sp>
      <p:sp>
        <p:nvSpPr>
          <p:cNvPr id="11" name="Text Placeholder 4">
            <a:extLst>
              <a:ext uri="{FF2B5EF4-FFF2-40B4-BE49-F238E27FC236}">
                <a16:creationId xmlns:a16="http://schemas.microsoft.com/office/drawing/2014/main" id="{050A520C-DA61-C464-5E3C-511CA49EEE0C}"/>
              </a:ext>
            </a:extLst>
          </p:cNvPr>
          <p:cNvSpPr txBox="1">
            <a:spLocks/>
          </p:cNvSpPr>
          <p:nvPr/>
        </p:nvSpPr>
        <p:spPr>
          <a:xfrm>
            <a:off x="948309" y="1685957"/>
            <a:ext cx="10803423" cy="400111"/>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Envolver as partes interessadas para concordar e priorizar as ações propostas</a:t>
            </a:r>
          </a:p>
        </p:txBody>
      </p:sp>
      <p:pic>
        <p:nvPicPr>
          <p:cNvPr id="3" name="Picture 2">
            <a:extLst>
              <a:ext uri="{FF2B5EF4-FFF2-40B4-BE49-F238E27FC236}">
                <a16:creationId xmlns:a16="http://schemas.microsoft.com/office/drawing/2014/main" id="{7B96D06D-C404-6502-F945-21A1DEF3074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828634" y="2997779"/>
            <a:ext cx="3376084" cy="1882650"/>
          </a:xfrm>
          <a:prstGeom prst="rect">
            <a:avLst/>
          </a:prstGeom>
          <a:ln w="12700">
            <a:solidFill>
              <a:schemeClr val="tx2"/>
            </a:solidFill>
          </a:ln>
        </p:spPr>
      </p:pic>
      <p:pic>
        <p:nvPicPr>
          <p:cNvPr id="12" name="Picture 11">
            <a:extLst>
              <a:ext uri="{FF2B5EF4-FFF2-40B4-BE49-F238E27FC236}">
                <a16:creationId xmlns:a16="http://schemas.microsoft.com/office/drawing/2014/main" id="{425748FE-2D03-F678-94E2-BF90A65D661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232187" y="3513020"/>
            <a:ext cx="3556000" cy="1982978"/>
          </a:xfrm>
          <a:prstGeom prst="rect">
            <a:avLst/>
          </a:prstGeom>
          <a:ln w="12700">
            <a:solidFill>
              <a:schemeClr val="tx2"/>
            </a:solidFill>
          </a:ln>
        </p:spPr>
      </p:pic>
      <p:sp>
        <p:nvSpPr>
          <p:cNvPr id="5" name="Rectangle: Rounded Corners 4">
            <a:extLst>
              <a:ext uri="{FF2B5EF4-FFF2-40B4-BE49-F238E27FC236}">
                <a16:creationId xmlns:a16="http://schemas.microsoft.com/office/drawing/2014/main" id="{9FBABE62-D33E-FE1C-694B-98A3AE6D24D9}"/>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Determinar ações imediatas e de longo prazo </a:t>
            </a:r>
          </a:p>
        </p:txBody>
      </p:sp>
      <p:sp>
        <p:nvSpPr>
          <p:cNvPr id="13" name="Oval 12">
            <a:extLst>
              <a:ext uri="{FF2B5EF4-FFF2-40B4-BE49-F238E27FC236}">
                <a16:creationId xmlns:a16="http://schemas.microsoft.com/office/drawing/2014/main" id="{2E98671A-0833-938A-E27B-638BE81EA325}"/>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70DD4EB-B709-098A-6D37-4481927AB82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604000" y="4023966"/>
            <a:ext cx="3780613" cy="2132266"/>
          </a:xfrm>
          <a:prstGeom prst="rect">
            <a:avLst/>
          </a:prstGeom>
          <a:ln w="12700">
            <a:solidFill>
              <a:schemeClr val="tx2"/>
            </a:solidFill>
          </a:ln>
        </p:spPr>
      </p:pic>
    </p:spTree>
    <p:extLst>
      <p:ext uri="{BB962C8B-B14F-4D97-AF65-F5344CB8AC3E}">
        <p14:creationId xmlns:p14="http://schemas.microsoft.com/office/powerpoint/2010/main" val="7069910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1B537-CCFB-C1CD-A7D5-622E6EB250C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7AB50F2-AC81-D7F0-9A34-82B7A5E4465B}"/>
              </a:ext>
            </a:extLst>
          </p:cNvPr>
          <p:cNvSpPr>
            <a:spLocks noGrp="1"/>
          </p:cNvSpPr>
          <p:nvPr>
            <p:ph type="body" sz="half" idx="10"/>
          </p:nvPr>
        </p:nvSpPr>
        <p:spPr>
          <a:xfrm>
            <a:off x="4787105" y="2038883"/>
            <a:ext cx="6693029" cy="2261900"/>
          </a:xfrm>
        </p:spPr>
        <p:txBody>
          <a:bodyPr vert="horz" lIns="91440" tIns="45720" rIns="91440" bIns="45720" rtlCol="0" anchor="t">
            <a:noAutofit/>
          </a:bodyPr>
          <a:lstStyle/>
          <a:p>
            <a:r>
              <a:rPr lang="pt-BR" sz="4000">
                <a:latin typeface="Arial"/>
                <a:cs typeface="Arial"/>
              </a:rPr>
              <a:t>Quais são algumas das partes interessadas que precisariam opinar na seleção de ações?</a:t>
            </a:r>
          </a:p>
        </p:txBody>
      </p:sp>
      <p:pic>
        <p:nvPicPr>
          <p:cNvPr id="8" name="Graphic 7">
            <a:extLst>
              <a:ext uri="{FF2B5EF4-FFF2-40B4-BE49-F238E27FC236}">
                <a16:creationId xmlns:a16="http://schemas.microsoft.com/office/drawing/2014/main" id="{D97C4455-5AAE-EEB7-2D39-558C267D9F3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62FE21D-EAA2-5EE8-3403-FF64182B048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7062003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3A1C8262-0352-8079-159B-E59464E2440C}"/>
              </a:ext>
            </a:extLst>
          </p:cNvPr>
          <p:cNvSpPr txBox="1">
            <a:spLocks/>
          </p:cNvSpPr>
          <p:nvPr/>
        </p:nvSpPr>
        <p:spPr>
          <a:xfrm>
            <a:off x="542991" y="1515724"/>
            <a:ext cx="10990156" cy="28468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Envolver as partes interessadas para concordar e priorizar as ações propostas</a:t>
            </a:r>
          </a:p>
        </p:txBody>
      </p:sp>
      <p:sp>
        <p:nvSpPr>
          <p:cNvPr id="9" name="TextBox 8">
            <a:extLst>
              <a:ext uri="{FF2B5EF4-FFF2-40B4-BE49-F238E27FC236}">
                <a16:creationId xmlns:a16="http://schemas.microsoft.com/office/drawing/2014/main" id="{5E55C29E-A0BA-D770-385F-269385DDD2DE}"/>
              </a:ext>
            </a:extLst>
          </p:cNvPr>
          <p:cNvSpPr txBox="1"/>
          <p:nvPr/>
        </p:nvSpPr>
        <p:spPr>
          <a:xfrm>
            <a:off x="542622" y="2335745"/>
            <a:ext cx="609600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3. Acordar ações para resolver gargalos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 </a:t>
            </a:r>
          </a:p>
        </p:txBody>
      </p:sp>
      <p:sp>
        <p:nvSpPr>
          <p:cNvPr id="10" name="TextBox 9">
            <a:extLst>
              <a:ext uri="{FF2B5EF4-FFF2-40B4-BE49-F238E27FC236}">
                <a16:creationId xmlns:a16="http://schemas.microsoft.com/office/drawing/2014/main" id="{C385BC12-F898-1FC6-691A-AE082E207BB2}"/>
              </a:ext>
            </a:extLst>
          </p:cNvPr>
          <p:cNvSpPr txBox="1"/>
          <p:nvPr/>
        </p:nvSpPr>
        <p:spPr>
          <a:xfrm>
            <a:off x="542621" y="3165412"/>
            <a:ext cx="518223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4. Selecionar a autoridade responsável </a:t>
            </a:r>
          </a:p>
        </p:txBody>
      </p:sp>
      <p:pic>
        <p:nvPicPr>
          <p:cNvPr id="6" name="Picture 5">
            <a:extLst>
              <a:ext uri="{FF2B5EF4-FFF2-40B4-BE49-F238E27FC236}">
                <a16:creationId xmlns:a16="http://schemas.microsoft.com/office/drawing/2014/main" id="{4144905D-0AFE-192A-CB56-044E84BDDF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70032" y="2160807"/>
            <a:ext cx="4663115" cy="3976809"/>
          </a:xfrm>
          <a:prstGeom prst="rect">
            <a:avLst/>
          </a:prstGeom>
          <a:ln w="12700">
            <a:solidFill>
              <a:schemeClr val="bg1">
                <a:lumMod val="75000"/>
              </a:schemeClr>
            </a:solidFill>
          </a:ln>
        </p:spPr>
      </p:pic>
      <p:sp>
        <p:nvSpPr>
          <p:cNvPr id="8" name="TextBox 7">
            <a:extLst>
              <a:ext uri="{FF2B5EF4-FFF2-40B4-BE49-F238E27FC236}">
                <a16:creationId xmlns:a16="http://schemas.microsoft.com/office/drawing/2014/main" id="{68E6B6B6-7714-D13F-0ECD-312BCDD41B9C}"/>
              </a:ext>
            </a:extLst>
          </p:cNvPr>
          <p:cNvSpPr txBox="1"/>
          <p:nvPr/>
        </p:nvSpPr>
        <p:spPr>
          <a:xfrm>
            <a:off x="6870032" y="6203123"/>
            <a:ext cx="211231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628393"/>
                </a:solidFill>
                <a:effectLst/>
                <a:uLnTx/>
                <a:uFillTx/>
                <a:latin typeface="Arial" panose="020B0604020202020204" pitchFamily="34" charset="0"/>
                <a:ea typeface="+mn-ea"/>
                <a:cs typeface="Arial" panose="020B0604020202020204" pitchFamily="34" charset="0"/>
              </a:rPr>
              <a:t>Ferramenta de avaliação do 7-1-7</a:t>
            </a:r>
          </a:p>
        </p:txBody>
      </p:sp>
      <p:sp>
        <p:nvSpPr>
          <p:cNvPr id="16" name="Content Placeholder 2">
            <a:extLst>
              <a:ext uri="{FF2B5EF4-FFF2-40B4-BE49-F238E27FC236}">
                <a16:creationId xmlns:a16="http://schemas.microsoft.com/office/drawing/2014/main" id="{5C6E357B-31CC-4477-969C-205EFBEB55C8}"/>
              </a:ext>
            </a:extLst>
          </p:cNvPr>
          <p:cNvSpPr txBox="1">
            <a:spLocks/>
          </p:cNvSpPr>
          <p:nvPr/>
        </p:nvSpPr>
        <p:spPr>
          <a:xfrm>
            <a:off x="913770" y="3525816"/>
            <a:ext cx="5042491" cy="1313920"/>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Quem tem autoridade para atribuir tarefas?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Quem pode responsabilizar as pessoas?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Seja específico!</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Certifique-se de que eles tenham os recursos necessários</a:t>
            </a:r>
          </a:p>
        </p:txBody>
      </p:sp>
      <p:sp>
        <p:nvSpPr>
          <p:cNvPr id="2" name="TextBox 1">
            <a:extLst>
              <a:ext uri="{FF2B5EF4-FFF2-40B4-BE49-F238E27FC236}">
                <a16:creationId xmlns:a16="http://schemas.microsoft.com/office/drawing/2014/main" id="{D717E6A9-1806-4C59-CF58-DB3D8EF13931}"/>
              </a:ext>
            </a:extLst>
          </p:cNvPr>
          <p:cNvSpPr txBox="1"/>
          <p:nvPr/>
        </p:nvSpPr>
        <p:spPr>
          <a:xfrm>
            <a:off x="542621" y="5440584"/>
            <a:ext cx="609600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5. Identificar datas (ações imediatas)</a:t>
            </a:r>
            <a:r>
              <a:rPr kumimoji="0" lang="pt-BR" sz="2000" b="1" i="0" u="none" strike="noStrike" cap="none" normalizeH="0" noProof="0">
                <a:ln>
                  <a:noFill/>
                </a:ln>
                <a:solidFill>
                  <a:srgbClr val="3BB041"/>
                </a:solidFill>
                <a:effectLst/>
                <a:uLnTx/>
                <a:uFillTx/>
                <a:latin typeface="Arial" panose="020B0604020202020204" pitchFamily="34" charset="0"/>
                <a:ea typeface="+mn-ea"/>
                <a:cs typeface="Arial" panose="020B0604020202020204" pitchFamily="34" charset="0"/>
              </a:rPr>
              <a:t> </a:t>
            </a:r>
            <a:r>
              <a:rPr kumimoji="0" lang="pt-BR" sz="2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ou oportunidades futuras (ações de longo prazo)</a:t>
            </a:r>
          </a:p>
        </p:txBody>
      </p:sp>
      <p:sp>
        <p:nvSpPr>
          <p:cNvPr id="7" name="Rectangle: Rounded Corners 6">
            <a:extLst>
              <a:ext uri="{FF2B5EF4-FFF2-40B4-BE49-F238E27FC236}">
                <a16:creationId xmlns:a16="http://schemas.microsoft.com/office/drawing/2014/main" id="{06177C41-DE89-272A-6017-1FFAB2BE39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2200" b="1">
                <a:solidFill>
                  <a:schemeClr val="bg1"/>
                </a:solidFill>
                <a:latin typeface="Arial"/>
                <a:ea typeface="+mn-lt"/>
                <a:cs typeface="+mn-lt"/>
              </a:rPr>
              <a:t>     Determinar ações imediatas e de longo prazo </a:t>
            </a:r>
          </a:p>
        </p:txBody>
      </p:sp>
      <p:sp>
        <p:nvSpPr>
          <p:cNvPr id="13" name="Oval 12">
            <a:extLst>
              <a:ext uri="{FF2B5EF4-FFF2-40B4-BE49-F238E27FC236}">
                <a16:creationId xmlns:a16="http://schemas.microsoft.com/office/drawing/2014/main" id="{AF1EB5FB-D2AE-C735-FD09-312454BA7FD6}"/>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72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P spid="16"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22282" y="638805"/>
            <a:ext cx="2738323" cy="1079491"/>
          </a:xfrm>
        </p:spPr>
        <p:txBody>
          <a:bodyPr>
            <a:normAutofit/>
          </a:bodyPr>
          <a:lstStyle/>
          <a:p>
            <a:r>
              <a:rPr lang="pt-BR">
                <a:latin typeface="Arial"/>
                <a:cs typeface="Arial"/>
              </a:rPr>
              <a:t>Sarampo nos EUA</a:t>
            </a:r>
          </a:p>
        </p:txBody>
      </p:sp>
      <p:pic>
        <p:nvPicPr>
          <p:cNvPr id="13" name="Picture 2" descr="Red blood cells and antibodies">
            <a:extLst>
              <a:ext uri="{FF2B5EF4-FFF2-40B4-BE49-F238E27FC236}">
                <a16:creationId xmlns:a16="http://schemas.microsoft.com/office/drawing/2014/main" id="{8C13D47D-FE9E-F743-2479-CA8E2609A80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3828" y="4250209"/>
            <a:ext cx="2798107" cy="188621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6C58AA57-60B6-D72F-4C9F-BB263369E17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1919" y="1994801"/>
            <a:ext cx="2790015" cy="1865415"/>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a:extLst>
              <a:ext uri="{FF2B5EF4-FFF2-40B4-BE49-F238E27FC236}">
                <a16:creationId xmlns:a16="http://schemas.microsoft.com/office/drawing/2014/main" id="{475294E8-3EFE-84DD-BBA1-F66AB645BFD9}"/>
              </a:ext>
            </a:extLst>
          </p:cNvPr>
          <p:cNvSpPr txBox="1">
            <a:spLocks/>
          </p:cNvSpPr>
          <p:nvPr/>
        </p:nvSpPr>
        <p:spPr>
          <a:xfrm>
            <a:off x="4707467" y="758634"/>
            <a:ext cx="6959599" cy="53407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rgbClr val="3BB042"/>
              </a:buClr>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Clr>
                <a:srgbClr val="3BB042"/>
              </a:buClr>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Clr>
                <a:srgbClr val="3BB042"/>
              </a:buClr>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618393"/>
                </a:solidFill>
                <a:effectLst/>
                <a:uLnTx/>
                <a:uFillTx/>
                <a:latin typeface="Arial"/>
                <a:ea typeface="+mn-ea"/>
                <a:cs typeface="Arial"/>
              </a:rPr>
              <a:t>Um departamento de saúde local não tinha o número de telefone correto no aeroporto para solicitar os manifestos de voo, o que atrasou a investigação do surto de sarampo em vários dias. </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dirty="0">
                <a:ln>
                  <a:noFill/>
                </a:ln>
                <a:solidFill>
                  <a:srgbClr val="618393"/>
                </a:solidFill>
                <a:effectLst/>
                <a:uLnTx/>
                <a:uFillTx/>
                <a:latin typeface="Arial"/>
                <a:ea typeface="+mn-ea"/>
                <a:cs typeface="Arial"/>
              </a:rPr>
              <a:t>Principal </a:t>
            </a:r>
            <a:r>
              <a:rPr lang="pt-BR" sz="2000" dirty="0">
                <a:solidFill>
                  <a:srgbClr val="618393"/>
                </a:solidFill>
                <a:latin typeface="Arial"/>
                <a:ea typeface="+mn-ea"/>
                <a:cs typeface="Arial"/>
              </a:rPr>
              <a:t>gargalo</a:t>
            </a:r>
            <a:r>
              <a:rPr kumimoji="0" lang="pt-BR" sz="2000" b="1" i="0" u="none" strike="noStrike" cap="none" normalizeH="0" baseline="0" noProof="0" dirty="0">
                <a:ln>
                  <a:noFill/>
                </a:ln>
                <a:solidFill>
                  <a:srgbClr val="618393"/>
                </a:solidFill>
                <a:effectLst/>
                <a:uLnTx/>
                <a:uFillTx/>
                <a:latin typeface="Arial"/>
                <a:ea typeface="+mn-ea"/>
                <a:cs typeface="Arial"/>
              </a:rPr>
              <a:t>: </a:t>
            </a:r>
            <a:r>
              <a:rPr lang="pt-BR" sz="2000" dirty="0">
                <a:solidFill>
                  <a:srgbClr val="618393"/>
                </a:solidFill>
                <a:latin typeface="Arial"/>
                <a:ea typeface="+mn-ea"/>
                <a:cs typeface="Arial"/>
              </a:rPr>
              <a:t>Falta do número de telefone</a:t>
            </a: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618393"/>
                </a:solidFill>
                <a:effectLst/>
                <a:uLnTx/>
                <a:uFillTx/>
                <a:latin typeface="Arial"/>
                <a:ea typeface="+mn-ea"/>
                <a:cs typeface="Arial"/>
              </a:rPr>
              <a:t>Após a revisão do 7-1-7, eles entraram em contato com o aeroporto para obter o número de telefone correto. </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lang="pt-BR" sz="2000" dirty="0">
                <a:solidFill>
                  <a:srgbClr val="618393"/>
                </a:solidFill>
                <a:latin typeface="Arial"/>
                <a:ea typeface="+mn-ea"/>
                <a:cs typeface="Arial"/>
              </a:rPr>
              <a:t>Ação imediata:</a:t>
            </a:r>
            <a:r>
              <a:rPr kumimoji="0" lang="pt-BR" sz="2000" b="1" i="0" u="none" strike="noStrike" cap="none" normalizeH="0" baseline="0" noProof="0" dirty="0">
                <a:ln>
                  <a:noFill/>
                </a:ln>
                <a:solidFill>
                  <a:srgbClr val="618393"/>
                </a:solidFill>
                <a:effectLst/>
                <a:uLnTx/>
                <a:uFillTx/>
                <a:latin typeface="Arial"/>
                <a:ea typeface="+mn-ea"/>
                <a:cs typeface="Arial"/>
              </a:rPr>
              <a:t> Entrar em contato com o </a:t>
            </a:r>
            <a:r>
              <a:rPr lang="pt-BR" sz="2000" dirty="0">
                <a:solidFill>
                  <a:srgbClr val="618393"/>
                </a:solidFill>
                <a:latin typeface="Arial"/>
                <a:ea typeface="+mn-ea"/>
                <a:cs typeface="Arial"/>
              </a:rPr>
              <a:t>aeroporto</a:t>
            </a: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618393"/>
                </a:solidFill>
                <a:effectLst/>
                <a:uLnTx/>
                <a:uFillTx/>
                <a:latin typeface="Arial"/>
                <a:ea typeface="+mn-ea"/>
                <a:cs typeface="Arial"/>
              </a:rPr>
              <a:t>Durante um surto de </a:t>
            </a:r>
            <a:r>
              <a:rPr kumimoji="0" lang="pt-BR" sz="2000" b="0" i="0" u="none" strike="noStrike" cap="none" normalizeH="0" baseline="0" noProof="0" dirty="0" err="1">
                <a:ln>
                  <a:noFill/>
                </a:ln>
                <a:solidFill>
                  <a:srgbClr val="618393"/>
                </a:solidFill>
                <a:effectLst/>
                <a:uLnTx/>
                <a:uFillTx/>
                <a:latin typeface="Arial"/>
                <a:ea typeface="+mn-ea"/>
                <a:cs typeface="Arial"/>
              </a:rPr>
              <a:t>mpox</a:t>
            </a:r>
            <a:r>
              <a:rPr kumimoji="0" lang="pt-BR" sz="2000" b="0" i="0" u="none" strike="noStrike" cap="none" normalizeH="0" baseline="0" noProof="0" dirty="0">
                <a:ln>
                  <a:noFill/>
                </a:ln>
                <a:solidFill>
                  <a:srgbClr val="618393"/>
                </a:solidFill>
                <a:effectLst/>
                <a:uLnTx/>
                <a:uFillTx/>
                <a:latin typeface="Arial"/>
                <a:ea typeface="+mn-ea"/>
                <a:cs typeface="Arial"/>
              </a:rPr>
              <a:t> alguns meses depois, o departamento de saúde conseguiu solicitar e receber um manifesto de voo em menos de um dia.</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dirty="0">
                <a:ln>
                  <a:noFill/>
                </a:ln>
                <a:solidFill>
                  <a:srgbClr val="618393"/>
                </a:solidFill>
                <a:effectLst/>
                <a:uLnTx/>
                <a:uFillTx/>
                <a:latin typeface="Arial"/>
                <a:ea typeface="+mn-ea"/>
                <a:cs typeface="Arial"/>
              </a:rPr>
              <a:t>Impacto: Investigação rápida durante o próximo surto</a:t>
            </a:r>
          </a:p>
          <a:p>
            <a:pPr marL="0" marR="0" lvl="0" indent="0" algn="ctr"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endParaRPr kumimoji="0" lang="en-US" sz="2000" b="1" i="1" u="none" strike="noStrike" kern="1200" cap="none" spc="0" normalizeH="0" baseline="0" noProof="0" dirty="0">
              <a:ln>
                <a:noFill/>
              </a:ln>
              <a:solidFill>
                <a:srgbClr val="384D56"/>
              </a:solidFill>
              <a:effectLst/>
              <a:uLnTx/>
              <a:uFillTx/>
              <a:latin typeface="Arial" panose="020B0604020202020204" pitchFamily="34" charset="0"/>
              <a:ea typeface="+mn-ea"/>
              <a:cs typeface="Arial"/>
            </a:endParaRPr>
          </a:p>
        </p:txBody>
      </p:sp>
    </p:spTree>
    <p:extLst>
      <p:ext uri="{BB962C8B-B14F-4D97-AF65-F5344CB8AC3E}">
        <p14:creationId xmlns:p14="http://schemas.microsoft.com/office/powerpoint/2010/main" val="121782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4837905" y="1345001"/>
            <a:ext cx="6693029" cy="4168631"/>
          </a:xfrm>
        </p:spPr>
        <p:txBody>
          <a:bodyPr vert="horz" lIns="91440" tIns="45720" rIns="91440" bIns="45720" rtlCol="0" anchor="t">
            <a:noAutofit/>
          </a:bodyPr>
          <a:lstStyle/>
          <a:p>
            <a:r>
              <a:rPr lang="pt-BR" sz="4000">
                <a:latin typeface="Arial"/>
                <a:cs typeface="Arial"/>
              </a:rPr>
              <a:t>Que estratégias você acha que ajudariam a garantir que as ações propostas recebam o apoio necessário para alocação e implementação de recursos?</a:t>
            </a:r>
          </a:p>
        </p:txBody>
      </p:sp>
      <p:pic>
        <p:nvPicPr>
          <p:cNvPr id="8" name="Graphic 7">
            <a:extLst>
              <a:ext uri="{FF2B5EF4-FFF2-40B4-BE49-F238E27FC236}">
                <a16:creationId xmlns:a16="http://schemas.microsoft.com/office/drawing/2014/main" id="{1D98AB28-5280-5E10-24F0-E0D8F35F499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0F85EC3B-792E-7565-A9BD-CB68FD5D3733}"/>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pt-BR">
                <a:latin typeface="Arial"/>
                <a:cs typeface="Arial"/>
              </a:rPr>
              <a:t>Discussão</a:t>
            </a:r>
          </a:p>
        </p:txBody>
      </p:sp>
    </p:spTree>
    <p:extLst>
      <p:ext uri="{BB962C8B-B14F-4D97-AF65-F5344CB8AC3E}">
        <p14:creationId xmlns:p14="http://schemas.microsoft.com/office/powerpoint/2010/main" val="22064399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10699750" cy="1422952"/>
          </a:xfrm>
        </p:spPr>
        <p:txBody>
          <a:bodyPr/>
          <a:lstStyle/>
          <a:p>
            <a:r>
              <a:rPr lang="pt-BR" sz="3600" dirty="0">
                <a:latin typeface="Arial"/>
                <a:cs typeface="Arial"/>
              </a:rPr>
              <a:t>Aplicando o 7-1-7 aos seus próprios dados</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pt-BR" sz="3000"/>
              <a:t>Atividade</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1520034"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dirty="0">
                <a:ln>
                  <a:noFill/>
                </a:ln>
                <a:solidFill>
                  <a:schemeClr val="tx2"/>
                </a:solidFill>
                <a:effectLst/>
                <a:uLnTx/>
                <a:uFillTx/>
                <a:latin typeface="Arial"/>
                <a:ea typeface="+mn-ea"/>
                <a:cs typeface="Arial"/>
              </a:rPr>
              <a:t>Esta atividade ajuda você a praticar a aplicação do 7-1-7 em um surto no mundo real. </a:t>
            </a:r>
            <a:br>
              <a:rPr lang="pt-BR" sz="2400" b="1" i="0" u="none" strike="noStrike" cap="none" normalizeH="0" baseline="0" noProof="0" dirty="0">
                <a:ln>
                  <a:noFill/>
                </a:ln>
                <a:solidFill>
                  <a:schemeClr val="tx2"/>
                </a:solidFill>
                <a:effectLst/>
                <a:uLnTx/>
                <a:uFillTx/>
                <a:latin typeface="Arial" panose="020B0604020202020204" pitchFamily="34" charset="0"/>
                <a:ea typeface="+mn-ea"/>
                <a:cs typeface="Arial"/>
              </a:rPr>
            </a:br>
            <a:endParaRPr lang="pt-BR" sz="2400" b="1" i="0" u="none" strike="noStrike" cap="none" normalizeH="0" baseline="0" noProof="0" dirty="0">
              <a:ln>
                <a:noFill/>
              </a:ln>
              <a:solidFill>
                <a:schemeClr val="tx2"/>
              </a:solidFill>
              <a:effectLst/>
              <a:uLnTx/>
              <a:uFillTx/>
              <a:latin typeface="Arial" panose="020B0604020202020204" pitchFamily="34" charset="0"/>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384D56"/>
                </a:solidFill>
                <a:effectLst/>
                <a:uLnTx/>
                <a:uFillTx/>
                <a:latin typeface="Arial"/>
                <a:ea typeface="+mn-ea"/>
                <a:cs typeface="Arial"/>
              </a:rPr>
              <a:t>Os participantes usarão informações de pontualidade sobre um surto e o ‘Modelo de slide de revisão de evento 7-1-7’ para:</a:t>
            </a:r>
            <a:br>
              <a:rPr lang="pt-BR" sz="2000" b="0" i="0" u="none" strike="noStrike" cap="none" normalizeH="0" baseline="0" noProof="0" dirty="0">
                <a:ln>
                  <a:noFill/>
                </a:ln>
                <a:effectLst/>
                <a:uLnTx/>
                <a:uFillTx/>
                <a:latin typeface="Arial" panose="020B0604020202020204" pitchFamily="34" charset="0"/>
                <a:ea typeface="+mn-ea"/>
                <a:cs typeface="Arial"/>
              </a:rPr>
            </a:br>
            <a:endParaRPr lang="pt-BR" sz="2000" b="0" i="0" u="none" strike="noStrike" cap="none" normalizeH="0" baseline="0" noProof="0" dirty="0">
              <a:ln>
                <a:noFill/>
              </a:ln>
              <a:effectLst/>
              <a:uLnTx/>
              <a:uFillTx/>
              <a:latin typeface="Arial" panose="020B0604020202020204" pitchFamily="34" charset="0"/>
              <a:ea typeface="+mn-ea"/>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pt-BR" sz="1900" dirty="0">
                <a:solidFill>
                  <a:srgbClr val="384D56"/>
                </a:solidFill>
                <a:latin typeface="Arial"/>
                <a:ea typeface="+mn-ea"/>
                <a:cs typeface="Arial"/>
              </a:rPr>
              <a:t>Identificar e registrar as datas de marcos do 7-1-7 e calcular o desempenho do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Identificar gargalos e facilitadores específicos, acionáveis, de causa raiz e de nível de sistema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Determinar ações SMART (específicas, mensuráveis, atingíveis, relevantes e com prazo definido) imediatas e de longo prazo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Objetivos</a:t>
            </a:r>
          </a:p>
        </p:txBody>
      </p:sp>
      <p:sp>
        <p:nvSpPr>
          <p:cNvPr id="7" name="TextBox 6">
            <a:extLst>
              <a:ext uri="{FF2B5EF4-FFF2-40B4-BE49-F238E27FC236}">
                <a16:creationId xmlns:a16="http://schemas.microsoft.com/office/drawing/2014/main" id="{D94CED3A-9301-A925-B82F-FB262148456F}"/>
              </a:ext>
            </a:extLst>
          </p:cNvPr>
          <p:cNvSpPr txBox="1"/>
          <p:nvPr/>
        </p:nvSpPr>
        <p:spPr>
          <a:xfrm>
            <a:off x="264459" y="5451926"/>
            <a:ext cx="8025102" cy="394147"/>
          </a:xfrm>
          <a:prstGeom prst="rect">
            <a:avLst/>
          </a:prstGeom>
          <a:noFill/>
        </p:spPr>
        <p:txBody>
          <a:bodyPr wrap="square">
            <a:spAutoFit/>
          </a:body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800" b="1" i="0" u="none" strike="noStrike" cap="none" normalizeH="0" baseline="0" noProof="0">
                <a:ln>
                  <a:noFill/>
                </a:ln>
                <a:solidFill>
                  <a:schemeClr val="tx2"/>
                </a:solidFill>
                <a:effectLst/>
                <a:uLnTx/>
                <a:uFillTx/>
                <a:latin typeface="Arial"/>
                <a:ea typeface="+mn-ea"/>
                <a:cs typeface="Arial"/>
              </a:rPr>
              <a:t>* Nota: não há facilitadores designados para esta atividade</a:t>
            </a:r>
          </a:p>
        </p:txBody>
      </p:sp>
    </p:spTree>
    <p:extLst>
      <p:ext uri="{BB962C8B-B14F-4D97-AF65-F5344CB8AC3E}">
        <p14:creationId xmlns:p14="http://schemas.microsoft.com/office/powerpoint/2010/main" val="277783460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2052663594"/>
              </p:ext>
            </p:extLst>
          </p:nvPr>
        </p:nvGraphicFramePr>
        <p:xfrm>
          <a:off x="422400" y="1299468"/>
          <a:ext cx="8961444" cy="4843713"/>
        </p:xfrm>
        <a:graphic>
          <a:graphicData uri="http://schemas.openxmlformats.org/drawingml/2006/table">
            <a:tbl>
              <a:tblPr firstRow="1" firstCol="1" bandRow="1">
                <a:tableStyleId>{B301B821-A1FF-4177-AEE7-76D212191A09}</a:tableStyleId>
              </a:tblPr>
              <a:tblGrid>
                <a:gridCol w="747675">
                  <a:extLst>
                    <a:ext uri="{9D8B030D-6E8A-4147-A177-3AD203B41FA5}">
                      <a16:colId xmlns:a16="http://schemas.microsoft.com/office/drawing/2014/main" val="1249902058"/>
                    </a:ext>
                  </a:extLst>
                </a:gridCol>
                <a:gridCol w="3676880">
                  <a:extLst>
                    <a:ext uri="{9D8B030D-6E8A-4147-A177-3AD203B41FA5}">
                      <a16:colId xmlns:a16="http://schemas.microsoft.com/office/drawing/2014/main" val="938744880"/>
                    </a:ext>
                  </a:extLst>
                </a:gridCol>
                <a:gridCol w="2362319">
                  <a:extLst>
                    <a:ext uri="{9D8B030D-6E8A-4147-A177-3AD203B41FA5}">
                      <a16:colId xmlns:a16="http://schemas.microsoft.com/office/drawing/2014/main" val="1250547073"/>
                    </a:ext>
                  </a:extLst>
                </a:gridCol>
                <a:gridCol w="2174570">
                  <a:extLst>
                    <a:ext uri="{9D8B030D-6E8A-4147-A177-3AD203B41FA5}">
                      <a16:colId xmlns:a16="http://schemas.microsoft.com/office/drawing/2014/main" val="3984908602"/>
                    </a:ext>
                  </a:extLst>
                </a:gridCol>
              </a:tblGrid>
              <a:tr h="91796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l" rtl="0">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pt-BR" sz="2400">
                          <a:effectLst/>
                        </a:rPr>
                        <a:t>Passo</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Local</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Duração </a:t>
                      </a:r>
                    </a:p>
                  </a:txBody>
                  <a:tcPr marL="68580" marR="68580" marT="0" marB="0" anchor="ctr"/>
                </a:tc>
                <a:extLst>
                  <a:ext uri="{0D108BD9-81ED-4DB2-BD59-A6C34878D82A}">
                    <a16:rowId xmlns:a16="http://schemas.microsoft.com/office/drawing/2014/main" val="4000264268"/>
                  </a:ext>
                </a:extLst>
              </a:tr>
              <a:tr h="64369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a:solidFill>
                            <a:srgbClr val="384D56"/>
                          </a:solidFill>
                          <a:effectLst/>
                        </a:rPr>
                        <a:t>Visão geral da atividade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Plenário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dirty="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a:solidFill>
                            <a:srgbClr val="384D56"/>
                          </a:solidFill>
                          <a:effectLst/>
                        </a:rPr>
                        <a:t>Breves apresentações pessoais + seleção de surtos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~10 min</a:t>
                      </a:r>
                    </a:p>
                  </a:txBody>
                  <a:tcPr marL="68580" marR="68580" marT="0" marB="0" anchor="ctr"/>
                </a:tc>
                <a:extLst>
                  <a:ext uri="{0D108BD9-81ED-4DB2-BD59-A6C34878D82A}">
                    <a16:rowId xmlns:a16="http://schemas.microsoft.com/office/drawing/2014/main" val="641549739"/>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a:solidFill>
                            <a:srgbClr val="384D56"/>
                          </a:solidFill>
                          <a:effectLst/>
                        </a:rPr>
                        <a:t>Preencha os dados de pontualidade no ‘Modelo de Slide de Revisão de Eventos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2000" u="none" strike="noStrike" cap="none" normalizeH="0" baseline="0" noProof="0" dirty="0">
                          <a:ln>
                            <a:noFill/>
                          </a:ln>
                          <a:solidFill>
                            <a:srgbClr val="384D56"/>
                          </a:solidFill>
                          <a:effectLst/>
                          <a:uLnTx/>
                          <a:uFillTx/>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rPr>
                        <a:t>~20 min</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a:solidFill>
                            <a:srgbClr val="384D56"/>
                          </a:solidFill>
                          <a:effectLst/>
                          <a:latin typeface="Arial" panose="020B0604020202020204" pitchFamily="34" charset="0"/>
                          <a:cs typeface="Arial" panose="020B0604020202020204" pitchFamily="34" charset="0"/>
                        </a:rPr>
                        <a:t>Identificar gargalos e facilitadores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~30 min</a:t>
                      </a:r>
                    </a:p>
                  </a:txBody>
                  <a:tcPr marL="68580" marR="68580" marT="0" marB="0" anchor="ctr"/>
                </a:tc>
                <a:extLst>
                  <a:ext uri="{0D108BD9-81ED-4DB2-BD59-A6C34878D82A}">
                    <a16:rowId xmlns:a16="http://schemas.microsoft.com/office/drawing/2014/main" val="837188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00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pt-BR" sz="1800" dirty="0">
                          <a:solidFill>
                            <a:srgbClr val="384D56"/>
                          </a:solidFill>
                          <a:effectLst/>
                          <a:latin typeface="Arial" panose="020B0604020202020204" pitchFamily="34" charset="0"/>
                          <a:cs typeface="Arial" panose="020B0604020202020204" pitchFamily="34" charset="0"/>
                        </a:rPr>
                        <a:t>Determinar ações imediatas e de longo prazo</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2000" dirty="0">
                          <a:solidFill>
                            <a:srgbClr val="384D56"/>
                          </a:solidFill>
                          <a:effectLst/>
                          <a:latin typeface="Arial" panose="020B0604020202020204" pitchFamily="34" charset="0"/>
                          <a:cs typeface="Arial" panose="020B0604020202020204" pitchFamily="34" charset="0"/>
                        </a:rPr>
                        <a:t>~30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Agenda</a:t>
            </a:r>
          </a:p>
        </p:txBody>
      </p:sp>
      <p:sp>
        <p:nvSpPr>
          <p:cNvPr id="2" name="Right Brace 1">
            <a:extLst>
              <a:ext uri="{FF2B5EF4-FFF2-40B4-BE49-F238E27FC236}">
                <a16:creationId xmlns:a16="http://schemas.microsoft.com/office/drawing/2014/main" id="{058A54E7-E979-72D1-D0AD-C978342F6EF3}"/>
              </a:ext>
            </a:extLst>
          </p:cNvPr>
          <p:cNvSpPr/>
          <p:nvPr/>
        </p:nvSpPr>
        <p:spPr>
          <a:xfrm>
            <a:off x="9541785" y="3805071"/>
            <a:ext cx="614596" cy="2113613"/>
          </a:xfrm>
          <a:prstGeom prst="rightBrace">
            <a:avLst>
              <a:gd name="adj1" fmla="val 58000"/>
              <a:gd name="adj2" fmla="val 50709"/>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7ACFB7E3-7A0E-21A2-8AF7-77DD295ACC32}"/>
              </a:ext>
            </a:extLst>
          </p:cNvPr>
          <p:cNvSpPr txBox="1"/>
          <p:nvPr/>
        </p:nvSpPr>
        <p:spPr>
          <a:xfrm>
            <a:off x="10253916" y="4442168"/>
            <a:ext cx="1734884" cy="1124026"/>
          </a:xfrm>
          <a:prstGeom prst="rect">
            <a:avLst/>
          </a:prstGeom>
          <a:noFill/>
        </p:spPr>
        <p:txBody>
          <a:bodyPr wrap="square">
            <a:spAutoFit/>
          </a:bodyPr>
          <a:lstStyle/>
          <a:p>
            <a:pPr marL="0" marR="0" algn="l">
              <a:lnSpc>
                <a:spcPct val="115000"/>
              </a:lnSpc>
              <a:spcBef>
                <a:spcPts val="0"/>
              </a:spcBef>
              <a:spcAft>
                <a:spcPts val="100"/>
              </a:spcAft>
            </a:pPr>
            <a:r>
              <a:rPr lang="pt-BR" sz="2000" b="1" dirty="0">
                <a:solidFill>
                  <a:schemeClr val="tx2"/>
                </a:solidFill>
                <a:effectLst/>
                <a:latin typeface="Arial" panose="020B0604020202020204" pitchFamily="34" charset="0"/>
                <a:cs typeface="Arial" panose="020B0604020202020204" pitchFamily="34" charset="0"/>
              </a:rPr>
              <a:t>E um intervalo de 15 minutos</a:t>
            </a:r>
          </a:p>
        </p:txBody>
      </p:sp>
    </p:spTree>
    <p:extLst>
      <p:ext uri="{BB962C8B-B14F-4D97-AF65-F5344CB8AC3E}">
        <p14:creationId xmlns:p14="http://schemas.microsoft.com/office/powerpoint/2010/main" val="274037019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789832"/>
            <a:ext cx="5157787" cy="823912"/>
          </a:xfrm>
        </p:spPr>
        <p:txBody>
          <a:bodyPr/>
          <a:lstStyle/>
          <a:p>
            <a:r>
              <a:rPr lang="pt-BR">
                <a:latin typeface="Arial"/>
                <a:cs typeface="Arial"/>
              </a:rPr>
              <a:t>Guia do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49313" y="1713758"/>
            <a:ext cx="3976688" cy="823912"/>
          </a:xfrm>
        </p:spPr>
        <p:txBody>
          <a:bodyPr vert="horz" lIns="91440" tIns="45720" rIns="91440" bIns="45720" rtlCol="0" anchor="t">
            <a:noAutofit/>
          </a:bodyPr>
          <a:lstStyle/>
          <a:p>
            <a:pPr marL="0" indent="0">
              <a:buNone/>
            </a:pPr>
            <a:r>
              <a:rPr lang="pt-BR" sz="1800" dirty="0">
                <a:solidFill>
                  <a:schemeClr val="tx1"/>
                </a:solidFill>
                <a:latin typeface="Arial"/>
                <a:cs typeface="Arial"/>
              </a:rPr>
              <a:t>Fornece instruções para cada parte da atividade</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pt-BR" dirty="0">
                <a:latin typeface="Arial"/>
                <a:cs typeface="Arial"/>
              </a:rPr>
              <a:t>Modelo de slide de revisão de evento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800" b="0" i="0" u="none" strike="noStrike" cap="none" normalizeH="0" baseline="0" noProof="0" dirty="0">
                <a:ln>
                  <a:noFill/>
                </a:ln>
                <a:solidFill>
                  <a:schemeClr val="tx1"/>
                </a:solidFill>
                <a:effectLst/>
                <a:uLnTx/>
                <a:uFillTx/>
                <a:latin typeface="Arial"/>
                <a:cs typeface="Arial"/>
              </a:rPr>
              <a:t>Ferramenta essencial para apresentar dados de surtos 7-1-7 às partes interessadas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pt-BR"/>
              <a:t>Materiais para participantes</a:t>
            </a:r>
          </a:p>
        </p:txBody>
      </p:sp>
      <p:pic>
        <p:nvPicPr>
          <p:cNvPr id="7" name="Picture 6">
            <a:extLst>
              <a:ext uri="{FF2B5EF4-FFF2-40B4-BE49-F238E27FC236}">
                <a16:creationId xmlns:a16="http://schemas.microsoft.com/office/drawing/2014/main" id="{2923EBC3-9F58-F859-262B-F35CB3AAE9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5144" y="2452549"/>
            <a:ext cx="3361157" cy="3814551"/>
          </a:xfrm>
          <a:prstGeom prst="rect">
            <a:avLst/>
          </a:prstGeom>
          <a:ln w="12700">
            <a:solidFill>
              <a:schemeClr val="bg2"/>
            </a:solidFill>
          </a:ln>
        </p:spPr>
      </p:pic>
      <p:pic>
        <p:nvPicPr>
          <p:cNvPr id="8" name="Picture 7">
            <a:extLst>
              <a:ext uri="{FF2B5EF4-FFF2-40B4-BE49-F238E27FC236}">
                <a16:creationId xmlns:a16="http://schemas.microsoft.com/office/drawing/2014/main" id="{85FCAAB7-C3EC-890D-9C09-262E5F50D66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376501" y="2549976"/>
            <a:ext cx="4571999" cy="2529191"/>
          </a:xfrm>
          <a:prstGeom prst="rect">
            <a:avLst/>
          </a:prstGeom>
          <a:ln w="12700">
            <a:solidFill>
              <a:schemeClr val="bg2"/>
            </a:solidFill>
          </a:ln>
        </p:spPr>
      </p:pic>
      <p:pic>
        <p:nvPicPr>
          <p:cNvPr id="9" name="Picture 8">
            <a:extLst>
              <a:ext uri="{FF2B5EF4-FFF2-40B4-BE49-F238E27FC236}">
                <a16:creationId xmlns:a16="http://schemas.microsoft.com/office/drawing/2014/main" id="{C8BE5C67-2BE7-2935-E4A5-9F29CB3A00A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05036" y="3255699"/>
            <a:ext cx="4414734" cy="2461846"/>
          </a:xfrm>
          <a:prstGeom prst="rect">
            <a:avLst/>
          </a:prstGeom>
          <a:ln w="12700">
            <a:solidFill>
              <a:schemeClr val="bg2"/>
            </a:solidFill>
          </a:ln>
        </p:spPr>
      </p:pic>
    </p:spTree>
    <p:extLst>
      <p:ext uri="{BB962C8B-B14F-4D97-AF65-F5344CB8AC3E}">
        <p14:creationId xmlns:p14="http://schemas.microsoft.com/office/powerpoint/2010/main" val="22036826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550886" y="2288851"/>
            <a:ext cx="3467083" cy="2282808"/>
          </a:xfrm>
        </p:spPr>
        <p:txBody>
          <a:bodyPr anchor="ctr">
            <a:normAutofit/>
          </a:bodyPr>
          <a:lstStyle/>
          <a:p>
            <a:r>
              <a:rPr kumimoji="0" lang="pt-BR" sz="3200" b="1" i="0" u="none" strike="noStrike" cap="none" normalizeH="0" baseline="0" noProof="0" dirty="0">
                <a:ln>
                  <a:noFill/>
                </a:ln>
                <a:solidFill>
                  <a:schemeClr val="accent1"/>
                </a:solidFill>
                <a:effectLst/>
                <a:uLnTx/>
                <a:uFillTx/>
                <a:latin typeface="Arial" panose="020B0604020202020204" pitchFamily="34" charset="0"/>
                <a:ea typeface="+mj-ea"/>
                <a:cs typeface="+mj-cs"/>
              </a:rPr>
              <a:t>Instruções gerais</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65568" y="3437633"/>
            <a:ext cx="2300266"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000000"/>
                </a:solidFill>
                <a:effectLst/>
                <a:uLnTx/>
                <a:uFillTx/>
                <a:latin typeface="Arial" panose="020B0604020202020204" pitchFamily="34" charset="0"/>
                <a:ea typeface="+mn-ea"/>
                <a:cs typeface="+mn-cs"/>
              </a:rPr>
              <a:t>Discuta o prompt no seu grupo.</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47843"/>
            <a:ext cx="2300266"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a:ln>
                  <a:noFill/>
                </a:ln>
                <a:solidFill>
                  <a:srgbClr val="000000"/>
                </a:solidFill>
                <a:effectLst/>
                <a:uLnTx/>
                <a:uFillTx/>
                <a:latin typeface="Arial" panose="020B0604020202020204" pitchFamily="34" charset="0"/>
                <a:ea typeface="+mn-ea"/>
                <a:cs typeface="+mn-cs"/>
              </a:rPr>
              <a:t>Documente as respostas.</a:t>
            </a:r>
          </a:p>
        </p:txBody>
      </p:sp>
      <p:sp>
        <p:nvSpPr>
          <p:cNvPr id="8" name="Oval 7">
            <a:extLst>
              <a:ext uri="{FF2B5EF4-FFF2-40B4-BE49-F238E27FC236}">
                <a16:creationId xmlns:a16="http://schemas.microsoft.com/office/drawing/2014/main" id="{4AEF9F46-E9A6-69A6-3557-EE1AC1431403}"/>
              </a:ext>
            </a:extLst>
          </p:cNvPr>
          <p:cNvSpPr/>
          <p:nvPr/>
        </p:nvSpPr>
        <p:spPr>
          <a:xfrm>
            <a:off x="5269298" y="1488154"/>
            <a:ext cx="818765" cy="818765"/>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282515" y="3440400"/>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800" b="1">
                <a:solidFill>
                  <a:srgbClr val="FFFFFF"/>
                </a:solidFill>
                <a:latin typeface="Arial" panose="020B0604020202020204"/>
                <a:cs typeface="Arial"/>
              </a:rPr>
              <a:t>2</a:t>
            </a:r>
          </a:p>
        </p:txBody>
      </p:sp>
      <p:sp>
        <p:nvSpPr>
          <p:cNvPr id="5" name="Oval 4">
            <a:extLst>
              <a:ext uri="{FF2B5EF4-FFF2-40B4-BE49-F238E27FC236}">
                <a16:creationId xmlns:a16="http://schemas.microsoft.com/office/drawing/2014/main" id="{99FF434B-D4A7-0C8D-6E8D-02E91E04E175}"/>
              </a:ext>
            </a:extLst>
          </p:cNvPr>
          <p:cNvSpPr/>
          <p:nvPr/>
        </p:nvSpPr>
        <p:spPr>
          <a:xfrm>
            <a:off x="5233149" y="5068089"/>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382627" y="1664418"/>
            <a:ext cx="2283207" cy="1258023"/>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pt-BR" sz="2000">
                <a:solidFill>
                  <a:srgbClr val="000000"/>
                </a:solidFill>
                <a:latin typeface="Arial"/>
                <a:cs typeface="Arial"/>
              </a:rPr>
              <a:t>Leia as instruções.</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047818" y="3342472"/>
            <a:ext cx="1040789" cy="1000170"/>
          </a:xfrm>
          <a:prstGeom prst="rect">
            <a:avLst/>
          </a:prstGeom>
        </p:spPr>
      </p:pic>
      <p:pic>
        <p:nvPicPr>
          <p:cNvPr id="2" name="Picture 1">
            <a:extLst>
              <a:ext uri="{FF2B5EF4-FFF2-40B4-BE49-F238E27FC236}">
                <a16:creationId xmlns:a16="http://schemas.microsoft.com/office/drawing/2014/main" id="{FB804004-2634-39E0-63A9-C949B369A9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86353" y="1335940"/>
            <a:ext cx="1427219" cy="1619740"/>
          </a:xfrm>
          <a:prstGeom prst="rect">
            <a:avLst/>
          </a:prstGeom>
          <a:ln w="12700">
            <a:solidFill>
              <a:schemeClr val="bg2"/>
            </a:solidFill>
          </a:ln>
        </p:spPr>
      </p:pic>
      <p:pic>
        <p:nvPicPr>
          <p:cNvPr id="9" name="Picture 8">
            <a:extLst>
              <a:ext uri="{FF2B5EF4-FFF2-40B4-BE49-F238E27FC236}">
                <a16:creationId xmlns:a16="http://schemas.microsoft.com/office/drawing/2014/main" id="{5AFB5B34-8B6C-890A-5FCC-5DEDA50241A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730114" y="5007597"/>
            <a:ext cx="2300265" cy="1272487"/>
          </a:xfrm>
          <a:prstGeom prst="rect">
            <a:avLst/>
          </a:prstGeom>
          <a:ln w="57150">
            <a:solidFill>
              <a:schemeClr val="bg2"/>
            </a:solidFill>
          </a:ln>
        </p:spPr>
      </p:pic>
      <p:sp>
        <p:nvSpPr>
          <p:cNvPr id="13" name="Content Placeholder 2">
            <a:extLst>
              <a:ext uri="{FF2B5EF4-FFF2-40B4-BE49-F238E27FC236}">
                <a16:creationId xmlns:a16="http://schemas.microsoft.com/office/drawing/2014/main" id="{A70F73DF-9BA7-E68A-E4AB-D43AFFAEC160}"/>
              </a:ext>
            </a:extLst>
          </p:cNvPr>
          <p:cNvSpPr txBox="1">
            <a:spLocks/>
          </p:cNvSpPr>
          <p:nvPr/>
        </p:nvSpPr>
        <p:spPr>
          <a:xfrm>
            <a:off x="4583284" y="405730"/>
            <a:ext cx="5250264" cy="68511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chemeClr val="tx2"/>
                </a:solidFill>
                <a:effectLst/>
                <a:uLnTx/>
                <a:uFillTx/>
                <a:latin typeface="Arial"/>
                <a:ea typeface="+mn-ea"/>
                <a:cs typeface="Arial"/>
              </a:rPr>
              <a:t>Para cada parte da atividade…</a:t>
            </a:r>
            <a:br>
              <a:rPr lang="pt-BR" sz="2400" b="1" i="0" u="none" strike="noStrike" cap="none" normalizeH="0" baseline="0" noProof="0">
                <a:ln>
                  <a:noFill/>
                </a:ln>
                <a:solidFill>
                  <a:schemeClr val="tx2"/>
                </a:solidFill>
                <a:effectLst/>
                <a:uLnTx/>
                <a:uFillTx/>
                <a:latin typeface="Arial" panose="020B0604020202020204" pitchFamily="34" charset="0"/>
                <a:ea typeface="+mn-ea"/>
                <a:cs typeface="Arial"/>
              </a:rPr>
            </a:br>
            <a:endParaRPr lang="pt-BR" sz="2400" b="1" i="0" u="none" strike="noStrike" cap="none" normalizeH="0" baseline="0" noProof="0">
              <a:ln>
                <a:noFill/>
              </a:ln>
              <a:solidFill>
                <a:schemeClr val="tx2"/>
              </a:solidFill>
              <a:effectLst/>
              <a:uLnTx/>
              <a:uFillTx/>
              <a:latin typeface="Arial" panose="020B0604020202020204" pitchFamily="34" charset="0"/>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3143106"/>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SLinkClaim.7558e1f7-5047-454b-9267-f142732c3af0.e1782cc3-0e8b-44a3-a4c1-325f48803799</DisplayName>
        <AccountId>5976</AccountId>
        <AccountType/>
      </UserInfo>
      <UserInfo>
        <DisplayName>SLinkClaim.6868cfda-b22e-4d6f-b624-33c918399be7.f4f5c913-7caf-4fac-906e-3f22d3044330</DisplayName>
        <AccountId>5977</AccountId>
        <AccountType/>
      </UserInfo>
      <UserInfo>
        <DisplayName>SLinkClaim.6eddb28b-e16d-42d8-ba99-170c013d2dce.5406ec66-4cd1-41e4-86e0-fb1e44583c38</DisplayName>
        <AccountId>5978</AccountId>
        <AccountType/>
      </UserInfo>
      <UserInfo>
        <DisplayName>Guest Contributor</DisplayName>
        <AccountId>5979</AccountId>
        <AccountType/>
      </UserInfo>
      <UserInfo>
        <DisplayName>Guest Contributor</DisplayName>
        <AccountId>5980</AccountId>
        <AccountType/>
      </UserInfo>
      <UserInfo>
        <DisplayName>c:0u.c|tenant|359b50b767699534f3c2bb6b3364ba68428745a401690c78872f287fcfc8d38c</DisplayName>
        <AccountId>5981</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BF3643DD-DC18-4FE8-A57B-78CA75D22A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1F4A09-1546-4EDA-A191-DAA6C9960091}">
  <ds:schemaRefs>
    <ds:schemaRef ds:uri="d27c8f07-e503-4122-80c5-e52ee84151d4"/>
    <ds:schemaRef ds:uri="http://schemas.openxmlformats.org/package/2006/metadata/core-properties"/>
    <ds:schemaRef ds:uri="ca299543-0ab4-429f-8927-bf8e8716a0c2"/>
    <ds:schemaRef ds:uri="http://schemas.microsoft.com/office/infopath/2007/PartnerControls"/>
    <ds:schemaRef ds:uri="http://purl.org/dc/elements/1.1/"/>
    <ds:schemaRef ds:uri="http://purl.org/dc/terms/"/>
    <ds:schemaRef ds:uri="http://schemas.microsoft.com/sharepoint/v3"/>
    <ds:schemaRef ds:uri="http://schemas.microsoft.com/office/2006/documentManagement/typ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717 Alliance 2</Template>
  <TotalTime>146</TotalTime>
  <Words>24729</Words>
  <Application>Microsoft Macintosh PowerPoint</Application>
  <PresentationFormat>Widescreen</PresentationFormat>
  <Paragraphs>1753</Paragraphs>
  <Slides>111</Slides>
  <Notes>111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111</vt:i4>
      </vt:variant>
    </vt:vector>
  </HeadingPairs>
  <TitlesOfParts>
    <vt:vector size="120" baseType="lpstr">
      <vt:lpstr>Aptos</vt:lpstr>
      <vt:lpstr>Arial</vt:lpstr>
      <vt:lpstr>Arial,Sans-Serif</vt:lpstr>
      <vt:lpstr>Calibri</vt:lpstr>
      <vt:lpstr>Helvetica</vt:lpstr>
      <vt:lpstr>InterVariable</vt:lpstr>
      <vt:lpstr>Public Sans</vt:lpstr>
      <vt:lpstr>Quattrocento Sans</vt:lpstr>
      <vt:lpstr>717 Alliance 2</vt:lpstr>
      <vt:lpstr>PowerPoint Presentation</vt:lpstr>
      <vt:lpstr>Notas de organização</vt:lpstr>
      <vt:lpstr>Quebra-gelo</vt:lpstr>
      <vt:lpstr>Visão geral da série de treinamento técnico do 7-1-7</vt:lpstr>
      <vt:lpstr> Objetivos de aprendizado do workshop</vt:lpstr>
      <vt:lpstr>PowerPoint Presentation</vt:lpstr>
      <vt:lpstr>Este é um workshop interativo e participativo </vt:lpstr>
      <vt:lpstr>PowerPoint Presentation</vt:lpstr>
      <vt:lpstr>Estacionamento </vt:lpstr>
      <vt:lpstr>Revise o estacionamento</vt:lpstr>
      <vt:lpstr>PowerPoint Presentation</vt:lpstr>
      <vt:lpstr>O ciclo de vida do 7-1-7</vt:lpstr>
      <vt:lpstr>PowerPoint Presentation</vt:lpstr>
      <vt:lpstr>Atividades de hoje</vt:lpstr>
      <vt:lpstr>Usar o 7-1-7 é simples e iterativo</vt:lpstr>
      <vt:lpstr>PowerPoint Presentation</vt:lpstr>
      <vt:lpstr>PowerPoint Presentation</vt:lpstr>
      <vt:lpstr>PowerPoint Presentation</vt:lpstr>
      <vt:lpstr>PowerPoint Presentation</vt:lpstr>
      <vt:lpstr>PowerPoint Presentation</vt:lpstr>
      <vt:lpstr>Surto da doença do vírus do Sudão | Uganda | 2022</vt:lpstr>
      <vt:lpstr>PowerPoint Presentation</vt:lpstr>
      <vt:lpstr>PowerPoint Presentation</vt:lpstr>
      <vt:lpstr>PowerPoint Presentation</vt:lpstr>
      <vt:lpstr>Identificar datas de marcos do 7-1-7</vt:lpstr>
      <vt:lpstr>PowerPoint Presentation</vt:lpstr>
      <vt:lpstr>Cenário 1 </vt:lpstr>
      <vt:lpstr>Cenário 1 </vt:lpstr>
      <vt:lpstr>Cenário 2</vt:lpstr>
      <vt:lpstr>Cenário 2 </vt:lpstr>
      <vt:lpstr>Cenário 3</vt:lpstr>
      <vt:lpstr>Cenário 3 </vt:lpstr>
      <vt:lpstr>Debriefing</vt:lpstr>
      <vt:lpstr>PowerPoint Presentation</vt:lpstr>
      <vt:lpstr>Intervalo de 15 minutos</vt:lpstr>
      <vt:lpstr>Usar o 7-1-7 é simples e iterativo</vt:lpstr>
      <vt:lpstr>PowerPoint Presentation</vt:lpstr>
      <vt:lpstr>PowerPoint Presentation</vt:lpstr>
      <vt:lpstr>Surto da doença do vírus do Sudão | Uganda | 2022</vt:lpstr>
      <vt:lpstr>PowerPoint Presentation</vt:lpstr>
      <vt:lpstr>PowerPoint Presentation</vt:lpstr>
      <vt:lpstr>PowerPoint Presentation</vt:lpstr>
      <vt:lpstr>PowerPoint Presentation</vt:lpstr>
      <vt:lpstr>É um bom gargalo?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Identificando bons gargalos: usando a abordagem dos 5 porquês</vt:lpstr>
      <vt:lpstr>PowerPoint Presentation</vt:lpstr>
      <vt:lpstr>Debriefing</vt:lpstr>
      <vt:lpstr>Exemplo: Atraso no transporte de amostras  </vt:lpstr>
      <vt:lpstr>PowerPoint Presentation</vt:lpstr>
      <vt:lpstr>PowerPoint Presentation</vt:lpstr>
      <vt:lpstr>Almoço  </vt:lpstr>
      <vt:lpstr>Quebra-gelo</vt:lpstr>
      <vt:lpstr>Estacionamento </vt:lpstr>
      <vt:lpstr>Revise o estacionamento</vt:lpstr>
      <vt:lpstr>Usar EARs e a meta 7-1-7 é simples e iterativo</vt:lpstr>
      <vt:lpstr>PowerPoint Presentation</vt:lpstr>
      <vt:lpstr>PowerPoint Presentation</vt:lpstr>
      <vt:lpstr>PowerPoint Presentation</vt:lpstr>
      <vt:lpstr>É uma ação corretiva SMART?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Surto da doença do vírus do Sudão | Uganda | 2022</vt:lpstr>
      <vt:lpstr>PowerPoint Presentation</vt:lpstr>
      <vt:lpstr>Seleção de ações imediatas e de longo prazo</vt:lpstr>
      <vt:lpstr>PowerPoint Presentation</vt:lpstr>
      <vt:lpstr>Debriefing</vt:lpstr>
      <vt:lpstr>PowerPoint Presentation</vt:lpstr>
      <vt:lpstr>PowerPoint Presentation</vt:lpstr>
      <vt:lpstr>PowerPoint Presentation</vt:lpstr>
      <vt:lpstr>PowerPoint Presentation</vt:lpstr>
      <vt:lpstr>Sarampo nos EUA</vt:lpstr>
      <vt:lpstr>PowerPoint Presentation</vt:lpstr>
      <vt:lpstr>Aplicando o 7-1-7 aos seus próprios dados</vt:lpstr>
      <vt:lpstr>PowerPoint Presentation</vt:lpstr>
      <vt:lpstr>PowerPoint Presentation</vt:lpstr>
      <vt:lpstr>Materiais para participantes</vt:lpstr>
      <vt:lpstr>Instruções gerais</vt:lpstr>
      <vt:lpstr>PowerPoint Presentation</vt:lpstr>
      <vt:lpstr>Discussão em pequenos grupos</vt:lpstr>
      <vt:lpstr>Discussão: 7-1-7 no seu trabalho</vt:lpstr>
      <vt:lpstr>Resumo de hoje</vt:lpstr>
      <vt:lpstr> Objetivos de aprendizado do workshop</vt:lpstr>
      <vt:lpstr>Nossos recursos</vt:lpstr>
      <vt:lpstr>O que acontecerá nos próximos dois dias </vt:lpstr>
      <vt:lpstr>Comentários finais</vt:lpstr>
      <vt:lpstr>Vejo vocês amanhã!</vt:lpstr>
      <vt:lpstr>Slides complementares</vt:lpstr>
      <vt:lpstr>Apresentando dados de eventos 7-1-7 às partes interessadas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cp:revision>
  <dcterms:created xsi:type="dcterms:W3CDTF">2023-01-09T02:59:24Z</dcterms:created>
  <dcterms:modified xsi:type="dcterms:W3CDTF">2026-03-24T21:29:38Z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569c4b1a-de6e-40d1-b2b8-823ce44d757e</vt:lpwstr>
  </property>
  <property fmtid="{D5CDD505-2E9C-101B-9397-08002B2CF9AE}" pid="12" name="Order">
    <vt:r8>265800</vt:r8>
  </property>
  <property fmtid="{D5CDD505-2E9C-101B-9397-08002B2CF9AE}" pid="13" name="xd_Signature">
    <vt:bool>false</vt:bool>
  </property>
  <property fmtid="{D5CDD505-2E9C-101B-9397-08002B2CF9AE}" pid="14" name="xd_ProgID">
    <vt:lpwstr/>
  </property>
  <property fmtid="{D5CDD505-2E9C-101B-9397-08002B2CF9AE}" pid="15" name="_SourceUrl">
    <vt:lpwstr/>
  </property>
  <property fmtid="{D5CDD505-2E9C-101B-9397-08002B2CF9AE}" pid="16" name="_SharedFileIndex">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