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66"/>
  </p:notesMasterIdLst>
  <p:sldIdLst>
    <p:sldId id="2147480400" r:id="rId5"/>
    <p:sldId id="2147481218" r:id="rId6"/>
    <p:sldId id="2147481486" r:id="rId7"/>
    <p:sldId id="2147481203" r:id="rId8"/>
    <p:sldId id="2147481195" r:id="rId9"/>
    <p:sldId id="2147481196" r:id="rId10"/>
    <p:sldId id="2147480426" r:id="rId11"/>
    <p:sldId id="2147481593" r:id="rId12"/>
    <p:sldId id="2147481474" r:id="rId13"/>
    <p:sldId id="2147481475" r:id="rId14"/>
    <p:sldId id="2147481476" r:id="rId15"/>
    <p:sldId id="2147481477" r:id="rId16"/>
    <p:sldId id="2147481614" r:id="rId17"/>
    <p:sldId id="2147481615" r:id="rId18"/>
    <p:sldId id="2145705813" r:id="rId19"/>
    <p:sldId id="2147481481" r:id="rId20"/>
    <p:sldId id="2147481627" r:id="rId21"/>
    <p:sldId id="2147481618" r:id="rId22"/>
    <p:sldId id="2147481620" r:id="rId23"/>
    <p:sldId id="2147481626" r:id="rId24"/>
    <p:sldId id="2147481625" r:id="rId25"/>
    <p:sldId id="2147480964" r:id="rId26"/>
    <p:sldId id="2145706043" r:id="rId27"/>
    <p:sldId id="2147481466" r:id="rId28"/>
    <p:sldId id="2147481467" r:id="rId29"/>
    <p:sldId id="2145706078" r:id="rId30"/>
    <p:sldId id="2145706218" r:id="rId31"/>
    <p:sldId id="2145706219" r:id="rId32"/>
    <p:sldId id="2145706411" r:id="rId33"/>
    <p:sldId id="2145706250" r:id="rId34"/>
    <p:sldId id="2147481594" r:id="rId35"/>
    <p:sldId id="2145706251" r:id="rId36"/>
    <p:sldId id="2147481598" r:id="rId37"/>
    <p:sldId id="2147481599" r:id="rId38"/>
    <p:sldId id="2147480546" r:id="rId39"/>
    <p:sldId id="2147481601" r:id="rId40"/>
    <p:sldId id="2147481602" r:id="rId41"/>
    <p:sldId id="2147481595" r:id="rId42"/>
    <p:sldId id="2145706348" r:id="rId43"/>
    <p:sldId id="2145706129" r:id="rId44"/>
    <p:sldId id="2147481596" r:id="rId45"/>
    <p:sldId id="2147481597" r:id="rId46"/>
    <p:sldId id="2147481603" r:id="rId47"/>
    <p:sldId id="2147481604" r:id="rId48"/>
    <p:sldId id="2147481608" r:id="rId49"/>
    <p:sldId id="2147481606" r:id="rId50"/>
    <p:sldId id="2147481607" r:id="rId51"/>
    <p:sldId id="2147481609" r:id="rId52"/>
    <p:sldId id="2147481610" r:id="rId53"/>
    <p:sldId id="2147481394" r:id="rId54"/>
    <p:sldId id="2147481612" r:id="rId55"/>
    <p:sldId id="2147481613" r:id="rId56"/>
    <p:sldId id="2147481485" r:id="rId57"/>
    <p:sldId id="2147481451" r:id="rId58"/>
    <p:sldId id="2147481460" r:id="rId59"/>
    <p:sldId id="2147481442" r:id="rId60"/>
    <p:sldId id="2147481524" r:id="rId61"/>
    <p:sldId id="2145705809" r:id="rId62"/>
    <p:sldId id="2147481443" r:id="rId63"/>
    <p:sldId id="2147481444" r:id="rId64"/>
    <p:sldId id="2145705821"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oas-vindas, objetivos de aprendizado e quebra-gelo" id="{CDF9D438-C8EA-8A42-9B34-E1EBE66B2E84}">
          <p14:sldIdLst>
            <p14:sldId id="2147480400"/>
            <p14:sldId id="2147481218"/>
            <p14:sldId id="2147481486"/>
            <p14:sldId id="2147481203"/>
            <p14:sldId id="2147481195"/>
            <p14:sldId id="2147481196"/>
            <p14:sldId id="2147480426"/>
            <p14:sldId id="2147481593"/>
            <p14:sldId id="2147481474"/>
            <p14:sldId id="2147481475"/>
          </p14:sldIdLst>
        </p14:section>
        <p14:section name="Estacionamento" id="{07DA9C2B-3979-B345-BF27-B27A501284CA}">
          <p14:sldIdLst>
            <p14:sldId id="2147481476"/>
            <p14:sldId id="2147481477"/>
          </p14:sldIdLst>
        </p14:section>
        <p14:section name="Recapitulação sobre a adoção e uso do 7-1-7" id="{B426AE03-E642-4E46-AA30-022637F6D7F4}">
          <p14:sldIdLst>
            <p14:sldId id="2147481614"/>
            <p14:sldId id="2147481615"/>
            <p14:sldId id="2145705813"/>
            <p14:sldId id="2147481481"/>
            <p14:sldId id="2147481627"/>
          </p14:sldIdLst>
        </p14:section>
        <p14:section name="Atividade: planejamento para adoção e uso do 7-1-7" id="{4746D8C6-C7EF-0041-A969-DF5BDBED97C2}">
          <p14:sldIdLst>
            <p14:sldId id="2147481618"/>
            <p14:sldId id="2147481620"/>
            <p14:sldId id="2147481626"/>
            <p14:sldId id="2147481625"/>
          </p14:sldIdLst>
        </p14:section>
        <p14:section name="Relatório: planejamento para adoção e uso do 7-1-7" id="{EAF6CDF8-AFBB-3645-AA26-60148FC68C89}">
          <p14:sldIdLst>
            <p14:sldId id="2147480964"/>
          </p14:sldIdLst>
        </p14:section>
        <p14:section name="Almoço" id="{87F4E8ED-ED25-0545-8DB8-464395E10AED}">
          <p14:sldIdLst>
            <p14:sldId id="2145706043"/>
          </p14:sldIdLst>
        </p14:section>
        <p14:section name="Quebra-gelo da tarde" id="{7FF07BD6-F027-1B48-BAF6-EBAA3F1EA269}">
          <p14:sldIdLst>
            <p14:sldId id="2147481466"/>
          </p14:sldIdLst>
        </p14:section>
        <p14:section name="Estacionamento / Perguntas e Respostas" id="{35433E07-98DA-B444-81FF-AE0566142ABE}">
          <p14:sldIdLst>
            <p14:sldId id="2147481467"/>
          </p14:sldIdLst>
        </p14:section>
        <p14:section name="Treinando outros" id="{7D5B990A-FD15-7F4D-A88C-39E9F7712AF4}">
          <p14:sldIdLst>
            <p14:sldId id="2145706078"/>
            <p14:sldId id="2145706218"/>
            <p14:sldId id="2145706219"/>
            <p14:sldId id="2145706411"/>
            <p14:sldId id="2145706250"/>
          </p14:sldIdLst>
        </p14:section>
        <p14:section name="Atividades de “teach-back”" id="{77C981DC-0322-BD49-AF8B-B85E3F0228A8}">
          <p14:sldIdLst>
            <p14:sldId id="2147481594"/>
            <p14:sldId id="2145706251"/>
            <p14:sldId id="2147481598"/>
            <p14:sldId id="2147481599"/>
            <p14:sldId id="2147480546"/>
            <p14:sldId id="2147481601"/>
            <p14:sldId id="2147481602"/>
            <p14:sldId id="2147481595"/>
            <p14:sldId id="2145706348"/>
            <p14:sldId id="2145706129"/>
            <p14:sldId id="2147481596"/>
            <p14:sldId id="2147481597"/>
            <p14:sldId id="2147481603"/>
            <p14:sldId id="2147481604"/>
            <p14:sldId id="2147481608"/>
            <p14:sldId id="2147481606"/>
            <p14:sldId id="2147481607"/>
            <p14:sldId id="2147481609"/>
            <p14:sldId id="2147481610"/>
            <p14:sldId id="2147481394"/>
            <p14:sldId id="2147481612"/>
            <p14:sldId id="2147481613"/>
          </p14:sldIdLst>
        </p14:section>
        <p14:section name="Intervalo" id="{4E6F375E-C71A-9C48-B320-DA07AE741D84}">
          <p14:sldIdLst>
            <p14:sldId id="2147481485"/>
          </p14:sldIdLst>
        </p14:section>
        <p14:section name="Discussão em grupo" id="{EFA7C81C-7772-614B-9F9D-FC8F83B1361A}">
          <p14:sldIdLst>
            <p14:sldId id="2147481451"/>
            <p14:sldId id="2147481460"/>
          </p14:sldIdLst>
        </p14:section>
        <p14:section name="Encerramento e próximos passos" id="{44489C46-C638-B646-B8F8-C57711FB7609}">
          <p14:sldIdLst>
            <p14:sldId id="2147481442"/>
            <p14:sldId id="2147481524"/>
            <p14:sldId id="2145705809"/>
            <p14:sldId id="2147481443"/>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2A4F310-A280-A2BA-DE80-9525CA630B44}" name="Usuário Convidado" initials="UC" userId="S::urn:spo:tenantanon#762de5b4-45da-4234-a5e1-ee3e978f8a57::" providerId="AD"/>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864C8"/>
    <a:srgbClr val="E18F5F"/>
    <a:srgbClr val="E38181"/>
    <a:srgbClr val="ABA142"/>
    <a:srgbClr val="0192BC"/>
    <a:srgbClr val="DC749F"/>
    <a:srgbClr val="F79736"/>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55ACD4-5E49-9441-8EFD-E6F7473ECB6C}" v="1" dt="2026-03-24T21:31:36.0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10" autoAdjust="0"/>
    <p:restoredTop sz="96327" autoAdjust="0"/>
  </p:normalViewPr>
  <p:slideViewPr>
    <p:cSldViewPr snapToGrid="0">
      <p:cViewPr varScale="1">
        <p:scale>
          <a:sx n="114" d="100"/>
          <a:sy n="114" d="100"/>
        </p:scale>
        <p:origin x="872"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6-03-24T21:31:25.301" v="13" actId="2696"/>
      <pc:docMkLst>
        <pc:docMk/>
      </pc:docMkLst>
      <pc:sldChg chg="modSp mod">
        <pc:chgData name="Marie Deveaux" userId="9fc0be8f-9df8-4ccb-8fb2-ba99b4811463" providerId="ADAL" clId="{494C91AC-F37A-5A9C-B1D8-605409247DBC}" dt="2026-03-24T21:05:21.402" v="10" actId="1036"/>
        <pc:sldMkLst>
          <pc:docMk/>
          <pc:sldMk cId="1119122011" sldId="2147480400"/>
        </pc:sldMkLst>
        <pc:spChg chg="mod">
          <ac:chgData name="Marie Deveaux" userId="9fc0be8f-9df8-4ccb-8fb2-ba99b4811463" providerId="ADAL" clId="{494C91AC-F37A-5A9C-B1D8-605409247DBC}" dt="2026-03-24T21:05:21.402" v="10" actId="1036"/>
          <ac:spMkLst>
            <pc:docMk/>
            <pc:sldMk cId="1119122011" sldId="2147480400"/>
            <ac:spMk id="3" creationId="{6FCB29A9-8F84-23F8-F74A-3915DFB6DB5A}"/>
          </ac:spMkLst>
        </pc:spChg>
        <pc:spChg chg="mod">
          <ac:chgData name="Marie Deveaux" userId="9fc0be8f-9df8-4ccb-8fb2-ba99b4811463" providerId="ADAL" clId="{494C91AC-F37A-5A9C-B1D8-605409247DBC}" dt="2026-03-24T21:05:21.402" v="10" actId="1036"/>
          <ac:spMkLst>
            <pc:docMk/>
            <pc:sldMk cId="1119122011" sldId="2147480400"/>
            <ac:spMk id="5" creationId="{E6971593-170C-A362-34EF-AE33984F13B7}"/>
          </ac:spMkLst>
        </pc:spChg>
      </pc:sldChg>
      <pc:sldMasterChg chg="del">
        <pc:chgData name="Marie Deveaux" userId="9fc0be8f-9df8-4ccb-8fb2-ba99b4811463" providerId="ADAL" clId="{494C91AC-F37A-5A9C-B1D8-605409247DBC}" dt="2026-03-24T21:31:17.700" v="11" actId="2696"/>
        <pc:sldMasterMkLst>
          <pc:docMk/>
          <pc:sldMasterMk cId="3601369137" sldId="2147483983"/>
        </pc:sldMasterMkLst>
      </pc:sldMasterChg>
      <pc:sldMasterChg chg="del">
        <pc:chgData name="Marie Deveaux" userId="9fc0be8f-9df8-4ccb-8fb2-ba99b4811463" providerId="ADAL" clId="{494C91AC-F37A-5A9C-B1D8-605409247DBC}" dt="2026-03-24T21:31:21.659" v="12" actId="2696"/>
        <pc:sldMasterMkLst>
          <pc:docMk/>
          <pc:sldMasterMk cId="1977825953" sldId="2147484012"/>
        </pc:sldMasterMkLst>
      </pc:sldMasterChg>
      <pc:sldMasterChg chg="del">
        <pc:chgData name="Marie Deveaux" userId="9fc0be8f-9df8-4ccb-8fb2-ba99b4811463" providerId="ADAL" clId="{494C91AC-F37A-5A9C-B1D8-605409247DBC}" dt="2026-03-24T21:31:25.301" v="13" actId="2696"/>
        <pc:sldMasterMkLst>
          <pc:docMk/>
          <pc:sldMasterMk cId="3852036476" sldId="2147484046"/>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3/24/26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7" Type="http://schemas.openxmlformats.org/officeDocument/2006/relationships/hyperlink" Target="https://thedocs.worldbank.org/en/doc/eac1acfe37285a29942e9bb513a4fb43-0200022022/related/PF-Results-Framework-with-Indicator-Reference-Sheets-Feb-09-2023.pdf"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worldbank.org/en/programs/financial-intermediary-fund-for-pandemic-prevention-preparedness-and-response-ppr-fif" TargetMode="External"/><Relationship Id="rId5" Type="http://schemas.openxmlformats.org/officeDocument/2006/relationships/hyperlink" Target="https://www.who.int/europe/about-us/our-work/sustainable-development-goals/targets-of-sustainable-development-goal-3"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este slide deck faz parte do Pacote de Treinamento Técnico do 7-1-7, que é um arquivo zip com um arquivo leia-me e pastas para apresentações (por exemplo, este slide deck), atividades que estão incluídas neste slide deck, uma agenda de exemplo que pode ser fornecida aos participantes e uma agenda de exemplo detalhada que pode ser usada pelos anfitriões/moderadores. Por favor, revise as agendas e os slides/atividades correspondentes de acordo com seu contexto e necessidades.  </a:t>
            </a:r>
          </a:p>
          <a:p>
            <a:endParaRPr lang="en-US" i="1" dirty="0">
              <a:latin typeface="Arial"/>
              <a:cs typeface="Arial"/>
            </a:endParaRPr>
          </a:p>
          <a:p>
            <a:r>
              <a:rPr lang="pt-BR" i="1">
                <a:latin typeface="Arial"/>
                <a:cs typeface="Arial"/>
              </a:rPr>
              <a:t>Este slide deck contém slides do dia 4 de um exemplo de treinamento técnico de 4 dias. Os slides do dia 4 se concentram em 1) planejamento para adoção e uso do 7-1-7 e 2) atividades “teach-back”. </a:t>
            </a:r>
          </a:p>
          <a:p>
            <a:endParaRPr lang="en-US" i="1" dirty="0">
              <a:latin typeface="Arial"/>
              <a:cs typeface="Arial"/>
            </a:endParaRPr>
          </a:p>
          <a:p>
            <a:r>
              <a:rPr lang="pt-BR" i="1">
                <a:latin typeface="Arial"/>
                <a:cs typeface="Arial"/>
              </a:rPr>
              <a:t>Observe que os dias 1 a 3 deste treinamento técnico são considerados material essencial para apresentar aos participantes o 7-1-7 e ensiná-los a adotá-lo e usá-lo em seu contexto. Esses slides do dia 4 são opcionais. Revise atentamente o arquivo leia-me do treinamento técnico para entender melhor se e quando esses slides devem ser usados com base no público, no resultado pretendido do workshop e nas restrições de tempo.  </a:t>
            </a:r>
          </a:p>
          <a:p>
            <a:endParaRPr lang="en-US" i="1" dirty="0">
              <a:latin typeface="Arial"/>
              <a:cs typeface="Arial"/>
            </a:endParaRPr>
          </a:p>
          <a:p>
            <a:r>
              <a:rPr lang="pt-BR" i="1">
                <a:latin typeface="Arial"/>
                <a:cs typeface="Arial"/>
              </a:rPr>
              <a:t>Esses slides são separados em seções que correspondem à agenda do dia 4 de exemplo associada no arquivo Excel da agenda do workshop técnico. </a:t>
            </a:r>
          </a:p>
          <a:p>
            <a:endParaRPr lang="en-US" i="1" dirty="0">
              <a:latin typeface="Arial"/>
              <a:cs typeface="Arial"/>
            </a:endParaRPr>
          </a:p>
          <a:p>
            <a:r>
              <a:rPr lang="pt-BR" i="1">
                <a:latin typeface="Arial"/>
                <a:cs typeface="Arial"/>
              </a:rPr>
              <a:t>As principais seções 7-1-7 neste slide deck incluem: </a:t>
            </a:r>
          </a:p>
          <a:p>
            <a:r>
              <a:rPr lang="pt-BR" i="1">
                <a:latin typeface="Arial"/>
                <a:cs typeface="Arial"/>
              </a:rPr>
              <a:t>1. Boas-vindas, objetivos de aprendizado e quebra-gelo</a:t>
            </a:r>
            <a:br>
              <a:rPr lang="pt-BR" i="1">
                <a:latin typeface="Arial"/>
                <a:cs typeface="Arial"/>
              </a:rPr>
            </a:br>
            <a:r>
              <a:rPr lang="pt-BR" i="1">
                <a:latin typeface="Arial"/>
                <a:cs typeface="Arial"/>
              </a:rPr>
              <a:t>2. Estacionamento da manhã </a:t>
            </a:r>
          </a:p>
          <a:p>
            <a:r>
              <a:rPr lang="pt-BR" i="1">
                <a:latin typeface="Arial"/>
                <a:cs typeface="Arial"/>
              </a:rPr>
              <a:t>3. Recapitulação sobre a adoção e uso do 7-1-7</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4. Atividade: Planejamento para adoção e uso do 7-1-7</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5. Introdução ao treinamento de outros</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6. Atividade: Slides de “teach-back”</a:t>
            </a:r>
          </a:p>
          <a:p>
            <a:r>
              <a:rPr lang="pt-BR" i="1">
                <a:latin typeface="Arial"/>
                <a:cs typeface="Arial"/>
              </a:rPr>
              <a:t>7. Sessão de discussão</a:t>
            </a:r>
          </a:p>
          <a:p>
            <a:endParaRPr lang="en-US" i="1" dirty="0">
              <a:latin typeface="Arial"/>
              <a:cs typeface="Arial"/>
            </a:endParaRPr>
          </a:p>
          <a:p>
            <a:r>
              <a:rPr lang="pt-BR" i="1">
                <a:latin typeface="Arial"/>
                <a:cs typeface="Arial"/>
              </a:rPr>
              <a:t>Também estão incluídos slides para intervalos (almoço + dois intervalos para café) e slides para quebrar o gelo.  </a:t>
            </a:r>
          </a:p>
          <a:p>
            <a:endParaRPr lang="en-US" i="1" dirty="0">
              <a:latin typeface="Arial"/>
              <a:cs typeface="Arial"/>
            </a:endParaRPr>
          </a:p>
          <a:p>
            <a:r>
              <a:rPr lang="pt-BR" i="1">
                <a:latin typeface="Arial"/>
                <a:cs typeface="Arial"/>
              </a:rPr>
              <a:t>Em cada slide, há notas incluídas que podem ser lidas para o público, com comentários para o moderador/apresentador escritos como “[nota para o moderador: xxx]”.  </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pt-BR" i="1">
                <a:latin typeface="Arial"/>
                <a:cs typeface="Arial"/>
              </a:rPr>
              <a:t> </a:t>
            </a: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Continuaremos a usar o "Estacionamento" para coletar suas perguntas e ideias e respondê-las por meio de apresentações e sessões de perguntas e respostas dedicadas. </a:t>
            </a:r>
          </a:p>
          <a:p>
            <a:r>
              <a:rPr lang="pt-BR">
                <a:latin typeface="Arial"/>
                <a:cs typeface="Arial"/>
              </a:rPr>
              <a:t> </a:t>
            </a:r>
          </a:p>
          <a:p>
            <a:r>
              <a:rPr lang="pt-BR">
                <a:latin typeface="Arial"/>
                <a:cs typeface="Arial"/>
              </a:rPr>
              <a:t>Por favor, deixe suas dúvidas sobre o 7-1-7 no estacionamento durante o dia. Não se esqueça de fazer todas as perguntas que ainda tiver para que possamos respondê-las antes do término do workshop!</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pt-BR" i="1">
                <a:latin typeface="Arial"/>
                <a:cs typeface="Arial"/>
              </a:rPr>
              <a:t>[Nota para o moderador: priorize responder aqui às perguntas feitas pelos participantes na sessão do dia anterior. Recomendamos consolidar as perguntas do estacionamento caso haja várias semelhantes. Você pode permanecer neste slide enquanto responde verbalmente às perguntas do estacionamento. Após este slide, há um slide que você pode usar com perguntas frequentes, caso haja poucas ou nenhuma pergunta no estacionamento]. </a:t>
            </a:r>
          </a:p>
          <a:p>
            <a:endParaRPr lang="en-US" dirty="0"/>
          </a:p>
          <a:p>
            <a:r>
              <a:rPr lang="pt-BR">
                <a:latin typeface="Arial"/>
                <a:cs typeface="Arial"/>
              </a:rPr>
              <a:t>Agora, vamos rever algumas das perguntas que você postou no estacionamento ou que ouvimos durante as discussões.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pt-BR" i="1">
                <a:latin typeface="Arial"/>
                <a:cs typeface="Arial"/>
              </a:rPr>
              <a:t>[Nota para o moderador: mostre essas perguntas somente se ainda houver tempo depois que as perguntas do estacionamento forem respondidas. Se alguma dessas perguntas for repetida das perguntas do estacionamento, pule-as aqui.]</a:t>
            </a:r>
          </a:p>
          <a:p>
            <a:pPr>
              <a:defRPr/>
            </a:pPr>
            <a:endParaRPr lang="en-US" dirty="0">
              <a:latin typeface="Calibri"/>
              <a:ea typeface="Calibri"/>
              <a:cs typeface="Calibri"/>
            </a:endParaRPr>
          </a:p>
          <a:p>
            <a:pPr>
              <a:defRPr/>
            </a:pPr>
            <a:r>
              <a:rPr lang="pt-BR" b="0">
                <a:latin typeface="Arial"/>
                <a:ea typeface="Calibri"/>
                <a:cs typeface="Arial"/>
              </a:rPr>
              <a:t>Vamos analisar algumas perguntas comuns que surgiram em workshops anteriores do 7-1-7. </a:t>
            </a:r>
          </a:p>
          <a:p>
            <a:pPr>
              <a:defRPr/>
            </a:pPr>
            <a:endParaRPr lang="en-US" dirty="0">
              <a:latin typeface="Arial"/>
              <a:ea typeface="Calibri"/>
              <a:cs typeface="Arial"/>
            </a:endParaRPr>
          </a:p>
          <a:p>
            <a:pPr>
              <a:defRPr/>
            </a:pPr>
            <a:r>
              <a:rPr lang="pt-BR">
                <a:latin typeface="Arial"/>
                <a:ea typeface="Calibri"/>
                <a:cs typeface="Arial"/>
              </a:rPr>
              <a:t>[CLIQUE] </a:t>
            </a:r>
          </a:p>
          <a:p>
            <a:pPr>
              <a:defRPr/>
            </a:pPr>
            <a:endParaRPr lang="en-US" b="1" dirty="0">
              <a:latin typeface="Arial"/>
              <a:cs typeface="Arial"/>
            </a:endParaRPr>
          </a:p>
          <a:p>
            <a:pPr marL="0" indent="0">
              <a:buNone/>
            </a:pPr>
            <a:r>
              <a:rPr lang="pt-BR" b="1">
                <a:latin typeface="Arial"/>
                <a:cs typeface="Arial"/>
              </a:rPr>
              <a:t>Primeiro, como a meta 7-1-7 pode ser usada em diferentes níveis de governança da saúde pública?</a:t>
            </a:r>
          </a:p>
          <a:p>
            <a:pPr>
              <a:defRPr/>
            </a:pPr>
            <a:endParaRPr lang="en-US" dirty="0">
              <a:latin typeface="Arial"/>
              <a:cs typeface="Arial"/>
            </a:endParaRPr>
          </a:p>
          <a:p>
            <a:r>
              <a:rPr lang="pt-BR">
                <a:solidFill>
                  <a:srgbClr val="29373D"/>
                </a:solidFill>
                <a:latin typeface="Arial"/>
                <a:cs typeface="Arial"/>
              </a:rPr>
              <a:t>[Resposta]</a:t>
            </a:r>
            <a:r>
              <a:rPr lang="pt-BR" b="0" i="0">
                <a:solidFill>
                  <a:srgbClr val="29373D"/>
                </a:solidFill>
                <a:effectLst/>
                <a:latin typeface="InterVariable"/>
                <a:cs typeface="Arial"/>
              </a:rPr>
              <a:t> </a:t>
            </a:r>
            <a:r>
              <a:rPr lang="pt-BR">
                <a:solidFill>
                  <a:srgbClr val="29373D"/>
                </a:solidFill>
                <a:latin typeface="Arial"/>
                <a:cs typeface="Arial"/>
              </a:rPr>
              <a:t>Cada país deve decidir sobre os papéis que os diferentes níveis do sistema de saúde pública terão na implementação da abordagem 7-1-7. Ao determinar funções e responsabilidades, as considerações devem incluir quais níveis do sistema de saúde pública devem ser imediatamente notificados sobre um novo evento de saúde pública, quais níveis de governo são normalmente responsáveis pelas sete ações de resposta precoce, incluindo a investigação inicial, quais níveis de governo possuem os recursos financeiros para resolver gargalos durante uma resposta em andamento e quais níveis de governo estão envolvidos no desenvolvimento de Planos de Ação Nacionais para Segurança da Saúde ou outros planos operacionais que identifiquem o que é necessário para melhorar os sistemas envolvidos na detecção, notificação e resposta.</a:t>
            </a:r>
            <a:br>
              <a:rPr lang="pt-BR"/>
            </a:br>
            <a:br>
              <a:rPr lang="pt-BR"/>
            </a:br>
            <a:r>
              <a:rPr lang="pt-BR">
                <a:solidFill>
                  <a:srgbClr val="29373D"/>
                </a:solidFill>
                <a:latin typeface="Arial"/>
                <a:cs typeface="Arial"/>
              </a:rPr>
              <a:t>Na maioria dos cenários onde a abordagem 7-1-7 foi implementada, a responsabilidade pela investigação e resposta inicial recai no nível local (por exemplo, municipal, distrital). Por isso, considerou-se importante treinar pessoal relevante, por exemplo, equipes de resposta rápida, neste nível para usar a abordagem. Os níveis mais altos do governo normalmente fornecem suporte técnico e financeiro ao nível local. Convocar partes interessadas de nível superior logo após a notificação para revisar o progresso rumo à conclusão das sete ações de resposta precoce pode ser fundamental para acessar os recursos necessários para abordar gargalos e melhorar a resposta contínua. Além disso, níveis mais altos de governo podem usar a abordagem 7-1-7 para monitorar o desempenho das jurisdições locais de saúde pública e identificar aquelas que exigem suporte adicional, bem como identificar gargalos comuns a várias jurisdições que exigem ação priorizada.</a:t>
            </a:r>
          </a:p>
          <a:p>
            <a:endParaRPr lang="en-US" dirty="0">
              <a:solidFill>
                <a:srgbClr val="29373D"/>
              </a:solidFill>
              <a:latin typeface="InterVariable"/>
              <a:ea typeface="Calibri"/>
              <a:cs typeface="Arial" panose="020B0604020202020204" pitchFamily="34" charset="0"/>
            </a:endParaRPr>
          </a:p>
          <a:p>
            <a:pPr>
              <a:defRPr/>
            </a:pPr>
            <a:r>
              <a:rPr lang="pt-BR">
                <a:latin typeface="Arial"/>
                <a:cs typeface="Arial"/>
              </a:rPr>
              <a:t>[CLIQUE] </a:t>
            </a:r>
          </a:p>
          <a:p>
            <a:pPr>
              <a:defRPr/>
            </a:pPr>
            <a:endParaRPr lang="en-US" dirty="0">
              <a:latin typeface="Calibri"/>
              <a:ea typeface="Calibri"/>
              <a:cs typeface="Calibri"/>
            </a:endParaRPr>
          </a:p>
          <a:p>
            <a:r>
              <a:rPr lang="pt-BR" b="1">
                <a:solidFill>
                  <a:srgbClr val="000000"/>
                </a:solidFill>
                <a:latin typeface="Arial"/>
                <a:cs typeface="Arial"/>
              </a:rPr>
              <a:t>Em seguida, como a meta 7-1-7 apoia a realização de outras metas? </a:t>
            </a:r>
          </a:p>
          <a:p>
            <a:pPr marL="0" indent="0">
              <a:buNone/>
            </a:pPr>
            <a:endParaRPr lang="en-US" dirty="0">
              <a:solidFill>
                <a:srgbClr val="000000"/>
              </a:solidFill>
              <a:latin typeface="Arial"/>
              <a:cs typeface="Arial"/>
            </a:endParaRPr>
          </a:p>
          <a:p>
            <a:r>
              <a:rPr lang="pt-BR">
                <a:solidFill>
                  <a:srgbClr val="000000"/>
                </a:solidFill>
                <a:latin typeface="Arial"/>
                <a:cs typeface="Arial"/>
              </a:rPr>
              <a:t>[Resposta] </a:t>
            </a:r>
            <a:r>
              <a:rPr lang="pt-BR">
                <a:solidFill>
                  <a:srgbClr val="000000"/>
                </a:solidFill>
              </a:rPr>
              <a:t>A pontualidade tem sido cada vez mais reconhecida como um fator importante na melhoria do desempenho do sistema para detecção precoce e resposta a emergências de saúde pública.</a:t>
            </a:r>
          </a:p>
          <a:p>
            <a:endParaRPr lang="en-US" dirty="0">
              <a:solidFill>
                <a:srgbClr val="000000"/>
              </a:solidFill>
            </a:endParaRPr>
          </a:p>
          <a:p>
            <a:r>
              <a:rPr lang="pt-BR">
                <a:solidFill>
                  <a:srgbClr val="000000"/>
                </a:solidFill>
                <a:latin typeface="Arial"/>
                <a:cs typeface="Arial"/>
              </a:rPr>
              <a:t>A meta 7-1-7 foi incorporada ao </a:t>
            </a:r>
            <a:r>
              <a:rPr lang="pt-BR">
                <a:solidFill>
                  <a:srgbClr val="000000"/>
                </a:solidFill>
                <a:latin typeface="Arial"/>
                <a:cs typeface="Arial"/>
                <a:hlinkClick r:id="rId3"/>
              </a:rPr>
              <a:t>Décimo Quarto Programa Geral de Trabalho da OMS</a:t>
            </a:r>
            <a:r>
              <a:rPr lang="pt-BR">
                <a:solidFill>
                  <a:srgbClr val="000000"/>
                </a:solidFill>
                <a:latin typeface="Arial"/>
                <a:cs typeface="Arial"/>
              </a:rPr>
              <a:t> para 2025-2028 como um indicador de resultado conjunto. O programa 7-1-7 também está alinhado com a </a:t>
            </a:r>
            <a:r>
              <a:rPr lang="pt-BR">
                <a:solidFill>
                  <a:srgbClr val="000000"/>
                </a:solidFill>
                <a:latin typeface="Arial"/>
                <a:cs typeface="Arial"/>
                <a:hlinkClick r:id="rId4"/>
              </a:rPr>
              <a:t>meta Triple Billion para Proteção em Emergências de Saúde</a:t>
            </a:r>
            <a:r>
              <a:rPr lang="pt-BR">
                <a:solidFill>
                  <a:srgbClr val="000000"/>
                </a:solidFill>
                <a:latin typeface="Arial"/>
                <a:cs typeface="Arial"/>
              </a:rPr>
              <a:t>, que criou uma nova métrica global para detecção, notificação e resposta oportunas a ameaças à saúde pública.</a:t>
            </a:r>
          </a:p>
          <a:p>
            <a:endParaRPr lang="en-US" dirty="0">
              <a:solidFill>
                <a:srgbClr val="000000"/>
              </a:solidFill>
            </a:endParaRPr>
          </a:p>
          <a:p>
            <a:r>
              <a:rPr lang="pt-BR">
                <a:solidFill>
                  <a:srgbClr val="000000"/>
                </a:solidFill>
                <a:latin typeface="Arial"/>
                <a:cs typeface="Arial"/>
              </a:rPr>
              <a:t>Também contribui para a consecução do </a:t>
            </a:r>
            <a:r>
              <a:rPr lang="pt-BR">
                <a:solidFill>
                  <a:srgbClr val="000000"/>
                </a:solidFill>
                <a:latin typeface="Arial"/>
                <a:cs typeface="Arial"/>
                <a:hlinkClick r:id="rId5"/>
              </a:rPr>
              <a:t>Objetivo de Desenvolvimento Sustentável 3, especificamente a meta 3.3</a:t>
            </a:r>
            <a:r>
              <a:rPr lang="pt-BR">
                <a:solidFill>
                  <a:srgbClr val="000000"/>
                </a:solidFill>
                <a:latin typeface="Arial"/>
                <a:cs typeface="Arial"/>
              </a:rPr>
              <a:t>, que visa acabar com as epidemias de doenças transmissíveis e fortalecer a capacidade dos países para o alerta precoce, a redução de riscos e a gestão dos riscos à saúde nacionais e globais.</a:t>
            </a:r>
          </a:p>
          <a:p>
            <a:endParaRPr lang="en-US" dirty="0">
              <a:solidFill>
                <a:srgbClr val="000000"/>
              </a:solidFill>
            </a:endParaRPr>
          </a:p>
          <a:p>
            <a:r>
              <a:rPr lang="pt-BR">
                <a:solidFill>
                  <a:srgbClr val="000000"/>
                </a:solidFill>
                <a:latin typeface="Arial"/>
                <a:cs typeface="Arial"/>
                <a:hlinkClick r:id="rId6"/>
              </a:rPr>
              <a:t>O Fundo Pandêmico</a:t>
            </a:r>
            <a:r>
              <a:rPr lang="pt-BR">
                <a:solidFill>
                  <a:srgbClr val="000000"/>
                </a:solidFill>
                <a:latin typeface="Arial"/>
                <a:cs typeface="Arial"/>
              </a:rPr>
              <a:t>, que fornece financiamento de subsídios para projetos que visam fortalecer as funções de prevenção, preparação e resposta a pandemias, também incluiu a meta 7-1-7 em seu </a:t>
            </a:r>
            <a:r>
              <a:rPr lang="pt-BR">
                <a:solidFill>
                  <a:srgbClr val="000000"/>
                </a:solidFill>
                <a:latin typeface="Arial"/>
                <a:cs typeface="Arial"/>
                <a:hlinkClick r:id="rId7"/>
              </a:rPr>
              <a:t>quadro de resultados</a:t>
            </a:r>
            <a:r>
              <a:rPr lang="pt-BR">
                <a:solidFill>
                  <a:srgbClr val="000000"/>
                </a:solidFill>
                <a:latin typeface="Arial"/>
                <a:cs typeface="Arial"/>
              </a:rPr>
              <a:t>.</a:t>
            </a:r>
          </a:p>
          <a:p>
            <a:endParaRPr lang="en-US" dirty="0">
              <a:solidFill>
                <a:srgbClr val="000000"/>
              </a:solidFill>
            </a:endParaRPr>
          </a:p>
          <a:p>
            <a:r>
              <a:rPr lang="pt-BR">
                <a:solidFill>
                  <a:srgbClr val="000000"/>
                </a:solidFill>
                <a:latin typeface="Arial"/>
                <a:cs typeface="Arial"/>
              </a:rPr>
              <a:t>A meta 7-1-7 oferece uma abordagem complementar e propõe uma maneira simplificada de avaliar o quão bem os sistemas de segurança de saúde detectam e respondem a surtos de doenças em condições reais e em tempo real. Ela ajuda os países a coletar dados confiáveis para tomada de decisões imediatas, a fim de melhorar a coordenação e o desempenho geral, além de priorizar o uso de recursos existentes e futuras necessidades de financiamento.</a:t>
            </a:r>
          </a:p>
          <a:p>
            <a:pPr algn="l">
              <a:buNone/>
            </a:pPr>
            <a:endParaRPr lang="en-US" b="0" i="0" dirty="0">
              <a:solidFill>
                <a:srgbClr val="000000"/>
              </a:solidFill>
              <a:effectLst/>
              <a:latin typeface="Arial"/>
              <a:cs typeface="Arial"/>
            </a:endParaRPr>
          </a:p>
          <a:p>
            <a:endParaRPr lang="en-US" dirty="0">
              <a:solidFill>
                <a:srgbClr val="000000"/>
              </a:solidFill>
              <a:latin typeface="Arial"/>
              <a:cs typeface="Arial"/>
            </a:endParaRPr>
          </a:p>
          <a:p>
            <a:endParaRPr lang="en-US" dirty="0">
              <a:solidFill>
                <a:srgbClr val="000000"/>
              </a:solidFill>
              <a:latin typeface="Arial"/>
              <a:cs typeface="Arial"/>
            </a:endParaRPr>
          </a:p>
          <a:p>
            <a:endParaRPr lang="en-US"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AC02B-B2E7-DDC9-2174-D3B4067B9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FBAB9F-4674-D46B-CB7F-7BEC0E4117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78106-E0DF-8084-18F7-852C96EFBAC2}"/>
              </a:ext>
            </a:extLst>
          </p:cNvPr>
          <p:cNvSpPr>
            <a:spLocks noGrp="1"/>
          </p:cNvSpPr>
          <p:nvPr>
            <p:ph type="body" idx="1"/>
          </p:nvPr>
        </p:nvSpPr>
        <p:spPr/>
        <p:txBody>
          <a:bodyPr/>
          <a:lstStyle/>
          <a:p>
            <a:r>
              <a:rPr lang="pt-BR" b="0" i="1" u="none" strike="noStrike">
                <a:solidFill>
                  <a:srgbClr val="000000"/>
                </a:solidFill>
                <a:effectLst/>
                <a:latin typeface="Arial"/>
                <a:cs typeface="Arial"/>
              </a:rPr>
              <a:t>[Nota ao moderador: alocamos 20 minutos para essa </a:t>
            </a:r>
            <a:r>
              <a:rPr lang="pt-BR" i="1">
                <a:solidFill>
                  <a:srgbClr val="000000"/>
                </a:solidFill>
                <a:latin typeface="Arial"/>
                <a:cs typeface="Arial"/>
              </a:rPr>
              <a:t>atividade:</a:t>
            </a:r>
          </a:p>
          <a:p>
            <a:pPr marL="171450" indent="-171450">
              <a:buFont typeface="Arial"/>
              <a:buChar char="•"/>
            </a:pPr>
            <a:r>
              <a:rPr lang="pt-BR" i="1">
                <a:solidFill>
                  <a:srgbClr val="000000"/>
                </a:solidFill>
                <a:latin typeface="Arial"/>
                <a:cs typeface="Arial"/>
              </a:rPr>
              <a:t>alguns minutos para dar instruções e dividir os participantes em grupos de 6 a 8 pessoas,</a:t>
            </a:r>
            <a:r>
              <a:rPr lang="pt-BR" b="0" i="1" u="none" strike="noStrike">
                <a:solidFill>
                  <a:srgbClr val="000000"/>
                </a:solidFill>
                <a:effectLst/>
                <a:latin typeface="Arial"/>
                <a:cs typeface="Arial"/>
              </a:rPr>
              <a:t> </a:t>
            </a:r>
          </a:p>
          <a:p>
            <a:pPr marL="171450" indent="-171450">
              <a:buFont typeface="Arial"/>
              <a:buChar char="•"/>
            </a:pPr>
            <a:r>
              <a:rPr lang="pt-BR" b="0" i="1" u="none" strike="noStrike">
                <a:solidFill>
                  <a:srgbClr val="000000"/>
                </a:solidFill>
                <a:effectLst/>
                <a:latin typeface="Arial"/>
                <a:cs typeface="Arial"/>
              </a:rPr>
              <a:t>cerca de 15 minutos para o jogo, e </a:t>
            </a:r>
          </a:p>
          <a:p>
            <a:pPr marL="171450" indent="-171450">
              <a:buFont typeface="Arial"/>
              <a:buChar char="•"/>
            </a:pPr>
            <a:r>
              <a:rPr lang="pt-BR" b="0" i="1" u="none" strike="noStrike">
                <a:solidFill>
                  <a:srgbClr val="000000"/>
                </a:solidFill>
                <a:effectLst/>
                <a:latin typeface="Arial"/>
                <a:cs typeface="Arial"/>
              </a:rPr>
              <a:t>depois, mais alguns minutos para revisar alguns slides. </a:t>
            </a:r>
          </a:p>
          <a:p>
            <a:r>
              <a:rPr lang="pt-BR" b="0" i="1" u="none" strike="noStrike">
                <a:solidFill>
                  <a:srgbClr val="000000"/>
                </a:solidFill>
                <a:effectLst/>
                <a:latin typeface="Arial"/>
                <a:cs typeface="Arial"/>
              </a:rPr>
              <a:t>Cada grupo criará duas perguntas para fazer aos outros grupos sobre o que aprenderam sobre o 7-1-7 durante o workshop. No final, há alguns slides rápidos que você pode revisar para lembrá-los das principais coisas que aprenderam até agora</a:t>
            </a:r>
            <a:r>
              <a:rPr lang="pt-BR" i="1">
                <a:solidFill>
                  <a:srgbClr val="000000"/>
                </a:solidFill>
                <a:latin typeface="Arial"/>
                <a:cs typeface="Arial"/>
              </a:rPr>
              <a:t>.]</a:t>
            </a:r>
          </a:p>
          <a:p>
            <a:endParaRPr lang="en-US" b="0" i="0" u="none" strike="noStrike" dirty="0">
              <a:solidFill>
                <a:srgbClr val="000000"/>
              </a:solidFill>
              <a:effectLst/>
              <a:latin typeface="Arial" panose="020B0604020202020204" pitchFamily="34" charset="0"/>
            </a:endParaRPr>
          </a:p>
          <a:p>
            <a:endParaRPr lang="en-US" b="0" i="0" u="none" strike="noStrike" dirty="0">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Vamos jogar um jogo curto para rever o que aprendemos no workshop até agora</a:t>
            </a:r>
            <a:r>
              <a:rPr lang="pt-BR">
                <a:solidFill>
                  <a:srgbClr val="000000"/>
                </a:solidFill>
                <a:latin typeface="Arial"/>
                <a:cs typeface="Arial"/>
              </a:rPr>
              <a:t>.</a:t>
            </a:r>
          </a:p>
          <a:p>
            <a:endParaRPr lang="en-US" b="0" i="0" u="none" strike="noStrike" dirty="0">
              <a:solidFill>
                <a:srgbClr val="000000"/>
              </a:solidFill>
              <a:effectLst/>
              <a:latin typeface="Arial" panose="020B0604020202020204" pitchFamily="34" charset="0"/>
            </a:endParaRPr>
          </a:p>
          <a:p>
            <a:endParaRPr lang="en-US" b="0" i="0" u="none" strike="noStrike" dirty="0">
              <a:solidFill>
                <a:srgbClr val="000000"/>
              </a:solidFill>
              <a:effectLst/>
              <a:cs typeface="Arial" panose="020B0604020202020204" pitchFamily="34" charset="0"/>
            </a:endParaRPr>
          </a:p>
        </p:txBody>
      </p:sp>
      <p:sp>
        <p:nvSpPr>
          <p:cNvPr id="4" name="Slide Number Placeholder 3">
            <a:extLst>
              <a:ext uri="{FF2B5EF4-FFF2-40B4-BE49-F238E27FC236}">
                <a16:creationId xmlns:a16="http://schemas.microsoft.com/office/drawing/2014/main" id="{4D2D52D5-E65A-DF35-D7D2-6B88D1F8635A}"/>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607702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16000-2ADD-AF29-A564-2DBE3DE548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F011C9-2782-0F5A-8FC0-15C957E21F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A91F1A-5B1B-4CC5-1242-4A57EEDB3D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0" u="none" strike="noStrike">
                <a:solidFill>
                  <a:srgbClr val="000000"/>
                </a:solidFill>
                <a:effectLst/>
                <a:latin typeface="Arial"/>
                <a:cs typeface="Arial"/>
              </a:rPr>
              <a:t>Agora que vocês estão em seus grupos, aqui está o que farão. Cada grupo apresentará duas </a:t>
            </a:r>
            <a:r>
              <a:rPr lang="pt-BR">
                <a:latin typeface="Arial"/>
                <a:cs typeface="Arial"/>
              </a:rPr>
              <a:t>perguntas do quiz para perguntar aos colegas participantes sobre algo que você aprendeu sobre o 7-1-7 durante este workshop. Pense nas lições que você aprendeu durante este workshop – sobre a introdução da meta 7-1-7, sobre as principais etapas de uso e componentes de adoção ao escrever suas perguntas.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 siga a regra de ouro e não faça perguntas impossíveis de responder!  Vocês terão 3 minutos para isso.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a:defRPr/>
            </a:pPr>
            <a:r>
              <a:rPr lang="pt-BR">
                <a:latin typeface="Arial"/>
                <a:cs typeface="Arial"/>
              </a:rPr>
              <a:t>Depois disso, vamos jogar o jogo. O Grupo 1 fará sua primeira pergunta. Os outros grupos terão a oportunidade de responder. O grupo que levantar a mão primeiro terá a chance de responder. Se estiverem corretos, eles ganharão um ponto.  Se estiverem incorretos, o próximo grupo que levantar a mão mais rápido terá uma chance.  O grupo que responder corretamente primeiro ganhará um ponto. Então o grupo 2 fará a primeira pergunta e assim por diante, até que não tenhamos mais tempo ou perguntas.  </a:t>
            </a:r>
            <a:br>
              <a:rPr lang="pt-BR">
                <a:latin typeface="Arial"/>
                <a:cs typeface="Arial"/>
              </a:rPr>
            </a:br>
            <a:br>
              <a:rPr lang="pt-BR">
                <a:latin typeface="Arial"/>
                <a:cs typeface="Arial"/>
              </a:rPr>
            </a:br>
            <a:r>
              <a:rPr lang="pt-BR">
                <a:latin typeface="Arial"/>
                <a:cs typeface="Arial"/>
              </a:rPr>
              <a:t>Pule quaisquer perguntas repetitivas. </a:t>
            </a:r>
          </a:p>
          <a:p>
            <a:endParaRPr lang="en-US" dirty="0">
              <a:latin typeface="Arial"/>
              <a:cs typeface="Arial"/>
            </a:endParaRPr>
          </a:p>
          <a:p>
            <a:r>
              <a:rPr lang="pt-BR">
                <a:latin typeface="Arial"/>
                <a:cs typeface="Arial"/>
              </a:rPr>
              <a:t>O grupo com mais pontos vencerá e terá o direito de se gabar para o resto da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pt-BR" b="0" i="0" u="none" strike="noStrike">
                <a:solidFill>
                  <a:srgbClr val="000000"/>
                </a:solidFill>
                <a:effectLst/>
                <a:latin typeface="Arial"/>
                <a:cs typeface="Arial"/>
              </a:rPr>
              <a:t>Vá em frente e escreva suas duas perguntas agora!</a:t>
            </a:r>
          </a:p>
          <a:p>
            <a:endParaRPr lang="en-US" b="0" i="0" u="none" strike="noStrike" dirty="0">
              <a:solidFill>
                <a:srgbClr val="000000"/>
              </a:solidFill>
              <a:effectLst/>
              <a:latin typeface="Arial" panose="020B0604020202020204" pitchFamily="34" charset="0"/>
            </a:endParaRPr>
          </a:p>
          <a:p>
            <a:r>
              <a:rPr lang="pt-BR" b="0" i="1" u="none" strike="noStrike">
                <a:solidFill>
                  <a:srgbClr val="000000"/>
                </a:solidFill>
                <a:effectLst/>
                <a:latin typeface="Arial"/>
                <a:cs typeface="Arial"/>
              </a:rPr>
              <a:t>[Nota para o moderador: dê a eles 3 minutos para escrever as perguntas. Então jogue o jogo pelos próximos 12 minutos. Quando o tempo acabar, passe para o próximo slide. Abaixo estão algumas perguntas que você pode fazer caso sejam necessárias perguntas sobre determinados tópicos ou se você precisar de um desempate. Se não for necessário, não compartilhe para que as perguntas do jogo possam ser conduzidas pelos participantes</a:t>
            </a:r>
            <a:r>
              <a:rPr lang="pt-BR" i="1">
                <a:solidFill>
                  <a:srgbClr val="000000"/>
                </a:solidFill>
                <a:latin typeface="Arial"/>
                <a:cs typeface="Arial"/>
              </a:rPr>
              <a:t>.</a:t>
            </a:r>
          </a:p>
          <a:p>
            <a:endParaRPr lang="en-US" b="0" i="1" u="none" strike="noStrike" dirty="0">
              <a:solidFill>
                <a:srgbClr val="000000"/>
              </a:solidFill>
              <a:effectLst/>
              <a:latin typeface="Arial" panose="020B0604020202020204" pitchFamily="34" charset="0"/>
            </a:endParaRPr>
          </a:p>
          <a:p>
            <a:r>
              <a:rPr lang="pt-BR" b="0" i="1" u="none" strike="noStrike">
                <a:solidFill>
                  <a:srgbClr val="000000"/>
                </a:solidFill>
                <a:effectLst/>
                <a:latin typeface="Arial"/>
                <a:cs typeface="Arial"/>
              </a:rPr>
              <a:t>Perguntas de apoio para o facilitador (para usar somente se necessário)</a:t>
            </a:r>
          </a:p>
          <a:p>
            <a:pPr marL="228600" indent="-228600">
              <a:buAutoNum type="arabicPeriod"/>
            </a:pPr>
            <a:r>
              <a:rPr lang="pt-BR" b="0" i="1" u="none" strike="noStrike">
                <a:solidFill>
                  <a:srgbClr val="000000"/>
                </a:solidFill>
                <a:effectLst/>
                <a:latin typeface="Arial"/>
                <a:cs typeface="Arial"/>
              </a:rPr>
              <a:t>Qual é a diferença entre ações imediatas e de longo prazo?</a:t>
            </a:r>
          </a:p>
          <a:p>
            <a:pPr marL="228600" indent="-228600">
              <a:buAutoNum type="arabicPeriod"/>
            </a:pPr>
            <a:r>
              <a:rPr lang="pt-BR" b="0" i="1" u="none" strike="noStrike">
                <a:solidFill>
                  <a:srgbClr val="000000"/>
                </a:solidFill>
                <a:effectLst/>
                <a:latin typeface="Arial"/>
                <a:cs typeface="Arial"/>
              </a:rPr>
              <a:t>O que é um facilitador?</a:t>
            </a:r>
          </a:p>
          <a:p>
            <a:pPr marL="228600" indent="-228600">
              <a:buAutoNum type="arabicPeriod"/>
            </a:pPr>
            <a:r>
              <a:rPr lang="pt-BR" b="0" i="1" u="none" strike="noStrike">
                <a:solidFill>
                  <a:srgbClr val="000000"/>
                </a:solidFill>
                <a:effectLst/>
                <a:latin typeface="Arial"/>
                <a:cs typeface="Arial"/>
              </a:rPr>
              <a:t>Quais são as duas diferenças entre as Revisões de Ação Precoce e as Revisões Pós-Ação?</a:t>
            </a:r>
          </a:p>
          <a:p>
            <a:pPr marL="228600" indent="-228600">
              <a:buAutoNum type="arabicPeriod"/>
            </a:pPr>
            <a:r>
              <a:rPr lang="pt-BR" b="0" i="1" u="none" strike="noStrike">
                <a:solidFill>
                  <a:srgbClr val="000000"/>
                </a:solidFill>
                <a:effectLst/>
                <a:latin typeface="Arial"/>
                <a:cs typeface="Arial"/>
              </a:rPr>
              <a:t>Qual é a data de surgimento no 7-1-7 para uma doença não endêmica?</a:t>
            </a:r>
          </a:p>
          <a:p>
            <a:pPr marL="228600" indent="-228600">
              <a:buAutoNum type="arabicPeriod"/>
            </a:pPr>
            <a:r>
              <a:rPr lang="pt-BR" b="0" i="1" u="none" strike="noStrike">
                <a:solidFill>
                  <a:srgbClr val="000000"/>
                </a:solidFill>
                <a:effectLst/>
                <a:latin typeface="Arial"/>
                <a:cs typeface="Arial"/>
              </a:rPr>
              <a:t>Em que nível do sistema de saúde a notificação 7-1-7 é necessária?</a:t>
            </a:r>
          </a:p>
          <a:p>
            <a:pPr marL="228600" indent="-228600">
              <a:buAutoNum type="arabicPeriod"/>
            </a:pPr>
            <a:r>
              <a:rPr lang="pt-BR" b="0" i="1" u="none" strike="noStrike">
                <a:solidFill>
                  <a:srgbClr val="000000"/>
                </a:solidFill>
                <a:effectLst/>
                <a:latin typeface="Arial"/>
                <a:cs typeface="Arial"/>
              </a:rPr>
              <a:t>O que significa a sigla SMART?</a:t>
            </a:r>
          </a:p>
          <a:p>
            <a:pPr marL="228600" indent="-228600">
              <a:buAutoNum type="arabicPeriod"/>
            </a:pPr>
            <a:r>
              <a:rPr lang="pt-BR" b="0" i="1" u="none" strike="noStrike">
                <a:solidFill>
                  <a:srgbClr val="000000"/>
                </a:solidFill>
                <a:effectLst/>
                <a:latin typeface="Arial"/>
                <a:cs typeface="Arial"/>
              </a:rPr>
              <a:t>Quais são os 4 critérios para um bom gargalo?</a:t>
            </a:r>
          </a:p>
          <a:p>
            <a:pPr marL="228600" indent="-228600">
              <a:buAutoNum type="arabicPeriod"/>
            </a:pPr>
            <a:r>
              <a:rPr lang="pt-BR" b="0" i="1" u="none" strike="noStrike">
                <a:solidFill>
                  <a:srgbClr val="000000"/>
                </a:solidFill>
                <a:effectLst/>
                <a:latin typeface="Arial"/>
                <a:cs typeface="Arial"/>
              </a:rPr>
              <a:t>Nomeie 4 dos 6 principais componentes da adoção</a:t>
            </a:r>
          </a:p>
          <a:p>
            <a:pPr marL="228600" indent="-228600">
              <a:buAutoNum type="arabicPeriod"/>
            </a:pPr>
            <a:endParaRPr lang="en-US" b="0" i="1" u="none" strike="noStrike" dirty="0">
              <a:solidFill>
                <a:srgbClr val="000000"/>
              </a:solidFill>
              <a:effectLst/>
              <a:latin typeface="Arial" panose="020B0604020202020204" pitchFamily="34" charset="0"/>
            </a:endParaRPr>
          </a:p>
          <a:p>
            <a:pPr marL="228600" indent="-228600">
              <a:buAutoNum type="arabicPeriod"/>
            </a:pPr>
            <a:endParaRPr lang="en-US" b="0" i="1" u="none" strike="noStrike" dirty="0">
              <a:solidFill>
                <a:srgbClr val="000000"/>
              </a:solidFill>
              <a:effectLst/>
              <a:latin typeface="Arial" panose="020B0604020202020204" pitchFamily="34" charset="0"/>
            </a:endParaRPr>
          </a:p>
          <a:p>
            <a:pPr marL="228600" indent="-228600">
              <a:buAutoNum type="arabicPeriod"/>
            </a:pPr>
            <a:endParaRPr lang="en-US" b="0" i="1" u="none" strike="noStrike" dirty="0">
              <a:solidFill>
                <a:srgbClr val="000000"/>
              </a:solidFill>
              <a:effectLst/>
              <a:latin typeface="Arial" panose="020B0604020202020204" pitchFamily="34" charset="0"/>
            </a:endParaRPr>
          </a:p>
          <a:p>
            <a:pPr marL="228600" indent="-228600">
              <a:buAutoNum type="arabicPeriod"/>
            </a:pPr>
            <a:endParaRPr lang="en-US" b="0" i="1" u="none" strike="noStrike" dirty="0">
              <a:solidFill>
                <a:srgbClr val="000000"/>
              </a:solidFill>
              <a:effectLst/>
              <a:latin typeface="Arial" panose="020B0604020202020204" pitchFamily="34" charset="0"/>
            </a:endParaRPr>
          </a:p>
          <a:p>
            <a:endParaRPr lang="en-US" b="0" i="1" u="none" strike="noStrike" dirty="0">
              <a:solidFill>
                <a:srgbClr val="000000"/>
              </a:solidFill>
              <a:effectLst/>
              <a:latin typeface="Arial" panose="020B0604020202020204" pitchFamily="34" charset="0"/>
            </a:endParaRPr>
          </a:p>
          <a:p>
            <a:endParaRPr lang="en-US" b="0" i="1" u="none" strike="noStrike" dirty="0">
              <a:solidFill>
                <a:srgbClr val="000000"/>
              </a:solidFill>
              <a:effectLst/>
              <a:latin typeface="Arial" panose="020B0604020202020204" pitchFamily="34" charset="0"/>
            </a:endParaRPr>
          </a:p>
          <a:p>
            <a:endParaRPr lang="en-US" b="0" i="1" u="none" strike="noStrike" dirty="0">
              <a:solidFill>
                <a:srgbClr val="000000"/>
              </a:solidFill>
              <a:effectLst/>
              <a:latin typeface="Arial" panose="020B0604020202020204" pitchFamily="34" charset="0"/>
            </a:endParaRPr>
          </a:p>
          <a:p>
            <a:endParaRPr lang="en-US" b="0" i="0" u="none" strike="noStrike" dirty="0">
              <a:solidFill>
                <a:srgbClr val="000000"/>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E6356646-E695-D03D-AF02-829C1FE41556}"/>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35312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os próximos slides são apenas para uma rápida recapitulação – não gaste muito tempo neles!]</a:t>
            </a:r>
          </a:p>
          <a:p>
            <a:endParaRPr lang="en-US" dirty="0">
              <a:latin typeface="Arial"/>
              <a:cs typeface="Arial"/>
            </a:endParaRPr>
          </a:p>
          <a:p>
            <a:r>
              <a:rPr lang="pt-BR">
                <a:solidFill>
                  <a:srgbClr val="212121"/>
                </a:solidFill>
              </a:rPr>
              <a:t>Vou mostrar a vocês os três slides principais que abordamos durante este workshop. Agora, gostaria que você pensasse se há alguma dúvida pendente sobre o que aprendemos. </a:t>
            </a:r>
          </a:p>
          <a:p>
            <a:endParaRPr lang="en-US" dirty="0">
              <a:solidFill>
                <a:srgbClr val="212121"/>
              </a:solidFill>
            </a:endParaRPr>
          </a:p>
          <a:p>
            <a:r>
              <a:rPr lang="pt-BR">
                <a:solidFill>
                  <a:srgbClr val="212121"/>
                </a:solidFill>
              </a:rPr>
              <a:t>O primeiro é este slide do ciclo de vida, começando com a adoção do 7-1-7, passando pelo uso do 7-1-7 como parte de um ciclo de desempenho contínuo e, finalmente, o uso do 7-1-7 para defender a pontualidade e a melhoria do desempenho de forma mais ampla. </a:t>
            </a:r>
          </a:p>
          <a:p>
            <a:endParaRPr lang="en-US" dirty="0">
              <a:solidFill>
                <a:srgbClr val="212121"/>
              </a:solidFill>
            </a:endParaRPr>
          </a:p>
          <a:p>
            <a:r>
              <a:rPr lang="pt-BR">
                <a:solidFill>
                  <a:srgbClr val="212121"/>
                </a:solidFill>
              </a:rPr>
              <a:t>Vocês têm alguma dúvida sobre isso? </a:t>
            </a:r>
          </a:p>
          <a:p>
            <a:endParaRPr lang="en-US" dirty="0">
              <a:solidFill>
                <a:srgbClr val="212121"/>
              </a:solidFill>
            </a:endParaRPr>
          </a:p>
          <a:p>
            <a:r>
              <a:rPr lang="pt-BR" i="1">
                <a:solidFill>
                  <a:srgbClr val="212121"/>
                </a:solidFill>
                <a:latin typeface="Arial"/>
                <a:cs typeface="Arial"/>
              </a:rPr>
              <a:t>[Nota para o moderador: se eles fizerem perguntas muito longas para serem respondidas, diga que você as adicionará ao estacionamento e responderá à pergunta mais tarde.]</a:t>
            </a: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pt-BR">
                <a:solidFill>
                  <a:srgbClr val="212121"/>
                </a:solidFill>
              </a:rPr>
              <a:t>A seguir, os 5 passos principais para usar o 7-1-7 que discutimos em detalhes durante este workshop. Alguma dúvida sobre isso? </a:t>
            </a:r>
          </a:p>
          <a:p>
            <a:endParaRPr lang="en-US" b="0" i="0" u="none" strike="noStrike" dirty="0">
              <a:solidFill>
                <a:srgbClr val="212121"/>
              </a:solidFill>
              <a:effectLst/>
              <a:latin typeface="Aptos" panose="020B0004020202020204" pitchFamily="34" charset="0"/>
              <a:cs typeface="Arial"/>
            </a:endParaRPr>
          </a:p>
          <a:p>
            <a:r>
              <a:rPr lang="pt-BR" b="0" i="1" u="none" strike="noStrike">
                <a:solidFill>
                  <a:srgbClr val="212121"/>
                </a:solidFill>
                <a:effectLst/>
                <a:latin typeface="Aptos"/>
                <a:cs typeface="Arial"/>
              </a:rPr>
              <a:t>[Nota para o moderador: se eles fizerem perguntas muito longas para serem respondidas, diga que você as adicionará ao estacionamento e responderá à pergunta mais tarde.]  </a:t>
            </a: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16</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a:t>Por fim, aqui estão os 6 componentes principais para adotar sistematicamente o 7-1-7. Alguma dúvida sobre isso?</a:t>
            </a:r>
          </a:p>
          <a:p>
            <a:pPr>
              <a:defRPr/>
            </a:pPr>
            <a:endParaRPr lang="en-US" dirty="0"/>
          </a:p>
          <a:p>
            <a:pPr>
              <a:defRPr/>
            </a:pPr>
            <a:r>
              <a:rPr lang="pt-BR" i="1"/>
              <a:t>[Nota para o moderador: se eles fizerem perguntas muito longas para serem respondidas, diga que você as adicionará ao estacionamento e responderá à pergunta mais tarde.]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a:t>
            </a:r>
            <a:r>
              <a:rPr lang="pt-BR" b="1" i="1">
                <a:latin typeface="Arial"/>
                <a:cs typeface="Arial"/>
              </a:rPr>
              <a:t>revise o arquivo leia-me para esta atividade no Pacote de Treinamento Técnico do 7-1-7 para obter orientação sobre esta atividade opcional</a:t>
            </a:r>
            <a:r>
              <a:rPr lang="pt-BR" i="1">
                <a:latin typeface="Arial"/>
                <a:cs typeface="Arial"/>
              </a:rPr>
              <a:t>. Você pode exibir um dos três slides a seguir ou criar sua própria atividade com base no que for útil em seu contexto, adaptando a atividade para atender às suas necessidades. Você precisará ajustar o conteúdo dos próximos 2 slides — tanto no slide quanto nas notas — com base no que você decidir ser o melhor uso desse tempo, dado o público do workshop e os resultados desejados desta sessão. Os slides atuais pressupõem 90 minutos para a atividade e 45 minutos para um relatório/discussão posterior. Abaixo estão alguns exemplos de notas para os participantes, mas ajuste-as com base em sua atividade específica.]</a:t>
            </a:r>
          </a:p>
          <a:p>
            <a:endParaRPr lang="en-US" dirty="0"/>
          </a:p>
          <a:p>
            <a:r>
              <a:rPr lang="pt-BR">
                <a:latin typeface="Arial"/>
                <a:cs typeface="Arial"/>
              </a:rPr>
              <a:t>Agora faremos uma atividade para nos ajudar com os próximos passos concretos para planejar a adoção sistemática e o uso rotineiro da meta 7-1-7.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9716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06BC4-86E5-2FD2-0955-9DD6077CD7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2E73C-AE02-AD5A-049D-628549739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304EB-6F6C-CC03-BC46-DE557FE9FE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esta é a OPÇÃO 1 de 3. Consulte o arquivo “leia-me” desta atividade no pacote de Treinamento Técnico do 7-1-7 para obter orientações. Exiba este slide se quiser usar a OPÇÃO 1 e edite-o como desejar. Você pode exibir o slide clicando com o botão direito nele e selecionando “exibir slide”. Você também pode criar sua própria atividade com base no que é útil no seu contexto, adaptando este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Separe os participantes em grupos de 6 a 8 pessoas por grupo. Vários grupos podem ser atribuídos ao mesmo tópico. Considere colocar os participantes em grupos de partes interessadas versus grupos de sistemas existentes, dependendo de suas áreas de trabalho/conhecimento/especialização, em vez de atribuição aleatória. Forneça aos grupos as ferramentas de mapeamento do 7-1-7 ou alternativas relevantes.]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que vocês estão em seus grupos, terão 90 minutos para esta parte da atividade. Para aqueles que fazem parte do(s) grupo(s) de partes interessadas, vocês farão um mapeamento completo das partes interessadas relevantes do 7-1-7 para seu país ou jurisdição. Lembre-se de pensar nas cinco principais áreas de trabalho do 7-1-7: coordenação; coleta e análise de dados; melhoria de desempenho; planejamento e financiamento; e comunicação e defesa. Mapeie todas as partes interessadas relevantes que você puder imaginar, tanto governamentais quanto não governamentais, e em todos os setores relevantes. Use a ferramenta de mapeamento de partes interessadas do 7-1-7.  </a:t>
            </a:r>
            <a:br>
              <a:rPr lang="pt-BR">
                <a:latin typeface="Arial"/>
                <a:cs typeface="Arial"/>
              </a:rPr>
            </a:br>
            <a:br>
              <a:rPr lang="pt-BR">
                <a:latin typeface="Arial"/>
                <a:cs typeface="Arial"/>
              </a:rPr>
            </a:br>
            <a:r>
              <a:rPr lang="pt-BR">
                <a:latin typeface="Arial"/>
                <a:cs typeface="Arial"/>
              </a:rPr>
              <a:t>Aqueles de vocês no(s) grupo(s) de sistemas existentes farão o mesmo, mas para </a:t>
            </a:r>
            <a:r>
              <a:rPr lang="pt-BR" b="0">
                <a:latin typeface="Arial"/>
                <a:cs typeface="Arial"/>
              </a:rPr>
              <a:t>sistemas existentes em seu país ou jurisdição. Use a ferramenta de mapeamento de sistemas 7-1-7 existentes e conclua o mapeamento nas 5 áreas relevantes: Detectar surtos; Notificar as partes interessadas sobre surtos; Coletar informações sobre ações de resposta precoce; Convocar as partes interessadas em detecção, notificação e resposta; e Planejamento, financiamento e defesa.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rPr>
              <a:t>Gaste cerca de 35 minutos no seu mapeamento.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a:defRPr/>
            </a:pPr>
            <a:r>
              <a:rPr lang="pt-BR">
                <a:latin typeface="Arial"/>
              </a:rPr>
              <a:t>Depois disso, dedique cerca de 40 minutos ao desenvolvimento de planos detalhados.</a:t>
            </a:r>
            <a:r>
              <a:rPr lang="pt-BR" b="0">
                <a:latin typeface="Arial"/>
              </a:rPr>
              <a:t> Para o(s) grupo(s) de partes interessadas, concentre-se em como envolver as partes interessadas que você mapeou, incluindo cronogramas e atividades específicas. Para os grupos de sistemas existentes, planeje exatamente como começar a integrar o 7-1-7 em sistemas relevantes, incluindo a identificação de quais ferramentas, plataformas e assim por diante usar. Desenvolva um plano com cronogramas e atividades específicas.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rPr>
              <a:t>Para cada grupo, designe um indivíduo que fará um relatório na próxima sessão.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rPr>
              <a:t>E você terá 15 minutos para um intervalo que seu grupo pode fazer a qualquer momento durante esses 90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rPr>
              <a:t>Pode começar.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EAEBF2CE-8A87-3AA8-3630-9C68A9FA0A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5337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pt-BR" i="1">
                <a:latin typeface="Arial"/>
                <a:cs typeface="Arial"/>
              </a:rPr>
              <a:t>[Nota para o moderador: inclua quaisquer notas de organização. Se não for necessário, exclua este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06BC4-86E5-2FD2-0955-9DD6077CD7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2E73C-AE02-AD5A-049D-628549739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304EB-6F6C-CC03-BC46-DE557FE9FE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esta é a OPÇÃO 2 de 3. Consulte o arquivo “leia-me” desta atividade no pacote de Treinamento Técnico do 7-1-7 para obter orientações. Exiba este slide se quiser usar a OPÇÃO 2 e edite-o como desejar. Você pode exibir o slide clicando com o botão direito nele e selecionando “exibir slide”.  Você também pode criar sua própria atividade com base no que é útil no seu contexto, adaptando este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a:defRPr/>
            </a:pPr>
            <a:r>
              <a:rPr lang="pt-BR" i="1">
                <a:latin typeface="Arial"/>
                <a:cs typeface="Arial"/>
              </a:rPr>
              <a:t>Separe os participantes em grupos de 6 a 8 pessoas por grupo. Vários grupos podem ser atribuídos ao mesmo tópico. Considere designar os participantes em grupos dependendo de suas áreas de trabalho/conhecimento/especialização, em vez de designações aleatórias.]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a:defRPr/>
            </a:pPr>
            <a:r>
              <a:rPr lang="pt-BR">
                <a:latin typeface="Arial"/>
                <a:cs typeface="Arial"/>
              </a:rPr>
              <a:t>Agora que vocês estão em seus grupos, terão 90 minutos para esta parte da atividade. Esta atividade é focada nos aspectos de dados do 7-1-7, desde variáveis e coleta de dados até consolidação e síntese. Vocês estão divididos em áreas de tópicos específicos relacionados a dados. Queremos usar esse tempo para começar a fazer planos reais — e potencialmente até mesmo mudanças reais — sobre como integrar o 7-1-7 em nossos fluxos de trabalho de dados.  </a:t>
            </a:r>
          </a:p>
          <a:p>
            <a:pPr>
              <a:defRPr/>
            </a:pPr>
            <a:endParaRPr lang="en-US" dirty="0">
              <a:latin typeface="Arial"/>
              <a:cs typeface="Arial"/>
            </a:endParaRPr>
          </a:p>
          <a:p>
            <a:pPr>
              <a:defRPr/>
            </a:pPr>
            <a:r>
              <a:rPr lang="pt-BR">
                <a:latin typeface="Arial"/>
                <a:cs typeface="Arial"/>
              </a:rPr>
              <a:t>Em seus grupos, queremos que vocês mapeiem como o 7-1-7 será integrado à sua área temática. Queremos que sejam específicos sobre quais mudanças devem ser feitas e proponham mudanças em formulários, sistemas, ferramentas etc. existentes. Queremos que vocês desenvolvam uma breve apresentação — cerca de 1 a 2 slides — para relatar na próxima sessão. </a:t>
            </a:r>
            <a:r>
              <a:rPr lang="pt-BR" b="0">
                <a:latin typeface="Arial"/>
                <a:cs typeface="Arial"/>
              </a:rPr>
              <a:t>Para cada grupo, designe um indivíduo que fará um relatório na próxima sessão.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a:defRPr/>
            </a:pPr>
            <a:r>
              <a:rPr lang="pt-BR">
                <a:latin typeface="Arial"/>
                <a:cs typeface="Arial"/>
              </a:rPr>
              <a:t>[CLIQUE]</a:t>
            </a:r>
          </a:p>
          <a:p>
            <a:pPr>
              <a:defRPr/>
            </a:pPr>
            <a:endParaRPr lang="en-US" dirty="0"/>
          </a:p>
          <a:p>
            <a:pPr>
              <a:defRPr/>
            </a:pPr>
            <a:r>
              <a:rPr lang="pt-BR">
                <a:latin typeface="Arial"/>
                <a:cs typeface="Arial"/>
              </a:rPr>
              <a:t>Será útil analisar as seções relevantes do kit de ferramentas digitais do 7-1-7, incluindo a seção de adoção e os passos 1, 4 e 5 da seção de uso. </a:t>
            </a:r>
          </a:p>
          <a:p>
            <a:pPr>
              <a:defRPr/>
            </a:pPr>
            <a:endParaRPr lang="en-US" dirty="0"/>
          </a:p>
          <a:p>
            <a:pPr>
              <a:defRPr/>
            </a:pPr>
            <a:r>
              <a:rPr lang="pt-BR">
                <a:latin typeface="Arial"/>
                <a:cs typeface="Arial"/>
              </a:rPr>
              <a:t>Vocês terão 90 minutos para concluir esta atividade, incluindo um intervalo de 15 minutos que poderá ser feito sempre que seu grupo estiver pronto. </a:t>
            </a:r>
          </a:p>
          <a:p>
            <a:pPr>
              <a:defRPr/>
            </a:pPr>
            <a:endParaRPr lang="en-US" dirty="0"/>
          </a:p>
          <a:p>
            <a:pPr>
              <a:defRPr/>
            </a:pPr>
            <a:r>
              <a:rPr lang="pt-BR">
                <a:latin typeface="Arial"/>
                <a:cs typeface="Arial"/>
              </a:rPr>
              <a:t>[CLIQUE]</a:t>
            </a:r>
          </a:p>
          <a:p>
            <a:pPr>
              <a:defRPr/>
            </a:pPr>
            <a:endParaRPr lang="en-US" dirty="0"/>
          </a:p>
          <a:p>
            <a:pPr>
              <a:defRPr/>
            </a:pPr>
            <a:r>
              <a:rPr lang="pt-BR">
                <a:latin typeface="Arial"/>
                <a:cs typeface="Arial"/>
              </a:rPr>
              <a:t>Cada grupo é designado para tópicos específicos. Os principais tópicos são: Dados do 7-1-7 versus dados existentes; coleta de dados do 7-1-7; consolidação de dados do 7-1-7; e síntese de dados do 7-1-7. Abaixo de cada um desses tópicos, listamos os tipos de perguntas que você pode tentar abordar. Estas são apenas sugestões – você não precisa responder a todas elas e pode escolher outras completamente diferentes. Deixaremos este slide para que você possa ler as sugestões relevantes para o seu grupo quando a atividade começar. </a:t>
            </a:r>
          </a:p>
          <a:p>
            <a:pPr>
              <a:defRPr/>
            </a:pPr>
            <a:endParaRPr lang="en-US" dirty="0"/>
          </a:p>
          <a:p>
            <a:pPr marL="0" marR="0" lvl="0" indent="0" algn="l" defTabSz="914400">
              <a:lnSpc>
                <a:spcPct val="100000"/>
              </a:lnSpc>
              <a:spcBef>
                <a:spcPts val="0"/>
              </a:spcBef>
              <a:spcAft>
                <a:spcPts val="0"/>
              </a:spcAft>
              <a:buClrTx/>
              <a:buSzTx/>
              <a:buFontTx/>
              <a:buNone/>
              <a:tabLst/>
              <a:defRPr/>
            </a:pPr>
            <a:r>
              <a:rPr lang="pt-BR" b="0">
                <a:latin typeface="Arial"/>
              </a:rPr>
              <a:t>Podem começar.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EAEBF2CE-8A87-3AA8-3630-9C68A9FA0A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5337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9AD83-44B7-999C-0788-FF900173D6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91CEA3-BA5B-67B6-DD8E-A7D614FCC8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56ABB-35D6-57D1-7408-4E1CD95DD51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esta é a OPÇÃO 3 de 3. Consulte o arquivo “leia-me” desta atividade no pacote de Treinamento Técnico do 7-1-7 para obter orientações. Exiba este slide se quiser usar a OPÇÃO 3 e edite-o como desejar. Você pode exibir o slide clicando com o botão direito nele e selecionando “exibir slide”. Você também pode criar sua própria atividade com base no que é útil no seu contexto, adaptando este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Inicialmente, separe os participantes em grupos de 6 a 8 pessoas por grupo. Os participantes serão divididos em grupos diferentes posteriormente na atividade.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que vocês estão em seus grupos iniciais, teremos 90 minutos para esta parte da atividade. Esta atividade se concentra na integração do 7-1-7 em documentos de políticas relevantes, POPs, diretrizes e outros documentos no país ou jurisdição para ajudar a torná-lo mais eficaz e sustentável. Queremos aproveitar esse momento para começar a fazer recomendações sobre como integrar o 7-1-7 nesses tipos de documentos. O que vamos fazer:</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 </a:t>
            </a:r>
          </a:p>
          <a:p>
            <a:pPr>
              <a:defRPr/>
            </a:pPr>
            <a:r>
              <a:rPr lang="pt-BR">
                <a:latin typeface="Arial"/>
                <a:cs typeface="Arial"/>
              </a:rPr>
              <a:t>Durante os primeiros 20 minutos, em seus grupos, vocês vão </a:t>
            </a:r>
            <a:r>
              <a:rPr lang="pt-BR" sz="1200">
                <a:latin typeface="Arial"/>
                <a:cs typeface="Arial"/>
              </a:rPr>
              <a:t>identificar políticas, POPs, diretrizes, estruturas ou outros documentos existentes que vocês acham relevantes para o 7-1-7. Depois, todos nos reuniremos novamente em plenário e faremos breves relatórios para elaborar uma lista agregada. Priorizaremos a lista com base nos documentos mais importantes para que o 7-1-7 seja eficaz. Em seguida, escolheremos um desses documentos por grupo e os dividiremos em novos grupos. Colocaremos vocês em grupos com base em suas áreas de trabalho e experiência. Após um intervalo de 15 minutos, vocês terão 45 minutos nesses novos grupos para desenvolver recomendações sobre como integrar o 7-1-7 no documento atribuído ao seu grupo. Isso pode envolver a elaboração de um plano de como/onde o 7-1-7 se encaixa melhor no documento; quais partes interessadas envolver para fazer ou recomendar tais mudanças; um cronograma;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rPr>
              <a:t>Para cada grupo, designe um indivíduo que fará um relatório na próxima sessão.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Arial"/>
              </a:rPr>
              <a:t>Vamos começar!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Arial"/>
              <a:cs typeface="Arial"/>
            </a:endParaRPr>
          </a:p>
          <a:p>
            <a:pPr>
              <a:defRPr/>
            </a:pPr>
            <a:r>
              <a:rPr lang="pt-BR" b="0" i="1">
                <a:latin typeface="Arial"/>
                <a:cs typeface="Arial"/>
              </a:rPr>
              <a:t>[Nota para o moderador: tente controlar o tempo e avise os participantes antes do início da próxima parte da atividade.  Para os segundos grupos, </a:t>
            </a:r>
            <a:r>
              <a:rPr lang="pt-BR" i="1">
                <a:latin typeface="Arial"/>
                <a:cs typeface="Arial"/>
              </a:rPr>
              <a:t>faça com que os participantes se juntem ao grupo para trabalhar naquilo com que estão mais familiarizados e/ou têm autoridade para influenciar.]</a:t>
            </a:r>
          </a:p>
          <a:p>
            <a:pPr>
              <a:defRPr/>
            </a:pPr>
            <a:endParaRPr lang="en-US" dirty="0"/>
          </a:p>
          <a:p>
            <a:pPr>
              <a:defRPr/>
            </a:pPr>
            <a:r>
              <a:rPr lang="pt-BR" i="1">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A179C20C-CF27-D83C-9BFB-FBA3AF8A90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59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Este relatório/discussão tem duração de 45 minutos. Sugerimos um relatório de cada grupo seguido de 1 a 2 perguntas e depois uma discussão, mas isso pode ser adaptado com base no que fizer sentido para a atividade selecionada. Planeje a estrutura do relatório e a quantidade de tempo por grupo com base no número de grupos e no tempo alocado para esse relatório em sua agenda].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começar a sessão de relatório e discussão sobre a atividade que acabamos de concluir.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Primeiro, uma pessoa de cada grupo fará um relatório resumindo brevemente os principais resultados da atividade de planejamento.  Cada relatório não deve ter mais de </a:t>
            </a:r>
            <a:r>
              <a:rPr lang="pt-BR" b="1">
                <a:latin typeface="Arial"/>
                <a:cs typeface="Arial"/>
              </a:rPr>
              <a:t>[</a:t>
            </a:r>
            <a:r>
              <a:rPr lang="pt-BR" b="1" i="1">
                <a:latin typeface="Arial"/>
                <a:cs typeface="Arial"/>
              </a:rPr>
              <a:t>Nota para o moderador: diga o número de minutos alocados</a:t>
            </a:r>
            <a:r>
              <a:rPr lang="pt-BR" i="1">
                <a:latin typeface="Arial"/>
                <a:cs typeface="Arial"/>
              </a:rPr>
              <a:t>]. </a:t>
            </a:r>
            <a:r>
              <a:rPr lang="pt-BR">
                <a:latin typeface="Arial"/>
                <a:cs typeface="Arial"/>
              </a:rPr>
              <a:t>Por favor, sejam pontuais, pois temos muito o que fazer durante esta sessão!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Tentaremos ter tempo para uma ou duas perguntas após cada relatório.  Após a conclusão dos relatórios, teremos uma discussão em grupo para discutir os resultados gerais entre os grupos, perguntas, próximos passos e assim por diante.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começar.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64678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ajuste o horário no marcador superior se for diferente de 13h]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Espero que você tenha gostado da sessão da manhã. Teremos uma pausa para almoço agora. Por favor, retornem o mais breve possível, no máximo, até [13h (ou outro horário)].  </a:t>
            </a:r>
          </a:p>
          <a:p>
            <a:pPr>
              <a:defRPr/>
            </a:pPr>
            <a:br>
              <a:rPr lang="pt-BR"/>
            </a:br>
            <a:r>
              <a:rPr lang="pt-BR">
                <a:latin typeface="Arial"/>
                <a:cs typeface="Arial"/>
              </a:rPr>
              <a:t>Além disso, não se esqueça do estacionamento. Por favor, adicione quaisquer dúvidas que você tenha sobre a meta 7-1-7 ao estacionamento. Responderemos às suas perguntas logo após o almoço e mais tarde.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pt-BR" i="1">
                <a:latin typeface="Arial"/>
                <a:cs typeface="Arial"/>
              </a:rPr>
              <a:t>[Nota para o moderador: incluímos um quebra-gelo com pausa para movimento, onde os participantes adicionarão filmes ou programas de TV a um flipchart. Você também pode considerar digitar a lista e enviá-la aos participantes como uma lista de observação do workshop.]</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pt-BR" i="1">
                <a:latin typeface="Arial"/>
                <a:cs typeface="Arial"/>
              </a:rPr>
              <a:t>[Nota para o moderador: este é o estacionamento final. Não incluímos nenhuma pergunta/resposta pré-escrita. Permaneça neste slide e responda a quaisquer perguntas adicionais.  Se não houver nenhuma sinalização no estacionamento, pergunte se há alguma dúvida adicional. Tente manter a sessão curta e focada – idealmente, não mais do que 10 minutos.]</a:t>
            </a:r>
          </a:p>
          <a:p>
            <a:endParaRPr lang="en-US" dirty="0"/>
          </a:p>
          <a:p>
            <a:r>
              <a:rPr lang="pt-BR">
                <a:latin typeface="Arial"/>
                <a:cs typeface="Arial"/>
              </a:rPr>
              <a:t>Agora vamos responder a quaisquer perguntas que vocês ainda tenham.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revise o arquivo “Leia-me (Pacote de treinamento técnico do 7-1-7)” para obter detalhes sobre esta sessão. Esta sessão destina-se a um </a:t>
            </a:r>
            <a:r>
              <a:rPr lang="pt-BR" b="1" i="1">
                <a:latin typeface="Arial"/>
                <a:cs typeface="Arial"/>
              </a:rPr>
              <a:t>público que poderá vir a facilitar treinamentos do 7-1-7.</a:t>
            </a:r>
            <a:r>
              <a:rPr lang="pt-BR" i="1">
                <a:latin typeface="Arial"/>
                <a:cs typeface="Arial"/>
              </a:rPr>
              <a:t> Começa com uma breve sessão sobre dicas para facilitar um treinamento e, em seguida, tem algumas atividades “teach-back”.]</a:t>
            </a:r>
          </a:p>
          <a:p>
            <a:endParaRPr lang="en-US" dirty="0"/>
          </a:p>
          <a:p>
            <a:r>
              <a:rPr lang="pt-BR">
                <a:latin typeface="Arial"/>
                <a:cs typeface="Arial"/>
              </a:rPr>
              <a:t>Agora teremos uma breve sessão sobre algumas práticas modelo e desafios comuns ao treinar outras pessoas. Alguns de vocês podem ser treinadores experientes, enquanto outros podem ser novatos em treinamento. Esperamos que esta seja uma sessão interessante para todos vocês!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80463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que você nos viu fazer enquanto ensinamos esses materiais que você considera uma prática modelo?</a:t>
            </a:r>
          </a:p>
          <a:p>
            <a:endParaRPr lang="en-US" dirty="0">
              <a:cs typeface="Arial"/>
            </a:endParaRPr>
          </a:p>
          <a:p>
            <a:r>
              <a:rPr lang="pt-BR">
                <a:latin typeface="Arial"/>
                <a:cs typeface="Arial"/>
              </a:rPr>
              <a:t>Há quatro práticas modelo principais que esperamos que você leve adiante ao treinar outras pessoas. São eles:</a:t>
            </a:r>
          </a:p>
          <a:p>
            <a:endParaRPr lang="en-US" dirty="0">
              <a:latin typeface="Arial"/>
              <a:cs typeface="Arial"/>
            </a:endParaRPr>
          </a:p>
          <a:p>
            <a:r>
              <a:rPr lang="pt-BR">
                <a:latin typeface="Arial"/>
                <a:cs typeface="Arial"/>
              </a:rPr>
              <a:t>[CLIQUE]</a:t>
            </a:r>
          </a:p>
          <a:p>
            <a:endParaRPr lang="en-US" dirty="0">
              <a:cs typeface="Arial"/>
            </a:endParaRPr>
          </a:p>
          <a:p>
            <a:pPr marL="171450" indent="-171450">
              <a:buFont typeface="Arial"/>
              <a:buChar char="•"/>
            </a:pPr>
            <a:r>
              <a:rPr lang="pt-BR">
                <a:latin typeface="Arial"/>
                <a:cs typeface="Arial"/>
              </a:rPr>
              <a:t>Treine ativamente: esperamos ter modelado boas práticas em torno do treinamento ativo para você. As pessoas se lembrarão muito mais se forem capazes de usar o que estão aprendendo no momento. Reserve tempo e espaço para isso.</a:t>
            </a:r>
          </a:p>
          <a:p>
            <a:pPr marL="171450" indent="-171450">
              <a:buFont typeface="Arial"/>
              <a:buChar char="•"/>
            </a:pPr>
            <a:endParaRPr lang="en-US" dirty="0">
              <a:latin typeface="Arial"/>
              <a:cs typeface="Arial"/>
            </a:endParaRPr>
          </a:p>
          <a:p>
            <a:pPr marL="0" indent="0">
              <a:buFont typeface="Arial"/>
              <a:buNone/>
            </a:pPr>
            <a:r>
              <a:rPr lang="pt-BR">
                <a:latin typeface="Arial"/>
                <a:cs typeface="Arial"/>
              </a:rPr>
              <a:t>[CLIQUE]</a:t>
            </a:r>
          </a:p>
          <a:p>
            <a:pPr marL="171450" indent="-171450">
              <a:buFont typeface="Arial"/>
              <a:buChar char="•"/>
            </a:pPr>
            <a:endParaRPr lang="en-US" dirty="0">
              <a:cs typeface="Arial"/>
            </a:endParaRPr>
          </a:p>
          <a:p>
            <a:pPr marL="171450" indent="-171450">
              <a:buFont typeface="Arial"/>
              <a:buChar char="•"/>
            </a:pPr>
            <a:r>
              <a:rPr lang="pt-BR">
                <a:latin typeface="Arial"/>
                <a:cs typeface="Arial"/>
              </a:rPr>
              <a:t>Treinamento ativo e preparação andam de mãos dadas. Esperamos que você perceba o valor de se preparar para essas sessões para garantir que tenha tempo e espaço para conduzir um treinamento ativo. Sabemos que isso é mais desafiador </a:t>
            </a:r>
          </a:p>
          <a:p>
            <a:pPr marL="171450" indent="-171450">
              <a:buFont typeface="Arial"/>
              <a:buChar char="•"/>
            </a:pPr>
            <a:endParaRPr lang="en-US" dirty="0">
              <a:latin typeface="Arial"/>
              <a:cs typeface="Arial"/>
            </a:endParaRPr>
          </a:p>
          <a:p>
            <a:pPr marL="0" indent="0">
              <a:buFont typeface="Arial"/>
              <a:buNone/>
            </a:pPr>
            <a:r>
              <a:rPr lang="pt-BR">
                <a:latin typeface="Arial"/>
                <a:cs typeface="Arial"/>
              </a:rPr>
              <a:t>[CLIQUE]</a:t>
            </a:r>
          </a:p>
          <a:p>
            <a:pPr marL="171450" indent="-171450">
              <a:buFont typeface="Arial"/>
              <a:buChar char="•"/>
            </a:pPr>
            <a:endParaRPr lang="en-US" dirty="0">
              <a:cs typeface="Arial"/>
            </a:endParaRPr>
          </a:p>
          <a:p>
            <a:pPr marL="171450" indent="-171450">
              <a:buFont typeface="Arial"/>
              <a:buChar char="•"/>
            </a:pPr>
            <a:r>
              <a:rPr lang="pt-BR">
                <a:latin typeface="Arial"/>
                <a:cs typeface="Arial"/>
              </a:rPr>
              <a:t>Também incentivamos você a garantir que as pessoas certas estejam presentes na sala para as sessões certas. Com o 7-1-7, geralmente incentivamos um público maior para uma orientação para que as pessoas aprendam sobre o 7-1-7. No entanto, nem todos precisam estar lá para um mergulho profundo sobre como usar o 7-1-7 ou aprender como treinar outras pessoas no 7-1-7. O mesmo pode ser verdade para você. </a:t>
            </a:r>
          </a:p>
          <a:p>
            <a:pPr marL="171450" indent="-171450">
              <a:buFont typeface="Arial"/>
              <a:buChar char="•"/>
            </a:pPr>
            <a:endParaRPr lang="en-US" dirty="0">
              <a:latin typeface="Arial"/>
              <a:cs typeface="Arial"/>
            </a:endParaRPr>
          </a:p>
          <a:p>
            <a:pPr marL="0" indent="0">
              <a:buFont typeface="Arial"/>
              <a:buNone/>
            </a:pPr>
            <a:r>
              <a:rPr lang="pt-BR">
                <a:latin typeface="Arial"/>
                <a:cs typeface="Arial"/>
              </a:rPr>
              <a:t>[CLIQUE]</a:t>
            </a:r>
          </a:p>
          <a:p>
            <a:pPr marL="171450" indent="-171450">
              <a:buFont typeface="Arial"/>
              <a:buChar char="•"/>
            </a:pPr>
            <a:endParaRPr lang="en-US" dirty="0">
              <a:cs typeface="Arial"/>
            </a:endParaRPr>
          </a:p>
          <a:p>
            <a:pPr marL="171450" indent="-171450">
              <a:buFont typeface="Arial"/>
              <a:buChar char="•"/>
            </a:pPr>
            <a:r>
              <a:rPr lang="pt-BR">
                <a:latin typeface="Arial"/>
                <a:cs typeface="Arial"/>
              </a:rPr>
              <a:t>Esperamos também ter demonstrado humildade com você e que você faça o mesmo. Ninguém é ou pode ser especialista em tudo que diz respeito ao 7-1-7. Usamos o estacionamento para reconhecer que talvez precisemos buscar respostas para suas perguntas. Nós encorajamos você a fazer o mesmo. Por favor, não deixe que seu nível de compreensão ou falta de experiência na implementação do 7-1-7 o impeça de espalhar a palavra.</a:t>
            </a:r>
          </a:p>
          <a:p>
            <a:pPr marL="171450" indent="-171450">
              <a:buFont typeface="Arial"/>
              <a:buChar char="•"/>
            </a:pPr>
            <a:endParaRPr lang="en-US" dirty="0">
              <a:cs typeface="Arial"/>
            </a:endParaRPr>
          </a:p>
          <a:p>
            <a:pPr marL="171450" indent="-171450">
              <a:buFont typeface="Arial"/>
              <a:buChar char="•"/>
            </a:pPr>
            <a:endParaRPr lang="en-US" dirty="0">
              <a:cs typeface="Arial"/>
            </a:endParaRPr>
          </a:p>
          <a:p>
            <a:pPr marL="171450" indent="-171450">
              <a:buFont typeface="Arial"/>
              <a:buChar char="•"/>
            </a:pPr>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375326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ao moderador: sinta-se à vontade para alterar as notas aqui para que sejam relevantes para o público.]</a:t>
            </a:r>
          </a:p>
          <a:p>
            <a:endParaRPr lang="en-US" dirty="0">
              <a:latin typeface="Arial"/>
              <a:cs typeface="Arial"/>
            </a:endParaRPr>
          </a:p>
          <a:p>
            <a:r>
              <a:rPr lang="pt-BR">
                <a:latin typeface="Arial"/>
                <a:cs typeface="Arial"/>
              </a:rPr>
              <a:t>Quais você acha que são alguns dos desafios e armadilhas comuns ao conduzir um treinamento?</a:t>
            </a:r>
          </a:p>
          <a:p>
            <a:endParaRPr lang="en-US" dirty="0">
              <a:cs typeface="Arial"/>
            </a:endParaRPr>
          </a:p>
          <a:p>
            <a:r>
              <a:rPr lang="pt-BR">
                <a:latin typeface="Arial"/>
                <a:cs typeface="Arial"/>
              </a:rPr>
              <a:t>Os três nos quais vamos nos concentrar, que surgem repetidamente nos treinamentos 7-1-7, são: resistência, insistência e dinâmica de poder e política. </a:t>
            </a:r>
          </a:p>
          <a:p>
            <a:endParaRPr lang="en-US" dirty="0">
              <a:cs typeface="Arial"/>
            </a:endParaRPr>
          </a:p>
          <a:p>
            <a:r>
              <a:rPr lang="pt-BR">
                <a:latin typeface="Arial"/>
                <a:cs typeface="Arial"/>
              </a:rPr>
              <a:t>Vamos falar sobre o que queremos dizer com cada um. </a:t>
            </a:r>
          </a:p>
          <a:p>
            <a:endParaRPr lang="en-US" dirty="0">
              <a:latin typeface="Arial"/>
              <a:cs typeface="Arial"/>
            </a:endParaRPr>
          </a:p>
          <a:p>
            <a:r>
              <a:rPr lang="pt-BR">
                <a:latin typeface="Arial"/>
                <a:cs typeface="Arial"/>
              </a:rPr>
              <a:t>Para resistência – às vezes, as pessoas resistem à mudança. Elas podem ver o status quo como bom o suficiente, ou podem ver a montanha de trabalho à sua frente para fazer uma mudança, ou podem simplesmente não estar convencidas de que o 7-1-7 é a melhor abordagem. Sessões, coaching ou mentoria podem ajudar a reforçar o aprendizado e fornecer oportunidades para perguntas e esclarecimentos.</a:t>
            </a:r>
          </a:p>
          <a:p>
            <a:pPr lvl="1"/>
            <a:endParaRPr lang="en-US" b="1" dirty="0">
              <a:cs typeface="Arial"/>
            </a:endParaRPr>
          </a:p>
          <a:p>
            <a:r>
              <a:rPr lang="pt-BR">
                <a:latin typeface="Arial"/>
                <a:cs typeface="Arial"/>
              </a:rPr>
              <a:t>Por insistência – às vezes temos pessoas que insistem em fazer as coisas do seu jeito, mesmo que não seja da maneira prescrita, como o 7-1-7 é feito. Por exemplo, alguém pode insistir que um cálculo seja feito do seu jeito, ou que uma definição seja o que ele insiste — mesmo que seja diferente de como fazemos quando usamos o 7-1-7.  </a:t>
            </a:r>
          </a:p>
          <a:p>
            <a:endParaRPr lang="en-US" dirty="0">
              <a:latin typeface="Arial"/>
              <a:cs typeface="Arial"/>
            </a:endParaRPr>
          </a:p>
          <a:p>
            <a:r>
              <a:rPr lang="pt-BR">
                <a:latin typeface="Arial"/>
                <a:cs typeface="Arial"/>
              </a:rPr>
              <a:t>Por fim, também vemos que pode haver dinâmicas de poder e políticas interessantes na sala. Isso pode ocorrer porque você tem pessoas cujos supervisores estão presentes na sala e não querem contradizer nada que eles digam, ou porque você pode ter organizações nas reuniões com aqueles que as financiam. Eles podem ficar reticentes em falar sobre os problemas que estão enfrentando.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9561323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b="0" i="1" u="none" strike="noStrike">
                <a:solidFill>
                  <a:srgbClr val="000000"/>
                </a:solidFill>
                <a:effectLst/>
                <a:latin typeface="Arial" panose="020B0604020202020204" pitchFamily="34" charset="0"/>
              </a:rPr>
              <a:t>[Nota para o moderador: alocamos cerca de 20 minutos no total para esta atividade — alguns minutos para explicar o próximo slide e dividir os participantes em grupos, 8 minutos dentro dos grupos para discussão, 8 minutos para relatório e alguns minutos de intervalo. Tente ter grupos de 6 a 8 participantes, se possível. Existem três cenários. Se houver mais de 3 grupos, alguns grupos receberão o mesmo cenário (por exemplo, se houver 5 grupos, o cenário 1 será dado a dois grupos; o cenário 2 a dois grupos e o cenário 3 a um grupo). Em plenário, peça para um grupo por cenário apresentar um relatório, e grupos adicionais que tenham o mesmo cenário acrescentarem algo diferente do relatório daquele grupo. Ajuste os horários das discussões em grupo e das plenárias conforme necessário, com base no número de grupos que você tem].  </a:t>
            </a:r>
            <a:r>
              <a:rPr lang="pt-BR" b="0" i="1">
                <a:solidFill>
                  <a:srgbClr val="000000"/>
                </a:solidFill>
                <a:effectLst/>
                <a:latin typeface="Arial" panose="020B0604020202020204" pitchFamily="34" charset="0"/>
              </a:rPr>
              <a:t>​</a:t>
            </a:r>
          </a:p>
          <a:p>
            <a:endParaRPr lang="en-US" dirty="0"/>
          </a:p>
          <a:p>
            <a:r>
              <a:rPr lang="pt-BR"/>
              <a:t>Agora faremos uma breve atividade em pequenos grupos, na qual vocês pensarão sobre como podem facilitar um treinamento quando encontrarem alguns desses desafios.  </a:t>
            </a:r>
          </a:p>
          <a:p>
            <a:endParaRPr lang="en-US" dirty="0"/>
          </a:p>
          <a:p>
            <a:endParaRPr lang="en-US" dirty="0"/>
          </a:p>
          <a:p>
            <a:r>
              <a:rPr lang="pt-BR" i="1"/>
              <a:t>[Nota para o moderador: dividam-se em grupos agora].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694023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pt-BR" i="1">
                <a:latin typeface="Arial"/>
                <a:cs typeface="Arial"/>
              </a:rPr>
              <a:t>[Nota para o moderador: recomendamos fortemente quebra-gelos pela manhã e à tarde. Eles são úteis como energizantes e para que os participantes se conheçam. Sinta-se à vontade para revisar de acordo com seu contexto.]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a:cs typeface="Arial"/>
            </a:endParaRPr>
          </a:p>
          <a:p>
            <a:r>
              <a:rPr lang="pt-BR">
                <a:latin typeface="Arial"/>
                <a:cs typeface="Arial"/>
              </a:rPr>
              <a:t>Nesta atividade, gostaríamos que você considerasse como responderia a alguns desses desafios comuns. Em seus grupos, façam um brainstorming sobre maneiras de abordar cada um desses desafios comuns caso eles surjam durante um treinamento. Vocês terão 8 minutos para fazer um brainstorming e depois teremos 8 minutos para discutir juntos.  </a:t>
            </a:r>
          </a:p>
          <a:p>
            <a:endParaRPr lang="en-US" dirty="0">
              <a:latin typeface="Arial"/>
              <a:cs typeface="Arial"/>
            </a:endParaRPr>
          </a:p>
          <a:p>
            <a:r>
              <a:rPr lang="pt-BR" i="1">
                <a:latin typeface="Arial"/>
                <a:cs typeface="Arial"/>
              </a:rPr>
              <a:t>[Nota para o moderador: após 8 minutos, peça para cada grupo fazer pequenos relatórios. Se houver vários grupos com o mesmo cenário, pergunte aos grupos seguintes se eles têm algo a acrescentar.</a:t>
            </a:r>
          </a:p>
          <a:p>
            <a:endParaRPr lang="en-US" i="1" dirty="0">
              <a:latin typeface="Arial"/>
              <a:cs typeface="Arial"/>
            </a:endParaRPr>
          </a:p>
          <a:p>
            <a:r>
              <a:rPr lang="pt-BR" b="1" i="1">
                <a:latin typeface="Arial"/>
                <a:cs typeface="Arial"/>
              </a:rPr>
              <a:t>Abaixo estão algumas notas para você enquanto facilita a discussão plenária.</a:t>
            </a:r>
            <a:r>
              <a:rPr lang="pt-BR" i="1">
                <a:latin typeface="Arial"/>
                <a:cs typeface="Arial"/>
              </a:rPr>
              <a:t> Você pode orientar o público sobre alguns desses pontos caso eles não apareçam durante a discussão dos resultados do relatório. Leia-os você mesmo antes da atividade, se possível.</a:t>
            </a:r>
          </a:p>
          <a:p>
            <a:endParaRPr lang="en-US" i="1" dirty="0">
              <a:latin typeface="Arial"/>
              <a:cs typeface="Arial"/>
            </a:endParaRPr>
          </a:p>
          <a:p>
            <a:r>
              <a:rPr lang="pt-BR" i="1">
                <a:latin typeface="Arial"/>
                <a:cs typeface="Arial"/>
              </a:rPr>
              <a:t>Para resistência – </a:t>
            </a:r>
          </a:p>
          <a:p>
            <a:pPr marL="171450" indent="-171450">
              <a:buFont typeface="Arial" panose="020B0604020202020204" pitchFamily="34" charset="0"/>
              <a:buChar char="•"/>
            </a:pPr>
            <a:endParaRPr lang="en-US" i="1" dirty="0">
              <a:latin typeface="Arial"/>
              <a:cs typeface="Arial"/>
            </a:endParaRPr>
          </a:p>
          <a:p>
            <a:pPr marL="628650" lvl="1" indent="-171450">
              <a:buFont typeface="Arial" panose="020B0604020202020204" pitchFamily="34" charset="0"/>
              <a:buChar char="•"/>
            </a:pPr>
            <a:r>
              <a:rPr lang="pt-BR" b="1" i="1">
                <a:latin typeface="Arial"/>
                <a:cs typeface="Arial"/>
              </a:rPr>
              <a:t>Demonstre relevância</a:t>
            </a:r>
            <a:r>
              <a:rPr lang="pt-BR" i="1">
                <a:latin typeface="Arial"/>
                <a:cs typeface="Arial"/>
              </a:rPr>
              <a:t>: Mostre aos participantes como o treinamento os beneficiará pessoal e profissionalmente. Destaque as aplicações práticas do conhecimento e das habilidades que eles irão adquirir.</a:t>
            </a:r>
          </a:p>
          <a:p>
            <a:pPr marL="628650" lvl="1" indent="-171450">
              <a:buFont typeface="Arial" panose="020B0604020202020204" pitchFamily="34" charset="0"/>
              <a:buChar char="•"/>
            </a:pPr>
            <a:r>
              <a:rPr lang="pt-BR" b="1" i="1">
                <a:latin typeface="Arial"/>
                <a:cs typeface="Arial"/>
              </a:rPr>
              <a:t>Aborde preocupações</a:t>
            </a:r>
            <a:r>
              <a:rPr lang="pt-BR" i="1">
                <a:latin typeface="Arial"/>
                <a:cs typeface="Arial"/>
              </a:rPr>
              <a:t>: Crie uma atmosfera aberta e sem julgamentos, onde os participantes se sintam confortáveis para expressar suas preocupações e reservas. Aborde essas preocupações e forneça evidências para dissipar dúvidas.</a:t>
            </a:r>
          </a:p>
          <a:p>
            <a:pPr marL="628650" lvl="1" indent="-171450">
              <a:buFont typeface="Arial" panose="020B0604020202020204" pitchFamily="34" charset="0"/>
              <a:buChar char="•"/>
            </a:pPr>
            <a:r>
              <a:rPr lang="pt-BR" b="1" i="1">
                <a:latin typeface="Arial"/>
                <a:cs typeface="Arial"/>
              </a:rPr>
              <a:t>Reconheça a experiência</a:t>
            </a:r>
            <a:r>
              <a:rPr lang="pt-BR" i="1">
                <a:latin typeface="Arial"/>
                <a:cs typeface="Arial"/>
              </a:rPr>
              <a:t>: Respeite a experiência e o conhecimento dos seus participantes. Reconheça a expertise deles e ofereça oportunidades para que compartilhem seus insights e experiências.</a:t>
            </a:r>
          </a:p>
          <a:p>
            <a:pPr marL="628650" lvl="1" indent="-171450">
              <a:buFont typeface="Arial" panose="020B0604020202020204" pitchFamily="34" charset="0"/>
              <a:buChar char="•"/>
            </a:pPr>
            <a:r>
              <a:rPr lang="pt-BR" b="1" i="1">
                <a:latin typeface="Arial"/>
                <a:cs typeface="Arial"/>
              </a:rPr>
              <a:t>Apoio de pares</a:t>
            </a:r>
            <a:r>
              <a:rPr lang="pt-BR" i="1">
                <a:latin typeface="Arial"/>
                <a:cs typeface="Arial"/>
              </a:rPr>
              <a:t>: Incentive o apoio e a colaboração entre pares. Os participantes geralmente se sentem mais confortáveis aprendendo com e de seus colegas. Aqueles que resistem podem achar útil juntar-se à comunidade de prática ou podem </a:t>
            </a:r>
          </a:p>
          <a:p>
            <a:pPr marL="628650" lvl="1" indent="-171450">
              <a:buFont typeface="Arial" panose="020B0604020202020204" pitchFamily="34" charset="0"/>
              <a:buChar char="•"/>
            </a:pPr>
            <a:r>
              <a:rPr lang="pt-BR" b="1" i="1">
                <a:latin typeface="Arial"/>
                <a:cs typeface="Arial"/>
              </a:rPr>
              <a:t>Modelagem de papéis</a:t>
            </a:r>
            <a:r>
              <a:rPr lang="pt-BR" i="1">
                <a:latin typeface="Arial"/>
                <a:cs typeface="Arial"/>
              </a:rPr>
              <a:t>: Dê o exemplo demonstrando entusiasmo e comprometimento com o treinamento. Seu entusiasmo pode ser contagiante e inspirar os participantes.</a:t>
            </a:r>
          </a:p>
          <a:p>
            <a:pPr marL="628650" lvl="1" indent="-171450">
              <a:buFont typeface="Arial" panose="020B0604020202020204" pitchFamily="34" charset="0"/>
              <a:buChar char="•"/>
            </a:pPr>
            <a:r>
              <a:rPr lang="pt-BR" b="1" i="1">
                <a:latin typeface="Arial"/>
                <a:cs typeface="Arial"/>
              </a:rPr>
              <a:t>Incorpore exemplos do mundo real</a:t>
            </a:r>
            <a:r>
              <a:rPr lang="pt-BR" i="1">
                <a:latin typeface="Arial"/>
                <a:cs typeface="Arial"/>
              </a:rPr>
              <a:t>: Use exemplos do mundo real e estudos de caso com os quais os participantes possam se identificar. Aplicações práticas ajudam a preencher a lacuna entre teoria e prática.</a:t>
            </a:r>
          </a:p>
          <a:p>
            <a:pPr marL="628650" lvl="1" indent="-171450">
              <a:buFont typeface="Arial" panose="020B0604020202020204" pitchFamily="34" charset="0"/>
              <a:buChar char="•"/>
            </a:pPr>
            <a:r>
              <a:rPr lang="pt-BR" b="1" i="1">
                <a:latin typeface="Arial"/>
                <a:cs typeface="Arial"/>
              </a:rPr>
              <a:t>Enfatize o "WIIFM" (O que isso traz para mim?)</a:t>
            </a:r>
            <a:r>
              <a:rPr lang="pt-BR" i="1">
                <a:latin typeface="Arial"/>
                <a:cs typeface="Arial"/>
              </a:rPr>
              <a:t>: Comunique claramente os benefícios do treinamento aos participantes, concentrando-se em como ele pode melhorar seu desempenho no trabalho, perspectivas de carreira ou qualidade do trabalho.</a:t>
            </a:r>
          </a:p>
          <a:p>
            <a:pPr marL="628650" lvl="1" indent="-171450">
              <a:buFont typeface="Arial" panose="020B0604020202020204" pitchFamily="34" charset="0"/>
              <a:buChar char="•"/>
            </a:pPr>
            <a:r>
              <a:rPr lang="pt-BR" b="1" i="1">
                <a:latin typeface="Arial"/>
                <a:cs typeface="Arial"/>
              </a:rPr>
              <a:t>Acompanhamento e suporte</a:t>
            </a:r>
            <a:r>
              <a:rPr lang="pt-BR" i="1">
                <a:latin typeface="Arial"/>
                <a:cs typeface="Arial"/>
              </a:rPr>
              <a:t>: Forneça suporte e recursos contínuos após o treinamento. Sessões de acompanhamento, coaching ou mentoria podem ajudar a reforçar o aprendizado e fornecer oportunidades para perguntas e esclarecimentos.</a:t>
            </a:r>
          </a:p>
          <a:p>
            <a:pPr marL="628650" lvl="1" indent="-171450">
              <a:buFont typeface="Arial" panose="020B0604020202020204" pitchFamily="34" charset="0"/>
              <a:buChar char="•"/>
            </a:pPr>
            <a:r>
              <a:rPr lang="pt-BR" b="1" i="1">
                <a:latin typeface="Arial"/>
                <a:cs typeface="Arial"/>
              </a:rPr>
              <a:t>Persistência</a:t>
            </a:r>
            <a:r>
              <a:rPr lang="pt-BR" i="1">
                <a:latin typeface="Arial"/>
                <a:cs typeface="Arial"/>
              </a:rPr>
              <a:t>: Às vezes, a resistência pode não desaparecer imediatamente. Seja paciente e persistente e continue a trabalhar com participantes resistentes para ajudá-los a superar suas preocupações.</a:t>
            </a:r>
          </a:p>
          <a:p>
            <a:pPr lvl="1"/>
            <a:endParaRPr lang="en-US" i="1" dirty="0">
              <a:latin typeface="Arial"/>
              <a:cs typeface="Arial"/>
            </a:endParaRPr>
          </a:p>
          <a:p>
            <a:r>
              <a:rPr lang="pt-BR" i="1">
                <a:latin typeface="Arial"/>
                <a:cs typeface="Arial"/>
              </a:rPr>
              <a:t>Para insistência – </a:t>
            </a:r>
          </a:p>
          <a:p>
            <a:pPr lvl="1"/>
            <a:endParaRPr lang="en-US" b="1" i="1" dirty="0">
              <a:latin typeface="Arial"/>
              <a:cs typeface="Arial"/>
            </a:endParaRPr>
          </a:p>
          <a:p>
            <a:pPr marL="628650" lvl="1" indent="-171450">
              <a:buFont typeface="Arial" panose="020B0604020202020204" pitchFamily="34" charset="0"/>
              <a:buChar char="•"/>
            </a:pPr>
            <a:r>
              <a:rPr lang="pt-BR" b="1" i="1">
                <a:latin typeface="Arial"/>
                <a:cs typeface="Arial"/>
              </a:rPr>
              <a:t>Escuta ativa: </a:t>
            </a:r>
            <a:r>
              <a:rPr lang="pt-BR" i="1">
                <a:latin typeface="Arial"/>
                <a:cs typeface="Arial"/>
              </a:rPr>
              <a:t>Comece ouvindo ativamente a perspectiva do participante. Mostre que você valoriza a contribuição dele e entende o ponto de vista dele. Isso pode ajudar a estabelecer um relacionamento e reduzir a atitude defensiva.</a:t>
            </a:r>
          </a:p>
          <a:p>
            <a:pPr marL="628650" lvl="1" indent="-171450">
              <a:buFont typeface="Arial" panose="020B0604020202020204" pitchFamily="34" charset="0"/>
              <a:buChar char="•"/>
            </a:pPr>
            <a:r>
              <a:rPr lang="pt-BR" b="1" i="1">
                <a:latin typeface="Arial"/>
                <a:cs typeface="Arial"/>
              </a:rPr>
              <a:t>Reconheça sua expertise: </a:t>
            </a:r>
            <a:r>
              <a:rPr lang="pt-BR" i="1">
                <a:latin typeface="Arial"/>
                <a:cs typeface="Arial"/>
              </a:rPr>
              <a:t>Se o participante tiver experiência no assunto, reconheça sua expertise e contribuições. Isso pode ajudá-lo a se sentir respeitado e ouvido.</a:t>
            </a:r>
          </a:p>
          <a:p>
            <a:pPr marL="628650" lvl="1" indent="-171450">
              <a:buFont typeface="Arial" panose="020B0604020202020204" pitchFamily="34" charset="0"/>
              <a:buChar char="•"/>
            </a:pPr>
            <a:r>
              <a:rPr lang="pt-BR" b="1" i="1">
                <a:latin typeface="Arial"/>
                <a:cs typeface="Arial"/>
              </a:rPr>
              <a:t>Incentive a discussão: </a:t>
            </a:r>
            <a:r>
              <a:rPr lang="pt-BR" i="1">
                <a:latin typeface="Arial"/>
                <a:cs typeface="Arial"/>
              </a:rPr>
              <a:t>Incentive a discussão aberta e o debate de forma respeitosa. Enfatize que o ambiente de treinamento é um lugar para diferentes pontos de vista e ideias serem compartilhados.</a:t>
            </a:r>
          </a:p>
          <a:p>
            <a:pPr marL="628650" lvl="1" indent="-171450">
              <a:buFont typeface="Arial" panose="020B0604020202020204" pitchFamily="34" charset="0"/>
              <a:buChar char="•"/>
            </a:pPr>
            <a:r>
              <a:rPr lang="pt-BR" b="1" i="1">
                <a:latin typeface="Arial"/>
                <a:cs typeface="Arial"/>
              </a:rPr>
              <a:t>Apresente alternativas: </a:t>
            </a:r>
            <a:r>
              <a:rPr lang="pt-BR" i="1">
                <a:latin typeface="Arial"/>
                <a:cs typeface="Arial"/>
              </a:rPr>
              <a:t>Apresente gentilmente perspectivas ou métodos alternativos que possam complementar ou aprimorar sua abordagem. Evite um tom de confronto ou de desprezo.</a:t>
            </a:r>
          </a:p>
          <a:p>
            <a:pPr marL="628650" lvl="1" indent="-171450">
              <a:buFont typeface="Arial" panose="020B0604020202020204" pitchFamily="34" charset="0"/>
              <a:buChar char="•"/>
            </a:pPr>
            <a:r>
              <a:rPr lang="pt-BR" b="1" i="1">
                <a:latin typeface="Arial"/>
                <a:cs typeface="Arial"/>
              </a:rPr>
              <a:t>Estudos de caso de uso: </a:t>
            </a:r>
            <a:r>
              <a:rPr lang="pt-BR" i="1">
                <a:latin typeface="Arial"/>
                <a:cs typeface="Arial"/>
              </a:rPr>
              <a:t>Compartilhe estudos de caso ou exemplos do mundo real que ilustrem diferentes abordagens e seus resultados. Isso pode ajudar os participantes a ver os benefícios potenciais de métodos alternativos.</a:t>
            </a:r>
          </a:p>
          <a:p>
            <a:pPr marL="628650" lvl="1" indent="-171450">
              <a:buFont typeface="Arial" panose="020B0604020202020204" pitchFamily="34" charset="0"/>
              <a:buChar char="•"/>
            </a:pPr>
            <a:r>
              <a:rPr lang="pt-BR" b="1" i="1">
                <a:latin typeface="Arial"/>
                <a:cs typeface="Arial"/>
              </a:rPr>
              <a:t>Atividades em grupo: </a:t>
            </a:r>
            <a:r>
              <a:rPr lang="pt-BR" i="1">
                <a:latin typeface="Arial"/>
                <a:cs typeface="Arial"/>
              </a:rPr>
              <a:t>Incorpore atividades ou exercícios em grupo que exijam colaboração e brainstorming. Isso pode ajudar os participantes a considerar e comparar diferentes abordagens enquanto trabalham juntos.</a:t>
            </a:r>
          </a:p>
          <a:p>
            <a:pPr marL="628650" lvl="1" indent="-171450">
              <a:buFont typeface="Arial" panose="020B0604020202020204" pitchFamily="34" charset="0"/>
              <a:buChar char="•"/>
            </a:pPr>
            <a:r>
              <a:rPr lang="pt-BR" b="1" i="1">
                <a:latin typeface="Arial"/>
                <a:cs typeface="Arial"/>
              </a:rPr>
              <a:t>Feedback dos pares:</a:t>
            </a:r>
            <a:r>
              <a:rPr lang="pt-BR" i="1">
                <a:latin typeface="Arial"/>
                <a:cs typeface="Arial"/>
              </a:rPr>
              <a:t> Incentive os participantes a darem feedback uns aos outros. O feedback construtivo dos pares pode ser influente para abrir a mente dos participantes para diferentes ideias.</a:t>
            </a:r>
          </a:p>
          <a:p>
            <a:pPr marL="628650" lvl="1" indent="-171450">
              <a:buFont typeface="Arial" panose="020B0604020202020204" pitchFamily="34" charset="0"/>
              <a:buChar char="•"/>
            </a:pPr>
            <a:r>
              <a:rPr lang="pt-BR" b="1" i="1">
                <a:latin typeface="Arial"/>
                <a:cs typeface="Arial"/>
              </a:rPr>
              <a:t>Faça perguntas: </a:t>
            </a:r>
            <a:r>
              <a:rPr lang="pt-BR" i="1">
                <a:latin typeface="Arial"/>
                <a:cs typeface="Arial"/>
              </a:rPr>
              <a:t>Faça perguntas instigantes que estimulem o pensamento crítico e a autorreflexão. Isso pode ajudar os participantes a reavaliar seus próprios pontos de vista.</a:t>
            </a:r>
          </a:p>
          <a:p>
            <a:pPr marL="628650" lvl="1" indent="-171450">
              <a:buFont typeface="Arial" panose="020B0604020202020204" pitchFamily="34" charset="0"/>
              <a:buChar char="•"/>
            </a:pPr>
            <a:r>
              <a:rPr lang="pt-BR" b="1" i="1">
                <a:latin typeface="Arial"/>
                <a:cs typeface="Arial"/>
              </a:rPr>
              <a:t>Abordagem equilibrada: </a:t>
            </a:r>
            <a:r>
              <a:rPr lang="pt-BR" i="1">
                <a:latin typeface="Arial"/>
                <a:cs typeface="Arial"/>
              </a:rPr>
              <a:t>Se o método do participante tiver mérito, encontre maneiras de integrá-lo ao treinamento e, ao mesmo tempo, introduzir outros métodos. Busque uma abordagem equilibrada que combine os melhores elementos de diferentes estratégias.</a:t>
            </a:r>
          </a:p>
          <a:p>
            <a:pPr marL="628650" lvl="1" indent="-171450">
              <a:buFont typeface="Arial" panose="020B0604020202020204" pitchFamily="34" charset="0"/>
              <a:buChar char="•"/>
            </a:pPr>
            <a:r>
              <a:rPr lang="pt-BR" b="1" i="1">
                <a:latin typeface="Arial"/>
                <a:cs typeface="Arial"/>
              </a:rPr>
              <a:t>Incorpore dados e evidências: </a:t>
            </a:r>
            <a:r>
              <a:rPr lang="pt-BR" i="1">
                <a:latin typeface="Arial"/>
                <a:cs typeface="Arial"/>
              </a:rPr>
              <a:t>Utilize dados e evidências para apoiar ou desafiar diferentes abordagens. Mostre aos participantes que as decisões devem ser baseadas em fatos e resultados.</a:t>
            </a:r>
          </a:p>
          <a:p>
            <a:pPr marL="628650" lvl="1" indent="-171450">
              <a:buFont typeface="Arial" panose="020B0604020202020204" pitchFamily="34" charset="0"/>
              <a:buChar char="•"/>
            </a:pPr>
            <a:r>
              <a:rPr lang="pt-BR" b="1" i="1">
                <a:latin typeface="Arial"/>
                <a:cs typeface="Arial"/>
              </a:rPr>
              <a:t>Discussões privadas: </a:t>
            </a:r>
            <a:r>
              <a:rPr lang="pt-BR" i="1">
                <a:latin typeface="Arial"/>
                <a:cs typeface="Arial"/>
              </a:rPr>
              <a:t>Ofereça discussões individuais, se necessário, para abordar as preocupações e opiniões dos participantes em particular. Isso pode ser menos intimidador do que falar com o grupo inteiro.</a:t>
            </a:r>
          </a:p>
          <a:p>
            <a:endParaRPr lang="en-US" i="1" dirty="0">
              <a:latin typeface="Arial"/>
              <a:cs typeface="Arial"/>
            </a:endParaRPr>
          </a:p>
          <a:p>
            <a:r>
              <a:rPr lang="pt-BR" i="1">
                <a:latin typeface="Arial"/>
                <a:cs typeface="Arial"/>
              </a:rPr>
              <a:t>Para dinâmicas de poder e política - </a:t>
            </a:r>
          </a:p>
          <a:p>
            <a:endParaRPr lang="en-US" i="1" dirty="0">
              <a:latin typeface="Arial"/>
              <a:cs typeface="Arial"/>
            </a:endParaRPr>
          </a:p>
          <a:p>
            <a:pPr marL="628650" lvl="1" indent="-171450">
              <a:buFont typeface="Arial" panose="020B0604020202020204" pitchFamily="34" charset="0"/>
              <a:buChar char="•"/>
            </a:pPr>
            <a:r>
              <a:rPr lang="pt-BR" b="1" i="1">
                <a:latin typeface="Arial"/>
                <a:cs typeface="Arial"/>
              </a:rPr>
              <a:t>Estabeleça regras básicas claras</a:t>
            </a:r>
            <a:r>
              <a:rPr lang="pt-BR" i="1">
                <a:latin typeface="Arial"/>
                <a:cs typeface="Arial"/>
              </a:rPr>
              <a:t>: Estabeleça regras básicas claras no início do treinamento que enfatizem o respeito, a escuta ativa e a participação igualitária. Certifique-se de que todos os participantes entendam e concordem com estas regras.</a:t>
            </a:r>
          </a:p>
          <a:p>
            <a:pPr marL="628650" lvl="1" indent="-171450">
              <a:buFont typeface="Arial" panose="020B0604020202020204" pitchFamily="34" charset="0"/>
              <a:buChar char="•"/>
            </a:pPr>
            <a:r>
              <a:rPr lang="pt-BR" b="1" i="1">
                <a:latin typeface="Arial"/>
                <a:cs typeface="Arial"/>
              </a:rPr>
              <a:t>Alterne funções de liderança</a:t>
            </a:r>
            <a:r>
              <a:rPr lang="pt-BR" i="1">
                <a:latin typeface="Arial"/>
                <a:cs typeface="Arial"/>
              </a:rPr>
              <a:t>: Se a dinâmica de poder se deve ao fato de um indivíduo específico assumir uma função de liderança, incentive a alternância de responsabilidades de liderança entre diferentes participantes para distribuir o poder de forma mais uniforme.</a:t>
            </a:r>
          </a:p>
          <a:p>
            <a:pPr marL="628650" lvl="1" indent="-171450">
              <a:buFont typeface="Arial" panose="020B0604020202020204" pitchFamily="34" charset="0"/>
              <a:buChar char="•"/>
            </a:pPr>
            <a:r>
              <a:rPr lang="pt-BR" b="1" i="1">
                <a:latin typeface="Arial"/>
                <a:cs typeface="Arial"/>
              </a:rPr>
              <a:t>Atividades em pequenos grupos</a:t>
            </a:r>
            <a:r>
              <a:rPr lang="pt-BR" i="1">
                <a:latin typeface="Arial"/>
                <a:cs typeface="Arial"/>
              </a:rPr>
              <a:t>: Utilize atividades em pequenos grupos que permitam aos participantes colaborar em um ambiente menos intimidador. Isso pode reduzir a influência de participantes dominantes. Considere pré-atribuir grupos para garantir que aqueles que estão em linhas diretas de subordinação sejam separados.</a:t>
            </a:r>
          </a:p>
          <a:p>
            <a:pPr marL="628650" lvl="1" indent="-171450">
              <a:buFont typeface="Arial" panose="020B0604020202020204" pitchFamily="34" charset="0"/>
              <a:buChar char="•"/>
            </a:pPr>
            <a:r>
              <a:rPr lang="pt-BR" b="1" i="1">
                <a:latin typeface="Arial"/>
                <a:cs typeface="Arial"/>
              </a:rPr>
              <a:t>Emparelhe e compartilhe: </a:t>
            </a:r>
            <a:r>
              <a:rPr lang="pt-BR" i="1">
                <a:latin typeface="Arial"/>
                <a:cs typeface="Arial"/>
              </a:rPr>
              <a:t>Divida os participantes em duplas e peça que compartilhem seus pensamentos antes de discutir com o grupo maior. Isso pode ajudar os participantes introvertidos a terem voz e reduzir o domínio de outros.</a:t>
            </a:r>
          </a:p>
          <a:p>
            <a:pPr marL="628650" lvl="1" indent="-171450">
              <a:buFont typeface="Arial" panose="020B0604020202020204" pitchFamily="34" charset="0"/>
              <a:buChar char="•"/>
            </a:pPr>
            <a:r>
              <a:rPr lang="pt-BR" b="1" i="1">
                <a:latin typeface="Arial"/>
                <a:cs typeface="Arial"/>
              </a:rPr>
              <a:t>Intervenha quando necessário</a:t>
            </a:r>
            <a:r>
              <a:rPr lang="pt-BR" i="1">
                <a:latin typeface="Arial"/>
                <a:cs typeface="Arial"/>
              </a:rPr>
              <a:t>: Como facilitador, esteja preparado para intervir quando observar dinâmicas de poder disruptivas. Aborde a questão em particular, se necessário, e forneça feedback para ajudar os participantes a entender o impacto de seu comportamento.</a:t>
            </a:r>
          </a:p>
          <a:p>
            <a:pPr marL="628650" lvl="1" indent="-171450">
              <a:buFont typeface="Arial" panose="020B0604020202020204" pitchFamily="34" charset="0"/>
              <a:buChar char="•"/>
            </a:pPr>
            <a:r>
              <a:rPr lang="pt-BR" b="1" i="1">
                <a:latin typeface="Arial"/>
                <a:cs typeface="Arial"/>
              </a:rPr>
              <a:t>Enfatize a inclusão</a:t>
            </a:r>
            <a:r>
              <a:rPr lang="pt-BR" i="1">
                <a:latin typeface="Arial"/>
                <a:cs typeface="Arial"/>
              </a:rPr>
              <a:t>: Destaque a importância da inclusão e da diversidade de perspectivas. Incentive os participantes a apreciar o valor de diferentes pontos de vista. Reconheça que pessoas em funções diferentes terão ideias diferentes sobre como implementar o 7-1-7. </a:t>
            </a:r>
          </a:p>
          <a:p>
            <a:endParaRPr lang="en-US" i="1" dirty="0">
              <a:cs typeface="Arial"/>
            </a:endParaRPr>
          </a:p>
          <a:p>
            <a:endParaRPr lang="en-US" i="1"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1863684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21A0B-053B-490A-DB56-10F8A19236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4B0808-4A20-1FB8-9B8D-B62A9214C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1F9CB5-DDEF-9A96-D0BB-DA213860C200}"/>
              </a:ext>
            </a:extLst>
          </p:cNvPr>
          <p:cNvSpPr>
            <a:spLocks noGrp="1"/>
          </p:cNvSpPr>
          <p:nvPr>
            <p:ph type="body" idx="1"/>
          </p:nvPr>
        </p:nvSpPr>
        <p:spPr/>
        <p:txBody>
          <a:bodyPr/>
          <a:lstStyle/>
          <a:p>
            <a:r>
              <a:rPr lang="pt-BR" b="0" i="1" u="none" strike="noStrike">
                <a:solidFill>
                  <a:srgbClr val="000000"/>
                </a:solidFill>
                <a:effectLst/>
                <a:latin typeface="Arial"/>
                <a:cs typeface="Arial"/>
              </a:rPr>
              <a:t>[Nota para o moderador: esta é uma atividade opcional voltada para participantes que facilitarão treinamentos do 7-1-7 no futuro. Eles formarão grupos de 3 e terão a oportunidade de ensinar 4 slides principais do 7-1-7: 1 – princípios fundamentais; 2 – meta 7-1-7; 3 – uso do 7-1-7 e 4 – adoção do 7-1-7. Cada subsessão de “teach-back” da atividade consiste em um dos slides acima e leva cerca de 20 minutos, com um total de 90 minutos alocados para esta sessão. Você pode selecionar menos slides para “teach-back” ou escolher slides diferentes para “teach-back” com base em suas necessidades. Revise o arquivo leia-me do Pacote de Treinamento Técnico do 7-1-7 para obter mais detalhes sobre esta atividade].  </a:t>
            </a:r>
          </a:p>
          <a:p>
            <a:endParaRPr lang="en-US" b="0" i="0" u="none" strike="noStrike" dirty="0">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Agora, veremos uma série de cenários de “teach-back”. Esses cenários são uma boa maneira de ajudar a reforçar sua compreensão dos principais conceitos do 7-1-7 e ajudá-lo a falar sobre esses conceitos com outras pessoas.  </a:t>
            </a:r>
          </a:p>
          <a:p>
            <a:endParaRPr lang="en-US" b="0" i="0" u="none" strike="noStrike" dirty="0">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Esta é uma atividade para pequenos grupos, onde nos dividiremos em grupos de 3. Um ou dois grupos podem acabar com dois participantes em vez de três – isso é normal.  </a:t>
            </a:r>
          </a:p>
          <a:p>
            <a:endParaRPr lang="en-US" b="0" i="0" u="none" strike="noStrike" dirty="0">
              <a:solidFill>
                <a:srgbClr val="000000"/>
              </a:solidFill>
              <a:effectLst/>
              <a:latin typeface="Arial" panose="020B0604020202020204" pitchFamily="34" charset="0"/>
            </a:endParaRPr>
          </a:p>
          <a:p>
            <a:r>
              <a:rPr lang="pt-BR" b="0" i="1" u="none" strike="noStrike">
                <a:solidFill>
                  <a:srgbClr val="000000"/>
                </a:solidFill>
                <a:effectLst/>
                <a:latin typeface="Arial"/>
                <a:cs typeface="Arial"/>
              </a:rPr>
              <a:t>[Nota para o moderador: divida os participantes em pequenos grupos de 3.]</a:t>
            </a:r>
          </a:p>
        </p:txBody>
      </p:sp>
      <p:sp>
        <p:nvSpPr>
          <p:cNvPr id="4" name="Slide Number Placeholder 3">
            <a:extLst>
              <a:ext uri="{FF2B5EF4-FFF2-40B4-BE49-F238E27FC236}">
                <a16:creationId xmlns:a16="http://schemas.microsoft.com/office/drawing/2014/main" id="{64471123-87B8-0A7A-1A7B-C90FE2F65B3B}"/>
              </a:ext>
            </a:extLst>
          </p:cNvPr>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862132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Faremos os exercícios de “teach-back” em seus pequenos grupos. Os ensinamentos são baseados nos principais slides das aulas que vocês viram durante este workshop.  </a:t>
            </a:r>
          </a:p>
          <a:p>
            <a:endParaRPr lang="en-US">
              <a:latin typeface="Arial"/>
              <a:cs typeface="Arial"/>
            </a:endParaRPr>
          </a:p>
          <a:p>
            <a:r>
              <a:rPr lang="pt-BR">
                <a:latin typeface="Arial"/>
                <a:cs typeface="Arial"/>
              </a:rPr>
              <a:t>Cada cenário de “teach-back” tem duração de 20 minutos e consiste em um slide para ensinar. Os primeiros 10 minutos serão de encenação de “teach-back”. Depois, vocês terão 5 minutos de discussão em seu pequeno grupo, seguidos de 5 minutos de discussão em plenário.  </a:t>
            </a:r>
          </a:p>
          <a:p>
            <a:endParaRPr lang="en-US">
              <a:latin typeface="Arial"/>
              <a:cs typeface="Arial"/>
            </a:endParaRPr>
          </a:p>
          <a:p>
            <a:r>
              <a:rPr lang="pt-BR">
                <a:latin typeface="Arial"/>
                <a:cs typeface="Arial"/>
              </a:rPr>
              <a:t>Durante os 10 minutos de encenação de “teach-back”, vocês irão alternar entre os papéis de:</a:t>
            </a:r>
          </a:p>
          <a:p>
            <a:pPr marL="171450" indent="-171450">
              <a:buFontTx/>
              <a:buChar char="-"/>
            </a:pPr>
            <a:r>
              <a:rPr lang="pt-BR">
                <a:latin typeface="Arial"/>
                <a:cs typeface="Arial"/>
              </a:rPr>
              <a:t>Facilitador, que ensinará o slide</a:t>
            </a:r>
          </a:p>
          <a:p>
            <a:pPr marL="171450" indent="-171450">
              <a:buFontTx/>
              <a:buChar char="-"/>
            </a:pPr>
            <a:r>
              <a:rPr lang="pt-BR">
                <a:latin typeface="Arial"/>
                <a:cs typeface="Arial"/>
              </a:rPr>
              <a:t>Participante difícil, que fará perguntas com base em um tipo atribuído, como resistente, insistente ou jogo de poder</a:t>
            </a:r>
          </a:p>
          <a:p>
            <a:pPr marL="171450" indent="-171450">
              <a:buFontTx/>
              <a:buChar char="-"/>
            </a:pPr>
            <a:r>
              <a:rPr lang="pt-BR">
                <a:latin typeface="Arial"/>
                <a:cs typeface="Arial"/>
              </a:rPr>
              <a:t>E observador, que compartilhará observações do “teach-back” durante a discussão em pequenos grupos.  </a:t>
            </a:r>
          </a:p>
          <a:p>
            <a:endParaRPr lang="en-US">
              <a:latin typeface="Arial"/>
              <a:cs typeface="Arial"/>
            </a:endParaRPr>
          </a:p>
          <a:p>
            <a:r>
              <a:rPr lang="pt-BR">
                <a:latin typeface="Arial"/>
                <a:cs typeface="Arial"/>
              </a:rPr>
              <a:t>Queremos que cada um de vocês tenha a oportunidade de ensinar o slide, então essas serão breves repetições de cerca de 3 minutos para que vocês possam alternar entre todas essas funções para cada cenário de “teach-back”.  </a:t>
            </a:r>
          </a:p>
          <a:p>
            <a:endParaRPr lang="en-US">
              <a:latin typeface="Arial"/>
              <a:cs typeface="Arial"/>
            </a:endParaRPr>
          </a:p>
          <a:p>
            <a:r>
              <a:rPr lang="pt-BR">
                <a:latin typeface="Arial"/>
                <a:cs typeface="Arial"/>
              </a:rPr>
              <a:t>Se você tiver apenas duas pessoas no seu grupo, não se preocupe: você pode pular a função de observador.  </a:t>
            </a:r>
          </a:p>
          <a:p>
            <a:endParaRPr lang="en-US">
              <a:latin typeface="Arial"/>
              <a:cs typeface="Arial"/>
            </a:endParaRPr>
          </a:p>
          <a:p>
            <a:r>
              <a:rPr lang="pt-BR">
                <a:latin typeface="Arial"/>
                <a:cs typeface="Arial"/>
              </a:rPr>
              <a:t>Vamos começar.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3466946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E2C7-19E8-FFCC-C01C-BC5076DC5D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4C27E-FFA1-080E-0350-20367E93B0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769B5-6B67-7CE8-E37E-1E31B8E2761D}"/>
              </a:ext>
            </a:extLst>
          </p:cNvPr>
          <p:cNvSpPr>
            <a:spLocks noGrp="1"/>
          </p:cNvSpPr>
          <p:nvPr>
            <p:ph type="body" idx="1"/>
          </p:nvPr>
        </p:nvSpPr>
        <p:spPr/>
        <p:txBody>
          <a:bodyPr/>
          <a:lstStyle/>
          <a:p>
            <a:r>
              <a:rPr lang="pt-BR">
                <a:latin typeface="Arial"/>
                <a:cs typeface="Arial"/>
              </a:rPr>
              <a:t>Esta atividade de “teach-back” se concentrará na descrição das datas de marcos e das três métricas que compõem a meta 7-1-7.  </a:t>
            </a:r>
          </a:p>
        </p:txBody>
      </p:sp>
      <p:sp>
        <p:nvSpPr>
          <p:cNvPr id="4" name="Slide Number Placeholder 3">
            <a:extLst>
              <a:ext uri="{FF2B5EF4-FFF2-40B4-BE49-F238E27FC236}">
                <a16:creationId xmlns:a16="http://schemas.microsoft.com/office/drawing/2014/main" id="{8C0DCE81-369F-03D5-F6A4-F9F1EC436294}"/>
              </a:ext>
            </a:extLst>
          </p:cNvPr>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36356937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0A53E-16C1-81F9-853F-DA7642D110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3BD3CF-880D-EEEF-2050-220B609D1E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5819B0-5B44-340C-007F-6396398F8674}"/>
              </a:ext>
            </a:extLst>
          </p:cNvPr>
          <p:cNvSpPr>
            <a:spLocks noGrp="1"/>
          </p:cNvSpPr>
          <p:nvPr>
            <p:ph type="body" idx="1"/>
          </p:nvPr>
        </p:nvSpPr>
        <p:spPr/>
        <p:txBody>
          <a:bodyPr/>
          <a:lstStyle/>
          <a:p>
            <a:r>
              <a:rPr lang="pt-BR">
                <a:latin typeface="Arial"/>
                <a:cs typeface="Arial"/>
              </a:rPr>
              <a:t>Vamos seguir as instruções que expliquei para essas atividades de “teach-back”. No seu pequeno grupo, atribua as funções iniciais de facilitador, participante difícil e observador.  </a:t>
            </a:r>
          </a:p>
          <a:p>
            <a:endParaRPr lang="en-US" dirty="0">
              <a:latin typeface="Arial"/>
              <a:cs typeface="Arial"/>
            </a:endParaRPr>
          </a:p>
          <a:p>
            <a:r>
              <a:rPr lang="pt-BR">
                <a:latin typeface="Arial"/>
                <a:cs typeface="Arial"/>
              </a:rPr>
              <a:t>Você fará um “teach-back” do slide que mostra as três métricas que compõem a meta 7-1-7, com as principais datas de marcos.  </a:t>
            </a:r>
          </a:p>
          <a:p>
            <a:endParaRPr lang="en-US" dirty="0">
              <a:latin typeface="Arial"/>
              <a:cs typeface="Arial"/>
            </a:endParaRPr>
          </a:p>
          <a:p>
            <a:r>
              <a:rPr lang="pt-BR">
                <a:latin typeface="Arial"/>
                <a:cs typeface="Arial"/>
              </a:rPr>
              <a:t>Nesse cenário, o tipo participante difícil será um resistente. Lembre-se, isso significa alguém que está resistindo à mudança, por exemplo, não estando convencido de que o 7-1-7 é uma abordagem útil.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facilitador ensinará o slide por 1 a 2 minutos, e o participante difícil fará 1 a 2 perguntas, após as quais o facilitador tentará responder, neste caso como um resistente. Para o facilitador, lembre-se de explicar o slide, não apenas lê-lo!  </a:t>
            </a:r>
          </a:p>
          <a:p>
            <a:endParaRPr lang="en-US" dirty="0">
              <a:latin typeface="Arial"/>
              <a:cs typeface="Arial"/>
            </a:endParaRPr>
          </a:p>
          <a:p>
            <a:r>
              <a:rPr lang="pt-BR">
                <a:latin typeface="Arial"/>
                <a:cs typeface="Arial"/>
              </a:rPr>
              <a:t>No total, a rodada deve durar cerca de 3 minutos. Note que o observador observará por enquanto e fornecerá comentários mais tarde durante a discussão em grupo.  </a:t>
            </a:r>
          </a:p>
          <a:p>
            <a:endParaRPr lang="en-US" dirty="0">
              <a:latin typeface="Arial"/>
              <a:cs typeface="Arial"/>
            </a:endParaRPr>
          </a:p>
          <a:p>
            <a:r>
              <a:rPr lang="pt-BR">
                <a:latin typeface="Arial"/>
                <a:cs typeface="Arial"/>
              </a:rPr>
              <a:t>Vocês então irão alternar os papéis e repetir. Isso deve dar tempo para que todos os três do grupo desempenhem cada papel neste slide por um total de cerca de 10 minutos.  </a:t>
            </a:r>
          </a:p>
          <a:p>
            <a:endParaRPr lang="en-US" dirty="0">
              <a:latin typeface="Arial"/>
              <a:cs typeface="Arial"/>
            </a:endParaRPr>
          </a:p>
          <a:p>
            <a:r>
              <a:rPr lang="pt-BR">
                <a:latin typeface="Arial"/>
                <a:cs typeface="Arial"/>
              </a:rPr>
              <a:t>Teremos então uma discussão de 5 minutos em seus grupos, seguida de uma sessão de 5 minutos em plenário.  </a:t>
            </a:r>
          </a:p>
          <a:p>
            <a:endParaRPr lang="en-US" dirty="0">
              <a:latin typeface="Arial"/>
              <a:cs typeface="Arial"/>
            </a:endParaRPr>
          </a:p>
          <a:p>
            <a:r>
              <a:rPr lang="pt-BR" i="1">
                <a:latin typeface="Arial"/>
                <a:cs typeface="Arial"/>
              </a:rPr>
              <a:t>[Nota para o moderador: vá para o próximo slide e pare nele por 10 minutos].  </a:t>
            </a:r>
          </a:p>
          <a:p>
            <a:endParaRPr lang="en-US" dirty="0">
              <a:latin typeface="Arial"/>
              <a:cs typeface="Arial"/>
            </a:endParaRPr>
          </a:p>
        </p:txBody>
      </p:sp>
      <p:sp>
        <p:nvSpPr>
          <p:cNvPr id="4" name="Slide Number Placeholder 3">
            <a:extLst>
              <a:ext uri="{FF2B5EF4-FFF2-40B4-BE49-F238E27FC236}">
                <a16:creationId xmlns:a16="http://schemas.microsoft.com/office/drawing/2014/main" id="{3D1D24C7-8899-AA08-5605-1DBF67E0F146}"/>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1390967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b="0" i="0">
                <a:latin typeface="Arial"/>
                <a:cs typeface="Arial"/>
              </a:rPr>
              <a:t>Vamos começar. Vocês têm 10 minutos </a:t>
            </a:r>
            <a:r>
              <a:rPr lang="pt-BR">
                <a:latin typeface="Arial"/>
                <a:cs typeface="Arial"/>
              </a:rPr>
              <a:t>– </a:t>
            </a:r>
            <a:r>
              <a:rPr lang="pt-BR" b="0" i="0">
                <a:latin typeface="Arial"/>
                <a:cs typeface="Arial"/>
              </a:rPr>
              <a:t>Lembrem-se, vocês devem tentar alternar para que cada um tenha a chance de ensinar o slide.  </a:t>
            </a:r>
          </a:p>
          <a:p>
            <a:pPr>
              <a:defRPr/>
            </a:pPr>
            <a:endParaRPr lang="en-US" b="0" i="0" kern="1200" dirty="0">
              <a:latin typeface="Arial"/>
              <a:cs typeface="Arial"/>
            </a:endParaRPr>
          </a:p>
          <a:p>
            <a:pPr>
              <a:defRPr/>
            </a:pPr>
            <a:r>
              <a:rPr lang="pt-BR" b="0" i="1">
                <a:latin typeface="Arial"/>
                <a:cs typeface="Arial"/>
              </a:rPr>
              <a:t>[Nota para o moderador: ao final de 10 minutos, chame a atenção de todos e passe para o próximo slide. Eles terão uma discussão em pequenos grupos</a:t>
            </a:r>
            <a:r>
              <a:rPr lang="pt-BR" i="1">
                <a:latin typeface="Arial"/>
                <a:cs typeface="Arial"/>
              </a:rPr>
              <a:t>.]</a:t>
            </a:r>
            <a:r>
              <a:rPr lang="pt-BR" b="0" i="1">
                <a:latin typeface="Arial"/>
                <a:cs typeface="Arial"/>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518521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3F654-B8C3-5FCE-8E2D-5387E8920E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155E6E-08FA-808B-338C-51E3D8D6D0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D20286-56B5-17C5-ABF6-751291E83B55}"/>
              </a:ext>
            </a:extLst>
          </p:cNvPr>
          <p:cNvSpPr>
            <a:spLocks noGrp="1"/>
          </p:cNvSpPr>
          <p:nvPr>
            <p:ph type="body" idx="1"/>
          </p:nvPr>
        </p:nvSpPr>
        <p:spPr/>
        <p:txBody>
          <a:bodyPr/>
          <a:lstStyle/>
          <a:p>
            <a:r>
              <a:rPr lang="pt-BR">
                <a:latin typeface="Arial"/>
                <a:cs typeface="Arial"/>
              </a:rPr>
              <a:t>Agora, no seu grupo, queremos que vocês discutam a encenação que acabaram de fazer. Algumas questões para discussão são:</a:t>
            </a:r>
          </a:p>
          <a:p>
            <a:endParaRPr lang="en-US" dirty="0">
              <a:latin typeface="Arial"/>
              <a:cs typeface="Arial"/>
            </a:endParaRPr>
          </a:p>
          <a:p>
            <a:pPr marL="628650" lvl="1" indent="-171450">
              <a:buFont typeface="Arial" panose="020B0604020202020204" pitchFamily="34" charset="0"/>
              <a:buChar char="•"/>
            </a:pPr>
            <a:r>
              <a:rPr lang="pt-BR" sz="1200">
                <a:latin typeface="Arial"/>
                <a:cs typeface="Arial"/>
              </a:rPr>
              <a:t>Que feedback o observador tem?</a:t>
            </a:r>
          </a:p>
          <a:p>
            <a:pPr marL="628650" lvl="1" indent="-171450">
              <a:buFont typeface="Arial" panose="020B0604020202020204" pitchFamily="34" charset="0"/>
              <a:buChar char="•"/>
            </a:pPr>
            <a:r>
              <a:rPr lang="pt-BR" sz="1200">
                <a:latin typeface="Arial"/>
                <a:cs typeface="Arial"/>
              </a:rPr>
              <a:t>O que correu bem na encenação?</a:t>
            </a:r>
          </a:p>
          <a:p>
            <a:pPr marL="628650" lvl="1" indent="-171450">
              <a:buFont typeface="Arial" panose="020B0604020202020204" pitchFamily="34" charset="0"/>
              <a:buChar char="•"/>
            </a:pPr>
            <a:r>
              <a:rPr lang="pt-BR" sz="1200">
                <a:latin typeface="Arial"/>
                <a:cs typeface="Arial"/>
              </a:rPr>
              <a:t>Que perguntas você acha que os participantes podem fazer sobre o tópico?</a:t>
            </a:r>
          </a:p>
          <a:p>
            <a:endParaRPr lang="en-US" dirty="0">
              <a:latin typeface="Arial"/>
              <a:cs typeface="Arial"/>
            </a:endParaRPr>
          </a:p>
          <a:p>
            <a:r>
              <a:rPr lang="pt-BR">
                <a:latin typeface="Arial"/>
                <a:cs typeface="Arial"/>
              </a:rPr>
              <a:t>Caso você tenha alguma dúvida sobre o 7-1-7 que não saiba como responder, adicione-a ao estacionamento.  </a:t>
            </a:r>
          </a:p>
          <a:p>
            <a:endParaRPr lang="en-US" dirty="0">
              <a:latin typeface="Arial"/>
              <a:cs typeface="Arial"/>
            </a:endParaRPr>
          </a:p>
          <a:p>
            <a:r>
              <a:rPr lang="pt-BR">
                <a:latin typeface="Arial"/>
                <a:cs typeface="Arial"/>
              </a:rPr>
              <a:t>Podem conversar com seu grupo.  Vocês terão 5 minutos, após os quais teremos uma discussão em plenário sobre esse cenário de “teach-back”.  </a:t>
            </a:r>
          </a:p>
          <a:p>
            <a:endParaRPr lang="en-US" dirty="0">
              <a:latin typeface="Arial"/>
              <a:cs typeface="Arial"/>
            </a:endParaRPr>
          </a:p>
          <a:p>
            <a:pPr>
              <a:defRPr/>
            </a:pPr>
            <a:r>
              <a:rPr lang="pt-BR" b="0" i="1">
                <a:latin typeface="Arial"/>
                <a:cs typeface="Arial"/>
              </a:rPr>
              <a:t>[Nota para o moderador: ao final de 5 minutos, chame a atenção de todos e passe para o próximo slide. Agora você facilitará uma discussão em plenário</a:t>
            </a:r>
            <a:r>
              <a:rPr lang="pt-BR" i="1">
                <a:latin typeface="Arial"/>
                <a:cs typeface="Arial"/>
              </a:rPr>
              <a:t>.]</a:t>
            </a:r>
            <a:r>
              <a:rPr lang="pt-BR" b="0" i="1">
                <a:latin typeface="Arial"/>
                <a:cs typeface="Arial"/>
              </a:rPr>
              <a:t> </a:t>
            </a:r>
          </a:p>
        </p:txBody>
      </p:sp>
      <p:sp>
        <p:nvSpPr>
          <p:cNvPr id="4" name="Slide Number Placeholder 3">
            <a:extLst>
              <a:ext uri="{FF2B5EF4-FFF2-40B4-BE49-F238E27FC236}">
                <a16:creationId xmlns:a16="http://schemas.microsoft.com/office/drawing/2014/main" id="{299E2269-9100-06EF-2F6E-1C2052D4C222}"/>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2617066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EF418-97AE-B68D-0BEE-2D3133588D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799770-621A-85FB-5A1E-101CD129B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95432-5CA0-E604-B6BB-A298E6126A10}"/>
              </a:ext>
            </a:extLst>
          </p:cNvPr>
          <p:cNvSpPr>
            <a:spLocks noGrp="1"/>
          </p:cNvSpPr>
          <p:nvPr>
            <p:ph type="body" idx="1"/>
          </p:nvPr>
        </p:nvSpPr>
        <p:spPr/>
        <p:txBody>
          <a:bodyPr/>
          <a:lstStyle/>
          <a:p>
            <a:r>
              <a:rPr lang="pt-BR" i="1">
                <a:latin typeface="Arial"/>
                <a:cs typeface="Arial"/>
              </a:rPr>
              <a:t>[Nota para o moderador: incentive os participantes a darem respostas voluntariamente. Se a sala estiver quieta, selecione gentilmente 1 ou 2 participantes para compartilhar suas opiniões e iniciar a discussão. Você tem 5 minutos para a discussão.]</a:t>
            </a:r>
          </a:p>
          <a:p>
            <a:endParaRPr lang="en-US" dirty="0">
              <a:latin typeface="Arial"/>
              <a:cs typeface="Arial"/>
            </a:endParaRPr>
          </a:p>
          <a:p>
            <a:r>
              <a:rPr lang="pt-BR">
                <a:latin typeface="Arial"/>
                <a:cs typeface="Arial"/>
              </a:rPr>
              <a:t>Ótimo, agora vamos discutir esse cenário juntos.</a:t>
            </a:r>
          </a:p>
          <a:p>
            <a:endParaRPr lang="en-US" dirty="0">
              <a:latin typeface="Arial"/>
              <a:cs typeface="Arial"/>
            </a:endParaRPr>
          </a:p>
          <a:p>
            <a:r>
              <a:rPr lang="pt-BR">
                <a:latin typeface="Arial"/>
                <a:cs typeface="Arial"/>
              </a:rPr>
              <a:t>Algumas questões a serem consideradas são:</a:t>
            </a:r>
          </a:p>
          <a:p>
            <a:pPr marL="171450" indent="-171450">
              <a:buFont typeface="Arial" panose="020B0604020202020204" pitchFamily="34" charset="0"/>
              <a:buChar char="•"/>
            </a:pPr>
            <a:r>
              <a:rPr lang="pt-BR" sz="1200">
                <a:latin typeface="Arial"/>
                <a:cs typeface="Arial"/>
              </a:rPr>
              <a:t>O que correu bem?</a:t>
            </a:r>
          </a:p>
          <a:p>
            <a:pPr marL="171450" indent="-171450">
              <a:buFont typeface="Arial" panose="020B0604020202020204" pitchFamily="34" charset="0"/>
              <a:buChar char="•"/>
            </a:pPr>
            <a:r>
              <a:rPr lang="pt-BR" sz="1200">
                <a:latin typeface="Arial"/>
                <a:cs typeface="Arial"/>
              </a:rPr>
              <a:t>O que foi desafiador?</a:t>
            </a:r>
          </a:p>
          <a:p>
            <a:pPr marL="171450" indent="-171450">
              <a:buFont typeface="Arial" panose="020B0604020202020204" pitchFamily="34" charset="0"/>
              <a:buChar char="•"/>
            </a:pPr>
            <a:r>
              <a:rPr lang="pt-BR" sz="1200">
                <a:latin typeface="Arial"/>
                <a:cs typeface="Arial"/>
              </a:rPr>
              <a:t>Que perguntas surgiram para você?</a:t>
            </a:r>
          </a:p>
          <a:p>
            <a:endParaRPr lang="en-US" dirty="0">
              <a:latin typeface="Arial"/>
              <a:cs typeface="Arial"/>
            </a:endParaRPr>
          </a:p>
          <a:p>
            <a:r>
              <a:rPr lang="pt-BR" i="1">
                <a:latin typeface="Arial"/>
                <a:cs typeface="Arial"/>
              </a:rPr>
              <a:t>[Nota para o moderador: após 5 minutos, passe para o próximo slide.]</a:t>
            </a:r>
          </a:p>
        </p:txBody>
      </p:sp>
      <p:sp>
        <p:nvSpPr>
          <p:cNvPr id="4" name="Slide Number Placeholder 3">
            <a:extLst>
              <a:ext uri="{FF2B5EF4-FFF2-40B4-BE49-F238E27FC236}">
                <a16:creationId xmlns:a16="http://schemas.microsoft.com/office/drawing/2014/main" id="{D3C22753-81F2-02B8-A679-719BEA909A6A}"/>
              </a:ext>
            </a:extLst>
          </p:cNvPr>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2389248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Esta atividade de “teach-back” se concentrará na descrição dos princípios básicos para adoção e uso eficaz do 7-1-7.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38</a:t>
            </a:fld>
            <a:endParaRPr lang="en-US"/>
          </a:p>
        </p:txBody>
      </p:sp>
    </p:spTree>
    <p:extLst>
      <p:ext uri="{BB962C8B-B14F-4D97-AF65-F5344CB8AC3E}">
        <p14:creationId xmlns:p14="http://schemas.microsoft.com/office/powerpoint/2010/main" val="12500652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seguir as instruções que expliquei para essas atividades de “teach-back”.  No seu pequeno grupo, atribua as funções iniciais de facilitador, participante difícil e observador.  </a:t>
            </a:r>
          </a:p>
          <a:p>
            <a:endParaRPr lang="en-US" dirty="0">
              <a:latin typeface="Arial"/>
              <a:cs typeface="Arial"/>
            </a:endParaRPr>
          </a:p>
          <a:p>
            <a:r>
              <a:rPr lang="pt-BR">
                <a:latin typeface="Arial"/>
                <a:cs typeface="Arial"/>
              </a:rPr>
              <a:t>Você fará um “teach-back” do slide dos seis princípios básicos do 7-1-7.  </a:t>
            </a:r>
          </a:p>
          <a:p>
            <a:endParaRPr lang="en-US" dirty="0">
              <a:latin typeface="Arial"/>
              <a:cs typeface="Arial"/>
            </a:endParaRPr>
          </a:p>
          <a:p>
            <a:r>
              <a:rPr lang="pt-BR">
                <a:latin typeface="Arial"/>
                <a:cs typeface="Arial"/>
              </a:rPr>
              <a:t>Nesse cenário, o tipo participante difícil será um resistente. Lembre-se, isso significa alguém que está resistindo à mudança, por exemplo, não estando convencido de que o 7-1-7 é uma abordagem útil.  </a:t>
            </a:r>
          </a:p>
          <a:p>
            <a:endParaRPr lang="en-US" dirty="0">
              <a:latin typeface="Arial"/>
              <a:cs typeface="Arial"/>
            </a:endParaRPr>
          </a:p>
          <a:p>
            <a:r>
              <a:rPr lang="pt-BR">
                <a:latin typeface="Arial"/>
                <a:cs typeface="Arial"/>
              </a:rPr>
              <a:t>O facilitador ensinará o slide por 1 a 2 minutos, e o participante difícil fará 1 a 2 perguntas, após as quais o facilitador tentará responder, neste caso como um resistente. Para o facilitador, lembre-se de explicar o slide, não apenas lê-lo!  </a:t>
            </a:r>
          </a:p>
          <a:p>
            <a:endParaRPr lang="en-US" dirty="0">
              <a:latin typeface="Arial"/>
              <a:cs typeface="Arial"/>
            </a:endParaRPr>
          </a:p>
          <a:p>
            <a:r>
              <a:rPr lang="pt-BR">
                <a:latin typeface="Arial"/>
                <a:cs typeface="Arial"/>
              </a:rPr>
              <a:t>No total, a rodada deve durar cerca de 3 minutos. Note que o observador observará por enquanto e fornecerá comentários mais tarde durante a discussão em grupo.  </a:t>
            </a:r>
          </a:p>
          <a:p>
            <a:endParaRPr lang="en-US" dirty="0">
              <a:latin typeface="Arial"/>
              <a:cs typeface="Arial"/>
            </a:endParaRPr>
          </a:p>
          <a:p>
            <a:r>
              <a:rPr lang="pt-BR">
                <a:latin typeface="Arial"/>
                <a:cs typeface="Arial"/>
              </a:rPr>
              <a:t>Vocês então irão alternar os papéis e repetir. Isso deve dar tempo para que todos os três do grupo desempenhem cada papel neste slide, totalizando cerca de 10 minutos.  </a:t>
            </a:r>
          </a:p>
          <a:p>
            <a:endParaRPr lang="en-US" dirty="0">
              <a:latin typeface="Arial"/>
              <a:cs typeface="Arial"/>
            </a:endParaRPr>
          </a:p>
          <a:p>
            <a:r>
              <a:rPr lang="pt-BR">
                <a:latin typeface="Arial"/>
                <a:cs typeface="Arial"/>
              </a:rPr>
              <a:t>Teremos então uma discussão de 5 minutos em seus grupos, seguida de uma sessão de 5 minutos em plenário.  </a:t>
            </a:r>
          </a:p>
          <a:p>
            <a:endParaRPr lang="en-US" dirty="0">
              <a:latin typeface="Arial"/>
              <a:cs typeface="Arial"/>
            </a:endParaRPr>
          </a:p>
          <a:p>
            <a:r>
              <a:rPr lang="pt-BR" i="1">
                <a:latin typeface="Arial"/>
                <a:cs typeface="Arial"/>
              </a:rPr>
              <a:t>[Nota para o moderador: vá para o próximo slide e pare nele por 10 minutos].  </a:t>
            </a: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39</a:t>
            </a:fld>
            <a:endParaRPr lang="en-US"/>
          </a:p>
        </p:txBody>
      </p:sp>
    </p:spTree>
    <p:extLst>
      <p:ext uri="{BB962C8B-B14F-4D97-AF65-F5344CB8AC3E}">
        <p14:creationId xmlns:p14="http://schemas.microsoft.com/office/powerpoint/2010/main" val="187307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Sinta-se à vontade para revisar de acordo com o público que você espera. Reserve cerca de 3 a 5 minutos para esse quebra-gelo em seus pequenos grupos.]  </a:t>
            </a:r>
          </a:p>
          <a:p>
            <a:endParaRPr lang="en-US" dirty="0"/>
          </a:p>
          <a:p>
            <a:r>
              <a:rPr lang="pt-BR">
                <a:latin typeface="Arial"/>
                <a:cs typeface="Arial"/>
              </a:rPr>
              <a:t>Todos rapidamente se dividem em grupos de 2 a 3 pessoas. Um de vocês apresentará três “fatos” sobre si mesmo, dois que são verdadeiros e um que não é. As outras 1 ou 2 pessoas terão que adivinhar qual deles não é verdadeiro.  </a:t>
            </a:r>
          </a:p>
          <a:p>
            <a:endParaRPr lang="en-US" dirty="0"/>
          </a:p>
          <a:p>
            <a:r>
              <a:rPr lang="pt-BR">
                <a:latin typeface="Arial"/>
                <a:cs typeface="Arial"/>
              </a:rPr>
              <a:t>Depois repita isso com a próxima pessoa. Vou encerrar em alguns minutos e então começaremos o workshop!</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0">
                <a:latin typeface="Arial"/>
                <a:cs typeface="Arial"/>
              </a:rPr>
              <a:t>Vamos começar.  Vocês têm 10 minutos. Lembrem-se, tentem alternar para que cada um tenha a oportunidade de ensinar o slide.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i="1">
                <a:latin typeface="Arial"/>
                <a:cs typeface="Arial"/>
              </a:rPr>
              <a:t>[Nota para o moderador: ao final de 10 minutos, chame a atenção de todos e passe para o próximo slide. Eles terão uma discussão em pequenos grupos</a:t>
            </a:r>
            <a:r>
              <a:rPr lang="pt-BR" i="1">
                <a:latin typeface="Arial"/>
                <a:cs typeface="Arial"/>
              </a:rPr>
              <a:t>.]</a:t>
            </a:r>
            <a:r>
              <a:rPr lang="pt-BR" b="0" i="1">
                <a:latin typeface="Arial"/>
                <a:cs typeface="Arial"/>
              </a:rPr>
              <a:t> </a:t>
            </a: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6D93F-F920-7426-E34E-934382DE9F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011A97-2A2E-90A1-6935-BDC427A391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0F1158-68DB-AA64-3F8F-0220B58CE65A}"/>
              </a:ext>
            </a:extLst>
          </p:cNvPr>
          <p:cNvSpPr>
            <a:spLocks noGrp="1"/>
          </p:cNvSpPr>
          <p:nvPr>
            <p:ph type="body" idx="1"/>
          </p:nvPr>
        </p:nvSpPr>
        <p:spPr/>
        <p:txBody>
          <a:bodyPr/>
          <a:lstStyle/>
          <a:p>
            <a:endParaRPr lang="en-US" dirty="0">
              <a:latin typeface="Arial"/>
              <a:cs typeface="Arial"/>
            </a:endParaRPr>
          </a:p>
          <a:p>
            <a:r>
              <a:rPr lang="pt-BR">
                <a:latin typeface="Arial"/>
                <a:cs typeface="Arial"/>
              </a:rPr>
              <a:t>Agora, no seu grupo, queremos que vocês discutam a encenação que acabaram de fazer.  Algumas questões para discussão são:</a:t>
            </a:r>
          </a:p>
          <a:p>
            <a:endParaRPr lang="en-US" dirty="0">
              <a:latin typeface="Arial"/>
              <a:cs typeface="Arial"/>
            </a:endParaRPr>
          </a:p>
          <a:p>
            <a:pPr marL="628650" lvl="1" indent="-171450">
              <a:buFont typeface="Arial" panose="020B0604020202020204" pitchFamily="34" charset="0"/>
              <a:buChar char="•"/>
            </a:pPr>
            <a:r>
              <a:rPr lang="pt-BR" sz="1200">
                <a:latin typeface="Arial"/>
                <a:cs typeface="Arial"/>
              </a:rPr>
              <a:t>Que feedback o observador tem?</a:t>
            </a:r>
          </a:p>
          <a:p>
            <a:pPr marL="628650" lvl="1" indent="-171450">
              <a:buFont typeface="Arial" panose="020B0604020202020204" pitchFamily="34" charset="0"/>
              <a:buChar char="•"/>
            </a:pPr>
            <a:r>
              <a:rPr lang="pt-BR" sz="1200">
                <a:latin typeface="Arial"/>
                <a:cs typeface="Arial"/>
              </a:rPr>
              <a:t>O que correu bem na encenação?</a:t>
            </a:r>
          </a:p>
          <a:p>
            <a:pPr marL="628650" lvl="1" indent="-171450">
              <a:buFont typeface="Arial" panose="020B0604020202020204" pitchFamily="34" charset="0"/>
              <a:buChar char="•"/>
            </a:pPr>
            <a:r>
              <a:rPr lang="pt-BR" sz="1200">
                <a:latin typeface="Arial"/>
                <a:cs typeface="Arial"/>
              </a:rPr>
              <a:t>Que perguntas você acha que os participantes podem fazer sobre o tópico?</a:t>
            </a:r>
          </a:p>
          <a:p>
            <a:endParaRPr lang="en-US" dirty="0">
              <a:latin typeface="Arial"/>
              <a:cs typeface="Arial"/>
            </a:endParaRPr>
          </a:p>
          <a:p>
            <a:r>
              <a:rPr lang="pt-BR">
                <a:latin typeface="Arial"/>
                <a:cs typeface="Arial"/>
              </a:rPr>
              <a:t>Caso você tenha alguma dúvida sobre o 7-1-7 que não saiba como responder, adicione-a ao estacionamento.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i="1">
                <a:latin typeface="Arial"/>
                <a:cs typeface="Arial"/>
              </a:rPr>
              <a:t>[Nota para o moderador: ao final de 5 minutos, chame a atenção de todos e passe para o próximo slide. Agora você facilitará uma discussão em plenário].  </a:t>
            </a:r>
          </a:p>
          <a:p>
            <a:endParaRPr lang="en-US" dirty="0">
              <a:latin typeface="Arial"/>
              <a:cs typeface="Arial"/>
            </a:endParaRPr>
          </a:p>
        </p:txBody>
      </p:sp>
      <p:sp>
        <p:nvSpPr>
          <p:cNvPr id="4" name="Slide Number Placeholder 3">
            <a:extLst>
              <a:ext uri="{FF2B5EF4-FFF2-40B4-BE49-F238E27FC236}">
                <a16:creationId xmlns:a16="http://schemas.microsoft.com/office/drawing/2014/main" id="{E12C1CA5-1DC8-AA4E-2952-86C3E52E8E07}"/>
              </a:ext>
            </a:extLst>
          </p:cNvPr>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22969175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D774D-6664-D432-675C-6FB22B911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B51BE-2E4A-F4DA-7091-57CECE06A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6883CD-890E-9494-2C6F-E249F83A3593}"/>
              </a:ext>
            </a:extLst>
          </p:cNvPr>
          <p:cNvSpPr>
            <a:spLocks noGrp="1"/>
          </p:cNvSpPr>
          <p:nvPr>
            <p:ph type="body" idx="1"/>
          </p:nvPr>
        </p:nvSpPr>
        <p:spPr/>
        <p:txBody>
          <a:bodyPr/>
          <a:lstStyle/>
          <a:p>
            <a:r>
              <a:rPr lang="pt-BR" i="1">
                <a:latin typeface="Arial"/>
                <a:cs typeface="Arial"/>
              </a:rPr>
              <a:t>[Nota para o moderador: incentive os participantes a darem respostas voluntariamente. Se a sala estiver quieta, selecione gentilmente 1 ou 2 participantes para compartilhar suas opiniões e iniciar a discussão. Você tem 5 minutos para a discussão.]</a:t>
            </a:r>
          </a:p>
          <a:p>
            <a:endParaRPr lang="en-US" dirty="0">
              <a:latin typeface="Arial"/>
              <a:cs typeface="Arial"/>
            </a:endParaRPr>
          </a:p>
          <a:p>
            <a:r>
              <a:rPr lang="pt-BR">
                <a:latin typeface="Arial"/>
                <a:cs typeface="Arial"/>
              </a:rPr>
              <a:t>Ótimo, agora vamos discutir esse cenário juntos.</a:t>
            </a:r>
          </a:p>
          <a:p>
            <a:endParaRPr lang="en-US" dirty="0">
              <a:latin typeface="Arial"/>
              <a:cs typeface="Arial"/>
            </a:endParaRPr>
          </a:p>
          <a:p>
            <a:r>
              <a:rPr lang="pt-BR">
                <a:latin typeface="Arial"/>
                <a:cs typeface="Arial"/>
              </a:rPr>
              <a:t>Algumas questões a serem consideradas são:</a:t>
            </a:r>
          </a:p>
          <a:p>
            <a:pPr marL="171450" indent="-171450">
              <a:buFont typeface="Arial" panose="020B0604020202020204" pitchFamily="34" charset="0"/>
              <a:buChar char="•"/>
            </a:pPr>
            <a:r>
              <a:rPr lang="pt-BR" sz="1200">
                <a:latin typeface="Arial"/>
                <a:cs typeface="Arial"/>
              </a:rPr>
              <a:t>O que correu bem?</a:t>
            </a:r>
          </a:p>
          <a:p>
            <a:pPr marL="171450" indent="-171450">
              <a:buFont typeface="Arial" panose="020B0604020202020204" pitchFamily="34" charset="0"/>
              <a:buChar char="•"/>
            </a:pPr>
            <a:r>
              <a:rPr lang="pt-BR" sz="1200">
                <a:latin typeface="Arial"/>
                <a:cs typeface="Arial"/>
              </a:rPr>
              <a:t>O que foi desafiador?</a:t>
            </a:r>
          </a:p>
          <a:p>
            <a:pPr marL="171450" indent="-171450">
              <a:buFont typeface="Arial" panose="020B0604020202020204" pitchFamily="34" charset="0"/>
              <a:buChar char="•"/>
            </a:pPr>
            <a:r>
              <a:rPr lang="pt-BR" sz="1200">
                <a:latin typeface="Arial"/>
                <a:cs typeface="Arial"/>
              </a:rPr>
              <a:t>Que perguntas surgiram para você?</a:t>
            </a:r>
          </a:p>
          <a:p>
            <a:endParaRPr lang="en-US" dirty="0">
              <a:latin typeface="Arial"/>
              <a:cs typeface="Arial"/>
            </a:endParaRPr>
          </a:p>
          <a:p>
            <a:r>
              <a:rPr lang="pt-BR" i="1">
                <a:latin typeface="Arial"/>
                <a:cs typeface="Arial"/>
              </a:rPr>
              <a:t>[Nota para o moderador: após 5 minutos, passe para o próximo slide].  </a:t>
            </a:r>
          </a:p>
          <a:p>
            <a:endParaRPr lang="en-US" dirty="0">
              <a:latin typeface="Arial"/>
              <a:cs typeface="Arial"/>
            </a:endParaRPr>
          </a:p>
        </p:txBody>
      </p:sp>
      <p:sp>
        <p:nvSpPr>
          <p:cNvPr id="4" name="Slide Number Placeholder 3">
            <a:extLst>
              <a:ext uri="{FF2B5EF4-FFF2-40B4-BE49-F238E27FC236}">
                <a16:creationId xmlns:a16="http://schemas.microsoft.com/office/drawing/2014/main" id="{DE1C26D8-9FBA-5F2F-0C9D-C5E95D0D984D}"/>
              </a:ext>
            </a:extLst>
          </p:cNvPr>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576608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E3143-BC85-4C57-C6B0-E6D38E9450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952DC4-D170-35AE-5180-E48EA569D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C18236-8148-E126-C659-D9D0296447D3}"/>
              </a:ext>
            </a:extLst>
          </p:cNvPr>
          <p:cNvSpPr>
            <a:spLocks noGrp="1"/>
          </p:cNvSpPr>
          <p:nvPr>
            <p:ph type="body" idx="1"/>
          </p:nvPr>
        </p:nvSpPr>
        <p:spPr/>
        <p:txBody>
          <a:bodyPr/>
          <a:lstStyle/>
          <a:p>
            <a:pPr>
              <a:defRPr/>
            </a:pPr>
            <a:r>
              <a:rPr lang="pt-BR">
                <a:latin typeface="Arial"/>
                <a:cs typeface="Arial"/>
              </a:rPr>
              <a:t>Esta atividade de “teach-back” se concentrará na descrição dos cinco principais passos para usar a meta 7-1-7.  </a:t>
            </a:r>
          </a:p>
          <a:p>
            <a:endParaRPr lang="en-US"/>
          </a:p>
        </p:txBody>
      </p:sp>
      <p:sp>
        <p:nvSpPr>
          <p:cNvPr id="4" name="Slide Number Placeholder 3">
            <a:extLst>
              <a:ext uri="{FF2B5EF4-FFF2-40B4-BE49-F238E27FC236}">
                <a16:creationId xmlns:a16="http://schemas.microsoft.com/office/drawing/2014/main" id="{6DF6EF32-4DC0-29FF-29E4-0C53CEF3806B}"/>
              </a:ext>
            </a:extLst>
          </p:cNvPr>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1756595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76C99-1701-1ACF-C9F1-B5FEBC8419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911903-B868-D691-F2B4-7168711A3E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4A2D7-8D2D-5EAE-28BA-35C33D259452}"/>
              </a:ext>
            </a:extLst>
          </p:cNvPr>
          <p:cNvSpPr>
            <a:spLocks noGrp="1"/>
          </p:cNvSpPr>
          <p:nvPr>
            <p:ph type="body" idx="1"/>
          </p:nvPr>
        </p:nvSpPr>
        <p:spPr/>
        <p:txBody>
          <a:bodyPr/>
          <a:lstStyle/>
          <a:p>
            <a:r>
              <a:rPr lang="pt-BR">
                <a:latin typeface="Arial"/>
                <a:cs typeface="Arial"/>
              </a:rPr>
              <a:t>Vamos seguir as instruções que expliquei para essas atividades de “teach-back”. No seu pequeno grupo, atribua as funções iniciais de facilitador, participante difícil e observador.  </a:t>
            </a:r>
          </a:p>
          <a:p>
            <a:endParaRPr lang="en-US" dirty="0">
              <a:latin typeface="Arial"/>
              <a:cs typeface="Arial"/>
            </a:endParaRPr>
          </a:p>
          <a:p>
            <a:r>
              <a:rPr lang="pt-BR">
                <a:latin typeface="Arial"/>
                <a:cs typeface="Arial"/>
              </a:rPr>
              <a:t>Você fará um “teach-back” do slide com os cinco principais passos para usar a meta 7-1-7.  </a:t>
            </a:r>
          </a:p>
          <a:p>
            <a:endParaRPr lang="en-US" dirty="0">
              <a:latin typeface="Arial"/>
              <a:cs typeface="Arial"/>
            </a:endParaRPr>
          </a:p>
          <a:p>
            <a:r>
              <a:rPr lang="pt-BR">
                <a:latin typeface="Arial"/>
                <a:cs typeface="Arial"/>
              </a:rPr>
              <a:t>Para este cenário, o tipo participante difícil será um insistente. Lembre-se, isso significa alguém que insiste em fazer as coisas do seu jeito, mesmo que essa não seja a maneira prescrita para como o 7-1-7 é feito.  </a:t>
            </a:r>
          </a:p>
          <a:p>
            <a:endParaRPr lang="en-US" dirty="0">
              <a:latin typeface="Arial"/>
              <a:cs typeface="Arial"/>
            </a:endParaRPr>
          </a:p>
          <a:p>
            <a:r>
              <a:rPr lang="pt-BR">
                <a:latin typeface="Arial"/>
                <a:cs typeface="Arial"/>
              </a:rPr>
              <a:t>O facilitador ensinará o slide por 1 a 2 minutos, e o participante difícil fará 1 a 2 perguntas, após as quais o facilitador tentará responder, neste caso como um insistente. Para o facilitador, lembre-se de explicar o slide, não apenas lê-lo!  </a:t>
            </a:r>
          </a:p>
          <a:p>
            <a:endParaRPr lang="en-US" dirty="0">
              <a:latin typeface="Arial"/>
              <a:cs typeface="Arial"/>
            </a:endParaRPr>
          </a:p>
          <a:p>
            <a:r>
              <a:rPr lang="pt-BR">
                <a:latin typeface="Arial"/>
                <a:cs typeface="Arial"/>
              </a:rPr>
              <a:t>No total, a rodada deve durar cerca de 3 minutos. Note que o observador observará por enquanto e fornecerá comentários mais tarde durante a discussão em grupo.  </a:t>
            </a:r>
          </a:p>
          <a:p>
            <a:endParaRPr lang="en-US" dirty="0">
              <a:latin typeface="Arial"/>
              <a:cs typeface="Arial"/>
            </a:endParaRPr>
          </a:p>
          <a:p>
            <a:r>
              <a:rPr lang="pt-BR">
                <a:latin typeface="Arial"/>
                <a:cs typeface="Arial"/>
              </a:rPr>
              <a:t>Vocês então irão alternar os papéis e repetir. Isso deve dar tempo para que todos os três do grupo desempenhem cada papel neste slide, totalizando cerca de 10 minutos.  </a:t>
            </a:r>
          </a:p>
          <a:p>
            <a:endParaRPr lang="en-US" dirty="0">
              <a:latin typeface="Arial"/>
              <a:cs typeface="Arial"/>
            </a:endParaRPr>
          </a:p>
          <a:p>
            <a:r>
              <a:rPr lang="pt-BR">
                <a:latin typeface="Arial"/>
                <a:cs typeface="Arial"/>
              </a:rPr>
              <a:t>Teremos então uma discussão de 5 minutos em seus grupos, seguida de uma sessão de 5 minutos em plenário.  </a:t>
            </a:r>
          </a:p>
          <a:p>
            <a:endParaRPr lang="en-US" dirty="0">
              <a:latin typeface="Arial"/>
              <a:cs typeface="Arial"/>
            </a:endParaRPr>
          </a:p>
          <a:p>
            <a:r>
              <a:rPr lang="pt-BR" i="1">
                <a:latin typeface="Arial"/>
                <a:cs typeface="Arial"/>
              </a:rPr>
              <a:t>[Nota para o moderador: vá para o próximo slide e pare nele por 10 minutos.]</a:t>
            </a: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3FFB108C-0B49-377F-16B1-3191BE262770}"/>
              </a:ext>
            </a:extLst>
          </p:cNvPr>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8762218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3FA6B-96F4-4C06-0603-8459501DA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461988-E0F1-2EBE-9261-812A48E528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A3E997-4669-E74B-927A-D8B6E94BA4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0">
                <a:latin typeface="Arial"/>
                <a:cs typeface="Arial"/>
              </a:rPr>
              <a:t>Vamos começar. Vocês têm 10 minutos. Lembrem-se, tentem alternar para que cada um tenha a oportunidade de ensinar o slide.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i="1">
                <a:latin typeface="Arial"/>
                <a:cs typeface="Arial"/>
              </a:rPr>
              <a:t>[Nota para o moderador: ao final de 10 minutos, chame a atenção de todos e passe para o próximo slide. Eles terão uma pequena discussão em grupo].  </a:t>
            </a:r>
          </a:p>
          <a:p>
            <a:endParaRPr lang="en-US" dirty="0">
              <a:cs typeface="Arial"/>
            </a:endParaRPr>
          </a:p>
          <a:p>
            <a:endParaRPr lang="en-US" dirty="0"/>
          </a:p>
        </p:txBody>
      </p:sp>
      <p:sp>
        <p:nvSpPr>
          <p:cNvPr id="4" name="Slide Number Placeholder 3">
            <a:extLst>
              <a:ext uri="{FF2B5EF4-FFF2-40B4-BE49-F238E27FC236}">
                <a16:creationId xmlns:a16="http://schemas.microsoft.com/office/drawing/2014/main" id="{B6F794D8-3245-E15D-4DC3-792D8C7EF896}"/>
              </a:ext>
            </a:extLst>
          </p:cNvPr>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1997959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6A410-9B9A-9E4A-5D26-F020187F4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EBF60-3E4E-BC9F-6EB4-CA3077817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69584C-078D-E055-7DA9-1E3FDC93991F}"/>
              </a:ext>
            </a:extLst>
          </p:cNvPr>
          <p:cNvSpPr>
            <a:spLocks noGrp="1"/>
          </p:cNvSpPr>
          <p:nvPr>
            <p:ph type="body" idx="1"/>
          </p:nvPr>
        </p:nvSpPr>
        <p:spPr/>
        <p:txBody>
          <a:bodyPr/>
          <a:lstStyle/>
          <a:p>
            <a:r>
              <a:rPr lang="pt-BR">
                <a:latin typeface="Arial"/>
                <a:cs typeface="Arial"/>
              </a:rPr>
              <a:t>Agora, no seu grupo, queremos que vocês discutam a encenação que acabaram de fazer.  Algumas questões para discussão são:</a:t>
            </a:r>
          </a:p>
          <a:p>
            <a:endParaRPr lang="en-US" dirty="0">
              <a:latin typeface="Arial"/>
              <a:cs typeface="Arial"/>
            </a:endParaRPr>
          </a:p>
          <a:p>
            <a:pPr marL="628650" lvl="1" indent="-171450">
              <a:buFont typeface="Arial" panose="020B0604020202020204" pitchFamily="34" charset="0"/>
              <a:buChar char="•"/>
            </a:pPr>
            <a:r>
              <a:rPr lang="pt-BR" sz="1200">
                <a:latin typeface="Arial"/>
                <a:cs typeface="Arial"/>
              </a:rPr>
              <a:t>Que feedback o observador tem?</a:t>
            </a:r>
          </a:p>
          <a:p>
            <a:pPr marL="628650" lvl="1" indent="-171450">
              <a:buFont typeface="Arial" panose="020B0604020202020204" pitchFamily="34" charset="0"/>
              <a:buChar char="•"/>
            </a:pPr>
            <a:r>
              <a:rPr lang="pt-BR" sz="1200">
                <a:latin typeface="Arial"/>
                <a:cs typeface="Arial"/>
              </a:rPr>
              <a:t>O que correu bem na encenação?</a:t>
            </a:r>
          </a:p>
          <a:p>
            <a:pPr marL="628650" lvl="1" indent="-171450">
              <a:buFont typeface="Arial" panose="020B0604020202020204" pitchFamily="34" charset="0"/>
              <a:buChar char="•"/>
            </a:pPr>
            <a:r>
              <a:rPr lang="pt-BR" sz="1200">
                <a:latin typeface="Arial"/>
                <a:cs typeface="Arial"/>
              </a:rPr>
              <a:t>Que perguntas você acha que os participantes podem fazer sobre o tópico?</a:t>
            </a:r>
          </a:p>
          <a:p>
            <a:endParaRPr lang="en-US" dirty="0">
              <a:latin typeface="Arial"/>
              <a:cs typeface="Arial"/>
            </a:endParaRPr>
          </a:p>
          <a:p>
            <a:r>
              <a:rPr lang="pt-BR">
                <a:latin typeface="Arial"/>
                <a:cs typeface="Arial"/>
              </a:rPr>
              <a:t>Caso você tenha alguma dúvida sobre o 7-1-7 que não saiba como responder, adicione-a ao estacionamento.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i="1">
                <a:latin typeface="Arial"/>
                <a:cs typeface="Arial"/>
              </a:rPr>
              <a:t>[Nota para o moderador: ao final de 5 minutos, chame a atenção de todos e passe para o próximo slide. Agora você facilitará uma discussão em plenário].  </a:t>
            </a:r>
          </a:p>
          <a:p>
            <a:endParaRPr lang="en-US" dirty="0">
              <a:latin typeface="Arial"/>
              <a:cs typeface="Arial"/>
            </a:endParaRPr>
          </a:p>
        </p:txBody>
      </p:sp>
      <p:sp>
        <p:nvSpPr>
          <p:cNvPr id="4" name="Slide Number Placeholder 3">
            <a:extLst>
              <a:ext uri="{FF2B5EF4-FFF2-40B4-BE49-F238E27FC236}">
                <a16:creationId xmlns:a16="http://schemas.microsoft.com/office/drawing/2014/main" id="{CE63076C-961A-A364-2874-5DFE17D19DAF}"/>
              </a:ext>
            </a:extLst>
          </p:cNvPr>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32163765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A583A-4E1B-1E80-4A72-8A6610DA81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03BB7-672B-9D70-6126-5D00FF95FE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155BF8-B044-86E5-5602-6D7ED9FA261A}"/>
              </a:ext>
            </a:extLst>
          </p:cNvPr>
          <p:cNvSpPr>
            <a:spLocks noGrp="1"/>
          </p:cNvSpPr>
          <p:nvPr>
            <p:ph type="body" idx="1"/>
          </p:nvPr>
        </p:nvSpPr>
        <p:spPr/>
        <p:txBody>
          <a:bodyPr/>
          <a:lstStyle/>
          <a:p>
            <a:r>
              <a:rPr lang="pt-BR" i="1">
                <a:latin typeface="Arial"/>
                <a:cs typeface="Arial"/>
              </a:rPr>
              <a:t>[Nota para o moderador: incentive os participantes a darem respostas voluntariamente. Se a sala estiver quieta, selecione gentilmente 1 ou 2 participantes para compartilhar suas opiniões e iniciar a discussão. Você tem 5 minutos para a discussão.]</a:t>
            </a:r>
          </a:p>
          <a:p>
            <a:endParaRPr lang="en-US" dirty="0">
              <a:latin typeface="Arial"/>
              <a:cs typeface="Arial"/>
            </a:endParaRPr>
          </a:p>
          <a:p>
            <a:r>
              <a:rPr lang="pt-BR">
                <a:latin typeface="Arial"/>
                <a:cs typeface="Arial"/>
              </a:rPr>
              <a:t>Ótimo, agora vamos discutir esse cenário juntos.</a:t>
            </a:r>
          </a:p>
          <a:p>
            <a:endParaRPr lang="en-US" dirty="0">
              <a:latin typeface="Arial"/>
              <a:cs typeface="Arial"/>
            </a:endParaRPr>
          </a:p>
          <a:p>
            <a:r>
              <a:rPr lang="pt-BR">
                <a:latin typeface="Arial"/>
                <a:cs typeface="Arial"/>
              </a:rPr>
              <a:t>Algumas questões a serem consideradas são:</a:t>
            </a:r>
          </a:p>
          <a:p>
            <a:pPr marL="171450" indent="-171450">
              <a:buFont typeface="Arial" panose="020B0604020202020204" pitchFamily="34" charset="0"/>
              <a:buChar char="•"/>
            </a:pPr>
            <a:r>
              <a:rPr lang="pt-BR" sz="1200">
                <a:latin typeface="Arial"/>
                <a:cs typeface="Arial"/>
              </a:rPr>
              <a:t>O que correu bem?</a:t>
            </a:r>
          </a:p>
          <a:p>
            <a:pPr marL="171450" indent="-171450">
              <a:buFont typeface="Arial" panose="020B0604020202020204" pitchFamily="34" charset="0"/>
              <a:buChar char="•"/>
            </a:pPr>
            <a:r>
              <a:rPr lang="pt-BR" sz="1200">
                <a:latin typeface="Arial"/>
                <a:cs typeface="Arial"/>
              </a:rPr>
              <a:t>O que foi desafiador?</a:t>
            </a:r>
          </a:p>
          <a:p>
            <a:pPr marL="171450" indent="-171450">
              <a:buFont typeface="Arial" panose="020B0604020202020204" pitchFamily="34" charset="0"/>
              <a:buChar char="•"/>
            </a:pPr>
            <a:r>
              <a:rPr lang="pt-BR" sz="1200">
                <a:latin typeface="Arial"/>
                <a:cs typeface="Arial"/>
              </a:rPr>
              <a:t>Que perguntas surgiram para você?</a:t>
            </a:r>
          </a:p>
          <a:p>
            <a:endParaRPr lang="en-US" dirty="0">
              <a:latin typeface="Arial"/>
              <a:cs typeface="Arial"/>
            </a:endParaRPr>
          </a:p>
          <a:p>
            <a:r>
              <a:rPr lang="pt-BR" i="1">
                <a:latin typeface="Arial"/>
                <a:cs typeface="Arial"/>
              </a:rPr>
              <a:t>[Nota para o moderador: após 5 minutos, passe para o próximo slide.] </a:t>
            </a: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F93B3B19-5E1B-E98E-E7E5-801692B675C4}"/>
              </a:ext>
            </a:extLst>
          </p:cNvPr>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2840715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02C5-3F33-4999-CA16-C06FA82E91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1AD615-0EC2-4079-CD64-0CB6512793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4BC9CA-E628-7F51-DE36-0CDB5E3885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Este cenário de “teach-back” se concentrará na descrição dos 6 componentes principais para a adoção sistemática da meta 7-1-7.  </a:t>
            </a:r>
          </a:p>
          <a:p>
            <a:endParaRPr lang="en-US"/>
          </a:p>
        </p:txBody>
      </p:sp>
      <p:sp>
        <p:nvSpPr>
          <p:cNvPr id="4" name="Slide Number Placeholder 3">
            <a:extLst>
              <a:ext uri="{FF2B5EF4-FFF2-40B4-BE49-F238E27FC236}">
                <a16:creationId xmlns:a16="http://schemas.microsoft.com/office/drawing/2014/main" id="{762093CF-F037-1060-DE9C-37EB79AB6E0A}"/>
              </a:ext>
            </a:extLst>
          </p:cNvPr>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23054214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BA7F2-348B-3DD5-79B8-CB5CEC27F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46BDC0-5257-502C-B84C-C4B524ACB2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B3742-6709-22AC-B805-0579A6E3FFA4}"/>
              </a:ext>
            </a:extLst>
          </p:cNvPr>
          <p:cNvSpPr>
            <a:spLocks noGrp="1"/>
          </p:cNvSpPr>
          <p:nvPr>
            <p:ph type="body" idx="1"/>
          </p:nvPr>
        </p:nvSpPr>
        <p:spPr/>
        <p:txBody>
          <a:bodyPr/>
          <a:lstStyle/>
          <a:p>
            <a:r>
              <a:rPr lang="pt-BR">
                <a:latin typeface="Arial"/>
                <a:cs typeface="Arial"/>
              </a:rPr>
              <a:t>Vamos seguir as instruções que expliquei para essas atividades de “teach-back”.  No seu pequeno grupo, atribua as funções iniciais de facilitador, participante difícil e observador.  </a:t>
            </a:r>
          </a:p>
          <a:p>
            <a:endParaRPr lang="en-US" dirty="0">
              <a:latin typeface="Arial"/>
              <a:cs typeface="Arial"/>
            </a:endParaRPr>
          </a:p>
          <a:p>
            <a:r>
              <a:rPr lang="pt-BR">
                <a:latin typeface="Arial"/>
                <a:cs typeface="Arial"/>
              </a:rPr>
              <a:t>Você fará um “teach-back” do slide dos seis componentes para adotar sistematicamente a meta 7-1-7.</a:t>
            </a:r>
          </a:p>
          <a:p>
            <a:endParaRPr lang="en-US" dirty="0">
              <a:latin typeface="Arial"/>
              <a:cs typeface="Arial"/>
            </a:endParaRPr>
          </a:p>
          <a:p>
            <a:r>
              <a:rPr lang="pt-BR">
                <a:latin typeface="Arial"/>
                <a:cs typeface="Arial"/>
              </a:rPr>
              <a:t>Para este cenário, o tipo participante difícil será sobre dinâmica de poder.  Lembre-se, isso significa situações em que há um desequilíbrio de poder na sala, e alguém pode estar reticente em falar sobre os problemas que está enfrentando ou, por outro lado, pode ser excessivamente assertivo.  </a:t>
            </a:r>
          </a:p>
          <a:p>
            <a:endParaRPr lang="en-US" dirty="0">
              <a:latin typeface="Arial"/>
              <a:cs typeface="Arial"/>
            </a:endParaRPr>
          </a:p>
          <a:p>
            <a:r>
              <a:rPr lang="pt-BR">
                <a:latin typeface="Arial"/>
                <a:cs typeface="Arial"/>
              </a:rPr>
              <a:t>O facilitador ensinará o slide por 1 a 2 minutos, e o participante difícil fará 1 a 2 perguntas, após as quais o facilitador tentará responder, neste caso como um insistente. Para o facilitador, lembre-se de explicar o slide, não apenas lê-lo!  </a:t>
            </a:r>
          </a:p>
          <a:p>
            <a:endParaRPr lang="en-US" dirty="0">
              <a:latin typeface="Arial"/>
              <a:cs typeface="Arial"/>
            </a:endParaRPr>
          </a:p>
          <a:p>
            <a:r>
              <a:rPr lang="pt-BR">
                <a:latin typeface="Arial"/>
                <a:cs typeface="Arial"/>
              </a:rPr>
              <a:t>No total, a rodada deve durar cerca de 3 minutos. Note que o observador observará por enquanto e fornecerá comentários mais tarde durante a discussão em grupo.  </a:t>
            </a:r>
          </a:p>
          <a:p>
            <a:endParaRPr lang="en-US" dirty="0">
              <a:latin typeface="Arial"/>
              <a:cs typeface="Arial"/>
            </a:endParaRPr>
          </a:p>
          <a:p>
            <a:r>
              <a:rPr lang="pt-BR">
                <a:latin typeface="Arial"/>
                <a:cs typeface="Arial"/>
              </a:rPr>
              <a:t>Vocês então irão alternar os papéis e repetir. Isso deve dar tempo para que todos os três do grupo desempenhem cada papel neste slide, totalizando cerca de 10 minutos.  </a:t>
            </a:r>
          </a:p>
          <a:p>
            <a:endParaRPr lang="en-US" dirty="0">
              <a:latin typeface="Arial"/>
              <a:cs typeface="Arial"/>
            </a:endParaRPr>
          </a:p>
          <a:p>
            <a:r>
              <a:rPr lang="pt-BR">
                <a:latin typeface="Arial"/>
                <a:cs typeface="Arial"/>
              </a:rPr>
              <a:t>Teremos então uma discussão de 5 minutos em seus grupos, seguida de uma sessão de 5 minutos em plenário.  </a:t>
            </a:r>
          </a:p>
          <a:p>
            <a:endParaRPr lang="en-US" dirty="0">
              <a:latin typeface="Arial"/>
              <a:cs typeface="Arial"/>
            </a:endParaRPr>
          </a:p>
          <a:p>
            <a:r>
              <a:rPr lang="pt-BR" i="1">
                <a:latin typeface="Arial"/>
                <a:cs typeface="Arial"/>
              </a:rPr>
              <a:t>[Nota para o moderador: vá para o próximo slide e pare nele por 10 minutos].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1F52A6F5-3D91-5F01-90FC-E7B03832AE10}"/>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410127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pt-BR" i="1">
                <a:solidFill>
                  <a:srgbClr val="000000"/>
                </a:solidFill>
                <a:latin typeface="Arial"/>
                <a:cs typeface="Arial"/>
              </a:rPr>
              <a:t>[Nota para o moderador: ajuste este slide conforme necessário, incluindo a edição do dia 4 se atividades de planejamento ou “teach back” não estiverem incluídas no workshop].  </a:t>
            </a:r>
          </a:p>
          <a:p>
            <a:r>
              <a:rPr lang="pt-BR">
                <a:solidFill>
                  <a:srgbClr val="000000"/>
                </a:solidFill>
                <a:latin typeface="Arial"/>
                <a:cs typeface="Arial"/>
              </a:rPr>
              <a:t> </a:t>
            </a:r>
          </a:p>
          <a:p>
            <a:r>
              <a:rPr lang="pt-BR">
                <a:solidFill>
                  <a:srgbClr val="000000"/>
                </a:solidFill>
                <a:latin typeface="Arial"/>
                <a:cs typeface="Arial"/>
              </a:rPr>
              <a:t>Bem-vindos ao 4º dia do nosso treinamento!  </a:t>
            </a:r>
          </a:p>
          <a:p>
            <a:endParaRPr lang="en-US" dirty="0">
              <a:solidFill>
                <a:srgbClr val="000000"/>
              </a:solidFill>
              <a:latin typeface="Arial"/>
              <a:cs typeface="Arial"/>
            </a:endParaRPr>
          </a:p>
          <a:p>
            <a:r>
              <a:rPr lang="pt-BR">
                <a:solidFill>
                  <a:srgbClr val="000000"/>
                </a:solidFill>
                <a:latin typeface="Arial"/>
                <a:cs typeface="Arial"/>
              </a:rPr>
              <a:t>Hoje</a:t>
            </a:r>
            <a:r>
              <a:rPr lang="pt-BR" b="0" i="0" u="none" strike="noStrike">
                <a:solidFill>
                  <a:srgbClr val="000000"/>
                </a:solidFill>
                <a:effectLst/>
                <a:latin typeface="Arial"/>
                <a:cs typeface="Arial"/>
              </a:rPr>
              <a:t>, vamos nos concentrar no planejamento para adoção e uso do 7-1-7, algumas sessões de “teach-back” para ajudar a solidificar os conceitos principais e os próximos passos após sair deste workshop.  </a:t>
            </a:r>
          </a:p>
          <a:p>
            <a:pPr algn="l" rtl="0" fontAlgn="base">
              <a:buNone/>
            </a:pPr>
            <a:endParaRPr lang="en-US" b="0" i="0" dirty="0">
              <a:solidFill>
                <a:srgbClr val="444444"/>
              </a:solidFill>
              <a:effectLst/>
              <a:latin typeface="Arial" panose="020B0604020202020204" pitchFamily="34" charset="0"/>
            </a:endParaRPr>
          </a:p>
          <a:p>
            <a:pPr algn="l" rtl="0" fontAlgn="base">
              <a:buNone/>
            </a:pPr>
            <a:r>
              <a:rPr lang="pt-BR" b="0" i="0">
                <a:solidFill>
                  <a:srgbClr val="444444"/>
                </a:solidFill>
                <a:effectLst/>
                <a:latin typeface="Arial"/>
                <a:cs typeface="Arial"/>
              </a:rPr>
              <a:t>​​</a:t>
            </a:r>
          </a:p>
          <a:p>
            <a:endParaRPr lang="en-US" dirty="0">
              <a:solidFill>
                <a:srgbClr val="000000"/>
              </a:solidFill>
              <a:latin typeface="Arial"/>
              <a:cs typeface="Arial"/>
            </a:endParaRPr>
          </a:p>
          <a:p>
            <a:endParaRPr lang="en-US" dirty="0">
              <a:solidFill>
                <a:srgbClr val="000000"/>
              </a:solidFill>
              <a:latin typeface="Arial"/>
              <a:cs typeface="Arial"/>
            </a:endParaRPr>
          </a:p>
          <a:p>
            <a:r>
              <a:rPr lang="pt-BR">
                <a:solidFill>
                  <a:srgbClr val="000000"/>
                </a:solidFill>
                <a:latin typeface="Arial"/>
                <a:cs typeface="Arial"/>
              </a:rPr>
              <a:t> </a:t>
            </a:r>
            <a:r>
              <a:rPr lang="pt-BR" b="0" i="0">
                <a:solidFill>
                  <a:srgbClr val="444444"/>
                </a:solidFill>
                <a:effectLst/>
                <a:latin typeface="Arial"/>
                <a:cs typeface="Arial"/>
              </a:rPr>
              <a:t>​</a:t>
            </a:r>
          </a:p>
          <a:p>
            <a:pPr algn="l" rtl="0" fontAlgn="base"/>
            <a:r>
              <a:rPr lang="pt-BR"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b="0" i="0">
                <a:latin typeface="Arial"/>
                <a:cs typeface="Arial"/>
              </a:rPr>
              <a:t>Vamos começar. Vocês têm 10 minutos </a:t>
            </a:r>
            <a:r>
              <a:rPr lang="pt-BR">
                <a:latin typeface="Arial"/>
                <a:cs typeface="Arial"/>
              </a:rPr>
              <a:t>– </a:t>
            </a:r>
            <a:r>
              <a:rPr lang="pt-BR" b="0" i="0">
                <a:latin typeface="Arial"/>
                <a:cs typeface="Arial"/>
              </a:rPr>
              <a:t>Lembrem-se, vocês devem tentar alternar para que cada um tenha a chance de ensinar o slide.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i="1">
                <a:latin typeface="Arial"/>
                <a:cs typeface="Arial"/>
              </a:rPr>
              <a:t>[Nota para o moderador: ao final de 10 minutos, chame a atenção de todos e passe para o próximo slide. Eles terão uma discussão em pequenos grupos].  </a:t>
            </a:r>
          </a:p>
          <a:p>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31604-13F1-BAE4-B1B9-6EFF185F41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4C6DD-1659-0811-4432-DA3418AB7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07B60A-D755-4E12-13A0-957E85FE9586}"/>
              </a:ext>
            </a:extLst>
          </p:cNvPr>
          <p:cNvSpPr>
            <a:spLocks noGrp="1"/>
          </p:cNvSpPr>
          <p:nvPr>
            <p:ph type="body" idx="1"/>
          </p:nvPr>
        </p:nvSpPr>
        <p:spPr/>
        <p:txBody>
          <a:bodyPr/>
          <a:lstStyle/>
          <a:p>
            <a:r>
              <a:rPr lang="pt-BR">
                <a:latin typeface="Arial"/>
                <a:cs typeface="Arial"/>
              </a:rPr>
              <a:t>Agora, no seu grupo, queremos que vocês discutam a encenação que acabaram de fazer.  Algumas questões para discussão são:</a:t>
            </a:r>
          </a:p>
          <a:p>
            <a:endParaRPr lang="en-US" dirty="0">
              <a:latin typeface="Arial"/>
              <a:cs typeface="Arial"/>
            </a:endParaRPr>
          </a:p>
          <a:p>
            <a:pPr marL="628650" lvl="1" indent="-171450">
              <a:buFont typeface="Arial" panose="020B0604020202020204" pitchFamily="34" charset="0"/>
              <a:buChar char="•"/>
            </a:pPr>
            <a:r>
              <a:rPr lang="pt-BR" sz="1200">
                <a:latin typeface="Arial"/>
                <a:cs typeface="Arial"/>
              </a:rPr>
              <a:t>Que feedback o observador tem?</a:t>
            </a:r>
          </a:p>
          <a:p>
            <a:pPr marL="628650" lvl="1" indent="-171450">
              <a:buFont typeface="Arial" panose="020B0604020202020204" pitchFamily="34" charset="0"/>
              <a:buChar char="•"/>
            </a:pPr>
            <a:r>
              <a:rPr lang="pt-BR" sz="1200">
                <a:latin typeface="Arial"/>
                <a:cs typeface="Arial"/>
              </a:rPr>
              <a:t>O que correu bem na encenação?</a:t>
            </a:r>
          </a:p>
          <a:p>
            <a:pPr marL="628650" lvl="1" indent="-171450">
              <a:buFont typeface="Arial" panose="020B0604020202020204" pitchFamily="34" charset="0"/>
              <a:buChar char="•"/>
            </a:pPr>
            <a:r>
              <a:rPr lang="pt-BR" sz="1200">
                <a:latin typeface="Arial"/>
                <a:cs typeface="Arial"/>
              </a:rPr>
              <a:t>Que perguntas você acha que os participantes podem fazer sobre o tópico?</a:t>
            </a:r>
          </a:p>
          <a:p>
            <a:endParaRPr lang="en-US" dirty="0">
              <a:latin typeface="Arial"/>
              <a:cs typeface="Arial"/>
            </a:endParaRPr>
          </a:p>
          <a:p>
            <a:r>
              <a:rPr lang="pt-BR">
                <a:latin typeface="Arial"/>
                <a:cs typeface="Arial"/>
              </a:rPr>
              <a:t>Caso você tenha alguma dúvida sobre o 7-1-7 que não saiba como responder, adicione-a ao estacionamento.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i="1">
                <a:latin typeface="Arial"/>
                <a:cs typeface="Arial"/>
              </a:rPr>
              <a:t>[Nota para o moderador: ao final de 5 minutos, chame a atenção de todos e passe para o próximo slide. Agora você facilitará uma discussão em plenário</a:t>
            </a:r>
            <a:r>
              <a:rPr lang="pt-BR" i="1">
                <a:latin typeface="Arial"/>
                <a:cs typeface="Arial"/>
              </a:rPr>
              <a:t>.]</a:t>
            </a:r>
            <a:r>
              <a:rPr lang="pt-BR" b="0" i="1">
                <a:latin typeface="Arial"/>
                <a:cs typeface="Arial"/>
              </a:rPr>
              <a:t>  </a:t>
            </a:r>
          </a:p>
          <a:p>
            <a:endParaRPr lang="en-US" dirty="0">
              <a:latin typeface="Arial"/>
              <a:cs typeface="Arial"/>
            </a:endParaRPr>
          </a:p>
        </p:txBody>
      </p:sp>
      <p:sp>
        <p:nvSpPr>
          <p:cNvPr id="4" name="Slide Number Placeholder 3">
            <a:extLst>
              <a:ext uri="{FF2B5EF4-FFF2-40B4-BE49-F238E27FC236}">
                <a16:creationId xmlns:a16="http://schemas.microsoft.com/office/drawing/2014/main" id="{307C2722-76B3-5450-0109-522B8996B76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694325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A7BC2-186F-927E-2E46-C74C153245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3B3A98-FB43-2B9B-E513-CD6D313706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70BBE8-706A-A48D-A9C5-12600C3B0507}"/>
              </a:ext>
            </a:extLst>
          </p:cNvPr>
          <p:cNvSpPr>
            <a:spLocks noGrp="1"/>
          </p:cNvSpPr>
          <p:nvPr>
            <p:ph type="body" idx="1"/>
          </p:nvPr>
        </p:nvSpPr>
        <p:spPr/>
        <p:txBody>
          <a:bodyPr/>
          <a:lstStyle/>
          <a:p>
            <a:r>
              <a:rPr lang="pt-BR" i="1">
                <a:latin typeface="Arial"/>
                <a:cs typeface="Arial"/>
              </a:rPr>
              <a:t>[Nota para o moderador: incentive os participantes a darem respostas voluntariamente. Se a sala estiver quieta, selecione gentilmente 1 ou 2 participantes para compartilhar suas opiniões e iniciar a discussão. Você tem 5 minutos para a discussão.]</a:t>
            </a:r>
          </a:p>
          <a:p>
            <a:endParaRPr lang="en-US" dirty="0">
              <a:latin typeface="Arial"/>
              <a:cs typeface="Arial"/>
            </a:endParaRPr>
          </a:p>
          <a:p>
            <a:r>
              <a:rPr lang="pt-BR">
                <a:latin typeface="Arial"/>
                <a:cs typeface="Arial"/>
              </a:rPr>
              <a:t>Ótimo, agora vamos discutir esse cenário juntos.</a:t>
            </a:r>
          </a:p>
          <a:p>
            <a:endParaRPr lang="en-US" dirty="0">
              <a:latin typeface="Arial"/>
              <a:cs typeface="Arial"/>
            </a:endParaRPr>
          </a:p>
          <a:p>
            <a:r>
              <a:rPr lang="pt-BR">
                <a:latin typeface="Arial"/>
                <a:cs typeface="Arial"/>
              </a:rPr>
              <a:t>Algumas questões a serem consideradas são:</a:t>
            </a:r>
          </a:p>
          <a:p>
            <a:pPr marL="171450" indent="-171450">
              <a:buFont typeface="Arial" panose="020B0604020202020204" pitchFamily="34" charset="0"/>
              <a:buChar char="•"/>
            </a:pPr>
            <a:r>
              <a:rPr lang="pt-BR" sz="1200">
                <a:latin typeface="Arial"/>
                <a:cs typeface="Arial"/>
              </a:rPr>
              <a:t>O que correu bem?</a:t>
            </a:r>
          </a:p>
          <a:p>
            <a:pPr marL="171450" indent="-171450">
              <a:buFont typeface="Arial" panose="020B0604020202020204" pitchFamily="34" charset="0"/>
              <a:buChar char="•"/>
            </a:pPr>
            <a:r>
              <a:rPr lang="pt-BR" sz="1200">
                <a:latin typeface="Arial"/>
                <a:cs typeface="Arial"/>
              </a:rPr>
              <a:t>O que foi desafiador?</a:t>
            </a:r>
          </a:p>
          <a:p>
            <a:pPr marL="171450" indent="-171450">
              <a:buFont typeface="Arial" panose="020B0604020202020204" pitchFamily="34" charset="0"/>
              <a:buChar char="•"/>
            </a:pPr>
            <a:r>
              <a:rPr lang="pt-BR" sz="1200">
                <a:latin typeface="Arial"/>
                <a:cs typeface="Arial"/>
              </a:rPr>
              <a:t>Que perguntas surgiram para você?</a:t>
            </a:r>
          </a:p>
          <a:p>
            <a:endParaRPr lang="en-US" dirty="0">
              <a:latin typeface="Arial"/>
              <a:cs typeface="Arial"/>
            </a:endParaRPr>
          </a:p>
          <a:p>
            <a:r>
              <a:rPr lang="pt-BR" i="1">
                <a:latin typeface="Arial"/>
                <a:cs typeface="Arial"/>
              </a:rPr>
              <a:t>[Nota para o moderador: após 5 minutos, passe para o próximo slide.]</a:t>
            </a:r>
          </a:p>
          <a:p>
            <a:endParaRPr lang="en-US" dirty="0">
              <a:latin typeface="Arial"/>
              <a:cs typeface="Arial"/>
            </a:endParaRPr>
          </a:p>
        </p:txBody>
      </p:sp>
      <p:sp>
        <p:nvSpPr>
          <p:cNvPr id="4" name="Slide Number Placeholder 3">
            <a:extLst>
              <a:ext uri="{FF2B5EF4-FFF2-40B4-BE49-F238E27FC236}">
                <a16:creationId xmlns:a16="http://schemas.microsoft.com/office/drawing/2014/main" id="{59494951-EF14-B9C2-87E9-378E4EC3F56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10360041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pt-BR">
                <a:latin typeface="Arial"/>
                <a:cs typeface="Arial"/>
              </a:rPr>
              <a:t>Teremos um intervalo de 15 minutos agora. </a:t>
            </a:r>
          </a:p>
          <a:p>
            <a:endParaRPr lang="en-US">
              <a:latin typeface="Arial"/>
              <a:cs typeface="Arial"/>
            </a:endParaRPr>
          </a:p>
          <a:p>
            <a:r>
              <a:rPr lang="pt-BR">
                <a:latin typeface="Arial"/>
                <a:cs typeface="Arial"/>
              </a:rPr>
              <a:t>Por favor, adicione quaisquer dúvidas que você tenha sobre a abordagem 7-1-7 no estacionamento para que possamos continuar respondendo às suas perguntas.    </a:t>
            </a: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O próximo slide inclui tópicos de discussão em grupo para uma discussão em pequenos grupos de 30 minutos. Fique à vontade para mudar as perguntas de acordo com o público. O ideal é dividir os participantes em grupos de 6 a 8 pessoas, se possível. Ajuste o tempo para discussão em plenário em pequenos grupos com base no número de grupos.]  </a:t>
            </a:r>
          </a:p>
          <a:p>
            <a:endParaRPr lang="en-US" dirty="0"/>
          </a:p>
          <a:p>
            <a:r>
              <a:rPr lang="pt-BR">
                <a:latin typeface="Arial"/>
                <a:cs typeface="Arial"/>
              </a:rPr>
              <a:t>Agora vamos nos dividir em alguns grupos pequenos para termos nossa discussão final em pequenos grupos e voltaremos ao plenário para uma discussão em grupo maior.  </a:t>
            </a:r>
          </a:p>
          <a:p>
            <a:endParaRPr lang="en-US" dirty="0"/>
          </a:p>
          <a:p>
            <a:r>
              <a:rPr lang="pt-BR" i="1">
                <a:latin typeface="Arial"/>
                <a:cs typeface="Arial"/>
              </a:rPr>
              <a:t>[Nota para o moderador: Divida os participantes em grupos, seja designando-os aleatoriamente (por exemplo, peça para as pessoas dizerem um número de 1 a 3 se você tiver 3 grupos e passar para esses três grupos) ou peça que escolham seus próprios grupos.]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pt-BR">
                <a:latin typeface="Arial"/>
                <a:cs typeface="Arial"/>
              </a:rPr>
              <a:t>Então, aqui está o que gostaríamos que vocês fizessem. Lembrem-se de que este é o momento para uma discussão aberta sobre o 7-1-7 e como ele se relaciona com o trabalho de vocês.</a:t>
            </a:r>
            <a:r>
              <a:rPr lang="pt-BR">
                <a:solidFill>
                  <a:schemeClr val="tx1"/>
                </a:solidFill>
                <a:latin typeface="Arial"/>
                <a:cs typeface="Arial"/>
              </a:rPr>
              <a:t>  Em seus grupos, apresentem-se</a:t>
            </a:r>
            <a:r>
              <a:rPr lang="pt-BR">
                <a:latin typeface="Arial"/>
                <a:cs typeface="Arial"/>
              </a:rPr>
              <a:t> </a:t>
            </a:r>
            <a:r>
              <a:rPr lang="pt-BR">
                <a:solidFill>
                  <a:schemeClr val="tx1"/>
                </a:solidFill>
                <a:latin typeface="Arial"/>
                <a:cs typeface="Arial"/>
              </a:rPr>
              <a:t>e discutam em seus grupos: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buNone/>
            </a:pPr>
            <a:r>
              <a:rPr lang="pt-BR" sz="1200" b="1">
                <a:solidFill>
                  <a:schemeClr val="tx2"/>
                </a:solidFill>
                <a:latin typeface="Arial"/>
                <a:cs typeface="Arial"/>
              </a:rPr>
              <a:t>Que estratégias podem ajudar a tornar a adoção e o uso do 7-1-7 </a:t>
            </a:r>
            <a:r>
              <a:rPr lang="pt-BR" sz="1200" b="1" u="sng">
                <a:solidFill>
                  <a:schemeClr val="tx2"/>
                </a:solidFill>
                <a:latin typeface="Arial"/>
                <a:cs typeface="Arial"/>
              </a:rPr>
              <a:t>sustentáveis</a:t>
            </a:r>
            <a:r>
              <a:rPr lang="pt-BR" sz="1200" b="1">
                <a:solidFill>
                  <a:schemeClr val="tx2"/>
                </a:solidFill>
                <a:latin typeface="Arial"/>
                <a:cs typeface="Arial"/>
              </a:rPr>
              <a:t> no local onde você trabalha?</a:t>
            </a:r>
          </a:p>
          <a:p>
            <a:pPr marL="0" indent="0">
              <a:buNone/>
            </a:pPr>
            <a:endParaRPr lang="en-US" sz="200" dirty="0">
              <a:solidFill>
                <a:schemeClr val="tx2"/>
              </a:solidFill>
              <a:effectLst/>
              <a:cs typeface="Arial" panose="020B0604020202020204" pitchFamily="34" charset="0"/>
            </a:endParaRPr>
          </a:p>
          <a:p>
            <a:pPr marL="0" indent="0">
              <a:buNone/>
            </a:pPr>
            <a:r>
              <a:rPr lang="pt-BR" sz="1200" b="1">
                <a:solidFill>
                  <a:schemeClr val="tx2"/>
                </a:solidFill>
                <a:effectLst/>
                <a:latin typeface="Arial"/>
                <a:cs typeface="Arial"/>
              </a:rPr>
              <a:t>Como você pode começar a usar os fundamentos do 7-1-7 (pontualidade e melhoria contínua do desempenho) no seu trabalho agora mesmo?</a:t>
            </a:r>
          </a:p>
          <a:p>
            <a:pPr marL="0" indent="0">
              <a:lnSpc>
                <a:spcPct val="115000"/>
              </a:lnSpc>
              <a:spcBef>
                <a:spcPts val="0"/>
              </a:spcBef>
              <a:spcAft>
                <a:spcPts val="100"/>
              </a:spcAft>
              <a:buNone/>
              <a:defRPr/>
            </a:pPr>
            <a:endParaRPr lang="en-US" dirty="0">
              <a:solidFill>
                <a:schemeClr val="tx1"/>
              </a:solidFill>
              <a:latin typeface="Arial"/>
              <a:cs typeface="Arial"/>
            </a:endParaRPr>
          </a:p>
          <a:p>
            <a:pPr>
              <a:defRPr/>
            </a:pPr>
            <a:r>
              <a:rPr lang="pt-BR">
                <a:solidFill>
                  <a:schemeClr val="tx1"/>
                </a:solidFill>
                <a:latin typeface="Arial"/>
                <a:cs typeface="Arial"/>
              </a:rPr>
              <a:t>Vocês têm 30 minutos para esta tarefa. Durante aproximadamente a primeira metade </a:t>
            </a:r>
            <a:r>
              <a:rPr lang="pt-BR" i="1">
                <a:solidFill>
                  <a:schemeClr val="tx1"/>
                </a:solidFill>
                <a:latin typeface="Arial"/>
                <a:cs typeface="Arial"/>
              </a:rPr>
              <a:t>[nota ao moderador: forneça o tempo exato, por exemplo, 15 min, 20 min com base </a:t>
            </a:r>
            <a:r>
              <a:rPr lang="pt-BR" i="1">
                <a:latin typeface="Arial"/>
                <a:cs typeface="Arial"/>
              </a:rPr>
              <a:t>no número </a:t>
            </a:r>
            <a:r>
              <a:rPr lang="pt-BR" i="1">
                <a:solidFill>
                  <a:schemeClr val="tx1"/>
                </a:solidFill>
                <a:latin typeface="Arial"/>
                <a:cs typeface="Arial"/>
              </a:rPr>
              <a:t>de grupos, se possível],</a:t>
            </a:r>
            <a:r>
              <a:rPr lang="pt-BR">
                <a:solidFill>
                  <a:schemeClr val="tx1"/>
                </a:solidFill>
                <a:latin typeface="Arial"/>
                <a:cs typeface="Arial"/>
              </a:rPr>
              <a:t> você discutirá essas questões no grupo. Então, no plenário, teremos um breve momento, de 2 minutos ou menos, para cada grupo relatar e contar o que cada um criou.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Obrigado por participar durante todo este dia. Temos mais alguns slides para finalizar.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pt-BR" i="1">
                <a:latin typeface="Arial"/>
                <a:cs typeface="Arial"/>
              </a:rPr>
              <a:t>[Nota para o moderador: se houver tempo, recomendamos perguntar aos participantes se eles acham que cada um desses objetivos foi alcançado. Lembre-se de atualizar este slide com os objetivos revisados do workshop se você adaptou a agenda e os materiais (por exemplo, se os participantes não estiverem ajudando a desenvolver um plano para adoção/uso, se você retirou o material de análise aprofundada sobre adoção, etc.) </a:t>
            </a:r>
          </a:p>
          <a:p>
            <a:endParaRPr lang="en-US" dirty="0">
              <a:latin typeface="Calibri"/>
              <a:ea typeface="Calibri"/>
              <a:cs typeface="Calibri"/>
            </a:endParaRPr>
          </a:p>
          <a:p>
            <a:r>
              <a:rPr lang="pt-BR"/>
              <a:t>Agora, vamos revisar os objetivos de aprendizado novamente e ver se você acha que os alcançamos. </a:t>
            </a:r>
          </a:p>
          <a:p>
            <a:endParaRPr lang="en-US" sz="1200" b="0" dirty="0">
              <a:latin typeface="Calibri"/>
              <a:ea typeface="Calibri"/>
              <a:cs typeface="Calibri"/>
            </a:endParaRPr>
          </a:p>
          <a:p>
            <a:pPr marL="171450" indent="-171450">
              <a:buFont typeface="Arial" panose="020B0604020202020204" pitchFamily="34" charset="0"/>
              <a:buChar char="•"/>
            </a:pPr>
            <a:r>
              <a:rPr lang="pt-BR" sz="1200" b="0">
                <a:latin typeface="Arial"/>
                <a:cs typeface="Arial"/>
              </a:rPr>
              <a:t>Compreender a abordagem de melhoria de desempenho do 7-1-7 e as Revisões de Ação Precoce para detecção, notificação e resposta a surtos</a:t>
            </a:r>
          </a:p>
          <a:p>
            <a:pPr marL="628650" lvl="1" indent="-171450">
              <a:buFont typeface="Arial" panose="020B0604020202020204" pitchFamily="34" charset="0"/>
              <a:buChar char="•"/>
            </a:pPr>
            <a:r>
              <a:rPr lang="pt-BR" sz="1200" b="0">
                <a:latin typeface="Arial"/>
                <a:cs typeface="Arial"/>
              </a:rPr>
              <a:t>Nós focamos nisso no começo e tentamos reforçar isso ao longo do workshop. Você acredita que alcançamos esse objetivo?</a:t>
            </a:r>
          </a:p>
          <a:p>
            <a:pPr marL="628650" lvl="1" indent="-171450">
              <a:buFont typeface="Arial" panose="020B0604020202020204" pitchFamily="34" charset="0"/>
              <a:buChar char="•"/>
            </a:pPr>
            <a:endParaRPr lang="en-US" sz="1200" b="0" dirty="0">
              <a:latin typeface="Arial"/>
              <a:cs typeface="Arial"/>
            </a:endParaRPr>
          </a:p>
          <a:p>
            <a:pPr marL="171450" lvl="0" indent="-171450">
              <a:buFont typeface="Arial" panose="020B0604020202020204" pitchFamily="34" charset="0"/>
              <a:buChar char="•"/>
            </a:pPr>
            <a:r>
              <a:rPr lang="pt-BR" sz="1200" b="0">
                <a:latin typeface="Arial"/>
                <a:cs typeface="Arial"/>
              </a:rPr>
              <a:t>Explicar como a abordagem 7-1-7 impulsiona a melhoria do desempenho dos sistemas de surtos</a:t>
            </a:r>
          </a:p>
          <a:p>
            <a:pPr marL="628650" lvl="1" indent="-171450">
              <a:buFont typeface="Arial" panose="020B0604020202020204" pitchFamily="34" charset="0"/>
              <a:buChar char="•"/>
            </a:pPr>
            <a:r>
              <a:rPr lang="pt-BR" sz="1200" b="0">
                <a:latin typeface="Arial"/>
                <a:cs typeface="Arial"/>
              </a:rPr>
              <a:t>Você acha que consegue explicar isso agora? </a:t>
            </a:r>
          </a:p>
          <a:p>
            <a:pPr marL="628650" lvl="1" indent="-171450">
              <a:buFont typeface="Arial" panose="020B0604020202020204" pitchFamily="34" charset="0"/>
              <a:buChar char="•"/>
            </a:pPr>
            <a:endParaRPr lang="en-US" sz="1200" b="0" dirty="0">
              <a:latin typeface="Arial"/>
              <a:cs typeface="Arial"/>
            </a:endParaRPr>
          </a:p>
          <a:p>
            <a:pPr marL="342900" indent="-342900">
              <a:lnSpc>
                <a:spcPct val="113999"/>
              </a:lnSpc>
              <a:buFont typeface="Arial" panose="020B0604020202020204" pitchFamily="34" charset="0"/>
              <a:buChar char="•"/>
            </a:pPr>
            <a:r>
              <a:rPr lang="pt-BR" sz="1200" b="0">
                <a:latin typeface="Arial"/>
                <a:cs typeface="Arial"/>
              </a:rPr>
              <a:t>Identificar oportunidades e desafios para apoiar a conscientização, adoção e uso do 7-1-7 em seu trabalho</a:t>
            </a:r>
          </a:p>
          <a:p>
            <a:pPr marL="800100" lvl="1" indent="-342900">
              <a:lnSpc>
                <a:spcPct val="113999"/>
              </a:lnSpc>
              <a:buFont typeface="Arial" panose="020B0604020202020204" pitchFamily="34" charset="0"/>
              <a:buChar char="•"/>
            </a:pPr>
            <a:r>
              <a:rPr lang="pt-BR" sz="1200" b="0">
                <a:latin typeface="Arial"/>
                <a:cs typeface="Arial"/>
              </a:rPr>
              <a:t>Nós nos concentramos nisso durante todo o workshop, inclusive durante algumas sessões de discussão. Você acha que alcançamos esse objetivo?</a:t>
            </a:r>
          </a:p>
          <a:p>
            <a:pPr marL="800100" lvl="1" indent="-342900">
              <a:lnSpc>
                <a:spcPct val="113999"/>
              </a:lnSpc>
              <a:buFont typeface="Arial" panose="020B0604020202020204" pitchFamily="34" charset="0"/>
              <a:buChar char="•"/>
            </a:pPr>
            <a:endParaRPr lang="en-US" sz="1200" b="0" dirty="0">
              <a:latin typeface="Arial"/>
              <a:cs typeface="Arial"/>
            </a:endParaRPr>
          </a:p>
          <a:p>
            <a:pPr marL="342900" lvl="0" indent="-342900">
              <a:lnSpc>
                <a:spcPct val="113999"/>
              </a:lnSpc>
              <a:buFont typeface="Arial" panose="020B0604020202020204" pitchFamily="34" charset="0"/>
              <a:buChar char="•"/>
            </a:pPr>
            <a:r>
              <a:rPr lang="pt-BR" sz="1200" b="0">
                <a:latin typeface="Arial"/>
                <a:cs typeface="Arial"/>
              </a:rPr>
              <a:t>Aplicar os passos principais e práticas modelo para dar suporte ao uso da adoção do 7-1-7 em programas e contextos</a:t>
            </a:r>
          </a:p>
          <a:p>
            <a:pPr marL="800100" lvl="1" indent="-342900">
              <a:lnSpc>
                <a:spcPct val="113999"/>
              </a:lnSpc>
              <a:buFont typeface="Arial" panose="020B0604020202020204" pitchFamily="34" charset="0"/>
              <a:buChar char="•"/>
            </a:pPr>
            <a:r>
              <a:rPr lang="pt-BR" sz="1200" b="0">
                <a:latin typeface="Arial"/>
                <a:cs typeface="Arial"/>
              </a:rPr>
              <a:t>Abordamos isso durante nossas análises aprofundadas sobre adoção e uso. Você acha que alcançamos esse objetivo?  </a:t>
            </a:r>
          </a:p>
          <a:p>
            <a:pPr marL="800100" lvl="1" indent="-342900">
              <a:lnSpc>
                <a:spcPct val="113999"/>
              </a:lnSpc>
              <a:buFont typeface="Arial" panose="020B0604020202020204" pitchFamily="34" charset="0"/>
              <a:buChar char="•"/>
            </a:pPr>
            <a:endParaRPr lang="en-US" sz="1200" b="0" dirty="0">
              <a:latin typeface="Arial"/>
              <a:cs typeface="Arial"/>
            </a:endParaRPr>
          </a:p>
          <a:p>
            <a:pPr marL="342900" lvl="0" indent="-342900">
              <a:lnSpc>
                <a:spcPct val="113999"/>
              </a:lnSpc>
              <a:buFont typeface="Arial" panose="020B0604020202020204" pitchFamily="34" charset="0"/>
              <a:buChar char="•"/>
            </a:pPr>
            <a:r>
              <a:rPr lang="pt-BR" sz="1200" b="0">
                <a:latin typeface="Arial"/>
                <a:cs typeface="Arial"/>
              </a:rPr>
              <a:t>Desenvolva um plano para adoção e uso rotineiro da meta 7-1-7 em seu país/jurisdição</a:t>
            </a:r>
          </a:p>
          <a:p>
            <a:pPr marL="800100" lvl="1" indent="-342900">
              <a:lnSpc>
                <a:spcPct val="113999"/>
              </a:lnSpc>
              <a:buFont typeface="Arial" panose="020B0604020202020204" pitchFamily="34" charset="0"/>
              <a:buChar char="•"/>
            </a:pPr>
            <a:r>
              <a:rPr lang="pt-BR" sz="1200" b="0">
                <a:latin typeface="Arial"/>
                <a:cs typeface="Arial"/>
              </a:rPr>
              <a:t>Discutimos um pouco sobre isso e depois passamos um tempo esta manhã focados nesse objetivo. Você acha que conseguimos?</a:t>
            </a: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Apenas um lembrete de que, no site da 7-1-7 Alliance, você pode encontrar uma ampla variedade de recursos para ajudar você a entender a meta 7-1-7 e começar a adotá-la e usá-la.  Há detalhes sobre as etapas de uso e os componentes de adoção que abordamos durante o workshop que você pode revisar no Kit de Ferramentas Digitais do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057C-A19E-2283-781C-35AF2BB1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4B273-45BA-6905-6626-D90AD6389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875-B1D6-01B0-BE39-B193BC19DCFE}"/>
              </a:ext>
            </a:extLst>
          </p:cNvPr>
          <p:cNvSpPr>
            <a:spLocks noGrp="1"/>
          </p:cNvSpPr>
          <p:nvPr>
            <p:ph type="body" idx="1"/>
          </p:nvPr>
        </p:nvSpPr>
        <p:spPr/>
        <p:txBody>
          <a:bodyPr/>
          <a:lstStyle/>
          <a:p>
            <a:pPr algn="just"/>
            <a:r>
              <a:rPr lang="pt-BR" i="1">
                <a:latin typeface="Arial"/>
                <a:cs typeface="Arial"/>
              </a:rPr>
              <a:t>[Nota para o moderador: preencha este slide com as próximas etapas – sugestões de conteúdo são fornecidas nos marcadores atuais, que devem ser substituídos pelas próximas etapas reais. Remova a coloração amarela quando o slide estiver completo.]  </a:t>
            </a:r>
          </a:p>
          <a:p>
            <a:pPr algn="just"/>
            <a:endParaRPr lang="en-US" dirty="0">
              <a:cs typeface="Arial" panose="020B0604020202020204" pitchFamily="34" charset="0"/>
            </a:endParaRPr>
          </a:p>
          <a:p>
            <a:pPr algn="just"/>
            <a:r>
              <a:rPr lang="pt-BR">
                <a:latin typeface="Arial"/>
                <a:cs typeface="Arial"/>
              </a:rPr>
              <a:t>Agora que terminamos, vamos repassar alguns próximos passos para que vocês saibam o que está reservado para o 7-1-7 e para vocês.  </a:t>
            </a:r>
          </a:p>
          <a:p>
            <a:pPr algn="just"/>
            <a:endParaRPr lang="en-US" dirty="0">
              <a:cs typeface="Arial" panose="020B0604020202020204" pitchFamily="34" charset="0"/>
            </a:endParaRPr>
          </a:p>
          <a:p>
            <a:pPr algn="just"/>
            <a:r>
              <a:rPr lang="pt-BR" i="1">
                <a:latin typeface="Arial"/>
                <a:cs typeface="Arial"/>
              </a:rPr>
              <a:t>[nota para o moderador: explique os próximos passos]</a:t>
            </a:r>
          </a:p>
        </p:txBody>
      </p:sp>
      <p:sp>
        <p:nvSpPr>
          <p:cNvPr id="4" name="Slide Number Placeholder 3">
            <a:extLst>
              <a:ext uri="{FF2B5EF4-FFF2-40B4-BE49-F238E27FC236}">
                <a16:creationId xmlns:a16="http://schemas.microsoft.com/office/drawing/2014/main" id="{B31A9168-CFEE-1A34-82A5-D0068D4B55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2529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t-BR" b="0" i="0" u="none" strike="noStrike">
                <a:solidFill>
                  <a:srgbClr val="000000"/>
                </a:solidFill>
                <a:effectLst/>
                <a:latin typeface="Arial"/>
                <a:cs typeface="Arial"/>
              </a:rPr>
              <a:t>Vamos rever novamente os objetivos de aprendizado do nosso workshop. </a:t>
            </a:r>
            <a:r>
              <a:rPr lang="pt-BR">
                <a:latin typeface="Arial"/>
                <a:cs typeface="Arial"/>
              </a:rPr>
              <a:t>Até o final de hoje, você deverá ser capaz de: </a:t>
            </a:r>
          </a:p>
          <a:p>
            <a:endParaRPr lang="en-US">
              <a:latin typeface="Arial"/>
              <a:cs typeface="Arial"/>
            </a:endParaRPr>
          </a:p>
          <a:p>
            <a:pPr marL="342900" indent="-342900">
              <a:lnSpc>
                <a:spcPct val="113999"/>
              </a:lnSpc>
              <a:buAutoNum type="arabicPeriod"/>
            </a:pPr>
            <a:r>
              <a:rPr lang="pt-BR">
                <a:latin typeface="Arial"/>
                <a:cs typeface="Arial"/>
              </a:rPr>
              <a:t>Compreender a abordagem de melhoria de desempenho e metas 7-1-7 e as Revisões de Ação Precoce para detecção, notificação e resposta a surtos</a:t>
            </a:r>
            <a:r>
              <a:rPr lang="pt-BR" sz="1200" b="0">
                <a:latin typeface="Arial"/>
                <a:cs typeface="Arial"/>
              </a:rPr>
              <a:t>  </a:t>
            </a:r>
          </a:p>
          <a:p>
            <a:pPr marL="342900" indent="-342900">
              <a:lnSpc>
                <a:spcPct val="113999"/>
              </a:lnSpc>
              <a:buFont typeface="+mj-lt"/>
              <a:buAutoNum type="arabicPeriod"/>
            </a:pPr>
            <a:r>
              <a:rPr lang="pt-BR" sz="1100" b="0">
                <a:latin typeface="Arial"/>
                <a:cs typeface="Arial"/>
              </a:rPr>
              <a:t>Explicar como o 7-1-7 impulsiona a melhoria do desempenho dos sistemas de surtos</a:t>
            </a:r>
          </a:p>
          <a:p>
            <a:pPr marL="342900" indent="-342900">
              <a:lnSpc>
                <a:spcPct val="113999"/>
              </a:lnSpc>
              <a:buFont typeface="+mj-lt"/>
              <a:buAutoNum type="arabicPeriod"/>
            </a:pPr>
            <a:r>
              <a:rPr lang="pt-BR" sz="1100" b="0">
                <a:latin typeface="Arial"/>
                <a:cs typeface="Arial"/>
              </a:rPr>
              <a:t>Identificar oportunidades e desafios para apoiar a conscientização, adoção e uso do 7-1-7 em seu trabalho</a:t>
            </a:r>
          </a:p>
          <a:p>
            <a:pPr marL="342900" indent="-342900">
              <a:lnSpc>
                <a:spcPct val="113999"/>
              </a:lnSpc>
              <a:buFont typeface="+mj-lt"/>
              <a:buAutoNum type="arabicPeriod"/>
            </a:pPr>
            <a:r>
              <a:rPr lang="pt-BR" sz="1200" b="0">
                <a:latin typeface="Arial"/>
                <a:cs typeface="Arial"/>
              </a:rPr>
              <a:t>Aplicar os passos principais e práticas modelo para dar suporte ao uso da adoção do 7-1-7 em programas e contextos</a:t>
            </a:r>
          </a:p>
          <a:p>
            <a:pPr marL="342900" indent="-342900">
              <a:lnSpc>
                <a:spcPct val="113999"/>
              </a:lnSpc>
              <a:buFont typeface="+mj-lt"/>
              <a:buAutoNum type="arabicPeriod"/>
            </a:pPr>
            <a:r>
              <a:rPr lang="pt-BR" sz="1200" b="0">
                <a:latin typeface="Arial"/>
                <a:cs typeface="Arial"/>
              </a:rPr>
              <a:t>Planejar a adoção e o uso rotineiro da meta 7-1-7 em seu </a:t>
            </a:r>
            <a:r>
              <a:rPr lang="pt-BR">
                <a:latin typeface="Arial"/>
                <a:cs typeface="Arial"/>
              </a:rPr>
              <a:t>país ou jurisdição </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pt-BR">
                <a:latin typeface="Arial"/>
                <a:cs typeface="Arial"/>
              </a:rPr>
              <a:t>Os dois primeiros objetivos foram abordados nos materiais introdutórios e continuamos a reforçar ao longo do workshop, e o terceiro objetivo foi incorporado ao longo do workshop. Abordamos o quarto objetivo nos últimos dois dias. Embora tenhamos tido várias discussões sobre como planejar a adoção e o uso do 7-1-7, hoje vamos nos concentrar nisso.  </a:t>
            </a:r>
          </a:p>
          <a:p>
            <a:pPr>
              <a:lnSpc>
                <a:spcPct val="113999"/>
              </a:lnSpc>
            </a:pPr>
            <a:endParaRPr lang="en-US" b="0" i="0">
              <a:solidFill>
                <a:srgbClr val="444444"/>
              </a:solidFill>
              <a:effectLst/>
              <a:latin typeface="Arial"/>
              <a:ea typeface="Calibri"/>
              <a:cs typeface="Arial"/>
            </a:endParaRPr>
          </a:p>
          <a:p>
            <a:pPr>
              <a:lnSpc>
                <a:spcPct val="113999"/>
              </a:lnSpc>
            </a:pP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t>[Nota para o moderador: peça aos palestrantes que façam os comentários finais do dia e do workshop].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Agradecemos sua participação no workshop técnico do 7-1-7. Obrigado!</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um máximo de 3 minutos. </a:t>
            </a:r>
            <a:r>
              <a:rPr lang="pt-BR" sz="1200" b="0" i="1">
                <a:latin typeface="Arial"/>
                <a:cs typeface="Arial"/>
              </a:rPr>
              <a:t>Incentive um retorno e aguarde as respostas. </a:t>
            </a:r>
            <a:r>
              <a:rPr lang="pt-BR" i="1">
                <a:latin typeface="Arial"/>
                <a:cs typeface="Arial"/>
              </a:rPr>
              <a:t>Se ninguém levantar a mão, peça gentilmente a um ou dois participantes para iniciar a discussão.</a:t>
            </a:r>
            <a:r>
              <a:rPr lang="pt-BR" sz="1200" b="0" i="1">
                <a:latin typeface="Arial"/>
                <a:cs typeface="Arial"/>
              </a:rPr>
              <a:t> </a:t>
            </a:r>
            <a:r>
              <a:rPr lang="pt-BR" i="1">
                <a:latin typeface="Arial"/>
                <a:cs typeface="Arial"/>
              </a:rPr>
              <a:t>Isso é importante, especialmente para essas perguntas iniciais, a fim de definir o tom do workshop para uma participação ativa.]</a:t>
            </a:r>
          </a:p>
          <a:p>
            <a:endParaRPr lang="en-US" dirty="0"/>
          </a:p>
          <a:p>
            <a:r>
              <a:rPr lang="pt-BR">
                <a:latin typeface="Arial"/>
                <a:cs typeface="Arial"/>
              </a:rPr>
              <a:t>Agora, quero ouvir de vocês quais foram os principais aprendizados de ontem.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D9D3-7B0C-FF21-B8CC-B20F180D8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D9201D-32C6-22F9-B77A-54251FABA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928AF2-23EF-7CF4-FBB3-45FF9F735E93}"/>
              </a:ext>
            </a:extLst>
          </p:cNvPr>
          <p:cNvSpPr>
            <a:spLocks noGrp="1"/>
          </p:cNvSpPr>
          <p:nvPr>
            <p:ph type="body" idx="1"/>
          </p:nvPr>
        </p:nvSpPr>
        <p:spPr/>
        <p:txBody>
          <a:bodyPr/>
          <a:lstStyle/>
          <a:p>
            <a:pPr>
              <a:defRPr/>
            </a:pPr>
            <a:r>
              <a:rPr lang="pt-BR" i="1">
                <a:latin typeface="Arial"/>
                <a:cs typeface="Arial"/>
              </a:rPr>
              <a:t>[Nota para o moderador: limite a discussão a um máximo de 3 minutos. Se o público não for muito grande, considere pedir que todos fiquem de pé. Peça a eles que digam uma lição importante, onde eles só podem se sentar depois de dizerem uma lição importante que seja única (ou seja, sem repetições). Depois que todos estiverem sentados, continue para o próximo slide.]</a:t>
            </a:r>
          </a:p>
          <a:p>
            <a:pPr>
              <a:defRPr/>
            </a:pPr>
            <a:r>
              <a:rPr lang="pt-BR" i="1">
                <a:latin typeface="Arial"/>
                <a:cs typeface="Arial"/>
              </a:rPr>
              <a:t> </a:t>
            </a:r>
          </a:p>
          <a:p>
            <a:r>
              <a:rPr lang="pt-BR">
                <a:latin typeface="Arial"/>
                <a:cs typeface="Arial"/>
              </a:rPr>
              <a:t>Agora, quero saber quais foram as principais conclusões de todo o workshop.  </a:t>
            </a:r>
          </a:p>
          <a:p>
            <a:endParaRPr lang="en-US" dirty="0">
              <a:latin typeface="Arial"/>
              <a:cs typeface="Arial"/>
            </a:endParaRPr>
          </a:p>
          <a:p>
            <a:endParaRPr lang="en-US" dirty="0"/>
          </a:p>
        </p:txBody>
      </p:sp>
      <p:sp>
        <p:nvSpPr>
          <p:cNvPr id="4" name="Slide Number Placeholder 3">
            <a:extLst>
              <a:ext uri="{FF2B5EF4-FFF2-40B4-BE49-F238E27FC236}">
                <a16:creationId xmlns:a16="http://schemas.microsoft.com/office/drawing/2014/main" id="{B2ADB8B7-5EDA-BF9C-EE2B-A0415F31D8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35304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pt-BR">
                <a:latin typeface="Arial"/>
                <a:cs typeface="Arial"/>
              </a:rPr>
              <a:t>Apenas um rápido lembrete de que projetamos este treinamento para ser altamente interativo e, para isso, precisamos da sua participação ativa! </a:t>
            </a:r>
          </a:p>
          <a:p>
            <a:endParaRPr lang="en-US">
              <a:latin typeface="Arial"/>
              <a:cs typeface="Arial"/>
            </a:endParaRPr>
          </a:p>
          <a:p>
            <a:r>
              <a:rPr lang="pt-BR">
                <a:latin typeface="Arial"/>
                <a:cs typeface="Arial"/>
              </a:rPr>
              <a:t>Então, junte-se a nós e seja um aluno e participante ativo durante nossas atividades práticas, discussões e sessões de perguntas e respostas.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16.svg"/><Relationship Id="rId5" Type="http://schemas.openxmlformats.org/officeDocument/2006/relationships/image" Target="../media/image15.svg"/><Relationship Id="rId4" Type="http://schemas.openxmlformats.org/officeDocument/2006/relationships/image" Target="../media/image14.sv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16.svg"/><Relationship Id="rId5" Type="http://schemas.openxmlformats.org/officeDocument/2006/relationships/image" Target="../media/image15.svg"/><Relationship Id="rId4" Type="http://schemas.openxmlformats.org/officeDocument/2006/relationships/image" Target="../media/image14.sv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58.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2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963188"/>
            <a:ext cx="8211906" cy="1749696"/>
          </a:xfrm>
        </p:spPr>
        <p:txBody>
          <a:bodyPr vert="horz" lIns="91440" tIns="45720" rIns="91440" bIns="45720" rtlCol="0" anchor="t">
            <a:noAutofit/>
          </a:bodyPr>
          <a:lstStyle/>
          <a:p>
            <a:pPr>
              <a:lnSpc>
                <a:spcPct val="110000"/>
              </a:lnSpc>
            </a:pPr>
            <a:r>
              <a:rPr lang="pt-BR" sz="5000" dirty="0">
                <a:latin typeface="Arial"/>
                <a:cs typeface="Arial"/>
              </a:rPr>
              <a:t>Workshop de treinamento técnico do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722522"/>
            <a:ext cx="9144000" cy="539750"/>
          </a:xfrm>
        </p:spPr>
        <p:txBody>
          <a:bodyPr>
            <a:normAutofit/>
          </a:bodyPr>
          <a:lstStyle/>
          <a:p>
            <a:r>
              <a:rPr lang="pt-BR">
                <a:latin typeface="Arial"/>
                <a:cs typeface="Arial"/>
              </a:rPr>
              <a:t>Adoção e uso da meta 7-1-7</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5806364" y="1012496"/>
            <a:ext cx="5918276"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2800" dirty="0">
                <a:latin typeface="Arial"/>
                <a:ea typeface="Calibri"/>
                <a:cs typeface="Arial"/>
              </a:rPr>
              <a:t>Publique suas perguntas e ideias no </a:t>
            </a:r>
            <a:r>
              <a:rPr lang="pt-BR" sz="2800" b="1" dirty="0">
                <a:solidFill>
                  <a:schemeClr val="accent1"/>
                </a:solidFill>
                <a:latin typeface="Arial"/>
                <a:ea typeface="Calibri"/>
                <a:cs typeface="Arial"/>
              </a:rPr>
              <a:t>estacionamento</a:t>
            </a:r>
            <a:r>
              <a:rPr lang="pt-BR" sz="2800" dirty="0">
                <a:latin typeface="Arial"/>
                <a:ea typeface="Calibri"/>
                <a:cs typeface="Arial"/>
              </a:rPr>
              <a:t>.</a:t>
            </a:r>
          </a:p>
          <a:p>
            <a:endParaRPr lang="en-US" sz="2800" dirty="0">
              <a:latin typeface="Arial"/>
              <a:ea typeface="Calibri"/>
              <a:cs typeface="Arial"/>
            </a:endParaRPr>
          </a:p>
          <a:p>
            <a:r>
              <a:rPr lang="pt-BR" sz="2800" dirty="0">
                <a:latin typeface="Arial"/>
                <a:ea typeface="Calibri"/>
                <a:cs typeface="Arial"/>
              </a:rPr>
              <a:t>Elas serão respondidas:</a:t>
            </a:r>
          </a:p>
          <a:p>
            <a:pPr marL="285750" indent="-285750">
              <a:buFont typeface="Arial"/>
              <a:buChar char="•"/>
            </a:pPr>
            <a:r>
              <a:rPr lang="pt-BR" sz="2800" dirty="0">
                <a:latin typeface="Arial"/>
                <a:ea typeface="Calibri"/>
                <a:cs typeface="Arial"/>
              </a:rPr>
              <a:t>Em momentos específicos durante o treinamento</a:t>
            </a:r>
          </a:p>
          <a:p>
            <a:pPr marL="285750" indent="-285750">
              <a:buFont typeface="Arial"/>
              <a:buChar char="•"/>
            </a:pPr>
            <a:r>
              <a:rPr lang="pt-BR" sz="2800" dirty="0">
                <a:latin typeface="Arial"/>
                <a:ea typeface="Calibri"/>
                <a:cs typeface="Arial"/>
              </a:rPr>
              <a:t>Por especialistas durante suas apresentações</a:t>
            </a:r>
          </a:p>
          <a:p>
            <a:pPr marL="285750" indent="-285750">
              <a:buFont typeface="Arial"/>
              <a:buChar char="•"/>
            </a:pPr>
            <a:r>
              <a:rPr lang="pt-BR" sz="2800" dirty="0">
                <a:latin typeface="Arial"/>
                <a:ea typeface="Calibri"/>
                <a:cs typeface="Arial"/>
              </a:rPr>
              <a:t>Após o treinamento (por exemplo, via e-mail), conforme necessário</a:t>
            </a:r>
          </a:p>
          <a:p>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1821848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60422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sz="2400" b="1" i="0" u="none" strike="noStrike" dirty="0">
                <a:solidFill>
                  <a:srgbClr val="000000"/>
                </a:solidFill>
                <a:effectLst/>
                <a:latin typeface="Arial"/>
                <a:cs typeface="Arial"/>
              </a:rPr>
              <a:t>P</a:t>
            </a:r>
            <a:r>
              <a:rPr lang="pt-BR" sz="2400" i="0" u="none" strike="noStrike" dirty="0">
                <a:solidFill>
                  <a:srgbClr val="000000"/>
                </a:solidFill>
                <a:effectLst/>
                <a:latin typeface="Arial"/>
                <a:cs typeface="Arial"/>
              </a:rPr>
              <a:t>: </a:t>
            </a:r>
            <a:r>
              <a:rPr lang="pt-BR" dirty="0">
                <a:solidFill>
                  <a:srgbClr val="000000"/>
                </a:solidFill>
                <a:latin typeface="Arial"/>
                <a:cs typeface="Arial"/>
              </a:rPr>
              <a:t>Como a meta 7-1-7 pode ser usada em diferentes níveis de governança da saúde pública?</a:t>
            </a:r>
          </a:p>
          <a:p>
            <a:pPr marL="0" indent="0">
              <a:buNone/>
            </a:pPr>
            <a:endParaRPr lang="en-US" sz="2400" dirty="0">
              <a:solidFill>
                <a:srgbClr val="000000"/>
              </a:solidFill>
              <a:latin typeface="Arial"/>
              <a:cs typeface="Arial"/>
            </a:endParaRPr>
          </a:p>
          <a:p>
            <a:pPr marL="0" indent="0">
              <a:buNone/>
            </a:pPr>
            <a:r>
              <a:rPr lang="pt-BR" sz="2400" b="1" dirty="0">
                <a:solidFill>
                  <a:srgbClr val="000000"/>
                </a:solidFill>
                <a:latin typeface="Arial"/>
                <a:cs typeface="Arial"/>
              </a:rPr>
              <a:t>P: </a:t>
            </a:r>
            <a:r>
              <a:rPr lang="pt-BR" dirty="0">
                <a:solidFill>
                  <a:srgbClr val="000000"/>
                </a:solidFill>
                <a:latin typeface="Arial"/>
                <a:cs typeface="Arial"/>
              </a:rPr>
              <a:t>Como a meta 7-1-7 apoia a realização de outras metas?</a:t>
            </a:r>
          </a:p>
          <a:p>
            <a:pPr marL="0" indent="0">
              <a:buNone/>
            </a:pPr>
            <a:endParaRPr lang="en-US" sz="2400" dirty="0">
              <a:solidFill>
                <a:srgbClr val="000000"/>
              </a:solidFill>
              <a:cs typeface="Arial"/>
            </a:endParaRPr>
          </a:p>
          <a:p>
            <a:pPr marL="0" indent="0">
              <a:buNone/>
            </a:pPr>
            <a:endParaRPr lang="en-US" dirty="0">
              <a:solidFill>
                <a:srgbClr val="000000"/>
              </a:solidFill>
            </a:endParaRP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C2E82-ED97-E414-8E57-84E53DBAEB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FD5A5E-1A47-188D-3391-F0BCAEE6A73D}"/>
              </a:ext>
            </a:extLst>
          </p:cNvPr>
          <p:cNvSpPr>
            <a:spLocks noGrp="1"/>
          </p:cNvSpPr>
          <p:nvPr>
            <p:ph type="title"/>
          </p:nvPr>
        </p:nvSpPr>
        <p:spPr>
          <a:xfrm>
            <a:off x="831850" y="2200006"/>
            <a:ext cx="9703980" cy="2148666"/>
          </a:xfrm>
        </p:spPr>
        <p:txBody>
          <a:bodyPr/>
          <a:lstStyle/>
          <a:p>
            <a:r>
              <a:rPr lang="pt-BR" sz="5000">
                <a:latin typeface="Arial"/>
                <a:cs typeface="Arial"/>
              </a:rPr>
              <a:t>Jogo de recapitulação</a:t>
            </a:r>
          </a:p>
        </p:txBody>
      </p:sp>
      <p:sp>
        <p:nvSpPr>
          <p:cNvPr id="3" name="Text Placeholder 2">
            <a:extLst>
              <a:ext uri="{FF2B5EF4-FFF2-40B4-BE49-F238E27FC236}">
                <a16:creationId xmlns:a16="http://schemas.microsoft.com/office/drawing/2014/main" id="{DC6682FC-EF60-0ECD-036C-C3F35393D99D}"/>
              </a:ext>
            </a:extLst>
          </p:cNvPr>
          <p:cNvSpPr>
            <a:spLocks noGrp="1"/>
          </p:cNvSpPr>
          <p:nvPr>
            <p:ph type="body" idx="1"/>
          </p:nvPr>
        </p:nvSpPr>
        <p:spPr>
          <a:xfrm>
            <a:off x="831850" y="4375661"/>
            <a:ext cx="9703980" cy="931688"/>
          </a:xfrm>
        </p:spPr>
        <p:txBody>
          <a:bodyPr/>
          <a:lstStyle/>
          <a:p>
            <a:r>
              <a:rPr lang="pt-BR" sz="3000"/>
              <a:t>Atividade</a:t>
            </a:r>
          </a:p>
        </p:txBody>
      </p:sp>
      <p:pic>
        <p:nvPicPr>
          <p:cNvPr id="5" name="Picture 4" descr="A light bulb in a circle&#10;&#10;AI-generated content may be incorrect.">
            <a:extLst>
              <a:ext uri="{FF2B5EF4-FFF2-40B4-BE49-F238E27FC236}">
                <a16:creationId xmlns:a16="http://schemas.microsoft.com/office/drawing/2014/main" id="{C56F7F67-51D0-7855-DC6D-06451CBB9A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07224"/>
            <a:ext cx="866086" cy="824950"/>
          </a:xfrm>
          <a:prstGeom prst="rect">
            <a:avLst/>
          </a:prstGeom>
        </p:spPr>
      </p:pic>
    </p:spTree>
    <p:extLst>
      <p:ext uri="{BB962C8B-B14F-4D97-AF65-F5344CB8AC3E}">
        <p14:creationId xmlns:p14="http://schemas.microsoft.com/office/powerpoint/2010/main" val="1314114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C3B27-BAAF-0CBC-7E82-1A35C0D2176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2482D61-E5E9-3C74-7743-E49765B2D10A}"/>
              </a:ext>
            </a:extLst>
          </p:cNvPr>
          <p:cNvSpPr/>
          <p:nvPr/>
        </p:nvSpPr>
        <p:spPr>
          <a:xfrm>
            <a:off x="7427623" y="1247913"/>
            <a:ext cx="4344723" cy="1846469"/>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FDEF0F-049E-287A-D1D7-C769EC5FB904}"/>
              </a:ext>
            </a:extLst>
          </p:cNvPr>
          <p:cNvSpPr>
            <a:spLocks noGrp="1"/>
          </p:cNvSpPr>
          <p:nvPr>
            <p:ph type="title"/>
          </p:nvPr>
        </p:nvSpPr>
        <p:spPr>
          <a:xfrm>
            <a:off x="298658" y="287822"/>
            <a:ext cx="10515600" cy="1001762"/>
          </a:xfrm>
        </p:spPr>
        <p:txBody>
          <a:bodyPr/>
          <a:lstStyle/>
          <a:p>
            <a:r>
              <a:rPr lang="pt-BR">
                <a:latin typeface="Arial"/>
                <a:cs typeface="Arial"/>
              </a:rPr>
              <a:t>Jogo de recapitulação</a:t>
            </a:r>
          </a:p>
        </p:txBody>
      </p:sp>
      <p:sp>
        <p:nvSpPr>
          <p:cNvPr id="3" name="Text Placeholder 2">
            <a:extLst>
              <a:ext uri="{FF2B5EF4-FFF2-40B4-BE49-F238E27FC236}">
                <a16:creationId xmlns:a16="http://schemas.microsoft.com/office/drawing/2014/main" id="{115E80D7-E2D6-4B3F-3085-F3F2F4A9A59B}"/>
              </a:ext>
            </a:extLst>
          </p:cNvPr>
          <p:cNvSpPr>
            <a:spLocks noGrp="1"/>
          </p:cNvSpPr>
          <p:nvPr>
            <p:ph type="body" idx="1"/>
          </p:nvPr>
        </p:nvSpPr>
        <p:spPr>
          <a:xfrm>
            <a:off x="298658" y="765868"/>
            <a:ext cx="6072837" cy="823912"/>
          </a:xfrm>
        </p:spPr>
        <p:txBody>
          <a:bodyPr/>
          <a:lstStyle/>
          <a:p>
            <a:r>
              <a:rPr lang="pt-BR">
                <a:latin typeface="Arial"/>
                <a:cs typeface="Arial"/>
              </a:rPr>
              <a:t>O jogo </a:t>
            </a:r>
          </a:p>
        </p:txBody>
      </p:sp>
      <p:sp>
        <p:nvSpPr>
          <p:cNvPr id="4" name="Content Placeholder 3">
            <a:extLst>
              <a:ext uri="{FF2B5EF4-FFF2-40B4-BE49-F238E27FC236}">
                <a16:creationId xmlns:a16="http://schemas.microsoft.com/office/drawing/2014/main" id="{1187902E-6D89-E0BC-9675-8399EC0122F5}"/>
              </a:ext>
            </a:extLst>
          </p:cNvPr>
          <p:cNvSpPr>
            <a:spLocks noGrp="1"/>
          </p:cNvSpPr>
          <p:nvPr>
            <p:ph sz="half" idx="2"/>
          </p:nvPr>
        </p:nvSpPr>
        <p:spPr>
          <a:xfrm>
            <a:off x="298658" y="1725850"/>
            <a:ext cx="7062113" cy="4456509"/>
          </a:xfrm>
        </p:spPr>
        <p:txBody>
          <a:bodyPr vert="horz" lIns="91440" tIns="45720" rIns="91440" bIns="45720" rtlCol="0" anchor="t">
            <a:noAutofit/>
          </a:bodyPr>
          <a:lstStyle/>
          <a:p>
            <a:r>
              <a:rPr lang="pt-BR" sz="2100" dirty="0">
                <a:latin typeface="Arial"/>
                <a:cs typeface="Arial"/>
              </a:rPr>
              <a:t>Em seus grupos, escrevam duas perguntas de teste para perguntar aos colegas participantes sobre algo que vocês aprenderam sobre o 7-1-7 durante este workshop. </a:t>
            </a:r>
          </a:p>
          <a:p>
            <a:r>
              <a:rPr lang="pt-BR" sz="2100" dirty="0">
                <a:latin typeface="Arial"/>
                <a:cs typeface="Arial"/>
              </a:rPr>
              <a:t>O Grupo 1 fará uma de suas perguntas aos outros grupos. </a:t>
            </a:r>
          </a:p>
          <a:p>
            <a:pPr lvl="1"/>
            <a:r>
              <a:rPr lang="pt-BR" sz="2100" dirty="0">
                <a:latin typeface="Arial"/>
                <a:cs typeface="Arial"/>
              </a:rPr>
              <a:t>O grupo que levantar a mão primeiro e responder corretamente ganhará um ponto. </a:t>
            </a:r>
          </a:p>
          <a:p>
            <a:r>
              <a:rPr lang="pt-BR" sz="2100" dirty="0">
                <a:latin typeface="Arial"/>
                <a:cs typeface="Arial"/>
              </a:rPr>
              <a:t>Então o próximo grupo fará a primeira pergunta, </a:t>
            </a:r>
            <a:br>
              <a:rPr lang="pt-BR" sz="2100" dirty="0">
                <a:latin typeface="Arial"/>
                <a:cs typeface="Arial"/>
              </a:rPr>
            </a:br>
            <a:r>
              <a:rPr lang="pt-BR" sz="2100" dirty="0">
                <a:latin typeface="Arial"/>
                <a:cs typeface="Arial"/>
              </a:rPr>
              <a:t>e assim por diante. </a:t>
            </a:r>
          </a:p>
          <a:p>
            <a:r>
              <a:rPr lang="pt-BR" sz="2100" dirty="0">
                <a:latin typeface="Arial"/>
                <a:cs typeface="Arial"/>
              </a:rPr>
              <a:t>Repita até que todas as perguntas sejam </a:t>
            </a:r>
            <a:br>
              <a:rPr lang="pt-BR" sz="2100" dirty="0">
                <a:latin typeface="Arial"/>
                <a:cs typeface="Arial"/>
              </a:rPr>
            </a:br>
            <a:r>
              <a:rPr lang="pt-BR" sz="2100" dirty="0">
                <a:latin typeface="Arial"/>
                <a:cs typeface="Arial"/>
              </a:rPr>
              <a:t>respondidas ou o tempo acabe.</a:t>
            </a:r>
          </a:p>
          <a:p>
            <a:r>
              <a:rPr lang="pt-BR" sz="2100" dirty="0">
                <a:latin typeface="Arial"/>
                <a:cs typeface="Arial"/>
              </a:rPr>
              <a:t>O grupo com mais pontos vence!</a:t>
            </a:r>
          </a:p>
          <a:p>
            <a:endParaRPr lang="en-US" sz="2100" b="1" dirty="0">
              <a:latin typeface="Arial"/>
              <a:cs typeface="Arial"/>
            </a:endParaRPr>
          </a:p>
        </p:txBody>
      </p:sp>
      <p:sp>
        <p:nvSpPr>
          <p:cNvPr id="5" name="Text Placeholder 4">
            <a:extLst>
              <a:ext uri="{FF2B5EF4-FFF2-40B4-BE49-F238E27FC236}">
                <a16:creationId xmlns:a16="http://schemas.microsoft.com/office/drawing/2014/main" id="{BB8D3860-47B1-A085-2F6D-704DAFA13D67}"/>
              </a:ext>
            </a:extLst>
          </p:cNvPr>
          <p:cNvSpPr>
            <a:spLocks noGrp="1"/>
          </p:cNvSpPr>
          <p:nvPr>
            <p:ph type="body" sz="quarter" idx="3"/>
          </p:nvPr>
        </p:nvSpPr>
        <p:spPr>
          <a:xfrm>
            <a:off x="7620000" y="1048865"/>
            <a:ext cx="4219198" cy="823912"/>
          </a:xfrm>
        </p:spPr>
        <p:txBody>
          <a:bodyPr/>
          <a:lstStyle/>
          <a:p>
            <a:r>
              <a:rPr lang="pt-BR">
                <a:latin typeface="Arial"/>
                <a:cs typeface="Arial"/>
              </a:rPr>
              <a:t>Tempo</a:t>
            </a:r>
          </a:p>
        </p:txBody>
      </p:sp>
      <p:sp>
        <p:nvSpPr>
          <p:cNvPr id="6" name="Content Placeholder 5">
            <a:extLst>
              <a:ext uri="{FF2B5EF4-FFF2-40B4-BE49-F238E27FC236}">
                <a16:creationId xmlns:a16="http://schemas.microsoft.com/office/drawing/2014/main" id="{A3394140-0302-5B75-2236-9B93AE6DADB5}"/>
              </a:ext>
            </a:extLst>
          </p:cNvPr>
          <p:cNvSpPr>
            <a:spLocks noGrp="1"/>
          </p:cNvSpPr>
          <p:nvPr>
            <p:ph sz="quarter" idx="4"/>
          </p:nvPr>
        </p:nvSpPr>
        <p:spPr>
          <a:xfrm>
            <a:off x="7620000" y="1933253"/>
            <a:ext cx="3941736" cy="1352388"/>
          </a:xfrm>
        </p:spPr>
        <p:txBody>
          <a:bodyPr vert="horz" lIns="91440" tIns="45720" rIns="91440" bIns="45720" rtlCol="0" anchor="t">
            <a:noAutofit/>
          </a:bodyPr>
          <a:lstStyle/>
          <a:p>
            <a:r>
              <a:rPr lang="pt-BR" sz="2000">
                <a:latin typeface="Arial"/>
                <a:cs typeface="Arial"/>
              </a:rPr>
              <a:t>3 minutos para desenvolver perguntas</a:t>
            </a:r>
          </a:p>
          <a:p>
            <a:r>
              <a:rPr lang="pt-BR" sz="2000">
                <a:latin typeface="Arial"/>
                <a:cs typeface="Arial"/>
              </a:rPr>
              <a:t>12 minutos para o jogo</a:t>
            </a:r>
          </a:p>
        </p:txBody>
      </p:sp>
    </p:spTree>
    <p:extLst>
      <p:ext uri="{BB962C8B-B14F-4D97-AF65-F5344CB8AC3E}">
        <p14:creationId xmlns:p14="http://schemas.microsoft.com/office/powerpoint/2010/main" val="2963939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238124"/>
            <a:ext cx="11447336" cy="6439126"/>
          </a:xfrm>
          <a:prstGeom prst="rect">
            <a:avLst/>
          </a:prstGeom>
          <a:noFill/>
        </p:spPr>
      </p:pic>
      <p:sp>
        <p:nvSpPr>
          <p:cNvPr id="3" name="Title 1">
            <a:extLst>
              <a:ext uri="{FF2B5EF4-FFF2-40B4-BE49-F238E27FC236}">
                <a16:creationId xmlns:a16="http://schemas.microsoft.com/office/drawing/2014/main" id="{DFC04ADF-F06C-4548-18B1-864183BCBF12}"/>
              </a:ext>
            </a:extLst>
          </p:cNvPr>
          <p:cNvSpPr>
            <a:spLocks noGrp="1"/>
          </p:cNvSpPr>
          <p:nvPr>
            <p:ph type="title"/>
          </p:nvPr>
        </p:nvSpPr>
        <p:spPr>
          <a:xfrm>
            <a:off x="139700" y="136526"/>
            <a:ext cx="10515600" cy="1087808"/>
          </a:xfrm>
        </p:spPr>
        <p:txBody>
          <a:bodyPr/>
          <a:lstStyle/>
          <a:p>
            <a:pPr>
              <a:spcBef>
                <a:spcPts val="0"/>
              </a:spcBef>
            </a:pPr>
            <a:r>
              <a:rPr lang="pt-BR"/>
              <a:t>O ciclo de vida do 7-1-7</a:t>
            </a:r>
          </a:p>
        </p:txBody>
      </p:sp>
    </p:spTree>
    <p:extLst>
      <p:ext uri="{BB962C8B-B14F-4D97-AF65-F5344CB8AC3E}">
        <p14:creationId xmlns:p14="http://schemas.microsoft.com/office/powerpoint/2010/main" val="566914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Identificar gargalos e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Consolidar dados e monitorar o progresso das ações </a:t>
            </a:r>
            <a:br>
              <a:rPr lang="pt-BR" sz="2000" dirty="0">
                <a:solidFill>
                  <a:schemeClr val="bg1"/>
                </a:solidFill>
                <a:latin typeface="Arial"/>
                <a:ea typeface="+mn-lt"/>
                <a:cs typeface="+mn-lt"/>
              </a:rPr>
            </a:br>
            <a:r>
              <a:rPr lang="pt-BR" sz="2000" dirty="0">
                <a:solidFill>
                  <a:schemeClr val="bg1"/>
                </a:solidFill>
                <a:latin typeface="Arial"/>
                <a:ea typeface="+mn-lt"/>
                <a:cs typeface="+mn-lt"/>
              </a:rPr>
              <a:t>        rotineiramente </a:t>
            </a: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dirty="0">
                <a:solidFill>
                  <a:schemeClr val="bg1"/>
                </a:solidFill>
                <a:latin typeface="Arial"/>
                <a:ea typeface="+mn-lt"/>
                <a:cs typeface="+mn-lt"/>
              </a:rPr>
              <a:t>       Sintetizar e utilizar os resultados para planejamento, </a:t>
            </a:r>
            <a:br>
              <a:rPr lang="pt-BR" sz="1900" dirty="0">
                <a:solidFill>
                  <a:schemeClr val="bg1"/>
                </a:solidFill>
                <a:latin typeface="Arial"/>
                <a:ea typeface="+mn-lt"/>
                <a:cs typeface="+mn-lt"/>
              </a:rPr>
            </a:br>
            <a:r>
              <a:rPr lang="pt-BR" sz="1900" dirty="0">
                <a:solidFill>
                  <a:schemeClr val="bg1"/>
                </a:solidFill>
                <a:latin typeface="Arial"/>
                <a:ea typeface="+mn-lt"/>
                <a:cs typeface="+mn-lt"/>
              </a:rPr>
              <a:t>       financiamento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pt-BR">
                <a:latin typeface="Arial"/>
                <a:cs typeface="Arial"/>
              </a:rPr>
              <a:t>Usar o 7-1-7 é simples e iterativo</a:t>
            </a:r>
          </a:p>
        </p:txBody>
      </p:sp>
    </p:spTree>
    <p:extLst>
      <p:ext uri="{BB962C8B-B14F-4D97-AF65-F5344CB8AC3E}">
        <p14:creationId xmlns:p14="http://schemas.microsoft.com/office/powerpoint/2010/main" val="1845589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397770" y="356240"/>
            <a:ext cx="11611350" cy="1087808"/>
          </a:xfrm>
        </p:spPr>
        <p:txBody>
          <a:bodyPr/>
          <a:lstStyle/>
          <a:p>
            <a:r>
              <a:rPr lang="pt-BR" dirty="0"/>
              <a:t>O 7-1-7 pode ser adotado de forma sistemática e flexível</a:t>
            </a: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Situar no sistema de saúde pública</a:t>
            </a: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a:off x="4910404" y="2722524"/>
            <a:ext cx="2603971"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Mapear as partes interessadas + sistemas existentes</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Engajar as partes interessadas</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a:off x="5547838" y="5104354"/>
            <a:ext cx="122888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Treinar a equipe</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Integrar em fluxos </a:t>
            </a:r>
            <a:b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b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de trabalho</a:t>
            </a: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2000" b="0" dirty="0">
                <a:solidFill>
                  <a:schemeClr val="tx1"/>
                </a:solidFill>
              </a:rPr>
              <a:t>Pilotar </a:t>
            </a:r>
            <a:br>
              <a:rPr lang="pt-BR" sz="2000" b="0" dirty="0">
                <a:solidFill>
                  <a:schemeClr val="tx1"/>
                </a:solidFill>
              </a:rPr>
            </a:br>
            <a:r>
              <a:rPr lang="pt-BR" sz="2000" b="0" dirty="0">
                <a:solidFill>
                  <a:schemeClr val="tx1"/>
                </a:solidFill>
              </a:rPr>
              <a:t>o uso</a:t>
            </a: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791441" y="2628804"/>
            <a:ext cx="7854719" cy="2148666"/>
          </a:xfrm>
        </p:spPr>
        <p:txBody>
          <a:bodyPr/>
          <a:lstStyle/>
          <a:p>
            <a:r>
              <a:rPr lang="pt-BR" sz="4500" dirty="0">
                <a:latin typeface="Arial"/>
                <a:cs typeface="Arial"/>
              </a:rPr>
              <a:t>Planejamento para adoção + uso do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775266"/>
            <a:ext cx="9703980" cy="931688"/>
          </a:xfrm>
        </p:spPr>
        <p:txBody>
          <a:bodyPr/>
          <a:lstStyle/>
          <a:p>
            <a:r>
              <a:rPr lang="pt-BR" sz="3000"/>
              <a:t>Atividade</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1426755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5CC3E-9476-CD1A-BA28-C219AAD01C9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FEE1529-6021-20A8-75D7-B405301AA8B1}"/>
              </a:ext>
            </a:extLst>
          </p:cNvPr>
          <p:cNvSpPr>
            <a:spLocks noGrp="1"/>
          </p:cNvSpPr>
          <p:nvPr>
            <p:ph type="body" idx="1"/>
          </p:nvPr>
        </p:nvSpPr>
        <p:spPr>
          <a:xfrm>
            <a:off x="258501" y="1075128"/>
            <a:ext cx="5157787" cy="486893"/>
          </a:xfrm>
        </p:spPr>
        <p:txBody>
          <a:bodyPr/>
          <a:lstStyle/>
          <a:p>
            <a:r>
              <a:rPr lang="pt-BR">
                <a:latin typeface="Arial"/>
                <a:cs typeface="Arial"/>
              </a:rPr>
              <a:t>Grupo(s) de partes interessadas</a:t>
            </a:r>
          </a:p>
        </p:txBody>
      </p:sp>
      <p:sp>
        <p:nvSpPr>
          <p:cNvPr id="4" name="Content Placeholder 3">
            <a:extLst>
              <a:ext uri="{FF2B5EF4-FFF2-40B4-BE49-F238E27FC236}">
                <a16:creationId xmlns:a16="http://schemas.microsoft.com/office/drawing/2014/main" id="{EB0A342A-6C71-0066-6500-FB782F2F3991}"/>
              </a:ext>
            </a:extLst>
          </p:cNvPr>
          <p:cNvSpPr>
            <a:spLocks noGrp="1"/>
          </p:cNvSpPr>
          <p:nvPr>
            <p:ph sz="half" idx="2"/>
          </p:nvPr>
        </p:nvSpPr>
        <p:spPr>
          <a:xfrm>
            <a:off x="285485" y="1716116"/>
            <a:ext cx="5602441" cy="4442438"/>
          </a:xfrm>
        </p:spPr>
        <p:txBody>
          <a:bodyPr vert="horz" lIns="91440" tIns="45720" rIns="91440" bIns="45720" rtlCol="0" anchor="t">
            <a:noAutofit/>
          </a:bodyPr>
          <a:lstStyle/>
          <a:p>
            <a:pPr marL="514350" indent="-514350">
              <a:buFont typeface="+mj-lt"/>
              <a:buAutoNum type="arabicPeriod"/>
            </a:pPr>
            <a:r>
              <a:rPr lang="pt-BR" sz="2000" dirty="0">
                <a:latin typeface="Arial"/>
                <a:cs typeface="Arial"/>
              </a:rPr>
              <a:t>Realizar um mapeamento completo das partes interessadas relevantes para </a:t>
            </a:r>
            <a:br>
              <a:rPr lang="pt-BR" sz="2000" dirty="0">
                <a:latin typeface="Arial"/>
                <a:cs typeface="Arial"/>
              </a:rPr>
            </a:br>
            <a:r>
              <a:rPr lang="pt-BR" sz="2000" dirty="0">
                <a:latin typeface="Arial"/>
                <a:cs typeface="Arial"/>
              </a:rPr>
              <a:t>o 7-1-7</a:t>
            </a:r>
          </a:p>
          <a:p>
            <a:pPr lvl="1"/>
            <a:r>
              <a:rPr lang="pt-BR" sz="1800" dirty="0">
                <a:latin typeface="Arial"/>
                <a:cs typeface="Arial"/>
              </a:rPr>
              <a:t>Preencher a ferramenta de mapeamento de partes interessadas do 7-1-7 (ou alternativa)</a:t>
            </a:r>
          </a:p>
          <a:p>
            <a:pPr marL="457200" indent="-457200">
              <a:buFont typeface="+mj-lt"/>
              <a:buAutoNum type="arabicPeriod"/>
            </a:pPr>
            <a:r>
              <a:rPr lang="pt-BR" sz="2000" dirty="0">
                <a:latin typeface="Arial"/>
                <a:cs typeface="Arial"/>
              </a:rPr>
              <a:t>Preparar um plano detalhado de como envolver essas partes interessadas, incluindo cronogramas e atividades específicas</a:t>
            </a:r>
          </a:p>
          <a:p>
            <a:pPr marL="457200" indent="-457200">
              <a:buFont typeface="+mj-lt"/>
              <a:buAutoNum type="arabicPeriod"/>
            </a:pPr>
            <a:r>
              <a:rPr lang="pt-BR" sz="2000" dirty="0">
                <a:latin typeface="Arial"/>
                <a:cs typeface="Arial"/>
              </a:rPr>
              <a:t>Selecionar uma pessoa para um relatório plenário</a:t>
            </a:r>
          </a:p>
          <a:p>
            <a:pPr marL="457200" indent="-457200">
              <a:buFont typeface="+mj-lt"/>
              <a:buAutoNum type="arabicPeriod"/>
            </a:pPr>
            <a:endParaRPr lang="en-US" sz="2000" dirty="0">
              <a:latin typeface="Arial"/>
              <a:cs typeface="Arial"/>
            </a:endParaRPr>
          </a:p>
          <a:p>
            <a:pPr marL="457200" lvl="1" indent="0">
              <a:buNone/>
            </a:pPr>
            <a:endParaRPr lang="en-US" dirty="0">
              <a:cs typeface="Arial"/>
            </a:endParaRPr>
          </a:p>
          <a:p>
            <a:pPr marL="342900" indent="-342900"/>
            <a:endParaRPr lang="en-US" sz="2400" dirty="0">
              <a:cs typeface="Arial"/>
            </a:endParaRPr>
          </a:p>
          <a:p>
            <a:pPr marL="342900" indent="-342900"/>
            <a:endParaRPr lang="en-US" sz="2400" dirty="0">
              <a:cs typeface="Arial"/>
            </a:endParaRPr>
          </a:p>
          <a:p>
            <a:pPr marL="342900" indent="-342900"/>
            <a:endParaRPr lang="en-US" sz="2400" dirty="0">
              <a:cs typeface="Arial"/>
            </a:endParaRPr>
          </a:p>
        </p:txBody>
      </p:sp>
      <p:sp>
        <p:nvSpPr>
          <p:cNvPr id="43" name="Title 1">
            <a:extLst>
              <a:ext uri="{FF2B5EF4-FFF2-40B4-BE49-F238E27FC236}">
                <a16:creationId xmlns:a16="http://schemas.microsoft.com/office/drawing/2014/main" id="{189E7FD6-8C51-8441-B385-1B5BEB697AF5}"/>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3200" b="1" i="0" u="none" strike="noStrike" cap="none" normalizeH="0" baseline="0" noProof="0">
                <a:ln>
                  <a:noFill/>
                </a:ln>
                <a:solidFill>
                  <a:srgbClr val="3BB042"/>
                </a:solidFill>
                <a:effectLst/>
                <a:uLnTx/>
                <a:uFillTx/>
                <a:latin typeface="Arial"/>
                <a:ea typeface="+mj-ea"/>
                <a:cs typeface="Arial"/>
              </a:rPr>
              <a:t>Planejamento para adoção e uso do 7-1-7</a:t>
            </a:r>
          </a:p>
        </p:txBody>
      </p:sp>
      <p:sp>
        <p:nvSpPr>
          <p:cNvPr id="2" name="Rectangle 1">
            <a:extLst>
              <a:ext uri="{FF2B5EF4-FFF2-40B4-BE49-F238E27FC236}">
                <a16:creationId xmlns:a16="http://schemas.microsoft.com/office/drawing/2014/main" id="{AF25D802-0C4B-CE38-BC36-49C1DEAD497A}"/>
              </a:ext>
            </a:extLst>
          </p:cNvPr>
          <p:cNvSpPr/>
          <p:nvPr/>
        </p:nvSpPr>
        <p:spPr>
          <a:xfrm>
            <a:off x="379825" y="5250741"/>
            <a:ext cx="11553673" cy="115005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Content Placeholder 3">
            <a:extLst>
              <a:ext uri="{FF2B5EF4-FFF2-40B4-BE49-F238E27FC236}">
                <a16:creationId xmlns:a16="http://schemas.microsoft.com/office/drawing/2014/main" id="{3E4720AB-D60B-3C3C-5C31-2B2C58CF4296}"/>
              </a:ext>
            </a:extLst>
          </p:cNvPr>
          <p:cNvSpPr txBox="1">
            <a:spLocks/>
          </p:cNvSpPr>
          <p:nvPr/>
        </p:nvSpPr>
        <p:spPr>
          <a:xfrm>
            <a:off x="258501" y="5950268"/>
            <a:ext cx="11553674" cy="51239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sp>
        <p:nvSpPr>
          <p:cNvPr id="8" name="Text Placeholder 2">
            <a:extLst>
              <a:ext uri="{FF2B5EF4-FFF2-40B4-BE49-F238E27FC236}">
                <a16:creationId xmlns:a16="http://schemas.microsoft.com/office/drawing/2014/main" id="{E4AE6D81-436B-7DAB-9287-D73EAE84F83C}"/>
              </a:ext>
            </a:extLst>
          </p:cNvPr>
          <p:cNvSpPr txBox="1">
            <a:spLocks/>
          </p:cNvSpPr>
          <p:nvPr/>
        </p:nvSpPr>
        <p:spPr>
          <a:xfrm>
            <a:off x="6128259" y="1075129"/>
            <a:ext cx="5157787" cy="48689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a:latin typeface="Arial"/>
                <a:cs typeface="Arial"/>
              </a:rPr>
              <a:t>Grupo(s) de sistemas existentes</a:t>
            </a:r>
          </a:p>
        </p:txBody>
      </p:sp>
      <p:sp>
        <p:nvSpPr>
          <p:cNvPr id="10" name="Content Placeholder 3">
            <a:extLst>
              <a:ext uri="{FF2B5EF4-FFF2-40B4-BE49-F238E27FC236}">
                <a16:creationId xmlns:a16="http://schemas.microsoft.com/office/drawing/2014/main" id="{0CEE5417-A713-3A45-A1A6-DEC8DC0C0E15}"/>
              </a:ext>
            </a:extLst>
          </p:cNvPr>
          <p:cNvSpPr txBox="1">
            <a:spLocks/>
          </p:cNvSpPr>
          <p:nvPr/>
        </p:nvSpPr>
        <p:spPr>
          <a:xfrm>
            <a:off x="6096423" y="1717434"/>
            <a:ext cx="5695332" cy="441731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pt-BR" sz="2000">
                <a:latin typeface="Arial"/>
                <a:cs typeface="Arial"/>
              </a:rPr>
              <a:t>Realizar um mapeamento completo dos sistemas existentes relevantes para o 7-1-7</a:t>
            </a:r>
          </a:p>
          <a:p>
            <a:pPr lvl="1"/>
            <a:r>
              <a:rPr lang="pt-BR" sz="1800">
                <a:latin typeface="Arial"/>
                <a:cs typeface="Arial"/>
              </a:rPr>
              <a:t>Preencher a ferramenta de mapeamento de sistemas 7-1-7 existentes (ou alternativa)</a:t>
            </a:r>
          </a:p>
          <a:p>
            <a:pPr marL="457200" indent="-457200">
              <a:buFont typeface="+mj-lt"/>
              <a:buAutoNum type="arabicPeriod"/>
            </a:pPr>
            <a:r>
              <a:rPr lang="pt-BR" sz="2000">
                <a:latin typeface="Arial"/>
                <a:cs typeface="Arial"/>
              </a:rPr>
              <a:t>Preparar um plano detalhado de como integrar o 7-1-7 em sistemas relevantes, incluindo cronogramas e atividades específicas</a:t>
            </a:r>
          </a:p>
          <a:p>
            <a:pPr marL="457200" indent="-457200">
              <a:buFont typeface="+mj-lt"/>
              <a:buAutoNum type="arabicPeriod"/>
            </a:pPr>
            <a:r>
              <a:rPr lang="pt-BR" sz="2000">
                <a:latin typeface="Arial"/>
                <a:cs typeface="Arial"/>
              </a:rPr>
              <a:t>Selecionar uma pessoa para um relatório plenário</a:t>
            </a:r>
          </a:p>
          <a:p>
            <a:pPr marL="457200" indent="-457200">
              <a:buFont typeface="+mj-lt"/>
              <a:buAutoNum type="arabicPeriod"/>
            </a:pPr>
            <a:endParaRPr lang="en-US" sz="2000">
              <a:latin typeface="Arial"/>
              <a:cs typeface="Arial"/>
            </a:endParaRPr>
          </a:p>
          <a:p>
            <a:pPr marL="457200" indent="-457200">
              <a:buFont typeface="+mj-lt"/>
              <a:buAutoNum type="arabicPeriod"/>
            </a:pPr>
            <a:endParaRPr lang="en-US" sz="900">
              <a:latin typeface="Arial"/>
              <a:cs typeface="Arial"/>
            </a:endParaRPr>
          </a:p>
          <a:p>
            <a:pPr marL="457200" lvl="1" indent="0">
              <a:buFont typeface="Arial" panose="020B0604020202020204" pitchFamily="34" charset="0"/>
              <a:buNone/>
            </a:pPr>
            <a:endParaRPr lang="en-US">
              <a:cs typeface="Arial"/>
            </a:endParaRPr>
          </a:p>
          <a:p>
            <a:pPr marL="342900" indent="-342900"/>
            <a:endParaRPr lang="en-US" sz="2400">
              <a:cs typeface="Arial"/>
            </a:endParaRPr>
          </a:p>
          <a:p>
            <a:pPr marL="342900" indent="-342900"/>
            <a:endParaRPr lang="en-US" sz="2400">
              <a:cs typeface="Arial"/>
            </a:endParaRPr>
          </a:p>
          <a:p>
            <a:pPr marL="342900" indent="-342900"/>
            <a:endParaRPr lang="en-US" sz="2400">
              <a:cs typeface="Arial"/>
            </a:endParaRPr>
          </a:p>
        </p:txBody>
      </p:sp>
      <p:sp>
        <p:nvSpPr>
          <p:cNvPr id="12" name="TextBox 11">
            <a:extLst>
              <a:ext uri="{FF2B5EF4-FFF2-40B4-BE49-F238E27FC236}">
                <a16:creationId xmlns:a16="http://schemas.microsoft.com/office/drawing/2014/main" id="{2A0BED0C-4794-F44C-6499-BCFD2CFC7BD3}"/>
              </a:ext>
            </a:extLst>
          </p:cNvPr>
          <p:cNvSpPr txBox="1"/>
          <p:nvPr/>
        </p:nvSpPr>
        <p:spPr>
          <a:xfrm>
            <a:off x="547298" y="5296719"/>
            <a:ext cx="12081582" cy="1092607"/>
          </a:xfrm>
          <a:prstGeom prst="rect">
            <a:avLst/>
          </a:prstGeom>
          <a:noFill/>
        </p:spPr>
        <p:txBody>
          <a:bodyPr wrap="square" lIns="91440" tIns="45720" rIns="91440" bIns="45720" anchor="t">
            <a:spAutoFit/>
          </a:bodyPr>
          <a:lstStyle/>
          <a:p>
            <a:pPr marL="0" indent="0">
              <a:buNone/>
            </a:pPr>
            <a:r>
              <a:rPr lang="pt-BR" b="1" dirty="0">
                <a:solidFill>
                  <a:schemeClr val="tx2"/>
                </a:solidFill>
                <a:latin typeface="Arial"/>
                <a:cs typeface="Arial"/>
              </a:rPr>
              <a:t>Dica:</a:t>
            </a:r>
            <a:r>
              <a:rPr lang="pt-BR" sz="2000" b="1" dirty="0">
                <a:solidFill>
                  <a:schemeClr val="tx2"/>
                </a:solidFill>
                <a:latin typeface="Arial"/>
                <a:cs typeface="Arial"/>
              </a:rPr>
              <a:t> </a:t>
            </a:r>
            <a:r>
              <a:rPr lang="pt-BR" dirty="0">
                <a:latin typeface="Arial"/>
                <a:cs typeface="Arial"/>
              </a:rPr>
              <a:t>revise a seção de adoção do kit de ferramentas digitais 7-1-7 para obter orientação</a:t>
            </a:r>
          </a:p>
          <a:p>
            <a:pPr marL="0" indent="0">
              <a:buNone/>
            </a:pPr>
            <a:endParaRPr lang="en-US" sz="900" dirty="0">
              <a:latin typeface="Arial"/>
              <a:cs typeface="Arial"/>
            </a:endParaRPr>
          </a:p>
          <a:p>
            <a:r>
              <a:rPr lang="pt-BR" b="1" dirty="0">
                <a:solidFill>
                  <a:schemeClr val="tx2"/>
                </a:solidFill>
                <a:latin typeface="Arial"/>
                <a:cs typeface="Arial"/>
              </a:rPr>
              <a:t>Tempo</a:t>
            </a:r>
            <a:r>
              <a:rPr lang="pt-BR" dirty="0">
                <a:latin typeface="Arial"/>
                <a:cs typeface="Arial"/>
              </a:rPr>
              <a:t>: </a:t>
            </a:r>
            <a:r>
              <a:rPr lang="pt-BR" dirty="0">
                <a:solidFill>
                  <a:srgbClr val="394D56"/>
                </a:solidFill>
                <a:latin typeface="Arial"/>
                <a:cs typeface="Arial"/>
              </a:rPr>
              <a:t>35 minutos para mapeamento</a:t>
            </a:r>
            <a:r>
              <a:rPr lang="pt-BR" b="1" dirty="0">
                <a:solidFill>
                  <a:srgbClr val="394D56"/>
                </a:solidFill>
                <a:latin typeface="Arial"/>
                <a:cs typeface="Arial"/>
              </a:rPr>
              <a:t>; </a:t>
            </a:r>
            <a:r>
              <a:rPr lang="pt-BR" dirty="0">
                <a:latin typeface="Arial"/>
                <a:cs typeface="Arial"/>
              </a:rPr>
              <a:t>40 minutos para planejamento</a:t>
            </a:r>
            <a:r>
              <a:rPr lang="pt-BR" b="1" dirty="0">
                <a:latin typeface="Arial"/>
                <a:cs typeface="Arial"/>
              </a:rPr>
              <a:t>; </a:t>
            </a:r>
            <a:r>
              <a:rPr lang="pt-BR" dirty="0">
                <a:solidFill>
                  <a:srgbClr val="394D56"/>
                </a:solidFill>
                <a:latin typeface="Arial"/>
                <a:cs typeface="Arial"/>
              </a:rPr>
              <a:t>pausa de 15 minutos </a:t>
            </a:r>
            <a:br>
              <a:rPr lang="pt-BR" dirty="0">
                <a:solidFill>
                  <a:srgbClr val="394D56"/>
                </a:solidFill>
                <a:latin typeface="Arial"/>
                <a:cs typeface="Arial"/>
              </a:rPr>
            </a:br>
            <a:r>
              <a:rPr lang="pt-BR" dirty="0">
                <a:solidFill>
                  <a:srgbClr val="394D56"/>
                </a:solidFill>
                <a:latin typeface="Arial"/>
                <a:cs typeface="Arial"/>
              </a:rPr>
              <a:t>(para fazer quando quiser)</a:t>
            </a:r>
          </a:p>
        </p:txBody>
      </p:sp>
      <p:cxnSp>
        <p:nvCxnSpPr>
          <p:cNvPr id="14" name="Straight Connector 13">
            <a:extLst>
              <a:ext uri="{FF2B5EF4-FFF2-40B4-BE49-F238E27FC236}">
                <a16:creationId xmlns:a16="http://schemas.microsoft.com/office/drawing/2014/main" id="{C6889CDC-D0F2-4C5B-C0E4-77835FD4D2B3}"/>
              </a:ext>
            </a:extLst>
          </p:cNvPr>
          <p:cNvCxnSpPr>
            <a:cxnSpLocks/>
          </p:cNvCxnSpPr>
          <p:nvPr/>
        </p:nvCxnSpPr>
        <p:spPr>
          <a:xfrm>
            <a:off x="5885411" y="1648998"/>
            <a:ext cx="0" cy="288975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34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nodePh="1">
                                  <p:stCondLst>
                                    <p:cond delay="0"/>
                                  </p:stCondLst>
                                  <p:endCondLst>
                                    <p:cond evt="begin" delay="0">
                                      <p:tn val="7"/>
                                    </p:cond>
                                  </p:end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pt-BR">
                <a:latin typeface="Arial"/>
                <a:cs typeface="Arial"/>
              </a:rPr>
              <a:t>Notas de organização</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5CC3E-9476-CD1A-BA28-C219AAD01C9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189E7FD6-8C51-8441-B385-1B5BEB697AF5}"/>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3200" b="1" i="0" u="none" strike="noStrike" cap="none" normalizeH="0" baseline="0" noProof="0">
                <a:ln>
                  <a:noFill/>
                </a:ln>
                <a:solidFill>
                  <a:srgbClr val="3BB042"/>
                </a:solidFill>
                <a:effectLst/>
                <a:uLnTx/>
                <a:uFillTx/>
                <a:latin typeface="Arial"/>
                <a:ea typeface="+mj-ea"/>
                <a:cs typeface="Arial"/>
              </a:rPr>
              <a:t>Planejamento para adoção e uso do 7-1-7</a:t>
            </a:r>
          </a:p>
        </p:txBody>
      </p:sp>
      <p:sp>
        <p:nvSpPr>
          <p:cNvPr id="2" name="Rectangle 1">
            <a:extLst>
              <a:ext uri="{FF2B5EF4-FFF2-40B4-BE49-F238E27FC236}">
                <a16:creationId xmlns:a16="http://schemas.microsoft.com/office/drawing/2014/main" id="{AF25D802-0C4B-CE38-BC36-49C1DEAD497A}"/>
              </a:ext>
            </a:extLst>
          </p:cNvPr>
          <p:cNvSpPr/>
          <p:nvPr/>
        </p:nvSpPr>
        <p:spPr>
          <a:xfrm>
            <a:off x="386775" y="4105887"/>
            <a:ext cx="4292709" cy="223494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A0BED0C-4794-F44C-6499-BCFD2CFC7BD3}"/>
              </a:ext>
            </a:extLst>
          </p:cNvPr>
          <p:cNvSpPr txBox="1"/>
          <p:nvPr/>
        </p:nvSpPr>
        <p:spPr>
          <a:xfrm>
            <a:off x="536135" y="4315418"/>
            <a:ext cx="4013839" cy="1815882"/>
          </a:xfrm>
          <a:prstGeom prst="rect">
            <a:avLst/>
          </a:prstGeom>
          <a:noFill/>
        </p:spPr>
        <p:txBody>
          <a:bodyPr wrap="square" lIns="91440" tIns="45720" rIns="91440" bIns="45720" anchor="t">
            <a:spAutoFit/>
          </a:bodyPr>
          <a:lstStyle/>
          <a:p>
            <a:r>
              <a:rPr lang="pt-BR" sz="1600" b="1" dirty="0">
                <a:solidFill>
                  <a:schemeClr val="tx2"/>
                </a:solidFill>
                <a:latin typeface="Arial"/>
                <a:cs typeface="Arial"/>
              </a:rPr>
              <a:t>Dica: </a:t>
            </a:r>
            <a:r>
              <a:rPr lang="pt-BR" sz="1600" b="0" dirty="0">
                <a:solidFill>
                  <a:srgbClr val="394D56"/>
                </a:solidFill>
                <a:latin typeface="Arial"/>
                <a:cs typeface="Arial"/>
              </a:rPr>
              <a:t>Revise as seções relevantes do kit de ferramentas digitais 7-1-7, incluindo a seção de adoção e os passos 1, 4 e 5 da seção de uso</a:t>
            </a:r>
          </a:p>
          <a:p>
            <a:pPr marL="0" indent="0">
              <a:buNone/>
            </a:pPr>
            <a:endParaRPr lang="en-US" sz="1600" dirty="0">
              <a:latin typeface="Arial"/>
              <a:cs typeface="Arial"/>
            </a:endParaRPr>
          </a:p>
          <a:p>
            <a:r>
              <a:rPr lang="pt-BR" sz="1600" b="1" dirty="0">
                <a:solidFill>
                  <a:schemeClr val="tx2"/>
                </a:solidFill>
                <a:latin typeface="Arial"/>
                <a:cs typeface="Arial"/>
              </a:rPr>
              <a:t>Tempo</a:t>
            </a:r>
            <a:r>
              <a:rPr lang="pt-BR" sz="1600" dirty="0">
                <a:solidFill>
                  <a:srgbClr val="384D56"/>
                </a:solidFill>
                <a:latin typeface="Arial"/>
                <a:cs typeface="Arial"/>
              </a:rPr>
              <a:t>: </a:t>
            </a:r>
            <a:r>
              <a:rPr lang="pt-BR" sz="1600" dirty="0">
                <a:solidFill>
                  <a:srgbClr val="394D56"/>
                </a:solidFill>
                <a:latin typeface="Arial"/>
                <a:cs typeface="Arial"/>
              </a:rPr>
              <a:t>90 minutos (incluindo uma pausa de 15 minutos para fazer quando quiser)</a:t>
            </a:r>
          </a:p>
        </p:txBody>
      </p:sp>
      <p:sp>
        <p:nvSpPr>
          <p:cNvPr id="15" name="Text Placeholder 2">
            <a:extLst>
              <a:ext uri="{FF2B5EF4-FFF2-40B4-BE49-F238E27FC236}">
                <a16:creationId xmlns:a16="http://schemas.microsoft.com/office/drawing/2014/main" id="{3E9CEDB7-F7AC-1CD8-07C5-77193B490EF7}"/>
              </a:ext>
            </a:extLst>
          </p:cNvPr>
          <p:cNvSpPr>
            <a:spLocks noGrp="1"/>
          </p:cNvSpPr>
          <p:nvPr>
            <p:ph type="body" idx="1"/>
          </p:nvPr>
        </p:nvSpPr>
        <p:spPr>
          <a:xfrm>
            <a:off x="379825" y="973794"/>
            <a:ext cx="5157787" cy="486893"/>
          </a:xfrm>
        </p:spPr>
        <p:txBody>
          <a:bodyPr/>
          <a:lstStyle/>
          <a:p>
            <a:r>
              <a:rPr lang="pt-BR">
                <a:latin typeface="Arial"/>
                <a:cs typeface="Arial"/>
              </a:rPr>
              <a:t>Sua tarefa</a:t>
            </a:r>
          </a:p>
        </p:txBody>
      </p:sp>
      <p:sp>
        <p:nvSpPr>
          <p:cNvPr id="16" name="Content Placeholder 3">
            <a:extLst>
              <a:ext uri="{FF2B5EF4-FFF2-40B4-BE49-F238E27FC236}">
                <a16:creationId xmlns:a16="http://schemas.microsoft.com/office/drawing/2014/main" id="{5BC58C9B-EEF5-D23D-05EF-0F6693689E7A}"/>
              </a:ext>
            </a:extLst>
          </p:cNvPr>
          <p:cNvSpPr>
            <a:spLocks noGrp="1"/>
          </p:cNvSpPr>
          <p:nvPr>
            <p:ph sz="half" idx="2"/>
          </p:nvPr>
        </p:nvSpPr>
        <p:spPr>
          <a:xfrm>
            <a:off x="421119" y="1505613"/>
            <a:ext cx="4258361" cy="2401267"/>
          </a:xfrm>
        </p:spPr>
        <p:txBody>
          <a:bodyPr vert="horz" lIns="91440" tIns="45720" rIns="91440" bIns="45720" rtlCol="0" anchor="t">
            <a:noAutofit/>
          </a:bodyPr>
          <a:lstStyle/>
          <a:p>
            <a:pPr marL="457200" indent="-457200">
              <a:lnSpc>
                <a:spcPct val="100000"/>
              </a:lnSpc>
              <a:buFont typeface="+mj-lt"/>
              <a:buAutoNum type="arabicPeriod"/>
            </a:pPr>
            <a:r>
              <a:rPr lang="pt-BR" sz="1800" dirty="0">
                <a:latin typeface="Arial"/>
                <a:cs typeface="Arial"/>
              </a:rPr>
              <a:t>Mapeie como o 7-1-7 será integrado à sua área temática. </a:t>
            </a:r>
            <a:br>
              <a:rPr lang="pt-BR" sz="1800" dirty="0">
                <a:latin typeface="Arial"/>
                <a:cs typeface="Arial"/>
              </a:rPr>
            </a:br>
            <a:r>
              <a:rPr lang="pt-BR" sz="1800" dirty="0">
                <a:latin typeface="Arial"/>
                <a:cs typeface="Arial"/>
              </a:rPr>
              <a:t>Seja específico. Faça as alterações propostas aos formulários existentes, se for relevante</a:t>
            </a:r>
          </a:p>
          <a:p>
            <a:pPr marL="457200" indent="-457200">
              <a:lnSpc>
                <a:spcPct val="100000"/>
              </a:lnSpc>
              <a:buFont typeface="+mj-lt"/>
              <a:buAutoNum type="arabicPeriod"/>
            </a:pPr>
            <a:r>
              <a:rPr lang="pt-BR" sz="1800" dirty="0">
                <a:latin typeface="Arial"/>
                <a:cs typeface="Arial"/>
              </a:rPr>
              <a:t>Desenvolva uma breve apresentação (1-2 slides) para relatório durante a próxima sessão</a:t>
            </a:r>
          </a:p>
        </p:txBody>
      </p:sp>
      <p:sp>
        <p:nvSpPr>
          <p:cNvPr id="18" name="TextBox 17">
            <a:extLst>
              <a:ext uri="{FF2B5EF4-FFF2-40B4-BE49-F238E27FC236}">
                <a16:creationId xmlns:a16="http://schemas.microsoft.com/office/drawing/2014/main" id="{62451E84-A631-4A62-8113-A080D6817704}"/>
              </a:ext>
            </a:extLst>
          </p:cNvPr>
          <p:cNvSpPr txBox="1"/>
          <p:nvPr/>
        </p:nvSpPr>
        <p:spPr>
          <a:xfrm>
            <a:off x="5015977" y="946720"/>
            <a:ext cx="7056158" cy="6318333"/>
          </a:xfrm>
          <a:prstGeom prst="rect">
            <a:avLst/>
          </a:prstGeom>
          <a:noFill/>
        </p:spPr>
        <p:txBody>
          <a:bodyPr wrap="square" lIns="91440" tIns="45720" rIns="91440" bIns="45720" anchor="t">
            <a:spAutoFit/>
          </a:bodyPr>
          <a:lstStyle/>
          <a:p>
            <a:pPr marL="0" indent="0">
              <a:lnSpc>
                <a:spcPct val="110000"/>
              </a:lnSpc>
              <a:buNone/>
            </a:pPr>
            <a:r>
              <a:rPr lang="pt-BR" sz="2000" b="1" dirty="0">
                <a:solidFill>
                  <a:schemeClr val="tx2"/>
                </a:solidFill>
                <a:latin typeface="Arial"/>
                <a:cs typeface="Arial"/>
              </a:rPr>
              <a:t>Grupos de tópicos específicos (com sugestões)</a:t>
            </a:r>
          </a:p>
          <a:p>
            <a:pPr marL="0" indent="0">
              <a:lnSpc>
                <a:spcPct val="110000"/>
              </a:lnSpc>
              <a:buNone/>
            </a:pPr>
            <a:endParaRPr lang="en-US" sz="900" b="1" dirty="0">
              <a:solidFill>
                <a:schemeClr val="tx2"/>
              </a:solidFill>
              <a:latin typeface="Arial"/>
              <a:cs typeface="Arial"/>
            </a:endParaRPr>
          </a:p>
          <a:p>
            <a:pPr>
              <a:lnSpc>
                <a:spcPct val="110000"/>
              </a:lnSpc>
              <a:buClr>
                <a:schemeClr val="accent1"/>
              </a:buClr>
            </a:pPr>
            <a:r>
              <a:rPr lang="pt-BR" b="1" dirty="0">
                <a:latin typeface="Arial"/>
                <a:cs typeface="Arial"/>
              </a:rPr>
              <a:t>Dados do 7-1-7 versus dados existentes</a:t>
            </a:r>
          </a:p>
          <a:p>
            <a:pPr marL="342900" indent="-342900">
              <a:lnSpc>
                <a:spcPct val="110000"/>
              </a:lnSpc>
              <a:buClr>
                <a:schemeClr val="accent1"/>
              </a:buClr>
              <a:buFont typeface="Arial" panose="020B0604020202020204" pitchFamily="34" charset="0"/>
              <a:buChar char="•"/>
            </a:pPr>
            <a:r>
              <a:rPr lang="pt-BR" sz="1600" dirty="0">
                <a:latin typeface="Arial"/>
                <a:cs typeface="Arial"/>
              </a:rPr>
              <a:t>Como os dados existentes se alinham com as variáveis e definições do 7-1-7?  Quais dados do 7-1-7 já foram coletados? Quais estão faltando? O que é diferente e como as diferenças podem ser alinhadas?</a:t>
            </a:r>
          </a:p>
          <a:p>
            <a:pPr>
              <a:lnSpc>
                <a:spcPct val="110000"/>
              </a:lnSpc>
              <a:buClr>
                <a:schemeClr val="accent1"/>
              </a:buClr>
            </a:pPr>
            <a:r>
              <a:rPr lang="pt-BR" b="1" dirty="0">
                <a:latin typeface="Arial"/>
                <a:cs typeface="Arial"/>
              </a:rPr>
              <a:t>Coleta de dados do 7-1-7</a:t>
            </a:r>
          </a:p>
          <a:p>
            <a:pPr marL="342900" indent="-342900">
              <a:lnSpc>
                <a:spcPct val="110000"/>
              </a:lnSpc>
              <a:buClr>
                <a:schemeClr val="accent1"/>
              </a:buClr>
              <a:buFont typeface="Arial" panose="020B0604020202020204" pitchFamily="34" charset="0"/>
              <a:buChar char="•"/>
            </a:pPr>
            <a:r>
              <a:rPr lang="pt-BR" sz="1600" dirty="0">
                <a:latin typeface="Arial"/>
                <a:cs typeface="Arial"/>
              </a:rPr>
              <a:t>Quem coletará os dados do 7-1-7, quando, usando quais formulários e como as informações fluirão para a equipe de coordenação do 7-1-7? Se um formulário existente for usado, como ele será modificado para incluir dados do 7-1-7? </a:t>
            </a:r>
          </a:p>
          <a:p>
            <a:pPr>
              <a:lnSpc>
                <a:spcPct val="110000"/>
              </a:lnSpc>
              <a:buClr>
                <a:schemeClr val="accent1"/>
              </a:buClr>
            </a:pPr>
            <a:r>
              <a:rPr lang="pt-BR" b="1" dirty="0">
                <a:latin typeface="Arial"/>
                <a:cs typeface="Arial"/>
              </a:rPr>
              <a:t>Consolidação de dados do 7-1-7</a:t>
            </a:r>
          </a:p>
          <a:p>
            <a:pPr marL="342900" indent="-342900">
              <a:lnSpc>
                <a:spcPct val="110000"/>
              </a:lnSpc>
              <a:buClr>
                <a:schemeClr val="accent1"/>
              </a:buClr>
              <a:buFont typeface="Arial" panose="020B0604020202020204" pitchFamily="34" charset="0"/>
              <a:buChar char="•"/>
            </a:pPr>
            <a:r>
              <a:rPr lang="pt-BR" sz="1600" dirty="0">
                <a:latin typeface="Arial"/>
                <a:cs typeface="Arial"/>
              </a:rPr>
              <a:t>Quem consolidará os dados em qual banco de dados e com que frequência? Que mudanças são necessárias para o banco de dados? Quem verificará/corrigirá os dados e como?  </a:t>
            </a:r>
          </a:p>
          <a:p>
            <a:pPr>
              <a:lnSpc>
                <a:spcPct val="110000"/>
              </a:lnSpc>
              <a:buClr>
                <a:schemeClr val="accent1"/>
              </a:buClr>
            </a:pPr>
            <a:r>
              <a:rPr lang="pt-BR" b="1" dirty="0">
                <a:latin typeface="Arial"/>
                <a:cs typeface="Arial"/>
              </a:rPr>
              <a:t>Síntese de dados do 7-1-7</a:t>
            </a:r>
          </a:p>
          <a:p>
            <a:pPr marL="342900" indent="-342900">
              <a:lnSpc>
                <a:spcPct val="110000"/>
              </a:lnSpc>
              <a:buClr>
                <a:schemeClr val="accent1"/>
              </a:buClr>
              <a:buFont typeface="Arial" panose="020B0604020202020204" pitchFamily="34" charset="0"/>
              <a:buChar char="•"/>
            </a:pPr>
            <a:r>
              <a:rPr lang="pt-BR" sz="1600" dirty="0">
                <a:latin typeface="Arial"/>
                <a:cs typeface="Arial"/>
              </a:rPr>
              <a:t>Quem sintetizará os dados consolidados, quando e usando o quê? </a:t>
            </a:r>
            <a:br>
              <a:rPr lang="pt-BR" sz="1600" dirty="0">
                <a:latin typeface="Arial"/>
                <a:cs typeface="Arial"/>
              </a:rPr>
            </a:br>
            <a:r>
              <a:rPr lang="pt-BR" sz="1600" dirty="0">
                <a:latin typeface="Arial"/>
                <a:cs typeface="Arial"/>
              </a:rPr>
              <a:t>Que tipos de análises serão feitas? Quais variáveis adicionais são necessárias para essas análises?  Como as descobertas serão </a:t>
            </a:r>
            <a:br>
              <a:rPr lang="pt-BR" sz="1600" dirty="0">
                <a:latin typeface="Arial"/>
                <a:cs typeface="Arial"/>
              </a:rPr>
            </a:br>
            <a:r>
              <a:rPr lang="pt-BR" sz="1600" dirty="0">
                <a:latin typeface="Arial"/>
                <a:cs typeface="Arial"/>
              </a:rPr>
              <a:t>escritas e disseminadas? </a:t>
            </a:r>
          </a:p>
          <a:p>
            <a:pPr marL="800100" lvl="1" indent="-342900">
              <a:lnSpc>
                <a:spcPct val="110000"/>
              </a:lnSpc>
              <a:buClr>
                <a:schemeClr val="accent1"/>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lnSpc>
                <a:spcPct val="110000"/>
              </a:lnSpc>
            </a:pPr>
            <a:endParaRPr lang="en-US" sz="2400" dirty="0">
              <a:cs typeface="Arial"/>
            </a:endParaRPr>
          </a:p>
        </p:txBody>
      </p:sp>
    </p:spTree>
    <p:extLst>
      <p:ext uri="{BB962C8B-B14F-4D97-AF65-F5344CB8AC3E}">
        <p14:creationId xmlns:p14="http://schemas.microsoft.com/office/powerpoint/2010/main" val="2974516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034D1-4976-A3B2-3B13-44948F9CF0F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EAAED82-722B-0637-CA26-06C0BBE80B31}"/>
              </a:ext>
            </a:extLst>
          </p:cNvPr>
          <p:cNvSpPr>
            <a:spLocks noGrp="1"/>
          </p:cNvSpPr>
          <p:nvPr>
            <p:ph type="body" idx="1"/>
          </p:nvPr>
        </p:nvSpPr>
        <p:spPr>
          <a:xfrm>
            <a:off x="258501" y="1075128"/>
            <a:ext cx="5157787" cy="486893"/>
          </a:xfrm>
        </p:spPr>
        <p:txBody>
          <a:bodyPr/>
          <a:lstStyle/>
          <a:p>
            <a:r>
              <a:rPr lang="pt-BR">
                <a:latin typeface="Arial"/>
                <a:cs typeface="Arial"/>
              </a:rPr>
              <a:t>Sua tarefa</a:t>
            </a:r>
          </a:p>
        </p:txBody>
      </p:sp>
      <p:sp>
        <p:nvSpPr>
          <p:cNvPr id="4" name="Content Placeholder 3">
            <a:extLst>
              <a:ext uri="{FF2B5EF4-FFF2-40B4-BE49-F238E27FC236}">
                <a16:creationId xmlns:a16="http://schemas.microsoft.com/office/drawing/2014/main" id="{B9656F13-233E-CBFB-7449-1BD8A9494382}"/>
              </a:ext>
            </a:extLst>
          </p:cNvPr>
          <p:cNvSpPr>
            <a:spLocks noGrp="1"/>
          </p:cNvSpPr>
          <p:nvPr>
            <p:ph sz="half" idx="2"/>
          </p:nvPr>
        </p:nvSpPr>
        <p:spPr>
          <a:xfrm>
            <a:off x="265652" y="1638737"/>
            <a:ext cx="7044127" cy="4890424"/>
          </a:xfrm>
        </p:spPr>
        <p:txBody>
          <a:bodyPr vert="horz" lIns="91440" tIns="45720" rIns="91440" bIns="45720" rtlCol="0" anchor="t">
            <a:noAutofit/>
          </a:bodyPr>
          <a:lstStyle/>
          <a:p>
            <a:pPr marL="514350" indent="-514350">
              <a:buFont typeface="+mj-lt"/>
              <a:buAutoNum type="arabicPeriod"/>
            </a:pPr>
            <a:r>
              <a:rPr lang="pt-BR" sz="1900" dirty="0">
                <a:latin typeface="Arial"/>
                <a:cs typeface="Arial"/>
              </a:rPr>
              <a:t>Em seus pequenos grupos, identifiquem as políticas, procedimentos operacionais padrão, diretrizes, estruturas ou outros documentos existentes no país/jurisdição relevantes para o 7-1-7 (20 min)</a:t>
            </a:r>
          </a:p>
          <a:p>
            <a:pPr marL="457200" indent="-457200">
              <a:buFont typeface="+mj-lt"/>
              <a:buAutoNum type="arabicPeriod"/>
            </a:pPr>
            <a:r>
              <a:rPr lang="pt-BR" sz="1900" dirty="0">
                <a:latin typeface="Arial"/>
                <a:cs typeface="Arial"/>
              </a:rPr>
              <a:t>Em plenária, faremos breves relatórios para desenvolver uma lista agregada, ordenada por prioridade</a:t>
            </a:r>
          </a:p>
          <a:p>
            <a:pPr marL="457200" indent="-457200">
              <a:buFont typeface="+mj-lt"/>
              <a:buAutoNum type="arabicPeriod"/>
            </a:pPr>
            <a:r>
              <a:rPr lang="pt-BR" sz="1900" dirty="0">
                <a:latin typeface="Arial"/>
                <a:cs typeface="Arial"/>
              </a:rPr>
              <a:t>Dividiremos em novos grupos, com uma política / POP / diretrizes / etc. por grupo</a:t>
            </a:r>
          </a:p>
          <a:p>
            <a:pPr marL="457200" indent="-457200">
              <a:buFont typeface="+mj-lt"/>
              <a:buAutoNum type="arabicPeriod"/>
            </a:pPr>
            <a:r>
              <a:rPr lang="pt-BR" sz="1900" dirty="0">
                <a:latin typeface="Arial"/>
                <a:cs typeface="Arial"/>
              </a:rPr>
              <a:t>Cada grupo desenvolverá recomendações sobre a melhor forma de integrar o 7-1-7 no documento selecionado</a:t>
            </a:r>
          </a:p>
          <a:p>
            <a:pPr lvl="1"/>
            <a:r>
              <a:rPr lang="pt-BR" sz="1900" dirty="0">
                <a:latin typeface="Arial"/>
                <a:cs typeface="Arial"/>
              </a:rPr>
              <a:t>Isso pode envolver a elaboração de um plano de como/onde o 7-1-7 se encaixa melhor no documento; quais partes interessadas envolver para fazer ou recomendar tais mudanças; um cronograma; etc.  </a:t>
            </a:r>
          </a:p>
          <a:p>
            <a:pPr marL="457200" indent="-457200">
              <a:buFont typeface="+mj-lt"/>
              <a:buAutoNum type="arabicPeriod"/>
            </a:pPr>
            <a:r>
              <a:rPr lang="pt-BR" sz="1900" dirty="0">
                <a:latin typeface="Arial"/>
                <a:cs typeface="Arial"/>
              </a:rPr>
              <a:t>Designar uma pessoa para reportar</a:t>
            </a:r>
          </a:p>
          <a:p>
            <a:pPr marL="457200" indent="-457200">
              <a:buFont typeface="+mj-lt"/>
              <a:buAutoNum type="arabicPeriod"/>
            </a:pPr>
            <a:endParaRPr lang="en-US" sz="1900" dirty="0">
              <a:latin typeface="Arial"/>
              <a:cs typeface="Arial"/>
            </a:endParaRPr>
          </a:p>
          <a:p>
            <a:pPr marL="457200" lvl="1" indent="0">
              <a:buNone/>
            </a:pPr>
            <a:endParaRPr lang="en-US" sz="1900" dirty="0">
              <a:cs typeface="Arial"/>
            </a:endParaRPr>
          </a:p>
          <a:p>
            <a:pPr marL="342900" indent="-342900"/>
            <a:endParaRPr lang="en-US" sz="1900" dirty="0">
              <a:cs typeface="Arial"/>
            </a:endParaRPr>
          </a:p>
          <a:p>
            <a:pPr marL="342900" indent="-342900"/>
            <a:endParaRPr lang="en-US" sz="1900" dirty="0">
              <a:cs typeface="Arial"/>
            </a:endParaRPr>
          </a:p>
        </p:txBody>
      </p:sp>
      <p:sp>
        <p:nvSpPr>
          <p:cNvPr id="43" name="Title 1">
            <a:extLst>
              <a:ext uri="{FF2B5EF4-FFF2-40B4-BE49-F238E27FC236}">
                <a16:creationId xmlns:a16="http://schemas.microsoft.com/office/drawing/2014/main" id="{7D2039B5-BD96-E432-CBFE-7D633A71B631}"/>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3200" b="1" i="0" u="none" strike="noStrike" cap="none" normalizeH="0" baseline="0" noProof="0">
                <a:ln>
                  <a:noFill/>
                </a:ln>
                <a:solidFill>
                  <a:srgbClr val="3BB042"/>
                </a:solidFill>
                <a:effectLst/>
                <a:uLnTx/>
                <a:uFillTx/>
                <a:latin typeface="Arial"/>
                <a:ea typeface="+mj-ea"/>
                <a:cs typeface="Arial"/>
              </a:rPr>
              <a:t>Planejamento para adoção e uso do 7-1-7</a:t>
            </a:r>
          </a:p>
        </p:txBody>
      </p:sp>
      <p:sp>
        <p:nvSpPr>
          <p:cNvPr id="11" name="Rectangle 10">
            <a:extLst>
              <a:ext uri="{FF2B5EF4-FFF2-40B4-BE49-F238E27FC236}">
                <a16:creationId xmlns:a16="http://schemas.microsoft.com/office/drawing/2014/main" id="{6CA0B979-5BE2-118A-5521-099F60DBFBEB}"/>
              </a:ext>
            </a:extLst>
          </p:cNvPr>
          <p:cNvSpPr/>
          <p:nvPr/>
        </p:nvSpPr>
        <p:spPr>
          <a:xfrm>
            <a:off x="7570473" y="1648998"/>
            <a:ext cx="4346588" cy="390871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0A61BD2E-41A3-424D-B29B-34DC4C38B21E}"/>
              </a:ext>
            </a:extLst>
          </p:cNvPr>
          <p:cNvSpPr txBox="1">
            <a:spLocks/>
          </p:cNvSpPr>
          <p:nvPr/>
        </p:nvSpPr>
        <p:spPr>
          <a:xfrm>
            <a:off x="7666864" y="1562021"/>
            <a:ext cx="4244468" cy="64524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200">
                <a:latin typeface="Arial"/>
                <a:cs typeface="Arial"/>
              </a:rPr>
              <a:t>Tempo</a:t>
            </a:r>
          </a:p>
        </p:txBody>
      </p:sp>
      <p:sp>
        <p:nvSpPr>
          <p:cNvPr id="15" name="Content Placeholder 3">
            <a:extLst>
              <a:ext uri="{FF2B5EF4-FFF2-40B4-BE49-F238E27FC236}">
                <a16:creationId xmlns:a16="http://schemas.microsoft.com/office/drawing/2014/main" id="{EEFD7D03-CCE9-E5C4-54DA-3E20F817B769}"/>
              </a:ext>
            </a:extLst>
          </p:cNvPr>
          <p:cNvSpPr txBox="1">
            <a:spLocks/>
          </p:cNvSpPr>
          <p:nvPr/>
        </p:nvSpPr>
        <p:spPr>
          <a:xfrm>
            <a:off x="7827215" y="2259995"/>
            <a:ext cx="3924426" cy="36807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pt-BR" sz="1800" dirty="0">
                <a:latin typeface="Arial"/>
                <a:cs typeface="Arial"/>
              </a:rPr>
              <a:t>20 minutos para identificar políticas / POPs / diretrizes / etc. relevantes.</a:t>
            </a:r>
          </a:p>
          <a:p>
            <a:pPr>
              <a:lnSpc>
                <a:spcPct val="110000"/>
              </a:lnSpc>
            </a:pPr>
            <a:r>
              <a:rPr lang="pt-BR" sz="1800" dirty="0">
                <a:latin typeface="Arial"/>
                <a:cs typeface="Arial"/>
              </a:rPr>
              <a:t>10 minutos para consolidar a lista</a:t>
            </a:r>
          </a:p>
          <a:p>
            <a:pPr>
              <a:lnSpc>
                <a:spcPct val="110000"/>
              </a:lnSpc>
            </a:pPr>
            <a:r>
              <a:rPr lang="pt-BR" sz="1800" dirty="0">
                <a:latin typeface="Arial"/>
                <a:cs typeface="Arial"/>
              </a:rPr>
              <a:t>Intervalo de 15 minutos</a:t>
            </a:r>
          </a:p>
          <a:p>
            <a:pPr>
              <a:lnSpc>
                <a:spcPct val="110000"/>
              </a:lnSpc>
            </a:pPr>
            <a:r>
              <a:rPr lang="pt-BR" sz="1800" dirty="0">
                <a:latin typeface="Arial"/>
                <a:cs typeface="Arial"/>
              </a:rPr>
              <a:t>45 minutos para desenvolver um plano/recomendações para integrar políticas selecionadas do 7-1-7/diretrizes de POPs/etc.</a:t>
            </a:r>
          </a:p>
          <a:p>
            <a:pPr lvl="1">
              <a:lnSpc>
                <a:spcPct val="110000"/>
              </a:lnSpc>
            </a:pPr>
            <a:endParaRPr lang="en-US" sz="1800" dirty="0">
              <a:cs typeface="Arial"/>
            </a:endParaRPr>
          </a:p>
        </p:txBody>
      </p:sp>
    </p:spTree>
    <p:extLst>
      <p:ext uri="{BB962C8B-B14F-4D97-AF65-F5344CB8AC3E}">
        <p14:creationId xmlns:p14="http://schemas.microsoft.com/office/powerpoint/2010/main" val="81879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755739" y="1796748"/>
            <a:ext cx="6693028" cy="1420643"/>
          </a:xfrm>
        </p:spPr>
        <p:txBody>
          <a:bodyPr vert="horz" lIns="91440" tIns="45720" rIns="91440" bIns="45720" rtlCol="0" anchor="t">
            <a:noAutofit/>
          </a:bodyPr>
          <a:lstStyle/>
          <a:p>
            <a:r>
              <a:rPr lang="pt-BR" dirty="0">
                <a:latin typeface="Arial"/>
                <a:cs typeface="Arial"/>
              </a:rPr>
              <a:t>Resuma brevemente os resultados do seu grupo a partir da atividade de planejamento</a:t>
            </a:r>
          </a:p>
          <a:p>
            <a:r>
              <a:rPr lang="pt-BR" dirty="0">
                <a:latin typeface="Arial"/>
                <a:cs typeface="Arial"/>
              </a:rPr>
              <a:t>Responda a 1-2 perguntas do público (se houver tempo)</a:t>
            </a:r>
          </a:p>
          <a:p>
            <a:pPr marL="0" indent="0">
              <a:buNone/>
            </a:pPr>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755738" y="1260256"/>
            <a:ext cx="6693029" cy="400639"/>
          </a:xfrm>
        </p:spPr>
        <p:txBody>
          <a:bodyPr vert="horz" lIns="91440" tIns="45720" rIns="91440" bIns="45720" rtlCol="0" anchor="t">
            <a:noAutofit/>
          </a:bodyPr>
          <a:lstStyle/>
          <a:p>
            <a:r>
              <a:rPr lang="pt-BR" sz="2200">
                <a:latin typeface="Arial"/>
                <a:cs typeface="Arial"/>
              </a:rPr>
              <a:t>Relatório de cada grupo</a:t>
            </a: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479272" y="2526706"/>
            <a:ext cx="3467083" cy="2282808"/>
          </a:xfrm>
        </p:spPr>
        <p:txBody>
          <a:bodyPr/>
          <a:lstStyle/>
          <a:p>
            <a:pPr algn="ctr"/>
            <a:r>
              <a:rPr lang="pt-BR">
                <a:latin typeface="Arial"/>
                <a:cs typeface="Arial"/>
              </a:rPr>
              <a:t>Relatório + discussão</a:t>
            </a:r>
          </a:p>
        </p:txBody>
      </p:sp>
      <p:pic>
        <p:nvPicPr>
          <p:cNvPr id="12" name="Picture 11" descr="A light bulb in a circle&#10;&#10;AI-generated content may be incorrect.">
            <a:extLst>
              <a:ext uri="{FF2B5EF4-FFF2-40B4-BE49-F238E27FC236}">
                <a16:creationId xmlns:a16="http://schemas.microsoft.com/office/drawing/2014/main" id="{F705DAE8-8F0D-9F59-A112-795DF7977D58}"/>
              </a:ext>
            </a:extLst>
          </p:cNvPr>
          <p:cNvPicPr>
            <a:picLocks noChangeAspect="1"/>
          </p:cNvPicPr>
          <p:nvPr/>
        </p:nvPicPr>
        <p:blipFill>
          <a:blip r:embed="rId3"/>
          <a:stretch>
            <a:fillRect/>
          </a:stretch>
        </p:blipFill>
        <p:spPr>
          <a:xfrm>
            <a:off x="1724133" y="2414937"/>
            <a:ext cx="977362" cy="977685"/>
          </a:xfrm>
          <a:prstGeom prst="rect">
            <a:avLst/>
          </a:prstGeom>
        </p:spPr>
      </p:pic>
      <p:sp>
        <p:nvSpPr>
          <p:cNvPr id="6" name="Text Placeholder 4">
            <a:extLst>
              <a:ext uri="{FF2B5EF4-FFF2-40B4-BE49-F238E27FC236}">
                <a16:creationId xmlns:a16="http://schemas.microsoft.com/office/drawing/2014/main" id="{3A0EA536-ED16-445F-42E7-68848A220126}"/>
              </a:ext>
            </a:extLst>
          </p:cNvPr>
          <p:cNvSpPr txBox="1">
            <a:spLocks/>
          </p:cNvSpPr>
          <p:nvPr/>
        </p:nvSpPr>
        <p:spPr>
          <a:xfrm>
            <a:off x="4755738" y="3640610"/>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pt-BR" sz="2200">
                <a:latin typeface="Arial"/>
                <a:cs typeface="Arial"/>
              </a:rPr>
              <a:t>Discussão</a:t>
            </a:r>
          </a:p>
        </p:txBody>
      </p:sp>
      <p:sp>
        <p:nvSpPr>
          <p:cNvPr id="7" name="Content Placeholder 3">
            <a:extLst>
              <a:ext uri="{FF2B5EF4-FFF2-40B4-BE49-F238E27FC236}">
                <a16:creationId xmlns:a16="http://schemas.microsoft.com/office/drawing/2014/main" id="{6F801133-0F22-B326-30A1-D8E06CED9445}"/>
              </a:ext>
            </a:extLst>
          </p:cNvPr>
          <p:cNvSpPr txBox="1">
            <a:spLocks/>
          </p:cNvSpPr>
          <p:nvPr/>
        </p:nvSpPr>
        <p:spPr>
          <a:xfrm>
            <a:off x="4755737" y="4187997"/>
            <a:ext cx="6288183" cy="142064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pt-BR" dirty="0">
                <a:latin typeface="Arial"/>
                <a:cs typeface="Arial"/>
              </a:rPr>
              <a:t>Breve discussão plenária após os relatórios para discutir os resultados gerais / perguntas / próximos passos </a:t>
            </a:r>
          </a:p>
          <a:p>
            <a:pPr marL="0" indent="0">
              <a:buFont typeface="Arial" panose="020B0604020202020204" pitchFamily="34" charset="0"/>
              <a:buNone/>
            </a:pPr>
            <a:endParaRPr lang="en-US" dirty="0">
              <a:latin typeface="Arial"/>
              <a:cs typeface="Arial"/>
            </a:endParaRPr>
          </a:p>
          <a:p>
            <a:endParaRPr lang="en-US" dirty="0">
              <a:latin typeface="Arial"/>
              <a:cs typeface="Arial"/>
            </a:endParaRPr>
          </a:p>
          <a:p>
            <a:endParaRPr lang="en-US" dirty="0">
              <a:latin typeface="Arial"/>
              <a:cs typeface="Arial"/>
            </a:endParaRPr>
          </a:p>
        </p:txBody>
      </p:sp>
    </p:spTree>
    <p:extLst>
      <p:ext uri="{BB962C8B-B14F-4D97-AF65-F5344CB8AC3E}">
        <p14:creationId xmlns:p14="http://schemas.microsoft.com/office/powerpoint/2010/main" val="3898215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pt-BR" sz="3600">
                <a:latin typeface="Arial"/>
                <a:cs typeface="Arial"/>
              </a:rPr>
              <a:t>Almoço </a:t>
            </a:r>
            <a:br>
              <a:rPr lang="pt-BR" sz="3600"/>
            </a:br>
            <a:endParaRPr lang="pt-B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822230" cy="35879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pt-BR" sz="3200" b="1" dirty="0">
                <a:solidFill>
                  <a:schemeClr val="tx2"/>
                </a:solidFill>
                <a:latin typeface="Arial"/>
                <a:cs typeface="Arial"/>
              </a:rPr>
              <a:t>Tem alguma dúvida? Adicione-a ao nosso estacionamento</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pt-BR" sz="3000" dirty="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989674"/>
            <a:ext cx="6491469"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dirty="0">
                <a:solidFill>
                  <a:srgbClr val="394D56"/>
                </a:solidFill>
                <a:latin typeface="Arial"/>
                <a:cs typeface="Arial"/>
              </a:rPr>
              <a:t>Reiniciaremos pontualmente às 13h</a:t>
            </a:r>
          </a:p>
        </p:txBody>
      </p:sp>
    </p:spTree>
    <p:extLst>
      <p:ext uri="{BB962C8B-B14F-4D97-AF65-F5344CB8AC3E}">
        <p14:creationId xmlns:p14="http://schemas.microsoft.com/office/powerpoint/2010/main" val="2948868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831850" y="4076814"/>
            <a:ext cx="9490710" cy="940249"/>
          </a:xfrm>
        </p:spPr>
        <p:txBody>
          <a:bodyPr vert="horz" lIns="91440" tIns="45720" rIns="91440" bIns="45720" rtlCol="0" anchor="t">
            <a:noAutofit/>
          </a:bodyPr>
          <a:lstStyle/>
          <a:p>
            <a:pPr algn="l" rtl="0" fontAlgn="base">
              <a:lnSpc>
                <a:spcPct val="100000"/>
              </a:lnSpc>
              <a:spcBef>
                <a:spcPts val="0"/>
              </a:spcBef>
              <a:buNone/>
            </a:pPr>
            <a:r>
              <a:rPr lang="pt-BR" sz="2200" b="1" i="0" u="none" strike="noStrike" dirty="0">
                <a:solidFill>
                  <a:srgbClr val="618393"/>
                </a:solidFill>
                <a:effectLst/>
                <a:latin typeface="Arial"/>
                <a:cs typeface="Arial"/>
              </a:rPr>
              <a:t>Escreva o nome de um filme ou programa de TV que você adora em um flip-chart próximo ou em um post-it que você pode adicionar ao flip-chart</a:t>
            </a:r>
          </a:p>
          <a:p>
            <a:pPr algn="l" rtl="0" fontAlgn="base">
              <a:lnSpc>
                <a:spcPts val="1350"/>
              </a:lnSpc>
              <a:buNone/>
            </a:pPr>
            <a:r>
              <a:rPr lang="pt-BR" sz="1800" b="0" i="0" dirty="0">
                <a:solidFill>
                  <a:srgbClr val="384D56"/>
                </a:solidFill>
                <a:effectLst/>
                <a:latin typeface="Arial"/>
                <a:cs typeface="Arial"/>
              </a:rPr>
              <a:t>​</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3768407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40405" y="3432347"/>
            <a:ext cx="9465887" cy="1902772"/>
          </a:xfrm>
        </p:spPr>
        <p:txBody>
          <a:bodyPr vert="horz" lIns="91440" tIns="45720" rIns="91440" bIns="45720" rtlCol="0" anchor="t">
            <a:normAutofit fontScale="92500"/>
          </a:bodyPr>
          <a:lstStyle/>
          <a:p>
            <a:pPr>
              <a:lnSpc>
                <a:spcPct val="110000"/>
              </a:lnSpc>
            </a:pPr>
            <a:r>
              <a:rPr lang="pt-BR" sz="4400">
                <a:latin typeface="Arial"/>
                <a:cs typeface="Arial"/>
              </a:rPr>
              <a:t>Treinando outros: </a:t>
            </a:r>
          </a:p>
          <a:p>
            <a:pPr>
              <a:lnSpc>
                <a:spcPct val="110000"/>
              </a:lnSpc>
            </a:pPr>
            <a:r>
              <a:rPr lang="pt-BR" sz="4400">
                <a:latin typeface="Arial"/>
                <a:cs typeface="Arial"/>
              </a:rPr>
              <a:t>Práticas modelo e desafios comuns</a:t>
            </a:r>
          </a:p>
        </p:txBody>
      </p:sp>
    </p:spTree>
    <p:extLst>
      <p:ext uri="{BB962C8B-B14F-4D97-AF65-F5344CB8AC3E}">
        <p14:creationId xmlns:p14="http://schemas.microsoft.com/office/powerpoint/2010/main" val="2520459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31F88-5EAF-3F35-3584-68E09AACCAB6}"/>
              </a:ext>
            </a:extLst>
          </p:cNvPr>
          <p:cNvSpPr>
            <a:spLocks noGrp="1"/>
          </p:cNvSpPr>
          <p:nvPr>
            <p:ph type="title"/>
          </p:nvPr>
        </p:nvSpPr>
        <p:spPr/>
        <p:txBody>
          <a:bodyPr/>
          <a:lstStyle/>
          <a:p>
            <a:r>
              <a:rPr lang="pt-BR">
                <a:latin typeface="Arial"/>
                <a:cs typeface="Arial"/>
              </a:rPr>
              <a:t>Práticas modelo</a:t>
            </a:r>
          </a:p>
        </p:txBody>
      </p:sp>
      <p:sp>
        <p:nvSpPr>
          <p:cNvPr id="3" name="Content Placeholder 2">
            <a:extLst>
              <a:ext uri="{FF2B5EF4-FFF2-40B4-BE49-F238E27FC236}">
                <a16:creationId xmlns:a16="http://schemas.microsoft.com/office/drawing/2014/main" id="{A8CA41A4-426F-A360-BB8A-C1D2DA57398C}"/>
              </a:ext>
            </a:extLst>
          </p:cNvPr>
          <p:cNvSpPr>
            <a:spLocks noGrp="1"/>
          </p:cNvSpPr>
          <p:nvPr>
            <p:ph idx="1"/>
          </p:nvPr>
        </p:nvSpPr>
        <p:spPr>
          <a:xfrm>
            <a:off x="1357243" y="1637886"/>
            <a:ext cx="10515600" cy="4351338"/>
          </a:xfrm>
        </p:spPr>
        <p:txBody>
          <a:bodyPr vert="horz" lIns="91440" tIns="45720" rIns="91440" bIns="45720" rtlCol="0" anchor="t">
            <a:noAutofit/>
          </a:bodyPr>
          <a:lstStyle/>
          <a:p>
            <a:r>
              <a:rPr lang="pt-BR" sz="3200">
                <a:latin typeface="Arial"/>
                <a:cs typeface="Arial"/>
              </a:rPr>
              <a:t>Treine ativamente! </a:t>
            </a:r>
          </a:p>
          <a:p>
            <a:r>
              <a:rPr lang="pt-BR" sz="3200">
                <a:latin typeface="Arial"/>
                <a:cs typeface="Arial"/>
              </a:rPr>
              <a:t>Prepare-se</a:t>
            </a:r>
          </a:p>
          <a:p>
            <a:r>
              <a:rPr lang="pt-BR" sz="3200">
                <a:latin typeface="Arial"/>
                <a:cs typeface="Arial"/>
              </a:rPr>
              <a:t>Considere quem está na sala</a:t>
            </a:r>
          </a:p>
          <a:p>
            <a:r>
              <a:rPr lang="pt-BR" sz="3200">
                <a:latin typeface="Arial"/>
                <a:cs typeface="Arial"/>
              </a:rPr>
              <a:t>Seja humilde</a:t>
            </a:r>
          </a:p>
          <a:p>
            <a:endParaRPr lang="en-US">
              <a:cs typeface="Arial"/>
            </a:endParaRPr>
          </a:p>
        </p:txBody>
      </p:sp>
    </p:spTree>
    <p:extLst>
      <p:ext uri="{BB962C8B-B14F-4D97-AF65-F5344CB8AC3E}">
        <p14:creationId xmlns:p14="http://schemas.microsoft.com/office/powerpoint/2010/main" val="57459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E8994-EFFA-13A2-0B3A-446DC8D8990B}"/>
              </a:ext>
            </a:extLst>
          </p:cNvPr>
          <p:cNvSpPr>
            <a:spLocks noGrp="1"/>
          </p:cNvSpPr>
          <p:nvPr>
            <p:ph type="title"/>
          </p:nvPr>
        </p:nvSpPr>
        <p:spPr/>
        <p:txBody>
          <a:bodyPr/>
          <a:lstStyle/>
          <a:p>
            <a:r>
              <a:rPr lang="pt-BR">
                <a:latin typeface="Arial"/>
                <a:cs typeface="Arial"/>
              </a:rPr>
              <a:t>Desafios comuns</a:t>
            </a:r>
          </a:p>
        </p:txBody>
      </p:sp>
      <p:sp>
        <p:nvSpPr>
          <p:cNvPr id="3" name="Content Placeholder 2">
            <a:extLst>
              <a:ext uri="{FF2B5EF4-FFF2-40B4-BE49-F238E27FC236}">
                <a16:creationId xmlns:a16="http://schemas.microsoft.com/office/drawing/2014/main" id="{3A577D1D-259A-13E0-7915-23A71442B5E7}"/>
              </a:ext>
            </a:extLst>
          </p:cNvPr>
          <p:cNvSpPr>
            <a:spLocks noGrp="1"/>
          </p:cNvSpPr>
          <p:nvPr>
            <p:ph idx="1"/>
          </p:nvPr>
        </p:nvSpPr>
        <p:spPr>
          <a:xfrm>
            <a:off x="1456635" y="1715190"/>
            <a:ext cx="10515600" cy="4351338"/>
          </a:xfrm>
        </p:spPr>
        <p:txBody>
          <a:bodyPr vert="horz" lIns="91440" tIns="45720" rIns="91440" bIns="45720" rtlCol="0" anchor="t">
            <a:noAutofit/>
          </a:bodyPr>
          <a:lstStyle/>
          <a:p>
            <a:r>
              <a:rPr lang="pt-BR" sz="3200">
                <a:latin typeface="Arial"/>
                <a:cs typeface="Arial"/>
              </a:rPr>
              <a:t>Resistência</a:t>
            </a:r>
          </a:p>
          <a:p>
            <a:r>
              <a:rPr lang="pt-BR" sz="3200">
                <a:latin typeface="Arial"/>
                <a:cs typeface="Arial"/>
              </a:rPr>
              <a:t>Insistência</a:t>
            </a:r>
          </a:p>
          <a:p>
            <a:r>
              <a:rPr lang="pt-BR" sz="3200">
                <a:latin typeface="Arial"/>
                <a:cs typeface="Arial"/>
              </a:rPr>
              <a:t>Dinâmica de poder e política</a:t>
            </a:r>
          </a:p>
          <a:p>
            <a:endParaRPr lang="en-US">
              <a:latin typeface="Arial"/>
              <a:cs typeface="Arial"/>
            </a:endParaRPr>
          </a:p>
          <a:p>
            <a:endParaRPr lang="en-US">
              <a:latin typeface="Arial"/>
              <a:cs typeface="Arial"/>
            </a:endParaRPr>
          </a:p>
          <a:p>
            <a:endParaRPr lang="en-US">
              <a:latin typeface="Arial"/>
              <a:cs typeface="Arial"/>
            </a:endParaRPr>
          </a:p>
        </p:txBody>
      </p:sp>
    </p:spTree>
    <p:extLst>
      <p:ext uri="{BB962C8B-B14F-4D97-AF65-F5344CB8AC3E}">
        <p14:creationId xmlns:p14="http://schemas.microsoft.com/office/powerpoint/2010/main" val="72900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148635"/>
            <a:ext cx="9703980" cy="2148666"/>
          </a:xfrm>
        </p:spPr>
        <p:txBody>
          <a:bodyPr/>
          <a:lstStyle/>
          <a:p>
            <a:r>
              <a:rPr lang="pt-BR" sz="5000">
                <a:latin typeface="Arial"/>
                <a:cs typeface="Arial"/>
              </a:rPr>
              <a:t>Desafios comuns</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375661"/>
            <a:ext cx="9703980" cy="931688"/>
          </a:xfrm>
        </p:spPr>
        <p:txBody>
          <a:bodyPr/>
          <a:lstStyle/>
          <a:p>
            <a:r>
              <a:rPr lang="pt-BR" sz="3000"/>
              <a:t>Atividade</a:t>
            </a:r>
          </a:p>
        </p:txBody>
      </p:sp>
      <p:pic>
        <p:nvPicPr>
          <p:cNvPr id="7" name="Picture 6" descr="A light bulb in a circle&#10;&#10;AI-generated content may be incorrect.">
            <a:extLst>
              <a:ext uri="{FF2B5EF4-FFF2-40B4-BE49-F238E27FC236}">
                <a16:creationId xmlns:a16="http://schemas.microsoft.com/office/drawing/2014/main" id="{88685D64-280F-F428-A18D-4781E04008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2178146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r>
              <a:rPr lang="pt-BR"/>
              <a:t>Duas verdades e uma não</a:t>
            </a: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38007EB-61F8-07CF-BAF0-763A55C99628}"/>
              </a:ext>
            </a:extLst>
          </p:cNvPr>
          <p:cNvSpPr/>
          <p:nvPr/>
        </p:nvSpPr>
        <p:spPr>
          <a:xfrm>
            <a:off x="6493564" y="1214783"/>
            <a:ext cx="5223565" cy="236330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AE8994-EFFA-13A2-0B3A-446DC8D8990B}"/>
              </a:ext>
            </a:extLst>
          </p:cNvPr>
          <p:cNvSpPr>
            <a:spLocks noGrp="1"/>
          </p:cNvSpPr>
          <p:nvPr>
            <p:ph type="title"/>
          </p:nvPr>
        </p:nvSpPr>
        <p:spPr/>
        <p:txBody>
          <a:bodyPr/>
          <a:lstStyle/>
          <a:p>
            <a:r>
              <a:rPr lang="pt-BR">
                <a:latin typeface="Arial"/>
                <a:cs typeface="Arial"/>
              </a:rPr>
              <a:t>Desafios comuns</a:t>
            </a:r>
          </a:p>
        </p:txBody>
      </p:sp>
      <p:sp>
        <p:nvSpPr>
          <p:cNvPr id="6" name="Text Placeholder 5">
            <a:extLst>
              <a:ext uri="{FF2B5EF4-FFF2-40B4-BE49-F238E27FC236}">
                <a16:creationId xmlns:a16="http://schemas.microsoft.com/office/drawing/2014/main" id="{B5912D50-DC75-BD74-96E7-D650751501F6}"/>
              </a:ext>
            </a:extLst>
          </p:cNvPr>
          <p:cNvSpPr>
            <a:spLocks noGrp="1"/>
          </p:cNvSpPr>
          <p:nvPr>
            <p:ph type="body" idx="1"/>
          </p:nvPr>
        </p:nvSpPr>
        <p:spPr>
          <a:xfrm>
            <a:off x="839788" y="1049261"/>
            <a:ext cx="5157787" cy="823912"/>
          </a:xfrm>
        </p:spPr>
        <p:txBody>
          <a:bodyPr/>
          <a:lstStyle/>
          <a:p>
            <a:r>
              <a:rPr lang="pt-BR">
                <a:latin typeface="Arial"/>
                <a:cs typeface="Arial"/>
              </a:rPr>
              <a:t>Sua tarefa em grupo</a:t>
            </a:r>
          </a:p>
        </p:txBody>
      </p:sp>
      <p:sp>
        <p:nvSpPr>
          <p:cNvPr id="3" name="Content Placeholder 2">
            <a:extLst>
              <a:ext uri="{FF2B5EF4-FFF2-40B4-BE49-F238E27FC236}">
                <a16:creationId xmlns:a16="http://schemas.microsoft.com/office/drawing/2014/main" id="{3A577D1D-259A-13E0-7915-23A71442B5E7}"/>
              </a:ext>
            </a:extLst>
          </p:cNvPr>
          <p:cNvSpPr>
            <a:spLocks noGrp="1"/>
          </p:cNvSpPr>
          <p:nvPr>
            <p:ph sz="half" idx="2"/>
          </p:nvPr>
        </p:nvSpPr>
        <p:spPr>
          <a:xfrm>
            <a:off x="839788" y="2003270"/>
            <a:ext cx="5961890" cy="4402414"/>
          </a:xfrm>
        </p:spPr>
        <p:txBody>
          <a:bodyPr vert="horz" lIns="91440" tIns="45720" rIns="91440" bIns="45720" rtlCol="0" anchor="t">
            <a:noAutofit/>
          </a:bodyPr>
          <a:lstStyle/>
          <a:p>
            <a:pPr marL="0" indent="0">
              <a:buNone/>
            </a:pPr>
            <a:r>
              <a:rPr lang="pt-BR" sz="2400" dirty="0">
                <a:latin typeface="Arial"/>
                <a:cs typeface="Arial"/>
              </a:rPr>
              <a:t>Em seus grupos, façam um </a:t>
            </a:r>
            <a:br>
              <a:rPr lang="pt-BR" sz="2400" dirty="0">
                <a:latin typeface="Arial"/>
                <a:cs typeface="Arial"/>
              </a:rPr>
            </a:br>
            <a:r>
              <a:rPr lang="pt-BR" sz="2400" dirty="0">
                <a:latin typeface="Arial"/>
                <a:cs typeface="Arial"/>
              </a:rPr>
              <a:t>brainstorming sobre maneiras pelas </a:t>
            </a:r>
            <a:br>
              <a:rPr lang="pt-BR" sz="2400" dirty="0">
                <a:latin typeface="Arial"/>
                <a:cs typeface="Arial"/>
              </a:rPr>
            </a:br>
            <a:r>
              <a:rPr lang="pt-BR" sz="2400" dirty="0">
                <a:latin typeface="Arial"/>
                <a:cs typeface="Arial"/>
              </a:rPr>
              <a:t>quais vocês abordariam esses desafios comuns se eles surgissem em um treinamento.</a:t>
            </a:r>
          </a:p>
          <a:p>
            <a:pPr marL="0" indent="0">
              <a:buNone/>
            </a:pPr>
            <a:endParaRPr lang="en-US" sz="1800" dirty="0">
              <a:latin typeface="Arial"/>
              <a:cs typeface="Arial"/>
            </a:endParaRPr>
          </a:p>
          <a:p>
            <a:r>
              <a:rPr lang="pt-BR" sz="2400" dirty="0">
                <a:latin typeface="Arial"/>
                <a:cs typeface="Arial"/>
              </a:rPr>
              <a:t>Cenário 1: Resistência</a:t>
            </a:r>
          </a:p>
          <a:p>
            <a:r>
              <a:rPr lang="pt-BR" sz="2400" dirty="0">
                <a:latin typeface="Arial"/>
                <a:cs typeface="Arial"/>
              </a:rPr>
              <a:t>Cenário 2: Insistência</a:t>
            </a:r>
          </a:p>
          <a:p>
            <a:r>
              <a:rPr lang="pt-BR" sz="2400" dirty="0">
                <a:latin typeface="Arial"/>
                <a:cs typeface="Arial"/>
              </a:rPr>
              <a:t>Cenário 3: Dinâmica de poder e política</a:t>
            </a: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7" name="Text Placeholder 6">
            <a:extLst>
              <a:ext uri="{FF2B5EF4-FFF2-40B4-BE49-F238E27FC236}">
                <a16:creationId xmlns:a16="http://schemas.microsoft.com/office/drawing/2014/main" id="{DEF3F74E-426D-A944-795C-0978491167FE}"/>
              </a:ext>
            </a:extLst>
          </p:cNvPr>
          <p:cNvSpPr>
            <a:spLocks noGrp="1"/>
          </p:cNvSpPr>
          <p:nvPr>
            <p:ph type="body" sz="quarter" idx="3"/>
          </p:nvPr>
        </p:nvSpPr>
        <p:spPr>
          <a:xfrm>
            <a:off x="6801678" y="1055725"/>
            <a:ext cx="5183188" cy="823912"/>
          </a:xfrm>
        </p:spPr>
        <p:txBody>
          <a:bodyPr/>
          <a:lstStyle/>
          <a:p>
            <a:r>
              <a:rPr lang="pt-BR">
                <a:latin typeface="Arial"/>
                <a:cs typeface="Arial"/>
              </a:rPr>
              <a:t>Tempo</a:t>
            </a:r>
          </a:p>
        </p:txBody>
      </p:sp>
      <p:sp>
        <p:nvSpPr>
          <p:cNvPr id="8" name="Content Placeholder 7">
            <a:extLst>
              <a:ext uri="{FF2B5EF4-FFF2-40B4-BE49-F238E27FC236}">
                <a16:creationId xmlns:a16="http://schemas.microsoft.com/office/drawing/2014/main" id="{25F4B9B0-74FB-9CA6-A8C2-651679CC8532}"/>
              </a:ext>
            </a:extLst>
          </p:cNvPr>
          <p:cNvSpPr>
            <a:spLocks noGrp="1"/>
          </p:cNvSpPr>
          <p:nvPr>
            <p:ph sz="quarter" idx="4"/>
          </p:nvPr>
        </p:nvSpPr>
        <p:spPr>
          <a:xfrm>
            <a:off x="6967330" y="2146835"/>
            <a:ext cx="4523630" cy="3684588"/>
          </a:xfrm>
        </p:spPr>
        <p:txBody>
          <a:bodyPr vert="horz" lIns="91440" tIns="45720" rIns="91440" bIns="45720" rtlCol="0" anchor="t">
            <a:noAutofit/>
          </a:bodyPr>
          <a:lstStyle/>
          <a:p>
            <a:r>
              <a:rPr lang="pt-BR" dirty="0">
                <a:latin typeface="Arial"/>
                <a:cs typeface="Arial"/>
              </a:rPr>
              <a:t>6 minutos para brainstorming</a:t>
            </a:r>
          </a:p>
          <a:p>
            <a:r>
              <a:rPr lang="pt-BR" dirty="0">
                <a:latin typeface="Arial"/>
                <a:cs typeface="Arial"/>
              </a:rPr>
              <a:t>12 minutos para relatórios e discussão (total)</a:t>
            </a:r>
          </a:p>
        </p:txBody>
      </p:sp>
    </p:spTree>
    <p:extLst>
      <p:ext uri="{BB962C8B-B14F-4D97-AF65-F5344CB8AC3E}">
        <p14:creationId xmlns:p14="http://schemas.microsoft.com/office/powerpoint/2010/main" val="2060031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0D97C-5A72-0417-C250-66D9900FA5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35364A-EC9A-2C40-ABAB-241078ACA3D1}"/>
              </a:ext>
            </a:extLst>
          </p:cNvPr>
          <p:cNvSpPr>
            <a:spLocks noGrp="1"/>
          </p:cNvSpPr>
          <p:nvPr>
            <p:ph type="title"/>
          </p:nvPr>
        </p:nvSpPr>
        <p:spPr>
          <a:xfrm>
            <a:off x="831849" y="2133745"/>
            <a:ext cx="10171947" cy="2148666"/>
          </a:xfrm>
        </p:spPr>
        <p:txBody>
          <a:bodyPr/>
          <a:lstStyle/>
          <a:p>
            <a:r>
              <a:rPr lang="pt-BR" sz="4400" dirty="0">
                <a:latin typeface="Arial"/>
                <a:cs typeface="Arial"/>
              </a:rPr>
              <a:t>Introdução ao “teach-back” do 7-1-7</a:t>
            </a:r>
          </a:p>
        </p:txBody>
      </p:sp>
      <p:sp>
        <p:nvSpPr>
          <p:cNvPr id="3" name="Text Placeholder 2">
            <a:extLst>
              <a:ext uri="{FF2B5EF4-FFF2-40B4-BE49-F238E27FC236}">
                <a16:creationId xmlns:a16="http://schemas.microsoft.com/office/drawing/2014/main" id="{6C19FD7B-9BA3-C317-FA17-3E27D3DBC4E1}"/>
              </a:ext>
            </a:extLst>
          </p:cNvPr>
          <p:cNvSpPr>
            <a:spLocks noGrp="1"/>
          </p:cNvSpPr>
          <p:nvPr>
            <p:ph type="body" idx="1"/>
          </p:nvPr>
        </p:nvSpPr>
        <p:spPr>
          <a:xfrm>
            <a:off x="831850" y="4375661"/>
            <a:ext cx="9703980" cy="931688"/>
          </a:xfrm>
        </p:spPr>
        <p:txBody>
          <a:bodyPr/>
          <a:lstStyle/>
          <a:p>
            <a:r>
              <a:rPr lang="pt-BR" sz="3000"/>
              <a:t>Atividade</a:t>
            </a:r>
          </a:p>
        </p:txBody>
      </p:sp>
      <p:pic>
        <p:nvPicPr>
          <p:cNvPr id="7" name="Picture 6" descr="A light bulb in a circle&#10;&#10;AI-generated content may be incorrect.">
            <a:extLst>
              <a:ext uri="{FF2B5EF4-FFF2-40B4-BE49-F238E27FC236}">
                <a16:creationId xmlns:a16="http://schemas.microsoft.com/office/drawing/2014/main" id="{DC734044-0930-A6A6-DB19-70BC3BD4E7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6850507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BA1E5DA-4E4B-F421-4EA4-135B22AFEE02}"/>
              </a:ext>
            </a:extLst>
          </p:cNvPr>
          <p:cNvSpPr/>
          <p:nvPr/>
        </p:nvSpPr>
        <p:spPr>
          <a:xfrm>
            <a:off x="6493564" y="1214783"/>
            <a:ext cx="5223565"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1DB611-3043-42AC-7571-9B3D4743B3FD}"/>
              </a:ext>
            </a:extLst>
          </p:cNvPr>
          <p:cNvSpPr>
            <a:spLocks noGrp="1"/>
          </p:cNvSpPr>
          <p:nvPr>
            <p:ph type="title"/>
          </p:nvPr>
        </p:nvSpPr>
        <p:spPr>
          <a:xfrm>
            <a:off x="298658" y="287822"/>
            <a:ext cx="10515600" cy="1001762"/>
          </a:xfrm>
        </p:spPr>
        <p:txBody>
          <a:bodyPr/>
          <a:lstStyle/>
          <a:p>
            <a:r>
              <a:rPr lang="pt-BR">
                <a:latin typeface="Arial"/>
                <a:cs typeface="Arial"/>
              </a:rPr>
              <a:t>“Teach-back” de materiais 7-1-7</a:t>
            </a:r>
          </a:p>
        </p:txBody>
      </p:sp>
      <p:sp>
        <p:nvSpPr>
          <p:cNvPr id="3" name="Text Placeholder 2">
            <a:extLst>
              <a:ext uri="{FF2B5EF4-FFF2-40B4-BE49-F238E27FC236}">
                <a16:creationId xmlns:a16="http://schemas.microsoft.com/office/drawing/2014/main" id="{B8E7B07F-16F5-0A38-1A02-885D924685EB}"/>
              </a:ext>
            </a:extLst>
          </p:cNvPr>
          <p:cNvSpPr>
            <a:spLocks noGrp="1"/>
          </p:cNvSpPr>
          <p:nvPr>
            <p:ph type="body" idx="1"/>
          </p:nvPr>
        </p:nvSpPr>
        <p:spPr>
          <a:xfrm>
            <a:off x="298658" y="877628"/>
            <a:ext cx="6072837" cy="823912"/>
          </a:xfrm>
        </p:spPr>
        <p:txBody>
          <a:bodyPr/>
          <a:lstStyle/>
          <a:p>
            <a:r>
              <a:rPr lang="pt-BR">
                <a:latin typeface="Arial"/>
                <a:cs typeface="Arial"/>
              </a:rPr>
              <a:t>No seu trio</a:t>
            </a:r>
          </a:p>
        </p:txBody>
      </p:sp>
      <p:sp>
        <p:nvSpPr>
          <p:cNvPr id="4" name="Content Placeholder 3">
            <a:extLst>
              <a:ext uri="{FF2B5EF4-FFF2-40B4-BE49-F238E27FC236}">
                <a16:creationId xmlns:a16="http://schemas.microsoft.com/office/drawing/2014/main" id="{4300BAF6-8B41-4C3F-A64B-30C3FF805B46}"/>
              </a:ext>
            </a:extLst>
          </p:cNvPr>
          <p:cNvSpPr>
            <a:spLocks noGrp="1"/>
          </p:cNvSpPr>
          <p:nvPr>
            <p:ph sz="half" idx="2"/>
          </p:nvPr>
        </p:nvSpPr>
        <p:spPr>
          <a:xfrm>
            <a:off x="298658" y="1837611"/>
            <a:ext cx="6072837" cy="3684588"/>
          </a:xfrm>
        </p:spPr>
        <p:txBody>
          <a:bodyPr vert="horz" lIns="91440" tIns="45720" rIns="91440" bIns="45720" rtlCol="0" anchor="t">
            <a:noAutofit/>
          </a:bodyPr>
          <a:lstStyle/>
          <a:p>
            <a:r>
              <a:rPr lang="pt-BR" dirty="0">
                <a:latin typeface="Arial"/>
                <a:cs typeface="Arial"/>
              </a:rPr>
              <a:t>Faremos breves explicações baseadas </a:t>
            </a:r>
            <a:br>
              <a:rPr lang="pt-BR" dirty="0">
                <a:latin typeface="Arial"/>
                <a:cs typeface="Arial"/>
              </a:rPr>
            </a:br>
            <a:r>
              <a:rPr lang="pt-BR" dirty="0">
                <a:latin typeface="Arial"/>
                <a:cs typeface="Arial"/>
              </a:rPr>
              <a:t>nos slides das aulas. </a:t>
            </a:r>
          </a:p>
          <a:p>
            <a:r>
              <a:rPr lang="pt-BR" dirty="0">
                <a:latin typeface="Arial"/>
                <a:cs typeface="Arial"/>
              </a:rPr>
              <a:t>Para cada cenário de “teach-back”, você desempenhará os seguintes papéis:</a:t>
            </a:r>
          </a:p>
          <a:p>
            <a:pPr lvl="1"/>
            <a:r>
              <a:rPr lang="pt-BR" b="1" dirty="0">
                <a:latin typeface="Arial"/>
                <a:cs typeface="Arial"/>
              </a:rPr>
              <a:t>Facilitador</a:t>
            </a:r>
            <a:r>
              <a:rPr lang="pt-BR" dirty="0">
                <a:latin typeface="Arial"/>
                <a:cs typeface="Arial"/>
              </a:rPr>
              <a:t> (ensina o slide)</a:t>
            </a:r>
          </a:p>
          <a:p>
            <a:pPr lvl="1"/>
            <a:r>
              <a:rPr lang="pt-BR" b="1" dirty="0">
                <a:latin typeface="Arial"/>
                <a:cs typeface="Arial"/>
              </a:rPr>
              <a:t>Participante difícil </a:t>
            </a:r>
            <a:r>
              <a:rPr lang="pt-BR" dirty="0">
                <a:latin typeface="Arial"/>
                <a:cs typeface="Arial"/>
              </a:rPr>
              <a:t>(faz perguntas baseadas no 'tipo' (resistente, insistente, jogo de poder)</a:t>
            </a:r>
          </a:p>
          <a:p>
            <a:pPr lvl="1"/>
            <a:r>
              <a:rPr lang="pt-BR" b="1" dirty="0">
                <a:latin typeface="Arial"/>
                <a:cs typeface="Arial"/>
              </a:rPr>
              <a:t>Observador </a:t>
            </a:r>
            <a:r>
              <a:rPr lang="pt-BR" dirty="0">
                <a:latin typeface="Arial"/>
                <a:cs typeface="Arial"/>
              </a:rPr>
              <a:t>(compartilha observações durante a discussão)</a:t>
            </a:r>
          </a:p>
          <a:p>
            <a:r>
              <a:rPr lang="pt-BR" dirty="0">
                <a:latin typeface="Arial"/>
                <a:cs typeface="Arial"/>
              </a:rPr>
              <a:t>Alterne os papéis no seu trio para que cada pessoa desempenhe cada papel em cada slide de “teach-back”. </a:t>
            </a:r>
          </a:p>
        </p:txBody>
      </p:sp>
      <p:sp>
        <p:nvSpPr>
          <p:cNvPr id="5" name="Text Placeholder 4">
            <a:extLst>
              <a:ext uri="{FF2B5EF4-FFF2-40B4-BE49-F238E27FC236}">
                <a16:creationId xmlns:a16="http://schemas.microsoft.com/office/drawing/2014/main" id="{C5092303-8BE5-05DA-F9BE-D1D030A2C29B}"/>
              </a:ext>
            </a:extLst>
          </p:cNvPr>
          <p:cNvSpPr>
            <a:spLocks noGrp="1"/>
          </p:cNvSpPr>
          <p:nvPr>
            <p:ph type="body" sz="quarter" idx="3"/>
          </p:nvPr>
        </p:nvSpPr>
        <p:spPr>
          <a:xfrm>
            <a:off x="6656010" y="1048865"/>
            <a:ext cx="5183188" cy="823912"/>
          </a:xfrm>
        </p:spPr>
        <p:txBody>
          <a:bodyPr/>
          <a:lstStyle/>
          <a:p>
            <a:r>
              <a:rPr lang="pt-BR">
                <a:latin typeface="Arial"/>
                <a:cs typeface="Arial"/>
              </a:rPr>
              <a:t>Tempo</a:t>
            </a:r>
          </a:p>
        </p:txBody>
      </p:sp>
      <p:sp>
        <p:nvSpPr>
          <p:cNvPr id="6" name="Content Placeholder 5">
            <a:extLst>
              <a:ext uri="{FF2B5EF4-FFF2-40B4-BE49-F238E27FC236}">
                <a16:creationId xmlns:a16="http://schemas.microsoft.com/office/drawing/2014/main" id="{07717E4A-844D-40A0-7436-29FA12CEECD1}"/>
              </a:ext>
            </a:extLst>
          </p:cNvPr>
          <p:cNvSpPr>
            <a:spLocks noGrp="1"/>
          </p:cNvSpPr>
          <p:nvPr>
            <p:ph sz="quarter" idx="4"/>
          </p:nvPr>
        </p:nvSpPr>
        <p:spPr>
          <a:xfrm>
            <a:off x="6825343" y="1933253"/>
            <a:ext cx="5013855" cy="1352388"/>
          </a:xfrm>
        </p:spPr>
        <p:txBody>
          <a:bodyPr vert="horz" lIns="91440" tIns="45720" rIns="91440" bIns="45720" rtlCol="0" anchor="t">
            <a:noAutofit/>
          </a:bodyPr>
          <a:lstStyle/>
          <a:p>
            <a:r>
              <a:rPr lang="pt-BR" sz="1900" dirty="0">
                <a:latin typeface="Arial"/>
                <a:cs typeface="Arial"/>
              </a:rPr>
              <a:t>10 minutos de encenação</a:t>
            </a:r>
          </a:p>
          <a:p>
            <a:r>
              <a:rPr lang="pt-BR" sz="1900" dirty="0">
                <a:latin typeface="Arial"/>
                <a:cs typeface="Arial"/>
              </a:rPr>
              <a:t>5 minutos de discussão em seus grupos</a:t>
            </a:r>
          </a:p>
          <a:p>
            <a:r>
              <a:rPr lang="pt-BR" sz="1900" dirty="0">
                <a:latin typeface="Arial"/>
                <a:cs typeface="Arial"/>
              </a:rPr>
              <a:t>5 minutos de discussão em plenário</a:t>
            </a:r>
          </a:p>
        </p:txBody>
      </p:sp>
    </p:spTree>
    <p:extLst>
      <p:ext uri="{BB962C8B-B14F-4D97-AF65-F5344CB8AC3E}">
        <p14:creationId xmlns:p14="http://schemas.microsoft.com/office/powerpoint/2010/main" val="3756285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0D728-688E-6C06-84C9-817ACE520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401341-D5CF-EB3F-3C41-2AF1B8EE784C}"/>
              </a:ext>
            </a:extLst>
          </p:cNvPr>
          <p:cNvSpPr>
            <a:spLocks noGrp="1"/>
          </p:cNvSpPr>
          <p:nvPr>
            <p:ph type="title"/>
          </p:nvPr>
        </p:nvSpPr>
        <p:spPr/>
        <p:txBody>
          <a:bodyPr/>
          <a:lstStyle/>
          <a:p>
            <a:r>
              <a:rPr lang="pt-BR"/>
              <a:t>A meta 7-1-7</a:t>
            </a:r>
          </a:p>
        </p:txBody>
      </p:sp>
      <p:sp>
        <p:nvSpPr>
          <p:cNvPr id="3" name="Text Placeholder 2">
            <a:extLst>
              <a:ext uri="{FF2B5EF4-FFF2-40B4-BE49-F238E27FC236}">
                <a16:creationId xmlns:a16="http://schemas.microsoft.com/office/drawing/2014/main" id="{D285643F-76F5-6734-1D83-9D8AA9021FE7}"/>
              </a:ext>
            </a:extLst>
          </p:cNvPr>
          <p:cNvSpPr>
            <a:spLocks noGrp="1"/>
          </p:cNvSpPr>
          <p:nvPr>
            <p:ph type="body" idx="1"/>
          </p:nvPr>
        </p:nvSpPr>
        <p:spPr/>
        <p:txBody>
          <a:bodyPr vert="horz" lIns="91440" tIns="45720" rIns="91440" bIns="45720" rtlCol="0" anchor="t">
            <a:noAutofit/>
          </a:bodyPr>
          <a:lstStyle/>
          <a:p>
            <a:r>
              <a:rPr lang="pt-BR" sz="3000">
                <a:latin typeface="Arial"/>
                <a:cs typeface="Arial"/>
              </a:rPr>
              <a:t>“Teach-back”</a:t>
            </a:r>
          </a:p>
        </p:txBody>
      </p:sp>
    </p:spTree>
    <p:extLst>
      <p:ext uri="{BB962C8B-B14F-4D97-AF65-F5344CB8AC3E}">
        <p14:creationId xmlns:p14="http://schemas.microsoft.com/office/powerpoint/2010/main" val="7712958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64F7C-2C28-F079-0AFF-55580093B9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C19DDF-135E-F846-D08C-C5FD8EAFB0F4}"/>
              </a:ext>
            </a:extLst>
          </p:cNvPr>
          <p:cNvSpPr>
            <a:spLocks noGrp="1"/>
          </p:cNvSpPr>
          <p:nvPr>
            <p:ph type="title"/>
          </p:nvPr>
        </p:nvSpPr>
        <p:spPr>
          <a:xfrm>
            <a:off x="259217" y="256268"/>
            <a:ext cx="10515600" cy="1001762"/>
          </a:xfrm>
        </p:spPr>
        <p:txBody>
          <a:bodyPr/>
          <a:lstStyle/>
          <a:p>
            <a:r>
              <a:rPr lang="pt-BR">
                <a:latin typeface="Arial"/>
                <a:cs typeface="Arial"/>
              </a:rPr>
              <a:t>Ensine de volta a meta 7-1-7</a:t>
            </a:r>
          </a:p>
        </p:txBody>
      </p:sp>
      <p:sp>
        <p:nvSpPr>
          <p:cNvPr id="3" name="Text Placeholder 2">
            <a:extLst>
              <a:ext uri="{FF2B5EF4-FFF2-40B4-BE49-F238E27FC236}">
                <a16:creationId xmlns:a16="http://schemas.microsoft.com/office/drawing/2014/main" id="{7B611A14-D49E-84F1-59CB-202EFF0F2A01}"/>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2E5F2311-E861-9873-2672-66E4DBC477AC}"/>
              </a:ext>
            </a:extLst>
          </p:cNvPr>
          <p:cNvSpPr>
            <a:spLocks noGrp="1"/>
          </p:cNvSpPr>
          <p:nvPr>
            <p:ph sz="half" idx="2"/>
          </p:nvPr>
        </p:nvSpPr>
        <p:spPr>
          <a:xfrm>
            <a:off x="349930" y="1905492"/>
            <a:ext cx="6236103" cy="4173325"/>
          </a:xfrm>
        </p:spPr>
        <p:txBody>
          <a:bodyPr vert="horz" lIns="91440" tIns="45720" rIns="91440" bIns="45720" rtlCol="0" anchor="t">
            <a:noAutofit/>
          </a:bodyPr>
          <a:lstStyle/>
          <a:p>
            <a:r>
              <a:rPr lang="pt-BR" sz="2000" dirty="0">
                <a:latin typeface="Arial"/>
                <a:cs typeface="Arial"/>
              </a:rPr>
              <a:t>Atribua funções iniciais a cada pessoa:</a:t>
            </a:r>
          </a:p>
          <a:p>
            <a:pPr lvl="1"/>
            <a:r>
              <a:rPr lang="pt-BR" dirty="0">
                <a:latin typeface="Arial"/>
                <a:cs typeface="Arial"/>
              </a:rPr>
              <a:t>Facilitador: Explique o slide selecionado</a:t>
            </a:r>
          </a:p>
          <a:p>
            <a:pPr lvl="1"/>
            <a:r>
              <a:rPr lang="pt-BR" dirty="0">
                <a:latin typeface="Arial"/>
                <a:cs typeface="Arial"/>
              </a:rPr>
              <a:t>Tipo Participante Difícil: </a:t>
            </a:r>
            <a:r>
              <a:rPr lang="pt-BR" b="1" dirty="0">
                <a:latin typeface="Arial"/>
                <a:cs typeface="Arial"/>
              </a:rPr>
              <a:t>RESISTENTE</a:t>
            </a:r>
          </a:p>
          <a:p>
            <a:pPr lvl="1"/>
            <a:r>
              <a:rPr lang="pt-BR" dirty="0">
                <a:latin typeface="Arial"/>
                <a:cs typeface="Arial"/>
              </a:rPr>
              <a:t>Observador</a:t>
            </a:r>
          </a:p>
          <a:p>
            <a:r>
              <a:rPr lang="pt-BR" sz="2000" dirty="0">
                <a:latin typeface="Arial"/>
                <a:cs typeface="Arial"/>
              </a:rPr>
              <a:t>O facilitador tem cerca de 1 a 2 minutos para ensinar o slide</a:t>
            </a:r>
          </a:p>
          <a:p>
            <a:pPr lvl="1"/>
            <a:r>
              <a:rPr lang="pt-BR" sz="1800" dirty="0">
                <a:latin typeface="Arial"/>
                <a:cs typeface="Arial"/>
              </a:rPr>
              <a:t>Explique o slide, não apenas leia!</a:t>
            </a:r>
          </a:p>
          <a:p>
            <a:r>
              <a:rPr lang="pt-BR" sz="2000" dirty="0">
                <a:latin typeface="Arial"/>
                <a:cs typeface="Arial"/>
              </a:rPr>
              <a:t>O participante difícil fará perguntas com base em seu “tipo” </a:t>
            </a:r>
          </a:p>
          <a:p>
            <a:r>
              <a:rPr lang="pt-BR" sz="2000" dirty="0">
                <a:latin typeface="Arial"/>
                <a:cs typeface="Arial"/>
              </a:rPr>
              <a:t>Alterne os papéis e repita mais 2 vezes para que cada pessoa possa ser um facilitador, se possível.</a:t>
            </a:r>
          </a:p>
        </p:txBody>
      </p:sp>
      <p:pic>
        <p:nvPicPr>
          <p:cNvPr id="8" name="Picture 7">
            <a:extLst>
              <a:ext uri="{FF2B5EF4-FFF2-40B4-BE49-F238E27FC236}">
                <a16:creationId xmlns:a16="http://schemas.microsoft.com/office/drawing/2014/main" id="{B58E58E2-796C-9D27-D1F9-6328E688574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2746" y="1224965"/>
            <a:ext cx="5029200" cy="2808015"/>
          </a:xfrm>
          <a:prstGeom prst="rect">
            <a:avLst/>
          </a:prstGeom>
          <a:ln w="12700">
            <a:solidFill>
              <a:schemeClr val="tx2"/>
            </a:solidFill>
          </a:ln>
        </p:spPr>
      </p:pic>
      <p:sp>
        <p:nvSpPr>
          <p:cNvPr id="15" name="Rectangle 14">
            <a:extLst>
              <a:ext uri="{FF2B5EF4-FFF2-40B4-BE49-F238E27FC236}">
                <a16:creationId xmlns:a16="http://schemas.microsoft.com/office/drawing/2014/main" id="{D4A14CF6-BD87-DE70-7898-F3DAB44E06CB}"/>
              </a:ext>
            </a:extLst>
          </p:cNvPr>
          <p:cNvSpPr/>
          <p:nvPr/>
        </p:nvSpPr>
        <p:spPr>
          <a:xfrm>
            <a:off x="6742746"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C632139E-431C-DAC3-8FD7-1DF1059635B1}"/>
              </a:ext>
            </a:extLst>
          </p:cNvPr>
          <p:cNvSpPr txBox="1">
            <a:spLocks/>
          </p:cNvSpPr>
          <p:nvPr/>
        </p:nvSpPr>
        <p:spPr>
          <a:xfrm>
            <a:off x="6820805" y="3946434"/>
            <a:ext cx="4880429"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a:latin typeface="Arial"/>
                <a:cs typeface="Arial"/>
              </a:rPr>
              <a:t>Tempo</a:t>
            </a:r>
          </a:p>
        </p:txBody>
      </p:sp>
      <p:sp>
        <p:nvSpPr>
          <p:cNvPr id="17" name="Content Placeholder 5">
            <a:extLst>
              <a:ext uri="{FF2B5EF4-FFF2-40B4-BE49-F238E27FC236}">
                <a16:creationId xmlns:a16="http://schemas.microsoft.com/office/drawing/2014/main" id="{8F3E1444-E42A-057D-FC6C-237B40C6E598}"/>
              </a:ext>
            </a:extLst>
          </p:cNvPr>
          <p:cNvSpPr>
            <a:spLocks noGrp="1"/>
          </p:cNvSpPr>
          <p:nvPr>
            <p:ph sz="quarter" idx="4"/>
          </p:nvPr>
        </p:nvSpPr>
        <p:spPr>
          <a:xfrm>
            <a:off x="6838678" y="4832209"/>
            <a:ext cx="4776556" cy="1445128"/>
          </a:xfrm>
        </p:spPr>
        <p:txBody>
          <a:bodyPr vert="horz" lIns="91440" tIns="45720" rIns="91440" bIns="45720" rtlCol="0" anchor="t">
            <a:noAutofit/>
          </a:bodyPr>
          <a:lstStyle/>
          <a:p>
            <a:r>
              <a:rPr lang="pt-BR" sz="1800" dirty="0">
                <a:latin typeface="Arial"/>
                <a:cs typeface="Arial"/>
              </a:rPr>
              <a:t>10 minutos de encenação</a:t>
            </a:r>
          </a:p>
          <a:p>
            <a:pPr lvl="1"/>
            <a:r>
              <a:rPr lang="pt-BR" sz="1600" dirty="0">
                <a:latin typeface="Arial"/>
                <a:cs typeface="Arial"/>
              </a:rPr>
              <a:t>~3 minutos por pessoa</a:t>
            </a:r>
          </a:p>
          <a:p>
            <a:r>
              <a:rPr lang="pt-BR" sz="1800" dirty="0">
                <a:latin typeface="Arial"/>
                <a:cs typeface="Arial"/>
              </a:rPr>
              <a:t>5 minutos de discussão em seus grupos</a:t>
            </a:r>
          </a:p>
          <a:p>
            <a:r>
              <a:rPr lang="pt-BR" sz="1800" dirty="0">
                <a:latin typeface="Arial"/>
                <a:cs typeface="Arial"/>
              </a:rPr>
              <a:t>5 minutos de discussão em plenário</a:t>
            </a:r>
          </a:p>
        </p:txBody>
      </p:sp>
    </p:spTree>
    <p:extLst>
      <p:ext uri="{BB962C8B-B14F-4D97-AF65-F5344CB8AC3E}">
        <p14:creationId xmlns:p14="http://schemas.microsoft.com/office/powerpoint/2010/main" val="1167871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a:ln>
            <a:noFill/>
          </a:ln>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pt-BR">
                <a:latin typeface="Arial"/>
                <a:cs typeface="Arial"/>
              </a:rPr>
              <a:t> Métricas e marcos de pontualidade do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1462173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CA601-056F-E9F0-2634-BA51445CE8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85B451-45B2-5CE8-5295-60D2AC87DF6E}"/>
              </a:ext>
            </a:extLst>
          </p:cNvPr>
          <p:cNvSpPr>
            <a:spLocks noGrp="1"/>
          </p:cNvSpPr>
          <p:nvPr>
            <p:ph type="title"/>
          </p:nvPr>
        </p:nvSpPr>
        <p:spPr>
          <a:xfrm>
            <a:off x="259217" y="256268"/>
            <a:ext cx="10515600" cy="1001762"/>
          </a:xfrm>
        </p:spPr>
        <p:txBody>
          <a:bodyPr/>
          <a:lstStyle/>
          <a:p>
            <a:r>
              <a:rPr lang="pt-BR">
                <a:latin typeface="Arial"/>
                <a:cs typeface="Arial"/>
              </a:rPr>
              <a:t>Discussão em trio sobre a meta 7-1-7</a:t>
            </a:r>
          </a:p>
        </p:txBody>
      </p:sp>
      <p:sp>
        <p:nvSpPr>
          <p:cNvPr id="3" name="Text Placeholder 2">
            <a:extLst>
              <a:ext uri="{FF2B5EF4-FFF2-40B4-BE49-F238E27FC236}">
                <a16:creationId xmlns:a16="http://schemas.microsoft.com/office/drawing/2014/main" id="{76B90518-9C0A-4F16-62C7-18FA20B856B2}"/>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46B93160-3755-9B37-E5CD-F080B2A7D2D6}"/>
              </a:ext>
            </a:extLst>
          </p:cNvPr>
          <p:cNvSpPr>
            <a:spLocks noGrp="1"/>
          </p:cNvSpPr>
          <p:nvPr>
            <p:ph sz="half" idx="2"/>
          </p:nvPr>
        </p:nvSpPr>
        <p:spPr>
          <a:xfrm>
            <a:off x="313060" y="1856331"/>
            <a:ext cx="6868654" cy="4222486"/>
          </a:xfrm>
        </p:spPr>
        <p:txBody>
          <a:bodyPr vert="horz" lIns="91440" tIns="45720" rIns="91440" bIns="45720" rtlCol="0" anchor="t">
            <a:noAutofit/>
          </a:bodyPr>
          <a:lstStyle/>
          <a:p>
            <a:r>
              <a:rPr lang="pt-BR" dirty="0">
                <a:latin typeface="Arial"/>
                <a:cs typeface="Arial"/>
              </a:rPr>
              <a:t>Discutam a encenação. Perguntas sugeridas para discussão:</a:t>
            </a:r>
          </a:p>
          <a:p>
            <a:pPr lvl="1"/>
            <a:r>
              <a:rPr lang="pt-BR" sz="2200" dirty="0">
                <a:latin typeface="Arial"/>
                <a:cs typeface="Arial"/>
              </a:rPr>
              <a:t>Que feedback o observador tem?</a:t>
            </a:r>
          </a:p>
          <a:p>
            <a:pPr lvl="1"/>
            <a:r>
              <a:rPr lang="pt-BR" sz="2200" dirty="0">
                <a:latin typeface="Arial"/>
                <a:cs typeface="Arial"/>
              </a:rPr>
              <a:t>O que correu bem na encenação?</a:t>
            </a:r>
          </a:p>
          <a:p>
            <a:pPr lvl="1"/>
            <a:r>
              <a:rPr lang="pt-BR" sz="2200" dirty="0">
                <a:latin typeface="Arial"/>
                <a:cs typeface="Arial"/>
              </a:rPr>
              <a:t>Que perguntas você acha que os participantes podem fazer sobre o tópico?</a:t>
            </a:r>
          </a:p>
          <a:p>
            <a:pPr lvl="1"/>
            <a:endParaRPr lang="en-US" sz="2200" dirty="0">
              <a:latin typeface="Arial"/>
              <a:cs typeface="Arial"/>
            </a:endParaRPr>
          </a:p>
          <a:p>
            <a:r>
              <a:rPr lang="pt-BR" dirty="0">
                <a:latin typeface="Arial"/>
                <a:cs typeface="Arial"/>
              </a:rPr>
              <a:t>Adicione quaisquer perguntas que você tenha ao estacionamento</a:t>
            </a:r>
          </a:p>
        </p:txBody>
      </p:sp>
      <p:sp>
        <p:nvSpPr>
          <p:cNvPr id="13" name="Rectangle 12">
            <a:extLst>
              <a:ext uri="{FF2B5EF4-FFF2-40B4-BE49-F238E27FC236}">
                <a16:creationId xmlns:a16="http://schemas.microsoft.com/office/drawing/2014/main" id="{86177C48-5C8D-ECB8-77CF-371C72E01B7A}"/>
              </a:ext>
            </a:extLst>
          </p:cNvPr>
          <p:cNvSpPr/>
          <p:nvPr/>
        </p:nvSpPr>
        <p:spPr>
          <a:xfrm>
            <a:off x="8505054" y="1299111"/>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8529C6A6-0A7A-CF2A-3E79-F372B9B72EE3}"/>
              </a:ext>
            </a:extLst>
          </p:cNvPr>
          <p:cNvSpPr>
            <a:spLocks noGrp="1"/>
          </p:cNvSpPr>
          <p:nvPr>
            <p:ph type="body" sz="quarter" idx="3"/>
          </p:nvPr>
        </p:nvSpPr>
        <p:spPr>
          <a:xfrm>
            <a:off x="8647516" y="1268534"/>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BA91FF3E-4444-5F61-ECD1-66A0E2D6E9B7}"/>
              </a:ext>
            </a:extLst>
          </p:cNvPr>
          <p:cNvSpPr>
            <a:spLocks noGrp="1"/>
          </p:cNvSpPr>
          <p:nvPr>
            <p:ph sz="quarter" idx="4"/>
          </p:nvPr>
        </p:nvSpPr>
        <p:spPr>
          <a:xfrm>
            <a:off x="8647516" y="2092446"/>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2738763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FD093-B8A1-CD8A-45CD-B51F9A580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338C2F-F289-2523-4EC7-06AFC0443E2C}"/>
              </a:ext>
            </a:extLst>
          </p:cNvPr>
          <p:cNvSpPr>
            <a:spLocks noGrp="1"/>
          </p:cNvSpPr>
          <p:nvPr>
            <p:ph type="title"/>
          </p:nvPr>
        </p:nvSpPr>
        <p:spPr>
          <a:xfrm>
            <a:off x="259217" y="256268"/>
            <a:ext cx="10515600" cy="1001762"/>
          </a:xfrm>
        </p:spPr>
        <p:txBody>
          <a:bodyPr/>
          <a:lstStyle/>
          <a:p>
            <a:r>
              <a:rPr lang="pt-BR">
                <a:latin typeface="Arial"/>
                <a:cs typeface="Arial"/>
              </a:rPr>
              <a:t>Discussão plenária sobre a meta 7-1-7</a:t>
            </a:r>
          </a:p>
        </p:txBody>
      </p:sp>
      <p:sp>
        <p:nvSpPr>
          <p:cNvPr id="3" name="Text Placeholder 2">
            <a:extLst>
              <a:ext uri="{FF2B5EF4-FFF2-40B4-BE49-F238E27FC236}">
                <a16:creationId xmlns:a16="http://schemas.microsoft.com/office/drawing/2014/main" id="{297D00BA-DE80-CB3E-E6B1-CBC3E724A255}"/>
              </a:ext>
            </a:extLst>
          </p:cNvPr>
          <p:cNvSpPr>
            <a:spLocks noGrp="1"/>
          </p:cNvSpPr>
          <p:nvPr>
            <p:ph type="body" idx="1"/>
          </p:nvPr>
        </p:nvSpPr>
        <p:spPr>
          <a:xfrm>
            <a:off x="767802" y="973592"/>
            <a:ext cx="5157787" cy="823912"/>
          </a:xfrm>
        </p:spPr>
        <p:txBody>
          <a:bodyPr/>
          <a:lstStyle/>
          <a:p>
            <a:r>
              <a:rPr lang="pt-BR">
                <a:latin typeface="Arial"/>
                <a:cs typeface="Arial"/>
              </a:rPr>
              <a:t>Perguntas para discussão</a:t>
            </a:r>
          </a:p>
        </p:txBody>
      </p:sp>
      <p:sp>
        <p:nvSpPr>
          <p:cNvPr id="4" name="Content Placeholder 3">
            <a:extLst>
              <a:ext uri="{FF2B5EF4-FFF2-40B4-BE49-F238E27FC236}">
                <a16:creationId xmlns:a16="http://schemas.microsoft.com/office/drawing/2014/main" id="{21917D54-6520-3EDD-4959-076C1BE34A1B}"/>
              </a:ext>
            </a:extLst>
          </p:cNvPr>
          <p:cNvSpPr>
            <a:spLocks noGrp="1"/>
          </p:cNvSpPr>
          <p:nvPr>
            <p:ph sz="half" idx="2"/>
          </p:nvPr>
        </p:nvSpPr>
        <p:spPr>
          <a:xfrm>
            <a:off x="767801" y="1905492"/>
            <a:ext cx="7864171" cy="4173325"/>
          </a:xfrm>
        </p:spPr>
        <p:txBody>
          <a:bodyPr vert="horz" lIns="91440" tIns="45720" rIns="91440" bIns="45720" rtlCol="0" anchor="t">
            <a:noAutofit/>
          </a:bodyPr>
          <a:lstStyle/>
          <a:p>
            <a:r>
              <a:rPr lang="pt-BR" sz="2400">
                <a:latin typeface="Arial"/>
                <a:cs typeface="Arial"/>
              </a:rPr>
              <a:t>O que correu bem?</a:t>
            </a:r>
          </a:p>
          <a:p>
            <a:r>
              <a:rPr lang="pt-BR" sz="2400">
                <a:latin typeface="Arial"/>
                <a:cs typeface="Arial"/>
              </a:rPr>
              <a:t>O que foi desafiador?</a:t>
            </a:r>
          </a:p>
          <a:p>
            <a:r>
              <a:rPr lang="pt-BR" sz="2400">
                <a:latin typeface="Arial"/>
                <a:cs typeface="Arial"/>
              </a:rPr>
              <a:t>Que perguntas surgiram para você?</a:t>
            </a:r>
          </a:p>
        </p:txBody>
      </p:sp>
      <p:sp>
        <p:nvSpPr>
          <p:cNvPr id="13" name="Rectangle 12">
            <a:extLst>
              <a:ext uri="{FF2B5EF4-FFF2-40B4-BE49-F238E27FC236}">
                <a16:creationId xmlns:a16="http://schemas.microsoft.com/office/drawing/2014/main" id="{700D37B3-4290-8C1E-ACAD-E4D1B3E6A26E}"/>
              </a:ext>
            </a:extLst>
          </p:cNvPr>
          <p:cNvSpPr/>
          <p:nvPr/>
        </p:nvSpPr>
        <p:spPr>
          <a:xfrm>
            <a:off x="8074893"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C1B264B9-E8DC-E2B8-779D-F18A7CA616D0}"/>
              </a:ext>
            </a:extLst>
          </p:cNvPr>
          <p:cNvSpPr>
            <a:spLocks noGrp="1"/>
          </p:cNvSpPr>
          <p:nvPr>
            <p:ph type="body" sz="quarter" idx="3"/>
          </p:nvPr>
        </p:nvSpPr>
        <p:spPr>
          <a:xfrm>
            <a:off x="8217355"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47F59155-8D56-0564-5D16-0F8A2E11F7D9}"/>
              </a:ext>
            </a:extLst>
          </p:cNvPr>
          <p:cNvSpPr>
            <a:spLocks noGrp="1"/>
          </p:cNvSpPr>
          <p:nvPr>
            <p:ph sz="quarter" idx="4"/>
          </p:nvPr>
        </p:nvSpPr>
        <p:spPr>
          <a:xfrm>
            <a:off x="8217355" y="2067865"/>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29033502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98142-23DA-FA7E-EFAC-9EB7206341A1}"/>
              </a:ext>
            </a:extLst>
          </p:cNvPr>
          <p:cNvSpPr>
            <a:spLocks noGrp="1"/>
          </p:cNvSpPr>
          <p:nvPr>
            <p:ph type="title"/>
          </p:nvPr>
        </p:nvSpPr>
        <p:spPr/>
        <p:txBody>
          <a:bodyPr/>
          <a:lstStyle/>
          <a:p>
            <a:r>
              <a:rPr lang="pt-BR" sz="4500" dirty="0"/>
              <a:t>Princípios fundamentais do 7-1-7</a:t>
            </a:r>
          </a:p>
        </p:txBody>
      </p:sp>
      <p:sp>
        <p:nvSpPr>
          <p:cNvPr id="3" name="Text Placeholder 2">
            <a:extLst>
              <a:ext uri="{FF2B5EF4-FFF2-40B4-BE49-F238E27FC236}">
                <a16:creationId xmlns:a16="http://schemas.microsoft.com/office/drawing/2014/main" id="{8455F8F7-CEAD-A801-5125-570FD61B202B}"/>
              </a:ext>
            </a:extLst>
          </p:cNvPr>
          <p:cNvSpPr>
            <a:spLocks noGrp="1"/>
          </p:cNvSpPr>
          <p:nvPr>
            <p:ph type="body" idx="1"/>
          </p:nvPr>
        </p:nvSpPr>
        <p:spPr/>
        <p:txBody>
          <a:bodyPr vert="horz" lIns="91440" tIns="45720" rIns="91440" bIns="45720" rtlCol="0" anchor="t">
            <a:noAutofit/>
          </a:bodyPr>
          <a:lstStyle/>
          <a:p>
            <a:r>
              <a:rPr lang="pt-BR" sz="3000">
                <a:latin typeface="Arial"/>
                <a:cs typeface="Arial"/>
              </a:rPr>
              <a:t>“Teach-back”</a:t>
            </a:r>
          </a:p>
        </p:txBody>
      </p:sp>
    </p:spTree>
    <p:extLst>
      <p:ext uri="{BB962C8B-B14F-4D97-AF65-F5344CB8AC3E}">
        <p14:creationId xmlns:p14="http://schemas.microsoft.com/office/powerpoint/2010/main" val="2517611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B611-3043-42AC-7571-9B3D4743B3FD}"/>
              </a:ext>
            </a:extLst>
          </p:cNvPr>
          <p:cNvSpPr>
            <a:spLocks noGrp="1"/>
          </p:cNvSpPr>
          <p:nvPr>
            <p:ph type="title"/>
          </p:nvPr>
        </p:nvSpPr>
        <p:spPr>
          <a:xfrm>
            <a:off x="259217" y="256268"/>
            <a:ext cx="10515600" cy="1001762"/>
          </a:xfrm>
        </p:spPr>
        <p:txBody>
          <a:bodyPr/>
          <a:lstStyle/>
          <a:p>
            <a:r>
              <a:rPr lang="pt-BR">
                <a:latin typeface="Arial"/>
                <a:cs typeface="Arial"/>
              </a:rPr>
              <a:t>“Teach-back” dos princípios fundamentais do 7-1-7</a:t>
            </a:r>
          </a:p>
        </p:txBody>
      </p:sp>
      <p:sp>
        <p:nvSpPr>
          <p:cNvPr id="3" name="Text Placeholder 2">
            <a:extLst>
              <a:ext uri="{FF2B5EF4-FFF2-40B4-BE49-F238E27FC236}">
                <a16:creationId xmlns:a16="http://schemas.microsoft.com/office/drawing/2014/main" id="{B8E7B07F-16F5-0A38-1A02-885D924685EB}"/>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4300BAF6-8B41-4C3F-A64B-30C3FF805B46}"/>
              </a:ext>
            </a:extLst>
          </p:cNvPr>
          <p:cNvSpPr>
            <a:spLocks noGrp="1"/>
          </p:cNvSpPr>
          <p:nvPr>
            <p:ph sz="half" idx="2"/>
          </p:nvPr>
        </p:nvSpPr>
        <p:spPr>
          <a:xfrm>
            <a:off x="349931" y="1905492"/>
            <a:ext cx="6020390" cy="4173325"/>
          </a:xfrm>
        </p:spPr>
        <p:txBody>
          <a:bodyPr vert="horz" lIns="91440" tIns="45720" rIns="91440" bIns="45720" rtlCol="0" anchor="t">
            <a:noAutofit/>
          </a:bodyPr>
          <a:lstStyle/>
          <a:p>
            <a:r>
              <a:rPr lang="pt-BR" sz="2100" dirty="0">
                <a:latin typeface="Arial"/>
                <a:cs typeface="Arial"/>
              </a:rPr>
              <a:t>Atribua funções iniciais a cada pessoa:</a:t>
            </a:r>
          </a:p>
          <a:p>
            <a:pPr lvl="1"/>
            <a:r>
              <a:rPr lang="pt-BR" sz="2100" dirty="0">
                <a:latin typeface="Arial"/>
                <a:cs typeface="Arial"/>
              </a:rPr>
              <a:t>Facilitador: Explique o slide selecionado</a:t>
            </a:r>
          </a:p>
          <a:p>
            <a:pPr lvl="1"/>
            <a:r>
              <a:rPr lang="pt-BR" sz="2100" dirty="0">
                <a:latin typeface="Arial"/>
                <a:cs typeface="Arial"/>
              </a:rPr>
              <a:t>Tipo Participante Difícil: </a:t>
            </a:r>
            <a:r>
              <a:rPr lang="pt-BR" sz="2100" b="1" dirty="0">
                <a:latin typeface="Arial"/>
                <a:cs typeface="Arial"/>
              </a:rPr>
              <a:t>RESISTENTE</a:t>
            </a:r>
          </a:p>
          <a:p>
            <a:pPr lvl="1"/>
            <a:r>
              <a:rPr lang="pt-BR" sz="2100" dirty="0">
                <a:latin typeface="Arial"/>
                <a:cs typeface="Arial"/>
              </a:rPr>
              <a:t>Observador</a:t>
            </a:r>
          </a:p>
          <a:p>
            <a:r>
              <a:rPr lang="pt-BR" sz="2100" dirty="0">
                <a:latin typeface="Arial"/>
                <a:cs typeface="Arial"/>
              </a:rPr>
              <a:t>O facilitador tem cerca de 1 a 2 minutos para ensinar o slide</a:t>
            </a:r>
          </a:p>
          <a:p>
            <a:pPr lvl="1"/>
            <a:r>
              <a:rPr lang="pt-BR" sz="2100" dirty="0">
                <a:latin typeface="Arial"/>
                <a:cs typeface="Arial"/>
              </a:rPr>
              <a:t>Explique o slide, não apenas leia!</a:t>
            </a:r>
          </a:p>
          <a:p>
            <a:r>
              <a:rPr lang="pt-BR" sz="2100" dirty="0">
                <a:latin typeface="Arial"/>
                <a:cs typeface="Arial"/>
              </a:rPr>
              <a:t>O participante difícil fará perguntas com base em seu “tipo” </a:t>
            </a:r>
          </a:p>
          <a:p>
            <a:r>
              <a:rPr lang="pt-BR" sz="2100" dirty="0">
                <a:latin typeface="Arial"/>
                <a:cs typeface="Arial"/>
              </a:rPr>
              <a:t>Alterne os papéis e repita mais 2 vezes para que cada pessoa possa ser um facilitador, se possível.</a:t>
            </a:r>
          </a:p>
        </p:txBody>
      </p:sp>
      <p:pic>
        <p:nvPicPr>
          <p:cNvPr id="7" name="Picture 6">
            <a:extLst>
              <a:ext uri="{FF2B5EF4-FFF2-40B4-BE49-F238E27FC236}">
                <a16:creationId xmlns:a16="http://schemas.microsoft.com/office/drawing/2014/main" id="{C1249F43-01B2-1722-8D9E-64695C90F9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75030" y="1201644"/>
            <a:ext cx="5029200" cy="2801175"/>
          </a:xfrm>
          <a:prstGeom prst="rect">
            <a:avLst/>
          </a:prstGeom>
          <a:ln w="12700">
            <a:solidFill>
              <a:schemeClr val="tx2"/>
            </a:solidFill>
          </a:ln>
        </p:spPr>
      </p:pic>
      <p:sp>
        <p:nvSpPr>
          <p:cNvPr id="15" name="Rectangle 14">
            <a:extLst>
              <a:ext uri="{FF2B5EF4-FFF2-40B4-BE49-F238E27FC236}">
                <a16:creationId xmlns:a16="http://schemas.microsoft.com/office/drawing/2014/main" id="{854B1077-4A16-B147-AEB6-DF18D94112B8}"/>
              </a:ext>
            </a:extLst>
          </p:cNvPr>
          <p:cNvSpPr/>
          <p:nvPr/>
        </p:nvSpPr>
        <p:spPr>
          <a:xfrm>
            <a:off x="6742746"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BD5EC59F-972E-3F1C-8184-437C42485874}"/>
              </a:ext>
            </a:extLst>
          </p:cNvPr>
          <p:cNvSpPr>
            <a:spLocks noGrp="1"/>
          </p:cNvSpPr>
          <p:nvPr>
            <p:ph type="body" sz="quarter" idx="3"/>
          </p:nvPr>
        </p:nvSpPr>
        <p:spPr>
          <a:xfrm>
            <a:off x="6820805" y="3946434"/>
            <a:ext cx="4880429" cy="823912"/>
          </a:xfrm>
        </p:spPr>
        <p:txBody>
          <a:bodyPr/>
          <a:lstStyle/>
          <a:p>
            <a:r>
              <a:rPr lang="pt-BR">
                <a:latin typeface="Arial"/>
                <a:cs typeface="Arial"/>
              </a:rPr>
              <a:t>Tempo</a:t>
            </a:r>
          </a:p>
        </p:txBody>
      </p:sp>
      <p:sp>
        <p:nvSpPr>
          <p:cNvPr id="17" name="Content Placeholder 5">
            <a:extLst>
              <a:ext uri="{FF2B5EF4-FFF2-40B4-BE49-F238E27FC236}">
                <a16:creationId xmlns:a16="http://schemas.microsoft.com/office/drawing/2014/main" id="{7E3CE493-902C-14A1-8086-407D882F54A9}"/>
              </a:ext>
            </a:extLst>
          </p:cNvPr>
          <p:cNvSpPr>
            <a:spLocks noGrp="1"/>
          </p:cNvSpPr>
          <p:nvPr>
            <p:ph sz="quarter" idx="4"/>
          </p:nvPr>
        </p:nvSpPr>
        <p:spPr>
          <a:xfrm>
            <a:off x="6838678" y="4832209"/>
            <a:ext cx="4776556" cy="1445128"/>
          </a:xfrm>
        </p:spPr>
        <p:txBody>
          <a:bodyPr vert="horz" lIns="91440" tIns="45720" rIns="91440" bIns="45720" rtlCol="0" anchor="t">
            <a:noAutofit/>
          </a:bodyPr>
          <a:lstStyle/>
          <a:p>
            <a:r>
              <a:rPr lang="pt-BR" sz="1800" dirty="0">
                <a:latin typeface="Arial"/>
                <a:cs typeface="Arial"/>
              </a:rPr>
              <a:t>10 minutos de encenação</a:t>
            </a:r>
          </a:p>
          <a:p>
            <a:pPr lvl="1"/>
            <a:r>
              <a:rPr lang="pt-BR" sz="1600" dirty="0">
                <a:latin typeface="Arial"/>
                <a:cs typeface="Arial"/>
              </a:rPr>
              <a:t>~3 minutos por pessoa</a:t>
            </a:r>
          </a:p>
          <a:p>
            <a:r>
              <a:rPr lang="pt-BR" sz="1800" dirty="0">
                <a:latin typeface="Arial"/>
                <a:cs typeface="Arial"/>
              </a:rPr>
              <a:t>5 minutos de discussão em seus grupos</a:t>
            </a:r>
          </a:p>
          <a:p>
            <a:r>
              <a:rPr lang="pt-BR" sz="1800" dirty="0">
                <a:latin typeface="Arial"/>
                <a:cs typeface="Arial"/>
              </a:rPr>
              <a:t>5 minutos de discussão em plenário</a:t>
            </a:r>
          </a:p>
        </p:txBody>
      </p:sp>
    </p:spTree>
    <p:extLst>
      <p:ext uri="{BB962C8B-B14F-4D97-AF65-F5344CB8AC3E}">
        <p14:creationId xmlns:p14="http://schemas.microsoft.com/office/powerpoint/2010/main" val="2270159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Quebra-gelo</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909852" cy="4179240"/>
          </a:xfrm>
        </p:spPr>
        <p:txBody>
          <a:bodyPr vert="horz" lIns="91440" tIns="45720" rIns="91440" bIns="45720" rtlCol="0" anchor="t">
            <a:noAutofit/>
          </a:bodyPr>
          <a:lstStyle/>
          <a:p>
            <a:pPr marL="0" indent="0">
              <a:lnSpc>
                <a:spcPct val="114000"/>
              </a:lnSpc>
              <a:buNone/>
            </a:pPr>
            <a:r>
              <a:rPr lang="pt-BR" sz="3200" b="1">
                <a:solidFill>
                  <a:schemeClr val="tx2"/>
                </a:solidFill>
                <a:latin typeface="Arial"/>
                <a:cs typeface="Arial"/>
              </a:rPr>
              <a:t>Dividam-se em grupos de 2 a 3 pessoas</a:t>
            </a:r>
          </a:p>
          <a:p>
            <a:pPr marL="0" indent="0">
              <a:lnSpc>
                <a:spcPct val="113999"/>
              </a:lnSpc>
              <a:buNone/>
            </a:pPr>
            <a:endParaRPr lang="en-US" sz="1200" b="1" dirty="0">
              <a:solidFill>
                <a:schemeClr val="tx2"/>
              </a:solidFill>
              <a:latin typeface="Arial"/>
              <a:cs typeface="Arial"/>
            </a:endParaRPr>
          </a:p>
          <a:p>
            <a:pPr>
              <a:lnSpc>
                <a:spcPct val="114000"/>
              </a:lnSpc>
            </a:pPr>
            <a:r>
              <a:rPr lang="pt-BR" sz="3200">
                <a:latin typeface="Arial"/>
                <a:cs typeface="Arial"/>
              </a:rPr>
              <a:t>Uma pessoa irá compartilhar três “fatos” sobre si mesma – dois que são verdadeiros e um que não é</a:t>
            </a:r>
          </a:p>
          <a:p>
            <a:pPr>
              <a:lnSpc>
                <a:spcPct val="114000"/>
              </a:lnSpc>
            </a:pPr>
            <a:r>
              <a:rPr lang="pt-BR" sz="3200">
                <a:latin typeface="Arial"/>
                <a:cs typeface="Arial"/>
              </a:rPr>
              <a:t>O resto do grupo tenta adivinhar qual não é verdade</a:t>
            </a:r>
          </a:p>
          <a:p>
            <a:pPr>
              <a:lnSpc>
                <a:spcPct val="114000"/>
              </a:lnSpc>
            </a:pPr>
            <a:r>
              <a:rPr lang="pt-BR" sz="3200">
                <a:latin typeface="Arial"/>
                <a:cs typeface="Arial"/>
              </a:rPr>
              <a:t>Revezem-se até o tempo acabar!  </a:t>
            </a:r>
          </a:p>
        </p:txBody>
      </p:sp>
    </p:spTree>
    <p:extLst>
      <p:ext uri="{BB962C8B-B14F-4D97-AF65-F5344CB8AC3E}">
        <p14:creationId xmlns:p14="http://schemas.microsoft.com/office/powerpoint/2010/main" val="3507705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pt-BR">
                <a:latin typeface="Arial"/>
                <a:cs typeface="Arial"/>
              </a:rPr>
              <a:t>Princípios fundamentais</a:t>
            </a:r>
            <a:br>
              <a:rPr lang="pt-BR"/>
            </a:br>
            <a:endParaRPr lang="pt-B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404485" cy="4859134"/>
          </a:xfrm>
        </p:spPr>
        <p:txBody>
          <a:bodyPr vert="horz" lIns="91440" tIns="45720" rIns="91440" bIns="45720" rtlCol="0" anchor="t">
            <a:noAutofit/>
          </a:bodyPr>
          <a:lstStyle/>
          <a:p>
            <a:pPr>
              <a:lnSpc>
                <a:spcPct val="100000"/>
              </a:lnSpc>
            </a:pPr>
            <a:r>
              <a:rPr lang="pt-BR" dirty="0">
                <a:solidFill>
                  <a:schemeClr val="tx1"/>
                </a:solidFill>
                <a:latin typeface="Arial"/>
                <a:cs typeface="Arial"/>
              </a:rPr>
              <a:t>Use o 7-1-7 frequentemente para melhoria contínua do desempenho.</a:t>
            </a:r>
          </a:p>
          <a:p>
            <a:pPr>
              <a:lnSpc>
                <a:spcPct val="100000"/>
              </a:lnSpc>
            </a:pPr>
            <a:r>
              <a:rPr lang="pt-BR" dirty="0">
                <a:latin typeface="Arial"/>
                <a:cs typeface="Arial"/>
              </a:rPr>
              <a:t>O 7-1-7 foi criado como uma oportunidade de aprendizado e funciona melhor com avaliações não punitivas, honestas e transparentes.</a:t>
            </a:r>
          </a:p>
          <a:p>
            <a:pPr>
              <a:lnSpc>
                <a:spcPct val="100000"/>
              </a:lnSpc>
            </a:pPr>
            <a:r>
              <a:rPr lang="pt-BR" dirty="0">
                <a:solidFill>
                  <a:schemeClr val="tx1"/>
                </a:solidFill>
                <a:latin typeface="Arial"/>
                <a:cs typeface="Arial"/>
              </a:rPr>
              <a:t>Cada intervalo 7-1-7 – detecção, notificação e resposta oportuna – é essencial. </a:t>
            </a:r>
          </a:p>
          <a:p>
            <a:pPr>
              <a:lnSpc>
                <a:spcPct val="100000"/>
              </a:lnSpc>
            </a:pPr>
            <a:r>
              <a:rPr lang="pt-BR" dirty="0">
                <a:solidFill>
                  <a:schemeClr val="tx1"/>
                </a:solidFill>
                <a:latin typeface="Arial"/>
                <a:cs typeface="Arial"/>
              </a:rPr>
              <a:t>Quanto mais cedo você usar o 7-1-7, maiores serão suas chances de calibrar a resposta ao surto.</a:t>
            </a:r>
          </a:p>
          <a:p>
            <a:pPr>
              <a:lnSpc>
                <a:spcPct val="100000"/>
              </a:lnSpc>
            </a:pPr>
            <a:r>
              <a:rPr lang="pt-BR" dirty="0">
                <a:solidFill>
                  <a:schemeClr val="tx1"/>
                </a:solidFill>
                <a:latin typeface="Arial"/>
                <a:cs typeface="Arial"/>
              </a:rPr>
              <a:t>O 7-1-7 se integra de forma flexível aos sistemas e fluxos de trabalho, planejamento e estruturas existentes. </a:t>
            </a:r>
          </a:p>
          <a:p>
            <a:pPr>
              <a:lnSpc>
                <a:spcPct val="100000"/>
              </a:lnSpc>
            </a:pPr>
            <a:r>
              <a:rPr lang="pt-BR" dirty="0">
                <a:solidFill>
                  <a:schemeClr val="tx1"/>
                </a:solidFill>
                <a:latin typeface="Arial"/>
                <a:cs typeface="Arial"/>
              </a:rPr>
              <a:t>Envolva um amplo conjunto de partes interessadas porque o 7-1-7 se concentra em abordar uma ampla gama de gargalos sistêmicos.</a:t>
            </a:r>
          </a:p>
        </p:txBody>
      </p:sp>
    </p:spTree>
    <p:extLst>
      <p:ext uri="{BB962C8B-B14F-4D97-AF65-F5344CB8AC3E}">
        <p14:creationId xmlns:p14="http://schemas.microsoft.com/office/powerpoint/2010/main" val="32776359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F45A5-825A-892C-6E5D-A0FD007F6B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B25FC9-1340-270D-9F6B-56D082865F37}"/>
              </a:ext>
            </a:extLst>
          </p:cNvPr>
          <p:cNvSpPr>
            <a:spLocks noGrp="1"/>
          </p:cNvSpPr>
          <p:nvPr>
            <p:ph type="title"/>
          </p:nvPr>
        </p:nvSpPr>
        <p:spPr>
          <a:xfrm>
            <a:off x="259217" y="256268"/>
            <a:ext cx="11582852" cy="1001762"/>
          </a:xfrm>
        </p:spPr>
        <p:txBody>
          <a:bodyPr/>
          <a:lstStyle/>
          <a:p>
            <a:r>
              <a:rPr lang="pt-BR" sz="3000" dirty="0">
                <a:latin typeface="Arial"/>
                <a:cs typeface="Arial"/>
              </a:rPr>
              <a:t>Discussão do trio sobre os princípios fundamentais do 7-1-7</a:t>
            </a:r>
          </a:p>
        </p:txBody>
      </p:sp>
      <p:sp>
        <p:nvSpPr>
          <p:cNvPr id="3" name="Text Placeholder 2">
            <a:extLst>
              <a:ext uri="{FF2B5EF4-FFF2-40B4-BE49-F238E27FC236}">
                <a16:creationId xmlns:a16="http://schemas.microsoft.com/office/drawing/2014/main" id="{5412F363-9F2D-15DF-9178-3CE5B7A85AFF}"/>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E043206A-C577-67DB-EA43-704526AACF3B}"/>
              </a:ext>
            </a:extLst>
          </p:cNvPr>
          <p:cNvSpPr>
            <a:spLocks noGrp="1"/>
          </p:cNvSpPr>
          <p:nvPr>
            <p:ph sz="half" idx="2"/>
          </p:nvPr>
        </p:nvSpPr>
        <p:spPr>
          <a:xfrm>
            <a:off x="349930" y="1905492"/>
            <a:ext cx="8103190" cy="4173325"/>
          </a:xfrm>
        </p:spPr>
        <p:txBody>
          <a:bodyPr vert="horz" lIns="91440" tIns="45720" rIns="91440" bIns="45720" rtlCol="0" anchor="t">
            <a:noAutofit/>
          </a:bodyPr>
          <a:lstStyle/>
          <a:p>
            <a:r>
              <a:rPr lang="pt-BR" sz="2400" dirty="0">
                <a:latin typeface="Arial"/>
                <a:cs typeface="Arial"/>
              </a:rPr>
              <a:t>Discutam a encenação. Perguntas sugeridas para discussão:</a:t>
            </a:r>
          </a:p>
          <a:p>
            <a:pPr lvl="1"/>
            <a:r>
              <a:rPr lang="pt-BR" sz="2400" dirty="0">
                <a:latin typeface="Arial"/>
                <a:cs typeface="Arial"/>
              </a:rPr>
              <a:t>Que feedback o observador tem?</a:t>
            </a:r>
          </a:p>
          <a:p>
            <a:pPr lvl="1"/>
            <a:r>
              <a:rPr lang="pt-BR" sz="2400" dirty="0">
                <a:latin typeface="Arial"/>
                <a:cs typeface="Arial"/>
              </a:rPr>
              <a:t>O que correu bem na encenação?</a:t>
            </a:r>
          </a:p>
          <a:p>
            <a:pPr lvl="1"/>
            <a:r>
              <a:rPr lang="pt-BR" sz="2400" dirty="0">
                <a:latin typeface="Arial"/>
                <a:cs typeface="Arial"/>
              </a:rPr>
              <a:t>Que perguntas você acha que os participantes podem fazer sobre o tópico?</a:t>
            </a:r>
          </a:p>
          <a:p>
            <a:pPr lvl="1"/>
            <a:endParaRPr lang="en-US" sz="2400" dirty="0">
              <a:latin typeface="Arial"/>
              <a:cs typeface="Arial"/>
            </a:endParaRPr>
          </a:p>
          <a:p>
            <a:r>
              <a:rPr lang="pt-BR" sz="2400" dirty="0">
                <a:latin typeface="Arial"/>
                <a:cs typeface="Arial"/>
              </a:rPr>
              <a:t>Adicione quaisquer perguntas que você tenha ao estacionamento</a:t>
            </a:r>
          </a:p>
        </p:txBody>
      </p:sp>
      <p:sp>
        <p:nvSpPr>
          <p:cNvPr id="13" name="Rectangle 12">
            <a:extLst>
              <a:ext uri="{FF2B5EF4-FFF2-40B4-BE49-F238E27FC236}">
                <a16:creationId xmlns:a16="http://schemas.microsoft.com/office/drawing/2014/main" id="{4C941654-4462-3206-56EB-22D954D545A8}"/>
              </a:ext>
            </a:extLst>
          </p:cNvPr>
          <p:cNvSpPr/>
          <p:nvPr/>
        </p:nvSpPr>
        <p:spPr>
          <a:xfrm>
            <a:off x="8886054"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EF5FD36F-D71D-0885-DA52-02AFFC5D015B}"/>
              </a:ext>
            </a:extLst>
          </p:cNvPr>
          <p:cNvSpPr>
            <a:spLocks noGrp="1"/>
          </p:cNvSpPr>
          <p:nvPr>
            <p:ph type="body" sz="quarter" idx="3"/>
          </p:nvPr>
        </p:nvSpPr>
        <p:spPr>
          <a:xfrm>
            <a:off x="9028516"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71088C99-F8EA-0F20-DAC0-B6DF6F19D52E}"/>
              </a:ext>
            </a:extLst>
          </p:cNvPr>
          <p:cNvSpPr>
            <a:spLocks noGrp="1"/>
          </p:cNvSpPr>
          <p:nvPr>
            <p:ph sz="quarter" idx="4"/>
          </p:nvPr>
        </p:nvSpPr>
        <p:spPr>
          <a:xfrm>
            <a:off x="9028516" y="2067865"/>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42184630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E4B18-3794-556C-CAC8-CC40586B1A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9C059C-43D9-27F3-BD60-08E9D7C5D8C2}"/>
              </a:ext>
            </a:extLst>
          </p:cNvPr>
          <p:cNvSpPr>
            <a:spLocks noGrp="1"/>
          </p:cNvSpPr>
          <p:nvPr>
            <p:ph type="title"/>
          </p:nvPr>
        </p:nvSpPr>
        <p:spPr>
          <a:xfrm>
            <a:off x="259216" y="256268"/>
            <a:ext cx="10947263" cy="1001762"/>
          </a:xfrm>
        </p:spPr>
        <p:txBody>
          <a:bodyPr/>
          <a:lstStyle/>
          <a:p>
            <a:r>
              <a:rPr lang="pt-BR" sz="2800" dirty="0">
                <a:latin typeface="Arial"/>
                <a:cs typeface="Arial"/>
              </a:rPr>
              <a:t>Discussão plenária sobre os princípios fundamentais do 7-1-7</a:t>
            </a:r>
          </a:p>
        </p:txBody>
      </p:sp>
      <p:sp>
        <p:nvSpPr>
          <p:cNvPr id="3" name="Text Placeholder 2">
            <a:extLst>
              <a:ext uri="{FF2B5EF4-FFF2-40B4-BE49-F238E27FC236}">
                <a16:creationId xmlns:a16="http://schemas.microsoft.com/office/drawing/2014/main" id="{334C198D-E6BA-F79F-45CD-047699F445C6}"/>
              </a:ext>
            </a:extLst>
          </p:cNvPr>
          <p:cNvSpPr>
            <a:spLocks noGrp="1"/>
          </p:cNvSpPr>
          <p:nvPr>
            <p:ph type="body" idx="1"/>
          </p:nvPr>
        </p:nvSpPr>
        <p:spPr>
          <a:xfrm>
            <a:off x="349931" y="973592"/>
            <a:ext cx="5157787" cy="823912"/>
          </a:xfrm>
        </p:spPr>
        <p:txBody>
          <a:bodyPr/>
          <a:lstStyle/>
          <a:p>
            <a:r>
              <a:rPr lang="pt-BR">
                <a:latin typeface="Arial"/>
                <a:cs typeface="Arial"/>
              </a:rPr>
              <a:t>Perguntas para discussão</a:t>
            </a:r>
          </a:p>
        </p:txBody>
      </p:sp>
      <p:sp>
        <p:nvSpPr>
          <p:cNvPr id="4" name="Content Placeholder 3">
            <a:extLst>
              <a:ext uri="{FF2B5EF4-FFF2-40B4-BE49-F238E27FC236}">
                <a16:creationId xmlns:a16="http://schemas.microsoft.com/office/drawing/2014/main" id="{D112EBED-657F-1572-C86A-FAADFDF67A44}"/>
              </a:ext>
            </a:extLst>
          </p:cNvPr>
          <p:cNvSpPr>
            <a:spLocks noGrp="1"/>
          </p:cNvSpPr>
          <p:nvPr>
            <p:ph sz="half" idx="2"/>
          </p:nvPr>
        </p:nvSpPr>
        <p:spPr>
          <a:xfrm>
            <a:off x="349930" y="1905492"/>
            <a:ext cx="7864171" cy="4173325"/>
          </a:xfrm>
        </p:spPr>
        <p:txBody>
          <a:bodyPr vert="horz" lIns="91440" tIns="45720" rIns="91440" bIns="45720" rtlCol="0" anchor="t">
            <a:noAutofit/>
          </a:bodyPr>
          <a:lstStyle/>
          <a:p>
            <a:r>
              <a:rPr lang="pt-BR" sz="2400">
                <a:latin typeface="Arial"/>
                <a:cs typeface="Arial"/>
              </a:rPr>
              <a:t>O que correu bem?</a:t>
            </a:r>
          </a:p>
          <a:p>
            <a:r>
              <a:rPr lang="pt-BR" sz="2400">
                <a:latin typeface="Arial"/>
                <a:cs typeface="Arial"/>
              </a:rPr>
              <a:t>O que foi desafiador?</a:t>
            </a:r>
          </a:p>
          <a:p>
            <a:r>
              <a:rPr lang="pt-BR" sz="2400">
                <a:latin typeface="Arial"/>
                <a:cs typeface="Arial"/>
              </a:rPr>
              <a:t>Que perguntas surgiram para você?</a:t>
            </a:r>
          </a:p>
        </p:txBody>
      </p:sp>
      <p:sp>
        <p:nvSpPr>
          <p:cNvPr id="13" name="Rectangle 12">
            <a:extLst>
              <a:ext uri="{FF2B5EF4-FFF2-40B4-BE49-F238E27FC236}">
                <a16:creationId xmlns:a16="http://schemas.microsoft.com/office/drawing/2014/main" id="{91F2B360-064B-9E76-ECCF-1F669BEC35BA}"/>
              </a:ext>
            </a:extLst>
          </p:cNvPr>
          <p:cNvSpPr/>
          <p:nvPr/>
        </p:nvSpPr>
        <p:spPr>
          <a:xfrm>
            <a:off x="8886054"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2DB3913F-367C-017B-F687-5B009D6530E3}"/>
              </a:ext>
            </a:extLst>
          </p:cNvPr>
          <p:cNvSpPr>
            <a:spLocks noGrp="1"/>
          </p:cNvSpPr>
          <p:nvPr>
            <p:ph type="body" sz="quarter" idx="3"/>
          </p:nvPr>
        </p:nvSpPr>
        <p:spPr>
          <a:xfrm>
            <a:off x="9028516"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AE0DA26C-54C5-8604-F4E1-E8DB85E09405}"/>
              </a:ext>
            </a:extLst>
          </p:cNvPr>
          <p:cNvSpPr>
            <a:spLocks noGrp="1"/>
          </p:cNvSpPr>
          <p:nvPr>
            <p:ph sz="quarter" idx="4"/>
          </p:nvPr>
        </p:nvSpPr>
        <p:spPr>
          <a:xfrm>
            <a:off x="9028516" y="2067865"/>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20764700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A0024-DBDF-99DB-4B47-89FF5141DD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A81126-3861-DB4F-67F9-55F6AA98FF83}"/>
              </a:ext>
            </a:extLst>
          </p:cNvPr>
          <p:cNvSpPr>
            <a:spLocks noGrp="1"/>
          </p:cNvSpPr>
          <p:nvPr>
            <p:ph type="title"/>
          </p:nvPr>
        </p:nvSpPr>
        <p:spPr/>
        <p:txBody>
          <a:bodyPr/>
          <a:lstStyle/>
          <a:p>
            <a:r>
              <a:rPr lang="pt-BR"/>
              <a:t>Usando o 7-1-7</a:t>
            </a:r>
          </a:p>
        </p:txBody>
      </p:sp>
      <p:sp>
        <p:nvSpPr>
          <p:cNvPr id="3" name="Text Placeholder 2">
            <a:extLst>
              <a:ext uri="{FF2B5EF4-FFF2-40B4-BE49-F238E27FC236}">
                <a16:creationId xmlns:a16="http://schemas.microsoft.com/office/drawing/2014/main" id="{5C84B3FD-AF22-4EB2-B20E-2810BE5AF11D}"/>
              </a:ext>
            </a:extLst>
          </p:cNvPr>
          <p:cNvSpPr>
            <a:spLocks noGrp="1"/>
          </p:cNvSpPr>
          <p:nvPr>
            <p:ph type="body" idx="1"/>
          </p:nvPr>
        </p:nvSpPr>
        <p:spPr/>
        <p:txBody>
          <a:bodyPr vert="horz" lIns="91440" tIns="45720" rIns="91440" bIns="45720" rtlCol="0" anchor="t">
            <a:noAutofit/>
          </a:bodyPr>
          <a:lstStyle/>
          <a:p>
            <a:r>
              <a:rPr lang="pt-BR" sz="3000">
                <a:latin typeface="Arial"/>
                <a:cs typeface="Arial"/>
              </a:rPr>
              <a:t>“Teach-back”</a:t>
            </a:r>
          </a:p>
        </p:txBody>
      </p:sp>
    </p:spTree>
    <p:extLst>
      <p:ext uri="{BB962C8B-B14F-4D97-AF65-F5344CB8AC3E}">
        <p14:creationId xmlns:p14="http://schemas.microsoft.com/office/powerpoint/2010/main" val="3839092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EA20B-2614-A51F-503B-4A08438C54F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B80AE2B-C185-3843-D778-7BB8AC3C37C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2746" y="1137715"/>
            <a:ext cx="5029200" cy="2804356"/>
          </a:xfrm>
          <a:prstGeom prst="rect">
            <a:avLst/>
          </a:prstGeom>
          <a:ln w="12700">
            <a:solidFill>
              <a:schemeClr val="tx2"/>
            </a:solidFill>
          </a:ln>
        </p:spPr>
      </p:pic>
      <p:sp>
        <p:nvSpPr>
          <p:cNvPr id="2" name="Title 1">
            <a:extLst>
              <a:ext uri="{FF2B5EF4-FFF2-40B4-BE49-F238E27FC236}">
                <a16:creationId xmlns:a16="http://schemas.microsoft.com/office/drawing/2014/main" id="{9703E274-C98E-2F0C-2E73-28C02CED5C72}"/>
              </a:ext>
            </a:extLst>
          </p:cNvPr>
          <p:cNvSpPr>
            <a:spLocks noGrp="1"/>
          </p:cNvSpPr>
          <p:nvPr>
            <p:ph type="title"/>
          </p:nvPr>
        </p:nvSpPr>
        <p:spPr>
          <a:xfrm>
            <a:off x="259217" y="256268"/>
            <a:ext cx="10515600" cy="1001762"/>
          </a:xfrm>
        </p:spPr>
        <p:txBody>
          <a:bodyPr/>
          <a:lstStyle/>
          <a:p>
            <a:r>
              <a:rPr lang="pt-BR">
                <a:latin typeface="Arial"/>
                <a:cs typeface="Arial"/>
              </a:rPr>
              <a:t>“Teach-back” do uso do 7-1-7</a:t>
            </a:r>
          </a:p>
        </p:txBody>
      </p:sp>
      <p:sp>
        <p:nvSpPr>
          <p:cNvPr id="3" name="Text Placeholder 2">
            <a:extLst>
              <a:ext uri="{FF2B5EF4-FFF2-40B4-BE49-F238E27FC236}">
                <a16:creationId xmlns:a16="http://schemas.microsoft.com/office/drawing/2014/main" id="{EEFB3D5F-9A35-DE5E-1FB9-FA43D5F71835}"/>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5CD332FF-DC6B-2CDA-D24E-4778536EEFD5}"/>
              </a:ext>
            </a:extLst>
          </p:cNvPr>
          <p:cNvSpPr>
            <a:spLocks noGrp="1"/>
          </p:cNvSpPr>
          <p:nvPr>
            <p:ph sz="half" idx="2"/>
          </p:nvPr>
        </p:nvSpPr>
        <p:spPr>
          <a:xfrm>
            <a:off x="349931" y="1905492"/>
            <a:ext cx="6165580" cy="4173325"/>
          </a:xfrm>
        </p:spPr>
        <p:txBody>
          <a:bodyPr vert="horz" lIns="91440" tIns="45720" rIns="91440" bIns="45720" rtlCol="0" anchor="t">
            <a:noAutofit/>
          </a:bodyPr>
          <a:lstStyle/>
          <a:p>
            <a:r>
              <a:rPr lang="pt-BR" sz="2100" dirty="0">
                <a:latin typeface="Arial"/>
                <a:cs typeface="Arial"/>
              </a:rPr>
              <a:t>Atribua funções iniciais a cada pessoa:</a:t>
            </a:r>
          </a:p>
          <a:p>
            <a:pPr lvl="1"/>
            <a:r>
              <a:rPr lang="pt-BR" sz="2100" dirty="0">
                <a:latin typeface="Arial"/>
                <a:cs typeface="Arial"/>
              </a:rPr>
              <a:t>Facilitador: Explique o slide selecionado</a:t>
            </a:r>
          </a:p>
          <a:p>
            <a:pPr lvl="1"/>
            <a:r>
              <a:rPr lang="pt-BR" sz="2100" dirty="0">
                <a:latin typeface="Arial"/>
                <a:cs typeface="Arial"/>
              </a:rPr>
              <a:t>Tipo Participante Difícil: </a:t>
            </a:r>
            <a:r>
              <a:rPr lang="pt-BR" sz="2100" b="1" dirty="0">
                <a:latin typeface="Arial"/>
                <a:cs typeface="Arial"/>
              </a:rPr>
              <a:t>INSISTENTE</a:t>
            </a:r>
          </a:p>
          <a:p>
            <a:pPr lvl="1"/>
            <a:r>
              <a:rPr lang="pt-BR" sz="2100" dirty="0">
                <a:latin typeface="Arial"/>
                <a:cs typeface="Arial"/>
              </a:rPr>
              <a:t>Observador</a:t>
            </a:r>
          </a:p>
          <a:p>
            <a:r>
              <a:rPr lang="pt-BR" sz="2100" dirty="0">
                <a:latin typeface="Arial"/>
                <a:cs typeface="Arial"/>
              </a:rPr>
              <a:t>O facilitador tem cerca de 1 a 2 minutos para ensinar o slide</a:t>
            </a:r>
          </a:p>
          <a:p>
            <a:pPr lvl="1"/>
            <a:r>
              <a:rPr lang="pt-BR" sz="2100" dirty="0">
                <a:latin typeface="Arial"/>
                <a:cs typeface="Arial"/>
              </a:rPr>
              <a:t>Explique o slide, não apenas leia!</a:t>
            </a:r>
          </a:p>
          <a:p>
            <a:r>
              <a:rPr lang="pt-BR" sz="2100" dirty="0">
                <a:latin typeface="Arial"/>
                <a:cs typeface="Arial"/>
              </a:rPr>
              <a:t>O participante difícil fará perguntas com base em seu “tipo” </a:t>
            </a:r>
          </a:p>
          <a:p>
            <a:r>
              <a:rPr lang="pt-BR" sz="2100" dirty="0">
                <a:latin typeface="Arial"/>
                <a:cs typeface="Arial"/>
              </a:rPr>
              <a:t>Alterne os papéis e repita mais 2 vezes para que cada pessoa possa ser um facilitador, se possível.</a:t>
            </a:r>
          </a:p>
        </p:txBody>
      </p:sp>
      <p:sp>
        <p:nvSpPr>
          <p:cNvPr id="15" name="Rectangle 14">
            <a:extLst>
              <a:ext uri="{FF2B5EF4-FFF2-40B4-BE49-F238E27FC236}">
                <a16:creationId xmlns:a16="http://schemas.microsoft.com/office/drawing/2014/main" id="{08A1378C-29F3-A976-CCB8-3A75F828EF70}"/>
              </a:ext>
            </a:extLst>
          </p:cNvPr>
          <p:cNvSpPr/>
          <p:nvPr/>
        </p:nvSpPr>
        <p:spPr>
          <a:xfrm>
            <a:off x="6742746"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F17C5C59-5AD5-CE92-0784-9F2853141285}"/>
              </a:ext>
            </a:extLst>
          </p:cNvPr>
          <p:cNvSpPr>
            <a:spLocks noGrp="1"/>
          </p:cNvSpPr>
          <p:nvPr>
            <p:ph type="body" sz="quarter" idx="3"/>
          </p:nvPr>
        </p:nvSpPr>
        <p:spPr>
          <a:xfrm>
            <a:off x="6820805" y="3946434"/>
            <a:ext cx="4880429" cy="823912"/>
          </a:xfrm>
        </p:spPr>
        <p:txBody>
          <a:bodyPr/>
          <a:lstStyle/>
          <a:p>
            <a:r>
              <a:rPr lang="pt-BR">
                <a:latin typeface="Arial"/>
                <a:cs typeface="Arial"/>
              </a:rPr>
              <a:t>Tempo</a:t>
            </a:r>
          </a:p>
        </p:txBody>
      </p:sp>
      <p:sp>
        <p:nvSpPr>
          <p:cNvPr id="17" name="Content Placeholder 5">
            <a:extLst>
              <a:ext uri="{FF2B5EF4-FFF2-40B4-BE49-F238E27FC236}">
                <a16:creationId xmlns:a16="http://schemas.microsoft.com/office/drawing/2014/main" id="{D8269F5A-7197-766A-DFE2-017546D68574}"/>
              </a:ext>
            </a:extLst>
          </p:cNvPr>
          <p:cNvSpPr>
            <a:spLocks noGrp="1"/>
          </p:cNvSpPr>
          <p:nvPr>
            <p:ph sz="quarter" idx="4"/>
          </p:nvPr>
        </p:nvSpPr>
        <p:spPr>
          <a:xfrm>
            <a:off x="6838678" y="4832209"/>
            <a:ext cx="4776556" cy="1445128"/>
          </a:xfrm>
        </p:spPr>
        <p:txBody>
          <a:bodyPr vert="horz" lIns="91440" tIns="45720" rIns="91440" bIns="45720" rtlCol="0" anchor="t">
            <a:noAutofit/>
          </a:bodyPr>
          <a:lstStyle/>
          <a:p>
            <a:r>
              <a:rPr lang="pt-BR" sz="1800" dirty="0">
                <a:latin typeface="Arial"/>
                <a:cs typeface="Arial"/>
              </a:rPr>
              <a:t>10 minutos de encenação</a:t>
            </a:r>
          </a:p>
          <a:p>
            <a:pPr lvl="1"/>
            <a:r>
              <a:rPr lang="pt-BR" sz="1600" dirty="0">
                <a:latin typeface="Arial"/>
                <a:cs typeface="Arial"/>
              </a:rPr>
              <a:t>~3 minutos por pessoa</a:t>
            </a:r>
          </a:p>
          <a:p>
            <a:r>
              <a:rPr lang="pt-BR" sz="1800" dirty="0">
                <a:latin typeface="Arial"/>
                <a:cs typeface="Arial"/>
              </a:rPr>
              <a:t>5 minutos de discussão em seus grupos</a:t>
            </a:r>
          </a:p>
          <a:p>
            <a:r>
              <a:rPr lang="pt-BR" sz="1800" dirty="0">
                <a:latin typeface="Arial"/>
                <a:cs typeface="Arial"/>
              </a:rPr>
              <a:t>5 minutos de discussão em plenário</a:t>
            </a:r>
          </a:p>
        </p:txBody>
      </p:sp>
    </p:spTree>
    <p:extLst>
      <p:ext uri="{BB962C8B-B14F-4D97-AF65-F5344CB8AC3E}">
        <p14:creationId xmlns:p14="http://schemas.microsoft.com/office/powerpoint/2010/main" val="2625336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078BF-7A64-253E-FC51-AEFC598DE4E7}"/>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802907DA-22EB-548B-5972-46E3AFA9ABAB}"/>
              </a:ext>
            </a:extLst>
          </p:cNvPr>
          <p:cNvSpPr>
            <a:spLocks noGrp="1"/>
          </p:cNvSpPr>
          <p:nvPr>
            <p:ph type="title"/>
          </p:nvPr>
        </p:nvSpPr>
        <p:spPr/>
        <p:txBody>
          <a:bodyPr/>
          <a:lstStyle/>
          <a:p>
            <a:r>
              <a:rPr lang="pt-BR">
                <a:latin typeface="Arial"/>
                <a:cs typeface="Arial"/>
              </a:rPr>
              <a:t>Principais etapas para usar a meta 7-1-7</a:t>
            </a:r>
          </a:p>
          <a:p>
            <a:endParaRPr lang="en-US">
              <a:cs typeface="Arial"/>
            </a:endParaRPr>
          </a:p>
        </p:txBody>
      </p:sp>
      <p:sp>
        <p:nvSpPr>
          <p:cNvPr id="297" name="Rectangle: Rounded Corners 296">
            <a:extLst>
              <a:ext uri="{FF2B5EF4-FFF2-40B4-BE49-F238E27FC236}">
                <a16:creationId xmlns:a16="http://schemas.microsoft.com/office/drawing/2014/main" id="{0224F8B7-7C85-FD50-48C8-7405B3764008}"/>
              </a:ext>
            </a:extLst>
          </p:cNvPr>
          <p:cNvSpPr/>
          <p:nvPr/>
        </p:nvSpPr>
        <p:spPr>
          <a:xfrm>
            <a:off x="1312611" y="1591847"/>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FD12368-65C8-A859-FDBA-1D15690E3E09}"/>
              </a:ext>
            </a:extLst>
          </p:cNvPr>
          <p:cNvSpPr/>
          <p:nvPr/>
        </p:nvSpPr>
        <p:spPr>
          <a:xfrm>
            <a:off x="1024539"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E4702F-9D47-3435-F77A-7FF099B3D4AC}"/>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Identificar gargalos e facilitadores</a:t>
            </a:r>
          </a:p>
        </p:txBody>
      </p:sp>
      <p:sp>
        <p:nvSpPr>
          <p:cNvPr id="305" name="Oval 304">
            <a:extLst>
              <a:ext uri="{FF2B5EF4-FFF2-40B4-BE49-F238E27FC236}">
                <a16:creationId xmlns:a16="http://schemas.microsoft.com/office/drawing/2014/main" id="{A16B7D5E-A3A4-E5CE-2988-170F0CECE361}"/>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C83382B5-B1E6-E1C6-E2E3-76CB3EB76C91}"/>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3CBE6EDE-BC77-3993-8F55-F36EF0D62AAC}"/>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5EEA4DC9-46E2-6E9B-16AB-A4E2B999934B}"/>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Consolidar dados e monitorar o progresso das ações </a:t>
            </a:r>
            <a:br>
              <a:rPr lang="pt-BR" sz="2000" dirty="0">
                <a:solidFill>
                  <a:schemeClr val="bg1"/>
                </a:solidFill>
                <a:latin typeface="Arial"/>
                <a:ea typeface="+mn-lt"/>
                <a:cs typeface="+mn-lt"/>
              </a:rPr>
            </a:br>
            <a:r>
              <a:rPr lang="pt-BR" sz="2000" dirty="0">
                <a:solidFill>
                  <a:schemeClr val="bg1"/>
                </a:solidFill>
                <a:latin typeface="Arial"/>
                <a:ea typeface="+mn-lt"/>
                <a:cs typeface="+mn-lt"/>
              </a:rPr>
              <a:t>        rotineiramente </a:t>
            </a:r>
          </a:p>
        </p:txBody>
      </p:sp>
      <p:sp>
        <p:nvSpPr>
          <p:cNvPr id="311" name="Oval 310">
            <a:extLst>
              <a:ext uri="{FF2B5EF4-FFF2-40B4-BE49-F238E27FC236}">
                <a16:creationId xmlns:a16="http://schemas.microsoft.com/office/drawing/2014/main" id="{1E98E395-E7B8-71B5-ADC7-E024391CD5B7}"/>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5F61547D-5040-D6A3-3779-3E4AF0113204}"/>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dirty="0">
                <a:solidFill>
                  <a:schemeClr val="bg1"/>
                </a:solidFill>
                <a:latin typeface="Arial"/>
                <a:ea typeface="+mn-lt"/>
                <a:cs typeface="+mn-lt"/>
              </a:rPr>
              <a:t>       Sintetizar e utilizar os resultados para planejamento, </a:t>
            </a:r>
            <a:br>
              <a:rPr lang="pt-BR" sz="1900" dirty="0">
                <a:solidFill>
                  <a:schemeClr val="bg1"/>
                </a:solidFill>
                <a:latin typeface="Arial"/>
                <a:ea typeface="+mn-lt"/>
                <a:cs typeface="+mn-lt"/>
              </a:rPr>
            </a:br>
            <a:r>
              <a:rPr lang="pt-BR" sz="1900" dirty="0">
                <a:solidFill>
                  <a:schemeClr val="bg1"/>
                </a:solidFill>
                <a:latin typeface="Arial"/>
                <a:ea typeface="+mn-lt"/>
                <a:cs typeface="+mn-lt"/>
              </a:rPr>
              <a:t>       financiamento e defesa </a:t>
            </a:r>
          </a:p>
        </p:txBody>
      </p:sp>
      <p:sp>
        <p:nvSpPr>
          <p:cNvPr id="314" name="Oval 313">
            <a:extLst>
              <a:ext uri="{FF2B5EF4-FFF2-40B4-BE49-F238E27FC236}">
                <a16:creationId xmlns:a16="http://schemas.microsoft.com/office/drawing/2014/main" id="{A51B74FC-7FAF-871B-7D93-2C1A3CD76DA1}"/>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28503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E4A8F-0E35-2886-A8B7-237AEDB96B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B1F2DA-59C3-C10A-FC1E-39B1A6FB84AE}"/>
              </a:ext>
            </a:extLst>
          </p:cNvPr>
          <p:cNvSpPr>
            <a:spLocks noGrp="1"/>
          </p:cNvSpPr>
          <p:nvPr>
            <p:ph type="title"/>
          </p:nvPr>
        </p:nvSpPr>
        <p:spPr>
          <a:xfrm>
            <a:off x="259217" y="256268"/>
            <a:ext cx="10515600" cy="1001762"/>
          </a:xfrm>
        </p:spPr>
        <p:txBody>
          <a:bodyPr/>
          <a:lstStyle/>
          <a:p>
            <a:r>
              <a:rPr lang="pt-BR">
                <a:latin typeface="Arial"/>
                <a:cs typeface="Arial"/>
              </a:rPr>
              <a:t>Discussão do trio sobre o uso do 7-1-7</a:t>
            </a:r>
          </a:p>
        </p:txBody>
      </p:sp>
      <p:sp>
        <p:nvSpPr>
          <p:cNvPr id="3" name="Text Placeholder 2">
            <a:extLst>
              <a:ext uri="{FF2B5EF4-FFF2-40B4-BE49-F238E27FC236}">
                <a16:creationId xmlns:a16="http://schemas.microsoft.com/office/drawing/2014/main" id="{C38EBFB5-63F0-E6E4-1DC1-91DD006B0EE2}"/>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015510B9-3C55-CC45-7332-E69989E39C13}"/>
              </a:ext>
            </a:extLst>
          </p:cNvPr>
          <p:cNvSpPr>
            <a:spLocks noGrp="1"/>
          </p:cNvSpPr>
          <p:nvPr>
            <p:ph sz="half" idx="2"/>
          </p:nvPr>
        </p:nvSpPr>
        <p:spPr>
          <a:xfrm>
            <a:off x="349930" y="1905492"/>
            <a:ext cx="7864171" cy="4173325"/>
          </a:xfrm>
        </p:spPr>
        <p:txBody>
          <a:bodyPr vert="horz" lIns="91440" tIns="45720" rIns="91440" bIns="45720" rtlCol="0" anchor="t">
            <a:noAutofit/>
          </a:bodyPr>
          <a:lstStyle/>
          <a:p>
            <a:pPr>
              <a:lnSpc>
                <a:spcPct val="100000"/>
              </a:lnSpc>
            </a:pPr>
            <a:r>
              <a:rPr lang="pt-BR" sz="2400" dirty="0">
                <a:latin typeface="Arial"/>
                <a:cs typeface="Arial"/>
              </a:rPr>
              <a:t>Discutam a encenação. Perguntas sugeridas para discussão:</a:t>
            </a:r>
          </a:p>
          <a:p>
            <a:pPr lvl="1">
              <a:lnSpc>
                <a:spcPct val="100000"/>
              </a:lnSpc>
            </a:pPr>
            <a:r>
              <a:rPr lang="pt-BR" sz="2400" dirty="0">
                <a:latin typeface="Arial"/>
                <a:cs typeface="Arial"/>
              </a:rPr>
              <a:t>Que feedback o observador tem?</a:t>
            </a:r>
          </a:p>
          <a:p>
            <a:pPr lvl="1">
              <a:lnSpc>
                <a:spcPct val="100000"/>
              </a:lnSpc>
            </a:pPr>
            <a:r>
              <a:rPr lang="pt-BR" sz="2400" dirty="0">
                <a:latin typeface="Arial"/>
                <a:cs typeface="Arial"/>
              </a:rPr>
              <a:t>O que correu bem na encenação?</a:t>
            </a:r>
          </a:p>
          <a:p>
            <a:pPr lvl="1">
              <a:lnSpc>
                <a:spcPct val="100000"/>
              </a:lnSpc>
            </a:pPr>
            <a:r>
              <a:rPr lang="pt-BR" sz="2400" dirty="0">
                <a:latin typeface="Arial"/>
                <a:cs typeface="Arial"/>
              </a:rPr>
              <a:t>Que perguntas você acha que os participantes podem fazer sobre o tópico?</a:t>
            </a:r>
          </a:p>
          <a:p>
            <a:pPr>
              <a:lnSpc>
                <a:spcPct val="100000"/>
              </a:lnSpc>
            </a:pPr>
            <a:r>
              <a:rPr lang="pt-BR" sz="2400" dirty="0">
                <a:latin typeface="Arial"/>
                <a:cs typeface="Arial"/>
              </a:rPr>
              <a:t>Adicione quaisquer perguntas que você tenha ao estacionamento</a:t>
            </a:r>
          </a:p>
        </p:txBody>
      </p:sp>
      <p:sp>
        <p:nvSpPr>
          <p:cNvPr id="13" name="Rectangle 12">
            <a:extLst>
              <a:ext uri="{FF2B5EF4-FFF2-40B4-BE49-F238E27FC236}">
                <a16:creationId xmlns:a16="http://schemas.microsoft.com/office/drawing/2014/main" id="{F2C6BA7C-0FC9-43D1-6FF9-6929347D4CAE}"/>
              </a:ext>
            </a:extLst>
          </p:cNvPr>
          <p:cNvSpPr/>
          <p:nvPr/>
        </p:nvSpPr>
        <p:spPr>
          <a:xfrm>
            <a:off x="8886054"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B1CBD70E-46F0-3063-68BA-04939D0306C3}"/>
              </a:ext>
            </a:extLst>
          </p:cNvPr>
          <p:cNvSpPr>
            <a:spLocks noGrp="1"/>
          </p:cNvSpPr>
          <p:nvPr>
            <p:ph type="body" sz="quarter" idx="3"/>
          </p:nvPr>
        </p:nvSpPr>
        <p:spPr>
          <a:xfrm>
            <a:off x="9028516"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3D8D8120-821B-D1DE-48AC-1D69B0402129}"/>
              </a:ext>
            </a:extLst>
          </p:cNvPr>
          <p:cNvSpPr>
            <a:spLocks noGrp="1"/>
          </p:cNvSpPr>
          <p:nvPr>
            <p:ph sz="quarter" idx="4"/>
          </p:nvPr>
        </p:nvSpPr>
        <p:spPr>
          <a:xfrm>
            <a:off x="9028516" y="2067865"/>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28028366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F5216-A66B-667A-4BB3-7C5AD7B504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D933FF-B2C6-B1D3-D916-12ACC38B8ED3}"/>
              </a:ext>
            </a:extLst>
          </p:cNvPr>
          <p:cNvSpPr>
            <a:spLocks noGrp="1"/>
          </p:cNvSpPr>
          <p:nvPr>
            <p:ph type="title"/>
          </p:nvPr>
        </p:nvSpPr>
        <p:spPr>
          <a:xfrm>
            <a:off x="259217" y="256268"/>
            <a:ext cx="10515600" cy="1001762"/>
          </a:xfrm>
        </p:spPr>
        <p:txBody>
          <a:bodyPr/>
          <a:lstStyle/>
          <a:p>
            <a:r>
              <a:rPr lang="pt-BR">
                <a:latin typeface="Arial"/>
                <a:cs typeface="Arial"/>
              </a:rPr>
              <a:t>Discussão plenária sobre o uso do 7-1-7</a:t>
            </a:r>
          </a:p>
        </p:txBody>
      </p:sp>
      <p:sp>
        <p:nvSpPr>
          <p:cNvPr id="3" name="Text Placeholder 2">
            <a:extLst>
              <a:ext uri="{FF2B5EF4-FFF2-40B4-BE49-F238E27FC236}">
                <a16:creationId xmlns:a16="http://schemas.microsoft.com/office/drawing/2014/main" id="{381300DF-87B1-1052-E6EB-6C55689CB3DA}"/>
              </a:ext>
            </a:extLst>
          </p:cNvPr>
          <p:cNvSpPr>
            <a:spLocks noGrp="1"/>
          </p:cNvSpPr>
          <p:nvPr>
            <p:ph type="body" idx="1"/>
          </p:nvPr>
        </p:nvSpPr>
        <p:spPr>
          <a:xfrm>
            <a:off x="349931" y="973592"/>
            <a:ext cx="5157787" cy="823912"/>
          </a:xfrm>
        </p:spPr>
        <p:txBody>
          <a:bodyPr/>
          <a:lstStyle/>
          <a:p>
            <a:r>
              <a:rPr lang="pt-BR">
                <a:latin typeface="Arial"/>
                <a:cs typeface="Arial"/>
              </a:rPr>
              <a:t>Perguntas para discussão</a:t>
            </a:r>
          </a:p>
        </p:txBody>
      </p:sp>
      <p:sp>
        <p:nvSpPr>
          <p:cNvPr id="4" name="Content Placeholder 3">
            <a:extLst>
              <a:ext uri="{FF2B5EF4-FFF2-40B4-BE49-F238E27FC236}">
                <a16:creationId xmlns:a16="http://schemas.microsoft.com/office/drawing/2014/main" id="{6A0D7B54-A1A2-3C9A-1C2D-FDCD38926CE8}"/>
              </a:ext>
            </a:extLst>
          </p:cNvPr>
          <p:cNvSpPr>
            <a:spLocks noGrp="1"/>
          </p:cNvSpPr>
          <p:nvPr>
            <p:ph sz="half" idx="2"/>
          </p:nvPr>
        </p:nvSpPr>
        <p:spPr>
          <a:xfrm>
            <a:off x="349930" y="1905492"/>
            <a:ext cx="7864171" cy="4173325"/>
          </a:xfrm>
        </p:spPr>
        <p:txBody>
          <a:bodyPr vert="horz" lIns="91440" tIns="45720" rIns="91440" bIns="45720" rtlCol="0" anchor="t">
            <a:noAutofit/>
          </a:bodyPr>
          <a:lstStyle/>
          <a:p>
            <a:r>
              <a:rPr lang="pt-BR" sz="2400">
                <a:latin typeface="Arial"/>
                <a:cs typeface="Arial"/>
              </a:rPr>
              <a:t>O que correu bem?</a:t>
            </a:r>
          </a:p>
          <a:p>
            <a:r>
              <a:rPr lang="pt-BR" sz="2400">
                <a:latin typeface="Arial"/>
                <a:cs typeface="Arial"/>
              </a:rPr>
              <a:t>O que foi desafiador?</a:t>
            </a:r>
          </a:p>
          <a:p>
            <a:r>
              <a:rPr lang="pt-BR" sz="2400">
                <a:latin typeface="Arial"/>
                <a:cs typeface="Arial"/>
              </a:rPr>
              <a:t>Que perguntas surgiram para você?</a:t>
            </a:r>
          </a:p>
        </p:txBody>
      </p:sp>
      <p:sp>
        <p:nvSpPr>
          <p:cNvPr id="13" name="Rectangle 12">
            <a:extLst>
              <a:ext uri="{FF2B5EF4-FFF2-40B4-BE49-F238E27FC236}">
                <a16:creationId xmlns:a16="http://schemas.microsoft.com/office/drawing/2014/main" id="{644CEF8F-6F7F-C99D-B4E2-0A35B9DA3B7A}"/>
              </a:ext>
            </a:extLst>
          </p:cNvPr>
          <p:cNvSpPr/>
          <p:nvPr/>
        </p:nvSpPr>
        <p:spPr>
          <a:xfrm>
            <a:off x="8886054"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E122962F-D4C8-5971-6EE7-E653DF8A085A}"/>
              </a:ext>
            </a:extLst>
          </p:cNvPr>
          <p:cNvSpPr>
            <a:spLocks noGrp="1"/>
          </p:cNvSpPr>
          <p:nvPr>
            <p:ph type="body" sz="quarter" idx="3"/>
          </p:nvPr>
        </p:nvSpPr>
        <p:spPr>
          <a:xfrm>
            <a:off x="9028516"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36F56B9A-09D9-3677-AF4A-15EE803F3465}"/>
              </a:ext>
            </a:extLst>
          </p:cNvPr>
          <p:cNvSpPr>
            <a:spLocks noGrp="1"/>
          </p:cNvSpPr>
          <p:nvPr>
            <p:ph sz="quarter" idx="4"/>
          </p:nvPr>
        </p:nvSpPr>
        <p:spPr>
          <a:xfrm>
            <a:off x="9028516" y="2067865"/>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10685966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618DA-E266-B0E8-EA24-599CD16BF0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5DA86-0681-5795-F1BA-D31F19FBEE01}"/>
              </a:ext>
            </a:extLst>
          </p:cNvPr>
          <p:cNvSpPr>
            <a:spLocks noGrp="1"/>
          </p:cNvSpPr>
          <p:nvPr>
            <p:ph type="title"/>
          </p:nvPr>
        </p:nvSpPr>
        <p:spPr/>
        <p:txBody>
          <a:bodyPr/>
          <a:lstStyle/>
          <a:p>
            <a:r>
              <a:rPr lang="pt-BR"/>
              <a:t>Adotando o 7-1-7</a:t>
            </a:r>
          </a:p>
        </p:txBody>
      </p:sp>
      <p:sp>
        <p:nvSpPr>
          <p:cNvPr id="3" name="Text Placeholder 2">
            <a:extLst>
              <a:ext uri="{FF2B5EF4-FFF2-40B4-BE49-F238E27FC236}">
                <a16:creationId xmlns:a16="http://schemas.microsoft.com/office/drawing/2014/main" id="{5DEE024F-9DA3-A11B-527A-7E3CF5CC08AF}"/>
              </a:ext>
            </a:extLst>
          </p:cNvPr>
          <p:cNvSpPr>
            <a:spLocks noGrp="1"/>
          </p:cNvSpPr>
          <p:nvPr>
            <p:ph type="body" idx="1"/>
          </p:nvPr>
        </p:nvSpPr>
        <p:spPr/>
        <p:txBody>
          <a:bodyPr vert="horz" lIns="91440" tIns="45720" rIns="91440" bIns="45720" rtlCol="0" anchor="t">
            <a:noAutofit/>
          </a:bodyPr>
          <a:lstStyle/>
          <a:p>
            <a:r>
              <a:rPr lang="pt-BR" sz="3000">
                <a:latin typeface="Arial"/>
                <a:cs typeface="Arial"/>
              </a:rPr>
              <a:t>“Teach-back”</a:t>
            </a:r>
          </a:p>
        </p:txBody>
      </p:sp>
    </p:spTree>
    <p:extLst>
      <p:ext uri="{BB962C8B-B14F-4D97-AF65-F5344CB8AC3E}">
        <p14:creationId xmlns:p14="http://schemas.microsoft.com/office/powerpoint/2010/main" val="16165671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9C7AD-0FA2-BF22-D043-F473F77D1BF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B897E73-14B1-4B90-0BC4-0E927CA3F57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2157" y="1206964"/>
            <a:ext cx="5029200" cy="2836258"/>
          </a:xfrm>
          <a:prstGeom prst="rect">
            <a:avLst/>
          </a:prstGeom>
          <a:ln w="12700">
            <a:solidFill>
              <a:schemeClr val="tx2"/>
            </a:solidFill>
          </a:ln>
        </p:spPr>
      </p:pic>
      <p:sp>
        <p:nvSpPr>
          <p:cNvPr id="12" name="Rectangle 11">
            <a:extLst>
              <a:ext uri="{FF2B5EF4-FFF2-40B4-BE49-F238E27FC236}">
                <a16:creationId xmlns:a16="http://schemas.microsoft.com/office/drawing/2014/main" id="{50871390-E618-970F-741F-E81905E9B3CB}"/>
              </a:ext>
            </a:extLst>
          </p:cNvPr>
          <p:cNvSpPr/>
          <p:nvPr/>
        </p:nvSpPr>
        <p:spPr>
          <a:xfrm>
            <a:off x="6742746"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8BCFAB-5148-2766-2951-7CAB5EDAB783}"/>
              </a:ext>
            </a:extLst>
          </p:cNvPr>
          <p:cNvSpPr>
            <a:spLocks noGrp="1"/>
          </p:cNvSpPr>
          <p:nvPr>
            <p:ph type="title"/>
          </p:nvPr>
        </p:nvSpPr>
        <p:spPr>
          <a:xfrm>
            <a:off x="259217" y="256268"/>
            <a:ext cx="10515600" cy="1001762"/>
          </a:xfrm>
        </p:spPr>
        <p:txBody>
          <a:bodyPr/>
          <a:lstStyle/>
          <a:p>
            <a:r>
              <a:rPr lang="pt-BR">
                <a:latin typeface="Arial"/>
                <a:cs typeface="Arial"/>
              </a:rPr>
              <a:t>“Teach-back” da adoção do 7-1-7</a:t>
            </a:r>
          </a:p>
        </p:txBody>
      </p:sp>
      <p:sp>
        <p:nvSpPr>
          <p:cNvPr id="3" name="Text Placeholder 2">
            <a:extLst>
              <a:ext uri="{FF2B5EF4-FFF2-40B4-BE49-F238E27FC236}">
                <a16:creationId xmlns:a16="http://schemas.microsoft.com/office/drawing/2014/main" id="{8B4DF200-B5CE-7427-1679-DA10C1D94E75}"/>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C1706F03-6C23-C291-6A60-061474E40351}"/>
              </a:ext>
            </a:extLst>
          </p:cNvPr>
          <p:cNvSpPr>
            <a:spLocks noGrp="1"/>
          </p:cNvSpPr>
          <p:nvPr>
            <p:ph sz="half" idx="2"/>
          </p:nvPr>
        </p:nvSpPr>
        <p:spPr>
          <a:xfrm>
            <a:off x="349931" y="1905492"/>
            <a:ext cx="6069006" cy="4173325"/>
          </a:xfrm>
        </p:spPr>
        <p:txBody>
          <a:bodyPr vert="horz" lIns="91440" tIns="45720" rIns="91440" bIns="45720" rtlCol="0" anchor="t">
            <a:noAutofit/>
          </a:bodyPr>
          <a:lstStyle/>
          <a:p>
            <a:r>
              <a:rPr lang="pt-BR" sz="2100" dirty="0">
                <a:latin typeface="Arial"/>
                <a:cs typeface="Arial"/>
              </a:rPr>
              <a:t>Atribua funções iniciais a cada pessoa:</a:t>
            </a:r>
          </a:p>
          <a:p>
            <a:pPr lvl="1"/>
            <a:r>
              <a:rPr lang="pt-BR" sz="2100" dirty="0">
                <a:latin typeface="Arial"/>
                <a:cs typeface="Arial"/>
              </a:rPr>
              <a:t>Facilitador: Explique o slide selecionado</a:t>
            </a:r>
          </a:p>
          <a:p>
            <a:pPr lvl="1"/>
            <a:r>
              <a:rPr lang="pt-BR" sz="2100" dirty="0">
                <a:latin typeface="Arial"/>
                <a:cs typeface="Arial"/>
              </a:rPr>
              <a:t>Tipo Participante Difícil: </a:t>
            </a:r>
            <a:r>
              <a:rPr lang="pt-BR" sz="2100" b="1" dirty="0">
                <a:latin typeface="Arial"/>
                <a:cs typeface="Arial"/>
              </a:rPr>
              <a:t>JOGO DE PODER</a:t>
            </a:r>
          </a:p>
          <a:p>
            <a:pPr lvl="1"/>
            <a:r>
              <a:rPr lang="pt-BR" sz="2100" dirty="0">
                <a:latin typeface="Arial"/>
                <a:cs typeface="Arial"/>
              </a:rPr>
              <a:t>Observador</a:t>
            </a:r>
          </a:p>
          <a:p>
            <a:r>
              <a:rPr lang="pt-BR" sz="2100" dirty="0">
                <a:latin typeface="Arial"/>
                <a:cs typeface="Arial"/>
              </a:rPr>
              <a:t>O facilitador tem cerca de 1 a 2 minutos para ensinar o slide</a:t>
            </a:r>
          </a:p>
          <a:p>
            <a:pPr lvl="1"/>
            <a:r>
              <a:rPr lang="pt-BR" sz="2100" dirty="0">
                <a:latin typeface="Arial"/>
                <a:cs typeface="Arial"/>
              </a:rPr>
              <a:t>Explique o slide, não apenas leia!</a:t>
            </a:r>
          </a:p>
          <a:p>
            <a:r>
              <a:rPr lang="pt-BR" sz="2100" dirty="0">
                <a:latin typeface="Arial"/>
                <a:cs typeface="Arial"/>
              </a:rPr>
              <a:t>O participante difícil fará perguntas com base em seu “tipo” </a:t>
            </a:r>
          </a:p>
          <a:p>
            <a:r>
              <a:rPr lang="pt-BR" sz="2100" dirty="0">
                <a:latin typeface="Arial"/>
                <a:cs typeface="Arial"/>
              </a:rPr>
              <a:t>Alterne os papéis e repita mais 2 vezes para que cada pessoa possa ser um facilitador, se possível.</a:t>
            </a:r>
          </a:p>
        </p:txBody>
      </p:sp>
      <p:sp>
        <p:nvSpPr>
          <p:cNvPr id="5" name="Text Placeholder 4">
            <a:extLst>
              <a:ext uri="{FF2B5EF4-FFF2-40B4-BE49-F238E27FC236}">
                <a16:creationId xmlns:a16="http://schemas.microsoft.com/office/drawing/2014/main" id="{7BFAAF56-FF77-2DB8-B628-8A36F31E4C1A}"/>
              </a:ext>
            </a:extLst>
          </p:cNvPr>
          <p:cNvSpPr>
            <a:spLocks noGrp="1"/>
          </p:cNvSpPr>
          <p:nvPr>
            <p:ph type="body" sz="quarter" idx="3"/>
          </p:nvPr>
        </p:nvSpPr>
        <p:spPr>
          <a:xfrm>
            <a:off x="6820805" y="3946434"/>
            <a:ext cx="4880429" cy="823912"/>
          </a:xfrm>
        </p:spPr>
        <p:txBody>
          <a:bodyPr/>
          <a:lstStyle/>
          <a:p>
            <a:r>
              <a:rPr lang="pt-BR">
                <a:latin typeface="Arial"/>
                <a:cs typeface="Arial"/>
              </a:rPr>
              <a:t>Tempo</a:t>
            </a:r>
          </a:p>
        </p:txBody>
      </p:sp>
      <p:sp>
        <p:nvSpPr>
          <p:cNvPr id="6" name="Content Placeholder 5">
            <a:extLst>
              <a:ext uri="{FF2B5EF4-FFF2-40B4-BE49-F238E27FC236}">
                <a16:creationId xmlns:a16="http://schemas.microsoft.com/office/drawing/2014/main" id="{8988422D-5320-6CEA-D302-6551FD71F834}"/>
              </a:ext>
            </a:extLst>
          </p:cNvPr>
          <p:cNvSpPr>
            <a:spLocks noGrp="1"/>
          </p:cNvSpPr>
          <p:nvPr>
            <p:ph sz="quarter" idx="4"/>
          </p:nvPr>
        </p:nvSpPr>
        <p:spPr>
          <a:xfrm>
            <a:off x="6838678" y="4832209"/>
            <a:ext cx="4776556" cy="1445128"/>
          </a:xfrm>
        </p:spPr>
        <p:txBody>
          <a:bodyPr vert="horz" lIns="91440" tIns="45720" rIns="91440" bIns="45720" rtlCol="0" anchor="t">
            <a:noAutofit/>
          </a:bodyPr>
          <a:lstStyle/>
          <a:p>
            <a:r>
              <a:rPr lang="pt-BR" sz="1800" dirty="0">
                <a:latin typeface="Arial"/>
                <a:cs typeface="Arial"/>
              </a:rPr>
              <a:t>10 minutos de encenação</a:t>
            </a:r>
          </a:p>
          <a:p>
            <a:pPr lvl="1"/>
            <a:r>
              <a:rPr lang="pt-BR" sz="1600" dirty="0">
                <a:latin typeface="Arial"/>
                <a:cs typeface="Arial"/>
              </a:rPr>
              <a:t>~3 minutos por pessoa</a:t>
            </a:r>
          </a:p>
          <a:p>
            <a:r>
              <a:rPr lang="pt-BR" sz="1800" dirty="0">
                <a:latin typeface="Arial"/>
                <a:cs typeface="Arial"/>
              </a:rPr>
              <a:t>5 minutos de discussão em seus grupos</a:t>
            </a:r>
          </a:p>
          <a:p>
            <a:r>
              <a:rPr lang="pt-BR" sz="1800" dirty="0">
                <a:latin typeface="Arial"/>
                <a:cs typeface="Arial"/>
              </a:rPr>
              <a:t>5 minutos de discussão em plenário</a:t>
            </a:r>
          </a:p>
        </p:txBody>
      </p:sp>
    </p:spTree>
    <p:extLst>
      <p:ext uri="{BB962C8B-B14F-4D97-AF65-F5344CB8AC3E}">
        <p14:creationId xmlns:p14="http://schemas.microsoft.com/office/powerpoint/2010/main" val="3667831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2" y="1508767"/>
            <a:ext cx="3369078" cy="2282808"/>
          </a:xfrm>
        </p:spPr>
        <p:txBody>
          <a:bodyPr anchor="b">
            <a:normAutofit/>
          </a:bodyPr>
          <a:lstStyle/>
          <a:p>
            <a:r>
              <a:rPr lang="pt-BR" sz="3000" dirty="0"/>
              <a:t>Visão geral da série de treinamento técnico do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5976817" cy="6001236"/>
          </a:xfrm>
          <a:noFill/>
        </p:spPr>
        <p:txBody>
          <a:bodyPr vert="horz" lIns="91440" tIns="45720" rIns="91440" bIns="45720" rtlCol="0" anchor="t">
            <a:normAutofit/>
          </a:bodyPr>
          <a:lstStyle/>
          <a:p>
            <a:pPr marL="0" indent="0">
              <a:buNone/>
            </a:pPr>
            <a:r>
              <a:rPr lang="pt-BR" b="1" dirty="0">
                <a:solidFill>
                  <a:schemeClr val="tx2"/>
                </a:solidFill>
                <a:latin typeface="Arial"/>
                <a:cs typeface="Arial"/>
              </a:rPr>
              <a:t>Dia 1</a:t>
            </a:r>
          </a:p>
          <a:p>
            <a:pPr marL="0" indent="0">
              <a:buNone/>
            </a:pPr>
            <a:r>
              <a:rPr lang="pt-BR" dirty="0">
                <a:solidFill>
                  <a:schemeClr val="tx1"/>
                </a:solidFill>
                <a:latin typeface="Arial"/>
                <a:cs typeface="Arial"/>
              </a:rPr>
              <a:t>Uma introdução à meta 7-1-7 e às Revisões de Ação Precoce</a:t>
            </a:r>
          </a:p>
          <a:p>
            <a:pPr marL="0" indent="0">
              <a:buNone/>
            </a:pPr>
            <a:endParaRPr lang="en-US" sz="1400" dirty="0"/>
          </a:p>
          <a:p>
            <a:pPr marL="0" indent="0">
              <a:buNone/>
            </a:pPr>
            <a:r>
              <a:rPr lang="pt-BR" b="1" dirty="0">
                <a:solidFill>
                  <a:schemeClr val="tx2"/>
                </a:solidFill>
                <a:latin typeface="Arial"/>
                <a:cs typeface="Arial"/>
              </a:rPr>
              <a:t>Dia 2</a:t>
            </a:r>
          </a:p>
          <a:p>
            <a:pPr marL="0" indent="0">
              <a:buNone/>
            </a:pPr>
            <a:r>
              <a:rPr lang="pt-BR" dirty="0">
                <a:solidFill>
                  <a:schemeClr val="tx1"/>
                </a:solidFill>
                <a:latin typeface="Arial"/>
                <a:cs typeface="Arial"/>
              </a:rPr>
              <a:t>Usando a meta 7-1-7 para melhoria de desempenho</a:t>
            </a:r>
          </a:p>
          <a:p>
            <a:pPr marL="0" indent="0">
              <a:buNone/>
            </a:pPr>
            <a:endParaRPr lang="en-US" sz="2000" b="1" dirty="0"/>
          </a:p>
          <a:p>
            <a:pPr marL="0" indent="0">
              <a:buNone/>
            </a:pPr>
            <a:r>
              <a:rPr lang="pt-BR" b="1" dirty="0">
                <a:solidFill>
                  <a:schemeClr val="tx2"/>
                </a:solidFill>
                <a:latin typeface="Arial"/>
                <a:cs typeface="Arial"/>
              </a:rPr>
              <a:t>Dia 3</a:t>
            </a:r>
          </a:p>
          <a:p>
            <a:pPr marL="0" indent="0">
              <a:buNone/>
            </a:pPr>
            <a:r>
              <a:rPr lang="pt-BR" dirty="0">
                <a:solidFill>
                  <a:schemeClr val="tx1"/>
                </a:solidFill>
                <a:latin typeface="Arial"/>
                <a:cs typeface="Arial"/>
              </a:rPr>
              <a:t>Usando a meta 7-1-7 (continuação) + adotando o 7-1-7 para uso rotineiro</a:t>
            </a:r>
          </a:p>
          <a:p>
            <a:pPr marL="0" indent="0">
              <a:buNone/>
            </a:pPr>
            <a:endParaRPr lang="en-US" dirty="0">
              <a:solidFill>
                <a:schemeClr val="tx1"/>
              </a:solidFill>
              <a:latin typeface="Arial"/>
              <a:cs typeface="Arial"/>
            </a:endParaRPr>
          </a:p>
          <a:p>
            <a:pPr marL="0" indent="0">
              <a:buNone/>
            </a:pPr>
            <a:r>
              <a:rPr lang="pt-BR" b="1" dirty="0">
                <a:solidFill>
                  <a:schemeClr val="tx2"/>
                </a:solidFill>
                <a:latin typeface="Arial"/>
                <a:cs typeface="Arial"/>
              </a:rPr>
              <a:t>Dia 4</a:t>
            </a:r>
          </a:p>
          <a:p>
            <a:pPr marL="0" indent="0">
              <a:buNone/>
            </a:pPr>
            <a:r>
              <a:rPr lang="pt-BR" dirty="0">
                <a:solidFill>
                  <a:schemeClr val="tx1"/>
                </a:solidFill>
                <a:latin typeface="Arial"/>
                <a:cs typeface="Arial"/>
              </a:rPr>
              <a:t>Planejamento para a adoção e uso do 7-1-7 + atividades de “teach-back” + próximos passos</a:t>
            </a:r>
          </a:p>
          <a:p>
            <a:pPr marL="0" indent="0">
              <a:buNone/>
            </a:pPr>
            <a:endParaRPr lang="en-US" dirty="0"/>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741538" y="5126295"/>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Situar no sistema de saúde pública</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11673" y="2718428"/>
            <a:ext cx="2614131"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Mapear as partes interessadas + sistemas existentes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Engajar as partes interessadas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608798" y="5104354"/>
            <a:ext cx="1228882"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Treinar a equipe</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Integrar em fluxos </a:t>
            </a:r>
            <a:b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b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de trabalho</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2000" b="0" dirty="0">
                <a:solidFill>
                  <a:schemeClr val="tx1"/>
                </a:solidFill>
              </a:rPr>
              <a:t>Pilotar </a:t>
            </a:r>
            <a:br>
              <a:rPr lang="pt-BR" sz="2000" b="0" dirty="0">
                <a:solidFill>
                  <a:schemeClr val="tx1"/>
                </a:solidFill>
              </a:rPr>
            </a:br>
            <a:r>
              <a:rPr lang="pt-BR" sz="2000" b="0" dirty="0">
                <a:solidFill>
                  <a:schemeClr val="tx1"/>
                </a:solidFill>
              </a:rPr>
              <a:t>o uso</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pt-BR">
                <a:latin typeface="Arial"/>
                <a:cs typeface="Arial"/>
              </a:rPr>
              <a:t>Principais etapas para a adoção do 7-1-7</a:t>
            </a:r>
          </a:p>
        </p:txBody>
      </p:sp>
    </p:spTree>
    <p:extLst>
      <p:ext uri="{BB962C8B-B14F-4D97-AF65-F5344CB8AC3E}">
        <p14:creationId xmlns:p14="http://schemas.microsoft.com/office/powerpoint/2010/main" val="3150801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FAF0C-64CA-A19A-263F-41C8258980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1DEE1C-3BFE-8037-CD84-7D610430E05D}"/>
              </a:ext>
            </a:extLst>
          </p:cNvPr>
          <p:cNvSpPr>
            <a:spLocks noGrp="1"/>
          </p:cNvSpPr>
          <p:nvPr>
            <p:ph type="title"/>
          </p:nvPr>
        </p:nvSpPr>
        <p:spPr>
          <a:xfrm>
            <a:off x="259217" y="256268"/>
            <a:ext cx="10515600" cy="1001762"/>
          </a:xfrm>
        </p:spPr>
        <p:txBody>
          <a:bodyPr/>
          <a:lstStyle/>
          <a:p>
            <a:r>
              <a:rPr lang="pt-BR">
                <a:latin typeface="Arial"/>
                <a:cs typeface="Arial"/>
              </a:rPr>
              <a:t>Discussão do trio sobre a adoção do 7-1-7</a:t>
            </a:r>
          </a:p>
        </p:txBody>
      </p:sp>
      <p:sp>
        <p:nvSpPr>
          <p:cNvPr id="3" name="Text Placeholder 2">
            <a:extLst>
              <a:ext uri="{FF2B5EF4-FFF2-40B4-BE49-F238E27FC236}">
                <a16:creationId xmlns:a16="http://schemas.microsoft.com/office/drawing/2014/main" id="{1FE60268-4EAA-5E95-77FC-B89075AE7F21}"/>
              </a:ext>
            </a:extLst>
          </p:cNvPr>
          <p:cNvSpPr>
            <a:spLocks noGrp="1"/>
          </p:cNvSpPr>
          <p:nvPr>
            <p:ph type="body" idx="1"/>
          </p:nvPr>
        </p:nvSpPr>
        <p:spPr>
          <a:xfrm>
            <a:off x="349931" y="973592"/>
            <a:ext cx="5157787" cy="823912"/>
          </a:xfrm>
        </p:spPr>
        <p:txBody>
          <a:bodyPr/>
          <a:lstStyle/>
          <a:p>
            <a:r>
              <a:rPr lang="pt-BR">
                <a:latin typeface="Arial"/>
                <a:cs typeface="Arial"/>
              </a:rPr>
              <a:t>No seu grupo</a:t>
            </a:r>
          </a:p>
        </p:txBody>
      </p:sp>
      <p:sp>
        <p:nvSpPr>
          <p:cNvPr id="4" name="Content Placeholder 3">
            <a:extLst>
              <a:ext uri="{FF2B5EF4-FFF2-40B4-BE49-F238E27FC236}">
                <a16:creationId xmlns:a16="http://schemas.microsoft.com/office/drawing/2014/main" id="{57ABED58-1F68-96FD-58D8-CE52BBD10001}"/>
              </a:ext>
            </a:extLst>
          </p:cNvPr>
          <p:cNvSpPr>
            <a:spLocks noGrp="1"/>
          </p:cNvSpPr>
          <p:nvPr>
            <p:ph sz="half" idx="2"/>
          </p:nvPr>
        </p:nvSpPr>
        <p:spPr>
          <a:xfrm>
            <a:off x="349931" y="1905492"/>
            <a:ext cx="7524070" cy="4173325"/>
          </a:xfrm>
        </p:spPr>
        <p:txBody>
          <a:bodyPr vert="horz" lIns="91440" tIns="45720" rIns="91440" bIns="45720" rtlCol="0" anchor="t">
            <a:noAutofit/>
          </a:bodyPr>
          <a:lstStyle/>
          <a:p>
            <a:r>
              <a:rPr lang="pt-BR" sz="2400" dirty="0">
                <a:latin typeface="Arial"/>
                <a:cs typeface="Arial"/>
              </a:rPr>
              <a:t>Discutam a encenação. Perguntas sugeridas para discussão:</a:t>
            </a:r>
          </a:p>
          <a:p>
            <a:pPr lvl="1"/>
            <a:r>
              <a:rPr lang="pt-BR" sz="2400" dirty="0">
                <a:latin typeface="Arial"/>
                <a:cs typeface="Arial"/>
              </a:rPr>
              <a:t>Que feedback o observador tem?</a:t>
            </a:r>
          </a:p>
          <a:p>
            <a:pPr lvl="1"/>
            <a:r>
              <a:rPr lang="pt-BR" sz="2400" dirty="0">
                <a:latin typeface="Arial"/>
                <a:cs typeface="Arial"/>
              </a:rPr>
              <a:t>O que correu bem na encenação?</a:t>
            </a:r>
          </a:p>
          <a:p>
            <a:pPr lvl="1"/>
            <a:r>
              <a:rPr lang="pt-BR" sz="2400" dirty="0">
                <a:latin typeface="Arial"/>
                <a:cs typeface="Arial"/>
              </a:rPr>
              <a:t>Que perguntas você acha que os participantes podem fazer sobre o tópico?</a:t>
            </a:r>
          </a:p>
          <a:p>
            <a:r>
              <a:rPr lang="pt-BR" sz="2400" dirty="0">
                <a:latin typeface="Arial"/>
                <a:cs typeface="Arial"/>
              </a:rPr>
              <a:t>Adicione quaisquer perguntas que você tenha ao estacionamento</a:t>
            </a:r>
          </a:p>
        </p:txBody>
      </p:sp>
      <p:sp>
        <p:nvSpPr>
          <p:cNvPr id="13" name="Rectangle 12">
            <a:extLst>
              <a:ext uri="{FF2B5EF4-FFF2-40B4-BE49-F238E27FC236}">
                <a16:creationId xmlns:a16="http://schemas.microsoft.com/office/drawing/2014/main" id="{EE2E5544-B75D-5024-D668-7805C74D4AAB}"/>
              </a:ext>
            </a:extLst>
          </p:cNvPr>
          <p:cNvSpPr/>
          <p:nvPr/>
        </p:nvSpPr>
        <p:spPr>
          <a:xfrm>
            <a:off x="8886054"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A9CCDBD2-A00B-7907-638C-A8F222708763}"/>
              </a:ext>
            </a:extLst>
          </p:cNvPr>
          <p:cNvSpPr>
            <a:spLocks noGrp="1"/>
          </p:cNvSpPr>
          <p:nvPr>
            <p:ph type="body" sz="quarter" idx="3"/>
          </p:nvPr>
        </p:nvSpPr>
        <p:spPr>
          <a:xfrm>
            <a:off x="9028516"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99368CBE-7340-7ED2-A3FB-2B16BDC0FB71}"/>
              </a:ext>
            </a:extLst>
          </p:cNvPr>
          <p:cNvSpPr>
            <a:spLocks noGrp="1"/>
          </p:cNvSpPr>
          <p:nvPr>
            <p:ph sz="quarter" idx="4"/>
          </p:nvPr>
        </p:nvSpPr>
        <p:spPr>
          <a:xfrm>
            <a:off x="9028516" y="2067865"/>
            <a:ext cx="1737623" cy="724936"/>
          </a:xfrm>
        </p:spPr>
        <p:txBody>
          <a:bodyPr vert="horz" lIns="91440" tIns="45720" rIns="91440" bIns="45720" rtlCol="0" anchor="t">
            <a:noAutofit/>
          </a:bodyPr>
          <a:lstStyle/>
          <a:p>
            <a:r>
              <a:rPr lang="pt-BR" dirty="0">
                <a:latin typeface="Arial"/>
                <a:cs typeface="Arial"/>
              </a:rPr>
              <a:t>5 minutos </a:t>
            </a:r>
          </a:p>
        </p:txBody>
      </p:sp>
    </p:spTree>
    <p:extLst>
      <p:ext uri="{BB962C8B-B14F-4D97-AF65-F5344CB8AC3E}">
        <p14:creationId xmlns:p14="http://schemas.microsoft.com/office/powerpoint/2010/main" val="29608698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E099E-3653-94AB-BE0B-EDC3989793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7D030D-9A8B-89A6-B194-32DA46759C7B}"/>
              </a:ext>
            </a:extLst>
          </p:cNvPr>
          <p:cNvSpPr>
            <a:spLocks noGrp="1"/>
          </p:cNvSpPr>
          <p:nvPr>
            <p:ph type="title"/>
          </p:nvPr>
        </p:nvSpPr>
        <p:spPr>
          <a:xfrm>
            <a:off x="259217" y="256268"/>
            <a:ext cx="10515600" cy="1001762"/>
          </a:xfrm>
        </p:spPr>
        <p:txBody>
          <a:bodyPr/>
          <a:lstStyle/>
          <a:p>
            <a:r>
              <a:rPr lang="pt-BR">
                <a:latin typeface="Arial"/>
                <a:cs typeface="Arial"/>
              </a:rPr>
              <a:t>Discussão plenária sobre a adoção do 7-1-7</a:t>
            </a:r>
          </a:p>
        </p:txBody>
      </p:sp>
      <p:sp>
        <p:nvSpPr>
          <p:cNvPr id="3" name="Text Placeholder 2">
            <a:extLst>
              <a:ext uri="{FF2B5EF4-FFF2-40B4-BE49-F238E27FC236}">
                <a16:creationId xmlns:a16="http://schemas.microsoft.com/office/drawing/2014/main" id="{E7F4918C-D701-3A47-807C-4D98A2CCB515}"/>
              </a:ext>
            </a:extLst>
          </p:cNvPr>
          <p:cNvSpPr>
            <a:spLocks noGrp="1"/>
          </p:cNvSpPr>
          <p:nvPr>
            <p:ph type="body" idx="1"/>
          </p:nvPr>
        </p:nvSpPr>
        <p:spPr>
          <a:xfrm>
            <a:off x="349931" y="973592"/>
            <a:ext cx="5157787" cy="823912"/>
          </a:xfrm>
        </p:spPr>
        <p:txBody>
          <a:bodyPr/>
          <a:lstStyle/>
          <a:p>
            <a:r>
              <a:rPr lang="pt-BR">
                <a:latin typeface="Arial"/>
                <a:cs typeface="Arial"/>
              </a:rPr>
              <a:t>Perguntas para discussão</a:t>
            </a:r>
          </a:p>
        </p:txBody>
      </p:sp>
      <p:sp>
        <p:nvSpPr>
          <p:cNvPr id="4" name="Content Placeholder 3">
            <a:extLst>
              <a:ext uri="{FF2B5EF4-FFF2-40B4-BE49-F238E27FC236}">
                <a16:creationId xmlns:a16="http://schemas.microsoft.com/office/drawing/2014/main" id="{D7908551-06D2-53DF-9643-2C14340DDFB2}"/>
              </a:ext>
            </a:extLst>
          </p:cNvPr>
          <p:cNvSpPr>
            <a:spLocks noGrp="1"/>
          </p:cNvSpPr>
          <p:nvPr>
            <p:ph sz="half" idx="2"/>
          </p:nvPr>
        </p:nvSpPr>
        <p:spPr>
          <a:xfrm>
            <a:off x="349930" y="1905492"/>
            <a:ext cx="7864171" cy="4173325"/>
          </a:xfrm>
        </p:spPr>
        <p:txBody>
          <a:bodyPr vert="horz" lIns="91440" tIns="45720" rIns="91440" bIns="45720" rtlCol="0" anchor="t">
            <a:noAutofit/>
          </a:bodyPr>
          <a:lstStyle/>
          <a:p>
            <a:r>
              <a:rPr lang="pt-BR" sz="2400">
                <a:latin typeface="Arial"/>
                <a:cs typeface="Arial"/>
              </a:rPr>
              <a:t>O que correu bem?</a:t>
            </a:r>
          </a:p>
          <a:p>
            <a:r>
              <a:rPr lang="pt-BR" sz="2400">
                <a:latin typeface="Arial"/>
                <a:cs typeface="Arial"/>
              </a:rPr>
              <a:t>O que foi desafiador?</a:t>
            </a:r>
          </a:p>
          <a:p>
            <a:r>
              <a:rPr lang="pt-BR" sz="2400">
                <a:latin typeface="Arial"/>
                <a:cs typeface="Arial"/>
              </a:rPr>
              <a:t>Que perguntas surgiram para você?</a:t>
            </a:r>
          </a:p>
        </p:txBody>
      </p:sp>
      <p:sp>
        <p:nvSpPr>
          <p:cNvPr id="13" name="Rectangle 12">
            <a:extLst>
              <a:ext uri="{FF2B5EF4-FFF2-40B4-BE49-F238E27FC236}">
                <a16:creationId xmlns:a16="http://schemas.microsoft.com/office/drawing/2014/main" id="{BBCBDF3C-7FA5-E033-0A00-FCB79CD76556}"/>
              </a:ext>
            </a:extLst>
          </p:cNvPr>
          <p:cNvSpPr/>
          <p:nvPr/>
        </p:nvSpPr>
        <p:spPr>
          <a:xfrm>
            <a:off x="8886054"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BE7CB163-00C7-8986-D48F-7F2CB4C45EA5}"/>
              </a:ext>
            </a:extLst>
          </p:cNvPr>
          <p:cNvSpPr>
            <a:spLocks noGrp="1"/>
          </p:cNvSpPr>
          <p:nvPr>
            <p:ph type="body" sz="quarter" idx="3"/>
          </p:nvPr>
        </p:nvSpPr>
        <p:spPr>
          <a:xfrm>
            <a:off x="9028516" y="1243953"/>
            <a:ext cx="1837015" cy="823912"/>
          </a:xfrm>
        </p:spPr>
        <p:txBody>
          <a:bodyPr/>
          <a:lstStyle/>
          <a:p>
            <a:r>
              <a:rPr lang="pt-BR">
                <a:latin typeface="Arial"/>
                <a:cs typeface="Arial"/>
              </a:rPr>
              <a:t>Tempo</a:t>
            </a:r>
          </a:p>
        </p:txBody>
      </p:sp>
      <p:sp>
        <p:nvSpPr>
          <p:cNvPr id="16" name="Content Placeholder 5">
            <a:extLst>
              <a:ext uri="{FF2B5EF4-FFF2-40B4-BE49-F238E27FC236}">
                <a16:creationId xmlns:a16="http://schemas.microsoft.com/office/drawing/2014/main" id="{F5A70E8F-1F7E-DF3E-79A0-BF18B522993D}"/>
              </a:ext>
            </a:extLst>
          </p:cNvPr>
          <p:cNvSpPr>
            <a:spLocks noGrp="1"/>
          </p:cNvSpPr>
          <p:nvPr>
            <p:ph sz="quarter" idx="4"/>
          </p:nvPr>
        </p:nvSpPr>
        <p:spPr>
          <a:xfrm>
            <a:off x="9028516" y="2067865"/>
            <a:ext cx="1737623" cy="724936"/>
          </a:xfrm>
        </p:spPr>
        <p:txBody>
          <a:bodyPr vert="horz" lIns="91440" tIns="45720" rIns="91440" bIns="45720" rtlCol="0" anchor="t">
            <a:noAutofit/>
          </a:bodyPr>
          <a:lstStyle/>
          <a:p>
            <a:r>
              <a:rPr lang="pt-BR">
                <a:latin typeface="Arial"/>
                <a:cs typeface="Arial"/>
              </a:rPr>
              <a:t>5 minutos </a:t>
            </a:r>
          </a:p>
        </p:txBody>
      </p:sp>
    </p:spTree>
    <p:extLst>
      <p:ext uri="{BB962C8B-B14F-4D97-AF65-F5344CB8AC3E}">
        <p14:creationId xmlns:p14="http://schemas.microsoft.com/office/powerpoint/2010/main" val="15587875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463119" y="3159494"/>
            <a:ext cx="2625522" cy="539446"/>
          </a:xfrm>
        </p:spPr>
        <p:txBody>
          <a:bodyPr anchor="b">
            <a:normAutofit fontScale="90000"/>
          </a:bodyPr>
          <a:lstStyle/>
          <a:p>
            <a:r>
              <a:rPr lang="pt-BR" dirty="0">
                <a:latin typeface="Arial"/>
                <a:cs typeface="Arial"/>
              </a:rPr>
              <a:t>Intervalo de 15 minutos</a:t>
            </a: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a:solidFill>
                  <a:schemeClr val="tx2"/>
                </a:solidFill>
                <a:latin typeface="Arial"/>
                <a:cs typeface="Arial"/>
              </a:rPr>
              <a:t>Tem alguma dúvida? Adicione-a ao nosso estacionamento</a:t>
            </a:r>
          </a:p>
          <a:p>
            <a:pPr marL="0" indent="0">
              <a:buNone/>
            </a:pPr>
            <a:endParaRPr lang="en-US" sz="2800" dirty="0">
              <a:latin typeface="Arial"/>
              <a:cs typeface="Arial"/>
            </a:endParaRPr>
          </a:p>
          <a:p>
            <a:pPr marL="0" inden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pt-BR" sz="4700">
                <a:latin typeface="Arial"/>
                <a:cs typeface="Arial"/>
              </a:rPr>
              <a:t>Discussão em pequenos grupos</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0533"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pt-BR" dirty="0">
                <a:latin typeface="Arial"/>
                <a:cs typeface="Arial"/>
              </a:rPr>
              <a:t>Discussão: 7-1-7 no seu trabalho</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pt-BR" dirty="0">
                <a:latin typeface="Arial"/>
                <a:cs typeface="Arial"/>
              </a:rPr>
              <a:t>Sua tarefa em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0784313" cy="3115772"/>
          </a:xfrm>
        </p:spPr>
        <p:txBody>
          <a:bodyPr vert="horz" lIns="91440" tIns="45720" rIns="91440" bIns="45720" rtlCol="0" anchor="t">
            <a:noAutofit/>
          </a:bodyPr>
          <a:lstStyle/>
          <a:p>
            <a:r>
              <a:rPr lang="pt-BR" sz="2000" dirty="0">
                <a:solidFill>
                  <a:schemeClr val="tx1"/>
                </a:solidFill>
                <a:latin typeface="Arial"/>
                <a:cs typeface="Arial"/>
              </a:rPr>
              <a:t>Este é o seu momento para uma </a:t>
            </a:r>
            <a:r>
              <a:rPr lang="pt-BR" sz="2000" b="1" dirty="0">
                <a:solidFill>
                  <a:schemeClr val="tx1"/>
                </a:solidFill>
                <a:latin typeface="Arial"/>
                <a:cs typeface="Arial"/>
              </a:rPr>
              <a:t>discussão aberta </a:t>
            </a:r>
            <a:r>
              <a:rPr lang="pt-BR" sz="2000" dirty="0">
                <a:solidFill>
                  <a:schemeClr val="tx1"/>
                </a:solidFill>
                <a:latin typeface="Arial"/>
                <a:cs typeface="Arial"/>
              </a:rPr>
              <a:t>sobre o 7-1-7 e como ele se relaciona com seu trabalho.</a:t>
            </a:r>
          </a:p>
          <a:p>
            <a:r>
              <a:rPr lang="pt-BR" sz="2000" dirty="0">
                <a:solidFill>
                  <a:schemeClr val="tx1"/>
                </a:solidFill>
                <a:latin typeface="Arial"/>
                <a:cs typeface="Arial"/>
              </a:rPr>
              <a:t>Apresentem-se e </a:t>
            </a:r>
            <a:r>
              <a:rPr lang="pt-BR" sz="2000" b="1" dirty="0">
                <a:solidFill>
                  <a:schemeClr val="tx1"/>
                </a:solidFill>
                <a:latin typeface="Arial"/>
                <a:cs typeface="Arial"/>
              </a:rPr>
              <a:t>discutam</a:t>
            </a:r>
            <a:r>
              <a:rPr lang="pt-BR" sz="2000" dirty="0">
                <a:solidFill>
                  <a:schemeClr val="tx1"/>
                </a:solidFill>
                <a:latin typeface="Arial"/>
                <a:cs typeface="Arial"/>
              </a:rPr>
              <a:t> em seus grupos:</a:t>
            </a:r>
          </a:p>
          <a:p>
            <a:pPr>
              <a:defRPr/>
            </a:pPr>
            <a:endParaRPr lang="en-US" sz="600" dirty="0">
              <a:solidFill>
                <a:schemeClr val="tx1"/>
              </a:solidFill>
              <a:latin typeface="Arial"/>
              <a:ea typeface="Calibri"/>
              <a:cs typeface="Arial"/>
            </a:endParaRPr>
          </a:p>
          <a:p>
            <a:pPr marL="0" indent="0">
              <a:buNone/>
            </a:pPr>
            <a:r>
              <a:rPr lang="pt-BR" sz="2000" b="1" dirty="0">
                <a:solidFill>
                  <a:schemeClr val="tx2"/>
                </a:solidFill>
                <a:cs typeface="Arial" panose="020B0604020202020204" pitchFamily="34" charset="0"/>
              </a:rPr>
              <a:t>Que estratégias podem ajudar a tornar a adoção e o uso do 7-1-7 </a:t>
            </a:r>
            <a:r>
              <a:rPr lang="pt-BR" sz="2000" b="1" u="sng" dirty="0">
                <a:solidFill>
                  <a:schemeClr val="tx2"/>
                </a:solidFill>
                <a:cs typeface="Arial" panose="020B0604020202020204" pitchFamily="34" charset="0"/>
              </a:rPr>
              <a:t>sustentáveis</a:t>
            </a:r>
            <a:r>
              <a:rPr lang="pt-BR" sz="2000" b="1" dirty="0">
                <a:solidFill>
                  <a:schemeClr val="tx2"/>
                </a:solidFill>
                <a:cs typeface="Arial" panose="020B0604020202020204" pitchFamily="34" charset="0"/>
              </a:rPr>
              <a:t> no local onde você trabalha?</a:t>
            </a:r>
          </a:p>
          <a:p>
            <a:pPr marL="0" indent="0">
              <a:buNone/>
            </a:pPr>
            <a:endParaRPr lang="en-US" sz="600" dirty="0">
              <a:solidFill>
                <a:schemeClr val="tx2"/>
              </a:solidFill>
              <a:effectLst/>
              <a:cs typeface="Arial" panose="020B0604020202020204" pitchFamily="34" charset="0"/>
            </a:endParaRPr>
          </a:p>
          <a:p>
            <a:pPr marL="0" indent="0">
              <a:buNone/>
            </a:pPr>
            <a:r>
              <a:rPr lang="pt-BR" sz="2000" b="1" dirty="0">
                <a:solidFill>
                  <a:schemeClr val="tx2"/>
                </a:solidFill>
                <a:effectLst/>
                <a:cs typeface="Arial" panose="020B0604020202020204" pitchFamily="34" charset="0"/>
              </a:rPr>
              <a:t>Como você pode começar a usar os fundamentos do 7-1-7 (pontualidade e melhoria contínua do desempenho) no seu trabalho agora mesmo?</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a:latin typeface="Arial"/>
                  <a:ea typeface="+mn-ea"/>
                  <a:cs typeface="Arial"/>
                </a:rPr>
                <a:t>15-20</a:t>
              </a:r>
              <a:r>
                <a:rPr kumimoji="0" lang="pt-BR" sz="1800" b="0" i="0" u="none" strike="noStrike" cap="none" normalizeH="0" baseline="0" noProof="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pt-BR"/>
              <a:t>Resumo de hoje</a:t>
            </a:r>
          </a:p>
        </p:txBody>
      </p:sp>
    </p:spTree>
    <p:extLst>
      <p:ext uri="{BB962C8B-B14F-4D97-AF65-F5344CB8AC3E}">
        <p14:creationId xmlns:p14="http://schemas.microsoft.com/office/powerpoint/2010/main" val="31626132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p:txBody>
          <a:bodyPr/>
          <a:lstStyle/>
          <a:p>
            <a:br>
              <a:rPr lang="pt-BR">
                <a:latin typeface="Arial"/>
                <a:cs typeface="Arial"/>
              </a:rPr>
            </a:br>
            <a:r>
              <a:rPr lang="pt-BR">
                <a:latin typeface="Arial"/>
                <a:cs typeface="Arial"/>
              </a:rPr>
              <a:t>Objetivos de aprendizado do workshop</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35951" y="1427397"/>
            <a:ext cx="6748816" cy="5469710"/>
          </a:xfrm>
        </p:spPr>
        <p:txBody>
          <a:bodyPr vert="horz" lIns="91440" tIns="45720" rIns="91440" bIns="45720" rtlCol="0" anchor="t">
            <a:noAutofit/>
          </a:bodyPr>
          <a:lstStyle/>
          <a:p>
            <a:pPr marL="342900" indent="-342900">
              <a:lnSpc>
                <a:spcPct val="113999"/>
              </a:lnSpc>
            </a:pPr>
            <a:r>
              <a:rPr lang="pt-BR" sz="1800" b="1" dirty="0">
                <a:latin typeface="Arial"/>
                <a:cs typeface="Arial"/>
              </a:rPr>
              <a:t>Compreender a abordagem de melhoria de desempenho do 7-1-7 e as Revisões de Ação Precoce </a:t>
            </a:r>
            <a:r>
              <a:rPr lang="pt-BR" sz="1800" dirty="0">
                <a:latin typeface="Arial"/>
                <a:cs typeface="Arial"/>
              </a:rPr>
              <a:t>para detecção, notificação e resposta a surtos</a:t>
            </a:r>
          </a:p>
          <a:p>
            <a:pPr marL="342900" indent="-342900">
              <a:lnSpc>
                <a:spcPct val="113999"/>
              </a:lnSpc>
            </a:pPr>
            <a:r>
              <a:rPr lang="pt-BR" sz="1800" dirty="0">
                <a:latin typeface="Arial"/>
                <a:cs typeface="Arial"/>
              </a:rPr>
              <a:t>Explicar como a abordagem 7-1-7 impulsiona a </a:t>
            </a:r>
            <a:r>
              <a:rPr lang="pt-BR" sz="1800" b="1" dirty="0">
                <a:latin typeface="Arial"/>
                <a:cs typeface="Arial"/>
              </a:rPr>
              <a:t>melhoria do desempenho</a:t>
            </a:r>
            <a:r>
              <a:rPr lang="pt-BR" sz="1800" dirty="0">
                <a:latin typeface="Arial"/>
                <a:cs typeface="Arial"/>
              </a:rPr>
              <a:t> dos sistemas de surtos</a:t>
            </a:r>
          </a:p>
          <a:p>
            <a:pPr marL="342900" indent="-342900">
              <a:lnSpc>
                <a:spcPct val="113999"/>
              </a:lnSpc>
            </a:pPr>
            <a:r>
              <a:rPr lang="pt-BR" sz="1800" b="1" dirty="0">
                <a:latin typeface="Arial"/>
                <a:cs typeface="Arial"/>
              </a:rPr>
              <a:t>Identificar oportunidades e desafios</a:t>
            </a:r>
            <a:r>
              <a:rPr lang="pt-BR" sz="1800" dirty="0">
                <a:latin typeface="Arial"/>
                <a:cs typeface="Arial"/>
              </a:rPr>
              <a:t> para apoiar a conscientização, adoção e uso do 7-1-7 em seu trabalho</a:t>
            </a:r>
          </a:p>
          <a:p>
            <a:pPr marL="342900" indent="-342900">
              <a:lnSpc>
                <a:spcPct val="113999"/>
              </a:lnSpc>
            </a:pPr>
            <a:r>
              <a:rPr lang="pt-BR" sz="1800" b="1" dirty="0">
                <a:latin typeface="Arial"/>
                <a:cs typeface="Arial"/>
              </a:rPr>
              <a:t>Aplicar os passos principais e práticas modelo</a:t>
            </a:r>
            <a:r>
              <a:rPr lang="pt-BR" sz="1800" dirty="0">
                <a:latin typeface="Arial"/>
                <a:cs typeface="Arial"/>
              </a:rPr>
              <a:t> para dar suporte ao uso da adoção do 7-1-7 em programas e contextos</a:t>
            </a:r>
          </a:p>
          <a:p>
            <a:pPr marL="342900" indent="-342900">
              <a:lnSpc>
                <a:spcPct val="113999"/>
              </a:lnSpc>
            </a:pPr>
            <a:r>
              <a:rPr lang="pt-BR" sz="1800" b="1" dirty="0">
                <a:latin typeface="Arial"/>
                <a:cs typeface="Arial"/>
              </a:rPr>
              <a:t>Desenvolver um plano</a:t>
            </a:r>
            <a:r>
              <a:rPr lang="pt-BR" sz="1800" dirty="0">
                <a:latin typeface="Arial"/>
                <a:cs typeface="Arial"/>
              </a:rPr>
              <a:t> para adoção e uso rotineiro da meta 7-1-7 em seu país/jurisdição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728584"/>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21276806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4029260" cy="630286"/>
          </a:xfrm>
        </p:spPr>
        <p:txBody>
          <a:bodyPr/>
          <a:lstStyle/>
          <a:p>
            <a:r>
              <a:rPr lang="pt-BR" dirty="0">
                <a:latin typeface="Arial"/>
                <a:cs typeface="Arial"/>
              </a:rPr>
              <a:t>Nossos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pt-BR" dirty="0"/>
              <a:t>Os recursos para apoiar a implementação estão </a:t>
            </a:r>
            <a:br>
              <a:rPr lang="pt-BR" dirty="0"/>
            </a:br>
            <a:r>
              <a:rPr lang="pt-BR" dirty="0"/>
              <a:t>disponíveis em</a:t>
            </a:r>
            <a:r>
              <a:rPr lang="pt-BR" b="1" dirty="0"/>
              <a:t> </a:t>
            </a:r>
            <a:r>
              <a:rPr lang="pt-BR"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pt-BR" b="1" dirty="0"/>
              <a:t>Links rápidos:</a:t>
            </a:r>
          </a:p>
          <a:p>
            <a:pPr>
              <a:lnSpc>
                <a:spcPct val="110000"/>
              </a:lnSpc>
            </a:pPr>
            <a:r>
              <a:rPr lang="pt-BR"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Comece aqui</a:t>
            </a:r>
          </a:p>
          <a:p>
            <a:pPr>
              <a:lnSpc>
                <a:spcPct val="110000"/>
              </a:lnSpc>
            </a:pPr>
            <a:r>
              <a:rPr lang="pt-BR"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de ferramentas online do 7-1-7</a:t>
            </a:r>
            <a:r>
              <a:rPr lang="pt-BR" sz="1800" b="0" dirty="0">
                <a:solidFill>
                  <a:srgbClr val="39B142"/>
                </a:solidFill>
                <a:latin typeface="Arial"/>
                <a:cs typeface="Arial"/>
              </a:rPr>
              <a:t> </a:t>
            </a:r>
          </a:p>
          <a:p>
            <a:pPr>
              <a:lnSpc>
                <a:spcPct val="110000"/>
              </a:lnSpc>
            </a:pPr>
            <a: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Resumos de defesa para tomadores de decisão</a:t>
            </a:r>
          </a:p>
          <a:p>
            <a:pPr>
              <a:lnSpc>
                <a:spcPct val="110000"/>
              </a:lnSpc>
            </a:pPr>
            <a:r>
              <a:rPr lang="pt-BR"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E903-74F2-A143-CAC4-3E7555EE0E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0FF58-14BB-8AEC-458D-40DC28643B34}"/>
              </a:ext>
            </a:extLst>
          </p:cNvPr>
          <p:cNvSpPr>
            <a:spLocks noGrp="1"/>
          </p:cNvSpPr>
          <p:nvPr>
            <p:ph type="title"/>
          </p:nvPr>
        </p:nvSpPr>
        <p:spPr/>
        <p:txBody>
          <a:bodyPr/>
          <a:lstStyle/>
          <a:p>
            <a:r>
              <a:rPr lang="pt-BR">
                <a:latin typeface="Arial"/>
                <a:cs typeface="Arial"/>
              </a:rPr>
              <a:t>Próximos passos</a:t>
            </a:r>
          </a:p>
        </p:txBody>
      </p:sp>
      <p:sp>
        <p:nvSpPr>
          <p:cNvPr id="4" name="Content Placeholder 3">
            <a:extLst>
              <a:ext uri="{FF2B5EF4-FFF2-40B4-BE49-F238E27FC236}">
                <a16:creationId xmlns:a16="http://schemas.microsoft.com/office/drawing/2014/main" id="{483B8C64-76A2-398C-11F5-38E74FCBDE72}"/>
              </a:ext>
            </a:extLst>
          </p:cNvPr>
          <p:cNvSpPr>
            <a:spLocks noGrp="1"/>
          </p:cNvSpPr>
          <p:nvPr>
            <p:ph idx="1"/>
          </p:nvPr>
        </p:nvSpPr>
        <p:spPr>
          <a:xfrm>
            <a:off x="4835951" y="1366400"/>
            <a:ext cx="6693029" cy="5326145"/>
          </a:xfrm>
        </p:spPr>
        <p:txBody>
          <a:bodyPr vert="horz" lIns="91440" tIns="45720" rIns="91440" bIns="45720" rtlCol="0" anchor="t">
            <a:noAutofit/>
          </a:bodyPr>
          <a:lstStyle/>
          <a:p>
            <a:pPr marL="342900" indent="-342900">
              <a:lnSpc>
                <a:spcPct val="113999"/>
              </a:lnSpc>
            </a:pPr>
            <a:r>
              <a:rPr lang="pt-BR" sz="2400">
                <a:highlight>
                  <a:srgbClr val="FFFF00"/>
                </a:highlight>
                <a:latin typeface="Arial"/>
                <a:cs typeface="Arial"/>
              </a:rPr>
              <a:t>[Liste os próximos passos relevantes para os participantes do workshop]</a:t>
            </a:r>
          </a:p>
          <a:p>
            <a:pPr marL="342900" indent="-342900">
              <a:lnSpc>
                <a:spcPct val="113999"/>
              </a:lnSpc>
            </a:pPr>
            <a:r>
              <a:rPr lang="pt-BR" sz="2400">
                <a:highlight>
                  <a:srgbClr val="FFFF00"/>
                </a:highlight>
                <a:latin typeface="Arial"/>
                <a:cs typeface="Arial"/>
              </a:rPr>
              <a:t>[Liste os próximos passos para a implementação do 7-1-7 na jurisdição/país/entre países, conforme relevante com base no público]</a:t>
            </a:r>
          </a:p>
          <a:p>
            <a:pPr marL="342900" indent="-342900">
              <a:lnSpc>
                <a:spcPct val="113999"/>
              </a:lnSpc>
            </a:pPr>
            <a:r>
              <a:rPr lang="pt-BR" sz="2400">
                <a:highlight>
                  <a:srgbClr val="FFFF00"/>
                </a:highlight>
                <a:latin typeface="Arial"/>
                <a:cs typeface="Arial"/>
              </a:rPr>
              <a:t>[Liste todas as atividades/oportunidades futuras relevantes para o 7-1-7 para os participantes]</a:t>
            </a:r>
          </a:p>
          <a:p>
            <a:pPr marL="342900" indent="-342900">
              <a:lnSpc>
                <a:spcPct val="113999"/>
              </a:lnSpc>
            </a:pPr>
            <a:endParaRPr lang="en-US" sz="600" dirty="0">
              <a:latin typeface="Arial"/>
              <a:cs typeface="Arial"/>
            </a:endParaRPr>
          </a:p>
        </p:txBody>
      </p:sp>
      <p:sp>
        <p:nvSpPr>
          <p:cNvPr id="5" name="Text Placeholder 4">
            <a:extLst>
              <a:ext uri="{FF2B5EF4-FFF2-40B4-BE49-F238E27FC236}">
                <a16:creationId xmlns:a16="http://schemas.microsoft.com/office/drawing/2014/main" id="{1BCB8DEE-2E26-997A-D75F-2CD71ED1FC0D}"/>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Depois deste workshop…</a:t>
            </a:r>
          </a:p>
        </p:txBody>
      </p:sp>
    </p:spTree>
    <p:extLst>
      <p:ext uri="{BB962C8B-B14F-4D97-AF65-F5344CB8AC3E}">
        <p14:creationId xmlns:p14="http://schemas.microsoft.com/office/powerpoint/2010/main" val="569426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674373"/>
            <a:ext cx="3467083" cy="2282808"/>
          </a:xfrm>
        </p:spPr>
        <p:txBody>
          <a:bodyPr/>
          <a:lstStyle/>
          <a:p>
            <a:br>
              <a:rPr lang="pt-BR">
                <a:latin typeface="Arial"/>
                <a:cs typeface="Arial"/>
              </a:rPr>
            </a:br>
            <a:r>
              <a:rPr lang="pt-BR">
                <a:latin typeface="Arial"/>
                <a:cs typeface="Arial"/>
              </a:rPr>
              <a:t>Objetivos de aprendizado do workshop</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pt-BR" sz="1900" b="1" dirty="0">
                <a:latin typeface="Arial"/>
                <a:cs typeface="Arial"/>
              </a:rPr>
              <a:t>Compreender a abordagem de melhoria de desempenho e metas 7-1-7 e as Revisões de Ação Precoce</a:t>
            </a:r>
            <a:r>
              <a:rPr lang="pt-BR" sz="1900" dirty="0">
                <a:latin typeface="Arial"/>
                <a:cs typeface="Arial"/>
              </a:rPr>
              <a:t> para detecção, notificação e resposta a surtos</a:t>
            </a:r>
          </a:p>
          <a:p>
            <a:pPr marL="342900" indent="-342900">
              <a:lnSpc>
                <a:spcPct val="113999"/>
              </a:lnSpc>
            </a:pPr>
            <a:r>
              <a:rPr lang="pt-BR" sz="1900" dirty="0">
                <a:latin typeface="Arial"/>
                <a:cs typeface="Arial"/>
              </a:rPr>
              <a:t>Explicar como o 7-1-7 impulsiona a </a:t>
            </a:r>
            <a:r>
              <a:rPr lang="pt-BR" sz="1900" b="1" dirty="0">
                <a:latin typeface="Arial"/>
                <a:cs typeface="Arial"/>
              </a:rPr>
              <a:t>melhoria do desempenho</a:t>
            </a:r>
            <a:r>
              <a:rPr lang="pt-BR" sz="1900" dirty="0">
                <a:latin typeface="Arial"/>
                <a:cs typeface="Arial"/>
              </a:rPr>
              <a:t> dos sistemas de surtos</a:t>
            </a:r>
          </a:p>
          <a:p>
            <a:pPr marL="342900" indent="-342900">
              <a:lnSpc>
                <a:spcPct val="113999"/>
              </a:lnSpc>
            </a:pPr>
            <a:r>
              <a:rPr lang="pt-BR" sz="1900" b="1" dirty="0">
                <a:latin typeface="Arial"/>
                <a:cs typeface="Arial"/>
              </a:rPr>
              <a:t>Identificar oportunidades e desafios</a:t>
            </a:r>
            <a:r>
              <a:rPr lang="pt-BR" sz="1900" dirty="0">
                <a:latin typeface="Arial"/>
                <a:cs typeface="Arial"/>
              </a:rPr>
              <a:t> para apoiar a conscientização, adoção e uso do 7-1-7 em seu trabalho</a:t>
            </a:r>
          </a:p>
          <a:p>
            <a:pPr marL="342900" indent="-342900">
              <a:lnSpc>
                <a:spcPct val="113999"/>
              </a:lnSpc>
            </a:pPr>
            <a:r>
              <a:rPr lang="pt-BR" sz="1900" b="1" dirty="0">
                <a:latin typeface="Arial"/>
                <a:cs typeface="Arial"/>
              </a:rPr>
              <a:t>Aplicar os passos principais e práticas modelo</a:t>
            </a:r>
            <a:r>
              <a:rPr lang="pt-BR" sz="1900" dirty="0">
                <a:latin typeface="Arial"/>
                <a:cs typeface="Arial"/>
              </a:rPr>
              <a:t> para dar suporte ao uso da adoção do 7-1-7 em programas e contextos</a:t>
            </a:r>
          </a:p>
          <a:p>
            <a:pPr marL="342900" indent="-342900">
              <a:lnSpc>
                <a:spcPct val="113999"/>
              </a:lnSpc>
            </a:pPr>
            <a:r>
              <a:rPr lang="pt-BR" sz="1900" b="1" dirty="0">
                <a:latin typeface="Arial"/>
                <a:cs typeface="Arial"/>
              </a:rPr>
              <a:t>Desenvolver um plano</a:t>
            </a:r>
            <a:r>
              <a:rPr lang="pt-BR" sz="1900" dirty="0">
                <a:latin typeface="Arial"/>
                <a:cs typeface="Arial"/>
              </a:rPr>
              <a:t> para adoção e uso rotineiro da meta 7-1-7 em seu país ou 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32869165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pt-BR"/>
              <a:t>Comentários finais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pt-BR">
                <a:latin typeface="Arial"/>
                <a:cs typeface="Arial"/>
              </a:rPr>
              <a:t>Obrigado!</a:t>
            </a:r>
          </a:p>
        </p:txBody>
      </p:sp>
    </p:spTree>
    <p:extLst>
      <p:ext uri="{BB962C8B-B14F-4D97-AF65-F5344CB8AC3E}">
        <p14:creationId xmlns:p14="http://schemas.microsoft.com/office/powerpoint/2010/main" val="2726359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pt-BR" sz="4000">
                <a:latin typeface="Arial"/>
                <a:cs typeface="Arial"/>
              </a:rPr>
              <a:t>Qual foi seu principal aprendizado de ontem?</a:t>
            </a:r>
          </a:p>
        </p:txBody>
      </p:sp>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1383627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EF62F-83B1-AC8E-B030-6F9643B3BF0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79C194-8C26-296E-1EFE-4DBC9C27BE0D}"/>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pt-BR" sz="4000">
                <a:latin typeface="Arial"/>
                <a:cs typeface="Arial"/>
              </a:rPr>
              <a:t>Quais foram algumas das principais conclusões de todo o workshop?</a:t>
            </a:r>
          </a:p>
        </p:txBody>
      </p:sp>
      <p:pic>
        <p:nvPicPr>
          <p:cNvPr id="10" name="Graphic 9">
            <a:extLst>
              <a:ext uri="{FF2B5EF4-FFF2-40B4-BE49-F238E27FC236}">
                <a16:creationId xmlns:a16="http://schemas.microsoft.com/office/drawing/2014/main" id="{5D10D2ED-222F-BD3E-AA30-397747E70CC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3" name="Title 1">
            <a:extLst>
              <a:ext uri="{FF2B5EF4-FFF2-40B4-BE49-F238E27FC236}">
                <a16:creationId xmlns:a16="http://schemas.microsoft.com/office/drawing/2014/main" id="{B7154AB8-F68E-78F6-98E8-DB2F3DDA4C9F}"/>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344325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b="1">
                <a:solidFill>
                  <a:schemeClr val="tx2"/>
                </a:solidFill>
                <a:latin typeface="Arial"/>
                <a:cs typeface="Arial"/>
              </a:rPr>
              <a:t>Aprenderemos através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pt-BR" sz="3600">
                <a:latin typeface="Arial"/>
                <a:cs typeface="Arial"/>
              </a:rPr>
              <a:t>Este é um workshop interativo e participativo</a:t>
            </a:r>
            <a:br>
              <a:rPr lang="pt-BR" sz="3600">
                <a:latin typeface="Arial"/>
                <a:cs typeface="Arial"/>
              </a:rPr>
            </a:br>
            <a:endParaRPr lang="pt-B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pt-BR" sz="2400">
                <a:latin typeface="Arial" panose="020B0604020202020204" pitchFamily="34" charset="0"/>
                <a:cs typeface="Arial" panose="020B0604020202020204" pitchFamily="34" charset="0"/>
              </a:rPr>
              <a:t>Atividades </a:t>
            </a:r>
          </a:p>
          <a:p>
            <a:pPr algn="ctr"/>
            <a:r>
              <a:rPr lang="pt-BR" sz="2400">
                <a:latin typeface="Arial" panose="020B0604020202020204" pitchFamily="34" charset="0"/>
                <a:cs typeface="Arial" panose="020B0604020202020204" pitchFamily="34" charset="0"/>
              </a:rPr>
              <a:t>práticas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795922" y="4447316"/>
            <a:ext cx="2324675" cy="830997"/>
          </a:xfrm>
          <a:prstGeom prst="rect">
            <a:avLst/>
          </a:prstGeom>
          <a:noFill/>
        </p:spPr>
        <p:txBody>
          <a:bodyPr wrap="none" rtlCol="0">
            <a:spAutoFit/>
          </a:bodyPr>
          <a:lstStyle/>
          <a:p>
            <a:pPr algn="ctr"/>
            <a:r>
              <a:rPr lang="pt-BR" sz="2400" dirty="0">
                <a:latin typeface="Arial" panose="020B0604020202020204" pitchFamily="34" charset="0"/>
                <a:cs typeface="Arial" panose="020B0604020202020204" pitchFamily="34" charset="0"/>
              </a:rPr>
              <a:t>Apresentações </a:t>
            </a:r>
            <a:br>
              <a:rPr lang="pt-BR" sz="2400" dirty="0">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curtas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77881" y="4391490"/>
            <a:ext cx="1845377" cy="830997"/>
          </a:xfrm>
          <a:prstGeom prst="rect">
            <a:avLst/>
          </a:prstGeom>
          <a:noFill/>
        </p:spPr>
        <p:txBody>
          <a:bodyPr wrap="none" rtlCol="0">
            <a:spAutoFit/>
          </a:bodyPr>
          <a:lstStyle/>
          <a:p>
            <a:pPr algn="ctr"/>
            <a:r>
              <a:rPr lang="pt-BR" sz="2400" dirty="0">
                <a:latin typeface="Arial" panose="020B0604020202020204" pitchFamily="34" charset="0"/>
                <a:cs typeface="Arial" panose="020B0604020202020204" pitchFamily="34" charset="0"/>
              </a:rPr>
              <a:t>Discussões </a:t>
            </a:r>
            <a:br>
              <a:rPr lang="pt-BR" sz="2400" dirty="0">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em grupo</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800390" y="4385178"/>
            <a:ext cx="1879040" cy="1200329"/>
          </a:xfrm>
          <a:prstGeom prst="rect">
            <a:avLst/>
          </a:prstGeom>
          <a:noFill/>
        </p:spPr>
        <p:txBody>
          <a:bodyPr wrap="none" rtlCol="0">
            <a:spAutoFit/>
          </a:bodyPr>
          <a:lstStyle/>
          <a:p>
            <a:pPr algn="ctr"/>
            <a:r>
              <a:rPr lang="pt-BR" sz="2400" dirty="0">
                <a:latin typeface="Arial" panose="020B0604020202020204" pitchFamily="34" charset="0"/>
                <a:cs typeface="Arial" panose="020B0604020202020204" pitchFamily="34" charset="0"/>
              </a:rPr>
              <a:t>Sessões de </a:t>
            </a:r>
            <a:br>
              <a:rPr lang="pt-BR" sz="2400" dirty="0">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perguntas </a:t>
            </a:r>
            <a:br>
              <a:rPr lang="pt-BR" sz="2400" dirty="0">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e respostas</a:t>
            </a:r>
          </a:p>
        </p:txBody>
      </p:sp>
    </p:spTree>
    <p:extLst>
      <p:ext uri="{BB962C8B-B14F-4D97-AF65-F5344CB8AC3E}">
        <p14:creationId xmlns:p14="http://schemas.microsoft.com/office/powerpoint/2010/main" val="1456028842"/>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SLinkClaim.7558e1f7-5047-454b-9267-f142732c3af0.e1782cc3-0e8b-44a3-a4c1-325f48803799</DisplayName>
        <AccountId>5976</AccountId>
        <AccountType/>
      </UserInfo>
      <UserInfo>
        <DisplayName>SLinkClaim.6868cfda-b22e-4d6f-b624-33c918399be7.f4f5c913-7caf-4fac-906e-3f22d3044330</DisplayName>
        <AccountId>5977</AccountId>
        <AccountType/>
      </UserInfo>
      <UserInfo>
        <DisplayName>SLinkClaim.6eddb28b-e16d-42d8-ba99-170c013d2dce.5406ec66-4cd1-41e4-86e0-fb1e44583c38</DisplayName>
        <AccountId>5978</AccountId>
        <AccountType/>
      </UserInfo>
      <UserInfo>
        <DisplayName>Guest Contributor</DisplayName>
        <AccountId>5979</AccountId>
        <AccountType/>
      </UserInfo>
      <UserInfo>
        <DisplayName>Guest Contributor</DisplayName>
        <AccountId>5980</AccountId>
        <AccountType/>
      </UserInfo>
      <UserInfo>
        <DisplayName>c:0u.c|tenant|359b50b767699534f3c2bb6b3364ba68428745a401690c78872f287fcfc8d38c</DisplayName>
        <AccountId>5981</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purl.org/dc/dcmitype/"/>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d27c8f07-e503-4122-80c5-e52ee84151d4"/>
    <ds:schemaRef ds:uri="http://schemas.microsoft.com/office/infopath/2007/PartnerControls"/>
    <ds:schemaRef ds:uri="ca299543-0ab4-429f-8927-bf8e8716a0c2"/>
    <ds:schemaRef ds:uri="http://schemas.microsoft.com/sharepoint/v3"/>
    <ds:schemaRef ds:uri="http://www.w3.org/XML/1998/namespace"/>
  </ds:schemaRefs>
</ds:datastoreItem>
</file>

<file path=customXml/itemProps3.xml><?xml version="1.0" encoding="utf-8"?>
<ds:datastoreItem xmlns:ds="http://schemas.openxmlformats.org/officeDocument/2006/customXml" ds:itemID="{7D7942DA-7363-4ED8-9B96-2F031397E7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51</TotalTime>
  <Words>12592</Words>
  <Application>Microsoft Macintosh PowerPoint</Application>
  <PresentationFormat>Widescreen</PresentationFormat>
  <Paragraphs>982</Paragraphs>
  <Slides>61</Slides>
  <Notes>61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Aptos</vt:lpstr>
      <vt:lpstr>Arial</vt:lpstr>
      <vt:lpstr>Calibri</vt:lpstr>
      <vt:lpstr>InterVariable</vt:lpstr>
      <vt:lpstr>Quattrocento Sans</vt:lpstr>
      <vt:lpstr>717 Alliance 2</vt:lpstr>
      <vt:lpstr>PowerPoint Presentation</vt:lpstr>
      <vt:lpstr>Notas de organização</vt:lpstr>
      <vt:lpstr>Quebra-gelo</vt:lpstr>
      <vt:lpstr>Quebra-gelo</vt:lpstr>
      <vt:lpstr>Visão geral da série de treinamento técnico do 7-1-7</vt:lpstr>
      <vt:lpstr> Objetivos de aprendizado do workshop</vt:lpstr>
      <vt:lpstr>PowerPoint Presentation</vt:lpstr>
      <vt:lpstr>PowerPoint Presentation</vt:lpstr>
      <vt:lpstr>Este é um workshop interativo e participativo </vt:lpstr>
      <vt:lpstr>PowerPoint Presentation</vt:lpstr>
      <vt:lpstr>Estacionamento </vt:lpstr>
      <vt:lpstr>Revise o estacionamento</vt:lpstr>
      <vt:lpstr>Jogo de recapitulação</vt:lpstr>
      <vt:lpstr>Jogo de recapitulação</vt:lpstr>
      <vt:lpstr>O ciclo de vida do 7-1-7</vt:lpstr>
      <vt:lpstr>PowerPoint Presentation</vt:lpstr>
      <vt:lpstr>O 7-1-7 pode ser adotado de forma sistemática e flexível</vt:lpstr>
      <vt:lpstr>Planejamento para adoção + uso do 7-1-7</vt:lpstr>
      <vt:lpstr>PowerPoint Presentation</vt:lpstr>
      <vt:lpstr>PowerPoint Presentation</vt:lpstr>
      <vt:lpstr>PowerPoint Presentation</vt:lpstr>
      <vt:lpstr>Relatório + discussão</vt:lpstr>
      <vt:lpstr>Almoço  </vt:lpstr>
      <vt:lpstr>Quebra-gelo</vt:lpstr>
      <vt:lpstr>Estacionamento </vt:lpstr>
      <vt:lpstr>PowerPoint Presentation</vt:lpstr>
      <vt:lpstr>Práticas modelo</vt:lpstr>
      <vt:lpstr>Desafios comuns</vt:lpstr>
      <vt:lpstr>Desafios comuns</vt:lpstr>
      <vt:lpstr>Desafios comuns</vt:lpstr>
      <vt:lpstr>Introdução ao “teach-back” do 7-1-7</vt:lpstr>
      <vt:lpstr>“Teach-back” de materiais 7-1-7</vt:lpstr>
      <vt:lpstr>A meta 7-1-7</vt:lpstr>
      <vt:lpstr>Ensine de volta a meta 7-1-7</vt:lpstr>
      <vt:lpstr> Métricas e marcos de pontualidade do 7-1-7  </vt:lpstr>
      <vt:lpstr>Discussão em trio sobre a meta 7-1-7</vt:lpstr>
      <vt:lpstr>Discussão plenária sobre a meta 7-1-7</vt:lpstr>
      <vt:lpstr>Princípios fundamentais do 7-1-7</vt:lpstr>
      <vt:lpstr>“Teach-back” dos princípios fundamentais do 7-1-7</vt:lpstr>
      <vt:lpstr>Princípios fundamentais </vt:lpstr>
      <vt:lpstr>Discussão do trio sobre os princípios fundamentais do 7-1-7</vt:lpstr>
      <vt:lpstr>Discussão plenária sobre os princípios fundamentais do 7-1-7</vt:lpstr>
      <vt:lpstr>Usando o 7-1-7</vt:lpstr>
      <vt:lpstr>“Teach-back” do uso do 7-1-7</vt:lpstr>
      <vt:lpstr>Principais etapas para usar a meta 7-1-7 </vt:lpstr>
      <vt:lpstr>Discussão do trio sobre o uso do 7-1-7</vt:lpstr>
      <vt:lpstr>Discussão plenária sobre o uso do 7-1-7</vt:lpstr>
      <vt:lpstr>Adotando o 7-1-7</vt:lpstr>
      <vt:lpstr>“Teach-back” da adoção do 7-1-7</vt:lpstr>
      <vt:lpstr>Principais etapas para a adoção do 7-1-7</vt:lpstr>
      <vt:lpstr>Discussão do trio sobre a adoção do 7-1-7</vt:lpstr>
      <vt:lpstr>Discussão plenária sobre a adoção do 7-1-7</vt:lpstr>
      <vt:lpstr>Intervalo de 15 minutos</vt:lpstr>
      <vt:lpstr>Discussão em pequenos grupos</vt:lpstr>
      <vt:lpstr>Discussão: 7-1-7 no seu trabalho</vt:lpstr>
      <vt:lpstr>Resumo de hoje</vt:lpstr>
      <vt:lpstr> Objetivos de aprendizado do workshop</vt:lpstr>
      <vt:lpstr>Nossos recursos</vt:lpstr>
      <vt:lpstr>Próximos passos</vt:lpstr>
      <vt:lpstr>Comentários finais</vt:lpstr>
      <vt:lpstr>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20</cp:revision>
  <dcterms:created xsi:type="dcterms:W3CDTF">2023-01-09T02:59:24Z</dcterms:created>
  <dcterms:modified xsi:type="dcterms:W3CDTF">2026-03-24T21:31:39Z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MSIP_Label_defa4170-0d19-0005-0004-bc88714345d2_Tag">
    <vt:lpwstr>10, 3, 0, 2</vt:lpwstr>
  </property>
  <property fmtid="{D5CDD505-2E9C-101B-9397-08002B2CF9AE}" pid="12" name="_dlc_DocIdItemGuid">
    <vt:lpwstr>cdb10b5d-4ce3-43ad-831d-f9efc4e61b2d</vt:lpwstr>
  </property>
  <property fmtid="{D5CDD505-2E9C-101B-9397-08002B2CF9AE}" pid="13" name="Order">
    <vt:r8>265700</vt:r8>
  </property>
  <property fmtid="{D5CDD505-2E9C-101B-9397-08002B2CF9AE}" pid="14" name="xd_Signature">
    <vt:bool>false</vt:bool>
  </property>
  <property fmtid="{D5CDD505-2E9C-101B-9397-08002B2CF9AE}" pid="15" name="xd_ProgID">
    <vt:lpwstr/>
  </property>
  <property fmtid="{D5CDD505-2E9C-101B-9397-08002B2CF9AE}" pid="16" name="_SourceUrl">
    <vt:lpwstr/>
  </property>
  <property fmtid="{D5CDD505-2E9C-101B-9397-08002B2CF9AE}" pid="17" name="_SharedFileIndex">
    <vt:lpwstr/>
  </property>
  <property fmtid="{D5CDD505-2E9C-101B-9397-08002B2CF9AE}" pid="18" name="ComplianceAssetId">
    <vt:lpwstr/>
  </property>
  <property fmtid="{D5CDD505-2E9C-101B-9397-08002B2CF9AE}" pid="19" name="TemplateUrl">
    <vt:lpwstr/>
  </property>
  <property fmtid="{D5CDD505-2E9C-101B-9397-08002B2CF9AE}" pid="20" name="_ExtendedDescription">
    <vt:lpwstr/>
  </property>
  <property fmtid="{D5CDD505-2E9C-101B-9397-08002B2CF9AE}" pid="21" name="TriggerFlowInfo">
    <vt:lpwstr/>
  </property>
</Properties>
</file>