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44"/>
  </p:notesMasterIdLst>
  <p:sldIdLst>
    <p:sldId id="2147480400" r:id="rId5"/>
    <p:sldId id="2147481218" r:id="rId6"/>
    <p:sldId id="2147481486" r:id="rId7"/>
    <p:sldId id="2147481203" r:id="rId8"/>
    <p:sldId id="2147481563" r:id="rId9"/>
    <p:sldId id="2147481195" r:id="rId10"/>
    <p:sldId id="2147481196" r:id="rId11"/>
    <p:sldId id="2147480426" r:id="rId12"/>
    <p:sldId id="2147481474" r:id="rId13"/>
    <p:sldId id="2147481475" r:id="rId14"/>
    <p:sldId id="2147481476" r:id="rId15"/>
    <p:sldId id="2147481477" r:id="rId16"/>
    <p:sldId id="279" r:id="rId17"/>
    <p:sldId id="2147481160" r:id="rId18"/>
    <p:sldId id="2147481481" r:id="rId19"/>
    <p:sldId id="2147481578" r:id="rId20"/>
    <p:sldId id="2147481564" r:id="rId21"/>
    <p:sldId id="2147480633" r:id="rId22"/>
    <p:sldId id="2147480636" r:id="rId23"/>
    <p:sldId id="2147481565" r:id="rId24"/>
    <p:sldId id="2147480960" r:id="rId25"/>
    <p:sldId id="2147480961" r:id="rId26"/>
    <p:sldId id="2147481568" r:id="rId27"/>
    <p:sldId id="2147481060" r:id="rId28"/>
    <p:sldId id="2147481569" r:id="rId29"/>
    <p:sldId id="2147481570" r:id="rId30"/>
    <p:sldId id="2147481571" r:id="rId31"/>
    <p:sldId id="2147481050" r:id="rId32"/>
    <p:sldId id="2147481567" r:id="rId33"/>
    <p:sldId id="2147480964" r:id="rId34"/>
    <p:sldId id="2147480702" r:id="rId35"/>
    <p:sldId id="2147480552" r:id="rId36"/>
    <p:sldId id="2147481566" r:id="rId37"/>
    <p:sldId id="2147481407" r:id="rId38"/>
    <p:sldId id="2147481579" r:id="rId39"/>
    <p:sldId id="2147481388" r:id="rId40"/>
    <p:sldId id="2147481572" r:id="rId41"/>
    <p:sldId id="2147481393" r:id="rId42"/>
    <p:sldId id="2147480431" r:id="rId43"/>
    <p:sldId id="2147480700" r:id="rId44"/>
    <p:sldId id="2147481573" r:id="rId45"/>
    <p:sldId id="2147480650" r:id="rId46"/>
    <p:sldId id="2147481013" r:id="rId47"/>
    <p:sldId id="2145706381" r:id="rId48"/>
    <p:sldId id="2147480704" r:id="rId49"/>
    <p:sldId id="2147480713" r:id="rId50"/>
    <p:sldId id="2147480978" r:id="rId51"/>
    <p:sldId id="2145706410" r:id="rId52"/>
    <p:sldId id="2147481275" r:id="rId53"/>
    <p:sldId id="2147480333" r:id="rId54"/>
    <p:sldId id="2147481276" r:id="rId55"/>
    <p:sldId id="2147480350" r:id="rId56"/>
    <p:sldId id="2147480351" r:id="rId57"/>
    <p:sldId id="2147480353" r:id="rId58"/>
    <p:sldId id="2147480348" r:id="rId59"/>
    <p:sldId id="2147480352" r:id="rId60"/>
    <p:sldId id="2147481614" r:id="rId61"/>
    <p:sldId id="2147481576" r:id="rId62"/>
    <p:sldId id="2147481577" r:id="rId63"/>
    <p:sldId id="2145706043" r:id="rId64"/>
    <p:sldId id="2147481466" r:id="rId65"/>
    <p:sldId id="2147481467" r:id="rId66"/>
    <p:sldId id="2147481362" r:id="rId67"/>
    <p:sldId id="2145706047" r:id="rId68"/>
    <p:sldId id="2147481583" r:id="rId69"/>
    <p:sldId id="2147481611" r:id="rId70"/>
    <p:sldId id="2147481071" r:id="rId71"/>
    <p:sldId id="2147481033" r:id="rId72"/>
    <p:sldId id="2147480600" r:id="rId73"/>
    <p:sldId id="2147480414" r:id="rId74"/>
    <p:sldId id="2147480372" r:id="rId75"/>
    <p:sldId id="2145706288" r:id="rId76"/>
    <p:sldId id="2147481297" r:id="rId77"/>
    <p:sldId id="2147481209" r:id="rId78"/>
    <p:sldId id="2145706157" r:id="rId79"/>
    <p:sldId id="2145706135" r:id="rId80"/>
    <p:sldId id="2147480929" r:id="rId81"/>
    <p:sldId id="2147481616" r:id="rId82"/>
    <p:sldId id="2147481584" r:id="rId83"/>
    <p:sldId id="2147480921" r:id="rId84"/>
    <p:sldId id="2147480464" r:id="rId85"/>
    <p:sldId id="264" r:id="rId86"/>
    <p:sldId id="2147480931" r:id="rId87"/>
    <p:sldId id="2147480888" r:id="rId88"/>
    <p:sldId id="2147480809" r:id="rId89"/>
    <p:sldId id="2145706241" r:id="rId90"/>
    <p:sldId id="2145706153" r:id="rId91"/>
    <p:sldId id="2147480932" r:id="rId92"/>
    <p:sldId id="2147480812" r:id="rId93"/>
    <p:sldId id="2147480889" r:id="rId94"/>
    <p:sldId id="2147481590" r:id="rId95"/>
    <p:sldId id="2147481587" r:id="rId96"/>
    <p:sldId id="2147481617" r:id="rId97"/>
    <p:sldId id="2147480828" r:id="rId98"/>
    <p:sldId id="2147480834" r:id="rId99"/>
    <p:sldId id="2147480933" r:id="rId100"/>
    <p:sldId id="2147481618" r:id="rId101"/>
    <p:sldId id="2147481622" r:id="rId102"/>
    <p:sldId id="2147481604" r:id="rId103"/>
    <p:sldId id="2147481595" r:id="rId104"/>
    <p:sldId id="2147481605" r:id="rId105"/>
    <p:sldId id="2147481606" r:id="rId106"/>
    <p:sldId id="2147481607" r:id="rId107"/>
    <p:sldId id="2147481608" r:id="rId108"/>
    <p:sldId id="2147481609" r:id="rId109"/>
    <p:sldId id="2147481600" r:id="rId110"/>
    <p:sldId id="2147481601" r:id="rId111"/>
    <p:sldId id="2147481278" r:id="rId112"/>
    <p:sldId id="2147480432" r:id="rId113"/>
    <p:sldId id="2145706289" r:id="rId114"/>
    <p:sldId id="2147481277" r:id="rId115"/>
    <p:sldId id="2147481615" r:id="rId116"/>
    <p:sldId id="2147481485" r:id="rId117"/>
    <p:sldId id="2147481619" r:id="rId118"/>
    <p:sldId id="2147480913" r:id="rId119"/>
    <p:sldId id="2147481082" r:id="rId120"/>
    <p:sldId id="2147480914" r:id="rId121"/>
    <p:sldId id="2147481623" r:id="rId122"/>
    <p:sldId id="2147481621" r:id="rId123"/>
    <p:sldId id="2147480868" r:id="rId124"/>
    <p:sldId id="2147480945" r:id="rId125"/>
    <p:sldId id="2147480820" r:id="rId126"/>
    <p:sldId id="258" r:id="rId127"/>
    <p:sldId id="2147481088" r:id="rId128"/>
    <p:sldId id="2147480871" r:id="rId129"/>
    <p:sldId id="2147481620" r:id="rId130"/>
    <p:sldId id="2147480875" r:id="rId131"/>
    <p:sldId id="2147481588" r:id="rId132"/>
    <p:sldId id="2147481589" r:id="rId133"/>
    <p:sldId id="2147481624" r:id="rId134"/>
    <p:sldId id="2147481625" r:id="rId135"/>
    <p:sldId id="2147481451" r:id="rId136"/>
    <p:sldId id="2147481460" r:id="rId137"/>
    <p:sldId id="2147481442" r:id="rId138"/>
    <p:sldId id="2147481524" r:id="rId139"/>
    <p:sldId id="2145705809" r:id="rId140"/>
    <p:sldId id="2147480516" r:id="rId141"/>
    <p:sldId id="2147481444" r:id="rId142"/>
    <p:sldId id="2145705821"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oas-vindas, objetivos de aprendizado e quebra-gelo" id="{CDF9D438-C8EA-8A42-9B34-E1EBE66B2E84}">
          <p14:sldIdLst>
            <p14:sldId id="2147480400"/>
            <p14:sldId id="2147481218"/>
            <p14:sldId id="2147481486"/>
            <p14:sldId id="2147481203"/>
            <p14:sldId id="2147481563"/>
            <p14:sldId id="2147481195"/>
            <p14:sldId id="2147481196"/>
            <p14:sldId id="2147480426"/>
            <p14:sldId id="2147481474"/>
            <p14:sldId id="2147481475"/>
          </p14:sldIdLst>
        </p14:section>
        <p14:section name="Estacionamento" id="{07DA9C2B-3979-B345-BF27-B27A501284CA}">
          <p14:sldIdLst>
            <p14:sldId id="2147481476"/>
            <p14:sldId id="2147481477"/>
          </p14:sldIdLst>
        </p14:section>
        <p14:section name="Recapitulação das etapas para usar o 7-1-7" id="{B426AE03-E642-4E46-AA30-022637F6D7F4}">
          <p14:sldIdLst>
            <p14:sldId id="279"/>
            <p14:sldId id="2147481160"/>
            <p14:sldId id="2147481481"/>
          </p14:sldIdLst>
        </p14:section>
        <p14:section name="Passo 4: Consolidar dados e monitorar o progresso das ações rotineiramente" id="{4746D8C6-C7EF-0041-A969-DF5BDBED97C2}">
          <p14:sldIdLst>
            <p14:sldId id="2147481578"/>
            <p14:sldId id="2147481564"/>
            <p14:sldId id="2147480633"/>
            <p14:sldId id="2147480636"/>
            <p14:sldId id="2147481565"/>
            <p14:sldId id="2147480960"/>
            <p14:sldId id="2147480961"/>
            <p14:sldId id="2147481568"/>
            <p14:sldId id="2147481060"/>
            <p14:sldId id="2147481569"/>
            <p14:sldId id="2147481570"/>
            <p14:sldId id="2147481571"/>
            <p14:sldId id="2147481050"/>
            <p14:sldId id="2147481567"/>
            <p14:sldId id="2147480964"/>
            <p14:sldId id="2147480702"/>
            <p14:sldId id="2147480552"/>
            <p14:sldId id="2147481566"/>
          </p14:sldIdLst>
        </p14:section>
        <p14:section name="Intervalo" id="{3EA4E4AA-1015-1D4F-9633-BF3E676BD0F0}">
          <p14:sldIdLst>
            <p14:sldId id="2147481407"/>
          </p14:sldIdLst>
        </p14:section>
        <p14:section name="Passo 5: Sintetizar e usar os resultados para planejamento e financiamento" id="{EAF6CDF8-AFBB-3645-AA26-60148FC68C89}">
          <p14:sldIdLst>
            <p14:sldId id="2147481579"/>
            <p14:sldId id="2147481388"/>
            <p14:sldId id="2147481572"/>
            <p14:sldId id="2147481393"/>
            <p14:sldId id="2147480431"/>
            <p14:sldId id="2147480700"/>
            <p14:sldId id="2147481573"/>
            <p14:sldId id="2147480650"/>
            <p14:sldId id="2147481013"/>
            <p14:sldId id="2145706381"/>
            <p14:sldId id="2147480704"/>
            <p14:sldId id="2147480713"/>
            <p14:sldId id="2147480978"/>
            <p14:sldId id="2145706410"/>
            <p14:sldId id="2147481275"/>
            <p14:sldId id="2147480333"/>
            <p14:sldId id="2147481276"/>
            <p14:sldId id="2147480350"/>
            <p14:sldId id="2147480351"/>
            <p14:sldId id="2147480353"/>
            <p14:sldId id="2147480348"/>
            <p14:sldId id="2147480352"/>
            <p14:sldId id="2147481614"/>
            <p14:sldId id="2147481576"/>
            <p14:sldId id="2147481577"/>
          </p14:sldIdLst>
        </p14:section>
        <p14:section name="Almoço" id="{87F4E8ED-ED25-0545-8DB8-464395E10AED}">
          <p14:sldIdLst>
            <p14:sldId id="2145706043"/>
          </p14:sldIdLst>
        </p14:section>
        <p14:section name="Quebra-gelo da tarde" id="{7FF07BD6-F027-1B48-BAF6-EBAA3F1EA269}">
          <p14:sldIdLst>
            <p14:sldId id="2147481466"/>
          </p14:sldIdLst>
        </p14:section>
        <p14:section name="Estacionamento / Perguntas e Respostas" id="{35433E07-98DA-B444-81FF-AE0566142ABE}">
          <p14:sldIdLst>
            <p14:sldId id="2147481467"/>
            <p14:sldId id="2147481362"/>
          </p14:sldIdLst>
        </p14:section>
        <p14:section name="Introdução à adoção do 7-1-7 (6 componentes)" id="{7D5B990A-FD15-7F4D-A88C-39E9F7712AF4}">
          <p14:sldIdLst>
            <p14:sldId id="2145706047"/>
            <p14:sldId id="2147481583"/>
            <p14:sldId id="2147481611"/>
            <p14:sldId id="2147481071"/>
            <p14:sldId id="2147481033"/>
            <p14:sldId id="2147480600"/>
            <p14:sldId id="2147480414"/>
            <p14:sldId id="2147480372"/>
            <p14:sldId id="2145706288"/>
            <p14:sldId id="2147481297"/>
          </p14:sldIdLst>
        </p14:section>
        <p14:section name="1. Situar o 7-1-7 dentro do sistema de saúde pública" id="{5016C6B1-3C29-F14B-9D6F-0E72B38F72D5}">
          <p14:sldIdLst>
            <p14:sldId id="2147481209"/>
            <p14:sldId id="2145706157"/>
            <p14:sldId id="2145706135"/>
            <p14:sldId id="2147480929"/>
          </p14:sldIdLst>
        </p14:section>
        <p14:section name="2. Mapear as partes interessadas e os sistemas existentes" id="{A6E117A4-B889-7645-8A17-9746197D6C24}">
          <p14:sldIdLst>
            <p14:sldId id="2147481616"/>
            <p14:sldId id="2147481584"/>
            <p14:sldId id="2147480921"/>
            <p14:sldId id="2147480464"/>
            <p14:sldId id="264"/>
            <p14:sldId id="2147480931"/>
            <p14:sldId id="2147480888"/>
            <p14:sldId id="2147480809"/>
            <p14:sldId id="2145706241"/>
            <p14:sldId id="2145706153"/>
            <p14:sldId id="2147480932"/>
            <p14:sldId id="2147480812"/>
            <p14:sldId id="2147480889"/>
            <p14:sldId id="2147481590"/>
            <p14:sldId id="2147481587"/>
          </p14:sldIdLst>
        </p14:section>
        <p14:section name="3. Engajar as partes interessadas" id="{4C808039-389D-B04A-94D1-7481795BF2C7}">
          <p14:sldIdLst>
            <p14:sldId id="2147481617"/>
            <p14:sldId id="2147480828"/>
            <p14:sldId id="2147480834"/>
            <p14:sldId id="2147480933"/>
          </p14:sldIdLst>
        </p14:section>
        <p14:section name="4. Integrar em fluxos de trabalho" id="{77C981DC-0322-BD49-AF8B-B85E3F0228A8}">
          <p14:sldIdLst>
            <p14:sldId id="2147481618"/>
            <p14:sldId id="2147481622"/>
            <p14:sldId id="2147481604"/>
            <p14:sldId id="2147481595"/>
            <p14:sldId id="2147481605"/>
            <p14:sldId id="2147481606"/>
            <p14:sldId id="2147481607"/>
            <p14:sldId id="2147481608"/>
            <p14:sldId id="2147481609"/>
            <p14:sldId id="2147481600"/>
            <p14:sldId id="2147481601"/>
            <p14:sldId id="2147481278"/>
            <p14:sldId id="2147480432"/>
            <p14:sldId id="2145706289"/>
            <p14:sldId id="2147481277"/>
            <p14:sldId id="2147481615"/>
          </p14:sldIdLst>
        </p14:section>
        <p14:section name="Intervalo" id="{4E6F375E-C71A-9C48-B320-DA07AE741D84}">
          <p14:sldIdLst>
            <p14:sldId id="2147481485"/>
          </p14:sldIdLst>
        </p14:section>
        <p14:section name="5. Treinar a equipe" id="{6B8171CC-9EA3-5D41-8904-85339C79C7C8}">
          <p14:sldIdLst>
            <p14:sldId id="2147481619"/>
            <p14:sldId id="2147480913"/>
            <p14:sldId id="2147481082"/>
            <p14:sldId id="2147480914"/>
            <p14:sldId id="2147481623"/>
          </p14:sldIdLst>
        </p14:section>
        <p14:section name="6. Pilotar o uso" id="{832C7C40-842D-0648-9546-9578838D8B64}">
          <p14:sldIdLst>
            <p14:sldId id="2147481621"/>
            <p14:sldId id="2147480868"/>
            <p14:sldId id="2147480945"/>
            <p14:sldId id="2147480820"/>
            <p14:sldId id="258"/>
            <p14:sldId id="2147481088"/>
            <p14:sldId id="2147480871"/>
            <p14:sldId id="2147481620"/>
          </p14:sldIdLst>
        </p14:section>
        <p14:section name="Lançamento do 7-1-7" id="{E842393E-18CB-9644-855E-51480BD92DBA}">
          <p14:sldIdLst>
            <p14:sldId id="2147480875"/>
            <p14:sldId id="2147481588"/>
          </p14:sldIdLst>
        </p14:section>
        <p14:section name="Financiamento do 7-1-7" id="{8A4ECCF8-858E-F347-8B33-8E9984AB910C}">
          <p14:sldIdLst>
            <p14:sldId id="2147481589"/>
            <p14:sldId id="2147481624"/>
            <p14:sldId id="2147481625"/>
          </p14:sldIdLst>
        </p14:section>
        <p14:section name="Discussão em grupo" id="{EFA7C81C-7772-614B-9F9D-FC8F83B1361A}">
          <p14:sldIdLst>
            <p14:sldId id="2147481451"/>
            <p14:sldId id="2147481460"/>
          </p14:sldIdLst>
        </p14:section>
        <p14:section name="Encerramento e próximos passos" id="{44489C46-C638-B646-B8F8-C57711FB7609}">
          <p14:sldIdLst>
            <p14:sldId id="2147481442"/>
            <p14:sldId id="2147481524"/>
            <p14:sldId id="2145705809"/>
            <p14:sldId id="2147480516"/>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2A4F310-A280-A2BA-DE80-9525CA630B44}" name="Usuário Convidado" initials="UC" userId="S::urn:spo:tenantanon#762de5b4-45da-4234-a5e1-ee3e978f8a57::" providerId="AD"/>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E43C60-BB86-4E43-8C82-D8F4C87E1A45}" v="1" dt="2026-03-24T21:30:41.2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66" autoAdjust="0"/>
    <p:restoredTop sz="96327" autoAdjust="0"/>
  </p:normalViewPr>
  <p:slideViewPr>
    <p:cSldViewPr snapToGrid="0">
      <p:cViewPr varScale="1">
        <p:scale>
          <a:sx n="114" d="100"/>
          <a:sy n="114" d="100"/>
        </p:scale>
        <p:origin x="400"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6-03-24T21:30:31.305" v="18" actId="2696"/>
      <pc:docMkLst>
        <pc:docMk/>
      </pc:docMkLst>
      <pc:sldChg chg="modSp mod">
        <pc:chgData name="Marie Deveaux" userId="9fc0be8f-9df8-4ccb-8fb2-ba99b4811463" providerId="ADAL" clId="{494C91AC-F37A-5A9C-B1D8-605409247DBC}" dt="2026-03-24T21:02:40.816" v="15" actId="1036"/>
        <pc:sldMkLst>
          <pc:docMk/>
          <pc:sldMk cId="1119122011" sldId="2147480400"/>
        </pc:sldMkLst>
        <pc:spChg chg="mod">
          <ac:chgData name="Marie Deveaux" userId="9fc0be8f-9df8-4ccb-8fb2-ba99b4811463" providerId="ADAL" clId="{494C91AC-F37A-5A9C-B1D8-605409247DBC}" dt="2026-03-24T21:02:40.816" v="15" actId="1036"/>
          <ac:spMkLst>
            <pc:docMk/>
            <pc:sldMk cId="1119122011" sldId="2147480400"/>
            <ac:spMk id="3" creationId="{6FCB29A9-8F84-23F8-F74A-3915DFB6DB5A}"/>
          </ac:spMkLst>
        </pc:spChg>
        <pc:spChg chg="mod">
          <ac:chgData name="Marie Deveaux" userId="9fc0be8f-9df8-4ccb-8fb2-ba99b4811463" providerId="ADAL" clId="{494C91AC-F37A-5A9C-B1D8-605409247DBC}" dt="2026-03-24T21:02:40.816" v="15" actId="1036"/>
          <ac:spMkLst>
            <pc:docMk/>
            <pc:sldMk cId="1119122011" sldId="2147480400"/>
            <ac:spMk id="5" creationId="{E6971593-170C-A362-34EF-AE33984F13B7}"/>
          </ac:spMkLst>
        </pc:spChg>
      </pc:sldChg>
      <pc:sldMasterChg chg="del">
        <pc:chgData name="Marie Deveaux" userId="9fc0be8f-9df8-4ccb-8fb2-ba99b4811463" providerId="ADAL" clId="{494C91AC-F37A-5A9C-B1D8-605409247DBC}" dt="2026-03-24T21:30:25.176" v="16" actId="2696"/>
        <pc:sldMasterMkLst>
          <pc:docMk/>
          <pc:sldMasterMk cId="3601369137" sldId="2147483983"/>
        </pc:sldMasterMkLst>
      </pc:sldMasterChg>
      <pc:sldMasterChg chg="del">
        <pc:chgData name="Marie Deveaux" userId="9fc0be8f-9df8-4ccb-8fb2-ba99b4811463" providerId="ADAL" clId="{494C91AC-F37A-5A9C-B1D8-605409247DBC}" dt="2026-03-24T21:30:28.480" v="17" actId="2696"/>
        <pc:sldMasterMkLst>
          <pc:docMk/>
          <pc:sldMasterMk cId="1977825953" sldId="2147484012"/>
        </pc:sldMasterMkLst>
      </pc:sldMasterChg>
      <pc:sldMasterChg chg="del">
        <pc:chgData name="Marie Deveaux" userId="9fc0be8f-9df8-4ccb-8fb2-ba99b4811463" providerId="ADAL" clId="{494C91AC-F37A-5A9C-B1D8-605409247DBC}" dt="2026-03-24T21:30:31.305" v="18" actId="2696"/>
        <pc:sldMasterMkLst>
          <pc:docMk/>
          <pc:sldMasterMk cId="3852036476" sldId="2147484046"/>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7"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Detecção </c:v>
                </c:pt>
              </c:strCache>
            </c:strRef>
          </c:tx>
          <c:spPr>
            <a:solidFill>
              <a:srgbClr val="EC544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Disponibilidade limitada de contramedidas ou equipamentos de proteção individual </c:v>
                </c:pt>
                <c:pt idx="1">
                  <c:v>Falta de recursos humanos para a saúde pública </c:v>
                </c:pt>
                <c:pt idx="2">
                  <c:v>Prioridades concorrentes (incluindo COVID-19) </c:v>
                </c:pt>
                <c:pt idx="3">
                  <c:v>Problemas de acesso (configurações remotas, frágeis e de conflito) </c:v>
                </c:pt>
                <c:pt idx="4">
                  <c:v>Falha de relatório </c:v>
                </c:pt>
                <c:pt idx="5">
                  <c:v>Disponibilidade de recursos para início de resposta ou mobilização rápida de recursos </c:v>
                </c:pt>
                <c:pt idx="6">
                  <c:v>Baixa conscientização ou suspeita clínica por parte dos profissionais de saúde </c:v>
                </c:pt>
                <c:pt idx="7">
                  <c:v>Confirmação laboratorial </c:v>
                </c:pt>
              </c:strCache>
            </c:strRef>
          </c:cat>
          <c:val>
            <c:numRef>
              <c:f>Sheet1!$B$2:$B$9</c:f>
              <c:numCache>
                <c:formatCode>General</c:formatCode>
                <c:ptCount val="8"/>
                <c:pt idx="1">
                  <c:v>1</c:v>
                </c:pt>
                <c:pt idx="2">
                  <c:v>3</c:v>
                </c:pt>
                <c:pt idx="3">
                  <c:v>2</c:v>
                </c:pt>
                <c:pt idx="4">
                  <c:v>1</c:v>
                </c:pt>
                <c:pt idx="6">
                  <c:v>12</c:v>
                </c:pt>
                <c:pt idx="7">
                  <c:v>4</c:v>
                </c:pt>
              </c:numCache>
            </c:numRef>
          </c:val>
          <c:extLst>
            <c:ext xmlns:c16="http://schemas.microsoft.com/office/drawing/2014/chart" uri="{C3380CC4-5D6E-409C-BE32-E72D297353CC}">
              <c16:uniqueId val="{00000000-F5DB-2842-A37E-AE6EF15DA477}"/>
            </c:ext>
          </c:extLst>
        </c:ser>
        <c:ser>
          <c:idx val="1"/>
          <c:order val="1"/>
          <c:tx>
            <c:strRef>
              <c:f>Sheet1!$C$1</c:f>
              <c:strCache>
                <c:ptCount val="1"/>
                <c:pt idx="0">
                  <c:v>Notificação </c:v>
                </c:pt>
              </c:strCache>
            </c:strRef>
          </c:tx>
          <c:spPr>
            <a:solidFill>
              <a:srgbClr val="F7973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Disponibilidade limitada de contramedidas ou equipamentos de proteção individual </c:v>
                </c:pt>
                <c:pt idx="1">
                  <c:v>Falta de recursos humanos para a saúde pública </c:v>
                </c:pt>
                <c:pt idx="2">
                  <c:v>Prioridades concorrentes (incluindo COVID-19) </c:v>
                </c:pt>
                <c:pt idx="3">
                  <c:v>Problemas de acesso (configurações remotas, frágeis e de conflito) </c:v>
                </c:pt>
                <c:pt idx="4">
                  <c:v>Falha de relatório </c:v>
                </c:pt>
                <c:pt idx="5">
                  <c:v>Disponibilidade de recursos para início de resposta ou mobilização rápida de recursos </c:v>
                </c:pt>
                <c:pt idx="6">
                  <c:v>Baixa conscientização ou suspeita clínica por parte dos profissionais de saúde </c:v>
                </c:pt>
                <c:pt idx="7">
                  <c:v>Confirmação laboratorial </c:v>
                </c:pt>
              </c:strCache>
            </c:strRef>
          </c:cat>
          <c:val>
            <c:numRef>
              <c:f>Sheet1!$C$2:$C$9</c:f>
              <c:numCache>
                <c:formatCode>General</c:formatCode>
                <c:ptCount val="8"/>
                <c:pt idx="1">
                  <c:v>3</c:v>
                </c:pt>
                <c:pt idx="3">
                  <c:v>1</c:v>
                </c:pt>
                <c:pt idx="4">
                  <c:v>7</c:v>
                </c:pt>
                <c:pt idx="5">
                  <c:v>1</c:v>
                </c:pt>
                <c:pt idx="7">
                  <c:v>2</c:v>
                </c:pt>
              </c:numCache>
            </c:numRef>
          </c:val>
          <c:extLst>
            <c:ext xmlns:c16="http://schemas.microsoft.com/office/drawing/2014/chart" uri="{C3380CC4-5D6E-409C-BE32-E72D297353CC}">
              <c16:uniqueId val="{00000001-F5DB-2842-A37E-AE6EF15DA477}"/>
            </c:ext>
          </c:extLst>
        </c:ser>
        <c:ser>
          <c:idx val="2"/>
          <c:order val="2"/>
          <c:tx>
            <c:strRef>
              <c:f>Sheet1!$D$1</c:f>
              <c:strCache>
                <c:ptCount val="1"/>
                <c:pt idx="0">
                  <c:v>Resposta </c:v>
                </c:pt>
              </c:strCache>
            </c:strRef>
          </c:tx>
          <c:spPr>
            <a:solidFill>
              <a:srgbClr val="40BE5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Disponibilidade limitada de contramedidas ou equipamentos de proteção individual </c:v>
                </c:pt>
                <c:pt idx="1">
                  <c:v>Falta de recursos humanos para a saúde pública </c:v>
                </c:pt>
                <c:pt idx="2">
                  <c:v>Prioridades concorrentes (incluindo COVID-19) </c:v>
                </c:pt>
                <c:pt idx="3">
                  <c:v>Problemas de acesso (configurações remotas, frágeis e de conflito) </c:v>
                </c:pt>
                <c:pt idx="4">
                  <c:v>Falha de relatório </c:v>
                </c:pt>
                <c:pt idx="5">
                  <c:v>Disponibilidade de recursos para início de resposta ou mobilização rápida de recursos </c:v>
                </c:pt>
                <c:pt idx="6">
                  <c:v>Baixa conscientização ou suspeita clínica por parte dos profissionais de saúde </c:v>
                </c:pt>
                <c:pt idx="7">
                  <c:v>Confirmação laboratorial </c:v>
                </c:pt>
              </c:strCache>
            </c:strRef>
          </c:cat>
          <c:val>
            <c:numRef>
              <c:f>Sheet1!$D$2:$D$9</c:f>
              <c:numCache>
                <c:formatCode>General</c:formatCode>
                <c:ptCount val="8"/>
                <c:pt idx="0">
                  <c:v>7</c:v>
                </c:pt>
                <c:pt idx="1">
                  <c:v>3</c:v>
                </c:pt>
                <c:pt idx="2">
                  <c:v>5</c:v>
                </c:pt>
                <c:pt idx="3">
                  <c:v>5</c:v>
                </c:pt>
                <c:pt idx="4">
                  <c:v>1</c:v>
                </c:pt>
                <c:pt idx="5">
                  <c:v>9</c:v>
                </c:pt>
                <c:pt idx="7">
                  <c:v>7</c:v>
                </c:pt>
              </c:numCache>
            </c:numRef>
          </c:val>
          <c:extLst>
            <c:ext xmlns:c16="http://schemas.microsoft.com/office/drawing/2014/chart" uri="{C3380CC4-5D6E-409C-BE32-E72D297353CC}">
              <c16:uniqueId val="{00000002-F5DB-2842-A37E-AE6EF15DA477}"/>
            </c:ext>
          </c:extLst>
        </c:ser>
        <c:dLbls>
          <c:dLblPos val="inEnd"/>
          <c:showLegendKey val="0"/>
          <c:showVal val="1"/>
          <c:showCatName val="0"/>
          <c:showSerName val="0"/>
          <c:showPercent val="0"/>
          <c:showBubbleSize val="0"/>
        </c:dLbls>
        <c:gapWidth val="39"/>
        <c:overlap val="100"/>
        <c:axId val="236190623"/>
        <c:axId val="236192351"/>
      </c:barChart>
      <c:catAx>
        <c:axId val="23619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2351"/>
        <c:crosses val="autoZero"/>
        <c:auto val="1"/>
        <c:lblAlgn val="ctr"/>
        <c:lblOffset val="100"/>
        <c:noMultiLvlLbl val="0"/>
      </c:catAx>
      <c:valAx>
        <c:axId val="2361923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0623"/>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Trebuchet MS" panose="020B070302020209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FB233-8FC1-7547-B71A-F40D086B6A69}"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en-US"/>
        </a:p>
      </dgm:t>
    </dgm:pt>
    <dgm:pt modelId="{AE0B31D3-D86B-044E-ACBB-60795AD4EBB9}">
      <dgm:prSet phldrT="[Text]" custT="1"/>
      <dgm:spPr/>
      <dgm:t>
        <a:bodyPr/>
        <a:lstStyle/>
        <a:p>
          <a:r>
            <a:rPr lang="pt-BR" sz="2700">
              <a:latin typeface="Arial"/>
              <a:cs typeface="Arial"/>
            </a:rPr>
            <a:t> </a:t>
          </a:r>
        </a:p>
      </dgm:t>
    </dgm:pt>
    <dgm:pt modelId="{97A148E2-D4BB-3445-9BA8-582EA6D7983A}" type="par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9D928FA6-7F1F-BC46-9417-C38A02EAD312}" type="sib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B78C4112-9AAD-C74A-9D95-01C5CC3C71B3}">
      <dgm:prSet phldrT="[Text]" custT="1"/>
      <dgm:spPr/>
      <dgm:t>
        <a:bodyPr/>
        <a:lstStyle/>
        <a:p>
          <a:pPr rtl="0"/>
          <a:r>
            <a:rPr lang="pt-BR" sz="2000" dirty="0">
              <a:latin typeface="Arial"/>
              <a:cs typeface="Arial"/>
            </a:rPr>
            <a:t> Consolidar dados do 7-1-7 de todos os surtos em um único banco de dados</a:t>
          </a:r>
        </a:p>
      </dgm:t>
    </dgm:pt>
    <dgm:pt modelId="{6A2DD3FF-3604-B64A-9CFD-F047FC4DF8F7}" type="par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61B0812E-B309-7A40-B2BC-00A10799B73B}" type="sib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F9F21958-ED80-204D-BF0D-58CB767B7FDD}">
      <dgm:prSet phldrT="[Text]" custT="1"/>
      <dgm:spPr/>
      <dgm:t>
        <a:bodyPr/>
        <a:lstStyle/>
        <a:p>
          <a:r>
            <a:rPr lang="pt-BR" sz="2700">
              <a:latin typeface="Arial"/>
              <a:cs typeface="Arial"/>
            </a:rPr>
            <a:t> </a:t>
          </a:r>
        </a:p>
      </dgm:t>
    </dgm:pt>
    <dgm:pt modelId="{041AF626-76DF-7048-86C9-D72F368AFA47}" type="par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2CD6879D-B4A0-E14F-8C88-F10F26CE8EB8}" type="sib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D5002075-4D98-7F41-9120-5588F9CC7DCF}">
      <dgm:prSet phldrT="[Text]" custT="1"/>
      <dgm:spPr/>
      <dgm:t>
        <a:bodyPr/>
        <a:lstStyle/>
        <a:p>
          <a:r>
            <a:rPr lang="pt-BR" sz="2000" dirty="0">
              <a:latin typeface="Arial"/>
              <a:cs typeface="Arial"/>
            </a:rPr>
            <a:t>Verificar os dados</a:t>
          </a:r>
        </a:p>
      </dgm:t>
    </dgm:pt>
    <dgm:pt modelId="{1852D31B-D3B9-C946-BF02-CE06E1D94F48}" type="par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72778BB0-A533-354B-B8C1-622FE7FC7581}" type="sib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4CA228C5-D5B8-244B-87E8-D6EE5AF63471}">
      <dgm:prSet phldrT="[Text]" custT="1"/>
      <dgm:spPr/>
      <dgm:t>
        <a:bodyPr/>
        <a:lstStyle/>
        <a:p>
          <a:r>
            <a:rPr lang="pt-BR" sz="2700">
              <a:latin typeface="Arial"/>
              <a:cs typeface="Arial"/>
            </a:rPr>
            <a:t> </a:t>
          </a:r>
        </a:p>
      </dgm:t>
    </dgm:pt>
    <dgm:pt modelId="{652CA08C-14A7-9747-8AAF-36ACC3048303}" type="par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77157822-2F6C-CF42-A43A-6EFAF1FD390E}" type="sib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9BF6ECDF-77E3-1F4A-940D-419025FD6100}">
      <dgm:prSet phldrT="[Text]" custT="1"/>
      <dgm:spPr/>
      <dgm:t>
        <a:bodyPr/>
        <a:lstStyle/>
        <a:p>
          <a:r>
            <a:rPr lang="pt-BR" sz="2000" dirty="0">
              <a:latin typeface="Arial" panose="020B0604020202020204" pitchFamily="34" charset="0"/>
              <a:cs typeface="Arial" panose="020B0604020202020204" pitchFamily="34" charset="0"/>
            </a:rPr>
            <a:t>Monitorar o andamento das ações</a:t>
          </a:r>
        </a:p>
      </dgm:t>
    </dgm:pt>
    <dgm:pt modelId="{954E3C23-0006-594D-9650-2A59CE2AE533}" type="par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EA23FD46-EE1D-0545-89C1-03C1C171E6BA}" type="sib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7C7FF80B-C149-044E-8AA8-F0AD7B42B598}">
      <dgm:prSet custT="1"/>
      <dgm:spPr/>
      <dgm:t>
        <a:bodyPr/>
        <a:lstStyle/>
        <a:p>
          <a:endParaRPr lang="en-US" sz="2700">
            <a:latin typeface="Arial" panose="020B0604020202020204" pitchFamily="34" charset="0"/>
            <a:cs typeface="Arial" panose="020B0604020202020204" pitchFamily="34" charset="0"/>
          </a:endParaRPr>
        </a:p>
      </dgm:t>
    </dgm:pt>
    <dgm:pt modelId="{FB53B88C-4A98-B945-8EEC-70587EFCCD22}" type="par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8281D32C-CA1E-CE4C-A815-91B1C26DCE1F}" type="sib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412EB22B-EBE8-304F-9F3A-DF65D62BF30D}">
      <dgm:prSet custT="1"/>
      <dgm:spPr/>
      <dgm:t>
        <a:bodyPr/>
        <a:lstStyle/>
        <a:p>
          <a:r>
            <a:rPr lang="pt-BR" sz="2000" dirty="0">
              <a:latin typeface="Arial"/>
              <a:cs typeface="Arial"/>
            </a:rPr>
            <a:t>Discutir o progresso com as partes interessadas</a:t>
          </a:r>
        </a:p>
      </dgm:t>
    </dgm:pt>
    <dgm:pt modelId="{DA994D9E-D2A5-524B-B87B-EC12A4CDD3C5}" type="par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447612E5-EBBC-A243-9A15-FA86EEC84968}" type="sib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62929BA3-ABF9-2749-830A-106EF90E60BB}" type="pres">
      <dgm:prSet presAssocID="{E5BFB233-8FC1-7547-B71A-F40D086B6A69}" presName="linearFlow" presStyleCnt="0">
        <dgm:presLayoutVars>
          <dgm:dir/>
          <dgm:animLvl val="lvl"/>
          <dgm:resizeHandles val="exact"/>
        </dgm:presLayoutVars>
      </dgm:prSet>
      <dgm:spPr/>
    </dgm:pt>
    <dgm:pt modelId="{9C2DF0B0-0484-5147-915D-EE3EB13F1DB9}" type="pres">
      <dgm:prSet presAssocID="{AE0B31D3-D86B-044E-ACBB-60795AD4EBB9}" presName="composite" presStyleCnt="0"/>
      <dgm:spPr/>
    </dgm:pt>
    <dgm:pt modelId="{8D7C1866-D1E4-984D-9877-72A57719EF86}" type="pres">
      <dgm:prSet presAssocID="{AE0B31D3-D86B-044E-ACBB-60795AD4EBB9}" presName="parentText" presStyleLbl="alignNode1" presStyleIdx="0" presStyleCnt="4">
        <dgm:presLayoutVars>
          <dgm:chMax val="1"/>
          <dgm:bulletEnabled val="1"/>
        </dgm:presLayoutVars>
      </dgm:prSet>
      <dgm:spPr>
        <a:solidFill>
          <a:srgbClr val="D864C8"/>
        </a:solidFill>
      </dgm:spPr>
    </dgm:pt>
    <dgm:pt modelId="{EE89A7A2-E64D-6A4B-B1A0-1E1A96DF03C0}" type="pres">
      <dgm:prSet presAssocID="{AE0B31D3-D86B-044E-ACBB-60795AD4EBB9}" presName="descendantText" presStyleLbl="alignAcc1" presStyleIdx="0" presStyleCnt="4">
        <dgm:presLayoutVars>
          <dgm:bulletEnabled val="1"/>
        </dgm:presLayoutVars>
      </dgm:prSet>
      <dgm:spPr/>
    </dgm:pt>
    <dgm:pt modelId="{F6E3CA2A-EBAE-4843-A98A-CF38FC26E044}" type="pres">
      <dgm:prSet presAssocID="{9D928FA6-7F1F-BC46-9417-C38A02EAD312}" presName="sp" presStyleCnt="0"/>
      <dgm:spPr/>
    </dgm:pt>
    <dgm:pt modelId="{B5E7CBA7-B089-F743-8D0E-C66EB3F12D9B}" type="pres">
      <dgm:prSet presAssocID="{F9F21958-ED80-204D-BF0D-58CB767B7FDD}" presName="composite" presStyleCnt="0"/>
      <dgm:spPr/>
    </dgm:pt>
    <dgm:pt modelId="{ED992852-B25F-CC4D-BB2A-507626F39A5C}" type="pres">
      <dgm:prSet presAssocID="{F9F21958-ED80-204D-BF0D-58CB767B7FDD}" presName="parentText" presStyleLbl="alignNode1" presStyleIdx="1" presStyleCnt="4">
        <dgm:presLayoutVars>
          <dgm:chMax val="1"/>
          <dgm:bulletEnabled val="1"/>
        </dgm:presLayoutVars>
      </dgm:prSet>
      <dgm:spPr>
        <a:solidFill>
          <a:srgbClr val="D864C8"/>
        </a:solidFill>
      </dgm:spPr>
    </dgm:pt>
    <dgm:pt modelId="{E3E1DC55-C9EB-0D4D-A79F-1D71FB6E0C16}" type="pres">
      <dgm:prSet presAssocID="{F9F21958-ED80-204D-BF0D-58CB767B7FDD}" presName="descendantText" presStyleLbl="alignAcc1" presStyleIdx="1" presStyleCnt="4">
        <dgm:presLayoutVars>
          <dgm:bulletEnabled val="1"/>
        </dgm:presLayoutVars>
      </dgm:prSet>
      <dgm:spPr/>
    </dgm:pt>
    <dgm:pt modelId="{4725FCB7-86E7-CB4C-BD24-6244892BFAE9}" type="pres">
      <dgm:prSet presAssocID="{2CD6879D-B4A0-E14F-8C88-F10F26CE8EB8}" presName="sp" presStyleCnt="0"/>
      <dgm:spPr/>
    </dgm:pt>
    <dgm:pt modelId="{E6E03AF3-0820-D149-A2AE-9A9981E8F1D7}" type="pres">
      <dgm:prSet presAssocID="{4CA228C5-D5B8-244B-87E8-D6EE5AF63471}" presName="composite" presStyleCnt="0"/>
      <dgm:spPr/>
    </dgm:pt>
    <dgm:pt modelId="{B6CE859C-A988-C941-8EC6-EAEFEAEA467C}" type="pres">
      <dgm:prSet presAssocID="{4CA228C5-D5B8-244B-87E8-D6EE5AF63471}" presName="parentText" presStyleLbl="alignNode1" presStyleIdx="2" presStyleCnt="4">
        <dgm:presLayoutVars>
          <dgm:chMax val="1"/>
          <dgm:bulletEnabled val="1"/>
        </dgm:presLayoutVars>
      </dgm:prSet>
      <dgm:spPr>
        <a:solidFill>
          <a:srgbClr val="D864C8"/>
        </a:solidFill>
      </dgm:spPr>
    </dgm:pt>
    <dgm:pt modelId="{D60FB4AA-DB64-2445-930E-47408A52A888}" type="pres">
      <dgm:prSet presAssocID="{4CA228C5-D5B8-244B-87E8-D6EE5AF63471}" presName="descendantText" presStyleLbl="alignAcc1" presStyleIdx="2" presStyleCnt="4">
        <dgm:presLayoutVars>
          <dgm:bulletEnabled val="1"/>
        </dgm:presLayoutVars>
      </dgm:prSet>
      <dgm:spPr/>
    </dgm:pt>
    <dgm:pt modelId="{E3844708-C40C-524E-999D-D26C5584CB5D}" type="pres">
      <dgm:prSet presAssocID="{77157822-2F6C-CF42-A43A-6EFAF1FD390E}" presName="sp" presStyleCnt="0"/>
      <dgm:spPr/>
    </dgm:pt>
    <dgm:pt modelId="{353041AE-2E42-D240-ABBA-D4F5A3D89D30}" type="pres">
      <dgm:prSet presAssocID="{7C7FF80B-C149-044E-8AA8-F0AD7B42B598}" presName="composite" presStyleCnt="0"/>
      <dgm:spPr/>
    </dgm:pt>
    <dgm:pt modelId="{415EB6F8-E693-A94E-AD0E-86AFB10521C8}" type="pres">
      <dgm:prSet presAssocID="{7C7FF80B-C149-044E-8AA8-F0AD7B42B598}" presName="parentText" presStyleLbl="alignNode1" presStyleIdx="3" presStyleCnt="4">
        <dgm:presLayoutVars>
          <dgm:chMax val="1"/>
          <dgm:bulletEnabled val="1"/>
        </dgm:presLayoutVars>
      </dgm:prSet>
      <dgm:spPr>
        <a:solidFill>
          <a:srgbClr val="D864C8"/>
        </a:solidFill>
      </dgm:spPr>
    </dgm:pt>
    <dgm:pt modelId="{53AC1F71-E60D-3B42-8D56-30AE12C79F42}" type="pres">
      <dgm:prSet presAssocID="{7C7FF80B-C149-044E-8AA8-F0AD7B42B598}" presName="descendantText" presStyleLbl="alignAcc1" presStyleIdx="3" presStyleCnt="4">
        <dgm:presLayoutVars>
          <dgm:bulletEnabled val="1"/>
        </dgm:presLayoutVars>
      </dgm:prSet>
      <dgm:spPr/>
    </dgm:pt>
  </dgm:ptLst>
  <dgm:cxnLst>
    <dgm:cxn modelId="{8F8ADA0E-892E-42FC-A6B5-4C8611DA3481}" type="presOf" srcId="{4CA228C5-D5B8-244B-87E8-D6EE5AF63471}" destId="{B6CE859C-A988-C941-8EC6-EAEFEAEA467C}" srcOrd="0" destOrd="0" presId="urn:microsoft.com/office/officeart/2005/8/layout/chevron2"/>
    <dgm:cxn modelId="{658D5018-7C07-4B5E-BB19-7EBFF3041FF6}" type="presOf" srcId="{9BF6ECDF-77E3-1F4A-940D-419025FD6100}" destId="{D60FB4AA-DB64-2445-930E-47408A52A888}" srcOrd="0" destOrd="0" presId="urn:microsoft.com/office/officeart/2005/8/layout/chevron2"/>
    <dgm:cxn modelId="{C822E423-0BB7-1945-9F7E-F433DB46AD47}" srcId="{E5BFB233-8FC1-7547-B71A-F40D086B6A69}" destId="{AE0B31D3-D86B-044E-ACBB-60795AD4EBB9}" srcOrd="0" destOrd="0" parTransId="{97A148E2-D4BB-3445-9BA8-582EA6D7983A}" sibTransId="{9D928FA6-7F1F-BC46-9417-C38A02EAD312}"/>
    <dgm:cxn modelId="{DD649033-50C7-462C-9C4A-37C754EFA308}" type="presOf" srcId="{B78C4112-9AAD-C74A-9D95-01C5CC3C71B3}" destId="{EE89A7A2-E64D-6A4B-B1A0-1E1A96DF03C0}" srcOrd="0" destOrd="0" presId="urn:microsoft.com/office/officeart/2005/8/layout/chevron2"/>
    <dgm:cxn modelId="{9B78B139-E499-4C4F-AFA2-A8A88D5606D5}" srcId="{F9F21958-ED80-204D-BF0D-58CB767B7FDD}" destId="{D5002075-4D98-7F41-9120-5588F9CC7DCF}" srcOrd="0" destOrd="0" parTransId="{1852D31B-D3B9-C946-BF02-CE06E1D94F48}" sibTransId="{72778BB0-A533-354B-B8C1-622FE7FC7581}"/>
    <dgm:cxn modelId="{19328A45-6A1F-3D4B-999E-C02DD7884A44}" srcId="{E5BFB233-8FC1-7547-B71A-F40D086B6A69}" destId="{4CA228C5-D5B8-244B-87E8-D6EE5AF63471}" srcOrd="2" destOrd="0" parTransId="{652CA08C-14A7-9747-8AAF-36ACC3048303}" sibTransId="{77157822-2F6C-CF42-A43A-6EFAF1FD390E}"/>
    <dgm:cxn modelId="{9FE20E48-69D8-624B-B3B6-4C21C7DA6879}" type="presOf" srcId="{E5BFB233-8FC1-7547-B71A-F40D086B6A69}" destId="{62929BA3-ABF9-2749-830A-106EF90E60BB}" srcOrd="0" destOrd="0" presId="urn:microsoft.com/office/officeart/2005/8/layout/chevron2"/>
    <dgm:cxn modelId="{96F4F749-BA8B-48C2-95B0-66515510D3BF}" type="presOf" srcId="{F9F21958-ED80-204D-BF0D-58CB767B7FDD}" destId="{ED992852-B25F-CC4D-BB2A-507626F39A5C}" srcOrd="0" destOrd="0" presId="urn:microsoft.com/office/officeart/2005/8/layout/chevron2"/>
    <dgm:cxn modelId="{042C5856-20DB-4BAD-9A27-1F382CC98787}" type="presOf" srcId="{412EB22B-EBE8-304F-9F3A-DF65D62BF30D}" destId="{53AC1F71-E60D-3B42-8D56-30AE12C79F42}" srcOrd="0" destOrd="0" presId="urn:microsoft.com/office/officeart/2005/8/layout/chevron2"/>
    <dgm:cxn modelId="{5165E26E-F1E8-064D-9160-25C1A2B74FB0}" srcId="{7C7FF80B-C149-044E-8AA8-F0AD7B42B598}" destId="{412EB22B-EBE8-304F-9F3A-DF65D62BF30D}" srcOrd="0" destOrd="0" parTransId="{DA994D9E-D2A5-524B-B87B-EC12A4CDD3C5}" sibTransId="{447612E5-EBBC-A243-9A15-FA86EEC84968}"/>
    <dgm:cxn modelId="{AE171370-8B26-3543-96A6-404D8EB03B4D}" srcId="{4CA228C5-D5B8-244B-87E8-D6EE5AF63471}" destId="{9BF6ECDF-77E3-1F4A-940D-419025FD6100}" srcOrd="0" destOrd="0" parTransId="{954E3C23-0006-594D-9650-2A59CE2AE533}" sibTransId="{EA23FD46-EE1D-0545-89C1-03C1C171E6BA}"/>
    <dgm:cxn modelId="{FB008A8D-8A09-4546-9064-C2691182F031}" srcId="{AE0B31D3-D86B-044E-ACBB-60795AD4EBB9}" destId="{B78C4112-9AAD-C74A-9D95-01C5CC3C71B3}" srcOrd="0" destOrd="0" parTransId="{6A2DD3FF-3604-B64A-9CFD-F047FC4DF8F7}" sibTransId="{61B0812E-B309-7A40-B2BC-00A10799B73B}"/>
    <dgm:cxn modelId="{6CB01E96-BE68-416A-A422-D42D6C2B8903}" type="presOf" srcId="{AE0B31D3-D86B-044E-ACBB-60795AD4EBB9}" destId="{8D7C1866-D1E4-984D-9877-72A57719EF86}" srcOrd="0" destOrd="0" presId="urn:microsoft.com/office/officeart/2005/8/layout/chevron2"/>
    <dgm:cxn modelId="{E70858AC-3BB2-DF48-A504-FC57067B83FE}" srcId="{E5BFB233-8FC1-7547-B71A-F40D086B6A69}" destId="{7C7FF80B-C149-044E-8AA8-F0AD7B42B598}" srcOrd="3" destOrd="0" parTransId="{FB53B88C-4A98-B945-8EEC-70587EFCCD22}" sibTransId="{8281D32C-CA1E-CE4C-A815-91B1C26DCE1F}"/>
    <dgm:cxn modelId="{10BF1ABB-ADFF-4307-9D6A-82EE7DD63919}" type="presOf" srcId="{D5002075-4D98-7F41-9120-5588F9CC7DCF}" destId="{E3E1DC55-C9EB-0D4D-A79F-1D71FB6E0C16}" srcOrd="0" destOrd="0" presId="urn:microsoft.com/office/officeart/2005/8/layout/chevron2"/>
    <dgm:cxn modelId="{ECF807C6-4DC3-4952-ABFD-D980E2F2930E}" type="presOf" srcId="{7C7FF80B-C149-044E-8AA8-F0AD7B42B598}" destId="{415EB6F8-E693-A94E-AD0E-86AFB10521C8}" srcOrd="0" destOrd="0" presId="urn:microsoft.com/office/officeart/2005/8/layout/chevron2"/>
    <dgm:cxn modelId="{75BAB4CC-4234-4C44-94C5-87948E9D1B15}" srcId="{E5BFB233-8FC1-7547-B71A-F40D086B6A69}" destId="{F9F21958-ED80-204D-BF0D-58CB767B7FDD}" srcOrd="1" destOrd="0" parTransId="{041AF626-76DF-7048-86C9-D72F368AFA47}" sibTransId="{2CD6879D-B4A0-E14F-8C88-F10F26CE8EB8}"/>
    <dgm:cxn modelId="{A259BEAD-3306-4566-A0B2-D4600A29FD83}" type="presParOf" srcId="{62929BA3-ABF9-2749-830A-106EF90E60BB}" destId="{9C2DF0B0-0484-5147-915D-EE3EB13F1DB9}" srcOrd="0" destOrd="0" presId="urn:microsoft.com/office/officeart/2005/8/layout/chevron2"/>
    <dgm:cxn modelId="{09F139C2-0E5B-4487-B1E8-5638F0D8EC15}" type="presParOf" srcId="{9C2DF0B0-0484-5147-915D-EE3EB13F1DB9}" destId="{8D7C1866-D1E4-984D-9877-72A57719EF86}" srcOrd="0" destOrd="0" presId="urn:microsoft.com/office/officeart/2005/8/layout/chevron2"/>
    <dgm:cxn modelId="{A8201641-D42D-49C1-BFF5-FE654D8CB4D5}" type="presParOf" srcId="{9C2DF0B0-0484-5147-915D-EE3EB13F1DB9}" destId="{EE89A7A2-E64D-6A4B-B1A0-1E1A96DF03C0}" srcOrd="1" destOrd="0" presId="urn:microsoft.com/office/officeart/2005/8/layout/chevron2"/>
    <dgm:cxn modelId="{C00E29CF-E638-4B63-AD86-22AE5A8A632C}" type="presParOf" srcId="{62929BA3-ABF9-2749-830A-106EF90E60BB}" destId="{F6E3CA2A-EBAE-4843-A98A-CF38FC26E044}" srcOrd="1" destOrd="0" presId="urn:microsoft.com/office/officeart/2005/8/layout/chevron2"/>
    <dgm:cxn modelId="{1546D808-42A6-4BB7-AB49-07A649ED43E6}" type="presParOf" srcId="{62929BA3-ABF9-2749-830A-106EF90E60BB}" destId="{B5E7CBA7-B089-F743-8D0E-C66EB3F12D9B}" srcOrd="2" destOrd="0" presId="urn:microsoft.com/office/officeart/2005/8/layout/chevron2"/>
    <dgm:cxn modelId="{F6325B61-EFAA-4C62-9F4B-3A4813F47F07}" type="presParOf" srcId="{B5E7CBA7-B089-F743-8D0E-C66EB3F12D9B}" destId="{ED992852-B25F-CC4D-BB2A-507626F39A5C}" srcOrd="0" destOrd="0" presId="urn:microsoft.com/office/officeart/2005/8/layout/chevron2"/>
    <dgm:cxn modelId="{4E39BF9C-4F61-451C-9DD3-0CAC0AA3B3C3}" type="presParOf" srcId="{B5E7CBA7-B089-F743-8D0E-C66EB3F12D9B}" destId="{E3E1DC55-C9EB-0D4D-A79F-1D71FB6E0C16}" srcOrd="1" destOrd="0" presId="urn:microsoft.com/office/officeart/2005/8/layout/chevron2"/>
    <dgm:cxn modelId="{68368131-1EB9-42A2-B586-B2E872709CBA}" type="presParOf" srcId="{62929BA3-ABF9-2749-830A-106EF90E60BB}" destId="{4725FCB7-86E7-CB4C-BD24-6244892BFAE9}" srcOrd="3" destOrd="0" presId="urn:microsoft.com/office/officeart/2005/8/layout/chevron2"/>
    <dgm:cxn modelId="{8DA1B804-19D6-4EAC-A0BD-E3322D3C8B59}" type="presParOf" srcId="{62929BA3-ABF9-2749-830A-106EF90E60BB}" destId="{E6E03AF3-0820-D149-A2AE-9A9981E8F1D7}" srcOrd="4" destOrd="0" presId="urn:microsoft.com/office/officeart/2005/8/layout/chevron2"/>
    <dgm:cxn modelId="{D0E86945-1DB1-4460-B686-70CB4721F57E}" type="presParOf" srcId="{E6E03AF3-0820-D149-A2AE-9A9981E8F1D7}" destId="{B6CE859C-A988-C941-8EC6-EAEFEAEA467C}" srcOrd="0" destOrd="0" presId="urn:microsoft.com/office/officeart/2005/8/layout/chevron2"/>
    <dgm:cxn modelId="{1C61AF20-03B1-4137-83FF-4D2320A92D8C}" type="presParOf" srcId="{E6E03AF3-0820-D149-A2AE-9A9981E8F1D7}" destId="{D60FB4AA-DB64-2445-930E-47408A52A888}" srcOrd="1" destOrd="0" presId="urn:microsoft.com/office/officeart/2005/8/layout/chevron2"/>
    <dgm:cxn modelId="{C7822A42-465D-481E-A619-3C54105D9C13}" type="presParOf" srcId="{62929BA3-ABF9-2749-830A-106EF90E60BB}" destId="{E3844708-C40C-524E-999D-D26C5584CB5D}" srcOrd="5" destOrd="0" presId="urn:microsoft.com/office/officeart/2005/8/layout/chevron2"/>
    <dgm:cxn modelId="{BD8A7987-4D5B-412A-9D0F-4C9FABB584D1}" type="presParOf" srcId="{62929BA3-ABF9-2749-830A-106EF90E60BB}" destId="{353041AE-2E42-D240-ABBA-D4F5A3D89D30}" srcOrd="6" destOrd="0" presId="urn:microsoft.com/office/officeart/2005/8/layout/chevron2"/>
    <dgm:cxn modelId="{9BA151C4-B132-4D52-9C2F-F5331305BF66}" type="presParOf" srcId="{353041AE-2E42-D240-ABBA-D4F5A3D89D30}" destId="{415EB6F8-E693-A94E-AD0E-86AFB10521C8}" srcOrd="0" destOrd="0" presId="urn:microsoft.com/office/officeart/2005/8/layout/chevron2"/>
    <dgm:cxn modelId="{E1816B29-CD55-4BD2-965F-16448E334CA6}" type="presParOf" srcId="{353041AE-2E42-D240-ABBA-D4F5A3D89D30}" destId="{53AC1F71-E60D-3B42-8D56-30AE12C79F4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7B8FF-4065-B340-A0BF-54FD95B6E32B}" type="doc">
      <dgm:prSet loTypeId="urn:microsoft.com/office/officeart/2005/8/layout/process2" loCatId="" qsTypeId="urn:microsoft.com/office/officeart/2005/8/quickstyle/simple1" qsCatId="simple" csTypeId="urn:microsoft.com/office/officeart/2005/8/colors/accent1_2" csCatId="accent1" phldr="1"/>
      <dgm:spPr/>
      <dgm:t>
        <a:bodyPr/>
        <a:lstStyle/>
        <a:p>
          <a:endParaRPr lang="en-US"/>
        </a:p>
      </dgm:t>
    </dgm:pt>
    <dgm:pt modelId="{58099EAA-D3ED-A84D-813F-3E29A164D96E}">
      <dgm:prSet phldrT="[Text]" custT="1"/>
      <dgm:spPr>
        <a:solidFill>
          <a:schemeClr val="accent1"/>
        </a:solidFill>
      </dgm:spPr>
      <dgm:t>
        <a:bodyPr/>
        <a:lstStyle/>
        <a:p>
          <a:pPr rtl="0"/>
          <a:r>
            <a:rPr lang="pt-BR" sz="1400" b="0" i="0" dirty="0">
              <a:solidFill>
                <a:schemeClr val="bg1"/>
              </a:solidFill>
              <a:latin typeface="Arial"/>
              <a:cs typeface="Arial"/>
            </a:rPr>
            <a:t>Sintetizar</a:t>
          </a:r>
          <a:endParaRPr lang="pt-BR" sz="1500" b="0" i="0" dirty="0">
            <a:solidFill>
              <a:schemeClr val="bg1"/>
            </a:solidFill>
            <a:latin typeface="Arial"/>
            <a:cs typeface="Arial"/>
          </a:endParaRPr>
        </a:p>
        <a:p>
          <a:pPr rtl="0"/>
          <a:r>
            <a:rPr lang="pt-BR" sz="1400" b="0" i="0" dirty="0">
              <a:solidFill>
                <a:schemeClr val="bg1"/>
              </a:solidFill>
              <a:latin typeface="Arial"/>
              <a:cs typeface="Arial"/>
            </a:rPr>
            <a:t>Dados 7-1-7</a:t>
          </a:r>
        </a:p>
      </dgm:t>
    </dgm:pt>
    <dgm:pt modelId="{8F87B8FA-9A43-6840-B89F-DB0A82C63BFA}" type="parTrans" cxnId="{5832C367-4742-644F-8FE8-D146586E8490}">
      <dgm:prSet/>
      <dgm:spPr/>
      <dgm:t>
        <a:bodyPr/>
        <a:lstStyle/>
        <a:p>
          <a:endParaRPr lang="en-US" sz="1500">
            <a:latin typeface="Arial" panose="020B0604020202020204" pitchFamily="34" charset="0"/>
            <a:cs typeface="Arial" panose="020B0604020202020204" pitchFamily="34" charset="0"/>
          </a:endParaRPr>
        </a:p>
      </dgm:t>
    </dgm:pt>
    <dgm:pt modelId="{E45849DE-81E1-B248-8B27-598F92D9A282}" type="sibTrans" cxnId="{5832C367-4742-644F-8FE8-D146586E8490}">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33E7D148-3FA1-5948-A6B9-EB15579FEAC3}">
      <dgm:prSet phldrT="[Text]" custT="1"/>
      <dgm:spPr>
        <a:solidFill>
          <a:schemeClr val="accent1"/>
        </a:solidFill>
      </dgm:spPr>
      <dgm:t>
        <a:bodyPr/>
        <a:lstStyle/>
        <a:p>
          <a:pPr rtl="0"/>
          <a:r>
            <a:rPr lang="pt-BR" sz="1400" b="0" i="0" dirty="0">
              <a:solidFill>
                <a:schemeClr val="bg1"/>
              </a:solidFill>
              <a:latin typeface="Arial"/>
              <a:cs typeface="Arial"/>
            </a:rPr>
            <a:t>Referenciar dados 7-1-7 com outras avaliações + ferramentas</a:t>
          </a:r>
        </a:p>
      </dgm:t>
    </dgm:pt>
    <dgm:pt modelId="{CC7994AD-D843-6D48-864A-FA0B3C272FDD}" type="parTrans" cxnId="{0BD39EAB-2BEC-3449-93FE-F913410C66ED}">
      <dgm:prSet/>
      <dgm:spPr/>
      <dgm:t>
        <a:bodyPr/>
        <a:lstStyle/>
        <a:p>
          <a:endParaRPr lang="en-US" sz="1500">
            <a:latin typeface="Arial" panose="020B0604020202020204" pitchFamily="34" charset="0"/>
            <a:cs typeface="Arial" panose="020B0604020202020204" pitchFamily="34" charset="0"/>
          </a:endParaRPr>
        </a:p>
      </dgm:t>
    </dgm:pt>
    <dgm:pt modelId="{5F98829D-8B90-D648-93E3-B74A5BEBAA61}" type="sibTrans" cxnId="{0BD39EAB-2BEC-3449-93FE-F913410C66ED}">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40BFD5C6-F887-CD47-8202-77C59EC71991}">
      <dgm:prSet phldrT="[Text]" custT="1"/>
      <dgm:spPr>
        <a:solidFill>
          <a:schemeClr val="accent1"/>
        </a:solidFill>
      </dgm:spPr>
      <dgm:t>
        <a:bodyPr/>
        <a:lstStyle/>
        <a:p>
          <a:r>
            <a:rPr lang="pt-BR" sz="1400" b="0" i="0" dirty="0">
              <a:solidFill>
                <a:schemeClr val="bg1"/>
              </a:solidFill>
              <a:latin typeface="Arial"/>
              <a:cs typeface="Arial"/>
            </a:rPr>
            <a:t>Adicionar ou reordenar prioridades em planos nacionais, por exemplo, NAPHS</a:t>
          </a:r>
        </a:p>
      </dgm:t>
    </dgm:pt>
    <dgm:pt modelId="{A1109BD9-30BD-C345-B70E-635E77E280E9}" type="par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B24EABFF-2400-FE46-BA37-EBB7E8649236}" type="sib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EB01F8C4-0D4C-3C46-89C3-09BD58638931}" type="pres">
      <dgm:prSet presAssocID="{E647B8FF-4065-B340-A0BF-54FD95B6E32B}" presName="linearFlow" presStyleCnt="0">
        <dgm:presLayoutVars>
          <dgm:resizeHandles val="exact"/>
        </dgm:presLayoutVars>
      </dgm:prSet>
      <dgm:spPr/>
    </dgm:pt>
    <dgm:pt modelId="{EA0E6312-D1DF-4D4D-86A6-963524CF6B21}" type="pres">
      <dgm:prSet presAssocID="{58099EAA-D3ED-A84D-813F-3E29A164D96E}" presName="node" presStyleLbl="node1" presStyleIdx="0" presStyleCnt="3" custScaleY="119956">
        <dgm:presLayoutVars>
          <dgm:bulletEnabled val="1"/>
        </dgm:presLayoutVars>
      </dgm:prSet>
      <dgm:spPr/>
    </dgm:pt>
    <dgm:pt modelId="{1336D54E-0990-4548-80F7-8E957AE39774}" type="pres">
      <dgm:prSet presAssocID="{E45849DE-81E1-B248-8B27-598F92D9A282}" presName="sibTrans" presStyleLbl="sibTrans2D1" presStyleIdx="0" presStyleCnt="2"/>
      <dgm:spPr/>
    </dgm:pt>
    <dgm:pt modelId="{06A8C328-E9B7-0447-91D4-A2184355958D}" type="pres">
      <dgm:prSet presAssocID="{E45849DE-81E1-B248-8B27-598F92D9A282}" presName="connectorText" presStyleLbl="sibTrans2D1" presStyleIdx="0" presStyleCnt="2"/>
      <dgm:spPr/>
    </dgm:pt>
    <dgm:pt modelId="{78F16142-32F1-DC4B-BC94-8015CDCE326D}" type="pres">
      <dgm:prSet presAssocID="{33E7D148-3FA1-5948-A6B9-EB15579FEAC3}" presName="node" presStyleLbl="node1" presStyleIdx="1" presStyleCnt="3">
        <dgm:presLayoutVars>
          <dgm:bulletEnabled val="1"/>
        </dgm:presLayoutVars>
      </dgm:prSet>
      <dgm:spPr/>
    </dgm:pt>
    <dgm:pt modelId="{C812B9BB-49BE-AD43-9D9C-F479D9DDCC66}" type="pres">
      <dgm:prSet presAssocID="{5F98829D-8B90-D648-93E3-B74A5BEBAA61}" presName="sibTrans" presStyleLbl="sibTrans2D1" presStyleIdx="1" presStyleCnt="2"/>
      <dgm:spPr/>
    </dgm:pt>
    <dgm:pt modelId="{3B269891-9EA3-194C-B513-BD22E34C9FC5}" type="pres">
      <dgm:prSet presAssocID="{5F98829D-8B90-D648-93E3-B74A5BEBAA61}" presName="connectorText" presStyleLbl="sibTrans2D1" presStyleIdx="1" presStyleCnt="2"/>
      <dgm:spPr/>
    </dgm:pt>
    <dgm:pt modelId="{C9BD687E-BA67-4643-8957-9EA5AD4C0D6E}" type="pres">
      <dgm:prSet presAssocID="{40BFD5C6-F887-CD47-8202-77C59EC71991}" presName="node" presStyleLbl="node1" presStyleIdx="2" presStyleCnt="3">
        <dgm:presLayoutVars>
          <dgm:bulletEnabled val="1"/>
        </dgm:presLayoutVars>
      </dgm:prSet>
      <dgm:spPr/>
    </dgm:pt>
  </dgm:ptLst>
  <dgm:cxnLst>
    <dgm:cxn modelId="{1E2A4F00-B56E-744D-9106-0B3A0C8963DA}" type="presOf" srcId="{E647B8FF-4065-B340-A0BF-54FD95B6E32B}" destId="{EB01F8C4-0D4C-3C46-89C3-09BD58638931}" srcOrd="0" destOrd="0" presId="urn:microsoft.com/office/officeart/2005/8/layout/process2"/>
    <dgm:cxn modelId="{3094F50D-8A3C-124D-A26D-5A102F0706CC}" type="presOf" srcId="{E45849DE-81E1-B248-8B27-598F92D9A282}" destId="{1336D54E-0990-4548-80F7-8E957AE39774}" srcOrd="0" destOrd="0" presId="urn:microsoft.com/office/officeart/2005/8/layout/process2"/>
    <dgm:cxn modelId="{5832C367-4742-644F-8FE8-D146586E8490}" srcId="{E647B8FF-4065-B340-A0BF-54FD95B6E32B}" destId="{58099EAA-D3ED-A84D-813F-3E29A164D96E}" srcOrd="0" destOrd="0" parTransId="{8F87B8FA-9A43-6840-B89F-DB0A82C63BFA}" sibTransId="{E45849DE-81E1-B248-8B27-598F92D9A282}"/>
    <dgm:cxn modelId="{8C3B1471-CA4C-2444-8D37-F65D0FE867C2}" type="presOf" srcId="{5F98829D-8B90-D648-93E3-B74A5BEBAA61}" destId="{3B269891-9EA3-194C-B513-BD22E34C9FC5}" srcOrd="1" destOrd="0" presId="urn:microsoft.com/office/officeart/2005/8/layout/process2"/>
    <dgm:cxn modelId="{39119084-C1AB-4F4B-8D93-613E342E9A62}" type="presOf" srcId="{5F98829D-8B90-D648-93E3-B74A5BEBAA61}" destId="{C812B9BB-49BE-AD43-9D9C-F479D9DDCC66}" srcOrd="0" destOrd="0" presId="urn:microsoft.com/office/officeart/2005/8/layout/process2"/>
    <dgm:cxn modelId="{9488E48E-B034-8445-9125-B99A7BF7392A}" srcId="{E647B8FF-4065-B340-A0BF-54FD95B6E32B}" destId="{40BFD5C6-F887-CD47-8202-77C59EC71991}" srcOrd="2" destOrd="0" parTransId="{A1109BD9-30BD-C345-B70E-635E77E280E9}" sibTransId="{B24EABFF-2400-FE46-BA37-EBB7E8649236}"/>
    <dgm:cxn modelId="{0BD39EAB-2BEC-3449-93FE-F913410C66ED}" srcId="{E647B8FF-4065-B340-A0BF-54FD95B6E32B}" destId="{33E7D148-3FA1-5948-A6B9-EB15579FEAC3}" srcOrd="1" destOrd="0" parTransId="{CC7994AD-D843-6D48-864A-FA0B3C272FDD}" sibTransId="{5F98829D-8B90-D648-93E3-B74A5BEBAA61}"/>
    <dgm:cxn modelId="{9358BEB9-8061-EA43-AEBA-474FE1D4E193}" type="presOf" srcId="{58099EAA-D3ED-A84D-813F-3E29A164D96E}" destId="{EA0E6312-D1DF-4D4D-86A6-963524CF6B21}" srcOrd="0" destOrd="0" presId="urn:microsoft.com/office/officeart/2005/8/layout/process2"/>
    <dgm:cxn modelId="{A01A17BB-817B-1445-9AE8-65F380C8A27B}" type="presOf" srcId="{33E7D148-3FA1-5948-A6B9-EB15579FEAC3}" destId="{78F16142-32F1-DC4B-BC94-8015CDCE326D}" srcOrd="0" destOrd="0" presId="urn:microsoft.com/office/officeart/2005/8/layout/process2"/>
    <dgm:cxn modelId="{913C09BF-EBD1-DB45-8F93-4074F4026A7F}" type="presOf" srcId="{40BFD5C6-F887-CD47-8202-77C59EC71991}" destId="{C9BD687E-BA67-4643-8957-9EA5AD4C0D6E}" srcOrd="0" destOrd="0" presId="urn:microsoft.com/office/officeart/2005/8/layout/process2"/>
    <dgm:cxn modelId="{B25C81D3-2501-AB42-9CC7-FD33E9AA6CBB}" type="presOf" srcId="{E45849DE-81E1-B248-8B27-598F92D9A282}" destId="{06A8C328-E9B7-0447-91D4-A2184355958D}" srcOrd="1" destOrd="0" presId="urn:microsoft.com/office/officeart/2005/8/layout/process2"/>
    <dgm:cxn modelId="{F39C36D6-9181-F34C-B078-75DAF50EDC14}" type="presParOf" srcId="{EB01F8C4-0D4C-3C46-89C3-09BD58638931}" destId="{EA0E6312-D1DF-4D4D-86A6-963524CF6B21}" srcOrd="0" destOrd="0" presId="urn:microsoft.com/office/officeart/2005/8/layout/process2"/>
    <dgm:cxn modelId="{60093B01-6486-D44E-B904-FDF14D7755DA}" type="presParOf" srcId="{EB01F8C4-0D4C-3C46-89C3-09BD58638931}" destId="{1336D54E-0990-4548-80F7-8E957AE39774}" srcOrd="1" destOrd="0" presId="urn:microsoft.com/office/officeart/2005/8/layout/process2"/>
    <dgm:cxn modelId="{4CED853E-BD9B-A644-9BFE-8395916AC40C}" type="presParOf" srcId="{1336D54E-0990-4548-80F7-8E957AE39774}" destId="{06A8C328-E9B7-0447-91D4-A2184355958D}" srcOrd="0" destOrd="0" presId="urn:microsoft.com/office/officeart/2005/8/layout/process2"/>
    <dgm:cxn modelId="{563F896B-1B72-134F-832C-F38350163FCD}" type="presParOf" srcId="{EB01F8C4-0D4C-3C46-89C3-09BD58638931}" destId="{78F16142-32F1-DC4B-BC94-8015CDCE326D}" srcOrd="2" destOrd="0" presId="urn:microsoft.com/office/officeart/2005/8/layout/process2"/>
    <dgm:cxn modelId="{86F41884-0F99-CE49-85C0-4080FA9ED50F}" type="presParOf" srcId="{EB01F8C4-0D4C-3C46-89C3-09BD58638931}" destId="{C812B9BB-49BE-AD43-9D9C-F479D9DDCC66}" srcOrd="3" destOrd="0" presId="urn:microsoft.com/office/officeart/2005/8/layout/process2"/>
    <dgm:cxn modelId="{DF798FE1-11ED-2647-A27D-0FD3FCD95BDD}" type="presParOf" srcId="{C812B9BB-49BE-AD43-9D9C-F479D9DDCC66}" destId="{3B269891-9EA3-194C-B513-BD22E34C9FC5}" srcOrd="0" destOrd="0" presId="urn:microsoft.com/office/officeart/2005/8/layout/process2"/>
    <dgm:cxn modelId="{2463FD69-B40B-F842-B636-C5629E82B3B3}" type="presParOf" srcId="{EB01F8C4-0D4C-3C46-89C3-09BD58638931}" destId="{C9BD687E-BA67-4643-8957-9EA5AD4C0D6E}" srcOrd="4" destOrd="0" presId="urn:microsoft.com/office/officeart/2005/8/layout/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C766B-E036-014B-84E5-07E9DA8247DD}"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D855D1C0-13B3-4A4F-B790-D9C4FB3FF43D}">
      <dgm:prSet phldrT="[Text]" custT="1"/>
      <dgm:spPr>
        <a:solidFill>
          <a:schemeClr val="tx2"/>
        </a:solidFill>
      </dgm:spPr>
      <dgm:t>
        <a:bodyPr anchor="ctr"/>
        <a:lstStyle/>
        <a:p>
          <a:pPr algn="ctr" rtl="0"/>
          <a:r>
            <a:rPr lang="pt-BR" sz="1600" dirty="0">
              <a:latin typeface="Arial"/>
              <a:cs typeface="Arial"/>
            </a:rPr>
            <a:t>Compilar os gargalos</a:t>
          </a:r>
        </a:p>
      </dgm:t>
    </dgm:pt>
    <dgm:pt modelId="{8E493A4F-670E-C44B-BE60-BF1D808E069C}" type="parTrans" cxnId="{0638F1A5-F84A-F448-9DBF-0EC72437B686}">
      <dgm:prSet/>
      <dgm:spPr/>
      <dgm:t>
        <a:bodyPr/>
        <a:lstStyle/>
        <a:p>
          <a:pPr algn="ctr"/>
          <a:endParaRPr lang="en-US" sz="2000">
            <a:latin typeface="Arial" panose="020B0604020202020204" pitchFamily="34" charset="0"/>
            <a:cs typeface="Arial" panose="020B0604020202020204" pitchFamily="34" charset="0"/>
          </a:endParaRPr>
        </a:p>
      </dgm:t>
    </dgm:pt>
    <dgm:pt modelId="{77EF973E-AD0D-5D4C-AF2B-49C66AD23567}" type="sibTrans" cxnId="{0638F1A5-F84A-F448-9DBF-0EC72437B686}">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13E966A8-DF35-7346-A987-0F47C4030E26}">
      <dgm:prSet phldrT="[Text]" custT="1"/>
      <dgm:spPr>
        <a:solidFill>
          <a:schemeClr val="tx2"/>
        </a:solidFill>
      </dgm:spPr>
      <dgm:t>
        <a:bodyPr anchor="ctr"/>
        <a:lstStyle/>
        <a:p>
          <a:pPr algn="ctr"/>
          <a:r>
            <a:rPr lang="pt-BR" sz="1400">
              <a:latin typeface="Arial" panose="020B0604020202020204" pitchFamily="34" charset="0"/>
              <a:cs typeface="Arial" panose="020B0604020202020204" pitchFamily="34" charset="0"/>
            </a:rPr>
            <a:t>Atribuir gargalos às áreas técnicas</a:t>
          </a:r>
        </a:p>
      </dgm:t>
    </dgm:pt>
    <dgm:pt modelId="{B110901A-559F-DA4B-B841-514C25C57439}" type="parTrans" cxnId="{B2E6EAE2-3FAC-8440-9113-865F057D31C8}">
      <dgm:prSet/>
      <dgm:spPr/>
      <dgm:t>
        <a:bodyPr/>
        <a:lstStyle/>
        <a:p>
          <a:pPr algn="ctr"/>
          <a:endParaRPr lang="en-US" sz="2000">
            <a:latin typeface="Arial" panose="020B0604020202020204" pitchFamily="34" charset="0"/>
            <a:cs typeface="Arial" panose="020B0604020202020204" pitchFamily="34" charset="0"/>
          </a:endParaRPr>
        </a:p>
      </dgm:t>
    </dgm:pt>
    <dgm:pt modelId="{927D2B3E-7989-2E47-9884-86B4D7E4D417}" type="sibTrans" cxnId="{B2E6EAE2-3FAC-8440-9113-865F057D31C8}">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A6C23B55-B888-1841-9843-5033B88365AF}">
      <dgm:prSet custT="1"/>
      <dgm:spPr>
        <a:solidFill>
          <a:schemeClr val="tx2"/>
        </a:solidFill>
      </dgm:spPr>
      <dgm:t>
        <a:bodyPr anchor="ctr"/>
        <a:lstStyle/>
        <a:p>
          <a:pPr algn="ctr"/>
          <a:r>
            <a:rPr lang="pt-BR" sz="1400">
              <a:latin typeface="Arial" panose="020B0604020202020204" pitchFamily="34" charset="0"/>
              <a:cs typeface="Arial" panose="020B0604020202020204" pitchFamily="34" charset="0"/>
            </a:rPr>
            <a:t>Identificar recomendações por gargalo </a:t>
          </a:r>
        </a:p>
      </dgm:t>
    </dgm:pt>
    <dgm:pt modelId="{DDB06F09-5A14-BA46-9221-112CFFB83D68}" type="parTrans" cxnId="{BF28C61F-1A0F-1648-9991-DE7B3B181362}">
      <dgm:prSet/>
      <dgm:spPr/>
      <dgm:t>
        <a:bodyPr/>
        <a:lstStyle/>
        <a:p>
          <a:pPr algn="ctr"/>
          <a:endParaRPr lang="en-US" sz="2000">
            <a:latin typeface="Arial" panose="020B0604020202020204" pitchFamily="34" charset="0"/>
            <a:cs typeface="Arial" panose="020B0604020202020204" pitchFamily="34" charset="0"/>
          </a:endParaRPr>
        </a:p>
      </dgm:t>
    </dgm:pt>
    <dgm:pt modelId="{60B0CA49-87E5-9A4A-A7AF-11DF74635074}" type="sibTrans" cxnId="{BF28C61F-1A0F-1648-9991-DE7B3B181362}">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02E85B08-4B7D-F940-B3A9-84690D4A1C66}">
      <dgm:prSet custT="1"/>
      <dgm:spPr>
        <a:solidFill>
          <a:schemeClr val="tx2"/>
        </a:solidFill>
      </dgm:spPr>
      <dgm:t>
        <a:bodyPr anchor="ctr"/>
        <a:lstStyle/>
        <a:p>
          <a:pPr algn="ctr"/>
          <a:r>
            <a:rPr lang="pt-BR" sz="1400">
              <a:latin typeface="Arial" panose="020B0604020202020204" pitchFamily="34" charset="0"/>
              <a:cs typeface="Arial" panose="020B0604020202020204" pitchFamily="34" charset="0"/>
            </a:rPr>
            <a:t>Propor atividades por recomendação</a:t>
          </a:r>
        </a:p>
      </dgm:t>
    </dgm:pt>
    <dgm:pt modelId="{D28E296E-7562-F049-AA06-868435010A05}" type="parTrans" cxnId="{AB96DC49-ABA8-8C4E-A140-3D4042B7C5AC}">
      <dgm:prSet/>
      <dgm:spPr/>
      <dgm:t>
        <a:bodyPr/>
        <a:lstStyle/>
        <a:p>
          <a:pPr algn="ctr"/>
          <a:endParaRPr lang="en-US" sz="2000">
            <a:latin typeface="Arial" panose="020B0604020202020204" pitchFamily="34" charset="0"/>
            <a:cs typeface="Arial" panose="020B0604020202020204" pitchFamily="34" charset="0"/>
          </a:endParaRPr>
        </a:p>
      </dgm:t>
    </dgm:pt>
    <dgm:pt modelId="{2B0290A8-9B0D-4942-B134-A7BDFD9A5FA3}" type="sibTrans" cxnId="{AB96DC49-ABA8-8C4E-A140-3D4042B7C5AC}">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DB90429E-5B03-2045-B507-4235C1699E83}">
      <dgm:prSet phldrT="[Text]" custT="1"/>
      <dgm:spPr>
        <a:solidFill>
          <a:schemeClr val="tx2"/>
        </a:solidFill>
      </dgm:spPr>
      <dgm:t>
        <a:bodyPr anchor="ctr"/>
        <a:lstStyle/>
        <a:p>
          <a:pPr algn="ctr"/>
          <a:r>
            <a:rPr lang="pt-BR" sz="1400">
              <a:latin typeface="Arial" panose="020B0604020202020204" pitchFamily="34" charset="0"/>
              <a:cs typeface="Arial" panose="020B0604020202020204" pitchFamily="34" charset="0"/>
            </a:rPr>
            <a:t>Verificar e vincular a atividade ao NAPHS ou ao plano operacional</a:t>
          </a:r>
        </a:p>
      </dgm:t>
    </dgm:pt>
    <dgm:pt modelId="{6246AE9B-339A-B843-9A7F-FA6994433E8F}" type="sib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288F61CA-C740-CC4A-9CB1-F87CC5F78E7C}" type="par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E831EE32-E167-D144-A7E0-C949A86C6473}" type="pres">
      <dgm:prSet presAssocID="{A5FC766B-E036-014B-84E5-07E9DA8247DD}" presName="Name0" presStyleCnt="0">
        <dgm:presLayoutVars>
          <dgm:dir/>
          <dgm:resizeHandles val="exact"/>
        </dgm:presLayoutVars>
      </dgm:prSet>
      <dgm:spPr/>
    </dgm:pt>
    <dgm:pt modelId="{17406A11-AC92-DF43-BE9A-A276AAD08215}" type="pres">
      <dgm:prSet presAssocID="{D855D1C0-13B3-4A4F-B790-D9C4FB3FF43D}" presName="node" presStyleLbl="node1" presStyleIdx="0" presStyleCnt="5" custScaleX="127988">
        <dgm:presLayoutVars>
          <dgm:bulletEnabled val="1"/>
        </dgm:presLayoutVars>
      </dgm:prSet>
      <dgm:spPr/>
    </dgm:pt>
    <dgm:pt modelId="{16BAFFB6-F5AD-C94C-864B-9E829D177CAA}" type="pres">
      <dgm:prSet presAssocID="{77EF973E-AD0D-5D4C-AF2B-49C66AD23567}" presName="sibTrans" presStyleLbl="sibTrans2D1" presStyleIdx="0" presStyleCnt="4"/>
      <dgm:spPr/>
    </dgm:pt>
    <dgm:pt modelId="{FE249EB2-CE16-1146-AC0B-8AF0D9EDEB4D}" type="pres">
      <dgm:prSet presAssocID="{77EF973E-AD0D-5D4C-AF2B-49C66AD23567}" presName="connectorText" presStyleLbl="sibTrans2D1" presStyleIdx="0" presStyleCnt="4"/>
      <dgm:spPr/>
    </dgm:pt>
    <dgm:pt modelId="{5DCC1D2A-6B04-FC41-9B05-F8F3C1BF8121}" type="pres">
      <dgm:prSet presAssocID="{13E966A8-DF35-7346-A987-0F47C4030E26}" presName="node" presStyleLbl="node1" presStyleIdx="1" presStyleCnt="5" custScaleX="123451">
        <dgm:presLayoutVars>
          <dgm:bulletEnabled val="1"/>
        </dgm:presLayoutVars>
      </dgm:prSet>
      <dgm:spPr/>
    </dgm:pt>
    <dgm:pt modelId="{147B6DFF-8FB8-0A46-90F0-D437541BBB4C}" type="pres">
      <dgm:prSet presAssocID="{927D2B3E-7989-2E47-9884-86B4D7E4D417}" presName="sibTrans" presStyleLbl="sibTrans2D1" presStyleIdx="1" presStyleCnt="4"/>
      <dgm:spPr/>
    </dgm:pt>
    <dgm:pt modelId="{198BA495-53E2-3E40-AEB6-0D1604D5CDE3}" type="pres">
      <dgm:prSet presAssocID="{927D2B3E-7989-2E47-9884-86B4D7E4D417}" presName="connectorText" presStyleLbl="sibTrans2D1" presStyleIdx="1" presStyleCnt="4"/>
      <dgm:spPr/>
    </dgm:pt>
    <dgm:pt modelId="{1D8654B4-9E73-0146-B51F-62F8DF8F5C41}" type="pres">
      <dgm:prSet presAssocID="{A6C23B55-B888-1841-9843-5033B88365AF}" presName="node" presStyleLbl="node1" presStyleIdx="2" presStyleCnt="5" custScaleX="126279">
        <dgm:presLayoutVars>
          <dgm:bulletEnabled val="1"/>
        </dgm:presLayoutVars>
      </dgm:prSet>
      <dgm:spPr/>
    </dgm:pt>
    <dgm:pt modelId="{6207E4FA-0F8A-144D-B5DB-DA904F8E178C}" type="pres">
      <dgm:prSet presAssocID="{60B0CA49-87E5-9A4A-A7AF-11DF74635074}" presName="sibTrans" presStyleLbl="sibTrans2D1" presStyleIdx="2" presStyleCnt="4"/>
      <dgm:spPr/>
    </dgm:pt>
    <dgm:pt modelId="{56FF272F-D078-A54D-9C37-FF1D277D5EE4}" type="pres">
      <dgm:prSet presAssocID="{60B0CA49-87E5-9A4A-A7AF-11DF74635074}" presName="connectorText" presStyleLbl="sibTrans2D1" presStyleIdx="2" presStyleCnt="4"/>
      <dgm:spPr/>
    </dgm:pt>
    <dgm:pt modelId="{16EBC836-ECF2-1341-87FC-648CD7F03A41}" type="pres">
      <dgm:prSet presAssocID="{02E85B08-4B7D-F940-B3A9-84690D4A1C66}" presName="node" presStyleLbl="node1" presStyleIdx="3" presStyleCnt="5" custScaleX="126279">
        <dgm:presLayoutVars>
          <dgm:bulletEnabled val="1"/>
        </dgm:presLayoutVars>
      </dgm:prSet>
      <dgm:spPr/>
    </dgm:pt>
    <dgm:pt modelId="{2DEE26A0-7B5C-BD40-9733-80420A40415C}" type="pres">
      <dgm:prSet presAssocID="{2B0290A8-9B0D-4942-B134-A7BDFD9A5FA3}" presName="sibTrans" presStyleLbl="sibTrans2D1" presStyleIdx="3" presStyleCnt="4"/>
      <dgm:spPr/>
    </dgm:pt>
    <dgm:pt modelId="{6E962084-A0F6-9646-9D35-DDB33562905D}" type="pres">
      <dgm:prSet presAssocID="{2B0290A8-9B0D-4942-B134-A7BDFD9A5FA3}" presName="connectorText" presStyleLbl="sibTrans2D1" presStyleIdx="3" presStyleCnt="4"/>
      <dgm:spPr/>
    </dgm:pt>
    <dgm:pt modelId="{8DE9D50E-F58E-4542-8B78-062E825F660D}" type="pres">
      <dgm:prSet presAssocID="{DB90429E-5B03-2045-B507-4235C1699E83}" presName="node" presStyleLbl="node1" presStyleIdx="4" presStyleCnt="5" custScaleX="127741">
        <dgm:presLayoutVars>
          <dgm:bulletEnabled val="1"/>
        </dgm:presLayoutVars>
      </dgm:prSet>
      <dgm:spPr/>
    </dgm:pt>
  </dgm:ptLst>
  <dgm:cxnLst>
    <dgm:cxn modelId="{AB76940E-FB17-CE46-9C46-A8C0A603B2A2}" type="presOf" srcId="{DB90429E-5B03-2045-B507-4235C1699E83}" destId="{8DE9D50E-F58E-4542-8B78-062E825F660D}" srcOrd="0" destOrd="0" presId="urn:microsoft.com/office/officeart/2005/8/layout/process1"/>
    <dgm:cxn modelId="{39753612-ABB9-174E-943C-6EE23D8B2817}" type="presOf" srcId="{A6C23B55-B888-1841-9843-5033B88365AF}" destId="{1D8654B4-9E73-0146-B51F-62F8DF8F5C41}" srcOrd="0" destOrd="0" presId="urn:microsoft.com/office/officeart/2005/8/layout/process1"/>
    <dgm:cxn modelId="{BF28C61F-1A0F-1648-9991-DE7B3B181362}" srcId="{A5FC766B-E036-014B-84E5-07E9DA8247DD}" destId="{A6C23B55-B888-1841-9843-5033B88365AF}" srcOrd="2" destOrd="0" parTransId="{DDB06F09-5A14-BA46-9221-112CFFB83D68}" sibTransId="{60B0CA49-87E5-9A4A-A7AF-11DF74635074}"/>
    <dgm:cxn modelId="{7FA2FB28-3A0F-2245-99A3-AFCC50D6A037}" srcId="{A5FC766B-E036-014B-84E5-07E9DA8247DD}" destId="{DB90429E-5B03-2045-B507-4235C1699E83}" srcOrd="4" destOrd="0" parTransId="{288F61CA-C740-CC4A-9CB1-F87CC5F78E7C}" sibTransId="{6246AE9B-339A-B843-9A7F-FA6994433E8F}"/>
    <dgm:cxn modelId="{BA667A2B-75FC-4244-AABB-981E57E6CFED}" type="presOf" srcId="{927D2B3E-7989-2E47-9884-86B4D7E4D417}" destId="{147B6DFF-8FB8-0A46-90F0-D437541BBB4C}" srcOrd="0" destOrd="0" presId="urn:microsoft.com/office/officeart/2005/8/layout/process1"/>
    <dgm:cxn modelId="{DC905E31-C1B4-544A-96D2-92AF99F31D87}" type="presOf" srcId="{2B0290A8-9B0D-4942-B134-A7BDFD9A5FA3}" destId="{2DEE26A0-7B5C-BD40-9733-80420A40415C}" srcOrd="0" destOrd="0" presId="urn:microsoft.com/office/officeart/2005/8/layout/process1"/>
    <dgm:cxn modelId="{05B44632-BD1D-1A46-9C1D-260E144BD236}" type="presOf" srcId="{77EF973E-AD0D-5D4C-AF2B-49C66AD23567}" destId="{FE249EB2-CE16-1146-AC0B-8AF0D9EDEB4D}" srcOrd="1" destOrd="0" presId="urn:microsoft.com/office/officeart/2005/8/layout/process1"/>
    <dgm:cxn modelId="{99BFC83B-DDC2-AC4B-A7DE-57A4DE0BA4EC}" type="presOf" srcId="{A5FC766B-E036-014B-84E5-07E9DA8247DD}" destId="{E831EE32-E167-D144-A7E0-C949A86C6473}" srcOrd="0" destOrd="0" presId="urn:microsoft.com/office/officeart/2005/8/layout/process1"/>
    <dgm:cxn modelId="{C66E0842-C96B-4C4C-BB4B-3996996BBE41}" type="presOf" srcId="{927D2B3E-7989-2E47-9884-86B4D7E4D417}" destId="{198BA495-53E2-3E40-AEB6-0D1604D5CDE3}" srcOrd="1" destOrd="0" presId="urn:microsoft.com/office/officeart/2005/8/layout/process1"/>
    <dgm:cxn modelId="{AB96DC49-ABA8-8C4E-A140-3D4042B7C5AC}" srcId="{A5FC766B-E036-014B-84E5-07E9DA8247DD}" destId="{02E85B08-4B7D-F940-B3A9-84690D4A1C66}" srcOrd="3" destOrd="0" parTransId="{D28E296E-7562-F049-AA06-868435010A05}" sibTransId="{2B0290A8-9B0D-4942-B134-A7BDFD9A5FA3}"/>
    <dgm:cxn modelId="{3F76276D-62CB-3F48-9732-13BA3851685B}" type="presOf" srcId="{2B0290A8-9B0D-4942-B134-A7BDFD9A5FA3}" destId="{6E962084-A0F6-9646-9D35-DDB33562905D}" srcOrd="1" destOrd="0" presId="urn:microsoft.com/office/officeart/2005/8/layout/process1"/>
    <dgm:cxn modelId="{DF17C66F-D377-0440-B341-DC2F0C97C880}" type="presOf" srcId="{13E966A8-DF35-7346-A987-0F47C4030E26}" destId="{5DCC1D2A-6B04-FC41-9B05-F8F3C1BF8121}" srcOrd="0" destOrd="0" presId="urn:microsoft.com/office/officeart/2005/8/layout/process1"/>
    <dgm:cxn modelId="{A69D4878-A8A3-B740-8DEE-0BD4F12A2FCB}" type="presOf" srcId="{02E85B08-4B7D-F940-B3A9-84690D4A1C66}" destId="{16EBC836-ECF2-1341-87FC-648CD7F03A41}" srcOrd="0" destOrd="0" presId="urn:microsoft.com/office/officeart/2005/8/layout/process1"/>
    <dgm:cxn modelId="{53D8CF80-26BA-A240-BF16-26E5FB592189}" type="presOf" srcId="{77EF973E-AD0D-5D4C-AF2B-49C66AD23567}" destId="{16BAFFB6-F5AD-C94C-864B-9E829D177CAA}" srcOrd="0" destOrd="0" presId="urn:microsoft.com/office/officeart/2005/8/layout/process1"/>
    <dgm:cxn modelId="{0638F1A5-F84A-F448-9DBF-0EC72437B686}" srcId="{A5FC766B-E036-014B-84E5-07E9DA8247DD}" destId="{D855D1C0-13B3-4A4F-B790-D9C4FB3FF43D}" srcOrd="0" destOrd="0" parTransId="{8E493A4F-670E-C44B-BE60-BF1D808E069C}" sibTransId="{77EF973E-AD0D-5D4C-AF2B-49C66AD23567}"/>
    <dgm:cxn modelId="{E8D249D0-FD86-B64B-AB1E-8A59629861D2}" type="presOf" srcId="{60B0CA49-87E5-9A4A-A7AF-11DF74635074}" destId="{6207E4FA-0F8A-144D-B5DB-DA904F8E178C}" srcOrd="0" destOrd="0" presId="urn:microsoft.com/office/officeart/2005/8/layout/process1"/>
    <dgm:cxn modelId="{275571DD-D676-7646-B670-D9658FF30553}" type="presOf" srcId="{60B0CA49-87E5-9A4A-A7AF-11DF74635074}" destId="{56FF272F-D078-A54D-9C37-FF1D277D5EE4}" srcOrd="1" destOrd="0" presId="urn:microsoft.com/office/officeart/2005/8/layout/process1"/>
    <dgm:cxn modelId="{B2E6EAE2-3FAC-8440-9113-865F057D31C8}" srcId="{A5FC766B-E036-014B-84E5-07E9DA8247DD}" destId="{13E966A8-DF35-7346-A987-0F47C4030E26}" srcOrd="1" destOrd="0" parTransId="{B110901A-559F-DA4B-B841-514C25C57439}" sibTransId="{927D2B3E-7989-2E47-9884-86B4D7E4D417}"/>
    <dgm:cxn modelId="{AA4BF7E3-0E12-E646-88BC-B7A8BA7DA80B}" type="presOf" srcId="{D855D1C0-13B3-4A4F-B790-D9C4FB3FF43D}" destId="{17406A11-AC92-DF43-BE9A-A276AAD08215}" srcOrd="0" destOrd="0" presId="urn:microsoft.com/office/officeart/2005/8/layout/process1"/>
    <dgm:cxn modelId="{EC651906-50C0-4A47-88F0-E78BD2F6CEF7}" type="presParOf" srcId="{E831EE32-E167-D144-A7E0-C949A86C6473}" destId="{17406A11-AC92-DF43-BE9A-A276AAD08215}" srcOrd="0" destOrd="0" presId="urn:microsoft.com/office/officeart/2005/8/layout/process1"/>
    <dgm:cxn modelId="{96D9F348-7808-564F-BD5A-FAB9448926B3}" type="presParOf" srcId="{E831EE32-E167-D144-A7E0-C949A86C6473}" destId="{16BAFFB6-F5AD-C94C-864B-9E829D177CAA}" srcOrd="1" destOrd="0" presId="urn:microsoft.com/office/officeart/2005/8/layout/process1"/>
    <dgm:cxn modelId="{717BED0F-E412-6343-A2E6-60EDCA039848}" type="presParOf" srcId="{16BAFFB6-F5AD-C94C-864B-9E829D177CAA}" destId="{FE249EB2-CE16-1146-AC0B-8AF0D9EDEB4D}" srcOrd="0" destOrd="0" presId="urn:microsoft.com/office/officeart/2005/8/layout/process1"/>
    <dgm:cxn modelId="{936210AD-EA51-584B-9B7B-317E02E55426}" type="presParOf" srcId="{E831EE32-E167-D144-A7E0-C949A86C6473}" destId="{5DCC1D2A-6B04-FC41-9B05-F8F3C1BF8121}" srcOrd="2" destOrd="0" presId="urn:microsoft.com/office/officeart/2005/8/layout/process1"/>
    <dgm:cxn modelId="{859E30E4-A2AB-5B4B-A8A9-9D292058BBA4}" type="presParOf" srcId="{E831EE32-E167-D144-A7E0-C949A86C6473}" destId="{147B6DFF-8FB8-0A46-90F0-D437541BBB4C}" srcOrd="3" destOrd="0" presId="urn:microsoft.com/office/officeart/2005/8/layout/process1"/>
    <dgm:cxn modelId="{B4A05155-E789-5648-AC6E-690B6618EEC4}" type="presParOf" srcId="{147B6DFF-8FB8-0A46-90F0-D437541BBB4C}" destId="{198BA495-53E2-3E40-AEB6-0D1604D5CDE3}" srcOrd="0" destOrd="0" presId="urn:microsoft.com/office/officeart/2005/8/layout/process1"/>
    <dgm:cxn modelId="{5A02486A-0223-3A46-892B-252ECC4A666A}" type="presParOf" srcId="{E831EE32-E167-D144-A7E0-C949A86C6473}" destId="{1D8654B4-9E73-0146-B51F-62F8DF8F5C41}" srcOrd="4" destOrd="0" presId="urn:microsoft.com/office/officeart/2005/8/layout/process1"/>
    <dgm:cxn modelId="{A7A6F98D-E039-0649-ADE1-DC7310CE47BC}" type="presParOf" srcId="{E831EE32-E167-D144-A7E0-C949A86C6473}" destId="{6207E4FA-0F8A-144D-B5DB-DA904F8E178C}" srcOrd="5" destOrd="0" presId="urn:microsoft.com/office/officeart/2005/8/layout/process1"/>
    <dgm:cxn modelId="{6DFED976-933A-E34D-B362-772C65F16198}" type="presParOf" srcId="{6207E4FA-0F8A-144D-B5DB-DA904F8E178C}" destId="{56FF272F-D078-A54D-9C37-FF1D277D5EE4}" srcOrd="0" destOrd="0" presId="urn:microsoft.com/office/officeart/2005/8/layout/process1"/>
    <dgm:cxn modelId="{4AFD7197-3C4E-9542-B71B-029068D98918}" type="presParOf" srcId="{E831EE32-E167-D144-A7E0-C949A86C6473}" destId="{16EBC836-ECF2-1341-87FC-648CD7F03A41}" srcOrd="6" destOrd="0" presId="urn:microsoft.com/office/officeart/2005/8/layout/process1"/>
    <dgm:cxn modelId="{DF72AB7D-F86B-3D41-A205-843A8235BC71}" type="presParOf" srcId="{E831EE32-E167-D144-A7E0-C949A86C6473}" destId="{2DEE26A0-7B5C-BD40-9733-80420A40415C}" srcOrd="7" destOrd="0" presId="urn:microsoft.com/office/officeart/2005/8/layout/process1"/>
    <dgm:cxn modelId="{FC077429-CB9D-6E44-ABA6-33AE6AFFE920}" type="presParOf" srcId="{2DEE26A0-7B5C-BD40-9733-80420A40415C}" destId="{6E962084-A0F6-9646-9D35-DDB33562905D}" srcOrd="0" destOrd="0" presId="urn:microsoft.com/office/officeart/2005/8/layout/process1"/>
    <dgm:cxn modelId="{DE1F5C83-9660-5948-B6B2-E08D2FBEC5D3}" type="presParOf" srcId="{E831EE32-E167-D144-A7E0-C949A86C6473}" destId="{8DE9D50E-F58E-4542-8B78-062E825F660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0174D5-D1CD-B344-B721-A0A544D9D17A}" type="doc">
      <dgm:prSet loTypeId="urn:microsoft.com/office/officeart/2005/8/layout/hChevron3" loCatId="" qsTypeId="urn:microsoft.com/office/officeart/2005/8/quickstyle/simple1" qsCatId="simple" csTypeId="urn:microsoft.com/office/officeart/2005/8/colors/accent1_2" csCatId="accent1" phldr="1"/>
      <dgm:spPr/>
    </dgm:pt>
    <dgm:pt modelId="{ADFE91F0-7675-6046-9313-22943F65FFFA}">
      <dgm:prSet phldrT="[Text]" custT="1"/>
      <dgm:spPr/>
      <dgm:t>
        <a:bodyPr/>
        <a:lstStyle/>
        <a:p>
          <a:r>
            <a:rPr lang="pt-BR" sz="1700">
              <a:latin typeface="Arial" panose="020B0604020202020204" pitchFamily="34" charset="0"/>
              <a:cs typeface="Arial" panose="020B0604020202020204" pitchFamily="34" charset="0"/>
            </a:rPr>
            <a:t>Gargalo do 7-1-7</a:t>
          </a:r>
        </a:p>
      </dgm:t>
    </dgm:pt>
    <dgm:pt modelId="{F5747209-ACE8-8A4A-B71D-6D30A20CDA5F}" type="par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08AF77E0-7855-A549-B0FE-87F122C64E78}" type="sib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FF6B0D22-ADF4-D544-B83B-CAB2C19E48A6}">
      <dgm:prSet phldrT="[Text]"/>
      <dgm:spPr/>
      <dgm:t>
        <a:bodyPr/>
        <a:lstStyle/>
        <a:p>
          <a:r>
            <a:rPr lang="pt-BR" dirty="0">
              <a:latin typeface="Arial" panose="020B0604020202020204" pitchFamily="34" charset="0"/>
              <a:cs typeface="Arial" panose="020B0604020202020204" pitchFamily="34" charset="0"/>
            </a:rPr>
            <a:t>Área técnica</a:t>
          </a:r>
        </a:p>
      </dgm:t>
    </dgm:pt>
    <dgm:pt modelId="{DFA8E464-5100-9B40-B786-7C8831AB9302}" type="par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5BAEC204-BB71-EA44-8ADD-2D731C61CE72}" type="sib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FA19DA18-E3E4-8944-B4F7-419ED3959EA5}">
      <dgm:prSet phldrT="[Text]"/>
      <dgm:spPr/>
      <dgm:t>
        <a:bodyPr/>
        <a:lstStyle/>
        <a:p>
          <a:r>
            <a:rPr lang="pt-BR">
              <a:latin typeface="Arial" panose="020B0604020202020204" pitchFamily="34" charset="0"/>
              <a:cs typeface="Arial" panose="020B0604020202020204" pitchFamily="34" charset="0"/>
            </a:rPr>
            <a:t>Recomendação 7-1-7 para resolve o gargalo</a:t>
          </a:r>
        </a:p>
      </dgm:t>
    </dgm:pt>
    <dgm:pt modelId="{0EF0DCDE-DCB0-6C47-A764-81CD8C2722D1}" type="par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CF5BFCC9-E575-7046-AAB7-C0F98356F19E}" type="sib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93E5273A-BF5F-0647-B884-61F2325DB56C}">
      <dgm:prSet/>
      <dgm:spPr/>
      <dgm:t>
        <a:bodyPr/>
        <a:lstStyle/>
        <a:p>
          <a:r>
            <a:rPr lang="pt-BR">
              <a:latin typeface="Arial" panose="020B0604020202020204" pitchFamily="34" charset="0"/>
              <a:cs typeface="Arial" panose="020B0604020202020204" pitchFamily="34" charset="0"/>
            </a:rPr>
            <a:t>Atividade existente no plano estratégico ou operacional anterior?</a:t>
          </a:r>
        </a:p>
      </dgm:t>
    </dgm:pt>
    <dgm:pt modelId="{0E4049EF-8309-4546-A82A-A310186C7B3C}" type="par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FC38878-DD0F-9441-B2D8-ED12BCB30EDE}" type="sib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CAC3065-E1B4-5241-A7CC-517E4152C673}">
      <dgm:prSet/>
      <dgm:spPr/>
      <dgm:t>
        <a:bodyPr/>
        <a:lstStyle/>
        <a:p>
          <a:r>
            <a:rPr lang="pt-BR">
              <a:latin typeface="Arial" panose="020B0604020202020204" pitchFamily="34" charset="0"/>
              <a:cs typeface="Arial" panose="020B0604020202020204" pitchFamily="34" charset="0"/>
            </a:rPr>
            <a:t>  </a:t>
          </a:r>
        </a:p>
      </dgm:t>
    </dgm:pt>
    <dgm:pt modelId="{19D445BE-A6D9-EB40-94D8-5404ED7C29BD}" type="sib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F0F1A55D-CE65-374B-A26E-F74D04D57DF9}" type="par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3EB1EBD3-E3A7-D34C-951E-1FB1113C9998}" type="pres">
      <dgm:prSet presAssocID="{0E0174D5-D1CD-B344-B721-A0A544D9D17A}" presName="Name0" presStyleCnt="0">
        <dgm:presLayoutVars>
          <dgm:dir/>
          <dgm:resizeHandles val="exact"/>
        </dgm:presLayoutVars>
      </dgm:prSet>
      <dgm:spPr/>
    </dgm:pt>
    <dgm:pt modelId="{64B9B65A-DD2E-3B46-AA58-F1BFFBA25B28}" type="pres">
      <dgm:prSet presAssocID="{ADFE91F0-7675-6046-9313-22943F65FFFA}" presName="parTxOnly" presStyleLbl="node1" presStyleIdx="0" presStyleCnt="5">
        <dgm:presLayoutVars>
          <dgm:bulletEnabled val="1"/>
        </dgm:presLayoutVars>
      </dgm:prSet>
      <dgm:spPr/>
    </dgm:pt>
    <dgm:pt modelId="{CB192DBC-24F3-6741-8BEE-D339B3DD5E3C}" type="pres">
      <dgm:prSet presAssocID="{08AF77E0-7855-A549-B0FE-87F122C64E78}" presName="parSpace" presStyleCnt="0"/>
      <dgm:spPr/>
    </dgm:pt>
    <dgm:pt modelId="{FBF8E2E2-113D-5D41-8BC1-640248FA2999}" type="pres">
      <dgm:prSet presAssocID="{FF6B0D22-ADF4-D544-B83B-CAB2C19E48A6}" presName="parTxOnly" presStyleLbl="node1" presStyleIdx="1" presStyleCnt="5">
        <dgm:presLayoutVars>
          <dgm:bulletEnabled val="1"/>
        </dgm:presLayoutVars>
      </dgm:prSet>
      <dgm:spPr/>
    </dgm:pt>
    <dgm:pt modelId="{7B4042DC-F299-9142-B4A6-2A804C775A58}" type="pres">
      <dgm:prSet presAssocID="{5BAEC204-BB71-EA44-8ADD-2D731C61CE72}" presName="parSpace" presStyleCnt="0"/>
      <dgm:spPr/>
    </dgm:pt>
    <dgm:pt modelId="{230FFAF5-8237-8D41-B13D-98E6F557CB58}" type="pres">
      <dgm:prSet presAssocID="{FA19DA18-E3E4-8944-B4F7-419ED3959EA5}" presName="parTxOnly" presStyleLbl="node1" presStyleIdx="2" presStyleCnt="5">
        <dgm:presLayoutVars>
          <dgm:bulletEnabled val="1"/>
        </dgm:presLayoutVars>
      </dgm:prSet>
      <dgm:spPr/>
    </dgm:pt>
    <dgm:pt modelId="{513C811C-7A74-8C4A-8602-D215616E6EB8}" type="pres">
      <dgm:prSet presAssocID="{CF5BFCC9-E575-7046-AAB7-C0F98356F19E}" presName="parSpace" presStyleCnt="0"/>
      <dgm:spPr/>
    </dgm:pt>
    <dgm:pt modelId="{0051DFC9-608A-F149-A5A0-508843FE1AA0}" type="pres">
      <dgm:prSet presAssocID="{93E5273A-BF5F-0647-B884-61F2325DB56C}" presName="parTxOnly" presStyleLbl="node1" presStyleIdx="3" presStyleCnt="5">
        <dgm:presLayoutVars>
          <dgm:bulletEnabled val="1"/>
        </dgm:presLayoutVars>
      </dgm:prSet>
      <dgm:spPr/>
    </dgm:pt>
    <dgm:pt modelId="{8D443939-AFF2-A141-AC95-A3896EBAA7BA}" type="pres">
      <dgm:prSet presAssocID="{4FC38878-DD0F-9441-B2D8-ED12BCB30EDE}" presName="parSpace" presStyleCnt="0"/>
      <dgm:spPr/>
    </dgm:pt>
    <dgm:pt modelId="{255BEEDA-CF9C-FC47-AA8A-4BDD8F1C7F7E}" type="pres">
      <dgm:prSet presAssocID="{4CAC3065-E1B4-5241-A7CC-517E4152C673}" presName="parTxOnly" presStyleLbl="node1" presStyleIdx="4" presStyleCnt="5">
        <dgm:presLayoutVars>
          <dgm:bulletEnabled val="1"/>
        </dgm:presLayoutVars>
      </dgm:prSet>
      <dgm:spPr/>
    </dgm:pt>
  </dgm:ptLst>
  <dgm:cxnLst>
    <dgm:cxn modelId="{21581B01-3B9E-C440-9C63-9EC589BD1485}" type="presOf" srcId="{4CAC3065-E1B4-5241-A7CC-517E4152C673}" destId="{255BEEDA-CF9C-FC47-AA8A-4BDD8F1C7F7E}" srcOrd="0" destOrd="0" presId="urn:microsoft.com/office/officeart/2005/8/layout/hChevron3"/>
    <dgm:cxn modelId="{F464FA09-B341-1944-ADC1-CC29F13974E0}" type="presOf" srcId="{FA19DA18-E3E4-8944-B4F7-419ED3959EA5}" destId="{230FFAF5-8237-8D41-B13D-98E6F557CB58}" srcOrd="0" destOrd="0" presId="urn:microsoft.com/office/officeart/2005/8/layout/hChevron3"/>
    <dgm:cxn modelId="{0A661E1D-F0E2-7749-B085-D16FDED8DC3F}" type="presOf" srcId="{ADFE91F0-7675-6046-9313-22943F65FFFA}" destId="{64B9B65A-DD2E-3B46-AA58-F1BFFBA25B28}" srcOrd="0" destOrd="0" presId="urn:microsoft.com/office/officeart/2005/8/layout/hChevron3"/>
    <dgm:cxn modelId="{2F778323-D62C-F247-9892-1FD3042BD34F}" srcId="{0E0174D5-D1CD-B344-B721-A0A544D9D17A}" destId="{4CAC3065-E1B4-5241-A7CC-517E4152C673}" srcOrd="4" destOrd="0" parTransId="{F0F1A55D-CE65-374B-A26E-F74D04D57DF9}" sibTransId="{19D445BE-A6D9-EB40-94D8-5404ED7C29BD}"/>
    <dgm:cxn modelId="{7B3CCA2A-3285-9C48-88E7-6614384560B9}" type="presOf" srcId="{93E5273A-BF5F-0647-B884-61F2325DB56C}" destId="{0051DFC9-608A-F149-A5A0-508843FE1AA0}" srcOrd="0" destOrd="0" presId="urn:microsoft.com/office/officeart/2005/8/layout/hChevron3"/>
    <dgm:cxn modelId="{2126813E-DA7D-C74F-BDF0-7B970E2FEB39}" srcId="{0E0174D5-D1CD-B344-B721-A0A544D9D17A}" destId="{93E5273A-BF5F-0647-B884-61F2325DB56C}" srcOrd="3" destOrd="0" parTransId="{0E4049EF-8309-4546-A82A-A310186C7B3C}" sibTransId="{4FC38878-DD0F-9441-B2D8-ED12BCB30EDE}"/>
    <dgm:cxn modelId="{C6FE8660-8E75-A345-B3FA-64A87F337CD6}" srcId="{0E0174D5-D1CD-B344-B721-A0A544D9D17A}" destId="{ADFE91F0-7675-6046-9313-22943F65FFFA}" srcOrd="0" destOrd="0" parTransId="{F5747209-ACE8-8A4A-B71D-6D30A20CDA5F}" sibTransId="{08AF77E0-7855-A549-B0FE-87F122C64E78}"/>
    <dgm:cxn modelId="{E55CF87B-8245-1441-B773-3133DC6A6759}" type="presOf" srcId="{FF6B0D22-ADF4-D544-B83B-CAB2C19E48A6}" destId="{FBF8E2E2-113D-5D41-8BC1-640248FA2999}" srcOrd="0" destOrd="0" presId="urn:microsoft.com/office/officeart/2005/8/layout/hChevron3"/>
    <dgm:cxn modelId="{730EAF82-F0E0-4346-BA75-4628066B75FB}" type="presOf" srcId="{0E0174D5-D1CD-B344-B721-A0A544D9D17A}" destId="{3EB1EBD3-E3A7-D34C-951E-1FB1113C9998}" srcOrd="0" destOrd="0" presId="urn:microsoft.com/office/officeart/2005/8/layout/hChevron3"/>
    <dgm:cxn modelId="{0B449FB1-D2E0-1448-AD11-7A0DC7E8EF2B}" srcId="{0E0174D5-D1CD-B344-B721-A0A544D9D17A}" destId="{FA19DA18-E3E4-8944-B4F7-419ED3959EA5}" srcOrd="2" destOrd="0" parTransId="{0EF0DCDE-DCB0-6C47-A764-81CD8C2722D1}" sibTransId="{CF5BFCC9-E575-7046-AAB7-C0F98356F19E}"/>
    <dgm:cxn modelId="{18DD43C7-DD12-E54E-8DE5-F959065B9C9D}" srcId="{0E0174D5-D1CD-B344-B721-A0A544D9D17A}" destId="{FF6B0D22-ADF4-D544-B83B-CAB2C19E48A6}" srcOrd="1" destOrd="0" parTransId="{DFA8E464-5100-9B40-B786-7C8831AB9302}" sibTransId="{5BAEC204-BB71-EA44-8ADD-2D731C61CE72}"/>
    <dgm:cxn modelId="{76DDDC2C-8A99-C542-8294-2EB0AB31DF24}" type="presParOf" srcId="{3EB1EBD3-E3A7-D34C-951E-1FB1113C9998}" destId="{64B9B65A-DD2E-3B46-AA58-F1BFFBA25B28}" srcOrd="0" destOrd="0" presId="urn:microsoft.com/office/officeart/2005/8/layout/hChevron3"/>
    <dgm:cxn modelId="{FD85CDEF-319A-8245-9A22-B4795AB4C4C6}" type="presParOf" srcId="{3EB1EBD3-E3A7-D34C-951E-1FB1113C9998}" destId="{CB192DBC-24F3-6741-8BEE-D339B3DD5E3C}" srcOrd="1" destOrd="0" presId="urn:microsoft.com/office/officeart/2005/8/layout/hChevron3"/>
    <dgm:cxn modelId="{260F0BB2-3213-8544-9C72-CC96D1DF64D1}" type="presParOf" srcId="{3EB1EBD3-E3A7-D34C-951E-1FB1113C9998}" destId="{FBF8E2E2-113D-5D41-8BC1-640248FA2999}" srcOrd="2" destOrd="0" presId="urn:microsoft.com/office/officeart/2005/8/layout/hChevron3"/>
    <dgm:cxn modelId="{53E9B787-4DC3-7745-A9DE-D85D21E3828D}" type="presParOf" srcId="{3EB1EBD3-E3A7-D34C-951E-1FB1113C9998}" destId="{7B4042DC-F299-9142-B4A6-2A804C775A58}" srcOrd="3" destOrd="0" presId="urn:microsoft.com/office/officeart/2005/8/layout/hChevron3"/>
    <dgm:cxn modelId="{F5F31D07-9045-F844-A5C9-0F9ED2DAFEAE}" type="presParOf" srcId="{3EB1EBD3-E3A7-D34C-951E-1FB1113C9998}" destId="{230FFAF5-8237-8D41-B13D-98E6F557CB58}" srcOrd="4" destOrd="0" presId="urn:microsoft.com/office/officeart/2005/8/layout/hChevron3"/>
    <dgm:cxn modelId="{0BD4EAC7-69E6-6848-AB58-016C49E92F6A}" type="presParOf" srcId="{3EB1EBD3-E3A7-D34C-951E-1FB1113C9998}" destId="{513C811C-7A74-8C4A-8602-D215616E6EB8}" srcOrd="5" destOrd="0" presId="urn:microsoft.com/office/officeart/2005/8/layout/hChevron3"/>
    <dgm:cxn modelId="{E3827158-C18B-4649-998C-E778C02DA3BE}" type="presParOf" srcId="{3EB1EBD3-E3A7-D34C-951E-1FB1113C9998}" destId="{0051DFC9-608A-F149-A5A0-508843FE1AA0}" srcOrd="6" destOrd="0" presId="urn:microsoft.com/office/officeart/2005/8/layout/hChevron3"/>
    <dgm:cxn modelId="{E1984A34-F78C-C148-97A4-50E63CEEC84C}" type="presParOf" srcId="{3EB1EBD3-E3A7-D34C-951E-1FB1113C9998}" destId="{8D443939-AFF2-A141-AC95-A3896EBAA7BA}" srcOrd="7" destOrd="0" presId="urn:microsoft.com/office/officeart/2005/8/layout/hChevron3"/>
    <dgm:cxn modelId="{F8DA7693-C871-0849-928C-77B2621B65A6}" type="presParOf" srcId="{3EB1EBD3-E3A7-D34C-951E-1FB1113C9998}" destId="{255BEEDA-CF9C-FC47-AA8A-4BDD8F1C7F7E}" srcOrd="8"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6C1E8-816F-2340-BA0A-98C1C507C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654C1FC-509F-7B4B-8C02-E6D0C6E0473E}">
      <dgm:prSet phldrT="[Text]" custT="1"/>
      <dgm:spPr/>
      <dgm:t>
        <a:bodyPr/>
        <a:lstStyle/>
        <a:p>
          <a:r>
            <a:rPr lang="pt-BR" sz="2000">
              <a:latin typeface="Arial" panose="020B0604020202020204" pitchFamily="34" charset="0"/>
              <a:cs typeface="Arial" panose="020B0604020202020204" pitchFamily="34" charset="0"/>
            </a:rPr>
            <a:t>Coordenação</a:t>
          </a:r>
        </a:p>
      </dgm:t>
    </dgm:pt>
    <dgm:pt modelId="{FE1D3B05-354E-7546-8F8A-A1762FE00AC1}" type="parTrans" cxnId="{010D4EAF-1A96-FA4D-9470-B0E18C215065}">
      <dgm:prSet/>
      <dgm:spPr/>
      <dgm:t>
        <a:bodyPr/>
        <a:lstStyle/>
        <a:p>
          <a:endParaRPr lang="en-US"/>
        </a:p>
      </dgm:t>
    </dgm:pt>
    <dgm:pt modelId="{C4A15862-4A10-294D-BA0F-8EF77C8B35CE}" type="sibTrans" cxnId="{010D4EAF-1A96-FA4D-9470-B0E18C215065}">
      <dgm:prSet/>
      <dgm:spPr/>
      <dgm:t>
        <a:bodyPr/>
        <a:lstStyle/>
        <a:p>
          <a:endParaRPr lang="en-US"/>
        </a:p>
      </dgm:t>
    </dgm:pt>
    <dgm:pt modelId="{0FC37145-8954-4547-98AB-E4EFD24E15B0}">
      <dgm:prSet phldrT="[Text]" custT="1"/>
      <dgm:spPr/>
      <dgm:t>
        <a:bodyPr/>
        <a:lstStyle/>
        <a:p>
          <a:r>
            <a:rPr lang="pt-BR" sz="1400" dirty="0">
              <a:latin typeface="Arial" panose="020B0604020202020204" pitchFamily="34" charset="0"/>
              <a:cs typeface="Arial" panose="020B0604020202020204" pitchFamily="34" charset="0"/>
            </a:rPr>
            <a:t>Supervisionar a adoção e o uso do 7-1-7</a:t>
          </a:r>
        </a:p>
      </dgm:t>
    </dgm:pt>
    <dgm:pt modelId="{58C1D5D9-8DF6-774B-AAF4-EAD74BE9D625}" type="parTrans" cxnId="{BA4A6AE4-9CDD-2148-B121-BD1853AC6F20}">
      <dgm:prSet/>
      <dgm:spPr/>
      <dgm:t>
        <a:bodyPr/>
        <a:lstStyle/>
        <a:p>
          <a:endParaRPr lang="en-US"/>
        </a:p>
      </dgm:t>
    </dgm:pt>
    <dgm:pt modelId="{74FA26A2-3044-4245-AFDD-B38B750A1E95}" type="sibTrans" cxnId="{BA4A6AE4-9CDD-2148-B121-BD1853AC6F20}">
      <dgm:prSet/>
      <dgm:spPr/>
      <dgm:t>
        <a:bodyPr/>
        <a:lstStyle/>
        <a:p>
          <a:endParaRPr lang="en-US"/>
        </a:p>
      </dgm:t>
    </dgm:pt>
    <dgm:pt modelId="{3546DD94-A8A0-FF40-8984-2B0A459ADCDD}">
      <dgm:prSet phldrT="[Text]" custT="1"/>
      <dgm:spPr/>
      <dgm:t>
        <a:bodyPr/>
        <a:lstStyle/>
        <a:p>
          <a:r>
            <a:rPr lang="pt-BR" sz="2000">
              <a:latin typeface="Arial" panose="020B0604020202020204" pitchFamily="34" charset="0"/>
              <a:cs typeface="Arial" panose="020B0604020202020204" pitchFamily="34" charset="0"/>
            </a:rPr>
            <a:t>Coleta e análise de dados</a:t>
          </a:r>
        </a:p>
      </dgm:t>
    </dgm:pt>
    <dgm:pt modelId="{672E4FE3-96BE-4448-A7E1-A5FE275EB68C}" type="parTrans" cxnId="{B20214AC-5DB2-4F45-B615-A943A775A17B}">
      <dgm:prSet/>
      <dgm:spPr/>
      <dgm:t>
        <a:bodyPr/>
        <a:lstStyle/>
        <a:p>
          <a:endParaRPr lang="en-US"/>
        </a:p>
      </dgm:t>
    </dgm:pt>
    <dgm:pt modelId="{842A1BA0-E19E-D943-A349-D1FA371865F4}" type="sibTrans" cxnId="{B20214AC-5DB2-4F45-B615-A943A775A17B}">
      <dgm:prSet/>
      <dgm:spPr/>
      <dgm:t>
        <a:bodyPr/>
        <a:lstStyle/>
        <a:p>
          <a:endParaRPr lang="en-US"/>
        </a:p>
      </dgm:t>
    </dgm:pt>
    <dgm:pt modelId="{A859320C-E3E8-B84D-B119-65C728D92A4A}">
      <dgm:prSet phldrT="[Text]" custT="1"/>
      <dgm:spPr/>
      <dgm:t>
        <a:bodyPr/>
        <a:lstStyle/>
        <a:p>
          <a:r>
            <a:rPr lang="pt-BR" sz="1400" dirty="0">
              <a:latin typeface="Arial" panose="020B0604020202020204" pitchFamily="34" charset="0"/>
              <a:cs typeface="Arial" panose="020B0604020202020204" pitchFamily="34" charset="0"/>
            </a:rPr>
            <a:t>Registrar, analisar, sintetizar e relatar dados/descobertas do 7-1-7</a:t>
          </a:r>
        </a:p>
      </dgm:t>
    </dgm:pt>
    <dgm:pt modelId="{FCBFEAD4-58DC-B949-AF3A-708452F0A529}" type="parTrans" cxnId="{722872CE-071B-FA4B-AF0E-01006EF5C54F}">
      <dgm:prSet/>
      <dgm:spPr/>
      <dgm:t>
        <a:bodyPr/>
        <a:lstStyle/>
        <a:p>
          <a:endParaRPr lang="en-US"/>
        </a:p>
      </dgm:t>
    </dgm:pt>
    <dgm:pt modelId="{A2933680-1F72-1D40-8157-15C5602EBE4A}" type="sibTrans" cxnId="{722872CE-071B-FA4B-AF0E-01006EF5C54F}">
      <dgm:prSet/>
      <dgm:spPr/>
      <dgm:t>
        <a:bodyPr/>
        <a:lstStyle/>
        <a:p>
          <a:endParaRPr lang="en-US"/>
        </a:p>
      </dgm:t>
    </dgm:pt>
    <dgm:pt modelId="{0E29939F-9A5B-0741-A561-4CF383A24455}">
      <dgm:prSet phldrT="[Text]" custT="1"/>
      <dgm:spPr/>
      <dgm:t>
        <a:bodyPr/>
        <a:lstStyle/>
        <a:p>
          <a:r>
            <a:rPr lang="pt-BR" sz="2000">
              <a:latin typeface="Arial" panose="020B0604020202020204" pitchFamily="34" charset="0"/>
              <a:cs typeface="Arial" panose="020B0604020202020204" pitchFamily="34" charset="0"/>
            </a:rPr>
            <a:t>Melhora de desempenho</a:t>
          </a:r>
        </a:p>
      </dgm:t>
    </dgm:pt>
    <dgm:pt modelId="{EDA51026-EF76-504E-8A1A-1836E79A0E4C}" type="parTrans" cxnId="{7FFF581B-DF17-C641-923B-44825DC73C3D}">
      <dgm:prSet/>
      <dgm:spPr/>
      <dgm:t>
        <a:bodyPr/>
        <a:lstStyle/>
        <a:p>
          <a:endParaRPr lang="en-US"/>
        </a:p>
      </dgm:t>
    </dgm:pt>
    <dgm:pt modelId="{F32D64AE-A886-494E-9678-39D93C39D189}" type="sibTrans" cxnId="{7FFF581B-DF17-C641-923B-44825DC73C3D}">
      <dgm:prSet/>
      <dgm:spPr/>
      <dgm:t>
        <a:bodyPr/>
        <a:lstStyle/>
        <a:p>
          <a:endParaRPr lang="en-US"/>
        </a:p>
      </dgm:t>
    </dgm:pt>
    <dgm:pt modelId="{F7837266-CD29-0E42-A752-DA264A2438D4}">
      <dgm:prSet phldrT="[Text]" custT="1"/>
      <dgm:spPr/>
      <dgm:t>
        <a:bodyPr/>
        <a:lstStyle/>
        <a:p>
          <a:r>
            <a:rPr lang="pt-BR" sz="1400" dirty="0">
              <a:latin typeface="Arial" panose="020B0604020202020204" pitchFamily="34" charset="0"/>
              <a:cs typeface="Arial" panose="020B0604020202020204" pitchFamily="34" charset="0"/>
            </a:rPr>
            <a:t>Identificar gargalos e facilitadores</a:t>
          </a:r>
        </a:p>
      </dgm:t>
    </dgm:pt>
    <dgm:pt modelId="{E8B3D7ED-1A4E-7A49-850F-2F689A55B422}" type="parTrans" cxnId="{88C3537E-8A49-1A45-8A7B-E2B38CFA9DC5}">
      <dgm:prSet/>
      <dgm:spPr/>
      <dgm:t>
        <a:bodyPr/>
        <a:lstStyle/>
        <a:p>
          <a:endParaRPr lang="en-US"/>
        </a:p>
      </dgm:t>
    </dgm:pt>
    <dgm:pt modelId="{24F2D5DD-2D4A-7E41-8FF4-3FF10741EDCD}" type="sibTrans" cxnId="{88C3537E-8A49-1A45-8A7B-E2B38CFA9DC5}">
      <dgm:prSet/>
      <dgm:spPr/>
      <dgm:t>
        <a:bodyPr/>
        <a:lstStyle/>
        <a:p>
          <a:endParaRPr lang="en-US"/>
        </a:p>
      </dgm:t>
    </dgm:pt>
    <dgm:pt modelId="{41402FFC-AFB8-844C-BC52-0E4749B14DE6}">
      <dgm:prSet custT="1"/>
      <dgm:spPr/>
      <dgm:t>
        <a:bodyPr/>
        <a:lstStyle/>
        <a:p>
          <a:r>
            <a:rPr lang="pt-BR" sz="2000">
              <a:latin typeface="Arial" panose="020B0604020202020204" pitchFamily="34" charset="0"/>
              <a:cs typeface="Arial" panose="020B0604020202020204" pitchFamily="34" charset="0"/>
            </a:rPr>
            <a:t>Planejamento e financiamento</a:t>
          </a:r>
        </a:p>
      </dgm:t>
    </dgm:pt>
    <dgm:pt modelId="{4E4150A5-2E57-F042-BAF6-877A5F4A0C1C}" type="parTrans" cxnId="{12CCCC07-5423-BF44-AB3E-9200EA3DED31}">
      <dgm:prSet/>
      <dgm:spPr/>
      <dgm:t>
        <a:bodyPr/>
        <a:lstStyle/>
        <a:p>
          <a:endParaRPr lang="en-US"/>
        </a:p>
      </dgm:t>
    </dgm:pt>
    <dgm:pt modelId="{FC0284DD-E49D-1B4E-9666-9AF9CF2A18A9}" type="sibTrans" cxnId="{12CCCC07-5423-BF44-AB3E-9200EA3DED31}">
      <dgm:prSet/>
      <dgm:spPr/>
      <dgm:t>
        <a:bodyPr/>
        <a:lstStyle/>
        <a:p>
          <a:endParaRPr lang="en-US"/>
        </a:p>
      </dgm:t>
    </dgm:pt>
    <dgm:pt modelId="{91CDCB4E-6A31-794D-8205-66775591E61C}">
      <dgm:prSet custT="1"/>
      <dgm:spPr/>
      <dgm:t>
        <a:bodyPr/>
        <a:lstStyle/>
        <a:p>
          <a:r>
            <a:rPr lang="pt-BR" sz="2000">
              <a:latin typeface="Arial" panose="020B0604020202020204" pitchFamily="34" charset="0"/>
              <a:cs typeface="Arial" panose="020B0604020202020204" pitchFamily="34" charset="0"/>
            </a:rPr>
            <a:t>Comunicação e defesa</a:t>
          </a:r>
        </a:p>
      </dgm:t>
    </dgm:pt>
    <dgm:pt modelId="{5B9BD932-32A1-D940-A26F-D2D26F3D3F8E}" type="parTrans" cxnId="{7AB4DDB2-2D3A-3E42-A600-FCA06DB6AA34}">
      <dgm:prSet/>
      <dgm:spPr/>
      <dgm:t>
        <a:bodyPr/>
        <a:lstStyle/>
        <a:p>
          <a:endParaRPr lang="en-US"/>
        </a:p>
      </dgm:t>
    </dgm:pt>
    <dgm:pt modelId="{3B4B3504-660B-604A-8C3C-CE1B17D53C39}" type="sibTrans" cxnId="{7AB4DDB2-2D3A-3E42-A600-FCA06DB6AA34}">
      <dgm:prSet/>
      <dgm:spPr/>
      <dgm:t>
        <a:bodyPr/>
        <a:lstStyle/>
        <a:p>
          <a:endParaRPr lang="en-US"/>
        </a:p>
      </dgm:t>
    </dgm:pt>
    <dgm:pt modelId="{6ADE8C16-25D1-E543-AAC4-29BF5C55D5E9}">
      <dgm:prSet phldrT="[Text]" custT="1"/>
      <dgm:spPr/>
      <dgm:t>
        <a:bodyPr/>
        <a:lstStyle/>
        <a:p>
          <a:r>
            <a:rPr lang="pt-BR" sz="1400" dirty="0">
              <a:latin typeface="Arial" panose="020B0604020202020204" pitchFamily="34" charset="0"/>
              <a:cs typeface="Arial" panose="020B0604020202020204" pitchFamily="34" charset="0"/>
            </a:rPr>
            <a:t>Coordenar entre partes interessadas multissetoriais/multiníveis</a:t>
          </a:r>
        </a:p>
      </dgm:t>
    </dgm:pt>
    <dgm:pt modelId="{A72EB967-5826-9E41-ABCA-32D3E65A4A5F}" type="sibTrans" cxnId="{04C15A3F-D164-AF40-9566-938A715E320F}">
      <dgm:prSet/>
      <dgm:spPr/>
      <dgm:t>
        <a:bodyPr/>
        <a:lstStyle/>
        <a:p>
          <a:endParaRPr lang="en-US"/>
        </a:p>
      </dgm:t>
    </dgm:pt>
    <dgm:pt modelId="{23AC06A5-2BEF-744B-9C9F-29937953985C}" type="parTrans" cxnId="{04C15A3F-D164-AF40-9566-938A715E320F}">
      <dgm:prSet/>
      <dgm:spPr/>
      <dgm:t>
        <a:bodyPr/>
        <a:lstStyle/>
        <a:p>
          <a:endParaRPr lang="en-US"/>
        </a:p>
      </dgm:t>
    </dgm:pt>
    <dgm:pt modelId="{42A89DBD-A0BD-7441-BF57-ED182EF9F719}">
      <dgm:prSet phldrT="[Text]" custT="1"/>
      <dgm:spPr/>
      <dgm:t>
        <a:bodyPr/>
        <a:lstStyle/>
        <a:p>
          <a:r>
            <a:rPr lang="pt-BR" sz="1400" dirty="0">
              <a:latin typeface="Arial" panose="020B0604020202020204" pitchFamily="34" charset="0"/>
              <a:cs typeface="Arial" panose="020B0604020202020204" pitchFamily="34" charset="0"/>
            </a:rPr>
            <a:t>Responsabilizar diferentes equipes</a:t>
          </a:r>
        </a:p>
      </dgm:t>
    </dgm:pt>
    <dgm:pt modelId="{0CFB84EA-B319-AF4C-A8F2-823FC4E97B2A}" type="parTrans" cxnId="{19F8630F-CD4C-264E-A2E3-22706DC74E17}">
      <dgm:prSet/>
      <dgm:spPr/>
      <dgm:t>
        <a:bodyPr/>
        <a:lstStyle/>
        <a:p>
          <a:endParaRPr lang="en-US"/>
        </a:p>
      </dgm:t>
    </dgm:pt>
    <dgm:pt modelId="{DB5E116D-7AE7-BD44-A33F-3EB7346C3F10}" type="sibTrans" cxnId="{19F8630F-CD4C-264E-A2E3-22706DC74E17}">
      <dgm:prSet/>
      <dgm:spPr/>
      <dgm:t>
        <a:bodyPr/>
        <a:lstStyle/>
        <a:p>
          <a:endParaRPr lang="en-US"/>
        </a:p>
      </dgm:t>
    </dgm:pt>
    <dgm:pt modelId="{B39A4775-419B-3A4B-9E63-D02AF45C152F}">
      <dgm:prSet phldrT="[Text]" custT="1"/>
      <dgm:spPr/>
      <dgm:t>
        <a:bodyPr/>
        <a:lstStyle/>
        <a:p>
          <a:r>
            <a:rPr lang="pt-BR" sz="1400" dirty="0">
              <a:latin typeface="Arial" panose="020B0604020202020204" pitchFamily="34" charset="0"/>
              <a:cs typeface="Arial" panose="020B0604020202020204" pitchFamily="34" charset="0"/>
            </a:rPr>
            <a:t>Determinar ações corretivas </a:t>
          </a:r>
        </a:p>
      </dgm:t>
    </dgm:pt>
    <dgm:pt modelId="{050E4590-D319-ED48-867E-8618570188B0}" type="parTrans" cxnId="{37794358-C77D-7641-93CA-36052F5817D2}">
      <dgm:prSet/>
      <dgm:spPr/>
      <dgm:t>
        <a:bodyPr/>
        <a:lstStyle/>
        <a:p>
          <a:endParaRPr lang="en-US"/>
        </a:p>
      </dgm:t>
    </dgm:pt>
    <dgm:pt modelId="{93C98FE7-4024-DB4B-BFD7-27D82949D9B5}" type="sibTrans" cxnId="{37794358-C77D-7641-93CA-36052F5817D2}">
      <dgm:prSet/>
      <dgm:spPr/>
      <dgm:t>
        <a:bodyPr/>
        <a:lstStyle/>
        <a:p>
          <a:endParaRPr lang="en-US"/>
        </a:p>
      </dgm:t>
    </dgm:pt>
    <dgm:pt modelId="{4F489A22-434B-7646-9F63-57F321352AC0}">
      <dgm:prSet phldrT="[Text]" custT="1"/>
      <dgm:spPr/>
      <dgm:t>
        <a:bodyPr/>
        <a:lstStyle/>
        <a:p>
          <a:r>
            <a:rPr lang="pt-BR" sz="1400" dirty="0">
              <a:latin typeface="Arial" panose="020B0604020202020204" pitchFamily="34" charset="0"/>
              <a:cs typeface="Arial" panose="020B0604020202020204" pitchFamily="34" charset="0"/>
            </a:rPr>
            <a:t>Implementar ações que podem abranger setores e níveis</a:t>
          </a:r>
        </a:p>
      </dgm:t>
    </dgm:pt>
    <dgm:pt modelId="{934AD1CB-8E13-1C4A-94BF-8815CF5CD5C6}" type="parTrans" cxnId="{87B57D5C-C523-BB4B-AD64-6ECC759AE544}">
      <dgm:prSet/>
      <dgm:spPr/>
      <dgm:t>
        <a:bodyPr/>
        <a:lstStyle/>
        <a:p>
          <a:endParaRPr lang="en-US"/>
        </a:p>
      </dgm:t>
    </dgm:pt>
    <dgm:pt modelId="{D5757DFE-6E1A-F347-B90D-C1D69755A76E}" type="sibTrans" cxnId="{87B57D5C-C523-BB4B-AD64-6ECC759AE544}">
      <dgm:prSet/>
      <dgm:spPr/>
      <dgm:t>
        <a:bodyPr/>
        <a:lstStyle/>
        <a:p>
          <a:endParaRPr lang="en-US"/>
        </a:p>
      </dgm:t>
    </dgm:pt>
    <dgm:pt modelId="{C0E998E3-D4BA-4C4F-9704-0E40C3B98D2F}">
      <dgm:prSet custT="1"/>
      <dgm:spPr/>
      <dgm:t>
        <a:bodyPr/>
        <a:lstStyle/>
        <a:p>
          <a:r>
            <a:rPr lang="pt-BR" sz="1400" dirty="0">
              <a:latin typeface="Arial" panose="020B0604020202020204" pitchFamily="34" charset="0"/>
              <a:cs typeface="Arial" panose="020B0604020202020204" pitchFamily="34" charset="0"/>
            </a:rPr>
            <a:t>Utilizar as conclusões do 7-1-7 para informar atividades de planejamento de longo prazo, prioridades de financiamento e outras atividades relevantes para a segurança sanitária.</a:t>
          </a:r>
        </a:p>
      </dgm:t>
    </dgm:pt>
    <dgm:pt modelId="{D1F5FC7B-156F-6148-913E-F0BDE9E33BAB}" type="parTrans" cxnId="{EA95A10B-F197-A747-A4FB-86DB170E7E63}">
      <dgm:prSet/>
      <dgm:spPr/>
      <dgm:t>
        <a:bodyPr/>
        <a:lstStyle/>
        <a:p>
          <a:endParaRPr lang="en-US"/>
        </a:p>
      </dgm:t>
    </dgm:pt>
    <dgm:pt modelId="{3FA8DB37-176F-E245-9EA5-2FC47F09A598}" type="sibTrans" cxnId="{EA95A10B-F197-A747-A4FB-86DB170E7E63}">
      <dgm:prSet/>
      <dgm:spPr/>
      <dgm:t>
        <a:bodyPr/>
        <a:lstStyle/>
        <a:p>
          <a:endParaRPr lang="en-US"/>
        </a:p>
      </dgm:t>
    </dgm:pt>
    <dgm:pt modelId="{61B6B7DB-D86F-044C-99F7-B66FB98111A2}">
      <dgm:prSet custT="1"/>
      <dgm:spPr/>
      <dgm:t>
        <a:bodyPr/>
        <a:lstStyle/>
        <a:p>
          <a:r>
            <a:rPr lang="pt-BR" sz="1400" dirty="0">
              <a:latin typeface="Arial" panose="020B0604020202020204" pitchFamily="34" charset="0"/>
              <a:cs typeface="Arial" panose="020B0604020202020204" pitchFamily="34" charset="0"/>
            </a:rPr>
            <a:t>Usar os achados do 7-1-7 para priorizar atividades de defesa e mobilização de recursos</a:t>
          </a:r>
        </a:p>
      </dgm:t>
    </dgm:pt>
    <dgm:pt modelId="{E800CAED-C820-4C41-834D-9CDBF5BCE4C2}" type="parTrans" cxnId="{2A81AFC7-37F4-CB42-BDDE-B19103C460A0}">
      <dgm:prSet/>
      <dgm:spPr/>
      <dgm:t>
        <a:bodyPr/>
        <a:lstStyle/>
        <a:p>
          <a:endParaRPr lang="en-US"/>
        </a:p>
      </dgm:t>
    </dgm:pt>
    <dgm:pt modelId="{F4AD46E7-6D2F-CC43-948B-DE7E89B1ACC6}" type="sibTrans" cxnId="{2A81AFC7-37F4-CB42-BDDE-B19103C460A0}">
      <dgm:prSet/>
      <dgm:spPr/>
      <dgm:t>
        <a:bodyPr/>
        <a:lstStyle/>
        <a:p>
          <a:endParaRPr lang="en-US"/>
        </a:p>
      </dgm:t>
    </dgm:pt>
    <dgm:pt modelId="{56F9B926-0549-5643-A11D-364385F4F52E}">
      <dgm:prSet phldrT="[Text]" custT="1"/>
      <dgm:spPr/>
      <dgm:t>
        <a:bodyPr/>
        <a:lstStyle/>
        <a:p>
          <a:r>
            <a:rPr lang="pt-BR" sz="1400" dirty="0">
              <a:latin typeface="Arial" panose="020B0604020202020204" pitchFamily="34" charset="0"/>
              <a:cs typeface="Arial" panose="020B0604020202020204" pitchFamily="34" charset="0"/>
            </a:rPr>
            <a:t>Acompanhar o progresso da ação</a:t>
          </a:r>
        </a:p>
      </dgm:t>
    </dgm:pt>
    <dgm:pt modelId="{14BCC415-0316-4B48-957C-CB6B81F86986}" type="parTrans" cxnId="{FAD844B5-F256-BF4F-A7FC-2BCD7CD6C287}">
      <dgm:prSet/>
      <dgm:spPr/>
      <dgm:t>
        <a:bodyPr/>
        <a:lstStyle/>
        <a:p>
          <a:endParaRPr lang="en-US"/>
        </a:p>
      </dgm:t>
    </dgm:pt>
    <dgm:pt modelId="{A3328036-DF0F-0A47-AD71-7241A4289EE4}" type="sibTrans" cxnId="{FAD844B5-F256-BF4F-A7FC-2BCD7CD6C287}">
      <dgm:prSet/>
      <dgm:spPr/>
      <dgm:t>
        <a:bodyPr/>
        <a:lstStyle/>
        <a:p>
          <a:endParaRPr lang="en-US"/>
        </a:p>
      </dgm:t>
    </dgm:pt>
    <dgm:pt modelId="{584B7121-0225-4398-958D-9111BB1387DB}" type="pres">
      <dgm:prSet presAssocID="{C146C1E8-816F-2340-BA0A-98C1C507C318}" presName="linear" presStyleCnt="0">
        <dgm:presLayoutVars>
          <dgm:dir/>
          <dgm:animLvl val="lvl"/>
          <dgm:resizeHandles val="exact"/>
        </dgm:presLayoutVars>
      </dgm:prSet>
      <dgm:spPr/>
    </dgm:pt>
    <dgm:pt modelId="{FDCBA8BD-1485-44AB-A28D-145F6FBD8215}" type="pres">
      <dgm:prSet presAssocID="{9654C1FC-509F-7B4B-8C02-E6D0C6E0473E}" presName="parentLin" presStyleCnt="0"/>
      <dgm:spPr/>
    </dgm:pt>
    <dgm:pt modelId="{30748FF2-6AE2-4D3D-B70A-9E68DF4E2503}" type="pres">
      <dgm:prSet presAssocID="{9654C1FC-509F-7B4B-8C02-E6D0C6E0473E}" presName="parentLeftMargin" presStyleLbl="node1" presStyleIdx="0" presStyleCnt="5"/>
      <dgm:spPr/>
    </dgm:pt>
    <dgm:pt modelId="{B5834E92-BB7B-4CB8-890D-3E90ECE2EAD0}" type="pres">
      <dgm:prSet presAssocID="{9654C1FC-509F-7B4B-8C02-E6D0C6E0473E}" presName="parentText" presStyleLbl="node1" presStyleIdx="0" presStyleCnt="5">
        <dgm:presLayoutVars>
          <dgm:chMax val="0"/>
          <dgm:bulletEnabled val="1"/>
        </dgm:presLayoutVars>
      </dgm:prSet>
      <dgm:spPr/>
    </dgm:pt>
    <dgm:pt modelId="{2A504217-64AB-4497-802A-3B33538D90CC}" type="pres">
      <dgm:prSet presAssocID="{9654C1FC-509F-7B4B-8C02-E6D0C6E0473E}" presName="negativeSpace" presStyleCnt="0"/>
      <dgm:spPr/>
    </dgm:pt>
    <dgm:pt modelId="{00E2F223-DDCF-41F6-B795-0C95E79E872D}" type="pres">
      <dgm:prSet presAssocID="{9654C1FC-509F-7B4B-8C02-E6D0C6E0473E}" presName="childText" presStyleLbl="conFgAcc1" presStyleIdx="0" presStyleCnt="5">
        <dgm:presLayoutVars>
          <dgm:bulletEnabled val="1"/>
        </dgm:presLayoutVars>
      </dgm:prSet>
      <dgm:spPr/>
    </dgm:pt>
    <dgm:pt modelId="{1D035DD3-66DE-4070-84EF-ABA536CBC059}" type="pres">
      <dgm:prSet presAssocID="{C4A15862-4A10-294D-BA0F-8EF77C8B35CE}" presName="spaceBetweenRectangles" presStyleCnt="0"/>
      <dgm:spPr/>
    </dgm:pt>
    <dgm:pt modelId="{7D1355B5-E89F-4A5D-B86B-F3190E87976A}" type="pres">
      <dgm:prSet presAssocID="{3546DD94-A8A0-FF40-8984-2B0A459ADCDD}" presName="parentLin" presStyleCnt="0"/>
      <dgm:spPr/>
    </dgm:pt>
    <dgm:pt modelId="{831385AD-4C20-4688-9EB6-4E1D634670E1}" type="pres">
      <dgm:prSet presAssocID="{3546DD94-A8A0-FF40-8984-2B0A459ADCDD}" presName="parentLeftMargin" presStyleLbl="node1" presStyleIdx="0" presStyleCnt="5"/>
      <dgm:spPr/>
    </dgm:pt>
    <dgm:pt modelId="{B377CBE8-7D9C-419A-AF31-64D4069E175D}" type="pres">
      <dgm:prSet presAssocID="{3546DD94-A8A0-FF40-8984-2B0A459ADCDD}" presName="parentText" presStyleLbl="node1" presStyleIdx="1" presStyleCnt="5">
        <dgm:presLayoutVars>
          <dgm:chMax val="0"/>
          <dgm:bulletEnabled val="1"/>
        </dgm:presLayoutVars>
      </dgm:prSet>
      <dgm:spPr/>
    </dgm:pt>
    <dgm:pt modelId="{F7CF8916-78F1-4D58-A85D-FD546A690E34}" type="pres">
      <dgm:prSet presAssocID="{3546DD94-A8A0-FF40-8984-2B0A459ADCDD}" presName="negativeSpace" presStyleCnt="0"/>
      <dgm:spPr/>
    </dgm:pt>
    <dgm:pt modelId="{02A896E6-458C-4737-AAC3-E042C8C69BAF}" type="pres">
      <dgm:prSet presAssocID="{3546DD94-A8A0-FF40-8984-2B0A459ADCDD}" presName="childText" presStyleLbl="conFgAcc1" presStyleIdx="1" presStyleCnt="5">
        <dgm:presLayoutVars>
          <dgm:bulletEnabled val="1"/>
        </dgm:presLayoutVars>
      </dgm:prSet>
      <dgm:spPr/>
    </dgm:pt>
    <dgm:pt modelId="{E176603A-0158-4676-B086-B43792981616}" type="pres">
      <dgm:prSet presAssocID="{842A1BA0-E19E-D943-A349-D1FA371865F4}" presName="spaceBetweenRectangles" presStyleCnt="0"/>
      <dgm:spPr/>
    </dgm:pt>
    <dgm:pt modelId="{54DB8B95-E882-44B8-A9CC-60BF7DB9B974}" type="pres">
      <dgm:prSet presAssocID="{0E29939F-9A5B-0741-A561-4CF383A24455}" presName="parentLin" presStyleCnt="0"/>
      <dgm:spPr/>
    </dgm:pt>
    <dgm:pt modelId="{F79E5739-CF67-4CF4-8669-6783143E06EE}" type="pres">
      <dgm:prSet presAssocID="{0E29939F-9A5B-0741-A561-4CF383A24455}" presName="parentLeftMargin" presStyleLbl="node1" presStyleIdx="1" presStyleCnt="5"/>
      <dgm:spPr/>
    </dgm:pt>
    <dgm:pt modelId="{6705016C-A399-41F7-A1E4-7B3B36C883D2}" type="pres">
      <dgm:prSet presAssocID="{0E29939F-9A5B-0741-A561-4CF383A24455}" presName="parentText" presStyleLbl="node1" presStyleIdx="2" presStyleCnt="5">
        <dgm:presLayoutVars>
          <dgm:chMax val="0"/>
          <dgm:bulletEnabled val="1"/>
        </dgm:presLayoutVars>
      </dgm:prSet>
      <dgm:spPr/>
    </dgm:pt>
    <dgm:pt modelId="{FF4EA555-5CAE-4BD4-BCA2-AA6D72EA4274}" type="pres">
      <dgm:prSet presAssocID="{0E29939F-9A5B-0741-A561-4CF383A24455}" presName="negativeSpace" presStyleCnt="0"/>
      <dgm:spPr/>
    </dgm:pt>
    <dgm:pt modelId="{34DF019F-1535-4382-BBEA-83CDFA6A4A49}" type="pres">
      <dgm:prSet presAssocID="{0E29939F-9A5B-0741-A561-4CF383A24455}" presName="childText" presStyleLbl="conFgAcc1" presStyleIdx="2" presStyleCnt="5">
        <dgm:presLayoutVars>
          <dgm:bulletEnabled val="1"/>
        </dgm:presLayoutVars>
      </dgm:prSet>
      <dgm:spPr/>
    </dgm:pt>
    <dgm:pt modelId="{E18421AB-F37D-4D6D-8895-FC205FEAD07A}" type="pres">
      <dgm:prSet presAssocID="{F32D64AE-A886-494E-9678-39D93C39D189}" presName="spaceBetweenRectangles" presStyleCnt="0"/>
      <dgm:spPr/>
    </dgm:pt>
    <dgm:pt modelId="{5A7ECC7F-62C3-40F9-974F-C11C1604C787}" type="pres">
      <dgm:prSet presAssocID="{41402FFC-AFB8-844C-BC52-0E4749B14DE6}" presName="parentLin" presStyleCnt="0"/>
      <dgm:spPr/>
    </dgm:pt>
    <dgm:pt modelId="{48628E21-C946-4C36-9D07-4BFB420D6B2F}" type="pres">
      <dgm:prSet presAssocID="{41402FFC-AFB8-844C-BC52-0E4749B14DE6}" presName="parentLeftMargin" presStyleLbl="node1" presStyleIdx="2" presStyleCnt="5"/>
      <dgm:spPr/>
    </dgm:pt>
    <dgm:pt modelId="{34EE295A-A9AB-40C2-8F58-1E653AD3E287}" type="pres">
      <dgm:prSet presAssocID="{41402FFC-AFB8-844C-BC52-0E4749B14DE6}" presName="parentText" presStyleLbl="node1" presStyleIdx="3" presStyleCnt="5">
        <dgm:presLayoutVars>
          <dgm:chMax val="0"/>
          <dgm:bulletEnabled val="1"/>
        </dgm:presLayoutVars>
      </dgm:prSet>
      <dgm:spPr/>
    </dgm:pt>
    <dgm:pt modelId="{ECC223A2-CD71-4F5F-9F2E-D06BF2FA5B47}" type="pres">
      <dgm:prSet presAssocID="{41402FFC-AFB8-844C-BC52-0E4749B14DE6}" presName="negativeSpace" presStyleCnt="0"/>
      <dgm:spPr/>
    </dgm:pt>
    <dgm:pt modelId="{E392D61E-F76C-4AC7-B6E8-3A313501A57B}" type="pres">
      <dgm:prSet presAssocID="{41402FFC-AFB8-844C-BC52-0E4749B14DE6}" presName="childText" presStyleLbl="conFgAcc1" presStyleIdx="3" presStyleCnt="5">
        <dgm:presLayoutVars>
          <dgm:bulletEnabled val="1"/>
        </dgm:presLayoutVars>
      </dgm:prSet>
      <dgm:spPr/>
    </dgm:pt>
    <dgm:pt modelId="{4C19C4C5-CC0C-4E3B-8590-8775D87D14A9}" type="pres">
      <dgm:prSet presAssocID="{FC0284DD-E49D-1B4E-9666-9AF9CF2A18A9}" presName="spaceBetweenRectangles" presStyleCnt="0"/>
      <dgm:spPr/>
    </dgm:pt>
    <dgm:pt modelId="{1EAB352C-BA78-465A-8C9E-4567B4D0B4C3}" type="pres">
      <dgm:prSet presAssocID="{91CDCB4E-6A31-794D-8205-66775591E61C}" presName="parentLin" presStyleCnt="0"/>
      <dgm:spPr/>
    </dgm:pt>
    <dgm:pt modelId="{6501744D-A602-428E-A158-1D7C7179158E}" type="pres">
      <dgm:prSet presAssocID="{91CDCB4E-6A31-794D-8205-66775591E61C}" presName="parentLeftMargin" presStyleLbl="node1" presStyleIdx="3" presStyleCnt="5"/>
      <dgm:spPr/>
    </dgm:pt>
    <dgm:pt modelId="{CC39B5E8-6C07-4E06-BC7F-D2967B044D1A}" type="pres">
      <dgm:prSet presAssocID="{91CDCB4E-6A31-794D-8205-66775591E61C}" presName="parentText" presStyleLbl="node1" presStyleIdx="4" presStyleCnt="5">
        <dgm:presLayoutVars>
          <dgm:chMax val="0"/>
          <dgm:bulletEnabled val="1"/>
        </dgm:presLayoutVars>
      </dgm:prSet>
      <dgm:spPr/>
    </dgm:pt>
    <dgm:pt modelId="{D545461D-8920-4AA0-81F3-DA3EED221F20}" type="pres">
      <dgm:prSet presAssocID="{91CDCB4E-6A31-794D-8205-66775591E61C}" presName="negativeSpace" presStyleCnt="0"/>
      <dgm:spPr/>
    </dgm:pt>
    <dgm:pt modelId="{E7A05813-6423-4201-8557-B3B685050F81}" type="pres">
      <dgm:prSet presAssocID="{91CDCB4E-6A31-794D-8205-66775591E61C}" presName="childText" presStyleLbl="conFgAcc1" presStyleIdx="4" presStyleCnt="5">
        <dgm:presLayoutVars>
          <dgm:bulletEnabled val="1"/>
        </dgm:presLayoutVars>
      </dgm:prSet>
      <dgm:spPr/>
    </dgm:pt>
  </dgm:ptLst>
  <dgm:cxnLst>
    <dgm:cxn modelId="{12CCCC07-5423-BF44-AB3E-9200EA3DED31}" srcId="{C146C1E8-816F-2340-BA0A-98C1C507C318}" destId="{41402FFC-AFB8-844C-BC52-0E4749B14DE6}" srcOrd="3" destOrd="0" parTransId="{4E4150A5-2E57-F042-BAF6-877A5F4A0C1C}" sibTransId="{FC0284DD-E49D-1B4E-9666-9AF9CF2A18A9}"/>
    <dgm:cxn modelId="{EA95A10B-F197-A747-A4FB-86DB170E7E63}" srcId="{41402FFC-AFB8-844C-BC52-0E4749B14DE6}" destId="{C0E998E3-D4BA-4C4F-9704-0E40C3B98D2F}" srcOrd="0" destOrd="0" parTransId="{D1F5FC7B-156F-6148-913E-F0BDE9E33BAB}" sibTransId="{3FA8DB37-176F-E245-9EA5-2FC47F09A598}"/>
    <dgm:cxn modelId="{19F8630F-CD4C-264E-A2E3-22706DC74E17}" srcId="{9654C1FC-509F-7B4B-8C02-E6D0C6E0473E}" destId="{42A89DBD-A0BD-7441-BF57-ED182EF9F719}" srcOrd="2" destOrd="0" parTransId="{0CFB84EA-B319-AF4C-A8F2-823FC4E97B2A}" sibTransId="{DB5E116D-7AE7-BD44-A33F-3EB7346C3F10}"/>
    <dgm:cxn modelId="{0A196815-BFE2-4C78-A10D-4217291BAFD8}" type="presOf" srcId="{41402FFC-AFB8-844C-BC52-0E4749B14DE6}" destId="{34EE295A-A9AB-40C2-8F58-1E653AD3E287}" srcOrd="1" destOrd="0" presId="urn:microsoft.com/office/officeart/2005/8/layout/list1"/>
    <dgm:cxn modelId="{7FFF581B-DF17-C641-923B-44825DC73C3D}" srcId="{C146C1E8-816F-2340-BA0A-98C1C507C318}" destId="{0E29939F-9A5B-0741-A561-4CF383A24455}" srcOrd="2" destOrd="0" parTransId="{EDA51026-EF76-504E-8A1A-1836E79A0E4C}" sibTransId="{F32D64AE-A886-494E-9678-39D93C39D189}"/>
    <dgm:cxn modelId="{74945A1B-F9B0-46AF-BB92-3B13756F9380}" type="presOf" srcId="{9654C1FC-509F-7B4B-8C02-E6D0C6E0473E}" destId="{30748FF2-6AE2-4D3D-B70A-9E68DF4E2503}" srcOrd="0" destOrd="0" presId="urn:microsoft.com/office/officeart/2005/8/layout/list1"/>
    <dgm:cxn modelId="{179B6B21-34F6-4F0A-8015-D4B98503E6EA}" type="presOf" srcId="{4F489A22-434B-7646-9F63-57F321352AC0}" destId="{34DF019F-1535-4382-BBEA-83CDFA6A4A49}" srcOrd="0" destOrd="2" presId="urn:microsoft.com/office/officeart/2005/8/layout/list1"/>
    <dgm:cxn modelId="{72614B2C-E60D-477E-96B1-0AA4C7CE723E}" type="presOf" srcId="{0E29939F-9A5B-0741-A561-4CF383A24455}" destId="{6705016C-A399-41F7-A1E4-7B3B36C883D2}" srcOrd="1" destOrd="0" presId="urn:microsoft.com/office/officeart/2005/8/layout/list1"/>
    <dgm:cxn modelId="{04C15A3F-D164-AF40-9566-938A715E320F}" srcId="{9654C1FC-509F-7B4B-8C02-E6D0C6E0473E}" destId="{6ADE8C16-25D1-E543-AAC4-29BF5C55D5E9}" srcOrd="1" destOrd="0" parTransId="{23AC06A5-2BEF-744B-9C9F-29937953985C}" sibTransId="{A72EB967-5826-9E41-ABCA-32D3E65A4A5F}"/>
    <dgm:cxn modelId="{6D602B57-1D16-4838-90C4-6FDF0F96F66C}" type="presOf" srcId="{B39A4775-419B-3A4B-9E63-D02AF45C152F}" destId="{34DF019F-1535-4382-BBEA-83CDFA6A4A49}" srcOrd="0" destOrd="1" presId="urn:microsoft.com/office/officeart/2005/8/layout/list1"/>
    <dgm:cxn modelId="{37794358-C77D-7641-93CA-36052F5817D2}" srcId="{0E29939F-9A5B-0741-A561-4CF383A24455}" destId="{B39A4775-419B-3A4B-9E63-D02AF45C152F}" srcOrd="1" destOrd="0" parTransId="{050E4590-D319-ED48-867E-8618570188B0}" sibTransId="{93C98FE7-4024-DB4B-BFD7-27D82949D9B5}"/>
    <dgm:cxn modelId="{87B57D5C-C523-BB4B-AD64-6ECC759AE544}" srcId="{0E29939F-9A5B-0741-A561-4CF383A24455}" destId="{4F489A22-434B-7646-9F63-57F321352AC0}" srcOrd="2" destOrd="0" parTransId="{934AD1CB-8E13-1C4A-94BF-8815CF5CD5C6}" sibTransId="{D5757DFE-6E1A-F347-B90D-C1D69755A76E}"/>
    <dgm:cxn modelId="{5D477160-E916-45E4-9A8E-49CB2DC80CF0}" type="presOf" srcId="{91CDCB4E-6A31-794D-8205-66775591E61C}" destId="{6501744D-A602-428E-A158-1D7C7179158E}" srcOrd="0" destOrd="0" presId="urn:microsoft.com/office/officeart/2005/8/layout/list1"/>
    <dgm:cxn modelId="{29C7A76F-6930-4EB2-AD8A-744C2C73D788}" type="presOf" srcId="{0FC37145-8954-4547-98AB-E4EFD24E15B0}" destId="{00E2F223-DDCF-41F6-B795-0C95E79E872D}" srcOrd="0" destOrd="0" presId="urn:microsoft.com/office/officeart/2005/8/layout/list1"/>
    <dgm:cxn modelId="{88C3537E-8A49-1A45-8A7B-E2B38CFA9DC5}" srcId="{0E29939F-9A5B-0741-A561-4CF383A24455}" destId="{F7837266-CD29-0E42-A752-DA264A2438D4}" srcOrd="0" destOrd="0" parTransId="{E8B3D7ED-1A4E-7A49-850F-2F689A55B422}" sibTransId="{24F2D5DD-2D4A-7E41-8FF4-3FF10741EDCD}"/>
    <dgm:cxn modelId="{8715BC80-9B47-4469-9F5B-9FF25CE61838}" type="presOf" srcId="{9654C1FC-509F-7B4B-8C02-E6D0C6E0473E}" destId="{B5834E92-BB7B-4CB8-890D-3E90ECE2EAD0}" srcOrd="1" destOrd="0" presId="urn:microsoft.com/office/officeart/2005/8/layout/list1"/>
    <dgm:cxn modelId="{95295B87-6BA3-4B9C-8B15-83D12D01AE7A}" type="presOf" srcId="{56F9B926-0549-5643-A11D-364385F4F52E}" destId="{34DF019F-1535-4382-BBEA-83CDFA6A4A49}" srcOrd="0" destOrd="3" presId="urn:microsoft.com/office/officeart/2005/8/layout/list1"/>
    <dgm:cxn modelId="{2F9E8A95-A2AD-4AA6-9D2F-054211FB5190}" type="presOf" srcId="{3546DD94-A8A0-FF40-8984-2B0A459ADCDD}" destId="{B377CBE8-7D9C-419A-AF31-64D4069E175D}" srcOrd="1" destOrd="0" presId="urn:microsoft.com/office/officeart/2005/8/layout/list1"/>
    <dgm:cxn modelId="{ACF58E96-4944-43AE-8644-742C70D9B25F}" type="presOf" srcId="{0E29939F-9A5B-0741-A561-4CF383A24455}" destId="{F79E5739-CF67-4CF4-8669-6783143E06EE}" srcOrd="0" destOrd="0" presId="urn:microsoft.com/office/officeart/2005/8/layout/list1"/>
    <dgm:cxn modelId="{F380E89B-5C2C-4EED-8A01-3F8F5FF4E5BB}" type="presOf" srcId="{61B6B7DB-D86F-044C-99F7-B66FB98111A2}" destId="{E7A05813-6423-4201-8557-B3B685050F81}" srcOrd="0" destOrd="0" presId="urn:microsoft.com/office/officeart/2005/8/layout/list1"/>
    <dgm:cxn modelId="{FC865FA7-4DCB-46B2-9A97-088552382699}" type="presOf" srcId="{91CDCB4E-6A31-794D-8205-66775591E61C}" destId="{CC39B5E8-6C07-4E06-BC7F-D2967B044D1A}" srcOrd="1" destOrd="0" presId="urn:microsoft.com/office/officeart/2005/8/layout/list1"/>
    <dgm:cxn modelId="{B20214AC-5DB2-4F45-B615-A943A775A17B}" srcId="{C146C1E8-816F-2340-BA0A-98C1C507C318}" destId="{3546DD94-A8A0-FF40-8984-2B0A459ADCDD}" srcOrd="1" destOrd="0" parTransId="{672E4FE3-96BE-4448-A7E1-A5FE275EB68C}" sibTransId="{842A1BA0-E19E-D943-A349-D1FA371865F4}"/>
    <dgm:cxn modelId="{010D4EAF-1A96-FA4D-9470-B0E18C215065}" srcId="{C146C1E8-816F-2340-BA0A-98C1C507C318}" destId="{9654C1FC-509F-7B4B-8C02-E6D0C6E0473E}" srcOrd="0" destOrd="0" parTransId="{FE1D3B05-354E-7546-8F8A-A1762FE00AC1}" sibTransId="{C4A15862-4A10-294D-BA0F-8EF77C8B35CE}"/>
    <dgm:cxn modelId="{FA687BAF-A22C-4938-BCAF-51D3C701A265}" type="presOf" srcId="{6ADE8C16-25D1-E543-AAC4-29BF5C55D5E9}" destId="{00E2F223-DDCF-41F6-B795-0C95E79E872D}" srcOrd="0" destOrd="1" presId="urn:microsoft.com/office/officeart/2005/8/layout/list1"/>
    <dgm:cxn modelId="{7AB4DDB2-2D3A-3E42-A600-FCA06DB6AA34}" srcId="{C146C1E8-816F-2340-BA0A-98C1C507C318}" destId="{91CDCB4E-6A31-794D-8205-66775591E61C}" srcOrd="4" destOrd="0" parTransId="{5B9BD932-32A1-D940-A26F-D2D26F3D3F8E}" sibTransId="{3B4B3504-660B-604A-8C3C-CE1B17D53C39}"/>
    <dgm:cxn modelId="{FAD844B5-F256-BF4F-A7FC-2BCD7CD6C287}" srcId="{0E29939F-9A5B-0741-A561-4CF383A24455}" destId="{56F9B926-0549-5643-A11D-364385F4F52E}" srcOrd="3" destOrd="0" parTransId="{14BCC415-0316-4B48-957C-CB6B81F86986}" sibTransId="{A3328036-DF0F-0A47-AD71-7241A4289EE4}"/>
    <dgm:cxn modelId="{AC9C58C4-54DA-4249-86F5-1D3D56CC7F3A}" type="presOf" srcId="{C0E998E3-D4BA-4C4F-9704-0E40C3B98D2F}" destId="{E392D61E-F76C-4AC7-B6E8-3A313501A57B}" srcOrd="0" destOrd="0" presId="urn:microsoft.com/office/officeart/2005/8/layout/list1"/>
    <dgm:cxn modelId="{2A81AFC7-37F4-CB42-BDDE-B19103C460A0}" srcId="{91CDCB4E-6A31-794D-8205-66775591E61C}" destId="{61B6B7DB-D86F-044C-99F7-B66FB98111A2}" srcOrd="0" destOrd="0" parTransId="{E800CAED-C820-4C41-834D-9CDBF5BCE4C2}" sibTransId="{F4AD46E7-6D2F-CC43-948B-DE7E89B1ACC6}"/>
    <dgm:cxn modelId="{722872CE-071B-FA4B-AF0E-01006EF5C54F}" srcId="{3546DD94-A8A0-FF40-8984-2B0A459ADCDD}" destId="{A859320C-E3E8-B84D-B119-65C728D92A4A}" srcOrd="0" destOrd="0" parTransId="{FCBFEAD4-58DC-B949-AF3A-708452F0A529}" sibTransId="{A2933680-1F72-1D40-8157-15C5602EBE4A}"/>
    <dgm:cxn modelId="{186D28D2-F101-4997-BFFD-7E08CF1574A0}" type="presOf" srcId="{42A89DBD-A0BD-7441-BF57-ED182EF9F719}" destId="{00E2F223-DDCF-41F6-B795-0C95E79E872D}" srcOrd="0" destOrd="2" presId="urn:microsoft.com/office/officeart/2005/8/layout/list1"/>
    <dgm:cxn modelId="{112527DC-B81C-4695-82FA-833C1D9AB1AB}" type="presOf" srcId="{A859320C-E3E8-B84D-B119-65C728D92A4A}" destId="{02A896E6-458C-4737-AAC3-E042C8C69BAF}" srcOrd="0" destOrd="0" presId="urn:microsoft.com/office/officeart/2005/8/layout/list1"/>
    <dgm:cxn modelId="{DF210AE3-1D9A-45A5-9787-C56C3543140A}" type="presOf" srcId="{3546DD94-A8A0-FF40-8984-2B0A459ADCDD}" destId="{831385AD-4C20-4688-9EB6-4E1D634670E1}" srcOrd="0" destOrd="0" presId="urn:microsoft.com/office/officeart/2005/8/layout/list1"/>
    <dgm:cxn modelId="{BA4A6AE4-9CDD-2148-B121-BD1853AC6F20}" srcId="{9654C1FC-509F-7B4B-8C02-E6D0C6E0473E}" destId="{0FC37145-8954-4547-98AB-E4EFD24E15B0}" srcOrd="0" destOrd="0" parTransId="{58C1D5D9-8DF6-774B-AAF4-EAD74BE9D625}" sibTransId="{74FA26A2-3044-4245-AFDD-B38B750A1E95}"/>
    <dgm:cxn modelId="{7A2407EB-3010-4DAD-B629-CE9FD889BEEA}" type="presOf" srcId="{41402FFC-AFB8-844C-BC52-0E4749B14DE6}" destId="{48628E21-C946-4C36-9D07-4BFB420D6B2F}" srcOrd="0" destOrd="0" presId="urn:microsoft.com/office/officeart/2005/8/layout/list1"/>
    <dgm:cxn modelId="{00C41CED-0794-4020-8903-1CEBBA40A9A8}" type="presOf" srcId="{C146C1E8-816F-2340-BA0A-98C1C507C318}" destId="{584B7121-0225-4398-958D-9111BB1387DB}" srcOrd="0" destOrd="0" presId="urn:microsoft.com/office/officeart/2005/8/layout/list1"/>
    <dgm:cxn modelId="{12B3B1FD-679A-4452-A692-74ACE90BEFEF}" type="presOf" srcId="{F7837266-CD29-0E42-A752-DA264A2438D4}" destId="{34DF019F-1535-4382-BBEA-83CDFA6A4A49}" srcOrd="0" destOrd="0" presId="urn:microsoft.com/office/officeart/2005/8/layout/list1"/>
    <dgm:cxn modelId="{8A6357DA-FD61-4DEE-973A-DF8B3B41D722}" type="presParOf" srcId="{584B7121-0225-4398-958D-9111BB1387DB}" destId="{FDCBA8BD-1485-44AB-A28D-145F6FBD8215}" srcOrd="0" destOrd="0" presId="urn:microsoft.com/office/officeart/2005/8/layout/list1"/>
    <dgm:cxn modelId="{0C2762A5-7C09-422D-9EDA-DC475FF3EBF4}" type="presParOf" srcId="{FDCBA8BD-1485-44AB-A28D-145F6FBD8215}" destId="{30748FF2-6AE2-4D3D-B70A-9E68DF4E2503}" srcOrd="0" destOrd="0" presId="urn:microsoft.com/office/officeart/2005/8/layout/list1"/>
    <dgm:cxn modelId="{E7A72835-3CB2-40B6-B2B9-7988C2E115B9}" type="presParOf" srcId="{FDCBA8BD-1485-44AB-A28D-145F6FBD8215}" destId="{B5834E92-BB7B-4CB8-890D-3E90ECE2EAD0}" srcOrd="1" destOrd="0" presId="urn:microsoft.com/office/officeart/2005/8/layout/list1"/>
    <dgm:cxn modelId="{CF7F0A03-25C7-41E5-981C-2633CA3197F1}" type="presParOf" srcId="{584B7121-0225-4398-958D-9111BB1387DB}" destId="{2A504217-64AB-4497-802A-3B33538D90CC}" srcOrd="1" destOrd="0" presId="urn:microsoft.com/office/officeart/2005/8/layout/list1"/>
    <dgm:cxn modelId="{DEC2A0AC-6BBA-4358-B8B2-61BF6F9C20EF}" type="presParOf" srcId="{584B7121-0225-4398-958D-9111BB1387DB}" destId="{00E2F223-DDCF-41F6-B795-0C95E79E872D}" srcOrd="2" destOrd="0" presId="urn:microsoft.com/office/officeart/2005/8/layout/list1"/>
    <dgm:cxn modelId="{230886BF-AB69-47D1-B25B-73046C295558}" type="presParOf" srcId="{584B7121-0225-4398-958D-9111BB1387DB}" destId="{1D035DD3-66DE-4070-84EF-ABA536CBC059}" srcOrd="3" destOrd="0" presId="urn:microsoft.com/office/officeart/2005/8/layout/list1"/>
    <dgm:cxn modelId="{E05D268B-5F41-4BEE-B524-A42A155E9F97}" type="presParOf" srcId="{584B7121-0225-4398-958D-9111BB1387DB}" destId="{7D1355B5-E89F-4A5D-B86B-F3190E87976A}" srcOrd="4" destOrd="0" presId="urn:microsoft.com/office/officeart/2005/8/layout/list1"/>
    <dgm:cxn modelId="{8F82198A-7B5C-47E6-97FF-25E4D240090B}" type="presParOf" srcId="{7D1355B5-E89F-4A5D-B86B-F3190E87976A}" destId="{831385AD-4C20-4688-9EB6-4E1D634670E1}" srcOrd="0" destOrd="0" presId="urn:microsoft.com/office/officeart/2005/8/layout/list1"/>
    <dgm:cxn modelId="{8420BA56-6BE4-4B21-A262-C9D234F0E0A9}" type="presParOf" srcId="{7D1355B5-E89F-4A5D-B86B-F3190E87976A}" destId="{B377CBE8-7D9C-419A-AF31-64D4069E175D}" srcOrd="1" destOrd="0" presId="urn:microsoft.com/office/officeart/2005/8/layout/list1"/>
    <dgm:cxn modelId="{00AA220C-CD42-41F5-921E-6E6483B7119C}" type="presParOf" srcId="{584B7121-0225-4398-958D-9111BB1387DB}" destId="{F7CF8916-78F1-4D58-A85D-FD546A690E34}" srcOrd="5" destOrd="0" presId="urn:microsoft.com/office/officeart/2005/8/layout/list1"/>
    <dgm:cxn modelId="{3FB87704-6987-4D9F-8741-3C3F9C417FE6}" type="presParOf" srcId="{584B7121-0225-4398-958D-9111BB1387DB}" destId="{02A896E6-458C-4737-AAC3-E042C8C69BAF}" srcOrd="6" destOrd="0" presId="urn:microsoft.com/office/officeart/2005/8/layout/list1"/>
    <dgm:cxn modelId="{5C37058F-694B-4101-8C2B-7C6ECC72D2D5}" type="presParOf" srcId="{584B7121-0225-4398-958D-9111BB1387DB}" destId="{E176603A-0158-4676-B086-B43792981616}" srcOrd="7" destOrd="0" presId="urn:microsoft.com/office/officeart/2005/8/layout/list1"/>
    <dgm:cxn modelId="{A0E1FC6A-F375-4D61-8F21-49F95037D6F1}" type="presParOf" srcId="{584B7121-0225-4398-958D-9111BB1387DB}" destId="{54DB8B95-E882-44B8-A9CC-60BF7DB9B974}" srcOrd="8" destOrd="0" presId="urn:microsoft.com/office/officeart/2005/8/layout/list1"/>
    <dgm:cxn modelId="{B94FA451-2184-4E34-B8F0-A1B605847DBD}" type="presParOf" srcId="{54DB8B95-E882-44B8-A9CC-60BF7DB9B974}" destId="{F79E5739-CF67-4CF4-8669-6783143E06EE}" srcOrd="0" destOrd="0" presId="urn:microsoft.com/office/officeart/2005/8/layout/list1"/>
    <dgm:cxn modelId="{BE452E02-369E-4DE7-B56C-883895975096}" type="presParOf" srcId="{54DB8B95-E882-44B8-A9CC-60BF7DB9B974}" destId="{6705016C-A399-41F7-A1E4-7B3B36C883D2}" srcOrd="1" destOrd="0" presId="urn:microsoft.com/office/officeart/2005/8/layout/list1"/>
    <dgm:cxn modelId="{CB6E2D4F-B0D4-48B9-9CFB-B78675BAD233}" type="presParOf" srcId="{584B7121-0225-4398-958D-9111BB1387DB}" destId="{FF4EA555-5CAE-4BD4-BCA2-AA6D72EA4274}" srcOrd="9" destOrd="0" presId="urn:microsoft.com/office/officeart/2005/8/layout/list1"/>
    <dgm:cxn modelId="{65CC4AC5-30F6-49BB-A9E0-AA67E583D8E1}" type="presParOf" srcId="{584B7121-0225-4398-958D-9111BB1387DB}" destId="{34DF019F-1535-4382-BBEA-83CDFA6A4A49}" srcOrd="10" destOrd="0" presId="urn:microsoft.com/office/officeart/2005/8/layout/list1"/>
    <dgm:cxn modelId="{EBCBC644-219D-4E1C-8E18-F11134F0C650}" type="presParOf" srcId="{584B7121-0225-4398-958D-9111BB1387DB}" destId="{E18421AB-F37D-4D6D-8895-FC205FEAD07A}" srcOrd="11" destOrd="0" presId="urn:microsoft.com/office/officeart/2005/8/layout/list1"/>
    <dgm:cxn modelId="{58446392-B073-45E6-B23E-BE8A11A1F343}" type="presParOf" srcId="{584B7121-0225-4398-958D-9111BB1387DB}" destId="{5A7ECC7F-62C3-40F9-974F-C11C1604C787}" srcOrd="12" destOrd="0" presId="urn:microsoft.com/office/officeart/2005/8/layout/list1"/>
    <dgm:cxn modelId="{81523A67-1B01-4827-944B-FF665B5C7738}" type="presParOf" srcId="{5A7ECC7F-62C3-40F9-974F-C11C1604C787}" destId="{48628E21-C946-4C36-9D07-4BFB420D6B2F}" srcOrd="0" destOrd="0" presId="urn:microsoft.com/office/officeart/2005/8/layout/list1"/>
    <dgm:cxn modelId="{97749092-12F9-4910-A692-D84B5EDA98DB}" type="presParOf" srcId="{5A7ECC7F-62C3-40F9-974F-C11C1604C787}" destId="{34EE295A-A9AB-40C2-8F58-1E653AD3E287}" srcOrd="1" destOrd="0" presId="urn:microsoft.com/office/officeart/2005/8/layout/list1"/>
    <dgm:cxn modelId="{E54078DA-F776-47A1-9659-4CA50842B91D}" type="presParOf" srcId="{584B7121-0225-4398-958D-9111BB1387DB}" destId="{ECC223A2-CD71-4F5F-9F2E-D06BF2FA5B47}" srcOrd="13" destOrd="0" presId="urn:microsoft.com/office/officeart/2005/8/layout/list1"/>
    <dgm:cxn modelId="{63F73EC8-C167-4007-8462-2EB373BB9547}" type="presParOf" srcId="{584B7121-0225-4398-958D-9111BB1387DB}" destId="{E392D61E-F76C-4AC7-B6E8-3A313501A57B}" srcOrd="14" destOrd="0" presId="urn:microsoft.com/office/officeart/2005/8/layout/list1"/>
    <dgm:cxn modelId="{87D215B3-898F-4A87-BF72-07E044D989E6}" type="presParOf" srcId="{584B7121-0225-4398-958D-9111BB1387DB}" destId="{4C19C4C5-CC0C-4E3B-8590-8775D87D14A9}" srcOrd="15" destOrd="0" presId="urn:microsoft.com/office/officeart/2005/8/layout/list1"/>
    <dgm:cxn modelId="{1280F88A-16C1-4B03-83AB-A5C6233B3E0A}" type="presParOf" srcId="{584B7121-0225-4398-958D-9111BB1387DB}" destId="{1EAB352C-BA78-465A-8C9E-4567B4D0B4C3}" srcOrd="16" destOrd="0" presId="urn:microsoft.com/office/officeart/2005/8/layout/list1"/>
    <dgm:cxn modelId="{93355AA9-1B5B-4D62-8E7A-FF137D2EFBAC}" type="presParOf" srcId="{1EAB352C-BA78-465A-8C9E-4567B4D0B4C3}" destId="{6501744D-A602-428E-A158-1D7C7179158E}" srcOrd="0" destOrd="0" presId="urn:microsoft.com/office/officeart/2005/8/layout/list1"/>
    <dgm:cxn modelId="{FFA9D2C6-6186-462C-AE91-D4292E042953}" type="presParOf" srcId="{1EAB352C-BA78-465A-8C9E-4567B4D0B4C3}" destId="{CC39B5E8-6C07-4E06-BC7F-D2967B044D1A}" srcOrd="1" destOrd="0" presId="urn:microsoft.com/office/officeart/2005/8/layout/list1"/>
    <dgm:cxn modelId="{0315E675-45BE-42D2-A6C3-9EE661C5A8E1}" type="presParOf" srcId="{584B7121-0225-4398-958D-9111BB1387DB}" destId="{D545461D-8920-4AA0-81F3-DA3EED221F20}" srcOrd="17" destOrd="0" presId="urn:microsoft.com/office/officeart/2005/8/layout/list1"/>
    <dgm:cxn modelId="{47A9F1B4-913D-45E4-A6B9-49D7A7ADFF27}" type="presParOf" srcId="{584B7121-0225-4398-958D-9111BB1387DB}" destId="{E7A05813-6423-4201-8557-B3B685050F8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C1866-D1E4-984D-9877-72A57719EF86}">
      <dsp:nvSpPr>
        <dsp:cNvPr id="0" name=""/>
        <dsp:cNvSpPr/>
      </dsp:nvSpPr>
      <dsp:spPr>
        <a:xfrm rot="5400000">
          <a:off x="-179572" y="182011"/>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pt-BR" sz="2700" kern="1200">
              <a:latin typeface="Arial"/>
              <a:cs typeface="Arial"/>
            </a:rPr>
            <a:t> </a:t>
          </a:r>
        </a:p>
      </dsp:txBody>
      <dsp:txXfrm rot="-5400000">
        <a:off x="1" y="421441"/>
        <a:ext cx="838003" cy="359144"/>
      </dsp:txXfrm>
    </dsp:sp>
    <dsp:sp modelId="{EE89A7A2-E64D-6A4B-B1A0-1E1A96DF03C0}">
      <dsp:nvSpPr>
        <dsp:cNvPr id="0" name=""/>
        <dsp:cNvSpPr/>
      </dsp:nvSpPr>
      <dsp:spPr>
        <a:xfrm rot="5400000">
          <a:off x="5554927" y="-4714484"/>
          <a:ext cx="77855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rtl="0">
            <a:lnSpc>
              <a:spcPct val="90000"/>
            </a:lnSpc>
            <a:spcBef>
              <a:spcPct val="0"/>
            </a:spcBef>
            <a:spcAft>
              <a:spcPct val="15000"/>
            </a:spcAft>
            <a:buChar char="•"/>
          </a:pPr>
          <a:r>
            <a:rPr lang="pt-BR" sz="2000" kern="1200" dirty="0">
              <a:latin typeface="Arial"/>
              <a:cs typeface="Arial"/>
            </a:rPr>
            <a:t> Consolidar dados do 7-1-7 de todos os surtos em um único banco de dados</a:t>
          </a:r>
        </a:p>
      </dsp:txBody>
      <dsp:txXfrm rot="-5400000">
        <a:off x="838004" y="40445"/>
        <a:ext cx="10174396" cy="702543"/>
      </dsp:txXfrm>
    </dsp:sp>
    <dsp:sp modelId="{ED992852-B25F-CC4D-BB2A-507626F39A5C}">
      <dsp:nvSpPr>
        <dsp:cNvPr id="0" name=""/>
        <dsp:cNvSpPr/>
      </dsp:nvSpPr>
      <dsp:spPr>
        <a:xfrm rot="5400000">
          <a:off x="-179572" y="123178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pt-BR" sz="2700" kern="1200">
              <a:latin typeface="Arial"/>
              <a:cs typeface="Arial"/>
            </a:rPr>
            <a:t> </a:t>
          </a:r>
        </a:p>
      </dsp:txBody>
      <dsp:txXfrm rot="-5400000">
        <a:off x="1" y="1471212"/>
        <a:ext cx="838003" cy="359144"/>
      </dsp:txXfrm>
    </dsp:sp>
    <dsp:sp modelId="{E3E1DC55-C9EB-0D4D-A79F-1D71FB6E0C16}">
      <dsp:nvSpPr>
        <dsp:cNvPr id="0" name=""/>
        <dsp:cNvSpPr/>
      </dsp:nvSpPr>
      <dsp:spPr>
        <a:xfrm rot="5400000">
          <a:off x="5555131" y="-366491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pt-BR" sz="2000" kern="1200" dirty="0">
              <a:latin typeface="Arial"/>
              <a:cs typeface="Arial"/>
            </a:rPr>
            <a:t>Verificar os dados</a:t>
          </a:r>
        </a:p>
      </dsp:txBody>
      <dsp:txXfrm rot="-5400000">
        <a:off x="838003" y="1090196"/>
        <a:ext cx="10174416" cy="702173"/>
      </dsp:txXfrm>
    </dsp:sp>
    <dsp:sp modelId="{B6CE859C-A988-C941-8EC6-EAEFEAEA467C}">
      <dsp:nvSpPr>
        <dsp:cNvPr id="0" name=""/>
        <dsp:cNvSpPr/>
      </dsp:nvSpPr>
      <dsp:spPr>
        <a:xfrm rot="5400000">
          <a:off x="-179572" y="228155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pt-BR" sz="2700" kern="1200">
              <a:latin typeface="Arial"/>
              <a:cs typeface="Arial"/>
            </a:rPr>
            <a:t> </a:t>
          </a:r>
        </a:p>
      </dsp:txBody>
      <dsp:txXfrm rot="-5400000">
        <a:off x="1" y="2520982"/>
        <a:ext cx="838003" cy="359144"/>
      </dsp:txXfrm>
    </dsp:sp>
    <dsp:sp modelId="{D60FB4AA-DB64-2445-930E-47408A52A888}">
      <dsp:nvSpPr>
        <dsp:cNvPr id="0" name=""/>
        <dsp:cNvSpPr/>
      </dsp:nvSpPr>
      <dsp:spPr>
        <a:xfrm rot="5400000">
          <a:off x="5555131" y="-261514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pt-BR" sz="2000" kern="1200" dirty="0">
              <a:latin typeface="Arial" panose="020B0604020202020204" pitchFamily="34" charset="0"/>
              <a:cs typeface="Arial" panose="020B0604020202020204" pitchFamily="34" charset="0"/>
            </a:rPr>
            <a:t>Monitorar o andamento das ações</a:t>
          </a:r>
        </a:p>
      </dsp:txBody>
      <dsp:txXfrm rot="-5400000">
        <a:off x="838003" y="2139966"/>
        <a:ext cx="10174416" cy="702173"/>
      </dsp:txXfrm>
    </dsp:sp>
    <dsp:sp modelId="{415EB6F8-E693-A94E-AD0E-86AFB10521C8}">
      <dsp:nvSpPr>
        <dsp:cNvPr id="0" name=""/>
        <dsp:cNvSpPr/>
      </dsp:nvSpPr>
      <dsp:spPr>
        <a:xfrm rot="5400000">
          <a:off x="-179572" y="333132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endParaRPr lang="en-US" sz="2700" kern="1200">
            <a:latin typeface="Arial" panose="020B0604020202020204" pitchFamily="34" charset="0"/>
            <a:cs typeface="Arial" panose="020B0604020202020204" pitchFamily="34" charset="0"/>
          </a:endParaRPr>
        </a:p>
      </dsp:txBody>
      <dsp:txXfrm rot="-5400000">
        <a:off x="1" y="3570752"/>
        <a:ext cx="838003" cy="359144"/>
      </dsp:txXfrm>
    </dsp:sp>
    <dsp:sp modelId="{53AC1F71-E60D-3B42-8D56-30AE12C79F42}">
      <dsp:nvSpPr>
        <dsp:cNvPr id="0" name=""/>
        <dsp:cNvSpPr/>
      </dsp:nvSpPr>
      <dsp:spPr>
        <a:xfrm rot="5400000">
          <a:off x="5555131" y="-1565377"/>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pt-BR" sz="2000" kern="1200" dirty="0">
              <a:latin typeface="Arial"/>
              <a:cs typeface="Arial"/>
            </a:rPr>
            <a:t>Discutir o progresso com as partes interessadas</a:t>
          </a:r>
        </a:p>
      </dsp:txBody>
      <dsp:txXfrm rot="-5400000">
        <a:off x="838003" y="3189737"/>
        <a:ext cx="10174416" cy="7021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E6312-D1DF-4D4D-86A6-963524CF6B21}">
      <dsp:nvSpPr>
        <dsp:cNvPr id="0" name=""/>
        <dsp:cNvSpPr/>
      </dsp:nvSpPr>
      <dsp:spPr>
        <a:xfrm>
          <a:off x="0" y="3296"/>
          <a:ext cx="1828614" cy="141938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pt-BR" sz="1400" b="0" i="0" kern="1200" dirty="0">
              <a:solidFill>
                <a:schemeClr val="bg1"/>
              </a:solidFill>
              <a:latin typeface="Arial"/>
              <a:cs typeface="Arial"/>
            </a:rPr>
            <a:t>Sintetizar</a:t>
          </a:r>
          <a:endParaRPr lang="pt-BR" sz="1500" b="0" i="0" kern="1200" dirty="0">
            <a:solidFill>
              <a:schemeClr val="bg1"/>
            </a:solidFill>
            <a:latin typeface="Arial"/>
            <a:cs typeface="Arial"/>
          </a:endParaRPr>
        </a:p>
        <a:p>
          <a:pPr marL="0" lvl="0" indent="0" algn="ctr" defTabSz="622300" rtl="0">
            <a:lnSpc>
              <a:spcPct val="90000"/>
            </a:lnSpc>
            <a:spcBef>
              <a:spcPct val="0"/>
            </a:spcBef>
            <a:spcAft>
              <a:spcPct val="35000"/>
            </a:spcAft>
            <a:buNone/>
          </a:pPr>
          <a:r>
            <a:rPr lang="pt-BR" sz="1400" b="0" i="0" kern="1200" dirty="0">
              <a:solidFill>
                <a:schemeClr val="bg1"/>
              </a:solidFill>
              <a:latin typeface="Arial"/>
              <a:cs typeface="Arial"/>
            </a:rPr>
            <a:t>Dados 7-1-7</a:t>
          </a:r>
        </a:p>
      </dsp:txBody>
      <dsp:txXfrm>
        <a:off x="41572" y="44868"/>
        <a:ext cx="1745470" cy="1336237"/>
      </dsp:txXfrm>
    </dsp:sp>
    <dsp:sp modelId="{1336D54E-0990-4548-80F7-8E957AE39774}">
      <dsp:nvSpPr>
        <dsp:cNvPr id="0" name=""/>
        <dsp:cNvSpPr/>
      </dsp:nvSpPr>
      <dsp:spPr>
        <a:xfrm rot="5400000">
          <a:off x="692447" y="1452259"/>
          <a:ext cx="443719" cy="53246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568" y="1496631"/>
        <a:ext cx="319477" cy="310603"/>
      </dsp:txXfrm>
    </dsp:sp>
    <dsp:sp modelId="{78F16142-32F1-DC4B-BC94-8015CDCE326D}">
      <dsp:nvSpPr>
        <dsp:cNvPr id="0" name=""/>
        <dsp:cNvSpPr/>
      </dsp:nvSpPr>
      <dsp:spPr>
        <a:xfrm>
          <a:off x="0" y="2014304"/>
          <a:ext cx="1828614" cy="118325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pt-BR" sz="1400" b="0" i="0" kern="1200" dirty="0">
              <a:solidFill>
                <a:schemeClr val="bg1"/>
              </a:solidFill>
              <a:latin typeface="Arial"/>
              <a:cs typeface="Arial"/>
            </a:rPr>
            <a:t>Referenciar dados 7-1-7 com outras avaliações + ferramentas</a:t>
          </a:r>
        </a:p>
      </dsp:txBody>
      <dsp:txXfrm>
        <a:off x="34656" y="2048960"/>
        <a:ext cx="1759302" cy="1113939"/>
      </dsp:txXfrm>
    </dsp:sp>
    <dsp:sp modelId="{C812B9BB-49BE-AD43-9D9C-F479D9DDCC66}">
      <dsp:nvSpPr>
        <dsp:cNvPr id="0" name=""/>
        <dsp:cNvSpPr/>
      </dsp:nvSpPr>
      <dsp:spPr>
        <a:xfrm rot="5400000">
          <a:off x="692447" y="3227137"/>
          <a:ext cx="443719" cy="53246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568" y="3271509"/>
        <a:ext cx="319477" cy="310603"/>
      </dsp:txXfrm>
    </dsp:sp>
    <dsp:sp modelId="{C9BD687E-BA67-4643-8957-9EA5AD4C0D6E}">
      <dsp:nvSpPr>
        <dsp:cNvPr id="0" name=""/>
        <dsp:cNvSpPr/>
      </dsp:nvSpPr>
      <dsp:spPr>
        <a:xfrm>
          <a:off x="0" y="3789182"/>
          <a:ext cx="1828614" cy="1183251"/>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t-BR" sz="1400" b="0" i="0" kern="1200" dirty="0">
              <a:solidFill>
                <a:schemeClr val="bg1"/>
              </a:solidFill>
              <a:latin typeface="Arial"/>
              <a:cs typeface="Arial"/>
            </a:rPr>
            <a:t>Adicionar ou reordenar prioridades em planos nacionais, por exemplo, NAPHS</a:t>
          </a:r>
        </a:p>
      </dsp:txBody>
      <dsp:txXfrm>
        <a:off x="34656" y="3823838"/>
        <a:ext cx="1759302" cy="11139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6A11-AC92-DF43-BE9A-A276AAD08215}">
      <dsp:nvSpPr>
        <dsp:cNvPr id="0" name=""/>
        <dsp:cNvSpPr/>
      </dsp:nvSpPr>
      <dsp:spPr>
        <a:xfrm>
          <a:off x="9308" y="510975"/>
          <a:ext cx="1833503"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pt-BR" sz="1600" kern="1200" dirty="0">
              <a:latin typeface="Arial"/>
              <a:cs typeface="Arial"/>
            </a:rPr>
            <a:t>Compilar os gargalos</a:t>
          </a:r>
        </a:p>
      </dsp:txBody>
      <dsp:txXfrm>
        <a:off x="35689" y="537356"/>
        <a:ext cx="1780741" cy="847943"/>
      </dsp:txXfrm>
    </dsp:sp>
    <dsp:sp modelId="{16BAFFB6-F5AD-C94C-864B-9E829D177CAA}">
      <dsp:nvSpPr>
        <dsp:cNvPr id="0" name=""/>
        <dsp:cNvSpPr/>
      </dsp:nvSpPr>
      <dsp:spPr>
        <a:xfrm>
          <a:off x="198606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1986067" y="854746"/>
        <a:ext cx="212591" cy="213164"/>
      </dsp:txXfrm>
    </dsp:sp>
    <dsp:sp modelId="{5DCC1D2A-6B04-FC41-9B05-F8F3C1BF8121}">
      <dsp:nvSpPr>
        <dsp:cNvPr id="0" name=""/>
        <dsp:cNvSpPr/>
      </dsp:nvSpPr>
      <dsp:spPr>
        <a:xfrm>
          <a:off x="2415834" y="510975"/>
          <a:ext cx="1768508"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t-BR" sz="1400" kern="1200">
              <a:latin typeface="Arial" panose="020B0604020202020204" pitchFamily="34" charset="0"/>
              <a:cs typeface="Arial" panose="020B0604020202020204" pitchFamily="34" charset="0"/>
            </a:rPr>
            <a:t>Atribuir gargalos às áreas técnicas</a:t>
          </a:r>
        </a:p>
      </dsp:txBody>
      <dsp:txXfrm>
        <a:off x="2442215" y="537356"/>
        <a:ext cx="1715746" cy="847943"/>
      </dsp:txXfrm>
    </dsp:sp>
    <dsp:sp modelId="{147B6DFF-8FB8-0A46-90F0-D437541BBB4C}">
      <dsp:nvSpPr>
        <dsp:cNvPr id="0" name=""/>
        <dsp:cNvSpPr/>
      </dsp:nvSpPr>
      <dsp:spPr>
        <a:xfrm>
          <a:off x="4327598"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4327598" y="854746"/>
        <a:ext cx="212591" cy="213164"/>
      </dsp:txXfrm>
    </dsp:sp>
    <dsp:sp modelId="{1D8654B4-9E73-0146-B51F-62F8DF8F5C41}">
      <dsp:nvSpPr>
        <dsp:cNvPr id="0" name=""/>
        <dsp:cNvSpPr/>
      </dsp:nvSpPr>
      <dsp:spPr>
        <a:xfrm>
          <a:off x="4757366" y="510975"/>
          <a:ext cx="1809020"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t-BR" sz="1400" kern="1200">
              <a:latin typeface="Arial" panose="020B0604020202020204" pitchFamily="34" charset="0"/>
              <a:cs typeface="Arial" panose="020B0604020202020204" pitchFamily="34" charset="0"/>
            </a:rPr>
            <a:t>Identificar recomendações por gargalo </a:t>
          </a:r>
        </a:p>
      </dsp:txBody>
      <dsp:txXfrm>
        <a:off x="4783747" y="537356"/>
        <a:ext cx="1756258" cy="847943"/>
      </dsp:txXfrm>
    </dsp:sp>
    <dsp:sp modelId="{6207E4FA-0F8A-144D-B5DB-DA904F8E178C}">
      <dsp:nvSpPr>
        <dsp:cNvPr id="0" name=""/>
        <dsp:cNvSpPr/>
      </dsp:nvSpPr>
      <dsp:spPr>
        <a:xfrm>
          <a:off x="6709643"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6709643" y="854746"/>
        <a:ext cx="212591" cy="213164"/>
      </dsp:txXfrm>
    </dsp:sp>
    <dsp:sp modelId="{16EBC836-ECF2-1341-87FC-648CD7F03A41}">
      <dsp:nvSpPr>
        <dsp:cNvPr id="0" name=""/>
        <dsp:cNvSpPr/>
      </dsp:nvSpPr>
      <dsp:spPr>
        <a:xfrm>
          <a:off x="7139410" y="510975"/>
          <a:ext cx="1809020"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t-BR" sz="1400" kern="1200">
              <a:latin typeface="Arial" panose="020B0604020202020204" pitchFamily="34" charset="0"/>
              <a:cs typeface="Arial" panose="020B0604020202020204" pitchFamily="34" charset="0"/>
            </a:rPr>
            <a:t>Propor atividades por recomendação</a:t>
          </a:r>
        </a:p>
      </dsp:txBody>
      <dsp:txXfrm>
        <a:off x="7165791" y="537356"/>
        <a:ext cx="1756258" cy="847943"/>
      </dsp:txXfrm>
    </dsp:sp>
    <dsp:sp modelId="{2DEE26A0-7B5C-BD40-9733-80420A40415C}">
      <dsp:nvSpPr>
        <dsp:cNvPr id="0" name=""/>
        <dsp:cNvSpPr/>
      </dsp:nvSpPr>
      <dsp:spPr>
        <a:xfrm>
          <a:off x="909168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9091687" y="854746"/>
        <a:ext cx="212591" cy="213164"/>
      </dsp:txXfrm>
    </dsp:sp>
    <dsp:sp modelId="{8DE9D50E-F58E-4542-8B78-062E825F660D}">
      <dsp:nvSpPr>
        <dsp:cNvPr id="0" name=""/>
        <dsp:cNvSpPr/>
      </dsp:nvSpPr>
      <dsp:spPr>
        <a:xfrm>
          <a:off x="9521455" y="510975"/>
          <a:ext cx="1829964" cy="90070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t-BR" sz="1400" kern="1200">
              <a:latin typeface="Arial" panose="020B0604020202020204" pitchFamily="34" charset="0"/>
              <a:cs typeface="Arial" panose="020B0604020202020204" pitchFamily="34" charset="0"/>
            </a:rPr>
            <a:t>Verificar e vincular a atividade ao NAPHS ou ao plano operacional</a:t>
          </a:r>
        </a:p>
      </dsp:txBody>
      <dsp:txXfrm>
        <a:off x="9547836" y="537356"/>
        <a:ext cx="1777202" cy="8479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9B65A-DD2E-3B46-AA58-F1BFFBA25B28}">
      <dsp:nvSpPr>
        <dsp:cNvPr id="0" name=""/>
        <dsp:cNvSpPr/>
      </dsp:nvSpPr>
      <dsp:spPr>
        <a:xfrm>
          <a:off x="1386" y="823899"/>
          <a:ext cx="2704274" cy="10817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pt-BR" sz="1700" kern="1200">
              <a:latin typeface="Arial" panose="020B0604020202020204" pitchFamily="34" charset="0"/>
              <a:cs typeface="Arial" panose="020B0604020202020204" pitchFamily="34" charset="0"/>
            </a:rPr>
            <a:t>Gargalo do 7-1-7</a:t>
          </a:r>
        </a:p>
      </dsp:txBody>
      <dsp:txXfrm>
        <a:off x="1386" y="823899"/>
        <a:ext cx="2433847" cy="1081709"/>
      </dsp:txXfrm>
    </dsp:sp>
    <dsp:sp modelId="{FBF8E2E2-113D-5D41-8BC1-640248FA2999}">
      <dsp:nvSpPr>
        <dsp:cNvPr id="0" name=""/>
        <dsp:cNvSpPr/>
      </dsp:nvSpPr>
      <dsp:spPr>
        <a:xfrm>
          <a:off x="216480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pt-BR" sz="1500" kern="1200" dirty="0">
              <a:latin typeface="Arial" panose="020B0604020202020204" pitchFamily="34" charset="0"/>
              <a:cs typeface="Arial" panose="020B0604020202020204" pitchFamily="34" charset="0"/>
            </a:rPr>
            <a:t>Área técnica</a:t>
          </a:r>
        </a:p>
      </dsp:txBody>
      <dsp:txXfrm>
        <a:off x="2705661" y="823899"/>
        <a:ext cx="1622565" cy="1081709"/>
      </dsp:txXfrm>
    </dsp:sp>
    <dsp:sp modelId="{230FFAF5-8237-8D41-B13D-98E6F557CB58}">
      <dsp:nvSpPr>
        <dsp:cNvPr id="0" name=""/>
        <dsp:cNvSpPr/>
      </dsp:nvSpPr>
      <dsp:spPr>
        <a:xfrm>
          <a:off x="432822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pt-BR" sz="1500" kern="1200">
              <a:latin typeface="Arial" panose="020B0604020202020204" pitchFamily="34" charset="0"/>
              <a:cs typeface="Arial" panose="020B0604020202020204" pitchFamily="34" charset="0"/>
            </a:rPr>
            <a:t>Recomendação 7-1-7 para resolve o gargalo</a:t>
          </a:r>
        </a:p>
      </dsp:txBody>
      <dsp:txXfrm>
        <a:off x="4869081" y="823899"/>
        <a:ext cx="1622565" cy="1081709"/>
      </dsp:txXfrm>
    </dsp:sp>
    <dsp:sp modelId="{0051DFC9-608A-F149-A5A0-508843FE1AA0}">
      <dsp:nvSpPr>
        <dsp:cNvPr id="0" name=""/>
        <dsp:cNvSpPr/>
      </dsp:nvSpPr>
      <dsp:spPr>
        <a:xfrm>
          <a:off x="649164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pt-BR" sz="1500" kern="1200">
              <a:latin typeface="Arial" panose="020B0604020202020204" pitchFamily="34" charset="0"/>
              <a:cs typeface="Arial" panose="020B0604020202020204" pitchFamily="34" charset="0"/>
            </a:rPr>
            <a:t>Atividade existente no plano estratégico ou operacional anterior?</a:t>
          </a:r>
        </a:p>
      </dsp:txBody>
      <dsp:txXfrm>
        <a:off x="7032501" y="823899"/>
        <a:ext cx="1622565" cy="1081709"/>
      </dsp:txXfrm>
    </dsp:sp>
    <dsp:sp modelId="{255BEEDA-CF9C-FC47-AA8A-4BDD8F1C7F7E}">
      <dsp:nvSpPr>
        <dsp:cNvPr id="0" name=""/>
        <dsp:cNvSpPr/>
      </dsp:nvSpPr>
      <dsp:spPr>
        <a:xfrm>
          <a:off x="865506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marL="0" lvl="0" indent="0" algn="ctr" defTabSz="666750">
            <a:lnSpc>
              <a:spcPct val="90000"/>
            </a:lnSpc>
            <a:spcBef>
              <a:spcPct val="0"/>
            </a:spcBef>
            <a:spcAft>
              <a:spcPct val="35000"/>
            </a:spcAft>
            <a:buNone/>
          </a:pPr>
          <a:r>
            <a:rPr lang="pt-BR" sz="1500" kern="1200">
              <a:latin typeface="Arial" panose="020B0604020202020204" pitchFamily="34" charset="0"/>
              <a:cs typeface="Arial" panose="020B0604020202020204" pitchFamily="34" charset="0"/>
            </a:rPr>
            <a:t>  </a:t>
          </a:r>
        </a:p>
      </dsp:txBody>
      <dsp:txXfrm>
        <a:off x="9195921" y="823899"/>
        <a:ext cx="1622565" cy="10817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2F223-DDCF-41F6-B795-0C95E79E872D}">
      <dsp:nvSpPr>
        <dsp:cNvPr id="0" name=""/>
        <dsp:cNvSpPr/>
      </dsp:nvSpPr>
      <dsp:spPr>
        <a:xfrm>
          <a:off x="0" y="201904"/>
          <a:ext cx="6692255" cy="9528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29108" rIns="519393"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Supervisionar a adoção e o uso do 7-1-7</a:t>
          </a:r>
        </a:p>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Coordenar entre partes interessadas multissetoriais/multiníveis</a:t>
          </a:r>
        </a:p>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Responsabilizar diferentes equipes</a:t>
          </a:r>
        </a:p>
      </dsp:txBody>
      <dsp:txXfrm>
        <a:off x="0" y="201904"/>
        <a:ext cx="6692255" cy="952875"/>
      </dsp:txXfrm>
    </dsp:sp>
    <dsp:sp modelId="{B5834E92-BB7B-4CB8-890D-3E90ECE2EAD0}">
      <dsp:nvSpPr>
        <dsp:cNvPr id="0" name=""/>
        <dsp:cNvSpPr/>
      </dsp:nvSpPr>
      <dsp:spPr>
        <a:xfrm>
          <a:off x="334612" y="39544"/>
          <a:ext cx="4684579"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pt-BR" sz="2000" kern="1200">
              <a:latin typeface="Arial" panose="020B0604020202020204" pitchFamily="34" charset="0"/>
              <a:cs typeface="Arial" panose="020B0604020202020204" pitchFamily="34" charset="0"/>
            </a:rPr>
            <a:t>Coordenação</a:t>
          </a:r>
        </a:p>
      </dsp:txBody>
      <dsp:txXfrm>
        <a:off x="350464" y="55396"/>
        <a:ext cx="4652875" cy="293016"/>
      </dsp:txXfrm>
    </dsp:sp>
    <dsp:sp modelId="{02A896E6-458C-4737-AAC3-E042C8C69BAF}">
      <dsp:nvSpPr>
        <dsp:cNvPr id="0" name=""/>
        <dsp:cNvSpPr/>
      </dsp:nvSpPr>
      <dsp:spPr>
        <a:xfrm>
          <a:off x="0" y="1376539"/>
          <a:ext cx="6692255" cy="519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29108" rIns="519393"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Registrar, analisar, sintetizar e relatar dados/descobertas do 7-1-7</a:t>
          </a:r>
        </a:p>
      </dsp:txBody>
      <dsp:txXfrm>
        <a:off x="0" y="1376539"/>
        <a:ext cx="6692255" cy="519750"/>
      </dsp:txXfrm>
    </dsp:sp>
    <dsp:sp modelId="{B377CBE8-7D9C-419A-AF31-64D4069E175D}">
      <dsp:nvSpPr>
        <dsp:cNvPr id="0" name=""/>
        <dsp:cNvSpPr/>
      </dsp:nvSpPr>
      <dsp:spPr>
        <a:xfrm>
          <a:off x="334612" y="1214179"/>
          <a:ext cx="4684579"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pt-BR" sz="2000" kern="1200">
              <a:latin typeface="Arial" panose="020B0604020202020204" pitchFamily="34" charset="0"/>
              <a:cs typeface="Arial" panose="020B0604020202020204" pitchFamily="34" charset="0"/>
            </a:rPr>
            <a:t>Coleta e análise de dados</a:t>
          </a:r>
        </a:p>
      </dsp:txBody>
      <dsp:txXfrm>
        <a:off x="350464" y="1230031"/>
        <a:ext cx="4652875" cy="293016"/>
      </dsp:txXfrm>
    </dsp:sp>
    <dsp:sp modelId="{34DF019F-1535-4382-BBEA-83CDFA6A4A49}">
      <dsp:nvSpPr>
        <dsp:cNvPr id="0" name=""/>
        <dsp:cNvSpPr/>
      </dsp:nvSpPr>
      <dsp:spPr>
        <a:xfrm>
          <a:off x="0" y="2118049"/>
          <a:ext cx="6692255" cy="1178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29108" rIns="519393"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Identificar gargalos e facilitadores</a:t>
          </a:r>
        </a:p>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Determinar ações corretivas </a:t>
          </a:r>
        </a:p>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Implementar ações que podem abranger setores e níveis</a:t>
          </a:r>
        </a:p>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Acompanhar o progresso da ação</a:t>
          </a:r>
        </a:p>
      </dsp:txBody>
      <dsp:txXfrm>
        <a:off x="0" y="2118049"/>
        <a:ext cx="6692255" cy="1178100"/>
      </dsp:txXfrm>
    </dsp:sp>
    <dsp:sp modelId="{6705016C-A399-41F7-A1E4-7B3B36C883D2}">
      <dsp:nvSpPr>
        <dsp:cNvPr id="0" name=""/>
        <dsp:cNvSpPr/>
      </dsp:nvSpPr>
      <dsp:spPr>
        <a:xfrm>
          <a:off x="334612" y="1955689"/>
          <a:ext cx="4684579"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pt-BR" sz="2000" kern="1200">
              <a:latin typeface="Arial" panose="020B0604020202020204" pitchFamily="34" charset="0"/>
              <a:cs typeface="Arial" panose="020B0604020202020204" pitchFamily="34" charset="0"/>
            </a:rPr>
            <a:t>Melhora de desempenho</a:t>
          </a:r>
        </a:p>
      </dsp:txBody>
      <dsp:txXfrm>
        <a:off x="350464" y="1971541"/>
        <a:ext cx="4652875" cy="293016"/>
      </dsp:txXfrm>
    </dsp:sp>
    <dsp:sp modelId="{E392D61E-F76C-4AC7-B6E8-3A313501A57B}">
      <dsp:nvSpPr>
        <dsp:cNvPr id="0" name=""/>
        <dsp:cNvSpPr/>
      </dsp:nvSpPr>
      <dsp:spPr>
        <a:xfrm>
          <a:off x="0" y="3517909"/>
          <a:ext cx="6692255" cy="88357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29108" rIns="519393"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Utilizar as conclusões do 7-1-7 para informar atividades de planejamento de longo prazo, prioridades de financiamento e outras atividades relevantes para a segurança sanitária.</a:t>
          </a:r>
        </a:p>
      </dsp:txBody>
      <dsp:txXfrm>
        <a:off x="0" y="3517909"/>
        <a:ext cx="6692255" cy="883575"/>
      </dsp:txXfrm>
    </dsp:sp>
    <dsp:sp modelId="{34EE295A-A9AB-40C2-8F58-1E653AD3E287}">
      <dsp:nvSpPr>
        <dsp:cNvPr id="0" name=""/>
        <dsp:cNvSpPr/>
      </dsp:nvSpPr>
      <dsp:spPr>
        <a:xfrm>
          <a:off x="334612" y="3355549"/>
          <a:ext cx="4684579"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pt-BR" sz="2000" kern="1200">
              <a:latin typeface="Arial" panose="020B0604020202020204" pitchFamily="34" charset="0"/>
              <a:cs typeface="Arial" panose="020B0604020202020204" pitchFamily="34" charset="0"/>
            </a:rPr>
            <a:t>Planejamento e financiamento</a:t>
          </a:r>
        </a:p>
      </dsp:txBody>
      <dsp:txXfrm>
        <a:off x="350464" y="3371401"/>
        <a:ext cx="4652875" cy="293016"/>
      </dsp:txXfrm>
    </dsp:sp>
    <dsp:sp modelId="{E7A05813-6423-4201-8557-B3B685050F81}">
      <dsp:nvSpPr>
        <dsp:cNvPr id="0" name=""/>
        <dsp:cNvSpPr/>
      </dsp:nvSpPr>
      <dsp:spPr>
        <a:xfrm>
          <a:off x="0" y="4623244"/>
          <a:ext cx="6692255" cy="7103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29108" rIns="519393" bIns="99568" numCol="1" spcCol="1270" anchor="t" anchorCtr="0">
          <a:noAutofit/>
        </a:bodyPr>
        <a:lstStyle/>
        <a:p>
          <a:pPr marL="114300" lvl="1" indent="-114300" algn="l" defTabSz="622300">
            <a:lnSpc>
              <a:spcPct val="90000"/>
            </a:lnSpc>
            <a:spcBef>
              <a:spcPct val="0"/>
            </a:spcBef>
            <a:spcAft>
              <a:spcPct val="15000"/>
            </a:spcAft>
            <a:buChar char="•"/>
          </a:pPr>
          <a:r>
            <a:rPr lang="pt-BR" sz="1400" kern="1200" dirty="0">
              <a:latin typeface="Arial" panose="020B0604020202020204" pitchFamily="34" charset="0"/>
              <a:cs typeface="Arial" panose="020B0604020202020204" pitchFamily="34" charset="0"/>
            </a:rPr>
            <a:t>Usar os achados do 7-1-7 para priorizar atividades de defesa e mobilização de recursos</a:t>
          </a:r>
        </a:p>
      </dsp:txBody>
      <dsp:txXfrm>
        <a:off x="0" y="4623244"/>
        <a:ext cx="6692255" cy="710325"/>
      </dsp:txXfrm>
    </dsp:sp>
    <dsp:sp modelId="{CC39B5E8-6C07-4E06-BC7F-D2967B044D1A}">
      <dsp:nvSpPr>
        <dsp:cNvPr id="0" name=""/>
        <dsp:cNvSpPr/>
      </dsp:nvSpPr>
      <dsp:spPr>
        <a:xfrm>
          <a:off x="334612" y="4460884"/>
          <a:ext cx="4684579"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pt-BR" sz="2000" kern="1200">
              <a:latin typeface="Arial" panose="020B0604020202020204" pitchFamily="34" charset="0"/>
              <a:cs typeface="Arial" panose="020B0604020202020204" pitchFamily="34" charset="0"/>
            </a:rPr>
            <a:t>Comunicação e defesa</a:t>
          </a:r>
        </a:p>
      </dsp:txBody>
      <dsp:txXfrm>
        <a:off x="350464" y="4476736"/>
        <a:ext cx="4652875" cy="29301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3/24/26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este slide deck faz parte de um Pacote de Treinamento Técnico do 7-1-7, que é um arquivo zip com um arquivo leia-me e pastas para apresentações (por exemplo, este slide deck), atividades que estão incluídas neste slide deck, uma agenda de exemplo que pode ser fornecida aos participantes e uma agenda de exemplo detalhada que pode ser usada pelos anfitriões/moderadores. Por favor, revise as agendas e os slides/atividades correspondentes de acordo com seu contexto e necessidades. </a:t>
            </a:r>
          </a:p>
          <a:p>
            <a:endParaRPr lang="en-US" i="1" dirty="0">
              <a:latin typeface="Arial"/>
              <a:cs typeface="Arial"/>
            </a:endParaRPr>
          </a:p>
          <a:p>
            <a:r>
              <a:rPr lang="pt-BR" i="1">
                <a:latin typeface="Arial"/>
                <a:cs typeface="Arial"/>
              </a:rPr>
              <a:t>Este slide deck contém slides do dia 3 de um exemplo de treinamento técnico de 4 dias. Os slides do dia 3 focam em 1) os últimos 2 dos 5 passos para usar o 7-1-7 e 2) adotar o 7-1-7 para uso rotineiro. Esses slides são separados em seções que correspondem à agenda do dia 3 de exemplo associada no arquivo Excel da agenda do workshop técnico. </a:t>
            </a:r>
          </a:p>
          <a:p>
            <a:endParaRPr lang="en-US" i="1" dirty="0">
              <a:latin typeface="Arial"/>
              <a:cs typeface="Arial"/>
            </a:endParaRPr>
          </a:p>
          <a:p>
            <a:r>
              <a:rPr lang="pt-BR" i="1">
                <a:latin typeface="Arial"/>
                <a:cs typeface="Arial"/>
              </a:rPr>
              <a:t>As principais seções 7-1-7 neste slide deck incluem: </a:t>
            </a:r>
          </a:p>
          <a:p>
            <a:r>
              <a:rPr lang="pt-BR" i="1">
                <a:latin typeface="Arial"/>
                <a:cs typeface="Arial"/>
              </a:rPr>
              <a:t>1. Boas-vindas, objetivos de aprendizado e quebra-gelo</a:t>
            </a:r>
            <a:br>
              <a:rPr lang="pt-BR" i="1">
                <a:latin typeface="Arial"/>
                <a:cs typeface="Arial"/>
              </a:rPr>
            </a:br>
            <a:r>
              <a:rPr lang="pt-BR" i="1">
                <a:latin typeface="Arial"/>
                <a:cs typeface="Arial"/>
              </a:rPr>
              <a:t>2. Estacionamento da manhã </a:t>
            </a:r>
          </a:p>
          <a:p>
            <a:r>
              <a:rPr lang="pt-BR" i="1">
                <a:latin typeface="Arial"/>
                <a:cs typeface="Arial"/>
              </a:rPr>
              <a:t>3. Recapitulação das etapas para usar o 7-1-7</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4. Passo 4: Consolidar dados e monitorar o progresso das ações rotineiramente</a:t>
            </a:r>
          </a:p>
          <a:p>
            <a:r>
              <a:rPr lang="pt-BR" i="1">
                <a:latin typeface="Arial"/>
                <a:cs typeface="Arial"/>
              </a:rPr>
              <a:t>5. Passo 5: Sintetizar e usar os resultados para planejamento e financiamento</a:t>
            </a:r>
          </a:p>
          <a:p>
            <a:r>
              <a:rPr lang="pt-BR" i="1">
                <a:latin typeface="Arial"/>
                <a:cs typeface="Arial"/>
              </a:rPr>
              <a:t>6. 7-1-7 e planejamento anual</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7. Introdução à adoção do 7-1-7 para uso rotineiro</a:t>
            </a:r>
          </a:p>
          <a:p>
            <a:r>
              <a:rPr lang="pt-BR" i="1">
                <a:latin typeface="Arial"/>
                <a:cs typeface="Arial"/>
              </a:rPr>
              <a:t>8. Situar o 7-1-7 no sistema de saúde pública</a:t>
            </a:r>
          </a:p>
          <a:p>
            <a:r>
              <a:rPr lang="pt-BR" i="1">
                <a:latin typeface="Arial"/>
                <a:cs typeface="Arial"/>
              </a:rPr>
              <a:t>9. Mapear as partes interessadas e os sistemas existentes</a:t>
            </a:r>
          </a:p>
          <a:p>
            <a:r>
              <a:rPr lang="pt-BR" i="1">
                <a:latin typeface="Arial"/>
                <a:cs typeface="Arial"/>
              </a:rPr>
              <a:t>10. Engajar as partes interessadas</a:t>
            </a:r>
          </a:p>
          <a:p>
            <a:r>
              <a:rPr lang="pt-BR" i="1">
                <a:latin typeface="Arial"/>
                <a:cs typeface="Arial"/>
              </a:rPr>
              <a:t>11. Integrar o 7-1-7 aos fluxos de trabalho</a:t>
            </a:r>
          </a:p>
          <a:p>
            <a:r>
              <a:rPr lang="pt-BR" i="1">
                <a:latin typeface="Arial"/>
                <a:cs typeface="Arial"/>
              </a:rPr>
              <a:t>12. Treinar a equipe</a:t>
            </a:r>
          </a:p>
          <a:p>
            <a:r>
              <a:rPr lang="pt-BR" i="1">
                <a:latin typeface="Arial"/>
                <a:cs typeface="Arial"/>
              </a:rPr>
              <a:t>13. Pilotar o uso</a:t>
            </a:r>
          </a:p>
          <a:p>
            <a:r>
              <a:rPr lang="pt-BR" i="1">
                <a:latin typeface="Arial"/>
                <a:cs typeface="Arial"/>
              </a:rPr>
              <a:t>14. Lançamento do 7-1-7</a:t>
            </a:r>
          </a:p>
          <a:p>
            <a:r>
              <a:rPr lang="pt-BR" i="1">
                <a:latin typeface="Arial"/>
                <a:cs typeface="Arial"/>
              </a:rPr>
              <a:t>15. Financiamento do 7-1-7</a:t>
            </a:r>
          </a:p>
          <a:p>
            <a:r>
              <a:rPr lang="pt-BR" i="1">
                <a:latin typeface="Arial"/>
                <a:cs typeface="Arial"/>
              </a:rPr>
              <a:t>16. Sessão de discussão</a:t>
            </a:r>
          </a:p>
          <a:p>
            <a:endParaRPr lang="en-US" i="1" dirty="0">
              <a:latin typeface="Arial"/>
              <a:cs typeface="Arial"/>
            </a:endParaRPr>
          </a:p>
          <a:p>
            <a:r>
              <a:rPr lang="pt-BR" i="1">
                <a:latin typeface="Arial"/>
                <a:cs typeface="Arial"/>
              </a:rPr>
              <a:t>Também estão incluídos slides para intervalos (almoço + dois intervalos para café) e slides para quebrar o gelo. </a:t>
            </a:r>
          </a:p>
          <a:p>
            <a:endParaRPr lang="en-US" i="1" dirty="0">
              <a:latin typeface="Arial"/>
              <a:cs typeface="Arial"/>
            </a:endParaRPr>
          </a:p>
          <a:p>
            <a:r>
              <a:rPr lang="pt-BR" i="1">
                <a:latin typeface="Arial"/>
                <a:cs typeface="Arial"/>
              </a:rPr>
              <a:t>Em cada slide, há notas incluídas que podem ser lidas para o público, com comentários para o moderador/apresentador escritos como “[nota para o moderador: xxx]”.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pt-BR" i="1">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Continuaremos a usar o "Estacionamento" para coletar suas perguntas e ideias e respondê-las por meio de apresentações e sessões de perguntas e respostas dedicadas.  </a:t>
            </a:r>
          </a:p>
          <a:p>
            <a:r>
              <a:rPr lang="pt-BR">
                <a:latin typeface="Arial"/>
                <a:cs typeface="Arial"/>
              </a:rPr>
              <a:t> </a:t>
            </a:r>
          </a:p>
          <a:p>
            <a:r>
              <a:rPr lang="pt-BR">
                <a:latin typeface="Arial"/>
                <a:cs typeface="Arial"/>
              </a:rPr>
              <a:t>Por favor, deixe suas dúvidas sobre o 7-1-7 no estacionamento durante o dia.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7145C-E2FD-5CB0-1437-3EAE035D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1B79-B89A-2D59-F3C3-BF59E186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C80D9-25FD-8A64-5108-A6D5F3D61CF6}"/>
              </a:ext>
            </a:extLst>
          </p:cNvPr>
          <p:cNvSpPr>
            <a:spLocks noGrp="1"/>
          </p:cNvSpPr>
          <p:nvPr>
            <p:ph type="body" idx="1"/>
          </p:nvPr>
        </p:nvSpPr>
        <p:spPr/>
        <p:txBody>
          <a:bodyPr/>
          <a:lstStyle/>
          <a:p>
            <a:pPr marL="0" indent="0">
              <a:buFont typeface="Arial" panose="020B0604020202020204" pitchFamily="34" charset="0"/>
              <a:buNone/>
            </a:pPr>
            <a:r>
              <a:rPr lang="pt-BR" sz="1200" b="0" i="0" u="none" strike="noStrike">
                <a:solidFill>
                  <a:srgbClr val="000000"/>
                </a:solidFill>
                <a:effectLst/>
                <a:latin typeface="Arial"/>
                <a:cs typeface="Arial"/>
              </a:rPr>
              <a:t>Para a coleta de dados, isso significaria pensar em como as várias informações do 7-1-7 são coletadas e reunidas. Há dados espalhados por diferentes bancos de dados relacionados a vigilância e resposta? As ferramentas existentes estão coletando todas as informações necessárias ou campos, como narrativas, precisam ser adicionados? As definições de datas de marcos correspondem ao que está sendo usado no país? Caso contrário, isso precisa ser pensado.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pPr marL="0" indent="0">
              <a:buFont typeface="Arial" panose="020B0604020202020204" pitchFamily="34" charset="0"/>
              <a:buNone/>
            </a:pPr>
            <a:r>
              <a:rPr lang="pt-BR" sz="1200" b="0" i="0" u="none" strike="noStrike">
                <a:solidFill>
                  <a:srgbClr val="000000"/>
                </a:solidFill>
                <a:effectLst/>
                <a:latin typeface="Arial"/>
                <a:cs typeface="Arial"/>
              </a:rPr>
              <a:t>Quem está coordenando esse trabalho e que suporte, recursos e ferramentas eles precisam para realizá-lo?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6EB3ECDB-7D11-11AF-7540-A1C80E9416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78743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F54B-CCE2-839E-CB12-DA29E106A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69CA3-EB25-D713-B9DD-36AA3D544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38D2D-9E52-17C0-BD25-E1A7404E034C}"/>
              </a:ext>
            </a:extLst>
          </p:cNvPr>
          <p:cNvSpPr>
            <a:spLocks noGrp="1"/>
          </p:cNvSpPr>
          <p:nvPr>
            <p:ph type="body" idx="1"/>
          </p:nvPr>
        </p:nvSpPr>
        <p:spPr/>
        <p:txBody>
          <a:bodyPr/>
          <a:lstStyle/>
          <a:p>
            <a:pPr marL="0" indent="0">
              <a:buFont typeface="Arial" panose="020B0604020202020204" pitchFamily="34" charset="0"/>
              <a:buNone/>
            </a:pPr>
            <a:r>
              <a:rPr lang="pt-BR" sz="1200" b="0" i="0" u="none" strike="noStrike">
                <a:solidFill>
                  <a:srgbClr val="000000"/>
                </a:solidFill>
                <a:effectLst/>
                <a:latin typeface="Arial"/>
                <a:cs typeface="Arial"/>
              </a:rPr>
              <a:t>Para verificação e consolidação de dados – quem coletará informações sobre os surtos e as colocará em um só lugar? Eles usarão a ferramenta de planilha de consolidação de dados 7-1-7 disponível ou algo que já esteja em vigor? Qual processo será usado para verificação de dados? Haverá várias etapas de verificação de dados em diferentes níveis, como subnacional e nacional?</a:t>
            </a:r>
          </a:p>
        </p:txBody>
      </p:sp>
      <p:sp>
        <p:nvSpPr>
          <p:cNvPr id="4" name="Slide Number Placeholder 3">
            <a:extLst>
              <a:ext uri="{FF2B5EF4-FFF2-40B4-BE49-F238E27FC236}">
                <a16:creationId xmlns:a16="http://schemas.microsoft.com/office/drawing/2014/main" id="{356064A7-D879-C276-7B2B-622D48E2AC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36380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8854-99A5-1234-F8F9-498ED873C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B38DB-2DA7-6166-A8CB-5B6FB2EF7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95E5F-57C6-53E1-5277-241780F349EE}"/>
              </a:ext>
            </a:extLst>
          </p:cNvPr>
          <p:cNvSpPr>
            <a:spLocks noGrp="1"/>
          </p:cNvSpPr>
          <p:nvPr>
            <p:ph type="body" idx="1"/>
          </p:nvPr>
        </p:nvSpPr>
        <p:spPr/>
        <p:txBody>
          <a:bodyPr/>
          <a:lstStyle/>
          <a:p>
            <a:r>
              <a:rPr lang="pt-BR" b="0">
                <a:effectLst/>
                <a:latin typeface="Helvetica Neue" panose="02000503000000020004" pitchFamily="2" charset="0"/>
              </a:rPr>
              <a:t>As reuniões com as partes interessadas são oportunidades para apresentar dados do 7-1-7 para ação. </a:t>
            </a:r>
            <a:r>
              <a:rPr lang="pt-BR">
                <a:effectLst/>
                <a:latin typeface="Helvetica Neue" panose="02000503000000020004" pitchFamily="2" charset="0"/>
              </a:rPr>
              <a:t>É útil pensar quais são as reuniões mais adequadas com base em quem participa delas, com que frequência elas ocorrem e qual é o propósito da reunião.  A maneira mais eficaz de integrar o 7-1-7 é revisar as apresentações do 7-1-7 em reuniões regulares como itens da agenda. </a:t>
            </a:r>
          </a:p>
          <a:p>
            <a:pPr>
              <a:defRPr/>
            </a:pPr>
            <a:endParaRPr lang="en-US" dirty="0">
              <a:cs typeface="Arial" panose="020B0604020202020204" pitchFamily="34" charset="0"/>
            </a:endParaRPr>
          </a:p>
          <a:p>
            <a:pPr>
              <a:defRPr/>
            </a:pPr>
            <a:r>
              <a:rPr lang="pt-BR"/>
              <a:t>Para reuniões com partes interessadas, quem será responsável por incluir o 7-1-7 na agenda das reuniões relevantes? Eles precisarão do apoio do líder ou de outras partes interessadas de alto nível? Em quais reuniões o 7-1-7 deve ser adicionado como um item de agenda único ou regular?</a:t>
            </a:r>
          </a:p>
          <a:p>
            <a:pPr>
              <a:defRPr/>
            </a:pPr>
            <a:endParaRPr lang="en-US" dirty="0">
              <a:cs typeface="Arial" panose="020B0604020202020204" pitchFamily="34" charset="0"/>
            </a:endParaRPr>
          </a:p>
          <a:p>
            <a:pPr>
              <a:defRPr/>
            </a:pPr>
            <a:r>
              <a:rPr lang="pt-BR"/>
              <a:t>Novamente, este não é um conjunto abrangente de perguntas a serem feitas, mas espero que dê a você uma ideia do que pensar sobre a integração do fluxo de trabalho. </a:t>
            </a:r>
          </a:p>
        </p:txBody>
      </p:sp>
      <p:sp>
        <p:nvSpPr>
          <p:cNvPr id="4" name="Slide Number Placeholder 3">
            <a:extLst>
              <a:ext uri="{FF2B5EF4-FFF2-40B4-BE49-F238E27FC236}">
                <a16:creationId xmlns:a16="http://schemas.microsoft.com/office/drawing/2014/main" id="{49252B90-25D2-19A8-B01F-AB4028A631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503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A017-D1C3-942F-277F-E15321EA0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50341-A729-3787-5CBC-EFF3E860D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63092-6BE6-8206-E81A-BA08F96E0533}"/>
              </a:ext>
            </a:extLst>
          </p:cNvPr>
          <p:cNvSpPr>
            <a:spLocks noGrp="1"/>
          </p:cNvSpPr>
          <p:nvPr>
            <p:ph type="body" idx="1"/>
          </p:nvPr>
        </p:nvSpPr>
        <p:spPr/>
        <p:txBody>
          <a:bodyPr/>
          <a:lstStyle/>
          <a:p>
            <a:r>
              <a:rPr lang="pt-BR"/>
              <a:t>Para monitorar o progresso, quem será responsável por coordenar isso e como fará isso? O que o defensor precisará fazer para garantir que isso continue no caminho certo e tenha o apoio das partes interessadas? </a:t>
            </a:r>
          </a:p>
        </p:txBody>
      </p:sp>
      <p:sp>
        <p:nvSpPr>
          <p:cNvPr id="4" name="Slide Number Placeholder 3">
            <a:extLst>
              <a:ext uri="{FF2B5EF4-FFF2-40B4-BE49-F238E27FC236}">
                <a16:creationId xmlns:a16="http://schemas.microsoft.com/office/drawing/2014/main" id="{A0EA6861-F6F8-41DB-2349-02014FD99D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7055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9F4B-3243-7F1D-C565-EB881FCEE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B0FFC-B15F-970F-0575-C3597BF0C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7114A-ECD2-957D-EC68-DC99BDC73277}"/>
              </a:ext>
            </a:extLst>
          </p:cNvPr>
          <p:cNvSpPr>
            <a:spLocks noGrp="1"/>
          </p:cNvSpPr>
          <p:nvPr>
            <p:ph type="body" idx="1"/>
          </p:nvPr>
        </p:nvSpPr>
        <p:spPr/>
        <p:txBody>
          <a:bodyPr/>
          <a:lstStyle/>
          <a:p>
            <a:r>
              <a:rPr lang="pt-BR">
                <a:latin typeface="Arial"/>
                <a:cs typeface="Arial"/>
              </a:rPr>
              <a:t>Para a síntese das descobertas, qual programa ou plataforma será usado e quem conduzirá a síntese? Como a síntese das descobertas será disseminada, quando e para quem? Quem precisará estar envolvido para que as descobertas sejam disseminadas para um amplo conjunto de partes interessadas, incluindo as de alto nível?</a:t>
            </a: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941AD092-B854-8F8E-BFBA-269D17E0F2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72250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0E6-E8E8-A16F-FD0C-44C444518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53E3E-0F9A-4F3F-EBEB-7E25CEB76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6D060-1E80-8C84-5B3D-8D35EF3E4E7F}"/>
              </a:ext>
            </a:extLst>
          </p:cNvPr>
          <p:cNvSpPr>
            <a:spLocks noGrp="1"/>
          </p:cNvSpPr>
          <p:nvPr>
            <p:ph type="body" idx="1"/>
          </p:nvPr>
        </p:nvSpPr>
        <p:spPr/>
        <p:txBody>
          <a:bodyPr/>
          <a:lstStyle/>
          <a:p>
            <a:r>
              <a:rPr lang="pt-BR">
                <a:latin typeface="Arial"/>
                <a:cs typeface="Arial"/>
              </a:rPr>
              <a:t>Ao considerar como o 7-1-7 pode informar sistematicamente outras avaliações e ferramentas, é útil pensar no que precisa ser feito para adicionar as descobertas do 7-1-7 e da Revisão de Ação Precoce à agenda de outras reuniões relevantes, como AARs, discussões de JEE e assim por diante. Quem será responsável por fazer isso? De quem eles precisarão de apoio para poderem adicionar as descobertas do 7-1-7 a essas reuniões? </a:t>
            </a:r>
          </a:p>
        </p:txBody>
      </p:sp>
      <p:sp>
        <p:nvSpPr>
          <p:cNvPr id="4" name="Slide Number Placeholder 3">
            <a:extLst>
              <a:ext uri="{FF2B5EF4-FFF2-40B4-BE49-F238E27FC236}">
                <a16:creationId xmlns:a16="http://schemas.microsoft.com/office/drawing/2014/main" id="{AF773CB9-5FEF-6246-B7AA-1ECC19E891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42097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17B10-079E-5608-20F6-877A5A77D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3722F-7F13-A97E-4696-F1A406C33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C1E9A-9104-AD4C-FD8D-A9F26FE2C6B4}"/>
              </a:ext>
            </a:extLst>
          </p:cNvPr>
          <p:cNvSpPr>
            <a:spLocks noGrp="1"/>
          </p:cNvSpPr>
          <p:nvPr>
            <p:ph type="body" idx="1"/>
          </p:nvPr>
        </p:nvSpPr>
        <p:spPr/>
        <p:txBody>
          <a:bodyPr/>
          <a:lstStyle/>
          <a:p>
            <a:r>
              <a:rPr lang="pt-BR">
                <a:latin typeface="Arial"/>
                <a:cs typeface="Arial"/>
              </a:rPr>
              <a:t>O processo para adicionar descobertas às reuniões nacionais de planejamento será o mesmo que foi usado em outras reuniões de partes interessadas ou isso exigirá um processo diferente? Quem ficará encarregado disso e o que será necessário? </a:t>
            </a:r>
          </a:p>
          <a:p>
            <a:endParaRPr lang="en-US" dirty="0">
              <a:cs typeface="Arial" panose="020B0604020202020204" pitchFamily="34" charset="0"/>
            </a:endParaRPr>
          </a:p>
          <a:p>
            <a:pPr marL="0" indent="0">
              <a:buFont typeface="Arial" panose="020B0604020202020204" pitchFamily="34" charset="0"/>
              <a:buNone/>
            </a:pPr>
            <a:r>
              <a:rPr lang="pt-BR">
                <a:solidFill>
                  <a:srgbClr val="000000"/>
                </a:solidFill>
                <a:latin typeface="Arial"/>
                <a:cs typeface="Arial"/>
              </a:rPr>
              <a:t>Esses</a:t>
            </a:r>
            <a:r>
              <a:rPr lang="pt-BR" sz="1200" b="0" i="0" u="none" strike="noStrike">
                <a:solidFill>
                  <a:srgbClr val="000000"/>
                </a:solidFill>
                <a:effectLst/>
                <a:latin typeface="Arial"/>
                <a:cs typeface="Arial"/>
              </a:rPr>
              <a:t> tipos de perguntas servem apenas para dar uma ideia dos tipos de coisas que serão importantes para pensar e sem as quais a implementação do 7-1-7 pode ser ineficiente e menos eficaz. </a:t>
            </a:r>
          </a:p>
        </p:txBody>
      </p:sp>
      <p:sp>
        <p:nvSpPr>
          <p:cNvPr id="4" name="Slide Number Placeholder 3">
            <a:extLst>
              <a:ext uri="{FF2B5EF4-FFF2-40B4-BE49-F238E27FC236}">
                <a16:creationId xmlns:a16="http://schemas.microsoft.com/office/drawing/2014/main" id="{89E8EBB2-06A8-6C87-2A91-F3B6C462C8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14025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0DE8-7603-9ED5-C150-10D7D67A4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D48F0-00E6-27E1-584F-C1A015D98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360FB-DA05-39D9-9AB4-A79E74E67C08}"/>
              </a:ext>
            </a:extLst>
          </p:cNvPr>
          <p:cNvSpPr>
            <a:spLocks noGrp="1"/>
          </p:cNvSpPr>
          <p:nvPr>
            <p:ph type="body" idx="1"/>
          </p:nvPr>
        </p:nvSpPr>
        <p:spPr/>
        <p:txBody>
          <a:bodyPr/>
          <a:lstStyle/>
          <a:p>
            <a:r>
              <a:rPr lang="pt-BR">
                <a:latin typeface="Arial"/>
                <a:cs typeface="Arial"/>
              </a:rPr>
              <a:t>E, finalmente, em todas essas áreas, pensar bem </a:t>
            </a:r>
          </a:p>
          <a:p>
            <a:pPr marL="171450" indent="-171450">
              <a:buFont typeface="Arial" panose="020B0604020202020204" pitchFamily="34" charset="0"/>
              <a:buChar char="•"/>
            </a:pPr>
            <a:r>
              <a:rPr lang="pt-BR">
                <a:latin typeface="Arial"/>
                <a:cs typeface="Arial"/>
              </a:rPr>
              <a:t>Como e onde os processos se sobrepõem?</a:t>
            </a:r>
          </a:p>
          <a:p>
            <a:pPr marL="171450" indent="-171450">
              <a:buFont typeface="Arial" panose="020B0604020202020204" pitchFamily="34" charset="0"/>
              <a:buChar char="•"/>
            </a:pPr>
            <a:r>
              <a:rPr lang="pt-BR">
                <a:latin typeface="Arial"/>
                <a:cs typeface="Arial"/>
              </a:rPr>
              <a:t>Que tipo de transferência é necessária entre os passos?</a:t>
            </a:r>
          </a:p>
          <a:p>
            <a:endParaRPr lang="en-US" dirty="0"/>
          </a:p>
          <a:p>
            <a:r>
              <a:rPr lang="pt-BR">
                <a:solidFill>
                  <a:srgbClr val="29373D"/>
                </a:solidFill>
                <a:latin typeface="Arial"/>
                <a:cs typeface="Arial"/>
              </a:rPr>
              <a:t>Deixe-me compartilhar um exemplo de Uganda. Lá, as equipes distritais de resposta rápida coletam informações sobre surtos em seus distritos. Depois de obter informações sobre um surto, elas as enviam ao PHEOC regional, que dá suporte direto aos distritos. Depois que o PHEOC regional tiver trabalhado com o distrito e revisado e verificado os dados em nível regional, os dados serão encaminhados ao PHEOC nacional. A equipe de coordenação 7-1-7 do PHEOC nacional coloca as informações no banco de dados de consolidação de eventos. Essa equipe então realiza mais verificações de dados. </a:t>
            </a:r>
          </a:p>
          <a:p>
            <a:pPr algn="l">
              <a:buNone/>
            </a:pPr>
            <a:endParaRPr lang="en-US" b="0" i="0" dirty="0">
              <a:solidFill>
                <a:srgbClr val="29373D"/>
              </a:solidFill>
              <a:effectLst/>
              <a:latin typeface="InterVariable"/>
            </a:endParaRPr>
          </a:p>
          <a:p>
            <a:pPr algn="l">
              <a:buNone/>
            </a:pPr>
            <a:r>
              <a:rPr lang="pt-BR" b="0" i="0">
                <a:solidFill>
                  <a:srgbClr val="29373D"/>
                </a:solidFill>
                <a:effectLst/>
                <a:latin typeface="InterVariable"/>
              </a:rPr>
              <a:t>[CLIQUE]</a:t>
            </a:r>
          </a:p>
          <a:p>
            <a:pPr algn="l">
              <a:buNone/>
            </a:pPr>
            <a:endParaRPr lang="en-US" b="0" i="0" dirty="0">
              <a:solidFill>
                <a:srgbClr val="29373D"/>
              </a:solidFill>
              <a:effectLst/>
              <a:latin typeface="InterVariable"/>
            </a:endParaRPr>
          </a:p>
          <a:p>
            <a:r>
              <a:rPr lang="pt-BR">
                <a:latin typeface="Arial"/>
                <a:cs typeface="Arial"/>
              </a:rPr>
              <a:t>Neste exemplo, há diversas áreas de sobreposição entre diferentes fluxos de trabalho e diversas áreas onde uma transferência é necessária. Portanto, também é útil pensar no que é necessário para que essas transferências sejam eficientes e bem-sucedidas. </a:t>
            </a:r>
          </a:p>
          <a:p>
            <a:endParaRPr lang="en-US" dirty="0"/>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5F7271D1-B1BC-E063-9F00-F50E09C44F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65472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pt-BR">
                <a:latin typeface="Arial"/>
                <a:cs typeface="Arial"/>
              </a:rPr>
              <a:t>Como eu disse, o que mostrei hoje é uma visão geral do que pensar ao começar a planejar a integração do fluxo de trabalho. </a:t>
            </a:r>
          </a:p>
          <a:p>
            <a:endParaRPr lang="en-US" dirty="0">
              <a:cs typeface="Arial" panose="020B0604020202020204" pitchFamily="34" charset="0"/>
            </a:endParaRPr>
          </a:p>
          <a:p>
            <a:r>
              <a:rPr lang="pt-BR">
                <a:latin typeface="Arial"/>
                <a:cs typeface="Arial"/>
              </a:rPr>
              <a:t>Orientações mais detalhadas para cada uma das sete áreas de integração de fluxo de trabalho mencionadas aqui estão disponíveis no Kit de Ferramentas Digitais 7-1-7 no site da 7-1-7 Alliance. Por exemplo, a seção de reuniões com partes interessadas inclui uma tabela de possíveis tipos de reuniões existentes — desde reuniões de pilares de resposta até reuniões de revisão de rotina e reuniões de planejamento — com exemplos e informações gerais a serem apresentadas em cada uma delas.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7783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no máximo 3 minutos.]</a:t>
            </a:r>
          </a:p>
          <a:p>
            <a:endParaRPr lang="en-US" dirty="0"/>
          </a:p>
          <a:p>
            <a:r>
              <a:rPr lang="pt-BR">
                <a:latin typeface="Arial"/>
                <a:cs typeface="Arial"/>
              </a:rPr>
              <a:t>Vamos ter uma breve discussão. </a:t>
            </a:r>
          </a:p>
          <a:p>
            <a:endParaRPr lang="en-US" dirty="0"/>
          </a:p>
          <a:p>
            <a:r>
              <a:rPr lang="pt-BR" sz="1200">
                <a:latin typeface="Arial"/>
                <a:cs typeface="Arial"/>
              </a:rPr>
              <a:t>Com base na sua experiência, onde e como o 7-1-7 poderia ser integrado aos fluxos de trabalho existentes?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Que desafios você pode esperar?</a:t>
            </a:r>
          </a:p>
          <a:p>
            <a:endParaRPr lang="en-US" dirty="0"/>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3553531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pt-BR" i="1">
                <a:latin typeface="Arial"/>
                <a:cs typeface="Arial"/>
              </a:rPr>
              <a:t>[Nota para o moderador: priorize responder aqui às perguntas feitas pelos participantes na sessão do dia anterior. Recomendamos consolidar as perguntas do estacionamento caso haja várias semelhantes. Você pode permanecer neste slide enquanto responde verbalmente às perguntas do estacionamento. Após este slide, há um slide que você pode usar com perguntas frequentes, caso haja poucas ou nenhuma pergunta no estacionamento]. </a:t>
            </a:r>
          </a:p>
          <a:p>
            <a:endParaRPr lang="en-US" dirty="0"/>
          </a:p>
          <a:p>
            <a:r>
              <a:rPr lang="pt-BR">
                <a:latin typeface="Arial"/>
                <a:cs typeface="Arial"/>
              </a:rPr>
              <a:t>Agora, vamos rever algumas das perguntas que você postou no estacionamento ou que ouvimos durante as discussões.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esta é uma atividade baseada em flipchart que se concentra em pensar sobre integração de fluxo de trabalho. Esta atividade tem duração de 35 minutos: alguns minutos para você apresentar a atividade e dividir as pessoas em grupos, 15 minutos para os grupos fazerem um brainstorming e escreverem, 10 minutos para uma caminhada pela galeria e 5 minutos para um debate em plenário. Se um debriefing mais longo for útil com base no seu público e nos objetivos desta sessão, considere ajustar a agenda para estender esta sessão.] </a:t>
            </a:r>
          </a:p>
          <a:p>
            <a:endParaRPr lang="en-US" dirty="0"/>
          </a:p>
          <a:p>
            <a:r>
              <a:rPr lang="pt-BR">
                <a:latin typeface="Arial"/>
                <a:cs typeface="Arial"/>
              </a:rPr>
              <a:t>Agora faremos uma atividade onde você pode pensar em conselhos que pode dar para a integração do fluxo de trabalho 7-1-7. </a:t>
            </a:r>
          </a:p>
          <a:p>
            <a:endParaRPr lang="en-US" dirty="0"/>
          </a:p>
          <a:p>
            <a:r>
              <a:rPr lang="pt-BR" i="1">
                <a:latin typeface="Arial"/>
                <a:cs typeface="Arial"/>
              </a:rPr>
              <a:t>[Nota para o moderador: divida os participantes em grupos de 6 a 8, cada um com um flipchart e marcadores.]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4042255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t>[Nota para o moderador: as notas aqui pressupõem que os participantes conduziram o exercício de mapeamento do sistema existente. Caso contrário, modifique as notas de acordo]. </a:t>
            </a:r>
          </a:p>
          <a:p>
            <a:endParaRPr lang="en-US" dirty="0"/>
          </a:p>
          <a:p>
            <a:r>
              <a:rPr lang="pt-BR"/>
              <a:t>Agora que vocês estão em seus grupos, vamos começar. Você já fez um mapeamento dos sistemas existentes, o que o ajudará durante este exercício. </a:t>
            </a:r>
          </a:p>
          <a:p>
            <a:endParaRPr lang="en-US" dirty="0"/>
          </a:p>
          <a:p>
            <a:r>
              <a:rPr lang="pt-BR"/>
              <a:t>Primeiro, pense nas diferentes áreas de integração do fluxo de trabalho. Pense nisso no contexto de onde você trabalha agora e na integração do 7-1-7. Em alguns ou todos eles, que conselho você daria quando seu país/jurisdição começar a integração do 7-1-7? No seu flipchart, escreva como o 7-1-7 pode ser integrado às áreas em que você escolheu se concentrar. </a:t>
            </a:r>
          </a:p>
          <a:p>
            <a:endParaRPr lang="en-US" dirty="0"/>
          </a:p>
          <a:p>
            <a:r>
              <a:rPr lang="pt-BR"/>
              <a:t>Por exemplo, pense em quais sistemas ou plataformas de coleta de dados são usados para surtos onde você trabalha e o que seria necessário para integrar o 7-1-7? Você só tem 15 minutos para isso, então tente fazer o máximo possível das sete áreas, mas não se preocupe se não conseguir fazer todas. Você pode escolher qualquer ordem que desejar – não precisa começar com a coleta de dados e não precisa terminar com o planejamento. Escreva seus pensamentos no seu flipchart. </a:t>
            </a:r>
          </a:p>
          <a:p>
            <a:endParaRPr lang="en-US" dirty="0"/>
          </a:p>
          <a:p>
            <a:r>
              <a:rPr lang="pt-BR"/>
              <a:t>No lado direito deste slide, incluímos uma lista das sete áreas de integração de fluxo de trabalho a serem consideradas. </a:t>
            </a:r>
          </a:p>
          <a:p>
            <a:br>
              <a:rPr lang="pt-BR"/>
            </a:br>
            <a:r>
              <a:rPr lang="pt-BR"/>
              <a:t>Depois desses 15 minutos, vocês terão 10 minutos para caminhar e olhar os flipcharts uns dos outros para ver o que os outros grupos criaram. </a:t>
            </a:r>
          </a:p>
          <a:p>
            <a:endParaRPr lang="en-US" dirty="0"/>
          </a:p>
          <a:p>
            <a:r>
              <a:rPr lang="pt-BR">
                <a:latin typeface="Arial"/>
                <a:cs typeface="Arial"/>
              </a:rPr>
              <a:t>Vamos começar!</a:t>
            </a:r>
          </a:p>
          <a:p>
            <a:endParaRPr lang="en-US" dirty="0">
              <a:latin typeface="Calibri"/>
              <a:cs typeface="Calibri"/>
            </a:endParaRPr>
          </a:p>
          <a:p>
            <a:endParaRPr lang="en-US"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1527736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72D4-51DE-DFA6-3336-8CC91CBF9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0F186-5910-B3C2-B62B-1DE7A4D1A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5CAC5-DE84-65FC-3B11-69B567C63F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u="none" strike="noStrike">
                <a:solidFill>
                  <a:srgbClr val="000000"/>
                </a:solidFill>
                <a:effectLst/>
                <a:latin typeface="Arial"/>
                <a:cs typeface="Arial"/>
              </a:rPr>
              <a:t>[Nota para o moderador: se houver tempo para um debate de aproximadamente 5 minutos, considere usar as perguntas listadas aqui como estímulos para discussão.]</a:t>
            </a:r>
          </a:p>
        </p:txBody>
      </p:sp>
      <p:sp>
        <p:nvSpPr>
          <p:cNvPr id="4" name="Slide Number Placeholder 3">
            <a:extLst>
              <a:ext uri="{FF2B5EF4-FFF2-40B4-BE49-F238E27FC236}">
                <a16:creationId xmlns:a16="http://schemas.microsoft.com/office/drawing/2014/main" id="{B0B1C8FC-0F33-91B1-4410-21EB0B1C9A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68045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pt-BR">
                <a:latin typeface="Arial"/>
                <a:cs typeface="Arial"/>
              </a:rPr>
              <a:t>Teremos um intervalo de 15 minutos agora. </a:t>
            </a:r>
          </a:p>
          <a:p>
            <a:endParaRPr lang="en-US" dirty="0">
              <a:latin typeface="Arial"/>
              <a:cs typeface="Arial"/>
            </a:endParaRPr>
          </a:p>
          <a:p>
            <a:r>
              <a:rPr lang="pt-BR">
                <a:latin typeface="Arial"/>
                <a:cs typeface="Arial"/>
              </a:rPr>
              <a:t>Por favor, adicione quaisquer dúvidas que você tenha sobre a abordagem 7-1-7 no estacionamento para que possamos continuar respondendo às suas perguntas.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622-8AE9-9158-3234-9D4AC9085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05141-C0DD-8F8C-C355-A6A0FEB1DD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7A9B3C-F52A-518C-5D49-73442DC754E6}"/>
              </a:ext>
            </a:extLst>
          </p:cNvPr>
          <p:cNvSpPr>
            <a:spLocks noGrp="1"/>
          </p:cNvSpPr>
          <p:nvPr>
            <p:ph type="body" idx="1"/>
          </p:nvPr>
        </p:nvSpPr>
        <p:spPr/>
        <p:txBody>
          <a:bodyPr/>
          <a:lstStyle/>
          <a:p>
            <a:r>
              <a:rPr lang="pt-BR"/>
              <a:t>Vamos agora falar sobre o treinamento da equipe no 7-1-7.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ADA5A264-5849-1EC1-76F9-CD08322B1A3A}"/>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30251766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pt-BR">
                <a:latin typeface="Arial"/>
                <a:cs typeface="Arial"/>
              </a:rPr>
              <a:t>Entender o que é o 7-1-7 e seu valor é útil para um amplo conjunto de partes interessadas, enquanto análises aprofundadas sobre a adoção e o uso do 7-1-7 são mais relevantes para equipes técnicas e de linha de frente. Por esse motivo, as necessidades de treinamento do 7-1-7 dependem do público. </a:t>
            </a:r>
          </a:p>
          <a:p>
            <a:pPr algn="just"/>
            <a:endParaRPr lang="en-US" dirty="0">
              <a:cs typeface="Arial"/>
            </a:endParaRPr>
          </a:p>
          <a:p>
            <a:pPr algn="just"/>
            <a:r>
              <a:rPr lang="pt-BR">
                <a:latin typeface="Arial"/>
                <a:cs typeface="Arial"/>
              </a:rPr>
              <a:t>[CLIQUE]</a:t>
            </a:r>
          </a:p>
          <a:p>
            <a:pPr algn="just"/>
            <a:endParaRPr lang="en-US" dirty="0">
              <a:cs typeface="Arial"/>
            </a:endParaRPr>
          </a:p>
          <a:p>
            <a:pPr algn="just">
              <a:defRPr/>
            </a:pPr>
            <a:r>
              <a:rPr lang="pt-BR">
                <a:latin typeface="Arial"/>
                <a:cs typeface="Arial"/>
              </a:rPr>
              <a:t>Uma orientação do 7-1-7 é relevante para uma ampla gama de públicos, incluindo de alto nível e em todos os setores e níveis.</a:t>
            </a:r>
          </a:p>
          <a:p>
            <a:pPr marL="0" marR="0" lvl="0" indent="0" algn="just" defTabSz="914400">
              <a:lnSpc>
                <a:spcPct val="100000"/>
              </a:lnSpc>
              <a:spcBef>
                <a:spcPts val="0"/>
              </a:spcBef>
              <a:spcAft>
                <a:spcPts val="0"/>
              </a:spcAft>
              <a:buClrTx/>
              <a:buSzTx/>
              <a:buFontTx/>
              <a:buNone/>
              <a:tabLst/>
              <a:defRPr/>
            </a:pPr>
            <a:endParaRPr lang="en-US" dirty="0">
              <a:solidFill>
                <a:srgbClr val="000000"/>
              </a:solidFill>
              <a:latin typeface="Arial"/>
              <a:cs typeface="Arial"/>
            </a:endParaRPr>
          </a:p>
          <a:p>
            <a:pPr algn="just"/>
            <a:r>
              <a:rPr lang="pt-BR">
                <a:latin typeface="Arial"/>
                <a:cs typeface="Arial"/>
              </a:rPr>
              <a:t>[CLIQUE]</a:t>
            </a:r>
          </a:p>
          <a:p>
            <a:pPr algn="just"/>
            <a:endParaRPr lang="en-US" b="1" dirty="0">
              <a:cs typeface="Arial"/>
            </a:endParaRPr>
          </a:p>
          <a:p>
            <a:pPr algn="just">
              <a:defRPr/>
            </a:pPr>
            <a:r>
              <a:rPr lang="pt-BR" b="0">
                <a:latin typeface="Arial"/>
                <a:cs typeface="Arial"/>
              </a:rPr>
              <a:t>Um treinamento técnico do 7-1-7 mais detalhado – focado no uso do 7-1-7 com fluxos de trabalho e </a:t>
            </a:r>
            <a:r>
              <a:rPr lang="pt-BR">
                <a:latin typeface="Arial"/>
                <a:cs typeface="Arial"/>
              </a:rPr>
              <a:t>ferramentas relevantes – é relevante para equipes técnicas e funcionários da linha de frente. Este treinamento também é útil para funcionários que irão treinar outras pessoas no 7-1-7. Isso é importante tanto para que a equipe possa ser treinada quando há rotatividade, quanto para quando há expansão para outros níveis, como para equipes subnacionais.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algn="just"/>
            <a:r>
              <a:rPr lang="pt-BR">
                <a:latin typeface="Arial"/>
                <a:cs typeface="Arial"/>
              </a:rPr>
              <a:t>Alguns países adicionaram treinamentos do 7-1-7 aos treinamentos existentes, que acontecem sobre tópicos diferentes, mas relevantes ou relacionados. Isso ajudou a reduzir custos e a relacionar o 7-1-7 a outros tópicos relevantes. </a:t>
            </a:r>
          </a:p>
          <a:p>
            <a:pPr algn="just"/>
            <a:endParaRPr lang="en-US" dirty="0">
              <a:cs typeface="Arial"/>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85429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pt-BR">
                <a:latin typeface="Arial"/>
                <a:cs typeface="Arial"/>
              </a:rPr>
              <a:t>Deixe-me mostrar um exemplo dos tipos de treinamentos que o Sudão do Sul conduziu quando adotou o 7-1-7. </a:t>
            </a:r>
          </a:p>
          <a:p>
            <a:pPr algn="just"/>
            <a:endParaRPr lang="en-US" dirty="0">
              <a:cs typeface="Arial"/>
            </a:endParaRPr>
          </a:p>
          <a:p>
            <a:pPr algn="just"/>
            <a:r>
              <a:rPr lang="pt-BR">
                <a:latin typeface="Arial"/>
                <a:cs typeface="Arial"/>
              </a:rPr>
              <a:t>[CLIQUE]</a:t>
            </a:r>
          </a:p>
          <a:p>
            <a:pPr algn="just"/>
            <a:endParaRPr lang="en-US" dirty="0">
              <a:cs typeface="Arial"/>
            </a:endParaRPr>
          </a:p>
          <a:p>
            <a:pPr algn="just">
              <a:defRPr/>
            </a:pPr>
            <a:r>
              <a:rPr lang="pt-BR">
                <a:latin typeface="Arial"/>
                <a:cs typeface="Arial"/>
              </a:rPr>
              <a:t>Eles começaram com uma orientação de liderança de 3 dias, na qual sensibilizaram a liderança de diferentes ministérios e parceiros para o 7-1-7. Este treinamento foi amplamente focado em ministros, subsecretários e diretores-gerais de todos os ministérios. A equipe de coordenação do 7-1-7 incluiu o 7-1-7 junto com outros tópicos de segurança e planejamento de saúde — incluindo capacidade de resposta rápida, one health, planejamento de ação nacional para segurança de saúde — o que ajudou a incorporá-lo à ampla gama de trabalho que esses ministérios estavam fazendo. </a:t>
            </a:r>
            <a:r>
              <a:rPr lang="pt-BR">
                <a:solidFill>
                  <a:srgbClr val="394D56"/>
                </a:solidFill>
                <a:latin typeface="Arial"/>
                <a:cs typeface="Arial"/>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algn="just">
              <a:defRPr/>
            </a:pPr>
            <a:r>
              <a:rPr lang="pt-BR"/>
              <a:t>[CLIQUE]</a:t>
            </a:r>
          </a:p>
          <a:p>
            <a:pPr algn="just">
              <a:defRPr/>
            </a:pPr>
            <a:endParaRPr lang="en-US" dirty="0"/>
          </a:p>
          <a:p>
            <a:pPr algn="just">
              <a:defRPr/>
            </a:pPr>
            <a:r>
              <a:rPr lang="pt-BR">
                <a:latin typeface="Arial"/>
                <a:cs typeface="Arial"/>
              </a:rPr>
              <a:t>Eles então conduziram uma orientação de 3 dias para liderança técnica, que incluiu </a:t>
            </a:r>
            <a:r>
              <a:rPr lang="pt-BR">
                <a:effectLst/>
                <a:latin typeface="Helvetica Neue"/>
              </a:rPr>
              <a:t>diretores, pontos focais de saúde e pontos focais para o centro de operações de emergência, equipes integradas de vigilância e resposta a doenças, equipes de resposta rápida, hospitais públicos e muito mais.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[CLIQUE]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defRPr/>
            </a:pPr>
            <a:r>
              <a:rPr lang="pt-BR">
                <a:effectLst/>
                <a:latin typeface="Helvetica Neue"/>
              </a:rPr>
              <a:t>Finalmente, eles também realizaram um treinamento técnico de 7 dias para </a:t>
            </a:r>
            <a:r>
              <a:rPr lang="pt-BR"/>
              <a:t>técnicos envolvidos na detecção e resposta a surtos. Eles incluíram um exercício de simulação de campo e aplicaram o 7-1-7 a surtos anteriores durante este treinamento. </a:t>
            </a:r>
          </a:p>
          <a:p>
            <a:pPr marL="0" marR="0" lvl="0" indent="0" algn="l" defTabSz="914400">
              <a:lnSpc>
                <a:spcPct val="100000"/>
              </a:lnSpc>
              <a:spcBef>
                <a:spcPts val="0"/>
              </a:spcBef>
              <a:spcAft>
                <a:spcPts val="0"/>
              </a:spcAft>
              <a:buClrTx/>
              <a:buSzTx/>
              <a:buFontTx/>
              <a:buNone/>
              <a:tabLst/>
              <a:defRPr/>
            </a:pPr>
            <a:endParaRPr lang="en-US" dirty="0">
              <a:solidFill>
                <a:srgbClr val="000000"/>
              </a:solidFill>
              <a:effectLst/>
              <a:latin typeface="Helvetica Neue"/>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a:effectLst/>
                <a:latin typeface="Helvetica Neue"/>
              </a:rPr>
              <a:t>Este é um exemplo de como um país treinou vários níveis de líderes de saúde pública e equipe técnica em regime de plantão 7-1-7 em apenas alguns meses. </a:t>
            </a: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10887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7-1-7 Alliance desenvolveu vários pacotes de treinamento para dar suporte a países e jurisdições que desejam adotar e usar o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[CLIQUE]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O site da 7-1-7 Alliance tem pacotes de treinamento adaptáveis e para download com orientação e materiais para hospedar workshops de treinamento 7-1-7, incluindo agendas, slides, atividades e modelos de pesquisa. Os pacotes incluem um pacote de orientação com materiais para workshops de orientação de meio dia e dia inteiro; um material de treinamento técnico para um workshop de 4 dias que fornece um mergulho técnico profundo na adoção e uso do 7-1-7 e um pacote de treinamento de instrutores para ajudar aqueles que irão organizar workshops 7-1-7. Esses pacotes de treinamento são altamente interativos, com foco no aprendizado ativo.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pt-BR">
                <a:effectLst/>
                <a:latin typeface="Helvetica Neue"/>
              </a:rPr>
              <a:t>Os países descobriram que o pacote de orientação é útil para uma ampla gama de partes interessadas, incluindo as de alto nível.</a:t>
            </a:r>
            <a:r>
              <a:rPr lang="pt-BR">
                <a:latin typeface="Helvetica Neue"/>
              </a:rPr>
              <a:t> </a:t>
            </a:r>
            <a:r>
              <a:rPr lang="pt-BR">
                <a:effectLst/>
                <a:latin typeface="Helvetica Neue"/>
              </a:rPr>
              <a:t>O pacote de treinamento técnico é útil para equipes técnicas que adotarão e/ou usarão o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r>
              <a:rPr lang="pt-BR">
                <a:latin typeface="Arial"/>
                <a:cs typeface="Arial"/>
              </a:rPr>
              <a:t>[CLIQUE]</a:t>
            </a:r>
          </a:p>
          <a:p>
            <a:pPr algn="just"/>
            <a:endParaRPr lang="en-US" dirty="0">
              <a:cs typeface="Arial"/>
            </a:endParaRPr>
          </a:p>
          <a:p>
            <a:pPr algn="just"/>
            <a:r>
              <a:rPr lang="pt-BR">
                <a:latin typeface="Arial"/>
                <a:cs typeface="Arial"/>
              </a:rPr>
              <a:t>Os pacotes de treinamento são criados a partir de módulos mais curtos de apresentações, atividades e discussões. Você viu muitos desses módulos neste treinamento. Esses módulos podem ser adaptados conforme necessário. </a:t>
            </a:r>
          </a:p>
          <a:p>
            <a:pPr algn="just"/>
            <a:endParaRPr lang="en-US" dirty="0">
              <a:cs typeface="Arial"/>
            </a:endParaRPr>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87679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89DA1-EF66-1CA7-C20D-35B9AB2A6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24179-F16E-400E-0366-E1702FEEE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3B246C-248F-F28D-C917-C20A1F1958C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7-1-7 Alliance também desenvolveu cursos online sobre orientação, adoção e uso do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pt-BR"/>
              <a:t>Eles estarão disponíveis em uma plataforma de treinamento online, e haverá links no site da 7-1-7 Alliance a partir do verão de 2025.</a:t>
            </a:r>
            <a:r>
              <a:rPr lang="pt-BR">
                <a:effectLst/>
                <a:latin typeface="Helvetica Neue"/>
              </a:rPr>
              <a:t> </a:t>
            </a:r>
            <a:r>
              <a:rPr lang="pt-BR">
                <a:latin typeface="Helvetica Neue"/>
              </a:rPr>
              <a:t>Esses cursos permitem que os usuários individuais sejam treinados no 7-1-7 em seu próprio ritmo e por meio de módulos interativos online.</a:t>
            </a:r>
            <a:r>
              <a:rPr lang="pt-BR">
                <a:effectLst/>
                <a:latin typeface="Helvetica Neue"/>
              </a:rPr>
              <a:t> </a:t>
            </a:r>
          </a:p>
          <a:p>
            <a:pPr algn="just"/>
            <a:endParaRPr lang="en-US" dirty="0">
              <a:cs typeface="Arial"/>
            </a:endParaRPr>
          </a:p>
        </p:txBody>
      </p:sp>
      <p:sp>
        <p:nvSpPr>
          <p:cNvPr id="4" name="Slide Number Placeholder 3">
            <a:extLst>
              <a:ext uri="{FF2B5EF4-FFF2-40B4-BE49-F238E27FC236}">
                <a16:creationId xmlns:a16="http://schemas.microsoft.com/office/drawing/2014/main" id="{A67B7D44-6FE4-0A25-DCD9-0F26D4B556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57779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2BBB-CCA4-CB1C-7235-305BA782B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ACAB8-E8E4-C10D-F914-EB254B456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9803C-ABB0-C96A-B6E3-61F4618E45B0}"/>
              </a:ext>
            </a:extLst>
          </p:cNvPr>
          <p:cNvSpPr>
            <a:spLocks noGrp="1"/>
          </p:cNvSpPr>
          <p:nvPr>
            <p:ph type="body" idx="1"/>
          </p:nvPr>
        </p:nvSpPr>
        <p:spPr/>
        <p:txBody>
          <a:bodyPr/>
          <a:lstStyle/>
          <a:p>
            <a:r>
              <a:rPr lang="pt-BR"/>
              <a:t>Por fim, vamos discutir como pilotar o uso do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2B4B411-85F9-6DAA-7B7A-CC2E2F1277F5}"/>
              </a:ext>
            </a:extLst>
          </p:cNvPr>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338175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pt-BR" i="1">
                <a:latin typeface="Arial"/>
                <a:cs typeface="Arial"/>
              </a:rPr>
              <a:t>[Nota para o moderador: mostre essas perguntas somente se ainda houver tempo depois que as perguntas do estacionamento forem respondidas. Se alguma dessas perguntas for repetida das perguntas do estacionamento, pule-as aqui.]</a:t>
            </a:r>
          </a:p>
          <a:p>
            <a:pPr>
              <a:defRPr/>
            </a:pPr>
            <a:endParaRPr lang="en-US" dirty="0">
              <a:latin typeface="Calibri"/>
              <a:ea typeface="Calibri"/>
              <a:cs typeface="Calibri"/>
            </a:endParaRPr>
          </a:p>
          <a:p>
            <a:pPr>
              <a:defRPr/>
            </a:pPr>
            <a:r>
              <a:rPr lang="pt-BR" b="0">
                <a:latin typeface="Arial"/>
                <a:ea typeface="Calibri"/>
                <a:cs typeface="Arial"/>
              </a:rPr>
              <a:t>Vamos analisar algumas perguntas comuns que surgiram em workshops anteriores do 7-1-7. </a:t>
            </a:r>
          </a:p>
          <a:p>
            <a:pPr>
              <a:defRPr/>
            </a:pPr>
            <a:endParaRPr lang="en-US" dirty="0">
              <a:latin typeface="Arial"/>
              <a:ea typeface="Calibri"/>
              <a:cs typeface="Arial"/>
            </a:endParaRPr>
          </a:p>
          <a:p>
            <a:pPr>
              <a:defRPr/>
            </a:pPr>
            <a:r>
              <a:rPr lang="pt-BR">
                <a:latin typeface="Arial"/>
                <a:ea typeface="Calibri"/>
                <a:cs typeface="Arial"/>
              </a:rPr>
              <a:t>[CLIQUE] </a:t>
            </a:r>
          </a:p>
          <a:p>
            <a:pPr>
              <a:defRPr/>
            </a:pPr>
            <a:endParaRPr lang="en-US" b="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1">
                <a:latin typeface="Arial"/>
                <a:cs typeface="Arial"/>
              </a:rPr>
              <a:t>Primeiro, </a:t>
            </a:r>
            <a:r>
              <a:rPr lang="pt-BR" b="1">
                <a:solidFill>
                  <a:srgbClr val="000000"/>
                </a:solidFill>
              </a:rPr>
              <a:t>como a meta 7-1-7 é diferente de uma Revisão Pós-Ação (RAA)?</a:t>
            </a:r>
          </a:p>
          <a:p>
            <a:pPr>
              <a:defRPr/>
            </a:pPr>
            <a:endParaRPr lang="en-US" dirty="0">
              <a:latin typeface="Arial"/>
              <a:cs typeface="Arial"/>
            </a:endParaRPr>
          </a:p>
          <a:p>
            <a:r>
              <a:rPr lang="pt-BR">
                <a:solidFill>
                  <a:srgbClr val="29373D"/>
                </a:solidFill>
              </a:rPr>
              <a:t>[Resposta] Uma Revisão de Ação Precoce (EAR), que alavanca a meta 7-1-7, tem semelhanças com uma AAR na medida em que ambas se concentram na melhoria do desempenho ao tentar entender o que funcionou e o que não funcionou durante um surto e o que pode ser melhorado no futuro. As EARs e o 7-1-7 se concentram em ações de detecção, notificação e resposta na fase inicial de um surto. Elas podem ser usadas para avaliação imediata e em tempo real de eventos pequenos e grandes, enquanto as AARs geralmente são conduzidas apenas para eventos grandes e após o término do evento.</a:t>
            </a:r>
          </a:p>
          <a:p>
            <a:endParaRPr lang="en-US" dirty="0">
              <a:solidFill>
                <a:srgbClr val="29373D"/>
              </a:solidFill>
            </a:endParaRPr>
          </a:p>
          <a:p>
            <a:r>
              <a:rPr lang="pt-BR">
                <a:solidFill>
                  <a:srgbClr val="29373D"/>
                </a:solidFill>
              </a:rPr>
              <a:t>7-1-7 e AARs são complementares e ambos podem ser realizados no mesmo evento. As descobertas do 7-1-7 podem ser usadas para informar as discussões da AAR na fase inicial do evento. A orientação de implementação do país para AARs inclui as métricas de pontualidade nas quais a meta 7-1-7 foi baseada. Mais importante ainda, recomendações de ambos os tipos de avaliações de desempenho devem ser incluídas no planejamento nacional para priorizar e acelerar a implementação de ações corretivas.</a:t>
            </a:r>
          </a:p>
          <a:p>
            <a:endParaRPr lang="en-US" dirty="0">
              <a:solidFill>
                <a:srgbClr val="29373D"/>
              </a:solidFill>
            </a:endParaRPr>
          </a:p>
          <a:p>
            <a:r>
              <a:rPr lang="pt-BR">
                <a:solidFill>
                  <a:srgbClr val="29373D"/>
                </a:solidFill>
                <a:latin typeface="Arial"/>
                <a:cs typeface="Arial"/>
              </a:rPr>
              <a:t>O uso do 7-1-7 produz uma documentação melhorada dos eventos que levaram a um surto maior. Ajuda a revelar barreiras iniciais à detecção, notificação e resposta em eventos que resultaram em uma emergência de maior escala que exigiu uma AAR. As métricas de desempenho para o 7-1-7 permitem que tipos específicos de gargalos e ações sejam priorizados para discussão durante a AAR e subsequente integração no planejamento de acompanhamento.</a:t>
            </a:r>
          </a:p>
          <a:p>
            <a:pPr>
              <a:defRPr/>
            </a:pPr>
            <a:endParaRPr lang="en-US" dirty="0">
              <a:ea typeface="Calibri"/>
              <a:cs typeface="Arial" panose="020B0604020202020204" pitchFamily="34" charset="0"/>
            </a:endParaRPr>
          </a:p>
          <a:p>
            <a:pPr>
              <a:defRPr/>
            </a:pPr>
            <a:r>
              <a:rPr lang="pt-BR">
                <a:latin typeface="Arial"/>
                <a:cs typeface="Arial"/>
              </a:rPr>
              <a:t>[CLIQUE] </a:t>
            </a:r>
          </a:p>
          <a:p>
            <a:pPr>
              <a:defRPr/>
            </a:pPr>
            <a:endParaRPr lang="en-US" dirty="0">
              <a:latin typeface="Calibri"/>
              <a:ea typeface="Calibri"/>
              <a:cs typeface="Calibri"/>
            </a:endParaRPr>
          </a:p>
          <a:p>
            <a:pPr>
              <a:defRPr/>
            </a:pPr>
            <a:r>
              <a:rPr lang="pt-BR" b="1"/>
              <a:t>A seguir, se uma equipe de resposta rápida coleta informações sobre cronogramas no início de um surto, mas o surto termina vários meses depois, qual data deve ser usada como a data real para a conclusão da resposta precoce?</a:t>
            </a:r>
            <a:r>
              <a:rPr lang="pt-BR" b="1">
                <a:effectLst/>
                <a:latin typeface="Helvetica Neue"/>
                <a:cs typeface="Arial"/>
              </a:rPr>
              <a:t>  </a:t>
            </a:r>
          </a:p>
          <a:p>
            <a:pPr marL="0" indent="0">
              <a:buNone/>
            </a:pPr>
            <a:endParaRPr lang="en-US" dirty="0">
              <a:solidFill>
                <a:srgbClr val="000000"/>
              </a:solidFill>
              <a:latin typeface="Arial"/>
              <a:cs typeface="Arial"/>
            </a:endParaRPr>
          </a:p>
          <a:p>
            <a:r>
              <a:rPr lang="pt-BR">
                <a:solidFill>
                  <a:srgbClr val="000000"/>
                </a:solidFill>
                <a:latin typeface="Arial"/>
                <a:cs typeface="Arial"/>
              </a:rPr>
              <a:t>[Resposta] A data seria quando a última das ações de resposta precoce do 7-1-7 fosse concluída na fase inicial do surto.  A abordagem de Revisão de Ação Precoce e a meta 7-1-7 foram intencionalmente projetadas para focar na melhoria do subconjunto de sistemas necessários para detectar e iniciar uma resposta eficaz precoce a um evento de saúde pública. Para eventos maiores que exigem uma resposta sustentada, a melhor prática é conduzir uma Revisão de Ação Precoce, que aproveita a meta 7-1-7 em tempo real logo após a notificação. As descobertas podem ser usadas para informar discussões sobre detecção, notificação e resposta precoce durante revisões subsequentes, incluindo revisões intra e/ou pós-ação. </a:t>
            </a:r>
          </a:p>
          <a:p>
            <a:endParaRPr lang="en-US" b="0" i="0" dirty="0">
              <a:solidFill>
                <a:srgbClr val="29373D"/>
              </a:solidFill>
              <a:effectLst/>
              <a:latin typeface="InterVariable"/>
              <a:cs typeface="Arial"/>
            </a:endParaRPr>
          </a:p>
          <a:p>
            <a:r>
              <a:rPr lang="pt-BR" b="0" i="0">
                <a:solidFill>
                  <a:srgbClr val="29373D"/>
                </a:solidFill>
                <a:effectLst/>
                <a:latin typeface="InterVariable"/>
                <a:cs typeface="Arial"/>
              </a:rPr>
              <a:t>[CLIQUE]</a:t>
            </a:r>
          </a:p>
          <a:p>
            <a:endParaRPr lang="en-US" b="0" i="0" dirty="0">
              <a:solidFill>
                <a:srgbClr val="29373D"/>
              </a:solidFill>
              <a:effectLst/>
              <a:latin typeface="InterVariable"/>
              <a:cs typeface="Arial"/>
            </a:endParaRPr>
          </a:p>
          <a:p>
            <a:pPr>
              <a:defRPr/>
            </a:pPr>
            <a:r>
              <a:rPr lang="pt-BR" b="1">
                <a:latin typeface="Helvetica Neue"/>
                <a:cs typeface="Arial"/>
              </a:rPr>
              <a:t>Por fim, o que você deve fazer se as datas de algumas das ações de resposta efetivas forem desconhecidas?</a:t>
            </a:r>
          </a:p>
          <a:p>
            <a:endParaRPr lang="en-US" dirty="0">
              <a:cs typeface="Arial"/>
            </a:endParaRPr>
          </a:p>
          <a:p>
            <a:r>
              <a:rPr lang="pt-BR">
                <a:latin typeface="Arial"/>
                <a:cs typeface="Arial"/>
              </a:rPr>
              <a:t>[Resposta] </a:t>
            </a:r>
            <a:r>
              <a:rPr lang="pt-BR"/>
              <a:t>Sempre que possível, as estimativas de quando as ações ocorreram devem ser baseadas nos dados disponíveis. Se não houver estimativas disponíveis, a resposta precoce deverá ser considerada concluída na última data conhecida em que uma ação de resposta precoce foi concluída. Entretanto, em documentos e apresentações do evento, será importante documentar que uma data não pôde ser determinada, a fim de promover a discussão sobre como a coleta de dados pode ser melhorada.  </a:t>
            </a:r>
            <a:r>
              <a:rPr lang="pt-BR">
                <a:latin typeface="Arial"/>
                <a:cs typeface="Arial"/>
              </a:rPr>
              <a:t> </a:t>
            </a:r>
          </a:p>
          <a:p>
            <a:pPr algn="l"/>
            <a:br>
              <a:rPr lang="pt-BR" b="1">
                <a:effectLst/>
              </a:rPr>
            </a:br>
            <a:endParaRPr lang="pt-BR" b="1">
              <a:effectLst/>
            </a:endParaRPr>
          </a:p>
          <a:p>
            <a:endParaRPr lang="en-US" dirty="0">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9D05-5B61-CB38-C68C-0CE4CEAEC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05E040-9D06-FE01-1F34-3C2942EC1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CD0EA-7C1C-A701-68B9-E46178C72546}"/>
              </a:ext>
            </a:extLst>
          </p:cNvPr>
          <p:cNvSpPr>
            <a:spLocks noGrp="1"/>
          </p:cNvSpPr>
          <p:nvPr>
            <p:ph type="body" idx="1"/>
          </p:nvPr>
        </p:nvSpPr>
        <p:spPr/>
        <p:txBody>
          <a:bodyPr/>
          <a:lstStyle/>
          <a:p>
            <a:r>
              <a:rPr lang="pt-BR">
                <a:effectLst/>
                <a:latin typeface="Helvetica Neue"/>
              </a:rPr>
              <a:t>Muitos dos países e jurisdições que usam o 7-1-7 acharam útil tentar o 7-1-7 em alguns surtos.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Pilotar o 7-1-7 ajuda a “testar” a integração do fluxo de trabalho e permite iterações conforme necessário. Por exemplo, durante o piloto do 7-1-7, alguns países identificaram lacunas na coleta de dados do 7-1-7 e problemas com o fluxo de informações para a equipe de coordenação do 7-1-7. </a:t>
            </a:r>
          </a:p>
          <a:p>
            <a:endParaRPr lang="en-US" dirty="0">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Pilotar o 7-1-7 é um ótimo treinamento prático, especialmente para a equipe técnica que coordenará o uso e liderará muitas das atividades regularmente.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Também foi muito útil para a adesão das partes interessadas. Ao mostrar as descobertas do piloto, as equipes conseguiram mostrar rapidamente à liderança o poder e o potencial do 7-1-7 e conseguiram angariar apoio para uso posterior.  </a:t>
            </a:r>
          </a:p>
          <a:p>
            <a:br>
              <a:rPr lang="pt-BR">
                <a:effectLst/>
                <a:latin typeface="Helvetica Neue" panose="02000503000000020004" pitchFamily="2" charset="0"/>
              </a:rPr>
            </a:br>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E, ao apresentar algumas conclusões tão cedo no processo, logo após a conclusão da adoção, isso ajudou a criar impulso, pois já havia ações que as partes interessadas consideravam necessárias. </a:t>
            </a:r>
          </a:p>
          <a:p>
            <a:endParaRPr lang="en-US" dirty="0">
              <a:effectLst/>
              <a:latin typeface="Helvetica Neue" panose="02000503000000020004" pitchFamily="2" charset="0"/>
            </a:endParaRPr>
          </a:p>
          <a:p>
            <a:r>
              <a:rPr lang="pt-BR">
                <a:effectLst/>
                <a:latin typeface="Helvetica Neue"/>
              </a:rPr>
              <a:t> </a:t>
            </a:r>
          </a:p>
          <a:p>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3690B0E-EADA-CFF8-469F-6415691B3E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49717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006A1-5524-33CB-1395-3D73465CF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9ED5-EA0C-9D86-732B-B434FF739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92744-43FA-0630-DBA4-4846A0A1DD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pilotagem do 7-1-7 pode ser feita como uma Revisão de Ação Precoce ou retrospectivamente. Ambos são valiosos e oferecem insights diferentes. Vamos falar brevemente sobre a pilotagem retrospectiva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r>
              <a:rPr lang="pt-BR">
                <a:effectLst/>
                <a:latin typeface="Helvetica Neue"/>
              </a:rPr>
              <a:t>Aqui está um exemplo retrospectivo de Recife, no Brasil. Eles conduziram uma revisão retrospectiva de vários surtos e apresentaram os resultados a um amplo grupo de partes interessadas. Isso foi bem-sucedido – as partes interessadas concordaram com as ações e incentivaram o uso do 7-1-7 para futuros eventos de saúde pública. Foi ótimo ter esse tipo de impulso criado logo no início do processo de adoção.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Se você fizer uma revisão retrospectiva como parte de um piloto, use surtos recentes com dados relativamente completos. Isso facilitará a análise, porque as informações serão mais completas e será mais fácil obter informações ausentes sobre surtos recentes. Mais importante ainda, isso também garantirá que os gargalos e as ações ainda sejam relevantes e oportunos.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Até mesmo aplicar o 7-1-7 a um ou alguns surtos recentes — idealmente aqueles que ocorreram nos últimos meses — pode ajudar você a testar como aplicar o 7-1-7 e pode ajudar a identificar lacunas existentes na coleta de dados, o que por sua vez pode ajudar a informar parte do trabalho sobre integração do fluxo de trabalho. É aqui que o valor de um piloto retrospectivo realmente entra em ação para o 7-1-7: é uma oportunidade de identificar problemas sistemáticos ou lacunas na coleta de dados para que possam ser investigados durante a fase de adoção.</a:t>
            </a:r>
          </a:p>
          <a:p>
            <a:endParaRPr lang="en-US" dirty="0">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E, por fim, use essa experiência para criar impulso e adesão às Revisões de Ação Precoce, para que o 7-1-7 possa ser usado em tempo real. </a:t>
            </a: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45255D0A-44CE-92DD-FD94-EEEBEB01DB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0363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EF97-CDE7-2909-2FDA-C03A6A52C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14A08-F4A4-C214-572D-AF84DF36B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6B77A-B735-8313-CC1C-8768534BA0F1}"/>
              </a:ext>
            </a:extLst>
          </p:cNvPr>
          <p:cNvSpPr>
            <a:spLocks noGrp="1"/>
          </p:cNvSpPr>
          <p:nvPr>
            <p:ph type="body" idx="1"/>
          </p:nvPr>
        </p:nvSpPr>
        <p:spPr/>
        <p:txBody>
          <a:bodyPr/>
          <a:lstStyle/>
          <a:p>
            <a:r>
              <a:rPr lang="pt-BR">
                <a:latin typeface="Helvetica Neue"/>
              </a:rPr>
              <a:t>O que as revisões retrospectivas não permitem é testar a integração do seu fluxo de trabalho para o uso rotineiro do 7-1-7.</a:t>
            </a:r>
            <a:r>
              <a:rPr lang="pt-BR">
                <a:effectLst/>
                <a:latin typeface="Helvetica Neue"/>
              </a:rPr>
              <a:t> No entanto, isso pode ser feito por meio de Revisões de Ação Precoce, ou EARs. Elas também são poderosas para criar impulso e obter adesão. </a:t>
            </a:r>
          </a:p>
          <a:p>
            <a:endParaRPr lang="en-US">
              <a:effectLst/>
              <a:latin typeface="Helvetica Neue" panose="02000503000000020004" pitchFamily="2" charset="0"/>
            </a:endParaRPr>
          </a:p>
          <a:p>
            <a:r>
              <a:rPr lang="pt-BR">
                <a:effectLst/>
                <a:latin typeface="Helvetica Neue"/>
              </a:rPr>
              <a:t>[CLIQUE] </a:t>
            </a:r>
          </a:p>
          <a:p>
            <a:endParaRPr lang="en-US">
              <a:effectLst/>
              <a:latin typeface="Helvetica Neue" panose="02000503000000020004" pitchFamily="2" charset="0"/>
            </a:endParaRPr>
          </a:p>
          <a:p>
            <a:r>
              <a:rPr lang="pt-BR">
                <a:effectLst/>
                <a:latin typeface="Helvetica Neue"/>
              </a:rPr>
              <a:t>Deixe-me compartilhar uma </a:t>
            </a:r>
            <a:r>
              <a:rPr lang="pt-BR">
                <a:latin typeface="Arial"/>
                <a:cs typeface="Arial"/>
              </a:rPr>
              <a:t>Revisão de Ação Precoce de um surto de febre amarela no Sudão do Sul, realizada como parte de seu piloto. Esta foi a primeira EAR que eles conduziram.</a:t>
            </a:r>
          </a:p>
        </p:txBody>
      </p:sp>
      <p:sp>
        <p:nvSpPr>
          <p:cNvPr id="4" name="Slide Number Placeholder 3">
            <a:extLst>
              <a:ext uri="{FF2B5EF4-FFF2-40B4-BE49-F238E27FC236}">
                <a16:creationId xmlns:a16="http://schemas.microsoft.com/office/drawing/2014/main" id="{0B8FA0BF-8DC7-6926-04F4-52CBD7CC3EA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18687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Em dezembro de 2023, um jovem de 18 anos foi levado a um centro de saúde com vários sintomas. Ele foi diagnosticado com febre tifoide e começou a tratar, mas o tratamento não estava funcionando. </a:t>
            </a:r>
          </a:p>
          <a:p>
            <a:endParaRPr lang="en-US" dirty="0"/>
          </a:p>
          <a:p>
            <a:r>
              <a:rPr lang="pt-BR">
                <a:latin typeface="Arial"/>
                <a:cs typeface="Arial"/>
              </a:rPr>
              <a:t>Uma semana depois, ele foi avaliado em um centro de saúde após seu estado de saúde piorar. Eles suspeitaram de febre hemorrágica viral, isolaram o paciente e coletaram uma amostra. Eles também notificaram imediatamente o agente de vigilância estadual, que então notificou o nível nacional. </a:t>
            </a:r>
          </a:p>
          <a:p>
            <a:endParaRPr lang="en-US" dirty="0"/>
          </a:p>
          <a:p>
            <a:r>
              <a:rPr lang="pt-BR">
                <a:latin typeface="Arial"/>
                <a:cs typeface="Arial"/>
              </a:rPr>
              <a:t>Alguns dias depois, a amostra foi considerada positiva para febre amarela. </a:t>
            </a:r>
          </a:p>
          <a:p>
            <a:endParaRPr lang="en-US" dirty="0"/>
          </a:p>
          <a:p>
            <a:r>
              <a:rPr lang="pt-BR">
                <a:latin typeface="Arial"/>
                <a:cs typeface="Arial"/>
              </a:rPr>
              <a:t>Três dias depois, a equipe nacional de resposta rápida foi mobilizada. Na época da EAR, esse era um surto em andamento.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1885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é mostrado um resumo da EAR deles. </a:t>
            </a:r>
          </a:p>
          <a:p>
            <a:endParaRPr lang="en-US" dirty="0"/>
          </a:p>
          <a:p>
            <a:r>
              <a:rPr lang="pt-BR">
                <a:latin typeface="Arial"/>
                <a:cs typeface="Arial"/>
              </a:rPr>
              <a:t>Quando a equipe de coordenação do 7-1-7 conduziu a EAR, eles encontraram alguns gargalos e alguns facilitadores que lhes deram uma noção de quão bem seus sistemas estavam funcionando – e lembre-se, esta é a primeira vez que eles usam o 7-1-7. Eles apresentaram esses resultados em 4 a 5 reuniões importantes com as partes interessadas em meados de janeiro, incluindo muitas das partes interessadas às quais haviam apresentado o 7-1-7 alguns meses antes. Algumas dessas reuniões tiveram partes interessadas de alto nível de ministérios e parceiros. </a:t>
            </a:r>
          </a:p>
          <a:p>
            <a:endParaRPr lang="en-US" dirty="0"/>
          </a:p>
          <a:p>
            <a:r>
              <a:rPr lang="pt-BR">
                <a:latin typeface="Arial"/>
                <a:cs typeface="Arial"/>
              </a:rPr>
              <a:t>Houve dois resultados dessas reuniões que quero destacar. A primeira é que eles inicialmente colocaram as vacinas como uma ação de longo prazo em sua EAR, por causa dos atrasos que historicamente observaram na obtenção de vacinas que não estavam no país. Quando apresentaram essa análise 7-1-7 e as ações nas reuniões das partes interessadas, alguns funcionários do ministério, a OMS e a UNICEF se uniram e trabalharam rapidamente para levar vacinas ao país, com o resultado surpreendente de que conseguiram obter e distribuir vacinas na área afetada 3 semanas após a reunião das partes interessadas. </a:t>
            </a:r>
          </a:p>
          <a:p>
            <a:endParaRPr lang="en-US" dirty="0"/>
          </a:p>
          <a:p>
            <a:r>
              <a:rPr lang="pt-BR">
                <a:latin typeface="Arial"/>
                <a:cs typeface="Arial"/>
              </a:rPr>
              <a:t>O segundo resultado foi que, durante as reuniões, as partes interessadas acharam a abordagem 7-1-7 e a apresentação do modelo de slides de revisão de eventos bastante atraentes. Eles solicitaram que futuros surtos continuassem a ser relatados dessa forma durante essas reuniões. Então isso realmente galvanizou o apoio para a adoção e uso contínuos do 7-1-7.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0F114-1293-BE6A-9F62-6CE8EDAE8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8C324-0C3C-91AF-0B0A-43CAEA413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C81AB-780B-B88B-0F43-3011D7751332}"/>
              </a:ext>
            </a:extLst>
          </p:cNvPr>
          <p:cNvSpPr>
            <a:spLocks noGrp="1"/>
          </p:cNvSpPr>
          <p:nvPr>
            <p:ph type="body" idx="1"/>
          </p:nvPr>
        </p:nvSpPr>
        <p:spPr/>
        <p:txBody>
          <a:bodyPr/>
          <a:lstStyle/>
          <a:p>
            <a:r>
              <a:rPr lang="pt-BR" sz="1200">
                <a:latin typeface="Arial"/>
                <a:cs typeface="Arial"/>
              </a:rPr>
              <a:t>Você pode ver que a pilotagem do </a:t>
            </a:r>
            <a:r>
              <a:rPr lang="pt-BR">
                <a:latin typeface="Arial"/>
                <a:cs typeface="Arial"/>
              </a:rPr>
              <a:t>7-1-7</a:t>
            </a:r>
            <a:r>
              <a:rPr lang="pt-BR" sz="1200">
                <a:latin typeface="Arial"/>
                <a:cs typeface="Arial"/>
              </a:rPr>
              <a:t> e a apresentação dos resultados a um amplo conjunto de partes interessadas ajudaram a impulsionar as ações e criaram mais suporte para o uso do 7-1-7 no futuro. Os dois países testaram o uso do 7-1-7 de maneiras diferentes — uma por meio de uma revisão retrospectiva mostrada durante um workshop com partes interessadas e a outra por meio de uma EAR que foi apresentada em várias reuniões regulares com partes interessadas, mas acabaram tendo resultados semelhantes nesse aspecto. </a:t>
            </a:r>
          </a:p>
          <a:p>
            <a:endParaRPr lang="en-US" sz="1200" dirty="0">
              <a:cs typeface="Arial" panose="020B0604020202020204" pitchFamily="34" charset="0"/>
            </a:endParaRPr>
          </a:p>
          <a:p>
            <a:r>
              <a:rPr lang="pt-BR" sz="1200">
                <a:latin typeface="Arial"/>
                <a:cs typeface="Arial"/>
              </a:rPr>
              <a:t>Vários países realizaram um pequeno e rápido piloto retrospectivo de um ou alguns surtos recentes no início do processo de adoção para identificar lacunas de dados existentes e ver como o 7-1-7 é usado, seguido por uma Revisão de Ação Precoce para testar seus fluxos de trabalho do 7-1-7 e iterar conforme necessário. </a:t>
            </a:r>
          </a:p>
          <a:p>
            <a:endParaRPr lang="en-US" dirty="0">
              <a:cs typeface="Arial"/>
            </a:endParaRPr>
          </a:p>
        </p:txBody>
      </p:sp>
      <p:sp>
        <p:nvSpPr>
          <p:cNvPr id="4" name="Slide Number Placeholder 3">
            <a:extLst>
              <a:ext uri="{FF2B5EF4-FFF2-40B4-BE49-F238E27FC236}">
                <a16:creationId xmlns:a16="http://schemas.microsoft.com/office/drawing/2014/main" id="{0ED4EEED-CF1E-925F-03CE-45E1E5C8A3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0053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3609-40E4-6B5C-A345-DB40BA8BA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B2B88-DC97-8BCB-7B33-E70609CF3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DF6B5-DCB0-C23E-AA59-BBFC35DD6829}"/>
              </a:ext>
            </a:extLst>
          </p:cNvPr>
          <p:cNvSpPr>
            <a:spLocks noGrp="1"/>
          </p:cNvSpPr>
          <p:nvPr>
            <p:ph type="body" idx="1"/>
          </p:nvPr>
        </p:nvSpPr>
        <p:spPr/>
        <p:txBody>
          <a:bodyPr/>
          <a:lstStyle/>
          <a:p>
            <a:r>
              <a:rPr lang="pt-BR">
                <a:latin typeface="Arial"/>
                <a:cs typeface="Arial"/>
              </a:rPr>
              <a:t>Então, agora analisamos os seis componentes principais para a adoção da meta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B66004FB-6EC4-7B73-F9EB-189D0C9BCAE9}"/>
              </a:ext>
            </a:extLst>
          </p:cNvPr>
          <p:cNvSpPr>
            <a:spLocks noGrp="1"/>
          </p:cNvSpPr>
          <p:nvPr>
            <p:ph type="sldNum" sz="quarter" idx="5"/>
          </p:nvPr>
        </p:nvSpPr>
        <p:spPr/>
        <p:txBody>
          <a:bodyPr/>
          <a:lstStyle/>
          <a:p>
            <a:fld id="{A1E75C25-C22B-D14A-8C88-D3C1CFA09A77}" type="slidenum">
              <a:rPr lang="en-US" smtClean="0"/>
              <a:pPr/>
              <a:t>126</a:t>
            </a:fld>
            <a:endParaRPr lang="en-US"/>
          </a:p>
        </p:txBody>
      </p:sp>
    </p:spTree>
    <p:extLst>
      <p:ext uri="{BB962C8B-B14F-4D97-AF65-F5344CB8AC3E}">
        <p14:creationId xmlns:p14="http://schemas.microsoft.com/office/powerpoint/2010/main" val="375141698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D0BDC-F854-9710-79D4-ECA9BD311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2B604-0F11-0F43-13EC-1C7101FDD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9FCAA-94E7-17F3-08B7-12D32777D5E5}"/>
              </a:ext>
            </a:extLst>
          </p:cNvPr>
          <p:cNvSpPr>
            <a:spLocks noGrp="1"/>
          </p:cNvSpPr>
          <p:nvPr>
            <p:ph type="body" idx="1"/>
          </p:nvPr>
        </p:nvSpPr>
        <p:spPr/>
        <p:txBody>
          <a:bodyPr/>
          <a:lstStyle/>
          <a:p>
            <a:r>
              <a:rPr lang="pt-BR"/>
              <a:t>Em algum momento durante essa fase de adoção, enquanto você estiver implementando esses componentes de adoção, será importante criar um plano de trabalho. </a:t>
            </a:r>
          </a:p>
          <a:p>
            <a:br>
              <a:rPr lang="pt-BR"/>
            </a:br>
            <a:r>
              <a:rPr lang="pt-BR"/>
              <a:t>[CLIQUE]</a:t>
            </a:r>
          </a:p>
          <a:p>
            <a:endParaRPr lang="en-US" dirty="0"/>
          </a:p>
          <a:p>
            <a:r>
              <a:rPr lang="pt-BR">
                <a:latin typeface="Arial"/>
                <a:cs typeface="Arial"/>
              </a:rPr>
              <a:t>O ideal é que isso seja criado pela equipe técnica selecionada para liderar a adoção e o uso do 7-1-7. Para o plano de trabalho, essa equipe deve:</a:t>
            </a:r>
          </a:p>
          <a:p>
            <a:endParaRPr lang="en-US" dirty="0"/>
          </a:p>
          <a:p>
            <a:r>
              <a:rPr lang="pt-BR">
                <a:latin typeface="Arial"/>
                <a:cs typeface="Arial"/>
              </a:rPr>
              <a:t>[CLIQUE]</a:t>
            </a:r>
          </a:p>
          <a:p>
            <a:endParaRPr lang="en-US" dirty="0"/>
          </a:p>
          <a:p>
            <a:r>
              <a:rPr lang="pt-BR">
                <a:latin typeface="Arial"/>
                <a:cs typeface="Arial"/>
              </a:rPr>
              <a:t>Desenvolver um plano de trabalho que inclua alguns detalhes importantes, incluindo: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a typeface="Calibri"/>
              <a:cs typeface="Calibri"/>
            </a:endParaRPr>
          </a:p>
          <a:p>
            <a:pPr marL="171450" lvl="0" indent="-171450">
              <a:lnSpc>
                <a:spcPct val="100000"/>
              </a:lnSpc>
              <a:buFont typeface="Arial" panose="020B0604020202020204" pitchFamily="34" charset="0"/>
              <a:buChar char="•"/>
            </a:pPr>
            <a:r>
              <a:rPr lang="pt-BR">
                <a:latin typeface="Arial"/>
                <a:cs typeface="Arial"/>
              </a:rPr>
              <a:t>As funções e responsabilidades das partes interessadas</a:t>
            </a:r>
          </a:p>
          <a:p>
            <a:pPr marL="171450" lvl="0" indent="-171450">
              <a:lnSpc>
                <a:spcPct val="100000"/>
              </a:lnSpc>
              <a:buFont typeface="Arial" panose="020B0604020202020204" pitchFamily="34" charset="0"/>
              <a:buChar char="•"/>
            </a:pPr>
            <a:r>
              <a:rPr lang="pt-BR">
                <a:latin typeface="Arial"/>
                <a:cs typeface="Arial"/>
              </a:rPr>
              <a:t>Todas as principais atividades e processos que serão necessários para a implementação, incluindo cronogramas</a:t>
            </a:r>
          </a:p>
          <a:p>
            <a:pPr marL="171450" lvl="0" indent="-171450">
              <a:lnSpc>
                <a:spcPct val="100000"/>
              </a:lnSpc>
              <a:buFont typeface="Arial" panose="020B0604020202020204" pitchFamily="34" charset="0"/>
              <a:buChar char="•"/>
            </a:pPr>
            <a:r>
              <a:rPr lang="pt-BR">
                <a:latin typeface="Arial"/>
                <a:cs typeface="Arial"/>
              </a:rPr>
              <a:t>Mecanismos de monitoramento e avaliação </a:t>
            </a:r>
          </a:p>
          <a:p>
            <a:pPr marL="171450" lvl="0" indent="-171450">
              <a:lnSpc>
                <a:spcPct val="100000"/>
              </a:lnSpc>
              <a:buFont typeface="Arial" panose="020B0604020202020204" pitchFamily="34" charset="0"/>
              <a:buChar char="•"/>
            </a:pPr>
            <a:r>
              <a:rPr lang="pt-BR">
                <a:latin typeface="Arial"/>
                <a:cs typeface="Arial"/>
              </a:rPr>
              <a:t>E propuseram mecanismos de financiamento para apoiar a melhoria do desempenho. É importante pensar sobre isso desde o início: à medida que gargalos imediatos e de longo prazo são descobertos, quais mecanismos de financiamento podem ser alavancados para ajudar a lidar com esses gargalos.</a:t>
            </a:r>
          </a:p>
          <a:p>
            <a:pPr marL="171450" lvl="0" indent="-171450">
              <a:lnSpc>
                <a:spcPct val="100000"/>
              </a:lnSpc>
              <a:buFont typeface="Arial" panose="020B0604020202020204" pitchFamily="34" charset="0"/>
              <a:buChar char="•"/>
            </a:pPr>
            <a:endParaRPr lang="en-US" sz="800" dirty="0"/>
          </a:p>
          <a:p>
            <a:pPr>
              <a:defRPr/>
            </a:pPr>
            <a:r>
              <a:rPr lang="pt-BR"/>
              <a:t>[CLIQUE]</a:t>
            </a:r>
          </a:p>
          <a:p>
            <a:pPr>
              <a:defRPr/>
            </a:pPr>
            <a:endParaRPr lang="en-US" dirty="0"/>
          </a:p>
          <a:p>
            <a:pPr>
              <a:defRPr/>
            </a:pPr>
            <a:r>
              <a:rPr lang="pt-BR"/>
              <a:t>Este plano de trabalho deve ser amplamente divulgado para obter feedback das partes interessadas relevantes. Essa é uma maneira especialmente boa de manter o engajamento e a conscientização contínuos das partes interessadas e de permitir que elas desempenhem um papel no processo de adoção, no mínimo revisando o plano. </a:t>
            </a:r>
          </a:p>
          <a:p>
            <a:pPr>
              <a:defRPr/>
            </a:pPr>
            <a:endParaRPr lang="en-US" dirty="0"/>
          </a:p>
          <a:p>
            <a:pPr>
              <a:defRPr/>
            </a:pPr>
            <a:r>
              <a:rPr lang="pt-BR"/>
              <a:t>[CLIQUE]</a:t>
            </a:r>
          </a:p>
          <a:p>
            <a:pPr>
              <a:defRPr/>
            </a:pPr>
            <a:endParaRPr lang="en-US" dirty="0"/>
          </a:p>
          <a:p>
            <a:pPr>
              <a:defRPr/>
            </a:pPr>
            <a:r>
              <a:rPr lang="pt-BR">
                <a:latin typeface="Arial"/>
                <a:cs typeface="Arial"/>
              </a:rPr>
              <a:t>A equipe deve então finalizar o plano de trabalho com base no feedback daqueles que o revisaram.</a:t>
            </a:r>
          </a:p>
          <a:p>
            <a:pPr>
              <a:defRPr/>
            </a:pPr>
            <a:endParaRPr lang="en-US" dirty="0"/>
          </a:p>
          <a:p>
            <a:pPr>
              <a:defRPr/>
            </a:pPr>
            <a:r>
              <a:rPr lang="pt-BR">
                <a:latin typeface="Arial"/>
                <a:cs typeface="Arial"/>
              </a:rPr>
              <a:t>[CLIQUE]</a:t>
            </a:r>
          </a:p>
          <a:p>
            <a:pPr marL="0" marR="0" lvl="0" indent="0" algn="l" defTabSz="914400">
              <a:lnSpc>
                <a:spcPct val="100000"/>
              </a:lnSpc>
              <a:spcBef>
                <a:spcPts val="0"/>
              </a:spcBef>
              <a:spcAft>
                <a:spcPts val="0"/>
              </a:spcAft>
              <a:buClrTx/>
              <a:buSzTx/>
              <a:buFontTx/>
              <a:buNone/>
              <a:tabLst/>
              <a:defRPr/>
            </a:pPr>
            <a:endParaRPr lang="en-US" dirty="0">
              <a:latin typeface="Arial"/>
              <a:ea typeface="Calibri"/>
              <a:cs typeface="Arial"/>
            </a:endParaRPr>
          </a:p>
          <a:p>
            <a:r>
              <a:rPr lang="pt-BR">
                <a:latin typeface="Arial"/>
                <a:cs typeface="Arial"/>
              </a:rPr>
              <a:t>E, finalmente, vários países que adotaram o 7-1-7 acharam útil ter um evento de lançamento oficial, que pode durar algumas horas ou mais, ou uma comunicação de alto nível para obter mais apoio e energizar as partes interessadas sobre o uso futuro do 7-1-7. </a:t>
            </a: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3424DB4-7C2E-85C2-F7C9-EFDE7585ED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0750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B9753-75D9-4091-09E6-C6A54C6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79A8-575C-1C05-31A4-635C40686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D9DCB-640C-4C81-0BDE-6939EC7282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no máximo 3 minutos.]</a:t>
            </a:r>
          </a:p>
          <a:p>
            <a:endParaRPr lang="en-US" dirty="0"/>
          </a:p>
          <a:p>
            <a:r>
              <a:rPr lang="pt-BR">
                <a:latin typeface="Arial"/>
                <a:cs typeface="Arial"/>
              </a:rPr>
              <a:t>Vamos ter uma breve discussão. </a:t>
            </a:r>
          </a:p>
          <a:p>
            <a:endParaRPr lang="en-US" dirty="0"/>
          </a:p>
          <a:p>
            <a:r>
              <a:rPr lang="pt-BR" sz="1200">
                <a:latin typeface="Arial"/>
                <a:cs typeface="Arial"/>
              </a:rPr>
              <a:t>Como estratégias podem ser úteis para iniciar efetivamente o 7-1-7 onde você trabalha?</a:t>
            </a:r>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3AE1C29-E64B-FCDA-A6C3-19D791CF947C}"/>
              </a:ext>
            </a:extLst>
          </p:cNvPr>
          <p:cNvSpPr>
            <a:spLocks noGrp="1"/>
          </p:cNvSpPr>
          <p:nvPr>
            <p:ph type="sldNum" sz="quarter" idx="5"/>
          </p:nvPr>
        </p:nvSpPr>
        <p:spPr/>
        <p:txBody>
          <a:bodyPr/>
          <a:lstStyle/>
          <a:p>
            <a:fld id="{A1E75C25-C22B-D14A-8C88-D3C1CFA09A77}" type="slidenum">
              <a:rPr lang="en-US" smtClean="0"/>
              <a:pPr/>
              <a:t>128</a:t>
            </a:fld>
            <a:endParaRPr lang="en-US"/>
          </a:p>
        </p:txBody>
      </p:sp>
    </p:spTree>
    <p:extLst>
      <p:ext uri="{BB962C8B-B14F-4D97-AF65-F5344CB8AC3E}">
        <p14:creationId xmlns:p14="http://schemas.microsoft.com/office/powerpoint/2010/main" val="40764315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B5353-D80E-6C7A-3140-77793492B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B6266-B145-4732-8B32-C32C5935A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F1CA6-B78E-C264-B354-C8DBB38EBA34}"/>
              </a:ext>
            </a:extLst>
          </p:cNvPr>
          <p:cNvSpPr>
            <a:spLocks noGrp="1"/>
          </p:cNvSpPr>
          <p:nvPr>
            <p:ph type="body" idx="1"/>
          </p:nvPr>
        </p:nvSpPr>
        <p:spPr/>
        <p:txBody>
          <a:bodyPr/>
          <a:lstStyle/>
          <a:p>
            <a:r>
              <a:rPr lang="pt-BR"/>
              <a:t>Começar a adotar e usar o 7-1-7 não precisa ser uma tarefa difícil. Vamos analisar brevemente as necessidades de recursos e pessoal no 7-1-7. </a:t>
            </a:r>
          </a:p>
          <a:p>
            <a:endParaRPr lang="en-US" dirty="0"/>
          </a:p>
          <a:p>
            <a:r>
              <a:rPr lang="pt-BR"/>
              <a:t>O objetivo nos primeiros meses do ano é realizar algumas das principais atividades de adoção do 7-1-7 em torno do envolvimento das partes interessadas e da integração do 7-1-7 em fluxos de trabalho e sistemas existentes e, então, começar a usar o 7-1-7, idealmente para Revisões de Ação Precoce.</a:t>
            </a:r>
          </a:p>
          <a:p>
            <a:endParaRPr lang="en-US" dirty="0"/>
          </a:p>
          <a:p>
            <a:r>
              <a:rPr lang="pt-BR"/>
              <a:t>Diferentes países têm pessoal e recursos diferentes para o 7-1-7. Com base no que aprendemos com eles, compartilharemos com você algumas ideias sobre quais podem ser suas prioridades de financiamento para o 7-1-7 no primeiro ano e depois. Mas lembre-se de que isso é altamente variável e deve ser baseado no que faz sentido no seu cenário. </a:t>
            </a:r>
          </a:p>
          <a:p>
            <a:endParaRPr lang="en-US" dirty="0"/>
          </a:p>
          <a:p>
            <a:r>
              <a:rPr lang="pt-BR"/>
              <a:t>[CLIQUE]</a:t>
            </a:r>
          </a:p>
          <a:p>
            <a:endParaRPr lang="en-US" dirty="0"/>
          </a:p>
          <a:p>
            <a:r>
              <a:rPr lang="pt-BR"/>
              <a:t>Os países descobriram que ter pelo menos um indivíduo dedicado às atividades de adoção do 7-1-7 é útil. Alguns lugares usam equipes pequenas, mas é útil ter pelo menos uma pessoa designada para tarefas de adoção. Elas variam de acordo com o plano específico de adoção, mas algumas das atividades provavelmente incluirão:</a:t>
            </a:r>
          </a:p>
          <a:p>
            <a:endParaRPr lang="en-US" sz="1800" dirty="0">
              <a:latin typeface="Arial"/>
              <a:cs typeface="Arial"/>
            </a:endParaRPr>
          </a:p>
          <a:p>
            <a:pPr marL="285750" indent="-285750">
              <a:buFont typeface="Arial" panose="020B0604020202020204" pitchFamily="34" charset="0"/>
              <a:buChar char="•"/>
            </a:pPr>
            <a:r>
              <a:rPr lang="pt-BR" sz="1800">
                <a:latin typeface="Arial"/>
                <a:cs typeface="Arial"/>
              </a:rPr>
              <a:t>Coordenação</a:t>
            </a:r>
          </a:p>
          <a:p>
            <a:pPr marL="285750" lvl="0" indent="-285750">
              <a:buFont typeface="Arial" panose="020B0604020202020204" pitchFamily="34" charset="0"/>
              <a:buChar char="•"/>
            </a:pPr>
            <a:r>
              <a:rPr lang="pt-BR" sz="1800" b="0">
                <a:latin typeface="Arial"/>
                <a:cs typeface="Arial"/>
              </a:rPr>
              <a:t>Envolver diversas partes interessadas – isso está em negrito porque é frequentemente para onde vai a maior parte do esforço</a:t>
            </a:r>
          </a:p>
          <a:p>
            <a:pPr marL="285750" lvl="0" indent="-285750">
              <a:buFont typeface="Arial" panose="020B0604020202020204" pitchFamily="34" charset="0"/>
              <a:buChar char="•"/>
            </a:pPr>
            <a:r>
              <a:rPr lang="pt-BR" sz="1800">
                <a:latin typeface="Arial"/>
                <a:cs typeface="Arial"/>
              </a:rPr>
              <a:t>Servir como um “especialista técnico” para perguntas e suporte</a:t>
            </a:r>
          </a:p>
          <a:p>
            <a:pPr marL="285750" lvl="0" indent="-285750">
              <a:buFont typeface="Arial" panose="020B0604020202020204" pitchFamily="34" charset="0"/>
              <a:buChar char="•"/>
            </a:pPr>
            <a:r>
              <a:rPr lang="pt-BR" sz="1800">
                <a:latin typeface="Arial"/>
                <a:cs typeface="Arial"/>
              </a:rPr>
              <a:t>Liderar um evento de lançamento do 7-1-7 ou comunicação de alto nível </a:t>
            </a:r>
          </a:p>
          <a:p>
            <a:pPr marL="285750" lvl="0" indent="-285750">
              <a:buFont typeface="Arial" panose="020B0604020202020204" pitchFamily="34" charset="0"/>
              <a:buChar char="•"/>
            </a:pPr>
            <a:r>
              <a:rPr lang="pt-BR" sz="1800">
                <a:latin typeface="Arial"/>
                <a:cs typeface="Arial"/>
              </a:rPr>
              <a:t>Realizar atividades de integração de fluxo de trabalho</a:t>
            </a:r>
          </a:p>
          <a:p>
            <a:pPr marL="285750" lvl="0" indent="-285750">
              <a:buFont typeface="Arial" panose="020B0604020202020204" pitchFamily="34" charset="0"/>
              <a:buChar char="•"/>
            </a:pPr>
            <a:r>
              <a:rPr lang="pt-BR" sz="1800">
                <a:latin typeface="Arial"/>
                <a:cs typeface="Arial"/>
              </a:rPr>
              <a:t>E atividades iniciais de uso do 7-1-7, que podem incluir o gerenciamento de pilotos 7-1-7 iniciais de dados retrospectivos e/ou Revisões de Ação Precoce, acompanhamento com equipes de resposta rápida ou outros para dados relevantes, execução de consolidação de dados inicial, apresentação de dados do 7-1-7 para partes interessadas e assim por diante. </a:t>
            </a:r>
          </a:p>
          <a:p>
            <a:endParaRPr lang="en-US" dirty="0">
              <a:latin typeface="Calibri"/>
              <a:ea typeface="Calibri"/>
              <a:cs typeface="Calibri"/>
            </a:endParaRPr>
          </a:p>
          <a:p>
            <a:r>
              <a:rPr lang="pt-BR"/>
              <a:t>[CLIQUE]</a:t>
            </a:r>
          </a:p>
          <a:p>
            <a:endParaRPr lang="en-US" dirty="0"/>
          </a:p>
          <a:p>
            <a:r>
              <a:rPr lang="pt-BR">
                <a:latin typeface="Arial"/>
                <a:cs typeface="Arial"/>
              </a:rPr>
              <a:t>Um administrador de projeto também pode ser útil.</a:t>
            </a:r>
          </a:p>
          <a:p>
            <a:endParaRPr lang="en-US" dirty="0"/>
          </a:p>
          <a:p>
            <a:r>
              <a:rPr lang="pt-BR"/>
              <a:t>[CLIQUE]</a:t>
            </a:r>
          </a:p>
          <a:p>
            <a:endParaRPr lang="en-US" dirty="0"/>
          </a:p>
          <a:p>
            <a:r>
              <a:rPr lang="pt-BR">
                <a:latin typeface="Arial"/>
                <a:cs typeface="Arial"/>
              </a:rPr>
              <a:t>Para recursos não relacionados à equipe durante a adoção inicial, a maioria dos recursos provavelmente será destinada ao envolvimento das partes interessadas, incluindo materiais de comunicação, custos de transporte, custos de tradução e assim por diante. </a:t>
            </a:r>
          </a:p>
          <a:p>
            <a:endParaRPr lang="en-US" dirty="0"/>
          </a:p>
          <a:p>
            <a:r>
              <a:rPr lang="pt-BR">
                <a:latin typeface="Arial"/>
                <a:cs typeface="Arial"/>
              </a:rPr>
              <a:t>Outros custos podem incluir custos de treinamento, que podem ser minimizados adicionando treinamentos a outros treinamentos existentes. </a:t>
            </a:r>
          </a:p>
          <a:p>
            <a:endParaRPr lang="en-US" dirty="0"/>
          </a:p>
          <a:p>
            <a:r>
              <a:rPr lang="pt-BR">
                <a:latin typeface="Arial"/>
                <a:cs typeface="Arial"/>
              </a:rPr>
              <a:t>[CLIQUE]</a:t>
            </a:r>
          </a:p>
          <a:p>
            <a:endParaRPr lang="en-US" dirty="0"/>
          </a:p>
          <a:p>
            <a:r>
              <a:rPr lang="pt-BR">
                <a:latin typeface="Arial"/>
                <a:cs typeface="Arial"/>
              </a:rPr>
              <a:t>Se possível, é útil ter fundos para lidar com alguns gargalos iniciais, porque isso pode realmente ajudar a criar impulso e mostrar o impacto do 7-1-7 e da melhoria de desempenho para as partes interessadas. </a:t>
            </a:r>
          </a:p>
          <a:p>
            <a:endParaRPr lang="en-US" dirty="0"/>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E7EDE30-3A95-6C80-1FA4-EA53F34BD2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73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fazer uma rápida recapitulação de como usar o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E9B0-CFDB-5C92-5EAC-CD830B153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765AB-DEED-B3D2-E722-D7B2EA182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BFAA5-A36B-681D-99C8-6720EB822191}"/>
              </a:ext>
            </a:extLst>
          </p:cNvPr>
          <p:cNvSpPr>
            <a:spLocks noGrp="1"/>
          </p:cNvSpPr>
          <p:nvPr>
            <p:ph type="body" idx="1"/>
          </p:nvPr>
        </p:nvSpPr>
        <p:spPr/>
        <p:txBody>
          <a:bodyPr/>
          <a:lstStyle/>
          <a:p>
            <a:r>
              <a:rPr lang="pt-BR">
                <a:latin typeface="Arial"/>
                <a:cs typeface="Arial"/>
              </a:rPr>
              <a:t>Uma vez concluídas ou pelo menos iniciadas essas atividades de adoção inicial, os países mantêm pessoal e recursos 7-1-7 de diferentes maneiras. </a:t>
            </a:r>
          </a:p>
          <a:p>
            <a:endParaRPr lang="en-US" dirty="0"/>
          </a:p>
          <a:p>
            <a:r>
              <a:rPr lang="pt-BR">
                <a:latin typeface="Arial"/>
                <a:cs typeface="Arial"/>
              </a:rPr>
              <a:t>[CLIQUE]</a:t>
            </a:r>
          </a:p>
          <a:p>
            <a:endParaRPr lang="en-US" dirty="0">
              <a:latin typeface="Calibri"/>
              <a:ea typeface="Calibri"/>
              <a:cs typeface="Calibri"/>
            </a:endParaRPr>
          </a:p>
          <a:p>
            <a:pPr>
              <a:defRPr/>
            </a:pPr>
            <a:r>
              <a:rPr lang="pt-BR">
                <a:latin typeface="Arial"/>
                <a:ea typeface="Calibri"/>
                <a:cs typeface="Arial"/>
              </a:rPr>
              <a:t>Em termos de pessoal, ter um líder de equipe técnica dedicado a liderar a coordenação do 7-1-7 tem sido importante para o uso rotineiro do 7-1-7. Pode haver outros funcionários sob a liderança dessa equipe que trabalham na verificação e consolidação de dados, análise de dados, envolvimento das partes interessadas, divulgação de resultados e assim por diante.</a:t>
            </a:r>
            <a:r>
              <a:rPr lang="pt-BR" sz="1200">
                <a:latin typeface="Arial"/>
                <a:ea typeface="Calibri"/>
                <a:cs typeface="Arial"/>
              </a:rPr>
              <a:t> Os indivíduos dessa equipe de coordenação do 7-1-7 não precisam trabalhar no 7-1-7 em tempo integral, mas, para garantir a sustentabilidade, eles devem ter tempo dedicado para trabalhar no 7-1-7 a cada semana.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Para outros recursos, provavelmente será necessário continuar a ter treinamentos, seja por meio de treinamentos independentes ou adicionados a outros treinamentos. O envolvimento das partes interessadas continua sendo importante em todo o trabalho do 7-1-7 e, novamente, ter fundos para resolver alguns gargalos pode ajudar. Também pode haver etapas de integração de fluxo de trabalho que custam tempo e/ou dinheiro, como a integração de variáveis do 7-1-7 em sistemas de gerenciamento eletrônico, que podem ser feitas depois que os componentes de adoção inicial estiverem em andamento.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O programa 7-1-7 não exige muito financiamento, mas é mais eficaz quando pelo menos um indivíduo dedica tempo para coordenar as atividades do programa 7-1-7. Se possível, reservar um tempo para cada indivíduo em uma equipe de coordenação do 7-1-7 ajudou a tornar o 7-1-7 eficaz.  </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4F9360A3-6263-0A0A-A65C-BE45DA714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271132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52A76-70F5-91B7-864A-07E87A0EB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A45BF-2726-DA3D-1900-90E83FA30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85AF-DFD6-3BAB-C3A0-F93F263E809B}"/>
              </a:ext>
            </a:extLst>
          </p:cNvPr>
          <p:cNvSpPr>
            <a:spLocks noGrp="1"/>
          </p:cNvSpPr>
          <p:nvPr>
            <p:ph type="body" idx="1"/>
          </p:nvPr>
        </p:nvSpPr>
        <p:spPr/>
        <p:txBody>
          <a:bodyPr/>
          <a:lstStyle/>
          <a:p>
            <a:r>
              <a:rPr lang="pt-BR">
                <a:latin typeface="Arial"/>
                <a:cs typeface="Arial"/>
              </a:rPr>
              <a:t>A pontualidade é cada vez mais reconhecida como um fator importante na medição do desempenho do sistema para detecção e resposta precoce a surtos de doenças infecciosas, inclusive em mecanismos de financiamento globais e regionais.</a:t>
            </a:r>
          </a:p>
          <a:p>
            <a:endParaRPr lang="en-US" dirty="0"/>
          </a:p>
          <a:p>
            <a:r>
              <a:rPr lang="pt-BR">
                <a:latin typeface="Arial"/>
                <a:cs typeface="Arial"/>
              </a:rPr>
              <a:t>[CLIQUE]</a:t>
            </a:r>
          </a:p>
          <a:p>
            <a:endParaRPr lang="en-US" dirty="0"/>
          </a:p>
          <a:p>
            <a:r>
              <a:rPr lang="pt-BR">
                <a:latin typeface="Arial"/>
                <a:cs typeface="Arial"/>
              </a:rPr>
              <a:t>O 7-1-7 foi adotado por grandes doadores e mecanismos de financiamento, incluindo o Fundo Pandêmico, o Mecanismo de Resposta à Covid-19 do Fundo Global e a Abordagem Programática Multifásica do Banco Mundial.</a:t>
            </a:r>
          </a:p>
          <a:p>
            <a:endParaRPr lang="en-US" dirty="0">
              <a:latin typeface="Calibri"/>
              <a:ea typeface="Calibri"/>
              <a:cs typeface="Calibri"/>
            </a:endParaRPr>
          </a:p>
          <a:p>
            <a:r>
              <a:rPr lang="pt-BR">
                <a:latin typeface="Calibri"/>
                <a:ea typeface="Calibri"/>
                <a:cs typeface="Calibri"/>
              </a:rPr>
              <a:t>[CLIQUE]</a:t>
            </a:r>
          </a:p>
          <a:p>
            <a:endParaRPr lang="en-US" dirty="0">
              <a:latin typeface="Calibri"/>
              <a:ea typeface="Calibri"/>
              <a:cs typeface="Calibri"/>
            </a:endParaRPr>
          </a:p>
          <a:p>
            <a:r>
              <a:rPr lang="pt-BR"/>
              <a:t>A 7-1-7 Alliance desenvolveu um resumo intitulado </a:t>
            </a:r>
            <a:r>
              <a:rPr lang="pt-BR">
                <a:latin typeface="Calibri"/>
                <a:ea typeface="Calibri"/>
                <a:cs typeface="Calibri"/>
              </a:rPr>
              <a:t>“</a:t>
            </a:r>
            <a:r>
              <a:rPr lang="pt-BR" i="1">
                <a:latin typeface="Calibri"/>
                <a:ea typeface="Calibri"/>
                <a:cs typeface="Calibri"/>
              </a:rPr>
              <a:t>Utilizando a meta 7-1-7 como parte dos mecanismos de financiamento da segurança sanitária global</a:t>
            </a:r>
            <a:r>
              <a:rPr lang="pt-BR" i="1">
                <a:latin typeface="Arial"/>
                <a:cs typeface="Arial"/>
              </a:rPr>
              <a:t>” </a:t>
            </a:r>
            <a:r>
              <a:rPr lang="pt-BR" i="0">
                <a:latin typeface="Arial"/>
                <a:cs typeface="Arial"/>
              </a:rPr>
              <a:t>para fornecer:</a:t>
            </a:r>
          </a:p>
          <a:p>
            <a:pPr marL="171450" indent="-171450">
              <a:buFontTx/>
              <a:buChar char="-"/>
            </a:pPr>
            <a:r>
              <a:rPr lang="pt-BR">
                <a:latin typeface="Arial"/>
                <a:cs typeface="Arial"/>
              </a:rPr>
              <a:t>Orientações práticas sobre a incorporação do 7-1-7 em propostas</a:t>
            </a:r>
          </a:p>
          <a:p>
            <a:pPr marL="171450" indent="-171450">
              <a:buFontTx/>
              <a:buChar char="-"/>
            </a:pPr>
            <a:r>
              <a:rPr lang="pt-BR">
                <a:latin typeface="Arial"/>
                <a:cs typeface="Arial"/>
              </a:rPr>
              <a:t>Estimativas de custos</a:t>
            </a:r>
          </a:p>
          <a:p>
            <a:pPr marL="171450" indent="-171450">
              <a:buFontTx/>
              <a:buChar char="-"/>
            </a:pPr>
            <a:r>
              <a:rPr lang="pt-BR">
                <a:latin typeface="Arial"/>
                <a:cs typeface="Arial"/>
              </a:rPr>
              <a:t>E recomendações sobre o uso de fundos para adotar e usar a meta 7-1-7</a:t>
            </a:r>
          </a:p>
          <a:p>
            <a:pPr marL="171450" indent="-171450">
              <a:buFontTx/>
              <a:buChar char="-"/>
            </a:pPr>
            <a:endParaRPr lang="en-US" dirty="0">
              <a:cs typeface="Arial" panose="020B0604020202020204" pitchFamily="34" charset="0"/>
            </a:endParaRPr>
          </a:p>
          <a:p>
            <a:pPr marL="0" indent="0">
              <a:buFontTx/>
              <a:buNone/>
            </a:pPr>
            <a:r>
              <a:rPr lang="pt-BR">
                <a:latin typeface="Arial"/>
                <a:cs typeface="Arial"/>
              </a:rPr>
              <a:t>Este resumo está disponível no site da 7-1-7 Alliance. </a:t>
            </a:r>
          </a:p>
          <a:p>
            <a:endParaRPr lang="en-US" i="0" dirty="0">
              <a:latin typeface="Calibri"/>
              <a:ea typeface="Calibri"/>
              <a:cs typeface="Calibri"/>
            </a:endParaRPr>
          </a:p>
        </p:txBody>
      </p:sp>
      <p:sp>
        <p:nvSpPr>
          <p:cNvPr id="4" name="Slide Number Placeholder 3">
            <a:extLst>
              <a:ext uri="{FF2B5EF4-FFF2-40B4-BE49-F238E27FC236}">
                <a16:creationId xmlns:a16="http://schemas.microsoft.com/office/drawing/2014/main" id="{76054185-45EC-AE6A-0A7E-C2DB37FF54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8998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O próximo slide inclui tópicos de discussão em grupo para uma discussão em pequenos grupos de 30 minutos. Fique à vontade para mudar as perguntas de acordo com o público. O ideal é dividir os participantes em grupos de 6 a 8 pessoas, se possível. Ajuste o tempo para discussão em plenário em pequenos grupos com base no número de grupos.] </a:t>
            </a:r>
          </a:p>
          <a:p>
            <a:endParaRPr lang="en-US" dirty="0"/>
          </a:p>
          <a:p>
            <a:r>
              <a:rPr lang="pt-BR">
                <a:latin typeface="Arial"/>
                <a:cs typeface="Arial"/>
              </a:rPr>
              <a:t>Agora vamos nos dividir em alguns grupos pequenos para discutir o 7-1-7 e seu trabalho, e voltaremos ao plenário para uma discussão em grupo maior. </a:t>
            </a:r>
          </a:p>
          <a:p>
            <a:endParaRPr lang="en-US" dirty="0"/>
          </a:p>
          <a:p>
            <a:r>
              <a:rPr lang="pt-BR" i="1">
                <a:latin typeface="Arial"/>
                <a:cs typeface="Arial"/>
              </a:rPr>
              <a:t>[Nota para o moderador: Divida os participantes em grupos, seja designando-os aleatoriamente (por exemplo, peça para as pessoas dizerem um número de 1 a 3 se você tiver 3 grupos e passar para esses três grupos) ou peça que escolham seus próprios grupos.]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132</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pt-BR">
                <a:latin typeface="Arial"/>
                <a:cs typeface="Arial"/>
              </a:rPr>
              <a:t>Então, aqui está o que gostaríamos que vocês fizessem. Lembrem-se de que este é o momento para uma discussão aberta sobre o 7-1-7 e como ele se relaciona com o trabalho de vocês.</a:t>
            </a:r>
            <a:r>
              <a:rPr lang="pt-BR">
                <a:solidFill>
                  <a:schemeClr val="tx1"/>
                </a:solidFill>
                <a:latin typeface="Arial"/>
                <a:cs typeface="Arial"/>
              </a:rPr>
              <a:t> Em seus grupos, apresentem-se</a:t>
            </a:r>
            <a:r>
              <a:rPr lang="pt-BR">
                <a:latin typeface="Arial"/>
                <a:cs typeface="Arial"/>
              </a:rPr>
              <a:t> </a:t>
            </a:r>
            <a:r>
              <a:rPr lang="pt-BR">
                <a:solidFill>
                  <a:schemeClr val="tx1"/>
                </a:solidFill>
                <a:latin typeface="Arial"/>
                <a:cs typeface="Arial"/>
              </a:rPr>
              <a:t>e discutam em seus grupos: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pt-BR" sz="1200" b="1">
                <a:solidFill>
                  <a:schemeClr val="tx2"/>
                </a:solidFill>
                <a:effectLst/>
                <a:latin typeface="Arial"/>
                <a:cs typeface="Arial"/>
              </a:rPr>
              <a:t>Quais são algumas oportunidades e desafios que você prevê na </a:t>
            </a:r>
            <a:r>
              <a:rPr lang="pt-BR" sz="1200" b="1" u="sng">
                <a:solidFill>
                  <a:schemeClr val="tx2"/>
                </a:solidFill>
                <a:effectLst/>
                <a:latin typeface="Arial"/>
                <a:cs typeface="Arial"/>
              </a:rPr>
              <a:t>adoção</a:t>
            </a:r>
            <a:r>
              <a:rPr lang="pt-BR" sz="1200" b="1">
                <a:solidFill>
                  <a:schemeClr val="tx2"/>
                </a:solidFill>
                <a:effectLst/>
                <a:latin typeface="Arial"/>
                <a:cs typeface="Arial"/>
              </a:rPr>
              <a:t> do 7-1-7 onde você trabalha?   </a:t>
            </a:r>
          </a:p>
          <a:p>
            <a:pPr marL="0" indent="0">
              <a:buNone/>
            </a:pPr>
            <a:endParaRPr lang="en-US" sz="200" dirty="0">
              <a:solidFill>
                <a:schemeClr val="tx2"/>
              </a:solidFill>
              <a:effectLst/>
              <a:cs typeface="Arial" panose="020B0604020202020204" pitchFamily="34" charset="0"/>
            </a:endParaRPr>
          </a:p>
          <a:p>
            <a:pPr marL="0" indent="0">
              <a:buNone/>
            </a:pPr>
            <a:r>
              <a:rPr lang="pt-BR" sz="1200" b="1">
                <a:solidFill>
                  <a:schemeClr val="tx2"/>
                </a:solidFill>
                <a:effectLst/>
                <a:latin typeface="Arial"/>
                <a:cs typeface="Arial"/>
              </a:rPr>
              <a:t>Quais recursos você acha que são necessários para adotar e usar o 7-1-7 onde você trabalha?</a:t>
            </a:r>
          </a:p>
          <a:p>
            <a:pPr marL="0" indent="0">
              <a:lnSpc>
                <a:spcPct val="115000"/>
              </a:lnSpc>
              <a:spcBef>
                <a:spcPts val="0"/>
              </a:spcBef>
              <a:spcAft>
                <a:spcPts val="100"/>
              </a:spcAft>
              <a:buNone/>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Vocês têm 30 minutos para esta tarefa. Durante a primeira metade [nota ao moderador: informe o tempo exato, por exemplo, 15 min, 20 min com base no número de grupos, se possível],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Obrigado por participar durante todo este dia. Temos mais alguns slides para finalizar.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pt-BR"/>
              <a:t>Agora, vamos revisar os objetivos de aprendizado novamente e ver onde você acha que estamos. </a:t>
            </a:r>
          </a:p>
          <a:p>
            <a:endParaRPr lang="en-US" dirty="0"/>
          </a:p>
          <a:p>
            <a:r>
              <a:rPr lang="pt-BR">
                <a:latin typeface="Arial"/>
                <a:cs typeface="Arial"/>
              </a:rPr>
              <a:t>Os três primeiros objetivos que temos abordado desde que começamos a apresentar a meta 7-1-7 para você. Nos últimos dois dias, nos concentramos no quarto objetivo. Ontem e hoje, abordamos os principais passos e práticas do modelo para usar o 7-1-7, e hoje nos concentramos nos componentes de adoção do 7-1-7. </a:t>
            </a:r>
          </a:p>
          <a:p>
            <a:endParaRPr lang="en-US" sz="1200" b="0" dirty="0">
              <a:latin typeface="Calibri"/>
              <a:cs typeface="Calibri"/>
            </a:endParaRPr>
          </a:p>
          <a:p>
            <a:pPr algn="just"/>
            <a:r>
              <a:rPr lang="pt-BR">
                <a:latin typeface="Arial"/>
                <a:cs typeface="Arial"/>
              </a:rPr>
              <a:t>Amanhã vamos trabalhar nos próximos passos para adotar e usar o 7-1-7. </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135</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Apenas um lembrete de que, no site da 7-1-7 Alliance, você pode encontrar uma ampla variedade de recursos para ajudar você a entender a meta 7-1-7 e começar a adotá-la e usá-la. Há detalhes sobre os passos para usar o 7-1-7 e os componentes de adoção que abordamos hoje que você pode revisar no kit de ferramentas digitais.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136</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t>[Nota para o moderador: ajuste este slide com base na agenda final do workshop, incluindo o número de dias, os títulos/conteúdos dos dias e os gráficos, conforme necessário]</a:t>
            </a:r>
          </a:p>
          <a:p>
            <a:endParaRPr lang="en-US" dirty="0"/>
          </a:p>
          <a:p>
            <a:r>
              <a:rPr lang="pt-BR"/>
              <a:t>Amanhã, faremos um planejamento para adoção e uso do 7-1-7, atividades de ensino, e discutiremos os próximos passos.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peça aos palestrantes que façam os comentários finais do dia.]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Estamos muito gratos pela sua participação no workshop de treinamento técnico do 7-1-7 de hoje. Obrigado e até amanhã!</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pode ver os cinco passos principais para usar o 7-1-7 formando um círculo no meio do ciclo de vida. </a:t>
            </a:r>
          </a:p>
          <a:p>
            <a:endParaRPr lang="en-US" dirty="0">
              <a:latin typeface="Arial"/>
              <a:cs typeface="Arial"/>
            </a:endParaRPr>
          </a:p>
          <a:p>
            <a:r>
              <a:rPr lang="pt-BR">
                <a:latin typeface="Arial"/>
                <a:cs typeface="Arial"/>
              </a:rPr>
              <a:t>Ontem, revisamos os passos 1, 2 e 3 deste ciclo de melhoria contínua de desempenho para o 7-1-7. </a:t>
            </a:r>
          </a:p>
          <a:p>
            <a:endParaRPr lang="en-US" dirty="0">
              <a:latin typeface="Arial"/>
              <a:cs typeface="Arial"/>
            </a:endParaRPr>
          </a:p>
          <a:p>
            <a:r>
              <a:rPr lang="pt-BR">
                <a:latin typeface="Arial"/>
                <a:cs typeface="Arial"/>
              </a:rPr>
              <a:t>O passo 1 concentra-se na coleta de dados de pontualidade e no cálculo do desempenho do 7-1-7. O Guia de Referência de Marcos do 7-1-7 é um recurso importante para você começar, pois fornece exemplos em diversos contextos sobre como selecionar essas datas de marcos. O passo 2 concentra-se na identificação dos gargalos e facilitadores que impactaram a pontualidade. Para esta etapa, é crucial lembrar de fazer uma boa análise dos 5 porquês para chegar a gargalos bem escritos que sejam específicos, acionáveis, de causa raiz e de nível de sistema. Em seguida, no passo 3, vimos como determinar ações imediatas e de longo prazo que abordem diretamente esses gargalos e como escrever ações SMART que sejam específicas, mensuráveis, atingíveis, relevantes e com prazo definido. </a:t>
            </a:r>
          </a:p>
          <a:p>
            <a:endParaRPr lang="en-US" dirty="0">
              <a:latin typeface="Arial"/>
              <a:cs typeface="Arial"/>
            </a:endParaRPr>
          </a:p>
          <a:p>
            <a:endParaRPr lang="en-US" dirty="0">
              <a:latin typeface="Arial"/>
              <a:cs typeface="Arial"/>
            </a:endParaRPr>
          </a:p>
          <a:p>
            <a:endParaRPr lang="en-US" dirty="0">
              <a:latin typeface="Arial"/>
              <a:cs typeface="Arial"/>
            </a:endParaRPr>
          </a:p>
          <a:p>
            <a:r>
              <a:rPr lang="pt-BR">
                <a:latin typeface="Arial"/>
                <a:cs typeface="Arial"/>
              </a:rPr>
              <a:t>Hoje vamos nos concentrar nos passos 4 e 5.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Os três primeiros passos foram realmente focados em como aplicar o 7-1-7 a surtos individuais – calcular o desempenho em relação à meta 7-1-7 para um surto, usar as informações daquele surto para entender os gargalos e os facilitadores da pontualidade e identificar ações para lidar com esses gargalos. Essas são etapas muito importantes para melhorar o desempenho. </a:t>
            </a:r>
            <a:br>
              <a:rPr lang="pt-BR"/>
            </a:br>
            <a:br>
              <a:rPr lang="pt-BR"/>
            </a:br>
            <a:r>
              <a:rPr lang="pt-BR">
                <a:latin typeface="Arial"/>
                <a:cs typeface="Arial"/>
              </a:rPr>
              <a:t>Mas o que torna o 7-1-7 ainda mais poderoso como uma abordagem de melhoria de desempenho é quando ele reúne informações sobre surtos. </a:t>
            </a:r>
          </a:p>
          <a:p>
            <a:endParaRPr lang="en-US" dirty="0"/>
          </a:p>
          <a:p>
            <a:r>
              <a:rPr lang="pt-BR">
                <a:latin typeface="Arial"/>
                <a:cs typeface="Arial"/>
              </a:rPr>
              <a:t>Primeiro, dados consolidados do 7-1-7 sobre surtos são úteis para monitorar eficientemente o progresso das ações que estão sendo implementadas em todos os surtos. Discutiremos essa consolidação de dados e o monitoramento do progresso das ações no passo 4. </a:t>
            </a:r>
          </a:p>
          <a:p>
            <a:br>
              <a:rPr lang="pt-BR"/>
            </a:br>
            <a:r>
              <a:rPr lang="pt-BR">
                <a:latin typeface="Arial"/>
                <a:cs typeface="Arial"/>
              </a:rPr>
              <a:t>Podemos então sintetizar esses dados consolidados do 7-1-7 sobre surtos para obter uma compreensão mais ampla do desempenho do surto no país ou jurisdição — incluindo padrões e necessidades que informam os esforços de fortalecimento do sistema — e usar essas descobertas para ajudar a priorizar o planejamento, o financiamento e os esforços de defesa.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Portanto, essas duas últimas etapas realmente se concentram em garantir que os dados do 7-1-7 possam impulsionar melhorias de desempenho baseadas em evidências dos sistemas de surtos.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nos aprofundar. </a:t>
            </a: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a:defRPr/>
            </a:pPr>
            <a:endParaRPr lang="en-US" dirty="0">
              <a:latin typeface="Arial"/>
              <a:cs typeface="Arial"/>
            </a:endParaRP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3B34D-2F17-7930-1E38-6AA1B5DCF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C82F3-AB19-AD4F-6166-AE9F0DA12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6DF2C-55B7-9F04-3229-BF60AB9F1AD9}"/>
              </a:ext>
            </a:extLst>
          </p:cNvPr>
          <p:cNvSpPr>
            <a:spLocks noGrp="1"/>
          </p:cNvSpPr>
          <p:nvPr>
            <p:ph type="body" idx="1"/>
          </p:nvPr>
        </p:nvSpPr>
        <p:spPr/>
        <p:txBody>
          <a:bodyPr/>
          <a:lstStyle/>
          <a:p>
            <a:pPr>
              <a:defRPr/>
            </a:pPr>
            <a:r>
              <a:rPr lang="pt-BR">
                <a:latin typeface="Arial"/>
                <a:cs typeface="Arial"/>
              </a:rPr>
              <a:t>Vamos começar com o quarto passo do 7-1-7: consolidar dados e monitorar o progresso das ações rotineiramente. </a:t>
            </a:r>
          </a:p>
          <a:p>
            <a:pPr marL="0" marR="0" lvl="0" indent="0" algn="l" defTabSz="914400">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FB04EA19-0EE7-4E1B-BAC5-0BECB2827498}"/>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5903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1E674-60B0-C855-C717-24E01DA85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8AE47-B9A0-825E-3245-73DD42986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54854-5740-C533-FD92-A7062FFC3CDA}"/>
              </a:ext>
            </a:extLst>
          </p:cNvPr>
          <p:cNvSpPr>
            <a:spLocks noGrp="1"/>
          </p:cNvSpPr>
          <p:nvPr>
            <p:ph type="body" idx="1"/>
          </p:nvPr>
        </p:nvSpPr>
        <p:spPr/>
        <p:txBody>
          <a:bodyPr/>
          <a:lstStyle/>
          <a:p>
            <a:r>
              <a:rPr lang="pt-BR"/>
              <a:t>Esta etapa tem algumas partes nas quais entraremos em detalhes. </a:t>
            </a:r>
          </a:p>
          <a:p>
            <a:endParaRPr lang="en-US" dirty="0"/>
          </a:p>
          <a:p>
            <a:r>
              <a:rPr lang="pt-BR">
                <a:latin typeface="Arial"/>
                <a:cs typeface="Arial"/>
              </a:rPr>
              <a:t>As duas primeiras partes se concentram em garantir que os dados do 7-1-7 sobre surtos sejam registrados em um só lugar, minimizando erros. O primeiro passo é ter um único banco de dados onde dados do 7-1-7 de diferentes surtos possam ser consolidados. Seja um banco de dados independente ou parte de um sistema de prontuário eletrônico existente, o mais importante é que os dados do 7-1-7 de todos os surtos estejam em um só lugar.</a:t>
            </a:r>
          </a:p>
          <a:p>
            <a:endParaRPr lang="en-US" dirty="0"/>
          </a:p>
          <a:p>
            <a:r>
              <a:rPr lang="pt-BR"/>
              <a:t>Depois disso, é realizada a verificação dos dados para garantir que eles sejam da mais alta qualidade possível.</a:t>
            </a:r>
          </a:p>
          <a:p>
            <a:endParaRPr lang="en-US" dirty="0"/>
          </a:p>
          <a:p>
            <a:r>
              <a:rPr lang="pt-BR"/>
              <a:t>Quando os dados do 7-1-7 de todos os surtos estiverem em um só lugar, será mais fácil monitorar o progresso das ações em todos os surtos. </a:t>
            </a:r>
          </a:p>
          <a:p>
            <a:endParaRPr lang="en-US" dirty="0">
              <a:cs typeface="Arial"/>
            </a:endParaRPr>
          </a:p>
          <a:p>
            <a:br>
              <a:rPr lang="pt-BR"/>
            </a:br>
            <a:r>
              <a:rPr lang="pt-BR"/>
              <a:t>Vamos analisar cada um deles com mais detalhes agora. </a:t>
            </a:r>
          </a:p>
        </p:txBody>
      </p:sp>
      <p:sp>
        <p:nvSpPr>
          <p:cNvPr id="4" name="Slide Number Placeholder 3">
            <a:extLst>
              <a:ext uri="{FF2B5EF4-FFF2-40B4-BE49-F238E27FC236}">
                <a16:creationId xmlns:a16="http://schemas.microsoft.com/office/drawing/2014/main" id="{48974351-CB6F-A5A1-922F-7E16B1E94A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79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7BB5-3123-0C3B-629B-AB0A74979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FADA-EF30-A1AD-0E8F-2DE9D2266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34D2A-ABA3-E672-179D-3A62E47EA13A}"/>
              </a:ext>
            </a:extLst>
          </p:cNvPr>
          <p:cNvSpPr>
            <a:spLocks noGrp="1"/>
          </p:cNvSpPr>
          <p:nvPr>
            <p:ph type="body" idx="1"/>
          </p:nvPr>
        </p:nvSpPr>
        <p:spPr/>
        <p:txBody>
          <a:bodyPr/>
          <a:lstStyle/>
          <a:p>
            <a:pPr>
              <a:defRPr/>
            </a:pPr>
            <a:r>
              <a:rPr lang="pt-BR" dirty="0"/>
              <a:t>Ter um único banco de dados no qual os dados do 7-1-7 sobre surtos sejam consolidados é uma das etapas mais importantes para tornar o 7-1-7 eficaz.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a:latin typeface="Arial"/>
                <a:cs typeface="Arial"/>
              </a:rPr>
              <a:t>O ideal é que um sistema existente seja usado para essa consolidação de dados. Mas fazer mudanças nesses sistemas pode levar tempo e dinheiro, e isso não precisa ser uma barreira para iniciar esse banco de dados. </a:t>
            </a:r>
          </a:p>
          <a:p>
            <a:pPr>
              <a:defRPr/>
            </a:pPr>
            <a:endParaRPr lang="en-US" dirty="0">
              <a:cs typeface="Arial"/>
            </a:endParaRPr>
          </a:p>
          <a:p>
            <a:pPr>
              <a:defRPr/>
            </a:pPr>
            <a:r>
              <a:rPr lang="pt-BR" dirty="0"/>
              <a:t>[CLIQUE]</a:t>
            </a:r>
          </a:p>
          <a:p>
            <a:pPr>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Uma ferramenta de planilha de consolidação de dados baseada no Excel está disponível no site da 7-1-7 Alliance. Vários países usaram essa ferramenta, em seu formato original ou adaptada ao seu contexto, para consolidar seus dados do 7-1-7. Quaisquer ferramentas futuras de consolidação de dados criadas pela 7-1-7 Alliance também estarão disponíveis no site. </a:t>
            </a:r>
          </a:p>
          <a:p>
            <a:pPr>
              <a:defRPr/>
            </a:pPr>
            <a:endParaRPr lang="en-US" dirty="0">
              <a:cs typeface="Arial"/>
            </a:endParaRPr>
          </a:p>
          <a:p>
            <a:pPr>
              <a:defRPr/>
            </a:pPr>
            <a:r>
              <a:rPr lang="pt-BR" dirty="0"/>
              <a:t>[CLIQUE]</a:t>
            </a:r>
          </a:p>
          <a:p>
            <a:pPr>
              <a:defRPr/>
            </a:pPr>
            <a:endParaRPr lang="en-US" dirty="0">
              <a:cs typeface="Arial"/>
            </a:endParaRPr>
          </a:p>
          <a:p>
            <a:pPr>
              <a:defRPr/>
            </a:pPr>
            <a:r>
              <a:rPr lang="pt-BR" dirty="0">
                <a:latin typeface="Arial"/>
                <a:cs typeface="Arial"/>
              </a:rPr>
              <a:t>O importante é que, independentemente do tipo de banco de dados usado para consolidar os dados do 7-1-7, ele deve capturar datas de marcos, narrativas, gargalos, facilitadores e ações do 7-1-7, além de variáveis para monitorar o progresso das ações.</a:t>
            </a:r>
            <a:r>
              <a:rPr lang="pt-BR" dirty="0">
                <a:solidFill>
                  <a:srgbClr val="000000"/>
                </a:solidFill>
                <a:latin typeface="Arial"/>
                <a:cs typeface="Arial"/>
              </a:rPr>
              <a:t>  </a:t>
            </a:r>
            <a:r>
              <a:rPr lang="pt-BR" dirty="0">
                <a:solidFill>
                  <a:srgbClr val="384D56"/>
                </a:solidFill>
                <a:latin typeface="Arial"/>
                <a:cs typeface="Arial"/>
              </a:rPr>
              <a:t> </a:t>
            </a:r>
          </a:p>
        </p:txBody>
      </p:sp>
      <p:sp>
        <p:nvSpPr>
          <p:cNvPr id="4" name="Slide Number Placeholder 3">
            <a:extLst>
              <a:ext uri="{FF2B5EF4-FFF2-40B4-BE49-F238E27FC236}">
                <a16:creationId xmlns:a16="http://schemas.microsoft.com/office/drawing/2014/main" id="{2B3AC652-CDBF-C50A-D845-6F557E9E0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050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319E-DAAE-DE90-6641-341111D4C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79358-F0AE-60DE-3C46-0F5443986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7A7EC-FD8C-28D8-66D6-C96C03FD9A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próximo passo é verificar os dados que estão sendo inseridos no banco de dados consolidado. A verificação inicial dos dados pode já ter sido feita no nível básico ou em uma etapa anterior, antes de os dados serem inseridos no banco de dados consolidado. Isso dependerá dos fluxos de trabalho do país ou jurisdição. Mas, uma vez inseridas no banco de dados consolidado, as informações também devem ser verificadas.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Isso significa verificar se há informações ausentes ou incompletas, bem como erros.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E então obter informações adicionais ou corrigidas daqueles que têm conhecimento sobre o surto, conforme necessário, sejam eles funcionários subnacionais, equipes de resposta rápida ou outros que conheçam essas informações.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como costuma acontecer, quanto mais cedo a verificação for feita, mais fácil será obter informações corretas.</a:t>
            </a:r>
            <a:r>
              <a:rPr lang="pt-BR" sz="1200" b="0">
                <a:solidFill>
                  <a:schemeClr val="tx1"/>
                </a:solidFill>
                <a:latin typeface="Arial"/>
                <a:cs typeface="Arial"/>
              </a:rPr>
              <a:t> É também por isso que recomendamos manter um banco de dados consolidado ativo, para que, à medida que novos surtos forem avaliados usando o 7-1-7, suas informações possam ser inseridas e verificadas rapidamente neste banco de dados central.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B92E025-3612-50A6-D685-1C898592CF6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7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pt-BR" i="1">
                <a:latin typeface="Arial"/>
                <a:cs typeface="Arial"/>
              </a:rPr>
              <a:t>[Nota para o moderador: inclua quaisquer notas de organização. Se não for necessário, exclua este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E5904-3409-259F-58E2-B094D410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31399-73C0-87B4-6436-76596806E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47276-ED2C-B5B0-41A7-B2AA737F3E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endParaRPr lang="en-US" dirty="0"/>
          </a:p>
          <a:p>
            <a:r>
              <a:rPr lang="pt-BR">
                <a:latin typeface="Arial"/>
                <a:cs typeface="Arial"/>
              </a:rPr>
              <a:t>Vamos ter uma breve discussão. </a:t>
            </a:r>
          </a:p>
          <a:p>
            <a:endParaRPr lang="en-US" dirty="0">
              <a:latin typeface="Arial"/>
              <a:cs typeface="Arial"/>
            </a:endParaRPr>
          </a:p>
          <a:p>
            <a:r>
              <a:rPr lang="pt-BR">
                <a:latin typeface="Arial"/>
                <a:cs typeface="Arial"/>
              </a:rPr>
              <a:t>Pense em todo o processo, desde a coleta de dados do 7-1-7 até um banco de dados consolidado, incluindo o fluxo de informações. </a:t>
            </a:r>
          </a:p>
          <a:p>
            <a:r>
              <a:rPr lang="pt-BR">
                <a:latin typeface="Arial"/>
                <a:cs typeface="Arial"/>
              </a:rPr>
              <a:t> </a:t>
            </a:r>
          </a:p>
          <a:p>
            <a:r>
              <a:rPr lang="pt-BR">
                <a:latin typeface="Arial"/>
                <a:cs typeface="Arial"/>
              </a:rPr>
              <a:t>Quais estratégias podem funcionar melhor onde você está para minimizar erros nesse banco de dados consolidado? </a:t>
            </a:r>
          </a:p>
          <a:p>
            <a:endParaRPr lang="en-US" dirty="0"/>
          </a:p>
        </p:txBody>
      </p:sp>
      <p:sp>
        <p:nvSpPr>
          <p:cNvPr id="4" name="Slide Number Placeholder 3">
            <a:extLst>
              <a:ext uri="{FF2B5EF4-FFF2-40B4-BE49-F238E27FC236}">
                <a16:creationId xmlns:a16="http://schemas.microsoft.com/office/drawing/2014/main" id="{BF95D235-B4C1-4C7B-B1A4-227C56922B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396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i="1">
                <a:latin typeface="Arial"/>
                <a:cs typeface="Arial"/>
              </a:rPr>
              <a:t>[Nota para o moderador: esta é uma atividade para grupos pequenos. A Planilha de Consolidação de Dados do 7-1-7 para esta atividade, encontrada na pasta de atividades do Pacote de Treinamento Técnico do 7-1-7, deve ser disponibilizada aos participantes (por exemplo, enviada por e-mail antes do dia do workshop, enviada para um chat do WhatsApp para os participantes ou um link compartilhado antes/durante o workshop onde eles podem baixar uma cópia). Certifique-se de enviar apenas a Planilha de Consolidação de Dados do 7-1-7 na pasta de atividades do pacote de treinamento, pois ela é preenchida com informações sobre o surto, incluindo erros a serem corrigidos durante a atividade. Serão alocados 30 minutos para esta atividade: alguns minutos para explicar a atividade e fazer com que os participantes se dividam em grupos; 15 minutos para que eles encontrem erros; e 10 minutos para revisar os erros em plenário. Observação: se você estiver usando uma ferramenta diferente da Ferramenta de Consolidação de Dados do 7-1-7, poderá fazer a mesma atividade com sua ferramenta com um pouco de preparação. Consulte o arquivo leia-me do Pacote de Treinamento Técnico do 7-1-7 para obter mais orientações.]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faremos uma atividade usando a Planilha de Consolidação de Dados do 7-1-7. Esta atividade lhe dará a oportunidade de explorar as quatro guias da planilha e verificar os dados identificando os erros que incluímos na planilha!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agora divida os participantes em grupos de 2, se possível.]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98971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Nesta atividade, uma pessoa de cada grupo abrirá a “Planilha de Consolidação de Dados do 7-1-7” em um laptop. O resto do grupo se reunirá em torno da planilha neste laptop. A planilha é pré-preenchida com dados do 7-1-7 e tem 4 guias. Introduzimos aproximadamente 20 erros em toda a planilha, com alguns erros em cada guia.  </a:t>
            </a:r>
          </a:p>
          <a:p>
            <a:r>
              <a:rPr lang="pt-BR">
                <a:latin typeface="Arial"/>
                <a:cs typeface="Arial"/>
              </a:rPr>
              <a:t> </a:t>
            </a:r>
          </a:p>
          <a:p>
            <a:r>
              <a:rPr lang="pt-BR">
                <a:latin typeface="Arial"/>
                <a:cs typeface="Arial"/>
              </a:rPr>
              <a:t>Vocês terão 15 minutos no seu grupo para analisar cada aba e encontrar o máximo de erros possível. Quando encontrar um erro, destaque as células em amarelo.  </a:t>
            </a:r>
          </a:p>
          <a:p>
            <a:r>
              <a:rPr lang="pt-BR">
                <a:latin typeface="Arial"/>
                <a:cs typeface="Arial"/>
              </a:rPr>
              <a:t> </a:t>
            </a:r>
          </a:p>
          <a:p>
            <a:r>
              <a:rPr lang="pt-BR">
                <a:latin typeface="Arial"/>
                <a:cs typeface="Arial"/>
              </a:rPr>
              <a:t>Em seguida, revisaremos os erros em plenário.  </a:t>
            </a:r>
          </a:p>
          <a:p>
            <a:r>
              <a:rPr lang="pt-BR">
                <a:latin typeface="Arial"/>
                <a:cs typeface="Arial"/>
              </a:rPr>
              <a:t> </a:t>
            </a:r>
          </a:p>
          <a:p>
            <a:r>
              <a:rPr lang="pt-BR">
                <a:latin typeface="Arial"/>
                <a:cs typeface="Arial"/>
              </a:rPr>
              <a:t>Divirtam-se! </a:t>
            </a:r>
          </a:p>
          <a:p>
            <a:r>
              <a:rPr lang="pt-BR">
                <a:latin typeface="Arial"/>
                <a:cs typeface="Arial"/>
              </a:rPr>
              <a:t> </a:t>
            </a:r>
          </a:p>
          <a:p>
            <a:r>
              <a:rPr lang="pt-BR" i="1">
                <a:latin typeface="Arial"/>
                <a:cs typeface="Arial"/>
              </a:rPr>
              <a:t>[Nota para o moderador: Após os 15 minutos, peça aos participantes que interrompam a atividade, pois em seguida vocês analisarão as respostas em plenário].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829642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9E8D-9AD4-9358-8288-CBB3A2CDF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054A8-1F44-765E-A2CF-DE92C8709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D2F04-1BF8-BBFA-9EF6-0D034B8D73FE}"/>
              </a:ext>
            </a:extLst>
          </p:cNvPr>
          <p:cNvSpPr>
            <a:spLocks noGrp="1"/>
          </p:cNvSpPr>
          <p:nvPr>
            <p:ph type="body" idx="1"/>
          </p:nvPr>
        </p:nvSpPr>
        <p:spPr/>
        <p:txBody>
          <a:bodyPr/>
          <a:lstStyle/>
          <a:p>
            <a:r>
              <a:rPr lang="pt-BR">
                <a:latin typeface="Arial"/>
                <a:cs typeface="Arial"/>
              </a:rPr>
              <a:t>Ótimo!  Agora vamos analisar as respostas juntos. Sua planilha pode ficar parecida com isso. Vamos analisar cada erro e ver se você o encontrou!  </a:t>
            </a:r>
          </a:p>
        </p:txBody>
      </p:sp>
      <p:sp>
        <p:nvSpPr>
          <p:cNvPr id="4" name="Slide Number Placeholder 3">
            <a:extLst>
              <a:ext uri="{FF2B5EF4-FFF2-40B4-BE49-F238E27FC236}">
                <a16:creationId xmlns:a16="http://schemas.microsoft.com/office/drawing/2014/main" id="{8A9C277E-24E8-D311-1401-42E04E20FF5E}"/>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3118725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Em “Inserir Dados de Pontualidade”, que é a primeira aba da planilha, há três erros entre as colunas I e P.  </a:t>
            </a:r>
          </a:p>
          <a:p>
            <a:r>
              <a:rPr lang="pt-BR">
                <a:latin typeface="Arial"/>
                <a:cs typeface="Arial"/>
              </a:rPr>
              <a:t> </a:t>
            </a:r>
          </a:p>
          <a:p>
            <a:r>
              <a:rPr lang="pt-BR">
                <a:latin typeface="Arial"/>
                <a:cs typeface="Arial"/>
              </a:rPr>
              <a:t>[CLIQUE]</a:t>
            </a:r>
          </a:p>
          <a:p>
            <a:endParaRPr lang="en-US" dirty="0">
              <a:latin typeface="Arial"/>
              <a:cs typeface="Arial"/>
            </a:endParaRPr>
          </a:p>
          <a:p>
            <a:r>
              <a:rPr lang="pt-BR">
                <a:latin typeface="Arial"/>
                <a:cs typeface="Arial"/>
              </a:rPr>
              <a:t>O primeiro erro está na Coluna I, onde diz que a data de detecção foi 18 de junho. Deveria ser julho em vez de junho, com base na data de surgimento e na narrativa. Como se trata de um erro de data, isso também afeta o cálculo das métricas do 7-1-7. </a:t>
            </a:r>
          </a:p>
          <a:p>
            <a:r>
              <a:rPr lang="pt-B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dirty="0">
              <a:latin typeface="Arial"/>
              <a:cs typeface="Arial"/>
            </a:endParaRPr>
          </a:p>
          <a:p>
            <a:r>
              <a:rPr lang="pt-BR"/>
              <a:t>O segundo erro está na Coluna M, onde um facilitador – “paciente levado rapidamente à clínica” – está na coluna de gargalo.  </a:t>
            </a:r>
          </a:p>
          <a:p>
            <a:r>
              <a:rPr lang="pt-B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dirty="0">
              <a:latin typeface="Arial"/>
              <a:cs typeface="Arial"/>
            </a:endParaRPr>
          </a:p>
          <a:p>
            <a:r>
              <a:rPr lang="pt-BR">
                <a:latin typeface="Arial"/>
                <a:cs typeface="Arial"/>
              </a:rPr>
              <a:t>Então há um erro na Coluna P. Ela diz que o agente de saúde comunitário notificou o clínico no posto de saúde local. Esta não é uma notificação 7-1-7, que consiste em notificar a autoridade de saúde pública responsável pela ação, mas sim uma notificação à unidade de saúde. A menos que a unidade de saúde tenha notificado a autoridade de saúde pública na mesma data, a correção desse erro também alterará a data da notificação.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87331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20BD-8433-451E-F3FC-D27AAD71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AE4EE-5DD7-1897-9C86-1223FF015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88AFC-2FC6-45F5-0B2C-01E750DBCAF1}"/>
              </a:ext>
            </a:extLst>
          </p:cNvPr>
          <p:cNvSpPr>
            <a:spLocks noGrp="1"/>
          </p:cNvSpPr>
          <p:nvPr>
            <p:ph type="body" idx="1"/>
          </p:nvPr>
        </p:nvSpPr>
        <p:spPr/>
        <p:txBody>
          <a:bodyPr/>
          <a:lstStyle/>
          <a:p>
            <a:r>
              <a:rPr lang="pt-BR">
                <a:latin typeface="Arial"/>
                <a:cs typeface="Arial"/>
              </a:rPr>
              <a:t>Agora, se movermos para a direita na mesma aba, podemos ver que nas colunas AC, AD e AG faltam informações sobre a narrativa, os gargalos e os facilitadores para ações de resposta precoce.  É importante detectar dados ausentes como esses porque é muito mais fácil verificá-los e corrigi-los no momento da entrada no banco de dados do que depois.  </a:t>
            </a:r>
          </a:p>
        </p:txBody>
      </p:sp>
      <p:sp>
        <p:nvSpPr>
          <p:cNvPr id="4" name="Slide Number Placeholder 3">
            <a:extLst>
              <a:ext uri="{FF2B5EF4-FFF2-40B4-BE49-F238E27FC236}">
                <a16:creationId xmlns:a16="http://schemas.microsoft.com/office/drawing/2014/main" id="{6C469B34-3A0B-4B89-F9C3-599DE11A4E91}"/>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8388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para a próxima aba, chamada “Avaliar Resultados do 7-1-7”. Nesta aba, há dois erros que foram introduzidos intencionalmente. O primeiro é que na seção de notas na coluna G, está escrito “A RRT concluiu rapidamente as ações de resposta precoce”.  Este é um facilitador que deveria ter sido incluído na guia anterior em vez de aqui.  </a:t>
            </a:r>
          </a:p>
          <a:p>
            <a:endParaRPr lang="en-US" dirty="0"/>
          </a:p>
          <a:p>
            <a:r>
              <a:rPr lang="pt-BR"/>
              <a:t>[CLIQUE]</a:t>
            </a:r>
          </a:p>
          <a:p>
            <a:r>
              <a:rPr lang="pt-BR">
                <a:latin typeface="Arial"/>
                <a:cs typeface="Arial"/>
              </a:rPr>
              <a:t> </a:t>
            </a:r>
          </a:p>
          <a:p>
            <a:r>
              <a:rPr lang="pt-BR">
                <a:latin typeface="Arial"/>
                <a:cs typeface="Arial"/>
              </a:rPr>
              <a:t>Segundo, se você olhar na coluna F, o número de eventos listados lá é 15. O texto à esquerda desse número lembra que esse número deve ser atualizado conforme necessário para o número total de eventos incluídos na planilha. Tivemos 3 eventos, não 15. Este número é o denominador para os cálculos de desempenho do 7-1-7, por isso é importante garantir que ele esteja correto. Depois que esse número for ajustado, as caixas abaixo dele incluem os cálculos de desempenho e o gráfico abaixo será atualizado automaticamente para refletir os cálculos corretos.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91269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D766-2E34-9CD0-40BE-7590E96F1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61F65-2615-4327-8188-5C7FF1A7D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367B7-9A0E-FA5A-AAD4-DBBF96B47D82}"/>
              </a:ext>
            </a:extLst>
          </p:cNvPr>
          <p:cNvSpPr>
            <a:spLocks noGrp="1"/>
          </p:cNvSpPr>
          <p:nvPr>
            <p:ph type="body" idx="1"/>
          </p:nvPr>
        </p:nvSpPr>
        <p:spPr/>
        <p:txBody>
          <a:bodyPr/>
          <a:lstStyle/>
          <a:p>
            <a:r>
              <a:rPr lang="pt-BR">
                <a:latin typeface="Arial"/>
                <a:cs typeface="Arial"/>
              </a:rPr>
              <a:t>Mais uma coisa a observar nesta aba. Não destaquei algumas das células que aparecem em vermelho nas colunas G a P. Mas elas também são importantes para a validação. As informações faltantes estão em amarelo. Métricas que não atingem a meta, como notificação em menos de um dia, automaticamente têm uma caixa vermelha. As métricas que atingem a meta têm uma caixa verde automaticamente. Valores incomuns, como números negativos, têm um pequeno ícone de exclamação à esquerda.  </a:t>
            </a:r>
          </a:p>
          <a:p>
            <a:endParaRPr lang="en-US" dirty="0">
              <a:latin typeface="Arial"/>
              <a:cs typeface="Arial"/>
            </a:endParaRPr>
          </a:p>
          <a:p>
            <a:r>
              <a:rPr lang="pt-BR">
                <a:latin typeface="Arial"/>
                <a:cs typeface="Arial"/>
              </a:rPr>
              <a:t>[CLIQUE]</a:t>
            </a:r>
          </a:p>
          <a:p>
            <a:r>
              <a:rPr lang="pt-BR">
                <a:latin typeface="Arial"/>
                <a:cs typeface="Arial"/>
              </a:rPr>
              <a:t> </a:t>
            </a:r>
          </a:p>
          <a:p>
            <a:r>
              <a:rPr lang="pt-BR">
                <a:latin typeface="Arial"/>
                <a:cs typeface="Arial"/>
              </a:rPr>
              <a:t>Vamos relembrar o erro de data na aba anterior. A data de surgimento foi 17 de julho. A data de detecção deveria ter sido 18 de julho, mas foi inserida como 18 de junho. Este erro aparece de duas maneiras diferentes na próxima aba nos cálculos automáticos.  Na Coluna G, você vê o ícone de ponto de exclamação porque a métrica de detecção é negativa em 29 dias devido ao erro de entrada de dados. E a data de notificação na próxima coluna é 30 dias em vez de 1 dia pelo mesmo motivo. É por isso que é sempre importante verificar esses valores calculados automaticamente – eles podem ajudar a detectar erros de entrada de dados na guia anterior.  </a:t>
            </a:r>
          </a:p>
        </p:txBody>
      </p:sp>
      <p:sp>
        <p:nvSpPr>
          <p:cNvPr id="4" name="Slide Number Placeholder 3">
            <a:extLst>
              <a:ext uri="{FF2B5EF4-FFF2-40B4-BE49-F238E27FC236}">
                <a16:creationId xmlns:a16="http://schemas.microsoft.com/office/drawing/2014/main" id="{D39BC543-4277-9193-0718-98B4FE8B79B2}"/>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436886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dar uma olhada na aba “Rastrear Ações”, que é a terceira aba da planilha. Há vários lugares onde informações importantes estão faltando.  </a:t>
            </a:r>
          </a:p>
          <a:p>
            <a:r>
              <a:rPr lang="pt-BR">
                <a:latin typeface="Arial"/>
                <a:cs typeface="Arial"/>
              </a:rPr>
              <a:t> </a:t>
            </a:r>
          </a:p>
          <a:p>
            <a:r>
              <a:rPr lang="pt-BR">
                <a:latin typeface="Arial"/>
                <a:cs typeface="Arial"/>
              </a:rPr>
              <a:t>[CLIQUE]</a:t>
            </a:r>
          </a:p>
          <a:p>
            <a:endParaRPr lang="en-US" dirty="0">
              <a:latin typeface="Arial"/>
              <a:cs typeface="Arial"/>
            </a:endParaRPr>
          </a:p>
          <a:p>
            <a:r>
              <a:rPr lang="pt-BR">
                <a:latin typeface="Arial"/>
                <a:cs typeface="Arial"/>
              </a:rPr>
              <a:t>Na Coluna D, a ação imediata versus a ação de longo prazo não é selecionada para a coluna de priorização. Isso é útil tanto para rastrear ações quanto para análises.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dirty="0">
              <a:latin typeface="Arial"/>
              <a:cs typeface="Arial"/>
            </a:endParaRPr>
          </a:p>
          <a:p>
            <a:r>
              <a:rPr lang="pt-BR">
                <a:latin typeface="Arial"/>
                <a:cs typeface="Arial"/>
              </a:rPr>
              <a:t>Na Coluna E, nenhuma autoridade responsável foi designada para nenhuma das ações. Essas informações são cruciais para poder atualizar o progresso das ações e para a responsabilização.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r>
              <a:rPr lang="pt-BR">
                <a:latin typeface="Arial"/>
                <a:cs typeface="Arial"/>
              </a:rPr>
              <a:t> </a:t>
            </a:r>
          </a:p>
          <a:p>
            <a:r>
              <a:rPr lang="pt-BR">
                <a:latin typeface="Arial"/>
                <a:cs typeface="Arial"/>
              </a:rPr>
              <a:t>Nas Colunas F e G, para uma das ações não há datas de início ou término, embora ela seja categorizada como uma ação imediata. É difícil saber se uma ação está no caminho certo ou travada, por exemplo, se não há datas aqui. Outra ação tem o status de concluída, mas não tem data de término.  É importante manter esta planilha atualizada, inclusive após a conclusão de uma ação, para que haja evidências de quanto tempo as ações levaram e quando foram implementadas.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r>
              <a:rPr lang="pt-BR">
                <a:latin typeface="Arial"/>
                <a:cs typeface="Arial"/>
              </a:rPr>
              <a:t> </a:t>
            </a:r>
          </a:p>
          <a:p>
            <a:r>
              <a:rPr lang="pt-BR">
                <a:latin typeface="Arial"/>
                <a:cs typeface="Arial"/>
              </a:rPr>
              <a:t>Por fim, na Coluna I, uma das ações está “travada”, mas não há próximos passos listados. É útil ter os próximos passos para ações travadas, pois isso ajuda no monitoramento regular.  </a:t>
            </a:r>
          </a:p>
          <a:p>
            <a:r>
              <a:rPr lang="pt-BR">
                <a:latin typeface="Arial"/>
                <a:cs typeface="Arial"/>
              </a:rPr>
              <a:t> </a:t>
            </a:r>
          </a:p>
          <a:p>
            <a:r>
              <a:rPr lang="pt-BR">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89166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Por fim, vamos para a aba final intitulada “Categorizar gargalos”. Nesta aba, incluímos 3 erros.  </a:t>
            </a:r>
          </a:p>
          <a:p>
            <a:endParaRPr lang="en-US" dirty="0">
              <a:solidFill>
                <a:srgbClr val="000000"/>
              </a:solidFill>
              <a:latin typeface="Arial"/>
              <a:cs typeface="Arial"/>
            </a:endParaRPr>
          </a:p>
          <a:p>
            <a:r>
              <a:rPr lang="pt-BR">
                <a:solidFill>
                  <a:srgbClr val="000000"/>
                </a:solidFill>
                <a:latin typeface="Arial"/>
                <a:cs typeface="Arial"/>
              </a:rPr>
              <a:t>[CLIQUE]</a:t>
            </a:r>
          </a:p>
          <a:p>
            <a:r>
              <a:rPr lang="pt-BR">
                <a:solidFill>
                  <a:srgbClr val="000000"/>
                </a:solidFill>
                <a:latin typeface="Arial"/>
                <a:cs typeface="Arial"/>
              </a:rPr>
              <a:t> </a:t>
            </a:r>
          </a:p>
          <a:p>
            <a:r>
              <a:rPr lang="pt-BR">
                <a:solidFill>
                  <a:srgbClr val="000000"/>
                </a:solidFill>
                <a:latin typeface="Arial"/>
                <a:cs typeface="Arial"/>
              </a:rPr>
              <a:t>Primeiro, há um gargalo: “A equipe de resposta rápida foi atrasada devido a vários surtos em andamento que estavam sendo respondidos pelas equipes de resposta rápida no estado”. Este é um gargalo de resposta, mas na Coluna C, ele é atribuído ao intervalo de “detecção”. Esse tipo de erro levará a erros em análises futuras.  </a:t>
            </a:r>
          </a:p>
          <a:p>
            <a:endParaRPr lang="en-US" dirty="0">
              <a:solidFill>
                <a:srgbClr val="000000"/>
              </a:solidFill>
              <a:latin typeface="Arial"/>
              <a:cs typeface="Arial"/>
            </a:endParaRPr>
          </a:p>
          <a:p>
            <a:r>
              <a:rPr lang="pt-BR">
                <a:solidFill>
                  <a:srgbClr val="000000"/>
                </a:solidFill>
                <a:latin typeface="Arial"/>
                <a:cs typeface="Arial"/>
              </a:rPr>
              <a:t>[CLIQUE]</a:t>
            </a:r>
          </a:p>
          <a:p>
            <a:r>
              <a:rPr lang="pt-BR">
                <a:solidFill>
                  <a:srgbClr val="000000"/>
                </a:solidFill>
                <a:latin typeface="Arial"/>
                <a:cs typeface="Arial"/>
              </a:rPr>
              <a:t> </a:t>
            </a:r>
          </a:p>
          <a:p>
            <a:r>
              <a:rPr lang="pt-BR">
                <a:solidFill>
                  <a:srgbClr val="000000"/>
                </a:solidFill>
                <a:latin typeface="Arial"/>
                <a:cs typeface="Arial"/>
              </a:rPr>
              <a:t>Então, um dos gargalos está categorizado incorretamente. O primeiro gargalo – “O serviço de entrega para transporte de amostras de laboratório não é confiável e cometeu erros recentes” deveria ser “Transporte de amostras atrasado”, mas em vez disso “Falta de dados de vigilância completos ou oportunos” foi selecionado. </a:t>
            </a:r>
          </a:p>
          <a:p>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latin typeface="Arial"/>
                <a:cs typeface="Arial"/>
              </a:rPr>
              <a:t>[CLIQUE]</a:t>
            </a:r>
          </a:p>
          <a:p>
            <a:r>
              <a:rPr lang="pt-BR">
                <a:solidFill>
                  <a:srgbClr val="000000"/>
                </a:solidFill>
                <a:latin typeface="Arial"/>
                <a:cs typeface="Arial"/>
              </a:rPr>
              <a:t> </a:t>
            </a:r>
          </a:p>
          <a:p>
            <a:r>
              <a:rPr lang="pt-BR">
                <a:solidFill>
                  <a:srgbClr val="000000"/>
                </a:solidFill>
                <a:latin typeface="Arial"/>
                <a:cs typeface="Arial"/>
              </a:rPr>
              <a:t>Por fim, o último gargalo não tem nenhuma categoria de gargalo identificada.  </a:t>
            </a:r>
          </a:p>
          <a:p>
            <a:r>
              <a:rPr lang="pt-BR">
                <a:solidFill>
                  <a:srgbClr val="000000"/>
                </a:solidFill>
                <a:latin typeface="Arial"/>
                <a:cs typeface="Arial"/>
              </a:rPr>
              <a:t> </a:t>
            </a:r>
          </a:p>
          <a:p>
            <a:r>
              <a:rPr lang="pt-BR">
                <a:solidFill>
                  <a:srgbClr val="000000"/>
                </a:solidFill>
                <a:latin typeface="Arial"/>
                <a:cs typeface="Arial"/>
              </a:rPr>
              <a:t>Entraremos em detalhes sobre as categorias de gargalos na próxima seção e discutiremos por que é importante garantir que esses dados estejam completos e corretos.  </a:t>
            </a:r>
          </a:p>
          <a:p>
            <a:r>
              <a:rPr lang="pt-BR">
                <a:solidFill>
                  <a:srgbClr val="000000"/>
                </a:solidFill>
                <a:latin typeface="Arial"/>
                <a:cs typeface="Arial"/>
              </a:rPr>
              <a:t> </a:t>
            </a:r>
          </a:p>
          <a:p>
            <a:r>
              <a:rPr lang="pt-BR">
                <a:solidFill>
                  <a:srgbClr val="000000"/>
                </a:solidFill>
                <a:latin typeface="Arial"/>
                <a:cs typeface="Arial"/>
              </a:rPr>
              <a:t>Isso conclui nossa atividade! </a:t>
            </a:r>
          </a:p>
          <a:p>
            <a:r>
              <a:rPr lang="pt-BR">
                <a:solidFill>
                  <a:srgbClr val="000000"/>
                </a:solidFill>
                <a:latin typeface="Arial"/>
                <a:cs typeface="Arial"/>
              </a:rPr>
              <a:t> </a:t>
            </a:r>
          </a:p>
          <a:p>
            <a:r>
              <a:rPr lang="pt-BR">
                <a:solidFill>
                  <a:srgbClr val="000000"/>
                </a:solidFill>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96020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pt-BR" i="1">
                <a:latin typeface="Arial"/>
                <a:cs typeface="Arial"/>
              </a:rPr>
              <a:t>[Nota para o moderador: recomendamos fortemente quebra-gelos pela manhã e à tarde. Eles são úteis como energizantes e para que os participantes se conheçam. Incluímos aqui um conjunto de slides para quebrar o gelo, que descobrimos ser uma maneira rápida e divertida para os participantes se conhecerem um pouco. Sinta-se à vontade para revisar de acordo com seu contexto].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u="none" strike="noStrike">
                <a:solidFill>
                  <a:srgbClr val="000000"/>
                </a:solidFill>
                <a:effectLst/>
                <a:latin typeface="Arial"/>
                <a:cs typeface="Arial"/>
              </a:rPr>
              <a:t>[Nota para o moderador: se houver tempo para um debate de aproximadamente 5 minutos, considere usar as perguntas listadas aqui como estímulos para discussão.]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E0966-A945-89E0-8A9D-E13DFC00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6E0AE-E063-959D-78CF-E675F88DEB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819E8-F95E-5FCB-A00B-A13664E6FC8A}"/>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pt-BR">
                <a:latin typeface="Arial"/>
                <a:cs typeface="Arial"/>
              </a:rPr>
              <a:t>Ótimo! Vamos voltar à consolidação de dados. Então agora temos um banco de dados atualizado com informações do 7-1-7 consolidadas em todos os surtos, e verificamos se há erros nos dados recém-inseridos.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7000"/>
              </a:lnSpc>
              <a:spcBef>
                <a:spcPts val="0"/>
              </a:spcBef>
              <a:spcAft>
                <a:spcPts val="0"/>
              </a:spcAft>
              <a:buClrTx/>
              <a:buSzTx/>
              <a:buFontTx/>
              <a:buNone/>
              <a:tabLst/>
              <a:defRPr/>
            </a:pPr>
            <a:br>
              <a:rPr lang="pt-BR">
                <a:latin typeface="Arial"/>
                <a:cs typeface="Arial"/>
              </a:rPr>
            </a:br>
            <a:r>
              <a:rPr lang="pt-BR">
                <a:latin typeface="Arial"/>
                <a:cs typeface="Arial"/>
              </a:rPr>
              <a:t>Este banco de dados é uma ferramenta muito útil para </a:t>
            </a:r>
            <a:r>
              <a:rPr lang="pt-BR" b="1">
                <a:latin typeface="Arial"/>
                <a:cs typeface="Arial"/>
              </a:rPr>
              <a:t>agilizar</a:t>
            </a:r>
            <a:r>
              <a:rPr lang="pt-BR">
                <a:latin typeface="Arial"/>
                <a:cs typeface="Arial"/>
              </a:rPr>
              <a:t> o processo de rastreamento de ações planejadas imediatas e de longo prazo em todos os surtos. Ele permite que você veja em um só lugar todas as ações corretivas planejadas, suas datas de início e término, autoridades responsáveis e o status do progresso em todos os surtos. Isso é muito mais eficiente que a alternativa! Imagine se você estivesse tentando rastrear várias ações por surto, para vários surtos, sem ter tudo em um só lugar! Essa ineficiência torna mais difícil alcançar a melhoria do desempenho.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pt-BR">
                <a:latin typeface="Arial"/>
                <a:cs typeface="Arial"/>
              </a:rPr>
              <a:t>[CLIQUE]</a:t>
            </a:r>
          </a:p>
          <a:p>
            <a:pPr>
              <a:lnSpc>
                <a:spcPct val="107000"/>
              </a:lnSpc>
            </a:pPr>
            <a:endParaRPr lang="en-US" dirty="0">
              <a:latin typeface="Arial"/>
              <a:cs typeface="Arial"/>
            </a:endParaRPr>
          </a:p>
          <a:p>
            <a:pPr>
              <a:lnSpc>
                <a:spcPct val="107000"/>
              </a:lnSpc>
            </a:pPr>
            <a:r>
              <a:rPr lang="pt-BR">
                <a:latin typeface="Arial"/>
                <a:cs typeface="Arial"/>
              </a:rPr>
              <a:t>A equipe de coordenação do 7-1-7 pode monitorar regularmente o status de implementação das ações, como se as ações foram concluídas, em andamento, adiadas ou travadas. Os países descobriram que ter uma pessoa designada responsável por monitorar as ações e fazer o acompanhamento quando elas estiverem travadas é fundamental para que o ciclo de melhoria de desempenho funcione bem. </a:t>
            </a:r>
          </a:p>
          <a:p>
            <a:pPr>
              <a:lnSpc>
                <a:spcPct val="107000"/>
              </a:lnSpc>
            </a:pPr>
            <a:endParaRPr lang="en-US" dirty="0">
              <a:latin typeface="Arial"/>
              <a:cs typeface="Arial"/>
            </a:endParaRPr>
          </a:p>
          <a:p>
            <a:pPr>
              <a:lnSpc>
                <a:spcPct val="107000"/>
              </a:lnSpc>
            </a:pPr>
            <a:r>
              <a:rPr lang="pt-BR">
                <a:latin typeface="Arial"/>
                <a:cs typeface="Arial"/>
              </a:rPr>
              <a:t>[CLIQUE]</a:t>
            </a:r>
          </a:p>
          <a:p>
            <a:pPr>
              <a:lnSpc>
                <a:spcPct val="107000"/>
              </a:lnSpc>
            </a:pPr>
            <a:endParaRPr lang="en-US" dirty="0">
              <a:latin typeface="Arial"/>
              <a:cs typeface="Arial"/>
            </a:endParaRPr>
          </a:p>
          <a:p>
            <a:pPr>
              <a:lnSpc>
                <a:spcPct val="107000"/>
              </a:lnSpc>
            </a:pPr>
            <a:r>
              <a:rPr lang="pt-BR">
                <a:latin typeface="Arial"/>
                <a:cs typeface="Arial"/>
              </a:rPr>
              <a:t>Informar regularmente as partes interessadas relevantes sobre o progresso da implementação das ações significa que soluções podem ser discutidas para ações que estão atrasadas ou travadas. Alguns países que usam o 7-1-7 descobriram que atualizar regularmente o defensor — e outros aliados ou partes interessadas com apoio político — ajudou a destravar ações. É aqui que o engajamento das partes interessadas, que discutimos em Adotando o 7-1-7, realmente compensa, e muitas vezes é aqui que os defensores de alto nível do 7-1-7 podem ter mais impacto. </a:t>
            </a:r>
          </a:p>
          <a:p>
            <a:pPr>
              <a:lnSpc>
                <a:spcPct val="107000"/>
              </a:lnSpc>
            </a:pPr>
            <a:endParaRPr lang="en-US" dirty="0">
              <a:latin typeface="Arial"/>
              <a:cs typeface="Arial"/>
            </a:endParaRPr>
          </a:p>
          <a:p>
            <a:pPr>
              <a:lnSpc>
                <a:spcPct val="107000"/>
              </a:lnSpc>
            </a:pPr>
            <a:r>
              <a:rPr lang="pt-BR">
                <a:latin typeface="Arial"/>
                <a:cs typeface="Arial"/>
              </a:rPr>
              <a:t>Embora seja útil revisar o andamento das ações durante as reuniões regulares com as partes interessadas, o ideal é que o membro da equipe responsável pelo monitoramento das ações procure destravar as ações da maneira que for mais eficaz, incluindo reuniões individuais, telefonemas ou discussões em outras reuniões. </a:t>
            </a:r>
          </a:p>
          <a:p>
            <a:pPr>
              <a:lnSpc>
                <a:spcPct val="107000"/>
              </a:lnSpc>
            </a:pPr>
            <a:endParaRPr lang="en-US" dirty="0">
              <a:latin typeface="Arial"/>
              <a:cs typeface="Arial"/>
            </a:endParaRPr>
          </a:p>
          <a:p>
            <a:pPr>
              <a:lnSpc>
                <a:spcPct val="107000"/>
              </a:lnSpc>
            </a:pPr>
            <a:r>
              <a:rPr lang="pt-BR">
                <a:latin typeface="Arial"/>
                <a:cs typeface="Arial"/>
              </a:rPr>
              <a:t>Uma lição importante que aprendemos com os países que usam o 7-1-7 é que relatar ações que não estão progredindo repetidamente e para diferentes partes interessadas, se necessário, pode ser útil para fazer as ações avançarem. </a:t>
            </a:r>
          </a:p>
          <a:p>
            <a:pPr>
              <a:lnSpc>
                <a:spcPct val="107000"/>
              </a:lnSpc>
            </a:pPr>
            <a:endParaRPr lang="en-US" dirty="0">
              <a:latin typeface="Arial"/>
              <a:cs typeface="Arial"/>
            </a:endParaRPr>
          </a:p>
          <a:p>
            <a:pPr>
              <a:lnSpc>
                <a:spcPct val="107000"/>
              </a:lnSpc>
            </a:pPr>
            <a:endParaRPr lang="en-US" sz="2800" dirty="0">
              <a:effectLst/>
              <a:latin typeface="Helvetica Neue" panose="02000503000000020004" pitchFamily="2" charset="0"/>
            </a:endParaRPr>
          </a:p>
          <a:p>
            <a:pPr>
              <a:lnSpc>
                <a:spcPct val="107000"/>
              </a:lnSpc>
            </a:pPr>
            <a:endParaRPr lang="en-US" sz="1800" dirty="0">
              <a:ea typeface="Calibri"/>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99A6F2-F2A2-A6C5-3BFA-F5E4526620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435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Quero enfatizar a importância de monitorar o andamento das ações aqui. Acho que todos nós já vimos exemplos de ações importantes que foram identificadas durante um surto, mas logo depois que o surto terminou, essas ações foram despriorizadas ou perdidas. Esse tipo de rastreamento ativo dificulta que ações sejam esquecidas ou passivamente despriorizadas. E tão importante quanto isso, ele funciona como um registro de quando e como a melhoria de desempenho está progredindo ou estagnada.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331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D0C-9EB7-7E9A-DC94-7D823868F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22BF8-635F-E9F4-FE5D-3BFBD98B1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A54E4-B6C0-F997-F27A-75464F2032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endParaRPr lang="en-US" dirty="0"/>
          </a:p>
          <a:p>
            <a:r>
              <a:rPr lang="pt-BR">
                <a:latin typeface="Arial"/>
                <a:cs typeface="Arial"/>
              </a:rPr>
              <a:t>Vamos fazer outra discussão. </a:t>
            </a:r>
          </a:p>
          <a:p>
            <a:endParaRPr lang="en-US" dirty="0"/>
          </a:p>
          <a:p>
            <a:r>
              <a:rPr lang="pt-BR"/>
              <a:t>Quais fatores você observou que mais contribuem para que ações planejadas ou implementações sejam interrompidas/travadas? </a:t>
            </a:r>
          </a:p>
          <a:p>
            <a:r>
              <a:rPr lang="pt-BR">
                <a:latin typeface="Arial"/>
                <a:cs typeface="Arial"/>
              </a:rPr>
              <a:t> </a:t>
            </a:r>
          </a:p>
          <a:p>
            <a:r>
              <a:rPr lang="pt-BR">
                <a:latin typeface="Arial"/>
                <a:cs typeface="Arial"/>
              </a:rPr>
              <a:t>O que funcionou para que essas ações ou implementações “destravassem”? </a:t>
            </a:r>
          </a:p>
          <a:p>
            <a:endParaRPr lang="en-US" dirty="0"/>
          </a:p>
          <a:p>
            <a:endParaRPr lang="en-US" sz="1200" dirty="0">
              <a:solidFill>
                <a:schemeClr val="tx2"/>
              </a:solidFill>
              <a:cs typeface="Arial" panose="020B0604020202020204" pitchFamily="34" charset="0"/>
            </a:endParaRPr>
          </a:p>
        </p:txBody>
      </p:sp>
      <p:sp>
        <p:nvSpPr>
          <p:cNvPr id="4" name="Slide Number Placeholder 3">
            <a:extLst>
              <a:ext uri="{FF2B5EF4-FFF2-40B4-BE49-F238E27FC236}">
                <a16:creationId xmlns:a16="http://schemas.microsoft.com/office/drawing/2014/main" id="{AF8EF940-89B5-F15E-EF7F-B643226B30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963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Teremos um intervalo de 15 minutos agora. </a:t>
            </a:r>
          </a:p>
          <a:p>
            <a:endParaRPr lang="en-US" dirty="0">
              <a:latin typeface="Arial"/>
              <a:cs typeface="Arial"/>
            </a:endParaRPr>
          </a:p>
          <a:p>
            <a:r>
              <a:rPr lang="pt-BR">
                <a:latin typeface="Arial"/>
                <a:cs typeface="Arial"/>
              </a:rPr>
              <a:t>Por favor, adicione quaisquer dúvidas que você tenha sobre a abordagem 7-1-7 ao estacionamento. Responderemos às suas perguntas mais tarde.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28118-05BC-5C80-01FA-E00D407E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EA465-4FF0-063D-8655-4C9D9B56B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F4EB3-A18C-E8FA-3152-5408186F9FE8}"/>
              </a:ext>
            </a:extLst>
          </p:cNvPr>
          <p:cNvSpPr>
            <a:spLocks noGrp="1"/>
          </p:cNvSpPr>
          <p:nvPr>
            <p:ph type="body" idx="1"/>
          </p:nvPr>
        </p:nvSpPr>
        <p:spPr/>
        <p:txBody>
          <a:bodyPr/>
          <a:lstStyle/>
          <a:p>
            <a:pPr>
              <a:defRPr/>
            </a:pPr>
            <a:r>
              <a:rPr lang="pt-BR">
                <a:latin typeface="Arial"/>
                <a:cs typeface="Arial"/>
              </a:rPr>
              <a:t>Agora, para a etapa final: sintetizar e usar os resultados do 7-1-7 para planejamento, financiamento e defesa. </a:t>
            </a:r>
          </a:p>
          <a:p>
            <a:pPr>
              <a:defRPr/>
            </a:pPr>
            <a:endParaRPr lang="en-US"/>
          </a:p>
          <a:p>
            <a:pPr>
              <a:defRPr/>
            </a:pPr>
            <a:r>
              <a:rPr lang="pt-BR">
                <a:latin typeface="Arial"/>
                <a:cs typeface="Arial"/>
              </a:rPr>
              <a:t>À medida que você aplica o 7-1-7 a mais surtos e adiciona essas informações ao banco de dados consolidado do 7-1-7, mais você pode aprender sobre como os sistemas relacionados à detecção, notificação e resposta precoce estão funcionando e usar essas informações para priorizar ainda mais as ações.  </a:t>
            </a:r>
          </a:p>
          <a:p>
            <a:pPr marL="0" marR="0" lvl="0" indent="0" algn="l" defTabSz="914400">
              <a:lnSpc>
                <a:spcPct val="100000"/>
              </a:lnSpc>
              <a:spcBef>
                <a:spcPts val="0"/>
              </a:spcBef>
              <a:spcAft>
                <a:spcPts val="0"/>
              </a:spcAft>
              <a:buNone/>
              <a:tabLst/>
              <a:defRPr/>
            </a:pPr>
            <a:endParaRPr lang="en-US"/>
          </a:p>
          <a:p>
            <a:pPr marL="0" marR="0" lvl="0" indent="0" algn="l" defTabSz="914400">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1100F4E8-8C52-ECE4-AD66-4C1598979241}"/>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890110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pt-BR" b="0">
                <a:latin typeface="Arial"/>
                <a:cs typeface="Arial"/>
              </a:rPr>
              <a:t>Usar o 7-1-7 em vários surtos produz informações valiosas baseadas em evidências sobre o que está funcionando bem e o que não está. </a:t>
            </a:r>
          </a:p>
          <a:p>
            <a:endParaRPr lang="en-US" b="0" dirty="0"/>
          </a:p>
          <a:p>
            <a:r>
              <a:rPr lang="pt-BR" b="0">
                <a:latin typeface="Arial"/>
                <a:cs typeface="Arial"/>
              </a:rPr>
              <a:t>[CLIQUE]</a:t>
            </a:r>
          </a:p>
          <a:p>
            <a:endParaRPr lang="en-US" b="0" dirty="0"/>
          </a:p>
          <a:p>
            <a:r>
              <a:rPr lang="pt-BR">
                <a:latin typeface="Arial"/>
                <a:cs typeface="Arial"/>
              </a:rPr>
              <a:t>Depois de ter informações 7-1-7 sobre vários eventos de surtos em um banco de dados, você pode começar a usar as informações desse banco de dados para avaliar a pontualidade entre surtos, gargalos/facilitadores comuns e ações que podem ajudar a resolver gargalos no nível do sistema observados em vários surtos. Você pode começar a pensar sobre quais variáveis você está interessado em desagregar as informações – você está interessado em semelhanças e diferenças em pontualidade e gargalos entre diferentes geografias? Em todos os níveis do sistema de saúde? Ao longo do tempo? Em diferentes doenças?  </a:t>
            </a:r>
          </a:p>
          <a:p>
            <a:endParaRPr lang="en-US" dirty="0"/>
          </a:p>
          <a:p>
            <a:r>
              <a:rPr lang="pt-BR">
                <a:latin typeface="Arial"/>
                <a:cs typeface="Arial"/>
              </a:rPr>
              <a:t>[CLIQUE]</a:t>
            </a:r>
          </a:p>
          <a:p>
            <a:endParaRPr lang="en-US" dirty="0"/>
          </a:p>
          <a:p>
            <a:r>
              <a:rPr lang="pt-BR">
                <a:latin typeface="Arial"/>
                <a:cs typeface="Arial"/>
              </a:rPr>
              <a:t>Aplicar regularmente o 7-1-7 aos surtos permite que você crie uma base de evidências sobre o quê, onde e por que há gargalos, além de facilitadores para detecção, notificação e resposta precoce em tempo hábil. Isso, por sua vez, pode ser usado para informar o planejamento anual, o financiamento, as solicitações de doadores e assim por diante, para o fortalecimento do sistema de saúde. </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E81F1-EAD0-66BD-E2EA-5EF1FB5A2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2282B-C8F9-7632-08FE-D1420C4A7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854C7-BFE4-E0E3-FF54-CE910DB35621}"/>
              </a:ext>
            </a:extLst>
          </p:cNvPr>
          <p:cNvSpPr>
            <a:spLocks noGrp="1"/>
          </p:cNvSpPr>
          <p:nvPr>
            <p:ph type="body" idx="1"/>
          </p:nvPr>
        </p:nvSpPr>
        <p:spPr/>
        <p:txBody>
          <a:bodyPr/>
          <a:lstStyle/>
          <a:p>
            <a:r>
              <a:rPr lang="pt-BR" noProof="0"/>
              <a:t>Vamos falar sobre os principais dados a serem monitorados ao usar o 7-1-7. </a:t>
            </a:r>
            <a:br>
              <a:rPr lang="pt-BR" noProof="0"/>
            </a:br>
            <a:br>
              <a:rPr lang="pt-BR" noProof="0"/>
            </a:br>
            <a:r>
              <a:rPr lang="pt-BR" noProof="0"/>
              <a:t>Criamos um conjunto simples de dados básicos 7-1-7 que servem como base para a maioria das análises 7-1-7. </a:t>
            </a:r>
          </a:p>
          <a:p>
            <a:endParaRPr lang="en-US" noProof="0" dirty="0"/>
          </a:p>
          <a:p>
            <a:r>
              <a:rPr lang="pt-BR" noProof="0"/>
              <a:t>[CLIQUE]</a:t>
            </a:r>
          </a:p>
          <a:p>
            <a:endParaRPr lang="en-US" noProof="0" dirty="0"/>
          </a:p>
          <a:p>
            <a:r>
              <a:rPr lang="pt-BR" noProof="0">
                <a:latin typeface="Arial"/>
                <a:cs typeface="Arial"/>
              </a:rPr>
              <a:t>No nível mais básico estão as métricas de pontualidade. Isso inclui o número de eventos de surto revisados e, em seguida, a </a:t>
            </a:r>
            <a:r>
              <a:rPr lang="pt-BR">
                <a:latin typeface="Arial"/>
                <a:cs typeface="Arial"/>
              </a:rPr>
              <a:t>porcentagem </a:t>
            </a:r>
            <a:r>
              <a:rPr lang="pt-BR" noProof="0">
                <a:latin typeface="Arial"/>
                <a:cs typeface="Arial"/>
              </a:rPr>
              <a:t>dos eventos que atingiram as metas de detecção, notificação e resposta precoce, bem como a meta geral 7-1-7. Esta é uma informação fundamental que permite que você veja o desempenho dos seus sistemas de combate a surtos em termos de pontualidade.</a:t>
            </a:r>
          </a:p>
          <a:p>
            <a:endParaRPr lang="en-US" b="1" noProof="0" dirty="0"/>
          </a:p>
          <a:p>
            <a:r>
              <a:rPr lang="pt-BR" b="0" noProof="0"/>
              <a:t>[CLIQUE]</a:t>
            </a:r>
          </a:p>
          <a:p>
            <a:endParaRPr lang="en-US" b="1" noProof="0" dirty="0"/>
          </a:p>
          <a:p>
            <a:r>
              <a:rPr lang="pt-BR" b="0" noProof="0">
                <a:latin typeface="Arial"/>
                <a:cs typeface="Arial"/>
              </a:rPr>
              <a:t>Em seguida, estão os gargalos e os facilitadores. Para isso, recomendamos ter no mínimo dados sobre as categorias de gargalos mais comuns e os facilitadores mais comuns. </a:t>
            </a:r>
          </a:p>
          <a:p>
            <a:endParaRPr lang="en-US" b="0" noProof="0" dirty="0"/>
          </a:p>
          <a:p>
            <a:r>
              <a:rPr lang="pt-BR" b="0" noProof="0"/>
              <a:t>[CLIQUE]</a:t>
            </a:r>
          </a:p>
          <a:p>
            <a:endParaRPr lang="en-US" b="0" noProof="0" dirty="0"/>
          </a:p>
          <a:p>
            <a:r>
              <a:rPr lang="pt-BR" b="0" noProof="0"/>
              <a:t>E, para ações, recomendamos monitorar a proporção de ações imediatas concluídas, a proporção de ações de longo prazo incluídas no planejamento, financiamento ou defesa (incluindo planos como o NAPHS, ou Planos de Ação Nacionais para Segurança em Saúde) e a proporção de ações de longo prazo concluídas. </a:t>
            </a:r>
          </a:p>
          <a:p>
            <a:endParaRPr lang="en-US" b="0" noProof="0" dirty="0"/>
          </a:p>
          <a:p>
            <a:r>
              <a:rPr lang="pt-BR" b="0" noProof="0"/>
              <a:t>[CLIQUE]</a:t>
            </a:r>
          </a:p>
          <a:p>
            <a:endParaRPr lang="en-US" b="0" noProof="0" dirty="0"/>
          </a:p>
          <a:p>
            <a:r>
              <a:rPr lang="pt-BR" b="0" noProof="0">
                <a:latin typeface="Arial"/>
                <a:cs typeface="Arial"/>
              </a:rPr>
              <a:t>Todos esses dados principais podem ser desagregados por variáveis de interesse, e é nessas análises adicionais que o poder e o potencial do 7-1-7 realmente aparecem. Algumas desagregações importantes que os países consideraram particularmente úteis incluem por nível de sistema de saúde, como nacional vs. subnacional; por categoria de doença; pelos intervalos de detecção, notificação e resposta precoce do 7-1-7; por geografia, como entre províncias ou outros níveis subnacionais; por categoria de gargalo, que abordaremos em breve, e ao longo do tempo. </a:t>
            </a:r>
          </a:p>
          <a:p>
            <a:endParaRPr lang="en-US" b="0" noProof="0" dirty="0"/>
          </a:p>
          <a:p>
            <a:r>
              <a:rPr lang="pt-BR" b="0" noProof="0"/>
              <a:t>Analisar dados do 7-1-7 na planilha consolidada em relação a esses tipos de variáveis fornece muitas informações baseadas em evidências e detalhadas sobre o que está funcionando ou não, onde e quando, dentro dos seus sistemas relacionados ao surto. </a:t>
            </a:r>
          </a:p>
          <a:p>
            <a:endParaRPr lang="en-US" b="0" noProof="0" dirty="0"/>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CAD77274-4AB9-C124-974A-12F1CC8BC8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8504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rever novamente o que esses tipos de análises podem mostrar a você. </a:t>
            </a:r>
          </a:p>
          <a:p>
            <a:endParaRPr lang="en-US" dirty="0"/>
          </a:p>
          <a:p>
            <a:pPr>
              <a:defRPr/>
            </a:pPr>
            <a:r>
              <a:rPr lang="pt-BR">
                <a:latin typeface="Arial"/>
                <a:cs typeface="Arial"/>
              </a:rPr>
              <a:t>Este é novamente um exemplo que analisa a porcentagem de surtos em diferentes tipos de doenças que alcançam detecção em 7 ou menos dias, notificação em 1 ou menos dias e ações de resposta precoce em 7 ou menos dias. Fizemos essa análise em 5 países e 41 eventos, mas os países têm feito esse tipo de análise usando seus próprios dados.  </a:t>
            </a:r>
          </a:p>
          <a:p>
            <a:r>
              <a:rPr lang="pt-BR">
                <a:latin typeface="Arial"/>
                <a:cs typeface="Arial"/>
              </a:rPr>
              <a:t>  </a:t>
            </a:r>
          </a:p>
          <a:p>
            <a:r>
              <a:rPr lang="pt-BR"/>
              <a:t>Ao analisar essa desagregação, podemos começar a fazer observações úteis. </a:t>
            </a:r>
          </a:p>
          <a:p>
            <a:endParaRPr lang="en-US" dirty="0"/>
          </a:p>
          <a:p>
            <a:r>
              <a:rPr lang="pt-BR"/>
              <a:t>[CLIQUE]</a:t>
            </a:r>
          </a:p>
          <a:p>
            <a:endParaRPr lang="en-US" dirty="0"/>
          </a:p>
          <a:p>
            <a:r>
              <a:rPr lang="pt-BR">
                <a:latin typeface="Arial"/>
                <a:cs typeface="Arial"/>
              </a:rPr>
              <a:t>Neste conjunto de dados, doenças transmitidas por alimentos e água parecem ter detecção relativamente rápida, mas nenhum dos surtos conseguiu atingir a meta de 7 dias para ações de resposta precoce. Esse tipo de informação pode ajudar os tomadores de decisão a enxergar de forma mais detalhada onde melhorias podem ser necessárias.    </a:t>
            </a:r>
          </a:p>
          <a:p>
            <a:endParaRPr lang="en-US" dirty="0"/>
          </a:p>
          <a:p>
            <a:r>
              <a:rPr lang="pt-BR"/>
              <a:t>[CLIQUE]</a:t>
            </a:r>
          </a:p>
          <a:p>
            <a:r>
              <a:rPr lang="pt-BR">
                <a:latin typeface="Arial"/>
                <a:cs typeface="Arial"/>
              </a:rPr>
              <a:t>  </a:t>
            </a:r>
          </a:p>
          <a:p>
            <a:r>
              <a:rPr lang="pt-BR">
                <a:latin typeface="Arial"/>
                <a:cs typeface="Arial"/>
              </a:rPr>
              <a:t>Como outro exemplo, vejamos o intervalo de resposta precoce. Grandes diferenças podem ser vistas na rapidez das ações de resposta precoce de febres hemorrágicas virais em comparação com doenças preveníveis por vacinas nesta análise. Novamente, isso começa a fornecer nuances úteis; a pontualidade das ações de resposta precoce parece diferir drasticamente por tipo de doença aqui, e esse tipo de informação pode ser usado por líderes de saúde pública para identificar mais especificamente onde os sistemas podem se beneficiar de melhorias.    </a:t>
            </a:r>
          </a:p>
          <a:p>
            <a:r>
              <a:rPr lang="pt-B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F4775C"/>
                </a:solidFill>
                <a:latin typeface="Arial"/>
                <a:cs typeface="Arial"/>
              </a:rPr>
              <a:t>E, lembre-se, você pode fazer uma análise semelhante a esta enquanto observa outras variáveis em vez da categoria da doença – por exemplo, você pode criar tabelas semelhantes por geografia ou nível de sistema de saúde. </a:t>
            </a: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Discutiremos a categorização de gargalos em breve, mas primeiro estou curioso para saber: </a:t>
            </a:r>
            <a:r>
              <a:rPr lang="pt-BR" sz="1200">
                <a:latin typeface="Arial"/>
                <a:cs typeface="Arial"/>
              </a:rPr>
              <a:t>Quais são algumas das categorias de gargalos que você observou que retardam a detecção, a notificação ou a resposta precoce a surtos?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6369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t>[Nota para o moderador: Sinta-se à vontade para revisar para o público que você espera]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D0F5-8E84-0F1A-D8AE-D38EF24D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6B91C-F841-007C-C652-17D704BCA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6D75D-F5DD-5C65-5B1C-6BE88B744EF8}"/>
              </a:ext>
            </a:extLst>
          </p:cNvPr>
          <p:cNvSpPr>
            <a:spLocks noGrp="1"/>
          </p:cNvSpPr>
          <p:nvPr>
            <p:ph type="body" idx="1"/>
          </p:nvPr>
        </p:nvSpPr>
        <p:spPr/>
        <p:txBody>
          <a:bodyPr/>
          <a:lstStyle/>
          <a:p>
            <a:r>
              <a:rPr lang="pt-BR">
                <a:effectLst/>
                <a:latin typeface="Helvetica Neue"/>
              </a:rPr>
              <a:t>Passamos muito tempo falando sobre a importância de identificar gargalos específicos de um surto individual. Então, como pegamos esses gargalos específicos que criamos para identificar ações úteis para um surto específico e os reunimos em grupos que são úteis para entender os desafios comuns? Para isso, fizemos uma análise com base em dados de países que usam o 7-1-7 e criamos uma taxonomia para ajudar a categorizar os gargalos em 8 temas principais.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effectLst/>
                <a:latin typeface="Helvetica Neue"/>
              </a:rPr>
              <a:t>Esses 8 temas, mostrados aqui, capturam as principais áreas que podem facilitar ou dificultar a detecção, a notificação e a resposta precoce. Dentro de cada um desses temas há um conjunto de categorias de gargalos.  </a:t>
            </a:r>
          </a:p>
          <a:p>
            <a:endParaRPr lang="en-US" dirty="0">
              <a:effectLst/>
              <a:latin typeface="Helvetica Neue" panose="02000503000000020004" pitchFamily="2" charset="0"/>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effectLst/>
                <a:latin typeface="Helvetica Neue"/>
              </a:rPr>
              <a:t>Como exemplo, as seis categorias de gargalos dentro do tema laboratório são mostradas aqui. Elas incluem</a:t>
            </a:r>
          </a:p>
          <a:p>
            <a:pPr marL="457200" indent="-285750">
              <a:buFont typeface="Arial,Sans-Serif"/>
              <a:buChar char="•"/>
              <a:defRPr/>
            </a:pPr>
            <a:r>
              <a:rPr lang="pt-BR"/>
              <a:t>Capacidade inadequada de diagnóstico laboratorial</a:t>
            </a:r>
          </a:p>
          <a:p>
            <a:pPr marL="457200" indent="-285750">
              <a:buFont typeface="Arial,Sans-Serif"/>
              <a:buChar char="•"/>
              <a:defRPr/>
            </a:pPr>
            <a:r>
              <a:rPr lang="pt-BR">
                <a:latin typeface="Arial"/>
                <a:cs typeface="Arial"/>
              </a:rPr>
              <a:t>Atraso na coleta de amostras</a:t>
            </a:r>
          </a:p>
          <a:p>
            <a:pPr marL="457200" indent="-285750">
              <a:buFont typeface="Arial,Sans-Serif"/>
              <a:buChar char="•"/>
              <a:defRPr/>
            </a:pPr>
            <a:r>
              <a:rPr lang="pt-BR">
                <a:latin typeface="Arial"/>
                <a:cs typeface="Arial"/>
              </a:rPr>
              <a:t>Atraso no transporte de amostras</a:t>
            </a:r>
          </a:p>
          <a:p>
            <a:pPr marL="457200" indent="-285750">
              <a:buFont typeface="Arial,Sans-Serif"/>
              <a:buChar char="•"/>
              <a:defRPr/>
            </a:pPr>
            <a:r>
              <a:rPr lang="pt-BR">
                <a:latin typeface="Arial"/>
                <a:cs typeface="Arial"/>
              </a:rPr>
              <a:t>Produtos de diagnóstico inadequados (reagentes de laboratório, RDTs, kits de coleta de amostras)</a:t>
            </a:r>
          </a:p>
          <a:p>
            <a:pPr marL="457200" indent="-285750">
              <a:buFont typeface="Arial,Sans-Serif"/>
              <a:buChar char="•"/>
              <a:defRPr/>
            </a:pPr>
            <a:r>
              <a:rPr lang="pt-BR">
                <a:latin typeface="Arial"/>
                <a:cs typeface="Arial"/>
              </a:rPr>
              <a:t>Falha ou atraso nos relatórios laboratoriais</a:t>
            </a:r>
          </a:p>
          <a:p>
            <a:pPr marL="457200" indent="-285750">
              <a:buFont typeface="Arial,Sans-Serif"/>
              <a:buChar char="•"/>
              <a:defRPr/>
            </a:pPr>
            <a:r>
              <a:rPr lang="pt-BR">
                <a:latin typeface="Arial"/>
                <a:cs typeface="Arial"/>
              </a:rPr>
              <a:t>Tempo de resposta lento do laboratório interno</a:t>
            </a:r>
          </a:p>
          <a:p>
            <a:pPr marL="457200" indent="-285750">
              <a:buClr>
                <a:srgbClr val="3BB041"/>
              </a:buClr>
              <a:buFont typeface="Arial" panose="020B0604020202020204" pitchFamily="34" charset="0"/>
              <a:buChar char="•"/>
            </a:pPr>
            <a:endParaRPr lang="en-US" dirty="0">
              <a:solidFill>
                <a:srgbClr val="384D56"/>
              </a:solidFill>
              <a:effectLst/>
              <a:latin typeface="Arial"/>
              <a:cs typeface="Arial"/>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latin typeface="Helvetica Neue"/>
              </a:rPr>
              <a:t>As orientações sobre as categorias de gargalos do 7-1-7 podem ser encontradas no site da 7-1-7 Alliance.</a:t>
            </a:r>
            <a:r>
              <a:rPr lang="pt-BR">
                <a:effectLst/>
                <a:latin typeface="Helvetica Neue"/>
              </a:rPr>
              <a:t> </a:t>
            </a:r>
          </a:p>
          <a:p>
            <a:endParaRPr lang="en-US" dirty="0">
              <a:effectLst/>
              <a:latin typeface="Helvetica Neue" panose="02000503000000020004" pitchFamily="2" charset="0"/>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8131CBD6-9E5C-CE92-0969-7727F236DE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4168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61269-0498-3738-28AB-45712A2E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2B63C-693A-B4B6-EBE2-167A92EF8B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41A0-8913-F264-9086-5641098AAD4C}"/>
              </a:ext>
            </a:extLst>
          </p:cNvPr>
          <p:cNvSpPr>
            <a:spLocks noGrp="1"/>
          </p:cNvSpPr>
          <p:nvPr>
            <p:ph type="body" idx="1"/>
          </p:nvPr>
        </p:nvSpPr>
        <p:spPr/>
        <p:txBody>
          <a:bodyPr/>
          <a:lstStyle/>
          <a:p>
            <a:r>
              <a:rPr lang="pt-BR"/>
              <a:t>Aqui está uma análise que fizemos de mais de 500 gargalos em quase 150 eventos de surtos analisados usando o 7-1-7 em 18 países. </a:t>
            </a:r>
          </a:p>
          <a:p>
            <a:endParaRPr lang="en-US" dirty="0">
              <a:cs typeface="Arial"/>
            </a:endParaRPr>
          </a:p>
          <a:p>
            <a:r>
              <a:rPr lang="pt-BR">
                <a:latin typeface="Arial"/>
                <a:cs typeface="Arial"/>
              </a:rPr>
              <a:t>Essas análises ajudam você a visualizar quais categorias de gargalos são mais comuns e onde elas estão concentradas, além de permitir que você apresente os resultados com clareza. Nesta análise, 45% dos gargalos afetaram as atividades de resposta. E podemos ver que os gargalos mais comuns foram consistentes em todos os países e surtos e incluíram:</a:t>
            </a:r>
          </a:p>
          <a:p>
            <a:r>
              <a:rPr lang="pt-BR">
                <a:latin typeface="Arial"/>
                <a:cs typeface="Arial"/>
              </a:rPr>
              <a:t>• Disponibilidade inadequada de recursos (para 30% dos surtos) </a:t>
            </a:r>
          </a:p>
          <a:p>
            <a:r>
              <a:rPr lang="pt-BR">
                <a:latin typeface="Arial"/>
                <a:cs typeface="Arial"/>
              </a:rPr>
              <a:t>•    baixa conscientização ou suspeita clínica (28%) </a:t>
            </a:r>
          </a:p>
          <a:p>
            <a:r>
              <a:rPr lang="pt-BR">
                <a:latin typeface="Arial"/>
                <a:cs typeface="Arial"/>
              </a:rPr>
              <a:t>•    confirmação laboratorial (27%)</a:t>
            </a:r>
          </a:p>
          <a:p>
            <a:endParaRPr lang="en-US" dirty="0">
              <a:latin typeface="Arial"/>
              <a:cs typeface="Arial"/>
            </a:endParaRPr>
          </a:p>
        </p:txBody>
      </p:sp>
      <p:sp>
        <p:nvSpPr>
          <p:cNvPr id="4" name="Slide Number Placeholder 3">
            <a:extLst>
              <a:ext uri="{FF2B5EF4-FFF2-40B4-BE49-F238E27FC236}">
                <a16:creationId xmlns:a16="http://schemas.microsoft.com/office/drawing/2014/main" id="{96275AE2-8D7D-0216-76A5-1E88AA51A2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90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7EFF-1AF1-C620-1300-047F26116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96CA4-4D8D-4A4D-730C-6E1D3BD52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56C-8CC3-02C6-536D-7A93A1370651}"/>
              </a:ext>
            </a:extLst>
          </p:cNvPr>
          <p:cNvSpPr>
            <a:spLocks noGrp="1"/>
          </p:cNvSpPr>
          <p:nvPr>
            <p:ph type="body" idx="1"/>
          </p:nvPr>
        </p:nvSpPr>
        <p:spPr/>
        <p:txBody>
          <a:bodyPr/>
          <a:lstStyle/>
          <a:p>
            <a:r>
              <a:rPr lang="pt-BR">
                <a:effectLst/>
                <a:latin typeface="Helvetica Neue" panose="02000503000000020004" pitchFamily="2" charset="0"/>
              </a:rPr>
              <a:t>Uma das principais coisas que aprendemos ao longo do tempo é o quão útil é conhecer os gargalos comuns em vários surtos para ajudar a priorizar ações e investimentos.  </a:t>
            </a:r>
          </a:p>
          <a:p>
            <a:endParaRPr lang="en-US" dirty="0">
              <a:effectLst/>
              <a:latin typeface="Helvetica Neue" panose="02000503000000020004" pitchFamily="2" charset="0"/>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effectLst/>
                <a:latin typeface="Helvetica Neue"/>
              </a:rPr>
              <a:t>Aqui está um exemplo da análise que fizemos em 41 eventos em cinco países que mostra as 8 principais categorias de gargalos nesses surtos.  Isso é dividido pelos intervalos 7-1-7 </a:t>
            </a:r>
            <a:r>
              <a:rPr lang="pt-BR">
                <a:latin typeface="Helvetica Neue"/>
              </a:rPr>
              <a:t>– </a:t>
            </a:r>
            <a:r>
              <a:rPr lang="pt-BR">
                <a:effectLst/>
                <a:latin typeface="Helvetica Neue"/>
              </a:rPr>
              <a:t>detecção, notificação e resposta precoce. Ao começar a agrupar os gargalos, você pode começar a pensar sobre quais são os mais frequentes e onde eles ocorrem.</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effectLst/>
                <a:latin typeface="Helvetica Neue"/>
              </a:rPr>
              <a:t>Nessa análise, vimos que muitos dos gargalos no nível da unidade de saúde estavam relacionados à falha dos profissionais de saúde em reconhecer a doença.  Quando você começa a ver descobertas como essas em todos os surtos, isso pode ajudar a priorizar ações e torná-las mais eficientes. Por exemplo, talvez um treinamento de atualização seja útil no nível da unidade de saúde para ajudar a lidar com esse gargalo comum, e ele se concentrará não em uma doença, mas em várias doenças importantes e suas definições de caso. E ajuda você a pensar </a:t>
            </a:r>
            <a:r>
              <a:rPr lang="pt-BR">
                <a:latin typeface="Helvetica Neue"/>
              </a:rPr>
              <a:t>– </a:t>
            </a:r>
            <a:r>
              <a:rPr lang="pt-BR">
                <a:effectLst/>
                <a:latin typeface="Helvetica Neue"/>
              </a:rPr>
              <a:t>Quais partes interessadas são as mais indicadas para apoiar esta ação no nível das unidades de saúde? Ou nessas múltiplas áreas do país?</a:t>
            </a:r>
          </a:p>
          <a:p>
            <a:endParaRPr lang="en-US" dirty="0">
              <a:effectLst/>
              <a:latin typeface="Helvetica Neue" panose="02000503000000020004" pitchFamily="2" charset="0"/>
            </a:endParaRPr>
          </a:p>
          <a:p>
            <a:r>
              <a:rPr lang="pt-BR">
                <a:effectLst/>
                <a:latin typeface="Helvetica Neue" panose="02000503000000020004" pitchFamily="2" charset="0"/>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Nessa análise, descobrimos que a maioria dos gargalos de notificação estava no nível subnacional e que um tema comum eram falhas nas cadeias de comunicação. Isso novamente tem implicações sobre onde a ação é mais necessária e quem deve estar envolvido na ação. É importante ressaltar que às vezes esses gargalos na comunicação podem ser corrigidos gratuitamente com alguns protocolos revisados e construção de relacionamentos.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panose="02000503000000020004" pitchFamily="2" charset="0"/>
              </a:rPr>
              <a:t>[CLIQUE]</a:t>
            </a:r>
          </a:p>
          <a:p>
            <a:endParaRPr lang="en-US" dirty="0">
              <a:effectLst/>
              <a:latin typeface="Helvetica Neue" panose="02000503000000020004" pitchFamily="2" charset="0"/>
            </a:endParaRPr>
          </a:p>
          <a:p>
            <a:r>
              <a:rPr lang="pt-BR">
                <a:effectLst/>
                <a:latin typeface="Helvetica Neue"/>
              </a:rPr>
              <a:t>E, finalmente, descobrimos que os gargalos nas ações de resposta precoce geralmente estavam em nível subnacional ou nacional, e que novamente havia gargalos comuns em muitos desses surtos. Para um país ou jurisdição, esse tipo de informação agregada pode ser muito útil para priorizar ações e investimentos, e determinar quem são as partes interessadas certas para se envolver. Também descobrimos que esse tipo de informação pode ser muito poderosa para defesa.    </a:t>
            </a:r>
          </a:p>
          <a:p>
            <a:endParaRPr lang="en-US" dirty="0">
              <a:cs typeface="Arial"/>
            </a:endParaRPr>
          </a:p>
        </p:txBody>
      </p:sp>
      <p:sp>
        <p:nvSpPr>
          <p:cNvPr id="4" name="Slide Number Placeholder 3">
            <a:extLst>
              <a:ext uri="{FF2B5EF4-FFF2-40B4-BE49-F238E27FC236}">
                <a16:creationId xmlns:a16="http://schemas.microsoft.com/office/drawing/2014/main" id="{1A726419-9079-D041-1CC4-74ABA0F678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3820697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solidFill>
                  <a:srgbClr val="000000"/>
                </a:solidFill>
                <a:latin typeface="Arial"/>
                <a:ea typeface="Calibri"/>
                <a:cs typeface="Arial"/>
              </a:rPr>
              <a:t>Agora, vamos ver como alguns países usaram ações identificadas após descobrirem gargalos comuns em vários surtos ao usar o 7-1-7.</a:t>
            </a:r>
          </a:p>
          <a:p>
            <a:pPr>
              <a:defRPr/>
            </a:pPr>
            <a:endParaRPr lang="en-US" dirty="0">
              <a:solidFill>
                <a:srgbClr val="000000"/>
              </a:solidFill>
              <a:ea typeface="Calibri"/>
              <a:cs typeface="Arial" panose="020B0604020202020204" pitchFamily="34" charset="0"/>
            </a:endParaRPr>
          </a:p>
          <a:p>
            <a:pPr>
              <a:defRPr/>
            </a:pPr>
            <a:r>
              <a:rPr lang="pt-BR">
                <a:solidFill>
                  <a:srgbClr val="000000"/>
                </a:solidFill>
                <a:latin typeface="Arial"/>
                <a:ea typeface="Calibri"/>
                <a:cs typeface="Arial"/>
              </a:rPr>
              <a:t>[CLIQUE] </a:t>
            </a:r>
          </a:p>
          <a:p>
            <a:pPr>
              <a:defRPr/>
            </a:pPr>
            <a:endParaRPr lang="en-US" dirty="0">
              <a:solidFill>
                <a:srgbClr val="000000"/>
              </a:solidFill>
            </a:endParaRPr>
          </a:p>
          <a:p>
            <a:pPr>
              <a:defRPr/>
            </a:pPr>
            <a:r>
              <a:rPr lang="pt-BR">
                <a:solidFill>
                  <a:srgbClr val="000000"/>
                </a:solidFill>
                <a:latin typeface="Arial"/>
                <a:cs typeface="Arial"/>
              </a:rPr>
              <a:t>Em novembro de 2022, Serra Leoa aplicou o 7-1-7 retrospectivamente para avaliar 16 eventos e identificou vários gargalos</a:t>
            </a:r>
            <a:r>
              <a:rPr lang="pt-BR" u="sng">
                <a:solidFill>
                  <a:srgbClr val="000000"/>
                </a:solidFill>
                <a:latin typeface="Arial"/>
                <a:cs typeface="Arial"/>
              </a:rPr>
              <a:t>,</a:t>
            </a:r>
            <a:r>
              <a:rPr lang="pt-BR">
                <a:solidFill>
                  <a:srgbClr val="000000"/>
                </a:solidFill>
                <a:latin typeface="Arial"/>
                <a:cs typeface="Arial"/>
              </a:rPr>
              <a:t> como restrições de comunicação entre o nível comunitário e o nível central. Isso incluía desafios consistentes e contínuos relacionados ao call center, como falta de financiamento, linha direta inativa e assim por diante. Como resultado, o Ministério da Saúde desenvolveu ações com a Jhpiego para fortalecer os call centers e seus protocolos operacionais para melhorar a vigilância de doenças, incluindo o desenvolvimento de POPs, materiais de apoio, etc. </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[CLIQUE] </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O Camboja aplicou a estratégia 7-1-7 em seis surtos de H5N1 em 12 meses, quando o vírus ressurgiu após anos sem casos no país. Eles descobriram gargalos comuns relacionados à baixa conscientização clínica e comunitária, o que não é incomum para doenças novas ou reemergentes. Também encontraram lacunas na colaboração multissetorial que impactaram a pontualidade. Eles desenvolveram ações imediatas e de longo prazo para abordar esses gargalos comuns. </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[CLIQUE]</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Na Nigéria, o estado de Kano integrou revisões 7-1-7 em suas reuniões de coordenação em nível estadual e aplicou o 7-1-7 para avaliar vários surtos. Ao fazer isso, eles identificaram uma restrição consistente em torno de procedimentos burocráticos que atrasavam a liberação de fundos para apoiar a resposta ao surto. Como ação corretiva, eles estabeleceram um fundo dedicado à epidemiologia para poder distribuir mais rapidamente fundos para apoiar a detecção e a resposta a surtos. </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[CLIQUE]</a:t>
            </a:r>
          </a:p>
          <a:p>
            <a:pPr>
              <a:defRPr/>
            </a:pPr>
            <a:endParaRPr lang="en-US" dirty="0">
              <a:solidFill>
                <a:srgbClr val="000000"/>
              </a:solidFill>
              <a:latin typeface="Arial"/>
              <a:ea typeface="Calibri"/>
              <a:cs typeface="Arial"/>
            </a:endParaRPr>
          </a:p>
          <a:p>
            <a:pPr>
              <a:defRPr/>
            </a:pPr>
            <a:r>
              <a:rPr lang="pt-BR">
                <a:solidFill>
                  <a:srgbClr val="000000"/>
                </a:solidFill>
                <a:latin typeface="Arial"/>
                <a:ea typeface="Calibri"/>
                <a:cs typeface="Arial"/>
              </a:rPr>
              <a:t>Quando a Zâmbia começou a adotar o 7-1-7 em 2023, eles conduziram três Revisões de Ação Precoce – duas para cólera e uma para antraz – cada uma em um distrito diferente. Por meio dessas EARs iniciais, eles encontraram três categorias de gargalos consistentes: lacunas de recursos humanos, baixa conscientização ou suspeita clínica por parte dos profissionais de saúde e falta de recursos disponíveis para o início da resposta. O Instituto Nacional de Saúde Pública da Zâmbia e as equipes distritais do RCCE (Comunicação de Risco e Engajamento Comunitário) identificaram as ações corretivas correspondentes. Eles implementaram rapidamente várias ações, incluindo o desenvolvimento de materiais de IEC para distribuição em comunidades e rádios, treinamento de profissionais de saúde em IDSR, treinamento “Just in time” no Sistema de Gerenciamento de Incidentes e muito mais. </a:t>
            </a:r>
          </a:p>
          <a:p>
            <a:pPr>
              <a:defRPr/>
            </a:pPr>
            <a:r>
              <a:rPr lang="pt-BR">
                <a:solidFill>
                  <a:srgbClr val="000000"/>
                </a:solidFill>
                <a:latin typeface="Arial"/>
                <a:cs typeface="Arial"/>
              </a:rPr>
              <a:t> </a:t>
            </a:r>
          </a:p>
          <a:p>
            <a:pPr>
              <a:defRPr/>
            </a:pPr>
            <a:r>
              <a:rPr lang="pt-BR">
                <a:solidFill>
                  <a:srgbClr val="000000"/>
                </a:solidFill>
                <a:latin typeface="Arial"/>
                <a:ea typeface="Calibri"/>
                <a:cs typeface="Arial"/>
              </a:rPr>
              <a:t>Esses exemplos demonstram o poder de aplicar o 7-1-7 a um número cada vez maior de surtos. Ele ajuda a identificar gargalos comuns que afetam vários surtos, o que pode ajudar a priorizar e informar ações que provavelmente terão impacto em muitos surtos futuros. </a:t>
            </a:r>
          </a:p>
          <a:p>
            <a:endParaRPr lang="en-US" b="1" dirty="0"/>
          </a:p>
          <a:p>
            <a:endParaRPr lang="en-US" b="1" dirty="0"/>
          </a:p>
          <a:p>
            <a:endParaRPr lang="en-US" b="1" dirty="0"/>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8283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Como lembrete, se você estiver usando a Planilha de Consolidação de Dados 7-1-7, a quarta guia permite categorizar gargalos usando a taxonomia de Categorização de Gargalos que mencionei anteriormente.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2220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DC5D-DC3C-3056-077F-453E06D0D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D9B02-ED38-B291-1878-CC5AC3F97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969DF-BF16-25F7-6A43-2A154E1A929D}"/>
              </a:ext>
            </a:extLst>
          </p:cNvPr>
          <p:cNvSpPr>
            <a:spLocks noGrp="1"/>
          </p:cNvSpPr>
          <p:nvPr>
            <p:ph type="body" idx="1"/>
          </p:nvPr>
        </p:nvSpPr>
        <p:spPr/>
        <p:txBody>
          <a:bodyPr/>
          <a:lstStyle/>
          <a:p>
            <a:r>
              <a:rPr lang="pt-BR">
                <a:latin typeface="Arial"/>
                <a:cs typeface="Arial"/>
              </a:rPr>
              <a:t>Agora, depois de sintetizar seus resultados do 7-1-7, disseminar as descobertas para um amplo conjunto de partes interessadas traz alguns grandes benefícios. </a:t>
            </a:r>
          </a:p>
          <a:p>
            <a:endParaRPr lang="en-US" dirty="0"/>
          </a:p>
          <a:p>
            <a:r>
              <a:rPr lang="pt-BR"/>
              <a:t>[CLIQUE]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7-1-7 é mais eficaz quando um amplo conjunto de partes interessadas está ciente e engajado, especialmente porque diferentes partes interessadas são úteis em momentos diferentes com base no tipo de surto, nos gargalos e nas ações envolvidas, e assim por diante. Mas o nível de envolvimento delas será diferente. Então descobrimos que esse tipo de divulgação regular de descobertas importantes tem sido bastante útil. As informações a serem incluídas em tal relatório incluem:</a:t>
            </a:r>
          </a:p>
          <a:p>
            <a:pPr marL="228600" marR="0" lvl="0" indent="-228600" algn="l" defTabSz="914400">
              <a:lnSpc>
                <a:spcPct val="90000"/>
              </a:lnSpc>
              <a:spcBef>
                <a:spcPts val="1000"/>
              </a:spcBef>
              <a:spcAft>
                <a:spcPts val="0"/>
              </a:spcAft>
              <a:buSzTx/>
              <a:buFont typeface="Arial,Sans-Serif"/>
              <a:buChar char="•"/>
              <a:tabLst/>
              <a:defRPr/>
            </a:pPr>
            <a:endParaRPr lang="en-US" sz="1200" b="0" i="0" u="none" strike="noStrike" kern="1200" cap="none" spc="0" normalizeH="0" baseline="0" noProof="0" dirty="0">
              <a:ln>
                <a:noFill/>
              </a:ln>
              <a:solidFill>
                <a:srgbClr val="000000"/>
              </a:solidFill>
              <a:effectLst/>
              <a:uLnTx/>
              <a:uFillTx/>
              <a:cs typeface="Arial" panose="020B0604020202020204" pitchFamily="34" charset="0"/>
            </a:endParaRPr>
          </a:p>
          <a:p>
            <a:pPr marL="228600" indent="-228600">
              <a:lnSpc>
                <a:spcPct val="90000"/>
              </a:lnSpc>
              <a:spcBef>
                <a:spcPts val="1000"/>
              </a:spcBef>
              <a:buFont typeface="Arial,Sans-Serif"/>
              <a:buChar char="•"/>
              <a:defRPr/>
            </a:pPr>
            <a:r>
              <a:rPr lang="pt-BR"/>
              <a:t>Fornecer um resumo de alto nível dos aprendizados mais importantes</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pt-BR"/>
              <a:t>Informar as partes interessadas sobre o desempenho em relação à meta 7-1-7</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pt-BR"/>
              <a:t>Revisar o progresso na conclusão de ações imediatas </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pt-BR">
                <a:latin typeface="Arial"/>
                <a:cs typeface="Arial"/>
              </a:rPr>
              <a:t>E consolidar e destacar ações de longo prazo para informar o planejamento, o financiamento e a defesa</a:t>
            </a:r>
          </a:p>
          <a:p>
            <a:pPr marR="0" lvl="0" algn="l" defTabSz="914400" rtl="0" eaLnBrk="1" fontAlgn="auto" latinLnBrk="0" hangingPunct="1">
              <a:spcAft>
                <a:spcPts val="0"/>
              </a:spcAft>
              <a:buSzTx/>
              <a:tabLst/>
              <a:defRPr/>
            </a:pPr>
            <a:endParaRPr lang="en-US" dirty="0">
              <a:solidFill>
                <a:srgbClr val="000000"/>
              </a:solidFill>
              <a:cs typeface="Arial" panose="020B0604020202020204" pitchFamily="34" charset="0"/>
            </a:endParaRPr>
          </a:p>
          <a:p>
            <a:r>
              <a:rPr lang="pt-BR"/>
              <a:t>[CLIQUE] </a:t>
            </a:r>
          </a:p>
          <a:p>
            <a:endParaRPr lang="en-US" dirty="0"/>
          </a:p>
          <a:p>
            <a:r>
              <a:rPr lang="pt-BR">
                <a:latin typeface="Arial"/>
                <a:cs typeface="Arial"/>
              </a:rPr>
              <a:t>Vimos países fazerem isso pelo menos uma vez por ano, por meio de um relatório, mas também opcionalmente durante reuniões com partes interessadas ou workshops. Você pode criar seu próprio relatório ou usar o modelo de Relatório de Síntese do 7-1-7 encontrado no site da 7-1-7 Alliance.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45C34FD-E1A1-D4EA-788B-BE3CDC7733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9819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311B-B950-2332-DEF2-120137AA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7BD2-08C5-DCD9-F544-2545F86E21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61E33-034B-8C90-6895-7FC694F84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E isso nos leva ao panorama geral de como essas ações de longo prazo podem informar e ser integradas ao planejamento, financiamento e defesa nacionais.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Como discutimos, sintetizar resultados ajuda a identificar gargalos comuns e prioridades de ação. </a:t>
            </a:r>
          </a:p>
          <a:p>
            <a:endParaRPr lang="en-US" dirty="0"/>
          </a:p>
          <a:p>
            <a:r>
              <a:rPr lang="pt-BR"/>
              <a:t>[CLIQUE]</a:t>
            </a:r>
          </a:p>
          <a:p>
            <a:endParaRPr lang="en-US" dirty="0"/>
          </a:p>
          <a:p>
            <a:r>
              <a:rPr lang="pt-BR"/>
              <a:t>Essas descobertas podem ser usadas para ajudar a informar ou complementar avaliações e ferramentas existentes para segurança da saúde, como JEEs, SPAR, revisões pós-ação e assim por diante. </a:t>
            </a:r>
          </a:p>
          <a:p>
            <a:endParaRPr lang="en-US" dirty="0"/>
          </a:p>
          <a:p>
            <a:endParaRPr lang="en-US" dirty="0"/>
          </a:p>
          <a:p>
            <a:r>
              <a:rPr lang="pt-BR"/>
              <a:t>[CLIQUE]</a:t>
            </a:r>
          </a:p>
          <a:p>
            <a:endParaRPr lang="en-US" dirty="0"/>
          </a:p>
          <a:p>
            <a:r>
              <a:rPr lang="pt-BR">
                <a:latin typeface="Arial"/>
                <a:cs typeface="Arial"/>
              </a:rPr>
              <a:t>E, finalmente, as descobertas podem ser adicionadas ou repriorizadas em planos nacionais, como os planos de ação nacionais para a segurança da saúde, ou usadas para outras discussões sobre financiamento e defesa.</a:t>
            </a:r>
          </a:p>
          <a:p>
            <a:br>
              <a:rPr lang="pt-BR"/>
            </a:br>
            <a:br>
              <a:rPr lang="pt-BR"/>
            </a:br>
            <a:endParaRPr lang="pt-BR"/>
          </a:p>
        </p:txBody>
      </p:sp>
      <p:sp>
        <p:nvSpPr>
          <p:cNvPr id="4" name="Slide Number Placeholder 3">
            <a:extLst>
              <a:ext uri="{FF2B5EF4-FFF2-40B4-BE49-F238E27FC236}">
                <a16:creationId xmlns:a16="http://schemas.microsoft.com/office/drawing/2014/main" id="{FEB5E377-B6BE-54FE-DFDF-25A15BFD17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9234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endParaRPr lang="en-US" dirty="0"/>
          </a:p>
          <a:p>
            <a:r>
              <a:rPr lang="pt-BR">
                <a:latin typeface="Arial"/>
                <a:cs typeface="Arial"/>
              </a:rPr>
              <a:t>Vamos ter uma breve discussão. </a:t>
            </a:r>
          </a:p>
          <a:p>
            <a:endParaRPr lang="en-US" dirty="0">
              <a:latin typeface="Arial"/>
              <a:cs typeface="Arial"/>
            </a:endParaRPr>
          </a:p>
          <a:p>
            <a:r>
              <a:rPr lang="pt-BR">
                <a:latin typeface="Arial"/>
                <a:cs typeface="Arial"/>
              </a:rPr>
              <a:t>Quais atividades de planejamento e financiamento podem ser influenciadas pelo 7-1-7 nos países que você apoia ou no trabalho que você faz?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405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para esta atividade, temos 7 cenários pré-escritos que devem ser impressos antes do workshop. Recomendamos grupos de 6 a 8 participantes, embora isso possa ser ajustado com base no tamanho do público. O ideal é que você não precise de mais de 7 grupos. Se houver mais de 7 grupos para um workshop grande, peça para mais de um grupo receber o mesmo cenário, conforme necessário. Pode ser necessário adicionar mais tempo à atividade para mais de 7 grupos devido ao relatório de cada grupo no final da atividade. Recomendamos flipcharts e marcadores, ou no mínimo folhas grandes de papel que possam ser colocadas sobre as mesas, para esta atividade. Não há um facilitador designado dentro dos pequenos grupos]. </a:t>
            </a:r>
          </a:p>
          <a:p>
            <a:endParaRPr lang="en-US" dirty="0"/>
          </a:p>
          <a:p>
            <a:r>
              <a:rPr lang="pt-BR"/>
              <a:t>Agora faremos uma pequena atividade em grupo para ajudar você a se familiarizar com a categorização de gargalos e também permitir que você pense de forma crítica e criativa sobre o planejamento de longo prazo. </a:t>
            </a:r>
          </a:p>
          <a:p>
            <a:endParaRPr lang="en-US" dirty="0"/>
          </a:p>
          <a:p>
            <a:endParaRPr lang="en-US" dirty="0"/>
          </a:p>
          <a:p>
            <a:r>
              <a:rPr lang="pt-BR" i="1"/>
              <a:t>[Nota para o moderador: peça aos participantes que se reúnam em seus pequenos grupos agora].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30575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que vocês estão em seus grupos, vamos começar! </a:t>
            </a:r>
          </a:p>
          <a:p>
            <a:r>
              <a:rPr lang="pt-BR">
                <a:latin typeface="Arial"/>
                <a:cs typeface="Arial"/>
              </a:rPr>
              <a:t> </a:t>
            </a:r>
          </a:p>
          <a:p>
            <a:r>
              <a:rPr lang="pt-BR">
                <a:latin typeface="Arial"/>
                <a:cs typeface="Arial"/>
              </a:rPr>
              <a:t>Vamos repassar um breve cenário para cada grupo, bem como uma cópia da orientação das categorias de gargalos do 7-1-7. Este cenário inclui instruções sobre o que você fará durante esta atividade. Vocês terão 20 minutos dentro de seus grupos para fazer a atividade e depois teremos um relatório de cada grupo. Em seus grupos, vocês lerão as instruções para esta atividade e o cenário. Em seguida, gostaríamos que você revisasse a orientação da categoria de gargalos do 7-1-7 por alguns minutos. Queremos então que você determine qual tema e categoria de gargalo desse documento se aplica ao gargalo em seu cenário.  Por favor</a:t>
            </a:r>
          </a:p>
          <a:p>
            <a:r>
              <a:rPr lang="pt-BR">
                <a:latin typeface="Arial"/>
                <a:cs typeface="Arial"/>
              </a:rPr>
              <a:t> </a:t>
            </a:r>
          </a:p>
          <a:p>
            <a:r>
              <a:rPr lang="pt-BR">
                <a:latin typeface="Arial"/>
                <a:cs typeface="Arial"/>
              </a:rPr>
              <a:t>Depois de fazer isso, você terá cerca de 15 minutos para:</a:t>
            </a:r>
          </a:p>
          <a:p>
            <a:pPr marL="742950" marR="283210" lvl="1" indent="-285750">
              <a:lnSpc>
                <a:spcPct val="120000"/>
              </a:lnSpc>
              <a:spcBef>
                <a:spcPts val="0"/>
              </a:spcBef>
              <a:buFont typeface="Courier New" panose="02070309020205020404" pitchFamily="49" charset="0"/>
              <a:buChar char="o"/>
            </a:pPr>
            <a:r>
              <a:rPr lang="pt-BR">
                <a:effectLst/>
                <a:latin typeface="Arial" panose="020B0604020202020204" pitchFamily="34" charset="0"/>
                <a:ea typeface="PublicSans-Thin"/>
              </a:rPr>
              <a:t>Identificar ações de longo prazo para resolver o gargalo</a:t>
            </a:r>
          </a:p>
          <a:p>
            <a:pPr marL="742950" marR="283210" lvl="1" indent="-285750">
              <a:lnSpc>
                <a:spcPct val="120000"/>
              </a:lnSpc>
              <a:spcBef>
                <a:spcPts val="0"/>
              </a:spcBef>
              <a:buFont typeface="Courier New" panose="02070309020205020404" pitchFamily="49" charset="0"/>
              <a:buChar char="o"/>
            </a:pPr>
            <a:r>
              <a:rPr lang="pt-BR">
                <a:effectLst/>
                <a:latin typeface="Arial" panose="020B0604020202020204" pitchFamily="34" charset="0"/>
                <a:ea typeface="PublicSans-Thin"/>
              </a:rPr>
              <a:t>Fazer um brainstorming sobre um plano para inclusão no planejamento nacional e/ou oportunidades de financiamento</a:t>
            </a:r>
          </a:p>
          <a:p>
            <a:pPr marL="742950" marR="283210" lvl="1" indent="-285750">
              <a:lnSpc>
                <a:spcPct val="120000"/>
              </a:lnSpc>
              <a:spcBef>
                <a:spcPts val="0"/>
              </a:spcBef>
              <a:buFont typeface="Courier New" panose="02070309020205020404" pitchFamily="49" charset="0"/>
              <a:buChar char="o"/>
            </a:pPr>
            <a:r>
              <a:rPr lang="pt-BR">
                <a:effectLst/>
                <a:latin typeface="Arial" panose="020B0604020202020204" pitchFamily="34" charset="0"/>
                <a:ea typeface="PublicSans-Thin"/>
              </a:rPr>
              <a:t>E fazer um brainstorming sobre um plano de defesa conforme necessário</a:t>
            </a:r>
          </a:p>
          <a:p>
            <a:endParaRPr lang="en-US" dirty="0">
              <a:latin typeface="Arial"/>
              <a:cs typeface="Arial"/>
            </a:endParaRPr>
          </a:p>
          <a:p>
            <a:r>
              <a:rPr lang="pt-BR">
                <a:latin typeface="Arial"/>
                <a:cs typeface="Arial"/>
              </a:rPr>
              <a:t>Use seu flipchart para esta parte da atividade e use sua experiência anterior e imaginação para ajudá-lo a completar esta parte da atividade! </a:t>
            </a:r>
          </a:p>
          <a:p>
            <a:r>
              <a:rPr lang="pt-BR">
                <a:latin typeface="Arial"/>
                <a:cs typeface="Arial"/>
              </a:rPr>
              <a:t> </a:t>
            </a:r>
          </a:p>
          <a:p>
            <a:r>
              <a:rPr lang="pt-BR">
                <a:latin typeface="Arial"/>
                <a:cs typeface="Arial"/>
              </a:rPr>
              <a:t>Não se esqueça de designar um repórter do seu grupo. No final da atividade, cada grupo fará um relatório bem rápido — cerca de 2 minutos por grupo — sobre qual categoria de gargalo você escolheu e seu brainstorming de planejamento de longo prazo.  </a:t>
            </a:r>
          </a:p>
          <a:p>
            <a:r>
              <a:rPr lang="pt-BR">
                <a:latin typeface="Arial"/>
                <a:cs typeface="Arial"/>
              </a:rPr>
              <a:t> </a:t>
            </a:r>
          </a:p>
          <a:p>
            <a:r>
              <a:rPr lang="pt-BR">
                <a:latin typeface="Arial"/>
                <a:cs typeface="Arial"/>
              </a:rPr>
              <a:t>Vamos começar!  </a:t>
            </a:r>
          </a:p>
          <a:p>
            <a:r>
              <a:rPr lang="pt-BR">
                <a:latin typeface="Arial"/>
                <a:cs typeface="Arial"/>
              </a:rPr>
              <a:t> </a:t>
            </a:r>
          </a:p>
          <a:p>
            <a:r>
              <a:rPr lang="pt-BR" i="1">
                <a:latin typeface="Arial"/>
                <a:cs typeface="Arial"/>
              </a:rPr>
              <a:t>[Nota para o moderador: faça anúncios em cada um dos intervalos de tempo mencionados no slide para ajudar os participantes a permanecerem no cronograma. Quando o tempo acabar, peça aos participantes que parem a atividade porque em seguida vocês farão os relatórios em plenário].  </a:t>
            </a:r>
          </a:p>
          <a:p>
            <a:r>
              <a:rPr lang="pt-BR">
                <a:latin typeface="Arial"/>
                <a:cs typeface="Arial"/>
              </a:rPr>
              <a:t> </a:t>
            </a:r>
          </a:p>
          <a:p>
            <a:r>
              <a:rPr lang="pt-BR">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004842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6427-D1E2-3631-A916-307FDD99E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AD7A26-F200-1B1F-28D1-7B3E990F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B259B-6BFD-C1A3-9B50-A82540DE9B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t>[Nota para o moderador: Sinta-se à vontade para revisar para o público que você espera] </a:t>
            </a:r>
          </a:p>
          <a:p>
            <a:endParaRPr lang="en-US" dirty="0"/>
          </a:p>
        </p:txBody>
      </p:sp>
      <p:sp>
        <p:nvSpPr>
          <p:cNvPr id="4" name="Slide Number Placeholder 3">
            <a:extLst>
              <a:ext uri="{FF2B5EF4-FFF2-40B4-BE49-F238E27FC236}">
                <a16:creationId xmlns:a16="http://schemas.microsoft.com/office/drawing/2014/main" id="{03C6164F-47E6-152C-9D86-464D55FCF069}"/>
              </a:ext>
            </a:extLst>
          </p:cNvPr>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443714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1. O tempo para o relatório é curto, então tente pedir educadamente, mas ativamente, para o grupo encerrar, se necessário.] </a:t>
            </a:r>
          </a:p>
          <a:p>
            <a:endParaRPr lang="en-US" dirty="0"/>
          </a:p>
          <a:p>
            <a:r>
              <a:rPr lang="pt-BR">
                <a:latin typeface="Arial"/>
                <a:cs typeface="Arial"/>
              </a:rPr>
              <a:t>Vamos fazer com que o grupo 1 apresente seu cenário, que é apresentado neste slide. Informe-nos qual categoria de gargalo vocês escolheram e por quê, e façam um breve resumo de sua proposta de longo prazo. Lembrem-se de manter seu relatório curto – cerca de 2 minutos!</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605636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2. O tempo para o relatório é curto, então tente pedir educadamente, mas ativamente, para o grupo encerrar, se necessário.] </a:t>
            </a:r>
          </a:p>
          <a:p>
            <a:endParaRPr lang="en-US" dirty="0"/>
          </a:p>
          <a:p>
            <a:r>
              <a:rPr lang="pt-BR">
                <a:latin typeface="Arial"/>
                <a:cs typeface="Arial"/>
              </a:rPr>
              <a:t>Obrigado! Agora vamos deixar o grupo 2 apresentar seu cenário. Informem-nos qual categoria de gargalo vocês escolheram e por quê, além de um breve resumo da sua proposta de longo prazo. Lembrem-se de manter seu relatório curto – cerca de 2 minutos!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49361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3. O tempo para o relatório é curto, então tente pedir educadamente, mas ativamente, para o grupo encerrar, se necessário.] </a:t>
            </a:r>
          </a:p>
          <a:p>
            <a:endParaRPr lang="en-US" dirty="0"/>
          </a:p>
          <a:p>
            <a:r>
              <a:rPr lang="pt-BR">
                <a:latin typeface="Arial"/>
                <a:cs typeface="Arial"/>
              </a:rPr>
              <a:t>Obrigado! Agora vamos deixar o grupo 3 apresentar seu cenário. Informem-nos qual categoria de gargalo vocês escolheram e por quê, além de um breve resumo da sua proposta de longo prazo. Lembrem-se de manter seu relatório curto – cerca de 2 minutos!</a:t>
            </a:r>
          </a:p>
          <a:p>
            <a:endParaRPr lang="en-US" dirty="0"/>
          </a:p>
          <a:p>
            <a:endParaRPr lang="en-US" dirty="0"/>
          </a:p>
          <a:p>
            <a:r>
              <a:rPr lang="pt-BR" i="1"/>
              <a:t>[Nota para o moderador: se este for o último grupo a apresentar, diga o seguinte e depois passe para a próxima sessão do workshop…]</a:t>
            </a:r>
          </a:p>
          <a:p>
            <a:endParaRPr lang="en-US" dirty="0"/>
          </a:p>
          <a:p>
            <a:r>
              <a:rPr lang="pt-BR">
                <a:latin typeface="Arial"/>
                <a:cs typeface="Arial"/>
              </a:rPr>
              <a:t>Ótimo! Obrigado a todos por participarem desta atividade e apresentarem seus resultados. Espero que este exercício tenha ajudado vocês a reunir um pouco do que aprendemos esta manhã sobre como informações sintetizadas, inclusive para categorias de gargalos, podem ser usadas para planejamento de longo prazo.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4077979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4. O tempo para o relatório é curto, então tente pedir educadamente, mas ativamente, para o grupo encerrar, se necessário.] </a:t>
            </a:r>
          </a:p>
          <a:p>
            <a:endParaRPr lang="en-US" dirty="0"/>
          </a:p>
          <a:p>
            <a:r>
              <a:rPr lang="pt-BR">
                <a:latin typeface="Arial"/>
                <a:cs typeface="Arial"/>
              </a:rPr>
              <a:t>Obrigado! Agora vamos deixar o grupo 4 apresentar seu cenário. Informem-nos qual categoria de gargalo vocês escolheram e por quê, além de um breve resumo da sua proposta de longo prazo. Lembrem-se de manter seu relatório curto – cerca de 2 minutos!</a:t>
            </a:r>
          </a:p>
          <a:p>
            <a:endParaRPr lang="en-US" dirty="0"/>
          </a:p>
          <a:p>
            <a:endParaRPr lang="en-US" dirty="0"/>
          </a:p>
          <a:p>
            <a:r>
              <a:rPr lang="pt-BR" i="1"/>
              <a:t>[Nota para o moderador: se este for o último grupo a apresentar, diga o seguinte e depois passe para a próxima sessão do workshop…]</a:t>
            </a:r>
          </a:p>
          <a:p>
            <a:endParaRPr lang="en-US" dirty="0"/>
          </a:p>
          <a:p>
            <a:r>
              <a:rPr lang="pt-BR">
                <a:latin typeface="Arial"/>
                <a:cs typeface="Arial"/>
              </a:rPr>
              <a:t>Ótimo! Obrigado a todos por participarem desta atividade e apresentarem seus resultados. Espero que este exercício tenha ajudado vocês a reunir um pouco do que aprendemos esta manhã sobre como informações sintetizadas, inclusive para categorias de gargalos, podem ser usadas para planejamento de longo prazo.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4129081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5. O tempo para o relatório é curto, então tente pedir educadamente, mas ativamente, para o grupo encerrar, se necessário.] </a:t>
            </a:r>
          </a:p>
          <a:p>
            <a:endParaRPr lang="en-US" dirty="0"/>
          </a:p>
          <a:p>
            <a:r>
              <a:rPr lang="pt-BR">
                <a:latin typeface="Arial"/>
                <a:cs typeface="Arial"/>
              </a:rPr>
              <a:t>Obrigado! Agora vamos deixar o grupo 5 apresentar seu cenário. Informem-nos qual categoria de gargalo vocês escolheram e por quê, além de um breve resumo da sua proposta de longo prazo. Lembrem-se de manter seu relatório curto – cerca de 2 minutos!</a:t>
            </a:r>
          </a:p>
          <a:p>
            <a:endParaRPr lang="en-US" dirty="0"/>
          </a:p>
          <a:p>
            <a:endParaRPr lang="en-US" dirty="0"/>
          </a:p>
          <a:p>
            <a:r>
              <a:rPr lang="pt-BR" i="1"/>
              <a:t>[Nota para o moderador: se este for o último grupo a apresentar, diga o seguinte e depois passe para a próxima sessão do workshop…]</a:t>
            </a:r>
          </a:p>
          <a:p>
            <a:endParaRPr lang="en-US" dirty="0"/>
          </a:p>
          <a:p>
            <a:r>
              <a:rPr lang="pt-BR">
                <a:latin typeface="Arial"/>
                <a:cs typeface="Arial"/>
              </a:rPr>
              <a:t>Ótimo! Obrigado a todos por participarem desta atividade e apresentarem seus resultados. Espero que este exercício tenha ajudado vocês a reunir um pouco do que aprendemos esta manhã sobre como informações sintetizadas, inclusive para categorias de gargalos, podem ser usadas para planejamento de longo prazo.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514790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6. O tempo para o relatório é curto, então tente pedir educadamente, mas ativamente, para o grupo encerrar, se necessário.] </a:t>
            </a:r>
          </a:p>
          <a:p>
            <a:endParaRPr lang="en-US" dirty="0"/>
          </a:p>
          <a:p>
            <a:r>
              <a:rPr lang="pt-BR">
                <a:latin typeface="Arial"/>
                <a:cs typeface="Arial"/>
              </a:rPr>
              <a:t>Obrigado! Agora vamos deixar o grupo 6 apresentar seu cenário. Informem-nos qual categoria de gargalo vocês escolheram e por quê, além de um breve resumo da sua proposta de longo prazo. Lembrem-se de manter seu relatório curto – cerca de 2 minutos!</a:t>
            </a:r>
          </a:p>
          <a:p>
            <a:endParaRPr lang="en-US" dirty="0"/>
          </a:p>
          <a:p>
            <a:endParaRPr lang="en-US" dirty="0"/>
          </a:p>
          <a:p>
            <a:r>
              <a:rPr lang="pt-BR" i="1"/>
              <a:t>[Nota para o moderador: se este for o último grupo a apresentar, diga o seguinte e depois passe para a próxima sessão do workshop…]</a:t>
            </a:r>
          </a:p>
          <a:p>
            <a:endParaRPr lang="en-US" dirty="0"/>
          </a:p>
          <a:p>
            <a:r>
              <a:rPr lang="pt-BR">
                <a:latin typeface="Arial"/>
                <a:cs typeface="Arial"/>
              </a:rPr>
              <a:t>Ótimo! Obrigado a todos por participarem desta atividade e apresentarem seus resultados. Espero que este exercício tenha ajudado vocês a reunir um pouco do que aprendemos esta manhã sobre como informações sintetizadas, inclusive para categorias de gargalos, podem ser usadas para planejamento de longo prazo.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662343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chame o grupo que trabalhou no cenário 7. O tempo para o relatório é curto, então tente pedir educadamente, mas ativamente, para o grupo encerrar, se necessário.] </a:t>
            </a:r>
          </a:p>
          <a:p>
            <a:endParaRPr lang="en-US" dirty="0"/>
          </a:p>
          <a:p>
            <a:r>
              <a:rPr lang="pt-BR">
                <a:latin typeface="Arial"/>
                <a:cs typeface="Arial"/>
              </a:rPr>
              <a:t>Obrigado! Agora vamos deixar o grupo 7 apresentar seu cenário. Informem-nos qual categoria de gargalo vocês escolheram e por quê, além de um breve resumo da sua proposta de longo prazo. Lembrem-se de manter seu relatório curto – cerca de 2 minutos!</a:t>
            </a:r>
          </a:p>
          <a:p>
            <a:endParaRPr lang="en-US" dirty="0"/>
          </a:p>
          <a:p>
            <a:endParaRPr lang="en-US" dirty="0"/>
          </a:p>
          <a:p>
            <a:r>
              <a:rPr lang="pt-BR" i="1"/>
              <a:t>[Nota para o moderador: se este for o último grupo a apresentar, diga o seguinte e depois passe para a próxima sessão do workshop…]</a:t>
            </a:r>
          </a:p>
          <a:p>
            <a:endParaRPr lang="en-US" dirty="0"/>
          </a:p>
          <a:p>
            <a:r>
              <a:rPr lang="pt-BR">
                <a:latin typeface="Arial"/>
                <a:cs typeface="Arial"/>
              </a:rPr>
              <a:t>Ótimo! Obrigado a todos por participarem desta atividade e apresentarem seus resultados. Espero que este exercício tenha ajudado vocês a reunir um pouco do que aprendemos esta manhã sobre como informações sintetizadas, inclusive para categorias de gargalos, podem ser usadas para planejamento de longo prazo.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932802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E1C3-D4F3-29AA-803C-3754747D4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F18CF-6D2F-DDBE-5F58-7DAAB1A98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F70F-74C8-F68F-5BAC-9AADDB8CB6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u="none" strike="noStrike">
                <a:solidFill>
                  <a:srgbClr val="000000"/>
                </a:solidFill>
                <a:effectLst/>
                <a:latin typeface="Arial"/>
                <a:cs typeface="Arial"/>
              </a:rPr>
              <a:t>[Nota para o moderador: se houver tempo para um debate de aproximadamente 5 minutos, considere usar as perguntas listadas aqui como estímulos para discussão.]</a:t>
            </a:r>
          </a:p>
        </p:txBody>
      </p:sp>
      <p:sp>
        <p:nvSpPr>
          <p:cNvPr id="4" name="Slide Number Placeholder 3">
            <a:extLst>
              <a:ext uri="{FF2B5EF4-FFF2-40B4-BE49-F238E27FC236}">
                <a16:creationId xmlns:a16="http://schemas.microsoft.com/office/drawing/2014/main" id="{4C86735B-DEFF-0063-4B61-C22A4E5C5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2106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Deixe-me dar um exemplo de Uganda, que tem usado as descobertas do 7-1-7 nos últimos anos para ajudar a priorizar ações no planejamento anual. Este exemplo está documentado em um estudo de caso no site da 7-1-7 Alliance. </a:t>
            </a:r>
          </a:p>
          <a:p>
            <a:endParaRPr lang="en-US" dirty="0"/>
          </a:p>
          <a:p>
            <a:r>
              <a:rPr lang="pt-BR"/>
              <a:t>[CLIQUE]</a:t>
            </a:r>
          </a:p>
          <a:p>
            <a:endParaRPr lang="en-US" dirty="0"/>
          </a:p>
          <a:p>
            <a:r>
              <a:rPr lang="pt-BR"/>
              <a:t>Uganda desenvolveu um Plano de Ação Nacional para Segurança Sanitária (NAPHS) de cinco anos em 2019, que foi efetivamente um modelo usado para identificar e planejar atividades prioritárias para “intensificar” a preparação para epidemias. Mas não é incomum que um NAPHS tenha mais de 500 atividades, o que pode tornar a priorização e ação trabalhosas. Apesar do forte apoio político, em Uganda (como em muitos outros países) a operacionalização do NAPHS com prioridades anuais claras e responsabilização das partes interessadas provou ser um desafio. Depois de três anos, pouco do NAPHS estratégico havia sido implementado. A maioria das atividades foi financiada apenas parcialmente; muitas não foram financiadas de forma alguma. As autoridades de saúde de Uganda queriam abordar as barreiras à implementação e priorizar melhor os recursos para melhorar a segurança sanitária do país. </a:t>
            </a:r>
          </a:p>
          <a:p>
            <a:endParaRPr lang="en-US" dirty="0"/>
          </a:p>
          <a:p>
            <a:r>
              <a:rPr lang="pt-BR"/>
              <a:t>[CLIQUE]</a:t>
            </a:r>
          </a:p>
          <a:p>
            <a:endParaRPr lang="en-US" dirty="0"/>
          </a:p>
          <a:p>
            <a:r>
              <a:rPr lang="pt-BR"/>
              <a:t>A partir de setembro de 2021, as autoridades de Uganda começaram a dividir o NAPHS estratégico de cinco anos em planos operacionais de um ano mais práticos e orientados para a ação. Para lançar o processo anual, os envolvidos revisaram o progresso da implementação do plano operacional do NAPHS 2021-2022 por meio de visitas de monitoramento aos Ministérios, Departamentos e Agências envolvidos na implementação do NAPHS. </a:t>
            </a:r>
          </a:p>
          <a:p>
            <a:endParaRPr lang="en-US" dirty="0">
              <a:cs typeface="Arial" panose="020B0604020202020204" pitchFamily="34" charset="0"/>
            </a:endParaRPr>
          </a:p>
          <a:p>
            <a:r>
              <a:rPr lang="pt-BR">
                <a:latin typeface="Arial"/>
                <a:cs typeface="Arial"/>
              </a:rPr>
              <a:t>Como parte do exercício de planejamento, Uganda revisou as descobertas do 7-1-7 de 45 eventos de surto. Os gargalos e ações corretivas identificados na revisão 7-1-7 forneceram dados tangíveis para a integração inaugural da abordagem 7-1-7 em Uganda no planejamento do NAPHS, o que, em última análise, melhorou a priorização. </a:t>
            </a:r>
          </a:p>
          <a:p>
            <a:endParaRPr lang="en-US" dirty="0"/>
          </a:p>
          <a:p>
            <a:r>
              <a:rPr lang="pt-BR"/>
              <a:t>[CLIQUE]</a:t>
            </a:r>
          </a:p>
          <a:p>
            <a:endParaRPr lang="en-US" dirty="0"/>
          </a:p>
          <a:p>
            <a:r>
              <a:rPr lang="pt-BR"/>
              <a:t>O resultado desse trabalho foi que Uganda criou um plano operacional do NAPHS para 2022-2023, com cada atividade visando lacunas prioritárias, incluindo aquelas surgidas pela revisão 7-1-7. Cada etapa do processo de elaboração incluiu e envolveu os diferentes ministérios envolvidos na segurança global da saúde em Uganda. Juntos, esses ministérios determinaram um cronograma para implementação dentro de um ano, identificaram pontos de contato responsáveis pela implementação da atividade e determinaram fontes de financiamento. </a:t>
            </a:r>
          </a:p>
          <a:p>
            <a:r>
              <a:rPr lang="pt-BR">
                <a:latin typeface="Arial"/>
                <a:cs typeface="Arial"/>
              </a:rPr>
              <a:t> </a:t>
            </a:r>
          </a:p>
          <a:p>
            <a:r>
              <a:rPr lang="pt-BR">
                <a:latin typeface="Arial"/>
                <a:cs typeface="Arial"/>
              </a:rPr>
              <a:t>Para 2024-2025, o plano operacional do NAPHS incluiu atividades prioritárias baseadas nas recomendações do 7-1-7 em </a:t>
            </a:r>
          </a:p>
          <a:p>
            <a:pPr marL="171450" indent="-171450">
              <a:buFont typeface="Calibri"/>
              <a:buChar char="-"/>
            </a:pPr>
            <a:r>
              <a:rPr lang="pt-BR">
                <a:latin typeface="Arial"/>
                <a:cs typeface="Arial"/>
              </a:rPr>
              <a:t>19 das 152 (12%) atividades principais </a:t>
            </a:r>
          </a:p>
          <a:p>
            <a:pPr marL="171450" indent="-171450">
              <a:buFont typeface="Calibri"/>
              <a:buChar char="-"/>
            </a:pPr>
            <a:r>
              <a:rPr lang="pt-BR">
                <a:latin typeface="Arial"/>
                <a:cs typeface="Arial"/>
              </a:rPr>
              <a:t>37 de 365 (10%) subatividades </a:t>
            </a:r>
          </a:p>
          <a:p>
            <a:endParaRPr lang="en-US" dirty="0">
              <a:cs typeface="Arial" panose="020B0604020202020204" pitchFamily="34" charset="0"/>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32899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como especificamente eles integraram os gargalos e ações do 7-1-7 nesse processo de planejamento?</a:t>
            </a:r>
          </a:p>
          <a:p>
            <a:endParaRPr lang="en-US" dirty="0"/>
          </a:p>
          <a:p>
            <a:r>
              <a:rPr lang="pt-BR">
                <a:latin typeface="Arial"/>
                <a:cs typeface="Arial"/>
              </a:rPr>
              <a:t>Os líderes técnicos analisaram o NAPHS estratégico atual e o plano operacional em relação aos gargalos e ações da revisão 7-1-7 para identificar: 1) atividades dentro do NAPHS que abordariam os gargalos identificados; 2) onde as ações da revisão 7-1-7 estariam alinhadas com as atividades existentes e 3) quais atividades do 7-1-7 deveriam ser incluídas no NAPHS estratégico ou no plano operacional. A aplicação do 7-1-7 ao NAPHS estratégico atual ajudou a priorizar as atividades mais urgentes para inclusão no plano operacional de 2022-2023. Por exemplo, com base na análise 7-1-7, a falta de suprimentos médicos foi identificada como um gargalo para os esforços de resposta de Uganda, então as autoridades adicionaram “realizar uma avaliação das necessidades de estoque regional e nacional” como uma atividade prioritária para o próximo ano. </a:t>
            </a:r>
          </a:p>
          <a:p>
            <a:endParaRPr lang="en-US" dirty="0"/>
          </a:p>
          <a:p>
            <a:r>
              <a:rPr lang="pt-BR"/>
              <a:t>[CLIQUE]</a:t>
            </a:r>
          </a:p>
          <a:p>
            <a:endParaRPr lang="en-US" dirty="0"/>
          </a:p>
          <a:p>
            <a:r>
              <a:rPr lang="pt-BR">
                <a:latin typeface="Arial"/>
                <a:cs typeface="Arial"/>
              </a:rPr>
              <a:t>Resumindo, eles primeiro compilaram os gargalos das análises 7-1-7. Então, atribuíram esses gargalos às áreas técnicas do NAHPS. Então, identificaram as recomendações e atividades – o que chamamos de ações corretivas – para cada gargalo. Por fim, eles cruzaram e vincularam as atividades ao plano operacional. </a:t>
            </a:r>
          </a:p>
          <a:p>
            <a:endParaRPr lang="en-US" dirty="0"/>
          </a:p>
          <a:p>
            <a:r>
              <a:rPr lang="pt-BR"/>
              <a:t>[CLIQUE]</a:t>
            </a:r>
          </a:p>
          <a:p>
            <a:br>
              <a:rPr lang="pt-BR"/>
            </a:br>
            <a:r>
              <a:rPr lang="pt-BR">
                <a:latin typeface="Arial"/>
                <a:cs typeface="Arial"/>
              </a:rPr>
              <a:t>Vejamos um exemplo do trabalho deles. Eles identificaram um gargalo por meio de uma análise 7-1-7 da incapacidade da equipe de aplicar definições de caso em instalações de saúde públicas e privadas. Este gargalo se enquadra na área técnica de “vigilância” do NAPHS. A recomendação 7-1-7 para isso é “aumentar o conhecimento dos profissionais de saúde em vigilância e resposta integradas a doenças, ou IDSR”. Esta era uma atividade que estava incluída no plano operacional anterior. Eles reordenaram a atividade existente no novo plano operacional de 1 ano como “treinamento e mentoria em IDSR nos níveis nacional, regional, distrital e comunitário”.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Essa abordagem sistemática usada por Uganda em seu planejamento operacional demonstra uma capacidade de usar aprendizado do mundo real, inclusive do 7-1-7, para rápida melhoria da qualidade. As lições aprendidas com este exercício podem ser usadas por outros países que buscam fazer progressos significativos para melhorar suas capacidades globais de segurança sanitária.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76402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pt-BR" i="1">
                <a:solidFill>
                  <a:srgbClr val="000000"/>
                </a:solidFill>
                <a:latin typeface="Arial"/>
                <a:cs typeface="Arial"/>
              </a:rPr>
              <a:t>[Nota para o moderador: ajuste este slide conforme necessário, incluindo a edição do dia 4 se atividades de planejamento ou “teach back” não estiverem incluídas no workshop].  </a:t>
            </a:r>
          </a:p>
          <a:p>
            <a:r>
              <a:rPr lang="pt-BR">
                <a:solidFill>
                  <a:srgbClr val="000000"/>
                </a:solidFill>
                <a:latin typeface="Arial"/>
                <a:cs typeface="Arial"/>
              </a:rPr>
              <a:t> </a:t>
            </a:r>
          </a:p>
          <a:p>
            <a:r>
              <a:rPr lang="pt-BR">
                <a:solidFill>
                  <a:srgbClr val="000000"/>
                </a:solidFill>
                <a:latin typeface="Arial"/>
                <a:cs typeface="Arial"/>
              </a:rPr>
              <a:t>Bem-vindos ao terceiro dia do nosso treinamento!  </a:t>
            </a:r>
          </a:p>
          <a:p>
            <a:endParaRPr lang="en-US" dirty="0">
              <a:solidFill>
                <a:srgbClr val="000000"/>
              </a:solidFill>
              <a:latin typeface="Arial"/>
              <a:cs typeface="Arial"/>
            </a:endParaRPr>
          </a:p>
          <a:p>
            <a:r>
              <a:rPr lang="pt-BR">
                <a:solidFill>
                  <a:srgbClr val="000000"/>
                </a:solidFill>
                <a:latin typeface="Arial"/>
                <a:cs typeface="Arial"/>
              </a:rPr>
              <a:t>Hoje</a:t>
            </a:r>
            <a:r>
              <a:rPr lang="pt-BR" b="0" i="0" u="none" strike="noStrike">
                <a:solidFill>
                  <a:srgbClr val="000000"/>
                </a:solidFill>
                <a:effectLst/>
                <a:latin typeface="Arial"/>
                <a:cs typeface="Arial"/>
              </a:rPr>
              <a:t>, vamos discutir os dois últimos passos para usar a meta 7-1-7. Veremos como consolidar dados 7-1-7 em surtos e monitorar o progresso das ações, além de como sintetizar e usar os achados do 7-1-7 para planejamento e financiamento. Também abordaremos os seis componentes principais envolvidos na adoção do 7-1-7 para </a:t>
            </a:r>
            <a:r>
              <a:rPr lang="pt-BR">
                <a:solidFill>
                  <a:srgbClr val="000000"/>
                </a:solidFill>
                <a:latin typeface="Arial"/>
                <a:cs typeface="Arial"/>
              </a:rPr>
              <a:t>uso rotineiro</a:t>
            </a:r>
            <a:r>
              <a:rPr lang="pt-BR" b="0" i="0" u="none" strike="noStrike">
                <a:solidFill>
                  <a:srgbClr val="000000"/>
                </a:solidFill>
                <a:effectLst/>
                <a:latin typeface="Arial"/>
                <a:cs typeface="Arial"/>
              </a:rPr>
              <a:t>. </a:t>
            </a:r>
          </a:p>
          <a:p>
            <a:pPr algn="l" rtl="0" fontAlgn="base">
              <a:buNone/>
            </a:pPr>
            <a:endParaRPr lang="en-US" b="0" i="0" dirty="0">
              <a:solidFill>
                <a:srgbClr val="444444"/>
              </a:solidFill>
              <a:effectLst/>
              <a:latin typeface="Arial" panose="020B0604020202020204" pitchFamily="34" charset="0"/>
            </a:endParaRPr>
          </a:p>
          <a:p>
            <a:pPr algn="l" rtl="0" fontAlgn="base">
              <a:buNone/>
            </a:pPr>
            <a:r>
              <a:rPr lang="pt-BR" b="0" i="0">
                <a:solidFill>
                  <a:srgbClr val="444444"/>
                </a:solidFill>
                <a:effectLst/>
                <a:latin typeface="Arial"/>
                <a:cs typeface="Arial"/>
              </a:rPr>
              <a:t>Amanhã, </a:t>
            </a:r>
            <a:r>
              <a:rPr lang="pt-BR" b="0" i="0" u="none" strike="noStrike">
                <a:solidFill>
                  <a:srgbClr val="000000"/>
                </a:solidFill>
                <a:effectLst/>
                <a:latin typeface="Arial"/>
                <a:cs typeface="Arial"/>
              </a:rPr>
              <a:t>vamos nos concentrar no planejamento para adoção e uso do 7-1-7, sessões de “teach-back” e próximos passos. </a:t>
            </a:r>
          </a:p>
          <a:p>
            <a:pPr algn="l" rtl="0" fontAlgn="base">
              <a:buNone/>
            </a:pPr>
            <a:r>
              <a:rPr lang="pt-BR" b="0" i="0">
                <a:solidFill>
                  <a:srgbClr val="444444"/>
                </a:solidFill>
                <a:effectLst/>
                <a:latin typeface="Arial"/>
                <a:cs typeface="Arial"/>
              </a:rPr>
              <a:t>​​</a:t>
            </a:r>
          </a:p>
          <a:p>
            <a:pPr fontAlgn="base"/>
            <a:r>
              <a:rPr lang="pt-BR" b="0" i="0" u="none" strike="noStrike">
                <a:solidFill>
                  <a:srgbClr val="000000"/>
                </a:solidFill>
                <a:effectLst/>
                <a:latin typeface="Arial"/>
                <a:cs typeface="Arial"/>
              </a:rPr>
              <a:t>Ao longo das sessões, incorporamos lições de países e jurisdições</a:t>
            </a:r>
            <a:r>
              <a:rPr lang="pt-BR">
                <a:solidFill>
                  <a:srgbClr val="000000"/>
                </a:solidFill>
                <a:latin typeface="Arial"/>
                <a:cs typeface="Arial"/>
              </a:rPr>
              <a:t> </a:t>
            </a:r>
            <a:r>
              <a:rPr lang="pt-BR" b="0" i="0" u="none" strike="noStrike">
                <a:solidFill>
                  <a:srgbClr val="000000"/>
                </a:solidFill>
                <a:effectLst/>
                <a:latin typeface="Arial"/>
                <a:cs typeface="Arial"/>
              </a:rPr>
              <a:t>que adotaram e usaram o 7-1-7 nos últimos anos.</a:t>
            </a:r>
          </a:p>
          <a:p>
            <a:endParaRPr lang="en-US" dirty="0">
              <a:solidFill>
                <a:srgbClr val="000000"/>
              </a:solidFill>
              <a:latin typeface="Arial"/>
              <a:cs typeface="Arial"/>
            </a:endParaRPr>
          </a:p>
          <a:p>
            <a:endParaRPr lang="en-US" dirty="0">
              <a:solidFill>
                <a:srgbClr val="000000"/>
              </a:solidFill>
              <a:latin typeface="Arial"/>
              <a:cs typeface="Arial"/>
            </a:endParaRPr>
          </a:p>
          <a:p>
            <a:r>
              <a:rPr lang="pt-BR">
                <a:solidFill>
                  <a:srgbClr val="000000"/>
                </a:solidFill>
                <a:latin typeface="Arial"/>
                <a:cs typeface="Arial"/>
              </a:rPr>
              <a:t> </a:t>
            </a:r>
            <a:r>
              <a:rPr lang="pt-BR" b="0" i="0">
                <a:solidFill>
                  <a:srgbClr val="444444"/>
                </a:solidFill>
                <a:effectLst/>
                <a:latin typeface="Arial"/>
                <a:cs typeface="Arial"/>
              </a:rPr>
              <a:t>​</a:t>
            </a:r>
          </a:p>
          <a:p>
            <a:pPr algn="l" rtl="0" fontAlgn="base"/>
            <a:r>
              <a:rPr lang="pt-BR"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ajuste o horário no marcador superior se for diferente de 13h]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Espero que você tenha gostado da sessão da manhã. Teremos uma pausa para almoço agora. Por favor, retornem o mais breve possível, no máximo, até [13h (ou outro horário)]. </a:t>
            </a:r>
          </a:p>
          <a:p>
            <a:pPr>
              <a:defRPr/>
            </a:pPr>
            <a:br>
              <a:rPr lang="pt-BR"/>
            </a:br>
            <a:r>
              <a:rPr lang="pt-BR">
                <a:latin typeface="Arial"/>
                <a:cs typeface="Arial"/>
              </a:rPr>
              <a:t>Além disso, não se esqueça do estacionamento. Por favor, adicione quaisquer dúvidas que você tenha sobre a meta 7-1-7 ao estacionamento. Responderemos às suas perguntas logo após o almoço e mais tarde.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pt-BR" i="1">
                <a:latin typeface="Arial"/>
                <a:cs typeface="Arial"/>
              </a:rPr>
              <a:t>[Nota para o moderador: incluímos um quebra-gelo com pausa para movimento, onde os participantes adicionarão músicos/álbuns/músicas a um flipchart. Você também pode considerar digitar a lista e enviá-la aos participantes como uma lista de reprodução do workshop].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pt-BR" i="1">
                <a:latin typeface="Arial"/>
                <a:cs typeface="Arial"/>
              </a:rPr>
              <a:t>[Nota para o moderador: priorize responder aqui às perguntas feitas pelos participantes durante a sessão da manhã. Recomendamos consolidar as perguntas do estacionamento caso haja várias semelhantes. Você pode permanecer neste slide enquanto responde verbalmente às perguntas do estacionamento. Após este slide, há um slide que você pode usar com perguntas frequentes, caso haja poucas ou nenhuma pergunta no estacionamento]. </a:t>
            </a:r>
          </a:p>
          <a:p>
            <a:endParaRPr lang="en-US" dirty="0"/>
          </a:p>
          <a:p>
            <a:r>
              <a:rPr lang="pt-BR">
                <a:latin typeface="Arial"/>
                <a:cs typeface="Arial"/>
              </a:rPr>
              <a:t>Agora, vamos rever algumas das perguntas que você postou no estacionamento ou que ouvimos durante as discussões.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pt-BR" i="1">
                <a:solidFill>
                  <a:srgbClr val="000000"/>
                </a:solidFill>
                <a:latin typeface="Arial"/>
                <a:cs typeface="Arial"/>
              </a:rPr>
              <a:t>[Nota para o moderador: mostre essas perguntas somente se ainda houver tempo depois que as perguntas do estacionamento forem respondidas. Se alguma dessas perguntas for repetida das perguntas do estacionamento, pule-as aqui.]</a:t>
            </a:r>
          </a:p>
          <a:p>
            <a:endParaRPr lang="en-US" dirty="0">
              <a:solidFill>
                <a:srgbClr val="000000"/>
              </a:solidFill>
            </a:endParaRPr>
          </a:p>
          <a:p>
            <a:r>
              <a:rPr lang="pt-BR">
                <a:solidFill>
                  <a:srgbClr val="000000"/>
                </a:solidFill>
                <a:latin typeface="Arial"/>
                <a:cs typeface="Arial"/>
              </a:rPr>
              <a:t>Vamos analisar algumas perguntas comuns que surgiram em workshops anteriores do 7-1-7. </a:t>
            </a:r>
          </a:p>
          <a:p>
            <a:endParaRPr lang="en-US" dirty="0">
              <a:solidFill>
                <a:srgbClr val="000000"/>
              </a:solidFill>
            </a:endParaRPr>
          </a:p>
          <a:p>
            <a:r>
              <a:rPr lang="pt-BR">
                <a:solidFill>
                  <a:srgbClr val="000000"/>
                </a:solidFill>
                <a:latin typeface="Arial"/>
                <a:cs typeface="Arial"/>
              </a:rPr>
              <a:t>[CLIQUE]</a:t>
            </a:r>
          </a:p>
          <a:p>
            <a:endParaRPr lang="en-US" dirty="0">
              <a:solidFill>
                <a:srgbClr val="000000"/>
              </a:solidFill>
            </a:endParaRPr>
          </a:p>
          <a:p>
            <a:r>
              <a:rPr lang="pt-BR" b="1"/>
              <a:t>Primeiro, o que deve ser feito se os protocolos de um país indicarem que um evento detectado em nível local deve ser relatado imediatamente a vários níveis de governo (por exemplo, distrital, regional e nacional)?</a:t>
            </a:r>
          </a:p>
          <a:p>
            <a:endParaRPr lang="en-US" dirty="0">
              <a:solidFill>
                <a:srgbClr val="000000"/>
              </a:solidFill>
              <a:latin typeface="Arial"/>
              <a:cs typeface="Arial"/>
            </a:endParaRPr>
          </a:p>
          <a:p>
            <a:r>
              <a:rPr lang="pt-BR">
                <a:solidFill>
                  <a:srgbClr val="000000"/>
                </a:solidFill>
                <a:latin typeface="Arial"/>
                <a:cs typeface="Arial"/>
              </a:rPr>
              <a:t>[</a:t>
            </a:r>
            <a:r>
              <a:rPr lang="pt-BR" i="0" u="none" strike="noStrike">
                <a:solidFill>
                  <a:srgbClr val="000000"/>
                </a:solidFill>
                <a:effectLst/>
                <a:latin typeface="Arial"/>
                <a:cs typeface="Arial"/>
              </a:rPr>
              <a:t>Resposta</a:t>
            </a:r>
            <a:r>
              <a:rPr lang="pt-BR">
                <a:solidFill>
                  <a:srgbClr val="000000"/>
                </a:solidFill>
                <a:latin typeface="Arial"/>
                <a:cs typeface="Arial"/>
              </a:rPr>
              <a:t>] </a:t>
            </a:r>
            <a:r>
              <a:rPr lang="pt-BR">
                <a:solidFill>
                  <a:srgbClr val="000000"/>
                </a:solidFill>
              </a:rPr>
              <a:t>A data de notificação é quando o evento é relatado pela primeira vez a uma autoridade de saúde pública responsável pela ação. As diretrizes de relatórios de cada jurisdição devem determinar quais níveis governamentais devem ser imediatamente notificados de um evento. Se os protocolos do país indicarem que os níveis distrital, regional e nacional devem ser imediatamente notificados e tomar as medidas apropriadas, a data da notificação seria a data em que o primeiro desses níveis fosse notificado. </a:t>
            </a:r>
          </a:p>
          <a:p>
            <a:r>
              <a:rPr lang="pt-BR">
                <a:solidFill>
                  <a:srgbClr val="000000"/>
                </a:solidFill>
                <a:latin typeface="Arial"/>
                <a:cs typeface="Arial"/>
              </a:rPr>
              <a:t> </a:t>
            </a:r>
          </a:p>
          <a:p>
            <a:r>
              <a:rPr lang="pt-BR">
                <a:solidFill>
                  <a:srgbClr val="000000"/>
                </a:solidFill>
                <a:latin typeface="Arial"/>
                <a:cs typeface="Arial"/>
              </a:rPr>
              <a:t>Para jurisdições cujas diretrizes exigem notificação simultânea imediata a vários níveis de governo, verificar se a notificação a todos os níveis atende à meta de 1 dia pode ser útil para identificar gargalos adicionais e ações corretivas. Entretanto, ao calcular o desempenho 7-1-7, deve ser usada a data mais antiga em que um nível de governo responsável pela ação foi notificado.</a:t>
            </a:r>
          </a:p>
          <a:p>
            <a:br>
              <a:rPr lang="pt-BR"/>
            </a:br>
            <a:r>
              <a:rPr lang="pt-BR">
                <a:solidFill>
                  <a:srgbClr val="000000"/>
                </a:solidFill>
                <a:latin typeface="Arial"/>
                <a:cs typeface="Arial"/>
              </a:rPr>
              <a:t>[CLIQUE]</a:t>
            </a:r>
          </a:p>
          <a:p>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1"/>
              <a:t>A seguir, para surtos que afetam mais de um local, o primeiro caso em cada local deve ser tratado como um evento único e avaliado separadamente em relação à meta 7-1-7?</a:t>
            </a:r>
          </a:p>
          <a:p>
            <a:endParaRPr lang="en-US" dirty="0">
              <a:solidFill>
                <a:srgbClr val="000000"/>
              </a:solidFill>
            </a:endParaRPr>
          </a:p>
          <a:p>
            <a:r>
              <a:rPr lang="pt-BR">
                <a:solidFill>
                  <a:srgbClr val="000000"/>
                </a:solidFill>
                <a:latin typeface="Arial"/>
                <a:cs typeface="Arial"/>
              </a:rPr>
              <a:t>[Resposta] </a:t>
            </a:r>
            <a:r>
              <a:rPr lang="pt-BR">
                <a:solidFill>
                  <a:srgbClr val="000000"/>
                </a:solidFill>
              </a:rPr>
              <a:t>Para surtos que afetam vários locais, no mínimo, os países devem avaliar as métricas 7-1-7 no local (por exemplo, distrito, estado, condado, cidade) onde o evento surgiu inicialmente. Se houver interesse em entender a eficácia da detecção, notificação e resposta precoce de eventos quando o evento se espalhou para locais adicionais, a meta 7-1-7 pode ser aplicada ao primeiro caso nesses locais adicionais (por exemplo, o primeiro caso em um novo distrito). Cada vez que o 7-1-7 é usado, cria-se uma oportunidade para identificar gargalos e ações corretivas que podem levar à melhoria do desempenho. </a:t>
            </a:r>
          </a:p>
          <a:p>
            <a:r>
              <a:rPr lang="pt-BR">
                <a:solidFill>
                  <a:srgbClr val="000000"/>
                </a:solidFill>
                <a:latin typeface="Arial"/>
                <a:cs typeface="Arial"/>
              </a:rPr>
              <a:t> </a:t>
            </a:r>
          </a:p>
          <a:p>
            <a:r>
              <a:rPr lang="pt-BR">
                <a:solidFill>
                  <a:srgbClr val="000000"/>
                </a:solidFill>
                <a:latin typeface="Arial"/>
                <a:cs typeface="Arial"/>
              </a:rPr>
              <a:t>Isso é especialmente relevante porque os países que adotaram o 7-1-7 em nível nacional estão implementando o 7-1-7 em âmbito subnacional. Os países que aplicaram o 7-1-7 separadamente em jurisdições diferentes para o mesmo surto à medida que ele se espalhava encontraram diferenças importantes na pontualidade e nos gargalos entre as jurisdições, acrescentando nuances sobre quais ações corretivas são necessárias e onde elas são necessárias. </a:t>
            </a:r>
          </a:p>
          <a:p>
            <a:endParaRPr lang="en-US" dirty="0">
              <a:latin typeface="var( --e-global-typography-text-font-family )"/>
              <a:cs typeface="Arial"/>
            </a:endParaRPr>
          </a:p>
          <a:p>
            <a:pPr>
              <a:defRPr/>
            </a:pPr>
            <a:r>
              <a:rPr lang="pt-BR">
                <a:latin typeface="Arial"/>
                <a:cs typeface="Arial"/>
              </a:rPr>
              <a:t>[CLIQUE] </a:t>
            </a:r>
          </a:p>
          <a:p>
            <a:pPr>
              <a:defRPr/>
            </a:pPr>
            <a:endParaRPr lang="en-US" dirty="0">
              <a:latin typeface="Arial"/>
              <a:cs typeface="Arial"/>
            </a:endParaRPr>
          </a:p>
          <a:p>
            <a:pPr marL="0" indent="0">
              <a:lnSpc>
                <a:spcPct val="100000"/>
              </a:lnSpc>
              <a:spcBef>
                <a:spcPts val="0"/>
              </a:spcBef>
              <a:buClrTx/>
              <a:buNone/>
              <a:defRPr/>
            </a:pPr>
            <a:r>
              <a:rPr lang="pt-BR" b="1">
                <a:solidFill>
                  <a:srgbClr val="000000"/>
                </a:solidFill>
                <a:latin typeface="Arial"/>
                <a:cs typeface="Arial"/>
              </a:rPr>
              <a:t>Por fim, o que fazemos se descobrirmos que há outro caso vinculado que teve início antes do caso índice?</a:t>
            </a:r>
          </a:p>
          <a:p>
            <a:pPr>
              <a:defRPr/>
            </a:pPr>
            <a:endParaRPr lang="en-US" dirty="0"/>
          </a:p>
          <a:p>
            <a:pPr>
              <a:defRPr/>
            </a:pPr>
            <a:r>
              <a:rPr lang="pt-BR">
                <a:latin typeface="Arial"/>
                <a:cs typeface="Arial"/>
              </a:rPr>
              <a:t>Modificar as datas de marcos, os gargalos e os facilitadores do 7-1-7 com base em novas informações não é incomum, especialmente para revisões de ação antecipada que são idealmente conduzidas durante a fase inicial do surto. Houve vários exemplos de constatação de que a data de surgimento foi, na verdade, anterior, com base na investigação do surto, por exemplo. Quando isso acontecer, você deve atualizar os dados relevantes e garantir que a ferramenta de consolidação de dados também esteja atualizada. Se uma data de marco for alterada, use isso como uma oportunidade para identificar gargalos e facilitadores adicionais – em alguns casos, esses gargalos adicionais foram alguns dos mais importantes a serem enfrentados. </a:t>
            </a: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63</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agora analisar como o 7-1-7 pode ser adotado para uso rotineiro em um país ou jurisdição.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91771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545C-009B-5460-789D-3999EB6A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52425-FAB8-AC4C-CB9B-88E9F984D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3F0B6-A072-A81F-11C4-3BEBC44A2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a:t>Há algumas coisas a considerar antes de planejar uma adoção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Surtos são eventos locais; eles ocorrem em nível local, impactam indivíduos e comunidades em nível local e, idealmente, são detectados e respondidos em nível local. A melhor maneira de prevenir epidemias e pandemias é interromper surtos locais antes que eles se espalhem.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Mas os sistemas, orientações e regras para dar suporte à detecção, notificação e resposta a surtos são frequentemente gerenciados em níveis mais altos, como distrital, provincial, regional ou nacional. Isso significa que pode ser necessária uma melhoria no desempenho de sistemas relacionados a surtos em diferentes níveis de governo.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t>Por essas razões, é útil pensar em como o 7-1-7 se encaixa em diferentes níveis – do local ao nacional – no contexto específico do país. E também é preciso ter em mente que o nível local é muito importante para o 7-1-7 porque o nível local é muito importante para surtos.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9F86FFB-5CFE-C2CA-3ECA-EFC35E63F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9272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333D-89D0-3349-8ABE-3FABA835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0E01F-7ACA-DAA0-CAD4-2330BDEA32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F0239-EA63-B504-2295-544FB7970E40}"/>
              </a:ext>
            </a:extLst>
          </p:cNvPr>
          <p:cNvSpPr>
            <a:spLocks noGrp="1"/>
          </p:cNvSpPr>
          <p:nvPr>
            <p:ph type="body" idx="1"/>
          </p:nvPr>
        </p:nvSpPr>
        <p:spPr/>
        <p:txBody>
          <a:bodyPr/>
          <a:lstStyle/>
          <a:p>
            <a:pPr>
              <a:defRPr/>
            </a:pPr>
            <a:r>
              <a:rPr lang="pt-BR" b="0">
                <a:latin typeface="Arial"/>
                <a:cs typeface="Arial"/>
              </a:rPr>
              <a:t>A adoção do 7-1-7 pela primeira vez a nível nacional ou numa jurisdição subnacional depende do contexto, em particular de quem está motivado para adotar e usar </a:t>
            </a:r>
            <a:r>
              <a:rPr lang="pt-BR">
                <a:latin typeface="Arial"/>
                <a:cs typeface="Arial"/>
              </a:rPr>
              <a:t>a meta</a:t>
            </a:r>
            <a:r>
              <a:rPr lang="pt-BR" b="0">
                <a:latin typeface="Arial"/>
                <a:cs typeface="Arial"/>
              </a:rPr>
              <a:t> e tem autoridade para isso. </a:t>
            </a:r>
          </a:p>
          <a:p>
            <a:endParaRPr lang="en-US" b="0" dirty="0"/>
          </a:p>
          <a:p>
            <a:r>
              <a:rPr lang="pt-BR" b="0">
                <a:latin typeface="Arial"/>
                <a:cs typeface="Arial"/>
              </a:rPr>
              <a:t>[CLIQUE]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cs typeface="Arial"/>
              </a:rPr>
              <a:t>Diferentes países abordaram isso de maneiras diferentes, o que é possível porque a adoção do 7-1-7 é flexível. Vou compartilhar exemplos de dois países que adotaram o 7-1-7 de maneiras diferentes: Uganda e Brasil. </a:t>
            </a:r>
          </a:p>
          <a:p>
            <a:endParaRPr lang="en-US" b="0" dirty="0"/>
          </a:p>
          <a:p>
            <a:r>
              <a:rPr lang="pt-BR" b="0">
                <a:latin typeface="Arial"/>
                <a:cs typeface="Arial"/>
              </a:rPr>
              <a:t>[CLIQUE]</a:t>
            </a:r>
          </a:p>
          <a:p>
            <a:endParaRPr lang="en-US" b="0" dirty="0"/>
          </a:p>
          <a:p>
            <a:r>
              <a:rPr lang="pt-BR" b="0">
                <a:latin typeface="Arial"/>
                <a:cs typeface="Arial"/>
              </a:rPr>
              <a:t>Em Uganda, o 7-1-7 foi instituído pela primeira vez em nível nacional. Uma vez estabelecido em nível nacional, ele foi ampliado para níveis subnacionais, do nível regional ao nível distrital. Isso permitiu que a equipe de coordenação do 7-1-7, que atuava em nível nacional, usasse o 7-1-7 e, ao mesmo tempo, ajudasse a ampliá-lo dentro das estruturas existentes usadas em Uganda em diferentes níveis para gerenciamento de surtos. Eles adaptam o 7-1-7 aos sistemas e fluxos de trabalho existentes usados em diferentes níveis do sistema de saúde. </a:t>
            </a:r>
          </a:p>
          <a:p>
            <a:endParaRPr lang="en-US" dirty="0"/>
          </a:p>
          <a:p>
            <a:r>
              <a:rPr lang="pt-BR" b="0">
                <a:latin typeface="Arial"/>
                <a:cs typeface="Arial"/>
              </a:rPr>
              <a:t>[CLIQUE]</a:t>
            </a:r>
          </a:p>
          <a:p>
            <a:endParaRPr lang="en-US" dirty="0"/>
          </a:p>
          <a:p>
            <a:r>
              <a:rPr lang="pt-BR"/>
              <a:t>Por outro lado, no Brasil, eles começaram no nível municipal em Recife, porque foi lá que conseguiram apoio político e adesão. Isso funcionou muito bem para eles porque, no Brasil, o nível municipal é o responsável pela gestão da maioria dos surtos.</a:t>
            </a:r>
            <a:r>
              <a:rPr lang="pt-BR">
                <a:effectLst/>
                <a:latin typeface="Helvetica Neue"/>
              </a:rPr>
              <a:t> A experiência de adoção do 7-1-7 em Recife ajudou a equipe de coordenação do 7-1-7 a entender a relevância de conquistar a confiança política de seus parceiros. Eles tiveram forte apoio do departamento municipal de saúde, que os ajudou nas discussões com trabalhadores de nível médio, equipe técnica local e partes interessadas locais. </a:t>
            </a:r>
          </a:p>
          <a:p>
            <a:endParaRPr lang="en-US" dirty="0">
              <a:effectLst/>
              <a:latin typeface="Helvetica Neue" panose="02000503000000020004" pitchFamily="2" charset="0"/>
            </a:endParaRPr>
          </a:p>
          <a:p>
            <a:r>
              <a:rPr lang="pt-BR">
                <a:effectLst/>
                <a:latin typeface="Helvetica Neue"/>
              </a:rPr>
              <a:t>Depois disso, eles iniciaram discussões com o governo federal sobre como expandir o 7-1-7 nacionalmente. </a:t>
            </a:r>
            <a:r>
              <a:rPr lang="pt-BR">
                <a:latin typeface="Helvetica Neue"/>
              </a:rPr>
              <a:t>Uma coisa que os ajudou durante essas discussões foi que começar no nível municipal os ensinou sobre os desafios enfrentados pelas equipes locais responsáveis pelo gerenciamento de surtos.</a:t>
            </a:r>
            <a:r>
              <a:rPr lang="pt-BR">
                <a:effectLst/>
                <a:latin typeface="Helvetica Neue"/>
              </a:rPr>
              <a:t> O trabalho deles </a:t>
            </a:r>
            <a:r>
              <a:rPr lang="pt-BR">
                <a:latin typeface="Helvetica Neue"/>
              </a:rPr>
              <a:t>em</a:t>
            </a:r>
            <a:r>
              <a:rPr lang="pt-BR">
                <a:effectLst/>
                <a:latin typeface="Helvetica Neue"/>
              </a:rPr>
              <a:t> Recife ajudou a prepará-los para pensar concretamente sobre como seria escalar isso em nível nacional.</a:t>
            </a:r>
          </a:p>
          <a:p>
            <a:endParaRPr lang="en-US" dirty="0"/>
          </a:p>
          <a:p>
            <a:r>
              <a:rPr lang="pt-BR">
                <a:latin typeface="Arial"/>
                <a:cs typeface="Arial"/>
              </a:rPr>
              <a:t>[CLIQUE]</a:t>
            </a:r>
          </a:p>
          <a:p>
            <a:endParaRPr lang="en-US" dirty="0"/>
          </a:p>
          <a:p>
            <a:r>
              <a:rPr lang="pt-BR">
                <a:latin typeface="Arial"/>
                <a:cs typeface="Arial"/>
              </a:rPr>
              <a:t>Em ambos os exemplos, o 7-1-7 foi ampliado além da implementação inicial – seja de nacional para subnacional ou de subnacional para nacional – ao longo do tempo. Os países descobriram que é útil ter em mente quais papéis os diferentes níveis de governo desempenham em relação aos surtos, porque isso pode ajudar a informar até mesmo a implementação inicial e tornar o dimensionamento futuro mais eficiente. </a:t>
            </a:r>
            <a:br>
              <a:rPr lang="pt-BR"/>
            </a:br>
            <a:br>
              <a:rPr lang="pt-BR"/>
            </a:br>
            <a:endParaRPr lang="pt-BR"/>
          </a:p>
        </p:txBody>
      </p:sp>
      <p:sp>
        <p:nvSpPr>
          <p:cNvPr id="4" name="Slide Number Placeholder 3">
            <a:extLst>
              <a:ext uri="{FF2B5EF4-FFF2-40B4-BE49-F238E27FC236}">
                <a16:creationId xmlns:a16="http://schemas.microsoft.com/office/drawing/2014/main" id="{1F5CF3C9-CD4E-370E-8418-0EE53BA3F1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8766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endParaRPr lang="en-US" dirty="0"/>
          </a:p>
          <a:p>
            <a:r>
              <a:rPr lang="pt-BR">
                <a:latin typeface="Arial"/>
                <a:cs typeface="Arial"/>
              </a:rPr>
              <a:t>Vamos ter uma breve discussão. </a:t>
            </a:r>
          </a:p>
          <a:p>
            <a:endParaRPr lang="en-US" dirty="0"/>
          </a:p>
          <a:p>
            <a:r>
              <a:rPr lang="pt-BR" sz="1200">
                <a:latin typeface="Arial"/>
                <a:cs typeface="Arial"/>
              </a:rPr>
              <a:t>Que fatores você consideraria ao planejar a adoção inicial do 7-1-7, tendo em mente a expansão nacional/subnacional?</a:t>
            </a:r>
          </a:p>
          <a:p>
            <a:endParaRPr lang="en-US" sz="1200" dirty="0">
              <a:solidFill>
                <a:schemeClr val="tx2"/>
              </a:solidFill>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392396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Por fim, considere o modelo de governança usado no país. Quem tem autoridade para tomar decisões? Quem é responsável pelas ações? Quem é responsável pela supervisão? Vamos analisar algumas questões específicas a serem consideradas ao pensar no modelo de governança relacionado ao 7-1-7. </a:t>
            </a:r>
          </a:p>
          <a:p>
            <a:endParaRPr lang="en-US" dirty="0"/>
          </a:p>
          <a:p>
            <a:r>
              <a:rPr lang="pt-BR">
                <a:latin typeface="Arial"/>
                <a:cs typeface="Arial"/>
              </a:rPr>
              <a:t>[CLIQUE]</a:t>
            </a:r>
          </a:p>
          <a:p>
            <a:endParaRPr lang="en-US" dirty="0"/>
          </a:p>
          <a:p>
            <a:r>
              <a:rPr lang="pt-BR">
                <a:latin typeface="Arial"/>
                <a:cs typeface="Arial"/>
              </a:rPr>
              <a:t>Quão centralizada ou descentralizada é a governança no país ou jurisdição? </a:t>
            </a:r>
          </a:p>
          <a:p>
            <a:endParaRPr lang="en-US" dirty="0"/>
          </a:p>
          <a:p>
            <a:r>
              <a:rPr lang="pt-BR">
                <a:latin typeface="Arial"/>
                <a:cs typeface="Arial"/>
              </a:rPr>
              <a:t>[CLIQUE]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Quais poderes de tomada de decisão os diferentes níveis de governo têm em relação à saúde pública?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Em que nível de governo as principais atividades de detecção, notificação e resposta precoce de surtos são conduzidas e coordenadas?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Entender o modelo de governança pode tornar o 7-1-7 muito mais eficiente e eficaz, por isso é útil levar isso em consideração ao planejar a adoção e a expansão.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08099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latin typeface="Arial"/>
                <a:cs typeface="Arial"/>
              </a:rPr>
              <a:t>Agora que já passamos por algumas dessas considerações iniciais, vamos analisar os 6 componentes principais da adoção do 7-1-7 para uso rotineiro. Abordaremos cada um deles com mais detalhes nas próximas sessões. </a:t>
            </a:r>
          </a:p>
          <a:p>
            <a:endParaRPr lang="en-US" dirty="0">
              <a:cs typeface="Arial"/>
            </a:endParaRPr>
          </a:p>
          <a:p>
            <a:r>
              <a:rPr lang="pt-BR">
                <a:latin typeface="Arial"/>
                <a:cs typeface="Arial"/>
              </a:rPr>
              <a:t>Os componentes da adoção do 7-1-7 incluem:</a:t>
            </a:r>
          </a:p>
          <a:p>
            <a:r>
              <a:rPr lang="pt-BR">
                <a:latin typeface="Arial"/>
                <a:cs typeface="Arial"/>
              </a:rPr>
              <a:t>- Situar o 7-1-7 dentro do sistema de saúde pública, ou identificar quem liderará e coordenará as principais atividades de adoção e uso do 7-1-7, e onde elas estarão sediadas dentro do sistema de saúde; </a:t>
            </a:r>
          </a:p>
          <a:p>
            <a:r>
              <a:rPr lang="pt-BR">
                <a:latin typeface="Arial"/>
                <a:cs typeface="Arial"/>
              </a:rPr>
              <a:t>- Mapear as partes interessadas e os sistemas existentes para entender as partes interessadas e os sistemas que são relevantes para o 7-1-7;</a:t>
            </a:r>
          </a:p>
          <a:p>
            <a:r>
              <a:rPr lang="pt-BR">
                <a:latin typeface="Arial"/>
                <a:cs typeface="Arial"/>
              </a:rPr>
              <a:t>- Envolver as partes interessadas relevantes no 7-1-7; </a:t>
            </a:r>
          </a:p>
          <a:p>
            <a:r>
              <a:rPr lang="pt-BR">
                <a:latin typeface="Arial"/>
                <a:cs typeface="Arial"/>
              </a:rPr>
              <a:t>- Integrar o 7-1-7 em fluxos de trabalho existentes relevantes; </a:t>
            </a:r>
          </a:p>
          <a:p>
            <a:r>
              <a:rPr lang="pt-BR">
                <a:latin typeface="Arial"/>
                <a:cs typeface="Arial"/>
              </a:rPr>
              <a:t>- Treinar a equipe sobre o uso do 7-1-7; e</a:t>
            </a:r>
          </a:p>
          <a:p>
            <a:r>
              <a:rPr lang="pt-BR">
                <a:latin typeface="Arial"/>
                <a:cs typeface="Arial"/>
              </a:rPr>
              <a:t>- Pilotar o uso do 7-1-7. </a:t>
            </a:r>
          </a:p>
          <a:p>
            <a:endParaRPr lang="en-US" dirty="0">
              <a:cs typeface="Arial"/>
            </a:endParaRPr>
          </a:p>
          <a:p>
            <a:r>
              <a:rPr lang="pt-BR">
                <a:latin typeface="Arial"/>
                <a:cs typeface="Arial"/>
              </a:rPr>
              <a:t>Embora estes seis constituam a base da adoção 7-1-7, descobrimos que a maneira como os países ou jurisdições implementam especificamente cada um desses componentes de adoção varia de acordo com o contexto. A adoção do 7-1-7 é um processo flexível, o que ajudou a aumentar sua viabilidade. </a:t>
            </a:r>
          </a:p>
          <a:p>
            <a:pPr marL="0" indent="0">
              <a:buFont typeface="Arial"/>
              <a:buNone/>
            </a:pPr>
            <a:endParaRPr lang="en-US" dirty="0">
              <a:cs typeface="Arial"/>
            </a:endParaRPr>
          </a:p>
          <a:p>
            <a:pPr marL="0" indent="0">
              <a:buFont typeface="Arial"/>
              <a:buNone/>
            </a:pPr>
            <a:endParaRPr lang="en-US" dirty="0">
              <a:cs typeface="Arial"/>
            </a:endParaRPr>
          </a:p>
          <a:p>
            <a:pPr marL="0" indent="0">
              <a:buFont typeface="Arial"/>
              <a:buNone/>
            </a:pPr>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BR" b="0" i="0" u="none" strike="noStrike">
                <a:solidFill>
                  <a:srgbClr val="000000"/>
                </a:solidFill>
                <a:effectLst/>
                <a:latin typeface="Arial"/>
                <a:cs typeface="Arial"/>
              </a:rPr>
              <a:t>Vamos rever novamente os objetivos de aprendizado do nosso workshop. </a:t>
            </a:r>
            <a:r>
              <a:rPr lang="pt-BR">
                <a:latin typeface="Arial"/>
                <a:cs typeface="Arial"/>
              </a:rPr>
              <a:t>Ao final deste treinamento, você deverá ser capaz de: </a:t>
            </a:r>
          </a:p>
          <a:p>
            <a:endParaRPr lang="en-US" dirty="0">
              <a:latin typeface="Arial"/>
              <a:cs typeface="Arial"/>
            </a:endParaRPr>
          </a:p>
          <a:p>
            <a:pPr marL="342900" indent="-342900">
              <a:lnSpc>
                <a:spcPct val="113999"/>
              </a:lnSpc>
              <a:buAutoNum type="arabicPeriod"/>
            </a:pPr>
            <a:r>
              <a:rPr lang="pt-BR">
                <a:latin typeface="Arial"/>
                <a:cs typeface="Arial"/>
              </a:rPr>
              <a:t>Compreender a abordagem de melhoria de desempenho e metas 7-1-7 e as Revisões de Ação Precoce para detecção, notificação e resposta a surtos</a:t>
            </a:r>
            <a:r>
              <a:rPr lang="pt-BR" sz="1200" b="0">
                <a:latin typeface="Arial"/>
                <a:cs typeface="Arial"/>
              </a:rPr>
              <a:t> </a:t>
            </a:r>
          </a:p>
          <a:p>
            <a:pPr marL="342900" indent="-342900">
              <a:lnSpc>
                <a:spcPct val="113999"/>
              </a:lnSpc>
              <a:buFont typeface="+mj-lt"/>
              <a:buAutoNum type="arabicPeriod"/>
            </a:pPr>
            <a:r>
              <a:rPr lang="pt-BR" sz="1100" b="0">
                <a:latin typeface="Arial"/>
                <a:cs typeface="Arial"/>
              </a:rPr>
              <a:t>Explicar como o 7-1-7 impulsiona a melhoria do desempenho dos sistemas de surtos</a:t>
            </a:r>
          </a:p>
          <a:p>
            <a:pPr marL="342900" indent="-342900">
              <a:lnSpc>
                <a:spcPct val="113999"/>
              </a:lnSpc>
              <a:buFont typeface="+mj-lt"/>
              <a:buAutoNum type="arabicPeriod"/>
            </a:pPr>
            <a:r>
              <a:rPr lang="pt-BR" sz="1100" b="0">
                <a:latin typeface="Arial"/>
                <a:cs typeface="Arial"/>
              </a:rPr>
              <a:t>Identificar oportunidades e desafios para apoiar a conscientização, adoção e uso do 7-1-7 em seu trabalho</a:t>
            </a:r>
          </a:p>
          <a:p>
            <a:pPr marL="342900" indent="-342900">
              <a:lnSpc>
                <a:spcPct val="113999"/>
              </a:lnSpc>
              <a:buFont typeface="+mj-lt"/>
              <a:buAutoNum type="arabicPeriod"/>
            </a:pPr>
            <a:r>
              <a:rPr lang="pt-BR" sz="1200" b="0">
                <a:latin typeface="Arial"/>
                <a:cs typeface="Arial"/>
              </a:rPr>
              <a:t>Aplicar os passos principais e práticas modelo para dar suporte ao uso da adoção do 7-1-7 em programas e contextos</a:t>
            </a:r>
          </a:p>
          <a:p>
            <a:pPr marL="342900" indent="-342900">
              <a:lnSpc>
                <a:spcPct val="113999"/>
              </a:lnSpc>
              <a:buFont typeface="+mj-lt"/>
              <a:buAutoNum type="arabicPeriod"/>
            </a:pPr>
            <a:r>
              <a:rPr lang="pt-BR">
                <a:latin typeface="Arial"/>
                <a:cs typeface="Arial"/>
              </a:rPr>
              <a:t>Planejar a adoção e uso rotineiro da meta 7-1-7 em seu país ou jurisdição </a:t>
            </a:r>
          </a:p>
          <a:p>
            <a:pPr marL="342900" indent="-342900">
              <a:lnSpc>
                <a:spcPct val="113999"/>
              </a:lnSpc>
              <a:buAutoNum type="arabicPeriod"/>
            </a:pPr>
            <a:endParaRPr lang="en-US" sz="1200" b="0" i="0" dirty="0">
              <a:solidFill>
                <a:srgbClr val="000000"/>
              </a:solidFill>
              <a:effectLst/>
              <a:latin typeface="Arial"/>
              <a:cs typeface="Arial"/>
            </a:endParaRPr>
          </a:p>
          <a:p>
            <a:pPr>
              <a:lnSpc>
                <a:spcPct val="113999"/>
              </a:lnSpc>
            </a:pPr>
            <a:r>
              <a:rPr lang="pt-BR">
                <a:latin typeface="Arial"/>
                <a:cs typeface="Arial"/>
              </a:rPr>
              <a:t>Os dois primeiros objetivos foram abordados nos materiais introdutórios e continuaremos a reforçar no restante do workshop, e o terceiro objetivo está presente ao longo do workshop. Já começamos a abordar o quarto objetivo e hoje vamos abordar as duas últimas etapas de uso e discutir os componentes e práticas do modelo para adotar o 7-1-7 para uso rotineiro em diferentes contextos. </a:t>
            </a:r>
          </a:p>
          <a:p>
            <a:pPr>
              <a:lnSpc>
                <a:spcPct val="113999"/>
              </a:lnSpc>
            </a:pPr>
            <a:endParaRPr lang="en-US" b="0" i="0" dirty="0">
              <a:solidFill>
                <a:srgbClr val="444444"/>
              </a:solidFill>
              <a:effectLst/>
              <a:latin typeface="Arial"/>
              <a:ea typeface="Calibri"/>
              <a:cs typeface="Arial"/>
            </a:endParaRPr>
          </a:p>
          <a:p>
            <a:pPr>
              <a:lnSpc>
                <a:spcPct val="113999"/>
              </a:lnSpc>
            </a:pPr>
            <a:endParaRPr lang="en-US" b="0" i="0" dirty="0">
              <a:solidFill>
                <a:srgbClr val="444444"/>
              </a:solidFill>
              <a:effectLst/>
              <a:latin typeface="Arial"/>
              <a:ea typeface="Calibri"/>
              <a:cs typeface="Arial"/>
            </a:endParaRPr>
          </a:p>
          <a:p>
            <a:pPr algn="just"/>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esta é uma atividade muito rápida em grupos pequenos. Se possível, tenha um flipchart (ou papel grande) para cada grupo. Ao contrário das etapas de uso, os componentes de adoção não são estritamente lineares. O foco desta atividade é que os participantes entendam isso rapidamente – em workshops anteriores, descobrimos que os diferentes grupos terminam com ordenações diferentes. Isso é muito útil porque leva a uma discussão sobre como os componentes não devem ser implementados em uma ordem exata e que eles são iterativos. Os grupos terão 5 minutos para fazer sua ordenação. Depois disso, você terá 2 minutos em plenário para apontar como eles não têm exatamente a mesma ordem. Você pode apontar algumas semelhanças e diferenças que você vê entre os grupos.] </a:t>
            </a:r>
          </a:p>
          <a:p>
            <a:endParaRPr lang="en-US" dirty="0"/>
          </a:p>
          <a:p>
            <a:r>
              <a:rPr lang="pt-BR">
                <a:latin typeface="Arial"/>
                <a:cs typeface="Arial"/>
              </a:rPr>
              <a:t>Vamos fazer uma atividade rápida antes de nos aprofundarmos em cada componente. Esta atividade tem como objetivo ajudar você a começar a pensar sobre o processo de adoção do 7-1-7.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dividam-se em grupos pequenos, de preferência com 6 a 8 participantes por grupo.]</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35917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rPr>
              <a:t>Ótimo, agora que vocês estão em seus grupos, vamos começar!</a:t>
            </a:r>
          </a:p>
          <a:p>
            <a:endParaRPr lang="en-US">
              <a:solidFill>
                <a:srgbClr val="000000"/>
              </a:solidFill>
            </a:endParaRPr>
          </a:p>
          <a:p>
            <a:r>
              <a:rPr lang="pt-BR">
                <a:solidFill>
                  <a:srgbClr val="000000"/>
                </a:solidFill>
              </a:rPr>
              <a:t>No lado direito deste slide, você pode ver os 6 componentes para adotar o 7-1-7. Seu trabalho é decidir qual você acha que é a melhor ordem para conduzir esses componentes. </a:t>
            </a:r>
          </a:p>
          <a:p>
            <a:endParaRPr lang="en-US">
              <a:solidFill>
                <a:srgbClr val="000000"/>
              </a:solidFill>
            </a:endParaRPr>
          </a:p>
          <a:p>
            <a:r>
              <a:rPr lang="pt-BR">
                <a:solidFill>
                  <a:srgbClr val="000000"/>
                </a:solidFill>
                <a:latin typeface="Arial"/>
                <a:cs typeface="Arial"/>
              </a:rPr>
              <a:t>No seu flipchart, classifique os componentes na ordem em que você acha que eles devem ser feitos, escrevendo suas letras – veja o lado direito deste slide – de cima para baixo na sua folha. Por exemplo, se você acha que a equipe deve ser treinada primeiro, você escreveria F no topo da sua folha, seguido pelas letras correspondentes aos 5 componentes restantes na ordem em que você acha que eles devem ser feitos. </a:t>
            </a:r>
          </a:p>
          <a:p>
            <a:endParaRPr lang="en-US">
              <a:solidFill>
                <a:srgbClr val="000000"/>
              </a:solidFill>
            </a:endParaRPr>
          </a:p>
          <a:p>
            <a:r>
              <a:rPr lang="pt-BR">
                <a:solidFill>
                  <a:srgbClr val="000000"/>
                </a:solidFill>
                <a:latin typeface="Arial"/>
                <a:cs typeface="Arial"/>
              </a:rPr>
              <a:t>Esta é uma atividade curta: você terá 5 minutos para organizar as etapas em seu grupo e, em seguida, faremos uma revisão plenária por alguns minutos. </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19152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Espero que agora você perceba que os componentes de adoção do 7-1-7 não devem ser implementados de forma puramente linear ou ordenados estritamente um após o outro.  Então um pouco menos assim...</a:t>
            </a:r>
          </a:p>
          <a:p>
            <a:br>
              <a:rPr lang="pt-BR">
                <a:latin typeface="Arial"/>
                <a:cs typeface="Arial"/>
              </a:rPr>
            </a:br>
            <a:r>
              <a:rPr lang="pt-BR">
                <a:latin typeface="Arial"/>
                <a:cs typeface="Arial"/>
              </a:rPr>
              <a:t>[CLIQUE]</a:t>
            </a:r>
          </a:p>
          <a:p>
            <a:endParaRPr lang="en-US" dirty="0">
              <a:latin typeface="Arial"/>
              <a:cs typeface="Arial"/>
            </a:endParaRPr>
          </a:p>
          <a:p>
            <a:r>
              <a:rPr lang="pt-BR">
                <a:latin typeface="Arial"/>
                <a:cs typeface="Arial"/>
              </a:rPr>
              <a:t>E um pouco mais assim...</a:t>
            </a:r>
          </a:p>
          <a:p>
            <a:endParaRPr lang="en-US" dirty="0">
              <a:latin typeface="Arial"/>
              <a:cs typeface="Arial"/>
            </a:endParaRPr>
          </a:p>
          <a:p>
            <a:r>
              <a:rPr lang="pt-BR">
                <a:latin typeface="Arial"/>
                <a:cs typeface="Arial"/>
              </a:rPr>
              <a:t>[CLIQUE]</a:t>
            </a:r>
          </a:p>
          <a:p>
            <a:endParaRPr lang="en-US" dirty="0">
              <a:latin typeface="Arial"/>
              <a:cs typeface="Arial"/>
            </a:endParaRPr>
          </a:p>
          <a:p>
            <a:r>
              <a:rPr lang="pt-BR">
                <a:latin typeface="Arial"/>
                <a:cs typeface="Arial"/>
              </a:rPr>
              <a:t>Você pode encontrar vários lugares no processo de adoção em que um dos componentes ajudará a informar ou iterar sobre um componente anterior que você implementou ou começou a implementar. Deixe-me dar alguns exemplos:</a:t>
            </a:r>
          </a:p>
          <a:p>
            <a:endParaRPr lang="en-US" dirty="0">
              <a:latin typeface="Arial"/>
              <a:cs typeface="Arial"/>
            </a:endParaRPr>
          </a:p>
          <a:p>
            <a:pPr>
              <a:defRPr/>
            </a:pPr>
            <a:r>
              <a:rPr lang="pt-BR">
                <a:latin typeface="Arial"/>
                <a:cs typeface="Arial"/>
              </a:rPr>
              <a:t>- Você pode descobrir, por meio do processo de integração aos fluxos de trabalho, que havia outras partes interessadas que você perdeu no mapeamento ou engajamento inicial das partes interessadas.  </a:t>
            </a:r>
          </a:p>
          <a:p>
            <a:r>
              <a:rPr lang="pt-BR">
                <a:latin typeface="Arial"/>
                <a:cs typeface="Arial"/>
              </a:rPr>
              <a:t>- Talvez você precise treinar novamente a equipe, dependendo do que você aprendeu ao pilotar o uso do 7-1-7? Ou talvez você precise iterar nos fluxos de trabalho?</a:t>
            </a:r>
          </a:p>
          <a:p>
            <a:r>
              <a:rPr lang="pt-BR">
                <a:latin typeface="Arial"/>
                <a:cs typeface="Arial"/>
              </a:rPr>
              <a:t>- Talvez você precise refazer partes dos mapeamentos de partes interessadas e sistemas existentes quando os sistemas forem atualizados ou alterados ao longo do tempo? Ou depois de mudanças importantes na liderança?  </a:t>
            </a:r>
          </a:p>
          <a:p>
            <a:endParaRPr lang="en-US" dirty="0">
              <a:cs typeface="Arial"/>
            </a:endParaRPr>
          </a:p>
          <a:p>
            <a:r>
              <a:rPr lang="pt-BR">
                <a:latin typeface="Arial"/>
                <a:cs typeface="Arial"/>
              </a:rPr>
              <a:t>Esses são apenas alguns exemplos para você pensar sobre como algumas etapas da adoção irão se complementar, e iterar ou revisar à medida que avança também tornará a adoção mais robusta.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Lembre-se de que o 7-1-7 pode ser adotado de forma sistemática e flexível. A implementação dos componentes aqui ajudará a orientar um país ou jurisdição sistematicamente através do processo de adoção. Mas os detalhes específicos da adoção serão diferentes em lugares diferentes, dependendo dos sistemas em uso, do contexto de implementação e assim por diante.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5429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pt-BR">
                <a:latin typeface="Arial"/>
                <a:cs typeface="Arial"/>
              </a:rPr>
              <a:t>Analisaremos uma visão geral de cada componente de adoção durante este treinamento. Orientações detalhadas estão incluídas no kit de ferramentas digitais 7-1-7, disponível no site da 7-1-7 Alliance. Este kit de ferramentas está disponível em inglês, espanhol, português, francês e árabe.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4396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começar a discutir o primeiro componente listado aqui: situar o 7-1-7 dentro do sistema de saúde pública. </a:t>
            </a: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1999182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que queremos dizer aqui com “situar o 7-1-7” é encontrar um lugar para o 7-1-7 ser “alojado” dentro do sistema de saúde – isso tem muito a ver com a liderança e a equipe principal envolvidas na coordenação das atividades de adoção e uso do 7-1-7. </a:t>
            </a:r>
          </a:p>
          <a:p>
            <a:endParaRPr lang="en-US" dirty="0">
              <a:latin typeface="Arial"/>
              <a:cs typeface="Arial"/>
            </a:endParaRPr>
          </a:p>
          <a:p>
            <a:r>
              <a:rPr lang="pt-BR">
                <a:latin typeface="Arial"/>
                <a:cs typeface="Arial"/>
              </a:rPr>
              <a:t>[CLIQUE]</a:t>
            </a:r>
          </a:p>
          <a:p>
            <a:endParaRPr lang="en-US" dirty="0">
              <a:latin typeface="Arial"/>
              <a:cs typeface="Arial"/>
            </a:endParaRPr>
          </a:p>
          <a:p>
            <a:r>
              <a:rPr lang="pt-BR">
                <a:latin typeface="Arial"/>
                <a:cs typeface="Arial"/>
              </a:rPr>
              <a:t>A primeira coisa que aconselhamos ao adotar o 7-1-7 é encontrar um defensor do governo. Sem um defensor eficaz, as atividades posteriores não serão fáceis. Este defensor precisa ter um nível alto o suficiente para poder </a:t>
            </a:r>
          </a:p>
          <a:p>
            <a:pPr marL="171450" indent="-171450">
              <a:buFont typeface="Arial"/>
              <a:buChar char="•"/>
            </a:pPr>
            <a:r>
              <a:rPr lang="pt-BR">
                <a:latin typeface="Arial"/>
                <a:cs typeface="Arial"/>
              </a:rPr>
              <a:t>defender adoção e utilização do 7-1-7;</a:t>
            </a:r>
          </a:p>
          <a:p>
            <a:pPr marL="171450" indent="-171450">
              <a:buFont typeface="Arial"/>
              <a:buChar char="•"/>
            </a:pPr>
            <a:r>
              <a:rPr lang="pt-BR">
                <a:latin typeface="Arial"/>
                <a:cs typeface="Arial"/>
              </a:rPr>
              <a:t>fornecer supervisão de alto nível;</a:t>
            </a:r>
          </a:p>
          <a:p>
            <a:pPr marL="171450" indent="-171450">
              <a:buFont typeface="Arial"/>
              <a:buChar char="•"/>
            </a:pPr>
            <a:r>
              <a:rPr lang="pt-BR">
                <a:latin typeface="Arial"/>
                <a:cs typeface="Arial"/>
              </a:rPr>
              <a:t>iniciar o mapeamento e engajamento das partes interessadas;</a:t>
            </a:r>
          </a:p>
          <a:p>
            <a:pPr marL="171450" indent="-171450">
              <a:buFont typeface="Arial"/>
              <a:buChar char="•"/>
            </a:pPr>
            <a:r>
              <a:rPr lang="pt-BR">
                <a:latin typeface="Arial"/>
                <a:cs typeface="Arial"/>
              </a:rPr>
              <a:t>convocar as partes interessadas para rever o progresso em direção às metas; e</a:t>
            </a:r>
          </a:p>
          <a:p>
            <a:pPr marL="171450" indent="-171450">
              <a:buFont typeface="Arial"/>
              <a:buChar char="•"/>
            </a:pPr>
            <a:r>
              <a:rPr lang="pt-BR">
                <a:latin typeface="Arial"/>
                <a:cs typeface="Arial"/>
              </a:rPr>
              <a:t>elevar descobertas e prioridades de alto nível resultantes do uso do 7-1-7 para a atenção dos líderes.</a:t>
            </a:r>
          </a:p>
          <a:p>
            <a:br>
              <a:rPr lang="pt-BR"/>
            </a:br>
            <a:r>
              <a:rPr lang="pt-BR">
                <a:latin typeface="Arial"/>
                <a:cs typeface="Arial"/>
              </a:rPr>
              <a:t>E esse defensor deve ser alguém que tenha um bom entendimento dos diferentes sistemas que são importantes para detecção, notificação e resposta a surtos. </a:t>
            </a:r>
          </a:p>
          <a:p>
            <a:endParaRPr lang="en-US" dirty="0"/>
          </a:p>
          <a:p>
            <a:r>
              <a:rPr lang="pt-BR">
                <a:latin typeface="Arial"/>
                <a:cs typeface="Arial"/>
              </a:rPr>
              <a:t>Embora o defensor forneça alguma supervisão e até mesmo ajude a iniciar algumas das atividades 7-1-7, é a equipe sob sua liderança que executará a maioria das tarefas para adoção </a:t>
            </a:r>
            <a:r>
              <a:rPr lang="pt-BR"/>
              <a:t>e uso do 7-1-7. Portanto, esse defensor precisa ser capaz de alcançar níveis de governo acima do seu e ajudar a coordenar aqueles abaixo dele. </a:t>
            </a:r>
          </a:p>
          <a:p>
            <a:endParaRPr lang="en-US" dirty="0"/>
          </a:p>
          <a:p>
            <a:r>
              <a:rPr lang="pt-BR"/>
              <a:t>[CLIQUE]</a:t>
            </a:r>
          </a:p>
          <a:p>
            <a:endParaRPr lang="en-US" dirty="0"/>
          </a:p>
          <a:p>
            <a:r>
              <a:rPr lang="pt-BR"/>
              <a:t>Não há uma resposta certa sobre quem deve ser o defensor ou que tipo de posição ele deve ocupar. Mas aqui estão algumas características que descobrimos que fazem um defensor realmente bom. Eles precisam estar interessados tanto na segurança da saúde quanto no 7-1-7. Isso às vezes envolve, é claro, orientar o provável defensor do 7-1-7. </a:t>
            </a:r>
          </a:p>
          <a:p>
            <a:endParaRPr lang="en-US" dirty="0"/>
          </a:p>
          <a:p>
            <a:r>
              <a:rPr lang="pt-BR"/>
              <a:t>O ideal é que esse defensor seja alguém bem conhecido no país e um líder influente em saúde pública. </a:t>
            </a:r>
          </a:p>
          <a:p>
            <a:endParaRPr lang="en-US" dirty="0"/>
          </a:p>
          <a:p>
            <a:r>
              <a:rPr lang="pt-BR"/>
              <a:t>Eles devem ser capazes de trabalhar e colaborar com um amplo conjunto de partes interessadas em diferentes setores. Isso significa que sua experiência, relacionamentos e até mesmo reputação serão importantes para que eles possam ser comunicadores fortes e persuasivos, capazes de defender e negociar a melhoria de desempenho que impulsiona a eficácia do 7-1-7. </a:t>
            </a:r>
          </a:p>
          <a:p>
            <a:endParaRPr lang="en-US" dirty="0"/>
          </a:p>
          <a:p>
            <a:r>
              <a:rPr lang="pt-BR"/>
              <a:t>[CLIQUE]</a:t>
            </a:r>
          </a:p>
          <a:p>
            <a:endParaRPr lang="en-US" dirty="0"/>
          </a:p>
          <a:p>
            <a:r>
              <a:rPr lang="pt-BR"/>
              <a:t>Para dar uma ideia dos tipos de cargos e funções que esses defensores do governo podem ocupar, aqui estão alguns exemplos de alguns defensores do 7-1-7 de alto nível. </a:t>
            </a:r>
          </a:p>
          <a:p>
            <a:endParaRPr lang="en-US" dirty="0"/>
          </a:p>
          <a:p>
            <a:r>
              <a:rPr lang="pt-BR"/>
              <a:t>[CLIQUE]</a:t>
            </a:r>
          </a:p>
          <a:p>
            <a:endParaRPr lang="en-US" dirty="0"/>
          </a:p>
          <a:p>
            <a:r>
              <a:rPr lang="pt-BR">
                <a:solidFill>
                  <a:srgbClr val="29373D"/>
                </a:solidFill>
                <a:latin typeface="Arial"/>
                <a:cs typeface="Arial"/>
              </a:rPr>
              <a:t>Em Uganda, o defensor foi alguém que atuou como vice-diretor do Instituto Nacional de Saúde Pública e diretor do EOC em nível nacional. </a:t>
            </a:r>
          </a:p>
          <a:p>
            <a:endParaRPr lang="en-US" dirty="0">
              <a:solidFill>
                <a:srgbClr val="29373D"/>
              </a:solidFill>
            </a:endParaRPr>
          </a:p>
          <a:p>
            <a:r>
              <a:rPr lang="pt-BR">
                <a:solidFill>
                  <a:srgbClr val="29373D"/>
                </a:solidFill>
              </a:rPr>
              <a:t>[CLIQUE]</a:t>
            </a:r>
          </a:p>
          <a:p>
            <a:endParaRPr lang="en-US" dirty="0">
              <a:solidFill>
                <a:srgbClr val="29373D"/>
              </a:solidFill>
            </a:endParaRPr>
          </a:p>
          <a:p>
            <a:r>
              <a:rPr lang="pt-BR">
                <a:solidFill>
                  <a:srgbClr val="29373D"/>
                </a:solidFill>
              </a:rPr>
              <a:t>No Camboja, o defensor foi o diretor do principal departamento do Ministério da Saúde com foco em doenças infecciosas e também foi porta-voz do país em doenças infecciosas por meio do Ministério da Saúde. </a:t>
            </a:r>
          </a:p>
          <a:p>
            <a:endParaRPr lang="en-US" dirty="0">
              <a:solidFill>
                <a:srgbClr val="29373D"/>
              </a:solidFill>
            </a:endParaRPr>
          </a:p>
          <a:p>
            <a:r>
              <a:rPr lang="pt-BR">
                <a:solidFill>
                  <a:srgbClr val="29373D"/>
                </a:solidFill>
              </a:rPr>
              <a:t>[CLIQUE]</a:t>
            </a:r>
          </a:p>
          <a:p>
            <a:endParaRPr lang="en-US" dirty="0">
              <a:solidFill>
                <a:srgbClr val="29373D"/>
              </a:solidFill>
            </a:endParaRPr>
          </a:p>
          <a:p>
            <a:r>
              <a:rPr lang="pt-BR">
                <a:solidFill>
                  <a:srgbClr val="29373D"/>
                </a:solidFill>
                <a:latin typeface="Arial"/>
                <a:cs typeface="Arial"/>
              </a:rPr>
              <a:t>Por fim, no Sudão do Sul, o defensor do 7-1-7 foi o diretor geral de saúde internacional e coordenação do país.  </a:t>
            </a: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675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Helvetica Neue"/>
              </a:rPr>
              <a:t>Depois que o defensor for identificado, é muito importante selecionar um líder técnico forte e qualquer equipe adicional sob essa pessoa que coordenará a adoção e o uso do 7-1-7.  Em países que já utilizam o 7-1-7, o tamanho e a composição dessa equipe variam de acordo com as necessidades, a disponibilidade de pessoal e o financiamento; varia de uma pessoa a várias. </a:t>
            </a:r>
          </a:p>
          <a:p>
            <a:endParaRPr lang="en-US" dirty="0">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Para ser eficaz, esta equipe precisa ter </a:t>
            </a:r>
          </a:p>
          <a:p>
            <a:r>
              <a:rPr lang="pt-BR">
                <a:effectLst/>
                <a:latin typeface="Helvetica Neue"/>
              </a:rPr>
              <a:t>- Poder de convocação entre as partes interessadas</a:t>
            </a:r>
          </a:p>
          <a:p>
            <a:r>
              <a:rPr lang="pt-BR">
                <a:effectLst/>
                <a:latin typeface="Helvetica Neue"/>
              </a:rPr>
              <a:t>- Responsabilidade claramente atribuída</a:t>
            </a:r>
          </a:p>
          <a:p>
            <a:r>
              <a:rPr lang="pt-BR">
                <a:effectLst/>
                <a:latin typeface="Helvetica Neue"/>
              </a:rPr>
              <a:t>- E </a:t>
            </a:r>
            <a:r>
              <a:rPr lang="pt-BR">
                <a:latin typeface="Helvetica Neue"/>
              </a:rPr>
              <a:t>pessoal adequado</a:t>
            </a:r>
            <a:r>
              <a:rPr lang="pt-BR">
                <a:effectLst/>
                <a:latin typeface="Helvetica Neue"/>
              </a:rPr>
              <a:t> </a:t>
            </a:r>
          </a:p>
          <a:p>
            <a:endParaRPr lang="en-US" dirty="0">
              <a:effectLst/>
              <a:latin typeface="Helvetica Neue" panose="02000503000000020004" pitchFamily="2" charset="0"/>
            </a:endParaRPr>
          </a:p>
          <a:p>
            <a:r>
              <a:rPr lang="pt-BR">
                <a:effectLst/>
                <a:latin typeface="Helvetica Neue"/>
              </a:rPr>
              <a:t>O fato de que eles são os designados para coordenar a adoção e o uso do 7-1-7 precisa ser conhecido, pois eles precisarão dessa credibilidade para ajudar a reunir um amplo conjunto de partes interessadas.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Para a adoção do 7-1-7, esta equipe será a única a</a:t>
            </a:r>
          </a:p>
          <a:p>
            <a:endParaRPr lang="en-US" dirty="0">
              <a:effectLst/>
              <a:latin typeface="Helvetica Neue" panose="02000503000000020004" pitchFamily="2" charset="0"/>
            </a:endParaRPr>
          </a:p>
          <a:p>
            <a:r>
              <a:rPr lang="pt-BR">
                <a:effectLst/>
                <a:latin typeface="Helvetica Neue"/>
              </a:rPr>
              <a:t>• Conduzir e/ou coordenar atividades-chave</a:t>
            </a:r>
          </a:p>
          <a:p>
            <a:r>
              <a:rPr lang="pt-BR">
                <a:effectLst/>
                <a:latin typeface="Helvetica Neue"/>
              </a:rPr>
              <a:t>• Ajudar a identificar funções e responsabilidades entre as partes interessadas</a:t>
            </a:r>
          </a:p>
          <a:p>
            <a:r>
              <a:rPr lang="pt-BR">
                <a:effectLst/>
                <a:latin typeface="Helvetica Neue"/>
              </a:rPr>
              <a:t>• E monitorar o progresso</a:t>
            </a:r>
          </a:p>
          <a:p>
            <a:endParaRPr lang="en-US" dirty="0">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Ao usar o 7-1-7, essa equipe será responsável por conduzir e/ou coordenar as principais atividades, desde a coordenação da coleta de dados e consolidação de informações em um único banco de dados até a convocação das partes interessadas e sua manutenção no engajamento, além de ajudar a monitorar o progresso da implementação das ações corretivas.  </a:t>
            </a:r>
            <a:br>
              <a:rPr lang="pt-BR">
                <a:effectLst/>
                <a:latin typeface="Helvetica Neue" panose="02000503000000020004" pitchFamily="2" charset="0"/>
              </a:rPr>
            </a:br>
            <a:endParaRPr lang="pt-BR">
              <a:effectLst/>
              <a:latin typeface="Helvetica Neue" panose="02000503000000020004" pitchFamily="2" charset="0"/>
            </a:endParaRPr>
          </a:p>
          <a:p>
            <a:r>
              <a:rPr lang="pt-BR">
                <a:solidFill>
                  <a:srgbClr val="000000"/>
                </a:solidFill>
                <a:effectLst/>
                <a:latin typeface="Helvetica Neue"/>
                <a:cs typeface="Arial" panose="020B0604020202020204" pitchFamily="34" charset="0"/>
              </a:rPr>
              <a:t>[CLIQUE]</a:t>
            </a:r>
          </a:p>
          <a:p>
            <a:pPr>
              <a:lnSpc>
                <a:spcPct val="107000"/>
              </a:lnSpc>
            </a:pPr>
            <a:endParaRPr lang="en-US" dirty="0">
              <a:solidFill>
                <a:srgbClr val="000000"/>
              </a:solidFill>
              <a:cs typeface="Arial" panose="020B0604020202020204" pitchFamily="34" charset="0"/>
            </a:endParaRPr>
          </a:p>
          <a:p>
            <a:pPr>
              <a:lnSpc>
                <a:spcPct val="107000"/>
              </a:lnSpc>
            </a:pPr>
            <a:r>
              <a:rPr lang="pt-BR">
                <a:solidFill>
                  <a:srgbClr val="000000"/>
                </a:solidFill>
                <a:latin typeface="Arial"/>
                <a:cs typeface="Arial"/>
              </a:rPr>
              <a:t>É importante que o líder do governo e essa equipe técnica se posicionem dentro do sistema de saúde. Como observamos, a detecção, a notificação e a resposta precoce são cruciais para o controle eficaz de surtos. Mas os sistemas de coleta de dados, as partes interessadas necessárias para a melhoria do desempenho, os tipos de ações necessárias e muito mais podem ser diferentes – e envolver diferentes atores – nesses três intervalos. Portanto, o defensor e a equipe técnica precisam ser capazes de trabalhar efetivamente em tudo isso. </a:t>
            </a:r>
          </a:p>
          <a:p>
            <a:pPr>
              <a:lnSpc>
                <a:spcPct val="107000"/>
              </a:lnSpc>
            </a:pPr>
            <a:endParaRPr lang="en-US" dirty="0">
              <a:solidFill>
                <a:srgbClr val="000000"/>
              </a:solidFill>
              <a:cs typeface="Arial" panose="020B0604020202020204" pitchFamily="34" charset="0"/>
            </a:endParaRPr>
          </a:p>
          <a:p>
            <a:pPr>
              <a:lnSpc>
                <a:spcPct val="107000"/>
              </a:lnSpc>
            </a:pPr>
            <a:r>
              <a:rPr lang="pt-BR">
                <a:solidFill>
                  <a:srgbClr val="000000"/>
                </a:solidFill>
                <a:latin typeface="Arial"/>
                <a:cs typeface="Arial"/>
              </a:rPr>
              <a:t>Mas dependendo de quem for o defensor e de quais estruturas organizacionais estiverem em vigor, pode ser que a equipe técnica acabe ficando mais do lado da vigilância ou do lado da resposta. Se esse for o caso, para uma melhoria efetiva do desempenho, essa equipe pode precisar trabalhar mais para construir os relacionamentos necessários e garantir que as principais pessoas e processos usados por aqueles focados nos outros intervalos sejam incluídos. </a:t>
            </a:r>
          </a:p>
          <a:p>
            <a:pPr>
              <a:lnSpc>
                <a:spcPct val="107000"/>
              </a:lnSpc>
            </a:pPr>
            <a:endParaRPr lang="en-US" dirty="0">
              <a:solidFill>
                <a:srgbClr val="000000"/>
              </a:solidFill>
              <a:cs typeface="Arial" panose="020B0604020202020204" pitchFamily="34" charset="0"/>
            </a:endParaRPr>
          </a:p>
          <a:p>
            <a:pPr>
              <a:lnSpc>
                <a:spcPct val="107000"/>
              </a:lnSpc>
            </a:pPr>
            <a:r>
              <a:rPr lang="pt-BR">
                <a:solidFill>
                  <a:srgbClr val="000000"/>
                </a:solidFill>
                <a:latin typeface="Arial"/>
                <a:cs typeface="Arial"/>
              </a:rPr>
              <a:t>É em parte por isso que vários países descobriram que situar a coordenação do 7-1-7 dentro do Centro de Operações de Emergência, Institutos Nacionais de Saúde Pública, unidades que implantam equipes de resposta rápida ou estruturas semelhantes – onde a detecção, a notificação e a resposta precoce muitas vezes podem se unir e onde as pessoas já estão focadas na preparação e na resposta – funcionou bem. </a:t>
            </a:r>
          </a:p>
          <a:p>
            <a:pPr>
              <a:lnSpc>
                <a:spcPct val="107000"/>
              </a:lnSpc>
            </a:pPr>
            <a:endParaRPr lang="en-US" dirty="0">
              <a:solidFill>
                <a:srgbClr val="000000"/>
              </a:solidFill>
              <a:cs typeface="Arial" panose="020B0604020202020204" pitchFamily="34" charset="0"/>
            </a:endParaRPr>
          </a:p>
          <a:p>
            <a:endParaRPr lang="en-US" dirty="0">
              <a:cs typeface="Arial" panose="020B0604020202020204" pitchFamily="34" charset="0"/>
            </a:endParaRPr>
          </a:p>
          <a:p>
            <a:pPr>
              <a:lnSpc>
                <a:spcPct val="107000"/>
              </a:lnSpc>
            </a:pPr>
            <a:endParaRPr lang="en-US" dirty="0"/>
          </a:p>
          <a:p>
            <a:pPr>
              <a:lnSpc>
                <a:spcPct val="107000"/>
              </a:lnSpc>
            </a:pPr>
            <a:endParaRPr lang="en-US" dirty="0">
              <a:solidFill>
                <a:srgbClr val="000000"/>
              </a:solidFill>
              <a:cs typeface="Arial" panose="020B0604020202020204" pitchFamily="34" charset="0"/>
            </a:endParaRPr>
          </a:p>
          <a:p>
            <a:pPr>
              <a:lnSpc>
                <a:spcPct val="150000"/>
              </a:lnSpc>
            </a:pPr>
            <a:endParaRPr lang="en-US" dirty="0">
              <a:solidFill>
                <a:srgbClr val="29373D"/>
              </a:solidFill>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8730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ao moderador: limite a discussão a no máximo 3 minutos]</a:t>
            </a:r>
          </a:p>
          <a:p>
            <a:endParaRPr lang="en-US" dirty="0"/>
          </a:p>
          <a:p>
            <a:r>
              <a:rPr lang="pt-BR">
                <a:latin typeface="Arial"/>
                <a:cs typeface="Arial"/>
              </a:rPr>
              <a:t>Vamos fazer outra discussão. </a:t>
            </a:r>
          </a:p>
          <a:p>
            <a:endParaRPr lang="en-US" dirty="0"/>
          </a:p>
          <a:p>
            <a:r>
              <a:rPr lang="pt-BR" sz="1200">
                <a:latin typeface="Arial"/>
                <a:cs typeface="Arial"/>
              </a:rPr>
              <a:t>Suponha que você esteja liderando a equipe de coordenação do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sz="1200">
                <a:latin typeface="Arial"/>
                <a:cs typeface="Arial"/>
              </a:rPr>
            </a:br>
            <a:r>
              <a:rPr lang="pt-BR" sz="1200">
                <a:latin typeface="Arial"/>
                <a:cs typeface="Arial"/>
              </a:rPr>
              <a:t>Que estratégias você usaria para garantir que nenhum intervalo do 7-1-7 – detecção, notificação ou resposta precoce – seja negligenciado involuntariamente?</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77</a:t>
            </a:fld>
            <a:endParaRPr lang="en-US"/>
          </a:p>
        </p:txBody>
      </p:sp>
    </p:spTree>
    <p:extLst>
      <p:ext uri="{BB962C8B-B14F-4D97-AF65-F5344CB8AC3E}">
        <p14:creationId xmlns:p14="http://schemas.microsoft.com/office/powerpoint/2010/main" val="3322813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FE59-AC9A-B1C8-3488-603B1D46E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C8668-373C-B9ED-4893-4387EF1BE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96910-AE83-90A8-B46F-526A931566A1}"/>
              </a:ext>
            </a:extLst>
          </p:cNvPr>
          <p:cNvSpPr>
            <a:spLocks noGrp="1"/>
          </p:cNvSpPr>
          <p:nvPr>
            <p:ph type="body" idx="1"/>
          </p:nvPr>
        </p:nvSpPr>
        <p:spPr/>
        <p:txBody>
          <a:bodyPr/>
          <a:lstStyle/>
          <a:p>
            <a:r>
              <a:rPr lang="pt-BR"/>
              <a:t>Outra atividade importante para a adoção é mapear as partes interessadas e os sistemas que já existem no país ou jurisdição e que são relevantes para o 7-1-7. </a:t>
            </a: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829EBA44-D8ED-93E3-739A-DE5505E57CB3}"/>
              </a:ext>
            </a:extLst>
          </p:cNvPr>
          <p:cNvSpPr>
            <a:spLocks noGrp="1"/>
          </p:cNvSpPr>
          <p:nvPr>
            <p:ph type="sldNum" sz="quarter" idx="5"/>
          </p:nvPr>
        </p:nvSpPr>
        <p:spPr/>
        <p:txBody>
          <a:bodyPr/>
          <a:lstStyle/>
          <a:p>
            <a:fld id="{A1E75C25-C22B-D14A-8C88-D3C1CFA09A77}" type="slidenum">
              <a:rPr lang="en-US" smtClean="0"/>
              <a:pPr/>
              <a:t>78</a:t>
            </a:fld>
            <a:endParaRPr lang="en-US"/>
          </a:p>
        </p:txBody>
      </p:sp>
    </p:spTree>
    <p:extLst>
      <p:ext uri="{BB962C8B-B14F-4D97-AF65-F5344CB8AC3E}">
        <p14:creationId xmlns:p14="http://schemas.microsoft.com/office/powerpoint/2010/main" val="3608507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D734-B5BA-C7CC-3996-BCF7CDBB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A82DE-1B5B-95A0-3D76-3A6451533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03C78-1965-F4AC-5F26-24A1BCEABC06}"/>
              </a:ext>
            </a:extLst>
          </p:cNvPr>
          <p:cNvSpPr>
            <a:spLocks noGrp="1"/>
          </p:cNvSpPr>
          <p:nvPr>
            <p:ph type="body" idx="1"/>
          </p:nvPr>
        </p:nvSpPr>
        <p:spPr/>
        <p:txBody>
          <a:bodyPr/>
          <a:lstStyle/>
          <a:p>
            <a:pPr marL="0" indent="0">
              <a:buFont typeface="Arial" panose="020B0604020202020204" pitchFamily="34" charset="0"/>
              <a:buNone/>
            </a:pPr>
            <a:r>
              <a:rPr lang="pt-BR" sz="1200" b="0">
                <a:solidFill>
                  <a:schemeClr val="dk1"/>
                </a:solidFill>
                <a:latin typeface="Arial"/>
                <a:cs typeface="Arial"/>
              </a:rPr>
              <a:t>Vamos começar com o mapeamento das partes interessadas. Para entender melhor quais partes interessadas são necessárias para tornar o 7-1-7 eficaz — tanto para adoção quanto para melhoria contínua do desempenho — vamos primeiro analisar as principais áreas de trabalho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latin typeface="Aria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a:solidFill>
                  <a:schemeClr val="dk1"/>
                </a:solidFill>
                <a:latin typeface="Arial"/>
                <a:cs typeface="Arial"/>
              </a:rPr>
              <a:t>Vou abordar cinco áreas de trabalho principais do 7-1-7 e, ao fazer isso, tentar pensar nos tipos de partes interessadas que seriam relevantes para essas áreas em que você trabalha. </a:t>
            </a:r>
          </a:p>
          <a:p>
            <a:pPr marL="285750" indent="-285750">
              <a:buFont typeface="Arial" panose="020B0604020202020204" pitchFamily="34" charset="0"/>
              <a:buChar char="•"/>
            </a:pPr>
            <a:endParaRPr lang="en-US" sz="1200" dirty="0">
              <a:cs typeface="Arial"/>
            </a:endParaRPr>
          </a:p>
          <a:p>
            <a:pPr marL="0" indent="0">
              <a:buFont typeface="Arial" panose="020B0604020202020204" pitchFamily="34" charset="0"/>
              <a:buNone/>
            </a:pPr>
            <a:r>
              <a:rPr lang="pt-BR" sz="1200" b="0">
                <a:solidFill>
                  <a:schemeClr val="dk1"/>
                </a:solidFill>
                <a:latin typeface="Arial"/>
                <a:cs typeface="Arial"/>
              </a:rPr>
              <a:t>[CLIQUE]</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pt-BR" sz="1200" b="0">
                <a:solidFill>
                  <a:schemeClr val="dk1"/>
                </a:solidFill>
                <a:latin typeface="Arial"/>
                <a:cs typeface="Arial"/>
              </a:rPr>
              <a:t>A primeira área de trabalho é a “Coordenação”.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pt-BR" sz="1200" b="0">
                <a:solidFill>
                  <a:schemeClr val="dk1"/>
                </a:solidFill>
                <a:latin typeface="Arial"/>
                <a:cs typeface="Arial"/>
              </a:rPr>
              <a:t>Isso envolve</a:t>
            </a:r>
            <a:r>
              <a:rPr lang="pt-BR">
                <a:solidFill>
                  <a:schemeClr val="dk1"/>
                </a:solidFill>
                <a:latin typeface="Arial"/>
                <a:cs typeface="Arial"/>
              </a:rPr>
              <a:t>:</a:t>
            </a:r>
          </a:p>
          <a:p>
            <a:pPr marL="171450" lvl="0" indent="-171450">
              <a:buFont typeface="Arial" panose="020B0604020202020204" pitchFamily="34" charset="0"/>
              <a:buChar char="•"/>
            </a:pPr>
            <a:r>
              <a:rPr lang="pt-BR" sz="1200">
                <a:latin typeface="Arial"/>
                <a:cs typeface="Arial"/>
              </a:rPr>
              <a:t>Supervisionar a adoção e o uso do 7-1-7</a:t>
            </a:r>
          </a:p>
          <a:p>
            <a:pPr marL="171450" lvl="0" indent="-171450">
              <a:buFont typeface="Arial" panose="020B0604020202020204" pitchFamily="34" charset="0"/>
              <a:buChar char="•"/>
            </a:pPr>
            <a:r>
              <a:rPr lang="pt-BR" sz="1200">
                <a:latin typeface="Arial"/>
                <a:cs typeface="Arial"/>
              </a:rPr>
              <a:t>Coordenação entre partes interessadas multissetoriais e multiníveis</a:t>
            </a:r>
          </a:p>
          <a:p>
            <a:pPr marL="171450" lvl="0" indent="-171450">
              <a:buFont typeface="Arial" panose="020B0604020202020204" pitchFamily="34" charset="0"/>
              <a:buChar char="•"/>
            </a:pPr>
            <a:r>
              <a:rPr lang="pt-BR" sz="1200">
                <a:latin typeface="Arial"/>
                <a:cs typeface="Arial"/>
              </a:rPr>
              <a:t>E responsabilizar diferentes equipes</a:t>
            </a:r>
          </a:p>
          <a:p>
            <a:pPr marL="171450" lvl="0" indent="-1714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pt-BR" sz="1200">
                <a:latin typeface="Arial"/>
                <a:cs typeface="Arial"/>
              </a:rPr>
              <a:t>Essa área normalmente é coberta pela equipe técnica designada para coordenar atividades do 7-1-7. </a:t>
            </a:r>
          </a:p>
          <a:p>
            <a:pPr marL="0" indent="0">
              <a:buFont typeface="Arial" panose="020B0604020202020204" pitchFamily="34" charset="0"/>
              <a:buNone/>
            </a:pPr>
            <a:endParaRPr lang="en-US" sz="1200" b="0" dirty="0">
              <a:solidFill>
                <a:schemeClr val="dk1"/>
              </a:solidFill>
              <a:latin typeface="Arial"/>
              <a:cs typeface="Arial"/>
            </a:endParaRPr>
          </a:p>
          <a:p>
            <a:r>
              <a:rPr lang="pt-BR">
                <a:latin typeface="Arial"/>
                <a:cs typeface="Arial"/>
              </a:rPr>
              <a:t>[CLIQUE]</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 próxima área de trabalho é ‘Coleta e análise de dados’. Isso envolve </a:t>
            </a:r>
            <a:r>
              <a:rPr lang="pt-BR" sz="1200">
                <a:latin typeface="Arial"/>
                <a:cs typeface="Arial"/>
              </a:rPr>
              <a:t>registrar, analisar, sintetizar e relatar dados e descobertas do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Uma área de trabalho muito importante é a “Melhoria de desempenho”. Isso envolve</a:t>
            </a:r>
            <a:r>
              <a:rPr lang="pt-BR">
                <a:latin typeface="Arial"/>
                <a:cs typeface="Arial"/>
              </a:rPr>
              <a:t>:</a:t>
            </a:r>
          </a:p>
          <a:p>
            <a:pPr marL="171450" lvl="0" indent="-171450">
              <a:buFont typeface="Arial" panose="020B0604020202020204" pitchFamily="34" charset="0"/>
              <a:buChar char="•"/>
            </a:pPr>
            <a:r>
              <a:rPr lang="pt-BR" sz="1200">
                <a:latin typeface="Arial"/>
                <a:cs typeface="Arial"/>
              </a:rPr>
              <a:t>Identificar gargalos e facilitadores</a:t>
            </a:r>
          </a:p>
          <a:p>
            <a:pPr marL="171450" lvl="0" indent="-171450">
              <a:buFont typeface="Arial" panose="020B0604020202020204" pitchFamily="34" charset="0"/>
              <a:buChar char="•"/>
            </a:pPr>
            <a:r>
              <a:rPr lang="pt-BR" sz="1200">
                <a:latin typeface="Arial"/>
                <a:cs typeface="Arial"/>
              </a:rPr>
              <a:t>Determinar ações corretivas </a:t>
            </a:r>
          </a:p>
          <a:p>
            <a:pPr marL="171450" lvl="0" indent="-171450">
              <a:buFont typeface="Arial" panose="020B0604020202020204" pitchFamily="34" charset="0"/>
              <a:buChar char="•"/>
            </a:pPr>
            <a:r>
              <a:rPr lang="pt-BR" sz="1200">
                <a:latin typeface="Arial"/>
                <a:cs typeface="Arial"/>
              </a:rPr>
              <a:t>Implementar ações que podem abranger setores e níveis</a:t>
            </a:r>
          </a:p>
          <a:p>
            <a:pPr marL="171450" lvl="0" indent="-171450">
              <a:buFont typeface="Arial" panose="020B0604020202020204" pitchFamily="34" charset="0"/>
              <a:buChar char="•"/>
            </a:pPr>
            <a:r>
              <a:rPr lang="pt-BR" sz="1200">
                <a:latin typeface="Arial"/>
                <a:cs typeface="Arial"/>
              </a:rPr>
              <a:t>E acompanhar o progresso da ação</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pt-BR" sz="1200">
                <a:latin typeface="Arial"/>
                <a:cs typeface="Arial"/>
              </a:rPr>
              <a:t>[CLIQUE]</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pt-BR" sz="1200">
                <a:latin typeface="Arial"/>
                <a:cs typeface="Arial"/>
              </a:rPr>
              <a:t>Em seguida temos “planejamento e financiamento”. Isso envolve o uso de descobertas do 7-1-7 para informar atividades de planejamento de longo prazo, prioridades de financiamento e outras atividades relevantes de segurança sanitária. </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pt-BR" sz="1200">
                <a:latin typeface="Arial"/>
                <a:cs typeface="Arial"/>
              </a:rPr>
              <a:t>[CLIQUE]</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pt-BR" sz="1200">
                <a:latin typeface="Arial"/>
                <a:cs typeface="Arial"/>
              </a:rPr>
              <a:t>Por fim, a última área de trabalho fundamental é “comunicação e defesa”. Isso envolve usar as descobertas do 7-1-7 para priorizar atividades de defesa e mobilização de recursos.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4B121B-D80E-8DD5-3206-C8E2573FAB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um máximo de 3 minutos. </a:t>
            </a:r>
            <a:r>
              <a:rPr lang="pt-BR" sz="1200" b="0" i="1">
                <a:latin typeface="Arial"/>
                <a:cs typeface="Arial"/>
              </a:rPr>
              <a:t>Incentive um retorno e aguarde as respostas. </a:t>
            </a:r>
            <a:r>
              <a:rPr lang="pt-BR" i="1">
                <a:latin typeface="Arial"/>
                <a:cs typeface="Arial"/>
              </a:rPr>
              <a:t>Se ninguém levantar a mão, peça gentilmente a um ou dois participantes para iniciar a discussão.</a:t>
            </a:r>
            <a:r>
              <a:rPr lang="pt-BR" sz="1200" b="0" i="1">
                <a:latin typeface="Arial"/>
                <a:cs typeface="Arial"/>
              </a:rPr>
              <a:t> </a:t>
            </a:r>
            <a:r>
              <a:rPr lang="pt-BR" i="1">
                <a:latin typeface="Arial"/>
                <a:cs typeface="Arial"/>
              </a:rPr>
              <a:t>Isso é importante, especialmente para essas perguntas iniciais, a fim de definir o tom do workshop para uma participação ativa.]</a:t>
            </a:r>
          </a:p>
          <a:p>
            <a:endParaRPr lang="en-US" dirty="0"/>
          </a:p>
          <a:p>
            <a:r>
              <a:rPr lang="pt-BR">
                <a:latin typeface="Arial"/>
                <a:cs typeface="Arial"/>
              </a:rPr>
              <a:t>Agora, quero ouvir de vocês quais foram os principais aprendizados de ontem.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2962E-2F05-397F-F693-4321D1169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CFAC1-7D4E-736A-EE83-3346DFF8C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935B5E-89F0-873D-ECFD-7E8C693A2B03}"/>
              </a:ext>
            </a:extLst>
          </p:cNvPr>
          <p:cNvSpPr>
            <a:spLocks noGrp="1"/>
          </p:cNvSpPr>
          <p:nvPr>
            <p:ph type="body" idx="1"/>
          </p:nvPr>
        </p:nvSpPr>
        <p:spPr/>
        <p:txBody>
          <a:bodyPr/>
          <a:lstStyle/>
          <a:p>
            <a:pPr marL="0" indent="0">
              <a:buFont typeface="Arial" panose="020B0604020202020204" pitchFamily="34" charset="0"/>
              <a:buNone/>
            </a:pPr>
            <a:r>
              <a:rPr lang="pt-BR" sz="1200" b="0">
                <a:solidFill>
                  <a:schemeClr val="dk1"/>
                </a:solidFill>
                <a:latin typeface="Arial"/>
                <a:cs typeface="Arial"/>
              </a:rPr>
              <a:t>Agora que discutimos as áreas de trabalho do 7-1-7, vamos pensar nas partes interessadas relevantes para essas áreas de trabalho. A lista de partes interessadas do 7-1-7 é e deve ser ampla porque os sistemas relacionados à detecção, notificação e resposta precoce são amplos.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pt-BR" sz="1200" b="0">
                <a:solidFill>
                  <a:schemeClr val="dk1"/>
                </a:solidFill>
                <a:latin typeface="Arial"/>
                <a:cs typeface="Arial"/>
              </a:rPr>
              <a:t>O 7-1-7 envolve partes interessadas de todos os setores e níveis: aquelas que podem ajudar a encontrar problemas e aquelas que podem ajudar a resolvê-los, aquelas que podem ajudar a coordenar o 7-1-7 e aquelas que podem ajudar a informar os esforços de planejamento nacional usando as descobertas do 7-1-7.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pt-BR" sz="1200" b="0">
                <a:solidFill>
                  <a:schemeClr val="dk1"/>
                </a:solidFill>
                <a:latin typeface="Arial"/>
                <a:cs typeface="Arial"/>
              </a:rPr>
              <a:t>[CLIQUE]</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pt-BR" sz="1200" b="0">
                <a:solidFill>
                  <a:schemeClr val="dk1"/>
                </a:solidFill>
                <a:latin typeface="Arial"/>
                <a:cs typeface="Arial"/>
              </a:rPr>
              <a:t>As partes interessadas podem incluir:</a:t>
            </a:r>
          </a:p>
          <a:p>
            <a:pPr marL="742950" lvl="1" indent="-285750">
              <a:buFont typeface="Arial,Sans-Serif"/>
              <a:buChar char="•"/>
            </a:pPr>
            <a:r>
              <a:rPr lang="pt-BR">
                <a:solidFill>
                  <a:schemeClr val="dk1"/>
                </a:solidFill>
              </a:rPr>
              <a:t>Partes interessadas em vigilância e resposta em todos os principais pilares de resposta a surtos dos setores de saúde humana, animal e ambiental;</a:t>
            </a:r>
          </a:p>
          <a:p>
            <a:pPr marL="742950" lvl="1" indent="-285750">
              <a:spcBef>
                <a:spcPts val="527"/>
              </a:spcBef>
              <a:buFont typeface="Arial,Sans-Serif"/>
              <a:buChar char="•"/>
            </a:pPr>
            <a:r>
              <a:rPr lang="pt-BR">
                <a:solidFill>
                  <a:schemeClr val="dk1"/>
                </a:solidFill>
              </a:rPr>
              <a:t>Equipes de preparação, planejamento ou monitoramento e avaliação que facilitam avaliações e planejamento do Regulamento Sanitário Internacional (RSI);</a:t>
            </a:r>
          </a:p>
          <a:p>
            <a:pPr marL="742950" lvl="1" indent="-285750">
              <a:spcBef>
                <a:spcPts val="527"/>
              </a:spcBef>
              <a:buFont typeface="Arial,Sans-Serif"/>
              <a:buChar char="•"/>
            </a:pPr>
            <a:r>
              <a:rPr lang="pt-BR">
                <a:solidFill>
                  <a:schemeClr val="dk1"/>
                </a:solidFill>
                <a:latin typeface="Arial"/>
                <a:cs typeface="Arial"/>
              </a:rPr>
              <a:t>Partes interessadas do governo responsáveis pela coordenação multissetorial, formuladores de políticas e parlamentares;</a:t>
            </a:r>
          </a:p>
          <a:p>
            <a:pPr marL="742950" lvl="1" indent="-285750">
              <a:spcBef>
                <a:spcPts val="527"/>
              </a:spcBef>
              <a:buFont typeface="Arial,Sans-Serif"/>
              <a:buChar char="•"/>
            </a:pPr>
            <a:r>
              <a:rPr lang="pt-BR">
                <a:solidFill>
                  <a:schemeClr val="dk1"/>
                </a:solidFill>
                <a:latin typeface="Arial"/>
                <a:cs typeface="Arial"/>
              </a:rPr>
              <a:t>Partes interessadas financiadoras, incluindo representantes dos ministérios das finanças (para financiamento doméstico), bancos multilaterais de desenvolvimento e parceiros bilaterais;</a:t>
            </a:r>
          </a:p>
          <a:p>
            <a:pPr marL="742950" lvl="1" indent="-285750">
              <a:spcBef>
                <a:spcPts val="527"/>
              </a:spcBef>
              <a:buFont typeface="Arial,Sans-Serif"/>
              <a:buChar char="•"/>
            </a:pPr>
            <a:r>
              <a:rPr lang="pt-BR">
                <a:solidFill>
                  <a:schemeClr val="dk1"/>
                </a:solidFill>
                <a:latin typeface="Arial"/>
                <a:cs typeface="Arial"/>
              </a:rPr>
              <a:t>Partes interessadas acadêmicas e de pesquisa, como universidades e institutos de pesquisa;</a:t>
            </a:r>
          </a:p>
          <a:p>
            <a:pPr marL="742950" lvl="1" indent="-285750">
              <a:spcBef>
                <a:spcPts val="527"/>
              </a:spcBef>
              <a:buFont typeface="Arial,Sans-Serif"/>
              <a:buChar char="•"/>
            </a:pPr>
            <a:r>
              <a:rPr lang="pt-BR">
                <a:solidFill>
                  <a:schemeClr val="dk1"/>
                </a:solidFill>
                <a:latin typeface="Arial"/>
                <a:cs typeface="Arial"/>
              </a:rPr>
              <a:t>Outras partes interessadas relevantes, incluindo grupos de defesa, sociedade civil e representantes da comunidade.</a:t>
            </a:r>
          </a:p>
          <a:p>
            <a:pPr lvl="1">
              <a:buFont typeface="Arial" panose="020B0604020202020204" pitchFamily="34" charset="0"/>
              <a:buChar char="•"/>
            </a:pPr>
            <a:endParaRPr lang="en-US" sz="1200" dirty="0">
              <a:solidFill>
                <a:srgbClr val="29373D"/>
              </a:solidFill>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E pense de forma ampla: estamos falando aqui sobre aqueles envolvidos na vigilância, aqueles envolvidos na logística e nas cadeias de suprimentos, aqueles envolvidos na capacidade do laboratório, aqueles envolvidos em cada ação de resposta precoce, aqueles envolvidos em como as informações fluem entre indivíduos e sistemas, e assim por diante. </a:t>
            </a:r>
            <a:br>
              <a:rPr lang="pt-BR" sz="1200">
                <a:latin typeface="Arial"/>
                <a:cs typeface="Arial" panose="020B0604020202020204" pitchFamily="34" charset="0"/>
              </a:rPr>
            </a:br>
            <a:endParaRPr lang="pt-BR" sz="1200">
              <a:latin typeface="Arial"/>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0DB29BED-0328-148F-25E9-ECB1BE0733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1446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Para ver a diversidade de partes interessadas que podem ser necessárias em um surto, vejamos um exemplo de 7-1-7 para o surto de Tripanossomíase Humana Africana, ou THA, na Etiópia. </a:t>
            </a:r>
          </a:p>
          <a:p>
            <a:endParaRPr lang="en-US" dirty="0">
              <a:cs typeface="Arial"/>
            </a:endParaRPr>
          </a:p>
          <a:p>
            <a:r>
              <a:rPr lang="pt-BR">
                <a:latin typeface="Arial"/>
                <a:cs typeface="Arial"/>
              </a:rPr>
              <a:t>[CLIQUE]</a:t>
            </a:r>
          </a:p>
          <a:p>
            <a:endParaRPr lang="en-US" dirty="0">
              <a:cs typeface="Arial"/>
            </a:endParaRPr>
          </a:p>
          <a:p>
            <a:r>
              <a:rPr lang="pt-BR">
                <a:latin typeface="Arial"/>
                <a:cs typeface="Arial"/>
              </a:rPr>
              <a:t>A THA é transmitida por moscas tsé-tsé e resulta em sintomas inespecíficos em pessoas infectadas.</a:t>
            </a:r>
          </a:p>
          <a:p>
            <a:endParaRPr lang="en-US" dirty="0">
              <a:cs typeface="Arial"/>
            </a:endParaRPr>
          </a:p>
          <a:p>
            <a:r>
              <a:rPr lang="pt-BR">
                <a:latin typeface="Arial"/>
                <a:cs typeface="Arial"/>
              </a:rPr>
              <a:t>[CLIQUE]</a:t>
            </a:r>
          </a:p>
          <a:p>
            <a:endParaRPr lang="en-US" dirty="0">
              <a:cs typeface="Arial"/>
            </a:endParaRPr>
          </a:p>
          <a:p>
            <a:r>
              <a:rPr lang="pt-BR">
                <a:latin typeface="Arial"/>
                <a:cs typeface="Arial"/>
              </a:rPr>
              <a:t>A Etiópia teve casos esporádicos entre 1967 e 1991. </a:t>
            </a:r>
          </a:p>
          <a:p>
            <a:endParaRPr lang="en-US" dirty="0">
              <a:cs typeface="Arial"/>
            </a:endParaRPr>
          </a:p>
          <a:p>
            <a:r>
              <a:rPr lang="pt-BR">
                <a:latin typeface="Arial"/>
                <a:cs typeface="Arial"/>
              </a:rPr>
              <a:t>[CLIQUE]</a:t>
            </a:r>
          </a:p>
          <a:p>
            <a:endParaRPr lang="en-US" dirty="0">
              <a:cs typeface="Arial"/>
            </a:endParaRPr>
          </a:p>
          <a:p>
            <a:r>
              <a:rPr lang="pt-BR">
                <a:latin typeface="Arial"/>
                <a:cs typeface="Arial"/>
              </a:rPr>
              <a:t>Mas eles não tiveram casos até que a THA ressurgiu após 31 anos em 2022.</a:t>
            </a:r>
          </a:p>
          <a:p>
            <a:endParaRPr lang="en-US" dirty="0">
              <a:cs typeface="Arial"/>
            </a:endParaRPr>
          </a:p>
          <a:p>
            <a:r>
              <a:rPr lang="pt-BR">
                <a:latin typeface="Arial"/>
                <a:cs typeface="Arial"/>
              </a:rPr>
              <a:t>[CLIQUE]</a:t>
            </a:r>
          </a:p>
          <a:p>
            <a:endParaRPr lang="en-US" dirty="0">
              <a:cs typeface="Arial"/>
            </a:endParaRPr>
          </a:p>
          <a:p>
            <a:r>
              <a:rPr lang="pt-BR">
                <a:latin typeface="Arial"/>
                <a:cs typeface="Arial"/>
              </a:rPr>
              <a:t>Não só houve um intervalo de mais de 3 décadas desde a última infecção conhecida, mas o surto ocorreu em uma região diferente em comparação às infecções anteriores.</a:t>
            </a: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55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Embora nenhum dos intervalos do 7-1-7 tenha sido cumprido neste surto, eles aprenderam muito quando aplicaram o 7-1-7 a ele. </a:t>
            </a:r>
            <a:br>
              <a:rPr lang="pt-BR"/>
            </a:br>
            <a:endParaRPr lang="pt-B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Um tema de gargalo importante em todos os três intervalos foi o fato de ser uma doença reemergente, incluindo baixa conscientização entre agentes comunitários e de saúde, falta de capacidade laboratorial, falta de diretrizes de vigilância e falta de disponibilidade de medicamentos. </a:t>
            </a:r>
          </a:p>
          <a:p>
            <a:endParaRPr lang="en-US" dirty="0"/>
          </a:p>
          <a:p>
            <a:r>
              <a:rPr lang="pt-BR">
                <a:latin typeface="Arial"/>
                <a:cs typeface="Arial"/>
              </a:rPr>
              <a:t>A revisão de gargalos também ajudou a identificar lacunas de comunicação para notificação e resposta precoce em todos os níveis do governo.</a:t>
            </a:r>
          </a:p>
          <a:p>
            <a:endParaRPr lang="en-US" dirty="0"/>
          </a:p>
          <a:p>
            <a:r>
              <a:rPr lang="pt-BR">
                <a:latin typeface="Arial"/>
                <a:cs typeface="Arial"/>
              </a:rPr>
              <a:t>Eles desenvolveram uma ampla gama de ações para abordar esses diferentes gargalos, desde treinamentos a diretrizes de vigilância provisória sobre a doença, até a melhoria da capacidade laboratorial. </a:t>
            </a:r>
          </a:p>
          <a:p>
            <a:endParaRPr lang="en-US" dirty="0"/>
          </a:p>
          <a:p>
            <a:r>
              <a:rPr lang="pt-BR">
                <a:latin typeface="Arial"/>
                <a:cs typeface="Arial"/>
              </a:rPr>
              <a:t>Este surto levou a uma investigação e resposta conjunta abrangente ao surto usando uma abordagem One Health, reunindo a saúde humana, a saúde animal e o meio ambiente.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5042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no máximo 2 minutos.]</a:t>
            </a:r>
          </a:p>
          <a:p>
            <a:endParaRPr lang="en-US" dirty="0"/>
          </a:p>
          <a:p>
            <a:r>
              <a:rPr lang="pt-BR">
                <a:latin typeface="Arial"/>
                <a:cs typeface="Arial"/>
              </a:rPr>
              <a:t>Vamos ter uma breve discussão. </a:t>
            </a:r>
          </a:p>
          <a:p>
            <a:endParaRPr lang="en-US" dirty="0"/>
          </a:p>
          <a:p>
            <a:r>
              <a:rPr lang="pt-BR" sz="1200">
                <a:latin typeface="Arial"/>
                <a:cs typeface="Arial"/>
              </a:rPr>
              <a:t>Se você estivesse realizando atividades do 7-1-7 na Etiópia, quem você gostaria que fizesse parte do grupo de partes interessadas neste surto?</a:t>
            </a:r>
          </a:p>
          <a:p>
            <a:endParaRPr lang="en-US" dirty="0"/>
          </a:p>
          <a:p>
            <a:endParaRPr lang="en-US" sz="1200" dirty="0">
              <a:solidFill>
                <a:schemeClr val="tx2"/>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01049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D4AA3-11BF-1AC2-9307-6D91F4E84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E6ED4-9A92-DBA0-11F3-4E5FE202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ACCA9-28E4-0737-64CA-64870AF083F3}"/>
              </a:ext>
            </a:extLst>
          </p:cNvPr>
          <p:cNvSpPr>
            <a:spLocks noGrp="1"/>
          </p:cNvSpPr>
          <p:nvPr>
            <p:ph type="body" idx="1"/>
          </p:nvPr>
        </p:nvSpPr>
        <p:spPr/>
        <p:txBody>
          <a:bodyPr/>
          <a:lstStyle/>
          <a:p>
            <a:r>
              <a:rPr lang="pt-BR">
                <a:effectLst/>
                <a:latin typeface="Helvetica Neue"/>
              </a:rPr>
              <a:t>Vou apresentar agora uma lista das partes interessadas envolvidas no surto de THA sob a abordagem One Health na Etiópia</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Esta resposta ao surto foi multissetorial e incluiu </a:t>
            </a:r>
          </a:p>
          <a:p>
            <a:r>
              <a:rPr lang="pt-BR">
                <a:effectLst/>
                <a:latin typeface="Helvetica Neue"/>
              </a:rPr>
              <a:t>• Agências de Saúde Pública</a:t>
            </a:r>
          </a:p>
          <a:p>
            <a:r>
              <a:rPr lang="pt-BR">
                <a:effectLst/>
                <a:latin typeface="Helvetica Neue"/>
              </a:rPr>
              <a:t>• Agências agrícolas</a:t>
            </a:r>
          </a:p>
          <a:p>
            <a:r>
              <a:rPr lang="pt-BR">
                <a:effectLst/>
                <a:latin typeface="Helvetica Neue"/>
              </a:rPr>
              <a:t>• Agências ambientais</a:t>
            </a:r>
          </a:p>
          <a:p>
            <a:r>
              <a:rPr lang="pt-BR">
                <a:effectLst/>
                <a:latin typeface="Helvetica Neue"/>
              </a:rPr>
              <a:t>• One Health </a:t>
            </a:r>
          </a:p>
          <a:p>
            <a:r>
              <a:rPr lang="pt-BR">
                <a:effectLst/>
                <a:latin typeface="Helvetica Neue"/>
              </a:rPr>
              <a:t>• Laboratório</a:t>
            </a:r>
          </a:p>
          <a:p>
            <a:r>
              <a:rPr lang="pt-BR">
                <a:effectLst/>
                <a:latin typeface="Helvetica Neue"/>
              </a:rPr>
              <a:t>• </a:t>
            </a:r>
            <a:r>
              <a:rPr lang="pt-BR">
                <a:latin typeface="Helvetica Neue"/>
              </a:rPr>
              <a:t>Instituições acadêmicas</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Também envolveu agências e organizações em vários níveis, desde o nível de zona local até o nível distrital, nacional e internacional.  Assim, por exemplo, agências de saúde pública tanto em nível nacional quanto subnacional estavam envolvidas — e é importante lembrar que esses são grupos diferentes, com funções e responsabilidades diferentes, ao pensar no mapeamento das partes interessadas do 7-1-7.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Você pode ver aqui que havia indivíduos com uma ampla gama de funções, vindos de diferentes agências, para ajudar na resposta. Para este surto sob a abordagem One Heath, a lista incluiu</a:t>
            </a:r>
            <a:r>
              <a:rPr lang="pt-BR">
                <a:latin typeface="Helvetica Neue"/>
              </a:rPr>
              <a:t>:</a:t>
            </a:r>
          </a:p>
          <a:p>
            <a:pPr marL="171450" indent="-171450">
              <a:buFont typeface="Arial" panose="020B0604020202020204" pitchFamily="34" charset="0"/>
              <a:buChar char="•"/>
            </a:pPr>
            <a:r>
              <a:rPr lang="pt-BR" sz="1200">
                <a:solidFill>
                  <a:schemeClr val="tx1"/>
                </a:solidFill>
                <a:latin typeface="Arial"/>
                <a:cs typeface="Arial"/>
              </a:rPr>
              <a:t>Especialistas em saúde pública</a:t>
            </a:r>
          </a:p>
          <a:p>
            <a:pPr marL="171450" indent="-171450">
              <a:buFont typeface="Arial" panose="020B0604020202020204" pitchFamily="34" charset="0"/>
              <a:buChar char="•"/>
            </a:pPr>
            <a:r>
              <a:rPr lang="pt-BR" sz="1200">
                <a:solidFill>
                  <a:schemeClr val="tx1"/>
                </a:solidFill>
                <a:latin typeface="Arial"/>
                <a:cs typeface="Arial"/>
              </a:rPr>
              <a:t>Epidemiologistas / epidemiologistas de campo</a:t>
            </a:r>
          </a:p>
          <a:p>
            <a:pPr marL="171450" indent="-171450">
              <a:buFont typeface="Arial" panose="020B0604020202020204" pitchFamily="34" charset="0"/>
              <a:buChar char="•"/>
            </a:pPr>
            <a:r>
              <a:rPr lang="pt-BR" sz="1200">
                <a:solidFill>
                  <a:schemeClr val="tx1"/>
                </a:solidFill>
                <a:latin typeface="Arial"/>
                <a:cs typeface="Arial"/>
              </a:rPr>
              <a:t>Veterinários</a:t>
            </a:r>
          </a:p>
          <a:p>
            <a:pPr marL="171450" indent="-171450">
              <a:buFont typeface="Arial" panose="020B0604020202020204" pitchFamily="34" charset="0"/>
              <a:buChar char="•"/>
            </a:pPr>
            <a:r>
              <a:rPr lang="pt-BR" sz="1200">
                <a:solidFill>
                  <a:schemeClr val="tx1"/>
                </a:solidFill>
                <a:latin typeface="Arial"/>
                <a:cs typeface="Arial"/>
              </a:rPr>
              <a:t>Tecnólogos médicos</a:t>
            </a:r>
          </a:p>
          <a:p>
            <a:pPr marL="171450" indent="-171450">
              <a:buFont typeface="Arial" panose="020B0604020202020204" pitchFamily="34" charset="0"/>
              <a:buChar char="•"/>
            </a:pPr>
            <a:r>
              <a:rPr lang="pt-BR">
                <a:latin typeface="Arial"/>
                <a:cs typeface="Arial"/>
              </a:rPr>
              <a:t>Tecnólogos de laboratório veterinário</a:t>
            </a:r>
          </a:p>
          <a:p>
            <a:pPr marL="171450" indent="-171450">
              <a:buFont typeface="Arial" panose="020B0604020202020204" pitchFamily="34" charset="0"/>
              <a:buChar char="•"/>
            </a:pPr>
            <a:r>
              <a:rPr lang="pt-BR">
                <a:latin typeface="Arial"/>
                <a:cs typeface="Arial"/>
              </a:rPr>
              <a:t>Entomologistas veterinários</a:t>
            </a:r>
          </a:p>
          <a:p>
            <a:pPr marL="171450" indent="-171450">
              <a:buFont typeface="Arial" panose="020B0604020202020204" pitchFamily="34" charset="0"/>
              <a:buChar char="•"/>
            </a:pPr>
            <a:r>
              <a:rPr lang="pt-BR">
                <a:latin typeface="Arial"/>
                <a:cs typeface="Arial"/>
              </a:rPr>
              <a:t>Entomologistas médicos</a:t>
            </a:r>
          </a:p>
          <a:p>
            <a:pPr marL="171450" indent="-171450">
              <a:buFont typeface="Arial,Sans-Serif" panose="020B0604020202020204" pitchFamily="34" charset="0"/>
              <a:buChar char="•"/>
            </a:pPr>
            <a:r>
              <a:rPr lang="pt-BR">
                <a:latin typeface="Arial"/>
                <a:cs typeface="Arial"/>
              </a:rPr>
              <a:t>Um antropólogo médico</a:t>
            </a:r>
          </a:p>
          <a:p>
            <a:pPr marL="171450" indent="-171450">
              <a:buFont typeface="Arial,Sans-Serif" panose="020B0604020202020204" pitchFamily="34" charset="0"/>
              <a:buChar char="•"/>
            </a:pPr>
            <a:r>
              <a:rPr lang="pt-BR">
                <a:latin typeface="Arial"/>
                <a:cs typeface="Arial"/>
              </a:rPr>
              <a:t>Ambientalistas</a:t>
            </a:r>
          </a:p>
          <a:p>
            <a:pPr marL="171450" indent="-171450">
              <a:buFont typeface="Arial,Sans-Serif" panose="020B0604020202020204" pitchFamily="34" charset="0"/>
              <a:buChar char="•"/>
            </a:pPr>
            <a:r>
              <a:rPr lang="pt-BR">
                <a:latin typeface="Arial"/>
                <a:cs typeface="Arial"/>
              </a:rPr>
              <a:t>Especialistas em vida selvagem</a:t>
            </a:r>
          </a:p>
          <a:p>
            <a:pPr marL="171450" indent="-171450">
              <a:buFont typeface="Arial,Sans-Serif" panose="020B0604020202020204" pitchFamily="34" charset="0"/>
              <a:buChar char="•"/>
            </a:pPr>
            <a:r>
              <a:rPr lang="pt-BR">
                <a:latin typeface="Arial"/>
                <a:cs typeface="Arial"/>
              </a:rPr>
              <a:t>Especialistas em comunicação de riscos</a:t>
            </a:r>
          </a:p>
          <a:p>
            <a:pPr marL="171450" indent="-171450">
              <a:buFont typeface="Arial,Sans-Serif" panose="020B0604020202020204" pitchFamily="34" charset="0"/>
              <a:buChar char="•"/>
            </a:pPr>
            <a:r>
              <a:rPr lang="pt-BR">
                <a:latin typeface="Arial"/>
                <a:cs typeface="Arial"/>
              </a:rPr>
              <a:t>E mais</a:t>
            </a:r>
          </a:p>
          <a:p>
            <a:pPr marL="171450" indent="-171450">
              <a:buFont typeface="Arial" panose="020B0604020202020204" pitchFamily="34" charset="0"/>
              <a:buChar char="•"/>
            </a:pPr>
            <a:endParaRPr lang="en-US" dirty="0">
              <a:latin typeface="Helvetica Neue"/>
            </a:endParaRPr>
          </a:p>
          <a:p>
            <a:pPr>
              <a:lnSpc>
                <a:spcPct val="90000"/>
              </a:lnSpc>
              <a:spcBef>
                <a:spcPts val="1000"/>
              </a:spcBef>
              <a:defRPr/>
            </a:pPr>
            <a:r>
              <a:rPr lang="pt-BR">
                <a:effectLst/>
                <a:latin typeface="Helvetica Neue"/>
              </a:rPr>
              <a:t>Espero que isso dê </a:t>
            </a:r>
            <a:r>
              <a:rPr lang="pt-BR">
                <a:latin typeface="Helvetica Neue"/>
              </a:rPr>
              <a:t>a você </a:t>
            </a:r>
            <a:r>
              <a:rPr lang="pt-BR">
                <a:effectLst/>
                <a:latin typeface="Helvetica Neue"/>
              </a:rPr>
              <a:t>uma noção da grande variedade de </a:t>
            </a:r>
            <a:r>
              <a:rPr lang="pt-BR">
                <a:latin typeface="Helvetica Neue"/>
              </a:rPr>
              <a:t>partes interessadas</a:t>
            </a:r>
            <a:r>
              <a:rPr lang="pt-BR">
                <a:effectLst/>
                <a:latin typeface="Helvetica Neue"/>
              </a:rPr>
              <a:t> que podem ser úteis, mesmo para apenas um surto. </a:t>
            </a: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p:txBody>
      </p:sp>
      <p:sp>
        <p:nvSpPr>
          <p:cNvPr id="4" name="Slide Number Placeholder 3">
            <a:extLst>
              <a:ext uri="{FF2B5EF4-FFF2-40B4-BE49-F238E27FC236}">
                <a16:creationId xmlns:a16="http://schemas.microsoft.com/office/drawing/2014/main" id="{9CD37B8C-6547-5982-C5B0-8673D9A450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1685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D5A8D-4542-2CA7-C0F5-7177BB8B0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C4C51-F3DB-D5D8-68DE-E1F909D06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D7144-A77C-D56F-0CD7-48079B261989}"/>
              </a:ext>
            </a:extLst>
          </p:cNvPr>
          <p:cNvSpPr>
            <a:spLocks noGrp="1"/>
          </p:cNvSpPr>
          <p:nvPr>
            <p:ph type="body" idx="1"/>
          </p:nvPr>
        </p:nvSpPr>
        <p:spPr/>
        <p:txBody>
          <a:bodyPr/>
          <a:lstStyle/>
          <a:p>
            <a:r>
              <a:rPr lang="pt-BR">
                <a:effectLst/>
                <a:latin typeface="Helvetica Neue"/>
              </a:rPr>
              <a:t>Vamos voltar àquela lista de áreas de trabalho para adoção e uso do 7-1-7 enquanto discutimos como conduzir um mapeamento de partes interessadas para o 7-1-7. Esse tipo de mapeamento ajuda você a priorizar seus esforços de engajamento e sensibilização desde o início.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É importante nessas áreas de trabalho pensar nas partes interessadas em seu país ou jurisdição que podem ter grande influência nessa área.  E com isso quero dizer partes interessadas que são tomadores de decisão ou têm responsabilidades relevantes naquela área de trabalho.  Por exemplo, o chefe de vigilância pode estar fortemente envolvido e influente na captura de dados do 7-1-7. </a:t>
            </a:r>
          </a:p>
          <a:p>
            <a:endParaRPr lang="en-US" dirty="0">
              <a:effectLst/>
              <a:latin typeface="Helvetica Neue" panose="02000503000000020004" pitchFamily="2" charset="0"/>
            </a:endParaRPr>
          </a:p>
          <a:p>
            <a:r>
              <a:rPr lang="pt-BR">
                <a:effectLst/>
                <a:latin typeface="Helvetica Neue"/>
              </a:rPr>
              <a:t>Para essas partes interessadas, você quer avaliar seu nível de conscientização e interesse no 7-1-7. Aqueles interessados podem se tornar alguns dos seus maiores defensores e aliados, e podem ajudar a impulsionar mudanças.  Aqueles que não estão interessados, mas têm influência, serão aqueles em quem você realmente precisará trabalhar para melhorar sua compreensão do 7-1-7 e construir um relacionamento.  Apresente a eles exemplos relevantes, conquiste seu engajamento, pois sem o engajamento deles, a melhoria de desempenho será menos eficaz.  </a:t>
            </a:r>
          </a:p>
          <a:p>
            <a:endParaRPr lang="en-US" dirty="0">
              <a:effectLst/>
              <a:latin typeface="Helvetica Neue" panose="02000503000000020004" pitchFamily="2" charset="0"/>
            </a:endParaRPr>
          </a:p>
          <a:p>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Talvez você já tenha uma ferramenta de mapeamento de partes interessadas que utiliza. Caso contrário, temos uma ferramenta de mapeamento de partes interessadas disponível no site da 7-1-7 Alliance que ajuda você a identificar as principais partes interessadas, seu nível de influência nas áreas de trabalho do 7-1-7 e seu nível de interesse no 7-1-7.  </a:t>
            </a:r>
          </a:p>
          <a:p>
            <a:endParaRPr lang="en-US" dirty="0">
              <a:effectLst/>
              <a:latin typeface="Helvetica Neue" panose="02000503000000020004" pitchFamily="2" charset="0"/>
            </a:endParaRPr>
          </a:p>
          <a:p>
            <a:br>
              <a:rPr lang="pt-BR">
                <a:effectLst/>
                <a:latin typeface="Helvetica Neue" panose="02000503000000020004" pitchFamily="2" charset="0"/>
              </a:rPr>
            </a:br>
            <a:endParaRPr lang="pt-BR">
              <a:effectLst/>
              <a:latin typeface="Helvetica Neue" panose="02000503000000020004" pitchFamily="2"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8AA28C5-5EE1-0104-3DA2-A09C51636E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3582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esta é uma atividade de mapeamento de partes interessadas baseada em flipchart. A atividade é muito rápida: 10 minutos para fazer um brainstorming e escrever, seguidos de 5 minutos de grupos fazendo uma caminhada pela galeria e olhando as listas uns dos outros. Não incluímos tempo para um debriefing, mas se um debriefing for útil com base no seu público e nos objetivos desta sessão, considere ajustar a agenda para estender esta sessão.] </a:t>
            </a:r>
          </a:p>
          <a:p>
            <a:endParaRPr lang="en-US" dirty="0"/>
          </a:p>
          <a:p>
            <a:r>
              <a:rPr lang="pt-BR">
                <a:latin typeface="Arial"/>
                <a:cs typeface="Arial"/>
              </a:rPr>
              <a:t>Agora faremos uma atividade de mapeamento de partes interessadas em pequenos grupos. </a:t>
            </a:r>
          </a:p>
          <a:p>
            <a:endParaRPr lang="en-US" dirty="0"/>
          </a:p>
          <a:p>
            <a:r>
              <a:rPr lang="pt-BR" i="1">
                <a:latin typeface="Arial"/>
                <a:cs typeface="Arial"/>
              </a:rPr>
              <a:t>[Nota para o moderador: divida os participantes em grupos de 6 a 8, cada um com um flipchart e marcadores.]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409625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que vocês estão em seus grupos, vamos começar. O que vocês farão em seus grupos é pensar sobre as partes interessadas onde vocês trabalham e que podem ser relevantes para o trabalho 7-1-7. No seu flipchart, liste algumas partes interessadas que você pode imaginar por área de trabalho do 7-1-7. As áreas de trabalho – que manteremos neste slide durante a atividade – são:</a:t>
            </a:r>
          </a:p>
          <a:p>
            <a:endParaRPr lang="en-US" dirty="0">
              <a:latin typeface="Calibri"/>
              <a:ea typeface="Calibri"/>
              <a:cs typeface="Calibri"/>
            </a:endParaRPr>
          </a:p>
          <a:p>
            <a:pPr marL="342900" indent="-342900">
              <a:buFont typeface="Arial" panose="020B0604020202020204" pitchFamily="34" charset="0"/>
              <a:buChar char="•"/>
            </a:pPr>
            <a:r>
              <a:rPr lang="pt-BR" b="0">
                <a:latin typeface="Arial"/>
                <a:cs typeface="Arial"/>
              </a:rPr>
              <a:t>Coordenação de atividades 7-1-7</a:t>
            </a:r>
          </a:p>
          <a:p>
            <a:pPr marL="342900" lvl="0" indent="-342900">
              <a:buFont typeface="Arial" panose="020B0604020202020204" pitchFamily="34" charset="0"/>
              <a:buChar char="•"/>
            </a:pPr>
            <a:r>
              <a:rPr lang="pt-BR" b="0">
                <a:latin typeface="Arial"/>
                <a:cs typeface="Arial"/>
              </a:rPr>
              <a:t>Coleta e análise de dados</a:t>
            </a:r>
          </a:p>
          <a:p>
            <a:pPr marL="342900" lvl="0" indent="-342900">
              <a:buFont typeface="Arial" panose="020B0604020202020204" pitchFamily="34" charset="0"/>
              <a:buChar char="•"/>
            </a:pPr>
            <a:r>
              <a:rPr lang="pt-BR" b="0">
                <a:latin typeface="Arial"/>
                <a:cs typeface="Arial"/>
              </a:rPr>
              <a:t>Melhora de desempenho</a:t>
            </a:r>
          </a:p>
          <a:p>
            <a:pPr marL="342900" lvl="0" indent="-342900">
              <a:buFont typeface="Arial" panose="020B0604020202020204" pitchFamily="34" charset="0"/>
              <a:buChar char="•"/>
            </a:pPr>
            <a:r>
              <a:rPr lang="pt-BR" b="0">
                <a:latin typeface="Arial"/>
                <a:cs typeface="Arial"/>
              </a:rPr>
              <a:t>Planejamento e financiamento</a:t>
            </a:r>
          </a:p>
          <a:p>
            <a:pPr marL="342900" lvl="0" indent="-342900">
              <a:buFont typeface="Arial" panose="020B0604020202020204" pitchFamily="34" charset="0"/>
              <a:buChar char="•"/>
            </a:pPr>
            <a:r>
              <a:rPr lang="pt-BR" b="0">
                <a:latin typeface="Arial"/>
                <a:cs typeface="Arial"/>
              </a:rPr>
              <a:t>Comunicação e defesa</a:t>
            </a:r>
          </a:p>
          <a:p>
            <a:endParaRPr lang="en-US" dirty="0">
              <a:latin typeface="Calibri"/>
              <a:cs typeface="Calibri"/>
            </a:endParaRPr>
          </a:p>
          <a:p>
            <a:r>
              <a:rPr lang="pt-BR"/>
              <a:t>Ao considerar as partes interessadas, certifique-se de considerar aquelas que devem estar envolvidas em todos os níveis. Considere sua própria experiência e as atividades do workshop 7-1-7 ao criar sua lista. Haverá partes interessadas que realizarão ações para melhorar o desempenho, financiadores, consumidores das descobertas do 7-1-7 e assim por diante. </a:t>
            </a:r>
          </a:p>
          <a:p>
            <a:endParaRPr lang="en-US" dirty="0"/>
          </a:p>
          <a:p>
            <a:r>
              <a:rPr lang="pt-BR">
                <a:latin typeface="Arial"/>
                <a:cs typeface="Arial"/>
              </a:rPr>
              <a:t>Sabemos que o mapeamento das partes interessadas pode se tornar um exercício de diplomacia, então faça o seu melhor no tempo limitado que estamos oferecendo. Não esperamos perfeição!</a:t>
            </a:r>
          </a:p>
          <a:p>
            <a:endParaRPr lang="en-US" dirty="0"/>
          </a:p>
          <a:p>
            <a:r>
              <a:rPr lang="pt-BR">
                <a:latin typeface="Arial"/>
                <a:cs typeface="Arial"/>
              </a:rPr>
              <a:t>Vocês terão 10 minutos em seus grupos para fazer um brainstorming e escrever, então trabalhem rápido! Depois, vocês terão 5 minutos para caminhar e olhar os flipcharts uns dos outros para ver o que as partes interessadas dos outros grupos criaram. </a:t>
            </a:r>
          </a:p>
          <a:p>
            <a:endParaRPr lang="en-US" dirty="0"/>
          </a:p>
          <a:p>
            <a:r>
              <a:rPr lang="pt-BR">
                <a:latin typeface="Arial"/>
                <a:cs typeface="Arial"/>
              </a:rPr>
              <a:t>[CLIQUE]</a:t>
            </a:r>
          </a:p>
          <a:p>
            <a:endParaRPr lang="en-US" dirty="0"/>
          </a:p>
          <a:p>
            <a:r>
              <a:rPr lang="pt-BR">
                <a:latin typeface="Arial"/>
                <a:cs typeface="Arial"/>
              </a:rPr>
              <a:t>No lado direito deste slide, incluímos uma lista de possíveis tipos de partes interessadas a serem consideradas. Mas esta lista não é exaustiva! </a:t>
            </a:r>
          </a:p>
          <a:p>
            <a:endParaRPr lang="en-US" dirty="0"/>
          </a:p>
          <a:p>
            <a:r>
              <a:rPr lang="pt-BR">
                <a:latin typeface="Arial"/>
                <a:cs typeface="Arial"/>
              </a:rPr>
              <a:t>Vamos começar!</a:t>
            </a:r>
          </a:p>
          <a:p>
            <a:endParaRPr lang="en-US" dirty="0"/>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7480057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no máximo 3 minutos.]</a:t>
            </a:r>
          </a:p>
          <a:p>
            <a:endParaRPr lang="en-US" dirty="0"/>
          </a:p>
          <a:p>
            <a:r>
              <a:rPr lang="pt-BR">
                <a:latin typeface="Arial"/>
                <a:cs typeface="Arial"/>
              </a:rPr>
              <a:t>Vamos ter uma breve discussão. </a:t>
            </a:r>
          </a:p>
          <a:p>
            <a:endParaRPr lang="en-US" dirty="0">
              <a:cs typeface="Arial"/>
            </a:endParaRPr>
          </a:p>
          <a:p>
            <a:r>
              <a:rPr lang="pt-BR">
                <a:latin typeface="Arial"/>
                <a:cs typeface="Arial"/>
              </a:rPr>
              <a:t>O que poderia acontecer se as principais partes interessadas não fossem incluídas durante a adoção do 7-1-7?</a:t>
            </a:r>
          </a:p>
          <a:p>
            <a:endParaRPr lang="en-US" dirty="0">
              <a:cs typeface="Arial"/>
            </a:endParaRPr>
          </a:p>
          <a:p>
            <a:endParaRPr lang="en-US" sz="1200" dirty="0">
              <a:solidFill>
                <a:srgbClr val="000000"/>
              </a:solidFill>
              <a:cs typeface="Arial" panose="020B0604020202020204" pitchFamily="34" charset="0"/>
            </a:endParaRPr>
          </a:p>
          <a:p>
            <a:endParaRPr lang="en-US" dirty="0">
              <a:solidFill>
                <a:srgbClr val="000000"/>
              </a:solidFill>
              <a:cs typeface="Arial" panose="020B0604020202020204" pitchFamily="34" charset="0"/>
            </a:endParaRPr>
          </a:p>
          <a:p>
            <a:endParaRPr lang="en-US" dirty="0">
              <a:solidFill>
                <a:srgbClr val="44546A"/>
              </a:solidFill>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88</a:t>
            </a:fld>
            <a:endParaRPr lang="en-US"/>
          </a:p>
        </p:txBody>
      </p:sp>
    </p:spTree>
    <p:extLst>
      <p:ext uri="{BB962C8B-B14F-4D97-AF65-F5344CB8AC3E}">
        <p14:creationId xmlns:p14="http://schemas.microsoft.com/office/powerpoint/2010/main" val="3230689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CFB0-40E7-E36F-3C5F-F3DE9FF98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FAEAB-6BC8-7716-B953-9D30F73BB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BB0AA-CF6D-C543-703F-C4E170537C46}"/>
              </a:ext>
            </a:extLst>
          </p:cNvPr>
          <p:cNvSpPr>
            <a:spLocks noGrp="1"/>
          </p:cNvSpPr>
          <p:nvPr>
            <p:ph type="body" idx="1"/>
          </p:nvPr>
        </p:nvSpPr>
        <p:spPr/>
        <p:txBody>
          <a:bodyPr/>
          <a:lstStyle/>
          <a:p>
            <a:r>
              <a:rPr lang="pt-BR">
                <a:latin typeface="Arial"/>
                <a:cs typeface="Arial"/>
              </a:rPr>
              <a:t>Agora, vamos falar sobre o mapeamento dos sistemas existentes. Com isso, quero dizer plataformas, ferramentas, reuniões e estruturas que já existem no país ou jurisdição e que são relevantes para o 7-1-7. O que realmente queremos aqui — como discutimos em um dos princípios fundamentais para uma implementação eficaz — é integrar o 7-1-7 aos sistemas e processos existentes em vez de criar novos.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analisar novamente os passos para usar o 7-1-7. Quais plataformas e ferramentas estão sendo usadas para coletar dados relevantes? Que tipos de reuniões existem onde as partes interessadas relevantes se reúnem? Como é feito o planejamento nacional no país e quais reuniões já existem para isso? Esses são alguns dos tipos de perguntas que faríamos para esse tipo de mapeamento. Ao fazer o mapeamento dos sistemas existentes, pense em cada um desses cinco passos de uso do 7-1-7 e quais sistemas podem ser relevantes para eles.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a:extLst>
              <a:ext uri="{FF2B5EF4-FFF2-40B4-BE49-F238E27FC236}">
                <a16:creationId xmlns:a16="http://schemas.microsoft.com/office/drawing/2014/main" id="{28BE5FC0-EFE7-C824-19F9-79ECB4080E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3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pt-BR">
                <a:latin typeface="Arial"/>
                <a:cs typeface="Arial"/>
              </a:rPr>
              <a:t>Apenas um rápido lembrete de que projetamos este treinamento para ser altamente interativo e, para isso, precisamos da sua participação ativa! </a:t>
            </a:r>
          </a:p>
          <a:p>
            <a:endParaRPr lang="en-US">
              <a:latin typeface="Arial"/>
              <a:cs typeface="Arial"/>
            </a:endParaRPr>
          </a:p>
          <a:p>
            <a:r>
              <a:rPr lang="pt-BR">
                <a:latin typeface="Arial"/>
                <a:cs typeface="Arial"/>
              </a:rPr>
              <a:t>Então, junte-se a nós e seja um aluno e participante ativo durante nossas atividades práticas, discussões e sessões de perguntas e respostas.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5F89D-9FA4-53D9-2DAA-CF057D136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55378-3258-B2DC-1DDD-A2F742E22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429F-3A40-9E56-ABC7-345C5AE5666E}"/>
              </a:ext>
            </a:extLst>
          </p:cNvPr>
          <p:cNvSpPr>
            <a:spLocks noGrp="1"/>
          </p:cNvSpPr>
          <p:nvPr>
            <p:ph type="body" idx="1"/>
          </p:nvPr>
        </p:nvSpPr>
        <p:spPr/>
        <p:txBody>
          <a:bodyPr/>
          <a:lstStyle/>
          <a:p>
            <a:r>
              <a:rPr lang="pt-BR">
                <a:latin typeface="Arial"/>
                <a:cs typeface="Arial"/>
              </a:rPr>
              <a:t>Para a análise de sistemas existentes, será útil se você puder mapear plataformas, ferramentas, reuniões e estruturas existentes usadas para: </a:t>
            </a:r>
          </a:p>
          <a:p>
            <a:endParaRPr lang="en-US" dirty="0">
              <a:latin typeface="Arial"/>
            </a:endParaRPr>
          </a:p>
          <a:p>
            <a:pPr marL="285750" indent="-285750">
              <a:buFont typeface="Arial" panose="020B0604020202020204" pitchFamily="34" charset="0"/>
              <a:buChar char="•"/>
            </a:pPr>
            <a:r>
              <a:rPr lang="pt-BR" sz="1200">
                <a:latin typeface="Arial"/>
              </a:rPr>
              <a:t>Detectar surtos: isso incluiria sistemas de vigilância usados para detectar e/ou coletar dados sobre surtos</a:t>
            </a:r>
          </a:p>
          <a:p>
            <a:pPr marL="285750" indent="-285750">
              <a:buFont typeface="Arial" panose="020B0604020202020204" pitchFamily="34" charset="0"/>
              <a:buChar char="•"/>
            </a:pPr>
            <a:r>
              <a:rPr lang="pt-BR" sz="1200">
                <a:latin typeface="Arial"/>
              </a:rPr>
              <a:t>Notificar as partes interessadas quando um surto for detectado: isso incluiria sistemas de relatórios, estruturas, ferramentas, etc.</a:t>
            </a:r>
            <a:r>
              <a:rPr lang="pt-BR">
                <a:latin typeface="Arial"/>
              </a:rPr>
              <a:t>.,</a:t>
            </a:r>
            <a:r>
              <a:rPr lang="pt-BR" sz="1200">
                <a:latin typeface="Arial"/>
              </a:rPr>
              <a:t> que são usados para notificação</a:t>
            </a:r>
          </a:p>
          <a:p>
            <a:pPr marL="285750" indent="-285750">
              <a:buFont typeface="Arial" panose="020B0604020202020204" pitchFamily="34" charset="0"/>
              <a:buChar char="•"/>
            </a:pPr>
            <a:r>
              <a:rPr lang="pt-BR" sz="1200">
                <a:latin typeface="Arial"/>
              </a:rPr>
              <a:t>Coletar informações sobre ações de resposta precoce: isso inclui plataformas eletrônicas ou em papel existentes – como sistemas, bases de dados, relatórios, ferramentas – que são utilizadas para coletar informações sobre ações de resposta precoce</a:t>
            </a:r>
          </a:p>
          <a:p>
            <a:pPr marL="285750" indent="-285750">
              <a:buFont typeface="Arial" panose="020B0604020202020204" pitchFamily="34" charset="0"/>
              <a:buChar char="•"/>
            </a:pPr>
            <a:r>
              <a:rPr lang="pt-BR" sz="1200">
                <a:latin typeface="Arial"/>
              </a:rPr>
              <a:t>Convocar as partes interessadas em detecção, notificação e resposta: como reuniões que são usadas para coordenar e convocar as partes interessadas </a:t>
            </a:r>
          </a:p>
          <a:p>
            <a:pPr marL="285750" indent="-285750">
              <a:buFont typeface="Arial" panose="020B0604020202020204" pitchFamily="34" charset="0"/>
              <a:buChar char="•"/>
            </a:pPr>
            <a:r>
              <a:rPr lang="pt-BR"/>
              <a:t>E Planejamento, financiamento, defesa: isso inclui reuniões ou outras plataformas para planejamento e financiamento – tais como planos operacionais anuais, revisões mensais, reuniões orçamentárias ou Planos de Ação Nacionais para a Segurança Sanitária ou NAPHS.</a:t>
            </a:r>
          </a:p>
          <a:p>
            <a:pPr marL="285750" indent="-285750">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pt-BR" sz="1800">
                <a:effectLst/>
                <a:latin typeface="Arial"/>
                <a:ea typeface="Calibri"/>
                <a:cs typeface="Arial"/>
              </a:rPr>
              <a:t>Provavelmente haverá diversas ferramentas, plataformas, reuniões e estruturas para cada uma dessas 5 categorias. </a:t>
            </a:r>
          </a:p>
          <a:p>
            <a:endParaRPr lang="en-US" dirty="0">
              <a:cs typeface="Arial"/>
            </a:endParaRPr>
          </a:p>
          <a:p>
            <a:r>
              <a:rPr lang="pt-BR">
                <a:latin typeface="Arial"/>
                <a:cs typeface="Arial"/>
              </a:rPr>
              <a:t>[CLIQUE]</a:t>
            </a:r>
          </a:p>
          <a:p>
            <a:endParaRPr lang="en-US" dirty="0">
              <a:cs typeface="Arial"/>
            </a:endParaRPr>
          </a:p>
          <a:p>
            <a:r>
              <a:rPr lang="pt-BR">
                <a:latin typeface="Arial"/>
                <a:cs typeface="Arial"/>
              </a:rPr>
              <a:t>Talvez você já tenha uma ferramenta para esse tipo de análise. Caso não o faça, temos uma 'Ferramenta de Mapeamento de Sistemas Existentes' disponível no site da 7-1-7 Alliance que pode orientar você neste processo de mapeamento. </a:t>
            </a:r>
          </a:p>
        </p:txBody>
      </p:sp>
      <p:sp>
        <p:nvSpPr>
          <p:cNvPr id="4" name="Slide Number Placeholder 3">
            <a:extLst>
              <a:ext uri="{FF2B5EF4-FFF2-40B4-BE49-F238E27FC236}">
                <a16:creationId xmlns:a16="http://schemas.microsoft.com/office/drawing/2014/main" id="{B4D7BA02-8F62-23CE-01E0-7188F73222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854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2C40-1011-CED6-6231-A78D18B2C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5A6252-C85A-7E81-B69F-081A10B2A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69463-83FF-C35B-CC22-75539157BEE8}"/>
              </a:ext>
            </a:extLst>
          </p:cNvPr>
          <p:cNvSpPr>
            <a:spLocks noGrp="1"/>
          </p:cNvSpPr>
          <p:nvPr>
            <p:ph type="body" idx="1"/>
          </p:nvPr>
        </p:nvSpPr>
        <p:spPr/>
        <p:txBody>
          <a:bodyPr/>
          <a:lstStyle/>
          <a:p>
            <a:r>
              <a:rPr lang="pt-BR" i="1">
                <a:latin typeface="Arial"/>
                <a:cs typeface="Arial"/>
              </a:rPr>
              <a:t>[Nota para o moderador: esta é uma atividade de mapeamento de sistemas existentes baseada em flipchart que é muito semelhante à atividade de mapeamento de partes interessadas. A atividade é muito rápida: 10 minutos para fazer um brainstorming e escrever, seguidos de 5 minutos de grupos fazendo uma caminhada pela galeria e olhando as listas uns dos outros. Não incluímos tempo para um debriefing, mas se um debriefing for útil com base no seu público e nos objetivos desta sessão, considere ajustar a agenda para estender esta sessão.] </a:t>
            </a:r>
          </a:p>
          <a:p>
            <a:endParaRPr lang="en-US" dirty="0"/>
          </a:p>
          <a:p>
            <a:r>
              <a:rPr lang="pt-BR">
                <a:latin typeface="Arial"/>
                <a:cs typeface="Arial"/>
              </a:rPr>
              <a:t>Agora faremos uma atividade semelhante à que acabamos de fazer para as partes interessadas, mas esta está focada no mapeamento de sistemas existentes em pequenos grupos. </a:t>
            </a:r>
          </a:p>
          <a:p>
            <a:endParaRPr lang="en-US" dirty="0"/>
          </a:p>
          <a:p>
            <a:r>
              <a:rPr lang="pt-BR" i="1">
                <a:latin typeface="Arial"/>
                <a:cs typeface="Arial"/>
              </a:rPr>
              <a:t>[Nota para o moderador: divida os participantes em grupos de 6 a 8, cada um com um flipchart e marcadores.]</a:t>
            </a:r>
          </a:p>
        </p:txBody>
      </p:sp>
      <p:sp>
        <p:nvSpPr>
          <p:cNvPr id="4" name="Slide Number Placeholder 3">
            <a:extLst>
              <a:ext uri="{FF2B5EF4-FFF2-40B4-BE49-F238E27FC236}">
                <a16:creationId xmlns:a16="http://schemas.microsoft.com/office/drawing/2014/main" id="{802893BE-87D0-C2A1-A4DD-918B80E135AB}"/>
              </a:ext>
            </a:extLst>
          </p:cNvPr>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24662935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3E23D-8749-E7A1-0FC8-6D785656B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89179-7192-445E-3607-293B20494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A30CD-9F8D-FB9C-1ED9-939A308C2544}"/>
              </a:ext>
            </a:extLst>
          </p:cNvPr>
          <p:cNvSpPr>
            <a:spLocks noGrp="1"/>
          </p:cNvSpPr>
          <p:nvPr>
            <p:ph type="body" idx="1"/>
          </p:nvPr>
        </p:nvSpPr>
        <p:spPr/>
        <p:txBody>
          <a:bodyPr/>
          <a:lstStyle/>
          <a:p>
            <a:r>
              <a:rPr lang="pt-BR">
                <a:latin typeface="Arial"/>
                <a:cs typeface="Arial"/>
              </a:rPr>
              <a:t>Agora que vocês estão em seus grupos, vamos começar. O que vocês farão em seus grupos é pensar sobre os sistemas já em uso relacionados a surtos onde vocês trabalham e que podem ser relevantes para o 7-1-7. No seu flipchart, liste alguns sistemas que você consegue pensar nas 5 categorias listadas aqui, que são:</a:t>
            </a:r>
          </a:p>
          <a:p>
            <a:endParaRPr lang="en-US" dirty="0">
              <a:latin typeface="Calibri"/>
              <a:ea typeface="Calibri"/>
              <a:cs typeface="Calibri"/>
            </a:endParaRPr>
          </a:p>
          <a:p>
            <a:pPr marL="285750" indent="-285750">
              <a:buFont typeface="Arial" panose="020B0604020202020204" pitchFamily="34" charset="0"/>
              <a:buChar char="•"/>
            </a:pPr>
            <a:r>
              <a:rPr lang="pt-BR" b="0">
                <a:latin typeface="Arial"/>
              </a:rPr>
              <a:t>Detectar surtos</a:t>
            </a:r>
          </a:p>
          <a:p>
            <a:pPr marL="285750" lvl="0" indent="-285750">
              <a:buFont typeface="Arial" panose="020B0604020202020204" pitchFamily="34" charset="0"/>
              <a:buChar char="•"/>
            </a:pPr>
            <a:r>
              <a:rPr lang="pt-BR" b="0">
                <a:latin typeface="Arial"/>
              </a:rPr>
              <a:t>Notificar as partes interessadas sobre surtos</a:t>
            </a:r>
          </a:p>
          <a:p>
            <a:pPr marL="285750" lvl="0" indent="-285750">
              <a:buFont typeface="Arial" panose="020B0604020202020204" pitchFamily="34" charset="0"/>
              <a:buChar char="•"/>
            </a:pPr>
            <a:r>
              <a:rPr lang="pt-BR" b="0">
                <a:latin typeface="Arial"/>
              </a:rPr>
              <a:t>Coletar informações sobre ações de resposta precoce</a:t>
            </a:r>
          </a:p>
          <a:p>
            <a:pPr marL="285750" lvl="0" indent="-285750">
              <a:buFont typeface="Arial" panose="020B0604020202020204" pitchFamily="34" charset="0"/>
              <a:buChar char="•"/>
            </a:pPr>
            <a:r>
              <a:rPr lang="pt-BR" b="0">
                <a:latin typeface="Arial"/>
              </a:rPr>
              <a:t>Convocar as partes interessadas em detecção, notificação e resposta</a:t>
            </a:r>
          </a:p>
          <a:p>
            <a:pPr marL="285750" lvl="0" indent="-285750">
              <a:buFont typeface="Arial" panose="020B0604020202020204" pitchFamily="34" charset="0"/>
              <a:buChar char="•"/>
            </a:pPr>
            <a:r>
              <a:rPr lang="pt-BR" b="0">
                <a:latin typeface="Arial"/>
              </a:rPr>
              <a:t>Planejamento, financiamento e defesa</a:t>
            </a:r>
          </a:p>
          <a:p>
            <a:endParaRPr lang="en-US" dirty="0">
              <a:latin typeface="Calibri"/>
              <a:cs typeface="Calibri"/>
            </a:endParaRPr>
          </a:p>
          <a:p>
            <a:r>
              <a:rPr lang="pt-BR">
                <a:latin typeface="Arial"/>
                <a:cs typeface="Arial"/>
              </a:rPr>
              <a:t>Ao considerar sistemas, certifique-se de considerar sistemas em diferentes níveis. Por exemplo, o que é usado para coleta de dados no local – isso é feito em papel? Que tipo de sistema é usado para reunir dados de diferentes jurisdições? Considere sua própria experiência e as atividades do workshop 7-1-7 ao criar sua lista. </a:t>
            </a:r>
          </a:p>
          <a:p>
            <a:endParaRPr lang="en-US" dirty="0">
              <a:latin typeface="Calibri"/>
              <a:ea typeface="Calibri"/>
              <a:cs typeface="Calibri"/>
            </a:endParaRPr>
          </a:p>
          <a:p>
            <a:r>
              <a:rPr lang="pt-BR">
                <a:latin typeface="Arial"/>
                <a:cs typeface="Arial"/>
              </a:rPr>
              <a:t>Vocês terão 10 minutos em seus grupos para fazer um brainstorming e escrever, então trabalhem rápido! Depois, vocês terão 5 minutos para caminhar e olhar os flipcharts uns dos outros para ver quais sistemas os outros grupos criaram. </a:t>
            </a:r>
          </a:p>
          <a:p>
            <a:endParaRPr lang="en-US" dirty="0"/>
          </a:p>
          <a:p>
            <a:r>
              <a:rPr lang="pt-BR"/>
              <a:t>No lado direito deste slide, incluímos uma lista de possíveis tipos de sistemas a serem considerados. Esta lista não é exaustiva! </a:t>
            </a:r>
          </a:p>
          <a:p>
            <a:endParaRPr lang="en-US" dirty="0"/>
          </a:p>
          <a:p>
            <a:r>
              <a:rPr lang="pt-BR">
                <a:latin typeface="Arial"/>
                <a:cs typeface="Arial"/>
              </a:rPr>
              <a:t>Vamos começar!</a:t>
            </a:r>
          </a:p>
          <a:p>
            <a:endParaRPr lang="en-US" dirty="0">
              <a:latin typeface="Calibri"/>
              <a:ea typeface="Calibri"/>
              <a:cs typeface="Calibri"/>
            </a:endParaRPr>
          </a:p>
          <a:p>
            <a:endParaRPr lang="en-US" dirty="0">
              <a:latin typeface="Calibri"/>
              <a:cs typeface="Calibri"/>
            </a:endParaRPr>
          </a:p>
        </p:txBody>
      </p:sp>
      <p:sp>
        <p:nvSpPr>
          <p:cNvPr id="4" name="Slide Number Placeholder 3">
            <a:extLst>
              <a:ext uri="{FF2B5EF4-FFF2-40B4-BE49-F238E27FC236}">
                <a16:creationId xmlns:a16="http://schemas.microsoft.com/office/drawing/2014/main" id="{CCCE8EE8-6A87-CD3F-F334-CB95380B2A37}"/>
              </a:ext>
            </a:extLst>
          </p:cNvPr>
          <p:cNvSpPr>
            <a:spLocks noGrp="1"/>
          </p:cNvSpPr>
          <p:nvPr>
            <p:ph type="sldNum" sz="quarter" idx="5"/>
          </p:nvPr>
        </p:nvSpPr>
        <p:spPr/>
        <p:txBody>
          <a:bodyPr/>
          <a:lstStyle/>
          <a:p>
            <a:fld id="{A1E75C25-C22B-D14A-8C88-D3C1CFA09A77}" type="slidenum">
              <a:rPr lang="en-US" smtClean="0"/>
              <a:pPr/>
              <a:t>92</a:t>
            </a:fld>
            <a:endParaRPr lang="en-US"/>
          </a:p>
        </p:txBody>
      </p:sp>
    </p:spTree>
    <p:extLst>
      <p:ext uri="{BB962C8B-B14F-4D97-AF65-F5344CB8AC3E}">
        <p14:creationId xmlns:p14="http://schemas.microsoft.com/office/powerpoint/2010/main" val="2607710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4CB4A-F692-EC20-A75A-26F9D24B7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1257E-9F8D-EFF4-9B44-036A5C259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42D00-9DB0-339C-1648-D236995A2EDA}"/>
              </a:ext>
            </a:extLst>
          </p:cNvPr>
          <p:cNvSpPr>
            <a:spLocks noGrp="1"/>
          </p:cNvSpPr>
          <p:nvPr>
            <p:ph type="body" idx="1"/>
          </p:nvPr>
        </p:nvSpPr>
        <p:spPr/>
        <p:txBody>
          <a:bodyPr/>
          <a:lstStyle/>
          <a:p>
            <a:r>
              <a:rPr lang="pt-BR"/>
              <a:t>Agora vamos discutir o envolvimento das partes interessadas ao adotar o 7-1-7. </a:t>
            </a: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5E894294-AF1E-7699-8D22-C1740567DE22}"/>
              </a:ext>
            </a:extLst>
          </p:cNvPr>
          <p:cNvSpPr>
            <a:spLocks noGrp="1"/>
          </p:cNvSpPr>
          <p:nvPr>
            <p:ph type="sldNum" sz="quarter" idx="5"/>
          </p:nvPr>
        </p:nvSpPr>
        <p:spPr/>
        <p:txBody>
          <a:bodyPr/>
          <a:lstStyle/>
          <a:p>
            <a:fld id="{A1E75C25-C22B-D14A-8C88-D3C1CFA09A77}" type="slidenum">
              <a:rPr lang="en-US" smtClean="0"/>
              <a:pPr/>
              <a:t>93</a:t>
            </a:fld>
            <a:endParaRPr lang="en-US"/>
          </a:p>
        </p:txBody>
      </p:sp>
    </p:spTree>
    <p:extLst>
      <p:ext uri="{BB962C8B-B14F-4D97-AF65-F5344CB8AC3E}">
        <p14:creationId xmlns:p14="http://schemas.microsoft.com/office/powerpoint/2010/main" val="15427122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B7D3-99D6-6CD5-6449-F0B54BE6B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69D09-A787-2447-7F11-C9BD9C781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72F7F-1E57-27B2-CD9B-8E6C6BB9FF76}"/>
              </a:ext>
            </a:extLst>
          </p:cNvPr>
          <p:cNvSpPr>
            <a:spLocks noGrp="1"/>
          </p:cNvSpPr>
          <p:nvPr>
            <p:ph type="body" idx="1"/>
          </p:nvPr>
        </p:nvSpPr>
        <p:spPr/>
        <p:txBody>
          <a:bodyPr/>
          <a:lstStyle/>
          <a:p>
            <a:r>
              <a:rPr lang="pt-BR">
                <a:effectLst/>
                <a:latin typeface="Helvetica Neue"/>
              </a:rPr>
              <a:t>Engajar as partes interessadas é uma das partes mais importantes da adoção do 7-1-7 e pode realmente impactar sua eficácia. É útil sensibilizar uma ampla gama de partes interessadas e iniciar esse processo no início da fase de adoção.  </a:t>
            </a:r>
          </a:p>
          <a:p>
            <a:endParaRPr lang="en-US" dirty="0">
              <a:effectLst/>
              <a:latin typeface="Helvetica Neue" panose="02000503000000020004" pitchFamily="2" charset="0"/>
            </a:endParaRPr>
          </a:p>
          <a:p>
            <a:r>
              <a:rPr lang="pt-BR">
                <a:effectLst/>
                <a:latin typeface="Helvetica Neue"/>
              </a:rPr>
              <a:t>Aqui estão algumas dicas que aprendemos ao longo do caminho com países que adotaram e estão usando o 7-1-7.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Envolva intencionalmente as partes interessadas com base no exercício de mapeamento de partes interessadas. Quanto mais completo for o mapeamento das partes interessadas, mais eficiente e eficazmente você poderá planejar o engajamento delas.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Em seguida, oriente o 7-1-7 em relação aos seus interesses e deveres. Se você for falar com o departamento de administração do hospital, discuta como o 7-1-7 pode ser aplicado a infecções nosocomiais. Se você estiver interagindo com alguém focado em doenças preveníveis por vacinas, concentre-se no papel que o 7-1-7 pode desempenhar no controle de surtos preveníveis por vacinas. Se você estiver falando com o chefe do programa FETP, discuta como os alunos e ex-alunos do FETP podem desempenhar um papel importante na coleta de dados e na identificação de gargalos. E assim por diante.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 </a:t>
            </a:r>
          </a:p>
          <a:p>
            <a:endParaRPr lang="en-US" dirty="0">
              <a:effectLst/>
              <a:latin typeface="Helvetica Neue" panose="02000503000000020004" pitchFamily="2" charset="0"/>
            </a:endParaRPr>
          </a:p>
          <a:p>
            <a:r>
              <a:rPr lang="pt-BR">
                <a:effectLst/>
                <a:latin typeface="Helvetica Neue"/>
              </a:rPr>
              <a:t>Em seguida, identifique funções e responsabilidades. Algumas partes interessadas podem se envolver apenas quando há um surto relevante para elas ou quando uma ação relevante para sua área é necessária. Outras podem estar envolvidas na maioria dos surtos, e identificar claramente qual será seu papel no 7-1-7 é importante.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Em seguida, faça um plano de como e com que frequência a parte interessada será envolvida com base em seu papel esperado no 7-1-7. Mesmo para as partes interessadas mais distantes, é útil mantê-las atualizadas regularmente sobre as descobertas do 7-1-7 para que possam participar rapidamente quando seu envolvimento for necessário. É aqui que um relatório de síntese regular do 7-1-7 — conforme discutido no passo 5 do uso do 7-1-7 — é útil. Este relatório pode ser enviado a um amplo conjunto de partes interessadas para mantê-las atualizadas, incluindo as partes interessadas mais distantes que discutimos.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E, por fim, atualize o mapeamento das partes interessadas conforme necessário. Você pode descobrir novas partes interessadas, ou as partes interessadas podem mudar ao longo do tempo.  </a:t>
            </a:r>
            <a:br>
              <a:rPr lang="pt-BR">
                <a:effectLst/>
                <a:latin typeface="Helvetica Neue" panose="02000503000000020004" pitchFamily="2" charset="0"/>
              </a:rPr>
            </a:br>
            <a:br>
              <a:rPr lang="pt-BR">
                <a:effectLst/>
                <a:latin typeface="Helvetica Neue" panose="02000503000000020004" pitchFamily="2" charset="0"/>
              </a:rPr>
            </a:br>
            <a:br>
              <a:rPr lang="pt-BR">
                <a:effectLst/>
                <a:latin typeface="Helvetica Neue" panose="02000503000000020004" pitchFamily="2" charset="0"/>
              </a:rPr>
            </a:br>
            <a:endParaRPr lang="pt-BR">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FF160717-F026-E025-2BB4-F4735F655C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2359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EE7D1-7420-C8E8-F308-B7034A520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5C2E5-3C1B-35B6-2528-A8681D884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14B85-18DE-A381-B461-0CD5C723E872}"/>
              </a:ext>
            </a:extLst>
          </p:cNvPr>
          <p:cNvSpPr>
            <a:spLocks noGrp="1"/>
          </p:cNvSpPr>
          <p:nvPr>
            <p:ph type="body" idx="1"/>
          </p:nvPr>
        </p:nvSpPr>
        <p:spPr/>
        <p:txBody>
          <a:bodyPr/>
          <a:lstStyle/>
          <a:p>
            <a:r>
              <a:rPr lang="pt-BR">
                <a:effectLst/>
                <a:latin typeface="Helvetica Neue"/>
              </a:rPr>
              <a:t>Descobrimos que usar uma variedade de métodos para sensibilizar e envolver as partes interessadas no 7-1-7 é útil.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Aqui, incluímos alguns exemplos de envolvimento de partes interessadas no Camboja durante a fase inicial de adoção do 7-1-7.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Houve várias reuniões pontuais, que permitiram conversas aprofundadas com as principais partes interessadas e facilitaram a definição do que era mais relevante e interessante sobre o 7-1-7 para essas partes interessadas. Com o tempo, descobrimos que esses tipos de reuniões estão entre as melhores maneiras de construir relacionamentos para o trabalho 7-1-7. Elas também permitem que você personalize a mensagem de acordo com a pessoa com quem está se reunindo. Por exemplo, no Camboja, quando nos reunimos com a liderança do departamento de administração do hospital, trouxemos um exemplo de 7-1-7 em um ambiente hospitalar para demonstrar como isso poderia ser útil para o trabalho que ele e seus colegas fazem. </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Convocar pequenas reuniões técnicas para entrar em detalhes sobre a adoção e utilização do 7-1-7, especialmente com as partes interessadas cruciais que desempenharão papéis importantes na </a:t>
            </a:r>
            <a:r>
              <a:rPr lang="pt-BR">
                <a:latin typeface="Helvetica Neue"/>
              </a:rPr>
              <a:t>uso rotineiro</a:t>
            </a:r>
            <a:r>
              <a:rPr lang="pt-BR">
                <a:effectLst/>
                <a:latin typeface="Helvetica Neue"/>
              </a:rPr>
              <a:t> também é útil.  </a:t>
            </a:r>
          </a:p>
          <a:p>
            <a:br>
              <a:rPr lang="pt-BR">
                <a:effectLst/>
                <a:latin typeface="Helvetica Neue" panose="02000503000000020004" pitchFamily="2" charset="0"/>
              </a:rPr>
            </a:br>
            <a:r>
              <a:rPr lang="pt-BR">
                <a:effectLst/>
                <a:latin typeface="Helvetica Neue"/>
              </a:rPr>
              <a:t>[CLIQUE]</a:t>
            </a:r>
            <a:br>
              <a:rPr lang="pt-BR">
                <a:effectLst/>
                <a:latin typeface="Helvetica Neue" panose="02000503000000020004" pitchFamily="2" charset="0"/>
              </a:rPr>
            </a:br>
            <a:endParaRPr lang="pt-BR">
              <a:effectLst/>
              <a:latin typeface="Helvetica Neue" panose="02000503000000020004" pitchFamily="2" charset="0"/>
            </a:endParaRPr>
          </a:p>
          <a:p>
            <a:r>
              <a:rPr lang="pt-BR">
                <a:effectLst/>
                <a:latin typeface="Helvetica Neue"/>
              </a:rPr>
              <a:t>E, finalmente, reunir uma gama diversificada de partes interessadas, de diferentes departamentos governamentais a parceiros não governamentais, é uma maneira poderosa de fazer com que diferentes entidades estejam na mesma página sobre o que é o 7-1-7 e como ele pode ser implementado e usado em um país.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effectLst/>
                <a:latin typeface="Helvetica Neue"/>
              </a:rPr>
              <a:t>Ao decidir como envolver diferentes partes interessadas, considere o valor versus tempo e recursos para diferentes compromissos. </a:t>
            </a:r>
          </a:p>
          <a:p>
            <a:endParaRPr lang="en-US" dirty="0">
              <a:effectLst/>
              <a:latin typeface="Helvetica Neue" panose="02000503000000020004" pitchFamily="2" charset="0"/>
            </a:endParaRPr>
          </a:p>
          <a:p>
            <a:r>
              <a:rPr lang="pt-BR">
                <a:effectLst/>
                <a:latin typeface="Helvetica Neue"/>
              </a:rPr>
              <a:t>[CLIQUE]</a:t>
            </a:r>
          </a:p>
          <a:p>
            <a:endParaRPr lang="en-US" dirty="0">
              <a:effectLst/>
              <a:latin typeface="Helvetica Neue" panose="02000503000000020004" pitchFamily="2" charset="0"/>
            </a:endParaRPr>
          </a:p>
          <a:p>
            <a:r>
              <a:rPr lang="pt-BR">
                <a:latin typeface="Helvetica Neue"/>
              </a:rPr>
              <a:t>Os países e jurisdições descobriram que o exercício de mesa do 7-1-7 é uma ótima ferramenta em workshops com partes interessadas para orientar as pessoas de forma rápida e concreta sobre o que é o 7-1-7, mesmo com partes interessadas de alto nível.</a:t>
            </a:r>
            <a:r>
              <a:rPr lang="pt-BR">
                <a:effectLst/>
                <a:latin typeface="Helvetica Neue"/>
              </a:rPr>
              <a:t>  </a:t>
            </a:r>
          </a:p>
          <a:p>
            <a:br>
              <a:rPr lang="pt-BR">
                <a:effectLst/>
                <a:latin typeface="Helvetica Neue" panose="02000503000000020004" pitchFamily="2" charset="0"/>
              </a:rPr>
            </a:br>
            <a:endParaRPr lang="pt-BR">
              <a:effectLst/>
              <a:latin typeface="Helvetica Neue" panose="02000503000000020004" pitchFamily="2" charset="0"/>
            </a:endParaRPr>
          </a:p>
          <a:p>
            <a:br>
              <a:rPr lang="pt-BR">
                <a:effectLst/>
                <a:latin typeface="Helvetica Neue" panose="02000503000000020004" pitchFamily="2" charset="0"/>
              </a:rPr>
            </a:br>
            <a:endParaRPr lang="pt-BR">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8453165-1A07-367D-B697-E9DB191669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438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no máximo 3 minutos.]</a:t>
            </a:r>
          </a:p>
          <a:p>
            <a:endParaRPr lang="en-US" dirty="0"/>
          </a:p>
          <a:p>
            <a:r>
              <a:rPr lang="pt-BR">
                <a:latin typeface="Arial"/>
                <a:cs typeface="Arial"/>
              </a:rPr>
              <a:t>Vamos ter uma breve discussão. </a:t>
            </a:r>
          </a:p>
          <a:p>
            <a:endParaRPr lang="en-US" dirty="0"/>
          </a:p>
          <a:p>
            <a:r>
              <a:rPr lang="pt-BR"/>
              <a:t>Quais são outras maneiras de envolver as partes interessadas para obter adesão ao 7-1-7?</a:t>
            </a:r>
          </a:p>
          <a:p>
            <a:pPr>
              <a:lnSpc>
                <a:spcPct val="100000"/>
              </a:lnSpc>
              <a:spcBef>
                <a:spcPts val="0"/>
              </a:spcBef>
            </a:pPr>
            <a:endParaRPr lang="en-US" dirty="0">
              <a:cs typeface="Arial"/>
            </a:endParaRPr>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35112883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B7AD-82E5-CAB9-0EDE-A1E5060C7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3BF8B-33F8-F8D9-01B3-C3E57059A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FBB9C-2774-CDF6-07DF-ED853778FD28}"/>
              </a:ext>
            </a:extLst>
          </p:cNvPr>
          <p:cNvSpPr>
            <a:spLocks noGrp="1"/>
          </p:cNvSpPr>
          <p:nvPr>
            <p:ph type="body" idx="1"/>
          </p:nvPr>
        </p:nvSpPr>
        <p:spPr/>
        <p:txBody>
          <a:bodyPr/>
          <a:lstStyle/>
          <a:p>
            <a:r>
              <a:rPr lang="pt-BR"/>
              <a:t>Um dos componentes mais importantes da adoção do 7-1-7 é integrá-lo aos fluxos de trabalho. Este é um processo que pode levar tempo para ser concluído, com alguma integração provavelmente ocorrendo mesmo que o 7-1-7 comece a ser usado de forma mais rotineira no país ou jurisdição. Mas começar a integração aos fluxos de trabalho é uma parte essencial ao iniciar a adoção do 7-1-7. </a:t>
            </a:r>
          </a:p>
          <a:p>
            <a:endParaRPr lang="en-US"/>
          </a:p>
          <a:p>
            <a:r>
              <a:rPr lang="pt-BR">
                <a:latin typeface="Arial"/>
                <a:cs typeface="Arial"/>
              </a:rPr>
              <a:t>Falaremos sobre isso aqui, incluindo a necessidade de entender os processos e ferramentas que já existem — e garantir que o 7-1-7 esteja integrado a elas — para aumentar a probabilidade de o 7-1-7 se tornar uma parte rotineira do sistema de saúde. Isso, por sua vez, aumenta a probabilidade de sustentabilidade.  </a:t>
            </a:r>
          </a:p>
          <a:p>
            <a:endParaRPr lang="en-US">
              <a:cs typeface="Arial"/>
            </a:endParaRP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60F92D5-8DFF-A916-4D89-B2EC4DD75BD3}"/>
              </a:ext>
            </a:extLst>
          </p:cNvPr>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3640616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A7191-4ED1-28C6-DF68-6E83C23BA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8131C-FCE7-A3E3-4514-BB977C1C6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9DE42-91F2-0A55-7911-136F3C5E8B06}"/>
              </a:ext>
            </a:extLst>
          </p:cNvPr>
          <p:cNvSpPr>
            <a:spLocks noGrp="1"/>
          </p:cNvSpPr>
          <p:nvPr>
            <p:ph type="body" idx="1"/>
          </p:nvPr>
        </p:nvSpPr>
        <p:spPr/>
        <p:txBody>
          <a:bodyPr/>
          <a:lstStyle/>
          <a:p>
            <a:r>
              <a:rPr lang="pt-BR">
                <a:latin typeface="Arial"/>
                <a:cs typeface="Arial"/>
              </a:rPr>
              <a:t>Selecionamos 7 áreas para pensar ao planejar a integração do 7-1-7 em fluxos de trabalho existentes e rotineiros. Nesta sessão, discutiremos isso em alto nível, com foco no que outros países e jurisdições acharam útil considerar para essas áreas de integração de fluxo de trabalho. Orientações mais detalhadas sobre isso estão disponíveis no Kit de Ferramentas Digitais no site da 7-1-7 Alliance. </a:t>
            </a:r>
          </a:p>
          <a:p>
            <a:endParaRPr lang="en-US" dirty="0">
              <a:cs typeface="Arial" panose="020B0604020202020204" pitchFamily="34" charset="0"/>
            </a:endParaRPr>
          </a:p>
          <a:p>
            <a:r>
              <a:rPr lang="pt-BR">
                <a:latin typeface="Arial"/>
                <a:cs typeface="Arial"/>
              </a:rPr>
              <a:t>[CLIQUE]</a:t>
            </a:r>
          </a:p>
          <a:p>
            <a:endParaRPr lang="en-US" dirty="0">
              <a:cs typeface="Arial" panose="020B0604020202020204" pitchFamily="34" charset="0"/>
            </a:endParaRPr>
          </a:p>
          <a:p>
            <a:r>
              <a:rPr lang="pt-BR">
                <a:latin typeface="Arial"/>
                <a:cs typeface="Arial"/>
              </a:rPr>
              <a:t>As 7 áreas de integração de fluxo de trabalho que abordarei são: </a:t>
            </a:r>
          </a:p>
          <a:p>
            <a:pPr marL="628650" lvl="1" indent="-171450">
              <a:buFont typeface="Arial,Sans-Serif" panose="020B0604020202020204" pitchFamily="34" charset="0"/>
              <a:buChar char="•"/>
            </a:pPr>
            <a:r>
              <a:rPr lang="pt-BR">
                <a:solidFill>
                  <a:srgbClr val="29373D"/>
                </a:solidFill>
              </a:rPr>
              <a:t>Levantamento de dados</a:t>
            </a:r>
          </a:p>
          <a:p>
            <a:pPr marL="628650" lvl="1" indent="-171450">
              <a:spcBef>
                <a:spcPts val="527"/>
              </a:spcBef>
              <a:buFont typeface="Arial,Sans-Serif" panose="020B0604020202020204" pitchFamily="34" charset="0"/>
              <a:buChar char="•"/>
            </a:pPr>
            <a:r>
              <a:rPr lang="pt-BR">
                <a:solidFill>
                  <a:srgbClr val="29373D"/>
                </a:solidFill>
              </a:rPr>
              <a:t>Verificação e consolidação de dados </a:t>
            </a:r>
          </a:p>
          <a:p>
            <a:pPr marL="628650" lvl="1" indent="-171450">
              <a:spcBef>
                <a:spcPts val="527"/>
              </a:spcBef>
              <a:buFont typeface="Arial,Sans-Serif" panose="020B0604020202020204" pitchFamily="34" charset="0"/>
              <a:buChar char="•"/>
            </a:pPr>
            <a:r>
              <a:rPr lang="pt-BR">
                <a:solidFill>
                  <a:srgbClr val="29373D"/>
                </a:solidFill>
              </a:rPr>
              <a:t>Reuniões com as partes interessadas</a:t>
            </a:r>
          </a:p>
          <a:p>
            <a:pPr marL="628650" lvl="1" indent="-171450">
              <a:spcBef>
                <a:spcPts val="527"/>
              </a:spcBef>
              <a:buFont typeface="Arial,Sans-Serif" panose="020B0604020202020204" pitchFamily="34" charset="0"/>
              <a:buChar char="•"/>
            </a:pPr>
            <a:r>
              <a:rPr lang="pt-BR">
                <a:solidFill>
                  <a:srgbClr val="29373D"/>
                </a:solidFill>
              </a:rPr>
              <a:t>Acompanhamento do progresso</a:t>
            </a:r>
          </a:p>
          <a:p>
            <a:pPr marL="628650" lvl="1" indent="-171450">
              <a:spcBef>
                <a:spcPts val="527"/>
              </a:spcBef>
              <a:buFont typeface="Arial,Sans-Serif" panose="020B0604020202020204" pitchFamily="34" charset="0"/>
              <a:buChar char="•"/>
            </a:pPr>
            <a:r>
              <a:rPr lang="pt-BR">
                <a:solidFill>
                  <a:srgbClr val="29373D"/>
                </a:solidFill>
              </a:rPr>
              <a:t>Síntese dos achados</a:t>
            </a:r>
          </a:p>
          <a:p>
            <a:pPr marL="628650" lvl="1" indent="-171450">
              <a:spcBef>
                <a:spcPts val="527"/>
              </a:spcBef>
              <a:buFont typeface="Arial,Sans-Serif" panose="020B0604020202020204" pitchFamily="34" charset="0"/>
              <a:buChar char="•"/>
            </a:pPr>
            <a:r>
              <a:rPr lang="pt-BR">
                <a:solidFill>
                  <a:srgbClr val="29373D"/>
                </a:solidFill>
              </a:rPr>
              <a:t>Informar outras avaliações e ferramentas </a:t>
            </a:r>
          </a:p>
          <a:p>
            <a:pPr marL="628650" lvl="1" indent="-171450">
              <a:spcBef>
                <a:spcPts val="527"/>
              </a:spcBef>
              <a:buFont typeface="Arial,Sans-Serif" panose="020B0604020202020204" pitchFamily="34" charset="0"/>
              <a:buChar char="•"/>
            </a:pPr>
            <a:r>
              <a:rPr lang="pt-BR">
                <a:solidFill>
                  <a:srgbClr val="29373D"/>
                </a:solidFill>
                <a:latin typeface="Arial"/>
                <a:cs typeface="Arial"/>
              </a:rPr>
              <a:t>Planejamento, financiamento e defesa</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Lembre-se de que o mapeamento de sistemas existentes pode servir como um guia útil para isso, já que plataformas, ferramentas, reuniões e estruturas relevantes já devem ter sido mapeadas por meio desse processo. </a:t>
            </a:r>
            <a:br>
              <a:rPr lang="pt-BR">
                <a:effectLst/>
                <a:latin typeface="Helvetica Neue" panose="02000503000000020004" pitchFamily="2" charset="0"/>
              </a:rPr>
            </a:br>
            <a:endParaRPr lang="pt-BR">
              <a:effectLst/>
              <a:latin typeface="Helvetica Neue" panose="02000503000000020004" pitchFamily="2"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ADF644E-DD78-A61E-8D5A-C375DA921B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8960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49340-2355-DD57-6EA4-D0EFE7AAFE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B4A2A8-6866-BD11-7B89-34E34A26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F63E9-8310-BC5E-0A0B-06BD2F409A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 integração do fluxo de trabalho será diferente em cada uma dessas sete áreas, mas é útil primeiro pensar em algumas questões-chave do processo. </a:t>
            </a:r>
            <a:r>
              <a:rPr lang="pt-BR" b="0">
                <a:latin typeface="Arial"/>
                <a:cs typeface="Arial"/>
              </a:rPr>
              <a:t>Os processos são relevantes para todas essas áreas, da coleta de dados ao planejamento nacional, e é por isso que você pode ver que todos os círculos estão verdes aqui.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cs typeface="Arial"/>
              </a:rPr>
              <a:t>Então o que quero dizer com processos? Aqui, estou amplamente focado nestas três questões: </a:t>
            </a:r>
          </a:p>
          <a:p>
            <a:pPr marL="171450" indent="-171450">
              <a:buFont typeface="Arial" panose="020B0604020202020204" pitchFamily="34" charset="0"/>
              <a:buChar char="•"/>
            </a:pPr>
            <a:r>
              <a:rPr lang="pt-BR">
                <a:latin typeface="Arial"/>
                <a:cs typeface="Arial"/>
              </a:rPr>
              <a:t>O que precisa ser feito?</a:t>
            </a:r>
          </a:p>
          <a:p>
            <a:pPr marL="171450" indent="-171450">
              <a:buFont typeface="Arial" panose="020B0604020202020204" pitchFamily="34" charset="0"/>
              <a:buChar char="•"/>
            </a:pPr>
            <a:r>
              <a:rPr lang="pt-BR">
                <a:latin typeface="Arial"/>
                <a:cs typeface="Arial"/>
              </a:rPr>
              <a:t>Quem é o responsável por isso?</a:t>
            </a:r>
          </a:p>
          <a:p>
            <a:pPr marL="171450" indent="-171450">
              <a:buFont typeface="Arial" panose="020B0604020202020204" pitchFamily="34" charset="0"/>
              <a:buChar char="•"/>
            </a:pPr>
            <a:r>
              <a:rPr lang="pt-BR">
                <a:latin typeface="Arial"/>
                <a:cs typeface="Arial"/>
              </a:rPr>
              <a:t>De que apoio eles precisam para conseguir isso?</a:t>
            </a:r>
          </a:p>
          <a:p>
            <a:pPr marL="171450" indent="-171450">
              <a:buFont typeface="Arial" panose="020B0604020202020204" pitchFamily="34" charset="0"/>
              <a:buChar char="•"/>
            </a:pPr>
            <a:endParaRPr lang="en-US" b="1" dirty="0"/>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r>
              <a:rPr lang="pt-BR" b="0">
                <a:latin typeface="Arial"/>
                <a:cs typeface="Arial"/>
              </a:rPr>
              <a:t>Não serei abrangente aqui – como mencionado, há orientações mais detalhadas no </a:t>
            </a:r>
            <a:r>
              <a:rPr lang="pt-BR">
                <a:latin typeface="Arial"/>
                <a:cs typeface="Arial"/>
              </a:rPr>
              <a:t>Kit de Ferramentas</a:t>
            </a:r>
            <a:r>
              <a:rPr lang="pt-BR" b="0">
                <a:latin typeface="Arial"/>
                <a:cs typeface="Arial"/>
              </a:rPr>
              <a:t> Digitais no site da 7-1-7 </a:t>
            </a:r>
            <a:r>
              <a:rPr lang="pt-BR">
                <a:latin typeface="Arial"/>
                <a:cs typeface="Arial"/>
              </a:rPr>
              <a:t>Alliance</a:t>
            </a:r>
            <a:r>
              <a:rPr lang="pt-BR" b="0">
                <a:latin typeface="Arial"/>
                <a:cs typeface="Arial"/>
              </a:rPr>
              <a:t>. Mas, aqui, vamos analisar cada um com alguns exemplos dos tipos de processos que podem ser úteis para pensar. </a:t>
            </a:r>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0EF30B6-8F69-2FD3-B94C-C3E2FD78FE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01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3/24/26</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741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405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notesSlide" Target="../notesSlides/notesSlide107.xml"/><Relationship Id="rId1" Type="http://schemas.openxmlformats.org/officeDocument/2006/relationships/slideLayout" Target="../slideLayouts/slideLayout16.xml"/><Relationship Id="rId4" Type="http://schemas.openxmlformats.org/officeDocument/2006/relationships/image" Target="../media/image57.svg"/></Relationships>
</file>

<file path=ppt/slides/_rels/slide10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8.xml"/><Relationship Id="rId1" Type="http://schemas.openxmlformats.org/officeDocument/2006/relationships/slideLayout" Target="../slideLayouts/slideLayout16.xml"/><Relationship Id="rId6" Type="http://schemas.openxmlformats.org/officeDocument/2006/relationships/image" Target="../media/image57.svg"/><Relationship Id="rId5" Type="http://schemas.openxmlformats.org/officeDocument/2006/relationships/image" Target="../media/image62.png"/><Relationship Id="rId4" Type="http://schemas.openxmlformats.org/officeDocument/2006/relationships/image" Target="../media/image61.png"/></Relationships>
</file>

<file path=ppt/slides/_rels/slide10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0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112.xml"/><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114.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115.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115.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6.xml"/><Relationship Id="rId1" Type="http://schemas.openxmlformats.org/officeDocument/2006/relationships/slideLayout" Target="../slideLayouts/slideLayout16.xml"/><Relationship Id="rId6" Type="http://schemas.openxmlformats.org/officeDocument/2006/relationships/image" Target="../media/image58.svg"/><Relationship Id="rId5" Type="http://schemas.openxmlformats.org/officeDocument/2006/relationships/image" Target="../media/image80.png"/><Relationship Id="rId4" Type="http://schemas.openxmlformats.org/officeDocument/2006/relationships/image" Target="../media/image79.png"/></Relationships>
</file>

<file path=ppt/slides/_rels/slide117.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117.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118.xml"/><Relationship Id="rId1" Type="http://schemas.openxmlformats.org/officeDocument/2006/relationships/slideLayout" Target="../slideLayouts/slideLayout1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11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119.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21.xml"/><Relationship Id="rId1" Type="http://schemas.openxmlformats.org/officeDocument/2006/relationships/slideLayout" Target="../slideLayouts/slideLayout16.xml"/><Relationship Id="rId4" Type="http://schemas.openxmlformats.org/officeDocument/2006/relationships/image" Target="../media/image59.svg"/></Relationships>
</file>

<file path=ppt/slides/_rels/slide1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22.xml"/><Relationship Id="rId1" Type="http://schemas.openxmlformats.org/officeDocument/2006/relationships/slideLayout" Target="../slideLayouts/slideLayout16.xml"/><Relationship Id="rId4" Type="http://schemas.openxmlformats.org/officeDocument/2006/relationships/image" Target="../media/image59.sv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4.xml"/><Relationship Id="rId1" Type="http://schemas.openxmlformats.org/officeDocument/2006/relationships/slideLayout" Target="../slideLayouts/slideLayout15.xml"/><Relationship Id="rId6" Type="http://schemas.openxmlformats.org/officeDocument/2006/relationships/image" Target="../media/image67.emf"/><Relationship Id="rId5" Type="http://schemas.openxmlformats.org/officeDocument/2006/relationships/image" Target="../media/image88.png"/><Relationship Id="rId4" Type="http://schemas.openxmlformats.org/officeDocument/2006/relationships/image" Target="../media/image87.tiff"/></Relationships>
</file>

<file path=ppt/slides/_rels/slide1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25.xml"/><Relationship Id="rId1" Type="http://schemas.openxmlformats.org/officeDocument/2006/relationships/slideLayout" Target="../slideLayouts/slideLayout16.xml"/><Relationship Id="rId4" Type="http://schemas.openxmlformats.org/officeDocument/2006/relationships/image" Target="../media/image59.svg"/></Relationships>
</file>

<file path=ppt/slides/_rels/slide126.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126.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28.xml"/><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36.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91.png"/></Relationships>
</file>

<file path=ppt/slides/_rels/slide13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0.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5.svg"/><Relationship Id="rId5" Type="http://schemas.openxmlformats.org/officeDocument/2006/relationships/image" Target="../media/image34.svg"/><Relationship Id="rId4" Type="http://schemas.openxmlformats.org/officeDocument/2006/relationships/image" Target="../media/image33.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image" Target="../media/image50.png"/><Relationship Id="rId5" Type="http://schemas.openxmlformats.org/officeDocument/2006/relationships/diagramQuickStyle" Target="../diagrams/quickStyle2.xml"/><Relationship Id="rId10" Type="http://schemas.openxmlformats.org/officeDocument/2006/relationships/image" Target="../media/image49.png"/><Relationship Id="rId4" Type="http://schemas.openxmlformats.org/officeDocument/2006/relationships/diagramLayout" Target="../diagrams/layout2.xml"/><Relationship Id="rId9" Type="http://schemas.openxmlformats.org/officeDocument/2006/relationships/image" Target="../media/image48.jpeg"/></Relationships>
</file>

<file path=ppt/slides/_rels/slide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3.svg"/></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55.png"/><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20.svg"/><Relationship Id="rId4" Type="http://schemas.openxmlformats.org/officeDocument/2006/relationships/image" Target="../media/image56.svg"/></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62.png"/><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75.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79.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69.emf"/><Relationship Id="rId3" Type="http://schemas.openxmlformats.org/officeDocument/2006/relationships/image" Target="../media/image64.png"/><Relationship Id="rId7" Type="http://schemas.openxmlformats.org/officeDocument/2006/relationships/image" Target="../media/image68.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67.emf"/><Relationship Id="rId5" Type="http://schemas.openxmlformats.org/officeDocument/2006/relationships/image" Target="../media/image66.png"/><Relationship Id="rId4" Type="http://schemas.openxmlformats.org/officeDocument/2006/relationships/image" Target="../media/image65.tiff"/></Relationships>
</file>

<file path=ppt/slides/_rels/slide8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5.xml"/><Relationship Id="rId1" Type="http://schemas.openxmlformats.org/officeDocument/2006/relationships/slideLayout" Target="../slideLayouts/slideLayout16.xml"/><Relationship Id="rId5" Type="http://schemas.openxmlformats.org/officeDocument/2006/relationships/image" Target="../media/image56.svg"/><Relationship Id="rId4" Type="http://schemas.openxmlformats.org/officeDocument/2006/relationships/image" Target="../media/image71.png"/></Relationships>
</file>

<file path=ppt/slides/_rels/slide8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_rels/slide9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0.xml"/><Relationship Id="rId1" Type="http://schemas.openxmlformats.org/officeDocument/2006/relationships/slideLayout" Target="../slideLayouts/slideLayout16.xml"/><Relationship Id="rId5" Type="http://schemas.openxmlformats.org/officeDocument/2006/relationships/image" Target="../media/image56.svg"/><Relationship Id="rId4" Type="http://schemas.openxmlformats.org/officeDocument/2006/relationships/image" Target="../media/image73.png"/></Relationships>
</file>

<file path=ppt/slides/_rels/slide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9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5.xml"/><Relationship Id="rId1" Type="http://schemas.openxmlformats.org/officeDocument/2006/relationships/slideLayout" Target="../slideLayouts/slideLayout16.xml"/><Relationship Id="rId6" Type="http://schemas.openxmlformats.org/officeDocument/2006/relationships/image" Target="../media/image20.svg"/><Relationship Id="rId5" Type="http://schemas.openxmlformats.org/officeDocument/2006/relationships/image" Target="../media/image76.jpeg"/><Relationship Id="rId4" Type="http://schemas.openxmlformats.org/officeDocument/2006/relationships/image" Target="../media/image75.jpeg"/></Relationships>
</file>

<file path=ppt/slides/_rels/slide9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3.svg"/><Relationship Id="rId7" Type="http://schemas.openxmlformats.org/officeDocument/2006/relationships/image" Target="../media/image58.sv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57.svg"/><Relationship Id="rId5" Type="http://schemas.openxmlformats.org/officeDocument/2006/relationships/image" Target="../media/image56.svg"/><Relationship Id="rId4" Type="http://schemas.openxmlformats.org/officeDocument/2006/relationships/image" Target="../media/image20.svg"/></Relationships>
</file>

<file path=ppt/slides/_rels/slide98.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3223690"/>
            <a:ext cx="8211906" cy="1749696"/>
          </a:xfrm>
        </p:spPr>
        <p:txBody>
          <a:bodyPr vert="horz" lIns="91440" tIns="45720" rIns="91440" bIns="45720" rtlCol="0" anchor="t">
            <a:noAutofit/>
          </a:bodyPr>
          <a:lstStyle/>
          <a:p>
            <a:pPr>
              <a:lnSpc>
                <a:spcPct val="110000"/>
              </a:lnSpc>
            </a:pPr>
            <a:r>
              <a:rPr lang="pt-BR" sz="5000" dirty="0">
                <a:latin typeface="Arial"/>
                <a:cs typeface="Arial"/>
              </a:rPr>
              <a:t>Workshop de treinamento técnico do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983024"/>
            <a:ext cx="9144000" cy="539750"/>
          </a:xfrm>
        </p:spPr>
        <p:txBody>
          <a:bodyPr>
            <a:normAutofit/>
          </a:bodyPr>
          <a:lstStyle/>
          <a:p>
            <a:r>
              <a:rPr lang="pt-BR">
                <a:latin typeface="Arial"/>
                <a:cs typeface="Arial"/>
              </a:rPr>
              <a:t>Adoção e uso da meta 7-1-7</a:t>
            </a:r>
          </a:p>
        </p:txBody>
      </p:sp>
      <p:sp>
        <p:nvSpPr>
          <p:cNvPr id="2" name="TextBox 1">
            <a:extLst>
              <a:ext uri="{FF2B5EF4-FFF2-40B4-BE49-F238E27FC236}">
                <a16:creationId xmlns:a16="http://schemas.microsoft.com/office/drawing/2014/main" id="{799E6524-07EE-19D4-30F0-185242CFF8B7}"/>
              </a:ext>
            </a:extLst>
          </p:cNvPr>
          <p:cNvSpPr txBox="1"/>
          <p:nvPr/>
        </p:nvSpPr>
        <p:spPr>
          <a:xfrm>
            <a:off x="13292667" y="508000"/>
            <a:ext cx="184731" cy="369332"/>
          </a:xfrm>
          <a:prstGeom prst="rect">
            <a:avLst/>
          </a:prstGeom>
          <a:noFill/>
        </p:spPr>
        <p:txBody>
          <a:bodyPr wrap="none" rtlCol="0">
            <a:spAutoFit/>
          </a:bodyPr>
          <a:lstStyle/>
          <a:p>
            <a:pPr algn="l"/>
            <a:endParaRPr lang="en-US" dirty="0"/>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920230" cy="483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2800" dirty="0">
                <a:latin typeface="Arial"/>
                <a:ea typeface="Calibri"/>
                <a:cs typeface="Arial"/>
              </a:rPr>
              <a:t>Publique suas perguntas e ideias no </a:t>
            </a:r>
            <a:r>
              <a:rPr lang="pt-BR" sz="2800" b="1" dirty="0">
                <a:solidFill>
                  <a:schemeClr val="accent1"/>
                </a:solidFill>
                <a:latin typeface="Arial"/>
                <a:ea typeface="Calibri"/>
                <a:cs typeface="Arial"/>
              </a:rPr>
              <a:t>estacionamento</a:t>
            </a:r>
            <a:r>
              <a:rPr lang="pt-BR" sz="2800" dirty="0">
                <a:latin typeface="Arial"/>
                <a:ea typeface="Calibri"/>
                <a:cs typeface="Arial"/>
              </a:rPr>
              <a:t>.</a:t>
            </a:r>
          </a:p>
          <a:p>
            <a:endParaRPr lang="en-US" sz="2800" dirty="0">
              <a:latin typeface="Arial"/>
              <a:ea typeface="Calibri"/>
              <a:cs typeface="Arial"/>
            </a:endParaRPr>
          </a:p>
          <a:p>
            <a:r>
              <a:rPr lang="pt-BR" sz="2400" dirty="0">
                <a:latin typeface="Arial"/>
                <a:ea typeface="Calibri"/>
                <a:cs typeface="Arial"/>
              </a:rPr>
              <a:t>Elas serão respondidas:</a:t>
            </a:r>
          </a:p>
          <a:p>
            <a:pPr marL="285750" indent="-285750">
              <a:buFont typeface="Arial"/>
              <a:buChar char="•"/>
            </a:pPr>
            <a:r>
              <a:rPr lang="pt-BR" sz="2400" dirty="0">
                <a:latin typeface="Arial"/>
                <a:ea typeface="Calibri"/>
                <a:cs typeface="Arial"/>
              </a:rPr>
              <a:t>Em momentos específicos durante </a:t>
            </a:r>
            <a:br>
              <a:rPr lang="pt-BR" sz="2400" dirty="0">
                <a:latin typeface="Arial"/>
                <a:ea typeface="Calibri"/>
                <a:cs typeface="Arial"/>
              </a:rPr>
            </a:br>
            <a:r>
              <a:rPr lang="pt-BR" sz="2400" dirty="0">
                <a:latin typeface="Arial"/>
                <a:ea typeface="Calibri"/>
                <a:cs typeface="Arial"/>
              </a:rPr>
              <a:t>o treinamento</a:t>
            </a:r>
          </a:p>
          <a:p>
            <a:pPr marL="285750" indent="-285750">
              <a:buFont typeface="Arial"/>
              <a:buChar char="•"/>
            </a:pPr>
            <a:r>
              <a:rPr lang="pt-BR" sz="2400" dirty="0">
                <a:latin typeface="Arial"/>
                <a:ea typeface="Calibri"/>
                <a:cs typeface="Arial"/>
              </a:rPr>
              <a:t>Por especialistas durante suas apresentações</a:t>
            </a:r>
          </a:p>
          <a:p>
            <a:pPr marL="285750" indent="-285750">
              <a:buFont typeface="Arial"/>
              <a:buChar char="•"/>
            </a:pPr>
            <a:r>
              <a:rPr lang="pt-BR" sz="2400" dirty="0">
                <a:latin typeface="Arial"/>
                <a:ea typeface="Calibri"/>
                <a:cs typeface="Arial"/>
              </a:rPr>
              <a:t>Após o treinamento (por exemplo, </a:t>
            </a:r>
            <a:br>
              <a:rPr lang="pt-BR" sz="2400" dirty="0">
                <a:latin typeface="Arial"/>
                <a:ea typeface="Calibri"/>
                <a:cs typeface="Arial"/>
              </a:rPr>
            </a:br>
            <a:r>
              <a:rPr lang="pt-BR" sz="2400" dirty="0">
                <a:latin typeface="Arial"/>
                <a:ea typeface="Calibri"/>
                <a:cs typeface="Arial"/>
              </a:rPr>
              <a:t>via e-mail), conforme necessário</a:t>
            </a: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8860-9BDE-5639-17D1-90C79FDE4A6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49D78CD-2EB0-E6A7-431C-0699A290DEED}"/>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D140295F-4D4E-436E-3B90-FE26709F3C20}"/>
              </a:ext>
            </a:extLst>
          </p:cNvPr>
          <p:cNvSpPr>
            <a:spLocks noGrp="1"/>
          </p:cNvSpPr>
          <p:nvPr>
            <p:ph idx="1"/>
          </p:nvPr>
        </p:nvSpPr>
        <p:spPr>
          <a:xfrm>
            <a:off x="4835951" y="826051"/>
            <a:ext cx="6693029" cy="5529709"/>
          </a:xfrm>
        </p:spPr>
        <p:txBody>
          <a:bodyPr/>
          <a:lstStyle/>
          <a:p>
            <a:r>
              <a:rPr lang="pt-BR"/>
              <a:t>O que precisa ser feito?</a:t>
            </a:r>
          </a:p>
          <a:p>
            <a:r>
              <a:rPr lang="pt-BR"/>
              <a:t>Quem é o responsável por isso?</a:t>
            </a:r>
          </a:p>
          <a:p>
            <a:r>
              <a:rPr lang="pt-BR"/>
              <a:t>De que apoio eles precisam para conseguir isso?</a:t>
            </a:r>
          </a:p>
        </p:txBody>
      </p:sp>
      <p:pic>
        <p:nvPicPr>
          <p:cNvPr id="59" name="Graphic 58">
            <a:extLst>
              <a:ext uri="{FF2B5EF4-FFF2-40B4-BE49-F238E27FC236}">
                <a16:creationId xmlns:a16="http://schemas.microsoft.com/office/drawing/2014/main" id="{9E11F83A-584D-5023-E208-3AFC4A0EE5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DE181E52-0F9C-1BFA-565D-43E56C003F5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t>Integrar em fluxos de trabalho</a:t>
            </a:r>
          </a:p>
        </p:txBody>
      </p:sp>
      <p:grpSp>
        <p:nvGrpSpPr>
          <p:cNvPr id="39" name="Group 38">
            <a:extLst>
              <a:ext uri="{FF2B5EF4-FFF2-40B4-BE49-F238E27FC236}">
                <a16:creationId xmlns:a16="http://schemas.microsoft.com/office/drawing/2014/main" id="{8C02626A-9859-6777-D869-F78C8047E9E1}"/>
              </a:ext>
            </a:extLst>
          </p:cNvPr>
          <p:cNvGrpSpPr/>
          <p:nvPr/>
        </p:nvGrpSpPr>
        <p:grpSpPr>
          <a:xfrm>
            <a:off x="5695240" y="2338703"/>
            <a:ext cx="4838943" cy="4094096"/>
            <a:chOff x="5202702" y="672216"/>
            <a:chExt cx="6143310" cy="5370290"/>
          </a:xfrm>
        </p:grpSpPr>
        <p:sp>
          <p:nvSpPr>
            <p:cNvPr id="23" name="Oval 22">
              <a:extLst>
                <a:ext uri="{FF2B5EF4-FFF2-40B4-BE49-F238E27FC236}">
                  <a16:creationId xmlns:a16="http://schemas.microsoft.com/office/drawing/2014/main" id="{FB26B38C-A343-DAF9-CF7B-B995F528C2B7}"/>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F400D47-3BF4-330A-00DA-DDDCA2F3CD10}"/>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3507912-1788-20C9-8768-4E775B93B433}"/>
                </a:ext>
              </a:extLst>
            </p:cNvPr>
            <p:cNvSpPr txBox="1"/>
            <p:nvPr/>
          </p:nvSpPr>
          <p:spPr>
            <a:xfrm>
              <a:off x="5929631" y="1908798"/>
              <a:ext cx="1309055"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Planejamento, financiamento, defesa </a:t>
              </a:r>
            </a:p>
          </p:txBody>
        </p:sp>
        <p:sp>
          <p:nvSpPr>
            <p:cNvPr id="26" name="Oval 25">
              <a:extLst>
                <a:ext uri="{FF2B5EF4-FFF2-40B4-BE49-F238E27FC236}">
                  <a16:creationId xmlns:a16="http://schemas.microsoft.com/office/drawing/2014/main" id="{7B60020D-F685-2FA5-DDA4-CDE93E7BB1FF}"/>
                </a:ext>
              </a:extLst>
            </p:cNvPr>
            <p:cNvSpPr/>
            <p:nvPr/>
          </p:nvSpPr>
          <p:spPr>
            <a:xfrm>
              <a:off x="7556570" y="67221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26761FB-159C-ED95-8EC0-24A38F7539EF}"/>
                </a:ext>
              </a:extLst>
            </p:cNvPr>
            <p:cNvSpPr txBox="1"/>
            <p:nvPr/>
          </p:nvSpPr>
          <p:spPr>
            <a:xfrm>
              <a:off x="7584735" y="1060298"/>
              <a:ext cx="130905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chemeClr val="bg1"/>
                  </a:solidFill>
                  <a:latin typeface="Arial"/>
                  <a:cs typeface="Arial"/>
                </a:rPr>
                <a:t>Levantamento de dados</a:t>
              </a:r>
            </a:p>
          </p:txBody>
        </p:sp>
        <p:sp>
          <p:nvSpPr>
            <p:cNvPr id="28" name="Oval 27">
              <a:extLst>
                <a:ext uri="{FF2B5EF4-FFF2-40B4-BE49-F238E27FC236}">
                  <a16:creationId xmlns:a16="http://schemas.microsoft.com/office/drawing/2014/main" id="{811D799F-36B3-40ED-7C94-F954E48F9EC7}"/>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79CD7E0-B134-0358-16F9-8BDF4AB67841}"/>
                </a:ext>
              </a:extLst>
            </p:cNvPr>
            <p:cNvSpPr txBox="1"/>
            <p:nvPr/>
          </p:nvSpPr>
          <p:spPr>
            <a:xfrm>
              <a:off x="8718030" y="5068594"/>
              <a:ext cx="1531999"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30" name="Oval 29">
              <a:extLst>
                <a:ext uri="{FF2B5EF4-FFF2-40B4-BE49-F238E27FC236}">
                  <a16:creationId xmlns:a16="http://schemas.microsoft.com/office/drawing/2014/main" id="{83DB765A-F54B-FC35-D9E8-61EB2549917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8EAB1BDC-CE94-0B25-BCB2-8A2403250F24}"/>
                </a:ext>
              </a:extLst>
            </p:cNvPr>
            <p:cNvSpPr txBox="1"/>
            <p:nvPr/>
          </p:nvSpPr>
          <p:spPr>
            <a:xfrm>
              <a:off x="5202702" y="3583678"/>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Informar outras avaliações e ferramentas </a:t>
              </a:r>
            </a:p>
          </p:txBody>
        </p:sp>
        <p:sp>
          <p:nvSpPr>
            <p:cNvPr id="32" name="Oval 31">
              <a:extLst>
                <a:ext uri="{FF2B5EF4-FFF2-40B4-BE49-F238E27FC236}">
                  <a16:creationId xmlns:a16="http://schemas.microsoft.com/office/drawing/2014/main" id="{4A4C0BE4-6F89-6AFB-993F-4CB87091BBFE}"/>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F763D537-F146-5535-1378-9057D0558DE2}"/>
                </a:ext>
              </a:extLst>
            </p:cNvPr>
            <p:cNvSpPr txBox="1"/>
            <p:nvPr/>
          </p:nvSpPr>
          <p:spPr>
            <a:xfrm>
              <a:off x="9810596" y="3466792"/>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34" name="Oval 33">
              <a:extLst>
                <a:ext uri="{FF2B5EF4-FFF2-40B4-BE49-F238E27FC236}">
                  <a16:creationId xmlns:a16="http://schemas.microsoft.com/office/drawing/2014/main" id="{CC28B72E-A70E-466E-EE2C-722EBA089DDE}"/>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D86EC481-56FC-0BB2-CA5A-BB545427B173}"/>
                </a:ext>
              </a:extLst>
            </p:cNvPr>
            <p:cNvSpPr txBox="1"/>
            <p:nvPr/>
          </p:nvSpPr>
          <p:spPr>
            <a:xfrm>
              <a:off x="9209757" y="1611987"/>
              <a:ext cx="1535418"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36" name="Oval 35">
              <a:extLst>
                <a:ext uri="{FF2B5EF4-FFF2-40B4-BE49-F238E27FC236}">
                  <a16:creationId xmlns:a16="http://schemas.microsoft.com/office/drawing/2014/main" id="{0BA0975F-7BAB-730A-2D5E-2F75A4351E00}"/>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7C78B758-BEE6-1431-C129-BD539C742C7E}"/>
                </a:ext>
              </a:extLst>
            </p:cNvPr>
            <p:cNvSpPr txBox="1"/>
            <p:nvPr/>
          </p:nvSpPr>
          <p:spPr>
            <a:xfrm>
              <a:off x="6479990"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Síntese dos achados </a:t>
              </a:r>
            </a:p>
          </p:txBody>
        </p:sp>
        <p:sp>
          <p:nvSpPr>
            <p:cNvPr id="38" name="TextBox 37">
              <a:extLst>
                <a:ext uri="{FF2B5EF4-FFF2-40B4-BE49-F238E27FC236}">
                  <a16:creationId xmlns:a16="http://schemas.microsoft.com/office/drawing/2014/main" id="{B93AB76B-C2DD-2B5D-A0E0-51788FC4A3AF}"/>
                </a:ext>
              </a:extLst>
            </p:cNvPr>
            <p:cNvSpPr txBox="1"/>
            <p:nvPr/>
          </p:nvSpPr>
          <p:spPr>
            <a:xfrm>
              <a:off x="7490126" y="3222128"/>
              <a:ext cx="1504175" cy="524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grpSp>
    </p:spTree>
    <p:extLst>
      <p:ext uri="{BB962C8B-B14F-4D97-AF65-F5344CB8AC3E}">
        <p14:creationId xmlns:p14="http://schemas.microsoft.com/office/powerpoint/2010/main" val="4307532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1D7E4-21C0-5470-F433-B4D1445AFE9D}"/>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1175F24-392C-5145-F688-76B6A464170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D17595CB-E182-AE8D-7BE1-75D88349B919}"/>
              </a:ext>
            </a:extLst>
          </p:cNvPr>
          <p:cNvSpPr>
            <a:spLocks noGrp="1"/>
          </p:cNvSpPr>
          <p:nvPr>
            <p:ph idx="1"/>
          </p:nvPr>
        </p:nvSpPr>
        <p:spPr>
          <a:xfrm>
            <a:off x="4835951" y="826051"/>
            <a:ext cx="6693029" cy="5529709"/>
          </a:xfrm>
        </p:spPr>
        <p:txBody>
          <a:bodyPr/>
          <a:lstStyle/>
          <a:p>
            <a:r>
              <a:rPr lang="pt-BR"/>
              <a:t>O que precisa ser feito?</a:t>
            </a:r>
          </a:p>
          <a:p>
            <a:r>
              <a:rPr lang="pt-BR"/>
              <a:t>Quem é o responsável por isso?</a:t>
            </a:r>
          </a:p>
          <a:p>
            <a:r>
              <a:rPr lang="pt-BR"/>
              <a:t>De que apoio eles precisam para conseguir isso?</a:t>
            </a:r>
          </a:p>
        </p:txBody>
      </p:sp>
      <p:pic>
        <p:nvPicPr>
          <p:cNvPr id="59" name="Graphic 58">
            <a:extLst>
              <a:ext uri="{FF2B5EF4-FFF2-40B4-BE49-F238E27FC236}">
                <a16:creationId xmlns:a16="http://schemas.microsoft.com/office/drawing/2014/main" id="{1DB3DD1E-9E5C-C29E-E4F3-6DCF7BD138F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EF91DC2B-C0E4-0ADB-9EA6-3FCCC9EDCBDA}"/>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t>Integrar em fluxos de trabalho</a:t>
            </a:r>
          </a:p>
        </p:txBody>
      </p:sp>
      <p:grpSp>
        <p:nvGrpSpPr>
          <p:cNvPr id="39" name="Group 38">
            <a:extLst>
              <a:ext uri="{FF2B5EF4-FFF2-40B4-BE49-F238E27FC236}">
                <a16:creationId xmlns:a16="http://schemas.microsoft.com/office/drawing/2014/main" id="{FA416AEB-48AD-F9CC-D440-C1080A90F990}"/>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8B7D2796-A118-9E2D-794D-D09DE394F188}"/>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AE97C4A-D5AE-8502-F8E4-946771E2F054}"/>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55BB751D-BEAC-9721-E332-EFDBD535C7F8}"/>
                </a:ext>
              </a:extLst>
            </p:cNvPr>
            <p:cNvSpPr txBox="1"/>
            <p:nvPr/>
          </p:nvSpPr>
          <p:spPr>
            <a:xfrm>
              <a:off x="5934821" y="1775522"/>
              <a:ext cx="1309055"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Planejamento, financiamento, defesa </a:t>
              </a:r>
            </a:p>
          </p:txBody>
        </p:sp>
        <p:sp>
          <p:nvSpPr>
            <p:cNvPr id="26" name="Oval 25">
              <a:extLst>
                <a:ext uri="{FF2B5EF4-FFF2-40B4-BE49-F238E27FC236}">
                  <a16:creationId xmlns:a16="http://schemas.microsoft.com/office/drawing/2014/main" id="{0E5D3465-EDCA-E07C-B2FB-1737297549A6}"/>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DEDE8C60-E75E-F47F-3C4A-9C3DA79A1547}"/>
                </a:ext>
              </a:extLst>
            </p:cNvPr>
            <p:cNvSpPr txBox="1"/>
            <p:nvPr/>
          </p:nvSpPr>
          <p:spPr>
            <a:xfrm>
              <a:off x="7611326" y="982546"/>
              <a:ext cx="130905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28" name="Oval 27">
              <a:extLst>
                <a:ext uri="{FF2B5EF4-FFF2-40B4-BE49-F238E27FC236}">
                  <a16:creationId xmlns:a16="http://schemas.microsoft.com/office/drawing/2014/main" id="{8FAEDFD1-D0EF-7E68-E310-AD5805CFF83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303DDB4-6CEA-927A-D8D1-1DA58A194B5A}"/>
                </a:ext>
              </a:extLst>
            </p:cNvPr>
            <p:cNvSpPr txBox="1"/>
            <p:nvPr/>
          </p:nvSpPr>
          <p:spPr>
            <a:xfrm>
              <a:off x="8627213" y="5096045"/>
              <a:ext cx="1655953"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30" name="Oval 29">
              <a:extLst>
                <a:ext uri="{FF2B5EF4-FFF2-40B4-BE49-F238E27FC236}">
                  <a16:creationId xmlns:a16="http://schemas.microsoft.com/office/drawing/2014/main" id="{45D6D720-AA6F-5B0B-6E66-93813F1A8FA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1E50BA24-2D07-F62A-A9C9-6C9A00238448}"/>
                </a:ext>
              </a:extLst>
            </p:cNvPr>
            <p:cNvSpPr txBox="1"/>
            <p:nvPr/>
          </p:nvSpPr>
          <p:spPr>
            <a:xfrm>
              <a:off x="5228577" y="3442815"/>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Informar outras avaliações e ferramentas </a:t>
              </a:r>
            </a:p>
          </p:txBody>
        </p:sp>
        <p:sp>
          <p:nvSpPr>
            <p:cNvPr id="32" name="Oval 31">
              <a:extLst>
                <a:ext uri="{FF2B5EF4-FFF2-40B4-BE49-F238E27FC236}">
                  <a16:creationId xmlns:a16="http://schemas.microsoft.com/office/drawing/2014/main" id="{B571BC46-9993-2780-30C3-64DD9D8EFFF4}"/>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A077F1FB-A48B-027A-A54C-C4DA10EA225B}"/>
                </a:ext>
              </a:extLst>
            </p:cNvPr>
            <p:cNvSpPr txBox="1"/>
            <p:nvPr/>
          </p:nvSpPr>
          <p:spPr>
            <a:xfrm>
              <a:off x="9810596" y="3466792"/>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34" name="Oval 33">
              <a:extLst>
                <a:ext uri="{FF2B5EF4-FFF2-40B4-BE49-F238E27FC236}">
                  <a16:creationId xmlns:a16="http://schemas.microsoft.com/office/drawing/2014/main" id="{FC081637-0573-65AF-5B67-6344EB16C53F}"/>
                </a:ext>
              </a:extLst>
            </p:cNvPr>
            <p:cNvSpPr/>
            <p:nvPr/>
          </p:nvSpPr>
          <p:spPr>
            <a:xfrm>
              <a:off x="9314746" y="132146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4CE1D67D-C329-EE24-03DB-879E567B8F33}"/>
                </a:ext>
              </a:extLst>
            </p:cNvPr>
            <p:cNvSpPr txBox="1"/>
            <p:nvPr/>
          </p:nvSpPr>
          <p:spPr>
            <a:xfrm>
              <a:off x="9206953" y="1669251"/>
              <a:ext cx="1535418"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800" b="1" dirty="0">
                  <a:solidFill>
                    <a:schemeClr val="bg1"/>
                  </a:solidFill>
                  <a:latin typeface="Arial"/>
                  <a:ea typeface="+mn-lt"/>
                  <a:cs typeface="Arial"/>
                </a:rPr>
                <a:t>Verificação + consolidação de dados </a:t>
              </a:r>
            </a:p>
          </p:txBody>
        </p:sp>
        <p:sp>
          <p:nvSpPr>
            <p:cNvPr id="36" name="Oval 35">
              <a:extLst>
                <a:ext uri="{FF2B5EF4-FFF2-40B4-BE49-F238E27FC236}">
                  <a16:creationId xmlns:a16="http://schemas.microsoft.com/office/drawing/2014/main" id="{C01E8340-E29F-0734-2965-C2C1DFB7365F}"/>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8EF5F89E-B610-2D73-4854-F8D124B48FE1}"/>
                </a:ext>
              </a:extLst>
            </p:cNvPr>
            <p:cNvSpPr txBox="1"/>
            <p:nvPr/>
          </p:nvSpPr>
          <p:spPr>
            <a:xfrm>
              <a:off x="6479990"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Síntese dos achados </a:t>
              </a:r>
            </a:p>
          </p:txBody>
        </p:sp>
      </p:grpSp>
      <p:sp>
        <p:nvSpPr>
          <p:cNvPr id="2" name="TextBox 1">
            <a:extLst>
              <a:ext uri="{FF2B5EF4-FFF2-40B4-BE49-F238E27FC236}">
                <a16:creationId xmlns:a16="http://schemas.microsoft.com/office/drawing/2014/main" id="{602BC0B3-0D73-DCE5-1076-814F1825F6C8}"/>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36475014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4338D-82EF-1EF8-FAC6-5F95D7A18A8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896A9165-7D26-1878-AAD9-CD0B3DAE6867}"/>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DF69B026-2AD6-107E-AF9A-1FE1B24C5030}"/>
              </a:ext>
            </a:extLst>
          </p:cNvPr>
          <p:cNvSpPr>
            <a:spLocks noGrp="1"/>
          </p:cNvSpPr>
          <p:nvPr>
            <p:ph idx="1"/>
          </p:nvPr>
        </p:nvSpPr>
        <p:spPr>
          <a:xfrm>
            <a:off x="4835951" y="826051"/>
            <a:ext cx="6693029" cy="5529709"/>
          </a:xfrm>
        </p:spPr>
        <p:txBody>
          <a:bodyPr/>
          <a:lstStyle/>
          <a:p>
            <a:r>
              <a:rPr lang="pt-BR"/>
              <a:t>O que precisa ser feito?</a:t>
            </a:r>
          </a:p>
          <a:p>
            <a:r>
              <a:rPr lang="pt-BR"/>
              <a:t>Quem é o responsável por isso?</a:t>
            </a:r>
          </a:p>
          <a:p>
            <a:r>
              <a:rPr lang="pt-BR"/>
              <a:t>De que apoio eles precisam para conseguir isso?</a:t>
            </a:r>
          </a:p>
        </p:txBody>
      </p:sp>
      <p:pic>
        <p:nvPicPr>
          <p:cNvPr id="59" name="Graphic 58">
            <a:extLst>
              <a:ext uri="{FF2B5EF4-FFF2-40B4-BE49-F238E27FC236}">
                <a16:creationId xmlns:a16="http://schemas.microsoft.com/office/drawing/2014/main" id="{1CA762F6-9FA0-B45F-FCC8-45EF16F4E7C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212F6909-A96F-A1A2-BB67-A60FBC243EDD}"/>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t>Integrar em fluxos de trabalho</a:t>
            </a:r>
          </a:p>
        </p:txBody>
      </p:sp>
      <p:grpSp>
        <p:nvGrpSpPr>
          <p:cNvPr id="39" name="Group 38">
            <a:extLst>
              <a:ext uri="{FF2B5EF4-FFF2-40B4-BE49-F238E27FC236}">
                <a16:creationId xmlns:a16="http://schemas.microsoft.com/office/drawing/2014/main" id="{604C9D2C-500B-24CC-0D5D-EFDFE6A0081A}"/>
              </a:ext>
            </a:extLst>
          </p:cNvPr>
          <p:cNvGrpSpPr/>
          <p:nvPr/>
        </p:nvGrpSpPr>
        <p:grpSpPr>
          <a:xfrm>
            <a:off x="5715621" y="2338703"/>
            <a:ext cx="4790852" cy="4094096"/>
            <a:chOff x="5228577" y="672216"/>
            <a:chExt cx="6082255" cy="5370290"/>
          </a:xfrm>
        </p:grpSpPr>
        <p:sp>
          <p:nvSpPr>
            <p:cNvPr id="23" name="Oval 22">
              <a:extLst>
                <a:ext uri="{FF2B5EF4-FFF2-40B4-BE49-F238E27FC236}">
                  <a16:creationId xmlns:a16="http://schemas.microsoft.com/office/drawing/2014/main" id="{DCD7B84B-E79C-6D00-D4DD-3D89BAB1C9A2}"/>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6371387-7403-B735-40A6-73280F6B68B6}"/>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C2DE1C-E743-66A7-A6A8-09ED5770C13C}"/>
                </a:ext>
              </a:extLst>
            </p:cNvPr>
            <p:cNvSpPr txBox="1"/>
            <p:nvPr/>
          </p:nvSpPr>
          <p:spPr>
            <a:xfrm>
              <a:off x="5934821" y="1775522"/>
              <a:ext cx="1309055"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Planejamento, financiamento, defesa </a:t>
              </a:r>
            </a:p>
          </p:txBody>
        </p:sp>
        <p:sp>
          <p:nvSpPr>
            <p:cNvPr id="26" name="Oval 25">
              <a:extLst>
                <a:ext uri="{FF2B5EF4-FFF2-40B4-BE49-F238E27FC236}">
                  <a16:creationId xmlns:a16="http://schemas.microsoft.com/office/drawing/2014/main" id="{F84759A8-24D3-AA11-F136-E255608167DF}"/>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CEDACA4-FC8C-7563-4B9F-CF318DEE7B47}"/>
                </a:ext>
              </a:extLst>
            </p:cNvPr>
            <p:cNvSpPr txBox="1"/>
            <p:nvPr/>
          </p:nvSpPr>
          <p:spPr>
            <a:xfrm>
              <a:off x="7611326" y="982546"/>
              <a:ext cx="130905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28" name="Oval 27">
              <a:extLst>
                <a:ext uri="{FF2B5EF4-FFF2-40B4-BE49-F238E27FC236}">
                  <a16:creationId xmlns:a16="http://schemas.microsoft.com/office/drawing/2014/main" id="{FC3729BB-DAE0-98FD-92DC-080AB6BA0AE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0E8912D-6ACA-0F23-8642-7D9CB3E7A860}"/>
                </a:ext>
              </a:extLst>
            </p:cNvPr>
            <p:cNvSpPr txBox="1"/>
            <p:nvPr/>
          </p:nvSpPr>
          <p:spPr>
            <a:xfrm>
              <a:off x="8722402" y="5063172"/>
              <a:ext cx="1531999"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30" name="Oval 29">
              <a:extLst>
                <a:ext uri="{FF2B5EF4-FFF2-40B4-BE49-F238E27FC236}">
                  <a16:creationId xmlns:a16="http://schemas.microsoft.com/office/drawing/2014/main" id="{2BD4071D-7407-05A1-2F47-97DD8ABD05A2}"/>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500068D-1C83-008D-97E2-5EB5E095AC14}"/>
                </a:ext>
              </a:extLst>
            </p:cNvPr>
            <p:cNvSpPr txBox="1"/>
            <p:nvPr/>
          </p:nvSpPr>
          <p:spPr>
            <a:xfrm>
              <a:off x="5228577" y="3442815"/>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Informar outras avaliações e ferramentas </a:t>
              </a:r>
            </a:p>
          </p:txBody>
        </p:sp>
        <p:sp>
          <p:nvSpPr>
            <p:cNvPr id="32" name="Oval 31">
              <a:extLst>
                <a:ext uri="{FF2B5EF4-FFF2-40B4-BE49-F238E27FC236}">
                  <a16:creationId xmlns:a16="http://schemas.microsoft.com/office/drawing/2014/main" id="{3FAFDE07-DB72-2B6C-543F-AFB2A7B1350A}"/>
                </a:ext>
              </a:extLst>
            </p:cNvPr>
            <p:cNvSpPr/>
            <p:nvPr/>
          </p:nvSpPr>
          <p:spPr>
            <a:xfrm>
              <a:off x="9856200" y="3089553"/>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175BA3C-429D-A6C5-DE26-07F2DC7FCE1D}"/>
                </a:ext>
              </a:extLst>
            </p:cNvPr>
            <p:cNvSpPr txBox="1"/>
            <p:nvPr/>
          </p:nvSpPr>
          <p:spPr>
            <a:xfrm>
              <a:off x="9775416" y="3466792"/>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chemeClr val="bg1"/>
                  </a:solidFill>
                  <a:latin typeface="Arial"/>
                  <a:ea typeface="+mn-lt"/>
                  <a:cs typeface="Arial"/>
                </a:rPr>
                <a:t>Reuniões com </a:t>
              </a:r>
              <a:br>
                <a:rPr lang="pt-BR" sz="900" b="1" dirty="0">
                  <a:solidFill>
                    <a:schemeClr val="bg1"/>
                  </a:solidFill>
                  <a:latin typeface="Arial"/>
                  <a:ea typeface="+mn-lt"/>
                  <a:cs typeface="Arial"/>
                </a:rPr>
              </a:br>
              <a:r>
                <a:rPr lang="pt-BR" sz="900" b="1" dirty="0">
                  <a:solidFill>
                    <a:schemeClr val="bg1"/>
                  </a:solidFill>
                  <a:latin typeface="Arial"/>
                  <a:ea typeface="+mn-lt"/>
                  <a:cs typeface="Arial"/>
                </a:rPr>
                <a:t>as partes interessadas </a:t>
              </a:r>
            </a:p>
          </p:txBody>
        </p:sp>
        <p:sp>
          <p:nvSpPr>
            <p:cNvPr id="34" name="Oval 33">
              <a:extLst>
                <a:ext uri="{FF2B5EF4-FFF2-40B4-BE49-F238E27FC236}">
                  <a16:creationId xmlns:a16="http://schemas.microsoft.com/office/drawing/2014/main" id="{6DEE098D-C763-D84C-5713-B4F93EA6E331}"/>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10A2DD46-1A82-0B90-516B-F12CB181714C}"/>
                </a:ext>
              </a:extLst>
            </p:cNvPr>
            <p:cNvSpPr txBox="1"/>
            <p:nvPr/>
          </p:nvSpPr>
          <p:spPr>
            <a:xfrm>
              <a:off x="9226441" y="1611987"/>
              <a:ext cx="1535418"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36" name="Oval 35">
              <a:extLst>
                <a:ext uri="{FF2B5EF4-FFF2-40B4-BE49-F238E27FC236}">
                  <a16:creationId xmlns:a16="http://schemas.microsoft.com/office/drawing/2014/main" id="{9CE27B25-7B6F-0276-574B-3966ECFDAF65}"/>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E5FA1FCF-04B5-4ED8-DCE0-BD218B889B80}"/>
                </a:ext>
              </a:extLst>
            </p:cNvPr>
            <p:cNvSpPr txBox="1"/>
            <p:nvPr/>
          </p:nvSpPr>
          <p:spPr>
            <a:xfrm>
              <a:off x="6479990"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Síntese dos achados </a:t>
              </a:r>
            </a:p>
          </p:txBody>
        </p:sp>
      </p:grpSp>
      <p:sp>
        <p:nvSpPr>
          <p:cNvPr id="2" name="TextBox 1">
            <a:extLst>
              <a:ext uri="{FF2B5EF4-FFF2-40B4-BE49-F238E27FC236}">
                <a16:creationId xmlns:a16="http://schemas.microsoft.com/office/drawing/2014/main" id="{4D6870F0-CB03-B46F-F0B7-7FBEADAB678B}"/>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26782590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0403-74F8-4BAB-3E67-6656696F6B51}"/>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AB02E9BD-CD4C-D2D1-DC63-30BF73AF2158}"/>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9C3B3294-632F-3F9E-034C-48CCB75EC1E7}"/>
              </a:ext>
            </a:extLst>
          </p:cNvPr>
          <p:cNvSpPr>
            <a:spLocks noGrp="1"/>
          </p:cNvSpPr>
          <p:nvPr>
            <p:ph idx="1"/>
          </p:nvPr>
        </p:nvSpPr>
        <p:spPr>
          <a:xfrm>
            <a:off x="4835951" y="826051"/>
            <a:ext cx="6693029" cy="5529709"/>
          </a:xfrm>
        </p:spPr>
        <p:txBody>
          <a:bodyPr/>
          <a:lstStyle/>
          <a:p>
            <a:r>
              <a:rPr lang="pt-BR" dirty="0"/>
              <a:t>O que precisa ser feito?</a:t>
            </a:r>
          </a:p>
          <a:p>
            <a:r>
              <a:rPr lang="pt-BR" dirty="0"/>
              <a:t>Quem é o responsável por isso?</a:t>
            </a:r>
          </a:p>
          <a:p>
            <a:r>
              <a:rPr lang="pt-BR" dirty="0"/>
              <a:t>De que apoio eles precisam para conseguir isso?</a:t>
            </a:r>
          </a:p>
        </p:txBody>
      </p:sp>
      <p:pic>
        <p:nvPicPr>
          <p:cNvPr id="59" name="Graphic 58">
            <a:extLst>
              <a:ext uri="{FF2B5EF4-FFF2-40B4-BE49-F238E27FC236}">
                <a16:creationId xmlns:a16="http://schemas.microsoft.com/office/drawing/2014/main" id="{16030FB6-C111-C625-FC86-651F5C1BCC6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53A4C6D1-F745-908D-3958-56C692EEB6D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t>Integrar em fluxos de trabalho</a:t>
            </a:r>
          </a:p>
        </p:txBody>
      </p:sp>
      <p:grpSp>
        <p:nvGrpSpPr>
          <p:cNvPr id="39" name="Group 38">
            <a:extLst>
              <a:ext uri="{FF2B5EF4-FFF2-40B4-BE49-F238E27FC236}">
                <a16:creationId xmlns:a16="http://schemas.microsoft.com/office/drawing/2014/main" id="{01A63811-3A4A-B5EC-B583-F2E62F3F422D}"/>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F20F2D5F-6404-546C-EDB7-B81079EF2FE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EB84D82-61F6-A30B-35A2-5C0E7AF48F21}"/>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D584C176-8B00-AB41-3687-1C73CDC9A4DB}"/>
                </a:ext>
              </a:extLst>
            </p:cNvPr>
            <p:cNvSpPr txBox="1"/>
            <p:nvPr/>
          </p:nvSpPr>
          <p:spPr>
            <a:xfrm>
              <a:off x="5934821" y="1775522"/>
              <a:ext cx="1309055"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Planejamento, financiamento, defesa </a:t>
              </a:r>
            </a:p>
          </p:txBody>
        </p:sp>
        <p:sp>
          <p:nvSpPr>
            <p:cNvPr id="26" name="Oval 25">
              <a:extLst>
                <a:ext uri="{FF2B5EF4-FFF2-40B4-BE49-F238E27FC236}">
                  <a16:creationId xmlns:a16="http://schemas.microsoft.com/office/drawing/2014/main" id="{913C305B-FD88-4590-BACB-A65244089E2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60A7918-9C03-4C8F-5093-5DE5628FF59E}"/>
                </a:ext>
              </a:extLst>
            </p:cNvPr>
            <p:cNvSpPr txBox="1"/>
            <p:nvPr/>
          </p:nvSpPr>
          <p:spPr>
            <a:xfrm>
              <a:off x="7611326" y="982546"/>
              <a:ext cx="130905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28" name="Oval 27">
              <a:extLst>
                <a:ext uri="{FF2B5EF4-FFF2-40B4-BE49-F238E27FC236}">
                  <a16:creationId xmlns:a16="http://schemas.microsoft.com/office/drawing/2014/main" id="{CFEFDCEC-C0CA-E1EF-16C6-4CE2567643F9}"/>
                </a:ext>
              </a:extLst>
            </p:cNvPr>
            <p:cNvSpPr/>
            <p:nvPr/>
          </p:nvSpPr>
          <p:spPr>
            <a:xfrm>
              <a:off x="8814179" y="4661875"/>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194E72C-C39E-4C3F-6006-325596617A3C}"/>
                </a:ext>
              </a:extLst>
            </p:cNvPr>
            <p:cNvSpPr txBox="1"/>
            <p:nvPr/>
          </p:nvSpPr>
          <p:spPr>
            <a:xfrm>
              <a:off x="8704811" y="5117694"/>
              <a:ext cx="154317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chemeClr val="bg1"/>
                  </a:solidFill>
                  <a:latin typeface="Arial"/>
                  <a:ea typeface="+mn-lt"/>
                  <a:cs typeface="Arial"/>
                </a:rPr>
                <a:t>Acompanhamento do progresso </a:t>
              </a:r>
            </a:p>
          </p:txBody>
        </p:sp>
        <p:sp>
          <p:nvSpPr>
            <p:cNvPr id="30" name="Oval 29">
              <a:extLst>
                <a:ext uri="{FF2B5EF4-FFF2-40B4-BE49-F238E27FC236}">
                  <a16:creationId xmlns:a16="http://schemas.microsoft.com/office/drawing/2014/main" id="{0EBDC3D6-04A5-0DEC-468B-F7F95F71639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4DE1731-0E30-6734-61CA-6F54BD189DB5}"/>
                </a:ext>
              </a:extLst>
            </p:cNvPr>
            <p:cNvSpPr txBox="1"/>
            <p:nvPr/>
          </p:nvSpPr>
          <p:spPr>
            <a:xfrm>
              <a:off x="5228577" y="3442815"/>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Informar outras avaliações e ferramentas </a:t>
              </a:r>
            </a:p>
          </p:txBody>
        </p:sp>
        <p:sp>
          <p:nvSpPr>
            <p:cNvPr id="32" name="Oval 31">
              <a:extLst>
                <a:ext uri="{FF2B5EF4-FFF2-40B4-BE49-F238E27FC236}">
                  <a16:creationId xmlns:a16="http://schemas.microsoft.com/office/drawing/2014/main" id="{574A425A-0337-FFC8-6D70-9B1D3358447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01B4F28A-BA1E-ACCA-BC53-CB9B9FFF0338}"/>
                </a:ext>
              </a:extLst>
            </p:cNvPr>
            <p:cNvSpPr txBox="1"/>
            <p:nvPr/>
          </p:nvSpPr>
          <p:spPr>
            <a:xfrm>
              <a:off x="9810596" y="3466792"/>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34" name="Oval 33">
              <a:extLst>
                <a:ext uri="{FF2B5EF4-FFF2-40B4-BE49-F238E27FC236}">
                  <a16:creationId xmlns:a16="http://schemas.microsoft.com/office/drawing/2014/main" id="{379FFA49-AB31-A7D3-3034-84DA124BA02A}"/>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34EB652B-B81C-2420-3394-E5B2F7AEFE5C}"/>
                </a:ext>
              </a:extLst>
            </p:cNvPr>
            <p:cNvSpPr txBox="1"/>
            <p:nvPr/>
          </p:nvSpPr>
          <p:spPr>
            <a:xfrm>
              <a:off x="9263593" y="1688940"/>
              <a:ext cx="1535418"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36" name="Oval 35">
              <a:extLst>
                <a:ext uri="{FF2B5EF4-FFF2-40B4-BE49-F238E27FC236}">
                  <a16:creationId xmlns:a16="http://schemas.microsoft.com/office/drawing/2014/main" id="{378DE4EC-7593-654B-3497-765028630059}"/>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F30BCF78-5774-4E2D-5676-C8017E803E08}"/>
                </a:ext>
              </a:extLst>
            </p:cNvPr>
            <p:cNvSpPr txBox="1"/>
            <p:nvPr/>
          </p:nvSpPr>
          <p:spPr>
            <a:xfrm>
              <a:off x="6479990"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Síntese dos achados </a:t>
              </a:r>
            </a:p>
          </p:txBody>
        </p:sp>
      </p:grpSp>
      <p:sp>
        <p:nvSpPr>
          <p:cNvPr id="2" name="TextBox 1">
            <a:extLst>
              <a:ext uri="{FF2B5EF4-FFF2-40B4-BE49-F238E27FC236}">
                <a16:creationId xmlns:a16="http://schemas.microsoft.com/office/drawing/2014/main" id="{7B0AB90D-A7F0-A109-DEC5-E818AD3B36B9}"/>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11965689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3C8C2-911B-F14F-155B-F70940EAC129}"/>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5F4BAF5-5AAF-CAC3-231F-6914362E97E5}"/>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3EAD0952-4640-E0B4-CF32-F5D6DB8B97BC}"/>
              </a:ext>
            </a:extLst>
          </p:cNvPr>
          <p:cNvSpPr>
            <a:spLocks noGrp="1"/>
          </p:cNvSpPr>
          <p:nvPr>
            <p:ph idx="1"/>
          </p:nvPr>
        </p:nvSpPr>
        <p:spPr>
          <a:xfrm>
            <a:off x="4835951" y="826051"/>
            <a:ext cx="6693029" cy="5529709"/>
          </a:xfrm>
        </p:spPr>
        <p:txBody>
          <a:bodyPr/>
          <a:lstStyle/>
          <a:p>
            <a:r>
              <a:rPr lang="pt-BR"/>
              <a:t>O que precisa ser feito?</a:t>
            </a:r>
          </a:p>
          <a:p>
            <a:r>
              <a:rPr lang="pt-BR"/>
              <a:t>Quem é o responsável por isso?</a:t>
            </a:r>
          </a:p>
          <a:p>
            <a:r>
              <a:rPr lang="pt-BR"/>
              <a:t>De que apoio eles precisam para conseguir isso?</a:t>
            </a:r>
          </a:p>
        </p:txBody>
      </p:sp>
      <p:pic>
        <p:nvPicPr>
          <p:cNvPr id="59" name="Graphic 58">
            <a:extLst>
              <a:ext uri="{FF2B5EF4-FFF2-40B4-BE49-F238E27FC236}">
                <a16:creationId xmlns:a16="http://schemas.microsoft.com/office/drawing/2014/main" id="{A591F5A3-4326-1BEB-CCE8-BBDD8DB00B7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4E8ECB28-EA9F-28F2-FB6F-8B6E900103A1}"/>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grpSp>
        <p:nvGrpSpPr>
          <p:cNvPr id="39" name="Group 38">
            <a:extLst>
              <a:ext uri="{FF2B5EF4-FFF2-40B4-BE49-F238E27FC236}">
                <a16:creationId xmlns:a16="http://schemas.microsoft.com/office/drawing/2014/main" id="{C29B8647-ACE0-964E-161C-FCD352D5DCA7}"/>
              </a:ext>
            </a:extLst>
          </p:cNvPr>
          <p:cNvGrpSpPr/>
          <p:nvPr/>
        </p:nvGrpSpPr>
        <p:grpSpPr>
          <a:xfrm>
            <a:off x="6284495" y="2338703"/>
            <a:ext cx="4249689" cy="4094096"/>
            <a:chOff x="5950794" y="672216"/>
            <a:chExt cx="5395218" cy="5370290"/>
          </a:xfrm>
        </p:grpSpPr>
        <p:sp>
          <p:nvSpPr>
            <p:cNvPr id="23" name="Oval 22">
              <a:extLst>
                <a:ext uri="{FF2B5EF4-FFF2-40B4-BE49-F238E27FC236}">
                  <a16:creationId xmlns:a16="http://schemas.microsoft.com/office/drawing/2014/main" id="{00B2FE18-E5EA-5DFA-27FB-64C939AA91E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C20B20ED-E09F-E9C1-3B7E-6DE0D9BCD733}"/>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E7C4A6C-E776-93FB-0F75-71E0C1AD702A}"/>
                </a:ext>
              </a:extLst>
            </p:cNvPr>
            <p:cNvSpPr txBox="1"/>
            <p:nvPr/>
          </p:nvSpPr>
          <p:spPr>
            <a:xfrm>
              <a:off x="7611326" y="982546"/>
              <a:ext cx="1309054"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28" name="Oval 27">
              <a:extLst>
                <a:ext uri="{FF2B5EF4-FFF2-40B4-BE49-F238E27FC236}">
                  <a16:creationId xmlns:a16="http://schemas.microsoft.com/office/drawing/2014/main" id="{54302F9E-CE88-A969-ACC7-C67EFA873F5A}"/>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435C4383-1696-A2EF-6606-8C442883CB2D}"/>
                </a:ext>
              </a:extLst>
            </p:cNvPr>
            <p:cNvSpPr txBox="1"/>
            <p:nvPr/>
          </p:nvSpPr>
          <p:spPr>
            <a:xfrm>
              <a:off x="8687223" y="5081346"/>
              <a:ext cx="1531999"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32" name="Oval 31">
              <a:extLst>
                <a:ext uri="{FF2B5EF4-FFF2-40B4-BE49-F238E27FC236}">
                  <a16:creationId xmlns:a16="http://schemas.microsoft.com/office/drawing/2014/main" id="{0DCF789F-6AD5-2A3E-8D8A-E5DD3C274C9C}"/>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7B72FC64-9684-3EB0-7C0E-4D237E6CAD9B}"/>
                </a:ext>
              </a:extLst>
            </p:cNvPr>
            <p:cNvSpPr txBox="1"/>
            <p:nvPr/>
          </p:nvSpPr>
          <p:spPr>
            <a:xfrm>
              <a:off x="9810595" y="3466792"/>
              <a:ext cx="1535417"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36" name="Oval 35">
              <a:extLst>
                <a:ext uri="{FF2B5EF4-FFF2-40B4-BE49-F238E27FC236}">
                  <a16:creationId xmlns:a16="http://schemas.microsoft.com/office/drawing/2014/main" id="{9B4E6667-956B-CD54-65D4-5BBD819B23FD}"/>
                </a:ext>
              </a:extLst>
            </p:cNvPr>
            <p:cNvSpPr/>
            <p:nvPr/>
          </p:nvSpPr>
          <p:spPr>
            <a:xfrm>
              <a:off x="6536853" y="4769670"/>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46F7274B-58CB-38F3-21A2-1683072FCE19}"/>
                </a:ext>
              </a:extLst>
            </p:cNvPr>
            <p:cNvSpPr txBox="1"/>
            <p:nvPr/>
          </p:nvSpPr>
          <p:spPr>
            <a:xfrm>
              <a:off x="6479991"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chemeClr val="bg1"/>
                  </a:solidFill>
                  <a:latin typeface="Arial"/>
                  <a:ea typeface="+mn-lt"/>
                  <a:cs typeface="Arial"/>
                </a:rPr>
                <a:t>Síntese dos achados </a:t>
              </a:r>
            </a:p>
          </p:txBody>
        </p:sp>
      </p:grpSp>
      <p:sp>
        <p:nvSpPr>
          <p:cNvPr id="4" name="Oval 3">
            <a:extLst>
              <a:ext uri="{FF2B5EF4-FFF2-40B4-BE49-F238E27FC236}">
                <a16:creationId xmlns:a16="http://schemas.microsoft.com/office/drawing/2014/main" id="{620295AA-A94A-C47C-D777-26475CCC59DE}"/>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77303D1-3842-F375-65C5-0BA1CB1D4F94}"/>
              </a:ext>
            </a:extLst>
          </p:cNvPr>
          <p:cNvSpPr txBox="1"/>
          <p:nvPr/>
        </p:nvSpPr>
        <p:spPr>
          <a:xfrm>
            <a:off x="6271913" y="3179820"/>
            <a:ext cx="1031112"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Planejamento, financiamento, defesa </a:t>
            </a:r>
          </a:p>
        </p:txBody>
      </p:sp>
      <p:sp>
        <p:nvSpPr>
          <p:cNvPr id="9" name="Oval 8">
            <a:extLst>
              <a:ext uri="{FF2B5EF4-FFF2-40B4-BE49-F238E27FC236}">
                <a16:creationId xmlns:a16="http://schemas.microsoft.com/office/drawing/2014/main" id="{2367CA51-087C-0EFB-A87D-EFC288D0EBCB}"/>
              </a:ext>
            </a:extLst>
          </p:cNvPr>
          <p:cNvSpPr/>
          <p:nvPr/>
        </p:nvSpPr>
        <p:spPr>
          <a:xfrm>
            <a:off x="5849222" y="428265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C4C8C90-D599-23D4-7C83-71D90440AAEF}"/>
              </a:ext>
            </a:extLst>
          </p:cNvPr>
          <p:cNvSpPr txBox="1"/>
          <p:nvPr/>
        </p:nvSpPr>
        <p:spPr>
          <a:xfrm>
            <a:off x="5715621" y="4450898"/>
            <a:ext cx="1348678"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Informar outras avaliações e ferramentas </a:t>
            </a:r>
          </a:p>
        </p:txBody>
      </p:sp>
      <p:sp>
        <p:nvSpPr>
          <p:cNvPr id="13" name="Oval 12">
            <a:extLst>
              <a:ext uri="{FF2B5EF4-FFF2-40B4-BE49-F238E27FC236}">
                <a16:creationId xmlns:a16="http://schemas.microsoft.com/office/drawing/2014/main" id="{B6719B79-BCC8-C681-9EBB-B07785BC8BF9}"/>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D481578-1CCD-4CA8-2617-8721725012B4}"/>
              </a:ext>
            </a:extLst>
          </p:cNvPr>
          <p:cNvSpPr txBox="1"/>
          <p:nvPr/>
        </p:nvSpPr>
        <p:spPr>
          <a:xfrm>
            <a:off x="8864647" y="3083498"/>
            <a:ext cx="120941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2" name="TextBox 1">
            <a:extLst>
              <a:ext uri="{FF2B5EF4-FFF2-40B4-BE49-F238E27FC236}">
                <a16:creationId xmlns:a16="http://schemas.microsoft.com/office/drawing/2014/main" id="{49DD8DF2-CEA7-4A99-BF70-CE867092F760}"/>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27703353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FDBD-3E3E-3176-BD34-139BE135646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FA1AAF8-29DE-A600-EC8A-4F0877A0780C}"/>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DFBE9F58-95AD-0AB3-4295-222A5446742F}"/>
              </a:ext>
            </a:extLst>
          </p:cNvPr>
          <p:cNvSpPr>
            <a:spLocks noGrp="1"/>
          </p:cNvSpPr>
          <p:nvPr>
            <p:ph idx="1"/>
          </p:nvPr>
        </p:nvSpPr>
        <p:spPr>
          <a:xfrm>
            <a:off x="4835951" y="826051"/>
            <a:ext cx="6693029" cy="5529709"/>
          </a:xfrm>
        </p:spPr>
        <p:txBody>
          <a:bodyPr vert="horz" lIns="91440" tIns="45720" rIns="91440" bIns="45720" rtlCol="0" anchor="t">
            <a:noAutofit/>
          </a:bodyPr>
          <a:lstStyle/>
          <a:p>
            <a:r>
              <a:rPr lang="pt-BR">
                <a:latin typeface="Arial"/>
                <a:cs typeface="Arial"/>
              </a:rPr>
              <a:t>O que precisa ser feito?</a:t>
            </a:r>
          </a:p>
          <a:p>
            <a:r>
              <a:rPr lang="pt-BR">
                <a:latin typeface="Arial"/>
                <a:cs typeface="Arial"/>
              </a:rPr>
              <a:t>Quem é o responsável por isso?</a:t>
            </a:r>
          </a:p>
          <a:p>
            <a:r>
              <a:rPr lang="pt-BR">
                <a:latin typeface="Arial"/>
                <a:cs typeface="Arial"/>
              </a:rPr>
              <a:t>De que apoio eles precisam para conseguir isso?</a:t>
            </a:r>
          </a:p>
        </p:txBody>
      </p:sp>
      <p:pic>
        <p:nvPicPr>
          <p:cNvPr id="59" name="Graphic 58">
            <a:extLst>
              <a:ext uri="{FF2B5EF4-FFF2-40B4-BE49-F238E27FC236}">
                <a16:creationId xmlns:a16="http://schemas.microsoft.com/office/drawing/2014/main" id="{956F2201-F2A2-600F-4881-CE88E4CFEA6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BD7284FD-7D20-0C55-95E5-28E81AF9B9B5}"/>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t>Integrar em fluxos de trabalho</a:t>
            </a:r>
          </a:p>
        </p:txBody>
      </p:sp>
      <p:grpSp>
        <p:nvGrpSpPr>
          <p:cNvPr id="643" name="Group 642">
            <a:extLst>
              <a:ext uri="{FF2B5EF4-FFF2-40B4-BE49-F238E27FC236}">
                <a16:creationId xmlns:a16="http://schemas.microsoft.com/office/drawing/2014/main" id="{C70A47C5-8E1D-B3CF-F1D1-F9A18E256A4E}"/>
              </a:ext>
            </a:extLst>
          </p:cNvPr>
          <p:cNvGrpSpPr/>
          <p:nvPr/>
        </p:nvGrpSpPr>
        <p:grpSpPr>
          <a:xfrm>
            <a:off x="5715620" y="2338703"/>
            <a:ext cx="4741205" cy="4094097"/>
            <a:chOff x="5228577" y="672216"/>
            <a:chExt cx="6019228" cy="5370290"/>
          </a:xfrm>
        </p:grpSpPr>
        <p:sp>
          <p:nvSpPr>
            <p:cNvPr id="627" name="Oval 626">
              <a:extLst>
                <a:ext uri="{FF2B5EF4-FFF2-40B4-BE49-F238E27FC236}">
                  <a16:creationId xmlns:a16="http://schemas.microsoft.com/office/drawing/2014/main" id="{A0E370EC-9B5B-F85A-FEE6-D24A520F7AA4}"/>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0" name="Oval 629">
              <a:extLst>
                <a:ext uri="{FF2B5EF4-FFF2-40B4-BE49-F238E27FC236}">
                  <a16:creationId xmlns:a16="http://schemas.microsoft.com/office/drawing/2014/main" id="{47C3A5F1-C1DF-D06B-551B-F6CDA244B48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1" name="TextBox 630">
              <a:extLst>
                <a:ext uri="{FF2B5EF4-FFF2-40B4-BE49-F238E27FC236}">
                  <a16:creationId xmlns:a16="http://schemas.microsoft.com/office/drawing/2014/main" id="{4EDBA0B0-4B25-F7C7-1A24-3EC7C189C315}"/>
                </a:ext>
              </a:extLst>
            </p:cNvPr>
            <p:cNvSpPr txBox="1"/>
            <p:nvPr/>
          </p:nvSpPr>
          <p:spPr>
            <a:xfrm>
              <a:off x="7611326" y="982546"/>
              <a:ext cx="1309055"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632" name="Oval 631">
              <a:extLst>
                <a:ext uri="{FF2B5EF4-FFF2-40B4-BE49-F238E27FC236}">
                  <a16:creationId xmlns:a16="http://schemas.microsoft.com/office/drawing/2014/main" id="{30BF4CC9-672D-3CB5-E4B9-B89B57B77F5E}"/>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3" name="TextBox 632">
              <a:extLst>
                <a:ext uri="{FF2B5EF4-FFF2-40B4-BE49-F238E27FC236}">
                  <a16:creationId xmlns:a16="http://schemas.microsoft.com/office/drawing/2014/main" id="{1E8F3A75-D1A1-692E-ABF2-6262A5D07BBE}"/>
                </a:ext>
              </a:extLst>
            </p:cNvPr>
            <p:cNvSpPr txBox="1"/>
            <p:nvPr/>
          </p:nvSpPr>
          <p:spPr>
            <a:xfrm>
              <a:off x="8687224" y="5099520"/>
              <a:ext cx="1531998"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634" name="Oval 633">
              <a:extLst>
                <a:ext uri="{FF2B5EF4-FFF2-40B4-BE49-F238E27FC236}">
                  <a16:creationId xmlns:a16="http://schemas.microsoft.com/office/drawing/2014/main" id="{78F76ADF-692A-2B47-EB65-4381520084C5}"/>
                </a:ext>
              </a:extLst>
            </p:cNvPr>
            <p:cNvSpPr/>
            <p:nvPr/>
          </p:nvSpPr>
          <p:spPr>
            <a:xfrm>
              <a:off x="5429652" y="3173371"/>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5" name="TextBox 634">
              <a:extLst>
                <a:ext uri="{FF2B5EF4-FFF2-40B4-BE49-F238E27FC236}">
                  <a16:creationId xmlns:a16="http://schemas.microsoft.com/office/drawing/2014/main" id="{F50C3D74-7945-F414-3970-FA24C991C1AC}"/>
                </a:ext>
              </a:extLst>
            </p:cNvPr>
            <p:cNvSpPr txBox="1"/>
            <p:nvPr/>
          </p:nvSpPr>
          <p:spPr>
            <a:xfrm>
              <a:off x="5228577" y="3442815"/>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chemeClr val="bg1"/>
                  </a:solidFill>
                  <a:latin typeface="Arial"/>
                  <a:ea typeface="+mn-lt"/>
                  <a:cs typeface="Arial"/>
                </a:rPr>
                <a:t>Informar outras avaliações e ferramentas </a:t>
              </a:r>
            </a:p>
          </p:txBody>
        </p:sp>
        <p:sp>
          <p:nvSpPr>
            <p:cNvPr id="636" name="Oval 635">
              <a:extLst>
                <a:ext uri="{FF2B5EF4-FFF2-40B4-BE49-F238E27FC236}">
                  <a16:creationId xmlns:a16="http://schemas.microsoft.com/office/drawing/2014/main" id="{B0EC9077-A614-234D-4BC3-828900A7AFCF}"/>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7" name="TextBox 636">
              <a:extLst>
                <a:ext uri="{FF2B5EF4-FFF2-40B4-BE49-F238E27FC236}">
                  <a16:creationId xmlns:a16="http://schemas.microsoft.com/office/drawing/2014/main" id="{DB6C657E-48AD-340B-E4E2-EF07CBEEF9F6}"/>
                </a:ext>
              </a:extLst>
            </p:cNvPr>
            <p:cNvSpPr txBox="1"/>
            <p:nvPr/>
          </p:nvSpPr>
          <p:spPr>
            <a:xfrm>
              <a:off x="9880953" y="3448618"/>
              <a:ext cx="136685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as partes interessadas </a:t>
              </a:r>
            </a:p>
          </p:txBody>
        </p:sp>
        <p:sp>
          <p:nvSpPr>
            <p:cNvPr id="640" name="Oval 639">
              <a:extLst>
                <a:ext uri="{FF2B5EF4-FFF2-40B4-BE49-F238E27FC236}">
                  <a16:creationId xmlns:a16="http://schemas.microsoft.com/office/drawing/2014/main" id="{98487A5A-C5D3-8122-E596-01CC466CFCA6}"/>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1" name="TextBox 640">
              <a:extLst>
                <a:ext uri="{FF2B5EF4-FFF2-40B4-BE49-F238E27FC236}">
                  <a16:creationId xmlns:a16="http://schemas.microsoft.com/office/drawing/2014/main" id="{727E2EEB-CE37-DD45-01C8-885AF73FFE8D}"/>
                </a:ext>
              </a:extLst>
            </p:cNvPr>
            <p:cNvSpPr txBox="1"/>
            <p:nvPr/>
          </p:nvSpPr>
          <p:spPr>
            <a:xfrm>
              <a:off x="6479990" y="5145669"/>
              <a:ext cx="1454882"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latin typeface="Arial"/>
                  <a:ea typeface="+mn-lt"/>
                  <a:cs typeface="Arial"/>
                </a:rPr>
                <a:t>Síntese dos achados </a:t>
              </a:r>
            </a:p>
          </p:txBody>
        </p:sp>
      </p:grpSp>
      <p:sp>
        <p:nvSpPr>
          <p:cNvPr id="645" name="Oval 644">
            <a:extLst>
              <a:ext uri="{FF2B5EF4-FFF2-40B4-BE49-F238E27FC236}">
                <a16:creationId xmlns:a16="http://schemas.microsoft.com/office/drawing/2014/main" id="{4865F781-5EB6-3F51-47B6-6113EC20FD4E}"/>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7" name="TextBox 646">
            <a:extLst>
              <a:ext uri="{FF2B5EF4-FFF2-40B4-BE49-F238E27FC236}">
                <a16:creationId xmlns:a16="http://schemas.microsoft.com/office/drawing/2014/main" id="{E7AB6485-2777-4F1E-E7CD-0FC1E14E2B30}"/>
              </a:ext>
            </a:extLst>
          </p:cNvPr>
          <p:cNvSpPr txBox="1"/>
          <p:nvPr/>
        </p:nvSpPr>
        <p:spPr>
          <a:xfrm>
            <a:off x="8864645" y="3113813"/>
            <a:ext cx="120941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649" name="Oval 648">
            <a:extLst>
              <a:ext uri="{FF2B5EF4-FFF2-40B4-BE49-F238E27FC236}">
                <a16:creationId xmlns:a16="http://schemas.microsoft.com/office/drawing/2014/main" id="{B5493C7D-7E68-2AD2-BA9F-A0C954FE0640}"/>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1" name="TextBox 650">
            <a:extLst>
              <a:ext uri="{FF2B5EF4-FFF2-40B4-BE49-F238E27FC236}">
                <a16:creationId xmlns:a16="http://schemas.microsoft.com/office/drawing/2014/main" id="{E58945C0-15F3-D0F3-DA7F-7F7549D5404C}"/>
              </a:ext>
            </a:extLst>
          </p:cNvPr>
          <p:cNvSpPr txBox="1"/>
          <p:nvPr/>
        </p:nvSpPr>
        <p:spPr>
          <a:xfrm>
            <a:off x="6271913" y="3179820"/>
            <a:ext cx="1031112"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Planejamento, financiamento, defesa </a:t>
            </a:r>
          </a:p>
        </p:txBody>
      </p:sp>
      <p:sp>
        <p:nvSpPr>
          <p:cNvPr id="2" name="TextBox 1">
            <a:extLst>
              <a:ext uri="{FF2B5EF4-FFF2-40B4-BE49-F238E27FC236}">
                <a16:creationId xmlns:a16="http://schemas.microsoft.com/office/drawing/2014/main" id="{5E426739-EADC-A14B-4D6E-6CF6561AD09A}"/>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1069342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C68FD-F2D1-7AA7-967C-4B5F833E6E4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559CE65-3D5F-2FD5-89AE-966105A886A0}"/>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D620B557-75B4-19F0-3181-8C12C8DE474A}"/>
              </a:ext>
            </a:extLst>
          </p:cNvPr>
          <p:cNvSpPr>
            <a:spLocks noGrp="1"/>
          </p:cNvSpPr>
          <p:nvPr>
            <p:ph idx="1"/>
          </p:nvPr>
        </p:nvSpPr>
        <p:spPr>
          <a:xfrm>
            <a:off x="4835951" y="826051"/>
            <a:ext cx="6693029" cy="5529709"/>
          </a:xfrm>
        </p:spPr>
        <p:txBody>
          <a:bodyPr/>
          <a:lstStyle/>
          <a:p>
            <a:r>
              <a:rPr lang="pt-BR"/>
              <a:t>O que precisa ser feito?</a:t>
            </a:r>
          </a:p>
          <a:p>
            <a:r>
              <a:rPr lang="pt-BR"/>
              <a:t>Quem é o responsável por isso?</a:t>
            </a:r>
          </a:p>
          <a:p>
            <a:r>
              <a:rPr lang="pt-BR"/>
              <a:t>De que apoio eles precisam para conseguir isso?</a:t>
            </a:r>
          </a:p>
        </p:txBody>
      </p:sp>
      <p:pic>
        <p:nvPicPr>
          <p:cNvPr id="56" name="Graphic 55">
            <a:extLst>
              <a:ext uri="{FF2B5EF4-FFF2-40B4-BE49-F238E27FC236}">
                <a16:creationId xmlns:a16="http://schemas.microsoft.com/office/drawing/2014/main" id="{690C2216-BB3B-CAA8-1840-D4F11D736BC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58" name="Title 1">
            <a:extLst>
              <a:ext uri="{FF2B5EF4-FFF2-40B4-BE49-F238E27FC236}">
                <a16:creationId xmlns:a16="http://schemas.microsoft.com/office/drawing/2014/main" id="{A9C54645-A117-7338-FC46-E01C5F0B2E87}"/>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grpSp>
        <p:nvGrpSpPr>
          <p:cNvPr id="310" name="Group 309">
            <a:extLst>
              <a:ext uri="{FF2B5EF4-FFF2-40B4-BE49-F238E27FC236}">
                <a16:creationId xmlns:a16="http://schemas.microsoft.com/office/drawing/2014/main" id="{87185312-A7E4-252C-EB4A-C9379248E42B}"/>
              </a:ext>
            </a:extLst>
          </p:cNvPr>
          <p:cNvGrpSpPr/>
          <p:nvPr/>
        </p:nvGrpSpPr>
        <p:grpSpPr>
          <a:xfrm>
            <a:off x="5715620" y="2338703"/>
            <a:ext cx="4818562" cy="4094097"/>
            <a:chOff x="5228577" y="672216"/>
            <a:chExt cx="6117435" cy="5370290"/>
          </a:xfrm>
        </p:grpSpPr>
        <p:sp>
          <p:nvSpPr>
            <p:cNvPr id="294" name="Oval 293">
              <a:extLst>
                <a:ext uri="{FF2B5EF4-FFF2-40B4-BE49-F238E27FC236}">
                  <a16:creationId xmlns:a16="http://schemas.microsoft.com/office/drawing/2014/main" id="{83F7E539-3A59-F8EC-85C0-58D16C3F69F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5" name="Oval 294">
              <a:extLst>
                <a:ext uri="{FF2B5EF4-FFF2-40B4-BE49-F238E27FC236}">
                  <a16:creationId xmlns:a16="http://schemas.microsoft.com/office/drawing/2014/main" id="{1D20B72F-6055-2C63-23FE-DEF4B2A96B0C}"/>
                </a:ext>
              </a:extLst>
            </p:cNvPr>
            <p:cNvSpPr/>
            <p:nvPr/>
          </p:nvSpPr>
          <p:spPr>
            <a:xfrm>
              <a:off x="5939266" y="1465014"/>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6" name="TextBox 295">
              <a:extLst>
                <a:ext uri="{FF2B5EF4-FFF2-40B4-BE49-F238E27FC236}">
                  <a16:creationId xmlns:a16="http://schemas.microsoft.com/office/drawing/2014/main" id="{25114BFB-CA53-7790-1661-3428850530D3}"/>
                </a:ext>
              </a:extLst>
            </p:cNvPr>
            <p:cNvSpPr txBox="1"/>
            <p:nvPr/>
          </p:nvSpPr>
          <p:spPr>
            <a:xfrm>
              <a:off x="5934821" y="1678008"/>
              <a:ext cx="1309055"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chemeClr val="bg1"/>
                  </a:solidFill>
                  <a:latin typeface="Arial"/>
                  <a:ea typeface="+mn-lt"/>
                  <a:cs typeface="Arial"/>
                </a:rPr>
                <a:t>Planejamento, financiamento, defesa </a:t>
              </a:r>
            </a:p>
          </p:txBody>
        </p:sp>
        <p:sp>
          <p:nvSpPr>
            <p:cNvPr id="297" name="Oval 296">
              <a:extLst>
                <a:ext uri="{FF2B5EF4-FFF2-40B4-BE49-F238E27FC236}">
                  <a16:creationId xmlns:a16="http://schemas.microsoft.com/office/drawing/2014/main" id="{A095F270-C7D9-BB6A-822C-30771B466854}"/>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8" name="TextBox 297">
              <a:extLst>
                <a:ext uri="{FF2B5EF4-FFF2-40B4-BE49-F238E27FC236}">
                  <a16:creationId xmlns:a16="http://schemas.microsoft.com/office/drawing/2014/main" id="{37B62423-F8EE-DBAA-1D53-9E570F01E4FC}"/>
                </a:ext>
              </a:extLst>
            </p:cNvPr>
            <p:cNvSpPr txBox="1"/>
            <p:nvPr/>
          </p:nvSpPr>
          <p:spPr>
            <a:xfrm>
              <a:off x="7611326" y="982546"/>
              <a:ext cx="1309055"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cs typeface="Arial"/>
                </a:rPr>
                <a:t>Levantamento de dados</a:t>
              </a:r>
            </a:p>
          </p:txBody>
        </p:sp>
        <p:sp>
          <p:nvSpPr>
            <p:cNvPr id="299" name="Oval 298">
              <a:extLst>
                <a:ext uri="{FF2B5EF4-FFF2-40B4-BE49-F238E27FC236}">
                  <a16:creationId xmlns:a16="http://schemas.microsoft.com/office/drawing/2014/main" id="{CB696AE5-6F9B-9D61-4502-6E3F364A0B7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0" name="TextBox 299">
              <a:extLst>
                <a:ext uri="{FF2B5EF4-FFF2-40B4-BE49-F238E27FC236}">
                  <a16:creationId xmlns:a16="http://schemas.microsoft.com/office/drawing/2014/main" id="{78B45E6C-5EC4-21B7-4D79-BD7DB8464739}"/>
                </a:ext>
              </a:extLst>
            </p:cNvPr>
            <p:cNvSpPr txBox="1"/>
            <p:nvPr/>
          </p:nvSpPr>
          <p:spPr>
            <a:xfrm>
              <a:off x="8683943" y="5089221"/>
              <a:ext cx="1531998"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301" name="Oval 300">
              <a:extLst>
                <a:ext uri="{FF2B5EF4-FFF2-40B4-BE49-F238E27FC236}">
                  <a16:creationId xmlns:a16="http://schemas.microsoft.com/office/drawing/2014/main" id="{C639C004-FA60-A448-2365-47AD8CAE37B6}"/>
                </a:ext>
              </a:extLst>
            </p:cNvPr>
            <p:cNvSpPr/>
            <p:nvPr/>
          </p:nvSpPr>
          <p:spPr>
            <a:xfrm>
              <a:off x="5429652" y="3173371"/>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2" name="TextBox 301">
              <a:extLst>
                <a:ext uri="{FF2B5EF4-FFF2-40B4-BE49-F238E27FC236}">
                  <a16:creationId xmlns:a16="http://schemas.microsoft.com/office/drawing/2014/main" id="{7E242A65-9246-CBE2-5BC3-77C8B59E80FB}"/>
                </a:ext>
              </a:extLst>
            </p:cNvPr>
            <p:cNvSpPr txBox="1"/>
            <p:nvPr/>
          </p:nvSpPr>
          <p:spPr>
            <a:xfrm>
              <a:off x="5228577" y="3442815"/>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latin typeface="Arial"/>
                  <a:ea typeface="+mn-lt"/>
                  <a:cs typeface="Arial"/>
                </a:rPr>
                <a:t>Informar outras avaliações e ferramentas </a:t>
              </a:r>
            </a:p>
          </p:txBody>
        </p:sp>
        <p:sp>
          <p:nvSpPr>
            <p:cNvPr id="303" name="Oval 302">
              <a:extLst>
                <a:ext uri="{FF2B5EF4-FFF2-40B4-BE49-F238E27FC236}">
                  <a16:creationId xmlns:a16="http://schemas.microsoft.com/office/drawing/2014/main" id="{050885D9-E225-C590-207F-2AF647B263E1}"/>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4" name="TextBox 303">
              <a:extLst>
                <a:ext uri="{FF2B5EF4-FFF2-40B4-BE49-F238E27FC236}">
                  <a16:creationId xmlns:a16="http://schemas.microsoft.com/office/drawing/2014/main" id="{2519220D-6707-7676-68D1-03E6E530C13E}"/>
                </a:ext>
              </a:extLst>
            </p:cNvPr>
            <p:cNvSpPr txBox="1"/>
            <p:nvPr/>
          </p:nvSpPr>
          <p:spPr>
            <a:xfrm>
              <a:off x="9810596" y="3466792"/>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307" name="Oval 306">
              <a:extLst>
                <a:ext uri="{FF2B5EF4-FFF2-40B4-BE49-F238E27FC236}">
                  <a16:creationId xmlns:a16="http://schemas.microsoft.com/office/drawing/2014/main" id="{C2438A21-F3D1-ADF0-5789-E10E7F68EBB7}"/>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8" name="TextBox 307">
              <a:extLst>
                <a:ext uri="{FF2B5EF4-FFF2-40B4-BE49-F238E27FC236}">
                  <a16:creationId xmlns:a16="http://schemas.microsoft.com/office/drawing/2014/main" id="{658CB857-0AB3-7A1A-1B59-B49D53358E3B}"/>
                </a:ext>
              </a:extLst>
            </p:cNvPr>
            <p:cNvSpPr txBox="1"/>
            <p:nvPr/>
          </p:nvSpPr>
          <p:spPr>
            <a:xfrm>
              <a:off x="6479990" y="5145669"/>
              <a:ext cx="1454882" cy="4844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latin typeface="Arial"/>
                  <a:ea typeface="+mn-lt"/>
                  <a:cs typeface="Arial"/>
                </a:rPr>
                <a:t>Síntese dos achados </a:t>
              </a:r>
            </a:p>
          </p:txBody>
        </p:sp>
      </p:grpSp>
      <p:sp>
        <p:nvSpPr>
          <p:cNvPr id="312" name="Oval 311">
            <a:extLst>
              <a:ext uri="{FF2B5EF4-FFF2-40B4-BE49-F238E27FC236}">
                <a16:creationId xmlns:a16="http://schemas.microsoft.com/office/drawing/2014/main" id="{F65D9B8F-096A-0728-168C-8FA77FB40CD2}"/>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4" name="TextBox 313">
            <a:extLst>
              <a:ext uri="{FF2B5EF4-FFF2-40B4-BE49-F238E27FC236}">
                <a16:creationId xmlns:a16="http://schemas.microsoft.com/office/drawing/2014/main" id="{7AB32F35-7993-A0DD-97CB-A08E340EC1CC}"/>
              </a:ext>
            </a:extLst>
          </p:cNvPr>
          <p:cNvSpPr txBox="1"/>
          <p:nvPr/>
        </p:nvSpPr>
        <p:spPr>
          <a:xfrm>
            <a:off x="8848544" y="3044848"/>
            <a:ext cx="120941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2" name="TextBox 1">
            <a:extLst>
              <a:ext uri="{FF2B5EF4-FFF2-40B4-BE49-F238E27FC236}">
                <a16:creationId xmlns:a16="http://schemas.microsoft.com/office/drawing/2014/main" id="{2C39D2D6-EC56-DB88-C25D-A337C4AA13E0}"/>
              </a:ext>
            </a:extLst>
          </p:cNvPr>
          <p:cNvSpPr txBox="1"/>
          <p:nvPr/>
        </p:nvSpPr>
        <p:spPr>
          <a:xfrm>
            <a:off x="7496991" y="4282655"/>
            <a:ext cx="118480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b="1" dirty="0">
                <a:solidFill>
                  <a:srgbClr val="444444"/>
                </a:solidFill>
                <a:latin typeface="Arial"/>
                <a:ea typeface="+mn-lt"/>
                <a:cs typeface="+mn-lt"/>
              </a:rPr>
              <a:t>Fluxos de trabalhos</a:t>
            </a:r>
          </a:p>
        </p:txBody>
      </p:sp>
    </p:spTree>
    <p:extLst>
      <p:ext uri="{BB962C8B-B14F-4D97-AF65-F5344CB8AC3E}">
        <p14:creationId xmlns:p14="http://schemas.microsoft.com/office/powerpoint/2010/main" val="3053091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FCA24-B6D0-25FF-B0ED-2075AE600FCA}"/>
            </a:ext>
          </a:extLst>
        </p:cNvPr>
        <p:cNvGrpSpPr/>
        <p:nvPr/>
      </p:nvGrpSpPr>
      <p:grpSpPr>
        <a:xfrm>
          <a:off x="0" y="0"/>
          <a:ext cx="0" cy="0"/>
          <a:chOff x="0" y="0"/>
          <a:chExt cx="0" cy="0"/>
        </a:xfrm>
      </p:grpSpPr>
      <p:sp>
        <p:nvSpPr>
          <p:cNvPr id="6" name="Content Placeholder 11">
            <a:extLst>
              <a:ext uri="{FF2B5EF4-FFF2-40B4-BE49-F238E27FC236}">
                <a16:creationId xmlns:a16="http://schemas.microsoft.com/office/drawing/2014/main" id="{D0FDAB7A-E519-3DEB-F16B-12B79FCBEFB5}"/>
              </a:ext>
            </a:extLst>
          </p:cNvPr>
          <p:cNvSpPr>
            <a:spLocks noGrp="1"/>
          </p:cNvSpPr>
          <p:nvPr>
            <p:ph idx="1"/>
          </p:nvPr>
        </p:nvSpPr>
        <p:spPr>
          <a:xfrm>
            <a:off x="4835951" y="826051"/>
            <a:ext cx="6866492" cy="5529709"/>
          </a:xfrm>
          <a:ln w="28575">
            <a:noFill/>
          </a:ln>
        </p:spPr>
        <p:txBody>
          <a:bodyPr/>
          <a:lstStyle/>
          <a:p>
            <a:r>
              <a:rPr lang="pt-BR" dirty="0"/>
              <a:t>Como e onde os processos se </a:t>
            </a:r>
            <a:r>
              <a:rPr lang="pt-BR" b="1" dirty="0">
                <a:solidFill>
                  <a:schemeClr val="accent1"/>
                </a:solidFill>
              </a:rPr>
              <a:t>sobrepõem</a:t>
            </a:r>
            <a:r>
              <a:rPr lang="pt-BR" dirty="0"/>
              <a: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pt-BR" dirty="0"/>
              <a:t>Qual </a:t>
            </a:r>
            <a:r>
              <a:rPr lang="pt-BR" b="1" dirty="0">
                <a:solidFill>
                  <a:schemeClr val="accent1"/>
                </a:solidFill>
              </a:rPr>
              <a:t>transferência</a:t>
            </a:r>
            <a:r>
              <a:rPr lang="pt-BR" dirty="0">
                <a:solidFill>
                  <a:schemeClr val="accent1"/>
                </a:solidFill>
              </a:rPr>
              <a:t> </a:t>
            </a:r>
            <a:r>
              <a:rPr lang="pt-BR" dirty="0"/>
              <a:t>é necessária entre os passos?</a:t>
            </a:r>
          </a:p>
        </p:txBody>
      </p:sp>
      <p:sp>
        <p:nvSpPr>
          <p:cNvPr id="3" name="Text Placeholder 4">
            <a:extLst>
              <a:ext uri="{FF2B5EF4-FFF2-40B4-BE49-F238E27FC236}">
                <a16:creationId xmlns:a16="http://schemas.microsoft.com/office/drawing/2014/main" id="{ECE3CBD6-F30D-0857-2CB5-65B05D69084F}"/>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pic>
        <p:nvPicPr>
          <p:cNvPr id="12" name="Graphic 11" descr="Handshake outline">
            <a:extLst>
              <a:ext uri="{FF2B5EF4-FFF2-40B4-BE49-F238E27FC236}">
                <a16:creationId xmlns:a16="http://schemas.microsoft.com/office/drawing/2014/main" id="{682ED946-D8CB-457C-9F94-5CEC4298C4B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136762" y="5075776"/>
            <a:ext cx="1396018" cy="1420799"/>
          </a:xfrm>
          <a:prstGeom prst="rect">
            <a:avLst/>
          </a:prstGeom>
        </p:spPr>
      </p:pic>
      <p:sp>
        <p:nvSpPr>
          <p:cNvPr id="16" name="Oval 4">
            <a:extLst>
              <a:ext uri="{FF2B5EF4-FFF2-40B4-BE49-F238E27FC236}">
                <a16:creationId xmlns:a16="http://schemas.microsoft.com/office/drawing/2014/main" id="{E95D2CB4-34CB-09AC-0AA3-38628C3A9730}"/>
              </a:ext>
            </a:extLst>
          </p:cNvPr>
          <p:cNvSpPr txBox="1"/>
          <p:nvPr/>
        </p:nvSpPr>
        <p:spPr>
          <a:xfrm>
            <a:off x="6638139" y="3238135"/>
            <a:ext cx="894205" cy="8942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pt-BR" sz="1200" b="1" i="0" u="none" strike="noStrike" cap="none" normalizeH="0" baseline="0" noProof="0">
                <a:ln>
                  <a:noFill/>
                </a:ln>
                <a:solidFill>
                  <a:srgbClr val="FFFFFF"/>
                </a:solidFill>
                <a:effectLst/>
                <a:uLnTx/>
                <a:uFillTx/>
                <a:latin typeface="Calibri" panose="020F0502020204030204"/>
                <a:ea typeface="+mn-ea"/>
                <a:cs typeface="+mn-cs"/>
              </a:rPr>
              <a:t>Verificação + consolidação de dados</a:t>
            </a:r>
          </a:p>
        </p:txBody>
      </p:sp>
      <p:grpSp>
        <p:nvGrpSpPr>
          <p:cNvPr id="17" name="Group 16">
            <a:extLst>
              <a:ext uri="{FF2B5EF4-FFF2-40B4-BE49-F238E27FC236}">
                <a16:creationId xmlns:a16="http://schemas.microsoft.com/office/drawing/2014/main" id="{5D70860F-ACC1-A649-EBC2-EE97024FFA51}"/>
              </a:ext>
            </a:extLst>
          </p:cNvPr>
          <p:cNvGrpSpPr>
            <a:grpSpLocks noChangeAspect="1"/>
          </p:cNvGrpSpPr>
          <p:nvPr/>
        </p:nvGrpSpPr>
        <p:grpSpPr>
          <a:xfrm>
            <a:off x="7031445" y="1669049"/>
            <a:ext cx="1600200" cy="1600200"/>
            <a:chOff x="3607412" y="2473320"/>
            <a:chExt cx="1264597" cy="1264597"/>
          </a:xfrm>
          <a:noFill/>
        </p:grpSpPr>
        <p:sp>
          <p:nvSpPr>
            <p:cNvPr id="18" name="Oval 17">
              <a:extLst>
                <a:ext uri="{FF2B5EF4-FFF2-40B4-BE49-F238E27FC236}">
                  <a16:creationId xmlns:a16="http://schemas.microsoft.com/office/drawing/2014/main" id="{5D1FC68E-9191-3B0B-8DAC-40EFD7825AAC}"/>
                </a:ext>
              </a:extLst>
            </p:cNvPr>
            <p:cNvSpPr/>
            <p:nvPr/>
          </p:nvSpPr>
          <p:spPr>
            <a:xfrm>
              <a:off x="3607412" y="247332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Oval 4">
              <a:extLst>
                <a:ext uri="{FF2B5EF4-FFF2-40B4-BE49-F238E27FC236}">
                  <a16:creationId xmlns:a16="http://schemas.microsoft.com/office/drawing/2014/main" id="{8F82FB59-A9B3-86E6-7D1A-FEEBBC21743E}"/>
                </a:ext>
              </a:extLst>
            </p:cNvPr>
            <p:cNvSpPr txBox="1"/>
            <p:nvPr/>
          </p:nvSpPr>
          <p:spPr>
            <a:xfrm>
              <a:off x="3792608" y="265851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A168DEC6-E53F-7E8B-DCAE-D9ADE0E1B23B}"/>
              </a:ext>
            </a:extLst>
          </p:cNvPr>
          <p:cNvGrpSpPr>
            <a:grpSpLocks noChangeAspect="1"/>
          </p:cNvGrpSpPr>
          <p:nvPr/>
        </p:nvGrpSpPr>
        <p:grpSpPr>
          <a:xfrm>
            <a:off x="7991917" y="2438035"/>
            <a:ext cx="1600200" cy="1600200"/>
            <a:chOff x="2187790" y="3292940"/>
            <a:chExt cx="1264597" cy="1264597"/>
          </a:xfrm>
          <a:noFill/>
        </p:grpSpPr>
        <p:sp>
          <p:nvSpPr>
            <p:cNvPr id="21" name="Oval 20">
              <a:extLst>
                <a:ext uri="{FF2B5EF4-FFF2-40B4-BE49-F238E27FC236}">
                  <a16:creationId xmlns:a16="http://schemas.microsoft.com/office/drawing/2014/main" id="{9ACC3CCF-BF8D-544D-996B-CA26F72A9969}"/>
                </a:ext>
              </a:extLst>
            </p:cNvPr>
            <p:cNvSpPr/>
            <p:nvPr/>
          </p:nvSpPr>
          <p:spPr>
            <a:xfrm>
              <a:off x="2187790" y="329294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2" name="Oval 4">
              <a:extLst>
                <a:ext uri="{FF2B5EF4-FFF2-40B4-BE49-F238E27FC236}">
                  <a16:creationId xmlns:a16="http://schemas.microsoft.com/office/drawing/2014/main" id="{96F77E9F-C5D8-4228-1E9A-7E5D9BBA5527}"/>
                </a:ext>
              </a:extLst>
            </p:cNvPr>
            <p:cNvSpPr txBox="1"/>
            <p:nvPr/>
          </p:nvSpPr>
          <p:spPr>
            <a:xfrm>
              <a:off x="2372986" y="347813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3" name="Group 22">
            <a:extLst>
              <a:ext uri="{FF2B5EF4-FFF2-40B4-BE49-F238E27FC236}">
                <a16:creationId xmlns:a16="http://schemas.microsoft.com/office/drawing/2014/main" id="{896A8247-3B7A-95DE-80D2-92DC9D70C364}"/>
              </a:ext>
            </a:extLst>
          </p:cNvPr>
          <p:cNvGrpSpPr>
            <a:grpSpLocks noChangeAspect="1"/>
          </p:cNvGrpSpPr>
          <p:nvPr/>
        </p:nvGrpSpPr>
        <p:grpSpPr>
          <a:xfrm>
            <a:off x="5650397" y="2049415"/>
            <a:ext cx="1600200" cy="1600200"/>
            <a:chOff x="2187790" y="14462"/>
            <a:chExt cx="1264597" cy="1264597"/>
          </a:xfrm>
          <a:noFill/>
        </p:grpSpPr>
        <p:sp>
          <p:nvSpPr>
            <p:cNvPr id="24" name="Oval 23">
              <a:extLst>
                <a:ext uri="{FF2B5EF4-FFF2-40B4-BE49-F238E27FC236}">
                  <a16:creationId xmlns:a16="http://schemas.microsoft.com/office/drawing/2014/main" id="{90D097A3-B78A-77F8-9C1E-7347A3ECC74E}"/>
                </a:ext>
              </a:extLst>
            </p:cNvPr>
            <p:cNvSpPr/>
            <p:nvPr/>
          </p:nvSpPr>
          <p:spPr>
            <a:xfrm>
              <a:off x="2187790" y="14462"/>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5" name="Oval 4">
              <a:extLst>
                <a:ext uri="{FF2B5EF4-FFF2-40B4-BE49-F238E27FC236}">
                  <a16:creationId xmlns:a16="http://schemas.microsoft.com/office/drawing/2014/main" id="{9E29EA62-6594-102E-EF98-9209B8FF5F92}"/>
                </a:ext>
              </a:extLst>
            </p:cNvPr>
            <p:cNvSpPr txBox="1"/>
            <p:nvPr/>
          </p:nvSpPr>
          <p:spPr>
            <a:xfrm>
              <a:off x="2372986" y="199658"/>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7" name="Group 26">
            <a:extLst>
              <a:ext uri="{FF2B5EF4-FFF2-40B4-BE49-F238E27FC236}">
                <a16:creationId xmlns:a16="http://schemas.microsoft.com/office/drawing/2014/main" id="{60BC69AD-AB43-CAC3-9573-BAD86EEEE00A}"/>
              </a:ext>
            </a:extLst>
          </p:cNvPr>
          <p:cNvGrpSpPr>
            <a:grpSpLocks noChangeAspect="1"/>
          </p:cNvGrpSpPr>
          <p:nvPr/>
        </p:nvGrpSpPr>
        <p:grpSpPr>
          <a:xfrm>
            <a:off x="6632503" y="2809481"/>
            <a:ext cx="1600200" cy="1600200"/>
            <a:chOff x="3607412" y="834081"/>
            <a:chExt cx="1264597" cy="1264597"/>
          </a:xfrm>
          <a:noFill/>
        </p:grpSpPr>
        <p:sp>
          <p:nvSpPr>
            <p:cNvPr id="28" name="Oval 27">
              <a:extLst>
                <a:ext uri="{FF2B5EF4-FFF2-40B4-BE49-F238E27FC236}">
                  <a16:creationId xmlns:a16="http://schemas.microsoft.com/office/drawing/2014/main" id="{840A3E7E-E2AD-7D5E-E684-15AACEF7B20E}"/>
                </a:ext>
              </a:extLst>
            </p:cNvPr>
            <p:cNvSpPr/>
            <p:nvPr/>
          </p:nvSpPr>
          <p:spPr>
            <a:xfrm>
              <a:off x="3607412" y="834081"/>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29" name="Oval 4">
              <a:extLst>
                <a:ext uri="{FF2B5EF4-FFF2-40B4-BE49-F238E27FC236}">
                  <a16:creationId xmlns:a16="http://schemas.microsoft.com/office/drawing/2014/main" id="{08ED36FD-610B-26D4-55CE-C616598A76DD}"/>
                </a:ext>
              </a:extLst>
            </p:cNvPr>
            <p:cNvSpPr txBox="1"/>
            <p:nvPr/>
          </p:nvSpPr>
          <p:spPr>
            <a:xfrm>
              <a:off x="3792608" y="1019277"/>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AD1052DF-5BDA-CB89-321C-28EE9E06A889}"/>
              </a:ext>
            </a:extLst>
          </p:cNvPr>
          <p:cNvGrpSpPr>
            <a:grpSpLocks noChangeAspect="1"/>
          </p:cNvGrpSpPr>
          <p:nvPr/>
        </p:nvGrpSpPr>
        <p:grpSpPr>
          <a:xfrm>
            <a:off x="8338521" y="1386831"/>
            <a:ext cx="1600200" cy="1600200"/>
            <a:chOff x="768167" y="2473320"/>
            <a:chExt cx="1264597" cy="1264597"/>
          </a:xfrm>
        </p:grpSpPr>
        <p:sp>
          <p:nvSpPr>
            <p:cNvPr id="31" name="Oval 30">
              <a:extLst>
                <a:ext uri="{FF2B5EF4-FFF2-40B4-BE49-F238E27FC236}">
                  <a16:creationId xmlns:a16="http://schemas.microsoft.com/office/drawing/2014/main" id="{3AF9DC29-D299-6D9F-D477-478BAF684D65}"/>
                </a:ext>
              </a:extLst>
            </p:cNvPr>
            <p:cNvSpPr/>
            <p:nvPr/>
          </p:nvSpPr>
          <p:spPr>
            <a:xfrm>
              <a:off x="768167" y="2473320"/>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2" name="Oval 4">
              <a:extLst>
                <a:ext uri="{FF2B5EF4-FFF2-40B4-BE49-F238E27FC236}">
                  <a16:creationId xmlns:a16="http://schemas.microsoft.com/office/drawing/2014/main" id="{DF9DCF93-5B7F-8991-AD32-0C3749EAD78B}"/>
                </a:ext>
              </a:extLst>
            </p:cNvPr>
            <p:cNvSpPr txBox="1"/>
            <p:nvPr/>
          </p:nvSpPr>
          <p:spPr>
            <a:xfrm>
              <a:off x="953363" y="2658516"/>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id="{3F07549C-B1D7-AFEF-3A37-8AD8F505E19E}"/>
              </a:ext>
            </a:extLst>
          </p:cNvPr>
          <p:cNvGrpSpPr>
            <a:grpSpLocks noChangeAspect="1"/>
          </p:cNvGrpSpPr>
          <p:nvPr/>
        </p:nvGrpSpPr>
        <p:grpSpPr>
          <a:xfrm>
            <a:off x="9244439" y="2368182"/>
            <a:ext cx="1600200" cy="1600200"/>
            <a:chOff x="768167" y="834081"/>
            <a:chExt cx="1264597" cy="1264597"/>
          </a:xfrm>
        </p:grpSpPr>
        <p:sp>
          <p:nvSpPr>
            <p:cNvPr id="34" name="Oval 33">
              <a:extLst>
                <a:ext uri="{FF2B5EF4-FFF2-40B4-BE49-F238E27FC236}">
                  <a16:creationId xmlns:a16="http://schemas.microsoft.com/office/drawing/2014/main" id="{C8C836EF-14BC-F4AA-6E76-F9F29ED2E611}"/>
                </a:ext>
              </a:extLst>
            </p:cNvPr>
            <p:cNvSpPr/>
            <p:nvPr/>
          </p:nvSpPr>
          <p:spPr>
            <a:xfrm>
              <a:off x="768167" y="834081"/>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5" name="Oval 4">
              <a:extLst>
                <a:ext uri="{FF2B5EF4-FFF2-40B4-BE49-F238E27FC236}">
                  <a16:creationId xmlns:a16="http://schemas.microsoft.com/office/drawing/2014/main" id="{E362388B-A659-308F-6A49-158622A5CF9C}"/>
                </a:ext>
              </a:extLst>
            </p:cNvPr>
            <p:cNvSpPr txBox="1"/>
            <p:nvPr/>
          </p:nvSpPr>
          <p:spPr>
            <a:xfrm>
              <a:off x="953363" y="1019277"/>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pic>
        <p:nvPicPr>
          <p:cNvPr id="10" name="Graphic 9">
            <a:extLst>
              <a:ext uri="{FF2B5EF4-FFF2-40B4-BE49-F238E27FC236}">
                <a16:creationId xmlns:a16="http://schemas.microsoft.com/office/drawing/2014/main" id="{F0E2BE9C-A364-CBD9-6373-29D8D36D5F1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13" name="Title 1">
            <a:extLst>
              <a:ext uri="{FF2B5EF4-FFF2-40B4-BE49-F238E27FC236}">
                <a16:creationId xmlns:a16="http://schemas.microsoft.com/office/drawing/2014/main" id="{F464295D-A909-018C-195B-7A71546CF11F}"/>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spTree>
    <p:extLst>
      <p:ext uri="{BB962C8B-B14F-4D97-AF65-F5344CB8AC3E}">
        <p14:creationId xmlns:p14="http://schemas.microsoft.com/office/powerpoint/2010/main" val="2612741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560415"/>
            <a:ext cx="7080537"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b="1" i="0" u="none" strike="noStrike" cap="none" normalizeH="0" baseline="0" noProof="0" dirty="0">
                <a:ln>
                  <a:noFill/>
                </a:ln>
                <a:solidFill>
                  <a:srgbClr val="628393"/>
                </a:solidFill>
                <a:effectLst/>
                <a:uLnTx/>
                <a:uFillTx/>
                <a:latin typeface="Arial"/>
                <a:ea typeface="+mn-ea"/>
                <a:cs typeface="Arial"/>
              </a:rPr>
              <a:t>Muito mais detalhes no </a:t>
            </a:r>
            <a:r>
              <a:rPr lang="pt-BR" dirty="0">
                <a:latin typeface="Arial"/>
                <a:ea typeface="+mn-ea"/>
                <a:cs typeface="Arial"/>
              </a:rPr>
              <a:t>Kit de Ferramentas Digitais 7-1-7 </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365434"/>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73920" y="5942539"/>
            <a:ext cx="4413998" cy="307777"/>
          </a:xfrm>
          <a:prstGeom prst="rect">
            <a:avLst/>
          </a:prstGeom>
          <a:noFill/>
        </p:spPr>
        <p:txBody>
          <a:bodyPr wrap="square" lIns="91440" tIns="45720" rIns="91440" bIns="45720" anchor="t">
            <a:spAutoFit/>
          </a:bodyPr>
          <a:lstStyle/>
          <a:p>
            <a:r>
              <a:rPr lang="pt-BR"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860844"/>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425630"/>
            <a:ext cx="3230827" cy="3427176"/>
          </a:xfrm>
          <a:prstGeom prst="rect">
            <a:avLst/>
          </a:prstGeom>
          <a:ln w="12700">
            <a:solidFill>
              <a:schemeClr val="tx2"/>
            </a:solidFill>
          </a:ln>
        </p:spPr>
      </p:pic>
      <p:pic>
        <p:nvPicPr>
          <p:cNvPr id="9" name="Graphic 8">
            <a:extLst>
              <a:ext uri="{FF2B5EF4-FFF2-40B4-BE49-F238E27FC236}">
                <a16:creationId xmlns:a16="http://schemas.microsoft.com/office/drawing/2014/main" id="{84368835-E0F3-CE2F-F198-F1B31F66721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69829" y="1880680"/>
            <a:ext cx="915144" cy="917622"/>
          </a:xfrm>
          <a:prstGeom prst="rect">
            <a:avLst/>
          </a:prstGeom>
        </p:spPr>
      </p:pic>
      <p:sp>
        <p:nvSpPr>
          <p:cNvPr id="12" name="Title 1">
            <a:extLst>
              <a:ext uri="{FF2B5EF4-FFF2-40B4-BE49-F238E27FC236}">
                <a16:creationId xmlns:a16="http://schemas.microsoft.com/office/drawing/2014/main" id="{A9D9B397-1A0D-CC9C-AD5B-6D08A226204F}"/>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spTree>
    <p:extLst>
      <p:ext uri="{BB962C8B-B14F-4D97-AF65-F5344CB8AC3E}">
        <p14:creationId xmlns:p14="http://schemas.microsoft.com/office/powerpoint/2010/main" val="3976650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59676" y="1355887"/>
            <a:ext cx="6693029" cy="2911331"/>
          </a:xfrm>
        </p:spPr>
        <p:txBody>
          <a:bodyPr vert="horz" lIns="91440" tIns="45720" rIns="91440" bIns="45720" rtlCol="0" anchor="t">
            <a:noAutofit/>
          </a:bodyPr>
          <a:lstStyle/>
          <a:p>
            <a:r>
              <a:rPr lang="pt-BR" sz="3200">
                <a:latin typeface="Arial"/>
                <a:cs typeface="Arial"/>
              </a:rPr>
              <a:t>Com base na sua experiência, onde e como o 7-1-7 poderia ser integrado aos fluxos de trabalho existentes?</a:t>
            </a:r>
          </a:p>
          <a:p>
            <a:endParaRPr lang="en-US" sz="3200" dirty="0">
              <a:latin typeface="Arial"/>
              <a:cs typeface="Arial"/>
            </a:endParaRPr>
          </a:p>
          <a:p>
            <a:r>
              <a:rPr lang="pt-BR" sz="3200">
                <a:latin typeface="Arial"/>
                <a:cs typeface="Arial"/>
              </a:rPr>
              <a:t>Que desafios você pode esperar?</a:t>
            </a:r>
          </a:p>
        </p:txBody>
      </p:sp>
      <p:pic>
        <p:nvPicPr>
          <p:cNvPr id="4" name="Graphic 9">
            <a:extLst>
              <a:ext uri="{FF2B5EF4-FFF2-40B4-BE49-F238E27FC236}">
                <a16:creationId xmlns:a16="http://schemas.microsoft.com/office/drawing/2014/main" id="{FD90250E-104C-9C6B-1DC8-E52EF9E2D0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8CC4AC4B-0798-8BC9-E576-524CE16A611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353176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18218486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15957"/>
            <a:ext cx="9703980" cy="2148666"/>
          </a:xfrm>
        </p:spPr>
        <p:txBody>
          <a:bodyPr/>
          <a:lstStyle/>
          <a:p>
            <a:r>
              <a:rPr lang="pt-BR" sz="5000"/>
              <a:t>Integração de fluxo de trabalho nacional/subnacional</a:t>
            </a:r>
          </a:p>
        </p:txBody>
      </p:sp>
      <p:sp>
        <p:nvSpPr>
          <p:cNvPr id="9" name="Text Placeholder 2">
            <a:extLst>
              <a:ext uri="{FF2B5EF4-FFF2-40B4-BE49-F238E27FC236}">
                <a16:creationId xmlns:a16="http://schemas.microsoft.com/office/drawing/2014/main" id="{CFAA94D3-E8A1-5E63-A4F6-8E12F760E988}"/>
              </a:ext>
            </a:extLst>
          </p:cNvPr>
          <p:cNvSpPr>
            <a:spLocks noGrp="1"/>
          </p:cNvSpPr>
          <p:nvPr>
            <p:ph type="body" idx="1"/>
          </p:nvPr>
        </p:nvSpPr>
        <p:spPr>
          <a:xfrm>
            <a:off x="831850" y="4668638"/>
            <a:ext cx="9703980" cy="931688"/>
          </a:xfrm>
        </p:spPr>
        <p:txBody>
          <a:body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D6B1C364-1561-A134-26D3-62D50AED97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04712"/>
            <a:ext cx="866086" cy="824950"/>
          </a:xfrm>
          <a:prstGeom prst="rect">
            <a:avLst/>
          </a:prstGeom>
        </p:spPr>
      </p:pic>
    </p:spTree>
    <p:extLst>
      <p:ext uri="{BB962C8B-B14F-4D97-AF65-F5344CB8AC3E}">
        <p14:creationId xmlns:p14="http://schemas.microsoft.com/office/powerpoint/2010/main" val="42045442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272049-7A9B-B3F3-9632-790D89D757E7}"/>
              </a:ext>
            </a:extLst>
          </p:cNvPr>
          <p:cNvSpPr/>
          <p:nvPr/>
        </p:nvSpPr>
        <p:spPr>
          <a:xfrm>
            <a:off x="6607223" y="964591"/>
            <a:ext cx="5357888" cy="540792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074" y="183697"/>
            <a:ext cx="10515600" cy="1001762"/>
          </a:xfrm>
        </p:spPr>
        <p:txBody>
          <a:bodyPr/>
          <a:lstStyle/>
          <a:p>
            <a:r>
              <a:rPr lang="pt-BR">
                <a:latin typeface="Arial"/>
                <a:cs typeface="Arial"/>
              </a:rPr>
              <a:t>Integração de fluxo de trabalho nacional/subnacional</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67853" y="935093"/>
            <a:ext cx="5157787" cy="823912"/>
          </a:xfrm>
        </p:spPr>
        <p:txBody>
          <a:bodyPr/>
          <a:lstStyle/>
          <a:p>
            <a:r>
              <a:rPr lang="pt-BR">
                <a:latin typeface="Arial"/>
                <a:cs typeface="Arial"/>
              </a:rPr>
              <a:t>Sua atribuição na mesa</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67853" y="1936855"/>
            <a:ext cx="6167771" cy="3475247"/>
          </a:xfrm>
        </p:spPr>
        <p:txBody>
          <a:bodyPr vert="horz" lIns="91440" tIns="45720" rIns="91440" bIns="45720" rtlCol="0" anchor="t">
            <a:noAutofit/>
          </a:bodyPr>
          <a:lstStyle/>
          <a:p>
            <a:r>
              <a:rPr lang="pt-BR">
                <a:latin typeface="Arial"/>
                <a:cs typeface="Arial"/>
              </a:rPr>
              <a:t>Considere como VOCÊ apoiará a adoção e o uso do 7-1-7</a:t>
            </a:r>
          </a:p>
          <a:p>
            <a:r>
              <a:rPr lang="pt-BR">
                <a:latin typeface="Arial"/>
                <a:cs typeface="Arial"/>
              </a:rPr>
              <a:t>Faça um brainstorming dessas 2 consultas</a:t>
            </a:r>
          </a:p>
          <a:p>
            <a:pPr lvl="1"/>
            <a:r>
              <a:rPr lang="pt-BR">
                <a:latin typeface="Arial"/>
                <a:cs typeface="Arial"/>
              </a:rPr>
              <a:t>Pense nas diferentes áreas de integração do fluxo de trabalho – e como o 7-1-7 pode se relacionar com elas – em seu país/jurisdição</a:t>
            </a:r>
          </a:p>
          <a:p>
            <a:pPr lvl="1"/>
            <a:r>
              <a:rPr lang="pt-BR">
                <a:latin typeface="Arial"/>
                <a:cs typeface="Arial"/>
              </a:rPr>
              <a:t>Que conselho você daria quando seu país/jurisdição começar a integração?</a:t>
            </a:r>
          </a:p>
          <a:p>
            <a:r>
              <a:rPr lang="pt-BR">
                <a:latin typeface="Arial"/>
                <a:cs typeface="Arial"/>
              </a:rPr>
              <a:t>Escreva suas respostas no flipchart</a:t>
            </a:r>
          </a:p>
          <a:p>
            <a:endParaRPr lang="en-US" sz="2400" dirty="0">
              <a:cs typeface="Arial"/>
            </a:endParaRPr>
          </a:p>
          <a:p>
            <a:endParaRPr lang="en-US" sz="2400" dirty="0">
              <a:cs typeface="Arial"/>
            </a:endParaRPr>
          </a:p>
          <a:p>
            <a:pPr marL="0" indent="0">
              <a:buNone/>
            </a:pPr>
            <a:endParaRPr lang="en-US" sz="2400" dirty="0">
              <a:cs typeface="Arial"/>
            </a:endParaRPr>
          </a:p>
          <a:p>
            <a:pPr lvl="1"/>
            <a:endParaRPr lang="en-US" sz="2400" dirty="0">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865617" y="1133615"/>
            <a:ext cx="5171093" cy="461056"/>
          </a:xfrm>
        </p:spPr>
        <p:txBody>
          <a:bodyPr/>
          <a:lstStyle/>
          <a:p>
            <a:r>
              <a:rPr lang="pt-BR" sz="2000">
                <a:latin typeface="Arial"/>
                <a:cs typeface="Arial"/>
              </a:rPr>
              <a:t>Dica: Considere o seguinte</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071236" y="1722499"/>
            <a:ext cx="4586097" cy="4638969"/>
          </a:xfrm>
        </p:spPr>
        <p:txBody>
          <a:bodyPr vert="horz" lIns="91440" tIns="45720" rIns="91440" bIns="45720" rtlCol="0" anchor="t">
            <a:noAutofit/>
          </a:bodyPr>
          <a:lstStyle/>
          <a:p>
            <a:pPr marL="285750" indent="-285750">
              <a:buFont typeface="Arial,Sans-Serif" panose="020B0604020202020204" pitchFamily="34" charset="0"/>
            </a:pPr>
            <a:r>
              <a:rPr lang="pt-BR" sz="1800">
                <a:solidFill>
                  <a:schemeClr val="tx1"/>
                </a:solidFill>
                <a:latin typeface="Arial"/>
                <a:cs typeface="Arial"/>
              </a:rPr>
              <a:t>Levantamento de dados</a:t>
            </a:r>
          </a:p>
          <a:p>
            <a:pPr marL="285750" indent="-285750">
              <a:buFont typeface="Arial,Sans-Serif" panose="020B0604020202020204" pitchFamily="34" charset="0"/>
            </a:pPr>
            <a:r>
              <a:rPr lang="pt-BR" sz="1800">
                <a:solidFill>
                  <a:schemeClr val="tx1"/>
                </a:solidFill>
                <a:latin typeface="Arial"/>
                <a:cs typeface="Arial"/>
              </a:rPr>
              <a:t>Verificação + consolidação de dados</a:t>
            </a:r>
          </a:p>
          <a:p>
            <a:pPr marL="285750" indent="-285750">
              <a:buFont typeface="Arial,Sans-Serif" panose="020B0604020202020204" pitchFamily="34" charset="0"/>
            </a:pPr>
            <a:r>
              <a:rPr lang="pt-BR" sz="1800">
                <a:solidFill>
                  <a:schemeClr val="tx1"/>
                </a:solidFill>
                <a:latin typeface="Arial"/>
                <a:cs typeface="Arial"/>
              </a:rPr>
              <a:t>Reunião(ões) de partes interessadas</a:t>
            </a:r>
          </a:p>
          <a:p>
            <a:pPr marL="742950" lvl="1" indent="-285750">
              <a:buFont typeface="Arial,Sans-Serif" panose="020B0604020202020204" pitchFamily="34" charset="0"/>
            </a:pPr>
            <a:r>
              <a:rPr lang="pt-BR" sz="1800">
                <a:solidFill>
                  <a:schemeClr val="tx1"/>
                </a:solidFill>
                <a:latin typeface="Arial"/>
                <a:cs typeface="Arial"/>
              </a:rPr>
              <a:t>Quais reuniões já existem?</a:t>
            </a:r>
          </a:p>
          <a:p>
            <a:pPr marL="285750" indent="-285750">
              <a:buFont typeface="Arial,Sans-Serif" panose="020B0604020202020204" pitchFamily="34" charset="0"/>
            </a:pPr>
            <a:r>
              <a:rPr lang="pt-BR" sz="1800">
                <a:solidFill>
                  <a:schemeClr val="tx1"/>
                </a:solidFill>
                <a:latin typeface="Arial"/>
                <a:cs typeface="Arial"/>
              </a:rPr>
              <a:t>Acompanhamento do progresso</a:t>
            </a:r>
          </a:p>
          <a:p>
            <a:pPr marL="285750" indent="-285750">
              <a:buFont typeface="Arial,Sans-Serif" panose="020B0604020202020204" pitchFamily="34" charset="0"/>
            </a:pPr>
            <a:r>
              <a:rPr lang="pt-BR" sz="1800">
                <a:solidFill>
                  <a:schemeClr val="tx1"/>
                </a:solidFill>
                <a:latin typeface="Arial"/>
                <a:cs typeface="Arial"/>
              </a:rPr>
              <a:t>Síntese dos achados</a:t>
            </a:r>
          </a:p>
          <a:p>
            <a:pPr marL="285750" indent="-285750">
              <a:buFont typeface="Arial,Sans-Serif" panose="020B0604020202020204" pitchFamily="34" charset="0"/>
            </a:pPr>
            <a:r>
              <a:rPr lang="pt-BR" sz="1800">
                <a:solidFill>
                  <a:schemeClr val="tx1"/>
                </a:solidFill>
                <a:latin typeface="Arial"/>
                <a:cs typeface="Arial"/>
              </a:rPr>
              <a:t>Informar outras avaliações / ferramentas</a:t>
            </a:r>
          </a:p>
          <a:p>
            <a:pPr marL="285750" indent="-285750">
              <a:buFont typeface="Arial,Sans-Serif" panose="020B0604020202020204" pitchFamily="34" charset="0"/>
            </a:pPr>
            <a:r>
              <a:rPr lang="pt-BR" sz="1800">
                <a:solidFill>
                  <a:schemeClr val="tx1"/>
                </a:solidFill>
                <a:latin typeface="Arial"/>
                <a:cs typeface="Arial"/>
              </a:rPr>
              <a:t>Planejamento, financiamento, defesa</a:t>
            </a:r>
          </a:p>
          <a:p>
            <a:pPr marL="742950" lvl="1" indent="-285750">
              <a:buFont typeface="Arial,Sans-Serif" panose="020B0604020202020204" pitchFamily="34" charset="0"/>
            </a:pPr>
            <a:r>
              <a:rPr lang="pt-BR" sz="1800">
                <a:solidFill>
                  <a:schemeClr val="tx1"/>
                </a:solidFill>
                <a:latin typeface="Arial"/>
                <a:cs typeface="Arial"/>
              </a:rPr>
              <a:t>Incorporação no planejamento anual, financiamento e...?</a:t>
            </a:r>
          </a:p>
          <a:p>
            <a:pPr marL="742950" lvl="1" indent="-285750">
              <a:buFont typeface="Arial,Sans-Serif" panose="020B0604020202020204" pitchFamily="34" charset="0"/>
            </a:pPr>
            <a:endParaRPr lang="en-US" sz="1800" dirty="0">
              <a:solidFill>
                <a:schemeClr val="tx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024159" y="5061837"/>
            <a:ext cx="5169882"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7070290" y="5522200"/>
            <a:ext cx="5157787" cy="170841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a:latin typeface="Arial"/>
                <a:cs typeface="Arial"/>
              </a:rPr>
              <a:t>15 minutos: Brainstorming + escrita</a:t>
            </a:r>
          </a:p>
          <a:p>
            <a:r>
              <a:rPr lang="pt-BR" sz="1800">
                <a:latin typeface="Arial"/>
                <a:cs typeface="Arial"/>
              </a:rPr>
              <a:t>10 minutos: Caminhada pela galeria</a:t>
            </a:r>
          </a:p>
          <a:p>
            <a:pPr marL="0" indent="0">
              <a:buNone/>
            </a:pPr>
            <a:endParaRPr lang="en-US" sz="1800">
              <a:cs typeface="Arial"/>
            </a:endParaRPr>
          </a:p>
          <a:p>
            <a:pPr lvl="1"/>
            <a:endParaRPr lang="en-US" sz="1800">
              <a:cs typeface="Arial"/>
            </a:endParaRPr>
          </a:p>
        </p:txBody>
      </p:sp>
    </p:spTree>
    <p:extLst>
      <p:ext uri="{BB962C8B-B14F-4D97-AF65-F5344CB8AC3E}">
        <p14:creationId xmlns:p14="http://schemas.microsoft.com/office/powerpoint/2010/main" val="1461487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749B-FDF1-9901-8296-BCCD502AA6E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03B17F-5FC9-3D7F-AA5E-F04F74613AE5}"/>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pt-BR">
                <a:latin typeface="Arial"/>
                <a:cs typeface="Arial"/>
              </a:rPr>
              <a:t>Que insights você obteve com essa atividade?</a:t>
            </a:r>
          </a:p>
          <a:p>
            <a:r>
              <a:rPr lang="pt-BR">
                <a:latin typeface="Arial"/>
                <a:cs typeface="Arial"/>
              </a:rPr>
              <a:t>Como esta atividade pode ajudar você a apoiar/implementar o 7-1-7?</a:t>
            </a:r>
          </a:p>
        </p:txBody>
      </p:sp>
      <p:sp>
        <p:nvSpPr>
          <p:cNvPr id="5" name="Text Placeholder 4">
            <a:extLst>
              <a:ext uri="{FF2B5EF4-FFF2-40B4-BE49-F238E27FC236}">
                <a16:creationId xmlns:a16="http://schemas.microsoft.com/office/drawing/2014/main" id="{44F0E09E-B46C-D739-6A37-EEEFEC731421}"/>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a:latin typeface="Arial"/>
                <a:cs typeface="Arial"/>
              </a:rPr>
              <a:t>Perguntas para inspirar conversas:</a:t>
            </a:r>
          </a:p>
        </p:txBody>
      </p:sp>
      <p:sp>
        <p:nvSpPr>
          <p:cNvPr id="10" name="Title 1">
            <a:extLst>
              <a:ext uri="{FF2B5EF4-FFF2-40B4-BE49-F238E27FC236}">
                <a16:creationId xmlns:a16="http://schemas.microsoft.com/office/drawing/2014/main" id="{356937DB-DEF9-400D-9EFF-281B28C451EC}"/>
              </a:ext>
            </a:extLst>
          </p:cNvPr>
          <p:cNvSpPr>
            <a:spLocks noGrp="1"/>
          </p:cNvSpPr>
          <p:nvPr>
            <p:ph type="title"/>
          </p:nvPr>
        </p:nvSpPr>
        <p:spPr>
          <a:xfrm>
            <a:off x="482219" y="1952168"/>
            <a:ext cx="3467083" cy="2282808"/>
          </a:xfrm>
        </p:spPr>
        <p:txBody>
          <a:bodyPr/>
          <a:lstStyle/>
          <a:p>
            <a:pPr algn="ctr"/>
            <a:r>
              <a:rPr lang="pt-BR">
                <a:latin typeface="Arial"/>
                <a:cs typeface="Arial"/>
              </a:rPr>
              <a:t>Debriefing</a:t>
            </a:r>
          </a:p>
        </p:txBody>
      </p:sp>
      <p:pic>
        <p:nvPicPr>
          <p:cNvPr id="7" name="Graphic 6">
            <a:extLst>
              <a:ext uri="{FF2B5EF4-FFF2-40B4-BE49-F238E27FC236}">
                <a16:creationId xmlns:a16="http://schemas.microsoft.com/office/drawing/2014/main" id="{B042C3B6-273A-996F-2D99-BA2C82658D7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24169481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338427" y="3130535"/>
            <a:ext cx="4527722" cy="539446"/>
          </a:xfrm>
        </p:spPr>
        <p:txBody>
          <a:bodyPr anchor="b">
            <a:normAutofit fontScale="90000"/>
          </a:bodyPr>
          <a:lstStyle/>
          <a:p>
            <a:pPr algn="ctr"/>
            <a:r>
              <a:rPr lang="pt-BR" sz="2800" dirty="0">
                <a:latin typeface="Arial"/>
                <a:cs typeface="Arial"/>
              </a:rPr>
              <a:t>Intervalo de </a:t>
            </a:r>
            <a:br>
              <a:rPr lang="pt-BR" sz="2800" dirty="0">
                <a:latin typeface="Arial"/>
                <a:cs typeface="Arial"/>
              </a:rPr>
            </a:br>
            <a:r>
              <a:rPr lang="pt-BR" sz="2800" dirty="0">
                <a:latin typeface="Arial"/>
                <a:cs typeface="Arial"/>
              </a:rPr>
              <a:t>15 minutos</a:t>
            </a: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dirty="0">
                <a:solidFill>
                  <a:schemeClr val="tx2"/>
                </a:solidFill>
                <a:latin typeface="Arial"/>
                <a:cs typeface="Arial"/>
              </a:rPr>
              <a:t>Tem alguma dúvida? Adicione-a ao nosso estacionamento</a:t>
            </a:r>
          </a:p>
          <a:p>
            <a:pPr marL="0" indent="0">
              <a:buNone/>
            </a:pPr>
            <a:endParaRPr lang="en-US" sz="2800" dirty="0">
              <a:latin typeface="Arial"/>
              <a:cs typeface="Arial"/>
            </a:endParaRPr>
          </a:p>
          <a:p>
            <a:pPr marL="0" indent="0">
              <a:buNone/>
            </a:pPr>
            <a:r>
              <a:rPr lang="pt-BR" sz="3000" dirty="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9BB1-13C5-F02F-1922-B709E84860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824AD1-89FB-DE48-F97D-6F627D691160}"/>
              </a:ext>
            </a:extLst>
          </p:cNvPr>
          <p:cNvSpPr>
            <a:spLocks noGrp="1"/>
          </p:cNvSpPr>
          <p:nvPr>
            <p:ph type="title"/>
          </p:nvPr>
        </p:nvSpPr>
        <p:spPr>
          <a:xfrm>
            <a:off x="424273" y="350089"/>
            <a:ext cx="11185835" cy="1087808"/>
          </a:xfrm>
        </p:spPr>
        <p:txBody>
          <a:bodyPr/>
          <a:lstStyle/>
          <a:p>
            <a:r>
              <a:rPr lang="pt-BR" dirty="0"/>
              <a:t>O 7-1-7 pode ser adotado de forma sistemática e flexível</a:t>
            </a:r>
          </a:p>
        </p:txBody>
      </p:sp>
      <p:sp>
        <p:nvSpPr>
          <p:cNvPr id="17" name="Title 1">
            <a:extLst>
              <a:ext uri="{FF2B5EF4-FFF2-40B4-BE49-F238E27FC236}">
                <a16:creationId xmlns:a16="http://schemas.microsoft.com/office/drawing/2014/main" id="{095A9197-CB5C-CC9B-D852-5F49B02B9F43}"/>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D3226198-4B09-E6D6-A95A-9E97A180582E}"/>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56EBC612-04E6-D244-9112-405077E5A024}"/>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Engajar as partes interessadas</a:t>
            </a:r>
          </a:p>
        </p:txBody>
      </p:sp>
      <p:sp>
        <p:nvSpPr>
          <p:cNvPr id="25" name="Title 1">
            <a:extLst>
              <a:ext uri="{FF2B5EF4-FFF2-40B4-BE49-F238E27FC236}">
                <a16:creationId xmlns:a16="http://schemas.microsoft.com/office/drawing/2014/main" id="{5E1793DF-D4B1-7A73-C4CF-AE2575BD9696}"/>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dirty="0">
                <a:ln>
                  <a:noFill/>
                </a:ln>
                <a:solidFill>
                  <a:schemeClr val="accent1"/>
                </a:solidFill>
                <a:effectLst/>
                <a:uLnTx/>
                <a:uFillTx/>
                <a:latin typeface="Arial"/>
                <a:cs typeface="Arial"/>
              </a:rPr>
              <a:t>Treinar a equipe</a:t>
            </a:r>
          </a:p>
        </p:txBody>
      </p:sp>
      <p:sp>
        <p:nvSpPr>
          <p:cNvPr id="27" name="Title 1">
            <a:extLst>
              <a:ext uri="{FF2B5EF4-FFF2-40B4-BE49-F238E27FC236}">
                <a16:creationId xmlns:a16="http://schemas.microsoft.com/office/drawing/2014/main" id="{3DB6EFA7-79B5-E876-09B6-6BA291755F1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Integrar em fluxos de trabalho</a:t>
            </a:r>
          </a:p>
        </p:txBody>
      </p:sp>
      <p:sp>
        <p:nvSpPr>
          <p:cNvPr id="29" name="Title 1">
            <a:extLst>
              <a:ext uri="{FF2B5EF4-FFF2-40B4-BE49-F238E27FC236}">
                <a16:creationId xmlns:a16="http://schemas.microsoft.com/office/drawing/2014/main" id="{98F2B14F-31CB-B304-4582-0B2AE1E7B6A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dirty="0">
                <a:solidFill>
                  <a:srgbClr val="BFBFBF"/>
                </a:solidFill>
              </a:rPr>
              <a:t>Pilotar o uso</a:t>
            </a:r>
          </a:p>
        </p:txBody>
      </p:sp>
      <p:pic>
        <p:nvPicPr>
          <p:cNvPr id="31" name="Graphic 30">
            <a:extLst>
              <a:ext uri="{FF2B5EF4-FFF2-40B4-BE49-F238E27FC236}">
                <a16:creationId xmlns:a16="http://schemas.microsoft.com/office/drawing/2014/main" id="{B3ECE87D-56DF-1E83-42C3-B2EE63C674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AD785CDF-2E31-6B15-8F3F-A7E210AF92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5BB1D271-C854-C4A4-C69F-F418F5C3D9C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76C53B82-2CAB-D135-9A4A-08B47207E7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EB94BA-3E81-AA9D-617F-4D82C0D0D82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EA6C75B9-95F1-F8BE-05F6-8C78BF6DFF6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36915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5D4430A6-2E5A-ED55-177A-36CC9A688D5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5546" y="1880680"/>
            <a:ext cx="915144" cy="917622"/>
          </a:xfrm>
          <a:prstGeom prst="rect">
            <a:avLst/>
          </a:prstGeom>
        </p:spPr>
      </p:pic>
      <p:sp>
        <p:nvSpPr>
          <p:cNvPr id="2" name="Title 1">
            <a:extLst>
              <a:ext uri="{FF2B5EF4-FFF2-40B4-BE49-F238E27FC236}">
                <a16:creationId xmlns:a16="http://schemas.microsoft.com/office/drawing/2014/main" id="{D71A6664-6ADF-7EC8-9314-16A710310D86}"/>
              </a:ext>
            </a:extLst>
          </p:cNvPr>
          <p:cNvSpPr>
            <a:spLocks noGrp="1"/>
          </p:cNvSpPr>
          <p:nvPr>
            <p:ph type="title"/>
          </p:nvPr>
        </p:nvSpPr>
        <p:spPr>
          <a:xfrm>
            <a:off x="477282" y="2765368"/>
            <a:ext cx="3467083" cy="882711"/>
          </a:xfrm>
        </p:spPr>
        <p:txBody>
          <a:bodyPr/>
          <a:lstStyle/>
          <a:p>
            <a:pPr algn="ctr"/>
            <a:r>
              <a:rPr lang="pt-BR"/>
              <a:t>Treinar a equipe</a:t>
            </a:r>
          </a:p>
        </p:txBody>
      </p:sp>
      <p:sp>
        <p:nvSpPr>
          <p:cNvPr id="14" name="Content Placeholder 2">
            <a:extLst>
              <a:ext uri="{FF2B5EF4-FFF2-40B4-BE49-F238E27FC236}">
                <a16:creationId xmlns:a16="http://schemas.microsoft.com/office/drawing/2014/main" id="{E544B506-B691-5E11-8786-033DB8306918}"/>
              </a:ext>
            </a:extLst>
          </p:cNvPr>
          <p:cNvSpPr txBox="1">
            <a:spLocks/>
          </p:cNvSpPr>
          <p:nvPr/>
        </p:nvSpPr>
        <p:spPr>
          <a:xfrm>
            <a:off x="4981659" y="1439861"/>
            <a:ext cx="6693029" cy="43517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1" i="0" u="none" strike="noStrike" cap="none" normalizeH="0" baseline="0" noProof="0">
                <a:ln>
                  <a:noFill/>
                </a:ln>
                <a:solidFill>
                  <a:srgbClr val="394D56"/>
                </a:solidFill>
                <a:effectLst/>
                <a:uLnTx/>
                <a:uFillTx/>
                <a:latin typeface="Arial" panose="020B0604020202020204" pitchFamily="34" charset="0"/>
                <a:ea typeface="+mn-ea"/>
                <a:cs typeface="+mn-cs"/>
              </a:rPr>
              <a:t>Orientação 7-1-7</a:t>
            </a: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 relevante para uma ampla gama de públicos, incluindo de alto nível e em todos os setores e níveis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b="1"/>
              <a:t>Treinamento técnico do 7-1-7</a:t>
            </a:r>
            <a:r>
              <a:rPr lang="pt-BR"/>
              <a:t>: relevante para equipes técnicas e funcionários da linha de frente</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a:ln>
                  <a:noFill/>
                </a:ln>
                <a:solidFill>
                  <a:srgbClr val="394D56"/>
                </a:solidFill>
                <a:effectLst/>
                <a:uLnTx/>
                <a:uFillTx/>
                <a:latin typeface="Arial" panose="020B0604020202020204" pitchFamily="34" charset="0"/>
                <a:ea typeface="+mn-ea"/>
                <a:cs typeface="+mn-cs"/>
              </a:rPr>
              <a:t>Focado no uso do 7-1-7 + fluxos de trabalho + ferramentas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a:ln>
                  <a:noFill/>
                </a:ln>
                <a:solidFill>
                  <a:srgbClr val="394D56"/>
                </a:solidFill>
                <a:effectLst/>
                <a:uLnTx/>
                <a:uFillTx/>
                <a:latin typeface="Arial" panose="020B0604020202020204" pitchFamily="34" charset="0"/>
                <a:ea typeface="+mn-ea"/>
                <a:cs typeface="+mn-cs"/>
              </a:rPr>
              <a:t>Útil para quem está treinando</a:t>
            </a:r>
            <a:r>
              <a:rPr kumimoji="0" lang="pt-BR" sz="2000" b="0" i="0" u="none" strike="noStrike" cap="none" normalizeH="0" noProof="0">
                <a:ln>
                  <a:noFill/>
                </a:ln>
                <a:solidFill>
                  <a:srgbClr val="394D56"/>
                </a:solidFill>
                <a:effectLst/>
                <a:uLnTx/>
                <a:uFillTx/>
                <a:latin typeface="Arial" panose="020B0604020202020204" pitchFamily="34" charset="0"/>
                <a:ea typeface="+mn-ea"/>
                <a:cs typeface="+mn-cs"/>
              </a:rPr>
              <a:t> outros no 7-1-7</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Considere adicionar</a:t>
            </a:r>
            <a:r>
              <a:rPr kumimoji="0" lang="pt-BR" sz="2200" b="0" i="0" u="none" strike="noStrike" cap="none" normalizeH="0" noProof="0">
                <a:ln>
                  <a:noFill/>
                </a:ln>
                <a:solidFill>
                  <a:srgbClr val="39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treinamentos do 7-1-7 a treinamentos existentes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268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701356" y="76723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Necessidades de treinamento </a:t>
            </a:r>
          </a:p>
        </p:txBody>
      </p:sp>
    </p:spTree>
    <p:extLst>
      <p:ext uri="{BB962C8B-B14F-4D97-AF65-F5344CB8AC3E}">
        <p14:creationId xmlns:p14="http://schemas.microsoft.com/office/powerpoint/2010/main" val="14706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4619"/>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620819" y="383132"/>
            <a:ext cx="712793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rgbClr val="628393"/>
                </a:solidFill>
                <a:effectLst/>
                <a:uLnTx/>
                <a:uFillTx/>
                <a:latin typeface="Arial"/>
                <a:ea typeface="+mn-ea"/>
                <a:cs typeface="Arial"/>
              </a:rPr>
              <a:t>Exemplo: Treinamentos de adoção do 7-1-7 no Sudão do Sul </a:t>
            </a:r>
          </a:p>
        </p:txBody>
      </p:sp>
      <p:pic>
        <p:nvPicPr>
          <p:cNvPr id="5" name="Picture 4">
            <a:extLst>
              <a:ext uri="{FF2B5EF4-FFF2-40B4-BE49-F238E27FC236}">
                <a16:creationId xmlns:a16="http://schemas.microsoft.com/office/drawing/2014/main" id="{8359AD6A-062F-129B-F466-9E5AD88A2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005" y="2933449"/>
            <a:ext cx="2728844" cy="1650939"/>
          </a:xfrm>
          <a:prstGeom prst="rect">
            <a:avLst/>
          </a:prstGeom>
          <a:ln w="12700">
            <a:solidFill>
              <a:schemeClr val="tx2"/>
            </a:solidFill>
          </a:ln>
        </p:spPr>
      </p:pic>
      <p:pic>
        <p:nvPicPr>
          <p:cNvPr id="6" name="Picture 5">
            <a:extLst>
              <a:ext uri="{FF2B5EF4-FFF2-40B4-BE49-F238E27FC236}">
                <a16:creationId xmlns:a16="http://schemas.microsoft.com/office/drawing/2014/main" id="{82728A44-E620-12E5-76CF-04104C970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005" y="5015020"/>
            <a:ext cx="2737649" cy="1558883"/>
          </a:xfrm>
          <a:prstGeom prst="rect">
            <a:avLst/>
          </a:prstGeom>
          <a:ln w="12700">
            <a:solidFill>
              <a:schemeClr val="tx2"/>
            </a:solidFill>
          </a:ln>
        </p:spPr>
      </p:pic>
      <p:pic>
        <p:nvPicPr>
          <p:cNvPr id="10" name="Picture 9">
            <a:extLst>
              <a:ext uri="{FF2B5EF4-FFF2-40B4-BE49-F238E27FC236}">
                <a16:creationId xmlns:a16="http://schemas.microsoft.com/office/drawing/2014/main" id="{EF1BE200-3395-3026-EA5E-1D3F389C35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005" y="990157"/>
            <a:ext cx="2711468" cy="1545815"/>
          </a:xfrm>
          <a:prstGeom prst="rect">
            <a:avLst/>
          </a:prstGeom>
          <a:ln w="12700">
            <a:solidFill>
              <a:schemeClr val="tx2"/>
            </a:solidFill>
          </a:ln>
        </p:spPr>
      </p:pic>
      <p:sp>
        <p:nvSpPr>
          <p:cNvPr id="16" name="Content Placeholder 2">
            <a:extLst>
              <a:ext uri="{FF2B5EF4-FFF2-40B4-BE49-F238E27FC236}">
                <a16:creationId xmlns:a16="http://schemas.microsoft.com/office/drawing/2014/main" id="{A8AB445B-F75A-2D62-9607-C3BF08CA9640}"/>
              </a:ext>
            </a:extLst>
          </p:cNvPr>
          <p:cNvSpPr txBox="1">
            <a:spLocks/>
          </p:cNvSpPr>
          <p:nvPr/>
        </p:nvSpPr>
        <p:spPr>
          <a:xfrm>
            <a:off x="7739466" y="965501"/>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mn-cs"/>
              </a:rPr>
              <a:t>Orientação da alta liderança de 3 dias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Sensibilizar a liderança dos diferentes ministérios e parceiros para o 7-1-7</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7-1-7 juntamente com tópicos de segurança e planejamento de saúde</a:t>
            </a:r>
          </a:p>
        </p:txBody>
      </p:sp>
      <p:sp>
        <p:nvSpPr>
          <p:cNvPr id="7" name="Content Placeholder 2">
            <a:extLst>
              <a:ext uri="{FF2B5EF4-FFF2-40B4-BE49-F238E27FC236}">
                <a16:creationId xmlns:a16="http://schemas.microsoft.com/office/drawing/2014/main" id="{059778C3-36F7-F617-5725-061ACC16D0D5}"/>
              </a:ext>
            </a:extLst>
          </p:cNvPr>
          <p:cNvSpPr txBox="1">
            <a:spLocks/>
          </p:cNvSpPr>
          <p:nvPr/>
        </p:nvSpPr>
        <p:spPr>
          <a:xfrm>
            <a:off x="7739466" y="2938602"/>
            <a:ext cx="3789513"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mn-cs"/>
              </a:rPr>
              <a:t>Orientação de liderança técnica </a:t>
            </a:r>
            <a:b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mn-cs"/>
              </a:rPr>
            </a:b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mn-cs"/>
              </a:rPr>
              <a:t>de 3 dias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Sensibilizar líderes técnicos multissetoriais e os pontos focais dos Ministérios de Linha sob a abordagem </a:t>
            </a:r>
            <a:r>
              <a:rPr kumimoji="0" lang="pt-BR" sz="1600" b="0" i="0" u="none" strike="noStrike" cap="none" normalizeH="0" baseline="0" noProof="0" dirty="0" err="1">
                <a:ln>
                  <a:noFill/>
                </a:ln>
                <a:solidFill>
                  <a:srgbClr val="394D56"/>
                </a:solidFill>
                <a:effectLst/>
                <a:uLnTx/>
                <a:uFillTx/>
                <a:latin typeface="Arial" panose="020B0604020202020204" pitchFamily="34" charset="0"/>
                <a:ea typeface="+mn-ea"/>
                <a:cs typeface="+mn-cs"/>
              </a:rPr>
              <a:t>One</a:t>
            </a: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 Health para o 7-1-7</a:t>
            </a:r>
          </a:p>
        </p:txBody>
      </p:sp>
      <p:sp>
        <p:nvSpPr>
          <p:cNvPr id="11" name="Content Placeholder 2">
            <a:extLst>
              <a:ext uri="{FF2B5EF4-FFF2-40B4-BE49-F238E27FC236}">
                <a16:creationId xmlns:a16="http://schemas.microsoft.com/office/drawing/2014/main" id="{36A1618C-9257-81A8-E09C-DFDCDA83815A}"/>
              </a:ext>
            </a:extLst>
          </p:cNvPr>
          <p:cNvSpPr txBox="1">
            <a:spLocks/>
          </p:cNvSpPr>
          <p:nvPr/>
        </p:nvSpPr>
        <p:spPr>
          <a:xfrm>
            <a:off x="7739466" y="4908489"/>
            <a:ext cx="4147734"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mn-cs"/>
              </a:rPr>
              <a:t>Treinamento de implementação de diretores técnicos de 7 dias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Para diretores técnicos envolvidos na detecção e resposta a surtos</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Incluiu simulação de campo e aplicação do 7-1-7 em surtos anteriores</a:t>
            </a:r>
          </a:p>
        </p:txBody>
      </p:sp>
      <p:pic>
        <p:nvPicPr>
          <p:cNvPr id="14" name="Graphic 13">
            <a:extLst>
              <a:ext uri="{FF2B5EF4-FFF2-40B4-BE49-F238E27FC236}">
                <a16:creationId xmlns:a16="http://schemas.microsoft.com/office/drawing/2014/main" id="{6869244D-24AF-173E-5141-D8CBE0F1840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55546" y="1880680"/>
            <a:ext cx="915144" cy="917622"/>
          </a:xfrm>
          <a:prstGeom prst="rect">
            <a:avLst/>
          </a:prstGeom>
        </p:spPr>
      </p:pic>
      <p:sp>
        <p:nvSpPr>
          <p:cNvPr id="18" name="Title 1">
            <a:extLst>
              <a:ext uri="{FF2B5EF4-FFF2-40B4-BE49-F238E27FC236}">
                <a16:creationId xmlns:a16="http://schemas.microsoft.com/office/drawing/2014/main" id="{E7CF9E54-D790-FB9B-1EB3-12FD6D1C75FA}"/>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t>Treinar a equipe</a:t>
            </a:r>
          </a:p>
        </p:txBody>
      </p:sp>
    </p:spTree>
    <p:extLst>
      <p:ext uri="{BB962C8B-B14F-4D97-AF65-F5344CB8AC3E}">
        <p14:creationId xmlns:p14="http://schemas.microsoft.com/office/powerpoint/2010/main" val="17977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6FD9463B-77A3-5D8D-FEB7-6268856381CA}"/>
              </a:ext>
            </a:extLst>
          </p:cNvPr>
          <p:cNvSpPr txBox="1"/>
          <p:nvPr/>
        </p:nvSpPr>
        <p:spPr>
          <a:xfrm>
            <a:off x="4786365" y="569497"/>
            <a:ext cx="758574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Materiais de treinamento apoiados pela 7-1-7 Alliance</a:t>
            </a:r>
          </a:p>
        </p:txBody>
      </p:sp>
      <p:sp>
        <p:nvSpPr>
          <p:cNvPr id="12" name="Content Placeholder 2">
            <a:extLst>
              <a:ext uri="{FF2B5EF4-FFF2-40B4-BE49-F238E27FC236}">
                <a16:creationId xmlns:a16="http://schemas.microsoft.com/office/drawing/2014/main" id="{475C6F1E-4EC2-006C-5CF2-DD02EDE877DA}"/>
              </a:ext>
            </a:extLst>
          </p:cNvPr>
          <p:cNvSpPr>
            <a:spLocks noGrp="1"/>
          </p:cNvSpPr>
          <p:nvPr>
            <p:ph idx="1"/>
          </p:nvPr>
        </p:nvSpPr>
        <p:spPr>
          <a:xfrm>
            <a:off x="4786366" y="1267687"/>
            <a:ext cx="6138537" cy="564660"/>
          </a:xfrm>
        </p:spPr>
        <p:txBody>
          <a:bodyPr/>
          <a:lstStyle/>
          <a:p>
            <a:pPr marL="0" indent="0">
              <a:buNone/>
            </a:pPr>
            <a:r>
              <a:rPr lang="pt-BR" sz="1800" b="1">
                <a:solidFill>
                  <a:schemeClr val="tx2"/>
                </a:solidFill>
                <a:cs typeface="Arial" panose="020B0604020202020204" pitchFamily="34" charset="0"/>
              </a:rPr>
              <a:t>Pacotes de treinamento</a:t>
            </a: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13" name="Rounded Rectangle 12">
            <a:extLst>
              <a:ext uri="{FF2B5EF4-FFF2-40B4-BE49-F238E27FC236}">
                <a16:creationId xmlns:a16="http://schemas.microsoft.com/office/drawing/2014/main" id="{A03A78CD-6299-2D0F-9993-B29C032CF6A3}"/>
              </a:ext>
            </a:extLst>
          </p:cNvPr>
          <p:cNvSpPr>
            <a:spLocks/>
          </p:cNvSpPr>
          <p:nvPr/>
        </p:nvSpPr>
        <p:spPr>
          <a:xfrm>
            <a:off x="4631685"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Pacote de orientação</a:t>
            </a:r>
          </a:p>
        </p:txBody>
      </p:sp>
      <p:sp>
        <p:nvSpPr>
          <p:cNvPr id="14" name="Rounded Rectangle 13">
            <a:extLst>
              <a:ext uri="{FF2B5EF4-FFF2-40B4-BE49-F238E27FC236}">
                <a16:creationId xmlns:a16="http://schemas.microsoft.com/office/drawing/2014/main" id="{F9DFA364-E7AA-A908-25BD-ADD2BCE922FA}"/>
              </a:ext>
            </a:extLst>
          </p:cNvPr>
          <p:cNvSpPr>
            <a:spLocks/>
          </p:cNvSpPr>
          <p:nvPr/>
        </p:nvSpPr>
        <p:spPr>
          <a:xfrm>
            <a:off x="6464727"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Pacote técnico</a:t>
            </a:r>
          </a:p>
        </p:txBody>
      </p:sp>
      <p:sp>
        <p:nvSpPr>
          <p:cNvPr id="15" name="Rounded Rectangle 14">
            <a:extLst>
              <a:ext uri="{FF2B5EF4-FFF2-40B4-BE49-F238E27FC236}">
                <a16:creationId xmlns:a16="http://schemas.microsoft.com/office/drawing/2014/main" id="{612BE121-880D-6FB8-F312-BB50E30713BA}"/>
              </a:ext>
            </a:extLst>
          </p:cNvPr>
          <p:cNvSpPr>
            <a:spLocks/>
          </p:cNvSpPr>
          <p:nvPr/>
        </p:nvSpPr>
        <p:spPr>
          <a:xfrm>
            <a:off x="8297770"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Pacote de treinamento de instrutores</a:t>
            </a:r>
          </a:p>
        </p:txBody>
      </p:sp>
      <p:sp>
        <p:nvSpPr>
          <p:cNvPr id="17" name="Rounded Rectangle 16">
            <a:extLst>
              <a:ext uri="{FF2B5EF4-FFF2-40B4-BE49-F238E27FC236}">
                <a16:creationId xmlns:a16="http://schemas.microsoft.com/office/drawing/2014/main" id="{1418A47C-878E-E224-3992-61919C8F4CA1}"/>
              </a:ext>
            </a:extLst>
          </p:cNvPr>
          <p:cNvSpPr>
            <a:spLocks/>
          </p:cNvSpPr>
          <p:nvPr/>
        </p:nvSpPr>
        <p:spPr>
          <a:xfrm>
            <a:off x="10130813"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24" name="TextBox 23">
            <a:extLst>
              <a:ext uri="{FF2B5EF4-FFF2-40B4-BE49-F238E27FC236}">
                <a16:creationId xmlns:a16="http://schemas.microsoft.com/office/drawing/2014/main" id="{138B55C0-3D66-A74F-5250-FC4DE5730AC1}"/>
              </a:ext>
            </a:extLst>
          </p:cNvPr>
          <p:cNvSpPr txBox="1"/>
          <p:nvPr/>
        </p:nvSpPr>
        <p:spPr>
          <a:xfrm>
            <a:off x="4631684" y="3483628"/>
            <a:ext cx="7177623" cy="584775"/>
          </a:xfrm>
          <a:prstGeom prst="rect">
            <a:avLst/>
          </a:prstGeom>
          <a:noFill/>
        </p:spPr>
        <p:txBody>
          <a:bodyPr wrap="square">
            <a:spAutoFit/>
          </a:bodyPr>
          <a:lstStyle/>
          <a:p>
            <a:pPr marL="187325" marR="0" lvl="1" indent="0" algn="l"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Os pacotes de treinamento são construídos a partir de módulos adaptáveis de apresentações,</a:t>
            </a:r>
            <a:r>
              <a:rPr kumimoji="0" lang="pt-BR" sz="1600" b="1" i="0" u="none" strike="noStrike" cap="none" normalizeH="0" noProof="0" dirty="0">
                <a:ln>
                  <a:noFill/>
                </a:ln>
                <a:solidFill>
                  <a:srgbClr val="618393"/>
                </a:solidFill>
                <a:effectLst/>
                <a:uLnTx/>
                <a:uFillTx/>
                <a:latin typeface="Arial" panose="020B0604020202020204" pitchFamily="34" charset="0"/>
                <a:ea typeface="+mn-ea"/>
                <a:cs typeface="Arial" panose="020B0604020202020204" pitchFamily="34" charset="0"/>
              </a:rPr>
              <a:t> </a:t>
            </a:r>
            <a:r>
              <a:rPr kumimoji="0" lang="pt-BR" sz="16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atividades e discussões</a:t>
            </a:r>
          </a:p>
        </p:txBody>
      </p:sp>
      <p:grpSp>
        <p:nvGrpSpPr>
          <p:cNvPr id="33" name="Group 32">
            <a:extLst>
              <a:ext uri="{FF2B5EF4-FFF2-40B4-BE49-F238E27FC236}">
                <a16:creationId xmlns:a16="http://schemas.microsoft.com/office/drawing/2014/main" id="{4ADDC58E-E636-A996-7A76-8AD6FC12BB7E}"/>
              </a:ext>
            </a:extLst>
          </p:cNvPr>
          <p:cNvGrpSpPr/>
          <p:nvPr/>
        </p:nvGrpSpPr>
        <p:grpSpPr>
          <a:xfrm>
            <a:off x="4676593" y="4330835"/>
            <a:ext cx="6959548" cy="2148956"/>
            <a:chOff x="4676593" y="4255136"/>
            <a:chExt cx="6959548" cy="2148956"/>
          </a:xfrm>
        </p:grpSpPr>
        <p:sp>
          <p:nvSpPr>
            <p:cNvPr id="25" name="Rounded Rectangle 24">
              <a:extLst>
                <a:ext uri="{FF2B5EF4-FFF2-40B4-BE49-F238E27FC236}">
                  <a16:creationId xmlns:a16="http://schemas.microsoft.com/office/drawing/2014/main" id="{6D91B5EE-3C40-7131-7A4F-BAB439DC498E}"/>
                </a:ext>
              </a:extLst>
            </p:cNvPr>
            <p:cNvSpPr/>
            <p:nvPr/>
          </p:nvSpPr>
          <p:spPr>
            <a:xfrm>
              <a:off x="6107870"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Atividade de análise do próprio surto</a:t>
              </a:r>
            </a:p>
          </p:txBody>
        </p:sp>
        <p:sp>
          <p:nvSpPr>
            <p:cNvPr id="26" name="Rounded Rectangle 25">
              <a:extLst>
                <a:ext uri="{FF2B5EF4-FFF2-40B4-BE49-F238E27FC236}">
                  <a16:creationId xmlns:a16="http://schemas.microsoft.com/office/drawing/2014/main" id="{44FEA8BF-FA91-1C7F-F382-2BE0A385CD47}"/>
                </a:ext>
              </a:extLst>
            </p:cNvPr>
            <p:cNvSpPr/>
            <p:nvPr/>
          </p:nvSpPr>
          <p:spPr>
            <a:xfrm>
              <a:off x="8970424"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Sessões de discussão</a:t>
              </a:r>
            </a:p>
          </p:txBody>
        </p:sp>
        <p:sp>
          <p:nvSpPr>
            <p:cNvPr id="27" name="Rounded Rectangle 26">
              <a:extLst>
                <a:ext uri="{FF2B5EF4-FFF2-40B4-BE49-F238E27FC236}">
                  <a16:creationId xmlns:a16="http://schemas.microsoft.com/office/drawing/2014/main" id="{C0D398AA-D579-C227-C46F-0FB77440A400}"/>
                </a:ext>
              </a:extLst>
            </p:cNvPr>
            <p:cNvSpPr/>
            <p:nvPr/>
          </p:nvSpPr>
          <p:spPr>
            <a:xfrm>
              <a:off x="4676593"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Palestras + atividades de treinamento de instrutores</a:t>
              </a:r>
            </a:p>
          </p:txBody>
        </p:sp>
        <p:sp>
          <p:nvSpPr>
            <p:cNvPr id="29" name="Rounded Rectangle 28">
              <a:extLst>
                <a:ext uri="{FF2B5EF4-FFF2-40B4-BE49-F238E27FC236}">
                  <a16:creationId xmlns:a16="http://schemas.microsoft.com/office/drawing/2014/main" id="{A99FD6D9-0AC6-7701-2A65-FCDDA6D338C2}"/>
                </a:ext>
              </a:extLst>
            </p:cNvPr>
            <p:cNvSpPr/>
            <p:nvPr/>
          </p:nvSpPr>
          <p:spPr>
            <a:xfrm>
              <a:off x="7539147"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Estudos de caso</a:t>
              </a:r>
            </a:p>
          </p:txBody>
        </p:sp>
        <p:sp>
          <p:nvSpPr>
            <p:cNvPr id="30" name="Rounded Rectangle 29">
              <a:extLst>
                <a:ext uri="{FF2B5EF4-FFF2-40B4-BE49-F238E27FC236}">
                  <a16:creationId xmlns:a16="http://schemas.microsoft.com/office/drawing/2014/main" id="{6D883377-AA35-DEDB-3335-E7E8680201BF}"/>
                </a:ext>
              </a:extLst>
            </p:cNvPr>
            <p:cNvSpPr/>
            <p:nvPr/>
          </p:nvSpPr>
          <p:spPr>
            <a:xfrm>
              <a:off x="10401701"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p:txBody>
        </p:sp>
        <p:grpSp>
          <p:nvGrpSpPr>
            <p:cNvPr id="32" name="Group 31">
              <a:extLst>
                <a:ext uri="{FF2B5EF4-FFF2-40B4-BE49-F238E27FC236}">
                  <a16:creationId xmlns:a16="http://schemas.microsoft.com/office/drawing/2014/main" id="{71C6E97D-7497-AFA4-B9DA-54D0A589D78C}"/>
                </a:ext>
              </a:extLst>
            </p:cNvPr>
            <p:cNvGrpSpPr/>
            <p:nvPr/>
          </p:nvGrpSpPr>
          <p:grpSpPr>
            <a:xfrm>
              <a:off x="4676593" y="4255136"/>
              <a:ext cx="6959548" cy="920312"/>
              <a:chOff x="4644358" y="4261048"/>
              <a:chExt cx="6959548" cy="920312"/>
            </a:xfrm>
          </p:grpSpPr>
          <p:sp>
            <p:nvSpPr>
              <p:cNvPr id="20" name="Rounded Rectangle 19">
                <a:extLst>
                  <a:ext uri="{FF2B5EF4-FFF2-40B4-BE49-F238E27FC236}">
                    <a16:creationId xmlns:a16="http://schemas.microsoft.com/office/drawing/2014/main" id="{0708D193-68B9-6C39-A4F2-ECE8D5023D5E}"/>
                  </a:ext>
                </a:extLst>
              </p:cNvPr>
              <p:cNvSpPr/>
              <p:nvPr/>
            </p:nvSpPr>
            <p:spPr>
              <a:xfrm>
                <a:off x="4644358"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Introdução à palestra 7-1-7</a:t>
                </a:r>
              </a:p>
            </p:txBody>
          </p:sp>
          <p:sp>
            <p:nvSpPr>
              <p:cNvPr id="22" name="Rounded Rectangle 21">
                <a:extLst>
                  <a:ext uri="{FF2B5EF4-FFF2-40B4-BE49-F238E27FC236}">
                    <a16:creationId xmlns:a16="http://schemas.microsoft.com/office/drawing/2014/main" id="{2C0A3E9B-6E4D-0F67-A520-56FAE8425D30}"/>
                  </a:ext>
                </a:extLst>
              </p:cNvPr>
              <p:cNvSpPr/>
              <p:nvPr/>
            </p:nvSpPr>
            <p:spPr>
              <a:xfrm>
                <a:off x="6075635" y="4266960"/>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Atividade de mesa</a:t>
                </a:r>
              </a:p>
            </p:txBody>
          </p:sp>
          <p:sp>
            <p:nvSpPr>
              <p:cNvPr id="23" name="Rounded Rectangle 22">
                <a:extLst>
                  <a:ext uri="{FF2B5EF4-FFF2-40B4-BE49-F238E27FC236}">
                    <a16:creationId xmlns:a16="http://schemas.microsoft.com/office/drawing/2014/main" id="{096F6644-50F6-3895-23D1-EBE266AFCAC0}"/>
                  </a:ext>
                </a:extLst>
              </p:cNvPr>
              <p:cNvSpPr/>
              <p:nvPr/>
            </p:nvSpPr>
            <p:spPr>
              <a:xfrm>
                <a:off x="8938189"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Uso de palestras + atividades </a:t>
                </a:r>
                <a:b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7-1-7</a:t>
                </a:r>
              </a:p>
            </p:txBody>
          </p:sp>
          <p:sp>
            <p:nvSpPr>
              <p:cNvPr id="28" name="Rounded Rectangle 27">
                <a:extLst>
                  <a:ext uri="{FF2B5EF4-FFF2-40B4-BE49-F238E27FC236}">
                    <a16:creationId xmlns:a16="http://schemas.microsoft.com/office/drawing/2014/main" id="{93C39F8A-2FA2-5BFA-ABEA-E116CDC25157}"/>
                  </a:ext>
                </a:extLst>
              </p:cNvPr>
              <p:cNvSpPr/>
              <p:nvPr/>
            </p:nvSpPr>
            <p:spPr>
              <a:xfrm>
                <a:off x="7506912"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Palestra/atividade sobre os princípios básicos</a:t>
                </a:r>
              </a:p>
            </p:txBody>
          </p:sp>
          <p:sp>
            <p:nvSpPr>
              <p:cNvPr id="31" name="Rounded Rectangle 30">
                <a:extLst>
                  <a:ext uri="{FF2B5EF4-FFF2-40B4-BE49-F238E27FC236}">
                    <a16:creationId xmlns:a16="http://schemas.microsoft.com/office/drawing/2014/main" id="{C6A8576E-A187-D575-5266-D7BBC79E1D39}"/>
                  </a:ext>
                </a:extLst>
              </p:cNvPr>
              <p:cNvSpPr/>
              <p:nvPr/>
            </p:nvSpPr>
            <p:spPr>
              <a:xfrm>
                <a:off x="10369466"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Adoção de palestras + atividades </a:t>
                </a:r>
                <a:b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7-1-7</a:t>
                </a:r>
              </a:p>
            </p:txBody>
          </p:sp>
        </p:grpSp>
      </p:grpSp>
      <p:pic>
        <p:nvPicPr>
          <p:cNvPr id="9" name="Graphic 8">
            <a:extLst>
              <a:ext uri="{FF2B5EF4-FFF2-40B4-BE49-F238E27FC236}">
                <a16:creationId xmlns:a16="http://schemas.microsoft.com/office/drawing/2014/main" id="{F5CE8886-6C19-5FA7-D0EA-8AE3D639ADE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191AA34D-940C-5BAC-02ED-ADB87C16E10F}"/>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t>Treinar a equipe</a:t>
            </a:r>
          </a:p>
        </p:txBody>
      </p:sp>
    </p:spTree>
    <p:extLst>
      <p:ext uri="{BB962C8B-B14F-4D97-AF65-F5344CB8AC3E}">
        <p14:creationId xmlns:p14="http://schemas.microsoft.com/office/powerpoint/2010/main" val="318416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animBg="1"/>
      <p:bldP spid="14" grpId="0" animBg="1"/>
      <p:bldP spid="15" grpId="0" animBg="1"/>
      <p:bldP spid="17" grpId="0" animBg="1"/>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98254-0D3E-5BA8-1E4A-53650A29CEE0}"/>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BCA76DE-2883-8DD5-35FA-AF74AB054078}"/>
              </a:ext>
            </a:extLst>
          </p:cNvPr>
          <p:cNvSpPr txBox="1"/>
          <p:nvPr/>
        </p:nvSpPr>
        <p:spPr>
          <a:xfrm>
            <a:off x="4536983" y="541788"/>
            <a:ext cx="793210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Cursos de treinamento online com suporte da 7-1-7 Alliance</a:t>
            </a:r>
          </a:p>
        </p:txBody>
      </p:sp>
      <p:pic>
        <p:nvPicPr>
          <p:cNvPr id="9" name="Graphic 8">
            <a:extLst>
              <a:ext uri="{FF2B5EF4-FFF2-40B4-BE49-F238E27FC236}">
                <a16:creationId xmlns:a16="http://schemas.microsoft.com/office/drawing/2014/main" id="{341AD443-B1F6-9C72-01BD-5C8DFE26CF0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F5633090-2101-851D-E5F9-EDB4CFA52983}"/>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t>Treinar a equipe</a:t>
            </a:r>
          </a:p>
        </p:txBody>
      </p:sp>
      <p:pic>
        <p:nvPicPr>
          <p:cNvPr id="5" name="Picture 4">
            <a:extLst>
              <a:ext uri="{FF2B5EF4-FFF2-40B4-BE49-F238E27FC236}">
                <a16:creationId xmlns:a16="http://schemas.microsoft.com/office/drawing/2014/main" id="{08FA2065-09A9-D886-F854-80725BA03A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78795" y="1680412"/>
            <a:ext cx="2286000" cy="2870244"/>
          </a:xfrm>
          <a:prstGeom prst="rect">
            <a:avLst/>
          </a:prstGeom>
          <a:ln w="12700">
            <a:solidFill>
              <a:schemeClr val="tx2"/>
            </a:solidFill>
          </a:ln>
        </p:spPr>
      </p:pic>
      <p:pic>
        <p:nvPicPr>
          <p:cNvPr id="6" name="Picture 5">
            <a:extLst>
              <a:ext uri="{FF2B5EF4-FFF2-40B4-BE49-F238E27FC236}">
                <a16:creationId xmlns:a16="http://schemas.microsoft.com/office/drawing/2014/main" id="{06404736-7F72-DAF2-F45C-4D54F16504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50278" y="1979392"/>
            <a:ext cx="2286000" cy="3062835"/>
          </a:xfrm>
          <a:prstGeom prst="rect">
            <a:avLst/>
          </a:prstGeom>
          <a:ln w="12700">
            <a:solidFill>
              <a:schemeClr val="tx2"/>
            </a:solidFill>
          </a:ln>
        </p:spPr>
      </p:pic>
      <p:pic>
        <p:nvPicPr>
          <p:cNvPr id="7" name="Picture 6">
            <a:extLst>
              <a:ext uri="{FF2B5EF4-FFF2-40B4-BE49-F238E27FC236}">
                <a16:creationId xmlns:a16="http://schemas.microsoft.com/office/drawing/2014/main" id="{D4119B20-9449-92C0-66BB-6C644F7C56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21761" y="2418599"/>
            <a:ext cx="2286000" cy="2942289"/>
          </a:xfrm>
          <a:prstGeom prst="rect">
            <a:avLst/>
          </a:prstGeom>
          <a:ln w="12700">
            <a:solidFill>
              <a:schemeClr val="tx2"/>
            </a:solidFill>
          </a:ln>
        </p:spPr>
      </p:pic>
      <p:sp>
        <p:nvSpPr>
          <p:cNvPr id="2" name="TextBox 1">
            <a:extLst>
              <a:ext uri="{FF2B5EF4-FFF2-40B4-BE49-F238E27FC236}">
                <a16:creationId xmlns:a16="http://schemas.microsoft.com/office/drawing/2014/main" id="{60872893-4093-12A1-8481-ADC7547140E0}"/>
              </a:ext>
            </a:extLst>
          </p:cNvPr>
          <p:cNvSpPr txBox="1"/>
          <p:nvPr/>
        </p:nvSpPr>
        <p:spPr>
          <a:xfrm>
            <a:off x="8185888" y="549821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a:latin typeface="Arial"/>
                <a:cs typeface="Arial"/>
              </a:rPr>
              <a:t>717alliance.org/learn</a:t>
            </a:r>
          </a:p>
        </p:txBody>
      </p:sp>
    </p:spTree>
    <p:extLst>
      <p:ext uri="{BB962C8B-B14F-4D97-AF65-F5344CB8AC3E}">
        <p14:creationId xmlns:p14="http://schemas.microsoft.com/office/powerpoint/2010/main" val="36197282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04EB-8BA8-411A-139D-A0C8864B6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A0A236-1611-88F8-14E0-C4AFCF989752}"/>
              </a:ext>
            </a:extLst>
          </p:cNvPr>
          <p:cNvSpPr>
            <a:spLocks noGrp="1"/>
          </p:cNvSpPr>
          <p:nvPr>
            <p:ph type="title"/>
          </p:nvPr>
        </p:nvSpPr>
        <p:spPr>
          <a:xfrm>
            <a:off x="424274" y="350089"/>
            <a:ext cx="10515600" cy="1087808"/>
          </a:xfrm>
        </p:spPr>
        <p:txBody>
          <a:bodyPr/>
          <a:lstStyle/>
          <a:p>
            <a:r>
              <a:rPr lang="pt-BR" sz="2800" dirty="0"/>
              <a:t>O 7-1-7 pode ser adotado de forma sistemática e flexível</a:t>
            </a:r>
          </a:p>
        </p:txBody>
      </p:sp>
      <p:sp>
        <p:nvSpPr>
          <p:cNvPr id="17" name="Title 1">
            <a:extLst>
              <a:ext uri="{FF2B5EF4-FFF2-40B4-BE49-F238E27FC236}">
                <a16:creationId xmlns:a16="http://schemas.microsoft.com/office/drawing/2014/main" id="{EE7F0CBA-F2D3-C007-433E-C5CB68F4314F}"/>
              </a:ext>
            </a:extLst>
          </p:cNvPr>
          <p:cNvSpPr txBox="1">
            <a:spLocks/>
          </p:cNvSpPr>
          <p:nvPr/>
        </p:nvSpPr>
        <p:spPr>
          <a:xfrm>
            <a:off x="1302380"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FBC4D049-C575-D591-8023-CBB6443E560D}"/>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7CDAB7C9-366F-FC6B-9944-FD9A29E38BF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Engajar as partes interessadas</a:t>
            </a:r>
          </a:p>
        </p:txBody>
      </p:sp>
      <p:sp>
        <p:nvSpPr>
          <p:cNvPr id="25" name="Title 1">
            <a:extLst>
              <a:ext uri="{FF2B5EF4-FFF2-40B4-BE49-F238E27FC236}">
                <a16:creationId xmlns:a16="http://schemas.microsoft.com/office/drawing/2014/main" id="{5F11EA3C-D8CD-6393-66B7-B7F183F68082}"/>
              </a:ext>
            </a:extLst>
          </p:cNvPr>
          <p:cNvSpPr txBox="1">
            <a:spLocks/>
          </p:cNvSpPr>
          <p:nvPr/>
        </p:nvSpPr>
        <p:spPr>
          <a:xfrm>
            <a:off x="5643679"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Treinar a equipe</a:t>
            </a:r>
          </a:p>
        </p:txBody>
      </p:sp>
      <p:sp>
        <p:nvSpPr>
          <p:cNvPr id="27" name="Title 1">
            <a:extLst>
              <a:ext uri="{FF2B5EF4-FFF2-40B4-BE49-F238E27FC236}">
                <a16:creationId xmlns:a16="http://schemas.microsoft.com/office/drawing/2014/main" id="{835F9FFE-D3D2-E135-DF54-78ED80D12151}"/>
              </a:ext>
            </a:extLst>
          </p:cNvPr>
          <p:cNvSpPr txBox="1">
            <a:spLocks/>
          </p:cNvSpPr>
          <p:nvPr/>
        </p:nvSpPr>
        <p:spPr>
          <a:xfrm>
            <a:off x="1411227"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Integrar em fluxos de trabalho</a:t>
            </a:r>
          </a:p>
        </p:txBody>
      </p:sp>
      <p:sp>
        <p:nvSpPr>
          <p:cNvPr id="29" name="Title 1">
            <a:extLst>
              <a:ext uri="{FF2B5EF4-FFF2-40B4-BE49-F238E27FC236}">
                <a16:creationId xmlns:a16="http://schemas.microsoft.com/office/drawing/2014/main" id="{13A262D4-653E-B554-7FD7-ABB3A854E0CC}"/>
              </a:ext>
            </a:extLst>
          </p:cNvPr>
          <p:cNvSpPr txBox="1">
            <a:spLocks/>
          </p:cNvSpPr>
          <p:nvPr/>
        </p:nvSpPr>
        <p:spPr>
          <a:xfrm>
            <a:off x="9094627"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dirty="0">
                <a:solidFill>
                  <a:schemeClr val="accent1"/>
                </a:solidFill>
                <a:latin typeface="Arial"/>
                <a:cs typeface="Arial"/>
              </a:rPr>
              <a:t>Pilotar o uso</a:t>
            </a:r>
          </a:p>
        </p:txBody>
      </p:sp>
      <p:pic>
        <p:nvPicPr>
          <p:cNvPr id="31" name="Graphic 30">
            <a:extLst>
              <a:ext uri="{FF2B5EF4-FFF2-40B4-BE49-F238E27FC236}">
                <a16:creationId xmlns:a16="http://schemas.microsoft.com/office/drawing/2014/main" id="{0AFA9D17-984A-69E2-3343-34211F2239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492B2A76-01D2-EDD6-5216-FDBF066C58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6C30595F-C3C6-CFE8-0C96-CA7647DAA73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8D35852F-0594-38B2-D669-69F929A4338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7CDA32F3-3E57-02D9-3E02-948B8B1912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36299764-3664-0187-10DB-2785D561EE4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88249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60422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835951" y="1433227"/>
            <a:ext cx="6470957" cy="5024133"/>
          </a:xfrm>
        </p:spPr>
        <p:txBody>
          <a:bodyPr vert="horz" lIns="91440" tIns="45720" rIns="91440" bIns="45720" rtlCol="0" anchor="t">
            <a:noAutofit/>
          </a:bodyPr>
          <a:lstStyle/>
          <a:p>
            <a:pPr marL="0" indent="0">
              <a:buNone/>
            </a:pPr>
            <a:r>
              <a:rPr lang="pt-BR" sz="2400" b="1" i="0" u="none" strike="noStrike" dirty="0">
                <a:solidFill>
                  <a:srgbClr val="000000"/>
                </a:solidFill>
                <a:effectLst/>
                <a:latin typeface="Arial"/>
                <a:cs typeface="Arial"/>
              </a:rPr>
              <a:t>P</a:t>
            </a:r>
            <a:r>
              <a:rPr lang="pt-BR" sz="2400" i="0" u="none" strike="noStrike" dirty="0">
                <a:solidFill>
                  <a:srgbClr val="000000"/>
                </a:solidFill>
                <a:effectLst/>
                <a:latin typeface="Arial"/>
                <a:cs typeface="Arial"/>
              </a:rPr>
              <a:t>: </a:t>
            </a:r>
            <a:r>
              <a:rPr lang="pt-BR" sz="2400" dirty="0">
                <a:solidFill>
                  <a:srgbClr val="000000"/>
                </a:solidFill>
                <a:latin typeface="Arial"/>
                <a:cs typeface="Arial"/>
              </a:rPr>
              <a:t>Qual é a diferença entre a meta 7-1-7 e uma Revisão Pós-Ação (AAR)?</a:t>
            </a:r>
          </a:p>
          <a:p>
            <a:pPr marL="0" indent="0">
              <a:buNone/>
            </a:pPr>
            <a:endParaRPr lang="en-US" sz="2400" dirty="0">
              <a:solidFill>
                <a:srgbClr val="000000"/>
              </a:solidFill>
              <a:latin typeface="Arial"/>
              <a:cs typeface="Arial"/>
            </a:endParaRPr>
          </a:p>
          <a:p>
            <a:pPr marL="0" indent="0">
              <a:buNone/>
            </a:pPr>
            <a:r>
              <a:rPr lang="pt-BR" sz="2400" b="1" dirty="0">
                <a:solidFill>
                  <a:srgbClr val="000000"/>
                </a:solidFill>
                <a:latin typeface="Arial"/>
                <a:cs typeface="Arial"/>
              </a:rPr>
              <a:t>P: </a:t>
            </a:r>
            <a:r>
              <a:rPr lang="pt-BR" sz="2400" dirty="0">
                <a:solidFill>
                  <a:srgbClr val="000000"/>
                </a:solidFill>
                <a:latin typeface="Arial"/>
                <a:cs typeface="Arial"/>
              </a:rPr>
              <a:t>Se uma equipe de resposta rápida coleta informações sobre cronogramas no início de um surto, mas o surto termina vários meses depois, qual data deve ser usada como a data real para a conclusão da resposta precoce?  </a:t>
            </a:r>
          </a:p>
          <a:p>
            <a:pPr marL="0" indent="0">
              <a:buNone/>
            </a:pPr>
            <a:endParaRPr lang="en-US" sz="2400" dirty="0">
              <a:solidFill>
                <a:srgbClr val="000000"/>
              </a:solidFill>
              <a:cs typeface="Arial"/>
            </a:endParaRPr>
          </a:p>
          <a:p>
            <a:pPr marL="0" indent="0">
              <a:buNone/>
            </a:pPr>
            <a:r>
              <a:rPr lang="pt-BR" sz="2400" b="1" dirty="0">
                <a:solidFill>
                  <a:srgbClr val="000000"/>
                </a:solidFill>
                <a:latin typeface="Arial"/>
                <a:cs typeface="Arial"/>
              </a:rPr>
              <a:t>P</a:t>
            </a:r>
            <a:r>
              <a:rPr lang="pt-BR" sz="2400" dirty="0">
                <a:solidFill>
                  <a:srgbClr val="000000"/>
                </a:solidFill>
                <a:latin typeface="Arial"/>
                <a:cs typeface="Arial"/>
              </a:rPr>
              <a:t>: O que você deve fazer se as datas de algumas das ações de resposta efetivas forem desconhecidas?</a:t>
            </a: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BF7A-24CA-72F6-D088-B995EEA7395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8D8F7242-A7E2-D802-7D5C-5A6B27D13C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52818" y="1880680"/>
            <a:ext cx="915144" cy="917622"/>
          </a:xfrm>
          <a:prstGeom prst="rect">
            <a:avLst/>
          </a:prstGeom>
        </p:spPr>
      </p:pic>
      <p:sp>
        <p:nvSpPr>
          <p:cNvPr id="2" name="Title 1">
            <a:extLst>
              <a:ext uri="{FF2B5EF4-FFF2-40B4-BE49-F238E27FC236}">
                <a16:creationId xmlns:a16="http://schemas.microsoft.com/office/drawing/2014/main" id="{71D0F7E7-E27C-C296-7DBF-83F2563FF8BB}"/>
              </a:ext>
            </a:extLst>
          </p:cNvPr>
          <p:cNvSpPr>
            <a:spLocks noGrp="1"/>
          </p:cNvSpPr>
          <p:nvPr>
            <p:ph type="title"/>
          </p:nvPr>
        </p:nvSpPr>
        <p:spPr>
          <a:xfrm>
            <a:off x="477166" y="1363373"/>
            <a:ext cx="3467083" cy="2282808"/>
          </a:xfrm>
        </p:spPr>
        <p:txBody>
          <a:bodyPr/>
          <a:lstStyle/>
          <a:p>
            <a:pPr algn="ctr"/>
            <a:r>
              <a:rPr lang="pt-BR"/>
              <a:t>Pilotar o uso</a:t>
            </a:r>
          </a:p>
        </p:txBody>
      </p:sp>
      <p:sp>
        <p:nvSpPr>
          <p:cNvPr id="3" name="Content Placeholder 2">
            <a:extLst>
              <a:ext uri="{FF2B5EF4-FFF2-40B4-BE49-F238E27FC236}">
                <a16:creationId xmlns:a16="http://schemas.microsoft.com/office/drawing/2014/main" id="{4709B5DB-9AC0-D349-F7FA-962D79943640}"/>
              </a:ext>
            </a:extLst>
          </p:cNvPr>
          <p:cNvSpPr>
            <a:spLocks noGrp="1"/>
          </p:cNvSpPr>
          <p:nvPr>
            <p:ph idx="1"/>
          </p:nvPr>
        </p:nvSpPr>
        <p:spPr>
          <a:xfrm>
            <a:off x="5029474" y="1590087"/>
            <a:ext cx="7051249" cy="4824159"/>
          </a:xfrm>
        </p:spPr>
        <p:txBody>
          <a:bodyPr/>
          <a:lstStyle/>
          <a:p>
            <a:r>
              <a:rPr lang="pt-BR"/>
              <a:t>Ajuda a “testar” a integração do fluxo de trabalho </a:t>
            </a:r>
          </a:p>
          <a:p>
            <a:pPr marL="0" indent="0">
              <a:buNone/>
            </a:pPr>
            <a:r>
              <a:rPr lang="pt-BR"/>
              <a:t>  </a:t>
            </a:r>
            <a:r>
              <a:rPr lang="pt-BR">
                <a:cs typeface="Arial" panose="020B0604020202020204" pitchFamily="34" charset="0"/>
                <a:sym typeface="Wingdings" pitchFamily="2" charset="2"/>
              </a:rPr>
              <a:t></a:t>
            </a:r>
            <a:r>
              <a:rPr lang="pt-BR"/>
              <a:t> iterar conforme necessário</a:t>
            </a:r>
          </a:p>
          <a:p>
            <a:endParaRPr lang="en-US" dirty="0">
              <a:cs typeface="Arial" panose="020B0604020202020204" pitchFamily="34" charset="0"/>
            </a:endParaRPr>
          </a:p>
          <a:p>
            <a:r>
              <a:rPr lang="pt-BR"/>
              <a:t>Excelente método de treinamento prático</a:t>
            </a:r>
          </a:p>
          <a:p>
            <a:endParaRPr lang="en-US" dirty="0">
              <a:cs typeface="Arial" panose="020B0604020202020204" pitchFamily="34" charset="0"/>
            </a:endParaRPr>
          </a:p>
          <a:p>
            <a:r>
              <a:rPr lang="pt-BR"/>
              <a:t>Poderoso para a adesão das partes interessadas</a:t>
            </a:r>
          </a:p>
          <a:p>
            <a:endParaRPr lang="en-US" dirty="0">
              <a:cs typeface="Arial" panose="020B0604020202020204" pitchFamily="34" charset="0"/>
            </a:endParaRPr>
          </a:p>
          <a:p>
            <a:r>
              <a:rPr lang="pt-BR"/>
              <a:t>Cria impulso para a ação</a:t>
            </a:r>
          </a:p>
          <a:p>
            <a:endParaRPr lang="en-US" dirty="0">
              <a:cs typeface="Arial" panose="020B0604020202020204" pitchFamily="34" charset="0"/>
            </a:endParaRPr>
          </a:p>
          <a:p>
            <a:endParaRPr lang="en-US" dirty="0">
              <a:cs typeface="Arial" panose="020B0604020202020204" pitchFamily="34" charset="0"/>
            </a:endParaRPr>
          </a:p>
        </p:txBody>
      </p:sp>
      <p:sp>
        <p:nvSpPr>
          <p:cNvPr id="5" name="Text Placeholder 4">
            <a:extLst>
              <a:ext uri="{FF2B5EF4-FFF2-40B4-BE49-F238E27FC236}">
                <a16:creationId xmlns:a16="http://schemas.microsoft.com/office/drawing/2014/main" id="{3F499FB3-0383-4650-1CB8-E6019BA0F98E}"/>
              </a:ext>
            </a:extLst>
          </p:cNvPr>
          <p:cNvSpPr>
            <a:spLocks noGrp="1"/>
          </p:cNvSpPr>
          <p:nvPr>
            <p:ph type="body" sz="half" idx="10"/>
          </p:nvPr>
        </p:nvSpPr>
        <p:spPr>
          <a:xfrm>
            <a:off x="4835951" y="731017"/>
            <a:ext cx="6693029" cy="400639"/>
          </a:xfrm>
        </p:spPr>
        <p:txBody>
          <a:bodyPr/>
          <a:lstStyle/>
          <a:p>
            <a:r>
              <a:rPr lang="pt-BR" sz="2200">
                <a:cs typeface="Arial" panose="020B0604020202020204" pitchFamily="34" charset="0"/>
              </a:rPr>
              <a:t>Aplicar a meta 7-1-7 a alguns surtos</a:t>
            </a:r>
          </a:p>
        </p:txBody>
      </p:sp>
    </p:spTree>
    <p:extLst>
      <p:ext uri="{BB962C8B-B14F-4D97-AF65-F5344CB8AC3E}">
        <p14:creationId xmlns:p14="http://schemas.microsoft.com/office/powerpoint/2010/main" val="4081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9C00-34B8-A919-AEA2-67CE67713F56}"/>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5135F27-4530-5571-C944-2A08113E61AF}"/>
              </a:ext>
            </a:extLst>
          </p:cNvPr>
          <p:cNvSpPr/>
          <p:nvPr/>
        </p:nvSpPr>
        <p:spPr>
          <a:xfrm>
            <a:off x="4846870" y="1148387"/>
            <a:ext cx="6477671"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DE428D1B-A3F6-318D-37CE-92613FB53C54}"/>
              </a:ext>
            </a:extLst>
          </p:cNvPr>
          <p:cNvSpPr>
            <a:spLocks noGrp="1"/>
          </p:cNvSpPr>
          <p:nvPr>
            <p:ph type="body" sz="half" idx="10"/>
          </p:nvPr>
        </p:nvSpPr>
        <p:spPr/>
        <p:txBody>
          <a:bodyPr/>
          <a:lstStyle/>
          <a:p>
            <a:r>
              <a:rPr lang="pt-BR" sz="2200">
                <a:cs typeface="Arial" panose="020B0604020202020204" pitchFamily="34" charset="0"/>
              </a:rPr>
              <a:t>Pilotar o uso do 7-1-7 retrospectivamente</a:t>
            </a:r>
          </a:p>
        </p:txBody>
      </p:sp>
      <p:sp>
        <p:nvSpPr>
          <p:cNvPr id="10" name="Content Placeholder 2">
            <a:extLst>
              <a:ext uri="{FF2B5EF4-FFF2-40B4-BE49-F238E27FC236}">
                <a16:creationId xmlns:a16="http://schemas.microsoft.com/office/drawing/2014/main" id="{D4A19F31-5778-F727-3E41-B67C074994F6}"/>
              </a:ext>
            </a:extLst>
          </p:cNvPr>
          <p:cNvSpPr txBox="1">
            <a:spLocks/>
          </p:cNvSpPr>
          <p:nvPr/>
        </p:nvSpPr>
        <p:spPr>
          <a:xfrm>
            <a:off x="5189072" y="2901889"/>
            <a:ext cx="6135469" cy="16283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a:cs typeface="Arial"/>
              </a:rPr>
              <a:t>Aplicou o 7-1-7 a vários surtos recentes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a:ea typeface="Calibri"/>
                <a:cs typeface="Arial"/>
              </a:rPr>
              <a:t>Apresentou os resultados a um amplo grupo de partes interessadas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a:cs typeface="Arial"/>
                <a:sym typeface="Wingdings" pitchFamily="2" charset="2"/>
              </a:rPr>
              <a:t>As partes interessadas concordaram com ações para resolver gargalos e usar o 7-1-7 para futuros eventos de saúde pública</a:t>
            </a:r>
          </a:p>
        </p:txBody>
      </p:sp>
      <p:sp>
        <p:nvSpPr>
          <p:cNvPr id="11" name="Text Placeholder 4">
            <a:extLst>
              <a:ext uri="{FF2B5EF4-FFF2-40B4-BE49-F238E27FC236}">
                <a16:creationId xmlns:a16="http://schemas.microsoft.com/office/drawing/2014/main" id="{84BAADD6-6559-E2EA-A223-952C1F32E28D}"/>
              </a:ext>
            </a:extLst>
          </p:cNvPr>
          <p:cNvSpPr txBox="1">
            <a:spLocks/>
          </p:cNvSpPr>
          <p:nvPr/>
        </p:nvSpPr>
        <p:spPr>
          <a:xfrm>
            <a:off x="5188027" y="1622953"/>
            <a:ext cx="2260502"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chemeClr val="tx1"/>
                </a:solidFill>
                <a:effectLst/>
                <a:uLnTx/>
                <a:uFillTx/>
                <a:latin typeface="Arial"/>
                <a:cs typeface="Arial"/>
              </a:rPr>
              <a:t>Revisão retrospectiva do </a:t>
            </a:r>
            <a:br>
              <a:rPr kumimoji="0" lang="pt-BR" sz="1800" b="1" i="0" u="none" strike="noStrike" cap="none" normalizeH="0" baseline="0" noProof="0" dirty="0">
                <a:ln>
                  <a:noFill/>
                </a:ln>
                <a:solidFill>
                  <a:schemeClr val="tx1"/>
                </a:solidFill>
                <a:effectLst/>
                <a:uLnTx/>
                <a:uFillTx/>
                <a:latin typeface="Arial"/>
                <a:cs typeface="Arial"/>
              </a:rPr>
            </a:br>
            <a:r>
              <a:rPr kumimoji="0" lang="pt-BR" sz="1800" b="1" i="0" u="none" strike="noStrike" cap="none" normalizeH="0" baseline="0" noProof="0" dirty="0">
                <a:ln>
                  <a:noFill/>
                </a:ln>
                <a:solidFill>
                  <a:schemeClr val="tx1"/>
                </a:solidFill>
                <a:effectLst/>
                <a:uLnTx/>
                <a:uFillTx/>
                <a:latin typeface="Arial"/>
                <a:cs typeface="Arial"/>
              </a:rPr>
              <a:t>7-1-7 em Recife, Brasil</a:t>
            </a:r>
          </a:p>
        </p:txBody>
      </p:sp>
      <p:pic>
        <p:nvPicPr>
          <p:cNvPr id="1026" name="Picture 2">
            <a:extLst>
              <a:ext uri="{FF2B5EF4-FFF2-40B4-BE49-F238E27FC236}">
                <a16:creationId xmlns:a16="http://schemas.microsoft.com/office/drawing/2014/main" id="{EB4A0A01-0B5D-B327-FDA6-3CE2CFAB0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05067" y="1332028"/>
            <a:ext cx="3162936" cy="1402830"/>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8674E148-29B3-975A-2DE5-C561D75CBC3A}"/>
              </a:ext>
            </a:extLst>
          </p:cNvPr>
          <p:cNvSpPr>
            <a:spLocks noGrp="1"/>
          </p:cNvSpPr>
          <p:nvPr>
            <p:ph idx="1"/>
          </p:nvPr>
        </p:nvSpPr>
        <p:spPr>
          <a:xfrm>
            <a:off x="4835950" y="4910932"/>
            <a:ext cx="6718856" cy="1546273"/>
          </a:xfrm>
        </p:spPr>
        <p:txBody>
          <a:bodyPr/>
          <a:lstStyle/>
          <a:p>
            <a:r>
              <a:rPr lang="pt-BR" sz="1800" dirty="0">
                <a:cs typeface="Arial" panose="020B0604020202020204" pitchFamily="34" charset="0"/>
              </a:rPr>
              <a:t>Usar surtos recentes com dados relativamente completos para revisões retrospectivas</a:t>
            </a:r>
          </a:p>
          <a:p>
            <a:r>
              <a:rPr lang="pt-BR" sz="1800" dirty="0">
                <a:cs typeface="Arial" panose="020B0604020202020204" pitchFamily="34" charset="0"/>
              </a:rPr>
              <a:t>Identificar problemas sistemáticos/lacunas na coleta de dados</a:t>
            </a:r>
          </a:p>
          <a:p>
            <a:r>
              <a:rPr lang="pt-BR" sz="1800" dirty="0">
                <a:cs typeface="Arial" panose="020B0604020202020204" pitchFamily="34" charset="0"/>
              </a:rPr>
              <a:t>Usar para criar impulso para uso em tempo real</a:t>
            </a:r>
          </a:p>
        </p:txBody>
      </p:sp>
      <p:pic>
        <p:nvPicPr>
          <p:cNvPr id="9" name="Graphic 8">
            <a:extLst>
              <a:ext uri="{FF2B5EF4-FFF2-40B4-BE49-F238E27FC236}">
                <a16:creationId xmlns:a16="http://schemas.microsoft.com/office/drawing/2014/main" id="{7AADCFD0-E4B2-0C76-1D92-EC46CDEC455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14" name="Title 1">
            <a:extLst>
              <a:ext uri="{FF2B5EF4-FFF2-40B4-BE49-F238E27FC236}">
                <a16:creationId xmlns:a16="http://schemas.microsoft.com/office/drawing/2014/main" id="{4467A5A2-A426-D1C7-F3FF-D3904032CD4B}"/>
              </a:ext>
            </a:extLst>
          </p:cNvPr>
          <p:cNvSpPr txBox="1">
            <a:spLocks/>
          </p:cNvSpPr>
          <p:nvPr/>
        </p:nvSpPr>
        <p:spPr>
          <a:xfrm>
            <a:off x="477166" y="1363373"/>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t>Pilotar o uso</a:t>
            </a:r>
          </a:p>
        </p:txBody>
      </p:sp>
    </p:spTree>
    <p:extLst>
      <p:ext uri="{BB962C8B-B14F-4D97-AF65-F5344CB8AC3E}">
        <p14:creationId xmlns:p14="http://schemas.microsoft.com/office/powerpoint/2010/main" val="31177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616E-59C1-8D3A-BE77-54C395662D8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9D1C92-07BE-D95B-4FF5-C23AAC846000}"/>
              </a:ext>
            </a:extLst>
          </p:cNvPr>
          <p:cNvSpPr/>
          <p:nvPr/>
        </p:nvSpPr>
        <p:spPr>
          <a:xfrm>
            <a:off x="4729163" y="1148387"/>
            <a:ext cx="6799817" cy="182704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7E4AFF7B-D0D5-2745-B546-DDE8DD49D59E}"/>
              </a:ext>
            </a:extLst>
          </p:cNvPr>
          <p:cNvSpPr>
            <a:spLocks noGrp="1"/>
          </p:cNvSpPr>
          <p:nvPr>
            <p:ph type="body" sz="half" idx="10"/>
          </p:nvPr>
        </p:nvSpPr>
        <p:spPr>
          <a:xfrm>
            <a:off x="4835951" y="594724"/>
            <a:ext cx="7120522" cy="400639"/>
          </a:xfrm>
        </p:spPr>
        <p:txBody>
          <a:bodyPr/>
          <a:lstStyle/>
          <a:p>
            <a:r>
              <a:rPr lang="pt-BR" sz="1800" dirty="0">
                <a:cs typeface="Arial" panose="020B0604020202020204" pitchFamily="34" charset="0"/>
              </a:rPr>
              <a:t>Pilotar o uso do 7-1-7 por meio de Revisões de Ação Precoce</a:t>
            </a:r>
          </a:p>
        </p:txBody>
      </p:sp>
      <p:sp>
        <p:nvSpPr>
          <p:cNvPr id="11" name="Text Placeholder 4">
            <a:extLst>
              <a:ext uri="{FF2B5EF4-FFF2-40B4-BE49-F238E27FC236}">
                <a16:creationId xmlns:a16="http://schemas.microsoft.com/office/drawing/2014/main" id="{7F41D6F3-C1C4-E110-B1F2-14BFB7AECBBD}"/>
              </a:ext>
            </a:extLst>
          </p:cNvPr>
          <p:cNvSpPr txBox="1">
            <a:spLocks/>
          </p:cNvSpPr>
          <p:nvPr/>
        </p:nvSpPr>
        <p:spPr>
          <a:xfrm>
            <a:off x="5085835" y="150949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chemeClr val="tx1"/>
                </a:solidFill>
                <a:effectLst/>
                <a:uLnTx/>
                <a:uFillTx/>
                <a:latin typeface="Arial"/>
                <a:cs typeface="Arial"/>
              </a:rPr>
              <a:t>Revisão de Ação Precoce do Surto de Febre Amarela no Sudão do Sul</a:t>
            </a:r>
          </a:p>
        </p:txBody>
      </p:sp>
      <p:pic>
        <p:nvPicPr>
          <p:cNvPr id="3" name="Picture 2">
            <a:extLst>
              <a:ext uri="{FF2B5EF4-FFF2-40B4-BE49-F238E27FC236}">
                <a16:creationId xmlns:a16="http://schemas.microsoft.com/office/drawing/2014/main" id="{6F7D5BD9-D018-8049-0837-AD4E98D1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32537" y="1323316"/>
            <a:ext cx="2587487" cy="1394092"/>
          </a:xfrm>
          <a:prstGeom prst="rect">
            <a:avLst/>
          </a:prstGeom>
          <a:ln w="12700">
            <a:solidFill>
              <a:schemeClr val="tx2"/>
            </a:solidFill>
          </a:ln>
        </p:spPr>
      </p:pic>
      <p:pic>
        <p:nvPicPr>
          <p:cNvPr id="10" name="Graphic 9">
            <a:extLst>
              <a:ext uri="{FF2B5EF4-FFF2-40B4-BE49-F238E27FC236}">
                <a16:creationId xmlns:a16="http://schemas.microsoft.com/office/drawing/2014/main" id="{FDA5F8F4-0820-B9AA-89ED-BF89D35B3A7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13" name="Title 1">
            <a:extLst>
              <a:ext uri="{FF2B5EF4-FFF2-40B4-BE49-F238E27FC236}">
                <a16:creationId xmlns:a16="http://schemas.microsoft.com/office/drawing/2014/main" id="{2DF6E106-9E04-C35C-B136-4ED6D4D299B3}"/>
              </a:ext>
            </a:extLst>
          </p:cNvPr>
          <p:cNvSpPr txBox="1">
            <a:spLocks/>
          </p:cNvSpPr>
          <p:nvPr/>
        </p:nvSpPr>
        <p:spPr>
          <a:xfrm>
            <a:off x="477166" y="1363373"/>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t>Pilotar o uso</a:t>
            </a:r>
          </a:p>
        </p:txBody>
      </p:sp>
    </p:spTree>
    <p:extLst>
      <p:ext uri="{BB962C8B-B14F-4D97-AF65-F5344CB8AC3E}">
        <p14:creationId xmlns:p14="http://schemas.microsoft.com/office/powerpoint/2010/main" val="25735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E02C-F770-E755-CE97-2810FA804700}"/>
              </a:ext>
            </a:extLst>
          </p:cNvPr>
          <p:cNvSpPr>
            <a:spLocks noGrp="1"/>
          </p:cNvSpPr>
          <p:nvPr>
            <p:ph type="title"/>
          </p:nvPr>
        </p:nvSpPr>
        <p:spPr>
          <a:xfrm>
            <a:off x="372635" y="1146192"/>
            <a:ext cx="4046965" cy="2282808"/>
          </a:xfrm>
        </p:spPr>
        <p:txBody>
          <a:bodyPr/>
          <a:lstStyle/>
          <a:p>
            <a:r>
              <a:rPr lang="pt-BR" dirty="0"/>
              <a:t>Narrativa do evento</a:t>
            </a:r>
            <a:br>
              <a:rPr lang="pt-BR" dirty="0"/>
            </a:br>
            <a:r>
              <a:rPr lang="pt-BR" sz="2400" b="0" dirty="0">
                <a:solidFill>
                  <a:schemeClr val="tx1"/>
                </a:solidFill>
              </a:rPr>
              <a:t>Febre amarela, Sudão do Sul, em andamento</a:t>
            </a:r>
          </a:p>
        </p:txBody>
      </p:sp>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835951" y="697616"/>
            <a:ext cx="6983414" cy="5840140"/>
          </a:xfrm>
        </p:spPr>
        <p:txBody>
          <a:bodyPr vert="horz" lIns="91440" tIns="45720" rIns="91440" bIns="45720" rtlCol="0" anchor="t">
            <a:noAutofit/>
          </a:bodyPr>
          <a:lstStyle/>
          <a:p>
            <a:r>
              <a:rPr lang="pt-BR" sz="1600" dirty="0">
                <a:latin typeface="Arial"/>
                <a:cs typeface="Arial"/>
              </a:rPr>
              <a:t>Em 14 de dezembro de 2023, um homem de 18 anos do condado de </a:t>
            </a:r>
            <a:r>
              <a:rPr lang="pt-BR" sz="1600" dirty="0" err="1">
                <a:latin typeface="Arial"/>
                <a:cs typeface="Arial"/>
              </a:rPr>
              <a:t>Yambio</a:t>
            </a:r>
            <a:r>
              <a:rPr lang="pt-BR" sz="1600" dirty="0">
                <a:latin typeface="Arial"/>
                <a:cs typeface="Arial"/>
              </a:rPr>
              <a:t>, no estado de </a:t>
            </a:r>
            <a:r>
              <a:rPr lang="pt-BR" sz="1600" dirty="0" err="1">
                <a:latin typeface="Arial"/>
                <a:cs typeface="Arial"/>
              </a:rPr>
              <a:t>Equatoria</a:t>
            </a:r>
            <a:r>
              <a:rPr lang="pt-BR" sz="1600" dirty="0">
                <a:latin typeface="Arial"/>
                <a:cs typeface="Arial"/>
              </a:rPr>
              <a:t> Ocidental, apresentou fraqueza no corpo, dor de cabeça, desconforto epigástrico, febre e vômitos.</a:t>
            </a:r>
          </a:p>
          <a:p>
            <a:pPr lvl="1"/>
            <a:r>
              <a:rPr lang="pt-BR" sz="1600" dirty="0">
                <a:latin typeface="Arial"/>
                <a:cs typeface="Arial"/>
              </a:rPr>
              <a:t>Diagnosticado com febre tifoide, e tratamento iniciado </a:t>
            </a:r>
            <a:br>
              <a:rPr lang="pt-BR" sz="1600" dirty="0">
                <a:latin typeface="Arial"/>
                <a:cs typeface="Arial"/>
              </a:rPr>
            </a:br>
            <a:r>
              <a:rPr lang="pt-BR" sz="1600" dirty="0">
                <a:latin typeface="Arial"/>
                <a:cs typeface="Arial"/>
              </a:rPr>
              <a:t>no mesmo dia</a:t>
            </a:r>
          </a:p>
          <a:p>
            <a:pPr lvl="1"/>
            <a:r>
              <a:rPr lang="pt-BR" sz="1600" dirty="0">
                <a:latin typeface="Arial"/>
                <a:cs typeface="Arial"/>
              </a:rPr>
              <a:t>A mãe não relatou nenhuma melhora após a conclusão do tratamento</a:t>
            </a:r>
          </a:p>
          <a:p>
            <a:pPr lvl="1"/>
            <a:endParaRPr lang="en-US" sz="600" dirty="0">
              <a:cs typeface="Arial" panose="020B0604020202020204" pitchFamily="34" charset="0"/>
            </a:endParaRPr>
          </a:p>
          <a:p>
            <a:r>
              <a:rPr lang="pt-BR" sz="1600" dirty="0">
                <a:latin typeface="Arial"/>
                <a:cs typeface="Arial"/>
              </a:rPr>
              <a:t>Em 21 de dezembro, paciente foi avaliado em unidade de saúde após vômito com sangue e icterícia</a:t>
            </a:r>
          </a:p>
          <a:p>
            <a:pPr lvl="1"/>
            <a:r>
              <a:rPr lang="pt-BR" sz="1600" dirty="0">
                <a:latin typeface="Arial"/>
                <a:cs typeface="Arial"/>
              </a:rPr>
              <a:t>Unidade de saúde suspeita de febre hemorrágica viral</a:t>
            </a:r>
          </a:p>
          <a:p>
            <a:pPr lvl="1"/>
            <a:r>
              <a:rPr lang="pt-BR" sz="1600" dirty="0">
                <a:latin typeface="Arial"/>
                <a:cs typeface="Arial"/>
              </a:rPr>
              <a:t>Eles isolaram o paciente e coletaram uma amostra para investigação</a:t>
            </a:r>
          </a:p>
          <a:p>
            <a:pPr lvl="1"/>
            <a:r>
              <a:rPr lang="pt-BR" sz="1600" dirty="0">
                <a:latin typeface="Arial"/>
                <a:cs typeface="Arial"/>
              </a:rPr>
              <a:t>Os provedores contataram imediatamente o Oficial de Vigilância Estadual, que notificou o nível nacional. </a:t>
            </a:r>
          </a:p>
          <a:p>
            <a:pPr lvl="1"/>
            <a:endParaRPr lang="en-US" sz="600" dirty="0">
              <a:cs typeface="Arial" panose="020B0604020202020204" pitchFamily="34" charset="0"/>
            </a:endParaRPr>
          </a:p>
          <a:p>
            <a:r>
              <a:rPr lang="pt-BR" sz="1600" dirty="0">
                <a:latin typeface="Arial"/>
                <a:cs typeface="Arial"/>
              </a:rPr>
              <a:t>Em 24 de dezembro, a amostra testou positivo para Febre Amarela no Laboratório Nacional de Saúde Pública. </a:t>
            </a:r>
          </a:p>
          <a:p>
            <a:endParaRPr lang="en-US" sz="600" dirty="0">
              <a:cs typeface="Arial" panose="020B0604020202020204" pitchFamily="34" charset="0"/>
            </a:endParaRPr>
          </a:p>
          <a:p>
            <a:r>
              <a:rPr lang="pt-BR" sz="1600" dirty="0">
                <a:latin typeface="Arial"/>
                <a:cs typeface="Arial"/>
              </a:rPr>
              <a:t>Em 27 de dezembro, a equipe nacional de resposta rápida foi mobilizada</a:t>
            </a:r>
          </a:p>
          <a:p>
            <a:endParaRPr lang="en-US" sz="600" dirty="0">
              <a:cs typeface="Arial" panose="020B0604020202020204" pitchFamily="34" charset="0"/>
            </a:endParaRPr>
          </a:p>
          <a:p>
            <a:r>
              <a:rPr lang="pt-BR" sz="1600" dirty="0">
                <a:latin typeface="Arial"/>
                <a:cs typeface="Arial"/>
              </a:rPr>
              <a:t>No início de fevereiro de 2024, havia 35 casos suspeitos e 2 casos confirmados em 5 condados do estado de Western </a:t>
            </a:r>
            <a:r>
              <a:rPr lang="pt-BR" sz="1600" dirty="0" err="1">
                <a:latin typeface="Arial"/>
                <a:cs typeface="Arial"/>
              </a:rPr>
              <a:t>Equatoria</a:t>
            </a:r>
            <a:endParaRPr lang="pt-BR" sz="1600" dirty="0">
              <a:latin typeface="Arial"/>
              <a:cs typeface="Arial"/>
            </a:endParaRPr>
          </a:p>
          <a:p>
            <a:endParaRPr lang="en-US" sz="1600" dirty="0">
              <a:cs typeface="Arial" panose="020B0604020202020204" pitchFamily="34" charset="0"/>
            </a:endParaRPr>
          </a:p>
          <a:p>
            <a:pPr marL="0" indent="0">
              <a:buNone/>
            </a:pPr>
            <a:endParaRPr lang="en-US" sz="1600" dirty="0">
              <a:highlight>
                <a:srgbClr val="FFFF00"/>
              </a:highlight>
              <a:cs typeface="Arial" panose="020B0604020202020204" pitchFamily="34" charset="0"/>
            </a:endParaRPr>
          </a:p>
        </p:txBody>
      </p:sp>
    </p:spTree>
    <p:extLst>
      <p:ext uri="{BB962C8B-B14F-4D97-AF65-F5344CB8AC3E}">
        <p14:creationId xmlns:p14="http://schemas.microsoft.com/office/powerpoint/2010/main" val="161843250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214526"/>
            <a:ext cx="1638526" cy="415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1" i="0" u="none" strike="noStrike" cap="none" normalizeH="0" baseline="0" noProof="0" dirty="0">
                <a:ln>
                  <a:noFill/>
                </a:ln>
                <a:solidFill>
                  <a:srgbClr val="9B51E0"/>
                </a:solidFill>
                <a:effectLst/>
                <a:uLnTx/>
                <a:uFillTx/>
                <a:latin typeface="Arial"/>
                <a:cs typeface="Arial"/>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1" i="0" u="none" strike="noStrike" cap="none" normalizeH="0" baseline="0" noProof="0" dirty="0">
                <a:ln>
                  <a:noFill/>
                </a:ln>
                <a:solidFill>
                  <a:srgbClr val="9B51E0"/>
                </a:solidFill>
                <a:effectLst/>
                <a:uLnTx/>
                <a:uFillTx/>
                <a:latin typeface="Arial"/>
                <a:ea typeface="+mn-ea"/>
                <a:cs typeface="Arial"/>
              </a:rPr>
              <a:t>14 de dezembro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76697"/>
            <a:ext cx="1783190"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CF2E2E"/>
                </a:solidFill>
                <a:effectLst/>
                <a:uLnTx/>
                <a:uFillTx/>
                <a:latin typeface="Arial"/>
                <a:cs typeface="Arial"/>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CF2E2E"/>
                </a:solidFill>
                <a:effectLst/>
                <a:uLnTx/>
                <a:uFillTx/>
                <a:latin typeface="Arial"/>
                <a:cs typeface="Arial"/>
              </a:rPr>
              <a:t>Meta: 7 dias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73518"/>
            <a:ext cx="1441103"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FCB900"/>
                </a:solidFill>
                <a:effectLst/>
                <a:uLnTx/>
                <a:uFillTx/>
                <a:latin typeface="Arial"/>
                <a:cs typeface="Arial"/>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FCB900"/>
                </a:solidFill>
                <a:effectLst/>
                <a:uLnTx/>
                <a:uFillTx/>
                <a:latin typeface="Arial"/>
                <a:cs typeface="Arial"/>
              </a:rPr>
              <a:t>Meta: 1 dia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73518"/>
            <a:ext cx="1652519"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3BB041"/>
                </a:solidFill>
                <a:effectLst/>
                <a:uLnTx/>
                <a:uFillTx/>
                <a:latin typeface="Arial"/>
                <a:cs typeface="Arial"/>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3BB041"/>
                </a:solidFill>
                <a:effectLst/>
                <a:uLnTx/>
                <a:uFillTx/>
                <a:latin typeface="Arial"/>
                <a:cs typeface="Arial"/>
              </a:rPr>
              <a:t>Meta: 7 dias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206831"/>
            <a:ext cx="2506428"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0"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1" i="0" u="none" strike="noStrike" cap="none" normalizeH="0" baseline="0" noProof="0">
                <a:ln>
                  <a:noFill/>
                </a:ln>
                <a:solidFill>
                  <a:srgbClr val="CF2E2E"/>
                </a:solidFill>
                <a:effectLst/>
                <a:uLnTx/>
                <a:uFillTx/>
                <a:latin typeface="Arial"/>
                <a:ea typeface="+mn-ea"/>
                <a:cs typeface="Arial"/>
              </a:rPr>
              <a:t>21 de dezembro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206831"/>
            <a:ext cx="201487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1" i="0" u="none" strike="noStrike" cap="none" normalizeH="0" baseline="0" noProof="0">
                <a:ln>
                  <a:noFill/>
                </a:ln>
                <a:solidFill>
                  <a:srgbClr val="FCB900"/>
                </a:solidFill>
                <a:effectLst/>
                <a:uLnTx/>
                <a:uFillTx/>
                <a:latin typeface="Arial"/>
                <a:ea typeface="+mn-ea"/>
                <a:cs typeface="Arial"/>
              </a:rPr>
              <a:t>21 de dezembro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214525"/>
            <a:ext cx="1638526" cy="415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0"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050" b="1" i="0" u="none" strike="noStrike" cap="none" normalizeH="0" baseline="0" noProof="0">
                <a:ln>
                  <a:noFill/>
                </a:ln>
                <a:solidFill>
                  <a:srgbClr val="3BB041"/>
                </a:solidFill>
                <a:effectLst/>
                <a:uLnTx/>
                <a:uFillTx/>
                <a:latin typeface="Arial"/>
                <a:ea typeface="+mn-ea"/>
                <a:cs typeface="Arial"/>
              </a:rPr>
              <a:t>28 de dezembro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7 DIAS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&lt;1 </a:t>
            </a:r>
            <a:r>
              <a:rPr lang="pt-BR" sz="1600">
                <a:latin typeface="Arial"/>
                <a:ea typeface="+mn-ea"/>
                <a:cs typeface="Arial"/>
              </a:rPr>
              <a:t>DIA</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FFFFF"/>
                </a:solidFill>
                <a:effectLst/>
                <a:uLnTx/>
                <a:uFillTx/>
                <a:latin typeface="Arial"/>
                <a:ea typeface="+mn-ea"/>
                <a:cs typeface="Arial"/>
              </a:rPr>
              <a:t>7 DIAS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a:cs typeface="Arial"/>
                <a:sym typeface="Calibri"/>
              </a:rPr>
              <a:t>GARGALOS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dirty="0">
                <a:ln>
                  <a:noFill/>
                </a:ln>
                <a:solidFill>
                  <a:srgbClr val="0F0F0F"/>
                </a:solidFill>
                <a:effectLst/>
                <a:uLnTx/>
                <a:uFillTx/>
                <a:latin typeface="Arial"/>
                <a:ea typeface="Calibri"/>
                <a:cs typeface="Arial"/>
              </a:rPr>
              <a:t>Atraso no envio da amostra para o laboratório do NPH</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dirty="0">
                <a:ln>
                  <a:noFill/>
                </a:ln>
                <a:solidFill>
                  <a:srgbClr val="0F0F0F"/>
                </a:solidFill>
                <a:effectLst/>
                <a:uLnTx/>
                <a:uFillTx/>
                <a:latin typeface="Arial"/>
                <a:ea typeface="Calibri"/>
                <a:cs typeface="Arial"/>
              </a:rPr>
              <a:t>O formulário de investigação do caso não foi preenchido adequadamente</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a:cs typeface="Arial"/>
                <a:sym typeface="Calibri"/>
              </a:rPr>
              <a:t>FACILITADORES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dirty="0">
                <a:ln>
                  <a:noFill/>
                </a:ln>
                <a:solidFill>
                  <a:srgbClr val="0F0F0F"/>
                </a:solidFill>
                <a:effectLst/>
                <a:uLnTx/>
                <a:uFillTx/>
                <a:latin typeface="Arial"/>
                <a:ea typeface="Calibri"/>
                <a:cs typeface="Arial"/>
              </a:rPr>
              <a:t>A Equipe Nacional de Resposta Rápida foi treinada em operações do 7-1-7</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dirty="0">
                <a:ln>
                  <a:noFill/>
                </a:ln>
                <a:solidFill>
                  <a:srgbClr val="0F0F0F"/>
                </a:solidFill>
                <a:effectLst/>
                <a:uLnTx/>
                <a:uFillTx/>
                <a:latin typeface="Arial"/>
                <a:ea typeface="Calibri"/>
                <a:cs typeface="Arial"/>
              </a:rPr>
              <a:t>Bom conhecimento em Vigilância e Resposta Integrada a Doenças (IDSR)</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694812"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GARGALOS &amp;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0F0F0F"/>
                </a:solidFill>
                <a:effectLst/>
                <a:uLnTx/>
                <a:uFillTx/>
                <a:latin typeface="Arial"/>
                <a:cs typeface="Arial"/>
              </a:rPr>
              <a:t>IMEDIATAS</a:t>
            </a:r>
            <a:r>
              <a:rPr kumimoji="0" lang="pt-BR" sz="1100" i="0" u="none" strike="noStrike" cap="none" normalizeH="0" baseline="0" noProof="0" dirty="0">
                <a:ln>
                  <a:noFill/>
                </a:ln>
                <a:solidFill>
                  <a:srgbClr val="0F0F0F"/>
                </a:solidFill>
                <a:effectLst/>
                <a:uLnTx/>
                <a:uFillTx/>
                <a:latin typeface="Arial"/>
                <a:cs typeface="Arial"/>
              </a:rPr>
              <a:t>:</a:t>
            </a:r>
            <a:r>
              <a:rPr kumimoji="0" lang="pt-BR" sz="1100" b="0" i="0" u="none" strike="noStrike" cap="none" normalizeH="0" baseline="0" noProof="0" dirty="0">
                <a:ln>
                  <a:noFill/>
                </a:ln>
                <a:solidFill>
                  <a:srgbClr val="0F0F0F"/>
                </a:solidFill>
                <a:effectLst/>
                <a:uLnTx/>
                <a:uFillTx/>
                <a:latin typeface="Arial"/>
                <a:cs typeface="Arial"/>
              </a:rPr>
              <a:t> </a:t>
            </a:r>
            <a:r>
              <a:rPr kumimoji="0" lang="pt-BR" sz="1100" i="0" u="none" strike="noStrike" cap="none" normalizeH="0" baseline="0" noProof="0" dirty="0">
                <a:ln>
                  <a:noFill/>
                </a:ln>
                <a:solidFill>
                  <a:srgbClr val="0F0F0F"/>
                </a:solidFill>
                <a:effectLst/>
                <a:uLnTx/>
                <a:uFillTx/>
                <a:latin typeface="Arial"/>
                <a:cs typeface="Arial"/>
              </a:rPr>
              <a:t>Treinar a equipe de resposta rápida estadual e o pessoal da aviação para o transporte de amostras em 7-1-7 + </a:t>
            </a:r>
            <a:r>
              <a:rPr kumimoji="0" lang="pt-BR" sz="1100" i="0" u="none" strike="noStrike" cap="none" normalizeH="0" baseline="0" noProof="0" dirty="0" err="1">
                <a:ln>
                  <a:noFill/>
                </a:ln>
                <a:solidFill>
                  <a:srgbClr val="0F0F0F"/>
                </a:solidFill>
                <a:effectLst/>
                <a:uLnTx/>
                <a:uFillTx/>
                <a:latin typeface="Arial"/>
                <a:cs typeface="Arial"/>
              </a:rPr>
              <a:t>One</a:t>
            </a:r>
            <a:r>
              <a:rPr kumimoji="0" lang="pt-BR" sz="1100" i="0" u="none" strike="noStrike" cap="none" normalizeH="0" baseline="0" noProof="0" dirty="0">
                <a:ln>
                  <a:noFill/>
                </a:ln>
                <a:solidFill>
                  <a:srgbClr val="0F0F0F"/>
                </a:solidFill>
                <a:effectLst/>
                <a:uLnTx/>
                <a:uFillTx/>
                <a:latin typeface="Arial"/>
                <a:cs typeface="Arial"/>
              </a:rPr>
              <a:t> Health Coordenação, colaboração e abordagens de comunicação eficientes; Orientação no local de trabalho dos profissionais de saúde sobre o preenchimento do formulário de investigação de casos; Reunião de defesa para abordar a questão da dúvida e do atraso nos resultados do apoio regional aos testes UVRI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0F0F0F"/>
                </a:solidFill>
                <a:effectLst/>
                <a:uLnTx/>
                <a:uFillTx/>
                <a:latin typeface="Arial"/>
                <a:cs typeface="Arial"/>
              </a:rPr>
              <a:t>PRAZO MAIS LONGO:</a:t>
            </a:r>
            <a:r>
              <a:rPr kumimoji="0" lang="pt-BR" sz="1100" b="0" i="0" u="none" strike="noStrike" cap="none" normalizeH="0" baseline="0" noProof="0" dirty="0">
                <a:ln>
                  <a:noFill/>
                </a:ln>
                <a:solidFill>
                  <a:srgbClr val="0F0F0F"/>
                </a:solidFill>
                <a:effectLst/>
                <a:uLnTx/>
                <a:uFillTx/>
                <a:latin typeface="Arial"/>
                <a:cs typeface="Arial"/>
              </a:rPr>
              <a:t> Fortalecer a vacinação da população em risco; Fortalecer a comunicação de risco e crise, o envolvimento da comunidade, a promoção da saúde e a conscientização em unidades de saúde e na comunidade; Disponibilizar fundos para logística, Estabelecimento de EPI permanente, Treinamento de profissionais de saúde no protocolo de gerenciamento de casos.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75514" y="-1340"/>
            <a:ext cx="11640864"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pt-BR" sz="2800" b="1" i="0" u="none" strike="noStrike" cap="none" normalizeH="0" baseline="0" noProof="0">
                <a:ln>
                  <a:noFill/>
                </a:ln>
                <a:solidFill>
                  <a:srgbClr val="3BB041"/>
                </a:solidFill>
                <a:effectLst/>
                <a:uLnTx/>
                <a:uFillTx/>
                <a:latin typeface="Arial" panose="020B0604020202020204" pitchFamily="34" charset="0"/>
                <a:ea typeface="+mj-ea"/>
                <a:cs typeface="Arial" panose="020B0604020202020204" pitchFamily="34" charset="0"/>
                <a:sym typeface="Calibri"/>
              </a:rPr>
              <a:t>Febre Amarela, Estado de Equatoria Ocidental, Sudão do Sul</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877952" y="2751593"/>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a:ln>
                  <a:noFill/>
                </a:ln>
                <a:solidFill>
                  <a:srgbClr val="0F0F0F"/>
                </a:solidFill>
                <a:effectLst/>
                <a:uLnTx/>
                <a:uFillTx/>
                <a:latin typeface="Arial"/>
                <a:cs typeface="Arial"/>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lang="pt-BR" sz="1100">
                <a:solidFill>
                  <a:prstClr val="black"/>
                </a:solidFill>
                <a:latin typeface="Arial"/>
                <a:cs typeface="Arial"/>
              </a:rPr>
              <a:t>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a:ln>
                  <a:noFill/>
                </a:ln>
                <a:solidFill>
                  <a:prstClr val="black"/>
                </a:solidFill>
                <a:effectLst/>
                <a:uLnTx/>
                <a:uFillTx/>
                <a:latin typeface="Arial"/>
                <a:cs typeface="Arial"/>
                <a:sym typeface="Calibri"/>
              </a:rPr>
              <a:t>FACILITADORES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Os sistemas EWARS e IDSR capturaram prontamente o alerta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A pessoa focal zonal da Vigilância Nacional foi treinada em metas 7-1-7</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091484" y="2744982"/>
            <a:ext cx="3396423"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a:ln>
                  <a:noFill/>
                </a:ln>
                <a:solidFill>
                  <a:srgbClr val="0F0F0F"/>
                </a:solidFill>
                <a:effectLst/>
                <a:uLnTx/>
                <a:uFillTx/>
                <a:latin typeface="Arial"/>
                <a:cs typeface="Arial"/>
                <a:sym typeface="Calibri"/>
              </a:rPr>
              <a:t>GARGALOS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Técnicos em vida selvagem/entomologistas não incluídos no RRT nacional</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Sem vacina contra febre amarela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Materiais IEC/atividades RCCE ligeiramente atrasados; análise Epi não totalmente realizada</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cs typeface="Arial"/>
              </a:rPr>
              <a:t>Parceiros de resposta limitada em campo </a:t>
            </a:r>
          </a:p>
          <a:p>
            <a:pPr>
              <a:lnSpc>
                <a:spcPct val="115000"/>
              </a:lnSpc>
              <a:spcAft>
                <a:spcPts val="100"/>
              </a:spcAft>
              <a:defRPr/>
            </a:pPr>
            <a:endParaRPr lang="en-US" sz="1100" b="1" kern="0">
              <a:solidFill>
                <a:prstClr val="black"/>
              </a:solidFill>
              <a:latin typeface="Arial"/>
              <a:cs typeface="Arial"/>
              <a:sym typeface="Calibri"/>
            </a:endParaRPr>
          </a:p>
          <a:p>
            <a:pPr marL="0" marR="0" lvl="0" indent="0" algn="l" defTabSz="914400">
              <a:lnSpc>
                <a:spcPct val="114999"/>
              </a:lnSpc>
              <a:spcBef>
                <a:spcPts val="0"/>
              </a:spcBef>
              <a:spcAft>
                <a:spcPts val="100"/>
              </a:spcAft>
              <a:buClrTx/>
              <a:buSzTx/>
              <a:buFontTx/>
              <a:buNone/>
              <a:tabLst/>
              <a:defRPr/>
            </a:pPr>
            <a:r>
              <a:rPr kumimoji="0" lang="pt-BR" sz="1100" b="1" i="0" u="none" strike="noStrike" cap="none" normalizeH="0" baseline="0" noProof="0">
                <a:ln>
                  <a:noFill/>
                </a:ln>
                <a:solidFill>
                  <a:prstClr val="black"/>
                </a:solidFill>
                <a:effectLst/>
                <a:uLnTx/>
                <a:uFillTx/>
                <a:latin typeface="Arial"/>
                <a:cs typeface="Arial"/>
                <a:sym typeface="Calibri"/>
              </a:rPr>
              <a:t>FACILITADORES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pt-BR" sz="1100" b="0" i="0" u="none" strike="noStrike" cap="none" normalizeH="0" baseline="0" noProof="0">
                <a:ln>
                  <a:noFill/>
                </a:ln>
                <a:solidFill>
                  <a:srgbClr val="0F0F0F"/>
                </a:solidFill>
                <a:effectLst/>
                <a:uLnTx/>
                <a:uFillTx/>
                <a:latin typeface="Arial"/>
                <a:ea typeface="Calibri"/>
                <a:cs typeface="Arial"/>
              </a:rPr>
              <a:t>A equipe nacional de resposta rápida foi ativada </a:t>
            </a:r>
          </a:p>
        </p:txBody>
      </p:sp>
    </p:spTree>
    <p:extLst>
      <p:ext uri="{BB962C8B-B14F-4D97-AF65-F5344CB8AC3E}">
        <p14:creationId xmlns:p14="http://schemas.microsoft.com/office/powerpoint/2010/main" val="2281065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6265-6CF4-DDC6-E5B2-9975471AACC3}"/>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10D28B7E-F0BA-A76C-0813-DCE21000C5E8}"/>
              </a:ext>
            </a:extLst>
          </p:cNvPr>
          <p:cNvSpPr/>
          <p:nvPr/>
        </p:nvSpPr>
        <p:spPr>
          <a:xfrm>
            <a:off x="4729163" y="1148387"/>
            <a:ext cx="6799817" cy="328506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B434D4E6-AB74-A756-1CB9-F1A5D6E49CFF}"/>
              </a:ext>
            </a:extLst>
          </p:cNvPr>
          <p:cNvSpPr>
            <a:spLocks noGrp="1"/>
          </p:cNvSpPr>
          <p:nvPr>
            <p:ph type="body" sz="half" idx="10"/>
          </p:nvPr>
        </p:nvSpPr>
        <p:spPr>
          <a:xfrm>
            <a:off x="4835951" y="594724"/>
            <a:ext cx="6968122" cy="400639"/>
          </a:xfrm>
        </p:spPr>
        <p:txBody>
          <a:bodyPr/>
          <a:lstStyle/>
          <a:p>
            <a:r>
              <a:rPr lang="pt-BR" sz="2200" dirty="0">
                <a:cs typeface="Arial" panose="020B0604020202020204" pitchFamily="34" charset="0"/>
              </a:rPr>
              <a:t>Pilotar o uso retrospectivamente e em tempo real</a:t>
            </a:r>
          </a:p>
        </p:txBody>
      </p:sp>
      <p:sp>
        <p:nvSpPr>
          <p:cNvPr id="10" name="Content Placeholder 2">
            <a:extLst>
              <a:ext uri="{FF2B5EF4-FFF2-40B4-BE49-F238E27FC236}">
                <a16:creationId xmlns:a16="http://schemas.microsoft.com/office/drawing/2014/main" id="{FEB12F7D-6E8C-3563-1C66-84BD672256AD}"/>
              </a:ext>
            </a:extLst>
          </p:cNvPr>
          <p:cNvSpPr txBox="1">
            <a:spLocks/>
          </p:cNvSpPr>
          <p:nvPr/>
        </p:nvSpPr>
        <p:spPr>
          <a:xfrm>
            <a:off x="4835950" y="2951449"/>
            <a:ext cx="6693030" cy="1591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rPr>
              <a:t>Aplicado em tempo real durante o surto em curso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rPr>
              <a:t>Resultados apresentados para </a:t>
            </a:r>
            <a:r>
              <a:rPr kumimoji="0" lang="pt-BR" sz="1600" b="0" i="0" u="none" strike="noStrike" cap="none" normalizeH="0" baseline="0" noProof="0" dirty="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rPr>
              <a:t>amplo grupo de partes interessadas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sym typeface="Wingdings" pitchFamily="2" charset="2"/>
              </a:rPr>
              <a:t>As partes interessadas concordaram com ações para resolver gargalos e usar o 7-1-7 para futuros eventos de saúde pública</a:t>
            </a:r>
          </a:p>
        </p:txBody>
      </p:sp>
      <p:sp>
        <p:nvSpPr>
          <p:cNvPr id="11" name="Text Placeholder 4">
            <a:extLst>
              <a:ext uri="{FF2B5EF4-FFF2-40B4-BE49-F238E27FC236}">
                <a16:creationId xmlns:a16="http://schemas.microsoft.com/office/drawing/2014/main" id="{E85E524C-2E1D-A22E-803F-6CF03F9ADC71}"/>
              </a:ext>
            </a:extLst>
          </p:cNvPr>
          <p:cNvSpPr txBox="1">
            <a:spLocks/>
          </p:cNvSpPr>
          <p:nvPr/>
        </p:nvSpPr>
        <p:spPr>
          <a:xfrm>
            <a:off x="5053733" y="152770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b="1" i="0" u="none" strike="noStrike" cap="none" normalizeH="0" baseline="0" noProof="0" dirty="0">
                <a:ln>
                  <a:noFill/>
                </a:ln>
                <a:solidFill>
                  <a:schemeClr val="tx1"/>
                </a:solidFill>
                <a:effectLst/>
                <a:uLnTx/>
                <a:uFillTx/>
                <a:latin typeface="Arial"/>
                <a:cs typeface="Arial"/>
              </a:rPr>
              <a:t>Revisão de Ação Precoce do Surto de Febre Amarela no Sudão do Sul</a:t>
            </a:r>
          </a:p>
        </p:txBody>
      </p:sp>
      <p:pic>
        <p:nvPicPr>
          <p:cNvPr id="3" name="Picture 2">
            <a:extLst>
              <a:ext uri="{FF2B5EF4-FFF2-40B4-BE49-F238E27FC236}">
                <a16:creationId xmlns:a16="http://schemas.microsoft.com/office/drawing/2014/main" id="{2BF0DC6C-932E-1146-F7D3-AFE85E0095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32537" y="1323316"/>
            <a:ext cx="2587487" cy="1394092"/>
          </a:xfrm>
          <a:prstGeom prst="rect">
            <a:avLst/>
          </a:prstGeom>
          <a:ln w="12700">
            <a:solidFill>
              <a:schemeClr val="tx2"/>
            </a:solidFill>
          </a:ln>
        </p:spPr>
      </p:pic>
      <p:sp>
        <p:nvSpPr>
          <p:cNvPr id="4" name="Rectangle 3">
            <a:extLst>
              <a:ext uri="{FF2B5EF4-FFF2-40B4-BE49-F238E27FC236}">
                <a16:creationId xmlns:a16="http://schemas.microsoft.com/office/drawing/2014/main" id="{F719B236-5738-974B-D0AE-C9205C2EA394}"/>
              </a:ext>
            </a:extLst>
          </p:cNvPr>
          <p:cNvSpPr/>
          <p:nvPr/>
        </p:nvSpPr>
        <p:spPr>
          <a:xfrm>
            <a:off x="4835950" y="3326296"/>
            <a:ext cx="6574172" cy="927049"/>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E50736A8-6419-0B16-6416-7649C231DC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15" name="Title 1">
            <a:extLst>
              <a:ext uri="{FF2B5EF4-FFF2-40B4-BE49-F238E27FC236}">
                <a16:creationId xmlns:a16="http://schemas.microsoft.com/office/drawing/2014/main" id="{0957EAAE-F89B-4020-82F1-489514191846}"/>
              </a:ext>
            </a:extLst>
          </p:cNvPr>
          <p:cNvSpPr>
            <a:spLocks noGrp="1"/>
          </p:cNvSpPr>
          <p:nvPr>
            <p:ph type="title"/>
          </p:nvPr>
        </p:nvSpPr>
        <p:spPr>
          <a:xfrm>
            <a:off x="477166" y="1363373"/>
            <a:ext cx="3467083" cy="2282808"/>
          </a:xfrm>
        </p:spPr>
        <p:txBody>
          <a:bodyPr/>
          <a:lstStyle/>
          <a:p>
            <a:pPr algn="ctr"/>
            <a:r>
              <a:rPr lang="pt-BR"/>
              <a:t>Pilotar o uso</a:t>
            </a:r>
          </a:p>
        </p:txBody>
      </p:sp>
    </p:spTree>
    <p:extLst>
      <p:ext uri="{BB962C8B-B14F-4D97-AF65-F5344CB8AC3E}">
        <p14:creationId xmlns:p14="http://schemas.microsoft.com/office/powerpoint/2010/main" val="23987408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34E5-4649-AFB3-43D1-484ABC1E07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79585C-03D0-ABD0-AE7B-BF34F8672C38}"/>
              </a:ext>
            </a:extLst>
          </p:cNvPr>
          <p:cNvSpPr>
            <a:spLocks noGrp="1"/>
          </p:cNvSpPr>
          <p:nvPr>
            <p:ph type="title"/>
          </p:nvPr>
        </p:nvSpPr>
        <p:spPr>
          <a:xfrm>
            <a:off x="424273" y="350089"/>
            <a:ext cx="11490635" cy="1087808"/>
          </a:xfrm>
        </p:spPr>
        <p:txBody>
          <a:bodyPr/>
          <a:lstStyle/>
          <a:p>
            <a:r>
              <a:rPr lang="pt-BR" dirty="0"/>
              <a:t>O 7-1-7 pode ser adotado de forma sistemática e flexível</a:t>
            </a:r>
          </a:p>
        </p:txBody>
      </p:sp>
      <p:sp>
        <p:nvSpPr>
          <p:cNvPr id="17" name="Title 1">
            <a:extLst>
              <a:ext uri="{FF2B5EF4-FFF2-40B4-BE49-F238E27FC236}">
                <a16:creationId xmlns:a16="http://schemas.microsoft.com/office/drawing/2014/main" id="{3A5ADE24-486D-7356-57D2-90BC3CB45178}"/>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dirty="0">
                <a:ln>
                  <a:noFill/>
                </a:ln>
                <a:solidFill>
                  <a:srgbClr val="000000"/>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266B941D-9058-AF81-1FAC-232F823B8CDA}"/>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a:ln>
                  <a:noFill/>
                </a:ln>
                <a:solidFill>
                  <a:srgbClr val="000000"/>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31A726B8-E43E-F0C2-8199-D59D33F19AD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a:ln>
                  <a:noFill/>
                </a:ln>
                <a:solidFill>
                  <a:srgbClr val="000000"/>
                </a:solidFill>
                <a:effectLst/>
                <a:uLnTx/>
                <a:uFillTx/>
                <a:latin typeface="Arial"/>
                <a:cs typeface="Arial"/>
              </a:rPr>
              <a:t>Engajar as partes interessadas</a:t>
            </a:r>
          </a:p>
        </p:txBody>
      </p:sp>
      <p:sp>
        <p:nvSpPr>
          <p:cNvPr id="25" name="Title 1">
            <a:extLst>
              <a:ext uri="{FF2B5EF4-FFF2-40B4-BE49-F238E27FC236}">
                <a16:creationId xmlns:a16="http://schemas.microsoft.com/office/drawing/2014/main" id="{7EC41275-EA99-2399-001F-4C89646FA8A9}"/>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a:ln>
                  <a:noFill/>
                </a:ln>
                <a:solidFill>
                  <a:srgbClr val="000000"/>
                </a:solidFill>
                <a:effectLst/>
                <a:uLnTx/>
                <a:uFillTx/>
                <a:latin typeface="Arial"/>
                <a:cs typeface="Arial"/>
              </a:rPr>
              <a:t>Treinar a equipe</a:t>
            </a:r>
          </a:p>
        </p:txBody>
      </p:sp>
      <p:sp>
        <p:nvSpPr>
          <p:cNvPr id="27" name="Title 1">
            <a:extLst>
              <a:ext uri="{FF2B5EF4-FFF2-40B4-BE49-F238E27FC236}">
                <a16:creationId xmlns:a16="http://schemas.microsoft.com/office/drawing/2014/main" id="{4B833133-F644-4B4B-2B2B-E775DF10DF4E}"/>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a:ln>
                  <a:noFill/>
                </a:ln>
                <a:solidFill>
                  <a:srgbClr val="000000"/>
                </a:solidFill>
                <a:effectLst/>
                <a:uLnTx/>
                <a:uFillTx/>
                <a:latin typeface="Arial"/>
                <a:cs typeface="Arial"/>
              </a:rPr>
              <a:t>Integrar em fluxos de trabalho</a:t>
            </a:r>
          </a:p>
        </p:txBody>
      </p:sp>
      <p:sp>
        <p:nvSpPr>
          <p:cNvPr id="29" name="Title 1">
            <a:extLst>
              <a:ext uri="{FF2B5EF4-FFF2-40B4-BE49-F238E27FC236}">
                <a16:creationId xmlns:a16="http://schemas.microsoft.com/office/drawing/2014/main" id="{CD2FBF4B-C3C2-C333-07EA-AE3010B7BCB7}"/>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a:solidFill>
                  <a:srgbClr val="000000"/>
                </a:solidFill>
                <a:latin typeface="Arial"/>
                <a:cs typeface="Arial"/>
              </a:rPr>
              <a:t>Pilotar o uso</a:t>
            </a:r>
          </a:p>
        </p:txBody>
      </p:sp>
      <p:pic>
        <p:nvPicPr>
          <p:cNvPr id="31" name="Graphic 30">
            <a:extLst>
              <a:ext uri="{FF2B5EF4-FFF2-40B4-BE49-F238E27FC236}">
                <a16:creationId xmlns:a16="http://schemas.microsoft.com/office/drawing/2014/main" id="{EF2BAC10-D338-1479-A52C-EE607AC93A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12E1C79A-7BD4-A9F2-15A3-7770014A1F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33EF3A03-1916-63E1-FC9D-94A2A3AF7D9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2317C38-0E8B-B4F3-BA85-6B1F5CF5BF0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948C5EDC-77FE-240F-FD97-09F8A2FBA23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0D4E8B-3BB5-F096-ED0F-15A7A94312F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19769095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19330-A850-002B-B4D1-A7822AA474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2F049-3FF1-8BBA-B85E-B4AB09A40EA7}"/>
              </a:ext>
            </a:extLst>
          </p:cNvPr>
          <p:cNvSpPr>
            <a:spLocks noGrp="1"/>
          </p:cNvSpPr>
          <p:nvPr>
            <p:ph idx="1"/>
          </p:nvPr>
        </p:nvSpPr>
        <p:spPr>
          <a:xfrm>
            <a:off x="836612" y="1366888"/>
            <a:ext cx="10289345" cy="4810075"/>
          </a:xfrm>
        </p:spPr>
        <p:txBody>
          <a:bodyPr vert="horz" lIns="91440" tIns="45720" rIns="91440" bIns="45720" rtlCol="0" anchor="t">
            <a:noAutofit/>
          </a:bodyPr>
          <a:lstStyle/>
          <a:p>
            <a:pPr marL="0" indent="0">
              <a:buNone/>
            </a:pPr>
            <a:r>
              <a:rPr lang="pt-BR" sz="2000" b="1" dirty="0">
                <a:solidFill>
                  <a:schemeClr val="tx2"/>
                </a:solidFill>
                <a:latin typeface="Arial"/>
                <a:cs typeface="Arial"/>
              </a:rPr>
              <a:t>A equipe técnica que lidera a adoção e o uso deve:</a:t>
            </a:r>
          </a:p>
          <a:p>
            <a:pPr marL="0" indent="0">
              <a:buNone/>
            </a:pPr>
            <a:endParaRPr lang="en-US" sz="500" b="1" dirty="0">
              <a:solidFill>
                <a:schemeClr val="tx2"/>
              </a:solidFill>
              <a:cs typeface="Arial"/>
            </a:endParaRPr>
          </a:p>
          <a:p>
            <a:pPr marL="457200" indent="-457200">
              <a:buFont typeface="+mj-lt"/>
              <a:buAutoNum type="arabicPeriod"/>
            </a:pPr>
            <a:r>
              <a:rPr lang="pt-BR" sz="2000" dirty="0">
                <a:latin typeface="Arial"/>
                <a:cs typeface="Arial"/>
              </a:rPr>
              <a:t>Desenvolver um plano de trabalho. Incluir:</a:t>
            </a:r>
          </a:p>
          <a:p>
            <a:pPr lvl="1">
              <a:lnSpc>
                <a:spcPct val="100000"/>
              </a:lnSpc>
            </a:pPr>
            <a:r>
              <a:rPr lang="pt-BR" sz="1800" dirty="0">
                <a:latin typeface="Arial"/>
                <a:cs typeface="Arial"/>
              </a:rPr>
              <a:t>Funções e responsabilidades das partes interessadas</a:t>
            </a:r>
          </a:p>
          <a:p>
            <a:pPr lvl="1">
              <a:lnSpc>
                <a:spcPct val="100000"/>
              </a:lnSpc>
            </a:pPr>
            <a:r>
              <a:rPr lang="pt-BR" sz="1800" dirty="0">
                <a:latin typeface="Arial"/>
                <a:cs typeface="Arial"/>
              </a:rPr>
              <a:t>Principais atividades e processos necessários com cronogramas</a:t>
            </a:r>
          </a:p>
          <a:p>
            <a:pPr lvl="1">
              <a:lnSpc>
                <a:spcPct val="100000"/>
              </a:lnSpc>
            </a:pPr>
            <a:r>
              <a:rPr lang="pt-BR" sz="1800" dirty="0">
                <a:latin typeface="Arial"/>
                <a:cs typeface="Arial"/>
              </a:rPr>
              <a:t>Mecanismos de monitoramento e avaliação </a:t>
            </a:r>
          </a:p>
          <a:p>
            <a:pPr lvl="1">
              <a:lnSpc>
                <a:spcPct val="100000"/>
              </a:lnSpc>
            </a:pPr>
            <a:r>
              <a:rPr lang="pt-BR" sz="1800" dirty="0">
                <a:latin typeface="Arial"/>
                <a:cs typeface="Arial"/>
              </a:rPr>
              <a:t>Mecanismos de financiamento propostos para apoiar a melhoria do desempenho</a:t>
            </a:r>
          </a:p>
          <a:p>
            <a:pPr marL="457200" indent="-457200">
              <a:lnSpc>
                <a:spcPct val="150000"/>
              </a:lnSpc>
              <a:buFont typeface="+mj-lt"/>
              <a:buAutoNum type="arabicPeriod"/>
            </a:pPr>
            <a:r>
              <a:rPr lang="pt-BR" sz="2000" dirty="0">
                <a:latin typeface="Arial"/>
                <a:cs typeface="Arial"/>
              </a:rPr>
              <a:t>Divulgar amplamente o plano de trabalho para obter feedback </a:t>
            </a:r>
          </a:p>
          <a:p>
            <a:pPr marL="457200" indent="-457200">
              <a:lnSpc>
                <a:spcPct val="150000"/>
              </a:lnSpc>
              <a:buFont typeface="+mj-lt"/>
              <a:buAutoNum type="arabicPeriod"/>
            </a:pPr>
            <a:r>
              <a:rPr lang="pt-BR" sz="2000" dirty="0">
                <a:latin typeface="Arial"/>
                <a:cs typeface="Arial"/>
              </a:rPr>
              <a:t>Finalizar o plano de trabalho com base no feedback</a:t>
            </a:r>
          </a:p>
          <a:p>
            <a:pPr marL="457200" indent="-457200">
              <a:lnSpc>
                <a:spcPct val="150000"/>
              </a:lnSpc>
              <a:buFont typeface="+mj-lt"/>
              <a:buAutoNum type="arabicPeriod"/>
            </a:pPr>
            <a:r>
              <a:rPr lang="pt-BR" sz="2000" dirty="0">
                <a:latin typeface="Arial"/>
                <a:cs typeface="Arial"/>
              </a:rPr>
              <a:t>Organizar um evento de lançamento oficial ou comunicação de alto nível</a:t>
            </a:r>
          </a:p>
          <a:p>
            <a:endParaRPr lang="en-US" dirty="0"/>
          </a:p>
        </p:txBody>
      </p:sp>
      <p:sp>
        <p:nvSpPr>
          <p:cNvPr id="5" name="Title 1">
            <a:extLst>
              <a:ext uri="{FF2B5EF4-FFF2-40B4-BE49-F238E27FC236}">
                <a16:creationId xmlns:a16="http://schemas.microsoft.com/office/drawing/2014/main" id="{51FF024B-91AF-2E6E-E39F-C1A51223FC39}"/>
              </a:ext>
            </a:extLst>
          </p:cNvPr>
          <p:cNvSpPr>
            <a:spLocks noGrp="1"/>
          </p:cNvSpPr>
          <p:nvPr>
            <p:ph type="title"/>
          </p:nvPr>
        </p:nvSpPr>
        <p:spPr>
          <a:xfrm>
            <a:off x="367853" y="365126"/>
            <a:ext cx="10987535" cy="1001762"/>
          </a:xfrm>
        </p:spPr>
        <p:txBody>
          <a:bodyPr>
            <a:normAutofit/>
          </a:bodyPr>
          <a:lstStyle/>
          <a:p>
            <a:r>
              <a:rPr lang="pt-BR" sz="2800" dirty="0">
                <a:latin typeface="Arial"/>
                <a:cs typeface="Arial"/>
              </a:rPr>
              <a:t>Plano de trabalho de adoção de metas 7-1-7</a:t>
            </a:r>
          </a:p>
        </p:txBody>
      </p:sp>
    </p:spTree>
    <p:extLst>
      <p:ext uri="{BB962C8B-B14F-4D97-AF65-F5344CB8AC3E}">
        <p14:creationId xmlns:p14="http://schemas.microsoft.com/office/powerpoint/2010/main" val="18077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EB8BD-4E73-79E1-7377-48372D4E0A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8CB410-9BBC-AFAA-C787-C7D9E5090890}"/>
              </a:ext>
            </a:extLst>
          </p:cNvPr>
          <p:cNvSpPr>
            <a:spLocks noGrp="1"/>
          </p:cNvSpPr>
          <p:nvPr>
            <p:ph type="body" sz="half" idx="10"/>
          </p:nvPr>
        </p:nvSpPr>
        <p:spPr>
          <a:xfrm>
            <a:off x="5156010" y="2270287"/>
            <a:ext cx="6128622" cy="2310323"/>
          </a:xfrm>
        </p:spPr>
        <p:txBody>
          <a:bodyPr vert="horz" lIns="91440" tIns="45720" rIns="91440" bIns="45720" rtlCol="0" anchor="t">
            <a:noAutofit/>
          </a:bodyPr>
          <a:lstStyle/>
          <a:p>
            <a:r>
              <a:rPr lang="pt-BR" sz="3600" dirty="0">
                <a:latin typeface="Arial"/>
                <a:cs typeface="Arial"/>
              </a:rPr>
              <a:t>Como estratégias podem ser úteis para iniciar efetivamente o 7-1-7 onde você trabalha?</a:t>
            </a:r>
          </a:p>
        </p:txBody>
      </p:sp>
      <p:pic>
        <p:nvPicPr>
          <p:cNvPr id="4" name="Graphic 9">
            <a:extLst>
              <a:ext uri="{FF2B5EF4-FFF2-40B4-BE49-F238E27FC236}">
                <a16:creationId xmlns:a16="http://schemas.microsoft.com/office/drawing/2014/main" id="{4A42AE40-2B36-A057-C338-3DF55737E3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321C0760-5DAC-E21A-540E-28D0EE95F6F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17948771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D47EB-3A0A-DA0B-F871-447BF0E31C6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9E5AAE-7FAC-9838-FB63-BBE9C5041277}"/>
              </a:ext>
            </a:extLst>
          </p:cNvPr>
          <p:cNvSpPr>
            <a:spLocks noGrp="1"/>
          </p:cNvSpPr>
          <p:nvPr>
            <p:ph sz="half" idx="1"/>
          </p:nvPr>
        </p:nvSpPr>
        <p:spPr>
          <a:xfrm>
            <a:off x="821267" y="2262174"/>
            <a:ext cx="5496406" cy="4351338"/>
          </a:xfrm>
        </p:spPr>
        <p:txBody>
          <a:bodyPr vert="horz" lIns="91440" tIns="45720" rIns="91440" bIns="45720" rtlCol="0" anchor="t">
            <a:noAutofit/>
          </a:bodyPr>
          <a:lstStyle/>
          <a:p>
            <a:pPr marL="0" indent="0">
              <a:buNone/>
            </a:pPr>
            <a:r>
              <a:rPr lang="pt-BR" sz="2000" dirty="0">
                <a:solidFill>
                  <a:schemeClr val="accent1"/>
                </a:solidFill>
                <a:latin typeface="Arial"/>
                <a:cs typeface="Arial"/>
              </a:rPr>
              <a:t>Pessoal principal do primeiro ano</a:t>
            </a:r>
          </a:p>
          <a:p>
            <a:r>
              <a:rPr lang="pt-BR" sz="1800" dirty="0">
                <a:latin typeface="Arial"/>
                <a:cs typeface="Arial"/>
              </a:rPr>
              <a:t>0,5 a 1,0 funcionário em tempo integral para atividades de adoção. As principais atividades incluem:</a:t>
            </a:r>
          </a:p>
          <a:p>
            <a:pPr lvl="1"/>
            <a:r>
              <a:rPr lang="pt-BR" sz="1600" dirty="0">
                <a:latin typeface="Arial"/>
                <a:cs typeface="Arial"/>
              </a:rPr>
              <a:t>Coordenação</a:t>
            </a:r>
          </a:p>
          <a:p>
            <a:pPr lvl="1"/>
            <a:r>
              <a:rPr lang="pt-BR" sz="1600" b="1" dirty="0">
                <a:latin typeface="Arial"/>
                <a:cs typeface="Arial"/>
              </a:rPr>
              <a:t>Envolvimento de diversas partes interessadas</a:t>
            </a:r>
          </a:p>
          <a:p>
            <a:pPr lvl="1"/>
            <a:r>
              <a:rPr lang="pt-BR" sz="1600" dirty="0">
                <a:latin typeface="Arial"/>
                <a:cs typeface="Arial"/>
              </a:rPr>
              <a:t>‘Especialista técnico’ para perguntas/suporte</a:t>
            </a:r>
          </a:p>
          <a:p>
            <a:pPr lvl="1"/>
            <a:r>
              <a:rPr lang="pt-BR" sz="1600" dirty="0">
                <a:latin typeface="Arial"/>
                <a:cs typeface="Arial"/>
              </a:rPr>
              <a:t>Evento de lançamento ou comunicação de alto nível</a:t>
            </a:r>
          </a:p>
          <a:p>
            <a:pPr lvl="1"/>
            <a:r>
              <a:rPr lang="pt-BR" sz="1600" dirty="0">
                <a:latin typeface="Arial"/>
                <a:cs typeface="Arial"/>
              </a:rPr>
              <a:t>Integração de fluxo de trabalho</a:t>
            </a:r>
          </a:p>
          <a:p>
            <a:pPr lvl="1"/>
            <a:r>
              <a:rPr lang="pt-BR" sz="1600" dirty="0">
                <a:latin typeface="Arial"/>
                <a:cs typeface="Arial"/>
              </a:rPr>
              <a:t>Atividades iniciais de uso do 7-1-7</a:t>
            </a:r>
          </a:p>
          <a:p>
            <a:pPr lvl="1"/>
            <a:endParaRPr lang="en-US" sz="1600" dirty="0"/>
          </a:p>
          <a:p>
            <a:r>
              <a:rPr lang="pt-BR" sz="1800" dirty="0">
                <a:latin typeface="Arial"/>
                <a:cs typeface="Arial"/>
              </a:rPr>
              <a:t>O administrador do projeto também pode ajudar</a:t>
            </a:r>
          </a:p>
          <a:p>
            <a:pPr lvl="1"/>
            <a:endParaRPr lang="en-US" sz="1600" dirty="0"/>
          </a:p>
        </p:txBody>
      </p:sp>
      <p:sp>
        <p:nvSpPr>
          <p:cNvPr id="5" name="Title 1">
            <a:extLst>
              <a:ext uri="{FF2B5EF4-FFF2-40B4-BE49-F238E27FC236}">
                <a16:creationId xmlns:a16="http://schemas.microsoft.com/office/drawing/2014/main" id="{15083FA2-A5B7-33E9-4210-54DE69441577}"/>
              </a:ext>
            </a:extLst>
          </p:cNvPr>
          <p:cNvSpPr>
            <a:spLocks noGrp="1"/>
          </p:cNvSpPr>
          <p:nvPr>
            <p:ph type="title"/>
          </p:nvPr>
        </p:nvSpPr>
        <p:spPr>
          <a:xfrm>
            <a:off x="358697" y="342824"/>
            <a:ext cx="10515600" cy="1087808"/>
          </a:xfrm>
        </p:spPr>
        <p:txBody>
          <a:bodyPr/>
          <a:lstStyle/>
          <a:p>
            <a:r>
              <a:rPr lang="pt-BR"/>
              <a:t>Necessidades de recursos e pessoal no 7-1-7</a:t>
            </a:r>
          </a:p>
        </p:txBody>
      </p:sp>
      <p:sp>
        <p:nvSpPr>
          <p:cNvPr id="6" name="Text Placeholder 2">
            <a:extLst>
              <a:ext uri="{FF2B5EF4-FFF2-40B4-BE49-F238E27FC236}">
                <a16:creationId xmlns:a16="http://schemas.microsoft.com/office/drawing/2014/main" id="{2544F60D-74CD-5BAA-42C6-D7FA0F904709}"/>
              </a:ext>
            </a:extLst>
          </p:cNvPr>
          <p:cNvSpPr txBox="1">
            <a:spLocks/>
          </p:cNvSpPr>
          <p:nvPr/>
        </p:nvSpPr>
        <p:spPr>
          <a:xfrm>
            <a:off x="819585" y="1272241"/>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a:ea typeface="+mn-ea"/>
                <a:cs typeface="Arial"/>
              </a:rPr>
              <a:t>Objetivo: envolver as partes interessadas e integrar o 7-1-7 aos sistemas existentes </a:t>
            </a:r>
            <a:r>
              <a:rPr lang="pt-BR" b="1">
                <a:solidFill>
                  <a:srgbClr val="618393"/>
                </a:solidFill>
                <a:latin typeface="Arial"/>
                <a:ea typeface="+mn-ea"/>
                <a:cs typeface="Arial"/>
              </a:rPr>
              <a:t>+ começar a usar o 7-1-7</a:t>
            </a:r>
          </a:p>
        </p:txBody>
      </p:sp>
      <p:sp>
        <p:nvSpPr>
          <p:cNvPr id="2" name="Content Placeholder 2">
            <a:extLst>
              <a:ext uri="{FF2B5EF4-FFF2-40B4-BE49-F238E27FC236}">
                <a16:creationId xmlns:a16="http://schemas.microsoft.com/office/drawing/2014/main" id="{066E19EC-3EA7-CBD2-7179-2B4342F8097B}"/>
              </a:ext>
            </a:extLst>
          </p:cNvPr>
          <p:cNvSpPr txBox="1">
            <a:spLocks/>
          </p:cNvSpPr>
          <p:nvPr/>
        </p:nvSpPr>
        <p:spPr>
          <a:xfrm>
            <a:off x="6484985" y="2262174"/>
            <a:ext cx="5496406"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0" i="0" u="none" strike="noStrike" cap="none" normalizeH="0" baseline="0" noProof="0" dirty="0">
                <a:ln>
                  <a:noFill/>
                </a:ln>
                <a:solidFill>
                  <a:srgbClr val="3BB041"/>
                </a:solidFill>
                <a:effectLst/>
                <a:uLnTx/>
                <a:uFillTx/>
                <a:latin typeface="Arial" panose="020B0604020202020204" pitchFamily="34" charset="0"/>
                <a:ea typeface="+mn-ea"/>
                <a:cs typeface="+mn-cs"/>
              </a:rPr>
              <a:t>Recursos essenciais não relacionados a pessoal no primeiro ano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94D56"/>
                </a:solidFill>
                <a:effectLst/>
                <a:uLnTx/>
                <a:uFillTx/>
                <a:latin typeface="Arial" panose="020B0604020202020204" pitchFamily="34" charset="0"/>
                <a:ea typeface="+mn-ea"/>
                <a:cs typeface="+mn-cs"/>
              </a:rPr>
              <a:t>Focado no envolvimento das partes interessadas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Materiais de comunicação</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Custos de transporte</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Custos de tradução</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94D56"/>
                </a:solidFill>
                <a:effectLst/>
                <a:uLnTx/>
                <a:uFillTx/>
                <a:latin typeface="Arial" panose="020B0604020202020204" pitchFamily="34" charset="0"/>
                <a:ea typeface="+mn-ea"/>
                <a:cs typeface="+mn-cs"/>
              </a:rPr>
              <a:t>Custos de treinamento</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94D56"/>
                </a:solidFill>
                <a:effectLst/>
                <a:uLnTx/>
                <a:uFillTx/>
                <a:latin typeface="Arial" panose="020B0604020202020204" pitchFamily="34" charset="0"/>
                <a:ea typeface="+mn-ea"/>
                <a:cs typeface="+mn-cs"/>
              </a:rPr>
              <a:t>Minimizar ‘adicionando’ ao existente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94D56"/>
                </a:solidFill>
                <a:effectLst/>
                <a:uLnTx/>
                <a:uFillTx/>
                <a:latin typeface="Arial" panose="020B0604020202020204" pitchFamily="34" charset="0"/>
                <a:ea typeface="+mn-ea"/>
                <a:cs typeface="+mn-cs"/>
              </a:rPr>
              <a:t>Fundos para resolver alguns gargalos, se possível</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98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a:xfrm>
            <a:off x="952500" y="2271322"/>
            <a:ext cx="9633438" cy="1887026"/>
          </a:xfrm>
        </p:spPr>
        <p:txBody>
          <a:bodyPr anchor="b">
            <a:normAutofit/>
          </a:bodyPr>
          <a:lstStyle/>
          <a:p>
            <a:r>
              <a:rPr lang="pt-BR" sz="4400" dirty="0">
                <a:latin typeface="Arial"/>
                <a:cs typeface="Arial"/>
              </a:rPr>
              <a:t>Principais passos para usar o 7-1-7</a:t>
            </a:r>
          </a:p>
        </p:txBody>
      </p:sp>
    </p:spTree>
    <p:extLst>
      <p:ext uri="{BB962C8B-B14F-4D97-AF65-F5344CB8AC3E}">
        <p14:creationId xmlns:p14="http://schemas.microsoft.com/office/powerpoint/2010/main" val="25780581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E93F-6FF7-1643-7670-E36BE7F18C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1732C1-52C1-CE5B-4090-9E63EE80F84D}"/>
              </a:ext>
            </a:extLst>
          </p:cNvPr>
          <p:cNvSpPr>
            <a:spLocks noGrp="1"/>
          </p:cNvSpPr>
          <p:nvPr>
            <p:ph sz="half" idx="1"/>
          </p:nvPr>
        </p:nvSpPr>
        <p:spPr>
          <a:xfrm>
            <a:off x="826386" y="2248391"/>
            <a:ext cx="5181600" cy="4351338"/>
          </a:xfrm>
        </p:spPr>
        <p:txBody>
          <a:bodyPr/>
          <a:lstStyle/>
          <a:p>
            <a:pPr marL="0" indent="0">
              <a:buNone/>
            </a:pPr>
            <a:r>
              <a:rPr lang="pt-BR" sz="2000" dirty="0">
                <a:solidFill>
                  <a:schemeClr val="accent1"/>
                </a:solidFill>
              </a:rPr>
              <a:t>Pessoal em andamento</a:t>
            </a:r>
          </a:p>
          <a:p>
            <a:r>
              <a:rPr lang="pt-BR" sz="1800" dirty="0"/>
              <a:t>Líder de equipe técnica (não em tempo integral)</a:t>
            </a:r>
          </a:p>
          <a:p>
            <a:r>
              <a:rPr lang="pt-BR" sz="1800" dirty="0"/>
              <a:t>Pequenas porcentagens de tempo de outros funcionários</a:t>
            </a:r>
          </a:p>
          <a:p>
            <a:pPr lvl="1"/>
            <a:r>
              <a:rPr lang="pt-BR" sz="1600" dirty="0"/>
              <a:t>Verificação/consolidação de dados, análise, envolvimento das partes interessadas, disseminação de descobertas</a:t>
            </a:r>
          </a:p>
          <a:p>
            <a:pPr lvl="1"/>
            <a:endParaRPr lang="en-US" sz="1600" dirty="0"/>
          </a:p>
        </p:txBody>
      </p:sp>
      <p:sp>
        <p:nvSpPr>
          <p:cNvPr id="5" name="Title 1">
            <a:extLst>
              <a:ext uri="{FF2B5EF4-FFF2-40B4-BE49-F238E27FC236}">
                <a16:creationId xmlns:a16="http://schemas.microsoft.com/office/drawing/2014/main" id="{DA733F7B-B05C-926E-E244-76C38A353567}"/>
              </a:ext>
            </a:extLst>
          </p:cNvPr>
          <p:cNvSpPr>
            <a:spLocks noGrp="1"/>
          </p:cNvSpPr>
          <p:nvPr>
            <p:ph type="title"/>
          </p:nvPr>
        </p:nvSpPr>
        <p:spPr>
          <a:xfrm>
            <a:off x="358697" y="342824"/>
            <a:ext cx="10515600" cy="1087808"/>
          </a:xfrm>
        </p:spPr>
        <p:txBody>
          <a:bodyPr/>
          <a:lstStyle/>
          <a:p>
            <a:r>
              <a:rPr lang="pt-BR"/>
              <a:t>Necessidades de recursos e pessoal no 7-1-7</a:t>
            </a:r>
          </a:p>
        </p:txBody>
      </p:sp>
      <p:sp>
        <p:nvSpPr>
          <p:cNvPr id="2" name="Content Placeholder 2">
            <a:extLst>
              <a:ext uri="{FF2B5EF4-FFF2-40B4-BE49-F238E27FC236}">
                <a16:creationId xmlns:a16="http://schemas.microsoft.com/office/drawing/2014/main" id="{19FEAF42-A306-501D-A6D2-3212EB174B6C}"/>
              </a:ext>
            </a:extLst>
          </p:cNvPr>
          <p:cNvSpPr txBox="1">
            <a:spLocks/>
          </p:cNvSpPr>
          <p:nvPr/>
        </p:nvSpPr>
        <p:spPr>
          <a:xfrm>
            <a:off x="6439304" y="2248391"/>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0" i="0" u="none" strike="noStrike" cap="none" normalizeH="0" baseline="0" noProof="0">
                <a:ln>
                  <a:noFill/>
                </a:ln>
                <a:solidFill>
                  <a:srgbClr val="3BB041"/>
                </a:solidFill>
                <a:effectLst/>
                <a:uLnTx/>
                <a:uFillTx/>
                <a:latin typeface="Arial" panose="020B0604020202020204" pitchFamily="34" charset="0"/>
                <a:ea typeface="+mn-ea"/>
                <a:cs typeface="+mn-cs"/>
              </a:rPr>
              <a:t>Recursos em andamento</a:t>
            </a:r>
          </a:p>
          <a:p>
            <a:pPr lvl="0">
              <a:defRPr/>
            </a:pPr>
            <a:r>
              <a:rPr lang="pt-BR" sz="1800"/>
              <a:t>Treinamentos</a:t>
            </a:r>
          </a:p>
          <a:p>
            <a:pPr lvl="0">
              <a:defRPr/>
            </a:pPr>
            <a:r>
              <a:rPr lang="pt-BR" sz="1800"/>
              <a:t>Engajamento das partes interessadas</a:t>
            </a:r>
          </a:p>
          <a:p>
            <a:pPr lvl="0">
              <a:defRPr/>
            </a:pPr>
            <a:r>
              <a:rPr lang="pt-BR" sz="1800"/>
              <a:t>Fundos para resolver alguns gargalos, se possível</a:t>
            </a:r>
          </a:p>
          <a:p>
            <a:pPr lvl="0">
              <a:defRPr/>
            </a:pPr>
            <a:r>
              <a:rPr lang="pt-BR" sz="1800"/>
              <a:t>Possíveis fundos de integração de fluxo de trabalho avançado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7" name="Text Placeholder 2">
            <a:extLst>
              <a:ext uri="{FF2B5EF4-FFF2-40B4-BE49-F238E27FC236}">
                <a16:creationId xmlns:a16="http://schemas.microsoft.com/office/drawing/2014/main" id="{C17D0AD2-4664-1EBB-E93D-83FA17738731}"/>
              </a:ext>
            </a:extLst>
          </p:cNvPr>
          <p:cNvSpPr txBox="1">
            <a:spLocks/>
          </p:cNvSpPr>
          <p:nvPr/>
        </p:nvSpPr>
        <p:spPr>
          <a:xfrm>
            <a:off x="825188" y="1283446"/>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a:ea typeface="+mn-ea"/>
                <a:cs typeface="Arial"/>
              </a:rPr>
              <a:t>Objetivo: envolver as partes interessadas e integrar o 7-1-7 aos sistemas existentes </a:t>
            </a:r>
            <a:r>
              <a:rPr lang="pt-BR" b="1">
                <a:solidFill>
                  <a:srgbClr val="618393"/>
                </a:solidFill>
                <a:latin typeface="Arial"/>
                <a:ea typeface="+mn-ea"/>
                <a:cs typeface="Arial"/>
              </a:rPr>
              <a:t>+ começar a usar o 7-1-7</a:t>
            </a:r>
          </a:p>
        </p:txBody>
      </p:sp>
    </p:spTree>
    <p:extLst>
      <p:ext uri="{BB962C8B-B14F-4D97-AF65-F5344CB8AC3E}">
        <p14:creationId xmlns:p14="http://schemas.microsoft.com/office/powerpoint/2010/main" val="40607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A609-D19C-04DD-621F-A545A21219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55852C4-AE4F-0550-7D26-5F419F2DC263}"/>
              </a:ext>
            </a:extLst>
          </p:cNvPr>
          <p:cNvSpPr>
            <a:spLocks noGrp="1"/>
          </p:cNvSpPr>
          <p:nvPr>
            <p:ph type="title"/>
          </p:nvPr>
        </p:nvSpPr>
        <p:spPr>
          <a:xfrm>
            <a:off x="358697" y="342824"/>
            <a:ext cx="10515600" cy="1087808"/>
          </a:xfrm>
        </p:spPr>
        <p:txBody>
          <a:bodyPr/>
          <a:lstStyle/>
          <a:p>
            <a:r>
              <a:rPr lang="pt-BR" sz="2800" dirty="0"/>
              <a:t>7-1-7 em mecanismos de financiamento globais e regionais</a:t>
            </a:r>
          </a:p>
        </p:txBody>
      </p:sp>
      <p:sp>
        <p:nvSpPr>
          <p:cNvPr id="6" name="Text Placeholder 2">
            <a:extLst>
              <a:ext uri="{FF2B5EF4-FFF2-40B4-BE49-F238E27FC236}">
                <a16:creationId xmlns:a16="http://schemas.microsoft.com/office/drawing/2014/main" id="{529FD5B5-4D6E-EFFD-790F-E515468D9F35}"/>
              </a:ext>
            </a:extLst>
          </p:cNvPr>
          <p:cNvSpPr txBox="1">
            <a:spLocks/>
          </p:cNvSpPr>
          <p:nvPr/>
        </p:nvSpPr>
        <p:spPr>
          <a:xfrm>
            <a:off x="358697" y="1119841"/>
            <a:ext cx="11474606" cy="6215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C009AD10-35E3-C1B8-7E2F-D570CF35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1477" y="1428276"/>
            <a:ext cx="3509009" cy="4426749"/>
          </a:xfrm>
          <a:prstGeom prst="rect">
            <a:avLst/>
          </a:prstGeom>
          <a:ln w="12700">
            <a:solidFill>
              <a:schemeClr val="tx2"/>
            </a:solidFill>
          </a:ln>
        </p:spPr>
      </p:pic>
      <p:sp>
        <p:nvSpPr>
          <p:cNvPr id="16" name="Content Placeholder 2">
            <a:extLst>
              <a:ext uri="{FF2B5EF4-FFF2-40B4-BE49-F238E27FC236}">
                <a16:creationId xmlns:a16="http://schemas.microsoft.com/office/drawing/2014/main" id="{245F288E-77FB-5BFE-0EBF-541F466C5E31}"/>
              </a:ext>
            </a:extLst>
          </p:cNvPr>
          <p:cNvSpPr>
            <a:spLocks noGrp="1"/>
          </p:cNvSpPr>
          <p:nvPr>
            <p:ph idx="1"/>
          </p:nvPr>
        </p:nvSpPr>
        <p:spPr>
          <a:xfrm>
            <a:off x="489272" y="1430632"/>
            <a:ext cx="7051249" cy="4775858"/>
          </a:xfrm>
        </p:spPr>
        <p:txBody>
          <a:bodyPr/>
          <a:lstStyle/>
          <a:p>
            <a:r>
              <a:rPr lang="pt-BR" sz="2000" dirty="0"/>
              <a:t>Vários grandes doadores e mecanismos de financiamento incorporaram a meta 7-1-7, incluindo:</a:t>
            </a:r>
          </a:p>
          <a:p>
            <a:pPr lvl="1"/>
            <a:r>
              <a:rPr lang="pt-BR" sz="1800" dirty="0"/>
              <a:t>Fundo Pandêmico, Fundo Global, Abordagem Programática Multifásica do Banco Mundial</a:t>
            </a:r>
          </a:p>
          <a:p>
            <a:endParaRPr lang="en-US" sz="2000" i="1" dirty="0">
              <a:cs typeface="Arial" panose="020B0604020202020204" pitchFamily="34" charset="0"/>
            </a:endParaRPr>
          </a:p>
          <a:p>
            <a:r>
              <a:rPr lang="pt-BR" sz="2000" dirty="0"/>
              <a:t>O resumo da 7-1-7 Alliance intitulado “</a:t>
            </a:r>
            <a:r>
              <a:rPr lang="pt-BR" sz="2000" i="1" dirty="0"/>
              <a:t>Utilizando a meta </a:t>
            </a:r>
            <a:br>
              <a:rPr lang="pt-BR" sz="2000" i="1" dirty="0"/>
            </a:br>
            <a:r>
              <a:rPr lang="pt-BR" sz="2000" i="1" dirty="0"/>
              <a:t>7-1-7 como parte dos mecanismos de financiamento da segurança sanitária global</a:t>
            </a:r>
            <a:r>
              <a:rPr lang="pt-BR" sz="2000" dirty="0"/>
              <a:t>” fornece:</a:t>
            </a:r>
          </a:p>
          <a:p>
            <a:pPr lvl="1"/>
            <a:r>
              <a:rPr lang="pt-BR" sz="1800" dirty="0"/>
              <a:t>Orientações práticas sobre a incorporação do 7-1-7 em propostas</a:t>
            </a:r>
          </a:p>
          <a:p>
            <a:pPr lvl="1"/>
            <a:r>
              <a:rPr lang="pt-BR" sz="1800" dirty="0"/>
              <a:t>Estimativas de custos</a:t>
            </a:r>
          </a:p>
          <a:p>
            <a:pPr lvl="1"/>
            <a:r>
              <a:rPr lang="pt-BR" sz="1800" dirty="0"/>
              <a:t>Recomendações sobre o uso de fundos para adotar e usar </a:t>
            </a:r>
            <a:br>
              <a:rPr lang="pt-BR" sz="1800" dirty="0"/>
            </a:br>
            <a:r>
              <a:rPr lang="pt-BR" sz="1800" dirty="0"/>
              <a:t>a meta 7-1-7</a:t>
            </a:r>
          </a:p>
          <a:p>
            <a:pPr marL="0" indent="0">
              <a:buNone/>
            </a:pPr>
            <a:endParaRPr lang="en-US" sz="2000" dirty="0">
              <a:cs typeface="Arial" panose="020B0604020202020204" pitchFamily="34" charset="0"/>
            </a:endParaRPr>
          </a:p>
          <a:p>
            <a:endParaRPr lang="en-US" sz="2000" dirty="0">
              <a:cs typeface="Arial" panose="020B0604020202020204" pitchFamily="34" charset="0"/>
            </a:endParaRPr>
          </a:p>
        </p:txBody>
      </p:sp>
    </p:spTree>
    <p:extLst>
      <p:ext uri="{BB962C8B-B14F-4D97-AF65-F5344CB8AC3E}">
        <p14:creationId xmlns:p14="http://schemas.microsoft.com/office/powerpoint/2010/main" val="3374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pt-BR" sz="4700">
                <a:latin typeface="Arial"/>
                <a:cs typeface="Arial"/>
              </a:rPr>
              <a:t>Discussão em pequenos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0533"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pt-BR" sz="2000" dirty="0">
                <a:latin typeface="Arial"/>
                <a:cs typeface="Arial"/>
              </a:rPr>
              <a:t>Sua tarefa em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305705" cy="3115772"/>
          </a:xfrm>
        </p:spPr>
        <p:txBody>
          <a:bodyPr vert="horz" lIns="91440" tIns="45720" rIns="91440" bIns="45720" rtlCol="0" anchor="t">
            <a:noAutofit/>
          </a:bodyPr>
          <a:lstStyle/>
          <a:p>
            <a:r>
              <a:rPr lang="pt-BR" sz="2000" dirty="0">
                <a:solidFill>
                  <a:schemeClr val="tx1"/>
                </a:solidFill>
                <a:latin typeface="Arial"/>
                <a:cs typeface="Arial"/>
              </a:rPr>
              <a:t>Este é o seu momento para uma </a:t>
            </a:r>
            <a:r>
              <a:rPr lang="pt-BR" sz="2000" b="1" dirty="0">
                <a:solidFill>
                  <a:schemeClr val="tx1"/>
                </a:solidFill>
                <a:latin typeface="Arial"/>
                <a:cs typeface="Arial"/>
              </a:rPr>
              <a:t>discussão aberta </a:t>
            </a:r>
            <a:r>
              <a:rPr lang="pt-BR" sz="2000" dirty="0">
                <a:solidFill>
                  <a:schemeClr val="tx1"/>
                </a:solidFill>
                <a:latin typeface="Arial"/>
                <a:cs typeface="Arial"/>
              </a:rPr>
              <a:t>sobre o 7-1-7 e como ele se relaciona com seu trabalho.</a:t>
            </a:r>
          </a:p>
          <a:p>
            <a:r>
              <a:rPr lang="pt-BR" sz="2000" dirty="0">
                <a:solidFill>
                  <a:schemeClr val="tx1"/>
                </a:solidFill>
                <a:latin typeface="Arial"/>
                <a:cs typeface="Arial"/>
              </a:rPr>
              <a:t>Apresentem-se e </a:t>
            </a:r>
            <a:r>
              <a:rPr lang="pt-BR" sz="2000" b="1" dirty="0">
                <a:solidFill>
                  <a:schemeClr val="tx1"/>
                </a:solidFill>
                <a:latin typeface="Arial"/>
                <a:cs typeface="Arial"/>
              </a:rPr>
              <a:t>discutam</a:t>
            </a:r>
            <a:r>
              <a:rPr lang="pt-BR" sz="2000" dirty="0">
                <a:solidFill>
                  <a:schemeClr val="tx1"/>
                </a:solidFill>
                <a:latin typeface="Arial"/>
                <a:cs typeface="Arial"/>
              </a:rPr>
              <a:t> em seus grupos:</a:t>
            </a:r>
          </a:p>
          <a:p>
            <a:pPr>
              <a:defRPr/>
            </a:pPr>
            <a:endParaRPr lang="en-US" sz="600" dirty="0">
              <a:solidFill>
                <a:schemeClr val="tx1"/>
              </a:solidFill>
              <a:latin typeface="Arial"/>
              <a:ea typeface="Calibri"/>
              <a:cs typeface="Arial"/>
            </a:endParaRPr>
          </a:p>
          <a:p>
            <a:pPr marL="0" indent="0">
              <a:buNone/>
            </a:pPr>
            <a:r>
              <a:rPr lang="pt-BR" sz="2000" b="1" dirty="0">
                <a:solidFill>
                  <a:schemeClr val="tx2"/>
                </a:solidFill>
                <a:effectLst/>
                <a:cs typeface="Arial" panose="020B0604020202020204" pitchFamily="34" charset="0"/>
              </a:rPr>
              <a:t>Quais são algumas oportunidades e desafios que você prevê na </a:t>
            </a:r>
            <a:r>
              <a:rPr lang="pt-BR" sz="2000" b="1" u="sng" dirty="0">
                <a:solidFill>
                  <a:schemeClr val="tx2"/>
                </a:solidFill>
                <a:effectLst/>
                <a:cs typeface="Arial" panose="020B0604020202020204" pitchFamily="34" charset="0"/>
              </a:rPr>
              <a:t>adoção</a:t>
            </a:r>
            <a:r>
              <a:rPr lang="pt-BR" sz="2000" b="1" dirty="0">
                <a:solidFill>
                  <a:schemeClr val="tx2"/>
                </a:solidFill>
                <a:effectLst/>
                <a:cs typeface="Arial" panose="020B0604020202020204" pitchFamily="34" charset="0"/>
              </a:rPr>
              <a:t> do 7-1-7 onde você trabalha?</a:t>
            </a:r>
          </a:p>
          <a:p>
            <a:pPr marL="0" indent="0">
              <a:buNone/>
            </a:pPr>
            <a:endParaRPr lang="en-US" sz="600" dirty="0">
              <a:solidFill>
                <a:schemeClr val="tx2"/>
              </a:solidFill>
              <a:effectLst/>
              <a:cs typeface="Arial" panose="020B0604020202020204" pitchFamily="34" charset="0"/>
            </a:endParaRPr>
          </a:p>
          <a:p>
            <a:pPr marL="0" indent="0">
              <a:buNone/>
            </a:pPr>
            <a:r>
              <a:rPr lang="pt-BR" sz="2000" b="1" dirty="0">
                <a:solidFill>
                  <a:schemeClr val="tx2"/>
                </a:solidFill>
                <a:effectLst/>
                <a:cs typeface="Arial" panose="020B0604020202020204" pitchFamily="34" charset="0"/>
              </a:rPr>
              <a:t>Quais recursos você acha que são necessários para adotar e usar o 7-1-7 onde você trabalha?</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600">
                  <a:latin typeface="Arial"/>
                  <a:ea typeface="+mn-ea"/>
                  <a:cs typeface="Arial"/>
                </a:rPr>
                <a:t>15-20</a:t>
              </a:r>
              <a:r>
                <a:rPr kumimoji="0" lang="pt-BR" sz="16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6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6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pt-BR"/>
              <a:t>Resumo de hoje</a:t>
            </a:r>
          </a:p>
        </p:txBody>
      </p:sp>
    </p:spTree>
    <p:extLst>
      <p:ext uri="{BB962C8B-B14F-4D97-AF65-F5344CB8AC3E}">
        <p14:creationId xmlns:p14="http://schemas.microsoft.com/office/powerpoint/2010/main" val="31626132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35951" y="1383584"/>
            <a:ext cx="6748816" cy="5469710"/>
          </a:xfrm>
        </p:spPr>
        <p:txBody>
          <a:bodyPr vert="horz" lIns="91440" tIns="45720" rIns="91440" bIns="45720" rtlCol="0" anchor="t">
            <a:noAutofit/>
          </a:bodyPr>
          <a:lstStyle/>
          <a:p>
            <a:pPr marL="342900" indent="-342900">
              <a:lnSpc>
                <a:spcPct val="113999"/>
              </a:lnSpc>
            </a:pPr>
            <a:r>
              <a:rPr lang="pt-BR" sz="1800" b="1" dirty="0">
                <a:latin typeface="Arial"/>
                <a:cs typeface="Arial"/>
              </a:rPr>
              <a:t>Compreender a abordagem de melhoria de desempenho do 7-1-7 e as Revisões de Ação Precoce </a:t>
            </a:r>
            <a:r>
              <a:rPr lang="pt-BR" sz="1800" dirty="0">
                <a:latin typeface="Arial"/>
                <a:cs typeface="Arial"/>
              </a:rPr>
              <a:t>para detecção, notificação e resposta a surtos</a:t>
            </a:r>
          </a:p>
          <a:p>
            <a:pPr marL="342900" indent="-342900">
              <a:lnSpc>
                <a:spcPct val="113999"/>
              </a:lnSpc>
            </a:pPr>
            <a:r>
              <a:rPr lang="pt-BR" sz="1800" dirty="0">
                <a:latin typeface="Arial"/>
                <a:cs typeface="Arial"/>
              </a:rPr>
              <a:t>Explicar como a abordagem 7-1-7 impulsiona a </a:t>
            </a:r>
            <a:r>
              <a:rPr lang="pt-BR" sz="1800" b="1" dirty="0">
                <a:latin typeface="Arial"/>
                <a:cs typeface="Arial"/>
              </a:rPr>
              <a:t>melhoria do desempenho</a:t>
            </a:r>
            <a:r>
              <a:rPr lang="pt-BR" sz="1800" dirty="0">
                <a:latin typeface="Arial"/>
                <a:cs typeface="Arial"/>
              </a:rPr>
              <a:t> dos sistemas de surtos</a:t>
            </a:r>
          </a:p>
          <a:p>
            <a:pPr marL="342900" indent="-342900">
              <a:lnSpc>
                <a:spcPct val="113999"/>
              </a:lnSpc>
            </a:pPr>
            <a:r>
              <a:rPr lang="pt-BR" sz="1800" b="1" dirty="0">
                <a:latin typeface="Arial"/>
                <a:cs typeface="Arial"/>
              </a:rPr>
              <a:t>Identificar oportunidades e desafios</a:t>
            </a:r>
            <a:r>
              <a:rPr lang="pt-BR" sz="1800" dirty="0">
                <a:latin typeface="Arial"/>
                <a:cs typeface="Arial"/>
              </a:rPr>
              <a:t> para apoiar a conscientização, adoção e uso do 7-1-7 em seu trabalho</a:t>
            </a:r>
          </a:p>
          <a:p>
            <a:pPr marL="342900" indent="-342900">
              <a:lnSpc>
                <a:spcPct val="113999"/>
              </a:lnSpc>
            </a:pPr>
            <a:r>
              <a:rPr lang="pt-BR" sz="1800" b="1" dirty="0">
                <a:latin typeface="Arial"/>
                <a:cs typeface="Arial"/>
              </a:rPr>
              <a:t>Aplicar os passos principais e práticas modelo</a:t>
            </a:r>
            <a:r>
              <a:rPr lang="pt-BR" sz="1800" dirty="0">
                <a:latin typeface="Arial"/>
                <a:cs typeface="Arial"/>
              </a:rPr>
              <a:t> para dar suporte ao uso da adoção do 7-1-7 em programas e contextos</a:t>
            </a:r>
          </a:p>
          <a:p>
            <a:pPr marL="342900" indent="-342900">
              <a:lnSpc>
                <a:spcPct val="113999"/>
              </a:lnSpc>
            </a:pPr>
            <a:r>
              <a:rPr lang="pt-BR" sz="1800" b="1" dirty="0">
                <a:latin typeface="Arial"/>
                <a:cs typeface="Arial"/>
              </a:rPr>
              <a:t>Desenvolver um plano</a:t>
            </a:r>
            <a:r>
              <a:rPr lang="pt-BR" sz="1800" dirty="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792232"/>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21276806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4551562" cy="630286"/>
          </a:xfrm>
        </p:spPr>
        <p:txBody>
          <a:bodyPr/>
          <a:lstStyle/>
          <a:p>
            <a:r>
              <a:rPr lang="pt-BR" dirty="0">
                <a:latin typeface="Arial"/>
                <a:cs typeface="Arial"/>
              </a:rPr>
              <a:t>Nossos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pt-BR"/>
              <a:t>Os recursos para apoiar a implementação estão </a:t>
            </a:r>
            <a:br>
              <a:rPr lang="pt-BR"/>
            </a:br>
            <a:r>
              <a:rPr lang="pt-BR"/>
              <a:t>disponíveis em</a:t>
            </a:r>
            <a:r>
              <a:rPr lang="pt-BR" b="1"/>
              <a:t> </a:t>
            </a:r>
            <a:r>
              <a:rPr lang="pt-BR" b="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pt-BR" b="1"/>
              <a:t>Links rápidos:</a:t>
            </a:r>
          </a:p>
          <a:p>
            <a:pPr>
              <a:lnSpc>
                <a:spcPct val="110000"/>
              </a:lnSpc>
            </a:pPr>
            <a:r>
              <a:rPr lang="pt-BR" sz="1800" b="0">
                <a:solidFill>
                  <a:srgbClr val="39B142"/>
                </a:solidFill>
                <a:latin typeface="Arial"/>
                <a:cs typeface="Arial"/>
                <a:hlinkClick r:id="rId4">
                  <a:extLst>
                    <a:ext uri="{A12FA001-AC4F-418D-AE19-62706E023703}">
                      <ahyp:hlinkClr xmlns:ahyp="http://schemas.microsoft.com/office/drawing/2018/hyperlinkcolor" val="tx"/>
                    </a:ext>
                  </a:extLst>
                </a:hlinkClick>
              </a:rPr>
              <a:t>Comece aqui</a:t>
            </a:r>
          </a:p>
          <a:p>
            <a:pPr>
              <a:lnSpc>
                <a:spcPct val="110000"/>
              </a:lnSpc>
            </a:pPr>
            <a:r>
              <a:rPr lang="pt-BR" sz="1800" b="0">
                <a:solidFill>
                  <a:srgbClr val="39B142"/>
                </a:solidFill>
                <a:latin typeface="Arial"/>
                <a:cs typeface="Arial"/>
                <a:hlinkClick r:id="rId5">
                  <a:extLst>
                    <a:ext uri="{A12FA001-AC4F-418D-AE19-62706E023703}">
                      <ahyp:hlinkClr xmlns:ahyp="http://schemas.microsoft.com/office/drawing/2018/hyperlinkcolor" val="tx"/>
                    </a:ext>
                  </a:extLst>
                </a:hlinkClick>
              </a:rPr>
              <a:t>Kit de ferramentas online do 7-1-7</a:t>
            </a:r>
            <a:r>
              <a:rPr lang="pt-BR" sz="1800" b="0">
                <a:solidFill>
                  <a:srgbClr val="39B142"/>
                </a:solidFill>
                <a:latin typeface="Arial"/>
                <a:cs typeface="Arial"/>
              </a:rPr>
              <a:t> </a:t>
            </a:r>
          </a:p>
          <a:p>
            <a:pPr>
              <a:lnSpc>
                <a:spcPct val="110000"/>
              </a:lnSpc>
            </a:pPr>
            <a:r>
              <a:rPr lang="pt-BR" sz="1800" b="0">
                <a:solidFill>
                  <a:srgbClr val="3CB142"/>
                </a:solidFill>
                <a:latin typeface="Arial"/>
                <a:cs typeface="Arial"/>
                <a:hlinkClick r:id="rId6">
                  <a:extLst>
                    <a:ext uri="{A12FA001-AC4F-418D-AE19-62706E023703}">
                      <ahyp:hlinkClr xmlns:ahyp="http://schemas.microsoft.com/office/drawing/2018/hyperlinkcolor" val="tx"/>
                    </a:ext>
                  </a:extLst>
                </a:hlinkClick>
              </a:rPr>
              <a:t>Resumos de defesa para tomadores de decisão</a:t>
            </a:r>
          </a:p>
          <a:p>
            <a:pPr>
              <a:lnSpc>
                <a:spcPct val="110000"/>
              </a:lnSpc>
            </a:pPr>
            <a:r>
              <a:rPr lang="pt-BR" sz="1800" b="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0" y="1377111"/>
            <a:ext cx="6627812" cy="16944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sng" strike="noStrike" cap="none" normalizeH="0" baseline="0" noProof="0">
                <a:ln>
                  <a:noFill/>
                </a:ln>
                <a:solidFill>
                  <a:srgbClr val="384D56"/>
                </a:solidFill>
                <a:effectLst/>
                <a:uLnTx/>
                <a:uFillTx/>
                <a:latin typeface="Arial" panose="020B0604020202020204" pitchFamily="34" charset="0"/>
                <a:ea typeface="+mn-ea"/>
                <a:cs typeface="+mn-cs"/>
              </a:rPr>
              <a:t>Dia 4</a:t>
            </a:r>
          </a:p>
          <a:p>
            <a:pPr marL="0" indent="0">
              <a:buNone/>
            </a:pPr>
            <a:r>
              <a:rPr lang="pt-BR">
                <a:solidFill>
                  <a:schemeClr val="tx1"/>
                </a:solidFill>
                <a:latin typeface="Arial"/>
                <a:cs typeface="Arial"/>
              </a:rPr>
              <a:t>Planejamento para adoção e uso do 7-1-7, atividades de ensino e próximos passos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pt-BR">
                <a:latin typeface="Arial"/>
                <a:cs typeface="Arial"/>
              </a:rPr>
              <a:t>Amanhã</a:t>
            </a:r>
          </a:p>
          <a:p>
            <a:endParaRPr lang="en-US">
              <a:cs typeface="Arial"/>
            </a:endParaRPr>
          </a:p>
        </p:txBody>
      </p:sp>
      <p:pic>
        <p:nvPicPr>
          <p:cNvPr id="4" name="Picture 3">
            <a:extLst>
              <a:ext uri="{FF2B5EF4-FFF2-40B4-BE49-F238E27FC236}">
                <a16:creationId xmlns:a16="http://schemas.microsoft.com/office/drawing/2014/main" id="{7F587F2D-90E2-DE59-C781-A7D0B823A8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66013" y="1071629"/>
            <a:ext cx="4123942" cy="2305424"/>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pt-BR"/>
              <a:t>Comentários finais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pt-BR">
                <a:latin typeface="Arial"/>
                <a:cs typeface="Arial"/>
              </a:rPr>
              <a:t>Obrigado</a:t>
            </a:r>
          </a:p>
        </p:txBody>
      </p:sp>
    </p:spTree>
    <p:extLst>
      <p:ext uri="{BB962C8B-B14F-4D97-AF65-F5344CB8AC3E}">
        <p14:creationId xmlns:p14="http://schemas.microsoft.com/office/powerpoint/2010/main" val="2726359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 </a:t>
            </a:r>
            <a:br>
              <a:rPr lang="pt-BR" sz="1900" dirty="0">
                <a:solidFill>
                  <a:schemeClr val="bg1"/>
                </a:solidFill>
                <a:latin typeface="Arial"/>
                <a:ea typeface="+mn-lt"/>
                <a:cs typeface="+mn-lt"/>
              </a:rPr>
            </a:br>
            <a:r>
              <a:rPr lang="pt-BR" sz="1900" dirty="0">
                <a:solidFill>
                  <a:schemeClr val="bg1"/>
                </a:solidFill>
                <a:latin typeface="Arial"/>
                <a:ea typeface="+mn-lt"/>
                <a:cs typeface="+mn-lt"/>
              </a:rPr>
              <a:t>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pt-BR">
                <a:latin typeface="Arial"/>
                <a:cs typeface="Arial"/>
              </a:rPr>
              <a:t>Usar o 7-1-7 é simples e iterativo</a:t>
            </a:r>
          </a:p>
        </p:txBody>
      </p:sp>
    </p:spTree>
    <p:extLst>
      <p:ext uri="{BB962C8B-B14F-4D97-AF65-F5344CB8AC3E}">
        <p14:creationId xmlns:p14="http://schemas.microsoft.com/office/powerpoint/2010/main" val="1845589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0D91E-9350-9D6D-7160-D56519E86DFF}"/>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71B5E9A8-4A24-AF0B-1EF1-62F2ACDFD52E}"/>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E0594653-D56C-DD62-6E1E-084A34999330}"/>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5F6C8CC2-7D58-6428-409D-FF3204E18BAC}"/>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50B0B86D-BBDD-32DD-E2FB-C1A9084DD3D5}"/>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9602D78-1DF0-2893-21F6-DDB4CE555361}"/>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D290218B-BEE0-88C3-A525-9592C9BE1C7D}"/>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9DE5224-4F6C-3921-07DD-E90111519812}"/>
              </a:ext>
            </a:extLst>
          </p:cNvPr>
          <p:cNvSpPr/>
          <p:nvPr/>
        </p:nvSpPr>
        <p:spPr>
          <a:xfrm>
            <a:off x="2443847" y="3994886"/>
            <a:ext cx="7867999"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b="1" dirty="0">
                <a:solidFill>
                  <a:schemeClr val="bg1"/>
                </a:solidFill>
                <a:latin typeface="Arial"/>
                <a:ea typeface="+mn-lt"/>
                <a:cs typeface="+mn-lt"/>
              </a:rPr>
              <a:t>     Consolidar dados e monitorar o progresso das ações</a:t>
            </a:r>
            <a:br>
              <a:rPr lang="pt-BR" sz="2000" b="1" dirty="0">
                <a:solidFill>
                  <a:schemeClr val="bg1"/>
                </a:solidFill>
                <a:latin typeface="Arial"/>
                <a:ea typeface="+mn-lt"/>
                <a:cs typeface="+mn-lt"/>
              </a:rPr>
            </a:br>
            <a:r>
              <a:rPr lang="pt-BR" sz="2000" b="1" dirty="0">
                <a:solidFill>
                  <a:schemeClr val="bg1"/>
                </a:solidFill>
                <a:latin typeface="Arial"/>
                <a:ea typeface="+mn-lt"/>
                <a:cs typeface="+mn-lt"/>
              </a:rPr>
              <a:t>      rotineiramente </a:t>
            </a:r>
          </a:p>
        </p:txBody>
      </p:sp>
      <p:sp>
        <p:nvSpPr>
          <p:cNvPr id="311" name="Oval 310">
            <a:extLst>
              <a:ext uri="{FF2B5EF4-FFF2-40B4-BE49-F238E27FC236}">
                <a16:creationId xmlns:a16="http://schemas.microsoft.com/office/drawing/2014/main" id="{43DA2AF6-D2A3-31FE-2DE0-87A800BEA170}"/>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73DC1DCD-326B-156C-7A85-1901CE6DF421}"/>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 financiamento </a:t>
            </a:r>
            <a:br>
              <a:rPr lang="pt-BR" sz="1900" dirty="0">
                <a:solidFill>
                  <a:schemeClr val="bg1"/>
                </a:solidFill>
                <a:latin typeface="Arial"/>
                <a:ea typeface="+mn-lt"/>
                <a:cs typeface="+mn-lt"/>
              </a:rPr>
            </a:br>
            <a:r>
              <a:rPr lang="pt-BR" sz="1900" dirty="0">
                <a:solidFill>
                  <a:schemeClr val="bg1"/>
                </a:solidFill>
                <a:latin typeface="Arial"/>
                <a:ea typeface="+mn-lt"/>
                <a:cs typeface="+mn-lt"/>
              </a:rPr>
              <a:t>      e defesa </a:t>
            </a:r>
          </a:p>
        </p:txBody>
      </p:sp>
      <p:sp>
        <p:nvSpPr>
          <p:cNvPr id="314" name="Oval 313">
            <a:extLst>
              <a:ext uri="{FF2B5EF4-FFF2-40B4-BE49-F238E27FC236}">
                <a16:creationId xmlns:a16="http://schemas.microsoft.com/office/drawing/2014/main" id="{539D8098-914A-0CC3-2B54-88BE02404682}"/>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CFCD4BC-27B4-8EE1-D2EB-A29AA2D77BCB}"/>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pt-BR">
                <a:latin typeface="Arial"/>
                <a:cs typeface="Arial"/>
              </a:rPr>
              <a:t>Usar o 7-1-7 é simples e iterativo</a:t>
            </a:r>
          </a:p>
        </p:txBody>
      </p:sp>
    </p:spTree>
    <p:extLst>
      <p:ext uri="{BB962C8B-B14F-4D97-AF65-F5344CB8AC3E}">
        <p14:creationId xmlns:p14="http://schemas.microsoft.com/office/powerpoint/2010/main" val="2339207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E467-6D1B-0255-B506-9179D4372B6E}"/>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CB7D5A-1043-FA74-083A-299DDD39B74B}"/>
              </a:ext>
            </a:extLst>
          </p:cNvPr>
          <p:cNvGraphicFramePr>
            <a:graphicFrameLocks noGrp="1"/>
          </p:cNvGraphicFramePr>
          <p:nvPr>
            <p:ph idx="1"/>
            <p:extLst>
              <p:ext uri="{D42A27DB-BD31-4B8C-83A1-F6EECF244321}">
                <p14:modId xmlns:p14="http://schemas.microsoft.com/office/powerpoint/2010/main" val="75255617"/>
              </p:ext>
            </p:extLst>
          </p:nvPr>
        </p:nvGraphicFramePr>
        <p:xfrm>
          <a:off x="838200" y="1825625"/>
          <a:ext cx="1105040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Rounded Corners 15">
            <a:extLst>
              <a:ext uri="{FF2B5EF4-FFF2-40B4-BE49-F238E27FC236}">
                <a16:creationId xmlns:a16="http://schemas.microsoft.com/office/drawing/2014/main" id="{88F00224-014D-C271-F536-C58A846C704E}"/>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Consolidar dados e monitorar o progresso das ações rotineiramente </a:t>
            </a:r>
          </a:p>
        </p:txBody>
      </p:sp>
      <p:sp>
        <p:nvSpPr>
          <p:cNvPr id="18" name="Oval 17">
            <a:extLst>
              <a:ext uri="{FF2B5EF4-FFF2-40B4-BE49-F238E27FC236}">
                <a16:creationId xmlns:a16="http://schemas.microsoft.com/office/drawing/2014/main" id="{DB09C234-1C12-14CB-E6F5-364D896DEB6C}"/>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177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EEB8-C00E-9E0E-0BB7-2D8D6B689346}"/>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5F534225-5FB8-B18D-3D79-7BB24ADBCF74}"/>
              </a:ext>
            </a:extLst>
          </p:cNvPr>
          <p:cNvGrpSpPr/>
          <p:nvPr/>
        </p:nvGrpSpPr>
        <p:grpSpPr>
          <a:xfrm>
            <a:off x="6358415" y="2671763"/>
            <a:ext cx="5530191" cy="3338372"/>
            <a:chOff x="6512977" y="2422381"/>
            <a:chExt cx="5530191" cy="3338372"/>
          </a:xfrm>
        </p:grpSpPr>
        <p:sp>
          <p:nvSpPr>
            <p:cNvPr id="7" name="TextBox 6">
              <a:extLst>
                <a:ext uri="{FF2B5EF4-FFF2-40B4-BE49-F238E27FC236}">
                  <a16:creationId xmlns:a16="http://schemas.microsoft.com/office/drawing/2014/main" id="{3907DE53-1AC9-8F78-5F70-8F224BD86C5C}"/>
                </a:ext>
              </a:extLst>
            </p:cNvPr>
            <p:cNvSpPr txBox="1"/>
            <p:nvPr/>
          </p:nvSpPr>
          <p:spPr>
            <a:xfrm>
              <a:off x="7367003" y="5483754"/>
              <a:ext cx="451598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28393"/>
                  </a:solidFill>
                  <a:effectLst/>
                  <a:uLnTx/>
                  <a:uFillTx/>
                  <a:latin typeface="Arial" panose="020B0604020202020204" pitchFamily="34" charset="0"/>
                  <a:ea typeface="+mn-ea"/>
                  <a:cs typeface="Arial" panose="020B0604020202020204" pitchFamily="34" charset="0"/>
                </a:rPr>
                <a:t> Ferramenta de planilha de consolidação de dados do 7-1-7</a:t>
              </a:r>
            </a:p>
          </p:txBody>
        </p:sp>
        <p:pic>
          <p:nvPicPr>
            <p:cNvPr id="5" name="Picture 4">
              <a:extLst>
                <a:ext uri="{FF2B5EF4-FFF2-40B4-BE49-F238E27FC236}">
                  <a16:creationId xmlns:a16="http://schemas.microsoft.com/office/drawing/2014/main" id="{735D1D8A-3662-6BA8-FB18-86DCEBFA8C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977" y="2422381"/>
              <a:ext cx="5164182" cy="1985887"/>
            </a:xfrm>
            <a:prstGeom prst="rect">
              <a:avLst/>
            </a:prstGeom>
            <a:ln w="6350">
              <a:solidFill>
                <a:schemeClr val="tx2"/>
              </a:solidFill>
            </a:ln>
          </p:spPr>
        </p:pic>
        <p:pic>
          <p:nvPicPr>
            <p:cNvPr id="12" name="Picture 11">
              <a:extLst>
                <a:ext uri="{FF2B5EF4-FFF2-40B4-BE49-F238E27FC236}">
                  <a16:creationId xmlns:a16="http://schemas.microsoft.com/office/drawing/2014/main" id="{213DC45B-A2EA-9FCB-1CF0-66574DF17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6917" y="3186693"/>
              <a:ext cx="4586251" cy="2214495"/>
            </a:xfrm>
            <a:prstGeom prst="rect">
              <a:avLst/>
            </a:prstGeom>
            <a:ln w="6350">
              <a:solidFill>
                <a:schemeClr val="tx2"/>
              </a:solidFill>
            </a:ln>
          </p:spPr>
        </p:pic>
      </p:grpSp>
      <p:sp>
        <p:nvSpPr>
          <p:cNvPr id="18" name="Text Placeholder 4">
            <a:extLst>
              <a:ext uri="{FF2B5EF4-FFF2-40B4-BE49-F238E27FC236}">
                <a16:creationId xmlns:a16="http://schemas.microsoft.com/office/drawing/2014/main" id="{645E308A-7834-808A-2BDC-E65AF7B77CE8}"/>
              </a:ext>
            </a:extLst>
          </p:cNvPr>
          <p:cNvSpPr txBox="1">
            <a:spLocks/>
          </p:cNvSpPr>
          <p:nvPr/>
        </p:nvSpPr>
        <p:spPr>
          <a:xfrm>
            <a:off x="463579" y="2471730"/>
            <a:ext cx="5370008" cy="37263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Usar o sistema de gerenciamento de eventos ou projetos existente para consolidação e rastreamento, se possível</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dirty="0">
                <a:solidFill>
                  <a:srgbClr val="384D56"/>
                </a:solidFill>
                <a:latin typeface="Arial"/>
                <a:ea typeface="+mn-ea"/>
                <a:cs typeface="Arial"/>
              </a:rPr>
              <a:t>Planilha de consolidação de dados do 7-1-7 em Excel disponível, se necessário.</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Garantir que as datas dos marcos, narrativas, gargalos/facilitadores e ações sejam capturados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Incluir variáveis para monitorar o progresso das ações</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25747553-C226-4497-8B5A-F486D205AE2F}"/>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Consolidar dados do 7-1-7 de todos os surtos em um único banco de dados</a:t>
            </a:r>
          </a:p>
        </p:txBody>
      </p:sp>
      <p:sp>
        <p:nvSpPr>
          <p:cNvPr id="9" name="Rectangle: Rounded Corners 8">
            <a:extLst>
              <a:ext uri="{FF2B5EF4-FFF2-40B4-BE49-F238E27FC236}">
                <a16:creationId xmlns:a16="http://schemas.microsoft.com/office/drawing/2014/main" id="{AD830BF5-BA06-140C-5FED-7E7B1B5D1010}"/>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Consolidar dados e monitorar o progresso das ações rotineiramente </a:t>
            </a:r>
          </a:p>
        </p:txBody>
      </p:sp>
      <p:sp>
        <p:nvSpPr>
          <p:cNvPr id="13" name="Oval 12">
            <a:extLst>
              <a:ext uri="{FF2B5EF4-FFF2-40B4-BE49-F238E27FC236}">
                <a16:creationId xmlns:a16="http://schemas.microsoft.com/office/drawing/2014/main" id="{42A02F38-C1E5-A7D7-7F14-4E210FBC0B0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2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7DE04-6874-84C9-3DAD-213DC3E76A22}"/>
            </a:ext>
          </a:extLst>
        </p:cNvPr>
        <p:cNvGrpSpPr/>
        <p:nvPr/>
      </p:nvGrpSpPr>
      <p:grpSpPr>
        <a:xfrm>
          <a:off x="0" y="0"/>
          <a:ext cx="0" cy="0"/>
          <a:chOff x="0" y="0"/>
          <a:chExt cx="0" cy="0"/>
        </a:xfrm>
      </p:grpSpPr>
      <p:sp>
        <p:nvSpPr>
          <p:cNvPr id="9" name="Text Placeholder 4">
            <a:extLst>
              <a:ext uri="{FF2B5EF4-FFF2-40B4-BE49-F238E27FC236}">
                <a16:creationId xmlns:a16="http://schemas.microsoft.com/office/drawing/2014/main" id="{8FD75BA5-A678-F211-678B-2622A3F9A8F9}"/>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Verificar os dados</a:t>
            </a:r>
          </a:p>
        </p:txBody>
      </p:sp>
      <p:sp>
        <p:nvSpPr>
          <p:cNvPr id="11" name="Rounded Rectangle 10">
            <a:extLst>
              <a:ext uri="{FF2B5EF4-FFF2-40B4-BE49-F238E27FC236}">
                <a16:creationId xmlns:a16="http://schemas.microsoft.com/office/drawing/2014/main" id="{70DF3F39-4503-5776-160A-B3D7C99B2FE5}"/>
              </a:ext>
            </a:extLst>
          </p:cNvPr>
          <p:cNvSpPr/>
          <p:nvPr/>
        </p:nvSpPr>
        <p:spPr>
          <a:xfrm>
            <a:off x="412250" y="4988443"/>
            <a:ext cx="11373765" cy="936732"/>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dirty="0">
                <a:ln>
                  <a:noFill/>
                </a:ln>
                <a:solidFill>
                  <a:srgbClr val="384D56"/>
                </a:solidFill>
                <a:effectLst/>
                <a:uLnTx/>
                <a:uFillTx/>
                <a:latin typeface="Arial"/>
                <a:ea typeface="+mn-ea"/>
                <a:cs typeface="Arial"/>
              </a:rPr>
              <a:t>Quanto mais cedo a verificação for feita, mais fácil será obter informações corrigidas</a:t>
            </a:r>
          </a:p>
        </p:txBody>
      </p:sp>
      <p:sp>
        <p:nvSpPr>
          <p:cNvPr id="4" name="Rounded Rectangle 3">
            <a:extLst>
              <a:ext uri="{FF2B5EF4-FFF2-40B4-BE49-F238E27FC236}">
                <a16:creationId xmlns:a16="http://schemas.microsoft.com/office/drawing/2014/main" id="{E4F7046D-DB1C-8631-0D6B-D70F3315C3D1}"/>
              </a:ext>
            </a:extLst>
          </p:cNvPr>
          <p:cNvSpPr/>
          <p:nvPr/>
        </p:nvSpPr>
        <p:spPr>
          <a:xfrm>
            <a:off x="818606" y="2620473"/>
            <a:ext cx="4337072" cy="158589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BEBE8AD1-03CA-E61A-C40F-0030DAE10316}"/>
              </a:ext>
            </a:extLst>
          </p:cNvPr>
          <p:cNvSpPr txBox="1"/>
          <p:nvPr/>
        </p:nvSpPr>
        <p:spPr>
          <a:xfrm>
            <a:off x="2269823" y="2836775"/>
            <a:ext cx="279643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Verificar os dados em busca de informações incompletas/ausentes </a:t>
            </a:r>
            <a:br>
              <a:rPr kumimoji="0" lang="pt-BR"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br>
            <a:r>
              <a:rPr kumimoji="0" lang="pt-BR"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e erros</a:t>
            </a:r>
          </a:p>
        </p:txBody>
      </p:sp>
      <p:sp>
        <p:nvSpPr>
          <p:cNvPr id="13" name="Rounded Rectangle 12">
            <a:extLst>
              <a:ext uri="{FF2B5EF4-FFF2-40B4-BE49-F238E27FC236}">
                <a16:creationId xmlns:a16="http://schemas.microsoft.com/office/drawing/2014/main" id="{36F0F45D-4F66-9505-95EA-4D2829A70FF5}"/>
              </a:ext>
            </a:extLst>
          </p:cNvPr>
          <p:cNvSpPr/>
          <p:nvPr/>
        </p:nvSpPr>
        <p:spPr>
          <a:xfrm>
            <a:off x="7036322" y="2620473"/>
            <a:ext cx="4337072" cy="158589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188E5DE-5F34-4EF5-2AAD-8CFAD50AE172}"/>
              </a:ext>
            </a:extLst>
          </p:cNvPr>
          <p:cNvSpPr txBox="1"/>
          <p:nvPr/>
        </p:nvSpPr>
        <p:spPr>
          <a:xfrm>
            <a:off x="8726517" y="2951755"/>
            <a:ext cx="2399757" cy="8402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
                <a:srgbClr val="3BB042"/>
              </a:buClr>
              <a:buSzTx/>
              <a:buFontTx/>
              <a:buNone/>
              <a:tabLst/>
              <a:defRPr/>
            </a:pPr>
            <a:r>
              <a:rPr kumimoji="0" lang="pt-BR"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Obter informações adicionais/corrigidas da equipe de campo</a:t>
            </a:r>
          </a:p>
        </p:txBody>
      </p:sp>
      <p:sp>
        <p:nvSpPr>
          <p:cNvPr id="19" name="Right Arrow 18">
            <a:extLst>
              <a:ext uri="{FF2B5EF4-FFF2-40B4-BE49-F238E27FC236}">
                <a16:creationId xmlns:a16="http://schemas.microsoft.com/office/drawing/2014/main" id="{E5FD8B9C-85AE-7303-8A14-10E23236E755}"/>
              </a:ext>
            </a:extLst>
          </p:cNvPr>
          <p:cNvSpPr/>
          <p:nvPr/>
        </p:nvSpPr>
        <p:spPr>
          <a:xfrm>
            <a:off x="5472114" y="3058193"/>
            <a:ext cx="1166010" cy="733718"/>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767A5BC2-A0B5-9931-626B-86FB21390CBF}"/>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Consolidar dados e monitorar o progresso das ações rotineiramente </a:t>
            </a:r>
          </a:p>
        </p:txBody>
      </p:sp>
      <p:sp>
        <p:nvSpPr>
          <p:cNvPr id="14" name="Oval 13">
            <a:extLst>
              <a:ext uri="{FF2B5EF4-FFF2-40B4-BE49-F238E27FC236}">
                <a16:creationId xmlns:a16="http://schemas.microsoft.com/office/drawing/2014/main" id="{F092EFE1-87D1-53FD-362D-EEE63DED789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17947ACA-881C-D032-71CC-8BDC9C1F8A1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70215" y="2890157"/>
            <a:ext cx="1010191" cy="1001482"/>
          </a:xfrm>
          <a:prstGeom prst="rect">
            <a:avLst/>
          </a:prstGeom>
        </p:spPr>
      </p:pic>
      <p:pic>
        <p:nvPicPr>
          <p:cNvPr id="3" name="Graphic 2">
            <a:extLst>
              <a:ext uri="{FF2B5EF4-FFF2-40B4-BE49-F238E27FC236}">
                <a16:creationId xmlns:a16="http://schemas.microsoft.com/office/drawing/2014/main" id="{2E73244C-0FC4-5C97-AB40-F87AEBA70F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73043" y="2890157"/>
            <a:ext cx="1005839" cy="1001485"/>
          </a:xfrm>
          <a:prstGeom prst="rect">
            <a:avLst/>
          </a:prstGeom>
        </p:spPr>
      </p:pic>
    </p:spTree>
    <p:extLst>
      <p:ext uri="{BB962C8B-B14F-4D97-AF65-F5344CB8AC3E}">
        <p14:creationId xmlns:p14="http://schemas.microsoft.com/office/powerpoint/2010/main" val="181833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p:bldP spid="13" grpId="0" animBg="1"/>
      <p:bldP spid="17"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pt-BR">
                <a:latin typeface="Arial"/>
                <a:cs typeface="Arial"/>
              </a:rPr>
              <a:t>Notas de organização</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8FD-CC18-16DE-3C95-1C1AB0DCF9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BEB6FA9-EC64-CE8B-BE62-493679E2EE12}"/>
              </a:ext>
            </a:extLst>
          </p:cNvPr>
          <p:cNvSpPr>
            <a:spLocks noGrp="1"/>
          </p:cNvSpPr>
          <p:nvPr>
            <p:ph type="body" sz="half" idx="10"/>
          </p:nvPr>
        </p:nvSpPr>
        <p:spPr>
          <a:xfrm>
            <a:off x="4935104" y="1032388"/>
            <a:ext cx="6693029" cy="4793224"/>
          </a:xfrm>
        </p:spPr>
        <p:txBody>
          <a:bodyPr vert="horz" lIns="91440" tIns="45720" rIns="91440" bIns="45720" rtlCol="0" anchor="t">
            <a:noAutofit/>
          </a:bodyPr>
          <a:lstStyle/>
          <a:p>
            <a:r>
              <a:rPr lang="pt-BR" sz="3200" dirty="0">
                <a:solidFill>
                  <a:schemeClr val="tx2"/>
                </a:solidFill>
                <a:cs typeface="Arial" panose="020B0604020202020204" pitchFamily="34" charset="0"/>
              </a:rPr>
              <a:t>Pense em todo o processo, desde a coleta de dados do </a:t>
            </a:r>
            <a:br>
              <a:rPr lang="pt-BR" sz="3200" dirty="0">
                <a:solidFill>
                  <a:schemeClr val="tx2"/>
                </a:solidFill>
                <a:cs typeface="Arial" panose="020B0604020202020204" pitchFamily="34" charset="0"/>
              </a:rPr>
            </a:br>
            <a:r>
              <a:rPr lang="pt-BR" sz="3200" dirty="0">
                <a:solidFill>
                  <a:schemeClr val="tx2"/>
                </a:solidFill>
                <a:cs typeface="Arial" panose="020B0604020202020204" pitchFamily="34" charset="0"/>
              </a:rPr>
              <a:t>7-1-7 até um banco de dados consolidado, incluindo o fluxo </a:t>
            </a:r>
            <a:br>
              <a:rPr lang="pt-BR" sz="3200" dirty="0">
                <a:solidFill>
                  <a:schemeClr val="tx2"/>
                </a:solidFill>
                <a:cs typeface="Arial" panose="020B0604020202020204" pitchFamily="34" charset="0"/>
              </a:rPr>
            </a:br>
            <a:r>
              <a:rPr lang="pt-BR" sz="3200" dirty="0">
                <a:solidFill>
                  <a:schemeClr val="tx2"/>
                </a:solidFill>
                <a:cs typeface="Arial" panose="020B0604020202020204" pitchFamily="34" charset="0"/>
              </a:rPr>
              <a:t>de informações.</a:t>
            </a:r>
          </a:p>
          <a:p>
            <a:endParaRPr lang="en-US" sz="3200" dirty="0">
              <a:solidFill>
                <a:schemeClr val="tx2"/>
              </a:solidFill>
              <a:cs typeface="Arial" panose="020B0604020202020204" pitchFamily="34" charset="0"/>
            </a:endParaRPr>
          </a:p>
          <a:p>
            <a:r>
              <a:rPr lang="pt-BR" sz="3200" dirty="0">
                <a:solidFill>
                  <a:schemeClr val="tx2"/>
                </a:solidFill>
                <a:cs typeface="Arial" panose="020B0604020202020204" pitchFamily="34" charset="0"/>
              </a:rPr>
              <a:t>Quais estratégias podem funcionar melhor onde você está para minimizar erros nesse banco de dados consolidado?</a:t>
            </a:r>
            <a:br>
              <a:rPr lang="pt-BR" sz="3200" dirty="0">
                <a:solidFill>
                  <a:schemeClr val="tx2"/>
                </a:solidFill>
                <a:cs typeface="Arial" panose="020B0604020202020204" pitchFamily="34" charset="0"/>
              </a:rPr>
            </a:br>
            <a:br>
              <a:rPr lang="pt-BR" sz="3400" dirty="0">
                <a:solidFill>
                  <a:schemeClr val="tx2"/>
                </a:solidFill>
                <a:cs typeface="Arial" panose="020B0604020202020204" pitchFamily="34" charset="0"/>
              </a:rPr>
            </a:br>
            <a:r>
              <a:rPr lang="pt-BR" sz="3400" dirty="0">
                <a:solidFill>
                  <a:schemeClr val="tx2"/>
                </a:solidFill>
                <a:cs typeface="Arial" panose="020B0604020202020204" pitchFamily="34" charset="0"/>
              </a:rPr>
              <a:t> </a:t>
            </a:r>
          </a:p>
        </p:txBody>
      </p:sp>
      <p:pic>
        <p:nvPicPr>
          <p:cNvPr id="8" name="Graphic 7">
            <a:extLst>
              <a:ext uri="{FF2B5EF4-FFF2-40B4-BE49-F238E27FC236}">
                <a16:creationId xmlns:a16="http://schemas.microsoft.com/office/drawing/2014/main" id="{74108812-9D6B-F095-24FD-F06A6FDF0BB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CC9CDD6-E8D0-69DF-62E3-A7CCB5611BA5}"/>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1372248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791440" y="2141124"/>
            <a:ext cx="11166097" cy="2148666"/>
          </a:xfrm>
        </p:spPr>
        <p:txBody>
          <a:bodyPr/>
          <a:lstStyle/>
          <a:p>
            <a:r>
              <a:rPr lang="pt-BR" sz="4400" dirty="0">
                <a:latin typeface="Arial"/>
                <a:cs typeface="Arial"/>
              </a:rPr>
              <a:t>Consolidação + verificação de dados </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287586"/>
            <a:ext cx="9703980" cy="931688"/>
          </a:xfrm>
        </p:spPr>
        <p:txBody>
          <a:body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13382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190817"/>
            <a:ext cx="5157787" cy="486893"/>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8224" y="2014508"/>
            <a:ext cx="6691661" cy="4184814"/>
          </a:xfrm>
        </p:spPr>
        <p:txBody>
          <a:bodyPr vert="horz" lIns="91440" tIns="45720" rIns="91440" bIns="45720" rtlCol="0" anchor="t">
            <a:noAutofit/>
          </a:bodyPr>
          <a:lstStyle/>
          <a:p>
            <a:pPr marL="342900" indent="-342900"/>
            <a:r>
              <a:rPr lang="pt-BR" dirty="0">
                <a:latin typeface="Arial"/>
                <a:cs typeface="Arial"/>
              </a:rPr>
              <a:t>O objetivo desta atividade é familiarizá-lo com a ferramenta de Consolidação de Dados do 7-1-7</a:t>
            </a:r>
          </a:p>
          <a:p>
            <a:pPr marL="342900" indent="-342900"/>
            <a:endParaRPr lang="en-US" dirty="0"/>
          </a:p>
          <a:p>
            <a:pPr marL="342900" indent="-342900"/>
            <a:r>
              <a:rPr lang="pt-BR" dirty="0">
                <a:latin typeface="Arial"/>
                <a:cs typeface="Arial"/>
              </a:rPr>
              <a:t>Revise cada guia da ferramenta Consolidação de Dados atribuída ao seu grupo</a:t>
            </a:r>
          </a:p>
          <a:p>
            <a:pPr marL="342900" indent="-342900"/>
            <a:endParaRPr lang="en-US" dirty="0">
              <a:cs typeface="Arial"/>
            </a:endParaRPr>
          </a:p>
          <a:p>
            <a:pPr marL="342900" indent="-342900"/>
            <a:r>
              <a:rPr lang="pt-BR" dirty="0">
                <a:latin typeface="Arial"/>
                <a:cs typeface="Arial"/>
              </a:rPr>
              <a:t>Destaque as células com erros em amarelo</a:t>
            </a:r>
          </a:p>
          <a:p>
            <a:pPr marL="342900" indent="-342900"/>
            <a:endParaRPr lang="en-US" dirty="0">
              <a:cs typeface="Arial"/>
            </a:endParaRPr>
          </a:p>
          <a:p>
            <a:pPr marL="342900" indent="-342900"/>
            <a:r>
              <a:rPr lang="pt-BR" dirty="0">
                <a:latin typeface="Arial"/>
                <a:cs typeface="Arial"/>
              </a:rPr>
              <a:t>Veja quantos você consegue encontrar em </a:t>
            </a:r>
            <a:br>
              <a:rPr lang="pt-BR" dirty="0">
                <a:latin typeface="Arial"/>
                <a:cs typeface="Arial"/>
              </a:rPr>
            </a:br>
            <a:r>
              <a:rPr lang="pt-BR" dirty="0">
                <a:latin typeface="Arial"/>
                <a:cs typeface="Arial"/>
              </a:rPr>
              <a:t>15 minutos!</a:t>
            </a:r>
          </a:p>
          <a:p>
            <a:pPr marL="342900" indent="-342900"/>
            <a:endParaRPr lang="en-US" dirty="0">
              <a:cs typeface="Arial"/>
            </a:endParaRPr>
          </a:p>
          <a:p>
            <a:pPr marL="342900" indent="-342900"/>
            <a:endParaRPr lang="en-US" sz="2600" dirty="0">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7526311" y="1238983"/>
            <a:ext cx="4385021" cy="383597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7604473" y="2960541"/>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200">
                <a:latin typeface="Arial"/>
                <a:cs typeface="Arial"/>
              </a:rPr>
              <a:t>Dicas:</a:t>
            </a:r>
            <a:r>
              <a:rPr lang="pt-BR" sz="2200" b="0">
                <a:solidFill>
                  <a:srgbClr val="394D56"/>
                </a:solidFill>
                <a:latin typeface="Arial"/>
                <a:cs typeface="Arial"/>
              </a:rPr>
              <a:t> </a:t>
            </a:r>
          </a:p>
          <a:p>
            <a:pPr marL="342900" indent="-342900">
              <a:buFont typeface="Arial" panose="020B0604020202020204" pitchFamily="34" charset="0"/>
              <a:buChar char="•"/>
            </a:pPr>
            <a:r>
              <a:rPr lang="pt-BR" sz="2000" b="0">
                <a:solidFill>
                  <a:srgbClr val="394D56"/>
                </a:solidFill>
                <a:latin typeface="Arial"/>
                <a:cs typeface="Arial"/>
              </a:rPr>
              <a:t>Existem cerca de 20 erros na ferramenta. </a:t>
            </a:r>
          </a:p>
          <a:p>
            <a:pPr marL="342900" indent="-342900">
              <a:buFont typeface="Arial" panose="020B0604020202020204" pitchFamily="34" charset="0"/>
              <a:buChar char="•"/>
            </a:pPr>
            <a:r>
              <a:rPr lang="pt-BR" sz="2000" b="0">
                <a:solidFill>
                  <a:srgbClr val="394D56"/>
                </a:solidFill>
                <a:latin typeface="Arial"/>
                <a:cs typeface="Arial"/>
              </a:rPr>
              <a:t>Há erros em cada guia. </a:t>
            </a:r>
          </a:p>
          <a:p>
            <a:r>
              <a:rPr lang="pt-BR" sz="2200">
                <a:latin typeface="Arial"/>
                <a:cs typeface="Arial"/>
              </a:rPr>
              <a:t>Tempo</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7667984" y="3390935"/>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2000" dirty="0">
                <a:latin typeface="Arial"/>
                <a:cs typeface="Arial"/>
              </a:rPr>
              <a:t>15 minutos para encontrar o máximo de erros possível</a:t>
            </a:r>
          </a:p>
          <a:p>
            <a:r>
              <a:rPr lang="pt-BR" sz="2000" dirty="0">
                <a:latin typeface="Arial"/>
                <a:cs typeface="Arial"/>
              </a:rPr>
              <a:t>10 minutos - Compartilharemos onde os erros são encontrados</a:t>
            </a:r>
          </a:p>
          <a:p>
            <a:endParaRPr lang="en-US" sz="2000" dirty="0">
              <a:cs typeface="Arial"/>
            </a:endParaRPr>
          </a:p>
          <a:p>
            <a:pPr lvl="1"/>
            <a:endParaRPr lang="en-US"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e verificação de dados </a:t>
            </a:r>
          </a:p>
        </p:txBody>
      </p:sp>
    </p:spTree>
    <p:extLst>
      <p:ext uri="{BB962C8B-B14F-4D97-AF65-F5344CB8AC3E}">
        <p14:creationId xmlns:p14="http://schemas.microsoft.com/office/powerpoint/2010/main" val="4246838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A6DA-E012-A213-F08D-24457B80BBF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DA3A5BD3-D395-BFE0-ECB5-7AD0A6297854}"/>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Vamos analisar as respostas!</a:t>
            </a:r>
          </a:p>
        </p:txBody>
      </p:sp>
      <p:pic>
        <p:nvPicPr>
          <p:cNvPr id="6" name="Picture 5">
            <a:extLst>
              <a:ext uri="{FF2B5EF4-FFF2-40B4-BE49-F238E27FC236}">
                <a16:creationId xmlns:a16="http://schemas.microsoft.com/office/drawing/2014/main" id="{73449595-530E-0AD2-E8D6-95E3F7B06D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9825" y="1863336"/>
            <a:ext cx="11488713" cy="3591115"/>
          </a:xfrm>
          <a:prstGeom prst="rect">
            <a:avLst/>
          </a:prstGeom>
        </p:spPr>
      </p:pic>
    </p:spTree>
    <p:extLst>
      <p:ext uri="{BB962C8B-B14F-4D97-AF65-F5344CB8AC3E}">
        <p14:creationId xmlns:p14="http://schemas.microsoft.com/office/powerpoint/2010/main" val="106456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0B0B5B0-E92A-DD5B-A8C9-111F8D47ECB8}"/>
              </a:ext>
            </a:extLst>
          </p:cNvPr>
          <p:cNvPicPr>
            <a:picLocks noChangeAspect="1"/>
          </p:cNvPicPr>
          <p:nvPr/>
        </p:nvPicPr>
        <p:blipFill>
          <a:blip r:embed="rId3" cstate="screen">
            <a:extLst>
              <a:ext uri="{28A0092B-C50C-407E-A947-70E740481C1C}">
                <a14:useLocalDpi xmlns:a14="http://schemas.microsoft.com/office/drawing/2010/main"/>
              </a:ext>
            </a:extLst>
          </a:blip>
          <a:srcRect l="-177" r="-50" b="1206"/>
          <a:stretch/>
        </p:blipFill>
        <p:spPr>
          <a:xfrm>
            <a:off x="408168" y="886750"/>
            <a:ext cx="11609150" cy="561884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de dados | 1. Dados de pontualidade</a:t>
            </a:r>
          </a:p>
        </p:txBody>
      </p:sp>
      <p:sp>
        <p:nvSpPr>
          <p:cNvPr id="3" name="Rectangle 2">
            <a:extLst>
              <a:ext uri="{FF2B5EF4-FFF2-40B4-BE49-F238E27FC236}">
                <a16:creationId xmlns:a16="http://schemas.microsoft.com/office/drawing/2014/main" id="{C7EA36CD-0C6D-692D-8091-C184A96EA1DE}"/>
              </a:ext>
            </a:extLst>
          </p:cNvPr>
          <p:cNvSpPr/>
          <p:nvPr/>
        </p:nvSpPr>
        <p:spPr>
          <a:xfrm>
            <a:off x="2702874" y="2708728"/>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Deveria ter sido julho</a:t>
            </a:r>
          </a:p>
        </p:txBody>
      </p:sp>
      <p:sp>
        <p:nvSpPr>
          <p:cNvPr id="4" name="Rectangle 3">
            <a:extLst>
              <a:ext uri="{FF2B5EF4-FFF2-40B4-BE49-F238E27FC236}">
                <a16:creationId xmlns:a16="http://schemas.microsoft.com/office/drawing/2014/main" id="{6222EC3E-2F4A-54A0-5B0E-97A39F4A15FD}"/>
              </a:ext>
            </a:extLst>
          </p:cNvPr>
          <p:cNvSpPr/>
          <p:nvPr/>
        </p:nvSpPr>
        <p:spPr>
          <a:xfrm>
            <a:off x="5065481" y="3971239"/>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Isso é um facilitador</a:t>
            </a:r>
          </a:p>
        </p:txBody>
      </p:sp>
      <p:sp>
        <p:nvSpPr>
          <p:cNvPr id="5" name="Rectangle 4">
            <a:extLst>
              <a:ext uri="{FF2B5EF4-FFF2-40B4-BE49-F238E27FC236}">
                <a16:creationId xmlns:a16="http://schemas.microsoft.com/office/drawing/2014/main" id="{8AF9061E-2024-82AC-BFAE-331C98834782}"/>
              </a:ext>
            </a:extLst>
          </p:cNvPr>
          <p:cNvSpPr/>
          <p:nvPr/>
        </p:nvSpPr>
        <p:spPr>
          <a:xfrm>
            <a:off x="10090909" y="3427709"/>
            <a:ext cx="1733798" cy="19655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Esta não é uma notificação 7-1-7, pois é uma notificação para a unidade de saúde</a:t>
            </a:r>
          </a:p>
        </p:txBody>
      </p:sp>
    </p:spTree>
    <p:extLst>
      <p:ext uri="{BB962C8B-B14F-4D97-AF65-F5344CB8AC3E}">
        <p14:creationId xmlns:p14="http://schemas.microsoft.com/office/powerpoint/2010/main" val="53068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5552-0EEE-5523-D4B0-76F8245E0E3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4085CC4-9658-C67A-50D0-33B49DA8864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9912" y="1266588"/>
            <a:ext cx="11806411" cy="4870938"/>
          </a:xfrm>
          <a:prstGeom prst="rect">
            <a:avLst/>
          </a:prstGeom>
        </p:spPr>
      </p:pic>
      <p:sp>
        <p:nvSpPr>
          <p:cNvPr id="43" name="Title 1">
            <a:extLst>
              <a:ext uri="{FF2B5EF4-FFF2-40B4-BE49-F238E27FC236}">
                <a16:creationId xmlns:a16="http://schemas.microsoft.com/office/drawing/2014/main" id="{A6F93EC8-9EE3-4566-4612-6DBF2DC3D3B6}"/>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de dados | 1. Dados de pontualidade</a:t>
            </a:r>
          </a:p>
        </p:txBody>
      </p:sp>
      <p:sp>
        <p:nvSpPr>
          <p:cNvPr id="3" name="Rectangle 2">
            <a:extLst>
              <a:ext uri="{FF2B5EF4-FFF2-40B4-BE49-F238E27FC236}">
                <a16:creationId xmlns:a16="http://schemas.microsoft.com/office/drawing/2014/main" id="{DE8608B2-63FD-7361-3F12-B5E4936BD9D4}"/>
              </a:ext>
            </a:extLst>
          </p:cNvPr>
          <p:cNvSpPr/>
          <p:nvPr/>
        </p:nvSpPr>
        <p:spPr>
          <a:xfrm>
            <a:off x="5262821" y="2957180"/>
            <a:ext cx="3277590"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Faltam narrativas, gargalos e facilitadores para ações de resposta precoce</a:t>
            </a:r>
          </a:p>
        </p:txBody>
      </p:sp>
      <p:sp>
        <p:nvSpPr>
          <p:cNvPr id="5" name="Right Brace 4">
            <a:extLst>
              <a:ext uri="{FF2B5EF4-FFF2-40B4-BE49-F238E27FC236}">
                <a16:creationId xmlns:a16="http://schemas.microsoft.com/office/drawing/2014/main" id="{A0058D6B-34CE-F52A-3F55-828126858C73}"/>
              </a:ext>
            </a:extLst>
          </p:cNvPr>
          <p:cNvSpPr/>
          <p:nvPr/>
        </p:nvSpPr>
        <p:spPr>
          <a:xfrm rot="5400000">
            <a:off x="6575045" y="3125620"/>
            <a:ext cx="653142" cy="2970976"/>
          </a:xfrm>
          <a:prstGeom prst="rightBrace">
            <a:avLst/>
          </a:prstGeom>
          <a:ln w="38100">
            <a:solidFill>
              <a:srgbClr val="D43B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17862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BB4EF2-F476-0C18-B93C-DAAA5E03AE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830" y="988918"/>
            <a:ext cx="11868818" cy="4915936"/>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de Dados | 2. Avaliar os resultados 7-1-7</a:t>
            </a:r>
          </a:p>
        </p:txBody>
      </p:sp>
      <p:sp>
        <p:nvSpPr>
          <p:cNvPr id="3" name="Rectangle 2">
            <a:extLst>
              <a:ext uri="{FF2B5EF4-FFF2-40B4-BE49-F238E27FC236}">
                <a16:creationId xmlns:a16="http://schemas.microsoft.com/office/drawing/2014/main" id="{656D8D38-1A05-6361-0F39-5BFC55E39700}"/>
              </a:ext>
            </a:extLst>
          </p:cNvPr>
          <p:cNvSpPr/>
          <p:nvPr/>
        </p:nvSpPr>
        <p:spPr>
          <a:xfrm>
            <a:off x="10591550" y="2187201"/>
            <a:ext cx="1393097" cy="215036"/>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76FFCC5-D7B0-BC6F-9F93-009B537EDB36}"/>
              </a:ext>
            </a:extLst>
          </p:cNvPr>
          <p:cNvSpPr/>
          <p:nvPr/>
        </p:nvSpPr>
        <p:spPr>
          <a:xfrm>
            <a:off x="2604759" y="4577192"/>
            <a:ext cx="1223610" cy="279400"/>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98D87866-5997-8D63-69E8-539421D33874}"/>
              </a:ext>
            </a:extLst>
          </p:cNvPr>
          <p:cNvSpPr/>
          <p:nvPr/>
        </p:nvSpPr>
        <p:spPr>
          <a:xfrm>
            <a:off x="3940628" y="4218128"/>
            <a:ext cx="4310743"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Deveria ser 3, não 15</a:t>
            </a:r>
          </a:p>
        </p:txBody>
      </p:sp>
      <p:sp>
        <p:nvSpPr>
          <p:cNvPr id="7" name="Left Arrow 6">
            <a:extLst>
              <a:ext uri="{FF2B5EF4-FFF2-40B4-BE49-F238E27FC236}">
                <a16:creationId xmlns:a16="http://schemas.microsoft.com/office/drawing/2014/main" id="{1DA8FA27-2764-1DEC-99BF-BE37E27D8541}"/>
              </a:ext>
            </a:extLst>
          </p:cNvPr>
          <p:cNvSpPr/>
          <p:nvPr/>
        </p:nvSpPr>
        <p:spPr>
          <a:xfrm rot="5400000">
            <a:off x="10030196" y="3592781"/>
            <a:ext cx="280653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8" name="Rectangle 7">
            <a:extLst>
              <a:ext uri="{FF2B5EF4-FFF2-40B4-BE49-F238E27FC236}">
                <a16:creationId xmlns:a16="http://schemas.microsoft.com/office/drawing/2014/main" id="{26B98830-B4D3-56C8-7510-93BBD8C51210}"/>
              </a:ext>
            </a:extLst>
          </p:cNvPr>
          <p:cNvSpPr/>
          <p:nvPr/>
        </p:nvSpPr>
        <p:spPr>
          <a:xfrm>
            <a:off x="10248404" y="5596290"/>
            <a:ext cx="1909905" cy="809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Deveria estar na aba anterior</a:t>
            </a:r>
          </a:p>
        </p:txBody>
      </p:sp>
    </p:spTree>
    <p:extLst>
      <p:ext uri="{BB962C8B-B14F-4D97-AF65-F5344CB8AC3E}">
        <p14:creationId xmlns:p14="http://schemas.microsoft.com/office/powerpoint/2010/main" val="116483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182-71EE-40CE-D807-9B70D02D2109}"/>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B7FE15F-AED8-DEED-455F-2EEB62E70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825" y="1005146"/>
            <a:ext cx="11559326" cy="5010643"/>
          </a:xfrm>
          <a:prstGeom prst="rect">
            <a:avLst/>
          </a:prstGeom>
        </p:spPr>
      </p:pic>
      <p:sp>
        <p:nvSpPr>
          <p:cNvPr id="43" name="Title 1">
            <a:extLst>
              <a:ext uri="{FF2B5EF4-FFF2-40B4-BE49-F238E27FC236}">
                <a16:creationId xmlns:a16="http://schemas.microsoft.com/office/drawing/2014/main" id="{5AEC80F0-404E-AC12-C09D-6F3EB632CA77}"/>
              </a:ext>
            </a:extLst>
          </p:cNvPr>
          <p:cNvSpPr txBox="1">
            <a:spLocks/>
          </p:cNvSpPr>
          <p:nvPr/>
        </p:nvSpPr>
        <p:spPr>
          <a:xfrm>
            <a:off x="379825" y="328839"/>
            <a:ext cx="11067760"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dirty="0">
                <a:latin typeface="Arial"/>
                <a:cs typeface="Arial"/>
              </a:rPr>
              <a:t>Consolidação de dados | 2. Avaliar os resultados 7-1-7</a:t>
            </a:r>
          </a:p>
        </p:txBody>
      </p:sp>
      <p:sp>
        <p:nvSpPr>
          <p:cNvPr id="4" name="Left Arrow 3">
            <a:extLst>
              <a:ext uri="{FF2B5EF4-FFF2-40B4-BE49-F238E27FC236}">
                <a16:creationId xmlns:a16="http://schemas.microsoft.com/office/drawing/2014/main" id="{150AFCE0-26E7-647B-C11F-9472C22B80B6}"/>
              </a:ext>
            </a:extLst>
          </p:cNvPr>
          <p:cNvSpPr/>
          <p:nvPr/>
        </p:nvSpPr>
        <p:spPr>
          <a:xfrm rot="2781586">
            <a:off x="2954995" y="4260531"/>
            <a:ext cx="2640626" cy="634620"/>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9" name="Rectangle 8">
            <a:extLst>
              <a:ext uri="{FF2B5EF4-FFF2-40B4-BE49-F238E27FC236}">
                <a16:creationId xmlns:a16="http://schemas.microsoft.com/office/drawing/2014/main" id="{05FEA82E-C396-F0FF-AA83-47F7F045FD24}"/>
              </a:ext>
            </a:extLst>
          </p:cNvPr>
          <p:cNvSpPr/>
          <p:nvPr/>
        </p:nvSpPr>
        <p:spPr>
          <a:xfrm>
            <a:off x="5416127" y="5074493"/>
            <a:ext cx="3076521" cy="8095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pt-BR" sz="1600" dirty="0">
                <a:latin typeface="Arial"/>
                <a:cs typeface="Arial"/>
              </a:rPr>
              <a:t>Cálculos automáticos incorretos devido a erro de entrada de dados na guia anterior</a:t>
            </a:r>
          </a:p>
        </p:txBody>
      </p:sp>
      <p:sp>
        <p:nvSpPr>
          <p:cNvPr id="12" name="Rectangle 11">
            <a:extLst>
              <a:ext uri="{FF2B5EF4-FFF2-40B4-BE49-F238E27FC236}">
                <a16:creationId xmlns:a16="http://schemas.microsoft.com/office/drawing/2014/main" id="{1A207E45-C3F0-EEE5-3040-FDB2DBFC5D24}"/>
              </a:ext>
            </a:extLst>
          </p:cNvPr>
          <p:cNvSpPr/>
          <p:nvPr/>
        </p:nvSpPr>
        <p:spPr>
          <a:xfrm>
            <a:off x="1837591" y="3140692"/>
            <a:ext cx="3083325" cy="288308"/>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45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3F0F83-D388-742A-BE4A-74ED086598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620" y="988918"/>
            <a:ext cx="11782071" cy="425685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de dados | 3. Rastrear ações</a:t>
            </a:r>
          </a:p>
        </p:txBody>
      </p:sp>
      <p:sp>
        <p:nvSpPr>
          <p:cNvPr id="3" name="Rectangle 2">
            <a:extLst>
              <a:ext uri="{FF2B5EF4-FFF2-40B4-BE49-F238E27FC236}">
                <a16:creationId xmlns:a16="http://schemas.microsoft.com/office/drawing/2014/main" id="{04866C6D-BB96-58AC-228F-CA8A3213881A}"/>
              </a:ext>
            </a:extLst>
          </p:cNvPr>
          <p:cNvSpPr/>
          <p:nvPr/>
        </p:nvSpPr>
        <p:spPr>
          <a:xfrm>
            <a:off x="5504116" y="4493712"/>
            <a:ext cx="1546777"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Nenhuma autoridade responsável designada</a:t>
            </a:r>
          </a:p>
        </p:txBody>
      </p:sp>
      <p:sp>
        <p:nvSpPr>
          <p:cNvPr id="4" name="Rectangle 3">
            <a:extLst>
              <a:ext uri="{FF2B5EF4-FFF2-40B4-BE49-F238E27FC236}">
                <a16:creationId xmlns:a16="http://schemas.microsoft.com/office/drawing/2014/main" id="{1ED078FB-09B7-7166-99E5-24E191C81852}"/>
              </a:ext>
            </a:extLst>
          </p:cNvPr>
          <p:cNvSpPr/>
          <p:nvPr/>
        </p:nvSpPr>
        <p:spPr>
          <a:xfrm>
            <a:off x="7350194" y="5773880"/>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Datas de início/término ausentes</a:t>
            </a:r>
          </a:p>
        </p:txBody>
      </p:sp>
      <p:sp>
        <p:nvSpPr>
          <p:cNvPr id="5" name="Left Arrow 4">
            <a:extLst>
              <a:ext uri="{FF2B5EF4-FFF2-40B4-BE49-F238E27FC236}">
                <a16:creationId xmlns:a16="http://schemas.microsoft.com/office/drawing/2014/main" id="{B7B4A1D4-C70D-730B-1E2A-D4D2F104E4AF}"/>
              </a:ext>
            </a:extLst>
          </p:cNvPr>
          <p:cNvSpPr/>
          <p:nvPr/>
        </p:nvSpPr>
        <p:spPr>
          <a:xfrm rot="4121384">
            <a:off x="7436178" y="4240116"/>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825AE8CC-FAA0-55CA-9DF1-2D1C2C8A5A31}"/>
              </a:ext>
            </a:extLst>
          </p:cNvPr>
          <p:cNvSpPr/>
          <p:nvPr/>
        </p:nvSpPr>
        <p:spPr>
          <a:xfrm rot="5400000">
            <a:off x="10356759" y="3654504"/>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C7515F-D682-7CE0-82F2-18A6AB6AB0D4}"/>
              </a:ext>
            </a:extLst>
          </p:cNvPr>
          <p:cNvSpPr/>
          <p:nvPr/>
        </p:nvSpPr>
        <p:spPr>
          <a:xfrm>
            <a:off x="10279123" y="5301550"/>
            <a:ext cx="1739568" cy="9446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É útil ter os próximos passos para ações “travadas”</a:t>
            </a:r>
          </a:p>
        </p:txBody>
      </p:sp>
      <p:sp>
        <p:nvSpPr>
          <p:cNvPr id="11" name="Rectangle 10">
            <a:extLst>
              <a:ext uri="{FF2B5EF4-FFF2-40B4-BE49-F238E27FC236}">
                <a16:creationId xmlns:a16="http://schemas.microsoft.com/office/drawing/2014/main" id="{428A67B8-75FC-CD37-9AAA-FE71E2053E97}"/>
              </a:ext>
            </a:extLst>
          </p:cNvPr>
          <p:cNvSpPr/>
          <p:nvPr/>
        </p:nvSpPr>
        <p:spPr>
          <a:xfrm>
            <a:off x="2635698" y="407981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Falta priorização</a:t>
            </a:r>
          </a:p>
        </p:txBody>
      </p:sp>
      <p:sp>
        <p:nvSpPr>
          <p:cNvPr id="12" name="Left Arrow 11">
            <a:extLst>
              <a:ext uri="{FF2B5EF4-FFF2-40B4-BE49-F238E27FC236}">
                <a16:creationId xmlns:a16="http://schemas.microsoft.com/office/drawing/2014/main" id="{44D1BD1B-183F-2850-2C08-0E2AD262AB9D}"/>
              </a:ext>
            </a:extLst>
          </p:cNvPr>
          <p:cNvSpPr/>
          <p:nvPr/>
        </p:nvSpPr>
        <p:spPr>
          <a:xfrm rot="5927992">
            <a:off x="3480957" y="2483389"/>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7A01F4-D6C5-63B1-199B-A1BBBAC06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588" y="1387236"/>
            <a:ext cx="11782561" cy="377217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Consolidação de dados – 4. Categorizar os gargalos</a:t>
            </a:r>
          </a:p>
        </p:txBody>
      </p:sp>
      <p:sp>
        <p:nvSpPr>
          <p:cNvPr id="3" name="Rectangle 2">
            <a:extLst>
              <a:ext uri="{FF2B5EF4-FFF2-40B4-BE49-F238E27FC236}">
                <a16:creationId xmlns:a16="http://schemas.microsoft.com/office/drawing/2014/main" id="{45C38E4F-356C-B4DE-B521-610E849BDB35}"/>
              </a:ext>
            </a:extLst>
          </p:cNvPr>
          <p:cNvSpPr/>
          <p:nvPr/>
        </p:nvSpPr>
        <p:spPr>
          <a:xfrm>
            <a:off x="4160799" y="5154292"/>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Deveria ser ‘Resposta’</a:t>
            </a:r>
          </a:p>
        </p:txBody>
      </p:sp>
      <p:sp>
        <p:nvSpPr>
          <p:cNvPr id="4" name="Left Arrow 3">
            <a:extLst>
              <a:ext uri="{FF2B5EF4-FFF2-40B4-BE49-F238E27FC236}">
                <a16:creationId xmlns:a16="http://schemas.microsoft.com/office/drawing/2014/main" id="{06CA2CF8-3ABB-68BE-F541-E5975049510F}"/>
              </a:ext>
            </a:extLst>
          </p:cNvPr>
          <p:cNvSpPr/>
          <p:nvPr/>
        </p:nvSpPr>
        <p:spPr>
          <a:xfrm rot="5400000">
            <a:off x="4700707" y="3665171"/>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ectangle 4">
            <a:extLst>
              <a:ext uri="{FF2B5EF4-FFF2-40B4-BE49-F238E27FC236}">
                <a16:creationId xmlns:a16="http://schemas.microsoft.com/office/drawing/2014/main" id="{54E4536E-00FB-E194-A8D4-EB7C245AEA5A}"/>
              </a:ext>
            </a:extLst>
          </p:cNvPr>
          <p:cNvSpPr/>
          <p:nvPr/>
        </p:nvSpPr>
        <p:spPr>
          <a:xfrm>
            <a:off x="8165141" y="241193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Categoria errada</a:t>
            </a:r>
          </a:p>
        </p:txBody>
      </p:sp>
      <p:sp>
        <p:nvSpPr>
          <p:cNvPr id="6" name="Rectangle 5">
            <a:extLst>
              <a:ext uri="{FF2B5EF4-FFF2-40B4-BE49-F238E27FC236}">
                <a16:creationId xmlns:a16="http://schemas.microsoft.com/office/drawing/2014/main" id="{5E74EA5A-1EA5-424F-0476-D45334BCA790}"/>
              </a:ext>
            </a:extLst>
          </p:cNvPr>
          <p:cNvSpPr/>
          <p:nvPr/>
        </p:nvSpPr>
        <p:spPr>
          <a:xfrm>
            <a:off x="8356917" y="3827318"/>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a:cs typeface="Arial"/>
              </a:rPr>
              <a:t>Categoria ausente</a:t>
            </a:r>
          </a:p>
        </p:txBody>
      </p:sp>
    </p:spTree>
    <p:extLst>
      <p:ext uri="{BB962C8B-B14F-4D97-AF65-F5344CB8AC3E}">
        <p14:creationId xmlns:p14="http://schemas.microsoft.com/office/powerpoint/2010/main" val="131473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endParaRPr lang="en-US">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pt-BR">
                <a:latin typeface="Arial"/>
                <a:cs typeface="Arial"/>
              </a:rPr>
              <a:t>Que insights você obteve com essa atividade?</a:t>
            </a:r>
          </a:p>
          <a:p>
            <a:r>
              <a:rPr lang="pt-BR">
                <a:latin typeface="Arial"/>
                <a:cs typeface="Arial"/>
              </a:rPr>
              <a:t>Como esta atividade pode ajudar você a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a:latin typeface="Arial"/>
                <a:cs typeface="Arial"/>
              </a:rPr>
              <a:t>Perguntas para inspirar conversas:</a:t>
            </a: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482219" y="1952168"/>
            <a:ext cx="3467083" cy="2282808"/>
          </a:xfrm>
        </p:spPr>
        <p:txBody>
          <a:bodyPr/>
          <a:lstStyle/>
          <a:p>
            <a:pPr algn="ctr"/>
            <a:r>
              <a:rPr lang="pt-BR">
                <a:latin typeface="Arial"/>
                <a:cs typeface="Arial"/>
              </a:rPr>
              <a:t>Debriefing</a:t>
            </a:r>
          </a:p>
        </p:txBody>
      </p:sp>
      <p:pic>
        <p:nvPicPr>
          <p:cNvPr id="3" name="Graphic 2">
            <a:extLst>
              <a:ext uri="{FF2B5EF4-FFF2-40B4-BE49-F238E27FC236}">
                <a16:creationId xmlns:a16="http://schemas.microsoft.com/office/drawing/2014/main" id="{69408DB6-AEA1-1A5F-FCA2-55DB930742F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B00D-A6F0-C0B1-D9CE-298BFC113BDA}"/>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1336C85C-14E7-D691-B91B-32F9EB820458}"/>
              </a:ext>
            </a:extLst>
          </p:cNvPr>
          <p:cNvSpPr txBox="1">
            <a:spLocks/>
          </p:cNvSpPr>
          <p:nvPr/>
        </p:nvSpPr>
        <p:spPr>
          <a:xfrm>
            <a:off x="514840" y="1430794"/>
            <a:ext cx="10900871"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b="1" dirty="0">
                <a:solidFill>
                  <a:srgbClr val="618393"/>
                </a:solidFill>
                <a:latin typeface="Arial"/>
                <a:cs typeface="Arial"/>
              </a:rPr>
              <a:t>Monitorar o progresso das ações</a:t>
            </a:r>
          </a:p>
        </p:txBody>
      </p:sp>
      <p:sp>
        <p:nvSpPr>
          <p:cNvPr id="13" name="Text Placeholder 4">
            <a:extLst>
              <a:ext uri="{FF2B5EF4-FFF2-40B4-BE49-F238E27FC236}">
                <a16:creationId xmlns:a16="http://schemas.microsoft.com/office/drawing/2014/main" id="{0D1F3353-5662-6CDD-79B7-CA4E632D1C1D}"/>
              </a:ext>
            </a:extLst>
          </p:cNvPr>
          <p:cNvSpPr txBox="1">
            <a:spLocks/>
          </p:cNvSpPr>
          <p:nvPr/>
        </p:nvSpPr>
        <p:spPr>
          <a:xfrm>
            <a:off x="482180" y="1946489"/>
            <a:ext cx="11406424" cy="1715595"/>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Banco de dados consolidado</a:t>
            </a:r>
            <a:r>
              <a:rPr kumimoji="0" lang="pt-BR" sz="2200" b="0" i="0" u="none" strike="noStrike" cap="none" normalizeH="0" noProof="0" dirty="0">
                <a:ln>
                  <a:noFill/>
                </a:ln>
                <a:solidFill>
                  <a:srgbClr val="384D56"/>
                </a:solidFill>
                <a:effectLst/>
                <a:uLnTx/>
                <a:uFillTx/>
                <a:latin typeface="Arial" panose="020B0604020202020204" pitchFamily="34" charset="0"/>
                <a:ea typeface="+mn-ea"/>
                <a:cs typeface="Arial" panose="020B0604020202020204" pitchFamily="34" charset="0"/>
              </a:rPr>
              <a:t> agiliza o rastreamento de ações em surtos</a:t>
            </a:r>
          </a:p>
          <a:p>
            <a:pPr lvl="1">
              <a:spcBef>
                <a:spcPts val="1000"/>
              </a:spcBef>
              <a:defRPr/>
            </a:pPr>
            <a:r>
              <a:rPr lang="pt-BR" dirty="0">
                <a:solidFill>
                  <a:srgbClr val="384D56"/>
                </a:solidFill>
                <a:cs typeface="Arial" panose="020B0604020202020204" pitchFamily="34" charset="0"/>
              </a:rPr>
              <a:t>Inclui datas de início/término, autoridade responsável, status de implementação da ação</a:t>
            </a:r>
          </a:p>
          <a:p>
            <a:pPr lvl="0">
              <a:defRPr/>
            </a:pPr>
            <a:r>
              <a:rPr lang="pt-BR" noProof="0" dirty="0">
                <a:solidFill>
                  <a:srgbClr val="384D56"/>
                </a:solidFill>
                <a:cs typeface="Arial" panose="020B0604020202020204" pitchFamily="34" charset="0"/>
              </a:rPr>
              <a:t>A coordenação da equipe 7-1-7 pode monitorar o status das ações</a:t>
            </a:r>
          </a:p>
          <a:p>
            <a:pPr lvl="1">
              <a:defRPr/>
            </a:pPr>
            <a:r>
              <a:rPr lang="pt-BR" dirty="0">
                <a:solidFill>
                  <a:srgbClr val="384D56"/>
                </a:solidFill>
                <a:latin typeface="Arial"/>
                <a:cs typeface="Arial"/>
              </a:rPr>
              <a:t>Designar um indivíduo para supervisionar o monitoramento das ações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4" name="Picture 13" descr="A group of people sitting at a table&#10;&#10;Description automatically generated">
            <a:extLst>
              <a:ext uri="{FF2B5EF4-FFF2-40B4-BE49-F238E27FC236}">
                <a16:creationId xmlns:a16="http://schemas.microsoft.com/office/drawing/2014/main" id="{99BCEB5B-20BE-A1EE-ED79-E49FEC3D7D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19322" y="3845063"/>
            <a:ext cx="4796389" cy="2508990"/>
          </a:xfrm>
          <a:prstGeom prst="rect">
            <a:avLst/>
          </a:prstGeom>
          <a:noFill/>
          <a:ln w="38100">
            <a:no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32278BFD-D5AC-42EF-5573-B569A6564DA8}"/>
              </a:ext>
            </a:extLst>
          </p:cNvPr>
          <p:cNvSpPr txBox="1">
            <a:spLocks/>
          </p:cNvSpPr>
          <p:nvPr/>
        </p:nvSpPr>
        <p:spPr>
          <a:xfrm>
            <a:off x="514839" y="3662084"/>
            <a:ext cx="4619869" cy="634622"/>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Discutir o progresso com as partes interessadas</a:t>
            </a:r>
          </a:p>
        </p:txBody>
      </p:sp>
      <p:sp>
        <p:nvSpPr>
          <p:cNvPr id="6" name="Text Placeholder 4">
            <a:extLst>
              <a:ext uri="{FF2B5EF4-FFF2-40B4-BE49-F238E27FC236}">
                <a16:creationId xmlns:a16="http://schemas.microsoft.com/office/drawing/2014/main" id="{01569BB4-F6C5-CF6A-06D8-123533CECD49}"/>
              </a:ext>
            </a:extLst>
          </p:cNvPr>
          <p:cNvSpPr txBox="1">
            <a:spLocks/>
          </p:cNvSpPr>
          <p:nvPr/>
        </p:nvSpPr>
        <p:spPr>
          <a:xfrm>
            <a:off x="303392" y="3326936"/>
            <a:ext cx="9336528" cy="186983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7" name="Text Placeholder 4">
            <a:extLst>
              <a:ext uri="{FF2B5EF4-FFF2-40B4-BE49-F238E27FC236}">
                <a16:creationId xmlns:a16="http://schemas.microsoft.com/office/drawing/2014/main" id="{2A06732A-2EBF-38AF-877C-0432BC67E984}"/>
              </a:ext>
            </a:extLst>
          </p:cNvPr>
          <p:cNvSpPr txBox="1">
            <a:spLocks/>
          </p:cNvSpPr>
          <p:nvPr/>
        </p:nvSpPr>
        <p:spPr>
          <a:xfrm>
            <a:off x="482180" y="4019274"/>
            <a:ext cx="5954973" cy="1487461"/>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noProof="0" dirty="0">
                <a:ln>
                  <a:noFill/>
                </a:ln>
                <a:solidFill>
                  <a:srgbClr val="384D56"/>
                </a:solidFill>
                <a:effectLst/>
                <a:uLnTx/>
                <a:uFillTx/>
                <a:latin typeface="Arial" panose="020B0604020202020204" pitchFamily="34" charset="0"/>
                <a:ea typeface="+mn-ea"/>
                <a:cs typeface="Arial" panose="020B0604020202020204" pitchFamily="34" charset="0"/>
              </a:rPr>
              <a:t>Pode discutir individualmente e/ou em reuniões regulares com as partes interessadas, onde o 7-1-7 é apresentado.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Insistência/engajamento contínuo ajuda a destravar ações!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 name="Rectangle: Rounded Corners 8">
            <a:extLst>
              <a:ext uri="{FF2B5EF4-FFF2-40B4-BE49-F238E27FC236}">
                <a16:creationId xmlns:a16="http://schemas.microsoft.com/office/drawing/2014/main" id="{630435D6-F020-889E-9219-7509973A0E54}"/>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Consolidar dados e monitorar o progresso das ações rotineiramente </a:t>
            </a:r>
          </a:p>
        </p:txBody>
      </p:sp>
      <p:sp>
        <p:nvSpPr>
          <p:cNvPr id="11" name="Oval 10">
            <a:extLst>
              <a:ext uri="{FF2B5EF4-FFF2-40B4-BE49-F238E27FC236}">
                <a16:creationId xmlns:a16="http://schemas.microsoft.com/office/drawing/2014/main" id="{50FCE559-34B3-C4DF-C15C-B9DF6E3254D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323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667B-6347-ADF7-4AE0-66071F7324AB}"/>
            </a:ext>
          </a:extLst>
        </p:cNvPr>
        <p:cNvGrpSpPr/>
        <p:nvPr/>
      </p:nvGrpSpPr>
      <p:grpSpPr>
        <a:xfrm>
          <a:off x="0" y="0"/>
          <a:ext cx="0" cy="0"/>
          <a:chOff x="0" y="0"/>
          <a:chExt cx="0" cy="0"/>
        </a:xfrm>
      </p:grpSpPr>
      <p:pic>
        <p:nvPicPr>
          <p:cNvPr id="13" name="Graphic 12" descr="Warning with solid fill">
            <a:extLst>
              <a:ext uri="{FF2B5EF4-FFF2-40B4-BE49-F238E27FC236}">
                <a16:creationId xmlns:a16="http://schemas.microsoft.com/office/drawing/2014/main" id="{2C5C31C5-F04C-B177-57D3-02BEB9294CB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33613" y="2041717"/>
            <a:ext cx="2849545" cy="2784230"/>
          </a:xfrm>
          <a:prstGeom prst="rect">
            <a:avLst/>
          </a:prstGeom>
        </p:spPr>
      </p:pic>
      <p:sp>
        <p:nvSpPr>
          <p:cNvPr id="14" name="Rounded Rectangle 13">
            <a:extLst>
              <a:ext uri="{FF2B5EF4-FFF2-40B4-BE49-F238E27FC236}">
                <a16:creationId xmlns:a16="http://schemas.microsoft.com/office/drawing/2014/main" id="{349A7BC4-9499-FA32-0631-351B1E5C9869}"/>
              </a:ext>
            </a:extLst>
          </p:cNvPr>
          <p:cNvSpPr/>
          <p:nvPr/>
        </p:nvSpPr>
        <p:spPr>
          <a:xfrm>
            <a:off x="3070623" y="2325189"/>
            <a:ext cx="89748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Acompanhar o progresso das ações é essencial para melhorar o desempenho</a:t>
            </a:r>
          </a:p>
        </p:txBody>
      </p:sp>
      <p:sp>
        <p:nvSpPr>
          <p:cNvPr id="3" name="Rectangle: Rounded Corners 2">
            <a:extLst>
              <a:ext uri="{FF2B5EF4-FFF2-40B4-BE49-F238E27FC236}">
                <a16:creationId xmlns:a16="http://schemas.microsoft.com/office/drawing/2014/main" id="{1270DAE5-DC65-FA64-A285-6274442C7979}"/>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Consolidar dados e monitorar o progresso das ações rotineiramente </a:t>
            </a:r>
          </a:p>
        </p:txBody>
      </p:sp>
      <p:sp>
        <p:nvSpPr>
          <p:cNvPr id="6" name="Oval 5">
            <a:extLst>
              <a:ext uri="{FF2B5EF4-FFF2-40B4-BE49-F238E27FC236}">
                <a16:creationId xmlns:a16="http://schemas.microsoft.com/office/drawing/2014/main" id="{C6E4F2F6-2436-CF08-1BF6-34256D7E59C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591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E250-A91C-E2A4-72A8-BEED468ACF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8467EEF-E140-1034-5FF6-DF1FC755E002}"/>
              </a:ext>
            </a:extLst>
          </p:cNvPr>
          <p:cNvSpPr>
            <a:spLocks noGrp="1"/>
          </p:cNvSpPr>
          <p:nvPr>
            <p:ph type="body" sz="half" idx="10"/>
          </p:nvPr>
        </p:nvSpPr>
        <p:spPr>
          <a:xfrm>
            <a:off x="4935104" y="1032388"/>
            <a:ext cx="6750911" cy="4793224"/>
          </a:xfrm>
        </p:spPr>
        <p:txBody>
          <a:bodyPr vert="horz" lIns="91440" tIns="45720" rIns="91440" bIns="45720" rtlCol="0" anchor="t">
            <a:noAutofit/>
          </a:bodyPr>
          <a:lstStyle/>
          <a:p>
            <a:endParaRPr lang="en-US" sz="3400" dirty="0">
              <a:solidFill>
                <a:schemeClr val="tx2"/>
              </a:solidFill>
              <a:cs typeface="Arial" panose="020B0604020202020204" pitchFamily="34" charset="0"/>
            </a:endParaRPr>
          </a:p>
          <a:p>
            <a:r>
              <a:rPr lang="pt-BR" sz="3200" dirty="0">
                <a:solidFill>
                  <a:schemeClr val="tx2"/>
                </a:solidFill>
                <a:cs typeface="Arial" panose="020B0604020202020204" pitchFamily="34" charset="0"/>
              </a:rPr>
              <a:t>Quais fatores você observou que mais contribuem para que ações planejadas ou implementações sejam interrompidas/travadas? </a:t>
            </a:r>
          </a:p>
          <a:p>
            <a:endParaRPr lang="en-US" sz="3400" dirty="0">
              <a:solidFill>
                <a:schemeClr val="tx2"/>
              </a:solidFill>
              <a:cs typeface="Arial" panose="020B0604020202020204" pitchFamily="34" charset="0"/>
            </a:endParaRPr>
          </a:p>
          <a:p>
            <a:r>
              <a:rPr lang="pt-BR" sz="3200" dirty="0">
                <a:solidFill>
                  <a:schemeClr val="tx2"/>
                </a:solidFill>
                <a:cs typeface="Arial" panose="020B0604020202020204" pitchFamily="34" charset="0"/>
              </a:rPr>
              <a:t>O que funcionou para que essas ações ou implementações “destravassem”?</a:t>
            </a:r>
          </a:p>
        </p:txBody>
      </p:sp>
      <p:pic>
        <p:nvPicPr>
          <p:cNvPr id="7" name="Graphic 9">
            <a:extLst>
              <a:ext uri="{FF2B5EF4-FFF2-40B4-BE49-F238E27FC236}">
                <a16:creationId xmlns:a16="http://schemas.microsoft.com/office/drawing/2014/main" id="{0876806D-7ED3-9B36-4B08-83DF0153F14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E054EEBD-135A-4F24-032F-268DBC3B2D2D}"/>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1181127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pt-BR">
                <a:latin typeface="Arial"/>
                <a:cs typeface="Arial"/>
              </a:rPr>
              <a:t>Intervalo de 15 minutos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dúvida?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BAC87-DEA0-2A71-3568-148318182ABE}"/>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AF92677C-0606-236D-E5F1-9105A7030CE5}"/>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9999B996-A310-D8AB-676B-BAB0D726802A}"/>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8DD49C-3462-B6CE-5ADC-E7854426A497}"/>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B588D261-9206-4D08-7B3B-BC5728C29573}"/>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DEE0EE04-A0BB-00B0-5327-374B26E21B6C}"/>
              </a:ext>
            </a:extLst>
          </p:cNvPr>
          <p:cNvSpPr/>
          <p:nvPr/>
        </p:nvSpPr>
        <p:spPr>
          <a:xfrm>
            <a:off x="2123334" y="3148181"/>
            <a:ext cx="7908408"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C3C95DB3-5B78-F675-0683-C3919E0D6F7A}"/>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D3C8D35B-EC99-2E21-EBD3-6EDF5F89D233}"/>
              </a:ext>
            </a:extLst>
          </p:cNvPr>
          <p:cNvSpPr/>
          <p:nvPr/>
        </p:nvSpPr>
        <p:spPr>
          <a:xfrm>
            <a:off x="2449619" y="3994886"/>
            <a:ext cx="8029636"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311" name="Oval 310">
            <a:extLst>
              <a:ext uri="{FF2B5EF4-FFF2-40B4-BE49-F238E27FC236}">
                <a16:creationId xmlns:a16="http://schemas.microsoft.com/office/drawing/2014/main" id="{5777426A-D655-AA7C-4508-5146AB18D59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119B4B0C-4F3B-56CC-C456-55C59BBFD707}"/>
              </a:ext>
            </a:extLst>
          </p:cNvPr>
          <p:cNvSpPr/>
          <p:nvPr/>
        </p:nvSpPr>
        <p:spPr>
          <a:xfrm>
            <a:off x="2770130" y="4839712"/>
            <a:ext cx="8098909"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b="1" dirty="0">
                <a:solidFill>
                  <a:schemeClr val="bg1"/>
                </a:solidFill>
                <a:latin typeface="Arial"/>
                <a:ea typeface="+mn-lt"/>
                <a:cs typeface="+mn-lt"/>
              </a:rPr>
              <a:t>     Sintetizar e utilizar os resultados para planejamento,</a:t>
            </a:r>
            <a:br>
              <a:rPr lang="pt-BR" sz="1900" b="1" dirty="0">
                <a:solidFill>
                  <a:schemeClr val="bg1"/>
                </a:solidFill>
                <a:latin typeface="Arial"/>
                <a:ea typeface="+mn-lt"/>
                <a:cs typeface="+mn-lt"/>
              </a:rPr>
            </a:br>
            <a:r>
              <a:rPr lang="pt-BR" sz="1900" b="1" dirty="0">
                <a:solidFill>
                  <a:schemeClr val="bg1"/>
                </a:solidFill>
                <a:latin typeface="Arial"/>
                <a:ea typeface="+mn-lt"/>
                <a:cs typeface="+mn-lt"/>
              </a:rPr>
              <a:t>     financiamento e defesa </a:t>
            </a:r>
          </a:p>
        </p:txBody>
      </p:sp>
      <p:sp>
        <p:nvSpPr>
          <p:cNvPr id="314" name="Oval 313">
            <a:extLst>
              <a:ext uri="{FF2B5EF4-FFF2-40B4-BE49-F238E27FC236}">
                <a16:creationId xmlns:a16="http://schemas.microsoft.com/office/drawing/2014/main" id="{E36498B3-58C8-853D-2F29-9210F9956FEE}"/>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2E87A5BF-E62C-6D1D-3797-359F53366222}"/>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pt-BR">
                <a:latin typeface="Arial"/>
                <a:cs typeface="Arial"/>
              </a:rPr>
              <a:t>Usar o 7-1-7 é simples e iterativo</a:t>
            </a:r>
          </a:p>
        </p:txBody>
      </p:sp>
    </p:spTree>
    <p:extLst>
      <p:ext uri="{BB962C8B-B14F-4D97-AF65-F5344CB8AC3E}">
        <p14:creationId xmlns:p14="http://schemas.microsoft.com/office/powerpoint/2010/main" val="426418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299166" y="332095"/>
            <a:ext cx="11775795" cy="857500"/>
          </a:xfrm>
        </p:spPr>
        <p:txBody>
          <a:bodyPr>
            <a:normAutofit fontScale="90000"/>
          </a:bodyPr>
          <a:lstStyle/>
          <a:p>
            <a:r>
              <a:rPr lang="pt-BR" b="1">
                <a:cs typeface="Arial" panose="020B0604020202020204" pitchFamily="34" charset="0"/>
              </a:rPr>
              <a:t>Usando o 7-1-7 </a:t>
            </a:r>
            <a:r>
              <a:rPr lang="pt-BR"/>
              <a:t>em vários surtos produz informações valiosas</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62970" y="1131149"/>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2400">
                <a:solidFill>
                  <a:srgbClr val="384D56"/>
                </a:solidFill>
                <a:latin typeface="Arial"/>
                <a:cs typeface="Arial"/>
              </a:rPr>
              <a:t>Banco de dados de consolidação de dados do 7-1-7</a:t>
            </a:r>
            <a:r>
              <a:rPr kumimoji="0" lang="pt-BR" sz="2400" i="0" u="none" strike="noStrike" cap="none" normalizeH="0" baseline="0" noProof="0">
                <a:ln>
                  <a:noFill/>
                </a:ln>
                <a:solidFill>
                  <a:srgbClr val="384D56"/>
                </a:solidFill>
                <a:effectLst/>
                <a:uLnTx/>
                <a:uFillTx/>
                <a:latin typeface="Arial"/>
                <a:cs typeface="Arial"/>
              </a:rPr>
              <a:t> </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Aumenta a base de evidências sobre o quê, onde e por que dos gargalos e facilitadores para detecção oportuna, notificação e resposta precoce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669C7-AE5D-78F0-25E9-ADCCBB5923B2}"/>
            </a:ext>
          </a:extLst>
        </p:cNvPr>
        <p:cNvGrpSpPr/>
        <p:nvPr/>
      </p:nvGrpSpPr>
      <p:grpSpPr>
        <a:xfrm>
          <a:off x="0" y="0"/>
          <a:ext cx="0" cy="0"/>
          <a:chOff x="0" y="0"/>
          <a:chExt cx="0" cy="0"/>
        </a:xfrm>
      </p:grpSpPr>
      <p:sp>
        <p:nvSpPr>
          <p:cNvPr id="5" name="Triangle 4">
            <a:extLst>
              <a:ext uri="{FF2B5EF4-FFF2-40B4-BE49-F238E27FC236}">
                <a16:creationId xmlns:a16="http://schemas.microsoft.com/office/drawing/2014/main" id="{D75A3E91-2341-C554-2B0D-A93EC04361AE}"/>
              </a:ext>
            </a:extLst>
          </p:cNvPr>
          <p:cNvSpPr/>
          <p:nvPr/>
        </p:nvSpPr>
        <p:spPr>
          <a:xfrm>
            <a:off x="1166393" y="1102596"/>
            <a:ext cx="5389820" cy="5389820"/>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 name="Freeform 5">
            <a:extLst>
              <a:ext uri="{FF2B5EF4-FFF2-40B4-BE49-F238E27FC236}">
                <a16:creationId xmlns:a16="http://schemas.microsoft.com/office/drawing/2014/main" id="{21B9F7F4-2111-D18B-DB87-77E1BE5B050F}"/>
              </a:ext>
            </a:extLst>
          </p:cNvPr>
          <p:cNvSpPr/>
          <p:nvPr/>
        </p:nvSpPr>
        <p:spPr>
          <a:xfrm>
            <a:off x="3563453" y="1710307"/>
            <a:ext cx="4419013" cy="1483273"/>
          </a:xfrm>
          <a:custGeom>
            <a:avLst/>
            <a:gdLst>
              <a:gd name="connsiteX0" fmla="*/ 0 w 3503383"/>
              <a:gd name="connsiteY0" fmla="*/ 220018 h 1320084"/>
              <a:gd name="connsiteX1" fmla="*/ 220018 w 3503383"/>
              <a:gd name="connsiteY1" fmla="*/ 0 h 1320084"/>
              <a:gd name="connsiteX2" fmla="*/ 3283365 w 3503383"/>
              <a:gd name="connsiteY2" fmla="*/ 0 h 1320084"/>
              <a:gd name="connsiteX3" fmla="*/ 3503383 w 3503383"/>
              <a:gd name="connsiteY3" fmla="*/ 220018 h 1320084"/>
              <a:gd name="connsiteX4" fmla="*/ 3503383 w 3503383"/>
              <a:gd name="connsiteY4" fmla="*/ 1100066 h 1320084"/>
              <a:gd name="connsiteX5" fmla="*/ 3283365 w 3503383"/>
              <a:gd name="connsiteY5" fmla="*/ 1320084 h 1320084"/>
              <a:gd name="connsiteX6" fmla="*/ 220018 w 3503383"/>
              <a:gd name="connsiteY6" fmla="*/ 1320084 h 1320084"/>
              <a:gd name="connsiteX7" fmla="*/ 0 w 3503383"/>
              <a:gd name="connsiteY7" fmla="*/ 1100066 h 1320084"/>
              <a:gd name="connsiteX8" fmla="*/ 0 w 3503383"/>
              <a:gd name="connsiteY8" fmla="*/ 220018 h 132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320084">
                <a:moveTo>
                  <a:pt x="0" y="220018"/>
                </a:moveTo>
                <a:cubicBezTo>
                  <a:pt x="0" y="98505"/>
                  <a:pt x="98505" y="0"/>
                  <a:pt x="220018" y="0"/>
                </a:cubicBezTo>
                <a:lnTo>
                  <a:pt x="3283365" y="0"/>
                </a:lnTo>
                <a:cubicBezTo>
                  <a:pt x="3404878" y="0"/>
                  <a:pt x="3503383" y="98505"/>
                  <a:pt x="3503383" y="220018"/>
                </a:cubicBezTo>
                <a:lnTo>
                  <a:pt x="3503383" y="1100066"/>
                </a:lnTo>
                <a:cubicBezTo>
                  <a:pt x="3503383" y="1221579"/>
                  <a:pt x="3404878" y="1320084"/>
                  <a:pt x="3283365" y="1320084"/>
                </a:cubicBezTo>
                <a:lnTo>
                  <a:pt x="220018" y="1320084"/>
                </a:lnTo>
                <a:cubicBezTo>
                  <a:pt x="98505" y="1320084"/>
                  <a:pt x="0" y="1221579"/>
                  <a:pt x="0" y="1100066"/>
                </a:cubicBezTo>
                <a:lnTo>
                  <a:pt x="0" y="22001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5401" tIns="125401" rIns="125401" bIns="125401" numCol="1" spcCol="1270" anchor="t" anchorCtr="0">
            <a:noAutofit/>
          </a:bodyPr>
          <a:lstStyle/>
          <a:p>
            <a:pPr marL="0" lvl="0" indent="0" algn="l" defTabSz="711200">
              <a:lnSpc>
                <a:spcPct val="90000"/>
              </a:lnSpc>
              <a:spcBef>
                <a:spcPct val="0"/>
              </a:spcBef>
              <a:spcAft>
                <a:spcPct val="35000"/>
              </a:spcAft>
              <a:buNone/>
            </a:pPr>
            <a:r>
              <a:rPr lang="pt-BR" sz="1400" b="1" noProof="0" dirty="0">
                <a:latin typeface="Arial" panose="020B0604020202020204" pitchFamily="34" charset="0"/>
                <a:cs typeface="Arial" panose="020B0604020202020204" pitchFamily="34" charset="0"/>
              </a:rPr>
              <a:t>Nível 3: Ações</a:t>
            </a:r>
          </a:p>
          <a:p>
            <a:pPr marL="0" lvl="0" indent="0" algn="l" defTabSz="711200">
              <a:lnSpc>
                <a:spcPct val="90000"/>
              </a:lnSpc>
              <a:spcBef>
                <a:spcPct val="0"/>
              </a:spcBef>
              <a:spcAft>
                <a:spcPct val="35000"/>
              </a:spcAft>
              <a:buNone/>
            </a:pPr>
            <a:r>
              <a:rPr lang="pt-BR" sz="1200" dirty="0">
                <a:latin typeface="Arial" panose="020B0604020202020204" pitchFamily="34" charset="0"/>
                <a:cs typeface="Arial" panose="020B0604020202020204" pitchFamily="34" charset="0"/>
              </a:rPr>
              <a:t>Proporção de ações imediatas concluídas</a:t>
            </a:r>
          </a:p>
          <a:p>
            <a:pPr marL="0" lvl="0" indent="0" algn="l" defTabSz="711200">
              <a:lnSpc>
                <a:spcPct val="90000"/>
              </a:lnSpc>
              <a:spcBef>
                <a:spcPct val="0"/>
              </a:spcBef>
              <a:spcAft>
                <a:spcPct val="35000"/>
              </a:spcAft>
              <a:buNone/>
            </a:pPr>
            <a:r>
              <a:rPr lang="pt-BR" sz="1200" dirty="0">
                <a:latin typeface="Arial" panose="020B0604020202020204" pitchFamily="34" charset="0"/>
                <a:cs typeface="Arial" panose="020B0604020202020204" pitchFamily="34" charset="0"/>
              </a:rPr>
              <a:t>Proporção de ações de longo prazo incluídas no planejamento, financiamento ou defesa (incluindo NAPHS)</a:t>
            </a:r>
          </a:p>
          <a:p>
            <a:pPr marL="0" lvl="0" indent="0" algn="l" defTabSz="711200">
              <a:lnSpc>
                <a:spcPct val="90000"/>
              </a:lnSpc>
              <a:spcBef>
                <a:spcPct val="0"/>
              </a:spcBef>
              <a:spcAft>
                <a:spcPct val="35000"/>
              </a:spcAft>
              <a:buNone/>
            </a:pPr>
            <a:r>
              <a:rPr lang="pt-BR" sz="1200" dirty="0">
                <a:latin typeface="Arial" panose="020B0604020202020204" pitchFamily="34" charset="0"/>
                <a:cs typeface="Arial" panose="020B0604020202020204" pitchFamily="34" charset="0"/>
              </a:rPr>
              <a:t>Proporção de ações de longo prazo concluídas</a:t>
            </a:r>
          </a:p>
        </p:txBody>
      </p:sp>
      <p:sp>
        <p:nvSpPr>
          <p:cNvPr id="10" name="Freeform 9">
            <a:extLst>
              <a:ext uri="{FF2B5EF4-FFF2-40B4-BE49-F238E27FC236}">
                <a16:creationId xmlns:a16="http://schemas.microsoft.com/office/drawing/2014/main" id="{9D87480E-BD6E-E73F-AFDC-478CC543343E}"/>
              </a:ext>
            </a:extLst>
          </p:cNvPr>
          <p:cNvSpPr/>
          <p:nvPr/>
        </p:nvSpPr>
        <p:spPr>
          <a:xfrm>
            <a:off x="3563453" y="3384958"/>
            <a:ext cx="4419013" cy="918145"/>
          </a:xfrm>
          <a:custGeom>
            <a:avLst/>
            <a:gdLst>
              <a:gd name="connsiteX0" fmla="*/ 0 w 3503383"/>
              <a:gd name="connsiteY0" fmla="*/ 153027 h 918145"/>
              <a:gd name="connsiteX1" fmla="*/ 153027 w 3503383"/>
              <a:gd name="connsiteY1" fmla="*/ 0 h 918145"/>
              <a:gd name="connsiteX2" fmla="*/ 3350356 w 3503383"/>
              <a:gd name="connsiteY2" fmla="*/ 0 h 918145"/>
              <a:gd name="connsiteX3" fmla="*/ 3503383 w 3503383"/>
              <a:gd name="connsiteY3" fmla="*/ 153027 h 918145"/>
              <a:gd name="connsiteX4" fmla="*/ 3503383 w 3503383"/>
              <a:gd name="connsiteY4" fmla="*/ 765118 h 918145"/>
              <a:gd name="connsiteX5" fmla="*/ 3350356 w 3503383"/>
              <a:gd name="connsiteY5" fmla="*/ 918145 h 918145"/>
              <a:gd name="connsiteX6" fmla="*/ 153027 w 3503383"/>
              <a:gd name="connsiteY6" fmla="*/ 918145 h 918145"/>
              <a:gd name="connsiteX7" fmla="*/ 0 w 3503383"/>
              <a:gd name="connsiteY7" fmla="*/ 765118 h 918145"/>
              <a:gd name="connsiteX8" fmla="*/ 0 w 3503383"/>
              <a:gd name="connsiteY8" fmla="*/ 153027 h 9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918145">
                <a:moveTo>
                  <a:pt x="0" y="153027"/>
                </a:moveTo>
                <a:cubicBezTo>
                  <a:pt x="0" y="68513"/>
                  <a:pt x="68513" y="0"/>
                  <a:pt x="153027" y="0"/>
                </a:cubicBezTo>
                <a:lnTo>
                  <a:pt x="3350356" y="0"/>
                </a:lnTo>
                <a:cubicBezTo>
                  <a:pt x="3434870" y="0"/>
                  <a:pt x="3503383" y="68513"/>
                  <a:pt x="3503383" y="153027"/>
                </a:cubicBezTo>
                <a:lnTo>
                  <a:pt x="3503383" y="765118"/>
                </a:lnTo>
                <a:cubicBezTo>
                  <a:pt x="3503383" y="849632"/>
                  <a:pt x="3434870" y="918145"/>
                  <a:pt x="3350356" y="918145"/>
                </a:cubicBezTo>
                <a:lnTo>
                  <a:pt x="153027" y="918145"/>
                </a:lnTo>
                <a:cubicBezTo>
                  <a:pt x="68513" y="918145"/>
                  <a:pt x="0" y="849632"/>
                  <a:pt x="0" y="765118"/>
                </a:cubicBezTo>
                <a:lnTo>
                  <a:pt x="0" y="15302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5780" tIns="105780" rIns="105780" bIns="105780" numCol="1" spcCol="1270" anchor="t" anchorCtr="0">
            <a:noAutofit/>
          </a:bodyPr>
          <a:lstStyle/>
          <a:p>
            <a:pPr defTabSz="711200">
              <a:lnSpc>
                <a:spcPct val="90000"/>
              </a:lnSpc>
              <a:spcBef>
                <a:spcPct val="0"/>
              </a:spcBef>
              <a:spcAft>
                <a:spcPct val="35000"/>
              </a:spcAft>
            </a:pPr>
            <a:r>
              <a:rPr lang="pt-BR" sz="1400" b="1" noProof="0" dirty="0">
                <a:latin typeface="Arial"/>
                <a:cs typeface="Arial"/>
              </a:rPr>
              <a:t>Nível 2: Gargalos </a:t>
            </a:r>
            <a:r>
              <a:rPr lang="pt-BR" sz="1400" b="1" dirty="0">
                <a:latin typeface="Arial"/>
                <a:cs typeface="Arial"/>
              </a:rPr>
              <a:t>e facilitadores</a:t>
            </a:r>
          </a:p>
          <a:p>
            <a:pPr marL="114300" lvl="1" indent="-114300" algn="l" defTabSz="533400">
              <a:lnSpc>
                <a:spcPct val="90000"/>
              </a:lnSpc>
              <a:spcBef>
                <a:spcPct val="0"/>
              </a:spcBef>
              <a:spcAft>
                <a:spcPct val="15000"/>
              </a:spcAft>
              <a:buFont typeface="Symbol" panose="05050102010706020507" pitchFamily="18" charset="2"/>
              <a:buNone/>
            </a:pPr>
            <a:r>
              <a:rPr lang="pt-BR" sz="1200" dirty="0">
                <a:latin typeface="Arial" panose="020B0604020202020204" pitchFamily="34" charset="0"/>
                <a:cs typeface="Arial" panose="020B0604020202020204" pitchFamily="34" charset="0"/>
              </a:rPr>
              <a:t>Gargalos mais comuns/frequentes</a:t>
            </a:r>
          </a:p>
          <a:p>
            <a:pPr marL="114300" lvl="1" indent="-114300" algn="l" defTabSz="533400">
              <a:lnSpc>
                <a:spcPct val="90000"/>
              </a:lnSpc>
              <a:spcBef>
                <a:spcPct val="0"/>
              </a:spcBef>
              <a:spcAft>
                <a:spcPct val="15000"/>
              </a:spcAft>
              <a:buFont typeface="Symbol" panose="05050102010706020507" pitchFamily="18" charset="2"/>
              <a:buNone/>
            </a:pPr>
            <a:r>
              <a:rPr lang="pt-BR" sz="1200" dirty="0">
                <a:latin typeface="Arial" panose="020B0604020202020204" pitchFamily="34" charset="0"/>
                <a:cs typeface="Arial" panose="020B0604020202020204" pitchFamily="34" charset="0"/>
              </a:rPr>
              <a:t>Facilitadores mais comuns/frequentes</a:t>
            </a:r>
          </a:p>
        </p:txBody>
      </p:sp>
      <p:sp>
        <p:nvSpPr>
          <p:cNvPr id="11" name="Freeform 10">
            <a:extLst>
              <a:ext uri="{FF2B5EF4-FFF2-40B4-BE49-F238E27FC236}">
                <a16:creationId xmlns:a16="http://schemas.microsoft.com/office/drawing/2014/main" id="{FCD5681D-8645-9151-AC1E-1A5F807741F6}"/>
              </a:ext>
            </a:extLst>
          </p:cNvPr>
          <p:cNvSpPr/>
          <p:nvPr/>
        </p:nvSpPr>
        <p:spPr>
          <a:xfrm>
            <a:off x="3563453" y="4473400"/>
            <a:ext cx="4516581" cy="1841099"/>
          </a:xfrm>
          <a:custGeom>
            <a:avLst/>
            <a:gdLst>
              <a:gd name="connsiteX0" fmla="*/ 0 w 3503383"/>
              <a:gd name="connsiteY0" fmla="*/ 263076 h 1578425"/>
              <a:gd name="connsiteX1" fmla="*/ 263076 w 3503383"/>
              <a:gd name="connsiteY1" fmla="*/ 0 h 1578425"/>
              <a:gd name="connsiteX2" fmla="*/ 3240307 w 3503383"/>
              <a:gd name="connsiteY2" fmla="*/ 0 h 1578425"/>
              <a:gd name="connsiteX3" fmla="*/ 3503383 w 3503383"/>
              <a:gd name="connsiteY3" fmla="*/ 263076 h 1578425"/>
              <a:gd name="connsiteX4" fmla="*/ 3503383 w 3503383"/>
              <a:gd name="connsiteY4" fmla="*/ 1315349 h 1578425"/>
              <a:gd name="connsiteX5" fmla="*/ 3240307 w 3503383"/>
              <a:gd name="connsiteY5" fmla="*/ 1578425 h 1578425"/>
              <a:gd name="connsiteX6" fmla="*/ 263076 w 3503383"/>
              <a:gd name="connsiteY6" fmla="*/ 1578425 h 1578425"/>
              <a:gd name="connsiteX7" fmla="*/ 0 w 3503383"/>
              <a:gd name="connsiteY7" fmla="*/ 1315349 h 1578425"/>
              <a:gd name="connsiteX8" fmla="*/ 0 w 3503383"/>
              <a:gd name="connsiteY8" fmla="*/ 263076 h 157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578425">
                <a:moveTo>
                  <a:pt x="0" y="263076"/>
                </a:moveTo>
                <a:cubicBezTo>
                  <a:pt x="0" y="117783"/>
                  <a:pt x="117783" y="0"/>
                  <a:pt x="263076" y="0"/>
                </a:cubicBezTo>
                <a:lnTo>
                  <a:pt x="3240307" y="0"/>
                </a:lnTo>
                <a:cubicBezTo>
                  <a:pt x="3385600" y="0"/>
                  <a:pt x="3503383" y="117783"/>
                  <a:pt x="3503383" y="263076"/>
                </a:cubicBezTo>
                <a:lnTo>
                  <a:pt x="3503383" y="1315349"/>
                </a:lnTo>
                <a:cubicBezTo>
                  <a:pt x="3503383" y="1460642"/>
                  <a:pt x="3385600" y="1578425"/>
                  <a:pt x="3240307" y="1578425"/>
                </a:cubicBezTo>
                <a:lnTo>
                  <a:pt x="263076" y="1578425"/>
                </a:lnTo>
                <a:cubicBezTo>
                  <a:pt x="117783" y="1578425"/>
                  <a:pt x="0" y="1460642"/>
                  <a:pt x="0" y="1315349"/>
                </a:cubicBezTo>
                <a:lnTo>
                  <a:pt x="0" y="26307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8012" tIns="138012" rIns="138012" bIns="138012" numCol="1" spcCol="1270" anchor="ctr" anchorCtr="0">
            <a:noAutofit/>
          </a:bodyPr>
          <a:lstStyle/>
          <a:p>
            <a:pPr marL="0" lvl="0" indent="0" algn="l" defTabSz="711200">
              <a:lnSpc>
                <a:spcPct val="90000"/>
              </a:lnSpc>
              <a:spcBef>
                <a:spcPct val="0"/>
              </a:spcBef>
              <a:spcAft>
                <a:spcPct val="35000"/>
              </a:spcAft>
              <a:buNone/>
            </a:pPr>
            <a:r>
              <a:rPr lang="pt-BR" sz="1400" b="1" dirty="0">
                <a:latin typeface="Arial"/>
                <a:cs typeface="Arial"/>
              </a:rPr>
              <a:t>Nível 1: Métricas</a:t>
            </a:r>
          </a:p>
          <a:p>
            <a:pPr marL="0" lvl="0" indent="0" algn="l" defTabSz="711200">
              <a:lnSpc>
                <a:spcPct val="90000"/>
              </a:lnSpc>
              <a:spcBef>
                <a:spcPct val="0"/>
              </a:spcBef>
              <a:spcAft>
                <a:spcPct val="35000"/>
              </a:spcAft>
              <a:buNone/>
            </a:pPr>
            <a:r>
              <a:rPr lang="pt-BR" sz="1200" dirty="0">
                <a:latin typeface="Arial"/>
                <a:cs typeface="Arial"/>
              </a:rPr>
              <a:t>No. de eventos de surto </a:t>
            </a:r>
            <a:r>
              <a:rPr lang="pt-BR" sz="1200" noProof="0" dirty="0">
                <a:latin typeface="Arial"/>
                <a:cs typeface="Arial"/>
              </a:rPr>
              <a:t>revisados</a:t>
            </a:r>
            <a:r>
              <a:rPr lang="pt-BR" sz="1200" dirty="0">
                <a:latin typeface="Arial"/>
                <a:cs typeface="Arial"/>
              </a:rPr>
              <a:t> </a:t>
            </a:r>
          </a:p>
          <a:p>
            <a:pPr marL="0" lvl="0" indent="0" algn="l" defTabSz="711200">
              <a:lnSpc>
                <a:spcPct val="90000"/>
              </a:lnSpc>
              <a:spcBef>
                <a:spcPct val="0"/>
              </a:spcBef>
              <a:spcAft>
                <a:spcPct val="35000"/>
              </a:spcAft>
              <a:buNone/>
            </a:pPr>
            <a:r>
              <a:rPr lang="pt-BR" sz="1200" dirty="0">
                <a:latin typeface="Arial"/>
                <a:cs typeface="Arial"/>
              </a:rPr>
              <a:t>% de eventos de surto que atingem a meta de detecção</a:t>
            </a:r>
          </a:p>
          <a:p>
            <a:pPr marL="0" lvl="0" indent="0" algn="l" defTabSz="711200">
              <a:lnSpc>
                <a:spcPct val="90000"/>
              </a:lnSpc>
              <a:spcBef>
                <a:spcPct val="0"/>
              </a:spcBef>
              <a:spcAft>
                <a:spcPct val="35000"/>
              </a:spcAft>
              <a:buNone/>
            </a:pPr>
            <a:r>
              <a:rPr lang="pt-BR" sz="1200" dirty="0">
                <a:latin typeface="Arial"/>
                <a:cs typeface="Arial"/>
              </a:rPr>
              <a:t>% de eventos de surto que atingem a meta de notificação</a:t>
            </a:r>
          </a:p>
          <a:p>
            <a:pPr defTabSz="711200">
              <a:lnSpc>
                <a:spcPct val="90000"/>
              </a:lnSpc>
              <a:spcBef>
                <a:spcPct val="0"/>
              </a:spcBef>
              <a:spcAft>
                <a:spcPct val="35000"/>
              </a:spcAft>
            </a:pPr>
            <a:r>
              <a:rPr lang="pt-BR" sz="1200" dirty="0">
                <a:latin typeface="Arial"/>
                <a:cs typeface="Arial"/>
              </a:rPr>
              <a:t>% de eventos de surto que atingem a meta de resposta</a:t>
            </a:r>
          </a:p>
          <a:p>
            <a:pPr defTabSz="711200">
              <a:lnSpc>
                <a:spcPct val="90000"/>
              </a:lnSpc>
              <a:spcBef>
                <a:spcPct val="0"/>
              </a:spcBef>
              <a:spcAft>
                <a:spcPct val="35000"/>
              </a:spcAft>
            </a:pPr>
            <a:r>
              <a:rPr lang="pt-BR" sz="1200" dirty="0">
                <a:latin typeface="Arial"/>
                <a:cs typeface="Arial"/>
              </a:rPr>
              <a:t>% de eventos de surto que atingem a meta geral do 7-1-7</a:t>
            </a:r>
          </a:p>
        </p:txBody>
      </p:sp>
      <p:sp>
        <p:nvSpPr>
          <p:cNvPr id="17" name="Title 1">
            <a:extLst>
              <a:ext uri="{FF2B5EF4-FFF2-40B4-BE49-F238E27FC236}">
                <a16:creationId xmlns:a16="http://schemas.microsoft.com/office/drawing/2014/main" id="{F24669C0-D2FF-000E-1CD1-AB4B2476DF9F}"/>
              </a:ext>
            </a:extLst>
          </p:cNvPr>
          <p:cNvSpPr txBox="1">
            <a:spLocks/>
          </p:cNvSpPr>
          <p:nvPr/>
        </p:nvSpPr>
        <p:spPr>
          <a:xfrm>
            <a:off x="215857" y="1375202"/>
            <a:ext cx="2838158" cy="1713144"/>
          </a:xfrm>
          <a:prstGeom prst="rect">
            <a:avLst/>
          </a:prstGeom>
        </p:spPr>
        <p:txBody>
          <a:bodyPr vert="horz" lIns="91440" tIns="45720" rIns="91440" bIns="45720" rtlCol="0" anchor="t">
            <a:normAutofit fontScale="9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cap="none" normalizeH="0" baseline="0" noProof="0">
                <a:ln>
                  <a:noFill/>
                </a:ln>
                <a:solidFill>
                  <a:srgbClr val="618393"/>
                </a:solidFill>
                <a:effectLst/>
                <a:uLnTx/>
                <a:uFillTx/>
                <a:latin typeface="Arial" panose="020B0604020202020204" pitchFamily="34" charset="0"/>
                <a:ea typeface="+mj-ea"/>
                <a:cs typeface="+mj-cs"/>
              </a:rPr>
              <a:t>Dados essenciais para sintetizar para análises do 7-1-7</a:t>
            </a:r>
          </a:p>
        </p:txBody>
      </p:sp>
      <p:sp>
        <p:nvSpPr>
          <p:cNvPr id="16" name="Rectangle: Rounded Corners 14">
            <a:extLst>
              <a:ext uri="{FF2B5EF4-FFF2-40B4-BE49-F238E27FC236}">
                <a16:creationId xmlns:a16="http://schemas.microsoft.com/office/drawing/2014/main" id="{8EF98838-8C17-FDFF-8F92-C7266ACDDC39}"/>
              </a:ext>
            </a:extLst>
          </p:cNvPr>
          <p:cNvSpPr/>
          <p:nvPr/>
        </p:nvSpPr>
        <p:spPr>
          <a:xfrm>
            <a:off x="8299939" y="2231772"/>
            <a:ext cx="3360340" cy="2908263"/>
          </a:xfrm>
          <a:prstGeom prst="round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b="0" i="1" u="sng" strike="noStrike" cap="none" normalizeH="0" baseline="0" noProof="0" dirty="0">
                <a:ln>
                  <a:noFill/>
                </a:ln>
                <a:solidFill>
                  <a:srgbClr val="384D56"/>
                </a:solidFill>
                <a:effectLst/>
                <a:uLnTx/>
                <a:uFillTx/>
                <a:latin typeface="Arial"/>
                <a:cs typeface="Arial"/>
              </a:rPr>
              <a:t>Principais </a:t>
            </a:r>
            <a:r>
              <a:rPr lang="pt-BR" i="1" u="sng" dirty="0">
                <a:solidFill>
                  <a:srgbClr val="384D56"/>
                </a:solidFill>
                <a:latin typeface="Arial"/>
                <a:cs typeface="Arial"/>
              </a:rPr>
              <a:t>desagregações</a:t>
            </a:r>
          </a:p>
          <a:p>
            <a:pPr marL="0" marR="0" lvl="0" indent="0" algn="l" defTabSz="914400" rtl="0" eaLnBrk="1" fontAlgn="auto" latinLnBrk="0" hangingPunct="1">
              <a:lnSpc>
                <a:spcPct val="100000"/>
              </a:lnSpc>
              <a:spcBef>
                <a:spcPts val="0"/>
              </a:spcBef>
              <a:spcAft>
                <a:spcPts val="0"/>
              </a:spcAft>
              <a:buClrTx/>
              <a:buSzTx/>
              <a:buFontTx/>
              <a:buNone/>
              <a:tabLst/>
              <a:defRPr/>
            </a:pPr>
            <a:r>
              <a:rPr lang="pt-BR" dirty="0">
                <a:solidFill>
                  <a:srgbClr val="384D56"/>
                </a:solidFill>
                <a:latin typeface="Arial"/>
                <a:cs typeface="Arial"/>
              </a:rPr>
              <a:t>- nível do sistema de saúde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pt-BR" dirty="0">
                <a:solidFill>
                  <a:srgbClr val="384D56"/>
                </a:solidFill>
                <a:latin typeface="Arial"/>
                <a:cs typeface="Arial"/>
              </a:rPr>
              <a:t>categoria de doença</a:t>
            </a:r>
            <a:r>
              <a:rPr kumimoji="0" lang="pt-BR" b="0" i="0" u="none" strike="noStrike" cap="none" normalizeH="0" baseline="0" noProof="0" dirty="0">
                <a:ln>
                  <a:noFill/>
                </a:ln>
                <a:solidFill>
                  <a:srgbClr val="384D56"/>
                </a:solidFill>
                <a:effectLst/>
                <a:uLnTx/>
                <a:uFillTx/>
                <a:latin typeface="Arial"/>
                <a:cs typeface="Arial"/>
              </a:rPr>
              <a:t>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pt-BR" dirty="0">
                <a:solidFill>
                  <a:srgbClr val="384D56"/>
                </a:solidFill>
                <a:latin typeface="Arial" panose="020B0604020202020204" pitchFamily="34" charset="0"/>
                <a:cs typeface="Arial" panose="020B0604020202020204" pitchFamily="34" charset="0"/>
              </a:rPr>
              <a:t>Intervalo 7-1-7</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pt-BR" dirty="0">
                <a:solidFill>
                  <a:srgbClr val="384D56"/>
                </a:solidFill>
                <a:latin typeface="Arial"/>
                <a:cs typeface="Arial"/>
              </a:rPr>
              <a:t>geografia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pt-BR" dirty="0">
                <a:solidFill>
                  <a:srgbClr val="384D56"/>
                </a:solidFill>
                <a:latin typeface="Arial"/>
                <a:cs typeface="Arial"/>
              </a:rPr>
              <a:t>categoria do gargalo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pt-BR" dirty="0">
                <a:solidFill>
                  <a:srgbClr val="384D56"/>
                </a:solidFill>
                <a:latin typeface="Arial"/>
                <a:cs typeface="Arial"/>
              </a:rPr>
              <a:t>tempo (por exemplo, ano)</a:t>
            </a:r>
          </a:p>
        </p:txBody>
      </p:sp>
      <p:sp>
        <p:nvSpPr>
          <p:cNvPr id="4" name="Rectangle: Rounded Corners 3">
            <a:extLst>
              <a:ext uri="{FF2B5EF4-FFF2-40B4-BE49-F238E27FC236}">
                <a16:creationId xmlns:a16="http://schemas.microsoft.com/office/drawing/2014/main" id="{B74469AD-A779-81F7-62BA-A6920A739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12" name="Oval 11">
            <a:extLst>
              <a:ext uri="{FF2B5EF4-FFF2-40B4-BE49-F238E27FC236}">
                <a16:creationId xmlns:a16="http://schemas.microsoft.com/office/drawing/2014/main" id="{689F310F-7866-B28E-5ED4-E9470447F13A}"/>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97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989823"/>
          </a:xfrm>
          <a:prstGeom prst="rect">
            <a:avLst/>
          </a:prstGeom>
        </p:spPr>
        <p:txBody>
          <a:bodyPr vert="horz" wrap="square" lIns="0" tIns="74295" rIns="0" bIns="0" rtlCol="0">
            <a:spAutoFit/>
          </a:bodyPr>
          <a:lstStyle/>
          <a:p>
            <a:r>
              <a:rPr lang="pt-BR" sz="2400" dirty="0">
                <a:latin typeface="Arial"/>
                <a:cs typeface="Arial"/>
              </a:rPr>
              <a:t>A análise por tipo de doença ajuda a identificar desafios específicos da doença </a:t>
            </a:r>
          </a:p>
          <a:p>
            <a:pPr marL="12700" marR="5080">
              <a:lnSpc>
                <a:spcPts val="3890"/>
              </a:lnSpc>
              <a:spcBef>
                <a:spcPts val="585"/>
              </a:spcBef>
            </a:pPr>
            <a:endParaRPr lang="en-US"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4216062739"/>
              </p:ext>
            </p:extLst>
          </p:nvPr>
        </p:nvGraphicFramePr>
        <p:xfrm>
          <a:off x="546595" y="1161388"/>
          <a:ext cx="11258866" cy="544349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pt-BR" sz="1600" b="1" dirty="0">
                          <a:solidFill>
                            <a:schemeClr val="bg1"/>
                          </a:solidFill>
                          <a:effectLst/>
                        </a:rPr>
                        <a:t>Tipo de doença</a:t>
                      </a:r>
                    </a:p>
                  </a:txBody>
                  <a:tcPr marL="137160" marR="137160" marT="137160" marB="137160" anchor="ctr">
                    <a:solidFill>
                      <a:schemeClr val="accent1"/>
                    </a:solidFill>
                  </a:tcPr>
                </a:tc>
                <a:tc rowSpan="2">
                  <a:txBody>
                    <a:bodyPr/>
                    <a:lstStyle/>
                    <a:p>
                      <a:pPr algn="ctr" fontAlgn="ctr"/>
                      <a:r>
                        <a:rPr lang="pt-BR" sz="1600" b="1" dirty="0">
                          <a:solidFill>
                            <a:schemeClr val="bg1"/>
                          </a:solidFill>
                          <a:effectLst/>
                        </a:rPr>
                        <a:t>No. de surtos da doença</a:t>
                      </a:r>
                    </a:p>
                    <a:p>
                      <a:pPr algn="ctr" fontAlgn="ctr"/>
                      <a:r>
                        <a:rPr lang="pt-BR" sz="16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pt-BR" sz="1600">
                          <a:solidFill>
                            <a:schemeClr val="bg1"/>
                          </a:solidFill>
                          <a:effectLst/>
                        </a:rPr>
                        <a:t>% de surtos atingindo…</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pt-BR" sz="1600" b="1" dirty="0">
                          <a:solidFill>
                            <a:schemeClr val="bg1"/>
                          </a:solidFill>
                          <a:effectLst/>
                        </a:rPr>
                        <a:t>Meta de detecção</a:t>
                      </a:r>
                    </a:p>
                  </a:txBody>
                  <a:tcPr marL="137160" marR="137160" marT="137160" marB="137160" anchor="ctr">
                    <a:solidFill>
                      <a:schemeClr val="accent1"/>
                    </a:solidFill>
                  </a:tcPr>
                </a:tc>
                <a:tc>
                  <a:txBody>
                    <a:bodyPr/>
                    <a:lstStyle/>
                    <a:p>
                      <a:pPr algn="ctr" fontAlgn="ctr"/>
                      <a:r>
                        <a:rPr lang="pt-BR" sz="1600" b="1" dirty="0">
                          <a:solidFill>
                            <a:schemeClr val="bg1"/>
                          </a:solidFill>
                          <a:effectLst/>
                        </a:rPr>
                        <a:t>Meta de notificação</a:t>
                      </a:r>
                    </a:p>
                  </a:txBody>
                  <a:tcPr marL="137160" marR="137160" marT="137160" marB="137160" anchor="ctr">
                    <a:solidFill>
                      <a:schemeClr val="accent1"/>
                    </a:solidFill>
                  </a:tcPr>
                </a:tc>
                <a:tc>
                  <a:txBody>
                    <a:bodyPr/>
                    <a:lstStyle/>
                    <a:p>
                      <a:pPr algn="ctr" fontAlgn="ctr"/>
                      <a:r>
                        <a:rPr lang="pt-BR" sz="1600" b="1" dirty="0">
                          <a:solidFill>
                            <a:schemeClr val="bg1"/>
                          </a:solidFill>
                          <a:effectLst/>
                        </a:rPr>
                        <a:t>Meta de resposta precoce</a:t>
                      </a:r>
                    </a:p>
                  </a:txBody>
                  <a:tcPr marL="137160" marR="137160" marT="137160" marB="137160" anchor="ctr">
                    <a:solidFill>
                      <a:schemeClr val="accent1"/>
                    </a:solidFill>
                  </a:tcPr>
                </a:tc>
                <a:tc>
                  <a:txBody>
                    <a:bodyPr/>
                    <a:lstStyle/>
                    <a:p>
                      <a:pPr algn="ctr" fontAlgn="ctr"/>
                      <a:r>
                        <a:rPr lang="pt-BR" sz="1600" b="1" dirty="0">
                          <a:solidFill>
                            <a:schemeClr val="bg1"/>
                          </a:solidFill>
                          <a:effectLst/>
                        </a:rPr>
                        <a:t>Meta geral 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pt-BR" sz="1800" b="1" i="1">
                          <a:solidFill>
                            <a:schemeClr val="tx1"/>
                          </a:solidFill>
                          <a:effectLst/>
                        </a:rPr>
                        <a:t>Todas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pt-BR" sz="1800" b="1">
                          <a:solidFill>
                            <a:schemeClr val="tx1"/>
                          </a:solidFill>
                          <a:effectLst/>
                        </a:rPr>
                        <a:t>Febre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pt-BR" sz="1800" b="1">
                          <a:solidFill>
                            <a:schemeClr val="tx1"/>
                          </a:solidFill>
                          <a:effectLst/>
                        </a:rPr>
                        <a:t>Prevenível por vacina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pt-BR" sz="1800" b="1">
                          <a:solidFill>
                            <a:schemeClr val="tx1"/>
                          </a:solidFill>
                          <a:effectLst/>
                        </a:rPr>
                        <a:t>Respiratória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pt-BR" sz="1800" b="1">
                          <a:solidFill>
                            <a:schemeClr val="tx1"/>
                          </a:solidFill>
                          <a:effectLst/>
                        </a:rPr>
                        <a:t>Transmitida por alimentos ou pela água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pt-BR" sz="1800" b="1">
                          <a:solidFill>
                            <a:schemeClr val="tx1"/>
                          </a:solidFill>
                          <a:effectLst/>
                        </a:rPr>
                        <a:t>Transmitida por vetores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pt-BR" sz="1800" b="1">
                          <a:solidFill>
                            <a:schemeClr val="tx1"/>
                          </a:solidFill>
                          <a:effectLst/>
                        </a:rPr>
                        <a:t>Outros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8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693920"/>
            <a:ext cx="4864993" cy="82296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0431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pt-BR" sz="3600" dirty="0">
                <a:latin typeface="Arial"/>
                <a:cs typeface="Arial"/>
              </a:rPr>
              <a:t>Quais são algumas das categorias de gargalos que você observou em seu trabalho que retardam a detecção, a notificação ou a resposta precoce a surtos?</a:t>
            </a:r>
          </a:p>
        </p:txBody>
      </p:sp>
      <p:pic>
        <p:nvPicPr>
          <p:cNvPr id="7" name="Graphic 9">
            <a:extLst>
              <a:ext uri="{FF2B5EF4-FFF2-40B4-BE49-F238E27FC236}">
                <a16:creationId xmlns:a16="http://schemas.microsoft.com/office/drawing/2014/main" id="{65DFE7EE-E8A9-E507-6F4C-8D196940F3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1AA404-DE17-2E26-BC70-BB6283F111B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21657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Quebra-gelo</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199" y="1452934"/>
            <a:ext cx="11699631" cy="4179240"/>
          </a:xfrm>
        </p:spPr>
        <p:txBody>
          <a:bodyPr vert="horz" lIns="91440" tIns="45720" rIns="91440" bIns="45720" rtlCol="0" anchor="t">
            <a:noAutofit/>
          </a:bodyPr>
          <a:lstStyle/>
          <a:p>
            <a:pPr marL="0" indent="0">
              <a:lnSpc>
                <a:spcPct val="114000"/>
              </a:lnSpc>
              <a:buNone/>
            </a:pPr>
            <a:r>
              <a:rPr lang="pt-BR" sz="3200" b="1" dirty="0">
                <a:solidFill>
                  <a:schemeClr val="tx2"/>
                </a:solidFill>
                <a:latin typeface="Arial"/>
                <a:cs typeface="Arial"/>
              </a:rPr>
              <a:t>Levante-se se você já…</a:t>
            </a:r>
          </a:p>
          <a:p>
            <a:pPr>
              <a:lnSpc>
                <a:spcPct val="114000"/>
              </a:lnSpc>
            </a:pPr>
            <a:r>
              <a:rPr lang="pt-BR" sz="2800" dirty="0">
                <a:latin typeface="Arial"/>
                <a:cs typeface="Arial"/>
              </a:rPr>
              <a:t>Teve aulas de dança</a:t>
            </a:r>
          </a:p>
          <a:p>
            <a:pPr lvl="1">
              <a:lnSpc>
                <a:spcPct val="113999"/>
              </a:lnSpc>
            </a:pPr>
            <a:r>
              <a:rPr lang="pt-BR" sz="2800" dirty="0">
                <a:latin typeface="Arial"/>
                <a:cs typeface="Arial"/>
              </a:rPr>
              <a:t>Participou de um concurso de talentos</a:t>
            </a:r>
          </a:p>
          <a:p>
            <a:pPr lvl="2">
              <a:lnSpc>
                <a:spcPct val="113999"/>
              </a:lnSpc>
            </a:pPr>
            <a:r>
              <a:rPr lang="pt-BR" sz="2800" dirty="0">
                <a:latin typeface="Arial"/>
                <a:cs typeface="Arial"/>
              </a:rPr>
              <a:t>Foi a um show da sua banda/músico favorito</a:t>
            </a:r>
          </a:p>
          <a:p>
            <a:pPr lvl="3">
              <a:lnSpc>
                <a:spcPct val="113999"/>
              </a:lnSpc>
            </a:pPr>
            <a:r>
              <a:rPr lang="pt-BR" sz="2800" dirty="0">
                <a:latin typeface="Arial"/>
                <a:cs typeface="Arial"/>
              </a:rPr>
              <a:t>Leu um livro inteiro em um dia</a:t>
            </a:r>
          </a:p>
          <a:p>
            <a:pPr lvl="4">
              <a:lnSpc>
                <a:spcPct val="113999"/>
              </a:lnSpc>
            </a:pPr>
            <a:r>
              <a:rPr lang="pt-BR" sz="2800" dirty="0">
                <a:latin typeface="Arial"/>
                <a:cs typeface="Arial"/>
              </a:rPr>
              <a:t>Conheceu alguém com o mesmo nome que você</a:t>
            </a: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CDF1A-545E-DC93-D024-AEF4280721E2}"/>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F11EBDDD-4DDD-BF0F-1547-9E8F9A46A945}"/>
              </a:ext>
            </a:extLst>
          </p:cNvPr>
          <p:cNvSpPr/>
          <p:nvPr/>
        </p:nvSpPr>
        <p:spPr>
          <a:xfrm>
            <a:off x="0" y="1299742"/>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nvGrpSpPr>
          <p:cNvPr id="29" name="Group 28">
            <a:extLst>
              <a:ext uri="{FF2B5EF4-FFF2-40B4-BE49-F238E27FC236}">
                <a16:creationId xmlns:a16="http://schemas.microsoft.com/office/drawing/2014/main" id="{4294E5B9-30FA-B8BE-892B-AEBB4ACE67DF}"/>
              </a:ext>
            </a:extLst>
          </p:cNvPr>
          <p:cNvGrpSpPr/>
          <p:nvPr/>
        </p:nvGrpSpPr>
        <p:grpSpPr>
          <a:xfrm>
            <a:off x="2795760" y="1410059"/>
            <a:ext cx="9003063" cy="1551874"/>
            <a:chOff x="559874" y="1302386"/>
            <a:chExt cx="9003063" cy="1551874"/>
          </a:xfrm>
        </p:grpSpPr>
        <p:sp>
          <p:nvSpPr>
            <p:cNvPr id="11" name="Rounded Rectangle 10">
              <a:extLst>
                <a:ext uri="{FF2B5EF4-FFF2-40B4-BE49-F238E27FC236}">
                  <a16:creationId xmlns:a16="http://schemas.microsoft.com/office/drawing/2014/main" id="{70D14B6E-B16B-3337-80D2-3D3A9E6F522C}"/>
                </a:ext>
              </a:extLst>
            </p:cNvPr>
            <p:cNvSpPr/>
            <p:nvPr/>
          </p:nvSpPr>
          <p:spPr>
            <a:xfrm>
              <a:off x="559874" y="1310380"/>
              <a:ext cx="2045670"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Clínico ou profissional de saúde</a:t>
              </a:r>
            </a:p>
          </p:txBody>
        </p:sp>
        <p:sp>
          <p:nvSpPr>
            <p:cNvPr id="12" name="Rounded Rectangle 11">
              <a:extLst>
                <a:ext uri="{FF2B5EF4-FFF2-40B4-BE49-F238E27FC236}">
                  <a16:creationId xmlns:a16="http://schemas.microsoft.com/office/drawing/2014/main" id="{27F372AB-808C-7F66-F536-434FE21A231F}"/>
                </a:ext>
              </a:extLst>
            </p:cNvPr>
            <p:cNvSpPr/>
            <p:nvPr/>
          </p:nvSpPr>
          <p:spPr>
            <a:xfrm>
              <a:off x="2879006" y="1319722"/>
              <a:ext cx="2045669" cy="66651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Coordenação</a:t>
              </a:r>
            </a:p>
          </p:txBody>
        </p:sp>
        <p:sp>
          <p:nvSpPr>
            <p:cNvPr id="14" name="Rounded Rectangle 13">
              <a:extLst>
                <a:ext uri="{FF2B5EF4-FFF2-40B4-BE49-F238E27FC236}">
                  <a16:creationId xmlns:a16="http://schemas.microsoft.com/office/drawing/2014/main" id="{03E2D32D-6A06-F3AE-C73A-739B57DD94AD}"/>
                </a:ext>
              </a:extLst>
            </p:cNvPr>
            <p:cNvSpPr/>
            <p:nvPr/>
          </p:nvSpPr>
          <p:spPr>
            <a:xfrm>
              <a:off x="5198137" y="1302386"/>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Sistemas de dados</a:t>
              </a:r>
            </a:p>
          </p:txBody>
        </p:sp>
        <p:sp>
          <p:nvSpPr>
            <p:cNvPr id="16" name="Rounded Rectangle 15">
              <a:extLst>
                <a:ext uri="{FF2B5EF4-FFF2-40B4-BE49-F238E27FC236}">
                  <a16:creationId xmlns:a16="http://schemas.microsoft.com/office/drawing/2014/main" id="{29693577-B46B-D4A5-8F44-47D87F61CEF2}"/>
                </a:ext>
              </a:extLst>
            </p:cNvPr>
            <p:cNvSpPr/>
            <p:nvPr/>
          </p:nvSpPr>
          <p:spPr>
            <a:xfrm>
              <a:off x="7517268" y="1310380"/>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Características do evento</a:t>
              </a:r>
            </a:p>
          </p:txBody>
        </p:sp>
        <p:sp>
          <p:nvSpPr>
            <p:cNvPr id="17" name="Rounded Rectangle 16">
              <a:extLst>
                <a:ext uri="{FF2B5EF4-FFF2-40B4-BE49-F238E27FC236}">
                  <a16:creationId xmlns:a16="http://schemas.microsoft.com/office/drawing/2014/main" id="{2D43B0D8-7383-6712-CCD6-F519448064DB}"/>
                </a:ext>
              </a:extLst>
            </p:cNvPr>
            <p:cNvSpPr/>
            <p:nvPr/>
          </p:nvSpPr>
          <p:spPr>
            <a:xfrm>
              <a:off x="559874" y="2165451"/>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Laboratório</a:t>
              </a:r>
            </a:p>
          </p:txBody>
        </p:sp>
        <p:sp>
          <p:nvSpPr>
            <p:cNvPr id="26" name="Rounded Rectangle 25">
              <a:extLst>
                <a:ext uri="{FF2B5EF4-FFF2-40B4-BE49-F238E27FC236}">
                  <a16:creationId xmlns:a16="http://schemas.microsoft.com/office/drawing/2014/main" id="{7DEFD7C8-2B15-CD49-CF2C-60B88734B3B9}"/>
                </a:ext>
              </a:extLst>
            </p:cNvPr>
            <p:cNvSpPr/>
            <p:nvPr/>
          </p:nvSpPr>
          <p:spPr>
            <a:xfrm>
              <a:off x="2879006" y="2178399"/>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Paciente ou comunidade</a:t>
              </a:r>
            </a:p>
          </p:txBody>
        </p:sp>
        <p:sp>
          <p:nvSpPr>
            <p:cNvPr id="27" name="Rounded Rectangle 26">
              <a:extLst>
                <a:ext uri="{FF2B5EF4-FFF2-40B4-BE49-F238E27FC236}">
                  <a16:creationId xmlns:a16="http://schemas.microsoft.com/office/drawing/2014/main" id="{9C5912DA-B428-F2F3-2B4B-A8BA079538D6}"/>
                </a:ext>
              </a:extLst>
            </p:cNvPr>
            <p:cNvSpPr/>
            <p:nvPr/>
          </p:nvSpPr>
          <p:spPr>
            <a:xfrm>
              <a:off x="519813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Planejamento e procedimentos</a:t>
              </a:r>
            </a:p>
          </p:txBody>
        </p:sp>
        <p:sp>
          <p:nvSpPr>
            <p:cNvPr id="28" name="Rounded Rectangle 27">
              <a:extLst>
                <a:ext uri="{FF2B5EF4-FFF2-40B4-BE49-F238E27FC236}">
                  <a16:creationId xmlns:a16="http://schemas.microsoft.com/office/drawing/2014/main" id="{E3A16554-EA2E-F2D0-3E10-1ECB22E707D4}"/>
                </a:ext>
              </a:extLst>
            </p:cNvPr>
            <p:cNvSpPr/>
            <p:nvPr/>
          </p:nvSpPr>
          <p:spPr>
            <a:xfrm>
              <a:off x="751726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srgbClr val="FFFFFF"/>
                  </a:solidFill>
                  <a:effectLst/>
                  <a:uLnTx/>
                  <a:uFillTx/>
                  <a:latin typeface="Arial"/>
                  <a:ea typeface="+mn-ea"/>
                  <a:cs typeface="Arial"/>
                </a:rPr>
                <a:t>Recursos e aquisição</a:t>
              </a:r>
            </a:p>
          </p:txBody>
        </p:sp>
      </p:grpSp>
      <p:sp>
        <p:nvSpPr>
          <p:cNvPr id="31" name="Rounded Rectangle 30">
            <a:extLst>
              <a:ext uri="{FF2B5EF4-FFF2-40B4-BE49-F238E27FC236}">
                <a16:creationId xmlns:a16="http://schemas.microsoft.com/office/drawing/2014/main" id="{8CEF1E99-7646-A9B8-E965-527E8A4F5B7E}"/>
              </a:ext>
            </a:extLst>
          </p:cNvPr>
          <p:cNvSpPr/>
          <p:nvPr/>
        </p:nvSpPr>
        <p:spPr>
          <a:xfrm>
            <a:off x="375046" y="1455728"/>
            <a:ext cx="2337261" cy="150620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dirty="0">
                <a:ln>
                  <a:noFill/>
                </a:ln>
                <a:solidFill>
                  <a:srgbClr val="384D56"/>
                </a:solidFill>
                <a:effectLst/>
                <a:uLnTx/>
                <a:uFillTx/>
                <a:latin typeface="Arial"/>
                <a:ea typeface="+mn-ea"/>
                <a:cs typeface="Arial"/>
              </a:rPr>
              <a:t>Temas de gargalos 7-1-7</a:t>
            </a:r>
          </a:p>
        </p:txBody>
      </p:sp>
      <p:sp>
        <p:nvSpPr>
          <p:cNvPr id="5" name="Rounded Rectangle 4">
            <a:extLst>
              <a:ext uri="{FF2B5EF4-FFF2-40B4-BE49-F238E27FC236}">
                <a16:creationId xmlns:a16="http://schemas.microsoft.com/office/drawing/2014/main" id="{9E8D2788-FC37-D370-A467-53030F7706BD}"/>
              </a:ext>
            </a:extLst>
          </p:cNvPr>
          <p:cNvSpPr/>
          <p:nvPr/>
        </p:nvSpPr>
        <p:spPr>
          <a:xfrm>
            <a:off x="375046" y="3424878"/>
            <a:ext cx="7642023" cy="29241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
                <a:srgbClr val="3BB041"/>
              </a:buClr>
              <a:buSzTx/>
              <a:buFontTx/>
              <a:buNone/>
              <a:tabLst/>
              <a:defRPr/>
            </a:pPr>
            <a:r>
              <a:rPr kumimoji="0" lang="pt-BR" sz="2100" b="1" i="0" u="none" strike="noStrike" cap="none" normalizeH="0" baseline="0" noProof="0" dirty="0">
                <a:ln>
                  <a:noFill/>
                </a:ln>
                <a:solidFill>
                  <a:srgbClr val="3BB041"/>
                </a:solidFill>
                <a:effectLst/>
                <a:uLnTx/>
                <a:uFillTx/>
                <a:latin typeface="Arial"/>
                <a:ea typeface="+mn-ea"/>
                <a:cs typeface="Arial"/>
              </a:rPr>
              <a:t> Exemplo: categorias de gargalo para o tema ‘laboratório’</a:t>
            </a:r>
          </a:p>
          <a:p>
            <a:pPr marL="0" marR="0" lvl="0" indent="0" algn="l" defTabSz="914400" rtl="0" eaLnBrk="1" fontAlgn="auto" latinLnBrk="0" hangingPunct="1">
              <a:lnSpc>
                <a:spcPct val="100000"/>
              </a:lnSpc>
              <a:spcBef>
                <a:spcPts val="0"/>
              </a:spcBef>
              <a:spcAft>
                <a:spcPts val="0"/>
              </a:spcAft>
              <a:buClr>
                <a:srgbClr val="3BB041"/>
              </a:buClr>
              <a:buSzTx/>
              <a:buFontTx/>
              <a:buNone/>
              <a:tabLst/>
              <a:defRPr/>
            </a:pPr>
            <a:endParaRPr kumimoji="0" lang="en-US" sz="600" b="0" i="0" u="none" strike="noStrike" kern="1200" cap="none" spc="0" normalizeH="0" baseline="0" noProof="0" dirty="0">
              <a:ln>
                <a:noFill/>
              </a:ln>
              <a:solidFill>
                <a:srgbClr val="384D56"/>
              </a:solidFill>
              <a:effectLst/>
              <a:uLnTx/>
              <a:uFillTx/>
              <a:latin typeface="Arial"/>
              <a:ea typeface="+mn-ea"/>
              <a:cs typeface="Arial"/>
            </a:endParaRP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800" b="0" i="0" u="none" strike="noStrike" cap="none" normalizeH="0" noProof="0" dirty="0">
                <a:ln>
                  <a:noFill/>
                </a:ln>
                <a:solidFill>
                  <a:srgbClr val="384D56"/>
                </a:solidFill>
                <a:effectLst/>
                <a:uLnTx/>
                <a:uFillTx/>
                <a:latin typeface="Arial"/>
                <a:ea typeface="+mn-ea"/>
                <a:cs typeface="Arial"/>
              </a:rPr>
              <a:t>Capacidade inadequada de diagnóstico laboratorial</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a:ea typeface="+mn-ea"/>
                <a:cs typeface="Arial"/>
              </a:rPr>
              <a:t>Atraso na coleta de amostras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a:ea typeface="+mn-ea"/>
                <a:cs typeface="Arial"/>
              </a:rPr>
              <a:t>Atraso no transporte de amostras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a:ea typeface="+mn-ea"/>
                <a:cs typeface="Arial"/>
              </a:rPr>
              <a:t>Produtos de diagnóstico inadequados (reagentes de laboratório, </a:t>
            </a:r>
            <a:r>
              <a:rPr kumimoji="0" lang="pt-BR" sz="1800" b="0" i="0" u="none" strike="noStrike" cap="none" normalizeH="0" baseline="0" noProof="0" dirty="0" err="1">
                <a:ln>
                  <a:noFill/>
                </a:ln>
                <a:solidFill>
                  <a:srgbClr val="384D56"/>
                </a:solidFill>
                <a:effectLst/>
                <a:uLnTx/>
                <a:uFillTx/>
                <a:latin typeface="Arial"/>
                <a:ea typeface="+mn-ea"/>
                <a:cs typeface="Arial"/>
              </a:rPr>
              <a:t>RDTs</a:t>
            </a:r>
            <a:r>
              <a:rPr kumimoji="0" lang="pt-BR" sz="1800" b="0" i="0" u="none" strike="noStrike" cap="none" normalizeH="0" baseline="0" noProof="0" dirty="0">
                <a:ln>
                  <a:noFill/>
                </a:ln>
                <a:solidFill>
                  <a:srgbClr val="384D56"/>
                </a:solidFill>
                <a:effectLst/>
                <a:uLnTx/>
                <a:uFillTx/>
                <a:latin typeface="Arial"/>
                <a:ea typeface="+mn-ea"/>
                <a:cs typeface="Arial"/>
              </a:rPr>
              <a:t>, kits de coleta de amostras)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a:ea typeface="+mn-ea"/>
                <a:cs typeface="Arial"/>
              </a:rPr>
              <a:t>Falha ou atraso nos relatórios laboratoriais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pt-BR" dirty="0">
                <a:solidFill>
                  <a:srgbClr val="384D56"/>
                </a:solidFill>
                <a:latin typeface="Arial"/>
                <a:cs typeface="Arial"/>
              </a:rPr>
              <a:t>Tempo de resposta lento do laboratório interno</a:t>
            </a:r>
          </a:p>
        </p:txBody>
      </p:sp>
      <p:sp>
        <p:nvSpPr>
          <p:cNvPr id="13" name="TextBox 12">
            <a:extLst>
              <a:ext uri="{FF2B5EF4-FFF2-40B4-BE49-F238E27FC236}">
                <a16:creationId xmlns:a16="http://schemas.microsoft.com/office/drawing/2014/main" id="{84E1BC87-4B62-9CCC-7419-D0BAC640D24D}"/>
              </a:ext>
            </a:extLst>
          </p:cNvPr>
          <p:cNvSpPr txBox="1"/>
          <p:nvPr/>
        </p:nvSpPr>
        <p:spPr>
          <a:xfrm>
            <a:off x="8017069" y="6173522"/>
            <a:ext cx="3443571" cy="307777"/>
          </a:xfrm>
          <a:prstGeom prst="rect">
            <a:avLst/>
          </a:prstGeom>
          <a:noFill/>
        </p:spPr>
        <p:txBody>
          <a:bodyPr wrap="none" lIns="91440" tIns="45720" rIns="91440" bIns="45720" rtlCol="0" anchor="t">
            <a:spAutoFit/>
          </a:bodyPr>
          <a:lstStyle/>
          <a:p>
            <a:pPr>
              <a:defRPr/>
            </a:pPr>
            <a:r>
              <a:rPr lang="pt-BR" sz="1400" b="1">
                <a:solidFill>
                  <a:srgbClr val="628393"/>
                </a:solidFill>
                <a:latin typeface="Arial"/>
                <a:cs typeface="Arial"/>
              </a:rPr>
              <a:t>Orientação sobre categorias de gargalos 7-1-7 </a:t>
            </a:r>
          </a:p>
        </p:txBody>
      </p:sp>
      <p:pic>
        <p:nvPicPr>
          <p:cNvPr id="7" name="Picture 6">
            <a:extLst>
              <a:ext uri="{FF2B5EF4-FFF2-40B4-BE49-F238E27FC236}">
                <a16:creationId xmlns:a16="http://schemas.microsoft.com/office/drawing/2014/main" id="{2CA096CA-E7FF-B2BE-8BE0-6F3BB36AD3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1884" y="3424878"/>
            <a:ext cx="1735615" cy="2448222"/>
          </a:xfrm>
          <a:prstGeom prst="rect">
            <a:avLst/>
          </a:prstGeom>
          <a:ln w="12700">
            <a:solidFill>
              <a:schemeClr val="tx2"/>
            </a:solidFill>
          </a:ln>
        </p:spPr>
      </p:pic>
      <p:pic>
        <p:nvPicPr>
          <p:cNvPr id="9" name="Picture 8">
            <a:extLst>
              <a:ext uri="{FF2B5EF4-FFF2-40B4-BE49-F238E27FC236}">
                <a16:creationId xmlns:a16="http://schemas.microsoft.com/office/drawing/2014/main" id="{6051959A-3418-9776-B620-7FF5E20278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078" y="3887625"/>
            <a:ext cx="1593236" cy="2249990"/>
          </a:xfrm>
          <a:prstGeom prst="rect">
            <a:avLst/>
          </a:prstGeom>
          <a:ln w="12700">
            <a:solidFill>
              <a:schemeClr val="tx2"/>
            </a:solidFill>
          </a:ln>
        </p:spPr>
      </p:pic>
      <p:sp>
        <p:nvSpPr>
          <p:cNvPr id="6" name="Rectangle: Rounded Corners 5">
            <a:extLst>
              <a:ext uri="{FF2B5EF4-FFF2-40B4-BE49-F238E27FC236}">
                <a16:creationId xmlns:a16="http://schemas.microsoft.com/office/drawing/2014/main" id="{F9206F2E-E8EA-F4F4-CC33-EDA74EA86F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15" name="Oval 14">
            <a:extLst>
              <a:ext uri="{FF2B5EF4-FFF2-40B4-BE49-F238E27FC236}">
                <a16:creationId xmlns:a16="http://schemas.microsoft.com/office/drawing/2014/main" id="{8CCA4F6B-4660-6876-F04D-E908F7B3A7B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5"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B316-B6F1-735C-2B2D-F07EF61C245C}"/>
            </a:ext>
          </a:extLst>
        </p:cNvPr>
        <p:cNvGrpSpPr/>
        <p:nvPr/>
      </p:nvGrpSpPr>
      <p:grpSpPr>
        <a:xfrm>
          <a:off x="0" y="0"/>
          <a:ext cx="0" cy="0"/>
          <a:chOff x="0" y="0"/>
          <a:chExt cx="0" cy="0"/>
        </a:xfrm>
      </p:grpSpPr>
      <p:sp>
        <p:nvSpPr>
          <p:cNvPr id="11" name="object 4">
            <a:extLst>
              <a:ext uri="{FF2B5EF4-FFF2-40B4-BE49-F238E27FC236}">
                <a16:creationId xmlns:a16="http://schemas.microsoft.com/office/drawing/2014/main" id="{884453B1-9CDA-7401-99F1-A563948F6B1B}"/>
              </a:ext>
            </a:extLst>
          </p:cNvPr>
          <p:cNvSpPr txBox="1">
            <a:spLocks noGrp="1"/>
          </p:cNvSpPr>
          <p:nvPr>
            <p:ph type="title"/>
          </p:nvPr>
        </p:nvSpPr>
        <p:spPr>
          <a:xfrm>
            <a:off x="2750" y="252489"/>
            <a:ext cx="12189250" cy="989823"/>
          </a:xfrm>
          <a:prstGeom prst="rect">
            <a:avLst/>
          </a:prstGeom>
        </p:spPr>
        <p:txBody>
          <a:bodyPr vert="horz" wrap="square" lIns="0" tIns="74295" rIns="0" bIns="0" rtlCol="0">
            <a:spAutoFit/>
          </a:bodyPr>
          <a:lstStyle/>
          <a:p>
            <a:pPr algn="ctr"/>
            <a:r>
              <a:rPr lang="pt-BR" sz="2400" dirty="0">
                <a:latin typeface="Arial"/>
                <a:cs typeface="Arial"/>
              </a:rPr>
              <a:t>As análises por categorias de gargalos ajudam a informar a priorização </a:t>
            </a:r>
          </a:p>
          <a:p>
            <a:pPr marL="12700" marR="5080">
              <a:lnSpc>
                <a:spcPts val="3890"/>
              </a:lnSpc>
              <a:spcBef>
                <a:spcPts val="585"/>
              </a:spcBef>
            </a:pPr>
            <a:endParaRPr lang="en-US" spc="-5" dirty="0">
              <a:latin typeface="Arial"/>
              <a:cs typeface="Arial"/>
            </a:endParaRPr>
          </a:p>
        </p:txBody>
      </p:sp>
      <p:pic>
        <p:nvPicPr>
          <p:cNvPr id="2" name="Picture 1">
            <a:extLst>
              <a:ext uri="{FF2B5EF4-FFF2-40B4-BE49-F238E27FC236}">
                <a16:creationId xmlns:a16="http://schemas.microsoft.com/office/drawing/2014/main" id="{CE1EB3BB-221A-B133-2823-6161EC933D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31416" y="1349306"/>
            <a:ext cx="11870263" cy="4204827"/>
          </a:xfrm>
          <a:prstGeom prst="rect">
            <a:avLst/>
          </a:prstGeom>
        </p:spPr>
      </p:pic>
    </p:spTree>
    <p:extLst>
      <p:ext uri="{BB962C8B-B14F-4D97-AF65-F5344CB8AC3E}">
        <p14:creationId xmlns:p14="http://schemas.microsoft.com/office/powerpoint/2010/main" val="11722234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8704A-CB9A-FD38-87EA-28311D1685E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3B61CB9-77EA-28B8-197B-6FBBF487904D}"/>
              </a:ext>
            </a:extLst>
          </p:cNvPr>
          <p:cNvSpPr/>
          <p:nvPr/>
        </p:nvSpPr>
        <p:spPr>
          <a:xfrm>
            <a:off x="495645" y="1824966"/>
            <a:ext cx="11217889" cy="2240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graphicFrame>
        <p:nvGraphicFramePr>
          <p:cNvPr id="8" name="Chart 7">
            <a:extLst>
              <a:ext uri="{FF2B5EF4-FFF2-40B4-BE49-F238E27FC236}">
                <a16:creationId xmlns:a16="http://schemas.microsoft.com/office/drawing/2014/main" id="{2F5D8944-3887-5C00-EE16-68DCB1017340}"/>
              </a:ext>
            </a:extLst>
          </p:cNvPr>
          <p:cNvGraphicFramePr>
            <a:graphicFrameLocks/>
          </p:cNvGraphicFramePr>
          <p:nvPr>
            <p:extLst>
              <p:ext uri="{D42A27DB-BD31-4B8C-83A1-F6EECF244321}">
                <p14:modId xmlns:p14="http://schemas.microsoft.com/office/powerpoint/2010/main" val="2486299107"/>
              </p:ext>
            </p:extLst>
          </p:nvPr>
        </p:nvGraphicFramePr>
        <p:xfrm>
          <a:off x="636633" y="2351821"/>
          <a:ext cx="10918734" cy="170818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69A6E91-24EE-4094-24F6-C92A68382B40}"/>
              </a:ext>
            </a:extLst>
          </p:cNvPr>
          <p:cNvSpPr txBox="1"/>
          <p:nvPr/>
        </p:nvSpPr>
        <p:spPr>
          <a:xfrm>
            <a:off x="636633" y="2021773"/>
            <a:ext cx="11207137" cy="307777"/>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prstClr val="black"/>
                </a:solidFill>
                <a:effectLst/>
                <a:uLnTx/>
                <a:uFillTx/>
                <a:latin typeface="Public Sans"/>
              </a:rPr>
              <a:t>Categorias comuns de gargalos </a:t>
            </a:r>
            <a:r>
              <a:rPr kumimoji="0" lang="pt-BR" sz="1400" b="0" i="0" u="none" strike="noStrike" cap="none" normalizeH="0" baseline="0" noProof="0">
                <a:ln>
                  <a:noFill/>
                </a:ln>
                <a:solidFill>
                  <a:prstClr val="black"/>
                </a:solidFill>
                <a:effectLst/>
                <a:uLnTx/>
                <a:uFillTx/>
                <a:latin typeface="Public Sans"/>
              </a:rPr>
              <a:t>|</a:t>
            </a:r>
            <a:r>
              <a:rPr kumimoji="0" lang="pt-BR" sz="1400" b="1" i="0" u="none" strike="noStrike" cap="none" normalizeH="0" baseline="0" noProof="0">
                <a:ln>
                  <a:noFill/>
                </a:ln>
                <a:solidFill>
                  <a:prstClr val="black"/>
                </a:solidFill>
                <a:effectLst/>
                <a:uLnTx/>
                <a:uFillTx/>
                <a:latin typeface="Public Sans"/>
              </a:rPr>
              <a:t> 41 eventos (2018-2022) do Brasil, Etiópia, Libéria, Nigéria, Uganda</a:t>
            </a:r>
          </a:p>
        </p:txBody>
      </p:sp>
      <p:sp>
        <p:nvSpPr>
          <p:cNvPr id="12" name="Rounded Rectangle 11">
            <a:extLst>
              <a:ext uri="{FF2B5EF4-FFF2-40B4-BE49-F238E27FC236}">
                <a16:creationId xmlns:a16="http://schemas.microsoft.com/office/drawing/2014/main" id="{CF19F50D-9CB1-E456-97D0-54AC1D5A740D}"/>
              </a:ext>
            </a:extLst>
          </p:cNvPr>
          <p:cNvSpPr/>
          <p:nvPr/>
        </p:nvSpPr>
        <p:spPr>
          <a:xfrm>
            <a:off x="635167" y="4612905"/>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E9373D"/>
                </a:solidFill>
                <a:effectLst/>
                <a:uLnTx/>
                <a:uFillTx/>
                <a:latin typeface="Arial"/>
                <a:ea typeface="+mn-ea"/>
                <a:cs typeface="Arial"/>
              </a:rPr>
              <a:t>A maioria </a:t>
            </a:r>
            <a:r>
              <a:rPr lang="pt-BR" sz="1400" b="1">
                <a:solidFill>
                  <a:srgbClr val="E9373D"/>
                </a:solidFill>
                <a:latin typeface="Arial"/>
                <a:ea typeface="+mn-ea"/>
                <a:cs typeface="Arial"/>
              </a:rPr>
              <a:t>os gargalos de detecção</a:t>
            </a:r>
            <a:r>
              <a:rPr kumimoji="0" lang="pt-BR" sz="1400" b="1" i="0" u="none" strike="noStrike" cap="none" normalizeH="0" baseline="0" noProof="0">
                <a:ln>
                  <a:noFill/>
                </a:ln>
                <a:solidFill>
                  <a:srgbClr val="E9373D"/>
                </a:solidFill>
                <a:effectLst/>
                <a:uLnTx/>
                <a:uFillTx/>
                <a:latin typeface="Arial"/>
                <a:ea typeface="+mn-ea"/>
                <a:cs typeface="Arial"/>
              </a:rPr>
              <a:t> ocorre no nível da unidade de saúde</a:t>
            </a:r>
            <a:br>
              <a:rPr lang="pt-BR" sz="1400" b="0" i="0" u="none" strike="noStrike" cap="none" normalizeH="0" baseline="0" noProof="0">
                <a:ln>
                  <a:noFill/>
                </a:ln>
                <a:effectLst/>
                <a:uLnTx/>
                <a:uFillTx/>
                <a:latin typeface="Arial"/>
                <a:ea typeface="+mn-ea"/>
                <a:cs typeface="Arial"/>
              </a:rPr>
            </a:br>
            <a:r>
              <a:rPr kumimoji="0" lang="pt-BR" sz="1400" b="0" i="0" u="none" strike="noStrike" cap="none" normalizeH="0" baseline="0" noProof="0">
                <a:ln>
                  <a:noFill/>
                </a:ln>
                <a:solidFill>
                  <a:prstClr val="black"/>
                </a:solidFill>
                <a:effectLst/>
                <a:uLnTx/>
                <a:uFillTx/>
                <a:latin typeface="Arial"/>
                <a:ea typeface="+mn-ea"/>
                <a:cs typeface="Arial"/>
              </a:rPr>
              <a:t>Predominantemente devido à falha dos profissionais de saúde em reconhecer doenças e coletar amostras apropriadas.</a:t>
            </a:r>
          </a:p>
        </p:txBody>
      </p:sp>
      <p:sp>
        <p:nvSpPr>
          <p:cNvPr id="13" name="Rounded Rectangle 12">
            <a:extLst>
              <a:ext uri="{FF2B5EF4-FFF2-40B4-BE49-F238E27FC236}">
                <a16:creationId xmlns:a16="http://schemas.microsoft.com/office/drawing/2014/main" id="{0E7C5E21-DD1A-E0BD-A4CF-D4DE0F2E8236}"/>
              </a:ext>
            </a:extLst>
          </p:cNvPr>
          <p:cNvSpPr/>
          <p:nvPr/>
        </p:nvSpPr>
        <p:spPr>
          <a:xfrm>
            <a:off x="635167" y="5236831"/>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F9201"/>
                </a:solidFill>
                <a:effectLst/>
                <a:uLnTx/>
                <a:uFillTx/>
                <a:latin typeface="Arial"/>
                <a:ea typeface="+mn-ea"/>
                <a:cs typeface="Arial"/>
              </a:rPr>
              <a:t>A maioria </a:t>
            </a:r>
            <a:r>
              <a:rPr lang="pt-BR" sz="1400" b="1">
                <a:solidFill>
                  <a:srgbClr val="FF9201"/>
                </a:solidFill>
                <a:latin typeface="Arial"/>
                <a:ea typeface="+mn-ea"/>
                <a:cs typeface="Arial"/>
              </a:rPr>
              <a:t>os gargalos de notificação</a:t>
            </a:r>
            <a:r>
              <a:rPr kumimoji="0" lang="pt-BR" sz="1400" b="1" i="0" u="none" strike="noStrike" cap="none" normalizeH="0" baseline="0" noProof="0">
                <a:ln>
                  <a:noFill/>
                </a:ln>
                <a:solidFill>
                  <a:srgbClr val="FF9201"/>
                </a:solidFill>
                <a:effectLst/>
                <a:uLnTx/>
                <a:uFillTx/>
                <a:latin typeface="Arial"/>
                <a:ea typeface="+mn-ea"/>
                <a:cs typeface="Arial"/>
              </a:rPr>
              <a:t> ocorre no nível subnacional</a:t>
            </a:r>
            <a:br>
              <a:rPr lang="pt-BR" sz="1400" b="0" i="0" u="none" strike="noStrike" cap="none" normalizeH="0" baseline="0" noProof="0">
                <a:ln>
                  <a:noFill/>
                </a:ln>
                <a:effectLst/>
                <a:uLnTx/>
                <a:uFillTx/>
                <a:latin typeface="Arial"/>
                <a:ea typeface="+mn-ea"/>
                <a:cs typeface="Arial"/>
              </a:rPr>
            </a:br>
            <a:r>
              <a:rPr kumimoji="0" lang="pt-BR" sz="1400" b="0" i="0" u="none" strike="noStrike" cap="none" normalizeH="0" baseline="0" noProof="0">
                <a:ln>
                  <a:noFill/>
                </a:ln>
                <a:solidFill>
                  <a:prstClr val="black"/>
                </a:solidFill>
                <a:effectLst/>
                <a:uLnTx/>
                <a:uFillTx/>
                <a:latin typeface="Arial"/>
                <a:ea typeface="+mn-ea"/>
                <a:cs typeface="Arial"/>
              </a:rPr>
              <a:t>Predominantemente falhas em cadeias de comunicação usando métodos manuais ou digitais</a:t>
            </a:r>
          </a:p>
        </p:txBody>
      </p:sp>
      <p:sp>
        <p:nvSpPr>
          <p:cNvPr id="14" name="Rounded Rectangle 13">
            <a:extLst>
              <a:ext uri="{FF2B5EF4-FFF2-40B4-BE49-F238E27FC236}">
                <a16:creationId xmlns:a16="http://schemas.microsoft.com/office/drawing/2014/main" id="{FC5A526A-D432-2EE7-BD45-409819631756}"/>
              </a:ext>
            </a:extLst>
          </p:cNvPr>
          <p:cNvSpPr/>
          <p:nvPr/>
        </p:nvSpPr>
        <p:spPr>
          <a:xfrm>
            <a:off x="635167" y="5864855"/>
            <a:ext cx="11283336" cy="627651"/>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srgbClr val="40BE52"/>
                </a:solidFill>
                <a:effectLst/>
                <a:uLnTx/>
                <a:uFillTx/>
                <a:latin typeface="Arial"/>
                <a:ea typeface="+mn-ea"/>
                <a:cs typeface="Arial"/>
              </a:rPr>
              <a:t>Os gargalos de resposta estão distribuídos entre os níveis subnacional e nacional</a:t>
            </a:r>
            <a:br>
              <a:rPr kumimoji="0" lang="pt-BR" sz="1400" b="0" i="0" u="none" strike="noStrike" cap="none" normalizeH="0" baseline="0" noProof="0" dirty="0">
                <a:ln>
                  <a:noFill/>
                </a:ln>
                <a:solidFill>
                  <a:srgbClr val="FFFFFF"/>
                </a:solidFill>
                <a:effectLst/>
                <a:uLnTx/>
                <a:uFillTx/>
                <a:latin typeface="Arial"/>
                <a:ea typeface="+mn-ea"/>
              </a:rPr>
            </a:br>
            <a:r>
              <a:rPr kumimoji="0" lang="pt-BR" sz="1400" b="0" i="0" u="none" strike="noStrike" cap="none" normalizeH="0" baseline="0" noProof="0" dirty="0">
                <a:ln>
                  <a:noFill/>
                </a:ln>
                <a:solidFill>
                  <a:prstClr val="black"/>
                </a:solidFill>
                <a:effectLst/>
                <a:uLnTx/>
                <a:uFillTx/>
                <a:latin typeface="Arial"/>
                <a:ea typeface="+mn-ea"/>
                <a:cs typeface="Arial"/>
              </a:rPr>
              <a:t>Predominantemente falta de fundos de resposta precoce ou adequada a nível subnacional e nacional e confirmação laboratorial</a:t>
            </a:r>
          </a:p>
        </p:txBody>
      </p:sp>
      <p:sp>
        <p:nvSpPr>
          <p:cNvPr id="15" name="TextBox 14">
            <a:extLst>
              <a:ext uri="{FF2B5EF4-FFF2-40B4-BE49-F238E27FC236}">
                <a16:creationId xmlns:a16="http://schemas.microsoft.com/office/drawing/2014/main" id="{3DD96AE2-8351-A27B-F02B-AC0ECA341E2F}"/>
              </a:ext>
            </a:extLst>
          </p:cNvPr>
          <p:cNvSpPr txBox="1"/>
          <p:nvPr/>
        </p:nvSpPr>
        <p:spPr>
          <a:xfrm>
            <a:off x="440237" y="4242672"/>
            <a:ext cx="3859449" cy="369332"/>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800" b="1"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Categorias comuns por intervalo</a:t>
            </a:r>
          </a:p>
        </p:txBody>
      </p:sp>
      <p:sp>
        <p:nvSpPr>
          <p:cNvPr id="3" name="TextBox 2">
            <a:extLst>
              <a:ext uri="{FF2B5EF4-FFF2-40B4-BE49-F238E27FC236}">
                <a16:creationId xmlns:a16="http://schemas.microsoft.com/office/drawing/2014/main" id="{D170B50C-302D-411D-D3CA-515120FD0088}"/>
              </a:ext>
            </a:extLst>
          </p:cNvPr>
          <p:cNvSpPr txBox="1"/>
          <p:nvPr/>
        </p:nvSpPr>
        <p:spPr>
          <a:xfrm>
            <a:off x="453535" y="1265747"/>
            <a:ext cx="11250601" cy="430887"/>
          </a:xfrm>
          <a:prstGeom prst="rect">
            <a:avLst/>
          </a:prstGeom>
          <a:noFill/>
        </p:spPr>
        <p:txBody>
          <a:bodyPr wrap="square" lIns="91440" tIns="45720" rIns="91440" bIns="45720" anchor="t">
            <a:spAutoFit/>
          </a:bodyPr>
          <a:lstStyle/>
          <a:p>
            <a:pPr>
              <a:defRPr/>
            </a:pPr>
            <a:r>
              <a:rPr lang="pt-BR" sz="2200" b="1" dirty="0">
                <a:solidFill>
                  <a:srgbClr val="618393"/>
                </a:solidFill>
                <a:latin typeface="Arial"/>
                <a:cs typeface="Arial"/>
              </a:rPr>
              <a:t>Identificar os</a:t>
            </a:r>
            <a:r>
              <a:rPr kumimoji="0" lang="pt-BR" sz="2200" b="1" i="0" u="none" strike="noStrike" cap="none" normalizeH="0" baseline="0" noProof="0" dirty="0">
                <a:ln>
                  <a:noFill/>
                </a:ln>
                <a:solidFill>
                  <a:srgbClr val="618393"/>
                </a:solidFill>
                <a:effectLst/>
                <a:uLnTx/>
                <a:uFillTx/>
                <a:latin typeface="Arial"/>
                <a:cs typeface="Arial"/>
              </a:rPr>
              <a:t> gargalos comuns ajuda a priorizar ações e investimentos</a:t>
            </a:r>
          </a:p>
        </p:txBody>
      </p:sp>
      <p:sp>
        <p:nvSpPr>
          <p:cNvPr id="7" name="Rectangle: Rounded Corners 6">
            <a:extLst>
              <a:ext uri="{FF2B5EF4-FFF2-40B4-BE49-F238E27FC236}">
                <a16:creationId xmlns:a16="http://schemas.microsoft.com/office/drawing/2014/main" id="{75AB9BBF-8E8D-E1C5-1A64-5D4117FBCB11}"/>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16" name="Oval 15">
            <a:extLst>
              <a:ext uri="{FF2B5EF4-FFF2-40B4-BE49-F238E27FC236}">
                <a16:creationId xmlns:a16="http://schemas.microsoft.com/office/drawing/2014/main" id="{B4D57549-84BA-6452-9AB0-1E41B3A3DE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87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8" grpId="0">
        <p:bldAsOne/>
      </p:bldGraphic>
      <p:bldP spid="10" grpId="0"/>
      <p:bldP spid="12" grpId="0" animBg="1"/>
      <p:bldP spid="13" grpId="0" animBg="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BFB0C67-3533-9D42-21EE-18DF2F9759C7}"/>
              </a:ext>
            </a:extLst>
          </p:cNvPr>
          <p:cNvSpPr/>
          <p:nvPr/>
        </p:nvSpPr>
        <p:spPr>
          <a:xfrm>
            <a:off x="6314564" y="4639970"/>
            <a:ext cx="1766947" cy="1642222"/>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B467829-F1C3-BCD0-342A-CB09BAB750E8}"/>
              </a:ext>
            </a:extLst>
          </p:cNvPr>
          <p:cNvSpPr/>
          <p:nvPr/>
        </p:nvSpPr>
        <p:spPr>
          <a:xfrm>
            <a:off x="545452" y="4602586"/>
            <a:ext cx="1720157" cy="1703239"/>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2EB6F167-63E5-98A0-EEBE-9AF24672A4F6}"/>
              </a:ext>
            </a:extLst>
          </p:cNvPr>
          <p:cNvSpPr>
            <a:spLocks noGrp="1"/>
          </p:cNvSpPr>
          <p:nvPr>
            <p:ph type="title"/>
          </p:nvPr>
        </p:nvSpPr>
        <p:spPr>
          <a:xfrm>
            <a:off x="293140" y="1207134"/>
            <a:ext cx="10515600" cy="434644"/>
          </a:xfrm>
        </p:spPr>
        <p:txBody>
          <a:bodyPr/>
          <a:lstStyle/>
          <a:p>
            <a:r>
              <a:rPr lang="pt-BR" sz="2400" dirty="0">
                <a:solidFill>
                  <a:schemeClr val="tx2"/>
                </a:solidFill>
              </a:rPr>
              <a:t>Gargalos comuns que informam ações</a:t>
            </a:r>
          </a:p>
        </p:txBody>
      </p:sp>
      <p:grpSp>
        <p:nvGrpSpPr>
          <p:cNvPr id="27" name="Group 26">
            <a:extLst>
              <a:ext uri="{FF2B5EF4-FFF2-40B4-BE49-F238E27FC236}">
                <a16:creationId xmlns:a16="http://schemas.microsoft.com/office/drawing/2014/main" id="{09F3EB51-4509-DD6D-92D0-BD0F8DE5886E}"/>
              </a:ext>
            </a:extLst>
          </p:cNvPr>
          <p:cNvGrpSpPr/>
          <p:nvPr/>
        </p:nvGrpSpPr>
        <p:grpSpPr>
          <a:xfrm>
            <a:off x="296229" y="1742877"/>
            <a:ext cx="5638903" cy="2270615"/>
            <a:chOff x="457096" y="1839876"/>
            <a:chExt cx="5638903" cy="2270615"/>
          </a:xfrm>
        </p:grpSpPr>
        <p:grpSp>
          <p:nvGrpSpPr>
            <p:cNvPr id="21" name="Group 20">
              <a:extLst>
                <a:ext uri="{FF2B5EF4-FFF2-40B4-BE49-F238E27FC236}">
                  <a16:creationId xmlns:a16="http://schemas.microsoft.com/office/drawing/2014/main" id="{9B620F80-5766-650E-1927-598AB28346AA}"/>
                </a:ext>
              </a:extLst>
            </p:cNvPr>
            <p:cNvGrpSpPr/>
            <p:nvPr/>
          </p:nvGrpSpPr>
          <p:grpSpPr>
            <a:xfrm>
              <a:off x="548246" y="1839876"/>
              <a:ext cx="2440727" cy="2159103"/>
              <a:chOff x="548246" y="1839876"/>
              <a:chExt cx="2440727" cy="2159103"/>
            </a:xfrm>
          </p:grpSpPr>
          <p:sp>
            <p:nvSpPr>
              <p:cNvPr id="5" name="Rounded Rectangle 4">
                <a:extLst>
                  <a:ext uri="{FF2B5EF4-FFF2-40B4-BE49-F238E27FC236}">
                    <a16:creationId xmlns:a16="http://schemas.microsoft.com/office/drawing/2014/main" id="{5279B956-9AEA-CA15-4EDE-C9681C8235B6}"/>
                  </a:ext>
                </a:extLst>
              </p:cNvPr>
              <p:cNvSpPr/>
              <p:nvPr/>
            </p:nvSpPr>
            <p:spPr>
              <a:xfrm>
                <a:off x="612178" y="2346855"/>
                <a:ext cx="1808102" cy="1652124"/>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F6EC92-5B38-6F78-1E02-B9F41DF9DDAD}"/>
                  </a:ext>
                </a:extLst>
              </p:cNvPr>
              <p:cNvSpPr txBox="1"/>
              <p:nvPr/>
            </p:nvSpPr>
            <p:spPr>
              <a:xfrm>
                <a:off x="54824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Serra Leoa</a:t>
                </a:r>
              </a:p>
            </p:txBody>
          </p:sp>
        </p:grpSp>
        <p:sp>
          <p:nvSpPr>
            <p:cNvPr id="14" name="Rounded Rectangle 13">
              <a:extLst>
                <a:ext uri="{FF2B5EF4-FFF2-40B4-BE49-F238E27FC236}">
                  <a16:creationId xmlns:a16="http://schemas.microsoft.com/office/drawing/2014/main" id="{20E667E5-259B-727C-EEF4-1C579A071931}"/>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 name="Rounded Rectangle 16">
            <a:extLst>
              <a:ext uri="{FF2B5EF4-FFF2-40B4-BE49-F238E27FC236}">
                <a16:creationId xmlns:a16="http://schemas.microsoft.com/office/drawing/2014/main" id="{CB07F624-897C-04A6-CA91-28C234F26D90}"/>
              </a:ext>
            </a:extLst>
          </p:cNvPr>
          <p:cNvSpPr/>
          <p:nvPr/>
        </p:nvSpPr>
        <p:spPr>
          <a:xfrm>
            <a:off x="6315501" y="2248374"/>
            <a:ext cx="1832883" cy="1652124"/>
          </a:xfrm>
          <a:prstGeom prst="roundRect">
            <a:avLst>
              <a:gd name="adj" fmla="val 10000"/>
            </a:avLst>
          </a:prstGeom>
          <a:blipFill>
            <a:blip r:embed="rId6"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4705B5C-4BDE-252E-B255-4824AF4E954A}"/>
              </a:ext>
            </a:extLst>
          </p:cNvPr>
          <p:cNvSpPr txBox="1"/>
          <p:nvPr/>
        </p:nvSpPr>
        <p:spPr>
          <a:xfrm>
            <a:off x="452694" y="4115292"/>
            <a:ext cx="2488233"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Nigéria</a:t>
            </a:r>
          </a:p>
        </p:txBody>
      </p:sp>
      <p:sp>
        <p:nvSpPr>
          <p:cNvPr id="26" name="Rounded Rectangle 25">
            <a:extLst>
              <a:ext uri="{FF2B5EF4-FFF2-40B4-BE49-F238E27FC236}">
                <a16:creationId xmlns:a16="http://schemas.microsoft.com/office/drawing/2014/main" id="{F181A257-B18A-F6A2-97D8-321E6D8484B9}"/>
              </a:ext>
            </a:extLst>
          </p:cNvPr>
          <p:cNvSpPr/>
          <p:nvPr/>
        </p:nvSpPr>
        <p:spPr>
          <a:xfrm>
            <a:off x="387381" y="4501448"/>
            <a:ext cx="5547752" cy="1913490"/>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D905FF87-7FAA-E051-8EFF-A50257DDE705}"/>
              </a:ext>
            </a:extLst>
          </p:cNvPr>
          <p:cNvGrpSpPr/>
          <p:nvPr/>
        </p:nvGrpSpPr>
        <p:grpSpPr>
          <a:xfrm>
            <a:off x="6165777" y="1742877"/>
            <a:ext cx="5638903" cy="2270615"/>
            <a:chOff x="457096" y="1839876"/>
            <a:chExt cx="5638903" cy="2270615"/>
          </a:xfrm>
        </p:grpSpPr>
        <p:sp>
          <p:nvSpPr>
            <p:cNvPr id="32" name="TextBox 31">
              <a:extLst>
                <a:ext uri="{FF2B5EF4-FFF2-40B4-BE49-F238E27FC236}">
                  <a16:creationId xmlns:a16="http://schemas.microsoft.com/office/drawing/2014/main" id="{D35FFBF8-A3C4-3E15-2F84-CCCE61A16A58}"/>
                </a:ext>
              </a:extLst>
            </p:cNvPr>
            <p:cNvSpPr txBox="1"/>
            <p:nvPr/>
          </p:nvSpPr>
          <p:spPr>
            <a:xfrm>
              <a:off x="48933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Camboja</a:t>
              </a:r>
            </a:p>
          </p:txBody>
        </p:sp>
        <p:sp>
          <p:nvSpPr>
            <p:cNvPr id="30" name="Rounded Rectangle 29">
              <a:extLst>
                <a:ext uri="{FF2B5EF4-FFF2-40B4-BE49-F238E27FC236}">
                  <a16:creationId xmlns:a16="http://schemas.microsoft.com/office/drawing/2014/main" id="{9A2E01AA-D2C9-5F2A-FD3B-76A3C5FCAE1B}"/>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4" name="Group 33">
            <a:extLst>
              <a:ext uri="{FF2B5EF4-FFF2-40B4-BE49-F238E27FC236}">
                <a16:creationId xmlns:a16="http://schemas.microsoft.com/office/drawing/2014/main" id="{C9629827-CE6E-B368-EB2B-9F831511F924}"/>
              </a:ext>
            </a:extLst>
          </p:cNvPr>
          <p:cNvGrpSpPr/>
          <p:nvPr/>
        </p:nvGrpSpPr>
        <p:grpSpPr>
          <a:xfrm>
            <a:off x="6165777" y="4144321"/>
            <a:ext cx="5638903" cy="2270615"/>
            <a:chOff x="457096" y="1839876"/>
            <a:chExt cx="5638903" cy="2270615"/>
          </a:xfrm>
        </p:grpSpPr>
        <p:sp>
          <p:nvSpPr>
            <p:cNvPr id="35" name="TextBox 34">
              <a:extLst>
                <a:ext uri="{FF2B5EF4-FFF2-40B4-BE49-F238E27FC236}">
                  <a16:creationId xmlns:a16="http://schemas.microsoft.com/office/drawing/2014/main" id="{EBA7C3FD-6CD3-F428-03A2-F543A6B4F383}"/>
                </a:ext>
              </a:extLst>
            </p:cNvPr>
            <p:cNvSpPr txBox="1"/>
            <p:nvPr/>
          </p:nvSpPr>
          <p:spPr>
            <a:xfrm>
              <a:off x="482079"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Zâmbia</a:t>
              </a:r>
            </a:p>
          </p:txBody>
        </p:sp>
        <p:sp>
          <p:nvSpPr>
            <p:cNvPr id="36" name="Rounded Rectangle 35">
              <a:extLst>
                <a:ext uri="{FF2B5EF4-FFF2-40B4-BE49-F238E27FC236}">
                  <a16:creationId xmlns:a16="http://schemas.microsoft.com/office/drawing/2014/main" id="{327B666F-76C4-6138-105C-2AB3153331E6}"/>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8" name="Rounded Rectangle 4">
            <a:extLst>
              <a:ext uri="{FF2B5EF4-FFF2-40B4-BE49-F238E27FC236}">
                <a16:creationId xmlns:a16="http://schemas.microsoft.com/office/drawing/2014/main" id="{BB115B58-2AED-0AD3-3AEF-8B253A723584}"/>
              </a:ext>
            </a:extLst>
          </p:cNvPr>
          <p:cNvSpPr/>
          <p:nvPr/>
        </p:nvSpPr>
        <p:spPr>
          <a:xfrm>
            <a:off x="2362750" y="2138344"/>
            <a:ext cx="3572382"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A análise retrospectiva de 16 eventos identificou um </a:t>
            </a:r>
            <a:r>
              <a:rPr kumimoji="0" lang="pt-BR" sz="1400" b="1" i="0" u="none" strike="noStrike" cap="none" normalizeH="0" baseline="0" noProof="0" dirty="0">
                <a:ln>
                  <a:noFill/>
                </a:ln>
                <a:solidFill>
                  <a:srgbClr val="384D56"/>
                </a:solidFill>
                <a:effectLst/>
                <a:uLnTx/>
                <a:uFillTx/>
                <a:latin typeface="Arial"/>
                <a:ea typeface="+mn-ea"/>
                <a:cs typeface="Arial"/>
              </a:rPr>
              <a:t>gargalo comum na comunicação entre a comunidade e o nível central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Ministério da Saúde e parceiros fortalecerão central de atendimento e protocolos operacionais para melhor vigilância</a:t>
            </a:r>
          </a:p>
        </p:txBody>
      </p:sp>
      <p:sp>
        <p:nvSpPr>
          <p:cNvPr id="39" name="Rounded Rectangle 4">
            <a:extLst>
              <a:ext uri="{FF2B5EF4-FFF2-40B4-BE49-F238E27FC236}">
                <a16:creationId xmlns:a16="http://schemas.microsoft.com/office/drawing/2014/main" id="{66FED45E-1255-B3B2-7079-6E4C9A3A6B6E}"/>
              </a:ext>
            </a:extLst>
          </p:cNvPr>
          <p:cNvSpPr/>
          <p:nvPr/>
        </p:nvSpPr>
        <p:spPr>
          <a:xfrm>
            <a:off x="2362752" y="4482653"/>
            <a:ext cx="3495478"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Identificou um gargalo comum em torno dos </a:t>
            </a:r>
            <a:r>
              <a:rPr kumimoji="0" lang="pt-BR" sz="1400" b="1" i="0" u="none" strike="noStrike" cap="none" normalizeH="0" baseline="0" noProof="0" dirty="0">
                <a:ln>
                  <a:noFill/>
                </a:ln>
                <a:solidFill>
                  <a:srgbClr val="384D56"/>
                </a:solidFill>
                <a:effectLst/>
                <a:uLnTx/>
                <a:uFillTx/>
                <a:latin typeface="Arial"/>
                <a:ea typeface="+mn-ea"/>
                <a:cs typeface="Arial"/>
              </a:rPr>
              <a:t>procedimentos burocráticos que atrasavam os fundos</a:t>
            </a:r>
            <a:r>
              <a:rPr kumimoji="0" lang="pt-BR" sz="1400" b="0" i="0" u="none" strike="noStrike" cap="none" normalizeH="0" baseline="0" noProof="0" dirty="0">
                <a:ln>
                  <a:noFill/>
                </a:ln>
                <a:solidFill>
                  <a:srgbClr val="384D56"/>
                </a:solidFill>
                <a:effectLst/>
                <a:uLnTx/>
                <a:uFillTx/>
                <a:latin typeface="Arial"/>
                <a:ea typeface="+mn-ea"/>
                <a:cs typeface="Arial"/>
              </a:rPr>
              <a:t> para apoiar a resposta a vários surtos </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Fundo dedicado estabelecido para distribuir rapidamente fundos para apoiar a resposta ao surto</a:t>
            </a:r>
          </a:p>
        </p:txBody>
      </p:sp>
      <p:sp>
        <p:nvSpPr>
          <p:cNvPr id="42" name="Rounded Rectangle 4">
            <a:extLst>
              <a:ext uri="{FF2B5EF4-FFF2-40B4-BE49-F238E27FC236}">
                <a16:creationId xmlns:a16="http://schemas.microsoft.com/office/drawing/2014/main" id="{22E95167-832D-1264-C3A3-B0EA6B383B57}"/>
              </a:ext>
            </a:extLst>
          </p:cNvPr>
          <p:cNvSpPr/>
          <p:nvPr/>
        </p:nvSpPr>
        <p:spPr>
          <a:xfrm>
            <a:off x="8242687" y="4501447"/>
            <a:ext cx="3561994" cy="22048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Identificou gargalos comuns em torno do </a:t>
            </a:r>
            <a:r>
              <a:rPr kumimoji="0" lang="pt-BR" sz="1400" b="1" i="0" u="none" strike="noStrike" cap="none" normalizeH="0" baseline="0" noProof="0" dirty="0">
                <a:ln>
                  <a:noFill/>
                </a:ln>
                <a:solidFill>
                  <a:srgbClr val="384D56"/>
                </a:solidFill>
                <a:effectLst/>
                <a:uLnTx/>
                <a:uFillTx/>
                <a:latin typeface="Arial"/>
                <a:ea typeface="+mn-ea"/>
                <a:cs typeface="Arial"/>
              </a:rPr>
              <a:t>pessoal, baixa suspeita clínica e falta de recursos de resposta</a:t>
            </a:r>
            <a:r>
              <a:rPr kumimoji="0" lang="pt-BR" sz="1400" b="0" i="0" u="none" strike="noStrike" cap="none" normalizeH="0" baseline="0" noProof="0" dirty="0">
                <a:ln>
                  <a:noFill/>
                </a:ln>
                <a:solidFill>
                  <a:srgbClr val="384D56"/>
                </a:solidFill>
                <a:effectLst/>
                <a:uLnTx/>
                <a:uFillTx/>
                <a:latin typeface="Arial"/>
                <a:ea typeface="+mn-ea"/>
                <a:cs typeface="Arial"/>
              </a:rPr>
              <a:t> em três surtos recentes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Ações corretivas identificadas e implementadas, incluindo treinamentos e materiais educacionais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43" name="Rounded Rectangle 4">
            <a:extLst>
              <a:ext uri="{FF2B5EF4-FFF2-40B4-BE49-F238E27FC236}">
                <a16:creationId xmlns:a16="http://schemas.microsoft.com/office/drawing/2014/main" id="{D21D189D-6EC0-2767-F42E-118D805937A2}"/>
              </a:ext>
            </a:extLst>
          </p:cNvPr>
          <p:cNvSpPr/>
          <p:nvPr/>
        </p:nvSpPr>
        <p:spPr>
          <a:xfrm>
            <a:off x="8148383" y="2359585"/>
            <a:ext cx="3561994" cy="16122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 </a:t>
            </a:r>
            <a:r>
              <a:rPr kumimoji="0" lang="pt-BR" sz="1400" b="0" i="0" u="none" strike="noStrike" cap="none" normalizeH="0" baseline="0" noProof="0" dirty="0">
                <a:ln>
                  <a:noFill/>
                </a:ln>
                <a:solidFill>
                  <a:srgbClr val="384D56"/>
                </a:solidFill>
                <a:effectLst/>
                <a:uLnTx/>
                <a:uFillTx/>
                <a:latin typeface="Arial"/>
                <a:ea typeface="+mn-ea"/>
                <a:cs typeface="Arial"/>
              </a:rPr>
              <a:t>Seis casos de H5N1 em 12 meses revelaram gargalos comuns em torno da </a:t>
            </a:r>
            <a:r>
              <a:rPr kumimoji="0" lang="pt-BR" sz="1400" b="1" i="0" u="none" strike="noStrike" cap="none" normalizeH="0" baseline="0" noProof="0" dirty="0">
                <a:ln>
                  <a:noFill/>
                </a:ln>
                <a:solidFill>
                  <a:srgbClr val="384D56"/>
                </a:solidFill>
                <a:effectLst/>
                <a:uLnTx/>
                <a:uFillTx/>
                <a:latin typeface="Arial"/>
                <a:ea typeface="+mn-ea"/>
                <a:cs typeface="Arial"/>
              </a:rPr>
              <a:t>conscientização comunitária e clínica e da colaboração multissetorial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pt-BR" sz="1400" b="0" i="0" u="none" strike="noStrike" cap="none" normalizeH="0" baseline="0" noProof="0" dirty="0">
                <a:ln>
                  <a:noFill/>
                </a:ln>
                <a:solidFill>
                  <a:srgbClr val="384D56"/>
                </a:solidFill>
                <a:effectLst/>
                <a:uLnTx/>
                <a:uFillTx/>
                <a:latin typeface="Arial"/>
                <a:ea typeface="+mn-ea"/>
                <a:cs typeface="Arial"/>
              </a:rPr>
              <a:t> As ações imediatas correspondentes foram abordadas</a:t>
            </a:r>
            <a:r>
              <a:rPr lang="pt-BR" sz="1400" dirty="0">
                <a:solidFill>
                  <a:srgbClr val="384D56"/>
                </a:solidFill>
                <a:latin typeface="Arial"/>
                <a:ea typeface="+mn-ea"/>
                <a:cs typeface="Arial"/>
              </a:rPr>
              <a:t>,</a:t>
            </a:r>
            <a:r>
              <a:rPr kumimoji="0" lang="pt-BR" sz="1400" b="0" i="0" u="none" strike="noStrike" cap="none" normalizeH="0" baseline="0" noProof="0" dirty="0">
                <a:ln>
                  <a:noFill/>
                </a:ln>
                <a:solidFill>
                  <a:srgbClr val="384D56"/>
                </a:solidFill>
                <a:effectLst/>
                <a:uLnTx/>
                <a:uFillTx/>
                <a:latin typeface="Arial"/>
                <a:ea typeface="+mn-ea"/>
                <a:cs typeface="Arial"/>
              </a:rPr>
              <a:t> e ações de longo prazo estão sendo implementadas</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8" name="Rectangle: Rounded Corners 7">
            <a:extLst>
              <a:ext uri="{FF2B5EF4-FFF2-40B4-BE49-F238E27FC236}">
                <a16:creationId xmlns:a16="http://schemas.microsoft.com/office/drawing/2014/main" id="{5610593F-85B8-73F6-15B2-32F12E86EAE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12" name="Oval 11">
            <a:extLst>
              <a:ext uri="{FF2B5EF4-FFF2-40B4-BE49-F238E27FC236}">
                <a16:creationId xmlns:a16="http://schemas.microsoft.com/office/drawing/2014/main" id="{91633233-C127-9865-23ED-C1A8CC5844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22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25" grpId="0"/>
      <p:bldP spid="26" grpId="0" animBg="1"/>
      <p:bldP spid="38" grpId="0"/>
      <p:bldP spid="39" grpId="0"/>
      <p:bldP spid="42" grpId="0"/>
      <p:bldP spid="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CE1AE-09F2-4154-F68D-CABAE5E545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138" y="1453918"/>
            <a:ext cx="10692971" cy="4715134"/>
          </a:xfrm>
          <a:prstGeom prst="rect">
            <a:avLst/>
          </a:prstGeom>
        </p:spPr>
      </p:pic>
      <p:sp>
        <p:nvSpPr>
          <p:cNvPr id="7" name="TextBox 6">
            <a:extLst>
              <a:ext uri="{FF2B5EF4-FFF2-40B4-BE49-F238E27FC236}">
                <a16:creationId xmlns:a16="http://schemas.microsoft.com/office/drawing/2014/main" id="{0100323E-AB8F-5717-BF1A-422524EFD4A8}"/>
              </a:ext>
            </a:extLst>
          </p:cNvPr>
          <p:cNvSpPr txBox="1"/>
          <p:nvPr/>
        </p:nvSpPr>
        <p:spPr>
          <a:xfrm>
            <a:off x="7640469" y="6175187"/>
            <a:ext cx="2588466"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i="0" u="none" strike="noStrike" cap="none" normalizeH="0" baseline="0" noProof="0" dirty="0">
                <a:ln>
                  <a:noFill/>
                </a:ln>
                <a:effectLst/>
                <a:uLnTx/>
                <a:uFillTx/>
                <a:latin typeface="Arial"/>
                <a:cs typeface="Arial"/>
              </a:rPr>
              <a:t> </a:t>
            </a:r>
            <a:r>
              <a:rPr lang="pt-BR" sz="1400" dirty="0">
                <a:latin typeface="Arial"/>
                <a:cs typeface="Arial"/>
              </a:rPr>
              <a:t>Ferramenta de Consolidação de Dados 7-1-7</a:t>
            </a:r>
          </a:p>
        </p:txBody>
      </p:sp>
      <p:sp>
        <p:nvSpPr>
          <p:cNvPr id="4" name="Rectangle: Rounded Corners 3">
            <a:extLst>
              <a:ext uri="{FF2B5EF4-FFF2-40B4-BE49-F238E27FC236}">
                <a16:creationId xmlns:a16="http://schemas.microsoft.com/office/drawing/2014/main" id="{060CF757-EAD9-8F41-3EC1-81EE377820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9" name="Oval 8">
            <a:extLst>
              <a:ext uri="{FF2B5EF4-FFF2-40B4-BE49-F238E27FC236}">
                <a16:creationId xmlns:a16="http://schemas.microsoft.com/office/drawing/2014/main" id="{C09F56B9-585E-2883-9EA9-E414DD0FE94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1478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2618-E814-0F8A-3FD8-2487289245D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9D44117-BC84-6F1B-23C8-F5CEA16E94EE}"/>
              </a:ext>
            </a:extLst>
          </p:cNvPr>
          <p:cNvSpPr txBox="1"/>
          <p:nvPr/>
        </p:nvSpPr>
        <p:spPr>
          <a:xfrm>
            <a:off x="8184920" y="5838352"/>
            <a:ext cx="2157385"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i="0" u="none" strike="noStrike" cap="none" normalizeH="0" baseline="0" noProof="0" dirty="0">
                <a:ln>
                  <a:noFill/>
                </a:ln>
                <a:effectLst/>
                <a:uLnTx/>
                <a:uFillTx/>
                <a:latin typeface="Calibri" panose="020F0502020204030204"/>
                <a:ea typeface="+mn-ea"/>
                <a:cs typeface="+mn-cs"/>
              </a:rPr>
              <a:t>Modelo de Relatório de Síntese</a:t>
            </a:r>
          </a:p>
        </p:txBody>
      </p:sp>
      <p:sp>
        <p:nvSpPr>
          <p:cNvPr id="10" name="TextBox 9">
            <a:extLst>
              <a:ext uri="{FF2B5EF4-FFF2-40B4-BE49-F238E27FC236}">
                <a16:creationId xmlns:a16="http://schemas.microsoft.com/office/drawing/2014/main" id="{8CED7D78-42CF-E9D7-CB03-F95F0E470318}"/>
              </a:ext>
            </a:extLst>
          </p:cNvPr>
          <p:cNvSpPr txBox="1"/>
          <p:nvPr/>
        </p:nvSpPr>
        <p:spPr>
          <a:xfrm>
            <a:off x="610122" y="1423603"/>
            <a:ext cx="12455247" cy="397738"/>
          </a:xfrm>
          <a:prstGeom prst="rect">
            <a:avLst/>
          </a:prstGeom>
          <a:noFill/>
        </p:spPr>
        <p:txBody>
          <a:bodyPr wrap="square" lIns="91440" tIns="45720" rIns="91440" bIns="45720" anchor="t">
            <a:spAutoFit/>
          </a:bodyPr>
          <a:lstStyle/>
          <a:p>
            <a:pPr>
              <a:lnSpc>
                <a:spcPct val="107000"/>
              </a:lnSpc>
              <a:spcBef>
                <a:spcPts val="200"/>
              </a:spcBef>
              <a:defRPr/>
            </a:pPr>
            <a:r>
              <a:rPr lang="pt-BR" sz="2000" b="1" dirty="0">
                <a:solidFill>
                  <a:srgbClr val="618393"/>
                </a:solidFill>
                <a:latin typeface="Arial"/>
                <a:ea typeface="Yu Gothic Light"/>
                <a:cs typeface="Times New Roman"/>
              </a:rPr>
              <a:t>Divulgar regularmente as descobertas sintetizadas do 7-1-7/EAR às partes interessadas</a:t>
            </a:r>
          </a:p>
        </p:txBody>
      </p:sp>
      <p:sp>
        <p:nvSpPr>
          <p:cNvPr id="4" name="Text Placeholder 4">
            <a:extLst>
              <a:ext uri="{FF2B5EF4-FFF2-40B4-BE49-F238E27FC236}">
                <a16:creationId xmlns:a16="http://schemas.microsoft.com/office/drawing/2014/main" id="{73950AE7-A096-DA1C-C322-206AC6F60BA5}"/>
              </a:ext>
            </a:extLst>
          </p:cNvPr>
          <p:cNvSpPr txBox="1">
            <a:spLocks/>
          </p:cNvSpPr>
          <p:nvPr/>
        </p:nvSpPr>
        <p:spPr>
          <a:xfrm>
            <a:off x="555073" y="2182120"/>
            <a:ext cx="7793280" cy="2565726"/>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Fornecer um resumo de alto nível dos aprendizados mais importantes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rPr>
              <a:t>Informar as partes interessadas sobre o desempenho em </a:t>
            </a:r>
            <a:br>
              <a:rPr kumimoji="0" lang="pt-BR" sz="1800" b="0" i="0" u="none" strike="noStrike" cap="none" normalizeH="0" baseline="0" noProof="0" dirty="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rPr>
            </a:br>
            <a:r>
              <a:rPr kumimoji="0" lang="pt-BR" sz="1800" b="0" i="0" u="none" strike="noStrike" cap="none" normalizeH="0" baseline="0" noProof="0" dirty="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rPr>
              <a:t>relação à meta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Revisar o progresso na conclusão de ações imediatas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Consolidar e destacar ações de longo prazo para informar </a:t>
            </a:r>
            <a:b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b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o planejamento, o financiamento e a defesa</a:t>
            </a:r>
            <a:endPar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F145649B-5237-3F4C-73E7-73F1ED5BA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91158" y="1955780"/>
            <a:ext cx="3544446" cy="2322286"/>
          </a:xfrm>
          <a:prstGeom prst="rect">
            <a:avLst/>
          </a:prstGeom>
          <a:ln w="12700">
            <a:solidFill>
              <a:schemeClr val="tx2"/>
            </a:solidFill>
          </a:ln>
        </p:spPr>
      </p:pic>
      <p:pic>
        <p:nvPicPr>
          <p:cNvPr id="9" name="Picture 8" descr="A screenshot of a graph&#10;&#10;Description automatically generated">
            <a:extLst>
              <a:ext uri="{FF2B5EF4-FFF2-40B4-BE49-F238E27FC236}">
                <a16:creationId xmlns:a16="http://schemas.microsoft.com/office/drawing/2014/main" id="{6DDA14CD-557D-BF3B-E6E8-8C019373E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93259" y="3516066"/>
            <a:ext cx="3555621" cy="2184402"/>
          </a:xfrm>
          <a:prstGeom prst="rect">
            <a:avLst/>
          </a:prstGeom>
          <a:ln w="12700">
            <a:solidFill>
              <a:schemeClr val="tx2"/>
            </a:solidFill>
          </a:ln>
        </p:spPr>
      </p:pic>
      <p:sp>
        <p:nvSpPr>
          <p:cNvPr id="5" name="Rounded Rectangle 10">
            <a:extLst>
              <a:ext uri="{FF2B5EF4-FFF2-40B4-BE49-F238E27FC236}">
                <a16:creationId xmlns:a16="http://schemas.microsoft.com/office/drawing/2014/main" id="{A5A79E24-A716-9C11-0DE0-DDE3E8B2C2B7}"/>
              </a:ext>
            </a:extLst>
          </p:cNvPr>
          <p:cNvSpPr/>
          <p:nvPr/>
        </p:nvSpPr>
        <p:spPr>
          <a:xfrm>
            <a:off x="610122" y="4872566"/>
            <a:ext cx="7473198" cy="13761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b="1" i="0" u="none" strike="noStrike" cap="none" normalizeH="0" baseline="0" noProof="0" dirty="0">
                <a:ln>
                  <a:noFill/>
                </a:ln>
                <a:solidFill>
                  <a:srgbClr val="384D56"/>
                </a:solidFill>
                <a:effectLst/>
                <a:uLnTx/>
                <a:uFillTx/>
                <a:latin typeface="Arial"/>
                <a:ea typeface="+mn-ea"/>
                <a:cs typeface="Arial"/>
              </a:rPr>
              <a:t>Exemplos de abordagem de divulgação (pelo menos anualmente)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384D56"/>
              </a:solidFill>
              <a:effectLst/>
              <a:uLnTx/>
              <a:uFillTx/>
              <a:latin typeface="Arial"/>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Relatório de síntese do 7-1-7 enviado para uma ampla lista de partes interessadas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Reuniões/workshops com partes interessadas </a:t>
            </a:r>
          </a:p>
        </p:txBody>
      </p:sp>
      <p:sp>
        <p:nvSpPr>
          <p:cNvPr id="11" name="Rectangle: Rounded Corners 10">
            <a:extLst>
              <a:ext uri="{FF2B5EF4-FFF2-40B4-BE49-F238E27FC236}">
                <a16:creationId xmlns:a16="http://schemas.microsoft.com/office/drawing/2014/main" id="{B6534A8E-225C-80F1-D6F0-2CB926F7F00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14" name="Oval 13">
            <a:extLst>
              <a:ext uri="{FF2B5EF4-FFF2-40B4-BE49-F238E27FC236}">
                <a16:creationId xmlns:a16="http://schemas.microsoft.com/office/drawing/2014/main" id="{E023B5EA-8AC8-AF5B-EE4D-6CDC292AD93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30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782BD-ED12-77BA-3202-C9F950C48F19}"/>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4DF5E87D-2C9F-2857-656B-1EF74BBCC22B}"/>
              </a:ext>
            </a:extLst>
          </p:cNvPr>
          <p:cNvSpPr/>
          <p:nvPr/>
        </p:nvSpPr>
        <p:spPr>
          <a:xfrm>
            <a:off x="0" y="3053377"/>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aphicFrame>
        <p:nvGraphicFramePr>
          <p:cNvPr id="25" name="Diagram 24">
            <a:extLst>
              <a:ext uri="{FF2B5EF4-FFF2-40B4-BE49-F238E27FC236}">
                <a16:creationId xmlns:a16="http://schemas.microsoft.com/office/drawing/2014/main" id="{A0B646DD-2C80-222D-18E7-272A897FA1AB}"/>
              </a:ext>
            </a:extLst>
          </p:cNvPr>
          <p:cNvGraphicFramePr/>
          <p:nvPr>
            <p:extLst>
              <p:ext uri="{D42A27DB-BD31-4B8C-83A1-F6EECF244321}">
                <p14:modId xmlns:p14="http://schemas.microsoft.com/office/powerpoint/2010/main" val="2039579015"/>
              </p:ext>
            </p:extLst>
          </p:nvPr>
        </p:nvGraphicFramePr>
        <p:xfrm>
          <a:off x="311909" y="1465429"/>
          <a:ext cx="1828614" cy="4975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5C547753-8085-54F7-4F1B-88EA8D98AF69}"/>
              </a:ext>
            </a:extLst>
          </p:cNvPr>
          <p:cNvSpPr txBox="1"/>
          <p:nvPr/>
        </p:nvSpPr>
        <p:spPr>
          <a:xfrm>
            <a:off x="2371915" y="1564405"/>
            <a:ext cx="3074423" cy="1015663"/>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black"/>
                </a:solidFill>
                <a:effectLst/>
                <a:uLnTx/>
                <a:uFillTx/>
                <a:latin typeface="Arial"/>
                <a:cs typeface="Arial"/>
              </a:rPr>
              <a:t>A síntese do desempenho em todos os eventos apoia a defesa e a divulgação de informações, bem como a identificação dos gargalos que mais necessitam de ações e investimentos. </a:t>
            </a:r>
          </a:p>
        </p:txBody>
      </p:sp>
      <p:pic>
        <p:nvPicPr>
          <p:cNvPr id="28" name="Picture 27">
            <a:extLst>
              <a:ext uri="{FF2B5EF4-FFF2-40B4-BE49-F238E27FC236}">
                <a16:creationId xmlns:a16="http://schemas.microsoft.com/office/drawing/2014/main" id="{5B32F850-1AE3-86DC-E336-1958117299E9}"/>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750502" y="1689426"/>
            <a:ext cx="6069447" cy="1033702"/>
          </a:xfrm>
          <a:prstGeom prst="rect">
            <a:avLst/>
          </a:prstGeom>
          <a:ln>
            <a:noFill/>
          </a:ln>
        </p:spPr>
      </p:pic>
      <p:grpSp>
        <p:nvGrpSpPr>
          <p:cNvPr id="16" name="Group 15">
            <a:extLst>
              <a:ext uri="{FF2B5EF4-FFF2-40B4-BE49-F238E27FC236}">
                <a16:creationId xmlns:a16="http://schemas.microsoft.com/office/drawing/2014/main" id="{6C857122-3413-F2C7-64B7-04466E03DBE0}"/>
              </a:ext>
            </a:extLst>
          </p:cNvPr>
          <p:cNvGrpSpPr/>
          <p:nvPr/>
        </p:nvGrpSpPr>
        <p:grpSpPr>
          <a:xfrm>
            <a:off x="3646154" y="5025584"/>
            <a:ext cx="6899542" cy="1415576"/>
            <a:chOff x="2927697" y="5025584"/>
            <a:chExt cx="6899542" cy="1415576"/>
          </a:xfrm>
        </p:grpSpPr>
        <p:pic>
          <p:nvPicPr>
            <p:cNvPr id="31" name="Picture 12">
              <a:extLst>
                <a:ext uri="{FF2B5EF4-FFF2-40B4-BE49-F238E27FC236}">
                  <a16:creationId xmlns:a16="http://schemas.microsoft.com/office/drawing/2014/main" id="{B1A610B7-5814-1D66-CCDF-B6FDB6E1D62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2927697" y="5025584"/>
              <a:ext cx="1002700" cy="1415576"/>
            </a:xfrm>
            <a:prstGeom prst="roundRect">
              <a:avLst>
                <a:gd name="adj" fmla="val 8594"/>
              </a:avLst>
            </a:prstGeom>
            <a:solidFill>
              <a:srgbClr val="FFFFFF">
                <a:shade val="85000"/>
              </a:srgbClr>
            </a:solidFill>
            <a:ln w="19050">
              <a:solidFill>
                <a:schemeClr val="bg1">
                  <a:lumMod val="65000"/>
                </a:schemeClr>
              </a:solidFill>
            </a:ln>
            <a:effectLst/>
          </p:spPr>
        </p:pic>
        <p:sp>
          <p:nvSpPr>
            <p:cNvPr id="32" name="Rounded Rectangle 31">
              <a:extLst>
                <a:ext uri="{FF2B5EF4-FFF2-40B4-BE49-F238E27FC236}">
                  <a16:creationId xmlns:a16="http://schemas.microsoft.com/office/drawing/2014/main" id="{3469986B-698C-E316-BA41-B3EA1F92DC85}"/>
                </a:ext>
              </a:extLst>
            </p:cNvPr>
            <p:cNvSpPr/>
            <p:nvPr/>
          </p:nvSpPr>
          <p:spPr>
            <a:xfrm>
              <a:off x="5174211" y="5347640"/>
              <a:ext cx="4653028" cy="771461"/>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Casos de investimento nacional ou outras propostas de financiamento e defesa</a:t>
              </a:r>
            </a:p>
          </p:txBody>
        </p:sp>
        <p:pic>
          <p:nvPicPr>
            <p:cNvPr id="33" name="Picture 6">
              <a:extLst>
                <a:ext uri="{FF2B5EF4-FFF2-40B4-BE49-F238E27FC236}">
                  <a16:creationId xmlns:a16="http://schemas.microsoft.com/office/drawing/2014/main" id="{A6EFFC5F-CF09-7310-D8A6-99C8725CB7F5}"/>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93502" y="5571337"/>
              <a:ext cx="324069" cy="3240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7D7F6CE2-1D75-D43C-5631-7F97ACFA60B2}"/>
              </a:ext>
            </a:extLst>
          </p:cNvPr>
          <p:cNvGrpSpPr/>
          <p:nvPr/>
        </p:nvGrpSpPr>
        <p:grpSpPr>
          <a:xfrm>
            <a:off x="2858895" y="3185658"/>
            <a:ext cx="7410585" cy="1478959"/>
            <a:chOff x="2532324" y="3265487"/>
            <a:chExt cx="7410585" cy="1478959"/>
          </a:xfrm>
        </p:grpSpPr>
        <p:sp>
          <p:nvSpPr>
            <p:cNvPr id="2" name="Rounded Rectangle 1">
              <a:extLst>
                <a:ext uri="{FF2B5EF4-FFF2-40B4-BE49-F238E27FC236}">
                  <a16:creationId xmlns:a16="http://schemas.microsoft.com/office/drawing/2014/main" id="{8BA7A790-1C44-1D73-69EC-CC21067C76D0}"/>
                </a:ext>
              </a:extLst>
            </p:cNvPr>
            <p:cNvSpPr/>
            <p:nvPr/>
          </p:nvSpPr>
          <p:spPr>
            <a:xfrm>
              <a:off x="2532324" y="3306736"/>
              <a:ext cx="2641887" cy="1415813"/>
            </a:xfrm>
            <a:prstGeom prst="roundRect">
              <a:avLst>
                <a:gd name="adj" fmla="val 16747"/>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prstClr val="black"/>
                  </a:solidFill>
                  <a:effectLst/>
                  <a:uLnTx/>
                  <a:uFillTx/>
                  <a:latin typeface="Arial"/>
                  <a:ea typeface="+mn-ea"/>
                  <a:cs typeface="Arial"/>
                </a:rPr>
                <a:t>Recomendações do 7-1-7 </a:t>
              </a:r>
              <a:br>
                <a:rPr lang="pt-BR" sz="1400" b="1" i="0" u="none" strike="noStrike" cap="none" normalizeH="0" baseline="0" noProof="0">
                  <a:ln>
                    <a:noFill/>
                  </a:ln>
                  <a:effectLst/>
                  <a:uLnTx/>
                  <a:uFillTx/>
                  <a:latin typeface="Arial" panose="020B0604020202020204" pitchFamily="34" charset="0"/>
                  <a:ea typeface="+mn-ea"/>
                  <a:cs typeface="Arial" panose="020B0604020202020204" pitchFamily="34" charset="0"/>
                </a:rPr>
              </a:br>
              <a:r>
                <a:rPr kumimoji="0" lang="pt-BR" sz="1200" i="0" u="none" strike="noStrike" cap="none" normalizeH="0" baseline="0" noProof="0">
                  <a:ln>
                    <a:noFill/>
                  </a:ln>
                  <a:solidFill>
                    <a:prstClr val="black"/>
                  </a:solidFill>
                  <a:effectLst/>
                  <a:uLnTx/>
                  <a:uFillTx/>
                  <a:latin typeface="Arial"/>
                  <a:ea typeface="+mn-ea"/>
                  <a:cs typeface="Arial"/>
                </a:rPr>
                <a:t>Gargalos, ações corretivas </a:t>
              </a:r>
            </a:p>
          </p:txBody>
        </p:sp>
        <p:sp>
          <p:nvSpPr>
            <p:cNvPr id="4" name="Rounded Rectangle 3">
              <a:extLst>
                <a:ext uri="{FF2B5EF4-FFF2-40B4-BE49-F238E27FC236}">
                  <a16:creationId xmlns:a16="http://schemas.microsoft.com/office/drawing/2014/main" id="{9CABFA6D-A39B-F73D-A74D-F313E5ED9111}"/>
                </a:ext>
              </a:extLst>
            </p:cNvPr>
            <p:cNvSpPr/>
            <p:nvPr/>
          </p:nvSpPr>
          <p:spPr>
            <a:xfrm>
              <a:off x="6010139" y="361762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JEE</a:t>
              </a:r>
            </a:p>
          </p:txBody>
        </p:sp>
        <p:sp>
          <p:nvSpPr>
            <p:cNvPr id="5" name="Rounded Rectangle 4">
              <a:extLst>
                <a:ext uri="{FF2B5EF4-FFF2-40B4-BE49-F238E27FC236}">
                  <a16:creationId xmlns:a16="http://schemas.microsoft.com/office/drawing/2014/main" id="{0958DA57-9138-181B-3C43-D14BD909251E}"/>
                </a:ext>
              </a:extLst>
            </p:cNvPr>
            <p:cNvSpPr/>
            <p:nvPr/>
          </p:nvSpPr>
          <p:spPr>
            <a:xfrm>
              <a:off x="6010139" y="401203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SPAR</a:t>
              </a:r>
            </a:p>
          </p:txBody>
        </p:sp>
        <p:sp>
          <p:nvSpPr>
            <p:cNvPr id="6" name="Rounded Rectangle 5">
              <a:extLst>
                <a:ext uri="{FF2B5EF4-FFF2-40B4-BE49-F238E27FC236}">
                  <a16:creationId xmlns:a16="http://schemas.microsoft.com/office/drawing/2014/main" id="{2EFB1060-8CF5-00D4-36D9-9AF9FFF8D992}"/>
                </a:ext>
              </a:extLst>
            </p:cNvPr>
            <p:cNvSpPr/>
            <p:nvPr/>
          </p:nvSpPr>
          <p:spPr>
            <a:xfrm>
              <a:off x="6010139" y="4403771"/>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IAR/AAR</a:t>
              </a:r>
            </a:p>
          </p:txBody>
        </p:sp>
        <p:sp>
          <p:nvSpPr>
            <p:cNvPr id="7" name="Rounded Rectangle 6">
              <a:extLst>
                <a:ext uri="{FF2B5EF4-FFF2-40B4-BE49-F238E27FC236}">
                  <a16:creationId xmlns:a16="http://schemas.microsoft.com/office/drawing/2014/main" id="{26988794-E182-5F3C-3E08-760B0B595219}"/>
                </a:ext>
              </a:extLst>
            </p:cNvPr>
            <p:cNvSpPr/>
            <p:nvPr/>
          </p:nvSpPr>
          <p:spPr>
            <a:xfrm>
              <a:off x="7119840" y="3617626"/>
              <a:ext cx="1340681"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Benchmarks</a:t>
              </a:r>
            </a:p>
          </p:txBody>
        </p:sp>
        <p:sp>
          <p:nvSpPr>
            <p:cNvPr id="8" name="Rounded Rectangle 7">
              <a:extLst>
                <a:ext uri="{FF2B5EF4-FFF2-40B4-BE49-F238E27FC236}">
                  <a16:creationId xmlns:a16="http://schemas.microsoft.com/office/drawing/2014/main" id="{31C4F86C-EA15-3559-29DC-F13F7F299F98}"/>
                </a:ext>
              </a:extLst>
            </p:cNvPr>
            <p:cNvSpPr/>
            <p:nvPr/>
          </p:nvSpPr>
          <p:spPr>
            <a:xfrm>
              <a:off x="7119841" y="4012036"/>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SimEx</a:t>
              </a:r>
            </a:p>
          </p:txBody>
        </p:sp>
        <p:sp>
          <p:nvSpPr>
            <p:cNvPr id="9" name="Rounded Rectangle 8">
              <a:extLst>
                <a:ext uri="{FF2B5EF4-FFF2-40B4-BE49-F238E27FC236}">
                  <a16:creationId xmlns:a16="http://schemas.microsoft.com/office/drawing/2014/main" id="{F1D294BB-811E-3723-6DA4-92D664860D24}"/>
                </a:ext>
              </a:extLst>
            </p:cNvPr>
            <p:cNvSpPr/>
            <p:nvPr/>
          </p:nvSpPr>
          <p:spPr>
            <a:xfrm>
              <a:off x="7119841" y="4403771"/>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STAR/VRAM</a:t>
              </a:r>
            </a:p>
          </p:txBody>
        </p:sp>
        <p:sp>
          <p:nvSpPr>
            <p:cNvPr id="10" name="Rounded Rectangle 9">
              <a:extLst>
                <a:ext uri="{FF2B5EF4-FFF2-40B4-BE49-F238E27FC236}">
                  <a16:creationId xmlns:a16="http://schemas.microsoft.com/office/drawing/2014/main" id="{42607F74-0E08-6F85-A129-D0863796F8EC}"/>
                </a:ext>
              </a:extLst>
            </p:cNvPr>
            <p:cNvSpPr/>
            <p:nvPr/>
          </p:nvSpPr>
          <p:spPr>
            <a:xfrm>
              <a:off x="8524796" y="3603943"/>
              <a:ext cx="1418113" cy="1118606"/>
            </a:xfrm>
            <a:prstGeom prst="roundRect">
              <a:avLst>
                <a:gd name="adj" fmla="val 14420"/>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400">
                  <a:solidFill>
                    <a:prstClr val="black"/>
                  </a:solidFill>
                  <a:latin typeface="Arial"/>
                  <a:cs typeface="Arial"/>
                </a:rPr>
                <a:t>Outras avaliações e ferramentas</a:t>
              </a:r>
            </a:p>
          </p:txBody>
        </p:sp>
        <p:sp>
          <p:nvSpPr>
            <p:cNvPr id="11" name="TextBox 10">
              <a:extLst>
                <a:ext uri="{FF2B5EF4-FFF2-40B4-BE49-F238E27FC236}">
                  <a16:creationId xmlns:a16="http://schemas.microsoft.com/office/drawing/2014/main" id="{BBA93010-2286-2E76-97BC-7A99C344CE68}"/>
                </a:ext>
              </a:extLst>
            </p:cNvPr>
            <p:cNvSpPr txBox="1"/>
            <p:nvPr/>
          </p:nvSpPr>
          <p:spPr>
            <a:xfrm>
              <a:off x="5921938" y="3265487"/>
              <a:ext cx="189427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Recomendações </a:t>
              </a:r>
            </a:p>
          </p:txBody>
        </p:sp>
        <p:pic>
          <p:nvPicPr>
            <p:cNvPr id="12" name="Picture 6">
              <a:extLst>
                <a:ext uri="{FF2B5EF4-FFF2-40B4-BE49-F238E27FC236}">
                  <a16:creationId xmlns:a16="http://schemas.microsoft.com/office/drawing/2014/main" id="{346C5952-7B35-FB23-E216-5C82C3059FCF}"/>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98161" y="3782776"/>
              <a:ext cx="324069" cy="3240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hart, bar chart&#10;&#10;Description automatically generated">
              <a:extLst>
                <a:ext uri="{FF2B5EF4-FFF2-40B4-BE49-F238E27FC236}">
                  <a16:creationId xmlns:a16="http://schemas.microsoft.com/office/drawing/2014/main" id="{F03657E2-6551-6705-1206-A6AD84A3A7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08618" y="3924743"/>
              <a:ext cx="1768606" cy="627570"/>
            </a:xfrm>
            <a:prstGeom prst="rect">
              <a:avLst/>
            </a:prstGeom>
          </p:spPr>
        </p:pic>
      </p:grpSp>
      <p:sp>
        <p:nvSpPr>
          <p:cNvPr id="29" name="Rectangle: Rounded Corners 28">
            <a:extLst>
              <a:ext uri="{FF2B5EF4-FFF2-40B4-BE49-F238E27FC236}">
                <a16:creationId xmlns:a16="http://schemas.microsoft.com/office/drawing/2014/main" id="{54443C05-380F-C87F-941F-14AB13385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Sintetizar e utilizar os resultados para planejamento, financiamento e defesa </a:t>
            </a:r>
          </a:p>
        </p:txBody>
      </p:sp>
      <p:sp>
        <p:nvSpPr>
          <p:cNvPr id="35" name="Oval 34">
            <a:extLst>
              <a:ext uri="{FF2B5EF4-FFF2-40B4-BE49-F238E27FC236}">
                <a16:creationId xmlns:a16="http://schemas.microsoft.com/office/drawing/2014/main" id="{13981C1C-CCC9-A431-235F-380CB736930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14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graphicEl>
                                              <a:dgm id="{EA0E6312-D1DF-4D4D-86A6-963524CF6B21}"/>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graphicEl>
                                              <a:dgm id="{1336D54E-0990-4548-80F7-8E957AE3977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graphicEl>
                                              <a:dgm id="{78F16142-32F1-DC4B-BC94-8015CDCE326D}"/>
                                            </p:graphic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graphicEl>
                                              <a:dgm id="{C812B9BB-49BE-AD43-9D9C-F479D9DDCC6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graphicEl>
                                              <a:dgm id="{C9BD687E-BA67-4643-8957-9EA5AD4C0D6E}"/>
                                            </p:graphic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Graphic spid="25" grpId="0" uiExpand="1">
        <p:bldSub>
          <a:bldDgm bld="one"/>
        </p:bldSub>
      </p:bldGraphic>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874190" y="1972744"/>
            <a:ext cx="6693029" cy="2911331"/>
          </a:xfrm>
        </p:spPr>
        <p:txBody>
          <a:bodyPr vert="horz" lIns="91440" tIns="45720" rIns="91440" bIns="45720" rtlCol="0" anchor="t">
            <a:noAutofit/>
          </a:bodyPr>
          <a:lstStyle/>
          <a:p>
            <a:r>
              <a:rPr lang="pt-BR" sz="3200" dirty="0">
                <a:solidFill>
                  <a:schemeClr val="tx2"/>
                </a:solidFill>
                <a:cs typeface="Arial" panose="020B0604020202020204" pitchFamily="34" charset="0"/>
              </a:rPr>
              <a:t>Quais atividades de planejamento e financiamento podem ser influenciadas pelo </a:t>
            </a:r>
            <a:br>
              <a:rPr lang="pt-BR" sz="3200" dirty="0">
                <a:solidFill>
                  <a:schemeClr val="tx2"/>
                </a:solidFill>
                <a:cs typeface="Arial" panose="020B0604020202020204" pitchFamily="34" charset="0"/>
              </a:rPr>
            </a:br>
            <a:r>
              <a:rPr lang="pt-BR" sz="3200" dirty="0">
                <a:solidFill>
                  <a:schemeClr val="tx2"/>
                </a:solidFill>
                <a:cs typeface="Arial" panose="020B0604020202020204" pitchFamily="34" charset="0"/>
              </a:rPr>
              <a:t>7-1-7 nos países que você apoia ou no trabalho que você faz?  </a:t>
            </a:r>
          </a:p>
        </p:txBody>
      </p:sp>
      <p:pic>
        <p:nvPicPr>
          <p:cNvPr id="7" name="Graphic 9">
            <a:extLst>
              <a:ext uri="{FF2B5EF4-FFF2-40B4-BE49-F238E27FC236}">
                <a16:creationId xmlns:a16="http://schemas.microsoft.com/office/drawing/2014/main" id="{46154FD4-4224-C0BB-4725-A8309313055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1F89E32F-4FD4-C605-07A5-E86E3B4B1D49}"/>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3464966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304313"/>
            <a:ext cx="9703980" cy="1422952"/>
          </a:xfrm>
        </p:spPr>
        <p:txBody>
          <a:bodyPr/>
          <a:lstStyle/>
          <a:p>
            <a:r>
              <a:rPr lang="pt-BR" sz="4800"/>
              <a:t>Categorização de gargalos e planejamento de longo prazo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99614"/>
            <a:ext cx="9703980" cy="931688"/>
          </a:xfrm>
        </p:spPr>
        <p:txBody>
          <a:bodyPr/>
          <a:lstStyle/>
          <a:p>
            <a:r>
              <a:rPr lang="pt-BR" sz="3000"/>
              <a:t>Atividade</a:t>
            </a:r>
          </a:p>
        </p:txBody>
      </p:sp>
      <p:pic>
        <p:nvPicPr>
          <p:cNvPr id="7" name="Picture 6" descr="A light bulb in a circle&#10;&#10;AI-generated content may be incorrect.">
            <a:extLst>
              <a:ext uri="{FF2B5EF4-FFF2-40B4-BE49-F238E27FC236}">
                <a16:creationId xmlns:a16="http://schemas.microsoft.com/office/drawing/2014/main" id="{3B54820F-9E2E-E943-BC06-583EB53E1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216224"/>
            <a:ext cx="866086" cy="824950"/>
          </a:xfrm>
          <a:prstGeom prst="rect">
            <a:avLst/>
          </a:prstGeom>
        </p:spPr>
      </p:pic>
    </p:spTree>
    <p:extLst>
      <p:ext uri="{BB962C8B-B14F-4D97-AF65-F5344CB8AC3E}">
        <p14:creationId xmlns:p14="http://schemas.microsoft.com/office/powerpoint/2010/main" val="861435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08689" y="963898"/>
            <a:ext cx="5157787" cy="486893"/>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28" name="Rectangle 27">
            <a:extLst>
              <a:ext uri="{FF2B5EF4-FFF2-40B4-BE49-F238E27FC236}">
                <a16:creationId xmlns:a16="http://schemas.microsoft.com/office/drawing/2014/main" id="{C604C87C-2BEE-AC17-F381-B7113F2C345A}"/>
              </a:ext>
            </a:extLst>
          </p:cNvPr>
          <p:cNvSpPr/>
          <p:nvPr/>
        </p:nvSpPr>
        <p:spPr>
          <a:xfrm>
            <a:off x="7676065" y="1204421"/>
            <a:ext cx="4281548" cy="445054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7766010" y="1038678"/>
            <a:ext cx="428154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5" name="TextBox 4">
            <a:extLst>
              <a:ext uri="{FF2B5EF4-FFF2-40B4-BE49-F238E27FC236}">
                <a16:creationId xmlns:a16="http://schemas.microsoft.com/office/drawing/2014/main" id="{337E7407-EF8F-91C9-B5F5-9A3A80F7A05D}"/>
              </a:ext>
            </a:extLst>
          </p:cNvPr>
          <p:cNvSpPr txBox="1"/>
          <p:nvPr/>
        </p:nvSpPr>
        <p:spPr>
          <a:xfrm>
            <a:off x="7913794" y="1963711"/>
            <a:ext cx="3806124"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dirty="0">
                <a:latin typeface="Arial"/>
                <a:ea typeface="Calibri"/>
                <a:cs typeface="Calibri"/>
              </a:rPr>
              <a:t>3 minutos: Revise o documento ‘Categorias de gargalos do 7-1-7’</a:t>
            </a:r>
          </a:p>
          <a:p>
            <a:endParaRPr lang="en-US" dirty="0">
              <a:latin typeface="Arial"/>
              <a:ea typeface="Calibri"/>
              <a:cs typeface="Calibri"/>
            </a:endParaRPr>
          </a:p>
          <a:p>
            <a:r>
              <a:rPr lang="pt-BR" dirty="0">
                <a:latin typeface="Arial"/>
                <a:ea typeface="Calibri"/>
                <a:cs typeface="Calibri"/>
              </a:rPr>
              <a:t>2 minutos: Determine a categoria de gargalo do seu cenário</a:t>
            </a:r>
          </a:p>
          <a:p>
            <a:endParaRPr lang="en-US" dirty="0">
              <a:latin typeface="Arial"/>
              <a:ea typeface="Calibri"/>
              <a:cs typeface="Calibri"/>
            </a:endParaRPr>
          </a:p>
          <a:p>
            <a:r>
              <a:rPr lang="pt-BR" dirty="0">
                <a:latin typeface="Arial"/>
                <a:ea typeface="Calibri"/>
                <a:cs typeface="Calibri"/>
              </a:rPr>
              <a:t>15 minutos: Elabore seu plano de ação de longo prazo</a:t>
            </a:r>
          </a:p>
          <a:p>
            <a:endParaRPr lang="en-US" dirty="0">
              <a:latin typeface="Arial"/>
              <a:ea typeface="Calibri"/>
              <a:cs typeface="Calibri"/>
            </a:endParaRPr>
          </a:p>
          <a:p>
            <a:r>
              <a:rPr lang="pt-BR" dirty="0">
                <a:latin typeface="Arial"/>
                <a:ea typeface="Calibri"/>
                <a:cs typeface="Calibri"/>
              </a:rPr>
              <a:t>~ 2 min por grupo: Relate seu plano em plenário</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538312" y="1646270"/>
            <a:ext cx="7065128" cy="427402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pt-BR" sz="2000" dirty="0">
                <a:latin typeface="Arial"/>
                <a:cs typeface="Arial"/>
              </a:rPr>
              <a:t>Leia as instruções e o cenário para o seu grupo</a:t>
            </a:r>
          </a:p>
          <a:p>
            <a:pPr marL="342900" indent="-342900"/>
            <a:r>
              <a:rPr lang="pt-BR" sz="2000" dirty="0">
                <a:latin typeface="Arial"/>
                <a:cs typeface="Arial"/>
              </a:rPr>
              <a:t>Revise a orientação das categorias de gargalos do 7-1-7 </a:t>
            </a:r>
          </a:p>
          <a:p>
            <a:pPr marL="342900" indent="-342900"/>
            <a:r>
              <a:rPr lang="pt-BR" sz="2000" dirty="0">
                <a:latin typeface="Arial"/>
                <a:cs typeface="Arial"/>
              </a:rPr>
              <a:t>Primeiro, determine qual tema e categoria de gargalo descreve melhor o cenário</a:t>
            </a:r>
          </a:p>
          <a:p>
            <a:pPr marL="342900" indent="-342900"/>
            <a:r>
              <a:rPr lang="pt-BR" sz="2000" dirty="0">
                <a:latin typeface="Arial"/>
                <a:cs typeface="Arial"/>
              </a:rPr>
              <a:t>Então, no seu </a:t>
            </a:r>
            <a:r>
              <a:rPr lang="pt-BR" sz="2000" dirty="0" err="1">
                <a:latin typeface="Arial"/>
                <a:cs typeface="Arial"/>
              </a:rPr>
              <a:t>flipchart</a:t>
            </a:r>
            <a:r>
              <a:rPr lang="pt-BR" sz="2000" dirty="0">
                <a:latin typeface="Arial"/>
                <a:cs typeface="Arial"/>
              </a:rPr>
              <a:t>:</a:t>
            </a:r>
          </a:p>
          <a:p>
            <a:pPr marL="742950" marR="283210" lvl="1" indent="-285750">
              <a:lnSpc>
                <a:spcPct val="120000"/>
              </a:lnSpc>
              <a:spcBef>
                <a:spcPts val="0"/>
              </a:spcBef>
              <a:buFont typeface="Courier New" panose="02070309020205020404" pitchFamily="49" charset="0"/>
              <a:buChar char="o"/>
            </a:pPr>
            <a:r>
              <a:rPr lang="pt-BR" sz="1800" dirty="0">
                <a:effectLst/>
                <a:latin typeface="Arial" panose="020B0604020202020204" pitchFamily="34" charset="0"/>
                <a:ea typeface="PublicSans-Thin"/>
              </a:rPr>
              <a:t>Identifique ações de longo prazo para resolver o gargalo</a:t>
            </a:r>
          </a:p>
          <a:p>
            <a:pPr marL="742950" marR="283210" lvl="1" indent="-285750">
              <a:lnSpc>
                <a:spcPct val="120000"/>
              </a:lnSpc>
              <a:spcBef>
                <a:spcPts val="0"/>
              </a:spcBef>
              <a:buFont typeface="Courier New" panose="02070309020205020404" pitchFamily="49" charset="0"/>
              <a:buChar char="o"/>
            </a:pPr>
            <a:r>
              <a:rPr lang="pt-BR" sz="1800" dirty="0">
                <a:effectLst/>
                <a:latin typeface="Arial" panose="020B0604020202020204" pitchFamily="34" charset="0"/>
                <a:ea typeface="PublicSans-Thin"/>
              </a:rPr>
              <a:t>Faça um brainstorming sobre um plano para inclusão no planejamento nacional e/ou oportunidades de financiamento</a:t>
            </a:r>
          </a:p>
          <a:p>
            <a:pPr marL="742950" marR="283210" lvl="1" indent="-285750">
              <a:lnSpc>
                <a:spcPct val="120000"/>
              </a:lnSpc>
              <a:spcBef>
                <a:spcPts val="0"/>
              </a:spcBef>
              <a:buFont typeface="Courier New" panose="02070309020205020404" pitchFamily="49" charset="0"/>
              <a:buChar char="o"/>
            </a:pPr>
            <a:r>
              <a:rPr lang="pt-BR" sz="1800" dirty="0">
                <a:effectLst/>
                <a:latin typeface="Arial" panose="020B0604020202020204" pitchFamily="34" charset="0"/>
                <a:ea typeface="PublicSans-Thin"/>
              </a:rPr>
              <a:t>Faça um brainstorming de um plano de defesa, conforme necessário</a:t>
            </a:r>
          </a:p>
          <a:p>
            <a:pPr marL="342900" indent="-342900"/>
            <a:endParaRPr lang="en-US" sz="2400" dirty="0">
              <a:cs typeface="Arial"/>
            </a:endParaRPr>
          </a:p>
        </p:txBody>
      </p:sp>
    </p:spTree>
    <p:extLst>
      <p:ext uri="{BB962C8B-B14F-4D97-AF65-F5344CB8AC3E}">
        <p14:creationId xmlns:p14="http://schemas.microsoft.com/office/powerpoint/2010/main" val="3805556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08E01-FECE-1712-E860-35BF3A1807DB}"/>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44E64919-06D3-7075-5856-E86E29D9D5F2}"/>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2C2806BB-7127-0628-FEF1-2274F85C7DB2}"/>
              </a:ext>
            </a:extLst>
          </p:cNvPr>
          <p:cNvSpPr>
            <a:spLocks noGrp="1"/>
          </p:cNvSpPr>
          <p:nvPr>
            <p:ph type="title"/>
          </p:nvPr>
        </p:nvSpPr>
        <p:spPr>
          <a:xfrm>
            <a:off x="255103" y="241442"/>
            <a:ext cx="10515600" cy="1087808"/>
          </a:xfrm>
        </p:spPr>
        <p:txBody>
          <a:bodyPr/>
          <a:lstStyle/>
          <a:p>
            <a:r>
              <a:rPr lang="pt-BR"/>
              <a:t>Quebra-gelo</a:t>
            </a:r>
          </a:p>
        </p:txBody>
      </p:sp>
      <p:sp>
        <p:nvSpPr>
          <p:cNvPr id="5" name="Content Placeholder 2">
            <a:extLst>
              <a:ext uri="{FF2B5EF4-FFF2-40B4-BE49-F238E27FC236}">
                <a16:creationId xmlns:a16="http://schemas.microsoft.com/office/drawing/2014/main" id="{A64B332B-C979-2664-CC2D-283B835207B4}"/>
              </a:ext>
            </a:extLst>
          </p:cNvPr>
          <p:cNvSpPr>
            <a:spLocks noGrp="1"/>
          </p:cNvSpPr>
          <p:nvPr>
            <p:ph idx="1"/>
          </p:nvPr>
        </p:nvSpPr>
        <p:spPr>
          <a:xfrm>
            <a:off x="838200" y="1452934"/>
            <a:ext cx="10515600" cy="4947866"/>
          </a:xfrm>
        </p:spPr>
        <p:txBody>
          <a:bodyPr vert="horz" lIns="91440" tIns="45720" rIns="91440" bIns="45720" rtlCol="0" anchor="t">
            <a:noAutofit/>
          </a:bodyPr>
          <a:lstStyle/>
          <a:p>
            <a:pPr marL="0" indent="0">
              <a:lnSpc>
                <a:spcPct val="114000"/>
              </a:lnSpc>
              <a:buNone/>
            </a:pPr>
            <a:r>
              <a:rPr lang="pt-BR" sz="3200" b="1" dirty="0">
                <a:solidFill>
                  <a:schemeClr val="tx2"/>
                </a:solidFill>
                <a:latin typeface="Arial"/>
                <a:cs typeface="Arial"/>
              </a:rPr>
              <a:t>Levante-se se você já…</a:t>
            </a:r>
          </a:p>
          <a:p>
            <a:pPr>
              <a:lnSpc>
                <a:spcPct val="114000"/>
              </a:lnSpc>
            </a:pPr>
            <a:r>
              <a:rPr lang="pt-BR" sz="2800" dirty="0">
                <a:latin typeface="Arial"/>
                <a:cs typeface="Arial"/>
              </a:rPr>
              <a:t>Desenhou um bigode em uma foto de jornal ou pôster</a:t>
            </a:r>
          </a:p>
          <a:p>
            <a:pPr lvl="1">
              <a:lnSpc>
                <a:spcPct val="114000"/>
              </a:lnSpc>
            </a:pPr>
            <a:r>
              <a:rPr lang="pt-BR" sz="2800" dirty="0">
                <a:latin typeface="Arial"/>
                <a:cs typeface="Arial"/>
              </a:rPr>
              <a:t>Teve um corte de cabelo muito feio </a:t>
            </a:r>
          </a:p>
          <a:p>
            <a:pPr lvl="2">
              <a:lnSpc>
                <a:spcPct val="113999"/>
              </a:lnSpc>
            </a:pPr>
            <a:r>
              <a:rPr lang="pt-BR" sz="2800" dirty="0">
                <a:latin typeface="Arial"/>
                <a:cs typeface="Arial"/>
              </a:rPr>
              <a:t>Cortou o cabelo de alguém muito mal</a:t>
            </a:r>
          </a:p>
          <a:p>
            <a:pPr lvl="4">
              <a:lnSpc>
                <a:spcPct val="113999"/>
              </a:lnSpc>
            </a:pPr>
            <a:r>
              <a:rPr lang="pt-BR" sz="2800" dirty="0">
                <a:latin typeface="Arial"/>
                <a:cs typeface="Arial"/>
              </a:rPr>
              <a:t>Mentiu sobre sua idade</a:t>
            </a:r>
          </a:p>
          <a:p>
            <a:pPr lvl="5">
              <a:lnSpc>
                <a:spcPct val="113999"/>
              </a:lnSpc>
              <a:buClr>
                <a:schemeClr val="accent1"/>
              </a:buClr>
            </a:pPr>
            <a:r>
              <a:rPr lang="pt-BR" sz="2800" dirty="0">
                <a:latin typeface="Arial"/>
                <a:cs typeface="Arial"/>
              </a:rPr>
              <a:t>Pegou o ônibus ou trem errado</a:t>
            </a:r>
          </a:p>
          <a:p>
            <a:pPr lvl="6">
              <a:lnSpc>
                <a:spcPct val="113999"/>
              </a:lnSpc>
              <a:buClr>
                <a:schemeClr val="accent1"/>
              </a:buClr>
            </a:pPr>
            <a:r>
              <a:rPr lang="pt-BR" sz="2800" dirty="0">
                <a:latin typeface="Arial"/>
                <a:cs typeface="Arial"/>
              </a:rPr>
              <a:t>Conheceu uma celebridade</a:t>
            </a:r>
            <a:endParaRPr lang="pt-BR" sz="3200" dirty="0">
              <a:latin typeface="Arial"/>
              <a:cs typeface="Arial"/>
            </a:endParaRPr>
          </a:p>
        </p:txBody>
      </p:sp>
    </p:spTree>
    <p:extLst>
      <p:ext uri="{BB962C8B-B14F-4D97-AF65-F5344CB8AC3E}">
        <p14:creationId xmlns:p14="http://schemas.microsoft.com/office/powerpoint/2010/main" val="901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1: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1342"/>
            <a:ext cx="10522120" cy="2580894"/>
          </a:xfrm>
        </p:spPr>
        <p:txBody>
          <a:bodyPr vert="horz" lIns="91440" tIns="45720" rIns="91440" bIns="45720" rtlCol="0" anchor="t">
            <a:noAutofit/>
          </a:bodyPr>
          <a:lstStyle/>
          <a:p>
            <a:pPr marL="0" indent="0">
              <a:buNone/>
            </a:pPr>
            <a:r>
              <a:rPr lang="pt-BR" sz="3000">
                <a:latin typeface="Arial"/>
                <a:cs typeface="Arial"/>
              </a:rPr>
              <a:t>Arcturia concluiu uma revisão retrospectiva de 13 surtos. Em todos os surtos, eles descobriram que os médicos nas áreas mais rurais do país raramente faziam testes para hepatite A. Na maioria dos casos, os profissionais de saúde prescreviam um tratamento compatível com o rotavírus, que é muito comum nas áreas rurais de Arcturia.</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3545079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2: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54568"/>
            <a:ext cx="10510575" cy="3354441"/>
          </a:xfrm>
        </p:spPr>
        <p:txBody>
          <a:bodyPr vert="horz" lIns="91440" tIns="45720" rIns="91440" bIns="45720" rtlCol="0" anchor="t">
            <a:noAutofit/>
          </a:bodyPr>
          <a:lstStyle/>
          <a:p>
            <a:pPr marL="0" indent="0">
              <a:buNone/>
            </a:pPr>
            <a:r>
              <a:rPr lang="pt-BR" sz="3000">
                <a:latin typeface="Arial"/>
                <a:cs typeface="Arial"/>
              </a:rPr>
              <a:t>Alpharia acaba de sofrer um grande surto de sarampo em oito estados. O surto os levou a analisar seus dados. Interrupções prolongadas de energia prejudicaram os sistemas de coleta e geração de relatórios de dados, interrompendo o fluxo de informações cruciais sobre saúde. Sem eletricidade, a transmissão de dados de vigilância de doenças era feita por meio de entregadores informais, que usavam sistemas de transporte público que, em áreas rurais, só funcionavam algumas vezes por semana. </a:t>
            </a:r>
          </a:p>
          <a:p>
            <a:pPr marL="0" indent="0">
              <a:buNone/>
            </a:pPr>
            <a:endParaRPr lang="en-US" dirty="0">
              <a:latin typeface="Arial"/>
              <a:cs typeface="Arial"/>
            </a:endParaRPr>
          </a:p>
        </p:txBody>
      </p:sp>
    </p:spTree>
    <p:extLst>
      <p:ext uri="{BB962C8B-B14F-4D97-AF65-F5344CB8AC3E}">
        <p14:creationId xmlns:p14="http://schemas.microsoft.com/office/powerpoint/2010/main" val="2402410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3: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37250"/>
            <a:ext cx="10516347" cy="3383304"/>
          </a:xfrm>
        </p:spPr>
        <p:txBody>
          <a:bodyPr vert="horz" lIns="91440" tIns="45720" rIns="91440" bIns="45720" rtlCol="0" anchor="t">
            <a:noAutofit/>
          </a:bodyPr>
          <a:lstStyle/>
          <a:p>
            <a:pPr marL="0" indent="0">
              <a:buNone/>
            </a:pPr>
            <a:r>
              <a:rPr lang="pt-BR" sz="3000">
                <a:latin typeface="Arial"/>
                <a:cs typeface="Arial"/>
              </a:rPr>
              <a:t>Sylvaria implementou o 7-1-7 por cerca de dois anos e capturou dados em tempo real durante dezesseis surtos. Sylvaria enfrenta conflitos ao longo de sua fronteira com Valdoria. O conflito em curso tornou muitas áreas inacessíveis aos profissionais de saúde pública. Sem acesso seguro às zonas de conflito, informações vitais de saúde continuam sem ser reportadas, deixando as autoridades desavisadas sobre surtos emergentes e incapazes de mobilizar recursos de forma eficaz.</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89897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4: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302977"/>
            <a:ext cx="10516347" cy="2251850"/>
          </a:xfrm>
        </p:spPr>
        <p:txBody>
          <a:bodyPr vert="horz" lIns="91440" tIns="45720" rIns="91440" bIns="45720" rtlCol="0" anchor="t">
            <a:noAutofit/>
          </a:bodyPr>
          <a:lstStyle/>
          <a:p>
            <a:pPr marL="0" indent="0">
              <a:buNone/>
            </a:pPr>
            <a:r>
              <a:rPr lang="pt-BR" sz="3000">
                <a:latin typeface="Arial"/>
                <a:cs typeface="Arial"/>
              </a:rPr>
              <a:t>Maritonia analisou dados 7-1-7 de 21 surtos. Maritonia é um país com enorme disparidade de riqueza. Os ricos tendem a receber atendimento no setor privado, que utiliza um sistema de laboratório privado. Os laboratórios não reportam aos sistemas nacionais.</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276872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5:</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904659"/>
            <a:ext cx="10516347" cy="3048486"/>
          </a:xfrm>
        </p:spPr>
        <p:txBody>
          <a:bodyPr vert="horz" lIns="91440" tIns="45720" rIns="91440" bIns="45720" rtlCol="0" anchor="t">
            <a:noAutofit/>
          </a:bodyPr>
          <a:lstStyle/>
          <a:p>
            <a:pPr marL="0" indent="0">
              <a:buNone/>
            </a:pPr>
            <a:r>
              <a:rPr lang="pt-BR" sz="3000">
                <a:latin typeface="Arial"/>
                <a:ea typeface="PublicSans-Thin"/>
                <a:cs typeface="Arial"/>
              </a:rPr>
              <a:t>Zamunda é um país grande com 15 províncias. </a:t>
            </a:r>
            <a:r>
              <a:rPr lang="pt-BR" sz="3000">
                <a:effectLst/>
                <a:latin typeface="Arial" panose="020B0604020202020204" pitchFamily="34" charset="0"/>
                <a:ea typeface="PublicSans-Thin"/>
                <a:cs typeface="Arial"/>
              </a:rPr>
              <a:t>Cada província tem um departamento provincial de saúde pública</a:t>
            </a:r>
            <a:r>
              <a:rPr lang="pt-BR" sz="3000">
                <a:latin typeface="Arial"/>
                <a:cs typeface="Arial"/>
              </a:rPr>
              <a:t>, embora os mais próximos da capital sejam mais bem equipados e tenham mais funcionários. O país fez uma revisão retrospectiva de 13 surtos, com quase 100 gargalos. Em cada surto, eles encontraram atrasos consistentes devido à falta de suprimentos necessários para transportar amostras.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2151901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6: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7115"/>
            <a:ext cx="10516347" cy="2563576"/>
          </a:xfrm>
        </p:spPr>
        <p:txBody>
          <a:bodyPr vert="horz" lIns="91440" tIns="45720" rIns="91440" bIns="45720" rtlCol="0" anchor="t">
            <a:noAutofit/>
          </a:bodyPr>
          <a:lstStyle/>
          <a:p>
            <a:pPr marL="0" indent="0">
              <a:buNone/>
            </a:pPr>
            <a:r>
              <a:rPr lang="pt-BR" sz="3000">
                <a:latin typeface="Arial"/>
                <a:cs typeface="Arial"/>
              </a:rPr>
              <a:t>Novustan começou a usar o 7-1-7. Eles têm dados de sete surtos. Em cinco dos surtos mais recentes, foi somente através da pressão da comunidade que foram postas em prática medidas para responder eficazmente aos surtos. Informações cruciais não foram compartilhadas entre as agências, e os esforços de contenção fracassaram.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1120345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pt-BR">
                <a:latin typeface="Arial"/>
                <a:cs typeface="Arial"/>
              </a:rPr>
              <a:t>Cenário 7: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35568"/>
            <a:ext cx="10510575" cy="2586668"/>
          </a:xfrm>
        </p:spPr>
        <p:txBody>
          <a:bodyPr vert="horz" lIns="91440" tIns="45720" rIns="91440" bIns="45720" rtlCol="0" anchor="t">
            <a:noAutofit/>
          </a:bodyPr>
          <a:lstStyle/>
          <a:p>
            <a:pPr marL="0" indent="0">
              <a:buNone/>
            </a:pPr>
            <a:r>
              <a:rPr lang="pt-BR" sz="3000">
                <a:latin typeface="Arial"/>
                <a:cs typeface="Arial"/>
              </a:rPr>
              <a:t>Andina tem usado o 7-1-7 durante três surtos. Em cada surto, eles descobriram que o grupo étnico cordilheira se saiu muito pior do que a população em geral. Os cordilheiranos foram vítimas de inúmeras injustiças nas mãos do governo. Os moradores da Cordilheira geralmente recebem cuidados de um curandeiro local em vez de irem a instalações governamentais.  </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1484105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371-D963-23DA-FDEF-8A43E8CAAED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28BC49-E3CA-54AC-90C7-C8440B043DAF}"/>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pt-BR">
                <a:latin typeface="Arial"/>
                <a:cs typeface="Arial"/>
              </a:rPr>
              <a:t>Que insights você obteve com essa atividade?</a:t>
            </a:r>
          </a:p>
          <a:p>
            <a:r>
              <a:rPr lang="pt-BR">
                <a:latin typeface="Arial"/>
                <a:cs typeface="Arial"/>
              </a:rPr>
              <a:t>Como esta atividade pode ajudar você a apoiar/implementar o 7-1-7?</a:t>
            </a:r>
          </a:p>
        </p:txBody>
      </p:sp>
      <p:sp>
        <p:nvSpPr>
          <p:cNvPr id="5" name="Text Placeholder 4">
            <a:extLst>
              <a:ext uri="{FF2B5EF4-FFF2-40B4-BE49-F238E27FC236}">
                <a16:creationId xmlns:a16="http://schemas.microsoft.com/office/drawing/2014/main" id="{C5EB1F74-DC50-47D1-4AEF-360CD7FF1A56}"/>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a:latin typeface="Arial"/>
                <a:cs typeface="Arial"/>
              </a:rPr>
              <a:t>Perguntas para inspirar conversas:</a:t>
            </a:r>
          </a:p>
        </p:txBody>
      </p:sp>
      <p:sp>
        <p:nvSpPr>
          <p:cNvPr id="10" name="Title 1">
            <a:extLst>
              <a:ext uri="{FF2B5EF4-FFF2-40B4-BE49-F238E27FC236}">
                <a16:creationId xmlns:a16="http://schemas.microsoft.com/office/drawing/2014/main" id="{3B7D95F9-19F1-C335-A994-814DB400835F}"/>
              </a:ext>
            </a:extLst>
          </p:cNvPr>
          <p:cNvSpPr>
            <a:spLocks noGrp="1"/>
          </p:cNvSpPr>
          <p:nvPr>
            <p:ph type="title"/>
          </p:nvPr>
        </p:nvSpPr>
        <p:spPr>
          <a:xfrm>
            <a:off x="482219" y="1952168"/>
            <a:ext cx="3467083" cy="2282808"/>
          </a:xfrm>
        </p:spPr>
        <p:txBody>
          <a:bodyPr/>
          <a:lstStyle/>
          <a:p>
            <a:pPr algn="ctr"/>
            <a:r>
              <a:rPr lang="pt-BR">
                <a:latin typeface="Arial"/>
                <a:cs typeface="Arial"/>
              </a:rPr>
              <a:t>Debriefing</a:t>
            </a:r>
          </a:p>
        </p:txBody>
      </p:sp>
      <p:pic>
        <p:nvPicPr>
          <p:cNvPr id="3" name="Graphic 2">
            <a:extLst>
              <a:ext uri="{FF2B5EF4-FFF2-40B4-BE49-F238E27FC236}">
                <a16:creationId xmlns:a16="http://schemas.microsoft.com/office/drawing/2014/main" id="{8AC81A13-8957-B7A1-3286-8DB854EC29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36583530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24E-A43C-DA42-95C1-A50FFF4A6462}"/>
              </a:ext>
            </a:extLst>
          </p:cNvPr>
          <p:cNvSpPr>
            <a:spLocks noGrp="1"/>
          </p:cNvSpPr>
          <p:nvPr>
            <p:ph type="title"/>
          </p:nvPr>
        </p:nvSpPr>
        <p:spPr>
          <a:xfrm>
            <a:off x="415636" y="365126"/>
            <a:ext cx="11688734" cy="1087808"/>
          </a:xfrm>
        </p:spPr>
        <p:txBody>
          <a:bodyPr>
            <a:normAutofit/>
          </a:bodyPr>
          <a:lstStyle/>
          <a:p>
            <a:r>
              <a:rPr lang="pt-BR" sz="2400" dirty="0"/>
              <a:t>Exemplo: Uganda usou o 7-1-7 para informar a priorização do planejamento </a:t>
            </a:r>
          </a:p>
        </p:txBody>
      </p:sp>
      <p:sp>
        <p:nvSpPr>
          <p:cNvPr id="3" name="Content Placeholder 2">
            <a:extLst>
              <a:ext uri="{FF2B5EF4-FFF2-40B4-BE49-F238E27FC236}">
                <a16:creationId xmlns:a16="http://schemas.microsoft.com/office/drawing/2014/main" id="{A2DAB124-2A6A-3E99-4F66-AE06CF8E5AB1}"/>
              </a:ext>
            </a:extLst>
          </p:cNvPr>
          <p:cNvSpPr>
            <a:spLocks noGrp="1"/>
          </p:cNvSpPr>
          <p:nvPr>
            <p:ph idx="1"/>
          </p:nvPr>
        </p:nvSpPr>
        <p:spPr>
          <a:xfrm>
            <a:off x="4538196" y="1213203"/>
            <a:ext cx="7290154" cy="4844431"/>
          </a:xfrm>
        </p:spPr>
        <p:txBody>
          <a:bodyPr vert="horz" lIns="91440" tIns="45720" rIns="91440" bIns="45720" rtlCol="0" anchor="t">
            <a:noAutofit/>
          </a:bodyPr>
          <a:lstStyle/>
          <a:p>
            <a:r>
              <a:rPr lang="pt-BR" sz="2000" b="1" dirty="0">
                <a:solidFill>
                  <a:schemeClr val="tx2"/>
                </a:solidFill>
                <a:latin typeface="Arial"/>
                <a:cs typeface="Arial"/>
              </a:rPr>
              <a:t>Desafio</a:t>
            </a:r>
            <a:r>
              <a:rPr lang="pt-BR" sz="2000" dirty="0">
                <a:latin typeface="Arial"/>
                <a:cs typeface="Arial"/>
              </a:rPr>
              <a:t>: o Plano de Ação Nacional para a Segurança da Saúde (NAHPS) de cinco anos de 2019 provou ser difícil de operacionalizar. Após três anos, muito poucas das muitas ações planejadas foram financiadas e implementadas. </a:t>
            </a:r>
          </a:p>
          <a:p>
            <a:endParaRPr lang="en-US" sz="800" b="1" dirty="0">
              <a:solidFill>
                <a:schemeClr val="tx2"/>
              </a:solidFill>
              <a:cs typeface="Arial"/>
            </a:endParaRPr>
          </a:p>
          <a:p>
            <a:r>
              <a:rPr lang="pt-BR" sz="2000" b="1" dirty="0">
                <a:solidFill>
                  <a:schemeClr val="tx2"/>
                </a:solidFill>
                <a:latin typeface="Arial"/>
                <a:cs typeface="Arial"/>
              </a:rPr>
              <a:t>Inovação chave</a:t>
            </a:r>
            <a:r>
              <a:rPr lang="pt-BR" sz="2000" dirty="0">
                <a:latin typeface="Arial"/>
                <a:cs typeface="Arial"/>
              </a:rPr>
              <a:t>: o NAHPS foi dividido em planos operacionais orientados à ação de 1 ano. </a:t>
            </a:r>
            <a:r>
              <a:rPr lang="pt-BR" sz="2000" b="1" dirty="0">
                <a:solidFill>
                  <a:schemeClr val="accent1"/>
                </a:solidFill>
                <a:latin typeface="Arial"/>
                <a:cs typeface="Arial"/>
              </a:rPr>
              <a:t>Resultados 7-1-7</a:t>
            </a:r>
            <a:r>
              <a:rPr lang="pt-BR" sz="2000" dirty="0">
                <a:latin typeface="Arial"/>
                <a:cs typeface="Arial"/>
              </a:rPr>
              <a:t> de 45 eventos de surto ajudaram a informar o planejamento operacional. </a:t>
            </a:r>
          </a:p>
          <a:p>
            <a:endParaRPr lang="en-US" sz="800" dirty="0">
              <a:cs typeface="Arial"/>
            </a:endParaRPr>
          </a:p>
          <a:p>
            <a:r>
              <a:rPr lang="pt-BR" sz="2000" b="1" dirty="0">
                <a:solidFill>
                  <a:schemeClr val="tx2"/>
                </a:solidFill>
                <a:latin typeface="Arial"/>
                <a:cs typeface="Arial"/>
              </a:rPr>
              <a:t>Resultado</a:t>
            </a:r>
            <a:r>
              <a:rPr lang="pt-BR" sz="2000" dirty="0">
                <a:latin typeface="Arial"/>
                <a:cs typeface="Arial"/>
              </a:rPr>
              <a:t>: Uganda criou um plano operacional do NAPHS para 2022-2023, com cada atividade focando em lacunas prioritárias, incluindo aquelas surgidas pela revisão 7-1-7. </a:t>
            </a:r>
            <a:br>
              <a:rPr lang="pt-BR" sz="2000" dirty="0">
                <a:latin typeface="Arial"/>
                <a:cs typeface="Arial"/>
              </a:rPr>
            </a:br>
            <a:r>
              <a:rPr lang="pt-BR" sz="2000" dirty="0">
                <a:latin typeface="Arial"/>
                <a:cs typeface="Arial"/>
              </a:rPr>
              <a:t>O plano seguinte (2024/2025) incluiu atividades prioritárias baseadas no 7-1-7 em 19 das 152 (12%) atividades principais e 37 das 365 (10%) subatividades.</a:t>
            </a:r>
          </a:p>
          <a:p>
            <a:endParaRPr lang="en-US" dirty="0">
              <a:cs typeface="Arial" panose="020B0604020202020204" pitchFamily="34" charset="0"/>
            </a:endParaRPr>
          </a:p>
          <a:p>
            <a:pPr marL="0" indent="0">
              <a:buNone/>
            </a:pPr>
            <a:endParaRPr lang="en-US" dirty="0">
              <a:cs typeface="Arial" panose="020B0604020202020204" pitchFamily="34" charset="0"/>
            </a:endParaRPr>
          </a:p>
        </p:txBody>
      </p:sp>
      <p:sp>
        <p:nvSpPr>
          <p:cNvPr id="5" name="TextBox 4">
            <a:extLst>
              <a:ext uri="{FF2B5EF4-FFF2-40B4-BE49-F238E27FC236}">
                <a16:creationId xmlns:a16="http://schemas.microsoft.com/office/drawing/2014/main" id="{1862D63D-4982-11F0-1C99-EBC7152B30E7}"/>
              </a:ext>
            </a:extLst>
          </p:cNvPr>
          <p:cNvSpPr txBox="1"/>
          <p:nvPr/>
        </p:nvSpPr>
        <p:spPr>
          <a:xfrm>
            <a:off x="753917" y="6018148"/>
            <a:ext cx="4011514" cy="277144"/>
          </a:xfrm>
          <a:prstGeom prst="rect">
            <a:avLst/>
          </a:prstGeom>
          <a:noFill/>
        </p:spPr>
        <p:txBody>
          <a:bodyPr wrap="square" lIns="91440" tIns="45720" rIns="91440" bIns="45720" anchor="t">
            <a:spAutoFit/>
          </a:bodyPr>
          <a:lstStyle/>
          <a:p>
            <a:r>
              <a:rPr lang="pt-BR" sz="1200" b="1" dirty="0">
                <a:solidFill>
                  <a:schemeClr val="tx2"/>
                </a:solidFill>
                <a:latin typeface="Arial"/>
                <a:cs typeface="Arial"/>
              </a:rPr>
              <a:t>Estudo de caso disponível em 717alliance.org</a:t>
            </a:r>
          </a:p>
        </p:txBody>
      </p:sp>
      <p:pic>
        <p:nvPicPr>
          <p:cNvPr id="8" name="Picture 7">
            <a:extLst>
              <a:ext uri="{FF2B5EF4-FFF2-40B4-BE49-F238E27FC236}">
                <a16:creationId xmlns:a16="http://schemas.microsoft.com/office/drawing/2014/main" id="{14A3376D-C265-3315-93A4-FE175AE9EC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1202207"/>
            <a:ext cx="3399130" cy="4798372"/>
          </a:xfrm>
          <a:prstGeom prst="rect">
            <a:avLst/>
          </a:prstGeom>
          <a:ln w="12700">
            <a:solidFill>
              <a:schemeClr val="tx2"/>
            </a:solidFill>
          </a:ln>
        </p:spPr>
      </p:pic>
    </p:spTree>
    <p:extLst>
      <p:ext uri="{BB962C8B-B14F-4D97-AF65-F5344CB8AC3E}">
        <p14:creationId xmlns:p14="http://schemas.microsoft.com/office/powerpoint/2010/main" val="26337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236F3-496F-7426-27AE-73A8A9EC05D2}"/>
            </a:ext>
          </a:extLst>
        </p:cNvPr>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AF2D9F91-A174-A1EC-9257-50CA519810CD}"/>
              </a:ext>
            </a:extLst>
          </p:cNvPr>
          <p:cNvGraphicFramePr/>
          <p:nvPr>
            <p:extLst>
              <p:ext uri="{D42A27DB-BD31-4B8C-83A1-F6EECF244321}">
                <p14:modId xmlns:p14="http://schemas.microsoft.com/office/powerpoint/2010/main" val="1719615357"/>
              </p:ext>
            </p:extLst>
          </p:nvPr>
        </p:nvGraphicFramePr>
        <p:xfrm>
          <a:off x="415636" y="1395421"/>
          <a:ext cx="11360728" cy="1922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C32ED788-27EE-1ECE-FF24-F00AC1C8ECCA}"/>
              </a:ext>
            </a:extLst>
          </p:cNvPr>
          <p:cNvSpPr txBox="1"/>
          <p:nvPr/>
        </p:nvSpPr>
        <p:spPr>
          <a:xfrm>
            <a:off x="415636" y="1273012"/>
            <a:ext cx="9873216" cy="400110"/>
          </a:xfrm>
          <a:prstGeom prst="rect">
            <a:avLst/>
          </a:prstGeom>
          <a:noFill/>
        </p:spPr>
        <p:txBody>
          <a:bodyPr wrap="none" lIns="91440" tIns="45720" rIns="91440" bIns="45720" rtlCol="0" anchor="t">
            <a:spAutoFit/>
          </a:bodyPr>
          <a:lstStyle/>
          <a:p>
            <a:r>
              <a:rPr lang="pt-BR" sz="2000" b="1">
                <a:solidFill>
                  <a:schemeClr val="tx2"/>
                </a:solidFill>
                <a:latin typeface="Arial"/>
                <a:cs typeface="Arial"/>
              </a:rPr>
              <a:t>Como os gargalos do 7-1-7 de Uganda foram integrados ao planejamento anual e ao NAPHS</a:t>
            </a:r>
          </a:p>
        </p:txBody>
      </p:sp>
      <p:sp>
        <p:nvSpPr>
          <p:cNvPr id="12" name="TextBox 11">
            <a:extLst>
              <a:ext uri="{FF2B5EF4-FFF2-40B4-BE49-F238E27FC236}">
                <a16:creationId xmlns:a16="http://schemas.microsoft.com/office/drawing/2014/main" id="{7A5F2224-CA68-4294-599C-EB2FFDE332CE}"/>
              </a:ext>
            </a:extLst>
          </p:cNvPr>
          <p:cNvSpPr txBox="1"/>
          <p:nvPr/>
        </p:nvSpPr>
        <p:spPr>
          <a:xfrm>
            <a:off x="415636" y="3118023"/>
            <a:ext cx="1624163" cy="400110"/>
          </a:xfrm>
          <a:prstGeom prst="rect">
            <a:avLst/>
          </a:prstGeom>
          <a:noFill/>
        </p:spPr>
        <p:txBody>
          <a:bodyPr wrap="none" rtlCol="0">
            <a:spAutoFit/>
          </a:bodyPr>
          <a:lstStyle/>
          <a:p>
            <a:pPr algn="l"/>
            <a:r>
              <a:rPr lang="pt-BR" sz="2000" b="1">
                <a:solidFill>
                  <a:schemeClr val="tx2"/>
                </a:solidFill>
                <a:latin typeface="Arial" panose="020B0604020202020204" pitchFamily="34" charset="0"/>
                <a:cs typeface="Arial" panose="020B0604020202020204" pitchFamily="34" charset="0"/>
              </a:rPr>
              <a:t>Um exemplo</a:t>
            </a:r>
          </a:p>
        </p:txBody>
      </p:sp>
      <p:grpSp>
        <p:nvGrpSpPr>
          <p:cNvPr id="21" name="Group 20">
            <a:extLst>
              <a:ext uri="{FF2B5EF4-FFF2-40B4-BE49-F238E27FC236}">
                <a16:creationId xmlns:a16="http://schemas.microsoft.com/office/drawing/2014/main" id="{F04F864A-A546-D0F7-DF75-35F79D964091}"/>
              </a:ext>
            </a:extLst>
          </p:cNvPr>
          <p:cNvGrpSpPr/>
          <p:nvPr/>
        </p:nvGrpSpPr>
        <p:grpSpPr>
          <a:xfrm>
            <a:off x="449553" y="2703417"/>
            <a:ext cx="11367452" cy="3488359"/>
            <a:chOff x="415636" y="2855479"/>
            <a:chExt cx="11367452" cy="3488359"/>
          </a:xfrm>
        </p:grpSpPr>
        <p:graphicFrame>
          <p:nvGraphicFramePr>
            <p:cNvPr id="13" name="Diagram 12">
              <a:extLst>
                <a:ext uri="{FF2B5EF4-FFF2-40B4-BE49-F238E27FC236}">
                  <a16:creationId xmlns:a16="http://schemas.microsoft.com/office/drawing/2014/main" id="{8E80AA2C-833C-AEAF-A46A-55938EE0CB6D}"/>
                </a:ext>
              </a:extLst>
            </p:cNvPr>
            <p:cNvGraphicFramePr/>
            <p:nvPr>
              <p:extLst>
                <p:ext uri="{D42A27DB-BD31-4B8C-83A1-F6EECF244321}">
                  <p14:modId xmlns:p14="http://schemas.microsoft.com/office/powerpoint/2010/main" val="3883339208"/>
                </p:ext>
              </p:extLst>
            </p:nvPr>
          </p:nvGraphicFramePr>
          <p:xfrm>
            <a:off x="415636" y="2855479"/>
            <a:ext cx="11360728" cy="2729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Rectangle 13">
              <a:extLst>
                <a:ext uri="{FF2B5EF4-FFF2-40B4-BE49-F238E27FC236}">
                  <a16:creationId xmlns:a16="http://schemas.microsoft.com/office/drawing/2014/main" id="{AB7E3B16-5F60-E2E9-B6B0-C1907EE9140F}"/>
                </a:ext>
              </a:extLst>
            </p:cNvPr>
            <p:cNvSpPr/>
            <p:nvPr/>
          </p:nvSpPr>
          <p:spPr>
            <a:xfrm>
              <a:off x="415636" y="4758388"/>
              <a:ext cx="2176272"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a:solidFill>
                    <a:schemeClr val="tx1"/>
                  </a:solidFill>
                  <a:latin typeface="Arial" panose="020B0604020202020204" pitchFamily="34" charset="0"/>
                  <a:cs typeface="Arial" panose="020B0604020202020204" pitchFamily="34" charset="0"/>
                </a:rPr>
                <a:t>Incapacidade de aplicar definições de caso em instalações de saúde públicas e privadas</a:t>
              </a:r>
            </a:p>
          </p:txBody>
        </p:sp>
        <p:sp>
          <p:nvSpPr>
            <p:cNvPr id="16" name="Rectangle 15">
              <a:extLst>
                <a:ext uri="{FF2B5EF4-FFF2-40B4-BE49-F238E27FC236}">
                  <a16:creationId xmlns:a16="http://schemas.microsoft.com/office/drawing/2014/main" id="{417F4C09-CDDE-CE79-A0BD-FA07991E66E4}"/>
                </a:ext>
              </a:extLst>
            </p:cNvPr>
            <p:cNvSpPr/>
            <p:nvPr/>
          </p:nvSpPr>
          <p:spPr>
            <a:xfrm>
              <a:off x="2602006" y="4760398"/>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a:solidFill>
                    <a:schemeClr val="tx1"/>
                  </a:solidFill>
                  <a:latin typeface="Arial" panose="020B0604020202020204" pitchFamily="34" charset="0"/>
                  <a:cs typeface="Arial" panose="020B0604020202020204" pitchFamily="34" charset="0"/>
                </a:rPr>
                <a:t>Vigilância</a:t>
              </a:r>
            </a:p>
          </p:txBody>
        </p:sp>
        <p:sp>
          <p:nvSpPr>
            <p:cNvPr id="17" name="Rectangle 16">
              <a:extLst>
                <a:ext uri="{FF2B5EF4-FFF2-40B4-BE49-F238E27FC236}">
                  <a16:creationId xmlns:a16="http://schemas.microsoft.com/office/drawing/2014/main" id="{B107D932-4B38-0687-844B-E8E264207F33}"/>
                </a:ext>
              </a:extLst>
            </p:cNvPr>
            <p:cNvSpPr/>
            <p:nvPr/>
          </p:nvSpPr>
          <p:spPr>
            <a:xfrm>
              <a:off x="4746812" y="4758387"/>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a:solidFill>
                    <a:schemeClr val="tx1"/>
                  </a:solidFill>
                  <a:latin typeface="Arial" panose="020B0604020202020204" pitchFamily="34" charset="0"/>
                  <a:cs typeface="Arial" panose="020B0604020202020204" pitchFamily="34" charset="0"/>
                </a:rPr>
                <a:t>Aumentar o conhecimento dos profissionais de saúde em Vigilância e Resposta Integrada a Doenças (IDSR)</a:t>
              </a:r>
            </a:p>
          </p:txBody>
        </p:sp>
        <p:sp>
          <p:nvSpPr>
            <p:cNvPr id="18" name="Rectangle 17">
              <a:extLst>
                <a:ext uri="{FF2B5EF4-FFF2-40B4-BE49-F238E27FC236}">
                  <a16:creationId xmlns:a16="http://schemas.microsoft.com/office/drawing/2014/main" id="{0E1F36A7-1745-6F25-590B-FF385810F867}"/>
                </a:ext>
              </a:extLst>
            </p:cNvPr>
            <p:cNvSpPr/>
            <p:nvPr/>
          </p:nvSpPr>
          <p:spPr>
            <a:xfrm>
              <a:off x="6898342" y="4758387"/>
              <a:ext cx="2157984"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a:solidFill>
                    <a:schemeClr val="tx1"/>
                  </a:solidFill>
                  <a:latin typeface="Arial" panose="020B0604020202020204" pitchFamily="34" charset="0"/>
                  <a:cs typeface="Arial" panose="020B0604020202020204" pitchFamily="34" charset="0"/>
                </a:rPr>
                <a:t>Sim</a:t>
              </a:r>
            </a:p>
          </p:txBody>
        </p:sp>
        <p:sp>
          <p:nvSpPr>
            <p:cNvPr id="19" name="Rectangle 18">
              <a:extLst>
                <a:ext uri="{FF2B5EF4-FFF2-40B4-BE49-F238E27FC236}">
                  <a16:creationId xmlns:a16="http://schemas.microsoft.com/office/drawing/2014/main" id="{B1B1978D-A0AC-A67B-59A9-D6FC0356E4D7}"/>
                </a:ext>
              </a:extLst>
            </p:cNvPr>
            <p:cNvSpPr/>
            <p:nvPr/>
          </p:nvSpPr>
          <p:spPr>
            <a:xfrm>
              <a:off x="9064540" y="4762845"/>
              <a:ext cx="2718548"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200" dirty="0">
                  <a:solidFill>
                    <a:schemeClr val="tx1"/>
                  </a:solidFill>
                  <a:latin typeface="Arial" panose="020B0604020202020204" pitchFamily="34" charset="0"/>
                  <a:cs typeface="Arial" panose="020B0604020202020204" pitchFamily="34" charset="0"/>
                </a:rPr>
                <a:t>Atividade existente </a:t>
              </a:r>
              <a:r>
                <a:rPr lang="pt-BR" sz="1200" dirty="0" err="1">
                  <a:solidFill>
                    <a:schemeClr val="tx1"/>
                  </a:solidFill>
                  <a:latin typeface="Arial" panose="020B0604020202020204" pitchFamily="34" charset="0"/>
                  <a:cs typeface="Arial" panose="020B0604020202020204" pitchFamily="34" charset="0"/>
                </a:rPr>
                <a:t>repriorizada</a:t>
              </a:r>
              <a:r>
                <a:rPr lang="pt-BR" sz="1200" dirty="0">
                  <a:solidFill>
                    <a:schemeClr val="tx1"/>
                  </a:solidFill>
                  <a:latin typeface="Arial" panose="020B0604020202020204" pitchFamily="34" charset="0"/>
                  <a:cs typeface="Arial" panose="020B0604020202020204" pitchFamily="34" charset="0"/>
                </a:rPr>
                <a:t> no novo plano operacional de 1 ano: </a:t>
              </a:r>
            </a:p>
            <a:p>
              <a:pPr algn="ctr"/>
              <a:endParaRPr lang="en-US" sz="1200" dirty="0">
                <a:solidFill>
                  <a:schemeClr val="tx1"/>
                </a:solidFill>
                <a:latin typeface="Arial" panose="020B0604020202020204" pitchFamily="34" charset="0"/>
                <a:cs typeface="Arial" panose="020B0604020202020204" pitchFamily="34" charset="0"/>
              </a:endParaRPr>
            </a:p>
            <a:p>
              <a:pPr algn="ctr"/>
              <a:r>
                <a:rPr lang="pt-BR" sz="1400" dirty="0">
                  <a:solidFill>
                    <a:schemeClr val="tx1"/>
                  </a:solidFill>
                  <a:latin typeface="Arial" panose="020B0604020202020204" pitchFamily="34" charset="0"/>
                  <a:cs typeface="Arial" panose="020B0604020202020204" pitchFamily="34" charset="0"/>
                </a:rPr>
                <a:t>Treinamento e mentoria em níveis nacional, regional, distrital e comunitário </a:t>
              </a:r>
            </a:p>
          </p:txBody>
        </p:sp>
        <p:sp>
          <p:nvSpPr>
            <p:cNvPr id="20" name="Rectangle 19">
              <a:extLst>
                <a:ext uri="{FF2B5EF4-FFF2-40B4-BE49-F238E27FC236}">
                  <a16:creationId xmlns:a16="http://schemas.microsoft.com/office/drawing/2014/main" id="{F8CBE89F-9D7B-1D49-5E54-4C02293A2489}"/>
                </a:ext>
              </a:extLst>
            </p:cNvPr>
            <p:cNvSpPr/>
            <p:nvPr/>
          </p:nvSpPr>
          <p:spPr>
            <a:xfrm>
              <a:off x="9631559" y="3707483"/>
              <a:ext cx="2144806" cy="105090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latin typeface="Arial" panose="020B0604020202020204" pitchFamily="34" charset="0"/>
                  <a:cs typeface="Arial" panose="020B0604020202020204" pitchFamily="34" charset="0"/>
                </a:rPr>
                <a:t>Resultado – atividades atualizadas</a:t>
              </a:r>
            </a:p>
          </p:txBody>
        </p:sp>
      </p:grpSp>
      <p:sp>
        <p:nvSpPr>
          <p:cNvPr id="5" name="Title 1">
            <a:extLst>
              <a:ext uri="{FF2B5EF4-FFF2-40B4-BE49-F238E27FC236}">
                <a16:creationId xmlns:a16="http://schemas.microsoft.com/office/drawing/2014/main" id="{367CF2C6-4A58-91BE-C80C-A3450E064DB8}"/>
              </a:ext>
            </a:extLst>
          </p:cNvPr>
          <p:cNvSpPr>
            <a:spLocks noGrp="1"/>
          </p:cNvSpPr>
          <p:nvPr>
            <p:ph type="title"/>
          </p:nvPr>
        </p:nvSpPr>
        <p:spPr>
          <a:xfrm>
            <a:off x="449553" y="307613"/>
            <a:ext cx="11688734" cy="1087808"/>
          </a:xfrm>
        </p:spPr>
        <p:txBody>
          <a:bodyPr>
            <a:normAutofit/>
          </a:bodyPr>
          <a:lstStyle/>
          <a:p>
            <a:r>
              <a:rPr lang="pt-BR" sz="2400" dirty="0"/>
              <a:t>Exemplo: Uganda usou o 7-1-7 para informar a priorização do planejamento </a:t>
            </a:r>
          </a:p>
        </p:txBody>
      </p:sp>
    </p:spTree>
    <p:extLst>
      <p:ext uri="{BB962C8B-B14F-4D97-AF65-F5344CB8AC3E}">
        <p14:creationId xmlns:p14="http://schemas.microsoft.com/office/powerpoint/2010/main" val="27852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76524" y="1878044"/>
            <a:ext cx="3428865" cy="2282808"/>
          </a:xfrm>
        </p:spPr>
        <p:txBody>
          <a:bodyPr anchor="b">
            <a:normAutofit/>
          </a:bodyPr>
          <a:lstStyle/>
          <a:p>
            <a:r>
              <a:rPr lang="pt-BR" dirty="0"/>
              <a:t>Visão geral da série de treinamento técnico do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6274192" cy="6001236"/>
          </a:xfrm>
        </p:spPr>
        <p:txBody>
          <a:bodyPr vert="horz" lIns="91440" tIns="45720" rIns="91440" bIns="45720" rtlCol="0" anchor="t">
            <a:normAutofit/>
          </a:bodyPr>
          <a:lstStyle/>
          <a:p>
            <a:pPr marL="0" indent="0">
              <a:buNone/>
            </a:pPr>
            <a:r>
              <a:rPr lang="pt-BR" b="1" dirty="0">
                <a:solidFill>
                  <a:schemeClr val="tx2"/>
                </a:solidFill>
                <a:latin typeface="Arial"/>
                <a:cs typeface="Arial"/>
              </a:rPr>
              <a:t>Dia 1</a:t>
            </a:r>
          </a:p>
          <a:p>
            <a:pPr marL="0" indent="0">
              <a:buNone/>
            </a:pPr>
            <a:r>
              <a:rPr lang="pt-BR" dirty="0">
                <a:solidFill>
                  <a:schemeClr val="tx1"/>
                </a:solidFill>
                <a:latin typeface="Arial"/>
                <a:cs typeface="Arial"/>
              </a:rPr>
              <a:t>Uma introdução à meta 7-1-7 e às Revisões de Ação Precoce</a:t>
            </a:r>
          </a:p>
          <a:p>
            <a:pPr marL="0" indent="0">
              <a:buNone/>
            </a:pPr>
            <a:endParaRPr lang="en-US" dirty="0"/>
          </a:p>
          <a:p>
            <a:pPr marL="0" indent="0">
              <a:buNone/>
            </a:pPr>
            <a:r>
              <a:rPr lang="pt-BR" b="1" dirty="0">
                <a:solidFill>
                  <a:schemeClr val="tx2"/>
                </a:solidFill>
                <a:latin typeface="Arial"/>
                <a:cs typeface="Arial"/>
              </a:rPr>
              <a:t>Dia 2</a:t>
            </a:r>
          </a:p>
          <a:p>
            <a:pPr marL="0" indent="0">
              <a:buNone/>
            </a:pPr>
            <a:r>
              <a:rPr lang="pt-BR" dirty="0">
                <a:solidFill>
                  <a:schemeClr val="tx1"/>
                </a:solidFill>
                <a:latin typeface="Arial"/>
                <a:cs typeface="Arial"/>
              </a:rPr>
              <a:t>Usando a meta 7-1-7 para melhoria de desempenho</a:t>
            </a:r>
          </a:p>
          <a:p>
            <a:pPr marL="0" indent="0">
              <a:buNone/>
            </a:pPr>
            <a:endParaRPr lang="en-US" sz="2000" b="1" dirty="0"/>
          </a:p>
          <a:p>
            <a:pPr marL="0" indent="0">
              <a:buNone/>
            </a:pPr>
            <a:r>
              <a:rPr lang="pt-BR" b="1" dirty="0">
                <a:solidFill>
                  <a:schemeClr val="tx2"/>
                </a:solidFill>
                <a:latin typeface="Arial"/>
                <a:cs typeface="Arial"/>
              </a:rPr>
              <a:t>Dia 3</a:t>
            </a:r>
          </a:p>
          <a:p>
            <a:pPr marL="0" indent="0">
              <a:buNone/>
            </a:pPr>
            <a:r>
              <a:rPr lang="pt-BR" dirty="0">
                <a:solidFill>
                  <a:schemeClr val="tx1"/>
                </a:solidFill>
                <a:latin typeface="Arial"/>
                <a:cs typeface="Arial"/>
              </a:rPr>
              <a:t>Usando a meta 7-1-7 (continuação) + adotando o 7-1-7 para uso rotineiro</a:t>
            </a:r>
          </a:p>
          <a:p>
            <a:pPr marL="0" indent="0">
              <a:buNone/>
            </a:pPr>
            <a:endParaRPr lang="en-US" dirty="0">
              <a:solidFill>
                <a:schemeClr val="tx1"/>
              </a:solidFill>
              <a:latin typeface="Arial"/>
              <a:cs typeface="Arial"/>
            </a:endParaRPr>
          </a:p>
          <a:p>
            <a:pPr marL="0" indent="0">
              <a:buNone/>
            </a:pPr>
            <a:r>
              <a:rPr lang="pt-BR" b="1" dirty="0">
                <a:solidFill>
                  <a:schemeClr val="tx2"/>
                </a:solidFill>
                <a:latin typeface="Arial"/>
                <a:cs typeface="Arial"/>
              </a:rPr>
              <a:t>Dia 4</a:t>
            </a:r>
          </a:p>
          <a:p>
            <a:pPr marL="0" indent="0">
              <a:buNone/>
            </a:pPr>
            <a:r>
              <a:rPr lang="pt-BR" dirty="0">
                <a:solidFill>
                  <a:schemeClr val="tx1"/>
                </a:solidFill>
                <a:latin typeface="Arial"/>
                <a:cs typeface="Arial"/>
              </a:rPr>
              <a:t>Planejamento para a adoção e uso do 7-1-7 + atividades de “</a:t>
            </a:r>
            <a:r>
              <a:rPr lang="pt-BR" dirty="0" err="1">
                <a:solidFill>
                  <a:schemeClr val="tx1"/>
                </a:solidFill>
                <a:latin typeface="Arial"/>
                <a:cs typeface="Arial"/>
              </a:rPr>
              <a:t>teach-back</a:t>
            </a:r>
            <a:r>
              <a:rPr lang="pt-BR" dirty="0">
                <a:solidFill>
                  <a:schemeClr val="tx1"/>
                </a:solidFill>
                <a:latin typeface="Arial"/>
                <a:cs typeface="Arial"/>
              </a:rPr>
              <a:t>” + próximos passos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3685148"/>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pt-BR" sz="3600">
                <a:latin typeface="Arial"/>
                <a:cs typeface="Arial"/>
              </a:rPr>
              <a:t>Almoço </a:t>
            </a:r>
            <a:br>
              <a:rPr lang="pt-BR" sz="3600"/>
            </a:br>
            <a:endParaRPr lang="pt-B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dirty="0">
              <a:cs typeface="Arial" panose="020B0604020202020204" pitchFamily="34" charset="0"/>
            </a:endParaRPr>
          </a:p>
          <a:p>
            <a:pPr marL="0" indent="0">
              <a:buNone/>
            </a:pPr>
            <a:endParaRPr lang="en-US" sz="3200" b="1" dirty="0">
              <a:solidFill>
                <a:schemeClr val="tx2"/>
              </a:solidFill>
              <a:latin typeface="Arial"/>
              <a:cs typeface="Arial"/>
            </a:endParaRPr>
          </a:p>
          <a:p>
            <a:endParaRPr lang="en-US" sz="2400" dirty="0">
              <a:latin typeface="Arial"/>
              <a:cs typeface="Arial"/>
            </a:endParaRPr>
          </a:p>
          <a:p>
            <a:pPr marL="0" indent="0">
              <a:buNone/>
            </a:pPr>
            <a:endParaRPr lang="en-US" sz="2400" dirty="0">
              <a:solidFill>
                <a:schemeClr val="accent1"/>
              </a:solidFill>
              <a:latin typeface="Arial"/>
              <a:cs typeface="Arial"/>
            </a:endParaRPr>
          </a:p>
          <a:p>
            <a:pPr marL="0" indent="0">
              <a:buNone/>
            </a:pPr>
            <a:endParaRPr lang="en-US" sz="2400" dirty="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497844" cy="35879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pt-BR" sz="3200" b="1" dirty="0">
                <a:solidFill>
                  <a:schemeClr val="tx2"/>
                </a:solidFill>
                <a:latin typeface="Arial"/>
                <a:cs typeface="Arial"/>
              </a:rPr>
              <a:t>Tem alguma dúvida? Adicione-a ao nosso estacionamento</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pt-BR" sz="3000" dirty="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5062314"/>
            <a:ext cx="649146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dirty="0">
                <a:solidFill>
                  <a:srgbClr val="394D56"/>
                </a:solidFill>
                <a:latin typeface="Arial"/>
                <a:cs typeface="Arial"/>
              </a:rPr>
              <a:t>Reiniciaremos pontualmente às 13h</a:t>
            </a:r>
          </a:p>
        </p:txBody>
      </p:sp>
    </p:spTree>
    <p:extLst>
      <p:ext uri="{BB962C8B-B14F-4D97-AF65-F5344CB8AC3E}">
        <p14:creationId xmlns:p14="http://schemas.microsoft.com/office/powerpoint/2010/main" val="2948868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pPr algn="l" rtl="0" fontAlgn="base">
              <a:lnSpc>
                <a:spcPct val="100000"/>
              </a:lnSpc>
              <a:spcBef>
                <a:spcPts val="0"/>
              </a:spcBef>
              <a:buNone/>
            </a:pPr>
            <a:r>
              <a:rPr lang="pt-BR" sz="2200" b="1" i="0" u="none" strike="noStrike">
                <a:solidFill>
                  <a:srgbClr val="618393"/>
                </a:solidFill>
                <a:effectLst/>
                <a:cs typeface="Arial" panose="020B0604020202020204" pitchFamily="34" charset="0"/>
              </a:rPr>
              <a:t>Escreva o nome de um músico, álbum ou música que você gosta de ouvir e de qual país eles são, diretamente em um flip-chart próximo ou em um post-it que você pode adicionar ao flip-chart. </a:t>
            </a:r>
            <a:r>
              <a:rPr lang="pt-BR" sz="2200" b="0" i="0">
                <a:solidFill>
                  <a:srgbClr val="384D56"/>
                </a:solidFill>
                <a:effectLst/>
                <a:cs typeface="Arial" panose="020B0604020202020204" pitchFamily="34" charset="0"/>
              </a:rPr>
              <a:t>​ </a:t>
            </a:r>
          </a:p>
          <a:p>
            <a:pPr algn="l" rtl="0" fontAlgn="base">
              <a:lnSpc>
                <a:spcPts val="1350"/>
              </a:lnSpc>
              <a:buNone/>
            </a:pPr>
            <a:r>
              <a:rPr lang="pt-BR" sz="1800" b="0" i="0">
                <a:solidFill>
                  <a:srgbClr val="384D56"/>
                </a:solidFill>
                <a:effectLst/>
                <a:latin typeface="Arial" panose="020B0604020202020204" pitchFamily="34" charset="0"/>
              </a:rPr>
              <a:t>​</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3768407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a:solidFill>
                  <a:srgbClr val="000000"/>
                </a:solidFill>
                <a:effectLst/>
                <a:latin typeface="Arial"/>
                <a:cs typeface="Arial"/>
              </a:rPr>
              <a:t>P</a:t>
            </a:r>
            <a:r>
              <a:rPr lang="pt-BR" i="0" u="none" strike="noStrike">
                <a:solidFill>
                  <a:srgbClr val="000000"/>
                </a:solidFill>
                <a:effectLst/>
                <a:latin typeface="Arial"/>
                <a:cs typeface="Arial"/>
              </a:rPr>
              <a:t>: </a:t>
            </a:r>
            <a:r>
              <a:rPr lang="pt-BR">
                <a:solidFill>
                  <a:srgbClr val="000000"/>
                </a:solidFill>
              </a:rPr>
              <a:t>O que deve ser feito se os protocolos de um país indicarem que um evento detectado em nível local deve ser relatado imediatamente a vários níveis de governo (por exemplo, distrital, regional e nacional)?</a:t>
            </a:r>
          </a:p>
          <a:p>
            <a:pPr marL="0" indent="0">
              <a:buNone/>
            </a:pPr>
            <a:endParaRPr lang="en-US" dirty="0">
              <a:solidFill>
                <a:srgbClr val="000000"/>
              </a:solidFill>
              <a:latin typeface="Arial"/>
              <a:cs typeface="Arial"/>
            </a:endParaRPr>
          </a:p>
          <a:p>
            <a:pPr marL="0" indent="0">
              <a:buNone/>
            </a:pPr>
            <a:r>
              <a:rPr lang="pt-BR" b="1">
                <a:solidFill>
                  <a:srgbClr val="000000"/>
                </a:solidFill>
                <a:latin typeface="Arial"/>
                <a:cs typeface="Arial"/>
              </a:rPr>
              <a:t>P</a:t>
            </a:r>
            <a:r>
              <a:rPr lang="pt-BR">
                <a:solidFill>
                  <a:srgbClr val="000000"/>
                </a:solidFill>
                <a:latin typeface="Arial"/>
                <a:cs typeface="Arial"/>
              </a:rPr>
              <a:t>: </a:t>
            </a:r>
            <a:r>
              <a:rPr lang="pt-BR">
                <a:solidFill>
                  <a:srgbClr val="000000"/>
                </a:solidFill>
              </a:rPr>
              <a:t>Para surtos que afetam mais de um local, o primeiro caso em cada local deve ser tratado como um evento único e avaliado separadamente em relação à meta 7-1-7?</a:t>
            </a:r>
          </a:p>
          <a:p>
            <a:pPr marL="0" indent="0">
              <a:buNone/>
            </a:pPr>
            <a:endParaRPr lang="en-US" dirty="0">
              <a:solidFill>
                <a:srgbClr val="000000"/>
              </a:solidFill>
              <a:cs typeface="Arial"/>
            </a:endParaRPr>
          </a:p>
          <a:p>
            <a:pPr marL="0" indent="0">
              <a:lnSpc>
                <a:spcPct val="100000"/>
              </a:lnSpc>
              <a:spcBef>
                <a:spcPts val="0"/>
              </a:spcBef>
              <a:buClrTx/>
              <a:buNone/>
              <a:defRPr/>
            </a:pPr>
            <a:r>
              <a:rPr lang="pt-BR" b="1">
                <a:solidFill>
                  <a:srgbClr val="000000"/>
                </a:solidFill>
                <a:latin typeface="Arial"/>
                <a:cs typeface="Arial"/>
              </a:rPr>
              <a:t>P:</a:t>
            </a:r>
            <a:r>
              <a:rPr lang="pt-BR">
                <a:solidFill>
                  <a:srgbClr val="000000"/>
                </a:solidFill>
                <a:latin typeface="Arial"/>
                <a:cs typeface="Arial"/>
              </a:rPr>
              <a:t> O que fazemos se descobrirmos que há outro caso vinculado </a:t>
            </a:r>
            <a:r>
              <a:rPr lang="pt-BR">
                <a:solidFill>
                  <a:srgbClr val="000000"/>
                </a:solidFill>
              </a:rPr>
              <a:t>que teve início antes do caso índice?</a:t>
            </a:r>
          </a:p>
          <a:p>
            <a:pPr marL="0" lvl="0" indent="0">
              <a:lnSpc>
                <a:spcPct val="100000"/>
              </a:lnSpc>
              <a:spcBef>
                <a:spcPts val="0"/>
              </a:spcBef>
              <a:buClrTx/>
              <a:buNone/>
              <a:defRPr/>
            </a:pPr>
            <a:endParaRPr lang="en-US" dirty="0">
              <a:solidFill>
                <a:srgbClr val="000000"/>
              </a:solidFill>
              <a:cs typeface="Arial" panose="020B0604020202020204" pitchFamily="34" charset="0"/>
            </a:endParaRP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28310" y="3865672"/>
            <a:ext cx="9471053" cy="1149334"/>
          </a:xfrm>
        </p:spPr>
        <p:txBody>
          <a:bodyPr vert="horz" lIns="91440" tIns="45720" rIns="91440" bIns="45720" rtlCol="0" anchor="t">
            <a:normAutofit fontScale="92500"/>
          </a:bodyPr>
          <a:lstStyle/>
          <a:p>
            <a:pPr>
              <a:lnSpc>
                <a:spcPct val="110000"/>
              </a:lnSpc>
            </a:pPr>
            <a:r>
              <a:rPr lang="pt-BR" sz="3600" dirty="0">
                <a:latin typeface="Arial"/>
                <a:cs typeface="Arial"/>
              </a:rPr>
              <a:t>Principais componentes para adoção do 7-1-7</a:t>
            </a:r>
          </a:p>
        </p:txBody>
      </p:sp>
    </p:spTree>
    <p:extLst>
      <p:ext uri="{BB962C8B-B14F-4D97-AF65-F5344CB8AC3E}">
        <p14:creationId xmlns:p14="http://schemas.microsoft.com/office/powerpoint/2010/main" val="3447725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5CB8B-347B-D924-A14D-47D2760766D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DEA2F-4367-8373-02CF-746240BD0DC0}"/>
              </a:ext>
            </a:extLst>
          </p:cNvPr>
          <p:cNvSpPr>
            <a:spLocks noGrp="1"/>
          </p:cNvSpPr>
          <p:nvPr>
            <p:ph type="title"/>
          </p:nvPr>
        </p:nvSpPr>
        <p:spPr>
          <a:xfrm>
            <a:off x="319902" y="245753"/>
            <a:ext cx="10515600" cy="1087808"/>
          </a:xfrm>
        </p:spPr>
        <p:txBody>
          <a:bodyPr/>
          <a:lstStyle/>
          <a:p>
            <a:r>
              <a:rPr lang="pt-BR">
                <a:latin typeface="Arial"/>
                <a:cs typeface="Arial"/>
              </a:rPr>
              <a:t>Considerações antes de planejar a adoção</a:t>
            </a:r>
          </a:p>
        </p:txBody>
      </p:sp>
      <p:sp>
        <p:nvSpPr>
          <p:cNvPr id="14" name="Right Arrow 13">
            <a:extLst>
              <a:ext uri="{FF2B5EF4-FFF2-40B4-BE49-F238E27FC236}">
                <a16:creationId xmlns:a16="http://schemas.microsoft.com/office/drawing/2014/main" id="{BFD691AC-2871-644D-2809-0841B3E3CE38}"/>
              </a:ext>
            </a:extLst>
          </p:cNvPr>
          <p:cNvSpPr/>
          <p:nvPr/>
        </p:nvSpPr>
        <p:spPr>
          <a:xfrm>
            <a:off x="4961671" y="1647759"/>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401DB467-EE50-8293-B748-8E686ECDAADB}"/>
              </a:ext>
            </a:extLst>
          </p:cNvPr>
          <p:cNvSpPr/>
          <p:nvPr/>
        </p:nvSpPr>
        <p:spPr>
          <a:xfrm rot="10800000">
            <a:off x="4921082" y="2326000"/>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DC6FA305-E78A-93E7-E7BD-650178CCC48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27427" y="1349620"/>
            <a:ext cx="1652953" cy="1652953"/>
          </a:xfrm>
          <a:prstGeom prst="rect">
            <a:avLst/>
          </a:prstGeom>
        </p:spPr>
      </p:pic>
      <p:pic>
        <p:nvPicPr>
          <p:cNvPr id="6" name="Graphic 5">
            <a:extLst>
              <a:ext uri="{FF2B5EF4-FFF2-40B4-BE49-F238E27FC236}">
                <a16:creationId xmlns:a16="http://schemas.microsoft.com/office/drawing/2014/main" id="{A2C6DB62-9FED-07AA-70F5-751E9B3B90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067658" y="1364271"/>
            <a:ext cx="1682260" cy="1645627"/>
          </a:xfrm>
          <a:prstGeom prst="rect">
            <a:avLst/>
          </a:prstGeom>
        </p:spPr>
      </p:pic>
      <p:sp>
        <p:nvSpPr>
          <p:cNvPr id="12" name="Rounded Rectangle 6">
            <a:extLst>
              <a:ext uri="{FF2B5EF4-FFF2-40B4-BE49-F238E27FC236}">
                <a16:creationId xmlns:a16="http://schemas.microsoft.com/office/drawing/2014/main" id="{E44E1F48-B78A-81A5-DC47-CF1A100DB2D0}"/>
              </a:ext>
            </a:extLst>
          </p:cNvPr>
          <p:cNvSpPr/>
          <p:nvPr/>
        </p:nvSpPr>
        <p:spPr>
          <a:xfrm>
            <a:off x="505573" y="3323075"/>
            <a:ext cx="5077529" cy="2658207"/>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8600" indent="-228600">
              <a:spcBef>
                <a:spcPts val="1000"/>
              </a:spcBef>
              <a:buFont typeface="Arial,Sans-Serif"/>
              <a:buChar char="•"/>
              <a:defRPr/>
            </a:pPr>
            <a:r>
              <a:rPr lang="pt-BR" sz="2200" dirty="0">
                <a:solidFill>
                  <a:srgbClr val="394D56"/>
                </a:solidFill>
                <a:latin typeface="Arial"/>
                <a:cs typeface="Arial"/>
              </a:rPr>
              <a:t>Os surtos ocorrem </a:t>
            </a:r>
            <a:r>
              <a:rPr lang="pt-BR" sz="2200" b="1" dirty="0">
                <a:solidFill>
                  <a:srgbClr val="394D56"/>
                </a:solidFill>
                <a:latin typeface="Arial"/>
                <a:cs typeface="Arial"/>
              </a:rPr>
              <a:t>localmente</a:t>
            </a:r>
          </a:p>
          <a:p>
            <a:pPr marL="228600" indent="-228600">
              <a:spcBef>
                <a:spcPts val="1000"/>
              </a:spcBef>
              <a:buFont typeface="Arial,Sans-Serif"/>
              <a:buChar char="•"/>
              <a:defRPr/>
            </a:pPr>
            <a:r>
              <a:rPr lang="pt-BR" sz="2200" dirty="0">
                <a:solidFill>
                  <a:srgbClr val="394D56"/>
                </a:solidFill>
                <a:latin typeface="Arial"/>
                <a:cs typeface="Arial"/>
              </a:rPr>
              <a:t>A detecção e a resposta a surtos são normalmente feitas </a:t>
            </a:r>
            <a:r>
              <a:rPr lang="pt-BR" sz="2200" b="1" dirty="0">
                <a:solidFill>
                  <a:srgbClr val="394D56"/>
                </a:solidFill>
                <a:latin typeface="Arial"/>
                <a:cs typeface="Arial"/>
              </a:rPr>
              <a:t>localmente</a:t>
            </a:r>
          </a:p>
          <a:p>
            <a:pPr marL="228600" indent="-228600">
              <a:spcBef>
                <a:spcPts val="1000"/>
              </a:spcBef>
              <a:buFont typeface="Arial,Sans-Serif"/>
              <a:buChar char="•"/>
              <a:defRPr/>
            </a:pPr>
            <a:r>
              <a:rPr lang="pt-BR" sz="2200" dirty="0">
                <a:solidFill>
                  <a:srgbClr val="394D56"/>
                </a:solidFill>
                <a:latin typeface="Arial"/>
                <a:ea typeface="+mn-ea"/>
                <a:cs typeface="Arial"/>
              </a:rPr>
              <a:t>Epidemias </a:t>
            </a:r>
            <a:r>
              <a:rPr kumimoji="0" lang="pt-BR" sz="2200" i="0" u="none" strike="noStrike" cap="none" normalizeH="0" baseline="0" noProof="0" dirty="0">
                <a:ln>
                  <a:noFill/>
                </a:ln>
                <a:solidFill>
                  <a:srgbClr val="394D56"/>
                </a:solidFill>
                <a:effectLst/>
                <a:uLnTx/>
                <a:uFillTx/>
                <a:latin typeface="Arial"/>
                <a:ea typeface="+mn-ea"/>
                <a:cs typeface="Arial"/>
              </a:rPr>
              <a:t>e </a:t>
            </a:r>
            <a:r>
              <a:rPr lang="pt-BR" sz="2200" dirty="0">
                <a:solidFill>
                  <a:srgbClr val="394D56"/>
                </a:solidFill>
                <a:latin typeface="Arial"/>
                <a:ea typeface="+mn-ea"/>
                <a:cs typeface="Arial"/>
              </a:rPr>
              <a:t>pandemias são mais bem prevenidas </a:t>
            </a:r>
            <a:r>
              <a:rPr lang="pt-BR" sz="2200" b="1" dirty="0">
                <a:solidFill>
                  <a:srgbClr val="394D56"/>
                </a:solidFill>
                <a:latin typeface="Arial"/>
                <a:ea typeface="+mn-ea"/>
                <a:cs typeface="Arial"/>
              </a:rPr>
              <a:t>localmente</a:t>
            </a:r>
          </a:p>
        </p:txBody>
      </p:sp>
      <p:sp>
        <p:nvSpPr>
          <p:cNvPr id="16" name="Rounded Rectangle 6">
            <a:extLst>
              <a:ext uri="{FF2B5EF4-FFF2-40B4-BE49-F238E27FC236}">
                <a16:creationId xmlns:a16="http://schemas.microsoft.com/office/drawing/2014/main" id="{63D8F17B-0CC2-1343-0131-ADFA4C63EF65}"/>
              </a:ext>
            </a:extLst>
          </p:cNvPr>
          <p:cNvSpPr/>
          <p:nvPr/>
        </p:nvSpPr>
        <p:spPr>
          <a:xfrm>
            <a:off x="6717338" y="3321610"/>
            <a:ext cx="5011588" cy="2628899"/>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Bef>
                <a:spcPts val="1000"/>
              </a:spcBef>
              <a:buFont typeface="Arial"/>
              <a:buChar char="•"/>
              <a:defRPr/>
            </a:pPr>
            <a:r>
              <a:rPr lang="pt-BR" sz="2200">
                <a:solidFill>
                  <a:srgbClr val="394D56"/>
                </a:solidFill>
                <a:latin typeface="Arial"/>
                <a:cs typeface="Arial"/>
              </a:rPr>
              <a:t>Sistemas, orientações e regras que apoiam a detecção, notificação e resposta a surtos, muitas vezes geridos em níveis </a:t>
            </a:r>
            <a:r>
              <a:rPr lang="pt-BR" sz="2200" b="1">
                <a:solidFill>
                  <a:srgbClr val="394D56"/>
                </a:solidFill>
                <a:latin typeface="Arial"/>
                <a:cs typeface="Arial"/>
              </a:rPr>
              <a:t>mais elevados </a:t>
            </a:r>
            <a:r>
              <a:rPr lang="pt-BR" sz="2200">
                <a:solidFill>
                  <a:srgbClr val="394D56"/>
                </a:solidFill>
                <a:latin typeface="Arial"/>
                <a:cs typeface="Arial"/>
              </a:rPr>
              <a:t>(por exemplo, nacional, regional, provincial…)</a:t>
            </a:r>
          </a:p>
        </p:txBody>
      </p:sp>
    </p:spTree>
    <p:extLst>
      <p:ext uri="{BB962C8B-B14F-4D97-AF65-F5344CB8AC3E}">
        <p14:creationId xmlns:p14="http://schemas.microsoft.com/office/powerpoint/2010/main" val="21974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5F6B-D3F7-800B-1E61-48FA1DED681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5DD5E0-14A3-A9F0-358A-5755B82898AD}"/>
              </a:ext>
            </a:extLst>
          </p:cNvPr>
          <p:cNvSpPr>
            <a:spLocks noGrp="1"/>
          </p:cNvSpPr>
          <p:nvPr>
            <p:ph idx="1"/>
          </p:nvPr>
        </p:nvSpPr>
        <p:spPr>
          <a:xfrm>
            <a:off x="559387" y="1153947"/>
            <a:ext cx="10036629" cy="508688"/>
          </a:xfrm>
        </p:spPr>
        <p:txBody>
          <a:bodyPr/>
          <a:lstStyle/>
          <a:p>
            <a:pPr marL="0" indent="0">
              <a:buNone/>
            </a:pPr>
            <a:r>
              <a:rPr lang="pt-BR" sz="2400" b="1">
                <a:solidFill>
                  <a:schemeClr val="tx2"/>
                </a:solidFill>
              </a:rPr>
              <a:t>Os países/jurisdições adotaram abordagens diferentes </a:t>
            </a:r>
          </a:p>
          <a:p>
            <a:endParaRPr lang="en-US"/>
          </a:p>
        </p:txBody>
      </p:sp>
      <p:sp>
        <p:nvSpPr>
          <p:cNvPr id="8" name="Title 1">
            <a:extLst>
              <a:ext uri="{FF2B5EF4-FFF2-40B4-BE49-F238E27FC236}">
                <a16:creationId xmlns:a16="http://schemas.microsoft.com/office/drawing/2014/main" id="{EF6E6366-8C87-4992-9830-9F0019829171}"/>
              </a:ext>
            </a:extLst>
          </p:cNvPr>
          <p:cNvSpPr>
            <a:spLocks noGrp="1"/>
          </p:cNvSpPr>
          <p:nvPr>
            <p:ph type="title"/>
          </p:nvPr>
        </p:nvSpPr>
        <p:spPr>
          <a:xfrm>
            <a:off x="319902" y="245753"/>
            <a:ext cx="10515600" cy="1087808"/>
          </a:xfrm>
        </p:spPr>
        <p:txBody>
          <a:bodyPr/>
          <a:lstStyle/>
          <a:p>
            <a:r>
              <a:rPr lang="pt-BR"/>
              <a:t>Em qual nível de governo iniciar a adoção do 7-1-7?</a:t>
            </a:r>
          </a:p>
        </p:txBody>
      </p:sp>
      <p:cxnSp>
        <p:nvCxnSpPr>
          <p:cNvPr id="4" name="Straight Connector 3">
            <a:extLst>
              <a:ext uri="{FF2B5EF4-FFF2-40B4-BE49-F238E27FC236}">
                <a16:creationId xmlns:a16="http://schemas.microsoft.com/office/drawing/2014/main" id="{6B2D5A5E-B732-BCE0-03EB-6498B61D715A}"/>
              </a:ext>
            </a:extLst>
          </p:cNvPr>
          <p:cNvCxnSpPr>
            <a:cxnSpLocks/>
          </p:cNvCxnSpPr>
          <p:nvPr/>
        </p:nvCxnSpPr>
        <p:spPr>
          <a:xfrm flipH="1">
            <a:off x="6077415" y="1805122"/>
            <a:ext cx="24780" cy="360646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C1459D9-A625-35D3-A61E-96DD6E5E6CF9}"/>
              </a:ext>
            </a:extLst>
          </p:cNvPr>
          <p:cNvSpPr txBox="1"/>
          <p:nvPr/>
        </p:nvSpPr>
        <p:spPr>
          <a:xfrm>
            <a:off x="215442" y="1801059"/>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i="0" u="none" strike="noStrike" cap="none" normalizeH="0" baseline="0" noProof="0">
                <a:ln>
                  <a:noFill/>
                </a:ln>
                <a:effectLst/>
                <a:uLnTx/>
                <a:uFillTx/>
                <a:latin typeface="Arial"/>
                <a:cs typeface="Arial"/>
              </a:rPr>
              <a:t>Uganda: do nacional ao subnacional</a:t>
            </a:r>
          </a:p>
        </p:txBody>
      </p:sp>
      <p:sp>
        <p:nvSpPr>
          <p:cNvPr id="16" name="TextBox 15">
            <a:extLst>
              <a:ext uri="{FF2B5EF4-FFF2-40B4-BE49-F238E27FC236}">
                <a16:creationId xmlns:a16="http://schemas.microsoft.com/office/drawing/2014/main" id="{A108D703-6492-4ECB-4BA1-C9FA3D28B554}"/>
              </a:ext>
            </a:extLst>
          </p:cNvPr>
          <p:cNvSpPr txBox="1"/>
          <p:nvPr/>
        </p:nvSpPr>
        <p:spPr>
          <a:xfrm>
            <a:off x="6315036" y="1805902"/>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i="0" u="none" strike="noStrike" cap="none" normalizeH="0" baseline="0" noProof="0">
                <a:ln>
                  <a:noFill/>
                </a:ln>
                <a:effectLst/>
                <a:uLnTx/>
                <a:uFillTx/>
                <a:latin typeface="Arial"/>
                <a:cs typeface="Arial"/>
              </a:rPr>
              <a:t>Brasil: do subnacional ao nacional</a:t>
            </a:r>
          </a:p>
        </p:txBody>
      </p:sp>
      <p:pic>
        <p:nvPicPr>
          <p:cNvPr id="2" name="Picture 1">
            <a:extLst>
              <a:ext uri="{FF2B5EF4-FFF2-40B4-BE49-F238E27FC236}">
                <a16:creationId xmlns:a16="http://schemas.microsoft.com/office/drawing/2014/main" id="{631DD59C-E632-AB64-1E87-477D2EBBC1EB}"/>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115859" y="2193226"/>
            <a:ext cx="3419566" cy="3329872"/>
          </a:xfrm>
          <a:prstGeom prst="rect">
            <a:avLst/>
          </a:prstGeom>
          <a:ln>
            <a:noFill/>
          </a:ln>
        </p:spPr>
      </p:pic>
      <p:sp>
        <p:nvSpPr>
          <p:cNvPr id="5" name="Rounded Rectangle 4">
            <a:extLst>
              <a:ext uri="{FF2B5EF4-FFF2-40B4-BE49-F238E27FC236}">
                <a16:creationId xmlns:a16="http://schemas.microsoft.com/office/drawing/2014/main" id="{29D4253E-775E-EC94-6086-BF855C49184F}"/>
              </a:ext>
            </a:extLst>
          </p:cNvPr>
          <p:cNvSpPr/>
          <p:nvPr/>
        </p:nvSpPr>
        <p:spPr>
          <a:xfrm>
            <a:off x="1318979" y="5717668"/>
            <a:ext cx="9516523" cy="508688"/>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618393"/>
                </a:solidFill>
                <a:effectLst/>
                <a:uLnTx/>
                <a:uFillTx/>
                <a:latin typeface="Arial"/>
                <a:ea typeface="+mn-ea"/>
                <a:cs typeface="Arial"/>
              </a:rPr>
              <a:t>Considere o papel dos diferentes níveis, mesmo ao iniciar a adoção</a:t>
            </a:r>
          </a:p>
        </p:txBody>
      </p:sp>
      <p:pic>
        <p:nvPicPr>
          <p:cNvPr id="3" name="Picture 2" descr="Brazil Maps &amp; Facts - World Atlas">
            <a:extLst>
              <a:ext uri="{FF2B5EF4-FFF2-40B4-BE49-F238E27FC236}">
                <a16:creationId xmlns:a16="http://schemas.microsoft.com/office/drawing/2014/main" id="{2BDC6D7F-9744-EEDA-D8BE-0BA4AE58CF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0804" y="2234122"/>
            <a:ext cx="3805602" cy="3378890"/>
          </a:xfrm>
          <a:prstGeom prst="rect">
            <a:avLst/>
          </a:prstGeom>
        </p:spPr>
      </p:pic>
      <p:sp>
        <p:nvSpPr>
          <p:cNvPr id="9" name="Oval 8">
            <a:extLst>
              <a:ext uri="{FF2B5EF4-FFF2-40B4-BE49-F238E27FC236}">
                <a16:creationId xmlns:a16="http://schemas.microsoft.com/office/drawing/2014/main" id="{1F29B688-187C-2030-C04F-A30C86C51FAE}"/>
              </a:ext>
            </a:extLst>
          </p:cNvPr>
          <p:cNvSpPr/>
          <p:nvPr/>
        </p:nvSpPr>
        <p:spPr>
          <a:xfrm>
            <a:off x="1581833" y="2699966"/>
            <a:ext cx="381778" cy="92591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8FD2F7-964C-FA08-2039-DE0035D3E5F6}"/>
              </a:ext>
            </a:extLst>
          </p:cNvPr>
          <p:cNvSpPr/>
          <p:nvPr/>
        </p:nvSpPr>
        <p:spPr>
          <a:xfrm>
            <a:off x="2634974" y="2239890"/>
            <a:ext cx="647758" cy="21423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2B8611-065A-57B4-8318-63A8925C3767}"/>
              </a:ext>
            </a:extLst>
          </p:cNvPr>
          <p:cNvSpPr/>
          <p:nvPr/>
        </p:nvSpPr>
        <p:spPr>
          <a:xfrm>
            <a:off x="1858597" y="3357729"/>
            <a:ext cx="209250" cy="268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8FC71E5-B922-6249-B1EC-C899ED58A8CA}"/>
              </a:ext>
            </a:extLst>
          </p:cNvPr>
          <p:cNvSpPr/>
          <p:nvPr/>
        </p:nvSpPr>
        <p:spPr>
          <a:xfrm rot="5040000">
            <a:off x="1234299" y="5087240"/>
            <a:ext cx="169712" cy="6419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5DFFE94-4E5E-797B-01D5-06D79EAAF054}"/>
              </a:ext>
            </a:extLst>
          </p:cNvPr>
          <p:cNvSpPr/>
          <p:nvPr/>
        </p:nvSpPr>
        <p:spPr>
          <a:xfrm>
            <a:off x="1799806" y="5076406"/>
            <a:ext cx="2494232" cy="33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7C436AA-70D8-6920-43E4-93A25E46687F}"/>
              </a:ext>
            </a:extLst>
          </p:cNvPr>
          <p:cNvSpPr/>
          <p:nvPr/>
        </p:nvSpPr>
        <p:spPr>
          <a:xfrm rot="5400000">
            <a:off x="3722777" y="4375508"/>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3AF540-265B-AC7B-497B-A2B0C0B24AD0}"/>
              </a:ext>
            </a:extLst>
          </p:cNvPr>
          <p:cNvSpPr/>
          <p:nvPr/>
        </p:nvSpPr>
        <p:spPr>
          <a:xfrm rot="5400000">
            <a:off x="3568220" y="4645083"/>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60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P spid="1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pt-BR" sz="3600" dirty="0">
                <a:latin typeface="Arial"/>
                <a:cs typeface="Arial"/>
              </a:rPr>
              <a:t>Que fatores você consideraria ao planejar a adoção inicial do 7-1-7, tendo em mente a expansão nacional/subnacional?</a:t>
            </a:r>
          </a:p>
        </p:txBody>
      </p:sp>
      <p:pic>
        <p:nvPicPr>
          <p:cNvPr id="4" name="Graphic 9">
            <a:extLst>
              <a:ext uri="{FF2B5EF4-FFF2-40B4-BE49-F238E27FC236}">
                <a16:creationId xmlns:a16="http://schemas.microsoft.com/office/drawing/2014/main" id="{D7265F53-249D-6282-7AF1-FC21AF7235A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82313D-E286-51FB-D1D2-961BA69480FC}"/>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27948534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D28-643E-A2F4-1D4D-3448D541561F}"/>
              </a:ext>
            </a:extLst>
          </p:cNvPr>
          <p:cNvSpPr>
            <a:spLocks noGrp="1"/>
          </p:cNvSpPr>
          <p:nvPr>
            <p:ph type="title"/>
          </p:nvPr>
        </p:nvSpPr>
        <p:spPr>
          <a:xfrm>
            <a:off x="319902" y="245753"/>
            <a:ext cx="10515600" cy="1087808"/>
          </a:xfrm>
        </p:spPr>
        <p:txBody>
          <a:bodyPr/>
          <a:lstStyle/>
          <a:p>
            <a:r>
              <a:rPr lang="pt-BR"/>
              <a:t>Antes de planejar a adoção…</a:t>
            </a:r>
          </a:p>
        </p:txBody>
      </p:sp>
      <p:sp>
        <p:nvSpPr>
          <p:cNvPr id="6" name="Content Placeholder 5">
            <a:extLst>
              <a:ext uri="{FF2B5EF4-FFF2-40B4-BE49-F238E27FC236}">
                <a16:creationId xmlns:a16="http://schemas.microsoft.com/office/drawing/2014/main" id="{12FF5E51-316C-3AA5-1312-95AEF389BC57}"/>
              </a:ext>
            </a:extLst>
          </p:cNvPr>
          <p:cNvSpPr>
            <a:spLocks noGrp="1"/>
          </p:cNvSpPr>
          <p:nvPr>
            <p:ph idx="1"/>
          </p:nvPr>
        </p:nvSpPr>
        <p:spPr>
          <a:xfrm>
            <a:off x="691242" y="1066985"/>
            <a:ext cx="10036629" cy="4724029"/>
          </a:xfrm>
        </p:spPr>
        <p:txBody>
          <a:bodyPr/>
          <a:lstStyle/>
          <a:p>
            <a:pPr marL="0" indent="0">
              <a:buNone/>
            </a:pPr>
            <a:r>
              <a:rPr lang="pt-BR" b="1">
                <a:solidFill>
                  <a:schemeClr val="tx2"/>
                </a:solidFill>
              </a:rPr>
              <a:t>Considere o modelo de governança</a:t>
            </a:r>
          </a:p>
          <a:p>
            <a:pPr marL="0" indent="0">
              <a:buNone/>
            </a:pPr>
            <a:endParaRPr lang="en-US" sz="1200" b="1" dirty="0">
              <a:solidFill>
                <a:schemeClr val="tx2"/>
              </a:solidFill>
            </a:endParaRPr>
          </a:p>
          <a:p>
            <a:r>
              <a:rPr lang="pt-BR"/>
              <a:t>Quão centralizada/descentralizada é a governança no país?</a:t>
            </a:r>
          </a:p>
          <a:p>
            <a:endParaRPr lang="en-US" dirty="0"/>
          </a:p>
          <a:p>
            <a:r>
              <a:rPr lang="pt-BR"/>
              <a:t>Quais poderes de tomada de decisão os diferentes níveis de governo têm em relação à saúde pública? </a:t>
            </a:r>
          </a:p>
          <a:p>
            <a:endParaRPr lang="en-US" dirty="0"/>
          </a:p>
          <a:p>
            <a:r>
              <a:rPr lang="pt-BR"/>
              <a:t>Em que nível de governo as principais atividades de detecção, notificação e resposta precoce de surtos são conduzidas/coordenadas? </a:t>
            </a:r>
          </a:p>
          <a:p>
            <a:pPr marL="0" indent="0">
              <a:buNone/>
            </a:pPr>
            <a:endParaRPr lang="en-US" dirty="0"/>
          </a:p>
          <a:p>
            <a:endParaRPr lang="en-US" dirty="0"/>
          </a:p>
        </p:txBody>
      </p:sp>
      <p:sp>
        <p:nvSpPr>
          <p:cNvPr id="7" name="Rounded Rectangle 6">
            <a:extLst>
              <a:ext uri="{FF2B5EF4-FFF2-40B4-BE49-F238E27FC236}">
                <a16:creationId xmlns:a16="http://schemas.microsoft.com/office/drawing/2014/main" id="{E486E320-C311-29C7-4D2B-6E5D44CD0117}"/>
              </a:ext>
            </a:extLst>
          </p:cNvPr>
          <p:cNvSpPr/>
          <p:nvPr/>
        </p:nvSpPr>
        <p:spPr>
          <a:xfrm>
            <a:off x="1553322" y="5110843"/>
            <a:ext cx="908535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618393"/>
                </a:solidFill>
                <a:effectLst/>
                <a:uLnTx/>
                <a:uFillTx/>
                <a:latin typeface="Arial"/>
                <a:ea typeface="+mn-ea"/>
                <a:cs typeface="Arial"/>
              </a:rPr>
              <a:t>Leve isso em consideração ao planejar a adoção e a expansão</a:t>
            </a:r>
          </a:p>
        </p:txBody>
      </p:sp>
    </p:spTree>
    <p:extLst>
      <p:ext uri="{BB962C8B-B14F-4D97-AF65-F5344CB8AC3E}">
        <p14:creationId xmlns:p14="http://schemas.microsoft.com/office/powerpoint/2010/main" val="197621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583749" y="560121"/>
            <a:ext cx="10515600" cy="1087808"/>
          </a:xfrm>
        </p:spPr>
        <p:txBody>
          <a:bodyPr/>
          <a:lstStyle/>
          <a:p>
            <a:r>
              <a:rPr lang="pt-BR" sz="2800" dirty="0"/>
              <a:t>O 7-1-7 pode ser adotado de forma sistemática e flexível</a:t>
            </a: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a:off x="1447157" y="2745435"/>
            <a:ext cx="2873383"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tx1"/>
                </a:solidFill>
                <a:effectLst/>
                <a:uLnTx/>
                <a:uFillTx/>
                <a:latin typeface="Arial" panose="020B0604020202020204" pitchFamily="34" charset="0"/>
                <a:ea typeface="+mj-ea"/>
                <a:cs typeface="+mj-cs"/>
              </a:rPr>
              <a:t>Situar-se no sistema de saúde pública</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dirty="0">
                <a:ln>
                  <a:noFill/>
                </a:ln>
                <a:solidFill>
                  <a:schemeClr val="tx1"/>
                </a:solidFill>
                <a:effectLst/>
                <a:uLnTx/>
                <a:uFillTx/>
                <a:latin typeface="Arial" panose="020B0604020202020204" pitchFamily="34" charset="0"/>
                <a:ea typeface="+mj-ea"/>
                <a:cs typeface="+mj-cs"/>
              </a:rPr>
              <a:t>Mapear as partes interessadas + sistemas existentes</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tx1"/>
                </a:solidFill>
                <a:effectLst/>
                <a:uLnTx/>
                <a:uFillTx/>
                <a:latin typeface="Arial" panose="020B0604020202020204" pitchFamily="34" charset="0"/>
                <a:ea typeface="+mj-ea"/>
                <a:cs typeface="+mj-cs"/>
              </a:rPr>
              <a:t>Engajar as partes interessadas</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tx1"/>
                </a:solidFill>
                <a:effectLst/>
                <a:uLnTx/>
                <a:uFillTx/>
                <a:latin typeface="Arial" panose="020B0604020202020204" pitchFamily="34" charset="0"/>
                <a:ea typeface="+mj-ea"/>
                <a:cs typeface="+mj-cs"/>
              </a:rPr>
              <a:t>Treinar a equipe</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tx1"/>
                </a:solidFill>
                <a:effectLst/>
                <a:uLnTx/>
                <a:uFillTx/>
                <a:latin typeface="Arial" panose="020B0604020202020204" pitchFamily="34" charset="0"/>
                <a:ea typeface="+mj-ea"/>
                <a:cs typeface="+mj-cs"/>
              </a:rPr>
              <a:t>Integrar em fluxos de trabalho</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dirty="0">
                <a:solidFill>
                  <a:schemeClr val="tx1"/>
                </a:solidFill>
              </a:rPr>
              <a:t>Pilotar o uso</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600" y="1674373"/>
            <a:ext cx="3055832" cy="2282808"/>
          </a:xfrm>
        </p:spPr>
        <p:txBody>
          <a:bodyPr/>
          <a:lstStyle/>
          <a:p>
            <a:br>
              <a:rPr lang="pt-BR" dirty="0">
                <a:latin typeface="Arial"/>
                <a:cs typeface="Arial"/>
              </a:rPr>
            </a:br>
            <a:r>
              <a:rPr lang="pt-BR" dirty="0">
                <a:latin typeface="Arial"/>
                <a:cs typeface="Arial"/>
              </a:rPr>
              <a:t>Objetivos de aprendizado do workshop</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pt-BR" sz="2000" b="1" dirty="0">
                <a:latin typeface="Arial"/>
                <a:cs typeface="Arial"/>
              </a:rPr>
              <a:t>Compreender a abordagem de melhoria de desempenho e metas 7-1-7 e as Revisões de Ação Precoce</a:t>
            </a:r>
            <a:r>
              <a:rPr lang="pt-BR" sz="2000" dirty="0">
                <a:latin typeface="Arial"/>
                <a:cs typeface="Arial"/>
              </a:rPr>
              <a:t> para detecção, notificação e resposta a surtos</a:t>
            </a:r>
          </a:p>
          <a:p>
            <a:pPr marL="342900" indent="-342900">
              <a:lnSpc>
                <a:spcPct val="113999"/>
              </a:lnSpc>
            </a:pPr>
            <a:r>
              <a:rPr lang="pt-BR" sz="2000" dirty="0">
                <a:latin typeface="Arial"/>
                <a:cs typeface="Arial"/>
              </a:rPr>
              <a:t>Explicar como o 7-1-7 impulsiona a </a:t>
            </a:r>
            <a:r>
              <a:rPr lang="pt-BR" sz="2000" b="1" dirty="0">
                <a:latin typeface="Arial"/>
                <a:cs typeface="Arial"/>
              </a:rPr>
              <a:t>melhoria do desempenho</a:t>
            </a:r>
            <a:r>
              <a:rPr lang="pt-BR" sz="2000" dirty="0">
                <a:latin typeface="Arial"/>
                <a:cs typeface="Arial"/>
              </a:rPr>
              <a:t> dos sistemas de surtos</a:t>
            </a:r>
          </a:p>
          <a:p>
            <a:pPr marL="342900" indent="-342900">
              <a:lnSpc>
                <a:spcPct val="113999"/>
              </a:lnSpc>
            </a:pPr>
            <a:r>
              <a:rPr lang="pt-BR" sz="2000" b="1" dirty="0">
                <a:latin typeface="Arial"/>
                <a:cs typeface="Arial"/>
              </a:rPr>
              <a:t>Identificar oportunidades e desafios</a:t>
            </a:r>
            <a:r>
              <a:rPr lang="pt-BR" sz="2000" dirty="0">
                <a:latin typeface="Arial"/>
                <a:cs typeface="Arial"/>
              </a:rPr>
              <a:t> para apoiar a conscientização, adoção e uso do 7-1-7 em seu trabalho</a:t>
            </a:r>
          </a:p>
          <a:p>
            <a:pPr marL="342900" indent="-342900">
              <a:lnSpc>
                <a:spcPct val="113999"/>
              </a:lnSpc>
            </a:pPr>
            <a:r>
              <a:rPr lang="pt-BR" sz="2000" b="1" dirty="0">
                <a:latin typeface="Arial"/>
                <a:cs typeface="Arial"/>
              </a:rPr>
              <a:t>Aplicar os passos principais e práticas modelo</a:t>
            </a:r>
            <a:r>
              <a:rPr lang="pt-BR" sz="2000" dirty="0">
                <a:latin typeface="Arial"/>
                <a:cs typeface="Arial"/>
              </a:rPr>
              <a:t> para dar suporte ao uso da adoção do 7-1-7 em programas e contextos</a:t>
            </a:r>
          </a:p>
          <a:p>
            <a:pPr marL="342900" indent="-342900">
              <a:lnSpc>
                <a:spcPct val="113999"/>
              </a:lnSpc>
            </a:pPr>
            <a:r>
              <a:rPr lang="pt-BR" sz="2000" b="1" dirty="0">
                <a:latin typeface="Arial"/>
                <a:cs typeface="Arial"/>
              </a:rPr>
              <a:t>Desenvolver um plano</a:t>
            </a:r>
            <a:r>
              <a:rPr lang="pt-BR" sz="2000" dirty="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3286916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pt-BR" sz="4800">
                <a:latin typeface="Arial"/>
                <a:cs typeface="Arial"/>
              </a:rPr>
              <a:t>Componentes de adoção</a:t>
            </a:r>
          </a:p>
        </p:txBody>
      </p:sp>
      <p:sp>
        <p:nvSpPr>
          <p:cNvPr id="9" name="Text Placeholder 2">
            <a:extLst>
              <a:ext uri="{FF2B5EF4-FFF2-40B4-BE49-F238E27FC236}">
                <a16:creationId xmlns:a16="http://schemas.microsoft.com/office/drawing/2014/main" id="{A01CEEDD-9B7C-282F-5B25-9DEA515EAF67}"/>
              </a:ext>
            </a:extLst>
          </p:cNvPr>
          <p:cNvSpPr>
            <a:spLocks noGrp="1"/>
          </p:cNvSpPr>
          <p:nvPr>
            <p:ph type="body" idx="1"/>
          </p:nvPr>
        </p:nvSpPr>
        <p:spPr>
          <a:xfrm>
            <a:off x="831850" y="4470394"/>
            <a:ext cx="9703980" cy="931688"/>
          </a:xfrm>
        </p:spPr>
        <p:txBody>
          <a:body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5D50E318-08D2-F825-DA00-A0617AAED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289035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5876323"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dirty="0">
                <a:latin typeface="Arial"/>
                <a:ea typeface="+mj-ea"/>
                <a:cs typeface="Arial"/>
              </a:rPr>
              <a:t>Componentes de adoção</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463267" y="1711693"/>
            <a:ext cx="5140355" cy="35986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94D56"/>
              </a:solidFill>
              <a:effectLst/>
              <a:uLnTx/>
              <a:uFillTx/>
              <a:latin typeface="Arial"/>
              <a:ea typeface="+mn-ea"/>
              <a:cs typeface="Arial"/>
            </a:endParaRP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Qual é a melhor ordem para esses componentes serem conduzidos?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2400" dirty="0">
                <a:latin typeface="Arial"/>
                <a:ea typeface="+mn-ea"/>
                <a:cs typeface="Arial"/>
              </a:rPr>
              <a:t>No seu </a:t>
            </a:r>
            <a:r>
              <a:rPr lang="pt-BR" sz="2400" dirty="0" err="1">
                <a:latin typeface="Arial"/>
                <a:ea typeface="+mn-ea"/>
                <a:cs typeface="Arial"/>
              </a:rPr>
              <a:t>flipchart</a:t>
            </a:r>
            <a:r>
              <a:rPr lang="pt-BR" sz="2400" dirty="0">
                <a:latin typeface="Arial"/>
                <a:ea typeface="+mn-ea"/>
                <a:cs typeface="Arial"/>
              </a:rPr>
              <a:t>, classifique os componentes na ordem em que você acha que eles devem ser feitos, escrevendo suas letras (veja o lado direito) de cima para baixo na sua folha. </a:t>
            </a:r>
            <a:r>
              <a:rPr kumimoji="0" lang="pt-BR" sz="2400" b="0" i="0" u="none" strike="noStrike" cap="none" normalizeH="0" baseline="0" noProof="0" dirty="0">
                <a:ln>
                  <a:noFill/>
                </a:ln>
                <a:solidFill>
                  <a:srgbClr val="394D56"/>
                </a:solidFill>
                <a:effectLst/>
                <a:uLnTx/>
                <a:uFillTx/>
                <a:latin typeface="Arial"/>
                <a:ea typeface="+mn-ea"/>
                <a:cs typeface="Arial"/>
              </a:rPr>
              <a:t>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sz="2400" dirty="0">
              <a:latin typeface="Arial"/>
              <a:cs typeface="Arial"/>
            </a:endParaRPr>
          </a:p>
        </p:txBody>
      </p:sp>
      <p:sp>
        <p:nvSpPr>
          <p:cNvPr id="6" name="Rectangle 5">
            <a:extLst>
              <a:ext uri="{FF2B5EF4-FFF2-40B4-BE49-F238E27FC236}">
                <a16:creationId xmlns:a16="http://schemas.microsoft.com/office/drawing/2014/main" id="{A7F886EE-6A11-1893-B61B-7BA968375DB2}"/>
              </a:ext>
            </a:extLst>
          </p:cNvPr>
          <p:cNvSpPr/>
          <p:nvPr/>
        </p:nvSpPr>
        <p:spPr>
          <a:xfrm>
            <a:off x="6333787" y="4544006"/>
            <a:ext cx="5394946" cy="13366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4D46E2-B66C-A406-7F52-D3F6D62A8A41}"/>
              </a:ext>
            </a:extLst>
          </p:cNvPr>
          <p:cNvSpPr/>
          <p:nvPr/>
        </p:nvSpPr>
        <p:spPr>
          <a:xfrm>
            <a:off x="6333787" y="442296"/>
            <a:ext cx="5394946" cy="391860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6BA1BD8A-9EF8-19C9-7625-E5507F5BF21D}"/>
              </a:ext>
            </a:extLst>
          </p:cNvPr>
          <p:cNvSpPr>
            <a:spLocks noGrp="1"/>
          </p:cNvSpPr>
          <p:nvPr>
            <p:ph type="body" sz="quarter" idx="3"/>
          </p:nvPr>
        </p:nvSpPr>
        <p:spPr>
          <a:xfrm>
            <a:off x="6520048" y="721880"/>
            <a:ext cx="4392618" cy="480004"/>
          </a:xfrm>
        </p:spPr>
        <p:txBody>
          <a:bodyPr/>
          <a:lstStyle/>
          <a:p>
            <a:r>
              <a:rPr lang="pt-BR" sz="2200">
                <a:latin typeface="Arial"/>
                <a:cs typeface="Arial"/>
              </a:rPr>
              <a:t>Componentes de adoção</a:t>
            </a:r>
          </a:p>
        </p:txBody>
      </p:sp>
      <p:sp>
        <p:nvSpPr>
          <p:cNvPr id="10" name="Content Placeholder 5">
            <a:extLst>
              <a:ext uri="{FF2B5EF4-FFF2-40B4-BE49-F238E27FC236}">
                <a16:creationId xmlns:a16="http://schemas.microsoft.com/office/drawing/2014/main" id="{0138C29D-69B3-ED81-828B-3CE7A0EABEAA}"/>
              </a:ext>
            </a:extLst>
          </p:cNvPr>
          <p:cNvSpPr>
            <a:spLocks noGrp="1"/>
          </p:cNvSpPr>
          <p:nvPr>
            <p:ph sz="quarter" idx="4"/>
          </p:nvPr>
        </p:nvSpPr>
        <p:spPr>
          <a:xfrm>
            <a:off x="6522533" y="1293722"/>
            <a:ext cx="5128561" cy="3604849"/>
          </a:xfrm>
        </p:spPr>
        <p:txBody>
          <a:bodyPr vert="horz" lIns="91440" tIns="45720" rIns="91440" bIns="45720" rtlCol="0" anchor="t">
            <a:noAutofit/>
          </a:bodyPr>
          <a:lstStyle/>
          <a:p>
            <a:pPr marL="285750" indent="-285750">
              <a:buFont typeface="Arial,Sans-Serif" panose="020B0604020202020204" pitchFamily="34" charset="0"/>
              <a:buChar char="•"/>
            </a:pPr>
            <a:r>
              <a:rPr lang="pt-BR" sz="2000" b="1" dirty="0">
                <a:solidFill>
                  <a:schemeClr val="accent2"/>
                </a:solidFill>
                <a:latin typeface="Arial"/>
                <a:cs typeface="Arial"/>
              </a:rPr>
              <a:t>A</a:t>
            </a:r>
            <a:r>
              <a:rPr lang="pt-BR" sz="2000" dirty="0">
                <a:solidFill>
                  <a:schemeClr val="dk1"/>
                </a:solidFill>
                <a:latin typeface="Arial"/>
                <a:cs typeface="Arial"/>
              </a:rPr>
              <a:t> = Envolver as partes interessadas</a:t>
            </a:r>
          </a:p>
          <a:p>
            <a:pPr marL="285750" indent="-285750">
              <a:buFont typeface="Arial,Sans-Serif" panose="020B0604020202020204" pitchFamily="34" charset="0"/>
              <a:buChar char="•"/>
            </a:pPr>
            <a:r>
              <a:rPr lang="pt-BR" sz="2000" b="1" dirty="0">
                <a:solidFill>
                  <a:schemeClr val="accent2"/>
                </a:solidFill>
                <a:latin typeface="Arial"/>
                <a:cs typeface="Arial"/>
              </a:rPr>
              <a:t>B</a:t>
            </a:r>
            <a:r>
              <a:rPr lang="pt-BR" sz="2000" dirty="0">
                <a:solidFill>
                  <a:schemeClr val="dk1"/>
                </a:solidFill>
                <a:latin typeface="Arial"/>
                <a:cs typeface="Arial"/>
              </a:rPr>
              <a:t> = Integrar em fluxos de trabalho</a:t>
            </a:r>
          </a:p>
          <a:p>
            <a:pPr marL="285750" indent="-285750">
              <a:buFont typeface="Arial,Sans-Serif" panose="020B0604020202020204" pitchFamily="34" charset="0"/>
              <a:buChar char="•"/>
            </a:pPr>
            <a:r>
              <a:rPr lang="pt-BR" sz="2000" b="1" dirty="0">
                <a:solidFill>
                  <a:schemeClr val="accent2"/>
                </a:solidFill>
                <a:latin typeface="Arial"/>
                <a:cs typeface="Arial"/>
              </a:rPr>
              <a:t>C</a:t>
            </a:r>
            <a:r>
              <a:rPr lang="pt-BR" sz="2000" dirty="0">
                <a:solidFill>
                  <a:schemeClr val="dk1"/>
                </a:solidFill>
                <a:latin typeface="Arial"/>
                <a:cs typeface="Arial"/>
              </a:rPr>
              <a:t> = Mapear as partes interessadas + sistemas existentes</a:t>
            </a:r>
          </a:p>
          <a:p>
            <a:pPr marL="285750" indent="-285750">
              <a:buFont typeface="Arial,Sans-Serif" panose="020B0604020202020204" pitchFamily="34" charset="0"/>
            </a:pPr>
            <a:r>
              <a:rPr lang="pt-BR" sz="2000" b="1" dirty="0">
                <a:solidFill>
                  <a:schemeClr val="accent2"/>
                </a:solidFill>
                <a:latin typeface="Arial"/>
                <a:cs typeface="Arial"/>
              </a:rPr>
              <a:t>D</a:t>
            </a:r>
            <a:r>
              <a:rPr lang="pt-BR" sz="2000" dirty="0">
                <a:solidFill>
                  <a:schemeClr val="dk1"/>
                </a:solidFill>
                <a:latin typeface="Arial"/>
                <a:cs typeface="Arial"/>
              </a:rPr>
              <a:t> = Pilotar o uso</a:t>
            </a:r>
          </a:p>
          <a:p>
            <a:pPr marL="285750" indent="-285750">
              <a:buFont typeface="Arial,Sans-Serif" panose="020B0604020202020204" pitchFamily="34" charset="0"/>
              <a:buChar char="•"/>
            </a:pPr>
            <a:r>
              <a:rPr lang="pt-BR" sz="2000" b="1" dirty="0">
                <a:solidFill>
                  <a:schemeClr val="accent2"/>
                </a:solidFill>
                <a:latin typeface="Arial"/>
                <a:cs typeface="Arial"/>
              </a:rPr>
              <a:t>E</a:t>
            </a:r>
            <a:r>
              <a:rPr lang="pt-BR" sz="2000" dirty="0">
                <a:solidFill>
                  <a:schemeClr val="dk1"/>
                </a:solidFill>
                <a:latin typeface="Arial"/>
                <a:cs typeface="Arial"/>
              </a:rPr>
              <a:t> = Situar o 7-1-7 no sistema de saúde pública</a:t>
            </a:r>
          </a:p>
          <a:p>
            <a:pPr marL="285750" indent="-285750">
              <a:buFont typeface="Arial,Sans-Serif" panose="020B0604020202020204" pitchFamily="34" charset="0"/>
            </a:pPr>
            <a:r>
              <a:rPr lang="pt-BR" sz="2000" b="1" dirty="0">
                <a:solidFill>
                  <a:schemeClr val="accent2"/>
                </a:solidFill>
                <a:latin typeface="Arial"/>
                <a:cs typeface="Arial"/>
              </a:rPr>
              <a:t>F</a:t>
            </a:r>
            <a:r>
              <a:rPr lang="pt-BR" sz="2000" dirty="0">
                <a:solidFill>
                  <a:schemeClr val="dk1"/>
                </a:solidFill>
                <a:latin typeface="Arial"/>
                <a:cs typeface="Arial"/>
              </a:rPr>
              <a:t> = Treinar a equipe</a:t>
            </a:r>
            <a:endParaRPr lang="pt-BR" sz="24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839C81B1-3A1D-FB5D-B671-7A068735612C}"/>
              </a:ext>
            </a:extLst>
          </p:cNvPr>
          <p:cNvSpPr txBox="1">
            <a:spLocks/>
          </p:cNvSpPr>
          <p:nvPr/>
        </p:nvSpPr>
        <p:spPr>
          <a:xfrm>
            <a:off x="6444894" y="4586156"/>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latin typeface="Arial"/>
                <a:cs typeface="Arial"/>
              </a:rPr>
              <a:t>Tempo</a:t>
            </a:r>
          </a:p>
        </p:txBody>
      </p:sp>
      <p:sp>
        <p:nvSpPr>
          <p:cNvPr id="12" name="Content Placeholder 3">
            <a:extLst>
              <a:ext uri="{FF2B5EF4-FFF2-40B4-BE49-F238E27FC236}">
                <a16:creationId xmlns:a16="http://schemas.microsoft.com/office/drawing/2014/main" id="{D9663FC7-44DB-3921-DA92-DF88BCBF47DB}"/>
              </a:ext>
            </a:extLst>
          </p:cNvPr>
          <p:cNvSpPr txBox="1">
            <a:spLocks/>
          </p:cNvSpPr>
          <p:nvPr/>
        </p:nvSpPr>
        <p:spPr>
          <a:xfrm>
            <a:off x="6500564" y="4990409"/>
            <a:ext cx="4818771" cy="8128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latin typeface="Arial"/>
                <a:cs typeface="Arial"/>
              </a:rPr>
              <a:t>5 minutos: ordene as etapas em seu grupo</a:t>
            </a:r>
          </a:p>
          <a:p>
            <a:r>
              <a:rPr lang="pt-BR" sz="1800" dirty="0">
                <a:cs typeface="Arial"/>
              </a:rPr>
              <a:t>2 minutos: revisão plenária</a:t>
            </a:r>
          </a:p>
          <a:p>
            <a:pPr lvl="1"/>
            <a:endParaRPr lang="en-US" sz="1800" dirty="0">
              <a:cs typeface="Arial"/>
            </a:endParaRPr>
          </a:p>
        </p:txBody>
      </p:sp>
    </p:spTree>
    <p:extLst>
      <p:ext uri="{BB962C8B-B14F-4D97-AF65-F5344CB8AC3E}">
        <p14:creationId xmlns:p14="http://schemas.microsoft.com/office/powerpoint/2010/main" val="29587460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a:extLst>
              <a:ext uri="{FF2B5EF4-FFF2-40B4-BE49-F238E27FC236}">
                <a16:creationId xmlns:a16="http://schemas.microsoft.com/office/drawing/2014/main" id="{DED63C2E-F583-FD3E-9F72-E87EC0295D11}"/>
              </a:ext>
            </a:extLst>
          </p:cNvPr>
          <p:cNvSpPr/>
          <p:nvPr/>
        </p:nvSpPr>
        <p:spPr>
          <a:xfrm>
            <a:off x="6612792"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9" name="Oval 18">
            <a:extLst>
              <a:ext uri="{FF2B5EF4-FFF2-40B4-BE49-F238E27FC236}">
                <a16:creationId xmlns:a16="http://schemas.microsoft.com/office/drawing/2014/main" id="{A0C3952A-151F-2B2F-ACAF-56E40B786F74}"/>
              </a:ext>
            </a:extLst>
          </p:cNvPr>
          <p:cNvSpPr/>
          <p:nvPr/>
        </p:nvSpPr>
        <p:spPr>
          <a:xfrm>
            <a:off x="7673038" y="2690588"/>
            <a:ext cx="2944368" cy="294551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pt-BR" sz="2800" dirty="0"/>
              <a:t>O 7-1-7 pode ser adotado de forma sistemática e flexível</a:t>
            </a:r>
          </a:p>
        </p:txBody>
      </p:sp>
      <p:grpSp>
        <p:nvGrpSpPr>
          <p:cNvPr id="46" name="Group 45">
            <a:extLst>
              <a:ext uri="{FF2B5EF4-FFF2-40B4-BE49-F238E27FC236}">
                <a16:creationId xmlns:a16="http://schemas.microsoft.com/office/drawing/2014/main" id="{260401AB-A85E-C79B-337B-97C39507FBC1}"/>
              </a:ext>
            </a:extLst>
          </p:cNvPr>
          <p:cNvGrpSpPr/>
          <p:nvPr/>
        </p:nvGrpSpPr>
        <p:grpSpPr>
          <a:xfrm>
            <a:off x="852538" y="1452653"/>
            <a:ext cx="4900493" cy="4878873"/>
            <a:chOff x="852539" y="1452653"/>
            <a:chExt cx="4900493" cy="4878873"/>
          </a:xfrm>
        </p:grpSpPr>
        <p:sp>
          <p:nvSpPr>
            <p:cNvPr id="28" name="Rounded Rectangle 27">
              <a:extLst>
                <a:ext uri="{FF2B5EF4-FFF2-40B4-BE49-F238E27FC236}">
                  <a16:creationId xmlns:a16="http://schemas.microsoft.com/office/drawing/2014/main" id="{2B230162-0E61-03EA-B05F-052CFC89AA08}"/>
                </a:ext>
              </a:extLst>
            </p:cNvPr>
            <p:cNvSpPr/>
            <p:nvPr/>
          </p:nvSpPr>
          <p:spPr>
            <a:xfrm>
              <a:off x="852539"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29" name="TextBox 28">
              <a:extLst>
                <a:ext uri="{FF2B5EF4-FFF2-40B4-BE49-F238E27FC236}">
                  <a16:creationId xmlns:a16="http://schemas.microsoft.com/office/drawing/2014/main" id="{E9469D15-D642-4AB9-AC2B-2D6B5770B66A}"/>
                </a:ext>
              </a:extLst>
            </p:cNvPr>
            <p:cNvSpPr txBox="1"/>
            <p:nvPr/>
          </p:nvSpPr>
          <p:spPr>
            <a:xfrm>
              <a:off x="1083745" y="1785464"/>
              <a:ext cx="4403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Um pouco menos assim…</a:t>
              </a:r>
            </a:p>
          </p:txBody>
        </p:sp>
        <p:sp>
          <p:nvSpPr>
            <p:cNvPr id="40" name="Right Arrow 39">
              <a:extLst>
                <a:ext uri="{FF2B5EF4-FFF2-40B4-BE49-F238E27FC236}">
                  <a16:creationId xmlns:a16="http://schemas.microsoft.com/office/drawing/2014/main" id="{4B2B8A82-6487-D052-F957-F58644E75B75}"/>
                </a:ext>
              </a:extLst>
            </p:cNvPr>
            <p:cNvSpPr/>
            <p:nvPr/>
          </p:nvSpPr>
          <p:spPr>
            <a:xfrm>
              <a:off x="2138746" y="2962516"/>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ight Arrow 41">
              <a:extLst>
                <a:ext uri="{FF2B5EF4-FFF2-40B4-BE49-F238E27FC236}">
                  <a16:creationId xmlns:a16="http://schemas.microsoft.com/office/drawing/2014/main" id="{AFADF6D8-D1CD-DF5B-984A-034B054BD924}"/>
                </a:ext>
              </a:extLst>
            </p:cNvPr>
            <p:cNvSpPr/>
            <p:nvPr/>
          </p:nvSpPr>
          <p:spPr>
            <a:xfrm rot="10800000">
              <a:off x="3899434" y="4849438"/>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ight Arrow 42">
              <a:extLst>
                <a:ext uri="{FF2B5EF4-FFF2-40B4-BE49-F238E27FC236}">
                  <a16:creationId xmlns:a16="http://schemas.microsoft.com/office/drawing/2014/main" id="{34D865B8-BCBE-4B88-76FA-B9380F913176}"/>
                </a:ext>
              </a:extLst>
            </p:cNvPr>
            <p:cNvSpPr/>
            <p:nvPr/>
          </p:nvSpPr>
          <p:spPr>
            <a:xfrm rot="5400000" flipV="1">
              <a:off x="4779467" y="3867980"/>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ight Arrow 43">
              <a:extLst>
                <a:ext uri="{FF2B5EF4-FFF2-40B4-BE49-F238E27FC236}">
                  <a16:creationId xmlns:a16="http://schemas.microsoft.com/office/drawing/2014/main" id="{EAA3E7EC-3CEB-0ED0-8274-CCE4D6176CA5}"/>
                </a:ext>
              </a:extLst>
            </p:cNvPr>
            <p:cNvSpPr/>
            <p:nvPr/>
          </p:nvSpPr>
          <p:spPr>
            <a:xfrm rot="10800000">
              <a:off x="2112698" y="4849439"/>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9" name="TextBox 58">
            <a:extLst>
              <a:ext uri="{FF2B5EF4-FFF2-40B4-BE49-F238E27FC236}">
                <a16:creationId xmlns:a16="http://schemas.microsoft.com/office/drawing/2014/main" id="{F3888E0C-0615-7607-B003-CE28FDF14A3A}"/>
              </a:ext>
            </a:extLst>
          </p:cNvPr>
          <p:cNvSpPr txBox="1"/>
          <p:nvPr/>
        </p:nvSpPr>
        <p:spPr>
          <a:xfrm>
            <a:off x="7491246" y="1776947"/>
            <a:ext cx="3273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…e mais assim</a:t>
            </a:r>
          </a:p>
        </p:txBody>
      </p:sp>
      <p:pic>
        <p:nvPicPr>
          <p:cNvPr id="10" name="Graphic 9">
            <a:extLst>
              <a:ext uri="{FF2B5EF4-FFF2-40B4-BE49-F238E27FC236}">
                <a16:creationId xmlns:a16="http://schemas.microsoft.com/office/drawing/2014/main" id="{3F1F707B-ECE7-A8B6-9193-FEE4B8801A4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86094" y="2643604"/>
            <a:ext cx="911180" cy="911428"/>
          </a:xfrm>
          <a:prstGeom prst="rect">
            <a:avLst/>
          </a:prstGeom>
        </p:spPr>
      </p:pic>
      <p:pic>
        <p:nvPicPr>
          <p:cNvPr id="12" name="Graphic 11">
            <a:extLst>
              <a:ext uri="{FF2B5EF4-FFF2-40B4-BE49-F238E27FC236}">
                <a16:creationId xmlns:a16="http://schemas.microsoft.com/office/drawing/2014/main" id="{0C9B8D28-40E1-19E6-D3D9-A4F9AB435E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800968" y="2642902"/>
            <a:ext cx="911180" cy="911428"/>
          </a:xfrm>
          <a:prstGeom prst="rect">
            <a:avLst/>
          </a:prstGeom>
        </p:spPr>
      </p:pic>
      <p:sp>
        <p:nvSpPr>
          <p:cNvPr id="14" name="Right Arrow 39">
            <a:extLst>
              <a:ext uri="{FF2B5EF4-FFF2-40B4-BE49-F238E27FC236}">
                <a16:creationId xmlns:a16="http://schemas.microsoft.com/office/drawing/2014/main" id="{75657643-56A7-A8DA-1228-316555B394A7}"/>
              </a:ext>
            </a:extLst>
          </p:cNvPr>
          <p:cNvSpPr/>
          <p:nvPr/>
        </p:nvSpPr>
        <p:spPr>
          <a:xfrm>
            <a:off x="3945244" y="2910477"/>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7" name="Graphic 16">
            <a:extLst>
              <a:ext uri="{FF2B5EF4-FFF2-40B4-BE49-F238E27FC236}">
                <a16:creationId xmlns:a16="http://schemas.microsoft.com/office/drawing/2014/main" id="{765F0207-F0A2-0426-103D-F361DCE5D1D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571600" y="2632249"/>
            <a:ext cx="915144" cy="917622"/>
          </a:xfrm>
          <a:prstGeom prst="rect">
            <a:avLst/>
          </a:prstGeom>
        </p:spPr>
      </p:pic>
      <p:pic>
        <p:nvPicPr>
          <p:cNvPr id="30" name="Graphic 29">
            <a:extLst>
              <a:ext uri="{FF2B5EF4-FFF2-40B4-BE49-F238E27FC236}">
                <a16:creationId xmlns:a16="http://schemas.microsoft.com/office/drawing/2014/main" id="{CAB9E10D-9E43-E74A-BBC8-4A3ACB1C9A9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576219" y="4532192"/>
            <a:ext cx="915144" cy="917622"/>
          </a:xfrm>
          <a:prstGeom prst="rect">
            <a:avLst/>
          </a:prstGeom>
        </p:spPr>
      </p:pic>
      <p:pic>
        <p:nvPicPr>
          <p:cNvPr id="33" name="Graphic 32">
            <a:extLst>
              <a:ext uri="{FF2B5EF4-FFF2-40B4-BE49-F238E27FC236}">
                <a16:creationId xmlns:a16="http://schemas.microsoft.com/office/drawing/2014/main" id="{64B42FE9-A9D3-51E0-E74C-E12A3A8355A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802520" y="4532192"/>
            <a:ext cx="915144" cy="917622"/>
          </a:xfrm>
          <a:prstGeom prst="rect">
            <a:avLst/>
          </a:prstGeom>
        </p:spPr>
      </p:pic>
      <p:pic>
        <p:nvPicPr>
          <p:cNvPr id="35" name="Graphic 34">
            <a:extLst>
              <a:ext uri="{FF2B5EF4-FFF2-40B4-BE49-F238E27FC236}">
                <a16:creationId xmlns:a16="http://schemas.microsoft.com/office/drawing/2014/main" id="{70F04B57-08F8-58A8-677C-A1FEAFCD9F1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83744" y="4532191"/>
            <a:ext cx="915144" cy="917622"/>
          </a:xfrm>
          <a:prstGeom prst="rect">
            <a:avLst/>
          </a:prstGeom>
        </p:spPr>
      </p:pic>
      <p:pic>
        <p:nvPicPr>
          <p:cNvPr id="36" name="Graphic 35">
            <a:extLst>
              <a:ext uri="{FF2B5EF4-FFF2-40B4-BE49-F238E27FC236}">
                <a16:creationId xmlns:a16="http://schemas.microsoft.com/office/drawing/2014/main" id="{E8A3D2E7-859E-30CE-3F66-FBD384B53AA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687508" y="2234725"/>
            <a:ext cx="911180" cy="911428"/>
          </a:xfrm>
          <a:prstGeom prst="rect">
            <a:avLst/>
          </a:prstGeom>
        </p:spPr>
      </p:pic>
      <p:pic>
        <p:nvPicPr>
          <p:cNvPr id="37" name="Graphic 36">
            <a:extLst>
              <a:ext uri="{FF2B5EF4-FFF2-40B4-BE49-F238E27FC236}">
                <a16:creationId xmlns:a16="http://schemas.microsoft.com/office/drawing/2014/main" id="{5EAE1140-767A-C106-198D-DB8432123E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57212" y="2971243"/>
            <a:ext cx="911180" cy="911428"/>
          </a:xfrm>
          <a:prstGeom prst="rect">
            <a:avLst/>
          </a:prstGeom>
        </p:spPr>
      </p:pic>
      <p:pic>
        <p:nvPicPr>
          <p:cNvPr id="38" name="Graphic 37">
            <a:extLst>
              <a:ext uri="{FF2B5EF4-FFF2-40B4-BE49-F238E27FC236}">
                <a16:creationId xmlns:a16="http://schemas.microsoft.com/office/drawing/2014/main" id="{49CC2D34-91E8-6AF3-F2C5-68A64F2C0F5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56037" y="4304932"/>
            <a:ext cx="915144" cy="917622"/>
          </a:xfrm>
          <a:prstGeom prst="rect">
            <a:avLst/>
          </a:prstGeom>
        </p:spPr>
      </p:pic>
      <p:pic>
        <p:nvPicPr>
          <p:cNvPr id="39" name="Graphic 38">
            <a:extLst>
              <a:ext uri="{FF2B5EF4-FFF2-40B4-BE49-F238E27FC236}">
                <a16:creationId xmlns:a16="http://schemas.microsoft.com/office/drawing/2014/main" id="{6D79BD37-54A8-62CF-37D5-020F1BDCF22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689779" y="4990630"/>
            <a:ext cx="915144" cy="917622"/>
          </a:xfrm>
          <a:prstGeom prst="rect">
            <a:avLst/>
          </a:prstGeom>
        </p:spPr>
      </p:pic>
      <p:pic>
        <p:nvPicPr>
          <p:cNvPr id="45" name="Graphic 44">
            <a:extLst>
              <a:ext uri="{FF2B5EF4-FFF2-40B4-BE49-F238E27FC236}">
                <a16:creationId xmlns:a16="http://schemas.microsoft.com/office/drawing/2014/main" id="{6D924CAD-2CC9-7C6C-F61D-C4346472D09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455057" y="4302972"/>
            <a:ext cx="915144" cy="917622"/>
          </a:xfrm>
          <a:prstGeom prst="rect">
            <a:avLst/>
          </a:prstGeom>
        </p:spPr>
      </p:pic>
      <p:pic>
        <p:nvPicPr>
          <p:cNvPr id="47" name="Graphic 46">
            <a:extLst>
              <a:ext uri="{FF2B5EF4-FFF2-40B4-BE49-F238E27FC236}">
                <a16:creationId xmlns:a16="http://schemas.microsoft.com/office/drawing/2014/main" id="{B017C4DE-6E21-EACD-9F15-EF5CFD788DE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452329" y="2909069"/>
            <a:ext cx="915144" cy="917622"/>
          </a:xfrm>
          <a:prstGeom prst="rect">
            <a:avLst/>
          </a:prstGeom>
        </p:spPr>
      </p:pic>
    </p:spTree>
    <p:extLst>
      <p:ext uri="{BB962C8B-B14F-4D97-AF65-F5344CB8AC3E}">
        <p14:creationId xmlns:p14="http://schemas.microsoft.com/office/powerpoint/2010/main" val="393409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9" grpId="0" animBg="1"/>
      <p:bldP spid="59"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27860D-3C4C-8BED-3951-D086EA75FC8E}"/>
              </a:ext>
            </a:extLst>
          </p:cNvPr>
          <p:cNvSpPr>
            <a:spLocks noGrp="1"/>
          </p:cNvSpPr>
          <p:nvPr>
            <p:ph type="title"/>
          </p:nvPr>
        </p:nvSpPr>
        <p:spPr>
          <a:xfrm>
            <a:off x="484910" y="1759861"/>
            <a:ext cx="3467083" cy="1669139"/>
          </a:xfrm>
        </p:spPr>
        <p:txBody>
          <a:bodyPr/>
          <a:lstStyle/>
          <a:p>
            <a:pPr algn="ctr"/>
            <a:r>
              <a:rPr lang="pt-BR" sz="2800" dirty="0"/>
              <a:t>Adotando o 7-1-7</a:t>
            </a:r>
          </a:p>
        </p:txBody>
      </p:sp>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560415"/>
            <a:ext cx="6841711" cy="68561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28393"/>
                </a:solidFill>
                <a:effectLst/>
                <a:uLnTx/>
                <a:uFillTx/>
                <a:latin typeface="Arial"/>
                <a:ea typeface="+mn-ea"/>
                <a:cs typeface="Arial"/>
              </a:rPr>
              <a:t>Muito mais detalhes sobre cada componente de adoção no kit de ferramentas digitais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452166"/>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80116" y="6054052"/>
            <a:ext cx="3230730" cy="307777"/>
          </a:xfrm>
          <a:prstGeom prst="rect">
            <a:avLst/>
          </a:prstGeom>
          <a:noFill/>
        </p:spPr>
        <p:txBody>
          <a:bodyPr wrap="square" lIns="91440" tIns="45720" rIns="91440" bIns="45720" anchor="t">
            <a:spAutoFit/>
          </a:bodyPr>
          <a:lstStyle/>
          <a:p>
            <a:r>
              <a:rPr lang="pt-BR"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947576"/>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512362"/>
            <a:ext cx="3230827" cy="3427176"/>
          </a:xfrm>
          <a:prstGeom prst="rect">
            <a:avLst/>
          </a:prstGeom>
          <a:ln w="12700">
            <a:solidFill>
              <a:schemeClr val="tx2"/>
            </a:solidFill>
          </a:ln>
        </p:spPr>
      </p:pic>
    </p:spTree>
    <p:extLst>
      <p:ext uri="{BB962C8B-B14F-4D97-AF65-F5344CB8AC3E}">
        <p14:creationId xmlns:p14="http://schemas.microsoft.com/office/powerpoint/2010/main" val="211812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424274" y="350089"/>
            <a:ext cx="10515600" cy="1087808"/>
          </a:xfrm>
        </p:spPr>
        <p:txBody>
          <a:bodyPr/>
          <a:lstStyle/>
          <a:p>
            <a:r>
              <a:rPr lang="pt-BR" sz="2800" dirty="0"/>
              <a:t>O 7-1-7 pode ser adotado de forma sistemática e flexível</a:t>
            </a:r>
          </a:p>
        </p:txBody>
      </p:sp>
      <p:sp>
        <p:nvSpPr>
          <p:cNvPr id="17" name="Title 1">
            <a:extLst>
              <a:ext uri="{FF2B5EF4-FFF2-40B4-BE49-F238E27FC236}">
                <a16:creationId xmlns:a16="http://schemas.microsoft.com/office/drawing/2014/main" id="{6079EB9F-4339-D75A-D837-31F0D87B0E22}"/>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dirty="0">
                <a:ln>
                  <a:noFill/>
                </a:ln>
                <a:solidFill>
                  <a:schemeClr val="accent1"/>
                </a:solidFill>
                <a:effectLst/>
                <a:uLnTx/>
                <a:uFillTx/>
                <a:latin typeface="Arial"/>
                <a:cs typeface="Arial"/>
              </a:rPr>
              <a:t>Situar-se no sistema de saúde pública</a:t>
            </a:r>
          </a:p>
        </p:txBody>
      </p:sp>
      <p:sp>
        <p:nvSpPr>
          <p:cNvPr id="21" name="Title 1">
            <a:extLst>
              <a:ext uri="{FF2B5EF4-FFF2-40B4-BE49-F238E27FC236}">
                <a16:creationId xmlns:a16="http://schemas.microsoft.com/office/drawing/2014/main" id="{0B6C2604-A39B-60B4-09B4-6E162AAC0C94}"/>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Mapear as partes interessadas + sistemas existentes</a:t>
            </a:r>
          </a:p>
        </p:txBody>
      </p:sp>
      <p:sp>
        <p:nvSpPr>
          <p:cNvPr id="23" name="Title 1">
            <a:extLst>
              <a:ext uri="{FF2B5EF4-FFF2-40B4-BE49-F238E27FC236}">
                <a16:creationId xmlns:a16="http://schemas.microsoft.com/office/drawing/2014/main" id="{F21F6A9F-7779-84B1-C930-58B22B1F508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Engajar as partes interessadas</a:t>
            </a:r>
          </a:p>
        </p:txBody>
      </p:sp>
      <p:sp>
        <p:nvSpPr>
          <p:cNvPr id="25" name="Title 1">
            <a:extLst>
              <a:ext uri="{FF2B5EF4-FFF2-40B4-BE49-F238E27FC236}">
                <a16:creationId xmlns:a16="http://schemas.microsoft.com/office/drawing/2014/main" id="{F1850554-1D4B-A9E1-CAD6-D6567A9F3DA8}"/>
              </a:ext>
            </a:extLst>
          </p:cNvPr>
          <p:cNvSpPr txBox="1">
            <a:spLocks/>
          </p:cNvSpPr>
          <p:nvPr/>
        </p:nvSpPr>
        <p:spPr>
          <a:xfrm>
            <a:off x="5608798" y="5153915"/>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Treinar a equipe</a:t>
            </a:r>
          </a:p>
        </p:txBody>
      </p:sp>
      <p:sp>
        <p:nvSpPr>
          <p:cNvPr id="27" name="Title 1">
            <a:extLst>
              <a:ext uri="{FF2B5EF4-FFF2-40B4-BE49-F238E27FC236}">
                <a16:creationId xmlns:a16="http://schemas.microsoft.com/office/drawing/2014/main" id="{325985FC-B269-20DA-1557-533D0E577F9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Integrar em fluxos de trabalho</a:t>
            </a:r>
          </a:p>
        </p:txBody>
      </p:sp>
      <p:sp>
        <p:nvSpPr>
          <p:cNvPr id="29" name="Title 1">
            <a:extLst>
              <a:ext uri="{FF2B5EF4-FFF2-40B4-BE49-F238E27FC236}">
                <a16:creationId xmlns:a16="http://schemas.microsoft.com/office/drawing/2014/main" id="{2A444420-29B1-9549-7B53-5C1F216EDB08}"/>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a:solidFill>
                  <a:srgbClr val="BFBFBF"/>
                </a:solidFill>
              </a:rPr>
              <a:t>Pilotar o uso</a:t>
            </a:r>
          </a:p>
        </p:txBody>
      </p:sp>
      <p:pic>
        <p:nvPicPr>
          <p:cNvPr id="31" name="Graphic 30">
            <a:extLst>
              <a:ext uri="{FF2B5EF4-FFF2-40B4-BE49-F238E27FC236}">
                <a16:creationId xmlns:a16="http://schemas.microsoft.com/office/drawing/2014/main" id="{099B7582-E77B-125D-1142-3005155BEC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3AA1F692-97B5-AAD0-1EC2-ADF71DBC82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95EA23A5-75AF-B2F4-DDF0-04978EEE447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1E0388E0-B77D-817C-80F1-B748EC5E140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1C3C02B2-FBEC-930D-C265-E4A7A81905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48EE01CD-4C84-95E1-AAE8-FE057B6A590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26513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994627F5-7CFB-8A7F-5425-4A01601893D4}"/>
              </a:ext>
            </a:extLst>
          </p:cNvPr>
          <p:cNvSpPr/>
          <p:nvPr/>
        </p:nvSpPr>
        <p:spPr>
          <a:xfrm>
            <a:off x="6955344" y="4365731"/>
            <a:ext cx="2423093"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Rounded Rectangle 31">
            <a:extLst>
              <a:ext uri="{FF2B5EF4-FFF2-40B4-BE49-F238E27FC236}">
                <a16:creationId xmlns:a16="http://schemas.microsoft.com/office/drawing/2014/main" id="{8791DE87-1A2A-0B25-C0C0-69A699F8FDDF}"/>
              </a:ext>
            </a:extLst>
          </p:cNvPr>
          <p:cNvSpPr/>
          <p:nvPr/>
        </p:nvSpPr>
        <p:spPr>
          <a:xfrm>
            <a:off x="9555138" y="4365731"/>
            <a:ext cx="2194560"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3" name="Rounded Rectangle 32">
            <a:extLst>
              <a:ext uri="{FF2B5EF4-FFF2-40B4-BE49-F238E27FC236}">
                <a16:creationId xmlns:a16="http://schemas.microsoft.com/office/drawing/2014/main" id="{C40920F9-9A36-E129-C1C0-6E172D629C69}"/>
              </a:ext>
            </a:extLst>
          </p:cNvPr>
          <p:cNvSpPr/>
          <p:nvPr/>
        </p:nvSpPr>
        <p:spPr>
          <a:xfrm>
            <a:off x="4768854" y="4368191"/>
            <a:ext cx="2009789"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4" name="Text Placeholder 4">
            <a:extLst>
              <a:ext uri="{FF2B5EF4-FFF2-40B4-BE49-F238E27FC236}">
                <a16:creationId xmlns:a16="http://schemas.microsoft.com/office/drawing/2014/main" id="{4F3D5128-E4E5-9578-F123-4B8C8971BE29}"/>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panose="020B0604020202020204" pitchFamily="34" charset="0"/>
                <a:ea typeface="+mn-ea"/>
                <a:cs typeface="+mn-cs"/>
              </a:rPr>
              <a:t>Identificar os defensores do governo</a:t>
            </a:r>
          </a:p>
        </p:txBody>
      </p:sp>
      <p:sp>
        <p:nvSpPr>
          <p:cNvPr id="35" name="Content Placeholder 2">
            <a:extLst>
              <a:ext uri="{FF2B5EF4-FFF2-40B4-BE49-F238E27FC236}">
                <a16:creationId xmlns:a16="http://schemas.microsoft.com/office/drawing/2014/main" id="{6D20345D-FE4D-0A5A-8A60-7078DC75E7BA}"/>
              </a:ext>
            </a:extLst>
          </p:cNvPr>
          <p:cNvSpPr txBox="1">
            <a:spLocks/>
          </p:cNvSpPr>
          <p:nvPr/>
        </p:nvSpPr>
        <p:spPr>
          <a:xfrm>
            <a:off x="4835951" y="995363"/>
            <a:ext cx="6693029" cy="26956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94D56"/>
                </a:solidFill>
                <a:effectLst/>
                <a:uLnTx/>
                <a:uFillTx/>
                <a:latin typeface="Arial"/>
                <a:ea typeface="+mn-ea"/>
                <a:cs typeface="Arial"/>
              </a:rPr>
              <a:t>Alto funcionário do governo </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lang="pt-BR" sz="1800" dirty="0">
                <a:solidFill>
                  <a:srgbClr val="29373D"/>
                </a:solidFill>
                <a:latin typeface="Arial"/>
                <a:ea typeface="+mn-ea"/>
                <a:cs typeface="Arial"/>
              </a:rPr>
              <a:t>Interessado</a:t>
            </a:r>
            <a:r>
              <a:rPr kumimoji="0" lang="pt-BR" sz="1800" b="0" i="0" u="none" strike="noStrike" cap="none" normalizeH="0" baseline="0" noProof="0" dirty="0">
                <a:ln>
                  <a:noFill/>
                </a:ln>
                <a:solidFill>
                  <a:srgbClr val="29373D"/>
                </a:solidFill>
                <a:effectLst/>
                <a:uLnTx/>
                <a:uFillTx/>
                <a:latin typeface="Arial"/>
                <a:ea typeface="+mn-ea"/>
                <a:cs typeface="Arial"/>
              </a:rPr>
              <a:t> em segurança sanitária e na meta 7-1-7</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pt-BR" sz="1800" b="1" i="0" u="none" strike="noStrike" cap="none" normalizeH="0" baseline="0" noProof="0" dirty="0">
                <a:ln>
                  <a:noFill/>
                </a:ln>
                <a:solidFill>
                  <a:srgbClr val="29373D"/>
                </a:solidFill>
                <a:effectLst/>
                <a:uLnTx/>
                <a:uFillTx/>
                <a:latin typeface="Arial"/>
                <a:ea typeface="+mn-ea"/>
                <a:cs typeface="Arial"/>
              </a:rPr>
              <a:t>Líder de pensamento </a:t>
            </a:r>
            <a:r>
              <a:rPr kumimoji="0" lang="pt-BR" sz="1800" b="0" i="0" u="none" strike="noStrike" cap="none" normalizeH="0" baseline="0" noProof="0" dirty="0">
                <a:ln>
                  <a:noFill/>
                </a:ln>
                <a:solidFill>
                  <a:srgbClr val="29373D"/>
                </a:solidFill>
                <a:effectLst/>
                <a:uLnTx/>
                <a:uFillTx/>
                <a:latin typeface="Arial"/>
                <a:ea typeface="+mn-ea"/>
                <a:cs typeface="Arial"/>
              </a:rPr>
              <a:t>em saúde pública com</a:t>
            </a:r>
            <a:r>
              <a:rPr kumimoji="0" lang="pt-BR" sz="1800" b="0" i="0" u="none" strike="noStrike" cap="none" normalizeH="0" noProof="0" dirty="0">
                <a:ln>
                  <a:noFill/>
                </a:ln>
                <a:solidFill>
                  <a:srgbClr val="29373D"/>
                </a:solidFill>
                <a:effectLst/>
                <a:uLnTx/>
                <a:uFillTx/>
                <a:latin typeface="Arial"/>
                <a:ea typeface="+mn-ea"/>
                <a:cs typeface="Arial"/>
              </a:rPr>
              <a:t> </a:t>
            </a:r>
            <a:r>
              <a:rPr kumimoji="0" lang="pt-BR" sz="1800" b="1" i="0" u="none" strike="noStrike" cap="none" normalizeH="0" noProof="0" dirty="0">
                <a:ln>
                  <a:noFill/>
                </a:ln>
                <a:solidFill>
                  <a:srgbClr val="29373D"/>
                </a:solidFill>
                <a:effectLst/>
                <a:uLnTx/>
                <a:uFillTx/>
                <a:latin typeface="Arial"/>
                <a:ea typeface="+mn-ea"/>
                <a:cs typeface="Arial"/>
              </a:rPr>
              <a:t>poder de convocação </a:t>
            </a:r>
            <a:r>
              <a:rPr kumimoji="0" lang="pt-BR" sz="1800" b="0" i="0" u="none" strike="noStrike" cap="none" normalizeH="0" noProof="0" dirty="0">
                <a:ln>
                  <a:noFill/>
                </a:ln>
                <a:solidFill>
                  <a:srgbClr val="29373D"/>
                </a:solidFill>
                <a:effectLst/>
                <a:uLnTx/>
                <a:uFillTx/>
                <a:latin typeface="Arial"/>
                <a:ea typeface="+mn-ea"/>
                <a:cs typeface="Arial"/>
              </a:rPr>
              <a:t>em todos os setores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29373D"/>
                </a:solidFill>
                <a:effectLst/>
                <a:uLnTx/>
                <a:uFillTx/>
                <a:latin typeface="Arial"/>
                <a:ea typeface="+mn-ea"/>
                <a:cs typeface="Arial"/>
              </a:rPr>
              <a:t>Capacidade de trabalhar/colaborar com </a:t>
            </a:r>
            <a:r>
              <a:rPr kumimoji="0" lang="pt-BR" sz="1800" b="1" i="0" u="none" strike="noStrike" cap="none" normalizeH="0" baseline="0" noProof="0" dirty="0">
                <a:ln>
                  <a:noFill/>
                </a:ln>
                <a:solidFill>
                  <a:srgbClr val="29373D"/>
                </a:solidFill>
                <a:effectLst/>
                <a:uLnTx/>
                <a:uFillTx/>
                <a:latin typeface="Arial"/>
                <a:ea typeface="+mn-ea"/>
                <a:cs typeface="Arial"/>
              </a:rPr>
              <a:t>partes interessadas de todos os setores</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pt-BR" sz="1800" b="1" i="0" u="none" strike="noStrike" cap="none" normalizeH="0" baseline="0" noProof="0" dirty="0">
                <a:ln>
                  <a:noFill/>
                </a:ln>
                <a:solidFill>
                  <a:srgbClr val="29373D"/>
                </a:solidFill>
                <a:effectLst/>
                <a:uLnTx/>
                <a:uFillTx/>
                <a:latin typeface="Arial"/>
                <a:ea typeface="+mn-ea"/>
                <a:cs typeface="Arial"/>
              </a:rPr>
              <a:t>Comunicador persuasivo </a:t>
            </a:r>
            <a:r>
              <a:rPr kumimoji="0" lang="pt-BR" sz="1800" b="0" i="0" u="none" strike="noStrike" cap="none" normalizeH="0" baseline="0" noProof="0" dirty="0">
                <a:ln>
                  <a:noFill/>
                </a:ln>
                <a:solidFill>
                  <a:srgbClr val="29373D"/>
                </a:solidFill>
                <a:effectLst/>
                <a:uLnTx/>
                <a:uFillTx/>
                <a:latin typeface="Arial"/>
                <a:ea typeface="+mn-ea"/>
                <a:cs typeface="Arial"/>
              </a:rPr>
              <a:t>com fortes habilidades de defesa e negociação</a:t>
            </a:r>
          </a:p>
        </p:txBody>
      </p:sp>
      <p:sp>
        <p:nvSpPr>
          <p:cNvPr id="36" name="TextBox 35">
            <a:extLst>
              <a:ext uri="{FF2B5EF4-FFF2-40B4-BE49-F238E27FC236}">
                <a16:creationId xmlns:a16="http://schemas.microsoft.com/office/drawing/2014/main" id="{4A6F3E74-FDA8-B6C7-5706-6ABB70634A74}"/>
              </a:ext>
            </a:extLst>
          </p:cNvPr>
          <p:cNvSpPr txBox="1"/>
          <p:nvPr/>
        </p:nvSpPr>
        <p:spPr>
          <a:xfrm>
            <a:off x="5196625" y="4405015"/>
            <a:ext cx="1290105" cy="36933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a:solidFill>
                  <a:srgbClr val="3BB041"/>
                </a:solidFill>
                <a:latin typeface="Arial"/>
                <a:cs typeface="Arial"/>
              </a:rPr>
              <a:t>Uganda</a:t>
            </a:r>
          </a:p>
        </p:txBody>
      </p:sp>
      <p:sp>
        <p:nvSpPr>
          <p:cNvPr id="37" name="Text Placeholder 4">
            <a:extLst>
              <a:ext uri="{FF2B5EF4-FFF2-40B4-BE49-F238E27FC236}">
                <a16:creationId xmlns:a16="http://schemas.microsoft.com/office/drawing/2014/main" id="{EDEBCE1E-ACD1-67A9-6861-6017880C277E}"/>
              </a:ext>
            </a:extLst>
          </p:cNvPr>
          <p:cNvSpPr txBox="1">
            <a:spLocks/>
          </p:cNvSpPr>
          <p:nvPr/>
        </p:nvSpPr>
        <p:spPr>
          <a:xfrm>
            <a:off x="4835951" y="371049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sz="2200" dirty="0">
                <a:latin typeface="Arial"/>
                <a:cs typeface="Arial"/>
              </a:rPr>
              <a:t>Exemplos de atuais defensores do governo</a:t>
            </a:r>
          </a:p>
        </p:txBody>
      </p:sp>
      <p:sp>
        <p:nvSpPr>
          <p:cNvPr id="38" name="TextBox 37">
            <a:extLst>
              <a:ext uri="{FF2B5EF4-FFF2-40B4-BE49-F238E27FC236}">
                <a16:creationId xmlns:a16="http://schemas.microsoft.com/office/drawing/2014/main" id="{1BCA2968-C052-08D6-3E93-8355316C7AC6}"/>
              </a:ext>
            </a:extLst>
          </p:cNvPr>
          <p:cNvSpPr txBox="1"/>
          <p:nvPr/>
        </p:nvSpPr>
        <p:spPr>
          <a:xfrm>
            <a:off x="7504956" y="4405015"/>
            <a:ext cx="129010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0" i="0" u="none" strike="noStrike" cap="none" normalizeH="0" baseline="0" noProof="0">
                <a:ln>
                  <a:noFill/>
                </a:ln>
                <a:solidFill>
                  <a:srgbClr val="3BB041"/>
                </a:solidFill>
                <a:effectLst/>
                <a:uLnTx/>
                <a:uFillTx/>
                <a:latin typeface="Arial"/>
                <a:cs typeface="Arial"/>
              </a:rPr>
              <a:t>Camboja</a:t>
            </a:r>
          </a:p>
        </p:txBody>
      </p:sp>
      <p:sp>
        <p:nvSpPr>
          <p:cNvPr id="39" name="TextBox 38">
            <a:extLst>
              <a:ext uri="{FF2B5EF4-FFF2-40B4-BE49-F238E27FC236}">
                <a16:creationId xmlns:a16="http://schemas.microsoft.com/office/drawing/2014/main" id="{9C8047A9-EACC-FAED-A3D1-CB5B1458310B}"/>
              </a:ext>
            </a:extLst>
          </p:cNvPr>
          <p:cNvSpPr txBox="1"/>
          <p:nvPr/>
        </p:nvSpPr>
        <p:spPr>
          <a:xfrm>
            <a:off x="9813347" y="4456959"/>
            <a:ext cx="17156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0" i="0" u="none" strike="noStrike" cap="none" normalizeH="0" baseline="0" noProof="0" dirty="0">
                <a:ln>
                  <a:noFill/>
                </a:ln>
                <a:solidFill>
                  <a:srgbClr val="3BB041"/>
                </a:solidFill>
                <a:effectLst/>
                <a:uLnTx/>
                <a:uFillTx/>
                <a:latin typeface="Arial"/>
                <a:cs typeface="Arial"/>
              </a:rPr>
              <a:t>Sudão do Sul</a:t>
            </a:r>
          </a:p>
        </p:txBody>
      </p:sp>
      <p:sp>
        <p:nvSpPr>
          <p:cNvPr id="40" name="TextBox 39">
            <a:extLst>
              <a:ext uri="{FF2B5EF4-FFF2-40B4-BE49-F238E27FC236}">
                <a16:creationId xmlns:a16="http://schemas.microsoft.com/office/drawing/2014/main" id="{05ABCA5E-D0BB-A630-B74A-835B823F2AA8}"/>
              </a:ext>
            </a:extLst>
          </p:cNvPr>
          <p:cNvSpPr txBox="1"/>
          <p:nvPr/>
        </p:nvSpPr>
        <p:spPr>
          <a:xfrm>
            <a:off x="4835951" y="4877395"/>
            <a:ext cx="184330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Diretor Adjunto, Instituto Nacional de Saúde Pública</a:t>
            </a:r>
            <a:br>
              <a:rPr kumimoji="0" lang="pt-BR" sz="16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br>
            <a:r>
              <a:rPr kumimoji="0" lang="pt-BR" sz="16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e Diretor, PHEOC</a:t>
            </a:r>
          </a:p>
        </p:txBody>
      </p:sp>
      <p:sp>
        <p:nvSpPr>
          <p:cNvPr id="41" name="TextBox 40">
            <a:extLst>
              <a:ext uri="{FF2B5EF4-FFF2-40B4-BE49-F238E27FC236}">
                <a16:creationId xmlns:a16="http://schemas.microsoft.com/office/drawing/2014/main" id="{8C59C68C-80BB-198E-14EB-11ACE302427B}"/>
              </a:ext>
            </a:extLst>
          </p:cNvPr>
          <p:cNvSpPr txBox="1"/>
          <p:nvPr/>
        </p:nvSpPr>
        <p:spPr>
          <a:xfrm>
            <a:off x="6938737" y="4855562"/>
            <a:ext cx="2423093"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Diretor do Departamento de Doenças Transmissíveis (MS)</a:t>
            </a:r>
            <a:br>
              <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br>
            <a:r>
              <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e Porta-voz do MS para surto/resposta</a:t>
            </a:r>
          </a:p>
        </p:txBody>
      </p:sp>
      <p:sp>
        <p:nvSpPr>
          <p:cNvPr id="42" name="TextBox 41">
            <a:extLst>
              <a:ext uri="{FF2B5EF4-FFF2-40B4-BE49-F238E27FC236}">
                <a16:creationId xmlns:a16="http://schemas.microsoft.com/office/drawing/2014/main" id="{1FF13398-A491-9EA9-41EE-57164DAFA318}"/>
              </a:ext>
            </a:extLst>
          </p:cNvPr>
          <p:cNvSpPr txBox="1"/>
          <p:nvPr/>
        </p:nvSpPr>
        <p:spPr>
          <a:xfrm>
            <a:off x="9538531" y="4860698"/>
            <a:ext cx="2194560" cy="1077218"/>
          </a:xfrm>
          <a:prstGeom prst="rect">
            <a:avLst/>
          </a:prstGeom>
          <a:solidFill>
            <a:schemeClr val="bg2"/>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Diretor Geral, Saúde Internacional e Coordenação (MS)</a:t>
            </a:r>
            <a:br>
              <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br>
            <a:endParaRPr kumimoji="0" lang="pt-BR" sz="16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itle 1">
            <a:extLst>
              <a:ext uri="{FF2B5EF4-FFF2-40B4-BE49-F238E27FC236}">
                <a16:creationId xmlns:a16="http://schemas.microsoft.com/office/drawing/2014/main" id="{FA90BEDF-C3F4-C6FD-D85C-6862A5948525}"/>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i="0" u="none" strike="noStrike" cap="none" normalizeH="0" baseline="0" noProof="0">
                <a:ln>
                  <a:noFill/>
                </a:ln>
                <a:solidFill>
                  <a:schemeClr val="accent1"/>
                </a:solidFill>
                <a:effectLst/>
                <a:uLnTx/>
                <a:uFillTx/>
                <a:latin typeface="Arial"/>
                <a:cs typeface="Arial"/>
              </a:rPr>
              <a:t>Situar no sistema de saúde pública</a:t>
            </a:r>
          </a:p>
        </p:txBody>
      </p:sp>
      <p:pic>
        <p:nvPicPr>
          <p:cNvPr id="6" name="Graphic 5">
            <a:extLst>
              <a:ext uri="{FF2B5EF4-FFF2-40B4-BE49-F238E27FC236}">
                <a16:creationId xmlns:a16="http://schemas.microsoft.com/office/drawing/2014/main" id="{59863AB6-3454-CF6A-8C94-BE40C3B214A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20356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p:bldP spid="37" grpId="0"/>
      <p:bldP spid="38" grpId="0"/>
      <p:bldP spid="39" grpId="0"/>
      <p:bldP spid="40" grpId="0"/>
      <p:bldP spid="41" grpId="0"/>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608A4E5C-6797-27EF-C191-BF10EB3D2A34}"/>
              </a:ext>
            </a:extLst>
          </p:cNvPr>
          <p:cNvSpPr txBox="1">
            <a:spLocks/>
          </p:cNvSpPr>
          <p:nvPr/>
        </p:nvSpPr>
        <p:spPr>
          <a:xfrm>
            <a:off x="4835951" y="594724"/>
            <a:ext cx="6842597" cy="70301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Selecionar o líder técnico e a equipe para coordenar a adoção e o uso do 7-1-7</a:t>
            </a:r>
          </a:p>
        </p:txBody>
      </p:sp>
      <p:sp>
        <p:nvSpPr>
          <p:cNvPr id="11" name="Content Placeholder 12">
            <a:extLst>
              <a:ext uri="{FF2B5EF4-FFF2-40B4-BE49-F238E27FC236}">
                <a16:creationId xmlns:a16="http://schemas.microsoft.com/office/drawing/2014/main" id="{329B3704-A190-A3B0-BA0B-0B0DCF095D02}"/>
              </a:ext>
            </a:extLst>
          </p:cNvPr>
          <p:cNvSpPr>
            <a:spLocks noGrp="1"/>
          </p:cNvSpPr>
          <p:nvPr>
            <p:ph idx="1"/>
          </p:nvPr>
        </p:nvSpPr>
        <p:spPr>
          <a:xfrm>
            <a:off x="4835951" y="1507903"/>
            <a:ext cx="6693029" cy="5350097"/>
          </a:xfrm>
        </p:spPr>
        <p:txBody>
          <a:bodyPr vert="horz" lIns="91440" tIns="45720" rIns="91440" bIns="45720" rtlCol="0" anchor="t">
            <a:noAutofit/>
          </a:bodyPr>
          <a:lstStyle/>
          <a:p>
            <a:r>
              <a:rPr lang="pt-BR" sz="1800" dirty="0">
                <a:latin typeface="Arial"/>
                <a:cs typeface="Arial"/>
              </a:rPr>
              <a:t>Uma equipe de sucesso tem</a:t>
            </a:r>
          </a:p>
          <a:p>
            <a:pPr lvl="1"/>
            <a:r>
              <a:rPr lang="pt-BR" sz="1800" dirty="0"/>
              <a:t>Poder de convocação entre as partes interessadas</a:t>
            </a:r>
          </a:p>
          <a:p>
            <a:pPr lvl="1"/>
            <a:r>
              <a:rPr lang="pt-BR" sz="1800" dirty="0">
                <a:latin typeface="Arial"/>
                <a:cs typeface="Arial"/>
              </a:rPr>
              <a:t>Responsabilidade claramente atribuída</a:t>
            </a:r>
          </a:p>
          <a:p>
            <a:pPr lvl="1"/>
            <a:r>
              <a:rPr lang="pt-BR" sz="1800" dirty="0">
                <a:latin typeface="Arial"/>
                <a:cs typeface="Arial"/>
              </a:rPr>
              <a:t>Pessoal adequado</a:t>
            </a:r>
          </a:p>
          <a:p>
            <a:pPr lvl="1"/>
            <a:endParaRPr lang="en-US" sz="500" dirty="0">
              <a:latin typeface="Arial"/>
              <a:cs typeface="Arial"/>
            </a:endParaRPr>
          </a:p>
          <a:p>
            <a:r>
              <a:rPr lang="pt-BR" sz="1800" dirty="0">
                <a:latin typeface="Arial"/>
                <a:cs typeface="Arial"/>
              </a:rPr>
              <a:t>Para a adoção do 7-1-7</a:t>
            </a:r>
          </a:p>
          <a:p>
            <a:pPr lvl="1"/>
            <a:r>
              <a:rPr lang="pt-BR" sz="1800" dirty="0">
                <a:latin typeface="Arial"/>
                <a:cs typeface="Arial"/>
              </a:rPr>
              <a:t>Conduzir e/ou coordenar atividades-chave</a:t>
            </a:r>
          </a:p>
          <a:p>
            <a:pPr lvl="1"/>
            <a:r>
              <a:rPr lang="pt-BR" sz="1800" dirty="0">
                <a:latin typeface="Arial"/>
                <a:cs typeface="Arial"/>
              </a:rPr>
              <a:t>Identificar funções/responsabilidades entre as partes interessadas</a:t>
            </a:r>
          </a:p>
          <a:p>
            <a:pPr lvl="1"/>
            <a:r>
              <a:rPr lang="pt-BR" sz="1800" dirty="0">
                <a:latin typeface="Arial"/>
                <a:cs typeface="Arial"/>
              </a:rPr>
              <a:t>Monitorar o progresso</a:t>
            </a:r>
          </a:p>
          <a:p>
            <a:pPr lvl="1"/>
            <a:endParaRPr lang="en-US" sz="500" dirty="0">
              <a:latin typeface="Arial"/>
              <a:cs typeface="Arial"/>
            </a:endParaRPr>
          </a:p>
          <a:p>
            <a:r>
              <a:rPr lang="pt-BR" sz="1800" dirty="0">
                <a:latin typeface="Arial"/>
                <a:cs typeface="Arial"/>
              </a:rPr>
              <a:t>Para uso do 7-1-7</a:t>
            </a:r>
          </a:p>
          <a:p>
            <a:pPr lvl="1"/>
            <a:r>
              <a:rPr lang="pt-BR" sz="1800" dirty="0">
                <a:latin typeface="Arial"/>
                <a:cs typeface="Arial"/>
              </a:rPr>
              <a:t>Conduzir e/ou coordenar atividades-chave</a:t>
            </a:r>
          </a:p>
          <a:p>
            <a:pPr lvl="1"/>
            <a:endParaRPr lang="en-US" sz="1600" dirty="0"/>
          </a:p>
          <a:p>
            <a:endParaRPr lang="en-US" sz="1800" dirty="0"/>
          </a:p>
          <a:p>
            <a:endParaRPr lang="en-US" sz="2000" dirty="0"/>
          </a:p>
        </p:txBody>
      </p:sp>
      <p:sp>
        <p:nvSpPr>
          <p:cNvPr id="12" name="Rounded Rectangle 11">
            <a:extLst>
              <a:ext uri="{FF2B5EF4-FFF2-40B4-BE49-F238E27FC236}">
                <a16:creationId xmlns:a16="http://schemas.microsoft.com/office/drawing/2014/main" id="{F51D8B1E-B13A-FB7C-85CF-8997D91A79C5}"/>
              </a:ext>
            </a:extLst>
          </p:cNvPr>
          <p:cNvSpPr/>
          <p:nvPr/>
        </p:nvSpPr>
        <p:spPr>
          <a:xfrm>
            <a:off x="4684190" y="5350097"/>
            <a:ext cx="6994358" cy="1027504"/>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pt-BR" b="1" i="0" u="none" strike="noStrike" cap="none" normalizeH="0" baseline="0" noProof="0" dirty="0">
                <a:ln>
                  <a:noFill/>
                </a:ln>
                <a:solidFill>
                  <a:srgbClr val="618393"/>
                </a:solidFill>
                <a:effectLst/>
                <a:uLnTx/>
                <a:uFillTx/>
                <a:latin typeface="Arial"/>
                <a:ea typeface="+mn-ea"/>
                <a:cs typeface="Arial"/>
              </a:rPr>
              <a:t>Equipes baseadas em Centros de Operações de Emergência,</a:t>
            </a:r>
            <a:r>
              <a:rPr kumimoji="0" lang="pt-BR" b="1" i="0" u="none" strike="noStrike" cap="none" normalizeH="0" noProof="0" dirty="0">
                <a:ln>
                  <a:noFill/>
                </a:ln>
                <a:solidFill>
                  <a:srgbClr val="618393"/>
                </a:solidFill>
                <a:effectLst/>
                <a:uLnTx/>
                <a:uFillTx/>
                <a:latin typeface="Arial"/>
                <a:ea typeface="+mn-ea"/>
                <a:cs typeface="Arial"/>
              </a:rPr>
              <a:t> </a:t>
            </a:r>
            <a:r>
              <a:rPr kumimoji="0" lang="pt-BR" b="1" i="0" u="none" strike="noStrike" cap="none" normalizeH="0" baseline="0" noProof="0" dirty="0" err="1">
                <a:ln>
                  <a:noFill/>
                </a:ln>
                <a:solidFill>
                  <a:srgbClr val="618393"/>
                </a:solidFill>
                <a:effectLst/>
                <a:uLnTx/>
                <a:uFillTx/>
                <a:latin typeface="Arial"/>
                <a:ea typeface="+mn-ea"/>
                <a:cs typeface="Arial"/>
              </a:rPr>
              <a:t>INSPs</a:t>
            </a:r>
            <a:r>
              <a:rPr kumimoji="0" lang="pt-BR" b="1" i="0" u="none" strike="noStrike" cap="none" normalizeH="0" baseline="0" noProof="0" dirty="0">
                <a:ln>
                  <a:noFill/>
                </a:ln>
                <a:solidFill>
                  <a:srgbClr val="618393"/>
                </a:solidFill>
                <a:effectLst/>
                <a:uLnTx/>
                <a:uFillTx/>
                <a:latin typeface="Arial"/>
                <a:ea typeface="+mn-ea"/>
                <a:cs typeface="Arial"/>
              </a:rPr>
              <a:t>,</a:t>
            </a:r>
            <a:r>
              <a:rPr kumimoji="0" lang="pt-BR" b="1" i="0" u="none" strike="noStrike" cap="none" normalizeH="0" noProof="0" dirty="0">
                <a:ln>
                  <a:noFill/>
                </a:ln>
                <a:solidFill>
                  <a:srgbClr val="618393"/>
                </a:solidFill>
                <a:effectLst/>
                <a:uLnTx/>
                <a:uFillTx/>
                <a:latin typeface="Arial"/>
                <a:ea typeface="+mn-ea"/>
                <a:cs typeface="Arial"/>
              </a:rPr>
              <a:t> unidades que implantam RRTS, </a:t>
            </a:r>
            <a:r>
              <a:rPr kumimoji="0" lang="pt-BR" b="1" i="0" u="none" strike="noStrike" cap="none" normalizeH="0" baseline="0" noProof="0" dirty="0">
                <a:ln>
                  <a:noFill/>
                </a:ln>
                <a:solidFill>
                  <a:srgbClr val="618393"/>
                </a:solidFill>
                <a:effectLst/>
                <a:uLnTx/>
                <a:uFillTx/>
                <a:latin typeface="Arial"/>
                <a:ea typeface="+mn-ea"/>
                <a:cs typeface="Arial"/>
              </a:rPr>
              <a:t>ou estruturas semelhantes são frequentemente bem adequadas </a:t>
            </a:r>
          </a:p>
        </p:txBody>
      </p:sp>
      <p:sp>
        <p:nvSpPr>
          <p:cNvPr id="8" name="Title 1">
            <a:extLst>
              <a:ext uri="{FF2B5EF4-FFF2-40B4-BE49-F238E27FC236}">
                <a16:creationId xmlns:a16="http://schemas.microsoft.com/office/drawing/2014/main" id="{97A16421-C02A-EF06-B3F8-0A38E1A5AD73}"/>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i="0" u="none" strike="noStrike" cap="none" normalizeH="0" baseline="0" noProof="0">
                <a:ln>
                  <a:noFill/>
                </a:ln>
                <a:solidFill>
                  <a:schemeClr val="accent1"/>
                </a:solidFill>
                <a:effectLst/>
                <a:uLnTx/>
                <a:uFillTx/>
                <a:latin typeface="Arial"/>
                <a:cs typeface="Arial"/>
              </a:rPr>
              <a:t>Situar no sistema de saúde pública</a:t>
            </a:r>
          </a:p>
        </p:txBody>
      </p:sp>
      <p:pic>
        <p:nvPicPr>
          <p:cNvPr id="13" name="Graphic 12">
            <a:extLst>
              <a:ext uri="{FF2B5EF4-FFF2-40B4-BE49-F238E27FC236}">
                <a16:creationId xmlns:a16="http://schemas.microsoft.com/office/drawing/2014/main" id="{73B14194-CFE5-4145-943B-CB091717D3A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34203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546050"/>
            <a:ext cx="6941069" cy="4148233"/>
          </a:xfrm>
        </p:spPr>
        <p:txBody>
          <a:bodyPr vert="horz" lIns="91440" tIns="45720" rIns="91440" bIns="45720" rtlCol="0" anchor="t">
            <a:noAutofit/>
          </a:bodyPr>
          <a:lstStyle/>
          <a:p>
            <a:r>
              <a:rPr lang="pt-BR" sz="3200">
                <a:latin typeface="Arial"/>
                <a:cs typeface="Arial"/>
              </a:rPr>
              <a:t>Suponha que você esteja liderando a equipe de coordenação do 7-1-7. </a:t>
            </a:r>
          </a:p>
          <a:p>
            <a:br>
              <a:rPr lang="pt-BR" sz="3200">
                <a:latin typeface="Arial"/>
                <a:cs typeface="Arial"/>
              </a:rPr>
            </a:br>
            <a:r>
              <a:rPr lang="pt-BR" sz="3200">
                <a:latin typeface="Arial"/>
                <a:cs typeface="Arial"/>
              </a:rPr>
              <a:t>Que estratégias você usaria para garantir que nenhum intervalo do 7-1-7 – detecção, notificação ou resposta precoce – seja negligenciado involuntariamente?</a:t>
            </a:r>
          </a:p>
        </p:txBody>
      </p:sp>
      <p:pic>
        <p:nvPicPr>
          <p:cNvPr id="3" name="Graphic 9">
            <a:extLst>
              <a:ext uri="{FF2B5EF4-FFF2-40B4-BE49-F238E27FC236}">
                <a16:creationId xmlns:a16="http://schemas.microsoft.com/office/drawing/2014/main" id="{0E97C3EE-6CB9-B4B7-4B82-25074BB5A15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283D064F-4BC0-CF7D-839D-590917FB614B}"/>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3608214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4F54C-8B61-82EA-BECB-48C358468E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B83FC-00EA-26CD-436F-62478E5A192E}"/>
              </a:ext>
            </a:extLst>
          </p:cNvPr>
          <p:cNvSpPr>
            <a:spLocks noGrp="1"/>
          </p:cNvSpPr>
          <p:nvPr>
            <p:ph type="title"/>
          </p:nvPr>
        </p:nvSpPr>
        <p:spPr>
          <a:xfrm>
            <a:off x="424274" y="350089"/>
            <a:ext cx="10515600" cy="1087808"/>
          </a:xfrm>
        </p:spPr>
        <p:txBody>
          <a:bodyPr/>
          <a:lstStyle/>
          <a:p>
            <a:r>
              <a:rPr lang="pt-BR" sz="2800" dirty="0"/>
              <a:t>O 7-1-7 pode ser adotado de forma sistemática e flexível</a:t>
            </a:r>
          </a:p>
        </p:txBody>
      </p:sp>
      <p:sp>
        <p:nvSpPr>
          <p:cNvPr id="17" name="Title 1">
            <a:extLst>
              <a:ext uri="{FF2B5EF4-FFF2-40B4-BE49-F238E27FC236}">
                <a16:creationId xmlns:a16="http://schemas.microsoft.com/office/drawing/2014/main" id="{C1779321-48E0-4D0B-CAF1-D91DE5DB1394}"/>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11BB5FD9-1279-7476-1ACA-581F544677F4}"/>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dirty="0">
                <a:ln>
                  <a:noFill/>
                </a:ln>
                <a:solidFill>
                  <a:schemeClr val="accent1"/>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4B9A2927-325C-4976-B567-CC4142C2F109}"/>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Engajar as partes interessadas</a:t>
            </a:r>
          </a:p>
        </p:txBody>
      </p:sp>
      <p:sp>
        <p:nvSpPr>
          <p:cNvPr id="25" name="Title 1">
            <a:extLst>
              <a:ext uri="{FF2B5EF4-FFF2-40B4-BE49-F238E27FC236}">
                <a16:creationId xmlns:a16="http://schemas.microsoft.com/office/drawing/2014/main" id="{9C4E90C2-9A18-6847-3C88-AADB53F5622C}"/>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Treinar a equipe</a:t>
            </a:r>
          </a:p>
        </p:txBody>
      </p:sp>
      <p:sp>
        <p:nvSpPr>
          <p:cNvPr id="27" name="Title 1">
            <a:extLst>
              <a:ext uri="{FF2B5EF4-FFF2-40B4-BE49-F238E27FC236}">
                <a16:creationId xmlns:a16="http://schemas.microsoft.com/office/drawing/2014/main" id="{E2D781A7-5661-FBCC-4928-DE91FEFA3D5E}"/>
              </a:ext>
            </a:extLst>
          </p:cNvPr>
          <p:cNvSpPr txBox="1">
            <a:spLocks/>
          </p:cNvSpPr>
          <p:nvPr/>
        </p:nvSpPr>
        <p:spPr>
          <a:xfrm>
            <a:off x="1376346" y="5169338"/>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Integrar em fluxos de trabalho</a:t>
            </a:r>
          </a:p>
        </p:txBody>
      </p:sp>
      <p:sp>
        <p:nvSpPr>
          <p:cNvPr id="29" name="Title 1">
            <a:extLst>
              <a:ext uri="{FF2B5EF4-FFF2-40B4-BE49-F238E27FC236}">
                <a16:creationId xmlns:a16="http://schemas.microsoft.com/office/drawing/2014/main" id="{512A4FC8-A364-2C8D-F7CE-6D35F342C14F}"/>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a:solidFill>
                  <a:srgbClr val="BFBFBF"/>
                </a:solidFill>
              </a:rPr>
              <a:t>Pilotar o uso</a:t>
            </a:r>
          </a:p>
        </p:txBody>
      </p:sp>
      <p:pic>
        <p:nvPicPr>
          <p:cNvPr id="31" name="Graphic 30">
            <a:extLst>
              <a:ext uri="{FF2B5EF4-FFF2-40B4-BE49-F238E27FC236}">
                <a16:creationId xmlns:a16="http://schemas.microsoft.com/office/drawing/2014/main" id="{41104DD4-CF8D-8646-1D1E-90E4F7D8E29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FED3D43F-4891-DEB0-CF99-AE64278B44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4F40D19D-56D8-5C15-A04E-6EA2D3AA24E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9C51D5BF-60BF-EA65-6309-61EFC2CFB62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3F6B15C2-A1A4-1A90-3B71-A0F2F62EF4D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E17E0A-234C-5593-6093-0696201CDC5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9036866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606FF-1E16-6DE7-307B-A5BF95C38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7200A-44EE-6C02-21F9-EB5EF562E90E}"/>
              </a:ext>
            </a:extLst>
          </p:cNvPr>
          <p:cNvSpPr>
            <a:spLocks noGrp="1"/>
          </p:cNvSpPr>
          <p:nvPr>
            <p:ph type="title"/>
          </p:nvPr>
        </p:nvSpPr>
        <p:spPr>
          <a:xfrm>
            <a:off x="291134" y="1763872"/>
            <a:ext cx="3889741" cy="2301393"/>
          </a:xfrm>
        </p:spPr>
        <p:txBody>
          <a:bodyPr/>
          <a:lstStyle/>
          <a:p>
            <a:pPr algn="ctr"/>
            <a:r>
              <a:rPr lang="pt-BR" sz="2800" dirty="0">
                <a:latin typeface="Arial"/>
                <a:cs typeface="Arial"/>
              </a:rPr>
              <a:t>Mapear as partes interessadas + sistemas existentes</a:t>
            </a:r>
          </a:p>
        </p:txBody>
      </p:sp>
      <p:sp>
        <p:nvSpPr>
          <p:cNvPr id="5" name="Text Placeholder 4">
            <a:extLst>
              <a:ext uri="{FF2B5EF4-FFF2-40B4-BE49-F238E27FC236}">
                <a16:creationId xmlns:a16="http://schemas.microsoft.com/office/drawing/2014/main" id="{E487F872-7DBC-5ED7-2426-C614969C0FBD}"/>
              </a:ext>
            </a:extLst>
          </p:cNvPr>
          <p:cNvSpPr>
            <a:spLocks noGrp="1"/>
          </p:cNvSpPr>
          <p:nvPr>
            <p:ph type="body" sz="half" idx="10"/>
          </p:nvPr>
        </p:nvSpPr>
        <p:spPr/>
        <p:txBody>
          <a:bodyPr/>
          <a:lstStyle/>
          <a:p>
            <a:r>
              <a:rPr lang="pt-BR"/>
              <a:t>Áreas de trabalho do 7-1-7</a:t>
            </a:r>
          </a:p>
          <a:p>
            <a:endParaRPr lang="en-US" dirty="0"/>
          </a:p>
        </p:txBody>
      </p:sp>
      <p:graphicFrame>
        <p:nvGraphicFramePr>
          <p:cNvPr id="4" name="Diagram 3">
            <a:extLst>
              <a:ext uri="{FF2B5EF4-FFF2-40B4-BE49-F238E27FC236}">
                <a16:creationId xmlns:a16="http://schemas.microsoft.com/office/drawing/2014/main" id="{32B9606A-884E-87F3-21D2-13BB1CAA5515}"/>
              </a:ext>
            </a:extLst>
          </p:cNvPr>
          <p:cNvGraphicFramePr/>
          <p:nvPr>
            <p:extLst>
              <p:ext uri="{D42A27DB-BD31-4B8C-83A1-F6EECF244321}">
                <p14:modId xmlns:p14="http://schemas.microsoft.com/office/powerpoint/2010/main" val="2856364072"/>
              </p:ext>
            </p:extLst>
          </p:nvPr>
        </p:nvGraphicFramePr>
        <p:xfrm>
          <a:off x="4833875" y="1156436"/>
          <a:ext cx="6692256" cy="53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 name="Graphic 55">
            <a:extLst>
              <a:ext uri="{FF2B5EF4-FFF2-40B4-BE49-F238E27FC236}">
                <a16:creationId xmlns:a16="http://schemas.microsoft.com/office/drawing/2014/main" id="{1997E8C9-1664-1D80-ED7E-12FED861155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4211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5834E92-BB7B-4CB8-890D-3E90ECE2EAD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00E2F223-DDCF-41F6-B795-0C95E79E872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B377CBE8-7D9C-419A-AF31-64D4069E175D}"/>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02A896E6-458C-4737-AAC3-E042C8C69BA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6705016C-A399-41F7-A1E4-7B3B36C883D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34DF019F-1535-4382-BBEA-83CDFA6A4A4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34EE295A-A9AB-40C2-8F58-1E653AD3E28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E392D61E-F76C-4AC7-B6E8-3A313501A57B}"/>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CC39B5E8-6C07-4E06-BC7F-D2967B044D1A}"/>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E7A05813-6423-4201-8557-B3B685050F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4"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pt-BR" sz="4000">
                <a:latin typeface="Arial"/>
                <a:cs typeface="Arial"/>
              </a:rPr>
              <a:t>Qual foi seu principal aprendizado de ontem?</a:t>
            </a: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13836278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1BCC-DA63-3EA9-FC29-5862CFF514A9}"/>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08BC18F-089B-686F-24B7-199B9C1D4BBA}"/>
              </a:ext>
            </a:extLst>
          </p:cNvPr>
          <p:cNvSpPr txBox="1">
            <a:spLocks/>
          </p:cNvSpPr>
          <p:nvPr/>
        </p:nvSpPr>
        <p:spPr>
          <a:xfrm>
            <a:off x="4687844" y="2090658"/>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pt-BR"/>
              <a:t>As partes interessadas podem incluir:</a:t>
            </a:r>
          </a:p>
          <a:p>
            <a:endParaRPr lang="en-US"/>
          </a:p>
        </p:txBody>
      </p:sp>
      <p:graphicFrame>
        <p:nvGraphicFramePr>
          <p:cNvPr id="9" name="Table 13">
            <a:extLst>
              <a:ext uri="{FF2B5EF4-FFF2-40B4-BE49-F238E27FC236}">
                <a16:creationId xmlns:a16="http://schemas.microsoft.com/office/drawing/2014/main" id="{CE3C8F3D-4902-2799-70C6-06305927C93D}"/>
              </a:ext>
            </a:extLst>
          </p:cNvPr>
          <p:cNvGraphicFramePr>
            <a:graphicFrameLocks noGrp="1"/>
          </p:cNvGraphicFramePr>
          <p:nvPr>
            <p:extLst>
              <p:ext uri="{D42A27DB-BD31-4B8C-83A1-F6EECF244321}">
                <p14:modId xmlns:p14="http://schemas.microsoft.com/office/powerpoint/2010/main" val="487477735"/>
              </p:ext>
            </p:extLst>
          </p:nvPr>
        </p:nvGraphicFramePr>
        <p:xfrm>
          <a:off x="4687844" y="507683"/>
          <a:ext cx="6989242" cy="1100515"/>
        </p:xfrm>
        <a:graphic>
          <a:graphicData uri="http://schemas.openxmlformats.org/drawingml/2006/table">
            <a:tbl>
              <a:tblPr firstRow="1" bandRow="1">
                <a:tableStyleId>{5C22544A-7EE6-4342-B048-85BDC9FD1C3A}</a:tableStyleId>
              </a:tblPr>
              <a:tblGrid>
                <a:gridCol w="6989242">
                  <a:extLst>
                    <a:ext uri="{9D8B030D-6E8A-4147-A177-3AD203B41FA5}">
                      <a16:colId xmlns:a16="http://schemas.microsoft.com/office/drawing/2014/main" val="86719991"/>
                    </a:ext>
                  </a:extLst>
                </a:gridCol>
              </a:tblGrid>
              <a:tr h="314175">
                <a:tc>
                  <a:txBody>
                    <a:bodyPr/>
                    <a:lstStyle/>
                    <a:p>
                      <a:pPr algn="ctr"/>
                      <a:r>
                        <a:rPr lang="pt-BR">
                          <a:latin typeface="Arial"/>
                        </a:rPr>
                        <a:t>Principais áreas de trabalho para adoção e uso do 7-1-7</a:t>
                      </a:r>
                    </a:p>
                  </a:txBody>
                  <a:tcPr/>
                </a:tc>
                <a:extLst>
                  <a:ext uri="{0D108BD9-81ED-4DB2-BD59-A6C34878D82A}">
                    <a16:rowId xmlns:a16="http://schemas.microsoft.com/office/drawing/2014/main" val="1331269829"/>
                  </a:ext>
                </a:extLst>
              </a:tr>
              <a:tr h="734755">
                <a:tc>
                  <a:txBody>
                    <a:bodyPr/>
                    <a:lstStyle/>
                    <a:p>
                      <a:pPr marL="0" indent="0" algn="ctr">
                        <a:buFont typeface="Arial" panose="020B0604020202020204" pitchFamily="34" charset="0"/>
                        <a:buNone/>
                      </a:pPr>
                      <a:r>
                        <a:rPr lang="pt-BR" sz="1750">
                          <a:latin typeface="Arial"/>
                        </a:rPr>
                        <a:t>Coordenação</a:t>
                      </a:r>
                      <a:r>
                        <a:rPr lang="pt-BR" sz="1750" b="1">
                          <a:latin typeface="Arial"/>
                        </a:rPr>
                        <a:t> | </a:t>
                      </a:r>
                      <a:r>
                        <a:rPr lang="pt-BR" sz="1750">
                          <a:latin typeface="Arial"/>
                        </a:rPr>
                        <a:t>Coleta + análise de dados </a:t>
                      </a:r>
                      <a:r>
                        <a:rPr lang="pt-BR" sz="1750" b="1">
                          <a:latin typeface="Arial"/>
                        </a:rPr>
                        <a:t>|</a:t>
                      </a:r>
                      <a:r>
                        <a:rPr lang="pt-BR" sz="1750">
                          <a:latin typeface="Arial"/>
                        </a:rPr>
                        <a:t> Melhoria de desempenho</a:t>
                      </a:r>
                      <a:r>
                        <a:rPr lang="pt-BR" sz="1750" b="1">
                          <a:latin typeface="Arial"/>
                        </a:rPr>
                        <a:t> | </a:t>
                      </a:r>
                      <a:r>
                        <a:rPr lang="pt-BR" sz="1750">
                          <a:latin typeface="Arial"/>
                        </a:rPr>
                        <a:t>Planejamento e financiamento</a:t>
                      </a:r>
                      <a:r>
                        <a:rPr lang="pt-BR" sz="1750" b="1">
                          <a:latin typeface="Arial"/>
                        </a:rPr>
                        <a:t> | </a:t>
                      </a:r>
                      <a:r>
                        <a:rPr lang="pt-BR" sz="1750">
                          <a:latin typeface="Arial"/>
                        </a:rPr>
                        <a:t>Comunicação + defesa</a:t>
                      </a:r>
                    </a:p>
                  </a:txBody>
                  <a:tcPr>
                    <a:solidFill>
                      <a:schemeClr val="bg2"/>
                    </a:solidFill>
                  </a:tcPr>
                </a:tc>
                <a:extLst>
                  <a:ext uri="{0D108BD9-81ED-4DB2-BD59-A6C34878D82A}">
                    <a16:rowId xmlns:a16="http://schemas.microsoft.com/office/drawing/2014/main" val="1752448874"/>
                  </a:ext>
                </a:extLst>
              </a:tr>
            </a:tbl>
          </a:graphicData>
        </a:graphic>
      </p:graphicFrame>
      <p:sp>
        <p:nvSpPr>
          <p:cNvPr id="12" name="Content Placeholder 3">
            <a:extLst>
              <a:ext uri="{FF2B5EF4-FFF2-40B4-BE49-F238E27FC236}">
                <a16:creationId xmlns:a16="http://schemas.microsoft.com/office/drawing/2014/main" id="{C0E348D1-6A6C-FF04-2CF2-3CEEE6A99579}"/>
              </a:ext>
            </a:extLst>
          </p:cNvPr>
          <p:cNvSpPr txBox="1">
            <a:spLocks/>
          </p:cNvSpPr>
          <p:nvPr/>
        </p:nvSpPr>
        <p:spPr>
          <a:xfrm>
            <a:off x="4687844" y="2513714"/>
            <a:ext cx="6693029" cy="38566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buFont typeface="Arial" panose="020B0604020202020204" pitchFamily="34" charset="0"/>
              <a:buChar char="•"/>
            </a:pPr>
            <a:r>
              <a:rPr lang="pt-BR" sz="1800" i="0" dirty="0">
                <a:solidFill>
                  <a:srgbClr val="29373D"/>
                </a:solidFill>
                <a:effectLst/>
                <a:latin typeface="Arial"/>
                <a:cs typeface="Arial"/>
              </a:rPr>
              <a:t>Partes interessadas em vigilância e resposta</a:t>
            </a:r>
          </a:p>
          <a:p>
            <a:pPr algn="l">
              <a:lnSpc>
                <a:spcPct val="130000"/>
              </a:lnSpc>
              <a:spcBef>
                <a:spcPts val="527"/>
              </a:spcBef>
              <a:buFont typeface="Arial" panose="020B0604020202020204" pitchFamily="34" charset="0"/>
              <a:buChar char="•"/>
            </a:pPr>
            <a:r>
              <a:rPr lang="pt-BR" sz="1800" b="0" i="0" dirty="0">
                <a:solidFill>
                  <a:srgbClr val="29373D"/>
                </a:solidFill>
                <a:effectLst/>
                <a:latin typeface="Arial"/>
                <a:cs typeface="Arial"/>
              </a:rPr>
              <a:t>Equipes de preparação, planejamento ou monitoramento e avaliação </a:t>
            </a:r>
          </a:p>
          <a:p>
            <a:pPr algn="l">
              <a:lnSpc>
                <a:spcPct val="130000"/>
              </a:lnSpc>
              <a:spcBef>
                <a:spcPts val="527"/>
              </a:spcBef>
              <a:buFont typeface="Arial" panose="020B0604020202020204" pitchFamily="34" charset="0"/>
              <a:buChar char="•"/>
            </a:pPr>
            <a:r>
              <a:rPr lang="pt-BR" sz="1800" b="0" i="0" dirty="0">
                <a:solidFill>
                  <a:srgbClr val="29373D"/>
                </a:solidFill>
                <a:effectLst/>
                <a:latin typeface="Arial"/>
                <a:cs typeface="Arial"/>
              </a:rPr>
              <a:t>Partes interessadas do governo responsáveis pela coordenação multissetorial, formuladores de políticas e parlamentares</a:t>
            </a:r>
          </a:p>
          <a:p>
            <a:pPr algn="l">
              <a:lnSpc>
                <a:spcPct val="130000"/>
              </a:lnSpc>
              <a:spcBef>
                <a:spcPts val="527"/>
              </a:spcBef>
              <a:buFont typeface="Arial" panose="020B0604020202020204" pitchFamily="34" charset="0"/>
              <a:buChar char="•"/>
            </a:pPr>
            <a:r>
              <a:rPr lang="pt-BR" sz="1800" b="0" i="0" dirty="0">
                <a:solidFill>
                  <a:srgbClr val="29373D"/>
                </a:solidFill>
                <a:effectLst/>
                <a:latin typeface="Arial"/>
                <a:cs typeface="Arial"/>
              </a:rPr>
              <a:t>Partes interessadas de financiamento</a:t>
            </a:r>
          </a:p>
          <a:p>
            <a:pPr algn="l">
              <a:lnSpc>
                <a:spcPct val="130000"/>
              </a:lnSpc>
              <a:spcBef>
                <a:spcPts val="527"/>
              </a:spcBef>
              <a:buFont typeface="Arial" panose="020B0604020202020204" pitchFamily="34" charset="0"/>
              <a:buChar char="•"/>
            </a:pPr>
            <a:r>
              <a:rPr lang="pt-BR" sz="1800" b="0" i="0" dirty="0">
                <a:solidFill>
                  <a:srgbClr val="29373D"/>
                </a:solidFill>
                <a:effectLst/>
                <a:latin typeface="Arial"/>
                <a:cs typeface="Arial"/>
              </a:rPr>
              <a:t>Partes interessadas acadêmicas e de pesquisa</a:t>
            </a:r>
          </a:p>
          <a:p>
            <a:pPr algn="l">
              <a:lnSpc>
                <a:spcPct val="130000"/>
              </a:lnSpc>
              <a:spcBef>
                <a:spcPts val="527"/>
              </a:spcBef>
              <a:buFont typeface="Arial" panose="020B0604020202020204" pitchFamily="34" charset="0"/>
              <a:buChar char="•"/>
            </a:pPr>
            <a:r>
              <a:rPr lang="pt-BR" sz="1800" b="0" i="0" dirty="0">
                <a:solidFill>
                  <a:srgbClr val="29373D"/>
                </a:solidFill>
                <a:effectLst/>
                <a:latin typeface="Arial"/>
                <a:cs typeface="Arial"/>
              </a:rPr>
              <a:t>Outras partes interessadas relevantes</a:t>
            </a:r>
          </a:p>
        </p:txBody>
      </p:sp>
      <p:sp>
        <p:nvSpPr>
          <p:cNvPr id="8" name="Title 1">
            <a:extLst>
              <a:ext uri="{FF2B5EF4-FFF2-40B4-BE49-F238E27FC236}">
                <a16:creationId xmlns:a16="http://schemas.microsoft.com/office/drawing/2014/main" id="{577009FE-D7C4-BA4A-3621-2AA6BB1D01B9}"/>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latin typeface="Arial"/>
                <a:cs typeface="Arial"/>
              </a:rPr>
              <a:t>Mapear as partes interessadas + sistemas existentes</a:t>
            </a:r>
          </a:p>
        </p:txBody>
      </p:sp>
      <p:pic>
        <p:nvPicPr>
          <p:cNvPr id="11" name="Graphic 10">
            <a:extLst>
              <a:ext uri="{FF2B5EF4-FFF2-40B4-BE49-F238E27FC236}">
                <a16:creationId xmlns:a16="http://schemas.microsoft.com/office/drawing/2014/main" id="{528956A5-521D-998A-45F1-C832F052C03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240690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41655" y="388720"/>
            <a:ext cx="11482280" cy="1087808"/>
          </a:xfrm>
        </p:spPr>
        <p:txBody>
          <a:bodyPr>
            <a:normAutofit/>
          </a:bodyPr>
          <a:lstStyle/>
          <a:p>
            <a:r>
              <a:rPr lang="pt-BR"/>
              <a:t>Tripanossomíase Humana Africana (THA) | Etiópia</a:t>
            </a:r>
            <a:r>
              <a:rPr lang="pt-BR">
                <a:latin typeface="Arial"/>
                <a:cs typeface="Arial"/>
              </a:rPr>
              <a:t> </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06825" y="1300141"/>
            <a:ext cx="5551913" cy="4235680"/>
          </a:xfrm>
        </p:spPr>
        <p:txBody>
          <a:bodyPr vert="horz" lIns="91440" tIns="45720" rIns="91440" bIns="45720" rtlCol="0" anchor="t">
            <a:noAutofit/>
          </a:bodyPr>
          <a:lstStyle/>
          <a:p>
            <a:pPr>
              <a:lnSpc>
                <a:spcPct val="100000"/>
              </a:lnSpc>
            </a:pPr>
            <a:r>
              <a:rPr lang="pt-BR" sz="2000" dirty="0">
                <a:solidFill>
                  <a:schemeClr val="tx1"/>
                </a:solidFill>
                <a:latin typeface="Arial"/>
                <a:cs typeface="Arial"/>
              </a:rPr>
              <a:t>Transmitida por </a:t>
            </a:r>
            <a:r>
              <a:rPr lang="pt-BR" sz="2000" b="1" dirty="0">
                <a:solidFill>
                  <a:schemeClr val="tx1"/>
                </a:solidFill>
                <a:latin typeface="Arial"/>
                <a:cs typeface="Arial"/>
              </a:rPr>
              <a:t>moscas tsé-tsé</a:t>
            </a:r>
          </a:p>
          <a:p>
            <a:pPr>
              <a:lnSpc>
                <a:spcPct val="100000"/>
              </a:lnSpc>
            </a:pPr>
            <a:endParaRPr lang="en-US" sz="1100" b="1" dirty="0">
              <a:solidFill>
                <a:schemeClr val="tx1"/>
              </a:solidFill>
              <a:latin typeface="Arial"/>
              <a:cs typeface="Arial"/>
            </a:endParaRPr>
          </a:p>
          <a:p>
            <a:pPr>
              <a:lnSpc>
                <a:spcPct val="100000"/>
              </a:lnSpc>
            </a:pPr>
            <a:r>
              <a:rPr lang="pt-BR" sz="2000" b="1" dirty="0">
                <a:solidFill>
                  <a:schemeClr val="tx1"/>
                </a:solidFill>
                <a:latin typeface="Arial"/>
                <a:cs typeface="Arial"/>
              </a:rPr>
              <a:t>Sintomas não específicos</a:t>
            </a:r>
          </a:p>
          <a:p>
            <a:pPr>
              <a:lnSpc>
                <a:spcPct val="100000"/>
              </a:lnSpc>
            </a:pPr>
            <a:endParaRPr lang="en-US" sz="1100" b="1" dirty="0">
              <a:solidFill>
                <a:schemeClr val="tx1"/>
              </a:solidFill>
              <a:latin typeface="Arial"/>
              <a:cs typeface="Arial"/>
            </a:endParaRPr>
          </a:p>
          <a:p>
            <a:pPr>
              <a:lnSpc>
                <a:spcPct val="100000"/>
              </a:lnSpc>
            </a:pPr>
            <a:r>
              <a:rPr lang="pt-BR" sz="2000" dirty="0">
                <a:solidFill>
                  <a:schemeClr val="tx1"/>
                </a:solidFill>
                <a:latin typeface="Arial"/>
                <a:cs typeface="Arial"/>
              </a:rPr>
              <a:t>Casos esporádicos na Etiópia de </a:t>
            </a:r>
            <a:r>
              <a:rPr lang="pt-BR" sz="2000" b="1" dirty="0">
                <a:solidFill>
                  <a:schemeClr val="tx1"/>
                </a:solidFill>
                <a:latin typeface="Arial"/>
                <a:cs typeface="Arial"/>
              </a:rPr>
              <a:t>1967 a 1991</a:t>
            </a:r>
          </a:p>
          <a:p>
            <a:pPr>
              <a:lnSpc>
                <a:spcPct val="100000"/>
              </a:lnSpc>
            </a:pPr>
            <a:endParaRPr lang="en-US" sz="1100" b="1" dirty="0">
              <a:solidFill>
                <a:schemeClr val="tx1"/>
              </a:solidFill>
              <a:latin typeface="Arial"/>
              <a:cs typeface="Arial"/>
            </a:endParaRPr>
          </a:p>
          <a:p>
            <a:pPr>
              <a:lnSpc>
                <a:spcPct val="100000"/>
              </a:lnSpc>
            </a:pPr>
            <a:r>
              <a:rPr lang="pt-BR" sz="2000" b="1" dirty="0">
                <a:solidFill>
                  <a:schemeClr val="tx1"/>
                </a:solidFill>
                <a:latin typeface="Arial"/>
                <a:cs typeface="Arial"/>
              </a:rPr>
              <a:t>Após 31 anos, a THA ressurgiu </a:t>
            </a:r>
            <a:r>
              <a:rPr lang="pt-BR" sz="2000" dirty="0">
                <a:solidFill>
                  <a:schemeClr val="tx1"/>
                </a:solidFill>
                <a:latin typeface="Arial"/>
                <a:cs typeface="Arial"/>
              </a:rPr>
              <a:t>em março de 2022</a:t>
            </a:r>
          </a:p>
          <a:p>
            <a:pPr>
              <a:lnSpc>
                <a:spcPct val="100000"/>
              </a:lnSpc>
            </a:pPr>
            <a:endParaRPr lang="en-US" sz="1100" dirty="0">
              <a:solidFill>
                <a:schemeClr val="tx1"/>
              </a:solidFill>
              <a:latin typeface="Arial"/>
              <a:cs typeface="Arial"/>
            </a:endParaRPr>
          </a:p>
          <a:p>
            <a:pPr>
              <a:lnSpc>
                <a:spcPct val="100000"/>
              </a:lnSpc>
            </a:pPr>
            <a:r>
              <a:rPr lang="pt-BR" sz="2000" dirty="0">
                <a:solidFill>
                  <a:schemeClr val="tx1"/>
                </a:solidFill>
                <a:latin typeface="Arial"/>
                <a:cs typeface="Arial"/>
              </a:rPr>
              <a:t>Em </a:t>
            </a:r>
            <a:r>
              <a:rPr lang="pt-BR" sz="2000" b="1" dirty="0">
                <a:solidFill>
                  <a:schemeClr val="tx1"/>
                </a:solidFill>
                <a:latin typeface="Arial"/>
                <a:cs typeface="Arial"/>
              </a:rPr>
              <a:t>regiões diferentes </a:t>
            </a:r>
            <a:r>
              <a:rPr lang="pt-BR" sz="2000" dirty="0">
                <a:solidFill>
                  <a:schemeClr val="tx1"/>
                </a:solidFill>
                <a:latin typeface="Arial"/>
                <a:cs typeface="Arial"/>
              </a:rPr>
              <a:t>em comparação com infecções anteriores</a:t>
            </a:r>
          </a:p>
          <a:p>
            <a:pPr>
              <a:lnSpc>
                <a:spcPct val="100000"/>
              </a:lnSpc>
            </a:pPr>
            <a:endParaRPr lang="en-US" sz="2400" dirty="0">
              <a:solidFill>
                <a:schemeClr val="tx1"/>
              </a:solidFill>
              <a:latin typeface="Arial"/>
              <a:cs typeface="Arial"/>
            </a:endParaRPr>
          </a:p>
        </p:txBody>
      </p:sp>
      <p:pic>
        <p:nvPicPr>
          <p:cNvPr id="1028" name="Picture 4">
            <a:extLst>
              <a:ext uri="{FF2B5EF4-FFF2-40B4-BE49-F238E27FC236}">
                <a16:creationId xmlns:a16="http://schemas.microsoft.com/office/drawing/2014/main" id="{B0FC74DB-B66E-8DE6-1788-1252C95956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3614" y="1476528"/>
            <a:ext cx="4975445" cy="40341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EBA904-B7BA-2745-BCF9-A2A56DCEBD6F}"/>
              </a:ext>
            </a:extLst>
          </p:cNvPr>
          <p:cNvSpPr txBox="1"/>
          <p:nvPr/>
        </p:nvSpPr>
        <p:spPr>
          <a:xfrm>
            <a:off x="7119096" y="5579718"/>
            <a:ext cx="425263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a:ln>
                  <a:noFill/>
                </a:ln>
                <a:solidFill>
                  <a:srgbClr val="384D56"/>
                </a:solidFill>
                <a:effectLst/>
                <a:uLnTx/>
                <a:uFillTx/>
                <a:latin typeface="Calibri" panose="020F0502020204030204"/>
                <a:ea typeface="+mn-ea"/>
                <a:cs typeface="+mn-cs"/>
              </a:rPr>
              <a:t>https://en.wikipedia.org/wiki/File:Map_of_zones_of_Ethiopia.svg</a:t>
            </a:r>
          </a:p>
        </p:txBody>
      </p:sp>
    </p:spTree>
    <p:extLst>
      <p:ext uri="{BB962C8B-B14F-4D97-AF65-F5344CB8AC3E}">
        <p14:creationId xmlns:p14="http://schemas.microsoft.com/office/powerpoint/2010/main" val="147999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644871" y="2213704"/>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742887" y="1558328"/>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375500" y="1558328"/>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287918" y="1558328"/>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732" y="1503973"/>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9927" y="1518134"/>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4278" y="1497471"/>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98851" y="2385654"/>
            <a:ext cx="204602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9B51E0"/>
                </a:solidFill>
                <a:effectLst/>
                <a:uLnTx/>
                <a:uFillTx/>
                <a:latin typeface="Arial"/>
                <a:ea typeface="+mn-ea"/>
                <a:cs typeface="Arial"/>
              </a:rPr>
              <a:t>28 de março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594572" y="566059"/>
            <a:ext cx="1783190"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800" b="1" i="0" u="none" strike="noStrike" cap="none" normalizeH="0" baseline="0" noProof="0" dirty="0">
                <a:ln>
                  <a:noFill/>
                </a:ln>
                <a:solidFill>
                  <a:srgbClr val="CF2E2E"/>
                </a:solidFill>
                <a:effectLst/>
                <a:uLnTx/>
                <a:uFillTx/>
                <a:latin typeface="Arial"/>
                <a:cs typeface="Arial"/>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dirty="0">
                <a:ln>
                  <a:noFill/>
                </a:ln>
                <a:solidFill>
                  <a:srgbClr val="CF2E2E"/>
                </a:solidFill>
                <a:effectLst/>
                <a:uLnTx/>
                <a:uFillTx/>
                <a:latin typeface="Arial"/>
                <a:cs typeface="Arial"/>
              </a:rPr>
              <a:t>Meta: 7 dias</a:t>
            </a:r>
            <a:br>
              <a:rPr lang="pt-BR"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pt-BR"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631933" y="566059"/>
            <a:ext cx="1441103"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pt-BR" sz="16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pt-BR" sz="1800" b="1" i="0" u="none" strike="noStrike" cap="none" normalizeH="0" baseline="0" noProof="0">
                <a:ln>
                  <a:noFill/>
                </a:ln>
                <a:solidFill>
                  <a:srgbClr val="FCB900"/>
                </a:solidFill>
                <a:effectLst/>
                <a:uLnTx/>
                <a:uFillTx/>
                <a:latin typeface="Arial"/>
                <a:cs typeface="Arial"/>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CB900"/>
                </a:solidFill>
                <a:effectLst/>
                <a:uLnTx/>
                <a:uFillTx/>
                <a:latin typeface="Arial"/>
                <a:cs typeface="Arial"/>
              </a:rPr>
              <a:t>Meta: 1 dia</a:t>
            </a:r>
            <a:br>
              <a:rPr lang="pt-BR"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pt-BR"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363304" y="566059"/>
            <a:ext cx="1652519"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pt-BR" sz="16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pt-BR" sz="1800" b="1" i="0" u="none" strike="noStrike" cap="none" normalizeH="0" baseline="0" noProof="0">
                <a:ln>
                  <a:noFill/>
                </a:ln>
                <a:solidFill>
                  <a:srgbClr val="3BB041"/>
                </a:solidFill>
                <a:effectLst/>
                <a:uLnTx/>
                <a:uFillTx/>
                <a:latin typeface="Arial"/>
                <a:cs typeface="Arial"/>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3BB041"/>
                </a:solidFill>
                <a:effectLst/>
                <a:uLnTx/>
                <a:uFillTx/>
                <a:latin typeface="Arial"/>
                <a:cs typeface="Arial"/>
              </a:rPr>
              <a:t>Meta: 7 dias</a:t>
            </a:r>
            <a:br>
              <a:rPr lang="pt-BR" sz="1600" b="1" i="0" u="none" strike="noStrike" cap="none" normalizeH="0" baseline="0" noProof="0">
                <a:ln>
                  <a:noFill/>
                </a:ln>
                <a:effectLst/>
                <a:uLnTx/>
                <a:uFillTx/>
                <a:latin typeface="Arial" panose="020B0604020202020204" pitchFamily="34" charset="0"/>
                <a:cs typeface="Arial" panose="020B0604020202020204" pitchFamily="34" charset="0"/>
              </a:rPr>
            </a:br>
            <a:endParaRPr lang="pt-BR" sz="1600" b="1" i="0" u="none" strike="noStrike" cap="none" normalizeH="0" baseline="0" noProof="0">
              <a:ln>
                <a:noFill/>
              </a:ln>
              <a:effectLst/>
              <a:uLnTx/>
              <a:uFillTx/>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443526" y="2401510"/>
            <a:ext cx="250642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a:ea typeface="+mn-ea"/>
                <a:cs typeface="Arial"/>
              </a:rPr>
              <a:t>15 de abril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51643" y="2401510"/>
            <a:ext cx="2014871"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a:ea typeface="+mn-ea"/>
                <a:cs typeface="Arial"/>
              </a:rPr>
              <a:t>27 de maio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626522" y="2410298"/>
            <a:ext cx="213999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a:ea typeface="+mn-ea"/>
                <a:cs typeface="Arial"/>
              </a:rPr>
              <a:t>27 de agosto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625181" y="1662047"/>
            <a:ext cx="1319975"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17 DIAS</a:t>
            </a:r>
          </a:p>
        </p:txBody>
      </p:sp>
      <p:sp>
        <p:nvSpPr>
          <p:cNvPr id="79" name="# DAYS">
            <a:extLst>
              <a:ext uri="{FF2B5EF4-FFF2-40B4-BE49-F238E27FC236}">
                <a16:creationId xmlns:a16="http://schemas.microsoft.com/office/drawing/2014/main" id="{45325AEF-558F-2BCF-53EE-3E5C8646F701}"/>
              </a:ext>
            </a:extLst>
          </p:cNvPr>
          <p:cNvSpPr txBox="1"/>
          <p:nvPr/>
        </p:nvSpPr>
        <p:spPr>
          <a:xfrm>
            <a:off x="5455168" y="1676736"/>
            <a:ext cx="1387693"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dirty="0">
                <a:ln>
                  <a:noFill/>
                </a:ln>
                <a:solidFill>
                  <a:srgbClr val="FFFFFF"/>
                </a:solidFill>
                <a:effectLst/>
                <a:uLnTx/>
                <a:uFillTx/>
                <a:latin typeface="Arial"/>
                <a:ea typeface="+mn-ea"/>
                <a:cs typeface="Arial"/>
              </a:rPr>
              <a:t> 42 DIAS</a:t>
            </a:r>
          </a:p>
        </p:txBody>
      </p:sp>
      <p:sp>
        <p:nvSpPr>
          <p:cNvPr id="80" name="# DAYS">
            <a:extLst>
              <a:ext uri="{FF2B5EF4-FFF2-40B4-BE49-F238E27FC236}">
                <a16:creationId xmlns:a16="http://schemas.microsoft.com/office/drawing/2014/main" id="{7E8B51A0-829D-B7CF-3C91-02A9B904F165}"/>
              </a:ext>
            </a:extLst>
          </p:cNvPr>
          <p:cNvSpPr txBox="1"/>
          <p:nvPr/>
        </p:nvSpPr>
        <p:spPr>
          <a:xfrm>
            <a:off x="8618248" y="1652277"/>
            <a:ext cx="1241428"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56 DIAS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22564" y="3932819"/>
            <a:ext cx="2652415" cy="7334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Semelhança dos sintomas com malária, </a:t>
            </a:r>
            <a:r>
              <a:rPr kumimoji="0" lang="pt-BR" sz="900" b="0" i="0" u="none" strike="noStrike" cap="none" normalizeH="0" baseline="0" noProof="0" dirty="0" err="1">
                <a:ln>
                  <a:noFill/>
                </a:ln>
                <a:solidFill>
                  <a:srgbClr val="0C0F22"/>
                </a:solidFill>
                <a:effectLst/>
                <a:uLnTx/>
                <a:uFillTx/>
                <a:latin typeface="Arial" panose="020B0604020202020204" pitchFamily="34" charset="0"/>
                <a:ea typeface="+mn-lt"/>
                <a:cs typeface="Arial" panose="020B0604020202020204" pitchFamily="34" charset="0"/>
              </a:rPr>
              <a:t>etc</a:t>
            </a:r>
            <a:r>
              <a:rPr kumimoji="0" lang="pt-BR" sz="9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Consciência subótima da THA entre os profissionais de saúde;</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Baixa procura por serviços de saúde pela comunidade</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189313" y="3141326"/>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384D56"/>
                </a:solidFill>
                <a:effectLst/>
                <a:uLnTx/>
                <a:uFillTx/>
                <a:latin typeface="Arial" panose="020B0604020202020204" pitchFamily="34" charset="0"/>
                <a:ea typeface="+mn-lt"/>
                <a:cs typeface="Arial" panose="020B0604020202020204" pitchFamily="34" charset="0"/>
              </a:rPr>
              <a:t>Fraca competência da equipe do laboratório para verificar a THA;</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384D56"/>
                </a:solidFill>
                <a:effectLst/>
                <a:uLnTx/>
                <a:uFillTx/>
                <a:latin typeface="Arial" panose="020B0604020202020204" pitchFamily="34" charset="0"/>
                <a:ea typeface="+mn-lt"/>
                <a:cs typeface="Arial" panose="020B0604020202020204" pitchFamily="34" charset="0"/>
              </a:rPr>
              <a:t>Sistema de encaminhamento laboratorial deficiente </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053980" y="3958334"/>
            <a:ext cx="2939843" cy="75555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lt"/>
                <a:cs typeface="Arial" panose="020B0604020202020204" pitchFamily="34" charset="0"/>
              </a:rPr>
              <a:t>A THA não é uma doença prioritária na Etiópia;</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ea"/>
                <a:cs typeface="Arial" panose="020B0604020202020204" pitchFamily="34" charset="0"/>
              </a:rPr>
              <a:t>Diretrizes de vigilância de THA indisponíveis </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053980" y="3131049"/>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ea"/>
                <a:cs typeface="Arial" panose="020B0604020202020204" pitchFamily="34" charset="0"/>
              </a:rPr>
              <a:t>Falha ao notificar o sistema de saúde pública sobre a ameaça ao próximo nível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17676" y="3962191"/>
            <a:ext cx="2833272" cy="75555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rPr>
              <a:t>Atraso na comunicação entre os níveis zonal, regional e federal</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15798" y="996945"/>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15798" y="1769763"/>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454268" y="3138300"/>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GARGALOS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17697" y="5955929"/>
            <a:ext cx="1914419" cy="276999"/>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a:cs typeface="Arial"/>
              </a:rPr>
              <a:t>AÇÕES CORRETIVAS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196094" y="4783788"/>
            <a:ext cx="2833273" cy="1055488"/>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0C0F22"/>
                </a:solidFill>
                <a:effectLst/>
                <a:uLnTx/>
                <a:uFillTx/>
                <a:latin typeface="Arial"/>
                <a:cs typeface="Arial"/>
              </a:rPr>
              <a:t>Coordenação/orçamento do sistema de saúde pública regional;</a:t>
            </a:r>
          </a:p>
          <a:p>
            <a:pPr fontAlgn="base">
              <a:defRPr/>
            </a:pPr>
            <a:r>
              <a:rPr lang="pt-BR" sz="900" dirty="0">
                <a:solidFill>
                  <a:srgbClr val="0C0F22"/>
                </a:solidFill>
                <a:latin typeface="Arial"/>
                <a:cs typeface="Arial"/>
              </a:rPr>
              <a:t>Fornecimento de medicamentos pela OMS + manejo de casos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0C0F22"/>
                </a:solidFill>
                <a:effectLst/>
                <a:uLnTx/>
                <a:uFillTx/>
                <a:latin typeface="Arial"/>
                <a:cs typeface="Arial"/>
              </a:rPr>
              <a:t>Apoio financeiro do EPHI;</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000000"/>
                </a:solidFill>
                <a:effectLst/>
                <a:uLnTx/>
                <a:uFillTx/>
                <a:latin typeface="Arial"/>
                <a:cs typeface="Arial"/>
              </a:rPr>
              <a:t>Coordenação pelos atores da abordagem </a:t>
            </a:r>
            <a:r>
              <a:rPr kumimoji="0" lang="pt-BR" sz="900" b="0" i="0" u="none" strike="noStrike" cap="none" normalizeH="0" baseline="0" noProof="0" dirty="0" err="1">
                <a:ln>
                  <a:noFill/>
                </a:ln>
                <a:solidFill>
                  <a:srgbClr val="000000"/>
                </a:solidFill>
                <a:effectLst/>
                <a:uLnTx/>
                <a:uFillTx/>
                <a:latin typeface="Arial"/>
                <a:cs typeface="Arial"/>
              </a:rPr>
              <a:t>One</a:t>
            </a:r>
            <a:r>
              <a:rPr kumimoji="0" lang="pt-BR" sz="900" b="0" i="0" u="none" strike="noStrike" cap="none" normalizeH="0" baseline="0" noProof="0" dirty="0">
                <a:ln>
                  <a:noFill/>
                </a:ln>
                <a:solidFill>
                  <a:srgbClr val="000000"/>
                </a:solidFill>
                <a:effectLst/>
                <a:uLnTx/>
                <a:uFillTx/>
                <a:latin typeface="Arial"/>
                <a:cs typeface="Arial"/>
              </a:rPr>
              <a:t> Health </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12284" y="5937643"/>
            <a:ext cx="8827197" cy="628367"/>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9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IMEDIATAS</a:t>
            </a:r>
            <a:r>
              <a:rPr kumimoji="0" lang="pt-BR" sz="90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a:t>
            </a:r>
            <a:r>
              <a:rPr kumimoji="0" lang="pt-BR" sz="9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Formação de profissionais de saúde, defesa da comunidade, reforço da capacidade laboratorial, orientações provisórias sobre a THA </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9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LONGO PRAZO</a:t>
            </a:r>
            <a:r>
              <a:rPr kumimoji="0" lang="pt-BR" sz="9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Formação em saúde em doenças emergentes/reemergentes, disponibilidade de medicamentos, aumento da alocação orçamentária, capacitação de profissionais de saúde em áreas de alto risco, equipamento de centros de tratamento</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20801" y="5055026"/>
            <a:ext cx="151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02403" y="3146073"/>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lt"/>
                <a:cs typeface="Arial" panose="020B0604020202020204" pitchFamily="34" charset="0"/>
              </a:rPr>
              <a:t>Falta de medicamentos para THA no país;</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lt"/>
                <a:cs typeface="Arial" panose="020B0604020202020204" pitchFamily="34" charset="0"/>
              </a:rPr>
              <a:t>Interrupções no fornecimento de insumos diagnósticos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053980" y="4772255"/>
            <a:ext cx="2939843" cy="106702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ea"/>
                <a:cs typeface="+mn-cs"/>
              </a:rPr>
              <a:t>Disponibilidade de linha telefônica;</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a:ln>
                  <a:noFill/>
                </a:ln>
                <a:solidFill>
                  <a:srgbClr val="0C0F22"/>
                </a:solidFill>
                <a:effectLst/>
                <a:uLnTx/>
                <a:uFillTx/>
                <a:latin typeface="Arial" panose="020B0604020202020204" pitchFamily="34" charset="0"/>
                <a:ea typeface="+mn-ea"/>
                <a:cs typeface="+mn-cs"/>
              </a:rPr>
              <a:t>Boa comunicação entre a equipe do hospital primário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12285" y="4751887"/>
            <a:ext cx="2652415" cy="108738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ea"/>
                <a:cs typeface="+mn-cs"/>
              </a:rPr>
              <a:t>Equipe motivada no hospital primário;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900" b="0" i="0" u="none" strike="noStrike" cap="none" normalizeH="0" baseline="0" noProof="0" dirty="0">
                <a:ln>
                  <a:noFill/>
                </a:ln>
                <a:solidFill>
                  <a:srgbClr val="0C0F22"/>
                </a:solidFill>
                <a:effectLst/>
                <a:uLnTx/>
                <a:uFillTx/>
                <a:latin typeface="Arial" panose="020B0604020202020204" pitchFamily="34" charset="0"/>
                <a:ea typeface="+mn-ea"/>
                <a:cs typeface="+mn-cs"/>
              </a:rPr>
              <a:t>Apoio da OMS e do EPHI para confirmação laboratorial</a:t>
            </a:r>
          </a:p>
        </p:txBody>
      </p:sp>
      <p:sp>
        <p:nvSpPr>
          <p:cNvPr id="11" name="Oval 10">
            <a:extLst>
              <a:ext uri="{FF2B5EF4-FFF2-40B4-BE49-F238E27FC236}">
                <a16:creationId xmlns:a16="http://schemas.microsoft.com/office/drawing/2014/main" id="{331CECC1-2C37-F2EE-B66A-40BBAB005F43}"/>
              </a:ext>
            </a:extLst>
          </p:cNvPr>
          <p:cNvSpPr/>
          <p:nvPr/>
        </p:nvSpPr>
        <p:spPr>
          <a:xfrm>
            <a:off x="1723008" y="1527235"/>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926704" y="1689596"/>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10829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924372"/>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10829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924372"/>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10829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924372"/>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148562" y="4751538"/>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7912" y="4774025"/>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089978" y="4774025"/>
            <a:ext cx="212232" cy="212232"/>
          </a:xfrm>
          <a:prstGeom prst="rect">
            <a:avLst/>
          </a:prstGeom>
        </p:spPr>
      </p:pic>
      <p:sp>
        <p:nvSpPr>
          <p:cNvPr id="2" name="Title 2">
            <a:extLst>
              <a:ext uri="{FF2B5EF4-FFF2-40B4-BE49-F238E27FC236}">
                <a16:creationId xmlns:a16="http://schemas.microsoft.com/office/drawing/2014/main" id="{063128E9-8C30-7BBD-72C6-33965D63B77A}"/>
              </a:ext>
            </a:extLst>
          </p:cNvPr>
          <p:cNvSpPr>
            <a:spLocks noGrp="1"/>
          </p:cNvSpPr>
          <p:nvPr>
            <p:ph type="title"/>
          </p:nvPr>
        </p:nvSpPr>
        <p:spPr>
          <a:xfrm>
            <a:off x="208814" y="202023"/>
            <a:ext cx="11482280" cy="1087808"/>
          </a:xfrm>
        </p:spPr>
        <p:txBody>
          <a:bodyPr>
            <a:normAutofit/>
          </a:bodyPr>
          <a:lstStyle/>
          <a:p>
            <a:r>
              <a:rPr lang="pt-BR" dirty="0"/>
              <a:t>Tripanossomíase Humana Africana (THA) | Etiópia</a:t>
            </a:r>
            <a:r>
              <a:rPr lang="pt-BR" dirty="0">
                <a:latin typeface="Arial"/>
                <a:cs typeface="Arial"/>
              </a:rPr>
              <a:t> </a:t>
            </a:r>
          </a:p>
        </p:txBody>
      </p:sp>
    </p:spTree>
    <p:extLst>
      <p:ext uri="{BB962C8B-B14F-4D97-AF65-F5344CB8AC3E}">
        <p14:creationId xmlns:p14="http://schemas.microsoft.com/office/powerpoint/2010/main" val="1224139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2074167"/>
            <a:ext cx="6693029" cy="2911331"/>
          </a:xfrm>
        </p:spPr>
        <p:txBody>
          <a:bodyPr vert="horz" lIns="91440" tIns="45720" rIns="91440" bIns="45720" rtlCol="0" anchor="t">
            <a:noAutofit/>
          </a:bodyPr>
          <a:lstStyle/>
          <a:p>
            <a:r>
              <a:rPr lang="pt-BR" sz="3500">
                <a:latin typeface="Arial"/>
                <a:cs typeface="Arial"/>
              </a:rPr>
              <a:t>Se você estivesse realizando atividades do 7-1-7 na Etiópia, quem você gostaria que fizesse parte do grupo de partes interessadas neste surto?</a:t>
            </a:r>
          </a:p>
        </p:txBody>
      </p:sp>
      <p:pic>
        <p:nvPicPr>
          <p:cNvPr id="8" name="Graphic 9">
            <a:extLst>
              <a:ext uri="{FF2B5EF4-FFF2-40B4-BE49-F238E27FC236}">
                <a16:creationId xmlns:a16="http://schemas.microsoft.com/office/drawing/2014/main" id="{265E2420-6D86-BC4C-2586-A939EC951E8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6E069EC9-3CD4-4EBF-77C5-4B6184E5EED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326723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E8A-FBE3-5ABA-F0F8-16F4CB33BD33}"/>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81F0C4E0-DE11-7E8A-7AD9-33B13B89CF74}"/>
              </a:ext>
            </a:extLst>
          </p:cNvPr>
          <p:cNvSpPr/>
          <p:nvPr/>
        </p:nvSpPr>
        <p:spPr>
          <a:xfrm>
            <a:off x="4832406" y="3646600"/>
            <a:ext cx="6696573" cy="3022557"/>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80760D79-B4DB-9B8B-AD9D-926BE11BB98F}"/>
              </a:ext>
            </a:extLst>
          </p:cNvPr>
          <p:cNvSpPr>
            <a:spLocks noGrp="1"/>
          </p:cNvSpPr>
          <p:nvPr>
            <p:ph type="body" sz="half" idx="10"/>
          </p:nvPr>
        </p:nvSpPr>
        <p:spPr>
          <a:xfrm>
            <a:off x="4835951" y="594724"/>
            <a:ext cx="6877077" cy="400639"/>
          </a:xfrm>
        </p:spPr>
        <p:txBody>
          <a:bodyPr/>
          <a:lstStyle/>
          <a:p>
            <a:r>
              <a:rPr lang="pt-BR" sz="2200"/>
              <a:t>Lista de partes interessadas no surto de THA sob a abordagem One Health na Etiópia</a:t>
            </a:r>
          </a:p>
          <a:p>
            <a:endParaRPr lang="en-US" dirty="0"/>
          </a:p>
          <a:p>
            <a:endParaRPr lang="en-US" dirty="0"/>
          </a:p>
          <a:p>
            <a:endParaRPr lang="en-US" dirty="0"/>
          </a:p>
        </p:txBody>
      </p:sp>
      <p:graphicFrame>
        <p:nvGraphicFramePr>
          <p:cNvPr id="11" name="Table 13">
            <a:extLst>
              <a:ext uri="{FF2B5EF4-FFF2-40B4-BE49-F238E27FC236}">
                <a16:creationId xmlns:a16="http://schemas.microsoft.com/office/drawing/2014/main" id="{448A7DC0-2E36-64AC-E90C-FD9E6B22ADF6}"/>
              </a:ext>
            </a:extLst>
          </p:cNvPr>
          <p:cNvGraphicFramePr>
            <a:graphicFrameLocks noGrp="1"/>
          </p:cNvGraphicFramePr>
          <p:nvPr>
            <p:extLst>
              <p:ext uri="{D42A27DB-BD31-4B8C-83A1-F6EECF244321}">
                <p14:modId xmlns:p14="http://schemas.microsoft.com/office/powerpoint/2010/main" val="2103198163"/>
              </p:ext>
            </p:extLst>
          </p:nvPr>
        </p:nvGraphicFramePr>
        <p:xfrm>
          <a:off x="4835951" y="1445070"/>
          <a:ext cx="3605684" cy="2194344"/>
        </p:xfrm>
        <a:graphic>
          <a:graphicData uri="http://schemas.openxmlformats.org/drawingml/2006/table">
            <a:tbl>
              <a:tblPr firstRow="1" bandRow="1">
                <a:tableStyleId>{5C22544A-7EE6-4342-B048-85BDC9FD1C3A}</a:tableStyleId>
              </a:tblPr>
              <a:tblGrid>
                <a:gridCol w="3605684">
                  <a:extLst>
                    <a:ext uri="{9D8B030D-6E8A-4147-A177-3AD203B41FA5}">
                      <a16:colId xmlns:a16="http://schemas.microsoft.com/office/drawing/2014/main" val="86719991"/>
                    </a:ext>
                  </a:extLst>
                </a:gridCol>
              </a:tblGrid>
              <a:tr h="365718">
                <a:tc>
                  <a:txBody>
                    <a:bodyPr/>
                    <a:lstStyle/>
                    <a:p>
                      <a:r>
                        <a:rPr lang="pt-BR">
                          <a:latin typeface="Arial"/>
                        </a:rPr>
                        <a:t>Multissetorial</a:t>
                      </a:r>
                    </a:p>
                  </a:txBody>
                  <a:tcPr/>
                </a:tc>
                <a:extLst>
                  <a:ext uri="{0D108BD9-81ED-4DB2-BD59-A6C34878D82A}">
                    <a16:rowId xmlns:a16="http://schemas.microsoft.com/office/drawing/2014/main" val="1331269829"/>
                  </a:ext>
                </a:extLst>
              </a:tr>
              <a:tr h="1828584">
                <a:tc>
                  <a:txBody>
                    <a:bodyPr/>
                    <a:lstStyle/>
                    <a:p>
                      <a:pPr marL="285750" indent="-285750">
                        <a:buFont typeface="Arial" panose="020B0604020202020204" pitchFamily="34" charset="0"/>
                        <a:buChar char="•"/>
                      </a:pPr>
                      <a:r>
                        <a:rPr lang="pt-BR" sz="1600" dirty="0">
                          <a:latin typeface="Arial"/>
                        </a:rPr>
                        <a:t>Agências de Saúde Pública</a:t>
                      </a:r>
                    </a:p>
                    <a:p>
                      <a:pPr marL="285750" indent="-285750">
                        <a:buFont typeface="Arial" panose="020B0604020202020204" pitchFamily="34" charset="0"/>
                        <a:buChar char="•"/>
                      </a:pPr>
                      <a:r>
                        <a:rPr lang="pt-BR" sz="1600" dirty="0">
                          <a:latin typeface="Arial"/>
                        </a:rPr>
                        <a:t>Agências agrícolas</a:t>
                      </a:r>
                    </a:p>
                    <a:p>
                      <a:pPr marL="285750" indent="-285750">
                        <a:buFont typeface="Arial" panose="020B0604020202020204" pitchFamily="34" charset="0"/>
                        <a:buChar char="•"/>
                      </a:pPr>
                      <a:r>
                        <a:rPr lang="pt-BR" sz="1600" dirty="0">
                          <a:latin typeface="Arial"/>
                        </a:rPr>
                        <a:t>Agências ambientais</a:t>
                      </a:r>
                    </a:p>
                    <a:p>
                      <a:pPr marL="285750" indent="-285750">
                        <a:buFont typeface="Arial" panose="020B0604020202020204" pitchFamily="34" charset="0"/>
                        <a:buChar char="•"/>
                      </a:pPr>
                      <a:r>
                        <a:rPr lang="pt-BR" sz="1600" dirty="0" err="1">
                          <a:latin typeface="Arial"/>
                        </a:rPr>
                        <a:t>One</a:t>
                      </a:r>
                      <a:r>
                        <a:rPr lang="pt-BR" sz="1600" dirty="0">
                          <a:latin typeface="Arial"/>
                        </a:rPr>
                        <a:t> Health </a:t>
                      </a:r>
                    </a:p>
                    <a:p>
                      <a:pPr marL="285750" indent="-285750">
                        <a:buFont typeface="Arial" panose="020B0604020202020204" pitchFamily="34" charset="0"/>
                        <a:buChar char="•"/>
                      </a:pPr>
                      <a:r>
                        <a:rPr lang="pt-BR" sz="1600" dirty="0">
                          <a:latin typeface="Arial"/>
                        </a:rPr>
                        <a:t>Laboratório</a:t>
                      </a:r>
                    </a:p>
                    <a:p>
                      <a:pPr marL="285750" indent="-285750">
                        <a:buFont typeface="Arial" panose="020B0604020202020204" pitchFamily="34" charset="0"/>
                        <a:buChar char="•"/>
                      </a:pPr>
                      <a:r>
                        <a:rPr lang="pt-BR" sz="1600" dirty="0">
                          <a:latin typeface="Arial"/>
                        </a:rPr>
                        <a:t>Instituições acadêmicas</a:t>
                      </a:r>
                    </a:p>
                  </a:txBody>
                  <a:tcPr/>
                </a:tc>
                <a:extLst>
                  <a:ext uri="{0D108BD9-81ED-4DB2-BD59-A6C34878D82A}">
                    <a16:rowId xmlns:a16="http://schemas.microsoft.com/office/drawing/2014/main" val="1752448874"/>
                  </a:ext>
                </a:extLst>
              </a:tr>
            </a:tbl>
          </a:graphicData>
        </a:graphic>
      </p:graphicFrame>
      <p:sp>
        <p:nvSpPr>
          <p:cNvPr id="14" name="Content Placeholder 2">
            <a:extLst>
              <a:ext uri="{FF2B5EF4-FFF2-40B4-BE49-F238E27FC236}">
                <a16:creationId xmlns:a16="http://schemas.microsoft.com/office/drawing/2014/main" id="{77DD7E6F-7312-F178-9459-87447D7A5F6C}"/>
              </a:ext>
            </a:extLst>
          </p:cNvPr>
          <p:cNvSpPr>
            <a:spLocks noGrp="1"/>
          </p:cNvSpPr>
          <p:nvPr>
            <p:ph idx="1"/>
          </p:nvPr>
        </p:nvSpPr>
        <p:spPr>
          <a:xfrm>
            <a:off x="4900635" y="3765393"/>
            <a:ext cx="3796104" cy="2796208"/>
          </a:xfrm>
        </p:spPr>
        <p:txBody>
          <a:bodyPr vert="horz" lIns="91440" tIns="45720" rIns="91440" bIns="45720" rtlCol="0" anchor="t">
            <a:noAutofit/>
          </a:bodyPr>
          <a:lstStyle/>
          <a:p>
            <a:pPr marL="0" indent="0">
              <a:buNone/>
            </a:pPr>
            <a:r>
              <a:rPr lang="pt-BR" sz="1900" b="1" dirty="0">
                <a:solidFill>
                  <a:schemeClr val="tx2"/>
                </a:solidFill>
                <a:latin typeface="Arial"/>
                <a:cs typeface="Arial"/>
              </a:rPr>
              <a:t>Funções individuais</a:t>
            </a:r>
          </a:p>
          <a:p>
            <a:r>
              <a:rPr lang="pt-BR" sz="1600" dirty="0">
                <a:solidFill>
                  <a:schemeClr val="tx1"/>
                </a:solidFill>
                <a:latin typeface="Arial"/>
                <a:cs typeface="Arial"/>
              </a:rPr>
              <a:t>Especialistas em saúde pública</a:t>
            </a:r>
          </a:p>
          <a:p>
            <a:r>
              <a:rPr lang="pt-BR" sz="1600" dirty="0">
                <a:solidFill>
                  <a:schemeClr val="tx1"/>
                </a:solidFill>
                <a:latin typeface="Arial"/>
                <a:cs typeface="Arial"/>
              </a:rPr>
              <a:t>Epidemiologistas / epidemiologistas de campo</a:t>
            </a:r>
          </a:p>
          <a:p>
            <a:r>
              <a:rPr lang="pt-BR" sz="1600" dirty="0">
                <a:solidFill>
                  <a:schemeClr val="tx1"/>
                </a:solidFill>
                <a:latin typeface="Arial"/>
                <a:cs typeface="Arial"/>
              </a:rPr>
              <a:t>Veterinários</a:t>
            </a:r>
          </a:p>
          <a:p>
            <a:r>
              <a:rPr lang="pt-BR" sz="1600" dirty="0">
                <a:solidFill>
                  <a:schemeClr val="tx1"/>
                </a:solidFill>
                <a:latin typeface="Arial"/>
                <a:cs typeface="Arial"/>
              </a:rPr>
              <a:t>Tecnólogos médicos</a:t>
            </a:r>
          </a:p>
          <a:p>
            <a:r>
              <a:rPr lang="pt-BR" sz="1600" dirty="0">
                <a:solidFill>
                  <a:schemeClr val="tx1"/>
                </a:solidFill>
                <a:latin typeface="Arial"/>
                <a:cs typeface="Arial"/>
              </a:rPr>
              <a:t>Tecnólogos de laboratório veterinário</a:t>
            </a:r>
          </a:p>
          <a:p>
            <a:r>
              <a:rPr lang="pt-BR" sz="1600" dirty="0">
                <a:solidFill>
                  <a:schemeClr val="tx1"/>
                </a:solidFill>
                <a:latin typeface="Arial"/>
                <a:cs typeface="Arial"/>
              </a:rPr>
              <a:t>Antropólogo médico</a:t>
            </a:r>
          </a:p>
          <a:p>
            <a:endParaRPr lang="en-US" sz="1600" dirty="0">
              <a:solidFill>
                <a:schemeClr val="tx1"/>
              </a:solidFill>
              <a:latin typeface="Arial"/>
              <a:cs typeface="Arial"/>
            </a:endParaRPr>
          </a:p>
          <a:p>
            <a:endParaRPr lang="en-US" sz="1600" dirty="0">
              <a:solidFill>
                <a:schemeClr val="tx1"/>
              </a:solidFill>
              <a:cs typeface="Arial"/>
            </a:endParaRPr>
          </a:p>
          <a:p>
            <a:pPr lvl="1">
              <a:buFont typeface="Courier New" panose="020B0604020202020204" pitchFamily="34" charset="0"/>
              <a:buChar char="o"/>
            </a:pPr>
            <a:endParaRPr lang="en-US" sz="1600" dirty="0">
              <a:solidFill>
                <a:schemeClr val="tx1"/>
              </a:solidFill>
              <a:cs typeface="Arial"/>
            </a:endParaRPr>
          </a:p>
          <a:p>
            <a:pPr marL="0" indent="0">
              <a:buNone/>
            </a:pPr>
            <a:endParaRPr lang="en-US" sz="1800" dirty="0">
              <a:solidFill>
                <a:schemeClr val="tx1"/>
              </a:solidFill>
              <a:cs typeface="Arial"/>
            </a:endParaRPr>
          </a:p>
        </p:txBody>
      </p:sp>
      <p:sp>
        <p:nvSpPr>
          <p:cNvPr id="18" name="Content Placeholder 2">
            <a:extLst>
              <a:ext uri="{FF2B5EF4-FFF2-40B4-BE49-F238E27FC236}">
                <a16:creationId xmlns:a16="http://schemas.microsoft.com/office/drawing/2014/main" id="{7FA7448C-4A57-E9E5-6A03-C5D1371A6C5E}"/>
              </a:ext>
            </a:extLst>
          </p:cNvPr>
          <p:cNvSpPr txBox="1">
            <a:spLocks/>
          </p:cNvSpPr>
          <p:nvPr/>
        </p:nvSpPr>
        <p:spPr>
          <a:xfrm>
            <a:off x="8530478" y="3639415"/>
            <a:ext cx="3087344" cy="26743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dirty="0">
                <a:ln>
                  <a:noFill/>
                </a:ln>
                <a:solidFill>
                  <a:srgbClr val="618393"/>
                </a:solidFill>
                <a:effectLst/>
                <a:uLnTx/>
                <a:uFillTx/>
                <a:latin typeface="Arial"/>
                <a:ea typeface="+mn-ea"/>
                <a:cs typeface="Arial"/>
              </a:rPr>
              <a:t>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Entomologistas veterinários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Entomologistas médicos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Ambientalistas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Especialistas em vida selvagem</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600" b="0" i="0" u="none" strike="noStrike" cap="none" normalizeH="0" baseline="0" noProof="0" dirty="0">
                <a:ln>
                  <a:noFill/>
                </a:ln>
                <a:solidFill>
                  <a:srgbClr val="384D56"/>
                </a:solidFill>
                <a:effectLst/>
                <a:uLnTx/>
                <a:uFillTx/>
                <a:latin typeface="Arial"/>
                <a:ea typeface="+mn-ea"/>
                <a:cs typeface="Arial"/>
              </a:rPr>
              <a:t>Especialistas em comunicação de riscos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84D56"/>
                </a:solidFill>
                <a:effectLst/>
                <a:uLnTx/>
                <a:uFillTx/>
                <a:latin typeface="Arial" panose="020B0604020202020204" pitchFamily="34" charset="0"/>
                <a:ea typeface="+mn-ea"/>
                <a:cs typeface="Arial"/>
              </a:rPr>
              <a:t>…</a:t>
            </a:r>
          </a:p>
          <a:p>
            <a:pPr marL="685800" marR="0" lvl="1" indent="-228600" algn="l" defTabSz="914400" rtl="0" eaLnBrk="1" fontAlgn="auto" latinLnBrk="0" hangingPunct="1">
              <a:lnSpc>
                <a:spcPct val="90000"/>
              </a:lnSpc>
              <a:spcBef>
                <a:spcPts val="500"/>
              </a:spcBef>
              <a:spcAft>
                <a:spcPts val="0"/>
              </a:spcAft>
              <a:buClr>
                <a:srgbClr val="3BB042"/>
              </a:buClr>
              <a:buSzTx/>
              <a:buFont typeface="Courier New" panose="020B0604020202020204" pitchFamily="34" charset="0"/>
              <a:buChar char="o"/>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p:txBody>
      </p:sp>
      <p:graphicFrame>
        <p:nvGraphicFramePr>
          <p:cNvPr id="4" name="Table 13">
            <a:extLst>
              <a:ext uri="{FF2B5EF4-FFF2-40B4-BE49-F238E27FC236}">
                <a16:creationId xmlns:a16="http://schemas.microsoft.com/office/drawing/2014/main" id="{99E5C840-3D10-E8C0-8B45-999AB78CC9DC}"/>
              </a:ext>
            </a:extLst>
          </p:cNvPr>
          <p:cNvGraphicFramePr>
            <a:graphicFrameLocks noGrp="1"/>
          </p:cNvGraphicFramePr>
          <p:nvPr>
            <p:extLst>
              <p:ext uri="{D42A27DB-BD31-4B8C-83A1-F6EECF244321}">
                <p14:modId xmlns:p14="http://schemas.microsoft.com/office/powerpoint/2010/main" val="174966854"/>
              </p:ext>
            </p:extLst>
          </p:nvPr>
        </p:nvGraphicFramePr>
        <p:xfrm>
          <a:off x="8441635" y="1440187"/>
          <a:ext cx="3087344" cy="2201530"/>
        </p:xfrm>
        <a:graphic>
          <a:graphicData uri="http://schemas.openxmlformats.org/drawingml/2006/table">
            <a:tbl>
              <a:tblPr firstRow="1" bandRow="1">
                <a:tableStyleId>{5C22544A-7EE6-4342-B048-85BDC9FD1C3A}</a:tableStyleId>
              </a:tblPr>
              <a:tblGrid>
                <a:gridCol w="3087344">
                  <a:extLst>
                    <a:ext uri="{9D8B030D-6E8A-4147-A177-3AD203B41FA5}">
                      <a16:colId xmlns:a16="http://schemas.microsoft.com/office/drawing/2014/main" val="29389001"/>
                    </a:ext>
                  </a:extLst>
                </a:gridCol>
              </a:tblGrid>
              <a:tr h="358790">
                <a:tc>
                  <a:txBody>
                    <a:bodyPr/>
                    <a:lstStyle/>
                    <a:p>
                      <a:r>
                        <a:rPr lang="pt-BR">
                          <a:latin typeface="Arial"/>
                        </a:rPr>
                        <a:t>Multinível</a:t>
                      </a:r>
                    </a:p>
                  </a:txBody>
                  <a:tcPr/>
                </a:tc>
                <a:extLst>
                  <a:ext uri="{0D108BD9-81ED-4DB2-BD59-A6C34878D82A}">
                    <a16:rowId xmlns:a16="http://schemas.microsoft.com/office/drawing/2014/main" val="1331269829"/>
                  </a:ext>
                </a:extLst>
              </a:tr>
              <a:tr h="1835770">
                <a:tc>
                  <a:txBody>
                    <a:bodyPr/>
                    <a:lstStyle/>
                    <a:p>
                      <a:pPr marL="285750" indent="-285750">
                        <a:buFont typeface="Arial" panose="020B0604020202020204" pitchFamily="34" charset="0"/>
                        <a:buChar char="•"/>
                      </a:pPr>
                      <a:r>
                        <a:rPr lang="pt-BR" sz="1600" dirty="0">
                          <a:latin typeface="Arial"/>
                        </a:rPr>
                        <a:t>Distrito</a:t>
                      </a:r>
                    </a:p>
                    <a:p>
                      <a:pPr marL="285750" indent="-285750">
                        <a:buFont typeface="Arial" panose="020B0604020202020204" pitchFamily="34" charset="0"/>
                        <a:buChar char="•"/>
                      </a:pPr>
                      <a:r>
                        <a:rPr lang="pt-BR" sz="1600" dirty="0">
                          <a:latin typeface="Arial"/>
                        </a:rPr>
                        <a:t>Zona</a:t>
                      </a:r>
                    </a:p>
                    <a:p>
                      <a:pPr marL="285750" indent="-285750">
                        <a:buFont typeface="Arial" panose="020B0604020202020204" pitchFamily="34" charset="0"/>
                        <a:buChar char="•"/>
                      </a:pPr>
                      <a:r>
                        <a:rPr lang="pt-BR" sz="1600" dirty="0">
                          <a:latin typeface="Arial"/>
                        </a:rPr>
                        <a:t>Estado</a:t>
                      </a:r>
                    </a:p>
                    <a:p>
                      <a:pPr marL="285750" indent="-285750">
                        <a:buFont typeface="Arial" panose="020B0604020202020204" pitchFamily="34" charset="0"/>
                        <a:buChar char="•"/>
                      </a:pPr>
                      <a:r>
                        <a:rPr lang="pt-BR" sz="1600" dirty="0">
                          <a:latin typeface="Arial"/>
                        </a:rPr>
                        <a:t>Nacional</a:t>
                      </a:r>
                    </a:p>
                    <a:p>
                      <a:pPr marL="285750" indent="-285750">
                        <a:buFont typeface="Arial" panose="020B0604020202020204" pitchFamily="34" charset="0"/>
                        <a:buChar char="•"/>
                      </a:pPr>
                      <a:r>
                        <a:rPr lang="pt-BR" sz="1600" dirty="0">
                          <a:latin typeface="Arial"/>
                        </a:rPr>
                        <a:t>Internacional</a:t>
                      </a:r>
                      <a:endParaRPr lang="pt-BR" sz="1800" dirty="0">
                        <a:latin typeface="Arial"/>
                      </a:endParaRPr>
                    </a:p>
                  </a:txBody>
                  <a:tcPr/>
                </a:tc>
                <a:extLst>
                  <a:ext uri="{0D108BD9-81ED-4DB2-BD59-A6C34878D82A}">
                    <a16:rowId xmlns:a16="http://schemas.microsoft.com/office/drawing/2014/main" val="1752448874"/>
                  </a:ext>
                </a:extLst>
              </a:tr>
            </a:tbl>
          </a:graphicData>
        </a:graphic>
      </p:graphicFrame>
      <p:sp>
        <p:nvSpPr>
          <p:cNvPr id="6" name="Title 1">
            <a:extLst>
              <a:ext uri="{FF2B5EF4-FFF2-40B4-BE49-F238E27FC236}">
                <a16:creationId xmlns:a16="http://schemas.microsoft.com/office/drawing/2014/main" id="{6B992B1A-D13B-1971-73EA-91A14135DDD7}"/>
              </a:ext>
            </a:extLst>
          </p:cNvPr>
          <p:cNvSpPr>
            <a:spLocks noGrp="1"/>
          </p:cNvSpPr>
          <p:nvPr>
            <p:ph type="title"/>
          </p:nvPr>
        </p:nvSpPr>
        <p:spPr>
          <a:xfrm>
            <a:off x="291134" y="1763872"/>
            <a:ext cx="3889741" cy="2301393"/>
          </a:xfrm>
        </p:spPr>
        <p:txBody>
          <a:bodyPr/>
          <a:lstStyle/>
          <a:p>
            <a:pPr algn="ctr"/>
            <a:r>
              <a:rPr lang="pt-BR" sz="2800" dirty="0">
                <a:latin typeface="Arial"/>
                <a:cs typeface="Arial"/>
              </a:rPr>
              <a:t>Mapear as partes interessadas + sistemas existentes</a:t>
            </a:r>
          </a:p>
        </p:txBody>
      </p:sp>
      <p:pic>
        <p:nvPicPr>
          <p:cNvPr id="10" name="Graphic 9">
            <a:extLst>
              <a:ext uri="{FF2B5EF4-FFF2-40B4-BE49-F238E27FC236}">
                <a16:creationId xmlns:a16="http://schemas.microsoft.com/office/drawing/2014/main" id="{FF4BA1E5-0F13-6FA6-77D5-E4E7F824E1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18167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uiExpand="1" build="p"/>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53EB-A1D0-3D76-7E57-C873A58FF21D}"/>
            </a:ext>
          </a:extLst>
        </p:cNvPr>
        <p:cNvGrpSpPr/>
        <p:nvPr/>
      </p:nvGrpSpPr>
      <p:grpSpPr>
        <a:xfrm>
          <a:off x="0" y="0"/>
          <a:ext cx="0" cy="0"/>
          <a:chOff x="0" y="0"/>
          <a:chExt cx="0" cy="0"/>
        </a:xfrm>
      </p:grpSpPr>
      <p:sp>
        <p:nvSpPr>
          <p:cNvPr id="9" name="Rounded Rectangle 8">
            <a:extLst>
              <a:ext uri="{FF2B5EF4-FFF2-40B4-BE49-F238E27FC236}">
                <a16:creationId xmlns:a16="http://schemas.microsoft.com/office/drawing/2014/main" id="{63E9548F-C355-D3FE-7E53-6CBB69680546}"/>
              </a:ext>
            </a:extLst>
          </p:cNvPr>
          <p:cNvSpPr/>
          <p:nvPr/>
        </p:nvSpPr>
        <p:spPr>
          <a:xfrm>
            <a:off x="9029856" y="1112891"/>
            <a:ext cx="2661401" cy="209121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5" name="Text Placeholder 4">
            <a:extLst>
              <a:ext uri="{FF2B5EF4-FFF2-40B4-BE49-F238E27FC236}">
                <a16:creationId xmlns:a16="http://schemas.microsoft.com/office/drawing/2014/main" id="{B90B1225-730E-D556-497E-6F7105D3EF41}"/>
              </a:ext>
            </a:extLst>
          </p:cNvPr>
          <p:cNvSpPr>
            <a:spLocks noGrp="1"/>
          </p:cNvSpPr>
          <p:nvPr>
            <p:ph type="body" sz="half" idx="10"/>
          </p:nvPr>
        </p:nvSpPr>
        <p:spPr/>
        <p:txBody>
          <a:bodyPr/>
          <a:lstStyle/>
          <a:p>
            <a:r>
              <a:rPr lang="pt-BR" dirty="0"/>
              <a:t>Mapeamento de partes interessadas/institucionais</a:t>
            </a:r>
          </a:p>
          <a:p>
            <a:endParaRPr lang="en-US" dirty="0"/>
          </a:p>
        </p:txBody>
      </p:sp>
      <p:sp>
        <p:nvSpPr>
          <p:cNvPr id="12" name="Text Placeholder 4">
            <a:extLst>
              <a:ext uri="{FF2B5EF4-FFF2-40B4-BE49-F238E27FC236}">
                <a16:creationId xmlns:a16="http://schemas.microsoft.com/office/drawing/2014/main" id="{6396011A-6639-A1F0-1B88-0E21F8609721}"/>
              </a:ext>
            </a:extLst>
          </p:cNvPr>
          <p:cNvSpPr txBox="1">
            <a:spLocks/>
          </p:cNvSpPr>
          <p:nvPr/>
        </p:nvSpPr>
        <p:spPr>
          <a:xfrm>
            <a:off x="4835951" y="353994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b="1" i="0" u="none" strike="noStrike" cap="none" normalizeH="0" baseline="0" noProof="0" dirty="0">
                <a:ln>
                  <a:noFill/>
                </a:ln>
                <a:solidFill>
                  <a:srgbClr val="628393"/>
                </a:solidFill>
                <a:effectLst/>
                <a:uLnTx/>
                <a:uFillTx/>
                <a:latin typeface="Arial" panose="020B0604020202020204" pitchFamily="34" charset="0"/>
                <a:ea typeface="+mn-ea"/>
                <a:cs typeface="+mn-cs"/>
              </a:rPr>
              <a:t>Ferramenta de mapeamento de partes interessadas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graphicFrame>
        <p:nvGraphicFramePr>
          <p:cNvPr id="13" name="Table 13">
            <a:extLst>
              <a:ext uri="{FF2B5EF4-FFF2-40B4-BE49-F238E27FC236}">
                <a16:creationId xmlns:a16="http://schemas.microsoft.com/office/drawing/2014/main" id="{1F43902B-EF84-3415-9714-C2D858C02753}"/>
              </a:ext>
            </a:extLst>
          </p:cNvPr>
          <p:cNvGraphicFramePr>
            <a:graphicFrameLocks noGrp="1"/>
          </p:cNvGraphicFramePr>
          <p:nvPr>
            <p:extLst>
              <p:ext uri="{D42A27DB-BD31-4B8C-83A1-F6EECF244321}">
                <p14:modId xmlns:p14="http://schemas.microsoft.com/office/powerpoint/2010/main" val="200730361"/>
              </p:ext>
            </p:extLst>
          </p:nvPr>
        </p:nvGraphicFramePr>
        <p:xfrm>
          <a:off x="4835951" y="1115113"/>
          <a:ext cx="3497867" cy="1950720"/>
        </p:xfrm>
        <a:graphic>
          <a:graphicData uri="http://schemas.openxmlformats.org/drawingml/2006/table">
            <a:tbl>
              <a:tblPr firstRow="1" bandRow="1">
                <a:tableStyleId>{5C22544A-7EE6-4342-B048-85BDC9FD1C3A}</a:tableStyleId>
              </a:tblPr>
              <a:tblGrid>
                <a:gridCol w="3497867">
                  <a:extLst>
                    <a:ext uri="{9D8B030D-6E8A-4147-A177-3AD203B41FA5}">
                      <a16:colId xmlns:a16="http://schemas.microsoft.com/office/drawing/2014/main" val="86719991"/>
                    </a:ext>
                  </a:extLst>
                </a:gridCol>
              </a:tblGrid>
              <a:tr h="326922">
                <a:tc>
                  <a:txBody>
                    <a:bodyPr/>
                    <a:lstStyle/>
                    <a:p>
                      <a:r>
                        <a:rPr lang="pt-BR">
                          <a:latin typeface="Arial"/>
                        </a:rPr>
                        <a:t>Principais áreas de trabalho para adoção e uso do 7-1-7</a:t>
                      </a:r>
                    </a:p>
                  </a:txBody>
                  <a:tcPr/>
                </a:tc>
                <a:extLst>
                  <a:ext uri="{0D108BD9-81ED-4DB2-BD59-A6C34878D82A}">
                    <a16:rowId xmlns:a16="http://schemas.microsoft.com/office/drawing/2014/main" val="1331269829"/>
                  </a:ext>
                </a:extLst>
              </a:tr>
              <a:tr h="1307688">
                <a:tc>
                  <a:txBody>
                    <a:bodyPr/>
                    <a:lstStyle/>
                    <a:p>
                      <a:pPr marL="285750" indent="-285750">
                        <a:buFont typeface="Arial" panose="020B0604020202020204" pitchFamily="34" charset="0"/>
                        <a:buChar char="•"/>
                      </a:pPr>
                      <a:r>
                        <a:rPr lang="pt-BR" sz="1600" dirty="0">
                          <a:latin typeface="Arial"/>
                        </a:rPr>
                        <a:t>Coordenação</a:t>
                      </a:r>
                    </a:p>
                    <a:p>
                      <a:pPr marL="285750" indent="-285750">
                        <a:buFont typeface="Arial" panose="020B0604020202020204" pitchFamily="34" charset="0"/>
                        <a:buChar char="•"/>
                      </a:pPr>
                      <a:r>
                        <a:rPr lang="pt-BR" sz="1600" dirty="0">
                          <a:latin typeface="Arial"/>
                        </a:rPr>
                        <a:t>Coleta + análise de dados</a:t>
                      </a:r>
                    </a:p>
                    <a:p>
                      <a:pPr marL="285750" indent="-285750">
                        <a:buFont typeface="Arial" panose="020B0604020202020204" pitchFamily="34" charset="0"/>
                        <a:buChar char="•"/>
                      </a:pPr>
                      <a:r>
                        <a:rPr lang="pt-BR" sz="1600" dirty="0">
                          <a:latin typeface="Arial"/>
                        </a:rPr>
                        <a:t>Melhora de desempenho</a:t>
                      </a:r>
                    </a:p>
                    <a:p>
                      <a:pPr marL="285750" indent="-285750">
                        <a:buFont typeface="Arial" panose="020B0604020202020204" pitchFamily="34" charset="0"/>
                        <a:buChar char="•"/>
                      </a:pPr>
                      <a:r>
                        <a:rPr lang="pt-BR" sz="1600" dirty="0">
                          <a:latin typeface="Arial"/>
                        </a:rPr>
                        <a:t>Planejamento e financiamento</a:t>
                      </a:r>
                    </a:p>
                    <a:p>
                      <a:pPr marL="285750" indent="-285750">
                        <a:buFont typeface="Arial" panose="020B0604020202020204" pitchFamily="34" charset="0"/>
                        <a:buChar char="•"/>
                      </a:pPr>
                      <a:r>
                        <a:rPr lang="pt-BR" sz="1600" dirty="0">
                          <a:latin typeface="Arial"/>
                        </a:rPr>
                        <a:t>Comunicação + defesa</a:t>
                      </a:r>
                    </a:p>
                  </a:txBody>
                  <a:tcPr>
                    <a:solidFill>
                      <a:schemeClr val="bg2"/>
                    </a:solidFill>
                  </a:tcPr>
                </a:tc>
                <a:extLst>
                  <a:ext uri="{0D108BD9-81ED-4DB2-BD59-A6C34878D82A}">
                    <a16:rowId xmlns:a16="http://schemas.microsoft.com/office/drawing/2014/main" val="1752448874"/>
                  </a:ext>
                </a:extLst>
              </a:tr>
            </a:tbl>
          </a:graphicData>
        </a:graphic>
      </p:graphicFrame>
      <p:pic>
        <p:nvPicPr>
          <p:cNvPr id="4" name="Picture 3">
            <a:extLst>
              <a:ext uri="{FF2B5EF4-FFF2-40B4-BE49-F238E27FC236}">
                <a16:creationId xmlns:a16="http://schemas.microsoft.com/office/drawing/2014/main" id="{3219AF35-C9F1-EE8E-CED6-561E3EC64F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5682" y="3991983"/>
            <a:ext cx="3614174" cy="2064573"/>
          </a:xfrm>
          <a:prstGeom prst="rect">
            <a:avLst/>
          </a:prstGeom>
          <a:ln w="12700">
            <a:solidFill>
              <a:schemeClr val="tx2"/>
            </a:solidFill>
          </a:ln>
        </p:spPr>
      </p:pic>
      <p:pic>
        <p:nvPicPr>
          <p:cNvPr id="16" name="Picture 15">
            <a:extLst>
              <a:ext uri="{FF2B5EF4-FFF2-40B4-BE49-F238E27FC236}">
                <a16:creationId xmlns:a16="http://schemas.microsoft.com/office/drawing/2014/main" id="{04410E56-B0E9-957F-9348-CFB83BFF4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8979" y="4442275"/>
            <a:ext cx="3251616" cy="1751852"/>
          </a:xfrm>
          <a:prstGeom prst="rect">
            <a:avLst/>
          </a:prstGeom>
          <a:ln w="12700">
            <a:solidFill>
              <a:schemeClr val="tx2"/>
            </a:solidFill>
          </a:ln>
        </p:spPr>
      </p:pic>
      <p:sp>
        <p:nvSpPr>
          <p:cNvPr id="19" name="TextBox 18">
            <a:extLst>
              <a:ext uri="{FF2B5EF4-FFF2-40B4-BE49-F238E27FC236}">
                <a16:creationId xmlns:a16="http://schemas.microsoft.com/office/drawing/2014/main" id="{F8700793-DE7E-071B-8A0D-2823C1D9AB21}"/>
              </a:ext>
            </a:extLst>
          </p:cNvPr>
          <p:cNvSpPr txBox="1"/>
          <p:nvPr/>
        </p:nvSpPr>
        <p:spPr>
          <a:xfrm>
            <a:off x="7510057" y="6289667"/>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srgbClr val="384D56"/>
                </a:solidFill>
                <a:effectLst/>
                <a:uLnTx/>
                <a:uFillTx/>
                <a:latin typeface="Arial"/>
                <a:cs typeface="Arial"/>
              </a:rPr>
              <a:t>717alliance.org/digital-toolkit </a:t>
            </a:r>
          </a:p>
        </p:txBody>
      </p:sp>
      <p:sp>
        <p:nvSpPr>
          <p:cNvPr id="8" name="TextBox 7">
            <a:extLst>
              <a:ext uri="{FF2B5EF4-FFF2-40B4-BE49-F238E27FC236}">
                <a16:creationId xmlns:a16="http://schemas.microsoft.com/office/drawing/2014/main" id="{557BC7D2-0043-9E77-C82E-890B521C2103}"/>
              </a:ext>
            </a:extLst>
          </p:cNvPr>
          <p:cNvSpPr txBox="1"/>
          <p:nvPr/>
        </p:nvSpPr>
        <p:spPr>
          <a:xfrm>
            <a:off x="9203032" y="1272711"/>
            <a:ext cx="2382908" cy="156966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solidFill>
                  <a:srgbClr val="384D56"/>
                </a:solidFill>
                <a:effectLst/>
                <a:uLnTx/>
                <a:uFillTx/>
                <a:latin typeface="Arial"/>
                <a:cs typeface="Arial"/>
              </a:rPr>
              <a:t>Identifique as partes interessadas para cada função com </a:t>
            </a:r>
            <a:r>
              <a:rPr kumimoji="0" lang="pt-BR" sz="1600" b="1" i="0" u="none" strike="noStrike" cap="none" normalizeH="0" baseline="0" noProof="0" dirty="0">
                <a:ln>
                  <a:noFill/>
                </a:ln>
                <a:solidFill>
                  <a:srgbClr val="384D56"/>
                </a:solidFill>
                <a:effectLst/>
                <a:uLnTx/>
                <a:uFillTx/>
                <a:latin typeface="Arial"/>
                <a:cs typeface="Arial"/>
              </a:rPr>
              <a:t>alta influência</a:t>
            </a:r>
            <a:r>
              <a:rPr kumimoji="0" lang="pt-BR" sz="1600" b="0" i="0" u="none" strike="noStrike" cap="none" normalizeH="0" baseline="0" noProof="0" dirty="0">
                <a:ln>
                  <a:noFill/>
                </a:ln>
                <a:solidFill>
                  <a:srgbClr val="384D56"/>
                </a:solidFill>
                <a:effectLst/>
                <a:uLnTx/>
                <a:uFillTx/>
                <a:latin typeface="Arial"/>
                <a:cs typeface="Arial"/>
              </a:rPr>
              <a:t> 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solidFill>
                  <a:srgbClr val="384D56"/>
                </a:solidFill>
                <a:effectLst/>
                <a:uLnTx/>
                <a:uFillTx/>
                <a:latin typeface="Arial"/>
                <a:cs typeface="Arial"/>
              </a:rPr>
              <a:t>1) </a:t>
            </a:r>
            <a:r>
              <a:rPr kumimoji="0" lang="pt-BR" sz="1600" b="1" i="0" u="none" strike="noStrike" cap="none" normalizeH="0" baseline="0" noProof="0" dirty="0">
                <a:ln>
                  <a:noFill/>
                </a:ln>
                <a:solidFill>
                  <a:srgbClr val="384D56"/>
                </a:solidFill>
                <a:effectLst/>
                <a:uLnTx/>
                <a:uFillTx/>
                <a:latin typeface="Arial"/>
                <a:cs typeface="Arial"/>
              </a:rPr>
              <a:t>alto </a:t>
            </a:r>
            <a:r>
              <a:rPr kumimoji="0" lang="pt-BR" sz="1600" b="0" i="0" u="none" strike="noStrike" cap="none" normalizeH="0" baseline="0" noProof="0" dirty="0">
                <a:ln>
                  <a:noFill/>
                </a:ln>
                <a:solidFill>
                  <a:srgbClr val="384D56"/>
                </a:solidFill>
                <a:effectLst/>
                <a:uLnTx/>
                <a:uFillTx/>
                <a:latin typeface="Arial"/>
                <a:cs typeface="Arial"/>
              </a:rPr>
              <a:t>ou 2) </a:t>
            </a:r>
            <a:r>
              <a:rPr kumimoji="0" lang="pt-BR" sz="1600" b="1" i="0" u="none" strike="noStrike" cap="none" normalizeH="0" baseline="0" noProof="0" dirty="0">
                <a:ln>
                  <a:noFill/>
                </a:ln>
                <a:solidFill>
                  <a:srgbClr val="384D56"/>
                </a:solidFill>
                <a:effectLst/>
                <a:uLnTx/>
                <a:uFillTx/>
                <a:latin typeface="Arial"/>
                <a:cs typeface="Arial"/>
              </a:rPr>
              <a:t>baixo interesse no 7-1-7</a:t>
            </a:r>
          </a:p>
        </p:txBody>
      </p:sp>
      <p:sp>
        <p:nvSpPr>
          <p:cNvPr id="10" name="Right Arrow 9">
            <a:extLst>
              <a:ext uri="{FF2B5EF4-FFF2-40B4-BE49-F238E27FC236}">
                <a16:creationId xmlns:a16="http://schemas.microsoft.com/office/drawing/2014/main" id="{07D31F59-72D6-1987-5087-2570D5932598}"/>
              </a:ext>
            </a:extLst>
          </p:cNvPr>
          <p:cNvSpPr/>
          <p:nvPr/>
        </p:nvSpPr>
        <p:spPr>
          <a:xfrm>
            <a:off x="8391375" y="1785264"/>
            <a:ext cx="598714" cy="446315"/>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648F6AD-63C7-B4BA-3CB5-532271FBC1BE}"/>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latin typeface="Arial"/>
                <a:cs typeface="Arial"/>
              </a:rPr>
              <a:t>Mapear as partes interessadas + sistemas existentes</a:t>
            </a:r>
          </a:p>
        </p:txBody>
      </p:sp>
      <p:pic>
        <p:nvPicPr>
          <p:cNvPr id="18" name="Graphic 17">
            <a:extLst>
              <a:ext uri="{FF2B5EF4-FFF2-40B4-BE49-F238E27FC236}">
                <a16:creationId xmlns:a16="http://schemas.microsoft.com/office/drawing/2014/main" id="{72EA72A0-0C8C-A137-30D0-061FE3D4E4B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17048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9" grpId="0"/>
      <p:bldP spid="8"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318598"/>
            <a:ext cx="10689590" cy="2148666"/>
          </a:xfrm>
        </p:spPr>
        <p:txBody>
          <a:bodyPr/>
          <a:lstStyle/>
          <a:p>
            <a:r>
              <a:rPr lang="pt-BR" sz="4400" dirty="0">
                <a:latin typeface="Arial"/>
                <a:cs typeface="Arial"/>
              </a:rPr>
              <a:t>Mapeamento de partes interessadas</a:t>
            </a:r>
          </a:p>
        </p:txBody>
      </p:sp>
      <p:sp>
        <p:nvSpPr>
          <p:cNvPr id="9" name="Text Placeholder 2">
            <a:extLst>
              <a:ext uri="{FF2B5EF4-FFF2-40B4-BE49-F238E27FC236}">
                <a16:creationId xmlns:a16="http://schemas.microsoft.com/office/drawing/2014/main" id="{31B42FC8-9090-070F-8954-3635F244627F}"/>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E9DF2185-DB18-7DE0-AC0D-1C15E082E1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41070625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30E36-3859-CF21-D264-D9E28D54D72A}"/>
              </a:ext>
            </a:extLst>
          </p:cNvPr>
          <p:cNvSpPr/>
          <p:nvPr/>
        </p:nvSpPr>
        <p:spPr>
          <a:xfrm>
            <a:off x="6002193" y="807157"/>
            <a:ext cx="5758720" cy="532271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5263" y="305220"/>
            <a:ext cx="10515600" cy="1001762"/>
          </a:xfrm>
        </p:spPr>
        <p:txBody>
          <a:bodyPr/>
          <a:lstStyle/>
          <a:p>
            <a:r>
              <a:rPr lang="pt-BR">
                <a:latin typeface="Arial"/>
                <a:cs typeface="Arial"/>
              </a:rPr>
              <a:t>Mapeamento de partes interessadas</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56935" y="1120147"/>
            <a:ext cx="5157787" cy="536601"/>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58579" y="1802631"/>
            <a:ext cx="4999686" cy="2930962"/>
          </a:xfrm>
        </p:spPr>
        <p:txBody>
          <a:bodyPr vert="horz" lIns="91440" tIns="45720" rIns="91440" bIns="45720" rtlCol="0" anchor="t">
            <a:noAutofit/>
          </a:bodyPr>
          <a:lstStyle/>
          <a:p>
            <a:pPr marL="342900" indent="-342900"/>
            <a:r>
              <a:rPr lang="pt-BR" sz="1800" dirty="0">
                <a:latin typeface="Arial"/>
                <a:cs typeface="Arial"/>
              </a:rPr>
              <a:t>Pense nas partes interessadas em seu país/jurisdição que podem ser relevantes para o 7-1-7. </a:t>
            </a:r>
          </a:p>
          <a:p>
            <a:pPr marL="342900" indent="-342900"/>
            <a:r>
              <a:rPr lang="pt-BR" sz="1800" dirty="0">
                <a:latin typeface="Arial"/>
                <a:cs typeface="Arial"/>
              </a:rPr>
              <a:t>No seu </a:t>
            </a:r>
            <a:r>
              <a:rPr lang="pt-BR" sz="1800" dirty="0" err="1">
                <a:latin typeface="Arial"/>
                <a:cs typeface="Arial"/>
              </a:rPr>
              <a:t>flipchart</a:t>
            </a:r>
            <a:r>
              <a:rPr lang="pt-BR" sz="1800" dirty="0">
                <a:latin typeface="Arial"/>
                <a:cs typeface="Arial"/>
              </a:rPr>
              <a:t>, liste as partes interessadas relevantes por </a:t>
            </a:r>
            <a:r>
              <a:rPr lang="pt-BR" sz="1800" u="sng" dirty="0">
                <a:latin typeface="Arial"/>
                <a:cs typeface="Arial"/>
              </a:rPr>
              <a:t>área de trabalho do 7-1-7</a:t>
            </a:r>
            <a:r>
              <a:rPr lang="pt-BR" sz="1800" dirty="0">
                <a:latin typeface="Arial"/>
                <a:cs typeface="Arial"/>
              </a:rPr>
              <a:t>:</a:t>
            </a:r>
          </a:p>
          <a:p>
            <a:pPr marL="800100" lvl="1" indent="-342900"/>
            <a:r>
              <a:rPr lang="pt-BR" sz="1800" b="1" dirty="0">
                <a:latin typeface="Arial"/>
                <a:cs typeface="Arial"/>
              </a:rPr>
              <a:t>Coordenação </a:t>
            </a:r>
            <a:r>
              <a:rPr lang="pt-BR" sz="1800" dirty="0">
                <a:latin typeface="Arial"/>
                <a:cs typeface="Arial"/>
              </a:rPr>
              <a:t>de atividades do 7-1-7</a:t>
            </a:r>
          </a:p>
          <a:p>
            <a:pPr marL="800100" lvl="1" indent="-342900"/>
            <a:r>
              <a:rPr lang="pt-BR" sz="1800" b="1" dirty="0">
                <a:latin typeface="Arial"/>
                <a:cs typeface="Arial"/>
              </a:rPr>
              <a:t>Coleta </a:t>
            </a:r>
            <a:r>
              <a:rPr lang="pt-BR" sz="1800" dirty="0">
                <a:latin typeface="Arial"/>
                <a:cs typeface="Arial"/>
              </a:rPr>
              <a:t>e</a:t>
            </a:r>
            <a:r>
              <a:rPr lang="pt-BR" sz="1800" b="1" dirty="0">
                <a:latin typeface="Arial"/>
                <a:cs typeface="Arial"/>
              </a:rPr>
              <a:t> análise de dados </a:t>
            </a:r>
          </a:p>
          <a:p>
            <a:pPr marL="800100" lvl="1" indent="-342900"/>
            <a:r>
              <a:rPr lang="pt-BR" sz="1800" b="1" dirty="0">
                <a:latin typeface="Arial"/>
                <a:cs typeface="Arial"/>
              </a:rPr>
              <a:t>Melhora de desempenho</a:t>
            </a:r>
          </a:p>
          <a:p>
            <a:pPr marL="800100" lvl="1" indent="-342900"/>
            <a:r>
              <a:rPr lang="pt-BR" sz="1800" b="1" dirty="0">
                <a:latin typeface="Arial"/>
                <a:cs typeface="Arial"/>
              </a:rPr>
              <a:t>Planejamento</a:t>
            </a:r>
            <a:r>
              <a:rPr lang="pt-BR" sz="1800" dirty="0">
                <a:latin typeface="Arial"/>
                <a:cs typeface="Arial"/>
              </a:rPr>
              <a:t> e </a:t>
            </a:r>
            <a:r>
              <a:rPr lang="pt-BR" sz="1800" b="1" dirty="0">
                <a:latin typeface="Arial"/>
                <a:cs typeface="Arial"/>
              </a:rPr>
              <a:t>financiamento</a:t>
            </a:r>
          </a:p>
          <a:p>
            <a:pPr marL="800100" lvl="1" indent="-342900"/>
            <a:r>
              <a:rPr lang="pt-BR" sz="1800" b="1" dirty="0">
                <a:latin typeface="Arial"/>
                <a:cs typeface="Arial"/>
              </a:rPr>
              <a:t>Comunicação </a:t>
            </a:r>
            <a:r>
              <a:rPr lang="pt-BR" sz="1800" dirty="0">
                <a:latin typeface="Arial"/>
                <a:cs typeface="Arial"/>
              </a:rPr>
              <a:t>e</a:t>
            </a:r>
            <a:r>
              <a:rPr lang="pt-BR" sz="1800" b="1" dirty="0">
                <a:latin typeface="Arial"/>
                <a:cs typeface="Arial"/>
              </a:rPr>
              <a:t> defesa</a:t>
            </a:r>
            <a:endParaRPr lang="pt-BR" b="1" dirty="0">
              <a:latin typeface="Arial"/>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179402" y="995789"/>
            <a:ext cx="5499459" cy="660959"/>
          </a:xfrm>
        </p:spPr>
        <p:txBody>
          <a:bodyPr/>
          <a:lstStyle/>
          <a:p>
            <a:r>
              <a:rPr lang="pt-BR" sz="2000" dirty="0">
                <a:latin typeface="Arial"/>
                <a:cs typeface="Arial"/>
              </a:rPr>
              <a:t>Dica: Considere os seguintes tipos de partes interessadas</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301689" y="1668094"/>
            <a:ext cx="5171275" cy="4382749"/>
          </a:xfrm>
        </p:spPr>
        <p:txBody>
          <a:bodyPr vert="horz" lIns="91440" tIns="45720" rIns="91440" bIns="45720" rtlCol="0" anchor="t">
            <a:noAutofit/>
          </a:bodyPr>
          <a:lstStyle/>
          <a:p>
            <a:pPr marL="285750" indent="-285750">
              <a:buFont typeface="Arial,Sans-Serif" panose="020B0604020202020204" pitchFamily="34" charset="0"/>
            </a:pPr>
            <a:r>
              <a:rPr lang="pt-BR" sz="1800" dirty="0">
                <a:solidFill>
                  <a:schemeClr val="dk1"/>
                </a:solidFill>
                <a:latin typeface="Arial"/>
                <a:cs typeface="Arial"/>
              </a:rPr>
              <a:t>Partes interessadas na vigilância/resposta dos setores da saúde humana, animal e ambiental; </a:t>
            </a:r>
          </a:p>
          <a:p>
            <a:pPr marL="285750" indent="-285750">
              <a:buFont typeface="Arial,Sans-Serif" panose="020B0604020202020204" pitchFamily="34" charset="0"/>
            </a:pPr>
            <a:r>
              <a:rPr lang="pt-BR" sz="1800" dirty="0">
                <a:solidFill>
                  <a:schemeClr val="dk1"/>
                </a:solidFill>
                <a:latin typeface="Arial"/>
                <a:cs typeface="Arial"/>
              </a:rPr>
              <a:t>Equipes de preparação, planejamento ou monitoramento e avaliação </a:t>
            </a:r>
          </a:p>
          <a:p>
            <a:pPr marL="285750" indent="-285750">
              <a:buFont typeface="Arial,Sans-Serif" panose="020B0604020202020204" pitchFamily="34" charset="0"/>
            </a:pPr>
            <a:r>
              <a:rPr lang="pt-BR" sz="1800" dirty="0">
                <a:solidFill>
                  <a:schemeClr val="dk1"/>
                </a:solidFill>
                <a:latin typeface="Arial"/>
                <a:cs typeface="Arial"/>
              </a:rPr>
              <a:t>Partes interessadas de financiamento</a:t>
            </a:r>
          </a:p>
          <a:p>
            <a:pPr marL="285750" indent="-285750">
              <a:buFont typeface="Arial,Sans-Serif" panose="020B0604020202020204" pitchFamily="34" charset="0"/>
            </a:pPr>
            <a:r>
              <a:rPr lang="pt-BR" sz="1800" dirty="0">
                <a:solidFill>
                  <a:schemeClr val="dk1"/>
                </a:solidFill>
                <a:latin typeface="Arial"/>
                <a:cs typeface="Arial"/>
              </a:rPr>
              <a:t>Partes interessadas do governo responsáveis pela coordenação multissetorial, formuladores de políticas e parlamentares;</a:t>
            </a:r>
          </a:p>
          <a:p>
            <a:pPr marL="285750" indent="-285750">
              <a:buFont typeface="Arial,Sans-Serif" panose="020B0604020202020204" pitchFamily="34" charset="0"/>
            </a:pPr>
            <a:r>
              <a:rPr lang="pt-BR" sz="1800" dirty="0">
                <a:solidFill>
                  <a:schemeClr val="dk1"/>
                </a:solidFill>
                <a:latin typeface="Arial"/>
                <a:cs typeface="Arial"/>
              </a:rPr>
              <a:t>Partes interessadas acadêmicas e de pesquisa</a:t>
            </a:r>
          </a:p>
          <a:p>
            <a:pPr marL="285750" indent="-285750">
              <a:buFont typeface="Arial,Sans-Serif" panose="020B0604020202020204" pitchFamily="34" charset="0"/>
            </a:pPr>
            <a:r>
              <a:rPr lang="pt-BR" sz="1800" dirty="0">
                <a:solidFill>
                  <a:schemeClr val="dk1"/>
                </a:solidFill>
                <a:latin typeface="Arial"/>
                <a:cs typeface="Arial"/>
              </a:rPr>
              <a:t>Outras partes interessadas relevantes, incluindo grupos de defesa, sociedade civil e representantes da comunidade.</a:t>
            </a:r>
          </a:p>
        </p:txBody>
      </p:sp>
      <p:grpSp>
        <p:nvGrpSpPr>
          <p:cNvPr id="9" name="Group 8">
            <a:extLst>
              <a:ext uri="{FF2B5EF4-FFF2-40B4-BE49-F238E27FC236}">
                <a16:creationId xmlns:a16="http://schemas.microsoft.com/office/drawing/2014/main" id="{BD83095A-DA8A-0A23-E384-6F84997B1CD5}"/>
              </a:ext>
            </a:extLst>
          </p:cNvPr>
          <p:cNvGrpSpPr/>
          <p:nvPr/>
        </p:nvGrpSpPr>
        <p:grpSpPr>
          <a:xfrm>
            <a:off x="456935" y="5210700"/>
            <a:ext cx="4713376" cy="1396674"/>
            <a:chOff x="292753" y="5012583"/>
            <a:chExt cx="4713376" cy="1573761"/>
          </a:xfrm>
        </p:grpSpPr>
        <p:sp>
          <p:nvSpPr>
            <p:cNvPr id="10" name="Rectangle 9">
              <a:extLst>
                <a:ext uri="{FF2B5EF4-FFF2-40B4-BE49-F238E27FC236}">
                  <a16:creationId xmlns:a16="http://schemas.microsoft.com/office/drawing/2014/main" id="{1BA804A5-E38C-93F5-7DA8-DBEDB491226C}"/>
                </a:ext>
              </a:extLst>
            </p:cNvPr>
            <p:cNvSpPr/>
            <p:nvPr/>
          </p:nvSpPr>
          <p:spPr>
            <a:xfrm>
              <a:off x="298109" y="5012583"/>
              <a:ext cx="4708020" cy="132353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292753" y="5138081"/>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554854" y="5440061"/>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dirty="0">
                  <a:latin typeface="Arial"/>
                  <a:cs typeface="Arial"/>
                </a:rPr>
                <a:t>10 minutos: Brainstorming e escrita</a:t>
              </a:r>
            </a:p>
            <a:p>
              <a:r>
                <a:rPr lang="pt-BR" sz="1600" dirty="0">
                  <a:latin typeface="Arial"/>
                  <a:cs typeface="Arial"/>
                </a:rPr>
                <a:t>5 minutos: Caminhada pela galeria</a:t>
              </a:r>
            </a:p>
            <a:p>
              <a:pPr lvl="1"/>
              <a:endParaRPr lang="en-US" sz="1800" dirty="0">
                <a:cs typeface="Arial"/>
              </a:endParaRPr>
            </a:p>
          </p:txBody>
        </p:sp>
      </p:grpSp>
    </p:spTree>
    <p:extLst>
      <p:ext uri="{BB962C8B-B14F-4D97-AF65-F5344CB8AC3E}">
        <p14:creationId xmlns:p14="http://schemas.microsoft.com/office/powerpoint/2010/main" val="335694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383815" cy="2911331"/>
          </a:xfrm>
        </p:spPr>
        <p:txBody>
          <a:bodyPr vert="horz" lIns="91440" tIns="45720" rIns="91440" bIns="45720" rtlCol="0" anchor="t">
            <a:noAutofit/>
          </a:bodyPr>
          <a:lstStyle/>
          <a:p>
            <a:pPr>
              <a:buFont typeface="Arial"/>
            </a:pPr>
            <a:r>
              <a:rPr lang="pt-BR" sz="4000">
                <a:solidFill>
                  <a:schemeClr val="tx2"/>
                </a:solidFill>
                <a:latin typeface="Arial"/>
                <a:cs typeface="Arial"/>
              </a:rPr>
              <a:t>O que poderia acontecer se as principais partes interessadas não fossem incluídas durante a adoção do 7-1-7?</a:t>
            </a:r>
          </a:p>
        </p:txBody>
      </p:sp>
      <p:pic>
        <p:nvPicPr>
          <p:cNvPr id="3" name="Graphic 9">
            <a:extLst>
              <a:ext uri="{FF2B5EF4-FFF2-40B4-BE49-F238E27FC236}">
                <a16:creationId xmlns:a16="http://schemas.microsoft.com/office/drawing/2014/main" id="{5EC754B2-1536-6FC8-1686-C8D94630914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C185A07-76AC-BBB0-9522-CB66F4632D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436864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089-32F2-F372-39F4-C676F2EA078E}"/>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139E719D-6B63-E229-29D7-BEEC0F4C04F6}"/>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panose="020B0604020202020204" pitchFamily="34" charset="0"/>
                <a:ea typeface="+mn-ea"/>
                <a:cs typeface="+mn-cs"/>
              </a:rPr>
              <a:t>Compreendendo os sistemas, plataformas e estruturas existentes relevantes para o 7-1-7</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9" name="Title 1">
            <a:extLst>
              <a:ext uri="{FF2B5EF4-FFF2-40B4-BE49-F238E27FC236}">
                <a16:creationId xmlns:a16="http://schemas.microsoft.com/office/drawing/2014/main" id="{DF2964A0-4F77-4C60-665B-0883FDDFF7AB}"/>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latin typeface="Arial"/>
                <a:cs typeface="Arial"/>
              </a:rPr>
              <a:t>Mapear as partes interessadas + sistemas existentes</a:t>
            </a:r>
          </a:p>
        </p:txBody>
      </p:sp>
      <p:pic>
        <p:nvPicPr>
          <p:cNvPr id="11" name="Graphic 10">
            <a:extLst>
              <a:ext uri="{FF2B5EF4-FFF2-40B4-BE49-F238E27FC236}">
                <a16:creationId xmlns:a16="http://schemas.microsoft.com/office/drawing/2014/main" id="{D978C8D1-1D23-D90D-3C30-082E55301B0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6383" y="1880901"/>
            <a:ext cx="915144" cy="917622"/>
          </a:xfrm>
          <a:prstGeom prst="rect">
            <a:avLst/>
          </a:prstGeom>
        </p:spPr>
      </p:pic>
      <p:sp>
        <p:nvSpPr>
          <p:cNvPr id="5" name="Rectangle: Rounded Corners 4">
            <a:extLst>
              <a:ext uri="{FF2B5EF4-FFF2-40B4-BE49-F238E27FC236}">
                <a16:creationId xmlns:a16="http://schemas.microsoft.com/office/drawing/2014/main" id="{43A4408F-93D7-EC8D-87E2-2C3221F9A72D}"/>
              </a:ext>
            </a:extLst>
          </p:cNvPr>
          <p:cNvSpPr/>
          <p:nvPr/>
        </p:nvSpPr>
        <p:spPr>
          <a:xfrm>
            <a:off x="5377419" y="1821593"/>
            <a:ext cx="4035649" cy="72141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Calibri"/>
                <a:cs typeface="Calibri"/>
              </a:rPr>
              <a:t>    </a:t>
            </a:r>
          </a:p>
        </p:txBody>
      </p:sp>
      <p:sp>
        <p:nvSpPr>
          <p:cNvPr id="7" name="Oval 6">
            <a:extLst>
              <a:ext uri="{FF2B5EF4-FFF2-40B4-BE49-F238E27FC236}">
                <a16:creationId xmlns:a16="http://schemas.microsoft.com/office/drawing/2014/main" id="{183D4256-91FE-F6FF-A779-029B9425DECE}"/>
              </a:ext>
            </a:extLst>
          </p:cNvPr>
          <p:cNvSpPr/>
          <p:nvPr/>
        </p:nvSpPr>
        <p:spPr>
          <a:xfrm>
            <a:off x="5050574" y="182899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0" name="Rectangle: Rounded Corners 9">
            <a:extLst>
              <a:ext uri="{FF2B5EF4-FFF2-40B4-BE49-F238E27FC236}">
                <a16:creationId xmlns:a16="http://schemas.microsoft.com/office/drawing/2014/main" id="{53678B9C-290C-55E7-D2B8-464EBD7E65D8}"/>
              </a:ext>
            </a:extLst>
          </p:cNvPr>
          <p:cNvSpPr/>
          <p:nvPr/>
        </p:nvSpPr>
        <p:spPr>
          <a:xfrm>
            <a:off x="5781327" y="2662672"/>
            <a:ext cx="401505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3" name="Oval 12">
            <a:extLst>
              <a:ext uri="{FF2B5EF4-FFF2-40B4-BE49-F238E27FC236}">
                <a16:creationId xmlns:a16="http://schemas.microsoft.com/office/drawing/2014/main" id="{AEC3E8AC-6A63-4044-C66A-2EC9AB9EA325}"/>
              </a:ext>
            </a:extLst>
          </p:cNvPr>
          <p:cNvSpPr/>
          <p:nvPr/>
        </p:nvSpPr>
        <p:spPr>
          <a:xfrm>
            <a:off x="5416196" y="2665212"/>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6" name="Rectangle: Rounded Corners 15">
            <a:extLst>
              <a:ext uri="{FF2B5EF4-FFF2-40B4-BE49-F238E27FC236}">
                <a16:creationId xmlns:a16="http://schemas.microsoft.com/office/drawing/2014/main" id="{6E6C4861-9341-AFDE-BE29-1FB0B61819A0}"/>
              </a:ext>
            </a:extLst>
          </p:cNvPr>
          <p:cNvSpPr/>
          <p:nvPr/>
        </p:nvSpPr>
        <p:spPr>
          <a:xfrm>
            <a:off x="6112993" y="3507498"/>
            <a:ext cx="4213301"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8" name="Oval 17">
            <a:extLst>
              <a:ext uri="{FF2B5EF4-FFF2-40B4-BE49-F238E27FC236}">
                <a16:creationId xmlns:a16="http://schemas.microsoft.com/office/drawing/2014/main" id="{3401FD4A-E12E-8E56-DD7F-84D51A7631BE}"/>
              </a:ext>
            </a:extLst>
          </p:cNvPr>
          <p:cNvSpPr/>
          <p:nvPr/>
        </p:nvSpPr>
        <p:spPr>
          <a:xfrm>
            <a:off x="5743943" y="351200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0" name="Rectangle: Rounded Corners 19">
            <a:extLst>
              <a:ext uri="{FF2B5EF4-FFF2-40B4-BE49-F238E27FC236}">
                <a16:creationId xmlns:a16="http://schemas.microsoft.com/office/drawing/2014/main" id="{77CBA9C9-2052-4599-83A5-45BEA4638E46}"/>
              </a:ext>
            </a:extLst>
          </p:cNvPr>
          <p:cNvSpPr/>
          <p:nvPr/>
        </p:nvSpPr>
        <p:spPr>
          <a:xfrm>
            <a:off x="6427733" y="4354203"/>
            <a:ext cx="4399154" cy="72663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a:t>
            </a:r>
          </a:p>
        </p:txBody>
      </p:sp>
      <p:sp>
        <p:nvSpPr>
          <p:cNvPr id="22" name="Oval 21">
            <a:extLst>
              <a:ext uri="{FF2B5EF4-FFF2-40B4-BE49-F238E27FC236}">
                <a16:creationId xmlns:a16="http://schemas.microsoft.com/office/drawing/2014/main" id="{B695C163-E10D-8DE9-D4C9-660759E3F6E9}"/>
              </a:ext>
            </a:extLst>
          </p:cNvPr>
          <p:cNvSpPr/>
          <p:nvPr/>
        </p:nvSpPr>
        <p:spPr>
          <a:xfrm>
            <a:off x="6068090" y="4357956"/>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4" name="Rectangle: Rounded Corners 23">
            <a:extLst>
              <a:ext uri="{FF2B5EF4-FFF2-40B4-BE49-F238E27FC236}">
                <a16:creationId xmlns:a16="http://schemas.microsoft.com/office/drawing/2014/main" id="{49AC7D80-13A3-C348-68F6-80884041E857}"/>
              </a:ext>
            </a:extLst>
          </p:cNvPr>
          <p:cNvSpPr/>
          <p:nvPr/>
        </p:nvSpPr>
        <p:spPr>
          <a:xfrm>
            <a:off x="6742471" y="5199029"/>
            <a:ext cx="4690325" cy="714243"/>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Calibri"/>
              <a:cs typeface="Calibri"/>
            </a:endParaRPr>
          </a:p>
        </p:txBody>
      </p:sp>
      <p:sp>
        <p:nvSpPr>
          <p:cNvPr id="26" name="Oval 25">
            <a:extLst>
              <a:ext uri="{FF2B5EF4-FFF2-40B4-BE49-F238E27FC236}">
                <a16:creationId xmlns:a16="http://schemas.microsoft.com/office/drawing/2014/main" id="{FBECF7F9-B504-2DB4-E7A0-DDA1E5DFD1BC}"/>
              </a:ext>
            </a:extLst>
          </p:cNvPr>
          <p:cNvSpPr/>
          <p:nvPr/>
        </p:nvSpPr>
        <p:spPr>
          <a:xfrm>
            <a:off x="6382830" y="5202782"/>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3" name="TextBox 2">
            <a:extLst>
              <a:ext uri="{FF2B5EF4-FFF2-40B4-BE49-F238E27FC236}">
                <a16:creationId xmlns:a16="http://schemas.microsoft.com/office/drawing/2014/main" id="{D11AE30E-73D4-2876-8123-A246A066F681}"/>
              </a:ext>
            </a:extLst>
          </p:cNvPr>
          <p:cNvSpPr txBox="1"/>
          <p:nvPr/>
        </p:nvSpPr>
        <p:spPr>
          <a:xfrm>
            <a:off x="5888939" y="1889953"/>
            <a:ext cx="276798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dirty="0">
                <a:solidFill>
                  <a:schemeClr val="bg1"/>
                </a:solidFill>
                <a:latin typeface="Arial"/>
                <a:cs typeface="Arial"/>
              </a:rPr>
              <a:t>Coletar dados de pontualidade e calcular o desempenho 7-1-7 </a:t>
            </a:r>
          </a:p>
        </p:txBody>
      </p:sp>
      <p:sp>
        <p:nvSpPr>
          <p:cNvPr id="4" name="TextBox 3">
            <a:extLst>
              <a:ext uri="{FF2B5EF4-FFF2-40B4-BE49-F238E27FC236}">
                <a16:creationId xmlns:a16="http://schemas.microsoft.com/office/drawing/2014/main" id="{EBF54E4B-85B6-5171-B37A-9B237967FC2E}"/>
              </a:ext>
            </a:extLst>
          </p:cNvPr>
          <p:cNvSpPr txBox="1"/>
          <p:nvPr/>
        </p:nvSpPr>
        <p:spPr>
          <a:xfrm>
            <a:off x="6152371" y="2845232"/>
            <a:ext cx="3275984"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dirty="0">
                <a:solidFill>
                  <a:schemeClr val="bg1"/>
                </a:solidFill>
                <a:latin typeface="Arial"/>
                <a:cs typeface="Arial"/>
              </a:rPr>
              <a:t>Identificar gargalos e facilitadores</a:t>
            </a:r>
          </a:p>
          <a:p>
            <a:endParaRPr lang="en-US" sz="1600" dirty="0">
              <a:solidFill>
                <a:schemeClr val="bg1"/>
              </a:solidFill>
              <a:latin typeface="Arial"/>
              <a:cs typeface="Arial"/>
            </a:endParaRPr>
          </a:p>
        </p:txBody>
      </p:sp>
      <p:sp>
        <p:nvSpPr>
          <p:cNvPr id="6" name="TextBox 5">
            <a:extLst>
              <a:ext uri="{FF2B5EF4-FFF2-40B4-BE49-F238E27FC236}">
                <a16:creationId xmlns:a16="http://schemas.microsoft.com/office/drawing/2014/main" id="{568ACD67-81BD-5F60-0E05-76E1704BCAE7}"/>
              </a:ext>
            </a:extLst>
          </p:cNvPr>
          <p:cNvSpPr txBox="1"/>
          <p:nvPr/>
        </p:nvSpPr>
        <p:spPr>
          <a:xfrm>
            <a:off x="6582814" y="3594160"/>
            <a:ext cx="2748974"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dirty="0">
                <a:solidFill>
                  <a:schemeClr val="bg1"/>
                </a:solidFill>
                <a:latin typeface="Arial"/>
              </a:rPr>
              <a:t>Determinar ações imediatas e de longo prazo </a:t>
            </a:r>
          </a:p>
          <a:p>
            <a:endParaRPr lang="en-US" sz="1600" dirty="0">
              <a:latin typeface="Arial"/>
              <a:cs typeface="Arial"/>
            </a:endParaRPr>
          </a:p>
        </p:txBody>
      </p:sp>
      <p:sp>
        <p:nvSpPr>
          <p:cNvPr id="8" name="TextBox 7">
            <a:extLst>
              <a:ext uri="{FF2B5EF4-FFF2-40B4-BE49-F238E27FC236}">
                <a16:creationId xmlns:a16="http://schemas.microsoft.com/office/drawing/2014/main" id="{2F37B5E8-CCE9-4C7B-D941-A59AFD3BD139}"/>
              </a:ext>
            </a:extLst>
          </p:cNvPr>
          <p:cNvSpPr txBox="1"/>
          <p:nvPr/>
        </p:nvSpPr>
        <p:spPr>
          <a:xfrm>
            <a:off x="6946206" y="4432297"/>
            <a:ext cx="311842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dirty="0">
                <a:solidFill>
                  <a:schemeClr val="bg1"/>
                </a:solidFill>
                <a:latin typeface="Arial"/>
                <a:cs typeface="Arial"/>
              </a:rPr>
              <a:t>Consolidar dados e monitorar o progresso das ações rotineiramente</a:t>
            </a:r>
          </a:p>
        </p:txBody>
      </p:sp>
      <p:sp>
        <p:nvSpPr>
          <p:cNvPr id="12" name="TextBox 11">
            <a:extLst>
              <a:ext uri="{FF2B5EF4-FFF2-40B4-BE49-F238E27FC236}">
                <a16:creationId xmlns:a16="http://schemas.microsoft.com/office/drawing/2014/main" id="{606BB860-D144-EB24-27CE-5BE0C57EFF15}"/>
              </a:ext>
            </a:extLst>
          </p:cNvPr>
          <p:cNvSpPr txBox="1"/>
          <p:nvPr/>
        </p:nvSpPr>
        <p:spPr>
          <a:xfrm>
            <a:off x="7248929" y="5262024"/>
            <a:ext cx="330892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1400" dirty="0">
                <a:solidFill>
                  <a:schemeClr val="bg1"/>
                </a:solidFill>
                <a:latin typeface="Arial"/>
              </a:rPr>
              <a:t>Sintetizar e utilizar os resultados para planejamento, financiamento e defesa </a:t>
            </a:r>
          </a:p>
          <a:p>
            <a:endParaRPr lang="en-US" sz="1600" dirty="0">
              <a:solidFill>
                <a:srgbClr val="FFFFFF"/>
              </a:solidFill>
              <a:latin typeface="Arial"/>
              <a:cs typeface="Arial"/>
            </a:endParaRPr>
          </a:p>
        </p:txBody>
      </p:sp>
    </p:spTree>
    <p:extLst>
      <p:ext uri="{BB962C8B-B14F-4D97-AF65-F5344CB8AC3E}">
        <p14:creationId xmlns:p14="http://schemas.microsoft.com/office/powerpoint/2010/main" val="316750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b="1">
                <a:solidFill>
                  <a:schemeClr val="tx2"/>
                </a:solidFill>
                <a:latin typeface="Arial"/>
                <a:cs typeface="Arial"/>
              </a:rPr>
              <a:t>Aprenderemos através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pt-BR" sz="3600">
                <a:latin typeface="Arial"/>
                <a:cs typeface="Arial"/>
              </a:rPr>
              <a:t>Este é um workshop interativo e participativo</a:t>
            </a:r>
            <a:br>
              <a:rPr lang="pt-BR" sz="3600">
                <a:latin typeface="Arial"/>
                <a:cs typeface="Arial"/>
              </a:rPr>
            </a:br>
            <a:endParaRPr lang="pt-B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740496" y="4391491"/>
            <a:ext cx="1439818" cy="707886"/>
          </a:xfrm>
          <a:prstGeom prst="rect">
            <a:avLst/>
          </a:prstGeom>
          <a:noFill/>
        </p:spPr>
        <p:txBody>
          <a:bodyPr wrap="none" rtlCol="0">
            <a:spAutoFit/>
          </a:bodyPr>
          <a:lstStyle/>
          <a:p>
            <a:pPr algn="ctr"/>
            <a:r>
              <a:rPr lang="pt-BR" sz="2000" dirty="0">
                <a:latin typeface="Arial" panose="020B0604020202020204" pitchFamily="34" charset="0"/>
                <a:cs typeface="Arial" panose="020B0604020202020204" pitchFamily="34" charset="0"/>
              </a:rPr>
              <a:t>Atividades </a:t>
            </a:r>
          </a:p>
          <a:p>
            <a:pPr algn="ctr"/>
            <a:r>
              <a:rPr lang="pt-BR" sz="2000" dirty="0">
                <a:latin typeface="Arial" panose="020B0604020202020204" pitchFamily="34" charset="0"/>
                <a:cs typeface="Arial" panose="020B0604020202020204" pitchFamily="34" charset="0"/>
              </a:rPr>
              <a:t>práticas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04989" y="4310489"/>
            <a:ext cx="2100897" cy="707886"/>
          </a:xfrm>
          <a:prstGeom prst="rect">
            <a:avLst/>
          </a:prstGeom>
          <a:noFill/>
        </p:spPr>
        <p:txBody>
          <a:bodyPr wrap="square" rtlCol="0">
            <a:spAutoFit/>
          </a:bodyPr>
          <a:lstStyle/>
          <a:p>
            <a:pPr algn="ctr"/>
            <a:r>
              <a:rPr lang="pt-BR" sz="2000">
                <a:latin typeface="Arial" panose="020B0604020202020204" pitchFamily="34" charset="0"/>
                <a:cs typeface="Arial" panose="020B0604020202020204" pitchFamily="34" charset="0"/>
              </a:rPr>
              <a:t>Apresentações curtas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760381" y="4310489"/>
            <a:ext cx="1517528" cy="707886"/>
          </a:xfrm>
          <a:prstGeom prst="rect">
            <a:avLst/>
          </a:prstGeom>
          <a:noFill/>
        </p:spPr>
        <p:txBody>
          <a:bodyPr wrap="square" rtlCol="0">
            <a:spAutoFit/>
          </a:bodyPr>
          <a:lstStyle/>
          <a:p>
            <a:pPr algn="ctr"/>
            <a:r>
              <a:rPr lang="pt-BR" sz="2000" dirty="0">
                <a:latin typeface="Arial" panose="020B0604020202020204" pitchFamily="34" charset="0"/>
                <a:cs typeface="Arial" panose="020B0604020202020204" pitchFamily="34" charset="0"/>
              </a:rPr>
              <a:t>Discussões em grupo</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121881" y="4380346"/>
            <a:ext cx="1517528" cy="1015663"/>
          </a:xfrm>
          <a:prstGeom prst="rect">
            <a:avLst/>
          </a:prstGeom>
          <a:noFill/>
        </p:spPr>
        <p:txBody>
          <a:bodyPr wrap="square" rtlCol="0">
            <a:spAutoFit/>
          </a:bodyPr>
          <a:lstStyle/>
          <a:p>
            <a:pPr algn="ctr"/>
            <a:r>
              <a:rPr lang="pt-BR" sz="2000" dirty="0">
                <a:latin typeface="Arial" panose="020B0604020202020204" pitchFamily="34" charset="0"/>
                <a:cs typeface="Arial" panose="020B0604020202020204" pitchFamily="34" charset="0"/>
              </a:rPr>
              <a:t>Sessões de perguntas e respostas</a:t>
            </a:r>
          </a:p>
        </p:txBody>
      </p:sp>
    </p:spTree>
    <p:extLst>
      <p:ext uri="{BB962C8B-B14F-4D97-AF65-F5344CB8AC3E}">
        <p14:creationId xmlns:p14="http://schemas.microsoft.com/office/powerpoint/2010/main" val="14560288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3FC67-A0FF-46D9-61F6-E4D19C256C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A98AFDD-371C-E9A9-8981-3A86FEACEBDF}"/>
              </a:ext>
            </a:extLst>
          </p:cNvPr>
          <p:cNvSpPr>
            <a:spLocks noGrp="1"/>
          </p:cNvSpPr>
          <p:nvPr>
            <p:ph type="body" sz="half" idx="10"/>
          </p:nvPr>
        </p:nvSpPr>
        <p:spPr>
          <a:xfrm>
            <a:off x="4835951" y="594724"/>
            <a:ext cx="7239935" cy="400639"/>
          </a:xfrm>
        </p:spPr>
        <p:txBody>
          <a:bodyPr/>
          <a:lstStyle/>
          <a:p>
            <a:r>
              <a:rPr lang="pt-BR" sz="2200"/>
              <a:t>Mapeamento de sistemas existentes</a:t>
            </a:r>
          </a:p>
          <a:p>
            <a:endParaRPr lang="en-US"/>
          </a:p>
        </p:txBody>
      </p:sp>
      <p:sp>
        <p:nvSpPr>
          <p:cNvPr id="12" name="Text Placeholder 4">
            <a:extLst>
              <a:ext uri="{FF2B5EF4-FFF2-40B4-BE49-F238E27FC236}">
                <a16:creationId xmlns:a16="http://schemas.microsoft.com/office/drawing/2014/main" id="{5CB061A6-A850-83E4-2368-1E3EBBCFD006}"/>
              </a:ext>
            </a:extLst>
          </p:cNvPr>
          <p:cNvSpPr txBox="1">
            <a:spLocks/>
          </p:cNvSpPr>
          <p:nvPr/>
        </p:nvSpPr>
        <p:spPr>
          <a:xfrm>
            <a:off x="4835951" y="3259868"/>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b="1" i="0" u="none" strike="noStrike" cap="none" normalizeH="0" noProof="0" dirty="0">
                <a:ln>
                  <a:noFill/>
                </a:ln>
                <a:solidFill>
                  <a:srgbClr val="628393"/>
                </a:solidFill>
                <a:effectLst/>
                <a:uLnTx/>
                <a:uFillTx/>
                <a:latin typeface="Arial" panose="020B0604020202020204" pitchFamily="34" charset="0"/>
                <a:ea typeface="+mn-ea"/>
                <a:cs typeface="+mn-cs"/>
              </a:rPr>
              <a:t>Ferramenta de mapeamento de sistemas existentes</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93A7DC39-A0E4-9AF8-E003-724279FF8715}"/>
              </a:ext>
            </a:extLst>
          </p:cNvPr>
          <p:cNvSpPr txBox="1"/>
          <p:nvPr/>
        </p:nvSpPr>
        <p:spPr>
          <a:xfrm>
            <a:off x="8860594" y="6325653"/>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srgbClr val="384D56"/>
                </a:solidFill>
                <a:effectLst/>
                <a:uLnTx/>
                <a:uFillTx/>
                <a:latin typeface="Calibri" panose="020F0502020204030204"/>
                <a:ea typeface="+mn-ea"/>
                <a:cs typeface="+mn-cs"/>
              </a:rPr>
              <a:t>717alliance.org/digital-toolkit </a:t>
            </a:r>
          </a:p>
        </p:txBody>
      </p:sp>
      <p:pic>
        <p:nvPicPr>
          <p:cNvPr id="3" name="Picture 2">
            <a:extLst>
              <a:ext uri="{FF2B5EF4-FFF2-40B4-BE49-F238E27FC236}">
                <a16:creationId xmlns:a16="http://schemas.microsoft.com/office/drawing/2014/main" id="{949BE9CF-709D-8B19-165D-FBBC10C068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00526" y="3997538"/>
            <a:ext cx="3361687" cy="1844125"/>
          </a:xfrm>
          <a:prstGeom prst="rect">
            <a:avLst/>
          </a:prstGeom>
          <a:ln w="12700">
            <a:solidFill>
              <a:schemeClr val="tx2"/>
            </a:solidFill>
          </a:ln>
        </p:spPr>
      </p:pic>
      <p:pic>
        <p:nvPicPr>
          <p:cNvPr id="9" name="Picture 8">
            <a:extLst>
              <a:ext uri="{FF2B5EF4-FFF2-40B4-BE49-F238E27FC236}">
                <a16:creationId xmlns:a16="http://schemas.microsoft.com/office/drawing/2014/main" id="{E3CAE840-FFA8-EF84-AB6B-EE6063DD75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658420" y="4255130"/>
            <a:ext cx="3251865" cy="1974346"/>
          </a:xfrm>
          <a:prstGeom prst="rect">
            <a:avLst/>
          </a:prstGeom>
          <a:ln w="12700">
            <a:solidFill>
              <a:schemeClr val="tx2"/>
            </a:solidFill>
          </a:ln>
        </p:spPr>
      </p:pic>
      <p:graphicFrame>
        <p:nvGraphicFramePr>
          <p:cNvPr id="4" name="Table 13">
            <a:extLst>
              <a:ext uri="{FF2B5EF4-FFF2-40B4-BE49-F238E27FC236}">
                <a16:creationId xmlns:a16="http://schemas.microsoft.com/office/drawing/2014/main" id="{FFE536E3-7326-E362-1FEB-BA6DED883528}"/>
              </a:ext>
            </a:extLst>
          </p:cNvPr>
          <p:cNvGraphicFramePr>
            <a:graphicFrameLocks noGrp="1"/>
          </p:cNvGraphicFramePr>
          <p:nvPr>
            <p:extLst>
              <p:ext uri="{D42A27DB-BD31-4B8C-83A1-F6EECF244321}">
                <p14:modId xmlns:p14="http://schemas.microsoft.com/office/powerpoint/2010/main" val="612703072"/>
              </p:ext>
            </p:extLst>
          </p:nvPr>
        </p:nvGraphicFramePr>
        <p:xfrm>
          <a:off x="4835951" y="1105407"/>
          <a:ext cx="6826398" cy="1615440"/>
        </p:xfrm>
        <a:graphic>
          <a:graphicData uri="http://schemas.openxmlformats.org/drawingml/2006/table">
            <a:tbl>
              <a:tblPr firstRow="1" bandRow="1">
                <a:tableStyleId>{5C22544A-7EE6-4342-B048-85BDC9FD1C3A}</a:tableStyleId>
              </a:tblPr>
              <a:tblGrid>
                <a:gridCol w="6826398">
                  <a:extLst>
                    <a:ext uri="{9D8B030D-6E8A-4147-A177-3AD203B41FA5}">
                      <a16:colId xmlns:a16="http://schemas.microsoft.com/office/drawing/2014/main" val="86719991"/>
                    </a:ext>
                  </a:extLst>
                </a:gridCol>
              </a:tblGrid>
              <a:tr h="228468">
                <a:tc>
                  <a:txBody>
                    <a:bodyPr/>
                    <a:lstStyle/>
                    <a:p>
                      <a:r>
                        <a:rPr lang="pt-BR" sz="1400" dirty="0">
                          <a:latin typeface="Arial"/>
                        </a:rPr>
                        <a:t>Plataformas/ferramentas/reuniões/estruturas existentes usadas para…</a:t>
                      </a:r>
                    </a:p>
                  </a:txBody>
                  <a:tcPr/>
                </a:tc>
                <a:extLst>
                  <a:ext uri="{0D108BD9-81ED-4DB2-BD59-A6C34878D82A}">
                    <a16:rowId xmlns:a16="http://schemas.microsoft.com/office/drawing/2014/main" val="1331269829"/>
                  </a:ext>
                </a:extLst>
              </a:tr>
              <a:tr h="997861">
                <a:tc>
                  <a:txBody>
                    <a:bodyPr/>
                    <a:lstStyle/>
                    <a:p>
                      <a:pPr marL="285750" indent="-285750">
                        <a:buFont typeface="Arial" panose="020B0604020202020204" pitchFamily="34" charset="0"/>
                        <a:buChar char="•"/>
                      </a:pPr>
                      <a:r>
                        <a:rPr lang="pt-BR" sz="1600" dirty="0">
                          <a:latin typeface="Arial"/>
                        </a:rPr>
                        <a:t>Detectar surtos</a:t>
                      </a:r>
                    </a:p>
                    <a:p>
                      <a:pPr marL="285750" indent="-285750">
                        <a:buFont typeface="Arial" panose="020B0604020202020204" pitchFamily="34" charset="0"/>
                        <a:buChar char="•"/>
                      </a:pPr>
                      <a:r>
                        <a:rPr lang="pt-BR" sz="1600" dirty="0">
                          <a:latin typeface="Arial"/>
                        </a:rPr>
                        <a:t>Notificar as partes interessadas quando o surto for detectado</a:t>
                      </a:r>
                    </a:p>
                    <a:p>
                      <a:pPr marL="285750" indent="-285750">
                        <a:buFont typeface="Arial" panose="020B0604020202020204" pitchFamily="34" charset="0"/>
                        <a:buChar char="•"/>
                      </a:pPr>
                      <a:r>
                        <a:rPr lang="pt-BR" sz="1600" dirty="0">
                          <a:latin typeface="Arial"/>
                        </a:rPr>
                        <a:t>Coletar informações sobre ações de resposta precoce</a:t>
                      </a:r>
                    </a:p>
                    <a:p>
                      <a:pPr marL="285750" indent="-285750">
                        <a:buFont typeface="Arial" panose="020B0604020202020204" pitchFamily="34" charset="0"/>
                        <a:buChar char="•"/>
                      </a:pPr>
                      <a:r>
                        <a:rPr lang="pt-BR" sz="1600" dirty="0">
                          <a:latin typeface="Arial"/>
                        </a:rPr>
                        <a:t>Convocar as partes interessadas em detecção, notificação e resposta</a:t>
                      </a:r>
                    </a:p>
                    <a:p>
                      <a:pPr marL="285750" indent="-285750">
                        <a:buFont typeface="Arial" panose="020B0604020202020204" pitchFamily="34" charset="0"/>
                        <a:buChar char="•"/>
                      </a:pPr>
                      <a:r>
                        <a:rPr lang="pt-BR" sz="1600" dirty="0">
                          <a:latin typeface="Arial"/>
                        </a:rPr>
                        <a:t>Planejamento, financiamento, defesa</a:t>
                      </a:r>
                    </a:p>
                  </a:txBody>
                  <a:tcPr/>
                </a:tc>
                <a:extLst>
                  <a:ext uri="{0D108BD9-81ED-4DB2-BD59-A6C34878D82A}">
                    <a16:rowId xmlns:a16="http://schemas.microsoft.com/office/drawing/2014/main" val="1752448874"/>
                  </a:ext>
                </a:extLst>
              </a:tr>
            </a:tbl>
          </a:graphicData>
        </a:graphic>
      </p:graphicFrame>
      <p:sp>
        <p:nvSpPr>
          <p:cNvPr id="13" name="Title 1">
            <a:extLst>
              <a:ext uri="{FF2B5EF4-FFF2-40B4-BE49-F238E27FC236}">
                <a16:creationId xmlns:a16="http://schemas.microsoft.com/office/drawing/2014/main" id="{A9B1222F-6B20-9372-D7E2-5D99599FEF82}"/>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sz="2800" dirty="0">
                <a:latin typeface="Arial"/>
                <a:cs typeface="Arial"/>
              </a:rPr>
              <a:t>Mapear as partes interessadas + sistemas existentes</a:t>
            </a:r>
          </a:p>
        </p:txBody>
      </p:sp>
      <p:pic>
        <p:nvPicPr>
          <p:cNvPr id="15" name="Graphic 14">
            <a:extLst>
              <a:ext uri="{FF2B5EF4-FFF2-40B4-BE49-F238E27FC236}">
                <a16:creationId xmlns:a16="http://schemas.microsoft.com/office/drawing/2014/main" id="{4FC62C25-854E-B44A-7B2F-39A3C1F692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54473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AA42-F8DB-D9D8-EEDB-D9B778F05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C9252-E233-3882-F44E-EB1EEDD7A005}"/>
              </a:ext>
            </a:extLst>
          </p:cNvPr>
          <p:cNvSpPr>
            <a:spLocks noGrp="1"/>
          </p:cNvSpPr>
          <p:nvPr>
            <p:ph type="title"/>
          </p:nvPr>
        </p:nvSpPr>
        <p:spPr>
          <a:xfrm>
            <a:off x="831849" y="2317301"/>
            <a:ext cx="10084679" cy="2148666"/>
          </a:xfrm>
        </p:spPr>
        <p:txBody>
          <a:bodyPr/>
          <a:lstStyle/>
          <a:p>
            <a:r>
              <a:rPr lang="pt-BR" sz="4400" dirty="0">
                <a:latin typeface="Arial"/>
                <a:cs typeface="Arial"/>
              </a:rPr>
              <a:t>Mapeamento de sistemas existentes</a:t>
            </a:r>
          </a:p>
        </p:txBody>
      </p:sp>
      <p:sp>
        <p:nvSpPr>
          <p:cNvPr id="9" name="Text Placeholder 2">
            <a:extLst>
              <a:ext uri="{FF2B5EF4-FFF2-40B4-BE49-F238E27FC236}">
                <a16:creationId xmlns:a16="http://schemas.microsoft.com/office/drawing/2014/main" id="{4CA69DD6-F6FA-477F-D228-0501F2C7C5EC}"/>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6B4B473D-4199-9CEA-7BDC-BED0F6185B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3691150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A6BF-BC5A-EC10-3D70-89D1F0C73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F252570-A70E-32D6-496A-5690ED4C0842}"/>
              </a:ext>
            </a:extLst>
          </p:cNvPr>
          <p:cNvSpPr/>
          <p:nvPr/>
        </p:nvSpPr>
        <p:spPr>
          <a:xfrm>
            <a:off x="7366164" y="491709"/>
            <a:ext cx="4555693" cy="26218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5BE5A-8B1A-F484-4481-36D1F5648ADB}"/>
              </a:ext>
            </a:extLst>
          </p:cNvPr>
          <p:cNvSpPr>
            <a:spLocks noGrp="1"/>
          </p:cNvSpPr>
          <p:nvPr>
            <p:ph type="title"/>
          </p:nvPr>
        </p:nvSpPr>
        <p:spPr>
          <a:xfrm>
            <a:off x="115263" y="390110"/>
            <a:ext cx="10515600" cy="1001762"/>
          </a:xfrm>
        </p:spPr>
        <p:txBody>
          <a:bodyPr/>
          <a:lstStyle/>
          <a:p>
            <a:r>
              <a:rPr lang="pt-BR" sz="3000" dirty="0">
                <a:latin typeface="Arial"/>
                <a:cs typeface="Arial"/>
              </a:rPr>
              <a:t>Mapeamento de Sistemas Existentes</a:t>
            </a:r>
          </a:p>
        </p:txBody>
      </p:sp>
      <p:sp>
        <p:nvSpPr>
          <p:cNvPr id="3" name="Text Placeholder 2">
            <a:extLst>
              <a:ext uri="{FF2B5EF4-FFF2-40B4-BE49-F238E27FC236}">
                <a16:creationId xmlns:a16="http://schemas.microsoft.com/office/drawing/2014/main" id="{448693EB-78F9-4965-5959-F384F9313A94}"/>
              </a:ext>
            </a:extLst>
          </p:cNvPr>
          <p:cNvSpPr>
            <a:spLocks noGrp="1"/>
          </p:cNvSpPr>
          <p:nvPr>
            <p:ph type="body" idx="1"/>
          </p:nvPr>
        </p:nvSpPr>
        <p:spPr>
          <a:xfrm>
            <a:off x="456935" y="1120147"/>
            <a:ext cx="5157787" cy="536601"/>
          </a:xfrm>
        </p:spPr>
        <p:txBody>
          <a:bodyPr/>
          <a:lstStyle/>
          <a:p>
            <a:r>
              <a:rPr lang="pt-BR">
                <a:latin typeface="Arial"/>
                <a:cs typeface="Arial"/>
              </a:rPr>
              <a:t>Sua atribuição na mesa</a:t>
            </a:r>
          </a:p>
        </p:txBody>
      </p:sp>
      <p:sp>
        <p:nvSpPr>
          <p:cNvPr id="4" name="Content Placeholder 3">
            <a:extLst>
              <a:ext uri="{FF2B5EF4-FFF2-40B4-BE49-F238E27FC236}">
                <a16:creationId xmlns:a16="http://schemas.microsoft.com/office/drawing/2014/main" id="{E263DA0B-2E3E-A23F-C6B4-AB61506C0197}"/>
              </a:ext>
            </a:extLst>
          </p:cNvPr>
          <p:cNvSpPr>
            <a:spLocks noGrp="1"/>
          </p:cNvSpPr>
          <p:nvPr>
            <p:ph sz="half" idx="2"/>
          </p:nvPr>
        </p:nvSpPr>
        <p:spPr>
          <a:xfrm>
            <a:off x="458579" y="1802630"/>
            <a:ext cx="6376174" cy="4396691"/>
          </a:xfrm>
        </p:spPr>
        <p:txBody>
          <a:bodyPr vert="horz" lIns="91440" tIns="45720" rIns="91440" bIns="45720" rtlCol="0" anchor="t">
            <a:noAutofit/>
          </a:bodyPr>
          <a:lstStyle/>
          <a:p>
            <a:pPr marL="342900" indent="-342900"/>
            <a:r>
              <a:rPr lang="pt-BR" sz="1800" dirty="0">
                <a:latin typeface="Arial"/>
                <a:cs typeface="Arial"/>
              </a:rPr>
              <a:t>Pense nos sistemas em seu país/jurisdição que podem ser relevantes para o 7-1-7. </a:t>
            </a:r>
          </a:p>
          <a:p>
            <a:pPr marL="342900" indent="-342900"/>
            <a:r>
              <a:rPr lang="pt-BR" sz="1800" dirty="0">
                <a:latin typeface="Arial"/>
                <a:cs typeface="Arial"/>
              </a:rPr>
              <a:t>No seu </a:t>
            </a:r>
            <a:r>
              <a:rPr lang="pt-BR" sz="1800" dirty="0" err="1">
                <a:latin typeface="Arial"/>
                <a:cs typeface="Arial"/>
              </a:rPr>
              <a:t>flipchart</a:t>
            </a:r>
            <a:r>
              <a:rPr lang="pt-BR" sz="1800" dirty="0">
                <a:latin typeface="Arial"/>
                <a:cs typeface="Arial"/>
              </a:rPr>
              <a:t>, liste de 1 a 3 sistemas relevantes para:</a:t>
            </a:r>
          </a:p>
          <a:p>
            <a:pPr marL="742950" lvl="1" indent="-285750"/>
            <a:r>
              <a:rPr lang="pt-BR" sz="1800" b="1" dirty="0">
                <a:latin typeface="Arial"/>
              </a:rPr>
              <a:t>Detectar</a:t>
            </a:r>
            <a:r>
              <a:rPr lang="pt-BR" sz="1800" dirty="0">
                <a:latin typeface="Arial"/>
              </a:rPr>
              <a:t> surtos</a:t>
            </a:r>
          </a:p>
          <a:p>
            <a:pPr marL="742950" lvl="1" indent="-285750"/>
            <a:r>
              <a:rPr lang="pt-BR" sz="1800" b="1" dirty="0">
                <a:latin typeface="Arial"/>
              </a:rPr>
              <a:t>Notificar</a:t>
            </a:r>
            <a:r>
              <a:rPr lang="pt-BR" sz="1800" dirty="0">
                <a:latin typeface="Arial"/>
              </a:rPr>
              <a:t> partes interessadas sobre surtos</a:t>
            </a:r>
          </a:p>
          <a:p>
            <a:pPr marL="742950" lvl="1" indent="-285750"/>
            <a:r>
              <a:rPr lang="pt-BR" sz="1800" b="1" dirty="0">
                <a:latin typeface="Arial"/>
              </a:rPr>
              <a:t>Coletar informações </a:t>
            </a:r>
            <a:r>
              <a:rPr lang="pt-BR" sz="1800" dirty="0">
                <a:latin typeface="Arial"/>
              </a:rPr>
              <a:t>sobre ações de resposta precoce</a:t>
            </a:r>
          </a:p>
          <a:p>
            <a:pPr marL="742950" lvl="1" indent="-285750"/>
            <a:r>
              <a:rPr lang="pt-BR" sz="1800" b="1" dirty="0">
                <a:latin typeface="Arial"/>
              </a:rPr>
              <a:t>Convocar</a:t>
            </a:r>
            <a:r>
              <a:rPr lang="pt-BR" sz="1800" dirty="0">
                <a:latin typeface="Arial"/>
              </a:rPr>
              <a:t> partes interessadas em detecção, notificação e resposta </a:t>
            </a:r>
          </a:p>
          <a:p>
            <a:pPr marL="742950" lvl="1" indent="-285750"/>
            <a:r>
              <a:rPr lang="pt-BR" sz="1800" b="1" dirty="0">
                <a:latin typeface="Arial"/>
              </a:rPr>
              <a:t>Planejamento, financiamento </a:t>
            </a:r>
            <a:r>
              <a:rPr lang="pt-BR" sz="1800" dirty="0">
                <a:latin typeface="Arial"/>
              </a:rPr>
              <a:t>e</a:t>
            </a:r>
            <a:r>
              <a:rPr lang="pt-BR" sz="1800" b="1" dirty="0">
                <a:latin typeface="Arial"/>
              </a:rPr>
              <a:t> defesa</a:t>
            </a:r>
          </a:p>
        </p:txBody>
      </p:sp>
      <p:sp>
        <p:nvSpPr>
          <p:cNvPr id="5" name="Text Placeholder 4">
            <a:extLst>
              <a:ext uri="{FF2B5EF4-FFF2-40B4-BE49-F238E27FC236}">
                <a16:creationId xmlns:a16="http://schemas.microsoft.com/office/drawing/2014/main" id="{AEC7DA32-4757-C08D-A56B-2D243465952E}"/>
              </a:ext>
            </a:extLst>
          </p:cNvPr>
          <p:cNvSpPr>
            <a:spLocks noGrp="1"/>
          </p:cNvSpPr>
          <p:nvPr>
            <p:ph type="body" sz="quarter" idx="3"/>
          </p:nvPr>
        </p:nvSpPr>
        <p:spPr>
          <a:xfrm>
            <a:off x="7546732" y="731813"/>
            <a:ext cx="4430835" cy="389239"/>
          </a:xfrm>
        </p:spPr>
        <p:txBody>
          <a:bodyPr/>
          <a:lstStyle/>
          <a:p>
            <a:r>
              <a:rPr lang="pt-BR" sz="1800" dirty="0">
                <a:latin typeface="Arial"/>
                <a:cs typeface="Arial"/>
              </a:rPr>
              <a:t>Dica: Considere os seguintes tipos</a:t>
            </a:r>
          </a:p>
        </p:txBody>
      </p:sp>
      <p:sp>
        <p:nvSpPr>
          <p:cNvPr id="6" name="Content Placeholder 5">
            <a:extLst>
              <a:ext uri="{FF2B5EF4-FFF2-40B4-BE49-F238E27FC236}">
                <a16:creationId xmlns:a16="http://schemas.microsoft.com/office/drawing/2014/main" id="{99BC1809-F4E2-CBE3-B003-1DA8CE1C1C8B}"/>
              </a:ext>
            </a:extLst>
          </p:cNvPr>
          <p:cNvSpPr>
            <a:spLocks noGrp="1"/>
          </p:cNvSpPr>
          <p:nvPr>
            <p:ph sz="quarter" idx="4"/>
          </p:nvPr>
        </p:nvSpPr>
        <p:spPr>
          <a:xfrm>
            <a:off x="7665660" y="1352648"/>
            <a:ext cx="4081081" cy="1760906"/>
          </a:xfrm>
        </p:spPr>
        <p:txBody>
          <a:bodyPr vert="horz" lIns="91440" tIns="45720" rIns="91440" bIns="45720" rtlCol="0" anchor="t">
            <a:noAutofit/>
          </a:bodyPr>
          <a:lstStyle/>
          <a:p>
            <a:pPr marL="285750" indent="-285750">
              <a:buFont typeface="Arial,Sans-Serif" panose="020B0604020202020204" pitchFamily="34" charset="0"/>
            </a:pPr>
            <a:r>
              <a:rPr lang="pt-BR" sz="2000" dirty="0">
                <a:solidFill>
                  <a:schemeClr val="dk1"/>
                </a:solidFill>
                <a:latin typeface="Arial"/>
                <a:cs typeface="Arial"/>
              </a:rPr>
              <a:t>Ferramentas</a:t>
            </a:r>
          </a:p>
          <a:p>
            <a:pPr marL="285750" indent="-285750">
              <a:buFont typeface="Arial,Sans-Serif" panose="020B0604020202020204" pitchFamily="34" charset="0"/>
            </a:pPr>
            <a:r>
              <a:rPr lang="pt-BR" sz="2000" dirty="0">
                <a:solidFill>
                  <a:schemeClr val="dk1"/>
                </a:solidFill>
                <a:latin typeface="Arial"/>
                <a:cs typeface="Arial"/>
              </a:rPr>
              <a:t>Plataformas </a:t>
            </a:r>
          </a:p>
          <a:p>
            <a:pPr marL="285750" indent="-285750">
              <a:buFont typeface="Arial,Sans-Serif" panose="020B0604020202020204" pitchFamily="34" charset="0"/>
            </a:pPr>
            <a:r>
              <a:rPr lang="pt-BR" sz="2000" dirty="0">
                <a:solidFill>
                  <a:schemeClr val="dk1"/>
                </a:solidFill>
                <a:latin typeface="Arial"/>
                <a:cs typeface="Arial"/>
              </a:rPr>
              <a:t>Reuniões</a:t>
            </a:r>
          </a:p>
          <a:p>
            <a:pPr marL="285750" indent="-285750">
              <a:buFont typeface="Arial,Sans-Serif" panose="020B0604020202020204" pitchFamily="34" charset="0"/>
            </a:pPr>
            <a:r>
              <a:rPr lang="pt-BR" sz="2000" dirty="0">
                <a:solidFill>
                  <a:schemeClr val="dk1"/>
                </a:solidFill>
                <a:latin typeface="Arial"/>
                <a:cs typeface="Arial"/>
              </a:rPr>
              <a:t>Estruturas</a:t>
            </a:r>
          </a:p>
          <a:p>
            <a:pPr marL="285750" indent="-285750">
              <a:buFont typeface="Arial,Sans-Serif" panose="020B0604020202020204" pitchFamily="34" charset="0"/>
            </a:pPr>
            <a:endParaRPr lang="en-US" sz="2000" dirty="0">
              <a:solidFill>
                <a:schemeClr val="dk1"/>
              </a:solidFill>
              <a:latin typeface="Arial"/>
              <a:cs typeface="Arial"/>
            </a:endParaRPr>
          </a:p>
        </p:txBody>
      </p:sp>
      <p:grpSp>
        <p:nvGrpSpPr>
          <p:cNvPr id="9" name="Group 8">
            <a:extLst>
              <a:ext uri="{FF2B5EF4-FFF2-40B4-BE49-F238E27FC236}">
                <a16:creationId xmlns:a16="http://schemas.microsoft.com/office/drawing/2014/main" id="{E84DDB5C-74E1-986C-AF08-7AE8890DC8D3}"/>
              </a:ext>
            </a:extLst>
          </p:cNvPr>
          <p:cNvGrpSpPr/>
          <p:nvPr/>
        </p:nvGrpSpPr>
        <p:grpSpPr>
          <a:xfrm>
            <a:off x="7313626" y="3777244"/>
            <a:ext cx="4660766" cy="1583634"/>
            <a:chOff x="7149444" y="3472139"/>
            <a:chExt cx="4660766" cy="1784427"/>
          </a:xfrm>
        </p:grpSpPr>
        <p:sp>
          <p:nvSpPr>
            <p:cNvPr id="10" name="Rectangle 9">
              <a:extLst>
                <a:ext uri="{FF2B5EF4-FFF2-40B4-BE49-F238E27FC236}">
                  <a16:creationId xmlns:a16="http://schemas.microsoft.com/office/drawing/2014/main" id="{24748FC4-CD66-5602-633B-46CF3C264BDF}"/>
                </a:ext>
              </a:extLst>
            </p:cNvPr>
            <p:cNvSpPr/>
            <p:nvPr/>
          </p:nvSpPr>
          <p:spPr>
            <a:xfrm>
              <a:off x="7149444" y="3472139"/>
              <a:ext cx="4660766" cy="160308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C9E74595-E9E2-B11D-A1B7-84FDCA5213C6}"/>
                </a:ext>
              </a:extLst>
            </p:cNvPr>
            <p:cNvSpPr txBox="1">
              <a:spLocks/>
            </p:cNvSpPr>
            <p:nvPr/>
          </p:nvSpPr>
          <p:spPr>
            <a:xfrm>
              <a:off x="7290587" y="3721778"/>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31330377-2680-1E62-8898-E582966CF308}"/>
                </a:ext>
              </a:extLst>
            </p:cNvPr>
            <p:cNvSpPr txBox="1">
              <a:spLocks/>
            </p:cNvSpPr>
            <p:nvPr/>
          </p:nvSpPr>
          <p:spPr>
            <a:xfrm>
              <a:off x="7464083" y="4110283"/>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a:latin typeface="Arial"/>
                  <a:cs typeface="Arial"/>
                </a:rPr>
                <a:t>10 minutos: Brainstorming e escrita</a:t>
              </a:r>
            </a:p>
            <a:p>
              <a:r>
                <a:rPr lang="pt-BR" sz="1800">
                  <a:latin typeface="Arial"/>
                  <a:cs typeface="Arial"/>
                </a:rPr>
                <a:t>5 minutos: Caminhada pela galeria</a:t>
              </a:r>
            </a:p>
            <a:p>
              <a:pPr lvl="1"/>
              <a:endParaRPr lang="en-US" sz="1800">
                <a:cs typeface="Arial"/>
              </a:endParaRPr>
            </a:p>
          </p:txBody>
        </p:sp>
      </p:grpSp>
    </p:spTree>
    <p:extLst>
      <p:ext uri="{BB962C8B-B14F-4D97-AF65-F5344CB8AC3E}">
        <p14:creationId xmlns:p14="http://schemas.microsoft.com/office/powerpoint/2010/main" val="3301690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038D-2E38-F21D-8CF5-F5DB1CB68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C958AB-2BC9-E696-656E-67DD7AF53790}"/>
              </a:ext>
            </a:extLst>
          </p:cNvPr>
          <p:cNvSpPr>
            <a:spLocks noGrp="1"/>
          </p:cNvSpPr>
          <p:nvPr>
            <p:ph type="title"/>
          </p:nvPr>
        </p:nvSpPr>
        <p:spPr>
          <a:xfrm>
            <a:off x="424274" y="350089"/>
            <a:ext cx="10515600" cy="1087808"/>
          </a:xfrm>
        </p:spPr>
        <p:txBody>
          <a:bodyPr/>
          <a:lstStyle/>
          <a:p>
            <a:r>
              <a:rPr lang="pt-BR" sz="2800" dirty="0"/>
              <a:t>O 7-1-7 pode ser adotado de forma sistemática e flexível</a:t>
            </a:r>
          </a:p>
        </p:txBody>
      </p:sp>
      <p:sp>
        <p:nvSpPr>
          <p:cNvPr id="17" name="Title 1">
            <a:extLst>
              <a:ext uri="{FF2B5EF4-FFF2-40B4-BE49-F238E27FC236}">
                <a16:creationId xmlns:a16="http://schemas.microsoft.com/office/drawing/2014/main" id="{A6A1E49B-1BBB-9A63-C53F-AA0AD669708B}"/>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dirty="0">
                <a:ln>
                  <a:noFill/>
                </a:ln>
                <a:solidFill>
                  <a:srgbClr val="BFBFBF"/>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01B268D7-BFF8-1BF1-B064-FF72336173E5}"/>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96EE865B-908A-45D6-A16F-1E179E25774A}"/>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a:ln>
                  <a:noFill/>
                </a:ln>
                <a:solidFill>
                  <a:schemeClr val="accent1"/>
                </a:solidFill>
                <a:effectLst/>
                <a:uLnTx/>
                <a:uFillTx/>
                <a:latin typeface="Arial"/>
                <a:cs typeface="Arial"/>
              </a:rPr>
              <a:t>Engajar as partes interessadas</a:t>
            </a:r>
          </a:p>
        </p:txBody>
      </p:sp>
      <p:sp>
        <p:nvSpPr>
          <p:cNvPr id="25" name="Title 1">
            <a:extLst>
              <a:ext uri="{FF2B5EF4-FFF2-40B4-BE49-F238E27FC236}">
                <a16:creationId xmlns:a16="http://schemas.microsoft.com/office/drawing/2014/main" id="{A3971710-E813-D7E8-1E60-030EBC1AF93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Treinar a equipe</a:t>
            </a:r>
          </a:p>
        </p:txBody>
      </p:sp>
      <p:sp>
        <p:nvSpPr>
          <p:cNvPr id="27" name="Title 1">
            <a:extLst>
              <a:ext uri="{FF2B5EF4-FFF2-40B4-BE49-F238E27FC236}">
                <a16:creationId xmlns:a16="http://schemas.microsoft.com/office/drawing/2014/main" id="{86FC3DAB-CE4E-ED2F-9497-8F10F57C8E90}"/>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Integrar em fluxos de trabalho</a:t>
            </a:r>
          </a:p>
        </p:txBody>
      </p:sp>
      <p:sp>
        <p:nvSpPr>
          <p:cNvPr id="29" name="Title 1">
            <a:extLst>
              <a:ext uri="{FF2B5EF4-FFF2-40B4-BE49-F238E27FC236}">
                <a16:creationId xmlns:a16="http://schemas.microsoft.com/office/drawing/2014/main" id="{FEC29D89-AF50-675C-8488-3CF92694FF7A}"/>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a:solidFill>
                  <a:srgbClr val="BFBFBF"/>
                </a:solidFill>
              </a:rPr>
              <a:t>Pilotar o uso</a:t>
            </a:r>
          </a:p>
        </p:txBody>
      </p:sp>
      <p:pic>
        <p:nvPicPr>
          <p:cNvPr id="31" name="Graphic 30">
            <a:extLst>
              <a:ext uri="{FF2B5EF4-FFF2-40B4-BE49-F238E27FC236}">
                <a16:creationId xmlns:a16="http://schemas.microsoft.com/office/drawing/2014/main" id="{EEF61DB0-92C7-764E-5663-4E638BA2CFB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68267E4D-FC51-25BE-BC2D-47790A33FF2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C68AB62A-A176-AB4F-B837-B39D082C7D8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FB51B36-AE7E-529C-E94E-B9FD4937888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A40D7813-2187-DCD9-6392-926B9E4DDA2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00E15156-6B18-FBCA-4198-03F8F72FC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2655994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42A-635E-6CB0-672B-C78116A7549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BF31A5CF-5BCE-53AC-1AC8-F2D47646AAE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5208" y="1882639"/>
            <a:ext cx="915144" cy="917622"/>
          </a:xfrm>
          <a:prstGeom prst="rect">
            <a:avLst/>
          </a:prstGeom>
        </p:spPr>
      </p:pic>
      <p:sp>
        <p:nvSpPr>
          <p:cNvPr id="2" name="Title 1">
            <a:extLst>
              <a:ext uri="{FF2B5EF4-FFF2-40B4-BE49-F238E27FC236}">
                <a16:creationId xmlns:a16="http://schemas.microsoft.com/office/drawing/2014/main" id="{80DA0921-D2E1-B844-D514-3C44E323C54D}"/>
              </a:ext>
            </a:extLst>
          </p:cNvPr>
          <p:cNvSpPr>
            <a:spLocks noGrp="1"/>
          </p:cNvSpPr>
          <p:nvPr>
            <p:ph type="title"/>
          </p:nvPr>
        </p:nvSpPr>
        <p:spPr>
          <a:xfrm>
            <a:off x="489557" y="2299761"/>
            <a:ext cx="3467083" cy="1786595"/>
          </a:xfrm>
        </p:spPr>
        <p:txBody>
          <a:bodyPr/>
          <a:lstStyle/>
          <a:p>
            <a:pPr algn="ctr"/>
            <a:r>
              <a:rPr lang="pt-BR" sz="2800" dirty="0"/>
              <a:t>Engajar as partes interessadas</a:t>
            </a:r>
          </a:p>
        </p:txBody>
      </p:sp>
      <p:sp>
        <p:nvSpPr>
          <p:cNvPr id="3" name="Content Placeholder 2">
            <a:extLst>
              <a:ext uri="{FF2B5EF4-FFF2-40B4-BE49-F238E27FC236}">
                <a16:creationId xmlns:a16="http://schemas.microsoft.com/office/drawing/2014/main" id="{6FBFEBDE-2147-DF74-CF96-C7062AD56754}"/>
              </a:ext>
            </a:extLst>
          </p:cNvPr>
          <p:cNvSpPr>
            <a:spLocks noGrp="1"/>
          </p:cNvSpPr>
          <p:nvPr>
            <p:ph idx="1"/>
          </p:nvPr>
        </p:nvSpPr>
        <p:spPr>
          <a:xfrm>
            <a:off x="5016356" y="1272477"/>
            <a:ext cx="6693029" cy="4691001"/>
          </a:xfrm>
        </p:spPr>
        <p:txBody>
          <a:bodyPr/>
          <a:lstStyle/>
          <a:p>
            <a:r>
              <a:rPr lang="pt-BR" sz="2000" dirty="0"/>
              <a:t>Engajar intencionalmente as partes interessadas com base no mapeamento das partes interessadas </a:t>
            </a:r>
          </a:p>
          <a:p>
            <a:endParaRPr lang="en-US" sz="2000" dirty="0"/>
          </a:p>
          <a:p>
            <a:r>
              <a:rPr lang="pt-BR" sz="2000" dirty="0"/>
              <a:t>Orientar o 7-1-7 em relação aos seus interesses/deveres</a:t>
            </a:r>
          </a:p>
          <a:p>
            <a:endParaRPr lang="en-US" sz="2000" dirty="0"/>
          </a:p>
          <a:p>
            <a:r>
              <a:rPr lang="pt-BR" sz="2000" dirty="0"/>
              <a:t>Identificar funções e responsabilidades</a:t>
            </a:r>
          </a:p>
          <a:p>
            <a:endParaRPr lang="en-US" sz="2000" dirty="0"/>
          </a:p>
          <a:p>
            <a:r>
              <a:rPr lang="pt-BR" sz="2000" dirty="0"/>
              <a:t>Formular um plano para manter o engajamento com base em sua função no 7-1-7: como e com que frequência</a:t>
            </a:r>
          </a:p>
          <a:p>
            <a:endParaRPr lang="en-US" sz="2000" dirty="0"/>
          </a:p>
          <a:p>
            <a:r>
              <a:rPr lang="pt-BR" sz="2000" dirty="0"/>
              <a:t>Atualizar o mapeamento das partes interessadas conforme necessário</a:t>
            </a:r>
          </a:p>
        </p:txBody>
      </p:sp>
      <p:sp>
        <p:nvSpPr>
          <p:cNvPr id="5" name="Text Placeholder 4">
            <a:extLst>
              <a:ext uri="{FF2B5EF4-FFF2-40B4-BE49-F238E27FC236}">
                <a16:creationId xmlns:a16="http://schemas.microsoft.com/office/drawing/2014/main" id="{ECBD8D2F-AEDE-8969-4B5A-DEE2724B1F15}"/>
              </a:ext>
            </a:extLst>
          </p:cNvPr>
          <p:cNvSpPr>
            <a:spLocks noGrp="1"/>
          </p:cNvSpPr>
          <p:nvPr>
            <p:ph type="body" sz="half" idx="10"/>
          </p:nvPr>
        </p:nvSpPr>
        <p:spPr/>
        <p:txBody>
          <a:bodyPr/>
          <a:lstStyle/>
          <a:p>
            <a:r>
              <a:rPr lang="pt-BR" sz="1800" dirty="0"/>
              <a:t>Apresentar o 7-1-7 a uma ampla gama de partes interessadas desde o início</a:t>
            </a:r>
          </a:p>
        </p:txBody>
      </p:sp>
    </p:spTree>
    <p:extLst>
      <p:ext uri="{BB962C8B-B14F-4D97-AF65-F5344CB8AC3E}">
        <p14:creationId xmlns:p14="http://schemas.microsoft.com/office/powerpoint/2010/main" val="33669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B0B51-9DB6-0CA7-AA80-2752CC5526FD}"/>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97AF5086-74F1-60E3-D15C-0169215184DD}"/>
              </a:ext>
            </a:extLst>
          </p:cNvPr>
          <p:cNvSpPr/>
          <p:nvPr/>
        </p:nvSpPr>
        <p:spPr>
          <a:xfrm>
            <a:off x="4816205" y="1143274"/>
            <a:ext cx="6880109" cy="301846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06CB0202-6724-68E4-54CC-61A09F001D88}"/>
              </a:ext>
            </a:extLst>
          </p:cNvPr>
          <p:cNvSpPr>
            <a:spLocks noGrp="1"/>
          </p:cNvSpPr>
          <p:nvPr>
            <p:ph type="body" sz="half" idx="10"/>
          </p:nvPr>
        </p:nvSpPr>
        <p:spPr>
          <a:xfrm>
            <a:off x="4675565" y="584796"/>
            <a:ext cx="7380447" cy="400639"/>
          </a:xfrm>
        </p:spPr>
        <p:txBody>
          <a:bodyPr/>
          <a:lstStyle/>
          <a:p>
            <a:r>
              <a:rPr lang="pt-BR" sz="1700" dirty="0"/>
              <a:t>Usar uma variedade de métodos para sensibilização/engajamento</a:t>
            </a:r>
          </a:p>
        </p:txBody>
      </p:sp>
      <p:pic>
        <p:nvPicPr>
          <p:cNvPr id="9" name="Picture 8" descr="A group of people sitting at a long table&#10;&#10;Description automatically generated">
            <a:extLst>
              <a:ext uri="{FF2B5EF4-FFF2-40B4-BE49-F238E27FC236}">
                <a16:creationId xmlns:a16="http://schemas.microsoft.com/office/drawing/2014/main" id="{1091C04A-8A15-6C8B-7B1D-EA40A5E1F5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7039" y="1830215"/>
            <a:ext cx="1994895" cy="1624361"/>
          </a:xfrm>
          <a:prstGeom prst="rect">
            <a:avLst/>
          </a:prstGeom>
        </p:spPr>
      </p:pic>
      <p:sp>
        <p:nvSpPr>
          <p:cNvPr id="10" name="TextBox 9">
            <a:extLst>
              <a:ext uri="{FF2B5EF4-FFF2-40B4-BE49-F238E27FC236}">
                <a16:creationId xmlns:a16="http://schemas.microsoft.com/office/drawing/2014/main" id="{EF580E2D-B2B5-4DEF-C57D-6718ADFAB954}"/>
              </a:ext>
            </a:extLst>
          </p:cNvPr>
          <p:cNvSpPr txBox="1"/>
          <p:nvPr/>
        </p:nvSpPr>
        <p:spPr>
          <a:xfrm>
            <a:off x="9406300" y="3471647"/>
            <a:ext cx="1943982" cy="738664"/>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Workshops para grandes partes interessadas</a:t>
            </a:r>
          </a:p>
        </p:txBody>
      </p:sp>
      <p:pic>
        <p:nvPicPr>
          <p:cNvPr id="11" name="Picture 10">
            <a:extLst>
              <a:ext uri="{FF2B5EF4-FFF2-40B4-BE49-F238E27FC236}">
                <a16:creationId xmlns:a16="http://schemas.microsoft.com/office/drawing/2014/main" id="{2974288E-5C26-7137-D779-2801DD37FA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2555" y="1835218"/>
            <a:ext cx="1891407" cy="1630556"/>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05C8A5DE-1A06-9CD9-DAE7-068F8603AA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322177" y="1830215"/>
            <a:ext cx="1726648" cy="1611971"/>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25CD9090-6F35-F302-EC7E-87CCFBFD7BDB}"/>
              </a:ext>
            </a:extLst>
          </p:cNvPr>
          <p:cNvSpPr txBox="1"/>
          <p:nvPr/>
        </p:nvSpPr>
        <p:spPr>
          <a:xfrm>
            <a:off x="7216860" y="3465451"/>
            <a:ext cx="1972471" cy="523220"/>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Pequenas reuniões técnicas</a:t>
            </a:r>
          </a:p>
        </p:txBody>
      </p:sp>
      <p:sp>
        <p:nvSpPr>
          <p:cNvPr id="15" name="TextBox 14">
            <a:extLst>
              <a:ext uri="{FF2B5EF4-FFF2-40B4-BE49-F238E27FC236}">
                <a16:creationId xmlns:a16="http://schemas.microsoft.com/office/drawing/2014/main" id="{6117145D-1842-D37E-B606-18DF0F6D8A87}"/>
              </a:ext>
            </a:extLst>
          </p:cNvPr>
          <p:cNvSpPr txBox="1"/>
          <p:nvPr/>
        </p:nvSpPr>
        <p:spPr>
          <a:xfrm>
            <a:off x="4816205" y="3502622"/>
            <a:ext cx="2435521" cy="307777"/>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Reuniões “individuais”</a:t>
            </a:r>
          </a:p>
        </p:txBody>
      </p:sp>
      <p:sp>
        <p:nvSpPr>
          <p:cNvPr id="18" name="Text Placeholder 4">
            <a:extLst>
              <a:ext uri="{FF2B5EF4-FFF2-40B4-BE49-F238E27FC236}">
                <a16:creationId xmlns:a16="http://schemas.microsoft.com/office/drawing/2014/main" id="{68D0F791-7A00-4DE2-0549-D8186674A431}"/>
              </a:ext>
            </a:extLst>
          </p:cNvPr>
          <p:cNvSpPr txBox="1">
            <a:spLocks/>
          </p:cNvSpPr>
          <p:nvPr/>
        </p:nvSpPr>
        <p:spPr>
          <a:xfrm>
            <a:off x="4929839" y="131389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600" b="1" i="0" u="none" strike="noStrike" cap="none" normalizeH="0" baseline="0" noProof="0" dirty="0">
                <a:ln>
                  <a:noFill/>
                </a:ln>
                <a:solidFill>
                  <a:srgbClr val="628393"/>
                </a:solidFill>
                <a:effectLst/>
                <a:uLnTx/>
                <a:uFillTx/>
                <a:latin typeface="Arial"/>
                <a:cs typeface="Arial"/>
              </a:rPr>
              <a:t>Destaque: Envolvimento das partes interessadas no Camboja</a:t>
            </a:r>
          </a:p>
        </p:txBody>
      </p:sp>
      <p:sp>
        <p:nvSpPr>
          <p:cNvPr id="19" name="Content Placeholder 2">
            <a:extLst>
              <a:ext uri="{FF2B5EF4-FFF2-40B4-BE49-F238E27FC236}">
                <a16:creationId xmlns:a16="http://schemas.microsoft.com/office/drawing/2014/main" id="{97509C36-1C60-F9A4-FC7A-2333993AD6B7}"/>
              </a:ext>
            </a:extLst>
          </p:cNvPr>
          <p:cNvSpPr>
            <a:spLocks noGrp="1"/>
          </p:cNvSpPr>
          <p:nvPr>
            <p:ph idx="1"/>
          </p:nvPr>
        </p:nvSpPr>
        <p:spPr>
          <a:xfrm>
            <a:off x="5089951" y="4377797"/>
            <a:ext cx="6693029" cy="1918490"/>
          </a:xfrm>
        </p:spPr>
        <p:txBody>
          <a:bodyPr vert="horz" lIns="91440" tIns="45720" rIns="91440" bIns="45720" rtlCol="0" anchor="t">
            <a:noAutofit/>
          </a:bodyPr>
          <a:lstStyle/>
          <a:p>
            <a:pPr marL="0" indent="0">
              <a:buNone/>
            </a:pPr>
            <a:endParaRPr lang="en-US" sz="1200" dirty="0">
              <a:solidFill>
                <a:schemeClr val="tx1"/>
              </a:solidFill>
              <a:latin typeface="Arial"/>
              <a:cs typeface="Arial"/>
            </a:endParaRPr>
          </a:p>
          <a:p>
            <a:pPr>
              <a:buFont typeface="Arial"/>
            </a:pPr>
            <a:r>
              <a:rPr lang="pt-BR" sz="1800" dirty="0">
                <a:solidFill>
                  <a:schemeClr val="tx1"/>
                </a:solidFill>
                <a:cs typeface="Arial"/>
              </a:rPr>
              <a:t>Considere valor + tempo/recursos para diferentes compromissos</a:t>
            </a:r>
          </a:p>
          <a:p>
            <a:pPr>
              <a:buFont typeface="Arial"/>
            </a:pPr>
            <a:r>
              <a:rPr lang="pt-BR" sz="1800" dirty="0">
                <a:solidFill>
                  <a:schemeClr val="tx1"/>
                </a:solidFill>
                <a:cs typeface="Arial"/>
              </a:rPr>
              <a:t>Use um exercício de simulação para workshops com partes interessadas</a:t>
            </a:r>
          </a:p>
        </p:txBody>
      </p:sp>
      <p:pic>
        <p:nvPicPr>
          <p:cNvPr id="12" name="Graphic 11">
            <a:extLst>
              <a:ext uri="{FF2B5EF4-FFF2-40B4-BE49-F238E27FC236}">
                <a16:creationId xmlns:a16="http://schemas.microsoft.com/office/drawing/2014/main" id="{CFC219A2-6E09-D260-12D9-B494E684CF9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65208" y="1882639"/>
            <a:ext cx="915144" cy="917622"/>
          </a:xfrm>
          <a:prstGeom prst="rect">
            <a:avLst/>
          </a:prstGeom>
        </p:spPr>
      </p:pic>
      <p:sp>
        <p:nvSpPr>
          <p:cNvPr id="20" name="Title 1">
            <a:extLst>
              <a:ext uri="{FF2B5EF4-FFF2-40B4-BE49-F238E27FC236}">
                <a16:creationId xmlns:a16="http://schemas.microsoft.com/office/drawing/2014/main" id="{96E5A559-6FCF-692A-BB11-EA548FE2E562}"/>
              </a:ext>
            </a:extLst>
          </p:cNvPr>
          <p:cNvSpPr>
            <a:spLocks noGrp="1"/>
          </p:cNvSpPr>
          <p:nvPr>
            <p:ph type="title"/>
          </p:nvPr>
        </p:nvSpPr>
        <p:spPr>
          <a:xfrm>
            <a:off x="489557" y="2299761"/>
            <a:ext cx="3467083" cy="1786595"/>
          </a:xfrm>
        </p:spPr>
        <p:txBody>
          <a:bodyPr/>
          <a:lstStyle/>
          <a:p>
            <a:pPr algn="ctr"/>
            <a:r>
              <a:rPr lang="pt-BR" sz="2800" dirty="0"/>
              <a:t>Engajar as partes interessadas</a:t>
            </a:r>
          </a:p>
        </p:txBody>
      </p:sp>
    </p:spTree>
    <p:extLst>
      <p:ext uri="{BB962C8B-B14F-4D97-AF65-F5344CB8AC3E}">
        <p14:creationId xmlns:p14="http://schemas.microsoft.com/office/powerpoint/2010/main" val="39976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P spid="14" grpId="0"/>
      <p:bldP spid="15"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07683" y="1854662"/>
            <a:ext cx="6520718" cy="2911331"/>
          </a:xfrm>
        </p:spPr>
        <p:txBody>
          <a:bodyPr vert="horz" lIns="91440" tIns="45720" rIns="91440" bIns="45720" rtlCol="0" anchor="t">
            <a:noAutofit/>
          </a:bodyPr>
          <a:lstStyle/>
          <a:p>
            <a:pPr>
              <a:lnSpc>
                <a:spcPct val="100000"/>
              </a:lnSpc>
              <a:spcBef>
                <a:spcPts val="0"/>
              </a:spcBef>
            </a:pPr>
            <a:r>
              <a:rPr lang="pt-BR" sz="3600" dirty="0">
                <a:solidFill>
                  <a:schemeClr val="tx2"/>
                </a:solidFill>
                <a:latin typeface="Arial"/>
                <a:cs typeface="Arial"/>
              </a:rPr>
              <a:t>Quais são outras maneiras de envolver as partes interessadas para obter adesão ao 7-1-7?</a:t>
            </a:r>
          </a:p>
          <a:p>
            <a:pPr>
              <a:lnSpc>
                <a:spcPct val="100000"/>
              </a:lnSpc>
              <a:spcBef>
                <a:spcPts val="0"/>
              </a:spcBef>
            </a:pPr>
            <a:r>
              <a:rPr lang="pt-BR" sz="3600" dirty="0">
                <a:solidFill>
                  <a:schemeClr val="tx2"/>
                </a:solidFill>
                <a:latin typeface="Arial"/>
                <a:cs typeface="Arial"/>
              </a:rPr>
              <a:t>  </a:t>
            </a:r>
            <a:endParaRPr lang="pt-BR" sz="4000" dirty="0">
              <a:solidFill>
                <a:schemeClr val="tx2"/>
              </a:solidFill>
              <a:latin typeface="Arial"/>
              <a:cs typeface="Arial"/>
            </a:endParaRPr>
          </a:p>
        </p:txBody>
      </p:sp>
      <p:pic>
        <p:nvPicPr>
          <p:cNvPr id="8" name="Graphic 9">
            <a:extLst>
              <a:ext uri="{FF2B5EF4-FFF2-40B4-BE49-F238E27FC236}">
                <a16:creationId xmlns:a16="http://schemas.microsoft.com/office/drawing/2014/main" id="{00DFF38A-B480-F2E9-3E73-DFEF1290660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CD13BF61-A7F8-F384-336A-F262A52E79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a:latin typeface="Arial"/>
                <a:cs typeface="Arial"/>
              </a:rPr>
              <a:t>Discussão</a:t>
            </a:r>
          </a:p>
        </p:txBody>
      </p:sp>
    </p:spTree>
    <p:extLst>
      <p:ext uri="{BB962C8B-B14F-4D97-AF65-F5344CB8AC3E}">
        <p14:creationId xmlns:p14="http://schemas.microsoft.com/office/powerpoint/2010/main" val="2662024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2FD4-8A73-8426-F7E0-D1D59770A7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79D204-BB96-059C-9809-C8381FFCEECD}"/>
              </a:ext>
            </a:extLst>
          </p:cNvPr>
          <p:cNvSpPr>
            <a:spLocks noGrp="1"/>
          </p:cNvSpPr>
          <p:nvPr>
            <p:ph type="title"/>
          </p:nvPr>
        </p:nvSpPr>
        <p:spPr>
          <a:xfrm>
            <a:off x="424274" y="350089"/>
            <a:ext cx="10515600" cy="1087808"/>
          </a:xfrm>
        </p:spPr>
        <p:txBody>
          <a:bodyPr/>
          <a:lstStyle/>
          <a:p>
            <a:r>
              <a:rPr lang="pt-BR" sz="2800" dirty="0"/>
              <a:t>O 7-1-7 pode ser adotado de forma sistemática e flexível</a:t>
            </a:r>
          </a:p>
        </p:txBody>
      </p:sp>
      <p:sp>
        <p:nvSpPr>
          <p:cNvPr id="17" name="Title 1">
            <a:extLst>
              <a:ext uri="{FF2B5EF4-FFF2-40B4-BE49-F238E27FC236}">
                <a16:creationId xmlns:a16="http://schemas.microsoft.com/office/drawing/2014/main" id="{962D2BDC-99BC-381E-E866-30859CB20E25}"/>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a:cs typeface="Arial"/>
              </a:rPr>
              <a:t>Situar no sistema de saúde pública</a:t>
            </a:r>
          </a:p>
        </p:txBody>
      </p:sp>
      <p:sp>
        <p:nvSpPr>
          <p:cNvPr id="21" name="Title 1">
            <a:extLst>
              <a:ext uri="{FF2B5EF4-FFF2-40B4-BE49-F238E27FC236}">
                <a16:creationId xmlns:a16="http://schemas.microsoft.com/office/drawing/2014/main" id="{FD67B400-8A38-3EA1-6249-AAFDE28235D8}"/>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Mapear as partes interessadas + sistemas existentes</a:t>
            </a:r>
          </a:p>
        </p:txBody>
      </p:sp>
      <p:sp>
        <p:nvSpPr>
          <p:cNvPr id="23" name="Title 1">
            <a:extLst>
              <a:ext uri="{FF2B5EF4-FFF2-40B4-BE49-F238E27FC236}">
                <a16:creationId xmlns:a16="http://schemas.microsoft.com/office/drawing/2014/main" id="{C75FCBCB-57F0-B2AC-7F1C-DCEF56403EA7}"/>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chemeClr val="bg1">
                    <a:lumMod val="76000"/>
                  </a:schemeClr>
                </a:solidFill>
                <a:effectLst/>
                <a:uLnTx/>
                <a:uFillTx/>
                <a:latin typeface="Arial"/>
                <a:cs typeface="Arial"/>
              </a:rPr>
              <a:t>Engajar as partes interessadas</a:t>
            </a:r>
          </a:p>
        </p:txBody>
      </p:sp>
      <p:sp>
        <p:nvSpPr>
          <p:cNvPr id="25" name="Title 1">
            <a:extLst>
              <a:ext uri="{FF2B5EF4-FFF2-40B4-BE49-F238E27FC236}">
                <a16:creationId xmlns:a16="http://schemas.microsoft.com/office/drawing/2014/main" id="{C292B0BB-BAAC-636A-0051-47BAF93D3548}"/>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b="0" i="0" u="none" strike="noStrike" cap="none" normalizeH="0" baseline="0" noProof="0">
                <a:ln>
                  <a:noFill/>
                </a:ln>
                <a:solidFill>
                  <a:srgbClr val="BFBFBF"/>
                </a:solidFill>
                <a:effectLst/>
                <a:uLnTx/>
                <a:uFillTx/>
                <a:latin typeface="Arial" panose="020B0604020202020204" pitchFamily="34" charset="0"/>
                <a:ea typeface="+mj-ea"/>
                <a:cs typeface="+mj-cs"/>
              </a:rPr>
              <a:t>Treinar a equipe</a:t>
            </a:r>
          </a:p>
        </p:txBody>
      </p:sp>
      <p:sp>
        <p:nvSpPr>
          <p:cNvPr id="27" name="Title 1">
            <a:extLst>
              <a:ext uri="{FF2B5EF4-FFF2-40B4-BE49-F238E27FC236}">
                <a16:creationId xmlns:a16="http://schemas.microsoft.com/office/drawing/2014/main" id="{10F2A42D-5535-37CA-0B95-37D3202E7583}"/>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1800" i="0" u="none" strike="noStrike" cap="none" normalizeH="0" baseline="0" noProof="0" dirty="0">
                <a:ln>
                  <a:noFill/>
                </a:ln>
                <a:solidFill>
                  <a:schemeClr val="accent1"/>
                </a:solidFill>
                <a:effectLst/>
                <a:uLnTx/>
                <a:uFillTx/>
                <a:latin typeface="Arial"/>
                <a:cs typeface="Arial"/>
              </a:rPr>
              <a:t>Integrar em fluxos de trabalho</a:t>
            </a:r>
          </a:p>
        </p:txBody>
      </p:sp>
      <p:sp>
        <p:nvSpPr>
          <p:cNvPr id="29" name="Title 1">
            <a:extLst>
              <a:ext uri="{FF2B5EF4-FFF2-40B4-BE49-F238E27FC236}">
                <a16:creationId xmlns:a16="http://schemas.microsoft.com/office/drawing/2014/main" id="{A26979E3-B20D-772B-4894-092C0761C4A4}"/>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800" b="0">
                <a:solidFill>
                  <a:srgbClr val="BFBFBF"/>
                </a:solidFill>
              </a:rPr>
              <a:t>Pilotar o uso</a:t>
            </a:r>
          </a:p>
        </p:txBody>
      </p:sp>
      <p:pic>
        <p:nvPicPr>
          <p:cNvPr id="31" name="Graphic 30">
            <a:extLst>
              <a:ext uri="{FF2B5EF4-FFF2-40B4-BE49-F238E27FC236}">
                <a16:creationId xmlns:a16="http://schemas.microsoft.com/office/drawing/2014/main" id="{4C9D0C56-F0B5-A4A1-FF22-4C5A80B4658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EF6E950F-05DD-62B2-6438-C81F371815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F87AC6A7-E7C4-385E-D8DC-BBD43D9585B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66C09B1F-5A49-3476-29A7-2CFC84706C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00A1EE-5C13-C347-BE3E-ECEA9AEBDFC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2F7E397E-CFBB-B717-50B3-72934DAF08B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93732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D867-F61E-17D4-BA1A-D6851883DC23}"/>
            </a:ext>
          </a:extLst>
        </p:cNvPr>
        <p:cNvGrpSpPr/>
        <p:nvPr/>
      </p:nvGrpSpPr>
      <p:grpSpPr>
        <a:xfrm>
          <a:off x="0" y="0"/>
          <a:ext cx="0" cy="0"/>
          <a:chOff x="0" y="0"/>
          <a:chExt cx="0" cy="0"/>
        </a:xfrm>
      </p:grpSpPr>
      <p:pic>
        <p:nvPicPr>
          <p:cNvPr id="43" name="Graphic 42">
            <a:extLst>
              <a:ext uri="{FF2B5EF4-FFF2-40B4-BE49-F238E27FC236}">
                <a16:creationId xmlns:a16="http://schemas.microsoft.com/office/drawing/2014/main" id="{7F72A03F-56D6-4846-BCFF-7C2B7A2974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2" name="Title 1">
            <a:extLst>
              <a:ext uri="{FF2B5EF4-FFF2-40B4-BE49-F238E27FC236}">
                <a16:creationId xmlns:a16="http://schemas.microsoft.com/office/drawing/2014/main" id="{62B816F9-2A6E-727D-7C6B-643B7348DF13}"/>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sp>
        <p:nvSpPr>
          <p:cNvPr id="108" name="Oval 107">
            <a:extLst>
              <a:ext uri="{FF2B5EF4-FFF2-40B4-BE49-F238E27FC236}">
                <a16:creationId xmlns:a16="http://schemas.microsoft.com/office/drawing/2014/main" id="{6319ECB6-98FA-842E-7BD9-21BE3DB564C1}"/>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2B39033C-6C84-F3B4-137A-9A99EB5B8343}"/>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1" name="TextBox 110">
            <a:extLst>
              <a:ext uri="{FF2B5EF4-FFF2-40B4-BE49-F238E27FC236}">
                <a16:creationId xmlns:a16="http://schemas.microsoft.com/office/drawing/2014/main" id="{9D0E600A-9B06-B744-1198-8BF2021DF01F}"/>
              </a:ext>
            </a:extLst>
          </p:cNvPr>
          <p:cNvSpPr txBox="1"/>
          <p:nvPr/>
        </p:nvSpPr>
        <p:spPr>
          <a:xfrm>
            <a:off x="5993935" y="1868307"/>
            <a:ext cx="120681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dirty="0">
                <a:solidFill>
                  <a:srgbClr val="444444"/>
                </a:solidFill>
                <a:latin typeface="Arial"/>
                <a:ea typeface="+mn-lt"/>
                <a:cs typeface="Arial"/>
              </a:rPr>
              <a:t>Planejamento, financiamento, defesa </a:t>
            </a:r>
          </a:p>
        </p:txBody>
      </p:sp>
      <p:sp>
        <p:nvSpPr>
          <p:cNvPr id="113" name="Oval 112">
            <a:extLst>
              <a:ext uri="{FF2B5EF4-FFF2-40B4-BE49-F238E27FC236}">
                <a16:creationId xmlns:a16="http://schemas.microsoft.com/office/drawing/2014/main" id="{B5657A79-624D-4742-5144-07F5E0FF3B5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DC04DD1E-AE13-E8D3-612F-39BE4C0A310A}"/>
              </a:ext>
            </a:extLst>
          </p:cNvPr>
          <p:cNvSpPr txBox="1"/>
          <p:nvPr/>
        </p:nvSpPr>
        <p:spPr>
          <a:xfrm>
            <a:off x="7611326" y="982546"/>
            <a:ext cx="1206810"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a:solidFill>
                  <a:srgbClr val="444444"/>
                </a:solidFill>
                <a:latin typeface="Arial"/>
                <a:cs typeface="Arial"/>
              </a:rPr>
              <a:t>Levantamento de dados</a:t>
            </a:r>
          </a:p>
        </p:txBody>
      </p:sp>
      <p:sp>
        <p:nvSpPr>
          <p:cNvPr id="116" name="Oval 115">
            <a:extLst>
              <a:ext uri="{FF2B5EF4-FFF2-40B4-BE49-F238E27FC236}">
                <a16:creationId xmlns:a16="http://schemas.microsoft.com/office/drawing/2014/main" id="{F2E7A1A3-5ED9-B82F-B4D5-085529783FC1}"/>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TextBox 116">
            <a:extLst>
              <a:ext uri="{FF2B5EF4-FFF2-40B4-BE49-F238E27FC236}">
                <a16:creationId xmlns:a16="http://schemas.microsoft.com/office/drawing/2014/main" id="{D85C84D6-AA2A-DE3E-00AD-9D540AA071F1}"/>
              </a:ext>
            </a:extLst>
          </p:cNvPr>
          <p:cNvSpPr txBox="1"/>
          <p:nvPr/>
        </p:nvSpPr>
        <p:spPr>
          <a:xfrm>
            <a:off x="8791999" y="5117623"/>
            <a:ext cx="1418797"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dirty="0">
                <a:solidFill>
                  <a:srgbClr val="444444"/>
                </a:solidFill>
                <a:latin typeface="Arial"/>
                <a:ea typeface="+mn-lt"/>
                <a:cs typeface="Arial"/>
              </a:rPr>
              <a:t>Acompanhamento do progresso </a:t>
            </a:r>
          </a:p>
        </p:txBody>
      </p:sp>
      <p:sp>
        <p:nvSpPr>
          <p:cNvPr id="119" name="Oval 118">
            <a:extLst>
              <a:ext uri="{FF2B5EF4-FFF2-40B4-BE49-F238E27FC236}">
                <a16:creationId xmlns:a16="http://schemas.microsoft.com/office/drawing/2014/main" id="{F314808A-73FE-CD52-3A15-87342D10070A}"/>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0" name="TextBox 119">
            <a:extLst>
              <a:ext uri="{FF2B5EF4-FFF2-40B4-BE49-F238E27FC236}">
                <a16:creationId xmlns:a16="http://schemas.microsoft.com/office/drawing/2014/main" id="{E49CBAA7-CDF1-691F-02A4-7627C30F882F}"/>
              </a:ext>
            </a:extLst>
          </p:cNvPr>
          <p:cNvSpPr txBox="1"/>
          <p:nvPr/>
        </p:nvSpPr>
        <p:spPr>
          <a:xfrm>
            <a:off x="5275768" y="3491571"/>
            <a:ext cx="1578516"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a:solidFill>
                  <a:srgbClr val="444444"/>
                </a:solidFill>
                <a:latin typeface="Arial"/>
                <a:ea typeface="+mn-lt"/>
                <a:cs typeface="Arial"/>
              </a:rPr>
              <a:t>Informar outras avaliações e ferramentas </a:t>
            </a:r>
          </a:p>
        </p:txBody>
      </p:sp>
      <p:sp>
        <p:nvSpPr>
          <p:cNvPr id="122" name="Oval 121">
            <a:extLst>
              <a:ext uri="{FF2B5EF4-FFF2-40B4-BE49-F238E27FC236}">
                <a16:creationId xmlns:a16="http://schemas.microsoft.com/office/drawing/2014/main" id="{FA9666B8-6093-F9DE-E9A7-1682FBC68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76F31949-EFC6-7114-D10A-A646159D35E2}"/>
              </a:ext>
            </a:extLst>
          </p:cNvPr>
          <p:cNvSpPr txBox="1"/>
          <p:nvPr/>
        </p:nvSpPr>
        <p:spPr>
          <a:xfrm>
            <a:off x="9810595" y="3466791"/>
            <a:ext cx="141744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a:solidFill>
                  <a:srgbClr val="444444"/>
                </a:solidFill>
                <a:latin typeface="Arial"/>
                <a:ea typeface="+mn-lt"/>
                <a:cs typeface="Arial"/>
              </a:rPr>
              <a:t>Reuniões com as partes interessadas </a:t>
            </a:r>
          </a:p>
        </p:txBody>
      </p:sp>
      <p:sp>
        <p:nvSpPr>
          <p:cNvPr id="125" name="Oval 124">
            <a:extLst>
              <a:ext uri="{FF2B5EF4-FFF2-40B4-BE49-F238E27FC236}">
                <a16:creationId xmlns:a16="http://schemas.microsoft.com/office/drawing/2014/main" id="{D09824E5-C5C1-C732-73A9-6D37A3AD78F5}"/>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56459FB-4966-FFD4-2539-70AD92D12929}"/>
              </a:ext>
            </a:extLst>
          </p:cNvPr>
          <p:cNvSpPr txBox="1"/>
          <p:nvPr/>
        </p:nvSpPr>
        <p:spPr>
          <a:xfrm>
            <a:off x="9266647" y="1657802"/>
            <a:ext cx="1417443"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dirty="0">
                <a:solidFill>
                  <a:srgbClr val="444444"/>
                </a:solidFill>
                <a:latin typeface="Arial"/>
                <a:ea typeface="+mn-lt"/>
                <a:cs typeface="Arial"/>
              </a:rPr>
              <a:t>Verificação + consolidação de dados </a:t>
            </a:r>
          </a:p>
        </p:txBody>
      </p:sp>
      <p:sp>
        <p:nvSpPr>
          <p:cNvPr id="128" name="Oval 127">
            <a:extLst>
              <a:ext uri="{FF2B5EF4-FFF2-40B4-BE49-F238E27FC236}">
                <a16:creationId xmlns:a16="http://schemas.microsoft.com/office/drawing/2014/main" id="{E93D1E72-9C1C-3850-86B8-B6AD4DB0BAD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TextBox 128">
            <a:extLst>
              <a:ext uri="{FF2B5EF4-FFF2-40B4-BE49-F238E27FC236}">
                <a16:creationId xmlns:a16="http://schemas.microsoft.com/office/drawing/2014/main" id="{12D27BD4-A65A-E92F-90DF-902FAFF81C41}"/>
              </a:ext>
            </a:extLst>
          </p:cNvPr>
          <p:cNvSpPr txBox="1"/>
          <p:nvPr/>
        </p:nvSpPr>
        <p:spPr>
          <a:xfrm>
            <a:off x="6527180" y="5145669"/>
            <a:ext cx="1336907"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100" b="1">
                <a:solidFill>
                  <a:srgbClr val="444444"/>
                </a:solidFill>
                <a:latin typeface="Arial"/>
                <a:ea typeface="+mn-lt"/>
                <a:cs typeface="Arial"/>
              </a:rPr>
              <a:t>Síntese dos achados </a:t>
            </a:r>
          </a:p>
        </p:txBody>
      </p:sp>
      <p:sp>
        <p:nvSpPr>
          <p:cNvPr id="130" name="TextBox 129">
            <a:extLst>
              <a:ext uri="{FF2B5EF4-FFF2-40B4-BE49-F238E27FC236}">
                <a16:creationId xmlns:a16="http://schemas.microsoft.com/office/drawing/2014/main" id="{38E95FC9-AFE6-C97C-DD23-5C2D15A3DC56}"/>
              </a:ext>
            </a:extLst>
          </p:cNvPr>
          <p:cNvSpPr txBox="1"/>
          <p:nvPr/>
        </p:nvSpPr>
        <p:spPr>
          <a:xfrm>
            <a:off x="7611327" y="3299523"/>
            <a:ext cx="150417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2000" b="1">
                <a:solidFill>
                  <a:srgbClr val="444444"/>
                </a:solidFill>
                <a:latin typeface="Arial"/>
                <a:ea typeface="+mn-lt"/>
                <a:cs typeface="+mn-lt"/>
              </a:rPr>
              <a:t>Fluxos de trabalhos</a:t>
            </a:r>
          </a:p>
        </p:txBody>
      </p:sp>
    </p:spTree>
    <p:extLst>
      <p:ext uri="{BB962C8B-B14F-4D97-AF65-F5344CB8AC3E}">
        <p14:creationId xmlns:p14="http://schemas.microsoft.com/office/powerpoint/2010/main" val="32103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3" grpId="0" animBg="1"/>
      <p:bldP spid="116" grpId="0" animBg="1"/>
      <p:bldP spid="119" grpId="0" animBg="1"/>
      <p:bldP spid="122" grpId="0" animBg="1"/>
      <p:bldP spid="125" grpId="0" animBg="1"/>
      <p:bldP spid="12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6801-2F73-87F5-9725-3E582A487528}"/>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F01BB1A1-902D-69DE-1573-1701BD3B186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28393"/>
                </a:solidFill>
                <a:effectLst/>
                <a:uLnTx/>
                <a:uFillTx/>
                <a:latin typeface="Arial"/>
                <a:ea typeface="+mn-ea"/>
                <a:cs typeface="Arial"/>
              </a:rPr>
              <a:t>Processos</a:t>
            </a:r>
          </a:p>
        </p:txBody>
      </p:sp>
      <p:sp>
        <p:nvSpPr>
          <p:cNvPr id="6" name="Content Placeholder 11">
            <a:extLst>
              <a:ext uri="{FF2B5EF4-FFF2-40B4-BE49-F238E27FC236}">
                <a16:creationId xmlns:a16="http://schemas.microsoft.com/office/drawing/2014/main" id="{43A714E0-D9C1-F7A0-F1C7-00D283DE51CE}"/>
              </a:ext>
            </a:extLst>
          </p:cNvPr>
          <p:cNvSpPr>
            <a:spLocks noGrp="1"/>
          </p:cNvSpPr>
          <p:nvPr>
            <p:ph idx="1"/>
          </p:nvPr>
        </p:nvSpPr>
        <p:spPr>
          <a:xfrm>
            <a:off x="4835951" y="826051"/>
            <a:ext cx="6693029" cy="5529709"/>
          </a:xfrm>
        </p:spPr>
        <p:txBody>
          <a:bodyPr/>
          <a:lstStyle/>
          <a:p>
            <a:r>
              <a:rPr lang="pt-BR" dirty="0"/>
              <a:t>O que precisa ser feito?</a:t>
            </a:r>
          </a:p>
          <a:p>
            <a:r>
              <a:rPr lang="pt-BR" dirty="0"/>
              <a:t>Quem é o responsável por isso?</a:t>
            </a:r>
          </a:p>
          <a:p>
            <a:r>
              <a:rPr lang="pt-BR" dirty="0"/>
              <a:t>De que apoio eles precisam para conseguir isso?</a:t>
            </a:r>
          </a:p>
        </p:txBody>
      </p:sp>
      <p:pic>
        <p:nvPicPr>
          <p:cNvPr id="59" name="Graphic 58">
            <a:extLst>
              <a:ext uri="{FF2B5EF4-FFF2-40B4-BE49-F238E27FC236}">
                <a16:creationId xmlns:a16="http://schemas.microsoft.com/office/drawing/2014/main" id="{9338DA36-E090-EF0B-BDD4-B02EBAA5D48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1FFA81F4-05C9-5F9E-E44A-47F7DBC30A80}"/>
              </a:ext>
            </a:extLst>
          </p:cNvPr>
          <p:cNvSpPr>
            <a:spLocks noGrp="1"/>
          </p:cNvSpPr>
          <p:nvPr>
            <p:ph type="title"/>
          </p:nvPr>
        </p:nvSpPr>
        <p:spPr>
          <a:xfrm>
            <a:off x="489557" y="2819227"/>
            <a:ext cx="3467083" cy="1259154"/>
          </a:xfrm>
        </p:spPr>
        <p:txBody>
          <a:bodyPr/>
          <a:lstStyle/>
          <a:p>
            <a:pPr algn="ctr"/>
            <a:r>
              <a:rPr lang="pt-BR" sz="2800" dirty="0"/>
              <a:t>Integrar em fluxos de trabalho</a:t>
            </a:r>
          </a:p>
        </p:txBody>
      </p:sp>
      <p:grpSp>
        <p:nvGrpSpPr>
          <p:cNvPr id="121" name="Group 120">
            <a:extLst>
              <a:ext uri="{FF2B5EF4-FFF2-40B4-BE49-F238E27FC236}">
                <a16:creationId xmlns:a16="http://schemas.microsoft.com/office/drawing/2014/main" id="{2A52EBF0-6BB1-783D-C053-3775A929BF4E}"/>
              </a:ext>
            </a:extLst>
          </p:cNvPr>
          <p:cNvGrpSpPr/>
          <p:nvPr/>
        </p:nvGrpSpPr>
        <p:grpSpPr>
          <a:xfrm>
            <a:off x="5682741" y="2338703"/>
            <a:ext cx="4803015" cy="4094095"/>
            <a:chOff x="5186834" y="672216"/>
            <a:chExt cx="6097696" cy="5370290"/>
          </a:xfrm>
        </p:grpSpPr>
        <p:sp>
          <p:nvSpPr>
            <p:cNvPr id="90" name="Oval 89">
              <a:extLst>
                <a:ext uri="{FF2B5EF4-FFF2-40B4-BE49-F238E27FC236}">
                  <a16:creationId xmlns:a16="http://schemas.microsoft.com/office/drawing/2014/main" id="{9B0B008B-F9CA-4D2C-7D6E-70CD7D2D46C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4922777-DC00-507C-6A7D-EB7B0D3485BC}"/>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4" name="TextBox 93">
              <a:extLst>
                <a:ext uri="{FF2B5EF4-FFF2-40B4-BE49-F238E27FC236}">
                  <a16:creationId xmlns:a16="http://schemas.microsoft.com/office/drawing/2014/main" id="{31964A06-43F0-95D2-61C8-D53F55775A62}"/>
                </a:ext>
              </a:extLst>
            </p:cNvPr>
            <p:cNvSpPr txBox="1"/>
            <p:nvPr/>
          </p:nvSpPr>
          <p:spPr>
            <a:xfrm>
              <a:off x="5852449" y="1824308"/>
              <a:ext cx="139233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Planejamento, financiamento, defesa </a:t>
              </a:r>
            </a:p>
          </p:txBody>
        </p:sp>
        <p:sp>
          <p:nvSpPr>
            <p:cNvPr id="96" name="Oval 95">
              <a:extLst>
                <a:ext uri="{FF2B5EF4-FFF2-40B4-BE49-F238E27FC236}">
                  <a16:creationId xmlns:a16="http://schemas.microsoft.com/office/drawing/2014/main" id="{D3957449-227D-E7A1-1CCF-1B9A2BBF8C90}"/>
                </a:ext>
              </a:extLst>
            </p:cNvPr>
            <p:cNvSpPr/>
            <p:nvPr/>
          </p:nvSpPr>
          <p:spPr>
            <a:xfrm>
              <a:off x="7556570" y="672216"/>
              <a:ext cx="1321246" cy="1272835"/>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8" name="TextBox 97">
              <a:extLst>
                <a:ext uri="{FF2B5EF4-FFF2-40B4-BE49-F238E27FC236}">
                  <a16:creationId xmlns:a16="http://schemas.microsoft.com/office/drawing/2014/main" id="{F0E2B057-F512-D0EC-F2F7-9BA01C747A03}"/>
                </a:ext>
              </a:extLst>
            </p:cNvPr>
            <p:cNvSpPr txBox="1"/>
            <p:nvPr/>
          </p:nvSpPr>
          <p:spPr>
            <a:xfrm>
              <a:off x="7496380" y="1026938"/>
              <a:ext cx="137371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cs typeface="Arial"/>
                </a:rPr>
                <a:t>Levantamento de dados</a:t>
              </a:r>
            </a:p>
          </p:txBody>
        </p:sp>
        <p:sp>
          <p:nvSpPr>
            <p:cNvPr id="100" name="Oval 99">
              <a:extLst>
                <a:ext uri="{FF2B5EF4-FFF2-40B4-BE49-F238E27FC236}">
                  <a16:creationId xmlns:a16="http://schemas.microsoft.com/office/drawing/2014/main" id="{583AD155-2D42-5318-F373-E98B0574EFA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2" name="TextBox 101">
              <a:extLst>
                <a:ext uri="{FF2B5EF4-FFF2-40B4-BE49-F238E27FC236}">
                  <a16:creationId xmlns:a16="http://schemas.microsoft.com/office/drawing/2014/main" id="{C4382358-E06E-4889-6EE6-7CD4BBD14BA0}"/>
                </a:ext>
              </a:extLst>
            </p:cNvPr>
            <p:cNvSpPr txBox="1"/>
            <p:nvPr/>
          </p:nvSpPr>
          <p:spPr>
            <a:xfrm>
              <a:off x="8634201" y="5083621"/>
              <a:ext cx="1679741"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Acompanhamento do progresso </a:t>
              </a:r>
            </a:p>
          </p:txBody>
        </p:sp>
        <p:sp>
          <p:nvSpPr>
            <p:cNvPr id="104" name="Oval 103">
              <a:extLst>
                <a:ext uri="{FF2B5EF4-FFF2-40B4-BE49-F238E27FC236}">
                  <a16:creationId xmlns:a16="http://schemas.microsoft.com/office/drawing/2014/main" id="{1BD25216-BF96-7890-4995-38132C98901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A7543C52-E0DF-F171-28E5-F49586C82373}"/>
                </a:ext>
              </a:extLst>
            </p:cNvPr>
            <p:cNvSpPr txBox="1"/>
            <p:nvPr/>
          </p:nvSpPr>
          <p:spPr>
            <a:xfrm>
              <a:off x="5186834" y="3495202"/>
              <a:ext cx="1712222"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Informar outras avaliações e ferramentas </a:t>
              </a:r>
            </a:p>
          </p:txBody>
        </p:sp>
        <p:sp>
          <p:nvSpPr>
            <p:cNvPr id="108" name="Oval 107">
              <a:extLst>
                <a:ext uri="{FF2B5EF4-FFF2-40B4-BE49-F238E27FC236}">
                  <a16:creationId xmlns:a16="http://schemas.microsoft.com/office/drawing/2014/main" id="{E9BF2C35-0F72-A1DD-40D6-540E1AF0E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0AECA75-7362-3D4B-2E15-2594E2C964DE}"/>
                </a:ext>
              </a:extLst>
            </p:cNvPr>
            <p:cNvSpPr txBox="1"/>
            <p:nvPr/>
          </p:nvSpPr>
          <p:spPr>
            <a:xfrm>
              <a:off x="9749114" y="3409134"/>
              <a:ext cx="1535416"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Reuniões com </a:t>
              </a:r>
              <a:br>
                <a:rPr lang="pt-BR" sz="900" b="1" dirty="0">
                  <a:solidFill>
                    <a:srgbClr val="444444"/>
                  </a:solidFill>
                  <a:latin typeface="Arial"/>
                  <a:ea typeface="+mn-lt"/>
                  <a:cs typeface="Arial"/>
                </a:rPr>
              </a:br>
              <a:r>
                <a:rPr lang="pt-BR" sz="900" b="1" dirty="0">
                  <a:solidFill>
                    <a:srgbClr val="444444"/>
                  </a:solidFill>
                  <a:latin typeface="Arial"/>
                  <a:ea typeface="+mn-lt"/>
                  <a:cs typeface="Arial"/>
                </a:rPr>
                <a:t>as partes interessadas </a:t>
              </a:r>
            </a:p>
          </p:txBody>
        </p:sp>
        <p:sp>
          <p:nvSpPr>
            <p:cNvPr id="112" name="Oval 111">
              <a:extLst>
                <a:ext uri="{FF2B5EF4-FFF2-40B4-BE49-F238E27FC236}">
                  <a16:creationId xmlns:a16="http://schemas.microsoft.com/office/drawing/2014/main" id="{87A0668E-6863-3926-14A9-B5C523FDA347}"/>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CAEDD4E6-FB11-DDC0-75BB-6601466D8C55}"/>
                </a:ext>
              </a:extLst>
            </p:cNvPr>
            <p:cNvSpPr txBox="1"/>
            <p:nvPr/>
          </p:nvSpPr>
          <p:spPr>
            <a:xfrm>
              <a:off x="9207526" y="1654013"/>
              <a:ext cx="1535417" cy="6661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dirty="0">
                  <a:solidFill>
                    <a:srgbClr val="444444"/>
                  </a:solidFill>
                  <a:latin typeface="Arial"/>
                  <a:ea typeface="+mn-lt"/>
                  <a:cs typeface="Arial"/>
                </a:rPr>
                <a:t>Verificação + consolidação de dados </a:t>
              </a:r>
            </a:p>
          </p:txBody>
        </p:sp>
        <p:sp>
          <p:nvSpPr>
            <p:cNvPr id="116" name="Oval 115">
              <a:extLst>
                <a:ext uri="{FF2B5EF4-FFF2-40B4-BE49-F238E27FC236}">
                  <a16:creationId xmlns:a16="http://schemas.microsoft.com/office/drawing/2014/main" id="{5DC0734D-6D2E-2B44-C17D-BD055B29E91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ED1191FC-22A6-2489-19D2-757A0EE0292D}"/>
                </a:ext>
              </a:extLst>
            </p:cNvPr>
            <p:cNvSpPr txBox="1"/>
            <p:nvPr/>
          </p:nvSpPr>
          <p:spPr>
            <a:xfrm>
              <a:off x="6479990" y="5145669"/>
              <a:ext cx="1454882"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Arial"/>
                </a:rPr>
                <a:t>Síntese dos achados </a:t>
              </a:r>
            </a:p>
          </p:txBody>
        </p:sp>
        <p:sp>
          <p:nvSpPr>
            <p:cNvPr id="120" name="TextBox 119">
              <a:extLst>
                <a:ext uri="{FF2B5EF4-FFF2-40B4-BE49-F238E27FC236}">
                  <a16:creationId xmlns:a16="http://schemas.microsoft.com/office/drawing/2014/main" id="{CA7E8951-8FA3-2D8E-5FC6-BFB40DF94D71}"/>
                </a:ext>
              </a:extLst>
            </p:cNvPr>
            <p:cNvSpPr txBox="1"/>
            <p:nvPr/>
          </p:nvSpPr>
          <p:spPr>
            <a:xfrm>
              <a:off x="7611326" y="3356407"/>
              <a:ext cx="1504175" cy="4844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900" b="1">
                  <a:solidFill>
                    <a:srgbClr val="444444"/>
                  </a:solidFill>
                  <a:latin typeface="Arial"/>
                  <a:ea typeface="+mn-lt"/>
                  <a:cs typeface="+mn-lt"/>
                </a:rPr>
                <a:t>Fluxos de trabalhos</a:t>
              </a:r>
            </a:p>
          </p:txBody>
        </p:sp>
      </p:grpSp>
    </p:spTree>
    <p:extLst>
      <p:ext uri="{BB962C8B-B14F-4D97-AF65-F5344CB8AC3E}">
        <p14:creationId xmlns:p14="http://schemas.microsoft.com/office/powerpoint/2010/main" val="2378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9B1B787-F2DD-4987-AAF6-F66AB9A888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ca299543-0ab4-429f-8927-bf8e8716a0c2"/>
    <ds:schemaRef ds:uri="http://schemas.microsoft.com/sharepoint/v3"/>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schemas.microsoft.com/office/infopath/2007/PartnerControls"/>
    <ds:schemaRef ds:uri="d27c8f07-e503-4122-80c5-e52ee84151d4"/>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717 Alliance 2</Template>
  <TotalTime>234</TotalTime>
  <Words>30274</Words>
  <Application>Microsoft Macintosh PowerPoint</Application>
  <PresentationFormat>Widescreen</PresentationFormat>
  <Paragraphs>2638</Paragraphs>
  <Slides>139</Slides>
  <Notes>139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139</vt:i4>
      </vt:variant>
    </vt:vector>
  </HeadingPairs>
  <TitlesOfParts>
    <vt:vector size="150" baseType="lpstr">
      <vt:lpstr>Arial</vt:lpstr>
      <vt:lpstr>Arial,Sans-Serif</vt:lpstr>
      <vt:lpstr>Calibri</vt:lpstr>
      <vt:lpstr>Courier New</vt:lpstr>
      <vt:lpstr>Helvetica Neue</vt:lpstr>
      <vt:lpstr>InterVariable</vt:lpstr>
      <vt:lpstr>Public Sans</vt:lpstr>
      <vt:lpstr>Quattrocento Sans</vt:lpstr>
      <vt:lpstr>Symbol</vt:lpstr>
      <vt:lpstr>var( --e-global-typography-text-font-family )</vt:lpstr>
      <vt:lpstr>717 Alliance 2</vt:lpstr>
      <vt:lpstr>PowerPoint Presentation</vt:lpstr>
      <vt:lpstr>Notas de organização</vt:lpstr>
      <vt:lpstr>Quebra-gelo</vt:lpstr>
      <vt:lpstr>Quebra-gelo</vt:lpstr>
      <vt:lpstr>Quebra-gelo</vt:lpstr>
      <vt:lpstr>Visão geral da série de treinamento técnico do 7-1-7</vt:lpstr>
      <vt:lpstr> Objetivos de aprendizado do workshop</vt:lpstr>
      <vt:lpstr>PowerPoint Presentation</vt:lpstr>
      <vt:lpstr>Este é um workshop interativo e participativo </vt:lpstr>
      <vt:lpstr>PowerPoint Presentation</vt:lpstr>
      <vt:lpstr>Estacionamento </vt:lpstr>
      <vt:lpstr>Revise o estacionamento</vt:lpstr>
      <vt:lpstr>PowerPoint Presentation</vt:lpstr>
      <vt:lpstr>O ciclo de vida do 7-1-7</vt:lpstr>
      <vt:lpstr>PowerPoint Presentation</vt:lpstr>
      <vt:lpstr>PowerPoint Presentation</vt:lpstr>
      <vt:lpstr>PowerPoint Presentation</vt:lpstr>
      <vt:lpstr>PowerPoint Presentation</vt:lpstr>
      <vt:lpstr>PowerPoint Presentation</vt:lpstr>
      <vt:lpstr>PowerPoint Presentation</vt:lpstr>
      <vt:lpstr>Consolidação + verificação de dados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Debriefing</vt:lpstr>
      <vt:lpstr>PowerPoint Presentation</vt:lpstr>
      <vt:lpstr>PowerPoint Presentation</vt:lpstr>
      <vt:lpstr>PowerPoint Presentation</vt:lpstr>
      <vt:lpstr>Intervalo de 15 minutos</vt:lpstr>
      <vt:lpstr>PowerPoint Presentation</vt:lpstr>
      <vt:lpstr>Usando o 7-1-7 em vários surtos produz informações valiosas</vt:lpstr>
      <vt:lpstr>PowerPoint Presentation</vt:lpstr>
      <vt:lpstr>A análise por tipo de doença ajuda a identificar desafios específicos da doença  </vt:lpstr>
      <vt:lpstr>PowerPoint Presentation</vt:lpstr>
      <vt:lpstr>PowerPoint Presentation</vt:lpstr>
      <vt:lpstr>As análises por categorias de gargalos ajudam a informar a priorização  </vt:lpstr>
      <vt:lpstr>PowerPoint Presentation</vt:lpstr>
      <vt:lpstr>Gargalos comuns que informam ações</vt:lpstr>
      <vt:lpstr>PowerPoint Presentation</vt:lpstr>
      <vt:lpstr>PowerPoint Presentation</vt:lpstr>
      <vt:lpstr>PowerPoint Presentation</vt:lpstr>
      <vt:lpstr>PowerPoint Presentation</vt:lpstr>
      <vt:lpstr>Categorização de gargalos e planejamento de longo prazo</vt:lpstr>
      <vt:lpstr>PowerPoint Presentation</vt:lpstr>
      <vt:lpstr>Cenário 1: </vt:lpstr>
      <vt:lpstr>Cenário 2: </vt:lpstr>
      <vt:lpstr>Cenário 3: </vt:lpstr>
      <vt:lpstr>Cenário 4: </vt:lpstr>
      <vt:lpstr>Cenário 5:</vt:lpstr>
      <vt:lpstr>Cenário 6: </vt:lpstr>
      <vt:lpstr>Cenário 7: </vt:lpstr>
      <vt:lpstr>Debriefing</vt:lpstr>
      <vt:lpstr>Exemplo: Uganda usou o 7-1-7 para informar a priorização do planejamento </vt:lpstr>
      <vt:lpstr>Exemplo: Uganda usou o 7-1-7 para informar a priorização do planejamento </vt:lpstr>
      <vt:lpstr>Almoço  </vt:lpstr>
      <vt:lpstr>Quebra-gelo</vt:lpstr>
      <vt:lpstr>Estacionamento </vt:lpstr>
      <vt:lpstr>Revise o estacionamento</vt:lpstr>
      <vt:lpstr>PowerPoint Presentation</vt:lpstr>
      <vt:lpstr>Considerações antes de planejar a adoção</vt:lpstr>
      <vt:lpstr>Em qual nível de governo iniciar a adoção do 7-1-7?</vt:lpstr>
      <vt:lpstr>PowerPoint Presentation</vt:lpstr>
      <vt:lpstr>Antes de planejar a adoção…</vt:lpstr>
      <vt:lpstr>O 7-1-7 pode ser adotado de forma sistemática e flexível</vt:lpstr>
      <vt:lpstr>Componentes de adoção</vt:lpstr>
      <vt:lpstr>PowerPoint Presentation</vt:lpstr>
      <vt:lpstr>O 7-1-7 pode ser adotado de forma sistemática e flexível</vt:lpstr>
      <vt:lpstr>Adotando o 7-1-7</vt:lpstr>
      <vt:lpstr>O 7-1-7 pode ser adotado de forma sistemática e flexível</vt:lpstr>
      <vt:lpstr>PowerPoint Presentation</vt:lpstr>
      <vt:lpstr>PowerPoint Presentation</vt:lpstr>
      <vt:lpstr>PowerPoint Presentation</vt:lpstr>
      <vt:lpstr>O 7-1-7 pode ser adotado de forma sistemática e flexível</vt:lpstr>
      <vt:lpstr>Mapear as partes interessadas + sistemas existentes</vt:lpstr>
      <vt:lpstr>PowerPoint Presentation</vt:lpstr>
      <vt:lpstr>Tripanossomíase Humana Africana (THA) | Etiópia </vt:lpstr>
      <vt:lpstr>Tripanossomíase Humana Africana (THA) | Etiópia </vt:lpstr>
      <vt:lpstr>PowerPoint Presentation</vt:lpstr>
      <vt:lpstr>Mapear as partes interessadas + sistemas existentes</vt:lpstr>
      <vt:lpstr>PowerPoint Presentation</vt:lpstr>
      <vt:lpstr>Mapeamento de partes interessadas</vt:lpstr>
      <vt:lpstr>Mapeamento de partes interessadas</vt:lpstr>
      <vt:lpstr>PowerPoint Presentation</vt:lpstr>
      <vt:lpstr>PowerPoint Presentation</vt:lpstr>
      <vt:lpstr>PowerPoint Presentation</vt:lpstr>
      <vt:lpstr>Mapeamento de sistemas existentes</vt:lpstr>
      <vt:lpstr>Mapeamento de Sistemas Existentes</vt:lpstr>
      <vt:lpstr>O 7-1-7 pode ser adotado de forma sistemática e flexível</vt:lpstr>
      <vt:lpstr>Engajar as partes interessadas</vt:lpstr>
      <vt:lpstr>Engajar as partes interessadas</vt:lpstr>
      <vt:lpstr>PowerPoint Presentation</vt:lpstr>
      <vt:lpstr>O 7-1-7 pode ser adotado de forma sistemática e flexível</vt:lpstr>
      <vt:lpstr>Integrar em fluxos de trabalho</vt:lpstr>
      <vt:lpstr>Integrar em fluxos de trabalho</vt:lpstr>
      <vt:lpstr>PowerPoint Presentation</vt:lpstr>
      <vt:lpstr>PowerPoint Presentation</vt:lpstr>
      <vt:lpstr>PowerPoint Presentation</vt:lpstr>
      <vt:lpstr>PowerPoint Presentation</vt:lpstr>
      <vt:lpstr>Integrar em fluxos de trabalho</vt:lpstr>
      <vt:lpstr>PowerPoint Presentation</vt:lpstr>
      <vt:lpstr>Integrar em fluxos de trabalho</vt:lpstr>
      <vt:lpstr>Integrar em fluxos de trabalho</vt:lpstr>
      <vt:lpstr>Integrar em fluxos de trabalho</vt:lpstr>
      <vt:lpstr>PowerPoint Presentation</vt:lpstr>
      <vt:lpstr>Integração de fluxo de trabalho nacional/subnacional</vt:lpstr>
      <vt:lpstr>Integração de fluxo de trabalho nacional/subnacional</vt:lpstr>
      <vt:lpstr>Debriefing</vt:lpstr>
      <vt:lpstr>Intervalo de  15 minutos</vt:lpstr>
      <vt:lpstr>O 7-1-7 pode ser adotado de forma sistemática e flexível</vt:lpstr>
      <vt:lpstr>Treinar a equipe</vt:lpstr>
      <vt:lpstr>PowerPoint Presentation</vt:lpstr>
      <vt:lpstr>PowerPoint Presentation</vt:lpstr>
      <vt:lpstr>PowerPoint Presentation</vt:lpstr>
      <vt:lpstr>O 7-1-7 pode ser adotado de forma sistemática e flexível</vt:lpstr>
      <vt:lpstr>Pilotar o uso</vt:lpstr>
      <vt:lpstr>PowerPoint Presentation</vt:lpstr>
      <vt:lpstr>PowerPoint Presentation</vt:lpstr>
      <vt:lpstr>Narrativa do evento Febre amarela, Sudão do Sul, em andamento</vt:lpstr>
      <vt:lpstr>PowerPoint Presentation</vt:lpstr>
      <vt:lpstr>Pilotar o uso</vt:lpstr>
      <vt:lpstr>O 7-1-7 pode ser adotado de forma sistemática e flexível</vt:lpstr>
      <vt:lpstr>Plano de trabalho de adoção de metas 7-1-7</vt:lpstr>
      <vt:lpstr>PowerPoint Presentation</vt:lpstr>
      <vt:lpstr>Necessidades de recursos e pessoal no 7-1-7</vt:lpstr>
      <vt:lpstr>Necessidades de recursos e pessoal no 7-1-7</vt:lpstr>
      <vt:lpstr>7-1-7 em mecanismos de financiamento globais e regionais</vt:lpstr>
      <vt:lpstr>Discussão em pequenos grupos</vt:lpstr>
      <vt:lpstr>Discussão: 7-1-7 no seu trabalho</vt:lpstr>
      <vt:lpstr>Resumo de hoje</vt:lpstr>
      <vt:lpstr> Objetivos de aprendizado do workshop</vt:lpstr>
      <vt:lpstr>Nossos recursos</vt:lpstr>
      <vt:lpstr>Amanhã </vt:lpstr>
      <vt:lpstr>Comentários finais</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62</cp:revision>
  <dcterms:created xsi:type="dcterms:W3CDTF">2023-01-09T02:59:24Z</dcterms:created>
  <dcterms:modified xsi:type="dcterms:W3CDTF">2026-03-24T21:30:49Z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d2755a75-255a-477b-8674-c744275025d8</vt:lpwstr>
  </property>
  <property fmtid="{D5CDD505-2E9C-101B-9397-08002B2CF9AE}" pid="12" name="Order">
    <vt:lpwstr>266200.000000000</vt:lpwstr>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xd_Signature">
    <vt:lpwstr/>
  </property>
</Properties>
</file>