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Lst>
  <p:notesMasterIdLst>
    <p:notesMasterId r:id="rId116"/>
  </p:notesMasterIdLst>
  <p:sldIdLst>
    <p:sldId id="2147480400" r:id="rId5"/>
    <p:sldId id="2147481218" r:id="rId6"/>
    <p:sldId id="2147481486" r:id="rId7"/>
    <p:sldId id="2147481609" r:id="rId8"/>
    <p:sldId id="2147481196" r:id="rId9"/>
    <p:sldId id="2147480426" r:id="rId10"/>
    <p:sldId id="2147481474" r:id="rId11"/>
    <p:sldId id="2147481475" r:id="rId12"/>
    <p:sldId id="2147481476" r:id="rId13"/>
    <p:sldId id="2147481477" r:id="rId14"/>
    <p:sldId id="279" r:id="rId15"/>
    <p:sldId id="2147481160" r:id="rId16"/>
    <p:sldId id="2147481481" r:id="rId17"/>
    <p:sldId id="2147481489" r:id="rId18"/>
    <p:sldId id="2147481520" r:id="rId19"/>
    <p:sldId id="2147481521" r:id="rId20"/>
    <p:sldId id="2145706023" r:id="rId21"/>
    <p:sldId id="2145706024" r:id="rId22"/>
    <p:sldId id="2145706030" r:id="rId23"/>
    <p:sldId id="2145706120" r:id="rId24"/>
    <p:sldId id="2147480312" r:id="rId25"/>
    <p:sldId id="2147480989" r:id="rId26"/>
    <p:sldId id="2147480588" r:id="rId27"/>
    <p:sldId id="2145706018" r:id="rId28"/>
    <p:sldId id="2147480315" r:id="rId29"/>
    <p:sldId id="2147481208" r:id="rId30"/>
    <p:sldId id="2147481209" r:id="rId31"/>
    <p:sldId id="2147481210" r:id="rId32"/>
    <p:sldId id="2147481211" r:id="rId33"/>
    <p:sldId id="2147481212" r:id="rId34"/>
    <p:sldId id="2147481213" r:id="rId35"/>
    <p:sldId id="2147481214" r:id="rId36"/>
    <p:sldId id="2147480964" r:id="rId37"/>
    <p:sldId id="2147481490" r:id="rId38"/>
    <p:sldId id="2147481407" r:id="rId39"/>
    <p:sldId id="2145706413" r:id="rId40"/>
    <p:sldId id="2145706037" r:id="rId41"/>
    <p:sldId id="2147480589" r:id="rId42"/>
    <p:sldId id="2147480398" r:id="rId43"/>
    <p:sldId id="2147481523" r:id="rId44"/>
    <p:sldId id="2145706121" r:id="rId45"/>
    <p:sldId id="2147480609" r:id="rId46"/>
    <p:sldId id="2145706233" r:id="rId47"/>
    <p:sldId id="2147481518" r:id="rId48"/>
    <p:sldId id="2147481535" r:id="rId49"/>
    <p:sldId id="2147481562" r:id="rId50"/>
    <p:sldId id="2147481563" r:id="rId51"/>
    <p:sldId id="2147481564" r:id="rId52"/>
    <p:sldId id="2147481567" r:id="rId53"/>
    <p:sldId id="2147481568" r:id="rId54"/>
    <p:sldId id="2147481529" r:id="rId55"/>
    <p:sldId id="2147481560" r:id="rId56"/>
    <p:sldId id="2147481561" r:id="rId57"/>
    <p:sldId id="2147481565" r:id="rId58"/>
    <p:sldId id="2147481566" r:id="rId59"/>
    <p:sldId id="2147481569" r:id="rId60"/>
    <p:sldId id="2145706329" r:id="rId61"/>
    <p:sldId id="2145706331" r:id="rId62"/>
    <p:sldId id="2147480963" r:id="rId63"/>
    <p:sldId id="2147480370" r:id="rId64"/>
    <p:sldId id="2147481015" r:id="rId65"/>
    <p:sldId id="2147480973" r:id="rId66"/>
    <p:sldId id="2145706043" r:id="rId67"/>
    <p:sldId id="2147481466" r:id="rId68"/>
    <p:sldId id="2147481467" r:id="rId69"/>
    <p:sldId id="2147481362" r:id="rId70"/>
    <p:sldId id="2145706414" r:id="rId71"/>
    <p:sldId id="2147480619" r:id="rId72"/>
    <p:sldId id="2147480590" r:id="rId73"/>
    <p:sldId id="2147480621" r:id="rId74"/>
    <p:sldId id="2147481537" r:id="rId75"/>
    <p:sldId id="2147481596" r:id="rId76"/>
    <p:sldId id="2147481597" r:id="rId77"/>
    <p:sldId id="2147481598" r:id="rId78"/>
    <p:sldId id="2147481599" r:id="rId79"/>
    <p:sldId id="2147481600" r:id="rId80"/>
    <p:sldId id="2147481601" r:id="rId81"/>
    <p:sldId id="2147481602" r:id="rId82"/>
    <p:sldId id="2147481603" r:id="rId83"/>
    <p:sldId id="2147481604" r:id="rId84"/>
    <p:sldId id="2147481605" r:id="rId85"/>
    <p:sldId id="2147481606" r:id="rId86"/>
    <p:sldId id="2147481607" r:id="rId87"/>
    <p:sldId id="2147480419" r:id="rId88"/>
    <p:sldId id="2147481059" r:id="rId89"/>
    <p:sldId id="2145706332" r:id="rId90"/>
    <p:sldId id="2147481215" r:id="rId91"/>
    <p:sldId id="2147480966" r:id="rId92"/>
    <p:sldId id="2147481608" r:id="rId93"/>
    <p:sldId id="2147481610" r:id="rId94"/>
    <p:sldId id="2147480430" r:id="rId95"/>
    <p:sldId id="2145706280" r:id="rId96"/>
    <p:sldId id="2147480318" r:id="rId97"/>
    <p:sldId id="2147480974" r:id="rId98"/>
    <p:sldId id="2147481465" r:id="rId99"/>
    <p:sldId id="2147481115" r:id="rId100"/>
    <p:sldId id="2147481116" r:id="rId101"/>
    <p:sldId id="2147481118" r:id="rId102"/>
    <p:sldId id="2147481119" r:id="rId103"/>
    <p:sldId id="2147481570" r:id="rId104"/>
    <p:sldId id="2147481451" r:id="rId105"/>
    <p:sldId id="2147481460" r:id="rId106"/>
    <p:sldId id="2147481442" r:id="rId107"/>
    <p:sldId id="2147481524" r:id="rId108"/>
    <p:sldId id="2145705809" r:id="rId109"/>
    <p:sldId id="2147480516" r:id="rId110"/>
    <p:sldId id="2147481444" r:id="rId111"/>
    <p:sldId id="2145705821" r:id="rId112"/>
    <p:sldId id="2145705815" r:id="rId113"/>
    <p:sldId id="2147481571" r:id="rId114"/>
    <p:sldId id="2147481573" r:id="rId1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ienvenida, objetivos de aprendizaje y actividad para romper el hielo" id="{CDF9D438-C8EA-8A42-9B34-E1EBE66B2E84}">
          <p14:sldIdLst>
            <p14:sldId id="2147480400"/>
            <p14:sldId id="2147481218"/>
            <p14:sldId id="2147481486"/>
            <p14:sldId id="2147481609"/>
            <p14:sldId id="2147481196"/>
            <p14:sldId id="2147480426"/>
            <p14:sldId id="2147481474"/>
            <p14:sldId id="2147481475"/>
          </p14:sldIdLst>
        </p14:section>
        <p14:section name="Lista de preguntas pendientes" id="{07DA9C2B-3979-B345-BF27-B27A501284CA}">
          <p14:sldIdLst>
            <p14:sldId id="2147481476"/>
            <p14:sldId id="2147481477"/>
          </p14:sldIdLst>
        </p14:section>
        <p14:section name="Introducción al uso de 7-1-7" id="{B426AE03-E642-4E46-AA30-022637F6D7F4}">
          <p14:sldIdLst>
            <p14:sldId id="279"/>
            <p14:sldId id="2147481160"/>
            <p14:sldId id="2147481481"/>
            <p14:sldId id="2147481489"/>
          </p14:sldIdLst>
        </p14:section>
        <p14:section name="Paso 1: recopilar datos + calcular el desempeño" id="{4746D8C6-C7EF-0041-A969-DF5BDBED97C2}">
          <p14:sldIdLst>
            <p14:sldId id="2147481520"/>
            <p14:sldId id="2147481521"/>
            <p14:sldId id="2145706023"/>
            <p14:sldId id="2145706024"/>
            <p14:sldId id="2145706030"/>
            <p14:sldId id="2145706120"/>
            <p14:sldId id="2147480312"/>
            <p14:sldId id="2147480989"/>
            <p14:sldId id="2147480588"/>
            <p14:sldId id="2145706018"/>
            <p14:sldId id="2147480315"/>
            <p14:sldId id="2147481208"/>
            <p14:sldId id="2147481209"/>
            <p14:sldId id="2147481210"/>
            <p14:sldId id="2147481211"/>
            <p14:sldId id="2147481212"/>
            <p14:sldId id="2147481213"/>
            <p14:sldId id="2147481214"/>
            <p14:sldId id="2147480964"/>
            <p14:sldId id="2147481490"/>
          </p14:sldIdLst>
        </p14:section>
        <p14:section name="Pausa" id="{3EA4E4AA-1015-1D4F-9633-BF3E676BD0F0}">
          <p14:sldIdLst>
            <p14:sldId id="2147481407"/>
          </p14:sldIdLst>
        </p14:section>
        <p14:section name="Paso 2: identificar los cuellos de botella y facilitadores" id="{EAF6CDF8-AFBB-3645-AA26-60148FC68C89}">
          <p14:sldIdLst>
            <p14:sldId id="2145706413"/>
            <p14:sldId id="2145706037"/>
            <p14:sldId id="2147480589"/>
            <p14:sldId id="2147480398"/>
            <p14:sldId id="2147481523"/>
            <p14:sldId id="2145706121"/>
            <p14:sldId id="2147480609"/>
            <p14:sldId id="2145706233"/>
            <p14:sldId id="2147481518"/>
            <p14:sldId id="2147481535"/>
            <p14:sldId id="2147481562"/>
            <p14:sldId id="2147481563"/>
            <p14:sldId id="2147481564"/>
            <p14:sldId id="2147481567"/>
            <p14:sldId id="2147481568"/>
            <p14:sldId id="2147481529"/>
            <p14:sldId id="2147481560"/>
            <p14:sldId id="2147481561"/>
            <p14:sldId id="2147481565"/>
            <p14:sldId id="2147481566"/>
            <p14:sldId id="2147481569"/>
            <p14:sldId id="2145706329"/>
            <p14:sldId id="2145706331"/>
            <p14:sldId id="2147480963"/>
            <p14:sldId id="2147480370"/>
            <p14:sldId id="2147481015"/>
            <p14:sldId id="2147480973"/>
          </p14:sldIdLst>
        </p14:section>
        <p14:section name="Almuerzo" id="{87F4E8ED-ED25-0545-8DB8-464395E10AED}">
          <p14:sldIdLst>
            <p14:sldId id="2145706043"/>
          </p14:sldIdLst>
        </p14:section>
        <p14:section name="Actividad para romper el hielo de la tarde" id="{7FF07BD6-F027-1B48-BAF6-EBAA3F1EA269}">
          <p14:sldIdLst>
            <p14:sldId id="2147481466"/>
          </p14:sldIdLst>
        </p14:section>
        <p14:section name="Lista de preguntas pendientes/preguntas y respuestas" id="{35433E07-98DA-B444-81FF-AE0566142ABE}">
          <p14:sldIdLst>
            <p14:sldId id="2147481467"/>
            <p14:sldId id="2147481362"/>
          </p14:sldIdLst>
        </p14:section>
        <p14:section name="Paso 3: Determinar acciones" id="{7D5B990A-FD15-7F4D-A88C-39E9F7712AF4}">
          <p14:sldIdLst>
            <p14:sldId id="2145706414"/>
            <p14:sldId id="2147480619"/>
            <p14:sldId id="2147480590"/>
            <p14:sldId id="2147480621"/>
            <p14:sldId id="2147481537"/>
            <p14:sldId id="2147481596"/>
            <p14:sldId id="2147481597"/>
            <p14:sldId id="2147481598"/>
            <p14:sldId id="2147481599"/>
            <p14:sldId id="2147481600"/>
            <p14:sldId id="2147481601"/>
            <p14:sldId id="2147481602"/>
            <p14:sldId id="2147481603"/>
            <p14:sldId id="2147481604"/>
            <p14:sldId id="2147481605"/>
            <p14:sldId id="2147481606"/>
            <p14:sldId id="2147481607"/>
            <p14:sldId id="2147480419"/>
            <p14:sldId id="2147481059"/>
            <p14:sldId id="2145706332"/>
            <p14:sldId id="2147481215"/>
            <p14:sldId id="2147480966"/>
            <p14:sldId id="2147481608"/>
            <p14:sldId id="2147481610"/>
            <p14:sldId id="2147480430"/>
            <p14:sldId id="2145706280"/>
            <p14:sldId id="2147480318"/>
            <p14:sldId id="2147480974"/>
          </p14:sldIdLst>
        </p14:section>
        <p14:section name="Actividad: Aplicar 7-1-7 a su propio evento" id="{5016C6B1-3C29-F14B-9D6F-0E72B38F72D5}">
          <p14:sldIdLst>
            <p14:sldId id="2147481465"/>
            <p14:sldId id="2147481115"/>
            <p14:sldId id="2147481116"/>
            <p14:sldId id="2147481118"/>
            <p14:sldId id="2147481119"/>
            <p14:sldId id="2147481570"/>
          </p14:sldIdLst>
        </p14:section>
        <p14:section name="Debate grupal" id="{EFA7C81C-7772-614B-9F9D-FC8F83B1361A}">
          <p14:sldIdLst>
            <p14:sldId id="2147481451"/>
            <p14:sldId id="2147481460"/>
          </p14:sldIdLst>
        </p14:section>
        <p14:section name="Cierre y próximos pasos" id="{44489C46-C638-B646-B8F8-C57711FB7609}">
          <p14:sldIdLst>
            <p14:sldId id="2147481442"/>
            <p14:sldId id="2147481524"/>
            <p14:sldId id="2145705809"/>
            <p14:sldId id="2147480516"/>
            <p14:sldId id="2147481444"/>
            <p14:sldId id="2145705821"/>
          </p14:sldIdLst>
        </p14:section>
        <p14:section name="Diapositivas complementarias: Presentar su propia actividad de resultados 7-1-7" id="{6E1E5F52-ED82-3847-B300-3C17EE9600D4}">
          <p14:sldIdLst>
            <p14:sldId id="2145705815"/>
            <p14:sldId id="2147481571"/>
            <p14:sldId id="2147481573"/>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B041"/>
    <a:srgbClr val="0192BC"/>
    <a:srgbClr val="000000"/>
    <a:srgbClr val="DC749F"/>
    <a:srgbClr val="D864C8"/>
    <a:srgbClr val="E18F5F"/>
    <a:srgbClr val="E38181"/>
    <a:srgbClr val="F79736"/>
    <a:srgbClr val="ABA142"/>
    <a:srgbClr val="DA99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B274B0-19AF-B74A-B094-44B0E0862DD8}" v="1" dt="2025-11-14T16:24:18.8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66" autoAdjust="0"/>
    <p:restoredTop sz="96327" autoAdjust="0"/>
  </p:normalViewPr>
  <p:slideViewPr>
    <p:cSldViewPr snapToGrid="0">
      <p:cViewPr varScale="1">
        <p:scale>
          <a:sx n="114" d="100"/>
          <a:sy n="114" d="100"/>
        </p:scale>
        <p:origin x="560"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presProps" Target="presProp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microsoft.com/office/2018/10/relationships/authors" Target="author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viewProps" Target="view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theme" Target="theme/theme1.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microsoft.com/office/2016/11/relationships/changesInfo" Target="changesInfos/changesInfo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 Deveaux" userId="9fc0be8f-9df8-4ccb-8fb2-ba99b4811463" providerId="ADAL" clId="{494C91AC-F37A-5A9C-B1D8-605409247DBC}"/>
    <pc:docChg chg="delMainMaster">
      <pc:chgData name="Marie Deveaux" userId="9fc0be8f-9df8-4ccb-8fb2-ba99b4811463" providerId="ADAL" clId="{494C91AC-F37A-5A9C-B1D8-605409247DBC}" dt="2025-11-14T16:24:08.615" v="2" actId="2696"/>
      <pc:docMkLst>
        <pc:docMk/>
      </pc:docMkLst>
      <pc:sldMasterChg chg="del">
        <pc:chgData name="Marie Deveaux" userId="9fc0be8f-9df8-4ccb-8fb2-ba99b4811463" providerId="ADAL" clId="{494C91AC-F37A-5A9C-B1D8-605409247DBC}" dt="2025-11-14T16:24:01.670" v="0" actId="2696"/>
        <pc:sldMasterMkLst>
          <pc:docMk/>
          <pc:sldMasterMk cId="3601369137" sldId="2147483983"/>
        </pc:sldMasterMkLst>
      </pc:sldMasterChg>
      <pc:sldMasterChg chg="del">
        <pc:chgData name="Marie Deveaux" userId="9fc0be8f-9df8-4ccb-8fb2-ba99b4811463" providerId="ADAL" clId="{494C91AC-F37A-5A9C-B1D8-605409247DBC}" dt="2025-11-14T16:24:05.820" v="1" actId="2696"/>
        <pc:sldMasterMkLst>
          <pc:docMk/>
          <pc:sldMasterMk cId="1977825953" sldId="2147484012"/>
        </pc:sldMasterMkLst>
      </pc:sldMasterChg>
      <pc:sldMasterChg chg="del">
        <pc:chgData name="Marie Deveaux" userId="9fc0be8f-9df8-4ccb-8fb2-ba99b4811463" providerId="ADAL" clId="{494C91AC-F37A-5A9C-B1D8-605409247DBC}" dt="2025-11-14T16:24:08.615" v="2" actId="2696"/>
        <pc:sldMasterMkLst>
          <pc:docMk/>
          <pc:sldMasterMk cId="3852036476" sldId="2147484046"/>
        </pc:sldMasterMkLst>
      </pc:sldMasterChg>
    </pc:docChg>
  </pc:docChgLst>
  <pc:docChgLst>
    <pc:chgData name="Graciela Avila" userId="S::gavila@rtsl.org::68151ae7-a015-40c3-bf08-61707d57ce90" providerId="AD" clId="Web-{27AEE066-C233-6ECB-608F-1CF876B2F800}"/>
    <pc:docChg chg="modSld sldOrd">
      <pc:chgData name="Graciela Avila" userId="S::gavila@rtsl.org::68151ae7-a015-40c3-bf08-61707d57ce90" providerId="AD" clId="Web-{27AEE066-C233-6ECB-608F-1CF876B2F800}" dt="2025-11-04T11:58:38.892" v="472" actId="20577"/>
      <pc:docMkLst>
        <pc:docMk/>
      </pc:docMkLst>
      <pc:sldChg chg="modSp">
        <pc:chgData name="Graciela Avila" userId="S::gavila@rtsl.org::68151ae7-a015-40c3-bf08-61707d57ce90" providerId="AD" clId="Web-{27AEE066-C233-6ECB-608F-1CF876B2F800}" dt="2025-11-03T13:41:45.846" v="160" actId="20577"/>
        <pc:sldMkLst>
          <pc:docMk/>
          <pc:sldMk cId="2479257881" sldId="2145706121"/>
        </pc:sldMkLst>
        <pc:spChg chg="mod">
          <ac:chgData name="Graciela Avila" userId="S::gavila@rtsl.org::68151ae7-a015-40c3-bf08-61707d57ce90" providerId="AD" clId="Web-{27AEE066-C233-6ECB-608F-1CF876B2F800}" dt="2025-11-03T13:41:45.846" v="160" actId="20577"/>
          <ac:spMkLst>
            <pc:docMk/>
            <pc:sldMk cId="2479257881" sldId="2145706121"/>
            <ac:spMk id="34" creationId="{ABEB5661-E0B3-5A6D-9E22-B0ED1A97D8F7}"/>
          </ac:spMkLst>
        </pc:spChg>
      </pc:sldChg>
      <pc:sldChg chg="modSp">
        <pc:chgData name="Graciela Avila" userId="S::gavila@rtsl.org::68151ae7-a015-40c3-bf08-61707d57ce90" providerId="AD" clId="Web-{27AEE066-C233-6ECB-608F-1CF876B2F800}" dt="2025-11-03T14:19:44.414" v="248" actId="20577"/>
        <pc:sldMkLst>
          <pc:docMk/>
          <pc:sldMk cId="199231765" sldId="2145706331"/>
        </pc:sldMkLst>
        <pc:spChg chg="mod">
          <ac:chgData name="Graciela Avila" userId="S::gavila@rtsl.org::68151ae7-a015-40c3-bf08-61707d57ce90" providerId="AD" clId="Web-{27AEE066-C233-6ECB-608F-1CF876B2F800}" dt="2025-11-03T14:19:34.039" v="234" actId="20577"/>
          <ac:spMkLst>
            <pc:docMk/>
            <pc:sldMk cId="199231765" sldId="2145706331"/>
            <ac:spMk id="3" creationId="{A8E301C7-B8B7-5BAC-2A5A-4C308C3321AA}"/>
          </ac:spMkLst>
        </pc:spChg>
        <pc:spChg chg="mod">
          <ac:chgData name="Graciela Avila" userId="S::gavila@rtsl.org::68151ae7-a015-40c3-bf08-61707d57ce90" providerId="AD" clId="Web-{27AEE066-C233-6ECB-608F-1CF876B2F800}" dt="2025-11-03T14:19:44.414" v="248" actId="20577"/>
          <ac:spMkLst>
            <pc:docMk/>
            <pc:sldMk cId="199231765" sldId="2145706331"/>
            <ac:spMk id="5" creationId="{348CE0E2-F343-AB94-2752-78AB9C57F28F}"/>
          </ac:spMkLst>
        </pc:spChg>
      </pc:sldChg>
      <pc:sldChg chg="modSp">
        <pc:chgData name="Graciela Avila" userId="S::gavila@rtsl.org::68151ae7-a015-40c3-bf08-61707d57ce90" providerId="AD" clId="Web-{27AEE066-C233-6ECB-608F-1CF876B2F800}" dt="2025-11-03T13:40:57.126" v="157" actId="20577"/>
        <pc:sldMkLst>
          <pc:docMk/>
          <pc:sldMk cId="221680114" sldId="2145706413"/>
        </pc:sldMkLst>
        <pc:spChg chg="mod">
          <ac:chgData name="Graciela Avila" userId="S::gavila@rtsl.org::68151ae7-a015-40c3-bf08-61707d57ce90" providerId="AD" clId="Web-{27AEE066-C233-6ECB-608F-1CF876B2F800}" dt="2025-11-03T13:40:57.126" v="157" actId="20577"/>
          <ac:spMkLst>
            <pc:docMk/>
            <pc:sldMk cId="221680114" sldId="2145706413"/>
            <ac:spMk id="2" creationId="{7D0654BD-74C2-A33D-2C2B-0571C6615432}"/>
          </ac:spMkLst>
        </pc:spChg>
      </pc:sldChg>
      <pc:sldChg chg="modSp">
        <pc:chgData name="Graciela Avila" userId="S::gavila@rtsl.org::68151ae7-a015-40c3-bf08-61707d57ce90" providerId="AD" clId="Web-{27AEE066-C233-6ECB-608F-1CF876B2F800}" dt="2025-11-03T18:34:13.375" v="286" actId="20577"/>
        <pc:sldMkLst>
          <pc:docMk/>
          <pc:sldMk cId="3228087754" sldId="2145706414"/>
        </pc:sldMkLst>
        <pc:spChg chg="mod">
          <ac:chgData name="Graciela Avila" userId="S::gavila@rtsl.org::68151ae7-a015-40c3-bf08-61707d57ce90" providerId="AD" clId="Web-{27AEE066-C233-6ECB-608F-1CF876B2F800}" dt="2025-11-03T18:34:13.375" v="286" actId="20577"/>
          <ac:spMkLst>
            <pc:docMk/>
            <pc:sldMk cId="3228087754" sldId="2145706414"/>
            <ac:spMk id="7" creationId="{E9A5459B-A537-805C-D2D2-25F4369BE2A7}"/>
          </ac:spMkLst>
        </pc:spChg>
      </pc:sldChg>
      <pc:sldChg chg="modSp">
        <pc:chgData name="Graciela Avila" userId="S::gavila@rtsl.org::68151ae7-a015-40c3-bf08-61707d57ce90" providerId="AD" clId="Web-{27AEE066-C233-6ECB-608F-1CF876B2F800}" dt="2025-11-03T18:29:37.213" v="260" actId="20577"/>
        <pc:sldMkLst>
          <pc:docMk/>
          <pc:sldMk cId="943231439" sldId="2147480370"/>
        </pc:sldMkLst>
        <pc:spChg chg="mod">
          <ac:chgData name="Graciela Avila" userId="S::gavila@rtsl.org::68151ae7-a015-40c3-bf08-61707d57ce90" providerId="AD" clId="Web-{27AEE066-C233-6ECB-608F-1CF876B2F800}" dt="2025-11-03T18:29:37.213" v="260" actId="20577"/>
          <ac:spMkLst>
            <pc:docMk/>
            <pc:sldMk cId="943231439" sldId="2147480370"/>
            <ac:spMk id="4" creationId="{5D485757-0DDD-FC50-5A66-D25B2B8B5A2C}"/>
          </ac:spMkLst>
        </pc:spChg>
      </pc:sldChg>
      <pc:sldChg chg="modSp">
        <pc:chgData name="Graciela Avila" userId="S::gavila@rtsl.org::68151ae7-a015-40c3-bf08-61707d57ce90" providerId="AD" clId="Web-{27AEE066-C233-6ECB-608F-1CF876B2F800}" dt="2025-11-03T18:36:51.147" v="301" actId="20577"/>
        <pc:sldMkLst>
          <pc:docMk/>
          <pc:sldMk cId="2490473546" sldId="2147480590"/>
        </pc:sldMkLst>
        <pc:spChg chg="mod">
          <ac:chgData name="Graciela Avila" userId="S::gavila@rtsl.org::68151ae7-a015-40c3-bf08-61707d57ce90" providerId="AD" clId="Web-{27AEE066-C233-6ECB-608F-1CF876B2F800}" dt="2025-11-03T18:36:51.147" v="301" actId="20577"/>
          <ac:spMkLst>
            <pc:docMk/>
            <pc:sldMk cId="2490473546" sldId="2147480590"/>
            <ac:spMk id="11" creationId="{50BE9575-3ADE-ADBB-2F93-58FFC1154597}"/>
          </ac:spMkLst>
        </pc:spChg>
      </pc:sldChg>
      <pc:sldChg chg="modSp">
        <pc:chgData name="Graciela Avila" userId="S::gavila@rtsl.org::68151ae7-a015-40c3-bf08-61707d57ce90" providerId="AD" clId="Web-{27AEE066-C233-6ECB-608F-1CF876B2F800}" dt="2025-11-03T13:44:29.864" v="189" actId="20577"/>
        <pc:sldMkLst>
          <pc:docMk/>
          <pc:sldMk cId="4222865167" sldId="2147480609"/>
        </pc:sldMkLst>
        <pc:spChg chg="mod">
          <ac:chgData name="Graciela Avila" userId="S::gavila@rtsl.org::68151ae7-a015-40c3-bf08-61707d57ce90" providerId="AD" clId="Web-{27AEE066-C233-6ECB-608F-1CF876B2F800}" dt="2025-11-03T13:44:29.864" v="189" actId="20577"/>
          <ac:spMkLst>
            <pc:docMk/>
            <pc:sldMk cId="4222865167" sldId="2147480609"/>
            <ac:spMk id="14" creationId="{46A22C5F-CBA6-F388-DD70-D0467D81280A}"/>
          </ac:spMkLst>
        </pc:spChg>
      </pc:sldChg>
      <pc:sldChg chg="modSp">
        <pc:chgData name="Graciela Avila" userId="S::gavila@rtsl.org::68151ae7-a015-40c3-bf08-61707d57ce90" providerId="AD" clId="Web-{27AEE066-C233-6ECB-608F-1CF876B2F800}" dt="2025-11-03T15:10:18.375" v="259" actId="20577"/>
        <pc:sldMkLst>
          <pc:docMk/>
          <pc:sldMk cId="2408784715" sldId="2147480963"/>
        </pc:sldMkLst>
        <pc:spChg chg="mod">
          <ac:chgData name="Graciela Avila" userId="S::gavila@rtsl.org::68151ae7-a015-40c3-bf08-61707d57ce90" providerId="AD" clId="Web-{27AEE066-C233-6ECB-608F-1CF876B2F800}" dt="2025-11-03T15:10:18.375" v="259" actId="20577"/>
          <ac:spMkLst>
            <pc:docMk/>
            <pc:sldMk cId="2408784715" sldId="2147480963"/>
            <ac:spMk id="2" creationId="{4E1D1258-46E1-8DBD-A090-2723540E1E0B}"/>
          </ac:spMkLst>
        </pc:spChg>
      </pc:sldChg>
      <pc:sldChg chg="modSp">
        <pc:chgData name="Graciela Avila" userId="S::gavila@rtsl.org::68151ae7-a015-40c3-bf08-61707d57ce90" providerId="AD" clId="Web-{27AEE066-C233-6ECB-608F-1CF876B2F800}" dt="2025-11-04T11:22:30.601" v="417" actId="20577"/>
        <pc:sldMkLst>
          <pc:docMk/>
          <pc:sldMk cId="2484197180" sldId="2147480966"/>
        </pc:sldMkLst>
        <pc:spChg chg="mod">
          <ac:chgData name="Graciela Avila" userId="S::gavila@rtsl.org::68151ae7-a015-40c3-bf08-61707d57ce90" providerId="AD" clId="Web-{27AEE066-C233-6ECB-608F-1CF876B2F800}" dt="2025-11-04T11:22:30.601" v="417" actId="20577"/>
          <ac:spMkLst>
            <pc:docMk/>
            <pc:sldMk cId="2484197180" sldId="2147480966"/>
            <ac:spMk id="2" creationId="{4E1D1258-46E1-8DBD-A090-2723540E1E0B}"/>
          </ac:spMkLst>
        </pc:spChg>
        <pc:spChg chg="mod">
          <ac:chgData name="Graciela Avila" userId="S::gavila@rtsl.org::68151ae7-a015-40c3-bf08-61707d57ce90" providerId="AD" clId="Web-{27AEE066-C233-6ECB-608F-1CF876B2F800}" dt="2025-11-04T11:22:22.492" v="415" actId="14100"/>
          <ac:spMkLst>
            <pc:docMk/>
            <pc:sldMk cId="2484197180" sldId="2147480966"/>
            <ac:spMk id="4" creationId="{38E73610-D185-3E74-3D6C-1F8357BA2E34}"/>
          </ac:spMkLst>
        </pc:spChg>
      </pc:sldChg>
      <pc:sldChg chg="modSp">
        <pc:chgData name="Graciela Avila" userId="S::gavila@rtsl.org::68151ae7-a015-40c3-bf08-61707d57ce90" providerId="AD" clId="Web-{27AEE066-C233-6ECB-608F-1CF876B2F800}" dt="2025-11-03T18:29:57.215" v="264" actId="20577"/>
        <pc:sldMkLst>
          <pc:docMk/>
          <pc:sldMk cId="3698938173" sldId="2147481015"/>
        </pc:sldMkLst>
        <pc:spChg chg="mod">
          <ac:chgData name="Graciela Avila" userId="S::gavila@rtsl.org::68151ae7-a015-40c3-bf08-61707d57ce90" providerId="AD" clId="Web-{27AEE066-C233-6ECB-608F-1CF876B2F800}" dt="2025-11-03T18:29:57.215" v="264" actId="20577"/>
          <ac:spMkLst>
            <pc:docMk/>
            <pc:sldMk cId="3698938173" sldId="2147481015"/>
            <ac:spMk id="11" creationId="{10EEBF8C-AC72-40CD-C871-F0C40C42E1C9}"/>
          </ac:spMkLst>
        </pc:spChg>
      </pc:sldChg>
      <pc:sldChg chg="modSp">
        <pc:chgData name="Graciela Avila" userId="S::gavila@rtsl.org::68151ae7-a015-40c3-bf08-61707d57ce90" providerId="AD" clId="Web-{27AEE066-C233-6ECB-608F-1CF876B2F800}" dt="2025-11-04T10:41:17.438" v="357" actId="20577"/>
        <pc:sldMkLst>
          <pc:docMk/>
          <pc:sldMk cId="3814569772" sldId="2147481059"/>
        </pc:sldMkLst>
        <pc:spChg chg="mod">
          <ac:chgData name="Graciela Avila" userId="S::gavila@rtsl.org::68151ae7-a015-40c3-bf08-61707d57ce90" providerId="AD" clId="Web-{27AEE066-C233-6ECB-608F-1CF876B2F800}" dt="2025-11-04T10:41:17.438" v="357" actId="20577"/>
          <ac:spMkLst>
            <pc:docMk/>
            <pc:sldMk cId="3814569772" sldId="2147481059"/>
            <ac:spMk id="82" creationId="{A40F2558-7C9A-CB2B-95E8-5D05163D3C35}"/>
          </ac:spMkLst>
        </pc:spChg>
      </pc:sldChg>
      <pc:sldChg chg="modSp">
        <pc:chgData name="Graciela Avila" userId="S::gavila@rtsl.org::68151ae7-a015-40c3-bf08-61707d57ce90" providerId="AD" clId="Web-{27AEE066-C233-6ECB-608F-1CF876B2F800}" dt="2025-11-04T11:56:09.202" v="428"/>
        <pc:sldMkLst>
          <pc:docMk/>
          <pc:sldMk cId="2740370190" sldId="2147481116"/>
        </pc:sldMkLst>
        <pc:spChg chg="mod">
          <ac:chgData name="Graciela Avila" userId="S::gavila@rtsl.org::68151ae7-a015-40c3-bf08-61707d57ce90" providerId="AD" clId="Web-{27AEE066-C233-6ECB-608F-1CF876B2F800}" dt="2025-11-04T11:55:58.546" v="422" actId="20577"/>
          <ac:spMkLst>
            <pc:docMk/>
            <pc:sldMk cId="2740370190" sldId="2147481116"/>
            <ac:spMk id="6" creationId="{D24D423B-46C0-1C3C-E5C9-1CE110AEA500}"/>
          </ac:spMkLst>
        </pc:spChg>
        <pc:graphicFrameChg chg="mod modGraphic">
          <ac:chgData name="Graciela Avila" userId="S::gavila@rtsl.org::68151ae7-a015-40c3-bf08-61707d57ce90" providerId="AD" clId="Web-{27AEE066-C233-6ECB-608F-1CF876B2F800}" dt="2025-11-04T11:56:09.202" v="428"/>
          <ac:graphicFrameMkLst>
            <pc:docMk/>
            <pc:sldMk cId="2740370190" sldId="2147481116"/>
            <ac:graphicFrameMk id="3" creationId="{201B5498-CE4C-83EB-0566-A9DC8B677E5C}"/>
          </ac:graphicFrameMkLst>
        </pc:graphicFrameChg>
      </pc:sldChg>
      <pc:sldChg chg="modSp">
        <pc:chgData name="Graciela Avila" userId="S::gavila@rtsl.org::68151ae7-a015-40c3-bf08-61707d57ce90" providerId="AD" clId="Web-{27AEE066-C233-6ECB-608F-1CF876B2F800}" dt="2025-11-03T13:22:18.625" v="16" actId="20577"/>
        <pc:sldMkLst>
          <pc:docMk/>
          <pc:sldMk cId="3286916522" sldId="2147481196"/>
        </pc:sldMkLst>
        <pc:spChg chg="mod">
          <ac:chgData name="Graciela Avila" userId="S::gavila@rtsl.org::68151ae7-a015-40c3-bf08-61707d57ce90" providerId="AD" clId="Web-{27AEE066-C233-6ECB-608F-1CF876B2F800}" dt="2025-11-03T13:22:18.625" v="16" actId="20577"/>
          <ac:spMkLst>
            <pc:docMk/>
            <pc:sldMk cId="3286916522" sldId="2147481196"/>
            <ac:spMk id="4" creationId="{65A2F0DB-B18D-9869-E1BC-E32C5AAA2B8C}"/>
          </ac:spMkLst>
        </pc:spChg>
      </pc:sldChg>
      <pc:sldChg chg="modSp">
        <pc:chgData name="Graciela Avila" userId="S::gavila@rtsl.org::68151ae7-a015-40c3-bf08-61707d57ce90" providerId="AD" clId="Web-{27AEE066-C233-6ECB-608F-1CF876B2F800}" dt="2025-11-03T13:34:14.307" v="81" actId="20577"/>
        <pc:sldMkLst>
          <pc:docMk/>
          <pc:sldMk cId="2835397192" sldId="2147481209"/>
        </pc:sldMkLst>
        <pc:spChg chg="mod">
          <ac:chgData name="Graciela Avila" userId="S::gavila@rtsl.org::68151ae7-a015-40c3-bf08-61707d57ce90" providerId="AD" clId="Web-{27AEE066-C233-6ECB-608F-1CF876B2F800}" dt="2025-11-03T13:34:14.307" v="81" actId="20577"/>
          <ac:spMkLst>
            <pc:docMk/>
            <pc:sldMk cId="2835397192" sldId="2147481209"/>
            <ac:spMk id="2" creationId="{10B2DCA0-1BD7-A13F-257D-0B2B25B8CB55}"/>
          </ac:spMkLst>
        </pc:spChg>
        <pc:graphicFrameChg chg="mod modGraphic">
          <ac:chgData name="Graciela Avila" userId="S::gavila@rtsl.org::68151ae7-a015-40c3-bf08-61707d57ce90" providerId="AD" clId="Web-{27AEE066-C233-6ECB-608F-1CF876B2F800}" dt="2025-11-03T13:32:23.787" v="68"/>
          <ac:graphicFrameMkLst>
            <pc:docMk/>
            <pc:sldMk cId="2835397192" sldId="2147481209"/>
            <ac:graphicFrameMk id="4" creationId="{93044709-DB35-4931-A628-2C030A7A8B0D}"/>
          </ac:graphicFrameMkLst>
        </pc:graphicFrameChg>
      </pc:sldChg>
      <pc:sldChg chg="modSp">
        <pc:chgData name="Graciela Avila" userId="S::gavila@rtsl.org::68151ae7-a015-40c3-bf08-61707d57ce90" providerId="AD" clId="Web-{27AEE066-C233-6ECB-608F-1CF876B2F800}" dt="2025-11-03T13:34:18.666" v="82" actId="20577"/>
        <pc:sldMkLst>
          <pc:docMk/>
          <pc:sldMk cId="1374576686" sldId="2147481210"/>
        </pc:sldMkLst>
        <pc:spChg chg="mod">
          <ac:chgData name="Graciela Avila" userId="S::gavila@rtsl.org::68151ae7-a015-40c3-bf08-61707d57ce90" providerId="AD" clId="Web-{27AEE066-C233-6ECB-608F-1CF876B2F800}" dt="2025-11-03T13:34:18.666" v="82" actId="20577"/>
          <ac:spMkLst>
            <pc:docMk/>
            <pc:sldMk cId="1374576686" sldId="2147481210"/>
            <ac:spMk id="2" creationId="{10B2DCA0-1BD7-A13F-257D-0B2B25B8CB55}"/>
          </ac:spMkLst>
        </pc:spChg>
      </pc:sldChg>
      <pc:sldChg chg="modSp">
        <pc:chgData name="Graciela Avila" userId="S::gavila@rtsl.org::68151ae7-a015-40c3-bf08-61707d57ce90" providerId="AD" clId="Web-{27AEE066-C233-6ECB-608F-1CF876B2F800}" dt="2025-11-03T13:35:53.418" v="123"/>
        <pc:sldMkLst>
          <pc:docMk/>
          <pc:sldMk cId="2191310474" sldId="2147481211"/>
        </pc:sldMkLst>
        <pc:spChg chg="mod">
          <ac:chgData name="Graciela Avila" userId="S::gavila@rtsl.org::68151ae7-a015-40c3-bf08-61707d57ce90" providerId="AD" clId="Web-{27AEE066-C233-6ECB-608F-1CF876B2F800}" dt="2025-11-03T13:34:27.245" v="83" actId="20577"/>
          <ac:spMkLst>
            <pc:docMk/>
            <pc:sldMk cId="2191310474" sldId="2147481211"/>
            <ac:spMk id="2" creationId="{10B2DCA0-1BD7-A13F-257D-0B2B25B8CB55}"/>
          </ac:spMkLst>
        </pc:spChg>
        <pc:graphicFrameChg chg="mod modGraphic">
          <ac:chgData name="Graciela Avila" userId="S::gavila@rtsl.org::68151ae7-a015-40c3-bf08-61707d57ce90" providerId="AD" clId="Web-{27AEE066-C233-6ECB-608F-1CF876B2F800}" dt="2025-11-03T13:35:53.418" v="123"/>
          <ac:graphicFrameMkLst>
            <pc:docMk/>
            <pc:sldMk cId="2191310474" sldId="2147481211"/>
            <ac:graphicFrameMk id="4" creationId="{93044709-DB35-4931-A628-2C030A7A8B0D}"/>
          </ac:graphicFrameMkLst>
        </pc:graphicFrameChg>
      </pc:sldChg>
      <pc:sldChg chg="modSp">
        <pc:chgData name="Graciela Avila" userId="S::gavila@rtsl.org::68151ae7-a015-40c3-bf08-61707d57ce90" providerId="AD" clId="Web-{27AEE066-C233-6ECB-608F-1CF876B2F800}" dt="2025-11-03T13:36:26.512" v="124" actId="20577"/>
        <pc:sldMkLst>
          <pc:docMk/>
          <pc:sldMk cId="2192670877" sldId="2147481212"/>
        </pc:sldMkLst>
        <pc:spChg chg="mod">
          <ac:chgData name="Graciela Avila" userId="S::gavila@rtsl.org::68151ae7-a015-40c3-bf08-61707d57ce90" providerId="AD" clId="Web-{27AEE066-C233-6ECB-608F-1CF876B2F800}" dt="2025-11-03T13:36:26.512" v="124" actId="20577"/>
          <ac:spMkLst>
            <pc:docMk/>
            <pc:sldMk cId="2192670877" sldId="2147481212"/>
            <ac:spMk id="2" creationId="{10B2DCA0-1BD7-A13F-257D-0B2B25B8CB55}"/>
          </ac:spMkLst>
        </pc:spChg>
      </pc:sldChg>
      <pc:sldChg chg="modSp">
        <pc:chgData name="Graciela Avila" userId="S::gavila@rtsl.org::68151ae7-a015-40c3-bf08-61707d57ce90" providerId="AD" clId="Web-{27AEE066-C233-6ECB-608F-1CF876B2F800}" dt="2025-11-03T13:38:24.086" v="139"/>
        <pc:sldMkLst>
          <pc:docMk/>
          <pc:sldMk cId="569492956" sldId="2147481213"/>
        </pc:sldMkLst>
        <pc:spChg chg="mod">
          <ac:chgData name="Graciela Avila" userId="S::gavila@rtsl.org::68151ae7-a015-40c3-bf08-61707d57ce90" providerId="AD" clId="Web-{27AEE066-C233-6ECB-608F-1CF876B2F800}" dt="2025-11-03T13:37:20.219" v="125" actId="20577"/>
          <ac:spMkLst>
            <pc:docMk/>
            <pc:sldMk cId="569492956" sldId="2147481213"/>
            <ac:spMk id="2" creationId="{10B2DCA0-1BD7-A13F-257D-0B2B25B8CB55}"/>
          </ac:spMkLst>
        </pc:spChg>
        <pc:graphicFrameChg chg="mod modGraphic">
          <ac:chgData name="Graciela Avila" userId="S::gavila@rtsl.org::68151ae7-a015-40c3-bf08-61707d57ce90" providerId="AD" clId="Web-{27AEE066-C233-6ECB-608F-1CF876B2F800}" dt="2025-11-03T13:38:24.086" v="139"/>
          <ac:graphicFrameMkLst>
            <pc:docMk/>
            <pc:sldMk cId="569492956" sldId="2147481213"/>
            <ac:graphicFrameMk id="4" creationId="{93044709-DB35-4931-A628-2C030A7A8B0D}"/>
          </ac:graphicFrameMkLst>
        </pc:graphicFrameChg>
      </pc:sldChg>
      <pc:sldChg chg="modSp">
        <pc:chgData name="Graciela Avila" userId="S::gavila@rtsl.org::68151ae7-a015-40c3-bf08-61707d57ce90" providerId="AD" clId="Web-{27AEE066-C233-6ECB-608F-1CF876B2F800}" dt="2025-11-03T13:38:55.651" v="149"/>
        <pc:sldMkLst>
          <pc:docMk/>
          <pc:sldMk cId="3938907935" sldId="2147481214"/>
        </pc:sldMkLst>
        <pc:spChg chg="mod">
          <ac:chgData name="Graciela Avila" userId="S::gavila@rtsl.org::68151ae7-a015-40c3-bf08-61707d57ce90" providerId="AD" clId="Web-{27AEE066-C233-6ECB-608F-1CF876B2F800}" dt="2025-11-03T13:38:41.509" v="147" actId="20577"/>
          <ac:spMkLst>
            <pc:docMk/>
            <pc:sldMk cId="3938907935" sldId="2147481214"/>
            <ac:spMk id="2" creationId="{10B2DCA0-1BD7-A13F-257D-0B2B25B8CB55}"/>
          </ac:spMkLst>
        </pc:spChg>
        <pc:graphicFrameChg chg="mod modGraphic">
          <ac:chgData name="Graciela Avila" userId="S::gavila@rtsl.org::68151ae7-a015-40c3-bf08-61707d57ce90" providerId="AD" clId="Web-{27AEE066-C233-6ECB-608F-1CF876B2F800}" dt="2025-11-03T13:38:55.651" v="149"/>
          <ac:graphicFrameMkLst>
            <pc:docMk/>
            <pc:sldMk cId="3938907935" sldId="2147481214"/>
            <ac:graphicFrameMk id="4" creationId="{93044709-DB35-4931-A628-2C030A7A8B0D}"/>
          </ac:graphicFrameMkLst>
        </pc:graphicFrameChg>
      </pc:sldChg>
      <pc:sldChg chg="modSp">
        <pc:chgData name="Graciela Avila" userId="S::gavila@rtsl.org::68151ae7-a015-40c3-bf08-61707d57ce90" providerId="AD" clId="Web-{27AEE066-C233-6ECB-608F-1CF876B2F800}" dt="2025-11-04T11:21:11.664" v="372" actId="20577"/>
        <pc:sldMkLst>
          <pc:docMk/>
          <pc:sldMk cId="2764340836" sldId="2147481215"/>
        </pc:sldMkLst>
        <pc:spChg chg="mod">
          <ac:chgData name="Graciela Avila" userId="S::gavila@rtsl.org::68151ae7-a015-40c3-bf08-61707d57ce90" providerId="AD" clId="Web-{27AEE066-C233-6ECB-608F-1CF876B2F800}" dt="2025-11-04T10:42:32.877" v="361" actId="20577"/>
          <ac:spMkLst>
            <pc:docMk/>
            <pc:sldMk cId="2764340836" sldId="2147481215"/>
            <ac:spMk id="3" creationId="{A8E301C7-B8B7-5BAC-2A5A-4C308C3321AA}"/>
          </ac:spMkLst>
        </pc:spChg>
        <pc:spChg chg="mod">
          <ac:chgData name="Graciela Avila" userId="S::gavila@rtsl.org::68151ae7-a015-40c3-bf08-61707d57ce90" providerId="AD" clId="Web-{27AEE066-C233-6ECB-608F-1CF876B2F800}" dt="2025-11-04T11:21:11.664" v="372" actId="20577"/>
          <ac:spMkLst>
            <pc:docMk/>
            <pc:sldMk cId="2764340836" sldId="2147481215"/>
            <ac:spMk id="4" creationId="{2AAEC891-B6DA-3411-EF63-81AEB785C085}"/>
          </ac:spMkLst>
        </pc:spChg>
        <pc:spChg chg="mod">
          <ac:chgData name="Graciela Avila" userId="S::gavila@rtsl.org::68151ae7-a015-40c3-bf08-61707d57ce90" providerId="AD" clId="Web-{27AEE066-C233-6ECB-608F-1CF876B2F800}" dt="2025-11-04T10:44:38.081" v="370" actId="20577"/>
          <ac:spMkLst>
            <pc:docMk/>
            <pc:sldMk cId="2764340836" sldId="2147481215"/>
            <ac:spMk id="36" creationId="{AF421EC0-80C9-F417-37D7-EFA18C47B2B1}"/>
          </ac:spMkLst>
        </pc:spChg>
      </pc:sldChg>
      <pc:sldChg chg="modSp">
        <pc:chgData name="Graciela Avila" userId="S::gavila@rtsl.org::68151ae7-a015-40c3-bf08-61707d57ce90" providerId="AD" clId="Web-{27AEE066-C233-6ECB-608F-1CF876B2F800}" dt="2025-11-03T13:21:48.281" v="11" actId="20577"/>
        <pc:sldMkLst>
          <pc:docMk/>
          <pc:sldMk cId="459369758" sldId="2147481218"/>
        </pc:sldMkLst>
        <pc:spChg chg="mod">
          <ac:chgData name="Graciela Avila" userId="S::gavila@rtsl.org::68151ae7-a015-40c3-bf08-61707d57ce90" providerId="AD" clId="Web-{27AEE066-C233-6ECB-608F-1CF876B2F800}" dt="2025-11-03T13:21:48.281" v="11" actId="20577"/>
          <ac:spMkLst>
            <pc:docMk/>
            <pc:sldMk cId="459369758" sldId="2147481218"/>
            <ac:spMk id="2" creationId="{979B2CF6-04B8-F707-42E2-F81EFD66AAFE}"/>
          </ac:spMkLst>
        </pc:spChg>
      </pc:sldChg>
      <pc:sldChg chg="modSp">
        <pc:chgData name="Graciela Avila" userId="S::gavila@rtsl.org::68151ae7-a015-40c3-bf08-61707d57ce90" providerId="AD" clId="Web-{27AEE066-C233-6ECB-608F-1CF876B2F800}" dt="2025-11-03T13:40:43.969" v="155" actId="20577"/>
        <pc:sldMkLst>
          <pc:docMk/>
          <pc:sldMk cId="594574113" sldId="2147481407"/>
        </pc:sldMkLst>
        <pc:spChg chg="mod">
          <ac:chgData name="Graciela Avila" userId="S::gavila@rtsl.org::68151ae7-a015-40c3-bf08-61707d57ce90" providerId="AD" clId="Web-{27AEE066-C233-6ECB-608F-1CF876B2F800}" dt="2025-11-03T13:40:43.969" v="155" actId="20577"/>
          <ac:spMkLst>
            <pc:docMk/>
            <pc:sldMk cId="594574113" sldId="2147481407"/>
            <ac:spMk id="3" creationId="{F3983394-FDBD-2DB4-4686-3809CCDF8B86}"/>
          </ac:spMkLst>
        </pc:spChg>
      </pc:sldChg>
      <pc:sldChg chg="modSp">
        <pc:chgData name="Graciela Avila" userId="S::gavila@rtsl.org::68151ae7-a015-40c3-bf08-61707d57ce90" providerId="AD" clId="Web-{27AEE066-C233-6ECB-608F-1CF876B2F800}" dt="2025-11-03T18:32:32.947" v="280" actId="20577"/>
        <pc:sldMkLst>
          <pc:docMk/>
          <pc:sldMk cId="2798098744" sldId="2147481466"/>
        </pc:sldMkLst>
        <pc:spChg chg="mod">
          <ac:chgData name="Graciela Avila" userId="S::gavila@rtsl.org::68151ae7-a015-40c3-bf08-61707d57ce90" providerId="AD" clId="Web-{27AEE066-C233-6ECB-608F-1CF876B2F800}" dt="2025-11-03T18:32:32.947" v="280" actId="20577"/>
          <ac:spMkLst>
            <pc:docMk/>
            <pc:sldMk cId="2798098744" sldId="2147481466"/>
            <ac:spMk id="2" creationId="{08332EB5-E90F-64B5-A7D3-D58DA427F85D}"/>
          </ac:spMkLst>
        </pc:spChg>
      </pc:sldChg>
      <pc:sldChg chg="modSp">
        <pc:chgData name="Graciela Avila" userId="S::gavila@rtsl.org::68151ae7-a015-40c3-bf08-61707d57ce90" providerId="AD" clId="Web-{27AEE066-C233-6ECB-608F-1CF876B2F800}" dt="2025-11-03T18:32:46.885" v="283" actId="20577"/>
        <pc:sldMkLst>
          <pc:docMk/>
          <pc:sldMk cId="3768407813" sldId="2147481467"/>
        </pc:sldMkLst>
        <pc:spChg chg="mod">
          <ac:chgData name="Graciela Avila" userId="S::gavila@rtsl.org::68151ae7-a015-40c3-bf08-61707d57ce90" providerId="AD" clId="Web-{27AEE066-C233-6ECB-608F-1CF876B2F800}" dt="2025-11-03T18:32:46.885" v="283" actId="20577"/>
          <ac:spMkLst>
            <pc:docMk/>
            <pc:sldMk cId="3768407813" sldId="2147481467"/>
            <ac:spMk id="2" creationId="{2556BD3F-A662-C6CF-98D1-E4B76C38091B}"/>
          </ac:spMkLst>
        </pc:spChg>
      </pc:sldChg>
      <pc:sldChg chg="modSp">
        <pc:chgData name="Graciela Avila" userId="S::gavila@rtsl.org::68151ae7-a015-40c3-bf08-61707d57ce90" providerId="AD" clId="Web-{27AEE066-C233-6ECB-608F-1CF876B2F800}" dt="2025-11-03T13:22:45.470" v="23" actId="14100"/>
        <pc:sldMkLst>
          <pc:docMk/>
          <pc:sldMk cId="1821848623" sldId="2147481476"/>
        </pc:sldMkLst>
        <pc:spChg chg="mod">
          <ac:chgData name="Graciela Avila" userId="S::gavila@rtsl.org::68151ae7-a015-40c3-bf08-61707d57ce90" providerId="AD" clId="Web-{27AEE066-C233-6ECB-608F-1CF876B2F800}" dt="2025-11-03T13:22:45.470" v="23" actId="14100"/>
          <ac:spMkLst>
            <pc:docMk/>
            <pc:sldMk cId="1821848623" sldId="2147481476"/>
            <ac:spMk id="2" creationId="{4525550D-F8B9-586E-3553-8A99B0BE6ADF}"/>
          </ac:spMkLst>
        </pc:spChg>
      </pc:sldChg>
      <pc:sldChg chg="modSp">
        <pc:chgData name="Graciela Avila" userId="S::gavila@rtsl.org::68151ae7-a015-40c3-bf08-61707d57ce90" providerId="AD" clId="Web-{27AEE066-C233-6ECB-608F-1CF876B2F800}" dt="2025-11-03T13:25:04.065" v="28" actId="14100"/>
        <pc:sldMkLst>
          <pc:docMk/>
          <pc:sldMk cId="3020459105" sldId="2147481477"/>
        </pc:sldMkLst>
        <pc:spChg chg="mod">
          <ac:chgData name="Graciela Avila" userId="S::gavila@rtsl.org::68151ae7-a015-40c3-bf08-61707d57ce90" providerId="AD" clId="Web-{27AEE066-C233-6ECB-608F-1CF876B2F800}" dt="2025-11-03T13:25:04.065" v="28" actId="14100"/>
          <ac:spMkLst>
            <pc:docMk/>
            <pc:sldMk cId="3020459105" sldId="2147481477"/>
            <ac:spMk id="3" creationId="{082A35A7-C8BE-8EE7-8DB8-C7DAF902067B}"/>
          </ac:spMkLst>
        </pc:spChg>
      </pc:sldChg>
      <pc:sldChg chg="modSp">
        <pc:chgData name="Graciela Avila" userId="S::gavila@rtsl.org::68151ae7-a015-40c3-bf08-61707d57ce90" providerId="AD" clId="Web-{27AEE066-C233-6ECB-608F-1CF876B2F800}" dt="2025-11-03T13:26:34.346" v="31" actId="20577"/>
        <pc:sldMkLst>
          <pc:docMk/>
          <pc:sldMk cId="1845589056" sldId="2147481481"/>
        </pc:sldMkLst>
        <pc:spChg chg="mod">
          <ac:chgData name="Graciela Avila" userId="S::gavila@rtsl.org::68151ae7-a015-40c3-bf08-61707d57ce90" providerId="AD" clId="Web-{27AEE066-C233-6ECB-608F-1CF876B2F800}" dt="2025-11-03T13:26:34.346" v="31" actId="20577"/>
          <ac:spMkLst>
            <pc:docMk/>
            <pc:sldMk cId="1845589056" sldId="2147481481"/>
            <ac:spMk id="3" creationId="{A6336362-D20A-7A08-41C4-AACD7F61C1D1}"/>
          </ac:spMkLst>
        </pc:spChg>
      </pc:sldChg>
      <pc:sldChg chg="modSp">
        <pc:chgData name="Graciela Avila" userId="S::gavila@rtsl.org::68151ae7-a015-40c3-bf08-61707d57ce90" providerId="AD" clId="Web-{27AEE066-C233-6ECB-608F-1CF876B2F800}" dt="2025-11-03T13:27:15.925" v="41" actId="20577"/>
        <pc:sldMkLst>
          <pc:docMk/>
          <pc:sldMk cId="4034990010" sldId="2147481489"/>
        </pc:sldMkLst>
        <pc:spChg chg="mod">
          <ac:chgData name="Graciela Avila" userId="S::gavila@rtsl.org::68151ae7-a015-40c3-bf08-61707d57ce90" providerId="AD" clId="Web-{27AEE066-C233-6ECB-608F-1CF876B2F800}" dt="2025-11-03T13:27:15.925" v="41" actId="20577"/>
          <ac:spMkLst>
            <pc:docMk/>
            <pc:sldMk cId="4034990010" sldId="2147481489"/>
            <ac:spMk id="7" creationId="{D2848ABB-6939-43DC-7114-04AB4FFA9385}"/>
          </ac:spMkLst>
        </pc:spChg>
      </pc:sldChg>
      <pc:sldChg chg="modSp">
        <pc:chgData name="Graciela Avila" userId="S::gavila@rtsl.org::68151ae7-a015-40c3-bf08-61707d57ce90" providerId="AD" clId="Web-{27AEE066-C233-6ECB-608F-1CF876B2F800}" dt="2025-11-03T13:27:23.034" v="43" actId="20577"/>
        <pc:sldMkLst>
          <pc:docMk/>
          <pc:sldMk cId="1726566152" sldId="2147481520"/>
        </pc:sldMkLst>
        <pc:spChg chg="mod">
          <ac:chgData name="Graciela Avila" userId="S::gavila@rtsl.org::68151ae7-a015-40c3-bf08-61707d57ce90" providerId="AD" clId="Web-{27AEE066-C233-6ECB-608F-1CF876B2F800}" dt="2025-11-03T13:27:23.034" v="43" actId="20577"/>
          <ac:spMkLst>
            <pc:docMk/>
            <pc:sldMk cId="1726566152" sldId="2147481520"/>
            <ac:spMk id="2" creationId="{5ABD5B6E-ED2F-81B7-F490-6BE7442864C8}"/>
          </ac:spMkLst>
        </pc:spChg>
      </pc:sldChg>
      <pc:sldChg chg="modSp">
        <pc:chgData name="Graciela Avila" userId="S::gavila@rtsl.org::68151ae7-a015-40c3-bf08-61707d57ce90" providerId="AD" clId="Web-{27AEE066-C233-6ECB-608F-1CF876B2F800}" dt="2025-11-04T11:58:38.892" v="472" actId="20577"/>
        <pc:sldMkLst>
          <pc:docMk/>
          <pc:sldMk cId="2127680636" sldId="2147481524"/>
        </pc:sldMkLst>
        <pc:spChg chg="mod">
          <ac:chgData name="Graciela Avila" userId="S::gavila@rtsl.org::68151ae7-a015-40c3-bf08-61707d57ce90" providerId="AD" clId="Web-{27AEE066-C233-6ECB-608F-1CF876B2F800}" dt="2025-11-04T11:58:38.892" v="472" actId="20577"/>
          <ac:spMkLst>
            <pc:docMk/>
            <pc:sldMk cId="2127680636" sldId="2147481524"/>
            <ac:spMk id="4" creationId="{CDD3417A-0507-EC35-BD5A-9F521547761E}"/>
          </ac:spMkLst>
        </pc:spChg>
      </pc:sldChg>
      <pc:sldChg chg="modSp">
        <pc:chgData name="Graciela Avila" userId="S::gavila@rtsl.org::68151ae7-a015-40c3-bf08-61707d57ce90" providerId="AD" clId="Web-{27AEE066-C233-6ECB-608F-1CF876B2F800}" dt="2025-11-03T14:17:19.066" v="208" actId="20577"/>
        <pc:sldMkLst>
          <pc:docMk/>
          <pc:sldMk cId="2656326764" sldId="2147481529"/>
        </pc:sldMkLst>
        <pc:spChg chg="mod">
          <ac:chgData name="Graciela Avila" userId="S::gavila@rtsl.org::68151ae7-a015-40c3-bf08-61707d57ce90" providerId="AD" clId="Web-{27AEE066-C233-6ECB-608F-1CF876B2F800}" dt="2025-11-03T14:17:19.066" v="208" actId="20577"/>
          <ac:spMkLst>
            <pc:docMk/>
            <pc:sldMk cId="2656326764" sldId="2147481529"/>
            <ac:spMk id="2" creationId="{6689E2C3-CD9D-C6DB-98CD-D3A621E3D916}"/>
          </ac:spMkLst>
        </pc:spChg>
      </pc:sldChg>
      <pc:sldChg chg="modSp ord">
        <pc:chgData name="Graciela Avila" userId="S::gavila@rtsl.org::68151ae7-a015-40c3-bf08-61707d57ce90" providerId="AD" clId="Web-{27AEE066-C233-6ECB-608F-1CF876B2F800}" dt="2025-11-03T14:15:19.699" v="196" actId="20577"/>
        <pc:sldMkLst>
          <pc:docMk/>
          <pc:sldMk cId="405367458" sldId="2147481535"/>
        </pc:sldMkLst>
        <pc:spChg chg="mod">
          <ac:chgData name="Graciela Avila" userId="S::gavila@rtsl.org::68151ae7-a015-40c3-bf08-61707d57ce90" providerId="AD" clId="Web-{27AEE066-C233-6ECB-608F-1CF876B2F800}" dt="2025-11-03T14:15:19.699" v="196" actId="20577"/>
          <ac:spMkLst>
            <pc:docMk/>
            <pc:sldMk cId="405367458" sldId="2147481535"/>
            <ac:spMk id="5" creationId="{21DB2788-42CD-A893-8529-3E18F8BCD94B}"/>
          </ac:spMkLst>
        </pc:spChg>
      </pc:sldChg>
      <pc:sldChg chg="modSp">
        <pc:chgData name="Graciela Avila" userId="S::gavila@rtsl.org::68151ae7-a015-40c3-bf08-61707d57ce90" providerId="AD" clId="Web-{27AEE066-C233-6ECB-608F-1CF876B2F800}" dt="2025-11-03T14:17:25.410" v="210" actId="20577"/>
        <pc:sldMkLst>
          <pc:docMk/>
          <pc:sldMk cId="165271828" sldId="2147481560"/>
        </pc:sldMkLst>
        <pc:spChg chg="mod">
          <ac:chgData name="Graciela Avila" userId="S::gavila@rtsl.org::68151ae7-a015-40c3-bf08-61707d57ce90" providerId="AD" clId="Web-{27AEE066-C233-6ECB-608F-1CF876B2F800}" dt="2025-11-03T14:17:25.410" v="210" actId="20577"/>
          <ac:spMkLst>
            <pc:docMk/>
            <pc:sldMk cId="165271828" sldId="2147481560"/>
            <ac:spMk id="2" creationId="{8A14D25B-D8A1-C23F-AFB9-CDC067DD20F7}"/>
          </ac:spMkLst>
        </pc:spChg>
      </pc:sldChg>
      <pc:sldChg chg="modSp">
        <pc:chgData name="Graciela Avila" userId="S::gavila@rtsl.org::68151ae7-a015-40c3-bf08-61707d57ce90" providerId="AD" clId="Web-{27AEE066-C233-6ECB-608F-1CF876B2F800}" dt="2025-11-03T14:17:32.129" v="212" actId="20577"/>
        <pc:sldMkLst>
          <pc:docMk/>
          <pc:sldMk cId="3598157380" sldId="2147481561"/>
        </pc:sldMkLst>
        <pc:spChg chg="mod">
          <ac:chgData name="Graciela Avila" userId="S::gavila@rtsl.org::68151ae7-a015-40c3-bf08-61707d57ce90" providerId="AD" clId="Web-{27AEE066-C233-6ECB-608F-1CF876B2F800}" dt="2025-11-03T14:17:32.129" v="212" actId="20577"/>
          <ac:spMkLst>
            <pc:docMk/>
            <pc:sldMk cId="3598157380" sldId="2147481561"/>
            <ac:spMk id="2" creationId="{552F8181-3171-2D2B-D092-2796F5738EE1}"/>
          </ac:spMkLst>
        </pc:spChg>
      </pc:sldChg>
      <pc:sldChg chg="modSp">
        <pc:chgData name="Graciela Avila" userId="S::gavila@rtsl.org::68151ae7-a015-40c3-bf08-61707d57ce90" providerId="AD" clId="Web-{27AEE066-C233-6ECB-608F-1CF876B2F800}" dt="2025-11-03T14:16:15.813" v="197" actId="20577"/>
        <pc:sldMkLst>
          <pc:docMk/>
          <pc:sldMk cId="1614646705" sldId="2147481562"/>
        </pc:sldMkLst>
        <pc:spChg chg="mod">
          <ac:chgData name="Graciela Avila" userId="S::gavila@rtsl.org::68151ae7-a015-40c3-bf08-61707d57ce90" providerId="AD" clId="Web-{27AEE066-C233-6ECB-608F-1CF876B2F800}" dt="2025-11-03T14:16:15.813" v="197" actId="20577"/>
          <ac:spMkLst>
            <pc:docMk/>
            <pc:sldMk cId="1614646705" sldId="2147481562"/>
            <ac:spMk id="2" creationId="{2650828B-EC31-2CF6-EA26-58B6EDA4D067}"/>
          </ac:spMkLst>
        </pc:spChg>
      </pc:sldChg>
      <pc:sldChg chg="modSp">
        <pc:chgData name="Graciela Avila" userId="S::gavila@rtsl.org::68151ae7-a015-40c3-bf08-61707d57ce90" providerId="AD" clId="Web-{27AEE066-C233-6ECB-608F-1CF876B2F800}" dt="2025-11-03T14:16:43.768" v="199" actId="20577"/>
        <pc:sldMkLst>
          <pc:docMk/>
          <pc:sldMk cId="3153410613" sldId="2147481563"/>
        </pc:sldMkLst>
        <pc:spChg chg="mod">
          <ac:chgData name="Graciela Avila" userId="S::gavila@rtsl.org::68151ae7-a015-40c3-bf08-61707d57ce90" providerId="AD" clId="Web-{27AEE066-C233-6ECB-608F-1CF876B2F800}" dt="2025-11-03T14:16:43.768" v="199" actId="20577"/>
          <ac:spMkLst>
            <pc:docMk/>
            <pc:sldMk cId="3153410613" sldId="2147481563"/>
            <ac:spMk id="2" creationId="{04406420-89A2-48EE-CBCF-F97C9C6A8F08}"/>
          </ac:spMkLst>
        </pc:spChg>
      </pc:sldChg>
      <pc:sldChg chg="modSp">
        <pc:chgData name="Graciela Avila" userId="S::gavila@rtsl.org::68151ae7-a015-40c3-bf08-61707d57ce90" providerId="AD" clId="Web-{27AEE066-C233-6ECB-608F-1CF876B2F800}" dt="2025-11-03T14:16:48.596" v="201" actId="20577"/>
        <pc:sldMkLst>
          <pc:docMk/>
          <pc:sldMk cId="3528753088" sldId="2147481564"/>
        </pc:sldMkLst>
        <pc:spChg chg="mod">
          <ac:chgData name="Graciela Avila" userId="S::gavila@rtsl.org::68151ae7-a015-40c3-bf08-61707d57ce90" providerId="AD" clId="Web-{27AEE066-C233-6ECB-608F-1CF876B2F800}" dt="2025-11-03T14:16:48.596" v="201" actId="20577"/>
          <ac:spMkLst>
            <pc:docMk/>
            <pc:sldMk cId="3528753088" sldId="2147481564"/>
            <ac:spMk id="2" creationId="{23C6081D-316A-637B-161B-ECB15DCA0842}"/>
          </ac:spMkLst>
        </pc:spChg>
      </pc:sldChg>
      <pc:sldChg chg="modSp">
        <pc:chgData name="Graciela Avila" userId="S::gavila@rtsl.org::68151ae7-a015-40c3-bf08-61707d57ce90" providerId="AD" clId="Web-{27AEE066-C233-6ECB-608F-1CF876B2F800}" dt="2025-11-03T14:18:23.350" v="221" actId="20577"/>
        <pc:sldMkLst>
          <pc:docMk/>
          <pc:sldMk cId="926125418" sldId="2147481565"/>
        </pc:sldMkLst>
        <pc:spChg chg="mod">
          <ac:chgData name="Graciela Avila" userId="S::gavila@rtsl.org::68151ae7-a015-40c3-bf08-61707d57ce90" providerId="AD" clId="Web-{27AEE066-C233-6ECB-608F-1CF876B2F800}" dt="2025-11-03T14:18:18.522" v="214" actId="20577"/>
          <ac:spMkLst>
            <pc:docMk/>
            <pc:sldMk cId="926125418" sldId="2147481565"/>
            <ac:spMk id="2" creationId="{BC05F25F-B343-0855-D841-E0BE91006386}"/>
          </ac:spMkLst>
        </pc:spChg>
        <pc:spChg chg="mod">
          <ac:chgData name="Graciela Avila" userId="S::gavila@rtsl.org::68151ae7-a015-40c3-bf08-61707d57ce90" providerId="AD" clId="Web-{27AEE066-C233-6ECB-608F-1CF876B2F800}" dt="2025-11-03T14:18:23.350" v="221" actId="20577"/>
          <ac:spMkLst>
            <pc:docMk/>
            <pc:sldMk cId="926125418" sldId="2147481565"/>
            <ac:spMk id="3" creationId="{A6213FB9-87D2-D41C-5A3E-44B39C7AFE72}"/>
          </ac:spMkLst>
        </pc:spChg>
      </pc:sldChg>
      <pc:sldChg chg="modSp">
        <pc:chgData name="Graciela Avila" userId="S::gavila@rtsl.org::68151ae7-a015-40c3-bf08-61707d57ce90" providerId="AD" clId="Web-{27AEE066-C233-6ECB-608F-1CF876B2F800}" dt="2025-11-03T14:18:37.319" v="224" actId="20577"/>
        <pc:sldMkLst>
          <pc:docMk/>
          <pc:sldMk cId="882402985" sldId="2147481566"/>
        </pc:sldMkLst>
        <pc:spChg chg="mod">
          <ac:chgData name="Graciela Avila" userId="S::gavila@rtsl.org::68151ae7-a015-40c3-bf08-61707d57ce90" providerId="AD" clId="Web-{27AEE066-C233-6ECB-608F-1CF876B2F800}" dt="2025-11-03T14:18:37.319" v="224" actId="20577"/>
          <ac:spMkLst>
            <pc:docMk/>
            <pc:sldMk cId="882402985" sldId="2147481566"/>
            <ac:spMk id="2" creationId="{937DA3FB-695B-D2DB-07E1-8CBFAB8A8A07}"/>
          </ac:spMkLst>
        </pc:spChg>
      </pc:sldChg>
      <pc:sldChg chg="modSp">
        <pc:chgData name="Graciela Avila" userId="S::gavila@rtsl.org::68151ae7-a015-40c3-bf08-61707d57ce90" providerId="AD" clId="Web-{27AEE066-C233-6ECB-608F-1CF876B2F800}" dt="2025-11-03T14:16:59.065" v="203" actId="20577"/>
        <pc:sldMkLst>
          <pc:docMk/>
          <pc:sldMk cId="3257599603" sldId="2147481567"/>
        </pc:sldMkLst>
        <pc:spChg chg="mod">
          <ac:chgData name="Graciela Avila" userId="S::gavila@rtsl.org::68151ae7-a015-40c3-bf08-61707d57ce90" providerId="AD" clId="Web-{27AEE066-C233-6ECB-608F-1CF876B2F800}" dt="2025-11-03T14:16:59.065" v="203" actId="20577"/>
          <ac:spMkLst>
            <pc:docMk/>
            <pc:sldMk cId="3257599603" sldId="2147481567"/>
            <ac:spMk id="2" creationId="{F7CF86C1-2C99-C094-B037-A4903FCE5758}"/>
          </ac:spMkLst>
        </pc:spChg>
      </pc:sldChg>
      <pc:sldChg chg="modSp">
        <pc:chgData name="Graciela Avila" userId="S::gavila@rtsl.org::68151ae7-a015-40c3-bf08-61707d57ce90" providerId="AD" clId="Web-{27AEE066-C233-6ECB-608F-1CF876B2F800}" dt="2025-11-03T14:17:10.082" v="206" actId="20577"/>
        <pc:sldMkLst>
          <pc:docMk/>
          <pc:sldMk cId="3981798477" sldId="2147481568"/>
        </pc:sldMkLst>
        <pc:spChg chg="mod">
          <ac:chgData name="Graciela Avila" userId="S::gavila@rtsl.org::68151ae7-a015-40c3-bf08-61707d57ce90" providerId="AD" clId="Web-{27AEE066-C233-6ECB-608F-1CF876B2F800}" dt="2025-11-03T14:17:10.082" v="206" actId="20577"/>
          <ac:spMkLst>
            <pc:docMk/>
            <pc:sldMk cId="3981798477" sldId="2147481568"/>
            <ac:spMk id="2" creationId="{1A6A628D-370B-E03E-DF21-E36160DED2CE}"/>
          </ac:spMkLst>
        </pc:spChg>
      </pc:sldChg>
      <pc:sldChg chg="modSp">
        <pc:chgData name="Graciela Avila" userId="S::gavila@rtsl.org::68151ae7-a015-40c3-bf08-61707d57ce90" providerId="AD" clId="Web-{27AEE066-C233-6ECB-608F-1CF876B2F800}" dt="2025-11-03T14:22:29.871" v="256" actId="20577"/>
        <pc:sldMkLst>
          <pc:docMk/>
          <pc:sldMk cId="3175293498" sldId="2147481569"/>
        </pc:sldMkLst>
        <pc:spChg chg="mod">
          <ac:chgData name="Graciela Avila" userId="S::gavila@rtsl.org::68151ae7-a015-40c3-bf08-61707d57ce90" providerId="AD" clId="Web-{27AEE066-C233-6ECB-608F-1CF876B2F800}" dt="2025-11-03T14:22:29.871" v="256" actId="20577"/>
          <ac:spMkLst>
            <pc:docMk/>
            <pc:sldMk cId="3175293498" sldId="2147481569"/>
            <ac:spMk id="4" creationId="{0AF26AAE-5BD3-9B9B-5377-8D5326422EF5}"/>
          </ac:spMkLst>
        </pc:spChg>
        <pc:spChg chg="mod">
          <ac:chgData name="Graciela Avila" userId="S::gavila@rtsl.org::68151ae7-a015-40c3-bf08-61707d57ce90" providerId="AD" clId="Web-{27AEE066-C233-6ECB-608F-1CF876B2F800}" dt="2025-11-03T14:22:18.511" v="253" actId="20577"/>
          <ac:spMkLst>
            <pc:docMk/>
            <pc:sldMk cId="3175293498" sldId="2147481569"/>
            <ac:spMk id="5" creationId="{30E482D8-F020-5729-FCB6-F7DE88E46087}"/>
          </ac:spMkLst>
        </pc:spChg>
        <pc:spChg chg="mod">
          <ac:chgData name="Graciela Avila" userId="S::gavila@rtsl.org::68151ae7-a015-40c3-bf08-61707d57ce90" providerId="AD" clId="Web-{27AEE066-C233-6ECB-608F-1CF876B2F800}" dt="2025-11-03T14:22:26.871" v="255" actId="20577"/>
          <ac:spMkLst>
            <pc:docMk/>
            <pc:sldMk cId="3175293498" sldId="2147481569"/>
            <ac:spMk id="6" creationId="{512721D6-6DD8-F44E-466D-CAA4C5801FB4}"/>
          </ac:spMkLst>
        </pc:spChg>
        <pc:spChg chg="mod">
          <ac:chgData name="Graciela Avila" userId="S::gavila@rtsl.org::68151ae7-a015-40c3-bf08-61707d57ce90" providerId="AD" clId="Web-{27AEE066-C233-6ECB-608F-1CF876B2F800}" dt="2025-11-03T14:19:22.445" v="227" actId="20577"/>
          <ac:spMkLst>
            <pc:docMk/>
            <pc:sldMk cId="3175293498" sldId="2147481569"/>
            <ac:spMk id="19" creationId="{DC083DEF-C001-565C-E733-E08B5DE24A45}"/>
          </ac:spMkLst>
        </pc:spChg>
      </pc:sldChg>
      <pc:sldChg chg="modSp">
        <pc:chgData name="Graciela Avila" userId="S::gavila@rtsl.org::68151ae7-a015-40c3-bf08-61707d57ce90" providerId="AD" clId="Web-{27AEE066-C233-6ECB-608F-1CF876B2F800}" dt="2025-11-04T11:56:55.953" v="454" actId="1076"/>
        <pc:sldMkLst>
          <pc:docMk/>
          <pc:sldMk cId="3885458881" sldId="2147481570"/>
        </pc:sldMkLst>
        <pc:spChg chg="mod">
          <ac:chgData name="Graciela Avila" userId="S::gavila@rtsl.org::68151ae7-a015-40c3-bf08-61707d57ce90" providerId="AD" clId="Web-{27AEE066-C233-6ECB-608F-1CF876B2F800}" dt="2025-11-04T11:56:50.156" v="453" actId="1076"/>
          <ac:spMkLst>
            <pc:docMk/>
            <pc:sldMk cId="3885458881" sldId="2147481570"/>
            <ac:spMk id="5" creationId="{6F83A313-B497-AFBE-404C-8FD35654C3A8}"/>
          </ac:spMkLst>
        </pc:spChg>
        <pc:spChg chg="mod">
          <ac:chgData name="Graciela Avila" userId="S::gavila@rtsl.org::68151ae7-a015-40c3-bf08-61707d57ce90" providerId="AD" clId="Web-{27AEE066-C233-6ECB-608F-1CF876B2F800}" dt="2025-11-04T11:56:25.374" v="429" actId="20577"/>
          <ac:spMkLst>
            <pc:docMk/>
            <pc:sldMk cId="3885458881" sldId="2147481570"/>
            <ac:spMk id="6" creationId="{466821C5-6CF4-63EA-D3A2-42C7A6CBACDE}"/>
          </ac:spMkLst>
        </pc:spChg>
        <pc:graphicFrameChg chg="mod modGraphic">
          <ac:chgData name="Graciela Avila" userId="S::gavila@rtsl.org::68151ae7-a015-40c3-bf08-61707d57ce90" providerId="AD" clId="Web-{27AEE066-C233-6ECB-608F-1CF876B2F800}" dt="2025-11-04T11:56:55.953" v="454" actId="1076"/>
          <ac:graphicFrameMkLst>
            <pc:docMk/>
            <pc:sldMk cId="3885458881" sldId="2147481570"/>
            <ac:graphicFrameMk id="3" creationId="{B16D3A71-9131-D881-EC97-64443074F47D}"/>
          </ac:graphicFrameMkLst>
        </pc:graphicFrameChg>
      </pc:sldChg>
      <pc:sldChg chg="modSp">
        <pc:chgData name="Graciela Avila" userId="S::gavila@rtsl.org::68151ae7-a015-40c3-bf08-61707d57ce90" providerId="AD" clId="Web-{27AEE066-C233-6ECB-608F-1CF876B2F800}" dt="2025-11-03T18:37:30.632" v="303" actId="20577"/>
        <pc:sldMkLst>
          <pc:docMk/>
          <pc:sldMk cId="2520894595" sldId="2147481596"/>
        </pc:sldMkLst>
        <pc:spChg chg="mod">
          <ac:chgData name="Graciela Avila" userId="S::gavila@rtsl.org::68151ae7-a015-40c3-bf08-61707d57ce90" providerId="AD" clId="Web-{27AEE066-C233-6ECB-608F-1CF876B2F800}" dt="2025-11-03T18:37:30.632" v="303" actId="20577"/>
          <ac:spMkLst>
            <pc:docMk/>
            <pc:sldMk cId="2520894595" sldId="2147481596"/>
            <ac:spMk id="3" creationId="{427FBEBA-8D1E-98D4-5F7F-CC2D8D6D582D}"/>
          </ac:spMkLst>
        </pc:spChg>
      </pc:sldChg>
      <pc:sldChg chg="modSp">
        <pc:chgData name="Graciela Avila" userId="S::gavila@rtsl.org::68151ae7-a015-40c3-bf08-61707d57ce90" providerId="AD" clId="Web-{27AEE066-C233-6ECB-608F-1CF876B2F800}" dt="2025-11-03T18:37:53.133" v="321" actId="20577"/>
        <pc:sldMkLst>
          <pc:docMk/>
          <pc:sldMk cId="3425700422" sldId="2147481597"/>
        </pc:sldMkLst>
        <pc:spChg chg="mod">
          <ac:chgData name="Graciela Avila" userId="S::gavila@rtsl.org::68151ae7-a015-40c3-bf08-61707d57ce90" providerId="AD" clId="Web-{27AEE066-C233-6ECB-608F-1CF876B2F800}" dt="2025-11-03T18:37:53.133" v="321" actId="20577"/>
          <ac:spMkLst>
            <pc:docMk/>
            <pc:sldMk cId="3425700422" sldId="2147481597"/>
            <ac:spMk id="3" creationId="{828089A6-38BC-557B-571A-53F0B1039880}"/>
          </ac:spMkLst>
        </pc:spChg>
      </pc:sldChg>
      <pc:sldChg chg="modSp">
        <pc:chgData name="Graciela Avila" userId="S::gavila@rtsl.org::68151ae7-a015-40c3-bf08-61707d57ce90" providerId="AD" clId="Web-{27AEE066-C233-6ECB-608F-1CF876B2F800}" dt="2025-11-03T18:38:49.728" v="325" actId="20577"/>
        <pc:sldMkLst>
          <pc:docMk/>
          <pc:sldMk cId="479946479" sldId="2147481599"/>
        </pc:sldMkLst>
        <pc:spChg chg="mod">
          <ac:chgData name="Graciela Avila" userId="S::gavila@rtsl.org::68151ae7-a015-40c3-bf08-61707d57ce90" providerId="AD" clId="Web-{27AEE066-C233-6ECB-608F-1CF876B2F800}" dt="2025-11-03T18:38:49.728" v="325" actId="20577"/>
          <ac:spMkLst>
            <pc:docMk/>
            <pc:sldMk cId="479946479" sldId="2147481599"/>
            <ac:spMk id="3" creationId="{A26B0B95-B9D7-7BBA-DEE7-9888A108EAB4}"/>
          </ac:spMkLst>
        </pc:spChg>
      </pc:sldChg>
      <pc:sldChg chg="modSp">
        <pc:chgData name="Graciela Avila" userId="S::gavila@rtsl.org::68151ae7-a015-40c3-bf08-61707d57ce90" providerId="AD" clId="Web-{27AEE066-C233-6ECB-608F-1CF876B2F800}" dt="2025-11-03T18:39:07.182" v="344" actId="20577"/>
        <pc:sldMkLst>
          <pc:docMk/>
          <pc:sldMk cId="2016607820" sldId="2147481600"/>
        </pc:sldMkLst>
        <pc:spChg chg="mod">
          <ac:chgData name="Graciela Avila" userId="S::gavila@rtsl.org::68151ae7-a015-40c3-bf08-61707d57ce90" providerId="AD" clId="Web-{27AEE066-C233-6ECB-608F-1CF876B2F800}" dt="2025-11-03T18:39:07.182" v="344" actId="20577"/>
          <ac:spMkLst>
            <pc:docMk/>
            <pc:sldMk cId="2016607820" sldId="2147481600"/>
            <ac:spMk id="3" creationId="{93312F6A-08D6-9B29-5957-C16881BD75C3}"/>
          </ac:spMkLst>
        </pc:spChg>
      </pc:sldChg>
      <pc:sldChg chg="modSp">
        <pc:chgData name="Graciela Avila" userId="S::gavila@rtsl.org::68151ae7-a015-40c3-bf08-61707d57ce90" providerId="AD" clId="Web-{27AEE066-C233-6ECB-608F-1CF876B2F800}" dt="2025-11-03T19:26:30.548" v="346" actId="20577"/>
        <pc:sldMkLst>
          <pc:docMk/>
          <pc:sldMk cId="882107467" sldId="2147481601"/>
        </pc:sldMkLst>
        <pc:spChg chg="mod">
          <ac:chgData name="Graciela Avila" userId="S::gavila@rtsl.org::68151ae7-a015-40c3-bf08-61707d57ce90" providerId="AD" clId="Web-{27AEE066-C233-6ECB-608F-1CF876B2F800}" dt="2025-11-03T19:26:30.548" v="346" actId="20577"/>
          <ac:spMkLst>
            <pc:docMk/>
            <pc:sldMk cId="882107467" sldId="2147481601"/>
            <ac:spMk id="3" creationId="{1B9948AA-09B2-B1DD-AF98-AEE423E70C62}"/>
          </ac:spMkLst>
        </pc:spChg>
      </pc:sldChg>
      <pc:sldChg chg="modSp">
        <pc:chgData name="Graciela Avila" userId="S::gavila@rtsl.org::68151ae7-a015-40c3-bf08-61707d57ce90" providerId="AD" clId="Web-{27AEE066-C233-6ECB-608F-1CF876B2F800}" dt="2025-11-04T10:27:57.889" v="350" actId="20577"/>
        <pc:sldMkLst>
          <pc:docMk/>
          <pc:sldMk cId="552862160" sldId="2147481607"/>
        </pc:sldMkLst>
        <pc:spChg chg="mod">
          <ac:chgData name="Graciela Avila" userId="S::gavila@rtsl.org::68151ae7-a015-40c3-bf08-61707d57ce90" providerId="AD" clId="Web-{27AEE066-C233-6ECB-608F-1CF876B2F800}" dt="2025-11-04T10:27:57.889" v="350" actId="20577"/>
          <ac:spMkLst>
            <pc:docMk/>
            <pc:sldMk cId="552862160" sldId="2147481607"/>
            <ac:spMk id="19" creationId="{44C7FEE2-1C4E-0917-3A3C-FCD748B1846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11/14/25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latin typeface="Arial"/>
                <a:cs typeface="Arial"/>
              </a:rPr>
              <a:t>[Nota para el moderador: Esta presentación de diapositivas es parte de un Paquete de capacitación de capacitación técnica 7-1-7, que es un archivo zip con un archivo de lectura, y carpetas para presentaciones (es decir, estas diapositivas), actividades que se incluyen en estas diapositivas, un programa de ejemplo que se puede dar a los participantes, y un programa de ejemplo detallado que puede ser utilizada por los anfitriones/moderadores. Revise los programas y las correspondientes diapositivas/actividades para su contexto y necesidades.  </a:t>
            </a:r>
          </a:p>
          <a:p>
            <a:endParaRPr lang="en-US" i="1">
              <a:latin typeface="Arial"/>
              <a:cs typeface="Arial"/>
            </a:endParaRPr>
          </a:p>
          <a:p>
            <a:r>
              <a:rPr lang="es-419" i="1">
                <a:latin typeface="Arial"/>
                <a:cs typeface="Arial"/>
              </a:rPr>
              <a:t>Esta presentación de diapositivas contiene diapositivas para el día 2 de una muestra de capacitación técnica de 4 días. Las diapositivas del día 2 se centran en los primeros 3 de los 5 pasos para usar 7-1-7.  Estas diapositivas están separadas en secciones que corresponden al programa de ejemplo asociado del día 2 en el archivo Excel del programa del taller técnico. </a:t>
            </a:r>
          </a:p>
          <a:p>
            <a:endParaRPr lang="en-US" i="1">
              <a:latin typeface="Arial"/>
              <a:cs typeface="Arial"/>
            </a:endParaRPr>
          </a:p>
          <a:p>
            <a:r>
              <a:rPr lang="es-419" i="1">
                <a:latin typeface="Arial"/>
                <a:cs typeface="Arial"/>
              </a:rPr>
              <a:t>Las secciones clave 7-1-7 en esta presentación de diapositivas incluyen las siguientes: </a:t>
            </a:r>
          </a:p>
          <a:p>
            <a:r>
              <a:rPr lang="es-419" i="1">
                <a:latin typeface="Arial"/>
                <a:cs typeface="Arial"/>
              </a:rPr>
              <a:t>1. Bienvenida, objetivos de aprendizaje y actividad para romper el hielo </a:t>
            </a:r>
            <a:br>
              <a:rPr lang="es-419" i="1">
                <a:latin typeface="Arial"/>
                <a:cs typeface="Arial"/>
              </a:rPr>
            </a:br>
            <a:r>
              <a:rPr lang="es-419" i="1">
                <a:latin typeface="Arial"/>
                <a:cs typeface="Arial"/>
              </a:rPr>
              <a:t>2. Lista de preguntas pendientes de la mañana </a:t>
            </a:r>
          </a:p>
          <a:p>
            <a:r>
              <a:rPr lang="es-419" i="1">
                <a:latin typeface="Arial"/>
                <a:cs typeface="Arial"/>
              </a:rPr>
              <a:t>3. Introducción al enfoque 7-1-7 para la mejora del desempeño</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4. Paso 1: Recopilar datos de puntualidad y calcular el desempeño de 7-1-7</a:t>
            </a:r>
          </a:p>
          <a:p>
            <a:r>
              <a:rPr lang="es-419" i="1">
                <a:latin typeface="Arial"/>
                <a:cs typeface="Arial"/>
              </a:rPr>
              <a:t>5. Paso 2: Identificar los cuellos de botella y facilitadores</a:t>
            </a:r>
          </a:p>
          <a:p>
            <a:r>
              <a:rPr lang="es-419" i="1">
                <a:latin typeface="Arial"/>
                <a:cs typeface="Arial"/>
              </a:rPr>
              <a:t>6. Paso 3: Determinar las medidas inmediatas y a largo plazo</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9. Lista de preguntas pendientes por la tarde </a:t>
            </a:r>
          </a:p>
          <a:p>
            <a:r>
              <a:rPr lang="es-419" i="1">
                <a:latin typeface="Arial"/>
                <a:cs typeface="Arial"/>
              </a:rPr>
              <a:t>7. Ejercicio "Traiga sus propios datos"</a:t>
            </a:r>
          </a:p>
          <a:p>
            <a:r>
              <a:rPr lang="es-419" i="1">
                <a:latin typeface="Arial"/>
                <a:cs typeface="Arial"/>
              </a:rPr>
              <a:t>8. Sesiones de debate</a:t>
            </a:r>
          </a:p>
          <a:p>
            <a:endParaRPr lang="en-US" i="1">
              <a:latin typeface="Arial"/>
              <a:cs typeface="Arial"/>
            </a:endParaRPr>
          </a:p>
          <a:p>
            <a:r>
              <a:rPr lang="es-419" i="1">
                <a:latin typeface="Arial"/>
                <a:cs typeface="Arial"/>
              </a:rPr>
              <a:t>Se incluyen las diapositivas de descansos (almuerzo + dos pausas para café) y las actividades para romper el hielo.  </a:t>
            </a:r>
          </a:p>
          <a:p>
            <a:endParaRPr lang="en-US" i="1">
              <a:latin typeface="Arial"/>
              <a:cs typeface="Arial"/>
            </a:endParaRPr>
          </a:p>
          <a:p>
            <a:r>
              <a:rPr lang="es-419" i="1">
                <a:latin typeface="Arial"/>
                <a:cs typeface="Arial"/>
              </a:rPr>
              <a:t>En cada diapositiva se incluyen notas que pueden leerse a la audiencia, con comentarios al moderador/presentador escritos en itálica como “[NOTA PARA EL MODERADOR: xxx]”.  </a:t>
            </a:r>
          </a:p>
          <a:p>
            <a:endParaRPr lang="en-US" i="1">
              <a:latin typeface="Arial"/>
              <a:cs typeface="Arial"/>
            </a:endParaRPr>
          </a:p>
          <a:p>
            <a:endParaRPr lang="en-US" i="1">
              <a:latin typeface="Arial"/>
              <a:cs typeface="Arial"/>
            </a:endParaRPr>
          </a:p>
          <a:p>
            <a:endParaRPr lang="en-US" i="1">
              <a:latin typeface="Arial"/>
              <a:cs typeface="Arial"/>
            </a:endParaRPr>
          </a:p>
          <a:p>
            <a:r>
              <a:rPr lang="es-419" i="1">
                <a:latin typeface="Arial"/>
                <a:cs typeface="Arial"/>
              </a:rPr>
              <a:t> </a:t>
            </a:r>
          </a:p>
          <a:p>
            <a:endParaRPr lang="en-US" i="1">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6CDF9-248F-4017-501F-CE6C5DE084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3D3CB5-5FA0-12C7-CE4C-77E4D3EE6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F66A6-1CC5-83D0-2983-FF05C2B89155}"/>
              </a:ext>
            </a:extLst>
          </p:cNvPr>
          <p:cNvSpPr>
            <a:spLocks noGrp="1"/>
          </p:cNvSpPr>
          <p:nvPr>
            <p:ph type="body" idx="1"/>
          </p:nvPr>
        </p:nvSpPr>
        <p:spPr/>
        <p:txBody>
          <a:bodyPr/>
          <a:lstStyle/>
          <a:p>
            <a:pPr>
              <a:defRPr/>
            </a:pPr>
            <a:r>
              <a:rPr lang="es-419" i="1">
                <a:latin typeface="Arial"/>
                <a:cs typeface="Arial"/>
              </a:rPr>
              <a:t>[Nota al moderador: solo muestre estas preguntas si aún hay tiempo después de que las preguntas pendientes se hayan respondido. Si algunas de estas se repiten, saltéelas].</a:t>
            </a:r>
          </a:p>
          <a:p>
            <a:pPr>
              <a:defRPr/>
            </a:pPr>
            <a:endParaRPr lang="en-US">
              <a:latin typeface="Calibri"/>
              <a:ea typeface="Calibri"/>
              <a:cs typeface="Calibri"/>
            </a:endParaRPr>
          </a:p>
          <a:p>
            <a:pPr>
              <a:defRPr/>
            </a:pPr>
            <a:r>
              <a:rPr lang="es-419" b="0">
                <a:latin typeface="Arial"/>
                <a:ea typeface="Arial"/>
                <a:cs typeface="Arial"/>
              </a:rPr>
              <a:t>Vamos a repasar algunas preguntas comunes que han surgido en los talleres anteriores sobre 7-1-7. </a:t>
            </a:r>
          </a:p>
          <a:p>
            <a:pPr>
              <a:defRPr/>
            </a:pPr>
            <a:endParaRPr lang="en-US">
              <a:latin typeface="Arial"/>
              <a:ea typeface="Calibri"/>
              <a:cs typeface="Arial"/>
            </a:endParaRPr>
          </a:p>
          <a:p>
            <a:pPr>
              <a:defRPr/>
            </a:pPr>
            <a:r>
              <a:rPr lang="es-419">
                <a:latin typeface="Arial"/>
                <a:ea typeface="Arial"/>
                <a:cs typeface="Arial"/>
              </a:rPr>
              <a:t>[CLIC] </a:t>
            </a:r>
          </a:p>
          <a:p>
            <a:pPr>
              <a:defRPr/>
            </a:pPr>
            <a:endParaRPr lang="en-US" b="1">
              <a:latin typeface="Arial"/>
              <a:cs typeface="Arial"/>
            </a:endParaRPr>
          </a:p>
          <a:p>
            <a:pPr>
              <a:defRPr/>
            </a:pPr>
            <a:r>
              <a:rPr lang="es-419" b="1">
                <a:latin typeface="Arial"/>
                <a:cs typeface="Arial"/>
              </a:rPr>
              <a:t>En primer lugar, ¿cuál es el papel de la confirmación de laboratorio en la detección? </a:t>
            </a:r>
          </a:p>
          <a:p>
            <a:pPr>
              <a:defRPr/>
            </a:pPr>
            <a:endParaRPr lang="en-US">
              <a:latin typeface="Arial"/>
              <a:cs typeface="Arial"/>
            </a:endParaRPr>
          </a:p>
          <a:p>
            <a:pPr>
              <a:defRPr/>
            </a:pPr>
            <a:r>
              <a:rPr lang="es-419">
                <a:latin typeface="Arial"/>
                <a:cs typeface="Arial"/>
              </a:rPr>
              <a:t>[Respuesta] En 7-1-7, la fecha de confirmación del laboratorio se incluye como una de las medidas de respuesta temprana de 7-1-7. La fecha de detección es la fecha en que el evento de salud pública se registra por primera vez por cualquier fuente o en cualquier sistema. Cada jurisdicción que implemente el 7-1-7 tendrá sus propios criterios para definir eventos específicos de salud pública notificables. Para algunas jurisdicciones, los casos sospechosos de enfermedades serán eventos notificables, y la detección generalmente ocurre antes de la confirmación del laboratorio, por ejemplo, cuando alguien identifica y registra un caso sospechoso en un registro clínico o formulario de requerimiento de laboratorio. En algunas jurisdicciones, los casos confirmados y no sospechosos de enfermedad serán eventos notificables, y la detección generalmente se producirá en la fecha en que se realice una prueba de laboratorio y se registre el resultado positivo.</a:t>
            </a:r>
          </a:p>
          <a:p>
            <a:pPr>
              <a:defRPr/>
            </a:pPr>
            <a:endParaRPr lang="en-US">
              <a:ea typeface="Calibri"/>
              <a:cs typeface="Arial" panose="020B0604020202020204" pitchFamily="34" charset="0"/>
            </a:endParaRPr>
          </a:p>
          <a:p>
            <a:pPr>
              <a:defRPr/>
            </a:pPr>
            <a:r>
              <a:rPr lang="es-419">
                <a:latin typeface="Arial"/>
                <a:cs typeface="Arial"/>
              </a:rPr>
              <a:t>[CLIC] </a:t>
            </a:r>
          </a:p>
          <a:p>
            <a:pPr>
              <a:defRPr/>
            </a:pPr>
            <a:endParaRPr lang="en-US">
              <a:latin typeface="Calibri"/>
              <a:ea typeface="Calibri"/>
              <a:cs typeface="Calibri"/>
            </a:endParaRPr>
          </a:p>
          <a:p>
            <a:pPr marL="0" indent="0">
              <a:buNone/>
            </a:pPr>
            <a:r>
              <a:rPr lang="es-419" b="1">
                <a:solidFill>
                  <a:srgbClr val="000000"/>
                </a:solidFill>
                <a:latin typeface="Arial"/>
                <a:cs typeface="Arial"/>
              </a:rPr>
              <a:t>A continuación, </a:t>
            </a:r>
            <a:r>
              <a:rPr lang="es-419" b="1">
                <a:solidFill>
                  <a:srgbClr val="000000"/>
                </a:solidFill>
              </a:rPr>
              <a:t>¿se aplica 7-1-7 en el contexto de Una sola salud? ¿Pueden los funcionarios sanitarios utilizar el 7-1-7 para los brotes en los sectores de la salud animal y humana?</a:t>
            </a:r>
          </a:p>
          <a:p>
            <a:pPr marL="0" indent="0">
              <a:buNone/>
            </a:pPr>
            <a:endParaRPr lang="en-US">
              <a:solidFill>
                <a:srgbClr val="000000"/>
              </a:solidFill>
              <a:latin typeface="Arial"/>
              <a:cs typeface="Arial"/>
            </a:endParaRPr>
          </a:p>
          <a:p>
            <a:r>
              <a:rPr lang="es-419">
                <a:solidFill>
                  <a:srgbClr val="000000"/>
                </a:solidFill>
                <a:latin typeface="Arial"/>
                <a:cs typeface="Arial"/>
              </a:rPr>
              <a:t>[Respuesta] Muchos brotes son el resultado de una enfermedad zoonótica. El objetivo 7-1-7 ofrece una oportunidad para intervenciones multisectoriales específicas utilizando el enfoque Una sola salud.</a:t>
            </a:r>
            <a:br>
              <a:rPr lang="es-419"/>
            </a:br>
            <a:br>
              <a:rPr lang="es-419"/>
            </a:br>
            <a:r>
              <a:rPr lang="es-419">
                <a:solidFill>
                  <a:srgbClr val="000000"/>
                </a:solidFill>
                <a:latin typeface="Arial"/>
                <a:cs typeface="Arial"/>
              </a:rPr>
              <a:t>Lo ideal sería que el objetivo 7-1-7 se adoptara y utilizara en todos los sectores pertinentes de Una sola salud, y se facilitara la participación regular de los interesados a través de mecanismos gubernamentales multisectoriales de Una sola salud. Esta integración de sistemas les permite a los socios de Una sola salud evaluar de manera consistente el objetivo 7-1-7 para las enfermedades zoonóticas, incluida la identificación de qué sector detectó la enfermedad por primera vez y cuándo se inició la notificación multisectorial.</a:t>
            </a:r>
            <a:br>
              <a:rPr lang="es-419"/>
            </a:br>
            <a:br>
              <a:rPr lang="es-419"/>
            </a:br>
            <a:r>
              <a:rPr lang="es-419">
                <a:solidFill>
                  <a:srgbClr val="000000"/>
                </a:solidFill>
                <a:latin typeface="Arial"/>
                <a:cs typeface="Arial"/>
              </a:rPr>
              <a:t>Además, los sectores pueden colaborar en acciones conjuntas de respuesta temprana, como cuándo desplegar equipos multisectoriales de respuesta rápida, cómo llevar a cabo evaluaciones conjuntas de riesgos, iniciar la confirmación de laboratorio, control de la prevención de infecciones y comunicación coherente de los riesgos.</a:t>
            </a:r>
          </a:p>
          <a:p>
            <a:endParaRPr lang="en-US">
              <a:solidFill>
                <a:srgbClr val="29373D"/>
              </a:solidFill>
              <a:latin typeface="InterVariable"/>
              <a:cs typeface="Arial"/>
            </a:endParaRPr>
          </a:p>
          <a:p>
            <a:endParaRPr lang="en-US">
              <a:solidFill>
                <a:srgbClr val="000000"/>
              </a:solidFill>
              <a:latin typeface="Arial"/>
              <a:cs typeface="Arial"/>
            </a:endParaRPr>
          </a:p>
          <a:p>
            <a:pPr>
              <a:defRPr/>
            </a:pPr>
            <a:endParaRPr lang="en-US">
              <a:cs typeface="Arial"/>
            </a:endParaRPr>
          </a:p>
          <a:p>
            <a:pPr>
              <a:defRPr/>
            </a:pPr>
            <a:br>
              <a:rPr lang="es-419"/>
            </a:br>
            <a:endParaRPr lang="es-419"/>
          </a:p>
        </p:txBody>
      </p:sp>
      <p:sp>
        <p:nvSpPr>
          <p:cNvPr id="4" name="Slide Number Placeholder 3">
            <a:extLst>
              <a:ext uri="{FF2B5EF4-FFF2-40B4-BE49-F238E27FC236}">
                <a16:creationId xmlns:a16="http://schemas.microsoft.com/office/drawing/2014/main" id="{3294F0A6-35D8-07EE-4DAE-001B71BFB09E}"/>
              </a:ext>
            </a:extLst>
          </p:cNvPr>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247111235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B2954-3259-3610-B471-41D13253A6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DE91EF-2A9A-1049-8D35-56E8B4CD09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643103-A2D1-7051-F418-AC84693603CD}"/>
              </a:ext>
            </a:extLst>
          </p:cNvPr>
          <p:cNvSpPr>
            <a:spLocks noGrp="1"/>
          </p:cNvSpPr>
          <p:nvPr>
            <p:ph type="body" idx="1"/>
          </p:nvPr>
        </p:nvSpPr>
        <p:spPr/>
        <p:txBody>
          <a:bodyPr/>
          <a:lstStyle/>
          <a:p>
            <a:r>
              <a:rPr lang="es-419"/>
              <a:t>Dejaremos esta diapositiva para que puedan ver el programa de actividades completo. También hemos enumerado los números de diapositivas para las diapositivas a completar en la plantilla de diapositivas de revisión de eventos para las diferentes partes de la actividad.  </a:t>
            </a:r>
          </a:p>
          <a:p>
            <a:endParaRPr lang="en-US"/>
          </a:p>
          <a:p>
            <a:r>
              <a:rPr lang="es-419"/>
              <a:t>Empecemos. </a:t>
            </a:r>
          </a:p>
          <a:p>
            <a:endParaRPr lang="en-US"/>
          </a:p>
          <a:p>
            <a:r>
              <a:rPr lang="es-419" i="1"/>
              <a:t>[Nota para el moderador: haga que los participantes se dividan en sus grupos pequeños ahora si aún no lo han hecho, y asegúrese de distribuir los materiales de los participantes en este momento. Además, asegúrese de hacer un anuncio cuando deban pasar al siguiente paso, según los tiempos enumerados en esta diapositiva. También recomendamos acercarse a diferentes grupos para ver si tienen preguntas y sugerir que aceleren si parecen estar atrasándose].  </a:t>
            </a:r>
          </a:p>
        </p:txBody>
      </p:sp>
      <p:sp>
        <p:nvSpPr>
          <p:cNvPr id="4" name="Slide Number Placeholder 3">
            <a:extLst>
              <a:ext uri="{FF2B5EF4-FFF2-40B4-BE49-F238E27FC236}">
                <a16:creationId xmlns:a16="http://schemas.microsoft.com/office/drawing/2014/main" id="{848569B4-CCC1-60D4-D0D7-D074152CA03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179579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latin typeface="Arial"/>
                <a:cs typeface="Arial"/>
              </a:rPr>
              <a:t>[Nota al moderador: La siguiente diapositiva incluye temas de debate en grupo para un debate en grupo pequeño de 30 minutos. Siéntase libre de cambiar las preguntas en función de la audiencia. Lo ideal sería dividir a los participantes en grupos de 6 a 8 personas si es posible. Ajuste el tiempo para el debate en grupos pequeños + plenario en función de la cantidad de grupos].  </a:t>
            </a:r>
          </a:p>
          <a:p>
            <a:endParaRPr lang="en-US"/>
          </a:p>
          <a:p>
            <a:endParaRPr lang="en-US"/>
          </a:p>
          <a:p>
            <a:r>
              <a:rPr lang="es-419">
                <a:latin typeface="Arial"/>
                <a:cs typeface="Arial"/>
              </a:rPr>
              <a:t>Ahora vamos a dividirnos en unos pocos grupos pequeños para discutir 7-1-7 y sus trabajos, y volveremos al plenario para un debate grupal más grande.  </a:t>
            </a:r>
          </a:p>
          <a:p>
            <a:endParaRPr lang="en-US"/>
          </a:p>
          <a:p>
            <a:endParaRPr lang="en-US"/>
          </a:p>
          <a:p>
            <a:r>
              <a:rPr lang="es-419" i="1">
                <a:latin typeface="Arial"/>
                <a:cs typeface="Arial"/>
              </a:rPr>
              <a:t>[Nota al moderador: Haga que los participantes se dividan en grupos, ya sea asignándolos al azar (por ejemplo, que las personas digan un número del 1 al 3, si habrá tres grupos, y se vayan acomodando en esos grupos) o que elijan sus propios grupos].</a:t>
            </a:r>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101</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es-419">
                <a:latin typeface="Arial"/>
                <a:cs typeface="Arial"/>
              </a:rPr>
              <a:t>Entonces, esto es lo que nos gustaría que hicieran. Tengan en cuenta que este es </a:t>
            </a:r>
            <a:r>
              <a:rPr lang="es-419" b="0">
                <a:latin typeface="Arial"/>
                <a:cs typeface="Arial"/>
              </a:rPr>
              <a:t>su tiempo para </a:t>
            </a:r>
            <a:r>
              <a:rPr lang="es-419" b="0">
                <a:solidFill>
                  <a:schemeClr val="tx1"/>
                </a:solidFill>
                <a:latin typeface="Arial"/>
                <a:cs typeface="Arial"/>
              </a:rPr>
              <a:t>un debate abierto sobre 7-1-7 </a:t>
            </a:r>
            <a:r>
              <a:rPr lang="es-419">
                <a:solidFill>
                  <a:schemeClr val="tx1"/>
                </a:solidFill>
                <a:latin typeface="Arial"/>
                <a:cs typeface="Arial"/>
              </a:rPr>
              <a:t>y cómo se relaciona con sus trabajos.  En sus grupos, preséntense</a:t>
            </a:r>
            <a:r>
              <a:rPr lang="es-419">
                <a:latin typeface="Arial"/>
                <a:cs typeface="Arial"/>
              </a:rPr>
              <a:t> </a:t>
            </a:r>
            <a:r>
              <a:rPr lang="es-419">
                <a:solidFill>
                  <a:schemeClr val="tx1"/>
                </a:solidFill>
                <a:latin typeface="Arial"/>
                <a:cs typeface="Arial"/>
              </a:rPr>
              <a:t>y debatan: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indent="0">
              <a:buNone/>
            </a:pPr>
            <a:r>
              <a:rPr lang="es-419" sz="1200" b="1">
                <a:solidFill>
                  <a:schemeClr val="tx2"/>
                </a:solidFill>
                <a:effectLst/>
                <a:cs typeface="Arial" panose="020B0604020202020204" pitchFamily="34" charset="0"/>
              </a:rPr>
              <a:t>¿Cuáles son algunas oportunidades y desafíos que anticipan al usar 7-1-7 en sus lugares de trabajo?  ​</a:t>
            </a:r>
          </a:p>
          <a:p>
            <a:pPr marL="0" indent="0">
              <a:lnSpc>
                <a:spcPct val="115000"/>
              </a:lnSpc>
              <a:spcBef>
                <a:spcPts val="0"/>
              </a:spcBef>
              <a:spcAft>
                <a:spcPts val="100"/>
              </a:spcAft>
              <a:buNone/>
              <a:defRPr/>
            </a:pPr>
            <a:endParaRPr lang="en-US" sz="1000" b="1">
              <a:solidFill>
                <a:schemeClr val="tx2"/>
              </a:solidFill>
              <a:cs typeface="Arial" panose="020B0604020202020204" pitchFamily="34" charset="0"/>
            </a:endParaRPr>
          </a:p>
          <a:p>
            <a:pPr marL="0" indent="0">
              <a:lnSpc>
                <a:spcPct val="115000"/>
              </a:lnSpc>
              <a:spcBef>
                <a:spcPts val="0"/>
              </a:spcBef>
              <a:spcAft>
                <a:spcPts val="100"/>
              </a:spcAft>
              <a:buNone/>
              <a:defRPr/>
            </a:pPr>
            <a:r>
              <a:rPr lang="es-419" sz="1200" b="1">
                <a:solidFill>
                  <a:schemeClr val="tx2"/>
                </a:solidFill>
                <a:latin typeface="Arial"/>
                <a:cs typeface="Arial"/>
              </a:rPr>
              <a:t>¿Cómo podría ayudar a mejorar el desempeño de los sistemas de respuesta a brotes epidémicos en su lugar de trabajo identificar 1) los cuellos de botella y 2) los facilitadores?</a:t>
            </a:r>
          </a:p>
          <a:p>
            <a:pPr marL="0" indent="0">
              <a:lnSpc>
                <a:spcPct val="115000"/>
              </a:lnSpc>
              <a:spcBef>
                <a:spcPts val="0"/>
              </a:spcBef>
              <a:spcAft>
                <a:spcPts val="100"/>
              </a:spcAft>
              <a:buNone/>
              <a:defRPr/>
            </a:pPr>
            <a:endParaRPr lang="en-US">
              <a:solidFill>
                <a:schemeClr val="tx1"/>
              </a:solidFill>
              <a:latin typeface="Arial"/>
              <a:cs typeface="Arial"/>
            </a:endParaRPr>
          </a:p>
          <a:p>
            <a:pPr>
              <a:defRPr/>
            </a:pPr>
            <a:r>
              <a:rPr lang="es-419">
                <a:solidFill>
                  <a:schemeClr val="tx1"/>
                </a:solidFill>
                <a:latin typeface="Arial"/>
                <a:cs typeface="Arial"/>
              </a:rPr>
              <a:t>Tienen 30 minutos para este ejercicio. En la primera mitad aproximadamente </a:t>
            </a:r>
            <a:r>
              <a:rPr lang="es-419" i="1">
                <a:solidFill>
                  <a:schemeClr val="tx1"/>
                </a:solidFill>
                <a:latin typeface="Arial"/>
                <a:cs typeface="Arial"/>
              </a:rPr>
              <a:t>[nota al moderador: dar tiempo exacto, por ejemplo, 15, 20 minutos, en función de la cantidad de grupos, si puede]</a:t>
            </a:r>
            <a:r>
              <a:rPr lang="es-419">
                <a:solidFill>
                  <a:schemeClr val="tx1"/>
                </a:solidFill>
                <a:latin typeface="Arial"/>
                <a:cs typeface="Arial"/>
              </a:rPr>
              <a:t>, debatirán estas preguntas en el grupo. </a:t>
            </a:r>
            <a:r>
              <a:rPr lang="es-419">
                <a:latin typeface="Arial"/>
                <a:cs typeface="Arial"/>
              </a:rPr>
              <a:t>Luego, en la sesión plenaria, dispondremos de 2 minutos o menos, para que cada grupo exponga sus conclusiones.</a:t>
            </a:r>
            <a:r>
              <a:rPr lang="es-419">
                <a:solidFill>
                  <a:schemeClr val="tx1"/>
                </a:solidFill>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solidFill>
                  <a:schemeClr val="tx1"/>
                </a:solidFill>
                <a:latin typeface="Arial"/>
                <a:cs typeface="Arial"/>
              </a:rPr>
              <a:t>¡Espero que tengan buenas conversaciones!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Gracias por participar durante todo este día. Tenemos unas cuantas diapositivas más como cierre.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103</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B8243-843B-AFD6-493E-0C8CEE5525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7C6A50-A9EF-BA48-A82D-89F4B96B8D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9D4FD-AC13-828A-1E67-7A588C3B0E8C}"/>
              </a:ext>
            </a:extLst>
          </p:cNvPr>
          <p:cNvSpPr>
            <a:spLocks noGrp="1"/>
          </p:cNvSpPr>
          <p:nvPr>
            <p:ph type="body" idx="1"/>
          </p:nvPr>
        </p:nvSpPr>
        <p:spPr/>
        <p:txBody>
          <a:bodyPr/>
          <a:lstStyle/>
          <a:p>
            <a:r>
              <a:rPr lang="es-419"/>
              <a:t>Ahora, revisemos los objetivos de aprendizaje de nuevo y veamos si creen que los hemos logrado.  </a:t>
            </a:r>
          </a:p>
          <a:p>
            <a:r>
              <a:rPr lang="es-419">
                <a:latin typeface="Arial"/>
                <a:cs typeface="Arial"/>
              </a:rPr>
              <a:t> </a:t>
            </a:r>
          </a:p>
          <a:p>
            <a:r>
              <a:rPr lang="es-419">
                <a:latin typeface="Arial"/>
                <a:cs typeface="Arial"/>
              </a:rPr>
              <a:t>Los tres primeros objetivos que hemos estado cubriendo desde que comenzamos a presentarles el objetivo 7-1-7.  El enfoque de hoy se ha centrado en la aplicación de pasos clave y prácticas modelo para el uso del 7-1-7.  Hoy hemos repasado los tres primeros pasos para utilizar el método 7-1-7.  </a:t>
            </a:r>
          </a:p>
          <a:p>
            <a:pPr algn="just"/>
            <a:endParaRPr lang="en-US">
              <a:cs typeface="Arial" panose="020B0604020202020204" pitchFamily="34" charset="0"/>
            </a:endParaRP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41E8660-9D3A-7F89-3EA5-FCA45A31E305}"/>
              </a:ext>
            </a:extLst>
          </p:cNvPr>
          <p:cNvSpPr>
            <a:spLocks noGrp="1"/>
          </p:cNvSpPr>
          <p:nvPr>
            <p:ph type="sldNum" sz="quarter" idx="5"/>
          </p:nvPr>
        </p:nvSpPr>
        <p:spPr/>
        <p:txBody>
          <a:bodyPr/>
          <a:lstStyle/>
          <a:p>
            <a:fld id="{A1E75C25-C22B-D14A-8C88-D3C1CFA09A77}" type="slidenum">
              <a:rPr lang="en-US" smtClean="0"/>
              <a:pPr/>
              <a:t>104</a:t>
            </a:fld>
            <a:endParaRPr lang="en-US"/>
          </a:p>
        </p:txBody>
      </p:sp>
    </p:spTree>
    <p:extLst>
      <p:ext uri="{BB962C8B-B14F-4D97-AF65-F5344CB8AC3E}">
        <p14:creationId xmlns:p14="http://schemas.microsoft.com/office/powerpoint/2010/main" val="9179696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Un recordatorio, en el sitio web de 7-1-7 Alliance pueden encontrar una amplia gama de recursos para entender el enfoque 7-1-7 y empezar a adoptarlo y usarlo. Aquí encontrarán detalles sobre los pasos de uso que hemos visto hoy y que puede consultar en el kit de herramientas digitales.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105</a:t>
            </a:fld>
            <a:endParaRPr lang="en-US"/>
          </a:p>
        </p:txBody>
      </p:sp>
    </p:spTree>
    <p:extLst>
      <p:ext uri="{BB962C8B-B14F-4D97-AF65-F5344CB8AC3E}">
        <p14:creationId xmlns:p14="http://schemas.microsoft.com/office/powerpoint/2010/main" val="146129665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t>[Nota al moderador: ajuste esta diapositiva en función del programa final del taller, incluidos el número de días, los títulos/contenidos de los días y los gráficos, según sea necesario]</a:t>
            </a:r>
          </a:p>
          <a:p>
            <a:endParaRPr lang="en-US"/>
          </a:p>
          <a:p>
            <a:r>
              <a:rPr lang="es-419">
                <a:latin typeface="Arial"/>
                <a:cs typeface="Arial"/>
              </a:rPr>
              <a:t>Mañana continuaremos nuestra profundización en el uso del 7-1-7 al discutir los dos últimos pasos: consolidar los datos de forma rutinaria y monitorear el progreso de las medidas, y sintetizar y usar los resultados de 7-1-7 para la planificación, financiación y promoción. También repasaremos los 6 componentes clave para la adopción de 7-1-7 en los sistemas rutinarios.</a:t>
            </a:r>
          </a:p>
          <a:p>
            <a:endParaRPr lang="en-US"/>
          </a:p>
          <a:p>
            <a:r>
              <a:rPr lang="es-419"/>
              <a:t>Luego, al día siguiente, trabajaremos en la planificación para la adopción y el uso del 7-1-7, actividades de enseñar lo aprendido y debatiremos los próximos pasos.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851252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t>[Nota al moderador: pídales a los oradores que pronuncien sus observaciones finales del día].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107</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Estamos muy agradecidos por su participación en este taller de capacitación técnica 7-1-7. ¡Gracias y nos vemos mañana!</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108</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t>[Nota al moderador: estas diapositivas complementarias incluyen una actividad en la que los participantes pueden practicar la presentación de resultados 7-1-7 utilizando su plantilla de diapositivas de revisión de eventos 7-1-7 completada de la actividad “Aplicar 7-1-7 a sus propios datos”.  </a:t>
            </a:r>
          </a:p>
          <a:p>
            <a:endParaRPr lang="en-US"/>
          </a:p>
          <a:p>
            <a:r>
              <a:rPr lang="es-419" i="1">
                <a:latin typeface="Arial"/>
                <a:cs typeface="Arial"/>
              </a:rPr>
              <a:t>Lea el documento “Start here” (Empezar aquí) para la actividad “Aplicar 7-1-7 a sus propios datos” para obtener más detalles (que se encuentra en el paquete de capacitación técnica descargable 7-1-7), con recomendaciones para cuándo esta actividad debe o no debe incluirse. Si los organizadores del taller han optado por incluir esta actividad en el taller, las dos diapositivas siguientes se pueden copiar/pegar en la ubicación apropiada de la presentación de diapositivas principal.  Una ubicación sugerida es hacer el debate del grupo justo antes del cierre del día, pero esto dependerá del programa final seleccionado por los organizadores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20358975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Ahora vamos a entrar en detalle sobre cómo usar 7-1-7.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242617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8CD97-6DCF-6006-3576-8C1EB115D0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59C1D3-0474-A266-F85B-8EE0A711D5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CB7342-DBE0-34D8-E8D2-77E9A771BEA6}"/>
              </a:ext>
            </a:extLst>
          </p:cNvPr>
          <p:cNvSpPr>
            <a:spLocks noGrp="1"/>
          </p:cNvSpPr>
          <p:nvPr>
            <p:ph type="body" idx="1"/>
          </p:nvPr>
        </p:nvSpPr>
        <p:spPr/>
        <p:txBody>
          <a:bodyPr/>
          <a:lstStyle/>
          <a:p>
            <a:r>
              <a:rPr lang="es-419" i="1">
                <a:latin typeface="Arial"/>
                <a:cs typeface="Arial"/>
              </a:rPr>
              <a:t>[Nota al moderador: si esta actividad está incluida en el taller, entonces realice esta actividad directamente después de la actividad ‘Aplicar 7-1-7 a sus propios datos’. En esta actividad, los grupos de la actividad "Aplicar 7-1-7 a sus propios datos" se emparejarán para presentarse las diapositivas completadas de la plantilla de revisión de eventos 7-1-7 entre sí. Si hay un número impar de grupos, considere la posibilidad de que un grupo haga la presentación ante un facilitador del taller o que se reúnan tres grupos (aunque tendrán que presentar más rápidamente para no exceder el tiempo asignado)].</a:t>
            </a:r>
          </a:p>
          <a:p>
            <a:endParaRPr lang="en-US">
              <a:latin typeface="Arial"/>
              <a:cs typeface="Arial"/>
            </a:endParaRPr>
          </a:p>
          <a:p>
            <a:pPr>
              <a:defRPr/>
            </a:pPr>
            <a:r>
              <a:rPr lang="es-419">
                <a:latin typeface="Arial"/>
                <a:cs typeface="Arial"/>
              </a:rPr>
              <a:t>Ser capaz de presentar de manera clara y sucinta los resultados del 7-1-7 a las partes interesadas clave es una parte importante de lo que hace que el 7-1-7 sea efectivo.  En esta actividad, tendrán la oportunidad de presentar sus resultados 7-1-7 de los brotes en los que acaban de trabajar a un grupo de compañeros. Al presentar las diapositivas del brote, podrán debatir sobre el brote, la oportunidad, los cuellos de botella, los facilitadores y las medidas.  </a:t>
            </a:r>
          </a:p>
          <a:p>
            <a:pPr>
              <a:defRPr/>
            </a:pPr>
            <a:r>
              <a:rPr lang="es-419">
                <a:latin typeface="Arial"/>
                <a:cs typeface="Arial"/>
              </a:rPr>
              <a:t> </a:t>
            </a:r>
          </a:p>
          <a:p>
            <a:pPr>
              <a:defRPr/>
            </a:pPr>
            <a:r>
              <a:rPr lang="es-419">
                <a:latin typeface="Arial"/>
                <a:cs typeface="Arial"/>
              </a:rPr>
              <a:t> </a:t>
            </a:r>
          </a:p>
        </p:txBody>
      </p:sp>
      <p:sp>
        <p:nvSpPr>
          <p:cNvPr id="4" name="Slide Number Placeholder 3">
            <a:extLst>
              <a:ext uri="{FF2B5EF4-FFF2-40B4-BE49-F238E27FC236}">
                <a16:creationId xmlns:a16="http://schemas.microsoft.com/office/drawing/2014/main" id="{A58A727A-8FEE-BFD8-A2C5-37DECF3E8C3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1271801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56745-5B8F-027A-E9CF-D13F5FE4AB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A1FFC6-30E6-3049-5735-31BE5CC6BE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6960B4-FA8B-D74E-18C6-F3B526CBA7B6}"/>
              </a:ext>
            </a:extLst>
          </p:cNvPr>
          <p:cNvSpPr>
            <a:spLocks noGrp="1"/>
          </p:cNvSpPr>
          <p:nvPr>
            <p:ph type="body" idx="1"/>
          </p:nvPr>
        </p:nvSpPr>
        <p:spPr/>
        <p:txBody>
          <a:bodyPr/>
          <a:lstStyle/>
          <a:p>
            <a:r>
              <a:rPr lang="es-419">
                <a:latin typeface="Arial"/>
                <a:cs typeface="Arial"/>
              </a:rPr>
              <a:t>Esta es una actividad de 30 minutos. Durante esta actividad, su grupo se emparejará con otro grupo. Luego, una persona designada de un grupo presentará su Plantilla de diapositivas de revisión de eventos de 7-1-7 completada al otro grupo durante unos 8 a 10 minutos. El otro grupo debe hacer preguntas para generar un debate. Intenten que no dure más de 15 minutos. Después de esto, una persona designada del segundo grupo presentará su Plantilla de diapositivas de revisión de eventos de 7-1-7 completada al primer grupo durante unos 8 a 10 minutos, seguido de algunas preguntas y discusiones entre el grupo.  </a:t>
            </a:r>
          </a:p>
          <a:p>
            <a:r>
              <a:rPr lang="es-419">
                <a:latin typeface="Arial"/>
                <a:cs typeface="Arial"/>
              </a:rPr>
              <a:t> </a:t>
            </a:r>
          </a:p>
          <a:p>
            <a:r>
              <a:rPr lang="es-419">
                <a:latin typeface="Arial"/>
                <a:cs typeface="Arial"/>
              </a:rPr>
              <a:t>Empecemos.</a:t>
            </a:r>
          </a:p>
        </p:txBody>
      </p:sp>
      <p:sp>
        <p:nvSpPr>
          <p:cNvPr id="4" name="Slide Number Placeholder 3">
            <a:extLst>
              <a:ext uri="{FF2B5EF4-FFF2-40B4-BE49-F238E27FC236}">
                <a16:creationId xmlns:a16="http://schemas.microsoft.com/office/drawing/2014/main" id="{A73EA5C5-92E6-FC95-B39C-A61D96FB7E79}"/>
              </a:ext>
            </a:extLst>
          </p:cNvPr>
          <p:cNvSpPr>
            <a:spLocks noGrp="1"/>
          </p:cNvSpPr>
          <p:nvPr>
            <p:ph type="sldNum" sz="quarter" idx="5"/>
          </p:nvPr>
        </p:nvSpPr>
        <p:spPr/>
        <p:txBody>
          <a:bodyPr/>
          <a:lstStyle/>
          <a:p>
            <a:fld id="{A1E75C25-C22B-D14A-8C88-D3C1CFA09A77}" type="slidenum">
              <a:rPr lang="en-US" smtClean="0"/>
              <a:pPr/>
              <a:t>111</a:t>
            </a:fld>
            <a:endParaRPr lang="en-US"/>
          </a:p>
        </p:txBody>
      </p:sp>
    </p:spTree>
    <p:extLst>
      <p:ext uri="{BB962C8B-B14F-4D97-AF65-F5344CB8AC3E}">
        <p14:creationId xmlns:p14="http://schemas.microsoft.com/office/powerpoint/2010/main" val="4030530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Pueden ver que los cinco pasos principales para usar 7-1-7 forman un círculo en el medio del ciclo de vida.  </a:t>
            </a:r>
          </a:p>
          <a:p>
            <a:endParaRPr lang="en-US">
              <a:latin typeface="Arial"/>
              <a:cs typeface="Arial"/>
            </a:endParaRPr>
          </a:p>
          <a:p>
            <a:r>
              <a:rPr lang="es-419">
                <a:latin typeface="Arial"/>
                <a:cs typeface="Arial"/>
              </a:rPr>
              <a:t>Este círculo es un recordatorio de que 7-1-7 trata sobre la mejora</a:t>
            </a:r>
            <a:r>
              <a:rPr lang="es-419" b="1">
                <a:latin typeface="Arial"/>
                <a:cs typeface="Arial"/>
              </a:rPr>
              <a:t> continua</a:t>
            </a:r>
            <a:r>
              <a:rPr lang="es-419">
                <a:latin typeface="Arial"/>
                <a:cs typeface="Arial"/>
              </a:rPr>
              <a:t> del desempeño. Es más eficaz cuando se usa regularmente. En otras palabras, lo ideal es que no usen 7-1-7 solo una vez o para un brote, sino continuamente como parte del proceso de operaciones regulares de gestión de brotes.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96110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Estos cinco pasos para usar 7-1-7 son simples de seguir e iterativos. Repasemos cada uno de ellos en detalle. Hoy cubriremos los tres primeros, y mañana cubriremos los dos restantes.  </a:t>
            </a:r>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0C0A4B-8A94-B042-49EC-CC31D707A2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C2C2B8-62C8-7EC7-B329-8869CD8F0A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1B88E1-6854-FC53-65B6-15F400543120}"/>
              </a:ext>
            </a:extLst>
          </p:cNvPr>
          <p:cNvSpPr>
            <a:spLocks noGrp="1"/>
          </p:cNvSpPr>
          <p:nvPr>
            <p:ph type="body" idx="1"/>
          </p:nvPr>
        </p:nvSpPr>
        <p:spPr/>
        <p:txBody>
          <a:bodyPr/>
          <a:lstStyle/>
          <a:p>
            <a:r>
              <a:rPr lang="es-419" i="1">
                <a:latin typeface="Arial"/>
                <a:cs typeface="Arial"/>
              </a:rPr>
              <a:t>[Nota para el moderador: </a:t>
            </a:r>
            <a:r>
              <a:rPr lang="es-419" b="1" i="1">
                <a:latin typeface="Arial"/>
                <a:cs typeface="Arial"/>
              </a:rPr>
              <a:t>ajuste esta diapositiva y estas notas si no va a hacer el ejercicio 'traer sus propios datos' como se describe aquí</a:t>
            </a:r>
            <a:r>
              <a:rPr lang="es-419" i="1">
                <a:latin typeface="Arial"/>
                <a:cs typeface="Arial"/>
              </a:rPr>
              <a:t>. Recomendamos encarecidamente que se pida a los participantes antes del taller que traigan información sobre un brote en el que ellos o su equipo han trabajado, pero, si no lo hacen, entonces considere mantener la actividad y entregar los escenarios escritos de antemano en el paquete de actividades para esta actividad]. </a:t>
            </a:r>
          </a:p>
          <a:p>
            <a:endParaRPr lang="en-US"/>
          </a:p>
          <a:p>
            <a:r>
              <a:rPr lang="es-419">
                <a:latin typeface="Arial"/>
                <a:cs typeface="Arial"/>
              </a:rPr>
              <a:t>Vamos a discutir brevemente cómo vamos a hacer actividades para esta parte de la capacitación.  </a:t>
            </a:r>
          </a:p>
          <a:p>
            <a:endParaRPr lang="en-US"/>
          </a:p>
          <a:p>
            <a:r>
              <a:rPr lang="es-419">
                <a:latin typeface="Arial"/>
                <a:cs typeface="Arial"/>
              </a:rPr>
              <a:t>[CLIC]</a:t>
            </a:r>
          </a:p>
          <a:p>
            <a:endParaRPr lang="en-US"/>
          </a:p>
          <a:p>
            <a:r>
              <a:rPr lang="es-419">
                <a:latin typeface="Arial"/>
                <a:cs typeface="Arial"/>
              </a:rPr>
              <a:t>Tenemos actividades para cada uno de los pasos de uso. Algunas de estas actividades se realizarán en sesión plenaria y otras en grupos pequeños. Estas actividades se centrarán en asegurarse de que entienden los conceptos detrás de los pasos de uso 7-1-7.  </a:t>
            </a:r>
          </a:p>
          <a:p>
            <a:endParaRPr lang="en-US"/>
          </a:p>
          <a:p>
            <a:r>
              <a:rPr lang="es-419">
                <a:latin typeface="Arial"/>
                <a:cs typeface="Arial"/>
              </a:rPr>
              <a:t>[CLIC]</a:t>
            </a:r>
          </a:p>
          <a:p>
            <a:endParaRPr lang="en-US"/>
          </a:p>
          <a:p>
            <a:r>
              <a:rPr lang="es-419">
                <a:latin typeface="Arial"/>
                <a:cs typeface="Arial"/>
              </a:rPr>
              <a:t>Luego, más tarde en el día, vamos a tener una actividad más larga en la que podrá aplicar 7-1-7 a un brote en el que ustedes u otros miembros de sus grupos hayan trabajado o conocido. Si sus grupos no tienen un brote en el que trabajar, entonces tenemos algunos escenarios que pueden seleccionar. El propósito de esta actividad es para que puedan ver cómo la aplicación de 7-1-7 funciona en brotes con los que ya están familiarizados, lo que puede ser energizante para ayudarles a ver el valor real del 7-1-7 y ayudarles a identificar cualquier punto de confusión.</a:t>
            </a:r>
          </a:p>
          <a:p>
            <a:endParaRPr lang="en-US"/>
          </a:p>
          <a:p>
            <a:endParaRPr lang="en-US"/>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9643A5F5-0AD5-49B9-FD16-0F3E0C77EA37}"/>
              </a:ext>
            </a:extLst>
          </p:cNvPr>
          <p:cNvSpPr>
            <a:spLocks noGrp="1"/>
          </p:cNvSpPr>
          <p:nvPr>
            <p:ph type="sldNum" sz="quarter" idx="5"/>
          </p:nvPr>
        </p:nvSpPr>
        <p:spPr/>
        <p:txBody>
          <a:bodyPr/>
          <a:lstStyle/>
          <a:p>
            <a:fld id="{A1E75C25-C22B-D14A-8C88-D3C1CFA09A77}" type="slidenum">
              <a:rPr lang="en-US" smtClean="0"/>
              <a:pPr/>
              <a:t>14</a:t>
            </a:fld>
            <a:endParaRPr lang="en-US"/>
          </a:p>
        </p:txBody>
      </p:sp>
    </p:spTree>
    <p:extLst>
      <p:ext uri="{BB962C8B-B14F-4D97-AF65-F5344CB8AC3E}">
        <p14:creationId xmlns:p14="http://schemas.microsoft.com/office/powerpoint/2010/main" val="2561307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2D12C-85AF-6E1D-B477-5F22D0F466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47372A-E53E-2213-93B1-6841E50C84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037188-995F-1A23-A57A-D3DB982B70B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t>El primer paso para usar 7-1-7 es recopilar datos de puntualidad y calcular el desempeño de 7-1-7.  </a:t>
            </a:r>
          </a:p>
        </p:txBody>
      </p:sp>
      <p:sp>
        <p:nvSpPr>
          <p:cNvPr id="4" name="Slide Number Placeholder 3">
            <a:extLst>
              <a:ext uri="{FF2B5EF4-FFF2-40B4-BE49-F238E27FC236}">
                <a16:creationId xmlns:a16="http://schemas.microsoft.com/office/drawing/2014/main" id="{8261F0B9-7447-6043-F901-120AB46B02E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861330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A82BD-C782-9128-E6A7-FDEF0B39F7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FA1851-A92C-5D9F-9B56-C4022417C3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34FF9A-D161-B14B-B0FF-21FA1FDE136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¿Qué datos necesitamos para 7-1-7 y las revisiones de acción temprana? No se necesita una gran cantidad de información, pero *lo que* se recopila es importante. Por lo tanto, piensen en el ejercicio de mesa 7-1-7 u otros ejemplos 7-1-7 que hayan visto. Primero, identificar y registrar las fechas de los hitos de 7-1-7. Algunas de estas fechas ya pueden recogerse en los sistemas existentes. Pero otros puede que no. Vemos esto especialmente para las fechas de las medidas de respuesta temprana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La otra pieza importante de datos que se necesita, y que a menudo no se encuentra en los sistemas existentes, son las narrativas. Si hicieron el ejercicio de mesa, recordarán que discutimos las razones por las que se eligió cada fecha. Estas son breves descripciones que comienzan a contar la historia de la puntualidad en el brote, y lo que estaba causando cuellos de botella o contribuyendo a los facilitadores.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*Cómo* se recopilan los datos 7-1-7 es flexible, y diferentes países han utilizado diferentes enfoques. 7-1-7 Alliance tiene una herramienta de evaluación disponible; esta es la herramienta que se utiliza en el ejercicio de mesa. Algunos países han adaptado este instrumento integrándolo en el formulario de presentación de informes existente que ya utilizan sus equipos de respuesta rápida. Pueden ver un ejemplo de esto en la imagen media. También tenemos ejemplos de recopilación de datos digitales, como se ve a la derecha, y seguimos viendo una mayor integración del 7-1-7 en los sistemas de datos electrónicos.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diga la siguiente línea si las sesiones 7-1-7 sobre adopción están incluidas en el taller].</a:t>
            </a:r>
            <a:br>
              <a:rPr lang="es-419" i="1">
                <a:latin typeface="Arial"/>
                <a:cs typeface="Arial"/>
              </a:rPr>
            </a:br>
            <a:endParaRPr lang="es-419" i="1">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Vamos a profundizar en este tipo de decisiones sobre cómo recopilar datos 7-1-7 en las sesiones sobre la adopción del 7-1-7 en los sistemas de rutina.  </a:t>
            </a:r>
            <a:br>
              <a:rPr lang="es-419"/>
            </a:br>
            <a:endParaRPr lang="es-419"/>
          </a:p>
          <a:p>
            <a:endParaRPr lang="en-US">
              <a:cs typeface="Arial"/>
            </a:endParaRPr>
          </a:p>
        </p:txBody>
      </p:sp>
      <p:sp>
        <p:nvSpPr>
          <p:cNvPr id="4" name="Slide Number Placeholder 3">
            <a:extLst>
              <a:ext uri="{FF2B5EF4-FFF2-40B4-BE49-F238E27FC236}">
                <a16:creationId xmlns:a16="http://schemas.microsoft.com/office/drawing/2014/main" id="{F52675CC-9FC7-D597-D21C-8E109D2389F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56442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419">
                <a:latin typeface="Arial"/>
                <a:cs typeface="Arial"/>
              </a:rPr>
              <a:t>Ahora revisemos las definiciones de fecha de hito de nuevo. Para obtener más detalles sobre estas definiciones, consulten la Guía de referencia de fechas de hitos 7-1-7 en el sitio web de 7-1-7 Alliance.  </a:t>
            </a:r>
          </a:p>
          <a:p>
            <a:pPr algn="just"/>
            <a:endParaRPr lang="en-US">
              <a:latin typeface="Arial"/>
              <a:cs typeface="Arial"/>
            </a:endParaRPr>
          </a:p>
          <a:p>
            <a:pPr algn="just"/>
            <a:r>
              <a:rPr lang="es-419">
                <a:latin typeface="Arial"/>
                <a:cs typeface="Arial"/>
              </a:rPr>
              <a:t>En el caso de las enfermedades endémicas, la fecha de aparición es cuando se produjo un aumento predeterminado de la incidencia sobre las tasas de referencia.  </a:t>
            </a:r>
          </a:p>
          <a:p>
            <a:pPr algn="just"/>
            <a:br>
              <a:rPr lang="es-419">
                <a:latin typeface="Arial"/>
                <a:cs typeface="Arial"/>
              </a:rPr>
            </a:br>
            <a:r>
              <a:rPr lang="es-419">
                <a:latin typeface="Arial"/>
                <a:cs typeface="Arial"/>
              </a:rPr>
              <a:t>Para una enfermedad no endémica, los datos son cuando el primer caso experimentó síntomas por primera vez.  </a:t>
            </a:r>
          </a:p>
          <a:p>
            <a:pPr>
              <a:buNone/>
            </a:pPr>
            <a:endParaRPr lang="en-US">
              <a:effectLst/>
              <a:latin typeface="Arial" panose="020B0604020202020204" pitchFamily="34" charset="0"/>
            </a:endParaRPr>
          </a:p>
          <a:p>
            <a:r>
              <a:rPr lang="es-419">
                <a:effectLst/>
                <a:latin typeface="Arial"/>
                <a:cs typeface="Arial"/>
              </a:rPr>
              <a:t>A menudo se desconoce la fecha de aparición cuando se detecta por primera vez un brote. La información epidemiológica recopilada durante la investigación del brote se debe usar para determinar la fecha, según la información disponible. La fecha puede cambiar a medida que se conocen más detalles (como si se identifican casos previos). Si las fechas se actualizan, recuerde actualizar los datos de 7-1-7 también.  </a:t>
            </a:r>
          </a:p>
          <a:p>
            <a:pPr algn="just"/>
            <a:endParaRPr lang="en-US">
              <a:latin typeface="Arial"/>
              <a:cs typeface="Arial"/>
            </a:endParaRPr>
          </a:p>
          <a:p>
            <a:pPr algn="just"/>
            <a:endParaRPr lang="en-US">
              <a:latin typeface="Arial"/>
              <a:cs typeface="Arial"/>
            </a:endParaRPr>
          </a:p>
          <a:p>
            <a:pPr algn="just"/>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09003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s-419">
                <a:effectLst/>
                <a:latin typeface="Arial"/>
                <a:cs typeface="Arial"/>
              </a:rPr>
              <a:t>La fecha de detección es la fecha en que cualquier fuente o sistema registró el brote por primera vez. Las fuentes y los sistemas deben ser clínicos o estar relacionados con la salud pública. La detección puede ocurrir a nivel de la comunidad o del centro de salud, a través de un laboratorio, mediante el sistema de vigilancia o en otro lugar. </a:t>
            </a:r>
          </a:p>
          <a:p>
            <a:pPr>
              <a:buNone/>
            </a:pPr>
            <a:endParaRPr lang="en-US">
              <a:effectLst/>
              <a:latin typeface="Arial" panose="020B0604020202020204" pitchFamily="34" charset="0"/>
            </a:endParaRPr>
          </a:p>
          <a:p>
            <a:r>
              <a:rPr lang="es-419">
                <a:effectLst/>
                <a:latin typeface="Arial"/>
                <a:cs typeface="Arial"/>
              </a:rPr>
              <a:t>Para la vigilancia basada en indicadores, la fecha de detección sería el momento que se registraron los datos de casos o incidencias, como en un libro de registro, un formulario de investigación de casos, un formulario de requerimiento de laboratorio. </a:t>
            </a:r>
          </a:p>
          <a:p>
            <a:endParaRPr lang="en-US"/>
          </a:p>
          <a:p>
            <a:pPr>
              <a:buNone/>
            </a:pPr>
            <a:r>
              <a:rPr lang="es-419">
                <a:effectLst/>
                <a:latin typeface="Arial"/>
                <a:cs typeface="Arial"/>
              </a:rPr>
              <a:t>Para la vigilancia basada en eventos, la fecha de detección sería el momento que la información del evento se registró por primera vez (p. ej., detectada por un sistema de escaneo de medios de comunicación, registrada por un trabajador de salud comunitario o registrada por un operador de línea directa). </a:t>
            </a:r>
          </a:p>
          <a:p>
            <a:endParaRPr lang="en-US">
              <a:effectLst/>
              <a:latin typeface="Arial" panose="020B0604020202020204" pitchFamily="34" charset="0"/>
            </a:endParaRPr>
          </a:p>
          <a:p>
            <a:r>
              <a:rPr lang="es-419">
                <a:effectLst/>
                <a:latin typeface="Arial"/>
                <a:cs typeface="Arial"/>
              </a:rPr>
              <a:t>Tenga en cuenta que para 7-1-7, la fecha de detección no se basa estrictamente en la confirmación de laboratorio, sino que puede basarse en la sospecha del evento. La confirmación de laboratorio está incluida como una medida de respuesta temprana en 7-1-7. Sin embargo, en contextos donde la definición de un evento notificable es un caso confirmado, la confirmación de laboratorio puede producirse en la misma fecha que la fecha de detección.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637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t>La fecha de notificación es la fecha en que el evento se informa por primera vez a una autoridad de salud pública responsable de la medida. </a:t>
            </a:r>
            <a:r>
              <a:rPr lang="es-419">
                <a:effectLst/>
                <a:latin typeface="Arial" panose="020B0604020202020204" pitchFamily="34" charset="0"/>
              </a:rPr>
              <a:t>A menudo, la jurisdicción de salud pública más inmediata (ciudad, distrito) será la autoridad de salud pública responsable de la medida y la primera autoridad de salud pública en ser notificada. La notificación a las autoridades de salud responsables podría ser de un entorno clínico a un funcionario de vigilancia del distrito. En el caso de la vigilancia basada en eventos o cuando los brotes se detectan de forma centralizada, la notificación a una autoridad responsable puede ser del nivel central al nivel subnacional. </a:t>
            </a:r>
          </a:p>
          <a:p>
            <a:pPr>
              <a:buNone/>
            </a:pPr>
            <a:endParaRPr lang="en-US">
              <a:effectLst/>
              <a:latin typeface="Arial" panose="020B0604020202020204" pitchFamily="34" charset="0"/>
            </a:endParaRPr>
          </a:p>
          <a:p>
            <a:pPr>
              <a:buNone/>
            </a:pPr>
            <a:r>
              <a:rPr lang="es-419">
                <a:effectLst/>
                <a:latin typeface="Arial" panose="020B0604020202020204" pitchFamily="34" charset="0"/>
              </a:rPr>
              <a:t>Para los países que requieren la notificación de eventos notificables a múltiples niveles de gobierno que tienen diferentes acciones asignadas, la fecha más temprana en que se notificó a cualquiera de estas autoridades de salud pública sería la fecha de notificación. En alguna guía, este paso puede denominarse “informar” a una autoridad de salud pública o al equipo de salud del distrito. </a:t>
            </a:r>
          </a:p>
          <a:p>
            <a:pPr>
              <a:buNone/>
            </a:pPr>
            <a:endParaRPr lang="en-US">
              <a:effectLst/>
              <a:latin typeface="Arial" panose="020B0604020202020204" pitchFamily="34" charset="0"/>
            </a:endParaRPr>
          </a:p>
          <a:p>
            <a:r>
              <a:rPr lang="es-419">
                <a:effectLst/>
                <a:latin typeface="Arial" panose="020B0604020202020204" pitchFamily="34" charset="0"/>
              </a:rPr>
              <a:t>Este paso no debe confundirse con la notificación a la OMS según lo define el Reglamento Sanitario Internacional (2005), que normalmente solo se realiza después de que las autoridades de salud pública locales o nacionales se hayan enterado de un evento.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30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es-419" i="1">
                <a:latin typeface="Arial"/>
                <a:cs typeface="Arial"/>
              </a:rPr>
              <a:t>[Nota al moderador: incluya cualquier cuestión administrativa. Si no es necesario, elimine esta diapositiva].</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s-419">
                <a:effectLst/>
                <a:latin typeface="Arial"/>
                <a:cs typeface="Arial"/>
              </a:rPr>
              <a:t>La fecha de finalización de la medida de respuesta temprana es la última fecha en la que ocurrieron todas las medidas de respuesta temprana de 7-1-7 aplicables: </a:t>
            </a:r>
          </a:p>
          <a:p>
            <a:endParaRPr lang="en-US">
              <a:latin typeface="Arial"/>
              <a:cs typeface="Arial"/>
            </a:endParaRPr>
          </a:p>
          <a:p>
            <a:pPr>
              <a:spcAft>
                <a:spcPts val="623"/>
              </a:spcAft>
              <a:buFont typeface="+mj-lt"/>
              <a:buAutoNum type="arabicPeriod"/>
            </a:pPr>
            <a:r>
              <a:rPr lang="es-419">
                <a:latin typeface="Arial"/>
                <a:cs typeface="Arial"/>
              </a:rPr>
              <a:t> </a:t>
            </a:r>
            <a:r>
              <a:rPr lang="es-419">
                <a:effectLst/>
                <a:latin typeface="Arial"/>
                <a:cs typeface="Arial"/>
              </a:rPr>
              <a:t>Iniciar una investigación o desplegar un equipo de investigación y respuesta </a:t>
            </a:r>
          </a:p>
          <a:p>
            <a:pPr>
              <a:spcAft>
                <a:spcPts val="623"/>
              </a:spcAft>
              <a:buFont typeface="+mj-lt"/>
              <a:buAutoNum type="arabicPeriod"/>
            </a:pPr>
            <a:r>
              <a:rPr lang="es-419">
                <a:latin typeface="Arial"/>
                <a:cs typeface="Arial"/>
              </a:rPr>
              <a:t> </a:t>
            </a:r>
            <a:r>
              <a:rPr lang="es-419">
                <a:effectLst/>
                <a:latin typeface="Arial"/>
                <a:cs typeface="Arial"/>
              </a:rPr>
              <a:t>Realizar un análisis epidemiológico y una evaluación inicial de riesgos </a:t>
            </a:r>
          </a:p>
          <a:p>
            <a:pPr>
              <a:spcAft>
                <a:spcPts val="623"/>
              </a:spcAft>
              <a:buFont typeface="+mj-lt"/>
              <a:buAutoNum type="arabicPeriod"/>
            </a:pPr>
            <a:r>
              <a:rPr lang="es-419">
                <a:latin typeface="Arial"/>
                <a:cs typeface="Arial"/>
              </a:rPr>
              <a:t> </a:t>
            </a:r>
            <a:r>
              <a:rPr lang="es-419">
                <a:effectLst/>
                <a:latin typeface="Arial"/>
                <a:cs typeface="Arial"/>
              </a:rPr>
              <a:t>Obtener la confirmación de laboratorio de la etiología del brote </a:t>
            </a:r>
          </a:p>
          <a:p>
            <a:pPr>
              <a:spcAft>
                <a:spcPts val="623"/>
              </a:spcAft>
              <a:buFont typeface="+mj-lt"/>
              <a:buAutoNum type="arabicPeriod"/>
            </a:pPr>
            <a:r>
              <a:rPr lang="es-419">
                <a:latin typeface="Arial"/>
                <a:cs typeface="Arial"/>
              </a:rPr>
              <a:t> </a:t>
            </a:r>
            <a:r>
              <a:rPr lang="es-419">
                <a:effectLst/>
                <a:latin typeface="Arial"/>
                <a:cs typeface="Arial"/>
              </a:rPr>
              <a:t>Iniciar las medidas apropiadas de manejo de casos y prevención y control de infecciones (PCI) en los establecimientos de salud </a:t>
            </a:r>
          </a:p>
          <a:p>
            <a:pPr>
              <a:spcAft>
                <a:spcPts val="623"/>
              </a:spcAft>
              <a:buFont typeface="+mj-lt"/>
              <a:buAutoNum type="arabicPeriod"/>
            </a:pPr>
            <a:r>
              <a:rPr lang="es-419">
                <a:latin typeface="Arial"/>
                <a:cs typeface="Arial"/>
              </a:rPr>
              <a:t> </a:t>
            </a:r>
            <a:r>
              <a:rPr lang="es-419">
                <a:effectLst/>
                <a:latin typeface="Arial"/>
                <a:cs typeface="Arial"/>
              </a:rPr>
              <a:t>Iniciar contramedidas de salud pública apropiadas en las comunidades afectadas </a:t>
            </a:r>
          </a:p>
          <a:p>
            <a:pPr>
              <a:spcAft>
                <a:spcPts val="623"/>
              </a:spcAft>
              <a:buFont typeface="+mj-lt"/>
              <a:buAutoNum type="arabicPeriod"/>
            </a:pPr>
            <a:r>
              <a:rPr lang="es-419">
                <a:latin typeface="Arial"/>
                <a:cs typeface="Arial"/>
              </a:rPr>
              <a:t> </a:t>
            </a:r>
            <a:r>
              <a:rPr lang="es-419">
                <a:effectLst/>
                <a:latin typeface="Arial"/>
                <a:cs typeface="Arial"/>
              </a:rPr>
              <a:t>Iniciar actividades apropiadas de comunicación de riesgos y participación comunitaria </a:t>
            </a:r>
          </a:p>
          <a:p>
            <a:pPr>
              <a:buFont typeface="+mj-lt"/>
              <a:buAutoNum type="arabicPeriod"/>
            </a:pPr>
            <a:r>
              <a:rPr lang="es-419">
                <a:latin typeface="Arial"/>
                <a:cs typeface="Arial"/>
              </a:rPr>
              <a:t> </a:t>
            </a:r>
            <a:r>
              <a:rPr lang="es-419">
                <a:effectLst/>
                <a:latin typeface="Arial"/>
                <a:cs typeface="Arial"/>
              </a:rPr>
              <a:t>Establecer un mecanismo de coordinación. </a:t>
            </a:r>
          </a:p>
          <a:p>
            <a:pPr>
              <a:buFont typeface="+mj-lt"/>
              <a:buAutoNum type="arabicPeriod"/>
            </a:pPr>
            <a:endParaRPr lang="en-US">
              <a:effectLst/>
              <a:latin typeface="Arial" panose="020B0604020202020204" pitchFamily="34" charset="0"/>
              <a:cs typeface="Arial"/>
            </a:endParaRPr>
          </a:p>
          <a:p>
            <a:pPr>
              <a:buFont typeface="+mj-lt"/>
              <a:buNone/>
            </a:pPr>
            <a:r>
              <a:rPr lang="es-419">
                <a:effectLst/>
                <a:latin typeface="Arial"/>
                <a:cs typeface="Arial"/>
              </a:rPr>
              <a:t>Para determinar esta fecha del hito, </a:t>
            </a:r>
            <a:r>
              <a:rPr lang="es-419">
                <a:latin typeface="Arial"/>
                <a:cs typeface="Arial"/>
              </a:rPr>
              <a:t>deben evaluar las fechas de las siete medidas de respuesta temprana aquí y utilizar la última de esas fechas.  Estas medidas de respuesta temprana constituyen las actividades básicas de respuesta que normalmente se necesitan para contener un brote en su fase inicial.  </a:t>
            </a:r>
          </a:p>
          <a:p>
            <a:pPr>
              <a:buFont typeface="+mj-lt"/>
              <a:buAutoNum type="arabicPeriod"/>
            </a:pPr>
            <a:endParaRPr lang="en-US">
              <a:effectLst/>
              <a:latin typeface="Arial" panose="020B0604020202020204" pitchFamily="34" charset="0"/>
            </a:endParaRPr>
          </a:p>
          <a:p>
            <a:pPr>
              <a:buNone/>
            </a:pPr>
            <a:r>
              <a:rPr lang="es-419">
                <a:effectLst/>
                <a:latin typeface="Arial"/>
                <a:cs typeface="Arial"/>
              </a:rPr>
              <a:t>Tengan en cuenta que la mayoría de las medidas de respuesta temprana 7-1-7 se centran en iniciar en lugar de completar una medida. Por ejemplo, si la implementación de la vacuna comienza el 5 de mayo y termina el 20 de mayo, la fecha para “Iniciar contramedidas apropiadas de salud pública en las comunidades afectadas” sería el 5 de mayo. </a:t>
            </a:r>
          </a:p>
          <a:p>
            <a:pPr>
              <a:buNone/>
            </a:pPr>
            <a:endParaRPr lang="en-US">
              <a:effectLst/>
              <a:latin typeface="Arial" panose="020B0604020202020204" pitchFamily="34" charset="0"/>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60199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Ahora, hablemos de las fechas de hito para el brote de ébola de 2022 en Uganda. </a:t>
            </a:r>
          </a:p>
          <a:p>
            <a:endParaRPr lang="en-US" b="0" i="0">
              <a:solidFill>
                <a:srgbClr val="000000"/>
              </a:solidFill>
              <a:effectLst/>
              <a:latin typeface="Arial" panose="020B0604020202020204" pitchFamily="34" charset="0"/>
              <a:cs typeface="Arial"/>
            </a:endParaRPr>
          </a:p>
          <a:p>
            <a:r>
              <a:rPr lang="es-419">
                <a:solidFill>
                  <a:srgbClr val="000000"/>
                </a:solidFill>
              </a:rPr>
              <a:t>[CLIC]</a:t>
            </a:r>
          </a:p>
          <a:p>
            <a:endParaRPr lang="en-US">
              <a:solidFill>
                <a:srgbClr val="000000"/>
              </a:solidFill>
            </a:endParaRPr>
          </a:p>
          <a:p>
            <a:r>
              <a:rPr lang="es-419">
                <a:solidFill>
                  <a:srgbClr val="000000"/>
                </a:solidFill>
              </a:rPr>
              <a:t>Para este brote, el equipo de salud pública aplicó el 7-1-7 a través de una Revisión de acción temprana apenas unos días después de ser notificado del brote. Cuando lo hicieron, descubrieron que se habían tardado 15 días en detectar el brote, menos de un día en notificarlo a las autoridades sanitarias responsables de tomar medidas, y que el tiempo de respuesta aún estaba “por determinarse”, ya que se encontraban en los primeros días de la respuesta cuando aplicaron por primera vez el método 7-1-7. </a:t>
            </a:r>
          </a:p>
          <a:p>
            <a:endParaRPr lang="en-US">
              <a:solidFill>
                <a:srgbClr val="000000"/>
              </a:solidFill>
            </a:endParaRPr>
          </a:p>
          <a:p>
            <a:r>
              <a:rPr lang="es-419">
                <a:solidFill>
                  <a:srgbClr val="000000"/>
                </a:solidFill>
                <a:latin typeface="Arial"/>
                <a:cs typeface="Arial"/>
              </a:rPr>
              <a:t>Luego, después de que su investigación y rastreo de contactos se completaron, unos 12 días después de que se detectó el brote, volvieron a aplicar 7-1-7. </a:t>
            </a:r>
          </a:p>
          <a:p>
            <a:endParaRPr lang="en-US">
              <a:solidFill>
                <a:srgbClr val="000000"/>
              </a:solidFill>
            </a:endParaRPr>
          </a:p>
          <a:p>
            <a:r>
              <a:rPr lang="es-419">
                <a:solidFill>
                  <a:srgbClr val="000000"/>
                </a:solidFill>
                <a:latin typeface="Arial"/>
                <a:cs typeface="Arial"/>
              </a:rPr>
              <a:t>[CLIC]</a:t>
            </a:r>
          </a:p>
          <a:p>
            <a:endParaRPr lang="en-US">
              <a:solidFill>
                <a:srgbClr val="000000"/>
              </a:solidFill>
            </a:endParaRPr>
          </a:p>
          <a:p>
            <a:r>
              <a:rPr lang="es-419">
                <a:solidFill>
                  <a:srgbClr val="000000"/>
                </a:solidFill>
                <a:latin typeface="Arial"/>
                <a:cs typeface="Arial"/>
              </a:rPr>
              <a:t>Los números habían cambiado. Lo que descubrieron durante la investigación fue que el caso índice había sido de hecho un individuo diferente, unas pocas generaciones de casos antes, con síntomas que comenzaban 46 días antes de que se detectara el brote. El tiempo de notificación seguía siendo el mismo, y para entonces ya habían completado la respuesta temprana y notado que el tiempo para completar las medidas de respuesta temprana de 7-1-7 era de 9 días. </a:t>
            </a:r>
          </a:p>
          <a:p>
            <a:br>
              <a:rPr lang="es-419"/>
            </a:br>
            <a:r>
              <a:rPr lang="es-419">
                <a:solidFill>
                  <a:srgbClr val="000000"/>
                </a:solidFill>
                <a:latin typeface="Arial"/>
                <a:cs typeface="Arial"/>
              </a:rPr>
              <a:t>Seguiremos este brote por el resto del día a medida que nos adentramos en los cuellos de botella, facilitadores y sesiones de acción. </a:t>
            </a:r>
          </a:p>
          <a:p>
            <a:endParaRPr lang="en-US">
              <a:solidFill>
                <a:srgbClr val="000000"/>
              </a:solidFill>
            </a:endParaRPr>
          </a:p>
          <a:p>
            <a:endParaRPr lang="en-US" b="0" i="0">
              <a:solidFill>
                <a:srgbClr val="000000"/>
              </a:solidFill>
              <a:effectLst/>
              <a:latin typeface="Arial"/>
              <a:cs typeface="Arial"/>
            </a:endParaRPr>
          </a:p>
          <a:p>
            <a:endParaRPr lang="en-US">
              <a:solidFill>
                <a:srgbClr val="000000"/>
              </a:solidFill>
              <a:latin typeface="Arial"/>
              <a:ea typeface="Calibri" panose="020F0502020204030204" pitchFamily="34" charset="0"/>
              <a:cs typeface="Arial"/>
            </a:endParaRPr>
          </a:p>
          <a:p>
            <a:endParaRPr lang="en-US">
              <a:solidFill>
                <a:srgbClr val="444444"/>
              </a:solidFill>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72703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Ahora repasemos otro ejemplo. Esto es para un brote gastrointestinal no especificado que ocurrió en una jurisdicción en los Estados Unidos.  </a:t>
            </a:r>
          </a:p>
          <a:p>
            <a:endParaRPr lang="en-US"/>
          </a:p>
          <a:p>
            <a:r>
              <a:rPr lang="es-419">
                <a:latin typeface="Arial"/>
                <a:cs typeface="Arial"/>
              </a:rPr>
              <a:t>[CLIC]</a:t>
            </a:r>
          </a:p>
          <a:p>
            <a:endParaRPr lang="en-US">
              <a:cs typeface="Arial"/>
            </a:endParaRPr>
          </a:p>
          <a:p>
            <a:r>
              <a:rPr lang="es-419">
                <a:latin typeface="Arial"/>
                <a:cs typeface="Arial"/>
              </a:rPr>
              <a:t>El almuerzo se sirvió en un refugio para migrantes el 22 de noviembre. El personal del refugio llamó a los servicios de emergencia cuando unas 20 personas comenzaron a vomitar una hora después del almuerzo. </a:t>
            </a:r>
          </a:p>
          <a:p>
            <a:endParaRPr lang="en-US"/>
          </a:p>
          <a:p>
            <a:r>
              <a:rPr lang="es-419">
                <a:latin typeface="Arial"/>
                <a:cs typeface="Arial"/>
              </a:rPr>
              <a:t>Los servicios de emergencia notificaron al departamento de salud pública después de llegar a la escena e identificar a más de 20 individuos con síntomas gastrointestinales graves. </a:t>
            </a:r>
          </a:p>
          <a:p>
            <a:endParaRPr lang="en-US"/>
          </a:p>
          <a:p>
            <a:r>
              <a:rPr lang="es-419">
                <a:latin typeface="Arial"/>
                <a:cs typeface="Arial"/>
              </a:rPr>
              <a:t>Ese día, el personal del departamento de salud pública fue al refugio debido al número y gravedad de la enfermedad que se reportaba. Comenzaron investigaciones de casos y contactos de 73 personas expuestas y recolectaron muestras de alimentos y ambientales para su análisis. Cuando hicieron su análisis 7-1-7 encontraron que habían alcanzado el objetivo completo, con detección y notificación en menos de un día y las medidas de respuesta temprana completadas en 5 días. </a:t>
            </a:r>
          </a:p>
          <a:p>
            <a:endParaRPr lang="en-US"/>
          </a:p>
          <a:p>
            <a:r>
              <a:rPr lang="es-419">
                <a:latin typeface="Arial"/>
                <a:cs typeface="Arial"/>
              </a:rPr>
              <a:t>[CLIC]</a:t>
            </a:r>
          </a:p>
          <a:p>
            <a:endParaRPr lang="en-US"/>
          </a:p>
          <a:p>
            <a:r>
              <a:rPr lang="es-419">
                <a:latin typeface="Arial"/>
                <a:cs typeface="Arial"/>
              </a:rPr>
              <a:t>Este ejemplo es una gran demostración de por qué es útil hacer un análisis completo 7-1-7, incluso cuando se cumple el objetivo completo. Aprendieron mucho gracias al análisis de cuellos de botella y facilitadores. Encontraron varios facilitadores que permitieron actuar con rapidez, entre ellos la rápida notificación inicial a los servicios de emergencia y la estrecha cooperación de las diferentes entidades implicadas. Pero también identificaron que la notificación rápida al departamento de salud pública se debió en parte a la suerte: uno de los socorristas de emergencia trabajaba en el departamento de salud pública e hizo la notificación. Además, identificaron algunos cuellos de botella que ralentizaron parte del tiempo de respuesta. </a:t>
            </a:r>
          </a:p>
          <a:p>
            <a:endParaRPr lang="en-US"/>
          </a:p>
          <a:p>
            <a:r>
              <a:rPr lang="es-419">
                <a:latin typeface="Arial"/>
                <a:cs typeface="Arial"/>
              </a:rPr>
              <a:t>[CLIC]</a:t>
            </a:r>
          </a:p>
          <a:p>
            <a:endParaRPr lang="en-US"/>
          </a:p>
          <a:p>
            <a:r>
              <a:rPr lang="es-419">
                <a:latin typeface="Arial"/>
                <a:cs typeface="Arial"/>
              </a:rPr>
              <a:t>Por lo tanto, basándose en el análisis 7-1-7 la jurisdicción ideó acciones que podrían agilizar aún más la respuesta y establecer un protocolo de notificación sólido que no dependiera de una entidad intermediaria —en este caso, los servicios de emergencia— para realizar la notificación.</a:t>
            </a:r>
          </a:p>
          <a:p>
            <a:pPr marL="285750" indent="-285750">
              <a:buFont typeface="Arial,Sans-Serif"/>
              <a:buChar char="•"/>
            </a:pPr>
            <a:endParaRPr lang="en-US"/>
          </a:p>
          <a:p>
            <a:pPr marL="285750" indent="-285750">
              <a:buFont typeface="Arial,Sans-Serif"/>
              <a:buChar char="•"/>
            </a:pPr>
            <a:endParaRPr lang="en-US"/>
          </a:p>
          <a:p>
            <a:pPr marL="285750" indent="-285750">
              <a:buFont typeface="Arial,Sans-Serif"/>
              <a:buChar char="•"/>
            </a:pPr>
            <a:endParaRPr lang="en-US" sz="1200" b="0" i="0" u="none" strike="noStrike">
              <a:solidFill>
                <a:srgbClr val="4B4C4F"/>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32322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3D14F-53CB-78FB-B363-FF66C4F2A8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2F803A-C341-EE1E-8E7C-36EB900A24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D44566-C825-7800-5B96-92DC63C1182E}"/>
              </a:ext>
            </a:extLst>
          </p:cNvPr>
          <p:cNvSpPr>
            <a:spLocks noGrp="1"/>
          </p:cNvSpPr>
          <p:nvPr>
            <p:ph type="body" idx="1"/>
          </p:nvPr>
        </p:nvSpPr>
        <p:spPr/>
        <p:txBody>
          <a:bodyPr/>
          <a:lstStyle/>
          <a:p>
            <a:r>
              <a:rPr lang="es-419">
                <a:latin typeface="Arial"/>
                <a:cs typeface="Arial"/>
              </a:rPr>
              <a:t>Quiero hacer una pausa por un momento para resaltar la importancia de esas narrativas.  </a:t>
            </a:r>
          </a:p>
          <a:p>
            <a:endParaRPr lang="en-US">
              <a:latin typeface="Arial"/>
              <a:cs typeface="Arial"/>
            </a:endParaRPr>
          </a:p>
          <a:p>
            <a:r>
              <a:rPr lang="es-419">
                <a:latin typeface="Arial"/>
                <a:cs typeface="Arial"/>
              </a:rPr>
              <a:t>Hablamos mucho sobre las fechas de los hitos, pero lo que realmente impulsa el ciclo de mejora del desempeño son las narrativas. Una vez que sabemos una fecha, necesitamos saber el “por qué” de esa fecha. ¿Por qué la detección tomó solo 1 día? ¿Por qué tomó 10 días? ¿40 días? Nos adentraremos más en esto cuando hablemos de los cuellos de botella y facilitadores, pero el énfasis aquí es un recordatorio de asegurarnos de que las narrativas se recopilen como parte de la recolección de datos de 7-1-7 y las revisiones de acción temprana.  </a:t>
            </a:r>
          </a:p>
        </p:txBody>
      </p:sp>
      <p:sp>
        <p:nvSpPr>
          <p:cNvPr id="4" name="Slide Number Placeholder 3">
            <a:extLst>
              <a:ext uri="{FF2B5EF4-FFF2-40B4-BE49-F238E27FC236}">
                <a16:creationId xmlns:a16="http://schemas.microsoft.com/office/drawing/2014/main" id="{BB44750B-7457-747E-F782-62B96181E8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706978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Una vez que tengan las fechas y las narrativas de los hitos, calculan las métricas de puntualidad y evalúan el objetivo 7-1-7. Tengan en cuenta de nuevo que tenemos 3 métricas: días para detectar, días para notificar y días para completar medidas de respuesta temprana. Juntas, estas métricas constituyen el objetivo general del enfoque 7-1-7.  </a:t>
            </a:r>
          </a:p>
          <a:p>
            <a:endParaRPr lang="en-US"/>
          </a:p>
          <a:p>
            <a:r>
              <a:rPr lang="es-419">
                <a:latin typeface="Arial"/>
                <a:cs typeface="Arial"/>
              </a:rPr>
              <a:t>Para mejorar el desempeño, es fundamental mirar cada una de esas métricas por sí mismas, pero también mirar el objetivo general de 7-1-7. El objetivo general es mejorar la rapidez en toda la secuencia, desde que surge un brote hasta que las autoridades sanitarias se enteran de él y se toman medidas para controlarlo. </a:t>
            </a:r>
          </a:p>
          <a:p>
            <a:endParaRPr lang="en-US"/>
          </a:p>
          <a:p>
            <a:r>
              <a:rPr lang="es-419">
                <a:latin typeface="Arial"/>
                <a:cs typeface="Arial"/>
              </a:rPr>
              <a:t>El objetivo general del 7-1-7 consiste en asegurarse de que no haya eslabones débiles en toda la secuencia, ya que, en última instancia, aunque se sea rápido en dos de las tres métricas, las posibilidades de que un brote se salga de control siguen siendo altas si no se es rápido en las tres.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7477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para el moderador: hemos asignado 35 minutos en total para esta actividad, unos minutos para explicar esta diapositiva y hacer que los participantes se dividan en grupos, y 30 minutos para la actividad, más algunos minutos de margen. Trate de tener grupos de 6-8 participantes, si es posible. Recomendamos usar 3 conjuntos de escenarios de la carpeta “Actividades” asociada para que el informe no tome demasiado tiempo. Si hay más de 3 grupos, entonces a algunos grupos se les dará el mismo conjunto de escenarios (por ejemplo, si hay 5 grupos, entonces se les dará el escenario 1 a dos grupos; el escenario 2 a dos grupos y el escenario 3 a un grupo). En el plenario, haga que un grupo por cada escenario de brote proporcione un informe completo, y los grupos adicionales que tengan el mismo escenario añadan algo diferente al informe de ese grupo. Ajuste la discusión grupal y los tiempos de la puesta en común en función de cuántos grupos tenga].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Ahora vamos a entrar en nuestra primera actividad de la mañana. Vamos a hacer una actividad de grupo pequeño para identificar fechas de hitos de 7-1-7. </a:t>
            </a:r>
            <a:r>
              <a:rPr lang="es-419">
                <a:effectLst/>
                <a:latin typeface="Arial"/>
                <a:cs typeface="Arial"/>
              </a:rPr>
              <a:t>Esta será una actividad grupal de 30 minutos. </a:t>
            </a:r>
          </a:p>
          <a:p>
            <a:endParaRPr lang="en-US">
              <a:effectLst/>
            </a:endParaRPr>
          </a:p>
          <a:p>
            <a:r>
              <a:rPr lang="es-419">
                <a:effectLst/>
                <a:latin typeface="Arial"/>
                <a:cs typeface="Arial"/>
              </a:rPr>
              <a:t>Vamos a dividirnos en [diga la cantidad de grupos] grupos ahora. Recuerden, no hay un facilitador de grupo preasignado para esta actividad.  </a:t>
            </a:r>
          </a:p>
          <a:p>
            <a:endParaRPr lang="en-US">
              <a:effectLst/>
            </a:endParaRPr>
          </a:p>
          <a:p>
            <a:r>
              <a:rPr lang="es-419" i="1">
                <a:effectLst/>
                <a:latin typeface="Arial"/>
                <a:cs typeface="Arial"/>
              </a:rPr>
              <a:t>[Nota al moderador: distribuya las hojas de actividad de papel una vez que las personas estén en grupos].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647095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effectLst/>
                <a:latin typeface="Arial"/>
                <a:cs typeface="Arial"/>
              </a:rPr>
              <a:t>Ahora que están en sus grupos, comenzaremos la actividad.  </a:t>
            </a:r>
          </a:p>
          <a:p>
            <a:endParaRPr lang="en-US">
              <a:effectLst/>
            </a:endParaRPr>
          </a:p>
          <a:p>
            <a:r>
              <a:rPr lang="es-419">
                <a:effectLst/>
                <a:latin typeface="Arial"/>
                <a:cs typeface="Arial"/>
              </a:rPr>
              <a:t>Durante los primeros 20 minutos, leerán algunos escenarios cortos e identificarán fechas de hitos de 7-1-7. Estos escenarios tienen algo de la complejidad que vemos en el mundo real, y pueden llevar al debate sobre las fechas. Utilicen la Guía de referencia de fechas de hitos de 7-1-7 disponible en su mesa para obtener orientación adicional. Discutirán las respuestas en sus grupos. Asegúrense de designar a un miembro del grupo para que informe en el plenario.  </a:t>
            </a:r>
          </a:p>
          <a:p>
            <a:endParaRPr lang="en-US">
              <a:effectLst/>
            </a:endParaRPr>
          </a:p>
          <a:p>
            <a:r>
              <a:rPr lang="es-419">
                <a:effectLst/>
                <a:latin typeface="Arial"/>
                <a:cs typeface="Arial"/>
              </a:rPr>
              <a:t>Luego tendremos 3 minutos por grupo para que cada grupo informe en el plenario con un breve resumen de su artículo y debate. Para los grupos en los que los escenarios que se han planteado ya se hayan debatido en sesión plenaria, les preguntaremos si tienen alguna pregunta u otros comentarios sobre lo que ya se ha debatido.  </a:t>
            </a:r>
          </a:p>
          <a:p>
            <a:endParaRPr lang="en-US">
              <a:effectLst/>
            </a:endParaRPr>
          </a:p>
          <a:p>
            <a:r>
              <a:rPr lang="es-419">
                <a:effectLst/>
                <a:latin typeface="Arial"/>
                <a:cs typeface="Arial"/>
              </a:rPr>
              <a:t>¡Diviértanse!</a:t>
            </a:r>
          </a:p>
          <a:p>
            <a:endParaRPr lang="en-US">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94997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s-419">
                <a:latin typeface="Arial"/>
                <a:ea typeface="Arial"/>
                <a:cs typeface="Arial"/>
              </a:rPr>
              <a:t>Ahora, comencemos con la revisión de las respuestas para cada uno de los escenarios. Hemos incluido aquí cada uno de los escenarios; pueden leerlos a continuación. Empecemos con el grupo 1.  </a:t>
            </a:r>
          </a:p>
          <a:p>
            <a:pPr marL="0" indent="0" algn="just">
              <a:buNone/>
            </a:pPr>
            <a:endParaRPr lang="en-US">
              <a:latin typeface="Arial"/>
              <a:ea typeface="Calibri"/>
              <a:cs typeface="Arial"/>
            </a:endParaRPr>
          </a:p>
          <a:p>
            <a:pPr marL="0" indent="0" algn="just">
              <a:buNone/>
            </a:pPr>
            <a:r>
              <a:rPr lang="es-419">
                <a:latin typeface="Arial"/>
                <a:ea typeface="Arial"/>
                <a:cs typeface="Arial"/>
              </a:rPr>
              <a:t>¿Podría el informante de su grupo compartir un poco sobre el primer escenario que tuvieron, su respuesta y por qué decidieron esa respuesta?</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i="1">
                <a:latin typeface="Arial"/>
                <a:ea typeface="Arial"/>
                <a:cs typeface="Arial"/>
              </a:rPr>
              <a:t>[Nota para el moderador: la respuesta es C, el 15</a:t>
            </a:r>
            <a:r>
              <a:rPr lang="es-419" sz="1200" b="0" i="1">
                <a:latin typeface="Arial"/>
                <a:ea typeface="Arial"/>
                <a:cs typeface="Arial"/>
              </a:rPr>
              <a:t> de enero, porque es entonces cuando se superó el umbral en el distrito central. Si obtuvieron una respuesta diferente, tengan un breve debate al respecto, y finalice señalándoles la respuesta correcta basada en las definiciones de 7-1-7].</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es-419">
                <a:latin typeface="Arial"/>
                <a:ea typeface="Arial"/>
                <a:cs typeface="Arial"/>
              </a:rPr>
              <a:t>Ahora, veamos este segundo ejemplo sobre el Zika en San Lorenzo.  </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i="1">
                <a:latin typeface="Arial"/>
                <a:ea typeface="Arial"/>
                <a:cs typeface="Arial"/>
              </a:rPr>
              <a:t>[Nota al moderador: la respuesta es la D, 18 de</a:t>
            </a:r>
            <a:r>
              <a:rPr lang="es-419" sz="1200" b="0" i="1">
                <a:latin typeface="Arial"/>
                <a:ea typeface="Arial"/>
                <a:cs typeface="Arial"/>
              </a:rPr>
              <a:t> diciembre, porque es entonces cuando los datos agregados indican que el umbral de incidencia se superó. Si obtuvieron una respuesta diferente, tengan un breve debate al respecto, y finalice señalándoles la respuesta correcta basada en las definiciones de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sz="1200" b="0" i="1">
                <a:latin typeface="Arial"/>
                <a:ea typeface="Arial"/>
                <a:cs typeface="Arial"/>
              </a:rPr>
              <a:t>*** Si hubo otros grupos con los mismos escenarios, pregunte si tienen alguna pregunta o comentario adicional sobre los escenarios de esta diapositiva]. </a:t>
            </a: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636968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s-419">
                <a:latin typeface="Arial"/>
                <a:ea typeface="Arial"/>
                <a:cs typeface="Arial"/>
              </a:rPr>
              <a:t>¿Podrían compartir ahora un poco sobre este escenario de Kasulu, su respuesta y por qué decidieron dar esa respuesta?</a:t>
            </a:r>
          </a:p>
          <a:p>
            <a:pPr marL="0" indent="0" algn="just">
              <a:buNone/>
            </a:pPr>
            <a:endParaRPr lang="en-US">
              <a:latin typeface="Arial"/>
              <a:ea typeface="Calibri"/>
              <a:cs typeface="Arial"/>
            </a:endParaRPr>
          </a:p>
          <a:p>
            <a:pPr algn="just">
              <a:defRPr/>
            </a:pPr>
            <a:r>
              <a:rPr lang="es-419" i="1">
                <a:latin typeface="Arial"/>
                <a:ea typeface="Arial"/>
                <a:cs typeface="Arial"/>
              </a:rPr>
              <a:t>[Nota al moderador: la respuesta es la D, el 29 de mayo, porque es cuando el laboratorio informó el resultado a las autoridades de salud pública. </a:t>
            </a:r>
            <a:r>
              <a:rPr lang="es-419" sz="1200" b="0" i="1">
                <a:latin typeface="Arial"/>
                <a:ea typeface="Arial"/>
                <a:cs typeface="Arial"/>
              </a:rPr>
              <a:t>Si obtuvieron una respuesta diferente, tengan un breve debate al respecto, y finalice señalándoles la respuesta correcta basada en las definiciones de 7-1-7].</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es-419">
                <a:latin typeface="Arial"/>
                <a:ea typeface="Arial"/>
                <a:cs typeface="Arial"/>
              </a:rPr>
              <a:t>Ahora, pasemos por este último ejemplo.  </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i="1">
                <a:latin typeface="Arial"/>
                <a:ea typeface="Arial"/>
                <a:cs typeface="Arial"/>
              </a:rPr>
              <a:t>[Nota al moderador: la respuesta es la D, </a:t>
            </a:r>
            <a:r>
              <a:rPr lang="es-419" sz="1200" b="0" i="1">
                <a:latin typeface="Arial"/>
                <a:ea typeface="Arial"/>
                <a:cs typeface="Arial"/>
              </a:rPr>
              <a:t>el 17 de marzo, porque dice que promulgaron todas las acciones pertinentes y la última de las acciones (confirmación de laboratorio) fue el 17 de marzo. Si obtuvieron una respuesta diferente, tengan un breve debate al respecto, y finalice señalándoles la respuesta correcta basada en las definiciones de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sz="1200" b="0" i="1">
                <a:latin typeface="Arial"/>
                <a:ea typeface="Arial"/>
                <a:cs typeface="Arial"/>
              </a:rPr>
              <a:t>*** Si hubo otros grupos con los mismos escenarios, pregunte si tienen alguna pregunta o comentario adicional sobre los escenarios de esta diapositiva].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318180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s-419">
                <a:latin typeface="Arial"/>
                <a:ea typeface="Arial"/>
                <a:cs typeface="Arial"/>
              </a:rPr>
              <a:t>Pasemos al Grupo 2 ahora.  </a:t>
            </a:r>
          </a:p>
          <a:p>
            <a:pPr marL="0" indent="0" algn="just">
              <a:buNone/>
            </a:pPr>
            <a:endParaRPr lang="en-US">
              <a:latin typeface="Arial"/>
              <a:ea typeface="Calibri"/>
              <a:cs typeface="Arial"/>
            </a:endParaRPr>
          </a:p>
          <a:p>
            <a:pPr marL="0" indent="0" algn="just">
              <a:buNone/>
            </a:pPr>
            <a:r>
              <a:rPr lang="es-419">
                <a:latin typeface="Arial"/>
                <a:ea typeface="Arial"/>
                <a:cs typeface="Arial"/>
              </a:rPr>
              <a:t>¿Podría el informante de su grupo compartir un poco sobre el primer escenario que tuvieron, su respuesta y por qué decidieron esa respuesta?</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i="1">
                <a:latin typeface="Arial"/>
                <a:ea typeface="Arial"/>
                <a:cs typeface="Arial"/>
              </a:rPr>
              <a:t>[Nota para el moderador: la respuesta es A, </a:t>
            </a:r>
            <a:r>
              <a:rPr lang="es-419" sz="1200" b="0" i="1">
                <a:latin typeface="Arial"/>
                <a:ea typeface="Arial"/>
                <a:cs typeface="Arial"/>
              </a:rPr>
              <a:t>el 12 de septiembre, </a:t>
            </a:r>
            <a:r>
              <a:rPr lang="es-419" sz="1200" b="0" i="1">
                <a:solidFill>
                  <a:schemeClr val="tx1"/>
                </a:solidFill>
                <a:latin typeface="Arial"/>
                <a:ea typeface="Arial"/>
                <a:cs typeface="Arial"/>
              </a:rPr>
              <a:t>porque fue entonces cuando tuvo fiebre</a:t>
            </a:r>
            <a:r>
              <a:rPr lang="es-419" i="1">
                <a:latin typeface="Arial"/>
                <a:ea typeface="Arial"/>
                <a:cs typeface="Arial"/>
              </a:rPr>
              <a:t>.</a:t>
            </a:r>
            <a:r>
              <a:rPr lang="es-419" sz="1200" b="0" i="1">
                <a:latin typeface="Arial"/>
                <a:ea typeface="Arial"/>
                <a:cs typeface="Arial"/>
              </a:rPr>
              <a:t> Si obtuvieron una respuesta diferente, tengan un breve debate al respecto, y finalice señalándoles la respuesta correcta basada en las definiciones de 7-1-7].</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es-419">
                <a:latin typeface="Arial"/>
                <a:ea typeface="Arial"/>
                <a:cs typeface="Arial"/>
              </a:rPr>
              <a:t>Ahora, pasemos por este segundo ejemplo sobre la tuberculosis en Monteau.  </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i="1">
                <a:latin typeface="Arial"/>
                <a:ea typeface="Arial"/>
                <a:cs typeface="Arial"/>
              </a:rPr>
              <a:t>[Nota para el moderador: la respuesta es A, </a:t>
            </a:r>
            <a:r>
              <a:rPr lang="es-419" sz="1200" b="0" i="1">
                <a:latin typeface="Arial"/>
                <a:ea typeface="Arial"/>
                <a:cs typeface="Arial"/>
              </a:rPr>
              <a:t>el 2 de febrero, ya que esta es la fecha en que la médica sospechó de tuberculosis y ordenó las pruebas. Los participantes pueden señalar que no está claro si la médica registró algo cuando realizó la prueba cutánea; en este caso, es probable que lo hiciera, ya que se solicitó la prueba, pero se trata de una observación válida y lo ideal sería que los investigadores identificaran un registro escrito. Si obtuvieron una respuesta diferente, tengan un breve debate al respecto, y finalice señalándoles la respuesta correcta basada en las definiciones de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sz="1200" b="0" i="1">
                <a:latin typeface="Arial"/>
                <a:ea typeface="Arial"/>
                <a:cs typeface="Arial"/>
              </a:rPr>
              <a:t>*** Si hubo otros grupos con los mismos escenarios, pregunte si tienen alguna pregunta o comentario adicional sobre los escenarios de esta diapositiva]. </a:t>
            </a:r>
          </a:p>
          <a:p>
            <a:pPr marL="228600" indent="-228600" algn="just">
              <a:buAutoNum type="arabicPeriod"/>
            </a:pPr>
            <a:endParaRPr lang="en-US">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972084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5F880-54B6-DB40-B0AA-E54AC4A827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874945-BEF4-5ACA-8B99-6682FAD1D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10CED3-D6CE-7765-D8D8-4D8ADF0FEDA2}"/>
              </a:ext>
            </a:extLst>
          </p:cNvPr>
          <p:cNvSpPr>
            <a:spLocks noGrp="1"/>
          </p:cNvSpPr>
          <p:nvPr>
            <p:ph type="body" idx="1"/>
          </p:nvPr>
        </p:nvSpPr>
        <p:spPr/>
        <p:txBody>
          <a:bodyPr/>
          <a:lstStyle/>
          <a:p>
            <a:r>
              <a:rPr lang="es-419" i="1">
                <a:latin typeface="Arial"/>
                <a:cs typeface="Arial"/>
              </a:rPr>
              <a:t>[Nota al moderador: recomendamos mucho las actividades para romper el hielo de la mañana y la tarde. Estas son útiles como dinamizadoras y para que los participantes se conozcan entre sí. Incluido aquí hay una primera actividad para romper el hielo que consideramos que es una manera rápida y divertida para que los participantes se conozcan un poco. Siéntase libre de revisarla para su contexto. Si el grupo es grande, considere pedir (o llamar) a algunos voluntarios para que hablen en lugar de que cada participante responda].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824EE96E-7390-66E6-4B7F-B6E8F4AAFCD1}"/>
              </a:ext>
            </a:extLst>
          </p:cNvPr>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558731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s-419">
                <a:latin typeface="Arial"/>
                <a:ea typeface="Arial"/>
                <a:cs typeface="Arial"/>
              </a:rPr>
              <a:t>¿Podrían compartir ahora un poco sobre este escenario de Marula, su respuesta y por qué decidieron dar esa respuesta?</a:t>
            </a:r>
          </a:p>
          <a:p>
            <a:pPr marL="0" indent="0" algn="just">
              <a:buNone/>
            </a:pPr>
            <a:endParaRPr lang="en-US">
              <a:latin typeface="Arial"/>
              <a:ea typeface="Calibri"/>
              <a:cs typeface="Arial"/>
            </a:endParaRPr>
          </a:p>
          <a:p>
            <a:pPr algn="just">
              <a:defRPr/>
            </a:pPr>
            <a:r>
              <a:rPr lang="es-419" i="1">
                <a:latin typeface="Arial"/>
                <a:ea typeface="Arial"/>
                <a:cs typeface="Arial"/>
              </a:rPr>
              <a:t>[Nota para el moderador: la respuesta es A, el 3 de junio, porque es cuando ella marcó la casilla en la aplicación para enviar el informe al oficial de vigilancia. </a:t>
            </a:r>
            <a:r>
              <a:rPr lang="es-419" sz="1200" b="0" i="1">
                <a:latin typeface="Arial"/>
                <a:ea typeface="Arial"/>
                <a:cs typeface="Arial"/>
              </a:rPr>
              <a:t>Si obtuvieron una respuesta diferente, tengan un breve debate al respecto, y finalice señalándoles la respuesta correcta basada en las definiciones de 7-1-7].</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es-419">
                <a:latin typeface="Arial"/>
                <a:ea typeface="Arial"/>
                <a:cs typeface="Arial"/>
              </a:rPr>
              <a:t>Ahora, pasemos por este último ejemplo.  </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i="1">
                <a:latin typeface="Arial"/>
                <a:ea typeface="Arial"/>
                <a:cs typeface="Arial"/>
              </a:rPr>
              <a:t>[Nota para el moderador: la respuesta es D, el 20</a:t>
            </a:r>
            <a:r>
              <a:rPr lang="es-419" sz="1200" b="0" i="1">
                <a:latin typeface="Arial"/>
                <a:ea typeface="Arial"/>
                <a:cs typeface="Arial"/>
              </a:rPr>
              <a:t> de julio, si todas las demás medidas de respuesta temprana se consideraron innecesarias. Si obtuvieron una respuesta diferente, tengan un breve debate al respecto, y finalice señalándoles la respuesta correcta basada en las definiciones de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sz="1200" b="0" i="1">
                <a:latin typeface="Arial"/>
                <a:ea typeface="Arial"/>
                <a:cs typeface="Arial"/>
              </a:rPr>
              <a:t>*** Si hubo otros grupos con los mismos escenarios, pregunte si tienen alguna pregunta o comentario adicional sobre los escenarios de esta diapositiva].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957212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s-419">
                <a:latin typeface="Arial"/>
                <a:ea typeface="Arial"/>
                <a:cs typeface="Arial"/>
              </a:rPr>
              <a:t>Pasemos al Grupo 3 ahora.  </a:t>
            </a:r>
          </a:p>
          <a:p>
            <a:pPr marL="0" indent="0" algn="just">
              <a:buNone/>
            </a:pPr>
            <a:endParaRPr lang="en-US">
              <a:latin typeface="Arial"/>
              <a:ea typeface="Calibri"/>
              <a:cs typeface="Arial"/>
            </a:endParaRPr>
          </a:p>
          <a:p>
            <a:pPr marL="0" indent="0" algn="just">
              <a:buNone/>
            </a:pPr>
            <a:r>
              <a:rPr lang="es-419">
                <a:latin typeface="Arial"/>
                <a:ea typeface="Arial"/>
                <a:cs typeface="Arial"/>
              </a:rPr>
              <a:t>¿Podría el informante de su grupo compartir un poco sobre el primer escenario que tuvieron, su respuesta y por qué decidieron esa respuesta?</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i="1">
                <a:latin typeface="Arial"/>
                <a:ea typeface="Arial"/>
                <a:cs typeface="Arial"/>
              </a:rPr>
              <a:t>[Nota para el moderador: la respuesta es C, el 1 de</a:t>
            </a:r>
            <a:r>
              <a:rPr lang="es-419" sz="1200" b="0" i="1">
                <a:latin typeface="Arial"/>
                <a:ea typeface="Arial"/>
                <a:cs typeface="Arial"/>
              </a:rPr>
              <a:t> marzo porque es cuando el primer cliente se enfermó. Si obtuvieron una respuesta diferente, tengan un breve debate al respecto, y finalice señalándoles la respuesta correcta basada en las definiciones de 7-1-7].</a:t>
            </a:r>
          </a:p>
          <a:p>
            <a:pPr marL="0" indent="0" algn="just">
              <a:buNone/>
            </a:pPr>
            <a:endParaRPr lang="en-US">
              <a:latin typeface="Arial"/>
              <a:ea typeface="Calibri"/>
              <a:cs typeface="Arial"/>
            </a:endParaRPr>
          </a:p>
          <a:p>
            <a:pPr marL="0" indent="0" algn="just">
              <a:buNone/>
            </a:pPr>
            <a:r>
              <a:rPr lang="es-419">
                <a:latin typeface="Arial"/>
                <a:ea typeface="Arial"/>
                <a:cs typeface="Arial"/>
              </a:rPr>
              <a:t>Ahora, pasemos por este segundo ejemplo sobre la sospecha de meningitis.</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i="1">
                <a:latin typeface="Arial"/>
                <a:ea typeface="Arial"/>
                <a:cs typeface="Arial"/>
              </a:rPr>
              <a:t>[Nota para el moderador: La respuesta es A, el</a:t>
            </a:r>
            <a:r>
              <a:rPr lang="es-419" b="0" i="1">
                <a:latin typeface="Arial"/>
                <a:ea typeface="Arial"/>
                <a:cs typeface="Arial"/>
              </a:rPr>
              <a:t> </a:t>
            </a:r>
            <a:r>
              <a:rPr lang="es-419" i="1">
                <a:latin typeface="Arial"/>
                <a:ea typeface="Arial"/>
                <a:cs typeface="Arial"/>
              </a:rPr>
              <a:t>12</a:t>
            </a:r>
            <a:r>
              <a:rPr lang="es-419" sz="1200" b="0" i="1">
                <a:latin typeface="Arial"/>
                <a:ea typeface="Arial"/>
                <a:cs typeface="Arial"/>
              </a:rPr>
              <a:t> de abril, porque es entonces cuando la trabajadora de salud de la comunidad sospechó y registró el caso. Si obtuvieron una respuesta diferente, tengan un breve debate al respecto, y finalice señalándoles la respuesta correcta basada en las definiciones de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sz="1200" b="0" i="1">
                <a:latin typeface="Arial"/>
                <a:ea typeface="Arial"/>
                <a:cs typeface="Arial"/>
              </a:rPr>
              <a:t>*** Si hubo otros grupos con los mismos escenarios, pregunte si tienen alguna pregunta o comentario adicional sobre los escenarios de esta diapositiva].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81089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s-419">
                <a:latin typeface="Arial"/>
                <a:ea typeface="Arial"/>
                <a:cs typeface="Arial"/>
              </a:rPr>
              <a:t>¿Podrían compartir ahora un poco sobre este escenario, su respuesta y por qué decidieron dar esa respuesta?</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i="1">
                <a:latin typeface="Arial"/>
                <a:ea typeface="Arial"/>
                <a:cs typeface="Arial"/>
              </a:rPr>
              <a:t>[Nota al moderador: la respuesta es C, el </a:t>
            </a:r>
            <a:r>
              <a:rPr lang="es-419" sz="1200" b="0" i="1">
                <a:latin typeface="Arial"/>
                <a:ea typeface="Arial"/>
                <a:cs typeface="Arial"/>
              </a:rPr>
              <a:t>9 de septiembre, cuando Jillian ingresó la información para la investigación.  A pesar de que Jillian se enteró del mensaje de</a:t>
            </a:r>
            <a:r>
              <a:rPr lang="es-419" i="1">
                <a:latin typeface="Arial"/>
                <a:ea typeface="Arial"/>
                <a:cs typeface="Arial"/>
              </a:rPr>
              <a:t> WhatsApp</a:t>
            </a:r>
            <a:r>
              <a:rPr lang="es-419" sz="1200" b="0" i="1">
                <a:latin typeface="Arial"/>
                <a:ea typeface="Arial"/>
                <a:cs typeface="Arial"/>
              </a:rPr>
              <a:t> un día antes, el sistema de salud pública fue notificado al respecto cuando ingresó la información para la investigación el día 9.  Si obtuvieron una respuesta diferente, tengan un breve debate al respecto, y finalice señalándoles la respuesta correcta basada en las definiciones de 7-1-7].</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es-419">
                <a:latin typeface="Arial"/>
                <a:ea typeface="Arial"/>
                <a:cs typeface="Arial"/>
              </a:rPr>
              <a:t>Ahora, pasemos por este último ejemplo.  </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i="1">
                <a:latin typeface="Arial"/>
                <a:ea typeface="Arial"/>
                <a:cs typeface="Arial"/>
              </a:rPr>
              <a:t>[Nota para el moderador: la respuesta es D, el 16</a:t>
            </a:r>
            <a:r>
              <a:rPr lang="es-419" sz="1200" b="0" i="1" baseline="0">
                <a:latin typeface="Arial"/>
                <a:ea typeface="Arial"/>
                <a:cs typeface="Arial"/>
              </a:rPr>
              <a:t> de octubre, cuando se publicó el informe de situación, y el nivel de evaluación se consideró bajo.</a:t>
            </a:r>
            <a:r>
              <a:rPr lang="es-419" sz="1200" b="0" i="1">
                <a:latin typeface="Arial"/>
                <a:ea typeface="Arial"/>
                <a:cs typeface="Arial"/>
              </a:rPr>
              <a:t> Los participantes pueden mencionar que esto ni siquiera debe considerarse un brote u otros temas en función de protocolos o normas propios de sus lugares de origen. Esto puede llevar a un debate interesante, pero intente que sea breve. Si obtuvieron una respuesta diferente, tengan un breve debate al respecto, y finalice señalándoles la respuesta correcta basada en las definiciones de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sz="1200" b="0" i="1">
                <a:latin typeface="Arial"/>
                <a:ea typeface="Arial"/>
                <a:cs typeface="Arial"/>
              </a:rPr>
              <a:t>*** Si hubo otros grupos con los mismos escenarios, pregunte si tienen alguna pregunta o comentario adicional sobre los escenarios de esta diapositiva]. </a:t>
            </a: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659933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b="0" i="1">
                <a:solidFill>
                  <a:srgbClr val="000000"/>
                </a:solidFill>
                <a:effectLst/>
                <a:latin typeface="Arial" panose="020B0604020202020204" pitchFamily="34" charset="0"/>
              </a:rPr>
              <a:t>[Nota para el moderador: si hay tiempo </a:t>
            </a:r>
            <a:r>
              <a:rPr lang="es-419" b="0" i="1" u="none" strike="noStrike">
                <a:solidFill>
                  <a:srgbClr val="000000"/>
                </a:solidFill>
                <a:effectLst/>
                <a:latin typeface="Arial" panose="020B0604020202020204" pitchFamily="34" charset="0"/>
              </a:rPr>
              <a:t>para un informe plenario de ~5 minutos, considere la posibilidad de utilizar las preguntas enumeradas aquí como sugerencias para el debate].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66694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Por lo tanto, tenemos algunos consejos sobre qué hacer y qué no basándonos en la experiencia que los países y las jurisdicciones han tenido en la implementación del 7-1-7.  </a:t>
            </a:r>
          </a:p>
          <a:p>
            <a:endParaRPr lang="en-US">
              <a:latin typeface="Arial"/>
              <a:cs typeface="Arial"/>
            </a:endParaRPr>
          </a:p>
          <a:p>
            <a:r>
              <a:rPr lang="es-419">
                <a:latin typeface="Arial"/>
                <a:cs typeface="Arial"/>
              </a:rPr>
              <a:t>[CLIC]</a:t>
            </a:r>
          </a:p>
          <a:p>
            <a:endParaRPr lang="en-US"/>
          </a:p>
          <a:p>
            <a:pPr marL="171450" indent="-171450">
              <a:buFont typeface="Calibri"/>
              <a:buChar char="-"/>
            </a:pPr>
            <a:r>
              <a:rPr lang="es-419">
                <a:latin typeface="Arial"/>
                <a:cs typeface="Arial"/>
              </a:rPr>
              <a:t>En primer lugar, no descuide las narrativas al recopilar datos 7-1-7. Para ello será necesario capacitar al personal y supervisar la recopilación de datos en busca de datos que faltan, especialmente porque la recopilación de descripciones puede no haber sido una parte habitual de la recopilación de datos previamente. Recopile información narrativa de aquellos con conocimiento sobre el terreno para cada intervalo 7-1-7.  </a:t>
            </a:r>
          </a:p>
          <a:p>
            <a:pPr marL="171450" indent="-171450">
              <a:buFont typeface="Calibri"/>
              <a:buChar char="-"/>
            </a:pPr>
            <a:endParaRPr lang="en-US">
              <a:latin typeface="Arial"/>
              <a:cs typeface="Arial"/>
            </a:endParaRPr>
          </a:p>
          <a:p>
            <a:pPr marL="171450" indent="-171450">
              <a:buFont typeface="Calibri"/>
              <a:buChar char="-"/>
            </a:pPr>
            <a:r>
              <a:rPr lang="es-419">
                <a:latin typeface="Arial"/>
                <a:cs typeface="Arial"/>
              </a:rPr>
              <a:t>[CLIC]</a:t>
            </a:r>
          </a:p>
          <a:p>
            <a:endParaRPr lang="en-US"/>
          </a:p>
          <a:p>
            <a:pPr marL="171450" indent="-171450">
              <a:buFont typeface="Calibri"/>
              <a:buChar char="-"/>
            </a:pPr>
            <a:r>
              <a:rPr lang="es-419">
                <a:latin typeface="Arial"/>
                <a:cs typeface="Arial"/>
              </a:rPr>
              <a:t>El segundo consejo es no obsesionarse con los números. Por supuesto, quieren saber si algo tomó 5 días frente a 30 días, pero no se fijen en si fue 39 frente a 40 o francamente incluso 6 frente a 8. Lo importante son los cuellos de botella y los facilitadores, y tratar cada brote como una oportunidad para mejorar el desempeño. Es por eso que también decimos que hay que recopilar los cuellos de botella y los facilitadores para cada intervalo. Por ejemplo, si la detección ocurrió en 3 días, puede pensar “¡Genial! Cumplimos con el objetivo”. Pero, ¿cuál fue la razón por la que fueron 3 días y no 1? ¿Hay cuellos de botella que considerar aquí? </a:t>
            </a:r>
          </a:p>
          <a:p>
            <a:endParaRPr lang="en-US">
              <a:latin typeface="Arial"/>
              <a:cs typeface="Arial"/>
            </a:endParaRPr>
          </a:p>
          <a:p>
            <a:r>
              <a:rPr lang="es-419">
                <a:latin typeface="Arial"/>
                <a:cs typeface="Arial"/>
              </a:rPr>
              <a:t>Esto ayuda a mantener el enfoque en la mejora del desempeño, en cómo podemos seguir aumentando la velocidad. A menudo, incluso cuando alcanzan el objetivo, podrían haber sido más rápidos. Y si no alcanzaron el objetivo, hubo facilitadores que no los ralentizaron aún más. Lo que vemos es que, cuando los países hacen esto, se dan cuenta de que incluso cuando las cosas son lentas, hay partes del sistema que están funcionando bien. Y eso es igualmente importante para mejorar el desempeño, porque ayuda a crear una base de evidencia para lo que está funcionando.  </a:t>
            </a:r>
          </a:p>
          <a:p>
            <a:endParaRPr lang="en-US"/>
          </a:p>
          <a:p>
            <a:r>
              <a:rPr lang="es-419">
                <a:latin typeface="Arial"/>
                <a:cs typeface="Arial"/>
              </a:rPr>
              <a:t>[CLIC]</a:t>
            </a:r>
          </a:p>
          <a:p>
            <a:endParaRPr lang="en-US"/>
          </a:p>
          <a:p>
            <a:pPr marL="171450" indent="-171450">
              <a:buFont typeface="Calibri"/>
              <a:buChar char="-"/>
            </a:pPr>
            <a:r>
              <a:rPr lang="es-419">
                <a:latin typeface="Arial"/>
                <a:cs typeface="Arial"/>
              </a:rPr>
              <a:t>Ahora bien, este último trata de asegurarse de que los 3 intervalos (detección, notificación y respuesta temprana) se prioricen para la recopilación de datos de alta calidad y para la evaluación de cuellos de botella. Para ello puede importar el lugar que tenga el 7-1-7 en el sistema de salud pública. Lo ideal sería que el equipo de 7-1-7 estuviera ubicado en una parte del sistema donde se combinan la vigilancia y la respuesta, como un centro de operaciones de emergencia o una estructura similar. Pero si, por ejemplo, 7-1-7 forma parte del equipo de vigilancia, entonces el equipo de 7-1-7 deberá prestar especial atención a cómo se registran las medidas de respuesta temprana de 7-1-7 para asegurarse de que participan las personas adecuadas y de que se registran datos de alta calidad para estas medidas.  </a:t>
            </a:r>
          </a:p>
          <a:p>
            <a:endParaRPr lang="en-US"/>
          </a:p>
          <a:p>
            <a:endParaRPr lang="en-US"/>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34</a:t>
            </a:fld>
            <a:endParaRPr lang="en-US"/>
          </a:p>
        </p:txBody>
      </p:sp>
    </p:spTree>
    <p:extLst>
      <p:ext uri="{BB962C8B-B14F-4D97-AF65-F5344CB8AC3E}">
        <p14:creationId xmlns:p14="http://schemas.microsoft.com/office/powerpoint/2010/main" val="478104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Tendremos 15 minutos de descanso ahora. </a:t>
            </a:r>
          </a:p>
          <a:p>
            <a:endParaRPr lang="en-US">
              <a:latin typeface="Arial"/>
              <a:cs typeface="Arial"/>
            </a:endParaRPr>
          </a:p>
          <a:p>
            <a:r>
              <a:rPr lang="es-419">
                <a:latin typeface="Arial"/>
                <a:cs typeface="Arial"/>
              </a:rPr>
              <a:t>Agreguen cualquier pregunta que tengan sobre el enfoque 7-1-7. Responderemos sus preguntas más tarde en el día.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Ahora, hablemos del siguiente paso, que es identificar cuellos de botella y facilitadores. Este es un paso crítico para el objetivo final de mejorar el desempeño, y lo que hemos estado aprendiendo de los países y jurisdicciones que implementan el 7-1-7 es que hacer este paso es muy importante, pero no tan fácil como parece.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65229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ea typeface="Arial"/>
                <a:cs typeface="Arial"/>
              </a:rPr>
              <a:t>Hemos repasado esto antes, pero quiero revisar rápidamente estas definiciones aquí de nuevo. </a:t>
            </a:r>
          </a:p>
          <a:p>
            <a:endParaRPr lang="en-US">
              <a:latin typeface="Calibri"/>
              <a:ea typeface="Calibri"/>
              <a:cs typeface="Calibri"/>
            </a:endParaRPr>
          </a:p>
          <a:p>
            <a:endParaRPr lang="en-US">
              <a:latin typeface="Calibri"/>
              <a:ea typeface="Calibri"/>
              <a:cs typeface="Calibri"/>
            </a:endParaRPr>
          </a:p>
          <a:p>
            <a:r>
              <a:rPr lang="es-419">
                <a:latin typeface="Arial"/>
                <a:cs typeface="Arial"/>
              </a:rPr>
              <a:t>Recuerden que los cuellos de botella de 7-1-7 son barreras, desafíos u otros obstáculos que retrasan la detección, la notificación o las medidas de respuesta temprana. Y la otra cara de la moneda es que los facilitadores son procesos, sistemas, relaciones u otros factores que facilitan la detección oportuna, la notificación o las medidas de respuesta temprana.  </a:t>
            </a:r>
          </a:p>
          <a:p>
            <a:endParaRPr lang="en-US">
              <a:latin typeface="Arial"/>
              <a:cs typeface="Arial"/>
            </a:endParaRPr>
          </a:p>
          <a:p>
            <a:r>
              <a:rPr lang="es-419">
                <a:latin typeface="Arial"/>
                <a:cs typeface="Arial"/>
              </a:rPr>
              <a:t>Por lo tanto, los cuellos de botella nos ayudan a encontrar lo que no funciona bien, y los facilitadores nos ayudan a encontrar lo que funciona bien. </a:t>
            </a:r>
          </a:p>
          <a:p>
            <a:endParaRPr lang="en-US">
              <a:cs typeface="Arial"/>
            </a:endParaRPr>
          </a:p>
          <a:p>
            <a:r>
              <a:rPr lang="es-419">
                <a:latin typeface="Arial"/>
                <a:cs typeface="Arial"/>
              </a:rPr>
              <a:t>[CLIC]</a:t>
            </a:r>
            <a:br>
              <a:rPr lang="es-419"/>
            </a:br>
            <a:br>
              <a:rPr lang="es-419"/>
            </a:br>
            <a:r>
              <a:rPr lang="es-419">
                <a:latin typeface="Arial"/>
                <a:cs typeface="Arial"/>
              </a:rPr>
              <a:t>Es importante tener en cuenta que los cuellos de botella y los facilitadores pueden ser técnicos, operativos o políticos. </a:t>
            </a:r>
          </a:p>
          <a:p>
            <a:endParaRPr lang="en-US"/>
          </a:p>
          <a:p>
            <a:endParaRPr lang="en-US">
              <a:ea typeface="Calibri"/>
              <a:cs typeface="Arial"/>
            </a:endParaRPr>
          </a:p>
          <a:p>
            <a:endParaRPr lang="en-US">
              <a:ea typeface="Calibri"/>
              <a:cs typeface="Arial"/>
            </a:endParaRP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51326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FB1F96-79D3-5256-AE70-605584BDC0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98121C-EC28-77C3-705E-2674C1BEF6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C7EEA-72B7-CE81-2056-82588B497F68}"/>
              </a:ext>
            </a:extLst>
          </p:cNvPr>
          <p:cNvSpPr>
            <a:spLocks noGrp="1"/>
          </p:cNvSpPr>
          <p:nvPr>
            <p:ph type="body" idx="1"/>
          </p:nvPr>
        </p:nvSpPr>
        <p:spPr/>
        <p:txBody>
          <a:bodyPr/>
          <a:lstStyle/>
          <a:p>
            <a:r>
              <a:rPr lang="es-419">
                <a:latin typeface="Arial"/>
                <a:cs typeface="Arial"/>
              </a:rPr>
              <a:t>Quiero hacer una pausa de nuevo para destacar la importancia de los cuellos de botella para la mejora del desempeño. Sin un buen análisis de cuellos de botella, es muy difícil identificar las acciones correctivas adecuadas y el ciclo de mejora del desempeño se interrumpe. </a:t>
            </a:r>
          </a:p>
          <a:p>
            <a:endParaRPr lang="en-US">
              <a:latin typeface="Arial"/>
              <a:cs typeface="Arial"/>
            </a:endParaRPr>
          </a:p>
          <a:p>
            <a:r>
              <a:rPr lang="es-419">
                <a:latin typeface="Arial"/>
                <a:cs typeface="Arial"/>
              </a:rPr>
              <a:t>Un buen análisis de cuellos de botella no es muy difícil de realizar, pero requiere tener la información correcta y saber cómo llegar a una causa raíz. Así que en esta sección vamos a hablar brevemente sobre lo que hace un buen análisis de cuello de botella, porque esto es una gran parte de lo que hará que la mejora del desempeño sea efectiva o ineficaz.  </a:t>
            </a:r>
          </a:p>
          <a:p>
            <a:endParaRPr lang="en-US"/>
          </a:p>
          <a:p>
            <a:endParaRPr lang="en-US"/>
          </a:p>
        </p:txBody>
      </p:sp>
      <p:sp>
        <p:nvSpPr>
          <p:cNvPr id="4" name="Slide Number Placeholder 3">
            <a:extLst>
              <a:ext uri="{FF2B5EF4-FFF2-40B4-BE49-F238E27FC236}">
                <a16:creationId xmlns:a16="http://schemas.microsoft.com/office/drawing/2014/main" id="{2B96C642-F4B1-CBB5-C935-300F2DD1AC1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477259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Repasemos este brote de ébola en Uganda de 2022 nuevamente. Voy a destacar un par de cuellos de botella importantes que surgieron durante el uso en tiempo real del método 7-1-7 en Uganda para una revisión de acción temprana. </a:t>
            </a:r>
          </a:p>
          <a:p>
            <a:endParaRPr lang="en-US">
              <a:latin typeface="Arial"/>
              <a:cs typeface="Arial"/>
            </a:endParaRPr>
          </a:p>
          <a:p>
            <a:r>
              <a:rPr lang="es-419">
                <a:latin typeface="Arial"/>
                <a:cs typeface="Arial"/>
              </a:rPr>
              <a:t>[CLIC]</a:t>
            </a:r>
          </a:p>
          <a:p>
            <a:endParaRPr lang="en-US">
              <a:latin typeface="Arial"/>
              <a:cs typeface="Arial"/>
            </a:endParaRPr>
          </a:p>
          <a:p>
            <a:r>
              <a:rPr lang="es-419">
                <a:latin typeface="Arial"/>
                <a:cs typeface="Arial"/>
              </a:rPr>
              <a:t>La primera es que a través de la investigación, como mencioné en la sección anterior, encontraron un importante cuello de botella relacionado con la falta de conocimiento de las definiciones de casos sospechosos de vigilancia y respuesta integradas a las enfermedades IDSR en centros privados de salud. También tenían otros cuellos de botella en torno a la fatiga de la vigilancia comunitaria debido a la COVID, y la falta de roles claros en algunas situaciones relacionadas con casos sospechosos. En cuanto a la respuesta, descubrieron que no tenían unidades de aislamiento plenamente funcionales y que había demoras en el acceso a los fondos para que los equipos de respuesta rápida realizaran el rastreo de contactos.</a:t>
            </a:r>
          </a:p>
          <a:p>
            <a:endParaRPr lang="en-US"/>
          </a:p>
          <a:p>
            <a:r>
              <a:rPr lang="es-419">
                <a:latin typeface="Arial"/>
                <a:cs typeface="Arial"/>
              </a:rPr>
              <a:t>También encontraron lo que estaba funcionando bien en sus sistemas. A pesar de que la detección tomó 46 días, analizaron los facilitadores que permitieron que no tardara aún más, y encontraron varias fortalezas en los tres intervalos del 7-1-7 para el papel del hospital regional en la aceleración de la detección, notificación y respuesta temprana. Repasaremos las acciones para este brote en la siguiente diapositiva.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84981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pPr fontAlgn="base"/>
            <a:r>
              <a:rPr lang="es-419" i="1">
                <a:solidFill>
                  <a:srgbClr val="000000"/>
                </a:solidFill>
                <a:latin typeface="Arial"/>
                <a:cs typeface="Arial"/>
              </a:rPr>
              <a:t>[Nota al moderador: ajuste esta diapositiva según sea necesario, incluso edite el día 4 si la planificación o las actividades de enseñar lo aprendido no están incluidas en el taller].  </a:t>
            </a:r>
          </a:p>
          <a:p>
            <a:r>
              <a:rPr lang="es-419">
                <a:solidFill>
                  <a:srgbClr val="000000"/>
                </a:solidFill>
                <a:latin typeface="Arial"/>
                <a:cs typeface="Arial"/>
              </a:rPr>
              <a:t> </a:t>
            </a:r>
          </a:p>
          <a:p>
            <a:r>
              <a:rPr lang="es-419">
                <a:solidFill>
                  <a:srgbClr val="000000"/>
                </a:solidFill>
                <a:latin typeface="Arial"/>
                <a:cs typeface="Arial"/>
              </a:rPr>
              <a:t>¡Bienvenido al día 2 de nuestra capacitación!  </a:t>
            </a:r>
          </a:p>
          <a:p>
            <a:endParaRPr lang="en-US">
              <a:solidFill>
                <a:srgbClr val="000000"/>
              </a:solidFill>
              <a:latin typeface="Arial"/>
              <a:cs typeface="Arial"/>
            </a:endParaRPr>
          </a:p>
          <a:p>
            <a:r>
              <a:rPr lang="es-419">
                <a:solidFill>
                  <a:srgbClr val="000000"/>
                </a:solidFill>
                <a:latin typeface="Arial"/>
                <a:cs typeface="Arial"/>
              </a:rPr>
              <a:t>Hoy</a:t>
            </a:r>
            <a:r>
              <a:rPr lang="es-419" b="0" i="0" u="none" strike="noStrike">
                <a:solidFill>
                  <a:srgbClr val="000000"/>
                </a:solidFill>
                <a:effectLst/>
                <a:latin typeface="Arial"/>
                <a:cs typeface="Arial"/>
              </a:rPr>
              <a:t> vamos a discutir tres de los cinco pasos para utilizar el objetivo 7-1-7. Revisaremos la recopilación de datos 7-1-7, cómo realizar buenos análisis de cuello de botella y facilitadores, y cómo determinar medidas inmediatas y a largo plazo.  </a:t>
            </a:r>
          </a:p>
          <a:p>
            <a:pPr algn="l" rtl="0" fontAlgn="base">
              <a:buNone/>
            </a:pPr>
            <a:endParaRPr lang="en-US" b="0" i="0">
              <a:solidFill>
                <a:srgbClr val="444444"/>
              </a:solidFill>
              <a:effectLst/>
              <a:latin typeface="Arial" panose="020B0604020202020204" pitchFamily="34" charset="0"/>
            </a:endParaRPr>
          </a:p>
          <a:p>
            <a:pPr algn="l" rtl="0" fontAlgn="base">
              <a:buNone/>
            </a:pPr>
            <a:r>
              <a:rPr lang="es-419" b="0" i="0">
                <a:solidFill>
                  <a:srgbClr val="444444"/>
                </a:solidFill>
                <a:effectLst/>
                <a:latin typeface="Arial"/>
                <a:cs typeface="Arial"/>
              </a:rPr>
              <a:t>Mañana</a:t>
            </a:r>
            <a:r>
              <a:rPr lang="es-419" b="0" i="0" u="none" strike="noStrike">
                <a:solidFill>
                  <a:srgbClr val="000000"/>
                </a:solidFill>
                <a:effectLst/>
                <a:latin typeface="Arial"/>
                <a:cs typeface="Arial"/>
              </a:rPr>
              <a:t> terminaremos de analizar los pasos de uso del 7-1-7, centrándonos en cómo se pueden consolidar los datos del 7-1-7 entre brotes, cómo se pueden rastrear las acciones y cómo se pueden utilizar los resultados del 7-1-7 para informar la planificación y la financiación. También repasaremos los componentes de la adopción del 7-1-7 en los sistemas rutinarios. </a:t>
            </a:r>
            <a:r>
              <a:rPr lang="es-419" b="0" i="0">
                <a:solidFill>
                  <a:srgbClr val="444444"/>
                </a:solidFill>
                <a:effectLst/>
                <a:latin typeface="Arial"/>
                <a:cs typeface="Arial"/>
              </a:rPr>
              <a:t>​</a:t>
            </a:r>
          </a:p>
          <a:p>
            <a:pPr algn="l" rtl="0" fontAlgn="base">
              <a:buNone/>
            </a:pPr>
            <a:r>
              <a:rPr lang="es-419" b="0" i="0">
                <a:solidFill>
                  <a:srgbClr val="444444"/>
                </a:solidFill>
                <a:effectLst/>
                <a:latin typeface="Arial"/>
                <a:cs typeface="Arial"/>
              </a:rPr>
              <a:t>​</a:t>
            </a:r>
          </a:p>
          <a:p>
            <a:pPr fontAlgn="base"/>
            <a:r>
              <a:rPr lang="es-419" b="0" i="0" u="none" strike="noStrike">
                <a:solidFill>
                  <a:srgbClr val="000000"/>
                </a:solidFill>
                <a:effectLst/>
                <a:latin typeface="Arial"/>
                <a:cs typeface="Arial"/>
              </a:rPr>
              <a:t>En el último día, continuaremos planeando debates, y tendremos </a:t>
            </a:r>
            <a:r>
              <a:rPr lang="es-419">
                <a:solidFill>
                  <a:srgbClr val="000000"/>
                </a:solidFill>
                <a:latin typeface="Arial"/>
                <a:cs typeface="Arial"/>
              </a:rPr>
              <a:t>tiempo para algunos ejercicios de enseñanza de lo aprendido.  </a:t>
            </a:r>
          </a:p>
          <a:p>
            <a:r>
              <a:rPr lang="es-419" b="0" i="0">
                <a:solidFill>
                  <a:srgbClr val="444444"/>
                </a:solidFill>
                <a:effectLst/>
                <a:latin typeface="Arial"/>
                <a:cs typeface="Arial"/>
              </a:rPr>
              <a:t>​</a:t>
            </a:r>
          </a:p>
          <a:p>
            <a:pPr algn="l" rtl="0" fontAlgn="base">
              <a:buNone/>
            </a:pPr>
            <a:r>
              <a:rPr lang="es-419" b="0" i="0" u="none" strike="noStrike">
                <a:solidFill>
                  <a:srgbClr val="000000"/>
                </a:solidFill>
                <a:effectLst/>
                <a:latin typeface="Arial"/>
                <a:cs typeface="Arial"/>
              </a:rPr>
              <a:t>A lo largo de las sesiones, hemos incorporado lecciones de países y jurisdicciones que han adoptado y utilizado el 7-1-7 en los últimos años. </a:t>
            </a:r>
            <a:r>
              <a:rPr lang="es-419" b="0" i="0">
                <a:solidFill>
                  <a:srgbClr val="444444"/>
                </a:solidFill>
                <a:effectLst/>
                <a:latin typeface="Arial"/>
                <a:cs typeface="Arial"/>
              </a:rPr>
              <a:t>​</a:t>
            </a:r>
          </a:p>
          <a:p>
            <a:pPr algn="l" rtl="0" fontAlgn="base"/>
            <a:r>
              <a:rPr lang="es-419" b="0" i="0">
                <a:solidFill>
                  <a:srgbClr val="444444"/>
                </a:solidFill>
                <a:effectLst/>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Echemos un vistazo a otro ejemplo ahora. Este es de difteria en 2 estados en Nigeria. Este es un ejemplo interesante porque muestra cuán diferentes pueden ser las experiencias de dos estados vecinos para la puntualidad, y que para el brote de muestra las métricas y los cuellos de botella pueden parecer muy diferentes.</a:t>
            </a:r>
          </a:p>
          <a:p>
            <a:endParaRPr lang="en-US"/>
          </a:p>
          <a:p>
            <a:r>
              <a:rPr lang="es-419">
                <a:latin typeface="Arial"/>
                <a:cs typeface="Arial"/>
              </a:rPr>
              <a:t>[CLIC]</a:t>
            </a:r>
          </a:p>
          <a:p>
            <a:endParaRPr lang="en-US"/>
          </a:p>
          <a:p>
            <a:r>
              <a:rPr lang="es-419">
                <a:latin typeface="Arial"/>
                <a:cs typeface="Arial"/>
              </a:rPr>
              <a:t>En este brote, el estado 2 detectó un brote de difteria rápidamente, en 5 días. Mientras llevaban a cabo la investigación, se dieron cuenta de que este brote podría haberse propagado desde su estado vecino. Resulta que el estado vecino estaba teniendo un brote de difteria, pero debido a algunos cuellos de botella, incluidas la vigilancia, la sospecha clínica y la débil capacidad de laboratorio, este brote había pasado desapercibido hasta que se enteraron del brote del estado 2. Sin embargo, una vez que se enteraron de ello, inmediatamente notificaron a las autoridades de salud pública competentes para que respondieran a nivel nacional. Por otro lado, el estado 2, que había detectado el brote rápidamente, no lo notificó debido a una comunicación inadecuada entre el estado y el nivel nacional. Ambos estados también contaban con facilitadores para los intervalos en los que actuaban con rapidez. El nivel nacional apoyó una respuesta y el análisis 7-1-7 identificó algunos cuellos de botella que podrían haber hecho la respuesta más rápida. </a:t>
            </a:r>
          </a:p>
          <a:p>
            <a:endParaRPr lang="en-US"/>
          </a:p>
          <a:p>
            <a:r>
              <a:rPr lang="es-419">
                <a:latin typeface="Arial"/>
                <a:cs typeface="Arial"/>
              </a:rPr>
              <a:t>Este tipo de análisis, realizado en todos los estados, permitió a cada estado ver qué funcionaba bien y qué no, y en el caso de lo que no funcionaba bien, tenían un ejemplo cercano de qué sistemas y procesos contribuían a la puntualidad.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a:p>
        </p:txBody>
      </p:sp>
    </p:spTree>
    <p:extLst>
      <p:ext uri="{BB962C8B-B14F-4D97-AF65-F5344CB8AC3E}">
        <p14:creationId xmlns:p14="http://schemas.microsoft.com/office/powerpoint/2010/main" val="18189459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419" b="0">
                <a:latin typeface="Arial"/>
                <a:cs typeface="Arial"/>
              </a:rPr>
              <a:t>Tomemos un momento para revisar algunos consejos para identificar cuellos de botella y facilitadores.  </a:t>
            </a:r>
          </a:p>
          <a:p>
            <a:pPr algn="just"/>
            <a:endParaRPr lang="en-US" b="0">
              <a:latin typeface="Arial"/>
              <a:cs typeface="Arial"/>
            </a:endParaRPr>
          </a:p>
          <a:p>
            <a:pPr marL="171450" indent="-171450" algn="just">
              <a:buFont typeface="Calibri"/>
              <a:buChar char="-"/>
            </a:pPr>
            <a:r>
              <a:rPr lang="es-419" b="0">
                <a:latin typeface="Arial"/>
                <a:cs typeface="Arial"/>
              </a:rPr>
              <a:t>En primer lugar, asegurarse de que se discutan los cuellos de botella y los facilitadores para CADA uno de los intervalos de 7-1-7, independientemente de si se cumplió o no el objetivo. Si se alcanzó el objetivo, todavía puede haber cuellos de botella que impidan que la respuesta sea aún más rápida, y los facilitadores pueden ayudar a documentar lo que está funcionando bien en el sistema. Si no se cumplió el objetivo, los cuellos de botella son importantes para identificar qué causa los retrasos, mientras que los facilitadores aún pueden señalar parte del sistema que está funcionando para que el retraso no sea aún mayor. Verán que en la </a:t>
            </a:r>
            <a:r>
              <a:rPr lang="es-419">
                <a:latin typeface="Arial"/>
                <a:cs typeface="Arial"/>
              </a:rPr>
              <a:t>Herramienta</a:t>
            </a:r>
            <a:r>
              <a:rPr lang="es-419" b="0">
                <a:latin typeface="Arial"/>
                <a:cs typeface="Arial"/>
              </a:rPr>
              <a:t> de evaluación de 7-1-7 hay 6 casillas para rellenar en esa sección: cuellos de botella en la detección, notificación y respuesta temprana y facilitadores para los mismos intervalos. Intenten completar todas las casillas.  </a:t>
            </a:r>
          </a:p>
          <a:p>
            <a:pPr algn="just"/>
            <a:endParaRPr lang="en-US" b="0">
              <a:latin typeface="Arial"/>
              <a:cs typeface="Arial"/>
            </a:endParaRPr>
          </a:p>
          <a:p>
            <a:pPr marL="171450" indent="-171450" algn="just">
              <a:buFont typeface="Calibri"/>
              <a:buChar char="-"/>
            </a:pPr>
            <a:r>
              <a:rPr lang="es-419" b="0">
                <a:latin typeface="Arial"/>
                <a:cs typeface="Arial"/>
              </a:rPr>
              <a:t>En segundo lugar, asegúrense de usar las narrativas que se documentaron durante la recolección de datos. El propósito de estas narrativas es ayudar a contar una historia sobre la puntualidad en la respuesta al brote: qué sucedió, cuándo y por qué.  </a:t>
            </a:r>
          </a:p>
          <a:p>
            <a:pPr algn="just"/>
            <a:endParaRPr lang="en-US" b="0">
              <a:latin typeface="Arial"/>
              <a:cs typeface="Arial"/>
            </a:endParaRPr>
          </a:p>
          <a:p>
            <a:pPr marL="171450" indent="-171450" algn="just">
              <a:buFont typeface="Calibri"/>
              <a:buChar char="-"/>
            </a:pPr>
            <a:r>
              <a:rPr lang="es-419">
                <a:latin typeface="Arial"/>
                <a:cs typeface="Arial"/>
              </a:rPr>
              <a:t>Por último, celebrar sesiones participativas, si es posible, con quienes se encuentran sobre el terreno y participaron en la investigación y en la respuesta temprana. Es probable que ninguna persona tenga toda la información, especialmente la información matizada, sobre lo que causó retrasos durante los tres intervalos. Si las sesiones participativas no son posibles, asegúrese de recopilar información de tantas personas pertinentes que tengan conocimiento sobre el brote como sea posible.  </a:t>
            </a:r>
          </a:p>
          <a:p>
            <a:pPr algn="just"/>
            <a:endParaRPr lang="en-US" b="1">
              <a:latin typeface="Arial"/>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61166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18FFD-9397-1C46-CA01-2F4700CBA7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169827-E6EC-677A-9227-FBC1A5426A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BA662A-C6EC-75B6-A7BC-ECAC84ADF3F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Entonces, ¿qué criterios deben cumplir los cuellos de botella para que sean lo más útiles posible para mejorar el desempeño?  Deberían…</a:t>
            </a:r>
            <a:br>
              <a:rPr lang="es-419"/>
            </a:br>
            <a:br>
              <a:rPr lang="es-419"/>
            </a:br>
            <a:r>
              <a:rPr lang="es-419">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indent="0">
              <a:buFontTx/>
              <a:buNone/>
            </a:pPr>
            <a:r>
              <a:rPr lang="es-419">
                <a:latin typeface="Arial"/>
                <a:cs typeface="Arial"/>
              </a:rPr>
              <a:t>Ser específicos. Con los cuellos de botella vagos es difícil, si no imposible, actuar.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pPr marL="0" indent="0">
              <a:buFont typeface="Arial" panose="020B0604020202020204" pitchFamily="34" charset="0"/>
              <a:buNone/>
            </a:pPr>
            <a:endParaRPr lang="en-US">
              <a:cs typeface="Arial"/>
            </a:endParaRPr>
          </a:p>
          <a:p>
            <a:r>
              <a:rPr lang="es-419">
                <a:latin typeface="Arial"/>
                <a:cs typeface="Arial"/>
              </a:rPr>
              <a:t>Ser accionables. Queremos llegar a los cuellos de botella para los que no se puede tomar ninguna medida.  </a:t>
            </a:r>
          </a:p>
          <a:p>
            <a:pPr marL="0" indent="0">
              <a:buFont typeface="Arial" panose="020B0604020202020204" pitchFamily="34" charset="0"/>
              <a:buNone/>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indent="0">
              <a:buFont typeface="Arial" panose="020B0604020202020204" pitchFamily="34" charset="0"/>
              <a:buNone/>
            </a:pPr>
            <a:r>
              <a:rPr lang="es-419">
                <a:latin typeface="Arial"/>
                <a:cs typeface="Arial"/>
              </a:rPr>
              <a:t>Identificar las causas raíz. No queremos tomar medidas a nivel superficial, queremos entender realmente la causa raíz detrás de los retrasos. Hasta el punto de que sean accionables.</a:t>
            </a:r>
          </a:p>
          <a:p>
            <a:pPr marL="0" indent="0">
              <a:buFont typeface="Arial" panose="020B0604020202020204" pitchFamily="34" charset="0"/>
              <a:buNone/>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indent="0">
              <a:buFont typeface="Arial" panose="020B0604020202020204" pitchFamily="34" charset="0"/>
              <a:buNone/>
            </a:pPr>
            <a:r>
              <a:rPr lang="es-419">
                <a:latin typeface="Arial"/>
                <a:cs typeface="Arial"/>
              </a:rPr>
              <a:t>Centrarse a nivel del sistema. No estamos buscando villanos o héroes, estamos buscando causas y sistemas. Por lo tanto, el cuello de botella no debe centrarse en los individuos, sino en el nivel del sistema.  </a:t>
            </a:r>
          </a:p>
          <a:p>
            <a:pPr marL="0" indent="0">
              <a:buFont typeface="Arial" panose="020B0604020202020204" pitchFamily="34" charset="0"/>
              <a:buNone/>
            </a:pPr>
            <a:endParaRPr lang="en-US">
              <a:cs typeface="Arial"/>
            </a:endParaRPr>
          </a:p>
          <a:p>
            <a:r>
              <a:rPr lang="es-419">
                <a:latin typeface="Arial"/>
                <a:cs typeface="Arial"/>
              </a:rPr>
              <a:t>[CLIC]</a:t>
            </a: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Si no hay suficiente información para poder identificar cuellos de botella que cumplan con estos criterios, entonces busquen rápidamente más información de parte de aquellos que estén bien informados sobre lo que estaba sucediendo en el terreno. Sin la información adecuada, la mejora efectiva del desempeño es mucho más difícil.  </a:t>
            </a:r>
          </a:p>
          <a:p>
            <a:endParaRPr lang="en-US">
              <a:cs typeface="Arial"/>
            </a:endParaRPr>
          </a:p>
          <a:p>
            <a:pPr>
              <a:defRPr/>
            </a:pPr>
            <a:r>
              <a:rPr lang="es-419">
                <a:latin typeface="Arial"/>
                <a:cs typeface="Arial"/>
              </a:rPr>
              <a:t>[CLIC]</a:t>
            </a:r>
            <a:br>
              <a:rPr lang="es-419"/>
            </a:br>
            <a:br>
              <a:rPr lang="es-419"/>
            </a:br>
            <a:r>
              <a:rPr lang="es-419">
                <a:latin typeface="Arial"/>
                <a:cs typeface="Arial"/>
              </a:rPr>
              <a:t>Ahora, he escogido un par de cuellos de botella del ejercicio de mesa de sarampión de 7-1-7. Con el fin de mantener la simplicidad del ejercicio de mesa, algunos de los cuellos de botella que se planteaban eran vagos o sugerían algún tipo de retraso, pero no explicaban el motivo. </a:t>
            </a:r>
          </a:p>
          <a:p>
            <a:pPr>
              <a:defRPr/>
            </a:pPr>
            <a:endParaRPr lang="en-US">
              <a:latin typeface="Arial"/>
              <a:cs typeface="Arial"/>
            </a:endParaRPr>
          </a:p>
          <a:p>
            <a:pPr marL="0" marR="0" lvl="0" indent="0" algn="l" defTabSz="914400">
              <a:lnSpc>
                <a:spcPct val="100000"/>
              </a:lnSpc>
              <a:spcBef>
                <a:spcPts val="0"/>
              </a:spcBef>
              <a:spcAft>
                <a:spcPts val="0"/>
              </a:spcAft>
              <a:buClrTx/>
              <a:buSzTx/>
              <a:buFontTx/>
              <a:buNone/>
              <a:tabLst/>
              <a:defRPr/>
            </a:pPr>
            <a:r>
              <a:rPr lang="es-419">
                <a:latin typeface="Arial"/>
                <a:cs typeface="Arial"/>
              </a:rPr>
              <a:t>Empecemos por el retraso en el transporte de las muestras. En este escenario, habíamos declarado que había una diferencia de 2 días entre cuando la muestra se envió a cuando llegó al laboratorio. Si estuvieran en el terreno haciendo una investigación y recopilando información, incluidas narrativas pertinentes para 7-1-7, querrían profundizar más en esto porque el “retraso en el transporte de muestras” no es útil, no es accionable. ¿Qué podemos proponer como acción correctiva? No lo sabemos, porque el cuello de botella es demasiado vago. Ahora, digamos que descubrimos más y damos con que la muestra se retrasó durante dos días debido a la falta de protocolo para la entrega de muestras durante el fin de semana al laboratorio nacional, algo que cumple con los criterios para un buen cuello de botella y para lo cual se pueden identificar acciones para evitar retrasos similares en el futuro. Acabo de inventar ese cuello de botella accionable, y pronto van a hacer un ejercicio similar en el que van a encontrar sus propias y diferentes razones para tal retraso para hacerles pensar en cómo hacer el análisis de cuello de botella.  </a:t>
            </a:r>
          </a:p>
          <a:p>
            <a:pPr marL="0" marR="0" lvl="0" indent="0" algn="l" defTabSz="914400" rtl="0" eaLnBrk="1" fontAlgn="auto" latinLnBrk="0" hangingPunct="1">
              <a:lnSpc>
                <a:spcPct val="100000"/>
              </a:lnSpc>
              <a:spcBef>
                <a:spcPts val="0"/>
              </a:spcBef>
              <a:spcAft>
                <a:spcPts val="0"/>
              </a:spcAft>
              <a:buClrTx/>
              <a:buSzTx/>
              <a:buFontTx/>
              <a:buNone/>
              <a:tabLst/>
              <a:defRPr/>
            </a:pPr>
            <a:br>
              <a:rPr lang="es-419"/>
            </a:br>
            <a:r>
              <a:rPr lang="es-419">
                <a:latin typeface="Arial"/>
                <a:cs typeface="Arial"/>
              </a:rPr>
              <a:t>[CLIC]</a:t>
            </a:r>
            <a:br>
              <a:rPr lang="es-419"/>
            </a:br>
            <a:br>
              <a:rPr lang="es-419"/>
            </a:br>
            <a:r>
              <a:rPr lang="es-419">
                <a:latin typeface="Arial"/>
                <a:cs typeface="Arial"/>
              </a:rPr>
              <a:t>Otro ejemplo es un retraso en las actividades de comunicación de riesgos como parte de la respuesta. Solo decir que hubo un retraso es vago y no es accionable. Al especificar que se debió a la falta de materiales clave traducidos previamente a los idiomas locales, esto lo convierte en un cuello de botella que otros pueden utilizar para identificar y desarrollar acciones pertinentes para mejorar el desempeño.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Algo que hay que tener en cuenta sobre los cuellos de botella es que documentarlos también contribuye a crear una base empírica sobre lo que está alargando el tiempo de detección, notificación o respuesta temprana, aunque puedan ser la norma en ese momento en el país o la jurisdicción, ya que esto puede ayudar a promover medidas a más largo plazo. </a:t>
            </a:r>
          </a:p>
          <a:p>
            <a:endParaRPr lang="en-US">
              <a:cs typeface="Arial"/>
            </a:endParaRPr>
          </a:p>
          <a:p>
            <a:r>
              <a:rPr lang="es-419">
                <a:latin typeface="Arial"/>
                <a:cs typeface="Arial"/>
              </a:rPr>
              <a:t>[CLIC]</a:t>
            </a:r>
          </a:p>
          <a:p>
            <a:br>
              <a:rPr lang="es-419"/>
            </a:br>
            <a:r>
              <a:rPr lang="es-419">
                <a:latin typeface="Arial"/>
                <a:cs typeface="Arial"/>
              </a:rPr>
              <a:t>Sé que mucho de lo que he dicho en esta diapositiva puede sonar obvio, pero los cuellos de botella vagos y no accionables son un desafío común. Incluso los países que han estado aplicando 7-1-7 durante un tiempo han descubierto que necesitan permanecer alertas en cuanto a la calidad de sus análisis de cuello de botella. Como dije antes, hacer un buen análisis de cuello de botella no es difícil, pero requiere los datos correctos y saber cómo llegar a una causa raíz accionable.  </a:t>
            </a: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39EC6355-4D90-0BE7-79DC-8C74B6D5858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451880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Hay algunas maneras diferentes de llegar a la causa raíz. Aquí nos gustaría mostrarte el enfoque de los 5 porqués.  </a:t>
            </a:r>
          </a:p>
          <a:p>
            <a:endParaRPr lang="en-US"/>
          </a:p>
          <a:p>
            <a:r>
              <a:rPr lang="es-419">
                <a:latin typeface="Arial"/>
                <a:cs typeface="Arial"/>
              </a:rPr>
              <a:t>[CLIC]</a:t>
            </a:r>
          </a:p>
          <a:p>
            <a:endParaRPr lang="en-US"/>
          </a:p>
          <a:p>
            <a:r>
              <a:rPr lang="es-419">
                <a:latin typeface="Arial"/>
                <a:cs typeface="Arial"/>
              </a:rPr>
              <a:t>Tomemos un ejemplo de fuera del mundo de la salud. ¿Por qué llegué tarde al trabajo hoy?</a:t>
            </a:r>
          </a:p>
          <a:p>
            <a:endParaRPr lang="en-US"/>
          </a:p>
          <a:p>
            <a:r>
              <a:rPr lang="es-419">
                <a:latin typeface="Arial"/>
                <a:cs typeface="Arial"/>
              </a:rPr>
              <a:t>[CLIC]</a:t>
            </a:r>
          </a:p>
          <a:p>
            <a:endParaRPr lang="en-US"/>
          </a:p>
          <a:p>
            <a:r>
              <a:rPr lang="es-419">
                <a:latin typeface="Arial"/>
                <a:cs typeface="Arial"/>
              </a:rPr>
              <a:t>¿Perdí el autobús? ¿Por qué?</a:t>
            </a:r>
          </a:p>
          <a:p>
            <a:pPr marL="0" marR="0" lvl="0" indent="0" algn="l" defTabSz="914400" rtl="0" eaLnBrk="1" fontAlgn="auto" latinLnBrk="0" hangingPunct="1">
              <a:lnSpc>
                <a:spcPct val="100000"/>
              </a:lnSpc>
              <a:spcBef>
                <a:spcPts val="0"/>
              </a:spcBef>
              <a:spcAft>
                <a:spcPts val="0"/>
              </a:spcAft>
              <a:buClrTx/>
              <a:buSzTx/>
              <a:buFontTx/>
              <a:buNone/>
              <a:tabLst/>
              <a:defRPr/>
            </a:pPr>
            <a:br>
              <a:rPr lang="es-419"/>
            </a:br>
            <a:r>
              <a:rPr lang="es-419">
                <a:latin typeface="Arial"/>
                <a:cs typeface="Arial"/>
              </a:rPr>
              <a:t>[CLIC]</a:t>
            </a:r>
          </a:p>
          <a:p>
            <a:endParaRPr lang="en-US"/>
          </a:p>
          <a:p>
            <a:r>
              <a:rPr lang="es-419">
                <a:latin typeface="Arial"/>
                <a:cs typeface="Arial"/>
              </a:rPr>
              <a:t>¿Salí de casa tarde? ¿Por qué?</a:t>
            </a:r>
          </a:p>
          <a:p>
            <a:endParaRPr lang="en-US"/>
          </a:p>
          <a:p>
            <a:r>
              <a:rPr lang="es-419">
                <a:latin typeface="Arial"/>
                <a:cs typeface="Arial"/>
              </a:rPr>
              <a:t>[CLIC]</a:t>
            </a:r>
          </a:p>
          <a:p>
            <a:endParaRPr lang="en-US"/>
          </a:p>
          <a:p>
            <a:r>
              <a:rPr lang="es-419">
                <a:latin typeface="Arial"/>
                <a:cs typeface="Arial"/>
              </a:rPr>
              <a:t>¿Mi alarma no sonó? ¿Por qué?</a:t>
            </a:r>
          </a:p>
          <a:p>
            <a:endParaRPr lang="en-US"/>
          </a:p>
          <a:p>
            <a:r>
              <a:rPr lang="es-419">
                <a:latin typeface="Arial"/>
                <a:cs typeface="Arial"/>
              </a:rPr>
              <a:t>[CLIC]</a:t>
            </a:r>
          </a:p>
          <a:p>
            <a:endParaRPr lang="en-US"/>
          </a:p>
          <a:p>
            <a:r>
              <a:rPr lang="es-419">
                <a:latin typeface="Arial"/>
                <a:cs typeface="Arial"/>
              </a:rPr>
              <a:t>Anoche me olvidé de poner la alarma del teléfono. ¿Por qué?</a:t>
            </a:r>
          </a:p>
          <a:p>
            <a:endParaRPr lang="en-US"/>
          </a:p>
          <a:p>
            <a:r>
              <a:rPr lang="es-419">
                <a:latin typeface="Arial"/>
                <a:cs typeface="Arial"/>
              </a:rPr>
              <a:t>[CLIC]</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Mi teléfono estaba sin batería.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endParaRPr lang="en-US"/>
          </a:p>
          <a:p>
            <a:r>
              <a:rPr lang="es-419">
                <a:latin typeface="Arial"/>
                <a:cs typeface="Arial"/>
              </a:rPr>
              <a:t>Preguntamos por qué 5 veces. Y llegamos a un cuello de botella que es específico y accionable.  </a:t>
            </a:r>
          </a:p>
          <a:p>
            <a:endParaRPr lang="en-US"/>
          </a:p>
          <a:p>
            <a:r>
              <a:rPr lang="es-419">
                <a:latin typeface="Arial"/>
                <a:cs typeface="Arial"/>
              </a:rPr>
              <a:t>[CLIC]</a:t>
            </a:r>
          </a:p>
          <a:p>
            <a:endParaRPr lang="en-US"/>
          </a:p>
          <a:p>
            <a:r>
              <a:rPr lang="es-419">
                <a:latin typeface="Arial"/>
                <a:cs typeface="Arial"/>
              </a:rPr>
              <a:t>A partir de esto podemos llegar a una acción correctiva que puede resolver el cuello de botella, como tener un cargador junto a la cama para cargar el teléfono durante la noche.  </a:t>
            </a:r>
          </a:p>
          <a:p>
            <a:pPr marL="0" marR="0" lvl="0" indent="0" algn="l" defTabSz="914400" rtl="0" eaLnBrk="1" fontAlgn="auto" latinLnBrk="0" hangingPunct="1">
              <a:lnSpc>
                <a:spcPct val="100000"/>
              </a:lnSpc>
              <a:spcBef>
                <a:spcPts val="0"/>
              </a:spcBef>
              <a:spcAft>
                <a:spcPts val="0"/>
              </a:spcAft>
              <a:buClrTx/>
              <a:buSzTx/>
              <a:buFontTx/>
              <a:buNone/>
              <a:tabLst/>
              <a:defRPr/>
            </a:pPr>
            <a:br>
              <a:rPr lang="es-419"/>
            </a:br>
            <a:r>
              <a:rPr lang="es-419">
                <a:latin typeface="Arial"/>
                <a:cs typeface="Arial"/>
              </a:rPr>
              <a:t>[CLIC]</a:t>
            </a:r>
          </a:p>
          <a:p>
            <a:endParaRPr lang="en-US"/>
          </a:p>
          <a:p>
            <a:r>
              <a:rPr lang="es-419">
                <a:latin typeface="Arial"/>
                <a:cs typeface="Arial"/>
              </a:rPr>
              <a:t>Es importante tener en cuenta que los 5 porqués pueden no ser necesarios. Deténganse una vez que el cuello de botella cumpla con los criterios: específico, accionable, causa raíz y nivel de sistema. </a:t>
            </a:r>
          </a:p>
          <a:p>
            <a:endParaRPr lang="en-US"/>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260099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F86FD-0081-2235-A80B-A468D8E19E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DC4D2A-9ED0-FBAD-2405-3B701CF57D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3552C7-F9CB-7CD8-DE56-C1E384C0E9B7}"/>
              </a:ext>
            </a:extLst>
          </p:cNvPr>
          <p:cNvSpPr>
            <a:spLocks noGrp="1"/>
          </p:cNvSpPr>
          <p:nvPr>
            <p:ph type="body" idx="1"/>
          </p:nvPr>
        </p:nvSpPr>
        <p:spPr/>
        <p:txBody>
          <a:bodyPr/>
          <a:lstStyle/>
          <a:p>
            <a:pPr>
              <a:defRPr/>
            </a:pPr>
            <a:r>
              <a:rPr lang="es-419" i="1">
                <a:latin typeface="Arial"/>
                <a:cs typeface="Arial"/>
              </a:rPr>
              <a:t>[Nota al moderador: la primera parte de esta actividad se realizará en plenario, y la segunda parte involucrará trabajo en grupos pequeños. Hemos asignado ~25 minutos para esta actividad, (algunos minutos para explicar esta actividad y hacer que se dividan en grupos, y 20 minutos para la actividad).  En esta actividad, hay 10 cuellos de botella, cada uno en una diapositiva. Los cinco primeros cumplen los criterios para un buen cuello de botella y los cinco segundos no.  En la primera parte de esta actividad, en sesión plenaria, repasara rápidamente cada cuello de botella y les pedirá a los participantes que levanten la mano si creen que el cuello de botella cumple los criterios para estar bien escrito. Para los primeros cinco, deben decir que sí, y si no lo hacen, dirija rápidamente la conversación para explicar por qué el cuello de botella cumple con los criterios.  Esto debe tomar ~ 5 minutos. La siguiente parte será en grupos pequeños. Trate de tener grupos de 6 a 8 participantes, si es posible. Cada grupo seleccionará uno de los 5 cuellos de botella mal escritos e identificará lo que está mal y cómo pueden corregirlo. Cada uno de ellos hará un informe durante 1 minuto. Asigne uno de los cinco cuellos de botella a cada grupo. El mismo cuello de botella puede asignarse a más de un grupo si hay más de 5 grupos; si hay menos de 5 grupos, siéntase libre de omitir algunos de los 5 cuellos de botella o asignar más de uno a cada grupo].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a:defRPr/>
            </a:pPr>
            <a:r>
              <a:rPr lang="es-419">
                <a:latin typeface="Calibri"/>
                <a:ea typeface="Calibri"/>
                <a:cs typeface="Calibri"/>
              </a:rPr>
              <a:t>Ahora vamos a hacer una actividad rápida para ayudar a que lo que hemos estado aprendiendo sobre los criterios de cuello de botella sea más concreto.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a:defRPr/>
            </a:pPr>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3032B370-8C32-4416-A672-18B4306E094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275667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978716-A8D8-89E1-C308-5AD69E57D8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FADB32-A971-3CB9-539E-025BB0BD2A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88574C-FCAA-D05C-9854-E9EB34B51D29}"/>
              </a:ext>
            </a:extLst>
          </p:cNvPr>
          <p:cNvSpPr>
            <a:spLocks noGrp="1"/>
          </p:cNvSpPr>
          <p:nvPr>
            <p:ph type="body" idx="1"/>
          </p:nvPr>
        </p:nvSpPr>
        <p:spPr/>
        <p:txBody>
          <a:bodyPr/>
          <a:lstStyle/>
          <a:p>
            <a:r>
              <a:rPr lang="es-419">
                <a:latin typeface="Arial"/>
                <a:cs typeface="Arial"/>
              </a:rPr>
              <a:t>En esta actividad, vamos a repasar 10 cuellos de botella reales. </a:t>
            </a:r>
          </a:p>
          <a:p>
            <a:endParaRPr lang="en-US">
              <a:latin typeface="Arial"/>
              <a:cs typeface="Arial"/>
            </a:endParaRPr>
          </a:p>
          <a:p>
            <a:r>
              <a:rPr lang="es-419">
                <a:latin typeface="Arial"/>
                <a:cs typeface="Arial"/>
              </a:rPr>
              <a:t>En primer lugar, voy a presentar cada cuello de botella rápidamente. En cada diapositiva, leeré el cuello de botella, y luego les pediré que levanten la mano si creen que cumple con los criterios para un cuello de botella bien escrito o no. Recuerden, los cuellos de botella bien redactados son aquellos que son específicos, accionables, identifican las causas raíz y se centran en el nivel del sistema. </a:t>
            </a:r>
          </a:p>
          <a:p>
            <a:endParaRPr lang="en-US">
              <a:latin typeface="Arial"/>
              <a:cs typeface="Arial"/>
            </a:endParaRPr>
          </a:p>
          <a:p>
            <a:r>
              <a:rPr lang="es-419">
                <a:latin typeface="Arial"/>
                <a:cs typeface="Arial"/>
              </a:rPr>
              <a:t>Luego, iremos a pequeños grupos de 6 a 8 participantes. Asignaré a cada grupo uno de los cuellos de botella mal redactados. Tendrán 5 minutos en su grupo para discutir qué criterios creen que no se cumplen y cómo pueden corregir el cuello de botella. Es posible que necesiten usar su imaginación si no se proporciona suficiente información.  </a:t>
            </a:r>
          </a:p>
          <a:p>
            <a:r>
              <a:rPr lang="es-419">
                <a:latin typeface="Arial"/>
                <a:cs typeface="Arial"/>
              </a:rPr>
              <a:t> </a:t>
            </a:r>
          </a:p>
          <a:p>
            <a:r>
              <a:rPr lang="es-419"/>
              <a:t>Luego, volveremos al pleno para un breve informe de cada grupo. Cada grupo tendrá aproximadamente un minuto para explicar qué criterios no se cumplieron y las correcciones sugeridas. No hay facilitadores en sus grupos. Asegúrense de seleccionar a alguien que informe durante el plenario.  </a:t>
            </a:r>
          </a:p>
        </p:txBody>
      </p:sp>
      <p:sp>
        <p:nvSpPr>
          <p:cNvPr id="4" name="Slide Number Placeholder 3">
            <a:extLst>
              <a:ext uri="{FF2B5EF4-FFF2-40B4-BE49-F238E27FC236}">
                <a16:creationId xmlns:a16="http://schemas.microsoft.com/office/drawing/2014/main" id="{8995F782-4DED-14E0-82A5-0192BC62830F}"/>
              </a:ext>
            </a:extLst>
          </p:cNvPr>
          <p:cNvSpPr>
            <a:spLocks noGrp="1"/>
          </p:cNvSpPr>
          <p:nvPr>
            <p:ph type="sldNum" sz="quarter" idx="5"/>
          </p:nvPr>
        </p:nvSpPr>
        <p:spPr/>
        <p:txBody>
          <a:bodyPr/>
          <a:lstStyle/>
          <a:p>
            <a:fld id="{A1E75C25-C22B-D14A-8C88-D3C1CFA09A77}" type="slidenum">
              <a:rPr lang="en-US" smtClean="0"/>
              <a:pPr/>
              <a:t>45</a:t>
            </a:fld>
            <a:endParaRPr lang="en-US"/>
          </a:p>
        </p:txBody>
      </p:sp>
    </p:spTree>
    <p:extLst>
      <p:ext uri="{BB962C8B-B14F-4D97-AF65-F5344CB8AC3E}">
        <p14:creationId xmlns:p14="http://schemas.microsoft.com/office/powerpoint/2010/main" val="22625727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0AB9E-B24C-8A11-47AF-AF4AB7DCBC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A34C63-3F28-6354-48A9-2D36DCD37B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84A69E-2EE4-600D-BD3A-0FF69043919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t>[Nota al moderador: esto cumple con los criterios para un BUEN cuello de botella.  Puede que se debata sobre otras formas de mejorarlo, pero mantenga el debate muy breve (por ejemplo, 1 comentario) y guíe a los participantes a identificar esto como un cuello de botella bien escrito].   </a:t>
            </a:r>
          </a:p>
        </p:txBody>
      </p:sp>
      <p:sp>
        <p:nvSpPr>
          <p:cNvPr id="4" name="Slide Number Placeholder 3">
            <a:extLst>
              <a:ext uri="{FF2B5EF4-FFF2-40B4-BE49-F238E27FC236}">
                <a16:creationId xmlns:a16="http://schemas.microsoft.com/office/drawing/2014/main" id="{49D1F15B-EE78-45AA-79A4-1E75978658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1840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5302B-C03C-2E14-4B83-FC0823DC71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23BC4C-7DD9-5807-3B3E-213D42ACEE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2ECEE2-ECF1-9DE4-0ECC-24E17A2A1DE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esto cumple con los criterios para un BUEN cuello de botella. Puede que se debata sobre otras formas de mejorarlo, pero mantenga el debate muy breve (por ejemplo, 1 comentario) y guíe a los participantes a identificar esto como un cuello de botella bien escrito].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F411C63-1DEC-3988-7FB1-CB80F43CC54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02773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44ABF-FF04-7B81-834C-D1B5C058F4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59809D-5190-9A9C-9A77-4232B71D9C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2D18D1-0D16-9DCD-B71E-8E6AE7CCE2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esto cumple con los criterios para un BUEN cuello de botella. Puede que se debata sobre otras formas de mejorarlo, pero mantenga el debate muy breve (por ejemplo, 1 comentario) y guíe a los participantes a identificar esto como un cuello de botella bien escrito].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884E41A3-CFA8-7B2C-DC37-F63714B2853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478992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B8277-34D3-4CCE-4087-503FF7FDC4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74C8E8-484E-0AE5-FB3B-348BB5FC82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5BD959-AC1C-5517-D727-65A39D5DEDE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esto cumple con los criterios para un BUEN cuello de botella. Puede que se debata sobre otras formas de mejorarlo, pero mantenga el debate muy breve (por ejemplo, 1 comentario) y guíe a los participantes a identificar esto como un cuello de botella bien escrito].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A1DC3663-9E28-DD28-2755-79089DE28DA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96624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s-419" b="0" i="0" u="none" strike="noStrike">
                <a:solidFill>
                  <a:srgbClr val="000000"/>
                </a:solidFill>
                <a:effectLst/>
                <a:latin typeface="Arial"/>
                <a:cs typeface="Arial"/>
              </a:rPr>
              <a:t>Repasemos nuestros objetivos de aprendizaje del taller de nuevo. </a:t>
            </a:r>
            <a:r>
              <a:rPr lang="es-419">
                <a:latin typeface="Arial"/>
                <a:cs typeface="Arial"/>
              </a:rPr>
              <a:t>Al final de la capacitación, deben ser capaces de lo siguiente: </a:t>
            </a:r>
          </a:p>
          <a:p>
            <a:endParaRPr lang="en-US">
              <a:latin typeface="Arial"/>
              <a:cs typeface="Arial"/>
            </a:endParaRPr>
          </a:p>
          <a:p>
            <a:pPr marL="342900" indent="-342900">
              <a:lnSpc>
                <a:spcPct val="113999"/>
              </a:lnSpc>
              <a:buAutoNum type="arabicPeriod"/>
            </a:pPr>
            <a:r>
              <a:rPr lang="es-419" sz="1200" b="0">
                <a:latin typeface="Arial"/>
                <a:cs typeface="Arial"/>
              </a:rPr>
              <a:t>Comprender el objetivo 7-1-7</a:t>
            </a:r>
            <a:r>
              <a:rPr lang="es-419">
                <a:latin typeface="Arial"/>
                <a:cs typeface="Arial"/>
              </a:rPr>
              <a:t> y el enfoque de </a:t>
            </a:r>
            <a:r>
              <a:rPr lang="es-419" sz="1200" b="0">
                <a:latin typeface="Arial"/>
                <a:cs typeface="Arial"/>
              </a:rPr>
              <a:t>mejora del desempeño</a:t>
            </a:r>
            <a:r>
              <a:rPr lang="es-419">
                <a:latin typeface="Arial"/>
                <a:cs typeface="Arial"/>
              </a:rPr>
              <a:t>,</a:t>
            </a:r>
            <a:r>
              <a:rPr lang="es-419" sz="1200" b="0">
                <a:latin typeface="Arial"/>
                <a:cs typeface="Arial"/>
              </a:rPr>
              <a:t> y las revisiones de acción temprana para la detección, notificación y respuesta de brotes.  </a:t>
            </a:r>
          </a:p>
          <a:p>
            <a:pPr marL="342900" indent="-342900">
              <a:lnSpc>
                <a:spcPct val="113999"/>
              </a:lnSpc>
              <a:buFont typeface="+mj-lt"/>
              <a:buAutoNum type="arabicPeriod"/>
            </a:pPr>
            <a:r>
              <a:rPr lang="es-419" sz="1100" b="0">
                <a:latin typeface="Arial"/>
                <a:cs typeface="Arial"/>
              </a:rPr>
              <a:t>Explicar cómo el enfoque 7-1-7 impulsa la mejora del desempeño de los sistemas de brotes.</a:t>
            </a:r>
          </a:p>
          <a:p>
            <a:pPr marL="342900" indent="-342900">
              <a:lnSpc>
                <a:spcPct val="113999"/>
              </a:lnSpc>
              <a:buFont typeface="+mj-lt"/>
              <a:buAutoNum type="arabicPeriod"/>
            </a:pPr>
            <a:r>
              <a:rPr lang="es-419" sz="1100" b="0">
                <a:latin typeface="Arial"/>
                <a:cs typeface="Arial"/>
              </a:rPr>
              <a:t>Identificar oportunidades y desafíos para apoyar la concientización, la adopción y el uso del enfoque 7-1-7 en sus trabajos</a:t>
            </a:r>
          </a:p>
          <a:p>
            <a:pPr marL="342900" indent="-342900">
              <a:lnSpc>
                <a:spcPct val="113999"/>
              </a:lnSpc>
              <a:buFont typeface="+mj-lt"/>
              <a:buAutoNum type="arabicPeriod"/>
            </a:pPr>
            <a:r>
              <a:rPr lang="es-419" sz="1200" b="0">
                <a:latin typeface="Arial"/>
                <a:cs typeface="Arial"/>
              </a:rPr>
              <a:t>Aplicar pasos clave y prácticas modelo para apoyar la adopción del enfoque 7-1-7 y su uso en todos los programas y contextos.</a:t>
            </a:r>
          </a:p>
          <a:p>
            <a:pPr marL="342900" indent="-342900">
              <a:lnSpc>
                <a:spcPct val="113999"/>
              </a:lnSpc>
              <a:buFont typeface="+mj-lt"/>
              <a:buAutoNum type="arabicPeriod"/>
            </a:pPr>
            <a:r>
              <a:rPr lang="es-419" sz="1200" b="0">
                <a:latin typeface="Arial"/>
                <a:cs typeface="Arial"/>
              </a:rPr>
              <a:t>Planificar la adopción y el uso</a:t>
            </a:r>
            <a:r>
              <a:rPr lang="es-419">
                <a:latin typeface="Arial"/>
                <a:cs typeface="Arial"/>
              </a:rPr>
              <a:t> rutinario</a:t>
            </a:r>
            <a:r>
              <a:rPr lang="es-419" sz="1200" b="0">
                <a:latin typeface="Arial"/>
                <a:cs typeface="Arial"/>
              </a:rPr>
              <a:t> del objetivo 7-1-7 en su país/jurisdicción</a:t>
            </a:r>
            <a:r>
              <a:rPr lang="es-419">
                <a:latin typeface="Arial"/>
                <a:cs typeface="Arial"/>
              </a:rPr>
              <a:t> </a:t>
            </a:r>
          </a:p>
          <a:p>
            <a:pPr marL="342900" indent="-342900">
              <a:lnSpc>
                <a:spcPct val="113999"/>
              </a:lnSpc>
              <a:buAutoNum type="arabicPeriod"/>
            </a:pPr>
            <a:endParaRPr lang="en-US" sz="1200" b="0" i="0">
              <a:solidFill>
                <a:srgbClr val="000000"/>
              </a:solidFill>
              <a:effectLst/>
              <a:latin typeface="Arial"/>
              <a:cs typeface="Arial"/>
            </a:endParaRPr>
          </a:p>
          <a:p>
            <a:pPr>
              <a:lnSpc>
                <a:spcPct val="113999"/>
              </a:lnSpc>
            </a:pPr>
            <a:r>
              <a:rPr lang="es-419">
                <a:latin typeface="Arial"/>
                <a:cs typeface="Arial"/>
              </a:rPr>
              <a:t>Los dos primeros objetivos los cubrimos en los materiales introductorios y seguirán reforzándose durante el resto del taller, y el tercer objetivo está entretejido a lo largo del taller. Hoy vamos a ver cómo aplicar los pasos y las prácticas modelo del uso de 7-1-7. </a:t>
            </a:r>
            <a:r>
              <a:rPr lang="es-419" b="0" i="0">
                <a:solidFill>
                  <a:srgbClr val="444444"/>
                </a:solidFill>
                <a:effectLst/>
                <a:latin typeface="Arial"/>
                <a:cs typeface="Arial"/>
              </a:rPr>
              <a:t>​</a:t>
            </a:r>
          </a:p>
          <a:p>
            <a:pPr algn="just"/>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AA89E-7151-721B-83D9-EBC51E6848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BC2834-4E4A-37DA-D343-5F8DCC0202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494B3D-1FE8-716F-26BA-B0C8DE2D762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esto cumple con los criterios para un BUEN cuello de botella. Puede que se debata sobre otras formas de mejorarlo, pero mantenga el debate muy breve (por ejemplo, 1 comentario) y guíe a los participantes a identificar esto como un cuello de botella bien escrito].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487D5BD0-CEFB-5727-8A7F-3248DBD92EA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594210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CCB49-B1DE-E8FB-F849-9F75F0A0D5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5F9162-D0C1-7338-F424-DEED8F4636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4BC32A-AF81-7F62-841F-36216450AB8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esto NO cumple con los criterios de un buen cuello de botella. No gaste mucho tiempo en esto si hay desacuerdo. Puede decir que habrá más debate sobre esto durante la segunda parte de la actividad].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653E722-C87B-43FF-0F09-3220EC6A4D1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9706254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4FA0E-CB83-7466-BF5A-CDC6200EA0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6948C7-CD5F-B2E4-6172-995C6D4443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F78EBC-ECCD-FC10-236B-7AE50896879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esto NO cumple con los criterios de un buen cuello de botella. No gaste mucho tiempo en esto si hay desacuerdo. Puede decir que habrá más debate sobre esto durante la segunda parte de la actividad].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8DDE32FF-67BE-8237-1F04-6702884BA0C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007320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FD2A7-AB88-B6F5-2618-5CA079BC4F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E63B09-9FDC-C237-070C-687A45937E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6F7B55-8368-9DB7-E918-D7DA853B9C9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esto NO cumple con los criterios de un buen cuello de botella. No gaste mucho tiempo en esto si hay desacuerdo. Puede decir que habrá más debate sobre esto durante la segunda parte de la actividad].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5F9FEBA4-B94C-65BB-2E9D-77537D9CF5C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175339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7408B-0812-9170-63D7-1C66D712E3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F017E8-C479-F13E-E973-962E5B9178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670ED5-7021-E0CB-D01B-A80CBD3C3E0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esto NO cumple con los criterios de un buen cuello de botella. No gaste mucho tiempo en esto si hay desacuerdo. Puede decir que habrá más debate sobre esto durante la segunda parte de la actividad].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307A0E93-25BF-CDC8-B2E2-66992E24BFB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80913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16E9D-7672-6ABF-AED4-FDA224460B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B56F0D-A657-D0F1-C253-D050202066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CDB8CD-B524-8DB1-20AA-DE256690581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esto NO cumple con los criterios de un buen cuello de botella. No gaste mucho tiempo en esto si hay desacuerdo. Puede decir que habrá más debate sobre esto durante la segunda parte de la actividad].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A8505432-3BFC-EAFE-4085-11E3725BC3A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294004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C6C1E-BC64-7284-DCD0-61BF7FBF17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ACDAA0-7E44-3B52-FDDF-597A15B87E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1BC067-1707-8EDE-1281-0C96ECA3E570}"/>
              </a:ext>
            </a:extLst>
          </p:cNvPr>
          <p:cNvSpPr>
            <a:spLocks noGrp="1"/>
          </p:cNvSpPr>
          <p:nvPr>
            <p:ph type="body" idx="1"/>
          </p:nvPr>
        </p:nvSpPr>
        <p:spPr/>
        <p:txBody>
          <a:bodyPr/>
          <a:lstStyle/>
          <a:p>
            <a:pPr>
              <a:defRPr/>
            </a:pPr>
            <a:r>
              <a:rPr lang="es-419" i="1"/>
              <a:t>[Nota al moderador: divida a los participantes en grupos de 6 a 8 personas. Asigne uno de los cinco cuellos de botella a cada grupo. El mismo cuello de botella puede asignarse a más de un grupo si hay más de 5 grupos; si hay menos de 5 grupos, siéntase libre de omitir algunos de los 5 cuellos de botella o asignar más de uno a cada grupo]. </a:t>
            </a:r>
          </a:p>
          <a:p>
            <a:pPr>
              <a:defRPr/>
            </a:pPr>
            <a:r>
              <a:rPr lang="es-419">
                <a:latin typeface="Arial"/>
                <a:cs typeface="Arial"/>
              </a:rPr>
              <a:t> </a:t>
            </a:r>
          </a:p>
          <a:p>
            <a:pPr>
              <a:defRPr/>
            </a:pPr>
            <a:r>
              <a:rPr lang="es-419">
                <a:latin typeface="Arial"/>
                <a:cs typeface="Arial"/>
              </a:rPr>
              <a:t>En sus grupos pequeños, van a identificar por qué sus cuellos de botella asignados no cumplieron con los criterios y por qué. A continuación, también discutan cómo podrían mejorar este cuello de botella. Tendrán 5 minutos para esto. Después, volveremos al pleno para que cada grupo presente un informe.  </a:t>
            </a:r>
          </a:p>
          <a:p>
            <a:pPr>
              <a:defRPr/>
            </a:pPr>
            <a:r>
              <a:rPr lang="es-419">
                <a:latin typeface="Arial"/>
                <a:cs typeface="Arial"/>
              </a:rPr>
              <a:t> </a:t>
            </a:r>
          </a:p>
          <a:p>
            <a:pPr>
              <a:defRPr/>
            </a:pPr>
            <a:r>
              <a:rPr lang="es-419" i="1">
                <a:latin typeface="Arial"/>
                <a:cs typeface="Arial"/>
              </a:rPr>
              <a:t>[Nota al moderador: permanezca en esta diapositiva para el informe. Asegúrese de que los informes sean cortos, con 1 a 2 minutos por grupo (más cerca de 1 minuto si hay más de 5 grupos)].  </a:t>
            </a:r>
          </a:p>
          <a:p>
            <a:pPr>
              <a:defRPr/>
            </a:pPr>
            <a:r>
              <a:rPr lang="es-419">
                <a:latin typeface="Arial"/>
                <a:cs typeface="Arial"/>
              </a:rPr>
              <a:t> </a:t>
            </a:r>
          </a:p>
          <a:p>
            <a:pPr>
              <a:defRPr/>
            </a:pPr>
            <a:r>
              <a:rPr lang="es-419">
                <a:latin typeface="Arial"/>
                <a:cs typeface="Arial"/>
              </a:rPr>
              <a:t>Genial, ahora hagamos el informe de cada grupo. Recuerden, estos informes son rápidos, alrededor de 1 minuto por grupo. Comencemos con el grupo 1.  </a:t>
            </a:r>
          </a:p>
          <a:p>
            <a:pPr>
              <a:defRPr/>
            </a:pPr>
            <a:r>
              <a:rPr lang="es-419">
                <a:latin typeface="Arial"/>
                <a:cs typeface="Arial"/>
              </a:rPr>
              <a:t> </a:t>
            </a:r>
          </a:p>
          <a:p>
            <a:pPr>
              <a:defRPr/>
            </a:pPr>
            <a:r>
              <a:rPr lang="es-419" i="1">
                <a:latin typeface="Arial"/>
                <a:cs typeface="Arial"/>
              </a:rPr>
              <a:t>[Nota para el moderador: siga por cada grupo restante una vez que haya terminado el grupo 1]. </a:t>
            </a:r>
          </a:p>
        </p:txBody>
      </p:sp>
      <p:sp>
        <p:nvSpPr>
          <p:cNvPr id="4" name="Slide Number Placeholder 3">
            <a:extLst>
              <a:ext uri="{FF2B5EF4-FFF2-40B4-BE49-F238E27FC236}">
                <a16:creationId xmlns:a16="http://schemas.microsoft.com/office/drawing/2014/main" id="{E53A24AC-23BB-B5D8-6FA7-700320B36F29}"/>
              </a:ext>
            </a:extLst>
          </p:cNvPr>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240735197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para el moderador: hemos asignado 20 minutos en total para esta actividad, algunos minutos para explicar la siguiente diapositiva y hacer que los participantes se dividan en grupos, y 18 minutos para la actividad. Trate de tener grupos de 6-8 participantes, si es posible. Los grupos necesitarán rotafolios o papel grande en sus mesas. En esta actividad, los participantes completarán su escenario de cuello de botella y luego trabajarán en escenarios de grupos vecinos].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Ahora vamos a entrar en nuestra actividad de cuello de botella utilizando el enfoque de los 5 porqués.  Vamos a hacer una actividad de grupo pequeño para encontrar cuellos de botella que cumplan con los criterios para un buen cuello de botella. </a:t>
            </a:r>
            <a:r>
              <a:rPr lang="es-419">
                <a:effectLst/>
                <a:latin typeface="Arial"/>
                <a:cs typeface="Arial"/>
              </a:rPr>
              <a:t>Esta será una actividad grupal de cerca de 15 minutos. </a:t>
            </a:r>
          </a:p>
          <a:p>
            <a:endParaRPr lang="en-US">
              <a:effectLst/>
            </a:endParaRPr>
          </a:p>
          <a:p>
            <a:r>
              <a:rPr lang="es-419">
                <a:effectLst/>
                <a:latin typeface="Arial"/>
                <a:cs typeface="Arial"/>
              </a:rPr>
              <a:t>Vamos a dividirnos en [diga la cantidad de grupos] grupos ahora. Recuerden, no hay un facilitador de grupo preasignado para esta actividad.  </a:t>
            </a:r>
          </a:p>
          <a:p>
            <a:endParaRPr lang="en-US">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panose="020B0604020202020204" pitchFamily="34" charset="0"/>
            </a:endParaRPr>
          </a:p>
          <a:p>
            <a:endParaRPr lang="en-US"/>
          </a:p>
          <a:p>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9432999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En sus grupos, harán un análisis de los cinco por qué del cuello de botella vago “retrasos en el transporte de muestras”. </a:t>
            </a:r>
          </a:p>
          <a:p>
            <a:endParaRPr lang="en-US">
              <a:latin typeface="Arial"/>
              <a:cs typeface="Arial"/>
            </a:endParaRPr>
          </a:p>
          <a:p>
            <a:r>
              <a:rPr lang="es-419">
                <a:latin typeface="Arial"/>
                <a:cs typeface="Arial"/>
              </a:rPr>
              <a:t>Imaginen que son los responsables de averiguar por qué hay un retraso de muestra. Están entrevistando a personas que están bien informadas sobre esto con el objetivo de determinar la causa raíz del problema. Escriban “Retrasos en el transporte de muestras” en la parte superior de su rotafolio. Luego, usen su imaginación para llegar a los siguientes pasos de un análisis de los 5 porqués hasta que hayan cumplido con los criterios de un buen cuello de botella. Escriban cada paso. No hay respuestas correctas o incorrectas. Y, de hecho, esperamos que cada grupo produzca una serie diferente de 5 porqués. Pueden ser creativos. Siéntanse libres de utilizar su propia experiencia en lo que se refiere a este cuello de botella o su propio conocimiento de los lugares en los que trabaja. </a:t>
            </a:r>
          </a:p>
          <a:p>
            <a:endParaRPr lang="en-US">
              <a:latin typeface="Arial"/>
              <a:ea typeface="Calibri"/>
              <a:cs typeface="Arial"/>
            </a:endParaRPr>
          </a:p>
          <a:p>
            <a:r>
              <a:rPr lang="es-419">
                <a:latin typeface="Arial"/>
                <a:cs typeface="Arial"/>
              </a:rPr>
              <a:t>Si surgen preguntas, siéntanse libres de llenar la lista de preguntas pendientes. </a:t>
            </a:r>
          </a:p>
          <a:p>
            <a:endParaRPr lang="en-US">
              <a:latin typeface="Arial"/>
              <a:cs typeface="Arial"/>
            </a:endParaRPr>
          </a:p>
          <a:p>
            <a:r>
              <a:rPr lang="es-419">
                <a:latin typeface="Arial"/>
                <a:cs typeface="Arial"/>
              </a:rPr>
              <a:t>Tendrán 10 minutos para hacer esto. Luego, cada grupo pasará al rotafolio del siguiente grupo. Tendrán 7 minutos para verificar su análisis de cuello de botella de acuerdo con los 4 criterios. Si tienen sugerencias o ediciones, añádanlas a su rotafolio con un marcador de color diferente.  </a:t>
            </a:r>
          </a:p>
          <a:p>
            <a:pPr lvl="1"/>
            <a:endParaRPr lang="en-US">
              <a:latin typeface="Arial"/>
              <a:ea typeface="Calibri"/>
              <a:cs typeface="Arial"/>
            </a:endParaRPr>
          </a:p>
          <a:p>
            <a:pPr algn="just"/>
            <a:r>
              <a:rPr lang="es-419">
                <a:latin typeface="Arial"/>
                <a:ea typeface="Arial"/>
                <a:cs typeface="Arial"/>
              </a:rPr>
              <a:t>No tendremos un momento de informe, pero usaremos estos mismos rotafolios en la siguiente actividad.  </a:t>
            </a: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39579490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b="0" i="1" u="none" strike="noStrike">
                <a:solidFill>
                  <a:srgbClr val="000000"/>
                </a:solidFill>
                <a:effectLst/>
                <a:latin typeface="Arial"/>
                <a:cs typeface="Arial"/>
              </a:rPr>
              <a:t>[Nota para el moderador: si hay tiempo</a:t>
            </a:r>
            <a:r>
              <a:rPr lang="es-419" i="1">
                <a:solidFill>
                  <a:srgbClr val="000000"/>
                </a:solidFill>
                <a:latin typeface="Arial"/>
                <a:cs typeface="Arial"/>
              </a:rPr>
              <a:t> </a:t>
            </a:r>
            <a:r>
              <a:rPr lang="es-419" i="1" u="none" strike="noStrike">
                <a:solidFill>
                  <a:srgbClr val="000000"/>
                </a:solidFill>
                <a:latin typeface="Arial"/>
                <a:cs typeface="Arial"/>
              </a:rPr>
              <a:t>para un informe plenario de ~5 minutos, considere la posibilidad de utilizar las preguntas enumeradas aquí como sugerencias para el debate].</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162180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mantenga el debate hasta un máximo de 3 minutos. A</a:t>
            </a:r>
            <a:r>
              <a:rPr lang="es-419" sz="1200" b="0" i="1">
                <a:latin typeface="Arial"/>
                <a:cs typeface="Arial"/>
              </a:rPr>
              <a:t>liente una respuesta y espere las réplicas. Si nadie levanta la mano, llame gentilmente a 1 o 2 </a:t>
            </a:r>
            <a:r>
              <a:rPr lang="es-419" i="1">
                <a:latin typeface="Arial"/>
                <a:cs typeface="Arial"/>
              </a:rPr>
              <a:t>participantes</a:t>
            </a:r>
            <a:r>
              <a:rPr lang="es-419" sz="1200" b="0" i="1">
                <a:latin typeface="Arial"/>
                <a:cs typeface="Arial"/>
              </a:rPr>
              <a:t> para comenzar el debate. Esto es importante, especialmente para estas preguntas anteriores, para establecer el tono del taller para la participación activa</a:t>
            </a:r>
            <a:r>
              <a:rPr lang="es-419" i="1">
                <a:latin typeface="Arial"/>
                <a:cs typeface="Arial"/>
              </a:rPr>
              <a:t>].</a:t>
            </a:r>
            <a:r>
              <a:rPr lang="es-419" sz="1200" b="0" i="1">
                <a:latin typeface="Arial"/>
                <a:cs typeface="Arial"/>
              </a:rPr>
              <a:t> </a:t>
            </a:r>
          </a:p>
          <a:p>
            <a:endParaRPr lang="en-US"/>
          </a:p>
          <a:p>
            <a:r>
              <a:rPr lang="es-419">
                <a:latin typeface="Arial"/>
                <a:cs typeface="Arial"/>
              </a:rPr>
              <a:t>Ahora, quiero saber cuáles fueron sus conclusiones principales de ayer.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89096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Ahora veamos un análisis de los 5 porqués relacionado con la detección y respuesta de brotes que analiza el mismo tema de un retraso en el transporte de muestras.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endParaRPr lang="en-US">
              <a:latin typeface="Arial"/>
              <a:cs typeface="Arial"/>
            </a:endParaRPr>
          </a:p>
          <a:p>
            <a:r>
              <a:rPr lang="es-419">
                <a:latin typeface="Arial"/>
                <a:cs typeface="Arial"/>
              </a:rPr>
              <a:t>¿Por qué hubo un retraso en el transporte de la muestra? Porque había una falta de bolsas refrigerantes para el envío de especímenes.  </a:t>
            </a:r>
          </a:p>
          <a:p>
            <a:endParaRPr lang="en-US">
              <a:latin typeface="Arial"/>
              <a:cs typeface="Arial"/>
            </a:endParaRPr>
          </a:p>
          <a:p>
            <a:r>
              <a:rPr lang="es-419">
                <a:latin typeface="Arial"/>
                <a:cs typeface="Arial"/>
              </a:rPr>
              <a:t>[CLIC]</a:t>
            </a:r>
            <a:br>
              <a:rPr lang="es-419">
                <a:latin typeface="Arial"/>
                <a:cs typeface="Arial"/>
              </a:rPr>
            </a:br>
            <a:endParaRPr lang="es-419">
              <a:latin typeface="Arial"/>
              <a:cs typeface="Arial"/>
            </a:endParaRPr>
          </a:p>
          <a:p>
            <a:r>
              <a:rPr lang="es-419">
                <a:latin typeface="Arial"/>
                <a:cs typeface="Arial"/>
              </a:rPr>
              <a:t>¿Por qué? Porque las bolsas refrigerantes no fueron reabastecidas.  </a:t>
            </a:r>
          </a:p>
          <a:p>
            <a:endParaRPr lang="en-US">
              <a:latin typeface="Arial"/>
              <a:cs typeface="Arial"/>
            </a:endParaRPr>
          </a:p>
          <a:p>
            <a:r>
              <a:rPr lang="es-419">
                <a:latin typeface="Arial"/>
                <a:cs typeface="Arial"/>
              </a:rPr>
              <a:t>[CLIC]</a:t>
            </a:r>
            <a:br>
              <a:rPr lang="es-419">
                <a:latin typeface="Arial"/>
                <a:cs typeface="Arial"/>
              </a:rPr>
            </a:br>
            <a:endParaRPr lang="es-419">
              <a:latin typeface="Arial"/>
              <a:cs typeface="Arial"/>
            </a:endParaRPr>
          </a:p>
          <a:p>
            <a:r>
              <a:rPr lang="es-419">
                <a:latin typeface="Arial"/>
                <a:cs typeface="Arial"/>
              </a:rPr>
              <a:t>¿Por qué? Porque no se realizó ningún pedido de reabastecimiento.  </a:t>
            </a:r>
          </a:p>
          <a:p>
            <a:endParaRPr lang="en-US">
              <a:latin typeface="Arial"/>
              <a:cs typeface="Arial"/>
            </a:endParaRPr>
          </a:p>
          <a:p>
            <a:r>
              <a:rPr lang="es-419">
                <a:latin typeface="Arial"/>
                <a:cs typeface="Arial"/>
              </a:rPr>
              <a:t>[CLIC]</a:t>
            </a:r>
            <a:br>
              <a:rPr lang="es-419">
                <a:latin typeface="Arial"/>
                <a:cs typeface="Arial"/>
              </a:rPr>
            </a:br>
            <a:endParaRPr lang="es-419">
              <a:latin typeface="Arial"/>
              <a:cs typeface="Arial"/>
            </a:endParaRPr>
          </a:p>
          <a:p>
            <a:r>
              <a:rPr lang="es-419">
                <a:latin typeface="Arial"/>
                <a:cs typeface="Arial"/>
              </a:rPr>
              <a:t>¿Por qué? Porque no existía ningún mecanismo de seguimiento para este tipo de suministro.  </a:t>
            </a:r>
          </a:p>
          <a:p>
            <a:endParaRPr lang="en-US">
              <a:latin typeface="Arial"/>
              <a:cs typeface="Arial"/>
            </a:endParaRPr>
          </a:p>
          <a:p>
            <a:r>
              <a:rPr lang="es-419">
                <a:latin typeface="Arial"/>
                <a:cs typeface="Arial"/>
              </a:rPr>
              <a:t>[CLIC]</a:t>
            </a:r>
            <a:br>
              <a:rPr lang="es-419">
                <a:latin typeface="Arial"/>
                <a:cs typeface="Arial"/>
              </a:rPr>
            </a:br>
            <a:endParaRPr lang="es-419">
              <a:latin typeface="Arial"/>
              <a:cs typeface="Arial"/>
            </a:endParaRPr>
          </a:p>
          <a:p>
            <a:r>
              <a:rPr lang="es-419">
                <a:latin typeface="Arial"/>
                <a:cs typeface="Arial"/>
              </a:rPr>
              <a:t>¿Por qué? Porque no había SOP para dirigir el trabajo.</a:t>
            </a:r>
          </a:p>
          <a:p>
            <a:endParaRPr lang="en-US">
              <a:latin typeface="Arial"/>
              <a:cs typeface="Arial"/>
            </a:endParaRPr>
          </a:p>
          <a:p>
            <a:r>
              <a:rPr lang="es-419">
                <a:latin typeface="Arial"/>
                <a:cs typeface="Arial"/>
              </a:rPr>
              <a:t>[CLIC]</a:t>
            </a:r>
          </a:p>
          <a:p>
            <a:br>
              <a:rPr lang="es-419">
                <a:latin typeface="Arial"/>
                <a:cs typeface="Arial"/>
              </a:rPr>
            </a:br>
            <a:r>
              <a:rPr lang="es-419">
                <a:latin typeface="Arial"/>
                <a:cs typeface="Arial"/>
              </a:rPr>
              <a:t>A partir de esto podemos llegar a un cuello de botella de causa raíz accionable, que nos permite proponer acciones correctivas, como tener un SOP para tales situaciones.  </a:t>
            </a:r>
          </a:p>
          <a:p>
            <a:endParaRPr lang="en-US">
              <a:latin typeface="Arial"/>
              <a:cs typeface="Arial"/>
            </a:endParaRPr>
          </a:p>
          <a:p>
            <a:endParaRPr lang="en-US">
              <a:latin typeface="Arial"/>
              <a:cs typeface="Arial"/>
            </a:endParaRPr>
          </a:p>
          <a:p>
            <a:endParaRPr lang="en-US">
              <a:latin typeface="Arial"/>
              <a:cs typeface="Arial"/>
            </a:endParaRPr>
          </a:p>
          <a:p>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09805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Ahora tomemos un momento para centrarnos en los facilitadores. Como mencioné anteriormente, la recopilación de información sobre los facilitadores durante los tres intervalos 7-1-7 puede producir información valiosa.  </a:t>
            </a:r>
          </a:p>
          <a:p>
            <a:endParaRPr lang="en-US"/>
          </a:p>
          <a:p>
            <a:r>
              <a:rPr lang="es-419">
                <a:latin typeface="Arial"/>
                <a:cs typeface="Arial"/>
              </a:rPr>
              <a:t>[CLIC]</a:t>
            </a:r>
          </a:p>
          <a:p>
            <a:endParaRPr lang="en-US"/>
          </a:p>
          <a:p>
            <a:r>
              <a:rPr lang="es-419">
                <a:latin typeface="Arial"/>
                <a:cs typeface="Arial"/>
              </a:rPr>
              <a:t>Los facilitadores muestran lo que está funcionando en el sistema, y qué es posible cuando el sistema funciona bien. Recuerde el ejemplo de difteria de antes.  Mientras que la detección tomó 199 días en el estado 1, solo tomó 1 día en el estado 2. ¿Qué permitió la detección rápida en el segundo estado? ¿Se pueden utilizar estos resultados para ayudar a mejorar el desempeño en la detección en el primer estado y en otros lugares? Por otro lado, la notificación tomó 109 días en el estado 2, pero solo 1 día en el estado 1. Identificar qué permitió que la notificación se realizara en un día en el estado 1 puede ser tan útil como identificar qué obstáculo provocó el retraso en el estado 2.  </a:t>
            </a:r>
            <a:br>
              <a:rPr lang="es-419"/>
            </a:br>
            <a:endParaRPr lang="es-419"/>
          </a:p>
          <a:p>
            <a:r>
              <a:rPr lang="es-419">
                <a:latin typeface="Arial"/>
                <a:cs typeface="Arial"/>
              </a:rPr>
              <a:t>[CLIC]</a:t>
            </a:r>
          </a:p>
          <a:p>
            <a:endParaRPr lang="en-US"/>
          </a:p>
          <a:p>
            <a:r>
              <a:rPr lang="es-419">
                <a:latin typeface="Arial"/>
                <a:cs typeface="Arial"/>
              </a:rPr>
              <a:t>También pueden usar el enfoque de los 5 porqués para los facilitadores. ¿Cuál fue la causa raíz del éxito? Documentar esto es importante para que un país o jurisdicción construya una base de evidencia de lo que está funcionando bien y por qué.  </a:t>
            </a:r>
          </a:p>
          <a:p>
            <a:endParaRPr lang="en-US"/>
          </a:p>
          <a:p>
            <a:r>
              <a:rPr lang="es-419">
                <a:latin typeface="Arial"/>
                <a:cs typeface="Arial"/>
              </a:rPr>
              <a:t>El uso del enfoque de los 5 porqués para los facilitadores también es útil porque puede ayudar a identificar si la velocidad se debió al fuerte desempeño del sistema o al azar.  Hemos visto jurisdicciones que se han dado cuenta de que su rápida detección, notificación o respuesta temprana para un brote en particular se debió a la suerte, y han identificado acciones para asegurarse de que la velocidad se deba a que el sistema funciona bien y no solo al azar.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endParaRPr lang="en-US"/>
          </a:p>
          <a:p>
            <a:r>
              <a:rPr lang="es-419">
                <a:latin typeface="Arial"/>
                <a:cs typeface="Arial"/>
              </a:rPr>
              <a:t>Si bien es fácil centrarse en los cuellos de botella para el 7-1-7, es útil e importante asegurarse desde el principio de que la identificación de los facilitadores es una parte central del proceso 7-1-7.  </a:t>
            </a:r>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1292436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None/>
            </a:pPr>
            <a:r>
              <a:rPr lang="es-419" b="0" i="1" u="none" strike="noStrike">
                <a:solidFill>
                  <a:srgbClr val="000000"/>
                </a:solidFill>
                <a:effectLst/>
                <a:latin typeface="Arial" panose="020B0604020202020204" pitchFamily="34" charset="0"/>
              </a:rPr>
              <a:t>[Nota al moderador: mantenga el debate hasta un máximo de 3 minutos]</a:t>
            </a:r>
          </a:p>
          <a:p>
            <a:pPr algn="l" rtl="0" fontAlgn="base">
              <a:buNone/>
            </a:pPr>
            <a:r>
              <a:rPr lang="es-419" b="0" i="0">
                <a:solidFill>
                  <a:srgbClr val="444444"/>
                </a:solidFill>
                <a:effectLst/>
                <a:latin typeface="Arial" panose="020B0604020202020204" pitchFamily="34" charset="0"/>
              </a:rPr>
              <a:t>​</a:t>
            </a:r>
          </a:p>
          <a:p>
            <a:pPr algn="l" rtl="0" fontAlgn="base">
              <a:buNone/>
            </a:pPr>
            <a:r>
              <a:rPr lang="es-419" b="0" i="0" u="none" strike="noStrike">
                <a:solidFill>
                  <a:srgbClr val="000000"/>
                </a:solidFill>
                <a:effectLst/>
                <a:latin typeface="Arial" panose="020B0604020202020204" pitchFamily="34" charset="0"/>
              </a:rPr>
              <a:t>Hagamos una pausa para un breve debate. </a:t>
            </a:r>
            <a:r>
              <a:rPr lang="es-419" b="0" i="0">
                <a:solidFill>
                  <a:srgbClr val="444444"/>
                </a:solidFill>
                <a:effectLst/>
                <a:latin typeface="Arial" panose="020B0604020202020204" pitchFamily="34" charset="0"/>
              </a:rPr>
              <a:t>​</a:t>
            </a:r>
          </a:p>
          <a:p>
            <a:pPr algn="l" rtl="0" fontAlgn="base">
              <a:buNone/>
            </a:pPr>
            <a:r>
              <a:rPr lang="es-419" b="0" i="0">
                <a:solidFill>
                  <a:srgbClr val="444444"/>
                </a:solidFill>
                <a:effectLst/>
                <a:latin typeface="Arial" panose="020B0604020202020204" pitchFamily="34" charset="0"/>
              </a:rPr>
              <a:t>​</a:t>
            </a:r>
          </a:p>
          <a:p>
            <a:r>
              <a:rPr lang="es-419" sz="1200">
                <a:latin typeface="Arial"/>
                <a:cs typeface="Arial"/>
              </a:rPr>
              <a:t>Recomendamos usar sesiones participativas para revisar y discutir datos de 7-1-7, así como cuellos de botella, facilitadores y sus causas raíz. </a:t>
            </a:r>
          </a:p>
          <a:p>
            <a:pPr algn="l" rtl="0" fontAlgn="base">
              <a:buNone/>
            </a:pPr>
            <a:r>
              <a:rPr lang="es-419" b="0" i="0">
                <a:solidFill>
                  <a:srgbClr val="444444"/>
                </a:solidFill>
                <a:effectLst/>
                <a:latin typeface="Arial" panose="020B0604020202020204" pitchFamily="34" charset="0"/>
              </a:rPr>
              <a:t>​</a:t>
            </a:r>
          </a:p>
          <a:p>
            <a:r>
              <a:rPr lang="es-419" sz="1200">
                <a:latin typeface="Arial"/>
                <a:cs typeface="Arial"/>
              </a:rPr>
              <a:t>¿Quién creen que debería estar involucrado en la identificación de cuellos de botella, facilitadores y causas raíz?</a:t>
            </a:r>
          </a:p>
          <a:p>
            <a:pPr algn="l" rtl="0" fontAlgn="base"/>
            <a:r>
              <a:rPr lang="es-419" b="0" i="0">
                <a:solidFill>
                  <a:srgbClr val="444444"/>
                </a:solidFill>
                <a:effectLst/>
                <a:latin typeface="Arial" panose="020B0604020202020204" pitchFamily="34" charset="0"/>
              </a:rPr>
              <a:t>​</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62</a:t>
            </a:fld>
            <a:endParaRPr lang="en-US"/>
          </a:p>
        </p:txBody>
      </p:sp>
    </p:spTree>
    <p:extLst>
      <p:ext uri="{BB962C8B-B14F-4D97-AF65-F5344CB8AC3E}">
        <p14:creationId xmlns:p14="http://schemas.microsoft.com/office/powerpoint/2010/main" val="40997050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latin typeface="Arial"/>
                <a:cs typeface="Arial"/>
              </a:rPr>
              <a:t>[Nota al moderador: ajuste el tiempo en la viñeta superior si es diferente de 13:00]</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Espero que hayan disfrutado de la sesión matutina. Tendremos una pausa para el almuerzo ahora. Regresen puntualmente a más tardar a la [1 p. m. (u otra hora)].  </a:t>
            </a:r>
          </a:p>
          <a:p>
            <a:pPr>
              <a:defRPr/>
            </a:pPr>
            <a:br>
              <a:rPr lang="es-419"/>
            </a:br>
            <a:r>
              <a:rPr lang="es-419">
                <a:latin typeface="Arial"/>
                <a:cs typeface="Arial"/>
              </a:rPr>
              <a:t>Además, no se olviden de la lista de preguntas pendientes. Agreguen cualquier pregunta que tengan sobre el objetivo 7-1-7. Responderemos a sus preguntas justo después del almuerzo y más tarde en el día.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es-419" i="1">
                <a:latin typeface="Arial"/>
                <a:cs typeface="Arial"/>
              </a:rPr>
              <a:t>[Nota al moderador: hemos incluido una actividad para romper el hielo de movimiento. Recomendamos pedirle a un participante que se ofrezca como voluntario con anticipación para liderar una pausa de movimiento. Esto podría ser un baile (se pueden proyectar videos de baile en Internet para que los participantes lo sigan), un descanso de estiramiento u otro tipo de movimiento. Siéntase libre de revisarla para su contexto].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64</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es-419" i="1">
                <a:latin typeface="Arial"/>
                <a:cs typeface="Arial"/>
              </a:rPr>
              <a:t>[Nota para el moderador: priorice las respuestas a las preguntas que hicieron los participantes durante la sesión matutina. Recomendamos unificar las preguntas de la lista si hay varias similares. Puede permanecer en esta diapositiva mientras responde las preguntas de la lista verbalmente. Después de esta diapositiva, hay una diapositiva que puede usar con preguntas frecuentes en caso de que no haya o haya pocas preguntas]. </a:t>
            </a:r>
          </a:p>
          <a:p>
            <a:endParaRPr lang="en-US"/>
          </a:p>
          <a:p>
            <a:r>
              <a:rPr lang="es-419">
                <a:latin typeface="Arial"/>
                <a:cs typeface="Arial"/>
              </a:rPr>
              <a:t>Ahora repasemos algunas de las preguntas que hay en la lista o que hemos escuchado aparecer durante las discusiones.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65</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r>
              <a:rPr lang="es-419" i="1" u="none" strike="noStrike">
                <a:solidFill>
                  <a:srgbClr val="000000"/>
                </a:solidFill>
                <a:effectLst/>
                <a:latin typeface="Arial"/>
                <a:cs typeface="Arial"/>
              </a:rPr>
              <a:t>[</a:t>
            </a:r>
            <a:r>
              <a:rPr lang="es-419" i="1">
                <a:solidFill>
                  <a:srgbClr val="000000"/>
                </a:solidFill>
                <a:latin typeface="Arial"/>
                <a:cs typeface="Arial"/>
              </a:rPr>
              <a:t>Nota al moderador: solo muestre estas preguntas si aún hay tiempo después de que las preguntas pendientes se hayan respondido. Si algunas de estas se repiten, saltéelas].</a:t>
            </a:r>
          </a:p>
          <a:p>
            <a:endParaRPr lang="en-US">
              <a:solidFill>
                <a:srgbClr val="000000"/>
              </a:solidFill>
            </a:endParaRPr>
          </a:p>
          <a:p>
            <a:r>
              <a:rPr lang="es-419">
                <a:solidFill>
                  <a:srgbClr val="000000"/>
                </a:solidFill>
              </a:rPr>
              <a:t>Vamos a repasar algunas preguntas comunes que han surgido en los talleres anteriores sobre 7-1-7. </a:t>
            </a:r>
          </a:p>
          <a:p>
            <a:endParaRPr lang="en-US">
              <a:solidFill>
                <a:srgbClr val="000000"/>
              </a:solidFill>
            </a:endParaRPr>
          </a:p>
          <a:p>
            <a:r>
              <a:rPr lang="es-419">
                <a:solidFill>
                  <a:srgbClr val="000000"/>
                </a:solidFill>
              </a:rPr>
              <a:t>[CLIC]</a:t>
            </a:r>
          </a:p>
          <a:p>
            <a:endParaRPr lang="en-US">
              <a:solidFill>
                <a:srgbClr val="000000"/>
              </a:solidFill>
            </a:endParaRPr>
          </a:p>
          <a:p>
            <a:r>
              <a:rPr lang="es-419" b="1">
                <a:solidFill>
                  <a:srgbClr val="000000"/>
                </a:solidFill>
                <a:latin typeface="Arial"/>
                <a:cs typeface="Arial"/>
              </a:rPr>
              <a:t>En primer lugar, ¿la fecha de notificación es la fecha en que la información llega al nivel nacional, provincial o local?</a:t>
            </a:r>
          </a:p>
          <a:p>
            <a:endParaRPr lang="en-US">
              <a:solidFill>
                <a:srgbClr val="000000"/>
              </a:solidFill>
              <a:latin typeface="Arial"/>
              <a:cs typeface="Arial"/>
            </a:endParaRPr>
          </a:p>
          <a:p>
            <a:r>
              <a:rPr lang="es-419">
                <a:solidFill>
                  <a:srgbClr val="000000"/>
                </a:solidFill>
                <a:latin typeface="Arial"/>
                <a:cs typeface="Arial"/>
              </a:rPr>
              <a:t>[</a:t>
            </a:r>
            <a:r>
              <a:rPr lang="es-419" i="0" u="none" strike="noStrike">
                <a:solidFill>
                  <a:srgbClr val="000000"/>
                </a:solidFill>
                <a:effectLst/>
                <a:latin typeface="Arial"/>
                <a:cs typeface="Arial"/>
              </a:rPr>
              <a:t>Respuesta</a:t>
            </a:r>
            <a:r>
              <a:rPr lang="es-419">
                <a:solidFill>
                  <a:srgbClr val="000000"/>
                </a:solidFill>
                <a:latin typeface="Arial"/>
                <a:cs typeface="Arial"/>
              </a:rPr>
              <a:t>] </a:t>
            </a:r>
            <a:r>
              <a:rPr lang="es-419">
                <a:solidFill>
                  <a:srgbClr val="000000"/>
                </a:solidFill>
              </a:rPr>
              <a:t>La fecha de notificación es la fecha en cual la información llega a la primera autoridad de salud pública responsable de la acción. Esto dependerá de cómo se establezca la gobernanza en el país/jurisdicción. En muchos casos, esto es a nivel local/de distrito. En algunos casos, puede ir directamente al nivel nacional.  </a:t>
            </a:r>
          </a:p>
          <a:p>
            <a:br>
              <a:rPr lang="es-419">
                <a:solidFill>
                  <a:srgbClr val="000000"/>
                </a:solidFill>
              </a:rPr>
            </a:br>
            <a:r>
              <a:rPr lang="es-419">
                <a:solidFill>
                  <a:srgbClr val="000000"/>
                </a:solidFill>
              </a:rPr>
              <a:t>[CLIC]</a:t>
            </a:r>
          </a:p>
          <a:p>
            <a:endParaRPr lang="en-US">
              <a:solidFill>
                <a:srgbClr val="000000"/>
              </a:solidFill>
            </a:endParaRPr>
          </a:p>
          <a:p>
            <a:r>
              <a:rPr lang="es-419" b="1">
                <a:solidFill>
                  <a:srgbClr val="000000"/>
                </a:solidFill>
                <a:latin typeface="Arial"/>
                <a:cs typeface="Arial"/>
              </a:rPr>
              <a:t>¿Qué pasa si un médico identifica un caso sospechoso de una enfermedad notificable, pero resulta que el paciente tiene una enfermedad notificable diferente?</a:t>
            </a:r>
          </a:p>
          <a:p>
            <a:endParaRPr lang="en-US">
              <a:solidFill>
                <a:srgbClr val="000000"/>
              </a:solidFill>
            </a:endParaRPr>
          </a:p>
          <a:p>
            <a:r>
              <a:rPr lang="es-419">
                <a:solidFill>
                  <a:srgbClr val="000000"/>
                </a:solidFill>
              </a:rPr>
              <a:t>[Respuesta] La fecha en que el médico identificó un caso sospechoso que cumple con la definición de notificación sería la fecha de detección. No importa si la etiología verdadera termina siendo diferente de la inicialmente sospechada. Esto incluye cualquier tipo de grupo de enfermedades que cumpla con las pautas para la presentación de informes, incluidas aquellas de etiología desconocida. </a:t>
            </a:r>
          </a:p>
          <a:p>
            <a:r>
              <a:rPr lang="es-419">
                <a:solidFill>
                  <a:srgbClr val="000000"/>
                </a:solidFill>
                <a:latin typeface="Arial"/>
                <a:cs typeface="Arial"/>
              </a:rPr>
              <a:t> </a:t>
            </a:r>
          </a:p>
          <a:p>
            <a:pPr>
              <a:defRPr/>
            </a:pPr>
            <a:r>
              <a:rPr lang="es-419">
                <a:latin typeface="Arial"/>
                <a:cs typeface="Arial"/>
              </a:rPr>
              <a:t>[CLIC] </a:t>
            </a:r>
          </a:p>
          <a:p>
            <a:pPr>
              <a:defRPr/>
            </a:pPr>
            <a:endParaRPr lang="en-US">
              <a:latin typeface="Arial"/>
              <a:cs typeface="Arial"/>
            </a:endParaRPr>
          </a:p>
          <a:p>
            <a:pPr>
              <a:defRPr/>
            </a:pPr>
            <a:r>
              <a:rPr lang="es-419" b="1">
                <a:latin typeface="Arial"/>
                <a:cs typeface="Arial"/>
              </a:rPr>
              <a:t>Por último, ¿qué harían si todas las medidas de respuesta efectivas, excepto una, se completaran rápidamente, digamos en un plazo de 5 días, pero una medida de respuesta efectiva se completara mucho más tarde, digamos el día 30?</a:t>
            </a:r>
          </a:p>
          <a:p>
            <a:pPr>
              <a:defRPr/>
            </a:pPr>
            <a:endParaRPr lang="en-US"/>
          </a:p>
          <a:p>
            <a:pPr>
              <a:defRPr/>
            </a:pPr>
            <a:r>
              <a:rPr lang="es-419"/>
              <a:t>[Respuesta] El determinante clave es decidir si la medida del día 30 debería haberse emprendido como parte de la respuesta temprana. A veces, una medida de respuesta eficaz puede no ser apropiada para la respuesta inicial, pero puede ser apropiada en un momento posterior después de que el evento haya cambiado o el brote se haya propagado. Corresponde a las partes interesadas determinar, sobre la base de su criterio profesional, si una medida debería haberse tomado como parte de la respuesta temprana o si no era aplicable inicialmente. Si la acción completada en el día 30 debería haberse realizado como parte de la respuesta temprana, entonces sería apropiado registrar 30 días para el hito de finalización de la medida de respuesta temprana. Si la medida concluida el día 30 no hubiera sido apropiada como parte de la respuesta temprana, pero fuera necesaria más tarde, sería apropiado registrar la fecha más reciente de las otras medidas de respuesta temprana pertinentes (por ejemplo, 5 en este caso).</a:t>
            </a:r>
          </a:p>
          <a:p>
            <a:pPr>
              <a:defRPr/>
            </a:pPr>
            <a:br>
              <a:rPr lang="es-419"/>
            </a:br>
            <a:endParaRPr lang="es-419"/>
          </a:p>
          <a:p>
            <a:pPr>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66</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Ahora que hemos visto cómo identificar los cuellos de botella y los facilitadores, pasemos al siguiente paso: determinar las medidas inmediatas y a largo plazo.</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69190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DAAAC-EE9F-C7D1-EC4A-543499B3DF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79DB74-0B43-E878-99F7-FBF8AF897B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E8765F-0BD8-9A70-BE98-7288DBCA2F43}"/>
              </a:ext>
            </a:extLst>
          </p:cNvPr>
          <p:cNvSpPr>
            <a:spLocks noGrp="1"/>
          </p:cNvSpPr>
          <p:nvPr>
            <p:ph type="body" idx="1"/>
          </p:nvPr>
        </p:nvSpPr>
        <p:spPr/>
        <p:txBody>
          <a:bodyPr/>
          <a:lstStyle/>
          <a:p>
            <a:pPr algn="just"/>
            <a:r>
              <a:rPr lang="es-419"/>
              <a:t>Repasemos de nuevo las definiciones de medidas inmediatas y a largo plazo.  Cuando se habla de las medidas inmediatas de 7-1-7, estas son las que </a:t>
            </a:r>
            <a:r>
              <a:rPr kumimoji="0" lang="es-419" sz="1200" b="0" i="0" u="none" strike="noStrike" cap="none" normalizeH="0" baseline="0" noProof="0">
                <a:ln>
                  <a:noFill/>
                </a:ln>
                <a:solidFill>
                  <a:prstClr val="black">
                    <a:lumMod val="65000"/>
                    <a:lumOff val="35000"/>
                  </a:prstClr>
                </a:solidFill>
                <a:effectLst/>
                <a:uLnTx/>
                <a:uFillTx/>
                <a:latin typeface="Arial" panose="020B0604020202020204" pitchFamily="34" charset="0"/>
                <a:ea typeface="Arial"/>
                <a:cs typeface="Arial" panose="020B0604020202020204" pitchFamily="34" charset="0"/>
              </a:rPr>
              <a:t>pueden tomarse inmediatamente con fondos, personal y programas ya disponibles.  Las medidas a largo plazo </a:t>
            </a:r>
            <a:r>
              <a:rPr kumimoji="0" lang="es-419" sz="1200" b="0" i="0" u="none" strike="noStrike" cap="none" normalizeH="0" baseline="0" noProof="0">
                <a:ln>
                  <a:noFill/>
                </a:ln>
                <a:solidFill>
                  <a:prstClr val="black">
                    <a:lumMod val="65000"/>
                    <a:lumOff val="35000"/>
                  </a:prstClr>
                </a:solidFill>
                <a:effectLst/>
                <a:uLnTx/>
                <a:uFillTx/>
                <a:latin typeface="Arial"/>
                <a:ea typeface="Arial"/>
                <a:cs typeface="Arial"/>
              </a:rPr>
              <a:t>requieren recursos o personal adicionales y</a:t>
            </a:r>
            <a:r>
              <a:rPr lang="es-419" sz="1200">
                <a:solidFill>
                  <a:prstClr val="black">
                    <a:lumMod val="65000"/>
                    <a:lumOff val="35000"/>
                  </a:prstClr>
                </a:solidFill>
                <a:latin typeface="Arial"/>
                <a:cs typeface="Arial"/>
              </a:rPr>
              <a:t> pueden </a:t>
            </a:r>
            <a:r>
              <a:rPr kumimoji="0" lang="es-419" sz="1200" b="0" i="0" u="none" strike="noStrike" cap="none" normalizeH="0" baseline="0" noProof="0">
                <a:ln>
                  <a:noFill/>
                </a:ln>
                <a:solidFill>
                  <a:prstClr val="black">
                    <a:lumMod val="65000"/>
                    <a:lumOff val="35000"/>
                  </a:prstClr>
                </a:solidFill>
                <a:effectLst/>
                <a:uLnTx/>
                <a:uFillTx/>
                <a:latin typeface="Arial"/>
                <a:cs typeface="Arial"/>
              </a:rPr>
              <a:t>requerir la participación de diferentes niveles gubernamentales o socios externos.</a:t>
            </a:r>
            <a:r>
              <a:rPr lang="es-419" sz="1200">
                <a:solidFill>
                  <a:prstClr val="black">
                    <a:lumMod val="65000"/>
                    <a:lumOff val="35000"/>
                  </a:prstClr>
                </a:solidFill>
                <a:latin typeface="Arial"/>
                <a:cs typeface="Arial"/>
              </a:rPr>
              <a:t>  </a:t>
            </a:r>
          </a:p>
          <a:p>
            <a:pPr algn="just"/>
            <a:endParaRPr lang="en-US" sz="1200">
              <a:solidFill>
                <a:prstClr val="black">
                  <a:lumMod val="65000"/>
                  <a:lumOff val="35000"/>
                </a:prstClr>
              </a:solidFill>
              <a:latin typeface="Arial"/>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b="0" i="0" u="none" strike="noStrike">
                <a:solidFill>
                  <a:srgbClr val="000000"/>
                </a:solidFill>
                <a:effectLst/>
                <a:latin typeface="Arial" panose="020B0604020202020204" pitchFamily="34" charset="0"/>
              </a:rPr>
              <a:t>[CLIC]</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rgbClr val="3BB041"/>
              </a:solidFill>
              <a:effectLst/>
              <a:uLnTx/>
              <a:uFillTx/>
              <a:latin typeface="Arial"/>
              <a:ea typeface="+mn-ea"/>
              <a:cs typeface="Arial"/>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s-419" b="0" i="0" u="none" strike="noStrike">
                <a:solidFill>
                  <a:srgbClr val="000000"/>
                </a:solidFill>
                <a:effectLst/>
                <a:latin typeface="Arial" panose="020B0604020202020204" pitchFamily="34" charset="0"/>
              </a:rPr>
              <a:t>Una vez que se identifican los cuellos de botella, se identifican medidas correctivas para abordarlos. </a:t>
            </a:r>
            <a:r>
              <a:rPr lang="es-419" b="0" i="0">
                <a:solidFill>
                  <a:srgbClr val="444444"/>
                </a:solidFill>
                <a:effectLst/>
                <a:latin typeface="Arial" panose="020B0604020202020204" pitchFamily="34" charset="0"/>
              </a:rPr>
              <a:t>​​​</a:t>
            </a:r>
            <a:r>
              <a:rPr lang="es-419" b="0" i="0" u="none" strike="noStrike">
                <a:solidFill>
                  <a:srgbClr val="000000"/>
                </a:solidFill>
                <a:effectLst/>
                <a:latin typeface="Arial" panose="020B0604020202020204" pitchFamily="34" charset="0"/>
              </a:rPr>
              <a:t> Vincular directamente cada acción correctiva a un cuello de botella es muy importante para fortalecer los sistemas asociados. </a:t>
            </a:r>
            <a:r>
              <a:rPr lang="es-419" b="0" i="0">
                <a:solidFill>
                  <a:srgbClr val="444444"/>
                </a:solidFill>
                <a:effectLst/>
                <a:latin typeface="Arial" panose="020B0604020202020204" pitchFamily="34" charset="0"/>
              </a:rPr>
              <a:t>​</a:t>
            </a:r>
          </a:p>
          <a:p>
            <a:pPr algn="l" rtl="0" fontAlgn="base">
              <a:buNone/>
            </a:pPr>
            <a:endParaRPr lang="en-US" b="0" i="0">
              <a:solidFill>
                <a:srgbClr val="444444"/>
              </a:solidFill>
              <a:effectLst/>
              <a:latin typeface="Calibri" panose="020F0502020204030204" pitchFamily="34" charset="0"/>
            </a:endParaRPr>
          </a:p>
          <a:p>
            <a:pPr algn="l" rtl="0" fontAlgn="base">
              <a:buNone/>
            </a:pPr>
            <a:r>
              <a:rPr lang="es-419" b="0" i="0">
                <a:solidFill>
                  <a:srgbClr val="444444"/>
                </a:solidFill>
                <a:effectLst/>
                <a:latin typeface="Arial" panose="020B0604020202020204" pitchFamily="34" charset="0"/>
              </a:rPr>
              <a:t>​</a:t>
            </a:r>
          </a:p>
          <a:p>
            <a:pPr algn="l" rtl="0" fontAlgn="base">
              <a:buNone/>
            </a:pPr>
            <a:r>
              <a:rPr lang="es-419" b="0" i="0">
                <a:solidFill>
                  <a:srgbClr val="444444"/>
                </a:solidFill>
                <a:effectLst/>
                <a:latin typeface="Arial" panose="020B0604020202020204" pitchFamily="34" charset="0"/>
              </a:rPr>
              <a:t>​</a:t>
            </a:r>
          </a:p>
          <a:p>
            <a:pPr algn="l" rtl="0" fontAlgn="base">
              <a:buNone/>
            </a:pPr>
            <a:r>
              <a:rPr lang="es-419" b="0" i="0">
                <a:solidFill>
                  <a:srgbClr val="444444"/>
                </a:solidFill>
                <a:effectLst/>
                <a:latin typeface="Arial" panose="020B0604020202020204" pitchFamily="34" charset="0"/>
              </a:rPr>
              <a:t>​</a:t>
            </a:r>
          </a:p>
          <a:p>
            <a:pPr algn="l" rtl="0" fontAlgn="base">
              <a:buNone/>
            </a:pPr>
            <a:r>
              <a:rPr lang="es-419" b="0" i="0">
                <a:solidFill>
                  <a:srgbClr val="444444"/>
                </a:solidFill>
                <a:effectLst/>
                <a:latin typeface="Arial" panose="020B0604020202020204" pitchFamily="34" charset="0"/>
              </a:rPr>
              <a:t>​</a:t>
            </a:r>
          </a:p>
          <a:p>
            <a:pPr algn="l" rtl="0" fontAlgn="base"/>
            <a:r>
              <a:rPr lang="es-419" b="0" i="0">
                <a:solidFill>
                  <a:srgbClr val="444444"/>
                </a:solidFill>
                <a:effectLst/>
                <a:latin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1A0F869A-E341-35D6-51DD-AC71B0F86BF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7624671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28016-2F5D-FE56-FE96-D855EF1A37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0F4930-24EC-0058-0493-198D2B6EEA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A9541C-0BD5-D8E7-FE0E-CDBC85071DE8}"/>
              </a:ext>
            </a:extLst>
          </p:cNvPr>
          <p:cNvSpPr>
            <a:spLocks noGrp="1"/>
          </p:cNvSpPr>
          <p:nvPr>
            <p:ph type="body" idx="1"/>
          </p:nvPr>
        </p:nvSpPr>
        <p:spPr/>
        <p:txBody>
          <a:bodyPr/>
          <a:lstStyle/>
          <a:p>
            <a:r>
              <a:rPr lang="es-419">
                <a:latin typeface="Arial"/>
                <a:cs typeface="Arial"/>
              </a:rPr>
              <a:t>Quiero tomarme un momento para destacar lo importante que es seleccionar las medidas correctas para mejorar el desempeño. Si han recopilado información valiosa y la han utilizado para realizar un buen análisis de cuellos de botella, la mejora del desempeño se detendrá si las medidas no abordan los retrasos reales, son demasiado vagas o inviables. Seleccionar cuidadosamente medidas para abordar directamente los cuellos de botella puede parecer obvio o fácil, pero hemos aprendido que hacer este paso requiere capacitación, práctica y vigilancia.  </a:t>
            </a:r>
          </a:p>
        </p:txBody>
      </p:sp>
      <p:sp>
        <p:nvSpPr>
          <p:cNvPr id="4" name="Slide Number Placeholder 3">
            <a:extLst>
              <a:ext uri="{FF2B5EF4-FFF2-40B4-BE49-F238E27FC236}">
                <a16:creationId xmlns:a16="http://schemas.microsoft.com/office/drawing/2014/main" id="{742A3FB9-1A41-3605-04D5-25F3C8EC36F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72358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es-419">
                <a:latin typeface="Arial"/>
                <a:cs typeface="Arial"/>
              </a:rPr>
              <a:t>Un recordatorio rápido de que hemos diseñado esta capacitación para que sea altamente interactiva, y para eso necesitamos su participación activa. </a:t>
            </a:r>
          </a:p>
          <a:p>
            <a:endParaRPr lang="en-US">
              <a:latin typeface="Arial"/>
              <a:cs typeface="Arial"/>
            </a:endParaRPr>
          </a:p>
          <a:p>
            <a:r>
              <a:rPr lang="es-419">
                <a:latin typeface="Arial"/>
                <a:cs typeface="Arial"/>
              </a:rPr>
              <a:t>Así que únanse a nosotros siendo estudiantes activos y participativos durante nuestras actividades prácticas, debates y sesiones de preguntas y respuestas.</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9A2E8-0A05-68B5-2856-0505E06BC9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0A1E86-3858-11E3-65E4-9F0DDFAD51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67A549-03A8-AA0E-6161-201F5D6AF0C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Entonces, ¿cómo identificamos las acciones cuidadosamente?  </a:t>
            </a:r>
          </a:p>
          <a:p>
            <a:endParaRPr lang="en-US">
              <a:latin typeface="Arial"/>
              <a:cs typeface="Arial"/>
            </a:endParaRPr>
          </a:p>
          <a:p>
            <a:r>
              <a:rPr lang="es-419">
                <a:latin typeface="Arial"/>
                <a:cs typeface="Arial"/>
              </a:rPr>
              <a:t>[CLIC]</a:t>
            </a:r>
          </a:p>
          <a:p>
            <a:endParaRPr lang="en-US">
              <a:latin typeface="Arial"/>
              <a:cs typeface="Arial"/>
            </a:endParaRPr>
          </a:p>
          <a:p>
            <a:r>
              <a:rPr lang="es-419">
                <a:latin typeface="Arial"/>
                <a:cs typeface="Arial"/>
              </a:rPr>
              <a:t>Queremos asegurarnos de que las acciones propuestas sigan los criterios SMART, que sean específicas, medibles, alcanzables, pertinentes y de duración limitada. Esto ayuda a asegurarse de que son acciones útiles, pero también de que se pueden rastrear y que hay una autoridad responsable para esas acciones.  </a:t>
            </a:r>
          </a:p>
          <a:p>
            <a:endParaRPr lang="en-US">
              <a:latin typeface="Arial"/>
              <a:cs typeface="Arial"/>
            </a:endParaRPr>
          </a:p>
          <a:p>
            <a:endParaRPr lang="en-US">
              <a:cs typeface="Arial"/>
            </a:endParaRPr>
          </a:p>
          <a:p>
            <a:r>
              <a:rPr lang="es-419">
                <a:latin typeface="Arial"/>
                <a:cs typeface="Arial"/>
              </a:rPr>
              <a:t>[CLIC]</a:t>
            </a:r>
          </a:p>
          <a:p>
            <a:endParaRPr lang="en-US">
              <a:latin typeface="Arial"/>
              <a:cs typeface="Arial"/>
            </a:endParaRPr>
          </a:p>
          <a:p>
            <a:r>
              <a:rPr lang="es-419">
                <a:latin typeface="Arial"/>
                <a:cs typeface="Arial"/>
              </a:rPr>
              <a:t>En la Herramienta de evaluación 7-1-7 pueden ver en la imagen de la izquierda que tienen la medida, el cuello de botella, la autoridad responsable, la fecha de inicio objetivo y la fecha de fin objetivo para las medidas inmediatas. </a:t>
            </a:r>
          </a:p>
          <a:p>
            <a:endParaRPr lang="en-US">
              <a:latin typeface="Arial"/>
              <a:cs typeface="Arial"/>
            </a:endParaRPr>
          </a:p>
          <a:p>
            <a:r>
              <a:rPr lang="es-419">
                <a:latin typeface="Arial"/>
                <a:cs typeface="Arial"/>
              </a:rPr>
              <a:t>Para la imagen de las medidas a más largo plazo a la derecha, hay una columna para identificar las oportunidades de planificación y financiación.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solidFill>
                  <a:srgbClr val="000000"/>
                </a:solidFill>
                <a:effectLst/>
                <a:latin typeface="Helvetica"/>
                <a:cs typeface="Helvetica"/>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ffectLst/>
              <a:latin typeface="Helvetica" pitchFamily="2" charset="0"/>
            </a:endParaRPr>
          </a:p>
          <a:p>
            <a:pPr>
              <a:defRPr/>
            </a:pPr>
            <a:r>
              <a:rPr lang="es-419">
                <a:solidFill>
                  <a:srgbClr val="000000"/>
                </a:solidFill>
                <a:effectLst/>
                <a:latin typeface="Helvetica"/>
                <a:cs typeface="Helvetica"/>
              </a:rPr>
              <a:t>Tomemos un ejemplo. </a:t>
            </a:r>
            <a:r>
              <a:rPr lang="es-419">
                <a:latin typeface="Arial"/>
                <a:cs typeface="Arial"/>
              </a:rPr>
              <a:t>Entrenar al personal del Centro de Operaciones de Emergencia es una acción vaga. ¿Qué podemos hacer con eso? ¿Y cómo responsabilizan a alguien de eso? ¿Cómo lo planean? Una acción más bien definida sería diseñar e impartir una capacitación de tres días sobre protocolos de gestión de emergencias para cinco miembros del personal del centro de operaciones de emergencia para el próximo trimestre. Eso es específico. También utiliza el </a:t>
            </a:r>
            <a:r>
              <a:rPr lang="es-419">
                <a:solidFill>
                  <a:srgbClr val="000000"/>
                </a:solidFill>
                <a:effectLst/>
                <a:latin typeface="Helvetica"/>
                <a:cs typeface="Helvetica"/>
              </a:rPr>
              <a:t>lenguaje de la planificación. Cuando una medida está bien redactada, se puede calcular su costo sin necesidad de que el personal de primera línea o los técnicos estén presentes en la sala. Tener medidas muy claras significa que incluso si el individuo que lo escribió no está presente, la planificación y el presupuesto pueden continuar.  </a:t>
            </a:r>
          </a:p>
          <a:p>
            <a:pPr>
              <a:defRPr/>
            </a:pPr>
            <a:endParaRPr lang="en-US">
              <a:solidFill>
                <a:srgbClr val="000000"/>
              </a:solidFill>
              <a:latin typeface="Helvetica"/>
              <a:cs typeface="Helvetica"/>
            </a:endParaRPr>
          </a:p>
          <a:p>
            <a:pPr>
              <a:defRPr/>
            </a:pPr>
            <a:endParaRPr lang="en-US">
              <a:solidFill>
                <a:srgbClr val="000000"/>
              </a:solidFill>
              <a:latin typeface="Helvetica"/>
              <a:cs typeface="Helvetica"/>
            </a:endParaRPr>
          </a:p>
        </p:txBody>
      </p:sp>
      <p:sp>
        <p:nvSpPr>
          <p:cNvPr id="4" name="Slide Number Placeholder 3">
            <a:extLst>
              <a:ext uri="{FF2B5EF4-FFF2-40B4-BE49-F238E27FC236}">
                <a16:creationId xmlns:a16="http://schemas.microsoft.com/office/drawing/2014/main" id="{D2AAFCE5-8BFB-7AAE-743C-C4370630668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8926238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D5650-D74B-F21B-0041-F64633150A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22DB9B-03CA-FD6B-0486-42AAA2A6CF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C6EB68-787A-CCAC-2E37-28C64F1CC254}"/>
              </a:ext>
            </a:extLst>
          </p:cNvPr>
          <p:cNvSpPr>
            <a:spLocks noGrp="1"/>
          </p:cNvSpPr>
          <p:nvPr>
            <p:ph type="body" idx="1"/>
          </p:nvPr>
        </p:nvSpPr>
        <p:spPr/>
        <p:txBody>
          <a:bodyPr/>
          <a:lstStyle/>
          <a:p>
            <a:pPr>
              <a:defRPr/>
            </a:pPr>
            <a:r>
              <a:rPr lang="es-419" i="1">
                <a:latin typeface="Arial"/>
                <a:cs typeface="Arial"/>
              </a:rPr>
              <a:t>[Nota al moderador: esta actividad, que se centra en acciones, es muy similar a la actividad anterior para corregir cuellos de botella mal escritos. La primera parte de esta actividad se realizará en sesión plenaria, y la segunda parte implicará el trabajo en grupos pequeños. Hemos asignado ~25 minutos para esta actividad, (algunos minutos para explicar esta actividad y hacer que se dividan en grupos, y 20 minutos para la actividad). . En esta actividad, hay 10 acciones, cada una en una diapositiva. Las cinco primeras cumplen los criterios para una acción SMART y las cinco segundas no. En la primera parte de esta actividad, en sesión plenaria, repasará rápidamente cada cuello de botella y les pedirá a los participantes que levanten la mano si creen que la medida cumple los criterios para ser una medida SMART.   Para los primeros cinco, deben decir que sí, y si no lo hacen, dirija rápidamente la conversación para explicar por qué la medida cumple con los criterios. Esto debe tomar ~ 5 minutos. La siguiente parte será en grupos pequeños. Trate de tener grupos de 6 a 8 participantes, si es posible. Cada grupo seleccionará de las 5 medidas mal redactadas e identificará qué falla y cómo pueden corregirlo.  Cada uno de ellos hará un informe durante 1 minuto.  Asigne una de las cinco medidas a cada grupo. La misma medida puede asignarse a más de un grupo si hay más de 5 grupos; si hay menos de 5 grupos, entonces siéntase libre de omitir algunas de las 5 acciones o asignar más de 1 a cada grupo.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Calibri"/>
                <a:ea typeface="Calibri"/>
                <a:cs typeface="Calibri"/>
              </a:rPr>
              <a:t>Ahora vamos a hacer una actividad rápida para ayudar a que lo que hemos estado aprendiendo sobre los criterios de medidas SMART sea más concreto.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p:txBody>
      </p:sp>
      <p:sp>
        <p:nvSpPr>
          <p:cNvPr id="4" name="Slide Number Placeholder 3">
            <a:extLst>
              <a:ext uri="{FF2B5EF4-FFF2-40B4-BE49-F238E27FC236}">
                <a16:creationId xmlns:a16="http://schemas.microsoft.com/office/drawing/2014/main" id="{519346FF-6AAB-9BE0-AC95-F04865C2E17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1648264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E1CD5-D143-BBD0-D809-1284A5FAFC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C806D7-791A-643C-9811-04951BD87D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9625E3-964F-0328-5BE1-F850B489E829}"/>
              </a:ext>
            </a:extLst>
          </p:cNvPr>
          <p:cNvSpPr>
            <a:spLocks noGrp="1"/>
          </p:cNvSpPr>
          <p:nvPr>
            <p:ph type="body" idx="1"/>
          </p:nvPr>
        </p:nvSpPr>
        <p:spPr/>
        <p:txBody>
          <a:bodyPr/>
          <a:lstStyle/>
          <a:p>
            <a:r>
              <a:rPr lang="es-419">
                <a:latin typeface="Arial"/>
                <a:cs typeface="Arial"/>
              </a:rPr>
              <a:t>Esta actividad es similar a la que hicimos en la corrección de cuellos de botella. </a:t>
            </a:r>
          </a:p>
          <a:p>
            <a:r>
              <a:rPr lang="es-419">
                <a:latin typeface="Arial"/>
                <a:cs typeface="Arial"/>
              </a:rPr>
              <a:t> </a:t>
            </a:r>
          </a:p>
          <a:p>
            <a:r>
              <a:rPr lang="es-419">
                <a:latin typeface="Arial"/>
                <a:cs typeface="Arial"/>
              </a:rPr>
              <a:t>En esta actividad, vamos a pasar por 10 medidas correctivas. En primer lugar, voy a repasar rápidamente cada medida. En cada diapositiva, leeré la medida y luego les pediré que levanten la mano si creen que cumple con los criterios para una medida SMART o no. Recuerden, las medidas SMART son específicas, medibles, alcanzables, pertinentes y con tiempo determinado. Luego, iremos a pequeños grupos de 6 a 8 participantes. Asignaré a cada grupo una de las acciones mal redactadas.  Tendrán 5 minutos en su grupo para discutir qué criterios creen que no se cumplen y cómo pueden corregir la medida. Es posible que necesiten usar su imaginación si no se proporciona suficiente información.  </a:t>
            </a:r>
          </a:p>
          <a:p>
            <a:r>
              <a:rPr lang="es-419">
                <a:latin typeface="Arial"/>
                <a:cs typeface="Arial"/>
              </a:rPr>
              <a:t> </a:t>
            </a:r>
          </a:p>
          <a:p>
            <a:r>
              <a:rPr lang="es-419">
                <a:latin typeface="Arial"/>
                <a:cs typeface="Arial"/>
              </a:rPr>
              <a:t>Luego, volveremos al pleno para un breve informe de cada grupo. Cada grupo tendrá aproximadamente un minuto para explicar qué criterios no se cumplieron y las correcciones sugeridas. No hay facilitadores en sus grupos. Asegúrense de seleccionar a alguien que informe durante el plenario.  </a:t>
            </a:r>
          </a:p>
        </p:txBody>
      </p:sp>
      <p:sp>
        <p:nvSpPr>
          <p:cNvPr id="4" name="Slide Number Placeholder 3">
            <a:extLst>
              <a:ext uri="{FF2B5EF4-FFF2-40B4-BE49-F238E27FC236}">
                <a16:creationId xmlns:a16="http://schemas.microsoft.com/office/drawing/2014/main" id="{7CE176E6-E5F5-0939-67CB-984552998EAA}"/>
              </a:ext>
            </a:extLst>
          </p:cNvPr>
          <p:cNvSpPr>
            <a:spLocks noGrp="1"/>
          </p:cNvSpPr>
          <p:nvPr>
            <p:ph type="sldNum" sz="quarter" idx="5"/>
          </p:nvPr>
        </p:nvSpPr>
        <p:spPr/>
        <p:txBody>
          <a:bodyPr/>
          <a:lstStyle/>
          <a:p>
            <a:fld id="{A1E75C25-C22B-D14A-8C88-D3C1CFA09A77}" type="slidenum">
              <a:rPr lang="en-US" smtClean="0"/>
              <a:pPr/>
              <a:t>72</a:t>
            </a:fld>
            <a:endParaRPr lang="en-US"/>
          </a:p>
        </p:txBody>
      </p:sp>
    </p:spTree>
    <p:extLst>
      <p:ext uri="{BB962C8B-B14F-4D97-AF65-F5344CB8AC3E}">
        <p14:creationId xmlns:p14="http://schemas.microsoft.com/office/powerpoint/2010/main" val="279416846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37FE7-D780-2D04-8A18-38C5B2FC19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4CB2D6-B6A8-D0C8-B682-9AE998135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47282E-93FD-5457-93BC-A7FF774956E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esto cumple con los criterios para una medida SMART. Puede que se debata sobre otras formas de mejorarlo, pero mantenga el debate muy breve (por ejemplo, 1 comentario) y guíe a los participantes hacia la identificación de esto como una medida SMART].   </a:t>
            </a:r>
          </a:p>
        </p:txBody>
      </p:sp>
      <p:sp>
        <p:nvSpPr>
          <p:cNvPr id="4" name="Slide Number Placeholder 3">
            <a:extLst>
              <a:ext uri="{FF2B5EF4-FFF2-40B4-BE49-F238E27FC236}">
                <a16:creationId xmlns:a16="http://schemas.microsoft.com/office/drawing/2014/main" id="{96EA537D-4E28-8CA8-B6B0-3906943B561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8554632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F47CB-1FD1-B649-FEA8-32F2AABC22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97D4B5-619E-486A-9769-645118432B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B20FA6-FEEA-AE8B-B6CB-C16C11683F6E}"/>
              </a:ext>
            </a:extLst>
          </p:cNvPr>
          <p:cNvSpPr>
            <a:spLocks noGrp="1"/>
          </p:cNvSpPr>
          <p:nvPr>
            <p:ph type="body" idx="1"/>
          </p:nvPr>
        </p:nvSpPr>
        <p:spPr/>
        <p:txBody>
          <a:bodyPr/>
          <a:lstStyle/>
          <a:p>
            <a:pPr>
              <a:defRPr/>
            </a:pPr>
            <a:r>
              <a:rPr lang="es-419" i="1"/>
              <a:t>[Nota al moderador: esto cumple con los criterios para una medida SMART. Puede que se debata sobre otras formas de mejorarlo, pero mantenga el debate muy breve (por ejemplo, 1 comentario) y guíe a los participantes hacia la identificación de esto como una medida SMART]. </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00299987-7963-8FF2-F398-42DC0BE08DC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6376197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0B2DF-1839-BFD8-5AD1-3977B7A74C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6A8E64-13F3-17E9-F731-31B9BEFF57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5B529B-0149-9842-A6C3-043840400C53}"/>
              </a:ext>
            </a:extLst>
          </p:cNvPr>
          <p:cNvSpPr>
            <a:spLocks noGrp="1"/>
          </p:cNvSpPr>
          <p:nvPr>
            <p:ph type="body" idx="1"/>
          </p:nvPr>
        </p:nvSpPr>
        <p:spPr/>
        <p:txBody>
          <a:bodyPr/>
          <a:lstStyle/>
          <a:p>
            <a:pPr>
              <a:defRPr/>
            </a:pPr>
            <a:r>
              <a:rPr lang="es-419" i="1">
                <a:latin typeface="Arial"/>
                <a:cs typeface="Arial"/>
              </a:rPr>
              <a:t>[Nota al moderador: esto cumple con los criterios para una medida SMART. Puede que se debata sobre otras formas de mejorarlo, pero mantenga el debate muy breve (por ejemplo, 1 comentario) y guíe a los participantes hacia la identificación de esto como una medida SMART]. </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04A65638-8808-3EA9-D5D1-032C81BE629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1442964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55E15-02A0-8C9B-972C-9170BDC5EC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36F62E-91B4-C3D2-4FA6-54C1806C05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28BFBA-317F-9EDB-A038-8F1340E55F37}"/>
              </a:ext>
            </a:extLst>
          </p:cNvPr>
          <p:cNvSpPr>
            <a:spLocks noGrp="1"/>
          </p:cNvSpPr>
          <p:nvPr>
            <p:ph type="body" idx="1"/>
          </p:nvPr>
        </p:nvSpPr>
        <p:spPr/>
        <p:txBody>
          <a:bodyPr/>
          <a:lstStyle/>
          <a:p>
            <a:pPr>
              <a:defRPr/>
            </a:pPr>
            <a:r>
              <a:rPr lang="es-419" i="1">
                <a:latin typeface="Arial"/>
                <a:cs typeface="Arial"/>
              </a:rPr>
              <a:t>[Nota al moderador: esto cumple con los criterios para una medida SMART. Puede que se debata sobre otras formas de mejorarlo, pero mantenga el debate muy breve (por ejemplo, 1 comentario) y guíe a los participantes hacia la identificación de esto como una medida SMART]. </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55A72F43-D014-DF52-FC65-DC46FB88ED0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475506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1E160-80FC-37CC-563F-2323BF1A55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90F29B-E79E-CDF8-A2B7-B42468D911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4C970D-6070-0A1A-B829-3F3F59BD42AA}"/>
              </a:ext>
            </a:extLst>
          </p:cNvPr>
          <p:cNvSpPr>
            <a:spLocks noGrp="1"/>
          </p:cNvSpPr>
          <p:nvPr>
            <p:ph type="body" idx="1"/>
          </p:nvPr>
        </p:nvSpPr>
        <p:spPr/>
        <p:txBody>
          <a:bodyPr/>
          <a:lstStyle/>
          <a:p>
            <a:pPr>
              <a:defRPr/>
            </a:pPr>
            <a:r>
              <a:rPr lang="es-419" i="1">
                <a:latin typeface="Arial"/>
                <a:cs typeface="Arial"/>
              </a:rPr>
              <a:t>[Nota al moderador: esto cumple con los criterios para una medida SMART. Puede que se debata sobre otras formas de mejorarlo, pero mantenga el debate muy breve (por ejemplo, 1 comentario) y guíe a los participantes hacia la identificación de esto como una medida SMART]. </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AA8D5679-68B4-025E-E010-4B8C13DB3A2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584660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FFC49-DC99-C45B-D1FD-461868B179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B48674-8664-9254-247D-54230866E3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55DDE3-FD8F-F30F-D7F2-A93F4224787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esto NO cumple con los criterios de una medida SMART. No gaste mucho tiempo en esto si hay desacuerdo. Puede decir que habrá más debate sobre esto durante la segunda parte de la actividad].</a:t>
            </a:r>
          </a:p>
        </p:txBody>
      </p:sp>
      <p:sp>
        <p:nvSpPr>
          <p:cNvPr id="4" name="Slide Number Placeholder 3">
            <a:extLst>
              <a:ext uri="{FF2B5EF4-FFF2-40B4-BE49-F238E27FC236}">
                <a16:creationId xmlns:a16="http://schemas.microsoft.com/office/drawing/2014/main" id="{599B43C2-202E-B892-B7BB-A4A975DE8F4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499359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7B7F3-EDE3-D0FC-4AF2-5D802AAD49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B4A304-010E-56E6-4138-9C369C782A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E65C61-870B-77BE-76AF-8498B1E8582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esto NO cumple con los criterios de una medida SMART. No gaste mucho tiempo en esto si hay desacuerdo. Puede decir que habrá más debate sobre esto durante la segunda parte de la actividad].</a:t>
            </a:r>
          </a:p>
        </p:txBody>
      </p:sp>
      <p:sp>
        <p:nvSpPr>
          <p:cNvPr id="4" name="Slide Number Placeholder 3">
            <a:extLst>
              <a:ext uri="{FF2B5EF4-FFF2-40B4-BE49-F238E27FC236}">
                <a16:creationId xmlns:a16="http://schemas.microsoft.com/office/drawing/2014/main" id="{3F4F5ADB-F53A-D9CA-2182-CC6A354C258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6853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Seguiremos utilizando la lista de preguntas pendientes para recopilar sus preguntas e ideas, y responderlas a través de las presentaciones y sesiones de preguntas y respuestas específicas.  </a:t>
            </a:r>
          </a:p>
          <a:p>
            <a:r>
              <a:rPr lang="es-419">
                <a:latin typeface="Arial"/>
                <a:cs typeface="Arial"/>
              </a:rPr>
              <a:t> </a:t>
            </a:r>
          </a:p>
          <a:p>
            <a:r>
              <a:rPr lang="es-419">
                <a:latin typeface="Arial"/>
                <a:cs typeface="Arial"/>
              </a:rPr>
              <a:t>Agreguen cualquier pregunta que tengan sobre el enfoque 7-1-7 a la lista de preguntas pendientes a lo largo del día. </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836F3-5192-858A-2D2A-E7015235B6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E32BC5-3D2C-92C2-B2F4-50ED7D4306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6C8415-3E70-630A-CB4C-06E43AA07C9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esto NO cumple con los criterios de una medida SMART. No gaste mucho tiempo en esto si hay desacuerdo. Puede decir que habrá más debate sobre esto durante la segunda parte de la actividad].</a:t>
            </a:r>
          </a:p>
        </p:txBody>
      </p:sp>
      <p:sp>
        <p:nvSpPr>
          <p:cNvPr id="4" name="Slide Number Placeholder 3">
            <a:extLst>
              <a:ext uri="{FF2B5EF4-FFF2-40B4-BE49-F238E27FC236}">
                <a16:creationId xmlns:a16="http://schemas.microsoft.com/office/drawing/2014/main" id="{FB0A5BC2-9C6E-8B21-5C03-1EF0EBECED9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0215783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6161C-8F8E-6C36-7088-9446F3AE82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AA0C71-7C0E-A8F9-9FF8-80AD5E8D3D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BB4CC2-2813-A290-6AA8-3C14FAECB9F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esto NO cumple con los criterios de una medida SMART. No gaste mucho tiempo en esto si hay desacuerdo. Puede decir que habrá más debate sobre esto durante la segunda parte de la actividad].</a:t>
            </a:r>
          </a:p>
        </p:txBody>
      </p:sp>
      <p:sp>
        <p:nvSpPr>
          <p:cNvPr id="4" name="Slide Number Placeholder 3">
            <a:extLst>
              <a:ext uri="{FF2B5EF4-FFF2-40B4-BE49-F238E27FC236}">
                <a16:creationId xmlns:a16="http://schemas.microsoft.com/office/drawing/2014/main" id="{0A1AD35B-52F4-9802-6C70-51CB56369C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8902820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BC3C64-5952-0E0E-1B7C-622C56FA80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DB4317-E21F-ADF2-1E6F-F2C3CA7FE7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3C1CF5-97C9-E628-817E-C52AA121738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esto NO cumple con los criterios de una medida SMART. No gaste mucho tiempo en esto si hay desacuerdo. Puede decir que habrá más debate sobre esto durante la segunda parte de la actividad].</a:t>
            </a:r>
          </a:p>
        </p:txBody>
      </p:sp>
      <p:sp>
        <p:nvSpPr>
          <p:cNvPr id="4" name="Slide Number Placeholder 3">
            <a:extLst>
              <a:ext uri="{FF2B5EF4-FFF2-40B4-BE49-F238E27FC236}">
                <a16:creationId xmlns:a16="http://schemas.microsoft.com/office/drawing/2014/main" id="{B68AE35C-A9AF-E9E1-C51D-61F1ABE7ED0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7561306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C0C2C5-595D-42D9-166A-6D2CF83293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693F72-4316-90E0-7051-1179ACAC08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09CB8B-C33C-C695-BBAC-3762BB5E41DB}"/>
              </a:ext>
            </a:extLst>
          </p:cNvPr>
          <p:cNvSpPr>
            <a:spLocks noGrp="1"/>
          </p:cNvSpPr>
          <p:nvPr>
            <p:ph type="body" idx="1"/>
          </p:nvPr>
        </p:nvSpPr>
        <p:spPr/>
        <p:txBody>
          <a:bodyPr/>
          <a:lstStyle/>
          <a:p>
            <a:pPr>
              <a:defRPr/>
            </a:pPr>
            <a:r>
              <a:rPr lang="es-419" i="1">
                <a:latin typeface="Arial"/>
                <a:cs typeface="Arial"/>
              </a:rPr>
              <a:t>[Nota al moderador: divida a los participantes en grupos de 6 a 8 personas. Asigne una de las cinco medidas a cada grupo.  La misma medida puede asignarse a más de un grupo si hay más de 5 grupos; si hay menos de 5 grupos, entonces siéntase libre de omitir algunas de las 5 acciones o asignar más de 1 a cada grupo. </a:t>
            </a:r>
          </a:p>
          <a:p>
            <a:pPr>
              <a:defRPr/>
            </a:pPr>
            <a:r>
              <a:rPr lang="es-419">
                <a:latin typeface="Arial"/>
                <a:cs typeface="Arial"/>
              </a:rPr>
              <a:t> </a:t>
            </a:r>
          </a:p>
          <a:p>
            <a:pPr>
              <a:defRPr/>
            </a:pPr>
            <a:r>
              <a:rPr lang="es-419">
                <a:latin typeface="Arial"/>
                <a:cs typeface="Arial"/>
              </a:rPr>
              <a:t>En sus grupos pequeños, identificarán por qué la medida asignada no cumplió con los criterios y por qué. Luego también debatan cómo podrían mejorar esta medida.  Tendrán 5 minutos para esto.  </a:t>
            </a:r>
          </a:p>
          <a:p>
            <a:pPr>
              <a:defRPr/>
            </a:pPr>
            <a:r>
              <a:rPr lang="es-419">
                <a:latin typeface="Arial"/>
                <a:cs typeface="Arial"/>
              </a:rPr>
              <a:t> </a:t>
            </a:r>
          </a:p>
          <a:p>
            <a:pPr>
              <a:defRPr/>
            </a:pPr>
            <a:r>
              <a:rPr lang="es-419">
                <a:latin typeface="Arial"/>
                <a:cs typeface="Arial"/>
              </a:rPr>
              <a:t>Después, volveremos al pleno para que cada grupo presente un informe.  </a:t>
            </a:r>
          </a:p>
          <a:p>
            <a:pPr>
              <a:defRPr/>
            </a:pPr>
            <a:r>
              <a:rPr lang="es-419">
                <a:latin typeface="Arial"/>
                <a:cs typeface="Arial"/>
              </a:rPr>
              <a:t> </a:t>
            </a:r>
          </a:p>
          <a:p>
            <a:pPr>
              <a:defRPr/>
            </a:pPr>
            <a:r>
              <a:rPr lang="es-419" i="1">
                <a:latin typeface="Arial"/>
                <a:cs typeface="Arial"/>
              </a:rPr>
              <a:t>[Nota al moderador: permanezca en esta diapositiva para el informe. Asegúrese de que los informes sean cortos, con 1 a 2 minutos por grupo (más cerca de 1 minuto si hay más de 5 grupos)]. </a:t>
            </a:r>
          </a:p>
          <a:p>
            <a:pPr>
              <a:defRPr/>
            </a:pPr>
            <a:r>
              <a:rPr lang="es-419">
                <a:latin typeface="Arial"/>
                <a:cs typeface="Arial"/>
              </a:rPr>
              <a:t> </a:t>
            </a:r>
          </a:p>
          <a:p>
            <a:pPr>
              <a:defRPr/>
            </a:pPr>
            <a:r>
              <a:rPr lang="es-419">
                <a:latin typeface="Arial"/>
                <a:cs typeface="Arial"/>
              </a:rPr>
              <a:t>Genial, ahora hagamos el informe de cada grupo.  Recuerden, estos informes son rápidos, alrededor de 1 minuto por grupo. Comencemos con el grupo 1.  </a:t>
            </a:r>
          </a:p>
          <a:p>
            <a:pPr>
              <a:defRPr/>
            </a:pPr>
            <a:r>
              <a:rPr lang="es-419">
                <a:latin typeface="Arial"/>
                <a:cs typeface="Arial"/>
              </a:rPr>
              <a:t> </a:t>
            </a:r>
          </a:p>
          <a:p>
            <a:pPr>
              <a:defRPr/>
            </a:pPr>
            <a:r>
              <a:rPr lang="es-419">
                <a:latin typeface="Arial"/>
                <a:cs typeface="Arial"/>
              </a:rPr>
              <a:t> </a:t>
            </a:r>
          </a:p>
          <a:p>
            <a:pPr>
              <a:defRPr/>
            </a:pPr>
            <a:r>
              <a:rPr lang="es-419">
                <a:latin typeface="Arial"/>
                <a:cs typeface="Arial"/>
              </a:rPr>
              <a:t> </a:t>
            </a:r>
          </a:p>
          <a:p>
            <a:pPr>
              <a:defRPr/>
            </a:pPr>
            <a:r>
              <a:rPr lang="es-419" i="1"/>
              <a:t>[Nota para el moderador: siga por cada grupo restante una vez que haya terminado el grupo 1].</a:t>
            </a:r>
          </a:p>
        </p:txBody>
      </p:sp>
      <p:sp>
        <p:nvSpPr>
          <p:cNvPr id="4" name="Slide Number Placeholder 3">
            <a:extLst>
              <a:ext uri="{FF2B5EF4-FFF2-40B4-BE49-F238E27FC236}">
                <a16:creationId xmlns:a16="http://schemas.microsoft.com/office/drawing/2014/main" id="{F3A37CE6-0A3C-2FCC-70DA-AE107D223AFE}"/>
              </a:ext>
            </a:extLst>
          </p:cNvPr>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100444582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Entonces, volvamos al ejemplo del ébola de Uganda.  </a:t>
            </a:r>
          </a:p>
          <a:p>
            <a:endParaRPr lang="en-US"/>
          </a:p>
          <a:p>
            <a:r>
              <a:rPr lang="es-419">
                <a:latin typeface="Arial"/>
                <a:cs typeface="Arial"/>
              </a:rPr>
              <a:t>Una de las cosas que realmente hicieron mientras el brote estaba ocurriendo fue recurrir a los centros privados una vez que se dieron cuenta de la brecha en la comprensión de la definición de casos en estos centros. Debido a que lo hicieron como una revisión de acción temprana durante la primera parte de la respuesta, pudieron recalibrar la respuesta de esta manera.  </a:t>
            </a:r>
          </a:p>
          <a:p>
            <a:endParaRPr lang="en-US"/>
          </a:p>
          <a:p>
            <a:r>
              <a:rPr lang="es-419">
                <a:latin typeface="Arial"/>
                <a:cs typeface="Arial"/>
              </a:rPr>
              <a:t>Propusieron medidas inmediatas y a largo plazo para abordar esos principales cuellos de botella que habían encontrado a nivel del sistema.  Así que, en lugar de centrarse únicamente en las instalaciones privadas cercanas relacionadas con el brote mediante medidas inmediatas, también decidieron adoptar una medida a más largo plazo consistente en aumentar la formación en IDSR para las instalaciones privadas de todo el país, ya que reconocieron que se trataba de un problema nacional.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3390941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s-419">
                <a:latin typeface="Arial"/>
                <a:cs typeface="Arial"/>
              </a:rPr>
              <a:t>Ahora quiero compartir otro ejemplo con ustedes: Este es para un brote de C. auris en un hospital en una jurisdicción de los Estados Unidos en 2023.  </a:t>
            </a:r>
          </a:p>
          <a:p>
            <a:pPr marL="0" indent="0">
              <a:buFont typeface="Arial" panose="020B0604020202020204" pitchFamily="34" charset="0"/>
              <a:buNone/>
            </a:pPr>
            <a:endParaRPr lang="en-US"/>
          </a:p>
          <a:p>
            <a:pPr marL="0" indent="0">
              <a:buFont typeface="Arial" panose="020B0604020202020204" pitchFamily="34" charset="0"/>
              <a:buNone/>
            </a:pPr>
            <a:r>
              <a:rPr lang="es-419">
                <a:latin typeface="Arial"/>
                <a:cs typeface="Arial"/>
              </a:rPr>
              <a:t>[CLIC]</a:t>
            </a:r>
          </a:p>
          <a:p>
            <a:pPr marL="0" indent="0">
              <a:buFont typeface="Arial" panose="020B0604020202020204" pitchFamily="34" charset="0"/>
              <a:buNone/>
            </a:pPr>
            <a:endParaRPr lang="en-US"/>
          </a:p>
          <a:p>
            <a:pPr marL="0" indent="0">
              <a:buFont typeface="Arial" panose="020B0604020202020204" pitchFamily="34" charset="0"/>
              <a:buNone/>
            </a:pPr>
            <a:r>
              <a:rPr lang="es-419">
                <a:latin typeface="Arial"/>
                <a:cs typeface="Arial"/>
              </a:rPr>
              <a:t>Un paciente diabético presentó hinchazón en el pie y el tobillo el 10 de febrero. Acudió a un centro de urgencias el 13 de febrero y fue derivado inmediatamente al hospital. Fue ingresado en el hospital porque sospechaban una posible infección por C. auris. Así que la detección tardó 3 días desde que surgieron los síntomas.  </a:t>
            </a:r>
          </a:p>
          <a:p>
            <a:pPr marL="0" indent="0">
              <a:buFont typeface="Arial" panose="020B0604020202020204" pitchFamily="34" charset="0"/>
              <a:buNone/>
            </a:pPr>
            <a:endParaRPr lang="en-US"/>
          </a:p>
          <a:p>
            <a:pPr>
              <a:defRPr/>
            </a:pPr>
            <a:r>
              <a:rPr lang="es-419">
                <a:latin typeface="Arial"/>
                <a:cs typeface="Arial"/>
              </a:rPr>
              <a:t>El hospital tomó una muestra para analizar C. Auris el 15 de febrero. El resultado positivo de la prueba solo estuvo disponible el 4 de marzo en el sistema de historias clínicas electrónicas al que tiene acceso el personal de enfermería de salud pública, lo que significa que la notificación tardó 19 días. Sin embargo, el laboratorio no notificó los resultados al hospital, y el sistema estuvo inactivo el día en que los resultados estuvieron disponibles, por lo que la enfermera de salud pública no pudo ver los resultados hasta el 6 de marzo.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a:defRPr/>
            </a:pPr>
            <a:r>
              <a:rPr lang="es-419">
                <a:latin typeface="Arial"/>
                <a:cs typeface="Arial"/>
              </a:rPr>
              <a:t>Cuando lo vio, actuó de inmediato. Se puso en contacto con el personal de enfermería de prevención de infecciones del hospital y con el epidemiólogo estatal, quienes luego comenzaron a organizar el manejo de casos y la prevención de infecciones con el hospital. Los análisis de otros pacientes se iniciaron el 13 de marzo.  </a:t>
            </a:r>
          </a:p>
          <a:p>
            <a:pPr marL="0" indent="0">
              <a:buFont typeface="Arial" panose="020B0604020202020204" pitchFamily="34" charset="0"/>
              <a:buNone/>
            </a:pPr>
            <a:endParaRPr lang="en-US"/>
          </a:p>
          <a:p>
            <a:r>
              <a:rPr lang="es-419">
                <a:latin typeface="Arial"/>
                <a:cs typeface="Arial"/>
              </a:rPr>
              <a:t>La jurisdicción llevó a cabo un análisis 7-1-7 a mitad del brote y esto es lo que determinaron.  </a:t>
            </a:r>
          </a:p>
          <a:p>
            <a:endParaRPr lang="en-US"/>
          </a:p>
          <a:p>
            <a:r>
              <a:rPr lang="es-419">
                <a:latin typeface="Arial"/>
                <a:cs typeface="Arial"/>
              </a:rPr>
              <a:t>[CLIC]</a:t>
            </a:r>
          </a:p>
          <a:p>
            <a:endParaRPr lang="en-US"/>
          </a:p>
          <a:p>
            <a:r>
              <a:rPr lang="es-419">
                <a:latin typeface="Arial"/>
                <a:cs typeface="Arial"/>
              </a:rPr>
              <a:t>La detección fue bastante rápida debido a que el paciente buscó atención rápidamente y fue derivado al hospital rápidamente.  </a:t>
            </a:r>
          </a:p>
          <a:p>
            <a:endParaRPr lang="en-US"/>
          </a:p>
          <a:p>
            <a:r>
              <a:rPr lang="es-419">
                <a:latin typeface="Arial"/>
                <a:cs typeface="Arial"/>
              </a:rPr>
              <a:t>Aunque el hospital sospechaba una infección fúngica, hubo un retraso bastante grande en la notificación debido a una demora de un par de días en el cultivo de heridas, seguido de que el laboratorio no alertó al hospital del resultado y el sistema de registros médicos estaba inactivo cuando se obtuvo el resultado.  </a:t>
            </a:r>
          </a:p>
          <a:p>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r>
              <a:rPr kumimoji="0" lang="es-419" sz="1200" b="0" i="0" u="none" strike="noStrike" cap="none" normalizeH="0" baseline="0" noProof="0">
                <a:ln>
                  <a:noFill/>
                </a:ln>
                <a:solidFill>
                  <a:srgbClr val="0C0F22"/>
                </a:solidFill>
                <a:effectLst/>
                <a:uLnTx/>
                <a:uFillTx/>
                <a:latin typeface="Arial"/>
                <a:cs typeface="Arial"/>
                <a:sym typeface="Calibri"/>
              </a:rPr>
              <a:t>Una vez que la enfermera de salud pública obtuvo los resultados, se movilizó una respuesta. Sin embargo, el hospital fue relativamente lento para testear otros contactos y comunicarse con las agencias de referencia después de que el paciente fue dado de alta. La revisión 7-1-7 también </a:t>
            </a:r>
            <a:r>
              <a:rPr lang="es-419">
                <a:latin typeface="Arial"/>
                <a:cs typeface="Arial"/>
                <a:sym typeface="Calibri"/>
              </a:rPr>
              <a:t>encontró que mientras el paciente fue admitido y los resultados de laboratorio estaban pendientes, el </a:t>
            </a:r>
            <a:r>
              <a:rPr kumimoji="0" lang="es-419" sz="1200" b="0" i="0" u="none" strike="noStrike" cap="none" normalizeH="0" baseline="0" noProof="0">
                <a:ln>
                  <a:noFill/>
                </a:ln>
                <a:solidFill>
                  <a:srgbClr val="0C0F22"/>
                </a:solidFill>
                <a:effectLst/>
                <a:uLnTx/>
                <a:uFillTx/>
                <a:latin typeface="Arial"/>
                <a:cs typeface="Arial"/>
                <a:sym typeface="Calibri"/>
              </a:rPr>
              <a:t>hospital no hizo controles de prevención de infecciones, lo que significa que no implementó sus protocolos.  </a:t>
            </a:r>
          </a:p>
          <a:p>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r>
              <a:rPr kumimoji="0" lang="es-419" sz="1200" b="0" i="0" u="none" strike="noStrike" cap="none" normalizeH="0" baseline="0" noProof="0">
                <a:ln>
                  <a:noFill/>
                </a:ln>
                <a:solidFill>
                  <a:srgbClr val="0C0F22"/>
                </a:solidFill>
                <a:effectLst/>
                <a:uLnTx/>
                <a:uFillTx/>
                <a:latin typeface="Arial"/>
                <a:cs typeface="Arial"/>
                <a:sym typeface="Calibri"/>
              </a:rPr>
              <a:t>[CLIC]</a:t>
            </a:r>
          </a:p>
          <a:p>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 typeface="Calibri"/>
              <a:buNone/>
              <a:tabLst/>
              <a:defRPr>
                <a:solidFill>
                  <a:srgbClr val="0C0F22"/>
                </a:solidFill>
              </a:defRPr>
            </a:pPr>
            <a:r>
              <a:rPr kumimoji="0" lang="es-419" sz="1200" b="0" i="0" u="none" strike="noStrike" cap="none" normalizeH="0" baseline="0" noProof="0">
                <a:ln>
                  <a:noFill/>
                </a:ln>
                <a:solidFill>
                  <a:srgbClr val="0C0F22"/>
                </a:solidFill>
                <a:effectLst/>
                <a:uLnTx/>
                <a:uFillTx/>
                <a:latin typeface="Arial"/>
                <a:cs typeface="Arial"/>
                <a:sym typeface="Calibri"/>
              </a:rPr>
              <a:t>Con base en el análisis 7-1-7, el </a:t>
            </a:r>
            <a:r>
              <a:rPr kumimoji="0" lang="es-419" sz="1200" b="0" i="0" u="none" strike="noStrike" cap="none" normalizeH="0" baseline="0" noProof="0">
                <a:ln>
                  <a:noFill/>
                </a:ln>
                <a:solidFill>
                  <a:prstClr val="black"/>
                </a:solidFill>
                <a:effectLst/>
                <a:uLnTx/>
                <a:uFillTx/>
                <a:latin typeface="Arial"/>
                <a:cs typeface="Arial"/>
                <a:sym typeface="Calibri"/>
              </a:rPr>
              <a:t>departamento de salud pública identificó medidas inmediatas y a largo plazo, especialmente para abordar algunos de los problemas de comunicación a nivel del sistema en torno a la notificación.  </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323221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para el moderador: hemos asignado 20 minutos en total para esta actividad, 2 minutos para explicar la siguiente diapositiva y hacer que los participantes se dividan en grupos, y 18 minutos para la actividad. Coloque a los participantes en los mismos grupos que la actividad de cuello de botella (trate de tener grupos de 6 a 8 participantes, si es posible). Al comienzo de esta actividad, haga que los grupos se desplacen a un rotafolio situado a dos grupos de distancia (por ejemplo, el grupo 1 va al rotafolio del grupo 3). En la actividad anterior de cuello de botella </a:t>
            </a:r>
            <a:r>
              <a:rPr lang="es-419" i="1">
                <a:solidFill>
                  <a:srgbClr val="000000"/>
                </a:solidFill>
                <a:effectLst/>
                <a:latin typeface="Helvetica"/>
                <a:cs typeface="Helvetica"/>
              </a:rPr>
              <a:t>(“Identificar buenos cuellos de botella: usar el enfoque de los 5 porqués</a:t>
            </a:r>
            <a:r>
              <a:rPr lang="es-419" i="1">
                <a:solidFill>
                  <a:srgbClr val="000000"/>
                </a:solidFill>
                <a:latin typeface="Helvetica"/>
                <a:cs typeface="Helvetica"/>
              </a:rPr>
              <a:t>”),</a:t>
            </a:r>
            <a:r>
              <a:rPr lang="es-419" i="1">
                <a:latin typeface="Arial"/>
                <a:cs typeface="Arial"/>
              </a:rPr>
              <a:t> trabajaron en su propio rotafolio en la primera mitad de la actividad y en el rotafolio del grupo vecino en la segunda mitad. En esta actividad, trabajarán en 2 rotafolios adicionales que aún no han visto, si es posible. Si hay menos de 4 grupos en total para la actividad, entonces está bien que los grupos trabajen en rotafolios que hayan encontrado antes (por ejemplo, el grupo 1 puede terminar con el mismo rotafolio en el que trabajaron para la actividad de 5 porqués sobre cuellos de botella anterior). En esta actividad, los participantes determinarán medidas inmediatas y a largo plazo basadas en un análisis de cuello de botella hecho durante la actividad anterior, y luego editarán el conjunto de actividades de otro grupo para cumplir con los criterios SMART].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Ahora vamos a entrar en nuestra actividad de seleccionar medidas inmediatas y a largo plazo. Vamos a hacer una actividad de grupo pequeño para identificar medidas correctivas basadas en la actividad de cuello de botella que hicieron previamente en sus rotafolios. </a:t>
            </a:r>
            <a:r>
              <a:rPr lang="es-419">
                <a:effectLst/>
                <a:latin typeface="Arial"/>
                <a:cs typeface="Arial"/>
              </a:rPr>
              <a:t>Esta será una actividad grupal de cerca de 15 minutos. </a:t>
            </a:r>
          </a:p>
          <a:p>
            <a:endParaRPr lang="en-US">
              <a:effectLst/>
            </a:endParaRPr>
          </a:p>
          <a:p>
            <a:r>
              <a:rPr lang="es-419">
                <a:effectLst/>
                <a:latin typeface="Arial"/>
                <a:cs typeface="Arial"/>
              </a:rPr>
              <a:t>Van a estar en los mismos grupos que estaban para la actividad de cuello de botella. Recuerden, no hay un facilitador de grupo preasignado para esta actividad. Queremos que todos se levanten y se muevan con su grupo a un rotafolio a 2 grupos de distancia.</a:t>
            </a:r>
            <a:r>
              <a:rPr lang="es-419">
                <a:latin typeface="Arial"/>
                <a:cs typeface="Arial"/>
              </a:rPr>
              <a:t> </a:t>
            </a:r>
            <a:r>
              <a:rPr lang="es-419">
                <a:effectLst/>
                <a:latin typeface="Arial"/>
                <a:cs typeface="Arial"/>
              </a:rPr>
              <a:t>Por lo tanto</a:t>
            </a:r>
            <a:r>
              <a:rPr lang="es-419">
                <a:latin typeface="Arial"/>
                <a:cs typeface="Arial"/>
              </a:rPr>
              <a:t>,</a:t>
            </a:r>
            <a:r>
              <a:rPr lang="es-419">
                <a:effectLst/>
                <a:latin typeface="Arial"/>
                <a:cs typeface="Arial"/>
              </a:rPr>
              <a:t> </a:t>
            </a:r>
            <a:r>
              <a:rPr lang="es-419">
                <a:latin typeface="Arial"/>
                <a:cs typeface="Arial"/>
              </a:rPr>
              <a:t>el grupo</a:t>
            </a:r>
            <a:r>
              <a:rPr lang="es-419">
                <a:effectLst/>
                <a:latin typeface="Arial"/>
                <a:cs typeface="Arial"/>
              </a:rPr>
              <a:t> 1 se moverá dos rotafolios y así sucesivamente. De esta manera tendrán la oportunidad de ver y trabajar en un conjunto de análisis de cuellos de botella que aún no han visto.  </a:t>
            </a:r>
          </a:p>
          <a:p>
            <a:endParaRPr lang="en-US">
              <a:effectLst/>
            </a:endParaRPr>
          </a:p>
          <a:p>
            <a:r>
              <a:rPr lang="es-419" i="1">
                <a:effectLst/>
                <a:latin typeface="Arial"/>
                <a:cs typeface="Arial"/>
              </a:rPr>
              <a:t>[Nota al moderador: asegúrense de que el movimiento a los rotafolios apropiados se haga rápidamente y luego pase a la siguiente diapositiva</a:t>
            </a:r>
            <a:r>
              <a:rPr lang="es-419" i="1">
                <a:latin typeface="Arial"/>
                <a:cs typeface="Arial"/>
              </a:rPr>
              <a:t>].</a:t>
            </a:r>
            <a:r>
              <a:rPr lang="es-419" i="1">
                <a:effectLst/>
                <a:latin typeface="Arial"/>
                <a:cs typeface="Arial"/>
              </a:rPr>
              <a:t>  </a:t>
            </a:r>
          </a:p>
          <a:p>
            <a:endParaRPr lang="en-US">
              <a:effectLst/>
            </a:endParaRPr>
          </a:p>
          <a:p>
            <a:endParaRPr lang="en-US">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endParaRPr lang="en-US"/>
          </a:p>
          <a:p>
            <a:endParaRPr lang="en-US"/>
          </a:p>
          <a:p>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197209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Lo que nos gustaría que hicieran ahora es considerar los cuellos de botella del ejercicio anterior.  </a:t>
            </a:r>
          </a:p>
          <a:p>
            <a:endParaRPr lang="en-US">
              <a:latin typeface="Arial"/>
              <a:cs typeface="Arial"/>
            </a:endParaRPr>
          </a:p>
          <a:p>
            <a:r>
              <a:rPr lang="es-419">
                <a:latin typeface="Arial"/>
                <a:cs typeface="Arial"/>
              </a:rPr>
              <a:t>Primero, queremos que lean los cuellos de botella en el rotafolio. Recuerde que cada grupo imaginó su propio escenario de cuello de botella, por lo que el rotafolio que tiene delante puede parecer bastante diferente al cuello de botella que se le ocurrió a su grupo en el ejercicio anterior. Propongan medidas inmediatas o a largo plazo para los cuellos de botella en el rotafolio y recuerden considerar el acrónimo SMART para asegurarse de que lo que están proponiendo sea lo suficientemente detallado: específico, medible, alcanzable, pertinente y con tiempo determinado.  </a:t>
            </a:r>
          </a:p>
          <a:p>
            <a:br>
              <a:rPr lang="es-419">
                <a:latin typeface="Arial"/>
                <a:cs typeface="Arial"/>
              </a:rPr>
            </a:br>
            <a:r>
              <a:rPr lang="es-419">
                <a:latin typeface="Arial"/>
                <a:cs typeface="Arial"/>
              </a:rPr>
              <a:t>Luego, a la señal, se moverán a un rotafolio vecino, idealmente uno en el que aún no han trabajado. A continuación, revisarán las medidas enumeradas en ese rotafolio y luego ofrecerán ediciones según sea necesario.  </a:t>
            </a:r>
          </a:p>
          <a:p>
            <a:endParaRPr lang="en-US">
              <a:latin typeface="Arial"/>
              <a:cs typeface="Arial"/>
            </a:endParaRPr>
          </a:p>
          <a:p>
            <a:r>
              <a:rPr lang="es-419">
                <a:latin typeface="Arial"/>
                <a:cs typeface="Arial"/>
              </a:rPr>
              <a:t>Tendrán 10 minutos para leer el análisis de cuello de botella y escribir medidas inmediatas y a largo plazo que cumplan con los criterios SMART. A continuación, pasarán al siguiente rotafolio, después de lo cual tendrán 7 minutos para editar las medidas de un rotafolio vecino.  </a:t>
            </a:r>
          </a:p>
          <a:p>
            <a:endParaRPr lang="en-US">
              <a:latin typeface="Arial"/>
              <a:cs typeface="Arial"/>
            </a:endParaRPr>
          </a:p>
          <a:p>
            <a:r>
              <a:rPr lang="es-419">
                <a:latin typeface="Arial"/>
                <a:cs typeface="Arial"/>
              </a:rPr>
              <a:t>Empecemos.</a:t>
            </a:r>
          </a:p>
          <a:p>
            <a:endParaRPr lang="en-US">
              <a:latin typeface="Arial"/>
              <a:cs typeface="Arial"/>
            </a:endParaRPr>
          </a:p>
          <a:p>
            <a:r>
              <a:rPr lang="es-419" i="1">
                <a:latin typeface="Arial"/>
                <a:cs typeface="Arial"/>
              </a:rPr>
              <a:t>[Nota al moderador: al final de la actividad, haga que los participantes vuelvan a sus asientos].</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87</a:t>
            </a:fld>
            <a:endParaRPr lang="en-US"/>
          </a:p>
        </p:txBody>
      </p:sp>
    </p:spTree>
    <p:extLst>
      <p:ext uri="{BB962C8B-B14F-4D97-AF65-F5344CB8AC3E}">
        <p14:creationId xmlns:p14="http://schemas.microsoft.com/office/powerpoint/2010/main" val="405937686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b="0" i="1" u="none" strike="noStrike">
                <a:solidFill>
                  <a:srgbClr val="000000"/>
                </a:solidFill>
                <a:effectLst/>
                <a:latin typeface="Arial" panose="020B0604020202020204" pitchFamily="34" charset="0"/>
              </a:rPr>
              <a:t>[Nota para el moderador: si hay tiempo para un informe, considere usar las preguntas enumeradas aquí como sugerencias para el debate. Estas preguntas reúnen los temas del cuello de botella y las actividades de medidas. Trate de que la sesión informativa dure 10 minutos o menos, pero que sea muy breve u omítala si va retrasado].</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34747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95DBC5-9584-D5AF-4B3F-506C6278C8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670B4F-CC23-DAD7-8E3F-2467A740DB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5F6065-C0BC-D673-589F-565DD8F2AF29}"/>
              </a:ext>
            </a:extLst>
          </p:cNvPr>
          <p:cNvSpPr>
            <a:spLocks noGrp="1"/>
          </p:cNvSpPr>
          <p:nvPr>
            <p:ph type="body" idx="1"/>
          </p:nvPr>
        </p:nvSpPr>
        <p:spPr/>
        <p:txBody>
          <a:bodyPr/>
          <a:lstStyle/>
          <a:p>
            <a:r>
              <a:rPr lang="es-419">
                <a:latin typeface="Arial"/>
                <a:cs typeface="Arial"/>
              </a:rPr>
              <a:t>Gracias por participar en esa actividad. Esperamos que ahora tengan una buena comprensión de cómo hacer un análisis efectivo de los cuellos de botella y proponer medidas correctivas bien redactadas.  </a:t>
            </a:r>
          </a:p>
          <a:p>
            <a:endParaRPr lang="en-US">
              <a:latin typeface="Arial"/>
              <a:cs typeface="Arial"/>
            </a:endParaRPr>
          </a:p>
          <a:p>
            <a:r>
              <a:rPr lang="es-419">
                <a:latin typeface="Arial"/>
                <a:cs typeface="Arial"/>
              </a:rPr>
              <a:t>Aquellos con un conocimiento profundo de lo ocurrido en el brote son a menudo los que proponen las medidas. Por ejemplo, en algunos casos son los equipos de respuesta rápida sobre el terreno, que tienen conocimiento de lo ocurrido en el brote, los que proponen algunas medidas iniciales basadas en lo que están viendo. ¿Entonces qué?   </a:t>
            </a:r>
          </a:p>
          <a:p>
            <a:endParaRPr lang="en-US">
              <a:latin typeface="Arial"/>
              <a:cs typeface="Arial"/>
            </a:endParaRPr>
          </a:p>
          <a:p>
            <a:r>
              <a:rPr lang="es-419">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Esta siguiente parte es bastante importante. Las medidas propuestas deben ser acordadas y ultimadas por el conjunto adecuado de partes interesadas. El primer paso es reunir a las partes interesadas pertinentes. En nuestra guía y capacitación sobre cómo adoptar el 7-1-7, hablamos de cómo seleccionar la reunión adecuada para esto, idealmente una que ya exista. Los países han descubierto que reunir a un grupo diverso de partes interesadas que tienen un papel en los sistemas de brotes, incluidos los de diferentes departamentos, diferentes sectores, gubernamentales y no gubernamentales, hace que el 7-1-7 sea más eficaz.  </a:t>
            </a:r>
          </a:p>
          <a:p>
            <a:endParaRPr lang="en-US">
              <a:latin typeface="Arial"/>
              <a:cs typeface="Arial"/>
            </a:endParaRPr>
          </a:p>
        </p:txBody>
      </p:sp>
      <p:sp>
        <p:nvSpPr>
          <p:cNvPr id="4" name="Slide Number Placeholder 3">
            <a:extLst>
              <a:ext uri="{FF2B5EF4-FFF2-40B4-BE49-F238E27FC236}">
                <a16:creationId xmlns:a16="http://schemas.microsoft.com/office/drawing/2014/main" id="{7F4CFB88-4E6B-3133-09CB-AC8EF50613B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6465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F9D8E-6508-2791-EA0D-DFA6B3464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AB9884-1E42-58D6-EDB5-3EBF3D75C7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B9E3A-3368-E168-71FC-59CF50ABB2B5}"/>
              </a:ext>
            </a:extLst>
          </p:cNvPr>
          <p:cNvSpPr>
            <a:spLocks noGrp="1"/>
          </p:cNvSpPr>
          <p:nvPr>
            <p:ph type="body" idx="1"/>
          </p:nvPr>
        </p:nvSpPr>
        <p:spPr/>
        <p:txBody>
          <a:bodyPr/>
          <a:lstStyle/>
          <a:p>
            <a:r>
              <a:rPr lang="es-419" i="1">
                <a:latin typeface="Arial"/>
                <a:cs typeface="Arial"/>
              </a:rPr>
              <a:t>[Nota para el moderador: priorice las respuestas a las preguntas que hicieron los participantes en la sesión del día anterior. Recomendamos unificar las preguntas de la lista si hay varias similares. Puede permanecer en esta diapositiva mientras responde las preguntas de la lista verbalmente. Después de esta diapositiva, hay una diapositiva que puede usar con preguntas frecuentes en caso de que no haya o haya pocas preguntas]. </a:t>
            </a:r>
          </a:p>
          <a:p>
            <a:endParaRPr lang="en-US"/>
          </a:p>
          <a:p>
            <a:r>
              <a:rPr lang="es-419">
                <a:latin typeface="Arial"/>
                <a:cs typeface="Arial"/>
              </a:rPr>
              <a:t>Ahora repasemos algunas de las preguntas que hay en la lista o que hemos escuchado aparecer durante las discusiones.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9989D9E-7E36-208A-EC6E-8559ED60C5E1}"/>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22208058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1A42E-AB32-8AD1-9D64-87BD6DAD6D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47F470-1E33-8CD5-788B-C0404FE5BA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C1D591-787C-ED57-72F6-E3C206C91784}"/>
              </a:ext>
            </a:extLst>
          </p:cNvPr>
          <p:cNvSpPr>
            <a:spLocks noGrp="1"/>
          </p:cNvSpPr>
          <p:nvPr>
            <p:ph type="body" idx="1"/>
          </p:nvPr>
        </p:nvSpPr>
        <p:spPr/>
        <p:txBody>
          <a:bodyPr/>
          <a:lstStyle/>
          <a:p>
            <a:r>
              <a:rPr lang="es-419">
                <a:latin typeface="Arial"/>
                <a:cs typeface="Arial"/>
              </a:rPr>
              <a:t>El siguiente paso es presentar los resultados de 7-1-7 para un brote a ese conjunto de partes interesadas. </a:t>
            </a:r>
          </a:p>
          <a:p>
            <a:endParaRPr lang="en-US">
              <a:latin typeface="Arial"/>
              <a:cs typeface="Arial"/>
            </a:endParaRPr>
          </a:p>
          <a:p>
            <a:r>
              <a:rPr lang="es-419">
                <a:latin typeface="Arial"/>
                <a:cs typeface="Arial"/>
              </a:rPr>
              <a:t>La plantilla de diapositivas de revisión de eventos 7-1-7 (que está disponible en el sitio web de la 7-1-7 Alliance) es una herramienta que resume la narrativa del brote, las métricas de puntualidad, los cuellos de botella, los facilitadores y las acciones propuestas en una sola presentación para facilitar este debate. Esta o una plantilla similar se puede utilizar para una breve presentación de 10 minutos a las partes interesadas para explicar los resultados de 7-1-7 de un brote y determinar las medidas finales.  </a:t>
            </a:r>
          </a:p>
          <a:p>
            <a:r>
              <a:rPr lang="es-419">
                <a:latin typeface="Arial"/>
                <a:cs typeface="Arial"/>
              </a:rPr>
              <a:t> </a:t>
            </a:r>
          </a:p>
          <a:p>
            <a:r>
              <a:rPr lang="es-419">
                <a:latin typeface="Arial"/>
                <a:cs typeface="Arial"/>
              </a:rPr>
              <a:t>Los países han encontrado que este tipo de presentación de la revisión de eventos 7-1-7 a las partes interesadas ha jugado un papel importante en la efectividad del 7-1-7. Esto se debe a que permite rápida y claramente a las diversas partes interesadas entender lo que funcionó bien y lo que no funcionó bien para un brote, y luego les permite centrarse en la toma de decisiones para priorizar y finalizar las medidas propuestas.</a:t>
            </a:r>
          </a:p>
          <a:p>
            <a:endParaRPr lang="en-US">
              <a:latin typeface="Arial"/>
              <a:cs typeface="Arial"/>
            </a:endParaRPr>
          </a:p>
          <a:p>
            <a:endParaRPr lang="en-US">
              <a:latin typeface="Arial"/>
              <a:cs typeface="Arial"/>
            </a:endParaRPr>
          </a:p>
        </p:txBody>
      </p:sp>
      <p:sp>
        <p:nvSpPr>
          <p:cNvPr id="4" name="Slide Number Placeholder 3">
            <a:extLst>
              <a:ext uri="{FF2B5EF4-FFF2-40B4-BE49-F238E27FC236}">
                <a16:creationId xmlns:a16="http://schemas.microsoft.com/office/drawing/2014/main" id="{51998319-8D27-44F9-8092-92987ECC107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884840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None/>
            </a:pPr>
            <a:r>
              <a:rPr lang="es-419" b="0" i="1" u="none" strike="noStrike">
                <a:solidFill>
                  <a:srgbClr val="000000"/>
                </a:solidFill>
                <a:effectLst/>
                <a:latin typeface="Arial" panose="020B0604020202020204" pitchFamily="34" charset="0"/>
              </a:rPr>
              <a:t>[Nota al moderador: mantenga el debate hasta un máximo de 3 minutos]</a:t>
            </a:r>
          </a:p>
          <a:p>
            <a:pPr algn="l" rtl="0" fontAlgn="base">
              <a:buNone/>
            </a:pPr>
            <a:r>
              <a:rPr lang="es-419" b="0" i="0">
                <a:solidFill>
                  <a:srgbClr val="444444"/>
                </a:solidFill>
                <a:effectLst/>
                <a:latin typeface="Arial" panose="020B0604020202020204" pitchFamily="34" charset="0"/>
              </a:rPr>
              <a:t>​</a:t>
            </a:r>
          </a:p>
          <a:p>
            <a:pPr algn="l" rtl="0" fontAlgn="base">
              <a:buNone/>
            </a:pPr>
            <a:r>
              <a:rPr lang="es-419" b="0" i="0" u="none" strike="noStrike">
                <a:solidFill>
                  <a:srgbClr val="000000"/>
                </a:solidFill>
                <a:effectLst/>
                <a:latin typeface="Arial" panose="020B0604020202020204" pitchFamily="34" charset="0"/>
              </a:rPr>
              <a:t>Hagamos una breve pausa para plantear una pregunta para debatir.  </a:t>
            </a:r>
          </a:p>
          <a:p>
            <a:pPr algn="l" rtl="0" fontAlgn="base">
              <a:buNone/>
            </a:pPr>
            <a:r>
              <a:rPr lang="es-419" b="0" i="0">
                <a:solidFill>
                  <a:srgbClr val="444444"/>
                </a:solidFill>
                <a:effectLst/>
                <a:latin typeface="Arial" panose="020B0604020202020204" pitchFamily="34" charset="0"/>
              </a:rPr>
              <a:t>​</a:t>
            </a:r>
          </a:p>
          <a:p>
            <a:r>
              <a:rPr lang="es-419" sz="1200">
                <a:latin typeface="Arial"/>
                <a:cs typeface="Arial"/>
              </a:rPr>
              <a:t>¿Quiénes son algunas de las partes interesadas que tendrían que intervenir en la selección de las medidas?</a:t>
            </a:r>
          </a:p>
          <a:p>
            <a:pPr algn="l" rtl="0" fontAlgn="base">
              <a:buNone/>
            </a:pPr>
            <a:r>
              <a:rPr lang="es-419" b="0" i="0">
                <a:solidFill>
                  <a:srgbClr val="444444"/>
                </a:solidFill>
                <a:effectLst/>
                <a:latin typeface="Arial" panose="020B0604020202020204" pitchFamily="34" charset="0"/>
              </a:rPr>
              <a:t>​</a:t>
            </a:r>
          </a:p>
          <a:p>
            <a:pPr algn="l" rtl="0" fontAlgn="base"/>
            <a:r>
              <a:rPr lang="es-419" b="0" i="0">
                <a:solidFill>
                  <a:srgbClr val="444444"/>
                </a:solidFill>
                <a:effectLst/>
                <a:latin typeface="Arial" panose="020B0604020202020204" pitchFamily="34" charset="0"/>
              </a:rPr>
              <a:t>​</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91</a:t>
            </a:fld>
            <a:endParaRPr lang="en-US"/>
          </a:p>
        </p:txBody>
      </p:sp>
    </p:spTree>
    <p:extLst>
      <p:ext uri="{BB962C8B-B14F-4D97-AF65-F5344CB8AC3E}">
        <p14:creationId xmlns:p14="http://schemas.microsoft.com/office/powerpoint/2010/main" val="1365808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s-419">
                <a:solidFill>
                  <a:srgbClr val="4C4C4F"/>
                </a:solidFill>
                <a:latin typeface="Arial"/>
                <a:cs typeface="Arial"/>
              </a:rPr>
              <a:t>Una vez que los resultados del 7-1-7 han sido presentados durante la reunión, las partes interesadas deben examinar las medidas propuestas y acordar un conjunto final de medidas.  </a:t>
            </a:r>
          </a:p>
          <a:p>
            <a:pPr>
              <a:defRPr/>
            </a:pPr>
            <a:r>
              <a:rPr lang="es-419">
                <a:solidFill>
                  <a:srgbClr val="4C4C4F"/>
                </a:solidFill>
                <a:latin typeface="Arial"/>
                <a:cs typeface="Arial"/>
              </a:rPr>
              <a:t> </a:t>
            </a:r>
          </a:p>
          <a:p>
            <a:pPr>
              <a:defRPr/>
            </a:pPr>
            <a:r>
              <a:rPr lang="es-419">
                <a:solidFill>
                  <a:srgbClr val="4C4C4F"/>
                </a:solidFill>
                <a:latin typeface="Arial"/>
                <a:cs typeface="Arial"/>
              </a:rPr>
              <a:t>[CLIC] </a:t>
            </a:r>
          </a:p>
          <a:p>
            <a:pPr>
              <a:defRPr/>
            </a:pPr>
            <a:r>
              <a:rPr lang="es-419">
                <a:solidFill>
                  <a:srgbClr val="4C4C4F"/>
                </a:solidFill>
                <a:latin typeface="Arial"/>
                <a:cs typeface="Arial"/>
              </a:rPr>
              <a:t> </a:t>
            </a:r>
          </a:p>
          <a:p>
            <a:pPr>
              <a:defRPr/>
            </a:pPr>
            <a:r>
              <a:rPr lang="es-419">
                <a:solidFill>
                  <a:srgbClr val="4C4C4F"/>
                </a:solidFill>
                <a:latin typeface="Arial"/>
                <a:cs typeface="Arial"/>
              </a:rPr>
              <a:t>Deben seleccionar una autoridad responsable para las acciones. ¿Quién tiene la autoridad para asignar tareas? ¿Quién puede exigir responsabilidades a las personas? </a:t>
            </a:r>
          </a:p>
          <a:p>
            <a:pPr>
              <a:defRPr/>
            </a:pPr>
            <a:r>
              <a:rPr lang="es-419">
                <a:solidFill>
                  <a:srgbClr val="4C4C4F"/>
                </a:solidFill>
                <a:latin typeface="Arial"/>
                <a:cs typeface="Arial"/>
              </a:rPr>
              <a:t> </a:t>
            </a:r>
          </a:p>
          <a:p>
            <a:pPr>
              <a:defRPr/>
            </a:pPr>
            <a:r>
              <a:rPr lang="es-419">
                <a:solidFill>
                  <a:srgbClr val="4C4C4F"/>
                </a:solidFill>
                <a:latin typeface="Arial"/>
                <a:cs typeface="Arial"/>
              </a:rPr>
              <a:t>Es bueno ser específico aquí, y es importante asegurarse de tener los recursos necesarios para poder implementar cualquier acción inmediata. </a:t>
            </a:r>
          </a:p>
          <a:p>
            <a:pPr>
              <a:defRPr/>
            </a:pPr>
            <a:r>
              <a:rPr lang="es-419">
                <a:solidFill>
                  <a:srgbClr val="4C4C4F"/>
                </a:solidFill>
                <a:latin typeface="Arial"/>
                <a:cs typeface="Arial"/>
              </a:rPr>
              <a:t> </a:t>
            </a:r>
          </a:p>
          <a:p>
            <a:pPr>
              <a:defRPr/>
            </a:pPr>
            <a:r>
              <a:rPr lang="es-419">
                <a:solidFill>
                  <a:srgbClr val="4C4C4F"/>
                </a:solidFill>
                <a:latin typeface="Arial"/>
                <a:cs typeface="Arial"/>
              </a:rPr>
              <a:t>[CLIC] </a:t>
            </a:r>
          </a:p>
          <a:p>
            <a:pPr>
              <a:defRPr/>
            </a:pPr>
            <a:r>
              <a:rPr lang="es-419">
                <a:solidFill>
                  <a:srgbClr val="4C4C4F"/>
                </a:solidFill>
                <a:latin typeface="Arial"/>
                <a:cs typeface="Arial"/>
              </a:rPr>
              <a:t> </a:t>
            </a:r>
          </a:p>
          <a:p>
            <a:pPr>
              <a:defRPr/>
            </a:pPr>
            <a:r>
              <a:rPr lang="es-419">
                <a:solidFill>
                  <a:srgbClr val="4C4C4F"/>
                </a:solidFill>
                <a:latin typeface="Arial"/>
                <a:cs typeface="Arial"/>
              </a:rPr>
              <a:t>Y, por último, deberían incluirse fechas para las medidas inmediatas y las posibles oportunidades futuras para las acciones a más largo plazo. </a:t>
            </a:r>
          </a:p>
          <a:p>
            <a:pPr>
              <a:defRPr/>
            </a:pPr>
            <a:r>
              <a:rPr lang="es-419">
                <a:solidFill>
                  <a:srgbClr val="4C4C4F"/>
                </a:solidFill>
                <a:latin typeface="Arial"/>
                <a:cs typeface="Arial"/>
              </a:rPr>
              <a:t> </a:t>
            </a:r>
          </a:p>
          <a:p>
            <a:pPr>
              <a:defRPr/>
            </a:pPr>
            <a:r>
              <a:rPr lang="es-419">
                <a:solidFill>
                  <a:srgbClr val="4C4C4F"/>
                </a:solidFill>
                <a:latin typeface="Arial"/>
                <a:cs typeface="Arial"/>
              </a:rPr>
              <a:t> </a:t>
            </a:r>
          </a:p>
          <a:p>
            <a:pPr>
              <a:defRPr/>
            </a:pPr>
            <a:r>
              <a:rPr lang="es-419">
                <a:solidFill>
                  <a:srgbClr val="4C4C4F"/>
                </a:solidFill>
                <a:latin typeface="Arial"/>
                <a:cs typeface="Arial"/>
              </a:rPr>
              <a:t> </a:t>
            </a:r>
          </a:p>
          <a:p>
            <a:pPr>
              <a:defRPr/>
            </a:pPr>
            <a:r>
              <a:rPr lang="es-419">
                <a:solidFill>
                  <a:srgbClr val="4C4C4F"/>
                </a:solidFill>
                <a:latin typeface="Arial"/>
                <a:cs typeface="Arial"/>
              </a:rPr>
              <a:t> </a:t>
            </a:r>
          </a:p>
          <a:p>
            <a:pPr>
              <a:defRPr/>
            </a:pPr>
            <a:r>
              <a:rPr lang="es-419">
                <a:solidFill>
                  <a:srgbClr val="4C4C4F"/>
                </a:solidFill>
                <a:latin typeface="Arial"/>
                <a:cs typeface="Arial"/>
              </a:rPr>
              <a:t> </a:t>
            </a:r>
          </a:p>
          <a:p>
            <a:pPr>
              <a:spcBef>
                <a:spcPts val="1000"/>
              </a:spcBef>
              <a:defRPr/>
            </a:pPr>
            <a:r>
              <a:rPr lang="es-419">
                <a:solidFill>
                  <a:srgbClr val="4C4C4F"/>
                </a:solidFill>
                <a:latin typeface="Arial"/>
                <a:cs typeface="Arial"/>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0452420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419">
                <a:latin typeface="Arial"/>
                <a:cs typeface="Arial"/>
              </a:rPr>
              <a:t>Veamos un ejemplo de un brote de sarampión en una jurisdicción de los Estados Unidos para una demostración simple y efectiva de cómo identificar cuellos de botella a través del 7-1-7 y la implementación de medidas puede conducir a mejoras.   </a:t>
            </a:r>
          </a:p>
          <a:p>
            <a:endParaRPr lang="en-US">
              <a:cs typeface="Arial"/>
            </a:endParaRPr>
          </a:p>
          <a:p>
            <a:r>
              <a:rPr lang="es-419">
                <a:latin typeface="Arial"/>
                <a:cs typeface="Arial"/>
              </a:rPr>
              <a:t>[CLIC] </a:t>
            </a:r>
          </a:p>
          <a:p>
            <a:endParaRPr lang="en-US">
              <a:latin typeface="Arial"/>
              <a:cs typeface="Arial"/>
            </a:endParaRPr>
          </a:p>
          <a:p>
            <a:r>
              <a:rPr lang="es-419">
                <a:latin typeface="Arial"/>
                <a:cs typeface="Arial"/>
              </a:rPr>
              <a:t>Un departamento de salud local no tenía el número de teléfono adecuado en el aeropuerto para solicitar manifiestos de vuelo, lo que retrasó su investigación del brote de sarampión por varios días. </a:t>
            </a:r>
          </a:p>
          <a:p>
            <a:endParaRPr lang="en-US"/>
          </a:p>
          <a:p>
            <a:r>
              <a:rPr lang="es-419">
                <a:latin typeface="Arial"/>
                <a:cs typeface="Arial"/>
              </a:rPr>
              <a:t>Cuando aplicaron el 7-1-7, se dieron cuenta de que un cuello de botella clave era que faltaba un número de teléfono, lo que retrasaba su capacidad para llegar al aeropuerto y obtener la lista de pasajeros.</a:t>
            </a:r>
          </a:p>
          <a:p>
            <a:endParaRPr lang="en-US"/>
          </a:p>
          <a:p>
            <a:r>
              <a:rPr lang="es-419">
                <a:latin typeface="Arial"/>
                <a:cs typeface="Arial"/>
              </a:rPr>
              <a:t>[CLIC]</a:t>
            </a:r>
          </a:p>
          <a:p>
            <a:endParaRPr lang="en-US"/>
          </a:p>
          <a:p>
            <a:r>
              <a:rPr lang="es-419">
                <a:latin typeface="Arial"/>
                <a:cs typeface="Arial"/>
              </a:rPr>
              <a:t>Así que decidieron e implementaron una medida inmediata de ponerse en contacto con el aeropuerto para obtener el número de teléfono adecuado. </a:t>
            </a:r>
          </a:p>
          <a:p>
            <a:endParaRPr lang="en-US"/>
          </a:p>
          <a:p>
            <a:r>
              <a:rPr lang="es-419">
                <a:latin typeface="Arial"/>
                <a:cs typeface="Arial"/>
              </a:rPr>
              <a:t>[CLIC]</a:t>
            </a:r>
          </a:p>
          <a:p>
            <a:endParaRPr lang="en-US"/>
          </a:p>
          <a:p>
            <a:r>
              <a:rPr lang="es-419">
                <a:latin typeface="Arial"/>
                <a:cs typeface="Arial"/>
              </a:rPr>
              <a:t>Durante un brote de mpox un par de meses más tarde, el departamento de salud pudo solicitar y recibir un manifiesto de vuelo en menos de un día, lo que tuvo el impacto de permitirles realizar una investigación rápida para el próximo brote. </a:t>
            </a:r>
          </a:p>
          <a:p>
            <a:endParaRPr lang="en-US"/>
          </a:p>
          <a:p>
            <a:endParaRPr lang="en-US"/>
          </a:p>
          <a:p>
            <a:endParaRPr lang="en-US"/>
          </a:p>
          <a:p>
            <a:endParaRPr lang="en-US">
              <a:cs typeface="Arial"/>
            </a:endParaRP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rgbClr val="618393"/>
              </a:solidFill>
              <a:effectLst/>
              <a:uLnTx/>
              <a:uFillTx/>
              <a:latin typeface="Arial" panose="020B0604020202020204" pitchFamily="34" charset="0"/>
              <a:ea typeface="+mn-ea"/>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3884721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None/>
            </a:pPr>
            <a:r>
              <a:rPr lang="es-419" b="0" i="1" u="none" strike="noStrike">
                <a:solidFill>
                  <a:srgbClr val="000000"/>
                </a:solidFill>
                <a:effectLst/>
                <a:latin typeface="Arial" panose="020B0604020202020204" pitchFamily="34" charset="0"/>
              </a:rPr>
              <a:t>[Nota al moderador: mantenga el debate hasta un máximo de 3 minutos]</a:t>
            </a:r>
          </a:p>
          <a:p>
            <a:pPr algn="l" rtl="0" fontAlgn="base">
              <a:buNone/>
            </a:pPr>
            <a:r>
              <a:rPr lang="es-419" b="0" i="0">
                <a:solidFill>
                  <a:srgbClr val="444444"/>
                </a:solidFill>
                <a:effectLst/>
                <a:latin typeface="Arial" panose="020B0604020202020204" pitchFamily="34" charset="0"/>
              </a:rPr>
              <a:t>​</a:t>
            </a:r>
          </a:p>
          <a:p>
            <a:pPr algn="l" rtl="0" fontAlgn="base">
              <a:buNone/>
            </a:pPr>
            <a:r>
              <a:rPr lang="es-419" b="0" i="0" u="none" strike="noStrike">
                <a:solidFill>
                  <a:srgbClr val="000000"/>
                </a:solidFill>
                <a:effectLst/>
                <a:latin typeface="Arial" panose="020B0604020202020204" pitchFamily="34" charset="0"/>
              </a:rPr>
              <a:t>Hagamos una pausa de nuevo para un breve debate. </a:t>
            </a:r>
            <a:r>
              <a:rPr lang="es-419" b="0" i="0">
                <a:solidFill>
                  <a:srgbClr val="444444"/>
                </a:solidFill>
                <a:effectLst/>
                <a:latin typeface="Arial" panose="020B0604020202020204" pitchFamily="34" charset="0"/>
              </a:rPr>
              <a:t>​</a:t>
            </a:r>
          </a:p>
          <a:p>
            <a:pPr algn="l" rtl="0" fontAlgn="base">
              <a:buNone/>
            </a:pPr>
            <a:r>
              <a:rPr lang="es-419" b="0" i="0">
                <a:solidFill>
                  <a:srgbClr val="444444"/>
                </a:solidFill>
                <a:effectLst/>
                <a:latin typeface="Arial" panose="020B0604020202020204" pitchFamily="34" charset="0"/>
              </a:rPr>
              <a:t>​</a:t>
            </a:r>
          </a:p>
          <a:p>
            <a:r>
              <a:rPr lang="es-419" sz="1200">
                <a:latin typeface="Arial"/>
                <a:cs typeface="Arial"/>
              </a:rPr>
              <a:t>¿Qué estrategias creen que ayudarían a asegurar que las medidas propuestas reciban el apoyo necesario para la asignación y aplicación de recursos?</a:t>
            </a:r>
          </a:p>
          <a:p>
            <a:pPr algn="l" rtl="0" fontAlgn="base">
              <a:buNone/>
            </a:pPr>
            <a:r>
              <a:rPr lang="es-419" b="0" i="0">
                <a:solidFill>
                  <a:srgbClr val="444444"/>
                </a:solidFill>
                <a:effectLst/>
                <a:latin typeface="Arial" panose="020B0604020202020204" pitchFamily="34" charset="0"/>
              </a:rPr>
              <a:t>​</a:t>
            </a:r>
          </a:p>
          <a:p>
            <a:pPr algn="l" rtl="0" fontAlgn="base"/>
            <a:r>
              <a:rPr lang="es-419" b="0" i="0">
                <a:solidFill>
                  <a:srgbClr val="444444"/>
                </a:solidFill>
                <a:effectLst/>
                <a:latin typeface="Arial" panose="020B0604020202020204" pitchFamily="34" charset="0"/>
              </a:rPr>
              <a:t>​</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94</a:t>
            </a:fld>
            <a:endParaRPr lang="en-US"/>
          </a:p>
        </p:txBody>
      </p:sp>
    </p:spTree>
    <p:extLst>
      <p:ext uri="{BB962C8B-B14F-4D97-AF65-F5344CB8AC3E}">
        <p14:creationId xmlns:p14="http://schemas.microsoft.com/office/powerpoint/2010/main" val="162466610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FD217-1502-41EE-18EF-5352E6FDCA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27559-3A01-F3F5-E7BD-81DAB610C1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B65BF5-13E9-0196-3559-C6E6C91182F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para el moderador: lea el documento ‘Start Here’ (Empezar aquí) en la carpeta de actividad ‘Aplicar 7-1-7 a sus propios datos’ antes de realizar esta actividad. </a:t>
            </a:r>
            <a:r>
              <a:rPr lang="es-419" i="1">
                <a:solidFill>
                  <a:srgbClr val="FFFFFF"/>
                </a:solidFill>
                <a:effectLst/>
                <a:latin typeface="Helvetica" pitchFamily="2" charset="0"/>
                <a:cs typeface="Arial"/>
              </a:rPr>
              <a:t>Sea flexible en la forma en que crea sus grupos para esta actividad. Nos gustaría que una persona en cada grupo tuviera datos de un brote que puedan usar para este ejercicio si es posible. Sin embargo, dependiendo de sus asistentes, puede tener sentido hacer esta actividad en parejas, grupos pequeños o incluso en sesión plenaria (si no hay demasiados asistentes). </a:t>
            </a:r>
            <a:r>
              <a:rPr lang="es-419" i="1">
                <a:latin typeface="Arial"/>
                <a:cs typeface="Arial"/>
              </a:rPr>
              <a:t>Tenga en cuenta también que las notas de esta y las diapositivas siguientes dan por sentado que la preparación previa al taller se envió a los participantes con antelación y que al menos algunos han traído ejemplos de brotes para trabajar. Si no, revise estas diapositivas y notas en consecuencia para enfatizar que aplicarán 7-1-7 a escenarios escritos de antemano de los que puedan elegir]. </a:t>
            </a:r>
          </a:p>
          <a:p>
            <a:endParaRPr lang="en-US">
              <a:latin typeface="Arial"/>
              <a:cs typeface="Arial"/>
            </a:endParaRPr>
          </a:p>
          <a:p>
            <a:r>
              <a:rPr lang="es-419">
                <a:latin typeface="Arial"/>
                <a:cs typeface="Arial"/>
              </a:rPr>
              <a:t>Bienvenidos a la actividad donde podrán aplicar 7-1-7 a sus propios datos.</a:t>
            </a:r>
          </a:p>
          <a:p>
            <a:endParaRPr lang="en-US">
              <a:cs typeface="Arial"/>
            </a:endParaRPr>
          </a:p>
          <a:p>
            <a:pPr>
              <a:defRPr/>
            </a:pPr>
            <a:r>
              <a:rPr lang="es-419">
                <a:latin typeface="Arial"/>
                <a:cs typeface="Arial"/>
              </a:rPr>
              <a:t>Esta actividad les dará la oportunidad de usar lo que han aprendido hoy sobre fechas de hitos, cuellos de botella, facilitadores y medidas y aplicarlo a un brote en el mundo real. Si pudieron completar la preparación previa al trabajo o han traído información sobre un brote, genial. Si nadie en sus grupos tiene un brote, pueden elegir entre algunos escenarios de brote ya preparados.  </a:t>
            </a:r>
          </a:p>
          <a:p>
            <a:pPr>
              <a:defRPr/>
            </a:pPr>
            <a:endParaRPr lang="en-US">
              <a:latin typeface="Arial"/>
              <a:cs typeface="Arial"/>
            </a:endParaRPr>
          </a:p>
          <a:p>
            <a:pPr>
              <a:defRPr/>
            </a:pPr>
            <a:r>
              <a:rPr lang="es-419">
                <a:latin typeface="Arial"/>
                <a:cs typeface="Arial"/>
              </a:rPr>
              <a:t>Hemos descubierto en el pasado que este ejercicio puede resultar muy estimulante, ya que permite ver cómo se puede utilizar el 7-1-7 en diferentes situaciones.  </a:t>
            </a:r>
          </a:p>
          <a:p>
            <a:pPr>
              <a:defRPr/>
            </a:pPr>
            <a:endParaRPr lang="en-US">
              <a:latin typeface="Arial"/>
              <a:cs typeface="Arial"/>
            </a:endParaRPr>
          </a:p>
          <a:p>
            <a:pPr>
              <a:defRPr/>
            </a:pPr>
            <a:endParaRPr lang="en-US">
              <a:latin typeface="Arial"/>
              <a:cs typeface="Arial"/>
            </a:endParaRPr>
          </a:p>
        </p:txBody>
      </p:sp>
      <p:sp>
        <p:nvSpPr>
          <p:cNvPr id="4" name="Slide Number Placeholder 3">
            <a:extLst>
              <a:ext uri="{FF2B5EF4-FFF2-40B4-BE49-F238E27FC236}">
                <a16:creationId xmlns:a16="http://schemas.microsoft.com/office/drawing/2014/main" id="{DC673D84-0415-2C5C-DD43-C43408D507F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5203252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solidFill>
                  <a:srgbClr val="000000"/>
                </a:solidFill>
                <a:latin typeface="Arial"/>
                <a:cs typeface="Arial"/>
              </a:rPr>
              <a:t>En la actividad de mesa, utilizamos un brote simulado simple para que pudieran comenzar a practicar 7-1-7.  En esta actividad, podrán practicar esas habilidades en brotes del mundo real. En esta actividad, volverán a identificar las fechas del hito y calcular el desempeño 7-1-7, identificar cuellos de botella y facilitadores, y determinar medidas.  Pero realmente vamos a enfatizar en tener cuellos de botella y medidas de alta calidad.  Esto significa que vamos a practicar la identificación y escritura de cuellos de botella que sean específicos, accionables, causa raíz y a nivel de sistema.  Y vamos a escribir medidas SMART, que son </a:t>
            </a:r>
            <a:r>
              <a:rPr lang="es-419">
                <a:solidFill>
                  <a:srgbClr val="000000"/>
                </a:solidFill>
              </a:rPr>
              <a:t>específicas, medibles, alcanzables, pertinentes y con tiempo determinado.  </a:t>
            </a:r>
          </a:p>
          <a:p>
            <a:r>
              <a:rPr lang="es-419">
                <a:solidFill>
                  <a:srgbClr val="000000"/>
                </a:solidFill>
                <a:latin typeface="Arial"/>
                <a:cs typeface="Arial"/>
              </a:rPr>
              <a:t> </a:t>
            </a:r>
          </a:p>
          <a:p>
            <a:r>
              <a:rPr lang="es-419">
                <a:solidFill>
                  <a:srgbClr val="000000"/>
                </a:solidFill>
                <a:latin typeface="Arial"/>
                <a:cs typeface="Arial"/>
              </a:rPr>
              <a:t>Tengan en cuenta que no hay facilitadores de mesa designados para esta actividad. </a:t>
            </a:r>
          </a:p>
          <a:p>
            <a:r>
              <a:rPr lang="es-419">
                <a:solidFill>
                  <a:srgbClr val="000000"/>
                </a:solidFill>
                <a:latin typeface="Arial"/>
                <a:cs typeface="Arial"/>
              </a:rPr>
              <a:t> </a:t>
            </a:r>
          </a:p>
          <a:p>
            <a:r>
              <a:rPr lang="es-419" i="1">
                <a:solidFill>
                  <a:srgbClr val="000000"/>
                </a:solidFill>
                <a:latin typeface="Arial"/>
                <a:cs typeface="Arial"/>
              </a:rPr>
              <a:t>[Nota al moderador: para la sesión posterior a esta actividad, los organizadores del taller tienen la opción de llevar a cabo un debate grupal sobre el uso general de 7-1-7, o para que los participantes practiquen la presentación de sus diapositivas de esta actividad. Si los organizadores han seleccionado practicar las presentaciones después de esta actividad, entonces puedes decir “Una vez que hagamos esta parte de la actividad, formaremos pares de grupos para que practiquen la presentación de los resultados del 7-1-7 entre ustedes”].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84D56"/>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84D56"/>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454885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Tenemos una hora y 45 minutos para esta actividad.  </a:t>
            </a:r>
          </a:p>
          <a:p>
            <a:endParaRPr lang="en-US"/>
          </a:p>
          <a:p>
            <a:r>
              <a:rPr lang="es-419">
                <a:latin typeface="Arial"/>
                <a:cs typeface="Arial"/>
              </a:rPr>
              <a:t>Una vez que terminen de debatir la actividad en sesión plenaria, vamos a dividirnos en nuestros pequeños grupos. Harán algunas presentaciones cortas y seleccionarán un brote en el que trabajar. Si más de un miembro de sus grupos ha traído un brote para esta actividad, proporcionen una breve descripción de cada brote y seleccionen uno para esta actividad. Si nadie en su grupo tiene un brote, seleccione uno de un conjunto de escenarios escritos de antemano que podemos proporcionarle.  </a:t>
            </a:r>
          </a:p>
          <a:p>
            <a:endParaRPr lang="en-US"/>
          </a:p>
          <a:p>
            <a:r>
              <a:rPr lang="es-419">
                <a:latin typeface="Arial"/>
                <a:cs typeface="Arial"/>
              </a:rPr>
              <a:t>A continuación, dedicarán tiempo a aplicar el método 7-1-7 al brote seleccionado, lo que incluye identificar las métricas de puntualidad, los cuellos de botella, los facilitadores y las acciones.  Hemos sugerido cuánto tiempo pensamos que tomará cada parte de la actividad. Como parte de esta actividad, los grupos llenarán las diapositivas designadas de la plantilla de diapositivas de revisión de eventos 7-1-7.  </a:t>
            </a:r>
          </a:p>
          <a:p>
            <a:endParaRPr lang="en-US"/>
          </a:p>
          <a:p>
            <a:r>
              <a:rPr lang="es-419">
                <a:latin typeface="Arial"/>
                <a:cs typeface="Arial"/>
              </a:rPr>
              <a:t>También hemos incluido tiempo para un descanso de 15 minutos durante esta sesión. Pueden tomar este descanso cuando su grupo está en un buen momento para hacerlo.  </a:t>
            </a:r>
          </a:p>
          <a:p>
            <a:endParaRPr lang="en-US"/>
          </a:p>
          <a:p>
            <a:r>
              <a:rPr lang="es-419"/>
              <a:t>Cuando estemos cerca de la cantidad de tiempo sugerida para cada parte, haremos un anuncio.  </a:t>
            </a:r>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719537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Se les guiará a dos documentos que utilizarán para esta actividad. </a:t>
            </a:r>
          </a:p>
          <a:p>
            <a:endParaRPr lang="en-US">
              <a:latin typeface="Arial"/>
              <a:cs typeface="Arial"/>
            </a:endParaRPr>
          </a:p>
          <a:p>
            <a:pPr marL="171450" indent="-171450">
              <a:buFont typeface="Calibri"/>
              <a:buChar char="-"/>
            </a:pPr>
            <a:r>
              <a:rPr lang="es-419">
                <a:latin typeface="Arial"/>
                <a:cs typeface="Arial"/>
              </a:rPr>
              <a:t>La primera es la Guía del participante. Este es un breve documento que guía a los participantes a través de la actividad. Recuerde que no hay un facilitador designado para esta actividad, por lo que su grupo leerá estas instrucciones y procederá a través de la actividad.  </a:t>
            </a:r>
          </a:p>
          <a:p>
            <a:pPr marL="171450" indent="-171450">
              <a:buFont typeface="Calibri"/>
              <a:buChar char="-"/>
            </a:pPr>
            <a:endParaRPr lang="en-US">
              <a:latin typeface="Arial"/>
              <a:cs typeface="Arial"/>
            </a:endParaRPr>
          </a:p>
          <a:p>
            <a:pPr marL="171450" indent="-171450">
              <a:buFont typeface="Calibri"/>
              <a:buChar char="-"/>
            </a:pPr>
            <a:r>
              <a:rPr lang="es-419">
                <a:latin typeface="Arial"/>
                <a:cs typeface="Arial"/>
              </a:rPr>
              <a:t>El segundo es la plantilla de diapositivas de revisión de eventos 7-1-7, donde pueden registrar fechas de hitos, calcular el desempeño e identificar cuellos de botella, facilitadores y medidas para presentarles a las partes interesadas.  </a:t>
            </a:r>
          </a:p>
          <a:p>
            <a:pPr marL="171450" indent="-171450">
              <a:buFont typeface="Calibri"/>
              <a:buChar char="-"/>
            </a:pPr>
            <a:endParaRPr lang="en-US">
              <a:latin typeface="Arial"/>
              <a:cs typeface="Arial"/>
            </a:endParaRPr>
          </a:p>
          <a:p>
            <a:r>
              <a:rPr lang="es-419">
                <a:latin typeface="Arial"/>
                <a:cs typeface="Arial"/>
              </a:rPr>
              <a:t>Completarán diferentes partes de la plantilla de diapositivas en las diferentes partes de la actividad. Hay cuadros extraíbles en las diapositivas de la plantilla para que sepan cuándo van a rellenar cada diapositiva y también qué diapositivas se van a omitir en esta actividad.  </a:t>
            </a:r>
          </a:p>
          <a:p>
            <a:endParaRPr lang="en-US">
              <a:latin typeface="Arial"/>
              <a:cs typeface="Arial"/>
            </a:endParaRPr>
          </a:p>
          <a:p>
            <a:r>
              <a:rPr lang="es-419" i="1">
                <a:latin typeface="Arial"/>
                <a:cs typeface="Arial"/>
              </a:rPr>
              <a:t>[Nota al moderador: ahora debe decirles a los participantes cómo accederán a la Plantilla de diapositivas de revisión de eventos de 7-1-7 en función de cómo los organizadores del taller han planeado el acceso, por ejemplo, a través de correo electrónico antes del taller, a través de un enlace, copia en papel, etc.].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5605210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Aquí hay algunas instrucciones generales para su trabajo en grupo. La Guía del participante los guía a través de las diferentes partes de la actividad. Para cada parte, lean las instrucciones de la guía. Luego debatan las preguntas o consignas en su grupo. Para las partes 2 a 4, se les pedirá que ingresen información en la plantilla de diapositivas de revisión de eventos 7-1-7. </a:t>
            </a: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Si están utilizando uno de los escenarios escritos de antemano, es posible que tengan que usar su imaginación para encontrar cuellos de botella que cumplan con los criterios. Su equipo puede usar sus experiencias de la vida real con brotes para ayudar a imaginar detalles pertinentes.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r>
              <a:rPr lang="es-419">
                <a:latin typeface="Arial"/>
                <a:cs typeface="Arial"/>
              </a:rPr>
              <a:t>Recuerden, en lo que nos estamos centrando aquí no es solo que sean capaces de identificar cuellos de botella, facilitadores y acciones, sino que puedan hacer redacciones de alta calidad que cumplan con los criterios para un buen cuello de botella y una medida SMART. Así que asegúrense de centrarse en la calidad de los cuellos de botella y las acciones que están proponiendo.  </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86331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5">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1.xml"/><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05.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85.png"/></Relationships>
</file>

<file path=ppt/slides/_rels/slide10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10.xml"/><Relationship Id="rId1" Type="http://schemas.openxmlformats.org/officeDocument/2006/relationships/slideLayout" Target="../slideLayouts/slideLayout3.xml"/><Relationship Id="rId4" Type="http://schemas.openxmlformats.org/officeDocument/2006/relationships/image" Target="../media/image78.sv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35.emf"/><Relationship Id="rId5" Type="http://schemas.openxmlformats.org/officeDocument/2006/relationships/image" Target="../media/image34.png"/><Relationship Id="rId4" Type="http://schemas.openxmlformats.org/officeDocument/2006/relationships/image" Target="../media/image33.tiff"/></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7.sv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5.svg"/></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35.emf"/><Relationship Id="rId5" Type="http://schemas.openxmlformats.org/officeDocument/2006/relationships/image" Target="../media/image49.png"/><Relationship Id="rId4" Type="http://schemas.openxmlformats.org/officeDocument/2006/relationships/image" Target="../media/image48.tiff"/></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42.xml"/><Relationship Id="rId1" Type="http://schemas.openxmlformats.org/officeDocument/2006/relationships/slideLayout" Target="../slideLayouts/slideLayout15.xml"/><Relationship Id="rId6" Type="http://schemas.openxmlformats.org/officeDocument/2006/relationships/image" Target="../media/image54.sv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52.svg"/><Relationship Id="rId9" Type="http://schemas.openxmlformats.org/officeDocument/2006/relationships/image" Target="../media/image57.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1.xml"/><Relationship Id="rId1" Type="http://schemas.openxmlformats.org/officeDocument/2006/relationships/slideLayout" Target="../slideLayouts/slideLayout15.xml"/><Relationship Id="rId5" Type="http://schemas.openxmlformats.org/officeDocument/2006/relationships/image" Target="../media/image61.png"/><Relationship Id="rId4" Type="http://schemas.openxmlformats.org/officeDocument/2006/relationships/image" Target="../media/image60.svg"/></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2.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63.svg"/></Relationships>
</file>

<file path=ppt/slides/_rels/slide7.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slides/_rels/slide70.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4.png"/><Relationship Id="rId7" Type="http://schemas.openxmlformats.org/officeDocument/2006/relationships/image" Target="../media/image66.png"/><Relationship Id="rId2" Type="http://schemas.openxmlformats.org/officeDocument/2006/relationships/notesSlide" Target="../notesSlides/notesSlide70.xml"/><Relationship Id="rId1" Type="http://schemas.openxmlformats.org/officeDocument/2006/relationships/slideLayout" Target="../slideLayouts/slideLayout15.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65.svg"/></Relationships>
</file>

<file path=ppt/slides/_rels/slide7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4.xml"/><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46.png"/></Relationships>
</file>

<file path=ppt/slides/_rels/slide8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5.xml"/><Relationship Id="rId1" Type="http://schemas.openxmlformats.org/officeDocument/2006/relationships/slideLayout" Target="../slideLayouts/slideLayout15.xml"/><Relationship Id="rId6" Type="http://schemas.openxmlformats.org/officeDocument/2006/relationships/image" Target="../media/image35.emf"/><Relationship Id="rId5" Type="http://schemas.openxmlformats.org/officeDocument/2006/relationships/image" Target="../media/image34.png"/><Relationship Id="rId4" Type="http://schemas.openxmlformats.org/officeDocument/2006/relationships/image" Target="../media/image33.tiff"/></Relationships>
</file>

<file path=ppt/slides/_rels/slide8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8.xml"/><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9.xml"/><Relationship Id="rId1" Type="http://schemas.openxmlformats.org/officeDocument/2006/relationships/slideLayout" Target="../slideLayouts/slideLayout15.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0.xml"/><Relationship Id="rId1" Type="http://schemas.openxmlformats.org/officeDocument/2006/relationships/slideLayout" Target="../slideLayouts/slideLayout15.xml"/><Relationship Id="rId5" Type="http://schemas.openxmlformats.org/officeDocument/2006/relationships/image" Target="../media/image73.png"/><Relationship Id="rId4" Type="http://schemas.openxmlformats.org/officeDocument/2006/relationships/image" Target="../media/image72.png"/></Relationships>
</file>

<file path=ppt/slides/_rels/slide9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1.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9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2.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93.xml"/><Relationship Id="rId1" Type="http://schemas.openxmlformats.org/officeDocument/2006/relationships/slideLayout" Target="../slideLayouts/slideLayout17.xml"/><Relationship Id="rId4" Type="http://schemas.openxmlformats.org/officeDocument/2006/relationships/image" Target="../media/image76.jpeg"/></Relationships>
</file>

<file path=ppt/slides/_rels/slide9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4.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9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5.xml"/><Relationship Id="rId1" Type="http://schemas.openxmlformats.org/officeDocument/2006/relationships/slideLayout" Target="../slideLayouts/slideLayout3.xml"/><Relationship Id="rId4" Type="http://schemas.openxmlformats.org/officeDocument/2006/relationships/image" Target="../media/image78.sv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8.xml"/><Relationship Id="rId1" Type="http://schemas.openxmlformats.org/officeDocument/2006/relationships/slideLayout" Target="../slideLayouts/slideLayout5.xml"/><Relationship Id="rId5" Type="http://schemas.openxmlformats.org/officeDocument/2006/relationships/image" Target="../media/image81.png"/><Relationship Id="rId4" Type="http://schemas.openxmlformats.org/officeDocument/2006/relationships/image" Target="../media/image80.png"/></Relationships>
</file>

<file path=ppt/slides/_rels/slide9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9.xml"/><Relationship Id="rId1" Type="http://schemas.openxmlformats.org/officeDocument/2006/relationships/slideLayout" Target="../slideLayouts/slideLayout17.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74725" y="2734590"/>
            <a:ext cx="8211906" cy="1749696"/>
          </a:xfrm>
        </p:spPr>
        <p:txBody>
          <a:bodyPr vert="horz" lIns="91440" tIns="45720" rIns="91440" bIns="45720" rtlCol="0" anchor="t">
            <a:noAutofit/>
          </a:bodyPr>
          <a:lstStyle/>
          <a:p>
            <a:pPr>
              <a:lnSpc>
                <a:spcPct val="110000"/>
              </a:lnSpc>
            </a:pPr>
            <a:r>
              <a:rPr lang="es-419" sz="5000">
                <a:latin typeface="Arial"/>
                <a:cs typeface="Arial"/>
              </a:rPr>
              <a:t>Taller de capacitación técnica 7-1-7 </a:t>
            </a: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974725" y="4493924"/>
            <a:ext cx="9144000" cy="539750"/>
          </a:xfrm>
        </p:spPr>
        <p:txBody>
          <a:bodyPr>
            <a:normAutofit/>
          </a:bodyPr>
          <a:lstStyle/>
          <a:p>
            <a:r>
              <a:rPr lang="es-419">
                <a:latin typeface="Arial"/>
                <a:cs typeface="Arial"/>
              </a:rPr>
              <a:t>Adoptar y usar el enfoque 7-1-7</a:t>
            </a:r>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3EDCC-1230-5CB0-E80C-760A15DB9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B543A3-A042-B67D-A268-E7931528C718}"/>
              </a:ext>
            </a:extLst>
          </p:cNvPr>
          <p:cNvSpPr>
            <a:spLocks noGrp="1"/>
          </p:cNvSpPr>
          <p:nvPr>
            <p:ph type="title"/>
          </p:nvPr>
        </p:nvSpPr>
        <p:spPr>
          <a:xfrm>
            <a:off x="578830" y="1437511"/>
            <a:ext cx="3214958" cy="2282808"/>
          </a:xfrm>
        </p:spPr>
        <p:txBody>
          <a:bodyPr/>
          <a:lstStyle/>
          <a:p>
            <a:r>
              <a:rPr lang="es-419" dirty="0">
                <a:latin typeface="Arial"/>
                <a:cs typeface="Arial"/>
              </a:rPr>
              <a:t>Revise la lista de preguntas pendientes</a:t>
            </a:r>
          </a:p>
        </p:txBody>
      </p:sp>
      <p:sp>
        <p:nvSpPr>
          <p:cNvPr id="3" name="Content Placeholder 2">
            <a:extLst>
              <a:ext uri="{FF2B5EF4-FFF2-40B4-BE49-F238E27FC236}">
                <a16:creationId xmlns:a16="http://schemas.microsoft.com/office/drawing/2014/main" id="{082A35A7-C8BE-8EE7-8DB8-C7DAF902067B}"/>
              </a:ext>
            </a:extLst>
          </p:cNvPr>
          <p:cNvSpPr>
            <a:spLocks noGrp="1"/>
          </p:cNvSpPr>
          <p:nvPr>
            <p:ph idx="1"/>
          </p:nvPr>
        </p:nvSpPr>
        <p:spPr>
          <a:xfrm>
            <a:off x="5115351" y="1839627"/>
            <a:ext cx="6482901" cy="3973497"/>
          </a:xfrm>
        </p:spPr>
        <p:txBody>
          <a:bodyPr vert="horz" lIns="91440" tIns="45720" rIns="91440" bIns="45720" rtlCol="0" anchor="t">
            <a:noAutofit/>
          </a:bodyPr>
          <a:lstStyle/>
          <a:p>
            <a:pPr marL="0" indent="0">
              <a:buNone/>
            </a:pPr>
            <a:r>
              <a:rPr lang="es-419" sz="2400" b="1" i="0" u="none" strike="noStrike" dirty="0">
                <a:solidFill>
                  <a:srgbClr val="000000"/>
                </a:solidFill>
                <a:effectLst/>
                <a:latin typeface="Arial"/>
                <a:cs typeface="Arial"/>
              </a:rPr>
              <a:t>P: </a:t>
            </a:r>
            <a:r>
              <a:rPr lang="es-419" sz="2400" i="0" u="none" strike="noStrike" dirty="0">
                <a:solidFill>
                  <a:srgbClr val="000000"/>
                </a:solidFill>
                <a:effectLst/>
                <a:latin typeface="Arial"/>
                <a:cs typeface="Arial"/>
              </a:rPr>
              <a:t>¿Cuál es el papel de la confirmación de laboratorio en la detección?</a:t>
            </a:r>
          </a:p>
          <a:p>
            <a:pPr marL="0" indent="0">
              <a:buNone/>
            </a:pPr>
            <a:endParaRPr lang="en-US" sz="2400" dirty="0">
              <a:solidFill>
                <a:srgbClr val="000000"/>
              </a:solidFill>
              <a:latin typeface="Arial"/>
              <a:cs typeface="Arial"/>
            </a:endParaRPr>
          </a:p>
          <a:p>
            <a:pPr marL="0" indent="0">
              <a:buNone/>
            </a:pPr>
            <a:r>
              <a:rPr lang="es-419" sz="2400" b="1" dirty="0">
                <a:solidFill>
                  <a:srgbClr val="000000"/>
                </a:solidFill>
                <a:latin typeface="Arial"/>
                <a:cs typeface="Arial"/>
              </a:rPr>
              <a:t>P: </a:t>
            </a:r>
            <a:r>
              <a:rPr lang="es-419" sz="2400" dirty="0">
                <a:solidFill>
                  <a:srgbClr val="000000"/>
                </a:solidFill>
                <a:latin typeface="Arial"/>
                <a:cs typeface="Arial"/>
              </a:rPr>
              <a:t>¿Se aplica 7-1-7 en el contexto de Una salud? ¿Pueden los funcionarios sanitarios utilizar el 7-1-7 para los brotes en los sectores de la salud animal y humana?</a:t>
            </a:r>
          </a:p>
          <a:p>
            <a:pPr marL="0" indent="0">
              <a:buNone/>
            </a:pPr>
            <a:endParaRPr lang="en-US" dirty="0">
              <a:solidFill>
                <a:srgbClr val="000000"/>
              </a:solidFill>
              <a:cs typeface="Arial"/>
            </a:endParaRPr>
          </a:p>
        </p:txBody>
      </p:sp>
      <p:sp>
        <p:nvSpPr>
          <p:cNvPr id="5" name="Text Placeholder 4">
            <a:extLst>
              <a:ext uri="{FF2B5EF4-FFF2-40B4-BE49-F238E27FC236}">
                <a16:creationId xmlns:a16="http://schemas.microsoft.com/office/drawing/2014/main" id="{780AEB4E-A30E-F173-37EB-F468E2CA441B}"/>
              </a:ext>
            </a:extLst>
          </p:cNvPr>
          <p:cNvSpPr>
            <a:spLocks noGrp="1"/>
          </p:cNvSpPr>
          <p:nvPr>
            <p:ph type="body" sz="half" idx="10"/>
          </p:nvPr>
        </p:nvSpPr>
        <p:spPr>
          <a:xfrm>
            <a:off x="4835951" y="1039224"/>
            <a:ext cx="6693029" cy="400639"/>
          </a:xfrm>
        </p:spPr>
        <p:txBody>
          <a:bodyPr vert="horz" lIns="91440" tIns="45720" rIns="91440" bIns="45720" rtlCol="0" anchor="t">
            <a:noAutofit/>
          </a:bodyPr>
          <a:lstStyle/>
          <a:p>
            <a:r>
              <a:rPr lang="es-419" sz="2600">
                <a:latin typeface="Arial"/>
                <a:cs typeface="Arial"/>
              </a:rPr>
              <a:t>Algunas preguntas/comentarios:</a:t>
            </a:r>
          </a:p>
        </p:txBody>
      </p:sp>
    </p:spTree>
    <p:extLst>
      <p:ext uri="{BB962C8B-B14F-4D97-AF65-F5344CB8AC3E}">
        <p14:creationId xmlns:p14="http://schemas.microsoft.com/office/powerpoint/2010/main" val="302045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31BDF-3EFF-0F14-CA46-1B63F8DFF4BA}"/>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6CEB9A15-9220-2361-1DD7-328A65E05D37}"/>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B16D3A71-9131-D881-EC97-64443074F47D}"/>
              </a:ext>
            </a:extLst>
          </p:cNvPr>
          <p:cNvGraphicFramePr>
            <a:graphicFrameLocks noGrp="1"/>
          </p:cNvGraphicFramePr>
          <p:nvPr>
            <p:extLst>
              <p:ext uri="{D42A27DB-BD31-4B8C-83A1-F6EECF244321}">
                <p14:modId xmlns:p14="http://schemas.microsoft.com/office/powerpoint/2010/main" val="1754084105"/>
              </p:ext>
            </p:extLst>
          </p:nvPr>
        </p:nvGraphicFramePr>
        <p:xfrm>
          <a:off x="265495" y="801931"/>
          <a:ext cx="11226577" cy="5432389"/>
        </p:xfrm>
        <a:graphic>
          <a:graphicData uri="http://schemas.openxmlformats.org/drawingml/2006/table">
            <a:tbl>
              <a:tblPr firstRow="1" firstCol="1" bandRow="1">
                <a:tableStyleId>{B301B821-A1FF-4177-AEE7-76D212191A09}</a:tableStyleId>
              </a:tblPr>
              <a:tblGrid>
                <a:gridCol w="753755">
                  <a:extLst>
                    <a:ext uri="{9D8B030D-6E8A-4147-A177-3AD203B41FA5}">
                      <a16:colId xmlns:a16="http://schemas.microsoft.com/office/drawing/2014/main" val="1249902058"/>
                    </a:ext>
                  </a:extLst>
                </a:gridCol>
                <a:gridCol w="3706782">
                  <a:extLst>
                    <a:ext uri="{9D8B030D-6E8A-4147-A177-3AD203B41FA5}">
                      <a16:colId xmlns:a16="http://schemas.microsoft.com/office/drawing/2014/main" val="938744880"/>
                    </a:ext>
                  </a:extLst>
                </a:gridCol>
                <a:gridCol w="2381530">
                  <a:extLst>
                    <a:ext uri="{9D8B030D-6E8A-4147-A177-3AD203B41FA5}">
                      <a16:colId xmlns:a16="http://schemas.microsoft.com/office/drawing/2014/main" val="1250547073"/>
                    </a:ext>
                  </a:extLst>
                </a:gridCol>
                <a:gridCol w="2192255">
                  <a:extLst>
                    <a:ext uri="{9D8B030D-6E8A-4147-A177-3AD203B41FA5}">
                      <a16:colId xmlns:a16="http://schemas.microsoft.com/office/drawing/2014/main" val="3984908602"/>
                    </a:ext>
                  </a:extLst>
                </a:gridCol>
                <a:gridCol w="2192255">
                  <a:extLst>
                    <a:ext uri="{9D8B030D-6E8A-4147-A177-3AD203B41FA5}">
                      <a16:colId xmlns:a16="http://schemas.microsoft.com/office/drawing/2014/main" val="3877178858"/>
                    </a:ext>
                  </a:extLst>
                </a:gridCol>
              </a:tblGrid>
              <a:tr h="957816">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endParaRPr lang="en-US" sz="2000">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es-419" sz="2000" dirty="0">
                          <a:effectLst/>
                        </a:rPr>
                        <a:t>Paso</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2000" dirty="0">
                          <a:effectLst/>
                        </a:rPr>
                        <a:t>Ubicación</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2000" dirty="0">
                          <a:effectLst/>
                        </a:rPr>
                        <a:t>Duración </a:t>
                      </a:r>
                    </a:p>
                  </a:txBody>
                  <a:tcPr marL="68580" marR="68580" marT="0" marB="0" anchor="ctr"/>
                </a:tc>
                <a:tc>
                  <a:txBody>
                    <a:bodyPr/>
                    <a:lstStyle/>
                    <a:p>
                      <a:pPr marL="0" marR="0" algn="ctr">
                        <a:lnSpc>
                          <a:spcPct val="115000"/>
                        </a:lnSpc>
                        <a:spcBef>
                          <a:spcPts val="0"/>
                        </a:spcBef>
                        <a:spcAft>
                          <a:spcPts val="100"/>
                        </a:spcAft>
                      </a:pPr>
                      <a:r>
                        <a:rPr lang="es-419" sz="2000" dirty="0">
                          <a:effectLst/>
                        </a:rPr>
                        <a:t>Diapositiva n.º para completar</a:t>
                      </a:r>
                    </a:p>
                  </a:txBody>
                  <a:tcPr marL="68580" marR="68580" marT="0" marB="0" anchor="ctr"/>
                </a:tc>
                <a:extLst>
                  <a:ext uri="{0D108BD9-81ED-4DB2-BD59-A6C34878D82A}">
                    <a16:rowId xmlns:a16="http://schemas.microsoft.com/office/drawing/2014/main" val="4000264268"/>
                  </a:ext>
                </a:extLst>
              </a:tr>
              <a:tr h="671901">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rPr>
                        <a:t>1</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s-419" sz="1800" dirty="0">
                          <a:solidFill>
                            <a:srgbClr val="384D56"/>
                          </a:solidFill>
                          <a:effectLst/>
                          <a:latin typeface="Arial"/>
                          <a:cs typeface="Arial"/>
                        </a:rPr>
                        <a:t>Descripción general de la actividad</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latin typeface="Arial"/>
                          <a:cs typeface="Arial"/>
                        </a:rPr>
                        <a:t>Sesión plenaria</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latin typeface="Arial"/>
                          <a:cs typeface="Arial"/>
                        </a:rPr>
                        <a:t>5 min</a:t>
                      </a:r>
                    </a:p>
                  </a:txBody>
                  <a:tcPr marL="68580" marR="68580" marT="0" marB="0" anchor="ctr">
                    <a:solidFill>
                      <a:schemeClr val="bg2"/>
                    </a:solidFill>
                  </a:tcPr>
                </a:tc>
                <a:tc>
                  <a:txBody>
                    <a:bodyPr/>
                    <a:lstStyle/>
                    <a:p>
                      <a:pPr marL="0" marR="0" algn="ctr">
                        <a:lnSpc>
                          <a:spcPct val="115000"/>
                        </a:lnSpc>
                        <a:spcBef>
                          <a:spcPts val="0"/>
                        </a:spcBef>
                        <a:spcAft>
                          <a:spcPts val="100"/>
                        </a:spcAft>
                      </a:pPr>
                      <a:r>
                        <a:rPr lang="es-419" sz="1800" dirty="0">
                          <a:solidFill>
                            <a:srgbClr val="384D56"/>
                          </a:solidFill>
                          <a:effectLst/>
                          <a:latin typeface="Arial"/>
                          <a:cs typeface="Arial"/>
                        </a:rPr>
                        <a:t>---</a:t>
                      </a:r>
                    </a:p>
                  </a:txBody>
                  <a:tcPr marL="68580" marR="68580" marT="0" marB="0" anchor="ctr">
                    <a:solidFill>
                      <a:schemeClr val="bg2"/>
                    </a:solidFill>
                  </a:tcPr>
                </a:tc>
                <a:extLst>
                  <a:ext uri="{0D108BD9-81ED-4DB2-BD59-A6C34878D82A}">
                    <a16:rowId xmlns:a16="http://schemas.microsoft.com/office/drawing/2014/main" val="2093039433"/>
                  </a:ext>
                </a:extLst>
              </a:tr>
              <a:tr h="829154">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rPr>
                        <a:t>2</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s-419" sz="1800" dirty="0">
                          <a:solidFill>
                            <a:srgbClr val="384D56"/>
                          </a:solidFill>
                          <a:effectLst/>
                          <a:latin typeface="Arial" panose="020B0604020202020204" pitchFamily="34" charset="0"/>
                          <a:cs typeface="Arial" panose="020B0604020202020204" pitchFamily="34" charset="0"/>
                        </a:rPr>
                        <a:t>Presentaciones personales breves + selección de brote</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latin typeface="Arial"/>
                          <a:cs typeface="Arial"/>
                        </a:rPr>
                        <a:t>Grupo pequeño</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latin typeface="Arial"/>
                          <a:cs typeface="Arial"/>
                        </a:rPr>
                        <a:t>~10 min</a:t>
                      </a:r>
                    </a:p>
                  </a:txBody>
                  <a:tcPr marL="68580" marR="68580" marT="0" marB="0" anchor="ctr"/>
                </a:tc>
                <a:tc>
                  <a:txBody>
                    <a:bodyPr/>
                    <a:lstStyle/>
                    <a:p>
                      <a:pPr marL="0" marR="0" algn="ctr">
                        <a:lnSpc>
                          <a:spcPct val="115000"/>
                        </a:lnSpc>
                        <a:spcBef>
                          <a:spcPts val="0"/>
                        </a:spcBef>
                        <a:spcAft>
                          <a:spcPts val="100"/>
                        </a:spcAft>
                      </a:pPr>
                      <a:r>
                        <a:rPr lang="es-419" sz="1800" dirty="0">
                          <a:solidFill>
                            <a:srgbClr val="384D56"/>
                          </a:solidFill>
                          <a:effectLst/>
                          <a:latin typeface="Arial"/>
                          <a:cs typeface="Arial"/>
                        </a:rPr>
                        <a:t>---</a:t>
                      </a:r>
                    </a:p>
                  </a:txBody>
                  <a:tcPr marL="68580" marR="68580" marT="0" marB="0" anchor="ctr"/>
                </a:tc>
                <a:extLst>
                  <a:ext uri="{0D108BD9-81ED-4DB2-BD59-A6C34878D82A}">
                    <a16:rowId xmlns:a16="http://schemas.microsoft.com/office/drawing/2014/main" val="641549739"/>
                  </a:ext>
                </a:extLst>
              </a:tr>
              <a:tr h="131521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rPr>
                        <a:t>3</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s-419" sz="1800" dirty="0">
                          <a:solidFill>
                            <a:srgbClr val="384D56"/>
                          </a:solidFill>
                          <a:effectLst/>
                          <a:latin typeface="Arial"/>
                          <a:cs typeface="Arial"/>
                        </a:rPr>
                        <a:t>Completar los datos de puntualidad en la ‘Plantilla de diapositivas de revisión de eventos de 7-1-7’</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s-419" sz="1800" u="none" strike="noStrike" cap="none" normalizeH="0" baseline="0" noProof="0" dirty="0">
                          <a:ln>
                            <a:noFill/>
                          </a:ln>
                          <a:solidFill>
                            <a:srgbClr val="384D56"/>
                          </a:solidFill>
                          <a:effectLst/>
                          <a:uLnTx/>
                          <a:uFillTx/>
                          <a:latin typeface="Arial"/>
                          <a:cs typeface="Arial"/>
                        </a:rPr>
                        <a:t>Grupo pequeño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latin typeface="Arial"/>
                          <a:cs typeface="Arial"/>
                        </a:rPr>
                        <a:t>~20 min</a:t>
                      </a:r>
                    </a:p>
                  </a:txBody>
                  <a:tcPr marL="68580" marR="68580" marT="0" marB="0" anchor="ctr">
                    <a:solidFill>
                      <a:schemeClr val="bg2"/>
                    </a:solidFill>
                  </a:tcPr>
                </a:tc>
                <a:tc>
                  <a:txBody>
                    <a:bodyPr/>
                    <a:lstStyle/>
                    <a:p>
                      <a:pPr marL="0" marR="0" algn="ctr">
                        <a:lnSpc>
                          <a:spcPct val="115000"/>
                        </a:lnSpc>
                        <a:spcBef>
                          <a:spcPts val="0"/>
                        </a:spcBef>
                        <a:spcAft>
                          <a:spcPts val="100"/>
                        </a:spcAft>
                      </a:pPr>
                      <a:r>
                        <a:rPr lang="es-419" sz="1800" dirty="0">
                          <a:solidFill>
                            <a:srgbClr val="384D56"/>
                          </a:solidFill>
                          <a:effectLst/>
                          <a:latin typeface="Arial"/>
                          <a:cs typeface="Arial"/>
                        </a:rPr>
                        <a:t>1, 6, 7</a:t>
                      </a:r>
                    </a:p>
                  </a:txBody>
                  <a:tcPr marL="68580" marR="68580" marT="0" marB="0" anchor="ctr">
                    <a:solidFill>
                      <a:schemeClr val="bg2"/>
                    </a:solidFill>
                  </a:tcPr>
                </a:tc>
                <a:extLst>
                  <a:ext uri="{0D108BD9-81ED-4DB2-BD59-A6C34878D82A}">
                    <a16:rowId xmlns:a16="http://schemas.microsoft.com/office/drawing/2014/main" val="57759532"/>
                  </a:ext>
                </a:extLst>
              </a:tr>
              <a:tr h="829154">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latin typeface="Arial"/>
                          <a:cs typeface="Arial"/>
                        </a:rPr>
                        <a:t>4</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s-419" sz="1800" dirty="0">
                          <a:solidFill>
                            <a:srgbClr val="384D56"/>
                          </a:solidFill>
                          <a:effectLst/>
                          <a:latin typeface="Arial" panose="020B0604020202020204" pitchFamily="34" charset="0"/>
                          <a:cs typeface="Arial" panose="020B0604020202020204" pitchFamily="34" charset="0"/>
                        </a:rPr>
                        <a:t>Identificar los cuellos de </a:t>
                      </a:r>
                      <a:br>
                        <a:rPr lang="es-419" sz="1800" dirty="0">
                          <a:solidFill>
                            <a:srgbClr val="384D56"/>
                          </a:solidFill>
                          <a:effectLst/>
                          <a:latin typeface="Arial" panose="020B0604020202020204" pitchFamily="34" charset="0"/>
                          <a:cs typeface="Arial" panose="020B0604020202020204" pitchFamily="34" charset="0"/>
                        </a:rPr>
                      </a:br>
                      <a:r>
                        <a:rPr lang="es-419" sz="1800" dirty="0">
                          <a:solidFill>
                            <a:srgbClr val="384D56"/>
                          </a:solidFill>
                          <a:effectLst/>
                          <a:latin typeface="Arial" panose="020B0604020202020204" pitchFamily="34" charset="0"/>
                          <a:cs typeface="Arial" panose="020B0604020202020204" pitchFamily="34" charset="0"/>
                        </a:rPr>
                        <a:t>botella y facilitadores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s-419" sz="1800" u="none" strike="noStrike" cap="none" normalizeH="0" baseline="0" noProof="0" dirty="0">
                          <a:ln>
                            <a:noFill/>
                          </a:ln>
                          <a:solidFill>
                            <a:srgbClr val="384D56"/>
                          </a:solidFill>
                          <a:effectLst/>
                          <a:uLnTx/>
                          <a:uFillTx/>
                          <a:latin typeface="Arial"/>
                          <a:cs typeface="Arial"/>
                        </a:rPr>
                        <a:t>Grupo pequeño</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latin typeface="Arial"/>
                          <a:cs typeface="Arial"/>
                        </a:rPr>
                        <a:t>~30 min</a:t>
                      </a:r>
                    </a:p>
                  </a:txBody>
                  <a:tcPr marL="68580" marR="68580" marT="0" marB="0" anchor="ctr"/>
                </a:tc>
                <a:tc>
                  <a:txBody>
                    <a:bodyPr/>
                    <a:lstStyle/>
                    <a:p>
                      <a:pPr marL="0" marR="0" algn="ctr">
                        <a:lnSpc>
                          <a:spcPct val="115000"/>
                        </a:lnSpc>
                        <a:spcBef>
                          <a:spcPts val="0"/>
                        </a:spcBef>
                        <a:spcAft>
                          <a:spcPts val="100"/>
                        </a:spcAft>
                      </a:pPr>
                      <a:r>
                        <a:rPr lang="es-419" sz="1800" dirty="0">
                          <a:solidFill>
                            <a:srgbClr val="384D56"/>
                          </a:solidFill>
                          <a:effectLst/>
                          <a:latin typeface="Arial"/>
                          <a:cs typeface="Arial"/>
                        </a:rPr>
                        <a:t>9</a:t>
                      </a:r>
                    </a:p>
                  </a:txBody>
                  <a:tcPr marL="68580" marR="68580" marT="0" marB="0" anchor="ctr"/>
                </a:tc>
                <a:extLst>
                  <a:ext uri="{0D108BD9-81ED-4DB2-BD59-A6C34878D82A}">
                    <a16:rowId xmlns:a16="http://schemas.microsoft.com/office/drawing/2014/main" val="83718832"/>
                  </a:ext>
                </a:extLst>
              </a:tr>
              <a:tr h="829154">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latin typeface="Arial"/>
                          <a:cs typeface="Arial"/>
                        </a:rPr>
                        <a:t>5</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s-419" sz="1800" dirty="0">
                          <a:solidFill>
                            <a:srgbClr val="384D56"/>
                          </a:solidFill>
                          <a:effectLst/>
                          <a:latin typeface="Arial"/>
                          <a:cs typeface="Arial"/>
                        </a:rPr>
                        <a:t>Determinar las medidas inmediatas y a largo plazo</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s-419" sz="1800" u="none" strike="noStrike" cap="none" normalizeH="0" baseline="0" noProof="0" dirty="0">
                          <a:ln>
                            <a:noFill/>
                          </a:ln>
                          <a:solidFill>
                            <a:srgbClr val="384D56"/>
                          </a:solidFill>
                          <a:effectLst/>
                          <a:uLnTx/>
                          <a:uFillTx/>
                          <a:latin typeface="Arial"/>
                          <a:cs typeface="Arial"/>
                        </a:rPr>
                        <a:t>Grupo pequeño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latin typeface="Arial"/>
                          <a:cs typeface="Arial"/>
                        </a:rPr>
                        <a:t>~30 min</a:t>
                      </a:r>
                    </a:p>
                  </a:txBody>
                  <a:tcPr marL="68580" marR="68580" marT="0" marB="0" anchor="ctr">
                    <a:solidFill>
                      <a:schemeClr val="bg2"/>
                    </a:solidFill>
                  </a:tcPr>
                </a:tc>
                <a:tc>
                  <a:txBody>
                    <a:bodyPr/>
                    <a:lstStyle/>
                    <a:p>
                      <a:pPr marL="0" marR="0" algn="ctr">
                        <a:lnSpc>
                          <a:spcPct val="115000"/>
                        </a:lnSpc>
                        <a:spcBef>
                          <a:spcPts val="0"/>
                        </a:spcBef>
                        <a:spcAft>
                          <a:spcPts val="100"/>
                        </a:spcAft>
                      </a:pPr>
                      <a:r>
                        <a:rPr lang="es-419" sz="1800" dirty="0">
                          <a:solidFill>
                            <a:srgbClr val="384D56"/>
                          </a:solidFill>
                          <a:effectLst/>
                          <a:latin typeface="Arial" panose="020B0604020202020204" pitchFamily="34" charset="0"/>
                          <a:cs typeface="Arial" panose="020B0604020202020204" pitchFamily="34" charset="0"/>
                        </a:rPr>
                        <a:t>11, 12</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466821C5-6CF4-63EA-D3A2-42C7A6CBACDE}"/>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dirty="0">
                <a:latin typeface="Arial"/>
                <a:cs typeface="Arial"/>
              </a:rPr>
              <a:t>Agenda</a:t>
            </a:r>
          </a:p>
        </p:txBody>
      </p:sp>
      <p:sp>
        <p:nvSpPr>
          <p:cNvPr id="5" name="TextBox 4">
            <a:extLst>
              <a:ext uri="{FF2B5EF4-FFF2-40B4-BE49-F238E27FC236}">
                <a16:creationId xmlns:a16="http://schemas.microsoft.com/office/drawing/2014/main" id="{6F83A313-B497-AFBE-404C-8FD35654C3A8}"/>
              </a:ext>
            </a:extLst>
          </p:cNvPr>
          <p:cNvSpPr txBox="1"/>
          <p:nvPr/>
        </p:nvSpPr>
        <p:spPr>
          <a:xfrm>
            <a:off x="1190868" y="6218355"/>
            <a:ext cx="8639234" cy="416140"/>
          </a:xfrm>
          <a:prstGeom prst="rect">
            <a:avLst/>
          </a:prstGeom>
          <a:noFill/>
        </p:spPr>
        <p:txBody>
          <a:bodyPr wrap="square">
            <a:spAutoFit/>
          </a:bodyPr>
          <a:lstStyle/>
          <a:p>
            <a:pPr marL="0" marR="0" algn="l">
              <a:lnSpc>
                <a:spcPct val="115000"/>
              </a:lnSpc>
              <a:spcBef>
                <a:spcPts val="0"/>
              </a:spcBef>
              <a:spcAft>
                <a:spcPts val="100"/>
              </a:spcAft>
            </a:pPr>
            <a:r>
              <a:rPr lang="es-419" sz="2000" b="1" dirty="0">
                <a:solidFill>
                  <a:schemeClr val="tx2"/>
                </a:solidFill>
                <a:effectLst/>
                <a:latin typeface="Arial" panose="020B0604020202020204" pitchFamily="34" charset="0"/>
                <a:cs typeface="Arial" panose="020B0604020202020204" pitchFamily="34" charset="0"/>
              </a:rPr>
              <a:t>¡Y un descanso de 15 minutos!   </a:t>
            </a:r>
          </a:p>
        </p:txBody>
      </p:sp>
    </p:spTree>
    <p:extLst>
      <p:ext uri="{BB962C8B-B14F-4D97-AF65-F5344CB8AC3E}">
        <p14:creationId xmlns:p14="http://schemas.microsoft.com/office/powerpoint/2010/main" val="388545888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778617" y="2285663"/>
            <a:ext cx="10526171" cy="2148666"/>
          </a:xfrm>
        </p:spPr>
        <p:txBody>
          <a:bodyPr/>
          <a:lstStyle/>
          <a:p>
            <a:r>
              <a:rPr lang="es-419" sz="4700">
                <a:latin typeface="Arial"/>
                <a:cs typeface="Arial"/>
              </a:rPr>
              <a:t>Debate en grupo pequeño</a:t>
            </a:r>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0533" y="2587194"/>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es-419">
                <a:latin typeface="Arial"/>
                <a:cs typeface="Arial"/>
              </a:rPr>
              <a:t>Debate: 7-1-7 en sus trabajos</a:t>
            </a: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5157787" cy="823912"/>
          </a:xfrm>
        </p:spPr>
        <p:txBody>
          <a:bodyPr/>
          <a:lstStyle/>
          <a:p>
            <a:r>
              <a:rPr lang="es-419">
                <a:latin typeface="Arial"/>
                <a:cs typeface="Arial"/>
              </a:rPr>
              <a:t>Su tarea en grupo</a:t>
            </a:r>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1118567" cy="3115772"/>
          </a:xfrm>
        </p:spPr>
        <p:txBody>
          <a:bodyPr vert="horz" lIns="91440" tIns="45720" rIns="91440" bIns="45720" rtlCol="0" anchor="t">
            <a:noAutofit/>
          </a:bodyPr>
          <a:lstStyle/>
          <a:p>
            <a:r>
              <a:rPr lang="es-419" sz="2000" dirty="0">
                <a:solidFill>
                  <a:schemeClr val="tx1"/>
                </a:solidFill>
                <a:latin typeface="Arial"/>
                <a:cs typeface="Arial"/>
              </a:rPr>
              <a:t>Este es el momento para </a:t>
            </a:r>
            <a:r>
              <a:rPr lang="es-419" sz="2000" b="1" dirty="0">
                <a:solidFill>
                  <a:schemeClr val="tx1"/>
                </a:solidFill>
                <a:latin typeface="Arial"/>
                <a:cs typeface="Arial"/>
              </a:rPr>
              <a:t>un debate abierto </a:t>
            </a:r>
            <a:r>
              <a:rPr lang="es-419" sz="2000" dirty="0">
                <a:solidFill>
                  <a:schemeClr val="tx1"/>
                </a:solidFill>
                <a:latin typeface="Arial"/>
                <a:cs typeface="Arial"/>
              </a:rPr>
              <a:t>sobre 7-1-7 y cómo se relaciona con sus trabajos.</a:t>
            </a:r>
          </a:p>
          <a:p>
            <a:r>
              <a:rPr lang="es-419" sz="2000" dirty="0">
                <a:solidFill>
                  <a:schemeClr val="tx1"/>
                </a:solidFill>
                <a:latin typeface="Arial"/>
                <a:cs typeface="Arial"/>
              </a:rPr>
              <a:t>Preséntense y </a:t>
            </a:r>
            <a:r>
              <a:rPr lang="es-419" sz="2000" b="1" dirty="0">
                <a:solidFill>
                  <a:schemeClr val="tx1"/>
                </a:solidFill>
                <a:latin typeface="Arial"/>
                <a:cs typeface="Arial"/>
              </a:rPr>
              <a:t>debatan</a:t>
            </a:r>
            <a:r>
              <a:rPr lang="es-419" sz="2000" dirty="0">
                <a:solidFill>
                  <a:schemeClr val="tx1"/>
                </a:solidFill>
                <a:latin typeface="Arial"/>
                <a:cs typeface="Arial"/>
              </a:rPr>
              <a:t> en grupos:</a:t>
            </a:r>
          </a:p>
          <a:p>
            <a:pPr>
              <a:defRPr/>
            </a:pPr>
            <a:endParaRPr lang="en-US" sz="600" dirty="0">
              <a:solidFill>
                <a:schemeClr val="tx1"/>
              </a:solidFill>
              <a:latin typeface="Arial"/>
              <a:ea typeface="Calibri"/>
              <a:cs typeface="Arial"/>
            </a:endParaRPr>
          </a:p>
          <a:p>
            <a:pPr marL="0" indent="0">
              <a:buNone/>
            </a:pPr>
            <a:r>
              <a:rPr lang="es-419" sz="2000" b="1" dirty="0">
                <a:solidFill>
                  <a:schemeClr val="tx2"/>
                </a:solidFill>
                <a:effectLst/>
                <a:cs typeface="Arial" panose="020B0604020202020204" pitchFamily="34" charset="0"/>
              </a:rPr>
              <a:t>¿Cuáles son algunas oportunidades y desafíos que anticipan al usar </a:t>
            </a:r>
            <a:br>
              <a:rPr lang="es-419" sz="2000" b="1" dirty="0">
                <a:solidFill>
                  <a:schemeClr val="tx2"/>
                </a:solidFill>
                <a:effectLst/>
                <a:cs typeface="Arial" panose="020B0604020202020204" pitchFamily="34" charset="0"/>
              </a:rPr>
            </a:br>
            <a:r>
              <a:rPr lang="es-419" sz="2000" b="1" dirty="0">
                <a:solidFill>
                  <a:schemeClr val="tx2"/>
                </a:solidFill>
                <a:effectLst/>
                <a:cs typeface="Arial" panose="020B0604020202020204" pitchFamily="34" charset="0"/>
              </a:rPr>
              <a:t>7-1-7 en sus lugares de trabajo?  ​</a:t>
            </a:r>
          </a:p>
          <a:p>
            <a:pPr marL="0" indent="0">
              <a:lnSpc>
                <a:spcPct val="115000"/>
              </a:lnSpc>
              <a:spcBef>
                <a:spcPts val="0"/>
              </a:spcBef>
              <a:spcAft>
                <a:spcPts val="100"/>
              </a:spcAft>
              <a:buNone/>
              <a:defRPr/>
            </a:pPr>
            <a:endParaRPr lang="en-US" sz="600" b="1" dirty="0">
              <a:solidFill>
                <a:schemeClr val="tx2"/>
              </a:solidFill>
              <a:cs typeface="Arial" panose="020B0604020202020204" pitchFamily="34" charset="0"/>
            </a:endParaRPr>
          </a:p>
          <a:p>
            <a:pPr marL="0" indent="0">
              <a:lnSpc>
                <a:spcPct val="115000"/>
              </a:lnSpc>
              <a:spcBef>
                <a:spcPts val="0"/>
              </a:spcBef>
              <a:spcAft>
                <a:spcPts val="100"/>
              </a:spcAft>
              <a:buNone/>
              <a:defRPr/>
            </a:pPr>
            <a:r>
              <a:rPr lang="es-419" sz="2000" b="1" dirty="0">
                <a:solidFill>
                  <a:schemeClr val="tx2"/>
                </a:solidFill>
                <a:latin typeface="Arial"/>
                <a:cs typeface="Arial"/>
              </a:rPr>
              <a:t>¿Cómo podría ayudar a mejorar el desempeño de los sistemas de respuesta a brotes epidémicos en su lugar de trabajo identificar 1) los cuellos de botella y 2) los facilitadores?</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490867" cy="1668023"/>
            <a:chOff x="6645622" y="1044237"/>
            <a:chExt cx="3377665"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000" b="1" i="0" u="none" strike="noStrike" cap="none" normalizeH="0" baseline="0" noProof="0">
                  <a:ln>
                    <a:noFill/>
                  </a:ln>
                  <a:solidFill>
                    <a:srgbClr val="628393"/>
                  </a:solidFill>
                  <a:effectLst/>
                  <a:uLnTx/>
                  <a:uFillTx/>
                  <a:latin typeface="Arial"/>
                  <a:ea typeface="Arial"/>
                  <a:cs typeface="Arial"/>
                </a:rPr>
                <a:t>Tiempo (30 min en total)</a:t>
              </a: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s-419" sz="1800">
                  <a:latin typeface="Arial"/>
                  <a:ea typeface="Arial"/>
                  <a:cs typeface="Arial"/>
                </a:rPr>
                <a:t>15-20</a:t>
              </a:r>
              <a:r>
                <a:rPr kumimoji="0" lang="es-419" sz="1800" b="0" i="0" u="none" strike="noStrike" cap="none" normalizeH="0" baseline="0" noProof="0">
                  <a:ln>
                    <a:noFill/>
                  </a:ln>
                  <a:solidFill>
                    <a:srgbClr val="394D56"/>
                  </a:solidFill>
                  <a:effectLst/>
                  <a:uLnTx/>
                  <a:uFillTx/>
                  <a:latin typeface="Arial"/>
                  <a:ea typeface="Arial"/>
                  <a:cs typeface="Arial"/>
                </a:rPr>
                <a:t> minutos: debate en grupos pequeños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a:ln>
                    <a:noFill/>
                  </a:ln>
                  <a:solidFill>
                    <a:srgbClr val="394D56"/>
                  </a:solidFill>
                  <a:effectLst/>
                  <a:uLnTx/>
                  <a:uFillTx/>
                  <a:latin typeface="Arial"/>
                  <a:ea typeface="Arial"/>
                  <a:cs typeface="Arial"/>
                </a:rPr>
                <a:t>10-15 minutos: informe en sesión plenaria (~2 minutos por grupo)</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es-419"/>
              <a:t>El cierre de hoy</a:t>
            </a:r>
          </a:p>
        </p:txBody>
      </p:sp>
    </p:spTree>
    <p:extLst>
      <p:ext uri="{BB962C8B-B14F-4D97-AF65-F5344CB8AC3E}">
        <p14:creationId xmlns:p14="http://schemas.microsoft.com/office/powerpoint/2010/main" val="316261321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4F02D-3F7C-973D-D4F5-A3B9E61CDA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F1BFAE-9888-7808-4223-A0F3D3523168}"/>
              </a:ext>
            </a:extLst>
          </p:cNvPr>
          <p:cNvSpPr>
            <a:spLocks noGrp="1"/>
          </p:cNvSpPr>
          <p:nvPr>
            <p:ph type="title"/>
          </p:nvPr>
        </p:nvSpPr>
        <p:spPr>
          <a:xfrm>
            <a:off x="515800" y="1871663"/>
            <a:ext cx="2986158" cy="2282808"/>
          </a:xfrm>
        </p:spPr>
        <p:txBody>
          <a:bodyPr/>
          <a:lstStyle/>
          <a:p>
            <a:br>
              <a:rPr lang="es-419" dirty="0">
                <a:latin typeface="Arial"/>
                <a:cs typeface="Arial"/>
              </a:rPr>
            </a:br>
            <a:r>
              <a:rPr lang="es-419" dirty="0">
                <a:latin typeface="Arial"/>
                <a:cs typeface="Arial"/>
              </a:rPr>
              <a:t>Objetivos de aprendizaje del taller</a:t>
            </a:r>
          </a:p>
        </p:txBody>
      </p:sp>
      <p:sp>
        <p:nvSpPr>
          <p:cNvPr id="4" name="Content Placeholder 3">
            <a:extLst>
              <a:ext uri="{FF2B5EF4-FFF2-40B4-BE49-F238E27FC236}">
                <a16:creationId xmlns:a16="http://schemas.microsoft.com/office/drawing/2014/main" id="{CDD3417A-0507-EC35-BD5A-9F521547761E}"/>
              </a:ext>
            </a:extLst>
          </p:cNvPr>
          <p:cNvSpPr>
            <a:spLocks noGrp="1"/>
          </p:cNvSpPr>
          <p:nvPr>
            <p:ph idx="1"/>
          </p:nvPr>
        </p:nvSpPr>
        <p:spPr>
          <a:xfrm>
            <a:off x="4833641" y="1709876"/>
            <a:ext cx="6861962" cy="4660373"/>
          </a:xfrm>
        </p:spPr>
        <p:txBody>
          <a:bodyPr vert="horz" lIns="91440" tIns="45720" rIns="91440" bIns="45720" rtlCol="0" anchor="t">
            <a:noAutofit/>
          </a:bodyPr>
          <a:lstStyle/>
          <a:p>
            <a:pPr marL="342900" indent="-342900">
              <a:lnSpc>
                <a:spcPct val="113999"/>
              </a:lnSpc>
            </a:pPr>
            <a:r>
              <a:rPr lang="es-419" sz="1800" b="1" dirty="0">
                <a:latin typeface="Arial"/>
                <a:cs typeface="Arial"/>
              </a:rPr>
              <a:t>Comprender el objetivo 7-1-7 y el enfoque de mejora del desempeño, y las revisiones de acción temprana</a:t>
            </a:r>
            <a:r>
              <a:rPr lang="es-419" sz="1800" dirty="0">
                <a:latin typeface="Arial"/>
                <a:cs typeface="Arial"/>
              </a:rPr>
              <a:t> para la detección, notificación y respuesta a brotes.</a:t>
            </a:r>
          </a:p>
          <a:p>
            <a:pPr marL="342900" indent="-342900">
              <a:lnSpc>
                <a:spcPct val="113999"/>
              </a:lnSpc>
            </a:pPr>
            <a:r>
              <a:rPr lang="es-419" sz="1800" dirty="0">
                <a:latin typeface="Arial"/>
                <a:cs typeface="Arial"/>
              </a:rPr>
              <a:t>Explicar cómo el enfoque 7-1-7 impulsa la mejora del desempeño de los sistemas de respuesta a brotes.</a:t>
            </a:r>
          </a:p>
          <a:p>
            <a:pPr marL="342900" indent="-342900">
              <a:lnSpc>
                <a:spcPct val="113999"/>
              </a:lnSpc>
            </a:pPr>
            <a:r>
              <a:rPr lang="es-419" sz="1800" b="1" dirty="0">
                <a:latin typeface="Arial"/>
                <a:cs typeface="Arial"/>
              </a:rPr>
              <a:t>Identificar oportunidades y desafíos </a:t>
            </a:r>
            <a:r>
              <a:rPr lang="es-419" sz="1800" dirty="0">
                <a:latin typeface="Arial"/>
                <a:cs typeface="Arial"/>
              </a:rPr>
              <a:t>para apoyar la concientización, la adopción y el uso del enfoque 7-1-7 en sus trabajos</a:t>
            </a:r>
          </a:p>
          <a:p>
            <a:pPr marL="342900" indent="-342900">
              <a:lnSpc>
                <a:spcPct val="113999"/>
              </a:lnSpc>
            </a:pPr>
            <a:r>
              <a:rPr lang="es-419" sz="1800" b="1" dirty="0">
                <a:latin typeface="Arial"/>
                <a:cs typeface="Arial"/>
              </a:rPr>
              <a:t>Aplicar pasos clave y prácticas modelo</a:t>
            </a:r>
            <a:r>
              <a:rPr lang="es-419" sz="1800" dirty="0">
                <a:latin typeface="Arial"/>
                <a:cs typeface="Arial"/>
              </a:rPr>
              <a:t> para apoyar la adopción del enfoque 7-1-7 y su uso en todos los programas y contextos.</a:t>
            </a:r>
          </a:p>
          <a:p>
            <a:pPr marL="342900" indent="-342900">
              <a:lnSpc>
                <a:spcPct val="113999"/>
              </a:lnSpc>
            </a:pPr>
            <a:r>
              <a:rPr lang="es-419" sz="1800" b="1" dirty="0">
                <a:latin typeface="Arial"/>
                <a:cs typeface="Arial"/>
              </a:rPr>
              <a:t>Desarrollar un plan </a:t>
            </a:r>
            <a:r>
              <a:rPr lang="es-419" sz="1800" dirty="0">
                <a:latin typeface="Arial"/>
                <a:cs typeface="Arial"/>
              </a:rPr>
              <a:t>para la adopción y el uso rutinario del objetivo 7-1-7 en su país/jurisdicción</a:t>
            </a:r>
          </a:p>
          <a:p>
            <a:pPr marL="0" indent="0">
              <a:lnSpc>
                <a:spcPct val="113999"/>
              </a:lnSpc>
              <a:buNone/>
            </a:pPr>
            <a:endParaRPr lang="en-US" sz="1800" dirty="0">
              <a:latin typeface="Arial"/>
              <a:cs typeface="Arial"/>
            </a:endParaRP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D29FB2DD-7A65-30F3-2EEE-51B067CE383B}"/>
              </a:ext>
            </a:extLst>
          </p:cNvPr>
          <p:cNvSpPr>
            <a:spLocks noGrp="1"/>
          </p:cNvSpPr>
          <p:nvPr>
            <p:ph type="body" sz="half" idx="10"/>
          </p:nvPr>
        </p:nvSpPr>
        <p:spPr>
          <a:xfrm>
            <a:off x="4835951" y="833263"/>
            <a:ext cx="6693029" cy="400639"/>
          </a:xfrm>
        </p:spPr>
        <p:txBody>
          <a:bodyPr vert="horz" lIns="91440" tIns="45720" rIns="91440" bIns="45720" rtlCol="0" anchor="t">
            <a:noAutofit/>
          </a:bodyPr>
          <a:lstStyle/>
          <a:p>
            <a:r>
              <a:rPr lang="es-419">
                <a:latin typeface="Arial"/>
                <a:cs typeface="Arial"/>
              </a:rPr>
              <a:t>Al final de la capacitación, deben ser capaces de lo siguiente:</a:t>
            </a:r>
          </a:p>
        </p:txBody>
      </p:sp>
    </p:spTree>
    <p:extLst>
      <p:ext uri="{BB962C8B-B14F-4D97-AF65-F5344CB8AC3E}">
        <p14:creationId xmlns:p14="http://schemas.microsoft.com/office/powerpoint/2010/main" val="212768063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401053"/>
            <a:ext cx="4029260" cy="630286"/>
          </a:xfrm>
        </p:spPr>
        <p:txBody>
          <a:bodyPr/>
          <a:lstStyle/>
          <a:p>
            <a:r>
              <a:rPr lang="es-419" dirty="0">
                <a:latin typeface="Arial"/>
                <a:cs typeface="Arial"/>
              </a:rPr>
              <a:t>Nuestros recursos</a:t>
            </a:r>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4029260" cy="4882303"/>
          </a:xfrm>
        </p:spPr>
        <p:txBody>
          <a:bodyPr vert="horz" lIns="91440" tIns="45720" rIns="91440" bIns="45720" rtlCol="0" anchor="t">
            <a:normAutofit lnSpcReduction="10000"/>
          </a:bodyPr>
          <a:lstStyle/>
          <a:p>
            <a:pPr>
              <a:lnSpc>
                <a:spcPct val="110000"/>
              </a:lnSpc>
            </a:pPr>
            <a:r>
              <a:rPr lang="es-419" b="1"/>
              <a:t>Los recursos para apoyar la implementación están disponibles en</a:t>
            </a:r>
            <a:br>
              <a:rPr lang="es-419" b="1"/>
            </a:br>
            <a:r>
              <a:rPr lang="es-419" b="0">
                <a:solidFill>
                  <a:srgbClr val="39B142"/>
                </a:solidFill>
                <a:hlinkClick r:id="rId3">
                  <a:extLst>
                    <a:ext uri="{A12FA001-AC4F-418D-AE19-62706E023703}">
                      <ahyp:hlinkClr xmlns:ahyp="http://schemas.microsoft.com/office/drawing/2018/hyperlinkcolor" val="tx"/>
                    </a:ext>
                  </a:extLst>
                </a:hlinkClick>
              </a:rPr>
              <a:t>717alliance.org</a:t>
            </a:r>
          </a:p>
          <a:p>
            <a:pPr>
              <a:lnSpc>
                <a:spcPct val="110000"/>
              </a:lnSpc>
            </a:pPr>
            <a:endParaRPr lang="en-US" dirty="0">
              <a:solidFill>
                <a:srgbClr val="39B142"/>
              </a:solidFill>
            </a:endParaRPr>
          </a:p>
          <a:p>
            <a:pPr>
              <a:lnSpc>
                <a:spcPct val="110000"/>
              </a:lnSpc>
            </a:pPr>
            <a:r>
              <a:rPr lang="es-419" b="1"/>
              <a:t>Enlaces directos:</a:t>
            </a:r>
          </a:p>
          <a:p>
            <a:pPr>
              <a:lnSpc>
                <a:spcPct val="110000"/>
              </a:lnSpc>
            </a:pPr>
            <a:r>
              <a:rPr lang="es-419" sz="1800" b="0">
                <a:solidFill>
                  <a:srgbClr val="39B142"/>
                </a:solidFill>
                <a:latin typeface="Arial"/>
                <a:cs typeface="Arial"/>
                <a:hlinkClick r:id="rId4">
                  <a:extLst>
                    <a:ext uri="{A12FA001-AC4F-418D-AE19-62706E023703}">
                      <ahyp:hlinkClr xmlns:ahyp="http://schemas.microsoft.com/office/drawing/2018/hyperlinkcolor" val="tx"/>
                    </a:ext>
                  </a:extLst>
                </a:hlinkClick>
              </a:rPr>
              <a:t>Comience aquí</a:t>
            </a:r>
          </a:p>
          <a:p>
            <a:pPr>
              <a:lnSpc>
                <a:spcPct val="110000"/>
              </a:lnSpc>
            </a:pPr>
            <a:r>
              <a:rPr lang="es-419" sz="1800" b="0">
                <a:solidFill>
                  <a:srgbClr val="39B142"/>
                </a:solidFill>
                <a:latin typeface="Arial"/>
                <a:cs typeface="Arial"/>
                <a:hlinkClick r:id="rId5">
                  <a:extLst>
                    <a:ext uri="{A12FA001-AC4F-418D-AE19-62706E023703}">
                      <ahyp:hlinkClr xmlns:ahyp="http://schemas.microsoft.com/office/drawing/2018/hyperlinkcolor" val="tx"/>
                    </a:ext>
                  </a:extLst>
                </a:hlinkClick>
              </a:rPr>
              <a:t>Kit de herramientas en línea del enfoque 7-1-7</a:t>
            </a:r>
            <a:r>
              <a:rPr lang="es-419" sz="1800" b="0">
                <a:solidFill>
                  <a:srgbClr val="39B142"/>
                </a:solidFill>
                <a:latin typeface="Arial"/>
                <a:cs typeface="Arial"/>
              </a:rPr>
              <a:t> </a:t>
            </a:r>
          </a:p>
          <a:p>
            <a:pPr>
              <a:lnSpc>
                <a:spcPct val="110000"/>
              </a:lnSpc>
            </a:pPr>
            <a:r>
              <a:rPr lang="es-419" sz="1800" b="0">
                <a:solidFill>
                  <a:srgbClr val="3CB142"/>
                </a:solidFill>
                <a:latin typeface="Arial"/>
                <a:cs typeface="Arial"/>
                <a:hlinkClick r:id="rId6">
                  <a:extLst>
                    <a:ext uri="{A12FA001-AC4F-418D-AE19-62706E023703}">
                      <ahyp:hlinkClr xmlns:ahyp="http://schemas.microsoft.com/office/drawing/2018/hyperlinkcolor" val="tx"/>
                    </a:ext>
                  </a:extLst>
                </a:hlinkClick>
              </a:rPr>
              <a:t>Informes de promoción para los responsables de la toma de decisiones</a:t>
            </a:r>
          </a:p>
          <a:p>
            <a:pPr>
              <a:lnSpc>
                <a:spcPct val="110000"/>
              </a:lnSpc>
            </a:pPr>
            <a:r>
              <a:rPr lang="es-419" sz="1800" b="0">
                <a:solidFill>
                  <a:srgbClr val="39B142"/>
                </a:solidFill>
                <a:latin typeface="Arial"/>
                <a:cs typeface="Arial"/>
                <a:hlinkClick r:id="rId7">
                  <a:extLst>
                    <a:ext uri="{A12FA001-AC4F-418D-AE19-62706E023703}">
                      <ahyp:hlinkClr xmlns:ahyp="http://schemas.microsoft.com/office/drawing/2018/hyperlinkcolor" val="tx"/>
                    </a:ext>
                  </a:extLst>
                </a:hlinkClick>
              </a:rPr>
              <a:t>Preguntas frecuentes</a:t>
            </a:r>
          </a:p>
          <a:p>
            <a:pPr marL="457200" indent="-457200">
              <a:lnSpc>
                <a:spcPct val="110000"/>
              </a:lnSpc>
              <a:buFont typeface="Arial" panose="020B0604020202020204" pitchFamily="34" charset="0"/>
              <a:buChar char="•"/>
            </a:pPr>
            <a:endParaRPr lang="en-US" dirty="0"/>
          </a:p>
          <a:p>
            <a:pPr marL="457200" indent="-457200">
              <a:lnSpc>
                <a:spcPct val="110000"/>
              </a:lnSpc>
              <a:buFont typeface="Arial" panose="020B0604020202020204" pitchFamily="34" charset="0"/>
              <a:buChar char="•"/>
            </a:pPr>
            <a:endParaRPr lang="en-US" dirty="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r="-208"/>
          <a:stretch/>
        </p:blipFill>
        <p:spPr>
          <a:xfrm>
            <a:off x="5445217" y="1959508"/>
            <a:ext cx="5513728" cy="3546311"/>
          </a:xfrm>
          <a:prstGeom prst="rect">
            <a:avLst/>
          </a:prstGeom>
        </p:spPr>
      </p:pic>
    </p:spTree>
    <p:extLst>
      <p:ext uri="{BB962C8B-B14F-4D97-AF65-F5344CB8AC3E}">
        <p14:creationId xmlns:p14="http://schemas.microsoft.com/office/powerpoint/2010/main" val="224420676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BEBEB-6A67-FB07-DAE3-8A145B073DD2}"/>
            </a:ext>
          </a:extLst>
        </p:cNvPr>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0BA5FE1-0717-52ED-2818-93B1BF42D4FB}"/>
              </a:ext>
            </a:extLst>
          </p:cNvPr>
          <p:cNvSpPr txBox="1">
            <a:spLocks/>
          </p:cNvSpPr>
          <p:nvPr/>
        </p:nvSpPr>
        <p:spPr>
          <a:xfrm>
            <a:off x="839790" y="1625600"/>
            <a:ext cx="5502954" cy="1485900"/>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0" i="0" u="sng" strike="noStrike" cap="none" normalizeH="0" baseline="0" noProof="0">
                <a:ln>
                  <a:noFill/>
                </a:ln>
                <a:solidFill>
                  <a:srgbClr val="384D56"/>
                </a:solidFill>
                <a:effectLst/>
                <a:uLnTx/>
                <a:uFillTx/>
                <a:latin typeface="Arial"/>
                <a:cs typeface="Arial"/>
              </a:rPr>
              <a:t>Día 3</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0" i="0" u="none" strike="noStrike" cap="none" normalizeH="0" baseline="0" noProof="0">
                <a:ln>
                  <a:noFill/>
                </a:ln>
                <a:solidFill>
                  <a:srgbClr val="384D56"/>
                </a:solidFill>
                <a:effectLst/>
                <a:uLnTx/>
                <a:uFillTx/>
                <a:latin typeface="Arial"/>
                <a:cs typeface="Arial"/>
              </a:rPr>
              <a:t>Usar el objetivo 7-1-7 (continuación) + adoptar 7-1-7</a:t>
            </a:r>
            <a:r>
              <a:rPr lang="es-419">
                <a:solidFill>
                  <a:srgbClr val="384D56"/>
                </a:solidFill>
                <a:latin typeface="Arial"/>
                <a:cs typeface="Arial"/>
              </a:rPr>
              <a:t> para uso </a:t>
            </a:r>
            <a:r>
              <a:rPr kumimoji="0" lang="es-419" sz="2200" b="0" i="0" u="none" strike="noStrike" cap="none" normalizeH="0" baseline="0" noProof="0">
                <a:ln>
                  <a:noFill/>
                </a:ln>
                <a:solidFill>
                  <a:srgbClr val="384D56"/>
                </a:solidFill>
                <a:effectLst/>
                <a:uLnTx/>
                <a:uFillTx/>
                <a:latin typeface="Arial"/>
                <a:cs typeface="Arial"/>
              </a:rPr>
              <a:t>rutinario</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highlight>
                <a:srgbClr val="FFFF00"/>
              </a:highligh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3" name="Content Placeholder 3">
            <a:extLst>
              <a:ext uri="{FF2B5EF4-FFF2-40B4-BE49-F238E27FC236}">
                <a16:creationId xmlns:a16="http://schemas.microsoft.com/office/drawing/2014/main" id="{819900F6-81CB-A8D1-BE0E-3D5D8F238256}"/>
              </a:ext>
            </a:extLst>
          </p:cNvPr>
          <p:cNvSpPr txBox="1">
            <a:spLocks/>
          </p:cNvSpPr>
          <p:nvPr/>
        </p:nvSpPr>
        <p:spPr>
          <a:xfrm>
            <a:off x="838201" y="4197937"/>
            <a:ext cx="5840412" cy="175796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0" i="0" u="sng" strike="noStrike" cap="none" normalizeH="0" baseline="0" noProof="0" dirty="0">
                <a:ln>
                  <a:noFill/>
                </a:ln>
                <a:solidFill>
                  <a:srgbClr val="384D56"/>
                </a:solidFill>
                <a:effectLst/>
                <a:uLnTx/>
                <a:uFillTx/>
                <a:latin typeface="Arial" panose="020B0604020202020204" pitchFamily="34" charset="0"/>
                <a:ea typeface="Arial"/>
                <a:cs typeface="+mn-cs"/>
              </a:rPr>
              <a:t>Día 4</a:t>
            </a:r>
          </a:p>
          <a:p>
            <a:pPr marL="0" indent="0">
              <a:buNone/>
            </a:pPr>
            <a:r>
              <a:rPr lang="es-419" dirty="0">
                <a:solidFill>
                  <a:schemeClr val="tx1"/>
                </a:solidFill>
                <a:latin typeface="Arial"/>
                <a:cs typeface="Arial"/>
              </a:rPr>
              <a:t>Planificación para la adopción y uso de </a:t>
            </a:r>
            <a:br>
              <a:rPr lang="es-419" dirty="0">
                <a:solidFill>
                  <a:schemeClr val="tx1"/>
                </a:solidFill>
                <a:latin typeface="Arial"/>
                <a:cs typeface="Arial"/>
              </a:rPr>
            </a:br>
            <a:r>
              <a:rPr lang="es-419" dirty="0">
                <a:solidFill>
                  <a:schemeClr val="tx1"/>
                </a:solidFill>
                <a:latin typeface="Arial"/>
                <a:cs typeface="Arial"/>
              </a:rPr>
              <a:t>7-1-7 + actividades de enseñar lo </a:t>
            </a:r>
            <a:br>
              <a:rPr lang="es-419" dirty="0">
                <a:solidFill>
                  <a:schemeClr val="tx1"/>
                </a:solidFill>
                <a:latin typeface="Arial"/>
                <a:cs typeface="Arial"/>
              </a:rPr>
            </a:br>
            <a:r>
              <a:rPr lang="es-419" dirty="0">
                <a:solidFill>
                  <a:schemeClr val="tx1"/>
                </a:solidFill>
                <a:latin typeface="Arial"/>
                <a:cs typeface="Arial"/>
              </a:rPr>
              <a:t>aprendido + próximos pasos</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cxnSp>
        <p:nvCxnSpPr>
          <p:cNvPr id="5" name="Straight Connector 4">
            <a:extLst>
              <a:ext uri="{FF2B5EF4-FFF2-40B4-BE49-F238E27FC236}">
                <a16:creationId xmlns:a16="http://schemas.microsoft.com/office/drawing/2014/main" id="{E55261B2-5715-81EF-339A-4547D499434D}"/>
              </a:ext>
            </a:extLst>
          </p:cNvPr>
          <p:cNvCxnSpPr/>
          <p:nvPr/>
        </p:nvCxnSpPr>
        <p:spPr>
          <a:xfrm>
            <a:off x="215900" y="3721100"/>
            <a:ext cx="117602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4A3D96B-8B7D-612F-8D08-F45830850143}"/>
              </a:ext>
            </a:extLst>
          </p:cNvPr>
          <p:cNvSpPr>
            <a:spLocks noGrp="1"/>
          </p:cNvSpPr>
          <p:nvPr>
            <p:ph type="title"/>
          </p:nvPr>
        </p:nvSpPr>
        <p:spPr/>
        <p:txBody>
          <a:bodyPr/>
          <a:lstStyle/>
          <a:p>
            <a:r>
              <a:rPr lang="es-419">
                <a:latin typeface="Arial"/>
                <a:cs typeface="Arial"/>
              </a:rPr>
              <a:t>Lo que trabajaremos en los próximos dos días</a:t>
            </a:r>
          </a:p>
          <a:p>
            <a:endParaRPr lang="en-US">
              <a:cs typeface="Arial"/>
            </a:endParaRPr>
          </a:p>
        </p:txBody>
      </p:sp>
      <p:pic>
        <p:nvPicPr>
          <p:cNvPr id="4" name="Picture 3">
            <a:extLst>
              <a:ext uri="{FF2B5EF4-FFF2-40B4-BE49-F238E27FC236}">
                <a16:creationId xmlns:a16="http://schemas.microsoft.com/office/drawing/2014/main" id="{2EBFB3E0-E8A4-E8DF-4F83-12274B38CEF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466013" y="1207459"/>
            <a:ext cx="4120019" cy="2189581"/>
          </a:xfrm>
          <a:prstGeom prst="rect">
            <a:avLst/>
          </a:prstGeom>
          <a:ln w="12700">
            <a:solidFill>
              <a:schemeClr val="tx2"/>
            </a:solidFill>
          </a:ln>
        </p:spPr>
      </p:pic>
      <p:pic>
        <p:nvPicPr>
          <p:cNvPr id="2" name="Picture 1">
            <a:extLst>
              <a:ext uri="{FF2B5EF4-FFF2-40B4-BE49-F238E27FC236}">
                <a16:creationId xmlns:a16="http://schemas.microsoft.com/office/drawing/2014/main" id="{41906028-8DF3-F4B1-CDBF-9DFCB463EBC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471233" y="4006641"/>
            <a:ext cx="4114798" cy="2300312"/>
          </a:xfrm>
          <a:prstGeom prst="rect">
            <a:avLst/>
          </a:prstGeom>
          <a:ln w="12700">
            <a:solidFill>
              <a:schemeClr val="tx2"/>
            </a:solidFill>
          </a:ln>
        </p:spPr>
      </p:pic>
    </p:spTree>
    <p:extLst>
      <p:ext uri="{BB962C8B-B14F-4D97-AF65-F5344CB8AC3E}">
        <p14:creationId xmlns:p14="http://schemas.microsoft.com/office/powerpoint/2010/main" val="161438098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es-419"/>
              <a:t>Observaciones finales</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a:xfrm>
            <a:off x="3415481" y="2798324"/>
            <a:ext cx="5361037" cy="2148666"/>
          </a:xfrm>
        </p:spPr>
        <p:txBody>
          <a:bodyPr/>
          <a:lstStyle/>
          <a:p>
            <a:r>
              <a:rPr lang="es-419">
                <a:latin typeface="Arial"/>
                <a:cs typeface="Arial"/>
              </a:rPr>
              <a:t>¡Nos vemos mañana!</a:t>
            </a:r>
          </a:p>
        </p:txBody>
      </p:sp>
    </p:spTree>
    <p:extLst>
      <p:ext uri="{BB962C8B-B14F-4D97-AF65-F5344CB8AC3E}">
        <p14:creationId xmlns:p14="http://schemas.microsoft.com/office/powerpoint/2010/main" val="27263595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a:xfrm>
            <a:off x="831849" y="1519909"/>
            <a:ext cx="10384141" cy="2148666"/>
          </a:xfrm>
        </p:spPr>
        <p:txBody>
          <a:bodyPr>
            <a:normAutofit/>
          </a:bodyPr>
          <a:lstStyle/>
          <a:p>
            <a:r>
              <a:rPr lang="es-419" sz="5200" dirty="0"/>
              <a:t>Diapositivas complementarias</a:t>
            </a:r>
          </a:p>
        </p:txBody>
      </p:sp>
      <p:sp>
        <p:nvSpPr>
          <p:cNvPr id="4" name="Text Placeholder 3">
            <a:extLst>
              <a:ext uri="{FF2B5EF4-FFF2-40B4-BE49-F238E27FC236}">
                <a16:creationId xmlns:a16="http://schemas.microsoft.com/office/drawing/2014/main" id="{85677E22-A15B-DB43-6FFD-02164C1D520E}"/>
              </a:ext>
            </a:extLst>
          </p:cNvPr>
          <p:cNvSpPr>
            <a:spLocks noGrp="1"/>
          </p:cNvSpPr>
          <p:nvPr>
            <p:ph type="body" idx="1"/>
          </p:nvPr>
        </p:nvSpPr>
        <p:spPr>
          <a:xfrm>
            <a:off x="831850" y="3636079"/>
            <a:ext cx="9100090" cy="1572093"/>
          </a:xfrm>
        </p:spPr>
        <p:txBody>
          <a:bodyPr/>
          <a:lstStyle/>
          <a:p>
            <a:r>
              <a:rPr lang="es-419" sz="3200" dirty="0"/>
              <a:t>Actividad de presentación de los resultados de 7-1-7 a las partes interesadas </a:t>
            </a:r>
          </a:p>
          <a:p>
            <a:r>
              <a:rPr lang="es-419" sz="2000" dirty="0"/>
              <a:t>(seguimiento para la actividad de ‘Aplicar 7-1-7 a sus propios datos’)</a:t>
            </a:r>
          </a:p>
        </p:txBody>
      </p:sp>
    </p:spTree>
    <p:extLst>
      <p:ext uri="{BB962C8B-B14F-4D97-AF65-F5344CB8AC3E}">
        <p14:creationId xmlns:p14="http://schemas.microsoft.com/office/powerpoint/2010/main" val="35496010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5CEE4D7-7972-98C5-39F0-57B4E5273AAF}"/>
              </a:ext>
            </a:extLst>
          </p:cNvPr>
          <p:cNvSpPr>
            <a:spLocks noGrp="1"/>
          </p:cNvSpPr>
          <p:nvPr>
            <p:ph type="body" sz="quarter" idx="13"/>
          </p:nvPr>
        </p:nvSpPr>
        <p:spPr/>
        <p:txBody>
          <a:bodyPr anchor="b"/>
          <a:lstStyle/>
          <a:p>
            <a:r>
              <a:rPr lang="es-419">
                <a:latin typeface="Arial"/>
                <a:cs typeface="Arial"/>
              </a:rPr>
              <a:t>Pasos clave para usar el enfoque 7-1-7</a:t>
            </a:r>
          </a:p>
        </p:txBody>
      </p:sp>
    </p:spTree>
    <p:extLst>
      <p:ext uri="{BB962C8B-B14F-4D97-AF65-F5344CB8AC3E}">
        <p14:creationId xmlns:p14="http://schemas.microsoft.com/office/powerpoint/2010/main" val="257805813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5182B7-B154-FB22-86CE-9F9B2AA943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B2B118-2365-C5A1-8FAE-EB963E61322C}"/>
              </a:ext>
            </a:extLst>
          </p:cNvPr>
          <p:cNvSpPr>
            <a:spLocks noGrp="1"/>
          </p:cNvSpPr>
          <p:nvPr>
            <p:ph type="title"/>
          </p:nvPr>
        </p:nvSpPr>
        <p:spPr>
          <a:xfrm>
            <a:off x="831850" y="3097167"/>
            <a:ext cx="10425430" cy="1422952"/>
          </a:xfrm>
        </p:spPr>
        <p:txBody>
          <a:bodyPr/>
          <a:lstStyle/>
          <a:p>
            <a:r>
              <a:rPr lang="es-419" sz="4000" dirty="0">
                <a:latin typeface="Arial"/>
                <a:cs typeface="Arial"/>
              </a:rPr>
              <a:t>Presentar los resultados de 7-1-7 a las partes interesadas</a:t>
            </a:r>
          </a:p>
        </p:txBody>
      </p:sp>
      <p:sp>
        <p:nvSpPr>
          <p:cNvPr id="3" name="Text Placeholder 2">
            <a:extLst>
              <a:ext uri="{FF2B5EF4-FFF2-40B4-BE49-F238E27FC236}">
                <a16:creationId xmlns:a16="http://schemas.microsoft.com/office/drawing/2014/main" id="{525568E9-3EFF-05C0-37AA-10E7698CCCB8}"/>
              </a:ext>
            </a:extLst>
          </p:cNvPr>
          <p:cNvSpPr>
            <a:spLocks noGrp="1"/>
          </p:cNvSpPr>
          <p:nvPr>
            <p:ph type="body" idx="1"/>
          </p:nvPr>
        </p:nvSpPr>
        <p:spPr>
          <a:xfrm>
            <a:off x="831850" y="4568668"/>
            <a:ext cx="9703980" cy="931688"/>
          </a:xfrm>
        </p:spPr>
        <p:txBody>
          <a:bodyPr/>
          <a:lstStyle/>
          <a:p>
            <a:r>
              <a:rPr lang="es-419" sz="3000"/>
              <a:t>Actividad</a:t>
            </a:r>
          </a:p>
        </p:txBody>
      </p:sp>
      <p:pic>
        <p:nvPicPr>
          <p:cNvPr id="5" name="Graphic 4">
            <a:extLst>
              <a:ext uri="{FF2B5EF4-FFF2-40B4-BE49-F238E27FC236}">
                <a16:creationId xmlns:a16="http://schemas.microsoft.com/office/drawing/2014/main" id="{AB3E76E8-8838-29A2-2836-B6057A76B1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190206"/>
            <a:ext cx="913629" cy="909011"/>
          </a:xfrm>
          <a:prstGeom prst="rect">
            <a:avLst/>
          </a:prstGeom>
        </p:spPr>
      </p:pic>
    </p:spTree>
    <p:extLst>
      <p:ext uri="{BB962C8B-B14F-4D97-AF65-F5344CB8AC3E}">
        <p14:creationId xmlns:p14="http://schemas.microsoft.com/office/powerpoint/2010/main" val="244216047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62951-7040-241F-2675-E633D1B30FD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37149DF-B5F4-FC1D-A0A7-445444604835}"/>
              </a:ext>
            </a:extLst>
          </p:cNvPr>
          <p:cNvSpPr>
            <a:spLocks noGrp="1"/>
          </p:cNvSpPr>
          <p:nvPr>
            <p:ph type="body" idx="1"/>
          </p:nvPr>
        </p:nvSpPr>
        <p:spPr>
          <a:xfrm>
            <a:off x="381246" y="1226459"/>
            <a:ext cx="5157787" cy="486893"/>
          </a:xfrm>
        </p:spPr>
        <p:txBody>
          <a:bodyPr/>
          <a:lstStyle/>
          <a:p>
            <a:r>
              <a:rPr lang="es-419">
                <a:latin typeface="Arial"/>
                <a:cs typeface="Arial"/>
              </a:rPr>
              <a:t>Su tarea en grupo</a:t>
            </a:r>
          </a:p>
        </p:txBody>
      </p:sp>
      <p:sp>
        <p:nvSpPr>
          <p:cNvPr id="4" name="Content Placeholder 3">
            <a:extLst>
              <a:ext uri="{FF2B5EF4-FFF2-40B4-BE49-F238E27FC236}">
                <a16:creationId xmlns:a16="http://schemas.microsoft.com/office/drawing/2014/main" id="{EC1A5519-AC3F-A62E-4D70-058F353E8AC8}"/>
              </a:ext>
            </a:extLst>
          </p:cNvPr>
          <p:cNvSpPr>
            <a:spLocks noGrp="1"/>
          </p:cNvSpPr>
          <p:nvPr>
            <p:ph sz="half" idx="2"/>
          </p:nvPr>
        </p:nvSpPr>
        <p:spPr>
          <a:xfrm>
            <a:off x="386707" y="1868545"/>
            <a:ext cx="11406364" cy="3962301"/>
          </a:xfrm>
        </p:spPr>
        <p:txBody>
          <a:bodyPr vert="horz" lIns="91440" tIns="45720" rIns="91440" bIns="45720" rtlCol="0" anchor="t">
            <a:noAutofit/>
          </a:bodyPr>
          <a:lstStyle/>
          <a:p>
            <a:pPr marL="342900" indent="-342900">
              <a:lnSpc>
                <a:spcPct val="100000"/>
              </a:lnSpc>
            </a:pPr>
            <a:r>
              <a:rPr lang="es-419" dirty="0">
                <a:latin typeface="Arial"/>
                <a:cs typeface="Arial"/>
              </a:rPr>
              <a:t>Emparejarse con otro grupo</a:t>
            </a:r>
          </a:p>
          <a:p>
            <a:pPr marL="342900" indent="-342900">
              <a:lnSpc>
                <a:spcPct val="100000"/>
              </a:lnSpc>
            </a:pPr>
            <a:r>
              <a:rPr lang="es-419" dirty="0">
                <a:solidFill>
                  <a:srgbClr val="384D56"/>
                </a:solidFill>
                <a:latin typeface="Arial"/>
                <a:cs typeface="Arial"/>
              </a:rPr>
              <a:t>El grupo 1 presentará sus diapositivas completadas de revisión de eventos 7-1-7 al grupo 2.  Tomen unos 10 minutos para presentar las diapositivas.  El grupo 2 puede hacer preguntas durante unos minutos después.</a:t>
            </a:r>
          </a:p>
          <a:p>
            <a:pPr marL="342900" indent="-342900">
              <a:lnSpc>
                <a:spcPct val="100000"/>
              </a:lnSpc>
            </a:pPr>
            <a:r>
              <a:rPr lang="es-419" dirty="0">
                <a:solidFill>
                  <a:srgbClr val="384D56"/>
                </a:solidFill>
                <a:latin typeface="Arial"/>
                <a:cs typeface="Arial"/>
              </a:rPr>
              <a:t>El grupo 2 presentará sus diapositivas de revisión de eventos al grupo 1. Tomen unos 10 minutos para presentar las diapositivas. El grupo 2 puede hacer preguntas durante unos minutos después. </a:t>
            </a:r>
          </a:p>
          <a:p>
            <a:pPr marL="0" indent="0">
              <a:buNone/>
            </a:pPr>
            <a:endParaRPr lang="en-US" sz="2500" dirty="0">
              <a:latin typeface="Arial"/>
              <a:cs typeface="Arial"/>
            </a:endParaRPr>
          </a:p>
        </p:txBody>
      </p:sp>
      <p:sp>
        <p:nvSpPr>
          <p:cNvPr id="26" name="Rectangle 25">
            <a:extLst>
              <a:ext uri="{FF2B5EF4-FFF2-40B4-BE49-F238E27FC236}">
                <a16:creationId xmlns:a16="http://schemas.microsoft.com/office/drawing/2014/main" id="{9D760EA1-8863-EE7F-B084-BB628FB689F8}"/>
              </a:ext>
            </a:extLst>
          </p:cNvPr>
          <p:cNvSpPr/>
          <p:nvPr/>
        </p:nvSpPr>
        <p:spPr>
          <a:xfrm>
            <a:off x="379594" y="4814506"/>
            <a:ext cx="8152606" cy="14063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
            <a:extLst>
              <a:ext uri="{FF2B5EF4-FFF2-40B4-BE49-F238E27FC236}">
                <a16:creationId xmlns:a16="http://schemas.microsoft.com/office/drawing/2014/main" id="{588A3F62-9F39-0F5A-52C4-6984536AC13B}"/>
              </a:ext>
            </a:extLst>
          </p:cNvPr>
          <p:cNvSpPr txBox="1">
            <a:spLocks/>
          </p:cNvSpPr>
          <p:nvPr/>
        </p:nvSpPr>
        <p:spPr>
          <a:xfrm>
            <a:off x="1006539" y="4966906"/>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sz="2000">
                <a:latin typeface="Arial"/>
                <a:cs typeface="Arial"/>
              </a:rPr>
              <a:t>Tiempo</a:t>
            </a:r>
          </a:p>
        </p:txBody>
      </p:sp>
      <p:sp>
        <p:nvSpPr>
          <p:cNvPr id="36" name="Content Placeholder 3">
            <a:extLst>
              <a:ext uri="{FF2B5EF4-FFF2-40B4-BE49-F238E27FC236}">
                <a16:creationId xmlns:a16="http://schemas.microsoft.com/office/drawing/2014/main" id="{5C774813-C3D2-8BDB-0CAE-51C35B8FCF36}"/>
              </a:ext>
            </a:extLst>
          </p:cNvPr>
          <p:cNvSpPr txBox="1">
            <a:spLocks/>
          </p:cNvSpPr>
          <p:nvPr/>
        </p:nvSpPr>
        <p:spPr>
          <a:xfrm>
            <a:off x="954788" y="5401712"/>
            <a:ext cx="7225506" cy="74289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419" sz="1600" dirty="0">
                <a:latin typeface="Arial"/>
                <a:cs typeface="Arial"/>
              </a:rPr>
              <a:t>~15 minutos: el primer grupo presenta diapositivas y responde preguntas</a:t>
            </a:r>
          </a:p>
          <a:p>
            <a:r>
              <a:rPr lang="es-419" sz="1600" dirty="0">
                <a:latin typeface="Arial"/>
                <a:cs typeface="Arial"/>
              </a:rPr>
              <a:t>~15 minutos: el segundo grupo presenta diapositivas y responde preguntas</a:t>
            </a:r>
          </a:p>
          <a:p>
            <a:pPr lvl="1"/>
            <a:endParaRPr lang="en-US" sz="1800" dirty="0">
              <a:latin typeface="Arial"/>
              <a:cs typeface="Arial"/>
            </a:endParaRPr>
          </a:p>
          <a:p>
            <a:endParaRPr lang="en-US" sz="1600" dirty="0">
              <a:cs typeface="Arial"/>
            </a:endParaRPr>
          </a:p>
          <a:p>
            <a:pPr lvl="1"/>
            <a:endParaRPr lang="en-US" sz="1600" dirty="0">
              <a:cs typeface="Arial"/>
            </a:endParaRPr>
          </a:p>
        </p:txBody>
      </p:sp>
      <p:sp>
        <p:nvSpPr>
          <p:cNvPr id="43" name="Title 1">
            <a:extLst>
              <a:ext uri="{FF2B5EF4-FFF2-40B4-BE49-F238E27FC236}">
                <a16:creationId xmlns:a16="http://schemas.microsoft.com/office/drawing/2014/main" id="{0AAC9358-C43A-070A-87E2-CFC3B38D71DB}"/>
              </a:ext>
            </a:extLst>
          </p:cNvPr>
          <p:cNvSpPr txBox="1">
            <a:spLocks/>
          </p:cNvSpPr>
          <p:nvPr/>
        </p:nvSpPr>
        <p:spPr>
          <a:xfrm>
            <a:off x="379824" y="328839"/>
            <a:ext cx="11906209"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dirty="0">
                <a:latin typeface="Arial"/>
                <a:cs typeface="Arial"/>
              </a:rPr>
              <a:t>Presentar los resultados de 7-1-7 a las partes interesadas</a:t>
            </a:r>
          </a:p>
        </p:txBody>
      </p:sp>
    </p:spTree>
    <p:extLst>
      <p:ext uri="{BB962C8B-B14F-4D97-AF65-F5344CB8AC3E}">
        <p14:creationId xmlns:p14="http://schemas.microsoft.com/office/powerpoint/2010/main" val="2270584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pPr>
              <a:spcBef>
                <a:spcPts val="0"/>
              </a:spcBef>
            </a:pPr>
            <a:r>
              <a:rPr lang="es-419"/>
              <a:t>El ciclo de vida del enfoque 7-1-7</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3659160"/>
            <a:chOff x="741405" y="1473278"/>
            <a:chExt cx="10521779" cy="3659160"/>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945378" cy="9748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582826520"/>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7" name="Rectangle: Rounded Corners 296">
            <a:extLst>
              <a:ext uri="{FF2B5EF4-FFF2-40B4-BE49-F238E27FC236}">
                <a16:creationId xmlns:a16="http://schemas.microsoft.com/office/drawing/2014/main" id="{417A351D-A9E8-AB70-E593-D8AF5C299F07}"/>
              </a:ext>
            </a:extLst>
          </p:cNvPr>
          <p:cNvSpPr/>
          <p:nvPr/>
        </p:nvSpPr>
        <p:spPr>
          <a:xfrm>
            <a:off x="1356785" y="1456081"/>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s-419" dirty="0">
                <a:solidFill>
                  <a:schemeClr val="bg1"/>
                </a:solidFill>
                <a:latin typeface="Arial"/>
                <a:ea typeface="Arial"/>
                <a:cs typeface="Calibri"/>
              </a:rPr>
              <a:t>     Recopilar datos de puntualidad y calcular el desempeño de 7-1-7 </a:t>
            </a:r>
          </a:p>
        </p:txBody>
      </p:sp>
      <p:sp>
        <p:nvSpPr>
          <p:cNvPr id="299" name="Oval 298">
            <a:extLst>
              <a:ext uri="{FF2B5EF4-FFF2-40B4-BE49-F238E27FC236}">
                <a16:creationId xmlns:a16="http://schemas.microsoft.com/office/drawing/2014/main" id="{758C4407-30A0-240E-77F9-078B2ACF0965}"/>
              </a:ext>
            </a:extLst>
          </p:cNvPr>
          <p:cNvSpPr/>
          <p:nvPr/>
        </p:nvSpPr>
        <p:spPr>
          <a:xfrm>
            <a:off x="1060915" y="1469682"/>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797863" y="2303355"/>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a:solidFill>
                  <a:schemeClr val="bg1"/>
                </a:solidFill>
                <a:latin typeface="Arial"/>
                <a:ea typeface="Arial"/>
                <a:cs typeface="+mn-lt"/>
              </a:rPr>
              <a:t>    Identificar los cuellos de botella y facilitadores</a:t>
            </a:r>
          </a:p>
        </p:txBody>
      </p:sp>
      <p:sp>
        <p:nvSpPr>
          <p:cNvPr id="305" name="Oval 304">
            <a:extLst>
              <a:ext uri="{FF2B5EF4-FFF2-40B4-BE49-F238E27FC236}">
                <a16:creationId xmlns:a16="http://schemas.microsoft.com/office/drawing/2014/main" id="{96944A12-34E1-A031-177D-AAF43C7CD2AB}"/>
              </a:ext>
            </a:extLst>
          </p:cNvPr>
          <p:cNvSpPr/>
          <p:nvPr/>
        </p:nvSpPr>
        <p:spPr>
          <a:xfrm>
            <a:off x="1426537" y="2305895"/>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123334" y="3148181"/>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a:solidFill>
                  <a:schemeClr val="bg1"/>
                </a:solidFill>
                <a:latin typeface="Arial"/>
                <a:ea typeface="Arial"/>
                <a:cs typeface="+mn-lt"/>
              </a:rPr>
              <a:t>     Determinar las medidas inmediatas y a largo plazo </a:t>
            </a:r>
          </a:p>
        </p:txBody>
      </p:sp>
      <p:sp>
        <p:nvSpPr>
          <p:cNvPr id="308" name="Oval 307">
            <a:extLst>
              <a:ext uri="{FF2B5EF4-FFF2-40B4-BE49-F238E27FC236}">
                <a16:creationId xmlns:a16="http://schemas.microsoft.com/office/drawing/2014/main" id="{E3972C59-D00B-0F14-389F-D884823756F2}"/>
              </a:ext>
            </a:extLst>
          </p:cNvPr>
          <p:cNvSpPr/>
          <p:nvPr/>
        </p:nvSpPr>
        <p:spPr>
          <a:xfrm>
            <a:off x="1754284" y="31526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438074" y="3994886"/>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Consolidar datos de forma rutinaria y monitorear el progreso de las </a:t>
            </a:r>
            <a:br>
              <a:rPr lang="es-419" dirty="0">
                <a:solidFill>
                  <a:schemeClr val="bg1"/>
                </a:solidFill>
                <a:latin typeface="Arial"/>
                <a:ea typeface="Arial"/>
                <a:cs typeface="+mn-lt"/>
              </a:rPr>
            </a:br>
            <a:r>
              <a:rPr lang="es-419" dirty="0">
                <a:solidFill>
                  <a:schemeClr val="bg1"/>
                </a:solidFill>
                <a:latin typeface="Arial"/>
                <a:ea typeface="Arial"/>
                <a:cs typeface="+mn-lt"/>
              </a:rPr>
              <a:t>        medidas </a:t>
            </a:r>
          </a:p>
        </p:txBody>
      </p:sp>
      <p:sp>
        <p:nvSpPr>
          <p:cNvPr id="311" name="Oval 310">
            <a:extLst>
              <a:ext uri="{FF2B5EF4-FFF2-40B4-BE49-F238E27FC236}">
                <a16:creationId xmlns:a16="http://schemas.microsoft.com/office/drawing/2014/main" id="{09F9CA24-BCED-5B85-7301-2CB9F4BDF445}"/>
              </a:ext>
            </a:extLst>
          </p:cNvPr>
          <p:cNvSpPr/>
          <p:nvPr/>
        </p:nvSpPr>
        <p:spPr>
          <a:xfrm>
            <a:off x="2078431" y="3998639"/>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752812" y="4839712"/>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Sintetizar y utilizar los resultados para la planificación, el </a:t>
            </a:r>
            <a:br>
              <a:rPr lang="es-419" dirty="0">
                <a:solidFill>
                  <a:schemeClr val="bg1"/>
                </a:solidFill>
                <a:latin typeface="Arial"/>
                <a:ea typeface="Arial"/>
                <a:cs typeface="+mn-lt"/>
              </a:rPr>
            </a:br>
            <a:r>
              <a:rPr lang="es-419" dirty="0">
                <a:solidFill>
                  <a:schemeClr val="bg1"/>
                </a:solidFill>
                <a:latin typeface="Arial"/>
                <a:ea typeface="Arial"/>
                <a:cs typeface="+mn-lt"/>
              </a:rPr>
              <a:t>       financiamiento y la promoción </a:t>
            </a:r>
          </a:p>
        </p:txBody>
      </p:sp>
      <p:sp>
        <p:nvSpPr>
          <p:cNvPr id="314" name="Oval 313">
            <a:extLst>
              <a:ext uri="{FF2B5EF4-FFF2-40B4-BE49-F238E27FC236}">
                <a16:creationId xmlns:a16="http://schemas.microsoft.com/office/drawing/2014/main" id="{5B8228E8-F209-42FC-C016-80C82E8D2B77}"/>
              </a:ext>
            </a:extLst>
          </p:cNvPr>
          <p:cNvSpPr/>
          <p:nvPr/>
        </p:nvSpPr>
        <p:spPr>
          <a:xfrm>
            <a:off x="2393171" y="4843465"/>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A6336362-D20A-7A08-41C4-AACD7F61C1D1}"/>
              </a:ext>
            </a:extLst>
          </p:cNvPr>
          <p:cNvSpPr txBox="1">
            <a:spLocks/>
          </p:cNvSpPr>
          <p:nvPr/>
        </p:nvSpPr>
        <p:spPr>
          <a:xfrm>
            <a:off x="139700" y="136526"/>
            <a:ext cx="10515600" cy="10878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es-419" dirty="0">
                <a:latin typeface="Arial"/>
                <a:cs typeface="Arial"/>
              </a:rPr>
              <a:t>Usar 7-1-7 es simple e interactivo</a:t>
            </a:r>
          </a:p>
        </p:txBody>
      </p:sp>
    </p:spTree>
    <p:extLst>
      <p:ext uri="{BB962C8B-B14F-4D97-AF65-F5344CB8AC3E}">
        <p14:creationId xmlns:p14="http://schemas.microsoft.com/office/powerpoint/2010/main" val="1845589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C7C48-7377-DF8C-70CE-70B1A54CFEA4}"/>
            </a:ext>
          </a:extLst>
        </p:cNvPr>
        <p:cNvGrpSpPr/>
        <p:nvPr/>
      </p:nvGrpSpPr>
      <p:grpSpPr>
        <a:xfrm>
          <a:off x="0" y="0"/>
          <a:ext cx="0" cy="0"/>
          <a:chOff x="0" y="0"/>
          <a:chExt cx="0" cy="0"/>
        </a:xfrm>
      </p:grpSpPr>
      <p:sp>
        <p:nvSpPr>
          <p:cNvPr id="19" name="Title 3">
            <a:extLst>
              <a:ext uri="{FF2B5EF4-FFF2-40B4-BE49-F238E27FC236}">
                <a16:creationId xmlns:a16="http://schemas.microsoft.com/office/drawing/2014/main" id="{913474D4-4103-32FA-4A11-22FC0EDBFDE8}"/>
              </a:ext>
            </a:extLst>
          </p:cNvPr>
          <p:cNvSpPr>
            <a:spLocks noGrp="1"/>
          </p:cNvSpPr>
          <p:nvPr>
            <p:ph type="title"/>
          </p:nvPr>
        </p:nvSpPr>
        <p:spPr>
          <a:xfrm>
            <a:off x="255102" y="365126"/>
            <a:ext cx="11424279" cy="740650"/>
          </a:xfrm>
        </p:spPr>
        <p:txBody>
          <a:bodyPr>
            <a:noAutofit/>
          </a:bodyPr>
          <a:lstStyle/>
          <a:p>
            <a:r>
              <a:rPr lang="es-419" sz="3600">
                <a:latin typeface="Arial"/>
                <a:cs typeface="Arial"/>
              </a:rPr>
              <a:t>Las actividades de hoy</a:t>
            </a:r>
          </a:p>
        </p:txBody>
      </p:sp>
      <p:sp>
        <p:nvSpPr>
          <p:cNvPr id="7" name="Content Placeholder 3">
            <a:extLst>
              <a:ext uri="{FF2B5EF4-FFF2-40B4-BE49-F238E27FC236}">
                <a16:creationId xmlns:a16="http://schemas.microsoft.com/office/drawing/2014/main" id="{D2848ABB-6939-43DC-7114-04AB4FFA9385}"/>
              </a:ext>
            </a:extLst>
          </p:cNvPr>
          <p:cNvSpPr>
            <a:spLocks noGrp="1"/>
          </p:cNvSpPr>
          <p:nvPr>
            <p:ph idx="1"/>
          </p:nvPr>
        </p:nvSpPr>
        <p:spPr>
          <a:xfrm>
            <a:off x="987489" y="1708978"/>
            <a:ext cx="10216278" cy="4607008"/>
          </a:xfrm>
        </p:spPr>
        <p:txBody>
          <a:bodyPr vert="horz" lIns="91440" tIns="45720" rIns="91440" bIns="45720" rtlCol="0" anchor="t">
            <a:noAutofit/>
          </a:bodyPr>
          <a:lstStyle/>
          <a:p>
            <a:pPr marL="0" indent="0">
              <a:lnSpc>
                <a:spcPct val="113999"/>
              </a:lnSpc>
              <a:buNone/>
            </a:pPr>
            <a:r>
              <a:rPr lang="es-419" sz="2600" u="sng" dirty="0">
                <a:latin typeface="Arial"/>
                <a:cs typeface="Arial"/>
              </a:rPr>
              <a:t>Dos tipos de actividades </a:t>
            </a:r>
          </a:p>
          <a:p>
            <a:pPr marL="342900" indent="-342900">
              <a:lnSpc>
                <a:spcPct val="113999"/>
              </a:lnSpc>
            </a:pPr>
            <a:r>
              <a:rPr lang="es-419" sz="2600" dirty="0">
                <a:latin typeface="Arial"/>
                <a:cs typeface="Arial"/>
              </a:rPr>
              <a:t>Actividades prácticas para aplicar los primeros tres pasos de </a:t>
            </a:r>
            <a:br>
              <a:rPr lang="es-419" sz="2600" dirty="0">
                <a:latin typeface="Arial"/>
                <a:cs typeface="Arial"/>
              </a:rPr>
            </a:br>
            <a:r>
              <a:rPr lang="es-419" sz="2600" dirty="0">
                <a:latin typeface="Arial"/>
                <a:cs typeface="Arial"/>
              </a:rPr>
              <a:t>7-1-7 en grupos pequeños y plenaria.</a:t>
            </a:r>
          </a:p>
          <a:p>
            <a:pPr marL="0" indent="0">
              <a:lnSpc>
                <a:spcPct val="113999"/>
              </a:lnSpc>
              <a:buNone/>
            </a:pPr>
            <a:endParaRPr lang="en-US" sz="2600" dirty="0">
              <a:latin typeface="Arial"/>
              <a:cs typeface="Arial"/>
            </a:endParaRPr>
          </a:p>
          <a:p>
            <a:pPr marL="342900" indent="-342900">
              <a:lnSpc>
                <a:spcPct val="113999"/>
              </a:lnSpc>
            </a:pPr>
            <a:r>
              <a:rPr lang="es-419" sz="2600" dirty="0">
                <a:latin typeface="Arial"/>
                <a:cs typeface="Arial"/>
              </a:rPr>
              <a:t>Aplicar los primeros tres pasos de 7-1-7 a </a:t>
            </a:r>
            <a:r>
              <a:rPr lang="es-419" sz="2600" u="sng" dirty="0">
                <a:latin typeface="Arial"/>
                <a:cs typeface="Arial"/>
              </a:rPr>
              <a:t>sus propios datos</a:t>
            </a:r>
            <a:r>
              <a:rPr lang="es-419" sz="2600" dirty="0">
                <a:latin typeface="Arial"/>
                <a:cs typeface="Arial"/>
              </a:rPr>
              <a:t> </a:t>
            </a:r>
            <a:br>
              <a:rPr lang="es-419" sz="2600" dirty="0">
                <a:latin typeface="Arial"/>
                <a:cs typeface="Arial"/>
              </a:rPr>
            </a:br>
            <a:r>
              <a:rPr lang="es-419" sz="2600" dirty="0">
                <a:latin typeface="Arial"/>
                <a:cs typeface="Arial"/>
              </a:rPr>
              <a:t>(o escenarios escritos de antemano, según sea necesario)</a:t>
            </a:r>
          </a:p>
          <a:p>
            <a:pPr marL="342900" indent="-342900">
              <a:lnSpc>
                <a:spcPct val="113999"/>
              </a:lnSpc>
            </a:pPr>
            <a:endParaRPr lang="en-US" sz="600" dirty="0">
              <a:latin typeface="Arial"/>
              <a:cs typeface="Arial"/>
            </a:endParaRPr>
          </a:p>
        </p:txBody>
      </p:sp>
    </p:spTree>
    <p:extLst>
      <p:ext uri="{BB962C8B-B14F-4D97-AF65-F5344CB8AC3E}">
        <p14:creationId xmlns:p14="http://schemas.microsoft.com/office/powerpoint/2010/main" val="40349900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E724A-A6CA-6BBC-0B45-A2F5F1A57B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BD5B6E-ED2F-81B7-F490-6BE7442864C8}"/>
              </a:ext>
            </a:extLst>
          </p:cNvPr>
          <p:cNvSpPr>
            <a:spLocks noGrp="1"/>
          </p:cNvSpPr>
          <p:nvPr>
            <p:ph type="title"/>
          </p:nvPr>
        </p:nvSpPr>
        <p:spPr>
          <a:xfrm>
            <a:off x="437882" y="365125"/>
            <a:ext cx="10915918" cy="1325563"/>
          </a:xfrm>
        </p:spPr>
        <p:txBody>
          <a:bodyPr/>
          <a:lstStyle/>
          <a:p>
            <a:r>
              <a:rPr lang="es-419" dirty="0">
                <a:latin typeface="Arial"/>
                <a:cs typeface="Arial"/>
              </a:rPr>
              <a:t>Usar 7-1-7 es simple e interactivo</a:t>
            </a:r>
            <a:endParaRPr lang="es-419" dirty="0"/>
          </a:p>
        </p:txBody>
      </p:sp>
      <p:sp>
        <p:nvSpPr>
          <p:cNvPr id="29" name="Rectangle: Rounded Corners 28">
            <a:extLst>
              <a:ext uri="{FF2B5EF4-FFF2-40B4-BE49-F238E27FC236}">
                <a16:creationId xmlns:a16="http://schemas.microsoft.com/office/drawing/2014/main" id="{F0831C91-9AB0-DDA7-4999-69FD20A6F0D2}"/>
              </a:ext>
            </a:extLst>
          </p:cNvPr>
          <p:cNvSpPr/>
          <p:nvPr/>
        </p:nvSpPr>
        <p:spPr>
          <a:xfrm>
            <a:off x="1356785" y="1456081"/>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b="1" dirty="0">
                <a:solidFill>
                  <a:schemeClr val="bg1"/>
                </a:solidFill>
                <a:latin typeface="Arial"/>
                <a:ea typeface="Arial"/>
                <a:cs typeface="Calibri"/>
              </a:rPr>
              <a:t>     Recopilar datos de puntualidad y calcular el desempeño de 7-1-7 </a:t>
            </a:r>
          </a:p>
        </p:txBody>
      </p:sp>
      <p:sp>
        <p:nvSpPr>
          <p:cNvPr id="31" name="Oval 30">
            <a:extLst>
              <a:ext uri="{FF2B5EF4-FFF2-40B4-BE49-F238E27FC236}">
                <a16:creationId xmlns:a16="http://schemas.microsoft.com/office/drawing/2014/main" id="{B861318E-AB49-8CF3-8783-B92197ED6132}"/>
              </a:ext>
            </a:extLst>
          </p:cNvPr>
          <p:cNvSpPr/>
          <p:nvPr/>
        </p:nvSpPr>
        <p:spPr>
          <a:xfrm>
            <a:off x="1060915" y="1469682"/>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75F23B82-ECDE-413F-79F3-3A4FDBECD182}"/>
              </a:ext>
            </a:extLst>
          </p:cNvPr>
          <p:cNvSpPr/>
          <p:nvPr/>
        </p:nvSpPr>
        <p:spPr>
          <a:xfrm>
            <a:off x="1797863" y="2303355"/>
            <a:ext cx="7862227" cy="720438"/>
          </a:xfrm>
          <a:prstGeom prst="roundRect">
            <a:avLst/>
          </a:prstGeom>
          <a:solidFill>
            <a:schemeClr val="bg1">
              <a:lumMod val="75000"/>
            </a:schemeClr>
          </a:solidFill>
          <a:ln>
            <a:solidFill>
              <a:schemeClr val="bg1">
                <a:lumMod val="85000"/>
              </a:schemeClr>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a:solidFill>
                  <a:schemeClr val="bg1"/>
                </a:solidFill>
                <a:latin typeface="Arial"/>
                <a:ea typeface="Arial"/>
                <a:cs typeface="+mn-lt"/>
              </a:rPr>
              <a:t>    Identificar los cuellos de botella y facilitadores</a:t>
            </a:r>
          </a:p>
        </p:txBody>
      </p:sp>
      <p:sp>
        <p:nvSpPr>
          <p:cNvPr id="35" name="Oval 34">
            <a:extLst>
              <a:ext uri="{FF2B5EF4-FFF2-40B4-BE49-F238E27FC236}">
                <a16:creationId xmlns:a16="http://schemas.microsoft.com/office/drawing/2014/main" id="{E7750ED4-93FD-A808-396C-4268EF45AD5B}"/>
              </a:ext>
            </a:extLst>
          </p:cNvPr>
          <p:cNvSpPr/>
          <p:nvPr/>
        </p:nvSpPr>
        <p:spPr>
          <a:xfrm>
            <a:off x="1426537" y="2305895"/>
            <a:ext cx="722431" cy="708560"/>
          </a:xfrm>
          <a:prstGeom prst="ellipse">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124C592F-7E3A-C010-7166-8DF29B84B08F}"/>
              </a:ext>
            </a:extLst>
          </p:cNvPr>
          <p:cNvSpPr/>
          <p:nvPr/>
        </p:nvSpPr>
        <p:spPr>
          <a:xfrm>
            <a:off x="2123334" y="3148181"/>
            <a:ext cx="7862227" cy="712341"/>
          </a:xfrm>
          <a:prstGeom prst="roundRect">
            <a:avLst/>
          </a:prstGeom>
          <a:solidFill>
            <a:schemeClr val="bg1">
              <a:lumMod val="75000"/>
            </a:schemeClr>
          </a:solidFill>
          <a:ln>
            <a:solidFill>
              <a:schemeClr val="bg1">
                <a:lumMod val="85000"/>
              </a:schemeClr>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a:solidFill>
                  <a:schemeClr val="bg1"/>
                </a:solidFill>
                <a:latin typeface="Arial"/>
                <a:ea typeface="Arial"/>
                <a:cs typeface="+mn-lt"/>
              </a:rPr>
              <a:t>     Determinar las medidas inmediatas y a largo plazo </a:t>
            </a:r>
          </a:p>
        </p:txBody>
      </p:sp>
      <p:sp>
        <p:nvSpPr>
          <p:cNvPr id="39" name="Oval 38">
            <a:extLst>
              <a:ext uri="{FF2B5EF4-FFF2-40B4-BE49-F238E27FC236}">
                <a16:creationId xmlns:a16="http://schemas.microsoft.com/office/drawing/2014/main" id="{88EA4F15-CE5B-B50A-40D4-29E451B3A331}"/>
              </a:ext>
            </a:extLst>
          </p:cNvPr>
          <p:cNvSpPr/>
          <p:nvPr/>
        </p:nvSpPr>
        <p:spPr>
          <a:xfrm>
            <a:off x="1754284" y="3152687"/>
            <a:ext cx="722431" cy="708560"/>
          </a:xfrm>
          <a:prstGeom prst="ellipse">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4FAA6364-50CC-41BA-94C0-CE12AE0BA585}"/>
              </a:ext>
            </a:extLst>
          </p:cNvPr>
          <p:cNvSpPr/>
          <p:nvPr/>
        </p:nvSpPr>
        <p:spPr>
          <a:xfrm>
            <a:off x="2438074" y="3994886"/>
            <a:ext cx="7862227" cy="720438"/>
          </a:xfrm>
          <a:prstGeom prst="roundRect">
            <a:avLst/>
          </a:prstGeom>
          <a:solidFill>
            <a:schemeClr val="bg1">
              <a:lumMod val="75000"/>
            </a:schemeClr>
          </a:solidFill>
          <a:ln>
            <a:solidFill>
              <a:schemeClr val="bg1">
                <a:lumMod val="85000"/>
              </a:schemeClr>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Consolidar datos de forma rutinaria y monitorear el progreso de las </a:t>
            </a:r>
            <a:br>
              <a:rPr lang="es-419" dirty="0">
                <a:solidFill>
                  <a:schemeClr val="bg1"/>
                </a:solidFill>
                <a:latin typeface="Arial"/>
                <a:ea typeface="Arial"/>
                <a:cs typeface="+mn-lt"/>
              </a:rPr>
            </a:br>
            <a:r>
              <a:rPr lang="es-419" dirty="0">
                <a:solidFill>
                  <a:schemeClr val="bg1"/>
                </a:solidFill>
                <a:latin typeface="Arial"/>
                <a:ea typeface="Arial"/>
                <a:cs typeface="+mn-lt"/>
              </a:rPr>
              <a:t>        medidas </a:t>
            </a:r>
          </a:p>
        </p:txBody>
      </p:sp>
      <p:sp>
        <p:nvSpPr>
          <p:cNvPr id="43" name="Oval 42">
            <a:extLst>
              <a:ext uri="{FF2B5EF4-FFF2-40B4-BE49-F238E27FC236}">
                <a16:creationId xmlns:a16="http://schemas.microsoft.com/office/drawing/2014/main" id="{7AC59B97-78C2-2993-BC9C-3A6081D20E46}"/>
              </a:ext>
            </a:extLst>
          </p:cNvPr>
          <p:cNvSpPr/>
          <p:nvPr/>
        </p:nvSpPr>
        <p:spPr>
          <a:xfrm>
            <a:off x="2078431" y="3998639"/>
            <a:ext cx="722431" cy="719933"/>
          </a:xfrm>
          <a:prstGeom prst="ellipse">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19C99F5A-1971-6579-27F3-F8131404FACD}"/>
              </a:ext>
            </a:extLst>
          </p:cNvPr>
          <p:cNvSpPr/>
          <p:nvPr/>
        </p:nvSpPr>
        <p:spPr>
          <a:xfrm>
            <a:off x="2752812" y="4839712"/>
            <a:ext cx="7862227" cy="720438"/>
          </a:xfrm>
          <a:prstGeom prst="roundRect">
            <a:avLst/>
          </a:prstGeom>
          <a:solidFill>
            <a:schemeClr val="bg1">
              <a:lumMod val="75000"/>
            </a:schemeClr>
          </a:solidFill>
          <a:ln>
            <a:solidFill>
              <a:schemeClr val="bg1">
                <a:lumMod val="85000"/>
              </a:schemeClr>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Sintetizar y utilizar los resultados para la planificación, el </a:t>
            </a:r>
            <a:br>
              <a:rPr lang="es-419" dirty="0">
                <a:solidFill>
                  <a:schemeClr val="bg1"/>
                </a:solidFill>
                <a:latin typeface="Arial"/>
                <a:ea typeface="Arial"/>
                <a:cs typeface="+mn-lt"/>
              </a:rPr>
            </a:br>
            <a:r>
              <a:rPr lang="es-419" dirty="0">
                <a:solidFill>
                  <a:schemeClr val="bg1"/>
                </a:solidFill>
                <a:latin typeface="Arial"/>
                <a:ea typeface="Arial"/>
                <a:cs typeface="+mn-lt"/>
              </a:rPr>
              <a:t>       financiamiento y la promoción </a:t>
            </a:r>
          </a:p>
        </p:txBody>
      </p:sp>
      <p:sp>
        <p:nvSpPr>
          <p:cNvPr id="47" name="Oval 46">
            <a:extLst>
              <a:ext uri="{FF2B5EF4-FFF2-40B4-BE49-F238E27FC236}">
                <a16:creationId xmlns:a16="http://schemas.microsoft.com/office/drawing/2014/main" id="{C0369FEB-C44C-EB91-9FF3-7F2504CB991C}"/>
              </a:ext>
            </a:extLst>
          </p:cNvPr>
          <p:cNvSpPr/>
          <p:nvPr/>
        </p:nvSpPr>
        <p:spPr>
          <a:xfrm>
            <a:off x="2393171" y="4843465"/>
            <a:ext cx="722431" cy="716657"/>
          </a:xfrm>
          <a:prstGeom prst="ellipse">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6566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1890E-119C-C9E2-6EAD-812F39E66CB3}"/>
            </a:ext>
          </a:extLst>
        </p:cNvPr>
        <p:cNvGrpSpPr/>
        <p:nvPr/>
      </p:nvGrpSpPr>
      <p:grpSpPr>
        <a:xfrm>
          <a:off x="0" y="0"/>
          <a:ext cx="0" cy="0"/>
          <a:chOff x="0" y="0"/>
          <a:chExt cx="0" cy="0"/>
        </a:xfrm>
      </p:grpSpPr>
      <p:sp>
        <p:nvSpPr>
          <p:cNvPr id="19" name="Text Placeholder 4">
            <a:extLst>
              <a:ext uri="{FF2B5EF4-FFF2-40B4-BE49-F238E27FC236}">
                <a16:creationId xmlns:a16="http://schemas.microsoft.com/office/drawing/2014/main" id="{444A4BCD-F54A-EA3B-BF1C-E69CEFE9122B}"/>
              </a:ext>
            </a:extLst>
          </p:cNvPr>
          <p:cNvSpPr txBox="1">
            <a:spLocks/>
          </p:cNvSpPr>
          <p:nvPr/>
        </p:nvSpPr>
        <p:spPr>
          <a:xfrm>
            <a:off x="445250" y="1551909"/>
            <a:ext cx="492122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18393"/>
                </a:solidFill>
                <a:effectLst/>
                <a:uLnTx/>
                <a:uFillTx/>
                <a:latin typeface="Arial" panose="020B0604020202020204" pitchFamily="34" charset="0"/>
                <a:ea typeface="Arial"/>
                <a:cs typeface="+mn-cs"/>
              </a:rPr>
              <a:t>Recopilar datos de puntualidad</a:t>
            </a:r>
          </a:p>
        </p:txBody>
      </p:sp>
      <p:sp>
        <p:nvSpPr>
          <p:cNvPr id="20" name="Content Placeholder 2">
            <a:extLst>
              <a:ext uri="{FF2B5EF4-FFF2-40B4-BE49-F238E27FC236}">
                <a16:creationId xmlns:a16="http://schemas.microsoft.com/office/drawing/2014/main" id="{BFB74EAF-6435-EFF8-F23E-5C06F7465674}"/>
              </a:ext>
            </a:extLst>
          </p:cNvPr>
          <p:cNvSpPr txBox="1">
            <a:spLocks/>
          </p:cNvSpPr>
          <p:nvPr/>
        </p:nvSpPr>
        <p:spPr>
          <a:xfrm>
            <a:off x="614968" y="1998290"/>
            <a:ext cx="10471480" cy="2863545"/>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000" b="0" i="0" u="none" strike="noStrike" cap="none" normalizeH="0" baseline="0" noProof="0" dirty="0">
                <a:ln>
                  <a:noFill/>
                </a:ln>
                <a:solidFill>
                  <a:srgbClr val="394D56"/>
                </a:solidFill>
                <a:effectLst/>
                <a:uLnTx/>
                <a:uFillTx/>
                <a:latin typeface="Arial" panose="020B0604020202020204" pitchFamily="34" charset="0"/>
                <a:ea typeface="Arial"/>
                <a:cs typeface="+mn-cs"/>
              </a:rPr>
              <a:t>Fechas de aparición, detección, notificación y siete medidas de respuesta temprana</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000" b="0" i="0" u="none" strike="noStrike" cap="none" normalizeH="0" baseline="0" noProof="0" dirty="0">
                <a:ln>
                  <a:noFill/>
                </a:ln>
                <a:solidFill>
                  <a:srgbClr val="394D56"/>
                </a:solidFill>
                <a:effectLst/>
                <a:uLnTx/>
                <a:uFillTx/>
                <a:latin typeface="Arial" panose="020B0604020202020204" pitchFamily="34" charset="0"/>
                <a:ea typeface="Arial"/>
                <a:cs typeface="+mn-cs"/>
              </a:rPr>
              <a:t>Narrativas para explicar la razón de cada selección de fecha y cualquier observación clave, e identificar cuellos de botella/facilitadores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grpSp>
        <p:nvGrpSpPr>
          <p:cNvPr id="7" name="Group 6">
            <a:extLst>
              <a:ext uri="{FF2B5EF4-FFF2-40B4-BE49-F238E27FC236}">
                <a16:creationId xmlns:a16="http://schemas.microsoft.com/office/drawing/2014/main" id="{60D52361-0C7C-B80B-6453-33B5620FA688}"/>
              </a:ext>
            </a:extLst>
          </p:cNvPr>
          <p:cNvGrpSpPr/>
          <p:nvPr/>
        </p:nvGrpSpPr>
        <p:grpSpPr>
          <a:xfrm>
            <a:off x="617578" y="3410412"/>
            <a:ext cx="10758912" cy="2952541"/>
            <a:chOff x="1528997" y="3253131"/>
            <a:chExt cx="9759479" cy="3192640"/>
          </a:xfrm>
        </p:grpSpPr>
        <p:sp>
          <p:nvSpPr>
            <p:cNvPr id="26" name="Rounded Rectangle 25">
              <a:extLst>
                <a:ext uri="{FF2B5EF4-FFF2-40B4-BE49-F238E27FC236}">
                  <a16:creationId xmlns:a16="http://schemas.microsoft.com/office/drawing/2014/main" id="{4313B371-2756-AC5C-3C50-D6FBFFE6A708}"/>
                </a:ext>
              </a:extLst>
            </p:cNvPr>
            <p:cNvSpPr/>
            <p:nvPr/>
          </p:nvSpPr>
          <p:spPr>
            <a:xfrm>
              <a:off x="1528997" y="3253131"/>
              <a:ext cx="9759479" cy="3192640"/>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pic>
          <p:nvPicPr>
            <p:cNvPr id="16" name="Picture 15">
              <a:extLst>
                <a:ext uri="{FF2B5EF4-FFF2-40B4-BE49-F238E27FC236}">
                  <a16:creationId xmlns:a16="http://schemas.microsoft.com/office/drawing/2014/main" id="{2C313D14-C552-BDEC-7C0B-6939070977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17804" y="4277686"/>
              <a:ext cx="1466749" cy="2010184"/>
            </a:xfrm>
            <a:prstGeom prst="rect">
              <a:avLst/>
            </a:prstGeom>
            <a:solidFill>
              <a:schemeClr val="bg2"/>
            </a:solidFill>
            <a:ln w="38100">
              <a:noFill/>
            </a:ln>
          </p:spPr>
        </p:pic>
        <p:sp>
          <p:nvSpPr>
            <p:cNvPr id="22" name="TextBox 21">
              <a:extLst>
                <a:ext uri="{FF2B5EF4-FFF2-40B4-BE49-F238E27FC236}">
                  <a16:creationId xmlns:a16="http://schemas.microsoft.com/office/drawing/2014/main" id="{A7C44684-03DD-3F21-E8F6-986A52E10405}"/>
                </a:ext>
              </a:extLst>
            </p:cNvPr>
            <p:cNvSpPr txBox="1"/>
            <p:nvPr/>
          </p:nvSpPr>
          <p:spPr>
            <a:xfrm>
              <a:off x="1786587" y="3857207"/>
              <a:ext cx="2689261" cy="366085"/>
            </a:xfrm>
            <a:prstGeom prst="rect">
              <a:avLst/>
            </a:prstGeom>
            <a:solidFill>
              <a:schemeClr val="bg2"/>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600" b="1" i="0" u="none" strike="noStrike" cap="none" normalizeH="0" baseline="0" noProof="0" dirty="0">
                  <a:ln>
                    <a:noFill/>
                  </a:ln>
                  <a:solidFill>
                    <a:srgbClr val="384D56"/>
                  </a:solidFill>
                  <a:effectLst/>
                  <a:uLnTx/>
                  <a:uFillTx/>
                  <a:latin typeface="Calibri" panose="020F0502020204030204"/>
                  <a:ea typeface="Calibri"/>
                  <a:cs typeface="+mn-cs"/>
                </a:rPr>
                <a:t>Herramienta de evaluación 7-1-7</a:t>
              </a:r>
            </a:p>
          </p:txBody>
        </p:sp>
        <p:pic>
          <p:nvPicPr>
            <p:cNvPr id="23" name="Picture 22">
              <a:extLst>
                <a:ext uri="{FF2B5EF4-FFF2-40B4-BE49-F238E27FC236}">
                  <a16:creationId xmlns:a16="http://schemas.microsoft.com/office/drawing/2014/main" id="{ABDA0B57-CFC4-E702-A51F-37A136B639D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10970" y="4570345"/>
              <a:ext cx="1119876" cy="1690021"/>
            </a:xfrm>
            <a:prstGeom prst="rect">
              <a:avLst/>
            </a:prstGeom>
            <a:solidFill>
              <a:schemeClr val="bg2"/>
            </a:solidFill>
            <a:ln w="38100">
              <a:noFill/>
            </a:ln>
          </p:spPr>
        </p:pic>
        <p:pic>
          <p:nvPicPr>
            <p:cNvPr id="24" name="Picture 23">
              <a:extLst>
                <a:ext uri="{FF2B5EF4-FFF2-40B4-BE49-F238E27FC236}">
                  <a16:creationId xmlns:a16="http://schemas.microsoft.com/office/drawing/2014/main" id="{1CD22A55-4316-17C4-C048-C3579BD427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1084" y="4795419"/>
              <a:ext cx="1202095" cy="1530278"/>
            </a:xfrm>
            <a:prstGeom prst="rect">
              <a:avLst/>
            </a:prstGeom>
            <a:solidFill>
              <a:schemeClr val="bg2"/>
            </a:solidFill>
            <a:ln w="38100">
              <a:noFill/>
            </a:ln>
          </p:spPr>
        </p:pic>
        <p:sp>
          <p:nvSpPr>
            <p:cNvPr id="25" name="TextBox 24">
              <a:extLst>
                <a:ext uri="{FF2B5EF4-FFF2-40B4-BE49-F238E27FC236}">
                  <a16:creationId xmlns:a16="http://schemas.microsoft.com/office/drawing/2014/main" id="{68E39F6C-4481-029E-33B6-4D91075723EB}"/>
                </a:ext>
              </a:extLst>
            </p:cNvPr>
            <p:cNvSpPr txBox="1"/>
            <p:nvPr/>
          </p:nvSpPr>
          <p:spPr>
            <a:xfrm>
              <a:off x="4836737" y="3816299"/>
              <a:ext cx="3390734" cy="646331"/>
            </a:xfrm>
            <a:prstGeom prst="rect">
              <a:avLst/>
            </a:prstGeom>
            <a:solidFill>
              <a:schemeClr val="bg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1" i="0" u="none" strike="noStrike" cap="none" normalizeH="0" baseline="0" noProof="0">
                  <a:ln>
                    <a:noFill/>
                  </a:ln>
                  <a:solidFill>
                    <a:srgbClr val="384D56"/>
                  </a:solidFill>
                  <a:effectLst/>
                  <a:uLnTx/>
                  <a:uFillTx/>
                  <a:latin typeface="Calibri" panose="020F0502020204030204"/>
                  <a:ea typeface="Calibri"/>
                  <a:cs typeface="+mn-cs"/>
                </a:rPr>
                <a:t>Informe del equipo de respuesta rápida adaptado a los países con datos de 7-1-7</a:t>
              </a:r>
            </a:p>
          </p:txBody>
        </p:sp>
        <p:sp>
          <p:nvSpPr>
            <p:cNvPr id="27" name="TextBox 26">
              <a:extLst>
                <a:ext uri="{FF2B5EF4-FFF2-40B4-BE49-F238E27FC236}">
                  <a16:creationId xmlns:a16="http://schemas.microsoft.com/office/drawing/2014/main" id="{86E6D2BD-462A-E556-E5FF-33DAC9B355C9}"/>
                </a:ext>
              </a:extLst>
            </p:cNvPr>
            <p:cNvSpPr txBox="1"/>
            <p:nvPr/>
          </p:nvSpPr>
          <p:spPr>
            <a:xfrm>
              <a:off x="8548882" y="3857207"/>
              <a:ext cx="2538850" cy="366085"/>
            </a:xfrm>
            <a:prstGeom prst="rect">
              <a:avLst/>
            </a:prstGeom>
            <a:solidFill>
              <a:schemeClr val="bg2"/>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1" i="0" u="none" strike="noStrike" cap="none" normalizeH="0" baseline="0" noProof="0">
                  <a:ln>
                    <a:noFill/>
                  </a:ln>
                  <a:solidFill>
                    <a:srgbClr val="384D56"/>
                  </a:solidFill>
                  <a:effectLst/>
                  <a:uLnTx/>
                  <a:uFillTx/>
                  <a:latin typeface="Calibri" panose="020F0502020204030204"/>
                  <a:ea typeface="Calibri"/>
                  <a:cs typeface="+mn-cs"/>
                </a:rPr>
                <a:t>Recopilación de datos digitales</a:t>
              </a:r>
            </a:p>
          </p:txBody>
        </p:sp>
        <p:sp>
          <p:nvSpPr>
            <p:cNvPr id="28" name="Text Placeholder 4">
              <a:extLst>
                <a:ext uri="{FF2B5EF4-FFF2-40B4-BE49-F238E27FC236}">
                  <a16:creationId xmlns:a16="http://schemas.microsoft.com/office/drawing/2014/main" id="{4324E8EB-534F-E458-0A15-E45C431EB52D}"/>
                </a:ext>
              </a:extLst>
            </p:cNvPr>
            <p:cNvSpPr txBox="1">
              <a:spLocks/>
            </p:cNvSpPr>
            <p:nvPr/>
          </p:nvSpPr>
          <p:spPr>
            <a:xfrm>
              <a:off x="1709969" y="3392877"/>
              <a:ext cx="7518104" cy="400638"/>
            </a:xfrm>
            <a:prstGeom prst="rect">
              <a:avLst/>
            </a:prstGeom>
            <a:solidFill>
              <a:schemeClr val="bg2"/>
            </a:solidFill>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dirty="0">
                  <a:ln>
                    <a:noFill/>
                  </a:ln>
                  <a:solidFill>
                    <a:srgbClr val="3BB041"/>
                  </a:solidFill>
                  <a:effectLst/>
                  <a:uLnTx/>
                  <a:uFillTx/>
                  <a:latin typeface="Arial" panose="020B0604020202020204" pitchFamily="34" charset="0"/>
                  <a:ea typeface="Arial"/>
                  <a:cs typeface="+mn-cs"/>
                </a:rPr>
                <a:t>Ejemplos de formularios de recolección de datos de 7-1-7</a:t>
              </a:r>
            </a:p>
          </p:txBody>
        </p:sp>
        <p:pic>
          <p:nvPicPr>
            <p:cNvPr id="3" name="Picture 2">
              <a:extLst>
                <a:ext uri="{FF2B5EF4-FFF2-40B4-BE49-F238E27FC236}">
                  <a16:creationId xmlns:a16="http://schemas.microsoft.com/office/drawing/2014/main" id="{1C54D54F-4063-ED2D-F6F7-163C2B07A3C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94770" y="4314091"/>
              <a:ext cx="1090482" cy="1548190"/>
            </a:xfrm>
            <a:prstGeom prst="rect">
              <a:avLst/>
            </a:prstGeom>
            <a:solidFill>
              <a:schemeClr val="bg2"/>
            </a:solidFill>
            <a:ln w="38100">
              <a:noFill/>
            </a:ln>
          </p:spPr>
        </p:pic>
        <p:pic>
          <p:nvPicPr>
            <p:cNvPr id="4" name="Picture 3">
              <a:extLst>
                <a:ext uri="{FF2B5EF4-FFF2-40B4-BE49-F238E27FC236}">
                  <a16:creationId xmlns:a16="http://schemas.microsoft.com/office/drawing/2014/main" id="{D85352A3-BB60-42ED-644F-1405963F7A0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388833" y="4798697"/>
              <a:ext cx="1172598" cy="1530278"/>
            </a:xfrm>
            <a:prstGeom prst="rect">
              <a:avLst/>
            </a:prstGeom>
            <a:solidFill>
              <a:schemeClr val="bg2"/>
            </a:solidFill>
            <a:ln w="38100">
              <a:noFill/>
            </a:ln>
          </p:spPr>
        </p:pic>
      </p:grpSp>
      <p:sp>
        <p:nvSpPr>
          <p:cNvPr id="5" name="Rectangle: Rounded Corners 4">
            <a:extLst>
              <a:ext uri="{FF2B5EF4-FFF2-40B4-BE49-F238E27FC236}">
                <a16:creationId xmlns:a16="http://schemas.microsoft.com/office/drawing/2014/main" id="{89ED2CE5-B199-B78F-13C6-58C2E1B81448}"/>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Calibri"/>
              </a:rPr>
              <a:t>     Recopilar datos de puntualidad y calcular el desempeño de 7-1-7 </a:t>
            </a:r>
          </a:p>
        </p:txBody>
      </p:sp>
      <p:sp>
        <p:nvSpPr>
          <p:cNvPr id="9" name="Oval 8">
            <a:extLst>
              <a:ext uri="{FF2B5EF4-FFF2-40B4-BE49-F238E27FC236}">
                <a16:creationId xmlns:a16="http://schemas.microsoft.com/office/drawing/2014/main" id="{28FC57E7-C58B-D646-69BD-9ABD78E87392}"/>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9830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45250" y="1311957"/>
            <a:ext cx="492122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000" b="1" i="0" u="none" strike="noStrike" cap="none" normalizeH="0" baseline="0" noProof="0" dirty="0">
                <a:ln>
                  <a:noFill/>
                </a:ln>
                <a:solidFill>
                  <a:srgbClr val="618393"/>
                </a:solidFill>
                <a:effectLst/>
                <a:uLnTx/>
                <a:uFillTx/>
                <a:latin typeface="Arial" panose="020B0604020202020204" pitchFamily="34" charset="0"/>
                <a:ea typeface="Arial"/>
                <a:cs typeface="+mn-cs"/>
              </a:rPr>
              <a:t>Definición: fecha de aparición </a:t>
            </a:r>
          </a:p>
        </p:txBody>
      </p:sp>
      <p:pic>
        <p:nvPicPr>
          <p:cNvPr id="2" name="Picture 1">
            <a:extLst>
              <a:ext uri="{FF2B5EF4-FFF2-40B4-BE49-F238E27FC236}">
                <a16:creationId xmlns:a16="http://schemas.microsoft.com/office/drawing/2014/main" id="{B5C09792-60AA-D8CB-FEDA-3D4291D3DE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768999" y="3636302"/>
            <a:ext cx="8654001" cy="2644138"/>
          </a:xfrm>
          <a:prstGeom prst="rect">
            <a:avLst/>
          </a:prstGeom>
          <a:ln>
            <a:noFill/>
          </a:ln>
        </p:spPr>
      </p:pic>
      <p:sp>
        <p:nvSpPr>
          <p:cNvPr id="3" name="Oval 2">
            <a:extLst>
              <a:ext uri="{FF2B5EF4-FFF2-40B4-BE49-F238E27FC236}">
                <a16:creationId xmlns:a16="http://schemas.microsoft.com/office/drawing/2014/main" id="{0758A13A-DD88-8138-4F05-49E8E93DD88E}"/>
              </a:ext>
            </a:extLst>
          </p:cNvPr>
          <p:cNvSpPr/>
          <p:nvPr/>
        </p:nvSpPr>
        <p:spPr>
          <a:xfrm>
            <a:off x="1911284" y="5542364"/>
            <a:ext cx="2475890"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4" name="Content Placeholder 2">
            <a:extLst>
              <a:ext uri="{FF2B5EF4-FFF2-40B4-BE49-F238E27FC236}">
                <a16:creationId xmlns:a16="http://schemas.microsoft.com/office/drawing/2014/main" id="{706B55A1-3F5B-C2C3-33FE-161929830D6C}"/>
              </a:ext>
            </a:extLst>
          </p:cNvPr>
          <p:cNvSpPr txBox="1">
            <a:spLocks/>
          </p:cNvSpPr>
          <p:nvPr/>
        </p:nvSpPr>
        <p:spPr>
          <a:xfrm>
            <a:off x="445251" y="1712597"/>
            <a:ext cx="11454650" cy="3576438"/>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es-419" sz="1600" b="1" i="0" u="none" strike="noStrike" cap="none" normalizeH="0" baseline="0" noProof="0">
                <a:ln>
                  <a:noFill/>
                </a:ln>
                <a:solidFill>
                  <a:srgbClr val="4C4C4F"/>
                </a:solidFill>
                <a:effectLst/>
                <a:uLnTx/>
                <a:uFillTx/>
                <a:latin typeface="Arial" panose="020B0604020202020204" pitchFamily="34" charset="0"/>
                <a:ea typeface="Arial"/>
                <a:cs typeface="+mn-cs"/>
              </a:rPr>
              <a:t>Enfermedades endémicas</a:t>
            </a:r>
            <a:r>
              <a:rPr kumimoji="0" lang="es-419" sz="1600" i="0" u="none" strike="noStrike" cap="none" normalizeH="0" baseline="0" noProof="0">
                <a:ln>
                  <a:noFill/>
                </a:ln>
                <a:solidFill>
                  <a:srgbClr val="4C4C4F"/>
                </a:solidFill>
                <a:effectLst/>
                <a:uLnTx/>
                <a:uFillTx/>
                <a:latin typeface="Arial" panose="020B0604020202020204" pitchFamily="34" charset="0"/>
                <a:ea typeface="Arial"/>
                <a:cs typeface="+mn-cs"/>
              </a:rPr>
              <a:t>: fecha en la que se produjo un aumento predeterminado en la incidencia de casos sobre las tasas de referencia</a:t>
            </a:r>
          </a:p>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endParaRPr kumimoji="0" lang="en-US" sz="500" b="1"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es-419" sz="1600" b="1" i="0" u="none" strike="noStrike" cap="none" normalizeH="0" baseline="0" noProof="0">
                <a:ln>
                  <a:noFill/>
                </a:ln>
                <a:solidFill>
                  <a:srgbClr val="4C4C4F"/>
                </a:solidFill>
                <a:effectLst/>
                <a:uLnTx/>
                <a:uFillTx/>
                <a:latin typeface="Arial" panose="020B0604020202020204" pitchFamily="34" charset="0"/>
                <a:ea typeface="Arial"/>
                <a:cs typeface="Arial" panose="020B0604020202020204" pitchFamily="34" charset="0"/>
              </a:rPr>
              <a:t>Enfermedades no endémicas</a:t>
            </a:r>
            <a:r>
              <a:rPr kumimoji="0" lang="es-419" sz="1600" b="0" i="0" u="none" strike="noStrike" cap="none" normalizeH="0" baseline="0" noProof="0">
                <a:ln>
                  <a:noFill/>
                </a:ln>
                <a:solidFill>
                  <a:srgbClr val="4C4C4F"/>
                </a:solidFill>
                <a:effectLst/>
                <a:uLnTx/>
                <a:uFillTx/>
                <a:latin typeface="Arial" panose="020B0604020202020204" pitchFamily="34" charset="0"/>
                <a:ea typeface="Arial"/>
                <a:cs typeface="Arial" panose="020B0604020202020204" pitchFamily="34" charset="0"/>
              </a:rPr>
              <a:t>: fecha en la que el caso índice o el primer caso epidemiológicamente vinculado experimentó por primera vez los síntomas.</a:t>
            </a:r>
          </a:p>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endParaRPr kumimoji="0" lang="en-US" sz="500" b="1"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endParaRPr>
          </a:p>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es-419" sz="1600" b="1" i="0" u="none" strike="noStrike" cap="none" normalizeH="0" baseline="0" noProof="0">
                <a:ln>
                  <a:noFill/>
                </a:ln>
                <a:solidFill>
                  <a:srgbClr val="4C4C4F"/>
                </a:solidFill>
                <a:effectLst/>
                <a:uLnTx/>
                <a:uFillTx/>
                <a:latin typeface="Arial" panose="020B0604020202020204" pitchFamily="34" charset="0"/>
                <a:ea typeface="Arial"/>
                <a:cs typeface="+mn-cs"/>
              </a:rPr>
              <a:t>Otros eventos de salud pública</a:t>
            </a:r>
            <a:r>
              <a:rPr kumimoji="0" lang="es-419" sz="1600" i="0" u="none" strike="noStrike" cap="none" normalizeH="0" baseline="0" noProof="0">
                <a:ln>
                  <a:noFill/>
                </a:ln>
                <a:solidFill>
                  <a:srgbClr val="4C4C4F"/>
                </a:solidFill>
                <a:effectLst/>
                <a:uLnTx/>
                <a:uFillTx/>
                <a:latin typeface="Arial" panose="020B0604020202020204" pitchFamily="34" charset="0"/>
                <a:ea typeface="Arial"/>
                <a:cs typeface="+mn-cs"/>
              </a:rPr>
              <a:t>: la fecha en que la amenaza cumplió por primera vez con los criterios como evento notificable, según los estándares de notificación del país.</a:t>
            </a:r>
          </a:p>
        </p:txBody>
      </p:sp>
      <p:sp>
        <p:nvSpPr>
          <p:cNvPr id="6" name="Rectangle: Rounded Corners 5">
            <a:extLst>
              <a:ext uri="{FF2B5EF4-FFF2-40B4-BE49-F238E27FC236}">
                <a16:creationId xmlns:a16="http://schemas.microsoft.com/office/drawing/2014/main" id="{BE1F6DC2-BC39-6C22-007B-673A41866C54}"/>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Calibri"/>
              </a:rPr>
              <a:t>     Recopilar datos de puntualidad y calcular el desempeño de 7-1-7 </a:t>
            </a:r>
          </a:p>
        </p:txBody>
      </p:sp>
      <p:sp>
        <p:nvSpPr>
          <p:cNvPr id="9" name="Oval 8">
            <a:extLst>
              <a:ext uri="{FF2B5EF4-FFF2-40B4-BE49-F238E27FC236}">
                <a16:creationId xmlns:a16="http://schemas.microsoft.com/office/drawing/2014/main" id="{B6B0FF4A-63F8-EBE8-2A6F-3B80B90921CC}"/>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23380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253A20-F54F-66C6-6909-F1F292DE52E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768999" y="3636302"/>
            <a:ext cx="8654001" cy="2644138"/>
          </a:xfrm>
          <a:prstGeom prst="rect">
            <a:avLst/>
          </a:prstGeom>
          <a:ln>
            <a:noFill/>
          </a:ln>
        </p:spPr>
      </p:pic>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45250" y="1681611"/>
            <a:ext cx="492122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18393"/>
                </a:solidFill>
                <a:effectLst/>
                <a:uLnTx/>
                <a:uFillTx/>
                <a:latin typeface="Arial" panose="020B0604020202020204" pitchFamily="34" charset="0"/>
                <a:ea typeface="Arial"/>
                <a:cs typeface="+mn-cs"/>
              </a:rPr>
              <a:t>Definición: fecha de detección </a:t>
            </a:r>
          </a:p>
        </p:txBody>
      </p:sp>
      <p:sp>
        <p:nvSpPr>
          <p:cNvPr id="3" name="Oval 2">
            <a:extLst>
              <a:ext uri="{FF2B5EF4-FFF2-40B4-BE49-F238E27FC236}">
                <a16:creationId xmlns:a16="http://schemas.microsoft.com/office/drawing/2014/main" id="{0758A13A-DD88-8138-4F05-49E8E93DD88E}"/>
              </a:ext>
            </a:extLst>
          </p:cNvPr>
          <p:cNvSpPr/>
          <p:nvPr/>
        </p:nvSpPr>
        <p:spPr>
          <a:xfrm>
            <a:off x="4428608" y="5561546"/>
            <a:ext cx="1197492"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4" name="Content Placeholder 2">
            <a:extLst>
              <a:ext uri="{FF2B5EF4-FFF2-40B4-BE49-F238E27FC236}">
                <a16:creationId xmlns:a16="http://schemas.microsoft.com/office/drawing/2014/main" id="{706B55A1-3F5B-C2C3-33FE-161929830D6C}"/>
              </a:ext>
            </a:extLst>
          </p:cNvPr>
          <p:cNvSpPr txBox="1">
            <a:spLocks/>
          </p:cNvSpPr>
          <p:nvPr/>
        </p:nvSpPr>
        <p:spPr>
          <a:xfrm>
            <a:off x="529163" y="2362200"/>
            <a:ext cx="11370737" cy="3296488"/>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mn-cs"/>
              </a:rPr>
              <a:t>Fecha en la que </a:t>
            </a:r>
            <a:r>
              <a:rPr kumimoji="0" lang="es-419" sz="1800" b="0" i="0" u="sng" strike="noStrike" cap="none" normalizeH="0" baseline="0" noProof="0" dirty="0">
                <a:ln>
                  <a:noFill/>
                </a:ln>
                <a:solidFill>
                  <a:srgbClr val="4C4C4F"/>
                </a:solidFill>
                <a:effectLst/>
                <a:uLnTx/>
                <a:uFillTx/>
                <a:latin typeface="Arial" panose="020B0604020202020204" pitchFamily="34" charset="0"/>
                <a:ea typeface="Arial"/>
                <a:cs typeface="+mn-cs"/>
              </a:rPr>
              <a:t>el evento fue registrado por primera vez por cualquier fuente o en cualquier sistema</a:t>
            </a:r>
            <a:r>
              <a:rPr kumimoji="0" lang="es-419" sz="1800" b="0" i="0" strike="noStrike" cap="none" normalizeH="0" baseline="0" noProof="0" dirty="0">
                <a:ln>
                  <a:noFill/>
                </a:ln>
                <a:solidFill>
                  <a:srgbClr val="4C4C4F"/>
                </a:solidFill>
                <a:effectLst/>
                <a:uLnTx/>
                <a:uFillTx/>
                <a:latin typeface="Arial" panose="020B0604020202020204" pitchFamily="34" charset="0"/>
                <a:ea typeface="Arial"/>
                <a:cs typeface="+mn-cs"/>
              </a:rPr>
              <a:t>.</a:t>
            </a:r>
          </a:p>
          <a:p>
            <a:pPr marL="685800" marR="0" lvl="1"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mn-cs"/>
              </a:rPr>
              <a:t>La detección puede ocurrir en un entorno comunitario, en un centro de atención médica, en un laboratorio o a través de un sistema de vigilancia.  </a:t>
            </a:r>
          </a:p>
        </p:txBody>
      </p:sp>
      <p:sp>
        <p:nvSpPr>
          <p:cNvPr id="5" name="Rectangle: Rounded Corners 4">
            <a:extLst>
              <a:ext uri="{FF2B5EF4-FFF2-40B4-BE49-F238E27FC236}">
                <a16:creationId xmlns:a16="http://schemas.microsoft.com/office/drawing/2014/main" id="{D4026783-5EC0-4DCF-B553-D972EE95851F}"/>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Calibri"/>
              </a:rPr>
              <a:t>     Recopilar datos de puntualidad y calcular el desempeño de 7-1-7 </a:t>
            </a:r>
          </a:p>
        </p:txBody>
      </p:sp>
      <p:sp>
        <p:nvSpPr>
          <p:cNvPr id="9" name="Oval 8">
            <a:extLst>
              <a:ext uri="{FF2B5EF4-FFF2-40B4-BE49-F238E27FC236}">
                <a16:creationId xmlns:a16="http://schemas.microsoft.com/office/drawing/2014/main" id="{3E35FC26-3585-8EF3-61C9-6EC19B93EEBB}"/>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59394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253A20-F54F-66C6-6909-F1F292DE52E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768999" y="3636302"/>
            <a:ext cx="8654001" cy="2644138"/>
          </a:xfrm>
          <a:prstGeom prst="rect">
            <a:avLst/>
          </a:prstGeom>
          <a:ln>
            <a:solidFill>
              <a:schemeClr val="bg1"/>
            </a:solidFill>
          </a:ln>
        </p:spPr>
      </p:pic>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45250" y="1467604"/>
            <a:ext cx="492122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18393"/>
                </a:solidFill>
                <a:effectLst/>
                <a:uLnTx/>
                <a:uFillTx/>
                <a:latin typeface="Arial" panose="020B0604020202020204" pitchFamily="34" charset="0"/>
                <a:ea typeface="Arial"/>
                <a:cs typeface="+mn-cs"/>
              </a:rPr>
              <a:t>Definición: fecha de notificación </a:t>
            </a:r>
          </a:p>
        </p:txBody>
      </p:sp>
      <p:sp>
        <p:nvSpPr>
          <p:cNvPr id="4" name="Content Placeholder 2">
            <a:extLst>
              <a:ext uri="{FF2B5EF4-FFF2-40B4-BE49-F238E27FC236}">
                <a16:creationId xmlns:a16="http://schemas.microsoft.com/office/drawing/2014/main" id="{706B55A1-3F5B-C2C3-33FE-161929830D6C}"/>
              </a:ext>
            </a:extLst>
          </p:cNvPr>
          <p:cNvSpPr txBox="1">
            <a:spLocks/>
          </p:cNvSpPr>
          <p:nvPr/>
        </p:nvSpPr>
        <p:spPr>
          <a:xfrm>
            <a:off x="529164" y="2148193"/>
            <a:ext cx="10657646" cy="3296488"/>
          </a:xfrm>
          <a:prstGeom prst="rect">
            <a:avLst/>
          </a:prstGeom>
        </p:spPr>
        <p:txBody>
          <a:bodyPr lIns="91440" tIns="45720" rIns="91440" bIns="4572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es-419" sz="2000" b="0" i="0" u="none" strike="noStrike" cap="none" normalizeH="0" baseline="0" noProof="0" dirty="0">
                <a:ln>
                  <a:noFill/>
                </a:ln>
                <a:solidFill>
                  <a:srgbClr val="4C4C4F"/>
                </a:solidFill>
                <a:effectLst/>
                <a:uLnTx/>
                <a:uFillTx/>
                <a:latin typeface="Arial"/>
                <a:ea typeface="Arial"/>
                <a:cs typeface="Arial"/>
              </a:rPr>
              <a:t>Fecha en la que </a:t>
            </a:r>
            <a:r>
              <a:rPr kumimoji="0" lang="es-419" sz="2000" b="0" i="0" u="sng" strike="noStrike" cap="none" normalizeH="0" baseline="0" noProof="0" dirty="0">
                <a:ln>
                  <a:noFill/>
                </a:ln>
                <a:solidFill>
                  <a:srgbClr val="4C4C4F"/>
                </a:solidFill>
                <a:effectLst/>
                <a:uLnTx/>
                <a:uFillTx/>
                <a:latin typeface="Arial"/>
                <a:ea typeface="Arial"/>
                <a:cs typeface="Arial"/>
              </a:rPr>
              <a:t>se informó por primera vez del evento a una autoridad de salud pública responsable de tomar medidas</a:t>
            </a:r>
            <a:r>
              <a:rPr kumimoji="0" lang="es-419" sz="2000" b="0" i="0" strike="noStrike" cap="none" normalizeH="0" baseline="0" noProof="0" dirty="0">
                <a:ln>
                  <a:noFill/>
                </a:ln>
                <a:solidFill>
                  <a:srgbClr val="4C4C4F"/>
                </a:solidFill>
                <a:effectLst/>
                <a:uLnTx/>
                <a:uFillTx/>
                <a:latin typeface="Arial"/>
                <a:ea typeface="Arial"/>
                <a:cs typeface="Arial"/>
              </a:rPr>
              <a:t>.</a:t>
            </a:r>
          </a:p>
          <a:p>
            <a:pPr marL="685800" marR="0" lvl="1"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4C4C4F"/>
                </a:solidFill>
                <a:effectLst/>
                <a:uLnTx/>
                <a:uFillTx/>
                <a:latin typeface="Arial"/>
                <a:ea typeface="Arial"/>
                <a:cs typeface="Arial"/>
              </a:rPr>
              <a:t>La autoridad de salud pública puede estar en cualquier nivel (p. ej.,</a:t>
            </a:r>
            <a:r>
              <a:rPr lang="es-419" sz="1800" dirty="0">
                <a:solidFill>
                  <a:srgbClr val="4C4C4F"/>
                </a:solidFill>
                <a:latin typeface="Arial"/>
                <a:ea typeface="Arial"/>
                <a:cs typeface="Arial"/>
              </a:rPr>
              <a:t> </a:t>
            </a:r>
            <a:r>
              <a:rPr kumimoji="0" lang="es-419" sz="1800" b="0" i="0" u="none" strike="noStrike" cap="none" normalizeH="0" baseline="0" noProof="0" dirty="0">
                <a:ln>
                  <a:noFill/>
                </a:ln>
                <a:solidFill>
                  <a:srgbClr val="4C4C4F"/>
                </a:solidFill>
                <a:effectLst/>
                <a:uLnTx/>
                <a:uFillTx/>
                <a:latin typeface="Arial"/>
                <a:ea typeface="Arial"/>
                <a:cs typeface="Arial"/>
              </a:rPr>
              <a:t>municipal, distrital, estatal, regional o federal) si es responsable de la medida.</a:t>
            </a:r>
          </a:p>
          <a:p>
            <a:pPr marL="685800" marR="0" lvl="1"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endParaRPr>
          </a:p>
        </p:txBody>
      </p:sp>
      <p:sp>
        <p:nvSpPr>
          <p:cNvPr id="2" name="Oval 1">
            <a:extLst>
              <a:ext uri="{FF2B5EF4-FFF2-40B4-BE49-F238E27FC236}">
                <a16:creationId xmlns:a16="http://schemas.microsoft.com/office/drawing/2014/main" id="{778DCD44-A975-C933-9F66-7114F1A5C459}"/>
              </a:ext>
            </a:extLst>
          </p:cNvPr>
          <p:cNvSpPr/>
          <p:nvPr/>
        </p:nvSpPr>
        <p:spPr>
          <a:xfrm>
            <a:off x="5497254" y="5554751"/>
            <a:ext cx="1197492"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5" name="Rectangle: Rounded Corners 4">
            <a:extLst>
              <a:ext uri="{FF2B5EF4-FFF2-40B4-BE49-F238E27FC236}">
                <a16:creationId xmlns:a16="http://schemas.microsoft.com/office/drawing/2014/main" id="{27E36CDE-5676-C29F-9C9E-625C491AE8CF}"/>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Calibri"/>
              </a:rPr>
              <a:t>     Recopilar datos de puntualidad y calcular el desempeño de 7-1-7 </a:t>
            </a:r>
          </a:p>
        </p:txBody>
      </p:sp>
      <p:sp>
        <p:nvSpPr>
          <p:cNvPr id="9" name="Oval 8">
            <a:extLst>
              <a:ext uri="{FF2B5EF4-FFF2-40B4-BE49-F238E27FC236}">
                <a16:creationId xmlns:a16="http://schemas.microsoft.com/office/drawing/2014/main" id="{219456E0-D05F-DDA0-EF47-B19E3DF7EAE9}"/>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4969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es-419" sz="5400" dirty="0">
                <a:latin typeface="Arial"/>
                <a:cs typeface="Arial"/>
              </a:rPr>
              <a:t>Aspectos administrativos y </a:t>
            </a:r>
            <a:r>
              <a:rPr lang="es-419" sz="5400" dirty="0" err="1">
                <a:latin typeface="Arial"/>
                <a:cs typeface="Arial"/>
              </a:rPr>
              <a:t>logisticos</a:t>
            </a: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45250" y="1681611"/>
            <a:ext cx="8615331"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dirty="0">
                <a:ln>
                  <a:noFill/>
                </a:ln>
                <a:solidFill>
                  <a:srgbClr val="618393"/>
                </a:solidFill>
                <a:effectLst/>
                <a:uLnTx/>
                <a:uFillTx/>
                <a:latin typeface="Arial" panose="020B0604020202020204" pitchFamily="34" charset="0"/>
                <a:ea typeface="Arial"/>
                <a:cs typeface="+mn-cs"/>
              </a:rPr>
              <a:t>Definición: fecha de finalización de la respuesta temprana </a:t>
            </a:r>
          </a:p>
        </p:txBody>
      </p:sp>
      <p:sp>
        <p:nvSpPr>
          <p:cNvPr id="4" name="Content Placeholder 2">
            <a:extLst>
              <a:ext uri="{FF2B5EF4-FFF2-40B4-BE49-F238E27FC236}">
                <a16:creationId xmlns:a16="http://schemas.microsoft.com/office/drawing/2014/main" id="{706B55A1-3F5B-C2C3-33FE-161929830D6C}"/>
              </a:ext>
            </a:extLst>
          </p:cNvPr>
          <p:cNvSpPr txBox="1">
            <a:spLocks/>
          </p:cNvSpPr>
          <p:nvPr/>
        </p:nvSpPr>
        <p:spPr>
          <a:xfrm>
            <a:off x="518354" y="2333064"/>
            <a:ext cx="11370737" cy="3757964"/>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es-419" sz="2000" b="0" i="0" u="none" strike="noStrike" cap="none" normalizeH="0" baseline="0" noProof="0">
                <a:ln>
                  <a:noFill/>
                </a:ln>
                <a:solidFill>
                  <a:srgbClr val="4C4C4F"/>
                </a:solidFill>
                <a:effectLst/>
                <a:uLnTx/>
                <a:uFillTx/>
                <a:latin typeface="Arial" panose="020B0604020202020204" pitchFamily="34" charset="0"/>
                <a:ea typeface="Arial"/>
                <a:cs typeface="+mn-cs"/>
              </a:rPr>
              <a:t>Fecha en la que </a:t>
            </a:r>
            <a:r>
              <a:rPr kumimoji="0" lang="es-419" sz="2000" b="0" i="0" u="sng" strike="noStrike" cap="none" normalizeH="0" baseline="0" noProof="0">
                <a:ln>
                  <a:noFill/>
                </a:ln>
                <a:solidFill>
                  <a:srgbClr val="4C4C4F"/>
                </a:solidFill>
                <a:effectLst/>
                <a:uLnTx/>
                <a:uFillTx/>
                <a:latin typeface="Arial" panose="020B0604020202020204" pitchFamily="34" charset="0"/>
                <a:ea typeface="Arial"/>
                <a:cs typeface="+mn-cs"/>
              </a:rPr>
              <a:t>se completaron todas las medidas de respuesta temprana pertinentes.</a:t>
            </a:r>
          </a:p>
        </p:txBody>
      </p:sp>
      <p:pic>
        <p:nvPicPr>
          <p:cNvPr id="5" name="Picture 4">
            <a:extLst>
              <a:ext uri="{FF2B5EF4-FFF2-40B4-BE49-F238E27FC236}">
                <a16:creationId xmlns:a16="http://schemas.microsoft.com/office/drawing/2014/main" id="{1C8D14B3-FB68-EF81-D166-1A1E9BEE130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060581" y="6020342"/>
            <a:ext cx="1739900" cy="428507"/>
          </a:xfrm>
          <a:prstGeom prst="rect">
            <a:avLst/>
          </a:prstGeom>
        </p:spPr>
      </p:pic>
      <p:sp>
        <p:nvSpPr>
          <p:cNvPr id="7" name="Oval 6">
            <a:extLst>
              <a:ext uri="{FF2B5EF4-FFF2-40B4-BE49-F238E27FC236}">
                <a16:creationId xmlns:a16="http://schemas.microsoft.com/office/drawing/2014/main" id="{C57ED1D8-C439-038E-3C59-58F14CC51955}"/>
              </a:ext>
            </a:extLst>
          </p:cNvPr>
          <p:cNvSpPr/>
          <p:nvPr/>
        </p:nvSpPr>
        <p:spPr>
          <a:xfrm>
            <a:off x="8871627" y="6040980"/>
            <a:ext cx="1980294" cy="510769"/>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2" name="Graphic 11">
            <a:extLst>
              <a:ext uri="{FF2B5EF4-FFF2-40B4-BE49-F238E27FC236}">
                <a16:creationId xmlns:a16="http://schemas.microsoft.com/office/drawing/2014/main" id="{C1740407-6522-1A28-F8ED-BD48F2CD6E4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66178" y="1536700"/>
            <a:ext cx="1631746" cy="4709117"/>
          </a:xfrm>
          <a:prstGeom prst="rect">
            <a:avLst/>
          </a:prstGeom>
        </p:spPr>
      </p:pic>
      <p:sp>
        <p:nvSpPr>
          <p:cNvPr id="3" name="Content Placeholder 2">
            <a:extLst>
              <a:ext uri="{FF2B5EF4-FFF2-40B4-BE49-F238E27FC236}">
                <a16:creationId xmlns:a16="http://schemas.microsoft.com/office/drawing/2014/main" id="{100C24B4-C54A-2D79-AD6E-888E4EE531A2}"/>
              </a:ext>
            </a:extLst>
          </p:cNvPr>
          <p:cNvSpPr txBox="1">
            <a:spLocks/>
          </p:cNvSpPr>
          <p:nvPr/>
        </p:nvSpPr>
        <p:spPr>
          <a:xfrm>
            <a:off x="689251" y="2856186"/>
            <a:ext cx="9241280" cy="4328297"/>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mn-cs"/>
              </a:rPr>
              <a:t>Iniciar</a:t>
            </a:r>
            <a:r>
              <a:rPr kumimoji="0" lang="es-419" sz="1800" b="1" i="0" u="none" strike="noStrike" cap="none" normalizeH="0" baseline="0" noProof="0" dirty="0">
                <a:ln>
                  <a:noFill/>
                </a:ln>
                <a:solidFill>
                  <a:srgbClr val="4C4C4F"/>
                </a:solidFill>
                <a:effectLst/>
                <a:uLnTx/>
                <a:uFillTx/>
                <a:latin typeface="Arial" panose="020B0604020202020204" pitchFamily="34" charset="0"/>
                <a:ea typeface="Arial"/>
                <a:cs typeface="+mn-cs"/>
              </a:rPr>
              <a:t> una investigación</a:t>
            </a: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mn-cs"/>
              </a:rPr>
              <a:t> o </a:t>
            </a:r>
            <a:r>
              <a:rPr kumimoji="0" lang="es-419" sz="1800" b="1" i="0" u="none" strike="noStrike" cap="none" normalizeH="0" baseline="0" noProof="0" dirty="0">
                <a:ln>
                  <a:noFill/>
                </a:ln>
                <a:solidFill>
                  <a:srgbClr val="4C4C4F"/>
                </a:solidFill>
                <a:effectLst/>
                <a:uLnTx/>
                <a:uFillTx/>
                <a:latin typeface="Arial" panose="020B0604020202020204" pitchFamily="34" charset="0"/>
                <a:ea typeface="Arial"/>
                <a:cs typeface="+mn-cs"/>
              </a:rPr>
              <a:t>desplegar un equipo de investigación y respuesta</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mn-cs"/>
              </a:rPr>
              <a:t>Efectuar el</a:t>
            </a:r>
            <a:r>
              <a:rPr kumimoji="0" lang="es-419" sz="1800" i="0" u="none" strike="noStrike" cap="none" normalizeH="0" baseline="0" noProof="0" dirty="0">
                <a:ln>
                  <a:noFill/>
                </a:ln>
                <a:solidFill>
                  <a:srgbClr val="4C4C4F"/>
                </a:solidFill>
                <a:effectLst/>
                <a:uLnTx/>
                <a:uFillTx/>
                <a:latin typeface="Arial" panose="020B0604020202020204" pitchFamily="34" charset="0"/>
                <a:ea typeface="Arial"/>
                <a:cs typeface="+mn-cs"/>
              </a:rPr>
              <a:t> </a:t>
            </a:r>
            <a:r>
              <a:rPr kumimoji="0" lang="es-419" sz="1800" b="1" i="0" u="none" strike="noStrike" cap="none" normalizeH="0" baseline="0" noProof="0" dirty="0">
                <a:ln>
                  <a:noFill/>
                </a:ln>
                <a:solidFill>
                  <a:srgbClr val="4C4C4F"/>
                </a:solidFill>
                <a:effectLst/>
                <a:uLnTx/>
                <a:uFillTx/>
                <a:latin typeface="Arial" panose="020B0604020202020204" pitchFamily="34" charset="0"/>
                <a:ea typeface="Arial"/>
                <a:cs typeface="+mn-cs"/>
              </a:rPr>
              <a:t>análisis</a:t>
            </a: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mn-cs"/>
              </a:rPr>
              <a:t> epidemiológico y la</a:t>
            </a:r>
            <a:r>
              <a:rPr kumimoji="0" lang="es-419" sz="1800" i="0" u="none" strike="noStrike" cap="none" normalizeH="0" baseline="0" noProof="0" dirty="0">
                <a:ln>
                  <a:noFill/>
                </a:ln>
                <a:solidFill>
                  <a:srgbClr val="4C4C4F"/>
                </a:solidFill>
                <a:effectLst/>
                <a:uLnTx/>
                <a:uFillTx/>
                <a:latin typeface="Arial" panose="020B0604020202020204" pitchFamily="34" charset="0"/>
                <a:ea typeface="Arial"/>
                <a:cs typeface="+mn-cs"/>
              </a:rPr>
              <a:t> </a:t>
            </a:r>
            <a:r>
              <a:rPr kumimoji="0" lang="es-419" sz="1800" b="1" i="0" u="none" strike="noStrike" cap="none" normalizeH="0" baseline="0" noProof="0" dirty="0">
                <a:ln>
                  <a:noFill/>
                </a:ln>
                <a:solidFill>
                  <a:srgbClr val="4C4C4F"/>
                </a:solidFill>
                <a:effectLst/>
                <a:uLnTx/>
                <a:uFillTx/>
                <a:latin typeface="Arial" panose="020B0604020202020204" pitchFamily="34" charset="0"/>
                <a:ea typeface="Arial"/>
                <a:cs typeface="+mn-cs"/>
              </a:rPr>
              <a:t>evaluación inicial de riesgos</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mn-cs"/>
              </a:rPr>
              <a:t>Obtener la </a:t>
            </a:r>
            <a:r>
              <a:rPr kumimoji="0" lang="es-419" sz="1800" b="1" i="0" u="none" strike="noStrike" cap="none" normalizeH="0" baseline="0" noProof="0" dirty="0">
                <a:ln>
                  <a:noFill/>
                </a:ln>
                <a:solidFill>
                  <a:srgbClr val="4C4C4F"/>
                </a:solidFill>
                <a:effectLst/>
                <a:uLnTx/>
                <a:uFillTx/>
                <a:latin typeface="Arial" panose="020B0604020202020204" pitchFamily="34" charset="0"/>
                <a:ea typeface="Arial"/>
                <a:cs typeface="+mn-cs"/>
              </a:rPr>
              <a:t>confirmación de laboratorio </a:t>
            </a: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mn-cs"/>
              </a:rPr>
              <a:t>de la etiología del brote</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mn-cs"/>
              </a:rPr>
              <a:t>Iniciar las</a:t>
            </a:r>
            <a:r>
              <a:rPr kumimoji="0" lang="es-419" sz="1800" i="0" u="none" strike="noStrike" cap="none" normalizeH="0" baseline="0" noProof="0" dirty="0">
                <a:ln>
                  <a:noFill/>
                </a:ln>
                <a:solidFill>
                  <a:srgbClr val="4C4C4F"/>
                </a:solidFill>
                <a:effectLst/>
                <a:uLnTx/>
                <a:uFillTx/>
                <a:latin typeface="Arial" panose="020B0604020202020204" pitchFamily="34" charset="0"/>
                <a:ea typeface="Arial"/>
                <a:cs typeface="+mn-cs"/>
              </a:rPr>
              <a:t> </a:t>
            </a:r>
            <a:r>
              <a:rPr kumimoji="0" lang="es-419" sz="1800" b="1" i="0" u="none" strike="noStrike" cap="none" normalizeH="0" baseline="0" noProof="0" dirty="0">
                <a:ln>
                  <a:noFill/>
                </a:ln>
                <a:solidFill>
                  <a:srgbClr val="4C4C4F"/>
                </a:solidFill>
                <a:effectLst/>
                <a:uLnTx/>
                <a:uFillTx/>
                <a:latin typeface="Arial" panose="020B0604020202020204" pitchFamily="34" charset="0"/>
                <a:ea typeface="Arial"/>
                <a:cs typeface="+mn-cs"/>
              </a:rPr>
              <a:t>medidas adecuadas de gestión de casos</a:t>
            </a:r>
            <a:r>
              <a:rPr kumimoji="0" lang="es-419" sz="1800" i="0" u="none" strike="noStrike" cap="none" normalizeH="0" baseline="0" noProof="0" dirty="0">
                <a:ln>
                  <a:noFill/>
                </a:ln>
                <a:solidFill>
                  <a:srgbClr val="4C4C4F"/>
                </a:solidFill>
                <a:effectLst/>
                <a:uLnTx/>
                <a:uFillTx/>
                <a:latin typeface="Arial" panose="020B0604020202020204" pitchFamily="34" charset="0"/>
                <a:ea typeface="Arial"/>
                <a:cs typeface="+mn-cs"/>
              </a:rPr>
              <a:t> y </a:t>
            </a:r>
            <a:r>
              <a:rPr kumimoji="0" lang="es-419" sz="1800" b="1" i="0" u="none" strike="noStrike" cap="none" normalizeH="0" baseline="0" noProof="0" dirty="0">
                <a:ln>
                  <a:noFill/>
                </a:ln>
                <a:solidFill>
                  <a:srgbClr val="4C4C4F"/>
                </a:solidFill>
                <a:effectLst/>
                <a:uLnTx/>
                <a:uFillTx/>
                <a:latin typeface="Arial" panose="020B0604020202020204" pitchFamily="34" charset="0"/>
                <a:ea typeface="Arial"/>
                <a:cs typeface="+mn-cs"/>
              </a:rPr>
              <a:t>prevención y control de infecciones (PCI)</a:t>
            </a:r>
            <a:r>
              <a:rPr kumimoji="0" lang="es-419" sz="1800" i="0" u="none" strike="noStrike" cap="none" normalizeH="0" baseline="0" noProof="0" dirty="0">
                <a:ln>
                  <a:noFill/>
                </a:ln>
                <a:solidFill>
                  <a:srgbClr val="4C4C4F"/>
                </a:solidFill>
                <a:effectLst/>
                <a:uLnTx/>
                <a:uFillTx/>
                <a:latin typeface="Arial" panose="020B0604020202020204" pitchFamily="34" charset="0"/>
                <a:ea typeface="Arial"/>
                <a:cs typeface="+mn-cs"/>
              </a:rPr>
              <a:t> en los establecimientos de salud</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mn-cs"/>
              </a:rPr>
              <a:t>Iniciar </a:t>
            </a:r>
            <a:r>
              <a:rPr kumimoji="0" lang="es-419" sz="1800" b="1" i="0" u="none" strike="noStrike" cap="none" normalizeH="0" baseline="0" noProof="0" dirty="0">
                <a:ln>
                  <a:noFill/>
                </a:ln>
                <a:solidFill>
                  <a:srgbClr val="4C4C4F"/>
                </a:solidFill>
                <a:effectLst/>
                <a:uLnTx/>
                <a:uFillTx/>
                <a:latin typeface="Arial" panose="020B0604020202020204" pitchFamily="34" charset="0"/>
                <a:ea typeface="Arial"/>
                <a:cs typeface="+mn-cs"/>
              </a:rPr>
              <a:t>contramedidas apropiadas de salud pública</a:t>
            </a: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mn-cs"/>
              </a:rPr>
              <a:t> en las comunidades afectadas</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mn-cs"/>
              </a:rPr>
              <a:t>Iniciar actividades adecuadas de </a:t>
            </a:r>
            <a:r>
              <a:rPr kumimoji="0" lang="es-419" sz="1800" b="1" i="0" u="none" strike="noStrike" cap="none" normalizeH="0" baseline="0" noProof="0" dirty="0">
                <a:ln>
                  <a:noFill/>
                </a:ln>
                <a:solidFill>
                  <a:srgbClr val="4C4C4F"/>
                </a:solidFill>
                <a:effectLst/>
                <a:uLnTx/>
                <a:uFillTx/>
                <a:latin typeface="Arial" panose="020B0604020202020204" pitchFamily="34" charset="0"/>
                <a:ea typeface="Arial"/>
                <a:cs typeface="+mn-cs"/>
              </a:rPr>
              <a:t>comunicación de riesgos y participación comunitaria</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mn-cs"/>
              </a:rPr>
              <a:t>Establecer un </a:t>
            </a:r>
            <a:r>
              <a:rPr kumimoji="0" lang="es-419" sz="1800" b="1" i="0" u="none" strike="noStrike" cap="none" normalizeH="0" baseline="0" noProof="0" dirty="0">
                <a:ln>
                  <a:noFill/>
                </a:ln>
                <a:solidFill>
                  <a:srgbClr val="4C4C4F"/>
                </a:solidFill>
                <a:effectLst/>
                <a:uLnTx/>
                <a:uFillTx/>
                <a:latin typeface="Arial" panose="020B0604020202020204" pitchFamily="34" charset="0"/>
                <a:ea typeface="Arial"/>
                <a:cs typeface="+mn-cs"/>
              </a:rPr>
              <a:t>mecanismo de coordinación</a:t>
            </a:r>
          </a:p>
        </p:txBody>
      </p:sp>
      <p:sp>
        <p:nvSpPr>
          <p:cNvPr id="6" name="Rectangle: Rounded Corners 5">
            <a:extLst>
              <a:ext uri="{FF2B5EF4-FFF2-40B4-BE49-F238E27FC236}">
                <a16:creationId xmlns:a16="http://schemas.microsoft.com/office/drawing/2014/main" id="{8A7FADA1-A255-32A2-E181-63281315F456}"/>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Calibri"/>
              </a:rPr>
              <a:t>     Recopilar datos de puntualidad y calcular el desempeño de 7-1-7 </a:t>
            </a:r>
          </a:p>
        </p:txBody>
      </p:sp>
      <p:sp>
        <p:nvSpPr>
          <p:cNvPr id="10" name="Oval 9">
            <a:extLst>
              <a:ext uri="{FF2B5EF4-FFF2-40B4-BE49-F238E27FC236}">
                <a16:creationId xmlns:a16="http://schemas.microsoft.com/office/drawing/2014/main" id="{66B62130-7FF8-114A-55BB-706102A4708C}"/>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41798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085AC-AD19-7427-05D1-70BC1FB51C79}"/>
              </a:ext>
            </a:extLst>
          </p:cNvPr>
          <p:cNvSpPr>
            <a:spLocks noGrp="1"/>
          </p:cNvSpPr>
          <p:nvPr>
            <p:ph type="title"/>
          </p:nvPr>
        </p:nvSpPr>
        <p:spPr>
          <a:xfrm>
            <a:off x="296212" y="280306"/>
            <a:ext cx="11007327" cy="1087808"/>
          </a:xfrm>
        </p:spPr>
        <p:txBody>
          <a:bodyPr>
            <a:normAutofit/>
          </a:bodyPr>
          <a:lstStyle/>
          <a:p>
            <a:r>
              <a:rPr lang="es-419" sz="2800" dirty="0">
                <a:latin typeface="Arial"/>
                <a:cs typeface="Arial"/>
              </a:rPr>
              <a:t>Brote de enfermedad por el virus de Sudán | Uganda | 2022</a:t>
            </a:r>
          </a:p>
        </p:txBody>
      </p:sp>
      <p:pic>
        <p:nvPicPr>
          <p:cNvPr id="40" name="Picture 39">
            <a:extLst>
              <a:ext uri="{FF2B5EF4-FFF2-40B4-BE49-F238E27FC236}">
                <a16:creationId xmlns:a16="http://schemas.microsoft.com/office/drawing/2014/main" id="{9F626B38-D51F-808C-7ACF-FFBBDA6D606F}"/>
              </a:ext>
            </a:extLst>
          </p:cNvPr>
          <p:cNvPicPr>
            <a:picLocks noChangeAspect="1"/>
          </p:cNvPicPr>
          <p:nvPr/>
        </p:nvPicPr>
        <p:blipFill>
          <a:blip r:embed="rId3" cstate="screen">
            <a:extLst>
              <a:ext uri="{28A0092B-C50C-407E-A947-70E740481C1C}">
                <a14:useLocalDpi xmlns:a14="http://schemas.microsoft.com/office/drawing/2010/main"/>
              </a:ext>
            </a:extLst>
          </a:blip>
          <a:srcRect l="313" r="313"/>
          <a:stretch/>
        </p:blipFill>
        <p:spPr>
          <a:xfrm>
            <a:off x="1255389" y="1546559"/>
            <a:ext cx="9685138" cy="1637544"/>
          </a:xfrm>
          <a:prstGeom prst="rect">
            <a:avLst/>
          </a:prstGeom>
          <a:ln>
            <a:noFill/>
          </a:ln>
        </p:spPr>
      </p:pic>
      <p:pic>
        <p:nvPicPr>
          <p:cNvPr id="41" name="Picture 40">
            <a:extLst>
              <a:ext uri="{FF2B5EF4-FFF2-40B4-BE49-F238E27FC236}">
                <a16:creationId xmlns:a16="http://schemas.microsoft.com/office/drawing/2014/main" id="{A5B6D928-EF23-C4CE-4D0B-D104AE90B524}"/>
              </a:ext>
            </a:extLst>
          </p:cNvPr>
          <p:cNvPicPr>
            <a:picLocks noChangeAspect="1"/>
          </p:cNvPicPr>
          <p:nvPr/>
        </p:nvPicPr>
        <p:blipFill>
          <a:blip r:embed="rId4" cstate="screen">
            <a:extLst>
              <a:ext uri="{28A0092B-C50C-407E-A947-70E740481C1C}">
                <a14:useLocalDpi xmlns:a14="http://schemas.microsoft.com/office/drawing/2010/main"/>
              </a:ext>
            </a:extLst>
          </a:blip>
          <a:srcRect t="-8332" r="384" b="1"/>
          <a:stretch>
            <a:fillRect/>
          </a:stretch>
        </p:blipFill>
        <p:spPr>
          <a:xfrm>
            <a:off x="1255389" y="3998986"/>
            <a:ext cx="9525007" cy="2493873"/>
          </a:xfrm>
          <a:prstGeom prst="rect">
            <a:avLst/>
          </a:prstGeom>
          <a:ln>
            <a:noFill/>
          </a:ln>
        </p:spPr>
      </p:pic>
      <p:sp>
        <p:nvSpPr>
          <p:cNvPr id="42" name="TextBox 41">
            <a:extLst>
              <a:ext uri="{FF2B5EF4-FFF2-40B4-BE49-F238E27FC236}">
                <a16:creationId xmlns:a16="http://schemas.microsoft.com/office/drawing/2014/main" id="{A04963E9-59BE-81B4-E4B9-A22D6F2ACC3C}"/>
              </a:ext>
            </a:extLst>
          </p:cNvPr>
          <p:cNvSpPr txBox="1"/>
          <p:nvPr/>
        </p:nvSpPr>
        <p:spPr>
          <a:xfrm>
            <a:off x="296213" y="1010653"/>
            <a:ext cx="3758529"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a:ln>
                  <a:noFill/>
                </a:ln>
                <a:solidFill>
                  <a:srgbClr val="384D56"/>
                </a:solidFill>
                <a:effectLst/>
                <a:uLnTx/>
                <a:uFillTx/>
                <a:latin typeface="Calibri" panose="020F0502020204030204"/>
                <a:ea typeface="Calibri"/>
                <a:cs typeface="+mn-cs"/>
              </a:rPr>
              <a:t>Unos días después de la respuesta…</a:t>
            </a:r>
          </a:p>
        </p:txBody>
      </p:sp>
      <p:sp>
        <p:nvSpPr>
          <p:cNvPr id="43" name="TextBox 42">
            <a:extLst>
              <a:ext uri="{FF2B5EF4-FFF2-40B4-BE49-F238E27FC236}">
                <a16:creationId xmlns:a16="http://schemas.microsoft.com/office/drawing/2014/main" id="{B8B6425B-98D6-ABC3-C98A-4D77B24137A3}"/>
              </a:ext>
            </a:extLst>
          </p:cNvPr>
          <p:cNvSpPr txBox="1"/>
          <p:nvPr/>
        </p:nvSpPr>
        <p:spPr>
          <a:xfrm>
            <a:off x="296212" y="3429000"/>
            <a:ext cx="5073505"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dirty="0">
                <a:ln>
                  <a:noFill/>
                </a:ln>
                <a:solidFill>
                  <a:srgbClr val="384D56"/>
                </a:solidFill>
                <a:effectLst/>
                <a:uLnTx/>
                <a:uFillTx/>
                <a:latin typeface="Calibri" panose="020F0502020204030204"/>
                <a:ea typeface="Calibri"/>
                <a:cs typeface="+mn-cs"/>
              </a:rPr>
              <a:t>Después de que se completara la respuesta temprana…</a:t>
            </a:r>
          </a:p>
        </p:txBody>
      </p:sp>
      <p:cxnSp>
        <p:nvCxnSpPr>
          <p:cNvPr id="45" name="Straight Connector 44">
            <a:extLst>
              <a:ext uri="{FF2B5EF4-FFF2-40B4-BE49-F238E27FC236}">
                <a16:creationId xmlns:a16="http://schemas.microsoft.com/office/drawing/2014/main" id="{69B11AC9-86CF-E337-11B0-0E7DC5F72C05}"/>
              </a:ext>
            </a:extLst>
          </p:cNvPr>
          <p:cNvCxnSpPr>
            <a:cxnSpLocks/>
          </p:cNvCxnSpPr>
          <p:nvPr/>
        </p:nvCxnSpPr>
        <p:spPr>
          <a:xfrm>
            <a:off x="221683" y="3401834"/>
            <a:ext cx="1175140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1520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196470"/>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196982"/>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195947"/>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81979" y="1198588"/>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5705" y="1199194"/>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30950" y="1197071"/>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2" y="1951299"/>
            <a:ext cx="1960601"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dirty="0">
                <a:ln>
                  <a:noFill/>
                </a:ln>
                <a:solidFill>
                  <a:srgbClr val="9B51E0"/>
                </a:solidFill>
                <a:effectLst/>
                <a:uLnTx/>
                <a:uFillTx/>
                <a:latin typeface="Arial" panose="020B0604020202020204" pitchFamily="34" charset="0"/>
                <a:ea typeface="Arial"/>
                <a:cs typeface="Arial" panose="020B0604020202020204" pitchFamily="34" charset="0"/>
              </a:rPr>
              <a:t>Fecha de aparición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9B51E0"/>
                </a:solidFill>
                <a:effectLst/>
                <a:uLnTx/>
                <a:uFillTx/>
                <a:latin typeface="Arial"/>
                <a:ea typeface="Arial"/>
                <a:cs typeface="Arial"/>
              </a:rPr>
              <a:t>22 de noviembre de 2021</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590388"/>
            <a:ext cx="1783190"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DETECCIÓN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Objetivo: 7 días</a:t>
            </a: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587209"/>
            <a:ext cx="1441103"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NOTIFICACIÓN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Objetivo: 1 día</a:t>
            </a: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587209"/>
            <a:ext cx="1652519"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RESPUESTA</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Objetivo: 7 días</a:t>
            </a: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1951299"/>
            <a:ext cx="2506428"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Fecha de detección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CF2E2E"/>
                </a:solidFill>
                <a:effectLst/>
                <a:uLnTx/>
                <a:uFillTx/>
                <a:latin typeface="Arial"/>
                <a:ea typeface="Arial"/>
                <a:cs typeface="Arial"/>
              </a:rPr>
              <a:t>22 de noviembre de 2021</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1951299"/>
            <a:ext cx="2014871"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Fecha de notificación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FCB900"/>
                </a:solidFill>
                <a:effectLst/>
                <a:uLnTx/>
                <a:uFillTx/>
                <a:latin typeface="Arial"/>
                <a:ea typeface="Arial"/>
                <a:cs typeface="Arial"/>
              </a:rPr>
              <a:t>22 de noviembre de 2021</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406647" y="1951299"/>
            <a:ext cx="2313818"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Fecha de respuesta temprana</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3BB041"/>
                </a:solidFill>
                <a:effectLst/>
                <a:uLnTx/>
                <a:uFillTx/>
                <a:latin typeface="Arial"/>
                <a:ea typeface="Arial"/>
                <a:cs typeface="Arial"/>
              </a:rPr>
              <a:t>27 de noviembre de 2021</a:t>
            </a:r>
          </a:p>
        </p:txBody>
      </p:sp>
      <p:sp>
        <p:nvSpPr>
          <p:cNvPr id="78" name="# DAYS">
            <a:extLst>
              <a:ext uri="{FF2B5EF4-FFF2-40B4-BE49-F238E27FC236}">
                <a16:creationId xmlns:a16="http://schemas.microsoft.com/office/drawing/2014/main" id="{44EE1BF1-05C4-9CBA-5165-C5471C3A5543}"/>
              </a:ext>
            </a:extLst>
          </p:cNvPr>
          <p:cNvSpPr txBox="1"/>
          <p:nvPr/>
        </p:nvSpPr>
        <p:spPr>
          <a:xfrm>
            <a:off x="2935439" y="1312553"/>
            <a:ext cx="874981"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dirty="0">
                <a:ln>
                  <a:noFill/>
                </a:ln>
                <a:solidFill>
                  <a:srgbClr val="FFFFFF"/>
                </a:solidFill>
                <a:effectLst/>
                <a:uLnTx/>
                <a:uFillTx/>
                <a:latin typeface="Arial"/>
                <a:ea typeface="Arial"/>
                <a:cs typeface="Arial"/>
              </a:rPr>
              <a:t> </a:t>
            </a:r>
            <a:r>
              <a:rPr kumimoji="0" lang="es-419" sz="1600" b="1" i="0" u="none" strike="noStrike" cap="none" normalizeH="0" baseline="0" noProof="0" dirty="0">
                <a:ln>
                  <a:noFill/>
                </a:ln>
                <a:solidFill>
                  <a:srgbClr val="FFFFFF"/>
                </a:solidFill>
                <a:effectLst/>
                <a:uLnTx/>
                <a:uFillTx/>
                <a:latin typeface="Arial"/>
                <a:ea typeface="Arial"/>
                <a:cs typeface="Arial"/>
              </a:rPr>
              <a:t>&lt;1 DÍA</a:t>
            </a: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305469"/>
            <a:ext cx="1048352"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a:ln>
                  <a:noFill/>
                </a:ln>
                <a:solidFill>
                  <a:srgbClr val="FFFFFF"/>
                </a:solidFill>
                <a:effectLst/>
                <a:uLnTx/>
                <a:uFillTx/>
                <a:latin typeface="Arial"/>
                <a:ea typeface="Arial"/>
                <a:cs typeface="Arial"/>
              </a:rPr>
              <a:t> </a:t>
            </a:r>
            <a:r>
              <a:rPr kumimoji="0" lang="es-419" sz="1600" b="1" i="0" u="none" strike="noStrike" cap="none" normalizeH="0" baseline="0" noProof="0">
                <a:ln>
                  <a:noFill/>
                </a:ln>
                <a:solidFill>
                  <a:srgbClr val="FFFFFF"/>
                </a:solidFill>
                <a:effectLst/>
                <a:uLnTx/>
                <a:uFillTx/>
                <a:latin typeface="Arial"/>
                <a:ea typeface="Arial"/>
                <a:cs typeface="Arial"/>
              </a:rPr>
              <a:t>&lt;1 DÍA</a:t>
            </a:r>
          </a:p>
        </p:txBody>
      </p:sp>
      <p:sp>
        <p:nvSpPr>
          <p:cNvPr id="80" name="# DAYS">
            <a:extLst>
              <a:ext uri="{FF2B5EF4-FFF2-40B4-BE49-F238E27FC236}">
                <a16:creationId xmlns:a16="http://schemas.microsoft.com/office/drawing/2014/main" id="{7E8B51A0-829D-B7CF-3C91-02A9B904F165}"/>
              </a:ext>
            </a:extLst>
          </p:cNvPr>
          <p:cNvSpPr txBox="1"/>
          <p:nvPr/>
        </p:nvSpPr>
        <p:spPr>
          <a:xfrm>
            <a:off x="9224910" y="1372826"/>
            <a:ext cx="812464"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600" b="1" i="0" u="none" strike="noStrike" cap="none" normalizeH="0" baseline="0" noProof="0">
                <a:ln>
                  <a:noFill/>
                </a:ln>
                <a:solidFill>
                  <a:srgbClr val="FFFFFF"/>
                </a:solidFill>
                <a:effectLst/>
                <a:uLnTx/>
                <a:uFillTx/>
                <a:latin typeface="Arial"/>
                <a:ea typeface="Arial"/>
                <a:cs typeface="Arial"/>
              </a:rPr>
              <a:t>5 DÍAS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504841"/>
            <a:ext cx="2506428" cy="3147356"/>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200" b="1" i="0" u="none" strike="noStrike" cap="none" normalizeH="0" baseline="0" noProof="0" dirty="0">
                <a:ln>
                  <a:noFill/>
                </a:ln>
                <a:solidFill>
                  <a:srgbClr val="0F0F0F"/>
                </a:solidFill>
                <a:effectLst/>
                <a:uLnTx/>
                <a:uFillTx/>
                <a:latin typeface="Arial" panose="020B0604020202020204" pitchFamily="34" charset="0"/>
                <a:ea typeface="Arial"/>
                <a:cs typeface="Arial" panose="020B0604020202020204" pitchFamily="34" charset="0"/>
                <a:sym typeface="Calibri"/>
              </a:rPr>
              <a:t>CUELLOS DE BOTELLA</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200" b="1"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FACILITADORES</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sym typeface="Calibri"/>
              </a:rPr>
              <a:t>El personal del refugio reportó rápidamente las enfermedades a los socorristas.</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710319"/>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OBJETIVO</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440258"/>
            <a:ext cx="136772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CRONOLOGÍA</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3" y="2572683"/>
            <a:ext cx="1505932" cy="646331"/>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CUELLOS DE BOTELLA</a:t>
            </a:r>
            <a:r>
              <a:rPr kumimoji="0" lang="es-419" sz="1200" b="1" i="0" u="none" strike="noStrike" cap="none" normalizeH="0" noProof="0" dirty="0">
                <a:ln>
                  <a:noFill/>
                </a:ln>
                <a:solidFill>
                  <a:srgbClr val="618393"/>
                </a:solidFill>
                <a:effectLst/>
                <a:uLnTx/>
                <a:uFillTx/>
                <a:latin typeface="Arial" panose="020B0604020202020204" pitchFamily="34" charset="0"/>
                <a:ea typeface="Arial"/>
                <a:cs typeface="Arial" panose="020B0604020202020204" pitchFamily="34" charset="0"/>
              </a:rPr>
              <a:t> </a:t>
            </a:r>
            <a:r>
              <a:rPr kumimoji="0" lang="es-419" sz="1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Y FACILITADORES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668422"/>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MEDIDAS</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716298"/>
            <a:ext cx="9987433" cy="790519"/>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685889" rtl="0" eaLnBrk="1" fontAlgn="auto" latinLnBrk="0" hangingPunct="1">
              <a:lnSpc>
                <a:spcPct val="100000"/>
              </a:lnSpc>
              <a:spcBef>
                <a:spcPts val="0"/>
              </a:spcBef>
              <a:spcAft>
                <a:spcPts val="0"/>
              </a:spcAft>
              <a:buClrTx/>
              <a:buSzTx/>
              <a:buFontTx/>
              <a:buNone/>
              <a:tabLst/>
              <a:defRPr/>
            </a:pPr>
            <a:r>
              <a:rPr kumimoji="0" lang="es-419" sz="1100"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INMEDIATAS</a:t>
            </a:r>
            <a:r>
              <a:rPr kumimoji="0" lang="es-419" sz="11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 elaborar encuestas y cuestionarios digitalizados o preelaborados, realizar actividades de divulgación pública en redes sociales y carteles; capacitar sobre notificaciones y reportes. </a:t>
            </a:r>
          </a:p>
          <a:p>
            <a:pPr marL="0" marR="0" lvl="0" indent="0" algn="l" defTabSz="685889" rtl="0" eaLnBrk="1" fontAlgn="auto" latinLnBrk="0" hangingPunct="1">
              <a:lnSpc>
                <a:spcPct val="100000"/>
              </a:lnSpc>
              <a:spcBef>
                <a:spcPts val="0"/>
              </a:spcBef>
              <a:spcAft>
                <a:spcPts val="0"/>
              </a:spcAft>
              <a:buClrTx/>
              <a:buSzTx/>
              <a:buFontTx/>
              <a:buNone/>
              <a:tabLst/>
              <a:defRPr/>
            </a:pPr>
            <a:r>
              <a:rPr kumimoji="0" lang="es-419" sz="1100"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A LARGO PLAZO</a:t>
            </a:r>
            <a:r>
              <a:rPr kumimoji="0" lang="es-419" sz="11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 asegurar mejores sistemas de intérpretes capaces de manejar múltiples entrevistas; nuevo programa de encuestas; trabajar con la policía/refugios para asegurar protocolos de notificación adecuados.</a:t>
            </a:r>
          </a:p>
        </p:txBody>
      </p:sp>
      <p:sp>
        <p:nvSpPr>
          <p:cNvPr id="11" name="Oval 10">
            <a:extLst>
              <a:ext uri="{FF2B5EF4-FFF2-40B4-BE49-F238E27FC236}">
                <a16:creationId xmlns:a16="http://schemas.microsoft.com/office/drawing/2014/main" id="{331CECC1-2C37-F2EE-B66A-40BBAB005F43}"/>
              </a:ext>
            </a:extLst>
          </p:cNvPr>
          <p:cNvSpPr/>
          <p:nvPr/>
        </p:nvSpPr>
        <p:spPr>
          <a:xfrm>
            <a:off x="1650385" y="1195275"/>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343625"/>
            <a:ext cx="320021" cy="356250"/>
          </a:xfrm>
          <a:prstGeom prst="rect">
            <a:avLst/>
          </a:prstGeom>
        </p:spPr>
      </p:pic>
      <p:sp>
        <p:nvSpPr>
          <p:cNvPr id="15" name="Rounded Rectangle 54">
            <a:extLst>
              <a:ext uri="{FF2B5EF4-FFF2-40B4-BE49-F238E27FC236}">
                <a16:creationId xmlns:a16="http://schemas.microsoft.com/office/drawing/2014/main" id="{CC2EE1CD-5731-FDF1-62C4-94367942E61C}"/>
              </a:ext>
            </a:extLst>
          </p:cNvPr>
          <p:cNvSpPr/>
          <p:nvPr/>
        </p:nvSpPr>
        <p:spPr>
          <a:xfrm>
            <a:off x="4323096" y="2511450"/>
            <a:ext cx="3296904" cy="3147356"/>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200" b="1" i="0" u="none" strike="noStrike" cap="none" normalizeH="0" baseline="0" noProof="0" dirty="0">
                <a:ln>
                  <a:noFill/>
                </a:ln>
                <a:solidFill>
                  <a:srgbClr val="0F0F0F"/>
                </a:solidFill>
                <a:effectLst/>
                <a:uLnTx/>
                <a:uFillTx/>
                <a:latin typeface="Arial" panose="020B0604020202020204" pitchFamily="34" charset="0"/>
                <a:ea typeface="Arial"/>
                <a:cs typeface="Arial" panose="020B0604020202020204" pitchFamily="34" charset="0"/>
                <a:sym typeface="Calibri"/>
              </a:rPr>
              <a:t>CUELLOS DE BOTELLA</a:t>
            </a:r>
          </a:p>
          <a:p>
            <a:pPr marL="285750" marR="0" lvl="0" indent="-285750" algn="l" defTabSz="91440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s-419" sz="11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sym typeface="Calibri"/>
              </a:rPr>
              <a:t>El brote ocurrió después de horas.</a:t>
            </a:r>
          </a:p>
          <a:p>
            <a:pPr marL="285750" marR="0" lvl="0" indent="-285750" algn="l" defTabSz="91440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s-419" sz="11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sym typeface="Calibri"/>
              </a:rPr>
              <a:t>El personal del refugio no notificó al departamento de salud pública.</a:t>
            </a:r>
            <a:endParaRPr kumimoji="0" lang="es-419" sz="12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sym typeface="Calibri"/>
            </a:endParaRPr>
          </a:p>
          <a:p>
            <a:pPr marL="285750" marR="0" lvl="0" indent="-285750" algn="l" defTabSz="91440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pPr marL="285750" marR="0" lvl="0" indent="-285750" algn="l" defTabSz="91440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200" b="1"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FACILITADORES</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Buena comunicación entre los primeros en responder y el departamento de salud pública.</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El director del departamento de salud pública es un médico y fue capaz de ayudar a los socorristas en la escena.</a:t>
            </a: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Calibri"/>
            </a:endParaRPr>
          </a:p>
        </p:txBody>
      </p:sp>
      <p:sp>
        <p:nvSpPr>
          <p:cNvPr id="16" name="Rounded Rectangle 54">
            <a:extLst>
              <a:ext uri="{FF2B5EF4-FFF2-40B4-BE49-F238E27FC236}">
                <a16:creationId xmlns:a16="http://schemas.microsoft.com/office/drawing/2014/main" id="{BECB6101-18E5-37E0-F88A-17C6307B1686}"/>
              </a:ext>
            </a:extLst>
          </p:cNvPr>
          <p:cNvSpPr/>
          <p:nvPr/>
        </p:nvSpPr>
        <p:spPr>
          <a:xfrm>
            <a:off x="7781979" y="2504838"/>
            <a:ext cx="3938485" cy="3154573"/>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200" b="1" i="0" u="none" strike="noStrike" cap="none" normalizeH="0" baseline="0" noProof="0" dirty="0">
                <a:ln>
                  <a:noFill/>
                </a:ln>
                <a:solidFill>
                  <a:srgbClr val="0F0F0F"/>
                </a:solidFill>
                <a:effectLst/>
                <a:uLnTx/>
                <a:uFillTx/>
                <a:latin typeface="Arial" panose="020B0604020202020204" pitchFamily="34" charset="0"/>
                <a:ea typeface="Arial"/>
                <a:cs typeface="Arial" panose="020B0604020202020204" pitchFamily="34" charset="0"/>
                <a:sym typeface="Calibri"/>
              </a:rPr>
              <a:t>CUELLOS DE BOTELLA</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950" b="0"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Almacenamiento/transporte de muestras durante el fin de semana de vacaciones.</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950" b="0"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Disponibilidad de personal en las instalaciones de laboratorio.</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950" b="0"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Coordinar la investigación con personal limitado de los refugios.</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950" b="0"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Fue necesario crear/modificar la encuesta a lo largo de la investigación.</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950" b="0"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Material de investigación en papel.</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950" b="0"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Barreras lingüísticas durante la investigación.</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950" b="0"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No existían materiales educativos específicos del departamento de salud pública.</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200" b="1"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FACILITADORES</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95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sym typeface="Calibri"/>
              </a:rPr>
              <a:t>Los alimentos pudieron almacenarse para su análisis.</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95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sym typeface="Calibri"/>
              </a:rPr>
              <a:t>El director del refugio tenía una relación preexistente con el departamento de salud pública.</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95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sym typeface="Calibri"/>
              </a:rPr>
              <a:t>El proveedor de catering sin licencia estaba dispuesto a cooperar.</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95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sym typeface="Calibri"/>
              </a:rPr>
              <a:t>El departamento de salud pública pudo movilizar rápidamente a un equipo para responder.</a:t>
            </a:r>
          </a:p>
        </p:txBody>
      </p:sp>
      <p:sp>
        <p:nvSpPr>
          <p:cNvPr id="2" name="Title 1">
            <a:extLst>
              <a:ext uri="{FF2B5EF4-FFF2-40B4-BE49-F238E27FC236}">
                <a16:creationId xmlns:a16="http://schemas.microsoft.com/office/drawing/2014/main" id="{9DC60CFD-5533-832C-D80D-5E34EC728036}"/>
              </a:ext>
            </a:extLst>
          </p:cNvPr>
          <p:cNvSpPr txBox="1">
            <a:spLocks/>
          </p:cNvSpPr>
          <p:nvPr/>
        </p:nvSpPr>
        <p:spPr>
          <a:xfrm>
            <a:off x="75514" y="-1340"/>
            <a:ext cx="13971226"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09630">
              <a:lnSpc>
                <a:spcPct val="100000"/>
              </a:lnSpc>
              <a:defRPr/>
            </a:pPr>
            <a:r>
              <a:rPr kumimoji="0" lang="es-419" sz="2400" b="1" i="0" u="none" strike="noStrike" cap="none" normalizeH="0" baseline="0" noProof="0" dirty="0">
                <a:ln>
                  <a:noFill/>
                </a:ln>
                <a:solidFill>
                  <a:srgbClr val="3BB041"/>
                </a:solidFill>
                <a:effectLst/>
                <a:uLnTx/>
                <a:uFillTx/>
                <a:latin typeface="Arial"/>
                <a:cs typeface="Arial"/>
                <a:sym typeface="Calibri"/>
              </a:rPr>
              <a:t>Brote gastrointestinal no especificado </a:t>
            </a:r>
            <a:r>
              <a:rPr lang="es-419" sz="2400" b="1" dirty="0">
                <a:solidFill>
                  <a:srgbClr val="3BB041"/>
                </a:solidFill>
                <a:latin typeface="Arial"/>
                <a:cs typeface="Arial"/>
                <a:sym typeface="Calibri"/>
              </a:rPr>
              <a:t>| </a:t>
            </a:r>
            <a:r>
              <a:rPr kumimoji="0" lang="es-419" sz="2400" b="1" i="0" u="none" strike="noStrike" cap="none" normalizeH="0" baseline="0" noProof="0" dirty="0">
                <a:ln>
                  <a:noFill/>
                </a:ln>
                <a:solidFill>
                  <a:srgbClr val="3BB041"/>
                </a:solidFill>
                <a:effectLst/>
                <a:uLnTx/>
                <a:uFillTx/>
                <a:latin typeface="Arial"/>
                <a:cs typeface="Arial"/>
                <a:sym typeface="Calibri"/>
              </a:rPr>
              <a:t>jurisdicción en </a:t>
            </a:r>
            <a:r>
              <a:rPr lang="es-419" sz="2400" b="1" dirty="0">
                <a:solidFill>
                  <a:srgbClr val="3BB041"/>
                </a:solidFill>
                <a:latin typeface="Arial"/>
                <a:cs typeface="Arial"/>
                <a:sym typeface="Calibri"/>
              </a:rPr>
              <a:t>los EE. UU.</a:t>
            </a:r>
            <a:r>
              <a:rPr kumimoji="0" lang="es-419" sz="2400" b="1" i="0" u="none" strike="noStrike" cap="none" normalizeH="0" baseline="0" noProof="0" dirty="0">
                <a:ln>
                  <a:noFill/>
                </a:ln>
                <a:solidFill>
                  <a:srgbClr val="3BB041"/>
                </a:solidFill>
                <a:effectLst/>
                <a:uLnTx/>
                <a:uFillTx/>
                <a:latin typeface="Arial"/>
                <a:cs typeface="Arial"/>
                <a:sym typeface="Calibri"/>
              </a:rPr>
              <a:t> </a:t>
            </a:r>
            <a:r>
              <a:rPr lang="es-419" sz="2400" b="1" dirty="0">
                <a:solidFill>
                  <a:srgbClr val="3BB041"/>
                </a:solidFill>
                <a:latin typeface="Arial"/>
                <a:cs typeface="Arial"/>
                <a:sym typeface="Calibri"/>
              </a:rPr>
              <a:t>| </a:t>
            </a:r>
            <a:r>
              <a:rPr kumimoji="0" lang="es-419" sz="2400" b="1" i="0" u="none" strike="noStrike" cap="none" normalizeH="0" baseline="0" noProof="0" dirty="0">
                <a:ln>
                  <a:noFill/>
                </a:ln>
                <a:solidFill>
                  <a:srgbClr val="3BB041"/>
                </a:solidFill>
                <a:effectLst/>
                <a:uLnTx/>
                <a:uFillTx/>
                <a:latin typeface="Arial"/>
                <a:cs typeface="Arial"/>
                <a:sym typeface="Calibri"/>
              </a:rPr>
              <a:t>2021 </a:t>
            </a:r>
          </a:p>
        </p:txBody>
      </p:sp>
    </p:spTree>
    <p:extLst>
      <p:ext uri="{BB962C8B-B14F-4D97-AF65-F5344CB8AC3E}">
        <p14:creationId xmlns:p14="http://schemas.microsoft.com/office/powerpoint/2010/main" val="3424645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8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2" grpId="0" animBg="1"/>
      <p:bldP spid="86" grpId="0"/>
      <p:bldP spid="87" grpId="0"/>
      <p:bldP spid="88" grpId="0"/>
      <p:bldP spid="89" grpId="0"/>
      <p:bldP spid="96" grpId="0" animBg="1"/>
      <p:bldP spid="11" grpId="0" animBg="1"/>
      <p:bldP spid="15"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F0D765-0981-B8AC-33C8-547530F3DB32}"/>
            </a:ext>
          </a:extLst>
        </p:cNvPr>
        <p:cNvGrpSpPr/>
        <p:nvPr/>
      </p:nvGrpSpPr>
      <p:grpSpPr>
        <a:xfrm>
          <a:off x="0" y="0"/>
          <a:ext cx="0" cy="0"/>
          <a:chOff x="0" y="0"/>
          <a:chExt cx="0" cy="0"/>
        </a:xfrm>
      </p:grpSpPr>
      <p:pic>
        <p:nvPicPr>
          <p:cNvPr id="9" name="Graphic 8" descr="Warning with solid fill">
            <a:extLst>
              <a:ext uri="{FF2B5EF4-FFF2-40B4-BE49-F238E27FC236}">
                <a16:creationId xmlns:a16="http://schemas.microsoft.com/office/drawing/2014/main" id="{ED63BB72-06C5-8B26-7698-5D0EAF27C12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56747" y="2325117"/>
            <a:ext cx="2645115" cy="2683860"/>
          </a:xfrm>
          <a:prstGeom prst="rect">
            <a:avLst/>
          </a:prstGeom>
        </p:spPr>
      </p:pic>
      <p:sp>
        <p:nvSpPr>
          <p:cNvPr id="12" name="Rounded Rectangle 11">
            <a:extLst>
              <a:ext uri="{FF2B5EF4-FFF2-40B4-BE49-F238E27FC236}">
                <a16:creationId xmlns:a16="http://schemas.microsoft.com/office/drawing/2014/main" id="{389C50CA-0BB6-2781-318F-B76B1F35F618}"/>
              </a:ext>
            </a:extLst>
          </p:cNvPr>
          <p:cNvSpPr/>
          <p:nvPr/>
        </p:nvSpPr>
        <p:spPr>
          <a:xfrm>
            <a:off x="3678587" y="2325191"/>
            <a:ext cx="7608539"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La recopilación de narrativas es esencial para mejorar el desempeño</a:t>
            </a:r>
          </a:p>
        </p:txBody>
      </p:sp>
      <p:sp>
        <p:nvSpPr>
          <p:cNvPr id="3" name="Rectangle: Rounded Corners 2">
            <a:extLst>
              <a:ext uri="{FF2B5EF4-FFF2-40B4-BE49-F238E27FC236}">
                <a16:creationId xmlns:a16="http://schemas.microsoft.com/office/drawing/2014/main" id="{D39C1355-4930-C04B-DDE8-0E4A6894E23A}"/>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Calibri"/>
              </a:rPr>
              <a:t>     Recopilar datos de puntualidad y calcular el desempeño de 7-1-7 </a:t>
            </a:r>
          </a:p>
        </p:txBody>
      </p:sp>
      <p:sp>
        <p:nvSpPr>
          <p:cNvPr id="7" name="Oval 6">
            <a:extLst>
              <a:ext uri="{FF2B5EF4-FFF2-40B4-BE49-F238E27FC236}">
                <a16:creationId xmlns:a16="http://schemas.microsoft.com/office/drawing/2014/main" id="{AB74CDD1-95F9-FBCE-4658-C43C503E070E}"/>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0352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45249" y="1681611"/>
            <a:ext cx="8212368"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dirty="0">
                <a:ln>
                  <a:noFill/>
                </a:ln>
                <a:solidFill>
                  <a:srgbClr val="618393"/>
                </a:solidFill>
                <a:effectLst/>
                <a:uLnTx/>
                <a:uFillTx/>
                <a:latin typeface="Arial" panose="020B0604020202020204" pitchFamily="34" charset="0"/>
                <a:ea typeface="Arial"/>
                <a:cs typeface="+mn-cs"/>
              </a:rPr>
              <a:t>Cálculo de las métricas de puntualidad y objetivo del 7-1-7</a:t>
            </a:r>
          </a:p>
        </p:txBody>
      </p:sp>
      <p:sp>
        <p:nvSpPr>
          <p:cNvPr id="20" name="Content Placeholder 2">
            <a:extLst>
              <a:ext uri="{FF2B5EF4-FFF2-40B4-BE49-F238E27FC236}">
                <a16:creationId xmlns:a16="http://schemas.microsoft.com/office/drawing/2014/main" id="{CC5212F2-1642-DE54-BD7A-7980924A98EF}"/>
              </a:ext>
            </a:extLst>
          </p:cNvPr>
          <p:cNvSpPr txBox="1">
            <a:spLocks/>
          </p:cNvSpPr>
          <p:nvPr/>
        </p:nvSpPr>
        <p:spPr>
          <a:xfrm>
            <a:off x="6903139" y="2904225"/>
            <a:ext cx="5129975" cy="2887274"/>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000" b="0" i="0" u="none" strike="noStrike" cap="none" normalizeH="0" baseline="0" noProof="0" dirty="0">
                <a:ln>
                  <a:noFill/>
                </a:ln>
                <a:solidFill>
                  <a:srgbClr val="394D56"/>
                </a:solidFill>
                <a:effectLst/>
                <a:uLnTx/>
                <a:uFillTx/>
                <a:latin typeface="Arial" panose="020B0604020202020204" pitchFamily="34" charset="0"/>
                <a:ea typeface="Arial"/>
                <a:cs typeface="+mn-cs"/>
              </a:rPr>
              <a:t>Tres métricas de puntualidad del 7-1-7</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94D56"/>
                </a:solidFill>
                <a:effectLst/>
                <a:uLnTx/>
                <a:uFillTx/>
                <a:latin typeface="Arial" panose="020B0604020202020204" pitchFamily="34" charset="0"/>
                <a:ea typeface="Arial"/>
                <a:cs typeface="+mn-cs"/>
              </a:rPr>
              <a:t>Días para detectar </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94D56"/>
                </a:solidFill>
                <a:effectLst/>
                <a:uLnTx/>
                <a:uFillTx/>
                <a:latin typeface="Arial" panose="020B0604020202020204" pitchFamily="34" charset="0"/>
                <a:ea typeface="Arial"/>
                <a:cs typeface="+mn-cs"/>
              </a:rPr>
              <a:t>Días para notificar</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94D56"/>
                </a:solidFill>
                <a:effectLst/>
                <a:uLnTx/>
                <a:uFillTx/>
                <a:latin typeface="Arial" panose="020B0604020202020204" pitchFamily="34" charset="0"/>
                <a:ea typeface="Arial"/>
                <a:cs typeface="+mn-cs"/>
              </a:rPr>
              <a:t>Días para completar las medidas de respuesta temprana  </a:t>
            </a:r>
          </a:p>
          <a:p>
            <a:pPr marL="457200" marR="0" lvl="1" indent="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000" b="0" i="0" u="none" strike="noStrike" cap="none" normalizeH="0" baseline="0" noProof="0" dirty="0">
                <a:ln>
                  <a:noFill/>
                </a:ln>
                <a:solidFill>
                  <a:srgbClr val="394D56"/>
                </a:solidFill>
                <a:effectLst/>
                <a:uLnTx/>
                <a:uFillTx/>
                <a:latin typeface="Arial" panose="020B0604020202020204" pitchFamily="34" charset="0"/>
                <a:ea typeface="Arial"/>
                <a:cs typeface="+mn-cs"/>
              </a:rPr>
              <a:t>Un objetivo general del enfoque 7-1-7</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3" name="TextBox 2">
            <a:extLst>
              <a:ext uri="{FF2B5EF4-FFF2-40B4-BE49-F238E27FC236}">
                <a16:creationId xmlns:a16="http://schemas.microsoft.com/office/drawing/2014/main" id="{A2A13FFD-12FE-2FFC-076F-43F8F4D5C55C}"/>
              </a:ext>
            </a:extLst>
          </p:cNvPr>
          <p:cNvSpPr txBox="1"/>
          <p:nvPr/>
        </p:nvSpPr>
        <p:spPr>
          <a:xfrm>
            <a:off x="802283" y="5983579"/>
            <a:ext cx="1837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628393"/>
                </a:solidFill>
                <a:effectLst/>
                <a:uLnTx/>
                <a:uFillTx/>
                <a:latin typeface="Calibri" panose="020F0502020204030204"/>
                <a:ea typeface="Calibri"/>
                <a:cs typeface="+mn-cs"/>
              </a:rPr>
              <a:t>Herramienta de evaluación 7-1-7</a:t>
            </a:r>
          </a:p>
        </p:txBody>
      </p:sp>
      <p:pic>
        <p:nvPicPr>
          <p:cNvPr id="5" name="Picture 4">
            <a:extLst>
              <a:ext uri="{FF2B5EF4-FFF2-40B4-BE49-F238E27FC236}">
                <a16:creationId xmlns:a16="http://schemas.microsoft.com/office/drawing/2014/main" id="{1E5244BB-0A69-B808-3212-C69B19C4DE86}"/>
              </a:ext>
            </a:extLst>
          </p:cNvPr>
          <p:cNvPicPr>
            <a:picLocks noChangeAspect="1"/>
          </p:cNvPicPr>
          <p:nvPr/>
        </p:nvPicPr>
        <p:blipFill>
          <a:blip r:embed="rId3"/>
          <a:srcRect/>
          <a:stretch/>
        </p:blipFill>
        <p:spPr>
          <a:xfrm>
            <a:off x="724532" y="2227161"/>
            <a:ext cx="6070170" cy="3755006"/>
          </a:xfrm>
          <a:prstGeom prst="rect">
            <a:avLst/>
          </a:prstGeom>
          <a:ln w="38100">
            <a:noFill/>
          </a:ln>
        </p:spPr>
      </p:pic>
      <p:sp>
        <p:nvSpPr>
          <p:cNvPr id="4" name="Rectangle: Rounded Corners 3">
            <a:extLst>
              <a:ext uri="{FF2B5EF4-FFF2-40B4-BE49-F238E27FC236}">
                <a16:creationId xmlns:a16="http://schemas.microsoft.com/office/drawing/2014/main" id="{1D40894C-3F63-03E1-E66E-D38585915D04}"/>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Calibri"/>
              </a:rPr>
              <a:t>     Recopilar datos de puntualidad y calcular el desempeño de 7-1-7 </a:t>
            </a:r>
          </a:p>
        </p:txBody>
      </p:sp>
      <p:sp>
        <p:nvSpPr>
          <p:cNvPr id="8" name="Oval 7">
            <a:extLst>
              <a:ext uri="{FF2B5EF4-FFF2-40B4-BE49-F238E27FC236}">
                <a16:creationId xmlns:a16="http://schemas.microsoft.com/office/drawing/2014/main" id="{7060EA15-C1ED-1500-D607-C4F52EC5AF49}"/>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66614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49" y="2136699"/>
            <a:ext cx="10259483" cy="2148666"/>
          </a:xfrm>
        </p:spPr>
        <p:txBody>
          <a:bodyPr/>
          <a:lstStyle/>
          <a:p>
            <a:r>
              <a:rPr lang="es-419" sz="4400" dirty="0">
                <a:latin typeface="Arial"/>
                <a:cs typeface="Arial"/>
              </a:rPr>
              <a:t>Identificar fechas de hitos de 7-1-7</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312354"/>
            <a:ext cx="9703980" cy="931688"/>
          </a:xfrm>
        </p:spPr>
        <p:txBody>
          <a:bodyPr vert="horz" lIns="91440" tIns="45720" rIns="91440" bIns="45720" rtlCol="0" anchor="t">
            <a:noAutofit/>
          </a:bodyPr>
          <a:lstStyle/>
          <a:p>
            <a:r>
              <a:rPr lang="es-419" sz="3000">
                <a:latin typeface="Arial"/>
                <a:cs typeface="Arial"/>
              </a:rPr>
              <a:t>Actividad</a:t>
            </a:r>
          </a:p>
        </p:txBody>
      </p:sp>
      <p:pic>
        <p:nvPicPr>
          <p:cNvPr id="4" name="Picture 3" descr="A light bulb in a circle&#10;&#10;AI-generated content may be incorrect.">
            <a:extLst>
              <a:ext uri="{FF2B5EF4-FFF2-40B4-BE49-F238E27FC236}">
                <a16:creationId xmlns:a16="http://schemas.microsoft.com/office/drawing/2014/main" id="{66CC8BF5-F686-4986-5971-3D18AC8905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390395"/>
            <a:ext cx="866086" cy="824950"/>
          </a:xfrm>
          <a:prstGeom prst="rect">
            <a:avLst/>
          </a:prstGeom>
        </p:spPr>
      </p:pic>
    </p:spTree>
    <p:extLst>
      <p:ext uri="{BB962C8B-B14F-4D97-AF65-F5344CB8AC3E}">
        <p14:creationId xmlns:p14="http://schemas.microsoft.com/office/powerpoint/2010/main" val="12354385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ADCA990-0220-2B10-98B7-7C44F8503F1E}"/>
              </a:ext>
            </a:extLst>
          </p:cNvPr>
          <p:cNvSpPr/>
          <p:nvPr/>
        </p:nvSpPr>
        <p:spPr>
          <a:xfrm>
            <a:off x="6354158" y="1252354"/>
            <a:ext cx="5414600" cy="501525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27617" y="1248889"/>
            <a:ext cx="5157787" cy="455406"/>
          </a:xfrm>
        </p:spPr>
        <p:txBody>
          <a:bodyPr/>
          <a:lstStyle/>
          <a:p>
            <a:r>
              <a:rPr lang="es-419">
                <a:latin typeface="Arial"/>
                <a:cs typeface="Arial"/>
              </a:rPr>
              <a:t>Su tarea en grupo</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442607" y="1898750"/>
            <a:ext cx="5726540" cy="4297746"/>
          </a:xfrm>
        </p:spPr>
        <p:txBody>
          <a:bodyPr vert="horz" lIns="91440" tIns="45720" rIns="91440" bIns="45720" rtlCol="0" anchor="t">
            <a:noAutofit/>
          </a:bodyPr>
          <a:lstStyle/>
          <a:p>
            <a:r>
              <a:rPr lang="es-419" dirty="0">
                <a:solidFill>
                  <a:schemeClr val="tx1"/>
                </a:solidFill>
                <a:latin typeface="Arial"/>
                <a:cs typeface="Arial"/>
              </a:rPr>
              <a:t>Lean cada breve escenario en su hoja de actividad de 2 páginas.</a:t>
            </a:r>
          </a:p>
          <a:p>
            <a:r>
              <a:rPr lang="es-419" dirty="0">
                <a:solidFill>
                  <a:schemeClr val="tx1"/>
                </a:solidFill>
                <a:latin typeface="Arial"/>
                <a:cs typeface="Arial"/>
              </a:rPr>
              <a:t>Utilicen la </a:t>
            </a:r>
            <a:r>
              <a:rPr lang="es-419" i="1" dirty="0">
                <a:solidFill>
                  <a:schemeClr val="tx1"/>
                </a:solidFill>
                <a:latin typeface="Arial"/>
                <a:cs typeface="Arial"/>
              </a:rPr>
              <a:t>Guía de referencia de fechas de hitos de 7-1-7 </a:t>
            </a:r>
            <a:r>
              <a:rPr lang="es-419" dirty="0">
                <a:solidFill>
                  <a:schemeClr val="tx1"/>
                </a:solidFill>
                <a:latin typeface="Arial"/>
                <a:cs typeface="Arial"/>
              </a:rPr>
              <a:t>para ayudar a determinar la fecha de hitos designada para cada escenario. </a:t>
            </a:r>
          </a:p>
          <a:p>
            <a:r>
              <a:rPr lang="es-419" dirty="0">
                <a:solidFill>
                  <a:schemeClr val="tx1"/>
                </a:solidFill>
                <a:latin typeface="Arial"/>
                <a:cs typeface="Arial"/>
              </a:rPr>
              <a:t>Debatan en su grupo.</a:t>
            </a:r>
          </a:p>
          <a:p>
            <a:r>
              <a:rPr lang="es-419" dirty="0">
                <a:solidFill>
                  <a:schemeClr val="tx1"/>
                </a:solidFill>
                <a:latin typeface="Arial"/>
                <a:cs typeface="Arial"/>
              </a:rPr>
              <a:t>Marquen con un círculo la respuesta que consideren correcta.</a:t>
            </a:r>
          </a:p>
          <a:p>
            <a:r>
              <a:rPr lang="es-419" dirty="0">
                <a:solidFill>
                  <a:schemeClr val="tx1"/>
                </a:solidFill>
                <a:latin typeface="Arial"/>
                <a:cs typeface="Arial"/>
              </a:rPr>
              <a:t>Designen a un miembro del grupo para que haga el informe en sesión plenaria.</a:t>
            </a:r>
          </a:p>
        </p:txBody>
      </p:sp>
      <p:sp>
        <p:nvSpPr>
          <p:cNvPr id="12" name="Content Placeholder 11">
            <a:extLst>
              <a:ext uri="{FF2B5EF4-FFF2-40B4-BE49-F238E27FC236}">
                <a16:creationId xmlns:a16="http://schemas.microsoft.com/office/drawing/2014/main" id="{721B612F-B6D1-285A-7EBB-F84E2023A3D9}"/>
              </a:ext>
            </a:extLst>
          </p:cNvPr>
          <p:cNvSpPr>
            <a:spLocks noGrp="1"/>
          </p:cNvSpPr>
          <p:nvPr>
            <p:ph sz="quarter" idx="4"/>
          </p:nvPr>
        </p:nvSpPr>
        <p:spPr>
          <a:xfrm>
            <a:off x="6836702" y="2064271"/>
            <a:ext cx="4693333" cy="3995436"/>
          </a:xfrm>
        </p:spPr>
        <p:txBody>
          <a:bodyPr vert="horz" lIns="91440" tIns="45720" rIns="91440" bIns="45720" rtlCol="0" anchor="t">
            <a:noAutofit/>
          </a:bodyPr>
          <a:lstStyle/>
          <a:p>
            <a:r>
              <a:rPr lang="es-419">
                <a:latin typeface="Arial"/>
                <a:cs typeface="Arial"/>
              </a:rPr>
              <a:t>20 minutos para discutir y documentar sus respuestas.</a:t>
            </a:r>
          </a:p>
          <a:p>
            <a:r>
              <a:rPr lang="es-419">
                <a:latin typeface="Arial"/>
                <a:cs typeface="Arial"/>
              </a:rPr>
              <a:t>Informe de hasta 3 minutos por grupo en sesión plenaria. </a:t>
            </a:r>
          </a:p>
        </p:txBody>
      </p:sp>
      <p:sp>
        <p:nvSpPr>
          <p:cNvPr id="17" name="Text Placeholder 16">
            <a:extLst>
              <a:ext uri="{FF2B5EF4-FFF2-40B4-BE49-F238E27FC236}">
                <a16:creationId xmlns:a16="http://schemas.microsoft.com/office/drawing/2014/main" id="{78DFF414-3090-6A8A-0BC4-B5A447032D96}"/>
              </a:ext>
            </a:extLst>
          </p:cNvPr>
          <p:cNvSpPr>
            <a:spLocks noGrp="1"/>
          </p:cNvSpPr>
          <p:nvPr>
            <p:ph type="body" sz="quarter" idx="3"/>
          </p:nvPr>
        </p:nvSpPr>
        <p:spPr>
          <a:xfrm>
            <a:off x="6596143" y="1047008"/>
            <a:ext cx="5183188" cy="823912"/>
          </a:xfrm>
        </p:spPr>
        <p:txBody>
          <a:bodyPr/>
          <a:lstStyle/>
          <a:p>
            <a:r>
              <a:rPr lang="es-419">
                <a:latin typeface="Arial"/>
                <a:cs typeface="Arial"/>
              </a:rPr>
              <a:t>Tiempo</a:t>
            </a:r>
          </a:p>
        </p:txBody>
      </p:sp>
      <p:sp>
        <p:nvSpPr>
          <p:cNvPr id="5" name="Rectangle: Rounded Corners 4">
            <a:extLst>
              <a:ext uri="{FF2B5EF4-FFF2-40B4-BE49-F238E27FC236}">
                <a16:creationId xmlns:a16="http://schemas.microsoft.com/office/drawing/2014/main" id="{445269F5-0833-803C-B1ED-467D49F76EFC}"/>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Calibri"/>
              </a:rPr>
              <a:t>     Recopilar datos de puntualidad y calcular el desempeño de 7-1-7 </a:t>
            </a:r>
          </a:p>
        </p:txBody>
      </p:sp>
      <p:sp>
        <p:nvSpPr>
          <p:cNvPr id="7" name="Oval 6">
            <a:extLst>
              <a:ext uri="{FF2B5EF4-FFF2-40B4-BE49-F238E27FC236}">
                <a16:creationId xmlns:a16="http://schemas.microsoft.com/office/drawing/2014/main" id="{0692EEEF-1040-3BC8-21EB-CDFACF0F5464}"/>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1184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es-419" dirty="0">
                <a:solidFill>
                  <a:srgbClr val="3BB041"/>
                </a:solidFill>
                <a:latin typeface="Arial"/>
                <a:cs typeface="Arial"/>
              </a:rPr>
              <a:t>Paquete de escenarios</a:t>
            </a:r>
            <a:r>
              <a:rPr lang="es-419" sz="3200" b="1" dirty="0">
                <a:solidFill>
                  <a:srgbClr val="3BB041"/>
                </a:solidFill>
                <a:latin typeface="Arial"/>
                <a:cs typeface="Arial"/>
              </a:rPr>
              <a:t> n.º 1 </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1464062116"/>
              </p:ext>
            </p:extLst>
          </p:nvPr>
        </p:nvGraphicFramePr>
        <p:xfrm>
          <a:off x="227717" y="934842"/>
          <a:ext cx="11725744" cy="5532969"/>
        </p:xfrm>
        <a:graphic>
          <a:graphicData uri="http://schemas.openxmlformats.org/drawingml/2006/table">
            <a:tbl>
              <a:tblPr firstRow="1" bandRow="1">
                <a:tableStyleId>{3B4B98B0-60AC-42C2-AFA5-B58CD77FA1E5}</a:tableStyleId>
              </a:tblPr>
              <a:tblGrid>
                <a:gridCol w="6571116">
                  <a:extLst>
                    <a:ext uri="{9D8B030D-6E8A-4147-A177-3AD203B41FA5}">
                      <a16:colId xmlns:a16="http://schemas.microsoft.com/office/drawing/2014/main" val="2142690213"/>
                    </a:ext>
                  </a:extLst>
                </a:gridCol>
                <a:gridCol w="5154628">
                  <a:extLst>
                    <a:ext uri="{9D8B030D-6E8A-4147-A177-3AD203B41FA5}">
                      <a16:colId xmlns:a16="http://schemas.microsoft.com/office/drawing/2014/main" val="2237694787"/>
                    </a:ext>
                  </a:extLst>
                </a:gridCol>
              </a:tblGrid>
              <a:tr h="2174460">
                <a:tc>
                  <a:txBody>
                    <a:bodyPr/>
                    <a:lstStyle/>
                    <a:p>
                      <a:pPr lvl="0" algn="l">
                        <a:lnSpc>
                          <a:spcPct val="100000"/>
                        </a:lnSpc>
                        <a:spcBef>
                          <a:spcPts val="0"/>
                        </a:spcBef>
                        <a:spcAft>
                          <a:spcPts val="0"/>
                        </a:spcAft>
                        <a:buNone/>
                      </a:pPr>
                      <a:r>
                        <a:rPr lang="es-419" sz="1400" b="0" i="0" u="none" strike="noStrike" noProof="0" dirty="0" err="1">
                          <a:solidFill>
                            <a:srgbClr val="384D56"/>
                          </a:solidFill>
                          <a:effectLst/>
                          <a:latin typeface="Arial"/>
                          <a:cs typeface="Arial"/>
                        </a:rPr>
                        <a:t>Novarica</a:t>
                      </a:r>
                      <a:r>
                        <a:rPr lang="es-419" sz="1400" b="1" i="0" u="none" strike="noStrike" noProof="0" dirty="0">
                          <a:solidFill>
                            <a:schemeClr val="tx1"/>
                          </a:solidFill>
                          <a:effectLst/>
                          <a:latin typeface="Arial"/>
                          <a:cs typeface="Arial"/>
                        </a:rPr>
                        <a:t> </a:t>
                      </a:r>
                      <a:r>
                        <a:rPr lang="es-419" sz="1400" b="0" i="0" u="none" strike="noStrike" noProof="0" dirty="0">
                          <a:solidFill>
                            <a:schemeClr val="tx1"/>
                          </a:solidFill>
                          <a:effectLst/>
                          <a:latin typeface="Arial"/>
                          <a:cs typeface="Arial"/>
                        </a:rPr>
                        <a:t>es un país endémico para malaria con nueve distritos. El 15 de enero, el distrito central superó el umbral de alerta de 50 casos por cada 100.000 habitantes. </a:t>
                      </a:r>
                    </a:p>
                    <a:p>
                      <a:pPr lvl="0" algn="l">
                        <a:lnSpc>
                          <a:spcPct val="100000"/>
                        </a:lnSpc>
                        <a:spcBef>
                          <a:spcPts val="0"/>
                        </a:spcBef>
                        <a:spcAft>
                          <a:spcPts val="0"/>
                        </a:spcAft>
                        <a:buNone/>
                      </a:pPr>
                      <a:endParaRPr lang="en-US" sz="1400" b="0" i="0" u="none" strike="noStrike" kern="1200" noProof="0" dirty="0">
                        <a:solidFill>
                          <a:schemeClr val="tx1"/>
                        </a:solidFill>
                        <a:effectLst/>
                        <a:latin typeface="Arial"/>
                        <a:cs typeface="Arial"/>
                      </a:endParaRPr>
                    </a:p>
                    <a:p>
                      <a:pPr lvl="0" algn="l">
                        <a:lnSpc>
                          <a:spcPct val="100000"/>
                        </a:lnSpc>
                        <a:spcBef>
                          <a:spcPts val="0"/>
                        </a:spcBef>
                        <a:spcAft>
                          <a:spcPts val="0"/>
                        </a:spcAft>
                        <a:buNone/>
                      </a:pPr>
                      <a:r>
                        <a:rPr lang="es-419" sz="1400" b="0" i="0" u="none" strike="noStrike" noProof="0" dirty="0">
                          <a:solidFill>
                            <a:schemeClr val="tx1"/>
                          </a:solidFill>
                          <a:effectLst/>
                          <a:latin typeface="Arial"/>
                          <a:cs typeface="Arial"/>
                        </a:rPr>
                        <a:t>Los dos distritos vecinos, los distritos norte y sur, superaron el umbral el 16 y 17 de enero, </a:t>
                      </a:r>
                      <a:r>
                        <a:rPr lang="es-419" sz="1400" b="0" i="0" u="none" strike="noStrike" noProof="0" dirty="0">
                          <a:solidFill>
                            <a:srgbClr val="384D56"/>
                          </a:solidFill>
                          <a:effectLst/>
                          <a:latin typeface="Arial"/>
                          <a:cs typeface="Arial"/>
                        </a:rPr>
                        <a:t>respectivamente. </a:t>
                      </a:r>
                      <a:r>
                        <a:rPr lang="es-419" sz="1400" b="0" i="0" u="none" strike="noStrike" noProof="0" dirty="0">
                          <a:solidFill>
                            <a:schemeClr val="tx1"/>
                          </a:solidFill>
                          <a:effectLst/>
                          <a:latin typeface="Arial"/>
                          <a:cs typeface="Arial"/>
                        </a:rPr>
                        <a:t>Sin embargo, el umbral para todo el país nunca se superó.</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r>
                        <a:rPr lang="es-419" sz="1400" dirty="0">
                          <a:latin typeface="Arial"/>
                          <a:cs typeface="Arial"/>
                        </a:rPr>
                        <a:t>¿Cuál es la fecha de aparición en el distrito central?</a:t>
                      </a:r>
                    </a:p>
                    <a:p>
                      <a:pPr lvl="0">
                        <a:buNone/>
                      </a:pPr>
                      <a:endParaRPr lang="en-US" sz="1400">
                        <a:latin typeface="Arial"/>
                        <a:cs typeface="Arial"/>
                      </a:endParaRPr>
                    </a:p>
                    <a:p>
                      <a:pPr marL="342900" indent="-342900">
                        <a:buFont typeface="+mj-lt"/>
                        <a:buAutoNum type="alphaUcPeriod"/>
                      </a:pPr>
                      <a:r>
                        <a:rPr lang="es-419" sz="1400" b="0" dirty="0">
                          <a:latin typeface="Arial"/>
                          <a:cs typeface="Arial"/>
                        </a:rPr>
                        <a:t>No hay una, ya que la malaria es endémica.</a:t>
                      </a:r>
                    </a:p>
                    <a:p>
                      <a:pPr marL="342900" indent="-342900">
                        <a:buFont typeface="+mj-lt"/>
                        <a:buAutoNum type="alphaUcPeriod"/>
                      </a:pPr>
                      <a:r>
                        <a:rPr lang="es-419" sz="1400" b="0" dirty="0">
                          <a:latin typeface="Arial"/>
                          <a:cs typeface="Arial"/>
                        </a:rPr>
                        <a:t>No hay una porque el país nunca superó el umbral.</a:t>
                      </a:r>
                    </a:p>
                    <a:p>
                      <a:pPr marL="342900" indent="-342900">
                        <a:buFont typeface="+mj-lt"/>
                        <a:buAutoNum type="alphaUcPeriod"/>
                      </a:pPr>
                      <a:r>
                        <a:rPr lang="es-419" sz="1400" b="0" dirty="0">
                          <a:latin typeface="Arial"/>
                          <a:cs typeface="Arial"/>
                        </a:rPr>
                        <a:t>El 15 de enero, porque fue entonces cuando se superó el umbral en el distrito central.</a:t>
                      </a:r>
                    </a:p>
                    <a:p>
                      <a:pPr marL="342900" indent="-342900">
                        <a:buFont typeface="+mj-lt"/>
                        <a:buAutoNum type="alphaUcPeriod"/>
                      </a:pPr>
                      <a:r>
                        <a:rPr lang="es-419" sz="1400" b="0" dirty="0">
                          <a:latin typeface="Arial"/>
                          <a:cs typeface="Arial"/>
                        </a:rPr>
                        <a:t>El 17 de enero, porque fue entonces cuando tres distritos superaron el umbral.</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1087547"/>
                  </a:ext>
                </a:extLst>
              </a:tr>
              <a:tr h="3358509">
                <a:tc>
                  <a:txBody>
                    <a:bodyPr/>
                    <a:lstStyle/>
                    <a:p>
                      <a:r>
                        <a:rPr lang="es-419" sz="1400" b="0" dirty="0">
                          <a:latin typeface="Arial"/>
                          <a:cs typeface="Arial"/>
                        </a:rPr>
                        <a:t>El virus del Zika es endémico </a:t>
                      </a:r>
                      <a:r>
                        <a:rPr lang="es-419" sz="1400" b="0" i="0" u="none" strike="noStrike" noProof="0" dirty="0">
                          <a:solidFill>
                            <a:srgbClr val="384D56"/>
                          </a:solidFill>
                          <a:latin typeface="Arial"/>
                          <a:cs typeface="Arial"/>
                        </a:rPr>
                        <a:t>en el país centroamericano de San Lorenzo</a:t>
                      </a:r>
                      <a:r>
                        <a:rPr lang="es-419" sz="1400" b="0" dirty="0">
                          <a:latin typeface="Arial"/>
                          <a:cs typeface="Arial"/>
                        </a:rPr>
                        <a:t>. Cada semana, cada estado agrega informes de sus distritos sobre casos de Zika. Cuando los nuevos casos superan los 1000 en todo el estado, la </a:t>
                      </a:r>
                      <a:r>
                        <a:rPr lang="es-419" sz="1400" b="0" i="0" u="none" strike="noStrike" noProof="0" dirty="0">
                          <a:solidFill>
                            <a:srgbClr val="384D56"/>
                          </a:solidFill>
                          <a:latin typeface="Arial"/>
                          <a:cs typeface="Arial"/>
                        </a:rPr>
                        <a:t>Junta</a:t>
                      </a:r>
                      <a:r>
                        <a:rPr lang="es-419" sz="1400" b="0" dirty="0">
                          <a:latin typeface="Arial"/>
                          <a:cs typeface="Arial"/>
                        </a:rPr>
                        <a:t> Estatal de</a:t>
                      </a:r>
                      <a:r>
                        <a:rPr lang="es-419" sz="1400" b="0" i="0" u="none" strike="noStrike" noProof="0" dirty="0">
                          <a:solidFill>
                            <a:srgbClr val="384D56"/>
                          </a:solidFill>
                          <a:latin typeface="Arial"/>
                          <a:cs typeface="Arial"/>
                        </a:rPr>
                        <a:t> Salud</a:t>
                      </a:r>
                      <a:r>
                        <a:rPr lang="es-419" sz="1400" b="0" dirty="0">
                          <a:latin typeface="Arial"/>
                          <a:cs typeface="Arial"/>
                        </a:rPr>
                        <a:t> comienza una respuesta al brote. Además,</a:t>
                      </a:r>
                      <a:r>
                        <a:rPr lang="es-419" sz="1400" b="0" i="0" u="none" strike="noStrike" noProof="0" dirty="0">
                          <a:solidFill>
                            <a:srgbClr val="384D56"/>
                          </a:solidFill>
                          <a:latin typeface="Arial"/>
                          <a:cs typeface="Arial"/>
                        </a:rPr>
                        <a:t> los proveedores del país deben detectar e informar sobre los casos identificados de microcefalia. </a:t>
                      </a:r>
                    </a:p>
                    <a:p>
                      <a:pPr lvl="0">
                        <a:buNone/>
                      </a:pPr>
                      <a:endParaRPr lang="en-US" sz="1400" b="0" dirty="0">
                        <a:latin typeface="Arial"/>
                        <a:cs typeface="Arial"/>
                      </a:endParaRPr>
                    </a:p>
                    <a:p>
                      <a:pPr lvl="0">
                        <a:buNone/>
                      </a:pPr>
                      <a:r>
                        <a:rPr lang="es-419" sz="1400" b="0" dirty="0">
                          <a:latin typeface="Arial"/>
                          <a:cs typeface="Arial"/>
                        </a:rPr>
                        <a:t>El lunes 11 de diciembre, la Clínica Valle Verde documentó tres nuevos casos de microcefalia. La Clínica Valle Verde reportó sus casos a su Junta Estatal de Salud el jueves 14 de diciembre, según lo previsto. Incluyeron una nota con el informe sobre los casos inusuales de microcefalia en Valle Verde. Según lo previsto, la Junta Estatal de Salud publicó su informe semanal en su sitio web el lunes 18 de diciembre siguiente. Hubo 1002 casos de Zika reportados en todo el estado durante la semana del 11 al 15 de diciembre. Activaron su respuesta el 20 de diciembre.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r>
                        <a:rPr lang="es-419" sz="1400" b="1" dirty="0">
                          <a:latin typeface="Arial"/>
                          <a:cs typeface="Arial"/>
                        </a:rPr>
                        <a:t>¿Cuál es la fecha de detección?</a:t>
                      </a:r>
                    </a:p>
                    <a:p>
                      <a:pPr lvl="0">
                        <a:buNone/>
                      </a:pPr>
                      <a:endParaRPr lang="en-US" sz="1400" b="1" dirty="0">
                        <a:latin typeface="Arial"/>
                        <a:cs typeface="Arial"/>
                      </a:endParaRPr>
                    </a:p>
                    <a:p>
                      <a:pPr marL="228600" indent="-228600">
                        <a:buFont typeface="+mj-lt"/>
                        <a:buAutoNum type="alphaUcPeriod"/>
                      </a:pPr>
                      <a:r>
                        <a:rPr lang="es-419" sz="1400" b="0" dirty="0">
                          <a:latin typeface="Arial"/>
                          <a:cs typeface="Arial"/>
                        </a:rPr>
                        <a:t>No hay una fecha de detección porque el Zika es endémico en San Lorenzo. </a:t>
                      </a:r>
                    </a:p>
                    <a:p>
                      <a:pPr marL="228600" indent="-228600">
                        <a:buFont typeface="+mj-lt"/>
                        <a:buAutoNum type="alphaUcPeriod"/>
                      </a:pPr>
                      <a:r>
                        <a:rPr lang="es-419" sz="1400" b="0" dirty="0">
                          <a:latin typeface="Arial"/>
                          <a:cs typeface="Arial"/>
                        </a:rPr>
                        <a:t>El 11 de diciembre, porque fue entonces cuando la clínica documentó los casos. </a:t>
                      </a:r>
                    </a:p>
                    <a:p>
                      <a:pPr marL="228600" indent="-228600">
                        <a:buFont typeface="+mj-lt"/>
                        <a:buAutoNum type="alphaUcPeriod"/>
                      </a:pPr>
                      <a:r>
                        <a:rPr lang="es-419" sz="1400" b="0" dirty="0">
                          <a:latin typeface="Arial"/>
                          <a:cs typeface="Arial"/>
                        </a:rPr>
                        <a:t>El 14 de diciembre, porque fue entonces cuando el Estado tomó conocimiento de los casos en Valle Verde. </a:t>
                      </a:r>
                    </a:p>
                    <a:p>
                      <a:pPr marL="228600" indent="-228600">
                        <a:buFont typeface="+mj-lt"/>
                        <a:buAutoNum type="alphaUcPeriod"/>
                      </a:pPr>
                      <a:r>
                        <a:rPr lang="es-419" sz="1400" b="0" dirty="0">
                          <a:latin typeface="Arial"/>
                          <a:cs typeface="Arial"/>
                        </a:rPr>
                        <a:t>El 18 de diciembre, porque fue entonces cuando los datos agregados indicaron que el umbral de incidencia fue superado.</a:t>
                      </a:r>
                    </a:p>
                    <a:p>
                      <a:pPr marL="228600" indent="-228600">
                        <a:buFont typeface="+mj-lt"/>
                        <a:buAutoNum type="alphaUcPeriod"/>
                      </a:pPr>
                      <a:r>
                        <a:rPr lang="es-419" sz="1400" b="0" dirty="0">
                          <a:latin typeface="Arial"/>
                          <a:cs typeface="Arial"/>
                        </a:rPr>
                        <a:t>El 20 de diciembre, porque ahí es cuando comenzó la respuesta.</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45416255"/>
                  </a:ext>
                </a:extLst>
              </a:tr>
            </a:tbl>
          </a:graphicData>
        </a:graphic>
      </p:graphicFrame>
    </p:spTree>
    <p:extLst>
      <p:ext uri="{BB962C8B-B14F-4D97-AF65-F5344CB8AC3E}">
        <p14:creationId xmlns:p14="http://schemas.microsoft.com/office/powerpoint/2010/main" val="28353971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es-419" dirty="0">
                <a:solidFill>
                  <a:srgbClr val="3BB041"/>
                </a:solidFill>
                <a:latin typeface="Arial"/>
                <a:cs typeface="Arial"/>
              </a:rPr>
              <a:t>Paquete de</a:t>
            </a:r>
            <a:r>
              <a:rPr lang="es-419" sz="3200" b="1" dirty="0">
                <a:solidFill>
                  <a:srgbClr val="3BB041"/>
                </a:solidFill>
                <a:latin typeface="Arial"/>
                <a:cs typeface="Arial"/>
              </a:rPr>
              <a:t> escenarios n.º 1 </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533478449"/>
              </p:ext>
            </p:extLst>
          </p:nvPr>
        </p:nvGraphicFramePr>
        <p:xfrm>
          <a:off x="227717" y="934843"/>
          <a:ext cx="11725744" cy="5730240"/>
        </p:xfrm>
        <a:graphic>
          <a:graphicData uri="http://schemas.openxmlformats.org/drawingml/2006/table">
            <a:tbl>
              <a:tblPr firstRow="1" bandRow="1">
                <a:tableStyleId>{3B4B98B0-60AC-42C2-AFA5-B58CD77FA1E5}</a:tableStyleId>
              </a:tblPr>
              <a:tblGrid>
                <a:gridCol w="6804234">
                  <a:extLst>
                    <a:ext uri="{9D8B030D-6E8A-4147-A177-3AD203B41FA5}">
                      <a16:colId xmlns:a16="http://schemas.microsoft.com/office/drawing/2014/main" val="2142690213"/>
                    </a:ext>
                  </a:extLst>
                </a:gridCol>
                <a:gridCol w="4921510">
                  <a:extLst>
                    <a:ext uri="{9D8B030D-6E8A-4147-A177-3AD203B41FA5}">
                      <a16:colId xmlns:a16="http://schemas.microsoft.com/office/drawing/2014/main" val="2237694787"/>
                    </a:ext>
                  </a:extLst>
                </a:gridCol>
              </a:tblGrid>
              <a:tr h="370840">
                <a:tc>
                  <a:txBody>
                    <a:bodyPr/>
                    <a:lstStyle/>
                    <a:p>
                      <a:r>
                        <a:rPr lang="es-419" sz="1400" b="0" dirty="0">
                          <a:latin typeface="Arial"/>
                          <a:ea typeface="Arial"/>
                          <a:cs typeface="Arial"/>
                        </a:rPr>
                        <a:t>La clínica de </a:t>
                      </a:r>
                      <a:r>
                        <a:rPr lang="es-419" sz="1400" b="0" dirty="0" err="1">
                          <a:latin typeface="Arial"/>
                          <a:ea typeface="Arial"/>
                          <a:cs typeface="Arial"/>
                        </a:rPr>
                        <a:t>Kasulu</a:t>
                      </a:r>
                      <a:r>
                        <a:rPr lang="es-419" sz="1400" b="0" dirty="0">
                          <a:latin typeface="Arial"/>
                          <a:ea typeface="Arial"/>
                          <a:cs typeface="Arial"/>
                        </a:rPr>
                        <a:t> vio a un paciente que tenía síntomas consistentes con </a:t>
                      </a:r>
                      <a:r>
                        <a:rPr lang="es-419" sz="1400" b="0" dirty="0" err="1">
                          <a:latin typeface="Arial"/>
                          <a:ea typeface="Arial"/>
                          <a:cs typeface="Arial"/>
                        </a:rPr>
                        <a:t>mpox</a:t>
                      </a:r>
                      <a:r>
                        <a:rPr lang="es-419" sz="1400" b="0" dirty="0">
                          <a:latin typeface="Arial"/>
                          <a:ea typeface="Arial"/>
                          <a:cs typeface="Arial"/>
                        </a:rPr>
                        <a:t>. Enviaron el espécimen para su análisis el 26 de mayo. </a:t>
                      </a:r>
                      <a:r>
                        <a:rPr lang="es-419" sz="1400" b="0" dirty="0">
                          <a:solidFill>
                            <a:schemeClr val="tx1"/>
                          </a:solidFill>
                          <a:latin typeface="Arial"/>
                          <a:ea typeface="Arial"/>
                          <a:cs typeface="Arial"/>
                        </a:rPr>
                        <a:t>El laboratorio analizó la muestra e informó, según el protocolo, a la autoridad sanitaria pública y al médico que la muestra había dado positivo a </a:t>
                      </a:r>
                      <a:r>
                        <a:rPr lang="es-419" sz="1400" b="0" dirty="0" err="1">
                          <a:solidFill>
                            <a:schemeClr val="tx1"/>
                          </a:solidFill>
                          <a:latin typeface="Arial"/>
                          <a:ea typeface="Arial"/>
                          <a:cs typeface="Arial"/>
                        </a:rPr>
                        <a:t>mpox</a:t>
                      </a:r>
                      <a:r>
                        <a:rPr lang="es-419" sz="1400" b="0" dirty="0">
                          <a:solidFill>
                            <a:schemeClr val="tx1"/>
                          </a:solidFill>
                          <a:latin typeface="Arial"/>
                          <a:ea typeface="Arial"/>
                          <a:cs typeface="Arial"/>
                        </a:rPr>
                        <a:t> el 29 de mayo.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400">
                          <a:latin typeface="Arial"/>
                          <a:cs typeface="Arial"/>
                        </a:rPr>
                        <a:t>¿Cuál es la fecha de notificación?</a:t>
                      </a:r>
                    </a:p>
                    <a:p>
                      <a:pPr marL="228600" indent="-228600">
                        <a:buFont typeface="+mj-lt"/>
                        <a:buAutoNum type="alphaUcPeriod"/>
                      </a:pPr>
                      <a:r>
                        <a:rPr lang="es-419" sz="1400" b="0">
                          <a:latin typeface="Arial"/>
                          <a:cs typeface="Arial"/>
                        </a:rPr>
                        <a:t>El 26 de mayo, porque es cuando el médico sospecha de mpox.</a:t>
                      </a:r>
                    </a:p>
                    <a:p>
                      <a:pPr marL="228600" indent="-228600">
                        <a:buFont typeface="+mj-lt"/>
                        <a:buAutoNum type="alphaUcPeriod"/>
                      </a:pPr>
                      <a:r>
                        <a:rPr lang="es-419" sz="1400" b="0">
                          <a:latin typeface="Arial"/>
                          <a:cs typeface="Arial"/>
                        </a:rPr>
                        <a:t>El 26 de mayo, porque ahí es cuando la prueba fue positiva. </a:t>
                      </a:r>
                    </a:p>
                    <a:p>
                      <a:pPr marL="228600" indent="-228600">
                        <a:buFont typeface="+mj-lt"/>
                        <a:buAutoNum type="alphaUcPeriod"/>
                      </a:pPr>
                      <a:r>
                        <a:rPr lang="es-419" sz="1400" b="0">
                          <a:latin typeface="Arial"/>
                          <a:cs typeface="Arial"/>
                        </a:rPr>
                        <a:t>El 26 de mayo, porque es cuando el médico registró el resultado positivo de la prueba en el expediente del paciente. </a:t>
                      </a:r>
                    </a:p>
                    <a:p>
                      <a:pPr marL="228600" lvl="0" indent="-228600">
                        <a:buAutoNum type="alphaUcPeriod"/>
                      </a:pPr>
                      <a:r>
                        <a:rPr lang="es-419" sz="1400" b="0" i="0" u="none" strike="noStrike" noProof="0">
                          <a:solidFill>
                            <a:srgbClr val="384D56"/>
                          </a:solidFill>
                          <a:latin typeface="Arial"/>
                          <a:cs typeface="Arial"/>
                        </a:rPr>
                        <a:t>El 29 de mayo, porque el laboratorio reportó el resultado a las autoridades de salud pública.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24584866"/>
                  </a:ext>
                </a:extLst>
              </a:tr>
              <a:tr h="370840">
                <a:tc>
                  <a:txBody>
                    <a:bodyPr/>
                    <a:lstStyle/>
                    <a:p>
                      <a:r>
                        <a:rPr lang="es-419" sz="1400" b="0" i="0">
                          <a:solidFill>
                            <a:schemeClr val="tx1"/>
                          </a:solidFill>
                          <a:effectLst/>
                          <a:latin typeface="Arial"/>
                          <a:ea typeface="Arial"/>
                          <a:cs typeface="Arial"/>
                        </a:rPr>
                        <a:t>A principios de marzo de 2023, las autoridades sanitarias de Kazalabad recibieron informes de un número inusualmente elevado de pacientes que presentaban síntomas respiratorios graves. Surgieron preocupaciones sobre un posible brote, lo que provocó el despliegue inmediato de un equipo de respuesta rápida. </a:t>
                      </a:r>
                    </a:p>
                    <a:p>
                      <a:pPr lvl="0">
                        <a:buNone/>
                      </a:pPr>
                      <a:endParaRPr lang="en-US" sz="1400" b="0" i="0" kern="1200">
                        <a:solidFill>
                          <a:schemeClr val="tx1"/>
                        </a:solidFill>
                        <a:effectLst/>
                        <a:latin typeface="Arial"/>
                        <a:ea typeface="+mn-ea"/>
                        <a:cs typeface="Arial"/>
                      </a:endParaRPr>
                    </a:p>
                    <a:p>
                      <a:pPr lvl="0">
                        <a:buNone/>
                      </a:pPr>
                      <a:r>
                        <a:rPr lang="es-419" sz="1400" b="0" i="0">
                          <a:solidFill>
                            <a:schemeClr val="tx1"/>
                          </a:solidFill>
                          <a:effectLst/>
                          <a:latin typeface="Arial"/>
                          <a:ea typeface="Arial"/>
                          <a:cs typeface="Arial"/>
                        </a:rPr>
                        <a:t>El RRT, compuesto por epidemiólogos, profesionales de la salud y personal de apoyo logístico, se activó el 13 de marzo. El equipo se reunió rápidamente en el Centro de Operaciones de Emergencia del Departamento de Salud para evaluar el alcance del brote y formular un plan de respuesta. Promulgaron todas las medidas pertinentes. El 14 de marzo de 2023, comenzaron las investigaciones de campo cuando el RRT visitó las áreas afectadas para recolectar muestras, realizar entrevistas y una evaluación de riesgos, e identificar posibles fuentes del brote. El 15 de marzo, se difundieron mensajes de salud pública para informar a los residentes sobre las medidas preventivas y alentar la atención médica oportuna de los síntomas. Los resultados de las pruebas de laboratorio se confirmaron el 17 de marzo.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400" b="1" dirty="0">
                          <a:latin typeface="Arial"/>
                          <a:cs typeface="Arial"/>
                        </a:rPr>
                        <a:t>¿Cuál es la fecha de finalización de la medida de respuesta temprana?</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es-419" sz="1400" b="0" dirty="0">
                          <a:latin typeface="Arial"/>
                          <a:cs typeface="Arial"/>
                        </a:rPr>
                        <a:t>13 de marzo</a:t>
                      </a:r>
                    </a:p>
                    <a:p>
                      <a:pPr marL="228600" marR="0" lvl="0" indent="-228600" algn="l" rtl="0" eaLnBrk="1" fontAlgn="auto" latinLnBrk="0" hangingPunct="1">
                        <a:lnSpc>
                          <a:spcPct val="100000"/>
                        </a:lnSpc>
                        <a:spcBef>
                          <a:spcPts val="0"/>
                        </a:spcBef>
                        <a:spcAft>
                          <a:spcPts val="0"/>
                        </a:spcAft>
                        <a:buClrTx/>
                        <a:buSzTx/>
                        <a:buFont typeface="+mj-lt"/>
                        <a:buAutoNum type="alphaUcPeriod"/>
                      </a:pPr>
                      <a:r>
                        <a:rPr lang="es-419" sz="1400" b="0" dirty="0">
                          <a:latin typeface="Arial"/>
                          <a:cs typeface="Arial"/>
                        </a:rPr>
                        <a:t>14 de marzo </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es-419" sz="1400" b="0" dirty="0">
                          <a:latin typeface="Arial"/>
                          <a:cs typeface="Arial"/>
                        </a:rPr>
                        <a:t>15 de marzo </a:t>
                      </a:r>
                    </a:p>
                    <a:p>
                      <a:pPr marL="228600" marR="0" lvl="0" indent="-228600" algn="l">
                        <a:lnSpc>
                          <a:spcPct val="100000"/>
                        </a:lnSpc>
                        <a:spcBef>
                          <a:spcPts val="0"/>
                        </a:spcBef>
                        <a:spcAft>
                          <a:spcPts val="0"/>
                        </a:spcAft>
                        <a:buClrTx/>
                        <a:buSzTx/>
                        <a:buAutoNum type="alphaUcPeriod"/>
                      </a:pPr>
                      <a:r>
                        <a:rPr lang="es-419" sz="1400" b="0" dirty="0">
                          <a:latin typeface="Arial"/>
                          <a:cs typeface="Arial"/>
                        </a:rPr>
                        <a:t>17 de marzo</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816618424"/>
                  </a:ext>
                </a:extLst>
              </a:tr>
            </a:tbl>
          </a:graphicData>
        </a:graphic>
      </p:graphicFrame>
    </p:spTree>
    <p:extLst>
      <p:ext uri="{BB962C8B-B14F-4D97-AF65-F5344CB8AC3E}">
        <p14:creationId xmlns:p14="http://schemas.microsoft.com/office/powerpoint/2010/main" val="13745766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es-419" dirty="0">
                <a:solidFill>
                  <a:srgbClr val="3BB041"/>
                </a:solidFill>
                <a:latin typeface="Arial"/>
                <a:cs typeface="Arial"/>
              </a:rPr>
              <a:t>Paquete de</a:t>
            </a:r>
            <a:r>
              <a:rPr lang="es-419" sz="3200" b="1" dirty="0">
                <a:solidFill>
                  <a:srgbClr val="3BB041"/>
                </a:solidFill>
                <a:latin typeface="Arial"/>
                <a:cs typeface="Arial"/>
              </a:rPr>
              <a:t> escenarios n.º 2</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2185416139"/>
              </p:ext>
            </p:extLst>
          </p:nvPr>
        </p:nvGraphicFramePr>
        <p:xfrm>
          <a:off x="227717" y="846494"/>
          <a:ext cx="11725744" cy="5601051"/>
        </p:xfrm>
        <a:graphic>
          <a:graphicData uri="http://schemas.openxmlformats.org/drawingml/2006/table">
            <a:tbl>
              <a:tblPr firstRow="1" bandRow="1">
                <a:tableStyleId>{3B4B98B0-60AC-42C2-AFA5-B58CD77FA1E5}</a:tableStyleId>
              </a:tblPr>
              <a:tblGrid>
                <a:gridCol w="6571116">
                  <a:extLst>
                    <a:ext uri="{9D8B030D-6E8A-4147-A177-3AD203B41FA5}">
                      <a16:colId xmlns:a16="http://schemas.microsoft.com/office/drawing/2014/main" val="2142690213"/>
                    </a:ext>
                  </a:extLst>
                </a:gridCol>
                <a:gridCol w="5154628">
                  <a:extLst>
                    <a:ext uri="{9D8B030D-6E8A-4147-A177-3AD203B41FA5}">
                      <a16:colId xmlns:a16="http://schemas.microsoft.com/office/drawing/2014/main" val="2237694787"/>
                    </a:ext>
                  </a:extLst>
                </a:gridCol>
              </a:tblGrid>
              <a:tr h="2602063">
                <a:tc>
                  <a:txBody>
                    <a:bodyPr/>
                    <a:lstStyle/>
                    <a:p>
                      <a:r>
                        <a:rPr lang="es-419" sz="1400" b="0" dirty="0">
                          <a:latin typeface="Arial"/>
                          <a:ea typeface="Arial"/>
                          <a:cs typeface="Arial"/>
                        </a:rPr>
                        <a:t>Robert</a:t>
                      </a:r>
                      <a:r>
                        <a:rPr lang="es-419" sz="1400" dirty="0">
                          <a:latin typeface="Arial"/>
                          <a:ea typeface="Arial"/>
                          <a:cs typeface="Arial"/>
                        </a:rPr>
                        <a:t> </a:t>
                      </a:r>
                      <a:r>
                        <a:rPr lang="es-419" sz="1400" b="0" i="0" dirty="0">
                          <a:solidFill>
                            <a:schemeClr val="tx1"/>
                          </a:solidFill>
                          <a:effectLst/>
                          <a:latin typeface="Arial"/>
                          <a:ea typeface="Arial"/>
                          <a:cs typeface="Arial"/>
                        </a:rPr>
                        <a:t>es el caso índice de ébola en su país, </a:t>
                      </a:r>
                      <a:r>
                        <a:rPr lang="es-419" sz="1400" b="0" i="0" dirty="0" err="1">
                          <a:solidFill>
                            <a:schemeClr val="tx1"/>
                          </a:solidFill>
                          <a:effectLst/>
                          <a:latin typeface="Arial"/>
                          <a:ea typeface="Arial"/>
                          <a:cs typeface="Arial"/>
                        </a:rPr>
                        <a:t>Zephyria</a:t>
                      </a:r>
                      <a:r>
                        <a:rPr lang="es-419" sz="1400" b="0" i="0" dirty="0">
                          <a:solidFill>
                            <a:schemeClr val="tx1"/>
                          </a:solidFill>
                          <a:effectLst/>
                          <a:latin typeface="Arial"/>
                          <a:ea typeface="Arial"/>
                          <a:cs typeface="Arial"/>
                        </a:rPr>
                        <a:t>. Tuvo fiebre el 12 de septiembre. Fue al médico el 14 de septiembre, cuando su diarrea se volvió severa. El trabajador de salud inmediatamente sospechó de ébola y extrajo sangre para una prueba el 14 de septiembre. El laboratorio confirmó que Robert tiene Ébola el 18 de septiembre.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r>
                        <a:rPr lang="es-419" sz="1400" b="1" dirty="0">
                          <a:latin typeface="Arial"/>
                          <a:cs typeface="Arial"/>
                        </a:rPr>
                        <a:t>¿Cuál es la fecha de aparición?</a:t>
                      </a:r>
                    </a:p>
                    <a:p>
                      <a:pPr marL="342900" indent="-342900">
                        <a:buFont typeface="+mj-lt"/>
                        <a:buAutoNum type="alphaUcPeriod"/>
                      </a:pPr>
                      <a:r>
                        <a:rPr lang="es-419" sz="1400" b="0" dirty="0">
                          <a:latin typeface="Arial"/>
                          <a:cs typeface="Arial"/>
                        </a:rPr>
                        <a:t>El 12 de septiembre, </a:t>
                      </a:r>
                      <a:r>
                        <a:rPr lang="es-419" sz="1400" b="0" dirty="0">
                          <a:solidFill>
                            <a:schemeClr val="tx1"/>
                          </a:solidFill>
                          <a:latin typeface="Arial"/>
                          <a:cs typeface="Arial"/>
                        </a:rPr>
                        <a:t>porque ahí es cuando desarrolló fiebre.</a:t>
                      </a:r>
                    </a:p>
                    <a:p>
                      <a:pPr marL="342900" lvl="0" indent="-342900">
                        <a:buAutoNum type="alphaUcPeriod"/>
                      </a:pPr>
                      <a:r>
                        <a:rPr lang="es-419" sz="1400" b="0" dirty="0">
                          <a:latin typeface="Arial"/>
                          <a:cs typeface="Arial"/>
                        </a:rPr>
                        <a:t>El 14 de septiembre, porque fue entonces cuando Robert fue a la clínica de salud.</a:t>
                      </a:r>
                    </a:p>
                    <a:p>
                      <a:pPr marL="342900" indent="-342900">
                        <a:buFont typeface="+mj-lt"/>
                        <a:buAutoNum type="alphaUcPeriod"/>
                      </a:pPr>
                      <a:r>
                        <a:rPr lang="es-419" sz="1400" b="0" dirty="0">
                          <a:latin typeface="Arial"/>
                          <a:cs typeface="Arial"/>
                        </a:rPr>
                        <a:t>El 14 de septiembre, porque el trabajador de la salud sospechaba del Ébola.</a:t>
                      </a:r>
                    </a:p>
                    <a:p>
                      <a:pPr marL="342900" indent="-342900">
                        <a:buFont typeface="+mj-lt"/>
                        <a:buAutoNum type="alphaUcPeriod"/>
                      </a:pPr>
                      <a:r>
                        <a:rPr lang="es-419" sz="1400" b="0" dirty="0">
                          <a:latin typeface="Arial"/>
                          <a:cs typeface="Arial"/>
                        </a:rPr>
                        <a:t>El 14 de septiembre, porque el trabajador de la salud se hizo la prueba para el ébola.</a:t>
                      </a:r>
                    </a:p>
                    <a:p>
                      <a:pPr marL="342900" indent="-342900">
                        <a:buFont typeface="+mj-lt"/>
                        <a:buAutoNum type="alphaUcPeriod"/>
                      </a:pPr>
                      <a:r>
                        <a:rPr lang="es-419" sz="1400" b="0" dirty="0">
                          <a:latin typeface="Arial"/>
                          <a:cs typeface="Arial"/>
                        </a:rPr>
                        <a:t>El 18 de septiembre, porque esa es la fecha de la confirmación del laboratorio.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1087547"/>
                  </a:ext>
                </a:extLst>
              </a:tr>
              <a:tr h="2998988">
                <a:tc>
                  <a:txBody>
                    <a:bodyPr/>
                    <a:lstStyle/>
                    <a:p>
                      <a:r>
                        <a:rPr lang="es-419" sz="1400" dirty="0">
                          <a:latin typeface="Arial"/>
                          <a:cs typeface="Arial"/>
                        </a:rPr>
                        <a:t>La tuberculosis no es endémica en </a:t>
                      </a:r>
                      <a:r>
                        <a:rPr lang="es-419" sz="1400" dirty="0" err="1">
                          <a:latin typeface="Arial"/>
                          <a:cs typeface="Arial"/>
                        </a:rPr>
                        <a:t>Monteau</a:t>
                      </a:r>
                      <a:r>
                        <a:rPr lang="es-419" sz="1400" dirty="0">
                          <a:latin typeface="Arial"/>
                          <a:cs typeface="Arial"/>
                        </a:rPr>
                        <a:t>. Es una enfermedad de notificación obligatoria.. Theresa fue a su médica con una tos persistente. La médica sospechó de tuberculosis a pesar de que Theresa recibió una vacuna contra la tuberculosis cuando era niña. La médica le hizo una prueba cutánea de tuberculosis el 2 de febrero y le pidió que regresara el 4 de febrero para ver los resultados. Sabía que la prueba cutánea podría ser positiva debido a la vacuna, por lo que ordenó simultáneamente un análisis de sangre. </a:t>
                      </a:r>
                    </a:p>
                    <a:p>
                      <a:pPr lvl="0">
                        <a:buNone/>
                      </a:pPr>
                      <a:endParaRPr lang="en-US" sz="1400">
                        <a:latin typeface="Arial"/>
                        <a:cs typeface="Arial"/>
                      </a:endParaRPr>
                    </a:p>
                    <a:p>
                      <a:pPr lvl="0">
                        <a:buNone/>
                      </a:pPr>
                      <a:r>
                        <a:rPr lang="es-419" sz="1400" dirty="0">
                          <a:latin typeface="Arial"/>
                          <a:cs typeface="Arial"/>
                        </a:rPr>
                        <a:t>Theresa regresó al médico el 6 de febrero y la prueba cutánea fue positiva. El laboratorio reportó una prueba positiva el 8 de febrero. Se le informó el resultado a la médica el 9 de febrero y registró el resultado en su historia clínica. Ella le informó a Theresa de la prueba de laboratorio positiva el 9 de febrero.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r>
                        <a:rPr lang="es-419" sz="1400" b="1" dirty="0">
                          <a:latin typeface="Arial"/>
                          <a:cs typeface="Arial"/>
                        </a:rPr>
                        <a:t>¿Cuál es la fecha de detección?</a:t>
                      </a:r>
                    </a:p>
                    <a:p>
                      <a:pPr marL="228600" indent="-228600">
                        <a:buFont typeface="+mj-lt"/>
                        <a:buAutoNum type="alphaUcPeriod"/>
                      </a:pPr>
                      <a:r>
                        <a:rPr lang="es-419" sz="1400" b="0" dirty="0">
                          <a:latin typeface="Arial"/>
                          <a:cs typeface="Arial"/>
                        </a:rPr>
                        <a:t>El 2 de febrero, ya que esta es la fecha en que la médica sospechó la tuberculosis y ordenó las pruebas.</a:t>
                      </a:r>
                    </a:p>
                    <a:p>
                      <a:pPr marL="228600" indent="-228600">
                        <a:buFont typeface="+mj-lt"/>
                        <a:buAutoNum type="alphaUcPeriod"/>
                      </a:pPr>
                      <a:r>
                        <a:rPr lang="es-419" sz="1400" b="0" dirty="0">
                          <a:latin typeface="Arial"/>
                          <a:cs typeface="Arial"/>
                        </a:rPr>
                        <a:t>El 4 de febrero, porque esa es la fecha en la que se interpretó que la prueba cutánea era positiva. </a:t>
                      </a:r>
                    </a:p>
                    <a:p>
                      <a:pPr marL="228600" indent="-228600">
                        <a:buFont typeface="+mj-lt"/>
                        <a:buAutoNum type="alphaUcPeriod"/>
                      </a:pPr>
                      <a:r>
                        <a:rPr lang="es-419" sz="1400" b="0" dirty="0">
                          <a:latin typeface="Arial"/>
                          <a:cs typeface="Arial"/>
                        </a:rPr>
                        <a:t>El 8 de febrero, porque ahí es cuando se registró el resultado del laboratorio.</a:t>
                      </a:r>
                    </a:p>
                    <a:p>
                      <a:pPr marL="228600" indent="-228600">
                        <a:buFont typeface="+mj-lt"/>
                        <a:buAutoNum type="alphaUcPeriod"/>
                      </a:pPr>
                      <a:r>
                        <a:rPr lang="es-419" sz="1400" b="0" dirty="0">
                          <a:latin typeface="Arial"/>
                          <a:cs typeface="Arial"/>
                        </a:rPr>
                        <a:t>El 9 de febrero, porque fue entonces cuando se informó a la médica y se registró el resultado en la historia clínica de Theresa.</a:t>
                      </a:r>
                    </a:p>
                    <a:p>
                      <a:pPr marL="228600" indent="-228600">
                        <a:buFont typeface="+mj-lt"/>
                        <a:buAutoNum type="alphaUcPeriod"/>
                      </a:pPr>
                      <a:r>
                        <a:rPr lang="es-419" sz="1400" b="0" dirty="0">
                          <a:latin typeface="Arial"/>
                          <a:cs typeface="Arial"/>
                        </a:rPr>
                        <a:t>El 9 de febrero, porque fue entonces cuando se informó a Theresa.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45416255"/>
                  </a:ext>
                </a:extLst>
              </a:tr>
            </a:tbl>
          </a:graphicData>
        </a:graphic>
      </p:graphicFrame>
    </p:spTree>
    <p:extLst>
      <p:ext uri="{BB962C8B-B14F-4D97-AF65-F5344CB8AC3E}">
        <p14:creationId xmlns:p14="http://schemas.microsoft.com/office/powerpoint/2010/main" val="2191310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B79D3-E56C-DFC4-F9D7-EAB9EA5579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26255F-2831-26FA-59A4-424ADB2891E7}"/>
              </a:ext>
            </a:extLst>
          </p:cNvPr>
          <p:cNvSpPr>
            <a:spLocks noGrp="1"/>
          </p:cNvSpPr>
          <p:nvPr>
            <p:ph type="title"/>
          </p:nvPr>
        </p:nvSpPr>
        <p:spPr>
          <a:xfrm>
            <a:off x="831849" y="1909720"/>
            <a:ext cx="10286865" cy="2148666"/>
          </a:xfrm>
        </p:spPr>
        <p:txBody>
          <a:bodyPr>
            <a:normAutofit/>
          </a:bodyPr>
          <a:lstStyle/>
          <a:p>
            <a:r>
              <a:rPr lang="es-419" sz="4800" dirty="0">
                <a:latin typeface="Arial"/>
                <a:cs typeface="Arial"/>
              </a:rPr>
              <a:t>Actividad para romper el hielo</a:t>
            </a:r>
          </a:p>
        </p:txBody>
      </p:sp>
      <p:sp>
        <p:nvSpPr>
          <p:cNvPr id="5" name="Content Placeholder 4">
            <a:extLst>
              <a:ext uri="{FF2B5EF4-FFF2-40B4-BE49-F238E27FC236}">
                <a16:creationId xmlns:a16="http://schemas.microsoft.com/office/drawing/2014/main" id="{12A37943-E20B-1E50-1B26-ACCAB89F6B1F}"/>
              </a:ext>
            </a:extLst>
          </p:cNvPr>
          <p:cNvSpPr>
            <a:spLocks noGrp="1"/>
          </p:cNvSpPr>
          <p:nvPr>
            <p:ph type="body" idx="1"/>
          </p:nvPr>
        </p:nvSpPr>
        <p:spPr>
          <a:xfrm>
            <a:off x="831850" y="4069163"/>
            <a:ext cx="8115129" cy="947900"/>
          </a:xfrm>
        </p:spPr>
        <p:txBody>
          <a:bodyPr vert="horz" lIns="91440" tIns="45720" rIns="91440" bIns="45720" rtlCol="0" anchor="t">
            <a:noAutofit/>
          </a:bodyPr>
          <a:lstStyle/>
          <a:p>
            <a:r>
              <a:rPr lang="es-419">
                <a:latin typeface="Arial"/>
                <a:cs typeface="Arial"/>
              </a:rPr>
              <a:t>Nombren una cosa divertida o relajante que les guste hacer cuando no están trabajando</a:t>
            </a:r>
          </a:p>
          <a:p>
            <a:endParaRPr lang="en-US" dirty="0">
              <a:cs typeface="Arial"/>
            </a:endParaRPr>
          </a:p>
        </p:txBody>
      </p:sp>
    </p:spTree>
    <p:extLst>
      <p:ext uri="{BB962C8B-B14F-4D97-AF65-F5344CB8AC3E}">
        <p14:creationId xmlns:p14="http://schemas.microsoft.com/office/powerpoint/2010/main" val="21489894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es-419" dirty="0">
                <a:solidFill>
                  <a:srgbClr val="3BB041"/>
                </a:solidFill>
                <a:latin typeface="Arial"/>
                <a:cs typeface="Arial"/>
              </a:rPr>
              <a:t>Paquete de</a:t>
            </a:r>
            <a:r>
              <a:rPr lang="es-419" sz="3200" b="1" dirty="0">
                <a:solidFill>
                  <a:srgbClr val="3BB041"/>
                </a:solidFill>
                <a:latin typeface="Arial"/>
                <a:cs typeface="Arial"/>
              </a:rPr>
              <a:t> escenarios n.º 2 </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2441429473"/>
              </p:ext>
            </p:extLst>
          </p:nvPr>
        </p:nvGraphicFramePr>
        <p:xfrm>
          <a:off x="227717" y="956930"/>
          <a:ext cx="11725744" cy="4876800"/>
        </p:xfrm>
        <a:graphic>
          <a:graphicData uri="http://schemas.openxmlformats.org/drawingml/2006/table">
            <a:tbl>
              <a:tblPr firstRow="1" bandRow="1">
                <a:tableStyleId>{3B4B98B0-60AC-42C2-AFA5-B58CD77FA1E5}</a:tableStyleId>
              </a:tblPr>
              <a:tblGrid>
                <a:gridCol w="6804234">
                  <a:extLst>
                    <a:ext uri="{9D8B030D-6E8A-4147-A177-3AD203B41FA5}">
                      <a16:colId xmlns:a16="http://schemas.microsoft.com/office/drawing/2014/main" val="2142690213"/>
                    </a:ext>
                  </a:extLst>
                </a:gridCol>
                <a:gridCol w="4921510">
                  <a:extLst>
                    <a:ext uri="{9D8B030D-6E8A-4147-A177-3AD203B41FA5}">
                      <a16:colId xmlns:a16="http://schemas.microsoft.com/office/drawing/2014/main" val="2237694787"/>
                    </a:ext>
                  </a:extLst>
                </a:gridCol>
              </a:tblGrid>
              <a:tr h="370840">
                <a:tc>
                  <a:txBody>
                    <a:bodyPr/>
                    <a:lstStyle/>
                    <a:p>
                      <a:r>
                        <a:rPr lang="es-419" sz="1400" b="0" dirty="0">
                          <a:latin typeface="Arial"/>
                          <a:cs typeface="Arial"/>
                        </a:rPr>
                        <a:t>El programa de trabajadores sanitarios comunitarios en </a:t>
                      </a:r>
                      <a:r>
                        <a:rPr lang="es-419" sz="1400" b="0" dirty="0" err="1">
                          <a:latin typeface="Arial"/>
                          <a:cs typeface="Arial"/>
                        </a:rPr>
                        <a:t>Marula</a:t>
                      </a:r>
                      <a:r>
                        <a:rPr lang="es-419" sz="1400" b="0" dirty="0">
                          <a:latin typeface="Arial"/>
                          <a:cs typeface="Arial"/>
                        </a:rPr>
                        <a:t> desempeña un papel activo en la vigilancia comunitaria de la fiebre de Lassa. Se les ordena que escalen los casos sospechosos de fiebre de Lassa al oficial de vigilancia directamente a través de un mensaje en su aplicación. </a:t>
                      </a:r>
                    </a:p>
                    <a:p>
                      <a:pPr lvl="0">
                        <a:buNone/>
                      </a:pPr>
                      <a:endParaRPr lang="en-US" sz="1400" b="0" dirty="0">
                        <a:latin typeface="Arial"/>
                        <a:cs typeface="Arial"/>
                      </a:endParaRPr>
                    </a:p>
                    <a:p>
                      <a:pPr lvl="0">
                        <a:buNone/>
                      </a:pPr>
                      <a:r>
                        <a:rPr lang="es-419" sz="1400" b="0" dirty="0">
                          <a:latin typeface="Arial"/>
                          <a:cs typeface="Arial"/>
                        </a:rPr>
                        <a:t>Grace sospechó de un caso de fiebre de Lassa en su comunidad. Completó los campos en la aplicación y marcó adecuadamente la casilla para enviar un informe al oficial de vigilancia el 3 de junio. También reportó verbalmente el caso a su supervisora durante su reunión el 4 de junio. La supervisora lo incluyó en su informe al centro de salud local al final de la semana, el 7 de junio. El centro de salud incluyó información sobre el caso sospechoso en su informe semanal al departamento de salud el 14 de junio.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400" b="1">
                          <a:latin typeface="Arial"/>
                          <a:cs typeface="Arial"/>
                        </a:rPr>
                        <a:t>¿Cuál es la fecha de notificación?</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es-419" sz="1400" b="0">
                          <a:latin typeface="Arial"/>
                          <a:cs typeface="Arial"/>
                        </a:rPr>
                        <a:t>3 de junio</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es-419" sz="1400" b="0">
                          <a:latin typeface="Arial"/>
                          <a:cs typeface="Arial"/>
                        </a:rPr>
                        <a:t>4 de junio</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es-419" sz="1400" b="0">
                          <a:latin typeface="Arial"/>
                          <a:cs typeface="Arial"/>
                        </a:rPr>
                        <a:t>7 de junio</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es-419" sz="1400" b="0">
                          <a:latin typeface="Arial"/>
                          <a:cs typeface="Arial"/>
                        </a:rPr>
                        <a:t>14 de junio</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24584866"/>
                  </a:ext>
                </a:extLst>
              </a:tr>
              <a:tr h="370840">
                <a:tc>
                  <a:txBody>
                    <a:bodyPr/>
                    <a:lstStyle/>
                    <a:p>
                      <a:r>
                        <a:rPr lang="es-419" sz="1400" b="0" i="0">
                          <a:solidFill>
                            <a:schemeClr val="tx1"/>
                          </a:solidFill>
                          <a:effectLst/>
                          <a:latin typeface="Arial"/>
                          <a:ea typeface="Arial"/>
                          <a:cs typeface="Arial"/>
                        </a:rPr>
                        <a:t>El 15 de julio se detectó un brote de cólera en el estado de Guidell. El equipo de respuesta rápida se activó el 16 de julio. Comenzaron una campaña en los medios de comunicación para alertar a la gente sobre el brote. </a:t>
                      </a:r>
                    </a:p>
                    <a:p>
                      <a:pPr lvl="0">
                        <a:buNone/>
                      </a:pPr>
                      <a:endParaRPr lang="en-US" sz="1400" b="0" i="0" kern="1200">
                        <a:solidFill>
                          <a:schemeClr val="tx1"/>
                        </a:solidFill>
                        <a:effectLst/>
                        <a:latin typeface="Arial"/>
                        <a:ea typeface="+mn-ea"/>
                        <a:cs typeface="Arial"/>
                      </a:endParaRPr>
                    </a:p>
                    <a:p>
                      <a:pPr lvl="0">
                        <a:buNone/>
                      </a:pPr>
                      <a:r>
                        <a:rPr lang="es-419" sz="1400" b="0" i="0">
                          <a:solidFill>
                            <a:schemeClr val="tx1"/>
                          </a:solidFill>
                          <a:effectLst/>
                          <a:latin typeface="Arial"/>
                          <a:ea typeface="Arial"/>
                          <a:cs typeface="Arial"/>
                        </a:rPr>
                        <a:t>El 17 de julio, el vecino estado de Bibolo vio su primer caso sospechoso de cólera. Activaron su Centro de Operaciones de Emergencia e inmediatamente lanzaron su propio equipo de respuesta el 18 de julio. Comenzaron a distribuir solución de rehidratación oral a los hogares el 20 de julio</a:t>
                      </a:r>
                      <a:r>
                        <a:rPr lang="es-419" sz="1400" b="0" i="0" baseline="30000">
                          <a:solidFill>
                            <a:schemeClr val="tx1"/>
                          </a:solidFill>
                          <a:effectLst/>
                          <a:latin typeface="Arial"/>
                          <a:ea typeface="Arial"/>
                          <a:cs typeface="Arial"/>
                        </a:rPr>
                        <a:t> </a:t>
                      </a:r>
                      <a:r>
                        <a:rPr lang="es-419" sz="1400" b="0" i="0">
                          <a:solidFill>
                            <a:schemeClr val="tx1"/>
                          </a:solidFill>
                          <a:effectLst/>
                          <a:latin typeface="Arial"/>
                          <a:ea typeface="Arial"/>
                          <a:cs typeface="Arial"/>
                        </a:rPr>
                        <a:t>y obtuvieron la confirmación de laboratorio del caso el mismo día.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lvl="0" indent="0">
                        <a:buFontTx/>
                        <a:buNone/>
                      </a:pPr>
                      <a:r>
                        <a:rPr lang="es-419" sz="1400" b="1" dirty="0">
                          <a:latin typeface="Arial"/>
                          <a:cs typeface="Arial"/>
                        </a:rPr>
                        <a:t>¿Cuál es la fecha para la finalización de la medida de respuesta temprana en </a:t>
                      </a:r>
                      <a:r>
                        <a:rPr lang="es-419" sz="1400" b="1" dirty="0" err="1">
                          <a:latin typeface="Arial"/>
                          <a:cs typeface="Arial"/>
                        </a:rPr>
                        <a:t>Bibolo</a:t>
                      </a:r>
                      <a:r>
                        <a:rPr lang="es-419" sz="1400" b="1" dirty="0">
                          <a:latin typeface="Arial"/>
                          <a:cs typeface="Arial"/>
                        </a:rPr>
                        <a:t>?</a:t>
                      </a:r>
                    </a:p>
                    <a:p>
                      <a:pPr marL="228600" lvl="0" indent="-228600">
                        <a:buFont typeface="+mj-lt"/>
                        <a:buAutoNum type="alphaUcPeriod"/>
                      </a:pPr>
                      <a:r>
                        <a:rPr lang="es-419" sz="1400" b="0" dirty="0">
                          <a:latin typeface="Arial"/>
                          <a:cs typeface="Arial"/>
                        </a:rPr>
                        <a:t>El 17 de julio, cuando distribuyeron lejía.</a:t>
                      </a:r>
                    </a:p>
                    <a:p>
                      <a:pPr marL="228600" lvl="0" indent="-228600">
                        <a:buFont typeface="+mj-lt"/>
                        <a:buAutoNum type="alphaUcPeriod"/>
                      </a:pPr>
                      <a:r>
                        <a:rPr lang="es-419" sz="1400" b="0" dirty="0">
                          <a:latin typeface="Arial"/>
                          <a:cs typeface="Arial"/>
                        </a:rPr>
                        <a:t>El 18 de julio, cuando recibieron la confirmación del caso en el laboratorio. </a:t>
                      </a:r>
                    </a:p>
                    <a:p>
                      <a:pPr marL="228600" lvl="0" indent="-228600">
                        <a:buFont typeface="+mj-lt"/>
                        <a:buAutoNum type="alphaUcPeriod"/>
                      </a:pPr>
                      <a:r>
                        <a:rPr lang="es-419" sz="1400" b="0" dirty="0">
                          <a:latin typeface="Arial"/>
                          <a:cs typeface="Arial"/>
                        </a:rPr>
                        <a:t>El 19 de julio, cuando lanzaron el equipo de respuesta.</a:t>
                      </a:r>
                    </a:p>
                    <a:p>
                      <a:pPr marL="228600" lvl="0" indent="-228600">
                        <a:buAutoNum type="alphaUcPeriod"/>
                      </a:pPr>
                      <a:r>
                        <a:rPr lang="es-419" sz="1400" b="0" dirty="0">
                          <a:latin typeface="Arial"/>
                          <a:cs typeface="Arial"/>
                        </a:rPr>
                        <a:t>Si todas las demás medidas de respuesta temprana se consideraran innecesarias, el 20 de julio.</a:t>
                      </a:r>
                    </a:p>
                    <a:p>
                      <a:pPr marL="228600" lvl="0" indent="-228600">
                        <a:buAutoNum type="alphaUcPeriod"/>
                      </a:pPr>
                      <a:endParaRPr lang="en-US" sz="1400" b="0" dirty="0">
                        <a:latin typeface="Arial" panose="020B0604020202020204" pitchFamily="34" charset="0"/>
                        <a:cs typeface="Arial" panose="020B0604020202020204" pitchFamily="34" charset="0"/>
                      </a:endParaRPr>
                    </a:p>
                    <a:p>
                      <a:pPr marL="228600" lvl="0" indent="-228600">
                        <a:buAutoNum type="alphaUcPeriod"/>
                      </a:pPr>
                      <a:endParaRPr lang="en-US" sz="1400" b="0" dirty="0">
                        <a:latin typeface="Arial" panose="020B0604020202020204" pitchFamily="34" charset="0"/>
                        <a:cs typeface="Arial" panose="020B060402020202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816618424"/>
                  </a:ext>
                </a:extLst>
              </a:tr>
            </a:tbl>
          </a:graphicData>
        </a:graphic>
      </p:graphicFrame>
    </p:spTree>
    <p:extLst>
      <p:ext uri="{BB962C8B-B14F-4D97-AF65-F5344CB8AC3E}">
        <p14:creationId xmlns:p14="http://schemas.microsoft.com/office/powerpoint/2010/main" val="21926708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es-419" dirty="0">
                <a:solidFill>
                  <a:srgbClr val="3BB041"/>
                </a:solidFill>
                <a:latin typeface="Arial"/>
                <a:cs typeface="Arial"/>
              </a:rPr>
              <a:t>Paquete de</a:t>
            </a:r>
            <a:r>
              <a:rPr lang="es-419" sz="3200" b="1" dirty="0">
                <a:solidFill>
                  <a:srgbClr val="3BB041"/>
                </a:solidFill>
                <a:latin typeface="Arial"/>
                <a:cs typeface="Arial"/>
              </a:rPr>
              <a:t> escenarios n.º 3</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2720537448"/>
              </p:ext>
            </p:extLst>
          </p:nvPr>
        </p:nvGraphicFramePr>
        <p:xfrm>
          <a:off x="233239" y="945886"/>
          <a:ext cx="11725744" cy="5348176"/>
        </p:xfrm>
        <a:graphic>
          <a:graphicData uri="http://schemas.openxmlformats.org/drawingml/2006/table">
            <a:tbl>
              <a:tblPr firstRow="1" bandRow="1">
                <a:tableStyleId>{3B4B98B0-60AC-42C2-AFA5-B58CD77FA1E5}</a:tableStyleId>
              </a:tblPr>
              <a:tblGrid>
                <a:gridCol w="6571116">
                  <a:extLst>
                    <a:ext uri="{9D8B030D-6E8A-4147-A177-3AD203B41FA5}">
                      <a16:colId xmlns:a16="http://schemas.microsoft.com/office/drawing/2014/main" val="2142690213"/>
                    </a:ext>
                  </a:extLst>
                </a:gridCol>
                <a:gridCol w="5154628">
                  <a:extLst>
                    <a:ext uri="{9D8B030D-6E8A-4147-A177-3AD203B41FA5}">
                      <a16:colId xmlns:a16="http://schemas.microsoft.com/office/drawing/2014/main" val="2237694787"/>
                    </a:ext>
                  </a:extLst>
                </a:gridCol>
              </a:tblGrid>
              <a:tr h="2357990">
                <a:tc>
                  <a:txBody>
                    <a:bodyPr/>
                    <a:lstStyle/>
                    <a:p>
                      <a:r>
                        <a:rPr lang="es-419" sz="1400" b="0" i="0" dirty="0" err="1">
                          <a:solidFill>
                            <a:schemeClr val="tx1"/>
                          </a:solidFill>
                          <a:effectLst/>
                          <a:latin typeface="Arial"/>
                          <a:ea typeface="Arial"/>
                          <a:cs typeface="Arial"/>
                        </a:rPr>
                        <a:t>Mabel’s</a:t>
                      </a:r>
                      <a:r>
                        <a:rPr lang="es-419" sz="1400" b="0" i="0" dirty="0">
                          <a:solidFill>
                            <a:schemeClr val="tx1"/>
                          </a:solidFill>
                          <a:effectLst/>
                          <a:latin typeface="Arial"/>
                          <a:ea typeface="Arial"/>
                          <a:cs typeface="Arial"/>
                        </a:rPr>
                        <a:t> es un concurrido restaurante al lado de la carretera junto a una concurrida estación de autobuses. Uno de sus clientes se enfermó y fue al médico el 1 de marzo. Fue admitido y le dieron líquidos intravenosos. No se recuperó rápidamente, por lo que se le hizo la prueba de salmonella el 2 de marzo. La prueba volvió el 2 de marzo confirmando su infección por salmonela. </a:t>
                      </a:r>
                    </a:p>
                    <a:p>
                      <a:pPr lvl="0">
                        <a:buNone/>
                      </a:pPr>
                      <a:endParaRPr lang="en-US" sz="1400" b="0" i="0" kern="1200" dirty="0">
                        <a:solidFill>
                          <a:schemeClr val="tx1"/>
                        </a:solidFill>
                        <a:effectLst/>
                        <a:latin typeface="Arial"/>
                        <a:ea typeface="+mn-ea"/>
                        <a:cs typeface="Arial"/>
                      </a:endParaRPr>
                    </a:p>
                    <a:p>
                      <a:pPr lvl="0">
                        <a:buNone/>
                      </a:pPr>
                      <a:r>
                        <a:rPr lang="es-419" sz="1400" b="0" i="0" dirty="0">
                          <a:solidFill>
                            <a:schemeClr val="tx1"/>
                          </a:solidFill>
                          <a:effectLst/>
                          <a:latin typeface="Arial"/>
                          <a:ea typeface="Arial"/>
                          <a:cs typeface="Arial"/>
                        </a:rPr>
                        <a:t>Después de que otro de los clientes de Mabel cayera enfermo el 3 de marzo, se entrevistó a </a:t>
                      </a:r>
                      <a:r>
                        <a:rPr lang="es-419" sz="1400" b="0" i="0" dirty="0" err="1">
                          <a:solidFill>
                            <a:schemeClr val="tx1"/>
                          </a:solidFill>
                          <a:effectLst/>
                          <a:latin typeface="Arial"/>
                          <a:ea typeface="Arial"/>
                          <a:cs typeface="Arial"/>
                        </a:rPr>
                        <a:t>Mabel’s</a:t>
                      </a:r>
                      <a:r>
                        <a:rPr lang="es-419" sz="1400" b="0" i="0" dirty="0">
                          <a:solidFill>
                            <a:schemeClr val="tx1"/>
                          </a:solidFill>
                          <a:effectLst/>
                          <a:latin typeface="Arial"/>
                          <a:ea typeface="Arial"/>
                          <a:cs typeface="Arial"/>
                        </a:rPr>
                        <a:t> sobre dónde se abastece de alimentos. </a:t>
                      </a:r>
                      <a:r>
                        <a:rPr lang="es-419" sz="1400" b="0" i="0" dirty="0" err="1">
                          <a:solidFill>
                            <a:schemeClr val="tx1"/>
                          </a:solidFill>
                          <a:effectLst/>
                          <a:latin typeface="Arial"/>
                          <a:ea typeface="Arial"/>
                          <a:cs typeface="Arial"/>
                        </a:rPr>
                        <a:t>Mabel’s</a:t>
                      </a:r>
                      <a:r>
                        <a:rPr lang="es-419" sz="1400" b="0" i="0" dirty="0">
                          <a:solidFill>
                            <a:schemeClr val="tx1"/>
                          </a:solidFill>
                          <a:effectLst/>
                          <a:latin typeface="Arial"/>
                          <a:ea typeface="Arial"/>
                          <a:cs typeface="Arial"/>
                        </a:rPr>
                        <a:t> y las autoridades determinaron que su lechuga era la fuente de la contaminación. Lo compró en la tienda de comestibles el 29 de abril. Los investigadores descubrieron que una granja local entregó la lechuga a la tienda de comestibles el 28 de abril</a:t>
                      </a:r>
                      <a:r>
                        <a:rPr lang="es-419" sz="1400" b="0" i="0" baseline="0" dirty="0">
                          <a:solidFill>
                            <a:schemeClr val="tx1"/>
                          </a:solidFill>
                          <a:effectLst/>
                          <a:latin typeface="Arial"/>
                          <a:ea typeface="Arial"/>
                          <a:cs typeface="Arial"/>
                        </a:rPr>
                        <a:t>.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lvl="0" indent="0">
                        <a:buFontTx/>
                        <a:buNone/>
                      </a:pPr>
                      <a:r>
                        <a:rPr lang="es-419" sz="1400" b="1" dirty="0">
                          <a:latin typeface="Arial"/>
                          <a:cs typeface="Arial"/>
                        </a:rPr>
                        <a:t>¿Cuál es la fecha de aparición?</a:t>
                      </a:r>
                    </a:p>
                    <a:p>
                      <a:pPr marL="228600" lvl="0" indent="-228600">
                        <a:buFont typeface="+mj-lt"/>
                        <a:buAutoNum type="alphaUcPeriod"/>
                      </a:pPr>
                      <a:r>
                        <a:rPr lang="es-419" sz="1400" b="0" dirty="0">
                          <a:latin typeface="Arial"/>
                          <a:cs typeface="Arial"/>
                        </a:rPr>
                        <a:t>El 28 de abril, porque esa es la fecha más temprana conocida en la que la lechuga estaba en circulación.</a:t>
                      </a:r>
                    </a:p>
                    <a:p>
                      <a:pPr marL="228600" lvl="0" indent="-228600">
                        <a:buFont typeface="+mj-lt"/>
                        <a:buAutoNum type="alphaUcPeriod"/>
                      </a:pPr>
                      <a:r>
                        <a:rPr lang="es-419" sz="1400" b="0" dirty="0">
                          <a:latin typeface="Arial"/>
                          <a:cs typeface="Arial"/>
                        </a:rPr>
                        <a:t>El 29 de abril, porque esa es la fecha más temprana conocida en que la lechuga fue utilizada en </a:t>
                      </a:r>
                      <a:r>
                        <a:rPr lang="es-419" sz="1400" b="0" dirty="0" err="1">
                          <a:latin typeface="Arial"/>
                          <a:cs typeface="Arial"/>
                        </a:rPr>
                        <a:t>Mabel’s</a:t>
                      </a:r>
                      <a:r>
                        <a:rPr lang="es-419" sz="1400" b="0" dirty="0">
                          <a:latin typeface="Arial"/>
                          <a:cs typeface="Arial"/>
                        </a:rPr>
                        <a:t>.</a:t>
                      </a:r>
                    </a:p>
                    <a:p>
                      <a:pPr marL="228600" lvl="0" indent="-228600">
                        <a:buFont typeface="+mj-lt"/>
                        <a:buAutoNum type="alphaUcPeriod"/>
                      </a:pPr>
                      <a:r>
                        <a:rPr lang="es-419" sz="1400" b="0" dirty="0">
                          <a:latin typeface="Arial"/>
                          <a:cs typeface="Arial"/>
                        </a:rPr>
                        <a:t>El 1 de marzo, porque fue entonces cuando el primer cliente cayó enfermo.</a:t>
                      </a:r>
                    </a:p>
                    <a:p>
                      <a:pPr marL="228600" lvl="0" indent="-228600">
                        <a:buFont typeface="+mj-lt"/>
                        <a:buAutoNum type="alphaUcPeriod"/>
                      </a:pPr>
                      <a:r>
                        <a:rPr lang="es-419" sz="1400" b="0" dirty="0">
                          <a:latin typeface="Arial"/>
                          <a:cs typeface="Arial"/>
                        </a:rPr>
                        <a:t>El 3 de marzo, porque fue entonces cuando la contaminación se ligó a </a:t>
                      </a:r>
                      <a:r>
                        <a:rPr lang="es-419" sz="1400" b="0" dirty="0" err="1">
                          <a:latin typeface="Arial"/>
                          <a:cs typeface="Arial"/>
                        </a:rPr>
                        <a:t>Mabel’s</a:t>
                      </a:r>
                      <a:r>
                        <a:rPr lang="es-419" sz="1400" b="0" dirty="0">
                          <a:latin typeface="Arial"/>
                          <a:cs typeface="Arial"/>
                        </a:rPr>
                        <a:t>.</a:t>
                      </a:r>
                    </a:p>
                    <a:p>
                      <a:pPr marL="228600" lvl="0" indent="-228600">
                        <a:buFont typeface="+mj-lt"/>
                        <a:buAutoNum type="alphaUcPeriod"/>
                      </a:pPr>
                      <a:endParaRPr lang="en-US" sz="1400">
                        <a:latin typeface="Arial" panose="020B0604020202020204" pitchFamily="34" charset="0"/>
                        <a:cs typeface="Arial" panose="020B060402020202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1087547"/>
                  </a:ext>
                </a:extLst>
              </a:tr>
              <a:tr h="2696416">
                <a:tc>
                  <a:txBody>
                    <a:bodyPr/>
                    <a:lstStyle/>
                    <a:p>
                      <a:r>
                        <a:rPr lang="es-419" sz="1400" b="0" i="0" dirty="0">
                          <a:solidFill>
                            <a:schemeClr val="tx1"/>
                          </a:solidFill>
                          <a:effectLst/>
                          <a:latin typeface="Arial"/>
                          <a:ea typeface="Arial"/>
                          <a:cs typeface="Arial"/>
                        </a:rPr>
                        <a:t>Una trabajadora sanitaria comunitaria estaba haciendo su ronda el 12 de abril. Visitó a una familia con un niño pequeño que, sospechaba, tenía meningitis, debido a la erupción cutánea y la rigidez del cuello que tenía. </a:t>
                      </a:r>
                    </a:p>
                    <a:p>
                      <a:pPr lvl="0">
                        <a:buNone/>
                      </a:pPr>
                      <a:endParaRPr lang="en-US" sz="1400" b="0" i="0" kern="1200">
                        <a:solidFill>
                          <a:schemeClr val="tx1"/>
                        </a:solidFill>
                        <a:effectLst/>
                        <a:latin typeface="Arial"/>
                        <a:ea typeface="+mn-ea"/>
                        <a:cs typeface="Arial"/>
                      </a:endParaRPr>
                    </a:p>
                    <a:p>
                      <a:pPr lvl="0">
                        <a:buNone/>
                      </a:pPr>
                      <a:r>
                        <a:rPr lang="es-419" sz="1400" b="0" i="0" dirty="0">
                          <a:solidFill>
                            <a:schemeClr val="tx1"/>
                          </a:solidFill>
                          <a:effectLst/>
                          <a:latin typeface="Arial"/>
                          <a:ea typeface="Arial"/>
                          <a:cs typeface="Arial"/>
                        </a:rPr>
                        <a:t>Ella registró sus sospechas en la aplicación que utiliza para documentar su trabajo. Ayudó a la familia a organizar el transporte al hospital al día siguiente, donde, de hecho, el médico confirmó sus sospechas. </a:t>
                      </a:r>
                    </a:p>
                    <a:p>
                      <a:pPr lvl="0">
                        <a:buNone/>
                      </a:pPr>
                      <a:endParaRPr lang="en-US" sz="1400" b="0" i="0" kern="1200">
                        <a:solidFill>
                          <a:schemeClr val="tx1"/>
                        </a:solidFill>
                        <a:effectLst/>
                        <a:latin typeface="Arial"/>
                        <a:ea typeface="+mn-ea"/>
                        <a:cs typeface="Arial"/>
                      </a:endParaRPr>
                    </a:p>
                    <a:p>
                      <a:pPr lvl="0">
                        <a:buNone/>
                      </a:pPr>
                      <a:r>
                        <a:rPr lang="es-419" sz="1400" b="0" i="0" dirty="0">
                          <a:solidFill>
                            <a:schemeClr val="tx1"/>
                          </a:solidFill>
                          <a:effectLst/>
                          <a:latin typeface="Arial"/>
                          <a:ea typeface="Arial"/>
                          <a:cs typeface="Arial"/>
                        </a:rPr>
                        <a:t>El médico reportó el caso al departamento de salud local, por protocolo, el 13 de abril.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lvl="0" indent="0">
                        <a:buFontTx/>
                        <a:buNone/>
                      </a:pPr>
                      <a:r>
                        <a:rPr lang="es-419" sz="1400" b="1" dirty="0">
                          <a:latin typeface="Arial"/>
                          <a:cs typeface="Arial"/>
                        </a:rPr>
                        <a:t>¿Cuál es la fecha de detección?</a:t>
                      </a:r>
                    </a:p>
                    <a:p>
                      <a:pPr marL="228600" lvl="0" indent="-228600">
                        <a:buFont typeface="+mj-lt"/>
                        <a:buAutoNum type="alphaUcPeriod"/>
                      </a:pPr>
                      <a:r>
                        <a:rPr lang="es-419" sz="1400" b="0" dirty="0">
                          <a:latin typeface="Arial"/>
                          <a:cs typeface="Arial"/>
                        </a:rPr>
                        <a:t>El 12 de abril, porque fue entonces cuando la trabajadora de salud de la comunidad sospechó y registró el caso.</a:t>
                      </a:r>
                    </a:p>
                    <a:p>
                      <a:pPr marL="228600" lvl="0" indent="-228600">
                        <a:buFont typeface="+mj-lt"/>
                        <a:buAutoNum type="alphaUcPeriod"/>
                      </a:pPr>
                      <a:r>
                        <a:rPr lang="es-419" sz="1400" b="0" dirty="0">
                          <a:latin typeface="Arial"/>
                          <a:cs typeface="Arial"/>
                        </a:rPr>
                        <a:t>El 13 de abril, porque ahí es cuando se hizo el diagnóstico oficial.</a:t>
                      </a:r>
                    </a:p>
                    <a:p>
                      <a:pPr marL="228600" lvl="0" indent="-228600">
                        <a:buFont typeface="+mj-lt"/>
                        <a:buAutoNum type="alphaUcPeriod"/>
                      </a:pPr>
                      <a:r>
                        <a:rPr lang="es-419" sz="1400" b="0" dirty="0">
                          <a:latin typeface="Arial"/>
                          <a:cs typeface="Arial"/>
                        </a:rPr>
                        <a:t>El 13 de abril, porque fue entonces cuando se alertó al departamento de salud. </a:t>
                      </a:r>
                    </a:p>
                    <a:p>
                      <a:pPr marL="228600" lvl="0" indent="-228600">
                        <a:buFont typeface="+mj-lt"/>
                        <a:buAutoNum type="alphaUcPeriod"/>
                      </a:pPr>
                      <a:endParaRPr lang="en-US" sz="1400" dirty="0">
                        <a:latin typeface="Arial" panose="020B0604020202020204" pitchFamily="34" charset="0"/>
                        <a:cs typeface="Arial" panose="020B060402020202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45416255"/>
                  </a:ext>
                </a:extLst>
              </a:tr>
            </a:tbl>
          </a:graphicData>
        </a:graphic>
      </p:graphicFrame>
    </p:spTree>
    <p:extLst>
      <p:ext uri="{BB962C8B-B14F-4D97-AF65-F5344CB8AC3E}">
        <p14:creationId xmlns:p14="http://schemas.microsoft.com/office/powerpoint/2010/main" val="5694929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es-419" dirty="0">
                <a:solidFill>
                  <a:srgbClr val="3BB041"/>
                </a:solidFill>
                <a:latin typeface="Arial"/>
                <a:cs typeface="Arial"/>
              </a:rPr>
              <a:t>Paquete de</a:t>
            </a:r>
            <a:r>
              <a:rPr lang="es-419" sz="3200" b="1" dirty="0">
                <a:solidFill>
                  <a:srgbClr val="3BB041"/>
                </a:solidFill>
                <a:latin typeface="Arial"/>
                <a:cs typeface="Arial"/>
              </a:rPr>
              <a:t> escenarios n.º 3 </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2010231967"/>
              </p:ext>
            </p:extLst>
          </p:nvPr>
        </p:nvGraphicFramePr>
        <p:xfrm>
          <a:off x="247090" y="827799"/>
          <a:ext cx="11725743" cy="5516880"/>
        </p:xfrm>
        <a:graphic>
          <a:graphicData uri="http://schemas.openxmlformats.org/drawingml/2006/table">
            <a:tbl>
              <a:tblPr firstRow="1" bandRow="1">
                <a:tableStyleId>{3B4B98B0-60AC-42C2-AFA5-B58CD77FA1E5}</a:tableStyleId>
              </a:tblPr>
              <a:tblGrid>
                <a:gridCol w="7330698">
                  <a:extLst>
                    <a:ext uri="{9D8B030D-6E8A-4147-A177-3AD203B41FA5}">
                      <a16:colId xmlns:a16="http://schemas.microsoft.com/office/drawing/2014/main" val="2142690213"/>
                    </a:ext>
                  </a:extLst>
                </a:gridCol>
                <a:gridCol w="4395045">
                  <a:extLst>
                    <a:ext uri="{9D8B030D-6E8A-4147-A177-3AD203B41FA5}">
                      <a16:colId xmlns:a16="http://schemas.microsoft.com/office/drawing/2014/main" val="2237694787"/>
                    </a:ext>
                  </a:extLst>
                </a:gridCol>
              </a:tblGrid>
              <a:tr h="370840">
                <a:tc>
                  <a:txBody>
                    <a:bodyPr/>
                    <a:lstStyle/>
                    <a:p>
                      <a:r>
                        <a:rPr lang="es-419" sz="1400" b="0" i="0" dirty="0">
                          <a:solidFill>
                            <a:schemeClr val="tx1"/>
                          </a:solidFill>
                          <a:effectLst/>
                          <a:latin typeface="Arial"/>
                          <a:ea typeface="Arial"/>
                          <a:cs typeface="Arial"/>
                        </a:rPr>
                        <a:t>Un equipo local de vigilancia de salud pública incorporó “investigaciones de rumores” en sus prácticas de vigilancia basada en eventos. Uno de los miembros del equipo es parte de un gran grupo de WhatsApp que en su mayoría chatea sobre actividades locales y eventos para niños. El martes 8 de septiembre, una miembro envió un mensaje sobre la guardería de su hijo que estaba cerrada por unos días (desde el viernes 4 de septiembre) porque “todo el mundo tiene diarrea”. Hubo una gran oleada de mensajes de otros padres cuyos hijos asistían a la misma guardería y estaban enfermos y otros mensajes de padres que decían que sus hijos estaban bien. Hubo otros mensajes sobre cómo no era diarrea sino vómitos. Había otros mensajes, también, que decían que solo los maestros se enfermaron. </a:t>
                      </a:r>
                      <a:r>
                        <a:rPr lang="es-419" sz="1400" b="0" i="0" dirty="0" err="1">
                          <a:solidFill>
                            <a:schemeClr val="tx1"/>
                          </a:solidFill>
                          <a:effectLst/>
                          <a:latin typeface="Arial"/>
                          <a:ea typeface="Arial"/>
                          <a:cs typeface="Arial"/>
                        </a:rPr>
                        <a:t>Jillian</a:t>
                      </a:r>
                      <a:r>
                        <a:rPr lang="es-419" sz="1400" b="0" i="0" dirty="0">
                          <a:solidFill>
                            <a:schemeClr val="tx1"/>
                          </a:solidFill>
                          <a:effectLst/>
                          <a:latin typeface="Arial"/>
                          <a:ea typeface="Arial"/>
                          <a:cs typeface="Arial"/>
                        </a:rPr>
                        <a:t>, la miembro del equipo de vigilancia, decidió seguir los rumores e ingresó la información en su sistema de datos para señalar la necesidad de una investigación tan pronto como empezó a trabajar el miércoles 9 de septiembre.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lvl="0" indent="0">
                        <a:buFontTx/>
                        <a:buNone/>
                      </a:pPr>
                      <a:r>
                        <a:rPr lang="es-419" sz="1400" b="1" dirty="0">
                          <a:latin typeface="Arial"/>
                          <a:cs typeface="Arial"/>
                        </a:rPr>
                        <a:t>¿Cuál es la fecha de notificación?</a:t>
                      </a:r>
                    </a:p>
                    <a:p>
                      <a:pPr marL="228600" lvl="0" indent="-228600">
                        <a:buFont typeface="+mj-lt"/>
                        <a:buAutoNum type="alphaUcPeriod"/>
                      </a:pPr>
                      <a:r>
                        <a:rPr lang="es-419" sz="1400" b="0" dirty="0">
                          <a:latin typeface="Arial"/>
                          <a:cs typeface="Arial"/>
                        </a:rPr>
                        <a:t>El 4 de septiembre, cuando la escuela cerró.</a:t>
                      </a:r>
                    </a:p>
                    <a:p>
                      <a:pPr marL="228600" lvl="0" indent="-228600">
                        <a:buFont typeface="+mj-lt"/>
                        <a:buAutoNum type="alphaUcPeriod"/>
                      </a:pPr>
                      <a:r>
                        <a:rPr lang="es-419" sz="1400" b="0" dirty="0">
                          <a:latin typeface="Arial"/>
                          <a:cs typeface="Arial"/>
                        </a:rPr>
                        <a:t>El 8 de septiembre, cuando empezaron los rumores en el grupo de WhatsApp.</a:t>
                      </a:r>
                    </a:p>
                    <a:p>
                      <a:pPr marL="228600" lvl="0" indent="-228600">
                        <a:buFont typeface="+mj-lt"/>
                        <a:buAutoNum type="alphaUcPeriod"/>
                      </a:pPr>
                      <a:r>
                        <a:rPr lang="es-419" sz="1400" b="0" dirty="0">
                          <a:latin typeface="Arial"/>
                          <a:cs typeface="Arial"/>
                        </a:rPr>
                        <a:t>El 9 de septiembre, cuando </a:t>
                      </a:r>
                      <a:r>
                        <a:rPr lang="es-419" sz="1400" b="0" dirty="0" err="1">
                          <a:latin typeface="Arial"/>
                          <a:cs typeface="Arial"/>
                        </a:rPr>
                        <a:t>Jillian</a:t>
                      </a:r>
                      <a:r>
                        <a:rPr lang="es-419" sz="1400" b="0" dirty="0">
                          <a:latin typeface="Arial"/>
                          <a:cs typeface="Arial"/>
                        </a:rPr>
                        <a:t> ingresó la información para la investigación.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24584866"/>
                  </a:ext>
                </a:extLst>
              </a:tr>
              <a:tr h="370840">
                <a:tc>
                  <a:txBody>
                    <a:bodyPr/>
                    <a:lstStyle/>
                    <a:p>
                      <a:r>
                        <a:rPr lang="es-419" sz="1400" dirty="0">
                          <a:latin typeface="Arial"/>
                          <a:cs typeface="Arial"/>
                        </a:rPr>
                        <a:t>El equipo de salud pública en el campamento de refugiados de </a:t>
                      </a:r>
                      <a:r>
                        <a:rPr lang="es-419" sz="1400" dirty="0" err="1">
                          <a:latin typeface="Arial"/>
                          <a:cs typeface="Arial"/>
                        </a:rPr>
                        <a:t>Maidalon</a:t>
                      </a:r>
                      <a:r>
                        <a:rPr lang="es-419" sz="1400" dirty="0">
                          <a:latin typeface="Arial"/>
                          <a:cs typeface="Arial"/>
                        </a:rPr>
                        <a:t> realiza regularmente exámenes de detección de enfermedades parasitarias </a:t>
                      </a:r>
                      <a:r>
                        <a:rPr lang="es-419" sz="1400" b="0" i="0" u="none" strike="noStrike" noProof="0" dirty="0">
                          <a:solidFill>
                            <a:srgbClr val="384D56"/>
                          </a:solidFill>
                          <a:latin typeface="Arial"/>
                          <a:cs typeface="Arial"/>
                        </a:rPr>
                        <a:t>en el momento de la admisión</a:t>
                      </a:r>
                      <a:r>
                        <a:rPr lang="es-419" sz="1400" dirty="0">
                          <a:latin typeface="Arial"/>
                          <a:cs typeface="Arial"/>
                        </a:rPr>
                        <a:t>. </a:t>
                      </a:r>
                      <a:r>
                        <a:rPr lang="es-419" sz="1400" b="0" i="0" u="none" strike="noStrike" noProof="0" dirty="0">
                          <a:solidFill>
                            <a:srgbClr val="384D56"/>
                          </a:solidFill>
                          <a:latin typeface="Arial"/>
                          <a:cs typeface="Arial"/>
                        </a:rPr>
                        <a:t>Típicamente ven una tasa de positividad del 3 %.</a:t>
                      </a:r>
                      <a:r>
                        <a:rPr lang="es-419" sz="1400" dirty="0">
                          <a:latin typeface="Arial"/>
                          <a:cs typeface="Arial"/>
                        </a:rPr>
                        <a:t> A menudo se empantanan cuando hay una afluencia de recién llegados o una escasez de suministros. En una de esas ocasiones, el 13 de octubre, analizaron las muestras de los tres días anteriores. Con este lote, el técnico de laboratorio se alarmó de que la tasa de positividad saltó al 8 %. Alertó a su supervisor. Su supervisor hizo una consulta al equipo de admisión el 14 de octubre. El equipo de admisión respondió el 15 de octubre para informar al supervisor que sabían que un grupo de refugiados estaba llegando de un área con una infección parasitaria conocida. Trataron preventivamente a todo ese grupo. Posteriormente, volvieron a analizar a una porción del grupo que dio negativo. El 16 de octubre, el supervisor escribió un informe de situación para registrar los eventos y documentar un nivel de evaluación de bajo riesgo.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indent="0">
                        <a:buFontTx/>
                        <a:buNone/>
                      </a:pPr>
                      <a:r>
                        <a:rPr lang="es-419" sz="1400" b="1" dirty="0">
                          <a:latin typeface="Arial"/>
                          <a:cs typeface="Arial"/>
                        </a:rPr>
                        <a:t>¿Cuál es la fecha de finalización de la medida de respuesta temprana?</a:t>
                      </a:r>
                    </a:p>
                    <a:p>
                      <a:pPr marL="228600" indent="-228600">
                        <a:buFont typeface="+mj-lt"/>
                        <a:buAutoNum type="alphaUcPeriod"/>
                      </a:pPr>
                      <a:r>
                        <a:rPr lang="es-419" sz="1400" b="0" dirty="0">
                          <a:latin typeface="Arial"/>
                          <a:cs typeface="Arial"/>
                        </a:rPr>
                        <a:t>El 13 de octubre,</a:t>
                      </a:r>
                      <a:r>
                        <a:rPr lang="es-419" sz="1400" b="0" baseline="30000" dirty="0">
                          <a:latin typeface="Arial"/>
                          <a:cs typeface="Arial"/>
                        </a:rPr>
                        <a:t> </a:t>
                      </a:r>
                      <a:r>
                        <a:rPr lang="es-419" sz="1400" b="0" baseline="0" dirty="0">
                          <a:latin typeface="Arial"/>
                          <a:cs typeface="Arial"/>
                        </a:rPr>
                        <a:t>cuando el técnico de laboratorio alertó a su supervisor.</a:t>
                      </a:r>
                    </a:p>
                    <a:p>
                      <a:pPr marL="228600" indent="-228600">
                        <a:buFont typeface="+mj-lt"/>
                        <a:buAutoNum type="alphaUcPeriod"/>
                      </a:pPr>
                      <a:r>
                        <a:rPr lang="es-419" sz="1400" b="0" baseline="0" dirty="0">
                          <a:latin typeface="Arial"/>
                          <a:cs typeface="Arial"/>
                        </a:rPr>
                        <a:t>El 14 de octubre, cuando se consultó al equipo de admisión. </a:t>
                      </a:r>
                    </a:p>
                    <a:p>
                      <a:pPr marL="228600" indent="-228600">
                        <a:buFont typeface="+mj-lt"/>
                        <a:buAutoNum type="alphaUcPeriod"/>
                      </a:pPr>
                      <a:r>
                        <a:rPr lang="es-419" sz="1400" b="0" baseline="0" dirty="0">
                          <a:latin typeface="Arial"/>
                          <a:cs typeface="Arial"/>
                        </a:rPr>
                        <a:t>El 15 de octubre, cuando el equipo de admisión respondió. </a:t>
                      </a:r>
                    </a:p>
                    <a:p>
                      <a:pPr marL="228600" indent="-228600">
                        <a:buFont typeface="+mj-lt"/>
                        <a:buAutoNum type="alphaUcPeriod"/>
                      </a:pPr>
                      <a:r>
                        <a:rPr lang="es-419" sz="1400" b="0" baseline="0" dirty="0">
                          <a:latin typeface="Arial"/>
                          <a:cs typeface="Arial"/>
                        </a:rPr>
                        <a:t>El 16 de octubre, cuando se publicó el informe de situación y el nivel de evaluación se consideró bajo.</a:t>
                      </a:r>
                    </a:p>
                    <a:p>
                      <a:pPr marL="228600" indent="-228600">
                        <a:buFont typeface="+mj-lt"/>
                        <a:buAutoNum type="alphaUcPeriod"/>
                      </a:pPr>
                      <a:r>
                        <a:rPr lang="es-419" sz="1400" b="0" baseline="0" dirty="0">
                          <a:latin typeface="Arial"/>
                          <a:cs typeface="Arial"/>
                        </a:rPr>
                        <a:t>No hay fecha, ya que no hubo investigación ni respuesta oficial.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816618424"/>
                  </a:ext>
                </a:extLst>
              </a:tr>
            </a:tbl>
          </a:graphicData>
        </a:graphic>
      </p:graphicFrame>
    </p:spTree>
    <p:extLst>
      <p:ext uri="{BB962C8B-B14F-4D97-AF65-F5344CB8AC3E}">
        <p14:creationId xmlns:p14="http://schemas.microsoft.com/office/powerpoint/2010/main" val="39389079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482219" y="2287596"/>
            <a:ext cx="3467083" cy="2282808"/>
          </a:xfrm>
        </p:spPr>
        <p:txBody>
          <a:bodyPr/>
          <a:lstStyle/>
          <a:p>
            <a:pPr algn="ctr"/>
            <a:r>
              <a:rPr lang="es-419" dirty="0">
                <a:latin typeface="Arial"/>
                <a:cs typeface="Arial"/>
              </a:rPr>
              <a:t>Reunión informativa</a:t>
            </a: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835951" y="2409409"/>
            <a:ext cx="6693029" cy="5326145"/>
          </a:xfrm>
        </p:spPr>
        <p:txBody>
          <a:bodyPr vert="horz" lIns="91440" tIns="45720" rIns="91440" bIns="45720" rtlCol="0" anchor="t">
            <a:noAutofit/>
          </a:bodyPr>
          <a:lstStyle/>
          <a:p>
            <a:r>
              <a:rPr lang="es-419" sz="2400">
                <a:latin typeface="Arial"/>
                <a:cs typeface="Arial"/>
              </a:rPr>
              <a:t>¿Qué ideas obtuvieron de esta actividad?</a:t>
            </a:r>
          </a:p>
          <a:p>
            <a:endParaRPr lang="en-US" sz="2400" dirty="0">
              <a:latin typeface="Arial"/>
              <a:cs typeface="Arial"/>
            </a:endParaRPr>
          </a:p>
          <a:p>
            <a:r>
              <a:rPr lang="es-419" sz="2400">
                <a:latin typeface="Arial"/>
                <a:cs typeface="Arial"/>
              </a:rPr>
              <a:t>¿Cómo podría ayudarlos esta actividad para apoyar/implementar el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es-419" sz="2200">
                <a:latin typeface="Arial"/>
                <a:cs typeface="Arial"/>
              </a:rPr>
              <a:t>Preguntas para inspirar la conversación:</a:t>
            </a:r>
          </a:p>
        </p:txBody>
      </p:sp>
      <p:pic>
        <p:nvPicPr>
          <p:cNvPr id="3" name="Picture 2" descr="A light bulb in a circle&#10;&#10;AI-generated content may be incorrect.">
            <a:extLst>
              <a:ext uri="{FF2B5EF4-FFF2-40B4-BE49-F238E27FC236}">
                <a16:creationId xmlns:a16="http://schemas.microsoft.com/office/drawing/2014/main" id="{79B42DE6-8263-1E01-0DC8-AC4E58E7B214}"/>
              </a:ext>
            </a:extLst>
          </p:cNvPr>
          <p:cNvPicPr>
            <a:picLocks noChangeAspect="1"/>
          </p:cNvPicPr>
          <p:nvPr/>
        </p:nvPicPr>
        <p:blipFill>
          <a:blip r:embed="rId3"/>
          <a:stretch>
            <a:fillRect/>
          </a:stretch>
        </p:blipFill>
        <p:spPr>
          <a:xfrm>
            <a:off x="1724133" y="2414937"/>
            <a:ext cx="977362" cy="977685"/>
          </a:xfrm>
          <a:prstGeom prst="rect">
            <a:avLst/>
          </a:prstGeom>
        </p:spPr>
      </p:pic>
    </p:spTree>
    <p:extLst>
      <p:ext uri="{BB962C8B-B14F-4D97-AF65-F5344CB8AC3E}">
        <p14:creationId xmlns:p14="http://schemas.microsoft.com/office/powerpoint/2010/main" val="17704488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1520724" y="1713589"/>
            <a:ext cx="5157787" cy="823912"/>
          </a:xfrm>
        </p:spPr>
        <p:txBody>
          <a:bodyPr/>
          <a:lstStyle/>
          <a:p>
            <a:r>
              <a:rPr lang="es-419" u="sng">
                <a:latin typeface="Arial"/>
                <a:cs typeface="Arial"/>
              </a:rPr>
              <a:t>No hacer</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9789" y="2505075"/>
            <a:ext cx="3600634" cy="3684588"/>
          </a:xfrm>
        </p:spPr>
        <p:txBody>
          <a:bodyPr vert="horz" lIns="91440" tIns="45720" rIns="91440" bIns="45720" rtlCol="0" anchor="t">
            <a:noAutofit/>
          </a:bodyPr>
          <a:lstStyle/>
          <a:p>
            <a:pPr marL="0" indent="0">
              <a:buNone/>
            </a:pPr>
            <a:endParaRPr lang="en-US" sz="1100" dirty="0"/>
          </a:p>
          <a:p>
            <a:pPr marL="0" indent="0">
              <a:buNone/>
            </a:pPr>
            <a:r>
              <a:rPr lang="es-419" sz="2000" dirty="0">
                <a:latin typeface="Arial"/>
                <a:cs typeface="Arial"/>
              </a:rPr>
              <a:t>Descuidar las narrativas que informan sobre los cuellos de botella y los facilitadores.</a:t>
            </a:r>
          </a:p>
          <a:p>
            <a:pPr marL="0" indent="0">
              <a:buNone/>
            </a:pPr>
            <a:endParaRPr lang="en-US" sz="900" dirty="0">
              <a:cs typeface="Arial"/>
            </a:endParaRPr>
          </a:p>
          <a:p>
            <a:pPr marL="0" indent="0">
              <a:buNone/>
            </a:pPr>
            <a:r>
              <a:rPr lang="es-419" sz="2000" dirty="0">
                <a:latin typeface="Arial"/>
                <a:cs typeface="Arial"/>
              </a:rPr>
              <a:t>Fijarse en números específicos del objetivo 7-1-7 </a:t>
            </a:r>
          </a:p>
          <a:p>
            <a:pPr marL="0" indent="0">
              <a:buNone/>
            </a:pPr>
            <a:endParaRPr lang="en-US" sz="900" dirty="0"/>
          </a:p>
          <a:p>
            <a:pPr marL="0" indent="0">
              <a:buNone/>
            </a:pPr>
            <a:r>
              <a:rPr lang="es-419" sz="2000" dirty="0">
                <a:latin typeface="Arial"/>
                <a:cs typeface="Arial"/>
              </a:rPr>
              <a:t>Concentrarse solo en la detección, la notificación o la respuesta temprana</a:t>
            </a:r>
          </a:p>
          <a:p>
            <a:pPr marL="0" indent="0">
              <a:buNone/>
            </a:pPr>
            <a:endParaRPr lang="en-US" sz="2000" dirty="0"/>
          </a:p>
          <a:p>
            <a:pPr marL="0" indent="0">
              <a:buNone/>
            </a:pPr>
            <a:endParaRPr lang="en-US" sz="2000" dirty="0"/>
          </a:p>
        </p:txBody>
      </p:sp>
      <p:sp>
        <p:nvSpPr>
          <p:cNvPr id="5" name="Text Placeholder 4">
            <a:extLst>
              <a:ext uri="{FF2B5EF4-FFF2-40B4-BE49-F238E27FC236}">
                <a16:creationId xmlns:a16="http://schemas.microsoft.com/office/drawing/2014/main" id="{7FB246AE-52A7-26C6-7FEA-7F99C71A202D}"/>
              </a:ext>
            </a:extLst>
          </p:cNvPr>
          <p:cNvSpPr>
            <a:spLocks noGrp="1"/>
          </p:cNvSpPr>
          <p:nvPr>
            <p:ph type="body" sz="quarter" idx="3"/>
          </p:nvPr>
        </p:nvSpPr>
        <p:spPr>
          <a:xfrm>
            <a:off x="6478136" y="1676024"/>
            <a:ext cx="5183188" cy="823912"/>
          </a:xfrm>
        </p:spPr>
        <p:txBody>
          <a:bodyPr/>
          <a:lstStyle/>
          <a:p>
            <a:r>
              <a:rPr lang="es-419" u="sng"/>
              <a:t>Hacer</a:t>
            </a:r>
          </a:p>
        </p:txBody>
      </p:sp>
      <p:sp>
        <p:nvSpPr>
          <p:cNvPr id="6" name="Content Placeholder 5">
            <a:extLst>
              <a:ext uri="{FF2B5EF4-FFF2-40B4-BE49-F238E27FC236}">
                <a16:creationId xmlns:a16="http://schemas.microsoft.com/office/drawing/2014/main" id="{FFD4FA7A-06CF-7D00-5B08-6FC7E49FCDAC}"/>
              </a:ext>
            </a:extLst>
          </p:cNvPr>
          <p:cNvSpPr>
            <a:spLocks noGrp="1"/>
          </p:cNvSpPr>
          <p:nvPr>
            <p:ph sz="quarter" idx="4"/>
          </p:nvPr>
        </p:nvSpPr>
        <p:spPr>
          <a:xfrm>
            <a:off x="5808834" y="2640685"/>
            <a:ext cx="5704109" cy="3630927"/>
          </a:xfrm>
        </p:spPr>
        <p:txBody>
          <a:bodyPr vert="horz" lIns="91440" tIns="45720" rIns="91440" bIns="45720" rtlCol="0" anchor="t">
            <a:noAutofit/>
          </a:bodyPr>
          <a:lstStyle/>
          <a:p>
            <a:pPr marL="0" indent="0">
              <a:buNone/>
            </a:pPr>
            <a:endParaRPr lang="en-US" sz="1100" dirty="0"/>
          </a:p>
          <a:p>
            <a:pPr marL="0" indent="0">
              <a:buNone/>
            </a:pPr>
            <a:r>
              <a:rPr lang="es-419" sz="2000" dirty="0">
                <a:latin typeface="Arial"/>
                <a:cs typeface="Arial"/>
              </a:rPr>
              <a:t>Recopilar información sobre el cuello de botella/facilitador de aquellos con</a:t>
            </a:r>
            <a:r>
              <a:rPr lang="es-419" sz="2000" u="sng" dirty="0">
                <a:latin typeface="Arial"/>
                <a:cs typeface="Arial"/>
              </a:rPr>
              <a:t> conocimiento</a:t>
            </a:r>
            <a:r>
              <a:rPr lang="es-419" sz="2000" dirty="0">
                <a:latin typeface="Arial"/>
                <a:cs typeface="Arial"/>
              </a:rPr>
              <a:t> “</a:t>
            </a:r>
            <a:r>
              <a:rPr lang="es-419" sz="2000" u="sng" dirty="0">
                <a:latin typeface="Arial"/>
                <a:cs typeface="Arial"/>
              </a:rPr>
              <a:t>del terreno”</a:t>
            </a:r>
            <a:r>
              <a:rPr lang="es-419" sz="2000" dirty="0">
                <a:latin typeface="Arial"/>
                <a:cs typeface="Arial"/>
              </a:rPr>
              <a:t> por cada intervalo de 7-1-7 </a:t>
            </a:r>
          </a:p>
          <a:p>
            <a:pPr marL="0" indent="0">
              <a:buNone/>
            </a:pPr>
            <a:endParaRPr lang="en-US" sz="700" dirty="0"/>
          </a:p>
          <a:p>
            <a:pPr marL="0" indent="0">
              <a:buNone/>
            </a:pPr>
            <a:r>
              <a:rPr lang="es-419" sz="2000" dirty="0">
                <a:latin typeface="Arial"/>
                <a:cs typeface="Arial"/>
              </a:rPr>
              <a:t>Tratar cada brote como una oportunidad para mejorar el desempeño</a:t>
            </a:r>
          </a:p>
          <a:p>
            <a:pPr marL="0" indent="0">
              <a:buNone/>
            </a:pPr>
            <a:endParaRPr lang="en-US" sz="900" dirty="0">
              <a:cs typeface="Arial"/>
            </a:endParaRPr>
          </a:p>
          <a:p>
            <a:pPr marL="0" indent="0">
              <a:buNone/>
            </a:pPr>
            <a:r>
              <a:rPr lang="es-419" sz="2000" dirty="0">
                <a:latin typeface="Arial"/>
                <a:cs typeface="Arial"/>
              </a:rPr>
              <a:t>Asegurarse de que los sistemas funcionan para la recopilación de datos de alta calidad en los 3 intervalos</a:t>
            </a:r>
          </a:p>
        </p:txBody>
      </p:sp>
      <p:sp>
        <p:nvSpPr>
          <p:cNvPr id="9" name="Right Arrow 8">
            <a:extLst>
              <a:ext uri="{FF2B5EF4-FFF2-40B4-BE49-F238E27FC236}">
                <a16:creationId xmlns:a16="http://schemas.microsoft.com/office/drawing/2014/main" id="{7D3B6155-9EBB-B2F0-AFB7-A31C2A1A3D94}"/>
              </a:ext>
            </a:extLst>
          </p:cNvPr>
          <p:cNvSpPr/>
          <p:nvPr/>
        </p:nvSpPr>
        <p:spPr>
          <a:xfrm>
            <a:off x="4441934" y="2941639"/>
            <a:ext cx="914400" cy="52070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ight Arrow 9">
            <a:extLst>
              <a:ext uri="{FF2B5EF4-FFF2-40B4-BE49-F238E27FC236}">
                <a16:creationId xmlns:a16="http://schemas.microsoft.com/office/drawing/2014/main" id="{E6B84352-BFB1-3F10-8A33-A9D5A8EE51E7}"/>
              </a:ext>
            </a:extLst>
          </p:cNvPr>
          <p:cNvSpPr/>
          <p:nvPr/>
        </p:nvSpPr>
        <p:spPr>
          <a:xfrm>
            <a:off x="4441934" y="4092576"/>
            <a:ext cx="914400" cy="52070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ight Arrow 10">
            <a:extLst>
              <a:ext uri="{FF2B5EF4-FFF2-40B4-BE49-F238E27FC236}">
                <a16:creationId xmlns:a16="http://schemas.microsoft.com/office/drawing/2014/main" id="{FF367520-E9B3-93AC-A590-A976D167D86B}"/>
              </a:ext>
            </a:extLst>
          </p:cNvPr>
          <p:cNvSpPr/>
          <p:nvPr/>
        </p:nvSpPr>
        <p:spPr>
          <a:xfrm>
            <a:off x="4441934" y="5285582"/>
            <a:ext cx="914400" cy="52070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3" name="Graphic 22" descr="Sunglasses face outline outline">
            <a:extLst>
              <a:ext uri="{FF2B5EF4-FFF2-40B4-BE49-F238E27FC236}">
                <a16:creationId xmlns:a16="http://schemas.microsoft.com/office/drawing/2014/main" id="{9F6F006D-16E2-67E9-EA23-F8C677F2B6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42359" y="1958801"/>
            <a:ext cx="638784" cy="644188"/>
          </a:xfrm>
          <a:prstGeom prst="rect">
            <a:avLst/>
          </a:prstGeom>
        </p:spPr>
      </p:pic>
      <p:pic>
        <p:nvPicPr>
          <p:cNvPr id="25" name="Graphic 24" descr="Sad face outline outline">
            <a:extLst>
              <a:ext uri="{FF2B5EF4-FFF2-40B4-BE49-F238E27FC236}">
                <a16:creationId xmlns:a16="http://schemas.microsoft.com/office/drawing/2014/main" id="{55EF2095-144D-BC7D-20C9-38A3086542C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38773" y="1990962"/>
            <a:ext cx="644188" cy="644188"/>
          </a:xfrm>
          <a:prstGeom prst="rect">
            <a:avLst/>
          </a:prstGeom>
        </p:spPr>
      </p:pic>
      <p:sp>
        <p:nvSpPr>
          <p:cNvPr id="8" name="Rectangle: Rounded Corners 7">
            <a:extLst>
              <a:ext uri="{FF2B5EF4-FFF2-40B4-BE49-F238E27FC236}">
                <a16:creationId xmlns:a16="http://schemas.microsoft.com/office/drawing/2014/main" id="{B419D6FA-F42A-BDDA-CBBC-E69735F76BCC}"/>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Calibri"/>
              </a:rPr>
              <a:t>     Recopilar datos de puntualidad y calcular el desempeño de 7-1-7 </a:t>
            </a:r>
          </a:p>
        </p:txBody>
      </p:sp>
      <p:sp>
        <p:nvSpPr>
          <p:cNvPr id="13" name="Oval 12">
            <a:extLst>
              <a:ext uri="{FF2B5EF4-FFF2-40B4-BE49-F238E27FC236}">
                <a16:creationId xmlns:a16="http://schemas.microsoft.com/office/drawing/2014/main" id="{9AC65CFE-B7F3-D4DB-1A49-3815BA3FA8E0}"/>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5992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39732" y="2890022"/>
            <a:ext cx="3467083" cy="539446"/>
          </a:xfrm>
        </p:spPr>
        <p:txBody>
          <a:bodyPr anchor="b">
            <a:normAutofit fontScale="90000"/>
          </a:bodyPr>
          <a:lstStyle/>
          <a:p>
            <a:r>
              <a:rPr lang="es-419" dirty="0">
                <a:latin typeface="Arial"/>
                <a:cs typeface="Arial"/>
              </a:rPr>
              <a:t>Receso</a:t>
            </a:r>
            <a:endParaRPr lang="en-US" dirty="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es-419" sz="3200" b="1">
                <a:solidFill>
                  <a:schemeClr val="tx2"/>
                </a:solidFill>
                <a:latin typeface="Arial"/>
                <a:cs typeface="Arial"/>
              </a:rPr>
              <a:t>¿Tienen preguntas? Añádanlas a nuestra lista de preguntas pendientes</a:t>
            </a:r>
          </a:p>
          <a:p>
            <a:pPr marL="0" indent="0">
              <a:buNone/>
            </a:pPr>
            <a:endParaRPr lang="en-US" sz="2800" dirty="0">
              <a:latin typeface="Arial"/>
              <a:cs typeface="Arial"/>
            </a:endParaRPr>
          </a:p>
          <a:p>
            <a:pPr marL="0" indent="0">
              <a:buNone/>
            </a:pPr>
            <a:r>
              <a:rPr lang="es-419" sz="3000">
                <a:solidFill>
                  <a:schemeClr val="tx1"/>
                </a:solidFill>
                <a:latin typeface="Arial"/>
                <a:cs typeface="Arial"/>
              </a:rPr>
              <a:t>Responderemos preguntas desde esta lista durante toda la capacitación</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654BD-74C2-A33D-2C2B-0571C6615432}"/>
              </a:ext>
            </a:extLst>
          </p:cNvPr>
          <p:cNvSpPr>
            <a:spLocks noGrp="1"/>
          </p:cNvSpPr>
          <p:nvPr>
            <p:ph type="title"/>
          </p:nvPr>
        </p:nvSpPr>
        <p:spPr>
          <a:xfrm>
            <a:off x="437882" y="365125"/>
            <a:ext cx="10915918" cy="1325563"/>
          </a:xfrm>
        </p:spPr>
        <p:txBody>
          <a:bodyPr/>
          <a:lstStyle/>
          <a:p>
            <a:r>
              <a:rPr lang="es-419" dirty="0">
                <a:latin typeface="Arial"/>
                <a:cs typeface="Arial"/>
              </a:rPr>
              <a:t>Usar 7-1-7 es simple e interactivo</a:t>
            </a:r>
            <a:endParaRPr lang="es-419" dirty="0"/>
          </a:p>
        </p:txBody>
      </p:sp>
      <p:sp>
        <p:nvSpPr>
          <p:cNvPr id="49" name="Rectangle: Rounded Corners 48">
            <a:extLst>
              <a:ext uri="{FF2B5EF4-FFF2-40B4-BE49-F238E27FC236}">
                <a16:creationId xmlns:a16="http://schemas.microsoft.com/office/drawing/2014/main" id="{9B41349D-1E1F-3D7E-F8E6-305618004A79}"/>
              </a:ext>
            </a:extLst>
          </p:cNvPr>
          <p:cNvSpPr/>
          <p:nvPr/>
        </p:nvSpPr>
        <p:spPr>
          <a:xfrm>
            <a:off x="1356785" y="1456081"/>
            <a:ext cx="7969550"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s-419" dirty="0">
                <a:solidFill>
                  <a:schemeClr val="bg1"/>
                </a:solidFill>
                <a:latin typeface="Arial"/>
                <a:ea typeface="Arial"/>
                <a:cs typeface="Calibri"/>
              </a:rPr>
              <a:t>     Recopilar datos de puntualidad y calcular el desempeño de 7-1-7 </a:t>
            </a:r>
          </a:p>
        </p:txBody>
      </p:sp>
      <p:sp>
        <p:nvSpPr>
          <p:cNvPr id="51" name="Oval 50">
            <a:extLst>
              <a:ext uri="{FF2B5EF4-FFF2-40B4-BE49-F238E27FC236}">
                <a16:creationId xmlns:a16="http://schemas.microsoft.com/office/drawing/2014/main" id="{C27AFCB0-44B5-AB66-E1D9-97E269993E16}"/>
              </a:ext>
            </a:extLst>
          </p:cNvPr>
          <p:cNvSpPr/>
          <p:nvPr/>
        </p:nvSpPr>
        <p:spPr>
          <a:xfrm>
            <a:off x="1060915" y="1469682"/>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Rounded Corners 52">
            <a:extLst>
              <a:ext uri="{FF2B5EF4-FFF2-40B4-BE49-F238E27FC236}">
                <a16:creationId xmlns:a16="http://schemas.microsoft.com/office/drawing/2014/main" id="{E1593F73-90E4-8218-B800-869949FF2C3C}"/>
              </a:ext>
            </a:extLst>
          </p:cNvPr>
          <p:cNvSpPr/>
          <p:nvPr/>
        </p:nvSpPr>
        <p:spPr>
          <a:xfrm>
            <a:off x="1797863" y="2303355"/>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b="1">
                <a:solidFill>
                  <a:schemeClr val="bg1"/>
                </a:solidFill>
                <a:latin typeface="Arial"/>
                <a:ea typeface="Arial"/>
                <a:cs typeface="+mn-lt"/>
              </a:rPr>
              <a:t>    Identificar los cuellos de botella y facilitadores</a:t>
            </a:r>
          </a:p>
        </p:txBody>
      </p:sp>
      <p:sp>
        <p:nvSpPr>
          <p:cNvPr id="55" name="Oval 54">
            <a:extLst>
              <a:ext uri="{FF2B5EF4-FFF2-40B4-BE49-F238E27FC236}">
                <a16:creationId xmlns:a16="http://schemas.microsoft.com/office/drawing/2014/main" id="{C6048F29-7D03-D889-A644-1A25353FFEFB}"/>
              </a:ext>
            </a:extLst>
          </p:cNvPr>
          <p:cNvSpPr/>
          <p:nvPr/>
        </p:nvSpPr>
        <p:spPr>
          <a:xfrm>
            <a:off x="1426537" y="2305895"/>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Rounded Corners 56">
            <a:extLst>
              <a:ext uri="{FF2B5EF4-FFF2-40B4-BE49-F238E27FC236}">
                <a16:creationId xmlns:a16="http://schemas.microsoft.com/office/drawing/2014/main" id="{4B917380-C961-DFC8-9FB2-3D0D6448B322}"/>
              </a:ext>
            </a:extLst>
          </p:cNvPr>
          <p:cNvSpPr/>
          <p:nvPr/>
        </p:nvSpPr>
        <p:spPr>
          <a:xfrm>
            <a:off x="2123334" y="3148181"/>
            <a:ext cx="7862227" cy="712341"/>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a:solidFill>
                  <a:schemeClr val="bg1"/>
                </a:solidFill>
                <a:latin typeface="Arial"/>
                <a:ea typeface="Arial"/>
                <a:cs typeface="+mn-lt"/>
              </a:rPr>
              <a:t>     Determinar las medidas inmediatas y a largo plazo </a:t>
            </a:r>
          </a:p>
        </p:txBody>
      </p:sp>
      <p:sp>
        <p:nvSpPr>
          <p:cNvPr id="59" name="Oval 58">
            <a:extLst>
              <a:ext uri="{FF2B5EF4-FFF2-40B4-BE49-F238E27FC236}">
                <a16:creationId xmlns:a16="http://schemas.microsoft.com/office/drawing/2014/main" id="{D62017A5-4A39-C607-5AFB-E71456FCB407}"/>
              </a:ext>
            </a:extLst>
          </p:cNvPr>
          <p:cNvSpPr/>
          <p:nvPr/>
        </p:nvSpPr>
        <p:spPr>
          <a:xfrm>
            <a:off x="1754284" y="3152687"/>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Rounded Corners 60">
            <a:extLst>
              <a:ext uri="{FF2B5EF4-FFF2-40B4-BE49-F238E27FC236}">
                <a16:creationId xmlns:a16="http://schemas.microsoft.com/office/drawing/2014/main" id="{E18CE4FA-4554-EB3E-AABE-E47027C04A1E}"/>
              </a:ext>
            </a:extLst>
          </p:cNvPr>
          <p:cNvSpPr/>
          <p:nvPr/>
        </p:nvSpPr>
        <p:spPr>
          <a:xfrm>
            <a:off x="2438074" y="3994886"/>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Consolidar datos de forma rutinaria y monitorear el progreso de las </a:t>
            </a:r>
            <a:br>
              <a:rPr lang="es-419" dirty="0">
                <a:solidFill>
                  <a:schemeClr val="bg1"/>
                </a:solidFill>
                <a:latin typeface="Arial"/>
                <a:ea typeface="Arial"/>
                <a:cs typeface="+mn-lt"/>
              </a:rPr>
            </a:br>
            <a:r>
              <a:rPr lang="es-419" dirty="0">
                <a:solidFill>
                  <a:schemeClr val="bg1"/>
                </a:solidFill>
                <a:latin typeface="Arial"/>
                <a:ea typeface="Arial"/>
                <a:cs typeface="+mn-lt"/>
              </a:rPr>
              <a:t>        medidas </a:t>
            </a:r>
          </a:p>
        </p:txBody>
      </p:sp>
      <p:sp>
        <p:nvSpPr>
          <p:cNvPr id="63" name="Oval 62">
            <a:extLst>
              <a:ext uri="{FF2B5EF4-FFF2-40B4-BE49-F238E27FC236}">
                <a16:creationId xmlns:a16="http://schemas.microsoft.com/office/drawing/2014/main" id="{49012F4F-6552-AE7E-D94F-7E3958C074B6}"/>
              </a:ext>
            </a:extLst>
          </p:cNvPr>
          <p:cNvSpPr/>
          <p:nvPr/>
        </p:nvSpPr>
        <p:spPr>
          <a:xfrm>
            <a:off x="2078431" y="3998639"/>
            <a:ext cx="722431" cy="719933"/>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Rounded Corners 64">
            <a:extLst>
              <a:ext uri="{FF2B5EF4-FFF2-40B4-BE49-F238E27FC236}">
                <a16:creationId xmlns:a16="http://schemas.microsoft.com/office/drawing/2014/main" id="{9E3CDD74-45F4-5D49-0E04-B6E639DF5DF4}"/>
              </a:ext>
            </a:extLst>
          </p:cNvPr>
          <p:cNvSpPr/>
          <p:nvPr/>
        </p:nvSpPr>
        <p:spPr>
          <a:xfrm>
            <a:off x="2752812" y="4839712"/>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Sintetizar y utilizar los resultados para la planificación, el </a:t>
            </a:r>
            <a:br>
              <a:rPr lang="es-419" dirty="0">
                <a:solidFill>
                  <a:schemeClr val="bg1"/>
                </a:solidFill>
                <a:latin typeface="Arial"/>
                <a:ea typeface="Arial"/>
                <a:cs typeface="+mn-lt"/>
              </a:rPr>
            </a:br>
            <a:r>
              <a:rPr lang="es-419" dirty="0">
                <a:solidFill>
                  <a:schemeClr val="bg1"/>
                </a:solidFill>
                <a:latin typeface="Arial"/>
                <a:ea typeface="Arial"/>
                <a:cs typeface="+mn-lt"/>
              </a:rPr>
              <a:t>       financiamiento y la promoción </a:t>
            </a:r>
          </a:p>
        </p:txBody>
      </p:sp>
      <p:sp>
        <p:nvSpPr>
          <p:cNvPr id="67" name="Oval 66">
            <a:extLst>
              <a:ext uri="{FF2B5EF4-FFF2-40B4-BE49-F238E27FC236}">
                <a16:creationId xmlns:a16="http://schemas.microsoft.com/office/drawing/2014/main" id="{116E9233-3426-2C0D-808C-2123584B9FF1}"/>
              </a:ext>
            </a:extLst>
          </p:cNvPr>
          <p:cNvSpPr/>
          <p:nvPr/>
        </p:nvSpPr>
        <p:spPr>
          <a:xfrm>
            <a:off x="2393171" y="4843465"/>
            <a:ext cx="722431" cy="716657"/>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6801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ounded Rectangle 15">
            <a:extLst>
              <a:ext uri="{FF2B5EF4-FFF2-40B4-BE49-F238E27FC236}">
                <a16:creationId xmlns:a16="http://schemas.microsoft.com/office/drawing/2014/main" id="{CBD383BB-5EFB-FFD8-4399-4E5B856A94A9}"/>
              </a:ext>
            </a:extLst>
          </p:cNvPr>
          <p:cNvSpPr/>
          <p:nvPr/>
        </p:nvSpPr>
        <p:spPr>
          <a:xfrm>
            <a:off x="651623" y="2185392"/>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076598F7-285D-0724-54C0-E3B3AAEB0769}"/>
              </a:ext>
            </a:extLst>
          </p:cNvPr>
          <p:cNvSpPr/>
          <p:nvPr/>
        </p:nvSpPr>
        <p:spPr>
          <a:xfrm>
            <a:off x="1142639" y="23407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s-419" sz="200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Los </a:t>
            </a:r>
            <a:r>
              <a:rPr kumimoji="0" lang="es-419" sz="20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cuellos de botella de 7-1-7</a:t>
            </a:r>
            <a:r>
              <a:rPr kumimoji="0" lang="es-419" sz="2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 son barreras, desafíos u otros obstáculos que retrasan la detección, la notificación o las medidas de respuesta temprana.</a:t>
            </a:r>
          </a:p>
        </p:txBody>
      </p:sp>
      <p:sp>
        <p:nvSpPr>
          <p:cNvPr id="14" name="Rounded Rectangle 13">
            <a:extLst>
              <a:ext uri="{FF2B5EF4-FFF2-40B4-BE49-F238E27FC236}">
                <a16:creationId xmlns:a16="http://schemas.microsoft.com/office/drawing/2014/main" id="{7F5AD2B0-F3A9-D63C-A47B-2B42E52C3582}"/>
              </a:ext>
            </a:extLst>
          </p:cNvPr>
          <p:cNvSpPr/>
          <p:nvPr/>
        </p:nvSpPr>
        <p:spPr>
          <a:xfrm>
            <a:off x="6322977" y="23408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es-419" sz="200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Los </a:t>
            </a:r>
            <a:r>
              <a:rPr kumimoji="0" lang="es-419" sz="20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facilitadores de 7-1-7</a:t>
            </a:r>
            <a:r>
              <a:rPr kumimoji="0" lang="es-419" sz="2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 son procesos, sistemas, relaciones u otros factores que facilitan la detección oportuna, la notificación o las medidas de respuesta temprana.</a:t>
            </a:r>
          </a:p>
        </p:txBody>
      </p:sp>
      <p:cxnSp>
        <p:nvCxnSpPr>
          <p:cNvPr id="25" name="Straight Connector 24">
            <a:extLst>
              <a:ext uri="{FF2B5EF4-FFF2-40B4-BE49-F238E27FC236}">
                <a16:creationId xmlns:a16="http://schemas.microsoft.com/office/drawing/2014/main" id="{05FCE6CC-8BB3-380B-19FB-7A07A9F0CE82}"/>
              </a:ext>
            </a:extLst>
          </p:cNvPr>
          <p:cNvCxnSpPr/>
          <p:nvPr/>
        </p:nvCxnSpPr>
        <p:spPr>
          <a:xfrm>
            <a:off x="6061055" y="23032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8CDD3EA-AF20-FCAF-BDFD-B2FA6E7D8E87}"/>
              </a:ext>
            </a:extLst>
          </p:cNvPr>
          <p:cNvSpPr txBox="1"/>
          <p:nvPr/>
        </p:nvSpPr>
        <p:spPr>
          <a:xfrm>
            <a:off x="1140006" y="5061789"/>
            <a:ext cx="10248099"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400" b="1" i="0" u="none" strike="noStrike" cap="none" normalizeH="0" baseline="0" noProof="0">
                <a:ln>
                  <a:noFill/>
                </a:ln>
                <a:solidFill>
                  <a:srgbClr val="3BB041"/>
                </a:solidFill>
                <a:effectLst/>
                <a:uLnTx/>
                <a:uFillTx/>
                <a:latin typeface="Arial"/>
                <a:ea typeface="Arial"/>
                <a:cs typeface="Arial"/>
              </a:rPr>
              <a:t>Los cuellos de botella y los facilitadores pueden ser técnicos, operativos o políticos.</a:t>
            </a:r>
          </a:p>
        </p:txBody>
      </p:sp>
      <p:sp>
        <p:nvSpPr>
          <p:cNvPr id="5" name="Rectangle: Rounded Corners 4">
            <a:extLst>
              <a:ext uri="{FF2B5EF4-FFF2-40B4-BE49-F238E27FC236}">
                <a16:creationId xmlns:a16="http://schemas.microsoft.com/office/drawing/2014/main" id="{7E7072FA-16D4-7E06-5092-C11F17680787}"/>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mn-lt"/>
              </a:rPr>
              <a:t>    Identificar los cuellos de botella y facilitadores</a:t>
            </a:r>
          </a:p>
        </p:txBody>
      </p:sp>
      <p:sp>
        <p:nvSpPr>
          <p:cNvPr id="7" name="Oval 6">
            <a:extLst>
              <a:ext uri="{FF2B5EF4-FFF2-40B4-BE49-F238E27FC236}">
                <a16:creationId xmlns:a16="http://schemas.microsoft.com/office/drawing/2014/main" id="{7CDB2CD3-B306-C35B-F1F5-ECF037A5F1BF}"/>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6741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52CFC-1442-6D09-68DE-53263964126E}"/>
            </a:ext>
          </a:extLst>
        </p:cNvPr>
        <p:cNvGrpSpPr/>
        <p:nvPr/>
      </p:nvGrpSpPr>
      <p:grpSpPr>
        <a:xfrm>
          <a:off x="0" y="0"/>
          <a:ext cx="0" cy="0"/>
          <a:chOff x="0" y="0"/>
          <a:chExt cx="0" cy="0"/>
        </a:xfrm>
      </p:grpSpPr>
      <p:pic>
        <p:nvPicPr>
          <p:cNvPr id="9" name="Graphic 8" descr="Warning with solid fill">
            <a:extLst>
              <a:ext uri="{FF2B5EF4-FFF2-40B4-BE49-F238E27FC236}">
                <a16:creationId xmlns:a16="http://schemas.microsoft.com/office/drawing/2014/main" id="{E8936C52-3327-A5CE-BE16-2943FF391B1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4034" y="2215337"/>
            <a:ext cx="2748437" cy="2735521"/>
          </a:xfrm>
          <a:prstGeom prst="rect">
            <a:avLst/>
          </a:prstGeom>
        </p:spPr>
      </p:pic>
      <p:sp>
        <p:nvSpPr>
          <p:cNvPr id="12" name="Rounded Rectangle 11">
            <a:extLst>
              <a:ext uri="{FF2B5EF4-FFF2-40B4-BE49-F238E27FC236}">
                <a16:creationId xmlns:a16="http://schemas.microsoft.com/office/drawing/2014/main" id="{3B43D104-DA0D-4C88-4016-A996301BF057}"/>
              </a:ext>
            </a:extLst>
          </p:cNvPr>
          <p:cNvSpPr/>
          <p:nvPr/>
        </p:nvSpPr>
        <p:spPr>
          <a:xfrm>
            <a:off x="3044758" y="2325191"/>
            <a:ext cx="8721614"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4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Un buen análisis de cuello de botella es esencial para la mejora del desempeño</a:t>
            </a:r>
          </a:p>
        </p:txBody>
      </p:sp>
      <p:sp>
        <p:nvSpPr>
          <p:cNvPr id="10" name="Rectangle: Rounded Corners 9">
            <a:extLst>
              <a:ext uri="{FF2B5EF4-FFF2-40B4-BE49-F238E27FC236}">
                <a16:creationId xmlns:a16="http://schemas.microsoft.com/office/drawing/2014/main" id="{55F9C2DD-E173-5FFD-3111-B2B9B0D69B20}"/>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mn-lt"/>
              </a:rPr>
              <a:t>    Identificar los cuellos de botella y facilitadores</a:t>
            </a:r>
          </a:p>
        </p:txBody>
      </p:sp>
      <p:sp>
        <p:nvSpPr>
          <p:cNvPr id="13" name="Oval 12">
            <a:extLst>
              <a:ext uri="{FF2B5EF4-FFF2-40B4-BE49-F238E27FC236}">
                <a16:creationId xmlns:a16="http://schemas.microsoft.com/office/drawing/2014/main" id="{B3CCF3A1-0AAA-8001-3CAE-A1AFFE8486C6}"/>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37318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085AC-AD19-7427-05D1-70BC1FB51C79}"/>
              </a:ext>
            </a:extLst>
          </p:cNvPr>
          <p:cNvSpPr>
            <a:spLocks noGrp="1"/>
          </p:cNvSpPr>
          <p:nvPr>
            <p:ph type="title"/>
          </p:nvPr>
        </p:nvSpPr>
        <p:spPr>
          <a:xfrm>
            <a:off x="296213" y="280306"/>
            <a:ext cx="10515600" cy="1087808"/>
          </a:xfrm>
        </p:spPr>
        <p:txBody>
          <a:bodyPr>
            <a:normAutofit/>
          </a:bodyPr>
          <a:lstStyle/>
          <a:p>
            <a:r>
              <a:rPr lang="es-419" sz="2800" dirty="0">
                <a:latin typeface="Arial"/>
                <a:cs typeface="Arial"/>
              </a:rPr>
              <a:t>Brote de enfermedad por el virus de Sudán | Uganda | 2022</a:t>
            </a:r>
          </a:p>
        </p:txBody>
      </p:sp>
      <p:pic>
        <p:nvPicPr>
          <p:cNvPr id="3" name="Picture 2">
            <a:extLst>
              <a:ext uri="{FF2B5EF4-FFF2-40B4-BE49-F238E27FC236}">
                <a16:creationId xmlns:a16="http://schemas.microsoft.com/office/drawing/2014/main" id="{83F9BB38-FFFA-B8A2-AE9C-F275035AFA13}"/>
              </a:ext>
            </a:extLst>
          </p:cNvPr>
          <p:cNvPicPr>
            <a:picLocks noChangeAspect="1"/>
          </p:cNvPicPr>
          <p:nvPr/>
        </p:nvPicPr>
        <p:blipFill>
          <a:blip r:embed="rId3" cstate="screen">
            <a:extLst>
              <a:ext uri="{28A0092B-C50C-407E-A947-70E740481C1C}">
                <a14:useLocalDpi xmlns:a14="http://schemas.microsoft.com/office/drawing/2010/main"/>
              </a:ext>
            </a:extLst>
          </a:blip>
          <a:srcRect t="2318"/>
          <a:stretch>
            <a:fillRect/>
          </a:stretch>
        </p:blipFill>
        <p:spPr>
          <a:xfrm>
            <a:off x="376424" y="940747"/>
            <a:ext cx="11219469" cy="2340557"/>
          </a:xfrm>
          <a:prstGeom prst="rect">
            <a:avLst/>
          </a:prstGeom>
          <a:ln>
            <a:noFill/>
          </a:ln>
        </p:spPr>
      </p:pic>
      <p:pic>
        <p:nvPicPr>
          <p:cNvPr id="4" name="Picture 3">
            <a:extLst>
              <a:ext uri="{FF2B5EF4-FFF2-40B4-BE49-F238E27FC236}">
                <a16:creationId xmlns:a16="http://schemas.microsoft.com/office/drawing/2014/main" id="{B6CF5268-D64C-E3A8-B58E-55AC8914729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27784" y="3242392"/>
            <a:ext cx="11258381" cy="2931342"/>
          </a:xfrm>
          <a:prstGeom prst="rect">
            <a:avLst/>
          </a:prstGeom>
          <a:ln>
            <a:noFill/>
          </a:ln>
        </p:spPr>
      </p:pic>
    </p:spTree>
    <p:extLst>
      <p:ext uri="{BB962C8B-B14F-4D97-AF65-F5344CB8AC3E}">
        <p14:creationId xmlns:p14="http://schemas.microsoft.com/office/powerpoint/2010/main" val="3527422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798A55E7-800F-1EDC-3427-C43FC9BED382}"/>
              </a:ext>
            </a:extLst>
          </p:cNvPr>
          <p:cNvSpPr>
            <a:spLocks noGrp="1"/>
          </p:cNvSpPr>
          <p:nvPr>
            <p:ph type="title"/>
          </p:nvPr>
        </p:nvSpPr>
        <p:spPr>
          <a:xfrm>
            <a:off x="562843" y="1508767"/>
            <a:ext cx="3481648" cy="2282808"/>
          </a:xfrm>
        </p:spPr>
        <p:txBody>
          <a:bodyPr anchor="b">
            <a:normAutofit fontScale="90000"/>
          </a:bodyPr>
          <a:lstStyle/>
          <a:p>
            <a:r>
              <a:rPr lang="es-419"/>
              <a:t>Descripción general de la serie de capacitación técnica 7-1-7</a:t>
            </a:r>
          </a:p>
        </p:txBody>
      </p:sp>
      <p:sp>
        <p:nvSpPr>
          <p:cNvPr id="5" name="Content Placeholder 2">
            <a:extLst>
              <a:ext uri="{FF2B5EF4-FFF2-40B4-BE49-F238E27FC236}">
                <a16:creationId xmlns:a16="http://schemas.microsoft.com/office/drawing/2014/main" id="{E29C8A2B-7B83-13D7-3B40-10301B2C9E51}"/>
              </a:ext>
            </a:extLst>
          </p:cNvPr>
          <p:cNvSpPr>
            <a:spLocks noGrp="1"/>
          </p:cNvSpPr>
          <p:nvPr>
            <p:ph idx="1"/>
          </p:nvPr>
        </p:nvSpPr>
        <p:spPr>
          <a:xfrm>
            <a:off x="5138223" y="602764"/>
            <a:ext cx="5207683" cy="6001236"/>
          </a:xfrm>
          <a:noFill/>
        </p:spPr>
        <p:txBody>
          <a:bodyPr vert="horz" lIns="91440" tIns="45720" rIns="91440" bIns="45720" rtlCol="0" anchor="t">
            <a:normAutofit fontScale="92500" lnSpcReduction="20000"/>
          </a:bodyPr>
          <a:lstStyle/>
          <a:p>
            <a:pPr marL="0" indent="0">
              <a:lnSpc>
                <a:spcPct val="110000"/>
              </a:lnSpc>
              <a:buNone/>
            </a:pPr>
            <a:r>
              <a:rPr lang="es-419" b="1" dirty="0">
                <a:solidFill>
                  <a:schemeClr val="tx2"/>
                </a:solidFill>
                <a:latin typeface="Arial"/>
                <a:cs typeface="Arial"/>
              </a:rPr>
              <a:t>Día 1</a:t>
            </a:r>
          </a:p>
          <a:p>
            <a:pPr marL="0" indent="0">
              <a:lnSpc>
                <a:spcPct val="110000"/>
              </a:lnSpc>
              <a:buNone/>
            </a:pPr>
            <a:r>
              <a:rPr lang="es-419" dirty="0">
                <a:solidFill>
                  <a:schemeClr val="tx1"/>
                </a:solidFill>
                <a:latin typeface="Arial"/>
                <a:cs typeface="Arial"/>
              </a:rPr>
              <a:t>Una introducción al objetivo 7-1-7 y las revisiones de acción temprana</a:t>
            </a:r>
          </a:p>
          <a:p>
            <a:pPr marL="0" indent="0">
              <a:lnSpc>
                <a:spcPct val="110000"/>
              </a:lnSpc>
              <a:buNone/>
            </a:pPr>
            <a:endParaRPr lang="en-US" dirty="0"/>
          </a:p>
          <a:p>
            <a:pPr marL="0" indent="0">
              <a:lnSpc>
                <a:spcPct val="110000"/>
              </a:lnSpc>
              <a:buNone/>
            </a:pPr>
            <a:r>
              <a:rPr lang="es-419" b="1" dirty="0">
                <a:solidFill>
                  <a:schemeClr val="tx2"/>
                </a:solidFill>
                <a:latin typeface="Arial"/>
                <a:cs typeface="Arial"/>
              </a:rPr>
              <a:t>Día 2</a:t>
            </a:r>
          </a:p>
          <a:p>
            <a:pPr marL="0" indent="0">
              <a:lnSpc>
                <a:spcPct val="110000"/>
              </a:lnSpc>
              <a:buNone/>
            </a:pPr>
            <a:r>
              <a:rPr lang="es-419" dirty="0">
                <a:solidFill>
                  <a:schemeClr val="tx1"/>
                </a:solidFill>
                <a:latin typeface="Arial"/>
                <a:cs typeface="Arial"/>
              </a:rPr>
              <a:t>Usar el objetivo 7-1-7 para la mejora del desempeño</a:t>
            </a:r>
          </a:p>
          <a:p>
            <a:pPr marL="0" indent="0">
              <a:lnSpc>
                <a:spcPct val="110000"/>
              </a:lnSpc>
              <a:buNone/>
            </a:pPr>
            <a:endParaRPr lang="en-US" sz="2000" b="1" dirty="0"/>
          </a:p>
          <a:p>
            <a:pPr marL="0" indent="0">
              <a:lnSpc>
                <a:spcPct val="110000"/>
              </a:lnSpc>
              <a:buNone/>
            </a:pPr>
            <a:r>
              <a:rPr lang="es-419" b="1" dirty="0">
                <a:solidFill>
                  <a:schemeClr val="tx2"/>
                </a:solidFill>
                <a:latin typeface="Arial"/>
                <a:cs typeface="Arial"/>
              </a:rPr>
              <a:t>Día 3</a:t>
            </a:r>
          </a:p>
          <a:p>
            <a:pPr marL="0" indent="0">
              <a:lnSpc>
                <a:spcPct val="110000"/>
              </a:lnSpc>
              <a:buNone/>
            </a:pPr>
            <a:r>
              <a:rPr lang="es-419" dirty="0">
                <a:solidFill>
                  <a:schemeClr val="tx1"/>
                </a:solidFill>
                <a:latin typeface="Arial"/>
                <a:cs typeface="Arial"/>
              </a:rPr>
              <a:t>Usar el objetivo 7-1-7 (continuación) + adoptar 7-1-7 para uso rutinario</a:t>
            </a:r>
          </a:p>
          <a:p>
            <a:pPr marL="0" indent="0">
              <a:lnSpc>
                <a:spcPct val="110000"/>
              </a:lnSpc>
              <a:buNone/>
            </a:pPr>
            <a:endParaRPr lang="en-US" dirty="0">
              <a:solidFill>
                <a:schemeClr val="tx1"/>
              </a:solidFill>
              <a:latin typeface="Arial"/>
              <a:cs typeface="Arial"/>
            </a:endParaRPr>
          </a:p>
          <a:p>
            <a:pPr marL="0" indent="0">
              <a:lnSpc>
                <a:spcPct val="110000"/>
              </a:lnSpc>
              <a:buNone/>
            </a:pPr>
            <a:r>
              <a:rPr lang="es-419" b="1" dirty="0">
                <a:solidFill>
                  <a:schemeClr val="tx2"/>
                </a:solidFill>
                <a:latin typeface="Arial"/>
                <a:cs typeface="Arial"/>
              </a:rPr>
              <a:t>Día 4</a:t>
            </a:r>
          </a:p>
          <a:p>
            <a:pPr marL="0" indent="0">
              <a:lnSpc>
                <a:spcPct val="110000"/>
              </a:lnSpc>
              <a:buNone/>
            </a:pPr>
            <a:r>
              <a:rPr lang="es-419" dirty="0">
                <a:solidFill>
                  <a:schemeClr val="tx1"/>
                </a:solidFill>
                <a:latin typeface="Arial"/>
                <a:cs typeface="Arial"/>
              </a:rPr>
              <a:t>Planificación para la adopción y uso de 7-1-7 + actividades de enseñar lo aprendido + próximos pasos</a:t>
            </a:r>
          </a:p>
        </p:txBody>
      </p:sp>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4711557" y="1924110"/>
            <a:ext cx="6935931" cy="1329790"/>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36127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750BD1F-B7FC-7492-697E-FEF9E4BCAAF6}"/>
              </a:ext>
            </a:extLst>
          </p:cNvPr>
          <p:cNvGrpSpPr/>
          <p:nvPr/>
        </p:nvGrpSpPr>
        <p:grpSpPr>
          <a:xfrm>
            <a:off x="3541101" y="2798674"/>
            <a:ext cx="5850398" cy="1074222"/>
            <a:chOff x="3513433" y="2485526"/>
            <a:chExt cx="5850398" cy="911788"/>
          </a:xfrm>
        </p:grpSpPr>
        <p:cxnSp>
          <p:nvCxnSpPr>
            <p:cNvPr id="5" name="Straight Connector 4">
              <a:extLst>
                <a:ext uri="{FF2B5EF4-FFF2-40B4-BE49-F238E27FC236}">
                  <a16:creationId xmlns:a16="http://schemas.microsoft.com/office/drawing/2014/main" id="{0864CF8C-1E62-69F0-BFD1-C2A9D1A74A71}"/>
                </a:ext>
              </a:extLst>
            </p:cNvPr>
            <p:cNvCxnSpPr>
              <a:cxnSpLocks/>
            </p:cNvCxnSpPr>
            <p:nvPr/>
          </p:nvCxnSpPr>
          <p:spPr>
            <a:xfrm>
              <a:off x="3513433" y="2513101"/>
              <a:ext cx="0" cy="884213"/>
            </a:xfrm>
            <a:prstGeom prst="line">
              <a:avLst/>
            </a:prstGeom>
            <a:noFill/>
            <a:ln w="31750" cap="flat" cmpd="sng" algn="ctr">
              <a:solidFill>
                <a:schemeClr val="accent4"/>
              </a:solidFill>
              <a:prstDash val="sysDot"/>
            </a:ln>
            <a:effectLst/>
          </p:spPr>
        </p:cxnSp>
        <p:cxnSp>
          <p:nvCxnSpPr>
            <p:cNvPr id="6" name="Straight Connector 5">
              <a:extLst>
                <a:ext uri="{FF2B5EF4-FFF2-40B4-BE49-F238E27FC236}">
                  <a16:creationId xmlns:a16="http://schemas.microsoft.com/office/drawing/2014/main" id="{E1EAF8E8-C3E8-1F16-B30A-B0161A795184}"/>
                </a:ext>
              </a:extLst>
            </p:cNvPr>
            <p:cNvCxnSpPr>
              <a:cxnSpLocks/>
            </p:cNvCxnSpPr>
            <p:nvPr/>
          </p:nvCxnSpPr>
          <p:spPr>
            <a:xfrm>
              <a:off x="6286004" y="2513101"/>
              <a:ext cx="0" cy="884213"/>
            </a:xfrm>
            <a:prstGeom prst="line">
              <a:avLst/>
            </a:prstGeom>
            <a:noFill/>
            <a:ln w="31750" cap="flat" cmpd="sng" algn="ctr">
              <a:solidFill>
                <a:schemeClr val="accent4"/>
              </a:solidFill>
              <a:prstDash val="sysDot"/>
            </a:ln>
            <a:effectLst/>
          </p:spPr>
        </p:cxnSp>
        <p:cxnSp>
          <p:nvCxnSpPr>
            <p:cNvPr id="7" name="Straight Connector 6">
              <a:extLst>
                <a:ext uri="{FF2B5EF4-FFF2-40B4-BE49-F238E27FC236}">
                  <a16:creationId xmlns:a16="http://schemas.microsoft.com/office/drawing/2014/main" id="{8D729B7D-0023-ADA9-342D-3B53714B4E7F}"/>
                </a:ext>
              </a:extLst>
            </p:cNvPr>
            <p:cNvCxnSpPr>
              <a:cxnSpLocks/>
            </p:cNvCxnSpPr>
            <p:nvPr/>
          </p:nvCxnSpPr>
          <p:spPr>
            <a:xfrm>
              <a:off x="9363831" y="2485526"/>
              <a:ext cx="0" cy="884213"/>
            </a:xfrm>
            <a:prstGeom prst="line">
              <a:avLst/>
            </a:prstGeom>
            <a:noFill/>
            <a:ln w="31750" cap="flat" cmpd="sng" algn="ctr">
              <a:solidFill>
                <a:schemeClr val="accent4"/>
              </a:solidFill>
              <a:prstDash val="sysDot"/>
            </a:ln>
            <a:effectLst/>
          </p:spPr>
        </p:cxnSp>
      </p:grpSp>
      <p:sp>
        <p:nvSpPr>
          <p:cNvPr id="8" name="Rounded Rectangle">
            <a:extLst>
              <a:ext uri="{FF2B5EF4-FFF2-40B4-BE49-F238E27FC236}">
                <a16:creationId xmlns:a16="http://schemas.microsoft.com/office/drawing/2014/main" id="{7D037180-641C-6284-702C-DA816F7C6558}"/>
              </a:ext>
            </a:extLst>
          </p:cNvPr>
          <p:cNvSpPr/>
          <p:nvPr/>
        </p:nvSpPr>
        <p:spPr>
          <a:xfrm>
            <a:off x="1904116" y="2120660"/>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9" name="Rounded Rectangle">
            <a:extLst>
              <a:ext uri="{FF2B5EF4-FFF2-40B4-BE49-F238E27FC236}">
                <a16:creationId xmlns:a16="http://schemas.microsoft.com/office/drawing/2014/main" id="{99582A1C-BDC6-47A9-45D1-831F5C9FBE87}"/>
              </a:ext>
            </a:extLst>
          </p:cNvPr>
          <p:cNvSpPr/>
          <p:nvPr/>
        </p:nvSpPr>
        <p:spPr>
          <a:xfrm>
            <a:off x="4536729" y="2120660"/>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10" name="Rounded Rectangle">
            <a:extLst>
              <a:ext uri="{FF2B5EF4-FFF2-40B4-BE49-F238E27FC236}">
                <a16:creationId xmlns:a16="http://schemas.microsoft.com/office/drawing/2014/main" id="{9BC9A782-6886-C0EC-257F-15E05503E638}"/>
              </a:ext>
            </a:extLst>
          </p:cNvPr>
          <p:cNvSpPr/>
          <p:nvPr/>
        </p:nvSpPr>
        <p:spPr>
          <a:xfrm>
            <a:off x="7449147" y="2120660"/>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11" name="Image" descr="Image">
            <a:extLst>
              <a:ext uri="{FF2B5EF4-FFF2-40B4-BE49-F238E27FC236}">
                <a16:creationId xmlns:a16="http://schemas.microsoft.com/office/drawing/2014/main" id="{92D49221-3259-12F7-5F74-A4A087658D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09961" y="2066305"/>
            <a:ext cx="736117" cy="736117"/>
          </a:xfrm>
          <a:prstGeom prst="rect">
            <a:avLst/>
          </a:prstGeom>
          <a:ln w="12700">
            <a:miter lim="400000"/>
          </a:ln>
        </p:spPr>
      </p:pic>
      <p:pic>
        <p:nvPicPr>
          <p:cNvPr id="12" name="Image" descr="Image">
            <a:extLst>
              <a:ext uri="{FF2B5EF4-FFF2-40B4-BE49-F238E27FC236}">
                <a16:creationId xmlns:a16="http://schemas.microsoft.com/office/drawing/2014/main" id="{C4854211-8918-DD82-724E-699F82DDC4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21156" y="2080466"/>
            <a:ext cx="716787" cy="718208"/>
          </a:xfrm>
          <a:prstGeom prst="rect">
            <a:avLst/>
          </a:prstGeom>
          <a:ln w="12700">
            <a:noFill/>
            <a:miter lim="400000"/>
          </a:ln>
        </p:spPr>
      </p:pic>
      <p:pic>
        <p:nvPicPr>
          <p:cNvPr id="13" name="Image" descr="Image">
            <a:extLst>
              <a:ext uri="{FF2B5EF4-FFF2-40B4-BE49-F238E27FC236}">
                <a16:creationId xmlns:a16="http://schemas.microsoft.com/office/drawing/2014/main" id="{13CBF852-CAEA-6C86-720F-012056FF6EB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55507" y="2059803"/>
            <a:ext cx="742619" cy="742619"/>
          </a:xfrm>
          <a:prstGeom prst="rect">
            <a:avLst/>
          </a:prstGeom>
          <a:ln w="12700">
            <a:miter lim="400000"/>
          </a:ln>
        </p:spPr>
      </p:pic>
      <p:sp>
        <p:nvSpPr>
          <p:cNvPr id="15" name="Outbreak Emergence">
            <a:extLst>
              <a:ext uri="{FF2B5EF4-FFF2-40B4-BE49-F238E27FC236}">
                <a16:creationId xmlns:a16="http://schemas.microsoft.com/office/drawing/2014/main" id="{D4E6726D-0C5A-A6D4-C63E-DC9E00918FE8}"/>
              </a:ext>
            </a:extLst>
          </p:cNvPr>
          <p:cNvSpPr txBox="1"/>
          <p:nvPr/>
        </p:nvSpPr>
        <p:spPr>
          <a:xfrm>
            <a:off x="2755801" y="1128391"/>
            <a:ext cx="1783190"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endParaRPr lang="en-US" sz="1600">
              <a:solidFill>
                <a:schemeClr val="accent2"/>
              </a:solidFill>
              <a:latin typeface="Arial" panose="020B0604020202020204" pitchFamily="34" charset="0"/>
              <a:cs typeface="Arial" panose="020B0604020202020204" pitchFamily="34" charset="0"/>
            </a:endParaRPr>
          </a:p>
          <a:p>
            <a:pPr algn="ctr" defTabSz="914446">
              <a:defRPr/>
            </a:pPr>
            <a:r>
              <a:rPr lang="es-419" sz="2000">
                <a:solidFill>
                  <a:schemeClr val="accent2"/>
                </a:solidFill>
                <a:latin typeface="Arial" panose="020B0604020202020204" pitchFamily="34" charset="0"/>
                <a:cs typeface="Arial" panose="020B0604020202020204" pitchFamily="34" charset="0"/>
              </a:rPr>
              <a:t>DETECCIÓN</a:t>
            </a:r>
          </a:p>
          <a:p>
            <a:pPr algn="ctr" defTabSz="914446">
              <a:defRPr/>
            </a:pPr>
            <a:r>
              <a:rPr lang="es-419" sz="1600">
                <a:solidFill>
                  <a:schemeClr val="accent2"/>
                </a:solidFill>
                <a:latin typeface="Arial" panose="020B0604020202020204" pitchFamily="34" charset="0"/>
                <a:cs typeface="Arial" panose="020B0604020202020204" pitchFamily="34" charset="0"/>
              </a:rPr>
              <a:t>Objetivo: 7 días</a:t>
            </a:r>
            <a:br>
              <a:rPr lang="es-419" sz="1600">
                <a:solidFill>
                  <a:schemeClr val="accent2"/>
                </a:solidFill>
                <a:latin typeface="Arial" panose="020B0604020202020204" pitchFamily="34" charset="0"/>
                <a:cs typeface="Arial" panose="020B0604020202020204" pitchFamily="34" charset="0"/>
              </a:rPr>
            </a:br>
            <a:endParaRPr lang="es-419" sz="1600">
              <a:solidFill>
                <a:schemeClr val="accent2"/>
              </a:solidFill>
              <a:latin typeface="Arial" panose="020B0604020202020204" pitchFamily="34" charset="0"/>
              <a:cs typeface="Arial" panose="020B0604020202020204" pitchFamily="34" charset="0"/>
            </a:endParaRPr>
          </a:p>
        </p:txBody>
      </p:sp>
      <p:sp>
        <p:nvSpPr>
          <p:cNvPr id="16" name="Outbreak Emergence">
            <a:extLst>
              <a:ext uri="{FF2B5EF4-FFF2-40B4-BE49-F238E27FC236}">
                <a16:creationId xmlns:a16="http://schemas.microsoft.com/office/drawing/2014/main" id="{AB87B0BC-7C16-B6E5-F017-FC6CC335B924}"/>
              </a:ext>
            </a:extLst>
          </p:cNvPr>
          <p:cNvSpPr txBox="1"/>
          <p:nvPr/>
        </p:nvSpPr>
        <p:spPr>
          <a:xfrm>
            <a:off x="5461760" y="1128391"/>
            <a:ext cx="1959783"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br>
              <a:rPr lang="es-419" sz="1600" dirty="0">
                <a:solidFill>
                  <a:schemeClr val="accent3"/>
                </a:solidFill>
                <a:latin typeface="Arial" panose="020B0604020202020204" pitchFamily="34" charset="0"/>
                <a:cs typeface="Arial" panose="020B0604020202020204" pitchFamily="34" charset="0"/>
              </a:rPr>
            </a:br>
            <a:r>
              <a:rPr lang="es-419" sz="2000" dirty="0">
                <a:solidFill>
                  <a:schemeClr val="accent3"/>
                </a:solidFill>
                <a:latin typeface="Arial" panose="020B0604020202020204" pitchFamily="34" charset="0"/>
                <a:cs typeface="Arial" panose="020B0604020202020204" pitchFamily="34" charset="0"/>
              </a:rPr>
              <a:t>NOTIFICACIÓN</a:t>
            </a:r>
          </a:p>
          <a:p>
            <a:pPr algn="ctr" defTabSz="914446">
              <a:defRPr/>
            </a:pPr>
            <a:r>
              <a:rPr lang="es-419" sz="1600" dirty="0">
                <a:solidFill>
                  <a:schemeClr val="accent3"/>
                </a:solidFill>
                <a:latin typeface="Arial" panose="020B0604020202020204" pitchFamily="34" charset="0"/>
                <a:cs typeface="Arial" panose="020B0604020202020204" pitchFamily="34" charset="0"/>
              </a:rPr>
              <a:t>Objetivo: 1 día</a:t>
            </a:r>
            <a:br>
              <a:rPr lang="es-419" sz="1600" dirty="0">
                <a:solidFill>
                  <a:schemeClr val="accent3"/>
                </a:solidFill>
                <a:latin typeface="Arial" panose="020B0604020202020204" pitchFamily="34" charset="0"/>
                <a:cs typeface="Arial" panose="020B0604020202020204" pitchFamily="34" charset="0"/>
              </a:rPr>
            </a:br>
            <a:endParaRPr lang="es-419" sz="1600" dirty="0">
              <a:solidFill>
                <a:schemeClr val="accent3"/>
              </a:solidFill>
              <a:latin typeface="Arial" panose="020B0604020202020204" pitchFamily="34" charset="0"/>
              <a:cs typeface="Arial" panose="020B0604020202020204" pitchFamily="34" charset="0"/>
            </a:endParaRPr>
          </a:p>
        </p:txBody>
      </p:sp>
      <p:sp>
        <p:nvSpPr>
          <p:cNvPr id="17" name="Outbreak Emergence">
            <a:extLst>
              <a:ext uri="{FF2B5EF4-FFF2-40B4-BE49-F238E27FC236}">
                <a16:creationId xmlns:a16="http://schemas.microsoft.com/office/drawing/2014/main" id="{E1132EE8-60FE-BDCD-27E9-997D44212D79}"/>
              </a:ext>
            </a:extLst>
          </p:cNvPr>
          <p:cNvSpPr txBox="1"/>
          <p:nvPr/>
        </p:nvSpPr>
        <p:spPr>
          <a:xfrm>
            <a:off x="8524533" y="1128391"/>
            <a:ext cx="1652519"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br>
              <a:rPr lang="es-419" sz="1600" dirty="0">
                <a:solidFill>
                  <a:schemeClr val="accent1"/>
                </a:solidFill>
                <a:latin typeface="Arial" panose="020B0604020202020204" pitchFamily="34" charset="0"/>
                <a:cs typeface="Arial" panose="020B0604020202020204" pitchFamily="34" charset="0"/>
              </a:rPr>
            </a:br>
            <a:r>
              <a:rPr lang="es-419" sz="2000" dirty="0">
                <a:solidFill>
                  <a:schemeClr val="accent1"/>
                </a:solidFill>
                <a:latin typeface="Arial" panose="020B0604020202020204" pitchFamily="34" charset="0"/>
                <a:cs typeface="Arial" panose="020B0604020202020204" pitchFamily="34" charset="0"/>
              </a:rPr>
              <a:t>RESPUESTA</a:t>
            </a:r>
          </a:p>
          <a:p>
            <a:pPr algn="ctr" defTabSz="914446">
              <a:defRPr/>
            </a:pPr>
            <a:r>
              <a:rPr lang="es-419" sz="1600" dirty="0">
                <a:solidFill>
                  <a:schemeClr val="accent1"/>
                </a:solidFill>
                <a:latin typeface="Arial" panose="020B0604020202020204" pitchFamily="34" charset="0"/>
                <a:cs typeface="Arial" panose="020B0604020202020204" pitchFamily="34" charset="0"/>
              </a:rPr>
              <a:t>Objetivo: 7 días</a:t>
            </a:r>
            <a:br>
              <a:rPr lang="es-419" sz="1600" dirty="0">
                <a:solidFill>
                  <a:schemeClr val="accent1"/>
                </a:solidFill>
                <a:latin typeface="Arial" panose="020B0604020202020204" pitchFamily="34" charset="0"/>
                <a:cs typeface="Arial" panose="020B0604020202020204" pitchFamily="34" charset="0"/>
              </a:rPr>
            </a:br>
            <a:endParaRPr lang="es-419" sz="1600" dirty="0">
              <a:solidFill>
                <a:schemeClr val="accent1"/>
              </a:solidFill>
              <a:latin typeface="Arial" panose="020B0604020202020204" pitchFamily="34" charset="0"/>
              <a:cs typeface="Arial" panose="020B0604020202020204" pitchFamily="34" charset="0"/>
            </a:endParaRPr>
          </a:p>
        </p:txBody>
      </p:sp>
      <p:sp>
        <p:nvSpPr>
          <p:cNvPr id="21" name="# DAYS">
            <a:extLst>
              <a:ext uri="{FF2B5EF4-FFF2-40B4-BE49-F238E27FC236}">
                <a16:creationId xmlns:a16="http://schemas.microsoft.com/office/drawing/2014/main" id="{D66F4095-99D2-5A88-1053-60FF0F191524}"/>
              </a:ext>
            </a:extLst>
          </p:cNvPr>
          <p:cNvSpPr txBox="1"/>
          <p:nvPr/>
        </p:nvSpPr>
        <p:spPr>
          <a:xfrm>
            <a:off x="2633322" y="2149779"/>
            <a:ext cx="1815559"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defTabSz="914446">
              <a:defRPr/>
            </a:pPr>
            <a:r>
              <a:rPr lang="es-419" sz="1600" dirty="0">
                <a:latin typeface="Arial"/>
                <a:cs typeface="Arial"/>
              </a:rPr>
              <a:t> Estado 1: 199 días</a:t>
            </a:r>
          </a:p>
          <a:p>
            <a:pPr defTabSz="914446">
              <a:defRPr/>
            </a:pPr>
            <a:r>
              <a:rPr lang="es-419" sz="1600" dirty="0">
                <a:latin typeface="Arial"/>
                <a:cs typeface="Arial"/>
              </a:rPr>
              <a:t>Estado 2: 5 días </a:t>
            </a:r>
          </a:p>
        </p:txBody>
      </p:sp>
      <p:sp>
        <p:nvSpPr>
          <p:cNvPr id="23" name="# DAYS">
            <a:extLst>
              <a:ext uri="{FF2B5EF4-FFF2-40B4-BE49-F238E27FC236}">
                <a16:creationId xmlns:a16="http://schemas.microsoft.com/office/drawing/2014/main" id="{1355C8ED-8B63-9C9E-2FBE-51AB6199D5E8}"/>
              </a:ext>
            </a:extLst>
          </p:cNvPr>
          <p:cNvSpPr txBox="1"/>
          <p:nvPr/>
        </p:nvSpPr>
        <p:spPr>
          <a:xfrm>
            <a:off x="8843244" y="2214609"/>
            <a:ext cx="1113894"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defTabSz="914446">
              <a:defRPr/>
            </a:pPr>
            <a:r>
              <a:rPr lang="es-419" sz="2200">
                <a:latin typeface="Arial"/>
                <a:cs typeface="Arial"/>
              </a:rPr>
              <a:t>11 días</a:t>
            </a:r>
          </a:p>
        </p:txBody>
      </p:sp>
      <p:sp>
        <p:nvSpPr>
          <p:cNvPr id="25" name="Rounded Rectangle 54">
            <a:extLst>
              <a:ext uri="{FF2B5EF4-FFF2-40B4-BE49-F238E27FC236}">
                <a16:creationId xmlns:a16="http://schemas.microsoft.com/office/drawing/2014/main" id="{7870C4C2-DAEA-8BA6-A43F-30A41165F9C8}"/>
              </a:ext>
            </a:extLst>
          </p:cNvPr>
          <p:cNvSpPr/>
          <p:nvPr/>
        </p:nvSpPr>
        <p:spPr>
          <a:xfrm>
            <a:off x="2382967" y="3703658"/>
            <a:ext cx="2642962" cy="2675327"/>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defTabSz="914446">
              <a:defRPr/>
            </a:pPr>
            <a:r>
              <a:rPr lang="es-419" sz="1200" b="1" dirty="0">
                <a:solidFill>
                  <a:srgbClr val="0F0F0F"/>
                </a:solidFill>
                <a:latin typeface="Arial"/>
                <a:ea typeface="Arial"/>
                <a:cs typeface="Arial"/>
              </a:rPr>
              <a:t>CUELLOS DE BOTELLA</a:t>
            </a:r>
          </a:p>
          <a:p>
            <a:pPr marL="171450" indent="-171450" defTabSz="914446">
              <a:buFont typeface="Arial"/>
              <a:buChar char="•"/>
              <a:defRPr/>
            </a:pPr>
            <a:r>
              <a:rPr lang="es-419" sz="1200" dirty="0">
                <a:solidFill>
                  <a:srgbClr val="000000"/>
                </a:solidFill>
                <a:latin typeface="Arial"/>
                <a:ea typeface="Arial"/>
                <a:cs typeface="Arial"/>
              </a:rPr>
              <a:t>Falta de herramientas de vigilancia.</a:t>
            </a:r>
          </a:p>
          <a:p>
            <a:pPr marL="171450" indent="-171450" defTabSz="914446">
              <a:buFont typeface="Arial"/>
              <a:buChar char="•"/>
              <a:defRPr/>
            </a:pPr>
            <a:r>
              <a:rPr lang="es-419" sz="1200" dirty="0">
                <a:solidFill>
                  <a:srgbClr val="0C0F22"/>
                </a:solidFill>
                <a:latin typeface="Arial"/>
                <a:ea typeface="Arial"/>
                <a:cs typeface="Arial"/>
              </a:rPr>
              <a:t>Índice de sospecha deficiente entre los trabajadores sanitarios.</a:t>
            </a:r>
          </a:p>
          <a:p>
            <a:pPr marL="171450" indent="-171450" defTabSz="914446">
              <a:buFont typeface="Arial"/>
              <a:buChar char="•"/>
              <a:defRPr/>
            </a:pPr>
            <a:r>
              <a:rPr lang="es-419" sz="1200" dirty="0">
                <a:solidFill>
                  <a:srgbClr val="0C0F22"/>
                </a:solidFill>
                <a:latin typeface="Arial"/>
                <a:ea typeface="Arial"/>
                <a:cs typeface="Arial"/>
              </a:rPr>
              <a:t>Vigilancia mal coordinada en los establecimientos de salud.</a:t>
            </a:r>
          </a:p>
          <a:p>
            <a:pPr marL="171450" indent="-171450" defTabSz="914446">
              <a:buFont typeface="Arial"/>
              <a:buChar char="•"/>
              <a:defRPr/>
            </a:pPr>
            <a:endParaRPr lang="en-US" sz="1200" kern="0" dirty="0">
              <a:solidFill>
                <a:srgbClr val="0C0F22"/>
              </a:solidFill>
              <a:latin typeface="Arial"/>
              <a:ea typeface="Calibri" panose="020F0502020204030204"/>
              <a:cs typeface="Arial"/>
            </a:endParaRPr>
          </a:p>
          <a:p>
            <a:pPr defTabSz="914446">
              <a:defRPr/>
            </a:pPr>
            <a:r>
              <a:rPr lang="es-419" sz="1200" b="1" dirty="0">
                <a:solidFill>
                  <a:srgbClr val="0C0F22"/>
                </a:solidFill>
                <a:latin typeface="Arial"/>
                <a:ea typeface="Arial"/>
                <a:cs typeface="Arial"/>
              </a:rPr>
              <a:t>FACILITADORES</a:t>
            </a:r>
          </a:p>
          <a:p>
            <a:pPr marL="171450" indent="-171450" defTabSz="914446">
              <a:buFont typeface="Arial"/>
              <a:buChar char="•"/>
              <a:defRPr/>
            </a:pPr>
            <a:r>
              <a:rPr lang="es-419" sz="1200" dirty="0">
                <a:solidFill>
                  <a:srgbClr val="0C0F22"/>
                </a:solidFill>
                <a:latin typeface="Arial"/>
                <a:ea typeface="Arial"/>
                <a:cs typeface="Arial"/>
              </a:rPr>
              <a:t>Disponibilidad de CPHL en Lagos.</a:t>
            </a:r>
          </a:p>
          <a:p>
            <a:pPr defTabSz="914446">
              <a:defRPr/>
            </a:pPr>
            <a:endParaRPr lang="en-US" sz="1200" b="1" kern="0" dirty="0">
              <a:solidFill>
                <a:srgbClr val="0C0F22"/>
              </a:solidFill>
              <a:latin typeface="Arial"/>
              <a:ea typeface="Calibri" panose="020F0502020204030204"/>
              <a:cs typeface="Arial"/>
            </a:endParaRPr>
          </a:p>
        </p:txBody>
      </p:sp>
      <p:sp>
        <p:nvSpPr>
          <p:cNvPr id="27" name="Rounded Rectangle 63">
            <a:extLst>
              <a:ext uri="{FF2B5EF4-FFF2-40B4-BE49-F238E27FC236}">
                <a16:creationId xmlns:a16="http://schemas.microsoft.com/office/drawing/2014/main" id="{ABB9D014-1F8E-9CD7-ECB4-7144FF20EDA8}"/>
              </a:ext>
            </a:extLst>
          </p:cNvPr>
          <p:cNvSpPr/>
          <p:nvPr/>
        </p:nvSpPr>
        <p:spPr>
          <a:xfrm>
            <a:off x="5231421" y="3701487"/>
            <a:ext cx="2915526" cy="2685604"/>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defTabSz="914446">
              <a:defRPr>
                <a:solidFill>
                  <a:srgbClr val="0C0F22"/>
                </a:solidFill>
              </a:defRPr>
            </a:pPr>
            <a:r>
              <a:rPr lang="es-419" sz="1200" b="1">
                <a:solidFill>
                  <a:srgbClr val="0F0F0F"/>
                </a:solidFill>
                <a:latin typeface="Arial"/>
                <a:cs typeface="Arial"/>
              </a:rPr>
              <a:t>CUELLOS DE BOTELLA</a:t>
            </a:r>
          </a:p>
          <a:p>
            <a:pPr marL="171450" indent="-171450" defTabSz="914446">
              <a:buFont typeface="Arial"/>
              <a:buChar char="•"/>
              <a:defRPr>
                <a:solidFill>
                  <a:srgbClr val="0C0F22"/>
                </a:solidFill>
              </a:defRPr>
            </a:pPr>
            <a:r>
              <a:rPr lang="es-419" sz="1200">
                <a:latin typeface="Arial"/>
                <a:cs typeface="Arial"/>
              </a:rPr>
              <a:t>Mala comunicación entre el estado y el NCDC.</a:t>
            </a:r>
          </a:p>
          <a:p>
            <a:pPr defTabSz="914446">
              <a:defRPr>
                <a:solidFill>
                  <a:srgbClr val="0C0F22"/>
                </a:solidFill>
              </a:defRPr>
            </a:pPr>
            <a:endParaRPr lang="en-US" sz="1200" kern="0">
              <a:latin typeface="Arial"/>
              <a:cs typeface="Arial"/>
            </a:endParaRPr>
          </a:p>
          <a:p>
            <a:pPr defTabSz="914446">
              <a:defRPr>
                <a:solidFill>
                  <a:srgbClr val="0C0F22"/>
                </a:solidFill>
              </a:defRPr>
            </a:pPr>
            <a:r>
              <a:rPr lang="es-419" sz="1200" b="1">
                <a:latin typeface="Arial"/>
                <a:cs typeface="Arial"/>
              </a:rPr>
              <a:t>FACILITADORES</a:t>
            </a:r>
          </a:p>
          <a:p>
            <a:pPr marL="171450" indent="-171450" defTabSz="914446">
              <a:buFont typeface="Arial"/>
              <a:buChar char="•"/>
              <a:defRPr>
                <a:solidFill>
                  <a:srgbClr val="0C0F22"/>
                </a:solidFill>
              </a:defRPr>
            </a:pPr>
            <a:r>
              <a:rPr lang="es-419" sz="1200">
                <a:latin typeface="Arial"/>
                <a:cs typeface="Arial"/>
              </a:rPr>
              <a:t>Capacidad para cultivar </a:t>
            </a:r>
            <a:r>
              <a:rPr lang="es-419" sz="1200" i="1">
                <a:latin typeface="Arial"/>
                <a:cs typeface="Arial"/>
              </a:rPr>
              <a:t>Corynebacterium spp.</a:t>
            </a:r>
          </a:p>
          <a:p>
            <a:pPr marL="171450" indent="-171450" defTabSz="914446">
              <a:buFont typeface="Arial"/>
              <a:buChar char="•"/>
              <a:defRPr>
                <a:solidFill>
                  <a:srgbClr val="0C0F22"/>
                </a:solidFill>
              </a:defRPr>
            </a:pPr>
            <a:r>
              <a:rPr lang="es-419" sz="1200">
                <a:latin typeface="Arial"/>
                <a:cs typeface="Arial"/>
              </a:rPr>
              <a:t>Proactividad de los médicos para reportar casos al SMOH y al NCDC.</a:t>
            </a:r>
          </a:p>
          <a:p>
            <a:pPr algn="ctr" defTabSz="914446">
              <a:defRPr>
                <a:solidFill>
                  <a:srgbClr val="0C0F22"/>
                </a:solidFill>
              </a:defRPr>
            </a:pPr>
            <a:endParaRPr lang="en-US" sz="1200" i="1" kern="0">
              <a:latin typeface="Arial"/>
              <a:cs typeface="Arial"/>
            </a:endParaRPr>
          </a:p>
          <a:p>
            <a:pPr algn="ctr" defTabSz="914446">
              <a:defRPr>
                <a:solidFill>
                  <a:srgbClr val="0C0F22"/>
                </a:solidFill>
              </a:defRPr>
            </a:pPr>
            <a:endParaRPr lang="en-US" sz="1200" b="1" kern="0">
              <a:latin typeface="Arial"/>
              <a:cs typeface="Arial"/>
            </a:endParaRPr>
          </a:p>
        </p:txBody>
      </p:sp>
      <p:sp>
        <p:nvSpPr>
          <p:cNvPr id="29" name="TextBox 28">
            <a:extLst>
              <a:ext uri="{FF2B5EF4-FFF2-40B4-BE49-F238E27FC236}">
                <a16:creationId xmlns:a16="http://schemas.microsoft.com/office/drawing/2014/main" id="{569E22FF-8090-4FFE-03D3-7FCDCE11CB55}"/>
              </a:ext>
            </a:extLst>
          </p:cNvPr>
          <p:cNvSpPr txBox="1"/>
          <p:nvPr/>
        </p:nvSpPr>
        <p:spPr>
          <a:xfrm>
            <a:off x="677027" y="1559277"/>
            <a:ext cx="1020750" cy="276999"/>
          </a:xfrm>
          <a:prstGeom prst="rect">
            <a:avLst/>
          </a:prstGeom>
          <a:noFill/>
        </p:spPr>
        <p:txBody>
          <a:bodyPr wrap="square">
            <a:spAutoFit/>
          </a:bodyPr>
          <a:lstStyle/>
          <a:p>
            <a:pPr defTabSz="914446">
              <a:defRPr/>
            </a:pPr>
            <a:r>
              <a:rPr lang="es-419" sz="1200" b="1">
                <a:solidFill>
                  <a:schemeClr val="tx2"/>
                </a:solidFill>
                <a:latin typeface="Arial" panose="020B0604020202020204" pitchFamily="34" charset="0"/>
                <a:cs typeface="Arial" panose="020B0604020202020204" pitchFamily="34" charset="0"/>
              </a:rPr>
              <a:t>OBJETIVO</a:t>
            </a:r>
          </a:p>
        </p:txBody>
      </p:sp>
      <p:sp>
        <p:nvSpPr>
          <p:cNvPr id="30" name="TextBox 29">
            <a:extLst>
              <a:ext uri="{FF2B5EF4-FFF2-40B4-BE49-F238E27FC236}">
                <a16:creationId xmlns:a16="http://schemas.microsoft.com/office/drawing/2014/main" id="{5EBFD849-DEAB-61FB-9F24-9411AA0AD8F6}"/>
              </a:ext>
            </a:extLst>
          </p:cNvPr>
          <p:cNvSpPr txBox="1"/>
          <p:nvPr/>
        </p:nvSpPr>
        <p:spPr>
          <a:xfrm>
            <a:off x="677027" y="2332095"/>
            <a:ext cx="1338631" cy="276999"/>
          </a:xfrm>
          <a:prstGeom prst="rect">
            <a:avLst/>
          </a:prstGeom>
          <a:noFill/>
        </p:spPr>
        <p:txBody>
          <a:bodyPr wrap="square">
            <a:spAutoFit/>
          </a:bodyPr>
          <a:lstStyle/>
          <a:p>
            <a:pPr defTabSz="914446">
              <a:defRPr/>
            </a:pPr>
            <a:r>
              <a:rPr lang="es-419" sz="1200" b="1" dirty="0">
                <a:solidFill>
                  <a:schemeClr val="tx2"/>
                </a:solidFill>
                <a:latin typeface="Arial" panose="020B0604020202020204" pitchFamily="34" charset="0"/>
                <a:cs typeface="Arial" panose="020B0604020202020204" pitchFamily="34" charset="0"/>
              </a:rPr>
              <a:t>CRONOLOGÍA</a:t>
            </a:r>
          </a:p>
        </p:txBody>
      </p:sp>
      <p:sp>
        <p:nvSpPr>
          <p:cNvPr id="36" name="Rounded Rectangle 75">
            <a:extLst>
              <a:ext uri="{FF2B5EF4-FFF2-40B4-BE49-F238E27FC236}">
                <a16:creationId xmlns:a16="http://schemas.microsoft.com/office/drawing/2014/main" id="{2E919328-8806-5FF2-5744-B886A096B5ED}"/>
              </a:ext>
            </a:extLst>
          </p:cNvPr>
          <p:cNvSpPr/>
          <p:nvPr/>
        </p:nvSpPr>
        <p:spPr>
          <a:xfrm>
            <a:off x="8363632" y="3708405"/>
            <a:ext cx="2865696" cy="2658982"/>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defTabSz="914446">
              <a:defRPr>
                <a:solidFill>
                  <a:srgbClr val="0C0F22"/>
                </a:solidFill>
              </a:defRPr>
            </a:pPr>
            <a:r>
              <a:rPr lang="es-419" sz="1200" b="1" dirty="0">
                <a:solidFill>
                  <a:srgbClr val="0F0F0F"/>
                </a:solidFill>
                <a:latin typeface="Arial"/>
                <a:ea typeface="Arial"/>
                <a:cs typeface="Arial"/>
              </a:rPr>
              <a:t>CUELLOS DE BOTELLA</a:t>
            </a:r>
          </a:p>
          <a:p>
            <a:pPr marL="171450" indent="-171450" defTabSz="914446">
              <a:buFont typeface="Arial"/>
              <a:buChar char="•"/>
              <a:defRPr>
                <a:solidFill>
                  <a:srgbClr val="0C0F22"/>
                </a:solidFill>
              </a:defRPr>
            </a:pPr>
            <a:r>
              <a:rPr lang="es-419" sz="1200" dirty="0">
                <a:latin typeface="Arial"/>
                <a:ea typeface="Arial"/>
                <a:cs typeface="Arial"/>
              </a:rPr>
              <a:t>No disponibilidad de DAT en el país.</a:t>
            </a:r>
          </a:p>
          <a:p>
            <a:pPr marL="171450" indent="-171450" defTabSz="914446">
              <a:buFont typeface="Arial"/>
              <a:buChar char="•"/>
              <a:defRPr>
                <a:solidFill>
                  <a:srgbClr val="0C0F22"/>
                </a:solidFill>
              </a:defRPr>
            </a:pPr>
            <a:r>
              <a:rPr lang="es-419" sz="1200" dirty="0">
                <a:latin typeface="Arial"/>
                <a:cs typeface="Arial"/>
              </a:rPr>
              <a:t>Demora en la autorización de la NAFDAC para el DAT.</a:t>
            </a:r>
          </a:p>
          <a:p>
            <a:pPr marL="171450" indent="-171450" defTabSz="914446">
              <a:buFont typeface="Arial"/>
              <a:buChar char="•"/>
              <a:defRPr>
                <a:solidFill>
                  <a:srgbClr val="0C0F22"/>
                </a:solidFill>
              </a:defRPr>
            </a:pPr>
            <a:r>
              <a:rPr lang="es-419" sz="1200" dirty="0">
                <a:latin typeface="Arial"/>
                <a:ea typeface="Arial"/>
                <a:cs typeface="Arial"/>
              </a:rPr>
              <a:t>No hay orientación nacional sobre la vigilancia de la difteria y la respuesta a los brotes (vacunación, uso de DAT, etc.).</a:t>
            </a:r>
          </a:p>
          <a:p>
            <a:pPr defTabSz="914446">
              <a:defRPr>
                <a:solidFill>
                  <a:srgbClr val="0C0F22"/>
                </a:solidFill>
              </a:defRPr>
            </a:pPr>
            <a:endParaRPr lang="en-US" sz="1200" kern="0" dirty="0">
              <a:latin typeface="Arial"/>
              <a:ea typeface="Calibri"/>
              <a:cs typeface="Arial"/>
            </a:endParaRPr>
          </a:p>
        </p:txBody>
      </p:sp>
      <p:sp>
        <p:nvSpPr>
          <p:cNvPr id="39" name="Oval 38">
            <a:extLst>
              <a:ext uri="{FF2B5EF4-FFF2-40B4-BE49-F238E27FC236}">
                <a16:creationId xmlns:a16="http://schemas.microsoft.com/office/drawing/2014/main" id="{030E9A6B-0F1F-F1A3-71B4-B894F83D885A}"/>
              </a:ext>
            </a:extLst>
          </p:cNvPr>
          <p:cNvSpPr/>
          <p:nvPr/>
        </p:nvSpPr>
        <p:spPr>
          <a:xfrm>
            <a:off x="1884237" y="2089567"/>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40" name="Picture 39">
            <a:extLst>
              <a:ext uri="{FF2B5EF4-FFF2-40B4-BE49-F238E27FC236}">
                <a16:creationId xmlns:a16="http://schemas.microsoft.com/office/drawing/2014/main" id="{DCF63125-7902-4A53-1316-6E0C43751F3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87933" y="2251928"/>
            <a:ext cx="320021" cy="356250"/>
          </a:xfrm>
          <a:prstGeom prst="rect">
            <a:avLst/>
          </a:prstGeom>
        </p:spPr>
      </p:pic>
      <p:sp>
        <p:nvSpPr>
          <p:cNvPr id="52" name="# DAYS">
            <a:extLst>
              <a:ext uri="{FF2B5EF4-FFF2-40B4-BE49-F238E27FC236}">
                <a16:creationId xmlns:a16="http://schemas.microsoft.com/office/drawing/2014/main" id="{F28265A6-C650-65DD-D0FB-EDB9D9CDA81C}"/>
              </a:ext>
            </a:extLst>
          </p:cNvPr>
          <p:cNvSpPr txBox="1"/>
          <p:nvPr/>
        </p:nvSpPr>
        <p:spPr>
          <a:xfrm>
            <a:off x="5427655" y="2137047"/>
            <a:ext cx="1815560"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defTabSz="914446">
              <a:defRPr/>
            </a:pPr>
            <a:r>
              <a:rPr lang="es-419" sz="1600">
                <a:latin typeface="Arial"/>
                <a:cs typeface="Arial"/>
              </a:rPr>
              <a:t> Estado 1: 1 día</a:t>
            </a:r>
          </a:p>
          <a:p>
            <a:pPr defTabSz="914446">
              <a:defRPr/>
            </a:pPr>
            <a:r>
              <a:rPr lang="es-419" sz="1600">
                <a:latin typeface="Arial"/>
                <a:cs typeface="Arial"/>
              </a:rPr>
              <a:t>Estado 2: 109 días </a:t>
            </a:r>
          </a:p>
        </p:txBody>
      </p:sp>
      <p:sp>
        <p:nvSpPr>
          <p:cNvPr id="3" name="Title 10">
            <a:extLst>
              <a:ext uri="{FF2B5EF4-FFF2-40B4-BE49-F238E27FC236}">
                <a16:creationId xmlns:a16="http://schemas.microsoft.com/office/drawing/2014/main" id="{1854E7FC-A3EA-F3C6-D82F-739B4C3F75D4}"/>
              </a:ext>
            </a:extLst>
          </p:cNvPr>
          <p:cNvSpPr txBox="1">
            <a:spLocks/>
          </p:cNvSpPr>
          <p:nvPr/>
        </p:nvSpPr>
        <p:spPr>
          <a:xfrm>
            <a:off x="293541" y="337895"/>
            <a:ext cx="11579087" cy="132556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000" b="1" kern="1200">
                <a:solidFill>
                  <a:srgbClr val="3D9D45"/>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419" sz="32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Difteria en 2 estados | Nigeria </a:t>
            </a:r>
          </a:p>
        </p:txBody>
      </p:sp>
      <p:sp>
        <p:nvSpPr>
          <p:cNvPr id="14" name="TextBox 13">
            <a:extLst>
              <a:ext uri="{FF2B5EF4-FFF2-40B4-BE49-F238E27FC236}">
                <a16:creationId xmlns:a16="http://schemas.microsoft.com/office/drawing/2014/main" id="{350ACA85-878C-C87C-5631-AC34CF88606C}"/>
              </a:ext>
            </a:extLst>
          </p:cNvPr>
          <p:cNvSpPr txBox="1"/>
          <p:nvPr/>
        </p:nvSpPr>
        <p:spPr>
          <a:xfrm>
            <a:off x="679474" y="3707577"/>
            <a:ext cx="1697620" cy="646331"/>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CUELLOS DE BOTELLA Y FACILITADORES</a:t>
            </a:r>
          </a:p>
        </p:txBody>
      </p:sp>
    </p:spTree>
    <p:extLst>
      <p:ext uri="{BB962C8B-B14F-4D97-AF65-F5344CB8AC3E}">
        <p14:creationId xmlns:p14="http://schemas.microsoft.com/office/powerpoint/2010/main" val="16184325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laceholder 4">
            <a:extLst>
              <a:ext uri="{FF2B5EF4-FFF2-40B4-BE49-F238E27FC236}">
                <a16:creationId xmlns:a16="http://schemas.microsoft.com/office/drawing/2014/main" id="{F8BC19C1-C2B7-0FE5-98EE-687DB8FA39B4}"/>
              </a:ext>
            </a:extLst>
          </p:cNvPr>
          <p:cNvSpPr txBox="1">
            <a:spLocks/>
          </p:cNvSpPr>
          <p:nvPr/>
        </p:nvSpPr>
        <p:spPr>
          <a:xfrm>
            <a:off x="3222566" y="2401251"/>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34" name="Text Placeholder 4">
            <a:extLst>
              <a:ext uri="{FF2B5EF4-FFF2-40B4-BE49-F238E27FC236}">
                <a16:creationId xmlns:a16="http://schemas.microsoft.com/office/drawing/2014/main" id="{ABEB5661-E0B3-5A6D-9E22-B0ED1A97D8F7}"/>
              </a:ext>
            </a:extLst>
          </p:cNvPr>
          <p:cNvSpPr txBox="1">
            <a:spLocks/>
          </p:cNvSpPr>
          <p:nvPr/>
        </p:nvSpPr>
        <p:spPr>
          <a:xfrm>
            <a:off x="5975079" y="2213980"/>
            <a:ext cx="5614855" cy="3034724"/>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200" b="0" i="0" u="none" strike="noStrike" cap="none" normalizeH="0" baseline="0" noProof="0" dirty="0">
                <a:ln>
                  <a:noFill/>
                </a:ln>
                <a:solidFill>
                  <a:srgbClr val="384D56"/>
                </a:solidFill>
                <a:effectLst/>
                <a:uLnTx/>
                <a:uFillTx/>
                <a:latin typeface="Arial" panose="020B0604020202020204" pitchFamily="34" charset="0"/>
                <a:ea typeface="Arial"/>
                <a:cs typeface="+mn-cs"/>
              </a:rPr>
              <a:t>Identificar cuellos de botella/facilitadores para </a:t>
            </a:r>
            <a:r>
              <a:rPr kumimoji="0" lang="es-419" sz="2200" b="0" i="0" u="sng" strike="noStrike" cap="none" normalizeH="0" baseline="0" noProof="0" dirty="0">
                <a:ln>
                  <a:noFill/>
                </a:ln>
                <a:solidFill>
                  <a:srgbClr val="384D56"/>
                </a:solidFill>
                <a:effectLst/>
                <a:uLnTx/>
                <a:uFillTx/>
                <a:latin typeface="Arial" panose="020B0604020202020204" pitchFamily="34" charset="0"/>
                <a:ea typeface="Arial"/>
                <a:cs typeface="+mn-cs"/>
              </a:rPr>
              <a:t>cada</a:t>
            </a:r>
            <a:r>
              <a:rPr kumimoji="0" lang="es-419" sz="2200" b="0" i="0" u="none" strike="noStrike" cap="none" normalizeH="0" baseline="0" noProof="0" dirty="0">
                <a:ln>
                  <a:noFill/>
                </a:ln>
                <a:solidFill>
                  <a:srgbClr val="384D56"/>
                </a:solidFill>
                <a:effectLst/>
                <a:uLnTx/>
                <a:uFillTx/>
                <a:latin typeface="Arial" panose="020B0604020202020204" pitchFamily="34" charset="0"/>
                <a:ea typeface="Arial"/>
                <a:cs typeface="+mn-cs"/>
              </a:rPr>
              <a:t> intervalo de 7-1-7</a:t>
            </a:r>
            <a:r>
              <a:rPr kumimoji="0" lang="es-419" sz="2200" b="0" i="0" strike="noStrike" cap="none" normalizeH="0" baseline="0" noProof="0" dirty="0">
                <a:ln>
                  <a:noFill/>
                </a:ln>
                <a:solidFill>
                  <a:srgbClr val="384D56"/>
                </a:solidFill>
                <a:effectLst/>
                <a:uLnTx/>
                <a:uFillTx/>
                <a:latin typeface="Arial" panose="020B0604020202020204" pitchFamily="34" charset="0"/>
                <a:ea typeface="Arial"/>
                <a:cs typeface="+mn-cs"/>
              </a:rPr>
              <a:t>.</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200" b="0" i="0" u="none" strike="noStrike" cap="none" normalizeH="0" baseline="0" noProof="0" dirty="0">
                <a:ln>
                  <a:noFill/>
                </a:ln>
                <a:solidFill>
                  <a:srgbClr val="384D56"/>
                </a:solidFill>
                <a:effectLst/>
                <a:uLnTx/>
                <a:uFillTx/>
                <a:latin typeface="Arial" panose="020B0604020202020204" pitchFamily="34" charset="0"/>
                <a:ea typeface="Arial"/>
                <a:cs typeface="+mn-cs"/>
              </a:rPr>
              <a:t>Utilizar narrativas de la recopilación de datos.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s-419" dirty="0">
                <a:solidFill>
                  <a:srgbClr val="384D56"/>
                </a:solidFill>
                <a:latin typeface="Arial"/>
                <a:ea typeface="Arial"/>
                <a:cs typeface="Arial"/>
              </a:rPr>
              <a:t>Realizar</a:t>
            </a:r>
            <a:r>
              <a:rPr kumimoji="0" lang="es-419" sz="2200" b="0" i="0" u="none" strike="noStrike" cap="none" normalizeH="0" baseline="0" noProof="0" dirty="0">
                <a:ln>
                  <a:noFill/>
                </a:ln>
                <a:solidFill>
                  <a:srgbClr val="384D56"/>
                </a:solidFill>
                <a:effectLst/>
                <a:uLnTx/>
                <a:uFillTx/>
                <a:latin typeface="Arial"/>
                <a:ea typeface="Arial"/>
                <a:cs typeface="Arial"/>
              </a:rPr>
              <a:t> sesiones participativas con los involucrados en la investigación inicial y la respuesta temprana.</a:t>
            </a:r>
            <a:endParaRPr lang="es-419" sz="2200" b="0" i="0" u="none" strike="noStrike" cap="none" normalizeH="0" baseline="0" noProof="0" dirty="0">
              <a:ln>
                <a:noFill/>
              </a:ln>
              <a:solidFill>
                <a:srgbClr val="384D56"/>
              </a:solidFill>
              <a:effectLst/>
              <a:uLnTx/>
              <a:uFillTx/>
              <a:latin typeface="Arial"/>
              <a:ea typeface="Arial"/>
              <a:cs typeface="Arial"/>
            </a:endParaRPr>
          </a:p>
        </p:txBody>
      </p:sp>
      <p:pic>
        <p:nvPicPr>
          <p:cNvPr id="37" name="Picture 36">
            <a:extLst>
              <a:ext uri="{FF2B5EF4-FFF2-40B4-BE49-F238E27FC236}">
                <a16:creationId xmlns:a16="http://schemas.microsoft.com/office/drawing/2014/main" id="{5EF81455-981F-8F7F-28FB-44A73661DAAA}"/>
              </a:ext>
            </a:extLst>
          </p:cNvPr>
          <p:cNvPicPr>
            <a:picLocks noChangeAspect="1"/>
          </p:cNvPicPr>
          <p:nvPr/>
        </p:nvPicPr>
        <p:blipFill>
          <a:blip r:embed="rId3" cstate="screen">
            <a:extLst>
              <a:ext uri="{28A0092B-C50C-407E-A947-70E740481C1C}">
                <a14:useLocalDpi xmlns:a14="http://schemas.microsoft.com/office/drawing/2010/main"/>
              </a:ext>
            </a:extLst>
          </a:blip>
          <a:srcRect l="801" r="801"/>
          <a:stretch/>
        </p:blipFill>
        <p:spPr>
          <a:xfrm>
            <a:off x="602066" y="2108200"/>
            <a:ext cx="5042949" cy="3238500"/>
          </a:xfrm>
          <a:prstGeom prst="rect">
            <a:avLst/>
          </a:prstGeom>
          <a:ln w="38100">
            <a:noFill/>
          </a:ln>
        </p:spPr>
      </p:pic>
      <p:sp>
        <p:nvSpPr>
          <p:cNvPr id="39" name="TextBox 38">
            <a:extLst>
              <a:ext uri="{FF2B5EF4-FFF2-40B4-BE49-F238E27FC236}">
                <a16:creationId xmlns:a16="http://schemas.microsoft.com/office/drawing/2014/main" id="{5154ED3D-F271-A56A-9F35-B541FA245000}"/>
              </a:ext>
            </a:extLst>
          </p:cNvPr>
          <p:cNvSpPr txBox="1"/>
          <p:nvPr/>
        </p:nvSpPr>
        <p:spPr>
          <a:xfrm>
            <a:off x="721128" y="5242261"/>
            <a:ext cx="1837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628393"/>
                </a:solidFill>
                <a:effectLst/>
                <a:uLnTx/>
                <a:uFillTx/>
                <a:latin typeface="Calibri" panose="020F0502020204030204"/>
                <a:ea typeface="Calibri"/>
                <a:cs typeface="+mn-cs"/>
              </a:rPr>
              <a:t>Herramienta de evaluación 7-1-7</a:t>
            </a:r>
          </a:p>
        </p:txBody>
      </p:sp>
      <p:sp>
        <p:nvSpPr>
          <p:cNvPr id="4" name="Rectangle: Rounded Corners 3">
            <a:extLst>
              <a:ext uri="{FF2B5EF4-FFF2-40B4-BE49-F238E27FC236}">
                <a16:creationId xmlns:a16="http://schemas.microsoft.com/office/drawing/2014/main" id="{68170F1B-45EC-8C52-DF2C-766793EAE625}"/>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mn-lt"/>
              </a:rPr>
              <a:t>    Identificar los cuellos de botella y facilitadores</a:t>
            </a:r>
          </a:p>
        </p:txBody>
      </p:sp>
      <p:sp>
        <p:nvSpPr>
          <p:cNvPr id="6" name="Oval 5">
            <a:extLst>
              <a:ext uri="{FF2B5EF4-FFF2-40B4-BE49-F238E27FC236}">
                <a16:creationId xmlns:a16="http://schemas.microsoft.com/office/drawing/2014/main" id="{AEC96FC4-D998-2A22-DB7B-3DB137761ED1}"/>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92578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42C3FC-933D-B78E-ED2B-1E78D09677E7}"/>
            </a:ext>
          </a:extLst>
        </p:cNvPr>
        <p:cNvGrpSpPr/>
        <p:nvPr/>
      </p:nvGrpSpPr>
      <p:grpSpPr>
        <a:xfrm>
          <a:off x="0" y="0"/>
          <a:ext cx="0" cy="0"/>
          <a:chOff x="0" y="0"/>
          <a:chExt cx="0" cy="0"/>
        </a:xfrm>
      </p:grpSpPr>
      <p:sp>
        <p:nvSpPr>
          <p:cNvPr id="14" name="Rounded Rectangle 13">
            <a:extLst>
              <a:ext uri="{FF2B5EF4-FFF2-40B4-BE49-F238E27FC236}">
                <a16:creationId xmlns:a16="http://schemas.microsoft.com/office/drawing/2014/main" id="{46A22C5F-CBA6-F388-DD70-D0467D81280A}"/>
              </a:ext>
            </a:extLst>
          </p:cNvPr>
          <p:cNvSpPr/>
          <p:nvPr/>
        </p:nvSpPr>
        <p:spPr>
          <a:xfrm>
            <a:off x="5757316" y="5275202"/>
            <a:ext cx="6054785" cy="914400"/>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0" lang="es-419" b="0" i="0" u="none" strike="noStrike" cap="none" normalizeH="0" baseline="0" noProof="0" dirty="0">
                <a:ln>
                  <a:noFill/>
                </a:ln>
                <a:solidFill>
                  <a:srgbClr val="384D56"/>
                </a:solidFill>
                <a:effectLst/>
                <a:uLnTx/>
                <a:uFillTx/>
                <a:latin typeface="Arial"/>
                <a:ea typeface="Arial"/>
                <a:cs typeface="Arial"/>
              </a:rPr>
              <a:t>Los cuellos de botella vagos e </a:t>
            </a:r>
            <a:br>
              <a:rPr kumimoji="0" lang="es-419" b="0" i="0" u="none" strike="noStrike" cap="none" normalizeH="0" baseline="0" noProof="0" dirty="0">
                <a:ln>
                  <a:noFill/>
                </a:ln>
                <a:solidFill>
                  <a:srgbClr val="384D56"/>
                </a:solidFill>
                <a:effectLst/>
                <a:uLnTx/>
                <a:uFillTx/>
                <a:latin typeface="Arial"/>
                <a:ea typeface="Arial"/>
                <a:cs typeface="Arial"/>
              </a:rPr>
            </a:br>
            <a:r>
              <a:rPr lang="es-419" dirty="0">
                <a:solidFill>
                  <a:srgbClr val="384D56"/>
                </a:solidFill>
                <a:latin typeface="Arial"/>
                <a:ea typeface="Arial"/>
                <a:cs typeface="Arial"/>
              </a:rPr>
              <a:t>y no accionables </a:t>
            </a:r>
            <a:r>
              <a:rPr kumimoji="0" lang="es-419" b="0" i="0" u="none" strike="noStrike" cap="none" normalizeH="0" baseline="0" noProof="0" dirty="0">
                <a:ln>
                  <a:noFill/>
                </a:ln>
                <a:solidFill>
                  <a:srgbClr val="384D56"/>
                </a:solidFill>
                <a:effectLst/>
                <a:uLnTx/>
                <a:uFillTx/>
                <a:latin typeface="Arial"/>
                <a:ea typeface="Arial"/>
                <a:cs typeface="Arial"/>
              </a:rPr>
              <a:t>son un </a:t>
            </a:r>
            <a:r>
              <a:rPr kumimoji="0" lang="es-419" b="1" i="0" u="none" strike="noStrike" cap="none" normalizeH="0" baseline="0" noProof="0" dirty="0">
                <a:ln>
                  <a:noFill/>
                </a:ln>
                <a:solidFill>
                  <a:srgbClr val="384D56"/>
                </a:solidFill>
                <a:effectLst/>
                <a:uLnTx/>
                <a:uFillTx/>
                <a:latin typeface="Arial"/>
                <a:ea typeface="Arial"/>
                <a:cs typeface="Arial"/>
              </a:rPr>
              <a:t>desafío común.</a:t>
            </a:r>
          </a:p>
        </p:txBody>
      </p:sp>
      <p:sp>
        <p:nvSpPr>
          <p:cNvPr id="2" name="Text Placeholder 4">
            <a:extLst>
              <a:ext uri="{FF2B5EF4-FFF2-40B4-BE49-F238E27FC236}">
                <a16:creationId xmlns:a16="http://schemas.microsoft.com/office/drawing/2014/main" id="{2B8FB31E-9703-BA7F-C789-304594193481}"/>
              </a:ext>
            </a:extLst>
          </p:cNvPr>
          <p:cNvSpPr txBox="1">
            <a:spLocks/>
          </p:cNvSpPr>
          <p:nvPr/>
        </p:nvSpPr>
        <p:spPr>
          <a:xfrm>
            <a:off x="804957" y="1686487"/>
            <a:ext cx="7709174" cy="1573585"/>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sp>
        <p:nvSpPr>
          <p:cNvPr id="32" name="Text Placeholder 4">
            <a:extLst>
              <a:ext uri="{FF2B5EF4-FFF2-40B4-BE49-F238E27FC236}">
                <a16:creationId xmlns:a16="http://schemas.microsoft.com/office/drawing/2014/main" id="{EFC0ED4C-E046-389F-43AD-B97DD48D3B5B}"/>
              </a:ext>
            </a:extLst>
          </p:cNvPr>
          <p:cNvSpPr txBox="1">
            <a:spLocks/>
          </p:cNvSpPr>
          <p:nvPr/>
        </p:nvSpPr>
        <p:spPr>
          <a:xfrm>
            <a:off x="3317637" y="2101528"/>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33" name="Text Placeholder 4">
            <a:extLst>
              <a:ext uri="{FF2B5EF4-FFF2-40B4-BE49-F238E27FC236}">
                <a16:creationId xmlns:a16="http://schemas.microsoft.com/office/drawing/2014/main" id="{6CA06DBA-1E54-C8E4-C2B0-77D117D8384C}"/>
              </a:ext>
            </a:extLst>
          </p:cNvPr>
          <p:cNvSpPr txBox="1">
            <a:spLocks/>
          </p:cNvSpPr>
          <p:nvPr/>
        </p:nvSpPr>
        <p:spPr>
          <a:xfrm>
            <a:off x="476414" y="1616837"/>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dirty="0">
                <a:ln>
                  <a:noFill/>
                </a:ln>
                <a:solidFill>
                  <a:srgbClr val="618393"/>
                </a:solidFill>
                <a:effectLst/>
                <a:uLnTx/>
                <a:uFillTx/>
                <a:latin typeface="Arial" panose="020B0604020202020204" pitchFamily="34" charset="0"/>
                <a:ea typeface="Arial"/>
                <a:cs typeface="+mn-cs"/>
              </a:rPr>
              <a:t>Los cuellos de botella </a:t>
            </a:r>
            <a:br>
              <a:rPr kumimoji="0" lang="es-419" sz="2200" b="1" i="0" u="none" strike="noStrike" cap="none" normalizeH="0" baseline="0" noProof="0" dirty="0">
                <a:ln>
                  <a:noFill/>
                </a:ln>
                <a:solidFill>
                  <a:srgbClr val="618393"/>
                </a:solidFill>
                <a:effectLst/>
                <a:uLnTx/>
                <a:uFillTx/>
                <a:latin typeface="Arial" panose="020B0604020202020204" pitchFamily="34" charset="0"/>
                <a:ea typeface="Arial"/>
                <a:cs typeface="+mn-cs"/>
              </a:rPr>
            </a:br>
            <a:r>
              <a:rPr kumimoji="0" lang="es-419" sz="2200" b="1" i="0" u="none" strike="noStrike" cap="none" normalizeH="0" baseline="0" noProof="0" dirty="0">
                <a:ln>
                  <a:noFill/>
                </a:ln>
                <a:solidFill>
                  <a:srgbClr val="618393"/>
                </a:solidFill>
                <a:effectLst/>
                <a:uLnTx/>
                <a:uFillTx/>
                <a:latin typeface="Arial" panose="020B0604020202020204" pitchFamily="34" charset="0"/>
                <a:ea typeface="Arial"/>
                <a:cs typeface="+mn-cs"/>
              </a:rPr>
              <a:t>seleccionados deberían…</a:t>
            </a:r>
          </a:p>
        </p:txBody>
      </p:sp>
      <p:sp>
        <p:nvSpPr>
          <p:cNvPr id="11" name="Text Placeholder 4">
            <a:extLst>
              <a:ext uri="{FF2B5EF4-FFF2-40B4-BE49-F238E27FC236}">
                <a16:creationId xmlns:a16="http://schemas.microsoft.com/office/drawing/2014/main" id="{1DA46846-362E-7406-3476-99B7EF8ADAA7}"/>
              </a:ext>
            </a:extLst>
          </p:cNvPr>
          <p:cNvSpPr txBox="1">
            <a:spLocks/>
          </p:cNvSpPr>
          <p:nvPr/>
        </p:nvSpPr>
        <p:spPr>
          <a:xfrm>
            <a:off x="572775" y="2379573"/>
            <a:ext cx="10582086" cy="240554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200" b="0" i="0" u="none" strike="noStrike" cap="none" normalizeH="0" baseline="0" noProof="0">
                <a:ln>
                  <a:noFill/>
                </a:ln>
                <a:solidFill>
                  <a:srgbClr val="384D56"/>
                </a:solidFill>
                <a:effectLst/>
                <a:uLnTx/>
                <a:uFillTx/>
                <a:latin typeface="Arial" panose="020B0604020202020204" pitchFamily="34" charset="0"/>
                <a:ea typeface="Arial"/>
                <a:cs typeface="+mn-cs"/>
              </a:rPr>
              <a:t>Ser específicos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8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200" b="0" i="0" u="none" strike="noStrike" cap="none" normalizeH="0" baseline="0" noProof="0">
                <a:ln>
                  <a:noFill/>
                </a:ln>
                <a:solidFill>
                  <a:srgbClr val="384D56"/>
                </a:solidFill>
                <a:effectLst/>
                <a:uLnTx/>
                <a:uFillTx/>
                <a:latin typeface="Arial" panose="020B0604020202020204" pitchFamily="34" charset="0"/>
                <a:ea typeface="Arial"/>
                <a:cs typeface="+mn-cs"/>
              </a:rPr>
              <a:t>Ser accionables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8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200" b="0" i="0" u="none" strike="noStrike" cap="none" normalizeH="0" baseline="0" noProof="0">
                <a:ln>
                  <a:noFill/>
                </a:ln>
                <a:solidFill>
                  <a:srgbClr val="384D56"/>
                </a:solidFill>
                <a:effectLst/>
                <a:uLnTx/>
                <a:uFillTx/>
                <a:latin typeface="Arial" panose="020B0604020202020204" pitchFamily="34" charset="0"/>
                <a:ea typeface="Arial"/>
                <a:cs typeface="+mn-cs"/>
              </a:rPr>
              <a:t>Identificar las causas raíz</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8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200" b="0" i="0" u="none" strike="noStrike" cap="none" normalizeH="0" baseline="0" noProof="0">
                <a:ln>
                  <a:noFill/>
                </a:ln>
                <a:solidFill>
                  <a:srgbClr val="384D56"/>
                </a:solidFill>
                <a:effectLst/>
                <a:uLnTx/>
                <a:uFillTx/>
                <a:latin typeface="Arial" panose="020B0604020202020204" pitchFamily="34" charset="0"/>
                <a:ea typeface="Arial"/>
                <a:cs typeface="+mn-cs"/>
              </a:rPr>
              <a:t>Centrarse a nivel del sistema</a:t>
            </a:r>
          </a:p>
        </p:txBody>
      </p:sp>
      <p:cxnSp>
        <p:nvCxnSpPr>
          <p:cNvPr id="15" name="Straight Connector 14">
            <a:extLst>
              <a:ext uri="{FF2B5EF4-FFF2-40B4-BE49-F238E27FC236}">
                <a16:creationId xmlns:a16="http://schemas.microsoft.com/office/drawing/2014/main" id="{0BD3E852-D291-8602-CED0-A8887FFC70B2}"/>
              </a:ext>
            </a:extLst>
          </p:cNvPr>
          <p:cNvCxnSpPr/>
          <p:nvPr/>
        </p:nvCxnSpPr>
        <p:spPr>
          <a:xfrm>
            <a:off x="5503027" y="1578129"/>
            <a:ext cx="0" cy="462675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descr="Checkbox Crossed outline">
            <a:extLst>
              <a:ext uri="{FF2B5EF4-FFF2-40B4-BE49-F238E27FC236}">
                <a16:creationId xmlns:a16="http://schemas.microsoft.com/office/drawing/2014/main" id="{34439A9A-0247-5A85-F78B-A7D5B566C4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30469" y="2157599"/>
            <a:ext cx="769441" cy="769441"/>
          </a:xfrm>
          <a:prstGeom prst="rect">
            <a:avLst/>
          </a:prstGeom>
        </p:spPr>
      </p:pic>
      <p:sp>
        <p:nvSpPr>
          <p:cNvPr id="18" name="Text Placeholder 4">
            <a:extLst>
              <a:ext uri="{FF2B5EF4-FFF2-40B4-BE49-F238E27FC236}">
                <a16:creationId xmlns:a16="http://schemas.microsoft.com/office/drawing/2014/main" id="{C6CD8C41-5E8B-5098-52D6-EDB55B84CC4B}"/>
              </a:ext>
            </a:extLst>
          </p:cNvPr>
          <p:cNvSpPr txBox="1">
            <a:spLocks/>
          </p:cNvSpPr>
          <p:nvPr/>
        </p:nvSpPr>
        <p:spPr>
          <a:xfrm>
            <a:off x="5823467" y="1683962"/>
            <a:ext cx="5269142"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18393"/>
                </a:solidFill>
                <a:effectLst/>
                <a:uLnTx/>
                <a:uFillTx/>
                <a:latin typeface="Arial" panose="020B0604020202020204" pitchFamily="34" charset="0"/>
                <a:ea typeface="Arial"/>
                <a:cs typeface="+mn-cs"/>
              </a:rPr>
              <a:t>Ejemplos</a:t>
            </a:r>
            <a:r>
              <a:rPr kumimoji="0" lang="es-419" sz="2200" b="1" i="0" u="none" strike="noStrike" cap="none" normalizeH="0" noProof="0">
                <a:ln>
                  <a:noFill/>
                </a:ln>
                <a:solidFill>
                  <a:srgbClr val="618393"/>
                </a:solidFill>
                <a:effectLst/>
                <a:uLnTx/>
                <a:uFillTx/>
                <a:latin typeface="Arial" panose="020B0604020202020204" pitchFamily="34" charset="0"/>
                <a:ea typeface="Arial"/>
                <a:cs typeface="+mn-cs"/>
              </a:rPr>
              <a:t> de cuellos de botella</a:t>
            </a:r>
          </a:p>
        </p:txBody>
      </p:sp>
      <p:pic>
        <p:nvPicPr>
          <p:cNvPr id="20" name="Graphic 19">
            <a:extLst>
              <a:ext uri="{FF2B5EF4-FFF2-40B4-BE49-F238E27FC236}">
                <a16:creationId xmlns:a16="http://schemas.microsoft.com/office/drawing/2014/main" id="{6310E9C8-61F3-EC11-239A-56C36748F3E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698714" y="2748330"/>
            <a:ext cx="832949" cy="832949"/>
          </a:xfrm>
          <a:prstGeom prst="rect">
            <a:avLst/>
          </a:prstGeom>
        </p:spPr>
      </p:pic>
      <p:sp>
        <p:nvSpPr>
          <p:cNvPr id="22" name="TextBox 21">
            <a:extLst>
              <a:ext uri="{FF2B5EF4-FFF2-40B4-BE49-F238E27FC236}">
                <a16:creationId xmlns:a16="http://schemas.microsoft.com/office/drawing/2014/main" id="{BB1B6C27-78FD-D2D0-8F3B-02C274C5C67A}"/>
              </a:ext>
            </a:extLst>
          </p:cNvPr>
          <p:cNvSpPr txBox="1"/>
          <p:nvPr/>
        </p:nvSpPr>
        <p:spPr>
          <a:xfrm>
            <a:off x="6534726" y="2326877"/>
            <a:ext cx="533399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b="0" i="0" u="none" strike="noStrike" cap="none" normalizeH="0" baseline="0" noProof="0" dirty="0">
                <a:ln>
                  <a:noFill/>
                </a:ln>
                <a:solidFill>
                  <a:srgbClr val="384D56"/>
                </a:solidFill>
                <a:effectLst/>
                <a:uLnTx/>
                <a:uFillTx/>
                <a:latin typeface="Arial"/>
                <a:ea typeface="Arial"/>
                <a:cs typeface="Arial"/>
              </a:rPr>
              <a:t>Retrasos en el transporte de muestras</a:t>
            </a:r>
          </a:p>
        </p:txBody>
      </p:sp>
      <p:sp>
        <p:nvSpPr>
          <p:cNvPr id="24" name="TextBox 23">
            <a:extLst>
              <a:ext uri="{FF2B5EF4-FFF2-40B4-BE49-F238E27FC236}">
                <a16:creationId xmlns:a16="http://schemas.microsoft.com/office/drawing/2014/main" id="{321CBA47-B5D3-647D-6340-E1A7A6545FA7}"/>
              </a:ext>
            </a:extLst>
          </p:cNvPr>
          <p:cNvSpPr txBox="1"/>
          <p:nvPr/>
        </p:nvSpPr>
        <p:spPr>
          <a:xfrm>
            <a:off x="6534726" y="3827998"/>
            <a:ext cx="533399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b="0" i="0" u="none" strike="noStrike" cap="none" normalizeH="0" baseline="0" noProof="0">
                <a:ln>
                  <a:noFill/>
                </a:ln>
                <a:solidFill>
                  <a:srgbClr val="384D56"/>
                </a:solidFill>
                <a:effectLst/>
                <a:uLnTx/>
                <a:uFillTx/>
                <a:latin typeface="Arial"/>
                <a:ea typeface="Arial"/>
                <a:cs typeface="Arial"/>
              </a:rPr>
              <a:t>Retraso en la comunicación de riesgos</a:t>
            </a:r>
          </a:p>
        </p:txBody>
      </p:sp>
      <p:sp>
        <p:nvSpPr>
          <p:cNvPr id="25" name="Rounded Rectangle 24">
            <a:extLst>
              <a:ext uri="{FF2B5EF4-FFF2-40B4-BE49-F238E27FC236}">
                <a16:creationId xmlns:a16="http://schemas.microsoft.com/office/drawing/2014/main" id="{518A694D-3DA8-EBC2-BAD0-D80442610E38}"/>
              </a:ext>
            </a:extLst>
          </p:cNvPr>
          <p:cNvSpPr/>
          <p:nvPr/>
        </p:nvSpPr>
        <p:spPr>
          <a:xfrm>
            <a:off x="140480" y="5275202"/>
            <a:ext cx="5164699" cy="93673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1" i="0" u="none" strike="noStrike" cap="none" normalizeH="0" baseline="0" noProof="0" dirty="0">
                <a:ln>
                  <a:noFill/>
                </a:ln>
                <a:solidFill>
                  <a:srgbClr val="384D56"/>
                </a:solidFill>
                <a:effectLst/>
                <a:uLnTx/>
                <a:uFillTx/>
                <a:latin typeface="Arial"/>
                <a:ea typeface="Arial"/>
                <a:cs typeface="Arial"/>
              </a:rPr>
              <a:t>Busquen más información </a:t>
            </a:r>
            <a:r>
              <a:rPr kumimoji="0" lang="es-419" sz="1600" b="0" i="0" u="none" strike="noStrike" cap="none" normalizeH="0" baseline="0" noProof="0" dirty="0">
                <a:ln>
                  <a:noFill/>
                </a:ln>
                <a:solidFill>
                  <a:srgbClr val="384D56"/>
                </a:solidFill>
                <a:effectLst/>
                <a:uLnTx/>
                <a:uFillTx/>
                <a:latin typeface="Arial"/>
                <a:ea typeface="Arial"/>
                <a:cs typeface="Arial"/>
              </a:rPr>
              <a:t>si los </a:t>
            </a:r>
            <a:br>
              <a:rPr kumimoji="0" lang="es-419" sz="1600" b="0" i="0" u="none" strike="noStrike" cap="none" normalizeH="0" baseline="0" noProof="0" dirty="0">
                <a:ln>
                  <a:noFill/>
                </a:ln>
                <a:solidFill>
                  <a:srgbClr val="384D56"/>
                </a:solidFill>
                <a:effectLst/>
                <a:uLnTx/>
                <a:uFillTx/>
                <a:latin typeface="Arial"/>
                <a:ea typeface="Arial"/>
                <a:cs typeface="Arial"/>
              </a:rPr>
            </a:br>
            <a:r>
              <a:rPr kumimoji="0" lang="es-419" sz="1600" b="0" i="0" u="none" strike="noStrike" cap="none" normalizeH="0" baseline="0" noProof="0" dirty="0">
                <a:ln>
                  <a:noFill/>
                </a:ln>
                <a:solidFill>
                  <a:srgbClr val="384D56"/>
                </a:solidFill>
                <a:effectLst/>
                <a:uLnTx/>
                <a:uFillTx/>
                <a:latin typeface="Arial"/>
                <a:ea typeface="Arial"/>
                <a:cs typeface="Arial"/>
              </a:rPr>
              <a:t>cuellos de botella no cumplen </a:t>
            </a:r>
            <a:br>
              <a:rPr kumimoji="0" lang="es-419" sz="1600" b="0" i="0" u="none" strike="noStrike" cap="none" normalizeH="0" baseline="0" noProof="0" dirty="0">
                <a:ln>
                  <a:noFill/>
                </a:ln>
                <a:solidFill>
                  <a:srgbClr val="384D56"/>
                </a:solidFill>
                <a:effectLst/>
                <a:uLnTx/>
                <a:uFillTx/>
                <a:latin typeface="Arial"/>
                <a:ea typeface="Arial"/>
                <a:cs typeface="Arial"/>
              </a:rPr>
            </a:br>
            <a:r>
              <a:rPr kumimoji="0" lang="es-419" sz="1600" b="0" i="0" u="none" strike="noStrike" cap="none" normalizeH="0" baseline="0" noProof="0" dirty="0">
                <a:ln>
                  <a:noFill/>
                </a:ln>
                <a:solidFill>
                  <a:srgbClr val="384D56"/>
                </a:solidFill>
                <a:effectLst/>
                <a:uLnTx/>
                <a:uFillTx/>
                <a:latin typeface="Arial"/>
                <a:ea typeface="Arial"/>
                <a:cs typeface="Arial"/>
              </a:rPr>
              <a:t>con estos criterios.</a:t>
            </a:r>
          </a:p>
        </p:txBody>
      </p:sp>
      <p:pic>
        <p:nvPicPr>
          <p:cNvPr id="8" name="Graphic 7" descr="Warning with solid fill">
            <a:extLst>
              <a:ext uri="{FF2B5EF4-FFF2-40B4-BE49-F238E27FC236}">
                <a16:creationId xmlns:a16="http://schemas.microsoft.com/office/drawing/2014/main" id="{7DD0134D-EF07-0D79-5F04-867FAFAAF3E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826323" y="5305842"/>
            <a:ext cx="794915" cy="794915"/>
          </a:xfrm>
          <a:prstGeom prst="rect">
            <a:avLst/>
          </a:prstGeom>
        </p:spPr>
      </p:pic>
      <p:sp>
        <p:nvSpPr>
          <p:cNvPr id="7" name="TextBox 6">
            <a:extLst>
              <a:ext uri="{FF2B5EF4-FFF2-40B4-BE49-F238E27FC236}">
                <a16:creationId xmlns:a16="http://schemas.microsoft.com/office/drawing/2014/main" id="{2FB3F0E9-51CE-867F-E6BC-CF55EB3A339D}"/>
              </a:ext>
            </a:extLst>
          </p:cNvPr>
          <p:cNvSpPr txBox="1"/>
          <p:nvPr/>
        </p:nvSpPr>
        <p:spPr>
          <a:xfrm>
            <a:off x="6534726" y="2751099"/>
            <a:ext cx="5324384"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b="0" i="0" u="none" strike="noStrike" cap="none" normalizeH="0" baseline="0" noProof="0" dirty="0">
                <a:ln>
                  <a:noFill/>
                </a:ln>
                <a:solidFill>
                  <a:srgbClr val="384D56"/>
                </a:solidFill>
                <a:effectLst/>
                <a:uLnTx/>
                <a:uFillTx/>
                <a:latin typeface="Arial"/>
                <a:ea typeface="Arial"/>
                <a:cs typeface="Arial"/>
              </a:rPr>
              <a:t>Falta de protocolo/mecanismo para la entrega de muestras al laboratorio nacional durante el fin de semana </a:t>
            </a:r>
          </a:p>
        </p:txBody>
      </p:sp>
      <p:sp>
        <p:nvSpPr>
          <p:cNvPr id="13" name="TextBox 12">
            <a:extLst>
              <a:ext uri="{FF2B5EF4-FFF2-40B4-BE49-F238E27FC236}">
                <a16:creationId xmlns:a16="http://schemas.microsoft.com/office/drawing/2014/main" id="{AF7D70D9-C7DF-1CF3-0F2A-8ACB47BA517B}"/>
              </a:ext>
            </a:extLst>
          </p:cNvPr>
          <p:cNvSpPr txBox="1"/>
          <p:nvPr/>
        </p:nvSpPr>
        <p:spPr>
          <a:xfrm>
            <a:off x="6534726" y="4322602"/>
            <a:ext cx="5333998"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b="0" i="0" u="none" strike="noStrike" cap="none" normalizeH="0" baseline="0" noProof="0">
                <a:ln>
                  <a:noFill/>
                </a:ln>
                <a:solidFill>
                  <a:srgbClr val="384D56"/>
                </a:solidFill>
                <a:effectLst/>
                <a:uLnTx/>
                <a:uFillTx/>
                <a:latin typeface="Arial"/>
                <a:ea typeface="Arial"/>
                <a:cs typeface="Arial"/>
              </a:rPr>
              <a:t>Falta de materiales clave traducidos previamente a los idiomas locales </a:t>
            </a:r>
          </a:p>
        </p:txBody>
      </p:sp>
      <p:pic>
        <p:nvPicPr>
          <p:cNvPr id="19" name="Graphic 18" descr="Checkbox Crossed outline">
            <a:extLst>
              <a:ext uri="{FF2B5EF4-FFF2-40B4-BE49-F238E27FC236}">
                <a16:creationId xmlns:a16="http://schemas.microsoft.com/office/drawing/2014/main" id="{218B24A5-4782-7519-26E5-2EE8CCE9F70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22167" y="3676156"/>
            <a:ext cx="769441" cy="769441"/>
          </a:xfrm>
          <a:prstGeom prst="rect">
            <a:avLst/>
          </a:prstGeom>
        </p:spPr>
      </p:pic>
      <p:pic>
        <p:nvPicPr>
          <p:cNvPr id="21" name="Graphic 20">
            <a:extLst>
              <a:ext uri="{FF2B5EF4-FFF2-40B4-BE49-F238E27FC236}">
                <a16:creationId xmlns:a16="http://schemas.microsoft.com/office/drawing/2014/main" id="{7F5144B2-E1E7-B5A0-065E-96B05DE92BE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690412" y="4242810"/>
            <a:ext cx="832949" cy="832949"/>
          </a:xfrm>
          <a:prstGeom prst="rect">
            <a:avLst/>
          </a:prstGeom>
        </p:spPr>
      </p:pic>
      <p:pic>
        <p:nvPicPr>
          <p:cNvPr id="27" name="Graphic 26" descr="Magnifying glass with solid fill">
            <a:extLst>
              <a:ext uri="{FF2B5EF4-FFF2-40B4-BE49-F238E27FC236}">
                <a16:creationId xmlns:a16="http://schemas.microsoft.com/office/drawing/2014/main" id="{6384B35B-41C1-86A0-45C2-37556AB3F6E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78260" y="5286368"/>
            <a:ext cx="914400" cy="914400"/>
          </a:xfrm>
          <a:prstGeom prst="rect">
            <a:avLst/>
          </a:prstGeom>
        </p:spPr>
      </p:pic>
      <p:cxnSp>
        <p:nvCxnSpPr>
          <p:cNvPr id="29" name="Straight Connector 28">
            <a:extLst>
              <a:ext uri="{FF2B5EF4-FFF2-40B4-BE49-F238E27FC236}">
                <a16:creationId xmlns:a16="http://schemas.microsoft.com/office/drawing/2014/main" id="{63D0593E-0605-BAE5-914B-3D5C9677A754}"/>
              </a:ext>
            </a:extLst>
          </p:cNvPr>
          <p:cNvCxnSpPr>
            <a:cxnSpLocks/>
          </p:cNvCxnSpPr>
          <p:nvPr/>
        </p:nvCxnSpPr>
        <p:spPr>
          <a:xfrm>
            <a:off x="5690412" y="3676156"/>
            <a:ext cx="612168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6" name="Rectangle: Rounded Corners 5">
            <a:extLst>
              <a:ext uri="{FF2B5EF4-FFF2-40B4-BE49-F238E27FC236}">
                <a16:creationId xmlns:a16="http://schemas.microsoft.com/office/drawing/2014/main" id="{6C06EFDB-BDCC-D452-DE47-3405AD6F4139}"/>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dirty="0">
                <a:solidFill>
                  <a:schemeClr val="bg1"/>
                </a:solidFill>
                <a:latin typeface="Arial"/>
                <a:ea typeface="Arial"/>
                <a:cs typeface="+mn-lt"/>
              </a:rPr>
              <a:t>    Identificar los cuellos de botella y facilitadores</a:t>
            </a:r>
          </a:p>
        </p:txBody>
      </p:sp>
      <p:sp>
        <p:nvSpPr>
          <p:cNvPr id="10" name="Oval 9">
            <a:extLst>
              <a:ext uri="{FF2B5EF4-FFF2-40B4-BE49-F238E27FC236}">
                <a16:creationId xmlns:a16="http://schemas.microsoft.com/office/drawing/2014/main" id="{EE13DD6F-1FFB-FAF1-2B7D-A23397636361}"/>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286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build="p"/>
      <p:bldP spid="18" grpId="0"/>
      <p:bldP spid="22" grpId="0"/>
      <p:bldP spid="24" grpId="0"/>
      <p:bldP spid="25" grpId="0" animBg="1"/>
      <p:bldP spid="7"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A0B5D2FC-391C-5E41-BAA7-2F14C6747411}"/>
              </a:ext>
            </a:extLst>
          </p:cNvPr>
          <p:cNvSpPr txBox="1">
            <a:spLocks/>
          </p:cNvSpPr>
          <p:nvPr/>
        </p:nvSpPr>
        <p:spPr>
          <a:xfrm>
            <a:off x="804957" y="1686487"/>
            <a:ext cx="7709174" cy="1573585"/>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sp>
        <p:nvSpPr>
          <p:cNvPr id="32" name="Text Placeholder 4">
            <a:extLst>
              <a:ext uri="{FF2B5EF4-FFF2-40B4-BE49-F238E27FC236}">
                <a16:creationId xmlns:a16="http://schemas.microsoft.com/office/drawing/2014/main" id="{F8BC19C1-C2B7-0FE5-98EE-687DB8FA39B4}"/>
              </a:ext>
            </a:extLst>
          </p:cNvPr>
          <p:cNvSpPr txBox="1">
            <a:spLocks/>
          </p:cNvSpPr>
          <p:nvPr/>
        </p:nvSpPr>
        <p:spPr>
          <a:xfrm>
            <a:off x="3317637" y="2101528"/>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33" name="Text Placeholder 4">
            <a:extLst>
              <a:ext uri="{FF2B5EF4-FFF2-40B4-BE49-F238E27FC236}">
                <a16:creationId xmlns:a16="http://schemas.microsoft.com/office/drawing/2014/main" id="{81A79A44-FCE1-3B44-8939-8B846D37506C}"/>
              </a:ext>
            </a:extLst>
          </p:cNvPr>
          <p:cNvSpPr txBox="1">
            <a:spLocks/>
          </p:cNvSpPr>
          <p:nvPr/>
        </p:nvSpPr>
        <p:spPr>
          <a:xfrm>
            <a:off x="448192" y="1697010"/>
            <a:ext cx="1083692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dirty="0">
                <a:ln>
                  <a:noFill/>
                </a:ln>
                <a:solidFill>
                  <a:srgbClr val="618393"/>
                </a:solidFill>
                <a:effectLst/>
                <a:uLnTx/>
                <a:uFillTx/>
                <a:latin typeface="Arial" panose="020B0604020202020204" pitchFamily="34" charset="0"/>
                <a:ea typeface="Arial"/>
                <a:cs typeface="+mn-cs"/>
              </a:rPr>
              <a:t>Llegar a cuellos de botella accionables: probar el enfoque de los 5 porqués</a:t>
            </a:r>
          </a:p>
        </p:txBody>
      </p:sp>
      <p:sp>
        <p:nvSpPr>
          <p:cNvPr id="5" name="TextBox 4">
            <a:extLst>
              <a:ext uri="{FF2B5EF4-FFF2-40B4-BE49-F238E27FC236}">
                <a16:creationId xmlns:a16="http://schemas.microsoft.com/office/drawing/2014/main" id="{C8CAB5E8-A234-C77D-7938-7284D309A5BE}"/>
              </a:ext>
            </a:extLst>
          </p:cNvPr>
          <p:cNvSpPr txBox="1"/>
          <p:nvPr/>
        </p:nvSpPr>
        <p:spPr>
          <a:xfrm>
            <a:off x="156884" y="2295523"/>
            <a:ext cx="9041979" cy="2545825"/>
          </a:xfrm>
          <a:prstGeom prst="rect">
            <a:avLst/>
          </a:prstGeom>
          <a:noFill/>
        </p:spPr>
        <p:txBody>
          <a:bodyPr wrap="square" lIns="91440" tIns="45720" rIns="91440" bIns="45720" anchor="t">
            <a:spAutoFit/>
          </a:bodyPr>
          <a:lstStyle/>
          <a:p>
            <a:pPr marL="457200" marR="0" lvl="1" indent="0" algn="l" defTabSz="914400" rtl="0" eaLnBrk="1" fontAlgn="auto" latinLnBrk="0" hangingPunct="1">
              <a:lnSpc>
                <a:spcPct val="90000"/>
              </a:lnSpc>
              <a:spcBef>
                <a:spcPts val="500"/>
              </a:spcBef>
              <a:spcAft>
                <a:spcPts val="0"/>
              </a:spcAft>
              <a:buClr>
                <a:srgbClr val="3BB042"/>
              </a:buClr>
              <a:buSzTx/>
              <a:buFontTx/>
              <a:buNone/>
              <a:tabLst/>
              <a:defRPr/>
            </a:pPr>
            <a:r>
              <a:rPr kumimoji="0" lang="es-419" sz="2200" b="0" i="0" u="none" strike="noStrike" cap="none" normalizeH="0" baseline="0" noProof="0" dirty="0">
                <a:ln>
                  <a:noFill/>
                </a:ln>
                <a:solidFill>
                  <a:srgbClr val="394D56"/>
                </a:solidFill>
                <a:effectLst/>
                <a:uLnTx/>
                <a:uFillTx/>
                <a:latin typeface="Arial"/>
                <a:ea typeface="Arial"/>
                <a:cs typeface="Arial"/>
              </a:rPr>
              <a:t>Llegué tarde al trabajo hoy.</a:t>
            </a:r>
            <a:r>
              <a:rPr kumimoji="0" lang="es-419" sz="2200" b="0" i="0" u="none" strike="noStrike" cap="none" normalizeH="0" noProof="0" dirty="0">
                <a:ln>
                  <a:noFill/>
                </a:ln>
                <a:solidFill>
                  <a:srgbClr val="394D56"/>
                </a:solidFill>
                <a:effectLst/>
                <a:uLnTx/>
                <a:uFillTx/>
                <a:latin typeface="Arial"/>
                <a:ea typeface="Arial"/>
                <a:cs typeface="Arial"/>
              </a:rPr>
              <a:t> </a:t>
            </a:r>
            <a:r>
              <a:rPr kumimoji="0" lang="es-419" sz="2200" b="0" i="0" u="none" strike="noStrike" cap="none" normalizeH="0" noProof="0" dirty="0">
                <a:ln>
                  <a:noFill/>
                </a:ln>
                <a:solidFill>
                  <a:srgbClr val="DC749F"/>
                </a:solidFill>
                <a:effectLst/>
                <a:uLnTx/>
                <a:uFillTx/>
                <a:latin typeface="Arial"/>
                <a:ea typeface="Arial"/>
                <a:cs typeface="Arial"/>
              </a:rPr>
              <a:t>¿Por qué?</a:t>
            </a:r>
          </a:p>
          <a:p>
            <a:pPr marL="1143000" marR="0" lvl="2"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s-419" sz="2200" b="0" i="0" u="none" strike="noStrike" cap="none" normalizeH="0" baseline="0" noProof="0" dirty="0">
                <a:ln>
                  <a:noFill/>
                </a:ln>
                <a:solidFill>
                  <a:srgbClr val="394D56"/>
                </a:solidFill>
                <a:effectLst/>
                <a:uLnTx/>
                <a:uFillTx/>
                <a:latin typeface="Arial"/>
                <a:ea typeface="Arial"/>
                <a:cs typeface="Arial"/>
              </a:rPr>
              <a:t>Perdí el autobús. </a:t>
            </a:r>
            <a:r>
              <a:rPr kumimoji="0" lang="es-419" sz="2200" b="0" i="0" u="none" strike="noStrike" cap="none" normalizeH="0" baseline="0" noProof="0" dirty="0">
                <a:ln>
                  <a:noFill/>
                </a:ln>
                <a:solidFill>
                  <a:srgbClr val="DC749F"/>
                </a:solidFill>
                <a:effectLst/>
                <a:uLnTx/>
                <a:uFillTx/>
                <a:latin typeface="Arial"/>
                <a:ea typeface="Arial"/>
                <a:cs typeface="Arial"/>
              </a:rPr>
              <a:t>¿Por qué?</a:t>
            </a:r>
          </a:p>
          <a:p>
            <a:pPr marL="1600200" marR="0" lvl="3"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s-419" sz="2200" b="0" i="0" u="none" strike="noStrike" cap="none" normalizeH="0" baseline="0" noProof="0" dirty="0">
                <a:ln>
                  <a:noFill/>
                </a:ln>
                <a:solidFill>
                  <a:srgbClr val="394D56"/>
                </a:solidFill>
                <a:effectLst/>
                <a:uLnTx/>
                <a:uFillTx/>
                <a:latin typeface="Arial"/>
                <a:ea typeface="Arial"/>
                <a:cs typeface="Arial"/>
              </a:rPr>
              <a:t>Salí de casa tarde. </a:t>
            </a:r>
            <a:r>
              <a:rPr kumimoji="0" lang="es-419" sz="2200" b="0" i="0" u="none" strike="noStrike" cap="none" normalizeH="0" baseline="0" noProof="0" dirty="0">
                <a:ln>
                  <a:noFill/>
                </a:ln>
                <a:solidFill>
                  <a:srgbClr val="DC749F"/>
                </a:solidFill>
                <a:effectLst/>
                <a:uLnTx/>
                <a:uFillTx/>
                <a:latin typeface="Arial"/>
                <a:ea typeface="Arial"/>
                <a:cs typeface="Arial"/>
              </a:rPr>
              <a:t>¿Por qué?</a:t>
            </a:r>
          </a:p>
          <a:p>
            <a:pPr marL="2057400" marR="0" lvl="4"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s-419" sz="2200" b="0" i="0" u="none" strike="noStrike" cap="none" normalizeH="0" baseline="0" noProof="0" dirty="0">
                <a:ln>
                  <a:noFill/>
                </a:ln>
                <a:solidFill>
                  <a:srgbClr val="394D56"/>
                </a:solidFill>
                <a:effectLst/>
                <a:uLnTx/>
                <a:uFillTx/>
                <a:latin typeface="Arial"/>
                <a:ea typeface="Arial"/>
                <a:cs typeface="Arial"/>
              </a:rPr>
              <a:t>Mi alarma no sonó. </a:t>
            </a:r>
            <a:r>
              <a:rPr lang="es-419" sz="2200" dirty="0">
                <a:solidFill>
                  <a:srgbClr val="DC749F"/>
                </a:solidFill>
                <a:latin typeface="Arial"/>
                <a:ea typeface="Arial"/>
                <a:cs typeface="Arial"/>
              </a:rPr>
              <a:t>¿Por qué?</a:t>
            </a:r>
          </a:p>
          <a:p>
            <a:pPr marL="2514600" marR="0" lvl="5"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s-419" sz="2200" b="0" i="0" u="none" strike="noStrike" cap="none" normalizeH="0" baseline="0" noProof="0" dirty="0">
                <a:ln>
                  <a:noFill/>
                </a:ln>
                <a:solidFill>
                  <a:srgbClr val="394D56"/>
                </a:solidFill>
                <a:effectLst/>
                <a:uLnTx/>
                <a:uFillTx/>
                <a:latin typeface="Arial"/>
                <a:ea typeface="Arial"/>
                <a:cs typeface="Arial"/>
              </a:rPr>
              <a:t>Anoche me olvidé de poner la alarma del teléfono. </a:t>
            </a:r>
            <a:r>
              <a:rPr kumimoji="0" lang="es-419" sz="2200" b="0" i="0" u="none" strike="noStrike" cap="none" normalizeH="0" baseline="0" noProof="0" dirty="0">
                <a:ln>
                  <a:noFill/>
                </a:ln>
                <a:solidFill>
                  <a:srgbClr val="DC749F"/>
                </a:solidFill>
                <a:effectLst/>
                <a:uLnTx/>
                <a:uFillTx/>
                <a:latin typeface="Arial"/>
                <a:ea typeface="Arial"/>
                <a:cs typeface="Arial"/>
              </a:rPr>
              <a:t>¿Por qué?</a:t>
            </a:r>
          </a:p>
          <a:p>
            <a:pPr marL="2971800" marR="0" lvl="6"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s-419" sz="2200" b="0" i="0" u="none" strike="noStrike" cap="none" normalizeH="0" baseline="0" noProof="0" dirty="0">
                <a:ln>
                  <a:noFill/>
                </a:ln>
                <a:solidFill>
                  <a:srgbClr val="394D56"/>
                </a:solidFill>
                <a:effectLst/>
                <a:uLnTx/>
                <a:uFillTx/>
                <a:latin typeface="Arial"/>
                <a:ea typeface="Arial"/>
                <a:cs typeface="Arial"/>
              </a:rPr>
              <a:t>Mi teléfono estaba sin batería.</a:t>
            </a:r>
          </a:p>
        </p:txBody>
      </p:sp>
      <p:sp>
        <p:nvSpPr>
          <p:cNvPr id="7" name="TextBox 6">
            <a:extLst>
              <a:ext uri="{FF2B5EF4-FFF2-40B4-BE49-F238E27FC236}">
                <a16:creationId xmlns:a16="http://schemas.microsoft.com/office/drawing/2014/main" id="{0D3C7AB1-E555-4FEB-4E55-6E8DE8ABEC72}"/>
              </a:ext>
            </a:extLst>
          </p:cNvPr>
          <p:cNvSpPr txBox="1"/>
          <p:nvPr/>
        </p:nvSpPr>
        <p:spPr>
          <a:xfrm>
            <a:off x="9862655" y="2767717"/>
            <a:ext cx="2037245" cy="147732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b="0"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Ayuda a llegar a cuellos de botella accionables centrados en las causas raíz</a:t>
            </a:r>
          </a:p>
        </p:txBody>
      </p:sp>
      <p:sp>
        <p:nvSpPr>
          <p:cNvPr id="8" name="Right Brace 7">
            <a:extLst>
              <a:ext uri="{FF2B5EF4-FFF2-40B4-BE49-F238E27FC236}">
                <a16:creationId xmlns:a16="http://schemas.microsoft.com/office/drawing/2014/main" id="{A1C6B4FD-B462-B1B8-2E8A-14B5409E23C3}"/>
              </a:ext>
            </a:extLst>
          </p:cNvPr>
          <p:cNvSpPr/>
          <p:nvPr/>
        </p:nvSpPr>
        <p:spPr>
          <a:xfrm>
            <a:off x="9078809" y="2423391"/>
            <a:ext cx="691661" cy="2279458"/>
          </a:xfrm>
          <a:prstGeom prst="rightBrace">
            <a:avLst>
              <a:gd name="adj1" fmla="val 91384"/>
              <a:gd name="adj2" fmla="val 50000"/>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C596419-700B-BBAC-4C2D-C937159A343C}"/>
              </a:ext>
            </a:extLst>
          </p:cNvPr>
          <p:cNvSpPr txBox="1"/>
          <p:nvPr/>
        </p:nvSpPr>
        <p:spPr>
          <a:xfrm>
            <a:off x="734468" y="5698193"/>
            <a:ext cx="10550648" cy="646331"/>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b="1" u="none" strike="noStrike" cap="none" normalizeH="0" baseline="0" noProof="0" dirty="0">
                <a:ln>
                  <a:noFill/>
                </a:ln>
                <a:solidFill>
                  <a:srgbClr val="DC749F"/>
                </a:solidFill>
                <a:effectLst/>
                <a:uLnTx/>
                <a:uFillTx/>
                <a:latin typeface="Arial"/>
                <a:cs typeface="Arial"/>
              </a:rPr>
              <a:t>Consejo: puede que no sea necesario aplicar los 5 porqués. Deténganse una vez que el cuello de botella cumpla con los criterios (específico, accionable, causa raíz, nivel de sistema)</a:t>
            </a:r>
          </a:p>
        </p:txBody>
      </p:sp>
      <p:sp>
        <p:nvSpPr>
          <p:cNvPr id="4" name="Text Placeholder 4">
            <a:extLst>
              <a:ext uri="{FF2B5EF4-FFF2-40B4-BE49-F238E27FC236}">
                <a16:creationId xmlns:a16="http://schemas.microsoft.com/office/drawing/2014/main" id="{CC8D7DBB-EF2A-25B0-C5AE-7CB7F01BE650}"/>
              </a:ext>
            </a:extLst>
          </p:cNvPr>
          <p:cNvSpPr txBox="1">
            <a:spLocks/>
          </p:cNvSpPr>
          <p:nvPr/>
        </p:nvSpPr>
        <p:spPr>
          <a:xfrm>
            <a:off x="489077" y="4980224"/>
            <a:ext cx="11702923" cy="40063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es-419" sz="1900" b="1" dirty="0">
                <a:solidFill>
                  <a:srgbClr val="618393"/>
                </a:solidFill>
                <a:latin typeface="Arial"/>
                <a:cs typeface="Arial"/>
              </a:rPr>
              <a:t>Acción correctiva propuesta: colocar el cargador en la mesita de noche para la carga nocturna  </a:t>
            </a:r>
          </a:p>
        </p:txBody>
      </p:sp>
      <p:sp>
        <p:nvSpPr>
          <p:cNvPr id="10" name="Rectangle: Rounded Corners 9">
            <a:extLst>
              <a:ext uri="{FF2B5EF4-FFF2-40B4-BE49-F238E27FC236}">
                <a16:creationId xmlns:a16="http://schemas.microsoft.com/office/drawing/2014/main" id="{ABCDCF62-1AB3-5A0D-FAFE-769409997BF0}"/>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mn-lt"/>
              </a:rPr>
              <a:t>    Identificar los cuellos de botella y facilitadores</a:t>
            </a:r>
          </a:p>
        </p:txBody>
      </p:sp>
      <p:sp>
        <p:nvSpPr>
          <p:cNvPr id="12" name="Oval 11">
            <a:extLst>
              <a:ext uri="{FF2B5EF4-FFF2-40B4-BE49-F238E27FC236}">
                <a16:creationId xmlns:a16="http://schemas.microsoft.com/office/drawing/2014/main" id="{06D364BA-46DD-6FE8-3486-25602AEB6DB6}"/>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7474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92046-65F4-2C6B-7A90-3B9D881DA1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6CFCC3-71B8-0245-F6AF-B3390491FA56}"/>
              </a:ext>
            </a:extLst>
          </p:cNvPr>
          <p:cNvSpPr>
            <a:spLocks noGrp="1"/>
          </p:cNvSpPr>
          <p:nvPr>
            <p:ph type="title"/>
          </p:nvPr>
        </p:nvSpPr>
        <p:spPr>
          <a:xfrm>
            <a:off x="831850" y="3604021"/>
            <a:ext cx="9703980" cy="959484"/>
          </a:xfrm>
        </p:spPr>
        <p:txBody>
          <a:bodyPr/>
          <a:lstStyle/>
          <a:p>
            <a:r>
              <a:rPr lang="es-419" sz="5000">
                <a:latin typeface="Arial"/>
                <a:cs typeface="Arial"/>
              </a:rPr>
              <a:t>¿Es un buen cuello de botella?</a:t>
            </a:r>
          </a:p>
        </p:txBody>
      </p:sp>
      <p:sp>
        <p:nvSpPr>
          <p:cNvPr id="3" name="Text Placeholder 2">
            <a:extLst>
              <a:ext uri="{FF2B5EF4-FFF2-40B4-BE49-F238E27FC236}">
                <a16:creationId xmlns:a16="http://schemas.microsoft.com/office/drawing/2014/main" id="{3436049C-CBCA-C038-B455-190CEA33E054}"/>
              </a:ext>
            </a:extLst>
          </p:cNvPr>
          <p:cNvSpPr>
            <a:spLocks noGrp="1"/>
          </p:cNvSpPr>
          <p:nvPr>
            <p:ph type="body" idx="1"/>
          </p:nvPr>
        </p:nvSpPr>
        <p:spPr>
          <a:xfrm>
            <a:off x="831850" y="4571758"/>
            <a:ext cx="9703980" cy="931688"/>
          </a:xfrm>
        </p:spPr>
        <p:txBody>
          <a:bodyPr/>
          <a:lstStyle/>
          <a:p>
            <a:r>
              <a:rPr lang="es-419" sz="3000"/>
              <a:t>Actividad</a:t>
            </a:r>
          </a:p>
        </p:txBody>
      </p:sp>
      <p:pic>
        <p:nvPicPr>
          <p:cNvPr id="7" name="Picture 6" descr="A light bulb in a circle&#10;&#10;AI-generated content may be incorrect.">
            <a:extLst>
              <a:ext uri="{FF2B5EF4-FFF2-40B4-BE49-F238E27FC236}">
                <a16:creationId xmlns:a16="http://schemas.microsoft.com/office/drawing/2014/main" id="{2EB7CE4C-9CF0-4857-EA94-0615C1223D2F}"/>
              </a:ext>
            </a:extLst>
          </p:cNvPr>
          <p:cNvPicPr>
            <a:picLocks noChangeAspect="1"/>
          </p:cNvPicPr>
          <p:nvPr/>
        </p:nvPicPr>
        <p:blipFill>
          <a:blip r:embed="rId3"/>
          <a:stretch>
            <a:fillRect/>
          </a:stretch>
        </p:blipFill>
        <p:spPr>
          <a:xfrm>
            <a:off x="831423" y="2671881"/>
            <a:ext cx="945074" cy="932482"/>
          </a:xfrm>
          <a:prstGeom prst="rect">
            <a:avLst/>
          </a:prstGeom>
        </p:spPr>
      </p:pic>
    </p:spTree>
    <p:extLst>
      <p:ext uri="{BB962C8B-B14F-4D97-AF65-F5344CB8AC3E}">
        <p14:creationId xmlns:p14="http://schemas.microsoft.com/office/powerpoint/2010/main" val="34658689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96376-AAB8-4CD5-5585-AF5B3E2F1083}"/>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1DFDB6B1-4752-F57E-CD78-82A6CAABAF68}"/>
              </a:ext>
            </a:extLst>
          </p:cNvPr>
          <p:cNvSpPr/>
          <p:nvPr/>
        </p:nvSpPr>
        <p:spPr>
          <a:xfrm>
            <a:off x="6366214" y="388565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16FE716-BB26-876C-6A2A-81EEEAF1AFFB}"/>
              </a:ext>
            </a:extLst>
          </p:cNvPr>
          <p:cNvSpPr/>
          <p:nvPr/>
        </p:nvSpPr>
        <p:spPr>
          <a:xfrm>
            <a:off x="6333787" y="983573"/>
            <a:ext cx="5004340" cy="273455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2808D009-0A41-7703-ABFE-7FC47559ABD4}"/>
              </a:ext>
            </a:extLst>
          </p:cNvPr>
          <p:cNvSpPr>
            <a:spLocks noGrp="1"/>
          </p:cNvSpPr>
          <p:nvPr>
            <p:ph type="body" idx="1"/>
          </p:nvPr>
        </p:nvSpPr>
        <p:spPr>
          <a:xfrm>
            <a:off x="471349" y="715920"/>
            <a:ext cx="5157787" cy="455406"/>
          </a:xfrm>
        </p:spPr>
        <p:txBody>
          <a:bodyPr/>
          <a:lstStyle/>
          <a:p>
            <a:r>
              <a:rPr lang="es-419">
                <a:latin typeface="Arial"/>
                <a:cs typeface="Arial"/>
              </a:rPr>
              <a:t>Su tarea</a:t>
            </a:r>
          </a:p>
        </p:txBody>
      </p:sp>
      <p:sp>
        <p:nvSpPr>
          <p:cNvPr id="4" name="Content Placeholder 3">
            <a:extLst>
              <a:ext uri="{FF2B5EF4-FFF2-40B4-BE49-F238E27FC236}">
                <a16:creationId xmlns:a16="http://schemas.microsoft.com/office/drawing/2014/main" id="{0B0930EB-66AE-0823-7CF4-2F2CF3D1A10E}"/>
              </a:ext>
            </a:extLst>
          </p:cNvPr>
          <p:cNvSpPr>
            <a:spLocks noGrp="1"/>
          </p:cNvSpPr>
          <p:nvPr>
            <p:ph sz="half" idx="2"/>
          </p:nvPr>
        </p:nvSpPr>
        <p:spPr>
          <a:xfrm>
            <a:off x="437503" y="1367992"/>
            <a:ext cx="5616711" cy="4990269"/>
          </a:xfrm>
        </p:spPr>
        <p:txBody>
          <a:bodyPr vert="horz" lIns="91440" tIns="45720" rIns="91440" bIns="45720" rtlCol="0" anchor="t">
            <a:noAutofit/>
          </a:bodyPr>
          <a:lstStyle/>
          <a:p>
            <a:pPr marL="342900" indent="-342900"/>
            <a:r>
              <a:rPr lang="es-419" sz="2000" b="1" dirty="0">
                <a:latin typeface="Arial"/>
                <a:cs typeface="Arial"/>
              </a:rPr>
              <a:t>En plenario: </a:t>
            </a:r>
            <a:r>
              <a:rPr lang="es-419" sz="2000" dirty="0">
                <a:latin typeface="Arial"/>
                <a:cs typeface="Arial"/>
              </a:rPr>
              <a:t>repasar 10 cuellos de botella rápidamente y decidir si cada uno de ellos cumple los criterios para un cuello de botella bien escrito o no.</a:t>
            </a:r>
          </a:p>
          <a:p>
            <a:pPr marL="342900" indent="-342900"/>
            <a:endParaRPr lang="en-US" sz="2000" dirty="0">
              <a:latin typeface="Arial"/>
              <a:cs typeface="Arial"/>
            </a:endParaRPr>
          </a:p>
          <a:p>
            <a:pPr marL="342900" indent="-342900"/>
            <a:r>
              <a:rPr lang="es-419" sz="2000" b="1" dirty="0">
                <a:latin typeface="Arial"/>
                <a:cs typeface="Arial"/>
              </a:rPr>
              <a:t>En grupos pequeños</a:t>
            </a:r>
            <a:r>
              <a:rPr lang="es-419" sz="2000" dirty="0">
                <a:latin typeface="Arial"/>
                <a:cs typeface="Arial"/>
              </a:rPr>
              <a:t>: para su “mal” cuello de botella asignado, identifiquen qué criterios no se cumplen y cómo pueden corregirlos (usen su imaginación si es necesario).</a:t>
            </a:r>
          </a:p>
          <a:p>
            <a:pPr marL="342900" indent="-342900"/>
            <a:endParaRPr lang="en-US" sz="2000" dirty="0">
              <a:latin typeface="Arial"/>
              <a:cs typeface="Arial"/>
            </a:endParaRPr>
          </a:p>
          <a:p>
            <a:pPr marL="342900" indent="-342900"/>
            <a:r>
              <a:rPr lang="es-419" sz="2000" b="1" dirty="0">
                <a:latin typeface="Arial"/>
                <a:cs typeface="Arial"/>
              </a:rPr>
              <a:t>En sesión plenaria</a:t>
            </a:r>
            <a:r>
              <a:rPr lang="es-419" sz="2000" dirty="0">
                <a:latin typeface="Arial"/>
                <a:cs typeface="Arial"/>
              </a:rPr>
              <a:t>: informe breve de cada grupo, que incluya qué criterios no se cumplieron y por qué, y cualquier corrección sugerida.</a:t>
            </a:r>
          </a:p>
        </p:txBody>
      </p:sp>
      <p:sp>
        <p:nvSpPr>
          <p:cNvPr id="5" name="Text Placeholder 4">
            <a:extLst>
              <a:ext uri="{FF2B5EF4-FFF2-40B4-BE49-F238E27FC236}">
                <a16:creationId xmlns:a16="http://schemas.microsoft.com/office/drawing/2014/main" id="{21DB2788-42CD-A893-8529-3E18F8BCD94B}"/>
              </a:ext>
            </a:extLst>
          </p:cNvPr>
          <p:cNvSpPr>
            <a:spLocks noGrp="1"/>
          </p:cNvSpPr>
          <p:nvPr>
            <p:ph type="body" sz="quarter" idx="3"/>
          </p:nvPr>
        </p:nvSpPr>
        <p:spPr>
          <a:xfrm>
            <a:off x="6520048" y="721880"/>
            <a:ext cx="4392618" cy="823912"/>
          </a:xfrm>
        </p:spPr>
        <p:txBody>
          <a:bodyPr/>
          <a:lstStyle/>
          <a:p>
            <a:r>
              <a:rPr lang="es-419" sz="2000" dirty="0">
                <a:latin typeface="Arial"/>
                <a:cs typeface="Arial"/>
              </a:rPr>
              <a:t>Recomendación: consideren lo siguiente</a:t>
            </a:r>
          </a:p>
        </p:txBody>
      </p:sp>
      <p:sp>
        <p:nvSpPr>
          <p:cNvPr id="6" name="Content Placeholder 5">
            <a:extLst>
              <a:ext uri="{FF2B5EF4-FFF2-40B4-BE49-F238E27FC236}">
                <a16:creationId xmlns:a16="http://schemas.microsoft.com/office/drawing/2014/main" id="{7489A0F6-D620-51C7-3C4A-C730AF752220}"/>
              </a:ext>
            </a:extLst>
          </p:cNvPr>
          <p:cNvSpPr>
            <a:spLocks noGrp="1"/>
          </p:cNvSpPr>
          <p:nvPr>
            <p:ph sz="quarter" idx="4"/>
          </p:nvPr>
        </p:nvSpPr>
        <p:spPr>
          <a:xfrm>
            <a:off x="6522534" y="1635700"/>
            <a:ext cx="4777128" cy="1938773"/>
          </a:xfrm>
        </p:spPr>
        <p:txBody>
          <a:bodyPr vert="horz" lIns="91440" tIns="45720" rIns="91440" bIns="45720" rtlCol="0" anchor="t">
            <a:noAutofit/>
          </a:bodyPr>
          <a:lstStyle/>
          <a:p>
            <a:pPr marL="0" indent="0">
              <a:buNone/>
            </a:pPr>
            <a:r>
              <a:rPr lang="es-419" sz="1800" b="1">
                <a:solidFill>
                  <a:schemeClr val="dk1"/>
                </a:solidFill>
                <a:latin typeface="Arial"/>
                <a:cs typeface="Arial"/>
              </a:rPr>
              <a:t>Buenos criterios de cuello de botella:</a:t>
            </a:r>
          </a:p>
          <a:p>
            <a:pPr marL="285750" indent="-285750">
              <a:buFont typeface="Arial,Sans-Serif" panose="020B0604020202020204" pitchFamily="34" charset="0"/>
            </a:pPr>
            <a:r>
              <a:rPr lang="es-419" sz="1800">
                <a:solidFill>
                  <a:schemeClr val="dk1"/>
                </a:solidFill>
                <a:latin typeface="Arial"/>
                <a:cs typeface="Arial"/>
              </a:rPr>
              <a:t>Ser específicos</a:t>
            </a:r>
          </a:p>
          <a:p>
            <a:pPr marL="285750" indent="-285750">
              <a:buFont typeface="Arial,Sans-Serif" panose="020B0604020202020204" pitchFamily="34" charset="0"/>
            </a:pPr>
            <a:r>
              <a:rPr lang="es-419" sz="1800">
                <a:solidFill>
                  <a:schemeClr val="dk1"/>
                </a:solidFill>
                <a:latin typeface="Arial"/>
                <a:cs typeface="Arial"/>
              </a:rPr>
              <a:t>Ser accionables</a:t>
            </a:r>
          </a:p>
          <a:p>
            <a:pPr marL="285750" indent="-285750">
              <a:buFont typeface="Arial,Sans-Serif" panose="020B0604020202020204" pitchFamily="34" charset="0"/>
            </a:pPr>
            <a:r>
              <a:rPr lang="es-419" sz="1800">
                <a:solidFill>
                  <a:schemeClr val="dk1"/>
                </a:solidFill>
                <a:latin typeface="Arial"/>
                <a:cs typeface="Arial"/>
              </a:rPr>
              <a:t>Identificar las causas raíz</a:t>
            </a:r>
          </a:p>
          <a:p>
            <a:pPr marL="285750" indent="-285750">
              <a:buFont typeface="Arial,Sans-Serif" panose="020B0604020202020204" pitchFamily="34" charset="0"/>
            </a:pPr>
            <a:r>
              <a:rPr lang="es-419" sz="1800">
                <a:solidFill>
                  <a:schemeClr val="dk1"/>
                </a:solidFill>
                <a:latin typeface="Arial"/>
                <a:cs typeface="Arial"/>
              </a:rPr>
              <a:t>Centrarse en el nivel del sistema</a:t>
            </a:r>
          </a:p>
          <a:p>
            <a:pPr marL="0" indent="0">
              <a:buNone/>
            </a:pPr>
            <a:endParaRPr lang="en-US" sz="2000">
              <a:solidFill>
                <a:schemeClr val="dk1"/>
              </a:solidFill>
              <a:latin typeface="Arial"/>
              <a:cs typeface="Arial"/>
            </a:endParaRPr>
          </a:p>
        </p:txBody>
      </p:sp>
      <p:sp>
        <p:nvSpPr>
          <p:cNvPr id="11" name="Text Placeholder 2">
            <a:extLst>
              <a:ext uri="{FF2B5EF4-FFF2-40B4-BE49-F238E27FC236}">
                <a16:creationId xmlns:a16="http://schemas.microsoft.com/office/drawing/2014/main" id="{A1791309-9622-3CE0-137E-0F6F4C34EE8E}"/>
              </a:ext>
            </a:extLst>
          </p:cNvPr>
          <p:cNvSpPr txBox="1">
            <a:spLocks/>
          </p:cNvSpPr>
          <p:nvPr/>
        </p:nvSpPr>
        <p:spPr>
          <a:xfrm>
            <a:off x="6524764" y="3977495"/>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sz="2000">
                <a:latin typeface="Arial"/>
                <a:cs typeface="Arial"/>
              </a:rPr>
              <a:t>Tiempo</a:t>
            </a:r>
          </a:p>
        </p:txBody>
      </p:sp>
      <p:sp>
        <p:nvSpPr>
          <p:cNvPr id="13" name="Content Placeholder 3">
            <a:extLst>
              <a:ext uri="{FF2B5EF4-FFF2-40B4-BE49-F238E27FC236}">
                <a16:creationId xmlns:a16="http://schemas.microsoft.com/office/drawing/2014/main" id="{E855AAB5-0EFD-0ED2-9330-31438A06BC24}"/>
              </a:ext>
            </a:extLst>
          </p:cNvPr>
          <p:cNvSpPr txBox="1">
            <a:spLocks/>
          </p:cNvSpPr>
          <p:nvPr/>
        </p:nvSpPr>
        <p:spPr>
          <a:xfrm>
            <a:off x="6519359" y="4409446"/>
            <a:ext cx="4263634" cy="155262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419" sz="1800">
                <a:latin typeface="Arial"/>
                <a:cs typeface="Arial"/>
              </a:rPr>
              <a:t>5 minutos: rápido “esto es un cuello de botella bien escrito” en el plenario</a:t>
            </a:r>
          </a:p>
          <a:p>
            <a:r>
              <a:rPr lang="es-419" sz="1800">
                <a:latin typeface="Arial"/>
                <a:cs typeface="Arial"/>
              </a:rPr>
              <a:t>5 minutos: trabajo en grupo pequeño </a:t>
            </a:r>
          </a:p>
          <a:p>
            <a:r>
              <a:rPr lang="es-419" sz="1800">
                <a:latin typeface="Arial"/>
                <a:cs typeface="Arial"/>
              </a:rPr>
              <a:t>10 minutos: informe de cada grupo ~1-2 minutos </a:t>
            </a:r>
          </a:p>
          <a:p>
            <a:pPr lvl="1"/>
            <a:endParaRPr lang="en-US" sz="1800" dirty="0">
              <a:cs typeface="Arial"/>
            </a:endParaRPr>
          </a:p>
        </p:txBody>
      </p:sp>
    </p:spTree>
    <p:extLst>
      <p:ext uri="{BB962C8B-B14F-4D97-AF65-F5344CB8AC3E}">
        <p14:creationId xmlns:p14="http://schemas.microsoft.com/office/powerpoint/2010/main" val="4053674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94BF9-7CF0-AF62-D431-2BB14A291CE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CAEF9851-5515-F517-58C9-8A1B9DD753ED}"/>
              </a:ext>
            </a:extLst>
          </p:cNvPr>
          <p:cNvSpPr txBox="1"/>
          <p:nvPr/>
        </p:nvSpPr>
        <p:spPr>
          <a:xfrm>
            <a:off x="306613" y="386200"/>
            <a:ext cx="1145553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los criterios para un buen cuello de botella?</a:t>
            </a:r>
          </a:p>
        </p:txBody>
      </p:sp>
      <p:sp>
        <p:nvSpPr>
          <p:cNvPr id="2" name="Text Placeholder 4">
            <a:extLst>
              <a:ext uri="{FF2B5EF4-FFF2-40B4-BE49-F238E27FC236}">
                <a16:creationId xmlns:a16="http://schemas.microsoft.com/office/drawing/2014/main" id="{2650828B-EC31-2CF6-EA26-58B6EDA4D067}"/>
              </a:ext>
            </a:extLst>
          </p:cNvPr>
          <p:cNvSpPr txBox="1">
            <a:spLocks/>
          </p:cNvSpPr>
          <p:nvPr/>
        </p:nvSpPr>
        <p:spPr>
          <a:xfrm>
            <a:off x="429850" y="5370921"/>
            <a:ext cx="11332299" cy="110087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rPr>
              <a:t>Criterios para un buen cuello de botella</a:t>
            </a:r>
          </a:p>
          <a:p>
            <a:pPr marL="0" indent="0" algn="ctr">
              <a:buNone/>
              <a:defRPr/>
            </a:pPr>
            <a:r>
              <a:rPr kumimoji="0" lang="es-419" sz="2000" b="0" i="0" u="none" strike="noStrike" cap="none" normalizeH="0" baseline="0" noProof="0" dirty="0">
                <a:ln>
                  <a:noFill/>
                </a:ln>
                <a:solidFill>
                  <a:schemeClr val="accent1"/>
                </a:solidFill>
                <a:effectLst/>
                <a:uLnTx/>
                <a:uFillTx/>
                <a:latin typeface="Arial"/>
                <a:ea typeface="Arial"/>
                <a:cs typeface="Arial"/>
              </a:rPr>
              <a:t>Ser específico  </a:t>
            </a:r>
            <a:r>
              <a:rPr lang="es-419" sz="2000" dirty="0">
                <a:solidFill>
                  <a:srgbClr val="384D56"/>
                </a:solidFill>
                <a:latin typeface="Arial"/>
                <a:cs typeface="Arial"/>
              </a:rPr>
              <a:t>|  </a:t>
            </a:r>
            <a:r>
              <a:rPr lang="es-419" sz="2000" dirty="0">
                <a:solidFill>
                  <a:schemeClr val="accent1"/>
                </a:solidFill>
                <a:latin typeface="Arial"/>
                <a:cs typeface="Arial"/>
              </a:rPr>
              <a:t>S</a:t>
            </a:r>
            <a:r>
              <a:rPr kumimoji="0" lang="es-419" sz="2000" b="0" i="0" u="none" strike="noStrike" cap="none" normalizeH="0" baseline="0" noProof="0" dirty="0">
                <a:ln>
                  <a:noFill/>
                </a:ln>
                <a:solidFill>
                  <a:schemeClr val="accent1"/>
                </a:solidFill>
                <a:effectLst/>
                <a:uLnTx/>
                <a:uFillTx/>
                <a:latin typeface="Arial"/>
                <a:ea typeface="Arial"/>
                <a:cs typeface="Arial"/>
              </a:rPr>
              <a:t>er accionable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Identificar causas raíz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Enfoque </a:t>
            </a:r>
            <a:r>
              <a:rPr lang="es-419" sz="2000" dirty="0">
                <a:solidFill>
                  <a:schemeClr val="accent1"/>
                </a:solidFill>
                <a:latin typeface="Arial"/>
                <a:ea typeface="Arial"/>
                <a:cs typeface="Arial"/>
              </a:rPr>
              <a:t>a </a:t>
            </a:r>
            <a:r>
              <a:rPr kumimoji="0" lang="es-419" sz="2000" b="0" i="0" u="none" strike="noStrike" cap="none" normalizeH="0" baseline="0" noProof="0" dirty="0">
                <a:ln>
                  <a:noFill/>
                </a:ln>
                <a:solidFill>
                  <a:schemeClr val="accent1"/>
                </a:solidFill>
                <a:effectLst/>
                <a:uLnTx/>
                <a:uFillTx/>
                <a:latin typeface="Arial"/>
                <a:ea typeface="Arial"/>
                <a:cs typeface="Arial"/>
              </a:rPr>
              <a:t>nivel del sistema</a:t>
            </a:r>
            <a:endParaRPr lang="es-419" sz="2000" b="0" i="0" u="none" strike="noStrike" cap="none" normalizeH="0" baseline="0" noProof="0" dirty="0">
              <a:ln>
                <a:noFill/>
              </a:ln>
              <a:solidFill>
                <a:schemeClr val="accent1"/>
              </a:solidFill>
              <a:effectLst/>
              <a:uLnTx/>
              <a:uFillTx/>
              <a:latin typeface="Arial"/>
              <a:ea typeface="Arial"/>
              <a:cs typeface="Arial"/>
            </a:endParaRPr>
          </a:p>
        </p:txBody>
      </p:sp>
      <p:sp>
        <p:nvSpPr>
          <p:cNvPr id="3" name="TextBox 2">
            <a:extLst>
              <a:ext uri="{FF2B5EF4-FFF2-40B4-BE49-F238E27FC236}">
                <a16:creationId xmlns:a16="http://schemas.microsoft.com/office/drawing/2014/main" id="{1DFE3CF6-D30B-3F11-FB34-5BD6120098AF}"/>
              </a:ext>
            </a:extLst>
          </p:cNvPr>
          <p:cNvSpPr txBox="1"/>
          <p:nvPr/>
        </p:nvSpPr>
        <p:spPr>
          <a:xfrm>
            <a:off x="746165" y="2514519"/>
            <a:ext cx="10699668" cy="172957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s-419" sz="3200" b="1" dirty="0">
                <a:solidFill>
                  <a:schemeClr val="tx2"/>
                </a:solidFill>
                <a:latin typeface="Arial"/>
                <a:cs typeface="Arial"/>
              </a:rPr>
              <a:t>No hay SOP ni capacitación para centros de salud privados para notificar a los PHEOC regionales de enfermedades de notificación obligatoria.</a:t>
            </a:r>
          </a:p>
        </p:txBody>
      </p:sp>
    </p:spTree>
    <p:extLst>
      <p:ext uri="{BB962C8B-B14F-4D97-AF65-F5344CB8AC3E}">
        <p14:creationId xmlns:p14="http://schemas.microsoft.com/office/powerpoint/2010/main" val="16146467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47326-BA60-4D0A-E35C-F9D65377394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1BEDE656-8F15-1F95-07F6-99275B981A65}"/>
              </a:ext>
            </a:extLst>
          </p:cNvPr>
          <p:cNvSpPr txBox="1"/>
          <p:nvPr/>
        </p:nvSpPr>
        <p:spPr>
          <a:xfrm>
            <a:off x="306613" y="386200"/>
            <a:ext cx="11035838"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los criterios para un buen cuello de botella?</a:t>
            </a:r>
          </a:p>
        </p:txBody>
      </p:sp>
      <p:sp>
        <p:nvSpPr>
          <p:cNvPr id="2" name="Text Placeholder 4">
            <a:extLst>
              <a:ext uri="{FF2B5EF4-FFF2-40B4-BE49-F238E27FC236}">
                <a16:creationId xmlns:a16="http://schemas.microsoft.com/office/drawing/2014/main" id="{04406420-89A2-48EE-CBCF-F97C9C6A8F08}"/>
              </a:ext>
            </a:extLst>
          </p:cNvPr>
          <p:cNvSpPr txBox="1">
            <a:spLocks/>
          </p:cNvSpPr>
          <p:nvPr/>
        </p:nvSpPr>
        <p:spPr>
          <a:xfrm>
            <a:off x="429850" y="5370921"/>
            <a:ext cx="11332299" cy="110087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rPr>
              <a:t>Criterios para un buen cuello de botella</a:t>
            </a:r>
          </a:p>
          <a:p>
            <a:pPr marL="0" indent="0" algn="ctr">
              <a:buNone/>
              <a:defRPr/>
            </a:pPr>
            <a:r>
              <a:rPr kumimoji="0" lang="es-419" sz="2000" b="0" i="0" u="none" strike="noStrike" cap="none" normalizeH="0" baseline="0" noProof="0" dirty="0">
                <a:ln>
                  <a:noFill/>
                </a:ln>
                <a:solidFill>
                  <a:schemeClr val="accent1"/>
                </a:solidFill>
                <a:effectLst/>
                <a:uLnTx/>
                <a:uFillTx/>
                <a:latin typeface="Arial"/>
                <a:ea typeface="Arial"/>
                <a:cs typeface="Arial"/>
              </a:rPr>
              <a:t>Ser específico  </a:t>
            </a:r>
            <a:r>
              <a:rPr lang="es-419" sz="2000" dirty="0">
                <a:solidFill>
                  <a:srgbClr val="384D56"/>
                </a:solidFill>
                <a:latin typeface="Arial"/>
                <a:cs typeface="Arial"/>
              </a:rPr>
              <a:t>|  </a:t>
            </a:r>
            <a:r>
              <a:rPr lang="es-419" sz="2000" dirty="0">
                <a:solidFill>
                  <a:schemeClr val="accent1"/>
                </a:solidFill>
                <a:latin typeface="Arial"/>
                <a:cs typeface="Arial"/>
              </a:rPr>
              <a:t>S</a:t>
            </a:r>
            <a:r>
              <a:rPr kumimoji="0" lang="es-419" sz="2000" b="0" i="0" u="none" strike="noStrike" cap="none" normalizeH="0" baseline="0" noProof="0" dirty="0">
                <a:ln>
                  <a:noFill/>
                </a:ln>
                <a:solidFill>
                  <a:schemeClr val="accent1"/>
                </a:solidFill>
                <a:effectLst/>
                <a:uLnTx/>
                <a:uFillTx/>
                <a:latin typeface="Arial"/>
                <a:ea typeface="Arial"/>
                <a:cs typeface="Arial"/>
              </a:rPr>
              <a:t>er accionable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Identificar causas raíz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Enfoque </a:t>
            </a:r>
            <a:r>
              <a:rPr lang="es-419" sz="2000" dirty="0">
                <a:solidFill>
                  <a:schemeClr val="accent1"/>
                </a:solidFill>
                <a:latin typeface="Arial"/>
                <a:ea typeface="Arial"/>
                <a:cs typeface="Arial"/>
              </a:rPr>
              <a:t>a nivel</a:t>
            </a:r>
            <a:r>
              <a:rPr kumimoji="0" lang="es-419" sz="2000" b="0" i="0" u="none" strike="noStrike" cap="none" normalizeH="0" baseline="0" noProof="0" dirty="0">
                <a:ln>
                  <a:noFill/>
                </a:ln>
                <a:solidFill>
                  <a:schemeClr val="accent1"/>
                </a:solidFill>
                <a:effectLst/>
                <a:uLnTx/>
                <a:uFillTx/>
                <a:latin typeface="Arial"/>
                <a:ea typeface="Arial"/>
                <a:cs typeface="Arial"/>
              </a:rPr>
              <a:t> del sistema</a:t>
            </a:r>
            <a:endParaRPr lang="es-419" sz="2000" b="0" i="0" u="none" strike="noStrike" cap="none" normalizeH="0" baseline="0" noProof="0" dirty="0">
              <a:ln>
                <a:noFill/>
              </a:ln>
              <a:solidFill>
                <a:schemeClr val="accent1"/>
              </a:solidFill>
              <a:effectLst/>
              <a:uLnTx/>
              <a:uFillTx/>
              <a:latin typeface="Arial"/>
              <a:ea typeface="Arial"/>
              <a:cs typeface="Arial"/>
            </a:endParaRPr>
          </a:p>
        </p:txBody>
      </p:sp>
      <p:sp>
        <p:nvSpPr>
          <p:cNvPr id="3" name="TextBox 2">
            <a:extLst>
              <a:ext uri="{FF2B5EF4-FFF2-40B4-BE49-F238E27FC236}">
                <a16:creationId xmlns:a16="http://schemas.microsoft.com/office/drawing/2014/main" id="{435E9EF0-72CE-D2FB-5C2C-4028A97A528B}"/>
              </a:ext>
            </a:extLst>
          </p:cNvPr>
          <p:cNvSpPr txBox="1"/>
          <p:nvPr/>
        </p:nvSpPr>
        <p:spPr>
          <a:xfrm>
            <a:off x="746165" y="2514519"/>
            <a:ext cx="10699668" cy="172957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s-419" sz="3200" b="1" dirty="0">
                <a:solidFill>
                  <a:schemeClr val="tx2"/>
                </a:solidFill>
                <a:latin typeface="Arial"/>
                <a:cs typeface="Arial"/>
              </a:rPr>
              <a:t>Bajo conocimiento clínico de la definición de caso de H5N1 debido a que es el primer caso en el país en veinte años </a:t>
            </a:r>
          </a:p>
        </p:txBody>
      </p:sp>
    </p:spTree>
    <p:extLst>
      <p:ext uri="{BB962C8B-B14F-4D97-AF65-F5344CB8AC3E}">
        <p14:creationId xmlns:p14="http://schemas.microsoft.com/office/powerpoint/2010/main" val="31534106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0807A-86D3-F82B-B03E-9AD5EDE380F3}"/>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D890D75-9332-97BC-6088-53563D802B6B}"/>
              </a:ext>
            </a:extLst>
          </p:cNvPr>
          <p:cNvSpPr txBox="1"/>
          <p:nvPr/>
        </p:nvSpPr>
        <p:spPr>
          <a:xfrm>
            <a:off x="306613" y="386200"/>
            <a:ext cx="11658408"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los criterios para un buen cuello de botella?</a:t>
            </a:r>
          </a:p>
        </p:txBody>
      </p:sp>
      <p:sp>
        <p:nvSpPr>
          <p:cNvPr id="2" name="Text Placeholder 4">
            <a:extLst>
              <a:ext uri="{FF2B5EF4-FFF2-40B4-BE49-F238E27FC236}">
                <a16:creationId xmlns:a16="http://schemas.microsoft.com/office/drawing/2014/main" id="{23C6081D-316A-637B-161B-ECB15DCA0842}"/>
              </a:ext>
            </a:extLst>
          </p:cNvPr>
          <p:cNvSpPr txBox="1">
            <a:spLocks/>
          </p:cNvSpPr>
          <p:nvPr/>
        </p:nvSpPr>
        <p:spPr>
          <a:xfrm>
            <a:off x="429850" y="5370921"/>
            <a:ext cx="11332299" cy="110087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rPr>
              <a:t>Criterios para un buen cuello de botella</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es-419" sz="2000" b="0" i="0" u="none" strike="noStrike" cap="none" normalizeH="0" baseline="0" noProof="0" dirty="0">
                <a:ln>
                  <a:noFill/>
                </a:ln>
                <a:solidFill>
                  <a:schemeClr val="accent1"/>
                </a:solidFill>
                <a:effectLst/>
                <a:uLnTx/>
                <a:uFillTx/>
                <a:latin typeface="Arial"/>
                <a:ea typeface="Arial"/>
                <a:cs typeface="Arial"/>
              </a:rPr>
              <a:t>Ser específico  </a:t>
            </a:r>
            <a:r>
              <a:rPr lang="es-419" sz="2000" dirty="0">
                <a:solidFill>
                  <a:srgbClr val="384D56"/>
                </a:solidFill>
                <a:latin typeface="Arial"/>
                <a:cs typeface="Arial"/>
              </a:rPr>
              <a:t>|  </a:t>
            </a:r>
            <a:r>
              <a:rPr lang="es-419" sz="2000" dirty="0">
                <a:solidFill>
                  <a:schemeClr val="accent1"/>
                </a:solidFill>
                <a:latin typeface="Arial"/>
                <a:cs typeface="Arial"/>
              </a:rPr>
              <a:t>S</a:t>
            </a:r>
            <a:r>
              <a:rPr kumimoji="0" lang="es-419" sz="2000" b="0" i="0" u="none" strike="noStrike" cap="none" normalizeH="0" baseline="0" noProof="0" dirty="0">
                <a:ln>
                  <a:noFill/>
                </a:ln>
                <a:solidFill>
                  <a:schemeClr val="accent1"/>
                </a:solidFill>
                <a:effectLst/>
                <a:uLnTx/>
                <a:uFillTx/>
                <a:latin typeface="Arial"/>
                <a:ea typeface="Arial"/>
                <a:cs typeface="Arial"/>
              </a:rPr>
              <a:t>er accionable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Identificar causas raíz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Enfoque </a:t>
            </a:r>
            <a:r>
              <a:rPr lang="es-419" sz="2000" dirty="0">
                <a:solidFill>
                  <a:schemeClr val="accent1"/>
                </a:solidFill>
                <a:latin typeface="Arial"/>
                <a:ea typeface="Arial"/>
                <a:cs typeface="Arial"/>
              </a:rPr>
              <a:t>a</a:t>
            </a:r>
            <a:r>
              <a:rPr kumimoji="0" lang="es-419" sz="2000" b="0" i="0" u="none" strike="noStrike" cap="none" normalizeH="0" baseline="0" noProof="0" dirty="0">
                <a:ln>
                  <a:noFill/>
                </a:ln>
                <a:solidFill>
                  <a:schemeClr val="accent1"/>
                </a:solidFill>
                <a:effectLst/>
                <a:uLnTx/>
                <a:uFillTx/>
                <a:latin typeface="Arial"/>
                <a:ea typeface="Arial"/>
                <a:cs typeface="Arial"/>
              </a:rPr>
              <a:t> nivel del sistema</a:t>
            </a:r>
            <a:endParaRPr lang="es-419" sz="2000" b="0" i="0" u="none" strike="noStrike" cap="none" normalizeH="0" baseline="0" noProof="0" dirty="0">
              <a:ln>
                <a:noFill/>
              </a:ln>
              <a:solidFill>
                <a:schemeClr val="accent1"/>
              </a:solidFill>
              <a:effectLst/>
              <a:uLnTx/>
              <a:uFillTx/>
              <a:latin typeface="Arial"/>
              <a:ea typeface="Arial"/>
              <a:cs typeface="Arial"/>
            </a:endParaRPr>
          </a:p>
        </p:txBody>
      </p:sp>
      <p:sp>
        <p:nvSpPr>
          <p:cNvPr id="3" name="TextBox 2">
            <a:extLst>
              <a:ext uri="{FF2B5EF4-FFF2-40B4-BE49-F238E27FC236}">
                <a16:creationId xmlns:a16="http://schemas.microsoft.com/office/drawing/2014/main" id="{D56D55F1-651B-63EF-897F-08DE90615597}"/>
              </a:ext>
            </a:extLst>
          </p:cNvPr>
          <p:cNvSpPr txBox="1"/>
          <p:nvPr/>
        </p:nvSpPr>
        <p:spPr>
          <a:xfrm>
            <a:off x="746165" y="2514519"/>
            <a:ext cx="10699668" cy="172957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s-419" sz="3200" b="1" dirty="0">
                <a:solidFill>
                  <a:schemeClr val="tx2"/>
                </a:solidFill>
                <a:latin typeface="Arial"/>
                <a:cs typeface="Arial"/>
              </a:rPr>
              <a:t>No hay nadie designado para autorizar el uso de fondos para la investigación de brotes epidémicos los fines de semana o días festivos</a:t>
            </a:r>
          </a:p>
        </p:txBody>
      </p:sp>
    </p:spTree>
    <p:extLst>
      <p:ext uri="{BB962C8B-B14F-4D97-AF65-F5344CB8AC3E}">
        <p14:creationId xmlns:p14="http://schemas.microsoft.com/office/powerpoint/2010/main" val="35287530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637D9E-A723-ECF1-0C0F-61637B8325D3}"/>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016CBD8C-8050-F21A-FB2E-7A5401F373EA}"/>
              </a:ext>
            </a:extLst>
          </p:cNvPr>
          <p:cNvSpPr txBox="1"/>
          <p:nvPr/>
        </p:nvSpPr>
        <p:spPr>
          <a:xfrm>
            <a:off x="306613" y="386200"/>
            <a:ext cx="1154167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los criterios para un buen cuello de botella?</a:t>
            </a:r>
          </a:p>
        </p:txBody>
      </p:sp>
      <p:sp>
        <p:nvSpPr>
          <p:cNvPr id="2" name="Text Placeholder 4">
            <a:extLst>
              <a:ext uri="{FF2B5EF4-FFF2-40B4-BE49-F238E27FC236}">
                <a16:creationId xmlns:a16="http://schemas.microsoft.com/office/drawing/2014/main" id="{F7CF86C1-2C99-C094-B037-A4903FCE5758}"/>
              </a:ext>
            </a:extLst>
          </p:cNvPr>
          <p:cNvSpPr txBox="1">
            <a:spLocks/>
          </p:cNvSpPr>
          <p:nvPr/>
        </p:nvSpPr>
        <p:spPr>
          <a:xfrm>
            <a:off x="429850" y="5370921"/>
            <a:ext cx="11332299" cy="110087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latin typeface="Arial"/>
                <a:cs typeface="Arial"/>
              </a:rPr>
              <a:t>Criterios para un buen cuello de botella</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es-419" sz="2000" b="0" i="0" u="none" strike="noStrike" cap="none" normalizeH="0" baseline="0" noProof="0" dirty="0">
                <a:ln>
                  <a:noFill/>
                </a:ln>
                <a:solidFill>
                  <a:schemeClr val="accent1"/>
                </a:solidFill>
                <a:effectLst/>
                <a:uLnTx/>
                <a:uFillTx/>
                <a:latin typeface="Arial"/>
                <a:ea typeface="Arial"/>
                <a:cs typeface="Arial"/>
              </a:rPr>
              <a:t>Ser específico  </a:t>
            </a:r>
            <a:r>
              <a:rPr lang="es-419" sz="2000" dirty="0">
                <a:solidFill>
                  <a:srgbClr val="384D56"/>
                </a:solidFill>
                <a:latin typeface="Arial"/>
                <a:cs typeface="Arial"/>
              </a:rPr>
              <a:t>|  </a:t>
            </a:r>
            <a:r>
              <a:rPr lang="es-419" sz="2000" dirty="0">
                <a:solidFill>
                  <a:schemeClr val="accent1"/>
                </a:solidFill>
                <a:latin typeface="Arial"/>
                <a:cs typeface="Arial"/>
              </a:rPr>
              <a:t>S</a:t>
            </a:r>
            <a:r>
              <a:rPr kumimoji="0" lang="es-419" sz="2000" b="0" i="0" u="none" strike="noStrike" cap="none" normalizeH="0" baseline="0" noProof="0" dirty="0">
                <a:ln>
                  <a:noFill/>
                </a:ln>
                <a:solidFill>
                  <a:schemeClr val="accent1"/>
                </a:solidFill>
                <a:effectLst/>
                <a:uLnTx/>
                <a:uFillTx/>
                <a:latin typeface="Arial"/>
                <a:ea typeface="Arial"/>
                <a:cs typeface="Arial"/>
              </a:rPr>
              <a:t>er accionable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Identificar causas raíz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Enfoque </a:t>
            </a:r>
            <a:r>
              <a:rPr lang="es-419" sz="2000" dirty="0">
                <a:solidFill>
                  <a:schemeClr val="accent1"/>
                </a:solidFill>
                <a:latin typeface="Arial"/>
                <a:ea typeface="Arial"/>
                <a:cs typeface="Arial"/>
              </a:rPr>
              <a:t>a</a:t>
            </a:r>
            <a:r>
              <a:rPr kumimoji="0" lang="es-419" sz="2000" b="0" i="0" u="none" strike="noStrike" cap="none" normalizeH="0" baseline="0" noProof="0" dirty="0">
                <a:ln>
                  <a:noFill/>
                </a:ln>
                <a:solidFill>
                  <a:schemeClr val="accent1"/>
                </a:solidFill>
                <a:effectLst/>
                <a:uLnTx/>
                <a:uFillTx/>
                <a:latin typeface="Arial"/>
                <a:ea typeface="Arial"/>
                <a:cs typeface="Arial"/>
              </a:rPr>
              <a:t> nivel del sistema</a:t>
            </a:r>
            <a:endParaRPr lang="es-419" sz="2000" b="0" i="0" u="none" strike="noStrike" cap="none" normalizeH="0" baseline="0" noProof="0" dirty="0">
              <a:ln>
                <a:noFill/>
              </a:ln>
              <a:solidFill>
                <a:schemeClr val="accent1"/>
              </a:solidFill>
              <a:effectLst/>
              <a:uLnTx/>
              <a:uFillTx/>
              <a:latin typeface="Arial"/>
              <a:ea typeface="Arial"/>
              <a:cs typeface="Arial"/>
            </a:endParaRPr>
          </a:p>
        </p:txBody>
      </p:sp>
      <p:sp>
        <p:nvSpPr>
          <p:cNvPr id="3" name="TextBox 2">
            <a:extLst>
              <a:ext uri="{FF2B5EF4-FFF2-40B4-BE49-F238E27FC236}">
                <a16:creationId xmlns:a16="http://schemas.microsoft.com/office/drawing/2014/main" id="{EE426D9B-B291-0495-8E6D-4B7E7439AED9}"/>
              </a:ext>
            </a:extLst>
          </p:cNvPr>
          <p:cNvSpPr txBox="1"/>
          <p:nvPr/>
        </p:nvSpPr>
        <p:spPr>
          <a:xfrm>
            <a:off x="746165" y="2514519"/>
            <a:ext cx="10699668" cy="172957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kumimoji="0" lang="es-419" sz="3200" b="1" i="0" u="none" strike="noStrike" cap="none" normalizeH="0" baseline="0" noProof="0" dirty="0">
                <a:ln>
                  <a:noFill/>
                </a:ln>
                <a:solidFill>
                  <a:schemeClr val="tx2"/>
                </a:solidFill>
                <a:effectLst/>
                <a:uLnTx/>
                <a:uFillTx/>
                <a:latin typeface="Arial"/>
                <a:ea typeface="Arial"/>
                <a:cs typeface="Arial"/>
              </a:rPr>
              <a:t>No</a:t>
            </a:r>
            <a:r>
              <a:rPr lang="es-419" sz="3200" b="1" dirty="0">
                <a:solidFill>
                  <a:schemeClr val="tx2"/>
                </a:solidFill>
                <a:latin typeface="Arial"/>
                <a:ea typeface="Arial"/>
                <a:cs typeface="Arial"/>
              </a:rPr>
              <a:t> hay suministro regional de kits de recogida de muestras de sangre debido a que las existencias solo se encuentran a nivel nacional</a:t>
            </a:r>
          </a:p>
        </p:txBody>
      </p:sp>
    </p:spTree>
    <p:extLst>
      <p:ext uri="{BB962C8B-B14F-4D97-AF65-F5344CB8AC3E}">
        <p14:creationId xmlns:p14="http://schemas.microsoft.com/office/powerpoint/2010/main" val="3257599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66599" y="1222973"/>
            <a:ext cx="2799171" cy="2282808"/>
          </a:xfrm>
        </p:spPr>
        <p:txBody>
          <a:bodyPr/>
          <a:lstStyle/>
          <a:p>
            <a:br>
              <a:rPr lang="es-419" dirty="0">
                <a:latin typeface="Arial"/>
                <a:cs typeface="Arial"/>
              </a:rPr>
            </a:br>
            <a:r>
              <a:rPr lang="es-419" dirty="0">
                <a:latin typeface="Arial"/>
                <a:cs typeface="Arial"/>
              </a:rPr>
              <a:t>Objetivos de aprendizaje del taller</a:t>
            </a:r>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4835951" y="1227276"/>
            <a:ext cx="6748816" cy="5469710"/>
          </a:xfrm>
        </p:spPr>
        <p:txBody>
          <a:bodyPr vert="horz" lIns="91440" tIns="45720" rIns="91440" bIns="45720" rtlCol="0" anchor="t">
            <a:noAutofit/>
          </a:bodyPr>
          <a:lstStyle/>
          <a:p>
            <a:pPr marL="342900" indent="-342900">
              <a:lnSpc>
                <a:spcPct val="113999"/>
              </a:lnSpc>
            </a:pPr>
            <a:r>
              <a:rPr lang="es-419" sz="1800" b="1" dirty="0">
                <a:latin typeface="Arial"/>
                <a:cs typeface="Arial"/>
              </a:rPr>
              <a:t>Comprender el objetivo 7-1-7 y el enfoque de mejora del desempeño, y las revisiones de acción temprana</a:t>
            </a:r>
            <a:r>
              <a:rPr lang="es-419" sz="1800" dirty="0">
                <a:latin typeface="Arial"/>
                <a:cs typeface="Arial"/>
              </a:rPr>
              <a:t> para la detección, notificación y respuesta de brotes.</a:t>
            </a:r>
          </a:p>
          <a:p>
            <a:pPr marL="342900" indent="-342900">
              <a:lnSpc>
                <a:spcPct val="113999"/>
              </a:lnSpc>
            </a:pPr>
            <a:r>
              <a:rPr lang="es-419" sz="1800" dirty="0">
                <a:latin typeface="Arial"/>
                <a:cs typeface="Arial"/>
              </a:rPr>
              <a:t>Explicar cómo el enfoque 7-1-7 impulsa la mejora del desempeño de los sistemas de  respuesta a brotes.</a:t>
            </a:r>
          </a:p>
          <a:p>
            <a:pPr marL="342900" indent="-342900">
              <a:lnSpc>
                <a:spcPct val="113999"/>
              </a:lnSpc>
            </a:pPr>
            <a:r>
              <a:rPr lang="es-419" sz="1800" b="1" dirty="0">
                <a:latin typeface="Arial"/>
                <a:cs typeface="Arial"/>
              </a:rPr>
              <a:t>Identificar oportunidades y desafíos </a:t>
            </a:r>
            <a:r>
              <a:rPr lang="es-419" sz="1800" dirty="0">
                <a:latin typeface="Arial"/>
                <a:cs typeface="Arial"/>
              </a:rPr>
              <a:t>para apoyar la concientización, la adopción y el uso del enfoque 7-1-7 en sus trabajos</a:t>
            </a:r>
          </a:p>
          <a:p>
            <a:pPr marL="342900" indent="-342900">
              <a:lnSpc>
                <a:spcPct val="113999"/>
              </a:lnSpc>
            </a:pPr>
            <a:r>
              <a:rPr lang="es-419" sz="1800" b="1" dirty="0">
                <a:latin typeface="Arial"/>
                <a:cs typeface="Arial"/>
              </a:rPr>
              <a:t>Aplicar pasos clave y prácticas modelo</a:t>
            </a:r>
            <a:r>
              <a:rPr lang="es-419" sz="1800" dirty="0">
                <a:latin typeface="Arial"/>
                <a:cs typeface="Arial"/>
              </a:rPr>
              <a:t> para apoyar la adopción del enfoque 7-1-7 y su uso en todos los programas y contextos.</a:t>
            </a:r>
          </a:p>
          <a:p>
            <a:pPr marL="342900" indent="-342900">
              <a:lnSpc>
                <a:spcPct val="113999"/>
              </a:lnSpc>
            </a:pPr>
            <a:r>
              <a:rPr lang="es-419" sz="1800" b="1" dirty="0">
                <a:latin typeface="Arial"/>
                <a:cs typeface="Arial"/>
              </a:rPr>
              <a:t>Desarrollar un plan </a:t>
            </a:r>
            <a:r>
              <a:rPr lang="es-419" sz="1800" dirty="0">
                <a:latin typeface="Arial"/>
                <a:cs typeface="Arial"/>
              </a:rPr>
              <a:t>para la adopción y el uso rutinario del objetivo 7-1-7 en su país/jurisdicción</a:t>
            </a:r>
          </a:p>
          <a:p>
            <a:pPr marL="0" indent="0">
              <a:lnSpc>
                <a:spcPct val="113999"/>
              </a:lnSpc>
              <a:buNone/>
            </a:pPr>
            <a:endParaRPr lang="en-US" sz="1800" dirty="0">
              <a:latin typeface="Arial"/>
              <a:cs typeface="Arial"/>
            </a:endParaRP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es-419">
                <a:latin typeface="Arial"/>
                <a:cs typeface="Arial"/>
              </a:rPr>
              <a:t>Al final de la capacitación, deben ser capaces de lo siguiente:</a:t>
            </a:r>
          </a:p>
        </p:txBody>
      </p:sp>
    </p:spTree>
    <p:extLst>
      <p:ext uri="{BB962C8B-B14F-4D97-AF65-F5344CB8AC3E}">
        <p14:creationId xmlns:p14="http://schemas.microsoft.com/office/powerpoint/2010/main" val="32869165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4ACD7-F169-5304-9849-FCB997A76847}"/>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3A67E10B-2FC7-A7E3-6BF7-C017EB2C1C3E}"/>
              </a:ext>
            </a:extLst>
          </p:cNvPr>
          <p:cNvSpPr txBox="1"/>
          <p:nvPr/>
        </p:nvSpPr>
        <p:spPr>
          <a:xfrm>
            <a:off x="306612" y="386200"/>
            <a:ext cx="12154519"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los criterios para un buen cuello de botella?</a:t>
            </a:r>
          </a:p>
        </p:txBody>
      </p:sp>
      <p:sp>
        <p:nvSpPr>
          <p:cNvPr id="2" name="Text Placeholder 4">
            <a:extLst>
              <a:ext uri="{FF2B5EF4-FFF2-40B4-BE49-F238E27FC236}">
                <a16:creationId xmlns:a16="http://schemas.microsoft.com/office/drawing/2014/main" id="{1A6A628D-370B-E03E-DF21-E36160DED2CE}"/>
              </a:ext>
            </a:extLst>
          </p:cNvPr>
          <p:cNvSpPr txBox="1">
            <a:spLocks/>
          </p:cNvSpPr>
          <p:nvPr/>
        </p:nvSpPr>
        <p:spPr>
          <a:xfrm>
            <a:off x="429850" y="5370921"/>
            <a:ext cx="11332299" cy="110087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latin typeface="Arial"/>
                <a:cs typeface="Arial"/>
              </a:rPr>
              <a:t>Criterios para un buen cuello de botella</a:t>
            </a:r>
          </a:p>
          <a:p>
            <a:pPr marL="0" indent="0" algn="ctr">
              <a:buNone/>
              <a:defRPr/>
            </a:pPr>
            <a:r>
              <a:rPr kumimoji="0" lang="es-419" sz="2000" b="0" i="0" u="none" strike="noStrike" cap="none" normalizeH="0" baseline="0" noProof="0" dirty="0">
                <a:ln>
                  <a:noFill/>
                </a:ln>
                <a:solidFill>
                  <a:schemeClr val="accent1"/>
                </a:solidFill>
                <a:effectLst/>
                <a:uLnTx/>
                <a:uFillTx/>
                <a:latin typeface="Arial"/>
                <a:ea typeface="Arial"/>
                <a:cs typeface="Arial"/>
              </a:rPr>
              <a:t>Ser específico  </a:t>
            </a:r>
            <a:r>
              <a:rPr lang="es-419" sz="2000" dirty="0">
                <a:solidFill>
                  <a:srgbClr val="384D56"/>
                </a:solidFill>
                <a:latin typeface="Arial"/>
                <a:cs typeface="Arial"/>
              </a:rPr>
              <a:t>|  </a:t>
            </a:r>
            <a:r>
              <a:rPr lang="es-419" sz="2000" dirty="0">
                <a:solidFill>
                  <a:schemeClr val="accent1"/>
                </a:solidFill>
                <a:latin typeface="Arial"/>
                <a:cs typeface="Arial"/>
              </a:rPr>
              <a:t>S</a:t>
            </a:r>
            <a:r>
              <a:rPr kumimoji="0" lang="es-419" sz="2000" b="0" i="0" u="none" strike="noStrike" cap="none" normalizeH="0" baseline="0" noProof="0" dirty="0">
                <a:ln>
                  <a:noFill/>
                </a:ln>
                <a:solidFill>
                  <a:schemeClr val="accent1"/>
                </a:solidFill>
                <a:effectLst/>
                <a:uLnTx/>
                <a:uFillTx/>
                <a:latin typeface="Arial"/>
                <a:ea typeface="Arial"/>
                <a:cs typeface="Arial"/>
              </a:rPr>
              <a:t>er accionable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Identificar causas raíz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Enfoque </a:t>
            </a:r>
            <a:r>
              <a:rPr lang="es-419" sz="2000" dirty="0">
                <a:solidFill>
                  <a:schemeClr val="accent1"/>
                </a:solidFill>
                <a:latin typeface="Arial"/>
                <a:ea typeface="Arial"/>
                <a:cs typeface="Arial"/>
              </a:rPr>
              <a:t>a nivel</a:t>
            </a:r>
            <a:r>
              <a:rPr kumimoji="0" lang="es-419" sz="2000" b="0" i="0" u="none" strike="noStrike" cap="none" normalizeH="0" baseline="0" noProof="0" dirty="0">
                <a:ln>
                  <a:noFill/>
                </a:ln>
                <a:solidFill>
                  <a:schemeClr val="accent1"/>
                </a:solidFill>
                <a:effectLst/>
                <a:uLnTx/>
                <a:uFillTx/>
                <a:latin typeface="Arial"/>
                <a:ea typeface="Arial"/>
                <a:cs typeface="Arial"/>
              </a:rPr>
              <a:t> del sistema</a:t>
            </a:r>
            <a:endParaRPr lang="es-419" sz="2000" b="0" i="0" u="none" strike="noStrike" cap="none" normalizeH="0" baseline="0" noProof="0" dirty="0">
              <a:ln>
                <a:noFill/>
              </a:ln>
              <a:solidFill>
                <a:schemeClr val="accent1"/>
              </a:solidFill>
              <a:effectLst/>
              <a:uLnTx/>
              <a:uFillTx/>
              <a:latin typeface="Arial"/>
              <a:ea typeface="Arial"/>
              <a:cs typeface="Arial"/>
            </a:endParaRPr>
          </a:p>
        </p:txBody>
      </p:sp>
      <p:sp>
        <p:nvSpPr>
          <p:cNvPr id="3" name="TextBox 2">
            <a:extLst>
              <a:ext uri="{FF2B5EF4-FFF2-40B4-BE49-F238E27FC236}">
                <a16:creationId xmlns:a16="http://schemas.microsoft.com/office/drawing/2014/main" id="{3B588BF1-696D-1808-4510-5819C5FB8F42}"/>
              </a:ext>
            </a:extLst>
          </p:cNvPr>
          <p:cNvSpPr txBox="1"/>
          <p:nvPr/>
        </p:nvSpPr>
        <p:spPr>
          <a:xfrm>
            <a:off x="746165" y="2514519"/>
            <a:ext cx="10699668" cy="1168205"/>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s-419" sz="3200" b="1" dirty="0">
                <a:solidFill>
                  <a:schemeClr val="tx2"/>
                </a:solidFill>
                <a:latin typeface="Arial"/>
                <a:cs typeface="Arial"/>
              </a:rPr>
              <a:t>No hay opción de registrar un caso de </a:t>
            </a:r>
            <a:r>
              <a:rPr lang="es-419" sz="3200" b="1" dirty="0" err="1">
                <a:solidFill>
                  <a:schemeClr val="tx2"/>
                </a:solidFill>
                <a:latin typeface="Arial"/>
                <a:cs typeface="Arial"/>
              </a:rPr>
              <a:t>mpox</a:t>
            </a:r>
            <a:r>
              <a:rPr lang="es-419" sz="3200" b="1" dirty="0">
                <a:solidFill>
                  <a:schemeClr val="tx2"/>
                </a:solidFill>
                <a:latin typeface="Arial"/>
                <a:cs typeface="Arial"/>
              </a:rPr>
              <a:t> en el sistema de vigilancia electrónica basado en casos</a:t>
            </a:r>
          </a:p>
        </p:txBody>
      </p:sp>
    </p:spTree>
    <p:extLst>
      <p:ext uri="{BB962C8B-B14F-4D97-AF65-F5344CB8AC3E}">
        <p14:creationId xmlns:p14="http://schemas.microsoft.com/office/powerpoint/2010/main" val="39817984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5850D-E198-735F-B46B-05EC07AC0363}"/>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F7A1670-C00B-0A99-6EC2-B161E433786B}"/>
              </a:ext>
            </a:extLst>
          </p:cNvPr>
          <p:cNvSpPr txBox="1"/>
          <p:nvPr/>
        </p:nvSpPr>
        <p:spPr>
          <a:xfrm>
            <a:off x="306613" y="386200"/>
            <a:ext cx="10977472"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los criterios para un buen cuello de botella?</a:t>
            </a:r>
          </a:p>
        </p:txBody>
      </p:sp>
      <p:sp>
        <p:nvSpPr>
          <p:cNvPr id="2" name="Text Placeholder 4">
            <a:extLst>
              <a:ext uri="{FF2B5EF4-FFF2-40B4-BE49-F238E27FC236}">
                <a16:creationId xmlns:a16="http://schemas.microsoft.com/office/drawing/2014/main" id="{6689E2C3-CD9D-C6DB-98CD-D3A621E3D916}"/>
              </a:ext>
            </a:extLst>
          </p:cNvPr>
          <p:cNvSpPr txBox="1">
            <a:spLocks/>
          </p:cNvSpPr>
          <p:nvPr/>
        </p:nvSpPr>
        <p:spPr>
          <a:xfrm>
            <a:off x="429850" y="5370921"/>
            <a:ext cx="11332299" cy="110087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latin typeface="Arial"/>
                <a:cs typeface="Arial"/>
              </a:rPr>
              <a:t>Criterios para un buen cuello de botella</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es-419" sz="2000" b="0" i="0" u="none" strike="noStrike" cap="none" normalizeH="0" baseline="0" noProof="0" dirty="0">
                <a:ln>
                  <a:noFill/>
                </a:ln>
                <a:solidFill>
                  <a:schemeClr val="accent1"/>
                </a:solidFill>
                <a:effectLst/>
                <a:uLnTx/>
                <a:uFillTx/>
                <a:latin typeface="Arial"/>
                <a:ea typeface="Arial"/>
                <a:cs typeface="Arial"/>
              </a:rPr>
              <a:t>Ser específico  </a:t>
            </a:r>
            <a:r>
              <a:rPr lang="es-419" sz="2000" dirty="0">
                <a:solidFill>
                  <a:srgbClr val="384D56"/>
                </a:solidFill>
                <a:latin typeface="Arial"/>
                <a:cs typeface="Arial"/>
              </a:rPr>
              <a:t>|  </a:t>
            </a:r>
            <a:r>
              <a:rPr lang="es-419" sz="2000" dirty="0">
                <a:solidFill>
                  <a:schemeClr val="accent1"/>
                </a:solidFill>
                <a:latin typeface="Arial"/>
                <a:cs typeface="Arial"/>
              </a:rPr>
              <a:t>S</a:t>
            </a:r>
            <a:r>
              <a:rPr kumimoji="0" lang="es-419" sz="2000" b="0" i="0" u="none" strike="noStrike" cap="none" normalizeH="0" baseline="0" noProof="0" dirty="0">
                <a:ln>
                  <a:noFill/>
                </a:ln>
                <a:solidFill>
                  <a:schemeClr val="accent1"/>
                </a:solidFill>
                <a:effectLst/>
                <a:uLnTx/>
                <a:uFillTx/>
                <a:latin typeface="Arial"/>
                <a:ea typeface="Arial"/>
                <a:cs typeface="Arial"/>
              </a:rPr>
              <a:t>er accionable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Identificar causas raíz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Enfoque </a:t>
            </a:r>
            <a:r>
              <a:rPr lang="es-419" sz="2000" dirty="0">
                <a:solidFill>
                  <a:schemeClr val="accent1"/>
                </a:solidFill>
                <a:latin typeface="Arial"/>
                <a:ea typeface="Arial"/>
                <a:cs typeface="Arial"/>
              </a:rPr>
              <a:t>a</a:t>
            </a:r>
            <a:r>
              <a:rPr kumimoji="0" lang="es-419" sz="2000" b="0" i="0" u="none" strike="noStrike" cap="none" normalizeH="0" baseline="0" noProof="0" dirty="0">
                <a:ln>
                  <a:noFill/>
                </a:ln>
                <a:solidFill>
                  <a:schemeClr val="accent1"/>
                </a:solidFill>
                <a:effectLst/>
                <a:uLnTx/>
                <a:uFillTx/>
                <a:latin typeface="Arial"/>
                <a:ea typeface="Arial"/>
                <a:cs typeface="Arial"/>
              </a:rPr>
              <a:t> nivel del sistema</a:t>
            </a:r>
            <a:endParaRPr lang="es-419" sz="2000" b="0" i="0" u="none" strike="noStrike" cap="none" normalizeH="0" baseline="0" noProof="0" dirty="0">
              <a:ln>
                <a:noFill/>
              </a:ln>
              <a:solidFill>
                <a:schemeClr val="accent1"/>
              </a:solidFill>
              <a:effectLst/>
              <a:uLnTx/>
              <a:uFillTx/>
              <a:latin typeface="Arial"/>
              <a:ea typeface="Arial"/>
              <a:cs typeface="Arial"/>
            </a:endParaRPr>
          </a:p>
        </p:txBody>
      </p:sp>
      <p:sp>
        <p:nvSpPr>
          <p:cNvPr id="3" name="TextBox 2">
            <a:extLst>
              <a:ext uri="{FF2B5EF4-FFF2-40B4-BE49-F238E27FC236}">
                <a16:creationId xmlns:a16="http://schemas.microsoft.com/office/drawing/2014/main" id="{C62DB847-8F06-BA3B-20A5-672E19312EE3}"/>
              </a:ext>
            </a:extLst>
          </p:cNvPr>
          <p:cNvSpPr txBox="1"/>
          <p:nvPr/>
        </p:nvSpPr>
        <p:spPr>
          <a:xfrm>
            <a:off x="746165" y="2514519"/>
            <a:ext cx="10699668" cy="1168205"/>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s-419" sz="3200" b="1" dirty="0">
                <a:solidFill>
                  <a:schemeClr val="tx2"/>
                </a:solidFill>
                <a:latin typeface="Arial"/>
                <a:cs typeface="Arial"/>
              </a:rPr>
              <a:t>Largo período de tiempo entre la recogida de muestras y la confirmación de laboratorio</a:t>
            </a:r>
          </a:p>
        </p:txBody>
      </p:sp>
    </p:spTree>
    <p:extLst>
      <p:ext uri="{BB962C8B-B14F-4D97-AF65-F5344CB8AC3E}">
        <p14:creationId xmlns:p14="http://schemas.microsoft.com/office/powerpoint/2010/main" val="26563267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F8BC4D-BEED-BA30-5BD9-07836DCA93DC}"/>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BDDF373-3A90-9922-2DB5-491E0299A67F}"/>
              </a:ext>
            </a:extLst>
          </p:cNvPr>
          <p:cNvSpPr txBox="1"/>
          <p:nvPr/>
        </p:nvSpPr>
        <p:spPr>
          <a:xfrm>
            <a:off x="306613" y="386200"/>
            <a:ext cx="11259574"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los criterios para un buen cuello de botella?</a:t>
            </a:r>
          </a:p>
        </p:txBody>
      </p:sp>
      <p:sp>
        <p:nvSpPr>
          <p:cNvPr id="2" name="Text Placeholder 4">
            <a:extLst>
              <a:ext uri="{FF2B5EF4-FFF2-40B4-BE49-F238E27FC236}">
                <a16:creationId xmlns:a16="http://schemas.microsoft.com/office/drawing/2014/main" id="{8A14D25B-D8A1-C23F-AFB9-CDC067DD20F7}"/>
              </a:ext>
            </a:extLst>
          </p:cNvPr>
          <p:cNvSpPr txBox="1">
            <a:spLocks/>
          </p:cNvSpPr>
          <p:nvPr/>
        </p:nvSpPr>
        <p:spPr>
          <a:xfrm>
            <a:off x="429850" y="5370921"/>
            <a:ext cx="11332299" cy="110087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latin typeface="Arial"/>
                <a:cs typeface="Arial"/>
              </a:rPr>
              <a:t>Criterios para un buen cuello de botella</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es-419" sz="2000" b="0" i="0" u="none" strike="noStrike" cap="none" normalizeH="0" baseline="0" noProof="0" dirty="0">
                <a:ln>
                  <a:noFill/>
                </a:ln>
                <a:solidFill>
                  <a:schemeClr val="accent1"/>
                </a:solidFill>
                <a:effectLst/>
                <a:uLnTx/>
                <a:uFillTx/>
                <a:latin typeface="Arial"/>
                <a:ea typeface="Arial"/>
                <a:cs typeface="Arial"/>
              </a:rPr>
              <a:t>Ser específico  </a:t>
            </a:r>
            <a:r>
              <a:rPr lang="es-419" sz="2000" dirty="0">
                <a:solidFill>
                  <a:srgbClr val="384D56"/>
                </a:solidFill>
                <a:latin typeface="Arial"/>
                <a:cs typeface="Arial"/>
              </a:rPr>
              <a:t>|  </a:t>
            </a:r>
            <a:r>
              <a:rPr lang="es-419" sz="2000" dirty="0">
                <a:solidFill>
                  <a:schemeClr val="accent1"/>
                </a:solidFill>
                <a:latin typeface="Arial"/>
                <a:cs typeface="Arial"/>
              </a:rPr>
              <a:t>S</a:t>
            </a:r>
            <a:r>
              <a:rPr kumimoji="0" lang="es-419" sz="2000" b="0" i="0" u="none" strike="noStrike" cap="none" normalizeH="0" baseline="0" noProof="0" dirty="0">
                <a:ln>
                  <a:noFill/>
                </a:ln>
                <a:solidFill>
                  <a:schemeClr val="accent1"/>
                </a:solidFill>
                <a:effectLst/>
                <a:uLnTx/>
                <a:uFillTx/>
                <a:latin typeface="Arial"/>
                <a:ea typeface="Arial"/>
                <a:cs typeface="Arial"/>
              </a:rPr>
              <a:t>er accionable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Identificar causas raíz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Enfoque </a:t>
            </a:r>
            <a:r>
              <a:rPr lang="es-419" sz="2000" dirty="0">
                <a:solidFill>
                  <a:schemeClr val="accent1"/>
                </a:solidFill>
                <a:latin typeface="Arial"/>
                <a:ea typeface="Arial"/>
                <a:cs typeface="Arial"/>
              </a:rPr>
              <a:t>a</a:t>
            </a:r>
            <a:r>
              <a:rPr kumimoji="0" lang="es-419" sz="2000" b="0" i="0" u="none" strike="noStrike" cap="none" normalizeH="0" baseline="0" noProof="0" dirty="0">
                <a:ln>
                  <a:noFill/>
                </a:ln>
                <a:solidFill>
                  <a:schemeClr val="accent1"/>
                </a:solidFill>
                <a:effectLst/>
                <a:uLnTx/>
                <a:uFillTx/>
                <a:latin typeface="Arial"/>
                <a:ea typeface="Arial"/>
                <a:cs typeface="Arial"/>
              </a:rPr>
              <a:t> nivel del sistema</a:t>
            </a:r>
            <a:endParaRPr lang="es-419" sz="2000" b="0" i="0" u="none" strike="noStrike" cap="none" normalizeH="0" baseline="0" noProof="0" dirty="0">
              <a:ln>
                <a:noFill/>
              </a:ln>
              <a:solidFill>
                <a:schemeClr val="accent1"/>
              </a:solidFill>
              <a:effectLst/>
              <a:uLnTx/>
              <a:uFillTx/>
              <a:latin typeface="Arial"/>
              <a:ea typeface="Arial"/>
              <a:cs typeface="Arial"/>
            </a:endParaRPr>
          </a:p>
        </p:txBody>
      </p:sp>
      <p:sp>
        <p:nvSpPr>
          <p:cNvPr id="3" name="TextBox 2">
            <a:extLst>
              <a:ext uri="{FF2B5EF4-FFF2-40B4-BE49-F238E27FC236}">
                <a16:creationId xmlns:a16="http://schemas.microsoft.com/office/drawing/2014/main" id="{5A69A811-B8C8-AD71-1CFA-DEB180B7097E}"/>
              </a:ext>
            </a:extLst>
          </p:cNvPr>
          <p:cNvSpPr txBox="1"/>
          <p:nvPr/>
        </p:nvSpPr>
        <p:spPr>
          <a:xfrm>
            <a:off x="746165" y="2514519"/>
            <a:ext cx="10699668" cy="606833"/>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s-419" sz="3200" b="1" dirty="0">
                <a:solidFill>
                  <a:schemeClr val="tx2"/>
                </a:solidFill>
                <a:latin typeface="Arial"/>
                <a:cs typeface="Arial"/>
              </a:rPr>
              <a:t>Retraso en que el paciente vaya al centro de salud</a:t>
            </a:r>
          </a:p>
        </p:txBody>
      </p:sp>
    </p:spTree>
    <p:extLst>
      <p:ext uri="{BB962C8B-B14F-4D97-AF65-F5344CB8AC3E}">
        <p14:creationId xmlns:p14="http://schemas.microsoft.com/office/powerpoint/2010/main" val="1652718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366B7-9818-C55A-5886-EE80C0565EBD}"/>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7A63D8A5-6A85-EDF1-F5CF-0CFD5901BD05}"/>
              </a:ext>
            </a:extLst>
          </p:cNvPr>
          <p:cNvSpPr txBox="1"/>
          <p:nvPr/>
        </p:nvSpPr>
        <p:spPr>
          <a:xfrm>
            <a:off x="306612" y="386200"/>
            <a:ext cx="11240119"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los criterios para un buen cuello de botella?</a:t>
            </a:r>
          </a:p>
        </p:txBody>
      </p:sp>
      <p:sp>
        <p:nvSpPr>
          <p:cNvPr id="2" name="Text Placeholder 4">
            <a:extLst>
              <a:ext uri="{FF2B5EF4-FFF2-40B4-BE49-F238E27FC236}">
                <a16:creationId xmlns:a16="http://schemas.microsoft.com/office/drawing/2014/main" id="{552F8181-3171-2D2B-D092-2796F5738EE1}"/>
              </a:ext>
            </a:extLst>
          </p:cNvPr>
          <p:cNvSpPr txBox="1">
            <a:spLocks/>
          </p:cNvSpPr>
          <p:nvPr/>
        </p:nvSpPr>
        <p:spPr>
          <a:xfrm>
            <a:off x="429850" y="5370921"/>
            <a:ext cx="11332299" cy="110087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latin typeface="Arial"/>
                <a:cs typeface="Arial"/>
              </a:rPr>
              <a:t>Criterios para un buen cuello de botella</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es-419" sz="2000" b="0" i="0" u="none" strike="noStrike" cap="none" normalizeH="0" baseline="0" noProof="0" dirty="0">
                <a:ln>
                  <a:noFill/>
                </a:ln>
                <a:solidFill>
                  <a:schemeClr val="accent1"/>
                </a:solidFill>
                <a:effectLst/>
                <a:uLnTx/>
                <a:uFillTx/>
                <a:latin typeface="Arial"/>
                <a:ea typeface="Arial"/>
                <a:cs typeface="Arial"/>
              </a:rPr>
              <a:t>Ser específico  </a:t>
            </a:r>
            <a:r>
              <a:rPr lang="es-419" sz="2000" dirty="0">
                <a:solidFill>
                  <a:srgbClr val="384D56"/>
                </a:solidFill>
                <a:latin typeface="Arial"/>
                <a:cs typeface="Arial"/>
              </a:rPr>
              <a:t>|  </a:t>
            </a:r>
            <a:r>
              <a:rPr lang="es-419" sz="2000" dirty="0">
                <a:solidFill>
                  <a:schemeClr val="accent1"/>
                </a:solidFill>
                <a:latin typeface="Arial"/>
                <a:cs typeface="Arial"/>
              </a:rPr>
              <a:t>S</a:t>
            </a:r>
            <a:r>
              <a:rPr kumimoji="0" lang="es-419" sz="2000" b="0" i="0" u="none" strike="noStrike" cap="none" normalizeH="0" baseline="0" noProof="0" dirty="0">
                <a:ln>
                  <a:noFill/>
                </a:ln>
                <a:solidFill>
                  <a:schemeClr val="accent1"/>
                </a:solidFill>
                <a:effectLst/>
                <a:uLnTx/>
                <a:uFillTx/>
                <a:latin typeface="Arial"/>
                <a:ea typeface="Arial"/>
                <a:cs typeface="Arial"/>
              </a:rPr>
              <a:t>er accionable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Identificar causas raíz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Enfoque </a:t>
            </a:r>
            <a:r>
              <a:rPr lang="es-419" sz="2000" dirty="0">
                <a:solidFill>
                  <a:schemeClr val="accent1"/>
                </a:solidFill>
                <a:latin typeface="Arial"/>
                <a:ea typeface="Arial"/>
                <a:cs typeface="Arial"/>
              </a:rPr>
              <a:t>a</a:t>
            </a:r>
            <a:r>
              <a:rPr kumimoji="0" lang="es-419" sz="2000" b="0" i="0" u="none" strike="noStrike" cap="none" normalizeH="0" baseline="0" noProof="0" dirty="0">
                <a:ln>
                  <a:noFill/>
                </a:ln>
                <a:solidFill>
                  <a:schemeClr val="accent1"/>
                </a:solidFill>
                <a:effectLst/>
                <a:uLnTx/>
                <a:uFillTx/>
                <a:latin typeface="Arial"/>
                <a:ea typeface="Arial"/>
                <a:cs typeface="Arial"/>
              </a:rPr>
              <a:t> nivel del sistema</a:t>
            </a:r>
            <a:endParaRPr lang="es-419" sz="2000" b="0" i="0" u="none" strike="noStrike" cap="none" normalizeH="0" baseline="0" noProof="0" dirty="0">
              <a:ln>
                <a:noFill/>
              </a:ln>
              <a:solidFill>
                <a:schemeClr val="accent1"/>
              </a:solidFill>
              <a:effectLst/>
              <a:uLnTx/>
              <a:uFillTx/>
              <a:latin typeface="Arial"/>
              <a:ea typeface="Arial"/>
              <a:cs typeface="Arial"/>
            </a:endParaRPr>
          </a:p>
        </p:txBody>
      </p:sp>
      <p:sp>
        <p:nvSpPr>
          <p:cNvPr id="3" name="TextBox 2">
            <a:extLst>
              <a:ext uri="{FF2B5EF4-FFF2-40B4-BE49-F238E27FC236}">
                <a16:creationId xmlns:a16="http://schemas.microsoft.com/office/drawing/2014/main" id="{E04DD2FF-AC81-FF26-5F2F-DB2C0A11DFBE}"/>
              </a:ext>
            </a:extLst>
          </p:cNvPr>
          <p:cNvSpPr txBox="1"/>
          <p:nvPr/>
        </p:nvSpPr>
        <p:spPr>
          <a:xfrm>
            <a:off x="746165" y="2514519"/>
            <a:ext cx="10699668" cy="1168205"/>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s-419" sz="3200" b="1" dirty="0">
                <a:solidFill>
                  <a:schemeClr val="tx2"/>
                </a:solidFill>
                <a:latin typeface="Arial"/>
                <a:cs typeface="Arial"/>
              </a:rPr>
              <a:t>Identificación tardía del caso por parte del trabajador sanitario comunitario</a:t>
            </a:r>
          </a:p>
        </p:txBody>
      </p:sp>
    </p:spTree>
    <p:extLst>
      <p:ext uri="{BB962C8B-B14F-4D97-AF65-F5344CB8AC3E}">
        <p14:creationId xmlns:p14="http://schemas.microsoft.com/office/powerpoint/2010/main" val="35981573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B868FC-3EC5-FE7E-D83A-39B0FBAA3664}"/>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B25E5018-965B-1AA9-5BDE-35ED449EBD6D}"/>
              </a:ext>
            </a:extLst>
          </p:cNvPr>
          <p:cNvSpPr txBox="1"/>
          <p:nvPr/>
        </p:nvSpPr>
        <p:spPr>
          <a:xfrm>
            <a:off x="306613" y="386200"/>
            <a:ext cx="11139220"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los criterios para un buen cuello de botella?</a:t>
            </a:r>
          </a:p>
        </p:txBody>
      </p:sp>
      <p:sp>
        <p:nvSpPr>
          <p:cNvPr id="2" name="Text Placeholder 4">
            <a:extLst>
              <a:ext uri="{FF2B5EF4-FFF2-40B4-BE49-F238E27FC236}">
                <a16:creationId xmlns:a16="http://schemas.microsoft.com/office/drawing/2014/main" id="{BC05F25F-B343-0855-D841-E0BE91006386}"/>
              </a:ext>
            </a:extLst>
          </p:cNvPr>
          <p:cNvSpPr txBox="1">
            <a:spLocks/>
          </p:cNvSpPr>
          <p:nvPr/>
        </p:nvSpPr>
        <p:spPr>
          <a:xfrm>
            <a:off x="429850" y="5370921"/>
            <a:ext cx="11332299" cy="110087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latin typeface="Arial"/>
                <a:cs typeface="Arial"/>
              </a:rPr>
              <a:t>Criterios para un buen cuello de botella</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es-419" sz="2000" b="0" i="0" u="none" strike="noStrike" cap="none" normalizeH="0" baseline="0" noProof="0" dirty="0">
                <a:ln>
                  <a:noFill/>
                </a:ln>
                <a:solidFill>
                  <a:schemeClr val="accent1"/>
                </a:solidFill>
                <a:effectLst/>
                <a:uLnTx/>
                <a:uFillTx/>
                <a:latin typeface="Arial"/>
                <a:ea typeface="Arial"/>
                <a:cs typeface="Arial"/>
              </a:rPr>
              <a:t>Ser específico  </a:t>
            </a:r>
            <a:r>
              <a:rPr lang="es-419" sz="2000" dirty="0">
                <a:solidFill>
                  <a:srgbClr val="384D56"/>
                </a:solidFill>
                <a:latin typeface="Arial"/>
                <a:cs typeface="Arial"/>
              </a:rPr>
              <a:t>|  </a:t>
            </a:r>
            <a:r>
              <a:rPr lang="es-419" sz="2000" dirty="0">
                <a:solidFill>
                  <a:schemeClr val="accent1"/>
                </a:solidFill>
                <a:latin typeface="Arial"/>
                <a:cs typeface="Arial"/>
              </a:rPr>
              <a:t>S</a:t>
            </a:r>
            <a:r>
              <a:rPr kumimoji="0" lang="es-419" sz="2000" b="0" i="0" u="none" strike="noStrike" cap="none" normalizeH="0" baseline="0" noProof="0" dirty="0">
                <a:ln>
                  <a:noFill/>
                </a:ln>
                <a:solidFill>
                  <a:schemeClr val="accent1"/>
                </a:solidFill>
                <a:effectLst/>
                <a:uLnTx/>
                <a:uFillTx/>
                <a:latin typeface="Arial"/>
                <a:ea typeface="Arial"/>
                <a:cs typeface="Arial"/>
              </a:rPr>
              <a:t>er accionable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Identificar causas raíz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Enfoque </a:t>
            </a:r>
            <a:r>
              <a:rPr lang="es-419" sz="2000" dirty="0">
                <a:solidFill>
                  <a:schemeClr val="accent1"/>
                </a:solidFill>
                <a:latin typeface="Arial"/>
                <a:ea typeface="Arial"/>
                <a:cs typeface="Arial"/>
              </a:rPr>
              <a:t>a</a:t>
            </a:r>
            <a:r>
              <a:rPr kumimoji="0" lang="es-419" sz="2000" b="0" i="0" u="none" strike="noStrike" cap="none" normalizeH="0" baseline="0" noProof="0" dirty="0">
                <a:ln>
                  <a:noFill/>
                </a:ln>
                <a:solidFill>
                  <a:schemeClr val="accent1"/>
                </a:solidFill>
                <a:effectLst/>
                <a:uLnTx/>
                <a:uFillTx/>
                <a:latin typeface="Arial"/>
                <a:ea typeface="Arial"/>
                <a:cs typeface="Arial"/>
              </a:rPr>
              <a:t> nivel del sistema</a:t>
            </a:r>
            <a:endParaRPr lang="es-419" sz="2000" b="0" i="0" u="none" strike="noStrike" cap="none" normalizeH="0" baseline="0" noProof="0" dirty="0">
              <a:ln>
                <a:noFill/>
              </a:ln>
              <a:solidFill>
                <a:schemeClr val="accent1"/>
              </a:solidFill>
              <a:effectLst/>
              <a:uLnTx/>
              <a:uFillTx/>
              <a:latin typeface="Arial"/>
              <a:ea typeface="Arial"/>
              <a:cs typeface="Arial"/>
            </a:endParaRPr>
          </a:p>
        </p:txBody>
      </p:sp>
      <p:sp>
        <p:nvSpPr>
          <p:cNvPr id="3" name="TextBox 2">
            <a:extLst>
              <a:ext uri="{FF2B5EF4-FFF2-40B4-BE49-F238E27FC236}">
                <a16:creationId xmlns:a16="http://schemas.microsoft.com/office/drawing/2014/main" id="{A6213FB9-87D2-D41C-5A3E-44B39C7AFE72}"/>
              </a:ext>
            </a:extLst>
          </p:cNvPr>
          <p:cNvSpPr txBox="1"/>
          <p:nvPr/>
        </p:nvSpPr>
        <p:spPr>
          <a:xfrm>
            <a:off x="746165" y="2514519"/>
            <a:ext cx="10699668" cy="606833"/>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s-419" sz="3200" b="1" dirty="0">
                <a:solidFill>
                  <a:schemeClr val="tx2"/>
                </a:solidFill>
                <a:latin typeface="Arial"/>
                <a:cs typeface="Arial"/>
              </a:rPr>
              <a:t>No se disponía de paquetes de SRO para distribuir</a:t>
            </a:r>
          </a:p>
        </p:txBody>
      </p:sp>
    </p:spTree>
    <p:extLst>
      <p:ext uri="{BB962C8B-B14F-4D97-AF65-F5344CB8AC3E}">
        <p14:creationId xmlns:p14="http://schemas.microsoft.com/office/powerpoint/2010/main" val="92612541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3F8DC-50D5-3CFE-1C26-0F8BF1994770}"/>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D504B48-48B5-33C9-465C-63AB9EE859B0}"/>
              </a:ext>
            </a:extLst>
          </p:cNvPr>
          <p:cNvSpPr txBox="1"/>
          <p:nvPr/>
        </p:nvSpPr>
        <p:spPr>
          <a:xfrm>
            <a:off x="306613" y="386200"/>
            <a:ext cx="1145553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los criterios para un buen cuello de botella?</a:t>
            </a:r>
          </a:p>
        </p:txBody>
      </p:sp>
      <p:sp>
        <p:nvSpPr>
          <p:cNvPr id="2" name="Text Placeholder 4">
            <a:extLst>
              <a:ext uri="{FF2B5EF4-FFF2-40B4-BE49-F238E27FC236}">
                <a16:creationId xmlns:a16="http://schemas.microsoft.com/office/drawing/2014/main" id="{937DA3FB-695B-D2DB-07E1-8CBFAB8A8A07}"/>
              </a:ext>
            </a:extLst>
          </p:cNvPr>
          <p:cNvSpPr txBox="1">
            <a:spLocks/>
          </p:cNvSpPr>
          <p:nvPr/>
        </p:nvSpPr>
        <p:spPr>
          <a:xfrm>
            <a:off x="429850" y="5370921"/>
            <a:ext cx="11332299" cy="110087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latin typeface="Arial"/>
                <a:cs typeface="Arial"/>
              </a:rPr>
              <a:t>Criterios para un buen cuello de botella</a:t>
            </a:r>
          </a:p>
          <a:p>
            <a:pPr marL="0" indent="0" algn="ctr">
              <a:buNone/>
              <a:defRPr/>
            </a:pPr>
            <a:r>
              <a:rPr kumimoji="0" lang="es-419" sz="2000" b="0" i="0" u="none" strike="noStrike" cap="none" normalizeH="0" baseline="0" noProof="0" dirty="0">
                <a:ln>
                  <a:noFill/>
                </a:ln>
                <a:solidFill>
                  <a:schemeClr val="accent1"/>
                </a:solidFill>
                <a:effectLst/>
                <a:uLnTx/>
                <a:uFillTx/>
                <a:latin typeface="Arial"/>
                <a:ea typeface="Arial"/>
                <a:cs typeface="Arial"/>
              </a:rPr>
              <a:t>Ser específico  </a:t>
            </a:r>
            <a:r>
              <a:rPr lang="es-419" sz="2000" dirty="0">
                <a:solidFill>
                  <a:srgbClr val="384D56"/>
                </a:solidFill>
                <a:latin typeface="Arial"/>
                <a:cs typeface="Arial"/>
              </a:rPr>
              <a:t>|  </a:t>
            </a:r>
            <a:r>
              <a:rPr lang="es-419" sz="2000" dirty="0">
                <a:solidFill>
                  <a:schemeClr val="accent1"/>
                </a:solidFill>
                <a:latin typeface="Arial"/>
                <a:cs typeface="Arial"/>
              </a:rPr>
              <a:t>S</a:t>
            </a:r>
            <a:r>
              <a:rPr kumimoji="0" lang="es-419" sz="2000" b="0" i="0" u="none" strike="noStrike" cap="none" normalizeH="0" baseline="0" noProof="0" dirty="0">
                <a:ln>
                  <a:noFill/>
                </a:ln>
                <a:solidFill>
                  <a:schemeClr val="accent1"/>
                </a:solidFill>
                <a:effectLst/>
                <a:uLnTx/>
                <a:uFillTx/>
                <a:latin typeface="Arial"/>
                <a:ea typeface="Arial"/>
                <a:cs typeface="Arial"/>
              </a:rPr>
              <a:t>er accionable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Identificar causas raíz </a:t>
            </a:r>
            <a:r>
              <a:rPr kumimoji="0" lang="es-419" sz="2000" b="0" i="0" u="none" strike="noStrike" cap="none" normalizeH="0" baseline="0" noProof="0" dirty="0">
                <a:ln>
                  <a:noFill/>
                </a:ln>
                <a:solidFill>
                  <a:srgbClr val="384D56"/>
                </a:solidFill>
                <a:effectLst/>
                <a:uLnTx/>
                <a:uFillTx/>
                <a:latin typeface="Arial"/>
                <a:ea typeface="Arial"/>
                <a:cs typeface="Arial"/>
              </a:rPr>
              <a:t>|  </a:t>
            </a:r>
            <a:r>
              <a:rPr kumimoji="0" lang="es-419" sz="2000" b="0" i="0" u="none" strike="noStrike" cap="none" normalizeH="0" baseline="0" noProof="0" dirty="0">
                <a:ln>
                  <a:noFill/>
                </a:ln>
                <a:solidFill>
                  <a:schemeClr val="accent1"/>
                </a:solidFill>
                <a:effectLst/>
                <a:uLnTx/>
                <a:uFillTx/>
                <a:latin typeface="Arial"/>
                <a:ea typeface="Arial"/>
                <a:cs typeface="Arial"/>
              </a:rPr>
              <a:t>Enfoque </a:t>
            </a:r>
            <a:r>
              <a:rPr lang="es-419" sz="2000" dirty="0">
                <a:solidFill>
                  <a:schemeClr val="accent1"/>
                </a:solidFill>
                <a:latin typeface="Arial"/>
                <a:ea typeface="Arial"/>
                <a:cs typeface="Arial"/>
              </a:rPr>
              <a:t>a </a:t>
            </a:r>
            <a:r>
              <a:rPr kumimoji="0" lang="es-419" sz="2000" b="0" i="0" u="none" strike="noStrike" cap="none" normalizeH="0" baseline="0" noProof="0" dirty="0">
                <a:ln>
                  <a:noFill/>
                </a:ln>
                <a:solidFill>
                  <a:schemeClr val="accent1"/>
                </a:solidFill>
                <a:effectLst/>
                <a:uLnTx/>
                <a:uFillTx/>
                <a:latin typeface="Arial"/>
                <a:ea typeface="Arial"/>
                <a:cs typeface="Arial"/>
              </a:rPr>
              <a:t>nivel del sistema</a:t>
            </a:r>
            <a:endParaRPr lang="es-419" sz="2000" b="0" i="0" u="none" strike="noStrike" cap="none" normalizeH="0" baseline="0" noProof="0" dirty="0">
              <a:ln>
                <a:noFill/>
              </a:ln>
              <a:solidFill>
                <a:schemeClr val="accent1"/>
              </a:solidFill>
              <a:effectLst/>
              <a:uLnTx/>
              <a:uFillTx/>
              <a:latin typeface="Arial"/>
              <a:ea typeface="Arial"/>
              <a:cs typeface="Arial"/>
            </a:endParaRPr>
          </a:p>
        </p:txBody>
      </p:sp>
      <p:sp>
        <p:nvSpPr>
          <p:cNvPr id="3" name="TextBox 2">
            <a:extLst>
              <a:ext uri="{FF2B5EF4-FFF2-40B4-BE49-F238E27FC236}">
                <a16:creationId xmlns:a16="http://schemas.microsoft.com/office/drawing/2014/main" id="{D5602A59-B3E9-3CD0-6A47-45A15369F746}"/>
              </a:ext>
            </a:extLst>
          </p:cNvPr>
          <p:cNvSpPr txBox="1"/>
          <p:nvPr/>
        </p:nvSpPr>
        <p:spPr>
          <a:xfrm>
            <a:off x="746165" y="2514519"/>
            <a:ext cx="10699668" cy="172957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s-419" sz="3200" b="1" dirty="0">
                <a:solidFill>
                  <a:schemeClr val="tx2"/>
                </a:solidFill>
                <a:latin typeface="Arial"/>
                <a:ea typeface="Arial"/>
                <a:cs typeface="Arial"/>
              </a:rPr>
              <a:t>El médico principal del hospital local </a:t>
            </a:r>
            <a:r>
              <a:rPr kumimoji="0" lang="es-419" sz="3200" b="1" i="0" u="none" strike="noStrike" cap="none" normalizeH="0" baseline="0" noProof="0" dirty="0">
                <a:ln>
                  <a:noFill/>
                </a:ln>
                <a:solidFill>
                  <a:schemeClr val="tx2"/>
                </a:solidFill>
                <a:effectLst/>
                <a:uLnTx/>
                <a:uFillTx/>
                <a:latin typeface="Arial"/>
                <a:ea typeface="Arial"/>
                <a:cs typeface="Arial"/>
              </a:rPr>
              <a:t>no reportó el caso al departamento de salud pública durante dos semanas</a:t>
            </a:r>
          </a:p>
        </p:txBody>
      </p:sp>
    </p:spTree>
    <p:extLst>
      <p:ext uri="{BB962C8B-B14F-4D97-AF65-F5344CB8AC3E}">
        <p14:creationId xmlns:p14="http://schemas.microsoft.com/office/powerpoint/2010/main" val="8824029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1E784-D5C8-2B1A-CA4C-69789C5C593A}"/>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B83C2CF2-8781-299F-906E-51D7ED1428C9}"/>
              </a:ext>
            </a:extLst>
          </p:cNvPr>
          <p:cNvSpPr/>
          <p:nvPr/>
        </p:nvSpPr>
        <p:spPr>
          <a:xfrm>
            <a:off x="8031186" y="687280"/>
            <a:ext cx="3844534" cy="273455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C9FACBDF-CBA5-86BE-A8B8-ADB58A275D31}"/>
              </a:ext>
            </a:extLst>
          </p:cNvPr>
          <p:cNvSpPr>
            <a:spLocks noGrp="1"/>
          </p:cNvSpPr>
          <p:nvPr>
            <p:ph type="body" idx="1"/>
          </p:nvPr>
        </p:nvSpPr>
        <p:spPr>
          <a:xfrm>
            <a:off x="455139" y="4666748"/>
            <a:ext cx="5157787" cy="455406"/>
          </a:xfrm>
        </p:spPr>
        <p:txBody>
          <a:bodyPr/>
          <a:lstStyle/>
          <a:p>
            <a:r>
              <a:rPr lang="es-419" dirty="0">
                <a:latin typeface="Arial"/>
                <a:cs typeface="Arial"/>
              </a:rPr>
              <a:t>En sus grupos...</a:t>
            </a:r>
          </a:p>
        </p:txBody>
      </p:sp>
      <p:sp>
        <p:nvSpPr>
          <p:cNvPr id="4" name="Content Placeholder 3">
            <a:extLst>
              <a:ext uri="{FF2B5EF4-FFF2-40B4-BE49-F238E27FC236}">
                <a16:creationId xmlns:a16="http://schemas.microsoft.com/office/drawing/2014/main" id="{0AF26AAE-5BD3-9B9B-5377-8D5326422EF5}"/>
              </a:ext>
            </a:extLst>
          </p:cNvPr>
          <p:cNvSpPr>
            <a:spLocks noGrp="1"/>
          </p:cNvSpPr>
          <p:nvPr>
            <p:ph sz="half" idx="2"/>
          </p:nvPr>
        </p:nvSpPr>
        <p:spPr>
          <a:xfrm>
            <a:off x="503764" y="1339407"/>
            <a:ext cx="7314101" cy="3419867"/>
          </a:xfrm>
        </p:spPr>
        <p:txBody>
          <a:bodyPr vert="horz" lIns="91440" tIns="45720" rIns="91440" bIns="45720" rtlCol="0" anchor="t">
            <a:noAutofit/>
          </a:bodyPr>
          <a:lstStyle/>
          <a:p>
            <a:pPr marL="457200" indent="-457200">
              <a:buFont typeface="+mj-lt"/>
              <a:buAutoNum type="arabicPeriod"/>
            </a:pPr>
            <a:r>
              <a:rPr lang="es-419" sz="2000" dirty="0">
                <a:latin typeface="Arial"/>
                <a:cs typeface="Arial"/>
              </a:rPr>
              <a:t>Largo período de tiempo entre la recogida de muestras </a:t>
            </a:r>
            <a:br>
              <a:rPr lang="es-419" sz="2000" dirty="0">
                <a:latin typeface="Arial"/>
                <a:cs typeface="Arial"/>
              </a:rPr>
            </a:br>
            <a:r>
              <a:rPr lang="es-419" sz="2000" dirty="0">
                <a:latin typeface="Arial"/>
                <a:cs typeface="Arial"/>
              </a:rPr>
              <a:t>y la confirmación de laboratorio.</a:t>
            </a:r>
          </a:p>
          <a:p>
            <a:pPr marL="457200" indent="-457200">
              <a:buFont typeface="+mj-lt"/>
              <a:buAutoNum type="arabicPeriod"/>
            </a:pPr>
            <a:r>
              <a:rPr lang="es-419" sz="2000" dirty="0">
                <a:latin typeface="Arial"/>
                <a:cs typeface="Arial"/>
              </a:rPr>
              <a:t>Retraso en el ingreso del paciente al centro de salud.</a:t>
            </a:r>
          </a:p>
          <a:p>
            <a:pPr marL="457200" indent="-457200">
              <a:buFont typeface="+mj-lt"/>
              <a:buAutoNum type="arabicPeriod"/>
            </a:pPr>
            <a:r>
              <a:rPr lang="es-419" sz="2000" dirty="0">
                <a:latin typeface="Arial"/>
                <a:cs typeface="Arial"/>
              </a:rPr>
              <a:t>Identificación tardía del caso por parte del trabajador sanitario comunitario.</a:t>
            </a:r>
          </a:p>
          <a:p>
            <a:pPr marL="457200" indent="-457200">
              <a:buFont typeface="+mj-lt"/>
              <a:buAutoNum type="arabicPeriod"/>
            </a:pPr>
            <a:r>
              <a:rPr lang="es-419" sz="2000" dirty="0">
                <a:latin typeface="Arial"/>
                <a:cs typeface="Arial"/>
              </a:rPr>
              <a:t>No se disponía de paquetes de SRO para distribuir.</a:t>
            </a:r>
          </a:p>
          <a:p>
            <a:pPr marL="457200" indent="-457200">
              <a:buFont typeface="+mj-lt"/>
              <a:buAutoNum type="arabicPeriod"/>
            </a:pPr>
            <a:r>
              <a:rPr lang="es-419" sz="2000" dirty="0">
                <a:latin typeface="Arial"/>
                <a:cs typeface="Arial"/>
              </a:rPr>
              <a:t>El médico principal del hospital local no reportó el caso al departamento de salud pública durante dos semanas.</a:t>
            </a:r>
          </a:p>
        </p:txBody>
      </p:sp>
      <p:sp>
        <p:nvSpPr>
          <p:cNvPr id="5" name="Text Placeholder 4">
            <a:extLst>
              <a:ext uri="{FF2B5EF4-FFF2-40B4-BE49-F238E27FC236}">
                <a16:creationId xmlns:a16="http://schemas.microsoft.com/office/drawing/2014/main" id="{30E482D8-F020-5729-FCB6-F7DE88E46087}"/>
              </a:ext>
            </a:extLst>
          </p:cNvPr>
          <p:cNvSpPr>
            <a:spLocks noGrp="1"/>
          </p:cNvSpPr>
          <p:nvPr>
            <p:ph type="body" sz="quarter" idx="3"/>
          </p:nvPr>
        </p:nvSpPr>
        <p:spPr>
          <a:xfrm>
            <a:off x="8110441" y="425587"/>
            <a:ext cx="4282596" cy="823912"/>
          </a:xfrm>
        </p:spPr>
        <p:txBody>
          <a:bodyPr/>
          <a:lstStyle/>
          <a:p>
            <a:r>
              <a:rPr lang="es-419" sz="1800" dirty="0">
                <a:latin typeface="Arial"/>
                <a:cs typeface="Arial"/>
              </a:rPr>
              <a:t>Recomendaciones: consideren lo siguiente</a:t>
            </a:r>
          </a:p>
        </p:txBody>
      </p:sp>
      <p:sp>
        <p:nvSpPr>
          <p:cNvPr id="6" name="Content Placeholder 5">
            <a:extLst>
              <a:ext uri="{FF2B5EF4-FFF2-40B4-BE49-F238E27FC236}">
                <a16:creationId xmlns:a16="http://schemas.microsoft.com/office/drawing/2014/main" id="{512721D6-6DD8-F44E-466D-CAA4C5801FB4}"/>
              </a:ext>
            </a:extLst>
          </p:cNvPr>
          <p:cNvSpPr>
            <a:spLocks noGrp="1"/>
          </p:cNvSpPr>
          <p:nvPr>
            <p:ph sz="quarter" idx="4"/>
          </p:nvPr>
        </p:nvSpPr>
        <p:spPr>
          <a:xfrm>
            <a:off x="8125559" y="1339407"/>
            <a:ext cx="3655787" cy="1938773"/>
          </a:xfrm>
        </p:spPr>
        <p:txBody>
          <a:bodyPr vert="horz" lIns="91440" tIns="45720" rIns="91440" bIns="45720" rtlCol="0" anchor="t">
            <a:noAutofit/>
          </a:bodyPr>
          <a:lstStyle/>
          <a:p>
            <a:pPr marL="0" indent="0">
              <a:buNone/>
            </a:pPr>
            <a:r>
              <a:rPr lang="es-419" sz="1600" b="1" dirty="0">
                <a:solidFill>
                  <a:schemeClr val="dk1"/>
                </a:solidFill>
                <a:latin typeface="Arial"/>
                <a:cs typeface="Arial"/>
              </a:rPr>
              <a:t>Buenos criterios de cuello de botella:</a:t>
            </a:r>
          </a:p>
          <a:p>
            <a:pPr marL="285750" indent="-285750">
              <a:buFont typeface="Arial,Sans-Serif" panose="020B0604020202020204" pitchFamily="34" charset="0"/>
            </a:pPr>
            <a:r>
              <a:rPr lang="es-419" sz="1600" dirty="0">
                <a:solidFill>
                  <a:schemeClr val="dk1"/>
                </a:solidFill>
                <a:latin typeface="Arial"/>
                <a:cs typeface="Arial"/>
              </a:rPr>
              <a:t>Ser específicos</a:t>
            </a:r>
          </a:p>
          <a:p>
            <a:pPr marL="285750" indent="-285750">
              <a:buFont typeface="Arial,Sans-Serif" panose="020B0604020202020204" pitchFamily="34" charset="0"/>
            </a:pPr>
            <a:r>
              <a:rPr lang="es-419" sz="1600" dirty="0">
                <a:solidFill>
                  <a:schemeClr val="dk1"/>
                </a:solidFill>
                <a:latin typeface="Arial"/>
                <a:cs typeface="Arial"/>
              </a:rPr>
              <a:t>Ser accionables</a:t>
            </a:r>
          </a:p>
          <a:p>
            <a:pPr marL="285750" indent="-285750">
              <a:buFont typeface="Arial,Sans-Serif" panose="020B0604020202020204" pitchFamily="34" charset="0"/>
            </a:pPr>
            <a:r>
              <a:rPr lang="es-419" sz="1600" dirty="0">
                <a:solidFill>
                  <a:schemeClr val="dk1"/>
                </a:solidFill>
                <a:latin typeface="Arial"/>
                <a:cs typeface="Arial"/>
              </a:rPr>
              <a:t>Identificar las causas raíz</a:t>
            </a:r>
          </a:p>
          <a:p>
            <a:pPr marL="285750" indent="-285750">
              <a:buFont typeface="Arial,Sans-Serif" panose="020B0604020202020204" pitchFamily="34" charset="0"/>
            </a:pPr>
            <a:r>
              <a:rPr lang="es-419" sz="1600" dirty="0">
                <a:solidFill>
                  <a:schemeClr val="dk1"/>
                </a:solidFill>
                <a:latin typeface="Arial"/>
                <a:cs typeface="Arial"/>
              </a:rPr>
              <a:t>Centrarse a nivel del sistema</a:t>
            </a:r>
          </a:p>
          <a:p>
            <a:pPr marL="0" indent="0">
              <a:buNone/>
            </a:pPr>
            <a:endParaRPr lang="en-US" sz="1800" dirty="0">
              <a:solidFill>
                <a:schemeClr val="dk1"/>
              </a:solidFill>
              <a:latin typeface="Arial"/>
              <a:cs typeface="Arial"/>
            </a:endParaRPr>
          </a:p>
        </p:txBody>
      </p:sp>
      <p:sp>
        <p:nvSpPr>
          <p:cNvPr id="19" name="Text Placeholder 2">
            <a:extLst>
              <a:ext uri="{FF2B5EF4-FFF2-40B4-BE49-F238E27FC236}">
                <a16:creationId xmlns:a16="http://schemas.microsoft.com/office/drawing/2014/main" id="{DC083DEF-C001-565C-E733-E08B5DE24A45}"/>
              </a:ext>
            </a:extLst>
          </p:cNvPr>
          <p:cNvSpPr txBox="1">
            <a:spLocks/>
          </p:cNvSpPr>
          <p:nvPr/>
        </p:nvSpPr>
        <p:spPr>
          <a:xfrm>
            <a:off x="455140" y="764080"/>
            <a:ext cx="5157787" cy="4554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dirty="0">
                <a:latin typeface="Arial"/>
                <a:cs typeface="Arial"/>
              </a:rPr>
              <a:t>Tarea sobre cuellos de botella</a:t>
            </a:r>
          </a:p>
        </p:txBody>
      </p:sp>
      <p:sp>
        <p:nvSpPr>
          <p:cNvPr id="20" name="Content Placeholder 3">
            <a:extLst>
              <a:ext uri="{FF2B5EF4-FFF2-40B4-BE49-F238E27FC236}">
                <a16:creationId xmlns:a16="http://schemas.microsoft.com/office/drawing/2014/main" id="{BE1FF1F1-5FF5-8D83-7014-838A21C14398}"/>
              </a:ext>
            </a:extLst>
          </p:cNvPr>
          <p:cNvSpPr txBox="1">
            <a:spLocks/>
          </p:cNvSpPr>
          <p:nvPr/>
        </p:nvSpPr>
        <p:spPr>
          <a:xfrm>
            <a:off x="503764" y="5205525"/>
            <a:ext cx="11369470" cy="116928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419" sz="2000" dirty="0">
                <a:latin typeface="Arial"/>
                <a:cs typeface="Arial"/>
              </a:rPr>
              <a:t>¿Qué “buenos criterios de cuello de botella” no se cumplen para el cuello de botella asignado? ¿Por qué?</a:t>
            </a:r>
          </a:p>
          <a:p>
            <a:r>
              <a:rPr lang="es-419" sz="2000" dirty="0">
                <a:latin typeface="Arial"/>
                <a:cs typeface="Arial"/>
              </a:rPr>
              <a:t>¿Cómo podrían mejorar este cuello de botella? </a:t>
            </a:r>
          </a:p>
        </p:txBody>
      </p:sp>
    </p:spTree>
    <p:extLst>
      <p:ext uri="{BB962C8B-B14F-4D97-AF65-F5344CB8AC3E}">
        <p14:creationId xmlns:p14="http://schemas.microsoft.com/office/powerpoint/2010/main" val="31752934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49" y="2347798"/>
            <a:ext cx="10218771" cy="2148666"/>
          </a:xfrm>
        </p:spPr>
        <p:txBody>
          <a:bodyPr/>
          <a:lstStyle/>
          <a:p>
            <a:r>
              <a:rPr lang="es-419" sz="4400" dirty="0">
                <a:latin typeface="Arial"/>
                <a:cs typeface="Arial"/>
              </a:rPr>
              <a:t>Identificar buenos cuellos de botella: usar el enfoque de los 5 porqués</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742560"/>
            <a:ext cx="9703980" cy="931688"/>
          </a:xfrm>
        </p:spPr>
        <p:txBody>
          <a:bodyPr/>
          <a:lstStyle/>
          <a:p>
            <a:r>
              <a:rPr lang="es-419" sz="3000"/>
              <a:t>Actividad</a:t>
            </a:r>
          </a:p>
        </p:txBody>
      </p:sp>
      <p:pic>
        <p:nvPicPr>
          <p:cNvPr id="5" name="Picture 4" descr="A light bulb in a circle&#10;&#10;AI-generated content may be incorrect.">
            <a:extLst>
              <a:ext uri="{FF2B5EF4-FFF2-40B4-BE49-F238E27FC236}">
                <a16:creationId xmlns:a16="http://schemas.microsoft.com/office/drawing/2014/main" id="{79B1FB94-A039-B6C5-F8FC-0268F3CB42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159486"/>
            <a:ext cx="866086" cy="824950"/>
          </a:xfrm>
          <a:prstGeom prst="rect">
            <a:avLst/>
          </a:prstGeom>
        </p:spPr>
      </p:pic>
    </p:spTree>
    <p:extLst>
      <p:ext uri="{BB962C8B-B14F-4D97-AF65-F5344CB8AC3E}">
        <p14:creationId xmlns:p14="http://schemas.microsoft.com/office/powerpoint/2010/main" val="9765280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ADCA990-0220-2B10-98B7-7C44F8503F1E}"/>
              </a:ext>
            </a:extLst>
          </p:cNvPr>
          <p:cNvSpPr/>
          <p:nvPr/>
        </p:nvSpPr>
        <p:spPr>
          <a:xfrm>
            <a:off x="6366214" y="388565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467CC35-54AD-C26E-DA00-18D068DAE9E8}"/>
              </a:ext>
            </a:extLst>
          </p:cNvPr>
          <p:cNvSpPr/>
          <p:nvPr/>
        </p:nvSpPr>
        <p:spPr>
          <a:xfrm>
            <a:off x="6333787" y="983573"/>
            <a:ext cx="5004340" cy="273455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576557" y="1090386"/>
            <a:ext cx="5157787" cy="455406"/>
          </a:xfrm>
        </p:spPr>
        <p:txBody>
          <a:bodyPr/>
          <a:lstStyle/>
          <a:p>
            <a:r>
              <a:rPr lang="es-419" dirty="0">
                <a:latin typeface="Arial"/>
                <a:cs typeface="Arial"/>
              </a:rPr>
              <a:t>Tarea en grupos</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437503" y="1853277"/>
            <a:ext cx="5616711" cy="4682784"/>
          </a:xfrm>
        </p:spPr>
        <p:txBody>
          <a:bodyPr vert="horz" lIns="91440" tIns="45720" rIns="91440" bIns="45720" rtlCol="0" anchor="t">
            <a:noAutofit/>
          </a:bodyPr>
          <a:lstStyle/>
          <a:p>
            <a:pPr marL="342900" indent="-342900"/>
            <a:r>
              <a:rPr lang="es-419" sz="2000" dirty="0">
                <a:latin typeface="Arial"/>
                <a:cs typeface="Arial"/>
              </a:rPr>
              <a:t>Utilicen el cuello de botella vago: </a:t>
            </a:r>
            <a:r>
              <a:rPr lang="es-419" sz="2000" b="1" dirty="0">
                <a:latin typeface="Arial"/>
                <a:cs typeface="Arial"/>
              </a:rPr>
              <a:t>“Retrasos en el transporte de muestras”</a:t>
            </a:r>
          </a:p>
          <a:p>
            <a:pPr marL="342900" indent="-342900"/>
            <a:r>
              <a:rPr lang="es-419" sz="2000" dirty="0">
                <a:latin typeface="Arial"/>
                <a:cs typeface="Arial"/>
              </a:rPr>
              <a:t>Finjan que están entrevistando a personas con conocimiento sobre este retraso. </a:t>
            </a:r>
          </a:p>
          <a:p>
            <a:pPr marL="342900" indent="-342900"/>
            <a:r>
              <a:rPr lang="es-419" sz="2000" dirty="0">
                <a:latin typeface="Arial"/>
                <a:cs typeface="Arial"/>
              </a:rPr>
              <a:t>Utilicen su imaginación para llegar a un análisis de los 5 porqués del retraso del transporte de la muestra para cumplir con </a:t>
            </a:r>
            <a:br>
              <a:rPr lang="es-419" sz="2000" dirty="0">
                <a:latin typeface="Arial"/>
                <a:cs typeface="Arial"/>
              </a:rPr>
            </a:br>
            <a:r>
              <a:rPr lang="es-419" sz="2000" dirty="0">
                <a:latin typeface="Arial"/>
                <a:cs typeface="Arial"/>
              </a:rPr>
              <a:t>los criterios de la derecha.</a:t>
            </a:r>
          </a:p>
          <a:p>
            <a:pPr marL="342900" indent="-342900"/>
            <a:r>
              <a:rPr lang="es-419" sz="2000" dirty="0">
                <a:latin typeface="Arial"/>
                <a:cs typeface="Arial"/>
              </a:rPr>
              <a:t>A la señal, todos los grupos rotarán al rotafolio del grupo contiguo.</a:t>
            </a:r>
          </a:p>
          <a:p>
            <a:pPr marL="342900" indent="-342900"/>
            <a:r>
              <a:rPr lang="es-419" sz="2000" dirty="0">
                <a:latin typeface="Arial"/>
                <a:cs typeface="Arial"/>
              </a:rPr>
              <a:t>Revisen el análisis de los 5 porqués de </a:t>
            </a:r>
            <a:br>
              <a:rPr lang="es-419" sz="2000" dirty="0">
                <a:latin typeface="Arial"/>
                <a:cs typeface="Arial"/>
              </a:rPr>
            </a:br>
            <a:r>
              <a:rPr lang="es-419" sz="2000" dirty="0">
                <a:latin typeface="Arial"/>
                <a:cs typeface="Arial"/>
              </a:rPr>
              <a:t>ese grupo y hagan ediciones/correcciones, según sea necesario</a:t>
            </a:r>
          </a:p>
        </p:txBody>
      </p:sp>
      <p:sp>
        <p:nvSpPr>
          <p:cNvPr id="5" name="Text Placeholder 4">
            <a:extLst>
              <a:ext uri="{FF2B5EF4-FFF2-40B4-BE49-F238E27FC236}">
                <a16:creationId xmlns:a16="http://schemas.microsoft.com/office/drawing/2014/main" id="{348CE0E2-F343-AB94-2752-78AB9C57F28F}"/>
              </a:ext>
            </a:extLst>
          </p:cNvPr>
          <p:cNvSpPr>
            <a:spLocks noGrp="1"/>
          </p:cNvSpPr>
          <p:nvPr>
            <p:ph type="body" sz="quarter" idx="3"/>
          </p:nvPr>
        </p:nvSpPr>
        <p:spPr>
          <a:xfrm>
            <a:off x="6520048" y="721880"/>
            <a:ext cx="4392618" cy="823912"/>
          </a:xfrm>
        </p:spPr>
        <p:txBody>
          <a:bodyPr/>
          <a:lstStyle/>
          <a:p>
            <a:r>
              <a:rPr lang="es-419" sz="2000" dirty="0">
                <a:latin typeface="Arial"/>
                <a:cs typeface="Arial"/>
              </a:rPr>
              <a:t>Recomendación: consideren lo siguiente</a:t>
            </a:r>
          </a:p>
        </p:txBody>
      </p:sp>
      <p:sp>
        <p:nvSpPr>
          <p:cNvPr id="6" name="Content Placeholder 5">
            <a:extLst>
              <a:ext uri="{FF2B5EF4-FFF2-40B4-BE49-F238E27FC236}">
                <a16:creationId xmlns:a16="http://schemas.microsoft.com/office/drawing/2014/main" id="{10CEF76B-17B6-A244-9973-3B78745278A4}"/>
              </a:ext>
            </a:extLst>
          </p:cNvPr>
          <p:cNvSpPr>
            <a:spLocks noGrp="1"/>
          </p:cNvSpPr>
          <p:nvPr>
            <p:ph sz="quarter" idx="4"/>
          </p:nvPr>
        </p:nvSpPr>
        <p:spPr>
          <a:xfrm>
            <a:off x="6522534" y="1635700"/>
            <a:ext cx="4777128" cy="1938773"/>
          </a:xfrm>
        </p:spPr>
        <p:txBody>
          <a:bodyPr vert="horz" lIns="91440" tIns="45720" rIns="91440" bIns="45720" rtlCol="0" anchor="t">
            <a:noAutofit/>
          </a:bodyPr>
          <a:lstStyle/>
          <a:p>
            <a:pPr marL="0" indent="0">
              <a:buNone/>
            </a:pPr>
            <a:r>
              <a:rPr lang="es-419" sz="1600" b="1" dirty="0">
                <a:solidFill>
                  <a:schemeClr val="dk1"/>
                </a:solidFill>
                <a:latin typeface="Arial"/>
                <a:cs typeface="Arial"/>
              </a:rPr>
              <a:t>Buenos criterios de cuello de botella:</a:t>
            </a:r>
          </a:p>
          <a:p>
            <a:pPr marL="285750" indent="-285750">
              <a:buFont typeface="Arial,Sans-Serif" panose="020B0604020202020204" pitchFamily="34" charset="0"/>
            </a:pPr>
            <a:r>
              <a:rPr lang="es-419" sz="1600" dirty="0">
                <a:solidFill>
                  <a:schemeClr val="dk1"/>
                </a:solidFill>
                <a:latin typeface="Arial"/>
                <a:cs typeface="Arial"/>
              </a:rPr>
              <a:t>Ser específicos</a:t>
            </a:r>
          </a:p>
          <a:p>
            <a:pPr marL="285750" indent="-285750">
              <a:buFont typeface="Arial,Sans-Serif" panose="020B0604020202020204" pitchFamily="34" charset="0"/>
            </a:pPr>
            <a:r>
              <a:rPr lang="es-419" sz="1600" dirty="0">
                <a:solidFill>
                  <a:schemeClr val="dk1"/>
                </a:solidFill>
                <a:latin typeface="Arial"/>
                <a:cs typeface="Arial"/>
              </a:rPr>
              <a:t>Ser accionables</a:t>
            </a:r>
          </a:p>
          <a:p>
            <a:pPr marL="285750" indent="-285750">
              <a:buFont typeface="Arial,Sans-Serif" panose="020B0604020202020204" pitchFamily="34" charset="0"/>
            </a:pPr>
            <a:r>
              <a:rPr lang="es-419" sz="1600" dirty="0">
                <a:solidFill>
                  <a:schemeClr val="dk1"/>
                </a:solidFill>
                <a:latin typeface="Arial"/>
                <a:cs typeface="Arial"/>
              </a:rPr>
              <a:t>Identificar las causas raíz</a:t>
            </a:r>
          </a:p>
          <a:p>
            <a:pPr marL="285750" indent="-285750">
              <a:buFont typeface="Arial,Sans-Serif" panose="020B0604020202020204" pitchFamily="34" charset="0"/>
            </a:pPr>
            <a:r>
              <a:rPr lang="es-419" sz="1600" dirty="0">
                <a:solidFill>
                  <a:schemeClr val="dk1"/>
                </a:solidFill>
                <a:latin typeface="Arial"/>
                <a:cs typeface="Arial"/>
              </a:rPr>
              <a:t>Centrarse en el nivel del sistema</a:t>
            </a:r>
          </a:p>
          <a:p>
            <a:pPr marL="0" indent="0">
              <a:buNone/>
            </a:pPr>
            <a:endParaRPr lang="en-US" sz="1800" dirty="0">
              <a:solidFill>
                <a:schemeClr val="dk1"/>
              </a:solidFill>
              <a:latin typeface="Arial"/>
              <a:cs typeface="Arial"/>
            </a:endParaRPr>
          </a:p>
        </p:txBody>
      </p:sp>
      <p:sp>
        <p:nvSpPr>
          <p:cNvPr id="11" name="Text Placeholder 2">
            <a:extLst>
              <a:ext uri="{FF2B5EF4-FFF2-40B4-BE49-F238E27FC236}">
                <a16:creationId xmlns:a16="http://schemas.microsoft.com/office/drawing/2014/main" id="{02D013E4-2B7F-104D-3F9A-D88C160059D8}"/>
              </a:ext>
            </a:extLst>
          </p:cNvPr>
          <p:cNvSpPr txBox="1">
            <a:spLocks/>
          </p:cNvSpPr>
          <p:nvPr/>
        </p:nvSpPr>
        <p:spPr>
          <a:xfrm>
            <a:off x="6524764" y="3977495"/>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sz="2000">
                <a:latin typeface="Arial"/>
                <a:cs typeface="Arial"/>
              </a:rPr>
              <a:t>Tiempo</a:t>
            </a:r>
          </a:p>
        </p:txBody>
      </p:sp>
      <p:sp>
        <p:nvSpPr>
          <p:cNvPr id="13" name="Content Placeholder 3">
            <a:extLst>
              <a:ext uri="{FF2B5EF4-FFF2-40B4-BE49-F238E27FC236}">
                <a16:creationId xmlns:a16="http://schemas.microsoft.com/office/drawing/2014/main" id="{C90B5C44-DF7B-D8C5-2819-80AE476584C4}"/>
              </a:ext>
            </a:extLst>
          </p:cNvPr>
          <p:cNvSpPr txBox="1">
            <a:spLocks/>
          </p:cNvSpPr>
          <p:nvPr/>
        </p:nvSpPr>
        <p:spPr>
          <a:xfrm>
            <a:off x="6519359" y="4409446"/>
            <a:ext cx="4269406" cy="124667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419" sz="1600">
                <a:latin typeface="Arial"/>
                <a:cs typeface="Arial"/>
              </a:rPr>
              <a:t>10 minutos: identifiquen cuellos de botella.</a:t>
            </a:r>
          </a:p>
          <a:p>
            <a:r>
              <a:rPr lang="es-419" sz="1600">
                <a:latin typeface="Arial"/>
                <a:cs typeface="Arial"/>
              </a:rPr>
              <a:t>1 minuto: a nuestra señal, pasen al rotafolio de un grupo vecino.</a:t>
            </a:r>
          </a:p>
          <a:p>
            <a:r>
              <a:rPr lang="es-419" sz="1600">
                <a:latin typeface="Arial"/>
                <a:cs typeface="Arial"/>
              </a:rPr>
              <a:t>7 minutos: verifiquen el cuello de botella de acuerdo con los criterios y editen si es necesario.</a:t>
            </a:r>
          </a:p>
          <a:p>
            <a:pPr lvl="1"/>
            <a:endParaRPr lang="en-US" sz="1600" dirty="0">
              <a:cs typeface="Arial"/>
            </a:endParaRPr>
          </a:p>
        </p:txBody>
      </p:sp>
      <p:sp>
        <p:nvSpPr>
          <p:cNvPr id="8" name="Title 1">
            <a:extLst>
              <a:ext uri="{FF2B5EF4-FFF2-40B4-BE49-F238E27FC236}">
                <a16:creationId xmlns:a16="http://schemas.microsoft.com/office/drawing/2014/main" id="{B2BB8CFD-4232-B2E4-CCA7-B0F6F69BA93D}"/>
              </a:ext>
            </a:extLst>
          </p:cNvPr>
          <p:cNvSpPr txBox="1">
            <a:spLocks/>
          </p:cNvSpPr>
          <p:nvPr/>
        </p:nvSpPr>
        <p:spPr>
          <a:xfrm>
            <a:off x="437882" y="365125"/>
            <a:ext cx="6459029"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sz="2800" dirty="0">
                <a:latin typeface="Arial"/>
                <a:cs typeface="Arial"/>
              </a:rPr>
              <a:t>Identificación del cuello de botella</a:t>
            </a:r>
          </a:p>
        </p:txBody>
      </p:sp>
    </p:spTree>
    <p:extLst>
      <p:ext uri="{BB962C8B-B14F-4D97-AF65-F5344CB8AC3E}">
        <p14:creationId xmlns:p14="http://schemas.microsoft.com/office/powerpoint/2010/main" val="1992317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505985" y="1896143"/>
            <a:ext cx="3467083" cy="2282808"/>
          </a:xfrm>
        </p:spPr>
        <p:txBody>
          <a:bodyPr/>
          <a:lstStyle/>
          <a:p>
            <a:pPr algn="ctr"/>
            <a:r>
              <a:rPr lang="es-419" dirty="0">
                <a:latin typeface="Arial"/>
                <a:cs typeface="Arial"/>
              </a:rPr>
              <a:t>Plenaria</a:t>
            </a:r>
            <a:endParaRPr lang="en-US" dirty="0"/>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5087066" y="2288181"/>
            <a:ext cx="6255386" cy="5326145"/>
          </a:xfrm>
        </p:spPr>
        <p:txBody>
          <a:bodyPr vert="horz" lIns="91440" tIns="45720" rIns="91440" bIns="45720" rtlCol="0" anchor="t">
            <a:noAutofit/>
          </a:bodyPr>
          <a:lstStyle/>
          <a:p>
            <a:r>
              <a:rPr lang="es-419" sz="2400" dirty="0">
                <a:latin typeface="Arial"/>
                <a:cs typeface="Arial"/>
              </a:rPr>
              <a:t>¿Qué ideas obtuvieron de esta actividad?</a:t>
            </a:r>
          </a:p>
          <a:p>
            <a:endParaRPr lang="en-US" sz="2400" dirty="0">
              <a:latin typeface="Arial"/>
              <a:cs typeface="Arial"/>
            </a:endParaRPr>
          </a:p>
          <a:p>
            <a:r>
              <a:rPr lang="es-419" sz="2400" dirty="0">
                <a:latin typeface="Arial"/>
                <a:cs typeface="Arial"/>
              </a:rPr>
              <a:t>¿Cómo podría ayudarlos esta actividad para apoyar/implementar el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es-419" sz="2200">
                <a:latin typeface="Arial"/>
                <a:cs typeface="Arial"/>
              </a:rPr>
              <a:t>Preguntas para inspirar la conversación:</a:t>
            </a:r>
          </a:p>
        </p:txBody>
      </p:sp>
      <p:pic>
        <p:nvPicPr>
          <p:cNvPr id="6" name="Picture 5" descr="A light bulb in a circle&#10;&#10;AI-generated content may be incorrect.">
            <a:extLst>
              <a:ext uri="{FF2B5EF4-FFF2-40B4-BE49-F238E27FC236}">
                <a16:creationId xmlns:a16="http://schemas.microsoft.com/office/drawing/2014/main" id="{B3CD6B67-83FD-CFE3-0B41-920AF38E0826}"/>
              </a:ext>
            </a:extLst>
          </p:cNvPr>
          <p:cNvPicPr>
            <a:picLocks noChangeAspect="1"/>
          </p:cNvPicPr>
          <p:nvPr/>
        </p:nvPicPr>
        <p:blipFill>
          <a:blip r:embed="rId3"/>
          <a:stretch>
            <a:fillRect/>
          </a:stretch>
        </p:blipFill>
        <p:spPr>
          <a:xfrm>
            <a:off x="1767525" y="2210070"/>
            <a:ext cx="911676" cy="900056"/>
          </a:xfrm>
          <a:prstGeom prst="rect">
            <a:avLst/>
          </a:prstGeom>
        </p:spPr>
      </p:pic>
    </p:spTree>
    <p:extLst>
      <p:ext uri="{BB962C8B-B14F-4D97-AF65-F5344CB8AC3E}">
        <p14:creationId xmlns:p14="http://schemas.microsoft.com/office/powerpoint/2010/main" val="2408784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02F5C-11A2-80E9-02E3-559078F1547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4410E2F-38C3-1EC3-AD0D-DE081871FB76}"/>
              </a:ext>
            </a:extLst>
          </p:cNvPr>
          <p:cNvSpPr>
            <a:spLocks noGrp="1"/>
          </p:cNvSpPr>
          <p:nvPr>
            <p:ph type="body" sz="half" idx="10"/>
          </p:nvPr>
        </p:nvSpPr>
        <p:spPr>
          <a:xfrm>
            <a:off x="4787105" y="2757673"/>
            <a:ext cx="6693029" cy="1346799"/>
          </a:xfrm>
        </p:spPr>
        <p:txBody>
          <a:bodyPr vert="horz" lIns="91440" tIns="45720" rIns="91440" bIns="45720" rtlCol="0" anchor="t">
            <a:noAutofit/>
          </a:bodyPr>
          <a:lstStyle/>
          <a:p>
            <a:r>
              <a:rPr lang="es-419" sz="3600" dirty="0">
                <a:latin typeface="Arial"/>
                <a:cs typeface="Arial"/>
              </a:rPr>
              <a:t>¿Cuál es la conclusión principal que sacan del día 1?</a:t>
            </a:r>
          </a:p>
        </p:txBody>
      </p:sp>
      <p:pic>
        <p:nvPicPr>
          <p:cNvPr id="3" name="Graphic 2">
            <a:extLst>
              <a:ext uri="{FF2B5EF4-FFF2-40B4-BE49-F238E27FC236}">
                <a16:creationId xmlns:a16="http://schemas.microsoft.com/office/drawing/2014/main" id="{A57674CE-6A0A-D989-6C31-C8C93AA9CBC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7" name="Title 1">
            <a:extLst>
              <a:ext uri="{FF2B5EF4-FFF2-40B4-BE49-F238E27FC236}">
                <a16:creationId xmlns:a16="http://schemas.microsoft.com/office/drawing/2014/main" id="{E4343B62-47FC-CB83-A372-5E359E64E4D7}"/>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a:latin typeface="Arial"/>
                <a:cs typeface="Arial"/>
              </a:rPr>
              <a:t>Debate</a:t>
            </a:r>
          </a:p>
        </p:txBody>
      </p:sp>
    </p:spTree>
    <p:extLst>
      <p:ext uri="{BB962C8B-B14F-4D97-AF65-F5344CB8AC3E}">
        <p14:creationId xmlns:p14="http://schemas.microsoft.com/office/powerpoint/2010/main" val="13836278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A6AD4-AD0B-0F5A-0DC9-BB568617AC77}"/>
              </a:ext>
            </a:extLst>
          </p:cNvPr>
          <p:cNvSpPr>
            <a:spLocks noGrp="1"/>
          </p:cNvSpPr>
          <p:nvPr>
            <p:ph type="title"/>
          </p:nvPr>
        </p:nvSpPr>
        <p:spPr/>
        <p:txBody>
          <a:bodyPr>
            <a:normAutofit fontScale="90000"/>
          </a:bodyPr>
          <a:lstStyle/>
          <a:p>
            <a:pPr>
              <a:defRPr/>
            </a:pPr>
            <a:r>
              <a:rPr lang="es-419">
                <a:solidFill>
                  <a:srgbClr val="3BB041"/>
                </a:solidFill>
                <a:latin typeface="Arial"/>
                <a:cs typeface="Arial"/>
              </a:rPr>
              <a:t>Ejemplo: </a:t>
            </a:r>
            <a:r>
              <a:rPr lang="es-419">
                <a:latin typeface="Arial"/>
                <a:cs typeface="Arial"/>
              </a:rPr>
              <a:t>Retrasos en el </a:t>
            </a:r>
            <a:r>
              <a:rPr lang="es-419" sz="3200">
                <a:latin typeface="Arial"/>
                <a:cs typeface="Arial"/>
              </a:rPr>
              <a:t>transporte de muestras</a:t>
            </a:r>
            <a:br>
              <a:rPr lang="es-419">
                <a:latin typeface="Arial"/>
                <a:cs typeface="Arial"/>
              </a:rPr>
            </a:br>
            <a:br>
              <a:rPr lang="es-419">
                <a:latin typeface="Arial"/>
                <a:cs typeface="Arial"/>
              </a:rPr>
            </a:br>
            <a:endParaRPr lang="es-419">
              <a:latin typeface="Arial"/>
              <a:cs typeface="Arial"/>
            </a:endParaRPr>
          </a:p>
        </p:txBody>
      </p:sp>
      <p:sp>
        <p:nvSpPr>
          <p:cNvPr id="5" name="Bent-Up Arrow 4">
            <a:extLst>
              <a:ext uri="{FF2B5EF4-FFF2-40B4-BE49-F238E27FC236}">
                <a16:creationId xmlns:a16="http://schemas.microsoft.com/office/drawing/2014/main" id="{69566C59-59D6-7D62-76ED-19371DAA2BA3}"/>
              </a:ext>
            </a:extLst>
          </p:cNvPr>
          <p:cNvSpPr/>
          <p:nvPr/>
        </p:nvSpPr>
        <p:spPr>
          <a:xfrm rot="5400000">
            <a:off x="678987" y="1889089"/>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cs typeface="Arial"/>
            </a:endParaRPr>
          </a:p>
        </p:txBody>
      </p:sp>
      <p:sp>
        <p:nvSpPr>
          <p:cNvPr id="6" name="Freeform 5">
            <a:extLst>
              <a:ext uri="{FF2B5EF4-FFF2-40B4-BE49-F238E27FC236}">
                <a16:creationId xmlns:a16="http://schemas.microsoft.com/office/drawing/2014/main" id="{EF76C231-7759-F711-AB5E-6B5383641CE9}"/>
              </a:ext>
            </a:extLst>
          </p:cNvPr>
          <p:cNvSpPr/>
          <p:nvPr/>
        </p:nvSpPr>
        <p:spPr>
          <a:xfrm>
            <a:off x="341834" y="1273118"/>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es-419" sz="2400" i="0" u="none" strike="noStrike" cap="none" normalizeH="0" baseline="0" noProof="0" dirty="0">
                <a:ln>
                  <a:noFill/>
                </a:ln>
                <a:solidFill>
                  <a:srgbClr val="FFFFFF"/>
                </a:solidFill>
                <a:effectLst/>
                <a:uLnTx/>
                <a:uFillTx/>
                <a:latin typeface="Arial"/>
                <a:cs typeface="Arial"/>
              </a:rPr>
              <a:t>¿Por qué?</a:t>
            </a:r>
          </a:p>
        </p:txBody>
      </p:sp>
      <p:sp>
        <p:nvSpPr>
          <p:cNvPr id="7" name="Freeform 6">
            <a:extLst>
              <a:ext uri="{FF2B5EF4-FFF2-40B4-BE49-F238E27FC236}">
                <a16:creationId xmlns:a16="http://schemas.microsoft.com/office/drawing/2014/main" id="{7E725D07-9CBA-B871-59E3-503D8548324D}"/>
              </a:ext>
            </a:extLst>
          </p:cNvPr>
          <p:cNvSpPr/>
          <p:nvPr/>
        </p:nvSpPr>
        <p:spPr>
          <a:xfrm>
            <a:off x="1814354" y="1347730"/>
            <a:ext cx="10095706"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lang="es-419" sz="2200" dirty="0">
                <a:solidFill>
                  <a:srgbClr val="384D56">
                    <a:hueOff val="0"/>
                    <a:satOff val="0"/>
                    <a:lumOff val="0"/>
                    <a:alphaOff val="0"/>
                  </a:srgbClr>
                </a:solidFill>
                <a:latin typeface="Arial"/>
                <a:cs typeface="Arial"/>
              </a:rPr>
              <a:t> </a:t>
            </a:r>
            <a:r>
              <a:rPr kumimoji="0" lang="es-419" sz="2200" b="0" i="0" u="none" strike="noStrike" cap="none" normalizeH="0" baseline="0" noProof="0" dirty="0">
                <a:ln>
                  <a:noFill/>
                </a:ln>
                <a:solidFill>
                  <a:srgbClr val="384D56">
                    <a:hueOff val="0"/>
                    <a:satOff val="0"/>
                    <a:lumOff val="0"/>
                    <a:alphaOff val="0"/>
                  </a:srgbClr>
                </a:solidFill>
                <a:effectLst/>
                <a:uLnTx/>
                <a:uFillTx/>
                <a:latin typeface="Arial"/>
                <a:cs typeface="Arial"/>
              </a:rPr>
              <a:t>Falta de bolsas refrigerantes para el envío de muestras.</a:t>
            </a:r>
          </a:p>
        </p:txBody>
      </p:sp>
      <p:sp>
        <p:nvSpPr>
          <p:cNvPr id="8" name="Bent-Up Arrow 7">
            <a:extLst>
              <a:ext uri="{FF2B5EF4-FFF2-40B4-BE49-F238E27FC236}">
                <a16:creationId xmlns:a16="http://schemas.microsoft.com/office/drawing/2014/main" id="{3DA315AF-E2F9-8722-9AF3-5FDBA8AE9B28}"/>
              </a:ext>
            </a:extLst>
          </p:cNvPr>
          <p:cNvSpPr/>
          <p:nvPr/>
        </p:nvSpPr>
        <p:spPr>
          <a:xfrm rot="5400000">
            <a:off x="1899863" y="2767890"/>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cs typeface="Arial"/>
            </a:endParaRPr>
          </a:p>
        </p:txBody>
      </p:sp>
      <p:sp>
        <p:nvSpPr>
          <p:cNvPr id="9" name="Freeform 8">
            <a:extLst>
              <a:ext uri="{FF2B5EF4-FFF2-40B4-BE49-F238E27FC236}">
                <a16:creationId xmlns:a16="http://schemas.microsoft.com/office/drawing/2014/main" id="{C59D1659-8930-9F93-4CEF-146F701E5793}"/>
              </a:ext>
            </a:extLst>
          </p:cNvPr>
          <p:cNvSpPr/>
          <p:nvPr/>
        </p:nvSpPr>
        <p:spPr>
          <a:xfrm>
            <a:off x="1562711" y="2151919"/>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es-419" sz="2400" i="0" u="none" strike="noStrike" cap="none" normalizeH="0" baseline="0" noProof="0">
                <a:ln>
                  <a:noFill/>
                </a:ln>
                <a:solidFill>
                  <a:srgbClr val="FFFFFF"/>
                </a:solidFill>
                <a:effectLst/>
                <a:uLnTx/>
                <a:uFillTx/>
                <a:latin typeface="Arial"/>
                <a:cs typeface="Arial"/>
              </a:rPr>
              <a:t>¿Por qué?</a:t>
            </a:r>
          </a:p>
        </p:txBody>
      </p:sp>
      <p:sp>
        <p:nvSpPr>
          <p:cNvPr id="10" name="Freeform 9">
            <a:extLst>
              <a:ext uri="{FF2B5EF4-FFF2-40B4-BE49-F238E27FC236}">
                <a16:creationId xmlns:a16="http://schemas.microsoft.com/office/drawing/2014/main" id="{A9F77705-938A-90BF-B5BB-C000ED5FE9D7}"/>
              </a:ext>
            </a:extLst>
          </p:cNvPr>
          <p:cNvSpPr/>
          <p:nvPr/>
        </p:nvSpPr>
        <p:spPr>
          <a:xfrm>
            <a:off x="3035233" y="2226531"/>
            <a:ext cx="8874827"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lang="es-419" sz="2200" dirty="0">
                <a:solidFill>
                  <a:srgbClr val="384D56">
                    <a:hueOff val="0"/>
                    <a:satOff val="0"/>
                    <a:lumOff val="0"/>
                    <a:alphaOff val="0"/>
                  </a:srgbClr>
                </a:solidFill>
                <a:latin typeface="Arial"/>
                <a:cs typeface="Arial"/>
              </a:rPr>
              <a:t> </a:t>
            </a:r>
            <a:r>
              <a:rPr kumimoji="0" lang="es-419" sz="2200" b="0" i="0" u="none" strike="noStrike" cap="none" normalizeH="0" baseline="0" noProof="0" dirty="0">
                <a:ln>
                  <a:noFill/>
                </a:ln>
                <a:solidFill>
                  <a:srgbClr val="384D56">
                    <a:hueOff val="0"/>
                    <a:satOff val="0"/>
                    <a:lumOff val="0"/>
                    <a:alphaOff val="0"/>
                  </a:srgbClr>
                </a:solidFill>
                <a:effectLst/>
                <a:uLnTx/>
                <a:uFillTx/>
                <a:latin typeface="Arial"/>
                <a:cs typeface="Arial"/>
              </a:rPr>
              <a:t>Las bolsas refrigerantes no fueron reabastecidas.</a:t>
            </a:r>
          </a:p>
        </p:txBody>
      </p:sp>
      <p:sp>
        <p:nvSpPr>
          <p:cNvPr id="11" name="Bent-Up Arrow 10">
            <a:extLst>
              <a:ext uri="{FF2B5EF4-FFF2-40B4-BE49-F238E27FC236}">
                <a16:creationId xmlns:a16="http://schemas.microsoft.com/office/drawing/2014/main" id="{BA83FD6E-9B35-3E77-BBEE-4524E2C18E25}"/>
              </a:ext>
            </a:extLst>
          </p:cNvPr>
          <p:cNvSpPr/>
          <p:nvPr/>
        </p:nvSpPr>
        <p:spPr>
          <a:xfrm rot="5400000">
            <a:off x="3120740" y="3646691"/>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cs typeface="Arial"/>
            </a:endParaRPr>
          </a:p>
        </p:txBody>
      </p:sp>
      <p:sp>
        <p:nvSpPr>
          <p:cNvPr id="12" name="Freeform 11">
            <a:extLst>
              <a:ext uri="{FF2B5EF4-FFF2-40B4-BE49-F238E27FC236}">
                <a16:creationId xmlns:a16="http://schemas.microsoft.com/office/drawing/2014/main" id="{FDD68CAF-E182-E4F0-64EC-30A65A9BA5F3}"/>
              </a:ext>
            </a:extLst>
          </p:cNvPr>
          <p:cNvSpPr/>
          <p:nvPr/>
        </p:nvSpPr>
        <p:spPr>
          <a:xfrm>
            <a:off x="2783589" y="3030721"/>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es-419" sz="2400" i="0" u="none" strike="noStrike" cap="none" normalizeH="0" baseline="0" noProof="0">
                <a:ln>
                  <a:noFill/>
                </a:ln>
                <a:solidFill>
                  <a:srgbClr val="FFFFFF"/>
                </a:solidFill>
                <a:effectLst/>
                <a:uLnTx/>
                <a:uFillTx/>
                <a:latin typeface="Arial"/>
                <a:cs typeface="Arial"/>
              </a:rPr>
              <a:t>¿Por qué?</a:t>
            </a:r>
          </a:p>
        </p:txBody>
      </p:sp>
      <p:sp>
        <p:nvSpPr>
          <p:cNvPr id="13" name="Freeform 12">
            <a:extLst>
              <a:ext uri="{FF2B5EF4-FFF2-40B4-BE49-F238E27FC236}">
                <a16:creationId xmlns:a16="http://schemas.microsoft.com/office/drawing/2014/main" id="{5609DBD8-A196-BFF4-A2F7-497C7F2680A6}"/>
              </a:ext>
            </a:extLst>
          </p:cNvPr>
          <p:cNvSpPr/>
          <p:nvPr/>
        </p:nvSpPr>
        <p:spPr>
          <a:xfrm>
            <a:off x="4256109" y="3105332"/>
            <a:ext cx="7653951"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lang="es-419" sz="2200" dirty="0">
                <a:solidFill>
                  <a:srgbClr val="384D56">
                    <a:hueOff val="0"/>
                    <a:satOff val="0"/>
                    <a:lumOff val="0"/>
                    <a:alphaOff val="0"/>
                  </a:srgbClr>
                </a:solidFill>
                <a:latin typeface="Arial"/>
                <a:cs typeface="Arial"/>
              </a:rPr>
              <a:t> </a:t>
            </a:r>
            <a:r>
              <a:rPr kumimoji="0" lang="es-419" sz="2200" b="0" i="0" u="none" strike="noStrike" cap="none" normalizeH="0" baseline="0" noProof="0" dirty="0">
                <a:ln>
                  <a:noFill/>
                </a:ln>
                <a:solidFill>
                  <a:srgbClr val="384D56">
                    <a:hueOff val="0"/>
                    <a:satOff val="0"/>
                    <a:lumOff val="0"/>
                    <a:alphaOff val="0"/>
                  </a:srgbClr>
                </a:solidFill>
                <a:effectLst/>
                <a:uLnTx/>
                <a:uFillTx/>
                <a:latin typeface="Arial"/>
                <a:cs typeface="Arial"/>
              </a:rPr>
              <a:t>No se realizó ningún pedido de reabastecimiento.</a:t>
            </a:r>
          </a:p>
        </p:txBody>
      </p:sp>
      <p:sp>
        <p:nvSpPr>
          <p:cNvPr id="14" name="Bent-Up Arrow 13">
            <a:extLst>
              <a:ext uri="{FF2B5EF4-FFF2-40B4-BE49-F238E27FC236}">
                <a16:creationId xmlns:a16="http://schemas.microsoft.com/office/drawing/2014/main" id="{4CC60484-9917-E62A-15BF-0E8269746D6E}"/>
              </a:ext>
            </a:extLst>
          </p:cNvPr>
          <p:cNvSpPr/>
          <p:nvPr/>
        </p:nvSpPr>
        <p:spPr>
          <a:xfrm rot="5400000">
            <a:off x="4341616" y="4525492"/>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cs typeface="Arial"/>
            </a:endParaRPr>
          </a:p>
        </p:txBody>
      </p:sp>
      <p:sp>
        <p:nvSpPr>
          <p:cNvPr id="15" name="Freeform 14">
            <a:extLst>
              <a:ext uri="{FF2B5EF4-FFF2-40B4-BE49-F238E27FC236}">
                <a16:creationId xmlns:a16="http://schemas.microsoft.com/office/drawing/2014/main" id="{8B0FB764-DC4F-DCBA-C22D-7B0549CDFA8F}"/>
              </a:ext>
            </a:extLst>
          </p:cNvPr>
          <p:cNvSpPr/>
          <p:nvPr/>
        </p:nvSpPr>
        <p:spPr>
          <a:xfrm>
            <a:off x="4004464" y="3909522"/>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es-419" sz="2400" i="0" u="none" strike="noStrike" cap="none" normalizeH="0" baseline="0" noProof="0">
                <a:ln>
                  <a:noFill/>
                </a:ln>
                <a:solidFill>
                  <a:srgbClr val="FFFFFF"/>
                </a:solidFill>
                <a:effectLst/>
                <a:uLnTx/>
                <a:uFillTx/>
                <a:latin typeface="Arial"/>
                <a:cs typeface="Arial"/>
              </a:rPr>
              <a:t>¿Por qué?</a:t>
            </a:r>
          </a:p>
        </p:txBody>
      </p:sp>
      <p:sp>
        <p:nvSpPr>
          <p:cNvPr id="16" name="Freeform 15">
            <a:extLst>
              <a:ext uri="{FF2B5EF4-FFF2-40B4-BE49-F238E27FC236}">
                <a16:creationId xmlns:a16="http://schemas.microsoft.com/office/drawing/2014/main" id="{39E27282-396D-AE3E-B70C-51699B1798E6}"/>
              </a:ext>
            </a:extLst>
          </p:cNvPr>
          <p:cNvSpPr/>
          <p:nvPr/>
        </p:nvSpPr>
        <p:spPr>
          <a:xfrm>
            <a:off x="5476986" y="3984134"/>
            <a:ext cx="6433074"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lang="es-419" sz="2200" dirty="0">
                <a:solidFill>
                  <a:srgbClr val="384D56">
                    <a:hueOff val="0"/>
                    <a:satOff val="0"/>
                    <a:lumOff val="0"/>
                    <a:alphaOff val="0"/>
                  </a:srgbClr>
                </a:solidFill>
                <a:latin typeface="Arial"/>
                <a:cs typeface="Arial"/>
              </a:rPr>
              <a:t> </a:t>
            </a:r>
            <a:r>
              <a:rPr kumimoji="0" lang="es-419" sz="2200" b="0" i="0" u="none" strike="noStrike" cap="none" normalizeH="0" baseline="0" noProof="0" dirty="0">
                <a:ln>
                  <a:noFill/>
                </a:ln>
                <a:solidFill>
                  <a:srgbClr val="384D56">
                    <a:hueOff val="0"/>
                    <a:satOff val="0"/>
                    <a:lumOff val="0"/>
                    <a:alphaOff val="0"/>
                  </a:srgbClr>
                </a:solidFill>
                <a:effectLst/>
                <a:uLnTx/>
                <a:uFillTx/>
                <a:latin typeface="Arial"/>
                <a:cs typeface="Arial"/>
              </a:rPr>
              <a:t>No existía ningún mecanismo de seguimiento  </a:t>
            </a:r>
            <a:br>
              <a:rPr kumimoji="0" lang="es-419" sz="2200" b="0" i="0" u="none" strike="noStrike" cap="none" normalizeH="0" baseline="0" noProof="0" dirty="0">
                <a:ln>
                  <a:noFill/>
                </a:ln>
                <a:solidFill>
                  <a:srgbClr val="384D56">
                    <a:hueOff val="0"/>
                    <a:satOff val="0"/>
                    <a:lumOff val="0"/>
                    <a:alphaOff val="0"/>
                  </a:srgbClr>
                </a:solidFill>
                <a:effectLst/>
                <a:uLnTx/>
                <a:uFillTx/>
                <a:latin typeface="Arial"/>
                <a:cs typeface="Arial"/>
              </a:rPr>
            </a:br>
            <a:r>
              <a:rPr kumimoji="0" lang="es-419" sz="2200" b="0" i="0" u="none" strike="noStrike" cap="none" normalizeH="0" baseline="0" noProof="0" dirty="0">
                <a:ln>
                  <a:noFill/>
                </a:ln>
                <a:solidFill>
                  <a:srgbClr val="384D56">
                    <a:hueOff val="0"/>
                    <a:satOff val="0"/>
                    <a:lumOff val="0"/>
                    <a:alphaOff val="0"/>
                  </a:srgbClr>
                </a:solidFill>
                <a:effectLst/>
                <a:uLnTx/>
                <a:uFillTx/>
                <a:latin typeface="Arial"/>
                <a:cs typeface="Arial"/>
              </a:rPr>
              <a:t> para este tipo de suministro.</a:t>
            </a:r>
          </a:p>
        </p:txBody>
      </p:sp>
      <p:sp>
        <p:nvSpPr>
          <p:cNvPr id="17" name="Freeform 16">
            <a:extLst>
              <a:ext uri="{FF2B5EF4-FFF2-40B4-BE49-F238E27FC236}">
                <a16:creationId xmlns:a16="http://schemas.microsoft.com/office/drawing/2014/main" id="{5788962A-A0ED-408B-241C-EF2756BEB68F}"/>
              </a:ext>
            </a:extLst>
          </p:cNvPr>
          <p:cNvSpPr/>
          <p:nvPr/>
        </p:nvSpPr>
        <p:spPr>
          <a:xfrm>
            <a:off x="5225342" y="4788323"/>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es-419" sz="2400" i="0" u="none" strike="noStrike" cap="none" normalizeH="0" baseline="0" noProof="0">
                <a:ln>
                  <a:noFill/>
                </a:ln>
                <a:solidFill>
                  <a:srgbClr val="FFFFFF"/>
                </a:solidFill>
                <a:effectLst/>
                <a:uLnTx/>
                <a:uFillTx/>
                <a:latin typeface="Arial"/>
                <a:cs typeface="Arial"/>
              </a:rPr>
              <a:t>¿Por qué?</a:t>
            </a:r>
          </a:p>
        </p:txBody>
      </p:sp>
      <p:sp>
        <p:nvSpPr>
          <p:cNvPr id="18" name="Freeform 17">
            <a:extLst>
              <a:ext uri="{FF2B5EF4-FFF2-40B4-BE49-F238E27FC236}">
                <a16:creationId xmlns:a16="http://schemas.microsoft.com/office/drawing/2014/main" id="{82CB26A4-C215-32BA-EA97-58AC146962BC}"/>
              </a:ext>
            </a:extLst>
          </p:cNvPr>
          <p:cNvSpPr/>
          <p:nvPr/>
        </p:nvSpPr>
        <p:spPr>
          <a:xfrm>
            <a:off x="6697862" y="4862935"/>
            <a:ext cx="5212198"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lang="es-419" sz="2200">
                <a:solidFill>
                  <a:srgbClr val="384D56">
                    <a:hueOff val="0"/>
                    <a:satOff val="0"/>
                    <a:lumOff val="0"/>
                    <a:alphaOff val="0"/>
                  </a:srgbClr>
                </a:solidFill>
                <a:latin typeface="Arial"/>
                <a:cs typeface="Arial"/>
              </a:rPr>
              <a:t> </a:t>
            </a:r>
            <a:r>
              <a:rPr kumimoji="0" lang="es-419" sz="2200" b="0" i="0" u="none" strike="noStrike" cap="none" normalizeH="0" baseline="0" noProof="0">
                <a:ln>
                  <a:noFill/>
                </a:ln>
                <a:solidFill>
                  <a:srgbClr val="384D56">
                    <a:hueOff val="0"/>
                    <a:satOff val="0"/>
                    <a:lumOff val="0"/>
                    <a:alphaOff val="0"/>
                  </a:srgbClr>
                </a:solidFill>
                <a:effectLst/>
                <a:uLnTx/>
                <a:uFillTx/>
                <a:latin typeface="Arial"/>
                <a:cs typeface="Arial"/>
              </a:rPr>
              <a:t>No hay SOP para dirigir el trabajo</a:t>
            </a:r>
          </a:p>
        </p:txBody>
      </p:sp>
      <p:sp>
        <p:nvSpPr>
          <p:cNvPr id="4" name="Text Placeholder 4">
            <a:extLst>
              <a:ext uri="{FF2B5EF4-FFF2-40B4-BE49-F238E27FC236}">
                <a16:creationId xmlns:a16="http://schemas.microsoft.com/office/drawing/2014/main" id="{5D485757-0DDD-FC50-5A66-D25B2B8B5A2C}"/>
              </a:ext>
            </a:extLst>
          </p:cNvPr>
          <p:cNvSpPr txBox="1">
            <a:spLocks/>
          </p:cNvSpPr>
          <p:nvPr/>
        </p:nvSpPr>
        <p:spPr>
          <a:xfrm>
            <a:off x="384131" y="5816972"/>
            <a:ext cx="11423737" cy="40063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es-419" b="1" dirty="0">
                <a:solidFill>
                  <a:srgbClr val="618393"/>
                </a:solidFill>
                <a:latin typeface="Arial"/>
                <a:cs typeface="Arial"/>
              </a:rPr>
              <a:t>Medidas correctivas propuestas: aplicar un POE para el seguimiento del suministro </a:t>
            </a:r>
          </a:p>
        </p:txBody>
      </p:sp>
    </p:spTree>
    <p:extLst>
      <p:ext uri="{BB962C8B-B14F-4D97-AF65-F5344CB8AC3E}">
        <p14:creationId xmlns:p14="http://schemas.microsoft.com/office/powerpoint/2010/main" val="943231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4">
            <a:extLst>
              <a:ext uri="{FF2B5EF4-FFF2-40B4-BE49-F238E27FC236}">
                <a16:creationId xmlns:a16="http://schemas.microsoft.com/office/drawing/2014/main" id="{10EEBF8C-AC72-40CD-C871-F0C40C42E1C9}"/>
              </a:ext>
            </a:extLst>
          </p:cNvPr>
          <p:cNvSpPr txBox="1">
            <a:spLocks/>
          </p:cNvSpPr>
          <p:nvPr/>
        </p:nvSpPr>
        <p:spPr>
          <a:xfrm>
            <a:off x="628735" y="1714131"/>
            <a:ext cx="5576358" cy="338342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None/>
              <a:tabLst/>
              <a:defRPr/>
            </a:pPr>
            <a:r>
              <a:rPr kumimoji="0" lang="es-419" sz="2000" b="1" i="0" u="none" strike="noStrike" cap="none" normalizeH="0" baseline="0" noProof="0" dirty="0">
                <a:ln>
                  <a:noFill/>
                </a:ln>
                <a:solidFill>
                  <a:srgbClr val="618393"/>
                </a:solidFill>
                <a:effectLst/>
                <a:uLnTx/>
                <a:uFillTx/>
                <a:latin typeface="Arial"/>
                <a:ea typeface="Arial"/>
                <a:cs typeface="Arial"/>
              </a:rPr>
              <a:t>¡No subestimen el valor de los facilitadores! </a:t>
            </a:r>
          </a:p>
          <a:p>
            <a:pPr marL="285750" marR="0" lvl="0" indent="-285750" algn="l" defTabSz="914400" rtl="0" eaLnBrk="1" fontAlgn="auto" latinLnBrk="0" hangingPunct="1">
              <a:lnSpc>
                <a:spcPct val="100000"/>
              </a:lnSpc>
              <a:spcBef>
                <a:spcPts val="1000"/>
              </a:spcBef>
              <a:spcAft>
                <a:spcPts val="0"/>
              </a:spcAft>
              <a:buClr>
                <a:srgbClr val="3BB042"/>
              </a:buClr>
              <a:buSzTx/>
              <a:buFont typeface="Arial"/>
              <a:buChar char="•"/>
              <a:tabLst/>
              <a:defRPr/>
            </a:pPr>
            <a:endParaRPr kumimoji="0" lang="en-US" sz="1400" b="0" i="0" u="none" strike="noStrike" kern="1200" cap="none" spc="0" normalizeH="0" baseline="0" noProof="0" dirty="0">
              <a:ln>
                <a:noFill/>
              </a:ln>
              <a:solidFill>
                <a:srgbClr val="384D56"/>
              </a:solidFill>
              <a:effectLst/>
              <a:uLnTx/>
              <a:uFillTx/>
              <a:latin typeface="Arial"/>
              <a:ea typeface="+mn-ea"/>
              <a:cs typeface="Arial"/>
            </a:endParaRPr>
          </a:p>
          <a:p>
            <a:pPr marL="285750" marR="0" lvl="0" indent="-285750" algn="l" defTabSz="914400" rtl="0" eaLnBrk="1" fontAlgn="auto" latinLnBrk="0" hangingPunct="1">
              <a:lnSpc>
                <a:spcPct val="100000"/>
              </a:lnSpc>
              <a:spcBef>
                <a:spcPts val="1000"/>
              </a:spcBef>
              <a:spcAft>
                <a:spcPts val="0"/>
              </a:spcAft>
              <a:buClr>
                <a:srgbClr val="3BB042"/>
              </a:buClr>
              <a:buSzTx/>
              <a:buFont typeface="Arial"/>
              <a:buChar char="•"/>
              <a:tabLst/>
              <a:defRPr/>
            </a:pPr>
            <a:r>
              <a:rPr kumimoji="0" lang="es-419" sz="2000" b="0" i="0" u="none" strike="noStrike" cap="none" normalizeH="0" baseline="0" noProof="0" dirty="0">
                <a:ln>
                  <a:noFill/>
                </a:ln>
                <a:solidFill>
                  <a:srgbClr val="384D56"/>
                </a:solidFill>
                <a:effectLst/>
                <a:uLnTx/>
                <a:uFillTx/>
                <a:latin typeface="Arial"/>
                <a:ea typeface="Arial"/>
                <a:cs typeface="Arial"/>
              </a:rPr>
              <a:t>Muestran lo que está funcionando, lo que es posible</a:t>
            </a:r>
          </a:p>
          <a:p>
            <a:pPr marL="285750" marR="0" lvl="0" indent="-285750" algn="l" defTabSz="914400" rtl="0" eaLnBrk="1" fontAlgn="auto" latinLnBrk="0" hangingPunct="1">
              <a:lnSpc>
                <a:spcPct val="100000"/>
              </a:lnSpc>
              <a:spcBef>
                <a:spcPts val="1000"/>
              </a:spcBef>
              <a:spcAft>
                <a:spcPts val="0"/>
              </a:spcAft>
              <a:buClr>
                <a:srgbClr val="3BB042"/>
              </a:buClr>
              <a:buSzTx/>
              <a:buFont typeface="Arial"/>
              <a:buChar char="•"/>
              <a:tabLst/>
              <a:defRPr/>
            </a:pPr>
            <a:r>
              <a:rPr lang="es-419" sz="2000" dirty="0">
                <a:solidFill>
                  <a:srgbClr val="384D56"/>
                </a:solidFill>
                <a:latin typeface="Arial"/>
                <a:ea typeface="Arial"/>
                <a:cs typeface="Arial"/>
              </a:rPr>
              <a:t>Pueden</a:t>
            </a:r>
            <a:r>
              <a:rPr kumimoji="0" lang="es-419" sz="2000" b="0" i="0" u="none" strike="noStrike" cap="none" normalizeH="0" baseline="0" noProof="0" dirty="0">
                <a:ln>
                  <a:noFill/>
                </a:ln>
                <a:solidFill>
                  <a:srgbClr val="384D56"/>
                </a:solidFill>
                <a:effectLst/>
                <a:uLnTx/>
                <a:uFillTx/>
                <a:latin typeface="Arial"/>
                <a:ea typeface="Arial"/>
                <a:cs typeface="Arial"/>
              </a:rPr>
              <a:t> ayudar a informar el debate sobre las acciones correctivas para los cuellos de botella</a:t>
            </a:r>
          </a:p>
          <a:p>
            <a:pPr marL="285750" indent="-285750">
              <a:lnSpc>
                <a:spcPct val="100000"/>
              </a:lnSpc>
              <a:buFont typeface="Arial"/>
              <a:buChar char="•"/>
              <a:defRPr/>
            </a:pPr>
            <a:r>
              <a:rPr kumimoji="0" lang="es-419" sz="2000" b="0" i="0" u="none" strike="noStrike" cap="none" normalizeH="0" baseline="0" noProof="0" dirty="0">
                <a:ln>
                  <a:noFill/>
                </a:ln>
                <a:solidFill>
                  <a:srgbClr val="384D56"/>
                </a:solidFill>
                <a:effectLst/>
                <a:uLnTx/>
                <a:uFillTx/>
                <a:latin typeface="Arial"/>
                <a:ea typeface="Arial"/>
                <a:cs typeface="Arial"/>
              </a:rPr>
              <a:t>Pregunten los 5 porqués</a:t>
            </a:r>
            <a:r>
              <a:rPr lang="es-419" sz="2000" dirty="0">
                <a:solidFill>
                  <a:srgbClr val="384D56"/>
                </a:solidFill>
                <a:latin typeface="Arial"/>
                <a:ea typeface="Arial"/>
                <a:cs typeface="Arial"/>
              </a:rPr>
              <a:t>:</a:t>
            </a:r>
            <a:r>
              <a:rPr kumimoji="0" lang="es-419" sz="2000" b="0" i="0" u="none" strike="noStrike" cap="none" normalizeH="0" baseline="0" noProof="0" dirty="0">
                <a:ln>
                  <a:noFill/>
                </a:ln>
                <a:solidFill>
                  <a:srgbClr val="384D56"/>
                </a:solidFill>
                <a:effectLst/>
                <a:uLnTx/>
                <a:uFillTx/>
                <a:latin typeface="Arial"/>
                <a:ea typeface="Arial"/>
                <a:cs typeface="Arial"/>
              </a:rPr>
              <a:t> ¿hubo éxito debido al sistema o al azar?</a:t>
            </a:r>
          </a:p>
          <a:p>
            <a:pPr marL="0" marR="0" lvl="0" indent="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None/>
              <a:tabLst/>
              <a:defRPr/>
            </a:pPr>
            <a:endParaRPr kumimoji="0" lang="en-US" sz="2000" b="0" i="0" u="none" strike="noStrike" kern="1200" cap="none" spc="0" normalizeH="0" baseline="0" noProof="0" dirty="0">
              <a:ln>
                <a:noFill/>
              </a:ln>
              <a:solidFill>
                <a:srgbClr val="384D56"/>
              </a:solidFill>
              <a:effectLst/>
              <a:uLnTx/>
              <a:uFillTx/>
              <a:latin typeface="Arial"/>
              <a:cs typeface="Arial"/>
            </a:endParaRPr>
          </a:p>
        </p:txBody>
      </p:sp>
      <p:sp>
        <p:nvSpPr>
          <p:cNvPr id="20" name="Rounded Rectangle 19">
            <a:extLst>
              <a:ext uri="{FF2B5EF4-FFF2-40B4-BE49-F238E27FC236}">
                <a16:creationId xmlns:a16="http://schemas.microsoft.com/office/drawing/2014/main" id="{FC9815C8-B1FA-68BA-6895-6845F9B9638F}"/>
              </a:ext>
            </a:extLst>
          </p:cNvPr>
          <p:cNvSpPr/>
          <p:nvPr/>
        </p:nvSpPr>
        <p:spPr>
          <a:xfrm>
            <a:off x="625599" y="5416625"/>
            <a:ext cx="6134430" cy="93673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b="0" i="0" u="none" strike="noStrike" cap="none" normalizeH="0" baseline="0" noProof="0" dirty="0">
                <a:ln>
                  <a:noFill/>
                </a:ln>
                <a:solidFill>
                  <a:srgbClr val="384D56"/>
                </a:solidFill>
                <a:effectLst/>
                <a:uLnTx/>
                <a:uFillTx/>
                <a:latin typeface="Arial"/>
                <a:ea typeface="Arial"/>
                <a:cs typeface="Arial"/>
              </a:rPr>
              <a:t>Hagan que la identificación de los </a:t>
            </a:r>
            <a:br>
              <a:rPr kumimoji="0" lang="es-419" b="0" i="0" u="none" strike="noStrike" cap="none" normalizeH="0" baseline="0" noProof="0" dirty="0">
                <a:ln>
                  <a:noFill/>
                </a:ln>
                <a:solidFill>
                  <a:srgbClr val="384D56"/>
                </a:solidFill>
                <a:effectLst/>
                <a:uLnTx/>
                <a:uFillTx/>
                <a:latin typeface="Arial"/>
                <a:ea typeface="Arial"/>
                <a:cs typeface="Arial"/>
              </a:rPr>
            </a:br>
            <a:r>
              <a:rPr kumimoji="0" lang="es-419" b="0" i="0" u="none" strike="noStrike" cap="none" normalizeH="0" baseline="0" noProof="0" dirty="0">
                <a:ln>
                  <a:noFill/>
                </a:ln>
                <a:solidFill>
                  <a:srgbClr val="384D56"/>
                </a:solidFill>
                <a:effectLst/>
                <a:uLnTx/>
                <a:uFillTx/>
                <a:latin typeface="Arial"/>
                <a:ea typeface="Arial"/>
                <a:cs typeface="Arial"/>
              </a:rPr>
              <a:t>facilitadores sea una parte central </a:t>
            </a:r>
            <a:br>
              <a:rPr kumimoji="0" lang="es-419" b="0" i="0" u="none" strike="noStrike" cap="none" normalizeH="0" baseline="0" noProof="0" dirty="0">
                <a:ln>
                  <a:noFill/>
                </a:ln>
                <a:solidFill>
                  <a:srgbClr val="384D56"/>
                </a:solidFill>
                <a:effectLst/>
                <a:uLnTx/>
                <a:uFillTx/>
                <a:latin typeface="Arial"/>
                <a:ea typeface="Arial"/>
                <a:cs typeface="Arial"/>
              </a:rPr>
            </a:br>
            <a:r>
              <a:rPr kumimoji="0" lang="es-419" b="0" i="0" u="none" strike="noStrike" cap="none" normalizeH="0" baseline="0" noProof="0" dirty="0">
                <a:ln>
                  <a:noFill/>
                </a:ln>
                <a:solidFill>
                  <a:srgbClr val="384D56"/>
                </a:solidFill>
                <a:effectLst/>
                <a:uLnTx/>
                <a:uFillTx/>
                <a:latin typeface="Arial"/>
                <a:ea typeface="Arial"/>
                <a:cs typeface="Arial"/>
              </a:rPr>
              <a:t>del proceso</a:t>
            </a:r>
          </a:p>
        </p:txBody>
      </p:sp>
      <p:pic>
        <p:nvPicPr>
          <p:cNvPr id="6" name="Graphic 5" descr="Lightbulb and gear outline">
            <a:extLst>
              <a:ext uri="{FF2B5EF4-FFF2-40B4-BE49-F238E27FC236}">
                <a16:creationId xmlns:a16="http://schemas.microsoft.com/office/drawing/2014/main" id="{7092054B-0BF9-EB3C-D29B-3940FD5079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7185" y="5465612"/>
            <a:ext cx="811976" cy="811976"/>
          </a:xfrm>
          <a:prstGeom prst="rect">
            <a:avLst/>
          </a:prstGeom>
        </p:spPr>
      </p:pic>
      <p:sp>
        <p:nvSpPr>
          <p:cNvPr id="3" name="Rectangle: Rounded Corners 2">
            <a:extLst>
              <a:ext uri="{FF2B5EF4-FFF2-40B4-BE49-F238E27FC236}">
                <a16:creationId xmlns:a16="http://schemas.microsoft.com/office/drawing/2014/main" id="{DC1463EE-B6F0-54DA-6181-1C4EB33C14E4}"/>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mn-lt"/>
              </a:rPr>
              <a:t>    Identificar los cuellos de botella y facilitadores</a:t>
            </a:r>
          </a:p>
        </p:txBody>
      </p:sp>
      <p:sp>
        <p:nvSpPr>
          <p:cNvPr id="5" name="Oval 4">
            <a:extLst>
              <a:ext uri="{FF2B5EF4-FFF2-40B4-BE49-F238E27FC236}">
                <a16:creationId xmlns:a16="http://schemas.microsoft.com/office/drawing/2014/main" id="{74D4896D-C823-978B-3386-715E7FEDDDFC}"/>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F2BEBB1D-7C73-3D86-0D89-A71A69E2FD5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584979" y="2591161"/>
            <a:ext cx="4449473" cy="2508404"/>
          </a:xfrm>
          <a:prstGeom prst="rect">
            <a:avLst/>
          </a:prstGeom>
          <a:ln w="12700">
            <a:solidFill>
              <a:schemeClr val="tx2"/>
            </a:solidFill>
          </a:ln>
        </p:spPr>
      </p:pic>
    </p:spTree>
    <p:extLst>
      <p:ext uri="{BB962C8B-B14F-4D97-AF65-F5344CB8AC3E}">
        <p14:creationId xmlns:p14="http://schemas.microsoft.com/office/powerpoint/2010/main" val="3698938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015CB-D18D-8AD3-F070-D0B9488D651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29C49FF-95B9-4A01-036E-079952C0001C}"/>
              </a:ext>
            </a:extLst>
          </p:cNvPr>
          <p:cNvSpPr>
            <a:spLocks noGrp="1"/>
          </p:cNvSpPr>
          <p:nvPr>
            <p:ph type="body" sz="half" idx="10"/>
          </p:nvPr>
        </p:nvSpPr>
        <p:spPr>
          <a:xfrm>
            <a:off x="4915131" y="1186000"/>
            <a:ext cx="6693029" cy="4474767"/>
          </a:xfrm>
        </p:spPr>
        <p:txBody>
          <a:bodyPr vert="horz" lIns="91440" tIns="45720" rIns="91440" bIns="45720" rtlCol="0" anchor="t">
            <a:noAutofit/>
          </a:bodyPr>
          <a:lstStyle/>
          <a:p>
            <a:r>
              <a:rPr lang="es-419" sz="2800" dirty="0">
                <a:latin typeface="Arial"/>
                <a:cs typeface="Arial"/>
              </a:rPr>
              <a:t>Recomendamos usar sesiones participativas para revisar y discutir datos de 7-1-7, así como cuellos de botella, facilitadores y sus causas raíz. </a:t>
            </a:r>
          </a:p>
          <a:p>
            <a:endParaRPr lang="en-US" sz="3200" dirty="0">
              <a:latin typeface="Arial"/>
              <a:cs typeface="Arial"/>
            </a:endParaRPr>
          </a:p>
          <a:p>
            <a:r>
              <a:rPr lang="es-419" sz="2800" dirty="0">
                <a:latin typeface="Arial"/>
                <a:cs typeface="Arial"/>
              </a:rPr>
              <a:t>¿Quién debería participar en la identificación de cuellos de botella, facilitadores y causas raíz?</a:t>
            </a:r>
          </a:p>
        </p:txBody>
      </p:sp>
      <p:pic>
        <p:nvPicPr>
          <p:cNvPr id="3" name="Graphic 2">
            <a:extLst>
              <a:ext uri="{FF2B5EF4-FFF2-40B4-BE49-F238E27FC236}">
                <a16:creationId xmlns:a16="http://schemas.microsoft.com/office/drawing/2014/main" id="{0D687708-0AD8-7472-FFA9-963E1D863A7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4" name="Title 1">
            <a:extLst>
              <a:ext uri="{FF2B5EF4-FFF2-40B4-BE49-F238E27FC236}">
                <a16:creationId xmlns:a16="http://schemas.microsoft.com/office/drawing/2014/main" id="{0373FF25-7456-4013-0414-FA7ED6C9DBFF}"/>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a:latin typeface="Arial"/>
                <a:cs typeface="Arial"/>
              </a:rPr>
              <a:t>Debate</a:t>
            </a:r>
          </a:p>
        </p:txBody>
      </p:sp>
    </p:spTree>
    <p:extLst>
      <p:ext uri="{BB962C8B-B14F-4D97-AF65-F5344CB8AC3E}">
        <p14:creationId xmlns:p14="http://schemas.microsoft.com/office/powerpoint/2010/main" val="1775495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488857" y="1961965"/>
            <a:ext cx="3467083" cy="2282808"/>
          </a:xfrm>
        </p:spPr>
        <p:txBody>
          <a:bodyPr anchor="b">
            <a:normAutofit/>
          </a:bodyPr>
          <a:lstStyle/>
          <a:p>
            <a:pPr algn="ctr"/>
            <a:r>
              <a:rPr lang="es-419" sz="3600">
                <a:latin typeface="Arial"/>
                <a:cs typeface="Arial"/>
              </a:rPr>
              <a:t>Almuerzo </a:t>
            </a:r>
            <a:br>
              <a:rPr lang="es-419" sz="3600"/>
            </a:br>
            <a:endParaRPr lang="es-419" sz="360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53210" y="1716398"/>
            <a:ext cx="6502120" cy="350594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s-419" sz="2800" b="1" dirty="0">
                <a:solidFill>
                  <a:schemeClr val="tx2"/>
                </a:solidFill>
                <a:latin typeface="Arial"/>
                <a:cs typeface="Arial"/>
              </a:rPr>
              <a:t>¿Tienen preguntas? Añádanlas a nuestra lista de preguntas pendientes</a:t>
            </a:r>
          </a:p>
          <a:p>
            <a:pPr marL="0" indent="0">
              <a:buFont typeface="Arial" panose="020B0604020202020204" pitchFamily="34" charset="0"/>
              <a:buNone/>
            </a:pPr>
            <a:endParaRPr lang="en-US" sz="2400" dirty="0">
              <a:latin typeface="Arial"/>
              <a:cs typeface="Arial"/>
            </a:endParaRPr>
          </a:p>
          <a:p>
            <a:pPr marL="0" indent="0">
              <a:buFont typeface="Arial" panose="020B0604020202020204" pitchFamily="34" charset="0"/>
              <a:buNone/>
            </a:pPr>
            <a:r>
              <a:rPr lang="es-419" sz="2800" dirty="0">
                <a:solidFill>
                  <a:schemeClr val="tx1"/>
                </a:solidFill>
                <a:latin typeface="Arial"/>
                <a:cs typeface="Arial"/>
              </a:rPr>
              <a:t>Responderemos preguntas desde esta lista durante toda la capacitación</a:t>
            </a:r>
          </a:p>
          <a:p>
            <a:endParaRPr lang="en-US" sz="2000" dirty="0">
              <a:solidFill>
                <a:schemeClr val="tx1"/>
              </a:solidFill>
              <a:cs typeface="Arial"/>
            </a:endParaRPr>
          </a:p>
          <a:p>
            <a:endParaRPr lang="en-US" sz="2000" dirty="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4818474"/>
            <a:ext cx="686924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800" dirty="0">
                <a:solidFill>
                  <a:srgbClr val="394D56"/>
                </a:solidFill>
                <a:latin typeface="Arial"/>
                <a:cs typeface="Arial"/>
              </a:rPr>
              <a:t>Retomaremos puntualmente a las 13:00</a:t>
            </a:r>
          </a:p>
        </p:txBody>
      </p:sp>
    </p:spTree>
    <p:extLst>
      <p:ext uri="{BB962C8B-B14F-4D97-AF65-F5344CB8AC3E}">
        <p14:creationId xmlns:p14="http://schemas.microsoft.com/office/powerpoint/2010/main" val="29488688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a:xfrm>
            <a:off x="831849" y="1909720"/>
            <a:ext cx="10345231" cy="2148666"/>
          </a:xfrm>
        </p:spPr>
        <p:txBody>
          <a:bodyPr>
            <a:normAutofit/>
          </a:bodyPr>
          <a:lstStyle/>
          <a:p>
            <a:r>
              <a:rPr lang="es-419" sz="5000" dirty="0">
                <a:latin typeface="Arial"/>
                <a:cs typeface="Arial"/>
              </a:rPr>
              <a:t>PAUSA ACTIVA</a:t>
            </a:r>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p:txBody>
          <a:bodyPr vert="horz" lIns="91440" tIns="45720" rIns="91440" bIns="45720" rtlCol="0" anchor="t">
            <a:noAutofit/>
          </a:bodyPr>
          <a:lstStyle/>
          <a:p>
            <a:r>
              <a:rPr lang="es-419">
                <a:latin typeface="Arial"/>
                <a:cs typeface="Arial"/>
              </a:rPr>
              <a:t>4 minutos de pausa de movimiento</a:t>
            </a:r>
          </a:p>
          <a:p>
            <a:endParaRPr lang="en-US">
              <a:cs typeface="Arial"/>
            </a:endParaRPr>
          </a:p>
        </p:txBody>
      </p:sp>
    </p:spTree>
    <p:extLst>
      <p:ext uri="{BB962C8B-B14F-4D97-AF65-F5344CB8AC3E}">
        <p14:creationId xmlns:p14="http://schemas.microsoft.com/office/powerpoint/2010/main" val="279809874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p:txBody>
          <a:bodyPr>
            <a:normAutofit/>
          </a:bodyPr>
          <a:lstStyle/>
          <a:p>
            <a:r>
              <a:rPr lang="es-419" sz="5400" dirty="0">
                <a:latin typeface="Arial"/>
                <a:cs typeface="Arial"/>
              </a:rPr>
              <a:t>Revisión de preguntas pendientes </a:t>
            </a: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s-419">
                <a:latin typeface="Arial"/>
                <a:cs typeface="Arial"/>
              </a:rPr>
              <a:t>Respondamos algunas preguntas</a:t>
            </a:r>
          </a:p>
        </p:txBody>
      </p:sp>
    </p:spTree>
    <p:extLst>
      <p:ext uri="{BB962C8B-B14F-4D97-AF65-F5344CB8AC3E}">
        <p14:creationId xmlns:p14="http://schemas.microsoft.com/office/powerpoint/2010/main" val="37684078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508979" y="1437511"/>
            <a:ext cx="3275081" cy="2282808"/>
          </a:xfrm>
        </p:spPr>
        <p:txBody>
          <a:bodyPr/>
          <a:lstStyle/>
          <a:p>
            <a:r>
              <a:rPr lang="es-419" dirty="0">
                <a:latin typeface="Arial"/>
                <a:cs typeface="Arial"/>
              </a:rPr>
              <a:t>Revise la lista de preguntas pendientes</a:t>
            </a:r>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es-419" b="1" i="0" u="none" strike="noStrike">
                <a:solidFill>
                  <a:srgbClr val="000000"/>
                </a:solidFill>
                <a:effectLst/>
                <a:latin typeface="Arial"/>
                <a:cs typeface="Arial"/>
              </a:rPr>
              <a:t>P: </a:t>
            </a:r>
            <a:r>
              <a:rPr lang="es-419" i="0" u="none" strike="noStrike">
                <a:solidFill>
                  <a:srgbClr val="000000"/>
                </a:solidFill>
                <a:effectLst/>
                <a:cs typeface="Arial" panose="020B0604020202020204" pitchFamily="34" charset="0"/>
              </a:rPr>
              <a:t>¿</a:t>
            </a:r>
            <a:r>
              <a:rPr lang="es-419">
                <a:solidFill>
                  <a:srgbClr val="000000"/>
                </a:solidFill>
                <a:cs typeface="Arial" panose="020B0604020202020204" pitchFamily="34" charset="0"/>
              </a:rPr>
              <a:t>La fecha de notificación es la fecha en que la información llega al nivel nacional, provincial o local</a:t>
            </a:r>
            <a:r>
              <a:rPr lang="es-419" i="0" u="none" strike="noStrike">
                <a:solidFill>
                  <a:srgbClr val="000000"/>
                </a:solidFill>
                <a:effectLst/>
                <a:cs typeface="Arial" panose="020B0604020202020204" pitchFamily="34" charset="0"/>
              </a:rPr>
              <a:t>?</a:t>
            </a:r>
          </a:p>
          <a:p>
            <a:pPr marL="0" indent="0">
              <a:buNone/>
            </a:pPr>
            <a:endParaRPr lang="en-US" dirty="0">
              <a:solidFill>
                <a:srgbClr val="000000"/>
              </a:solidFill>
              <a:latin typeface="Arial"/>
              <a:cs typeface="Arial"/>
            </a:endParaRPr>
          </a:p>
          <a:p>
            <a:pPr marL="0" indent="0">
              <a:buNone/>
            </a:pPr>
            <a:r>
              <a:rPr lang="es-419" b="1">
                <a:solidFill>
                  <a:srgbClr val="000000"/>
                </a:solidFill>
                <a:latin typeface="Arial"/>
                <a:cs typeface="Arial"/>
              </a:rPr>
              <a:t>P</a:t>
            </a:r>
            <a:r>
              <a:rPr lang="es-419">
                <a:solidFill>
                  <a:srgbClr val="000000"/>
                </a:solidFill>
                <a:latin typeface="Arial"/>
                <a:cs typeface="Arial"/>
              </a:rPr>
              <a:t>: </a:t>
            </a:r>
            <a:r>
              <a:rPr lang="es-419">
                <a:solidFill>
                  <a:srgbClr val="000000"/>
                </a:solidFill>
              </a:rPr>
              <a:t>¿Qué pasa si un médico identifica un caso sospechoso de una enfermedad notificable, pero resulta que el cliente tiene una enfermedad notificable diferente?</a:t>
            </a:r>
          </a:p>
          <a:p>
            <a:pPr marL="0" indent="0">
              <a:buNone/>
            </a:pPr>
            <a:endParaRPr lang="en-US" dirty="0">
              <a:solidFill>
                <a:srgbClr val="000000"/>
              </a:solidFill>
              <a:cs typeface="Arial"/>
            </a:endParaRPr>
          </a:p>
          <a:p>
            <a:pPr marL="0" lvl="0" indent="0">
              <a:lnSpc>
                <a:spcPct val="100000"/>
              </a:lnSpc>
              <a:spcBef>
                <a:spcPts val="0"/>
              </a:spcBef>
              <a:buClrTx/>
              <a:buNone/>
              <a:defRPr/>
            </a:pPr>
            <a:r>
              <a:rPr lang="es-419" b="1">
                <a:solidFill>
                  <a:srgbClr val="000000"/>
                </a:solidFill>
                <a:latin typeface="Arial"/>
                <a:cs typeface="Arial"/>
              </a:rPr>
              <a:t>P:</a:t>
            </a:r>
            <a:r>
              <a:rPr lang="es-419">
                <a:solidFill>
                  <a:srgbClr val="000000"/>
                </a:solidFill>
                <a:latin typeface="Arial"/>
                <a:cs typeface="Arial"/>
              </a:rPr>
              <a:t> </a:t>
            </a:r>
            <a:r>
              <a:rPr lang="es-419">
                <a:solidFill>
                  <a:srgbClr val="000000"/>
                </a:solidFill>
                <a:latin typeface="Arial"/>
                <a:cs typeface="Arial" panose="020B0604020202020204" pitchFamily="34" charset="0"/>
              </a:rPr>
              <a:t>¿Qué harían si todas las medidas de respuesta efectivas, excepto una, se completaran rápidamente, digamos en un plazo de 5 días, pero una medida de respuesta efectiva se completara mucho más tarde, digamos el día 30?</a:t>
            </a:r>
          </a:p>
          <a:p>
            <a:pPr marL="0" indent="0">
              <a:buNone/>
            </a:pPr>
            <a:endParaRPr lang="en-US" sz="2000" dirty="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p:txBody>
          <a:bodyPr vert="horz" lIns="91440" tIns="45720" rIns="91440" bIns="45720" rtlCol="0" anchor="t">
            <a:noAutofit/>
          </a:bodyPr>
          <a:lstStyle/>
          <a:p>
            <a:r>
              <a:rPr lang="es-419" sz="2600">
                <a:latin typeface="Arial"/>
                <a:cs typeface="Arial"/>
              </a:rPr>
              <a:t>Algunas preguntas/comentarios:</a:t>
            </a: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9A5459B-A537-805C-D2D2-25F4369BE2A7}"/>
              </a:ext>
            </a:extLst>
          </p:cNvPr>
          <p:cNvSpPr>
            <a:spLocks noGrp="1"/>
          </p:cNvSpPr>
          <p:nvPr>
            <p:ph type="title"/>
          </p:nvPr>
        </p:nvSpPr>
        <p:spPr>
          <a:xfrm>
            <a:off x="437882" y="365125"/>
            <a:ext cx="10915918" cy="1325563"/>
          </a:xfrm>
        </p:spPr>
        <p:txBody>
          <a:bodyPr/>
          <a:lstStyle/>
          <a:p>
            <a:r>
              <a:rPr lang="es-419" dirty="0">
                <a:latin typeface="Arial"/>
                <a:cs typeface="Arial"/>
              </a:rPr>
              <a:t>Usar EAR y el objetivo 7-1-7 es simple e interactivo</a:t>
            </a:r>
            <a:endParaRPr lang="es-419" dirty="0"/>
          </a:p>
        </p:txBody>
      </p:sp>
      <p:sp>
        <p:nvSpPr>
          <p:cNvPr id="110" name="Rectangle: Rounded Corners 109">
            <a:extLst>
              <a:ext uri="{FF2B5EF4-FFF2-40B4-BE49-F238E27FC236}">
                <a16:creationId xmlns:a16="http://schemas.microsoft.com/office/drawing/2014/main" id="{8BC70BBB-2CE6-D99E-7767-BD3119509ED2}"/>
              </a:ext>
            </a:extLst>
          </p:cNvPr>
          <p:cNvSpPr/>
          <p:nvPr/>
        </p:nvSpPr>
        <p:spPr>
          <a:xfrm>
            <a:off x="1356785" y="1456081"/>
            <a:ext cx="7969550"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s-419" dirty="0">
                <a:solidFill>
                  <a:schemeClr val="bg1"/>
                </a:solidFill>
                <a:latin typeface="Arial"/>
                <a:ea typeface="Arial"/>
                <a:cs typeface="Calibri"/>
              </a:rPr>
              <a:t>     Recopilar datos de puntualidad y calcular el desempeño de 7-1-7 </a:t>
            </a:r>
          </a:p>
        </p:txBody>
      </p:sp>
      <p:sp>
        <p:nvSpPr>
          <p:cNvPr id="112" name="Oval 111">
            <a:extLst>
              <a:ext uri="{FF2B5EF4-FFF2-40B4-BE49-F238E27FC236}">
                <a16:creationId xmlns:a16="http://schemas.microsoft.com/office/drawing/2014/main" id="{38DB9D6D-6004-BE24-D9D3-39FFC013F785}"/>
              </a:ext>
            </a:extLst>
          </p:cNvPr>
          <p:cNvSpPr/>
          <p:nvPr/>
        </p:nvSpPr>
        <p:spPr>
          <a:xfrm>
            <a:off x="1060915" y="1469682"/>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Rounded Corners 113">
            <a:extLst>
              <a:ext uri="{FF2B5EF4-FFF2-40B4-BE49-F238E27FC236}">
                <a16:creationId xmlns:a16="http://schemas.microsoft.com/office/drawing/2014/main" id="{EA3CDA03-F2A7-7C21-ACDE-5206E95F7239}"/>
              </a:ext>
            </a:extLst>
          </p:cNvPr>
          <p:cNvSpPr/>
          <p:nvPr/>
        </p:nvSpPr>
        <p:spPr>
          <a:xfrm>
            <a:off x="1797863" y="2303355"/>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a:solidFill>
                  <a:schemeClr val="bg1"/>
                </a:solidFill>
                <a:latin typeface="Arial"/>
                <a:ea typeface="Arial"/>
                <a:cs typeface="+mn-lt"/>
              </a:rPr>
              <a:t>    Identificar los cuellos de botella y facilitadores</a:t>
            </a:r>
          </a:p>
        </p:txBody>
      </p:sp>
      <p:sp>
        <p:nvSpPr>
          <p:cNvPr id="116" name="Oval 115">
            <a:extLst>
              <a:ext uri="{FF2B5EF4-FFF2-40B4-BE49-F238E27FC236}">
                <a16:creationId xmlns:a16="http://schemas.microsoft.com/office/drawing/2014/main" id="{9EBBCB06-D8E0-F233-79A1-01E9DF4FE406}"/>
              </a:ext>
            </a:extLst>
          </p:cNvPr>
          <p:cNvSpPr/>
          <p:nvPr/>
        </p:nvSpPr>
        <p:spPr>
          <a:xfrm>
            <a:off x="1426537" y="2305895"/>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Rounded Corners 117">
            <a:extLst>
              <a:ext uri="{FF2B5EF4-FFF2-40B4-BE49-F238E27FC236}">
                <a16:creationId xmlns:a16="http://schemas.microsoft.com/office/drawing/2014/main" id="{3678B7F6-6A0C-7A03-616B-174621AA72A6}"/>
              </a:ext>
            </a:extLst>
          </p:cNvPr>
          <p:cNvSpPr/>
          <p:nvPr/>
        </p:nvSpPr>
        <p:spPr>
          <a:xfrm>
            <a:off x="2123334" y="3148181"/>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b="1">
                <a:solidFill>
                  <a:schemeClr val="bg1"/>
                </a:solidFill>
                <a:latin typeface="Arial"/>
                <a:ea typeface="Arial"/>
                <a:cs typeface="+mn-lt"/>
              </a:rPr>
              <a:t>     Determinar las medidas inmediatas y a largo plazo </a:t>
            </a:r>
          </a:p>
        </p:txBody>
      </p:sp>
      <p:sp>
        <p:nvSpPr>
          <p:cNvPr id="120" name="Oval 119">
            <a:extLst>
              <a:ext uri="{FF2B5EF4-FFF2-40B4-BE49-F238E27FC236}">
                <a16:creationId xmlns:a16="http://schemas.microsoft.com/office/drawing/2014/main" id="{D6B0989D-4E30-7A0D-2222-3C969F8AE81A}"/>
              </a:ext>
            </a:extLst>
          </p:cNvPr>
          <p:cNvSpPr/>
          <p:nvPr/>
        </p:nvSpPr>
        <p:spPr>
          <a:xfrm>
            <a:off x="1754284" y="31526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Rectangle: Rounded Corners 121">
            <a:extLst>
              <a:ext uri="{FF2B5EF4-FFF2-40B4-BE49-F238E27FC236}">
                <a16:creationId xmlns:a16="http://schemas.microsoft.com/office/drawing/2014/main" id="{0C76D7C8-953E-C169-F4E0-922D78CF9D8D}"/>
              </a:ext>
            </a:extLst>
          </p:cNvPr>
          <p:cNvSpPr/>
          <p:nvPr/>
        </p:nvSpPr>
        <p:spPr>
          <a:xfrm>
            <a:off x="2438074" y="3994886"/>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Consolidar datos de forma rutinaria y monitorear el progreso de las </a:t>
            </a:r>
            <a:br>
              <a:rPr lang="es-419" dirty="0">
                <a:solidFill>
                  <a:schemeClr val="bg1"/>
                </a:solidFill>
                <a:latin typeface="Arial"/>
                <a:ea typeface="Arial"/>
                <a:cs typeface="+mn-lt"/>
              </a:rPr>
            </a:br>
            <a:r>
              <a:rPr lang="es-419" dirty="0">
                <a:solidFill>
                  <a:schemeClr val="bg1"/>
                </a:solidFill>
                <a:latin typeface="Arial"/>
                <a:ea typeface="Arial"/>
                <a:cs typeface="+mn-lt"/>
              </a:rPr>
              <a:t>        medidas </a:t>
            </a:r>
          </a:p>
        </p:txBody>
      </p:sp>
      <p:sp>
        <p:nvSpPr>
          <p:cNvPr id="124" name="Oval 123">
            <a:extLst>
              <a:ext uri="{FF2B5EF4-FFF2-40B4-BE49-F238E27FC236}">
                <a16:creationId xmlns:a16="http://schemas.microsoft.com/office/drawing/2014/main" id="{7AC283BB-980C-D19A-489C-F3606A5196A0}"/>
              </a:ext>
            </a:extLst>
          </p:cNvPr>
          <p:cNvSpPr/>
          <p:nvPr/>
        </p:nvSpPr>
        <p:spPr>
          <a:xfrm>
            <a:off x="2078431" y="3998639"/>
            <a:ext cx="722431" cy="719933"/>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Rounded Corners 125">
            <a:extLst>
              <a:ext uri="{FF2B5EF4-FFF2-40B4-BE49-F238E27FC236}">
                <a16:creationId xmlns:a16="http://schemas.microsoft.com/office/drawing/2014/main" id="{5D6BB48F-C50B-A3FB-C46C-0CE338DF797A}"/>
              </a:ext>
            </a:extLst>
          </p:cNvPr>
          <p:cNvSpPr/>
          <p:nvPr/>
        </p:nvSpPr>
        <p:spPr>
          <a:xfrm>
            <a:off x="2752812" y="4839712"/>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Sintetizar y utilizar los resultados para la planificación, el </a:t>
            </a:r>
            <a:br>
              <a:rPr lang="es-419" dirty="0">
                <a:solidFill>
                  <a:schemeClr val="bg1"/>
                </a:solidFill>
                <a:latin typeface="Arial"/>
                <a:ea typeface="Arial"/>
                <a:cs typeface="+mn-lt"/>
              </a:rPr>
            </a:br>
            <a:r>
              <a:rPr lang="es-419" dirty="0">
                <a:solidFill>
                  <a:schemeClr val="bg1"/>
                </a:solidFill>
                <a:latin typeface="Arial"/>
                <a:ea typeface="Arial"/>
                <a:cs typeface="+mn-lt"/>
              </a:rPr>
              <a:t>       financiamiento y la promoción </a:t>
            </a:r>
          </a:p>
        </p:txBody>
      </p:sp>
      <p:sp>
        <p:nvSpPr>
          <p:cNvPr id="128" name="Oval 127">
            <a:extLst>
              <a:ext uri="{FF2B5EF4-FFF2-40B4-BE49-F238E27FC236}">
                <a16:creationId xmlns:a16="http://schemas.microsoft.com/office/drawing/2014/main" id="{96F68916-51C2-0DE6-171F-1D6378D2C220}"/>
              </a:ext>
            </a:extLst>
          </p:cNvPr>
          <p:cNvSpPr/>
          <p:nvPr/>
        </p:nvSpPr>
        <p:spPr>
          <a:xfrm>
            <a:off x="2393171" y="4843465"/>
            <a:ext cx="722431" cy="716657"/>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808775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4977C-A3D9-8939-A41D-EF257EA9034A}"/>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489FC61A-B9AB-9AFE-D150-43D9A4F44D75}"/>
              </a:ext>
            </a:extLst>
          </p:cNvPr>
          <p:cNvSpPr/>
          <p:nvPr/>
        </p:nvSpPr>
        <p:spPr>
          <a:xfrm>
            <a:off x="971950" y="2118846"/>
            <a:ext cx="10248099" cy="2272451"/>
          </a:xfrm>
          <a:prstGeom prst="roundRect">
            <a:avLst>
              <a:gd name="adj" fmla="val 5305"/>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3DDC3B19-E5EB-7922-25C2-FADB3BFBCC0F}"/>
              </a:ext>
            </a:extLst>
          </p:cNvPr>
          <p:cNvSpPr/>
          <p:nvPr/>
        </p:nvSpPr>
        <p:spPr>
          <a:xfrm>
            <a:off x="1413471" y="2451955"/>
            <a:ext cx="4372400" cy="1671222"/>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s-419" sz="2000" i="0" u="none" strike="noStrike" cap="none" normalizeH="0" baseline="0" noProof="0">
                <a:ln>
                  <a:noFill/>
                </a:ln>
                <a:solidFill>
                  <a:srgbClr val="000000"/>
                </a:solidFill>
                <a:effectLst/>
                <a:uLnTx/>
                <a:uFillTx/>
                <a:latin typeface="Arial"/>
                <a:cs typeface="Arial"/>
              </a:rPr>
              <a:t>Las </a:t>
            </a:r>
            <a:r>
              <a:rPr kumimoji="0" lang="es-419" sz="2000" b="1" i="0" u="none" strike="noStrike" cap="none" normalizeH="0" baseline="0" noProof="0">
                <a:ln>
                  <a:noFill/>
                </a:ln>
                <a:solidFill>
                  <a:srgbClr val="000000"/>
                </a:solidFill>
                <a:effectLst/>
                <a:uLnTx/>
                <a:uFillTx/>
                <a:latin typeface="Arial"/>
                <a:cs typeface="Arial"/>
              </a:rPr>
              <a:t>medidas inmediatas de 7-1-7</a:t>
            </a:r>
            <a:r>
              <a:rPr kumimoji="0" lang="es-419" sz="2000" b="0" i="0" u="none" strike="noStrike" cap="none" normalizeH="0" baseline="0" noProof="0">
                <a:ln>
                  <a:noFill/>
                </a:ln>
                <a:solidFill>
                  <a:srgbClr val="000000"/>
                </a:solidFill>
                <a:effectLst/>
                <a:uLnTx/>
                <a:uFillTx/>
                <a:latin typeface="Arial"/>
                <a:cs typeface="Arial"/>
              </a:rPr>
              <a:t> se pueden tomar de inmediato con fondos, personal y programas ya disponibles.</a:t>
            </a:r>
          </a:p>
        </p:txBody>
      </p:sp>
      <p:sp>
        <p:nvSpPr>
          <p:cNvPr id="14" name="Rounded Rectangle 13">
            <a:extLst>
              <a:ext uri="{FF2B5EF4-FFF2-40B4-BE49-F238E27FC236}">
                <a16:creationId xmlns:a16="http://schemas.microsoft.com/office/drawing/2014/main" id="{5EFFC6DA-6E1E-9E9F-6E50-9AF52E58414A}"/>
              </a:ext>
            </a:extLst>
          </p:cNvPr>
          <p:cNvSpPr/>
          <p:nvPr/>
        </p:nvSpPr>
        <p:spPr>
          <a:xfrm>
            <a:off x="6213265" y="2492342"/>
            <a:ext cx="4861211" cy="1587601"/>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s-419" sz="2000" i="0" u="none" strike="noStrike" cap="none" normalizeH="0" baseline="0" noProof="0">
                <a:ln>
                  <a:noFill/>
                </a:ln>
                <a:solidFill>
                  <a:srgbClr val="000000"/>
                </a:solidFill>
                <a:effectLst/>
                <a:uLnTx/>
                <a:uFillTx/>
                <a:latin typeface="Arial"/>
                <a:ea typeface="Arial"/>
                <a:cs typeface="Arial"/>
              </a:rPr>
              <a:t>Las </a:t>
            </a:r>
            <a:r>
              <a:rPr kumimoji="0" lang="es-419" sz="2000" b="1" i="0" u="none" strike="noStrike" cap="none" normalizeH="0" baseline="0" noProof="0">
                <a:ln>
                  <a:noFill/>
                </a:ln>
                <a:solidFill>
                  <a:srgbClr val="000000"/>
                </a:solidFill>
                <a:effectLst/>
                <a:uLnTx/>
                <a:uFillTx/>
                <a:latin typeface="Arial"/>
                <a:ea typeface="Arial"/>
                <a:cs typeface="Arial"/>
              </a:rPr>
              <a:t>medidas a largo plazo de 7-1-7</a:t>
            </a:r>
            <a:r>
              <a:rPr kumimoji="0" lang="es-419" sz="2000" b="0" i="0" u="none" strike="noStrike" cap="none" normalizeH="0" baseline="0" noProof="0">
                <a:ln>
                  <a:noFill/>
                </a:ln>
                <a:solidFill>
                  <a:srgbClr val="000000"/>
                </a:solidFill>
                <a:effectLst/>
                <a:uLnTx/>
                <a:uFillTx/>
                <a:latin typeface="Arial"/>
                <a:ea typeface="Arial"/>
                <a:cs typeface="Arial"/>
              </a:rPr>
              <a:t> requieren recursos o personal adicionales y pueden requerir la participación de diferentes niveles gubernamentales o socios externos. </a:t>
            </a:r>
          </a:p>
        </p:txBody>
      </p:sp>
      <p:cxnSp>
        <p:nvCxnSpPr>
          <p:cNvPr id="25" name="Straight Connector 24">
            <a:extLst>
              <a:ext uri="{FF2B5EF4-FFF2-40B4-BE49-F238E27FC236}">
                <a16:creationId xmlns:a16="http://schemas.microsoft.com/office/drawing/2014/main" id="{2479DF2C-37DD-2AA2-DFD0-2DCF253FDB76}"/>
              </a:ext>
            </a:extLst>
          </p:cNvPr>
          <p:cNvCxnSpPr>
            <a:cxnSpLocks/>
          </p:cNvCxnSpPr>
          <p:nvPr/>
        </p:nvCxnSpPr>
        <p:spPr>
          <a:xfrm>
            <a:off x="5949379" y="2409221"/>
            <a:ext cx="10808" cy="17565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5F557345-3510-1FA5-3BCC-1A5907E2092C}"/>
              </a:ext>
            </a:extLst>
          </p:cNvPr>
          <p:cNvSpPr txBox="1"/>
          <p:nvPr/>
        </p:nvSpPr>
        <p:spPr>
          <a:xfrm>
            <a:off x="0" y="5061789"/>
            <a:ext cx="12192000" cy="830997"/>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400" b="1" i="0" u="none" strike="noStrike" cap="none" normalizeH="0" baseline="0" noProof="0" dirty="0">
                <a:ln>
                  <a:noFill/>
                </a:ln>
                <a:solidFill>
                  <a:srgbClr val="3BB041"/>
                </a:solidFill>
                <a:effectLst/>
                <a:uLnTx/>
                <a:uFillTx/>
                <a:latin typeface="Arial"/>
                <a:ea typeface="Arial"/>
                <a:cs typeface="Arial"/>
              </a:rPr>
              <a:t>Las medidas propuestas deben abordar directamente los </a:t>
            </a:r>
            <a:br>
              <a:rPr kumimoji="0" lang="es-419" sz="2400" b="1" i="0" u="none" strike="noStrike" cap="none" normalizeH="0" baseline="0" noProof="0" dirty="0">
                <a:ln>
                  <a:noFill/>
                </a:ln>
                <a:solidFill>
                  <a:srgbClr val="3BB041"/>
                </a:solidFill>
                <a:effectLst/>
                <a:uLnTx/>
                <a:uFillTx/>
                <a:latin typeface="Arial"/>
                <a:ea typeface="Arial"/>
                <a:cs typeface="Arial"/>
              </a:rPr>
            </a:br>
            <a:r>
              <a:rPr kumimoji="0" lang="es-419" sz="2400" b="1" i="0" u="none" strike="noStrike" cap="none" normalizeH="0" baseline="0" noProof="0" dirty="0">
                <a:ln>
                  <a:noFill/>
                </a:ln>
                <a:solidFill>
                  <a:srgbClr val="3BB041"/>
                </a:solidFill>
                <a:effectLst/>
                <a:uLnTx/>
                <a:uFillTx/>
                <a:latin typeface="Arial"/>
                <a:ea typeface="Arial"/>
                <a:cs typeface="Arial"/>
              </a:rPr>
              <a:t>cuellos de botella identificados. </a:t>
            </a:r>
          </a:p>
        </p:txBody>
      </p:sp>
      <p:sp>
        <p:nvSpPr>
          <p:cNvPr id="6" name="Rectangle: Rounded Corners 5">
            <a:extLst>
              <a:ext uri="{FF2B5EF4-FFF2-40B4-BE49-F238E27FC236}">
                <a16:creationId xmlns:a16="http://schemas.microsoft.com/office/drawing/2014/main" id="{8DE59094-6A6C-139F-1F14-48C0B509A9F7}"/>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mn-lt"/>
              </a:rPr>
              <a:t>     Determinar las medidas inmediatas y a largo plazo </a:t>
            </a:r>
          </a:p>
        </p:txBody>
      </p:sp>
      <p:sp>
        <p:nvSpPr>
          <p:cNvPr id="8" name="Oval 7">
            <a:extLst>
              <a:ext uri="{FF2B5EF4-FFF2-40B4-BE49-F238E27FC236}">
                <a16:creationId xmlns:a16="http://schemas.microsoft.com/office/drawing/2014/main" id="{9BBE48F8-8D48-3FF5-C0F4-FCE7FDC1382D}"/>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8537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20DFDB-C8A4-576B-EBC4-D0C705118433}"/>
            </a:ext>
          </a:extLst>
        </p:cNvPr>
        <p:cNvGrpSpPr/>
        <p:nvPr/>
      </p:nvGrpSpPr>
      <p:grpSpPr>
        <a:xfrm>
          <a:off x="0" y="0"/>
          <a:ext cx="0" cy="0"/>
          <a:chOff x="0" y="0"/>
          <a:chExt cx="0" cy="0"/>
        </a:xfrm>
      </p:grpSpPr>
      <p:pic>
        <p:nvPicPr>
          <p:cNvPr id="9" name="Graphic 8" descr="Warning with solid fill">
            <a:extLst>
              <a:ext uri="{FF2B5EF4-FFF2-40B4-BE49-F238E27FC236}">
                <a16:creationId xmlns:a16="http://schemas.microsoft.com/office/drawing/2014/main" id="{27C05053-D46F-4035-1DCA-8EC2FCD73E8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3947" y="1976402"/>
            <a:ext cx="2858216" cy="2903420"/>
          </a:xfrm>
          <a:prstGeom prst="rect">
            <a:avLst/>
          </a:prstGeom>
        </p:spPr>
      </p:pic>
      <p:sp>
        <p:nvSpPr>
          <p:cNvPr id="11" name="Rounded Rectangle 10">
            <a:extLst>
              <a:ext uri="{FF2B5EF4-FFF2-40B4-BE49-F238E27FC236}">
                <a16:creationId xmlns:a16="http://schemas.microsoft.com/office/drawing/2014/main" id="{50BE9575-3ADE-ADBB-2F93-58FFC1154597}"/>
              </a:ext>
            </a:extLst>
          </p:cNvPr>
          <p:cNvSpPr/>
          <p:nvPr/>
        </p:nvSpPr>
        <p:spPr>
          <a:xfrm>
            <a:off x="3081508" y="2325189"/>
            <a:ext cx="8939042"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0" lang="es-419" sz="3400" b="1" i="0" u="none" strike="noStrike" cap="none" normalizeH="0" baseline="0" noProof="0" dirty="0">
                <a:ln>
                  <a:noFill/>
                </a:ln>
                <a:solidFill>
                  <a:srgbClr val="618393"/>
                </a:solidFill>
                <a:effectLst/>
                <a:uLnTx/>
                <a:uFillTx/>
                <a:latin typeface="Arial"/>
                <a:ea typeface="Arial"/>
                <a:cs typeface="Arial"/>
              </a:rPr>
              <a:t>La selección </a:t>
            </a:r>
            <a:r>
              <a:rPr lang="es-419" sz="3400" b="1" dirty="0">
                <a:solidFill>
                  <a:srgbClr val="618393"/>
                </a:solidFill>
                <a:latin typeface="Arial"/>
                <a:ea typeface="Arial"/>
                <a:cs typeface="Arial"/>
              </a:rPr>
              <a:t>reflexiva  </a:t>
            </a:r>
            <a:r>
              <a:rPr kumimoji="0" lang="es-419" sz="3400" b="1" i="0" u="none" strike="noStrike" cap="none" normalizeH="0" baseline="0" noProof="0" dirty="0">
                <a:ln>
                  <a:noFill/>
                </a:ln>
                <a:solidFill>
                  <a:srgbClr val="618393"/>
                </a:solidFill>
                <a:effectLst/>
                <a:uLnTx/>
                <a:uFillTx/>
                <a:latin typeface="Arial"/>
                <a:ea typeface="Arial"/>
                <a:cs typeface="Arial"/>
              </a:rPr>
              <a:t>de </a:t>
            </a:r>
            <a:r>
              <a:rPr lang="es-419" sz="3400" b="1" dirty="0">
                <a:solidFill>
                  <a:srgbClr val="618393"/>
                </a:solidFill>
                <a:latin typeface="Arial"/>
                <a:ea typeface="Arial"/>
                <a:cs typeface="Arial"/>
              </a:rPr>
              <a:t>acciones</a:t>
            </a:r>
            <a:r>
              <a:rPr kumimoji="0" lang="es-419" sz="3400" b="1" i="0" u="none" strike="noStrike" cap="none" normalizeH="0" baseline="0" noProof="0" dirty="0">
                <a:ln>
                  <a:noFill/>
                </a:ln>
                <a:solidFill>
                  <a:srgbClr val="618393"/>
                </a:solidFill>
                <a:effectLst/>
                <a:uLnTx/>
                <a:uFillTx/>
                <a:latin typeface="Arial"/>
                <a:ea typeface="Arial"/>
                <a:cs typeface="Arial"/>
              </a:rPr>
              <a:t> </a:t>
            </a:r>
            <a:r>
              <a:rPr lang="es-419" sz="3400" b="1" dirty="0">
                <a:solidFill>
                  <a:srgbClr val="618393"/>
                </a:solidFill>
                <a:latin typeface="Arial"/>
                <a:ea typeface="Arial"/>
                <a:cs typeface="Arial"/>
              </a:rPr>
              <a:t>es </a:t>
            </a:r>
            <a:r>
              <a:rPr kumimoji="0" lang="es-419" sz="3400" b="1" i="0" u="none" strike="noStrike" cap="none" normalizeH="0" baseline="0" noProof="0" dirty="0">
                <a:ln>
                  <a:noFill/>
                </a:ln>
                <a:solidFill>
                  <a:srgbClr val="618393"/>
                </a:solidFill>
                <a:effectLst/>
                <a:uLnTx/>
                <a:uFillTx/>
                <a:latin typeface="Arial"/>
                <a:ea typeface="Arial"/>
                <a:cs typeface="Arial"/>
              </a:rPr>
              <a:t>esencial para la mejora del desempeño</a:t>
            </a:r>
          </a:p>
        </p:txBody>
      </p:sp>
      <p:sp>
        <p:nvSpPr>
          <p:cNvPr id="3" name="Rectangle: Rounded Corners 2">
            <a:extLst>
              <a:ext uri="{FF2B5EF4-FFF2-40B4-BE49-F238E27FC236}">
                <a16:creationId xmlns:a16="http://schemas.microsoft.com/office/drawing/2014/main" id="{722DCAD2-8CCF-9B70-CE19-91AF9B92B5B8}"/>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mn-lt"/>
              </a:rPr>
              <a:t>     Determinar las medidas inmediatas y a largo plazo </a:t>
            </a:r>
          </a:p>
        </p:txBody>
      </p:sp>
      <p:sp>
        <p:nvSpPr>
          <p:cNvPr id="7" name="Oval 6">
            <a:extLst>
              <a:ext uri="{FF2B5EF4-FFF2-40B4-BE49-F238E27FC236}">
                <a16:creationId xmlns:a16="http://schemas.microsoft.com/office/drawing/2014/main" id="{39E35EED-1329-F779-5179-1D2ED5708CCE}"/>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0473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3000" b="1">
                <a:solidFill>
                  <a:schemeClr val="tx2"/>
                </a:solidFill>
                <a:latin typeface="Arial"/>
                <a:cs typeface="Arial"/>
              </a:rPr>
              <a:t>Aprenderemos a través de…</a:t>
            </a: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8829784"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es-419" sz="3600">
                <a:latin typeface="Arial"/>
                <a:cs typeface="Arial"/>
              </a:rPr>
              <a:t>Este es un taller interactivo y participativo</a:t>
            </a:r>
            <a:br>
              <a:rPr lang="es-419" sz="3600">
                <a:latin typeface="Arial"/>
                <a:cs typeface="Arial"/>
              </a:rPr>
            </a:br>
            <a:endParaRPr lang="es-419" sz="3600">
              <a:latin typeface="Aria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537717" y="4391491"/>
            <a:ext cx="1845377" cy="830997"/>
          </a:xfrm>
          <a:prstGeom prst="rect">
            <a:avLst/>
          </a:prstGeom>
          <a:noFill/>
        </p:spPr>
        <p:txBody>
          <a:bodyPr wrap="none" rtlCol="0">
            <a:spAutoFit/>
          </a:bodyPr>
          <a:lstStyle/>
          <a:p>
            <a:pPr algn="ctr"/>
            <a:r>
              <a:rPr lang="es-419" sz="2400" dirty="0">
                <a:latin typeface="Arial" panose="020B0604020202020204" pitchFamily="34" charset="0"/>
                <a:cs typeface="Arial" panose="020B0604020202020204" pitchFamily="34" charset="0"/>
              </a:rPr>
              <a:t>Actividades </a:t>
            </a:r>
            <a:br>
              <a:rPr lang="es-419" sz="2400" dirty="0">
                <a:latin typeface="Arial" panose="020B0604020202020204" pitchFamily="34" charset="0"/>
                <a:cs typeface="Arial" panose="020B0604020202020204" pitchFamily="34" charset="0"/>
              </a:rPr>
            </a:br>
            <a:r>
              <a:rPr lang="es-419" sz="2400" dirty="0">
                <a:latin typeface="Arial" panose="020B0604020202020204" pitchFamily="34" charset="0"/>
                <a:cs typeface="Arial" panose="020B0604020202020204" pitchFamily="34" charset="0"/>
              </a:rPr>
              <a:t>prácticas</a:t>
            </a:r>
          </a:p>
        </p:txBody>
      </p:sp>
      <p:sp>
        <p:nvSpPr>
          <p:cNvPr id="23" name="TextBox 22">
            <a:extLst>
              <a:ext uri="{FF2B5EF4-FFF2-40B4-BE49-F238E27FC236}">
                <a16:creationId xmlns:a16="http://schemas.microsoft.com/office/drawing/2014/main" id="{9328D7B5-194F-55E3-F28F-328DC2B5E39D}"/>
              </a:ext>
            </a:extLst>
          </p:cNvPr>
          <p:cNvSpPr txBox="1"/>
          <p:nvPr/>
        </p:nvSpPr>
        <p:spPr>
          <a:xfrm>
            <a:off x="3761457" y="4447316"/>
            <a:ext cx="2393604" cy="830997"/>
          </a:xfrm>
          <a:prstGeom prst="rect">
            <a:avLst/>
          </a:prstGeom>
          <a:noFill/>
        </p:spPr>
        <p:txBody>
          <a:bodyPr wrap="none" rtlCol="0">
            <a:spAutoFit/>
          </a:bodyPr>
          <a:lstStyle/>
          <a:p>
            <a:pPr algn="ctr"/>
            <a:r>
              <a:rPr lang="es-419" sz="2400" dirty="0">
                <a:latin typeface="Arial" panose="020B0604020202020204" pitchFamily="34" charset="0"/>
                <a:cs typeface="Arial" panose="020B0604020202020204" pitchFamily="34" charset="0"/>
              </a:rPr>
              <a:t>Presentaciones </a:t>
            </a:r>
            <a:br>
              <a:rPr lang="es-419" sz="2400" dirty="0">
                <a:latin typeface="Arial" panose="020B0604020202020204" pitchFamily="34" charset="0"/>
                <a:cs typeface="Arial" panose="020B0604020202020204" pitchFamily="34" charset="0"/>
              </a:rPr>
            </a:br>
            <a:r>
              <a:rPr lang="es-419" sz="2400" dirty="0">
                <a:latin typeface="Arial" panose="020B0604020202020204" pitchFamily="34" charset="0"/>
                <a:cs typeface="Arial" panose="020B0604020202020204" pitchFamily="34" charset="0"/>
              </a:rPr>
              <a:t>cortas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813279" y="4387843"/>
            <a:ext cx="1417376" cy="830997"/>
          </a:xfrm>
          <a:prstGeom prst="rect">
            <a:avLst/>
          </a:prstGeom>
          <a:noFill/>
        </p:spPr>
        <p:txBody>
          <a:bodyPr wrap="none" rtlCol="0">
            <a:spAutoFit/>
          </a:bodyPr>
          <a:lstStyle/>
          <a:p>
            <a:pPr algn="ctr"/>
            <a:r>
              <a:rPr lang="es-419" sz="2400" dirty="0">
                <a:latin typeface="Arial" panose="020B0604020202020204" pitchFamily="34" charset="0"/>
                <a:cs typeface="Arial" panose="020B0604020202020204" pitchFamily="34" charset="0"/>
              </a:rPr>
              <a:t>Debates </a:t>
            </a:r>
            <a:br>
              <a:rPr lang="es-419" sz="2400" dirty="0">
                <a:latin typeface="Arial" panose="020B0604020202020204" pitchFamily="34" charset="0"/>
                <a:cs typeface="Arial" panose="020B0604020202020204" pitchFamily="34" charset="0"/>
              </a:rPr>
            </a:br>
            <a:r>
              <a:rPr lang="es-419" sz="2400" dirty="0">
                <a:latin typeface="Arial" panose="020B0604020202020204" pitchFamily="34" charset="0"/>
                <a:cs typeface="Arial" panose="020B0604020202020204" pitchFamily="34" charset="0"/>
              </a:rPr>
              <a:t>grupales</a:t>
            </a:r>
          </a:p>
        </p:txBody>
      </p:sp>
      <p:sp>
        <p:nvSpPr>
          <p:cNvPr id="25" name="TextBox 24">
            <a:extLst>
              <a:ext uri="{FF2B5EF4-FFF2-40B4-BE49-F238E27FC236}">
                <a16:creationId xmlns:a16="http://schemas.microsoft.com/office/drawing/2014/main" id="{EF26C9C1-2005-2664-7DFF-8127C71952AF}"/>
              </a:ext>
            </a:extLst>
          </p:cNvPr>
          <p:cNvSpPr txBox="1"/>
          <p:nvPr/>
        </p:nvSpPr>
        <p:spPr>
          <a:xfrm>
            <a:off x="8705813" y="4385178"/>
            <a:ext cx="2068195" cy="1200329"/>
          </a:xfrm>
          <a:prstGeom prst="rect">
            <a:avLst/>
          </a:prstGeom>
          <a:noFill/>
        </p:spPr>
        <p:txBody>
          <a:bodyPr wrap="none" rtlCol="0">
            <a:spAutoFit/>
          </a:bodyPr>
          <a:lstStyle/>
          <a:p>
            <a:pPr algn="ctr"/>
            <a:r>
              <a:rPr lang="es-419" sz="2400" dirty="0">
                <a:latin typeface="Arial" panose="020B0604020202020204" pitchFamily="34" charset="0"/>
                <a:cs typeface="Arial" panose="020B0604020202020204" pitchFamily="34" charset="0"/>
              </a:rPr>
              <a:t>Sesiones </a:t>
            </a:r>
            <a:br>
              <a:rPr lang="es-419" sz="2400" dirty="0">
                <a:latin typeface="Arial" panose="020B0604020202020204" pitchFamily="34" charset="0"/>
                <a:cs typeface="Arial" panose="020B0604020202020204" pitchFamily="34" charset="0"/>
              </a:rPr>
            </a:br>
            <a:r>
              <a:rPr lang="es-419" sz="2400" dirty="0">
                <a:latin typeface="Arial" panose="020B0604020202020204" pitchFamily="34" charset="0"/>
                <a:cs typeface="Arial" panose="020B0604020202020204" pitchFamily="34" charset="0"/>
              </a:rPr>
              <a:t>de preguntas </a:t>
            </a:r>
            <a:br>
              <a:rPr lang="es-419" sz="2400" dirty="0">
                <a:latin typeface="Arial" panose="020B0604020202020204" pitchFamily="34" charset="0"/>
                <a:cs typeface="Arial" panose="020B0604020202020204" pitchFamily="34" charset="0"/>
              </a:rPr>
            </a:br>
            <a:r>
              <a:rPr lang="es-419" sz="2400" dirty="0">
                <a:latin typeface="Arial" panose="020B0604020202020204" pitchFamily="34" charset="0"/>
                <a:cs typeface="Arial" panose="020B0604020202020204" pitchFamily="34" charset="0"/>
              </a:rPr>
              <a:t>y respuestas</a:t>
            </a:r>
          </a:p>
        </p:txBody>
      </p:sp>
    </p:spTree>
    <p:extLst>
      <p:ext uri="{BB962C8B-B14F-4D97-AF65-F5344CB8AC3E}">
        <p14:creationId xmlns:p14="http://schemas.microsoft.com/office/powerpoint/2010/main" val="14560288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AA77C-F7BD-D22B-355C-434F52046DB3}"/>
            </a:ext>
          </a:extLst>
        </p:cNvPr>
        <p:cNvGrpSpPr/>
        <p:nvPr/>
      </p:nvGrpSpPr>
      <p:grpSpPr>
        <a:xfrm>
          <a:off x="0" y="0"/>
          <a:ext cx="0" cy="0"/>
          <a:chOff x="0" y="0"/>
          <a:chExt cx="0" cy="0"/>
        </a:xfrm>
      </p:grpSpPr>
      <p:sp>
        <p:nvSpPr>
          <p:cNvPr id="11" name="Rounded Rectangle 10">
            <a:extLst>
              <a:ext uri="{FF2B5EF4-FFF2-40B4-BE49-F238E27FC236}">
                <a16:creationId xmlns:a16="http://schemas.microsoft.com/office/drawing/2014/main" id="{EBA30505-AD57-1E34-49E6-A3B77D28A40A}"/>
              </a:ext>
            </a:extLst>
          </p:cNvPr>
          <p:cNvSpPr/>
          <p:nvPr/>
        </p:nvSpPr>
        <p:spPr>
          <a:xfrm>
            <a:off x="700589" y="5127307"/>
            <a:ext cx="10936321" cy="1183107"/>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2" name="Text Placeholder 4">
            <a:extLst>
              <a:ext uri="{FF2B5EF4-FFF2-40B4-BE49-F238E27FC236}">
                <a16:creationId xmlns:a16="http://schemas.microsoft.com/office/drawing/2014/main" id="{89BC50F2-7070-1305-6734-A48F5277839C}"/>
              </a:ext>
            </a:extLst>
          </p:cNvPr>
          <p:cNvSpPr txBox="1">
            <a:spLocks/>
          </p:cNvSpPr>
          <p:nvPr/>
        </p:nvSpPr>
        <p:spPr>
          <a:xfrm>
            <a:off x="3171603" y="2580068"/>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4" name="Text Placeholder 4">
            <a:extLst>
              <a:ext uri="{FF2B5EF4-FFF2-40B4-BE49-F238E27FC236}">
                <a16:creationId xmlns:a16="http://schemas.microsoft.com/office/drawing/2014/main" id="{5AB7EC76-8637-B593-4719-5B918FF4438D}"/>
              </a:ext>
            </a:extLst>
          </p:cNvPr>
          <p:cNvSpPr txBox="1">
            <a:spLocks/>
          </p:cNvSpPr>
          <p:nvPr/>
        </p:nvSpPr>
        <p:spPr>
          <a:xfrm>
            <a:off x="799832" y="1717676"/>
            <a:ext cx="7840090"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000" b="1" i="0" u="none" strike="noStrike" cap="none" normalizeH="0" baseline="0" noProof="0" dirty="0">
                <a:ln>
                  <a:noFill/>
                </a:ln>
                <a:solidFill>
                  <a:srgbClr val="618393"/>
                </a:solidFill>
                <a:effectLst/>
                <a:uLnTx/>
                <a:uFillTx/>
                <a:latin typeface="Arial" panose="020B0604020202020204" pitchFamily="34" charset="0"/>
                <a:ea typeface="Arial"/>
                <a:cs typeface="+mn-cs"/>
              </a:rPr>
              <a:t>Proponer medidas inmediatas y a largo plazo que sean</a:t>
            </a:r>
          </a:p>
        </p:txBody>
      </p:sp>
      <p:sp>
        <p:nvSpPr>
          <p:cNvPr id="2" name="TextBox 1">
            <a:extLst>
              <a:ext uri="{FF2B5EF4-FFF2-40B4-BE49-F238E27FC236}">
                <a16:creationId xmlns:a16="http://schemas.microsoft.com/office/drawing/2014/main" id="{B431C11C-7C43-E64E-D0AC-B0B9FA543E3A}"/>
              </a:ext>
            </a:extLst>
          </p:cNvPr>
          <p:cNvSpPr txBox="1"/>
          <p:nvPr/>
        </p:nvSpPr>
        <p:spPr>
          <a:xfrm>
            <a:off x="799832" y="2138686"/>
            <a:ext cx="7011076" cy="2277547"/>
          </a:xfrm>
          <a:prstGeom prst="rect">
            <a:avLst/>
          </a:prstGeom>
          <a:noFill/>
        </p:spPr>
        <p:txBody>
          <a:bodyPr wrap="square">
            <a:spAutoFit/>
          </a:bodyPr>
          <a:lstStyle/>
          <a:p>
            <a:pPr lvl="0">
              <a:defRPr/>
            </a:pPr>
            <a:r>
              <a:rPr lang="es-419" sz="1400" dirty="0">
                <a:solidFill>
                  <a:srgbClr val="29373D"/>
                </a:solidFill>
                <a:latin typeface="Arial" panose="020B0604020202020204" pitchFamily="34" charset="0"/>
                <a:ea typeface="Arial"/>
                <a:cs typeface="Arial" panose="020B0604020202020204" pitchFamily="34" charset="0"/>
              </a:rPr>
              <a:t>ESPECÍFICAS </a:t>
            </a:r>
            <a:r>
              <a:rPr kumimoji="0" lang="es-419" sz="1400" b="0" i="0" u="none" strike="noStrike" cap="none" normalizeH="0" baseline="0" noProof="0" dirty="0">
                <a:ln>
                  <a:noFill/>
                </a:ln>
                <a:solidFill>
                  <a:srgbClr val="29373D"/>
                </a:solidFill>
                <a:effectLst/>
                <a:uLnTx/>
                <a:uFillTx/>
                <a:latin typeface="Arial" panose="020B0604020202020204" pitchFamily="34" charset="0"/>
                <a:ea typeface="Arial"/>
                <a:cs typeface="Arial" panose="020B0604020202020204" pitchFamily="34" charset="0"/>
              </a:rPr>
              <a:t>(</a:t>
            </a:r>
            <a:r>
              <a:rPr lang="en-US" sz="2000" dirty="0">
                <a:solidFill>
                  <a:srgbClr val="3BB041"/>
                </a:solidFill>
                <a:latin typeface="Arial" panose="020B0604020202020204" pitchFamily="34" charset="0"/>
                <a:cs typeface="Arial" panose="020B0604020202020204" pitchFamily="34" charset="0"/>
              </a:rPr>
              <a:t>S</a:t>
            </a:r>
            <a:r>
              <a:rPr lang="en-US" sz="1400" dirty="0">
                <a:solidFill>
                  <a:srgbClr val="29373D"/>
                </a:solidFill>
                <a:latin typeface="Arial" panose="020B0604020202020204" pitchFamily="34" charset="0"/>
                <a:cs typeface="Arial" panose="020B0604020202020204" pitchFamily="34" charset="0"/>
              </a:rPr>
              <a:t>pecific)</a:t>
            </a:r>
            <a:endParaRPr kumimoji="0" lang="es-419" sz="1400" b="0" i="0" u="none" strike="noStrike" cap="none" normalizeH="0" baseline="0" noProof="0" dirty="0">
              <a:ln>
                <a:noFill/>
              </a:ln>
              <a:solidFill>
                <a:srgbClr val="29373D"/>
              </a:solidFill>
              <a:effectLst/>
              <a:uLnTx/>
              <a:uFillTx/>
              <a:latin typeface="Arial" panose="020B0604020202020204" pitchFamily="34" charset="0"/>
              <a:ea typeface="Arial"/>
              <a:cs typeface="Arial" panose="020B0604020202020204" pitchFamily="34" charset="0"/>
            </a:endParaRPr>
          </a:p>
          <a:p>
            <a:pPr>
              <a:defRPr/>
            </a:pPr>
            <a:r>
              <a:rPr lang="es-419" sz="1400" dirty="0">
                <a:solidFill>
                  <a:srgbClr val="29373D"/>
                </a:solidFill>
                <a:latin typeface="Arial" panose="020B0604020202020204" pitchFamily="34" charset="0"/>
                <a:ea typeface="Arial"/>
                <a:cs typeface="Arial" panose="020B0604020202020204" pitchFamily="34" charset="0"/>
              </a:rPr>
              <a:t>MED</a:t>
            </a:r>
            <a:r>
              <a:rPr kumimoji="0" lang="es-419" sz="1400" b="0" i="0" u="none" strike="noStrike" cap="none" normalizeH="0" baseline="0" noProof="0" dirty="0">
                <a:ln>
                  <a:noFill/>
                </a:ln>
                <a:solidFill>
                  <a:srgbClr val="29373D"/>
                </a:solidFill>
                <a:effectLst/>
                <a:uLnTx/>
                <a:uFillTx/>
                <a:latin typeface="Arial" panose="020B0604020202020204" pitchFamily="34" charset="0"/>
                <a:ea typeface="Arial"/>
                <a:cs typeface="Arial" panose="020B0604020202020204" pitchFamily="34" charset="0"/>
              </a:rPr>
              <a:t>IBLES (</a:t>
            </a:r>
            <a:r>
              <a:rPr lang="en-US" sz="2000" dirty="0">
                <a:solidFill>
                  <a:srgbClr val="3BB041"/>
                </a:solidFill>
                <a:latin typeface="Arial" panose="020B0604020202020204" pitchFamily="34" charset="0"/>
                <a:cs typeface="Arial" panose="020B0604020202020204" pitchFamily="34" charset="0"/>
              </a:rPr>
              <a:t>M</a:t>
            </a:r>
            <a:r>
              <a:rPr lang="en-US" sz="1400" dirty="0">
                <a:solidFill>
                  <a:srgbClr val="29373D"/>
                </a:solidFill>
                <a:latin typeface="Arial" panose="020B0604020202020204" pitchFamily="34" charset="0"/>
                <a:cs typeface="Arial" panose="020B0604020202020204" pitchFamily="34" charset="0"/>
              </a:rPr>
              <a:t>easurable)</a:t>
            </a:r>
            <a:endParaRPr kumimoji="0" lang="es-419" sz="1400" b="0" i="0" u="none" strike="noStrike" cap="none" normalizeH="0" baseline="0" noProof="0" dirty="0">
              <a:ln>
                <a:noFill/>
              </a:ln>
              <a:solidFill>
                <a:srgbClr val="29373D"/>
              </a:solidFill>
              <a:effectLst/>
              <a:uLnTx/>
              <a:uFillTx/>
              <a:latin typeface="Arial" panose="020B0604020202020204" pitchFamily="34" charset="0"/>
              <a:ea typeface="Arial"/>
              <a:cs typeface="Arial" panose="020B0604020202020204" pitchFamily="34" charset="0"/>
            </a:endParaRPr>
          </a:p>
          <a:p>
            <a:pPr lvl="0">
              <a:defRPr/>
            </a:pPr>
            <a:r>
              <a:rPr lang="es-419" sz="1400" dirty="0">
                <a:solidFill>
                  <a:srgbClr val="29373D"/>
                </a:solidFill>
                <a:latin typeface="Arial" panose="020B0604020202020204" pitchFamily="34" charset="0"/>
                <a:ea typeface="Arial"/>
                <a:cs typeface="Arial" panose="020B0604020202020204" pitchFamily="34" charset="0"/>
              </a:rPr>
              <a:t>ALC</a:t>
            </a:r>
            <a:r>
              <a:rPr kumimoji="0" lang="es-419" sz="1400" b="0" i="0" u="none" strike="noStrike" cap="none" normalizeH="0" baseline="0" noProof="0" dirty="0">
                <a:ln>
                  <a:noFill/>
                </a:ln>
                <a:solidFill>
                  <a:srgbClr val="29373D"/>
                </a:solidFill>
                <a:effectLst/>
                <a:uLnTx/>
                <a:uFillTx/>
                <a:latin typeface="Arial" panose="020B0604020202020204" pitchFamily="34" charset="0"/>
                <a:ea typeface="Arial"/>
                <a:cs typeface="Arial" panose="020B0604020202020204" pitchFamily="34" charset="0"/>
              </a:rPr>
              <a:t>ANZABLES (</a:t>
            </a:r>
            <a:r>
              <a:rPr lang="en-US" sz="2000" dirty="0">
                <a:solidFill>
                  <a:srgbClr val="3BB041"/>
                </a:solidFill>
                <a:latin typeface="Arial" panose="020B0604020202020204" pitchFamily="34" charset="0"/>
                <a:cs typeface="Arial" panose="020B0604020202020204" pitchFamily="34" charset="0"/>
              </a:rPr>
              <a:t>A</a:t>
            </a:r>
            <a:r>
              <a:rPr lang="en-US" sz="1400" dirty="0">
                <a:solidFill>
                  <a:srgbClr val="29373D"/>
                </a:solidFill>
                <a:latin typeface="Arial" panose="020B0604020202020204" pitchFamily="34" charset="0"/>
                <a:cs typeface="Arial" panose="020B0604020202020204" pitchFamily="34" charset="0"/>
              </a:rPr>
              <a:t>chievable)</a:t>
            </a:r>
            <a:endParaRPr kumimoji="0" lang="es-419" sz="1400" b="0" i="0" u="none" strike="noStrike" cap="none" normalizeH="0" baseline="0" noProof="0" dirty="0">
              <a:ln>
                <a:noFill/>
              </a:ln>
              <a:solidFill>
                <a:srgbClr val="29373D"/>
              </a:solidFill>
              <a:effectLst/>
              <a:uLnTx/>
              <a:uFillTx/>
              <a:latin typeface="Arial" panose="020B0604020202020204" pitchFamily="34" charset="0"/>
              <a:ea typeface="Arial"/>
              <a:cs typeface="Arial" panose="020B0604020202020204" pitchFamily="34" charset="0"/>
            </a:endParaRPr>
          </a:p>
          <a:p>
            <a:pPr>
              <a:defRPr/>
            </a:pPr>
            <a:r>
              <a:rPr kumimoji="0" lang="es-419" sz="1400" b="0" i="0" u="none" strike="noStrike" cap="none" normalizeH="0" baseline="0" noProof="0" dirty="0">
                <a:ln>
                  <a:noFill/>
                </a:ln>
                <a:solidFill>
                  <a:srgbClr val="29373D"/>
                </a:solidFill>
                <a:effectLst/>
                <a:uLnTx/>
                <a:uFillTx/>
                <a:latin typeface="Arial" panose="020B0604020202020204" pitchFamily="34" charset="0"/>
                <a:ea typeface="Arial"/>
                <a:cs typeface="Arial" panose="020B0604020202020204" pitchFamily="34" charset="0"/>
              </a:rPr>
              <a:t>P</a:t>
            </a:r>
            <a:r>
              <a:rPr lang="es-419" sz="1400" dirty="0">
                <a:solidFill>
                  <a:srgbClr val="29373D"/>
                </a:solidFill>
                <a:latin typeface="Arial" panose="020B0604020202020204" pitchFamily="34" charset="0"/>
                <a:ea typeface="Arial"/>
                <a:cs typeface="Arial" panose="020B0604020202020204" pitchFamily="34" charset="0"/>
              </a:rPr>
              <a:t>ERTI</a:t>
            </a:r>
            <a:r>
              <a:rPr kumimoji="0" lang="es-419" sz="1400" b="0" i="0" u="none" strike="noStrike" cap="none" normalizeH="0" baseline="0" noProof="0" dirty="0">
                <a:ln>
                  <a:noFill/>
                </a:ln>
                <a:solidFill>
                  <a:srgbClr val="29373D"/>
                </a:solidFill>
                <a:effectLst/>
                <a:uLnTx/>
                <a:uFillTx/>
                <a:latin typeface="Arial" panose="020B0604020202020204" pitchFamily="34" charset="0"/>
                <a:ea typeface="Arial"/>
                <a:cs typeface="Arial" panose="020B0604020202020204" pitchFamily="34" charset="0"/>
              </a:rPr>
              <a:t>NENTES (</a:t>
            </a:r>
            <a:r>
              <a:rPr lang="en-US" sz="2000" dirty="0">
                <a:solidFill>
                  <a:srgbClr val="3BB041"/>
                </a:solidFill>
                <a:latin typeface="Arial" panose="020B0604020202020204" pitchFamily="34" charset="0"/>
                <a:cs typeface="Arial" panose="020B0604020202020204" pitchFamily="34" charset="0"/>
              </a:rPr>
              <a:t>R</a:t>
            </a:r>
            <a:r>
              <a:rPr lang="en-US" sz="1400" dirty="0">
                <a:solidFill>
                  <a:srgbClr val="29373D"/>
                </a:solidFill>
                <a:latin typeface="Arial" panose="020B0604020202020204" pitchFamily="34" charset="0"/>
                <a:cs typeface="Arial" panose="020B0604020202020204" pitchFamily="34" charset="0"/>
              </a:rPr>
              <a:t>elevant)</a:t>
            </a:r>
            <a:endParaRPr kumimoji="0" lang="es-419" sz="1400" b="0" i="0" u="none" strike="noStrike" cap="none" normalizeH="0" baseline="0" noProof="0" dirty="0">
              <a:ln>
                <a:noFill/>
              </a:ln>
              <a:solidFill>
                <a:srgbClr val="29373D"/>
              </a:solidFill>
              <a:effectLst/>
              <a:uLnTx/>
              <a:uFillTx/>
              <a:latin typeface="Arial" panose="020B0604020202020204" pitchFamily="34" charset="0"/>
              <a:ea typeface="Arial"/>
              <a:cs typeface="Arial" panose="020B0604020202020204" pitchFamily="34" charset="0"/>
            </a:endParaRPr>
          </a:p>
          <a:p>
            <a:pPr>
              <a:defRPr/>
            </a:pPr>
            <a:r>
              <a:rPr lang="es-419" sz="1400" dirty="0">
                <a:solidFill>
                  <a:srgbClr val="29373D"/>
                </a:solidFill>
                <a:latin typeface="Arial" panose="020B0604020202020204" pitchFamily="34" charset="0"/>
                <a:ea typeface="Arial"/>
                <a:cs typeface="Arial" panose="020B0604020202020204" pitchFamily="34" charset="0"/>
              </a:rPr>
              <a:t>CON TIEMPO </a:t>
            </a:r>
            <a:br>
              <a:rPr kumimoji="0" lang="es-419"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rPr>
            </a:br>
            <a:r>
              <a:rPr kumimoji="0" lang="es-419"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rPr>
              <a:t>DETERMINADO (</a:t>
            </a:r>
            <a:r>
              <a:rPr lang="en-US" sz="2000" dirty="0">
                <a:solidFill>
                  <a:srgbClr val="3BB041"/>
                </a:solidFill>
                <a:latin typeface="Arial" panose="020B0604020202020204" pitchFamily="34" charset="0"/>
                <a:cs typeface="Arial" panose="020B0604020202020204" pitchFamily="34" charset="0"/>
              </a:rPr>
              <a:t>T</a:t>
            </a:r>
            <a:r>
              <a:rPr lang="en-US" sz="1400" dirty="0">
                <a:solidFill>
                  <a:srgbClr val="29373D"/>
                </a:solidFill>
                <a:latin typeface="Arial" panose="020B0604020202020204" pitchFamily="34" charset="0"/>
                <a:cs typeface="Arial" panose="020B0604020202020204" pitchFamily="34" charset="0"/>
              </a:rPr>
              <a:t>ime-bound)</a:t>
            </a:r>
            <a:endParaRPr kumimoji="0" lang="es-419"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29373D"/>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29373D"/>
              </a:solidFill>
              <a:effectLst/>
              <a:uLnTx/>
              <a:uFillTx/>
              <a:latin typeface="Arial" panose="020B0604020202020204" pitchFamily="34" charset="0"/>
              <a:cs typeface="Arial" panose="020B0604020202020204" pitchFamily="34" charset="0"/>
            </a:endParaRPr>
          </a:p>
        </p:txBody>
      </p:sp>
      <p:pic>
        <p:nvPicPr>
          <p:cNvPr id="9" name="Graphic 8" descr="Checkbox Checked with solid fill">
            <a:extLst>
              <a:ext uri="{FF2B5EF4-FFF2-40B4-BE49-F238E27FC236}">
                <a16:creationId xmlns:a16="http://schemas.microsoft.com/office/drawing/2014/main" id="{B0E015B9-C88E-E52F-492A-D9A05684A6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77429" y="5262551"/>
            <a:ext cx="914400" cy="914400"/>
          </a:xfrm>
          <a:prstGeom prst="rect">
            <a:avLst/>
          </a:prstGeom>
        </p:spPr>
      </p:pic>
      <p:pic>
        <p:nvPicPr>
          <p:cNvPr id="10" name="Graphic 9" descr="Checkbox Crossed outline">
            <a:extLst>
              <a:ext uri="{FF2B5EF4-FFF2-40B4-BE49-F238E27FC236}">
                <a16:creationId xmlns:a16="http://schemas.microsoft.com/office/drawing/2014/main" id="{806342BE-9BE1-32C4-1371-F332748CDEC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93781" y="5265941"/>
            <a:ext cx="914400" cy="914400"/>
          </a:xfrm>
          <a:prstGeom prst="rect">
            <a:avLst/>
          </a:prstGeom>
        </p:spPr>
      </p:pic>
      <p:sp>
        <p:nvSpPr>
          <p:cNvPr id="12" name="TextBox 11">
            <a:extLst>
              <a:ext uri="{FF2B5EF4-FFF2-40B4-BE49-F238E27FC236}">
                <a16:creationId xmlns:a16="http://schemas.microsoft.com/office/drawing/2014/main" id="{BFBC05C7-4331-9D50-6B9C-DCE601D6BCC2}"/>
              </a:ext>
            </a:extLst>
          </p:cNvPr>
          <p:cNvSpPr txBox="1"/>
          <p:nvPr/>
        </p:nvSpPr>
        <p:spPr>
          <a:xfrm>
            <a:off x="1908181" y="5425621"/>
            <a:ext cx="3569248" cy="6463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800" b="0" i="0" u="none" strike="noStrike" cap="none" normalizeH="0" baseline="0" noProof="0" dirty="0">
                <a:ln>
                  <a:noFill/>
                </a:ln>
                <a:solidFill>
                  <a:srgbClr val="384D56"/>
                </a:solidFill>
                <a:effectLst/>
                <a:uLnTx/>
                <a:uFillTx/>
                <a:latin typeface="Arial"/>
                <a:ea typeface="Arial"/>
                <a:cs typeface="Arial"/>
              </a:rPr>
              <a:t>Capacitar al personal del</a:t>
            </a:r>
            <a:r>
              <a:rPr kumimoji="0" lang="es-419" sz="1800" b="0" i="0" u="none" strike="noStrike" cap="none" normalizeH="0" noProof="0" dirty="0">
                <a:ln>
                  <a:noFill/>
                </a:ln>
                <a:solidFill>
                  <a:srgbClr val="384D56"/>
                </a:solidFill>
                <a:effectLst/>
                <a:uLnTx/>
                <a:uFillTx/>
                <a:latin typeface="Arial"/>
                <a:ea typeface="Arial"/>
                <a:cs typeface="Arial"/>
              </a:rPr>
              <a:t> </a:t>
            </a:r>
            <a:r>
              <a:rPr kumimoji="0" lang="es-419" sz="1800" b="0" i="0" u="none" strike="noStrike" cap="none" normalizeH="0" baseline="0" noProof="0" dirty="0">
                <a:ln>
                  <a:noFill/>
                </a:ln>
                <a:solidFill>
                  <a:srgbClr val="384D56"/>
                </a:solidFill>
                <a:effectLst/>
                <a:uLnTx/>
                <a:uFillTx/>
                <a:latin typeface="Arial"/>
                <a:ea typeface="Arial"/>
                <a:cs typeface="Arial"/>
              </a:rPr>
              <a:t>Centro de Operaciones de Emergencia</a:t>
            </a:r>
          </a:p>
        </p:txBody>
      </p:sp>
      <p:pic>
        <p:nvPicPr>
          <p:cNvPr id="15" name="Picture 14">
            <a:extLst>
              <a:ext uri="{FF2B5EF4-FFF2-40B4-BE49-F238E27FC236}">
                <a16:creationId xmlns:a16="http://schemas.microsoft.com/office/drawing/2014/main" id="{FA42E3EF-9EA4-8CDC-E523-2E87B742512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3639561" y="2241023"/>
            <a:ext cx="4119374" cy="2240445"/>
          </a:xfrm>
          <a:prstGeom prst="rect">
            <a:avLst/>
          </a:prstGeom>
          <a:ln w="6350">
            <a:solidFill>
              <a:schemeClr val="tx2"/>
            </a:solidFill>
          </a:ln>
        </p:spPr>
      </p:pic>
      <p:pic>
        <p:nvPicPr>
          <p:cNvPr id="16" name="Picture 15">
            <a:extLst>
              <a:ext uri="{FF2B5EF4-FFF2-40B4-BE49-F238E27FC236}">
                <a16:creationId xmlns:a16="http://schemas.microsoft.com/office/drawing/2014/main" id="{FC04706C-E289-3ED9-D887-08B4A7F63D5C}"/>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7886631" y="2243521"/>
            <a:ext cx="3647136" cy="2240444"/>
          </a:xfrm>
          <a:prstGeom prst="rect">
            <a:avLst/>
          </a:prstGeom>
          <a:ln w="6350">
            <a:solidFill>
              <a:schemeClr val="tx2"/>
            </a:solidFill>
          </a:ln>
        </p:spPr>
      </p:pic>
      <p:sp>
        <p:nvSpPr>
          <p:cNvPr id="18" name="TextBox 17">
            <a:extLst>
              <a:ext uri="{FF2B5EF4-FFF2-40B4-BE49-F238E27FC236}">
                <a16:creationId xmlns:a16="http://schemas.microsoft.com/office/drawing/2014/main" id="{37B51AA5-F1CE-6D4C-1162-3F0F4510EE1C}"/>
              </a:ext>
            </a:extLst>
          </p:cNvPr>
          <p:cNvSpPr txBox="1"/>
          <p:nvPr/>
        </p:nvSpPr>
        <p:spPr>
          <a:xfrm>
            <a:off x="3523293" y="4550814"/>
            <a:ext cx="1917961" cy="307777"/>
          </a:xfrm>
          <a:prstGeom prst="rect">
            <a:avLst/>
          </a:prstGeom>
          <a:noFill/>
        </p:spPr>
        <p:txBody>
          <a:bodyPr wrap="none" lIns="91440" tIns="45720" rIns="91440" bIns="45720" rtlCol="0" anchor="t">
            <a:spAutoFit/>
          </a:bodyPr>
          <a:lstStyle/>
          <a:p>
            <a:pPr>
              <a:defRPr/>
            </a:pPr>
            <a:r>
              <a:rPr kumimoji="0" lang="es-419" sz="1400" b="1" i="0" u="none" strike="noStrike" cap="none" normalizeH="0" baseline="0" noProof="0">
                <a:ln>
                  <a:noFill/>
                </a:ln>
                <a:solidFill>
                  <a:srgbClr val="628393"/>
                </a:solidFill>
                <a:effectLst/>
                <a:uLnTx/>
                <a:uFillTx/>
                <a:latin typeface="Calibri" panose="020F0502020204030204"/>
                <a:ea typeface="Calibri"/>
                <a:cs typeface="+mn-cs"/>
              </a:rPr>
              <a:t>  Herramienta</a:t>
            </a:r>
            <a:r>
              <a:rPr lang="es-419" sz="1400" b="1">
                <a:solidFill>
                  <a:srgbClr val="628393"/>
                </a:solidFill>
                <a:latin typeface="Calibri" panose="020F0502020204030204"/>
                <a:ea typeface="Calibri"/>
                <a:cs typeface="+mn-cs"/>
              </a:rPr>
              <a:t> de evaluación 7-1-7</a:t>
            </a:r>
          </a:p>
        </p:txBody>
      </p:sp>
      <p:sp>
        <p:nvSpPr>
          <p:cNvPr id="8" name="Rectangle 1">
            <a:extLst>
              <a:ext uri="{FF2B5EF4-FFF2-40B4-BE49-F238E27FC236}">
                <a16:creationId xmlns:a16="http://schemas.microsoft.com/office/drawing/2014/main" id="{13BC5C18-1B55-0CE2-33D6-29CB76AA85E6}"/>
              </a:ext>
            </a:extLst>
          </p:cNvPr>
          <p:cNvSpPr>
            <a:spLocks noChangeArrowheads="1"/>
          </p:cNvSpPr>
          <p:nvPr/>
        </p:nvSpPr>
        <p:spPr bwMode="auto">
          <a:xfrm>
            <a:off x="2641602" y="626120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s-419" sz="1800" b="0" i="0" u="none" strike="noStrike" cap="none" normalizeH="0" baseline="0" noProof="0">
                <a:ln>
                  <a:noFill/>
                </a:ln>
                <a:solidFill>
                  <a:srgbClr val="384D56"/>
                </a:solidFill>
                <a:effectLst/>
                <a:uLnTx/>
                <a:uFillTx/>
                <a:latin typeface="Arial" panose="020B0604020202020204" pitchFamily="34" charset="0"/>
                <a:ea typeface="Arial"/>
                <a:cs typeface="+mn-cs"/>
              </a:rPr>
            </a:br>
            <a:endParaRPr kumimoji="0" lang="es-419" sz="1800" b="0" i="0" u="none" strike="noStrike" cap="none" normalizeH="0" baseline="0" noProof="0">
              <a:ln>
                <a:noFill/>
              </a:ln>
              <a:solidFill>
                <a:srgbClr val="384D56"/>
              </a:solidFill>
              <a:effectLst/>
              <a:uLnTx/>
              <a:uFillTx/>
              <a:latin typeface="Arial" panose="020B0604020202020204" pitchFamily="34" charset="0"/>
              <a:ea typeface="Arial"/>
              <a:cs typeface="+mn-cs"/>
            </a:endParaRPr>
          </a:p>
        </p:txBody>
      </p:sp>
      <p:sp>
        <p:nvSpPr>
          <p:cNvPr id="13" name="TextBox 12">
            <a:extLst>
              <a:ext uri="{FF2B5EF4-FFF2-40B4-BE49-F238E27FC236}">
                <a16:creationId xmlns:a16="http://schemas.microsoft.com/office/drawing/2014/main" id="{5D08E26E-AA57-C93F-053F-E3DF6D94686C}"/>
              </a:ext>
            </a:extLst>
          </p:cNvPr>
          <p:cNvSpPr txBox="1"/>
          <p:nvPr/>
        </p:nvSpPr>
        <p:spPr>
          <a:xfrm>
            <a:off x="6383267" y="5202418"/>
            <a:ext cx="5354345" cy="1107996"/>
          </a:xfrm>
          <a:prstGeom prst="rect">
            <a:avLst/>
          </a:prstGeom>
          <a:noFill/>
        </p:spPr>
        <p:txBody>
          <a:bodyPr wrap="square" lIns="91440" tIns="45720" rIns="91440" bIns="45720" rtlCol="0" anchor="t">
            <a:spAutoFit/>
          </a:bodyPr>
          <a:lstStyle/>
          <a:p>
            <a:pPr>
              <a:defRPr/>
            </a:pPr>
            <a:r>
              <a:rPr kumimoji="0" lang="es-419" sz="1600" b="0" i="0" u="none" strike="noStrike" cap="none" normalizeH="0" baseline="0" noProof="0" dirty="0">
                <a:ln>
                  <a:noFill/>
                </a:ln>
                <a:solidFill>
                  <a:srgbClr val="384D56"/>
                </a:solidFill>
                <a:effectLst/>
                <a:uLnTx/>
                <a:uFillTx/>
                <a:latin typeface="Arial"/>
                <a:ea typeface="Arial"/>
                <a:cs typeface="Arial"/>
              </a:rPr>
              <a:t>Diseñar e impartir una capacitación de tres días sobre protocolos de gestión de emergencias para cinco miembros del personal del Centro de Operaciones de Emergencia</a:t>
            </a:r>
            <a:r>
              <a:rPr lang="es-419" sz="1600" dirty="0">
                <a:solidFill>
                  <a:srgbClr val="384D56"/>
                </a:solidFill>
                <a:latin typeface="Arial"/>
                <a:ea typeface="Arial"/>
                <a:cs typeface="Arial"/>
              </a:rPr>
              <a:t> para el próximo trimestre</a:t>
            </a:r>
          </a:p>
        </p:txBody>
      </p:sp>
      <p:sp>
        <p:nvSpPr>
          <p:cNvPr id="7" name="Rectangle: Rounded Corners 6">
            <a:extLst>
              <a:ext uri="{FF2B5EF4-FFF2-40B4-BE49-F238E27FC236}">
                <a16:creationId xmlns:a16="http://schemas.microsoft.com/office/drawing/2014/main" id="{C5F59524-C1D2-B197-051F-0703AEFE8C01}"/>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mn-lt"/>
              </a:rPr>
              <a:t>     Determinar las medidas inmediatas y a largo plazo </a:t>
            </a:r>
          </a:p>
        </p:txBody>
      </p:sp>
      <p:sp>
        <p:nvSpPr>
          <p:cNvPr id="17" name="Oval 16">
            <a:extLst>
              <a:ext uri="{FF2B5EF4-FFF2-40B4-BE49-F238E27FC236}">
                <a16:creationId xmlns:a16="http://schemas.microsoft.com/office/drawing/2014/main" id="{E96EE3D2-FA9D-5FA6-430B-D8F597B854DF}"/>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14955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2" grpId="0"/>
      <p:bldP spid="18" grpId="0"/>
      <p:bldP spid="1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0E04AB-5466-AD47-7104-9FCF31D74C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8CDBD6-4B55-DAF9-A1AE-194A6B1CC651}"/>
              </a:ext>
            </a:extLst>
          </p:cNvPr>
          <p:cNvSpPr>
            <a:spLocks noGrp="1"/>
          </p:cNvSpPr>
          <p:nvPr>
            <p:ph type="title"/>
          </p:nvPr>
        </p:nvSpPr>
        <p:spPr>
          <a:xfrm>
            <a:off x="831850" y="3344249"/>
            <a:ext cx="11065078" cy="1219256"/>
          </a:xfrm>
        </p:spPr>
        <p:txBody>
          <a:bodyPr/>
          <a:lstStyle/>
          <a:p>
            <a:r>
              <a:rPr lang="es-419" sz="4400" dirty="0">
                <a:latin typeface="Arial"/>
                <a:cs typeface="Arial"/>
              </a:rPr>
              <a:t>¿Es una acción correctiva SMART?</a:t>
            </a:r>
          </a:p>
        </p:txBody>
      </p:sp>
      <p:sp>
        <p:nvSpPr>
          <p:cNvPr id="3" name="Text Placeholder 2">
            <a:extLst>
              <a:ext uri="{FF2B5EF4-FFF2-40B4-BE49-F238E27FC236}">
                <a16:creationId xmlns:a16="http://schemas.microsoft.com/office/drawing/2014/main" id="{29AB9DA1-B647-C14A-A926-DEB7B9A8A35F}"/>
              </a:ext>
            </a:extLst>
          </p:cNvPr>
          <p:cNvSpPr>
            <a:spLocks noGrp="1"/>
          </p:cNvSpPr>
          <p:nvPr>
            <p:ph type="body" idx="1"/>
          </p:nvPr>
        </p:nvSpPr>
        <p:spPr>
          <a:xfrm>
            <a:off x="831850" y="4571758"/>
            <a:ext cx="9703980" cy="931688"/>
          </a:xfrm>
        </p:spPr>
        <p:txBody>
          <a:bodyPr/>
          <a:lstStyle/>
          <a:p>
            <a:r>
              <a:rPr lang="es-419" sz="3000"/>
              <a:t>Actividad</a:t>
            </a:r>
          </a:p>
        </p:txBody>
      </p:sp>
      <p:pic>
        <p:nvPicPr>
          <p:cNvPr id="4" name="Picture 3" descr="A light bulb in a circle&#10;&#10;AI-generated content may be incorrect.">
            <a:extLst>
              <a:ext uri="{FF2B5EF4-FFF2-40B4-BE49-F238E27FC236}">
                <a16:creationId xmlns:a16="http://schemas.microsoft.com/office/drawing/2014/main" id="{0FD24573-ADAC-6928-ABFE-C639D5B689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0104" y="1810019"/>
            <a:ext cx="866775" cy="828675"/>
          </a:xfrm>
          <a:prstGeom prst="rect">
            <a:avLst/>
          </a:prstGeom>
        </p:spPr>
      </p:pic>
    </p:spTree>
    <p:extLst>
      <p:ext uri="{BB962C8B-B14F-4D97-AF65-F5344CB8AC3E}">
        <p14:creationId xmlns:p14="http://schemas.microsoft.com/office/powerpoint/2010/main" val="3207685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7FB13-6396-D77C-013B-75238F012BF0}"/>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CF5B838-3ADE-6996-FFFF-244FDA41D199}"/>
              </a:ext>
            </a:extLst>
          </p:cNvPr>
          <p:cNvSpPr/>
          <p:nvPr/>
        </p:nvSpPr>
        <p:spPr>
          <a:xfrm>
            <a:off x="6366214" y="415459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A61B193-694A-9946-00A6-3BEA7E2E1A26}"/>
              </a:ext>
            </a:extLst>
          </p:cNvPr>
          <p:cNvSpPr/>
          <p:nvPr/>
        </p:nvSpPr>
        <p:spPr>
          <a:xfrm>
            <a:off x="6333787" y="983573"/>
            <a:ext cx="5004340" cy="299675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427FBEBA-8D1E-98D4-5F7F-CC2D8D6D582D}"/>
              </a:ext>
            </a:extLst>
          </p:cNvPr>
          <p:cNvSpPr>
            <a:spLocks noGrp="1"/>
          </p:cNvSpPr>
          <p:nvPr>
            <p:ph type="body" idx="1"/>
          </p:nvPr>
        </p:nvSpPr>
        <p:spPr>
          <a:xfrm>
            <a:off x="466731" y="755175"/>
            <a:ext cx="5157787" cy="455406"/>
          </a:xfrm>
        </p:spPr>
        <p:txBody>
          <a:bodyPr/>
          <a:lstStyle/>
          <a:p>
            <a:r>
              <a:rPr lang="es-419" dirty="0">
                <a:latin typeface="Arial"/>
                <a:cs typeface="Arial"/>
              </a:rPr>
              <a:t>La tarea</a:t>
            </a:r>
          </a:p>
        </p:txBody>
      </p:sp>
      <p:sp>
        <p:nvSpPr>
          <p:cNvPr id="4" name="Content Placeholder 3">
            <a:extLst>
              <a:ext uri="{FF2B5EF4-FFF2-40B4-BE49-F238E27FC236}">
                <a16:creationId xmlns:a16="http://schemas.microsoft.com/office/drawing/2014/main" id="{67E278B7-D5BA-DB63-EC90-995FDF4AC6AF}"/>
              </a:ext>
            </a:extLst>
          </p:cNvPr>
          <p:cNvSpPr>
            <a:spLocks noGrp="1"/>
          </p:cNvSpPr>
          <p:nvPr>
            <p:ph sz="half" idx="2"/>
          </p:nvPr>
        </p:nvSpPr>
        <p:spPr>
          <a:xfrm>
            <a:off x="437503" y="1545792"/>
            <a:ext cx="5616711" cy="4990269"/>
          </a:xfrm>
        </p:spPr>
        <p:txBody>
          <a:bodyPr vert="horz" lIns="91440" tIns="45720" rIns="91440" bIns="45720" rtlCol="0" anchor="t">
            <a:noAutofit/>
          </a:bodyPr>
          <a:lstStyle/>
          <a:p>
            <a:pPr marL="342900" indent="-342900"/>
            <a:r>
              <a:rPr lang="es-419" sz="2000" b="1" dirty="0">
                <a:latin typeface="Arial"/>
                <a:cs typeface="Arial"/>
              </a:rPr>
              <a:t>En el plenario: </a:t>
            </a:r>
            <a:r>
              <a:rPr lang="es-419" sz="2000" dirty="0">
                <a:latin typeface="Arial"/>
                <a:cs typeface="Arial"/>
              </a:rPr>
              <a:t>repasar 10 acciones rápidamente y decidir si cada acción cumple con los criterios para una acción SMART o no</a:t>
            </a:r>
          </a:p>
          <a:p>
            <a:pPr marL="342900" indent="-342900"/>
            <a:endParaRPr lang="en-US" sz="2000" dirty="0">
              <a:latin typeface="Arial"/>
              <a:cs typeface="Arial"/>
            </a:endParaRPr>
          </a:p>
          <a:p>
            <a:pPr marL="342900" indent="-342900"/>
            <a:r>
              <a:rPr lang="es-419" sz="2000" b="1" dirty="0">
                <a:latin typeface="Arial"/>
                <a:cs typeface="Arial"/>
              </a:rPr>
              <a:t>En grupos pequeños</a:t>
            </a:r>
            <a:r>
              <a:rPr lang="es-419" sz="2000" dirty="0">
                <a:latin typeface="Arial"/>
                <a:cs typeface="Arial"/>
              </a:rPr>
              <a:t>: Para su “mala” medida asignada, identifiquen qué criterios no se cumplen y cómo pueden corregirla (usen su imaginación si es necesario).</a:t>
            </a:r>
          </a:p>
          <a:p>
            <a:pPr marL="342900" indent="-342900"/>
            <a:endParaRPr lang="en-US" sz="2000" dirty="0">
              <a:latin typeface="Arial"/>
              <a:cs typeface="Arial"/>
            </a:endParaRPr>
          </a:p>
          <a:p>
            <a:pPr marL="342900" indent="-342900"/>
            <a:r>
              <a:rPr lang="es-419" sz="2000" b="1" dirty="0">
                <a:latin typeface="Arial"/>
                <a:cs typeface="Arial"/>
              </a:rPr>
              <a:t>En sesión plenaria</a:t>
            </a:r>
            <a:r>
              <a:rPr lang="es-419" sz="2000" dirty="0">
                <a:latin typeface="Arial"/>
                <a:cs typeface="Arial"/>
              </a:rPr>
              <a:t>: informe breve de cada grupo, que incluya qué criterios no se cumplieron y por qué, y cualquier corrección sugerida.</a:t>
            </a:r>
          </a:p>
        </p:txBody>
      </p:sp>
      <p:sp>
        <p:nvSpPr>
          <p:cNvPr id="5" name="Text Placeholder 4">
            <a:extLst>
              <a:ext uri="{FF2B5EF4-FFF2-40B4-BE49-F238E27FC236}">
                <a16:creationId xmlns:a16="http://schemas.microsoft.com/office/drawing/2014/main" id="{BB283C5C-B3FD-8C3C-5570-136FA002EE9A}"/>
              </a:ext>
            </a:extLst>
          </p:cNvPr>
          <p:cNvSpPr>
            <a:spLocks noGrp="1"/>
          </p:cNvSpPr>
          <p:nvPr>
            <p:ph type="body" sz="quarter" idx="3"/>
          </p:nvPr>
        </p:nvSpPr>
        <p:spPr>
          <a:xfrm>
            <a:off x="6520048" y="721880"/>
            <a:ext cx="4392618" cy="823912"/>
          </a:xfrm>
        </p:spPr>
        <p:txBody>
          <a:bodyPr/>
          <a:lstStyle/>
          <a:p>
            <a:r>
              <a:rPr lang="es-419" sz="2000">
                <a:latin typeface="Arial"/>
                <a:cs typeface="Arial"/>
              </a:rPr>
              <a:t>Consejo: consideren lo siguiente</a:t>
            </a:r>
          </a:p>
        </p:txBody>
      </p:sp>
      <p:sp>
        <p:nvSpPr>
          <p:cNvPr id="6" name="Content Placeholder 5">
            <a:extLst>
              <a:ext uri="{FF2B5EF4-FFF2-40B4-BE49-F238E27FC236}">
                <a16:creationId xmlns:a16="http://schemas.microsoft.com/office/drawing/2014/main" id="{07E6A4D0-53FA-AE1A-5300-565C754A4F46}"/>
              </a:ext>
            </a:extLst>
          </p:cNvPr>
          <p:cNvSpPr>
            <a:spLocks noGrp="1"/>
          </p:cNvSpPr>
          <p:nvPr>
            <p:ph sz="quarter" idx="4"/>
          </p:nvPr>
        </p:nvSpPr>
        <p:spPr>
          <a:xfrm>
            <a:off x="6522534" y="1635700"/>
            <a:ext cx="4777128" cy="1938773"/>
          </a:xfrm>
        </p:spPr>
        <p:txBody>
          <a:bodyPr vert="horz" lIns="91440" tIns="45720" rIns="91440" bIns="45720" rtlCol="0" anchor="t">
            <a:noAutofit/>
          </a:bodyPr>
          <a:lstStyle/>
          <a:p>
            <a:pPr marL="0" indent="0">
              <a:buNone/>
            </a:pPr>
            <a:r>
              <a:rPr lang="es-419" sz="1800" b="1">
                <a:solidFill>
                  <a:schemeClr val="dk1"/>
                </a:solidFill>
                <a:latin typeface="Arial"/>
                <a:cs typeface="Arial"/>
              </a:rPr>
              <a:t>Criterios de medidas SMART:</a:t>
            </a:r>
          </a:p>
          <a:p>
            <a:pPr marL="285750" indent="-285750">
              <a:buFont typeface="Arial,Sans-Serif" panose="020B0604020202020204" pitchFamily="34" charset="0"/>
            </a:pPr>
            <a:r>
              <a:rPr lang="es-419" sz="1800">
                <a:solidFill>
                  <a:schemeClr val="dk1"/>
                </a:solidFill>
                <a:latin typeface="Arial"/>
                <a:cs typeface="Arial"/>
              </a:rPr>
              <a:t>Específicas</a:t>
            </a:r>
          </a:p>
          <a:p>
            <a:pPr marL="285750" indent="-285750">
              <a:buFont typeface="Arial,Sans-Serif" panose="020B0604020202020204" pitchFamily="34" charset="0"/>
            </a:pPr>
            <a:r>
              <a:rPr lang="es-419" sz="1800">
                <a:solidFill>
                  <a:schemeClr val="dk1"/>
                </a:solidFill>
                <a:latin typeface="Arial"/>
                <a:cs typeface="Arial"/>
              </a:rPr>
              <a:t>Medibles</a:t>
            </a:r>
          </a:p>
          <a:p>
            <a:pPr marL="285750" indent="-285750">
              <a:buFont typeface="Arial,Sans-Serif" panose="020B0604020202020204" pitchFamily="34" charset="0"/>
            </a:pPr>
            <a:r>
              <a:rPr lang="es-419" sz="1800">
                <a:solidFill>
                  <a:schemeClr val="dk1"/>
                </a:solidFill>
                <a:latin typeface="Arial"/>
                <a:cs typeface="Arial"/>
              </a:rPr>
              <a:t>Alcanzables</a:t>
            </a:r>
          </a:p>
          <a:p>
            <a:pPr marL="285750" indent="-285750">
              <a:buFont typeface="Arial,Sans-Serif" panose="020B0604020202020204" pitchFamily="34" charset="0"/>
            </a:pPr>
            <a:r>
              <a:rPr lang="es-419" sz="1800">
                <a:solidFill>
                  <a:schemeClr val="dk1"/>
                </a:solidFill>
                <a:latin typeface="Arial"/>
                <a:cs typeface="Arial"/>
              </a:rPr>
              <a:t>Pertinentes</a:t>
            </a:r>
          </a:p>
          <a:p>
            <a:pPr marL="285750" indent="-285750">
              <a:buFont typeface="Arial,Sans-Serif" panose="020B0604020202020204" pitchFamily="34" charset="0"/>
            </a:pPr>
            <a:r>
              <a:rPr lang="es-419" sz="1800">
                <a:solidFill>
                  <a:schemeClr val="dk1"/>
                </a:solidFill>
                <a:latin typeface="Arial"/>
                <a:cs typeface="Arial"/>
              </a:rPr>
              <a:t>Con tiempo determinado</a:t>
            </a:r>
          </a:p>
          <a:p>
            <a:pPr marL="0" indent="0">
              <a:buNone/>
            </a:pPr>
            <a:endParaRPr lang="en-US" sz="2000" dirty="0">
              <a:solidFill>
                <a:schemeClr val="dk1"/>
              </a:solidFill>
              <a:latin typeface="Arial"/>
              <a:cs typeface="Arial"/>
            </a:endParaRPr>
          </a:p>
        </p:txBody>
      </p:sp>
      <p:sp>
        <p:nvSpPr>
          <p:cNvPr id="11" name="Text Placeholder 2">
            <a:extLst>
              <a:ext uri="{FF2B5EF4-FFF2-40B4-BE49-F238E27FC236}">
                <a16:creationId xmlns:a16="http://schemas.microsoft.com/office/drawing/2014/main" id="{64AA4C6B-9CBA-9967-37C7-73BBF35A8A95}"/>
              </a:ext>
            </a:extLst>
          </p:cNvPr>
          <p:cNvSpPr txBox="1">
            <a:spLocks/>
          </p:cNvSpPr>
          <p:nvPr/>
        </p:nvSpPr>
        <p:spPr>
          <a:xfrm>
            <a:off x="6524764" y="4246435"/>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sz="2000">
                <a:latin typeface="Arial"/>
                <a:cs typeface="Arial"/>
              </a:rPr>
              <a:t>Tiempo</a:t>
            </a:r>
          </a:p>
        </p:txBody>
      </p:sp>
      <p:sp>
        <p:nvSpPr>
          <p:cNvPr id="13" name="Content Placeholder 3">
            <a:extLst>
              <a:ext uri="{FF2B5EF4-FFF2-40B4-BE49-F238E27FC236}">
                <a16:creationId xmlns:a16="http://schemas.microsoft.com/office/drawing/2014/main" id="{036F5763-522D-528A-C581-AE9E182DBFF6}"/>
              </a:ext>
            </a:extLst>
          </p:cNvPr>
          <p:cNvSpPr txBox="1">
            <a:spLocks/>
          </p:cNvSpPr>
          <p:nvPr/>
        </p:nvSpPr>
        <p:spPr>
          <a:xfrm>
            <a:off x="6519359" y="4687045"/>
            <a:ext cx="4260747" cy="168828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419" sz="1800" dirty="0">
                <a:latin typeface="Arial"/>
                <a:cs typeface="Arial"/>
              </a:rPr>
              <a:t>5 minutos: Rápido “¿Es esta una medida SMART?” en sesión plenaria</a:t>
            </a:r>
          </a:p>
          <a:p>
            <a:r>
              <a:rPr lang="es-419" sz="1800" dirty="0">
                <a:latin typeface="Arial"/>
                <a:cs typeface="Arial"/>
              </a:rPr>
              <a:t>5 minutos: trabajo en grupo pequeño </a:t>
            </a:r>
          </a:p>
          <a:p>
            <a:r>
              <a:rPr lang="es-419" sz="1800" dirty="0">
                <a:latin typeface="Arial"/>
                <a:cs typeface="Arial"/>
              </a:rPr>
              <a:t>10 minutos: informe de cada grupo ~1-2 minutos </a:t>
            </a:r>
          </a:p>
          <a:p>
            <a:pPr lvl="1"/>
            <a:endParaRPr lang="en-US" sz="1800" dirty="0">
              <a:cs typeface="Arial"/>
            </a:endParaRPr>
          </a:p>
        </p:txBody>
      </p:sp>
    </p:spTree>
    <p:extLst>
      <p:ext uri="{BB962C8B-B14F-4D97-AF65-F5344CB8AC3E}">
        <p14:creationId xmlns:p14="http://schemas.microsoft.com/office/powerpoint/2010/main" val="252089459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476E9-661D-D953-1482-1622377CC0BB}"/>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B506DB1-B061-07A0-3D7F-0B5FDC4BF4C6}"/>
              </a:ext>
            </a:extLst>
          </p:cNvPr>
          <p:cNvSpPr txBox="1"/>
          <p:nvPr/>
        </p:nvSpPr>
        <p:spPr>
          <a:xfrm>
            <a:off x="306612" y="386200"/>
            <a:ext cx="11006655"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con los criterios para una medida SMART?</a:t>
            </a:r>
          </a:p>
        </p:txBody>
      </p:sp>
      <p:sp>
        <p:nvSpPr>
          <p:cNvPr id="3" name="TextBox 2">
            <a:extLst>
              <a:ext uri="{FF2B5EF4-FFF2-40B4-BE49-F238E27FC236}">
                <a16:creationId xmlns:a16="http://schemas.microsoft.com/office/drawing/2014/main" id="{828089A6-38BC-557B-571A-53F0B1039880}"/>
              </a:ext>
            </a:extLst>
          </p:cNvPr>
          <p:cNvSpPr txBox="1"/>
          <p:nvPr/>
        </p:nvSpPr>
        <p:spPr>
          <a:xfrm>
            <a:off x="746165" y="2388059"/>
            <a:ext cx="10699668" cy="2852319"/>
          </a:xfrm>
          <a:prstGeom prst="rect">
            <a:avLst/>
          </a:prstGeom>
          <a:noFill/>
        </p:spPr>
        <p:txBody>
          <a:bodyPr wrap="square" lIns="91440" tIns="45720" rIns="91440" bIns="45720" anchor="t">
            <a:spAutoFit/>
          </a:bodyPr>
          <a:lstStyle/>
          <a:p>
            <a:pPr algn="ctr">
              <a:lnSpc>
                <a:spcPct val="113999"/>
              </a:lnSpc>
              <a:defRPr/>
            </a:pPr>
            <a:r>
              <a:rPr lang="es-419" sz="3200" b="1" dirty="0">
                <a:solidFill>
                  <a:schemeClr val="tx2"/>
                </a:solidFill>
                <a:effectLst/>
                <a:latin typeface="Arial"/>
                <a:cs typeface="Arial"/>
              </a:rPr>
              <a:t>Desarrollar y difundir </a:t>
            </a:r>
            <a:r>
              <a:rPr lang="es-419" sz="3200" b="1" dirty="0">
                <a:solidFill>
                  <a:schemeClr val="tx2"/>
                </a:solidFill>
                <a:latin typeface="Arial"/>
                <a:cs typeface="Arial"/>
              </a:rPr>
              <a:t>POE</a:t>
            </a:r>
            <a:r>
              <a:rPr lang="es-419" sz="3200" b="1" dirty="0">
                <a:solidFill>
                  <a:schemeClr val="tx2"/>
                </a:solidFill>
                <a:effectLst/>
                <a:latin typeface="Arial"/>
                <a:cs typeface="Arial"/>
              </a:rPr>
              <a:t> para la notificación de enfermedades </a:t>
            </a:r>
            <a:r>
              <a:rPr lang="es-419" sz="3200" b="1" dirty="0">
                <a:solidFill>
                  <a:schemeClr val="tx2"/>
                </a:solidFill>
                <a:latin typeface="Arial"/>
                <a:cs typeface="Arial"/>
              </a:rPr>
              <a:t>de notificación obligatoria </a:t>
            </a:r>
            <a:r>
              <a:rPr lang="es-419" sz="3200" b="1" dirty="0">
                <a:solidFill>
                  <a:schemeClr val="tx2"/>
                </a:solidFill>
                <a:effectLst/>
                <a:latin typeface="Arial"/>
                <a:cs typeface="Arial"/>
              </a:rPr>
              <a:t>los fines de semana y días festivos a los 10 hospitales de referencia en un plazo de 30 días</a:t>
            </a:r>
          </a:p>
          <a:p>
            <a:pPr marL="0" marR="0" lvl="0" indent="0" algn="ctr" defTabSz="914400" rtl="0" eaLnBrk="1" fontAlgn="auto" latinLnBrk="0" hangingPunct="1">
              <a:lnSpc>
                <a:spcPct val="113999"/>
              </a:lnSpc>
              <a:spcBef>
                <a:spcPts val="0"/>
              </a:spcBef>
              <a:spcAft>
                <a:spcPts val="0"/>
              </a:spcAft>
              <a:buClrTx/>
              <a:buSzTx/>
              <a:buFontTx/>
              <a:buNone/>
              <a:tabLst/>
              <a:defRPr/>
            </a:pPr>
            <a:endParaRPr kumimoji="0" lang="en-US" sz="3200" b="0" i="0" u="none" strike="noStrike" kern="1200" cap="none" spc="0" normalizeH="0" baseline="0" noProof="0" dirty="0">
              <a:ln>
                <a:noFill/>
              </a:ln>
              <a:solidFill>
                <a:schemeClr val="tx2"/>
              </a:solidFill>
              <a:effectLst/>
              <a:uLnTx/>
              <a:uFillTx/>
              <a:latin typeface="Arial"/>
              <a:ea typeface="+mn-ea"/>
              <a:cs typeface="Arial"/>
            </a:endParaRPr>
          </a:p>
        </p:txBody>
      </p:sp>
      <p:sp>
        <p:nvSpPr>
          <p:cNvPr id="5" name="Text Placeholder 4">
            <a:extLst>
              <a:ext uri="{FF2B5EF4-FFF2-40B4-BE49-F238E27FC236}">
                <a16:creationId xmlns:a16="http://schemas.microsoft.com/office/drawing/2014/main" id="{61CD78D0-1BCC-2C4B-ABEF-0C152414A209}"/>
              </a:ext>
            </a:extLst>
          </p:cNvPr>
          <p:cNvSpPr txBox="1">
            <a:spLocks/>
          </p:cNvSpPr>
          <p:nvPr/>
        </p:nvSpPr>
        <p:spPr>
          <a:xfrm>
            <a:off x="97277" y="5370921"/>
            <a:ext cx="11984475"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rPr>
              <a:t>Criterios para una medida SMART</a:t>
            </a:r>
          </a:p>
          <a:p>
            <a:pPr marL="0" lvl="0" indent="0" algn="ctr">
              <a:buNone/>
              <a:defRPr/>
            </a:pPr>
            <a:r>
              <a:rPr lang="es-419" sz="1800" b="1" noProof="0" dirty="0" err="1">
                <a:solidFill>
                  <a:srgbClr val="3BB041"/>
                </a:solidFill>
                <a:ea typeface="Arial"/>
                <a:cs typeface="Arial" panose="020B0604020202020204" pitchFamily="34" charset="0"/>
              </a:rPr>
              <a:t>S</a:t>
            </a:r>
            <a:r>
              <a:rPr lang="es-419" sz="1800" noProof="0" dirty="0" err="1">
                <a:solidFill>
                  <a:srgbClr val="3BB041"/>
                </a:solidFill>
                <a:ea typeface="Arial"/>
                <a:cs typeface="Arial" panose="020B0604020202020204" pitchFamily="34" charset="0"/>
              </a:rPr>
              <a:t>pecific</a:t>
            </a:r>
            <a:r>
              <a:rPr lang="es-419" sz="1800" noProof="0" dirty="0">
                <a:solidFill>
                  <a:srgbClr val="29373D"/>
                </a:solidFill>
                <a:ea typeface="Arial"/>
                <a:cs typeface="Arial" panose="020B0604020202020204" pitchFamily="34" charset="0"/>
              </a:rPr>
              <a:t> </a:t>
            </a:r>
            <a:r>
              <a:rPr kumimoji="0" lang="es-419" sz="1600" i="0" u="none" strike="noStrike" cap="none" normalizeH="0" noProof="0" dirty="0">
                <a:ln>
                  <a:noFill/>
                </a:ln>
                <a:solidFill>
                  <a:schemeClr val="accent1"/>
                </a:solidFill>
                <a:effectLst/>
                <a:uLnTx/>
                <a:uFillTx/>
                <a:latin typeface="Arial" panose="020B0604020202020204" pitchFamily="34" charset="0"/>
                <a:ea typeface="Arial"/>
                <a:cs typeface="+mn-cs"/>
              </a:rPr>
              <a:t>(</a:t>
            </a:r>
            <a:r>
              <a:rPr kumimoji="0" lang="es-419" sz="1600" i="0" u="none" strike="noStrike" cap="none" normalizeH="0" noProof="0" dirty="0">
                <a:ln>
                  <a:noFill/>
                </a:ln>
                <a:solidFill>
                  <a:srgbClr val="3BB041"/>
                </a:solidFill>
                <a:effectLst/>
                <a:uLnTx/>
                <a:uFillTx/>
                <a:latin typeface="Arial" panose="020B0604020202020204" pitchFamily="34" charset="0"/>
                <a:ea typeface="Arial"/>
                <a:cs typeface="+mn-cs"/>
              </a:rPr>
              <a:t>E</a:t>
            </a:r>
            <a:r>
              <a:rPr kumimoji="0" lang="es-419" sz="1600" b="1" i="0" u="none" strike="noStrike" cap="none" normalizeH="0" baseline="0" noProof="0" dirty="0">
                <a:ln>
                  <a:noFill/>
                </a:ln>
                <a:solidFill>
                  <a:srgbClr val="3BB041"/>
                </a:solidFill>
                <a:effectLst/>
                <a:uLnTx/>
                <a:uFillTx/>
                <a:latin typeface="Arial" panose="020B0604020202020204" pitchFamily="34" charset="0"/>
                <a:ea typeface="Arial"/>
                <a:cs typeface="+mn-cs"/>
              </a:rPr>
              <a:t>S</a:t>
            </a:r>
            <a:r>
              <a:rPr kumimoji="0" lang="es-419" sz="1600" b="0" i="0" u="none" strike="noStrike" cap="none" normalizeH="0" baseline="0" noProof="0" dirty="0">
                <a:ln>
                  <a:noFill/>
                </a:ln>
                <a:solidFill>
                  <a:srgbClr val="3BB041"/>
                </a:solidFill>
                <a:effectLst/>
                <a:uLnTx/>
                <a:uFillTx/>
                <a:latin typeface="Arial" panose="020B0604020202020204" pitchFamily="34" charset="0"/>
                <a:ea typeface="Arial"/>
                <a:cs typeface="+mn-cs"/>
              </a:rPr>
              <a:t>PECÍFICA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a:t>
            </a:r>
            <a:r>
              <a:rPr kumimoji="0" lang="es-419" sz="1600" b="0" i="0" u="none" strike="noStrike" cap="none" normalizeH="0" noProof="0" dirty="0">
                <a:ln>
                  <a:noFill/>
                </a:ln>
                <a:solidFill>
                  <a:schemeClr val="accent1"/>
                </a:solidFill>
                <a:effectLst/>
                <a:uLnTx/>
                <a:uFillTx/>
                <a:latin typeface="Arial" panose="020B0604020202020204" pitchFamily="34" charset="0"/>
                <a:ea typeface="Arial"/>
                <a:cs typeface="+mn-cs"/>
              </a:rPr>
              <a:t> </a:t>
            </a:r>
            <a:r>
              <a:rPr lang="es-419" sz="1600" dirty="0">
                <a:solidFill>
                  <a:srgbClr val="384D56"/>
                </a:solidFill>
              </a:rPr>
              <a:t>|  </a:t>
            </a:r>
            <a:r>
              <a:rPr lang="es-419" sz="1600" b="1" dirty="0" err="1">
                <a:solidFill>
                  <a:srgbClr val="3BB041"/>
                </a:solidFill>
              </a:rPr>
              <a:t>M</a:t>
            </a:r>
            <a:r>
              <a:rPr lang="es-419" sz="1600" dirty="0" err="1">
                <a:solidFill>
                  <a:srgbClr val="3BB041"/>
                </a:solidFill>
              </a:rPr>
              <a:t>easurable</a:t>
            </a:r>
            <a:r>
              <a:rPr lang="es-419" sz="1600" dirty="0">
                <a:solidFill>
                  <a:srgbClr val="384D56"/>
                </a:solidFill>
              </a:rPr>
              <a:t> (</a:t>
            </a:r>
            <a:r>
              <a:rPr lang="es-419" sz="1600" b="1" dirty="0">
                <a:solidFill>
                  <a:schemeClr val="accent1"/>
                </a:solidFill>
              </a:rPr>
              <a:t>M</a:t>
            </a:r>
            <a:r>
              <a:rPr lang="es-419" sz="1600" dirty="0">
                <a:solidFill>
                  <a:schemeClr val="accent1"/>
                </a:solidFill>
              </a:rPr>
              <a:t>EDIBLE)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A</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chievable</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LCANZABLE)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R</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elevant</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lang="es-419" sz="1600" dirty="0">
                <a:solidFill>
                  <a:schemeClr val="accent1"/>
                </a:solidFill>
              </a:rPr>
              <a:t>PE</a:t>
            </a:r>
            <a:r>
              <a:rPr lang="es-419" sz="1600" b="1" dirty="0">
                <a:solidFill>
                  <a:schemeClr val="accent1"/>
                </a:solidFill>
              </a:rPr>
              <a:t>R</a:t>
            </a:r>
            <a:r>
              <a:rPr lang="es-419" sz="1600" dirty="0">
                <a:solidFill>
                  <a:schemeClr val="accent1"/>
                </a:solidFill>
              </a:rPr>
              <a:t>TINENTE)  </a:t>
            </a:r>
            <a:r>
              <a:rPr lang="es-419" sz="1600" dirty="0">
                <a:solidFill>
                  <a:srgbClr val="384D56"/>
                </a:solidFill>
              </a:rPr>
              <a:t>| </a:t>
            </a:r>
            <a:r>
              <a:rPr lang="es-419" sz="1600" b="1" dirty="0">
                <a:solidFill>
                  <a:srgbClr val="3BB041"/>
                </a:solidFill>
              </a:rPr>
              <a:t>T</a:t>
            </a:r>
            <a:r>
              <a:rPr lang="es-419" sz="1600" dirty="0">
                <a:solidFill>
                  <a:srgbClr val="3BB041"/>
                </a:solidFill>
              </a:rPr>
              <a:t>ime-</a:t>
            </a:r>
            <a:r>
              <a:rPr lang="es-419" sz="1600" dirty="0" err="1">
                <a:solidFill>
                  <a:srgbClr val="3BB041"/>
                </a:solidFill>
              </a:rPr>
              <a:t>bound</a:t>
            </a:r>
            <a:r>
              <a:rPr lang="es-419" sz="1600" dirty="0">
                <a:solidFill>
                  <a:srgbClr val="384D56"/>
                </a:solidFill>
              </a:rPr>
              <a:t> </a:t>
            </a:r>
            <a:br>
              <a:rPr lang="es-419" sz="1600" dirty="0">
                <a:solidFill>
                  <a:srgbClr val="384D56"/>
                </a:solidFill>
              </a:rPr>
            </a:br>
            <a:r>
              <a:rPr lang="es-419" sz="1600" dirty="0">
                <a:solidFill>
                  <a:srgbClr val="384D56"/>
                </a:solidFill>
              </a:rPr>
              <a:t>(</a:t>
            </a:r>
            <a:r>
              <a:rPr kumimoji="0" lang="es-419" sz="1600" i="0" u="none" strike="noStrike" cap="none" normalizeH="0" baseline="0" noProof="0" dirty="0">
                <a:ln>
                  <a:noFill/>
                </a:ln>
                <a:solidFill>
                  <a:schemeClr val="accent1"/>
                </a:solidFill>
                <a:effectLst/>
                <a:uLnTx/>
                <a:uFillTx/>
                <a:latin typeface="Arial" panose="020B0604020202020204" pitchFamily="34" charset="0"/>
                <a:ea typeface="Arial"/>
                <a:cs typeface="+mn-cs"/>
              </a:rPr>
              <a:t>CON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T</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IEMPO DETERMINADO)</a:t>
            </a:r>
            <a:endParaRPr kumimoji="0" lang="es-419" sz="2400" b="0" i="0" u="none" strike="noStrike" cap="none" normalizeH="0" baseline="0" noProof="0" dirty="0">
              <a:ln>
                <a:noFill/>
              </a:ln>
              <a:solidFill>
                <a:schemeClr val="accent1"/>
              </a:solidFill>
              <a:effectLst/>
              <a:uLnTx/>
              <a:uFillTx/>
              <a:latin typeface="Arial" panose="020B0604020202020204" pitchFamily="34" charset="0"/>
              <a:ea typeface="Arial"/>
              <a:cs typeface="+mn-cs"/>
            </a:endParaRPr>
          </a:p>
        </p:txBody>
      </p:sp>
    </p:spTree>
    <p:extLst>
      <p:ext uri="{BB962C8B-B14F-4D97-AF65-F5344CB8AC3E}">
        <p14:creationId xmlns:p14="http://schemas.microsoft.com/office/powerpoint/2010/main" val="34257004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D41F8-4340-82E7-0525-5F248E01E3C9}"/>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A40B3CB8-3A00-93C8-1670-629303E3B6F2}"/>
              </a:ext>
            </a:extLst>
          </p:cNvPr>
          <p:cNvSpPr txBox="1"/>
          <p:nvPr/>
        </p:nvSpPr>
        <p:spPr>
          <a:xfrm>
            <a:off x="306613" y="386200"/>
            <a:ext cx="10699668"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con los criterios para una medida SMART?</a:t>
            </a:r>
          </a:p>
        </p:txBody>
      </p:sp>
      <p:sp>
        <p:nvSpPr>
          <p:cNvPr id="3" name="TextBox 2">
            <a:extLst>
              <a:ext uri="{FF2B5EF4-FFF2-40B4-BE49-F238E27FC236}">
                <a16:creationId xmlns:a16="http://schemas.microsoft.com/office/drawing/2014/main" id="{04425FF1-F01D-D4F0-F953-5CF9575D1058}"/>
              </a:ext>
            </a:extLst>
          </p:cNvPr>
          <p:cNvSpPr txBox="1"/>
          <p:nvPr/>
        </p:nvSpPr>
        <p:spPr>
          <a:xfrm>
            <a:off x="746165" y="2514519"/>
            <a:ext cx="10699668" cy="172957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s-419" sz="3200" b="1" dirty="0">
                <a:solidFill>
                  <a:schemeClr val="tx2"/>
                </a:solidFill>
                <a:latin typeface="Arial"/>
                <a:cs typeface="Arial"/>
              </a:rPr>
              <a:t>Vacunar al 80 % de la población elegible en la zona de captación de </a:t>
            </a:r>
            <a:r>
              <a:rPr lang="es-419" sz="3200" b="1" dirty="0" err="1">
                <a:solidFill>
                  <a:schemeClr val="tx2"/>
                </a:solidFill>
                <a:latin typeface="Arial"/>
                <a:cs typeface="Arial"/>
              </a:rPr>
              <a:t>Perisa</a:t>
            </a:r>
            <a:r>
              <a:rPr lang="es-419" sz="3200" b="1" dirty="0">
                <a:solidFill>
                  <a:schemeClr val="tx2"/>
                </a:solidFill>
                <a:latin typeface="Arial"/>
                <a:cs typeface="Arial"/>
              </a:rPr>
              <a:t> contra la fiebre amarilla en un plazo de 6 meses</a:t>
            </a:r>
          </a:p>
        </p:txBody>
      </p:sp>
      <p:sp>
        <p:nvSpPr>
          <p:cNvPr id="2" name="Text Placeholder 4">
            <a:extLst>
              <a:ext uri="{FF2B5EF4-FFF2-40B4-BE49-F238E27FC236}">
                <a16:creationId xmlns:a16="http://schemas.microsoft.com/office/drawing/2014/main" id="{39C8E404-B9C2-4989-98F8-45298AA0F12B}"/>
              </a:ext>
            </a:extLst>
          </p:cNvPr>
          <p:cNvSpPr txBox="1">
            <a:spLocks/>
          </p:cNvSpPr>
          <p:nvPr/>
        </p:nvSpPr>
        <p:spPr>
          <a:xfrm>
            <a:off x="97277" y="5370921"/>
            <a:ext cx="11984475"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rPr>
              <a:t>Criterios para una medida SMART</a:t>
            </a:r>
          </a:p>
          <a:p>
            <a:pPr marL="0" lvl="0" indent="0" algn="ctr">
              <a:buNone/>
              <a:defRPr/>
            </a:pPr>
            <a:r>
              <a:rPr lang="es-419" sz="1800" b="1" noProof="0" dirty="0" err="1">
                <a:solidFill>
                  <a:srgbClr val="3BB041"/>
                </a:solidFill>
                <a:ea typeface="Arial"/>
                <a:cs typeface="Arial" panose="020B0604020202020204" pitchFamily="34" charset="0"/>
              </a:rPr>
              <a:t>S</a:t>
            </a:r>
            <a:r>
              <a:rPr lang="es-419" sz="1800" noProof="0" dirty="0" err="1">
                <a:solidFill>
                  <a:srgbClr val="3BB041"/>
                </a:solidFill>
                <a:ea typeface="Arial"/>
                <a:cs typeface="Arial" panose="020B0604020202020204" pitchFamily="34" charset="0"/>
              </a:rPr>
              <a:t>pecific</a:t>
            </a:r>
            <a:r>
              <a:rPr lang="es-419" sz="1800" noProof="0" dirty="0">
                <a:solidFill>
                  <a:srgbClr val="29373D"/>
                </a:solidFill>
                <a:ea typeface="Arial"/>
                <a:cs typeface="Arial" panose="020B0604020202020204" pitchFamily="34" charset="0"/>
              </a:rPr>
              <a:t> </a:t>
            </a:r>
            <a:r>
              <a:rPr kumimoji="0" lang="es-419" sz="1600" i="0" u="none" strike="noStrike" cap="none" normalizeH="0" noProof="0" dirty="0">
                <a:ln>
                  <a:noFill/>
                </a:ln>
                <a:solidFill>
                  <a:schemeClr val="accent1"/>
                </a:solidFill>
                <a:effectLst/>
                <a:uLnTx/>
                <a:uFillTx/>
                <a:latin typeface="Arial" panose="020B0604020202020204" pitchFamily="34" charset="0"/>
                <a:ea typeface="Arial"/>
                <a:cs typeface="+mn-cs"/>
              </a:rPr>
              <a:t>(</a:t>
            </a:r>
            <a:r>
              <a:rPr kumimoji="0" lang="es-419" sz="1600" i="0" u="none" strike="noStrike" cap="none" normalizeH="0" noProof="0" dirty="0">
                <a:ln>
                  <a:noFill/>
                </a:ln>
                <a:solidFill>
                  <a:srgbClr val="3BB041"/>
                </a:solidFill>
                <a:effectLst/>
                <a:uLnTx/>
                <a:uFillTx/>
                <a:latin typeface="Arial" panose="020B0604020202020204" pitchFamily="34" charset="0"/>
                <a:ea typeface="Arial"/>
                <a:cs typeface="+mn-cs"/>
              </a:rPr>
              <a:t>E</a:t>
            </a:r>
            <a:r>
              <a:rPr kumimoji="0" lang="es-419" sz="1600" b="1" i="0" u="none" strike="noStrike" cap="none" normalizeH="0" baseline="0" noProof="0" dirty="0">
                <a:ln>
                  <a:noFill/>
                </a:ln>
                <a:solidFill>
                  <a:srgbClr val="3BB041"/>
                </a:solidFill>
                <a:effectLst/>
                <a:uLnTx/>
                <a:uFillTx/>
                <a:latin typeface="Arial" panose="020B0604020202020204" pitchFamily="34" charset="0"/>
                <a:ea typeface="Arial"/>
                <a:cs typeface="+mn-cs"/>
              </a:rPr>
              <a:t>S</a:t>
            </a:r>
            <a:r>
              <a:rPr kumimoji="0" lang="es-419" sz="1600" b="0" i="0" u="none" strike="noStrike" cap="none" normalizeH="0" baseline="0" noProof="0" dirty="0">
                <a:ln>
                  <a:noFill/>
                </a:ln>
                <a:solidFill>
                  <a:srgbClr val="3BB041"/>
                </a:solidFill>
                <a:effectLst/>
                <a:uLnTx/>
                <a:uFillTx/>
                <a:latin typeface="Arial" panose="020B0604020202020204" pitchFamily="34" charset="0"/>
                <a:ea typeface="Arial"/>
                <a:cs typeface="+mn-cs"/>
              </a:rPr>
              <a:t>PECÍFICA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a:t>
            </a:r>
            <a:r>
              <a:rPr kumimoji="0" lang="es-419" sz="1600" b="0" i="0" u="none" strike="noStrike" cap="none" normalizeH="0" noProof="0" dirty="0">
                <a:ln>
                  <a:noFill/>
                </a:ln>
                <a:solidFill>
                  <a:schemeClr val="accent1"/>
                </a:solidFill>
                <a:effectLst/>
                <a:uLnTx/>
                <a:uFillTx/>
                <a:latin typeface="Arial" panose="020B0604020202020204" pitchFamily="34" charset="0"/>
                <a:ea typeface="Arial"/>
                <a:cs typeface="+mn-cs"/>
              </a:rPr>
              <a:t> </a:t>
            </a:r>
            <a:r>
              <a:rPr lang="es-419" sz="1600" dirty="0">
                <a:solidFill>
                  <a:srgbClr val="384D56"/>
                </a:solidFill>
              </a:rPr>
              <a:t>|  </a:t>
            </a:r>
            <a:r>
              <a:rPr lang="es-419" sz="1600" b="1" dirty="0" err="1">
                <a:solidFill>
                  <a:srgbClr val="3BB041"/>
                </a:solidFill>
              </a:rPr>
              <a:t>M</a:t>
            </a:r>
            <a:r>
              <a:rPr lang="es-419" sz="1600" dirty="0" err="1">
                <a:solidFill>
                  <a:srgbClr val="3BB041"/>
                </a:solidFill>
              </a:rPr>
              <a:t>easurable</a:t>
            </a:r>
            <a:r>
              <a:rPr lang="es-419" sz="1600" dirty="0">
                <a:solidFill>
                  <a:srgbClr val="384D56"/>
                </a:solidFill>
              </a:rPr>
              <a:t> (</a:t>
            </a:r>
            <a:r>
              <a:rPr lang="es-419" sz="1600" b="1" dirty="0">
                <a:solidFill>
                  <a:schemeClr val="accent1"/>
                </a:solidFill>
              </a:rPr>
              <a:t>M</a:t>
            </a:r>
            <a:r>
              <a:rPr lang="es-419" sz="1600" dirty="0">
                <a:solidFill>
                  <a:schemeClr val="accent1"/>
                </a:solidFill>
              </a:rPr>
              <a:t>EDIBLE)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A</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chievable</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LCANZABLE)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R</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elevant</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lang="es-419" sz="1600" dirty="0">
                <a:solidFill>
                  <a:schemeClr val="accent1"/>
                </a:solidFill>
              </a:rPr>
              <a:t>PE</a:t>
            </a:r>
            <a:r>
              <a:rPr lang="es-419" sz="1600" b="1" dirty="0">
                <a:solidFill>
                  <a:schemeClr val="accent1"/>
                </a:solidFill>
              </a:rPr>
              <a:t>R</a:t>
            </a:r>
            <a:r>
              <a:rPr lang="es-419" sz="1600" dirty="0">
                <a:solidFill>
                  <a:schemeClr val="accent1"/>
                </a:solidFill>
              </a:rPr>
              <a:t>TINENTE)  </a:t>
            </a:r>
            <a:r>
              <a:rPr lang="es-419" sz="1600" dirty="0">
                <a:solidFill>
                  <a:srgbClr val="384D56"/>
                </a:solidFill>
              </a:rPr>
              <a:t>| </a:t>
            </a:r>
            <a:r>
              <a:rPr lang="es-419" sz="1600" b="1" dirty="0">
                <a:solidFill>
                  <a:srgbClr val="3BB041"/>
                </a:solidFill>
              </a:rPr>
              <a:t>T</a:t>
            </a:r>
            <a:r>
              <a:rPr lang="es-419" sz="1600" dirty="0">
                <a:solidFill>
                  <a:srgbClr val="3BB041"/>
                </a:solidFill>
              </a:rPr>
              <a:t>ime-</a:t>
            </a:r>
            <a:r>
              <a:rPr lang="es-419" sz="1600" dirty="0" err="1">
                <a:solidFill>
                  <a:srgbClr val="3BB041"/>
                </a:solidFill>
              </a:rPr>
              <a:t>bound</a:t>
            </a:r>
            <a:r>
              <a:rPr lang="es-419" sz="1600" dirty="0">
                <a:solidFill>
                  <a:srgbClr val="384D56"/>
                </a:solidFill>
              </a:rPr>
              <a:t> </a:t>
            </a:r>
            <a:br>
              <a:rPr lang="es-419" sz="1600" dirty="0">
                <a:solidFill>
                  <a:srgbClr val="384D56"/>
                </a:solidFill>
              </a:rPr>
            </a:br>
            <a:r>
              <a:rPr lang="es-419" sz="1600" dirty="0">
                <a:solidFill>
                  <a:srgbClr val="384D56"/>
                </a:solidFill>
              </a:rPr>
              <a:t>(</a:t>
            </a:r>
            <a:r>
              <a:rPr kumimoji="0" lang="es-419" sz="1600" i="0" u="none" strike="noStrike" cap="none" normalizeH="0" baseline="0" noProof="0" dirty="0">
                <a:ln>
                  <a:noFill/>
                </a:ln>
                <a:solidFill>
                  <a:schemeClr val="accent1"/>
                </a:solidFill>
                <a:effectLst/>
                <a:uLnTx/>
                <a:uFillTx/>
                <a:latin typeface="Arial" panose="020B0604020202020204" pitchFamily="34" charset="0"/>
                <a:ea typeface="Arial"/>
                <a:cs typeface="+mn-cs"/>
              </a:rPr>
              <a:t>CON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T</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IEMPO DETERMINADO)</a:t>
            </a:r>
            <a:endParaRPr kumimoji="0" lang="es-419" sz="2400" b="0" i="0" u="none" strike="noStrike" cap="none" normalizeH="0" baseline="0" noProof="0" dirty="0">
              <a:ln>
                <a:noFill/>
              </a:ln>
              <a:solidFill>
                <a:schemeClr val="accent1"/>
              </a:solidFill>
              <a:effectLst/>
              <a:uLnTx/>
              <a:uFillTx/>
              <a:latin typeface="Arial" panose="020B0604020202020204" pitchFamily="34" charset="0"/>
              <a:ea typeface="Arial"/>
              <a:cs typeface="+mn-cs"/>
            </a:endParaRPr>
          </a:p>
        </p:txBody>
      </p:sp>
    </p:spTree>
    <p:extLst>
      <p:ext uri="{BB962C8B-B14F-4D97-AF65-F5344CB8AC3E}">
        <p14:creationId xmlns:p14="http://schemas.microsoft.com/office/powerpoint/2010/main" val="190313911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5032-0773-DF82-7340-DF7AD4E7D8B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BDB53DCD-9AA5-B912-4EFA-597044564FF7}"/>
              </a:ext>
            </a:extLst>
          </p:cNvPr>
          <p:cNvSpPr txBox="1"/>
          <p:nvPr/>
        </p:nvSpPr>
        <p:spPr>
          <a:xfrm>
            <a:off x="306613" y="386200"/>
            <a:ext cx="11139220"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con los criterios para una medida SMART?</a:t>
            </a:r>
          </a:p>
        </p:txBody>
      </p:sp>
      <p:sp>
        <p:nvSpPr>
          <p:cNvPr id="3" name="TextBox 2">
            <a:extLst>
              <a:ext uri="{FF2B5EF4-FFF2-40B4-BE49-F238E27FC236}">
                <a16:creationId xmlns:a16="http://schemas.microsoft.com/office/drawing/2014/main" id="{A26B0B95-B9D7-7BBA-DEE7-9888A108EAB4}"/>
              </a:ext>
            </a:extLst>
          </p:cNvPr>
          <p:cNvSpPr txBox="1"/>
          <p:nvPr/>
        </p:nvSpPr>
        <p:spPr>
          <a:xfrm>
            <a:off x="746165" y="2514519"/>
            <a:ext cx="10699668" cy="172957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s-419" sz="3200" b="1" dirty="0">
                <a:solidFill>
                  <a:schemeClr val="tx2"/>
                </a:solidFill>
                <a:latin typeface="Arial"/>
                <a:cs typeface="Arial"/>
              </a:rPr>
              <a:t>Contratar a un oficial de vigilancia adicional para la COE provincial de </a:t>
            </a:r>
            <a:r>
              <a:rPr lang="es-419" sz="3200" b="1" dirty="0" err="1">
                <a:solidFill>
                  <a:schemeClr val="tx2"/>
                </a:solidFill>
                <a:latin typeface="Arial"/>
                <a:cs typeface="Arial"/>
              </a:rPr>
              <a:t>Rohania</a:t>
            </a:r>
            <a:r>
              <a:rPr lang="es-419" sz="3200" b="1" dirty="0">
                <a:solidFill>
                  <a:schemeClr val="tx2"/>
                </a:solidFill>
                <a:latin typeface="Arial"/>
                <a:cs typeface="Arial"/>
              </a:rPr>
              <a:t> en los próximos dos meses  </a:t>
            </a:r>
          </a:p>
        </p:txBody>
      </p:sp>
      <p:sp>
        <p:nvSpPr>
          <p:cNvPr id="2" name="Text Placeholder 4">
            <a:extLst>
              <a:ext uri="{FF2B5EF4-FFF2-40B4-BE49-F238E27FC236}">
                <a16:creationId xmlns:a16="http://schemas.microsoft.com/office/drawing/2014/main" id="{7C0F6483-C941-792A-0F58-872ABFE89FF0}"/>
              </a:ext>
            </a:extLst>
          </p:cNvPr>
          <p:cNvSpPr txBox="1">
            <a:spLocks/>
          </p:cNvSpPr>
          <p:nvPr/>
        </p:nvSpPr>
        <p:spPr>
          <a:xfrm>
            <a:off x="97277" y="5370921"/>
            <a:ext cx="11984475"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rPr>
              <a:t>Criterios para una medida SMART</a:t>
            </a:r>
          </a:p>
          <a:p>
            <a:pPr marL="0" lvl="0" indent="0" algn="ctr">
              <a:buNone/>
              <a:defRPr/>
            </a:pPr>
            <a:r>
              <a:rPr lang="es-419" sz="1800" b="1" noProof="0" dirty="0" err="1">
                <a:solidFill>
                  <a:srgbClr val="3BB041"/>
                </a:solidFill>
                <a:ea typeface="Arial"/>
                <a:cs typeface="Arial" panose="020B0604020202020204" pitchFamily="34" charset="0"/>
              </a:rPr>
              <a:t>S</a:t>
            </a:r>
            <a:r>
              <a:rPr lang="es-419" sz="1800" noProof="0" dirty="0" err="1">
                <a:solidFill>
                  <a:srgbClr val="3BB041"/>
                </a:solidFill>
                <a:ea typeface="Arial"/>
                <a:cs typeface="Arial" panose="020B0604020202020204" pitchFamily="34" charset="0"/>
              </a:rPr>
              <a:t>pecific</a:t>
            </a:r>
            <a:r>
              <a:rPr lang="es-419" sz="1800" noProof="0" dirty="0">
                <a:solidFill>
                  <a:srgbClr val="29373D"/>
                </a:solidFill>
                <a:ea typeface="Arial"/>
                <a:cs typeface="Arial" panose="020B0604020202020204" pitchFamily="34" charset="0"/>
              </a:rPr>
              <a:t> </a:t>
            </a:r>
            <a:r>
              <a:rPr kumimoji="0" lang="es-419" sz="1600" i="0" u="none" strike="noStrike" cap="none" normalizeH="0" noProof="0" dirty="0">
                <a:ln>
                  <a:noFill/>
                </a:ln>
                <a:solidFill>
                  <a:schemeClr val="accent1"/>
                </a:solidFill>
                <a:effectLst/>
                <a:uLnTx/>
                <a:uFillTx/>
                <a:latin typeface="Arial" panose="020B0604020202020204" pitchFamily="34" charset="0"/>
                <a:ea typeface="Arial"/>
                <a:cs typeface="+mn-cs"/>
              </a:rPr>
              <a:t>(</a:t>
            </a:r>
            <a:r>
              <a:rPr kumimoji="0" lang="es-419" sz="1600" i="0" u="none" strike="noStrike" cap="none" normalizeH="0" noProof="0" dirty="0">
                <a:ln>
                  <a:noFill/>
                </a:ln>
                <a:solidFill>
                  <a:srgbClr val="3BB041"/>
                </a:solidFill>
                <a:effectLst/>
                <a:uLnTx/>
                <a:uFillTx/>
                <a:latin typeface="Arial" panose="020B0604020202020204" pitchFamily="34" charset="0"/>
                <a:ea typeface="Arial"/>
                <a:cs typeface="+mn-cs"/>
              </a:rPr>
              <a:t>E</a:t>
            </a:r>
            <a:r>
              <a:rPr kumimoji="0" lang="es-419" sz="1600" b="1" i="0" u="none" strike="noStrike" cap="none" normalizeH="0" baseline="0" noProof="0" dirty="0">
                <a:ln>
                  <a:noFill/>
                </a:ln>
                <a:solidFill>
                  <a:srgbClr val="3BB041"/>
                </a:solidFill>
                <a:effectLst/>
                <a:uLnTx/>
                <a:uFillTx/>
                <a:latin typeface="Arial" panose="020B0604020202020204" pitchFamily="34" charset="0"/>
                <a:ea typeface="Arial"/>
                <a:cs typeface="+mn-cs"/>
              </a:rPr>
              <a:t>S</a:t>
            </a:r>
            <a:r>
              <a:rPr kumimoji="0" lang="es-419" sz="1600" b="0" i="0" u="none" strike="noStrike" cap="none" normalizeH="0" baseline="0" noProof="0" dirty="0">
                <a:ln>
                  <a:noFill/>
                </a:ln>
                <a:solidFill>
                  <a:srgbClr val="3BB041"/>
                </a:solidFill>
                <a:effectLst/>
                <a:uLnTx/>
                <a:uFillTx/>
                <a:latin typeface="Arial" panose="020B0604020202020204" pitchFamily="34" charset="0"/>
                <a:ea typeface="Arial"/>
                <a:cs typeface="+mn-cs"/>
              </a:rPr>
              <a:t>PECÍFICA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a:t>
            </a:r>
            <a:r>
              <a:rPr kumimoji="0" lang="es-419" sz="1600" b="0" i="0" u="none" strike="noStrike" cap="none" normalizeH="0" noProof="0" dirty="0">
                <a:ln>
                  <a:noFill/>
                </a:ln>
                <a:solidFill>
                  <a:schemeClr val="accent1"/>
                </a:solidFill>
                <a:effectLst/>
                <a:uLnTx/>
                <a:uFillTx/>
                <a:latin typeface="Arial" panose="020B0604020202020204" pitchFamily="34" charset="0"/>
                <a:ea typeface="Arial"/>
                <a:cs typeface="+mn-cs"/>
              </a:rPr>
              <a:t> </a:t>
            </a:r>
            <a:r>
              <a:rPr lang="es-419" sz="1600" dirty="0">
                <a:solidFill>
                  <a:srgbClr val="384D56"/>
                </a:solidFill>
              </a:rPr>
              <a:t>|  </a:t>
            </a:r>
            <a:r>
              <a:rPr lang="es-419" sz="1600" b="1" dirty="0" err="1">
                <a:solidFill>
                  <a:srgbClr val="3BB041"/>
                </a:solidFill>
              </a:rPr>
              <a:t>M</a:t>
            </a:r>
            <a:r>
              <a:rPr lang="es-419" sz="1600" dirty="0" err="1">
                <a:solidFill>
                  <a:srgbClr val="3BB041"/>
                </a:solidFill>
              </a:rPr>
              <a:t>easurable</a:t>
            </a:r>
            <a:r>
              <a:rPr lang="es-419" sz="1600" dirty="0">
                <a:solidFill>
                  <a:srgbClr val="384D56"/>
                </a:solidFill>
              </a:rPr>
              <a:t> (</a:t>
            </a:r>
            <a:r>
              <a:rPr lang="es-419" sz="1600" b="1" dirty="0">
                <a:solidFill>
                  <a:schemeClr val="accent1"/>
                </a:solidFill>
              </a:rPr>
              <a:t>M</a:t>
            </a:r>
            <a:r>
              <a:rPr lang="es-419" sz="1600" dirty="0">
                <a:solidFill>
                  <a:schemeClr val="accent1"/>
                </a:solidFill>
              </a:rPr>
              <a:t>EDIBLE)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A</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chievable</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LCANZABLE)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R</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elevant</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lang="es-419" sz="1600" dirty="0">
                <a:solidFill>
                  <a:schemeClr val="accent1"/>
                </a:solidFill>
              </a:rPr>
              <a:t>PE</a:t>
            </a:r>
            <a:r>
              <a:rPr lang="es-419" sz="1600" b="1" dirty="0">
                <a:solidFill>
                  <a:schemeClr val="accent1"/>
                </a:solidFill>
              </a:rPr>
              <a:t>R</a:t>
            </a:r>
            <a:r>
              <a:rPr lang="es-419" sz="1600" dirty="0">
                <a:solidFill>
                  <a:schemeClr val="accent1"/>
                </a:solidFill>
              </a:rPr>
              <a:t>TINENTE)  </a:t>
            </a:r>
            <a:r>
              <a:rPr lang="es-419" sz="1600" dirty="0">
                <a:solidFill>
                  <a:srgbClr val="384D56"/>
                </a:solidFill>
              </a:rPr>
              <a:t>| </a:t>
            </a:r>
            <a:r>
              <a:rPr lang="es-419" sz="1600" b="1" dirty="0">
                <a:solidFill>
                  <a:srgbClr val="3BB041"/>
                </a:solidFill>
              </a:rPr>
              <a:t>T</a:t>
            </a:r>
            <a:r>
              <a:rPr lang="es-419" sz="1600" dirty="0">
                <a:solidFill>
                  <a:srgbClr val="3BB041"/>
                </a:solidFill>
              </a:rPr>
              <a:t>ime-</a:t>
            </a:r>
            <a:r>
              <a:rPr lang="es-419" sz="1600" dirty="0" err="1">
                <a:solidFill>
                  <a:srgbClr val="3BB041"/>
                </a:solidFill>
              </a:rPr>
              <a:t>bound</a:t>
            </a:r>
            <a:r>
              <a:rPr lang="es-419" sz="1600" dirty="0">
                <a:solidFill>
                  <a:srgbClr val="384D56"/>
                </a:solidFill>
              </a:rPr>
              <a:t> </a:t>
            </a:r>
            <a:br>
              <a:rPr lang="es-419" sz="1600" dirty="0">
                <a:solidFill>
                  <a:srgbClr val="384D56"/>
                </a:solidFill>
              </a:rPr>
            </a:br>
            <a:r>
              <a:rPr lang="es-419" sz="1600" dirty="0">
                <a:solidFill>
                  <a:srgbClr val="384D56"/>
                </a:solidFill>
              </a:rPr>
              <a:t>(</a:t>
            </a:r>
            <a:r>
              <a:rPr kumimoji="0" lang="es-419" sz="1600" i="0" u="none" strike="noStrike" cap="none" normalizeH="0" baseline="0" noProof="0" dirty="0">
                <a:ln>
                  <a:noFill/>
                </a:ln>
                <a:solidFill>
                  <a:schemeClr val="accent1"/>
                </a:solidFill>
                <a:effectLst/>
                <a:uLnTx/>
                <a:uFillTx/>
                <a:latin typeface="Arial" panose="020B0604020202020204" pitchFamily="34" charset="0"/>
                <a:ea typeface="Arial"/>
                <a:cs typeface="+mn-cs"/>
              </a:rPr>
              <a:t>CON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T</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IEMPO DETERMINADO)</a:t>
            </a:r>
            <a:endParaRPr kumimoji="0" lang="es-419" sz="2400" b="0" i="0" u="none" strike="noStrike" cap="none" normalizeH="0" baseline="0" noProof="0" dirty="0">
              <a:ln>
                <a:noFill/>
              </a:ln>
              <a:solidFill>
                <a:schemeClr val="accent1"/>
              </a:solidFill>
              <a:effectLst/>
              <a:uLnTx/>
              <a:uFillTx/>
              <a:latin typeface="Arial" panose="020B0604020202020204" pitchFamily="34" charset="0"/>
              <a:ea typeface="Arial"/>
              <a:cs typeface="+mn-cs"/>
            </a:endParaRPr>
          </a:p>
        </p:txBody>
      </p:sp>
    </p:spTree>
    <p:extLst>
      <p:ext uri="{BB962C8B-B14F-4D97-AF65-F5344CB8AC3E}">
        <p14:creationId xmlns:p14="http://schemas.microsoft.com/office/powerpoint/2010/main" val="47994647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40E5E-700A-9CC5-BB6B-678CF7F6D047}"/>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909A8DE-95B0-67D2-BC45-E184FC926B6B}"/>
              </a:ext>
            </a:extLst>
          </p:cNvPr>
          <p:cNvSpPr txBox="1"/>
          <p:nvPr/>
        </p:nvSpPr>
        <p:spPr>
          <a:xfrm>
            <a:off x="306612" y="386200"/>
            <a:ext cx="10851013"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con los criterios para una medida SMART?</a:t>
            </a:r>
          </a:p>
        </p:txBody>
      </p:sp>
      <p:sp>
        <p:nvSpPr>
          <p:cNvPr id="3" name="TextBox 2">
            <a:extLst>
              <a:ext uri="{FF2B5EF4-FFF2-40B4-BE49-F238E27FC236}">
                <a16:creationId xmlns:a16="http://schemas.microsoft.com/office/drawing/2014/main" id="{93312F6A-08D6-9B29-5957-C16881BD75C3}"/>
              </a:ext>
            </a:extLst>
          </p:cNvPr>
          <p:cNvSpPr txBox="1"/>
          <p:nvPr/>
        </p:nvSpPr>
        <p:spPr>
          <a:xfrm>
            <a:off x="746165" y="2514519"/>
            <a:ext cx="10699668" cy="2290948"/>
          </a:xfrm>
          <a:prstGeom prst="rect">
            <a:avLst/>
          </a:prstGeom>
          <a:noFill/>
        </p:spPr>
        <p:txBody>
          <a:bodyPr wrap="square" lIns="91440" tIns="45720" rIns="91440" bIns="45720" anchor="t">
            <a:spAutoFit/>
          </a:bodyPr>
          <a:lstStyle/>
          <a:p>
            <a:pPr algn="ctr">
              <a:lnSpc>
                <a:spcPct val="113999"/>
              </a:lnSpc>
              <a:defRPr/>
            </a:pPr>
            <a:r>
              <a:rPr lang="es-419" sz="3200" b="1" dirty="0">
                <a:solidFill>
                  <a:schemeClr val="tx2"/>
                </a:solidFill>
                <a:latin typeface="Arial"/>
                <a:cs typeface="Arial"/>
              </a:rPr>
              <a:t>Desarrollar y proporcionar capacitación de 1 día </a:t>
            </a:r>
            <a:r>
              <a:rPr lang="es-419" sz="3200" b="1">
                <a:solidFill>
                  <a:schemeClr val="tx2"/>
                </a:solidFill>
                <a:latin typeface="Arial"/>
                <a:cs typeface="Arial"/>
              </a:rPr>
              <a:t>sobre definiciones de casos de enfermedad de notificación obligatoria</a:t>
            </a:r>
            <a:r>
              <a:rPr lang="es-419" sz="3200" b="1" dirty="0">
                <a:solidFill>
                  <a:schemeClr val="tx2"/>
                </a:solidFill>
                <a:latin typeface="Arial"/>
                <a:cs typeface="Arial"/>
              </a:rPr>
              <a:t> a todos los administradores de CHW de todo el distrito para finales de año</a:t>
            </a:r>
          </a:p>
        </p:txBody>
      </p:sp>
      <p:sp>
        <p:nvSpPr>
          <p:cNvPr id="2" name="Text Placeholder 4">
            <a:extLst>
              <a:ext uri="{FF2B5EF4-FFF2-40B4-BE49-F238E27FC236}">
                <a16:creationId xmlns:a16="http://schemas.microsoft.com/office/drawing/2014/main" id="{50C79FD8-6DAE-BED5-1AEB-C40DF9954EAD}"/>
              </a:ext>
            </a:extLst>
          </p:cNvPr>
          <p:cNvSpPr txBox="1">
            <a:spLocks/>
          </p:cNvSpPr>
          <p:nvPr/>
        </p:nvSpPr>
        <p:spPr>
          <a:xfrm>
            <a:off x="97277" y="5370921"/>
            <a:ext cx="11984475"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rPr>
              <a:t>Criterios para una medida SMART</a:t>
            </a:r>
          </a:p>
          <a:p>
            <a:pPr marL="0" lvl="0" indent="0" algn="ctr">
              <a:buNone/>
              <a:defRPr/>
            </a:pPr>
            <a:r>
              <a:rPr lang="es-419" sz="1800" b="1" noProof="0" dirty="0" err="1">
                <a:solidFill>
                  <a:srgbClr val="3BB041"/>
                </a:solidFill>
                <a:ea typeface="Arial"/>
                <a:cs typeface="Arial" panose="020B0604020202020204" pitchFamily="34" charset="0"/>
              </a:rPr>
              <a:t>S</a:t>
            </a:r>
            <a:r>
              <a:rPr lang="es-419" sz="1800" noProof="0" dirty="0" err="1">
                <a:solidFill>
                  <a:srgbClr val="3BB041"/>
                </a:solidFill>
                <a:ea typeface="Arial"/>
                <a:cs typeface="Arial" panose="020B0604020202020204" pitchFamily="34" charset="0"/>
              </a:rPr>
              <a:t>pecific</a:t>
            </a:r>
            <a:r>
              <a:rPr lang="es-419" sz="1800" noProof="0" dirty="0">
                <a:solidFill>
                  <a:srgbClr val="29373D"/>
                </a:solidFill>
                <a:ea typeface="Arial"/>
                <a:cs typeface="Arial" panose="020B0604020202020204" pitchFamily="34" charset="0"/>
              </a:rPr>
              <a:t> </a:t>
            </a:r>
            <a:r>
              <a:rPr kumimoji="0" lang="es-419" sz="1600" i="0" u="none" strike="noStrike" cap="none" normalizeH="0" noProof="0" dirty="0">
                <a:ln>
                  <a:noFill/>
                </a:ln>
                <a:solidFill>
                  <a:schemeClr val="accent1"/>
                </a:solidFill>
                <a:effectLst/>
                <a:uLnTx/>
                <a:uFillTx/>
                <a:latin typeface="Arial" panose="020B0604020202020204" pitchFamily="34" charset="0"/>
                <a:ea typeface="Arial"/>
                <a:cs typeface="+mn-cs"/>
              </a:rPr>
              <a:t>(</a:t>
            </a:r>
            <a:r>
              <a:rPr kumimoji="0" lang="es-419" sz="1600" i="0" u="none" strike="noStrike" cap="none" normalizeH="0" noProof="0" dirty="0">
                <a:ln>
                  <a:noFill/>
                </a:ln>
                <a:solidFill>
                  <a:srgbClr val="3BB041"/>
                </a:solidFill>
                <a:effectLst/>
                <a:uLnTx/>
                <a:uFillTx/>
                <a:latin typeface="Arial" panose="020B0604020202020204" pitchFamily="34" charset="0"/>
                <a:ea typeface="Arial"/>
                <a:cs typeface="+mn-cs"/>
              </a:rPr>
              <a:t>E</a:t>
            </a:r>
            <a:r>
              <a:rPr kumimoji="0" lang="es-419" sz="1600" b="1" i="0" u="none" strike="noStrike" cap="none" normalizeH="0" baseline="0" noProof="0" dirty="0">
                <a:ln>
                  <a:noFill/>
                </a:ln>
                <a:solidFill>
                  <a:srgbClr val="3BB041"/>
                </a:solidFill>
                <a:effectLst/>
                <a:uLnTx/>
                <a:uFillTx/>
                <a:latin typeface="Arial" panose="020B0604020202020204" pitchFamily="34" charset="0"/>
                <a:ea typeface="Arial"/>
                <a:cs typeface="+mn-cs"/>
              </a:rPr>
              <a:t>S</a:t>
            </a:r>
            <a:r>
              <a:rPr kumimoji="0" lang="es-419" sz="1600" b="0" i="0" u="none" strike="noStrike" cap="none" normalizeH="0" baseline="0" noProof="0" dirty="0">
                <a:ln>
                  <a:noFill/>
                </a:ln>
                <a:solidFill>
                  <a:srgbClr val="3BB041"/>
                </a:solidFill>
                <a:effectLst/>
                <a:uLnTx/>
                <a:uFillTx/>
                <a:latin typeface="Arial" panose="020B0604020202020204" pitchFamily="34" charset="0"/>
                <a:ea typeface="Arial"/>
                <a:cs typeface="+mn-cs"/>
              </a:rPr>
              <a:t>PECÍFICA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a:t>
            </a:r>
            <a:r>
              <a:rPr kumimoji="0" lang="es-419" sz="1600" b="0" i="0" u="none" strike="noStrike" cap="none" normalizeH="0" noProof="0" dirty="0">
                <a:ln>
                  <a:noFill/>
                </a:ln>
                <a:solidFill>
                  <a:schemeClr val="accent1"/>
                </a:solidFill>
                <a:effectLst/>
                <a:uLnTx/>
                <a:uFillTx/>
                <a:latin typeface="Arial" panose="020B0604020202020204" pitchFamily="34" charset="0"/>
                <a:ea typeface="Arial"/>
                <a:cs typeface="+mn-cs"/>
              </a:rPr>
              <a:t> </a:t>
            </a:r>
            <a:r>
              <a:rPr lang="es-419" sz="1600" dirty="0">
                <a:solidFill>
                  <a:srgbClr val="384D56"/>
                </a:solidFill>
              </a:rPr>
              <a:t>|  </a:t>
            </a:r>
            <a:r>
              <a:rPr lang="es-419" sz="1600" b="1" dirty="0" err="1">
                <a:solidFill>
                  <a:srgbClr val="3BB041"/>
                </a:solidFill>
              </a:rPr>
              <a:t>M</a:t>
            </a:r>
            <a:r>
              <a:rPr lang="es-419" sz="1600" dirty="0" err="1">
                <a:solidFill>
                  <a:srgbClr val="3BB041"/>
                </a:solidFill>
              </a:rPr>
              <a:t>easurable</a:t>
            </a:r>
            <a:r>
              <a:rPr lang="es-419" sz="1600" dirty="0">
                <a:solidFill>
                  <a:srgbClr val="384D56"/>
                </a:solidFill>
              </a:rPr>
              <a:t> (</a:t>
            </a:r>
            <a:r>
              <a:rPr lang="es-419" sz="1600" b="1" dirty="0">
                <a:solidFill>
                  <a:schemeClr val="accent1"/>
                </a:solidFill>
              </a:rPr>
              <a:t>M</a:t>
            </a:r>
            <a:r>
              <a:rPr lang="es-419" sz="1600" dirty="0">
                <a:solidFill>
                  <a:schemeClr val="accent1"/>
                </a:solidFill>
              </a:rPr>
              <a:t>EDIBLE)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A</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chievable</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LCANZABLE)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R</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elevant</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lang="es-419" sz="1600" dirty="0">
                <a:solidFill>
                  <a:schemeClr val="accent1"/>
                </a:solidFill>
              </a:rPr>
              <a:t>PE</a:t>
            </a:r>
            <a:r>
              <a:rPr lang="es-419" sz="1600" b="1" dirty="0">
                <a:solidFill>
                  <a:schemeClr val="accent1"/>
                </a:solidFill>
              </a:rPr>
              <a:t>R</a:t>
            </a:r>
            <a:r>
              <a:rPr lang="es-419" sz="1600" dirty="0">
                <a:solidFill>
                  <a:schemeClr val="accent1"/>
                </a:solidFill>
              </a:rPr>
              <a:t>TINENTE)  </a:t>
            </a:r>
            <a:r>
              <a:rPr lang="es-419" sz="1600" dirty="0">
                <a:solidFill>
                  <a:srgbClr val="384D56"/>
                </a:solidFill>
              </a:rPr>
              <a:t>| </a:t>
            </a:r>
            <a:r>
              <a:rPr lang="es-419" sz="1600" b="1" dirty="0">
                <a:solidFill>
                  <a:srgbClr val="3BB041"/>
                </a:solidFill>
              </a:rPr>
              <a:t>T</a:t>
            </a:r>
            <a:r>
              <a:rPr lang="es-419" sz="1600" dirty="0">
                <a:solidFill>
                  <a:srgbClr val="3BB041"/>
                </a:solidFill>
              </a:rPr>
              <a:t>ime-</a:t>
            </a:r>
            <a:r>
              <a:rPr lang="es-419" sz="1600" dirty="0" err="1">
                <a:solidFill>
                  <a:srgbClr val="3BB041"/>
                </a:solidFill>
              </a:rPr>
              <a:t>bound</a:t>
            </a:r>
            <a:r>
              <a:rPr lang="es-419" sz="1600" dirty="0">
                <a:solidFill>
                  <a:srgbClr val="384D56"/>
                </a:solidFill>
              </a:rPr>
              <a:t> </a:t>
            </a:r>
            <a:br>
              <a:rPr lang="es-419" sz="1600" dirty="0">
                <a:solidFill>
                  <a:srgbClr val="384D56"/>
                </a:solidFill>
              </a:rPr>
            </a:br>
            <a:r>
              <a:rPr lang="es-419" sz="1600" dirty="0">
                <a:solidFill>
                  <a:srgbClr val="384D56"/>
                </a:solidFill>
              </a:rPr>
              <a:t>(</a:t>
            </a:r>
            <a:r>
              <a:rPr kumimoji="0" lang="es-419" sz="1600" i="0" u="none" strike="noStrike" cap="none" normalizeH="0" baseline="0" noProof="0" dirty="0">
                <a:ln>
                  <a:noFill/>
                </a:ln>
                <a:solidFill>
                  <a:schemeClr val="accent1"/>
                </a:solidFill>
                <a:effectLst/>
                <a:uLnTx/>
                <a:uFillTx/>
                <a:latin typeface="Arial" panose="020B0604020202020204" pitchFamily="34" charset="0"/>
                <a:ea typeface="Arial"/>
                <a:cs typeface="+mn-cs"/>
              </a:rPr>
              <a:t>CON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T</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IEMPO DETERMINADO)</a:t>
            </a:r>
            <a:endParaRPr kumimoji="0" lang="es-419" sz="2400" b="0" i="0" u="none" strike="noStrike" cap="none" normalizeH="0" baseline="0" noProof="0" dirty="0">
              <a:ln>
                <a:noFill/>
              </a:ln>
              <a:solidFill>
                <a:schemeClr val="accent1"/>
              </a:solidFill>
              <a:effectLst/>
              <a:uLnTx/>
              <a:uFillTx/>
              <a:latin typeface="Arial" panose="020B0604020202020204" pitchFamily="34" charset="0"/>
              <a:ea typeface="Arial"/>
              <a:cs typeface="+mn-cs"/>
            </a:endParaRPr>
          </a:p>
        </p:txBody>
      </p:sp>
    </p:spTree>
    <p:extLst>
      <p:ext uri="{BB962C8B-B14F-4D97-AF65-F5344CB8AC3E}">
        <p14:creationId xmlns:p14="http://schemas.microsoft.com/office/powerpoint/2010/main" val="20166078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CCC66-0D17-9667-5CD1-6A98335E1B8A}"/>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4EFA5558-66ED-441F-042A-3D43BC0AF0FF}"/>
              </a:ext>
            </a:extLst>
          </p:cNvPr>
          <p:cNvSpPr txBox="1"/>
          <p:nvPr/>
        </p:nvSpPr>
        <p:spPr>
          <a:xfrm>
            <a:off x="306613" y="386200"/>
            <a:ext cx="10699668"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con los criterios para una medida SMART?</a:t>
            </a:r>
          </a:p>
        </p:txBody>
      </p:sp>
      <p:sp>
        <p:nvSpPr>
          <p:cNvPr id="3" name="TextBox 2">
            <a:extLst>
              <a:ext uri="{FF2B5EF4-FFF2-40B4-BE49-F238E27FC236}">
                <a16:creationId xmlns:a16="http://schemas.microsoft.com/office/drawing/2014/main" id="{1B9948AA-09B2-B1DD-AF98-AEE423E70C62}"/>
              </a:ext>
            </a:extLst>
          </p:cNvPr>
          <p:cNvSpPr txBox="1"/>
          <p:nvPr/>
        </p:nvSpPr>
        <p:spPr>
          <a:xfrm>
            <a:off x="746165" y="2514519"/>
            <a:ext cx="10699668" cy="2290948"/>
          </a:xfrm>
          <a:prstGeom prst="rect">
            <a:avLst/>
          </a:prstGeom>
          <a:noFill/>
        </p:spPr>
        <p:txBody>
          <a:bodyPr wrap="square" lIns="91440" tIns="45720" rIns="91440" bIns="45720" anchor="t">
            <a:spAutoFit/>
          </a:bodyPr>
          <a:lstStyle/>
          <a:p>
            <a:pPr algn="ctr">
              <a:lnSpc>
                <a:spcPct val="113999"/>
              </a:lnSpc>
              <a:defRPr/>
            </a:pPr>
            <a:r>
              <a:rPr lang="es-419" sz="3200" b="1" dirty="0">
                <a:solidFill>
                  <a:schemeClr val="tx2"/>
                </a:solidFill>
                <a:latin typeface="Arial"/>
                <a:cs typeface="Arial"/>
              </a:rPr>
              <a:t>Difundir la “Lista de verificación de investigación </a:t>
            </a:r>
            <a:br>
              <a:rPr lang="es-419" sz="3200" b="1" dirty="0">
                <a:solidFill>
                  <a:schemeClr val="tx2"/>
                </a:solidFill>
                <a:latin typeface="Arial"/>
                <a:cs typeface="Arial"/>
              </a:rPr>
            </a:br>
            <a:r>
              <a:rPr lang="es-419" sz="3200" b="1" dirty="0">
                <a:solidFill>
                  <a:schemeClr val="tx2"/>
                </a:solidFill>
                <a:latin typeface="Arial"/>
                <a:cs typeface="Arial"/>
              </a:rPr>
              <a:t>y respuesta a brotes epidémicos” a todos los miembros del equipo de respuesta rápida nacional </a:t>
            </a:r>
            <a:br>
              <a:rPr lang="es-419" sz="3200" b="1" dirty="0">
                <a:solidFill>
                  <a:schemeClr val="tx2"/>
                </a:solidFill>
                <a:latin typeface="Arial"/>
                <a:cs typeface="Arial"/>
              </a:rPr>
            </a:br>
            <a:r>
              <a:rPr lang="es-419" sz="3200" b="1" dirty="0">
                <a:solidFill>
                  <a:schemeClr val="tx2"/>
                </a:solidFill>
                <a:latin typeface="Arial"/>
                <a:cs typeface="Arial"/>
              </a:rPr>
              <a:t>y de distrito antes del tercer trimestre  </a:t>
            </a:r>
          </a:p>
        </p:txBody>
      </p:sp>
      <p:sp>
        <p:nvSpPr>
          <p:cNvPr id="2" name="Text Placeholder 4">
            <a:extLst>
              <a:ext uri="{FF2B5EF4-FFF2-40B4-BE49-F238E27FC236}">
                <a16:creationId xmlns:a16="http://schemas.microsoft.com/office/drawing/2014/main" id="{C32EB814-D764-AC6C-2ABA-9FA991BE3DD7}"/>
              </a:ext>
            </a:extLst>
          </p:cNvPr>
          <p:cNvSpPr txBox="1">
            <a:spLocks/>
          </p:cNvSpPr>
          <p:nvPr/>
        </p:nvSpPr>
        <p:spPr>
          <a:xfrm>
            <a:off x="97277" y="5370921"/>
            <a:ext cx="11984475"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rPr>
              <a:t>Criterios para una medida SMART</a:t>
            </a:r>
          </a:p>
          <a:p>
            <a:pPr marL="0" lvl="0" indent="0" algn="ctr">
              <a:buNone/>
              <a:defRPr/>
            </a:pPr>
            <a:r>
              <a:rPr lang="es-419" sz="1800" b="1" noProof="0" dirty="0" err="1">
                <a:solidFill>
                  <a:srgbClr val="3BB041"/>
                </a:solidFill>
                <a:ea typeface="Arial"/>
                <a:cs typeface="Arial" panose="020B0604020202020204" pitchFamily="34" charset="0"/>
              </a:rPr>
              <a:t>S</a:t>
            </a:r>
            <a:r>
              <a:rPr lang="es-419" sz="1800" noProof="0" dirty="0" err="1">
                <a:solidFill>
                  <a:srgbClr val="3BB041"/>
                </a:solidFill>
                <a:ea typeface="Arial"/>
                <a:cs typeface="Arial" panose="020B0604020202020204" pitchFamily="34" charset="0"/>
              </a:rPr>
              <a:t>pecific</a:t>
            </a:r>
            <a:r>
              <a:rPr lang="es-419" sz="1800" noProof="0" dirty="0">
                <a:solidFill>
                  <a:srgbClr val="29373D"/>
                </a:solidFill>
                <a:ea typeface="Arial"/>
                <a:cs typeface="Arial" panose="020B0604020202020204" pitchFamily="34" charset="0"/>
              </a:rPr>
              <a:t> </a:t>
            </a:r>
            <a:r>
              <a:rPr kumimoji="0" lang="es-419" sz="1600" i="0" u="none" strike="noStrike" cap="none" normalizeH="0" noProof="0" dirty="0">
                <a:ln>
                  <a:noFill/>
                </a:ln>
                <a:solidFill>
                  <a:schemeClr val="accent1"/>
                </a:solidFill>
                <a:effectLst/>
                <a:uLnTx/>
                <a:uFillTx/>
                <a:latin typeface="Arial" panose="020B0604020202020204" pitchFamily="34" charset="0"/>
                <a:ea typeface="Arial"/>
                <a:cs typeface="+mn-cs"/>
              </a:rPr>
              <a:t>(</a:t>
            </a:r>
            <a:r>
              <a:rPr kumimoji="0" lang="es-419" sz="1600" i="0" u="none" strike="noStrike" cap="none" normalizeH="0" noProof="0" dirty="0">
                <a:ln>
                  <a:noFill/>
                </a:ln>
                <a:solidFill>
                  <a:srgbClr val="3BB041"/>
                </a:solidFill>
                <a:effectLst/>
                <a:uLnTx/>
                <a:uFillTx/>
                <a:latin typeface="Arial" panose="020B0604020202020204" pitchFamily="34" charset="0"/>
                <a:ea typeface="Arial"/>
                <a:cs typeface="+mn-cs"/>
              </a:rPr>
              <a:t>E</a:t>
            </a:r>
            <a:r>
              <a:rPr kumimoji="0" lang="es-419" sz="1600" b="1" i="0" u="none" strike="noStrike" cap="none" normalizeH="0" baseline="0" noProof="0" dirty="0">
                <a:ln>
                  <a:noFill/>
                </a:ln>
                <a:solidFill>
                  <a:srgbClr val="3BB041"/>
                </a:solidFill>
                <a:effectLst/>
                <a:uLnTx/>
                <a:uFillTx/>
                <a:latin typeface="Arial" panose="020B0604020202020204" pitchFamily="34" charset="0"/>
                <a:ea typeface="Arial"/>
                <a:cs typeface="+mn-cs"/>
              </a:rPr>
              <a:t>S</a:t>
            </a:r>
            <a:r>
              <a:rPr kumimoji="0" lang="es-419" sz="1600" b="0" i="0" u="none" strike="noStrike" cap="none" normalizeH="0" baseline="0" noProof="0" dirty="0">
                <a:ln>
                  <a:noFill/>
                </a:ln>
                <a:solidFill>
                  <a:srgbClr val="3BB041"/>
                </a:solidFill>
                <a:effectLst/>
                <a:uLnTx/>
                <a:uFillTx/>
                <a:latin typeface="Arial" panose="020B0604020202020204" pitchFamily="34" charset="0"/>
                <a:ea typeface="Arial"/>
                <a:cs typeface="+mn-cs"/>
              </a:rPr>
              <a:t>PECÍFICA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a:t>
            </a:r>
            <a:r>
              <a:rPr kumimoji="0" lang="es-419" sz="1600" b="0" i="0" u="none" strike="noStrike" cap="none" normalizeH="0" noProof="0" dirty="0">
                <a:ln>
                  <a:noFill/>
                </a:ln>
                <a:solidFill>
                  <a:schemeClr val="accent1"/>
                </a:solidFill>
                <a:effectLst/>
                <a:uLnTx/>
                <a:uFillTx/>
                <a:latin typeface="Arial" panose="020B0604020202020204" pitchFamily="34" charset="0"/>
                <a:ea typeface="Arial"/>
                <a:cs typeface="+mn-cs"/>
              </a:rPr>
              <a:t> </a:t>
            </a:r>
            <a:r>
              <a:rPr lang="es-419" sz="1600" dirty="0">
                <a:solidFill>
                  <a:srgbClr val="384D56"/>
                </a:solidFill>
              </a:rPr>
              <a:t>|  </a:t>
            </a:r>
            <a:r>
              <a:rPr lang="es-419" sz="1600" b="1" dirty="0" err="1">
                <a:solidFill>
                  <a:srgbClr val="3BB041"/>
                </a:solidFill>
              </a:rPr>
              <a:t>M</a:t>
            </a:r>
            <a:r>
              <a:rPr lang="es-419" sz="1600" dirty="0" err="1">
                <a:solidFill>
                  <a:srgbClr val="3BB041"/>
                </a:solidFill>
              </a:rPr>
              <a:t>easurable</a:t>
            </a:r>
            <a:r>
              <a:rPr lang="es-419" sz="1600" dirty="0">
                <a:solidFill>
                  <a:srgbClr val="384D56"/>
                </a:solidFill>
              </a:rPr>
              <a:t> (</a:t>
            </a:r>
            <a:r>
              <a:rPr lang="es-419" sz="1600" b="1" dirty="0">
                <a:solidFill>
                  <a:schemeClr val="accent1"/>
                </a:solidFill>
              </a:rPr>
              <a:t>M</a:t>
            </a:r>
            <a:r>
              <a:rPr lang="es-419" sz="1600" dirty="0">
                <a:solidFill>
                  <a:schemeClr val="accent1"/>
                </a:solidFill>
              </a:rPr>
              <a:t>EDIBLE)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A</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chievable</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LCANZABLE)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R</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elevant</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lang="es-419" sz="1600" dirty="0">
                <a:solidFill>
                  <a:schemeClr val="accent1"/>
                </a:solidFill>
              </a:rPr>
              <a:t>PE</a:t>
            </a:r>
            <a:r>
              <a:rPr lang="es-419" sz="1600" b="1" dirty="0">
                <a:solidFill>
                  <a:schemeClr val="accent1"/>
                </a:solidFill>
              </a:rPr>
              <a:t>R</a:t>
            </a:r>
            <a:r>
              <a:rPr lang="es-419" sz="1600" dirty="0">
                <a:solidFill>
                  <a:schemeClr val="accent1"/>
                </a:solidFill>
              </a:rPr>
              <a:t>TINENTE)  </a:t>
            </a:r>
            <a:r>
              <a:rPr lang="es-419" sz="1600" dirty="0">
                <a:solidFill>
                  <a:srgbClr val="384D56"/>
                </a:solidFill>
              </a:rPr>
              <a:t>| </a:t>
            </a:r>
            <a:r>
              <a:rPr lang="es-419" sz="1600" b="1" dirty="0">
                <a:solidFill>
                  <a:srgbClr val="3BB041"/>
                </a:solidFill>
              </a:rPr>
              <a:t>T</a:t>
            </a:r>
            <a:r>
              <a:rPr lang="es-419" sz="1600" dirty="0">
                <a:solidFill>
                  <a:srgbClr val="3BB041"/>
                </a:solidFill>
              </a:rPr>
              <a:t>ime-</a:t>
            </a:r>
            <a:r>
              <a:rPr lang="es-419" sz="1600" dirty="0" err="1">
                <a:solidFill>
                  <a:srgbClr val="3BB041"/>
                </a:solidFill>
              </a:rPr>
              <a:t>bound</a:t>
            </a:r>
            <a:r>
              <a:rPr lang="es-419" sz="1600" dirty="0">
                <a:solidFill>
                  <a:srgbClr val="384D56"/>
                </a:solidFill>
              </a:rPr>
              <a:t> </a:t>
            </a:r>
            <a:br>
              <a:rPr lang="es-419" sz="1600" dirty="0">
                <a:solidFill>
                  <a:srgbClr val="384D56"/>
                </a:solidFill>
              </a:rPr>
            </a:br>
            <a:r>
              <a:rPr lang="es-419" sz="1600" dirty="0">
                <a:solidFill>
                  <a:srgbClr val="384D56"/>
                </a:solidFill>
              </a:rPr>
              <a:t>(</a:t>
            </a:r>
            <a:r>
              <a:rPr kumimoji="0" lang="es-419" sz="1600" i="0" u="none" strike="noStrike" cap="none" normalizeH="0" baseline="0" noProof="0" dirty="0">
                <a:ln>
                  <a:noFill/>
                </a:ln>
                <a:solidFill>
                  <a:schemeClr val="accent1"/>
                </a:solidFill>
                <a:effectLst/>
                <a:uLnTx/>
                <a:uFillTx/>
                <a:latin typeface="Arial" panose="020B0604020202020204" pitchFamily="34" charset="0"/>
                <a:ea typeface="Arial"/>
                <a:cs typeface="+mn-cs"/>
              </a:rPr>
              <a:t>CON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T</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IEMPO DETERMINADO)</a:t>
            </a:r>
            <a:endParaRPr kumimoji="0" lang="es-419" sz="2400" b="0" i="0" u="none" strike="noStrike" cap="none" normalizeH="0" baseline="0" noProof="0" dirty="0">
              <a:ln>
                <a:noFill/>
              </a:ln>
              <a:solidFill>
                <a:schemeClr val="accent1"/>
              </a:solidFill>
              <a:effectLst/>
              <a:uLnTx/>
              <a:uFillTx/>
              <a:latin typeface="Arial" panose="020B0604020202020204" pitchFamily="34" charset="0"/>
              <a:ea typeface="Arial"/>
              <a:cs typeface="+mn-cs"/>
            </a:endParaRPr>
          </a:p>
        </p:txBody>
      </p:sp>
    </p:spTree>
    <p:extLst>
      <p:ext uri="{BB962C8B-B14F-4D97-AF65-F5344CB8AC3E}">
        <p14:creationId xmlns:p14="http://schemas.microsoft.com/office/powerpoint/2010/main" val="88210746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0C049-7866-2E34-B28C-1F1500EFEEFC}"/>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BDF7DA0-637E-5636-0BFD-FF399AAAE797}"/>
              </a:ext>
            </a:extLst>
          </p:cNvPr>
          <p:cNvSpPr txBox="1"/>
          <p:nvPr/>
        </p:nvSpPr>
        <p:spPr>
          <a:xfrm>
            <a:off x="306613" y="386200"/>
            <a:ext cx="11139220"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con los criterios para una medida SMART?</a:t>
            </a:r>
          </a:p>
        </p:txBody>
      </p:sp>
      <p:sp>
        <p:nvSpPr>
          <p:cNvPr id="3" name="TextBox 2">
            <a:extLst>
              <a:ext uri="{FF2B5EF4-FFF2-40B4-BE49-F238E27FC236}">
                <a16:creationId xmlns:a16="http://schemas.microsoft.com/office/drawing/2014/main" id="{6D9B6F51-EEAE-07AE-14B3-A72C9AA3999F}"/>
              </a:ext>
            </a:extLst>
          </p:cNvPr>
          <p:cNvSpPr txBox="1"/>
          <p:nvPr/>
        </p:nvSpPr>
        <p:spPr>
          <a:xfrm>
            <a:off x="746165" y="2514519"/>
            <a:ext cx="10699668" cy="1168205"/>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s-419" sz="3200" b="1" dirty="0">
                <a:solidFill>
                  <a:schemeClr val="tx2"/>
                </a:solidFill>
                <a:latin typeface="Arial"/>
                <a:cs typeface="Arial"/>
              </a:rPr>
              <a:t>Mejorar la disponibilidad de los kits de recolección </a:t>
            </a:r>
            <a:br>
              <a:rPr lang="es-419" sz="3200" b="1" dirty="0">
                <a:solidFill>
                  <a:schemeClr val="tx2"/>
                </a:solidFill>
                <a:latin typeface="Arial"/>
                <a:cs typeface="Arial"/>
              </a:rPr>
            </a:br>
            <a:r>
              <a:rPr lang="es-419" sz="3200" b="1" dirty="0">
                <a:solidFill>
                  <a:schemeClr val="tx2"/>
                </a:solidFill>
                <a:latin typeface="Arial"/>
                <a:cs typeface="Arial"/>
              </a:rPr>
              <a:t>de muestras</a:t>
            </a:r>
          </a:p>
        </p:txBody>
      </p:sp>
      <p:sp>
        <p:nvSpPr>
          <p:cNvPr id="2" name="Text Placeholder 4">
            <a:extLst>
              <a:ext uri="{FF2B5EF4-FFF2-40B4-BE49-F238E27FC236}">
                <a16:creationId xmlns:a16="http://schemas.microsoft.com/office/drawing/2014/main" id="{636C5F53-61C2-0EA8-CADC-FC6658A11923}"/>
              </a:ext>
            </a:extLst>
          </p:cNvPr>
          <p:cNvSpPr txBox="1">
            <a:spLocks/>
          </p:cNvSpPr>
          <p:nvPr/>
        </p:nvSpPr>
        <p:spPr>
          <a:xfrm>
            <a:off x="97277" y="5370921"/>
            <a:ext cx="11984475"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rPr>
              <a:t>Criterios para una medida SMART</a:t>
            </a:r>
          </a:p>
          <a:p>
            <a:pPr marL="0" lvl="0" indent="0" algn="ctr">
              <a:buNone/>
              <a:defRPr/>
            </a:pPr>
            <a:r>
              <a:rPr lang="es-419" sz="1800" b="1" noProof="0" dirty="0" err="1">
                <a:solidFill>
                  <a:srgbClr val="3BB041"/>
                </a:solidFill>
                <a:ea typeface="Arial"/>
                <a:cs typeface="Arial" panose="020B0604020202020204" pitchFamily="34" charset="0"/>
              </a:rPr>
              <a:t>S</a:t>
            </a:r>
            <a:r>
              <a:rPr lang="es-419" sz="1800" noProof="0" dirty="0" err="1">
                <a:solidFill>
                  <a:srgbClr val="3BB041"/>
                </a:solidFill>
                <a:ea typeface="Arial"/>
                <a:cs typeface="Arial" panose="020B0604020202020204" pitchFamily="34" charset="0"/>
              </a:rPr>
              <a:t>pecific</a:t>
            </a:r>
            <a:r>
              <a:rPr lang="es-419" sz="1800" noProof="0" dirty="0">
                <a:solidFill>
                  <a:srgbClr val="29373D"/>
                </a:solidFill>
                <a:ea typeface="Arial"/>
                <a:cs typeface="Arial" panose="020B0604020202020204" pitchFamily="34" charset="0"/>
              </a:rPr>
              <a:t> </a:t>
            </a:r>
            <a:r>
              <a:rPr kumimoji="0" lang="es-419" sz="1600" i="0" u="none" strike="noStrike" cap="none" normalizeH="0" noProof="0" dirty="0">
                <a:ln>
                  <a:noFill/>
                </a:ln>
                <a:solidFill>
                  <a:schemeClr val="accent1"/>
                </a:solidFill>
                <a:effectLst/>
                <a:uLnTx/>
                <a:uFillTx/>
                <a:latin typeface="Arial" panose="020B0604020202020204" pitchFamily="34" charset="0"/>
                <a:ea typeface="Arial"/>
                <a:cs typeface="+mn-cs"/>
              </a:rPr>
              <a:t>(</a:t>
            </a:r>
            <a:r>
              <a:rPr kumimoji="0" lang="es-419" sz="1600" i="0" u="none" strike="noStrike" cap="none" normalizeH="0" noProof="0" dirty="0">
                <a:ln>
                  <a:noFill/>
                </a:ln>
                <a:solidFill>
                  <a:srgbClr val="3BB041"/>
                </a:solidFill>
                <a:effectLst/>
                <a:uLnTx/>
                <a:uFillTx/>
                <a:latin typeface="Arial" panose="020B0604020202020204" pitchFamily="34" charset="0"/>
                <a:ea typeface="Arial"/>
                <a:cs typeface="+mn-cs"/>
              </a:rPr>
              <a:t>E</a:t>
            </a:r>
            <a:r>
              <a:rPr kumimoji="0" lang="es-419" sz="1600" b="1" i="0" u="none" strike="noStrike" cap="none" normalizeH="0" baseline="0" noProof="0" dirty="0">
                <a:ln>
                  <a:noFill/>
                </a:ln>
                <a:solidFill>
                  <a:srgbClr val="3BB041"/>
                </a:solidFill>
                <a:effectLst/>
                <a:uLnTx/>
                <a:uFillTx/>
                <a:latin typeface="Arial" panose="020B0604020202020204" pitchFamily="34" charset="0"/>
                <a:ea typeface="Arial"/>
                <a:cs typeface="+mn-cs"/>
              </a:rPr>
              <a:t>S</a:t>
            </a:r>
            <a:r>
              <a:rPr kumimoji="0" lang="es-419" sz="1600" b="0" i="0" u="none" strike="noStrike" cap="none" normalizeH="0" baseline="0" noProof="0" dirty="0">
                <a:ln>
                  <a:noFill/>
                </a:ln>
                <a:solidFill>
                  <a:srgbClr val="3BB041"/>
                </a:solidFill>
                <a:effectLst/>
                <a:uLnTx/>
                <a:uFillTx/>
                <a:latin typeface="Arial" panose="020B0604020202020204" pitchFamily="34" charset="0"/>
                <a:ea typeface="Arial"/>
                <a:cs typeface="+mn-cs"/>
              </a:rPr>
              <a:t>PECÍFICA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a:t>
            </a:r>
            <a:r>
              <a:rPr kumimoji="0" lang="es-419" sz="1600" b="0" i="0" u="none" strike="noStrike" cap="none" normalizeH="0" noProof="0" dirty="0">
                <a:ln>
                  <a:noFill/>
                </a:ln>
                <a:solidFill>
                  <a:schemeClr val="accent1"/>
                </a:solidFill>
                <a:effectLst/>
                <a:uLnTx/>
                <a:uFillTx/>
                <a:latin typeface="Arial" panose="020B0604020202020204" pitchFamily="34" charset="0"/>
                <a:ea typeface="Arial"/>
                <a:cs typeface="+mn-cs"/>
              </a:rPr>
              <a:t> </a:t>
            </a:r>
            <a:r>
              <a:rPr lang="es-419" sz="1600" dirty="0">
                <a:solidFill>
                  <a:srgbClr val="384D56"/>
                </a:solidFill>
              </a:rPr>
              <a:t>|  </a:t>
            </a:r>
            <a:r>
              <a:rPr lang="es-419" sz="1600" b="1" dirty="0" err="1">
                <a:solidFill>
                  <a:srgbClr val="3BB041"/>
                </a:solidFill>
              </a:rPr>
              <a:t>M</a:t>
            </a:r>
            <a:r>
              <a:rPr lang="es-419" sz="1600" dirty="0" err="1">
                <a:solidFill>
                  <a:srgbClr val="3BB041"/>
                </a:solidFill>
              </a:rPr>
              <a:t>easurable</a:t>
            </a:r>
            <a:r>
              <a:rPr lang="es-419" sz="1600" dirty="0">
                <a:solidFill>
                  <a:srgbClr val="384D56"/>
                </a:solidFill>
              </a:rPr>
              <a:t> (</a:t>
            </a:r>
            <a:r>
              <a:rPr lang="es-419" sz="1600" b="1" dirty="0">
                <a:solidFill>
                  <a:schemeClr val="accent1"/>
                </a:solidFill>
              </a:rPr>
              <a:t>M</a:t>
            </a:r>
            <a:r>
              <a:rPr lang="es-419" sz="1600" dirty="0">
                <a:solidFill>
                  <a:schemeClr val="accent1"/>
                </a:solidFill>
              </a:rPr>
              <a:t>EDIBLE)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A</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chievable</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LCANZABLE)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R</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elevant</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lang="es-419" sz="1600" dirty="0">
                <a:solidFill>
                  <a:schemeClr val="accent1"/>
                </a:solidFill>
              </a:rPr>
              <a:t>PE</a:t>
            </a:r>
            <a:r>
              <a:rPr lang="es-419" sz="1600" b="1" dirty="0">
                <a:solidFill>
                  <a:schemeClr val="accent1"/>
                </a:solidFill>
              </a:rPr>
              <a:t>R</a:t>
            </a:r>
            <a:r>
              <a:rPr lang="es-419" sz="1600" dirty="0">
                <a:solidFill>
                  <a:schemeClr val="accent1"/>
                </a:solidFill>
              </a:rPr>
              <a:t>TINENTE)  </a:t>
            </a:r>
            <a:r>
              <a:rPr lang="es-419" sz="1600" dirty="0">
                <a:solidFill>
                  <a:srgbClr val="384D56"/>
                </a:solidFill>
              </a:rPr>
              <a:t>| </a:t>
            </a:r>
            <a:r>
              <a:rPr lang="es-419" sz="1600" b="1" dirty="0">
                <a:solidFill>
                  <a:srgbClr val="3BB041"/>
                </a:solidFill>
              </a:rPr>
              <a:t>T</a:t>
            </a:r>
            <a:r>
              <a:rPr lang="es-419" sz="1600" dirty="0">
                <a:solidFill>
                  <a:srgbClr val="3BB041"/>
                </a:solidFill>
              </a:rPr>
              <a:t>ime-</a:t>
            </a:r>
            <a:r>
              <a:rPr lang="es-419" sz="1600" dirty="0" err="1">
                <a:solidFill>
                  <a:srgbClr val="3BB041"/>
                </a:solidFill>
              </a:rPr>
              <a:t>bound</a:t>
            </a:r>
            <a:r>
              <a:rPr lang="es-419" sz="1600" dirty="0">
                <a:solidFill>
                  <a:srgbClr val="384D56"/>
                </a:solidFill>
              </a:rPr>
              <a:t> </a:t>
            </a:r>
            <a:br>
              <a:rPr lang="es-419" sz="1600" dirty="0">
                <a:solidFill>
                  <a:srgbClr val="384D56"/>
                </a:solidFill>
              </a:rPr>
            </a:br>
            <a:r>
              <a:rPr lang="es-419" sz="1600" dirty="0">
                <a:solidFill>
                  <a:srgbClr val="384D56"/>
                </a:solidFill>
              </a:rPr>
              <a:t>(</a:t>
            </a:r>
            <a:r>
              <a:rPr kumimoji="0" lang="es-419" sz="1600" i="0" u="none" strike="noStrike" cap="none" normalizeH="0" baseline="0" noProof="0" dirty="0">
                <a:ln>
                  <a:noFill/>
                </a:ln>
                <a:solidFill>
                  <a:schemeClr val="accent1"/>
                </a:solidFill>
                <a:effectLst/>
                <a:uLnTx/>
                <a:uFillTx/>
                <a:latin typeface="Arial" panose="020B0604020202020204" pitchFamily="34" charset="0"/>
                <a:ea typeface="Arial"/>
                <a:cs typeface="+mn-cs"/>
              </a:rPr>
              <a:t>CON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T</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IEMPO DETERMINADO)</a:t>
            </a:r>
            <a:endParaRPr kumimoji="0" lang="es-419" sz="2400" b="0" i="0" u="none" strike="noStrike" cap="none" normalizeH="0" baseline="0" noProof="0" dirty="0">
              <a:ln>
                <a:noFill/>
              </a:ln>
              <a:solidFill>
                <a:schemeClr val="accent1"/>
              </a:solidFill>
              <a:effectLst/>
              <a:uLnTx/>
              <a:uFillTx/>
              <a:latin typeface="Arial" panose="020B0604020202020204" pitchFamily="34" charset="0"/>
              <a:ea typeface="Arial"/>
              <a:cs typeface="+mn-cs"/>
            </a:endParaRPr>
          </a:p>
        </p:txBody>
      </p:sp>
    </p:spTree>
    <p:extLst>
      <p:ext uri="{BB962C8B-B14F-4D97-AF65-F5344CB8AC3E}">
        <p14:creationId xmlns:p14="http://schemas.microsoft.com/office/powerpoint/2010/main" val="38113652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94EB9-570F-ACB7-B9D3-42E5027A1D77}"/>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3061AE48-C55B-1294-A4B7-CBD8B724A903}"/>
              </a:ext>
            </a:extLst>
          </p:cNvPr>
          <p:cNvSpPr txBox="1"/>
          <p:nvPr/>
        </p:nvSpPr>
        <p:spPr>
          <a:xfrm>
            <a:off x="306612" y="386200"/>
            <a:ext cx="10699667"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con los criterios para una medida SMART?</a:t>
            </a:r>
          </a:p>
        </p:txBody>
      </p:sp>
      <p:sp>
        <p:nvSpPr>
          <p:cNvPr id="3" name="TextBox 2">
            <a:extLst>
              <a:ext uri="{FF2B5EF4-FFF2-40B4-BE49-F238E27FC236}">
                <a16:creationId xmlns:a16="http://schemas.microsoft.com/office/drawing/2014/main" id="{C3B8D32D-D4B8-15E2-C9B1-E55CE9539479}"/>
              </a:ext>
            </a:extLst>
          </p:cNvPr>
          <p:cNvSpPr txBox="1"/>
          <p:nvPr/>
        </p:nvSpPr>
        <p:spPr>
          <a:xfrm>
            <a:off x="746165" y="2514519"/>
            <a:ext cx="10699668" cy="606833"/>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s-419" sz="3200" b="1" dirty="0">
                <a:solidFill>
                  <a:schemeClr val="tx2"/>
                </a:solidFill>
                <a:latin typeface="Arial"/>
                <a:cs typeface="Arial"/>
              </a:rPr>
              <a:t>Añadir variables pertinentes al sistema electrónico</a:t>
            </a:r>
          </a:p>
        </p:txBody>
      </p:sp>
      <p:sp>
        <p:nvSpPr>
          <p:cNvPr id="2" name="Text Placeholder 4">
            <a:extLst>
              <a:ext uri="{FF2B5EF4-FFF2-40B4-BE49-F238E27FC236}">
                <a16:creationId xmlns:a16="http://schemas.microsoft.com/office/drawing/2014/main" id="{E3B6A1EE-0F32-318D-EBC1-E4332373F52F}"/>
              </a:ext>
            </a:extLst>
          </p:cNvPr>
          <p:cNvSpPr txBox="1">
            <a:spLocks/>
          </p:cNvSpPr>
          <p:nvPr/>
        </p:nvSpPr>
        <p:spPr>
          <a:xfrm>
            <a:off x="97277" y="5370921"/>
            <a:ext cx="11984475"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rPr>
              <a:t>Criterios para una medida SMART</a:t>
            </a:r>
          </a:p>
          <a:p>
            <a:pPr marL="0" lvl="0" indent="0" algn="ctr">
              <a:buNone/>
              <a:defRPr/>
            </a:pPr>
            <a:r>
              <a:rPr lang="es-419" sz="1800" b="1" noProof="0" dirty="0" err="1">
                <a:solidFill>
                  <a:srgbClr val="3BB041"/>
                </a:solidFill>
                <a:ea typeface="Arial"/>
                <a:cs typeface="Arial" panose="020B0604020202020204" pitchFamily="34" charset="0"/>
              </a:rPr>
              <a:t>S</a:t>
            </a:r>
            <a:r>
              <a:rPr lang="es-419" sz="1800" noProof="0" dirty="0" err="1">
                <a:solidFill>
                  <a:srgbClr val="3BB041"/>
                </a:solidFill>
                <a:ea typeface="Arial"/>
                <a:cs typeface="Arial" panose="020B0604020202020204" pitchFamily="34" charset="0"/>
              </a:rPr>
              <a:t>pecific</a:t>
            </a:r>
            <a:r>
              <a:rPr lang="es-419" sz="1800" noProof="0" dirty="0">
                <a:solidFill>
                  <a:srgbClr val="29373D"/>
                </a:solidFill>
                <a:ea typeface="Arial"/>
                <a:cs typeface="Arial" panose="020B0604020202020204" pitchFamily="34" charset="0"/>
              </a:rPr>
              <a:t> </a:t>
            </a:r>
            <a:r>
              <a:rPr kumimoji="0" lang="es-419" sz="1600" i="0" u="none" strike="noStrike" cap="none" normalizeH="0" noProof="0" dirty="0">
                <a:ln>
                  <a:noFill/>
                </a:ln>
                <a:solidFill>
                  <a:schemeClr val="accent1"/>
                </a:solidFill>
                <a:effectLst/>
                <a:uLnTx/>
                <a:uFillTx/>
                <a:latin typeface="Arial" panose="020B0604020202020204" pitchFamily="34" charset="0"/>
                <a:ea typeface="Arial"/>
                <a:cs typeface="+mn-cs"/>
              </a:rPr>
              <a:t>(</a:t>
            </a:r>
            <a:r>
              <a:rPr kumimoji="0" lang="es-419" sz="1600" i="0" u="none" strike="noStrike" cap="none" normalizeH="0" noProof="0" dirty="0">
                <a:ln>
                  <a:noFill/>
                </a:ln>
                <a:solidFill>
                  <a:srgbClr val="3BB041"/>
                </a:solidFill>
                <a:effectLst/>
                <a:uLnTx/>
                <a:uFillTx/>
                <a:latin typeface="Arial" panose="020B0604020202020204" pitchFamily="34" charset="0"/>
                <a:ea typeface="Arial"/>
                <a:cs typeface="+mn-cs"/>
              </a:rPr>
              <a:t>E</a:t>
            </a:r>
            <a:r>
              <a:rPr kumimoji="0" lang="es-419" sz="1600" b="1" i="0" u="none" strike="noStrike" cap="none" normalizeH="0" baseline="0" noProof="0" dirty="0">
                <a:ln>
                  <a:noFill/>
                </a:ln>
                <a:solidFill>
                  <a:srgbClr val="3BB041"/>
                </a:solidFill>
                <a:effectLst/>
                <a:uLnTx/>
                <a:uFillTx/>
                <a:latin typeface="Arial" panose="020B0604020202020204" pitchFamily="34" charset="0"/>
                <a:ea typeface="Arial"/>
                <a:cs typeface="+mn-cs"/>
              </a:rPr>
              <a:t>S</a:t>
            </a:r>
            <a:r>
              <a:rPr kumimoji="0" lang="es-419" sz="1600" b="0" i="0" u="none" strike="noStrike" cap="none" normalizeH="0" baseline="0" noProof="0" dirty="0">
                <a:ln>
                  <a:noFill/>
                </a:ln>
                <a:solidFill>
                  <a:srgbClr val="3BB041"/>
                </a:solidFill>
                <a:effectLst/>
                <a:uLnTx/>
                <a:uFillTx/>
                <a:latin typeface="Arial" panose="020B0604020202020204" pitchFamily="34" charset="0"/>
                <a:ea typeface="Arial"/>
                <a:cs typeface="+mn-cs"/>
              </a:rPr>
              <a:t>PECÍFICA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a:t>
            </a:r>
            <a:r>
              <a:rPr kumimoji="0" lang="es-419" sz="1600" b="0" i="0" u="none" strike="noStrike" cap="none" normalizeH="0" noProof="0" dirty="0">
                <a:ln>
                  <a:noFill/>
                </a:ln>
                <a:solidFill>
                  <a:schemeClr val="accent1"/>
                </a:solidFill>
                <a:effectLst/>
                <a:uLnTx/>
                <a:uFillTx/>
                <a:latin typeface="Arial" panose="020B0604020202020204" pitchFamily="34" charset="0"/>
                <a:ea typeface="Arial"/>
                <a:cs typeface="+mn-cs"/>
              </a:rPr>
              <a:t> </a:t>
            </a:r>
            <a:r>
              <a:rPr lang="es-419" sz="1600" dirty="0">
                <a:solidFill>
                  <a:srgbClr val="384D56"/>
                </a:solidFill>
              </a:rPr>
              <a:t>|  </a:t>
            </a:r>
            <a:r>
              <a:rPr lang="es-419" sz="1600" b="1" dirty="0" err="1">
                <a:solidFill>
                  <a:srgbClr val="3BB041"/>
                </a:solidFill>
              </a:rPr>
              <a:t>M</a:t>
            </a:r>
            <a:r>
              <a:rPr lang="es-419" sz="1600" dirty="0" err="1">
                <a:solidFill>
                  <a:srgbClr val="3BB041"/>
                </a:solidFill>
              </a:rPr>
              <a:t>easurable</a:t>
            </a:r>
            <a:r>
              <a:rPr lang="es-419" sz="1600" dirty="0">
                <a:solidFill>
                  <a:srgbClr val="384D56"/>
                </a:solidFill>
              </a:rPr>
              <a:t> (</a:t>
            </a:r>
            <a:r>
              <a:rPr lang="es-419" sz="1600" b="1" dirty="0">
                <a:solidFill>
                  <a:schemeClr val="accent1"/>
                </a:solidFill>
              </a:rPr>
              <a:t>M</a:t>
            </a:r>
            <a:r>
              <a:rPr lang="es-419" sz="1600" dirty="0">
                <a:solidFill>
                  <a:schemeClr val="accent1"/>
                </a:solidFill>
              </a:rPr>
              <a:t>EDIBLE)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A</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chievable</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LCANZABLE)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R</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elevant</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lang="es-419" sz="1600" dirty="0">
                <a:solidFill>
                  <a:schemeClr val="accent1"/>
                </a:solidFill>
              </a:rPr>
              <a:t>PE</a:t>
            </a:r>
            <a:r>
              <a:rPr lang="es-419" sz="1600" b="1" dirty="0">
                <a:solidFill>
                  <a:schemeClr val="accent1"/>
                </a:solidFill>
              </a:rPr>
              <a:t>R</a:t>
            </a:r>
            <a:r>
              <a:rPr lang="es-419" sz="1600" dirty="0">
                <a:solidFill>
                  <a:schemeClr val="accent1"/>
                </a:solidFill>
              </a:rPr>
              <a:t>TINENTE)  </a:t>
            </a:r>
            <a:r>
              <a:rPr lang="es-419" sz="1600" dirty="0">
                <a:solidFill>
                  <a:srgbClr val="384D56"/>
                </a:solidFill>
              </a:rPr>
              <a:t>| </a:t>
            </a:r>
            <a:r>
              <a:rPr lang="es-419" sz="1600" b="1" dirty="0">
                <a:solidFill>
                  <a:srgbClr val="3BB041"/>
                </a:solidFill>
              </a:rPr>
              <a:t>T</a:t>
            </a:r>
            <a:r>
              <a:rPr lang="es-419" sz="1600" dirty="0">
                <a:solidFill>
                  <a:srgbClr val="3BB041"/>
                </a:solidFill>
              </a:rPr>
              <a:t>ime-</a:t>
            </a:r>
            <a:r>
              <a:rPr lang="es-419" sz="1600" dirty="0" err="1">
                <a:solidFill>
                  <a:srgbClr val="3BB041"/>
                </a:solidFill>
              </a:rPr>
              <a:t>bound</a:t>
            </a:r>
            <a:r>
              <a:rPr lang="es-419" sz="1600" dirty="0">
                <a:solidFill>
                  <a:srgbClr val="384D56"/>
                </a:solidFill>
              </a:rPr>
              <a:t> </a:t>
            </a:r>
            <a:br>
              <a:rPr lang="es-419" sz="1600" dirty="0">
                <a:solidFill>
                  <a:srgbClr val="384D56"/>
                </a:solidFill>
              </a:rPr>
            </a:br>
            <a:r>
              <a:rPr lang="es-419" sz="1600" dirty="0">
                <a:solidFill>
                  <a:srgbClr val="384D56"/>
                </a:solidFill>
              </a:rPr>
              <a:t>(</a:t>
            </a:r>
            <a:r>
              <a:rPr kumimoji="0" lang="es-419" sz="1600" i="0" u="none" strike="noStrike" cap="none" normalizeH="0" baseline="0" noProof="0" dirty="0">
                <a:ln>
                  <a:noFill/>
                </a:ln>
                <a:solidFill>
                  <a:schemeClr val="accent1"/>
                </a:solidFill>
                <a:effectLst/>
                <a:uLnTx/>
                <a:uFillTx/>
                <a:latin typeface="Arial" panose="020B0604020202020204" pitchFamily="34" charset="0"/>
                <a:ea typeface="Arial"/>
                <a:cs typeface="+mn-cs"/>
              </a:rPr>
              <a:t>CON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T</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IEMPO DETERMINADO)</a:t>
            </a:r>
            <a:endParaRPr kumimoji="0" lang="es-419" sz="2400" b="0" i="0" u="none" strike="noStrike" cap="none" normalizeH="0" baseline="0" noProof="0" dirty="0">
              <a:ln>
                <a:noFill/>
              </a:ln>
              <a:solidFill>
                <a:schemeClr val="accent1"/>
              </a:solidFill>
              <a:effectLst/>
              <a:uLnTx/>
              <a:uFillTx/>
              <a:latin typeface="Arial" panose="020B0604020202020204" pitchFamily="34" charset="0"/>
              <a:ea typeface="Arial"/>
              <a:cs typeface="+mn-cs"/>
            </a:endParaRPr>
          </a:p>
        </p:txBody>
      </p:sp>
    </p:spTree>
    <p:extLst>
      <p:ext uri="{BB962C8B-B14F-4D97-AF65-F5344CB8AC3E}">
        <p14:creationId xmlns:p14="http://schemas.microsoft.com/office/powerpoint/2010/main" val="3751025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rcRect/>
          <a:stretch/>
        </p:blipFill>
        <p:spPr>
          <a:xfrm>
            <a:off x="391510" y="341066"/>
            <a:ext cx="5326117" cy="5993524"/>
          </a:xfrm>
          <a:ln>
            <a:noFill/>
          </a:ln>
        </p:spPr>
      </p:pic>
      <p:sp>
        <p:nvSpPr>
          <p:cNvPr id="5" name="TextBox 4">
            <a:extLst>
              <a:ext uri="{FF2B5EF4-FFF2-40B4-BE49-F238E27FC236}">
                <a16:creationId xmlns:a16="http://schemas.microsoft.com/office/drawing/2014/main" id="{328A298E-33E8-79D5-FBDC-CB2F22D3FAD9}"/>
              </a:ext>
            </a:extLst>
          </p:cNvPr>
          <p:cNvSpPr txBox="1"/>
          <p:nvPr/>
        </p:nvSpPr>
        <p:spPr>
          <a:xfrm>
            <a:off x="6019724" y="1012496"/>
            <a:ext cx="5388582" cy="56938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600" dirty="0">
                <a:latin typeface="Arial"/>
                <a:ea typeface="Arial"/>
                <a:cs typeface="Arial"/>
              </a:rPr>
              <a:t>Escriban sus preguntas e ideas en la </a:t>
            </a:r>
            <a:r>
              <a:rPr lang="es-419" sz="2600" b="1" dirty="0">
                <a:solidFill>
                  <a:schemeClr val="accent1"/>
                </a:solidFill>
                <a:latin typeface="Arial"/>
                <a:ea typeface="Arial"/>
                <a:cs typeface="Arial"/>
              </a:rPr>
              <a:t>lista de preguntas pendientes</a:t>
            </a:r>
            <a:r>
              <a:rPr lang="es-419" sz="2600" dirty="0">
                <a:latin typeface="Arial"/>
                <a:ea typeface="Arial"/>
                <a:cs typeface="Arial"/>
              </a:rPr>
              <a:t>.</a:t>
            </a:r>
          </a:p>
          <a:p>
            <a:endParaRPr lang="en-US" sz="2600" dirty="0">
              <a:latin typeface="Arial"/>
              <a:ea typeface="Calibri"/>
              <a:cs typeface="Arial"/>
            </a:endParaRPr>
          </a:p>
          <a:p>
            <a:r>
              <a:rPr lang="es-419" sz="2600" dirty="0">
                <a:latin typeface="Arial"/>
                <a:ea typeface="Arial"/>
                <a:cs typeface="Arial"/>
              </a:rPr>
              <a:t>Se responderán:</a:t>
            </a:r>
          </a:p>
          <a:p>
            <a:pPr marL="285750" indent="-285750">
              <a:buFont typeface="Arial"/>
              <a:buChar char="•"/>
            </a:pPr>
            <a:r>
              <a:rPr lang="es-419" sz="2600" dirty="0">
                <a:latin typeface="Arial"/>
                <a:ea typeface="Arial"/>
                <a:cs typeface="Arial"/>
              </a:rPr>
              <a:t>En momentos específicos durante la capacitación</a:t>
            </a:r>
          </a:p>
          <a:p>
            <a:pPr marL="285750" indent="-285750">
              <a:buFont typeface="Arial"/>
              <a:buChar char="•"/>
            </a:pPr>
            <a:r>
              <a:rPr lang="es-419" sz="2600" dirty="0">
                <a:latin typeface="Arial"/>
                <a:ea typeface="Arial"/>
                <a:cs typeface="Arial"/>
              </a:rPr>
              <a:t>Por expertos durante sus presentaciones</a:t>
            </a:r>
          </a:p>
          <a:p>
            <a:pPr marL="285750" indent="-285750">
              <a:buFont typeface="Arial"/>
              <a:buChar char="•"/>
            </a:pPr>
            <a:r>
              <a:rPr lang="es-419" sz="2600" dirty="0">
                <a:latin typeface="Arial"/>
                <a:ea typeface="Arial"/>
                <a:cs typeface="Arial"/>
              </a:rPr>
              <a:t>Después de la capacitación </a:t>
            </a:r>
            <a:br>
              <a:rPr lang="es-419" sz="2600" dirty="0">
                <a:latin typeface="Arial"/>
                <a:ea typeface="Arial"/>
                <a:cs typeface="Arial"/>
              </a:rPr>
            </a:br>
            <a:r>
              <a:rPr lang="es-419" sz="2600" dirty="0">
                <a:latin typeface="Arial"/>
                <a:ea typeface="Arial"/>
                <a:cs typeface="Arial"/>
              </a:rPr>
              <a:t>(por ejemplo, a través del correo electrónico), según sea necesario</a:t>
            </a:r>
          </a:p>
          <a:p>
            <a:endParaRPr lang="en-US" sz="2600" dirty="0">
              <a:latin typeface="Arial"/>
              <a:ea typeface="Calibri"/>
              <a:cs typeface="Arial"/>
            </a:endParaRPr>
          </a:p>
          <a:p>
            <a:endParaRPr lang="en-US" sz="2600" dirty="0">
              <a:latin typeface="Arial"/>
              <a:ea typeface="Calibri"/>
              <a:cs typeface="Arial"/>
            </a:endParaRPr>
          </a:p>
        </p:txBody>
      </p:sp>
    </p:spTree>
    <p:extLst>
      <p:ext uri="{BB962C8B-B14F-4D97-AF65-F5344CB8AC3E}">
        <p14:creationId xmlns:p14="http://schemas.microsoft.com/office/powerpoint/2010/main" val="257511663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643CB-682B-5D72-A627-A199DE74BDEE}"/>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3971DE7-3C58-6FE1-C2C5-5A962487A39F}"/>
              </a:ext>
            </a:extLst>
          </p:cNvPr>
          <p:cNvSpPr txBox="1"/>
          <p:nvPr/>
        </p:nvSpPr>
        <p:spPr>
          <a:xfrm>
            <a:off x="306612" y="386200"/>
            <a:ext cx="11055293"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con los criterios para una medida SMART?</a:t>
            </a:r>
          </a:p>
        </p:txBody>
      </p:sp>
      <p:sp>
        <p:nvSpPr>
          <p:cNvPr id="3" name="TextBox 2">
            <a:extLst>
              <a:ext uri="{FF2B5EF4-FFF2-40B4-BE49-F238E27FC236}">
                <a16:creationId xmlns:a16="http://schemas.microsoft.com/office/drawing/2014/main" id="{7CF8F494-20D6-2364-04D3-517AC880A6E5}"/>
              </a:ext>
            </a:extLst>
          </p:cNvPr>
          <p:cNvSpPr txBox="1"/>
          <p:nvPr/>
        </p:nvSpPr>
        <p:spPr>
          <a:xfrm>
            <a:off x="746165" y="2514519"/>
            <a:ext cx="10699668" cy="1168205"/>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s-419" sz="3200" b="1" dirty="0">
                <a:solidFill>
                  <a:schemeClr val="tx2"/>
                </a:solidFill>
                <a:latin typeface="Arial"/>
                <a:cs typeface="Arial"/>
              </a:rPr>
              <a:t>Repartir mosquiteros tratados con insecticida a los hogares</a:t>
            </a:r>
          </a:p>
        </p:txBody>
      </p:sp>
      <p:sp>
        <p:nvSpPr>
          <p:cNvPr id="2" name="Text Placeholder 4">
            <a:extLst>
              <a:ext uri="{FF2B5EF4-FFF2-40B4-BE49-F238E27FC236}">
                <a16:creationId xmlns:a16="http://schemas.microsoft.com/office/drawing/2014/main" id="{87CCD3BE-9279-EB87-51E9-2623A8D922DF}"/>
              </a:ext>
            </a:extLst>
          </p:cNvPr>
          <p:cNvSpPr txBox="1">
            <a:spLocks/>
          </p:cNvSpPr>
          <p:nvPr/>
        </p:nvSpPr>
        <p:spPr>
          <a:xfrm>
            <a:off x="97277" y="5370921"/>
            <a:ext cx="11984475"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rPr>
              <a:t>Criterios para una medida SMART</a:t>
            </a:r>
          </a:p>
          <a:p>
            <a:pPr marL="0" lvl="0" indent="0" algn="ctr">
              <a:buNone/>
              <a:defRPr/>
            </a:pPr>
            <a:r>
              <a:rPr lang="es-419" sz="1800" b="1" noProof="0" dirty="0" err="1">
                <a:solidFill>
                  <a:srgbClr val="3BB041"/>
                </a:solidFill>
                <a:ea typeface="Arial"/>
                <a:cs typeface="Arial" panose="020B0604020202020204" pitchFamily="34" charset="0"/>
              </a:rPr>
              <a:t>S</a:t>
            </a:r>
            <a:r>
              <a:rPr lang="es-419" sz="1800" noProof="0" dirty="0" err="1">
                <a:solidFill>
                  <a:srgbClr val="3BB041"/>
                </a:solidFill>
                <a:ea typeface="Arial"/>
                <a:cs typeface="Arial" panose="020B0604020202020204" pitchFamily="34" charset="0"/>
              </a:rPr>
              <a:t>pecific</a:t>
            </a:r>
            <a:r>
              <a:rPr lang="es-419" sz="1800" noProof="0" dirty="0">
                <a:solidFill>
                  <a:srgbClr val="29373D"/>
                </a:solidFill>
                <a:ea typeface="Arial"/>
                <a:cs typeface="Arial" panose="020B0604020202020204" pitchFamily="34" charset="0"/>
              </a:rPr>
              <a:t> </a:t>
            </a:r>
            <a:r>
              <a:rPr kumimoji="0" lang="es-419" sz="1600" i="0" u="none" strike="noStrike" cap="none" normalizeH="0" noProof="0" dirty="0">
                <a:ln>
                  <a:noFill/>
                </a:ln>
                <a:solidFill>
                  <a:schemeClr val="accent1"/>
                </a:solidFill>
                <a:effectLst/>
                <a:uLnTx/>
                <a:uFillTx/>
                <a:latin typeface="Arial" panose="020B0604020202020204" pitchFamily="34" charset="0"/>
                <a:ea typeface="Arial"/>
                <a:cs typeface="+mn-cs"/>
              </a:rPr>
              <a:t>(</a:t>
            </a:r>
            <a:r>
              <a:rPr kumimoji="0" lang="es-419" sz="1600" i="0" u="none" strike="noStrike" cap="none" normalizeH="0" noProof="0" dirty="0">
                <a:ln>
                  <a:noFill/>
                </a:ln>
                <a:solidFill>
                  <a:srgbClr val="3BB041"/>
                </a:solidFill>
                <a:effectLst/>
                <a:uLnTx/>
                <a:uFillTx/>
                <a:latin typeface="Arial" panose="020B0604020202020204" pitchFamily="34" charset="0"/>
                <a:ea typeface="Arial"/>
                <a:cs typeface="+mn-cs"/>
              </a:rPr>
              <a:t>E</a:t>
            </a:r>
            <a:r>
              <a:rPr kumimoji="0" lang="es-419" sz="1600" b="1" i="0" u="none" strike="noStrike" cap="none" normalizeH="0" baseline="0" noProof="0" dirty="0">
                <a:ln>
                  <a:noFill/>
                </a:ln>
                <a:solidFill>
                  <a:srgbClr val="3BB041"/>
                </a:solidFill>
                <a:effectLst/>
                <a:uLnTx/>
                <a:uFillTx/>
                <a:latin typeface="Arial" panose="020B0604020202020204" pitchFamily="34" charset="0"/>
                <a:ea typeface="Arial"/>
                <a:cs typeface="+mn-cs"/>
              </a:rPr>
              <a:t>S</a:t>
            </a:r>
            <a:r>
              <a:rPr kumimoji="0" lang="es-419" sz="1600" b="0" i="0" u="none" strike="noStrike" cap="none" normalizeH="0" baseline="0" noProof="0" dirty="0">
                <a:ln>
                  <a:noFill/>
                </a:ln>
                <a:solidFill>
                  <a:srgbClr val="3BB041"/>
                </a:solidFill>
                <a:effectLst/>
                <a:uLnTx/>
                <a:uFillTx/>
                <a:latin typeface="Arial" panose="020B0604020202020204" pitchFamily="34" charset="0"/>
                <a:ea typeface="Arial"/>
                <a:cs typeface="+mn-cs"/>
              </a:rPr>
              <a:t>PECÍFICA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a:t>
            </a:r>
            <a:r>
              <a:rPr kumimoji="0" lang="es-419" sz="1600" b="0" i="0" u="none" strike="noStrike" cap="none" normalizeH="0" noProof="0" dirty="0">
                <a:ln>
                  <a:noFill/>
                </a:ln>
                <a:solidFill>
                  <a:schemeClr val="accent1"/>
                </a:solidFill>
                <a:effectLst/>
                <a:uLnTx/>
                <a:uFillTx/>
                <a:latin typeface="Arial" panose="020B0604020202020204" pitchFamily="34" charset="0"/>
                <a:ea typeface="Arial"/>
                <a:cs typeface="+mn-cs"/>
              </a:rPr>
              <a:t> </a:t>
            </a:r>
            <a:r>
              <a:rPr lang="es-419" sz="1600" dirty="0">
                <a:solidFill>
                  <a:srgbClr val="384D56"/>
                </a:solidFill>
              </a:rPr>
              <a:t>|  </a:t>
            </a:r>
            <a:r>
              <a:rPr lang="es-419" sz="1600" b="1" dirty="0" err="1">
                <a:solidFill>
                  <a:srgbClr val="3BB041"/>
                </a:solidFill>
              </a:rPr>
              <a:t>M</a:t>
            </a:r>
            <a:r>
              <a:rPr lang="es-419" sz="1600" dirty="0" err="1">
                <a:solidFill>
                  <a:srgbClr val="3BB041"/>
                </a:solidFill>
              </a:rPr>
              <a:t>easurable</a:t>
            </a:r>
            <a:r>
              <a:rPr lang="es-419" sz="1600" dirty="0">
                <a:solidFill>
                  <a:srgbClr val="384D56"/>
                </a:solidFill>
              </a:rPr>
              <a:t> (</a:t>
            </a:r>
            <a:r>
              <a:rPr lang="es-419" sz="1600" b="1" dirty="0">
                <a:solidFill>
                  <a:schemeClr val="accent1"/>
                </a:solidFill>
              </a:rPr>
              <a:t>M</a:t>
            </a:r>
            <a:r>
              <a:rPr lang="es-419" sz="1600" dirty="0">
                <a:solidFill>
                  <a:schemeClr val="accent1"/>
                </a:solidFill>
              </a:rPr>
              <a:t>EDIBLE)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A</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chievable</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LCANZABLE)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R</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elevant</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lang="es-419" sz="1600" dirty="0">
                <a:solidFill>
                  <a:schemeClr val="accent1"/>
                </a:solidFill>
              </a:rPr>
              <a:t>PE</a:t>
            </a:r>
            <a:r>
              <a:rPr lang="es-419" sz="1600" b="1" dirty="0">
                <a:solidFill>
                  <a:schemeClr val="accent1"/>
                </a:solidFill>
              </a:rPr>
              <a:t>R</a:t>
            </a:r>
            <a:r>
              <a:rPr lang="es-419" sz="1600" dirty="0">
                <a:solidFill>
                  <a:schemeClr val="accent1"/>
                </a:solidFill>
              </a:rPr>
              <a:t>TINENTE)  </a:t>
            </a:r>
            <a:r>
              <a:rPr lang="es-419" sz="1600" dirty="0">
                <a:solidFill>
                  <a:srgbClr val="384D56"/>
                </a:solidFill>
              </a:rPr>
              <a:t>| </a:t>
            </a:r>
            <a:r>
              <a:rPr lang="es-419" sz="1600" b="1" dirty="0">
                <a:solidFill>
                  <a:srgbClr val="3BB041"/>
                </a:solidFill>
              </a:rPr>
              <a:t>T</a:t>
            </a:r>
            <a:r>
              <a:rPr lang="es-419" sz="1600" dirty="0">
                <a:solidFill>
                  <a:srgbClr val="3BB041"/>
                </a:solidFill>
              </a:rPr>
              <a:t>ime-</a:t>
            </a:r>
            <a:r>
              <a:rPr lang="es-419" sz="1600" dirty="0" err="1">
                <a:solidFill>
                  <a:srgbClr val="3BB041"/>
                </a:solidFill>
              </a:rPr>
              <a:t>bound</a:t>
            </a:r>
            <a:r>
              <a:rPr lang="es-419" sz="1600" dirty="0">
                <a:solidFill>
                  <a:srgbClr val="384D56"/>
                </a:solidFill>
              </a:rPr>
              <a:t> </a:t>
            </a:r>
            <a:br>
              <a:rPr lang="es-419" sz="1600" dirty="0">
                <a:solidFill>
                  <a:srgbClr val="384D56"/>
                </a:solidFill>
              </a:rPr>
            </a:br>
            <a:r>
              <a:rPr lang="es-419" sz="1600" dirty="0">
                <a:solidFill>
                  <a:srgbClr val="384D56"/>
                </a:solidFill>
              </a:rPr>
              <a:t>(</a:t>
            </a:r>
            <a:r>
              <a:rPr kumimoji="0" lang="es-419" sz="1600" i="0" u="none" strike="noStrike" cap="none" normalizeH="0" baseline="0" noProof="0" dirty="0">
                <a:ln>
                  <a:noFill/>
                </a:ln>
                <a:solidFill>
                  <a:schemeClr val="accent1"/>
                </a:solidFill>
                <a:effectLst/>
                <a:uLnTx/>
                <a:uFillTx/>
                <a:latin typeface="Arial" panose="020B0604020202020204" pitchFamily="34" charset="0"/>
                <a:ea typeface="Arial"/>
                <a:cs typeface="+mn-cs"/>
              </a:rPr>
              <a:t>CON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T</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IEMPO DETERMINADO)</a:t>
            </a:r>
            <a:endParaRPr kumimoji="0" lang="es-419" sz="2400" b="0" i="0" u="none" strike="noStrike" cap="none" normalizeH="0" baseline="0" noProof="0" dirty="0">
              <a:ln>
                <a:noFill/>
              </a:ln>
              <a:solidFill>
                <a:schemeClr val="accent1"/>
              </a:solidFill>
              <a:effectLst/>
              <a:uLnTx/>
              <a:uFillTx/>
              <a:latin typeface="Arial" panose="020B0604020202020204" pitchFamily="34" charset="0"/>
              <a:ea typeface="Arial"/>
              <a:cs typeface="+mn-cs"/>
            </a:endParaRPr>
          </a:p>
        </p:txBody>
      </p:sp>
    </p:spTree>
    <p:extLst>
      <p:ext uri="{BB962C8B-B14F-4D97-AF65-F5344CB8AC3E}">
        <p14:creationId xmlns:p14="http://schemas.microsoft.com/office/powerpoint/2010/main" val="374968235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67175-4B40-6876-1936-E5E0FCA2A7EE}"/>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38DE8362-22C5-7E98-BC66-078A8B686887}"/>
              </a:ext>
            </a:extLst>
          </p:cNvPr>
          <p:cNvSpPr txBox="1"/>
          <p:nvPr/>
        </p:nvSpPr>
        <p:spPr>
          <a:xfrm>
            <a:off x="306612" y="386200"/>
            <a:ext cx="10996927"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con los criterios para una medida SMART?</a:t>
            </a:r>
          </a:p>
        </p:txBody>
      </p:sp>
      <p:sp>
        <p:nvSpPr>
          <p:cNvPr id="3" name="TextBox 2">
            <a:extLst>
              <a:ext uri="{FF2B5EF4-FFF2-40B4-BE49-F238E27FC236}">
                <a16:creationId xmlns:a16="http://schemas.microsoft.com/office/drawing/2014/main" id="{6236F1BA-B74F-D331-FB4B-AFA295E390C0}"/>
              </a:ext>
            </a:extLst>
          </p:cNvPr>
          <p:cNvSpPr txBox="1"/>
          <p:nvPr/>
        </p:nvSpPr>
        <p:spPr>
          <a:xfrm>
            <a:off x="746165" y="2514519"/>
            <a:ext cx="10699668" cy="1168205"/>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s-419" sz="3200" b="1" dirty="0">
                <a:solidFill>
                  <a:schemeClr val="tx2"/>
                </a:solidFill>
                <a:latin typeface="Arial"/>
                <a:cs typeface="Arial"/>
              </a:rPr>
              <a:t>Acelerar el tiempo de transporte de la muestra en la provincia de </a:t>
            </a:r>
            <a:r>
              <a:rPr lang="es-419" sz="3200" b="1" dirty="0" err="1">
                <a:solidFill>
                  <a:schemeClr val="tx2"/>
                </a:solidFill>
                <a:latin typeface="Arial"/>
                <a:cs typeface="Arial"/>
              </a:rPr>
              <a:t>Gondor</a:t>
            </a:r>
            <a:r>
              <a:rPr lang="es-419" sz="3200" b="1" dirty="0">
                <a:solidFill>
                  <a:schemeClr val="tx2"/>
                </a:solidFill>
                <a:latin typeface="Arial"/>
                <a:cs typeface="Arial"/>
              </a:rPr>
              <a:t> para la próxima semana</a:t>
            </a:r>
          </a:p>
        </p:txBody>
      </p:sp>
      <p:sp>
        <p:nvSpPr>
          <p:cNvPr id="2" name="Text Placeholder 4">
            <a:extLst>
              <a:ext uri="{FF2B5EF4-FFF2-40B4-BE49-F238E27FC236}">
                <a16:creationId xmlns:a16="http://schemas.microsoft.com/office/drawing/2014/main" id="{4929A735-1A0C-E788-EBBB-AA5238045D58}"/>
              </a:ext>
            </a:extLst>
          </p:cNvPr>
          <p:cNvSpPr txBox="1">
            <a:spLocks/>
          </p:cNvSpPr>
          <p:nvPr/>
        </p:nvSpPr>
        <p:spPr>
          <a:xfrm>
            <a:off x="97277" y="5370921"/>
            <a:ext cx="11984475"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rPr>
              <a:t>Criterios para una medida SMART</a:t>
            </a:r>
          </a:p>
          <a:p>
            <a:pPr marL="0" lvl="0" indent="0" algn="ctr">
              <a:buNone/>
              <a:defRPr/>
            </a:pPr>
            <a:r>
              <a:rPr lang="es-419" sz="1800" b="1" noProof="0" dirty="0" err="1">
                <a:solidFill>
                  <a:srgbClr val="3BB041"/>
                </a:solidFill>
                <a:ea typeface="Arial"/>
                <a:cs typeface="Arial" panose="020B0604020202020204" pitchFamily="34" charset="0"/>
              </a:rPr>
              <a:t>S</a:t>
            </a:r>
            <a:r>
              <a:rPr lang="es-419" sz="1800" noProof="0" dirty="0" err="1">
                <a:solidFill>
                  <a:srgbClr val="3BB041"/>
                </a:solidFill>
                <a:ea typeface="Arial"/>
                <a:cs typeface="Arial" panose="020B0604020202020204" pitchFamily="34" charset="0"/>
              </a:rPr>
              <a:t>pecific</a:t>
            </a:r>
            <a:r>
              <a:rPr lang="es-419" sz="1800" noProof="0" dirty="0">
                <a:solidFill>
                  <a:srgbClr val="29373D"/>
                </a:solidFill>
                <a:ea typeface="Arial"/>
                <a:cs typeface="Arial" panose="020B0604020202020204" pitchFamily="34" charset="0"/>
              </a:rPr>
              <a:t> </a:t>
            </a:r>
            <a:r>
              <a:rPr kumimoji="0" lang="es-419" sz="1600" i="0" u="none" strike="noStrike" cap="none" normalizeH="0" noProof="0" dirty="0">
                <a:ln>
                  <a:noFill/>
                </a:ln>
                <a:solidFill>
                  <a:schemeClr val="accent1"/>
                </a:solidFill>
                <a:effectLst/>
                <a:uLnTx/>
                <a:uFillTx/>
                <a:latin typeface="Arial" panose="020B0604020202020204" pitchFamily="34" charset="0"/>
                <a:ea typeface="Arial"/>
                <a:cs typeface="+mn-cs"/>
              </a:rPr>
              <a:t>(</a:t>
            </a:r>
            <a:r>
              <a:rPr kumimoji="0" lang="es-419" sz="1600" i="0" u="none" strike="noStrike" cap="none" normalizeH="0" noProof="0" dirty="0">
                <a:ln>
                  <a:noFill/>
                </a:ln>
                <a:solidFill>
                  <a:srgbClr val="3BB041"/>
                </a:solidFill>
                <a:effectLst/>
                <a:uLnTx/>
                <a:uFillTx/>
                <a:latin typeface="Arial" panose="020B0604020202020204" pitchFamily="34" charset="0"/>
                <a:ea typeface="Arial"/>
                <a:cs typeface="+mn-cs"/>
              </a:rPr>
              <a:t>E</a:t>
            </a:r>
            <a:r>
              <a:rPr kumimoji="0" lang="es-419" sz="1600" b="1" i="0" u="none" strike="noStrike" cap="none" normalizeH="0" baseline="0" noProof="0" dirty="0">
                <a:ln>
                  <a:noFill/>
                </a:ln>
                <a:solidFill>
                  <a:srgbClr val="3BB041"/>
                </a:solidFill>
                <a:effectLst/>
                <a:uLnTx/>
                <a:uFillTx/>
                <a:latin typeface="Arial" panose="020B0604020202020204" pitchFamily="34" charset="0"/>
                <a:ea typeface="Arial"/>
                <a:cs typeface="+mn-cs"/>
              </a:rPr>
              <a:t>S</a:t>
            </a:r>
            <a:r>
              <a:rPr kumimoji="0" lang="es-419" sz="1600" b="0" i="0" u="none" strike="noStrike" cap="none" normalizeH="0" baseline="0" noProof="0" dirty="0">
                <a:ln>
                  <a:noFill/>
                </a:ln>
                <a:solidFill>
                  <a:srgbClr val="3BB041"/>
                </a:solidFill>
                <a:effectLst/>
                <a:uLnTx/>
                <a:uFillTx/>
                <a:latin typeface="Arial" panose="020B0604020202020204" pitchFamily="34" charset="0"/>
                <a:ea typeface="Arial"/>
                <a:cs typeface="+mn-cs"/>
              </a:rPr>
              <a:t>PECÍFICA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a:t>
            </a:r>
            <a:r>
              <a:rPr kumimoji="0" lang="es-419" sz="1600" b="0" i="0" u="none" strike="noStrike" cap="none" normalizeH="0" noProof="0" dirty="0">
                <a:ln>
                  <a:noFill/>
                </a:ln>
                <a:solidFill>
                  <a:schemeClr val="accent1"/>
                </a:solidFill>
                <a:effectLst/>
                <a:uLnTx/>
                <a:uFillTx/>
                <a:latin typeface="Arial" panose="020B0604020202020204" pitchFamily="34" charset="0"/>
                <a:ea typeface="Arial"/>
                <a:cs typeface="+mn-cs"/>
              </a:rPr>
              <a:t> </a:t>
            </a:r>
            <a:r>
              <a:rPr lang="es-419" sz="1600" dirty="0">
                <a:solidFill>
                  <a:srgbClr val="384D56"/>
                </a:solidFill>
              </a:rPr>
              <a:t>|  </a:t>
            </a:r>
            <a:r>
              <a:rPr lang="es-419" sz="1600" b="1" dirty="0" err="1">
                <a:solidFill>
                  <a:srgbClr val="3BB041"/>
                </a:solidFill>
              </a:rPr>
              <a:t>M</a:t>
            </a:r>
            <a:r>
              <a:rPr lang="es-419" sz="1600" dirty="0" err="1">
                <a:solidFill>
                  <a:srgbClr val="3BB041"/>
                </a:solidFill>
              </a:rPr>
              <a:t>easurable</a:t>
            </a:r>
            <a:r>
              <a:rPr lang="es-419" sz="1600" dirty="0">
                <a:solidFill>
                  <a:srgbClr val="384D56"/>
                </a:solidFill>
              </a:rPr>
              <a:t> (</a:t>
            </a:r>
            <a:r>
              <a:rPr lang="es-419" sz="1600" b="1" dirty="0">
                <a:solidFill>
                  <a:schemeClr val="accent1"/>
                </a:solidFill>
              </a:rPr>
              <a:t>M</a:t>
            </a:r>
            <a:r>
              <a:rPr lang="es-419" sz="1600" dirty="0">
                <a:solidFill>
                  <a:schemeClr val="accent1"/>
                </a:solidFill>
              </a:rPr>
              <a:t>EDIBLE)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A</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chievable</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LCANZABLE)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R</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elevant</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lang="es-419" sz="1600" dirty="0">
                <a:solidFill>
                  <a:schemeClr val="accent1"/>
                </a:solidFill>
              </a:rPr>
              <a:t>PE</a:t>
            </a:r>
            <a:r>
              <a:rPr lang="es-419" sz="1600" b="1" dirty="0">
                <a:solidFill>
                  <a:schemeClr val="accent1"/>
                </a:solidFill>
              </a:rPr>
              <a:t>R</a:t>
            </a:r>
            <a:r>
              <a:rPr lang="es-419" sz="1600" dirty="0">
                <a:solidFill>
                  <a:schemeClr val="accent1"/>
                </a:solidFill>
              </a:rPr>
              <a:t>TINENTE)  </a:t>
            </a:r>
            <a:r>
              <a:rPr lang="es-419" sz="1600" dirty="0">
                <a:solidFill>
                  <a:srgbClr val="384D56"/>
                </a:solidFill>
              </a:rPr>
              <a:t>| </a:t>
            </a:r>
            <a:r>
              <a:rPr lang="es-419" sz="1600" b="1" dirty="0">
                <a:solidFill>
                  <a:srgbClr val="3BB041"/>
                </a:solidFill>
              </a:rPr>
              <a:t>T</a:t>
            </a:r>
            <a:r>
              <a:rPr lang="es-419" sz="1600" dirty="0">
                <a:solidFill>
                  <a:srgbClr val="3BB041"/>
                </a:solidFill>
              </a:rPr>
              <a:t>ime-</a:t>
            </a:r>
            <a:r>
              <a:rPr lang="es-419" sz="1600" dirty="0" err="1">
                <a:solidFill>
                  <a:srgbClr val="3BB041"/>
                </a:solidFill>
              </a:rPr>
              <a:t>bound</a:t>
            </a:r>
            <a:r>
              <a:rPr lang="es-419" sz="1600" dirty="0">
                <a:solidFill>
                  <a:srgbClr val="384D56"/>
                </a:solidFill>
              </a:rPr>
              <a:t> </a:t>
            </a:r>
            <a:br>
              <a:rPr lang="es-419" sz="1600" dirty="0">
                <a:solidFill>
                  <a:srgbClr val="384D56"/>
                </a:solidFill>
              </a:rPr>
            </a:br>
            <a:r>
              <a:rPr lang="es-419" sz="1600" dirty="0">
                <a:solidFill>
                  <a:srgbClr val="384D56"/>
                </a:solidFill>
              </a:rPr>
              <a:t>(</a:t>
            </a:r>
            <a:r>
              <a:rPr kumimoji="0" lang="es-419" sz="1600" i="0" u="none" strike="noStrike" cap="none" normalizeH="0" baseline="0" noProof="0" dirty="0">
                <a:ln>
                  <a:noFill/>
                </a:ln>
                <a:solidFill>
                  <a:schemeClr val="accent1"/>
                </a:solidFill>
                <a:effectLst/>
                <a:uLnTx/>
                <a:uFillTx/>
                <a:latin typeface="Arial" panose="020B0604020202020204" pitchFamily="34" charset="0"/>
                <a:ea typeface="Arial"/>
                <a:cs typeface="+mn-cs"/>
              </a:rPr>
              <a:t>CON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T</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IEMPO DETERMINADO)</a:t>
            </a:r>
            <a:endParaRPr kumimoji="0" lang="es-419" sz="2400" b="0" i="0" u="none" strike="noStrike" cap="none" normalizeH="0" baseline="0" noProof="0" dirty="0">
              <a:ln>
                <a:noFill/>
              </a:ln>
              <a:solidFill>
                <a:schemeClr val="accent1"/>
              </a:solidFill>
              <a:effectLst/>
              <a:uLnTx/>
              <a:uFillTx/>
              <a:latin typeface="Arial" panose="020B0604020202020204" pitchFamily="34" charset="0"/>
              <a:ea typeface="Arial"/>
              <a:cs typeface="+mn-cs"/>
            </a:endParaRPr>
          </a:p>
        </p:txBody>
      </p:sp>
    </p:spTree>
    <p:extLst>
      <p:ext uri="{BB962C8B-B14F-4D97-AF65-F5344CB8AC3E}">
        <p14:creationId xmlns:p14="http://schemas.microsoft.com/office/powerpoint/2010/main" val="425548091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28D51-476F-3EAD-445A-C64E52EB1F8B}"/>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9472EBAE-918C-5DB6-7A12-182FB75DB401}"/>
              </a:ext>
            </a:extLst>
          </p:cNvPr>
          <p:cNvSpPr txBox="1"/>
          <p:nvPr/>
        </p:nvSpPr>
        <p:spPr>
          <a:xfrm>
            <a:off x="306612" y="386200"/>
            <a:ext cx="11332299"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s-419" sz="3000" b="1" dirty="0">
                <a:solidFill>
                  <a:schemeClr val="accent1"/>
                </a:solidFill>
                <a:latin typeface="Arial"/>
                <a:cs typeface="Arial"/>
              </a:rPr>
              <a:t>¿Esto cumple con los criterios para una medida SMART?</a:t>
            </a:r>
          </a:p>
        </p:txBody>
      </p:sp>
      <p:sp>
        <p:nvSpPr>
          <p:cNvPr id="3" name="TextBox 2">
            <a:extLst>
              <a:ext uri="{FF2B5EF4-FFF2-40B4-BE49-F238E27FC236}">
                <a16:creationId xmlns:a16="http://schemas.microsoft.com/office/drawing/2014/main" id="{7FA97DCB-3B00-147D-0748-CAE4969686FC}"/>
              </a:ext>
            </a:extLst>
          </p:cNvPr>
          <p:cNvSpPr txBox="1"/>
          <p:nvPr/>
        </p:nvSpPr>
        <p:spPr>
          <a:xfrm>
            <a:off x="746165" y="2514519"/>
            <a:ext cx="10699668" cy="172957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s-419" sz="3200" b="1" dirty="0">
                <a:solidFill>
                  <a:schemeClr val="tx2"/>
                </a:solidFill>
                <a:latin typeface="Arial"/>
                <a:cs typeface="Arial"/>
              </a:rPr>
              <a:t>Llevar a cabo la participación comunitaria en las enfermedades prevenibles mediante vacunación en todas las provincias</a:t>
            </a:r>
          </a:p>
        </p:txBody>
      </p:sp>
      <p:sp>
        <p:nvSpPr>
          <p:cNvPr id="2" name="Text Placeholder 4">
            <a:extLst>
              <a:ext uri="{FF2B5EF4-FFF2-40B4-BE49-F238E27FC236}">
                <a16:creationId xmlns:a16="http://schemas.microsoft.com/office/drawing/2014/main" id="{1BD23786-E1FF-A651-2488-8FA9B136B238}"/>
              </a:ext>
            </a:extLst>
          </p:cNvPr>
          <p:cNvSpPr txBox="1">
            <a:spLocks/>
          </p:cNvSpPr>
          <p:nvPr/>
        </p:nvSpPr>
        <p:spPr>
          <a:xfrm>
            <a:off x="97277" y="5370921"/>
            <a:ext cx="11984475"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s-419" sz="2000" b="1" u="sng" dirty="0">
                <a:solidFill>
                  <a:schemeClr val="tx2"/>
                </a:solidFill>
              </a:rPr>
              <a:t>Criterios para una medida SMART</a:t>
            </a:r>
          </a:p>
          <a:p>
            <a:pPr marL="0" lvl="0" indent="0" algn="ctr">
              <a:buNone/>
              <a:defRPr/>
            </a:pPr>
            <a:r>
              <a:rPr lang="es-419" sz="1800" b="1" noProof="0" dirty="0" err="1">
                <a:solidFill>
                  <a:srgbClr val="3BB041"/>
                </a:solidFill>
                <a:ea typeface="Arial"/>
                <a:cs typeface="Arial" panose="020B0604020202020204" pitchFamily="34" charset="0"/>
              </a:rPr>
              <a:t>S</a:t>
            </a:r>
            <a:r>
              <a:rPr lang="es-419" sz="1800" noProof="0" dirty="0" err="1">
                <a:solidFill>
                  <a:srgbClr val="3BB041"/>
                </a:solidFill>
                <a:ea typeface="Arial"/>
                <a:cs typeface="Arial" panose="020B0604020202020204" pitchFamily="34" charset="0"/>
              </a:rPr>
              <a:t>pecific</a:t>
            </a:r>
            <a:r>
              <a:rPr lang="es-419" sz="1800" noProof="0" dirty="0">
                <a:solidFill>
                  <a:srgbClr val="29373D"/>
                </a:solidFill>
                <a:ea typeface="Arial"/>
                <a:cs typeface="Arial" panose="020B0604020202020204" pitchFamily="34" charset="0"/>
              </a:rPr>
              <a:t> </a:t>
            </a:r>
            <a:r>
              <a:rPr kumimoji="0" lang="es-419" sz="1600" i="0" u="none" strike="noStrike" cap="none" normalizeH="0" noProof="0" dirty="0">
                <a:ln>
                  <a:noFill/>
                </a:ln>
                <a:solidFill>
                  <a:schemeClr val="accent1"/>
                </a:solidFill>
                <a:effectLst/>
                <a:uLnTx/>
                <a:uFillTx/>
                <a:latin typeface="Arial" panose="020B0604020202020204" pitchFamily="34" charset="0"/>
                <a:ea typeface="Arial"/>
                <a:cs typeface="+mn-cs"/>
              </a:rPr>
              <a:t>(</a:t>
            </a:r>
            <a:r>
              <a:rPr kumimoji="0" lang="es-419" sz="1600" i="0" u="none" strike="noStrike" cap="none" normalizeH="0" noProof="0" dirty="0">
                <a:ln>
                  <a:noFill/>
                </a:ln>
                <a:solidFill>
                  <a:srgbClr val="3BB041"/>
                </a:solidFill>
                <a:effectLst/>
                <a:uLnTx/>
                <a:uFillTx/>
                <a:latin typeface="Arial" panose="020B0604020202020204" pitchFamily="34" charset="0"/>
                <a:ea typeface="Arial"/>
                <a:cs typeface="+mn-cs"/>
              </a:rPr>
              <a:t>E</a:t>
            </a:r>
            <a:r>
              <a:rPr kumimoji="0" lang="es-419" sz="1600" b="1" i="0" u="none" strike="noStrike" cap="none" normalizeH="0" baseline="0" noProof="0" dirty="0">
                <a:ln>
                  <a:noFill/>
                </a:ln>
                <a:solidFill>
                  <a:srgbClr val="3BB041"/>
                </a:solidFill>
                <a:effectLst/>
                <a:uLnTx/>
                <a:uFillTx/>
                <a:latin typeface="Arial" panose="020B0604020202020204" pitchFamily="34" charset="0"/>
                <a:ea typeface="Arial"/>
                <a:cs typeface="+mn-cs"/>
              </a:rPr>
              <a:t>S</a:t>
            </a:r>
            <a:r>
              <a:rPr kumimoji="0" lang="es-419" sz="1600" b="0" i="0" u="none" strike="noStrike" cap="none" normalizeH="0" baseline="0" noProof="0" dirty="0">
                <a:ln>
                  <a:noFill/>
                </a:ln>
                <a:solidFill>
                  <a:srgbClr val="3BB041"/>
                </a:solidFill>
                <a:effectLst/>
                <a:uLnTx/>
                <a:uFillTx/>
                <a:latin typeface="Arial" panose="020B0604020202020204" pitchFamily="34" charset="0"/>
                <a:ea typeface="Arial"/>
                <a:cs typeface="+mn-cs"/>
              </a:rPr>
              <a:t>PECÍFICA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a:t>
            </a:r>
            <a:r>
              <a:rPr kumimoji="0" lang="es-419" sz="1600" b="0" i="0" u="none" strike="noStrike" cap="none" normalizeH="0" noProof="0" dirty="0">
                <a:ln>
                  <a:noFill/>
                </a:ln>
                <a:solidFill>
                  <a:schemeClr val="accent1"/>
                </a:solidFill>
                <a:effectLst/>
                <a:uLnTx/>
                <a:uFillTx/>
                <a:latin typeface="Arial" panose="020B0604020202020204" pitchFamily="34" charset="0"/>
                <a:ea typeface="Arial"/>
                <a:cs typeface="+mn-cs"/>
              </a:rPr>
              <a:t> </a:t>
            </a:r>
            <a:r>
              <a:rPr lang="es-419" sz="1600" dirty="0">
                <a:solidFill>
                  <a:srgbClr val="384D56"/>
                </a:solidFill>
              </a:rPr>
              <a:t>|  </a:t>
            </a:r>
            <a:r>
              <a:rPr lang="es-419" sz="1600" b="1" dirty="0" err="1">
                <a:solidFill>
                  <a:srgbClr val="3BB041"/>
                </a:solidFill>
              </a:rPr>
              <a:t>M</a:t>
            </a:r>
            <a:r>
              <a:rPr lang="es-419" sz="1600" dirty="0" err="1">
                <a:solidFill>
                  <a:srgbClr val="3BB041"/>
                </a:solidFill>
              </a:rPr>
              <a:t>easurable</a:t>
            </a:r>
            <a:r>
              <a:rPr lang="es-419" sz="1600" dirty="0">
                <a:solidFill>
                  <a:srgbClr val="384D56"/>
                </a:solidFill>
              </a:rPr>
              <a:t> (</a:t>
            </a:r>
            <a:r>
              <a:rPr lang="es-419" sz="1600" b="1" dirty="0">
                <a:solidFill>
                  <a:schemeClr val="accent1"/>
                </a:solidFill>
              </a:rPr>
              <a:t>M</a:t>
            </a:r>
            <a:r>
              <a:rPr lang="es-419" sz="1600" dirty="0">
                <a:solidFill>
                  <a:schemeClr val="accent1"/>
                </a:solidFill>
              </a:rPr>
              <a:t>EDIBLE)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A</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chievable</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A</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LCANZABLE)  </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kumimoji="0" lang="es-419" sz="1600" b="1" i="0" u="none" strike="noStrike" cap="none" normalizeH="0" baseline="0" noProof="0" dirty="0" err="1">
                <a:ln>
                  <a:noFill/>
                </a:ln>
                <a:solidFill>
                  <a:srgbClr val="3BB041"/>
                </a:solidFill>
                <a:effectLst/>
                <a:uLnTx/>
                <a:uFillTx/>
                <a:latin typeface="Arial" panose="020B0604020202020204" pitchFamily="34" charset="0"/>
                <a:ea typeface="Arial"/>
                <a:cs typeface="+mn-cs"/>
              </a:rPr>
              <a:t>R</a:t>
            </a:r>
            <a:r>
              <a:rPr kumimoji="0" lang="es-419" sz="1600" b="0" i="0" u="none" strike="noStrike" cap="none" normalizeH="0" baseline="0" noProof="0" dirty="0" err="1">
                <a:ln>
                  <a:noFill/>
                </a:ln>
                <a:solidFill>
                  <a:srgbClr val="3BB041"/>
                </a:solidFill>
                <a:effectLst/>
                <a:uLnTx/>
                <a:uFillTx/>
                <a:latin typeface="Arial" panose="020B0604020202020204" pitchFamily="34" charset="0"/>
                <a:ea typeface="Arial"/>
                <a:cs typeface="+mn-cs"/>
              </a:rPr>
              <a:t>elevant</a:t>
            </a: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mn-cs"/>
              </a:rPr>
              <a:t>  (</a:t>
            </a:r>
            <a:r>
              <a:rPr lang="es-419" sz="1600" dirty="0">
                <a:solidFill>
                  <a:schemeClr val="accent1"/>
                </a:solidFill>
              </a:rPr>
              <a:t>PE</a:t>
            </a:r>
            <a:r>
              <a:rPr lang="es-419" sz="1600" b="1" dirty="0">
                <a:solidFill>
                  <a:schemeClr val="accent1"/>
                </a:solidFill>
              </a:rPr>
              <a:t>R</a:t>
            </a:r>
            <a:r>
              <a:rPr lang="es-419" sz="1600" dirty="0">
                <a:solidFill>
                  <a:schemeClr val="accent1"/>
                </a:solidFill>
              </a:rPr>
              <a:t>TINENTE)  </a:t>
            </a:r>
            <a:r>
              <a:rPr lang="es-419" sz="1600" dirty="0">
                <a:solidFill>
                  <a:srgbClr val="384D56"/>
                </a:solidFill>
              </a:rPr>
              <a:t>| </a:t>
            </a:r>
            <a:r>
              <a:rPr lang="es-419" sz="1600" b="1" dirty="0">
                <a:solidFill>
                  <a:srgbClr val="3BB041"/>
                </a:solidFill>
              </a:rPr>
              <a:t>T</a:t>
            </a:r>
            <a:r>
              <a:rPr lang="es-419" sz="1600" dirty="0">
                <a:solidFill>
                  <a:srgbClr val="3BB041"/>
                </a:solidFill>
              </a:rPr>
              <a:t>ime-</a:t>
            </a:r>
            <a:r>
              <a:rPr lang="es-419" sz="1600" dirty="0" err="1">
                <a:solidFill>
                  <a:srgbClr val="3BB041"/>
                </a:solidFill>
              </a:rPr>
              <a:t>bound</a:t>
            </a:r>
            <a:r>
              <a:rPr lang="es-419" sz="1600" dirty="0">
                <a:solidFill>
                  <a:srgbClr val="384D56"/>
                </a:solidFill>
              </a:rPr>
              <a:t> </a:t>
            </a:r>
            <a:br>
              <a:rPr lang="es-419" sz="1600" dirty="0">
                <a:solidFill>
                  <a:srgbClr val="384D56"/>
                </a:solidFill>
              </a:rPr>
            </a:br>
            <a:r>
              <a:rPr lang="es-419" sz="1600" dirty="0">
                <a:solidFill>
                  <a:srgbClr val="384D56"/>
                </a:solidFill>
              </a:rPr>
              <a:t>(</a:t>
            </a:r>
            <a:r>
              <a:rPr kumimoji="0" lang="es-419" sz="1600" i="0" u="none" strike="noStrike" cap="none" normalizeH="0" baseline="0" noProof="0" dirty="0">
                <a:ln>
                  <a:noFill/>
                </a:ln>
                <a:solidFill>
                  <a:schemeClr val="accent1"/>
                </a:solidFill>
                <a:effectLst/>
                <a:uLnTx/>
                <a:uFillTx/>
                <a:latin typeface="Arial" panose="020B0604020202020204" pitchFamily="34" charset="0"/>
                <a:ea typeface="Arial"/>
                <a:cs typeface="+mn-cs"/>
              </a:rPr>
              <a:t>CON </a:t>
            </a:r>
            <a:r>
              <a:rPr kumimoji="0" lang="es-419" sz="1600" b="1" i="0" u="none" strike="noStrike" cap="none" normalizeH="0" baseline="0" noProof="0" dirty="0">
                <a:ln>
                  <a:noFill/>
                </a:ln>
                <a:solidFill>
                  <a:schemeClr val="accent1"/>
                </a:solidFill>
                <a:effectLst/>
                <a:uLnTx/>
                <a:uFillTx/>
                <a:latin typeface="Arial" panose="020B0604020202020204" pitchFamily="34" charset="0"/>
                <a:ea typeface="Arial"/>
                <a:cs typeface="+mn-cs"/>
              </a:rPr>
              <a:t>T</a:t>
            </a:r>
            <a:r>
              <a:rPr kumimoji="0" lang="es-419" sz="1600" b="0" i="0" u="none" strike="noStrike" cap="none" normalizeH="0" baseline="0" noProof="0" dirty="0">
                <a:ln>
                  <a:noFill/>
                </a:ln>
                <a:solidFill>
                  <a:schemeClr val="accent1"/>
                </a:solidFill>
                <a:effectLst/>
                <a:uLnTx/>
                <a:uFillTx/>
                <a:latin typeface="Arial" panose="020B0604020202020204" pitchFamily="34" charset="0"/>
                <a:ea typeface="Arial"/>
                <a:cs typeface="+mn-cs"/>
              </a:rPr>
              <a:t>IEMPO DETERMINADO)</a:t>
            </a:r>
            <a:endParaRPr kumimoji="0" lang="es-419" sz="2400" b="0" i="0" u="none" strike="noStrike" cap="none" normalizeH="0" baseline="0" noProof="0" dirty="0">
              <a:ln>
                <a:noFill/>
              </a:ln>
              <a:solidFill>
                <a:schemeClr val="accent1"/>
              </a:solidFill>
              <a:effectLst/>
              <a:uLnTx/>
              <a:uFillTx/>
              <a:latin typeface="Arial" panose="020B0604020202020204" pitchFamily="34" charset="0"/>
              <a:ea typeface="Arial"/>
              <a:cs typeface="+mn-cs"/>
            </a:endParaRPr>
          </a:p>
        </p:txBody>
      </p:sp>
    </p:spTree>
    <p:extLst>
      <p:ext uri="{BB962C8B-B14F-4D97-AF65-F5344CB8AC3E}">
        <p14:creationId xmlns:p14="http://schemas.microsoft.com/office/powerpoint/2010/main" val="195048457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7827D-891F-FCDB-5E2E-A06E517A383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4992112-83D8-817B-5B16-95AAB2CA4FA4}"/>
              </a:ext>
            </a:extLst>
          </p:cNvPr>
          <p:cNvSpPr>
            <a:spLocks noGrp="1"/>
          </p:cNvSpPr>
          <p:nvPr>
            <p:ph type="body" idx="1"/>
          </p:nvPr>
        </p:nvSpPr>
        <p:spPr>
          <a:xfrm>
            <a:off x="455139" y="4812664"/>
            <a:ext cx="5157787" cy="455406"/>
          </a:xfrm>
        </p:spPr>
        <p:txBody>
          <a:bodyPr/>
          <a:lstStyle/>
          <a:p>
            <a:r>
              <a:rPr lang="es-419">
                <a:latin typeface="Arial"/>
                <a:cs typeface="Arial"/>
              </a:rPr>
              <a:t>En sus grupos…</a:t>
            </a:r>
          </a:p>
        </p:txBody>
      </p:sp>
      <p:sp>
        <p:nvSpPr>
          <p:cNvPr id="4" name="Content Placeholder 3">
            <a:extLst>
              <a:ext uri="{FF2B5EF4-FFF2-40B4-BE49-F238E27FC236}">
                <a16:creationId xmlns:a16="http://schemas.microsoft.com/office/drawing/2014/main" id="{CAB14F38-C97F-0A1B-4818-DB213EB93301}"/>
              </a:ext>
            </a:extLst>
          </p:cNvPr>
          <p:cNvSpPr>
            <a:spLocks noGrp="1"/>
          </p:cNvSpPr>
          <p:nvPr>
            <p:ph sz="half" idx="2"/>
          </p:nvPr>
        </p:nvSpPr>
        <p:spPr>
          <a:xfrm>
            <a:off x="503764" y="1148907"/>
            <a:ext cx="7314101" cy="3419867"/>
          </a:xfrm>
        </p:spPr>
        <p:txBody>
          <a:bodyPr vert="horz" lIns="91440" tIns="45720" rIns="91440" bIns="45720" rtlCol="0" anchor="t">
            <a:noAutofit/>
          </a:bodyPr>
          <a:lstStyle/>
          <a:p>
            <a:pPr marL="457200" indent="-457200">
              <a:buFont typeface="+mj-lt"/>
              <a:buAutoNum type="arabicPeriod"/>
            </a:pPr>
            <a:r>
              <a:rPr lang="es-419" dirty="0">
                <a:solidFill>
                  <a:schemeClr val="tx1"/>
                </a:solidFill>
                <a:effectLst/>
                <a:cs typeface="Arial" panose="020B0604020202020204" pitchFamily="34" charset="0"/>
              </a:rPr>
              <a:t>Mejorar la disponibilidad de los kits de recolección de muestras</a:t>
            </a:r>
          </a:p>
          <a:p>
            <a:pPr marL="457200" indent="-457200">
              <a:buFont typeface="+mj-lt"/>
              <a:buAutoNum type="arabicPeriod"/>
            </a:pPr>
            <a:r>
              <a:rPr lang="es-419" dirty="0">
                <a:solidFill>
                  <a:schemeClr val="tx1"/>
                </a:solidFill>
                <a:effectLst/>
                <a:cs typeface="Arial" panose="020B0604020202020204" pitchFamily="34" charset="0"/>
              </a:rPr>
              <a:t>Añadir variables pertinentes al sistema electrónico</a:t>
            </a:r>
          </a:p>
          <a:p>
            <a:pPr marL="457200" indent="-457200">
              <a:buFont typeface="+mj-lt"/>
              <a:buAutoNum type="arabicPeriod"/>
            </a:pPr>
            <a:r>
              <a:rPr lang="es-419" dirty="0">
                <a:solidFill>
                  <a:schemeClr val="tx1"/>
                </a:solidFill>
                <a:latin typeface="Arial"/>
                <a:cs typeface="Arial"/>
              </a:rPr>
              <a:t>Repartir</a:t>
            </a:r>
            <a:r>
              <a:rPr lang="es-419" dirty="0">
                <a:solidFill>
                  <a:schemeClr val="tx1"/>
                </a:solidFill>
                <a:effectLst/>
                <a:latin typeface="Arial"/>
                <a:cs typeface="Arial"/>
              </a:rPr>
              <a:t> mosquiteros tratados con insecticida a los hogares</a:t>
            </a:r>
          </a:p>
          <a:p>
            <a:pPr marL="457200" indent="-457200">
              <a:buFont typeface="+mj-lt"/>
              <a:buAutoNum type="arabicPeriod"/>
            </a:pPr>
            <a:r>
              <a:rPr lang="es-419" dirty="0">
                <a:solidFill>
                  <a:schemeClr val="tx1"/>
                </a:solidFill>
                <a:effectLst/>
                <a:cs typeface="Arial" panose="020B0604020202020204" pitchFamily="34" charset="0"/>
              </a:rPr>
              <a:t>Acelerar el tiempo de transporte de la muestra en la provincia de </a:t>
            </a:r>
            <a:r>
              <a:rPr lang="es-419" dirty="0" err="1">
                <a:solidFill>
                  <a:schemeClr val="tx1"/>
                </a:solidFill>
                <a:effectLst/>
                <a:cs typeface="Arial" panose="020B0604020202020204" pitchFamily="34" charset="0"/>
              </a:rPr>
              <a:t>Gondor</a:t>
            </a:r>
            <a:r>
              <a:rPr lang="es-419" dirty="0">
                <a:solidFill>
                  <a:schemeClr val="tx1"/>
                </a:solidFill>
                <a:effectLst/>
                <a:cs typeface="Arial" panose="020B0604020202020204" pitchFamily="34" charset="0"/>
              </a:rPr>
              <a:t> para la próxima semana</a:t>
            </a:r>
          </a:p>
          <a:p>
            <a:pPr marL="457200" indent="-457200">
              <a:buFont typeface="+mj-lt"/>
              <a:buAutoNum type="arabicPeriod"/>
            </a:pPr>
            <a:r>
              <a:rPr lang="es-419" dirty="0">
                <a:solidFill>
                  <a:schemeClr val="tx1"/>
                </a:solidFill>
                <a:effectLst/>
                <a:cs typeface="Arial" panose="020B0604020202020204" pitchFamily="34" charset="0"/>
              </a:rPr>
              <a:t>Llevar a cabo la participación comunitaria en las enfermedades prevenibles mediante vacunación en todas las provincias</a:t>
            </a:r>
          </a:p>
          <a:p>
            <a:pPr marL="457200" indent="-457200">
              <a:buFont typeface="+mj-lt"/>
              <a:buAutoNum type="arabicPeriod"/>
            </a:pPr>
            <a:endParaRPr lang="en-US" dirty="0">
              <a:solidFill>
                <a:schemeClr val="tx1"/>
              </a:solidFill>
              <a:cs typeface="Arial" panose="020B0604020202020204" pitchFamily="34" charset="0"/>
            </a:endParaRPr>
          </a:p>
        </p:txBody>
      </p:sp>
      <p:sp>
        <p:nvSpPr>
          <p:cNvPr id="19" name="Text Placeholder 2">
            <a:extLst>
              <a:ext uri="{FF2B5EF4-FFF2-40B4-BE49-F238E27FC236}">
                <a16:creationId xmlns:a16="http://schemas.microsoft.com/office/drawing/2014/main" id="{44C7FEE2-1C4E-0917-3A3C-FCD748B18464}"/>
              </a:ext>
            </a:extLst>
          </p:cNvPr>
          <p:cNvSpPr txBox="1">
            <a:spLocks/>
          </p:cNvSpPr>
          <p:nvPr/>
        </p:nvSpPr>
        <p:spPr>
          <a:xfrm>
            <a:off x="455140" y="408480"/>
            <a:ext cx="5157787" cy="4554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dirty="0">
                <a:latin typeface="Arial"/>
                <a:cs typeface="Arial"/>
              </a:rPr>
              <a:t>Tarea</a:t>
            </a:r>
          </a:p>
        </p:txBody>
      </p:sp>
      <p:sp>
        <p:nvSpPr>
          <p:cNvPr id="20" name="Content Placeholder 3">
            <a:extLst>
              <a:ext uri="{FF2B5EF4-FFF2-40B4-BE49-F238E27FC236}">
                <a16:creationId xmlns:a16="http://schemas.microsoft.com/office/drawing/2014/main" id="{162B6F0D-6B25-20FF-3272-898805E6CA04}"/>
              </a:ext>
            </a:extLst>
          </p:cNvPr>
          <p:cNvSpPr txBox="1">
            <a:spLocks/>
          </p:cNvSpPr>
          <p:nvPr/>
        </p:nvSpPr>
        <p:spPr>
          <a:xfrm>
            <a:off x="503764" y="5351441"/>
            <a:ext cx="11688236" cy="116928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419" dirty="0">
                <a:latin typeface="Arial"/>
                <a:cs typeface="Arial"/>
              </a:rPr>
              <a:t>¿Qué criterios de medidas SMART no se cumplen para la medida asignada?  ¿Por qué?</a:t>
            </a:r>
          </a:p>
          <a:p>
            <a:r>
              <a:rPr lang="es-419" dirty="0">
                <a:latin typeface="Arial"/>
                <a:cs typeface="Arial"/>
              </a:rPr>
              <a:t>¿Cómo podrían mejorar esta medida? </a:t>
            </a:r>
          </a:p>
        </p:txBody>
      </p:sp>
      <p:sp>
        <p:nvSpPr>
          <p:cNvPr id="10" name="Rectangle 9">
            <a:extLst>
              <a:ext uri="{FF2B5EF4-FFF2-40B4-BE49-F238E27FC236}">
                <a16:creationId xmlns:a16="http://schemas.microsoft.com/office/drawing/2014/main" id="{7E8FC7F5-A392-C5F5-5BF3-CDCA025E8F4B}"/>
              </a:ext>
            </a:extLst>
          </p:cNvPr>
          <p:cNvSpPr/>
          <p:nvPr/>
        </p:nvSpPr>
        <p:spPr>
          <a:xfrm>
            <a:off x="8162587" y="262795"/>
            <a:ext cx="3832189" cy="31662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4">
            <a:extLst>
              <a:ext uri="{FF2B5EF4-FFF2-40B4-BE49-F238E27FC236}">
                <a16:creationId xmlns:a16="http://schemas.microsoft.com/office/drawing/2014/main" id="{775E61D5-DE55-1EEA-320C-EA525AACF592}"/>
              </a:ext>
            </a:extLst>
          </p:cNvPr>
          <p:cNvSpPr>
            <a:spLocks noGrp="1"/>
          </p:cNvSpPr>
          <p:nvPr>
            <p:ph type="body" sz="quarter" idx="3"/>
          </p:nvPr>
        </p:nvSpPr>
        <p:spPr>
          <a:xfrm>
            <a:off x="8348847" y="1103"/>
            <a:ext cx="4355475" cy="823912"/>
          </a:xfrm>
        </p:spPr>
        <p:txBody>
          <a:bodyPr/>
          <a:lstStyle/>
          <a:p>
            <a:r>
              <a:rPr lang="es-419" sz="1700" dirty="0">
                <a:latin typeface="Arial"/>
                <a:cs typeface="Arial"/>
              </a:rPr>
              <a:t>Consejo: consideren lo siguiente</a:t>
            </a:r>
          </a:p>
        </p:txBody>
      </p:sp>
      <p:sp>
        <p:nvSpPr>
          <p:cNvPr id="12" name="Content Placeholder 5">
            <a:extLst>
              <a:ext uri="{FF2B5EF4-FFF2-40B4-BE49-F238E27FC236}">
                <a16:creationId xmlns:a16="http://schemas.microsoft.com/office/drawing/2014/main" id="{0093FF93-37C6-2139-EE43-E91FC396060F}"/>
              </a:ext>
            </a:extLst>
          </p:cNvPr>
          <p:cNvSpPr>
            <a:spLocks noGrp="1"/>
          </p:cNvSpPr>
          <p:nvPr>
            <p:ph sz="quarter" idx="4"/>
          </p:nvPr>
        </p:nvSpPr>
        <p:spPr>
          <a:xfrm>
            <a:off x="8351334" y="914923"/>
            <a:ext cx="3840666" cy="1938773"/>
          </a:xfrm>
        </p:spPr>
        <p:txBody>
          <a:bodyPr vert="horz" lIns="91440" tIns="45720" rIns="91440" bIns="45720" rtlCol="0" anchor="t">
            <a:noAutofit/>
          </a:bodyPr>
          <a:lstStyle/>
          <a:p>
            <a:pPr marL="0" indent="0">
              <a:buNone/>
            </a:pPr>
            <a:r>
              <a:rPr lang="es-419" sz="1800" b="1" dirty="0">
                <a:solidFill>
                  <a:schemeClr val="dk1"/>
                </a:solidFill>
                <a:latin typeface="Arial"/>
                <a:cs typeface="Arial"/>
              </a:rPr>
              <a:t>Criterios de medidas SMART:</a:t>
            </a:r>
          </a:p>
          <a:p>
            <a:pPr marL="285750" indent="-285750">
              <a:buFont typeface="Arial,Sans-Serif" panose="020B0604020202020204" pitchFamily="34" charset="0"/>
            </a:pPr>
            <a:r>
              <a:rPr lang="es-419" sz="1800" dirty="0">
                <a:solidFill>
                  <a:schemeClr val="dk1"/>
                </a:solidFill>
                <a:latin typeface="Arial"/>
                <a:cs typeface="Arial"/>
              </a:rPr>
              <a:t>E</a:t>
            </a:r>
            <a:r>
              <a:rPr lang="es-419" sz="1800" b="1" dirty="0">
                <a:solidFill>
                  <a:schemeClr val="dk1"/>
                </a:solidFill>
                <a:latin typeface="Arial"/>
                <a:cs typeface="Arial"/>
              </a:rPr>
              <a:t>S</a:t>
            </a:r>
            <a:r>
              <a:rPr lang="es-419" sz="1800" dirty="0">
                <a:solidFill>
                  <a:schemeClr val="dk1"/>
                </a:solidFill>
                <a:latin typeface="Arial"/>
                <a:cs typeface="Arial"/>
              </a:rPr>
              <a:t>PECÍFICAS</a:t>
            </a:r>
          </a:p>
          <a:p>
            <a:pPr marL="285750" indent="-285750">
              <a:buFont typeface="Arial,Sans-Serif" panose="020B0604020202020204" pitchFamily="34" charset="0"/>
            </a:pPr>
            <a:r>
              <a:rPr lang="es-419" sz="1800" b="1" dirty="0">
                <a:solidFill>
                  <a:schemeClr val="dk1"/>
                </a:solidFill>
                <a:latin typeface="Arial"/>
                <a:cs typeface="Arial"/>
              </a:rPr>
              <a:t>M</a:t>
            </a:r>
            <a:r>
              <a:rPr lang="es-419" sz="1800" dirty="0">
                <a:solidFill>
                  <a:schemeClr val="dk1"/>
                </a:solidFill>
                <a:latin typeface="Arial"/>
                <a:cs typeface="Arial"/>
              </a:rPr>
              <a:t>EDIBLES</a:t>
            </a:r>
          </a:p>
          <a:p>
            <a:pPr marL="285750" indent="-285750">
              <a:buFont typeface="Arial,Sans-Serif" panose="020B0604020202020204" pitchFamily="34" charset="0"/>
            </a:pPr>
            <a:r>
              <a:rPr lang="es-419" sz="1800" b="1" dirty="0">
                <a:solidFill>
                  <a:schemeClr val="dk1"/>
                </a:solidFill>
                <a:latin typeface="Arial"/>
                <a:cs typeface="Arial"/>
              </a:rPr>
              <a:t>A</a:t>
            </a:r>
            <a:r>
              <a:rPr lang="es-419" sz="1800" dirty="0">
                <a:solidFill>
                  <a:schemeClr val="dk1"/>
                </a:solidFill>
                <a:latin typeface="Arial"/>
                <a:cs typeface="Arial"/>
              </a:rPr>
              <a:t>LCANZABLES</a:t>
            </a:r>
          </a:p>
          <a:p>
            <a:pPr marL="285750" indent="-285750">
              <a:buFont typeface="Arial,Sans-Serif" panose="020B0604020202020204" pitchFamily="34" charset="0"/>
            </a:pPr>
            <a:r>
              <a:rPr lang="es-419" sz="1800" dirty="0">
                <a:solidFill>
                  <a:schemeClr val="dk1"/>
                </a:solidFill>
                <a:latin typeface="Arial"/>
                <a:cs typeface="Arial"/>
              </a:rPr>
              <a:t>PE</a:t>
            </a:r>
            <a:r>
              <a:rPr lang="es-419" sz="1800" b="1" dirty="0">
                <a:solidFill>
                  <a:schemeClr val="dk1"/>
                </a:solidFill>
                <a:latin typeface="Arial"/>
                <a:cs typeface="Arial"/>
              </a:rPr>
              <a:t>R</a:t>
            </a:r>
            <a:r>
              <a:rPr lang="es-419" sz="1800" dirty="0">
                <a:solidFill>
                  <a:schemeClr val="dk1"/>
                </a:solidFill>
                <a:latin typeface="Arial"/>
                <a:cs typeface="Arial"/>
              </a:rPr>
              <a:t>TINENTES</a:t>
            </a:r>
          </a:p>
          <a:p>
            <a:pPr marL="285750" indent="-285750">
              <a:buFont typeface="Arial,Sans-Serif" panose="020B0604020202020204" pitchFamily="34" charset="0"/>
            </a:pPr>
            <a:r>
              <a:rPr lang="es-419" sz="1800" dirty="0">
                <a:solidFill>
                  <a:schemeClr val="dk1"/>
                </a:solidFill>
                <a:latin typeface="Arial"/>
                <a:cs typeface="Arial"/>
              </a:rPr>
              <a:t>CON </a:t>
            </a:r>
            <a:r>
              <a:rPr lang="es-419" sz="1800" b="1" dirty="0">
                <a:solidFill>
                  <a:schemeClr val="dk1"/>
                </a:solidFill>
                <a:latin typeface="Arial"/>
                <a:cs typeface="Arial"/>
              </a:rPr>
              <a:t>T</a:t>
            </a:r>
            <a:r>
              <a:rPr lang="es-419" sz="1800" dirty="0">
                <a:solidFill>
                  <a:schemeClr val="dk1"/>
                </a:solidFill>
                <a:latin typeface="Arial"/>
                <a:cs typeface="Arial"/>
              </a:rPr>
              <a:t>IEMPO DETERMINADO</a:t>
            </a:r>
          </a:p>
          <a:p>
            <a:pPr marL="0" indent="0">
              <a:buNone/>
            </a:pPr>
            <a:endParaRPr lang="en-US" sz="1800" dirty="0">
              <a:solidFill>
                <a:schemeClr val="dk1"/>
              </a:solidFill>
              <a:latin typeface="Arial"/>
              <a:cs typeface="Arial"/>
            </a:endParaRPr>
          </a:p>
        </p:txBody>
      </p:sp>
    </p:spTree>
    <p:extLst>
      <p:ext uri="{BB962C8B-B14F-4D97-AF65-F5344CB8AC3E}">
        <p14:creationId xmlns:p14="http://schemas.microsoft.com/office/powerpoint/2010/main" val="55286216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085AC-AD19-7427-05D1-70BC1FB51C79}"/>
              </a:ext>
            </a:extLst>
          </p:cNvPr>
          <p:cNvSpPr>
            <a:spLocks noGrp="1"/>
          </p:cNvSpPr>
          <p:nvPr>
            <p:ph type="title"/>
          </p:nvPr>
        </p:nvSpPr>
        <p:spPr>
          <a:xfrm>
            <a:off x="296213" y="216806"/>
            <a:ext cx="10515600" cy="1087808"/>
          </a:xfrm>
        </p:spPr>
        <p:txBody>
          <a:bodyPr>
            <a:normAutofit/>
          </a:bodyPr>
          <a:lstStyle/>
          <a:p>
            <a:r>
              <a:rPr lang="es-419" sz="2800" dirty="0">
                <a:latin typeface="Arial"/>
                <a:cs typeface="Arial"/>
              </a:rPr>
              <a:t>Brote de enfermedad por el virus de Sudán | Uganda | 2022</a:t>
            </a:r>
          </a:p>
        </p:txBody>
      </p:sp>
      <p:pic>
        <p:nvPicPr>
          <p:cNvPr id="3" name="Picture 2">
            <a:extLst>
              <a:ext uri="{FF2B5EF4-FFF2-40B4-BE49-F238E27FC236}">
                <a16:creationId xmlns:a16="http://schemas.microsoft.com/office/drawing/2014/main" id="{83F9BB38-FFFA-B8A2-AE9C-F275035AFA13}"/>
              </a:ext>
            </a:extLst>
          </p:cNvPr>
          <p:cNvPicPr>
            <a:picLocks noChangeAspect="1"/>
          </p:cNvPicPr>
          <p:nvPr/>
        </p:nvPicPr>
        <p:blipFill>
          <a:blip r:embed="rId3" cstate="screen">
            <a:extLst>
              <a:ext uri="{28A0092B-C50C-407E-A947-70E740481C1C}">
                <a14:useLocalDpi xmlns:a14="http://schemas.microsoft.com/office/drawing/2010/main"/>
              </a:ext>
            </a:extLst>
          </a:blip>
          <a:srcRect t="1095" b="677"/>
          <a:stretch>
            <a:fillRect/>
          </a:stretch>
        </p:blipFill>
        <p:spPr>
          <a:xfrm>
            <a:off x="617621" y="906538"/>
            <a:ext cx="10756797" cy="2244036"/>
          </a:xfrm>
          <a:prstGeom prst="rect">
            <a:avLst/>
          </a:prstGeom>
          <a:ln>
            <a:noFill/>
          </a:ln>
        </p:spPr>
      </p:pic>
      <p:pic>
        <p:nvPicPr>
          <p:cNvPr id="4" name="Picture 3">
            <a:extLst>
              <a:ext uri="{FF2B5EF4-FFF2-40B4-BE49-F238E27FC236}">
                <a16:creationId xmlns:a16="http://schemas.microsoft.com/office/drawing/2014/main" id="{B6CF5268-D64C-E3A8-B58E-55AC8914729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98165" y="3127118"/>
            <a:ext cx="10756797" cy="2810458"/>
          </a:xfrm>
          <a:prstGeom prst="rect">
            <a:avLst/>
          </a:prstGeom>
          <a:ln>
            <a:noFill/>
          </a:ln>
        </p:spPr>
      </p:pic>
      <p:pic>
        <p:nvPicPr>
          <p:cNvPr id="8" name="Picture 7">
            <a:extLst>
              <a:ext uri="{FF2B5EF4-FFF2-40B4-BE49-F238E27FC236}">
                <a16:creationId xmlns:a16="http://schemas.microsoft.com/office/drawing/2014/main" id="{C62199EE-5B81-632F-FD64-C53034B0D3B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17620" y="5976488"/>
            <a:ext cx="10756797" cy="585537"/>
          </a:xfrm>
          <a:prstGeom prst="rect">
            <a:avLst/>
          </a:prstGeom>
          <a:ln>
            <a:noFill/>
          </a:ln>
        </p:spPr>
      </p:pic>
      <p:sp>
        <p:nvSpPr>
          <p:cNvPr id="5" name="Rectangle 4">
            <a:extLst>
              <a:ext uri="{FF2B5EF4-FFF2-40B4-BE49-F238E27FC236}">
                <a16:creationId xmlns:a16="http://schemas.microsoft.com/office/drawing/2014/main" id="{3F9F9B81-848C-6B06-8315-2F3A8B684BE3}"/>
              </a:ext>
            </a:extLst>
          </p:cNvPr>
          <p:cNvSpPr/>
          <p:nvPr/>
        </p:nvSpPr>
        <p:spPr>
          <a:xfrm>
            <a:off x="332214" y="5926472"/>
            <a:ext cx="1652229" cy="54855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ECA9890-CEBD-A609-C0CF-8C168717C3CB}"/>
              </a:ext>
            </a:extLst>
          </p:cNvPr>
          <p:cNvSpPr txBox="1"/>
          <p:nvPr/>
        </p:nvSpPr>
        <p:spPr>
          <a:xfrm>
            <a:off x="617619" y="6103030"/>
            <a:ext cx="1509654"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MEDIDAS</a:t>
            </a:r>
          </a:p>
        </p:txBody>
      </p:sp>
    </p:spTree>
    <p:extLst>
      <p:ext uri="{BB962C8B-B14F-4D97-AF65-F5344CB8AC3E}">
        <p14:creationId xmlns:p14="http://schemas.microsoft.com/office/powerpoint/2010/main" val="89375308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81979"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5705"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30950"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3" y="2191442"/>
            <a:ext cx="1834142"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dirty="0">
                <a:ln>
                  <a:noFill/>
                </a:ln>
                <a:solidFill>
                  <a:srgbClr val="9B51E0"/>
                </a:solidFill>
                <a:effectLst/>
                <a:uLnTx/>
                <a:uFillTx/>
                <a:latin typeface="Arial" panose="020B0604020202020204" pitchFamily="34" charset="0"/>
                <a:ea typeface="Arial"/>
                <a:cs typeface="Arial" panose="020B0604020202020204" pitchFamily="34" charset="0"/>
              </a:rPr>
              <a:t>Fecha de aparición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9B51E0"/>
                </a:solidFill>
                <a:effectLst/>
                <a:uLnTx/>
                <a:uFillTx/>
                <a:latin typeface="Arial"/>
                <a:ea typeface="Arial"/>
                <a:cs typeface="Arial"/>
              </a:rPr>
              <a:t>10 de febrero de 2023</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830531"/>
            <a:ext cx="1783190"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DETECCIÓN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Objetivo: 7 días</a:t>
            </a: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827352"/>
            <a:ext cx="1441103"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NOTIFICACIÓN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Objetivo: 1 día</a:t>
            </a: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827352"/>
            <a:ext cx="1652519"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RESPUESTA</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Objetivo: 7 días</a:t>
            </a: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2191442"/>
            <a:ext cx="2506428"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Fecha de detección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CF2E2E"/>
                </a:solidFill>
                <a:effectLst/>
                <a:uLnTx/>
                <a:uFillTx/>
                <a:latin typeface="Arial"/>
                <a:ea typeface="Arial"/>
                <a:cs typeface="Arial"/>
              </a:rPr>
              <a:t>13 de febrero de 2023</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2191442"/>
            <a:ext cx="2014871"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Fecha de notificación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FCB900"/>
                </a:solidFill>
                <a:effectLst/>
                <a:uLnTx/>
                <a:uFillTx/>
                <a:latin typeface="Arial"/>
                <a:ea typeface="Arial"/>
                <a:cs typeface="Arial"/>
              </a:rPr>
              <a:t>4 de marzo de 2023</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426067" y="2191442"/>
            <a:ext cx="2307463"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Fecha de respuesta temprana</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3BB041"/>
                </a:solidFill>
                <a:effectLst/>
                <a:uLnTx/>
                <a:uFillTx/>
                <a:latin typeface="Arial"/>
                <a:ea typeface="Arial"/>
                <a:cs typeface="Arial"/>
              </a:rPr>
              <a:t>13 de marzo de 2023</a:t>
            </a:r>
          </a:p>
        </p:txBody>
      </p:sp>
      <p:sp>
        <p:nvSpPr>
          <p:cNvPr id="78" name="# DAYS">
            <a:extLst>
              <a:ext uri="{FF2B5EF4-FFF2-40B4-BE49-F238E27FC236}">
                <a16:creationId xmlns:a16="http://schemas.microsoft.com/office/drawing/2014/main" id="{44EE1BF1-05C4-9CBA-5165-C5471C3A5543}"/>
              </a:ext>
            </a:extLst>
          </p:cNvPr>
          <p:cNvSpPr txBox="1"/>
          <p:nvPr/>
        </p:nvSpPr>
        <p:spPr>
          <a:xfrm>
            <a:off x="2927425" y="1552696"/>
            <a:ext cx="891011"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a:ln>
                  <a:noFill/>
                </a:ln>
                <a:solidFill>
                  <a:srgbClr val="FFFFFF"/>
                </a:solidFill>
                <a:effectLst/>
                <a:uLnTx/>
                <a:uFillTx/>
                <a:latin typeface="Arial"/>
                <a:ea typeface="Arial"/>
                <a:cs typeface="Arial"/>
              </a:rPr>
              <a:t> </a:t>
            </a:r>
            <a:r>
              <a:rPr kumimoji="0" lang="es-419" sz="1600" b="1" i="0" u="none" strike="noStrike" cap="none" normalizeH="0" baseline="0" noProof="0">
                <a:ln>
                  <a:noFill/>
                </a:ln>
                <a:solidFill>
                  <a:srgbClr val="FFFFFF"/>
                </a:solidFill>
                <a:effectLst/>
                <a:uLnTx/>
                <a:uFillTx/>
                <a:latin typeface="Arial"/>
                <a:ea typeface="Arial"/>
                <a:cs typeface="Arial"/>
              </a:rPr>
              <a:t>3 DÍAS</a:t>
            </a: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545612"/>
            <a:ext cx="1048352"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dirty="0">
                <a:ln>
                  <a:noFill/>
                </a:ln>
                <a:solidFill>
                  <a:srgbClr val="FFFFFF"/>
                </a:solidFill>
                <a:effectLst/>
                <a:uLnTx/>
                <a:uFillTx/>
                <a:latin typeface="Arial"/>
                <a:ea typeface="Arial"/>
                <a:cs typeface="Arial"/>
              </a:rPr>
              <a:t> </a:t>
            </a:r>
            <a:r>
              <a:rPr kumimoji="0" lang="es-419" sz="1600" b="1" i="0" u="none" strike="noStrike" cap="none" normalizeH="0" baseline="0" noProof="0" dirty="0">
                <a:ln>
                  <a:noFill/>
                </a:ln>
                <a:solidFill>
                  <a:srgbClr val="FFFFFF"/>
                </a:solidFill>
                <a:effectLst/>
                <a:uLnTx/>
                <a:uFillTx/>
                <a:latin typeface="Arial"/>
                <a:ea typeface="Arial"/>
                <a:cs typeface="Arial"/>
              </a:rPr>
              <a:t>19 DÍAS</a:t>
            </a:r>
          </a:p>
        </p:txBody>
      </p:sp>
      <p:sp>
        <p:nvSpPr>
          <p:cNvPr id="80" name="# DAYS">
            <a:extLst>
              <a:ext uri="{FF2B5EF4-FFF2-40B4-BE49-F238E27FC236}">
                <a16:creationId xmlns:a16="http://schemas.microsoft.com/office/drawing/2014/main" id="{7E8B51A0-829D-B7CF-3C91-02A9B904F165}"/>
              </a:ext>
            </a:extLst>
          </p:cNvPr>
          <p:cNvSpPr txBox="1"/>
          <p:nvPr/>
        </p:nvSpPr>
        <p:spPr>
          <a:xfrm>
            <a:off x="9224910" y="1612969"/>
            <a:ext cx="812463"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600" b="1" i="0" u="none" strike="noStrike" cap="none" normalizeH="0" baseline="0" noProof="0">
                <a:ln>
                  <a:noFill/>
                </a:ln>
                <a:solidFill>
                  <a:srgbClr val="FFFFFF"/>
                </a:solidFill>
                <a:effectLst/>
                <a:uLnTx/>
                <a:uFillTx/>
                <a:latin typeface="Arial"/>
                <a:ea typeface="Arial"/>
                <a:cs typeface="Arial"/>
              </a:rPr>
              <a:t>9 DÍAS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744984"/>
            <a:ext cx="2506428"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000" b="1" i="0" u="none" strike="noStrike" cap="none" normalizeH="0" baseline="0" noProof="0" dirty="0">
                <a:ln>
                  <a:noFill/>
                </a:ln>
                <a:solidFill>
                  <a:srgbClr val="0F0F0F"/>
                </a:solidFill>
                <a:effectLst/>
                <a:uLnTx/>
                <a:uFillTx/>
                <a:latin typeface="Arial" panose="020B0604020202020204" pitchFamily="34" charset="0"/>
                <a:ea typeface="Arial"/>
                <a:cs typeface="Arial" panose="020B0604020202020204" pitchFamily="34" charset="0"/>
                <a:sym typeface="Calibri"/>
              </a:rPr>
              <a:t>CUELLOS DE BOTELLA</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0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0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0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0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0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0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000" b="1"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FACILITADORES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000" b="0" i="0" u="none" strike="noStrike" cap="none" normalizeH="0" baseline="0" noProof="0" dirty="0">
                <a:ln>
                  <a:noFill/>
                </a:ln>
                <a:solidFill>
                  <a:srgbClr val="000000"/>
                </a:solidFill>
                <a:effectLst/>
                <a:uLnTx/>
                <a:uFillTx/>
                <a:latin typeface="Arial"/>
                <a:ea typeface="Arial"/>
                <a:cs typeface="Arial"/>
                <a:sym typeface="Calibri"/>
              </a:rPr>
              <a:t>El paciente acudió a </a:t>
            </a:r>
            <a:r>
              <a:rPr lang="es-419" sz="1000" dirty="0">
                <a:solidFill>
                  <a:srgbClr val="000000"/>
                </a:solidFill>
                <a:latin typeface="Arial"/>
                <a:ea typeface="Arial"/>
                <a:cs typeface="Arial"/>
                <a:sym typeface="Calibri"/>
              </a:rPr>
              <a:t>urgencias</a:t>
            </a:r>
            <a:r>
              <a:rPr kumimoji="0" lang="es-419" sz="1000" b="0" i="0" u="none" strike="noStrike" cap="none" normalizeH="0" baseline="0" noProof="0" dirty="0">
                <a:ln>
                  <a:noFill/>
                </a:ln>
                <a:solidFill>
                  <a:srgbClr val="000000"/>
                </a:solidFill>
                <a:effectLst/>
                <a:uLnTx/>
                <a:uFillTx/>
                <a:latin typeface="Arial"/>
                <a:ea typeface="Arial"/>
                <a:cs typeface="Arial"/>
                <a:sym typeface="Calibri"/>
              </a:rPr>
              <a:t> con relativa </a:t>
            </a:r>
            <a:r>
              <a:rPr lang="es-419" sz="1000" dirty="0">
                <a:solidFill>
                  <a:srgbClr val="000000"/>
                </a:solidFill>
                <a:latin typeface="Arial"/>
                <a:ea typeface="Arial"/>
                <a:cs typeface="Arial"/>
                <a:sym typeface="Calibri"/>
              </a:rPr>
              <a:t>rapidez</a:t>
            </a:r>
            <a:endParaRPr lang="es-419" sz="1000" b="0" i="0" u="none" strike="noStrike" cap="none" normalizeH="0" baseline="0" noProof="0" dirty="0">
              <a:ln>
                <a:noFill/>
              </a:ln>
              <a:solidFill>
                <a:srgbClr val="000000"/>
              </a:solidFill>
              <a:effectLst/>
              <a:uLnTx/>
              <a:uFillTx/>
              <a:latin typeface="Arial"/>
              <a:ea typeface="Arial"/>
              <a:cs typeface="Arial"/>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000" b="0" i="0" u="none" strike="noStrike" cap="none" normalizeH="0" baseline="0" noProof="0" dirty="0">
                <a:ln>
                  <a:noFill/>
                </a:ln>
                <a:solidFill>
                  <a:srgbClr val="000000"/>
                </a:solidFill>
                <a:effectLst/>
                <a:uLnTx/>
                <a:uFillTx/>
                <a:latin typeface="Arial"/>
                <a:ea typeface="Arial"/>
                <a:cs typeface="Arial"/>
                <a:sym typeface="Calibri"/>
              </a:rPr>
              <a:t>El personal de </a:t>
            </a:r>
            <a:r>
              <a:rPr lang="es-419" sz="1000" dirty="0">
                <a:solidFill>
                  <a:srgbClr val="000000"/>
                </a:solidFill>
                <a:latin typeface="Arial"/>
                <a:ea typeface="Arial"/>
                <a:cs typeface="Arial"/>
                <a:sym typeface="Calibri"/>
              </a:rPr>
              <a:t>urgencias</a:t>
            </a:r>
            <a:r>
              <a:rPr kumimoji="0" lang="es-419" sz="1000" b="0" i="0" u="none" strike="noStrike" cap="none" normalizeH="0" baseline="0" noProof="0" dirty="0">
                <a:ln>
                  <a:noFill/>
                </a:ln>
                <a:solidFill>
                  <a:srgbClr val="000000"/>
                </a:solidFill>
                <a:effectLst/>
                <a:uLnTx/>
                <a:uFillTx/>
                <a:latin typeface="Arial"/>
                <a:ea typeface="Arial"/>
                <a:cs typeface="Arial"/>
                <a:sym typeface="Calibri"/>
              </a:rPr>
              <a:t> derivó inmediatamente al paciente al hospital.</a:t>
            </a:r>
            <a:endParaRPr lang="es-419" sz="1000" b="0" i="0" u="none" strike="noStrike" cap="none" normalizeH="0" baseline="0" noProof="0" dirty="0">
              <a:ln>
                <a:noFill/>
              </a:ln>
              <a:solidFill>
                <a:srgbClr val="000000"/>
              </a:solidFill>
              <a:effectLst/>
              <a:uLnTx/>
              <a:uFillTx/>
              <a:latin typeface="Arial"/>
              <a:ea typeface="Arial"/>
              <a:cs typeface="Arial"/>
            </a:endParaRP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950462"/>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OBJETIVO</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680401"/>
            <a:ext cx="136772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CRONOLOGÍA</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2" y="2812826"/>
            <a:ext cx="1638525" cy="646331"/>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CUELLOS DE BOTELLA</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Y FACILITADORES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439300"/>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MEDIDAS</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348951"/>
            <a:ext cx="9837523" cy="1110080"/>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685889"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INMEDIATAS</a:t>
            </a:r>
            <a:r>
              <a:rPr kumimoji="0" lang="es-419" sz="12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 comunicarse con el hospital sobre la notificación de resultados de laboratorio preocupantes; mejorar la comunicación con los socios del hospital sobre los informes y notificaciones de laboratorio.</a:t>
            </a:r>
          </a:p>
          <a:p>
            <a:pPr marL="0" marR="0" lvl="0" indent="0" algn="l" defTabSz="685889"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A LARGO PLAZO</a:t>
            </a:r>
            <a:r>
              <a:rPr kumimoji="0" lang="es-419" sz="12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 trabajo de modernización de datos para mejorar los sistemas de datos de salud pública, hospitales y laboratorios.</a:t>
            </a:r>
          </a:p>
        </p:txBody>
      </p:sp>
      <p:sp>
        <p:nvSpPr>
          <p:cNvPr id="11" name="Oval 10">
            <a:extLst>
              <a:ext uri="{FF2B5EF4-FFF2-40B4-BE49-F238E27FC236}">
                <a16:creationId xmlns:a16="http://schemas.microsoft.com/office/drawing/2014/main" id="{331CECC1-2C37-F2EE-B66A-40BBAB005F43}"/>
              </a:ext>
            </a:extLst>
          </p:cNvPr>
          <p:cNvSpPr/>
          <p:nvPr/>
        </p:nvSpPr>
        <p:spPr>
          <a:xfrm>
            <a:off x="165038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583768"/>
            <a:ext cx="320021" cy="356250"/>
          </a:xfrm>
          <a:prstGeom prst="rect">
            <a:avLst/>
          </a:prstGeom>
        </p:spPr>
      </p:pic>
      <p:sp>
        <p:nvSpPr>
          <p:cNvPr id="15" name="Rounded Rectangle 54">
            <a:extLst>
              <a:ext uri="{FF2B5EF4-FFF2-40B4-BE49-F238E27FC236}">
                <a16:creationId xmlns:a16="http://schemas.microsoft.com/office/drawing/2014/main" id="{CC2EE1CD-5731-FDF1-62C4-94367942E61C}"/>
              </a:ext>
            </a:extLst>
          </p:cNvPr>
          <p:cNvSpPr/>
          <p:nvPr/>
        </p:nvSpPr>
        <p:spPr>
          <a:xfrm>
            <a:off x="4323096" y="2751593"/>
            <a:ext cx="3458884"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000" b="1" i="0" u="none" strike="noStrike" cap="none" normalizeH="0" baseline="0" noProof="0" dirty="0">
                <a:ln>
                  <a:noFill/>
                </a:ln>
                <a:solidFill>
                  <a:srgbClr val="0F0F0F"/>
                </a:solidFill>
                <a:effectLst/>
                <a:uLnTx/>
                <a:uFillTx/>
                <a:latin typeface="Arial" panose="020B0604020202020204" pitchFamily="34" charset="0"/>
                <a:ea typeface="Arial"/>
                <a:cs typeface="Arial" panose="020B0604020202020204" pitchFamily="34" charset="0"/>
                <a:sym typeface="Calibri"/>
              </a:rPr>
              <a:t>CUELLOS DE BOTELLA</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s-419" sz="10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sym typeface="Calibri"/>
              </a:rPr>
              <a:t>Retraso en el cultivo de la herida.</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s-419" sz="10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sym typeface="Calibri"/>
              </a:rPr>
              <a:t>El laboratorio no alertó al hospital/sistema del resultado.</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s-419" sz="10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sym typeface="Calibri"/>
              </a:rPr>
              <a:t>El sistema de historias clínicas electrónicas no funcionaba el día en que estuvieron listos los resultados, por lo que las enfermeras de salud pública no pudieron consultar los historiales hospitalarios.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s-419" sz="10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sym typeface="Calibri"/>
              </a:rPr>
              <a:t>El cultivo de hongos requiere 10-15 días.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0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000" b="1"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FACILITADORES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000" b="0"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La enfermera especializada en enfermedades transmisibles actuó de inmediato al conocer el resultado.</a:t>
            </a: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0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Calibri"/>
            </a:endParaRPr>
          </a:p>
        </p:txBody>
      </p:sp>
      <p:sp>
        <p:nvSpPr>
          <p:cNvPr id="16" name="Rounded Rectangle 54">
            <a:extLst>
              <a:ext uri="{FF2B5EF4-FFF2-40B4-BE49-F238E27FC236}">
                <a16:creationId xmlns:a16="http://schemas.microsoft.com/office/drawing/2014/main" id="{BECB6101-18E5-37E0-F88A-17C6307B1686}"/>
              </a:ext>
            </a:extLst>
          </p:cNvPr>
          <p:cNvSpPr/>
          <p:nvPr/>
        </p:nvSpPr>
        <p:spPr>
          <a:xfrm>
            <a:off x="7934228" y="2744982"/>
            <a:ext cx="3838672"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000" b="1" i="0" u="none" strike="noStrike" cap="none" normalizeH="0" baseline="0" noProof="0">
                <a:ln>
                  <a:noFill/>
                </a:ln>
                <a:solidFill>
                  <a:srgbClr val="0F0F0F"/>
                </a:solidFill>
                <a:effectLst/>
                <a:uLnTx/>
                <a:uFillTx/>
                <a:latin typeface="Arial" panose="020B0604020202020204" pitchFamily="34" charset="0"/>
                <a:ea typeface="Arial"/>
                <a:cs typeface="Arial" panose="020B0604020202020204" pitchFamily="34" charset="0"/>
                <a:sym typeface="Calibri"/>
              </a:rPr>
              <a:t>CUELLOS DE BOTELLA</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s-419" sz="1000" b="0" i="0" u="none" strike="noStrike" cap="none" normalizeH="0" baseline="0" noProof="0">
                <a:ln>
                  <a:noFill/>
                </a:ln>
                <a:solidFill>
                  <a:srgbClr val="0C0F22"/>
                </a:solidFill>
                <a:effectLst/>
                <a:uLnTx/>
                <a:uFillTx/>
                <a:latin typeface="Arial" panose="020B0604020202020204" pitchFamily="34" charset="0"/>
                <a:ea typeface="Arial"/>
                <a:cs typeface="Arial" panose="020B0604020202020204" pitchFamily="34" charset="0"/>
                <a:sym typeface="Calibri"/>
              </a:rPr>
              <a:t>El hospital tardó en analizar otros contactos. </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s-419" sz="1000" b="0" i="0" u="none" strike="noStrike" cap="none" normalizeH="0" baseline="0" noProof="0">
                <a:ln>
                  <a:noFill/>
                </a:ln>
                <a:solidFill>
                  <a:srgbClr val="0C0F22"/>
                </a:solidFill>
                <a:effectLst/>
                <a:uLnTx/>
                <a:uFillTx/>
                <a:latin typeface="Arial" panose="020B0604020202020204" pitchFamily="34" charset="0"/>
                <a:ea typeface="Arial"/>
                <a:cs typeface="Arial" panose="020B0604020202020204" pitchFamily="34" charset="0"/>
                <a:sym typeface="Calibri"/>
              </a:rPr>
              <a:t>El hospital tardó en comunicarse con las agencias de referencia después del alta del paciente.</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s-419" sz="1000" b="0" i="0" u="none" strike="noStrike" cap="none" normalizeH="0" baseline="0" noProof="0">
                <a:ln>
                  <a:noFill/>
                </a:ln>
                <a:solidFill>
                  <a:srgbClr val="0C0F22"/>
                </a:solidFill>
                <a:effectLst/>
                <a:uLnTx/>
                <a:uFillTx/>
                <a:latin typeface="Arial" panose="020B0604020202020204" pitchFamily="34" charset="0"/>
                <a:ea typeface="Arial"/>
                <a:cs typeface="Arial" panose="020B0604020202020204" pitchFamily="34" charset="0"/>
                <a:sym typeface="Calibri"/>
              </a:rPr>
              <a:t>Falta de implementación de controles de infección en las instalaciones. </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000" b="0" i="0" u="none" strike="noStrike" kern="0" cap="none" spc="0" normalizeH="0" baseline="0" noProof="0">
              <a:ln>
                <a:noFill/>
              </a:ln>
              <a:solidFill>
                <a:prstClr val="black"/>
              </a:solidFill>
              <a:effectLst/>
              <a:uLnTx/>
              <a:uFillTx/>
              <a:latin typeface="Arial" panose="020B0604020202020204" pitchFamily="34" charset="0"/>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000" b="1"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sym typeface="Calibri"/>
              </a:rPr>
              <a:t>FACILITADORES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s-419" sz="1000" b="0" i="0" u="none" strike="noStrike" cap="none" normalizeH="0" baseline="0" noProof="0">
                <a:ln>
                  <a:noFill/>
                </a:ln>
                <a:solidFill>
                  <a:srgbClr val="0C0F22"/>
                </a:solidFill>
                <a:effectLst/>
                <a:uLnTx/>
                <a:uFillTx/>
                <a:latin typeface="Arial" panose="020B0604020202020204" pitchFamily="34" charset="0"/>
                <a:ea typeface="Arial"/>
                <a:cs typeface="Arial" panose="020B0604020202020204" pitchFamily="34" charset="0"/>
                <a:sym typeface="Calibri"/>
              </a:rPr>
              <a:t>La enfermera especializada en enfermedades transmisibles envió un fax de alerta y educación antes del evento.</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s-419" sz="1000" b="0" i="0" u="none" strike="noStrike" cap="none" normalizeH="0" baseline="0" noProof="0">
                <a:ln>
                  <a:noFill/>
                </a:ln>
                <a:solidFill>
                  <a:srgbClr val="0C0F22"/>
                </a:solidFill>
                <a:effectLst/>
                <a:uLnTx/>
                <a:uFillTx/>
                <a:latin typeface="Arial" panose="020B0604020202020204" pitchFamily="34" charset="0"/>
                <a:ea typeface="Arial"/>
                <a:cs typeface="Arial" panose="020B0604020202020204" pitchFamily="34" charset="0"/>
                <a:sym typeface="Calibri"/>
              </a:rPr>
              <a:t>CD notificó a la agencia de atención médica domiciliaria el diagnóstico y la necesidad de aplicar procedimientos de control de infecciones al prestar servicios de atención domiciliaria para el cuidado de heridas. </a:t>
            </a:r>
          </a:p>
        </p:txBody>
      </p:sp>
      <p:sp>
        <p:nvSpPr>
          <p:cNvPr id="3" name="Title 1">
            <a:extLst>
              <a:ext uri="{FF2B5EF4-FFF2-40B4-BE49-F238E27FC236}">
                <a16:creationId xmlns:a16="http://schemas.microsoft.com/office/drawing/2014/main" id="{46E324C1-0DAC-524E-E017-A96E552FA33A}"/>
              </a:ext>
            </a:extLst>
          </p:cNvPr>
          <p:cNvSpPr txBox="1">
            <a:spLocks/>
          </p:cNvSpPr>
          <p:nvPr/>
        </p:nvSpPr>
        <p:spPr>
          <a:xfrm>
            <a:off x="75514" y="-1340"/>
            <a:ext cx="9196306"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09630">
              <a:lnSpc>
                <a:spcPct val="100000"/>
              </a:lnSpc>
              <a:defRPr/>
            </a:pPr>
            <a:r>
              <a:rPr kumimoji="0" lang="es-419" sz="2800" b="1" i="0" u="none" strike="noStrike" cap="none" normalizeH="0" baseline="0" noProof="0">
                <a:ln>
                  <a:noFill/>
                </a:ln>
                <a:solidFill>
                  <a:srgbClr val="3BB041"/>
                </a:solidFill>
                <a:effectLst/>
                <a:uLnTx/>
                <a:uFillTx/>
                <a:latin typeface="Arial"/>
                <a:cs typeface="Arial"/>
                <a:sym typeface="Calibri"/>
              </a:rPr>
              <a:t>C. Auris </a:t>
            </a:r>
            <a:r>
              <a:rPr lang="es-419" sz="2800" b="1">
                <a:solidFill>
                  <a:srgbClr val="3BB041"/>
                </a:solidFill>
                <a:latin typeface="Arial"/>
                <a:cs typeface="Arial"/>
                <a:sym typeface="Calibri"/>
              </a:rPr>
              <a:t>| </a:t>
            </a:r>
            <a:r>
              <a:rPr kumimoji="0" lang="es-419" sz="2800" b="1" i="0" u="none" strike="noStrike" cap="none" normalizeH="0" baseline="0" noProof="0">
                <a:ln>
                  <a:noFill/>
                </a:ln>
                <a:solidFill>
                  <a:srgbClr val="3BB041"/>
                </a:solidFill>
                <a:effectLst/>
                <a:uLnTx/>
                <a:uFillTx/>
                <a:latin typeface="Arial"/>
                <a:cs typeface="Arial"/>
                <a:sym typeface="Calibri"/>
              </a:rPr>
              <a:t>jurisdicción en </a:t>
            </a:r>
            <a:r>
              <a:rPr lang="es-419" sz="2800" b="1">
                <a:solidFill>
                  <a:srgbClr val="3BB041"/>
                </a:solidFill>
                <a:latin typeface="Arial"/>
                <a:cs typeface="Arial"/>
                <a:sym typeface="Calibri"/>
              </a:rPr>
              <a:t>Estados Unidos</a:t>
            </a:r>
            <a:r>
              <a:rPr kumimoji="0" lang="es-419" sz="2800" b="1" i="0" u="none" strike="noStrike" cap="none" normalizeH="0" baseline="0" noProof="0">
                <a:ln>
                  <a:noFill/>
                </a:ln>
                <a:solidFill>
                  <a:srgbClr val="3BB041"/>
                </a:solidFill>
                <a:effectLst/>
                <a:uLnTx/>
                <a:uFillTx/>
                <a:latin typeface="Arial"/>
                <a:cs typeface="Arial"/>
                <a:sym typeface="Calibri"/>
              </a:rPr>
              <a:t> </a:t>
            </a:r>
            <a:r>
              <a:rPr lang="es-419" sz="2800" b="1">
                <a:solidFill>
                  <a:srgbClr val="3BB041"/>
                </a:solidFill>
                <a:latin typeface="Arial"/>
                <a:cs typeface="Arial"/>
                <a:sym typeface="Calibri"/>
              </a:rPr>
              <a:t>| </a:t>
            </a:r>
            <a:r>
              <a:rPr kumimoji="0" lang="es-419" sz="2800" b="1" i="0" u="none" strike="noStrike" cap="none" normalizeH="0" baseline="0" noProof="0">
                <a:ln>
                  <a:noFill/>
                </a:ln>
                <a:solidFill>
                  <a:srgbClr val="3BB041"/>
                </a:solidFill>
                <a:effectLst/>
                <a:uLnTx/>
                <a:uFillTx/>
                <a:latin typeface="Arial"/>
                <a:cs typeface="Arial"/>
                <a:sym typeface="Calibri"/>
              </a:rPr>
              <a:t>2023 </a:t>
            </a:r>
          </a:p>
        </p:txBody>
      </p:sp>
    </p:spTree>
    <p:extLst>
      <p:ext uri="{BB962C8B-B14F-4D97-AF65-F5344CB8AC3E}">
        <p14:creationId xmlns:p14="http://schemas.microsoft.com/office/powerpoint/2010/main" val="3814569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8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2" grpId="0" animBg="1"/>
      <p:bldP spid="86" grpId="0"/>
      <p:bldP spid="87" grpId="0"/>
      <p:bldP spid="88" grpId="0"/>
      <p:bldP spid="89" grpId="0"/>
      <p:bldP spid="96" grpId="0" animBg="1"/>
      <p:bldP spid="11" grpId="0" animBg="1"/>
      <p:bldP spid="15" grpId="0" animBg="1"/>
      <p:bldP spid="16"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2504806"/>
            <a:ext cx="9703980" cy="2148666"/>
          </a:xfrm>
        </p:spPr>
        <p:txBody>
          <a:bodyPr/>
          <a:lstStyle/>
          <a:p>
            <a:r>
              <a:rPr lang="es-419" sz="5000" dirty="0">
                <a:latin typeface="Arial"/>
                <a:cs typeface="Arial"/>
              </a:rPr>
              <a:t>Seleccionar las medidas inmediatas y a largo plazo</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654830"/>
            <a:ext cx="9703980" cy="931688"/>
          </a:xfrm>
        </p:spPr>
        <p:txBody>
          <a:bodyPr/>
          <a:lstStyle/>
          <a:p>
            <a:r>
              <a:rPr lang="es-419" sz="3000"/>
              <a:t>Actividad</a:t>
            </a:r>
          </a:p>
        </p:txBody>
      </p:sp>
      <p:pic>
        <p:nvPicPr>
          <p:cNvPr id="5" name="Picture 4" descr="A light bulb in a circle&#10;&#10;AI-generated content may be incorrect.">
            <a:extLst>
              <a:ext uri="{FF2B5EF4-FFF2-40B4-BE49-F238E27FC236}">
                <a16:creationId xmlns:a16="http://schemas.microsoft.com/office/drawing/2014/main" id="{EB5F2A4B-7BAB-E26D-E7F2-087FD045E0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6613" y="2087563"/>
            <a:ext cx="866775" cy="828675"/>
          </a:xfrm>
          <a:prstGeom prst="rect">
            <a:avLst/>
          </a:prstGeom>
        </p:spPr>
      </p:pic>
    </p:spTree>
    <p:extLst>
      <p:ext uri="{BB962C8B-B14F-4D97-AF65-F5344CB8AC3E}">
        <p14:creationId xmlns:p14="http://schemas.microsoft.com/office/powerpoint/2010/main" val="365417494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81246" y="1226459"/>
            <a:ext cx="5157787" cy="486893"/>
          </a:xfrm>
        </p:spPr>
        <p:txBody>
          <a:bodyPr/>
          <a:lstStyle/>
          <a:p>
            <a:r>
              <a:rPr lang="es-419" dirty="0">
                <a:latin typeface="Arial"/>
                <a:cs typeface="Arial"/>
              </a:rPr>
              <a:t>Tarea grupal</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386707" y="1868545"/>
            <a:ext cx="5198407" cy="3962301"/>
          </a:xfrm>
        </p:spPr>
        <p:txBody>
          <a:bodyPr vert="horz" lIns="91440" tIns="45720" rIns="91440" bIns="45720" rtlCol="0" anchor="t">
            <a:noAutofit/>
          </a:bodyPr>
          <a:lstStyle/>
          <a:p>
            <a:pPr marL="342900" indent="-342900"/>
            <a:r>
              <a:rPr lang="es-419" sz="2300" dirty="0">
                <a:latin typeface="Arial"/>
                <a:cs typeface="Arial"/>
              </a:rPr>
              <a:t>Lean los análisis de cuello de botella .</a:t>
            </a:r>
          </a:p>
          <a:p>
            <a:pPr marL="342900" indent="-342900"/>
            <a:r>
              <a:rPr lang="es-419" sz="2300" dirty="0">
                <a:latin typeface="Arial"/>
                <a:cs typeface="Arial"/>
              </a:rPr>
              <a:t>Propongan medidas inmediatas o a largo plazo según proceda que cumplan con los criterios de la derecha.</a:t>
            </a:r>
          </a:p>
          <a:p>
            <a:pPr marL="342900" indent="-342900"/>
            <a:r>
              <a:rPr lang="es-419" sz="2300" dirty="0">
                <a:latin typeface="Arial"/>
                <a:cs typeface="Arial"/>
              </a:rPr>
              <a:t>A la señal, muévanse a una mesa vecina.  </a:t>
            </a:r>
          </a:p>
          <a:p>
            <a:pPr marL="342900" indent="-342900"/>
            <a:r>
              <a:rPr lang="es-419" sz="2300" dirty="0">
                <a:latin typeface="Arial"/>
                <a:cs typeface="Arial"/>
              </a:rPr>
              <a:t>Revisen las medidas de ese grupo y ofrezcan ediciones/correcciones según sea necesario.</a:t>
            </a:r>
          </a:p>
          <a:p>
            <a:pPr marL="342900" indent="-342900"/>
            <a:endParaRPr lang="en-US" sz="2300" dirty="0">
              <a:latin typeface="Arial"/>
              <a:cs typeface="Arial"/>
            </a:endParaRPr>
          </a:p>
        </p:txBody>
      </p:sp>
      <p:sp>
        <p:nvSpPr>
          <p:cNvPr id="26" name="Rectangle 25">
            <a:extLst>
              <a:ext uri="{FF2B5EF4-FFF2-40B4-BE49-F238E27FC236}">
                <a16:creationId xmlns:a16="http://schemas.microsoft.com/office/drawing/2014/main" id="{34A934FD-ED0A-75F7-D0BC-B313D9AF355B}"/>
              </a:ext>
            </a:extLst>
          </p:cNvPr>
          <p:cNvSpPr/>
          <p:nvPr/>
        </p:nvSpPr>
        <p:spPr>
          <a:xfrm>
            <a:off x="6366214" y="398725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604C87C-2BEE-AC17-F381-B7113F2C345A}"/>
              </a:ext>
            </a:extLst>
          </p:cNvPr>
          <p:cNvSpPr/>
          <p:nvPr/>
        </p:nvSpPr>
        <p:spPr>
          <a:xfrm>
            <a:off x="6362815" y="794888"/>
            <a:ext cx="4975312" cy="301032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4">
            <a:extLst>
              <a:ext uri="{FF2B5EF4-FFF2-40B4-BE49-F238E27FC236}">
                <a16:creationId xmlns:a16="http://schemas.microsoft.com/office/drawing/2014/main" id="{55891026-1B08-99D3-9865-CF57140EC2BF}"/>
              </a:ext>
            </a:extLst>
          </p:cNvPr>
          <p:cNvSpPr txBox="1">
            <a:spLocks/>
          </p:cNvSpPr>
          <p:nvPr/>
        </p:nvSpPr>
        <p:spPr>
          <a:xfrm>
            <a:off x="6520048" y="489651"/>
            <a:ext cx="4392618"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sz="2000">
                <a:latin typeface="Arial"/>
                <a:cs typeface="Arial"/>
              </a:rPr>
              <a:t>Consejo: consideren lo siguiente</a:t>
            </a:r>
          </a:p>
        </p:txBody>
      </p:sp>
      <p:sp>
        <p:nvSpPr>
          <p:cNvPr id="32" name="Content Placeholder 5">
            <a:extLst>
              <a:ext uri="{FF2B5EF4-FFF2-40B4-BE49-F238E27FC236}">
                <a16:creationId xmlns:a16="http://schemas.microsoft.com/office/drawing/2014/main" id="{CC4BF418-36F9-B464-9179-43570D2FEEBD}"/>
              </a:ext>
            </a:extLst>
          </p:cNvPr>
          <p:cNvSpPr txBox="1">
            <a:spLocks/>
          </p:cNvSpPr>
          <p:nvPr/>
        </p:nvSpPr>
        <p:spPr>
          <a:xfrm>
            <a:off x="6522534" y="1403471"/>
            <a:ext cx="4798899" cy="243279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419" sz="2000" b="1">
                <a:solidFill>
                  <a:schemeClr val="dk1"/>
                </a:solidFill>
                <a:latin typeface="Arial"/>
                <a:cs typeface="Arial"/>
              </a:rPr>
              <a:t>Buenos criterios de medidas:</a:t>
            </a:r>
          </a:p>
          <a:p>
            <a:pPr marL="285750" indent="-285750">
              <a:buFont typeface="Arial"/>
              <a:buChar char="•"/>
            </a:pPr>
            <a:r>
              <a:rPr lang="es-419" sz="1800">
                <a:solidFill>
                  <a:schemeClr val="dk1"/>
                </a:solidFill>
                <a:latin typeface="Arial"/>
                <a:cs typeface="Arial"/>
              </a:rPr>
              <a:t>SMART</a:t>
            </a:r>
          </a:p>
          <a:p>
            <a:pPr marL="285750" indent="-285750">
              <a:buFont typeface="Arial"/>
              <a:buChar char="•"/>
            </a:pPr>
            <a:r>
              <a:rPr lang="es-419" sz="1800">
                <a:solidFill>
                  <a:schemeClr val="dk1"/>
                </a:solidFill>
                <a:latin typeface="Arial"/>
                <a:cs typeface="Arial"/>
              </a:rPr>
              <a:t>Medibles </a:t>
            </a:r>
          </a:p>
          <a:p>
            <a:pPr marL="285750" indent="-285750">
              <a:buFont typeface="Arial"/>
              <a:buChar char="•"/>
            </a:pPr>
            <a:r>
              <a:rPr lang="es-419" sz="1800">
                <a:solidFill>
                  <a:schemeClr val="dk1"/>
                </a:solidFill>
                <a:latin typeface="Arial"/>
                <a:cs typeface="Arial"/>
              </a:rPr>
              <a:t>Alcanzables</a:t>
            </a:r>
          </a:p>
          <a:p>
            <a:pPr marL="285750" indent="-285750">
              <a:buFont typeface="Arial"/>
              <a:buChar char="•"/>
            </a:pPr>
            <a:r>
              <a:rPr lang="es-419" sz="1800">
                <a:solidFill>
                  <a:schemeClr val="dk1"/>
                </a:solidFill>
                <a:latin typeface="Arial"/>
                <a:cs typeface="Arial"/>
              </a:rPr>
              <a:t>Pertinentes</a:t>
            </a:r>
          </a:p>
          <a:p>
            <a:pPr marL="285750" indent="-285750">
              <a:buFont typeface="Arial"/>
              <a:buChar char="•"/>
            </a:pPr>
            <a:r>
              <a:rPr lang="es-419" sz="1800">
                <a:solidFill>
                  <a:schemeClr val="dk1"/>
                </a:solidFill>
                <a:latin typeface="Arial"/>
                <a:cs typeface="Arial"/>
              </a:rPr>
              <a:t>Con tiempo determinado</a:t>
            </a:r>
          </a:p>
          <a:p>
            <a:pPr marL="285750" indent="-285750">
              <a:buFont typeface="Arial"/>
              <a:buChar char="•"/>
            </a:pPr>
            <a:endParaRPr lang="en-US" sz="2000">
              <a:solidFill>
                <a:schemeClr val="dk1"/>
              </a:solidFill>
              <a:latin typeface="Arial"/>
              <a:cs typeface="Arial"/>
            </a:endParaRPr>
          </a:p>
          <a:p>
            <a:pPr marL="0" indent="0">
              <a:buNone/>
            </a:pPr>
            <a:endParaRPr lang="en-US" sz="1800" b="1">
              <a:solidFill>
                <a:schemeClr val="dk1"/>
              </a:solidFill>
              <a:latin typeface="Arial"/>
              <a:cs typeface="Arial"/>
            </a:endParaRPr>
          </a:p>
          <a:p>
            <a:pPr marL="0" indent="0">
              <a:buFont typeface="Arial" panose="020B0604020202020204" pitchFamily="34" charset="0"/>
              <a:buNone/>
            </a:pPr>
            <a:endParaRPr lang="en-US" sz="2000">
              <a:solidFill>
                <a:schemeClr val="dk1"/>
              </a:solidFill>
              <a:latin typeface="Arial"/>
              <a:cs typeface="Arial"/>
            </a:endParaRPr>
          </a:p>
        </p:txBody>
      </p:sp>
      <p:sp>
        <p:nvSpPr>
          <p:cNvPr id="34" name="Text Placeholder 2">
            <a:extLst>
              <a:ext uri="{FF2B5EF4-FFF2-40B4-BE49-F238E27FC236}">
                <a16:creationId xmlns:a16="http://schemas.microsoft.com/office/drawing/2014/main" id="{F3C47BEF-575D-DAC7-7098-8F8316D0831D}"/>
              </a:ext>
            </a:extLst>
          </p:cNvPr>
          <p:cNvSpPr txBox="1">
            <a:spLocks/>
          </p:cNvSpPr>
          <p:nvPr/>
        </p:nvSpPr>
        <p:spPr>
          <a:xfrm>
            <a:off x="6524764" y="4079095"/>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sz="2000">
                <a:latin typeface="Arial"/>
                <a:cs typeface="Arial"/>
              </a:rPr>
              <a:t>Tiempo</a:t>
            </a:r>
          </a:p>
        </p:txBody>
      </p:sp>
      <p:sp>
        <p:nvSpPr>
          <p:cNvPr id="36" name="Content Placeholder 3">
            <a:extLst>
              <a:ext uri="{FF2B5EF4-FFF2-40B4-BE49-F238E27FC236}">
                <a16:creationId xmlns:a16="http://schemas.microsoft.com/office/drawing/2014/main" id="{AF421EC0-80C9-F417-37D7-EFA18C47B2B1}"/>
              </a:ext>
            </a:extLst>
          </p:cNvPr>
          <p:cNvSpPr txBox="1">
            <a:spLocks/>
          </p:cNvSpPr>
          <p:nvPr/>
        </p:nvSpPr>
        <p:spPr>
          <a:xfrm>
            <a:off x="6519359" y="4511046"/>
            <a:ext cx="4802074" cy="166758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419" sz="1800" dirty="0">
                <a:latin typeface="Arial"/>
                <a:cs typeface="Arial"/>
              </a:rPr>
              <a:t>10 minutos: escribir medidas</a:t>
            </a:r>
          </a:p>
          <a:p>
            <a:r>
              <a:rPr lang="es-419" sz="1800">
                <a:latin typeface="Arial"/>
                <a:cs typeface="Arial"/>
              </a:rPr>
              <a:t>1 minuto: a nuestra señal, pasen al </a:t>
            </a:r>
            <a:r>
              <a:rPr lang="es-419" sz="1800" dirty="0">
                <a:latin typeface="Arial"/>
                <a:cs typeface="Arial"/>
              </a:rPr>
              <a:t> grupo vecino.</a:t>
            </a:r>
          </a:p>
          <a:p>
            <a:r>
              <a:rPr lang="es-419" sz="1800" dirty="0">
                <a:latin typeface="Arial"/>
                <a:cs typeface="Arial"/>
              </a:rPr>
              <a:t>7 minutos: verifiquen las medidas según los criterios y editen si es necesario.</a:t>
            </a:r>
          </a:p>
          <a:p>
            <a:pPr lvl="1"/>
            <a:endParaRPr lang="en-US" dirty="0">
              <a:latin typeface="Arial"/>
              <a:cs typeface="Arial"/>
            </a:endParaRPr>
          </a:p>
          <a:p>
            <a:endParaRPr lang="en-US" sz="1800" dirty="0">
              <a:cs typeface="Arial"/>
            </a:endParaRPr>
          </a:p>
          <a:p>
            <a:pPr lvl="1"/>
            <a:endParaRPr lang="en-US" sz="1800" dirty="0">
              <a:cs typeface="Arial"/>
            </a:endParaRPr>
          </a:p>
        </p:txBody>
      </p:sp>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490638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a:latin typeface="Arial"/>
                <a:cs typeface="Arial"/>
              </a:rPr>
              <a:t>Selección de acciones</a:t>
            </a:r>
          </a:p>
        </p:txBody>
      </p:sp>
    </p:spTree>
    <p:extLst>
      <p:ext uri="{BB962C8B-B14F-4D97-AF65-F5344CB8AC3E}">
        <p14:creationId xmlns:p14="http://schemas.microsoft.com/office/powerpoint/2010/main" val="276434083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503099" y="2299127"/>
            <a:ext cx="3467083" cy="2282808"/>
          </a:xfrm>
        </p:spPr>
        <p:txBody>
          <a:bodyPr/>
          <a:lstStyle/>
          <a:p>
            <a:pPr algn="ctr"/>
            <a:r>
              <a:rPr lang="es-419" dirty="0">
                <a:latin typeface="Arial"/>
                <a:cs typeface="Arial"/>
              </a:rPr>
              <a:t>Sesión plenaria</a:t>
            </a: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835951" y="2130009"/>
            <a:ext cx="6843119" cy="3094408"/>
          </a:xfrm>
        </p:spPr>
        <p:txBody>
          <a:bodyPr vert="horz" lIns="91440" tIns="45720" rIns="91440" bIns="45720" rtlCol="0" anchor="t">
            <a:noAutofit/>
          </a:bodyPr>
          <a:lstStyle/>
          <a:p>
            <a:r>
              <a:rPr lang="es-419" dirty="0">
                <a:latin typeface="Arial"/>
                <a:cs typeface="Arial"/>
              </a:rPr>
              <a:t>¿Qué conclusiones obtuvieron sobre la identificación de </a:t>
            </a:r>
            <a:r>
              <a:rPr lang="es-419" b="1" dirty="0">
                <a:latin typeface="Arial"/>
                <a:cs typeface="Arial"/>
              </a:rPr>
              <a:t>cuellos de botella</a:t>
            </a:r>
            <a:r>
              <a:rPr lang="es-419" dirty="0">
                <a:latin typeface="Arial"/>
                <a:cs typeface="Arial"/>
              </a:rPr>
              <a:t> que son causa raíz, a nivel de sistema, específicos y accionables?  </a:t>
            </a:r>
          </a:p>
          <a:p>
            <a:r>
              <a:rPr lang="es-419" dirty="0">
                <a:latin typeface="Arial"/>
                <a:cs typeface="Arial"/>
              </a:rPr>
              <a:t>¿Qué ideas obtuvieron sobre la redacción de </a:t>
            </a:r>
            <a:r>
              <a:rPr lang="es-419" b="1" dirty="0">
                <a:latin typeface="Arial"/>
                <a:cs typeface="Arial"/>
              </a:rPr>
              <a:t>medidas</a:t>
            </a:r>
            <a:r>
              <a:rPr lang="es-419" dirty="0">
                <a:latin typeface="Arial"/>
                <a:cs typeface="Arial"/>
              </a:rPr>
              <a:t> SMART?</a:t>
            </a:r>
          </a:p>
          <a:p>
            <a:r>
              <a:rPr lang="es-419" dirty="0">
                <a:latin typeface="Arial"/>
                <a:cs typeface="Arial"/>
              </a:rPr>
              <a:t>¿Cómo podrían ayudarlos estas actividades para apoyar/implementar el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es-419">
                <a:latin typeface="Arial"/>
                <a:cs typeface="Arial"/>
              </a:rPr>
              <a:t>Preguntas para inspirar la conversación:</a:t>
            </a:r>
          </a:p>
        </p:txBody>
      </p:sp>
      <p:pic>
        <p:nvPicPr>
          <p:cNvPr id="10" name="Picture 9" descr="A light bulb in a circle&#10;&#10;AI-generated content may be incorrect.">
            <a:extLst>
              <a:ext uri="{FF2B5EF4-FFF2-40B4-BE49-F238E27FC236}">
                <a16:creationId xmlns:a16="http://schemas.microsoft.com/office/drawing/2014/main" id="{746D1C27-262D-F8F1-562A-D09CA0E39A65}"/>
              </a:ext>
            </a:extLst>
          </p:cNvPr>
          <p:cNvPicPr>
            <a:picLocks noChangeAspect="1"/>
          </p:cNvPicPr>
          <p:nvPr/>
        </p:nvPicPr>
        <p:blipFill>
          <a:blip r:embed="rId3"/>
          <a:stretch>
            <a:fillRect/>
          </a:stretch>
        </p:blipFill>
        <p:spPr>
          <a:xfrm>
            <a:off x="1757712" y="2509433"/>
            <a:ext cx="945074" cy="932482"/>
          </a:xfrm>
          <a:prstGeom prst="rect">
            <a:avLst/>
          </a:prstGeom>
        </p:spPr>
      </p:pic>
    </p:spTree>
    <p:extLst>
      <p:ext uri="{BB962C8B-B14F-4D97-AF65-F5344CB8AC3E}">
        <p14:creationId xmlns:p14="http://schemas.microsoft.com/office/powerpoint/2010/main" val="248419718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0B758-8C1F-EBB7-0A50-05DCD7693466}"/>
            </a:ext>
          </a:extLst>
        </p:cNvPr>
        <p:cNvGrpSpPr/>
        <p:nvPr/>
      </p:nvGrpSpPr>
      <p:grpSpPr>
        <a:xfrm>
          <a:off x="0" y="0"/>
          <a:ext cx="0" cy="0"/>
          <a:chOff x="0" y="0"/>
          <a:chExt cx="0" cy="0"/>
        </a:xfrm>
      </p:grpSpPr>
      <p:sp>
        <p:nvSpPr>
          <p:cNvPr id="32" name="Text Placeholder 4">
            <a:extLst>
              <a:ext uri="{FF2B5EF4-FFF2-40B4-BE49-F238E27FC236}">
                <a16:creationId xmlns:a16="http://schemas.microsoft.com/office/drawing/2014/main" id="{B5A3DF43-3DB3-454E-1427-A45972D002DF}"/>
              </a:ext>
            </a:extLst>
          </p:cNvPr>
          <p:cNvSpPr txBox="1">
            <a:spLocks/>
          </p:cNvSpPr>
          <p:nvPr/>
        </p:nvSpPr>
        <p:spPr>
          <a:xfrm>
            <a:off x="3222566" y="2401251"/>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pic>
        <p:nvPicPr>
          <p:cNvPr id="1026" name="Picture 2" descr="A group of people sitting at a table&#10;&#10;Description automatically generated">
            <a:extLst>
              <a:ext uri="{FF2B5EF4-FFF2-40B4-BE49-F238E27FC236}">
                <a16:creationId xmlns:a16="http://schemas.microsoft.com/office/drawing/2014/main" id="{24935E4E-A206-6317-53B8-E2D38CF8EF52}"/>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a14:imgEffect>
                    <a14:imgEffect>
                      <a14:brightnessContrast bright="17000"/>
                    </a14:imgEffect>
                  </a14:imgLayer>
                </a14:imgProps>
              </a:ext>
              <a:ext uri="{28A0092B-C50C-407E-A947-70E740481C1C}">
                <a14:useLocalDpi xmlns:a14="http://schemas.microsoft.com/office/drawing/2010/main"/>
              </a:ext>
            </a:extLst>
          </a:blip>
          <a:srcRect/>
          <a:stretch>
            <a:fillRect/>
          </a:stretch>
        </p:blipFill>
        <p:spPr bwMode="auto">
          <a:xfrm>
            <a:off x="1838536" y="2866709"/>
            <a:ext cx="5590964" cy="2924631"/>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D207347-EBA0-6982-D314-225BC776F608}"/>
              </a:ext>
            </a:extLst>
          </p:cNvPr>
          <p:cNvSpPr txBox="1"/>
          <p:nvPr/>
        </p:nvSpPr>
        <p:spPr>
          <a:xfrm>
            <a:off x="1735709" y="2433925"/>
            <a:ext cx="7709173"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000" b="1" i="0" u="none" strike="noStrike" cap="none" normalizeH="0" baseline="0" noProof="0" dirty="0">
                <a:ln>
                  <a:noFill/>
                </a:ln>
                <a:solidFill>
                  <a:srgbClr val="3BB041"/>
                </a:solidFill>
                <a:effectLst/>
                <a:uLnTx/>
                <a:uFillTx/>
                <a:latin typeface="Arial"/>
                <a:ea typeface="Arial"/>
                <a:cs typeface="Arial"/>
              </a:rPr>
              <a:t>1. Convocar una reunión con las partes interesadas</a:t>
            </a:r>
          </a:p>
        </p:txBody>
      </p:sp>
      <p:sp>
        <p:nvSpPr>
          <p:cNvPr id="11" name="Text Placeholder 4">
            <a:extLst>
              <a:ext uri="{FF2B5EF4-FFF2-40B4-BE49-F238E27FC236}">
                <a16:creationId xmlns:a16="http://schemas.microsoft.com/office/drawing/2014/main" id="{80925D20-216A-E413-76B9-F62AE32E3252}"/>
              </a:ext>
            </a:extLst>
          </p:cNvPr>
          <p:cNvSpPr txBox="1">
            <a:spLocks/>
          </p:cNvSpPr>
          <p:nvPr/>
        </p:nvSpPr>
        <p:spPr>
          <a:xfrm>
            <a:off x="948310" y="1685957"/>
            <a:ext cx="9215598"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Involucrar a las partes interesadas para acordar y priorizar las acciones propuestas</a:t>
            </a:r>
          </a:p>
        </p:txBody>
      </p:sp>
      <p:sp>
        <p:nvSpPr>
          <p:cNvPr id="5" name="Rectangle: Rounded Corners 4">
            <a:extLst>
              <a:ext uri="{FF2B5EF4-FFF2-40B4-BE49-F238E27FC236}">
                <a16:creationId xmlns:a16="http://schemas.microsoft.com/office/drawing/2014/main" id="{C6EA8C0E-BF47-BD75-D380-4680EFFC07FC}"/>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mn-lt"/>
              </a:rPr>
              <a:t>     Determinar las medidas inmediatas y a largo plazo </a:t>
            </a:r>
          </a:p>
        </p:txBody>
      </p:sp>
      <p:sp>
        <p:nvSpPr>
          <p:cNvPr id="13" name="Oval 12">
            <a:extLst>
              <a:ext uri="{FF2B5EF4-FFF2-40B4-BE49-F238E27FC236}">
                <a16:creationId xmlns:a16="http://schemas.microsoft.com/office/drawing/2014/main" id="{2A5887B4-72F8-DD09-1F21-4DB8C7185640}"/>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833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58744-0220-2E9F-9AF0-8F0617B187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25550D-F8B9-586E-3553-8A99B0BE6ADF}"/>
              </a:ext>
            </a:extLst>
          </p:cNvPr>
          <p:cNvSpPr>
            <a:spLocks noGrp="1"/>
          </p:cNvSpPr>
          <p:nvPr>
            <p:ph type="title"/>
          </p:nvPr>
        </p:nvSpPr>
        <p:spPr>
          <a:xfrm>
            <a:off x="831850" y="1909720"/>
            <a:ext cx="10313002" cy="2137121"/>
          </a:xfrm>
        </p:spPr>
        <p:txBody>
          <a:bodyPr>
            <a:normAutofit/>
          </a:bodyPr>
          <a:lstStyle/>
          <a:p>
            <a:r>
              <a:rPr lang="es-419" sz="4800" dirty="0">
                <a:latin typeface="Arial"/>
                <a:cs typeface="Arial"/>
              </a:rPr>
              <a:t>Revisión de preguntas pendientes </a:t>
            </a:r>
          </a:p>
        </p:txBody>
      </p:sp>
      <p:sp>
        <p:nvSpPr>
          <p:cNvPr id="4" name="Text Placeholder 3">
            <a:extLst>
              <a:ext uri="{FF2B5EF4-FFF2-40B4-BE49-F238E27FC236}">
                <a16:creationId xmlns:a16="http://schemas.microsoft.com/office/drawing/2014/main" id="{F67B0EDE-BAEA-7500-F929-9CF5B7E49A13}"/>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s-419">
                <a:latin typeface="Arial"/>
                <a:cs typeface="Arial"/>
              </a:rPr>
              <a:t>Respondamos algunas preguntas</a:t>
            </a:r>
          </a:p>
        </p:txBody>
      </p:sp>
    </p:spTree>
    <p:extLst>
      <p:ext uri="{BB962C8B-B14F-4D97-AF65-F5344CB8AC3E}">
        <p14:creationId xmlns:p14="http://schemas.microsoft.com/office/powerpoint/2010/main" val="182184862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58BE6-03C7-208A-4325-193345BF1D5A}"/>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F95972A4-3360-B398-7C92-039488805473}"/>
              </a:ext>
            </a:extLst>
          </p:cNvPr>
          <p:cNvSpPr txBox="1"/>
          <p:nvPr/>
        </p:nvSpPr>
        <p:spPr>
          <a:xfrm>
            <a:off x="1265810" y="2408525"/>
            <a:ext cx="8277024"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000" b="1" i="0" u="none" strike="noStrike" cap="none" normalizeH="0" baseline="0" noProof="0" dirty="0">
                <a:ln>
                  <a:noFill/>
                </a:ln>
                <a:solidFill>
                  <a:srgbClr val="3BB041"/>
                </a:solidFill>
                <a:effectLst/>
                <a:uLnTx/>
                <a:uFillTx/>
                <a:latin typeface="Arial"/>
                <a:ea typeface="Arial"/>
                <a:cs typeface="Arial"/>
              </a:rPr>
              <a:t>2. Presentar los resultados de 7-1-7/EAR a las partes interesadas </a:t>
            </a:r>
          </a:p>
        </p:txBody>
      </p:sp>
      <p:sp>
        <p:nvSpPr>
          <p:cNvPr id="32" name="Text Placeholder 4">
            <a:extLst>
              <a:ext uri="{FF2B5EF4-FFF2-40B4-BE49-F238E27FC236}">
                <a16:creationId xmlns:a16="http://schemas.microsoft.com/office/drawing/2014/main" id="{5109A7EC-1B30-87D9-7E03-111C6593B656}"/>
              </a:ext>
            </a:extLst>
          </p:cNvPr>
          <p:cNvSpPr txBox="1">
            <a:spLocks/>
          </p:cNvSpPr>
          <p:nvPr/>
        </p:nvSpPr>
        <p:spPr>
          <a:xfrm>
            <a:off x="3222566" y="2401251"/>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8" name="TextBox 7">
            <a:extLst>
              <a:ext uri="{FF2B5EF4-FFF2-40B4-BE49-F238E27FC236}">
                <a16:creationId xmlns:a16="http://schemas.microsoft.com/office/drawing/2014/main" id="{6FF50082-B0EE-A3AD-9B01-510ACF15B575}"/>
              </a:ext>
            </a:extLst>
          </p:cNvPr>
          <p:cNvSpPr txBox="1"/>
          <p:nvPr/>
        </p:nvSpPr>
        <p:spPr>
          <a:xfrm>
            <a:off x="6332846" y="6237653"/>
            <a:ext cx="330359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628393"/>
                </a:solidFill>
                <a:effectLst/>
                <a:uLnTx/>
                <a:uFillTx/>
                <a:latin typeface="Arial" panose="020B0604020202020204" pitchFamily="34" charset="0"/>
                <a:ea typeface="Arial"/>
                <a:cs typeface="Arial" panose="020B0604020202020204" pitchFamily="34" charset="0"/>
              </a:rPr>
              <a:t>    Plantilla de diapositivas de revisión de eventos de 7-1-7</a:t>
            </a:r>
          </a:p>
        </p:txBody>
      </p:sp>
      <p:sp>
        <p:nvSpPr>
          <p:cNvPr id="11" name="Text Placeholder 4">
            <a:extLst>
              <a:ext uri="{FF2B5EF4-FFF2-40B4-BE49-F238E27FC236}">
                <a16:creationId xmlns:a16="http://schemas.microsoft.com/office/drawing/2014/main" id="{050A520C-DA61-C464-5E3C-511CA49EEE0C}"/>
              </a:ext>
            </a:extLst>
          </p:cNvPr>
          <p:cNvSpPr txBox="1">
            <a:spLocks/>
          </p:cNvSpPr>
          <p:nvPr/>
        </p:nvSpPr>
        <p:spPr>
          <a:xfrm>
            <a:off x="948309" y="1685957"/>
            <a:ext cx="10958345"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Involucrar a las partes interesadas para acordar y priorizar las acciones propuestas</a:t>
            </a:r>
          </a:p>
        </p:txBody>
      </p:sp>
      <p:pic>
        <p:nvPicPr>
          <p:cNvPr id="3" name="Picture 2">
            <a:extLst>
              <a:ext uri="{FF2B5EF4-FFF2-40B4-BE49-F238E27FC236}">
                <a16:creationId xmlns:a16="http://schemas.microsoft.com/office/drawing/2014/main" id="{7B96D06D-C404-6502-F945-21A1DEF3074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828634" y="2997779"/>
            <a:ext cx="3376084" cy="1882650"/>
          </a:xfrm>
          <a:prstGeom prst="rect">
            <a:avLst/>
          </a:prstGeom>
          <a:ln w="12700">
            <a:solidFill>
              <a:schemeClr val="tx2"/>
            </a:solidFill>
          </a:ln>
        </p:spPr>
      </p:pic>
      <p:pic>
        <p:nvPicPr>
          <p:cNvPr id="12" name="Picture 11">
            <a:extLst>
              <a:ext uri="{FF2B5EF4-FFF2-40B4-BE49-F238E27FC236}">
                <a16:creationId xmlns:a16="http://schemas.microsoft.com/office/drawing/2014/main" id="{425748FE-2D03-F678-94E2-BF90A65D661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232187" y="3513020"/>
            <a:ext cx="3556000" cy="1982978"/>
          </a:xfrm>
          <a:prstGeom prst="rect">
            <a:avLst/>
          </a:prstGeom>
          <a:ln w="12700">
            <a:solidFill>
              <a:schemeClr val="tx2"/>
            </a:solidFill>
          </a:ln>
        </p:spPr>
      </p:pic>
      <p:sp>
        <p:nvSpPr>
          <p:cNvPr id="5" name="Rectangle: Rounded Corners 4">
            <a:extLst>
              <a:ext uri="{FF2B5EF4-FFF2-40B4-BE49-F238E27FC236}">
                <a16:creationId xmlns:a16="http://schemas.microsoft.com/office/drawing/2014/main" id="{9FBABE62-D33E-FE1C-694B-98A3AE6D24D9}"/>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mn-lt"/>
              </a:rPr>
              <a:t>     Determinar las medidas inmediatas y a largo plazo </a:t>
            </a:r>
          </a:p>
        </p:txBody>
      </p:sp>
      <p:sp>
        <p:nvSpPr>
          <p:cNvPr id="13" name="Oval 12">
            <a:extLst>
              <a:ext uri="{FF2B5EF4-FFF2-40B4-BE49-F238E27FC236}">
                <a16:creationId xmlns:a16="http://schemas.microsoft.com/office/drawing/2014/main" id="{2E98671A-0833-938A-E27B-638BE81EA325}"/>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070DD4EB-B709-098A-6D37-4481927AB82C}"/>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604000" y="4023966"/>
            <a:ext cx="3780613" cy="2132266"/>
          </a:xfrm>
          <a:prstGeom prst="rect">
            <a:avLst/>
          </a:prstGeom>
          <a:ln w="12700">
            <a:solidFill>
              <a:schemeClr val="tx2"/>
            </a:solidFill>
          </a:ln>
        </p:spPr>
      </p:pic>
    </p:spTree>
    <p:extLst>
      <p:ext uri="{BB962C8B-B14F-4D97-AF65-F5344CB8AC3E}">
        <p14:creationId xmlns:p14="http://schemas.microsoft.com/office/powerpoint/2010/main" val="70699108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1B537-CCFB-C1CD-A7D5-622E6EB250C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7AB50F2-AC81-D7F0-9A34-82B7A5E4465B}"/>
              </a:ext>
            </a:extLst>
          </p:cNvPr>
          <p:cNvSpPr>
            <a:spLocks noGrp="1"/>
          </p:cNvSpPr>
          <p:nvPr>
            <p:ph type="body" sz="half" idx="10"/>
          </p:nvPr>
        </p:nvSpPr>
        <p:spPr>
          <a:xfrm>
            <a:off x="4787105" y="2038883"/>
            <a:ext cx="6693029" cy="2261900"/>
          </a:xfrm>
        </p:spPr>
        <p:txBody>
          <a:bodyPr vert="horz" lIns="91440" tIns="45720" rIns="91440" bIns="45720" rtlCol="0" anchor="t">
            <a:noAutofit/>
          </a:bodyPr>
          <a:lstStyle/>
          <a:p>
            <a:r>
              <a:rPr lang="es-419" sz="3600" dirty="0">
                <a:latin typeface="Arial"/>
                <a:cs typeface="Arial"/>
              </a:rPr>
              <a:t>¿Quiénes son algunas de </a:t>
            </a:r>
            <a:br>
              <a:rPr lang="es-419" sz="3600" dirty="0">
                <a:latin typeface="Arial"/>
                <a:cs typeface="Arial"/>
              </a:rPr>
            </a:br>
            <a:r>
              <a:rPr lang="es-419" sz="3600" dirty="0">
                <a:latin typeface="Arial"/>
                <a:cs typeface="Arial"/>
              </a:rPr>
              <a:t>las partes interesadas que tendrían que intervenir en la selección de las medidas?</a:t>
            </a:r>
          </a:p>
        </p:txBody>
      </p:sp>
      <p:pic>
        <p:nvPicPr>
          <p:cNvPr id="8" name="Graphic 7">
            <a:extLst>
              <a:ext uri="{FF2B5EF4-FFF2-40B4-BE49-F238E27FC236}">
                <a16:creationId xmlns:a16="http://schemas.microsoft.com/office/drawing/2014/main" id="{D97C4455-5AAE-EEB7-2D39-558C267D9F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362FE21D-EAA2-5EE8-3403-FF64182B0487}"/>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a:latin typeface="Arial"/>
                <a:cs typeface="Arial"/>
              </a:rPr>
              <a:t>Debate</a:t>
            </a:r>
          </a:p>
        </p:txBody>
      </p:sp>
    </p:spTree>
    <p:extLst>
      <p:ext uri="{BB962C8B-B14F-4D97-AF65-F5344CB8AC3E}">
        <p14:creationId xmlns:p14="http://schemas.microsoft.com/office/powerpoint/2010/main" val="7062003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laceholder 4">
            <a:extLst>
              <a:ext uri="{FF2B5EF4-FFF2-40B4-BE49-F238E27FC236}">
                <a16:creationId xmlns:a16="http://schemas.microsoft.com/office/drawing/2014/main" id="{F8BC19C1-C2B7-0FE5-98EE-687DB8FA39B4}"/>
              </a:ext>
            </a:extLst>
          </p:cNvPr>
          <p:cNvSpPr txBox="1">
            <a:spLocks/>
          </p:cNvSpPr>
          <p:nvPr/>
        </p:nvSpPr>
        <p:spPr>
          <a:xfrm>
            <a:off x="3222566" y="2401251"/>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4" name="Text Placeholder 4">
            <a:extLst>
              <a:ext uri="{FF2B5EF4-FFF2-40B4-BE49-F238E27FC236}">
                <a16:creationId xmlns:a16="http://schemas.microsoft.com/office/drawing/2014/main" id="{3A1C8262-0352-8079-159B-E59464E2440C}"/>
              </a:ext>
            </a:extLst>
          </p:cNvPr>
          <p:cNvSpPr txBox="1">
            <a:spLocks/>
          </p:cNvSpPr>
          <p:nvPr/>
        </p:nvSpPr>
        <p:spPr>
          <a:xfrm>
            <a:off x="542990" y="1515723"/>
            <a:ext cx="1164900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Involucrar a las partes interesadas para acordar y priorizar las acciones propuestas</a:t>
            </a:r>
          </a:p>
        </p:txBody>
      </p:sp>
      <p:sp>
        <p:nvSpPr>
          <p:cNvPr id="9" name="TextBox 8">
            <a:extLst>
              <a:ext uri="{FF2B5EF4-FFF2-40B4-BE49-F238E27FC236}">
                <a16:creationId xmlns:a16="http://schemas.microsoft.com/office/drawing/2014/main" id="{5E55C29E-A0BA-D770-385F-269385DDD2DE}"/>
              </a:ext>
            </a:extLst>
          </p:cNvPr>
          <p:cNvSpPr txBox="1"/>
          <p:nvPr/>
        </p:nvSpPr>
        <p:spPr>
          <a:xfrm>
            <a:off x="542622" y="2335745"/>
            <a:ext cx="6096000"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0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3. Acordar medidas para abordar los cuellos de botella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0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 </a:t>
            </a:r>
          </a:p>
        </p:txBody>
      </p:sp>
      <p:sp>
        <p:nvSpPr>
          <p:cNvPr id="10" name="TextBox 9">
            <a:extLst>
              <a:ext uri="{FF2B5EF4-FFF2-40B4-BE49-F238E27FC236}">
                <a16:creationId xmlns:a16="http://schemas.microsoft.com/office/drawing/2014/main" id="{C385BC12-F898-1FC6-691A-AE082E207BB2}"/>
              </a:ext>
            </a:extLst>
          </p:cNvPr>
          <p:cNvSpPr txBox="1"/>
          <p:nvPr/>
        </p:nvSpPr>
        <p:spPr>
          <a:xfrm>
            <a:off x="542621" y="3165412"/>
            <a:ext cx="518223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0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4. Seleccione la autoridad responsable </a:t>
            </a:r>
          </a:p>
        </p:txBody>
      </p:sp>
      <p:pic>
        <p:nvPicPr>
          <p:cNvPr id="6" name="Picture 5">
            <a:extLst>
              <a:ext uri="{FF2B5EF4-FFF2-40B4-BE49-F238E27FC236}">
                <a16:creationId xmlns:a16="http://schemas.microsoft.com/office/drawing/2014/main" id="{4144905D-0AFE-192A-CB56-044E84BDDFA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70032" y="2160807"/>
            <a:ext cx="4663115" cy="3976809"/>
          </a:xfrm>
          <a:prstGeom prst="rect">
            <a:avLst/>
          </a:prstGeom>
          <a:ln w="12700">
            <a:solidFill>
              <a:schemeClr val="bg1">
                <a:lumMod val="75000"/>
              </a:schemeClr>
            </a:solidFill>
          </a:ln>
        </p:spPr>
      </p:pic>
      <p:sp>
        <p:nvSpPr>
          <p:cNvPr id="8" name="TextBox 7">
            <a:extLst>
              <a:ext uri="{FF2B5EF4-FFF2-40B4-BE49-F238E27FC236}">
                <a16:creationId xmlns:a16="http://schemas.microsoft.com/office/drawing/2014/main" id="{68E6B6B6-7714-D13F-0ECD-312BCDD41B9C}"/>
              </a:ext>
            </a:extLst>
          </p:cNvPr>
          <p:cNvSpPr txBox="1"/>
          <p:nvPr/>
        </p:nvSpPr>
        <p:spPr>
          <a:xfrm>
            <a:off x="6870032" y="6203123"/>
            <a:ext cx="211231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628393"/>
                </a:solidFill>
                <a:effectLst/>
                <a:uLnTx/>
                <a:uFillTx/>
                <a:latin typeface="Arial" panose="020B0604020202020204" pitchFamily="34" charset="0"/>
                <a:ea typeface="Arial"/>
                <a:cs typeface="Arial" panose="020B0604020202020204" pitchFamily="34" charset="0"/>
              </a:rPr>
              <a:t>Herramienta de evaluación 7-1-7</a:t>
            </a:r>
          </a:p>
        </p:txBody>
      </p:sp>
      <p:sp>
        <p:nvSpPr>
          <p:cNvPr id="16" name="Content Placeholder 2">
            <a:extLst>
              <a:ext uri="{FF2B5EF4-FFF2-40B4-BE49-F238E27FC236}">
                <a16:creationId xmlns:a16="http://schemas.microsoft.com/office/drawing/2014/main" id="{5C6E357B-31CC-4477-969C-205EFBEB55C8}"/>
              </a:ext>
            </a:extLst>
          </p:cNvPr>
          <p:cNvSpPr txBox="1">
            <a:spLocks/>
          </p:cNvSpPr>
          <p:nvPr/>
        </p:nvSpPr>
        <p:spPr>
          <a:xfrm>
            <a:off x="913770" y="3525816"/>
            <a:ext cx="5182230" cy="1313920"/>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Arial" panose="020B0604020202020204" pitchFamily="34" charset="0"/>
              </a:rPr>
              <a:t>¿Quién tiene la autoridad para asignar tareas?</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Arial" panose="020B0604020202020204" pitchFamily="34" charset="0"/>
              </a:rPr>
              <a:t>¿Quién puede exigir responsabilidades a las personas?</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Arial" panose="020B0604020202020204" pitchFamily="34" charset="0"/>
              </a:rPr>
              <a:t>¡Sean específicos!</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4C4C4F"/>
                </a:solidFill>
                <a:effectLst/>
                <a:uLnTx/>
                <a:uFillTx/>
                <a:latin typeface="Arial" panose="020B0604020202020204" pitchFamily="34" charset="0"/>
                <a:ea typeface="Arial"/>
                <a:cs typeface="Arial" panose="020B0604020202020204" pitchFamily="34" charset="0"/>
              </a:rPr>
              <a:t>Asegúrense de tener los recursos necesarios</a:t>
            </a:r>
          </a:p>
        </p:txBody>
      </p:sp>
      <p:sp>
        <p:nvSpPr>
          <p:cNvPr id="2" name="TextBox 1">
            <a:extLst>
              <a:ext uri="{FF2B5EF4-FFF2-40B4-BE49-F238E27FC236}">
                <a16:creationId xmlns:a16="http://schemas.microsoft.com/office/drawing/2014/main" id="{D717E6A9-1806-4C59-CF58-DB3D8EF13931}"/>
              </a:ext>
            </a:extLst>
          </p:cNvPr>
          <p:cNvSpPr txBox="1"/>
          <p:nvPr/>
        </p:nvSpPr>
        <p:spPr>
          <a:xfrm>
            <a:off x="542621" y="5440584"/>
            <a:ext cx="6096000"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0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5. Identificar fechas (medidas inmediatas)</a:t>
            </a:r>
            <a:r>
              <a:rPr kumimoji="0" lang="es-419" sz="2000" b="1" i="0" u="none" strike="noStrike" cap="none" normalizeH="0" noProof="0" dirty="0">
                <a:ln>
                  <a:noFill/>
                </a:ln>
                <a:solidFill>
                  <a:srgbClr val="3BB041"/>
                </a:solidFill>
                <a:effectLst/>
                <a:uLnTx/>
                <a:uFillTx/>
                <a:latin typeface="Arial" panose="020B0604020202020204" pitchFamily="34" charset="0"/>
                <a:ea typeface="Arial"/>
                <a:cs typeface="Arial" panose="020B0604020202020204" pitchFamily="34" charset="0"/>
              </a:rPr>
              <a:t> </a:t>
            </a:r>
            <a:br>
              <a:rPr kumimoji="0" lang="es-419" sz="2000" b="1" i="0" u="none" strike="noStrike" cap="none" normalizeH="0" noProof="0" dirty="0">
                <a:ln>
                  <a:noFill/>
                </a:ln>
                <a:solidFill>
                  <a:srgbClr val="3BB041"/>
                </a:solidFill>
                <a:effectLst/>
                <a:uLnTx/>
                <a:uFillTx/>
                <a:latin typeface="Arial" panose="020B0604020202020204" pitchFamily="34" charset="0"/>
                <a:ea typeface="Arial"/>
                <a:cs typeface="Arial" panose="020B0604020202020204" pitchFamily="34" charset="0"/>
              </a:rPr>
            </a:br>
            <a:r>
              <a:rPr kumimoji="0" lang="es-419" sz="20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u oportunidades futuras (medidas a largo plazo)</a:t>
            </a:r>
          </a:p>
        </p:txBody>
      </p:sp>
      <p:sp>
        <p:nvSpPr>
          <p:cNvPr id="7" name="Rectangle: Rounded Corners 6">
            <a:extLst>
              <a:ext uri="{FF2B5EF4-FFF2-40B4-BE49-F238E27FC236}">
                <a16:creationId xmlns:a16="http://schemas.microsoft.com/office/drawing/2014/main" id="{06177C41-DE89-272A-6017-1FFAB2BE39FC}"/>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200" b="1">
                <a:solidFill>
                  <a:schemeClr val="bg1"/>
                </a:solidFill>
                <a:latin typeface="Arial"/>
                <a:ea typeface="Arial"/>
                <a:cs typeface="+mn-lt"/>
              </a:rPr>
              <a:t>     Determinar las medidas inmediatas y a largo plazo </a:t>
            </a:r>
          </a:p>
        </p:txBody>
      </p:sp>
      <p:sp>
        <p:nvSpPr>
          <p:cNvPr id="13" name="Oval 12">
            <a:extLst>
              <a:ext uri="{FF2B5EF4-FFF2-40B4-BE49-F238E27FC236}">
                <a16:creationId xmlns:a16="http://schemas.microsoft.com/office/drawing/2014/main" id="{AF1EB5FB-D2AE-C735-FD09-312454BA7FD6}"/>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8724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8" grpId="0"/>
      <p:bldP spid="16" grpId="0"/>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822282" y="638805"/>
            <a:ext cx="3350884" cy="1079491"/>
          </a:xfrm>
        </p:spPr>
        <p:txBody>
          <a:bodyPr>
            <a:normAutofit fontScale="90000"/>
          </a:bodyPr>
          <a:lstStyle/>
          <a:p>
            <a:r>
              <a:rPr lang="es-419" dirty="0">
                <a:latin typeface="Arial"/>
                <a:cs typeface="Arial"/>
              </a:rPr>
              <a:t>Sarampión en los Estados Unidos</a:t>
            </a:r>
          </a:p>
        </p:txBody>
      </p:sp>
      <p:pic>
        <p:nvPicPr>
          <p:cNvPr id="13" name="Picture 2" descr="Red blood cells and antibodies">
            <a:extLst>
              <a:ext uri="{FF2B5EF4-FFF2-40B4-BE49-F238E27FC236}">
                <a16:creationId xmlns:a16="http://schemas.microsoft.com/office/drawing/2014/main" id="{8C13D47D-FE9E-F743-2479-CA8E2609A80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23828" y="4250209"/>
            <a:ext cx="2798107" cy="188621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a:extLst>
              <a:ext uri="{FF2B5EF4-FFF2-40B4-BE49-F238E27FC236}">
                <a16:creationId xmlns:a16="http://schemas.microsoft.com/office/drawing/2014/main" id="{6C58AA57-60B6-D72F-4C9F-BB263369E17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31919" y="1994801"/>
            <a:ext cx="2790015" cy="1865415"/>
          </a:xfrm>
          <a:prstGeom prst="rect">
            <a:avLst/>
          </a:prstGeom>
          <a:noFill/>
          <a:extLst>
            <a:ext uri="{909E8E84-426E-40DD-AFC4-6F175D3DCCD1}">
              <a14:hiddenFill xmlns:a14="http://schemas.microsoft.com/office/drawing/2010/main">
                <a:solidFill>
                  <a:srgbClr val="FFFFFF"/>
                </a:solidFill>
              </a14:hiddenFill>
            </a:ext>
          </a:extLst>
        </p:spPr>
      </p:pic>
      <p:sp>
        <p:nvSpPr>
          <p:cNvPr id="15" name="Content Placeholder 2">
            <a:extLst>
              <a:ext uri="{FF2B5EF4-FFF2-40B4-BE49-F238E27FC236}">
                <a16:creationId xmlns:a16="http://schemas.microsoft.com/office/drawing/2014/main" id="{475294E8-3EFE-84DD-BBA1-F66AB645BFD9}"/>
              </a:ext>
            </a:extLst>
          </p:cNvPr>
          <p:cNvSpPr txBox="1">
            <a:spLocks/>
          </p:cNvSpPr>
          <p:nvPr/>
        </p:nvSpPr>
        <p:spPr>
          <a:xfrm>
            <a:off x="5040094" y="758634"/>
            <a:ext cx="6242265" cy="5340732"/>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rgbClr val="3BB042"/>
              </a:buClr>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Clr>
                <a:srgbClr val="3BB042"/>
              </a:buClr>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Clr>
                <a:srgbClr val="3BB042"/>
              </a:buClr>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Clr>
                <a:srgbClr val="3BB042"/>
              </a:buClr>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Clr>
                <a:srgbClr val="3BB042"/>
              </a:buClr>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618393"/>
                </a:solidFill>
                <a:effectLst/>
                <a:uLnTx/>
                <a:uFillTx/>
                <a:latin typeface="Arial"/>
                <a:ea typeface="Arial"/>
                <a:cs typeface="Arial"/>
              </a:rPr>
              <a:t>Un departamento de salud local no tenía el número de teléfono adecuado en el aeropuerto para solicitar manifiestos de vuelo, lo que retrasó su investigación del brote de sarampión por varios días. </a:t>
            </a:r>
          </a:p>
          <a:p>
            <a:pPr marL="0" marR="0" lvl="0" indent="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r>
              <a:rPr kumimoji="0" lang="es-419" sz="1800" b="1" i="0" u="none" strike="noStrike" cap="none" normalizeH="0" baseline="0" noProof="0" dirty="0">
                <a:ln>
                  <a:noFill/>
                </a:ln>
                <a:solidFill>
                  <a:srgbClr val="618393"/>
                </a:solidFill>
                <a:effectLst/>
                <a:uLnTx/>
                <a:uFillTx/>
                <a:latin typeface="Arial"/>
                <a:ea typeface="Arial"/>
                <a:cs typeface="Arial"/>
              </a:rPr>
              <a:t>Cuello de botella clave: Falta de un </a:t>
            </a:r>
            <a:r>
              <a:rPr lang="es-419" sz="1800" dirty="0">
                <a:solidFill>
                  <a:srgbClr val="618393"/>
                </a:solidFill>
                <a:latin typeface="Arial"/>
                <a:ea typeface="Arial"/>
                <a:cs typeface="Arial"/>
              </a:rPr>
              <a:t>número de teléfono</a:t>
            </a:r>
          </a:p>
          <a:p>
            <a:pPr marL="228600" marR="0" lvl="0" indent="-22860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618393"/>
                </a:solidFill>
                <a:effectLst/>
                <a:uLnTx/>
                <a:uFillTx/>
                <a:latin typeface="Arial"/>
                <a:ea typeface="Arial"/>
                <a:cs typeface="Arial"/>
              </a:rPr>
              <a:t>Después de su revisión 7-1-7 se pusieron en contacto con el aeropuerto para adquirir el número de teléfono adecuado. </a:t>
            </a:r>
          </a:p>
          <a:p>
            <a:pPr marL="0" marR="0" lvl="0" indent="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r>
              <a:rPr kumimoji="0" lang="es-419" sz="1800" b="1" i="0" u="none" strike="noStrike" cap="none" normalizeH="0" baseline="0" noProof="0" dirty="0">
                <a:ln>
                  <a:noFill/>
                </a:ln>
                <a:solidFill>
                  <a:srgbClr val="618393"/>
                </a:solidFill>
                <a:effectLst/>
                <a:uLnTx/>
                <a:uFillTx/>
                <a:latin typeface="Arial"/>
                <a:ea typeface="Arial"/>
                <a:cs typeface="Arial"/>
              </a:rPr>
              <a:t>Medidas</a:t>
            </a:r>
            <a:r>
              <a:rPr lang="es-419" sz="1800" dirty="0">
                <a:solidFill>
                  <a:srgbClr val="618393"/>
                </a:solidFill>
                <a:latin typeface="Arial"/>
                <a:ea typeface="Arial"/>
                <a:cs typeface="Arial"/>
              </a:rPr>
              <a:t> inmediatas</a:t>
            </a:r>
            <a:r>
              <a:rPr kumimoji="0" lang="es-419" sz="1800" b="1" i="0" u="none" strike="noStrike" cap="none" normalizeH="0" baseline="0" noProof="0" dirty="0">
                <a:ln>
                  <a:noFill/>
                </a:ln>
                <a:solidFill>
                  <a:srgbClr val="618393"/>
                </a:solidFill>
                <a:effectLst/>
                <a:uLnTx/>
                <a:uFillTx/>
                <a:latin typeface="Arial"/>
                <a:ea typeface="Arial"/>
                <a:cs typeface="Arial"/>
              </a:rPr>
              <a:t>: Contacto con </a:t>
            </a:r>
            <a:r>
              <a:rPr lang="es-419" sz="1800" dirty="0">
                <a:solidFill>
                  <a:srgbClr val="618393"/>
                </a:solidFill>
                <a:latin typeface="Arial"/>
                <a:ea typeface="Arial"/>
                <a:cs typeface="Arial"/>
              </a:rPr>
              <a:t>el aeropuerto</a:t>
            </a:r>
          </a:p>
          <a:p>
            <a:pPr marL="228600" marR="0" lvl="0" indent="-22860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618393"/>
                </a:solidFill>
                <a:effectLst/>
                <a:uLnTx/>
                <a:uFillTx/>
                <a:latin typeface="Arial"/>
                <a:ea typeface="Arial"/>
                <a:cs typeface="Arial"/>
              </a:rPr>
              <a:t>Durante un brote de </a:t>
            </a:r>
            <a:r>
              <a:rPr kumimoji="0" lang="es-419" sz="1800" b="0" i="0" u="none" strike="noStrike" cap="none" normalizeH="0" baseline="0" noProof="0" dirty="0" err="1">
                <a:ln>
                  <a:noFill/>
                </a:ln>
                <a:solidFill>
                  <a:srgbClr val="618393"/>
                </a:solidFill>
                <a:effectLst/>
                <a:uLnTx/>
                <a:uFillTx/>
                <a:latin typeface="Arial"/>
                <a:ea typeface="Arial"/>
                <a:cs typeface="Arial"/>
              </a:rPr>
              <a:t>mpox</a:t>
            </a:r>
            <a:r>
              <a:rPr kumimoji="0" lang="es-419" sz="1800" b="0" i="0" u="none" strike="noStrike" cap="none" normalizeH="0" baseline="0" noProof="0" dirty="0">
                <a:ln>
                  <a:noFill/>
                </a:ln>
                <a:solidFill>
                  <a:srgbClr val="618393"/>
                </a:solidFill>
                <a:effectLst/>
                <a:uLnTx/>
                <a:uFillTx/>
                <a:latin typeface="Arial"/>
                <a:ea typeface="Arial"/>
                <a:cs typeface="Arial"/>
              </a:rPr>
              <a:t> un par de meses después, el departamento de salud pudo solicitar y recibir un manifiesto de vuelo en menos de un día.</a:t>
            </a:r>
          </a:p>
          <a:p>
            <a:pPr marL="0" marR="0" lvl="0" indent="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r>
              <a:rPr kumimoji="0" lang="es-419" sz="1800" b="1" i="0" u="none" strike="noStrike" cap="none" normalizeH="0" baseline="0" noProof="0" dirty="0">
                <a:ln>
                  <a:noFill/>
                </a:ln>
                <a:solidFill>
                  <a:srgbClr val="618393"/>
                </a:solidFill>
                <a:effectLst/>
                <a:uLnTx/>
                <a:uFillTx/>
                <a:latin typeface="Arial"/>
                <a:ea typeface="Arial"/>
                <a:cs typeface="Arial"/>
              </a:rPr>
              <a:t>Impacto: investigación rápida durante el próximo brote</a:t>
            </a:r>
          </a:p>
          <a:p>
            <a:pPr marL="0" marR="0" lvl="0" indent="0" algn="ctr"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endParaRPr kumimoji="0" lang="en-US" sz="1800" b="1" i="1" u="none" strike="noStrike" kern="1200" cap="none" spc="0" normalizeH="0" baseline="0" noProof="0" dirty="0">
              <a:ln>
                <a:noFill/>
              </a:ln>
              <a:solidFill>
                <a:srgbClr val="384D56"/>
              </a:solidFill>
              <a:effectLst/>
              <a:uLnTx/>
              <a:uFillTx/>
              <a:cs typeface="Arial"/>
            </a:endParaRPr>
          </a:p>
        </p:txBody>
      </p:sp>
    </p:spTree>
    <p:extLst>
      <p:ext uri="{BB962C8B-B14F-4D97-AF65-F5344CB8AC3E}">
        <p14:creationId xmlns:p14="http://schemas.microsoft.com/office/powerpoint/2010/main" val="121782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015CB-D18D-8AD3-F070-D0B9488D651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29C49FF-95B9-4A01-036E-079952C0001C}"/>
              </a:ext>
            </a:extLst>
          </p:cNvPr>
          <p:cNvSpPr>
            <a:spLocks noGrp="1"/>
          </p:cNvSpPr>
          <p:nvPr>
            <p:ph type="body" sz="half" idx="10"/>
          </p:nvPr>
        </p:nvSpPr>
        <p:spPr>
          <a:xfrm>
            <a:off x="4837905" y="1345001"/>
            <a:ext cx="6693029" cy="4168631"/>
          </a:xfrm>
        </p:spPr>
        <p:txBody>
          <a:bodyPr vert="horz" lIns="91440" tIns="45720" rIns="91440" bIns="45720" rtlCol="0" anchor="t">
            <a:noAutofit/>
          </a:bodyPr>
          <a:lstStyle/>
          <a:p>
            <a:r>
              <a:rPr lang="es-419" sz="3800" dirty="0">
                <a:latin typeface="Arial"/>
                <a:cs typeface="Arial"/>
              </a:rPr>
              <a:t>¿Qué estrategias creen que ayudarían a asegurar que las medidas propuestas reciban el apoyo necesario para la asignación y aplicación de recursos?</a:t>
            </a:r>
          </a:p>
        </p:txBody>
      </p:sp>
      <p:pic>
        <p:nvPicPr>
          <p:cNvPr id="8" name="Graphic 7">
            <a:extLst>
              <a:ext uri="{FF2B5EF4-FFF2-40B4-BE49-F238E27FC236}">
                <a16:creationId xmlns:a16="http://schemas.microsoft.com/office/drawing/2014/main" id="{1D98AB28-5280-5E10-24F0-E0D8F35F499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0F85EC3B-792E-7565-A9BD-CB68FD5D3733}"/>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a:latin typeface="Arial"/>
                <a:cs typeface="Arial"/>
              </a:rPr>
              <a:t>Debate</a:t>
            </a:r>
          </a:p>
        </p:txBody>
      </p:sp>
    </p:spTree>
    <p:extLst>
      <p:ext uri="{BB962C8B-B14F-4D97-AF65-F5344CB8AC3E}">
        <p14:creationId xmlns:p14="http://schemas.microsoft.com/office/powerpoint/2010/main" val="220643998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49976-6EDD-882F-ABBD-C451761F3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03CCE-10F8-A85B-F77A-427EC9971A4F}"/>
              </a:ext>
            </a:extLst>
          </p:cNvPr>
          <p:cNvSpPr>
            <a:spLocks noGrp="1"/>
          </p:cNvSpPr>
          <p:nvPr>
            <p:ph type="title"/>
          </p:nvPr>
        </p:nvSpPr>
        <p:spPr>
          <a:xfrm>
            <a:off x="831850" y="3043056"/>
            <a:ext cx="9703980" cy="1422952"/>
          </a:xfrm>
        </p:spPr>
        <p:txBody>
          <a:bodyPr/>
          <a:lstStyle/>
          <a:p>
            <a:r>
              <a:rPr lang="es-419" sz="4000">
                <a:latin typeface="Arial"/>
                <a:cs typeface="Arial"/>
              </a:rPr>
              <a:t>Aplicar 7-1-7 a sus propios datos</a:t>
            </a:r>
          </a:p>
        </p:txBody>
      </p:sp>
      <p:sp>
        <p:nvSpPr>
          <p:cNvPr id="3" name="Text Placeholder 2">
            <a:extLst>
              <a:ext uri="{FF2B5EF4-FFF2-40B4-BE49-F238E27FC236}">
                <a16:creationId xmlns:a16="http://schemas.microsoft.com/office/drawing/2014/main" id="{965D3DEC-FF00-307C-A0BC-D1F706E78F6B}"/>
              </a:ext>
            </a:extLst>
          </p:cNvPr>
          <p:cNvSpPr>
            <a:spLocks noGrp="1"/>
          </p:cNvSpPr>
          <p:nvPr>
            <p:ph type="body" idx="1"/>
          </p:nvPr>
        </p:nvSpPr>
        <p:spPr>
          <a:xfrm>
            <a:off x="831850" y="4438357"/>
            <a:ext cx="9703980" cy="931688"/>
          </a:xfrm>
        </p:spPr>
        <p:txBody>
          <a:bodyPr/>
          <a:lstStyle/>
          <a:p>
            <a:r>
              <a:rPr lang="es-419" sz="3000"/>
              <a:t>Actividad</a:t>
            </a:r>
          </a:p>
        </p:txBody>
      </p:sp>
      <p:pic>
        <p:nvPicPr>
          <p:cNvPr id="5" name="Graphic 4">
            <a:extLst>
              <a:ext uri="{FF2B5EF4-FFF2-40B4-BE49-F238E27FC236}">
                <a16:creationId xmlns:a16="http://schemas.microsoft.com/office/drawing/2014/main" id="{36DC7FE1-0B2C-F35B-32F4-7A2847E9E5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224897727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65566" y="1016926"/>
            <a:ext cx="11271438"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dirty="0">
                <a:ln>
                  <a:noFill/>
                </a:ln>
                <a:solidFill>
                  <a:schemeClr val="tx2"/>
                </a:solidFill>
                <a:effectLst/>
                <a:uLnTx/>
                <a:uFillTx/>
                <a:latin typeface="Arial"/>
                <a:ea typeface="Arial"/>
                <a:cs typeface="Arial"/>
              </a:rPr>
              <a:t>Esta actividad le ayuda a practicar la aplicación de 7-1-7 a un brote en </a:t>
            </a:r>
            <a:br>
              <a:rPr kumimoji="0" lang="es-419" sz="2400" b="1" i="0" u="none" strike="noStrike" cap="none" normalizeH="0" baseline="0" noProof="0" dirty="0">
                <a:ln>
                  <a:noFill/>
                </a:ln>
                <a:solidFill>
                  <a:schemeClr val="tx2"/>
                </a:solidFill>
                <a:effectLst/>
                <a:uLnTx/>
                <a:uFillTx/>
                <a:latin typeface="Arial"/>
                <a:ea typeface="Arial"/>
                <a:cs typeface="Arial"/>
              </a:rPr>
            </a:br>
            <a:r>
              <a:rPr kumimoji="0" lang="es-419" sz="2400" b="1" i="0" u="none" strike="noStrike" cap="none" normalizeH="0" baseline="0" noProof="0" dirty="0">
                <a:ln>
                  <a:noFill/>
                </a:ln>
                <a:solidFill>
                  <a:schemeClr val="tx2"/>
                </a:solidFill>
                <a:effectLst/>
                <a:uLnTx/>
                <a:uFillTx/>
                <a:latin typeface="Arial"/>
                <a:ea typeface="Arial"/>
                <a:cs typeface="Arial"/>
              </a:rPr>
              <a:t>el mundo real. </a:t>
            </a:r>
            <a:br>
              <a:rPr lang="es-419" sz="2400" b="1" i="0" u="none" strike="noStrike" cap="none" normalizeH="0" baseline="0" noProof="0" dirty="0">
                <a:ln>
                  <a:noFill/>
                </a:ln>
                <a:solidFill>
                  <a:schemeClr val="tx2"/>
                </a:solidFill>
                <a:effectLst/>
                <a:uLnTx/>
                <a:uFillTx/>
                <a:latin typeface="Arial" panose="020B0604020202020204" pitchFamily="34" charset="0"/>
                <a:ea typeface="Arial"/>
                <a:cs typeface="Arial"/>
              </a:rPr>
            </a:br>
            <a:endParaRPr lang="es-419" sz="2400" b="1" i="0" u="none" strike="noStrike" cap="none" normalizeH="0" baseline="0" noProof="0" dirty="0">
              <a:ln>
                <a:noFill/>
              </a:ln>
              <a:solidFill>
                <a:schemeClr val="tx2"/>
              </a:solidFill>
              <a:effectLst/>
              <a:uLnTx/>
              <a:uFillTx/>
              <a:latin typeface="Arial" panose="020B0604020202020204" pitchFamily="34" charset="0"/>
              <a:ea typeface="Arial"/>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es-419" sz="2000" b="1" i="0" u="none" strike="noStrike" cap="none" normalizeH="0" baseline="0" noProof="0" dirty="0">
                <a:ln>
                  <a:noFill/>
                </a:ln>
                <a:solidFill>
                  <a:srgbClr val="384D56"/>
                </a:solidFill>
                <a:effectLst/>
                <a:uLnTx/>
                <a:uFillTx/>
                <a:latin typeface="Arial"/>
                <a:ea typeface="Arial"/>
                <a:cs typeface="Arial"/>
              </a:rPr>
              <a:t>Los participantes utilizarán la información de puntualidad sobre un brote y la ‘Plantilla de diapositivas de revisión de eventos de 7-1-7’ para:</a:t>
            </a:r>
            <a:br>
              <a:rPr lang="es-419" sz="2000" b="0" i="0" u="none" strike="noStrike" cap="none" normalizeH="0" baseline="0" noProof="0" dirty="0">
                <a:ln>
                  <a:noFill/>
                </a:ln>
                <a:effectLst/>
                <a:uLnTx/>
                <a:uFillTx/>
                <a:latin typeface="Arial" panose="020B0604020202020204" pitchFamily="34" charset="0"/>
                <a:ea typeface="Arial"/>
                <a:cs typeface="Arial"/>
              </a:rPr>
            </a:br>
            <a:endParaRPr lang="es-419" sz="2000" b="0" i="0" u="none" strike="noStrike" cap="none" normalizeH="0" baseline="0" noProof="0" dirty="0">
              <a:ln>
                <a:noFill/>
              </a:ln>
              <a:effectLst/>
              <a:uLnTx/>
              <a:uFillTx/>
              <a:latin typeface="Arial" panose="020B0604020202020204" pitchFamily="34" charset="0"/>
              <a:ea typeface="Arial"/>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lang="es-419" sz="1900" dirty="0">
                <a:solidFill>
                  <a:srgbClr val="384D56"/>
                </a:solidFill>
                <a:latin typeface="Arial"/>
                <a:ea typeface="Arial"/>
                <a:cs typeface="Arial"/>
              </a:rPr>
              <a:t>Identificar y registrar las fechas de los hitos de 7-1-7 y calcular el desempeño del 7-1-7</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s-419" sz="1900" b="0" i="0" u="none" strike="noStrike" cap="none" normalizeH="0" baseline="0" noProof="0" dirty="0">
                <a:ln>
                  <a:noFill/>
                </a:ln>
                <a:solidFill>
                  <a:srgbClr val="384D56"/>
                </a:solidFill>
                <a:effectLst/>
                <a:uLnTx/>
                <a:uFillTx/>
                <a:latin typeface="Arial"/>
                <a:ea typeface="Arial"/>
                <a:cs typeface="Arial"/>
              </a:rPr>
              <a:t>Identificar cuellos de botella y facilitadores específicos, accionables, de causa raíz, a nivel de sistema</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s-419" sz="1900" b="0" i="0" u="none" strike="noStrike" cap="none" normalizeH="0" baseline="0" noProof="0" dirty="0">
                <a:ln>
                  <a:noFill/>
                </a:ln>
                <a:solidFill>
                  <a:srgbClr val="384D56"/>
                </a:solidFill>
                <a:effectLst/>
                <a:uLnTx/>
                <a:uFillTx/>
                <a:latin typeface="Arial"/>
                <a:ea typeface="Arial"/>
                <a:cs typeface="Arial"/>
              </a:rPr>
              <a:t>Determinar medidas SMART (específicas, medibles, alcanzables, pertinentes y con tiempo determinado) inmediatas y a largo plazo</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19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12">
            <a:extLst>
              <a:ext uri="{FF2B5EF4-FFF2-40B4-BE49-F238E27FC236}">
                <a16:creationId xmlns:a16="http://schemas.microsoft.com/office/drawing/2014/main" id="{513E62FB-343D-56B4-2E87-09B2C3EEBBA2}"/>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a:latin typeface="Arial"/>
                <a:cs typeface="Arial"/>
              </a:rPr>
              <a:t>Objetivos</a:t>
            </a:r>
          </a:p>
        </p:txBody>
      </p:sp>
      <p:sp>
        <p:nvSpPr>
          <p:cNvPr id="7" name="TextBox 6">
            <a:extLst>
              <a:ext uri="{FF2B5EF4-FFF2-40B4-BE49-F238E27FC236}">
                <a16:creationId xmlns:a16="http://schemas.microsoft.com/office/drawing/2014/main" id="{D94CED3A-9301-A925-B82F-FB262148456F}"/>
              </a:ext>
            </a:extLst>
          </p:cNvPr>
          <p:cNvSpPr txBox="1"/>
          <p:nvPr/>
        </p:nvSpPr>
        <p:spPr>
          <a:xfrm>
            <a:off x="264459" y="5695118"/>
            <a:ext cx="8025102" cy="394147"/>
          </a:xfrm>
          <a:prstGeom prst="rect">
            <a:avLst/>
          </a:prstGeom>
          <a:noFill/>
        </p:spPr>
        <p:txBody>
          <a:bodyPr wrap="square">
            <a:spAutoFit/>
          </a:body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1800" b="1" i="0" u="none" strike="noStrike" cap="none" normalizeH="0" baseline="0" noProof="0" dirty="0">
                <a:ln>
                  <a:noFill/>
                </a:ln>
                <a:solidFill>
                  <a:schemeClr val="tx2"/>
                </a:solidFill>
                <a:effectLst/>
                <a:uLnTx/>
                <a:uFillTx/>
                <a:latin typeface="Arial"/>
                <a:ea typeface="Arial"/>
                <a:cs typeface="Arial"/>
              </a:rPr>
              <a:t>* Nota: No hay facilitadores de mesa designados para</a:t>
            </a:r>
            <a:r>
              <a:rPr lang="es-419" b="1" dirty="0">
                <a:solidFill>
                  <a:schemeClr val="tx2"/>
                </a:solidFill>
                <a:latin typeface="Arial"/>
                <a:ea typeface="Arial"/>
                <a:cs typeface="Arial"/>
              </a:rPr>
              <a:t> esta actividad</a:t>
            </a:r>
          </a:p>
        </p:txBody>
      </p:sp>
    </p:spTree>
    <p:extLst>
      <p:ext uri="{BB962C8B-B14F-4D97-AF65-F5344CB8AC3E}">
        <p14:creationId xmlns:p14="http://schemas.microsoft.com/office/powerpoint/2010/main" val="277783460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201B5498-CE4C-83EB-0566-A9DC8B677E5C}"/>
              </a:ext>
            </a:extLst>
          </p:cNvPr>
          <p:cNvGraphicFramePr>
            <a:graphicFrameLocks noGrp="1"/>
          </p:cNvGraphicFramePr>
          <p:nvPr>
            <p:extLst>
              <p:ext uri="{D42A27DB-BD31-4B8C-83A1-F6EECF244321}">
                <p14:modId xmlns:p14="http://schemas.microsoft.com/office/powerpoint/2010/main" val="4216271978"/>
              </p:ext>
            </p:extLst>
          </p:nvPr>
        </p:nvGraphicFramePr>
        <p:xfrm>
          <a:off x="422400" y="1299468"/>
          <a:ext cx="8961444" cy="5159181"/>
        </p:xfrm>
        <a:graphic>
          <a:graphicData uri="http://schemas.openxmlformats.org/drawingml/2006/table">
            <a:tbl>
              <a:tblPr firstRow="1" firstCol="1" bandRow="1">
                <a:tableStyleId>{B301B821-A1FF-4177-AEE7-76D212191A09}</a:tableStyleId>
              </a:tblPr>
              <a:tblGrid>
                <a:gridCol w="747675">
                  <a:extLst>
                    <a:ext uri="{9D8B030D-6E8A-4147-A177-3AD203B41FA5}">
                      <a16:colId xmlns:a16="http://schemas.microsoft.com/office/drawing/2014/main" val="1249902058"/>
                    </a:ext>
                  </a:extLst>
                </a:gridCol>
                <a:gridCol w="3676880">
                  <a:extLst>
                    <a:ext uri="{9D8B030D-6E8A-4147-A177-3AD203B41FA5}">
                      <a16:colId xmlns:a16="http://schemas.microsoft.com/office/drawing/2014/main" val="938744880"/>
                    </a:ext>
                  </a:extLst>
                </a:gridCol>
                <a:gridCol w="2362319">
                  <a:extLst>
                    <a:ext uri="{9D8B030D-6E8A-4147-A177-3AD203B41FA5}">
                      <a16:colId xmlns:a16="http://schemas.microsoft.com/office/drawing/2014/main" val="1250547073"/>
                    </a:ext>
                  </a:extLst>
                </a:gridCol>
                <a:gridCol w="2174570">
                  <a:extLst>
                    <a:ext uri="{9D8B030D-6E8A-4147-A177-3AD203B41FA5}">
                      <a16:colId xmlns:a16="http://schemas.microsoft.com/office/drawing/2014/main" val="3984908602"/>
                    </a:ext>
                  </a:extLst>
                </a:gridCol>
              </a:tblGrid>
              <a:tr h="917966">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endParaRPr lang="en-US" sz="2000">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es-419" sz="2000" dirty="0">
                          <a:effectLst/>
                        </a:rPr>
                        <a:t>Paso</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2000" dirty="0">
                          <a:effectLst/>
                        </a:rPr>
                        <a:t>Ubicación</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2000" dirty="0">
                          <a:effectLst/>
                        </a:rPr>
                        <a:t>Duración </a:t>
                      </a:r>
                    </a:p>
                  </a:txBody>
                  <a:tcPr marL="68580" marR="68580" marT="0" marB="0" anchor="ctr"/>
                </a:tc>
                <a:extLst>
                  <a:ext uri="{0D108BD9-81ED-4DB2-BD59-A6C34878D82A}">
                    <a16:rowId xmlns:a16="http://schemas.microsoft.com/office/drawing/2014/main" val="4000264268"/>
                  </a:ext>
                </a:extLst>
              </a:tr>
              <a:tr h="643694">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rPr>
                        <a:t>1</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s-419" sz="1800" dirty="0">
                          <a:solidFill>
                            <a:srgbClr val="384D56"/>
                          </a:solidFill>
                          <a:effectLst/>
                        </a:rPr>
                        <a:t>Descripción general de la actividad</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rPr>
                        <a:t>Sesión plenaria</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rPr>
                        <a:t>5 min</a:t>
                      </a:r>
                    </a:p>
                  </a:txBody>
                  <a:tcPr marL="68580" marR="68580" marT="0" marB="0" anchor="ctr">
                    <a:solidFill>
                      <a:schemeClr val="bg2"/>
                    </a:solidFill>
                  </a:tcPr>
                </a:tc>
                <a:extLst>
                  <a:ext uri="{0D108BD9-81ED-4DB2-BD59-A6C34878D82A}">
                    <a16:rowId xmlns:a16="http://schemas.microsoft.com/office/drawing/2014/main" val="2093039433"/>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rPr>
                        <a:t>2</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s-419" sz="1800" dirty="0">
                          <a:solidFill>
                            <a:srgbClr val="384D56"/>
                          </a:solidFill>
                          <a:effectLst/>
                        </a:rPr>
                        <a:t>Presentaciones personales breves + selección de brote</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rPr>
                        <a:t>Grupo pequeño</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rPr>
                        <a:t>~10 min</a:t>
                      </a:r>
                    </a:p>
                  </a:txBody>
                  <a:tcPr marL="68580" marR="68580" marT="0" marB="0" anchor="ctr"/>
                </a:tc>
                <a:extLst>
                  <a:ext uri="{0D108BD9-81ED-4DB2-BD59-A6C34878D82A}">
                    <a16:rowId xmlns:a16="http://schemas.microsoft.com/office/drawing/2014/main" val="641549739"/>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rPr>
                        <a:t>3</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s-419" sz="1800" dirty="0">
                          <a:solidFill>
                            <a:srgbClr val="384D56"/>
                          </a:solidFill>
                          <a:effectLst/>
                        </a:rPr>
                        <a:t>Completar los datos de puntualidad en la ‘Plantilla de diapositivas de revisión de eventos de 7-1-7’</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s-419" sz="1800" u="none" strike="noStrike" cap="none" normalizeH="0" baseline="0" noProof="0" dirty="0">
                          <a:ln>
                            <a:noFill/>
                          </a:ln>
                          <a:solidFill>
                            <a:srgbClr val="384D56"/>
                          </a:solidFill>
                          <a:effectLst/>
                          <a:uLnTx/>
                          <a:uFillTx/>
                        </a:rPr>
                        <a:t>Grupo pequeño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rPr>
                        <a:t>~20 min</a:t>
                      </a:r>
                    </a:p>
                  </a:txBody>
                  <a:tcPr marL="68580" marR="68580" marT="0" marB="0" anchor="ctr">
                    <a:solidFill>
                      <a:schemeClr val="bg2"/>
                    </a:solidFill>
                  </a:tcPr>
                </a:tc>
                <a:extLst>
                  <a:ext uri="{0D108BD9-81ED-4DB2-BD59-A6C34878D82A}">
                    <a16:rowId xmlns:a16="http://schemas.microsoft.com/office/drawing/2014/main" val="57759532"/>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latin typeface="Arial"/>
                          <a:cs typeface="Arial"/>
                        </a:rPr>
                        <a:t>4</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s-419" sz="1800" dirty="0">
                          <a:solidFill>
                            <a:srgbClr val="384D56"/>
                          </a:solidFill>
                          <a:effectLst/>
                          <a:latin typeface="Arial"/>
                          <a:cs typeface="Arial"/>
                        </a:rPr>
                        <a:t>Identificar los cuellos de botella y facilitadores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s-419" sz="1800" u="none" strike="noStrike" cap="none" normalizeH="0" baseline="0" noProof="0" dirty="0">
                          <a:ln>
                            <a:noFill/>
                          </a:ln>
                          <a:solidFill>
                            <a:srgbClr val="384D56"/>
                          </a:solidFill>
                          <a:effectLst/>
                          <a:uLnTx/>
                          <a:uFillTx/>
                          <a:latin typeface="Arial"/>
                          <a:cs typeface="Arial"/>
                        </a:rPr>
                        <a:t>Grupo pequeño</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latin typeface="Arial"/>
                          <a:cs typeface="Arial"/>
                        </a:rPr>
                        <a:t>~30 min</a:t>
                      </a:r>
                    </a:p>
                  </a:txBody>
                  <a:tcPr marL="68580" marR="68580" marT="0" marB="0" anchor="ctr"/>
                </a:tc>
                <a:extLst>
                  <a:ext uri="{0D108BD9-81ED-4DB2-BD59-A6C34878D82A}">
                    <a16:rowId xmlns:a16="http://schemas.microsoft.com/office/drawing/2014/main" val="83718832"/>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latin typeface="Arial"/>
                          <a:cs typeface="Arial"/>
                        </a:rPr>
                        <a:t>5</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s-419" sz="1800" dirty="0">
                          <a:solidFill>
                            <a:srgbClr val="384D56"/>
                          </a:solidFill>
                          <a:effectLst/>
                          <a:latin typeface="Arial"/>
                          <a:cs typeface="Arial"/>
                        </a:rPr>
                        <a:t>Determinar las medidas inmediatas y a largo plazo</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s-419" sz="1800" u="none" strike="noStrike" cap="none" normalizeH="0" baseline="0" noProof="0" dirty="0">
                          <a:ln>
                            <a:noFill/>
                          </a:ln>
                          <a:solidFill>
                            <a:srgbClr val="384D56"/>
                          </a:solidFill>
                          <a:effectLst/>
                          <a:uLnTx/>
                          <a:uFillTx/>
                          <a:latin typeface="Arial"/>
                          <a:cs typeface="Arial"/>
                        </a:rPr>
                        <a:t>Grupo pequeño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800" dirty="0">
                          <a:solidFill>
                            <a:srgbClr val="384D56"/>
                          </a:solidFill>
                          <a:effectLst/>
                          <a:latin typeface="Arial" panose="020B0604020202020204" pitchFamily="34" charset="0"/>
                          <a:cs typeface="Arial" panose="020B0604020202020204" pitchFamily="34" charset="0"/>
                        </a:rPr>
                        <a:t>~30 min</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D24D423B-46C0-1C3C-E5C9-1CE110AEA500}"/>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dirty="0">
                <a:latin typeface="Arial"/>
                <a:cs typeface="Arial"/>
              </a:rPr>
              <a:t>Agenda</a:t>
            </a:r>
            <a:endParaRPr lang="en-US" dirty="0"/>
          </a:p>
        </p:txBody>
      </p:sp>
      <p:sp>
        <p:nvSpPr>
          <p:cNvPr id="2" name="Right Brace 1">
            <a:extLst>
              <a:ext uri="{FF2B5EF4-FFF2-40B4-BE49-F238E27FC236}">
                <a16:creationId xmlns:a16="http://schemas.microsoft.com/office/drawing/2014/main" id="{058A54E7-E979-72D1-D0AD-C978342F6EF3}"/>
              </a:ext>
            </a:extLst>
          </p:cNvPr>
          <p:cNvSpPr/>
          <p:nvPr/>
        </p:nvSpPr>
        <p:spPr>
          <a:xfrm>
            <a:off x="9541785" y="3805071"/>
            <a:ext cx="614596" cy="2113613"/>
          </a:xfrm>
          <a:prstGeom prst="rightBrace">
            <a:avLst>
              <a:gd name="adj1" fmla="val 58000"/>
              <a:gd name="adj2" fmla="val 50709"/>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extBox 4">
            <a:extLst>
              <a:ext uri="{FF2B5EF4-FFF2-40B4-BE49-F238E27FC236}">
                <a16:creationId xmlns:a16="http://schemas.microsoft.com/office/drawing/2014/main" id="{7ACFB7E3-7A0E-21A2-8AF7-77DD295ACC32}"/>
              </a:ext>
            </a:extLst>
          </p:cNvPr>
          <p:cNvSpPr txBox="1"/>
          <p:nvPr/>
        </p:nvSpPr>
        <p:spPr>
          <a:xfrm>
            <a:off x="10253916" y="4442168"/>
            <a:ext cx="1827837" cy="702372"/>
          </a:xfrm>
          <a:prstGeom prst="rect">
            <a:avLst/>
          </a:prstGeom>
          <a:noFill/>
        </p:spPr>
        <p:txBody>
          <a:bodyPr wrap="square">
            <a:spAutoFit/>
          </a:bodyPr>
          <a:lstStyle/>
          <a:p>
            <a:pPr marL="0" marR="0" algn="l">
              <a:lnSpc>
                <a:spcPct val="115000"/>
              </a:lnSpc>
              <a:spcBef>
                <a:spcPts val="0"/>
              </a:spcBef>
              <a:spcAft>
                <a:spcPts val="100"/>
              </a:spcAft>
            </a:pPr>
            <a:r>
              <a:rPr lang="es-419" b="1" dirty="0">
                <a:solidFill>
                  <a:schemeClr val="tx2"/>
                </a:solidFill>
                <a:effectLst/>
                <a:latin typeface="Arial" panose="020B0604020202020204" pitchFamily="34" charset="0"/>
                <a:cs typeface="Arial" panose="020B0604020202020204" pitchFamily="34" charset="0"/>
              </a:rPr>
              <a:t>Y un descanso de 15 minutos</a:t>
            </a:r>
          </a:p>
        </p:txBody>
      </p:sp>
    </p:spTree>
    <p:extLst>
      <p:ext uri="{BB962C8B-B14F-4D97-AF65-F5344CB8AC3E}">
        <p14:creationId xmlns:p14="http://schemas.microsoft.com/office/powerpoint/2010/main" val="274037019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789832"/>
            <a:ext cx="5157787" cy="823912"/>
          </a:xfrm>
        </p:spPr>
        <p:txBody>
          <a:bodyPr/>
          <a:lstStyle/>
          <a:p>
            <a:r>
              <a:rPr lang="es-419">
                <a:latin typeface="Arial"/>
                <a:cs typeface="Arial"/>
              </a:rPr>
              <a:t>Guía del participante</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49313" y="1713758"/>
            <a:ext cx="4395958" cy="823912"/>
          </a:xfrm>
        </p:spPr>
        <p:txBody>
          <a:bodyPr vert="horz" lIns="91440" tIns="45720" rIns="91440" bIns="45720" rtlCol="0" anchor="t">
            <a:noAutofit/>
          </a:bodyPr>
          <a:lstStyle/>
          <a:p>
            <a:pPr marL="0" indent="0">
              <a:buNone/>
            </a:pPr>
            <a:r>
              <a:rPr lang="es-419" sz="1800">
                <a:solidFill>
                  <a:schemeClr val="tx1"/>
                </a:solidFill>
                <a:latin typeface="Arial"/>
                <a:cs typeface="Arial"/>
              </a:rPr>
              <a:t>Proporciona instrucciones para cada parte de la actividad</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954932"/>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defRPr/>
            </a:pPr>
            <a:r>
              <a:rPr lang="es-419" dirty="0">
                <a:latin typeface="Arial"/>
                <a:cs typeface="Arial"/>
              </a:rPr>
              <a:t>Plantilla de diapositivas de revisión de eventos de 7-1-7</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778844"/>
            <a:ext cx="5157787" cy="82391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1800" b="0" i="0" u="none" strike="noStrike" cap="none" normalizeH="0" baseline="0" noProof="0" dirty="0">
                <a:ln>
                  <a:noFill/>
                </a:ln>
                <a:solidFill>
                  <a:schemeClr val="tx1"/>
                </a:solidFill>
                <a:effectLst/>
                <a:uLnTx/>
                <a:uFillTx/>
                <a:latin typeface="Arial"/>
                <a:cs typeface="Arial"/>
              </a:rPr>
              <a:t>Herramienta básica para presentar los datos del brote 7-1-7 a las partes interesadas.</a:t>
            </a: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es-419"/>
              <a:t>Materiales para los participantes</a:t>
            </a:r>
          </a:p>
        </p:txBody>
      </p:sp>
      <p:pic>
        <p:nvPicPr>
          <p:cNvPr id="7" name="Picture 6">
            <a:extLst>
              <a:ext uri="{FF2B5EF4-FFF2-40B4-BE49-F238E27FC236}">
                <a16:creationId xmlns:a16="http://schemas.microsoft.com/office/drawing/2014/main" id="{2923EBC3-9F58-F859-262B-F35CB3AAE9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15144" y="2452549"/>
            <a:ext cx="3361157" cy="3814551"/>
          </a:xfrm>
          <a:prstGeom prst="rect">
            <a:avLst/>
          </a:prstGeom>
          <a:ln w="12700">
            <a:solidFill>
              <a:schemeClr val="bg2"/>
            </a:solidFill>
          </a:ln>
        </p:spPr>
      </p:pic>
      <p:pic>
        <p:nvPicPr>
          <p:cNvPr id="8" name="Picture 7">
            <a:extLst>
              <a:ext uri="{FF2B5EF4-FFF2-40B4-BE49-F238E27FC236}">
                <a16:creationId xmlns:a16="http://schemas.microsoft.com/office/drawing/2014/main" id="{85FCAAB7-C3EC-890D-9C09-262E5F50D66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376501" y="2549976"/>
            <a:ext cx="4571999" cy="2529191"/>
          </a:xfrm>
          <a:prstGeom prst="rect">
            <a:avLst/>
          </a:prstGeom>
          <a:ln w="12700">
            <a:solidFill>
              <a:schemeClr val="bg2"/>
            </a:solidFill>
          </a:ln>
        </p:spPr>
      </p:pic>
      <p:pic>
        <p:nvPicPr>
          <p:cNvPr id="9" name="Picture 8">
            <a:extLst>
              <a:ext uri="{FF2B5EF4-FFF2-40B4-BE49-F238E27FC236}">
                <a16:creationId xmlns:a16="http://schemas.microsoft.com/office/drawing/2014/main" id="{C8BE5C67-2BE7-2935-E4A5-9F29CB3A00AA}"/>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405036" y="3255699"/>
            <a:ext cx="4414734" cy="2461846"/>
          </a:xfrm>
          <a:prstGeom prst="rect">
            <a:avLst/>
          </a:prstGeom>
          <a:ln w="12700">
            <a:solidFill>
              <a:schemeClr val="bg2"/>
            </a:solidFill>
          </a:ln>
        </p:spPr>
      </p:pic>
    </p:spTree>
    <p:extLst>
      <p:ext uri="{BB962C8B-B14F-4D97-AF65-F5344CB8AC3E}">
        <p14:creationId xmlns:p14="http://schemas.microsoft.com/office/powerpoint/2010/main" val="220368269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521160-59D8-02C1-F3FE-E90120862C04}"/>
              </a:ext>
            </a:extLst>
          </p:cNvPr>
          <p:cNvSpPr>
            <a:spLocks noGrp="1"/>
          </p:cNvSpPr>
          <p:nvPr>
            <p:ph type="title"/>
          </p:nvPr>
        </p:nvSpPr>
        <p:spPr>
          <a:xfrm>
            <a:off x="550886" y="2288851"/>
            <a:ext cx="3467083" cy="2282808"/>
          </a:xfrm>
        </p:spPr>
        <p:txBody>
          <a:bodyPr anchor="ctr">
            <a:normAutofit/>
          </a:bodyPr>
          <a:lstStyle/>
          <a:p>
            <a:r>
              <a:rPr kumimoji="0" lang="es-419" sz="3200" b="1" i="0" u="none" strike="noStrike" cap="none" normalizeH="0" baseline="0" noProof="0">
                <a:ln>
                  <a:noFill/>
                </a:ln>
                <a:solidFill>
                  <a:schemeClr val="accent1"/>
                </a:solidFill>
                <a:effectLst/>
                <a:uLnTx/>
                <a:uFillTx/>
                <a:latin typeface="Arial" panose="020B0604020202020204" pitchFamily="34" charset="0"/>
                <a:ea typeface="Arial"/>
                <a:cs typeface="+mj-cs"/>
              </a:rPr>
              <a:t>Instrucciones generales</a:t>
            </a:r>
          </a:p>
        </p:txBody>
      </p:sp>
      <p:sp>
        <p:nvSpPr>
          <p:cNvPr id="3" name="Content Placeholder 2">
            <a:extLst>
              <a:ext uri="{FF2B5EF4-FFF2-40B4-BE49-F238E27FC236}">
                <a16:creationId xmlns:a16="http://schemas.microsoft.com/office/drawing/2014/main" id="{B140E2B3-937C-FA6E-2452-810089924762}"/>
              </a:ext>
            </a:extLst>
          </p:cNvPr>
          <p:cNvSpPr txBox="1">
            <a:spLocks/>
          </p:cNvSpPr>
          <p:nvPr/>
        </p:nvSpPr>
        <p:spPr>
          <a:xfrm>
            <a:off x="6365568" y="3437633"/>
            <a:ext cx="1951581" cy="1196671"/>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2000" b="1" i="0" u="none" strike="noStrike" cap="none" normalizeH="0" baseline="0" noProof="0" dirty="0">
                <a:ln>
                  <a:noFill/>
                </a:ln>
                <a:solidFill>
                  <a:srgbClr val="000000"/>
                </a:solidFill>
                <a:effectLst/>
                <a:uLnTx/>
                <a:uFillTx/>
                <a:latin typeface="Arial" panose="020B0604020202020204" pitchFamily="34" charset="0"/>
                <a:ea typeface="Arial"/>
                <a:cs typeface="+mn-cs"/>
              </a:rPr>
              <a:t>Debatan la consigna en su grupo.</a:t>
            </a:r>
          </a:p>
        </p:txBody>
      </p:sp>
      <p:sp>
        <p:nvSpPr>
          <p:cNvPr id="7" name="Content Placeholder 2">
            <a:extLst>
              <a:ext uri="{FF2B5EF4-FFF2-40B4-BE49-F238E27FC236}">
                <a16:creationId xmlns:a16="http://schemas.microsoft.com/office/drawing/2014/main" id="{D49CDE50-02CC-836F-2668-EC6EC98C1A98}"/>
              </a:ext>
            </a:extLst>
          </p:cNvPr>
          <p:cNvSpPr txBox="1">
            <a:spLocks/>
          </p:cNvSpPr>
          <p:nvPr/>
        </p:nvSpPr>
        <p:spPr>
          <a:xfrm>
            <a:off x="6429848" y="5147843"/>
            <a:ext cx="2023488" cy="1168237"/>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2000" b="1" i="0" u="none" strike="noStrike" cap="none" normalizeH="0" baseline="0" noProof="0" dirty="0">
                <a:ln>
                  <a:noFill/>
                </a:ln>
                <a:solidFill>
                  <a:srgbClr val="000000"/>
                </a:solidFill>
                <a:effectLst/>
                <a:uLnTx/>
                <a:uFillTx/>
                <a:latin typeface="Arial" panose="020B0604020202020204" pitchFamily="34" charset="0"/>
                <a:ea typeface="Arial"/>
                <a:cs typeface="+mn-cs"/>
              </a:rPr>
              <a:t>Documenten las respuestas.</a:t>
            </a:r>
          </a:p>
        </p:txBody>
      </p:sp>
      <p:sp>
        <p:nvSpPr>
          <p:cNvPr id="8" name="Oval 7">
            <a:extLst>
              <a:ext uri="{FF2B5EF4-FFF2-40B4-BE49-F238E27FC236}">
                <a16:creationId xmlns:a16="http://schemas.microsoft.com/office/drawing/2014/main" id="{4AEF9F46-E9A6-69A6-3557-EE1AC1431403}"/>
              </a:ext>
            </a:extLst>
          </p:cNvPr>
          <p:cNvSpPr/>
          <p:nvPr/>
        </p:nvSpPr>
        <p:spPr>
          <a:xfrm>
            <a:off x="5269298" y="1488154"/>
            <a:ext cx="818765" cy="818765"/>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800" b="1" i="0" u="none" strike="noStrike" cap="none" normalizeH="0" baseline="0" noProof="0">
                <a:ln>
                  <a:noFill/>
                </a:ln>
                <a:solidFill>
                  <a:srgbClr val="FFFFFF"/>
                </a:solidFill>
                <a:effectLst/>
                <a:uLnTx/>
                <a:uFillTx/>
                <a:latin typeface="Arial" panose="020B0604020202020204"/>
                <a:ea typeface="Arial"/>
                <a:cs typeface="+mn-cs"/>
              </a:rPr>
              <a:t>1</a:t>
            </a:r>
          </a:p>
        </p:txBody>
      </p:sp>
      <p:sp>
        <p:nvSpPr>
          <p:cNvPr id="10" name="Oval 9">
            <a:extLst>
              <a:ext uri="{FF2B5EF4-FFF2-40B4-BE49-F238E27FC236}">
                <a16:creationId xmlns:a16="http://schemas.microsoft.com/office/drawing/2014/main" id="{37F94097-4050-356C-CC29-3DBC2AF9952F}"/>
              </a:ext>
            </a:extLst>
          </p:cNvPr>
          <p:cNvSpPr/>
          <p:nvPr/>
        </p:nvSpPr>
        <p:spPr>
          <a:xfrm>
            <a:off x="5282515" y="3440400"/>
            <a:ext cx="818765" cy="818765"/>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419" sz="2800" b="1">
                <a:solidFill>
                  <a:srgbClr val="FFFFFF"/>
                </a:solidFill>
                <a:latin typeface="Arial" panose="020B0604020202020204"/>
                <a:cs typeface="Arial"/>
              </a:rPr>
              <a:t>2</a:t>
            </a:r>
          </a:p>
        </p:txBody>
      </p:sp>
      <p:sp>
        <p:nvSpPr>
          <p:cNvPr id="5" name="Oval 4">
            <a:extLst>
              <a:ext uri="{FF2B5EF4-FFF2-40B4-BE49-F238E27FC236}">
                <a16:creationId xmlns:a16="http://schemas.microsoft.com/office/drawing/2014/main" id="{99FF434B-D4A7-0C8D-6E8D-02E91E04E175}"/>
              </a:ext>
            </a:extLst>
          </p:cNvPr>
          <p:cNvSpPr/>
          <p:nvPr/>
        </p:nvSpPr>
        <p:spPr>
          <a:xfrm>
            <a:off x="5233149" y="5068089"/>
            <a:ext cx="818765" cy="818765"/>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800" b="1" i="0" u="none" strike="noStrike" cap="none" normalizeH="0" baseline="0" noProof="0">
                <a:ln>
                  <a:noFill/>
                </a:ln>
                <a:solidFill>
                  <a:srgbClr val="FFFFFF"/>
                </a:solidFill>
                <a:effectLst/>
                <a:uLnTx/>
                <a:uFillTx/>
                <a:latin typeface="Arial" panose="020B0604020202020204"/>
                <a:ea typeface="Arial"/>
                <a:cs typeface="Arial"/>
              </a:rPr>
              <a:t>3</a:t>
            </a:r>
          </a:p>
        </p:txBody>
      </p:sp>
      <p:sp>
        <p:nvSpPr>
          <p:cNvPr id="17" name="Content Placeholder 2">
            <a:extLst>
              <a:ext uri="{FF2B5EF4-FFF2-40B4-BE49-F238E27FC236}">
                <a16:creationId xmlns:a16="http://schemas.microsoft.com/office/drawing/2014/main" id="{A2F894E5-4433-0C78-0ED8-6A060ABAC5FA}"/>
              </a:ext>
            </a:extLst>
          </p:cNvPr>
          <p:cNvSpPr txBox="1">
            <a:spLocks/>
          </p:cNvSpPr>
          <p:nvPr/>
        </p:nvSpPr>
        <p:spPr>
          <a:xfrm>
            <a:off x="6382627" y="1664418"/>
            <a:ext cx="2283207" cy="1258023"/>
          </a:xfrm>
          <a:prstGeom prst="rect">
            <a:avLst/>
          </a:prstGeom>
        </p:spPr>
        <p:txBody>
          <a:bodyPr lIns="91440" tIns="45720" rIns="91440" bIns="4572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s-419" sz="2000">
                <a:solidFill>
                  <a:srgbClr val="000000"/>
                </a:solidFill>
                <a:latin typeface="Arial"/>
                <a:cs typeface="Arial"/>
              </a:rPr>
              <a:t>Lean las instrucciones.</a:t>
            </a:r>
          </a:p>
        </p:txBody>
      </p:sp>
      <p:pic>
        <p:nvPicPr>
          <p:cNvPr id="18" name="Graphic 17">
            <a:extLst>
              <a:ext uri="{FF2B5EF4-FFF2-40B4-BE49-F238E27FC236}">
                <a16:creationId xmlns:a16="http://schemas.microsoft.com/office/drawing/2014/main" id="{7FA70BB7-521A-5439-5E73-12AA1A2E10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47818" y="3342472"/>
            <a:ext cx="1040789" cy="1000170"/>
          </a:xfrm>
          <a:prstGeom prst="rect">
            <a:avLst/>
          </a:prstGeom>
        </p:spPr>
      </p:pic>
      <p:pic>
        <p:nvPicPr>
          <p:cNvPr id="2" name="Picture 1">
            <a:extLst>
              <a:ext uri="{FF2B5EF4-FFF2-40B4-BE49-F238E27FC236}">
                <a16:creationId xmlns:a16="http://schemas.microsoft.com/office/drawing/2014/main" id="{FB804004-2634-39E0-63A9-C949B369A9E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886353" y="1335940"/>
            <a:ext cx="1427219" cy="1619740"/>
          </a:xfrm>
          <a:prstGeom prst="rect">
            <a:avLst/>
          </a:prstGeom>
          <a:ln w="12700">
            <a:solidFill>
              <a:schemeClr val="bg2"/>
            </a:solidFill>
          </a:ln>
        </p:spPr>
      </p:pic>
      <p:pic>
        <p:nvPicPr>
          <p:cNvPr id="9" name="Picture 8">
            <a:extLst>
              <a:ext uri="{FF2B5EF4-FFF2-40B4-BE49-F238E27FC236}">
                <a16:creationId xmlns:a16="http://schemas.microsoft.com/office/drawing/2014/main" id="{5AFB5B34-8B6C-890A-5FCC-5DEDA50241A0}"/>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8730114" y="5007597"/>
            <a:ext cx="2300265" cy="1272487"/>
          </a:xfrm>
          <a:prstGeom prst="rect">
            <a:avLst/>
          </a:prstGeom>
          <a:ln w="57150">
            <a:solidFill>
              <a:schemeClr val="bg2"/>
            </a:solidFill>
          </a:ln>
        </p:spPr>
      </p:pic>
      <p:sp>
        <p:nvSpPr>
          <p:cNvPr id="13" name="Content Placeholder 2">
            <a:extLst>
              <a:ext uri="{FF2B5EF4-FFF2-40B4-BE49-F238E27FC236}">
                <a16:creationId xmlns:a16="http://schemas.microsoft.com/office/drawing/2014/main" id="{A70F73DF-9BA7-E68A-E4AB-D43AFFAEC160}"/>
              </a:ext>
            </a:extLst>
          </p:cNvPr>
          <p:cNvSpPr txBox="1">
            <a:spLocks/>
          </p:cNvSpPr>
          <p:nvPr/>
        </p:nvSpPr>
        <p:spPr>
          <a:xfrm>
            <a:off x="4583284" y="405730"/>
            <a:ext cx="5250264" cy="685115"/>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a:ln>
                  <a:noFill/>
                </a:ln>
                <a:solidFill>
                  <a:schemeClr val="tx2"/>
                </a:solidFill>
                <a:effectLst/>
                <a:uLnTx/>
                <a:uFillTx/>
                <a:latin typeface="Arial"/>
                <a:ea typeface="Arial"/>
                <a:cs typeface="Arial"/>
              </a:rPr>
              <a:t>Por cada parte de la actividad…</a:t>
            </a:r>
            <a:br>
              <a:rPr lang="es-419" sz="2400" b="1" i="0" u="none" strike="noStrike" cap="none" normalizeH="0" baseline="0" noProof="0">
                <a:ln>
                  <a:noFill/>
                </a:ln>
                <a:solidFill>
                  <a:schemeClr val="tx2"/>
                </a:solidFill>
                <a:effectLst/>
                <a:uLnTx/>
                <a:uFillTx/>
                <a:latin typeface="Arial" panose="020B0604020202020204" pitchFamily="34" charset="0"/>
                <a:ea typeface="Arial"/>
                <a:cs typeface="Arial"/>
              </a:rPr>
            </a:br>
            <a:endParaRPr lang="es-419" sz="2400" b="1" i="0" u="none" strike="noStrike" cap="none" normalizeH="0" baseline="0" noProof="0">
              <a:ln>
                <a:noFill/>
              </a:ln>
              <a:solidFill>
                <a:schemeClr val="tx2"/>
              </a:solidFill>
              <a:effectLst/>
              <a:uLnTx/>
              <a:uFillTx/>
              <a:latin typeface="Arial" panose="020B0604020202020204" pitchFamily="34" charset="0"/>
              <a:ea typeface="Arial"/>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63143106"/>
      </p:ext>
    </p:extLst>
  </p:cSld>
  <p:clrMapOvr>
    <a:masterClrMapping/>
  </p:clrMapOvr>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TranslatedLang xmlns="ca299543-0ab4-429f-8927-bf8e8716a0c2" xsi:nil="true"/>
    <Comments xmlns="ca299543-0ab4-429f-8927-bf8e8716a0c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9e916c3be39e4be1ca62e2f83b1b78b5">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7327617a51c55606d7a086da18093d21"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2.xml><?xml version="1.0" encoding="utf-8"?>
<ds:datastoreItem xmlns:ds="http://schemas.openxmlformats.org/officeDocument/2006/customXml" ds:itemID="{F71F4A09-1546-4EDA-A191-DAA6C9960091}">
  <ds:schemaRefs>
    <ds:schemaRef ds:uri="http://www.w3.org/XML/1998/namespace"/>
    <ds:schemaRef ds:uri="http://schemas.openxmlformats.org/package/2006/metadata/core-properties"/>
    <ds:schemaRef ds:uri="http://schemas.microsoft.com/office/2006/metadata/properties"/>
    <ds:schemaRef ds:uri="d27c8f07-e503-4122-80c5-e52ee84151d4"/>
    <ds:schemaRef ds:uri="http://schemas.microsoft.com/office/2006/documentManagement/types"/>
    <ds:schemaRef ds:uri="http://purl.org/dc/elements/1.1/"/>
    <ds:schemaRef ds:uri="http://schemas.microsoft.com/office/infopath/2007/PartnerControls"/>
    <ds:schemaRef ds:uri="ca299543-0ab4-429f-8927-bf8e8716a0c2"/>
    <ds:schemaRef ds:uri="http://purl.org/dc/dcmitype/"/>
    <ds:schemaRef ds:uri="http://purl.org/dc/terms/"/>
  </ds:schemaRefs>
</ds:datastoreItem>
</file>

<file path=customXml/itemProps3.xml><?xml version="1.0" encoding="utf-8"?>
<ds:datastoreItem xmlns:ds="http://schemas.openxmlformats.org/officeDocument/2006/customXml" ds:itemID="{6B913F83-EF29-45B8-A313-9539D3C080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717 Alliance 2</Template>
  <TotalTime>133</TotalTime>
  <Words>26602</Words>
  <Application>Microsoft Macintosh PowerPoint</Application>
  <PresentationFormat>Widescreen</PresentationFormat>
  <Paragraphs>1756</Paragraphs>
  <Slides>111</Slides>
  <Notes>111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111</vt:i4>
      </vt:variant>
    </vt:vector>
  </HeadingPairs>
  <TitlesOfParts>
    <vt:vector size="120" baseType="lpstr">
      <vt:lpstr>Aptos</vt:lpstr>
      <vt:lpstr>Arial</vt:lpstr>
      <vt:lpstr>Arial,Sans-Serif</vt:lpstr>
      <vt:lpstr>Calibri</vt:lpstr>
      <vt:lpstr>Helvetica</vt:lpstr>
      <vt:lpstr>InterVariable</vt:lpstr>
      <vt:lpstr>Public Sans</vt:lpstr>
      <vt:lpstr>Quattrocento Sans</vt:lpstr>
      <vt:lpstr>717 Alliance 2</vt:lpstr>
      <vt:lpstr>PowerPoint Presentation</vt:lpstr>
      <vt:lpstr>Aspectos administrativos y logisticos</vt:lpstr>
      <vt:lpstr>Actividad para romper el hielo</vt:lpstr>
      <vt:lpstr>Descripción general de la serie de capacitación técnica 7-1-7</vt:lpstr>
      <vt:lpstr> Objetivos de aprendizaje del taller</vt:lpstr>
      <vt:lpstr>PowerPoint Presentation</vt:lpstr>
      <vt:lpstr>Este es un taller interactivo y participativo </vt:lpstr>
      <vt:lpstr>PowerPoint Presentation</vt:lpstr>
      <vt:lpstr>Revisión de preguntas pendientes </vt:lpstr>
      <vt:lpstr>Revise la lista de preguntas pendientes</vt:lpstr>
      <vt:lpstr>PowerPoint Presentation</vt:lpstr>
      <vt:lpstr>El ciclo de vida del enfoque 7-1-7</vt:lpstr>
      <vt:lpstr>PowerPoint Presentation</vt:lpstr>
      <vt:lpstr>Las actividades de hoy</vt:lpstr>
      <vt:lpstr>Usar 7-1-7 es simple e interactivo</vt:lpstr>
      <vt:lpstr>PowerPoint Presentation</vt:lpstr>
      <vt:lpstr>PowerPoint Presentation</vt:lpstr>
      <vt:lpstr>PowerPoint Presentation</vt:lpstr>
      <vt:lpstr>PowerPoint Presentation</vt:lpstr>
      <vt:lpstr>PowerPoint Presentation</vt:lpstr>
      <vt:lpstr>Brote de enfermedad por el virus de Sudán | Uganda | 2022</vt:lpstr>
      <vt:lpstr>PowerPoint Presentation</vt:lpstr>
      <vt:lpstr>PowerPoint Presentation</vt:lpstr>
      <vt:lpstr>PowerPoint Presentation</vt:lpstr>
      <vt:lpstr>Identificar fechas de hitos de 7-1-7</vt:lpstr>
      <vt:lpstr>PowerPoint Presentation</vt:lpstr>
      <vt:lpstr>Paquete de escenarios n.º 1 </vt:lpstr>
      <vt:lpstr>Paquete de escenarios n.º 1 </vt:lpstr>
      <vt:lpstr>Paquete de escenarios n.º 2</vt:lpstr>
      <vt:lpstr>Paquete de escenarios n.º 2 </vt:lpstr>
      <vt:lpstr>Paquete de escenarios n.º 3</vt:lpstr>
      <vt:lpstr>Paquete de escenarios n.º 3 </vt:lpstr>
      <vt:lpstr>Reunión informativa</vt:lpstr>
      <vt:lpstr>PowerPoint Presentation</vt:lpstr>
      <vt:lpstr>Receso</vt:lpstr>
      <vt:lpstr>Usar 7-1-7 es simple e interactivo</vt:lpstr>
      <vt:lpstr>PowerPoint Presentation</vt:lpstr>
      <vt:lpstr>PowerPoint Presentation</vt:lpstr>
      <vt:lpstr>Brote de enfermedad por el virus de Sudán | Uganda | 2022</vt:lpstr>
      <vt:lpstr>PowerPoint Presentation</vt:lpstr>
      <vt:lpstr>PowerPoint Presentation</vt:lpstr>
      <vt:lpstr>PowerPoint Presentation</vt:lpstr>
      <vt:lpstr>PowerPoint Presentation</vt:lpstr>
      <vt:lpstr>¿Es un buen cuello de botella?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Identificar buenos cuellos de botella: usar el enfoque de los 5 porqués</vt:lpstr>
      <vt:lpstr>PowerPoint Presentation</vt:lpstr>
      <vt:lpstr>Plenaria</vt:lpstr>
      <vt:lpstr>Ejemplo: Retrasos en el transporte de muestras  </vt:lpstr>
      <vt:lpstr>PowerPoint Presentation</vt:lpstr>
      <vt:lpstr>PowerPoint Presentation</vt:lpstr>
      <vt:lpstr>Almuerzo  </vt:lpstr>
      <vt:lpstr>PAUSA ACTIVA</vt:lpstr>
      <vt:lpstr>Revisión de preguntas pendientes </vt:lpstr>
      <vt:lpstr>Revise la lista de preguntas pendientes</vt:lpstr>
      <vt:lpstr>Usar EAR y el objetivo 7-1-7 es simple e interactivo</vt:lpstr>
      <vt:lpstr>PowerPoint Presentation</vt:lpstr>
      <vt:lpstr>PowerPoint Presentation</vt:lpstr>
      <vt:lpstr>PowerPoint Presentation</vt:lpstr>
      <vt:lpstr>¿Es una acción correctiva SMART?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Brote de enfermedad por el virus de Sudán | Uganda | 2022</vt:lpstr>
      <vt:lpstr>PowerPoint Presentation</vt:lpstr>
      <vt:lpstr>Seleccionar las medidas inmediatas y a largo plazo</vt:lpstr>
      <vt:lpstr>PowerPoint Presentation</vt:lpstr>
      <vt:lpstr>Sesión plenaria</vt:lpstr>
      <vt:lpstr>PowerPoint Presentation</vt:lpstr>
      <vt:lpstr>PowerPoint Presentation</vt:lpstr>
      <vt:lpstr>PowerPoint Presentation</vt:lpstr>
      <vt:lpstr>PowerPoint Presentation</vt:lpstr>
      <vt:lpstr>Sarampión en los Estados Unidos</vt:lpstr>
      <vt:lpstr>PowerPoint Presentation</vt:lpstr>
      <vt:lpstr>Aplicar 7-1-7 a sus propios datos</vt:lpstr>
      <vt:lpstr>PowerPoint Presentation</vt:lpstr>
      <vt:lpstr>PowerPoint Presentation</vt:lpstr>
      <vt:lpstr>Materiales para los participantes</vt:lpstr>
      <vt:lpstr>Instrucciones generales</vt:lpstr>
      <vt:lpstr>PowerPoint Presentation</vt:lpstr>
      <vt:lpstr>Debate en grupo pequeño</vt:lpstr>
      <vt:lpstr>Debate: 7-1-7 en sus trabajos</vt:lpstr>
      <vt:lpstr>El cierre de hoy</vt:lpstr>
      <vt:lpstr> Objetivos de aprendizaje del taller</vt:lpstr>
      <vt:lpstr>Nuestros recursos</vt:lpstr>
      <vt:lpstr>Lo que trabajaremos en los próximos dos días </vt:lpstr>
      <vt:lpstr>Observaciones finales</vt:lpstr>
      <vt:lpstr>¡Nos vemos mañana!</vt:lpstr>
      <vt:lpstr>Diapositivas complementarias</vt:lpstr>
      <vt:lpstr>Presentar los resultados de 7-1-7 a las partes interesadas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152</cp:revision>
  <dcterms:created xsi:type="dcterms:W3CDTF">2023-01-09T02:59:24Z</dcterms:created>
  <dcterms:modified xsi:type="dcterms:W3CDTF">2025-11-14T16:24:21Z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861e8ac7-ad81-421b-ab80-7214adabcc74</vt:lpwstr>
  </property>
</Properties>
</file>